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comments/comment3.xml" ContentType="application/vnd.openxmlformats-officedocument.presentationml.comments+xml"/>
  <Override PartName="/ppt/tags/tag16.xml" ContentType="application/vnd.openxmlformats-officedocument.presentationml.tags+xml"/>
  <Override PartName="/ppt/notesSlides/notesSlide12.xml" ContentType="application/vnd.openxmlformats-officedocument.presentationml.notesSlide+xml"/>
  <Override PartName="/ppt/comments/comment4.xml" ContentType="application/vnd.openxmlformats-officedocument.presentationml.comment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comments/comment5.xml" ContentType="application/vnd.openxmlformats-officedocument.presentationml.comments+xml"/>
  <Override PartName="/ppt/tags/tag21.xml" ContentType="application/vnd.openxmlformats-officedocument.presentationml.tags+xml"/>
  <Override PartName="/ppt/notesSlides/notesSlide17.xml" ContentType="application/vnd.openxmlformats-officedocument.presentationml.notesSlide+xml"/>
  <Override PartName="/ppt/comments/comment6.xml" ContentType="application/vnd.openxmlformats-officedocument.presentationml.comment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6"/>
  </p:notesMasterIdLst>
  <p:sldIdLst>
    <p:sldId id="256" r:id="rId2"/>
    <p:sldId id="309" r:id="rId3"/>
    <p:sldId id="268" r:id="rId4"/>
    <p:sldId id="278" r:id="rId5"/>
    <p:sldId id="308" r:id="rId6"/>
    <p:sldId id="318" r:id="rId7"/>
    <p:sldId id="319" r:id="rId8"/>
    <p:sldId id="320" r:id="rId9"/>
    <p:sldId id="321" r:id="rId10"/>
    <p:sldId id="330" r:id="rId11"/>
    <p:sldId id="335" r:id="rId12"/>
    <p:sldId id="332" r:id="rId13"/>
    <p:sldId id="333" r:id="rId14"/>
    <p:sldId id="336" r:id="rId15"/>
    <p:sldId id="338" r:id="rId16"/>
    <p:sldId id="337" r:id="rId17"/>
    <p:sldId id="339" r:id="rId18"/>
    <p:sldId id="334" r:id="rId19"/>
    <p:sldId id="340" r:id="rId20"/>
    <p:sldId id="342" r:id="rId21"/>
    <p:sldId id="343" r:id="rId22"/>
    <p:sldId id="341" r:id="rId23"/>
    <p:sldId id="270" r:id="rId24"/>
    <p:sldId id="331" r:id="rId25"/>
  </p:sldIdLst>
  <p:sldSz cx="10239375" cy="50038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318"/>
            <p14:sldId id="319"/>
            <p14:sldId id="320"/>
            <p14:sldId id="321"/>
            <p14:sldId id="330"/>
            <p14:sldId id="335"/>
            <p14:sldId id="332"/>
            <p14:sldId id="333"/>
            <p14:sldId id="336"/>
            <p14:sldId id="338"/>
            <p14:sldId id="337"/>
            <p14:sldId id="339"/>
            <p14:sldId id="334"/>
            <p14:sldId id="340"/>
            <p14:sldId id="342"/>
            <p14:sldId id="343"/>
            <p14:sldId id="341"/>
          </p14:sldIdLst>
        </p14:section>
        <p14:section name="Appendix" id="{61A5EB1E-5BAC-224D-8F20-5D1D8E086C2B}">
          <p14:sldIdLst>
            <p14:sldId id="270"/>
            <p14:sldId id="33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26"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5"/>
    <p:restoredTop sz="70638" autoAdjust="0"/>
  </p:normalViewPr>
  <p:slideViewPr>
    <p:cSldViewPr snapToGrid="0" snapToObjects="1">
      <p:cViewPr varScale="1">
        <p:scale>
          <a:sx n="69" d="100"/>
          <a:sy n="69" d="100"/>
        </p:scale>
        <p:origin x="2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1T13:50:16.706" idx="8">
    <p:pos x="6137" y="679"/>
    <p:text>Button 1</p:text>
    <p:extLst mod="1">
      <p:ext uri="{C676402C-5697-4E1C-873F-D02D1690AC5C}">
        <p15:threadingInfo xmlns:p15="http://schemas.microsoft.com/office/powerpoint/2012/main" timeZoneBias="-120"/>
      </p:ext>
    </p:extLst>
  </p:cm>
  <p:cm authorId="1" dt="2018-05-21T13:50:24.853" idx="9">
    <p:pos x="6139" y="1279"/>
    <p:text>Button 2</p:text>
    <p:extLst mod="1">
      <p:ext uri="{C676402C-5697-4E1C-873F-D02D1690AC5C}">
        <p15:threadingInfo xmlns:p15="http://schemas.microsoft.com/office/powerpoint/2012/main" timeZoneBias="-120"/>
      </p:ext>
    </p:extLst>
  </p:cm>
  <p:cm authorId="1" dt="2018-05-21T13:50:32.683" idx="10">
    <p:pos x="6103" y="1909"/>
    <p:text>Button 3</p:text>
    <p:extLst mod="1">
      <p:ext uri="{C676402C-5697-4E1C-873F-D02D1690AC5C}">
        <p15:threadingInfo xmlns:p15="http://schemas.microsoft.com/office/powerpoint/2012/main" timeZoneBias="-120"/>
      </p:ext>
    </p:extLst>
  </p:cm>
  <p:cm authorId="1" dt="2018-05-29T11:39:43.291" idx="18">
    <p:pos x="6138" y="2558"/>
    <p:text>Button 4</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1T15:10:29.042" idx="14">
    <p:pos x="6212" y="2575"/>
    <p:text>Button 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30T11:52:05.915" idx="19">
    <p:pos x="1889" y="1993"/>
    <p:text>Img06</p:text>
    <p:extLst>
      <p:ext uri="{C676402C-5697-4E1C-873F-D02D1690AC5C}">
        <p15:threadingInfo xmlns:p15="http://schemas.microsoft.com/office/powerpoint/2012/main" timeZoneBias="-120"/>
      </p:ext>
    </p:extLst>
  </p:cm>
  <p:cm authorId="1" dt="2018-05-30T11:52:15.280" idx="20">
    <p:pos x="3486" y="2011"/>
    <p:text>Img07</p:text>
    <p:extLst>
      <p:ext uri="{C676402C-5697-4E1C-873F-D02D1690AC5C}">
        <p15:threadingInfo xmlns:p15="http://schemas.microsoft.com/office/powerpoint/2012/main" timeZoneBias="-120"/>
      </p:ext>
    </p:extLst>
  </p:cm>
  <p:cm authorId="1" dt="2018-05-30T11:52:21.945" idx="21">
    <p:pos x="5086" y="2002"/>
    <p:text>Img08</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30T12:03:29.466" idx="22">
    <p:pos x="6450" y="2601"/>
    <p:text>Button 01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30T12:45:27.637" idx="23">
    <p:pos x="1856" y="2207"/>
    <p:text>Img10</p:text>
    <p:extLst>
      <p:ext uri="{C676402C-5697-4E1C-873F-D02D1690AC5C}">
        <p15:threadingInfo xmlns:p15="http://schemas.microsoft.com/office/powerpoint/2012/main" timeZoneBias="-120"/>
      </p:ext>
    </p:extLst>
  </p:cm>
  <p:cm authorId="1" dt="2018-05-30T12:45:32.781" idx="24">
    <p:pos x="3485" y="2197"/>
    <p:text>Img11</p:text>
    <p:extLst>
      <p:ext uri="{C676402C-5697-4E1C-873F-D02D1690AC5C}">
        <p15:threadingInfo xmlns:p15="http://schemas.microsoft.com/office/powerpoint/2012/main" timeZoneBias="-120"/>
      </p:ext>
    </p:extLst>
  </p:cm>
  <p:cm authorId="1" dt="2018-05-30T12:45:52.028" idx="25">
    <p:pos x="5077" y="2177"/>
    <p:text>Img12</p:text>
    <p:extLst>
      <p:ext uri="{C676402C-5697-4E1C-873F-D02D1690AC5C}">
        <p15:threadingInfo xmlns:p15="http://schemas.microsoft.com/office/powerpoint/2012/main" timeZoneBias="-120"/>
      </p:ext>
    </p:extLst>
  </p:cm>
  <p:cm authorId="1" dt="2018-05-30T12:48:28.326" idx="26">
    <p:pos x="6216" y="1531"/>
    <p:text>Button 01</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9T11:31:48.079" idx="18">
    <p:pos x="5616" y="724"/>
    <p:text>Img12 - https://cdn.pixabay.com/photo/2017/03/02/09/26/question-mark-2110767_960_720.jpg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Play vid02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24693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Img06 = picture of CD or DVD player with strap “CD and DVD players”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Img07 = picture of a wall clock with strap “clocks and other timing devices”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Img08 = picture of a turn table with strap “turn tables and record players”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Magnification option available after initial box click and image reveal</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14416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23342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Img09 = picture of a universal motor showing the rotor commutator.</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0240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01246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YouTube URL - https://</a:t>
            </a:r>
            <a:r>
              <a:rPr lang="en-GB" dirty="0" err="1"/>
              <a:t>www.youtube.com</a:t>
            </a:r>
            <a:r>
              <a:rPr lang="en-GB" dirty="0"/>
              <a:t>/</a:t>
            </a:r>
            <a:r>
              <a:rPr lang="en-GB" dirty="0" err="1"/>
              <a:t>watch?v</a:t>
            </a:r>
            <a:r>
              <a:rPr lang="en-GB" dirty="0"/>
              <a:t>=0PDRJKz-mqE.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48280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Img10 = picture of hand drill with the strap “power tools like hand drills”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Img11 = picture of a vacuum cleaner with strap “household appliances like vacuum cleaners”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Img12 = picture of a food processor with strap “appliances like blenders and food processors”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Magnification option available after initial box click and image reveal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7839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01494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choice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Correct answer is c). 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5137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choice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Correct answer is d). 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45636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correct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Correct answers are a) and d). </a:t>
            </a:r>
            <a:r>
              <a:rPr lang="en-GB"/>
              <a:t>Feedback:</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549657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Multiple correct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Correct answers are b) and 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685800" rtl="0" eaLnBrk="1" fontAlgn="auto" latinLnBrk="0" hangingPunct="1">
              <a:lnSpc>
                <a:spcPct val="100000"/>
              </a:lnSpc>
              <a:spcBef>
                <a:spcPts val="0"/>
              </a:spcBef>
              <a:spcAft>
                <a:spcPts val="0"/>
              </a:spcAft>
              <a:buClrTx/>
              <a:buSzTx/>
              <a:buFontTx/>
              <a:buAutoNum type="alphaLcParenR"/>
              <a:tabLst/>
              <a:defRPr/>
            </a:pPr>
            <a:r>
              <a:rPr lang="en-GB" dirty="0"/>
              <a:t>Both DC and universal motors have a commutator.</a:t>
            </a:r>
          </a:p>
          <a:p>
            <a:pPr marL="228600" marR="0" lvl="0" indent="-228600" algn="l" defTabSz="685800" rtl="0" eaLnBrk="1" fontAlgn="auto" latinLnBrk="0" hangingPunct="1">
              <a:lnSpc>
                <a:spcPct val="100000"/>
              </a:lnSpc>
              <a:spcBef>
                <a:spcPts val="0"/>
              </a:spcBef>
              <a:spcAft>
                <a:spcPts val="0"/>
              </a:spcAft>
              <a:buClrTx/>
              <a:buSzTx/>
              <a:buFontTx/>
              <a:buAutoNum type="alphaLcParenR"/>
              <a:tabLst/>
              <a:defRPr/>
            </a:pPr>
            <a:r>
              <a:rPr lang="en-GB" dirty="0"/>
              <a:t>Only – This is a difference between universal and DC motors but there is another one – the stator is made up of laminations.</a:t>
            </a:r>
          </a:p>
          <a:p>
            <a:pPr marL="228600" marR="0" lvl="0" indent="-228600" algn="l" defTabSz="685800" rtl="0" eaLnBrk="1" fontAlgn="auto" latinLnBrk="0" hangingPunct="1">
              <a:lnSpc>
                <a:spcPct val="100000"/>
              </a:lnSpc>
              <a:spcBef>
                <a:spcPts val="0"/>
              </a:spcBef>
              <a:spcAft>
                <a:spcPts val="0"/>
              </a:spcAft>
              <a:buClrTx/>
              <a:buSzTx/>
              <a:buFontTx/>
              <a:buAutoNum type="alphaLcParenR"/>
              <a:tabLst/>
              <a:defRPr/>
            </a:pPr>
            <a:r>
              <a:rPr lang="en-GB" dirty="0"/>
              <a:t>Only - This is a difference between universal and DC motors but there is another one – the brushes are high resistance brushes.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 And c) – Well done. Those are the 2 key differences.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 Both DC and universal motors can run on DC power.</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07840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www.youtube.com</a:t>
            </a:r>
            <a:r>
              <a:rPr lang="en-ZA" dirty="0"/>
              <a:t>/</a:t>
            </a:r>
            <a:r>
              <a:rPr lang="en-ZA" dirty="0" err="1"/>
              <a:t>watch?v</a:t>
            </a:r>
            <a:r>
              <a:rPr lang="en-ZA" dirty="0"/>
              <a:t>=MyEnwJ1Lazg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26092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1 = </a:t>
            </a:r>
            <a:r>
              <a:rPr lang="en-US" dirty="0" err="1"/>
              <a:t>Goto</a:t>
            </a:r>
            <a:r>
              <a:rPr lang="en-US" dirty="0"/>
              <a:t> Slide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2 = </a:t>
            </a:r>
            <a:r>
              <a:rPr lang="en-US" dirty="0" err="1"/>
              <a:t>Goto</a:t>
            </a:r>
            <a:r>
              <a:rPr lang="en-US"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3 = </a:t>
            </a:r>
            <a:r>
              <a:rPr lang="en-US" dirty="0" err="1"/>
              <a:t>Goto</a:t>
            </a:r>
            <a:r>
              <a:rPr lang="en-US"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Suppress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user returns to this menu, indicate which motors they have viewed. When all motors have been viewed, display the Quick Quiz button instead.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04 = </a:t>
            </a:r>
            <a:r>
              <a:rPr lang="en-US" dirty="0" err="1"/>
              <a:t>Goto</a:t>
            </a:r>
            <a:r>
              <a:rPr lang="en-US" dirty="0"/>
              <a:t> slide 20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79170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Vid01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79803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Img02 = conveyor belt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Img03 = desk fan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Img04 = compressor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Correct image is Img03. Provide feedback on selection of each:</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Img02 – A conveyor belt often has heavy things on it when it starts up. Therefore you need a string motor with good starting torque. The shaded pole motor has weak starting torque.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Img03 – Yes, a desk fan is a perfect application. Low starting torque is needed and the motor does not need to be very powerful.</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Img04 – Compressors often have to work under different loads so you need a powerful motor with good running torque that can hand different loads. Shaded pole motors do not have great running torque.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all three images, add view full screen option.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a:t>
            </a:r>
            <a:r>
              <a:rPr lang="en-GB" dirty="0" err="1"/>
              <a:t>Goto</a:t>
            </a:r>
            <a:r>
              <a:rPr lang="en-GB" dirty="0"/>
              <a:t> Slide 6</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89391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Img05 = image of synchronous motor – e.g. https://5.imimg.com/data5/WA/UB/MY-1979015/single-phase-ac-synchronous-motor-250x250.jpg</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60274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Play vid02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53152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2EAA4FD6-8215-482B-A93E-AF40E0243727}"/>
              </a:ext>
            </a:extLst>
          </p:cNvPr>
          <p:cNvSpPr/>
          <p:nvPr userDrawn="1"/>
        </p:nvSpPr>
        <p:spPr>
          <a:xfrm>
            <a:off x="242441" y="4378570"/>
            <a:ext cx="9777322"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notesSlide" Target="../notesSlides/notesSlide1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notesSlide" Target="../notesSlides/notesSlide16.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comments" Target="../comments/comment6.xml"/><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5.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comments" Target="../comments/comment2.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Single </a:t>
            </a:r>
            <a:r>
              <a:rPr lang="en-GB"/>
              <a:t>Phase Motors</a:t>
            </a:r>
            <a:endParaRPr lang="en-GB" dirty="0"/>
          </a:p>
        </p:txBody>
      </p:sp>
      <p:sp>
        <p:nvSpPr>
          <p:cNvPr id="3" name="Subtitle 2"/>
          <p:cNvSpPr>
            <a:spLocks noGrp="1"/>
          </p:cNvSpPr>
          <p:nvPr>
            <p:ph type="subTitle" idx="1"/>
          </p:nvPr>
        </p:nvSpPr>
        <p:spPr/>
        <p:txBody>
          <a:bodyPr>
            <a:normAutofit/>
          </a:bodyPr>
          <a:lstStyle/>
          <a:p>
            <a:pPr algn="l"/>
            <a:r>
              <a:rPr lang="en-GB" sz="2400" dirty="0"/>
              <a:t>Topic 2: The Different Types and Uses of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Secret is in the Rotor</a:t>
            </a:r>
          </a:p>
        </p:txBody>
      </p:sp>
      <p:sp>
        <p:nvSpPr>
          <p:cNvPr id="3" name="Content Placeholder 2"/>
          <p:cNvSpPr>
            <a:spLocks noGrp="1"/>
          </p:cNvSpPr>
          <p:nvPr>
            <p:ph idx="1"/>
          </p:nvPr>
        </p:nvSpPr>
        <p:spPr>
          <a:xfrm>
            <a:off x="1122532" y="1091868"/>
            <a:ext cx="4142196" cy="1814167"/>
          </a:xfrm>
        </p:spPr>
        <p:txBody>
          <a:bodyPr>
            <a:noAutofit/>
          </a:bodyPr>
          <a:lstStyle/>
          <a:p>
            <a:pPr marL="0" indent="0">
              <a:buNone/>
            </a:pPr>
            <a:r>
              <a:rPr lang="en-GB" sz="2400" dirty="0"/>
              <a:t>The secret of the synchronous motor is in the rotor and what it’s made of. The rotor is a set of disks made out of a magnetic material like </a:t>
            </a:r>
            <a:r>
              <a:rPr lang="en-GB" sz="2400" dirty="0" err="1"/>
              <a:t>cobolt</a:t>
            </a:r>
            <a:r>
              <a:rPr lang="en-GB" sz="2400" dirty="0"/>
              <a:t>. But why?</a:t>
            </a:r>
          </a:p>
        </p:txBody>
      </p:sp>
      <p:sp>
        <p:nvSpPr>
          <p:cNvPr id="4" name="Rectangle 3">
            <a:extLst>
              <a:ext uri="{FF2B5EF4-FFF2-40B4-BE49-F238E27FC236}">
                <a16:creationId xmlns:a16="http://schemas.microsoft.com/office/drawing/2014/main" id="{FE7B4283-3E5E-5943-8571-35D502ADE112}"/>
              </a:ext>
            </a:extLst>
          </p:cNvPr>
          <p:cNvSpPr/>
          <p:nvPr/>
        </p:nvSpPr>
        <p:spPr>
          <a:xfrm>
            <a:off x="5411411" y="3979295"/>
            <a:ext cx="3996735" cy="830997"/>
          </a:xfrm>
          <a:prstGeom prst="rect">
            <a:avLst/>
          </a:prstGeom>
          <a:ln w="28575">
            <a:solidFill>
              <a:schemeClr val="accent2"/>
            </a:solidFill>
          </a:ln>
        </p:spPr>
        <p:txBody>
          <a:bodyPr wrap="square">
            <a:spAutoFit/>
          </a:bodyPr>
          <a:lstStyle/>
          <a:p>
            <a:r>
              <a:rPr lang="en-GB" sz="2400" b="1" dirty="0"/>
              <a:t>Cobalt is used because it can be easily magnetised.</a:t>
            </a:r>
          </a:p>
        </p:txBody>
      </p:sp>
      <p:sp>
        <p:nvSpPr>
          <p:cNvPr id="7" name="Rectangle 6">
            <a:extLst>
              <a:ext uri="{FF2B5EF4-FFF2-40B4-BE49-F238E27FC236}">
                <a16:creationId xmlns:a16="http://schemas.microsoft.com/office/drawing/2014/main" id="{AB299058-EAC1-9645-99FD-5233B07F0F7F}"/>
              </a:ext>
            </a:extLst>
          </p:cNvPr>
          <p:cNvSpPr/>
          <p:nvPr/>
        </p:nvSpPr>
        <p:spPr>
          <a:xfrm>
            <a:off x="5411412" y="1047788"/>
            <a:ext cx="4568168" cy="26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
        <p:nvSpPr>
          <p:cNvPr id="6" name="Rectangle 5">
            <a:extLst>
              <a:ext uri="{FF2B5EF4-FFF2-40B4-BE49-F238E27FC236}">
                <a16:creationId xmlns:a16="http://schemas.microsoft.com/office/drawing/2014/main" id="{248FE846-0D8F-0D42-B959-629B869F3F59}"/>
              </a:ext>
            </a:extLst>
          </p:cNvPr>
          <p:cNvSpPr/>
          <p:nvPr/>
        </p:nvSpPr>
        <p:spPr>
          <a:xfrm>
            <a:off x="1122532" y="2977656"/>
            <a:ext cx="3654975" cy="461665"/>
          </a:xfrm>
          <a:prstGeom prst="rect">
            <a:avLst/>
          </a:prstGeom>
          <a:solidFill>
            <a:schemeClr val="tx2">
              <a:lumMod val="40000"/>
              <a:lumOff val="60000"/>
            </a:schemeClr>
          </a:solidFill>
        </p:spPr>
        <p:txBody>
          <a:bodyPr wrap="none">
            <a:spAutoFit/>
          </a:bodyPr>
          <a:lstStyle/>
          <a:p>
            <a:r>
              <a:rPr lang="en-GB" sz="2400" i="1" dirty="0"/>
              <a:t>Watch the video to find out.</a:t>
            </a:r>
          </a:p>
        </p:txBody>
      </p:sp>
      <p:pic>
        <p:nvPicPr>
          <p:cNvPr id="9" name="Graphic 8" descr="User">
            <a:extLst>
              <a:ext uri="{FF2B5EF4-FFF2-40B4-BE49-F238E27FC236}">
                <a16:creationId xmlns:a16="http://schemas.microsoft.com/office/drawing/2014/main" id="{B3285323-DCED-5947-BB0F-927463F657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962" y="2906035"/>
            <a:ext cx="854046" cy="854046"/>
          </a:xfrm>
          <a:prstGeom prst="rect">
            <a:avLst/>
          </a:prstGeom>
        </p:spPr>
      </p:pic>
      <p:pic>
        <p:nvPicPr>
          <p:cNvPr id="10" name="Graphic 9" descr="Lightbulb">
            <a:extLst>
              <a:ext uri="{FF2B5EF4-FFF2-40B4-BE49-F238E27FC236}">
                <a16:creationId xmlns:a16="http://schemas.microsoft.com/office/drawing/2014/main" id="{533346BC-D6D2-4944-9248-FF815043F6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00105" y="3887720"/>
            <a:ext cx="914400" cy="914400"/>
          </a:xfrm>
          <a:prstGeom prst="rect">
            <a:avLst/>
          </a:prstGeom>
        </p:spPr>
      </p:pic>
    </p:spTree>
    <p:custDataLst>
      <p:tags r:id="rId1"/>
    </p:custDataLst>
    <p:extLst>
      <p:ext uri="{BB962C8B-B14F-4D97-AF65-F5344CB8AC3E}">
        <p14:creationId xmlns:p14="http://schemas.microsoft.com/office/powerpoint/2010/main" val="74373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81643F5-DCA6-304B-96DD-960352800EB6}"/>
              </a:ext>
            </a:extLst>
          </p:cNvPr>
          <p:cNvSpPr/>
          <p:nvPr/>
        </p:nvSpPr>
        <p:spPr>
          <a:xfrm>
            <a:off x="1126435" y="1033670"/>
            <a:ext cx="7513982" cy="280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Synchronous motors spin at eth same rate as the rotating magnetic field in the stator</a:t>
            </a:r>
          </a:p>
        </p:txBody>
      </p:sp>
    </p:spTree>
    <p:custDataLst>
      <p:tags r:id="rId1"/>
    </p:custDataLst>
    <p:extLst>
      <p:ext uri="{BB962C8B-B14F-4D97-AF65-F5344CB8AC3E}">
        <p14:creationId xmlns:p14="http://schemas.microsoft.com/office/powerpoint/2010/main" val="416730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Uses of Synchronous Motors</a:t>
            </a:r>
          </a:p>
        </p:txBody>
      </p:sp>
      <p:sp>
        <p:nvSpPr>
          <p:cNvPr id="3" name="Content Placeholder 2"/>
          <p:cNvSpPr>
            <a:spLocks noGrp="1"/>
          </p:cNvSpPr>
          <p:nvPr>
            <p:ph idx="1"/>
          </p:nvPr>
        </p:nvSpPr>
        <p:spPr>
          <a:xfrm>
            <a:off x="1122531" y="1091868"/>
            <a:ext cx="7607557" cy="1452549"/>
          </a:xfrm>
        </p:spPr>
        <p:txBody>
          <a:bodyPr>
            <a:noAutofit/>
          </a:bodyPr>
          <a:lstStyle/>
          <a:p>
            <a:pPr marL="0" indent="0">
              <a:buNone/>
            </a:pPr>
            <a:r>
              <a:rPr lang="en-ZA" sz="2400" dirty="0"/>
              <a:t>As a kind of shaded pole motor, synchronous motors tend to be </a:t>
            </a:r>
            <a:r>
              <a:rPr lang="en-ZA" sz="2400" b="1" dirty="0"/>
              <a:t>small and low powered </a:t>
            </a:r>
            <a:r>
              <a:rPr lang="en-ZA" sz="2400" dirty="0"/>
              <a:t>(between 10 – 25 watts). But they are great at </a:t>
            </a:r>
            <a:r>
              <a:rPr lang="en-ZA" sz="2400" b="1" dirty="0"/>
              <a:t>maintaining constant speed </a:t>
            </a:r>
            <a:r>
              <a:rPr lang="en-ZA" sz="2400" dirty="0"/>
              <a:t>even under different loads.</a:t>
            </a:r>
          </a:p>
        </p:txBody>
      </p:sp>
      <p:sp>
        <p:nvSpPr>
          <p:cNvPr id="6" name="Rectangle 5">
            <a:extLst>
              <a:ext uri="{FF2B5EF4-FFF2-40B4-BE49-F238E27FC236}">
                <a16:creationId xmlns:a16="http://schemas.microsoft.com/office/drawing/2014/main" id="{83B57466-0A6E-2442-8EE9-912503CE78A2}"/>
              </a:ext>
            </a:extLst>
          </p:cNvPr>
          <p:cNvSpPr/>
          <p:nvPr/>
        </p:nvSpPr>
        <p:spPr>
          <a:xfrm>
            <a:off x="1122531" y="3242028"/>
            <a:ext cx="2222582" cy="1370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8D34E8E-FCB9-FB42-A919-482F17467B18}"/>
              </a:ext>
            </a:extLst>
          </p:cNvPr>
          <p:cNvSpPr txBox="1"/>
          <p:nvPr/>
        </p:nvSpPr>
        <p:spPr>
          <a:xfrm>
            <a:off x="1122531" y="2584173"/>
            <a:ext cx="5108706" cy="461665"/>
          </a:xfrm>
          <a:prstGeom prst="rect">
            <a:avLst/>
          </a:prstGeom>
          <a:solidFill>
            <a:schemeClr val="tx2">
              <a:lumMod val="40000"/>
              <a:lumOff val="60000"/>
            </a:schemeClr>
          </a:solidFill>
        </p:spPr>
        <p:txBody>
          <a:bodyPr wrap="none" rtlCol="0">
            <a:spAutoFit/>
          </a:bodyPr>
          <a:lstStyle/>
          <a:p>
            <a:pPr algn="just"/>
            <a:r>
              <a:rPr lang="en-GB" sz="2400" i="1" dirty="0"/>
              <a:t>Click each box to see some typical uses.</a:t>
            </a:r>
          </a:p>
        </p:txBody>
      </p:sp>
      <p:pic>
        <p:nvPicPr>
          <p:cNvPr id="8" name="Graphic 7" descr="User">
            <a:extLst>
              <a:ext uri="{FF2B5EF4-FFF2-40B4-BE49-F238E27FC236}">
                <a16:creationId xmlns:a16="http://schemas.microsoft.com/office/drawing/2014/main" id="{99230642-9BF9-6A4F-A835-F3E0E590E1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387982"/>
            <a:ext cx="854046" cy="854046"/>
          </a:xfrm>
          <a:prstGeom prst="rect">
            <a:avLst/>
          </a:prstGeom>
        </p:spPr>
      </p:pic>
      <p:sp>
        <p:nvSpPr>
          <p:cNvPr id="9" name="Rectangle 8">
            <a:extLst>
              <a:ext uri="{FF2B5EF4-FFF2-40B4-BE49-F238E27FC236}">
                <a16:creationId xmlns:a16="http://schemas.microsoft.com/office/drawing/2014/main" id="{1832E3D5-47C5-814D-B131-52B138EECEA4}"/>
              </a:ext>
            </a:extLst>
          </p:cNvPr>
          <p:cNvSpPr/>
          <p:nvPr/>
        </p:nvSpPr>
        <p:spPr>
          <a:xfrm>
            <a:off x="3676884" y="3242028"/>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5A117B0-D098-234B-84E3-DAF993DE57DB}"/>
              </a:ext>
            </a:extLst>
          </p:cNvPr>
          <p:cNvSpPr/>
          <p:nvPr/>
        </p:nvSpPr>
        <p:spPr>
          <a:xfrm>
            <a:off x="6231237" y="3242028"/>
            <a:ext cx="2222582" cy="1370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2AD8ECE3-548F-924A-A17D-05380D3DE130}"/>
              </a:ext>
            </a:extLst>
          </p:cNvPr>
          <p:cNvSpPr/>
          <p:nvPr/>
        </p:nvSpPr>
        <p:spPr>
          <a:xfrm>
            <a:off x="2023757" y="371729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2" name="Oval 11">
            <a:extLst>
              <a:ext uri="{FF2B5EF4-FFF2-40B4-BE49-F238E27FC236}">
                <a16:creationId xmlns:a16="http://schemas.microsoft.com/office/drawing/2014/main" id="{52280C3A-EC09-7146-B786-BB2AFCC97698}"/>
              </a:ext>
            </a:extLst>
          </p:cNvPr>
          <p:cNvSpPr/>
          <p:nvPr/>
        </p:nvSpPr>
        <p:spPr>
          <a:xfrm>
            <a:off x="4578110" y="371729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13" name="Oval 12">
            <a:extLst>
              <a:ext uri="{FF2B5EF4-FFF2-40B4-BE49-F238E27FC236}">
                <a16:creationId xmlns:a16="http://schemas.microsoft.com/office/drawing/2014/main" id="{7ADE6150-7607-084C-B8F6-FA060E94F9A6}"/>
              </a:ext>
            </a:extLst>
          </p:cNvPr>
          <p:cNvSpPr/>
          <p:nvPr/>
        </p:nvSpPr>
        <p:spPr>
          <a:xfrm>
            <a:off x="7132463" y="371729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rPr>
              <a:t>3</a:t>
            </a:r>
            <a:endParaRPr lang="en-GB" dirty="0">
              <a:solidFill>
                <a:schemeClr val="accent4"/>
              </a:solidFill>
            </a:endParaRPr>
          </a:p>
        </p:txBody>
      </p:sp>
      <p:pic>
        <p:nvPicPr>
          <p:cNvPr id="14" name="Graphic 13" descr="Magnifying glass">
            <a:extLst>
              <a:ext uri="{FF2B5EF4-FFF2-40B4-BE49-F238E27FC236}">
                <a16:creationId xmlns:a16="http://schemas.microsoft.com/office/drawing/2014/main" id="{6BB24782-27BD-9640-876C-B3276C7766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531" y="3242028"/>
            <a:ext cx="468000" cy="468000"/>
          </a:xfrm>
          <a:prstGeom prst="rect">
            <a:avLst/>
          </a:prstGeom>
        </p:spPr>
      </p:pic>
      <p:pic>
        <p:nvPicPr>
          <p:cNvPr id="15" name="Graphic 14" descr="Magnifying glass">
            <a:extLst>
              <a:ext uri="{FF2B5EF4-FFF2-40B4-BE49-F238E27FC236}">
                <a16:creationId xmlns:a16="http://schemas.microsoft.com/office/drawing/2014/main" id="{3F7FABF2-5EBE-E04A-A45B-59D53EAFE8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6884" y="3242028"/>
            <a:ext cx="468000" cy="468000"/>
          </a:xfrm>
          <a:prstGeom prst="rect">
            <a:avLst/>
          </a:prstGeom>
        </p:spPr>
      </p:pic>
      <p:pic>
        <p:nvPicPr>
          <p:cNvPr id="16" name="Graphic 15" descr="Magnifying glass">
            <a:extLst>
              <a:ext uri="{FF2B5EF4-FFF2-40B4-BE49-F238E27FC236}">
                <a16:creationId xmlns:a16="http://schemas.microsoft.com/office/drawing/2014/main" id="{BB681DE4-BC6B-CD47-9772-D40717279D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1237" y="3242028"/>
            <a:ext cx="468000" cy="468000"/>
          </a:xfrm>
          <a:prstGeom prst="rect">
            <a:avLst/>
          </a:prstGeom>
        </p:spPr>
      </p:pic>
    </p:spTree>
    <p:custDataLst>
      <p:tags r:id="rId1"/>
    </p:custDataLst>
    <p:extLst>
      <p:ext uri="{BB962C8B-B14F-4D97-AF65-F5344CB8AC3E}">
        <p14:creationId xmlns:p14="http://schemas.microsoft.com/office/powerpoint/2010/main" val="427972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Disadvantages of Synchronous Motors</a:t>
            </a:r>
          </a:p>
        </p:txBody>
      </p:sp>
      <p:sp>
        <p:nvSpPr>
          <p:cNvPr id="3" name="Content Placeholder 2"/>
          <p:cNvSpPr>
            <a:spLocks noGrp="1"/>
          </p:cNvSpPr>
          <p:nvPr>
            <p:ph idx="1"/>
          </p:nvPr>
        </p:nvSpPr>
        <p:spPr>
          <a:xfrm>
            <a:off x="1122531" y="1091869"/>
            <a:ext cx="7607557" cy="1139887"/>
          </a:xfrm>
        </p:spPr>
        <p:txBody>
          <a:bodyPr>
            <a:noAutofit/>
          </a:bodyPr>
          <a:lstStyle/>
          <a:p>
            <a:pPr marL="0" indent="0">
              <a:buNone/>
            </a:pPr>
            <a:r>
              <a:rPr lang="en-ZA" sz="2400" dirty="0"/>
              <a:t>For all the benefits of running at a constant speed under differing loads, synchronous motors do have some disadvantages.</a:t>
            </a:r>
          </a:p>
        </p:txBody>
      </p:sp>
      <p:sp>
        <p:nvSpPr>
          <p:cNvPr id="4" name="Rectangle 3">
            <a:extLst>
              <a:ext uri="{FF2B5EF4-FFF2-40B4-BE49-F238E27FC236}">
                <a16:creationId xmlns:a16="http://schemas.microsoft.com/office/drawing/2014/main" id="{F63CDC06-53EC-3F41-A0DF-5B42A4D4F365}"/>
              </a:ext>
            </a:extLst>
          </p:cNvPr>
          <p:cNvSpPr/>
          <p:nvPr/>
        </p:nvSpPr>
        <p:spPr>
          <a:xfrm>
            <a:off x="1057330" y="2231756"/>
            <a:ext cx="8255859"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They are less efficient than other motors.</a:t>
            </a:r>
          </a:p>
        </p:txBody>
      </p:sp>
      <p:sp>
        <p:nvSpPr>
          <p:cNvPr id="5" name="Oval 4">
            <a:extLst>
              <a:ext uri="{FF2B5EF4-FFF2-40B4-BE49-F238E27FC236}">
                <a16:creationId xmlns:a16="http://schemas.microsoft.com/office/drawing/2014/main" id="{249054F2-E4A7-744A-92CD-06ABA9EE18B8}"/>
              </a:ext>
            </a:extLst>
          </p:cNvPr>
          <p:cNvSpPr/>
          <p:nvPr/>
        </p:nvSpPr>
        <p:spPr>
          <a:xfrm>
            <a:off x="1145371" y="231312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6" name="Rectangle 5">
            <a:extLst>
              <a:ext uri="{FF2B5EF4-FFF2-40B4-BE49-F238E27FC236}">
                <a16:creationId xmlns:a16="http://schemas.microsoft.com/office/drawing/2014/main" id="{CF1D9F6F-267C-7B4A-8013-EC3DD82CFF98}"/>
              </a:ext>
            </a:extLst>
          </p:cNvPr>
          <p:cNvSpPr/>
          <p:nvPr/>
        </p:nvSpPr>
        <p:spPr>
          <a:xfrm>
            <a:off x="1057330" y="2883317"/>
            <a:ext cx="8255859" cy="5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They have quite low torque.</a:t>
            </a:r>
            <a:endParaRPr lang="en-GB" sz="3200" dirty="0"/>
          </a:p>
        </p:txBody>
      </p:sp>
      <p:sp>
        <p:nvSpPr>
          <p:cNvPr id="7" name="Oval 6">
            <a:extLst>
              <a:ext uri="{FF2B5EF4-FFF2-40B4-BE49-F238E27FC236}">
                <a16:creationId xmlns:a16="http://schemas.microsoft.com/office/drawing/2014/main" id="{641B0AF6-A7EF-EA49-BD02-8C07844FD7F5}"/>
              </a:ext>
            </a:extLst>
          </p:cNvPr>
          <p:cNvSpPr/>
          <p:nvPr/>
        </p:nvSpPr>
        <p:spPr>
          <a:xfrm>
            <a:off x="1145371" y="295656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8" name="Rectangle 7">
            <a:extLst>
              <a:ext uri="{FF2B5EF4-FFF2-40B4-BE49-F238E27FC236}">
                <a16:creationId xmlns:a16="http://schemas.microsoft.com/office/drawing/2014/main" id="{31FDA928-B420-3845-A70A-0E101715D5FA}"/>
              </a:ext>
            </a:extLst>
          </p:cNvPr>
          <p:cNvSpPr/>
          <p:nvPr/>
        </p:nvSpPr>
        <p:spPr>
          <a:xfrm>
            <a:off x="1057330" y="3532577"/>
            <a:ext cx="8255859" cy="5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They are only available as small motors</a:t>
            </a:r>
            <a:endParaRPr lang="en-GB" sz="3200" dirty="0"/>
          </a:p>
        </p:txBody>
      </p:sp>
      <p:sp>
        <p:nvSpPr>
          <p:cNvPr id="9" name="Oval 8">
            <a:extLst>
              <a:ext uri="{FF2B5EF4-FFF2-40B4-BE49-F238E27FC236}">
                <a16:creationId xmlns:a16="http://schemas.microsoft.com/office/drawing/2014/main" id="{773D4F1E-D5AF-A54D-9BDD-E9E6F88CF6FF}"/>
              </a:ext>
            </a:extLst>
          </p:cNvPr>
          <p:cNvSpPr/>
          <p:nvPr/>
        </p:nvSpPr>
        <p:spPr>
          <a:xfrm>
            <a:off x="1156093" y="360151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3</a:t>
            </a:r>
            <a:endParaRPr lang="en-GB" dirty="0">
              <a:solidFill>
                <a:schemeClr val="accent3"/>
              </a:solidFill>
            </a:endParaRPr>
          </a:p>
        </p:txBody>
      </p:sp>
      <p:sp>
        <p:nvSpPr>
          <p:cNvPr id="11" name="Rounded Rectangle 10">
            <a:extLst>
              <a:ext uri="{FF2B5EF4-FFF2-40B4-BE49-F238E27FC236}">
                <a16:creationId xmlns:a16="http://schemas.microsoft.com/office/drawing/2014/main" id="{1EEB113B-31F5-8C4F-881C-512132AA2EF5}"/>
              </a:ext>
            </a:extLst>
          </p:cNvPr>
          <p:cNvSpPr/>
          <p:nvPr/>
        </p:nvSpPr>
        <p:spPr>
          <a:xfrm>
            <a:off x="8067762" y="4129734"/>
            <a:ext cx="217161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Back to</a:t>
            </a:r>
          </a:p>
          <a:p>
            <a:pPr algn="ctr"/>
            <a:r>
              <a:rPr lang="en-GB" sz="2800" b="1" i="1" dirty="0"/>
              <a:t>motor menu</a:t>
            </a:r>
          </a:p>
        </p:txBody>
      </p:sp>
    </p:spTree>
    <p:custDataLst>
      <p:tags r:id="rId1"/>
    </p:custDataLst>
    <p:extLst>
      <p:ext uri="{BB962C8B-B14F-4D97-AF65-F5344CB8AC3E}">
        <p14:creationId xmlns:p14="http://schemas.microsoft.com/office/powerpoint/2010/main" val="237406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Universal Motors</a:t>
            </a:r>
          </a:p>
        </p:txBody>
      </p:sp>
      <p:sp>
        <p:nvSpPr>
          <p:cNvPr id="3" name="Content Placeholder 2"/>
          <p:cNvSpPr>
            <a:spLocks noGrp="1"/>
          </p:cNvSpPr>
          <p:nvPr>
            <p:ph idx="1"/>
          </p:nvPr>
        </p:nvSpPr>
        <p:spPr>
          <a:xfrm>
            <a:off x="1122532" y="1091870"/>
            <a:ext cx="8433780" cy="767928"/>
          </a:xfrm>
        </p:spPr>
        <p:txBody>
          <a:bodyPr>
            <a:noAutofit/>
          </a:bodyPr>
          <a:lstStyle/>
          <a:p>
            <a:pPr marL="0" indent="0">
              <a:buNone/>
            </a:pPr>
            <a:r>
              <a:rPr lang="en-ZA" sz="2400" dirty="0"/>
              <a:t>These motors work with both single phase AC and DC electricity hence the name </a:t>
            </a:r>
            <a:r>
              <a:rPr lang="en-ZA" sz="2400" b="1" dirty="0"/>
              <a:t>Universal</a:t>
            </a:r>
            <a:r>
              <a:rPr lang="en-ZA" sz="2400" dirty="0"/>
              <a:t>.</a:t>
            </a:r>
          </a:p>
        </p:txBody>
      </p:sp>
      <p:sp>
        <p:nvSpPr>
          <p:cNvPr id="14" name="Rectangle 13">
            <a:extLst>
              <a:ext uri="{FF2B5EF4-FFF2-40B4-BE49-F238E27FC236}">
                <a16:creationId xmlns:a16="http://schemas.microsoft.com/office/drawing/2014/main" id="{3E07E02F-96E2-C94C-B811-1987E3C2DDBD}"/>
              </a:ext>
            </a:extLst>
          </p:cNvPr>
          <p:cNvSpPr/>
          <p:nvPr/>
        </p:nvSpPr>
        <p:spPr>
          <a:xfrm>
            <a:off x="6627374" y="2059039"/>
            <a:ext cx="2928938" cy="2695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17" name="Rectangle 16">
            <a:extLst>
              <a:ext uri="{FF2B5EF4-FFF2-40B4-BE49-F238E27FC236}">
                <a16:creationId xmlns:a16="http://schemas.microsoft.com/office/drawing/2014/main" id="{80927E96-D42F-254B-B5EA-4F7A1832A5C0}"/>
              </a:ext>
            </a:extLst>
          </p:cNvPr>
          <p:cNvSpPr/>
          <p:nvPr/>
        </p:nvSpPr>
        <p:spPr>
          <a:xfrm>
            <a:off x="1122532" y="2059039"/>
            <a:ext cx="5118100" cy="2677656"/>
          </a:xfrm>
          <a:prstGeom prst="rect">
            <a:avLst/>
          </a:prstGeom>
        </p:spPr>
        <p:txBody>
          <a:bodyPr>
            <a:spAutoFit/>
          </a:bodyPr>
          <a:lstStyle/>
          <a:p>
            <a:r>
              <a:rPr lang="en-ZA" sz="2400" dirty="0"/>
              <a:t>They can do this because the rotor is connected in series with the stator via a </a:t>
            </a:r>
            <a:r>
              <a:rPr lang="en-ZA" sz="2400" b="1" dirty="0"/>
              <a:t>commutator</a:t>
            </a:r>
            <a:r>
              <a:rPr lang="en-ZA" sz="2400" dirty="0"/>
              <a:t>, just like a DC motor.</a:t>
            </a:r>
          </a:p>
          <a:p>
            <a:endParaRPr lang="en-ZA" sz="2400" dirty="0"/>
          </a:p>
          <a:p>
            <a:r>
              <a:rPr lang="en-ZA" sz="2400" dirty="0"/>
              <a:t>Therefore, universal motors do not rely on any current being </a:t>
            </a:r>
            <a:r>
              <a:rPr lang="en-ZA" sz="2400" b="1" dirty="0"/>
              <a:t>induced</a:t>
            </a:r>
            <a:r>
              <a:rPr lang="en-ZA" sz="2400" dirty="0"/>
              <a:t> in the rotor to cause rotation.</a:t>
            </a:r>
          </a:p>
        </p:txBody>
      </p:sp>
    </p:spTree>
    <p:custDataLst>
      <p:tags r:id="rId1"/>
    </p:custDataLst>
    <p:extLst>
      <p:ext uri="{BB962C8B-B14F-4D97-AF65-F5344CB8AC3E}">
        <p14:creationId xmlns:p14="http://schemas.microsoft.com/office/powerpoint/2010/main" val="124551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D68D3C-ACAA-2940-92D7-90A552FE7C6D}"/>
              </a:ext>
            </a:extLst>
          </p:cNvPr>
          <p:cNvSpPr/>
          <p:nvPr/>
        </p:nvSpPr>
        <p:spPr>
          <a:xfrm>
            <a:off x="793859" y="865672"/>
            <a:ext cx="8656900" cy="3477875"/>
          </a:xfrm>
          <a:prstGeom prst="rect">
            <a:avLst/>
          </a:prstGeom>
          <a:solidFill>
            <a:schemeClr val="accent2"/>
          </a:solidFill>
          <a:ln w="28575">
            <a:solidFill>
              <a:schemeClr val="accent2"/>
            </a:solidFill>
          </a:ln>
        </p:spPr>
        <p:txBody>
          <a:bodyPr wrap="square">
            <a:spAutoFit/>
          </a:bodyPr>
          <a:lstStyle/>
          <a:p>
            <a:pPr algn="ctr"/>
            <a:r>
              <a:rPr lang="en-ZA" sz="4400" b="1" dirty="0">
                <a:solidFill>
                  <a:schemeClr val="bg1"/>
                </a:solidFill>
              </a:rPr>
              <a:t>The key difference between universal motors and all the other single phase motors is that universal motors are NOT INDUCTION MOTORS.</a:t>
            </a:r>
          </a:p>
        </p:txBody>
      </p:sp>
    </p:spTree>
    <p:custDataLst>
      <p:tags r:id="rId1"/>
    </p:custDataLst>
    <p:extLst>
      <p:ext uri="{BB962C8B-B14F-4D97-AF65-F5344CB8AC3E}">
        <p14:creationId xmlns:p14="http://schemas.microsoft.com/office/powerpoint/2010/main" val="345478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They Work?</a:t>
            </a:r>
          </a:p>
        </p:txBody>
      </p:sp>
      <p:sp>
        <p:nvSpPr>
          <p:cNvPr id="3" name="Content Placeholder 2"/>
          <p:cNvSpPr>
            <a:spLocks noGrp="1"/>
          </p:cNvSpPr>
          <p:nvPr>
            <p:ph idx="1"/>
          </p:nvPr>
        </p:nvSpPr>
        <p:spPr>
          <a:xfrm>
            <a:off x="1122531" y="1091869"/>
            <a:ext cx="3805929" cy="2906694"/>
          </a:xfrm>
          <a:solidFill>
            <a:schemeClr val="tx2">
              <a:lumMod val="40000"/>
              <a:lumOff val="60000"/>
            </a:schemeClr>
          </a:solidFill>
        </p:spPr>
        <p:txBody>
          <a:bodyPr>
            <a:noAutofit/>
          </a:bodyPr>
          <a:lstStyle/>
          <a:p>
            <a:pPr marL="457200" indent="-457200">
              <a:buFont typeface="+mj-lt"/>
              <a:buAutoNum type="arabicPeriod"/>
            </a:pPr>
            <a:r>
              <a:rPr lang="en-ZA" sz="2400" i="1" dirty="0"/>
              <a:t>Watch this video about how universal motors work.</a:t>
            </a:r>
          </a:p>
          <a:p>
            <a:pPr marL="457200" indent="-457200">
              <a:buFont typeface="+mj-lt"/>
              <a:buAutoNum type="arabicPeriod"/>
            </a:pPr>
            <a:r>
              <a:rPr lang="en-ZA" sz="2400" i="1" dirty="0"/>
              <a:t>Take careful note of the 2 important differences between universal motors and ordinary DC motors.</a:t>
            </a:r>
          </a:p>
        </p:txBody>
      </p:sp>
      <p:pic>
        <p:nvPicPr>
          <p:cNvPr id="12" name="Graphic 11" descr="User">
            <a:extLst>
              <a:ext uri="{FF2B5EF4-FFF2-40B4-BE49-F238E27FC236}">
                <a16:creationId xmlns:a16="http://schemas.microsoft.com/office/drawing/2014/main" id="{0804B6E0-8AA9-2B42-A4C7-6E6086CDA1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330" y="1091869"/>
            <a:ext cx="468000" cy="468000"/>
          </a:xfrm>
          <a:prstGeom prst="rect">
            <a:avLst/>
          </a:prstGeom>
        </p:spPr>
      </p:pic>
      <p:pic>
        <p:nvPicPr>
          <p:cNvPr id="10" name="Picture 9">
            <a:extLst>
              <a:ext uri="{FF2B5EF4-FFF2-40B4-BE49-F238E27FC236}">
                <a16:creationId xmlns:a16="http://schemas.microsoft.com/office/drawing/2014/main" id="{8294EF8C-20F0-194F-910B-240620721F74}"/>
              </a:ext>
            </a:extLst>
          </p:cNvPr>
          <p:cNvPicPr>
            <a:picLocks noChangeAspect="1"/>
          </p:cNvPicPr>
          <p:nvPr/>
        </p:nvPicPr>
        <p:blipFill>
          <a:blip r:embed="rId6"/>
          <a:stretch>
            <a:fillRect/>
          </a:stretch>
        </p:blipFill>
        <p:spPr>
          <a:xfrm>
            <a:off x="5067946" y="1091870"/>
            <a:ext cx="4947928" cy="2770224"/>
          </a:xfrm>
          <a:prstGeom prst="rect">
            <a:avLst/>
          </a:prstGeom>
        </p:spPr>
      </p:pic>
    </p:spTree>
    <p:custDataLst>
      <p:tags r:id="rId1"/>
    </p:custDataLst>
    <p:extLst>
      <p:ext uri="{BB962C8B-B14F-4D97-AF65-F5344CB8AC3E}">
        <p14:creationId xmlns:p14="http://schemas.microsoft.com/office/powerpoint/2010/main" val="335055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They Good For?</a:t>
            </a:r>
          </a:p>
        </p:txBody>
      </p:sp>
      <p:sp>
        <p:nvSpPr>
          <p:cNvPr id="3" name="Content Placeholder 2"/>
          <p:cNvSpPr>
            <a:spLocks noGrp="1"/>
          </p:cNvSpPr>
          <p:nvPr>
            <p:ph idx="1"/>
          </p:nvPr>
        </p:nvSpPr>
        <p:spPr>
          <a:xfrm>
            <a:off x="1122531" y="1091869"/>
            <a:ext cx="7607557" cy="1682328"/>
          </a:xfrm>
          <a:noFill/>
        </p:spPr>
        <p:txBody>
          <a:bodyPr>
            <a:noAutofit/>
          </a:bodyPr>
          <a:lstStyle/>
          <a:p>
            <a:pPr marL="0" indent="0">
              <a:buNone/>
            </a:pPr>
            <a:r>
              <a:rPr lang="en-ZA" sz="2400" dirty="0"/>
              <a:t>Universal motors are used in a wide variety of small and hand held tools and appliances. They have </a:t>
            </a:r>
            <a:r>
              <a:rPr lang="en-ZA" sz="2400" b="1" dirty="0"/>
              <a:t>good starting torque</a:t>
            </a:r>
            <a:r>
              <a:rPr lang="en-ZA" sz="2400" dirty="0"/>
              <a:t> but run </a:t>
            </a:r>
            <a:r>
              <a:rPr lang="en-ZA" sz="2400" b="1" dirty="0"/>
              <a:t>dangerously fast without a load</a:t>
            </a:r>
            <a:r>
              <a:rPr lang="en-ZA" sz="2400" dirty="0"/>
              <a:t>. Therefore, they are usually </a:t>
            </a:r>
            <a:r>
              <a:rPr lang="en-ZA" sz="2400" b="1" dirty="0"/>
              <a:t>direct drive </a:t>
            </a:r>
            <a:r>
              <a:rPr lang="en-ZA" sz="2400" dirty="0"/>
              <a:t>and connected via a set of gears.</a:t>
            </a:r>
          </a:p>
        </p:txBody>
      </p:sp>
      <p:sp>
        <p:nvSpPr>
          <p:cNvPr id="6" name="Rectangle 5">
            <a:extLst>
              <a:ext uri="{FF2B5EF4-FFF2-40B4-BE49-F238E27FC236}">
                <a16:creationId xmlns:a16="http://schemas.microsoft.com/office/drawing/2014/main" id="{71725259-599D-5247-ACD2-D9CFC369FB12}"/>
              </a:ext>
            </a:extLst>
          </p:cNvPr>
          <p:cNvSpPr/>
          <p:nvPr/>
        </p:nvSpPr>
        <p:spPr>
          <a:xfrm>
            <a:off x="1122531" y="3536490"/>
            <a:ext cx="2222582" cy="1370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DE83797-6AE5-064E-B972-A734FBAA6D4F}"/>
              </a:ext>
            </a:extLst>
          </p:cNvPr>
          <p:cNvSpPr txBox="1"/>
          <p:nvPr/>
        </p:nvSpPr>
        <p:spPr>
          <a:xfrm>
            <a:off x="1122531" y="2878635"/>
            <a:ext cx="5108706" cy="461665"/>
          </a:xfrm>
          <a:prstGeom prst="rect">
            <a:avLst/>
          </a:prstGeom>
          <a:solidFill>
            <a:schemeClr val="tx2">
              <a:lumMod val="40000"/>
              <a:lumOff val="60000"/>
            </a:schemeClr>
          </a:solidFill>
        </p:spPr>
        <p:txBody>
          <a:bodyPr wrap="none" rtlCol="0">
            <a:spAutoFit/>
          </a:bodyPr>
          <a:lstStyle/>
          <a:p>
            <a:pPr algn="just"/>
            <a:r>
              <a:rPr lang="en-GB" sz="2400" i="1" dirty="0"/>
              <a:t>Click each box to see some typical uses.</a:t>
            </a:r>
          </a:p>
        </p:txBody>
      </p:sp>
      <p:pic>
        <p:nvPicPr>
          <p:cNvPr id="8" name="Graphic 7" descr="User">
            <a:extLst>
              <a:ext uri="{FF2B5EF4-FFF2-40B4-BE49-F238E27FC236}">
                <a16:creationId xmlns:a16="http://schemas.microsoft.com/office/drawing/2014/main" id="{FC194015-0863-0048-B9E9-AFAD4E3A0F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682444"/>
            <a:ext cx="854046" cy="854046"/>
          </a:xfrm>
          <a:prstGeom prst="rect">
            <a:avLst/>
          </a:prstGeom>
        </p:spPr>
      </p:pic>
      <p:sp>
        <p:nvSpPr>
          <p:cNvPr id="9" name="Rectangle 8">
            <a:extLst>
              <a:ext uri="{FF2B5EF4-FFF2-40B4-BE49-F238E27FC236}">
                <a16:creationId xmlns:a16="http://schemas.microsoft.com/office/drawing/2014/main" id="{5CE15ACF-8534-5140-B1A4-69B7981D1ED8}"/>
              </a:ext>
            </a:extLst>
          </p:cNvPr>
          <p:cNvSpPr/>
          <p:nvPr/>
        </p:nvSpPr>
        <p:spPr>
          <a:xfrm>
            <a:off x="3676884" y="3536490"/>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159B16C-6148-B649-A63D-EEB87F51B419}"/>
              </a:ext>
            </a:extLst>
          </p:cNvPr>
          <p:cNvSpPr/>
          <p:nvPr/>
        </p:nvSpPr>
        <p:spPr>
          <a:xfrm>
            <a:off x="6231237" y="3536490"/>
            <a:ext cx="2222582" cy="1370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F77462BE-5095-F440-9921-21DBE12A0D30}"/>
              </a:ext>
            </a:extLst>
          </p:cNvPr>
          <p:cNvSpPr/>
          <p:nvPr/>
        </p:nvSpPr>
        <p:spPr>
          <a:xfrm>
            <a:off x="2023757" y="401175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4" name="Oval 13">
            <a:extLst>
              <a:ext uri="{FF2B5EF4-FFF2-40B4-BE49-F238E27FC236}">
                <a16:creationId xmlns:a16="http://schemas.microsoft.com/office/drawing/2014/main" id="{E4BE7769-420D-7F4F-9D4C-859739F2632A}"/>
              </a:ext>
            </a:extLst>
          </p:cNvPr>
          <p:cNvSpPr/>
          <p:nvPr/>
        </p:nvSpPr>
        <p:spPr>
          <a:xfrm>
            <a:off x="4578110" y="401175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15" name="Oval 14">
            <a:extLst>
              <a:ext uri="{FF2B5EF4-FFF2-40B4-BE49-F238E27FC236}">
                <a16:creationId xmlns:a16="http://schemas.microsoft.com/office/drawing/2014/main" id="{71636E77-FB68-9F46-A857-B9AE564188B9}"/>
              </a:ext>
            </a:extLst>
          </p:cNvPr>
          <p:cNvSpPr/>
          <p:nvPr/>
        </p:nvSpPr>
        <p:spPr>
          <a:xfrm>
            <a:off x="7132463" y="401175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rPr>
              <a:t>3</a:t>
            </a:r>
            <a:endParaRPr lang="en-GB" dirty="0">
              <a:solidFill>
                <a:schemeClr val="accent4"/>
              </a:solidFill>
            </a:endParaRPr>
          </a:p>
        </p:txBody>
      </p:sp>
      <p:pic>
        <p:nvPicPr>
          <p:cNvPr id="16" name="Graphic 15" descr="Magnifying glass">
            <a:extLst>
              <a:ext uri="{FF2B5EF4-FFF2-40B4-BE49-F238E27FC236}">
                <a16:creationId xmlns:a16="http://schemas.microsoft.com/office/drawing/2014/main" id="{9EC125BC-DBEC-144F-B2ED-B5EB96519E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531" y="3536490"/>
            <a:ext cx="468000" cy="468000"/>
          </a:xfrm>
          <a:prstGeom prst="rect">
            <a:avLst/>
          </a:prstGeom>
        </p:spPr>
      </p:pic>
      <p:pic>
        <p:nvPicPr>
          <p:cNvPr id="17" name="Graphic 16" descr="Magnifying glass">
            <a:extLst>
              <a:ext uri="{FF2B5EF4-FFF2-40B4-BE49-F238E27FC236}">
                <a16:creationId xmlns:a16="http://schemas.microsoft.com/office/drawing/2014/main" id="{CB3BC166-D2A0-CC46-9F66-5B3545717D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6884" y="3536490"/>
            <a:ext cx="468000" cy="468000"/>
          </a:xfrm>
          <a:prstGeom prst="rect">
            <a:avLst/>
          </a:prstGeom>
        </p:spPr>
      </p:pic>
      <p:pic>
        <p:nvPicPr>
          <p:cNvPr id="18" name="Graphic 17" descr="Magnifying glass">
            <a:extLst>
              <a:ext uri="{FF2B5EF4-FFF2-40B4-BE49-F238E27FC236}">
                <a16:creationId xmlns:a16="http://schemas.microsoft.com/office/drawing/2014/main" id="{718049A7-D922-CD49-A1B5-6AD83A69C7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1237" y="3536490"/>
            <a:ext cx="468000" cy="468000"/>
          </a:xfrm>
          <a:prstGeom prst="rect">
            <a:avLst/>
          </a:prstGeom>
        </p:spPr>
      </p:pic>
      <p:sp>
        <p:nvSpPr>
          <p:cNvPr id="19" name="Rounded Rectangle 18">
            <a:extLst>
              <a:ext uri="{FF2B5EF4-FFF2-40B4-BE49-F238E27FC236}">
                <a16:creationId xmlns:a16="http://schemas.microsoft.com/office/drawing/2014/main" id="{C503B145-5FE1-7E42-92A3-A7124A8272BC}"/>
              </a:ext>
            </a:extLst>
          </p:cNvPr>
          <p:cNvSpPr/>
          <p:nvPr/>
        </p:nvSpPr>
        <p:spPr>
          <a:xfrm>
            <a:off x="8067762" y="2446959"/>
            <a:ext cx="217161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Back to</a:t>
            </a:r>
          </a:p>
          <a:p>
            <a:pPr algn="ctr"/>
            <a:r>
              <a:rPr lang="en-GB" sz="2800" b="1" i="1" dirty="0"/>
              <a:t>motor menu</a:t>
            </a:r>
          </a:p>
        </p:txBody>
      </p:sp>
    </p:spTree>
    <p:custDataLst>
      <p:tags r:id="rId1"/>
    </p:custDataLst>
    <p:extLst>
      <p:ext uri="{BB962C8B-B14F-4D97-AF65-F5344CB8AC3E}">
        <p14:creationId xmlns:p14="http://schemas.microsoft.com/office/powerpoint/2010/main" val="10006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Quiz</a:t>
            </a:r>
          </a:p>
        </p:txBody>
      </p:sp>
      <p:sp>
        <p:nvSpPr>
          <p:cNvPr id="3" name="Content Placeholder 2"/>
          <p:cNvSpPr>
            <a:spLocks noGrp="1"/>
          </p:cNvSpPr>
          <p:nvPr>
            <p:ph idx="1"/>
          </p:nvPr>
        </p:nvSpPr>
        <p:spPr>
          <a:xfrm>
            <a:off x="1122531" y="1091868"/>
            <a:ext cx="4835357" cy="3645525"/>
          </a:xfrm>
        </p:spPr>
        <p:txBody>
          <a:bodyPr>
            <a:noAutofit/>
          </a:bodyPr>
          <a:lstStyle/>
          <a:p>
            <a:pPr marL="0" indent="0" algn="just">
              <a:buNone/>
            </a:pPr>
            <a:r>
              <a:rPr lang="en-GB" sz="2400" dirty="0"/>
              <a:t>Before we end off, take some time to check your understanding of what we have covered in this unit by answering the following questions.</a:t>
            </a:r>
          </a:p>
        </p:txBody>
      </p:sp>
      <p:pic>
        <p:nvPicPr>
          <p:cNvPr id="4" name="Picture 3">
            <a:extLst>
              <a:ext uri="{FF2B5EF4-FFF2-40B4-BE49-F238E27FC236}">
                <a16:creationId xmlns:a16="http://schemas.microsoft.com/office/drawing/2014/main" id="{F8E5B007-18CF-7F4C-888C-10F330E59B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601" y="1091868"/>
            <a:ext cx="4417143" cy="2944762"/>
          </a:xfrm>
          <a:prstGeom prst="rect">
            <a:avLst/>
          </a:prstGeom>
        </p:spPr>
      </p:pic>
    </p:spTree>
    <p:custDataLst>
      <p:tags r:id="rId1"/>
    </p:custDataLst>
    <p:extLst>
      <p:ext uri="{BB962C8B-B14F-4D97-AF65-F5344CB8AC3E}">
        <p14:creationId xmlns:p14="http://schemas.microsoft.com/office/powerpoint/2010/main" val="55247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9"/>
            <a:ext cx="7607557" cy="2612226"/>
          </a:xfrm>
          <a:noFill/>
        </p:spPr>
        <p:txBody>
          <a:bodyPr>
            <a:noAutofit/>
          </a:bodyPr>
          <a:lstStyle/>
          <a:p>
            <a:pPr marL="0" indent="0">
              <a:buNone/>
            </a:pPr>
            <a:r>
              <a:rPr lang="en-ZA" sz="2400" dirty="0"/>
              <a:t>Which of the following would a synchronous motor be a good choice of motor for?</a:t>
            </a:r>
          </a:p>
          <a:p>
            <a:pPr marL="457200" indent="-457200">
              <a:buFont typeface="+mj-lt"/>
              <a:buAutoNum type="alphaLcParenR"/>
            </a:pPr>
            <a:r>
              <a:rPr lang="en-ZA" sz="2400" dirty="0"/>
              <a:t>A hand drill</a:t>
            </a:r>
          </a:p>
          <a:p>
            <a:pPr marL="457200" indent="-457200">
              <a:buFont typeface="+mj-lt"/>
              <a:buAutoNum type="alphaLcParenR"/>
            </a:pPr>
            <a:r>
              <a:rPr lang="en-ZA" sz="2400" dirty="0"/>
              <a:t>A sewing machine</a:t>
            </a:r>
          </a:p>
          <a:p>
            <a:pPr marL="457200" indent="-457200">
              <a:buFont typeface="+mj-lt"/>
              <a:buAutoNum type="alphaLcParenR"/>
            </a:pPr>
            <a:r>
              <a:rPr lang="en-ZA" sz="2400" dirty="0"/>
              <a:t>An electronic clock</a:t>
            </a:r>
          </a:p>
          <a:p>
            <a:pPr marL="457200" indent="-457200">
              <a:buFont typeface="+mj-lt"/>
              <a:buAutoNum type="alphaLcParenR"/>
            </a:pPr>
            <a:r>
              <a:rPr lang="en-ZA" sz="2400" dirty="0"/>
              <a:t>A conveyor belt</a:t>
            </a:r>
          </a:p>
          <a:p>
            <a:pPr marL="0" indent="0">
              <a:buNone/>
            </a:pPr>
            <a:r>
              <a:rPr lang="en-ZA" sz="2400" dirty="0"/>
              <a:t> </a:t>
            </a:r>
          </a:p>
        </p:txBody>
      </p:sp>
    </p:spTree>
    <p:custDataLst>
      <p:tags r:id="rId1"/>
    </p:custDataLst>
    <p:extLst>
      <p:ext uri="{BB962C8B-B14F-4D97-AF65-F5344CB8AC3E}">
        <p14:creationId xmlns:p14="http://schemas.microsoft.com/office/powerpoint/2010/main" val="249872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9"/>
            <a:ext cx="7607557" cy="2612226"/>
          </a:xfrm>
          <a:noFill/>
        </p:spPr>
        <p:txBody>
          <a:bodyPr>
            <a:noAutofit/>
          </a:bodyPr>
          <a:lstStyle/>
          <a:p>
            <a:pPr marL="0" indent="0">
              <a:buNone/>
            </a:pPr>
            <a:r>
              <a:rPr lang="en-ZA" sz="2400" dirty="0"/>
              <a:t>Why are shade pole motors low power motors?</a:t>
            </a:r>
          </a:p>
          <a:p>
            <a:pPr marL="457200" indent="-457200">
              <a:buFont typeface="+mj-lt"/>
              <a:buAutoNum type="alphaLcParenR"/>
            </a:pPr>
            <a:r>
              <a:rPr lang="en-ZA" sz="2400" dirty="0"/>
              <a:t>They are small</a:t>
            </a:r>
          </a:p>
          <a:p>
            <a:pPr marL="457200" indent="-457200">
              <a:buFont typeface="+mj-lt"/>
              <a:buAutoNum type="alphaLcParenR"/>
            </a:pPr>
            <a:r>
              <a:rPr lang="en-ZA" sz="2400" dirty="0"/>
              <a:t>They have a rotor made out of </a:t>
            </a:r>
            <a:r>
              <a:rPr lang="en-ZA" sz="2400" dirty="0" err="1"/>
              <a:t>cobolt</a:t>
            </a:r>
            <a:endParaRPr lang="en-ZA" sz="2400" dirty="0"/>
          </a:p>
          <a:p>
            <a:pPr marL="457200" indent="-457200">
              <a:buFont typeface="+mj-lt"/>
              <a:buAutoNum type="alphaLcParenR"/>
            </a:pPr>
            <a:r>
              <a:rPr lang="en-ZA" sz="2400" dirty="0"/>
              <a:t>They have few moving parts</a:t>
            </a:r>
          </a:p>
          <a:p>
            <a:pPr marL="457200" indent="-457200">
              <a:buFont typeface="+mj-lt"/>
              <a:buAutoNum type="alphaLcParenR"/>
            </a:pPr>
            <a:r>
              <a:rPr lang="en-ZA" sz="2400" dirty="0"/>
              <a:t>There are significant power losses in the stator due to the copper rings</a:t>
            </a:r>
          </a:p>
          <a:p>
            <a:pPr marL="0" indent="0">
              <a:buNone/>
            </a:pPr>
            <a:r>
              <a:rPr lang="en-ZA" sz="2400" dirty="0"/>
              <a:t> </a:t>
            </a:r>
          </a:p>
        </p:txBody>
      </p:sp>
    </p:spTree>
    <p:custDataLst>
      <p:tags r:id="rId1"/>
    </p:custDataLst>
    <p:extLst>
      <p:ext uri="{BB962C8B-B14F-4D97-AF65-F5344CB8AC3E}">
        <p14:creationId xmlns:p14="http://schemas.microsoft.com/office/powerpoint/2010/main" val="188803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464633"/>
          </a:xfrm>
          <a:noFill/>
        </p:spPr>
        <p:txBody>
          <a:bodyPr>
            <a:noAutofit/>
          </a:bodyPr>
          <a:lstStyle/>
          <a:p>
            <a:pPr marL="0" indent="0">
              <a:buNone/>
            </a:pPr>
            <a:r>
              <a:rPr lang="en-ZA" sz="2400" dirty="0"/>
              <a:t>Which of the following statements about synchronous motors are true?</a:t>
            </a:r>
          </a:p>
          <a:p>
            <a:pPr marL="457200" indent="-457200">
              <a:buFont typeface="+mj-lt"/>
              <a:buAutoNum type="alphaLcParenR"/>
            </a:pPr>
            <a:r>
              <a:rPr lang="en-ZA" sz="2400" dirty="0"/>
              <a:t>They are induction motors.</a:t>
            </a:r>
          </a:p>
          <a:p>
            <a:pPr marL="457200" indent="-457200">
              <a:buFont typeface="+mj-lt"/>
              <a:buAutoNum type="alphaLcParenR"/>
            </a:pPr>
            <a:r>
              <a:rPr lang="en-ZA" sz="2400" dirty="0"/>
              <a:t>They rotate slower than the stator rotating magnetic field.</a:t>
            </a:r>
          </a:p>
          <a:p>
            <a:pPr marL="457200" indent="-457200">
              <a:buFont typeface="+mj-lt"/>
              <a:buAutoNum type="alphaLcParenR"/>
            </a:pPr>
            <a:r>
              <a:rPr lang="en-ZA" sz="2400" dirty="0"/>
              <a:t>They are used in many household appliances.</a:t>
            </a:r>
          </a:p>
          <a:p>
            <a:pPr marL="457200" indent="-457200">
              <a:buFont typeface="+mj-lt"/>
              <a:buAutoNum type="alphaLcParenR"/>
            </a:pPr>
            <a:r>
              <a:rPr lang="en-ZA" sz="2400" dirty="0"/>
              <a:t>They are small, low powered motors.</a:t>
            </a:r>
          </a:p>
          <a:p>
            <a:pPr marL="0" indent="0">
              <a:buNone/>
            </a:pPr>
            <a:r>
              <a:rPr lang="en-ZA" sz="2400" dirty="0"/>
              <a:t> </a:t>
            </a:r>
          </a:p>
        </p:txBody>
      </p:sp>
    </p:spTree>
    <p:custDataLst>
      <p:tags r:id="rId1"/>
    </p:custDataLst>
    <p:extLst>
      <p:ext uri="{BB962C8B-B14F-4D97-AF65-F5344CB8AC3E}">
        <p14:creationId xmlns:p14="http://schemas.microsoft.com/office/powerpoint/2010/main" val="10368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9"/>
            <a:ext cx="7607557" cy="2612226"/>
          </a:xfrm>
          <a:noFill/>
        </p:spPr>
        <p:txBody>
          <a:bodyPr>
            <a:noAutofit/>
          </a:bodyPr>
          <a:lstStyle/>
          <a:p>
            <a:pPr marL="0" indent="0">
              <a:buNone/>
            </a:pPr>
            <a:r>
              <a:rPr lang="en-ZA" sz="2400" dirty="0"/>
              <a:t>What are the differences between universal motors and DC motors. Choose all that apply.</a:t>
            </a:r>
          </a:p>
          <a:p>
            <a:pPr marL="457200" indent="-457200">
              <a:buFont typeface="+mj-lt"/>
              <a:buAutoNum type="alphaLcParenR"/>
            </a:pPr>
            <a:r>
              <a:rPr lang="en-ZA" sz="2400" dirty="0"/>
              <a:t>Universal motors have a commutator.</a:t>
            </a:r>
          </a:p>
          <a:p>
            <a:pPr marL="457200" indent="-457200">
              <a:buFont typeface="+mj-lt"/>
              <a:buAutoNum type="alphaLcParenR"/>
            </a:pPr>
            <a:r>
              <a:rPr lang="en-ZA" sz="2400" dirty="0"/>
              <a:t>Universal motors have high resistance brushes.</a:t>
            </a:r>
          </a:p>
          <a:p>
            <a:pPr marL="457200" indent="-457200">
              <a:buFont typeface="+mj-lt"/>
              <a:buAutoNum type="alphaLcParenR"/>
            </a:pPr>
            <a:r>
              <a:rPr lang="en-ZA" sz="2400" dirty="0"/>
              <a:t>Universal motors have a stator made of laminations.</a:t>
            </a:r>
          </a:p>
          <a:p>
            <a:pPr marL="457200" indent="-457200">
              <a:buFont typeface="+mj-lt"/>
              <a:buAutoNum type="alphaLcParenR"/>
            </a:pPr>
            <a:r>
              <a:rPr lang="en-ZA" sz="2400" dirty="0"/>
              <a:t>Universal motors can run on DC power.</a:t>
            </a:r>
          </a:p>
          <a:p>
            <a:pPr marL="0" indent="0">
              <a:buNone/>
            </a:pPr>
            <a:r>
              <a:rPr lang="en-ZA" sz="2400" dirty="0"/>
              <a:t> </a:t>
            </a:r>
          </a:p>
        </p:txBody>
      </p:sp>
    </p:spTree>
    <p:custDataLst>
      <p:tags r:id="rId1"/>
    </p:custDataLst>
    <p:extLst>
      <p:ext uri="{BB962C8B-B14F-4D97-AF65-F5344CB8AC3E}">
        <p14:creationId xmlns:p14="http://schemas.microsoft.com/office/powerpoint/2010/main" val="1574005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6"/>
            <a:ext cx="8831461" cy="3949243"/>
          </a:xfrm>
        </p:spPr>
        <p:txBody>
          <a:bodyPr>
            <a:normAutofit fontScale="62500" lnSpcReduction="20000"/>
          </a:bodyPr>
          <a:lstStyle/>
          <a:p>
            <a:pPr marL="0" indent="0">
              <a:buNone/>
            </a:pPr>
            <a:r>
              <a:rPr lang="en-GB" i="1" dirty="0"/>
              <a:t>Voiced animation or whiteboard video demonstrating how shaded pole motors work.</a:t>
            </a:r>
          </a:p>
          <a:p>
            <a:r>
              <a:rPr lang="en-GB" i="1" dirty="0"/>
              <a:t>Show the structure of the motor including</a:t>
            </a:r>
          </a:p>
          <a:p>
            <a:pPr lvl="1"/>
            <a:r>
              <a:rPr lang="en-GB" i="1" dirty="0"/>
              <a:t>Stator winding</a:t>
            </a:r>
          </a:p>
          <a:p>
            <a:pPr lvl="1"/>
            <a:r>
              <a:rPr lang="en-GB" i="1" dirty="0"/>
              <a:t>Iron core</a:t>
            </a:r>
          </a:p>
          <a:p>
            <a:pPr lvl="1"/>
            <a:r>
              <a:rPr lang="en-GB" i="1" dirty="0"/>
              <a:t>Copper rings</a:t>
            </a:r>
          </a:p>
          <a:p>
            <a:pPr lvl="1"/>
            <a:r>
              <a:rPr lang="en-GB" i="1" dirty="0"/>
              <a:t>Rotor – highlight that it is basically the same as other induction motors</a:t>
            </a:r>
          </a:p>
          <a:p>
            <a:r>
              <a:rPr lang="en-GB" i="1" dirty="0"/>
              <a:t>Explain how flux is set up in iron core based on induced magnetic field of stator windings</a:t>
            </a:r>
          </a:p>
          <a:p>
            <a:r>
              <a:rPr lang="en-GB" i="1" dirty="0"/>
              <a:t>Explain how the flux changes through the core and what happens at the copper poles</a:t>
            </a:r>
          </a:p>
          <a:p>
            <a:pPr lvl="1"/>
            <a:r>
              <a:rPr lang="en-GB" i="1" dirty="0"/>
              <a:t>As flux increases we have changing magnetic field</a:t>
            </a:r>
          </a:p>
          <a:p>
            <a:pPr lvl="1"/>
            <a:r>
              <a:rPr lang="en-GB" i="1" dirty="0"/>
              <a:t>Induces current in copper rings</a:t>
            </a:r>
          </a:p>
          <a:p>
            <a:pPr lvl="1"/>
            <a:r>
              <a:rPr lang="en-GB" i="1" dirty="0"/>
              <a:t>Current produces magnetic field in opposition to the one that created it (Lenz’s Law) so flux does not get past copper rings</a:t>
            </a:r>
          </a:p>
          <a:p>
            <a:pPr lvl="1"/>
            <a:r>
              <a:rPr lang="en-GB" i="1" dirty="0"/>
              <a:t>As flux stays the same, no induced current and flux present past copper rings</a:t>
            </a:r>
          </a:p>
          <a:p>
            <a:pPr lvl="1"/>
            <a:r>
              <a:rPr lang="en-GB" i="1" dirty="0"/>
              <a:t>As flux decreases, we have another changing magnetic field</a:t>
            </a:r>
          </a:p>
          <a:p>
            <a:pPr lvl="1"/>
            <a:r>
              <a:rPr lang="en-GB" i="1" dirty="0"/>
              <a:t>Induces current in copper rings</a:t>
            </a:r>
          </a:p>
          <a:p>
            <a:pPr lvl="1"/>
            <a:r>
              <a:rPr lang="en-GB" i="1" dirty="0"/>
              <a:t>Current produces magnetic field in opposition so flux concentrated past rings</a:t>
            </a:r>
          </a:p>
          <a:p>
            <a:pPr lvl="1"/>
            <a:r>
              <a:rPr lang="en-GB" i="1" dirty="0"/>
              <a:t>End result is a rotating magnetic field</a:t>
            </a:r>
          </a:p>
          <a:p>
            <a:r>
              <a:rPr lang="en-GB" i="1" dirty="0"/>
              <a:t>Talk about key characteristics</a:t>
            </a:r>
          </a:p>
          <a:p>
            <a:pPr lvl="1"/>
            <a:r>
              <a:rPr lang="en-GB" i="1" dirty="0"/>
              <a:t>Small, low power – 5W to 40W – power low due to losses in the stator due to copper rings</a:t>
            </a:r>
          </a:p>
          <a:p>
            <a:pPr lvl="1"/>
            <a:r>
              <a:rPr lang="en-GB" i="1" dirty="0"/>
              <a:t>Low starting torque</a:t>
            </a:r>
          </a:p>
          <a:p>
            <a:pPr lvl="1"/>
            <a:r>
              <a:rPr lang="en-GB" i="1" dirty="0"/>
              <a:t>Low running torque</a:t>
            </a:r>
          </a:p>
          <a:p>
            <a:pPr lvl="1"/>
            <a:r>
              <a:rPr lang="en-GB" i="1" dirty="0"/>
              <a:t>Cheap and reliable</a:t>
            </a:r>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6"/>
            <a:ext cx="8831461" cy="3949243"/>
          </a:xfrm>
        </p:spPr>
        <p:txBody>
          <a:bodyPr>
            <a:normAutofit fontScale="92500" lnSpcReduction="10000"/>
          </a:bodyPr>
          <a:lstStyle/>
          <a:p>
            <a:pPr marL="0" indent="0">
              <a:buNone/>
            </a:pPr>
            <a:r>
              <a:rPr lang="en-GB" i="1" dirty="0"/>
              <a:t>Voiced animation and demonstration video demonstrating how single phase synchronous motors work.</a:t>
            </a:r>
          </a:p>
          <a:p>
            <a:r>
              <a:rPr lang="en-GB" i="1" dirty="0"/>
              <a:t>Show construction of motor including:</a:t>
            </a:r>
          </a:p>
          <a:p>
            <a:pPr lvl="1"/>
            <a:r>
              <a:rPr lang="en-GB" i="1" dirty="0"/>
              <a:t>Shaded pole stator</a:t>
            </a:r>
          </a:p>
          <a:p>
            <a:pPr lvl="1"/>
            <a:r>
              <a:rPr lang="en-GB" i="1" dirty="0"/>
              <a:t>Rotor with </a:t>
            </a:r>
            <a:r>
              <a:rPr lang="en-GB" i="1" dirty="0" err="1"/>
              <a:t>cobolt</a:t>
            </a:r>
            <a:r>
              <a:rPr lang="en-GB" i="1" dirty="0"/>
              <a:t> (or similar material) and rotor bars</a:t>
            </a:r>
          </a:p>
          <a:p>
            <a:r>
              <a:rPr lang="en-GB" i="1" dirty="0"/>
              <a:t>Explain how motor works</a:t>
            </a:r>
          </a:p>
          <a:p>
            <a:pPr lvl="1"/>
            <a:r>
              <a:rPr lang="en-ZA" i="1" dirty="0"/>
              <a:t>When the stator is energised with single-phase AC, the rotating stator field induces a current in the rotor cross bars and the motor starts as an induction motor. At the same time as the motor develops speed, the disk rotor becomes magnetised (hysteresis)</a:t>
            </a:r>
          </a:p>
          <a:p>
            <a:pPr lvl="1"/>
            <a:r>
              <a:rPr lang="en-ZA" i="1" dirty="0"/>
              <a:t>Hysteresis occurs when a magnetic material is placed in a magnetic field and the electrons of the material align itself with the field flux and the material itself becomes magnetised. If the field is rotated, the electrons of the rotor must also turn to maintain alignment with that of the field. </a:t>
            </a:r>
          </a:p>
          <a:p>
            <a:pPr lvl="1"/>
            <a:r>
              <a:rPr lang="en-ZA" sz="1800" i="1" dirty="0"/>
              <a:t>During the acceleration period, the stator field will be rotating faster than the rotor. When the rotor speed reaches the synchronous speed of the field, the rotor poles will take up fixed positions, and at this point will lock into synchronism with the rotating stator field.</a:t>
            </a:r>
            <a:br>
              <a:rPr lang="en-ZA" dirty="0">
                <a:latin typeface="Arial" panose="020B0604020202020204" pitchFamily="34" charset="0"/>
              </a:rPr>
            </a:br>
            <a:endParaRPr lang="en-ZA" dirty="0">
              <a:latin typeface="Arial" panose="020B0604020202020204" pitchFamily="34" charset="0"/>
            </a:endParaRPr>
          </a:p>
          <a:p>
            <a:pPr lvl="1"/>
            <a:endParaRPr lang="en-ZA" i="1" dirty="0"/>
          </a:p>
          <a:p>
            <a:pPr lvl="1"/>
            <a:endParaRPr lang="en-ZA" i="1" dirty="0"/>
          </a:p>
          <a:p>
            <a:pPr lvl="1"/>
            <a:endParaRPr lang="en-GB" i="1" dirty="0"/>
          </a:p>
          <a:p>
            <a:pPr lvl="1"/>
            <a:endParaRPr lang="en-GB" i="1" dirty="0"/>
          </a:p>
        </p:txBody>
      </p:sp>
    </p:spTree>
    <p:custDataLst>
      <p:tags r:id="rId1"/>
    </p:custDataLst>
    <p:extLst>
      <p:ext uri="{BB962C8B-B14F-4D97-AF65-F5344CB8AC3E}">
        <p14:creationId xmlns:p14="http://schemas.microsoft.com/office/powerpoint/2010/main" val="302977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a:t>Text</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a:p>
            <a:endParaRPr lang="en-GB"/>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2.2: Non-Capacitor Motors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1121245"/>
          </a:xfrm>
        </p:spPr>
        <p:txBody>
          <a:bodyPr>
            <a:noAutofit/>
          </a:bodyPr>
          <a:lstStyle/>
          <a:p>
            <a:pPr marL="0" indent="0" algn="just">
              <a:buNone/>
            </a:pPr>
            <a:r>
              <a:rPr lang="en-GB" sz="2400" dirty="0"/>
              <a:t>In the previous unit, we saw that many single phase motors use capacitors to increase the phase angle between the starting and running windings</a:t>
            </a:r>
          </a:p>
        </p:txBody>
      </p:sp>
      <p:sp>
        <p:nvSpPr>
          <p:cNvPr id="4" name="Rectangle 3">
            <a:extLst>
              <a:ext uri="{FF2B5EF4-FFF2-40B4-BE49-F238E27FC236}">
                <a16:creationId xmlns:a16="http://schemas.microsoft.com/office/drawing/2014/main" id="{DB847E49-BF45-A34B-BEE0-CA7D47C857A6}"/>
              </a:ext>
            </a:extLst>
          </p:cNvPr>
          <p:cNvSpPr/>
          <p:nvPr/>
        </p:nvSpPr>
        <p:spPr>
          <a:xfrm>
            <a:off x="1122530" y="3438988"/>
            <a:ext cx="8059513" cy="1200329"/>
          </a:xfrm>
          <a:prstGeom prst="rect">
            <a:avLst/>
          </a:prstGeom>
        </p:spPr>
        <p:txBody>
          <a:bodyPr wrap="square">
            <a:spAutoFit/>
          </a:bodyPr>
          <a:lstStyle/>
          <a:p>
            <a:r>
              <a:rPr lang="en-GB" sz="2400" dirty="0"/>
              <a:t>But capacitors are big, expensive and can break. Centrifugal switches can also break. So there are a few single phase motors that use other ways to simulate a rotating magnetic field.</a:t>
            </a:r>
          </a:p>
        </p:txBody>
      </p:sp>
      <p:sp>
        <p:nvSpPr>
          <p:cNvPr id="5" name="Rectangle 4">
            <a:extLst>
              <a:ext uri="{FF2B5EF4-FFF2-40B4-BE49-F238E27FC236}">
                <a16:creationId xmlns:a16="http://schemas.microsoft.com/office/drawing/2014/main" id="{91ED2618-29D4-A040-8248-D3E89F15C651}"/>
              </a:ext>
            </a:extLst>
          </p:cNvPr>
          <p:cNvSpPr/>
          <p:nvPr/>
        </p:nvSpPr>
        <p:spPr>
          <a:xfrm>
            <a:off x="1057330" y="2168573"/>
            <a:ext cx="8255859"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To mimic a rotating magnetic field</a:t>
            </a:r>
          </a:p>
        </p:txBody>
      </p:sp>
      <p:sp>
        <p:nvSpPr>
          <p:cNvPr id="6" name="Oval 5">
            <a:extLst>
              <a:ext uri="{FF2B5EF4-FFF2-40B4-BE49-F238E27FC236}">
                <a16:creationId xmlns:a16="http://schemas.microsoft.com/office/drawing/2014/main" id="{CC2E6107-89A9-CF42-8EDD-62F88CCDD47D}"/>
              </a:ext>
            </a:extLst>
          </p:cNvPr>
          <p:cNvSpPr/>
          <p:nvPr/>
        </p:nvSpPr>
        <p:spPr>
          <a:xfrm>
            <a:off x="1145371" y="224993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9" name="Rectangle 8">
            <a:extLst>
              <a:ext uri="{FF2B5EF4-FFF2-40B4-BE49-F238E27FC236}">
                <a16:creationId xmlns:a16="http://schemas.microsoft.com/office/drawing/2014/main" id="{5C5899C2-CD70-8144-B196-4AEC87849CDD}"/>
              </a:ext>
            </a:extLst>
          </p:cNvPr>
          <p:cNvSpPr/>
          <p:nvPr/>
        </p:nvSpPr>
        <p:spPr>
          <a:xfrm>
            <a:off x="1057330" y="2820134"/>
            <a:ext cx="8255859" cy="5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Increase torque</a:t>
            </a:r>
            <a:endParaRPr lang="en-GB" sz="3200" dirty="0"/>
          </a:p>
        </p:txBody>
      </p:sp>
      <p:sp>
        <p:nvSpPr>
          <p:cNvPr id="10" name="Oval 9">
            <a:extLst>
              <a:ext uri="{FF2B5EF4-FFF2-40B4-BE49-F238E27FC236}">
                <a16:creationId xmlns:a16="http://schemas.microsoft.com/office/drawing/2014/main" id="{4AF6ACC7-D3A1-3844-A3EF-1F0D6BF33B15}"/>
              </a:ext>
            </a:extLst>
          </p:cNvPr>
          <p:cNvSpPr/>
          <p:nvPr/>
        </p:nvSpPr>
        <p:spPr>
          <a:xfrm>
            <a:off x="1145371" y="289337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Single Phase Non- Capacitor Induction Motors</a:t>
            </a:r>
          </a:p>
        </p:txBody>
      </p:sp>
      <p:sp>
        <p:nvSpPr>
          <p:cNvPr id="3" name="Content Placeholder 2"/>
          <p:cNvSpPr>
            <a:spLocks noGrp="1"/>
          </p:cNvSpPr>
          <p:nvPr>
            <p:ph idx="1"/>
          </p:nvPr>
        </p:nvSpPr>
        <p:spPr>
          <a:xfrm>
            <a:off x="1122531" y="1091869"/>
            <a:ext cx="6049793" cy="1225366"/>
          </a:xfrm>
        </p:spPr>
        <p:txBody>
          <a:bodyPr>
            <a:noAutofit/>
          </a:bodyPr>
          <a:lstStyle/>
          <a:p>
            <a:pPr marL="0" indent="0">
              <a:buNone/>
            </a:pPr>
            <a:r>
              <a:rPr lang="en-GB" sz="2400" dirty="0"/>
              <a:t>There are three basic kinds of single phase motors that </a:t>
            </a:r>
            <a:r>
              <a:rPr lang="en-GB" sz="2400" b="1" dirty="0"/>
              <a:t>DO NOT </a:t>
            </a:r>
            <a:r>
              <a:rPr lang="en-GB" sz="2400" dirty="0"/>
              <a:t>use a capacitor to create a rotating magnetic field.</a:t>
            </a:r>
          </a:p>
        </p:txBody>
      </p:sp>
      <p:sp>
        <p:nvSpPr>
          <p:cNvPr id="4" name="Rounded Rectangle 3">
            <a:extLst>
              <a:ext uri="{FF2B5EF4-FFF2-40B4-BE49-F238E27FC236}">
                <a16:creationId xmlns:a16="http://schemas.microsoft.com/office/drawing/2014/main" id="{BAE8289A-6612-9441-96D4-DA3C9E65B5F1}"/>
              </a:ext>
            </a:extLst>
          </p:cNvPr>
          <p:cNvSpPr/>
          <p:nvPr/>
        </p:nvSpPr>
        <p:spPr>
          <a:xfrm>
            <a:off x="7358560" y="109186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Shaded Pole</a:t>
            </a:r>
          </a:p>
        </p:txBody>
      </p:sp>
      <p:sp>
        <p:nvSpPr>
          <p:cNvPr id="5" name="Rounded Rectangle 4">
            <a:extLst>
              <a:ext uri="{FF2B5EF4-FFF2-40B4-BE49-F238E27FC236}">
                <a16:creationId xmlns:a16="http://schemas.microsoft.com/office/drawing/2014/main" id="{2FB9EF26-5711-1D4F-B74E-D683AB1F4B39}"/>
              </a:ext>
            </a:extLst>
          </p:cNvPr>
          <p:cNvSpPr/>
          <p:nvPr/>
        </p:nvSpPr>
        <p:spPr>
          <a:xfrm>
            <a:off x="7358559" y="302620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Universal</a:t>
            </a:r>
          </a:p>
        </p:txBody>
      </p:sp>
      <p:sp>
        <p:nvSpPr>
          <p:cNvPr id="6" name="Rounded Rectangle 5">
            <a:extLst>
              <a:ext uri="{FF2B5EF4-FFF2-40B4-BE49-F238E27FC236}">
                <a16:creationId xmlns:a16="http://schemas.microsoft.com/office/drawing/2014/main" id="{95623833-B976-2D40-BF30-61179E757961}"/>
              </a:ext>
            </a:extLst>
          </p:cNvPr>
          <p:cNvSpPr/>
          <p:nvPr/>
        </p:nvSpPr>
        <p:spPr>
          <a:xfrm>
            <a:off x="7358559" y="205903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Synchronous</a:t>
            </a:r>
          </a:p>
        </p:txBody>
      </p:sp>
      <p:sp>
        <p:nvSpPr>
          <p:cNvPr id="7" name="Rounded Rectangle 6">
            <a:extLst>
              <a:ext uri="{FF2B5EF4-FFF2-40B4-BE49-F238E27FC236}">
                <a16:creationId xmlns:a16="http://schemas.microsoft.com/office/drawing/2014/main" id="{DA1E54E7-A8D3-D842-8D3F-B489D3E27924}"/>
              </a:ext>
            </a:extLst>
          </p:cNvPr>
          <p:cNvSpPr/>
          <p:nvPr/>
        </p:nvSpPr>
        <p:spPr>
          <a:xfrm>
            <a:off x="7358558" y="4046530"/>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Quiz</a:t>
            </a:r>
          </a:p>
        </p:txBody>
      </p:sp>
      <p:sp>
        <p:nvSpPr>
          <p:cNvPr id="8" name="Rectangle 7">
            <a:extLst>
              <a:ext uri="{FF2B5EF4-FFF2-40B4-BE49-F238E27FC236}">
                <a16:creationId xmlns:a16="http://schemas.microsoft.com/office/drawing/2014/main" id="{1C291076-E490-0D48-8D64-5DBA82172084}"/>
              </a:ext>
            </a:extLst>
          </p:cNvPr>
          <p:cNvSpPr/>
          <p:nvPr/>
        </p:nvSpPr>
        <p:spPr>
          <a:xfrm>
            <a:off x="1122530" y="2375279"/>
            <a:ext cx="6049793" cy="461665"/>
          </a:xfrm>
          <a:prstGeom prst="rect">
            <a:avLst/>
          </a:prstGeom>
          <a:solidFill>
            <a:schemeClr val="tx2">
              <a:lumMod val="40000"/>
              <a:lumOff val="60000"/>
            </a:schemeClr>
          </a:solidFill>
        </p:spPr>
        <p:txBody>
          <a:bodyPr wrap="square">
            <a:spAutoFit/>
          </a:bodyPr>
          <a:lstStyle/>
          <a:p>
            <a:r>
              <a:rPr lang="en-GB" sz="2400" i="1" dirty="0"/>
              <a:t>Click on each button to find out more.</a:t>
            </a:r>
          </a:p>
        </p:txBody>
      </p:sp>
      <p:sp>
        <p:nvSpPr>
          <p:cNvPr id="9" name="Rectangle 8">
            <a:extLst>
              <a:ext uri="{FF2B5EF4-FFF2-40B4-BE49-F238E27FC236}">
                <a16:creationId xmlns:a16="http://schemas.microsoft.com/office/drawing/2014/main" id="{30212599-0F79-1D47-BD44-477778CB8CC0}"/>
              </a:ext>
            </a:extLst>
          </p:cNvPr>
          <p:cNvSpPr/>
          <p:nvPr/>
        </p:nvSpPr>
        <p:spPr>
          <a:xfrm>
            <a:off x="1057330" y="3102600"/>
            <a:ext cx="6114993" cy="1569660"/>
          </a:xfrm>
          <a:prstGeom prst="rect">
            <a:avLst/>
          </a:prstGeom>
        </p:spPr>
        <p:txBody>
          <a:bodyPr wrap="square">
            <a:spAutoFit/>
          </a:bodyPr>
          <a:lstStyle/>
          <a:p>
            <a:pPr algn="just"/>
            <a:r>
              <a:rPr lang="en-GB" sz="2400" b="1" dirty="0"/>
              <a:t>You must remember that all three types are still induction motors and work because the stator magnetic field induces a current in the rotor which creates a rotor magnetic field.</a:t>
            </a:r>
          </a:p>
        </p:txBody>
      </p:sp>
      <p:pic>
        <p:nvPicPr>
          <p:cNvPr id="10" name="Graphic 9" descr="User">
            <a:extLst>
              <a:ext uri="{FF2B5EF4-FFF2-40B4-BE49-F238E27FC236}">
                <a16:creationId xmlns:a16="http://schemas.microsoft.com/office/drawing/2014/main" id="{8585FA91-630B-7747-8C8F-EC312C4A18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542" y="2230318"/>
            <a:ext cx="854046" cy="854046"/>
          </a:xfrm>
          <a:prstGeom prst="rect">
            <a:avLst/>
          </a:prstGeom>
        </p:spPr>
      </p:pic>
      <p:pic>
        <p:nvPicPr>
          <p:cNvPr id="11" name="Graphic 10" descr="Lightbulb">
            <a:extLst>
              <a:ext uri="{FF2B5EF4-FFF2-40B4-BE49-F238E27FC236}">
                <a16:creationId xmlns:a16="http://schemas.microsoft.com/office/drawing/2014/main" id="{22C2A84A-B879-3047-9262-698D6119B0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188" y="3229325"/>
            <a:ext cx="914400" cy="914400"/>
          </a:xfrm>
          <a:prstGeom prst="rect">
            <a:avLst/>
          </a:prstGeom>
        </p:spPr>
      </p:pic>
    </p:spTree>
    <p:custDataLst>
      <p:tags r:id="rId1"/>
    </p:custDataLst>
    <p:extLst>
      <p:ext uri="{BB962C8B-B14F-4D97-AF65-F5344CB8AC3E}">
        <p14:creationId xmlns:p14="http://schemas.microsoft.com/office/powerpoint/2010/main" val="294614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Shade Pole Motors</a:t>
            </a:r>
          </a:p>
        </p:txBody>
      </p:sp>
      <p:sp>
        <p:nvSpPr>
          <p:cNvPr id="3" name="Content Placeholder 2"/>
          <p:cNvSpPr>
            <a:spLocks noGrp="1"/>
          </p:cNvSpPr>
          <p:nvPr>
            <p:ph idx="1"/>
          </p:nvPr>
        </p:nvSpPr>
        <p:spPr>
          <a:xfrm>
            <a:off x="1122532" y="1712182"/>
            <a:ext cx="3878093" cy="1922795"/>
          </a:xfrm>
        </p:spPr>
        <p:txBody>
          <a:bodyPr>
            <a:noAutofit/>
          </a:bodyPr>
          <a:lstStyle/>
          <a:p>
            <a:pPr marL="457200" indent="-457200" algn="just">
              <a:buFont typeface="+mj-lt"/>
              <a:buAutoNum type="arabicPeriod"/>
            </a:pPr>
            <a:r>
              <a:rPr lang="en-GB" sz="2400" dirty="0"/>
              <a:t>They </a:t>
            </a:r>
            <a:r>
              <a:rPr lang="en-GB" sz="2400" b="1" dirty="0"/>
              <a:t>do not </a:t>
            </a:r>
            <a:r>
              <a:rPr lang="en-GB" sz="2400" dirty="0"/>
              <a:t>have the normal stator windings.</a:t>
            </a:r>
          </a:p>
          <a:p>
            <a:pPr marL="457200" indent="-457200" algn="just">
              <a:buFont typeface="+mj-lt"/>
              <a:buAutoNum type="arabicPeriod"/>
            </a:pPr>
            <a:r>
              <a:rPr lang="en-GB" sz="2400" dirty="0"/>
              <a:t>Their rotors are very similar to other induction motor rotors.</a:t>
            </a:r>
          </a:p>
        </p:txBody>
      </p:sp>
      <p:sp>
        <p:nvSpPr>
          <p:cNvPr id="4" name="Rectangle 3">
            <a:extLst>
              <a:ext uri="{FF2B5EF4-FFF2-40B4-BE49-F238E27FC236}">
                <a16:creationId xmlns:a16="http://schemas.microsoft.com/office/drawing/2014/main" id="{9C62AFE0-E2D3-F847-B238-2DA80E3003BE}"/>
              </a:ext>
            </a:extLst>
          </p:cNvPr>
          <p:cNvSpPr/>
          <p:nvPr/>
        </p:nvSpPr>
        <p:spPr>
          <a:xfrm>
            <a:off x="1122532" y="3891744"/>
            <a:ext cx="5135393" cy="830997"/>
          </a:xfrm>
          <a:prstGeom prst="rect">
            <a:avLst/>
          </a:prstGeom>
          <a:solidFill>
            <a:schemeClr val="tx2">
              <a:lumMod val="40000"/>
              <a:lumOff val="60000"/>
            </a:schemeClr>
          </a:solidFill>
        </p:spPr>
        <p:txBody>
          <a:bodyPr wrap="square">
            <a:spAutoFit/>
          </a:bodyPr>
          <a:lstStyle/>
          <a:p>
            <a:pPr algn="just"/>
            <a:r>
              <a:rPr lang="en-GB" sz="2400" i="1" dirty="0"/>
              <a:t>Watch the video to learn more about shaded pole motors.</a:t>
            </a:r>
          </a:p>
        </p:txBody>
      </p:sp>
      <p:pic>
        <p:nvPicPr>
          <p:cNvPr id="7" name="Graphic 6" descr="User">
            <a:extLst>
              <a:ext uri="{FF2B5EF4-FFF2-40B4-BE49-F238E27FC236}">
                <a16:creationId xmlns:a16="http://schemas.microsoft.com/office/drawing/2014/main" id="{5D4ABFFC-5FED-6246-BE4B-2166B4893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868695"/>
            <a:ext cx="854046" cy="854046"/>
          </a:xfrm>
          <a:prstGeom prst="rect">
            <a:avLst/>
          </a:prstGeom>
        </p:spPr>
      </p:pic>
      <p:sp>
        <p:nvSpPr>
          <p:cNvPr id="9" name="Rectangle 8">
            <a:extLst>
              <a:ext uri="{FF2B5EF4-FFF2-40B4-BE49-F238E27FC236}">
                <a16:creationId xmlns:a16="http://schemas.microsoft.com/office/drawing/2014/main" id="{073EC8C6-93A9-BB4C-80E7-7C2F23CDCF3D}"/>
              </a:ext>
            </a:extLst>
          </p:cNvPr>
          <p:cNvSpPr/>
          <p:nvPr/>
        </p:nvSpPr>
        <p:spPr>
          <a:xfrm>
            <a:off x="5411412" y="1047788"/>
            <a:ext cx="4568168" cy="26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
        <p:nvSpPr>
          <p:cNvPr id="10" name="Rectangle 9">
            <a:extLst>
              <a:ext uri="{FF2B5EF4-FFF2-40B4-BE49-F238E27FC236}">
                <a16:creationId xmlns:a16="http://schemas.microsoft.com/office/drawing/2014/main" id="{FA7D9CEA-7780-1E4D-89B8-5B24086A66A9}"/>
              </a:ext>
            </a:extLst>
          </p:cNvPr>
          <p:cNvSpPr/>
          <p:nvPr/>
        </p:nvSpPr>
        <p:spPr>
          <a:xfrm>
            <a:off x="897484" y="1047788"/>
            <a:ext cx="4513928" cy="461665"/>
          </a:xfrm>
          <a:prstGeom prst="rect">
            <a:avLst/>
          </a:prstGeom>
        </p:spPr>
        <p:txBody>
          <a:bodyPr wrap="none">
            <a:spAutoFit/>
          </a:bodyPr>
          <a:lstStyle/>
          <a:p>
            <a:pPr algn="just"/>
            <a:r>
              <a:rPr lang="en-GB" sz="2400" dirty="0"/>
              <a:t>Shaded pole motors are ingenious.</a:t>
            </a:r>
          </a:p>
        </p:txBody>
      </p:sp>
    </p:spTree>
    <p:custDataLst>
      <p:tags r:id="rId1"/>
    </p:custDataLst>
    <p:extLst>
      <p:ext uri="{BB962C8B-B14F-4D97-AF65-F5344CB8AC3E}">
        <p14:creationId xmlns:p14="http://schemas.microsoft.com/office/powerpoint/2010/main" val="32171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Uses of Shaded Pole Motors</a:t>
            </a:r>
          </a:p>
        </p:txBody>
      </p:sp>
      <p:sp>
        <p:nvSpPr>
          <p:cNvPr id="3" name="Content Placeholder 2"/>
          <p:cNvSpPr>
            <a:spLocks noGrp="1"/>
          </p:cNvSpPr>
          <p:nvPr>
            <p:ph idx="1"/>
          </p:nvPr>
        </p:nvSpPr>
        <p:spPr>
          <a:xfrm>
            <a:off x="1122531" y="1091869"/>
            <a:ext cx="8059513" cy="1608469"/>
          </a:xfrm>
        </p:spPr>
        <p:txBody>
          <a:bodyPr>
            <a:noAutofit/>
          </a:bodyPr>
          <a:lstStyle/>
          <a:p>
            <a:pPr marL="457200" indent="-457200" algn="just">
              <a:buFont typeface="+mj-lt"/>
              <a:buAutoNum type="arabicPeriod"/>
            </a:pPr>
            <a:r>
              <a:rPr lang="en-GB" sz="2400" dirty="0"/>
              <a:t>Shaded pole motors are common but the stator field is weak. They have </a:t>
            </a:r>
            <a:r>
              <a:rPr lang="en-GB" sz="2400" b="1" dirty="0"/>
              <a:t>very low torque</a:t>
            </a:r>
            <a:r>
              <a:rPr lang="en-GB" sz="2400" dirty="0"/>
              <a:t>.</a:t>
            </a:r>
          </a:p>
          <a:p>
            <a:pPr marL="457200" indent="-457200" algn="just">
              <a:buFont typeface="+mj-lt"/>
              <a:buAutoNum type="arabicPeriod"/>
            </a:pPr>
            <a:r>
              <a:rPr lang="en-GB" sz="2400" dirty="0"/>
              <a:t>They are relatively </a:t>
            </a:r>
            <a:r>
              <a:rPr lang="en-GB" sz="2400" b="1" dirty="0"/>
              <a:t>inefficient</a:t>
            </a:r>
            <a:r>
              <a:rPr lang="en-GB" sz="2400" dirty="0"/>
              <a:t>.</a:t>
            </a:r>
          </a:p>
          <a:p>
            <a:pPr marL="457200" indent="-457200" algn="just">
              <a:buFont typeface="+mj-lt"/>
              <a:buAutoNum type="arabicPeriod"/>
            </a:pPr>
            <a:r>
              <a:rPr lang="en-GB" sz="2400" dirty="0"/>
              <a:t>There are no moving parts so they are </a:t>
            </a:r>
            <a:r>
              <a:rPr lang="en-GB" sz="2400" b="1" dirty="0"/>
              <a:t>cheap and reliable</a:t>
            </a:r>
            <a:r>
              <a:rPr lang="en-GB" sz="2400" dirty="0"/>
              <a:t>.</a:t>
            </a:r>
          </a:p>
        </p:txBody>
      </p:sp>
      <p:sp>
        <p:nvSpPr>
          <p:cNvPr id="6" name="Rectangle 5">
            <a:extLst>
              <a:ext uri="{FF2B5EF4-FFF2-40B4-BE49-F238E27FC236}">
                <a16:creationId xmlns:a16="http://schemas.microsoft.com/office/drawing/2014/main" id="{CCC17329-E282-884E-B5F2-0EDB00DF76F2}"/>
              </a:ext>
            </a:extLst>
          </p:cNvPr>
          <p:cNvSpPr/>
          <p:nvPr/>
        </p:nvSpPr>
        <p:spPr>
          <a:xfrm>
            <a:off x="912671" y="3335369"/>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7" name="Rectangle 6">
            <a:extLst>
              <a:ext uri="{FF2B5EF4-FFF2-40B4-BE49-F238E27FC236}">
                <a16:creationId xmlns:a16="http://schemas.microsoft.com/office/drawing/2014/main" id="{C8FE7B7C-06B0-884D-BEAF-567FADDAE95D}"/>
              </a:ext>
            </a:extLst>
          </p:cNvPr>
          <p:cNvSpPr/>
          <p:nvPr/>
        </p:nvSpPr>
        <p:spPr>
          <a:xfrm>
            <a:off x="3298984" y="3358518"/>
            <a:ext cx="2222582" cy="1370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8" name="Rectangle 7">
            <a:extLst>
              <a:ext uri="{FF2B5EF4-FFF2-40B4-BE49-F238E27FC236}">
                <a16:creationId xmlns:a16="http://schemas.microsoft.com/office/drawing/2014/main" id="{9EA7194F-D0A5-6145-ADB9-568E504305CC}"/>
              </a:ext>
            </a:extLst>
          </p:cNvPr>
          <p:cNvSpPr/>
          <p:nvPr/>
        </p:nvSpPr>
        <p:spPr>
          <a:xfrm>
            <a:off x="5685297" y="3335368"/>
            <a:ext cx="2222582" cy="1393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4" name="TextBox 3">
            <a:extLst>
              <a:ext uri="{FF2B5EF4-FFF2-40B4-BE49-F238E27FC236}">
                <a16:creationId xmlns:a16="http://schemas.microsoft.com/office/drawing/2014/main" id="{3C47987D-8A09-D144-9A6C-1715B14551F3}"/>
              </a:ext>
            </a:extLst>
          </p:cNvPr>
          <p:cNvSpPr txBox="1"/>
          <p:nvPr/>
        </p:nvSpPr>
        <p:spPr>
          <a:xfrm>
            <a:off x="1278725" y="4665202"/>
            <a:ext cx="1490473" cy="369332"/>
          </a:xfrm>
          <a:prstGeom prst="rect">
            <a:avLst/>
          </a:prstGeom>
          <a:noFill/>
        </p:spPr>
        <p:txBody>
          <a:bodyPr wrap="none" rtlCol="0">
            <a:spAutoFit/>
          </a:bodyPr>
          <a:lstStyle/>
          <a:p>
            <a:pPr algn="ctr"/>
            <a:r>
              <a:rPr lang="en-GB" dirty="0"/>
              <a:t>Conveyor Belt</a:t>
            </a:r>
          </a:p>
        </p:txBody>
      </p:sp>
      <p:sp>
        <p:nvSpPr>
          <p:cNvPr id="9" name="TextBox 8">
            <a:extLst>
              <a:ext uri="{FF2B5EF4-FFF2-40B4-BE49-F238E27FC236}">
                <a16:creationId xmlns:a16="http://schemas.microsoft.com/office/drawing/2014/main" id="{43B4C871-825C-214C-9A82-5AFAD444BE56}"/>
              </a:ext>
            </a:extLst>
          </p:cNvPr>
          <p:cNvSpPr txBox="1"/>
          <p:nvPr/>
        </p:nvSpPr>
        <p:spPr>
          <a:xfrm>
            <a:off x="3916230" y="4676776"/>
            <a:ext cx="988091" cy="369332"/>
          </a:xfrm>
          <a:prstGeom prst="rect">
            <a:avLst/>
          </a:prstGeom>
          <a:noFill/>
        </p:spPr>
        <p:txBody>
          <a:bodyPr wrap="none" rtlCol="0">
            <a:spAutoFit/>
          </a:bodyPr>
          <a:lstStyle/>
          <a:p>
            <a:pPr algn="ctr"/>
            <a:r>
              <a:rPr lang="en-GB" dirty="0"/>
              <a:t>Desk fan</a:t>
            </a:r>
          </a:p>
        </p:txBody>
      </p:sp>
      <p:sp>
        <p:nvSpPr>
          <p:cNvPr id="10" name="TextBox 9">
            <a:extLst>
              <a:ext uri="{FF2B5EF4-FFF2-40B4-BE49-F238E27FC236}">
                <a16:creationId xmlns:a16="http://schemas.microsoft.com/office/drawing/2014/main" id="{81BB8FB3-7416-E043-88AE-1DC91A8EB44A}"/>
              </a:ext>
            </a:extLst>
          </p:cNvPr>
          <p:cNvSpPr txBox="1"/>
          <p:nvPr/>
        </p:nvSpPr>
        <p:spPr>
          <a:xfrm>
            <a:off x="6141504" y="4665202"/>
            <a:ext cx="1310167" cy="369332"/>
          </a:xfrm>
          <a:prstGeom prst="rect">
            <a:avLst/>
          </a:prstGeom>
          <a:noFill/>
        </p:spPr>
        <p:txBody>
          <a:bodyPr wrap="none" rtlCol="0">
            <a:spAutoFit/>
          </a:bodyPr>
          <a:lstStyle/>
          <a:p>
            <a:pPr algn="ctr"/>
            <a:r>
              <a:rPr lang="en-GB" dirty="0"/>
              <a:t>Compressor</a:t>
            </a:r>
          </a:p>
        </p:txBody>
      </p:sp>
      <p:sp>
        <p:nvSpPr>
          <p:cNvPr id="5" name="Rectangle 4">
            <a:extLst>
              <a:ext uri="{FF2B5EF4-FFF2-40B4-BE49-F238E27FC236}">
                <a16:creationId xmlns:a16="http://schemas.microsoft.com/office/drawing/2014/main" id="{CC3C08C4-CB4D-4D4D-958F-D70F20857DB0}"/>
              </a:ext>
            </a:extLst>
          </p:cNvPr>
          <p:cNvSpPr/>
          <p:nvPr/>
        </p:nvSpPr>
        <p:spPr>
          <a:xfrm>
            <a:off x="1057330" y="2716604"/>
            <a:ext cx="7046544" cy="461665"/>
          </a:xfrm>
          <a:prstGeom prst="rect">
            <a:avLst/>
          </a:prstGeom>
          <a:solidFill>
            <a:schemeClr val="tx2">
              <a:lumMod val="40000"/>
              <a:lumOff val="60000"/>
            </a:schemeClr>
          </a:solidFill>
        </p:spPr>
        <p:txBody>
          <a:bodyPr wrap="none">
            <a:spAutoFit/>
          </a:bodyPr>
          <a:lstStyle/>
          <a:p>
            <a:r>
              <a:rPr lang="en-GB" sz="2400" i="1" dirty="0"/>
              <a:t>Click on the image below that uses a shade pole motor.</a:t>
            </a:r>
          </a:p>
        </p:txBody>
      </p:sp>
      <p:pic>
        <p:nvPicPr>
          <p:cNvPr id="12" name="Graphic 11" descr="User">
            <a:extLst>
              <a:ext uri="{FF2B5EF4-FFF2-40B4-BE49-F238E27FC236}">
                <a16:creationId xmlns:a16="http://schemas.microsoft.com/office/drawing/2014/main" id="{02B46306-0F18-374C-8188-AB269D86B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528874"/>
            <a:ext cx="854046" cy="854046"/>
          </a:xfrm>
          <a:prstGeom prst="rect">
            <a:avLst/>
          </a:prstGeom>
        </p:spPr>
      </p:pic>
      <p:sp>
        <p:nvSpPr>
          <p:cNvPr id="13" name="Rounded Rectangle 12">
            <a:extLst>
              <a:ext uri="{FF2B5EF4-FFF2-40B4-BE49-F238E27FC236}">
                <a16:creationId xmlns:a16="http://schemas.microsoft.com/office/drawing/2014/main" id="{2593F9E2-DABA-4F49-B4B6-44786C04B9C1}"/>
              </a:ext>
            </a:extLst>
          </p:cNvPr>
          <p:cNvSpPr/>
          <p:nvPr/>
        </p:nvSpPr>
        <p:spPr>
          <a:xfrm>
            <a:off x="8067762" y="4083240"/>
            <a:ext cx="2171613"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Back to</a:t>
            </a:r>
          </a:p>
          <a:p>
            <a:pPr algn="ctr"/>
            <a:r>
              <a:rPr lang="en-GB" sz="2800" b="1" i="1" dirty="0"/>
              <a:t>motor menu</a:t>
            </a:r>
          </a:p>
        </p:txBody>
      </p:sp>
    </p:spTree>
    <p:custDataLst>
      <p:tags r:id="rId1"/>
    </p:custDataLst>
    <p:extLst>
      <p:ext uri="{BB962C8B-B14F-4D97-AF65-F5344CB8AC3E}">
        <p14:creationId xmlns:p14="http://schemas.microsoft.com/office/powerpoint/2010/main" val="50037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Synchronous Motors</a:t>
            </a:r>
          </a:p>
        </p:txBody>
      </p:sp>
      <p:sp>
        <p:nvSpPr>
          <p:cNvPr id="3" name="Content Placeholder 2"/>
          <p:cNvSpPr>
            <a:spLocks noGrp="1"/>
          </p:cNvSpPr>
          <p:nvPr>
            <p:ph idx="1"/>
          </p:nvPr>
        </p:nvSpPr>
        <p:spPr>
          <a:xfrm>
            <a:off x="1122531" y="1091869"/>
            <a:ext cx="5521157" cy="1083296"/>
          </a:xfrm>
        </p:spPr>
        <p:txBody>
          <a:bodyPr>
            <a:noAutofit/>
          </a:bodyPr>
          <a:lstStyle/>
          <a:p>
            <a:pPr marL="0" indent="0" algn="just">
              <a:buNone/>
            </a:pPr>
            <a:r>
              <a:rPr lang="en-GB" sz="2400" dirty="0"/>
              <a:t>Synchronous motors are a variant of shaded pole motors and are very similar in construction, </a:t>
            </a:r>
            <a:r>
              <a:rPr lang="en-GB" sz="2400" b="1" dirty="0"/>
              <a:t>except for the rotor</a:t>
            </a:r>
            <a:r>
              <a:rPr lang="en-GB" sz="2400" dirty="0"/>
              <a:t>.</a:t>
            </a:r>
          </a:p>
        </p:txBody>
      </p:sp>
      <p:sp>
        <p:nvSpPr>
          <p:cNvPr id="11" name="Rectangle 10">
            <a:extLst>
              <a:ext uri="{FF2B5EF4-FFF2-40B4-BE49-F238E27FC236}">
                <a16:creationId xmlns:a16="http://schemas.microsoft.com/office/drawing/2014/main" id="{49F9BE08-0E4C-3A4D-A342-0A529F58154E}"/>
              </a:ext>
            </a:extLst>
          </p:cNvPr>
          <p:cNvSpPr/>
          <p:nvPr/>
        </p:nvSpPr>
        <p:spPr>
          <a:xfrm>
            <a:off x="6844350" y="1219209"/>
            <a:ext cx="2928938" cy="2695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4" name="Rectangle 3">
            <a:extLst>
              <a:ext uri="{FF2B5EF4-FFF2-40B4-BE49-F238E27FC236}">
                <a16:creationId xmlns:a16="http://schemas.microsoft.com/office/drawing/2014/main" id="{98C650C9-0E74-284E-AD48-DBD7F351DC0D}"/>
              </a:ext>
            </a:extLst>
          </p:cNvPr>
          <p:cNvSpPr/>
          <p:nvPr/>
        </p:nvSpPr>
        <p:spPr>
          <a:xfrm>
            <a:off x="1122531" y="2345035"/>
            <a:ext cx="5118100" cy="1569660"/>
          </a:xfrm>
          <a:prstGeom prst="rect">
            <a:avLst/>
          </a:prstGeom>
          <a:ln w="28575">
            <a:solidFill>
              <a:schemeClr val="accent2"/>
            </a:solidFill>
          </a:ln>
        </p:spPr>
        <p:txBody>
          <a:bodyPr>
            <a:spAutoFit/>
          </a:bodyPr>
          <a:lstStyle/>
          <a:p>
            <a:pPr algn="just"/>
            <a:r>
              <a:rPr lang="en-GB" sz="2400" b="1" dirty="0"/>
              <a:t>Unlike most induction motors, they are synchronous – they spin at the same rate as the stator rotating magnetic field.</a:t>
            </a:r>
          </a:p>
        </p:txBody>
      </p:sp>
      <p:pic>
        <p:nvPicPr>
          <p:cNvPr id="6" name="Graphic 5" descr="Lightbulb">
            <a:extLst>
              <a:ext uri="{FF2B5EF4-FFF2-40B4-BE49-F238E27FC236}">
                <a16:creationId xmlns:a16="http://schemas.microsoft.com/office/drawing/2014/main" id="{32160A18-2A72-ED4F-8F77-2C60E6761C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131" y="2345035"/>
            <a:ext cx="914400" cy="914400"/>
          </a:xfrm>
          <a:prstGeom prst="rect">
            <a:avLst/>
          </a:prstGeom>
        </p:spPr>
      </p:pic>
    </p:spTree>
    <p:custDataLst>
      <p:tags r:id="rId1"/>
    </p:custDataLst>
    <p:extLst>
      <p:ext uri="{BB962C8B-B14F-4D97-AF65-F5344CB8AC3E}">
        <p14:creationId xmlns:p14="http://schemas.microsoft.com/office/powerpoint/2010/main" val="224517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9273</TotalTime>
  <Words>1881</Words>
  <Application>Microsoft Office PowerPoint</Application>
  <PresentationFormat>Custom</PresentationFormat>
  <Paragraphs>258</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Open Sans</vt:lpstr>
      <vt:lpstr>Office Theme</vt:lpstr>
      <vt:lpstr>Single Phase Motors</vt:lpstr>
      <vt:lpstr>Assumed prior learning</vt:lpstr>
      <vt:lpstr>Outcomes</vt:lpstr>
      <vt:lpstr>Unit 2.2: Non-Capacitor Motors</vt:lpstr>
      <vt:lpstr>Introduction</vt:lpstr>
      <vt:lpstr>Single Phase Non- Capacitor Induction Motors</vt:lpstr>
      <vt:lpstr>Shade Pole Motors</vt:lpstr>
      <vt:lpstr>Uses of Shaded Pole Motors</vt:lpstr>
      <vt:lpstr>Synchronous Motors</vt:lpstr>
      <vt:lpstr>The Secret is in the Rotor</vt:lpstr>
      <vt:lpstr>PowerPoint Presentation</vt:lpstr>
      <vt:lpstr>Uses of Synchronous Motors</vt:lpstr>
      <vt:lpstr>Disadvantages of Synchronous Motors</vt:lpstr>
      <vt:lpstr>Universal Motors</vt:lpstr>
      <vt:lpstr>PowerPoint Presentation</vt:lpstr>
      <vt:lpstr>How Do They Work?</vt:lpstr>
      <vt:lpstr>What Are They Good For?</vt:lpstr>
      <vt:lpstr>A Quick Quiz</vt:lpstr>
      <vt:lpstr>Question 1</vt:lpstr>
      <vt:lpstr>Question 2</vt:lpstr>
      <vt:lpstr>Question 3</vt:lpstr>
      <vt:lpstr>Question 4</vt:lpstr>
      <vt:lpstr>Video Briefing – Vid01 </vt:lpstr>
      <vt:lpstr>Video Briefing – Vid02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393</cp:revision>
  <dcterms:created xsi:type="dcterms:W3CDTF">2018-02-02T12:07:09Z</dcterms:created>
  <dcterms:modified xsi:type="dcterms:W3CDTF">2018-09-19T14:13:49Z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