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comments/comment3.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4.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comments/comment5.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comments/comment6.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comments/comment7.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0"/>
  </p:notesMasterIdLst>
  <p:sldIdLst>
    <p:sldId id="256" r:id="rId2"/>
    <p:sldId id="309" r:id="rId3"/>
    <p:sldId id="268" r:id="rId4"/>
    <p:sldId id="278" r:id="rId5"/>
    <p:sldId id="308" r:id="rId6"/>
    <p:sldId id="318" r:id="rId7"/>
    <p:sldId id="319" r:id="rId8"/>
    <p:sldId id="320" r:id="rId9"/>
    <p:sldId id="321" r:id="rId10"/>
    <p:sldId id="331" r:id="rId11"/>
    <p:sldId id="322" r:id="rId12"/>
    <p:sldId id="323" r:id="rId13"/>
    <p:sldId id="324" r:id="rId14"/>
    <p:sldId id="325" r:id="rId15"/>
    <p:sldId id="326" r:id="rId16"/>
    <p:sldId id="333" r:id="rId17"/>
    <p:sldId id="328" r:id="rId18"/>
    <p:sldId id="327" r:id="rId19"/>
    <p:sldId id="329" r:id="rId20"/>
    <p:sldId id="334" r:id="rId21"/>
    <p:sldId id="335" r:id="rId22"/>
    <p:sldId id="336" r:id="rId23"/>
    <p:sldId id="337" r:id="rId24"/>
    <p:sldId id="338" r:id="rId25"/>
    <p:sldId id="339" r:id="rId26"/>
    <p:sldId id="270" r:id="rId27"/>
    <p:sldId id="332" r:id="rId28"/>
    <p:sldId id="317" r:id="rId29"/>
  </p:sldIdLst>
  <p:sldSz cx="10239375" cy="50038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08"/>
            <p14:sldId id="318"/>
            <p14:sldId id="319"/>
            <p14:sldId id="320"/>
            <p14:sldId id="321"/>
            <p14:sldId id="331"/>
            <p14:sldId id="322"/>
            <p14:sldId id="323"/>
            <p14:sldId id="324"/>
            <p14:sldId id="325"/>
            <p14:sldId id="326"/>
            <p14:sldId id="333"/>
            <p14:sldId id="328"/>
            <p14:sldId id="327"/>
            <p14:sldId id="329"/>
            <p14:sldId id="334"/>
            <p14:sldId id="335"/>
            <p14:sldId id="336"/>
            <p14:sldId id="337"/>
            <p14:sldId id="338"/>
            <p14:sldId id="339"/>
          </p14:sldIdLst>
        </p14:section>
        <p14:section name="Appendix" id="{61A5EB1E-5BAC-224D-8F20-5D1D8E086C2B}">
          <p14:sldIdLst>
            <p14:sldId id="270"/>
            <p14:sldId id="332"/>
            <p14:sldId id="31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8"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8"/>
    <p:restoredTop sz="70634" autoAdjust="0"/>
  </p:normalViewPr>
  <p:slideViewPr>
    <p:cSldViewPr snapToGrid="0" snapToObjects="1">
      <p:cViewPr varScale="1">
        <p:scale>
          <a:sx n="69" d="100"/>
          <a:sy n="69" d="100"/>
        </p:scale>
        <p:origin x="2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1T13:50:16.706" idx="8">
    <p:pos x="6112" y="717"/>
    <p:text>Button 1</p:text>
    <p:extLst mod="1">
      <p:ext uri="{C676402C-5697-4E1C-873F-D02D1690AC5C}">
        <p15:threadingInfo xmlns:p15="http://schemas.microsoft.com/office/powerpoint/2012/main" timeZoneBias="-120"/>
      </p:ext>
    </p:extLst>
  </p:cm>
  <p:cm authorId="1" dt="2018-05-21T13:50:24.853" idx="9">
    <p:pos x="6148" y="1495"/>
    <p:text>Button 2</p:text>
    <p:extLst mod="1">
      <p:ext uri="{C676402C-5697-4E1C-873F-D02D1690AC5C}">
        <p15:threadingInfo xmlns:p15="http://schemas.microsoft.com/office/powerpoint/2012/main" timeZoneBias="-120"/>
      </p:ext>
    </p:extLst>
  </p:cm>
  <p:cm authorId="1" dt="2018-05-21T13:50:32.683" idx="10">
    <p:pos x="6166" y="2080"/>
    <p:text>Button 3</p:text>
    <p:extLst mod="1">
      <p:ext uri="{C676402C-5697-4E1C-873F-D02D1690AC5C}">
        <p15:threadingInfo xmlns:p15="http://schemas.microsoft.com/office/powerpoint/2012/main" timeZoneBias="-120"/>
      </p:ext>
    </p:extLst>
  </p:cm>
  <p:cm authorId="1" dt="2018-05-24T14:11:43.174" idx="17">
    <p:pos x="6156" y="2565"/>
    <p:text>Button 04</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1T15:10:29.042" idx="14">
    <p:pos x="6245" y="2648"/>
    <p:text>Button 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1T14:12:01.641" idx="11">
    <p:pos x="3705" y="1757"/>
    <p:text>Button 1</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1T15:11:39.142" idx="16">
    <p:pos x="6220" y="2593"/>
    <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1T14:52:25.901" idx="12">
    <p:pos x="4069" y="1171"/>
    <p:text>Run capacitor</p:text>
    <p:extLst mod="1">
      <p:ext uri="{C676402C-5697-4E1C-873F-D02D1690AC5C}">
        <p15:threadingInfo xmlns:p15="http://schemas.microsoft.com/office/powerpoint/2012/main" timeZoneBias="-120"/>
      </p:ext>
    </p:extLst>
  </p:cm>
  <p:cm authorId="1" dt="2018-05-21T14:52:37.711" idx="13">
    <p:pos x="5698" y="415"/>
    <p:text>Start capacitor</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1T15:11:28.260" idx="15">
    <p:pos x="6220" y="2629"/>
    <p:text>Button 1</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29T11:31:48.079" idx="18">
    <p:pos x="5616" y="724"/>
    <p:text>Img12 - https://cdn.pixabay.com/photo/2017/03/02/09/26/question-mark-2110767_960_720.jpg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Redraw image</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64712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empty 2 column table. Present the following words and phrases in random order for learner to drag into one or the other column.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centrifugal switch</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no centrifugal switch</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higher starting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lower starting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higher running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lower running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a smoother operation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a less smooth operation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More efficient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Less efficient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4294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On submit highlight which words/phrases are in the correct column and present a “?” icon next to each. On click, display the following additional information as a tooltip.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centrifugal switch – Because the starting windings and capacitor are not rated for continual usage, a centrifugal switch needs to turn the off at about 80% speed.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no centrifugal switch – Both the starting windings and capacitor are rated to run all the time so no centrifugal switch is needed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higher starting torque – Because the start capacitor only needs to be in the circuit for a few seconds at most, it can be bigger. This helps to increase the phase angle between the starting and running windings which means the motor can start up with more force or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lower starting torque – Because the capacitor needs to run all the time, it has to be smaller which means that the phase angle between the starting and running windings is not as big as a capacitor-start motor. A smaller phase angle means the motor starts up with less force or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higher running torque - When the motor is running both sets of windings are engaged. Therefore both the starting and running windings contribute to force on the rotor - the motor’s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lower running torque - When the motor is running, the starting windings are not used. Therefore it is only the running windings providing torque.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a smoother operation – Because only the running windings are working, the motor has fewer poles, meaning that the force or torque on the rotor is only acting some of the time, so the motor runs less smoothly.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a less smooth operation – Because the starting and running windings are working, the force being applied to the rotor is more consistently applied, hence the motor runs more smoothly.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37052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Img05 = Fan or blower</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Img06 = roof ventilator</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Img07 = heater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all three images, add view full screen option.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a:t>
            </a:r>
            <a:r>
              <a:rPr lang="en-GB" dirty="0" err="1"/>
              <a:t>Goto</a:t>
            </a:r>
            <a:r>
              <a:rPr lang="en-GB" dirty="0"/>
              <a:t> Slide 6</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3103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Img08 = example of PSC motor e.g. https://</a:t>
            </a:r>
            <a:r>
              <a:rPr lang="en-GB" dirty="0" err="1"/>
              <a:t>static.grainger.com</a:t>
            </a:r>
            <a:r>
              <a:rPr lang="en-GB" dirty="0"/>
              <a:t>/</a:t>
            </a:r>
            <a:r>
              <a:rPr lang="en-GB" dirty="0" err="1"/>
              <a:t>rp</a:t>
            </a:r>
            <a:r>
              <a:rPr lang="en-GB" dirty="0"/>
              <a:t>/s/is/image/Grainger/15WF51_AS01?$</a:t>
            </a:r>
            <a:r>
              <a:rPr lang="en-GB" dirty="0" err="1"/>
              <a:t>mdmain</a:t>
            </a:r>
            <a:r>
              <a:rPr lang="en-GB"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572613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vid02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41240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Reproduce the diagram but without the labels. Labels to be dragged are:</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Live Terminal</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Neutral Terminal</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Running winding</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Starting winding</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Run Capacitor</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Centrifugal switch</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Start Capacitor</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GB" dirty="0"/>
              <a:t>Rotor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On check, highlight which labels are correct and incorrect and let learner try again before displaying the correct labels.</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09370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04855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Img09 = large pump</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Img10 = large conveyor</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Img11 = large compressor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all three images, add view full screen option.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a:t>
            </a:r>
            <a:r>
              <a:rPr lang="en-GB" dirty="0" err="1"/>
              <a:t>Goto</a:t>
            </a:r>
            <a:r>
              <a:rPr lang="en-GB" dirty="0"/>
              <a:t> Slide 6</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75901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1446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choice question. Option a is correct.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Reproduce all images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Provide options to view images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5334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choice question. Option a is correct.</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12190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choice question. Option d is correct.</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8366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choice question. Option a is correct.</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71303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correct question. Options b, c, </a:t>
            </a:r>
            <a:r>
              <a:rPr lang="en-GB"/>
              <a:t>d are </a:t>
            </a:r>
            <a:r>
              <a:rPr lang="en-GB" dirty="0"/>
              <a:t>correct.</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74923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https://</a:t>
            </a:r>
            <a:r>
              <a:rPr lang="en-ZA" dirty="0" err="1"/>
              <a:t>www.dropbox.com</a:t>
            </a:r>
            <a:r>
              <a:rPr lang="en-ZA" dirty="0"/>
              <a:t>/s/n9dlknx0srj7cd4/VTS_01_1.VOB?dl=0 (11:00 – 12:10)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https://</a:t>
            </a:r>
            <a:r>
              <a:rPr lang="en-ZA" dirty="0" err="1"/>
              <a:t>www.dropbox.com</a:t>
            </a:r>
            <a:r>
              <a:rPr lang="en-ZA" dirty="0"/>
              <a:t>/s/n9dlknx0srj7cd4/VTS_01_1.VOB?dl=0 (12:13 – 13:35)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87636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1 = </a:t>
            </a:r>
            <a:r>
              <a:rPr lang="en-US" dirty="0" err="1"/>
              <a:t>Goto</a:t>
            </a:r>
            <a:r>
              <a:rPr lang="en-US" dirty="0"/>
              <a:t> Slide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2 = </a:t>
            </a:r>
            <a:r>
              <a:rPr lang="en-US" dirty="0" err="1"/>
              <a:t>Goto</a:t>
            </a:r>
            <a:r>
              <a:rPr lang="en-US" dirty="0"/>
              <a:t> Slide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3 = </a:t>
            </a:r>
            <a:r>
              <a:rPr lang="en-US" dirty="0" err="1"/>
              <a:t>Goto</a:t>
            </a:r>
            <a:r>
              <a:rPr lang="en-US" dirty="0"/>
              <a:t> Slide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Suppress navigation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user returns to this menu, indicate which motors they have viewed. When all motors have been viewed, display the Quick Quiz button instead.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04 = </a:t>
            </a:r>
            <a:r>
              <a:rPr lang="en-US" dirty="0" err="1"/>
              <a:t>Goto</a:t>
            </a:r>
            <a:r>
              <a:rPr lang="en-US" dirty="0"/>
              <a:t> slide 20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79170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 Vid03 (from 05_01_02). 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79803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Img01 = conveyor belt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Img02 = pump</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Img03 = compressor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all three images, add view full screen option.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a:t>
            </a:r>
            <a:r>
              <a:rPr lang="en-GB" dirty="0" err="1"/>
              <a:t>Goto</a:t>
            </a:r>
            <a:r>
              <a:rPr lang="en-GB" dirty="0"/>
              <a:t> Slide 6</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89391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Img04 = example of PSC motor e.g. https://</a:t>
            </a:r>
            <a:r>
              <a:rPr lang="en-GB" dirty="0" err="1"/>
              <a:t>static.grainger.com</a:t>
            </a:r>
            <a:r>
              <a:rPr lang="en-GB" dirty="0"/>
              <a:t>/</a:t>
            </a:r>
            <a:r>
              <a:rPr lang="en-GB" dirty="0" err="1"/>
              <a:t>rp</a:t>
            </a:r>
            <a:r>
              <a:rPr lang="en-GB" dirty="0"/>
              <a:t>/s/is/image/Grainger/4YU24_AS02?$</a:t>
            </a:r>
            <a:r>
              <a:rPr lang="en-GB" dirty="0" err="1"/>
              <a:t>mdmain</a:t>
            </a:r>
            <a:r>
              <a:rPr lang="en-GB"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Present boxes with just the number. On click/touch, reveal the full statement as a slide right animation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60274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Vid01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356719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CDC53B4-C22F-4A9B-AD5E-C51157FD0B3D}"/>
              </a:ext>
            </a:extLst>
          </p:cNvPr>
          <p:cNvSpPr/>
          <p:nvPr userDrawn="1"/>
        </p:nvSpPr>
        <p:spPr>
          <a:xfrm>
            <a:off x="345471" y="4245367"/>
            <a:ext cx="9545503"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omments" Target="../comments/comment3.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omments" Target="../comments/comment4.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omments" Target="../comments/comment6.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comments" Target="../comments/comment7.xml"/><Relationship Id="rId4" Type="http://schemas.openxmlformats.org/officeDocument/2006/relationships/image" Target="../media/image9.tif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5.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omments" Target="../comments/commen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Single </a:t>
            </a:r>
            <a:r>
              <a:rPr lang="en-GB"/>
              <a:t>Phase Motors</a:t>
            </a:r>
            <a:endParaRPr lang="en-GB" dirty="0"/>
          </a:p>
        </p:txBody>
      </p:sp>
      <p:sp>
        <p:nvSpPr>
          <p:cNvPr id="3" name="Subtitle 2"/>
          <p:cNvSpPr>
            <a:spLocks noGrp="1"/>
          </p:cNvSpPr>
          <p:nvPr>
            <p:ph type="subTitle" idx="1"/>
          </p:nvPr>
        </p:nvSpPr>
        <p:spPr/>
        <p:txBody>
          <a:bodyPr>
            <a:normAutofit/>
          </a:bodyPr>
          <a:lstStyle/>
          <a:p>
            <a:pPr algn="l"/>
            <a:r>
              <a:rPr lang="en-GB" sz="2400" dirty="0"/>
              <a:t>Topic 2: The Different Types and Uses of Single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PSC Motor Work</a:t>
            </a:r>
          </a:p>
        </p:txBody>
      </p:sp>
      <p:sp>
        <p:nvSpPr>
          <p:cNvPr id="3" name="Content Placeholder 2"/>
          <p:cNvSpPr>
            <a:spLocks noGrp="1"/>
          </p:cNvSpPr>
          <p:nvPr>
            <p:ph idx="1"/>
          </p:nvPr>
        </p:nvSpPr>
        <p:spPr>
          <a:xfrm>
            <a:off x="1122532" y="1091868"/>
            <a:ext cx="3771177" cy="1449701"/>
          </a:xfrm>
        </p:spPr>
        <p:txBody>
          <a:bodyPr>
            <a:noAutofit/>
          </a:bodyPr>
          <a:lstStyle/>
          <a:p>
            <a:pPr marL="0" indent="0" algn="just">
              <a:buNone/>
            </a:pPr>
            <a:r>
              <a:rPr lang="en-GB" sz="2400" dirty="0"/>
              <a:t>PSC motors are very similar in construction and operation to capacitor start motors.</a:t>
            </a:r>
          </a:p>
        </p:txBody>
      </p:sp>
      <p:sp>
        <p:nvSpPr>
          <p:cNvPr id="4" name="Rectangle 3">
            <a:extLst>
              <a:ext uri="{FF2B5EF4-FFF2-40B4-BE49-F238E27FC236}">
                <a16:creationId xmlns:a16="http://schemas.microsoft.com/office/drawing/2014/main" id="{072E2000-1430-134F-91BD-E2703E51EE81}"/>
              </a:ext>
            </a:extLst>
          </p:cNvPr>
          <p:cNvSpPr/>
          <p:nvPr/>
        </p:nvSpPr>
        <p:spPr>
          <a:xfrm>
            <a:off x="1122532" y="2645427"/>
            <a:ext cx="3606631" cy="830997"/>
          </a:xfrm>
          <a:prstGeom prst="rect">
            <a:avLst/>
          </a:prstGeom>
          <a:solidFill>
            <a:schemeClr val="tx2">
              <a:lumMod val="40000"/>
              <a:lumOff val="60000"/>
            </a:schemeClr>
          </a:solidFill>
        </p:spPr>
        <p:txBody>
          <a:bodyPr wrap="square">
            <a:spAutoFit/>
          </a:bodyPr>
          <a:lstStyle/>
          <a:p>
            <a:pPr algn="just"/>
            <a:r>
              <a:rPr lang="en-GB" sz="2400" i="1" dirty="0"/>
              <a:t>Watch the video to find out more about how they work.</a:t>
            </a:r>
          </a:p>
        </p:txBody>
      </p:sp>
      <p:pic>
        <p:nvPicPr>
          <p:cNvPr id="6" name="Graphic 5" descr="User">
            <a:extLst>
              <a:ext uri="{FF2B5EF4-FFF2-40B4-BE49-F238E27FC236}">
                <a16:creationId xmlns:a16="http://schemas.microsoft.com/office/drawing/2014/main" id="{B4D7A6C1-AC50-E147-BDF5-16B196A27B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541570"/>
            <a:ext cx="854046" cy="854046"/>
          </a:xfrm>
          <a:prstGeom prst="rect">
            <a:avLst/>
          </a:prstGeom>
        </p:spPr>
      </p:pic>
      <p:sp>
        <p:nvSpPr>
          <p:cNvPr id="7" name="Rectangle 6">
            <a:extLst>
              <a:ext uri="{FF2B5EF4-FFF2-40B4-BE49-F238E27FC236}">
                <a16:creationId xmlns:a16="http://schemas.microsoft.com/office/drawing/2014/main" id="{7526DBF2-72CE-0443-87C6-B837A70A4654}"/>
              </a:ext>
            </a:extLst>
          </p:cNvPr>
          <p:cNvSpPr/>
          <p:nvPr/>
        </p:nvSpPr>
        <p:spPr>
          <a:xfrm>
            <a:off x="4893709" y="1091869"/>
            <a:ext cx="4793216" cy="26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182876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Capacitor-Start and Run Motor Diagram</a:t>
            </a:r>
          </a:p>
        </p:txBody>
      </p:sp>
      <p:sp>
        <p:nvSpPr>
          <p:cNvPr id="3" name="Content Placeholder 2"/>
          <p:cNvSpPr>
            <a:spLocks noGrp="1"/>
          </p:cNvSpPr>
          <p:nvPr>
            <p:ph idx="1"/>
          </p:nvPr>
        </p:nvSpPr>
        <p:spPr>
          <a:xfrm>
            <a:off x="1122531" y="1091868"/>
            <a:ext cx="7607557" cy="1222707"/>
          </a:xfrm>
        </p:spPr>
        <p:txBody>
          <a:bodyPr>
            <a:noAutofit/>
          </a:bodyPr>
          <a:lstStyle/>
          <a:p>
            <a:pPr marL="0" indent="0" algn="just">
              <a:buNone/>
            </a:pPr>
            <a:r>
              <a:rPr lang="en-GB" sz="2400" dirty="0"/>
              <a:t>Here is a schematic of a typical PSC motor. Notice the lack of a centrifugal switch. Therefore, the capacitor stays engaged.</a:t>
            </a:r>
          </a:p>
        </p:txBody>
      </p:sp>
      <p:pic>
        <p:nvPicPr>
          <p:cNvPr id="5" name="Picture 4">
            <a:extLst>
              <a:ext uri="{FF2B5EF4-FFF2-40B4-BE49-F238E27FC236}">
                <a16:creationId xmlns:a16="http://schemas.microsoft.com/office/drawing/2014/main" id="{C9A8A356-88F8-8D4C-A299-4D615BD88D44}"/>
              </a:ext>
            </a:extLst>
          </p:cNvPr>
          <p:cNvPicPr>
            <a:picLocks noChangeAspect="1"/>
          </p:cNvPicPr>
          <p:nvPr/>
        </p:nvPicPr>
        <p:blipFill>
          <a:blip r:embed="rId4"/>
          <a:stretch>
            <a:fillRect/>
          </a:stretch>
        </p:blipFill>
        <p:spPr>
          <a:xfrm>
            <a:off x="4501102" y="1875178"/>
            <a:ext cx="4837112" cy="2999432"/>
          </a:xfrm>
          <a:prstGeom prst="rect">
            <a:avLst/>
          </a:prstGeom>
        </p:spPr>
      </p:pic>
      <p:sp>
        <p:nvSpPr>
          <p:cNvPr id="6" name="Content Placeholder 2">
            <a:extLst>
              <a:ext uri="{FF2B5EF4-FFF2-40B4-BE49-F238E27FC236}">
                <a16:creationId xmlns:a16="http://schemas.microsoft.com/office/drawing/2014/main" id="{2B6BE89A-E5CC-CE4A-8CF8-D5CEC4B935C0}"/>
              </a:ext>
            </a:extLst>
          </p:cNvPr>
          <p:cNvSpPr txBox="1">
            <a:spLocks/>
          </p:cNvSpPr>
          <p:nvPr/>
        </p:nvSpPr>
        <p:spPr>
          <a:xfrm>
            <a:off x="1122532" y="2314575"/>
            <a:ext cx="3035132" cy="175736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b="1" i="1" dirty="0"/>
              <a:t>What effect on the running of the motor do you think having a permanent capacitor has?</a:t>
            </a:r>
          </a:p>
        </p:txBody>
      </p:sp>
      <p:sp>
        <p:nvSpPr>
          <p:cNvPr id="4" name="TextBox 3">
            <a:extLst>
              <a:ext uri="{FF2B5EF4-FFF2-40B4-BE49-F238E27FC236}">
                <a16:creationId xmlns:a16="http://schemas.microsoft.com/office/drawing/2014/main" id="{FF6F8431-8E12-7C47-A5CA-8CA504BE5915}"/>
              </a:ext>
            </a:extLst>
          </p:cNvPr>
          <p:cNvSpPr txBox="1"/>
          <p:nvPr/>
        </p:nvSpPr>
        <p:spPr>
          <a:xfrm>
            <a:off x="552063" y="2118065"/>
            <a:ext cx="505267" cy="923330"/>
          </a:xfrm>
          <a:prstGeom prst="rect">
            <a:avLst/>
          </a:prstGeom>
          <a:noFill/>
        </p:spPr>
        <p:txBody>
          <a:bodyPr wrap="none" rtlCol="0">
            <a:spAutoFit/>
          </a:bodyPr>
          <a:lstStyle/>
          <a:p>
            <a:r>
              <a:rPr lang="en-GB" sz="5400" b="1" dirty="0"/>
              <a:t>?</a:t>
            </a:r>
            <a:endParaRPr lang="en-GB" b="1" dirty="0"/>
          </a:p>
        </p:txBody>
      </p:sp>
    </p:spTree>
    <p:custDataLst>
      <p:tags r:id="rId1"/>
    </p:custDataLst>
    <p:extLst>
      <p:ext uri="{BB962C8B-B14F-4D97-AF65-F5344CB8AC3E}">
        <p14:creationId xmlns:p14="http://schemas.microsoft.com/office/powerpoint/2010/main" val="188151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Capacitor-Start and Run Motor Features</a:t>
            </a:r>
          </a:p>
        </p:txBody>
      </p:sp>
      <p:sp>
        <p:nvSpPr>
          <p:cNvPr id="3" name="Content Placeholder 2"/>
          <p:cNvSpPr>
            <a:spLocks noGrp="1"/>
          </p:cNvSpPr>
          <p:nvPr>
            <p:ph idx="1"/>
          </p:nvPr>
        </p:nvSpPr>
        <p:spPr>
          <a:xfrm>
            <a:off x="1122531" y="1091869"/>
            <a:ext cx="7607557" cy="1079832"/>
          </a:xfrm>
          <a:solidFill>
            <a:schemeClr val="tx2">
              <a:lumMod val="40000"/>
              <a:lumOff val="60000"/>
            </a:schemeClr>
          </a:solidFill>
        </p:spPr>
        <p:txBody>
          <a:bodyPr>
            <a:noAutofit/>
          </a:bodyPr>
          <a:lstStyle/>
          <a:p>
            <a:pPr marL="0" indent="0">
              <a:buNone/>
            </a:pPr>
            <a:r>
              <a:rPr lang="en-GB" sz="2400" i="1" dirty="0"/>
              <a:t>Complete a table of differences between capacitor-start and PSC motors. When you are done, click the submit button to see how you did and learn more.</a:t>
            </a:r>
          </a:p>
        </p:txBody>
      </p:sp>
      <p:sp>
        <p:nvSpPr>
          <p:cNvPr id="7" name="Rounded Rectangle 6">
            <a:extLst>
              <a:ext uri="{FF2B5EF4-FFF2-40B4-BE49-F238E27FC236}">
                <a16:creationId xmlns:a16="http://schemas.microsoft.com/office/drawing/2014/main" id="{15084EF5-0078-1A4E-B844-C3F6F4AAD980}"/>
              </a:ext>
            </a:extLst>
          </p:cNvPr>
          <p:cNvSpPr/>
          <p:nvPr/>
        </p:nvSpPr>
        <p:spPr>
          <a:xfrm>
            <a:off x="3566040" y="2774599"/>
            <a:ext cx="272053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Start activity</a:t>
            </a:r>
          </a:p>
        </p:txBody>
      </p:sp>
      <p:pic>
        <p:nvPicPr>
          <p:cNvPr id="5" name="Graphic 4" descr="User">
            <a:extLst>
              <a:ext uri="{FF2B5EF4-FFF2-40B4-BE49-F238E27FC236}">
                <a16:creationId xmlns:a16="http://schemas.microsoft.com/office/drawing/2014/main" id="{930A6B62-DFEE-E94E-8BB3-7870A801C2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1091869"/>
            <a:ext cx="854046" cy="854046"/>
          </a:xfrm>
          <a:prstGeom prst="rect">
            <a:avLst/>
          </a:prstGeom>
        </p:spPr>
      </p:pic>
    </p:spTree>
    <p:custDataLst>
      <p:tags r:id="rId1"/>
    </p:custDataLst>
    <p:extLst>
      <p:ext uri="{BB962C8B-B14F-4D97-AF65-F5344CB8AC3E}">
        <p14:creationId xmlns:p14="http://schemas.microsoft.com/office/powerpoint/2010/main" val="30696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Compare Capacitor-Start and Run Motor Features</a:t>
            </a:r>
          </a:p>
        </p:txBody>
      </p:sp>
      <p:graphicFrame>
        <p:nvGraphicFramePr>
          <p:cNvPr id="6" name="Content Placeholder 5">
            <a:extLst>
              <a:ext uri="{FF2B5EF4-FFF2-40B4-BE49-F238E27FC236}">
                <a16:creationId xmlns:a16="http://schemas.microsoft.com/office/drawing/2014/main" id="{51DF5AC6-8DF5-EA40-ABC1-69FD95C180B4}"/>
              </a:ext>
            </a:extLst>
          </p:cNvPr>
          <p:cNvGraphicFramePr>
            <a:graphicFrameLocks noGrp="1"/>
          </p:cNvGraphicFramePr>
          <p:nvPr>
            <p:ph idx="1"/>
            <p:extLst>
              <p:ext uri="{D42A27DB-BD31-4B8C-83A1-F6EECF244321}">
                <p14:modId xmlns:p14="http://schemas.microsoft.com/office/powerpoint/2010/main" val="3396273190"/>
              </p:ext>
            </p:extLst>
          </p:nvPr>
        </p:nvGraphicFramePr>
        <p:xfrm>
          <a:off x="703263" y="1331913"/>
          <a:ext cx="8832850" cy="2286000"/>
        </p:xfrm>
        <a:graphic>
          <a:graphicData uri="http://schemas.openxmlformats.org/drawingml/2006/table">
            <a:tbl>
              <a:tblPr firstRow="1" bandRow="1">
                <a:tableStyleId>{5C22544A-7EE6-4342-B048-85BDC9FD1C3A}</a:tableStyleId>
              </a:tblPr>
              <a:tblGrid>
                <a:gridCol w="4416425">
                  <a:extLst>
                    <a:ext uri="{9D8B030D-6E8A-4147-A177-3AD203B41FA5}">
                      <a16:colId xmlns:a16="http://schemas.microsoft.com/office/drawing/2014/main" val="242274902"/>
                    </a:ext>
                  </a:extLst>
                </a:gridCol>
                <a:gridCol w="4416425">
                  <a:extLst>
                    <a:ext uri="{9D8B030D-6E8A-4147-A177-3AD203B41FA5}">
                      <a16:colId xmlns:a16="http://schemas.microsoft.com/office/drawing/2014/main" val="3051797058"/>
                    </a:ext>
                  </a:extLst>
                </a:gridCol>
              </a:tblGrid>
              <a:tr h="370840">
                <a:tc>
                  <a:txBody>
                    <a:bodyPr/>
                    <a:lstStyle/>
                    <a:p>
                      <a:r>
                        <a:rPr lang="en-GB" sz="2400" dirty="0"/>
                        <a:t>Capacitor-Start Motor</a:t>
                      </a:r>
                    </a:p>
                  </a:txBody>
                  <a:tcPr/>
                </a:tc>
                <a:tc>
                  <a:txBody>
                    <a:bodyPr/>
                    <a:lstStyle/>
                    <a:p>
                      <a:r>
                        <a:rPr lang="en-GB" sz="2400" dirty="0"/>
                        <a:t>Permanent Split Capacitor Motor</a:t>
                      </a:r>
                    </a:p>
                  </a:txBody>
                  <a:tcPr/>
                </a:tc>
                <a:extLst>
                  <a:ext uri="{0D108BD9-81ED-4DB2-BD59-A6C34878D82A}">
                    <a16:rowId xmlns:a16="http://schemas.microsoft.com/office/drawing/2014/main" val="129405146"/>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centrifugal switch</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no centrifugal switch</a:t>
                      </a:r>
                    </a:p>
                  </a:txBody>
                  <a:tcPr/>
                </a:tc>
                <a:extLst>
                  <a:ext uri="{0D108BD9-81ED-4DB2-BD59-A6C34878D82A}">
                    <a16:rowId xmlns:a16="http://schemas.microsoft.com/office/drawing/2014/main" val="335769605"/>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higher starting torque</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lower starting torque</a:t>
                      </a:r>
                    </a:p>
                  </a:txBody>
                  <a:tcPr/>
                </a:tc>
                <a:extLst>
                  <a:ext uri="{0D108BD9-81ED-4DB2-BD59-A6C34878D82A}">
                    <a16:rowId xmlns:a16="http://schemas.microsoft.com/office/drawing/2014/main" val="897437355"/>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lower running torque</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higher running torque</a:t>
                      </a:r>
                    </a:p>
                  </a:txBody>
                  <a:tcPr/>
                </a:tc>
                <a:extLst>
                  <a:ext uri="{0D108BD9-81ED-4DB2-BD59-A6C34878D82A}">
                    <a16:rowId xmlns:a16="http://schemas.microsoft.com/office/drawing/2014/main" val="1952406479"/>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a less smooth operation</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sz="2400" dirty="0"/>
                        <a:t>Has a smoother operation</a:t>
                      </a:r>
                    </a:p>
                  </a:txBody>
                  <a:tcPr/>
                </a:tc>
                <a:extLst>
                  <a:ext uri="{0D108BD9-81ED-4DB2-BD59-A6C34878D82A}">
                    <a16:rowId xmlns:a16="http://schemas.microsoft.com/office/drawing/2014/main" val="1738989859"/>
                  </a:ext>
                </a:extLst>
              </a:tr>
            </a:tbl>
          </a:graphicData>
        </a:graphic>
      </p:graphicFrame>
      <p:sp>
        <p:nvSpPr>
          <p:cNvPr id="8" name="Rounded Rectangle 7">
            <a:extLst>
              <a:ext uri="{FF2B5EF4-FFF2-40B4-BE49-F238E27FC236}">
                <a16:creationId xmlns:a16="http://schemas.microsoft.com/office/drawing/2014/main" id="{9650F6AE-6B09-6C47-B810-DE9FD155FFCE}"/>
              </a:ext>
            </a:extLst>
          </p:cNvPr>
          <p:cNvSpPr/>
          <p:nvPr/>
        </p:nvSpPr>
        <p:spPr>
          <a:xfrm>
            <a:off x="3759419" y="3867696"/>
            <a:ext cx="272053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Tree>
    <p:custDataLst>
      <p:tags r:id="rId1"/>
    </p:custDataLst>
    <p:extLst>
      <p:ext uri="{BB962C8B-B14F-4D97-AF65-F5344CB8AC3E}">
        <p14:creationId xmlns:p14="http://schemas.microsoft.com/office/powerpoint/2010/main" val="40595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Uses of Capacitor-Start and Run Motors</a:t>
            </a:r>
          </a:p>
        </p:txBody>
      </p:sp>
      <p:sp>
        <p:nvSpPr>
          <p:cNvPr id="3" name="Content Placeholder 2"/>
          <p:cNvSpPr>
            <a:spLocks noGrp="1"/>
          </p:cNvSpPr>
          <p:nvPr>
            <p:ph idx="1"/>
          </p:nvPr>
        </p:nvSpPr>
        <p:spPr>
          <a:xfrm>
            <a:off x="1122531" y="1091868"/>
            <a:ext cx="8059513" cy="3645525"/>
          </a:xfrm>
        </p:spPr>
        <p:txBody>
          <a:bodyPr>
            <a:noAutofit/>
          </a:bodyPr>
          <a:lstStyle/>
          <a:p>
            <a:pPr marL="457200" indent="-457200">
              <a:buFont typeface="+mj-lt"/>
              <a:buAutoNum type="arabicPeriod"/>
            </a:pPr>
            <a:r>
              <a:rPr lang="en-GB" sz="2400" dirty="0"/>
              <a:t>PSC motors tend to be compact and easy to maintain.</a:t>
            </a:r>
          </a:p>
          <a:p>
            <a:pPr marL="457200" indent="-457200">
              <a:buFont typeface="+mj-lt"/>
              <a:buAutoNum type="arabicPeriod"/>
            </a:pPr>
            <a:r>
              <a:rPr lang="en-GB" sz="2400" dirty="0"/>
              <a:t>Most produce no more than 2HP.</a:t>
            </a:r>
          </a:p>
          <a:p>
            <a:pPr marL="457200" indent="-457200">
              <a:buFont typeface="+mj-lt"/>
              <a:buAutoNum type="arabicPeriod"/>
            </a:pPr>
            <a:r>
              <a:rPr lang="en-GB" sz="2400" dirty="0"/>
              <a:t>Because of their lower starting torque they are used when starting torque is not needed.</a:t>
            </a:r>
          </a:p>
        </p:txBody>
      </p:sp>
      <p:sp>
        <p:nvSpPr>
          <p:cNvPr id="6" name="Rectangle 5">
            <a:extLst>
              <a:ext uri="{FF2B5EF4-FFF2-40B4-BE49-F238E27FC236}">
                <a16:creationId xmlns:a16="http://schemas.microsoft.com/office/drawing/2014/main" id="{CCC17329-E282-884E-B5F2-0EDB00DF76F2}"/>
              </a:ext>
            </a:extLst>
          </p:cNvPr>
          <p:cNvSpPr/>
          <p:nvPr/>
        </p:nvSpPr>
        <p:spPr>
          <a:xfrm>
            <a:off x="914389" y="2836153"/>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7" name="Rectangle 6">
            <a:extLst>
              <a:ext uri="{FF2B5EF4-FFF2-40B4-BE49-F238E27FC236}">
                <a16:creationId xmlns:a16="http://schemas.microsoft.com/office/drawing/2014/main" id="{C8FE7B7C-06B0-884D-BEAF-567FADDAE95D}"/>
              </a:ext>
            </a:extLst>
          </p:cNvPr>
          <p:cNvSpPr/>
          <p:nvPr/>
        </p:nvSpPr>
        <p:spPr>
          <a:xfrm>
            <a:off x="3300702" y="2859302"/>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8" name="Rectangle 7">
            <a:extLst>
              <a:ext uri="{FF2B5EF4-FFF2-40B4-BE49-F238E27FC236}">
                <a16:creationId xmlns:a16="http://schemas.microsoft.com/office/drawing/2014/main" id="{9EA7194F-D0A5-6145-ADB9-568E504305CC}"/>
              </a:ext>
            </a:extLst>
          </p:cNvPr>
          <p:cNvSpPr/>
          <p:nvPr/>
        </p:nvSpPr>
        <p:spPr>
          <a:xfrm>
            <a:off x="5687015" y="2836153"/>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4" name="TextBox 3">
            <a:extLst>
              <a:ext uri="{FF2B5EF4-FFF2-40B4-BE49-F238E27FC236}">
                <a16:creationId xmlns:a16="http://schemas.microsoft.com/office/drawing/2014/main" id="{3C47987D-8A09-D144-9A6C-1715B14551F3}"/>
              </a:ext>
            </a:extLst>
          </p:cNvPr>
          <p:cNvSpPr txBox="1"/>
          <p:nvPr/>
        </p:nvSpPr>
        <p:spPr>
          <a:xfrm>
            <a:off x="1767340" y="4194562"/>
            <a:ext cx="516680" cy="369332"/>
          </a:xfrm>
          <a:prstGeom prst="rect">
            <a:avLst/>
          </a:prstGeom>
          <a:noFill/>
        </p:spPr>
        <p:txBody>
          <a:bodyPr wrap="none" rtlCol="0">
            <a:spAutoFit/>
          </a:bodyPr>
          <a:lstStyle/>
          <a:p>
            <a:pPr algn="ctr"/>
            <a:r>
              <a:rPr lang="en-GB" dirty="0"/>
              <a:t>Fan</a:t>
            </a:r>
          </a:p>
        </p:txBody>
      </p:sp>
      <p:sp>
        <p:nvSpPr>
          <p:cNvPr id="9" name="TextBox 8">
            <a:extLst>
              <a:ext uri="{FF2B5EF4-FFF2-40B4-BE49-F238E27FC236}">
                <a16:creationId xmlns:a16="http://schemas.microsoft.com/office/drawing/2014/main" id="{43B4C871-825C-214C-9A82-5AFAD444BE56}"/>
              </a:ext>
            </a:extLst>
          </p:cNvPr>
          <p:cNvSpPr txBox="1"/>
          <p:nvPr/>
        </p:nvSpPr>
        <p:spPr>
          <a:xfrm>
            <a:off x="3614469" y="4234712"/>
            <a:ext cx="1595052" cy="369332"/>
          </a:xfrm>
          <a:prstGeom prst="rect">
            <a:avLst/>
          </a:prstGeom>
          <a:noFill/>
        </p:spPr>
        <p:txBody>
          <a:bodyPr wrap="none" rtlCol="0">
            <a:spAutoFit/>
          </a:bodyPr>
          <a:lstStyle/>
          <a:p>
            <a:pPr algn="ctr"/>
            <a:r>
              <a:rPr lang="en-GB" dirty="0"/>
              <a:t>Roof Ventilator</a:t>
            </a:r>
          </a:p>
        </p:txBody>
      </p:sp>
      <p:sp>
        <p:nvSpPr>
          <p:cNvPr id="10" name="TextBox 9">
            <a:extLst>
              <a:ext uri="{FF2B5EF4-FFF2-40B4-BE49-F238E27FC236}">
                <a16:creationId xmlns:a16="http://schemas.microsoft.com/office/drawing/2014/main" id="{81BB8FB3-7416-E043-88AE-1DC91A8EB44A}"/>
              </a:ext>
            </a:extLst>
          </p:cNvPr>
          <p:cNvSpPr txBox="1"/>
          <p:nvPr/>
        </p:nvSpPr>
        <p:spPr>
          <a:xfrm>
            <a:off x="6386879" y="4194562"/>
            <a:ext cx="822854" cy="369332"/>
          </a:xfrm>
          <a:prstGeom prst="rect">
            <a:avLst/>
          </a:prstGeom>
          <a:noFill/>
        </p:spPr>
        <p:txBody>
          <a:bodyPr wrap="none" rtlCol="0">
            <a:spAutoFit/>
          </a:bodyPr>
          <a:lstStyle/>
          <a:p>
            <a:pPr algn="ctr"/>
            <a:r>
              <a:rPr lang="en-GB" dirty="0"/>
              <a:t>Heater</a:t>
            </a:r>
          </a:p>
        </p:txBody>
      </p:sp>
      <p:sp>
        <p:nvSpPr>
          <p:cNvPr id="12" name="Rounded Rectangle 11">
            <a:extLst>
              <a:ext uri="{FF2B5EF4-FFF2-40B4-BE49-F238E27FC236}">
                <a16:creationId xmlns:a16="http://schemas.microsoft.com/office/drawing/2014/main" id="{944C9F4D-A006-0D47-9DF1-45BCD1EEEAF6}"/>
              </a:ext>
            </a:extLst>
          </p:cNvPr>
          <p:cNvSpPr/>
          <p:nvPr/>
        </p:nvSpPr>
        <p:spPr>
          <a:xfrm>
            <a:off x="8067762" y="4083240"/>
            <a:ext cx="217161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Back to</a:t>
            </a:r>
          </a:p>
          <a:p>
            <a:pPr algn="ctr"/>
            <a:r>
              <a:rPr lang="en-GB" sz="2800" b="1" i="1" dirty="0"/>
              <a:t>motor menu</a:t>
            </a:r>
          </a:p>
        </p:txBody>
      </p:sp>
      <p:pic>
        <p:nvPicPr>
          <p:cNvPr id="13" name="Graphic 12" descr="Magnifying glass">
            <a:extLst>
              <a:ext uri="{FF2B5EF4-FFF2-40B4-BE49-F238E27FC236}">
                <a16:creationId xmlns:a16="http://schemas.microsoft.com/office/drawing/2014/main" id="{D429B5C7-BC81-D243-9E26-B655191E2E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389" y="2836153"/>
            <a:ext cx="523389" cy="523389"/>
          </a:xfrm>
          <a:prstGeom prst="rect">
            <a:avLst/>
          </a:prstGeom>
        </p:spPr>
      </p:pic>
      <p:pic>
        <p:nvPicPr>
          <p:cNvPr id="14" name="Graphic 13" descr="Magnifying glass">
            <a:extLst>
              <a:ext uri="{FF2B5EF4-FFF2-40B4-BE49-F238E27FC236}">
                <a16:creationId xmlns:a16="http://schemas.microsoft.com/office/drawing/2014/main" id="{D978275A-0112-AD4B-967D-199D8D6359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0702" y="2859302"/>
            <a:ext cx="523389" cy="523389"/>
          </a:xfrm>
          <a:prstGeom prst="rect">
            <a:avLst/>
          </a:prstGeom>
        </p:spPr>
      </p:pic>
      <p:pic>
        <p:nvPicPr>
          <p:cNvPr id="15" name="Graphic 14" descr="Magnifying glass">
            <a:extLst>
              <a:ext uri="{FF2B5EF4-FFF2-40B4-BE49-F238E27FC236}">
                <a16:creationId xmlns:a16="http://schemas.microsoft.com/office/drawing/2014/main" id="{AB9BF667-2DCE-6A4F-A17C-D20106AE91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7015" y="2859302"/>
            <a:ext cx="523389" cy="523389"/>
          </a:xfrm>
          <a:prstGeom prst="rect">
            <a:avLst/>
          </a:prstGeom>
        </p:spPr>
      </p:pic>
    </p:spTree>
    <p:custDataLst>
      <p:tags r:id="rId1"/>
    </p:custDataLst>
    <p:extLst>
      <p:ext uri="{BB962C8B-B14F-4D97-AF65-F5344CB8AC3E}">
        <p14:creationId xmlns:p14="http://schemas.microsoft.com/office/powerpoint/2010/main" val="307039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Capacitor-Start Capacitor-Run Motors</a:t>
            </a:r>
          </a:p>
        </p:txBody>
      </p:sp>
      <p:sp>
        <p:nvSpPr>
          <p:cNvPr id="3" name="Content Placeholder 2"/>
          <p:cNvSpPr>
            <a:spLocks noGrp="1"/>
          </p:cNvSpPr>
          <p:nvPr>
            <p:ph idx="1"/>
          </p:nvPr>
        </p:nvSpPr>
        <p:spPr>
          <a:xfrm>
            <a:off x="1122531" y="1091868"/>
            <a:ext cx="5806907" cy="1622757"/>
          </a:xfrm>
        </p:spPr>
        <p:txBody>
          <a:bodyPr>
            <a:noAutofit/>
          </a:bodyPr>
          <a:lstStyle/>
          <a:p>
            <a:pPr marL="0" indent="0" algn="just">
              <a:buNone/>
            </a:pPr>
            <a:r>
              <a:rPr lang="en-GB" sz="2400" dirty="0"/>
              <a:t>These motors have </a:t>
            </a:r>
            <a:r>
              <a:rPr lang="en-GB" sz="2400" b="1" dirty="0"/>
              <a:t>two capacitors:</a:t>
            </a:r>
          </a:p>
          <a:p>
            <a:pPr marL="457200" indent="-457200" algn="just">
              <a:buFont typeface="+mj-lt"/>
              <a:buAutoNum type="arabicPeriod"/>
            </a:pPr>
            <a:r>
              <a:rPr lang="en-GB" sz="2400" b="1" dirty="0"/>
              <a:t>Large start capacitor </a:t>
            </a:r>
            <a:r>
              <a:rPr lang="en-GB" sz="2400" dirty="0"/>
              <a:t>(connected and disconnected with a centrifugal switch)</a:t>
            </a:r>
          </a:p>
          <a:p>
            <a:pPr marL="457200" indent="-457200" algn="just">
              <a:buFont typeface="+mj-lt"/>
              <a:buAutoNum type="arabicPeriod"/>
            </a:pPr>
            <a:r>
              <a:rPr lang="en-GB" sz="2400" b="1" dirty="0"/>
              <a:t>Smaller run capacitor</a:t>
            </a:r>
            <a:r>
              <a:rPr lang="en-GB" sz="2400" dirty="0"/>
              <a:t>.</a:t>
            </a:r>
          </a:p>
        </p:txBody>
      </p:sp>
      <p:sp>
        <p:nvSpPr>
          <p:cNvPr id="11" name="Rectangle 10">
            <a:extLst>
              <a:ext uri="{FF2B5EF4-FFF2-40B4-BE49-F238E27FC236}">
                <a16:creationId xmlns:a16="http://schemas.microsoft.com/office/drawing/2014/main" id="{49F9BE08-0E4C-3A4D-A342-0A529F58154E}"/>
              </a:ext>
            </a:extLst>
          </p:cNvPr>
          <p:cNvSpPr/>
          <p:nvPr/>
        </p:nvSpPr>
        <p:spPr>
          <a:xfrm>
            <a:off x="7100887" y="1233577"/>
            <a:ext cx="2928938" cy="327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4" name="Rectangle 3">
            <a:extLst>
              <a:ext uri="{FF2B5EF4-FFF2-40B4-BE49-F238E27FC236}">
                <a16:creationId xmlns:a16="http://schemas.microsoft.com/office/drawing/2014/main" id="{3B1410FD-5D55-434D-B959-9733622D9E47}"/>
              </a:ext>
            </a:extLst>
          </p:cNvPr>
          <p:cNvSpPr/>
          <p:nvPr/>
        </p:nvSpPr>
        <p:spPr>
          <a:xfrm>
            <a:off x="1057330" y="2939921"/>
            <a:ext cx="5872108" cy="1569660"/>
          </a:xfrm>
          <a:prstGeom prst="rect">
            <a:avLst/>
          </a:prstGeom>
          <a:ln w="28575">
            <a:solidFill>
              <a:schemeClr val="accent2"/>
            </a:solidFill>
          </a:ln>
        </p:spPr>
        <p:txBody>
          <a:bodyPr wrap="square">
            <a:spAutoFit/>
          </a:bodyPr>
          <a:lstStyle/>
          <a:p>
            <a:pPr algn="just"/>
            <a:r>
              <a:rPr lang="en-GB" sz="2400" b="1" dirty="0"/>
              <a:t>Like the PSC motor, the starting windings are rated to operate all the time. Capacitor-start capacitor-run (CSCR) motors combine the best of both capacitor-start and PSC motors.</a:t>
            </a:r>
          </a:p>
        </p:txBody>
      </p:sp>
      <p:pic>
        <p:nvPicPr>
          <p:cNvPr id="6" name="Graphic 5" descr="Lightbulb">
            <a:extLst>
              <a:ext uri="{FF2B5EF4-FFF2-40B4-BE49-F238E27FC236}">
                <a16:creationId xmlns:a16="http://schemas.microsoft.com/office/drawing/2014/main" id="{B73C2397-9739-A54C-BD65-2916224F78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131" y="2939921"/>
            <a:ext cx="914400" cy="914400"/>
          </a:xfrm>
          <a:prstGeom prst="rect">
            <a:avLst/>
          </a:prstGeom>
        </p:spPr>
      </p:pic>
    </p:spTree>
    <p:custDataLst>
      <p:tags r:id="rId1"/>
    </p:custDataLst>
    <p:extLst>
      <p:ext uri="{BB962C8B-B14F-4D97-AF65-F5344CB8AC3E}">
        <p14:creationId xmlns:p14="http://schemas.microsoft.com/office/powerpoint/2010/main" val="392100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Capacitor-Start Capacitor-Run Motors Work</a:t>
            </a:r>
          </a:p>
        </p:txBody>
      </p:sp>
      <p:sp>
        <p:nvSpPr>
          <p:cNvPr id="3" name="Content Placeholder 2"/>
          <p:cNvSpPr>
            <a:spLocks noGrp="1"/>
          </p:cNvSpPr>
          <p:nvPr>
            <p:ph idx="1"/>
          </p:nvPr>
        </p:nvSpPr>
        <p:spPr>
          <a:xfrm>
            <a:off x="1122532" y="1306185"/>
            <a:ext cx="3606631" cy="1751340"/>
          </a:xfrm>
          <a:solidFill>
            <a:schemeClr val="tx2">
              <a:lumMod val="40000"/>
              <a:lumOff val="60000"/>
            </a:schemeClr>
          </a:solidFill>
        </p:spPr>
        <p:txBody>
          <a:bodyPr>
            <a:noAutofit/>
          </a:bodyPr>
          <a:lstStyle/>
          <a:p>
            <a:pPr marL="0" indent="0" algn="just">
              <a:buNone/>
            </a:pPr>
            <a:r>
              <a:rPr lang="en-GB" sz="2400" i="1" dirty="0"/>
              <a:t>Watch this short video to get a good overview of CSCR motors and their construction, operation and features.</a:t>
            </a:r>
          </a:p>
        </p:txBody>
      </p:sp>
      <p:pic>
        <p:nvPicPr>
          <p:cNvPr id="6" name="Graphic 5" descr="User">
            <a:extLst>
              <a:ext uri="{FF2B5EF4-FFF2-40B4-BE49-F238E27FC236}">
                <a16:creationId xmlns:a16="http://schemas.microsoft.com/office/drawing/2014/main" id="{BC76F76B-5681-5145-B2E4-8637E01157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1306186"/>
            <a:ext cx="854046" cy="854046"/>
          </a:xfrm>
          <a:prstGeom prst="rect">
            <a:avLst/>
          </a:prstGeom>
        </p:spPr>
      </p:pic>
      <p:sp>
        <p:nvSpPr>
          <p:cNvPr id="7" name="Rectangle 6">
            <a:extLst>
              <a:ext uri="{FF2B5EF4-FFF2-40B4-BE49-F238E27FC236}">
                <a16:creationId xmlns:a16="http://schemas.microsoft.com/office/drawing/2014/main" id="{AE70220A-3651-6C43-8458-3B676308535D}"/>
              </a:ext>
            </a:extLst>
          </p:cNvPr>
          <p:cNvSpPr/>
          <p:nvPr/>
        </p:nvSpPr>
        <p:spPr>
          <a:xfrm>
            <a:off x="4893709" y="1306185"/>
            <a:ext cx="4793216" cy="26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170274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009BE19D-07AB-DB4F-90C1-D27C24135E41}"/>
              </a:ext>
            </a:extLst>
          </p:cNvPr>
          <p:cNvSpPr/>
          <p:nvPr/>
        </p:nvSpPr>
        <p:spPr>
          <a:xfrm>
            <a:off x="1057330" y="3535774"/>
            <a:ext cx="6843658" cy="133227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57330" y="266407"/>
            <a:ext cx="7672758" cy="967170"/>
          </a:xfrm>
        </p:spPr>
        <p:txBody>
          <a:bodyPr>
            <a:normAutofit/>
          </a:bodyPr>
          <a:lstStyle/>
          <a:p>
            <a:r>
              <a:rPr lang="en-GB" sz="3000" dirty="0"/>
              <a:t>CSCR Motor Schematic</a:t>
            </a:r>
          </a:p>
        </p:txBody>
      </p:sp>
      <p:sp>
        <p:nvSpPr>
          <p:cNvPr id="3" name="Content Placeholder 2"/>
          <p:cNvSpPr>
            <a:spLocks noGrp="1"/>
          </p:cNvSpPr>
          <p:nvPr>
            <p:ph idx="1"/>
          </p:nvPr>
        </p:nvSpPr>
        <p:spPr>
          <a:xfrm>
            <a:off x="1122531" y="1091868"/>
            <a:ext cx="3678069" cy="808370"/>
          </a:xfrm>
        </p:spPr>
        <p:txBody>
          <a:bodyPr>
            <a:noAutofit/>
          </a:bodyPr>
          <a:lstStyle/>
          <a:p>
            <a:pPr marL="0" indent="0" algn="just">
              <a:buNone/>
            </a:pPr>
            <a:r>
              <a:rPr lang="en-GB" sz="2400" dirty="0"/>
              <a:t>Here is a schematic of a CSCR motor.</a:t>
            </a:r>
          </a:p>
        </p:txBody>
      </p:sp>
      <p:pic>
        <p:nvPicPr>
          <p:cNvPr id="5" name="Picture 4">
            <a:extLst>
              <a:ext uri="{FF2B5EF4-FFF2-40B4-BE49-F238E27FC236}">
                <a16:creationId xmlns:a16="http://schemas.microsoft.com/office/drawing/2014/main" id="{FC3CF449-386C-454E-A487-DDA2B815DE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17881" y="417924"/>
            <a:ext cx="4972474" cy="3117850"/>
          </a:xfrm>
          <a:prstGeom prst="rect">
            <a:avLst/>
          </a:prstGeom>
        </p:spPr>
      </p:pic>
      <p:sp>
        <p:nvSpPr>
          <p:cNvPr id="7" name="Rectangle 6">
            <a:extLst>
              <a:ext uri="{FF2B5EF4-FFF2-40B4-BE49-F238E27FC236}">
                <a16:creationId xmlns:a16="http://schemas.microsoft.com/office/drawing/2014/main" id="{FAD0C75A-153A-A44B-B7EE-612062175C1D}"/>
              </a:ext>
            </a:extLst>
          </p:cNvPr>
          <p:cNvSpPr/>
          <p:nvPr/>
        </p:nvSpPr>
        <p:spPr>
          <a:xfrm>
            <a:off x="1122531" y="2059038"/>
            <a:ext cx="3278019" cy="1200329"/>
          </a:xfrm>
          <a:prstGeom prst="rect">
            <a:avLst/>
          </a:prstGeom>
          <a:solidFill>
            <a:schemeClr val="tx2">
              <a:lumMod val="40000"/>
              <a:lumOff val="60000"/>
            </a:schemeClr>
          </a:solidFill>
        </p:spPr>
        <p:txBody>
          <a:bodyPr wrap="square">
            <a:spAutoFit/>
          </a:bodyPr>
          <a:lstStyle/>
          <a:p>
            <a:pPr algn="just"/>
            <a:r>
              <a:rPr lang="en-GB" sz="2400" i="1" dirty="0"/>
              <a:t>Drag each of the labels below to the correct place on the diagram.</a:t>
            </a:r>
          </a:p>
        </p:txBody>
      </p:sp>
      <p:pic>
        <p:nvPicPr>
          <p:cNvPr id="8" name="Graphic 7" descr="User">
            <a:extLst>
              <a:ext uri="{FF2B5EF4-FFF2-40B4-BE49-F238E27FC236}">
                <a16:creationId xmlns:a16="http://schemas.microsoft.com/office/drawing/2014/main" id="{AE054A0B-A166-544C-9CC2-01CF4D8E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687" y="1976849"/>
            <a:ext cx="854046" cy="854046"/>
          </a:xfrm>
          <a:prstGeom prst="rect">
            <a:avLst/>
          </a:prstGeom>
        </p:spPr>
      </p:pic>
      <p:sp>
        <p:nvSpPr>
          <p:cNvPr id="9" name="Rounded Rectangle 8">
            <a:extLst>
              <a:ext uri="{FF2B5EF4-FFF2-40B4-BE49-F238E27FC236}">
                <a16:creationId xmlns:a16="http://schemas.microsoft.com/office/drawing/2014/main" id="{B20CE3C7-D569-484B-8751-06ACF12889F9}"/>
              </a:ext>
            </a:extLst>
          </p:cNvPr>
          <p:cNvSpPr/>
          <p:nvPr/>
        </p:nvSpPr>
        <p:spPr>
          <a:xfrm>
            <a:off x="8206032" y="4004702"/>
            <a:ext cx="1884218"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0" name="TextBox 9">
            <a:extLst>
              <a:ext uri="{FF2B5EF4-FFF2-40B4-BE49-F238E27FC236}">
                <a16:creationId xmlns:a16="http://schemas.microsoft.com/office/drawing/2014/main" id="{3374AD8E-556B-D643-853D-5978D43001B7}"/>
              </a:ext>
            </a:extLst>
          </p:cNvPr>
          <p:cNvSpPr txBox="1"/>
          <p:nvPr/>
        </p:nvSpPr>
        <p:spPr>
          <a:xfrm>
            <a:off x="3046271" y="3992059"/>
            <a:ext cx="1586781" cy="400110"/>
          </a:xfrm>
          <a:prstGeom prst="rect">
            <a:avLst/>
          </a:prstGeom>
          <a:noFill/>
        </p:spPr>
        <p:txBody>
          <a:bodyPr wrap="none" rtlCol="0">
            <a:spAutoFit/>
          </a:bodyPr>
          <a:lstStyle/>
          <a:p>
            <a:r>
              <a:rPr lang="en-GB" sz="2000" b="1" dirty="0"/>
              <a:t>Live Terminal</a:t>
            </a:r>
          </a:p>
        </p:txBody>
      </p:sp>
      <p:sp>
        <p:nvSpPr>
          <p:cNvPr id="11" name="TextBox 10">
            <a:extLst>
              <a:ext uri="{FF2B5EF4-FFF2-40B4-BE49-F238E27FC236}">
                <a16:creationId xmlns:a16="http://schemas.microsoft.com/office/drawing/2014/main" id="{63B2E9FD-4741-4540-AA5A-903BEE1F97E6}"/>
              </a:ext>
            </a:extLst>
          </p:cNvPr>
          <p:cNvSpPr txBox="1"/>
          <p:nvPr/>
        </p:nvSpPr>
        <p:spPr>
          <a:xfrm>
            <a:off x="3378733" y="3574167"/>
            <a:ext cx="1965025" cy="400110"/>
          </a:xfrm>
          <a:prstGeom prst="rect">
            <a:avLst/>
          </a:prstGeom>
          <a:noFill/>
        </p:spPr>
        <p:txBody>
          <a:bodyPr wrap="none" rtlCol="0">
            <a:spAutoFit/>
          </a:bodyPr>
          <a:lstStyle/>
          <a:p>
            <a:r>
              <a:rPr lang="en-GB" sz="2000" b="1" dirty="0"/>
              <a:t>Neutral Terminal</a:t>
            </a:r>
          </a:p>
        </p:txBody>
      </p:sp>
      <p:sp>
        <p:nvSpPr>
          <p:cNvPr id="12" name="TextBox 11">
            <a:extLst>
              <a:ext uri="{FF2B5EF4-FFF2-40B4-BE49-F238E27FC236}">
                <a16:creationId xmlns:a16="http://schemas.microsoft.com/office/drawing/2014/main" id="{F1B9DF0E-F49B-E744-89A2-5EBED3321B62}"/>
              </a:ext>
            </a:extLst>
          </p:cNvPr>
          <p:cNvSpPr txBox="1"/>
          <p:nvPr/>
        </p:nvSpPr>
        <p:spPr>
          <a:xfrm>
            <a:off x="1057330" y="3574167"/>
            <a:ext cx="2015295" cy="400110"/>
          </a:xfrm>
          <a:prstGeom prst="rect">
            <a:avLst/>
          </a:prstGeom>
          <a:noFill/>
        </p:spPr>
        <p:txBody>
          <a:bodyPr wrap="none" rtlCol="0">
            <a:spAutoFit/>
          </a:bodyPr>
          <a:lstStyle/>
          <a:p>
            <a:r>
              <a:rPr lang="en-GB" sz="2000" b="1" dirty="0"/>
              <a:t>Running Winding</a:t>
            </a:r>
          </a:p>
        </p:txBody>
      </p:sp>
      <p:sp>
        <p:nvSpPr>
          <p:cNvPr id="13" name="TextBox 12">
            <a:extLst>
              <a:ext uri="{FF2B5EF4-FFF2-40B4-BE49-F238E27FC236}">
                <a16:creationId xmlns:a16="http://schemas.microsoft.com/office/drawing/2014/main" id="{2F9C29E5-F711-134B-BE5C-0D2963888214}"/>
              </a:ext>
            </a:extLst>
          </p:cNvPr>
          <p:cNvSpPr txBox="1"/>
          <p:nvPr/>
        </p:nvSpPr>
        <p:spPr>
          <a:xfrm>
            <a:off x="1057330" y="3992059"/>
            <a:ext cx="1648913" cy="400110"/>
          </a:xfrm>
          <a:prstGeom prst="rect">
            <a:avLst/>
          </a:prstGeom>
          <a:noFill/>
        </p:spPr>
        <p:txBody>
          <a:bodyPr wrap="none" rtlCol="0">
            <a:spAutoFit/>
          </a:bodyPr>
          <a:lstStyle/>
          <a:p>
            <a:r>
              <a:rPr lang="en-GB" sz="2000" b="1" dirty="0"/>
              <a:t>Start Winding</a:t>
            </a:r>
          </a:p>
        </p:txBody>
      </p:sp>
      <p:sp>
        <p:nvSpPr>
          <p:cNvPr id="14" name="TextBox 13">
            <a:extLst>
              <a:ext uri="{FF2B5EF4-FFF2-40B4-BE49-F238E27FC236}">
                <a16:creationId xmlns:a16="http://schemas.microsoft.com/office/drawing/2014/main" id="{A5191103-39D0-DC4C-A2F5-BD041B62C357}"/>
              </a:ext>
            </a:extLst>
          </p:cNvPr>
          <p:cNvSpPr txBox="1"/>
          <p:nvPr/>
        </p:nvSpPr>
        <p:spPr>
          <a:xfrm>
            <a:off x="5649867" y="3574167"/>
            <a:ext cx="2115003" cy="400110"/>
          </a:xfrm>
          <a:prstGeom prst="rect">
            <a:avLst/>
          </a:prstGeom>
          <a:noFill/>
        </p:spPr>
        <p:txBody>
          <a:bodyPr wrap="none" rtlCol="0">
            <a:spAutoFit/>
          </a:bodyPr>
          <a:lstStyle/>
          <a:p>
            <a:r>
              <a:rPr lang="en-GB" sz="2000" b="1" dirty="0"/>
              <a:t>Centrifugal Switch</a:t>
            </a:r>
          </a:p>
        </p:txBody>
      </p:sp>
      <p:sp>
        <p:nvSpPr>
          <p:cNvPr id="15" name="TextBox 14">
            <a:extLst>
              <a:ext uri="{FF2B5EF4-FFF2-40B4-BE49-F238E27FC236}">
                <a16:creationId xmlns:a16="http://schemas.microsoft.com/office/drawing/2014/main" id="{A1966970-B062-6B45-9B9A-0AFC3D716D6C}"/>
              </a:ext>
            </a:extLst>
          </p:cNvPr>
          <p:cNvSpPr txBox="1"/>
          <p:nvPr/>
        </p:nvSpPr>
        <p:spPr>
          <a:xfrm>
            <a:off x="4973080" y="3992059"/>
            <a:ext cx="1674561" cy="400110"/>
          </a:xfrm>
          <a:prstGeom prst="rect">
            <a:avLst/>
          </a:prstGeom>
          <a:noFill/>
        </p:spPr>
        <p:txBody>
          <a:bodyPr wrap="none" rtlCol="0">
            <a:spAutoFit/>
          </a:bodyPr>
          <a:lstStyle/>
          <a:p>
            <a:r>
              <a:rPr lang="en-GB" sz="2000" b="1" dirty="0"/>
              <a:t>Run Capacitor</a:t>
            </a:r>
          </a:p>
        </p:txBody>
      </p:sp>
      <p:sp>
        <p:nvSpPr>
          <p:cNvPr id="16" name="TextBox 15">
            <a:extLst>
              <a:ext uri="{FF2B5EF4-FFF2-40B4-BE49-F238E27FC236}">
                <a16:creationId xmlns:a16="http://schemas.microsoft.com/office/drawing/2014/main" id="{00931413-CE3D-6341-A884-B9A15918F4ED}"/>
              </a:ext>
            </a:extLst>
          </p:cNvPr>
          <p:cNvSpPr txBox="1"/>
          <p:nvPr/>
        </p:nvSpPr>
        <p:spPr>
          <a:xfrm>
            <a:off x="6987670" y="3992059"/>
            <a:ext cx="777200" cy="400110"/>
          </a:xfrm>
          <a:prstGeom prst="rect">
            <a:avLst/>
          </a:prstGeom>
          <a:noFill/>
        </p:spPr>
        <p:txBody>
          <a:bodyPr wrap="none" rtlCol="0">
            <a:spAutoFit/>
          </a:bodyPr>
          <a:lstStyle/>
          <a:p>
            <a:r>
              <a:rPr lang="en-GB" sz="2000" b="1" dirty="0"/>
              <a:t>Rotor</a:t>
            </a:r>
          </a:p>
        </p:txBody>
      </p:sp>
      <p:sp>
        <p:nvSpPr>
          <p:cNvPr id="17" name="TextBox 16">
            <a:extLst>
              <a:ext uri="{FF2B5EF4-FFF2-40B4-BE49-F238E27FC236}">
                <a16:creationId xmlns:a16="http://schemas.microsoft.com/office/drawing/2014/main" id="{34105427-BBA8-C24B-BEF9-2159965D26EE}"/>
              </a:ext>
            </a:extLst>
          </p:cNvPr>
          <p:cNvSpPr txBox="1"/>
          <p:nvPr/>
        </p:nvSpPr>
        <p:spPr>
          <a:xfrm>
            <a:off x="1057330" y="4439367"/>
            <a:ext cx="1768241" cy="400110"/>
          </a:xfrm>
          <a:prstGeom prst="rect">
            <a:avLst/>
          </a:prstGeom>
          <a:noFill/>
        </p:spPr>
        <p:txBody>
          <a:bodyPr wrap="none" rtlCol="0">
            <a:spAutoFit/>
          </a:bodyPr>
          <a:lstStyle/>
          <a:p>
            <a:r>
              <a:rPr lang="en-GB" sz="2000" b="1" dirty="0"/>
              <a:t>Start Capacitor</a:t>
            </a:r>
          </a:p>
        </p:txBody>
      </p:sp>
    </p:spTree>
    <p:custDataLst>
      <p:tags r:id="rId1"/>
    </p:custDataLst>
    <p:extLst>
      <p:ext uri="{BB962C8B-B14F-4D97-AF65-F5344CB8AC3E}">
        <p14:creationId xmlns:p14="http://schemas.microsoft.com/office/powerpoint/2010/main" val="355197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CSCR Motor Characteristics</a:t>
            </a:r>
          </a:p>
        </p:txBody>
      </p:sp>
      <p:sp>
        <p:nvSpPr>
          <p:cNvPr id="3" name="Content Placeholder 2"/>
          <p:cNvSpPr>
            <a:spLocks noGrp="1"/>
          </p:cNvSpPr>
          <p:nvPr>
            <p:ph idx="1"/>
          </p:nvPr>
        </p:nvSpPr>
        <p:spPr>
          <a:xfrm>
            <a:off x="1122531" y="1091868"/>
            <a:ext cx="7607557" cy="3645525"/>
          </a:xfrm>
        </p:spPr>
        <p:txBody>
          <a:bodyPr>
            <a:noAutofit/>
          </a:bodyPr>
          <a:lstStyle/>
          <a:p>
            <a:pPr marL="0" indent="0">
              <a:buNone/>
            </a:pPr>
            <a:r>
              <a:rPr lang="en-GB" sz="2400" dirty="0"/>
              <a:t>CSCR motors have some important characteristics.</a:t>
            </a:r>
          </a:p>
        </p:txBody>
      </p:sp>
      <p:sp>
        <p:nvSpPr>
          <p:cNvPr id="5" name="Rectangle 4">
            <a:extLst>
              <a:ext uri="{FF2B5EF4-FFF2-40B4-BE49-F238E27FC236}">
                <a16:creationId xmlns:a16="http://schemas.microsoft.com/office/drawing/2014/main" id="{5A6197DB-13AD-8647-8679-8FD4B6090D66}"/>
              </a:ext>
            </a:extLst>
          </p:cNvPr>
          <p:cNvSpPr/>
          <p:nvPr/>
        </p:nvSpPr>
        <p:spPr>
          <a:xfrm>
            <a:off x="1057330" y="1558970"/>
            <a:ext cx="8255859" cy="559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They have good starting and running torque</a:t>
            </a:r>
            <a:endParaRPr lang="en-GB" sz="3200" dirty="0"/>
          </a:p>
        </p:txBody>
      </p:sp>
      <p:sp>
        <p:nvSpPr>
          <p:cNvPr id="6" name="Rectangle 5">
            <a:extLst>
              <a:ext uri="{FF2B5EF4-FFF2-40B4-BE49-F238E27FC236}">
                <a16:creationId xmlns:a16="http://schemas.microsoft.com/office/drawing/2014/main" id="{BF524324-FDBE-2545-BF3E-AEBA1188E3BD}"/>
              </a:ext>
            </a:extLst>
          </p:cNvPr>
          <p:cNvSpPr/>
          <p:nvPr/>
        </p:nvSpPr>
        <p:spPr>
          <a:xfrm>
            <a:off x="1057330" y="2303299"/>
            <a:ext cx="8255859" cy="11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Because both windings are used, motors can be       smaller for the same power</a:t>
            </a:r>
            <a:endParaRPr lang="en-GB" sz="3200" dirty="0"/>
          </a:p>
        </p:txBody>
      </p:sp>
      <p:sp>
        <p:nvSpPr>
          <p:cNvPr id="7" name="Rectangle 6">
            <a:extLst>
              <a:ext uri="{FF2B5EF4-FFF2-40B4-BE49-F238E27FC236}">
                <a16:creationId xmlns:a16="http://schemas.microsoft.com/office/drawing/2014/main" id="{8D32F093-8171-074A-8AD1-D75CBC1CAF1A}"/>
              </a:ext>
            </a:extLst>
          </p:cNvPr>
          <p:cNvSpPr/>
          <p:nvPr/>
        </p:nvSpPr>
        <p:spPr>
          <a:xfrm>
            <a:off x="1057330" y="3619130"/>
            <a:ext cx="8255859" cy="1123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Using both sets of windings increases the motor’s efficiency </a:t>
            </a:r>
            <a:endParaRPr lang="en-GB" sz="3200" dirty="0"/>
          </a:p>
        </p:txBody>
      </p:sp>
      <p:sp>
        <p:nvSpPr>
          <p:cNvPr id="8" name="Oval 7">
            <a:extLst>
              <a:ext uri="{FF2B5EF4-FFF2-40B4-BE49-F238E27FC236}">
                <a16:creationId xmlns:a16="http://schemas.microsoft.com/office/drawing/2014/main" id="{03BDAC19-1D44-894D-BD0F-17FE7EEABD4E}"/>
              </a:ext>
            </a:extLst>
          </p:cNvPr>
          <p:cNvSpPr/>
          <p:nvPr/>
        </p:nvSpPr>
        <p:spPr>
          <a:xfrm>
            <a:off x="1145371" y="164033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9" name="Oval 8">
            <a:extLst>
              <a:ext uri="{FF2B5EF4-FFF2-40B4-BE49-F238E27FC236}">
                <a16:creationId xmlns:a16="http://schemas.microsoft.com/office/drawing/2014/main" id="{3C1D4883-8143-F743-A647-15CEBA549B81}"/>
              </a:ext>
            </a:extLst>
          </p:cNvPr>
          <p:cNvSpPr/>
          <p:nvPr/>
        </p:nvSpPr>
        <p:spPr>
          <a:xfrm>
            <a:off x="1145371" y="265483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0" name="Oval 9">
            <a:extLst>
              <a:ext uri="{FF2B5EF4-FFF2-40B4-BE49-F238E27FC236}">
                <a16:creationId xmlns:a16="http://schemas.microsoft.com/office/drawing/2014/main" id="{03B69407-D717-9342-A948-1F7EE2A65884}"/>
              </a:ext>
            </a:extLst>
          </p:cNvPr>
          <p:cNvSpPr/>
          <p:nvPr/>
        </p:nvSpPr>
        <p:spPr>
          <a:xfrm>
            <a:off x="1145371" y="397066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Tree>
    <p:custDataLst>
      <p:tags r:id="rId1"/>
    </p:custDataLst>
    <p:extLst>
      <p:ext uri="{BB962C8B-B14F-4D97-AF65-F5344CB8AC3E}">
        <p14:creationId xmlns:p14="http://schemas.microsoft.com/office/powerpoint/2010/main" val="253544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Uses of CSCR Motors</a:t>
            </a:r>
          </a:p>
        </p:txBody>
      </p:sp>
      <p:sp>
        <p:nvSpPr>
          <p:cNvPr id="3" name="Content Placeholder 2"/>
          <p:cNvSpPr>
            <a:spLocks noGrp="1"/>
          </p:cNvSpPr>
          <p:nvPr>
            <p:ph idx="1"/>
          </p:nvPr>
        </p:nvSpPr>
        <p:spPr>
          <a:xfrm>
            <a:off x="1122531" y="1091868"/>
            <a:ext cx="8059513" cy="3645525"/>
          </a:xfrm>
        </p:spPr>
        <p:txBody>
          <a:bodyPr>
            <a:noAutofit/>
          </a:bodyPr>
          <a:lstStyle/>
          <a:p>
            <a:pPr marL="457200" indent="-457200" algn="just">
              <a:buFont typeface="+mj-lt"/>
              <a:buAutoNum type="arabicPeriod"/>
            </a:pPr>
            <a:r>
              <a:rPr lang="en-GB" sz="2400" dirty="0"/>
              <a:t>While CSCR are the most </a:t>
            </a:r>
            <a:r>
              <a:rPr lang="en-GB" sz="2400" b="1" dirty="0"/>
              <a:t>complex and expensive </a:t>
            </a:r>
            <a:r>
              <a:rPr lang="en-GB" sz="2400" dirty="0"/>
              <a:t>single phase motors, their improved efficiency makes up for the cost.</a:t>
            </a:r>
          </a:p>
          <a:p>
            <a:pPr marL="457200" indent="-457200" algn="just">
              <a:buFont typeface="+mj-lt"/>
              <a:buAutoNum type="arabicPeriod"/>
            </a:pPr>
            <a:r>
              <a:rPr lang="en-GB" sz="2400" dirty="0"/>
              <a:t>They range from about ½ to 25 HP.</a:t>
            </a:r>
          </a:p>
          <a:p>
            <a:pPr marL="457200" indent="-457200" algn="just">
              <a:buFont typeface="+mj-lt"/>
              <a:buAutoNum type="arabicPeriod"/>
            </a:pPr>
            <a:r>
              <a:rPr lang="en-GB" sz="2400" dirty="0"/>
              <a:t>They are used when there is a large starting load.</a:t>
            </a:r>
          </a:p>
        </p:txBody>
      </p:sp>
      <p:sp>
        <p:nvSpPr>
          <p:cNvPr id="6" name="Rectangle 5">
            <a:extLst>
              <a:ext uri="{FF2B5EF4-FFF2-40B4-BE49-F238E27FC236}">
                <a16:creationId xmlns:a16="http://schemas.microsoft.com/office/drawing/2014/main" id="{CCC17329-E282-884E-B5F2-0EDB00DF76F2}"/>
              </a:ext>
            </a:extLst>
          </p:cNvPr>
          <p:cNvSpPr/>
          <p:nvPr/>
        </p:nvSpPr>
        <p:spPr>
          <a:xfrm>
            <a:off x="971540" y="3079037"/>
            <a:ext cx="2222582" cy="13938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
        <p:nvSpPr>
          <p:cNvPr id="7" name="Rectangle 6">
            <a:extLst>
              <a:ext uri="{FF2B5EF4-FFF2-40B4-BE49-F238E27FC236}">
                <a16:creationId xmlns:a16="http://schemas.microsoft.com/office/drawing/2014/main" id="{C8FE7B7C-06B0-884D-BEAF-567FADDAE95D}"/>
              </a:ext>
            </a:extLst>
          </p:cNvPr>
          <p:cNvSpPr/>
          <p:nvPr/>
        </p:nvSpPr>
        <p:spPr>
          <a:xfrm>
            <a:off x="3357853" y="3102187"/>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8" name="Rectangle 7">
            <a:extLst>
              <a:ext uri="{FF2B5EF4-FFF2-40B4-BE49-F238E27FC236}">
                <a16:creationId xmlns:a16="http://schemas.microsoft.com/office/drawing/2014/main" id="{9EA7194F-D0A5-6145-ADB9-568E504305CC}"/>
              </a:ext>
            </a:extLst>
          </p:cNvPr>
          <p:cNvSpPr/>
          <p:nvPr/>
        </p:nvSpPr>
        <p:spPr>
          <a:xfrm>
            <a:off x="5744166" y="3079038"/>
            <a:ext cx="2222582" cy="1393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4" name="TextBox 3">
            <a:extLst>
              <a:ext uri="{FF2B5EF4-FFF2-40B4-BE49-F238E27FC236}">
                <a16:creationId xmlns:a16="http://schemas.microsoft.com/office/drawing/2014/main" id="{3C47987D-8A09-D144-9A6C-1715B14551F3}"/>
              </a:ext>
            </a:extLst>
          </p:cNvPr>
          <p:cNvSpPr txBox="1"/>
          <p:nvPr/>
        </p:nvSpPr>
        <p:spPr>
          <a:xfrm>
            <a:off x="1436790" y="4408873"/>
            <a:ext cx="1292085" cy="369332"/>
          </a:xfrm>
          <a:prstGeom prst="rect">
            <a:avLst/>
          </a:prstGeom>
          <a:noFill/>
        </p:spPr>
        <p:txBody>
          <a:bodyPr wrap="none" rtlCol="0">
            <a:spAutoFit/>
          </a:bodyPr>
          <a:lstStyle/>
          <a:p>
            <a:pPr algn="ctr"/>
            <a:r>
              <a:rPr lang="en-GB" dirty="0"/>
              <a:t>Large Pump</a:t>
            </a:r>
          </a:p>
        </p:txBody>
      </p:sp>
      <p:sp>
        <p:nvSpPr>
          <p:cNvPr id="9" name="TextBox 8">
            <a:extLst>
              <a:ext uri="{FF2B5EF4-FFF2-40B4-BE49-F238E27FC236}">
                <a16:creationId xmlns:a16="http://schemas.microsoft.com/office/drawing/2014/main" id="{43B4C871-825C-214C-9A82-5AFAD444BE56}"/>
              </a:ext>
            </a:extLst>
          </p:cNvPr>
          <p:cNvSpPr txBox="1"/>
          <p:nvPr/>
        </p:nvSpPr>
        <p:spPr>
          <a:xfrm>
            <a:off x="3655111" y="4420447"/>
            <a:ext cx="1628074" cy="369332"/>
          </a:xfrm>
          <a:prstGeom prst="rect">
            <a:avLst/>
          </a:prstGeom>
          <a:noFill/>
        </p:spPr>
        <p:txBody>
          <a:bodyPr wrap="none" rtlCol="0">
            <a:spAutoFit/>
          </a:bodyPr>
          <a:lstStyle/>
          <a:p>
            <a:pPr algn="ctr"/>
            <a:r>
              <a:rPr lang="en-GB" dirty="0"/>
              <a:t>Large Conveyor</a:t>
            </a:r>
          </a:p>
        </p:txBody>
      </p:sp>
      <p:sp>
        <p:nvSpPr>
          <p:cNvPr id="10" name="TextBox 9">
            <a:extLst>
              <a:ext uri="{FF2B5EF4-FFF2-40B4-BE49-F238E27FC236}">
                <a16:creationId xmlns:a16="http://schemas.microsoft.com/office/drawing/2014/main" id="{81BB8FB3-7416-E043-88AE-1DC91A8EB44A}"/>
              </a:ext>
            </a:extLst>
          </p:cNvPr>
          <p:cNvSpPr txBox="1"/>
          <p:nvPr/>
        </p:nvSpPr>
        <p:spPr>
          <a:xfrm>
            <a:off x="5919978" y="4408873"/>
            <a:ext cx="1870961" cy="369332"/>
          </a:xfrm>
          <a:prstGeom prst="rect">
            <a:avLst/>
          </a:prstGeom>
          <a:noFill/>
        </p:spPr>
        <p:txBody>
          <a:bodyPr wrap="none" rtlCol="0">
            <a:spAutoFit/>
          </a:bodyPr>
          <a:lstStyle/>
          <a:p>
            <a:pPr algn="ctr"/>
            <a:r>
              <a:rPr lang="en-GB" dirty="0"/>
              <a:t>Large Compressor</a:t>
            </a:r>
          </a:p>
        </p:txBody>
      </p:sp>
      <p:sp>
        <p:nvSpPr>
          <p:cNvPr id="12" name="Rounded Rectangle 11">
            <a:extLst>
              <a:ext uri="{FF2B5EF4-FFF2-40B4-BE49-F238E27FC236}">
                <a16:creationId xmlns:a16="http://schemas.microsoft.com/office/drawing/2014/main" id="{42A9BEFD-8CF8-934D-9B41-2C9046B61A9E}"/>
              </a:ext>
            </a:extLst>
          </p:cNvPr>
          <p:cNvSpPr/>
          <p:nvPr/>
        </p:nvSpPr>
        <p:spPr>
          <a:xfrm>
            <a:off x="8067762" y="4083240"/>
            <a:ext cx="217161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Back to</a:t>
            </a:r>
          </a:p>
          <a:p>
            <a:pPr algn="ctr"/>
            <a:r>
              <a:rPr lang="en-GB" sz="2800" b="1" i="1" dirty="0"/>
              <a:t>motor menu</a:t>
            </a:r>
          </a:p>
        </p:txBody>
      </p:sp>
      <p:pic>
        <p:nvPicPr>
          <p:cNvPr id="13" name="Graphic 12" descr="Magnifying glass">
            <a:extLst>
              <a:ext uri="{FF2B5EF4-FFF2-40B4-BE49-F238E27FC236}">
                <a16:creationId xmlns:a16="http://schemas.microsoft.com/office/drawing/2014/main" id="{7F36FB53-8B2E-8A43-BB7E-AD234A4557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540" y="3079037"/>
            <a:ext cx="523389" cy="523389"/>
          </a:xfrm>
          <a:prstGeom prst="rect">
            <a:avLst/>
          </a:prstGeom>
        </p:spPr>
      </p:pic>
      <p:pic>
        <p:nvPicPr>
          <p:cNvPr id="14" name="Graphic 13" descr="Magnifying glass">
            <a:extLst>
              <a:ext uri="{FF2B5EF4-FFF2-40B4-BE49-F238E27FC236}">
                <a16:creationId xmlns:a16="http://schemas.microsoft.com/office/drawing/2014/main" id="{E60AE21B-3F70-0645-BA11-DF2E3CF52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7853" y="3102186"/>
            <a:ext cx="523389" cy="523389"/>
          </a:xfrm>
          <a:prstGeom prst="rect">
            <a:avLst/>
          </a:prstGeom>
        </p:spPr>
      </p:pic>
      <p:pic>
        <p:nvPicPr>
          <p:cNvPr id="15" name="Graphic 14" descr="Magnifying glass">
            <a:extLst>
              <a:ext uri="{FF2B5EF4-FFF2-40B4-BE49-F238E27FC236}">
                <a16:creationId xmlns:a16="http://schemas.microsoft.com/office/drawing/2014/main" id="{8CA268B3-BA8E-FF44-825A-C4497F7C5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4166" y="3102186"/>
            <a:ext cx="523389" cy="523389"/>
          </a:xfrm>
          <a:prstGeom prst="rect">
            <a:avLst/>
          </a:prstGeom>
        </p:spPr>
      </p:pic>
    </p:spTree>
    <p:custDataLst>
      <p:tags r:id="rId1"/>
    </p:custDataLst>
    <p:extLst>
      <p:ext uri="{BB962C8B-B14F-4D97-AF65-F5344CB8AC3E}">
        <p14:creationId xmlns:p14="http://schemas.microsoft.com/office/powerpoint/2010/main" val="169562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 </a:t>
            </a:r>
          </a:p>
        </p:txBody>
      </p:sp>
      <p:sp>
        <p:nvSpPr>
          <p:cNvPr id="3" name="Content Placeholder 2"/>
          <p:cNvSpPr>
            <a:spLocks noGrp="1"/>
          </p:cNvSpPr>
          <p:nvPr>
            <p:ph idx="1"/>
          </p:nvPr>
        </p:nvSpPr>
        <p:spPr>
          <a:xfrm>
            <a:off x="1122531" y="1091868"/>
            <a:ext cx="8059513" cy="81476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Quiz</a:t>
            </a:r>
          </a:p>
        </p:txBody>
      </p:sp>
      <p:sp>
        <p:nvSpPr>
          <p:cNvPr id="3" name="Content Placeholder 2"/>
          <p:cNvSpPr>
            <a:spLocks noGrp="1"/>
          </p:cNvSpPr>
          <p:nvPr>
            <p:ph idx="1"/>
          </p:nvPr>
        </p:nvSpPr>
        <p:spPr>
          <a:xfrm>
            <a:off x="1122531" y="1091868"/>
            <a:ext cx="4835357" cy="3645525"/>
          </a:xfrm>
        </p:spPr>
        <p:txBody>
          <a:bodyPr>
            <a:noAutofit/>
          </a:bodyPr>
          <a:lstStyle/>
          <a:p>
            <a:pPr marL="0" indent="0" algn="just">
              <a:buNone/>
            </a:pPr>
            <a:r>
              <a:rPr lang="en-GB" sz="2400" dirty="0"/>
              <a:t>Before we end off, take some time to check your understanding of what we have covered in this unit by answering the following questions.</a:t>
            </a:r>
          </a:p>
        </p:txBody>
      </p:sp>
      <p:pic>
        <p:nvPicPr>
          <p:cNvPr id="4" name="Picture 3">
            <a:extLst>
              <a:ext uri="{FF2B5EF4-FFF2-40B4-BE49-F238E27FC236}">
                <a16:creationId xmlns:a16="http://schemas.microsoft.com/office/drawing/2014/main" id="{F8E5B007-18CF-7F4C-888C-10F330E59B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601" y="1091868"/>
            <a:ext cx="4417143" cy="2944762"/>
          </a:xfrm>
          <a:prstGeom prst="rect">
            <a:avLst/>
          </a:prstGeom>
        </p:spPr>
      </p:pic>
    </p:spTree>
    <p:custDataLst>
      <p:tags r:id="rId1"/>
    </p:custDataLst>
    <p:extLst>
      <p:ext uri="{BB962C8B-B14F-4D97-AF65-F5344CB8AC3E}">
        <p14:creationId xmlns:p14="http://schemas.microsoft.com/office/powerpoint/2010/main" val="35792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Which of the following diagrams represent a CSCR motor?</a:t>
            </a:r>
          </a:p>
        </p:txBody>
      </p:sp>
      <p:pic>
        <p:nvPicPr>
          <p:cNvPr id="4" name="Picture 3">
            <a:extLst>
              <a:ext uri="{FF2B5EF4-FFF2-40B4-BE49-F238E27FC236}">
                <a16:creationId xmlns:a16="http://schemas.microsoft.com/office/drawing/2014/main" id="{80F384F4-77F6-1340-8F7F-FF46895C28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7212" y="2526778"/>
            <a:ext cx="2629324" cy="1648644"/>
          </a:xfrm>
          <a:prstGeom prst="rect">
            <a:avLst/>
          </a:prstGeom>
        </p:spPr>
      </p:pic>
      <p:pic>
        <p:nvPicPr>
          <p:cNvPr id="5" name="Picture 4">
            <a:extLst>
              <a:ext uri="{FF2B5EF4-FFF2-40B4-BE49-F238E27FC236}">
                <a16:creationId xmlns:a16="http://schemas.microsoft.com/office/drawing/2014/main" id="{E4A81511-4D39-924A-86F3-9F5D9062CB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3580" y="2406092"/>
            <a:ext cx="2937414" cy="1821453"/>
          </a:xfrm>
          <a:prstGeom prst="rect">
            <a:avLst/>
          </a:prstGeom>
        </p:spPr>
      </p:pic>
      <p:pic>
        <p:nvPicPr>
          <p:cNvPr id="6" name="Picture 5">
            <a:extLst>
              <a:ext uri="{FF2B5EF4-FFF2-40B4-BE49-F238E27FC236}">
                <a16:creationId xmlns:a16="http://schemas.microsoft.com/office/drawing/2014/main" id="{644EE2B7-1A8E-8D4C-8DB2-BFCD1D0FBB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9467" y="2458217"/>
            <a:ext cx="3053578" cy="1717205"/>
          </a:xfrm>
          <a:prstGeom prst="rect">
            <a:avLst/>
          </a:prstGeom>
        </p:spPr>
      </p:pic>
      <p:sp>
        <p:nvSpPr>
          <p:cNvPr id="7" name="TextBox 6">
            <a:extLst>
              <a:ext uri="{FF2B5EF4-FFF2-40B4-BE49-F238E27FC236}">
                <a16:creationId xmlns:a16="http://schemas.microsoft.com/office/drawing/2014/main" id="{3790221D-F0D6-BC41-BB9B-003873029A5B}"/>
              </a:ext>
            </a:extLst>
          </p:cNvPr>
          <p:cNvSpPr txBox="1"/>
          <p:nvPr/>
        </p:nvSpPr>
        <p:spPr>
          <a:xfrm>
            <a:off x="442584" y="2166114"/>
            <a:ext cx="365806" cy="369332"/>
          </a:xfrm>
          <a:prstGeom prst="rect">
            <a:avLst/>
          </a:prstGeom>
          <a:noFill/>
        </p:spPr>
        <p:txBody>
          <a:bodyPr wrap="none" rtlCol="0">
            <a:spAutoFit/>
          </a:bodyPr>
          <a:lstStyle/>
          <a:p>
            <a:r>
              <a:rPr lang="en-GB" dirty="0"/>
              <a:t>a)</a:t>
            </a:r>
          </a:p>
        </p:txBody>
      </p:sp>
      <p:sp>
        <p:nvSpPr>
          <p:cNvPr id="8" name="TextBox 7">
            <a:extLst>
              <a:ext uri="{FF2B5EF4-FFF2-40B4-BE49-F238E27FC236}">
                <a16:creationId xmlns:a16="http://schemas.microsoft.com/office/drawing/2014/main" id="{41197E20-0A72-5F4E-BBB6-511E2241B6FA}"/>
              </a:ext>
            </a:extLst>
          </p:cNvPr>
          <p:cNvSpPr txBox="1"/>
          <p:nvPr/>
        </p:nvSpPr>
        <p:spPr>
          <a:xfrm>
            <a:off x="3751855" y="2221426"/>
            <a:ext cx="377026" cy="369332"/>
          </a:xfrm>
          <a:prstGeom prst="rect">
            <a:avLst/>
          </a:prstGeom>
          <a:noFill/>
        </p:spPr>
        <p:txBody>
          <a:bodyPr wrap="none" rtlCol="0">
            <a:spAutoFit/>
          </a:bodyPr>
          <a:lstStyle/>
          <a:p>
            <a:r>
              <a:rPr lang="en-GB" dirty="0"/>
              <a:t>b)</a:t>
            </a:r>
          </a:p>
        </p:txBody>
      </p:sp>
      <p:sp>
        <p:nvSpPr>
          <p:cNvPr id="9" name="TextBox 8">
            <a:extLst>
              <a:ext uri="{FF2B5EF4-FFF2-40B4-BE49-F238E27FC236}">
                <a16:creationId xmlns:a16="http://schemas.microsoft.com/office/drawing/2014/main" id="{BB90ECC9-2107-0E46-ADA1-899318C51C3D}"/>
              </a:ext>
            </a:extLst>
          </p:cNvPr>
          <p:cNvSpPr txBox="1"/>
          <p:nvPr/>
        </p:nvSpPr>
        <p:spPr>
          <a:xfrm>
            <a:off x="7003410" y="2150788"/>
            <a:ext cx="352982" cy="369332"/>
          </a:xfrm>
          <a:prstGeom prst="rect">
            <a:avLst/>
          </a:prstGeom>
          <a:noFill/>
        </p:spPr>
        <p:txBody>
          <a:bodyPr wrap="none" rtlCol="0">
            <a:spAutoFit/>
          </a:bodyPr>
          <a:lstStyle/>
          <a:p>
            <a:r>
              <a:rPr lang="en-GB" dirty="0"/>
              <a:t>c)</a:t>
            </a:r>
          </a:p>
        </p:txBody>
      </p:sp>
    </p:spTree>
    <p:custDataLst>
      <p:tags r:id="rId1"/>
    </p:custDataLst>
    <p:extLst>
      <p:ext uri="{BB962C8B-B14F-4D97-AF65-F5344CB8AC3E}">
        <p14:creationId xmlns:p14="http://schemas.microsoft.com/office/powerpoint/2010/main" val="110587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Which motor would be best suited for use in a small blower heater?</a:t>
            </a:r>
          </a:p>
          <a:p>
            <a:pPr marL="0" indent="0">
              <a:buNone/>
            </a:pPr>
            <a:endParaRPr lang="en-GB" sz="2400" dirty="0"/>
          </a:p>
          <a:p>
            <a:pPr marL="457200" indent="-457200">
              <a:buFont typeface="+mj-lt"/>
              <a:buAutoNum type="alphaLcParenR"/>
            </a:pPr>
            <a:r>
              <a:rPr lang="en-GB" sz="2400" dirty="0"/>
              <a:t>PSC</a:t>
            </a:r>
          </a:p>
          <a:p>
            <a:pPr marL="457200" indent="-457200">
              <a:buFont typeface="+mj-lt"/>
              <a:buAutoNum type="alphaLcParenR"/>
            </a:pPr>
            <a:r>
              <a:rPr lang="en-GB" sz="2400" dirty="0"/>
              <a:t>Capacitor-Start</a:t>
            </a:r>
          </a:p>
          <a:p>
            <a:pPr marL="457200" indent="-457200">
              <a:buFont typeface="+mj-lt"/>
              <a:buAutoNum type="alphaLcParenR"/>
            </a:pPr>
            <a:r>
              <a:rPr lang="en-GB" sz="2400" dirty="0"/>
              <a:t>Split Phase</a:t>
            </a:r>
          </a:p>
          <a:p>
            <a:pPr marL="457200" indent="-457200">
              <a:buFont typeface="+mj-lt"/>
              <a:buAutoNum type="alphaLcParenR"/>
            </a:pPr>
            <a:r>
              <a:rPr lang="en-GB" sz="2400" dirty="0"/>
              <a:t>CSCR</a:t>
            </a:r>
          </a:p>
        </p:txBody>
      </p:sp>
    </p:spTree>
    <p:custDataLst>
      <p:tags r:id="rId1"/>
    </p:custDataLst>
    <p:extLst>
      <p:ext uri="{BB962C8B-B14F-4D97-AF65-F5344CB8AC3E}">
        <p14:creationId xmlns:p14="http://schemas.microsoft.com/office/powerpoint/2010/main" val="886315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Which motor would be best suited to drive a conveyor belt that transports heavy boxes?</a:t>
            </a:r>
          </a:p>
          <a:p>
            <a:pPr marL="0" indent="0">
              <a:buNone/>
            </a:pPr>
            <a:endParaRPr lang="en-GB" sz="2400" dirty="0"/>
          </a:p>
          <a:p>
            <a:pPr marL="457200" indent="-457200">
              <a:buFont typeface="+mj-lt"/>
              <a:buAutoNum type="alphaLcParenR"/>
            </a:pPr>
            <a:r>
              <a:rPr lang="en-GB" sz="2400" dirty="0"/>
              <a:t>PSC</a:t>
            </a:r>
          </a:p>
          <a:p>
            <a:pPr marL="457200" indent="-457200">
              <a:buFont typeface="+mj-lt"/>
              <a:buAutoNum type="alphaLcParenR"/>
            </a:pPr>
            <a:r>
              <a:rPr lang="en-GB" sz="2400" dirty="0"/>
              <a:t>Capacitor-Start</a:t>
            </a:r>
          </a:p>
          <a:p>
            <a:pPr marL="457200" indent="-457200">
              <a:buFont typeface="+mj-lt"/>
              <a:buAutoNum type="alphaLcParenR"/>
            </a:pPr>
            <a:r>
              <a:rPr lang="en-GB" sz="2400" dirty="0"/>
              <a:t>Split Phase</a:t>
            </a:r>
          </a:p>
          <a:p>
            <a:pPr marL="457200" indent="-457200">
              <a:buFont typeface="+mj-lt"/>
              <a:buAutoNum type="alphaLcParenR"/>
            </a:pPr>
            <a:r>
              <a:rPr lang="en-GB" sz="2400" dirty="0"/>
              <a:t>CSCR</a:t>
            </a:r>
          </a:p>
        </p:txBody>
      </p:sp>
    </p:spTree>
    <p:custDataLst>
      <p:tags r:id="rId1"/>
    </p:custDataLst>
    <p:extLst>
      <p:ext uri="{BB962C8B-B14F-4D97-AF65-F5344CB8AC3E}">
        <p14:creationId xmlns:p14="http://schemas.microsoft.com/office/powerpoint/2010/main" val="91198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In CSCR motors, which capacitor has the lower value?</a:t>
            </a:r>
          </a:p>
          <a:p>
            <a:pPr marL="0" indent="0">
              <a:buNone/>
            </a:pPr>
            <a:endParaRPr lang="en-GB" sz="2400" dirty="0"/>
          </a:p>
          <a:p>
            <a:pPr marL="457200" indent="-457200">
              <a:buFont typeface="+mj-lt"/>
              <a:buAutoNum type="alphaLcParenR"/>
            </a:pPr>
            <a:r>
              <a:rPr lang="en-GB" sz="2400" dirty="0"/>
              <a:t>Start capacitor</a:t>
            </a:r>
          </a:p>
          <a:p>
            <a:pPr marL="457200" indent="-457200">
              <a:buFont typeface="+mj-lt"/>
              <a:buAutoNum type="alphaLcParenR"/>
            </a:pPr>
            <a:r>
              <a:rPr lang="en-GB" sz="2400" dirty="0"/>
              <a:t>Run capacitor</a:t>
            </a:r>
          </a:p>
        </p:txBody>
      </p:sp>
    </p:spTree>
    <p:custDataLst>
      <p:tags r:id="rId1"/>
    </p:custDataLst>
    <p:extLst>
      <p:ext uri="{BB962C8B-B14F-4D97-AF65-F5344CB8AC3E}">
        <p14:creationId xmlns:p14="http://schemas.microsoft.com/office/powerpoint/2010/main" val="3919747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What are the advantages of a PSC motor over a capacitor-start motor. Select all that apply.</a:t>
            </a:r>
          </a:p>
          <a:p>
            <a:pPr marL="0" indent="0">
              <a:buNone/>
            </a:pPr>
            <a:endParaRPr lang="en-GB" sz="2400" dirty="0"/>
          </a:p>
          <a:p>
            <a:pPr marL="457200" indent="-457200">
              <a:buFont typeface="+mj-lt"/>
              <a:buAutoNum type="alphaLcParenR"/>
            </a:pPr>
            <a:r>
              <a:rPr lang="en-GB" sz="2400" dirty="0"/>
              <a:t>The motor has higher starting torque.</a:t>
            </a:r>
          </a:p>
          <a:p>
            <a:pPr marL="457200" indent="-457200">
              <a:buFont typeface="+mj-lt"/>
              <a:buAutoNum type="alphaLcParenR"/>
            </a:pPr>
            <a:r>
              <a:rPr lang="en-GB" sz="2400" dirty="0"/>
              <a:t>The motor has a smoother operation.</a:t>
            </a:r>
          </a:p>
          <a:p>
            <a:pPr marL="457200" indent="-457200">
              <a:buFont typeface="+mj-lt"/>
              <a:buAutoNum type="alphaLcParenR"/>
            </a:pPr>
            <a:r>
              <a:rPr lang="en-GB" sz="2400" dirty="0"/>
              <a:t>The motor has better running torque.</a:t>
            </a:r>
          </a:p>
          <a:p>
            <a:pPr marL="457200" indent="-457200">
              <a:buFont typeface="+mj-lt"/>
              <a:buAutoNum type="alphaLcParenR"/>
            </a:pPr>
            <a:r>
              <a:rPr lang="en-GB" sz="2400" dirty="0"/>
              <a:t>The motor does not need a centrifugal switch.</a:t>
            </a:r>
          </a:p>
          <a:p>
            <a:pPr marL="0" indent="0">
              <a:buNone/>
            </a:pPr>
            <a:endParaRPr lang="en-GB" sz="2400" dirty="0"/>
          </a:p>
          <a:p>
            <a:pPr marL="0" indent="0">
              <a:buNone/>
            </a:pPr>
            <a:endParaRPr lang="en-GB" sz="2400" dirty="0"/>
          </a:p>
        </p:txBody>
      </p:sp>
    </p:spTree>
    <p:custDataLst>
      <p:tags r:id="rId1"/>
    </p:custDataLst>
    <p:extLst>
      <p:ext uri="{BB962C8B-B14F-4D97-AF65-F5344CB8AC3E}">
        <p14:creationId xmlns:p14="http://schemas.microsoft.com/office/powerpoint/2010/main" val="269440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8" y="1054557"/>
            <a:ext cx="8831461" cy="3551308"/>
          </a:xfrm>
        </p:spPr>
        <p:txBody>
          <a:bodyPr>
            <a:normAutofit/>
          </a:bodyPr>
          <a:lstStyle/>
          <a:p>
            <a:pPr marL="0" indent="0">
              <a:buNone/>
            </a:pPr>
            <a:r>
              <a:rPr lang="en-GB" i="1" dirty="0"/>
              <a:t>Presentation and demonstration of the construction and operation of a PSC motor.</a:t>
            </a:r>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a:t>
            </a:r>
          </a:p>
        </p:txBody>
      </p:sp>
      <p:sp>
        <p:nvSpPr>
          <p:cNvPr id="3" name="Content Placeholder 2"/>
          <p:cNvSpPr>
            <a:spLocks noGrp="1"/>
          </p:cNvSpPr>
          <p:nvPr>
            <p:ph sz="quarter" idx="10"/>
          </p:nvPr>
        </p:nvSpPr>
        <p:spPr>
          <a:xfrm>
            <a:off x="703958" y="1054557"/>
            <a:ext cx="8831461" cy="3551308"/>
          </a:xfrm>
        </p:spPr>
        <p:txBody>
          <a:bodyPr>
            <a:normAutofit/>
          </a:bodyPr>
          <a:lstStyle/>
          <a:p>
            <a:pPr marL="0" indent="0">
              <a:buNone/>
            </a:pPr>
            <a:r>
              <a:rPr lang="en-GB" i="1" dirty="0"/>
              <a:t>Presentation and demonstration of the construction and operation of a Capacitor-start capacitor-run motor.</a:t>
            </a:r>
          </a:p>
        </p:txBody>
      </p:sp>
    </p:spTree>
    <p:custDataLst>
      <p:tags r:id="rId1"/>
    </p:custDataLst>
    <p:extLst>
      <p:ext uri="{BB962C8B-B14F-4D97-AF65-F5344CB8AC3E}">
        <p14:creationId xmlns:p14="http://schemas.microsoft.com/office/powerpoint/2010/main" val="404401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sp>
        <p:nvSpPr>
          <p:cNvPr id="3" name="Content Placeholder 2"/>
          <p:cNvSpPr>
            <a:spLocks noGrp="1"/>
          </p:cNvSpPr>
          <p:nvPr>
            <p:ph sz="quarter" idx="10"/>
          </p:nvPr>
        </p:nvSpPr>
        <p:spPr>
          <a:xfrm>
            <a:off x="826109" y="1059933"/>
            <a:ext cx="8284354" cy="3943867"/>
          </a:xfrm>
        </p:spPr>
        <p:txBody>
          <a:bodyPr>
            <a:noAutofit/>
          </a:bodyPr>
          <a:lstStyle/>
          <a:p>
            <a:pPr marL="0" indent="0">
              <a:buNone/>
            </a:pPr>
            <a:endParaRPr lang="en-US" sz="912" dirty="0"/>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a:t>Text</a:t>
            </a:r>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a:p>
            <a:endParaRPr lang="en-GB"/>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2.1: Capacitor Motors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In Topic 1, we learnt how single phase induction motors work. We saw that we need some trickery to simulate a rotating magnetic field and that one way to do this is to add a </a:t>
            </a:r>
            <a:r>
              <a:rPr lang="en-GB" sz="2400" b="1" dirty="0"/>
              <a:t>capacitor</a:t>
            </a:r>
            <a:r>
              <a:rPr lang="en-GB" sz="2400" dirty="0"/>
              <a:t> to the starting windings.</a:t>
            </a:r>
          </a:p>
          <a:p>
            <a:pPr marL="0" indent="0">
              <a:buNone/>
            </a:pPr>
            <a:endParaRPr lang="en-GB" sz="2400" dirty="0"/>
          </a:p>
          <a:p>
            <a:pPr marL="0" indent="0">
              <a:buNone/>
            </a:pPr>
            <a:r>
              <a:rPr lang="en-GB" sz="2400" dirty="0"/>
              <a:t>In this topic, we will take a closer look at the motors that use capacitors to simulate a rotating magnetic field.</a:t>
            </a: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Single Phase Capacitor-Based Induction Motors</a:t>
            </a:r>
          </a:p>
        </p:txBody>
      </p:sp>
      <p:sp>
        <p:nvSpPr>
          <p:cNvPr id="3" name="Content Placeholder 2"/>
          <p:cNvSpPr>
            <a:spLocks noGrp="1"/>
          </p:cNvSpPr>
          <p:nvPr>
            <p:ph idx="1"/>
          </p:nvPr>
        </p:nvSpPr>
        <p:spPr>
          <a:xfrm>
            <a:off x="1122532" y="1091868"/>
            <a:ext cx="6006932" cy="842949"/>
          </a:xfrm>
        </p:spPr>
        <p:txBody>
          <a:bodyPr>
            <a:noAutofit/>
          </a:bodyPr>
          <a:lstStyle/>
          <a:p>
            <a:pPr marL="0" indent="0" algn="just">
              <a:buNone/>
            </a:pPr>
            <a:r>
              <a:rPr lang="en-GB" sz="2400" dirty="0"/>
              <a:t>There are three basic kinds of single phase motors that use a capacitor to create a rotating magnetic field.</a:t>
            </a:r>
          </a:p>
        </p:txBody>
      </p:sp>
      <p:sp>
        <p:nvSpPr>
          <p:cNvPr id="4" name="Rounded Rectangle 3">
            <a:extLst>
              <a:ext uri="{FF2B5EF4-FFF2-40B4-BE49-F238E27FC236}">
                <a16:creationId xmlns:a16="http://schemas.microsoft.com/office/drawing/2014/main" id="{BAE8289A-6612-9441-96D4-DA3C9E65B5F1}"/>
              </a:ext>
            </a:extLst>
          </p:cNvPr>
          <p:cNvSpPr/>
          <p:nvPr/>
        </p:nvSpPr>
        <p:spPr>
          <a:xfrm>
            <a:off x="7358560" y="1198313"/>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Capacitor-start</a:t>
            </a:r>
          </a:p>
        </p:txBody>
      </p:sp>
      <p:sp>
        <p:nvSpPr>
          <p:cNvPr id="5" name="Rounded Rectangle 4">
            <a:extLst>
              <a:ext uri="{FF2B5EF4-FFF2-40B4-BE49-F238E27FC236}">
                <a16:creationId xmlns:a16="http://schemas.microsoft.com/office/drawing/2014/main" id="{2FB9EF26-5711-1D4F-B74E-D683AB1F4B39}"/>
              </a:ext>
            </a:extLst>
          </p:cNvPr>
          <p:cNvSpPr/>
          <p:nvPr/>
        </p:nvSpPr>
        <p:spPr>
          <a:xfrm>
            <a:off x="7358558" y="3097865"/>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Capacitor-start Capacitor-run</a:t>
            </a:r>
          </a:p>
        </p:txBody>
      </p:sp>
      <p:sp>
        <p:nvSpPr>
          <p:cNvPr id="6" name="Rounded Rectangle 5">
            <a:extLst>
              <a:ext uri="{FF2B5EF4-FFF2-40B4-BE49-F238E27FC236}">
                <a16:creationId xmlns:a16="http://schemas.microsoft.com/office/drawing/2014/main" id="{95623833-B976-2D40-BF30-61179E757961}"/>
              </a:ext>
            </a:extLst>
          </p:cNvPr>
          <p:cNvSpPr/>
          <p:nvPr/>
        </p:nvSpPr>
        <p:spPr>
          <a:xfrm>
            <a:off x="7358559" y="2149200"/>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Capacitor-start and run</a:t>
            </a:r>
          </a:p>
        </p:txBody>
      </p:sp>
      <p:sp>
        <p:nvSpPr>
          <p:cNvPr id="7" name="Rounded Rectangle 6">
            <a:extLst>
              <a:ext uri="{FF2B5EF4-FFF2-40B4-BE49-F238E27FC236}">
                <a16:creationId xmlns:a16="http://schemas.microsoft.com/office/drawing/2014/main" id="{E1682D88-C011-444D-9DB1-9EA33B061002}"/>
              </a:ext>
            </a:extLst>
          </p:cNvPr>
          <p:cNvSpPr/>
          <p:nvPr/>
        </p:nvSpPr>
        <p:spPr>
          <a:xfrm>
            <a:off x="7358558" y="4046530"/>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Quiz</a:t>
            </a:r>
          </a:p>
        </p:txBody>
      </p:sp>
      <p:sp>
        <p:nvSpPr>
          <p:cNvPr id="8" name="Rectangle 7">
            <a:extLst>
              <a:ext uri="{FF2B5EF4-FFF2-40B4-BE49-F238E27FC236}">
                <a16:creationId xmlns:a16="http://schemas.microsoft.com/office/drawing/2014/main" id="{F8A3CAC8-6B0D-534F-A5D9-4AACA7CC0147}"/>
              </a:ext>
            </a:extLst>
          </p:cNvPr>
          <p:cNvSpPr/>
          <p:nvPr/>
        </p:nvSpPr>
        <p:spPr>
          <a:xfrm>
            <a:off x="1176588" y="2407325"/>
            <a:ext cx="5952876" cy="461665"/>
          </a:xfrm>
          <a:prstGeom prst="rect">
            <a:avLst/>
          </a:prstGeom>
          <a:solidFill>
            <a:schemeClr val="tx2">
              <a:lumMod val="40000"/>
              <a:lumOff val="60000"/>
            </a:schemeClr>
          </a:solidFill>
        </p:spPr>
        <p:txBody>
          <a:bodyPr wrap="square">
            <a:spAutoFit/>
          </a:bodyPr>
          <a:lstStyle/>
          <a:p>
            <a:pPr algn="just"/>
            <a:r>
              <a:rPr lang="en-GB" sz="2400" i="1" dirty="0"/>
              <a:t>Click on each button to find out more.</a:t>
            </a:r>
          </a:p>
        </p:txBody>
      </p:sp>
      <p:sp>
        <p:nvSpPr>
          <p:cNvPr id="9" name="Rectangle 8">
            <a:extLst>
              <a:ext uri="{FF2B5EF4-FFF2-40B4-BE49-F238E27FC236}">
                <a16:creationId xmlns:a16="http://schemas.microsoft.com/office/drawing/2014/main" id="{2AA51102-528B-C548-B316-EFFCE1BB0976}"/>
              </a:ext>
            </a:extLst>
          </p:cNvPr>
          <p:cNvSpPr/>
          <p:nvPr/>
        </p:nvSpPr>
        <p:spPr>
          <a:xfrm>
            <a:off x="1176588" y="3361221"/>
            <a:ext cx="5952876" cy="1200329"/>
          </a:xfrm>
          <a:prstGeom prst="rect">
            <a:avLst/>
          </a:prstGeom>
          <a:ln w="28575">
            <a:solidFill>
              <a:schemeClr val="accent2"/>
            </a:solidFill>
          </a:ln>
        </p:spPr>
        <p:txBody>
          <a:bodyPr wrap="square">
            <a:spAutoFit/>
          </a:bodyPr>
          <a:lstStyle/>
          <a:p>
            <a:pPr algn="just"/>
            <a:r>
              <a:rPr lang="en-GB" sz="2400" b="1" dirty="0"/>
              <a:t>All three are still induction motors because the stator magnetic field induces a current in the rotor.</a:t>
            </a:r>
          </a:p>
        </p:txBody>
      </p:sp>
      <p:pic>
        <p:nvPicPr>
          <p:cNvPr id="10" name="Graphic 9" descr="User">
            <a:extLst>
              <a:ext uri="{FF2B5EF4-FFF2-40B4-BE49-F238E27FC236}">
                <a16:creationId xmlns:a16="http://schemas.microsoft.com/office/drawing/2014/main" id="{200CCD75-B935-7C41-8B59-592A5C58A2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542" y="2230318"/>
            <a:ext cx="854046" cy="854046"/>
          </a:xfrm>
          <a:prstGeom prst="rect">
            <a:avLst/>
          </a:prstGeom>
        </p:spPr>
      </p:pic>
      <p:pic>
        <p:nvPicPr>
          <p:cNvPr id="11" name="Graphic 10" descr="Lightbulb">
            <a:extLst>
              <a:ext uri="{FF2B5EF4-FFF2-40B4-BE49-F238E27FC236}">
                <a16:creationId xmlns:a16="http://schemas.microsoft.com/office/drawing/2014/main" id="{B771A81B-EAB3-AB4F-827D-28910432E7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188" y="3340759"/>
            <a:ext cx="914400" cy="914400"/>
          </a:xfrm>
          <a:prstGeom prst="rect">
            <a:avLst/>
          </a:prstGeom>
        </p:spPr>
      </p:pic>
    </p:spTree>
    <p:custDataLst>
      <p:tags r:id="rId1"/>
    </p:custDataLst>
    <p:extLst>
      <p:ext uri="{BB962C8B-B14F-4D97-AF65-F5344CB8AC3E}">
        <p14:creationId xmlns:p14="http://schemas.microsoft.com/office/powerpoint/2010/main" val="294614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Capacitor-Start Motors</a:t>
            </a:r>
          </a:p>
        </p:txBody>
      </p:sp>
      <p:sp>
        <p:nvSpPr>
          <p:cNvPr id="3" name="Content Placeholder 2"/>
          <p:cNvSpPr>
            <a:spLocks noGrp="1"/>
          </p:cNvSpPr>
          <p:nvPr>
            <p:ph idx="1"/>
          </p:nvPr>
        </p:nvSpPr>
        <p:spPr>
          <a:xfrm>
            <a:off x="1122531" y="1091868"/>
            <a:ext cx="8059513" cy="822657"/>
          </a:xfrm>
        </p:spPr>
        <p:txBody>
          <a:bodyPr>
            <a:noAutofit/>
          </a:bodyPr>
          <a:lstStyle/>
          <a:p>
            <a:pPr marL="0" indent="0" algn="just">
              <a:buNone/>
            </a:pPr>
            <a:r>
              <a:rPr lang="en-GB" sz="2400" dirty="0"/>
              <a:t>We covered the capacitor-start motor in the previous topic when looking at how single phase induction motors work.</a:t>
            </a:r>
          </a:p>
        </p:txBody>
      </p:sp>
      <p:sp>
        <p:nvSpPr>
          <p:cNvPr id="4" name="Rectangle 3">
            <a:extLst>
              <a:ext uri="{FF2B5EF4-FFF2-40B4-BE49-F238E27FC236}">
                <a16:creationId xmlns:a16="http://schemas.microsoft.com/office/drawing/2014/main" id="{271B0DE6-3B58-8E4B-93DF-1AE764A6D69E}"/>
              </a:ext>
            </a:extLst>
          </p:cNvPr>
          <p:cNvSpPr/>
          <p:nvPr/>
        </p:nvSpPr>
        <p:spPr>
          <a:xfrm>
            <a:off x="1122531" y="2115903"/>
            <a:ext cx="3392319" cy="1200329"/>
          </a:xfrm>
          <a:prstGeom prst="rect">
            <a:avLst/>
          </a:prstGeom>
          <a:solidFill>
            <a:schemeClr val="tx2">
              <a:lumMod val="40000"/>
              <a:lumOff val="60000"/>
            </a:schemeClr>
          </a:solidFill>
        </p:spPr>
        <p:txBody>
          <a:bodyPr wrap="square">
            <a:spAutoFit/>
          </a:bodyPr>
          <a:lstStyle/>
          <a:p>
            <a:pPr algn="just"/>
            <a:r>
              <a:rPr lang="en-GB" sz="2400" i="1" dirty="0"/>
              <a:t>If you need a reminder of how this motor works, have a look at the video.</a:t>
            </a:r>
          </a:p>
        </p:txBody>
      </p:sp>
      <p:pic>
        <p:nvPicPr>
          <p:cNvPr id="6" name="Graphic 5" descr="User">
            <a:extLst>
              <a:ext uri="{FF2B5EF4-FFF2-40B4-BE49-F238E27FC236}">
                <a16:creationId xmlns:a16="http://schemas.microsoft.com/office/drawing/2014/main" id="{3C984423-C013-1243-AB15-70A80BC083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124708"/>
            <a:ext cx="854046" cy="854046"/>
          </a:xfrm>
          <a:prstGeom prst="rect">
            <a:avLst/>
          </a:prstGeom>
        </p:spPr>
      </p:pic>
      <p:sp>
        <p:nvSpPr>
          <p:cNvPr id="7" name="Rectangle 6">
            <a:extLst>
              <a:ext uri="{FF2B5EF4-FFF2-40B4-BE49-F238E27FC236}">
                <a16:creationId xmlns:a16="http://schemas.microsoft.com/office/drawing/2014/main" id="{A0A7884F-A598-FB43-A7BD-A9C1AD6E17A1}"/>
              </a:ext>
            </a:extLst>
          </p:cNvPr>
          <p:cNvSpPr/>
          <p:nvPr/>
        </p:nvSpPr>
        <p:spPr>
          <a:xfrm>
            <a:off x="4893709" y="2124708"/>
            <a:ext cx="4793216" cy="26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Video</a:t>
            </a:r>
          </a:p>
        </p:txBody>
      </p:sp>
    </p:spTree>
    <p:custDataLst>
      <p:tags r:id="rId1"/>
    </p:custDataLst>
    <p:extLst>
      <p:ext uri="{BB962C8B-B14F-4D97-AF65-F5344CB8AC3E}">
        <p14:creationId xmlns:p14="http://schemas.microsoft.com/office/powerpoint/2010/main" val="32171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Uses of Capacitor-Start Motors</a:t>
            </a:r>
          </a:p>
        </p:txBody>
      </p:sp>
      <p:sp>
        <p:nvSpPr>
          <p:cNvPr id="3" name="Content Placeholder 2"/>
          <p:cNvSpPr>
            <a:spLocks noGrp="1"/>
          </p:cNvSpPr>
          <p:nvPr>
            <p:ph idx="1"/>
          </p:nvPr>
        </p:nvSpPr>
        <p:spPr>
          <a:xfrm>
            <a:off x="1122531" y="1091868"/>
            <a:ext cx="8059513" cy="3645525"/>
          </a:xfrm>
        </p:spPr>
        <p:txBody>
          <a:bodyPr>
            <a:noAutofit/>
          </a:bodyPr>
          <a:lstStyle/>
          <a:p>
            <a:pPr marL="0" indent="0" algn="just">
              <a:buNone/>
            </a:pPr>
            <a:r>
              <a:rPr lang="en-GB" sz="2400" dirty="0"/>
              <a:t>Capacitor-start motors are very common. Because of the high phase angle between the starting and running windings during start, these motors have a </a:t>
            </a:r>
            <a:r>
              <a:rPr lang="en-GB" sz="2400" b="1" dirty="0"/>
              <a:t>high starting torque. T</a:t>
            </a:r>
            <a:r>
              <a:rPr lang="en-GB" sz="2400" dirty="0"/>
              <a:t>hey can be started with a </a:t>
            </a:r>
            <a:r>
              <a:rPr lang="en-GB" sz="2400" b="1" dirty="0"/>
              <a:t>heavy load</a:t>
            </a:r>
            <a:r>
              <a:rPr lang="en-GB" sz="2400" dirty="0"/>
              <a:t>.</a:t>
            </a:r>
          </a:p>
        </p:txBody>
      </p:sp>
      <p:sp>
        <p:nvSpPr>
          <p:cNvPr id="6" name="Rectangle 5">
            <a:extLst>
              <a:ext uri="{FF2B5EF4-FFF2-40B4-BE49-F238E27FC236}">
                <a16:creationId xmlns:a16="http://schemas.microsoft.com/office/drawing/2014/main" id="{CCC17329-E282-884E-B5F2-0EDB00DF76F2}"/>
              </a:ext>
            </a:extLst>
          </p:cNvPr>
          <p:cNvSpPr/>
          <p:nvPr/>
        </p:nvSpPr>
        <p:spPr>
          <a:xfrm>
            <a:off x="1100134" y="2607560"/>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
        <p:nvSpPr>
          <p:cNvPr id="7" name="Rectangle 6">
            <a:extLst>
              <a:ext uri="{FF2B5EF4-FFF2-40B4-BE49-F238E27FC236}">
                <a16:creationId xmlns:a16="http://schemas.microsoft.com/office/drawing/2014/main" id="{C8FE7B7C-06B0-884D-BEAF-567FADDAE95D}"/>
              </a:ext>
            </a:extLst>
          </p:cNvPr>
          <p:cNvSpPr/>
          <p:nvPr/>
        </p:nvSpPr>
        <p:spPr>
          <a:xfrm>
            <a:off x="3486447" y="2630709"/>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8" name="Rectangle 7">
            <a:extLst>
              <a:ext uri="{FF2B5EF4-FFF2-40B4-BE49-F238E27FC236}">
                <a16:creationId xmlns:a16="http://schemas.microsoft.com/office/drawing/2014/main" id="{9EA7194F-D0A5-6145-ADB9-568E504305CC}"/>
              </a:ext>
            </a:extLst>
          </p:cNvPr>
          <p:cNvSpPr/>
          <p:nvPr/>
        </p:nvSpPr>
        <p:spPr>
          <a:xfrm>
            <a:off x="5872760" y="2607560"/>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4" name="TextBox 3">
            <a:extLst>
              <a:ext uri="{FF2B5EF4-FFF2-40B4-BE49-F238E27FC236}">
                <a16:creationId xmlns:a16="http://schemas.microsoft.com/office/drawing/2014/main" id="{3C47987D-8A09-D144-9A6C-1715B14551F3}"/>
              </a:ext>
            </a:extLst>
          </p:cNvPr>
          <p:cNvSpPr txBox="1"/>
          <p:nvPr/>
        </p:nvSpPr>
        <p:spPr>
          <a:xfrm>
            <a:off x="1466188" y="3965969"/>
            <a:ext cx="1490473" cy="369332"/>
          </a:xfrm>
          <a:prstGeom prst="rect">
            <a:avLst/>
          </a:prstGeom>
          <a:noFill/>
        </p:spPr>
        <p:txBody>
          <a:bodyPr wrap="none" rtlCol="0">
            <a:spAutoFit/>
          </a:bodyPr>
          <a:lstStyle/>
          <a:p>
            <a:pPr algn="ctr"/>
            <a:r>
              <a:rPr lang="en-GB" dirty="0"/>
              <a:t>Conveyor Belt</a:t>
            </a:r>
          </a:p>
        </p:txBody>
      </p:sp>
      <p:sp>
        <p:nvSpPr>
          <p:cNvPr id="9" name="TextBox 8">
            <a:extLst>
              <a:ext uri="{FF2B5EF4-FFF2-40B4-BE49-F238E27FC236}">
                <a16:creationId xmlns:a16="http://schemas.microsoft.com/office/drawing/2014/main" id="{43B4C871-825C-214C-9A82-5AFAD444BE56}"/>
              </a:ext>
            </a:extLst>
          </p:cNvPr>
          <p:cNvSpPr txBox="1"/>
          <p:nvPr/>
        </p:nvSpPr>
        <p:spPr>
          <a:xfrm>
            <a:off x="4232093" y="3977543"/>
            <a:ext cx="731290" cy="369332"/>
          </a:xfrm>
          <a:prstGeom prst="rect">
            <a:avLst/>
          </a:prstGeom>
          <a:noFill/>
        </p:spPr>
        <p:txBody>
          <a:bodyPr wrap="none" rtlCol="0">
            <a:spAutoFit/>
          </a:bodyPr>
          <a:lstStyle/>
          <a:p>
            <a:pPr algn="ctr"/>
            <a:r>
              <a:rPr lang="en-GB" dirty="0"/>
              <a:t>Pump</a:t>
            </a:r>
          </a:p>
        </p:txBody>
      </p:sp>
      <p:sp>
        <p:nvSpPr>
          <p:cNvPr id="10" name="TextBox 9">
            <a:extLst>
              <a:ext uri="{FF2B5EF4-FFF2-40B4-BE49-F238E27FC236}">
                <a16:creationId xmlns:a16="http://schemas.microsoft.com/office/drawing/2014/main" id="{81BB8FB3-7416-E043-88AE-1DC91A8EB44A}"/>
              </a:ext>
            </a:extLst>
          </p:cNvPr>
          <p:cNvSpPr txBox="1"/>
          <p:nvPr/>
        </p:nvSpPr>
        <p:spPr>
          <a:xfrm>
            <a:off x="6328967" y="3965969"/>
            <a:ext cx="1310167" cy="369332"/>
          </a:xfrm>
          <a:prstGeom prst="rect">
            <a:avLst/>
          </a:prstGeom>
          <a:noFill/>
        </p:spPr>
        <p:txBody>
          <a:bodyPr wrap="none" rtlCol="0">
            <a:spAutoFit/>
          </a:bodyPr>
          <a:lstStyle/>
          <a:p>
            <a:pPr algn="ctr"/>
            <a:r>
              <a:rPr lang="en-GB" dirty="0"/>
              <a:t>Compressor</a:t>
            </a:r>
          </a:p>
        </p:txBody>
      </p:sp>
      <p:sp>
        <p:nvSpPr>
          <p:cNvPr id="11" name="Rounded Rectangle 10">
            <a:extLst>
              <a:ext uri="{FF2B5EF4-FFF2-40B4-BE49-F238E27FC236}">
                <a16:creationId xmlns:a16="http://schemas.microsoft.com/office/drawing/2014/main" id="{5A391565-E5D6-FC47-8A4C-593485A4CD4E}"/>
              </a:ext>
            </a:extLst>
          </p:cNvPr>
          <p:cNvSpPr/>
          <p:nvPr/>
        </p:nvSpPr>
        <p:spPr>
          <a:xfrm>
            <a:off x="8067762" y="4083240"/>
            <a:ext cx="217161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Back to</a:t>
            </a:r>
          </a:p>
          <a:p>
            <a:pPr algn="ctr"/>
            <a:r>
              <a:rPr lang="en-GB" sz="2800" b="1" i="1" dirty="0"/>
              <a:t>motor menu</a:t>
            </a:r>
          </a:p>
        </p:txBody>
      </p:sp>
      <p:pic>
        <p:nvPicPr>
          <p:cNvPr id="12" name="Graphic 11" descr="Magnifying glass">
            <a:extLst>
              <a:ext uri="{FF2B5EF4-FFF2-40B4-BE49-F238E27FC236}">
                <a16:creationId xmlns:a16="http://schemas.microsoft.com/office/drawing/2014/main" id="{96FDDB0E-5796-5D49-9BB1-0D21739543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134" y="2607560"/>
            <a:ext cx="523389" cy="523389"/>
          </a:xfrm>
          <a:prstGeom prst="rect">
            <a:avLst/>
          </a:prstGeom>
        </p:spPr>
      </p:pic>
      <p:pic>
        <p:nvPicPr>
          <p:cNvPr id="13" name="Graphic 12" descr="Magnifying glass">
            <a:extLst>
              <a:ext uri="{FF2B5EF4-FFF2-40B4-BE49-F238E27FC236}">
                <a16:creationId xmlns:a16="http://schemas.microsoft.com/office/drawing/2014/main" id="{F3CB8E9A-5F04-C44A-A385-B672881C72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6447" y="2630709"/>
            <a:ext cx="523389" cy="523389"/>
          </a:xfrm>
          <a:prstGeom prst="rect">
            <a:avLst/>
          </a:prstGeom>
        </p:spPr>
      </p:pic>
      <p:pic>
        <p:nvPicPr>
          <p:cNvPr id="14" name="Graphic 13" descr="Magnifying glass">
            <a:extLst>
              <a:ext uri="{FF2B5EF4-FFF2-40B4-BE49-F238E27FC236}">
                <a16:creationId xmlns:a16="http://schemas.microsoft.com/office/drawing/2014/main" id="{2902DCF1-B9DE-2942-9839-BB07B2B108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2760" y="2630709"/>
            <a:ext cx="523389" cy="523389"/>
          </a:xfrm>
          <a:prstGeom prst="rect">
            <a:avLst/>
          </a:prstGeom>
        </p:spPr>
      </p:pic>
    </p:spTree>
    <p:custDataLst>
      <p:tags r:id="rId1"/>
    </p:custDataLst>
    <p:extLst>
      <p:ext uri="{BB962C8B-B14F-4D97-AF65-F5344CB8AC3E}">
        <p14:creationId xmlns:p14="http://schemas.microsoft.com/office/powerpoint/2010/main" val="50037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Capacitor-Start and Run Motors</a:t>
            </a:r>
          </a:p>
        </p:txBody>
      </p:sp>
      <p:sp>
        <p:nvSpPr>
          <p:cNvPr id="3" name="Content Placeholder 2"/>
          <p:cNvSpPr>
            <a:spLocks noGrp="1"/>
          </p:cNvSpPr>
          <p:nvPr>
            <p:ph idx="1"/>
          </p:nvPr>
        </p:nvSpPr>
        <p:spPr>
          <a:xfrm>
            <a:off x="1122531" y="1091869"/>
            <a:ext cx="5678319" cy="788040"/>
          </a:xfrm>
        </p:spPr>
        <p:txBody>
          <a:bodyPr>
            <a:noAutofit/>
          </a:bodyPr>
          <a:lstStyle/>
          <a:p>
            <a:pPr marL="0" indent="0" algn="just">
              <a:buNone/>
            </a:pPr>
            <a:r>
              <a:rPr lang="en-GB" sz="2400" dirty="0"/>
              <a:t>These motors are almost identical to capacitor-start motors except for 2 things:</a:t>
            </a:r>
          </a:p>
        </p:txBody>
      </p:sp>
      <p:sp>
        <p:nvSpPr>
          <p:cNvPr id="11" name="Rectangle 10">
            <a:extLst>
              <a:ext uri="{FF2B5EF4-FFF2-40B4-BE49-F238E27FC236}">
                <a16:creationId xmlns:a16="http://schemas.microsoft.com/office/drawing/2014/main" id="{49F9BE08-0E4C-3A4D-A342-0A529F58154E}"/>
              </a:ext>
            </a:extLst>
          </p:cNvPr>
          <p:cNvSpPr/>
          <p:nvPr/>
        </p:nvSpPr>
        <p:spPr>
          <a:xfrm>
            <a:off x="6931866" y="1091868"/>
            <a:ext cx="2928938" cy="29991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6" name="Rectangle 5">
            <a:extLst>
              <a:ext uri="{FF2B5EF4-FFF2-40B4-BE49-F238E27FC236}">
                <a16:creationId xmlns:a16="http://schemas.microsoft.com/office/drawing/2014/main" id="{F6FEB8BD-6808-D74C-A922-E489F8F2F62D}"/>
              </a:ext>
            </a:extLst>
          </p:cNvPr>
          <p:cNvSpPr/>
          <p:nvPr/>
        </p:nvSpPr>
        <p:spPr>
          <a:xfrm>
            <a:off x="1057330" y="4163931"/>
            <a:ext cx="8803474" cy="830997"/>
          </a:xfrm>
          <a:prstGeom prst="rect">
            <a:avLst/>
          </a:prstGeom>
          <a:ln w="28575">
            <a:solidFill>
              <a:schemeClr val="accent2"/>
            </a:solidFill>
          </a:ln>
        </p:spPr>
        <p:txBody>
          <a:bodyPr wrap="square">
            <a:spAutoFit/>
          </a:bodyPr>
          <a:lstStyle/>
          <a:p>
            <a:r>
              <a:rPr lang="en-GB" sz="2400" dirty="0"/>
              <a:t>These motors are often called </a:t>
            </a:r>
            <a:r>
              <a:rPr lang="en-GB" sz="2400" b="1" dirty="0"/>
              <a:t>Permanent Split Capacitor </a:t>
            </a:r>
            <a:r>
              <a:rPr lang="en-GB" sz="2400" dirty="0"/>
              <a:t>(PSC) motors.</a:t>
            </a:r>
          </a:p>
        </p:txBody>
      </p:sp>
      <p:sp>
        <p:nvSpPr>
          <p:cNvPr id="8" name="Rectangle 7">
            <a:extLst>
              <a:ext uri="{FF2B5EF4-FFF2-40B4-BE49-F238E27FC236}">
                <a16:creationId xmlns:a16="http://schemas.microsoft.com/office/drawing/2014/main" id="{F0C54196-14ED-F94D-816E-3D54583CEAD4}"/>
              </a:ext>
            </a:extLst>
          </p:cNvPr>
          <p:cNvSpPr/>
          <p:nvPr/>
        </p:nvSpPr>
        <p:spPr>
          <a:xfrm>
            <a:off x="1051091" y="1863920"/>
            <a:ext cx="5678319" cy="1230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just"/>
            <a:r>
              <a:rPr lang="en-GB" sz="2400" dirty="0"/>
              <a:t>They have a smaller capacitor in series with the starting windings that always stays connected.</a:t>
            </a:r>
          </a:p>
        </p:txBody>
      </p:sp>
      <p:sp>
        <p:nvSpPr>
          <p:cNvPr id="9" name="Rectangle 8">
            <a:extLst>
              <a:ext uri="{FF2B5EF4-FFF2-40B4-BE49-F238E27FC236}">
                <a16:creationId xmlns:a16="http://schemas.microsoft.com/office/drawing/2014/main" id="{6EC80696-1A44-A14B-8ABE-00ABED09C10B}"/>
              </a:ext>
            </a:extLst>
          </p:cNvPr>
          <p:cNvSpPr/>
          <p:nvPr/>
        </p:nvSpPr>
        <p:spPr>
          <a:xfrm>
            <a:off x="1051091" y="3167215"/>
            <a:ext cx="5678319" cy="923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just"/>
            <a:r>
              <a:rPr lang="en-GB" sz="2400" dirty="0"/>
              <a:t>Therefore, there is no centrifugal switch to disconnect the capacitor.</a:t>
            </a:r>
          </a:p>
        </p:txBody>
      </p:sp>
      <p:sp>
        <p:nvSpPr>
          <p:cNvPr id="10" name="Oval 9">
            <a:extLst>
              <a:ext uri="{FF2B5EF4-FFF2-40B4-BE49-F238E27FC236}">
                <a16:creationId xmlns:a16="http://schemas.microsoft.com/office/drawing/2014/main" id="{C5B42ADA-50E0-9142-A1E5-83DCC2665022}"/>
              </a:ext>
            </a:extLst>
          </p:cNvPr>
          <p:cNvSpPr/>
          <p:nvPr/>
        </p:nvSpPr>
        <p:spPr>
          <a:xfrm>
            <a:off x="1182107" y="2258060"/>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2" name="Oval 11">
            <a:extLst>
              <a:ext uri="{FF2B5EF4-FFF2-40B4-BE49-F238E27FC236}">
                <a16:creationId xmlns:a16="http://schemas.microsoft.com/office/drawing/2014/main" id="{1FB29194-A525-9D44-99B2-86A12B4BEB66}"/>
              </a:ext>
            </a:extLst>
          </p:cNvPr>
          <p:cNvSpPr/>
          <p:nvPr/>
        </p:nvSpPr>
        <p:spPr>
          <a:xfrm>
            <a:off x="1161972" y="339977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pic>
        <p:nvPicPr>
          <p:cNvPr id="13" name="Graphic 12" descr="Lightbulb">
            <a:extLst>
              <a:ext uri="{FF2B5EF4-FFF2-40B4-BE49-F238E27FC236}">
                <a16:creationId xmlns:a16="http://schemas.microsoft.com/office/drawing/2014/main" id="{1795435B-3FB0-5946-9113-325633F911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135" y="4091061"/>
            <a:ext cx="914400" cy="914400"/>
          </a:xfrm>
          <a:prstGeom prst="rect">
            <a:avLst/>
          </a:prstGeom>
        </p:spPr>
      </p:pic>
    </p:spTree>
    <p:custDataLst>
      <p:tags r:id="rId1"/>
    </p:custDataLst>
    <p:extLst>
      <p:ext uri="{BB962C8B-B14F-4D97-AF65-F5344CB8AC3E}">
        <p14:creationId xmlns:p14="http://schemas.microsoft.com/office/powerpoint/2010/main" val="224517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9091</TotalTime>
  <Words>1911</Words>
  <Application>Microsoft Office PowerPoint</Application>
  <PresentationFormat>Custom</PresentationFormat>
  <Paragraphs>293</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Open Sans</vt:lpstr>
      <vt:lpstr>Office Theme</vt:lpstr>
      <vt:lpstr>Single Phase Motors</vt:lpstr>
      <vt:lpstr>Assumed prior learning </vt:lpstr>
      <vt:lpstr>Outcomes</vt:lpstr>
      <vt:lpstr>Unit 2.1: Capacitor Motors</vt:lpstr>
      <vt:lpstr>Introduction</vt:lpstr>
      <vt:lpstr>Single Phase Capacitor-Based Induction Motors</vt:lpstr>
      <vt:lpstr>Capacitor-Start Motors</vt:lpstr>
      <vt:lpstr>Uses of Capacitor-Start Motors</vt:lpstr>
      <vt:lpstr>Capacitor-Start and Run Motors</vt:lpstr>
      <vt:lpstr>How PSC Motor Work</vt:lpstr>
      <vt:lpstr>Capacitor-Start and Run Motor Diagram</vt:lpstr>
      <vt:lpstr>Capacitor-Start and Run Motor Features</vt:lpstr>
      <vt:lpstr>Compare Capacitor-Start and Run Motor Features</vt:lpstr>
      <vt:lpstr>Uses of Capacitor-Start and Run Motors</vt:lpstr>
      <vt:lpstr>Capacitor-Start Capacitor-Run Motors</vt:lpstr>
      <vt:lpstr>How Capacitor-Start Capacitor-Run Motors Work</vt:lpstr>
      <vt:lpstr>CSCR Motor Schematic</vt:lpstr>
      <vt:lpstr>CSCR Motor Characteristics</vt:lpstr>
      <vt:lpstr>Uses of CSCR Motors</vt:lpstr>
      <vt:lpstr>A Quick Quiz</vt:lpstr>
      <vt:lpstr>Question 1</vt:lpstr>
      <vt:lpstr>Question 2</vt:lpstr>
      <vt:lpstr>Question 3</vt:lpstr>
      <vt:lpstr>Question 4</vt:lpstr>
      <vt:lpstr>Question 5</vt:lpstr>
      <vt:lpstr>Video Briefing – Vid01 </vt:lpstr>
      <vt:lpstr>Video Briefing – Vid02 </vt:lpstr>
      <vt:lpstr>Resource 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373</cp:revision>
  <dcterms:created xsi:type="dcterms:W3CDTF">2018-02-02T12:07:09Z</dcterms:created>
  <dcterms:modified xsi:type="dcterms:W3CDTF">2018-09-19T14:13:26Z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