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notesSlides/notesSlide25.xml" ContentType="application/vnd.openxmlformats-officedocument.presentationml.notesSlide+xml"/>
  <Override PartName="/ppt/tags/tag31.xml" ContentType="application/vnd.openxmlformats-officedocument.presentationml.tags+xml"/>
  <Override PartName="/ppt/notesSlides/notesSlide26.xml" ContentType="application/vnd.openxmlformats-officedocument.presentationml.notesSlide+xml"/>
  <Override PartName="/ppt/tags/tag32.xml" ContentType="application/vnd.openxmlformats-officedocument.presentationml.tags+xml"/>
  <Override PartName="/ppt/notesSlides/notesSlide27.xml" ContentType="application/vnd.openxmlformats-officedocument.presentationml.notesSlide+xml"/>
  <Override PartName="/ppt/tags/tag33.xml" ContentType="application/vnd.openxmlformats-officedocument.presentationml.tags+xml"/>
  <Override PartName="/ppt/notesSlides/notesSlide28.xml" ContentType="application/vnd.openxmlformats-officedocument.presentationml.notesSlide+xml"/>
  <Override PartName="/ppt/tags/tag34.xml" ContentType="application/vnd.openxmlformats-officedocument.presentationml.tags+xml"/>
  <Override PartName="/ppt/notesSlides/notesSlide29.xml" ContentType="application/vnd.openxmlformats-officedocument.presentationml.notesSlide+xml"/>
  <Override PartName="/ppt/tags/tag35.xml" ContentType="application/vnd.openxmlformats-officedocument.presentationml.tags+xml"/>
  <Override PartName="/ppt/notesSlides/notesSlide30.xml" ContentType="application/vnd.openxmlformats-officedocument.presentationml.notesSlide+xml"/>
  <Override PartName="/ppt/tags/tag36.xml" ContentType="application/vnd.openxmlformats-officedocument.presentationml.tags+xml"/>
  <Override PartName="/ppt/notesSlides/notesSlide31.xml" ContentType="application/vnd.openxmlformats-officedocument.presentationml.notesSlide+xml"/>
  <Override PartName="/ppt/tags/tag37.xml" ContentType="application/vnd.openxmlformats-officedocument.presentationml.tags+xml"/>
  <Override PartName="/ppt/notesSlides/notesSlide32.xml" ContentType="application/vnd.openxmlformats-officedocument.presentationml.notesSlide+xml"/>
  <Override PartName="/ppt/tags/tag38.xml" ContentType="application/vnd.openxmlformats-officedocument.presentationml.tags+xml"/>
  <Override PartName="/ppt/notesSlides/notesSlide33.xml" ContentType="application/vnd.openxmlformats-officedocument.presentationml.notesSlide+xml"/>
  <Override PartName="/ppt/tags/tag39.xml" ContentType="application/vnd.openxmlformats-officedocument.presentationml.tags+xml"/>
  <Override PartName="/ppt/notesSlides/notesSlide34.xml" ContentType="application/vnd.openxmlformats-officedocument.presentationml.notesSlide+xml"/>
  <Override PartName="/ppt/tags/tag40.xml" ContentType="application/vnd.openxmlformats-officedocument.presentationml.tags+xml"/>
  <Override PartName="/ppt/notesSlides/notesSlide35.xml" ContentType="application/vnd.openxmlformats-officedocument.presentationml.notesSlide+xml"/>
  <Override PartName="/ppt/tags/tag41.xml" ContentType="application/vnd.openxmlformats-officedocument.presentationml.tags+xml"/>
  <Override PartName="/ppt/notesSlides/notesSlide36.xml" ContentType="application/vnd.openxmlformats-officedocument.presentationml.notesSlide+xml"/>
  <Override PartName="/ppt/tags/tag42.xml" ContentType="application/vnd.openxmlformats-officedocument.presentationml.tags+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3.xml" ContentType="application/vnd.openxmlformats-officedocument.presentationml.tags+xml"/>
  <Override PartName="/ppt/notesSlides/notesSlide38.xml" ContentType="application/vnd.openxmlformats-officedocument.presentationml.notesSlide+xml"/>
  <Override PartName="/ppt/tags/tag44.xml" ContentType="application/vnd.openxmlformats-officedocument.presentationml.tags+xml"/>
  <Override PartName="/ppt/notesSlides/notesSlide39.xml" ContentType="application/vnd.openxmlformats-officedocument.presentationml.notesSlide+xml"/>
  <Override PartName="/ppt/comments/comment2.xml" ContentType="application/vnd.openxmlformats-officedocument.presentationml.comments+xml"/>
  <Override PartName="/ppt/tags/tag45.xml" ContentType="application/vnd.openxmlformats-officedocument.presentationml.tags+xml"/>
  <Override PartName="/ppt/notesSlides/notesSlide40.xml" ContentType="application/vnd.openxmlformats-officedocument.presentationml.notesSlide+xml"/>
  <Override PartName="/ppt/tags/tag46.xml" ContentType="application/vnd.openxmlformats-officedocument.presentationml.tags+xml"/>
  <Override PartName="/ppt/notesSlides/notesSlide41.xml" ContentType="application/vnd.openxmlformats-officedocument.presentationml.notesSlide+xml"/>
  <Override PartName="/ppt/tags/tag47.xml" ContentType="application/vnd.openxmlformats-officedocument.presentationml.tags+xml"/>
  <Override PartName="/ppt/notesSlides/notesSlide42.xml" ContentType="application/vnd.openxmlformats-officedocument.presentationml.notesSlide+xml"/>
  <Override PartName="/ppt/tags/tag48.xml" ContentType="application/vnd.openxmlformats-officedocument.presentationml.tags+xml"/>
  <Override PartName="/ppt/notesSlides/notesSlide43.xml" ContentType="application/vnd.openxmlformats-officedocument.presentationml.notesSlide+xml"/>
  <Override PartName="/ppt/tags/tag49.xml" ContentType="application/vnd.openxmlformats-officedocument.presentationml.tags+xml"/>
  <Override PartName="/ppt/notesSlides/notesSlide44.xml" ContentType="application/vnd.openxmlformats-officedocument.presentationml.notesSlide+xml"/>
  <Override PartName="/ppt/tags/tag50.xml" ContentType="application/vnd.openxmlformats-officedocument.presentationml.tags+xml"/>
  <Override PartName="/ppt/notesSlides/notesSlide45.xml" ContentType="application/vnd.openxmlformats-officedocument.presentationml.notesSlide+xml"/>
  <Override PartName="/ppt/tags/tag51.xml" ContentType="application/vnd.openxmlformats-officedocument.presentationml.tags+xml"/>
  <Override PartName="/ppt/notesSlides/notesSlide46.xml" ContentType="application/vnd.openxmlformats-officedocument.presentationml.notesSlide+xml"/>
  <Override PartName="/ppt/tags/tag52.xml" ContentType="application/vnd.openxmlformats-officedocument.presentationml.tags+xml"/>
  <Override PartName="/ppt/notesSlides/notesSlide47.xml" ContentType="application/vnd.openxmlformats-officedocument.presentationml.notesSlide+xml"/>
  <Override PartName="/ppt/tags/tag53.xml" ContentType="application/vnd.openxmlformats-officedocument.presentationml.tags+xml"/>
  <Override PartName="/ppt/notesSlides/notesSlide48.xml" ContentType="application/vnd.openxmlformats-officedocument.presentationml.notesSlide+xml"/>
  <Override PartName="/ppt/tags/tag54.xml" ContentType="application/vnd.openxmlformats-officedocument.presentationml.tags+xml"/>
  <Override PartName="/ppt/notesSlides/notesSlide49.xml" ContentType="application/vnd.openxmlformats-officedocument.presentationml.notesSlide+xml"/>
  <Override PartName="/ppt/tags/tag55.xml" ContentType="application/vnd.openxmlformats-officedocument.presentationml.tags+xml"/>
  <Override PartName="/ppt/notesSlides/notesSlide50.xml" ContentType="application/vnd.openxmlformats-officedocument.presentationml.notesSlide+xml"/>
  <Override PartName="/ppt/tags/tag56.xml" ContentType="application/vnd.openxmlformats-officedocument.presentationml.tags+xml"/>
  <Override PartName="/ppt/notesSlides/notesSlide51.xml" ContentType="application/vnd.openxmlformats-officedocument.presentationml.notesSlide+xml"/>
  <Override PartName="/ppt/tags/tag57.xml" ContentType="application/vnd.openxmlformats-officedocument.presentationml.tags+xml"/>
  <Override PartName="/ppt/notesSlides/notesSlide5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8.xml" ContentType="application/vnd.openxmlformats-officedocument.presentationml.tags+xml"/>
  <Override PartName="/ppt/notesSlides/notesSlide53.xml" ContentType="application/vnd.openxmlformats-officedocument.presentationml.notesSlide+xml"/>
  <Override PartName="/ppt/tags/tag59.xml" ContentType="application/vnd.openxmlformats-officedocument.presentationml.tags+xml"/>
  <Override PartName="/ppt/notesSlides/notesSlide54.xml" ContentType="application/vnd.openxmlformats-officedocument.presentationml.notesSlide+xml"/>
  <Override PartName="/ppt/tags/tag60.xml" ContentType="application/vnd.openxmlformats-officedocument.presentationml.tags+xml"/>
  <Override PartName="/ppt/notesSlides/notesSlide55.xml" ContentType="application/vnd.openxmlformats-officedocument.presentationml.notesSlide+xml"/>
  <Override PartName="/ppt/tags/tag61.xml" ContentType="application/vnd.openxmlformats-officedocument.presentationml.tags+xml"/>
  <Override PartName="/ppt/notesSlides/notesSlide56.xml" ContentType="application/vnd.openxmlformats-officedocument.presentationml.notesSlide+xml"/>
  <Override PartName="/ppt/tags/tag62.xml" ContentType="application/vnd.openxmlformats-officedocument.presentationml.tags+xml"/>
  <Override PartName="/ppt/notesSlides/notesSlide57.xml" ContentType="application/vnd.openxmlformats-officedocument.presentationml.notesSlide+xml"/>
  <Override PartName="/ppt/tags/tag63.xml" ContentType="application/vnd.openxmlformats-officedocument.presentationml.tags+xml"/>
  <Override PartName="/ppt/notesSlides/notesSlide5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64.xml" ContentType="application/vnd.openxmlformats-officedocument.presentationml.tags+xml"/>
  <Override PartName="/ppt/notesSlides/notesSlide59.xml" ContentType="application/vnd.openxmlformats-officedocument.presentationml.notesSlide+xml"/>
  <Override PartName="/ppt/tags/tag65.xml" ContentType="application/vnd.openxmlformats-officedocument.presentationml.tags+xml"/>
  <Override PartName="/ppt/notesSlides/notesSlide60.xml" ContentType="application/vnd.openxmlformats-officedocument.presentationml.notesSlide+xml"/>
  <Override PartName="/ppt/tags/tag66.xml" ContentType="application/vnd.openxmlformats-officedocument.presentationml.tags+xml"/>
  <Override PartName="/ppt/notesSlides/notesSlide61.xml" ContentType="application/vnd.openxmlformats-officedocument.presentationml.notesSlide+xml"/>
  <Override PartName="/ppt/tags/tag67.xml" ContentType="application/vnd.openxmlformats-officedocument.presentationml.tags+xml"/>
  <Override PartName="/ppt/notesSlides/notesSlide62.xml" ContentType="application/vnd.openxmlformats-officedocument.presentationml.notesSlide+xml"/>
  <Override PartName="/ppt/tags/tag68.xml" ContentType="application/vnd.openxmlformats-officedocument.presentationml.tags+xml"/>
  <Override PartName="/ppt/notesSlides/notesSlide63.xml" ContentType="application/vnd.openxmlformats-officedocument.presentationml.notesSlide+xml"/>
  <Override PartName="/ppt/tags/tag69.xml" ContentType="application/vnd.openxmlformats-officedocument.presentationml.tags+xml"/>
  <Override PartName="/ppt/notesSlides/notesSlide64.xml" ContentType="application/vnd.openxmlformats-officedocument.presentationml.notesSlide+xml"/>
  <Override PartName="/ppt/tags/tag70.xml" ContentType="application/vnd.openxmlformats-officedocument.presentationml.tags+xml"/>
  <Override PartName="/ppt/notesSlides/notesSlide6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71.xml" ContentType="application/vnd.openxmlformats-officedocument.presentationml.tags+xml"/>
  <Override PartName="/ppt/notesSlides/notesSlide6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72.xml" ContentType="application/vnd.openxmlformats-officedocument.presentationml.tags+xml"/>
  <Override PartName="/ppt/notesSlides/notesSlide67.xml" ContentType="application/vnd.openxmlformats-officedocument.presentationml.notesSlide+xml"/>
  <Override PartName="/ppt/tags/tag73.xml" ContentType="application/vnd.openxmlformats-officedocument.presentationml.tags+xml"/>
  <Override PartName="/ppt/notesSlides/notesSlide6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74.xml" ContentType="application/vnd.openxmlformats-officedocument.presentationml.tags+xml"/>
  <Override PartName="/ppt/notesSlides/notesSlide69.xml" ContentType="application/vnd.openxmlformats-officedocument.presentationml.notesSlide+xml"/>
  <Override PartName="/ppt/tags/tag75.xml" ContentType="application/vnd.openxmlformats-officedocument.presentationml.tags+xml"/>
  <Override PartName="/ppt/notesSlides/notesSlide70.xml" ContentType="application/vnd.openxmlformats-officedocument.presentationml.notesSlide+xml"/>
  <Override PartName="/ppt/tags/tag76.xml" ContentType="application/vnd.openxmlformats-officedocument.presentationml.tags+xml"/>
  <Override PartName="/ppt/notesSlides/notesSlide71.xml" ContentType="application/vnd.openxmlformats-officedocument.presentationml.notesSlide+xml"/>
  <Override PartName="/ppt/comments/comment3.xml" ContentType="application/vnd.openxmlformats-officedocument.presentationml.comments+xml"/>
  <Override PartName="/ppt/tags/tag77.xml" ContentType="application/vnd.openxmlformats-officedocument.presentationml.tags+xml"/>
  <Override PartName="/ppt/notesSlides/notesSlide72.xml" ContentType="application/vnd.openxmlformats-officedocument.presentationml.notesSlide+xml"/>
  <Override PartName="/ppt/tags/tag78.xml" ContentType="application/vnd.openxmlformats-officedocument.presentationml.tags+xml"/>
  <Override PartName="/ppt/notesSlides/notesSlide73.xml" ContentType="application/vnd.openxmlformats-officedocument.presentationml.notesSlide+xml"/>
  <Override PartName="/ppt/tags/tag79.xml" ContentType="application/vnd.openxmlformats-officedocument.presentationml.tags+xml"/>
  <Override PartName="/ppt/notesSlides/notesSlide74.xml" ContentType="application/vnd.openxmlformats-officedocument.presentationml.notesSlide+xml"/>
  <Override PartName="/ppt/tags/tag80.xml" ContentType="application/vnd.openxmlformats-officedocument.presentationml.tags+xml"/>
  <Override PartName="/ppt/notesSlides/notesSlide75.xml" ContentType="application/vnd.openxmlformats-officedocument.presentationml.notesSlide+xml"/>
  <Override PartName="/ppt/tags/tag81.xml" ContentType="application/vnd.openxmlformats-officedocument.presentationml.tags+xml"/>
  <Override PartName="/ppt/notesSlides/notesSlide7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82.xml" ContentType="application/vnd.openxmlformats-officedocument.presentationml.tags+xml"/>
  <Override PartName="/ppt/notesSlides/notesSlide7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83.xml" ContentType="application/vnd.openxmlformats-officedocument.presentationml.tags+xml"/>
  <Override PartName="/ppt/notesSlides/notesSlide7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84.xml" ContentType="application/vnd.openxmlformats-officedocument.presentationml.tags+xml"/>
  <Override PartName="/ppt/notesSlides/notesSlide7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85.xml" ContentType="application/vnd.openxmlformats-officedocument.presentationml.tags+xml"/>
  <Override PartName="/ppt/notesSlides/notesSlide80.xml" ContentType="application/vnd.openxmlformats-officedocument.presentationml.notesSlide+xml"/>
  <Override PartName="/ppt/tags/tag86.xml" ContentType="application/vnd.openxmlformats-officedocument.presentationml.tags+xml"/>
  <Override PartName="/ppt/notesSlides/notesSlide8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87.xml" ContentType="application/vnd.openxmlformats-officedocument.presentationml.tags+xml"/>
  <Override PartName="/ppt/notesSlides/notesSlide82.xml" ContentType="application/vnd.openxmlformats-officedocument.presentationml.notesSlide+xml"/>
  <Override PartName="/ppt/tags/tag88.xml" ContentType="application/vnd.openxmlformats-officedocument.presentationml.tags+xml"/>
  <Override PartName="/ppt/notesSlides/notesSlide83.xml" ContentType="application/vnd.openxmlformats-officedocument.presentationml.notesSlide+xml"/>
  <Override PartName="/ppt/tags/tag89.xml" ContentType="application/vnd.openxmlformats-officedocument.presentationml.tags+xml"/>
  <Override PartName="/ppt/notesSlides/notesSlide84.xml" ContentType="application/vnd.openxmlformats-officedocument.presentationml.notesSlide+xml"/>
  <Override PartName="/ppt/tags/tag90.xml" ContentType="application/vnd.openxmlformats-officedocument.presentationml.tags+xml"/>
  <Override PartName="/ppt/notesSlides/notesSlide85.xml" ContentType="application/vnd.openxmlformats-officedocument.presentationml.notesSlide+xml"/>
  <Override PartName="/ppt/tags/tag91.xml" ContentType="application/vnd.openxmlformats-officedocument.presentationml.tags+xml"/>
  <Override PartName="/ppt/notesSlides/notesSlide86.xml" ContentType="application/vnd.openxmlformats-officedocument.presentationml.notesSlide+xml"/>
  <Override PartName="/ppt/tags/tag92.xml" ContentType="application/vnd.openxmlformats-officedocument.presentationml.tags+xml"/>
  <Override PartName="/ppt/notesSlides/notesSlide87.xml" ContentType="application/vnd.openxmlformats-officedocument.presentationml.notesSlide+xml"/>
  <Override PartName="/ppt/tags/tag93.xml" ContentType="application/vnd.openxmlformats-officedocument.presentationml.tags+xml"/>
  <Override PartName="/ppt/notesSlides/notesSlide88.xml" ContentType="application/vnd.openxmlformats-officedocument.presentationml.notesSlide+xml"/>
  <Override PartName="/ppt/tags/tag94.xml" ContentType="application/vnd.openxmlformats-officedocument.presentationml.tags+xml"/>
  <Override PartName="/ppt/notesSlides/notesSlide89.xml" ContentType="application/vnd.openxmlformats-officedocument.presentationml.notesSlide+xml"/>
  <Override PartName="/ppt/tags/tag95.xml" ContentType="application/vnd.openxmlformats-officedocument.presentationml.tags+xml"/>
  <Override PartName="/ppt/notesSlides/notesSlide90.xml" ContentType="application/vnd.openxmlformats-officedocument.presentationml.notesSlide+xml"/>
  <Override PartName="/ppt/tags/tag96.xml" ContentType="application/vnd.openxmlformats-officedocument.presentationml.tags+xml"/>
  <Override PartName="/ppt/notesSlides/notesSlide91.xml" ContentType="application/vnd.openxmlformats-officedocument.presentationml.notesSlide+xml"/>
  <Override PartName="/ppt/tags/tag97.xml" ContentType="application/vnd.openxmlformats-officedocument.presentationml.tags+xml"/>
  <Override PartName="/ppt/notesSlides/notesSlide92.xml" ContentType="application/vnd.openxmlformats-officedocument.presentationml.notesSlide+xml"/>
  <Override PartName="/ppt/tags/tag98.xml" ContentType="application/vnd.openxmlformats-officedocument.presentationml.tags+xml"/>
  <Override PartName="/ppt/notesSlides/notesSlide93.xml" ContentType="application/vnd.openxmlformats-officedocument.presentationml.notesSlide+xml"/>
  <Override PartName="/ppt/tags/tag99.xml" ContentType="application/vnd.openxmlformats-officedocument.presentationml.tags+xml"/>
  <Override PartName="/ppt/notesSlides/notesSlide94.xml" ContentType="application/vnd.openxmlformats-officedocument.presentationml.notesSlide+xml"/>
  <Override PartName="/ppt/tags/tag100.xml" ContentType="application/vnd.openxmlformats-officedocument.presentationml.tags+xml"/>
  <Override PartName="/ppt/notesSlides/notesSlide95.xml" ContentType="application/vnd.openxmlformats-officedocument.presentationml.notesSlide+xml"/>
  <Override PartName="/ppt/tags/tag101.xml" ContentType="application/vnd.openxmlformats-officedocument.presentationml.tags+xml"/>
  <Override PartName="/ppt/notesSlides/notesSlide96.xml" ContentType="application/vnd.openxmlformats-officedocument.presentationml.notesSlide+xml"/>
  <Override PartName="/ppt/tags/tag102.xml" ContentType="application/vnd.openxmlformats-officedocument.presentationml.tags+xml"/>
  <Override PartName="/ppt/notesSlides/notesSlide97.xml" ContentType="application/vnd.openxmlformats-officedocument.presentationml.notesSlide+xml"/>
  <Override PartName="/ppt/tags/tag103.xml" ContentType="application/vnd.openxmlformats-officedocument.presentationml.tags+xml"/>
  <Override PartName="/ppt/notesSlides/notesSlide98.xml" ContentType="application/vnd.openxmlformats-officedocument.presentationml.notesSlide+xml"/>
  <Override PartName="/ppt/tags/tag104.xml" ContentType="application/vnd.openxmlformats-officedocument.presentationml.tags+xml"/>
  <Override PartName="/ppt/notesSlides/notesSlide99.xml" ContentType="application/vnd.openxmlformats-officedocument.presentationml.notesSlide+xml"/>
  <Override PartName="/ppt/tags/tag105.xml" ContentType="application/vnd.openxmlformats-officedocument.presentationml.tags+xml"/>
  <Override PartName="/ppt/notesSlides/notesSlide100.xml" ContentType="application/vnd.openxmlformats-officedocument.presentationml.notesSlide+xml"/>
  <Override PartName="/ppt/tags/tag106.xml" ContentType="application/vnd.openxmlformats-officedocument.presentationml.tags+xml"/>
  <Override PartName="/ppt/notesSlides/notesSlide101.xml" ContentType="application/vnd.openxmlformats-officedocument.presentationml.notesSlide+xml"/>
  <Override PartName="/ppt/tags/tag107.xml" ContentType="application/vnd.openxmlformats-officedocument.presentationml.tags+xml"/>
  <Override PartName="/ppt/notesSlides/notesSlide102.xml" ContentType="application/vnd.openxmlformats-officedocument.presentationml.notesSlide+xml"/>
  <Override PartName="/ppt/tags/tag108.xml" ContentType="application/vnd.openxmlformats-officedocument.presentationml.tags+xml"/>
  <Override PartName="/ppt/notesSlides/notesSlide103.xml" ContentType="application/vnd.openxmlformats-officedocument.presentationml.notesSlide+xml"/>
  <Override PartName="/ppt/tags/tag109.xml" ContentType="application/vnd.openxmlformats-officedocument.presentationml.tags+xml"/>
  <Override PartName="/ppt/notesSlides/notesSlide104.xml" ContentType="application/vnd.openxmlformats-officedocument.presentationml.notesSlide+xml"/>
  <Override PartName="/ppt/tags/tag110.xml" ContentType="application/vnd.openxmlformats-officedocument.presentationml.tags+xml"/>
  <Override PartName="/ppt/notesSlides/notesSlide105.xml" ContentType="application/vnd.openxmlformats-officedocument.presentationml.notesSlide+xml"/>
  <Override PartName="/ppt/tags/tag111.xml" ContentType="application/vnd.openxmlformats-officedocument.presentationml.tags+xml"/>
  <Override PartName="/ppt/notesSlides/notesSlide106.xml" ContentType="application/vnd.openxmlformats-officedocument.presentationml.notesSlide+xml"/>
  <Override PartName="/ppt/tags/tag112.xml" ContentType="application/vnd.openxmlformats-officedocument.presentationml.tags+xml"/>
  <Override PartName="/ppt/notesSlides/notesSlide107.xml" ContentType="application/vnd.openxmlformats-officedocument.presentationml.notesSlide+xml"/>
  <Override PartName="/ppt/tags/tag113.xml" ContentType="application/vnd.openxmlformats-officedocument.presentationml.tags+xml"/>
  <Override PartName="/ppt/notesSlides/notesSlide108.xml" ContentType="application/vnd.openxmlformats-officedocument.presentationml.notesSlide+xml"/>
  <Override PartName="/ppt/tags/tag114.xml" ContentType="application/vnd.openxmlformats-officedocument.presentationml.tags+xml"/>
  <Override PartName="/ppt/notesSlides/notesSlide109.xml" ContentType="application/vnd.openxmlformats-officedocument.presentationml.notesSlide+xml"/>
  <Override PartName="/ppt/tags/tag115.xml" ContentType="application/vnd.openxmlformats-officedocument.presentationml.tags+xml"/>
  <Override PartName="/ppt/notesSlides/notesSlide110.xml" ContentType="application/vnd.openxmlformats-officedocument.presentationml.notesSlide+xml"/>
  <Override PartName="/ppt/tags/tag116.xml" ContentType="application/vnd.openxmlformats-officedocument.presentationml.tags+xml"/>
  <Override PartName="/ppt/notesSlides/notesSlide111.xml" ContentType="application/vnd.openxmlformats-officedocument.presentationml.notesSlide+xml"/>
  <Override PartName="/ppt/tags/tag117.xml" ContentType="application/vnd.openxmlformats-officedocument.presentationml.tags+xml"/>
  <Override PartName="/ppt/notesSlides/notesSlide112.xml" ContentType="application/vnd.openxmlformats-officedocument.presentationml.notesSlide+xml"/>
  <Override PartName="/ppt/tags/tag118.xml" ContentType="application/vnd.openxmlformats-officedocument.presentationml.tags+xml"/>
  <Override PartName="/ppt/notesSlides/notesSlide1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115"/>
  </p:notesMasterIdLst>
  <p:handoutMasterIdLst>
    <p:handoutMasterId r:id="rId116"/>
  </p:handoutMasterIdLst>
  <p:sldIdLst>
    <p:sldId id="319" r:id="rId2"/>
    <p:sldId id="256" r:id="rId3"/>
    <p:sldId id="309" r:id="rId4"/>
    <p:sldId id="485" r:id="rId5"/>
    <p:sldId id="268" r:id="rId6"/>
    <p:sldId id="278" r:id="rId7"/>
    <p:sldId id="339" r:id="rId8"/>
    <p:sldId id="429" r:id="rId9"/>
    <p:sldId id="474" r:id="rId10"/>
    <p:sldId id="476" r:id="rId11"/>
    <p:sldId id="308" r:id="rId12"/>
    <p:sldId id="483" r:id="rId13"/>
    <p:sldId id="313" r:id="rId14"/>
    <p:sldId id="314" r:id="rId15"/>
    <p:sldId id="478" r:id="rId16"/>
    <p:sldId id="479" r:id="rId17"/>
    <p:sldId id="480" r:id="rId18"/>
    <p:sldId id="482" r:id="rId19"/>
    <p:sldId id="481" r:id="rId20"/>
    <p:sldId id="311" r:id="rId21"/>
    <p:sldId id="316" r:id="rId22"/>
    <p:sldId id="321" r:id="rId23"/>
    <p:sldId id="320" r:id="rId24"/>
    <p:sldId id="322" r:id="rId25"/>
    <p:sldId id="329" r:id="rId26"/>
    <p:sldId id="330" r:id="rId27"/>
    <p:sldId id="335" r:id="rId28"/>
    <p:sldId id="334" r:id="rId29"/>
    <p:sldId id="333" r:id="rId30"/>
    <p:sldId id="337" r:id="rId31"/>
    <p:sldId id="338" r:id="rId32"/>
    <p:sldId id="340" r:id="rId33"/>
    <p:sldId id="341" r:id="rId34"/>
    <p:sldId id="342" r:id="rId35"/>
    <p:sldId id="343" r:id="rId36"/>
    <p:sldId id="344" r:id="rId37"/>
    <p:sldId id="354" r:id="rId38"/>
    <p:sldId id="355" r:id="rId39"/>
    <p:sldId id="356" r:id="rId40"/>
    <p:sldId id="434" r:id="rId41"/>
    <p:sldId id="435" r:id="rId42"/>
    <p:sldId id="374" r:id="rId43"/>
    <p:sldId id="444" r:id="rId44"/>
    <p:sldId id="449" r:id="rId45"/>
    <p:sldId id="448" r:id="rId46"/>
    <p:sldId id="445" r:id="rId47"/>
    <p:sldId id="447" r:id="rId48"/>
    <p:sldId id="446" r:id="rId49"/>
    <p:sldId id="450" r:id="rId50"/>
    <p:sldId id="441" r:id="rId51"/>
    <p:sldId id="459" r:id="rId52"/>
    <p:sldId id="458" r:id="rId53"/>
    <p:sldId id="454" r:id="rId54"/>
    <p:sldId id="455" r:id="rId55"/>
    <p:sldId id="460" r:id="rId56"/>
    <p:sldId id="462" r:id="rId57"/>
    <p:sldId id="463" r:id="rId58"/>
    <p:sldId id="357" r:id="rId59"/>
    <p:sldId id="359" r:id="rId60"/>
    <p:sldId id="360" r:id="rId61"/>
    <p:sldId id="361" r:id="rId62"/>
    <p:sldId id="363" r:id="rId63"/>
    <p:sldId id="364" r:id="rId64"/>
    <p:sldId id="365" r:id="rId65"/>
    <p:sldId id="389" r:id="rId66"/>
    <p:sldId id="466" r:id="rId67"/>
    <p:sldId id="464" r:id="rId68"/>
    <p:sldId id="461" r:id="rId69"/>
    <p:sldId id="465" r:id="rId70"/>
    <p:sldId id="388" r:id="rId71"/>
    <p:sldId id="468" r:id="rId72"/>
    <p:sldId id="391" r:id="rId73"/>
    <p:sldId id="469" r:id="rId74"/>
    <p:sldId id="393" r:id="rId75"/>
    <p:sldId id="470" r:id="rId76"/>
    <p:sldId id="471" r:id="rId77"/>
    <p:sldId id="472" r:id="rId78"/>
    <p:sldId id="473" r:id="rId79"/>
    <p:sldId id="409" r:id="rId80"/>
    <p:sldId id="410" r:id="rId81"/>
    <p:sldId id="419" r:id="rId82"/>
    <p:sldId id="421" r:id="rId83"/>
    <p:sldId id="270" r:id="rId84"/>
    <p:sldId id="484" r:id="rId85"/>
    <p:sldId id="312" r:id="rId86"/>
    <p:sldId id="326" r:id="rId87"/>
    <p:sldId id="327" r:id="rId88"/>
    <p:sldId id="347" r:id="rId89"/>
    <p:sldId id="353" r:id="rId90"/>
    <p:sldId id="362" r:id="rId91"/>
    <p:sldId id="392" r:id="rId92"/>
    <p:sldId id="397" r:id="rId93"/>
    <p:sldId id="398" r:id="rId94"/>
    <p:sldId id="399" r:id="rId95"/>
    <p:sldId id="400" r:id="rId96"/>
    <p:sldId id="401" r:id="rId97"/>
    <p:sldId id="402" r:id="rId98"/>
    <p:sldId id="403" r:id="rId99"/>
    <p:sldId id="404" r:id="rId100"/>
    <p:sldId id="420" r:id="rId101"/>
    <p:sldId id="345" r:id="rId102"/>
    <p:sldId id="346" r:id="rId103"/>
    <p:sldId id="328" r:id="rId104"/>
    <p:sldId id="348" r:id="rId105"/>
    <p:sldId id="349" r:id="rId106"/>
    <p:sldId id="350" r:id="rId107"/>
    <p:sldId id="423" r:id="rId108"/>
    <p:sldId id="424" r:id="rId109"/>
    <p:sldId id="425" r:id="rId110"/>
    <p:sldId id="426" r:id="rId111"/>
    <p:sldId id="427" r:id="rId112"/>
    <p:sldId id="317" r:id="rId113"/>
    <p:sldId id="371" r:id="rId114"/>
  </p:sldIdLst>
  <p:sldSz cx="10239375" cy="4967288"/>
  <p:notesSz cx="6858000" cy="9144000"/>
  <p:custDataLst>
    <p:tags r:id="rId1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319"/>
            <p14:sldId id="256"/>
            <p14:sldId id="309"/>
            <p14:sldId id="485"/>
            <p14:sldId id="268"/>
            <p14:sldId id="278"/>
            <p14:sldId id="339"/>
            <p14:sldId id="429"/>
            <p14:sldId id="474"/>
            <p14:sldId id="476"/>
            <p14:sldId id="308"/>
            <p14:sldId id="483"/>
            <p14:sldId id="313"/>
            <p14:sldId id="314"/>
            <p14:sldId id="478"/>
            <p14:sldId id="479"/>
            <p14:sldId id="480"/>
            <p14:sldId id="482"/>
            <p14:sldId id="481"/>
            <p14:sldId id="311"/>
            <p14:sldId id="316"/>
            <p14:sldId id="321"/>
            <p14:sldId id="320"/>
            <p14:sldId id="322"/>
            <p14:sldId id="329"/>
            <p14:sldId id="330"/>
            <p14:sldId id="335"/>
            <p14:sldId id="334"/>
            <p14:sldId id="333"/>
            <p14:sldId id="337"/>
            <p14:sldId id="338"/>
            <p14:sldId id="340"/>
            <p14:sldId id="341"/>
            <p14:sldId id="342"/>
            <p14:sldId id="343"/>
            <p14:sldId id="344"/>
            <p14:sldId id="354"/>
            <p14:sldId id="355"/>
            <p14:sldId id="356"/>
            <p14:sldId id="434"/>
            <p14:sldId id="435"/>
            <p14:sldId id="374"/>
            <p14:sldId id="444"/>
            <p14:sldId id="449"/>
            <p14:sldId id="448"/>
            <p14:sldId id="445"/>
            <p14:sldId id="447"/>
            <p14:sldId id="446"/>
            <p14:sldId id="450"/>
            <p14:sldId id="441"/>
            <p14:sldId id="459"/>
            <p14:sldId id="458"/>
            <p14:sldId id="454"/>
            <p14:sldId id="455"/>
            <p14:sldId id="460"/>
            <p14:sldId id="462"/>
            <p14:sldId id="463"/>
            <p14:sldId id="357"/>
            <p14:sldId id="359"/>
            <p14:sldId id="360"/>
            <p14:sldId id="361"/>
            <p14:sldId id="363"/>
            <p14:sldId id="364"/>
            <p14:sldId id="365"/>
            <p14:sldId id="389"/>
            <p14:sldId id="466"/>
            <p14:sldId id="464"/>
            <p14:sldId id="461"/>
            <p14:sldId id="465"/>
            <p14:sldId id="388"/>
            <p14:sldId id="468"/>
            <p14:sldId id="391"/>
            <p14:sldId id="469"/>
            <p14:sldId id="393"/>
            <p14:sldId id="470"/>
            <p14:sldId id="471"/>
            <p14:sldId id="472"/>
            <p14:sldId id="473"/>
            <p14:sldId id="409"/>
            <p14:sldId id="410"/>
            <p14:sldId id="419"/>
            <p14:sldId id="421"/>
          </p14:sldIdLst>
        </p14:section>
        <p14:section name="Tools, Materials, Equipment list" id="{F9AA3CE8-AA6A-4B58-B495-A525DC9AE2B0}">
          <p14:sldIdLst/>
        </p14:section>
        <p14:section name="Videos" id="{0F8C89CC-0E24-46AD-9E26-0E6BE84E2FF3}">
          <p14:sldIdLst>
            <p14:sldId id="270"/>
            <p14:sldId id="484"/>
            <p14:sldId id="312"/>
            <p14:sldId id="326"/>
            <p14:sldId id="327"/>
            <p14:sldId id="347"/>
            <p14:sldId id="353"/>
            <p14:sldId id="362"/>
            <p14:sldId id="392"/>
            <p14:sldId id="397"/>
            <p14:sldId id="398"/>
            <p14:sldId id="399"/>
            <p14:sldId id="400"/>
            <p14:sldId id="401"/>
            <p14:sldId id="402"/>
            <p14:sldId id="403"/>
            <p14:sldId id="404"/>
            <p14:sldId id="420"/>
          </p14:sldIdLst>
        </p14:section>
        <p14:section name="Voiceovers" id="{4CE730FD-3D12-49C2-A8B1-C4D7634AD67B}">
          <p14:sldIdLst>
            <p14:sldId id="345"/>
            <p14:sldId id="346"/>
            <p14:sldId id="328"/>
            <p14:sldId id="348"/>
            <p14:sldId id="349"/>
            <p14:sldId id="350"/>
          </p14:sldIdLst>
        </p14:section>
        <p14:section name="Simulations" id="{F55EB4D8-39B4-4EB2-B24C-5F34A61ED9D6}">
          <p14:sldIdLst>
            <p14:sldId id="423"/>
            <p14:sldId id="424"/>
            <p14:sldId id="425"/>
            <p14:sldId id="426"/>
            <p14:sldId id="427"/>
          </p14:sldIdLst>
        </p14:section>
        <p14:section name="Resources" id="{C4800900-FCDC-4F10-B92B-01DBDF4E062A}">
          <p14:sldIdLst>
            <p14:sldId id="317"/>
          </p14:sldIdLst>
        </p14:section>
        <p14:section name="Images required" id="{BB1DECA0-7FEA-460B-90C6-8053E37D0EB7}">
          <p14:sldIdLst>
            <p14:sldId id="37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7" clrIdx="0">
    <p:extLst/>
  </p:cmAuthor>
  <p:cmAuthor id="2" name="Benita Gomes" initials="BG" lastIdx="8" clrIdx="1">
    <p:extLst>
      <p:ext uri="{19B8F6BF-5375-455C-9EA6-DF929625EA0E}">
        <p15:presenceInfo xmlns:p15="http://schemas.microsoft.com/office/powerpoint/2012/main" userId="Benita Gomes" providerId="None"/>
      </p:ext>
    </p:extLst>
  </p:cmAuthor>
  <p:cmAuthor id="3" name="Windows User" initials="WU" lastIdx="3"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77895" autoAdjust="0"/>
  </p:normalViewPr>
  <p:slideViewPr>
    <p:cSldViewPr snapToGrid="0" snapToObjects="1">
      <p:cViewPr varScale="1">
        <p:scale>
          <a:sx n="121" d="100"/>
          <a:sy n="121" d="100"/>
        </p:scale>
        <p:origin x="930" y="108"/>
      </p:cViewPr>
      <p:guideLst/>
    </p:cSldViewPr>
  </p:slideViewPr>
  <p:notesTextViewPr>
    <p:cViewPr>
      <p:scale>
        <a:sx n="1" d="1"/>
        <a:sy n="1" d="1"/>
      </p:scale>
      <p:origin x="0" y="0"/>
    </p:cViewPr>
  </p:notesTextViewPr>
  <p:notesViewPr>
    <p:cSldViewPr snapToGrid="0" snapToObjects="1">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gs" Target="tags/tag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commentAuthors" Target="commentAuthor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5-18T08:17:46.806" idx="4">
    <p:pos x="6266" y="466"/>
    <p:text>This is the style that should be used to redrawn the image on the left.</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8-05-18T14:53:59.213" idx="7">
    <p:pos x="4665" y="1080"/>
    <p:text>Image need to be redrawn to be of a higher quality.</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8-05-22T12:43:53.408" idx="8">
    <p:pos x="4339" y="1399"/>
    <p:text>When the learner is taken to the incorrect feedback page they should see feedback for incorrect answer and also an image of the electrician 'dressed' in the correct PPE.</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bg1">
            <a:lumMod val="85000"/>
          </a:schemeClr>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bg1">
            <a:lumMod val="85000"/>
          </a:schemeClr>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bg1">
            <a:lumMod val="85000"/>
          </a:schemeClr>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bg1">
            <a:lumMod val="85000"/>
          </a:schemeClr>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custScaleX="110923" custScaleY="14620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accent1"/>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accent1"/>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accent1"/>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accent1"/>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accent1"/>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accent1"/>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accent1"/>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accent1"/>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accent1"/>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accent1"/>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accent1"/>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accent1"/>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accent1"/>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custScaleX="113592" custScaleY="14620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accent1"/>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accent1"/>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accent1"/>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accent1"/>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accent1"/>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accent1"/>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custScaleX="111536" custScaleY="152982">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bg1">
            <a:lumMod val="85000"/>
          </a:schemeClr>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bg1">
            <a:lumMod val="85000"/>
          </a:schemeClr>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bg1">
            <a:lumMod val="85000"/>
          </a:schemeClr>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custScaleX="134134" custScaleY="164893">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accent1"/>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bg1">
            <a:lumMod val="85000"/>
          </a:schemeClr>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bg1">
            <a:lumMod val="85000"/>
          </a:schemeClr>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custScaleX="132725" custScaleY="147381">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33CBEA-A87A-4722-8848-2BD1B84B02F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ZA"/>
        </a:p>
      </dgm:t>
    </dgm:pt>
    <dgm:pt modelId="{8793828A-6C8A-4998-B0CB-1B53A9C181F8}">
      <dgm:prSet phldrT="[Text]"/>
      <dgm:spPr>
        <a:solidFill>
          <a:schemeClr val="tx1"/>
        </a:solidFill>
      </dgm:spPr>
      <dgm:t>
        <a:bodyPr/>
        <a:lstStyle/>
        <a:p>
          <a:r>
            <a:rPr lang="en-ZA" dirty="0"/>
            <a:t>Task</a:t>
          </a:r>
          <a:r>
            <a:rPr lang="en-ZA" baseline="0" dirty="0"/>
            <a:t> 1 Video </a:t>
          </a:r>
          <a:endParaRPr lang="en-ZA" dirty="0"/>
        </a:p>
      </dgm:t>
    </dgm:pt>
    <dgm:pt modelId="{F3D1E897-B709-41EC-8E6D-B9804A963351}" type="parTrans" cxnId="{F174F5E9-3A79-4451-BF0B-16F14FBEC342}">
      <dgm:prSet/>
      <dgm:spPr/>
      <dgm:t>
        <a:bodyPr/>
        <a:lstStyle/>
        <a:p>
          <a:endParaRPr lang="en-ZA"/>
        </a:p>
      </dgm:t>
    </dgm:pt>
    <dgm:pt modelId="{FC288B65-CD27-4F79-8B7F-4362359B5E8C}" type="sibTrans" cxnId="{F174F5E9-3A79-4451-BF0B-16F14FBEC342}">
      <dgm:prSet/>
      <dgm:spPr/>
      <dgm:t>
        <a:bodyPr/>
        <a:lstStyle/>
        <a:p>
          <a:endParaRPr lang="en-ZA"/>
        </a:p>
      </dgm:t>
    </dgm:pt>
    <dgm:pt modelId="{F0EDFAB9-2CFD-41A4-BCFD-634E0AF53A19}">
      <dgm:prSet phldrT="[Text]"/>
      <dgm:spPr>
        <a:solidFill>
          <a:schemeClr val="tx1"/>
        </a:solidFill>
      </dgm:spPr>
      <dgm:t>
        <a:bodyPr/>
        <a:lstStyle/>
        <a:p>
          <a:r>
            <a:rPr lang="en-ZA" dirty="0"/>
            <a:t>Task</a:t>
          </a:r>
          <a:r>
            <a:rPr lang="en-ZA" baseline="0" dirty="0"/>
            <a:t> 2 Video </a:t>
          </a:r>
          <a:endParaRPr lang="en-ZA" dirty="0"/>
        </a:p>
      </dgm:t>
    </dgm:pt>
    <dgm:pt modelId="{04AD3B8E-0987-4989-9787-381566788F27}" type="parTrans" cxnId="{1DF80B43-615E-45EC-B9AC-31845F268A37}">
      <dgm:prSet/>
      <dgm:spPr/>
      <dgm:t>
        <a:bodyPr/>
        <a:lstStyle/>
        <a:p>
          <a:endParaRPr lang="en-ZA"/>
        </a:p>
      </dgm:t>
    </dgm:pt>
    <dgm:pt modelId="{A39E5F75-9705-440F-8EB7-6418F0FB01C6}" type="sibTrans" cxnId="{1DF80B43-615E-45EC-B9AC-31845F268A37}">
      <dgm:prSet/>
      <dgm:spPr/>
      <dgm:t>
        <a:bodyPr/>
        <a:lstStyle/>
        <a:p>
          <a:endParaRPr lang="en-ZA"/>
        </a:p>
      </dgm:t>
    </dgm:pt>
    <dgm:pt modelId="{206EF674-E973-4A69-8D80-91B711B9EDB0}">
      <dgm:prSet phldrT="[Text]"/>
      <dgm:spPr>
        <a:solidFill>
          <a:schemeClr val="tx1"/>
        </a:solidFill>
      </dgm:spPr>
      <dgm:t>
        <a:bodyPr/>
        <a:lstStyle/>
        <a:p>
          <a:r>
            <a:rPr lang="en-ZA" dirty="0"/>
            <a:t>Task</a:t>
          </a:r>
          <a:r>
            <a:rPr lang="en-ZA" baseline="0" dirty="0"/>
            <a:t> 3 Video </a:t>
          </a:r>
          <a:endParaRPr lang="en-ZA" dirty="0"/>
        </a:p>
      </dgm:t>
    </dgm:pt>
    <dgm:pt modelId="{716C7A5F-50CB-48B5-AE02-E6966BF23F2B}" type="parTrans" cxnId="{03134352-CE8C-4A74-B04A-3357F4679319}">
      <dgm:prSet/>
      <dgm:spPr/>
      <dgm:t>
        <a:bodyPr/>
        <a:lstStyle/>
        <a:p>
          <a:endParaRPr lang="en-ZA"/>
        </a:p>
      </dgm:t>
    </dgm:pt>
    <dgm:pt modelId="{C0B52FC7-297D-4D25-B7DA-5281CDACF4EC}" type="sibTrans" cxnId="{03134352-CE8C-4A74-B04A-3357F4679319}">
      <dgm:prSet/>
      <dgm:spPr/>
      <dgm:t>
        <a:bodyPr/>
        <a:lstStyle/>
        <a:p>
          <a:endParaRPr lang="en-ZA"/>
        </a:p>
      </dgm:t>
    </dgm:pt>
    <dgm:pt modelId="{381678EC-967E-4306-882F-DDC2EDBEB29C}">
      <dgm:prSet phldrT="[Text]"/>
      <dgm:spPr>
        <a:solidFill>
          <a:schemeClr val="tx1"/>
        </a:solidFill>
      </dgm:spPr>
      <dgm:t>
        <a:bodyPr/>
        <a:lstStyle/>
        <a:p>
          <a:r>
            <a:rPr lang="en-ZA" dirty="0"/>
            <a:t>Task</a:t>
          </a:r>
          <a:r>
            <a:rPr lang="en-ZA" baseline="0" dirty="0"/>
            <a:t> 4 Video </a:t>
          </a:r>
          <a:endParaRPr lang="en-ZA" dirty="0"/>
        </a:p>
      </dgm:t>
    </dgm:pt>
    <dgm:pt modelId="{709964C8-36EC-4CA0-A9CD-5D41AB5B5AA9}" type="parTrans" cxnId="{E70471C5-73E8-4D23-BCFA-02C53A543D6C}">
      <dgm:prSet/>
      <dgm:spPr/>
      <dgm:t>
        <a:bodyPr/>
        <a:lstStyle/>
        <a:p>
          <a:endParaRPr lang="en-ZA"/>
        </a:p>
      </dgm:t>
    </dgm:pt>
    <dgm:pt modelId="{C4EAD412-8355-4951-AD3F-E71C442C810B}" type="sibTrans" cxnId="{E70471C5-73E8-4D23-BCFA-02C53A543D6C}">
      <dgm:prSet/>
      <dgm:spPr/>
      <dgm:t>
        <a:bodyPr/>
        <a:lstStyle/>
        <a:p>
          <a:endParaRPr lang="en-ZA"/>
        </a:p>
      </dgm:t>
    </dgm:pt>
    <dgm:pt modelId="{CEFB587E-E7F4-40F2-BFED-8672C7BDD9C4}">
      <dgm:prSet phldrT="[Text]"/>
      <dgm:spPr>
        <a:solidFill>
          <a:schemeClr val="tx1"/>
        </a:solidFill>
      </dgm:spPr>
      <dgm:t>
        <a:bodyPr/>
        <a:lstStyle/>
        <a:p>
          <a:r>
            <a:rPr lang="en-ZA" dirty="0"/>
            <a:t>Task</a:t>
          </a:r>
          <a:r>
            <a:rPr lang="en-ZA" baseline="0" dirty="0"/>
            <a:t> 5 Video </a:t>
          </a:r>
          <a:endParaRPr lang="en-ZA" dirty="0"/>
        </a:p>
      </dgm:t>
    </dgm:pt>
    <dgm:pt modelId="{9948D888-FDD2-4938-9333-A7F766567D3E}" type="parTrans" cxnId="{E82CF1BD-F21D-41A0-BE32-C4EE1783AFDA}">
      <dgm:prSet/>
      <dgm:spPr/>
      <dgm:t>
        <a:bodyPr/>
        <a:lstStyle/>
        <a:p>
          <a:endParaRPr lang="en-ZA"/>
        </a:p>
      </dgm:t>
    </dgm:pt>
    <dgm:pt modelId="{67BE03D1-936E-4E1C-A25C-15FEFF2DFE63}" type="sibTrans" cxnId="{E82CF1BD-F21D-41A0-BE32-C4EE1783AFDA}">
      <dgm:prSet/>
      <dgm:spPr/>
      <dgm:t>
        <a:bodyPr/>
        <a:lstStyle/>
        <a:p>
          <a:endParaRPr lang="en-ZA"/>
        </a:p>
      </dgm:t>
    </dgm:pt>
    <dgm:pt modelId="{6A762463-405D-4EDF-83C3-04435A7C844F}">
      <dgm:prSet/>
      <dgm:spPr>
        <a:solidFill>
          <a:schemeClr val="tx1"/>
        </a:solidFill>
      </dgm:spPr>
      <dgm:t>
        <a:bodyPr/>
        <a:lstStyle/>
        <a:p>
          <a:r>
            <a:rPr lang="en-ZA" dirty="0"/>
            <a:t>Task</a:t>
          </a:r>
          <a:r>
            <a:rPr lang="en-ZA" baseline="0" dirty="0"/>
            <a:t> 6 Video </a:t>
          </a:r>
          <a:endParaRPr lang="en-ZA" dirty="0"/>
        </a:p>
      </dgm:t>
    </dgm:pt>
    <dgm:pt modelId="{211C1A35-DF56-431D-BE31-A1495D7AA2FD}" type="parTrans" cxnId="{1F6BAAC5-3FCD-42D7-A3D3-DFCDC27720A9}">
      <dgm:prSet/>
      <dgm:spPr/>
      <dgm:t>
        <a:bodyPr/>
        <a:lstStyle/>
        <a:p>
          <a:endParaRPr lang="en-ZA"/>
        </a:p>
      </dgm:t>
    </dgm:pt>
    <dgm:pt modelId="{C878BC73-1514-4286-A35F-5098A6156A74}" type="sibTrans" cxnId="{1F6BAAC5-3FCD-42D7-A3D3-DFCDC27720A9}">
      <dgm:prSet/>
      <dgm:spPr/>
      <dgm:t>
        <a:bodyPr/>
        <a:lstStyle/>
        <a:p>
          <a:endParaRPr lang="en-ZA"/>
        </a:p>
      </dgm:t>
    </dgm:pt>
    <dgm:pt modelId="{8F58067F-EC56-445F-84CF-AD705186F33C}">
      <dgm:prSet/>
      <dgm:spPr>
        <a:solidFill>
          <a:schemeClr val="tx1"/>
        </a:solidFill>
      </dgm:spPr>
      <dgm:t>
        <a:bodyPr/>
        <a:lstStyle/>
        <a:p>
          <a:r>
            <a:rPr lang="en-ZA" dirty="0"/>
            <a:t>Task</a:t>
          </a:r>
          <a:r>
            <a:rPr lang="en-ZA" baseline="0" dirty="0"/>
            <a:t> 8 Video </a:t>
          </a:r>
          <a:endParaRPr lang="en-ZA" dirty="0"/>
        </a:p>
      </dgm:t>
    </dgm:pt>
    <dgm:pt modelId="{7322BA58-3069-4D2E-84F0-1D23A9BD0599}" type="parTrans" cxnId="{A5C753C0-F7DF-42EF-BCCC-07EDB3983149}">
      <dgm:prSet/>
      <dgm:spPr/>
      <dgm:t>
        <a:bodyPr/>
        <a:lstStyle/>
        <a:p>
          <a:endParaRPr lang="en-ZA"/>
        </a:p>
      </dgm:t>
    </dgm:pt>
    <dgm:pt modelId="{DFCFB51E-97E3-4916-B42C-BBB2329479C2}" type="sibTrans" cxnId="{A5C753C0-F7DF-42EF-BCCC-07EDB3983149}">
      <dgm:prSet/>
      <dgm:spPr/>
      <dgm:t>
        <a:bodyPr/>
        <a:lstStyle/>
        <a:p>
          <a:endParaRPr lang="en-ZA"/>
        </a:p>
      </dgm:t>
    </dgm:pt>
    <dgm:pt modelId="{F47B3CFD-58F3-4FDE-AC3F-098CCBAF7A78}">
      <dgm:prSet/>
      <dgm:spPr>
        <a:solidFill>
          <a:schemeClr val="tx1"/>
        </a:solidFill>
      </dgm:spPr>
      <dgm:t>
        <a:bodyPr/>
        <a:lstStyle/>
        <a:p>
          <a:r>
            <a:rPr lang="en-ZA" dirty="0"/>
            <a:t>Task</a:t>
          </a:r>
          <a:r>
            <a:rPr lang="en-ZA" baseline="0" dirty="0"/>
            <a:t> 7 Video </a:t>
          </a:r>
          <a:endParaRPr lang="en-ZA" dirty="0"/>
        </a:p>
      </dgm:t>
    </dgm:pt>
    <dgm:pt modelId="{EAC02C15-BD30-45FF-90B6-0CE3C136A9F3}" type="parTrans" cxnId="{52791254-DD60-44EC-B7EB-5944447081D0}">
      <dgm:prSet/>
      <dgm:spPr/>
      <dgm:t>
        <a:bodyPr/>
        <a:lstStyle/>
        <a:p>
          <a:endParaRPr lang="en-ZA"/>
        </a:p>
      </dgm:t>
    </dgm:pt>
    <dgm:pt modelId="{81DF9A2E-B1BE-4E12-BD15-0532B98F6DE0}" type="sibTrans" cxnId="{52791254-DD60-44EC-B7EB-5944447081D0}">
      <dgm:prSet/>
      <dgm:spPr/>
      <dgm:t>
        <a:bodyPr/>
        <a:lstStyle/>
        <a:p>
          <a:endParaRPr lang="en-ZA"/>
        </a:p>
      </dgm:t>
    </dgm:pt>
    <dgm:pt modelId="{40067F64-2235-49F7-BAA6-DF3AFFE71049}" type="pres">
      <dgm:prSet presAssocID="{6133CBEA-A87A-4722-8848-2BD1B84B02FF}" presName="diagram" presStyleCnt="0">
        <dgm:presLayoutVars>
          <dgm:dir/>
          <dgm:resizeHandles val="exact"/>
        </dgm:presLayoutVars>
      </dgm:prSet>
      <dgm:spPr/>
    </dgm:pt>
    <dgm:pt modelId="{2E4D1941-7D4A-46F1-940D-C397CE439653}" type="pres">
      <dgm:prSet presAssocID="{8793828A-6C8A-4998-B0CB-1B53A9C181F8}" presName="node" presStyleLbl="node1" presStyleIdx="0" presStyleCnt="8">
        <dgm:presLayoutVars>
          <dgm:bulletEnabled val="1"/>
        </dgm:presLayoutVars>
      </dgm:prSet>
      <dgm:spPr/>
    </dgm:pt>
    <dgm:pt modelId="{FFEFD80E-9EA2-4876-AE3C-BC6B66FD3197}" type="pres">
      <dgm:prSet presAssocID="{FC288B65-CD27-4F79-8B7F-4362359B5E8C}" presName="sibTrans" presStyleCnt="0"/>
      <dgm:spPr/>
    </dgm:pt>
    <dgm:pt modelId="{9A643928-C323-490E-B375-3BA1688A789F}" type="pres">
      <dgm:prSet presAssocID="{F0EDFAB9-2CFD-41A4-BCFD-634E0AF53A19}" presName="node" presStyleLbl="node1" presStyleIdx="1" presStyleCnt="8">
        <dgm:presLayoutVars>
          <dgm:bulletEnabled val="1"/>
        </dgm:presLayoutVars>
      </dgm:prSet>
      <dgm:spPr/>
    </dgm:pt>
    <dgm:pt modelId="{2409D375-6E65-45E7-A6DA-90DF3CBD5308}" type="pres">
      <dgm:prSet presAssocID="{A39E5F75-9705-440F-8EB7-6418F0FB01C6}" presName="sibTrans" presStyleCnt="0"/>
      <dgm:spPr/>
    </dgm:pt>
    <dgm:pt modelId="{06625FC8-1C1A-4CCE-80DB-43C0AD203590}" type="pres">
      <dgm:prSet presAssocID="{206EF674-E973-4A69-8D80-91B711B9EDB0}" presName="node" presStyleLbl="node1" presStyleIdx="2" presStyleCnt="8">
        <dgm:presLayoutVars>
          <dgm:bulletEnabled val="1"/>
        </dgm:presLayoutVars>
      </dgm:prSet>
      <dgm:spPr/>
    </dgm:pt>
    <dgm:pt modelId="{28A3B1E9-C68F-4E3F-B11C-5A468676352A}" type="pres">
      <dgm:prSet presAssocID="{C0B52FC7-297D-4D25-B7DA-5281CDACF4EC}" presName="sibTrans" presStyleCnt="0"/>
      <dgm:spPr/>
    </dgm:pt>
    <dgm:pt modelId="{B78ECAEA-D192-40E3-9F01-73816BA84F60}" type="pres">
      <dgm:prSet presAssocID="{381678EC-967E-4306-882F-DDC2EDBEB29C}" presName="node" presStyleLbl="node1" presStyleIdx="3" presStyleCnt="8">
        <dgm:presLayoutVars>
          <dgm:bulletEnabled val="1"/>
        </dgm:presLayoutVars>
      </dgm:prSet>
      <dgm:spPr/>
    </dgm:pt>
    <dgm:pt modelId="{F17DD012-9DCD-4855-977D-2442EC733710}" type="pres">
      <dgm:prSet presAssocID="{C4EAD412-8355-4951-AD3F-E71C442C810B}" presName="sibTrans" presStyleCnt="0"/>
      <dgm:spPr/>
    </dgm:pt>
    <dgm:pt modelId="{CC8419EB-DE63-45C5-ADC1-DE15BD1C6738}" type="pres">
      <dgm:prSet presAssocID="{CEFB587E-E7F4-40F2-BFED-8672C7BDD9C4}" presName="node" presStyleLbl="node1" presStyleIdx="4" presStyleCnt="8">
        <dgm:presLayoutVars>
          <dgm:bulletEnabled val="1"/>
        </dgm:presLayoutVars>
      </dgm:prSet>
      <dgm:spPr/>
    </dgm:pt>
    <dgm:pt modelId="{28F19275-C828-4AF2-8864-8CD0BCB6968F}" type="pres">
      <dgm:prSet presAssocID="{67BE03D1-936E-4E1C-A25C-15FEFF2DFE63}" presName="sibTrans" presStyleCnt="0"/>
      <dgm:spPr/>
    </dgm:pt>
    <dgm:pt modelId="{0979EBAD-677B-4A42-ABF0-23D38FDBD74F}" type="pres">
      <dgm:prSet presAssocID="{6A762463-405D-4EDF-83C3-04435A7C844F}" presName="node" presStyleLbl="node1" presStyleIdx="5" presStyleCnt="8">
        <dgm:presLayoutVars>
          <dgm:bulletEnabled val="1"/>
        </dgm:presLayoutVars>
      </dgm:prSet>
      <dgm:spPr/>
    </dgm:pt>
    <dgm:pt modelId="{3F2B126F-0536-4E10-B297-712E2018A333}" type="pres">
      <dgm:prSet presAssocID="{C878BC73-1514-4286-A35F-5098A6156A74}" presName="sibTrans" presStyleCnt="0"/>
      <dgm:spPr/>
    </dgm:pt>
    <dgm:pt modelId="{71FA9BFB-CE07-4F09-8D0A-4B033C34DE64}" type="pres">
      <dgm:prSet presAssocID="{F47B3CFD-58F3-4FDE-AC3F-098CCBAF7A78}" presName="node" presStyleLbl="node1" presStyleIdx="6" presStyleCnt="8">
        <dgm:presLayoutVars>
          <dgm:bulletEnabled val="1"/>
        </dgm:presLayoutVars>
      </dgm:prSet>
      <dgm:spPr/>
    </dgm:pt>
    <dgm:pt modelId="{04FBDDA2-6942-4CE5-9946-3116CE462206}" type="pres">
      <dgm:prSet presAssocID="{81DF9A2E-B1BE-4E12-BD15-0532B98F6DE0}" presName="sibTrans" presStyleCnt="0"/>
      <dgm:spPr/>
    </dgm:pt>
    <dgm:pt modelId="{919750A9-9ADC-4F2C-B882-BDC4E917BB30}" type="pres">
      <dgm:prSet presAssocID="{8F58067F-EC56-445F-84CF-AD705186F33C}" presName="node" presStyleLbl="node1" presStyleIdx="7" presStyleCnt="8">
        <dgm:presLayoutVars>
          <dgm:bulletEnabled val="1"/>
        </dgm:presLayoutVars>
      </dgm:prSet>
      <dgm:spPr/>
    </dgm:pt>
  </dgm:ptLst>
  <dgm:cxnLst>
    <dgm:cxn modelId="{14756611-C50D-4701-809D-1069D59C857B}" type="presOf" srcId="{8793828A-6C8A-4998-B0CB-1B53A9C181F8}" destId="{2E4D1941-7D4A-46F1-940D-C397CE439653}" srcOrd="0" destOrd="0" presId="urn:microsoft.com/office/officeart/2005/8/layout/default"/>
    <dgm:cxn modelId="{572D4B23-F887-4F63-8126-5E55FF1BC78A}" type="presOf" srcId="{381678EC-967E-4306-882F-DDC2EDBEB29C}" destId="{B78ECAEA-D192-40E3-9F01-73816BA84F60}" srcOrd="0" destOrd="0" presId="urn:microsoft.com/office/officeart/2005/8/layout/default"/>
    <dgm:cxn modelId="{56DE935C-412E-47FD-84F3-C1FBF7F8A766}" type="presOf" srcId="{6133CBEA-A87A-4722-8848-2BD1B84B02FF}" destId="{40067F64-2235-49F7-BAA6-DF3AFFE71049}" srcOrd="0" destOrd="0" presId="urn:microsoft.com/office/officeart/2005/8/layout/default"/>
    <dgm:cxn modelId="{1DF80B43-615E-45EC-B9AC-31845F268A37}" srcId="{6133CBEA-A87A-4722-8848-2BD1B84B02FF}" destId="{F0EDFAB9-2CFD-41A4-BCFD-634E0AF53A19}" srcOrd="1" destOrd="0" parTransId="{04AD3B8E-0987-4989-9787-381566788F27}" sibTransId="{A39E5F75-9705-440F-8EB7-6418F0FB01C6}"/>
    <dgm:cxn modelId="{03134352-CE8C-4A74-B04A-3357F4679319}" srcId="{6133CBEA-A87A-4722-8848-2BD1B84B02FF}" destId="{206EF674-E973-4A69-8D80-91B711B9EDB0}" srcOrd="2" destOrd="0" parTransId="{716C7A5F-50CB-48B5-AE02-E6966BF23F2B}" sibTransId="{C0B52FC7-297D-4D25-B7DA-5281CDACF4EC}"/>
    <dgm:cxn modelId="{52791254-DD60-44EC-B7EB-5944447081D0}" srcId="{6133CBEA-A87A-4722-8848-2BD1B84B02FF}" destId="{F47B3CFD-58F3-4FDE-AC3F-098CCBAF7A78}" srcOrd="6" destOrd="0" parTransId="{EAC02C15-BD30-45FF-90B6-0CE3C136A9F3}" sibTransId="{81DF9A2E-B1BE-4E12-BD15-0532B98F6DE0}"/>
    <dgm:cxn modelId="{97ADCD7B-C8B0-417C-B330-7C6536DFCE55}" type="presOf" srcId="{F47B3CFD-58F3-4FDE-AC3F-098CCBAF7A78}" destId="{71FA9BFB-CE07-4F09-8D0A-4B033C34DE64}" srcOrd="0" destOrd="0" presId="urn:microsoft.com/office/officeart/2005/8/layout/default"/>
    <dgm:cxn modelId="{ABF3D77C-5FB8-4819-A21A-4B5EC3B154E5}" type="presOf" srcId="{8F58067F-EC56-445F-84CF-AD705186F33C}" destId="{919750A9-9ADC-4F2C-B882-BDC4E917BB30}" srcOrd="0" destOrd="0" presId="urn:microsoft.com/office/officeart/2005/8/layout/default"/>
    <dgm:cxn modelId="{04A1118B-CAF8-4721-B765-539A83F07BEB}" type="presOf" srcId="{206EF674-E973-4A69-8D80-91B711B9EDB0}" destId="{06625FC8-1C1A-4CCE-80DB-43C0AD203590}" srcOrd="0" destOrd="0" presId="urn:microsoft.com/office/officeart/2005/8/layout/default"/>
    <dgm:cxn modelId="{E82CF1BD-F21D-41A0-BE32-C4EE1783AFDA}" srcId="{6133CBEA-A87A-4722-8848-2BD1B84B02FF}" destId="{CEFB587E-E7F4-40F2-BFED-8672C7BDD9C4}" srcOrd="4" destOrd="0" parTransId="{9948D888-FDD2-4938-9333-A7F766567D3E}" sibTransId="{67BE03D1-936E-4E1C-A25C-15FEFF2DFE63}"/>
    <dgm:cxn modelId="{A5C753C0-F7DF-42EF-BCCC-07EDB3983149}" srcId="{6133CBEA-A87A-4722-8848-2BD1B84B02FF}" destId="{8F58067F-EC56-445F-84CF-AD705186F33C}" srcOrd="7" destOrd="0" parTransId="{7322BA58-3069-4D2E-84F0-1D23A9BD0599}" sibTransId="{DFCFB51E-97E3-4916-B42C-BBB2329479C2}"/>
    <dgm:cxn modelId="{E70471C5-73E8-4D23-BCFA-02C53A543D6C}" srcId="{6133CBEA-A87A-4722-8848-2BD1B84B02FF}" destId="{381678EC-967E-4306-882F-DDC2EDBEB29C}" srcOrd="3" destOrd="0" parTransId="{709964C8-36EC-4CA0-A9CD-5D41AB5B5AA9}" sibTransId="{C4EAD412-8355-4951-AD3F-E71C442C810B}"/>
    <dgm:cxn modelId="{1F6BAAC5-3FCD-42D7-A3D3-DFCDC27720A9}" srcId="{6133CBEA-A87A-4722-8848-2BD1B84B02FF}" destId="{6A762463-405D-4EDF-83C3-04435A7C844F}" srcOrd="5" destOrd="0" parTransId="{211C1A35-DF56-431D-BE31-A1495D7AA2FD}" sibTransId="{C878BC73-1514-4286-A35F-5098A6156A74}"/>
    <dgm:cxn modelId="{E60C47D4-A0D8-48C7-AA7A-4A5C6A0FC11E}" type="presOf" srcId="{F0EDFAB9-2CFD-41A4-BCFD-634E0AF53A19}" destId="{9A643928-C323-490E-B375-3BA1688A789F}" srcOrd="0" destOrd="0" presId="urn:microsoft.com/office/officeart/2005/8/layout/default"/>
    <dgm:cxn modelId="{03364BD9-E7BB-4094-862D-71AD1CF92751}" type="presOf" srcId="{CEFB587E-E7F4-40F2-BFED-8672C7BDD9C4}" destId="{CC8419EB-DE63-45C5-ADC1-DE15BD1C6738}" srcOrd="0" destOrd="0" presId="urn:microsoft.com/office/officeart/2005/8/layout/default"/>
    <dgm:cxn modelId="{F174F5E9-3A79-4451-BF0B-16F14FBEC342}" srcId="{6133CBEA-A87A-4722-8848-2BD1B84B02FF}" destId="{8793828A-6C8A-4998-B0CB-1B53A9C181F8}" srcOrd="0" destOrd="0" parTransId="{F3D1E897-B709-41EC-8E6D-B9804A963351}" sibTransId="{FC288B65-CD27-4F79-8B7F-4362359B5E8C}"/>
    <dgm:cxn modelId="{A63E74F8-D410-47BE-84A7-30312E66111F}" type="presOf" srcId="{6A762463-405D-4EDF-83C3-04435A7C844F}" destId="{0979EBAD-677B-4A42-ABF0-23D38FDBD74F}" srcOrd="0" destOrd="0" presId="urn:microsoft.com/office/officeart/2005/8/layout/default"/>
    <dgm:cxn modelId="{FF4788F0-2A1C-4FC1-9A61-982C0B1C9288}" type="presParOf" srcId="{40067F64-2235-49F7-BAA6-DF3AFFE71049}" destId="{2E4D1941-7D4A-46F1-940D-C397CE439653}" srcOrd="0" destOrd="0" presId="urn:microsoft.com/office/officeart/2005/8/layout/default"/>
    <dgm:cxn modelId="{03F56FAA-2783-4744-9894-5BAE34978763}" type="presParOf" srcId="{40067F64-2235-49F7-BAA6-DF3AFFE71049}" destId="{FFEFD80E-9EA2-4876-AE3C-BC6B66FD3197}" srcOrd="1" destOrd="0" presId="urn:microsoft.com/office/officeart/2005/8/layout/default"/>
    <dgm:cxn modelId="{E9C25E3F-D146-4F1C-A591-F84C889EDE5B}" type="presParOf" srcId="{40067F64-2235-49F7-BAA6-DF3AFFE71049}" destId="{9A643928-C323-490E-B375-3BA1688A789F}" srcOrd="2" destOrd="0" presId="urn:microsoft.com/office/officeart/2005/8/layout/default"/>
    <dgm:cxn modelId="{5A523D3C-C254-4DA1-B55D-8ABE0CB51ACA}" type="presParOf" srcId="{40067F64-2235-49F7-BAA6-DF3AFFE71049}" destId="{2409D375-6E65-45E7-A6DA-90DF3CBD5308}" srcOrd="3" destOrd="0" presId="urn:microsoft.com/office/officeart/2005/8/layout/default"/>
    <dgm:cxn modelId="{A55FBC33-ADF5-4DDB-AE59-0F30C3CFA2EE}" type="presParOf" srcId="{40067F64-2235-49F7-BAA6-DF3AFFE71049}" destId="{06625FC8-1C1A-4CCE-80DB-43C0AD203590}" srcOrd="4" destOrd="0" presId="urn:microsoft.com/office/officeart/2005/8/layout/default"/>
    <dgm:cxn modelId="{4F4C7C50-1E28-4D87-BE70-B07F3E48A797}" type="presParOf" srcId="{40067F64-2235-49F7-BAA6-DF3AFFE71049}" destId="{28A3B1E9-C68F-4E3F-B11C-5A468676352A}" srcOrd="5" destOrd="0" presId="urn:microsoft.com/office/officeart/2005/8/layout/default"/>
    <dgm:cxn modelId="{73609179-1401-48AC-9173-1D660BF3322F}" type="presParOf" srcId="{40067F64-2235-49F7-BAA6-DF3AFFE71049}" destId="{B78ECAEA-D192-40E3-9F01-73816BA84F60}" srcOrd="6" destOrd="0" presId="urn:microsoft.com/office/officeart/2005/8/layout/default"/>
    <dgm:cxn modelId="{F65AB7F2-CDC6-4B69-9910-105EA5CAFAF6}" type="presParOf" srcId="{40067F64-2235-49F7-BAA6-DF3AFFE71049}" destId="{F17DD012-9DCD-4855-977D-2442EC733710}" srcOrd="7" destOrd="0" presId="urn:microsoft.com/office/officeart/2005/8/layout/default"/>
    <dgm:cxn modelId="{1812C04F-D52A-4725-9B92-EBAD0B1073BF}" type="presParOf" srcId="{40067F64-2235-49F7-BAA6-DF3AFFE71049}" destId="{CC8419EB-DE63-45C5-ADC1-DE15BD1C6738}" srcOrd="8" destOrd="0" presId="urn:microsoft.com/office/officeart/2005/8/layout/default"/>
    <dgm:cxn modelId="{D914A7F1-346C-4A7C-9E0E-54B19B5DE719}" type="presParOf" srcId="{40067F64-2235-49F7-BAA6-DF3AFFE71049}" destId="{28F19275-C828-4AF2-8864-8CD0BCB6968F}" srcOrd="9" destOrd="0" presId="urn:microsoft.com/office/officeart/2005/8/layout/default"/>
    <dgm:cxn modelId="{98708706-62BE-4240-AE2C-CD747D397CC7}" type="presParOf" srcId="{40067F64-2235-49F7-BAA6-DF3AFFE71049}" destId="{0979EBAD-677B-4A42-ABF0-23D38FDBD74F}" srcOrd="10" destOrd="0" presId="urn:microsoft.com/office/officeart/2005/8/layout/default"/>
    <dgm:cxn modelId="{83284AFA-E704-4217-9C9F-6E172D9D1BAC}" type="presParOf" srcId="{40067F64-2235-49F7-BAA6-DF3AFFE71049}" destId="{3F2B126F-0536-4E10-B297-712E2018A333}" srcOrd="11" destOrd="0" presId="urn:microsoft.com/office/officeart/2005/8/layout/default"/>
    <dgm:cxn modelId="{BCA8A299-EF40-4996-A4D9-E422B03C3FCC}" type="presParOf" srcId="{40067F64-2235-49F7-BAA6-DF3AFFE71049}" destId="{71FA9BFB-CE07-4F09-8D0A-4B033C34DE64}" srcOrd="12" destOrd="0" presId="urn:microsoft.com/office/officeart/2005/8/layout/default"/>
    <dgm:cxn modelId="{E8378590-2B1B-41B3-9F42-CFFBEA74181B}" type="presParOf" srcId="{40067F64-2235-49F7-BAA6-DF3AFFE71049}" destId="{04FBDDA2-6942-4CE5-9946-3116CE462206}" srcOrd="13" destOrd="0" presId="urn:microsoft.com/office/officeart/2005/8/layout/default"/>
    <dgm:cxn modelId="{7262AF7C-8B6E-4DDA-923D-D77E5377817A}" type="presParOf" srcId="{40067F64-2235-49F7-BAA6-DF3AFFE71049}" destId="{919750A9-9ADC-4F2C-B882-BDC4E917BB30}"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accent1"/>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accent1"/>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bg1">
            <a:lumMod val="85000"/>
          </a:schemeClr>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custScaleX="120169" custScaleY="158665">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accent1"/>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accent1"/>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accent1"/>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custScaleX="115062" custScaleY="14620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accent1"/>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accent1"/>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accent1"/>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33CBEA-A87A-4722-8848-2BD1B84B02F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ZA"/>
        </a:p>
      </dgm:t>
    </dgm:pt>
    <dgm:pt modelId="{8793828A-6C8A-4998-B0CB-1B53A9C181F8}">
      <dgm:prSet phldrT="[Text]"/>
      <dgm:spPr>
        <a:solidFill>
          <a:schemeClr val="tx1"/>
        </a:solidFill>
      </dgm:spPr>
      <dgm:t>
        <a:bodyPr/>
        <a:lstStyle/>
        <a:p>
          <a:r>
            <a:rPr lang="en-ZA" dirty="0"/>
            <a:t>Placeholder</a:t>
          </a:r>
          <a:r>
            <a:rPr lang="en-ZA" baseline="0" dirty="0"/>
            <a:t> Video 18</a:t>
          </a:r>
          <a:endParaRPr lang="en-ZA" dirty="0"/>
        </a:p>
      </dgm:t>
    </dgm:pt>
    <dgm:pt modelId="{F3D1E897-B709-41EC-8E6D-B9804A963351}" type="parTrans" cxnId="{F174F5E9-3A79-4451-BF0B-16F14FBEC342}">
      <dgm:prSet/>
      <dgm:spPr/>
      <dgm:t>
        <a:bodyPr/>
        <a:lstStyle/>
        <a:p>
          <a:endParaRPr lang="en-ZA"/>
        </a:p>
      </dgm:t>
    </dgm:pt>
    <dgm:pt modelId="{FC288B65-CD27-4F79-8B7F-4362359B5E8C}" type="sibTrans" cxnId="{F174F5E9-3A79-4451-BF0B-16F14FBEC342}">
      <dgm:prSet/>
      <dgm:spPr/>
      <dgm:t>
        <a:bodyPr/>
        <a:lstStyle/>
        <a:p>
          <a:endParaRPr lang="en-ZA"/>
        </a:p>
      </dgm:t>
    </dgm:pt>
    <dgm:pt modelId="{F0EDFAB9-2CFD-41A4-BCFD-634E0AF53A19}">
      <dgm:prSet phldrT="[Text]"/>
      <dgm:spPr>
        <a:solidFill>
          <a:schemeClr val="tx1"/>
        </a:solidFill>
      </dgm:spPr>
      <dgm:t>
        <a:bodyPr/>
        <a:lstStyle/>
        <a:p>
          <a:r>
            <a:rPr lang="en-ZA" dirty="0"/>
            <a:t>Placeholder</a:t>
          </a:r>
          <a:r>
            <a:rPr lang="en-ZA" baseline="0" dirty="0"/>
            <a:t> Video 19</a:t>
          </a:r>
          <a:endParaRPr lang="en-ZA" dirty="0"/>
        </a:p>
      </dgm:t>
    </dgm:pt>
    <dgm:pt modelId="{04AD3B8E-0987-4989-9787-381566788F27}" type="parTrans" cxnId="{1DF80B43-615E-45EC-B9AC-31845F268A37}">
      <dgm:prSet/>
      <dgm:spPr/>
      <dgm:t>
        <a:bodyPr/>
        <a:lstStyle/>
        <a:p>
          <a:endParaRPr lang="en-ZA"/>
        </a:p>
      </dgm:t>
    </dgm:pt>
    <dgm:pt modelId="{A39E5F75-9705-440F-8EB7-6418F0FB01C6}" type="sibTrans" cxnId="{1DF80B43-615E-45EC-B9AC-31845F268A37}">
      <dgm:prSet/>
      <dgm:spPr/>
      <dgm:t>
        <a:bodyPr/>
        <a:lstStyle/>
        <a:p>
          <a:endParaRPr lang="en-ZA"/>
        </a:p>
      </dgm:t>
    </dgm:pt>
    <dgm:pt modelId="{206EF674-E973-4A69-8D80-91B711B9EDB0}">
      <dgm:prSet phldrT="[Text]"/>
      <dgm:spPr>
        <a:solidFill>
          <a:schemeClr val="tx1"/>
        </a:solidFill>
      </dgm:spPr>
      <dgm:t>
        <a:bodyPr/>
        <a:lstStyle/>
        <a:p>
          <a:r>
            <a:rPr lang="en-ZA" dirty="0"/>
            <a:t>Placeholder</a:t>
          </a:r>
          <a:r>
            <a:rPr lang="en-ZA" baseline="0" dirty="0"/>
            <a:t> Video 20</a:t>
          </a:r>
          <a:endParaRPr lang="en-ZA" dirty="0"/>
        </a:p>
      </dgm:t>
    </dgm:pt>
    <dgm:pt modelId="{716C7A5F-50CB-48B5-AE02-E6966BF23F2B}" type="parTrans" cxnId="{03134352-CE8C-4A74-B04A-3357F4679319}">
      <dgm:prSet/>
      <dgm:spPr/>
      <dgm:t>
        <a:bodyPr/>
        <a:lstStyle/>
        <a:p>
          <a:endParaRPr lang="en-ZA"/>
        </a:p>
      </dgm:t>
    </dgm:pt>
    <dgm:pt modelId="{C0B52FC7-297D-4D25-B7DA-5281CDACF4EC}" type="sibTrans" cxnId="{03134352-CE8C-4A74-B04A-3357F4679319}">
      <dgm:prSet/>
      <dgm:spPr/>
      <dgm:t>
        <a:bodyPr/>
        <a:lstStyle/>
        <a:p>
          <a:endParaRPr lang="en-ZA"/>
        </a:p>
      </dgm:t>
    </dgm:pt>
    <dgm:pt modelId="{381678EC-967E-4306-882F-DDC2EDBEB29C}">
      <dgm:prSet phldrT="[Text]"/>
      <dgm:spPr>
        <a:solidFill>
          <a:schemeClr val="tx1"/>
        </a:solidFill>
      </dgm:spPr>
      <dgm:t>
        <a:bodyPr/>
        <a:lstStyle/>
        <a:p>
          <a:r>
            <a:rPr lang="en-ZA" dirty="0"/>
            <a:t>Placeholder</a:t>
          </a:r>
          <a:r>
            <a:rPr lang="en-ZA" baseline="0" dirty="0"/>
            <a:t> Video 21</a:t>
          </a:r>
          <a:endParaRPr lang="en-ZA" dirty="0"/>
        </a:p>
      </dgm:t>
    </dgm:pt>
    <dgm:pt modelId="{709964C8-36EC-4CA0-A9CD-5D41AB5B5AA9}" type="parTrans" cxnId="{E70471C5-73E8-4D23-BCFA-02C53A543D6C}">
      <dgm:prSet/>
      <dgm:spPr/>
      <dgm:t>
        <a:bodyPr/>
        <a:lstStyle/>
        <a:p>
          <a:endParaRPr lang="en-ZA"/>
        </a:p>
      </dgm:t>
    </dgm:pt>
    <dgm:pt modelId="{C4EAD412-8355-4951-AD3F-E71C442C810B}" type="sibTrans" cxnId="{E70471C5-73E8-4D23-BCFA-02C53A543D6C}">
      <dgm:prSet/>
      <dgm:spPr/>
      <dgm:t>
        <a:bodyPr/>
        <a:lstStyle/>
        <a:p>
          <a:endParaRPr lang="en-ZA"/>
        </a:p>
      </dgm:t>
    </dgm:pt>
    <dgm:pt modelId="{CEFB587E-E7F4-40F2-BFED-8672C7BDD9C4}">
      <dgm:prSet phldrT="[Text]"/>
      <dgm:spPr>
        <a:solidFill>
          <a:schemeClr val="tx1"/>
        </a:solidFill>
      </dgm:spPr>
      <dgm:t>
        <a:bodyPr/>
        <a:lstStyle/>
        <a:p>
          <a:r>
            <a:rPr lang="en-ZA" dirty="0"/>
            <a:t>Placeholder</a:t>
          </a:r>
          <a:r>
            <a:rPr lang="en-ZA" baseline="0" dirty="0"/>
            <a:t> Video 22</a:t>
          </a:r>
          <a:endParaRPr lang="en-ZA" dirty="0"/>
        </a:p>
      </dgm:t>
    </dgm:pt>
    <dgm:pt modelId="{9948D888-FDD2-4938-9333-A7F766567D3E}" type="parTrans" cxnId="{E82CF1BD-F21D-41A0-BE32-C4EE1783AFDA}">
      <dgm:prSet/>
      <dgm:spPr/>
      <dgm:t>
        <a:bodyPr/>
        <a:lstStyle/>
        <a:p>
          <a:endParaRPr lang="en-ZA"/>
        </a:p>
      </dgm:t>
    </dgm:pt>
    <dgm:pt modelId="{67BE03D1-936E-4E1C-A25C-15FEFF2DFE63}" type="sibTrans" cxnId="{E82CF1BD-F21D-41A0-BE32-C4EE1783AFDA}">
      <dgm:prSet/>
      <dgm:spPr/>
      <dgm:t>
        <a:bodyPr/>
        <a:lstStyle/>
        <a:p>
          <a:endParaRPr lang="en-ZA"/>
        </a:p>
      </dgm:t>
    </dgm:pt>
    <dgm:pt modelId="{6A762463-405D-4EDF-83C3-04435A7C844F}">
      <dgm:prSet/>
      <dgm:spPr>
        <a:solidFill>
          <a:schemeClr val="tx1"/>
        </a:solidFill>
      </dgm:spPr>
      <dgm:t>
        <a:bodyPr/>
        <a:lstStyle/>
        <a:p>
          <a:r>
            <a:rPr lang="en-ZA" dirty="0"/>
            <a:t>Placeholder Video 23 </a:t>
          </a:r>
        </a:p>
      </dgm:t>
    </dgm:pt>
    <dgm:pt modelId="{211C1A35-DF56-431D-BE31-A1495D7AA2FD}" type="parTrans" cxnId="{1F6BAAC5-3FCD-42D7-A3D3-DFCDC27720A9}">
      <dgm:prSet/>
      <dgm:spPr/>
      <dgm:t>
        <a:bodyPr/>
        <a:lstStyle/>
        <a:p>
          <a:endParaRPr lang="en-ZA"/>
        </a:p>
      </dgm:t>
    </dgm:pt>
    <dgm:pt modelId="{C878BC73-1514-4286-A35F-5098A6156A74}" type="sibTrans" cxnId="{1F6BAAC5-3FCD-42D7-A3D3-DFCDC27720A9}">
      <dgm:prSet/>
      <dgm:spPr/>
      <dgm:t>
        <a:bodyPr/>
        <a:lstStyle/>
        <a:p>
          <a:endParaRPr lang="en-ZA"/>
        </a:p>
      </dgm:t>
    </dgm:pt>
    <dgm:pt modelId="{8F58067F-EC56-445F-84CF-AD705186F33C}">
      <dgm:prSet/>
      <dgm:spPr>
        <a:solidFill>
          <a:schemeClr val="tx1"/>
        </a:solidFill>
      </dgm:spPr>
      <dgm:t>
        <a:bodyPr/>
        <a:lstStyle/>
        <a:p>
          <a:r>
            <a:rPr lang="en-ZA" dirty="0"/>
            <a:t>Placeholder Video 25 </a:t>
          </a:r>
        </a:p>
      </dgm:t>
    </dgm:pt>
    <dgm:pt modelId="{7322BA58-3069-4D2E-84F0-1D23A9BD0599}" type="parTrans" cxnId="{A5C753C0-F7DF-42EF-BCCC-07EDB3983149}">
      <dgm:prSet/>
      <dgm:spPr/>
      <dgm:t>
        <a:bodyPr/>
        <a:lstStyle/>
        <a:p>
          <a:endParaRPr lang="en-ZA"/>
        </a:p>
      </dgm:t>
    </dgm:pt>
    <dgm:pt modelId="{DFCFB51E-97E3-4916-B42C-BBB2329479C2}" type="sibTrans" cxnId="{A5C753C0-F7DF-42EF-BCCC-07EDB3983149}">
      <dgm:prSet/>
      <dgm:spPr/>
      <dgm:t>
        <a:bodyPr/>
        <a:lstStyle/>
        <a:p>
          <a:endParaRPr lang="en-ZA"/>
        </a:p>
      </dgm:t>
    </dgm:pt>
    <dgm:pt modelId="{F47B3CFD-58F3-4FDE-AC3F-098CCBAF7A78}">
      <dgm:prSet/>
      <dgm:spPr>
        <a:solidFill>
          <a:schemeClr val="tx1"/>
        </a:solidFill>
      </dgm:spPr>
      <dgm:t>
        <a:bodyPr/>
        <a:lstStyle/>
        <a:p>
          <a:r>
            <a:rPr lang="en-ZA" dirty="0"/>
            <a:t>Placeholder Video 24</a:t>
          </a:r>
        </a:p>
      </dgm:t>
    </dgm:pt>
    <dgm:pt modelId="{EAC02C15-BD30-45FF-90B6-0CE3C136A9F3}" type="parTrans" cxnId="{52791254-DD60-44EC-B7EB-5944447081D0}">
      <dgm:prSet/>
      <dgm:spPr/>
      <dgm:t>
        <a:bodyPr/>
        <a:lstStyle/>
        <a:p>
          <a:endParaRPr lang="en-ZA"/>
        </a:p>
      </dgm:t>
    </dgm:pt>
    <dgm:pt modelId="{81DF9A2E-B1BE-4E12-BD15-0532B98F6DE0}" type="sibTrans" cxnId="{52791254-DD60-44EC-B7EB-5944447081D0}">
      <dgm:prSet/>
      <dgm:spPr/>
      <dgm:t>
        <a:bodyPr/>
        <a:lstStyle/>
        <a:p>
          <a:endParaRPr lang="en-ZA"/>
        </a:p>
      </dgm:t>
    </dgm:pt>
    <dgm:pt modelId="{4CCF38E8-1FE8-4ED0-80A7-E86FBCCF4524}">
      <dgm:prSet/>
      <dgm:spPr>
        <a:solidFill>
          <a:schemeClr val="tx1"/>
        </a:solidFill>
      </dgm:spPr>
      <dgm:t>
        <a:bodyPr/>
        <a:lstStyle/>
        <a:p>
          <a:r>
            <a:rPr lang="en-ZA" dirty="0"/>
            <a:t>Placeholder Video 26</a:t>
          </a:r>
        </a:p>
      </dgm:t>
    </dgm:pt>
    <dgm:pt modelId="{F8AF33ED-697B-4050-8C92-911EE8D54430}" type="parTrans" cxnId="{6129DF81-DC9B-4C5A-80C1-9C43428CAE60}">
      <dgm:prSet/>
      <dgm:spPr/>
      <dgm:t>
        <a:bodyPr/>
        <a:lstStyle/>
        <a:p>
          <a:endParaRPr lang="en-ZA"/>
        </a:p>
      </dgm:t>
    </dgm:pt>
    <dgm:pt modelId="{71BF638D-EF3C-48E8-8EBE-3A29F747A304}" type="sibTrans" cxnId="{6129DF81-DC9B-4C5A-80C1-9C43428CAE60}">
      <dgm:prSet/>
      <dgm:spPr/>
      <dgm:t>
        <a:bodyPr/>
        <a:lstStyle/>
        <a:p>
          <a:endParaRPr lang="en-ZA"/>
        </a:p>
      </dgm:t>
    </dgm:pt>
    <dgm:pt modelId="{42FB99D8-9B54-4C06-8C0E-55F61D4C61D5}">
      <dgm:prSet/>
      <dgm:spPr>
        <a:solidFill>
          <a:schemeClr val="tx1"/>
        </a:solidFill>
      </dgm:spPr>
      <dgm:t>
        <a:bodyPr/>
        <a:lstStyle/>
        <a:p>
          <a:r>
            <a:rPr lang="en-ZA" dirty="0"/>
            <a:t>Placeholder Video 27 </a:t>
          </a:r>
        </a:p>
      </dgm:t>
    </dgm:pt>
    <dgm:pt modelId="{079DDABC-1D55-4174-91EC-8B5847675F58}" type="parTrans" cxnId="{0FDDB820-717E-4E04-AD61-26AD069D8946}">
      <dgm:prSet/>
      <dgm:spPr/>
      <dgm:t>
        <a:bodyPr/>
        <a:lstStyle/>
        <a:p>
          <a:endParaRPr lang="en-ZA"/>
        </a:p>
      </dgm:t>
    </dgm:pt>
    <dgm:pt modelId="{D6F63FE4-9566-4898-817A-65B46C49BFEC}" type="sibTrans" cxnId="{0FDDB820-717E-4E04-AD61-26AD069D8946}">
      <dgm:prSet/>
      <dgm:spPr/>
      <dgm:t>
        <a:bodyPr/>
        <a:lstStyle/>
        <a:p>
          <a:endParaRPr lang="en-ZA"/>
        </a:p>
      </dgm:t>
    </dgm:pt>
    <dgm:pt modelId="{A59B5280-2E2B-455C-96DF-C0E2F469F61B}">
      <dgm:prSet/>
      <dgm:spPr>
        <a:solidFill>
          <a:schemeClr val="tx1"/>
        </a:solidFill>
      </dgm:spPr>
      <dgm:t>
        <a:bodyPr/>
        <a:lstStyle/>
        <a:p>
          <a:r>
            <a:rPr lang="en-ZA" dirty="0"/>
            <a:t>Placeholder Video 28 </a:t>
          </a:r>
        </a:p>
      </dgm:t>
    </dgm:pt>
    <dgm:pt modelId="{771186B8-7FBE-4F47-A4F5-B495480050DD}" type="parTrans" cxnId="{E5BAC744-9570-484F-8619-81C6E1E32429}">
      <dgm:prSet/>
      <dgm:spPr/>
      <dgm:t>
        <a:bodyPr/>
        <a:lstStyle/>
        <a:p>
          <a:endParaRPr lang="en-ZA"/>
        </a:p>
      </dgm:t>
    </dgm:pt>
    <dgm:pt modelId="{FF2DD5AF-DF4A-4CD4-BD7A-323C4DD6FFAE}" type="sibTrans" cxnId="{E5BAC744-9570-484F-8619-81C6E1E32429}">
      <dgm:prSet/>
      <dgm:spPr/>
      <dgm:t>
        <a:bodyPr/>
        <a:lstStyle/>
        <a:p>
          <a:endParaRPr lang="en-ZA"/>
        </a:p>
      </dgm:t>
    </dgm:pt>
    <dgm:pt modelId="{8A298DC4-758D-4485-8ABE-A106BAEC013A}">
      <dgm:prSet/>
      <dgm:spPr>
        <a:solidFill>
          <a:schemeClr val="tx1"/>
        </a:solidFill>
      </dgm:spPr>
      <dgm:t>
        <a:bodyPr/>
        <a:lstStyle/>
        <a:p>
          <a:r>
            <a:rPr lang="en-ZA" dirty="0"/>
            <a:t>Placeholder Video  29</a:t>
          </a:r>
        </a:p>
      </dgm:t>
    </dgm:pt>
    <dgm:pt modelId="{1C53CF45-0290-4341-80D3-9AB86917D8BE}" type="parTrans" cxnId="{A1BE025C-7011-4EDC-A489-FE188E38DB68}">
      <dgm:prSet/>
      <dgm:spPr/>
      <dgm:t>
        <a:bodyPr/>
        <a:lstStyle/>
        <a:p>
          <a:endParaRPr lang="en-ZA"/>
        </a:p>
      </dgm:t>
    </dgm:pt>
    <dgm:pt modelId="{C83DC3DA-1D5F-47B3-A4A0-A77B7E6B8681}" type="sibTrans" cxnId="{A1BE025C-7011-4EDC-A489-FE188E38DB68}">
      <dgm:prSet/>
      <dgm:spPr/>
      <dgm:t>
        <a:bodyPr/>
        <a:lstStyle/>
        <a:p>
          <a:endParaRPr lang="en-ZA"/>
        </a:p>
      </dgm:t>
    </dgm:pt>
    <dgm:pt modelId="{40067F64-2235-49F7-BAA6-DF3AFFE71049}" type="pres">
      <dgm:prSet presAssocID="{6133CBEA-A87A-4722-8848-2BD1B84B02FF}" presName="diagram" presStyleCnt="0">
        <dgm:presLayoutVars>
          <dgm:dir/>
          <dgm:resizeHandles val="exact"/>
        </dgm:presLayoutVars>
      </dgm:prSet>
      <dgm:spPr/>
    </dgm:pt>
    <dgm:pt modelId="{2E4D1941-7D4A-46F1-940D-C397CE439653}" type="pres">
      <dgm:prSet presAssocID="{8793828A-6C8A-4998-B0CB-1B53A9C181F8}" presName="node" presStyleLbl="node1" presStyleIdx="0" presStyleCnt="12">
        <dgm:presLayoutVars>
          <dgm:bulletEnabled val="1"/>
        </dgm:presLayoutVars>
      </dgm:prSet>
      <dgm:spPr/>
    </dgm:pt>
    <dgm:pt modelId="{FFEFD80E-9EA2-4876-AE3C-BC6B66FD3197}" type="pres">
      <dgm:prSet presAssocID="{FC288B65-CD27-4F79-8B7F-4362359B5E8C}" presName="sibTrans" presStyleCnt="0"/>
      <dgm:spPr/>
    </dgm:pt>
    <dgm:pt modelId="{9A643928-C323-490E-B375-3BA1688A789F}" type="pres">
      <dgm:prSet presAssocID="{F0EDFAB9-2CFD-41A4-BCFD-634E0AF53A19}" presName="node" presStyleLbl="node1" presStyleIdx="1" presStyleCnt="12">
        <dgm:presLayoutVars>
          <dgm:bulletEnabled val="1"/>
        </dgm:presLayoutVars>
      </dgm:prSet>
      <dgm:spPr/>
    </dgm:pt>
    <dgm:pt modelId="{2409D375-6E65-45E7-A6DA-90DF3CBD5308}" type="pres">
      <dgm:prSet presAssocID="{A39E5F75-9705-440F-8EB7-6418F0FB01C6}" presName="sibTrans" presStyleCnt="0"/>
      <dgm:spPr/>
    </dgm:pt>
    <dgm:pt modelId="{06625FC8-1C1A-4CCE-80DB-43C0AD203590}" type="pres">
      <dgm:prSet presAssocID="{206EF674-E973-4A69-8D80-91B711B9EDB0}" presName="node" presStyleLbl="node1" presStyleIdx="2" presStyleCnt="12">
        <dgm:presLayoutVars>
          <dgm:bulletEnabled val="1"/>
        </dgm:presLayoutVars>
      </dgm:prSet>
      <dgm:spPr/>
    </dgm:pt>
    <dgm:pt modelId="{28A3B1E9-C68F-4E3F-B11C-5A468676352A}" type="pres">
      <dgm:prSet presAssocID="{C0B52FC7-297D-4D25-B7DA-5281CDACF4EC}" presName="sibTrans" presStyleCnt="0"/>
      <dgm:spPr/>
    </dgm:pt>
    <dgm:pt modelId="{B78ECAEA-D192-40E3-9F01-73816BA84F60}" type="pres">
      <dgm:prSet presAssocID="{381678EC-967E-4306-882F-DDC2EDBEB29C}" presName="node" presStyleLbl="node1" presStyleIdx="3" presStyleCnt="12">
        <dgm:presLayoutVars>
          <dgm:bulletEnabled val="1"/>
        </dgm:presLayoutVars>
      </dgm:prSet>
      <dgm:spPr/>
    </dgm:pt>
    <dgm:pt modelId="{F17DD012-9DCD-4855-977D-2442EC733710}" type="pres">
      <dgm:prSet presAssocID="{C4EAD412-8355-4951-AD3F-E71C442C810B}" presName="sibTrans" presStyleCnt="0"/>
      <dgm:spPr/>
    </dgm:pt>
    <dgm:pt modelId="{CC8419EB-DE63-45C5-ADC1-DE15BD1C6738}" type="pres">
      <dgm:prSet presAssocID="{CEFB587E-E7F4-40F2-BFED-8672C7BDD9C4}" presName="node" presStyleLbl="node1" presStyleIdx="4" presStyleCnt="12">
        <dgm:presLayoutVars>
          <dgm:bulletEnabled val="1"/>
        </dgm:presLayoutVars>
      </dgm:prSet>
      <dgm:spPr/>
    </dgm:pt>
    <dgm:pt modelId="{28F19275-C828-4AF2-8864-8CD0BCB6968F}" type="pres">
      <dgm:prSet presAssocID="{67BE03D1-936E-4E1C-A25C-15FEFF2DFE63}" presName="sibTrans" presStyleCnt="0"/>
      <dgm:spPr/>
    </dgm:pt>
    <dgm:pt modelId="{0979EBAD-677B-4A42-ABF0-23D38FDBD74F}" type="pres">
      <dgm:prSet presAssocID="{6A762463-405D-4EDF-83C3-04435A7C844F}" presName="node" presStyleLbl="node1" presStyleIdx="5" presStyleCnt="12">
        <dgm:presLayoutVars>
          <dgm:bulletEnabled val="1"/>
        </dgm:presLayoutVars>
      </dgm:prSet>
      <dgm:spPr/>
    </dgm:pt>
    <dgm:pt modelId="{3F2B126F-0536-4E10-B297-712E2018A333}" type="pres">
      <dgm:prSet presAssocID="{C878BC73-1514-4286-A35F-5098A6156A74}" presName="sibTrans" presStyleCnt="0"/>
      <dgm:spPr/>
    </dgm:pt>
    <dgm:pt modelId="{71FA9BFB-CE07-4F09-8D0A-4B033C34DE64}" type="pres">
      <dgm:prSet presAssocID="{F47B3CFD-58F3-4FDE-AC3F-098CCBAF7A78}" presName="node" presStyleLbl="node1" presStyleIdx="6" presStyleCnt="12">
        <dgm:presLayoutVars>
          <dgm:bulletEnabled val="1"/>
        </dgm:presLayoutVars>
      </dgm:prSet>
      <dgm:spPr/>
    </dgm:pt>
    <dgm:pt modelId="{04FBDDA2-6942-4CE5-9946-3116CE462206}" type="pres">
      <dgm:prSet presAssocID="{81DF9A2E-B1BE-4E12-BD15-0532B98F6DE0}" presName="sibTrans" presStyleCnt="0"/>
      <dgm:spPr/>
    </dgm:pt>
    <dgm:pt modelId="{919750A9-9ADC-4F2C-B882-BDC4E917BB30}" type="pres">
      <dgm:prSet presAssocID="{8F58067F-EC56-445F-84CF-AD705186F33C}" presName="node" presStyleLbl="node1" presStyleIdx="7" presStyleCnt="12">
        <dgm:presLayoutVars>
          <dgm:bulletEnabled val="1"/>
        </dgm:presLayoutVars>
      </dgm:prSet>
      <dgm:spPr/>
    </dgm:pt>
    <dgm:pt modelId="{0E8E614B-0932-4E8F-A483-006D9D13A06C}" type="pres">
      <dgm:prSet presAssocID="{DFCFB51E-97E3-4916-B42C-BBB2329479C2}" presName="sibTrans" presStyleCnt="0"/>
      <dgm:spPr/>
    </dgm:pt>
    <dgm:pt modelId="{8B5216BF-109A-425F-AAB3-64E8E9616621}" type="pres">
      <dgm:prSet presAssocID="{4CCF38E8-1FE8-4ED0-80A7-E86FBCCF4524}" presName="node" presStyleLbl="node1" presStyleIdx="8" presStyleCnt="12">
        <dgm:presLayoutVars>
          <dgm:bulletEnabled val="1"/>
        </dgm:presLayoutVars>
      </dgm:prSet>
      <dgm:spPr/>
    </dgm:pt>
    <dgm:pt modelId="{65A147C5-3A5C-426D-B78E-A9ABA61B68B5}" type="pres">
      <dgm:prSet presAssocID="{71BF638D-EF3C-48E8-8EBE-3A29F747A304}" presName="sibTrans" presStyleCnt="0"/>
      <dgm:spPr/>
    </dgm:pt>
    <dgm:pt modelId="{905EC71B-5185-46E4-BB6E-CBA299BAF158}" type="pres">
      <dgm:prSet presAssocID="{42FB99D8-9B54-4C06-8C0E-55F61D4C61D5}" presName="node" presStyleLbl="node1" presStyleIdx="9" presStyleCnt="12">
        <dgm:presLayoutVars>
          <dgm:bulletEnabled val="1"/>
        </dgm:presLayoutVars>
      </dgm:prSet>
      <dgm:spPr/>
    </dgm:pt>
    <dgm:pt modelId="{7970DA10-4D6A-47FF-9BDC-A6AEC30F5795}" type="pres">
      <dgm:prSet presAssocID="{D6F63FE4-9566-4898-817A-65B46C49BFEC}" presName="sibTrans" presStyleCnt="0"/>
      <dgm:spPr/>
    </dgm:pt>
    <dgm:pt modelId="{3014276C-EEE9-4006-95BA-CB7754EC514D}" type="pres">
      <dgm:prSet presAssocID="{A59B5280-2E2B-455C-96DF-C0E2F469F61B}" presName="node" presStyleLbl="node1" presStyleIdx="10" presStyleCnt="12" custLinFactNeighborY="80">
        <dgm:presLayoutVars>
          <dgm:bulletEnabled val="1"/>
        </dgm:presLayoutVars>
      </dgm:prSet>
      <dgm:spPr/>
    </dgm:pt>
    <dgm:pt modelId="{2985CF58-15F9-4CA2-9ED1-15E622C70914}" type="pres">
      <dgm:prSet presAssocID="{FF2DD5AF-DF4A-4CD4-BD7A-323C4DD6FFAE}" presName="sibTrans" presStyleCnt="0"/>
      <dgm:spPr/>
    </dgm:pt>
    <dgm:pt modelId="{B0361E54-DB12-47F7-B23A-12A1C8CFAD99}" type="pres">
      <dgm:prSet presAssocID="{8A298DC4-758D-4485-8ABE-A106BAEC013A}" presName="node" presStyleLbl="node1" presStyleIdx="11" presStyleCnt="12" custLinFactNeighborY="80">
        <dgm:presLayoutVars>
          <dgm:bulletEnabled val="1"/>
        </dgm:presLayoutVars>
      </dgm:prSet>
      <dgm:spPr/>
    </dgm:pt>
  </dgm:ptLst>
  <dgm:cxnLst>
    <dgm:cxn modelId="{14756611-C50D-4701-809D-1069D59C857B}" type="presOf" srcId="{8793828A-6C8A-4998-B0CB-1B53A9C181F8}" destId="{2E4D1941-7D4A-46F1-940D-C397CE439653}" srcOrd="0" destOrd="0" presId="urn:microsoft.com/office/officeart/2005/8/layout/default"/>
    <dgm:cxn modelId="{0FDDB820-717E-4E04-AD61-26AD069D8946}" srcId="{6133CBEA-A87A-4722-8848-2BD1B84B02FF}" destId="{42FB99D8-9B54-4C06-8C0E-55F61D4C61D5}" srcOrd="9" destOrd="0" parTransId="{079DDABC-1D55-4174-91EC-8B5847675F58}" sibTransId="{D6F63FE4-9566-4898-817A-65B46C49BFEC}"/>
    <dgm:cxn modelId="{572D4B23-F887-4F63-8126-5E55FF1BC78A}" type="presOf" srcId="{381678EC-967E-4306-882F-DDC2EDBEB29C}" destId="{B78ECAEA-D192-40E3-9F01-73816BA84F60}" srcOrd="0" destOrd="0" presId="urn:microsoft.com/office/officeart/2005/8/layout/default"/>
    <dgm:cxn modelId="{36ACDC3D-F10F-496C-8B0C-016E7E501072}" type="presOf" srcId="{A59B5280-2E2B-455C-96DF-C0E2F469F61B}" destId="{3014276C-EEE9-4006-95BA-CB7754EC514D}" srcOrd="0" destOrd="0" presId="urn:microsoft.com/office/officeart/2005/8/layout/default"/>
    <dgm:cxn modelId="{A1BE025C-7011-4EDC-A489-FE188E38DB68}" srcId="{6133CBEA-A87A-4722-8848-2BD1B84B02FF}" destId="{8A298DC4-758D-4485-8ABE-A106BAEC013A}" srcOrd="11" destOrd="0" parTransId="{1C53CF45-0290-4341-80D3-9AB86917D8BE}" sibTransId="{C83DC3DA-1D5F-47B3-A4A0-A77B7E6B8681}"/>
    <dgm:cxn modelId="{56DE935C-412E-47FD-84F3-C1FBF7F8A766}" type="presOf" srcId="{6133CBEA-A87A-4722-8848-2BD1B84B02FF}" destId="{40067F64-2235-49F7-BAA6-DF3AFFE71049}" srcOrd="0" destOrd="0" presId="urn:microsoft.com/office/officeart/2005/8/layout/default"/>
    <dgm:cxn modelId="{1DF80B43-615E-45EC-B9AC-31845F268A37}" srcId="{6133CBEA-A87A-4722-8848-2BD1B84B02FF}" destId="{F0EDFAB9-2CFD-41A4-BCFD-634E0AF53A19}" srcOrd="1" destOrd="0" parTransId="{04AD3B8E-0987-4989-9787-381566788F27}" sibTransId="{A39E5F75-9705-440F-8EB7-6418F0FB01C6}"/>
    <dgm:cxn modelId="{E5BAC744-9570-484F-8619-81C6E1E32429}" srcId="{6133CBEA-A87A-4722-8848-2BD1B84B02FF}" destId="{A59B5280-2E2B-455C-96DF-C0E2F469F61B}" srcOrd="10" destOrd="0" parTransId="{771186B8-7FBE-4F47-A4F5-B495480050DD}" sibTransId="{FF2DD5AF-DF4A-4CD4-BD7A-323C4DD6FFAE}"/>
    <dgm:cxn modelId="{1984F14C-EE13-45A5-973E-ACFE39ADF3E1}" type="presOf" srcId="{8A298DC4-758D-4485-8ABE-A106BAEC013A}" destId="{B0361E54-DB12-47F7-B23A-12A1C8CFAD99}" srcOrd="0" destOrd="0" presId="urn:microsoft.com/office/officeart/2005/8/layout/default"/>
    <dgm:cxn modelId="{03134352-CE8C-4A74-B04A-3357F4679319}" srcId="{6133CBEA-A87A-4722-8848-2BD1B84B02FF}" destId="{206EF674-E973-4A69-8D80-91B711B9EDB0}" srcOrd="2" destOrd="0" parTransId="{716C7A5F-50CB-48B5-AE02-E6966BF23F2B}" sibTransId="{C0B52FC7-297D-4D25-B7DA-5281CDACF4EC}"/>
    <dgm:cxn modelId="{52791254-DD60-44EC-B7EB-5944447081D0}" srcId="{6133CBEA-A87A-4722-8848-2BD1B84B02FF}" destId="{F47B3CFD-58F3-4FDE-AC3F-098CCBAF7A78}" srcOrd="6" destOrd="0" parTransId="{EAC02C15-BD30-45FF-90B6-0CE3C136A9F3}" sibTransId="{81DF9A2E-B1BE-4E12-BD15-0532B98F6DE0}"/>
    <dgm:cxn modelId="{97ADCD7B-C8B0-417C-B330-7C6536DFCE55}" type="presOf" srcId="{F47B3CFD-58F3-4FDE-AC3F-098CCBAF7A78}" destId="{71FA9BFB-CE07-4F09-8D0A-4B033C34DE64}" srcOrd="0" destOrd="0" presId="urn:microsoft.com/office/officeart/2005/8/layout/default"/>
    <dgm:cxn modelId="{ABF3D77C-5FB8-4819-A21A-4B5EC3B154E5}" type="presOf" srcId="{8F58067F-EC56-445F-84CF-AD705186F33C}" destId="{919750A9-9ADC-4F2C-B882-BDC4E917BB30}" srcOrd="0" destOrd="0" presId="urn:microsoft.com/office/officeart/2005/8/layout/default"/>
    <dgm:cxn modelId="{6129DF81-DC9B-4C5A-80C1-9C43428CAE60}" srcId="{6133CBEA-A87A-4722-8848-2BD1B84B02FF}" destId="{4CCF38E8-1FE8-4ED0-80A7-E86FBCCF4524}" srcOrd="8" destOrd="0" parTransId="{F8AF33ED-697B-4050-8C92-911EE8D54430}" sibTransId="{71BF638D-EF3C-48E8-8EBE-3A29F747A304}"/>
    <dgm:cxn modelId="{CDB16289-28FC-4104-B803-E5BEC20AE1DE}" type="presOf" srcId="{42FB99D8-9B54-4C06-8C0E-55F61D4C61D5}" destId="{905EC71B-5185-46E4-BB6E-CBA299BAF158}" srcOrd="0" destOrd="0" presId="urn:microsoft.com/office/officeart/2005/8/layout/default"/>
    <dgm:cxn modelId="{04A1118B-CAF8-4721-B765-539A83F07BEB}" type="presOf" srcId="{206EF674-E973-4A69-8D80-91B711B9EDB0}" destId="{06625FC8-1C1A-4CCE-80DB-43C0AD203590}" srcOrd="0" destOrd="0" presId="urn:microsoft.com/office/officeart/2005/8/layout/default"/>
    <dgm:cxn modelId="{E82CF1BD-F21D-41A0-BE32-C4EE1783AFDA}" srcId="{6133CBEA-A87A-4722-8848-2BD1B84B02FF}" destId="{CEFB587E-E7F4-40F2-BFED-8672C7BDD9C4}" srcOrd="4" destOrd="0" parTransId="{9948D888-FDD2-4938-9333-A7F766567D3E}" sibTransId="{67BE03D1-936E-4E1C-A25C-15FEFF2DFE63}"/>
    <dgm:cxn modelId="{A5C753C0-F7DF-42EF-BCCC-07EDB3983149}" srcId="{6133CBEA-A87A-4722-8848-2BD1B84B02FF}" destId="{8F58067F-EC56-445F-84CF-AD705186F33C}" srcOrd="7" destOrd="0" parTransId="{7322BA58-3069-4D2E-84F0-1D23A9BD0599}" sibTransId="{DFCFB51E-97E3-4916-B42C-BBB2329479C2}"/>
    <dgm:cxn modelId="{E70471C5-73E8-4D23-BCFA-02C53A543D6C}" srcId="{6133CBEA-A87A-4722-8848-2BD1B84B02FF}" destId="{381678EC-967E-4306-882F-DDC2EDBEB29C}" srcOrd="3" destOrd="0" parTransId="{709964C8-36EC-4CA0-A9CD-5D41AB5B5AA9}" sibTransId="{C4EAD412-8355-4951-AD3F-E71C442C810B}"/>
    <dgm:cxn modelId="{1F6BAAC5-3FCD-42D7-A3D3-DFCDC27720A9}" srcId="{6133CBEA-A87A-4722-8848-2BD1B84B02FF}" destId="{6A762463-405D-4EDF-83C3-04435A7C844F}" srcOrd="5" destOrd="0" parTransId="{211C1A35-DF56-431D-BE31-A1495D7AA2FD}" sibTransId="{C878BC73-1514-4286-A35F-5098A6156A74}"/>
    <dgm:cxn modelId="{E60C47D4-A0D8-48C7-AA7A-4A5C6A0FC11E}" type="presOf" srcId="{F0EDFAB9-2CFD-41A4-BCFD-634E0AF53A19}" destId="{9A643928-C323-490E-B375-3BA1688A789F}" srcOrd="0" destOrd="0" presId="urn:microsoft.com/office/officeart/2005/8/layout/default"/>
    <dgm:cxn modelId="{6E1B6ED6-C6E1-449B-8723-601C9F1842CE}" type="presOf" srcId="{4CCF38E8-1FE8-4ED0-80A7-E86FBCCF4524}" destId="{8B5216BF-109A-425F-AAB3-64E8E9616621}" srcOrd="0" destOrd="0" presId="urn:microsoft.com/office/officeart/2005/8/layout/default"/>
    <dgm:cxn modelId="{03364BD9-E7BB-4094-862D-71AD1CF92751}" type="presOf" srcId="{CEFB587E-E7F4-40F2-BFED-8672C7BDD9C4}" destId="{CC8419EB-DE63-45C5-ADC1-DE15BD1C6738}" srcOrd="0" destOrd="0" presId="urn:microsoft.com/office/officeart/2005/8/layout/default"/>
    <dgm:cxn modelId="{F174F5E9-3A79-4451-BF0B-16F14FBEC342}" srcId="{6133CBEA-A87A-4722-8848-2BD1B84B02FF}" destId="{8793828A-6C8A-4998-B0CB-1B53A9C181F8}" srcOrd="0" destOrd="0" parTransId="{F3D1E897-B709-41EC-8E6D-B9804A963351}" sibTransId="{FC288B65-CD27-4F79-8B7F-4362359B5E8C}"/>
    <dgm:cxn modelId="{A63E74F8-D410-47BE-84A7-30312E66111F}" type="presOf" srcId="{6A762463-405D-4EDF-83C3-04435A7C844F}" destId="{0979EBAD-677B-4A42-ABF0-23D38FDBD74F}" srcOrd="0" destOrd="0" presId="urn:microsoft.com/office/officeart/2005/8/layout/default"/>
    <dgm:cxn modelId="{FF4788F0-2A1C-4FC1-9A61-982C0B1C9288}" type="presParOf" srcId="{40067F64-2235-49F7-BAA6-DF3AFFE71049}" destId="{2E4D1941-7D4A-46F1-940D-C397CE439653}" srcOrd="0" destOrd="0" presId="urn:microsoft.com/office/officeart/2005/8/layout/default"/>
    <dgm:cxn modelId="{03F56FAA-2783-4744-9894-5BAE34978763}" type="presParOf" srcId="{40067F64-2235-49F7-BAA6-DF3AFFE71049}" destId="{FFEFD80E-9EA2-4876-AE3C-BC6B66FD3197}" srcOrd="1" destOrd="0" presId="urn:microsoft.com/office/officeart/2005/8/layout/default"/>
    <dgm:cxn modelId="{E9C25E3F-D146-4F1C-A591-F84C889EDE5B}" type="presParOf" srcId="{40067F64-2235-49F7-BAA6-DF3AFFE71049}" destId="{9A643928-C323-490E-B375-3BA1688A789F}" srcOrd="2" destOrd="0" presId="urn:microsoft.com/office/officeart/2005/8/layout/default"/>
    <dgm:cxn modelId="{5A523D3C-C254-4DA1-B55D-8ABE0CB51ACA}" type="presParOf" srcId="{40067F64-2235-49F7-BAA6-DF3AFFE71049}" destId="{2409D375-6E65-45E7-A6DA-90DF3CBD5308}" srcOrd="3" destOrd="0" presId="urn:microsoft.com/office/officeart/2005/8/layout/default"/>
    <dgm:cxn modelId="{A55FBC33-ADF5-4DDB-AE59-0F30C3CFA2EE}" type="presParOf" srcId="{40067F64-2235-49F7-BAA6-DF3AFFE71049}" destId="{06625FC8-1C1A-4CCE-80DB-43C0AD203590}" srcOrd="4" destOrd="0" presId="urn:microsoft.com/office/officeart/2005/8/layout/default"/>
    <dgm:cxn modelId="{4F4C7C50-1E28-4D87-BE70-B07F3E48A797}" type="presParOf" srcId="{40067F64-2235-49F7-BAA6-DF3AFFE71049}" destId="{28A3B1E9-C68F-4E3F-B11C-5A468676352A}" srcOrd="5" destOrd="0" presId="urn:microsoft.com/office/officeart/2005/8/layout/default"/>
    <dgm:cxn modelId="{73609179-1401-48AC-9173-1D660BF3322F}" type="presParOf" srcId="{40067F64-2235-49F7-BAA6-DF3AFFE71049}" destId="{B78ECAEA-D192-40E3-9F01-73816BA84F60}" srcOrd="6" destOrd="0" presId="urn:microsoft.com/office/officeart/2005/8/layout/default"/>
    <dgm:cxn modelId="{F65AB7F2-CDC6-4B69-9910-105EA5CAFAF6}" type="presParOf" srcId="{40067F64-2235-49F7-BAA6-DF3AFFE71049}" destId="{F17DD012-9DCD-4855-977D-2442EC733710}" srcOrd="7" destOrd="0" presId="urn:microsoft.com/office/officeart/2005/8/layout/default"/>
    <dgm:cxn modelId="{1812C04F-D52A-4725-9B92-EBAD0B1073BF}" type="presParOf" srcId="{40067F64-2235-49F7-BAA6-DF3AFFE71049}" destId="{CC8419EB-DE63-45C5-ADC1-DE15BD1C6738}" srcOrd="8" destOrd="0" presId="urn:microsoft.com/office/officeart/2005/8/layout/default"/>
    <dgm:cxn modelId="{D914A7F1-346C-4A7C-9E0E-54B19B5DE719}" type="presParOf" srcId="{40067F64-2235-49F7-BAA6-DF3AFFE71049}" destId="{28F19275-C828-4AF2-8864-8CD0BCB6968F}" srcOrd="9" destOrd="0" presId="urn:microsoft.com/office/officeart/2005/8/layout/default"/>
    <dgm:cxn modelId="{98708706-62BE-4240-AE2C-CD747D397CC7}" type="presParOf" srcId="{40067F64-2235-49F7-BAA6-DF3AFFE71049}" destId="{0979EBAD-677B-4A42-ABF0-23D38FDBD74F}" srcOrd="10" destOrd="0" presId="urn:microsoft.com/office/officeart/2005/8/layout/default"/>
    <dgm:cxn modelId="{83284AFA-E704-4217-9C9F-6E172D9D1BAC}" type="presParOf" srcId="{40067F64-2235-49F7-BAA6-DF3AFFE71049}" destId="{3F2B126F-0536-4E10-B297-712E2018A333}" srcOrd="11" destOrd="0" presId="urn:microsoft.com/office/officeart/2005/8/layout/default"/>
    <dgm:cxn modelId="{BCA8A299-EF40-4996-A4D9-E422B03C3FCC}" type="presParOf" srcId="{40067F64-2235-49F7-BAA6-DF3AFFE71049}" destId="{71FA9BFB-CE07-4F09-8D0A-4B033C34DE64}" srcOrd="12" destOrd="0" presId="urn:microsoft.com/office/officeart/2005/8/layout/default"/>
    <dgm:cxn modelId="{E8378590-2B1B-41B3-9F42-CFFBEA74181B}" type="presParOf" srcId="{40067F64-2235-49F7-BAA6-DF3AFFE71049}" destId="{04FBDDA2-6942-4CE5-9946-3116CE462206}" srcOrd="13" destOrd="0" presId="urn:microsoft.com/office/officeart/2005/8/layout/default"/>
    <dgm:cxn modelId="{7262AF7C-8B6E-4DDA-923D-D77E5377817A}" type="presParOf" srcId="{40067F64-2235-49F7-BAA6-DF3AFFE71049}" destId="{919750A9-9ADC-4F2C-B882-BDC4E917BB30}" srcOrd="14" destOrd="0" presId="urn:microsoft.com/office/officeart/2005/8/layout/default"/>
    <dgm:cxn modelId="{F456FAE5-EF18-492B-8515-6495A7A8FF47}" type="presParOf" srcId="{40067F64-2235-49F7-BAA6-DF3AFFE71049}" destId="{0E8E614B-0932-4E8F-A483-006D9D13A06C}" srcOrd="15" destOrd="0" presId="urn:microsoft.com/office/officeart/2005/8/layout/default"/>
    <dgm:cxn modelId="{BF50FA79-1B65-471D-A7A7-F2012DB6200C}" type="presParOf" srcId="{40067F64-2235-49F7-BAA6-DF3AFFE71049}" destId="{8B5216BF-109A-425F-AAB3-64E8E9616621}" srcOrd="16" destOrd="0" presId="urn:microsoft.com/office/officeart/2005/8/layout/default"/>
    <dgm:cxn modelId="{76B15408-6F74-4A91-9925-0D8CCC7B6ADB}" type="presParOf" srcId="{40067F64-2235-49F7-BAA6-DF3AFFE71049}" destId="{65A147C5-3A5C-426D-B78E-A9ABA61B68B5}" srcOrd="17" destOrd="0" presId="urn:microsoft.com/office/officeart/2005/8/layout/default"/>
    <dgm:cxn modelId="{DFB5754B-7BF4-4352-984E-03C09B1F515C}" type="presParOf" srcId="{40067F64-2235-49F7-BAA6-DF3AFFE71049}" destId="{905EC71B-5185-46E4-BB6E-CBA299BAF158}" srcOrd="18" destOrd="0" presId="urn:microsoft.com/office/officeart/2005/8/layout/default"/>
    <dgm:cxn modelId="{368D8AAF-8643-45A3-A237-C41950EDEAB0}" type="presParOf" srcId="{40067F64-2235-49F7-BAA6-DF3AFFE71049}" destId="{7970DA10-4D6A-47FF-9BDC-A6AEC30F5795}" srcOrd="19" destOrd="0" presId="urn:microsoft.com/office/officeart/2005/8/layout/default"/>
    <dgm:cxn modelId="{2C71A3A1-1B68-4B5F-AF88-E7BE28ACD7EC}" type="presParOf" srcId="{40067F64-2235-49F7-BAA6-DF3AFFE71049}" destId="{3014276C-EEE9-4006-95BA-CB7754EC514D}" srcOrd="20" destOrd="0" presId="urn:microsoft.com/office/officeart/2005/8/layout/default"/>
    <dgm:cxn modelId="{257B3CE2-42B7-4AE3-AD0A-89F9213ADCC0}" type="presParOf" srcId="{40067F64-2235-49F7-BAA6-DF3AFFE71049}" destId="{2985CF58-15F9-4CA2-9ED1-15E622C70914}" srcOrd="21" destOrd="0" presId="urn:microsoft.com/office/officeart/2005/8/layout/default"/>
    <dgm:cxn modelId="{2DED6DFD-FD47-48E0-9C9C-A59AC7B1516B}" type="presParOf" srcId="{40067F64-2235-49F7-BAA6-DF3AFFE71049}" destId="{B0361E54-DB12-47F7-B23A-12A1C8CFAD99}" srcOrd="2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accent1"/>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accent1"/>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accent1"/>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accent1"/>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custScaleX="130985" custScaleY="152436">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3664" y="1646513"/>
          <a:ext cx="735046" cy="3875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97437" y="1646513"/>
        <a:ext cx="347500" cy="387546"/>
      </dsp:txXfrm>
    </dsp:sp>
    <dsp:sp modelId="{72F1AA51-D764-4888-AADE-2501EAF11598}">
      <dsp:nvSpPr>
        <dsp:cNvPr id="0" name=""/>
        <dsp:cNvSpPr/>
      </dsp:nvSpPr>
      <dsp:spPr>
        <a:xfrm>
          <a:off x="672444" y="170775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804977" y="1707753"/>
        <a:ext cx="397598" cy="265065"/>
      </dsp:txXfrm>
    </dsp:sp>
    <dsp:sp modelId="{A5171B81-D340-4FD9-8BB9-F8E53E09CF9F}">
      <dsp:nvSpPr>
        <dsp:cNvPr id="0" name=""/>
        <dsp:cNvSpPr/>
      </dsp:nvSpPr>
      <dsp:spPr>
        <a:xfrm>
          <a:off x="1268841" y="170775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401374" y="1707753"/>
        <a:ext cx="397598" cy="265065"/>
      </dsp:txXfrm>
    </dsp:sp>
    <dsp:sp modelId="{1F018E35-5D8D-49B3-9B7D-3B0C8DAB90F1}">
      <dsp:nvSpPr>
        <dsp:cNvPr id="0" name=""/>
        <dsp:cNvSpPr/>
      </dsp:nvSpPr>
      <dsp:spPr>
        <a:xfrm>
          <a:off x="1865239" y="170775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1997772" y="1707753"/>
        <a:ext cx="397598" cy="265065"/>
      </dsp:txXfrm>
    </dsp:sp>
    <dsp:sp modelId="{950702B6-D249-4899-ACE8-16CAE595C5EA}">
      <dsp:nvSpPr>
        <dsp:cNvPr id="0" name=""/>
        <dsp:cNvSpPr/>
      </dsp:nvSpPr>
      <dsp:spPr>
        <a:xfrm>
          <a:off x="2461636" y="170775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594169" y="1707753"/>
        <a:ext cx="397598" cy="265065"/>
      </dsp:txXfrm>
    </dsp:sp>
    <dsp:sp modelId="{43493AC2-0D4D-48E9-98FA-93348157A1F7}">
      <dsp:nvSpPr>
        <dsp:cNvPr id="0" name=""/>
        <dsp:cNvSpPr/>
      </dsp:nvSpPr>
      <dsp:spPr>
        <a:xfrm>
          <a:off x="3058034" y="170775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190567" y="1707753"/>
        <a:ext cx="397598" cy="265065"/>
      </dsp:txXfrm>
    </dsp:sp>
    <dsp:sp modelId="{3BF19F79-1530-4022-B59D-79128ED03ED3}">
      <dsp:nvSpPr>
        <dsp:cNvPr id="0" name=""/>
        <dsp:cNvSpPr/>
      </dsp:nvSpPr>
      <dsp:spPr>
        <a:xfrm>
          <a:off x="3654431" y="170775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786964" y="1707753"/>
        <a:ext cx="397598" cy="265065"/>
      </dsp:txXfrm>
    </dsp:sp>
    <dsp:sp modelId="{BDB9394C-934D-4DCA-8054-75107AF14B89}">
      <dsp:nvSpPr>
        <dsp:cNvPr id="0" name=""/>
        <dsp:cNvSpPr/>
      </dsp:nvSpPr>
      <dsp:spPr>
        <a:xfrm>
          <a:off x="4250828" y="170775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383361" y="1707753"/>
        <a:ext cx="397598" cy="2650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420" y="1705592"/>
          <a:ext cx="673468" cy="2693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35114" y="1705592"/>
        <a:ext cx="404081" cy="269387"/>
      </dsp:txXfrm>
    </dsp:sp>
    <dsp:sp modelId="{72F1AA51-D764-4888-AADE-2501EAF11598}">
      <dsp:nvSpPr>
        <dsp:cNvPr id="0" name=""/>
        <dsp:cNvSpPr/>
      </dsp:nvSpPr>
      <dsp:spPr>
        <a:xfrm>
          <a:off x="606541"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41235" y="1705592"/>
        <a:ext cx="404081" cy="269387"/>
      </dsp:txXfrm>
    </dsp:sp>
    <dsp:sp modelId="{A5171B81-D340-4FD9-8BB9-F8E53E09CF9F}">
      <dsp:nvSpPr>
        <dsp:cNvPr id="0" name=""/>
        <dsp:cNvSpPr/>
      </dsp:nvSpPr>
      <dsp:spPr>
        <a:xfrm>
          <a:off x="1212662"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347356" y="1705592"/>
        <a:ext cx="404081" cy="269387"/>
      </dsp:txXfrm>
    </dsp:sp>
    <dsp:sp modelId="{1F018E35-5D8D-49B3-9B7D-3B0C8DAB90F1}">
      <dsp:nvSpPr>
        <dsp:cNvPr id="0" name=""/>
        <dsp:cNvSpPr/>
      </dsp:nvSpPr>
      <dsp:spPr>
        <a:xfrm>
          <a:off x="1818783"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1953477" y="1705592"/>
        <a:ext cx="404081" cy="269387"/>
      </dsp:txXfrm>
    </dsp:sp>
    <dsp:sp modelId="{950702B6-D249-4899-ACE8-16CAE595C5EA}">
      <dsp:nvSpPr>
        <dsp:cNvPr id="0" name=""/>
        <dsp:cNvSpPr/>
      </dsp:nvSpPr>
      <dsp:spPr>
        <a:xfrm>
          <a:off x="2424905"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559599" y="1705592"/>
        <a:ext cx="404081" cy="269387"/>
      </dsp:txXfrm>
    </dsp:sp>
    <dsp:sp modelId="{43493AC2-0D4D-48E9-98FA-93348157A1F7}">
      <dsp:nvSpPr>
        <dsp:cNvPr id="0" name=""/>
        <dsp:cNvSpPr/>
      </dsp:nvSpPr>
      <dsp:spPr>
        <a:xfrm>
          <a:off x="3031026"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165720" y="1705592"/>
        <a:ext cx="404081" cy="269387"/>
      </dsp:txXfrm>
    </dsp:sp>
    <dsp:sp modelId="{3BF19F79-1530-4022-B59D-79128ED03ED3}">
      <dsp:nvSpPr>
        <dsp:cNvPr id="0" name=""/>
        <dsp:cNvSpPr/>
      </dsp:nvSpPr>
      <dsp:spPr>
        <a:xfrm>
          <a:off x="3637147" y="1705592"/>
          <a:ext cx="673468" cy="269387"/>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771841" y="1705592"/>
        <a:ext cx="404081" cy="269387"/>
      </dsp:txXfrm>
    </dsp:sp>
    <dsp:sp modelId="{BDB9394C-934D-4DCA-8054-75107AF14B89}">
      <dsp:nvSpPr>
        <dsp:cNvPr id="0" name=""/>
        <dsp:cNvSpPr/>
      </dsp:nvSpPr>
      <dsp:spPr>
        <a:xfrm>
          <a:off x="4243268" y="1705592"/>
          <a:ext cx="673468" cy="269387"/>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377962" y="1705592"/>
        <a:ext cx="404081" cy="2693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420" y="1705592"/>
          <a:ext cx="673468" cy="2693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35114" y="1705592"/>
        <a:ext cx="404081" cy="269387"/>
      </dsp:txXfrm>
    </dsp:sp>
    <dsp:sp modelId="{72F1AA51-D764-4888-AADE-2501EAF11598}">
      <dsp:nvSpPr>
        <dsp:cNvPr id="0" name=""/>
        <dsp:cNvSpPr/>
      </dsp:nvSpPr>
      <dsp:spPr>
        <a:xfrm>
          <a:off x="606541"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41235" y="1705592"/>
        <a:ext cx="404081" cy="269387"/>
      </dsp:txXfrm>
    </dsp:sp>
    <dsp:sp modelId="{A5171B81-D340-4FD9-8BB9-F8E53E09CF9F}">
      <dsp:nvSpPr>
        <dsp:cNvPr id="0" name=""/>
        <dsp:cNvSpPr/>
      </dsp:nvSpPr>
      <dsp:spPr>
        <a:xfrm>
          <a:off x="1212662"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347356" y="1705592"/>
        <a:ext cx="404081" cy="269387"/>
      </dsp:txXfrm>
    </dsp:sp>
    <dsp:sp modelId="{1F018E35-5D8D-49B3-9B7D-3B0C8DAB90F1}">
      <dsp:nvSpPr>
        <dsp:cNvPr id="0" name=""/>
        <dsp:cNvSpPr/>
      </dsp:nvSpPr>
      <dsp:spPr>
        <a:xfrm>
          <a:off x="1818783"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1953477" y="1705592"/>
        <a:ext cx="404081" cy="269387"/>
      </dsp:txXfrm>
    </dsp:sp>
    <dsp:sp modelId="{950702B6-D249-4899-ACE8-16CAE595C5EA}">
      <dsp:nvSpPr>
        <dsp:cNvPr id="0" name=""/>
        <dsp:cNvSpPr/>
      </dsp:nvSpPr>
      <dsp:spPr>
        <a:xfrm>
          <a:off x="2424905"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559599" y="1705592"/>
        <a:ext cx="404081" cy="269387"/>
      </dsp:txXfrm>
    </dsp:sp>
    <dsp:sp modelId="{43493AC2-0D4D-48E9-98FA-93348157A1F7}">
      <dsp:nvSpPr>
        <dsp:cNvPr id="0" name=""/>
        <dsp:cNvSpPr/>
      </dsp:nvSpPr>
      <dsp:spPr>
        <a:xfrm>
          <a:off x="3031026"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165720" y="1705592"/>
        <a:ext cx="404081" cy="269387"/>
      </dsp:txXfrm>
    </dsp:sp>
    <dsp:sp modelId="{3BF19F79-1530-4022-B59D-79128ED03ED3}">
      <dsp:nvSpPr>
        <dsp:cNvPr id="0" name=""/>
        <dsp:cNvSpPr/>
      </dsp:nvSpPr>
      <dsp:spPr>
        <a:xfrm>
          <a:off x="3637147" y="1705592"/>
          <a:ext cx="673468" cy="269387"/>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771841" y="1705592"/>
        <a:ext cx="404081" cy="269387"/>
      </dsp:txXfrm>
    </dsp:sp>
    <dsp:sp modelId="{BDB9394C-934D-4DCA-8054-75107AF14B89}">
      <dsp:nvSpPr>
        <dsp:cNvPr id="0" name=""/>
        <dsp:cNvSpPr/>
      </dsp:nvSpPr>
      <dsp:spPr>
        <a:xfrm>
          <a:off x="4243268" y="1705592"/>
          <a:ext cx="673468" cy="269387"/>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377962" y="1705592"/>
        <a:ext cx="404081" cy="2693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3747" y="1708233"/>
          <a:ext cx="660262" cy="26410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35800" y="1708233"/>
        <a:ext cx="396157" cy="264105"/>
      </dsp:txXfrm>
    </dsp:sp>
    <dsp:sp modelId="{72F1AA51-D764-4888-AADE-2501EAF11598}">
      <dsp:nvSpPr>
        <dsp:cNvPr id="0" name=""/>
        <dsp:cNvSpPr/>
      </dsp:nvSpPr>
      <dsp:spPr>
        <a:xfrm>
          <a:off x="597984" y="1708233"/>
          <a:ext cx="660262" cy="26410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30037" y="1708233"/>
        <a:ext cx="396157" cy="264105"/>
      </dsp:txXfrm>
    </dsp:sp>
    <dsp:sp modelId="{A5171B81-D340-4FD9-8BB9-F8E53E09CF9F}">
      <dsp:nvSpPr>
        <dsp:cNvPr id="0" name=""/>
        <dsp:cNvSpPr/>
      </dsp:nvSpPr>
      <dsp:spPr>
        <a:xfrm>
          <a:off x="1192220" y="1708233"/>
          <a:ext cx="660262" cy="26410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324273" y="1708233"/>
        <a:ext cx="396157" cy="264105"/>
      </dsp:txXfrm>
    </dsp:sp>
    <dsp:sp modelId="{1F018E35-5D8D-49B3-9B7D-3B0C8DAB90F1}">
      <dsp:nvSpPr>
        <dsp:cNvPr id="0" name=""/>
        <dsp:cNvSpPr/>
      </dsp:nvSpPr>
      <dsp:spPr>
        <a:xfrm>
          <a:off x="1786457" y="1708233"/>
          <a:ext cx="660262" cy="26410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1918510" y="1708233"/>
        <a:ext cx="396157" cy="264105"/>
      </dsp:txXfrm>
    </dsp:sp>
    <dsp:sp modelId="{950702B6-D249-4899-ACE8-16CAE595C5EA}">
      <dsp:nvSpPr>
        <dsp:cNvPr id="0" name=""/>
        <dsp:cNvSpPr/>
      </dsp:nvSpPr>
      <dsp:spPr>
        <a:xfrm>
          <a:off x="2380693" y="1708233"/>
          <a:ext cx="660262" cy="26410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512746" y="1708233"/>
        <a:ext cx="396157" cy="264105"/>
      </dsp:txXfrm>
    </dsp:sp>
    <dsp:sp modelId="{43493AC2-0D4D-48E9-98FA-93348157A1F7}">
      <dsp:nvSpPr>
        <dsp:cNvPr id="0" name=""/>
        <dsp:cNvSpPr/>
      </dsp:nvSpPr>
      <dsp:spPr>
        <a:xfrm>
          <a:off x="2974930" y="1708233"/>
          <a:ext cx="660262" cy="26410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106983" y="1708233"/>
        <a:ext cx="396157" cy="264105"/>
      </dsp:txXfrm>
    </dsp:sp>
    <dsp:sp modelId="{3BF19F79-1530-4022-B59D-79128ED03ED3}">
      <dsp:nvSpPr>
        <dsp:cNvPr id="0" name=""/>
        <dsp:cNvSpPr/>
      </dsp:nvSpPr>
      <dsp:spPr>
        <a:xfrm>
          <a:off x="3569166" y="1647215"/>
          <a:ext cx="750005" cy="386142"/>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762237" y="1647215"/>
        <a:ext cx="363863" cy="386142"/>
      </dsp:txXfrm>
    </dsp:sp>
    <dsp:sp modelId="{BDB9394C-934D-4DCA-8054-75107AF14B89}">
      <dsp:nvSpPr>
        <dsp:cNvPr id="0" name=""/>
        <dsp:cNvSpPr/>
      </dsp:nvSpPr>
      <dsp:spPr>
        <a:xfrm>
          <a:off x="4253146" y="1708233"/>
          <a:ext cx="660262" cy="26410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385199" y="1708233"/>
        <a:ext cx="396157" cy="26410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1633" y="1707753"/>
          <a:ext cx="662663" cy="26506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34166" y="1707753"/>
        <a:ext cx="397598" cy="265065"/>
      </dsp:txXfrm>
    </dsp:sp>
    <dsp:sp modelId="{72F1AA51-D764-4888-AADE-2501EAF11598}">
      <dsp:nvSpPr>
        <dsp:cNvPr id="0" name=""/>
        <dsp:cNvSpPr/>
      </dsp:nvSpPr>
      <dsp:spPr>
        <a:xfrm>
          <a:off x="598030" y="1707753"/>
          <a:ext cx="662663" cy="26506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30563" y="1707753"/>
        <a:ext cx="397598" cy="265065"/>
      </dsp:txXfrm>
    </dsp:sp>
    <dsp:sp modelId="{A5171B81-D340-4FD9-8BB9-F8E53E09CF9F}">
      <dsp:nvSpPr>
        <dsp:cNvPr id="0" name=""/>
        <dsp:cNvSpPr/>
      </dsp:nvSpPr>
      <dsp:spPr>
        <a:xfrm>
          <a:off x="1194428" y="1707753"/>
          <a:ext cx="662663" cy="26506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326961" y="1707753"/>
        <a:ext cx="397598" cy="265065"/>
      </dsp:txXfrm>
    </dsp:sp>
    <dsp:sp modelId="{1F018E35-5D8D-49B3-9B7D-3B0C8DAB90F1}">
      <dsp:nvSpPr>
        <dsp:cNvPr id="0" name=""/>
        <dsp:cNvSpPr/>
      </dsp:nvSpPr>
      <dsp:spPr>
        <a:xfrm>
          <a:off x="1790825" y="1707753"/>
          <a:ext cx="662663" cy="26506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1923358" y="1707753"/>
        <a:ext cx="397598" cy="265065"/>
      </dsp:txXfrm>
    </dsp:sp>
    <dsp:sp modelId="{950702B6-D249-4899-ACE8-16CAE595C5EA}">
      <dsp:nvSpPr>
        <dsp:cNvPr id="0" name=""/>
        <dsp:cNvSpPr/>
      </dsp:nvSpPr>
      <dsp:spPr>
        <a:xfrm>
          <a:off x="2387222" y="1707753"/>
          <a:ext cx="662663" cy="26506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519755" y="1707753"/>
        <a:ext cx="397598" cy="265065"/>
      </dsp:txXfrm>
    </dsp:sp>
    <dsp:sp modelId="{43493AC2-0D4D-48E9-98FA-93348157A1F7}">
      <dsp:nvSpPr>
        <dsp:cNvPr id="0" name=""/>
        <dsp:cNvSpPr/>
      </dsp:nvSpPr>
      <dsp:spPr>
        <a:xfrm>
          <a:off x="2983620" y="1707753"/>
          <a:ext cx="662663" cy="26506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116153" y="1707753"/>
        <a:ext cx="397598" cy="265065"/>
      </dsp:txXfrm>
    </dsp:sp>
    <dsp:sp modelId="{3BF19F79-1530-4022-B59D-79128ED03ED3}">
      <dsp:nvSpPr>
        <dsp:cNvPr id="0" name=""/>
        <dsp:cNvSpPr/>
      </dsp:nvSpPr>
      <dsp:spPr>
        <a:xfrm>
          <a:off x="3580017" y="1707753"/>
          <a:ext cx="662663" cy="26506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712550" y="1707753"/>
        <a:ext cx="397598" cy="265065"/>
      </dsp:txXfrm>
    </dsp:sp>
    <dsp:sp modelId="{BDB9394C-934D-4DCA-8054-75107AF14B89}">
      <dsp:nvSpPr>
        <dsp:cNvPr id="0" name=""/>
        <dsp:cNvSpPr/>
      </dsp:nvSpPr>
      <dsp:spPr>
        <a:xfrm>
          <a:off x="4176414" y="1637535"/>
          <a:ext cx="739108" cy="405502"/>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379165" y="1637535"/>
        <a:ext cx="333606" cy="405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145" y="1711595"/>
          <a:ext cx="643456" cy="25738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28836" y="1711595"/>
        <a:ext cx="386074" cy="257382"/>
      </dsp:txXfrm>
    </dsp:sp>
    <dsp:sp modelId="{72F1AA51-D764-4888-AADE-2501EAF11598}">
      <dsp:nvSpPr>
        <dsp:cNvPr id="0" name=""/>
        <dsp:cNvSpPr/>
      </dsp:nvSpPr>
      <dsp:spPr>
        <a:xfrm>
          <a:off x="579255" y="1628083"/>
          <a:ext cx="863093" cy="42440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91458" y="1628083"/>
        <a:ext cx="438688" cy="424405"/>
      </dsp:txXfrm>
    </dsp:sp>
    <dsp:sp modelId="{A5171B81-D340-4FD9-8BB9-F8E53E09CF9F}">
      <dsp:nvSpPr>
        <dsp:cNvPr id="0" name=""/>
        <dsp:cNvSpPr/>
      </dsp:nvSpPr>
      <dsp:spPr>
        <a:xfrm>
          <a:off x="1378003" y="1711595"/>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506694" y="1711595"/>
        <a:ext cx="386074" cy="257382"/>
      </dsp:txXfrm>
    </dsp:sp>
    <dsp:sp modelId="{1F018E35-5D8D-49B3-9B7D-3B0C8DAB90F1}">
      <dsp:nvSpPr>
        <dsp:cNvPr id="0" name=""/>
        <dsp:cNvSpPr/>
      </dsp:nvSpPr>
      <dsp:spPr>
        <a:xfrm>
          <a:off x="1957113" y="1711595"/>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2085804" y="1711595"/>
        <a:ext cx="386074" cy="257382"/>
      </dsp:txXfrm>
    </dsp:sp>
    <dsp:sp modelId="{950702B6-D249-4899-ACE8-16CAE595C5EA}">
      <dsp:nvSpPr>
        <dsp:cNvPr id="0" name=""/>
        <dsp:cNvSpPr/>
      </dsp:nvSpPr>
      <dsp:spPr>
        <a:xfrm>
          <a:off x="2536224" y="1711595"/>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664915" y="1711595"/>
        <a:ext cx="386074" cy="257382"/>
      </dsp:txXfrm>
    </dsp:sp>
    <dsp:sp modelId="{43493AC2-0D4D-48E9-98FA-93348157A1F7}">
      <dsp:nvSpPr>
        <dsp:cNvPr id="0" name=""/>
        <dsp:cNvSpPr/>
      </dsp:nvSpPr>
      <dsp:spPr>
        <a:xfrm>
          <a:off x="3115334" y="1711595"/>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244025" y="1711595"/>
        <a:ext cx="386074" cy="257382"/>
      </dsp:txXfrm>
    </dsp:sp>
    <dsp:sp modelId="{3BF19F79-1530-4022-B59D-79128ED03ED3}">
      <dsp:nvSpPr>
        <dsp:cNvPr id="0" name=""/>
        <dsp:cNvSpPr/>
      </dsp:nvSpPr>
      <dsp:spPr>
        <a:xfrm>
          <a:off x="3694445" y="1711595"/>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823136" y="1711595"/>
        <a:ext cx="386074" cy="257382"/>
      </dsp:txXfrm>
    </dsp:sp>
    <dsp:sp modelId="{BDB9394C-934D-4DCA-8054-75107AF14B89}">
      <dsp:nvSpPr>
        <dsp:cNvPr id="0" name=""/>
        <dsp:cNvSpPr/>
      </dsp:nvSpPr>
      <dsp:spPr>
        <a:xfrm>
          <a:off x="4273555" y="1711595"/>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402246" y="1711595"/>
        <a:ext cx="386074" cy="2573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100" y="1711355"/>
          <a:ext cx="644656" cy="2578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29031" y="1711355"/>
        <a:ext cx="386794" cy="257862"/>
      </dsp:txXfrm>
    </dsp:sp>
    <dsp:sp modelId="{72F1AA51-D764-4888-AADE-2501EAF11598}">
      <dsp:nvSpPr>
        <dsp:cNvPr id="0" name=""/>
        <dsp:cNvSpPr/>
      </dsp:nvSpPr>
      <dsp:spPr>
        <a:xfrm>
          <a:off x="580291" y="1711355"/>
          <a:ext cx="644656" cy="257862"/>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09222" y="1711355"/>
        <a:ext cx="386794" cy="257862"/>
      </dsp:txXfrm>
    </dsp:sp>
    <dsp:sp modelId="{A5171B81-D340-4FD9-8BB9-F8E53E09CF9F}">
      <dsp:nvSpPr>
        <dsp:cNvPr id="0" name=""/>
        <dsp:cNvSpPr/>
      </dsp:nvSpPr>
      <dsp:spPr>
        <a:xfrm>
          <a:off x="1160481" y="1650266"/>
          <a:ext cx="855620" cy="380040"/>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350501" y="1650266"/>
        <a:ext cx="475580" cy="380040"/>
      </dsp:txXfrm>
    </dsp:sp>
    <dsp:sp modelId="{1F018E35-5D8D-49B3-9B7D-3B0C8DAB90F1}">
      <dsp:nvSpPr>
        <dsp:cNvPr id="0" name=""/>
        <dsp:cNvSpPr/>
      </dsp:nvSpPr>
      <dsp:spPr>
        <a:xfrm>
          <a:off x="1951636" y="1711355"/>
          <a:ext cx="644656" cy="25786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2080567" y="1711355"/>
        <a:ext cx="386794" cy="257862"/>
      </dsp:txXfrm>
    </dsp:sp>
    <dsp:sp modelId="{950702B6-D249-4899-ACE8-16CAE595C5EA}">
      <dsp:nvSpPr>
        <dsp:cNvPr id="0" name=""/>
        <dsp:cNvSpPr/>
      </dsp:nvSpPr>
      <dsp:spPr>
        <a:xfrm>
          <a:off x="2531827" y="1711355"/>
          <a:ext cx="644656" cy="25786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660758" y="1711355"/>
        <a:ext cx="386794" cy="257862"/>
      </dsp:txXfrm>
    </dsp:sp>
    <dsp:sp modelId="{43493AC2-0D4D-48E9-98FA-93348157A1F7}">
      <dsp:nvSpPr>
        <dsp:cNvPr id="0" name=""/>
        <dsp:cNvSpPr/>
      </dsp:nvSpPr>
      <dsp:spPr>
        <a:xfrm>
          <a:off x="3112018" y="1711355"/>
          <a:ext cx="644656" cy="25786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240949" y="1711355"/>
        <a:ext cx="386794" cy="257862"/>
      </dsp:txXfrm>
    </dsp:sp>
    <dsp:sp modelId="{3BF19F79-1530-4022-B59D-79128ED03ED3}">
      <dsp:nvSpPr>
        <dsp:cNvPr id="0" name=""/>
        <dsp:cNvSpPr/>
      </dsp:nvSpPr>
      <dsp:spPr>
        <a:xfrm>
          <a:off x="3692209" y="1711355"/>
          <a:ext cx="644656" cy="25786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821140" y="1711355"/>
        <a:ext cx="386794" cy="257862"/>
      </dsp:txXfrm>
    </dsp:sp>
    <dsp:sp modelId="{BDB9394C-934D-4DCA-8054-75107AF14B89}">
      <dsp:nvSpPr>
        <dsp:cNvPr id="0" name=""/>
        <dsp:cNvSpPr/>
      </dsp:nvSpPr>
      <dsp:spPr>
        <a:xfrm>
          <a:off x="4272400" y="1711355"/>
          <a:ext cx="644656" cy="25786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401331" y="1711355"/>
        <a:ext cx="386794" cy="257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D1941-7D4A-46F1-940D-C397CE439653}">
      <dsp:nvSpPr>
        <dsp:cNvPr id="0" name=""/>
        <dsp:cNvSpPr/>
      </dsp:nvSpPr>
      <dsp:spPr>
        <a:xfrm>
          <a:off x="662286" y="1071"/>
          <a:ext cx="1431799" cy="859079"/>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a:t>Task</a:t>
          </a:r>
          <a:r>
            <a:rPr lang="en-ZA" sz="2400" kern="1200" baseline="0" dirty="0"/>
            <a:t> 1 Video </a:t>
          </a:r>
          <a:endParaRPr lang="en-ZA" sz="2400" kern="1200" dirty="0"/>
        </a:p>
      </dsp:txBody>
      <dsp:txXfrm>
        <a:off x="662286" y="1071"/>
        <a:ext cx="1431799" cy="859079"/>
      </dsp:txXfrm>
    </dsp:sp>
    <dsp:sp modelId="{9A643928-C323-490E-B375-3BA1688A789F}">
      <dsp:nvSpPr>
        <dsp:cNvPr id="0" name=""/>
        <dsp:cNvSpPr/>
      </dsp:nvSpPr>
      <dsp:spPr>
        <a:xfrm>
          <a:off x="2237265" y="1071"/>
          <a:ext cx="1431799" cy="859079"/>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a:t>Task</a:t>
          </a:r>
          <a:r>
            <a:rPr lang="en-ZA" sz="2400" kern="1200" baseline="0" dirty="0"/>
            <a:t> 2 Video </a:t>
          </a:r>
          <a:endParaRPr lang="en-ZA" sz="2400" kern="1200" dirty="0"/>
        </a:p>
      </dsp:txBody>
      <dsp:txXfrm>
        <a:off x="2237265" y="1071"/>
        <a:ext cx="1431799" cy="859079"/>
      </dsp:txXfrm>
    </dsp:sp>
    <dsp:sp modelId="{06625FC8-1C1A-4CCE-80DB-43C0AD203590}">
      <dsp:nvSpPr>
        <dsp:cNvPr id="0" name=""/>
        <dsp:cNvSpPr/>
      </dsp:nvSpPr>
      <dsp:spPr>
        <a:xfrm>
          <a:off x="662286" y="1003331"/>
          <a:ext cx="1431799" cy="859079"/>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a:t>Task</a:t>
          </a:r>
          <a:r>
            <a:rPr lang="en-ZA" sz="2400" kern="1200" baseline="0" dirty="0"/>
            <a:t> 3 Video </a:t>
          </a:r>
          <a:endParaRPr lang="en-ZA" sz="2400" kern="1200" dirty="0"/>
        </a:p>
      </dsp:txBody>
      <dsp:txXfrm>
        <a:off x="662286" y="1003331"/>
        <a:ext cx="1431799" cy="859079"/>
      </dsp:txXfrm>
    </dsp:sp>
    <dsp:sp modelId="{B78ECAEA-D192-40E3-9F01-73816BA84F60}">
      <dsp:nvSpPr>
        <dsp:cNvPr id="0" name=""/>
        <dsp:cNvSpPr/>
      </dsp:nvSpPr>
      <dsp:spPr>
        <a:xfrm>
          <a:off x="2237265" y="1003331"/>
          <a:ext cx="1431799" cy="859079"/>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a:t>Task</a:t>
          </a:r>
          <a:r>
            <a:rPr lang="en-ZA" sz="2400" kern="1200" baseline="0" dirty="0"/>
            <a:t> 4 Video </a:t>
          </a:r>
          <a:endParaRPr lang="en-ZA" sz="2400" kern="1200" dirty="0"/>
        </a:p>
      </dsp:txBody>
      <dsp:txXfrm>
        <a:off x="2237265" y="1003331"/>
        <a:ext cx="1431799" cy="859079"/>
      </dsp:txXfrm>
    </dsp:sp>
    <dsp:sp modelId="{CC8419EB-DE63-45C5-ADC1-DE15BD1C6738}">
      <dsp:nvSpPr>
        <dsp:cNvPr id="0" name=""/>
        <dsp:cNvSpPr/>
      </dsp:nvSpPr>
      <dsp:spPr>
        <a:xfrm>
          <a:off x="662286" y="2005590"/>
          <a:ext cx="1431799" cy="859079"/>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a:t>Task</a:t>
          </a:r>
          <a:r>
            <a:rPr lang="en-ZA" sz="2400" kern="1200" baseline="0" dirty="0"/>
            <a:t> 5 Video </a:t>
          </a:r>
          <a:endParaRPr lang="en-ZA" sz="2400" kern="1200" dirty="0"/>
        </a:p>
      </dsp:txBody>
      <dsp:txXfrm>
        <a:off x="662286" y="2005590"/>
        <a:ext cx="1431799" cy="859079"/>
      </dsp:txXfrm>
    </dsp:sp>
    <dsp:sp modelId="{0979EBAD-677B-4A42-ABF0-23D38FDBD74F}">
      <dsp:nvSpPr>
        <dsp:cNvPr id="0" name=""/>
        <dsp:cNvSpPr/>
      </dsp:nvSpPr>
      <dsp:spPr>
        <a:xfrm>
          <a:off x="2237265" y="2005590"/>
          <a:ext cx="1431799" cy="859079"/>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a:t>Task</a:t>
          </a:r>
          <a:r>
            <a:rPr lang="en-ZA" sz="2400" kern="1200" baseline="0" dirty="0"/>
            <a:t> 6 Video </a:t>
          </a:r>
          <a:endParaRPr lang="en-ZA" sz="2400" kern="1200" dirty="0"/>
        </a:p>
      </dsp:txBody>
      <dsp:txXfrm>
        <a:off x="2237265" y="2005590"/>
        <a:ext cx="1431799" cy="859079"/>
      </dsp:txXfrm>
    </dsp:sp>
    <dsp:sp modelId="{71FA9BFB-CE07-4F09-8D0A-4B033C34DE64}">
      <dsp:nvSpPr>
        <dsp:cNvPr id="0" name=""/>
        <dsp:cNvSpPr/>
      </dsp:nvSpPr>
      <dsp:spPr>
        <a:xfrm>
          <a:off x="662286" y="3007850"/>
          <a:ext cx="1431799" cy="859079"/>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a:t>Task</a:t>
          </a:r>
          <a:r>
            <a:rPr lang="en-ZA" sz="2400" kern="1200" baseline="0" dirty="0"/>
            <a:t> 7 Video </a:t>
          </a:r>
          <a:endParaRPr lang="en-ZA" sz="2400" kern="1200" dirty="0"/>
        </a:p>
      </dsp:txBody>
      <dsp:txXfrm>
        <a:off x="662286" y="3007850"/>
        <a:ext cx="1431799" cy="859079"/>
      </dsp:txXfrm>
    </dsp:sp>
    <dsp:sp modelId="{919750A9-9ADC-4F2C-B882-BDC4E917BB30}">
      <dsp:nvSpPr>
        <dsp:cNvPr id="0" name=""/>
        <dsp:cNvSpPr/>
      </dsp:nvSpPr>
      <dsp:spPr>
        <a:xfrm>
          <a:off x="2237265" y="3007850"/>
          <a:ext cx="1431799" cy="859079"/>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a:t>Task</a:t>
          </a:r>
          <a:r>
            <a:rPr lang="en-ZA" sz="2400" kern="1200" baseline="0" dirty="0"/>
            <a:t> 8 Video </a:t>
          </a:r>
          <a:endParaRPr lang="en-ZA" sz="2400" kern="1200" dirty="0"/>
        </a:p>
      </dsp:txBody>
      <dsp:txXfrm>
        <a:off x="2237265" y="3007850"/>
        <a:ext cx="1431799" cy="8590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46" y="1709194"/>
          <a:ext cx="655460" cy="26218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31138" y="1709194"/>
        <a:ext cx="393276" cy="262184"/>
      </dsp:txXfrm>
    </dsp:sp>
    <dsp:sp modelId="{72F1AA51-D764-4888-AADE-2501EAF11598}">
      <dsp:nvSpPr>
        <dsp:cNvPr id="0" name=""/>
        <dsp:cNvSpPr/>
      </dsp:nvSpPr>
      <dsp:spPr>
        <a:xfrm>
          <a:off x="589961" y="1709194"/>
          <a:ext cx="655460" cy="26218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21053" y="1709194"/>
        <a:ext cx="393276" cy="262184"/>
      </dsp:txXfrm>
    </dsp:sp>
    <dsp:sp modelId="{A5171B81-D340-4FD9-8BB9-F8E53E09CF9F}">
      <dsp:nvSpPr>
        <dsp:cNvPr id="0" name=""/>
        <dsp:cNvSpPr/>
      </dsp:nvSpPr>
      <dsp:spPr>
        <a:xfrm>
          <a:off x="1179875" y="1709194"/>
          <a:ext cx="655460" cy="26218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310967" y="1709194"/>
        <a:ext cx="393276" cy="262184"/>
      </dsp:txXfrm>
    </dsp:sp>
    <dsp:sp modelId="{1F018E35-5D8D-49B3-9B7D-3B0C8DAB90F1}">
      <dsp:nvSpPr>
        <dsp:cNvPr id="0" name=""/>
        <dsp:cNvSpPr/>
      </dsp:nvSpPr>
      <dsp:spPr>
        <a:xfrm>
          <a:off x="1769790" y="1632289"/>
          <a:ext cx="787660" cy="41599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1977787" y="1632289"/>
        <a:ext cx="371666" cy="415994"/>
      </dsp:txXfrm>
    </dsp:sp>
    <dsp:sp modelId="{950702B6-D249-4899-ACE8-16CAE595C5EA}">
      <dsp:nvSpPr>
        <dsp:cNvPr id="0" name=""/>
        <dsp:cNvSpPr/>
      </dsp:nvSpPr>
      <dsp:spPr>
        <a:xfrm>
          <a:off x="2491905" y="1709194"/>
          <a:ext cx="655460" cy="262184"/>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622997" y="1709194"/>
        <a:ext cx="393276" cy="262184"/>
      </dsp:txXfrm>
    </dsp:sp>
    <dsp:sp modelId="{43493AC2-0D4D-48E9-98FA-93348157A1F7}">
      <dsp:nvSpPr>
        <dsp:cNvPr id="0" name=""/>
        <dsp:cNvSpPr/>
      </dsp:nvSpPr>
      <dsp:spPr>
        <a:xfrm>
          <a:off x="3081820" y="1709194"/>
          <a:ext cx="655460" cy="262184"/>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212912" y="1709194"/>
        <a:ext cx="393276" cy="262184"/>
      </dsp:txXfrm>
    </dsp:sp>
    <dsp:sp modelId="{3BF19F79-1530-4022-B59D-79128ED03ED3}">
      <dsp:nvSpPr>
        <dsp:cNvPr id="0" name=""/>
        <dsp:cNvSpPr/>
      </dsp:nvSpPr>
      <dsp:spPr>
        <a:xfrm>
          <a:off x="3671734" y="1709194"/>
          <a:ext cx="655460" cy="262184"/>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802826" y="1709194"/>
        <a:ext cx="393276" cy="262184"/>
      </dsp:txXfrm>
    </dsp:sp>
    <dsp:sp modelId="{BDB9394C-934D-4DCA-8054-75107AF14B89}">
      <dsp:nvSpPr>
        <dsp:cNvPr id="0" name=""/>
        <dsp:cNvSpPr/>
      </dsp:nvSpPr>
      <dsp:spPr>
        <a:xfrm>
          <a:off x="4261649" y="1709194"/>
          <a:ext cx="655460" cy="262184"/>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392741" y="1709194"/>
        <a:ext cx="393276" cy="2621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3367" y="1708474"/>
          <a:ext cx="659062" cy="2636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35179" y="1708474"/>
        <a:ext cx="395438" cy="263624"/>
      </dsp:txXfrm>
    </dsp:sp>
    <dsp:sp modelId="{72F1AA51-D764-4888-AADE-2501EAF11598}">
      <dsp:nvSpPr>
        <dsp:cNvPr id="0" name=""/>
        <dsp:cNvSpPr/>
      </dsp:nvSpPr>
      <dsp:spPr>
        <a:xfrm>
          <a:off x="596523" y="1708474"/>
          <a:ext cx="659062" cy="2636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28335" y="1708474"/>
        <a:ext cx="395438" cy="263624"/>
      </dsp:txXfrm>
    </dsp:sp>
    <dsp:sp modelId="{A5171B81-D340-4FD9-8BB9-F8E53E09CF9F}">
      <dsp:nvSpPr>
        <dsp:cNvPr id="0" name=""/>
        <dsp:cNvSpPr/>
      </dsp:nvSpPr>
      <dsp:spPr>
        <a:xfrm>
          <a:off x="1189679" y="1708474"/>
          <a:ext cx="659062" cy="2636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321491" y="1708474"/>
        <a:ext cx="395438" cy="263624"/>
      </dsp:txXfrm>
    </dsp:sp>
    <dsp:sp modelId="{1F018E35-5D8D-49B3-9B7D-3B0C8DAB90F1}">
      <dsp:nvSpPr>
        <dsp:cNvPr id="0" name=""/>
        <dsp:cNvSpPr/>
      </dsp:nvSpPr>
      <dsp:spPr>
        <a:xfrm>
          <a:off x="1782835" y="1708474"/>
          <a:ext cx="659062" cy="2636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1914647" y="1708474"/>
        <a:ext cx="395438" cy="263624"/>
      </dsp:txXfrm>
    </dsp:sp>
    <dsp:sp modelId="{950702B6-D249-4899-ACE8-16CAE595C5EA}">
      <dsp:nvSpPr>
        <dsp:cNvPr id="0" name=""/>
        <dsp:cNvSpPr/>
      </dsp:nvSpPr>
      <dsp:spPr>
        <a:xfrm>
          <a:off x="2375991" y="1647566"/>
          <a:ext cx="758330" cy="385440"/>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568711" y="1647566"/>
        <a:ext cx="372890" cy="385440"/>
      </dsp:txXfrm>
    </dsp:sp>
    <dsp:sp modelId="{43493AC2-0D4D-48E9-98FA-93348157A1F7}">
      <dsp:nvSpPr>
        <dsp:cNvPr id="0" name=""/>
        <dsp:cNvSpPr/>
      </dsp:nvSpPr>
      <dsp:spPr>
        <a:xfrm>
          <a:off x="3068415" y="1708474"/>
          <a:ext cx="659062" cy="263624"/>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200227" y="1708474"/>
        <a:ext cx="395438" cy="263624"/>
      </dsp:txXfrm>
    </dsp:sp>
    <dsp:sp modelId="{3BF19F79-1530-4022-B59D-79128ED03ED3}">
      <dsp:nvSpPr>
        <dsp:cNvPr id="0" name=""/>
        <dsp:cNvSpPr/>
      </dsp:nvSpPr>
      <dsp:spPr>
        <a:xfrm>
          <a:off x="3661571" y="1708474"/>
          <a:ext cx="659062" cy="263624"/>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793383" y="1708474"/>
        <a:ext cx="395438" cy="263624"/>
      </dsp:txXfrm>
    </dsp:sp>
    <dsp:sp modelId="{BDB9394C-934D-4DCA-8054-75107AF14B89}">
      <dsp:nvSpPr>
        <dsp:cNvPr id="0" name=""/>
        <dsp:cNvSpPr/>
      </dsp:nvSpPr>
      <dsp:spPr>
        <a:xfrm>
          <a:off x="4254727" y="1708474"/>
          <a:ext cx="659062" cy="263624"/>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386539" y="1708474"/>
        <a:ext cx="395438" cy="2636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420" y="1705592"/>
          <a:ext cx="673468" cy="2693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35114" y="1705592"/>
        <a:ext cx="404081" cy="269387"/>
      </dsp:txXfrm>
    </dsp:sp>
    <dsp:sp modelId="{72F1AA51-D764-4888-AADE-2501EAF11598}">
      <dsp:nvSpPr>
        <dsp:cNvPr id="0" name=""/>
        <dsp:cNvSpPr/>
      </dsp:nvSpPr>
      <dsp:spPr>
        <a:xfrm>
          <a:off x="606541"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41235" y="1705592"/>
        <a:ext cx="404081" cy="269387"/>
      </dsp:txXfrm>
    </dsp:sp>
    <dsp:sp modelId="{A5171B81-D340-4FD9-8BB9-F8E53E09CF9F}">
      <dsp:nvSpPr>
        <dsp:cNvPr id="0" name=""/>
        <dsp:cNvSpPr/>
      </dsp:nvSpPr>
      <dsp:spPr>
        <a:xfrm>
          <a:off x="1212662"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347356" y="1705592"/>
        <a:ext cx="404081" cy="269387"/>
      </dsp:txXfrm>
    </dsp:sp>
    <dsp:sp modelId="{1F018E35-5D8D-49B3-9B7D-3B0C8DAB90F1}">
      <dsp:nvSpPr>
        <dsp:cNvPr id="0" name=""/>
        <dsp:cNvSpPr/>
      </dsp:nvSpPr>
      <dsp:spPr>
        <a:xfrm>
          <a:off x="1818783"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1953477" y="1705592"/>
        <a:ext cx="404081" cy="269387"/>
      </dsp:txXfrm>
    </dsp:sp>
    <dsp:sp modelId="{950702B6-D249-4899-ACE8-16CAE595C5EA}">
      <dsp:nvSpPr>
        <dsp:cNvPr id="0" name=""/>
        <dsp:cNvSpPr/>
      </dsp:nvSpPr>
      <dsp:spPr>
        <a:xfrm>
          <a:off x="2424905"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559599" y="1705592"/>
        <a:ext cx="404081" cy="269387"/>
      </dsp:txXfrm>
    </dsp:sp>
    <dsp:sp modelId="{43493AC2-0D4D-48E9-98FA-93348157A1F7}">
      <dsp:nvSpPr>
        <dsp:cNvPr id="0" name=""/>
        <dsp:cNvSpPr/>
      </dsp:nvSpPr>
      <dsp:spPr>
        <a:xfrm>
          <a:off x="3031026" y="1705592"/>
          <a:ext cx="673468" cy="269387"/>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165720" y="1705592"/>
        <a:ext cx="404081" cy="269387"/>
      </dsp:txXfrm>
    </dsp:sp>
    <dsp:sp modelId="{3BF19F79-1530-4022-B59D-79128ED03ED3}">
      <dsp:nvSpPr>
        <dsp:cNvPr id="0" name=""/>
        <dsp:cNvSpPr/>
      </dsp:nvSpPr>
      <dsp:spPr>
        <a:xfrm>
          <a:off x="3637147" y="1705592"/>
          <a:ext cx="673468" cy="269387"/>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771841" y="1705592"/>
        <a:ext cx="404081" cy="269387"/>
      </dsp:txXfrm>
    </dsp:sp>
    <dsp:sp modelId="{BDB9394C-934D-4DCA-8054-75107AF14B89}">
      <dsp:nvSpPr>
        <dsp:cNvPr id="0" name=""/>
        <dsp:cNvSpPr/>
      </dsp:nvSpPr>
      <dsp:spPr>
        <a:xfrm>
          <a:off x="4243268" y="1705592"/>
          <a:ext cx="673468" cy="269387"/>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377962" y="1705592"/>
        <a:ext cx="404081" cy="2693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D1941-7D4A-46F1-940D-C397CE439653}">
      <dsp:nvSpPr>
        <dsp:cNvPr id="0" name=""/>
        <dsp:cNvSpPr/>
      </dsp:nvSpPr>
      <dsp:spPr>
        <a:xfrm>
          <a:off x="0" y="106711"/>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a:t>
          </a:r>
          <a:r>
            <a:rPr lang="en-ZA" sz="1900" kern="1200" baseline="0" dirty="0"/>
            <a:t> Video 18</a:t>
          </a:r>
          <a:endParaRPr lang="en-ZA" sz="1900" kern="1200" dirty="0"/>
        </a:p>
      </dsp:txBody>
      <dsp:txXfrm>
        <a:off x="0" y="106711"/>
        <a:ext cx="1353547" cy="812128"/>
      </dsp:txXfrm>
    </dsp:sp>
    <dsp:sp modelId="{9A643928-C323-490E-B375-3BA1688A789F}">
      <dsp:nvSpPr>
        <dsp:cNvPr id="0" name=""/>
        <dsp:cNvSpPr/>
      </dsp:nvSpPr>
      <dsp:spPr>
        <a:xfrm>
          <a:off x="1488902" y="106711"/>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a:t>
          </a:r>
          <a:r>
            <a:rPr lang="en-ZA" sz="1900" kern="1200" baseline="0" dirty="0"/>
            <a:t> Video 19</a:t>
          </a:r>
          <a:endParaRPr lang="en-ZA" sz="1900" kern="1200" dirty="0"/>
        </a:p>
      </dsp:txBody>
      <dsp:txXfrm>
        <a:off x="1488902" y="106711"/>
        <a:ext cx="1353547" cy="812128"/>
      </dsp:txXfrm>
    </dsp:sp>
    <dsp:sp modelId="{06625FC8-1C1A-4CCE-80DB-43C0AD203590}">
      <dsp:nvSpPr>
        <dsp:cNvPr id="0" name=""/>
        <dsp:cNvSpPr/>
      </dsp:nvSpPr>
      <dsp:spPr>
        <a:xfrm>
          <a:off x="2977804" y="106711"/>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a:t>
          </a:r>
          <a:r>
            <a:rPr lang="en-ZA" sz="1900" kern="1200" baseline="0" dirty="0"/>
            <a:t> Video 20</a:t>
          </a:r>
          <a:endParaRPr lang="en-ZA" sz="1900" kern="1200" dirty="0"/>
        </a:p>
      </dsp:txBody>
      <dsp:txXfrm>
        <a:off x="2977804" y="106711"/>
        <a:ext cx="1353547" cy="812128"/>
      </dsp:txXfrm>
    </dsp:sp>
    <dsp:sp modelId="{B78ECAEA-D192-40E3-9F01-73816BA84F60}">
      <dsp:nvSpPr>
        <dsp:cNvPr id="0" name=""/>
        <dsp:cNvSpPr/>
      </dsp:nvSpPr>
      <dsp:spPr>
        <a:xfrm>
          <a:off x="0" y="1054195"/>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a:t>
          </a:r>
          <a:r>
            <a:rPr lang="en-ZA" sz="1900" kern="1200" baseline="0" dirty="0"/>
            <a:t> Video 21</a:t>
          </a:r>
          <a:endParaRPr lang="en-ZA" sz="1900" kern="1200" dirty="0"/>
        </a:p>
      </dsp:txBody>
      <dsp:txXfrm>
        <a:off x="0" y="1054195"/>
        <a:ext cx="1353547" cy="812128"/>
      </dsp:txXfrm>
    </dsp:sp>
    <dsp:sp modelId="{CC8419EB-DE63-45C5-ADC1-DE15BD1C6738}">
      <dsp:nvSpPr>
        <dsp:cNvPr id="0" name=""/>
        <dsp:cNvSpPr/>
      </dsp:nvSpPr>
      <dsp:spPr>
        <a:xfrm>
          <a:off x="1488902" y="1054195"/>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a:t>
          </a:r>
          <a:r>
            <a:rPr lang="en-ZA" sz="1900" kern="1200" baseline="0" dirty="0"/>
            <a:t> Video 22</a:t>
          </a:r>
          <a:endParaRPr lang="en-ZA" sz="1900" kern="1200" dirty="0"/>
        </a:p>
      </dsp:txBody>
      <dsp:txXfrm>
        <a:off x="1488902" y="1054195"/>
        <a:ext cx="1353547" cy="812128"/>
      </dsp:txXfrm>
    </dsp:sp>
    <dsp:sp modelId="{0979EBAD-677B-4A42-ABF0-23D38FDBD74F}">
      <dsp:nvSpPr>
        <dsp:cNvPr id="0" name=""/>
        <dsp:cNvSpPr/>
      </dsp:nvSpPr>
      <dsp:spPr>
        <a:xfrm>
          <a:off x="2977804" y="1054195"/>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 Video 23 </a:t>
          </a:r>
        </a:p>
      </dsp:txBody>
      <dsp:txXfrm>
        <a:off x="2977804" y="1054195"/>
        <a:ext cx="1353547" cy="812128"/>
      </dsp:txXfrm>
    </dsp:sp>
    <dsp:sp modelId="{71FA9BFB-CE07-4F09-8D0A-4B033C34DE64}">
      <dsp:nvSpPr>
        <dsp:cNvPr id="0" name=""/>
        <dsp:cNvSpPr/>
      </dsp:nvSpPr>
      <dsp:spPr>
        <a:xfrm>
          <a:off x="0" y="2001678"/>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 Video 24</a:t>
          </a:r>
        </a:p>
      </dsp:txBody>
      <dsp:txXfrm>
        <a:off x="0" y="2001678"/>
        <a:ext cx="1353547" cy="812128"/>
      </dsp:txXfrm>
    </dsp:sp>
    <dsp:sp modelId="{919750A9-9ADC-4F2C-B882-BDC4E917BB30}">
      <dsp:nvSpPr>
        <dsp:cNvPr id="0" name=""/>
        <dsp:cNvSpPr/>
      </dsp:nvSpPr>
      <dsp:spPr>
        <a:xfrm>
          <a:off x="1488902" y="2001678"/>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 Video 25 </a:t>
          </a:r>
        </a:p>
      </dsp:txBody>
      <dsp:txXfrm>
        <a:off x="1488902" y="2001678"/>
        <a:ext cx="1353547" cy="812128"/>
      </dsp:txXfrm>
    </dsp:sp>
    <dsp:sp modelId="{8B5216BF-109A-425F-AAB3-64E8E9616621}">
      <dsp:nvSpPr>
        <dsp:cNvPr id="0" name=""/>
        <dsp:cNvSpPr/>
      </dsp:nvSpPr>
      <dsp:spPr>
        <a:xfrm>
          <a:off x="2977804" y="2001678"/>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 Video 26</a:t>
          </a:r>
        </a:p>
      </dsp:txBody>
      <dsp:txXfrm>
        <a:off x="2977804" y="2001678"/>
        <a:ext cx="1353547" cy="812128"/>
      </dsp:txXfrm>
    </dsp:sp>
    <dsp:sp modelId="{905EC71B-5185-46E4-BB6E-CBA299BAF158}">
      <dsp:nvSpPr>
        <dsp:cNvPr id="0" name=""/>
        <dsp:cNvSpPr/>
      </dsp:nvSpPr>
      <dsp:spPr>
        <a:xfrm>
          <a:off x="0" y="2949161"/>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 Video 27 </a:t>
          </a:r>
        </a:p>
      </dsp:txBody>
      <dsp:txXfrm>
        <a:off x="0" y="2949161"/>
        <a:ext cx="1353547" cy="812128"/>
      </dsp:txXfrm>
    </dsp:sp>
    <dsp:sp modelId="{3014276C-EEE9-4006-95BA-CB7754EC514D}">
      <dsp:nvSpPr>
        <dsp:cNvPr id="0" name=""/>
        <dsp:cNvSpPr/>
      </dsp:nvSpPr>
      <dsp:spPr>
        <a:xfrm>
          <a:off x="1488902" y="2949811"/>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 Video 28 </a:t>
          </a:r>
        </a:p>
      </dsp:txBody>
      <dsp:txXfrm>
        <a:off x="1488902" y="2949811"/>
        <a:ext cx="1353547" cy="812128"/>
      </dsp:txXfrm>
    </dsp:sp>
    <dsp:sp modelId="{B0361E54-DB12-47F7-B23A-12A1C8CFAD99}">
      <dsp:nvSpPr>
        <dsp:cNvPr id="0" name=""/>
        <dsp:cNvSpPr/>
      </dsp:nvSpPr>
      <dsp:spPr>
        <a:xfrm>
          <a:off x="2977804" y="2949811"/>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 Video  29</a:t>
          </a:r>
        </a:p>
      </dsp:txBody>
      <dsp:txXfrm>
        <a:off x="2977804" y="2949811"/>
        <a:ext cx="1353547" cy="8121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1140" y="1711115"/>
          <a:ext cx="645857" cy="258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30311" y="1711115"/>
        <a:ext cx="387515" cy="258342"/>
      </dsp:txXfrm>
    </dsp:sp>
    <dsp:sp modelId="{72F1AA51-D764-4888-AADE-2501EAF11598}">
      <dsp:nvSpPr>
        <dsp:cNvPr id="0" name=""/>
        <dsp:cNvSpPr/>
      </dsp:nvSpPr>
      <dsp:spPr>
        <a:xfrm>
          <a:off x="582412" y="1711115"/>
          <a:ext cx="645857" cy="258342"/>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11583" y="1711115"/>
        <a:ext cx="387515" cy="258342"/>
      </dsp:txXfrm>
    </dsp:sp>
    <dsp:sp modelId="{A5171B81-D340-4FD9-8BB9-F8E53E09CF9F}">
      <dsp:nvSpPr>
        <dsp:cNvPr id="0" name=""/>
        <dsp:cNvSpPr/>
      </dsp:nvSpPr>
      <dsp:spPr>
        <a:xfrm>
          <a:off x="1163683" y="1711115"/>
          <a:ext cx="645857" cy="258342"/>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292854" y="1711115"/>
        <a:ext cx="387515" cy="258342"/>
      </dsp:txXfrm>
    </dsp:sp>
    <dsp:sp modelId="{1F018E35-5D8D-49B3-9B7D-3B0C8DAB90F1}">
      <dsp:nvSpPr>
        <dsp:cNvPr id="0" name=""/>
        <dsp:cNvSpPr/>
      </dsp:nvSpPr>
      <dsp:spPr>
        <a:xfrm>
          <a:off x="1744954" y="1711115"/>
          <a:ext cx="645857" cy="258342"/>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1874125" y="1711115"/>
        <a:ext cx="387515" cy="258342"/>
      </dsp:txXfrm>
    </dsp:sp>
    <dsp:sp modelId="{950702B6-D249-4899-ACE8-16CAE595C5EA}">
      <dsp:nvSpPr>
        <dsp:cNvPr id="0" name=""/>
        <dsp:cNvSpPr/>
      </dsp:nvSpPr>
      <dsp:spPr>
        <a:xfrm>
          <a:off x="2326226" y="1711115"/>
          <a:ext cx="645857" cy="258342"/>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455397" y="1711115"/>
        <a:ext cx="387515" cy="258342"/>
      </dsp:txXfrm>
    </dsp:sp>
    <dsp:sp modelId="{43493AC2-0D4D-48E9-98FA-93348157A1F7}">
      <dsp:nvSpPr>
        <dsp:cNvPr id="0" name=""/>
        <dsp:cNvSpPr/>
      </dsp:nvSpPr>
      <dsp:spPr>
        <a:xfrm>
          <a:off x="2907497" y="1643382"/>
          <a:ext cx="845975" cy="39380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104401" y="1643382"/>
        <a:ext cx="452168" cy="393807"/>
      </dsp:txXfrm>
    </dsp:sp>
    <dsp:sp modelId="{3BF19F79-1530-4022-B59D-79128ED03ED3}">
      <dsp:nvSpPr>
        <dsp:cNvPr id="0" name=""/>
        <dsp:cNvSpPr/>
      </dsp:nvSpPr>
      <dsp:spPr>
        <a:xfrm>
          <a:off x="3688887" y="1711115"/>
          <a:ext cx="645857" cy="25834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818058" y="1711115"/>
        <a:ext cx="387515" cy="258342"/>
      </dsp:txXfrm>
    </dsp:sp>
    <dsp:sp modelId="{BDB9394C-934D-4DCA-8054-75107AF14B89}">
      <dsp:nvSpPr>
        <dsp:cNvPr id="0" name=""/>
        <dsp:cNvSpPr/>
      </dsp:nvSpPr>
      <dsp:spPr>
        <a:xfrm>
          <a:off x="4270159" y="1711115"/>
          <a:ext cx="645857" cy="25834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399330" y="1711115"/>
        <a:ext cx="387515" cy="25834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5.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6DEE8C-B4E7-4C5A-9ABF-3ACF7B2D6B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D534BCC3-465C-4E27-9EAF-258307026E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B1971-5C38-4D75-B0EF-AAC565A4A00D}" type="datetimeFigureOut">
              <a:rPr lang="en-ZA" smtClean="0"/>
              <a:t>2018/09/19</a:t>
            </a:fld>
            <a:endParaRPr lang="en-ZA"/>
          </a:p>
        </p:txBody>
      </p:sp>
      <p:sp>
        <p:nvSpPr>
          <p:cNvPr id="4" name="Footer Placeholder 3">
            <a:extLst>
              <a:ext uri="{FF2B5EF4-FFF2-40B4-BE49-F238E27FC236}">
                <a16:creationId xmlns:a16="http://schemas.microsoft.com/office/drawing/2014/main" id="{87AB3EE3-1B7A-4FA5-A1C1-8AC9369ED2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5FBC6D35-D644-48B9-9EC3-3B6ECF034A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D4091C-20EE-4A4C-B3EC-4F032B57CE72}" type="slidenum">
              <a:rPr lang="en-ZA" smtClean="0"/>
              <a:t>‹#›</a:t>
            </a:fld>
            <a:endParaRPr lang="en-ZA"/>
          </a:p>
        </p:txBody>
      </p:sp>
    </p:spTree>
    <p:custDataLst>
      <p:tags r:id="rId2"/>
    </p:custDataLst>
    <p:extLst>
      <p:ext uri="{BB962C8B-B14F-4D97-AF65-F5344CB8AC3E}">
        <p14:creationId xmlns:p14="http://schemas.microsoft.com/office/powerpoint/2010/main" val="747388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19/09/2018</a:t>
            </a:fld>
            <a:endParaRPr lang="en-GB"/>
          </a:p>
        </p:txBody>
      </p:sp>
      <p:sp>
        <p:nvSpPr>
          <p:cNvPr id="4" name="Slide Image Placeholder 3"/>
          <p:cNvSpPr>
            <a:spLocks noGrp="1" noRot="1" noChangeAspect="1"/>
          </p:cNvSpPr>
          <p:nvPr>
            <p:ph type="sldImg" idx="2"/>
          </p:nvPr>
        </p:nvSpPr>
        <p:spPr>
          <a:xfrm>
            <a:off x="249238" y="1143000"/>
            <a:ext cx="63595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b="1" dirty="0"/>
              <a:t>Note for design: </a:t>
            </a:r>
          </a:p>
          <a:p>
            <a:r>
              <a:rPr lang="en-ZA" dirty="0"/>
              <a:t>This diagram needs to be redrawn and styled similarly to the example provided.</a:t>
            </a:r>
          </a:p>
          <a:p>
            <a:endParaRPr lang="en-ZA" dirty="0"/>
          </a:p>
          <a:p>
            <a:r>
              <a:rPr lang="en-ZA" b="1" dirty="0"/>
              <a:t>Note for interactivity: </a:t>
            </a:r>
          </a:p>
          <a:p>
            <a:r>
              <a:rPr lang="en-ZA" dirty="0"/>
              <a:t>This should be an interactive map where users are able to click on each of the scenarios on the diagram and be taken to the information for that scenario.</a:t>
            </a:r>
          </a:p>
        </p:txBody>
      </p:sp>
      <p:sp>
        <p:nvSpPr>
          <p:cNvPr id="4" name="Slide Number Placeholder 3"/>
          <p:cNvSpPr>
            <a:spLocks noGrp="1"/>
          </p:cNvSpPr>
          <p:nvPr>
            <p:ph type="sldNum" sz="quarter" idx="10"/>
          </p:nvPr>
        </p:nvSpPr>
        <p:spPr/>
        <p:txBody>
          <a:bodyPr/>
          <a:lstStyle/>
          <a:p>
            <a:fld id="{16FEC50E-693F-7248-AD71-EC691CF637E1}" type="slidenum">
              <a:rPr lang="en-GB" smtClean="0"/>
              <a:t>1</a:t>
            </a:fld>
            <a:endParaRPr lang="en-GB"/>
          </a:p>
        </p:txBody>
      </p:sp>
    </p:spTree>
    <p:extLst>
      <p:ext uri="{BB962C8B-B14F-4D97-AF65-F5344CB8AC3E}">
        <p14:creationId xmlns:p14="http://schemas.microsoft.com/office/powerpoint/2010/main" val="1628680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b="1" dirty="0"/>
              <a:t>Note for interactivity: </a:t>
            </a:r>
          </a:p>
          <a:p>
            <a:r>
              <a:rPr lang="en-ZA" b="0" dirty="0"/>
              <a:t>When clicked, video should play </a:t>
            </a:r>
            <a:r>
              <a:rPr lang="en-ZA" b="0" dirty="0" err="1"/>
              <a:t>fullscreen</a:t>
            </a:r>
            <a:r>
              <a:rPr lang="en-ZA" b="0" dirty="0"/>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EC50E-693F-7248-AD71-EC691CF637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924829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100</a:t>
            </a:fld>
            <a:endParaRPr lang="en-GB"/>
          </a:p>
        </p:txBody>
      </p:sp>
    </p:spTree>
    <p:extLst>
      <p:ext uri="{BB962C8B-B14F-4D97-AF65-F5344CB8AC3E}">
        <p14:creationId xmlns:p14="http://schemas.microsoft.com/office/powerpoint/2010/main" val="136579148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101</a:t>
            </a:fld>
            <a:endParaRPr lang="en-GB"/>
          </a:p>
        </p:txBody>
      </p:sp>
    </p:spTree>
    <p:extLst>
      <p:ext uri="{BB962C8B-B14F-4D97-AF65-F5344CB8AC3E}">
        <p14:creationId xmlns:p14="http://schemas.microsoft.com/office/powerpoint/2010/main" val="181226114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102</a:t>
            </a:fld>
            <a:endParaRPr lang="en-GB"/>
          </a:p>
        </p:txBody>
      </p:sp>
    </p:spTree>
    <p:extLst>
      <p:ext uri="{BB962C8B-B14F-4D97-AF65-F5344CB8AC3E}">
        <p14:creationId xmlns:p14="http://schemas.microsoft.com/office/powerpoint/2010/main" val="171596989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103</a:t>
            </a:fld>
            <a:endParaRPr lang="en-GB"/>
          </a:p>
        </p:txBody>
      </p:sp>
    </p:spTree>
    <p:extLst>
      <p:ext uri="{BB962C8B-B14F-4D97-AF65-F5344CB8AC3E}">
        <p14:creationId xmlns:p14="http://schemas.microsoft.com/office/powerpoint/2010/main" val="303388908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104</a:t>
            </a:fld>
            <a:endParaRPr lang="en-GB"/>
          </a:p>
        </p:txBody>
      </p:sp>
    </p:spTree>
    <p:extLst>
      <p:ext uri="{BB962C8B-B14F-4D97-AF65-F5344CB8AC3E}">
        <p14:creationId xmlns:p14="http://schemas.microsoft.com/office/powerpoint/2010/main" val="83819474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105</a:t>
            </a:fld>
            <a:endParaRPr lang="en-GB"/>
          </a:p>
        </p:txBody>
      </p:sp>
    </p:spTree>
    <p:extLst>
      <p:ext uri="{BB962C8B-B14F-4D97-AF65-F5344CB8AC3E}">
        <p14:creationId xmlns:p14="http://schemas.microsoft.com/office/powerpoint/2010/main" val="270606411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106</a:t>
            </a:fld>
            <a:endParaRPr lang="en-GB"/>
          </a:p>
        </p:txBody>
      </p:sp>
    </p:spTree>
    <p:extLst>
      <p:ext uri="{BB962C8B-B14F-4D97-AF65-F5344CB8AC3E}">
        <p14:creationId xmlns:p14="http://schemas.microsoft.com/office/powerpoint/2010/main" val="192833884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https://incident-prevention.com/ip-articles/no-voltage-testing</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107</a:t>
            </a:fld>
            <a:endParaRPr lang="en-GB"/>
          </a:p>
        </p:txBody>
      </p:sp>
    </p:spTree>
    <p:extLst>
      <p:ext uri="{BB962C8B-B14F-4D97-AF65-F5344CB8AC3E}">
        <p14:creationId xmlns:p14="http://schemas.microsoft.com/office/powerpoint/2010/main" val="5980825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https://www.sefelec.com/en/insulation-resistance-test.php</a:t>
            </a:r>
          </a:p>
        </p:txBody>
      </p:sp>
      <p:sp>
        <p:nvSpPr>
          <p:cNvPr id="4" name="Slide Number Placeholder 3"/>
          <p:cNvSpPr>
            <a:spLocks noGrp="1"/>
          </p:cNvSpPr>
          <p:nvPr>
            <p:ph type="sldNum" sz="quarter" idx="10"/>
          </p:nvPr>
        </p:nvSpPr>
        <p:spPr/>
        <p:txBody>
          <a:bodyPr/>
          <a:lstStyle/>
          <a:p>
            <a:fld id="{16FEC50E-693F-7248-AD71-EC691CF637E1}" type="slidenum">
              <a:rPr lang="en-GB" smtClean="0"/>
              <a:t>108</a:t>
            </a:fld>
            <a:endParaRPr lang="en-GB"/>
          </a:p>
        </p:txBody>
      </p:sp>
    </p:spTree>
    <p:extLst>
      <p:ext uri="{BB962C8B-B14F-4D97-AF65-F5344CB8AC3E}">
        <p14:creationId xmlns:p14="http://schemas.microsoft.com/office/powerpoint/2010/main" val="417059411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109</a:t>
            </a:fld>
            <a:endParaRPr lang="en-GB"/>
          </a:p>
        </p:txBody>
      </p:sp>
    </p:spTree>
    <p:extLst>
      <p:ext uri="{BB962C8B-B14F-4D97-AF65-F5344CB8AC3E}">
        <p14:creationId xmlns:p14="http://schemas.microsoft.com/office/powerpoint/2010/main" val="3189670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“Find out more” they should be taken to slide 12.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button should take them to Slide 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Text on clipboard should fade in slowly after about 10 seconds.</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202035411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110</a:t>
            </a:fld>
            <a:endParaRPr lang="en-GB"/>
          </a:p>
        </p:txBody>
      </p:sp>
    </p:spTree>
    <p:extLst>
      <p:ext uri="{BB962C8B-B14F-4D97-AF65-F5344CB8AC3E}">
        <p14:creationId xmlns:p14="http://schemas.microsoft.com/office/powerpoint/2010/main" val="178735623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111</a:t>
            </a:fld>
            <a:endParaRPr lang="en-GB"/>
          </a:p>
        </p:txBody>
      </p:sp>
    </p:spTree>
    <p:extLst>
      <p:ext uri="{BB962C8B-B14F-4D97-AF65-F5344CB8AC3E}">
        <p14:creationId xmlns:p14="http://schemas.microsoft.com/office/powerpoint/2010/main" val="20563173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112</a:t>
            </a:fld>
            <a:endParaRPr lang="en-GB"/>
          </a:p>
        </p:txBody>
      </p:sp>
    </p:spTree>
    <p:extLst>
      <p:ext uri="{BB962C8B-B14F-4D97-AF65-F5344CB8AC3E}">
        <p14:creationId xmlns:p14="http://schemas.microsoft.com/office/powerpoint/2010/main" val="401795493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113</a:t>
            </a:fld>
            <a:endParaRPr lang="en-GB"/>
          </a:p>
        </p:txBody>
      </p:sp>
    </p:spTree>
    <p:extLst>
      <p:ext uri="{BB962C8B-B14F-4D97-AF65-F5344CB8AC3E}">
        <p14:creationId xmlns:p14="http://schemas.microsoft.com/office/powerpoint/2010/main" val="3773170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“Go back to options” button it should take them back to Slide 11</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3306733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 Go to list for details” should be hyperlinked to questions on Slide 11. </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1736917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This is a multiple choice question one correct answer.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Correct answer is in italics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for correct answer. Well done you are correct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for incorrect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Oops  not quite. COC stands for Certificate of Compliance.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2095752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This is a multiple choice question one correct answer.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Correct answer is in italics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for correct answer. Well done you are correct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for incorrect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Oops  not quite. OHS stands for Occupational Health and Safety </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2801702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Text box for typing, when learner clicks submit the should be taken to Slide 16.</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864929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1200603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This is a multiple choice question one correct answer.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Correct answer is in italics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for correct answer. Well done you are correct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for incorrect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Oops not quite.  You only have 1 day to finish your work so you will  need to work quickly and efficiently.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1265534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Text box for typing, when learner clicks submit the should be taken to Slide 18.</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753853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1387601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video it should appear as full screen. </a:t>
            </a:r>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560426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b="1" dirty="0"/>
              <a:t>Notes for interactivity: </a:t>
            </a:r>
          </a:p>
          <a:p>
            <a:r>
              <a:rPr lang="en-ZA" b="0" dirty="0"/>
              <a:t>When user click on the box the following information should appear. </a:t>
            </a:r>
          </a:p>
          <a:p>
            <a:pPr marL="171450" indent="-171450">
              <a:buFont typeface="Arial" panose="020B0604020202020204" pitchFamily="34" charset="0"/>
              <a:buChar char="•"/>
            </a:pPr>
            <a:r>
              <a:rPr lang="en-US" dirty="0"/>
              <a:t>Reviewing the installations the following has been found</a:t>
            </a:r>
          </a:p>
          <a:p>
            <a:pPr marL="171450" indent="-171450">
              <a:buFont typeface="Arial" panose="020B0604020202020204" pitchFamily="34" charset="0"/>
              <a:buChar char="•"/>
            </a:pPr>
            <a:r>
              <a:rPr lang="en-US" dirty="0"/>
              <a:t>There a Sub  DB’s  surface mounted in the area where the circuit is required</a:t>
            </a:r>
          </a:p>
          <a:p>
            <a:pPr marL="171450" indent="-171450">
              <a:buFont typeface="Arial" panose="020B0604020202020204" pitchFamily="34" charset="0"/>
              <a:buChar char="•"/>
            </a:pPr>
            <a:r>
              <a:rPr lang="en-US" dirty="0"/>
              <a:t>The distance to where the  socket outlet is required is 15 meters from the Sub DB and there are 12 slots available in the Sub DB for new circuit breakers and there is an earth leakage in board</a:t>
            </a:r>
          </a:p>
          <a:p>
            <a:pPr marL="171450" indent="-171450">
              <a:buFont typeface="Arial" panose="020B0604020202020204" pitchFamily="34" charset="0"/>
              <a:buChar char="•"/>
            </a:pPr>
            <a:r>
              <a:rPr lang="en-US" dirty="0"/>
              <a:t>There is an existing wire cable basket that runs up the wall and past the point where the socket outlet is required</a:t>
            </a:r>
          </a:p>
          <a:p>
            <a:pPr marL="171450" indent="-171450">
              <a:buFont typeface="Arial" panose="020B0604020202020204" pitchFamily="34" charset="0"/>
              <a:buChar char="•"/>
            </a:pPr>
            <a:r>
              <a:rPr lang="en-US" dirty="0"/>
              <a:t>The supply must be at least 4 mm wire as the current is32 amps for the socket outlet</a:t>
            </a:r>
          </a:p>
          <a:p>
            <a:pPr marL="171450" indent="-171450">
              <a:buFont typeface="Arial" panose="020B0604020202020204" pitchFamily="34" charset="0"/>
              <a:buChar char="•"/>
            </a:pPr>
            <a:r>
              <a:rPr lang="en-US" dirty="0"/>
              <a:t>The protection will need to be a 30A circuit breaker</a:t>
            </a:r>
          </a:p>
          <a:p>
            <a:pPr marL="171450" indent="-171450">
              <a:buFont typeface="Arial" panose="020B0604020202020204" pitchFamily="34" charset="0"/>
              <a:buChar char="•"/>
            </a:pPr>
            <a:r>
              <a:rPr lang="en-US" dirty="0"/>
              <a:t>There is a lot of forklifts and heavy machinery moving around on the premises</a:t>
            </a:r>
          </a:p>
          <a:p>
            <a:pPr marL="171450" indent="-171450">
              <a:buFont typeface="Arial" panose="020B0604020202020204" pitchFamily="34" charset="0"/>
              <a:buChar char="•"/>
            </a:pPr>
            <a:r>
              <a:rPr lang="en-US" dirty="0"/>
              <a:t>There is no ceiling in the plant</a:t>
            </a:r>
          </a:p>
          <a:p>
            <a:pPr marL="171450" indent="-171450">
              <a:buFont typeface="Arial" panose="020B0604020202020204" pitchFamily="34" charset="0"/>
              <a:buChar char="•"/>
            </a:pPr>
            <a:r>
              <a:rPr lang="en-US" dirty="0"/>
              <a:t>There are dogs on the property</a:t>
            </a:r>
          </a:p>
          <a:p>
            <a:pPr marL="171450" indent="-171450">
              <a:buFont typeface="Arial" panose="020B0604020202020204" pitchFamily="34" charset="0"/>
              <a:buChar char="•"/>
            </a:pPr>
            <a:r>
              <a:rPr lang="en-US" dirty="0"/>
              <a:t>There are toilet facilities for staff</a:t>
            </a:r>
          </a:p>
          <a:p>
            <a:endParaRPr lang="en-ZA" b="0"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801812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of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“Click here” they should be taken to Slide 23</a:t>
            </a:r>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3098278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Option 1 they should be taken to Slide 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Option 2 they should be taken to Slide 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Option 3 they should be taken to Slide 26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the ‘share your thoughts” button they should be taken to Slide 27</a:t>
            </a:r>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1056502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“Go back to options” button it should take them back to the Options on Slide 23. </a:t>
            </a:r>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4094648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“Go back to options” button it should take them back to the Options on Slide 23. </a:t>
            </a:r>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1633913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“Go back to options” button it should take them back to the Options on Slide 23. </a:t>
            </a:r>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2920948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Text box, learner should be able to type in a response. There is no correct answer, this question is to be the learner thinking.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the Submit button they should be taken to Slide 28</a:t>
            </a:r>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25096756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“Remove” button take them to Slide 32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each of the options blocks they should be taken to the following slides: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1- Slide 29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2- Slide 30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3- Slide 31</a:t>
            </a:r>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3711149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“Back to” they should be taken to Slide 28.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each of the boxes, information for that box should be revealed. See details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Tools and equipment </a:t>
            </a:r>
          </a:p>
          <a:p>
            <a:r>
              <a:rPr lang="en-US" dirty="0"/>
              <a:t>No special tools are required for installation</a:t>
            </a:r>
          </a:p>
          <a:p>
            <a:r>
              <a:rPr lang="en-US" dirty="0"/>
              <a:t>All components that can be used are available from the local electrical wholesaler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will be making use of a ladder during the installations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Materials </a:t>
            </a:r>
          </a:p>
          <a:p>
            <a:r>
              <a:rPr lang="en-GB" dirty="0"/>
              <a:t>Most of the materials are easily acquired form an electrical wholesaler. </a:t>
            </a:r>
          </a:p>
          <a:p>
            <a:r>
              <a:rPr lang="en-US" b="1" dirty="0"/>
              <a:t>Time </a:t>
            </a:r>
          </a:p>
          <a:p>
            <a:r>
              <a:rPr lang="en-US" dirty="0"/>
              <a:t>It is estimated that the task should take 6 hours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Labour</a:t>
            </a:r>
            <a:endParaRPr lang="en-US" b="1" dirty="0"/>
          </a:p>
          <a:p>
            <a:r>
              <a:rPr lang="en-US" dirty="0"/>
              <a:t>1 persons will be allocated for this task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Cost </a:t>
            </a:r>
          </a:p>
          <a:p>
            <a:r>
              <a:rPr lang="en-GB" dirty="0"/>
              <a:t>Most of the materials are easily acquired form an electrical wholesaler, this is although not the cheapest option.</a:t>
            </a:r>
          </a:p>
          <a:p>
            <a:r>
              <a:rPr lang="en-GB" dirty="0"/>
              <a:t>In this case the cost of IP rated equipment is higher then normal equipment but it is critical to keep the equipment intrinsically safe to prevent explosions and fires.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Environmental implications</a:t>
            </a:r>
          </a:p>
          <a:p>
            <a:r>
              <a:rPr lang="en-US" dirty="0"/>
              <a:t>Vehicles may damage the cable</a:t>
            </a:r>
          </a:p>
          <a:p>
            <a:r>
              <a:rPr lang="en-US" dirty="0"/>
              <a:t>Due to food contamination care should be taken in regards to the materials utilized.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Regulations</a:t>
            </a:r>
          </a:p>
          <a:p>
            <a:r>
              <a:rPr lang="en-US" dirty="0"/>
              <a:t>Volt drop over the cable is minimal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Risk Implications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Dust particles are combustible and explosive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781811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“Back to” they should be taken to Slide 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each of the boxes, information for that box should be revealed.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details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Tools and equipment</a:t>
            </a:r>
          </a:p>
          <a:p>
            <a:r>
              <a:rPr lang="en-US" dirty="0"/>
              <a:t>No special tools are required for installation</a:t>
            </a:r>
          </a:p>
          <a:p>
            <a:r>
              <a:rPr lang="en-US" dirty="0"/>
              <a:t>All components that can be used are available from the local electrical wholesaler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will be making use of a ladder during the installations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Materials </a:t>
            </a:r>
          </a:p>
          <a:p>
            <a:r>
              <a:rPr lang="en-US" dirty="0"/>
              <a:t>All components that can be used are available from the local electrical wholesaler</a:t>
            </a:r>
          </a:p>
          <a:p>
            <a:endParaRPr lang="en-US" b="1" dirty="0"/>
          </a:p>
          <a:p>
            <a:r>
              <a:rPr lang="en-US" b="1" dirty="0"/>
              <a:t>Time </a:t>
            </a:r>
          </a:p>
          <a:p>
            <a:r>
              <a:rPr lang="en-US" dirty="0"/>
              <a:t>It is estimated that the task should take 6 hours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Labour</a:t>
            </a:r>
            <a:endParaRPr lang="en-US" b="1" dirty="0"/>
          </a:p>
          <a:p>
            <a:r>
              <a:rPr lang="en-US" dirty="0"/>
              <a:t>2 persons will be allocated for this task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Cost </a:t>
            </a:r>
          </a:p>
          <a:p>
            <a:r>
              <a:rPr lang="en-GB" dirty="0"/>
              <a:t>Most of the materials are easily acquired form an electrical wholesaler, this is although not the cheapest option.</a:t>
            </a:r>
          </a:p>
          <a:p>
            <a:r>
              <a:rPr lang="en-GB" dirty="0"/>
              <a:t>In this case the cost of IP rated equipment is higher then normal equipment but it is critical to keep the equipment intrinsically safe to prevent explosions and fires.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Environmental implications</a:t>
            </a:r>
          </a:p>
          <a:p>
            <a:r>
              <a:rPr lang="en-US" dirty="0"/>
              <a:t>Vehicles may damage the cable</a:t>
            </a:r>
          </a:p>
          <a:p>
            <a:r>
              <a:rPr lang="en-US" dirty="0"/>
              <a:t>Due to food contamination care should be taken in regards to the materials utilized.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Regulations </a:t>
            </a:r>
            <a:r>
              <a:rPr lang="en-US" dirty="0"/>
              <a:t>Volt drop over the cable is minimal due to the length of the  cable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Risk Implications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Dust particles are combustible and explosive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2733723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“Back to” they should be taken to Slide 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each of the boxes, information for that box should be revealed. See details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Tools and equipment</a:t>
            </a:r>
          </a:p>
          <a:p>
            <a:r>
              <a:rPr lang="en-US" dirty="0"/>
              <a:t>No special tools are required for installation</a:t>
            </a:r>
          </a:p>
          <a:p>
            <a:r>
              <a:rPr lang="en-US" dirty="0"/>
              <a:t>All components that can be used are available from the local electrical wholesaler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Materials </a:t>
            </a:r>
          </a:p>
          <a:p>
            <a:r>
              <a:rPr lang="en-US" dirty="0"/>
              <a:t> All components that can be used are available from the local electrical wholesaler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Need info here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Labour</a:t>
            </a:r>
            <a:endParaRPr lang="en-US" b="1" dirty="0"/>
          </a:p>
          <a:p>
            <a:r>
              <a:rPr lang="en-US" dirty="0"/>
              <a:t>2 persons will be allocated for this task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Cost </a:t>
            </a:r>
          </a:p>
          <a:p>
            <a:r>
              <a:rPr lang="en-US" dirty="0"/>
              <a:t>It is estimated that the task should take 6 hours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Environmental implications</a:t>
            </a:r>
          </a:p>
          <a:p>
            <a:r>
              <a:rPr lang="en-US" dirty="0"/>
              <a:t>Vehicles may damage the cable</a:t>
            </a:r>
          </a:p>
          <a:p>
            <a:r>
              <a:rPr lang="en-US" dirty="0"/>
              <a:t>Due to food contamination care should be taken in regards to the materials utilized.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Regulations and Risk Implications </a:t>
            </a:r>
          </a:p>
          <a:p>
            <a:r>
              <a:rPr lang="en-US" dirty="0"/>
              <a:t>Volt drop over the cable is minimal </a:t>
            </a:r>
          </a:p>
          <a:p>
            <a:r>
              <a:rPr lang="en-US" dirty="0"/>
              <a:t>Dust particles are combustible and explosive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2229376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Multiple choice. If the learner chooses Option 1 and 2  which is are incorrect options,  they should be given the option to try again (Feedback1) .  Option 3 is correct so if chosen learner should see feedback and then get to move on.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If Option 1 is chosen: Oops not quite. Are you sure you want to get rid of this option? Option 1 uses a type of cable that is relatively inexpensive and really easy to work worth.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If Option 2 is chosen: Oops not quite. Are you sure you want to get rid of this option? Option 2 uses </a:t>
            </a:r>
            <a:r>
              <a:rPr lang="en-US" b="1" dirty="0" err="1"/>
              <a:t>armoured</a:t>
            </a:r>
            <a:r>
              <a:rPr lang="en-US" b="1" dirty="0"/>
              <a:t> cable which will last well in a busy environment like a factory.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If Option 3 is chosen. Well done you are correct. The type of cable used here is </a:t>
            </a:r>
            <a:r>
              <a:rPr lang="en-GB" b="1" dirty="0"/>
              <a:t>N</a:t>
            </a:r>
            <a:r>
              <a:rPr lang="en-GB" dirty="0"/>
              <a:t>ot suitable for the environment and the conditions that the conductors are exposed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1531006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“Client brief” button should be linked to Resource 01.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user the clicks on each of the boxes another layer with more information should appear: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 1 Advantages</a:t>
            </a:r>
          </a:p>
          <a:p>
            <a:pPr marL="171450" indent="-171450">
              <a:buFont typeface="Arial" panose="020B0604020202020204" pitchFamily="34" charset="0"/>
              <a:buChar char="•"/>
            </a:pPr>
            <a:r>
              <a:rPr lang="en-US" dirty="0" err="1"/>
              <a:t>Armoured</a:t>
            </a:r>
            <a:r>
              <a:rPr lang="en-US" dirty="0"/>
              <a:t> cable is not cheapest cable to install and a very effective method to get the supply from the DB  to the socket outlet</a:t>
            </a:r>
          </a:p>
          <a:p>
            <a:pPr marL="171450" indent="-171450">
              <a:buFont typeface="Arial" panose="020B0604020202020204" pitchFamily="34" charset="0"/>
              <a:buChar char="•"/>
            </a:pPr>
            <a:r>
              <a:rPr lang="en-US" dirty="0"/>
              <a:t>With this cable you have mechanical protection</a:t>
            </a:r>
          </a:p>
          <a:p>
            <a:pPr marL="171450" indent="-171450">
              <a:buFont typeface="Arial" panose="020B0604020202020204" pitchFamily="34" charset="0"/>
              <a:buChar char="•"/>
            </a:pPr>
            <a:r>
              <a:rPr lang="en-US" dirty="0"/>
              <a:t>It is flexible to work with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 1 Disadvantages</a:t>
            </a:r>
          </a:p>
          <a:p>
            <a:pPr marL="171450" indent="-171450">
              <a:buFont typeface="Arial" panose="020B0604020202020204" pitchFamily="34" charset="0"/>
              <a:buChar char="•"/>
            </a:pPr>
            <a:r>
              <a:rPr lang="en-GB" dirty="0"/>
              <a:t>Should the incorrect equipment be selected there is a high risk of fire and or electrocution due to dust and water.</a:t>
            </a:r>
          </a:p>
          <a:p>
            <a:pPr marL="171450" indent="-171450">
              <a:buFont typeface="Arial" panose="020B0604020202020204" pitchFamily="34" charset="0"/>
              <a:buChar cha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 2 Advantages</a:t>
            </a:r>
          </a:p>
          <a:p>
            <a:pPr marL="171450" indent="-171450">
              <a:buFont typeface="Arial" panose="020B0604020202020204" pitchFamily="34" charset="0"/>
              <a:buChar char="•"/>
            </a:pPr>
            <a:r>
              <a:rPr lang="en-US" dirty="0"/>
              <a:t>Un </a:t>
            </a:r>
            <a:r>
              <a:rPr lang="en-US" dirty="0" err="1"/>
              <a:t>armoured</a:t>
            </a:r>
            <a:r>
              <a:rPr lang="en-US" dirty="0"/>
              <a:t> cable is cheaper then </a:t>
            </a:r>
            <a:r>
              <a:rPr lang="en-US" dirty="0" err="1"/>
              <a:t>armoured</a:t>
            </a:r>
            <a:r>
              <a:rPr lang="en-US" dirty="0"/>
              <a:t> cable With this cable you have mechanical protection</a:t>
            </a:r>
          </a:p>
          <a:p>
            <a:pPr marL="171450" indent="-171450">
              <a:buFont typeface="Arial" panose="020B0604020202020204" pitchFamily="34" charset="0"/>
              <a:buChar char="•"/>
            </a:pPr>
            <a:r>
              <a:rPr lang="en-US" dirty="0"/>
              <a:t>It is flexible to work with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 2 Disadvantages</a:t>
            </a:r>
          </a:p>
          <a:p>
            <a:pPr marL="171450" indent="-171450">
              <a:buFont typeface="Arial" panose="020B0604020202020204" pitchFamily="34" charset="0"/>
              <a:buChar char="•"/>
            </a:pPr>
            <a:r>
              <a:rPr lang="en-US" dirty="0"/>
              <a:t>Un </a:t>
            </a:r>
            <a:r>
              <a:rPr lang="en-US" dirty="0" err="1"/>
              <a:t>armoured</a:t>
            </a:r>
            <a:r>
              <a:rPr lang="en-US" dirty="0"/>
              <a:t> cable is cheaper then </a:t>
            </a:r>
            <a:r>
              <a:rPr lang="en-US" dirty="0" err="1"/>
              <a:t>armoured</a:t>
            </a:r>
            <a:r>
              <a:rPr lang="en-US" dirty="0"/>
              <a:t> cable but due to environmental condition not a suitable option</a:t>
            </a:r>
          </a:p>
          <a:p>
            <a:pPr marL="171450" indent="-171450">
              <a:buFont typeface="Arial" panose="020B0604020202020204" pitchFamily="34" charset="0"/>
              <a:buChar char="•"/>
            </a:pPr>
            <a:r>
              <a:rPr lang="en-US" dirty="0"/>
              <a:t>Costs for </a:t>
            </a:r>
            <a:r>
              <a:rPr lang="en-US" dirty="0" err="1"/>
              <a:t>armoured</a:t>
            </a:r>
            <a:r>
              <a:rPr lang="en-US" dirty="0"/>
              <a:t> cable and glands are not cheap</a:t>
            </a:r>
          </a:p>
          <a:p>
            <a:pPr marL="171450" indent="-171450">
              <a:buFont typeface="Arial" panose="020B0604020202020204" pitchFamily="34" charset="0"/>
              <a:buChar char="•"/>
            </a:pPr>
            <a:r>
              <a:rPr lang="en-US" dirty="0"/>
              <a:t>It is difficult to work with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13006552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Option 1they should be taken to Slide 28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Option 2 they should be taken to Slide 29</a:t>
            </a:r>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15601095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users click on submit button they should be taken to the feedback. Once learner has heard feedback they should be taken to Slide 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Multiple choice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learner selects answer 1: (Voiceover 01 should play) </a:t>
            </a:r>
            <a:r>
              <a:rPr lang="en-US" b="0" i="1" dirty="0"/>
              <a:t>You are correct  in choosing this option, however it’s not the cheapest option. Even though </a:t>
            </a:r>
            <a:r>
              <a:rPr lang="en-US" b="0" i="1" dirty="0" err="1"/>
              <a:t>Mr</a:t>
            </a:r>
            <a:r>
              <a:rPr lang="en-US" b="0" i="1" dirty="0"/>
              <a:t> Jansen said you must do the job as cheaply as possible, the reason why this option is the best is because the installation is in an industrial environment it will experience a lot of wear and tear. It is better to go for the more expensive </a:t>
            </a:r>
            <a:r>
              <a:rPr lang="en-US" b="0" i="1" dirty="0" err="1"/>
              <a:t>armoured</a:t>
            </a:r>
            <a:r>
              <a:rPr lang="en-US" b="0" i="1" dirty="0"/>
              <a:t> cable as it will last longer in this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learner selects answer 2 : (Voiceover 02 should play)  </a:t>
            </a:r>
            <a:r>
              <a:rPr lang="en-US" b="0" i="1" dirty="0"/>
              <a:t>While you are correct about Option 2 being the best option, it’s not because it’s the quickest. Option 2 would have taken 6 hours to do while Option 3 would have taken one hour less.  The reason Option 2 is the best one is because </a:t>
            </a:r>
            <a:r>
              <a:rPr lang="en-US" b="0" i="1" dirty="0" err="1"/>
              <a:t>Mrs</a:t>
            </a:r>
            <a:r>
              <a:rPr lang="en-US" b="0" i="1" dirty="0"/>
              <a:t> Naidoo wanted you to a quality job but it needed to be done as cheaply as possible. </a:t>
            </a: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learner selects answer 3. (Voiceover 03 should play) </a:t>
            </a:r>
            <a:r>
              <a:rPr lang="en-US" b="0" i="1" dirty="0"/>
              <a:t>While you are correct about Option 2 being the best option its not because of the high quality of cables being used. The </a:t>
            </a:r>
            <a:r>
              <a:rPr lang="en-US" b="0" i="1" dirty="0" err="1"/>
              <a:t>armoured</a:t>
            </a:r>
            <a:r>
              <a:rPr lang="en-US" b="0" i="1" dirty="0"/>
              <a:t> cables used in Option 3 are of a much higher quality however, using them would have made the job more expensive . Using more expensive cables would have gone against </a:t>
            </a:r>
            <a:r>
              <a:rPr lang="en-US" b="0" i="1" dirty="0" err="1"/>
              <a:t>Mrs</a:t>
            </a:r>
            <a:r>
              <a:rPr lang="en-US" b="0" i="1" dirty="0"/>
              <a:t> </a:t>
            </a:r>
            <a:r>
              <a:rPr lang="en-US" b="0" i="1" dirty="0" err="1"/>
              <a:t>Naidoos’s</a:t>
            </a:r>
            <a:r>
              <a:rPr lang="en-US" b="0" i="1" dirty="0"/>
              <a:t> request that the job be done as cheaply as possible.  </a:t>
            </a:r>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16794875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users click on submit button they should be taken to the feedback. Once learner has heard feedback they should be taken to Slide 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Multiple choice where learner can select 2 answers.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learner selects answer 1. (Voiceover 04 should play) </a:t>
            </a:r>
            <a:r>
              <a:rPr lang="en-US" b="0" dirty="0"/>
              <a:t>While Option3 is a good choice, it’s not the cheapest or most cost effective Option as the </a:t>
            </a:r>
            <a:r>
              <a:rPr lang="en-US" b="0" dirty="0" err="1"/>
              <a:t>armoured</a:t>
            </a:r>
            <a:r>
              <a:rPr lang="en-US" b="0" dirty="0"/>
              <a:t> cables used were more expensive that the cables used in Option 2. Since </a:t>
            </a:r>
            <a:r>
              <a:rPr lang="en-US" b="0" dirty="0" err="1"/>
              <a:t>Mrs</a:t>
            </a:r>
            <a:r>
              <a:rPr lang="en-US" b="0" dirty="0"/>
              <a:t> Naidoo wanted you to a quality job but it needed to be done as cheaply as possible Option 2 is the best choice.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learner selects answer 2. (Voiceover 05 should play) </a:t>
            </a:r>
            <a:r>
              <a:rPr lang="en-US" b="0" dirty="0"/>
              <a:t>While you are correct in saying that Option 2 is the quickest way of doing the job, Option1 is actually the best option because </a:t>
            </a:r>
            <a:r>
              <a:rPr lang="en-US" b="0" dirty="0" err="1"/>
              <a:t>Mrs</a:t>
            </a:r>
            <a:r>
              <a:rPr lang="en-US" b="0" dirty="0"/>
              <a:t> Naidoo wanted you to a quality job but it needed to be done as cheaply as possible. The cables used for Option 1 were still of a high enough quality.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learner selects answer 3. (Voiceover 06 should play) </a:t>
            </a:r>
            <a:r>
              <a:rPr lang="en-US" sz="1200" dirty="0"/>
              <a:t>You are right in saying that the cables used in Option 3 were of a better quality and would probably last much longer. However these cables tend to be more expensive. Remember in the client brief </a:t>
            </a:r>
            <a:r>
              <a:rPr lang="en-US" sz="1200" dirty="0" err="1"/>
              <a:t>Mrs</a:t>
            </a:r>
            <a:r>
              <a:rPr lang="en-US" sz="1200" dirty="0"/>
              <a:t> Naidoo mentioned that this job needs to be done as cheaply as possible? That’s why in this case, Option 2 would have been the better choice. </a:t>
            </a:r>
            <a:endParaRPr lang="en-US" sz="1200" b="1" dirty="0"/>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3609190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learner clicks on “Property” block they should see Resource 01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learner clicks on “Step” block they should see the following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“Video” block they should see Video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Upload they should be taken to Slide 38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“I need help” they should be taken to the relevant topic in Course 0: World of Electrician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2655665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word </a:t>
            </a:r>
            <a:r>
              <a:rPr lang="en-US" b="0" dirty="0" err="1"/>
              <a:t>ePortfolio</a:t>
            </a:r>
            <a:r>
              <a:rPr lang="en-US" b="0" dirty="0"/>
              <a:t> should be linked to information about what an </a:t>
            </a:r>
            <a:r>
              <a:rPr lang="en-US" b="0" dirty="0" err="1"/>
              <a:t>ePortfolio</a:t>
            </a:r>
            <a:r>
              <a:rPr lang="en-US" b="0" dirty="0"/>
              <a:t> is and how it works, how learner can access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needs to be an upload function for user to upload their plan.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Once they click on submit they should be taken to Slide 39. </a:t>
            </a:r>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20611207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4091368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stated on the LMS, there should be a tick box so that learner can acknowledge that they have read and understood the information. </a:t>
            </a:r>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2110709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video it should play as full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25582762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“Go to </a:t>
            </a:r>
            <a:r>
              <a:rPr lang="en-US" b="0" dirty="0" err="1"/>
              <a:t>ePortfolio</a:t>
            </a:r>
            <a:r>
              <a:rPr lang="en-US" b="0" dirty="0"/>
              <a:t>” they should be taken to Slide 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each of the activities they should be taken to the following slides: </a:t>
            </a:r>
          </a:p>
          <a:p>
            <a:pPr marL="171450" indent="-171450">
              <a:lnSpc>
                <a:spcPct val="100000"/>
              </a:lnSpc>
              <a:spcBef>
                <a:spcPts val="0"/>
              </a:spcBef>
            </a:pPr>
            <a:r>
              <a:rPr lang="en-US" sz="1200" dirty="0"/>
              <a:t>Task 1: Slide 42</a:t>
            </a:r>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GB" sz="1200" dirty="0"/>
              <a:t>Task 2:  </a:t>
            </a:r>
            <a:r>
              <a:rPr lang="en-US" sz="1200" dirty="0"/>
              <a:t>Slide 43</a:t>
            </a:r>
            <a:endParaRPr lang="en-GB" sz="1200" dirty="0"/>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US" sz="1200" dirty="0"/>
              <a:t>Task 3: </a:t>
            </a:r>
            <a:r>
              <a:rPr lang="en-ZA" sz="1200" dirty="0"/>
              <a:t> </a:t>
            </a:r>
            <a:r>
              <a:rPr lang="en-US" sz="1200" dirty="0"/>
              <a:t>Slide </a:t>
            </a:r>
            <a:r>
              <a:rPr lang="en-ZA" sz="1200" dirty="0"/>
              <a:t>44</a:t>
            </a:r>
            <a:endParaRPr lang="en-GB" sz="1200" dirty="0"/>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GB" sz="1200" dirty="0"/>
              <a:t>Task 4: </a:t>
            </a:r>
            <a:r>
              <a:rPr lang="en-ZA" sz="1200" dirty="0"/>
              <a:t> </a:t>
            </a:r>
            <a:r>
              <a:rPr lang="en-US" sz="1200" dirty="0"/>
              <a:t>Slide 45</a:t>
            </a:r>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US" sz="1200" dirty="0"/>
              <a:t>Task 5: </a:t>
            </a:r>
            <a:r>
              <a:rPr lang="en-ZA" sz="1200" dirty="0"/>
              <a:t> </a:t>
            </a:r>
            <a:r>
              <a:rPr lang="en-US" sz="1200" dirty="0"/>
              <a:t>Slide </a:t>
            </a:r>
            <a:r>
              <a:rPr lang="en-ZA" sz="1200" dirty="0"/>
              <a:t>46</a:t>
            </a:r>
            <a:endParaRPr lang="en-GB" sz="1200" dirty="0"/>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GB" sz="1200" dirty="0"/>
              <a:t>Task 6: </a:t>
            </a:r>
            <a:r>
              <a:rPr lang="en-US" sz="1200" dirty="0"/>
              <a:t>Slide </a:t>
            </a:r>
            <a:r>
              <a:rPr lang="en-ZA" sz="1200" dirty="0"/>
              <a:t>47</a:t>
            </a:r>
            <a:endParaRPr lang="en-GB" sz="1200" dirty="0"/>
          </a:p>
          <a:p>
            <a:pPr marL="171450" indent="-171450">
              <a:lnSpc>
                <a:spcPct val="100000"/>
              </a:lnSpc>
              <a:spcBef>
                <a:spcPts val="0"/>
              </a:spcBef>
            </a:pPr>
            <a:r>
              <a:rPr lang="en-US" sz="1200" dirty="0"/>
              <a:t>Task 7:  Slide </a:t>
            </a:r>
            <a:r>
              <a:rPr lang="en-ZA" sz="1200" dirty="0"/>
              <a:t>48</a:t>
            </a:r>
            <a:endParaRPr lang="en-GB" sz="1200" dirty="0"/>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GB" sz="1200" dirty="0"/>
              <a:t>Task 8: </a:t>
            </a:r>
            <a:r>
              <a:rPr lang="en-ZA" sz="1200" dirty="0"/>
              <a:t> </a:t>
            </a:r>
            <a:r>
              <a:rPr lang="en-US" sz="1200" dirty="0"/>
              <a:t>Slide </a:t>
            </a:r>
            <a:r>
              <a:rPr lang="en-ZA" sz="1200" dirty="0"/>
              <a:t>49</a:t>
            </a:r>
            <a:endParaRPr lang="en-GB" sz="1200" dirty="0"/>
          </a:p>
          <a:p>
            <a:pPr marL="171450" indent="-171450">
              <a:lnSpc>
                <a:spcPct val="100000"/>
              </a:lnSpc>
              <a:spcBef>
                <a:spcPts val="0"/>
              </a:spcBef>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3243264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“Back to Task Menu” they should be taken to Slide 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228600" indent="-228600">
              <a:lnSpc>
                <a:spcPct val="100000"/>
              </a:lnSpc>
              <a:spcBef>
                <a:spcPts val="0"/>
              </a:spcBef>
              <a:buFont typeface="+mj-lt"/>
              <a:buAutoNum type="arabicPeriod"/>
            </a:pPr>
            <a:r>
              <a:rPr lang="en-US" dirty="0"/>
              <a:t>Pull in 4mm Flat twin and earth  the cable on the wireway available</a:t>
            </a:r>
            <a:r>
              <a:rPr lang="en-US" dirty="0">
                <a:solidFill>
                  <a:srgbClr val="FF0000"/>
                </a:solidFill>
              </a:rPr>
              <a:t>. Install wire mesh cable tray (Module 33) </a:t>
            </a:r>
            <a:r>
              <a:rPr lang="en-US" dirty="0"/>
              <a:t>to the point where the socket outlet is to be mounted</a:t>
            </a:r>
          </a:p>
          <a:p>
            <a:pPr marL="228600" indent="-228600">
              <a:lnSpc>
                <a:spcPct val="100000"/>
              </a:lnSpc>
              <a:spcBef>
                <a:spcPts val="0"/>
              </a:spcBef>
              <a:buFont typeface="+mj-lt"/>
              <a:buAutoNum type="arabicPeriod"/>
            </a:pPr>
            <a:r>
              <a:rPr lang="en-US" dirty="0">
                <a:solidFill>
                  <a:srgbClr val="FF0000"/>
                </a:solidFill>
              </a:rPr>
              <a:t>Measure, mark and mount a flush mount enclosure (Module 4) </a:t>
            </a:r>
            <a:r>
              <a:rPr lang="en-GB" dirty="0"/>
              <a:t>to mount the 3phase socket outlet.</a:t>
            </a:r>
          </a:p>
          <a:p>
            <a:pPr marL="228600" indent="-228600">
              <a:lnSpc>
                <a:spcPct val="100000"/>
              </a:lnSpc>
              <a:spcBef>
                <a:spcPts val="0"/>
              </a:spcBef>
              <a:buFont typeface="+mj-lt"/>
              <a:buAutoNum type="arabicPeriod"/>
            </a:pPr>
            <a:r>
              <a:rPr lang="en-US" dirty="0">
                <a:solidFill>
                  <a:srgbClr val="FF0000"/>
                </a:solidFill>
              </a:rPr>
              <a:t>Prepare </a:t>
            </a:r>
            <a:r>
              <a:rPr lang="en-US" dirty="0" err="1">
                <a:solidFill>
                  <a:srgbClr val="FF0000"/>
                </a:solidFill>
              </a:rPr>
              <a:t>armoured</a:t>
            </a:r>
            <a:r>
              <a:rPr lang="en-US" dirty="0">
                <a:solidFill>
                  <a:srgbClr val="FF0000"/>
                </a:solidFill>
              </a:rPr>
              <a:t> cable for gland (Module 36) </a:t>
            </a:r>
            <a:r>
              <a:rPr lang="en-US" dirty="0"/>
              <a:t>on both ends of the </a:t>
            </a:r>
            <a:r>
              <a:rPr lang="en-US" dirty="0" err="1"/>
              <a:t>armoured</a:t>
            </a:r>
            <a:r>
              <a:rPr lang="en-US" dirty="0"/>
              <a:t> cable.</a:t>
            </a:r>
          </a:p>
          <a:p>
            <a:pPr marL="228600" indent="-228600">
              <a:lnSpc>
                <a:spcPct val="100000"/>
              </a:lnSpc>
              <a:spcBef>
                <a:spcPts val="0"/>
              </a:spcBef>
              <a:buFont typeface="+mj-lt"/>
              <a:buAutoNum type="arabicPeriod"/>
            </a:pPr>
            <a:r>
              <a:rPr lang="en-US" dirty="0"/>
              <a:t>Prepare a cable for terminations (Module 26) and </a:t>
            </a:r>
            <a:r>
              <a:rPr lang="en-US" dirty="0">
                <a:solidFill>
                  <a:srgbClr val="FF0000"/>
                </a:solidFill>
              </a:rPr>
              <a:t>Connect conductors to three socket outlet (Module 43)</a:t>
            </a:r>
            <a:endParaRPr lang="en-GB" dirty="0">
              <a:solidFill>
                <a:srgbClr val="FF0000"/>
              </a:solidFill>
            </a:endParaRPr>
          </a:p>
          <a:p>
            <a:pPr marL="228600" indent="-228600">
              <a:lnSpc>
                <a:spcPct val="100000"/>
              </a:lnSpc>
              <a:spcBef>
                <a:spcPts val="0"/>
              </a:spcBef>
              <a:buFont typeface="+mj-lt"/>
              <a:buAutoNum type="arabicPeriod"/>
            </a:pPr>
            <a:r>
              <a:rPr lang="en-US" dirty="0">
                <a:solidFill>
                  <a:srgbClr val="FF0000"/>
                </a:solidFill>
              </a:rPr>
              <a:t>Secure a cable on cable tray, ladder or mesh (Module 37)</a:t>
            </a:r>
            <a:endParaRPr lang="en-GB" dirty="0">
              <a:solidFill>
                <a:srgbClr val="FF0000"/>
              </a:solidFill>
            </a:endParaRPr>
          </a:p>
          <a:p>
            <a:pPr marL="228600" indent="-228600">
              <a:lnSpc>
                <a:spcPct val="100000"/>
              </a:lnSpc>
              <a:spcBef>
                <a:spcPts val="0"/>
              </a:spcBef>
              <a:buFont typeface="+mj-lt"/>
              <a:buAutoNum type="arabicPeriod"/>
            </a:pPr>
            <a:r>
              <a:rPr lang="en-GB" dirty="0"/>
              <a:t>Switch off supply to Sub DB1 and </a:t>
            </a:r>
            <a:r>
              <a:rPr lang="en-US" dirty="0">
                <a:solidFill>
                  <a:srgbClr val="FF0000"/>
                </a:solidFill>
              </a:rPr>
              <a:t>Test to ensure safe and isolated  (Module 25)</a:t>
            </a:r>
          </a:p>
          <a:p>
            <a:pPr marL="228600" indent="-228600">
              <a:lnSpc>
                <a:spcPct val="100000"/>
              </a:lnSpc>
              <a:spcBef>
                <a:spcPts val="0"/>
              </a:spcBef>
              <a:buFont typeface="+mj-lt"/>
              <a:buAutoNum type="arabicPeriod"/>
            </a:pPr>
            <a:r>
              <a:rPr lang="en-US" dirty="0">
                <a:solidFill>
                  <a:srgbClr val="FF0000"/>
                </a:solidFill>
              </a:rPr>
              <a:t>Fit a circuit breaker in a DB (Module 20) </a:t>
            </a:r>
            <a:r>
              <a:rPr lang="en-US" dirty="0"/>
              <a:t>rated at 30 A.</a:t>
            </a:r>
          </a:p>
          <a:p>
            <a:pPr marL="228600" indent="-228600">
              <a:lnSpc>
                <a:spcPct val="100000"/>
              </a:lnSpc>
              <a:spcBef>
                <a:spcPts val="0"/>
              </a:spcBef>
              <a:buFont typeface="+mj-lt"/>
              <a:buAutoNum type="arabicPeriod"/>
            </a:pPr>
            <a:r>
              <a:rPr lang="en-US" dirty="0">
                <a:solidFill>
                  <a:srgbClr val="FF0000"/>
                </a:solidFill>
              </a:rPr>
              <a:t>Connect supply from earth leakage supply to circuit breaker (Module 28) </a:t>
            </a:r>
            <a:r>
              <a:rPr lang="en-US" dirty="0"/>
              <a:t>to </a:t>
            </a:r>
            <a:r>
              <a:rPr lang="en-GB" dirty="0"/>
              <a:t>new socket outlet supply in DB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42111984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“Back to Task Menu” they should be taken to Slide 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228600" indent="-228600">
              <a:lnSpc>
                <a:spcPct val="100000"/>
              </a:lnSpc>
              <a:spcBef>
                <a:spcPts val="0"/>
              </a:spcBef>
              <a:buFont typeface="+mj-lt"/>
              <a:buAutoNum type="arabicPeriod"/>
            </a:pPr>
            <a:r>
              <a:rPr lang="en-US" dirty="0"/>
              <a:t>Pull in 4mm Flat twin and earth  the cable on the wireway available</a:t>
            </a:r>
            <a:r>
              <a:rPr lang="en-US" dirty="0">
                <a:solidFill>
                  <a:srgbClr val="FF0000"/>
                </a:solidFill>
              </a:rPr>
              <a:t>. Install wire mesh cable tray (Module 33) </a:t>
            </a:r>
            <a:r>
              <a:rPr lang="en-US" dirty="0"/>
              <a:t>to the point where the socket outlet is to be mounted</a:t>
            </a:r>
          </a:p>
          <a:p>
            <a:pPr marL="228600" indent="-228600">
              <a:lnSpc>
                <a:spcPct val="100000"/>
              </a:lnSpc>
              <a:spcBef>
                <a:spcPts val="0"/>
              </a:spcBef>
              <a:buFont typeface="+mj-lt"/>
              <a:buAutoNum type="arabicPeriod"/>
            </a:pPr>
            <a:r>
              <a:rPr lang="en-US" dirty="0">
                <a:solidFill>
                  <a:srgbClr val="FF0000"/>
                </a:solidFill>
              </a:rPr>
              <a:t>Measure, mark and mount a flush mount enclosure (Module 4) </a:t>
            </a:r>
            <a:r>
              <a:rPr lang="en-GB" dirty="0"/>
              <a:t>to mount the 3phase socket outlet.</a:t>
            </a:r>
          </a:p>
          <a:p>
            <a:pPr marL="228600" indent="-228600">
              <a:lnSpc>
                <a:spcPct val="100000"/>
              </a:lnSpc>
              <a:spcBef>
                <a:spcPts val="0"/>
              </a:spcBef>
              <a:buFont typeface="+mj-lt"/>
              <a:buAutoNum type="arabicPeriod"/>
            </a:pPr>
            <a:r>
              <a:rPr lang="en-US" dirty="0">
                <a:solidFill>
                  <a:srgbClr val="FF0000"/>
                </a:solidFill>
              </a:rPr>
              <a:t>Prepare </a:t>
            </a:r>
            <a:r>
              <a:rPr lang="en-US" dirty="0" err="1">
                <a:solidFill>
                  <a:srgbClr val="FF0000"/>
                </a:solidFill>
              </a:rPr>
              <a:t>armoured</a:t>
            </a:r>
            <a:r>
              <a:rPr lang="en-US" dirty="0">
                <a:solidFill>
                  <a:srgbClr val="FF0000"/>
                </a:solidFill>
              </a:rPr>
              <a:t> cable for gland (Module 36) </a:t>
            </a:r>
            <a:r>
              <a:rPr lang="en-US" dirty="0"/>
              <a:t>on both ends of the </a:t>
            </a:r>
            <a:r>
              <a:rPr lang="en-US" dirty="0" err="1"/>
              <a:t>armoured</a:t>
            </a:r>
            <a:r>
              <a:rPr lang="en-US" dirty="0"/>
              <a:t> cable.</a:t>
            </a:r>
          </a:p>
          <a:p>
            <a:pPr marL="228600" indent="-228600">
              <a:lnSpc>
                <a:spcPct val="100000"/>
              </a:lnSpc>
              <a:spcBef>
                <a:spcPts val="0"/>
              </a:spcBef>
              <a:buFont typeface="+mj-lt"/>
              <a:buAutoNum type="arabicPeriod"/>
            </a:pPr>
            <a:r>
              <a:rPr lang="en-US" dirty="0"/>
              <a:t>Prepare a cable for terminations (Module 26) and </a:t>
            </a:r>
            <a:r>
              <a:rPr lang="en-US" dirty="0">
                <a:solidFill>
                  <a:srgbClr val="FF0000"/>
                </a:solidFill>
              </a:rPr>
              <a:t>Connect conductors to three socket outlet (Module 43)</a:t>
            </a:r>
            <a:endParaRPr lang="en-GB" dirty="0">
              <a:solidFill>
                <a:srgbClr val="FF0000"/>
              </a:solidFill>
            </a:endParaRPr>
          </a:p>
          <a:p>
            <a:pPr marL="228600" indent="-228600">
              <a:lnSpc>
                <a:spcPct val="100000"/>
              </a:lnSpc>
              <a:spcBef>
                <a:spcPts val="0"/>
              </a:spcBef>
              <a:buFont typeface="+mj-lt"/>
              <a:buAutoNum type="arabicPeriod"/>
            </a:pPr>
            <a:r>
              <a:rPr lang="en-US" dirty="0">
                <a:solidFill>
                  <a:srgbClr val="FF0000"/>
                </a:solidFill>
              </a:rPr>
              <a:t>Secure a cable on cable tray, ladder or mesh (Module 37)</a:t>
            </a:r>
            <a:endParaRPr lang="en-GB" dirty="0">
              <a:solidFill>
                <a:srgbClr val="FF0000"/>
              </a:solidFill>
            </a:endParaRPr>
          </a:p>
          <a:p>
            <a:pPr marL="228600" indent="-228600">
              <a:lnSpc>
                <a:spcPct val="100000"/>
              </a:lnSpc>
              <a:spcBef>
                <a:spcPts val="0"/>
              </a:spcBef>
              <a:buFont typeface="+mj-lt"/>
              <a:buAutoNum type="arabicPeriod"/>
            </a:pPr>
            <a:r>
              <a:rPr lang="en-GB" dirty="0"/>
              <a:t>Switch off supply to Sub DB1 and </a:t>
            </a:r>
            <a:r>
              <a:rPr lang="en-US" dirty="0">
                <a:solidFill>
                  <a:srgbClr val="FF0000"/>
                </a:solidFill>
              </a:rPr>
              <a:t>Test to ensure safe and isolated  (Module 25)</a:t>
            </a:r>
          </a:p>
          <a:p>
            <a:pPr marL="228600" indent="-228600">
              <a:lnSpc>
                <a:spcPct val="100000"/>
              </a:lnSpc>
              <a:spcBef>
                <a:spcPts val="0"/>
              </a:spcBef>
              <a:buFont typeface="+mj-lt"/>
              <a:buAutoNum type="arabicPeriod"/>
            </a:pPr>
            <a:r>
              <a:rPr lang="en-US" dirty="0">
                <a:solidFill>
                  <a:srgbClr val="FF0000"/>
                </a:solidFill>
              </a:rPr>
              <a:t>Fit a circuit breaker in a DB (Module 20) </a:t>
            </a:r>
            <a:r>
              <a:rPr lang="en-US" dirty="0"/>
              <a:t>rated at 30 A.</a:t>
            </a:r>
          </a:p>
          <a:p>
            <a:pPr marL="228600" indent="-228600">
              <a:lnSpc>
                <a:spcPct val="100000"/>
              </a:lnSpc>
              <a:spcBef>
                <a:spcPts val="0"/>
              </a:spcBef>
              <a:buFont typeface="+mj-lt"/>
              <a:buAutoNum type="arabicPeriod"/>
            </a:pPr>
            <a:r>
              <a:rPr lang="en-US" dirty="0">
                <a:solidFill>
                  <a:srgbClr val="FF0000"/>
                </a:solidFill>
              </a:rPr>
              <a:t>Connect supply from earth leakage supply to circuit breaker (Module 28) </a:t>
            </a:r>
            <a:r>
              <a:rPr lang="en-US" dirty="0"/>
              <a:t>to </a:t>
            </a:r>
            <a:r>
              <a:rPr lang="en-GB" dirty="0"/>
              <a:t>new socket outlet supply in DB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21649623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“Back to Task Menu” they should be taken to Slide 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228600" indent="-228600">
              <a:lnSpc>
                <a:spcPct val="100000"/>
              </a:lnSpc>
              <a:spcBef>
                <a:spcPts val="0"/>
              </a:spcBef>
              <a:buFont typeface="+mj-lt"/>
              <a:buAutoNum type="arabicPeriod"/>
            </a:pPr>
            <a:r>
              <a:rPr lang="en-US" dirty="0"/>
              <a:t>Pull in 4mm Flat twin and earth  the cable on the wireway available</a:t>
            </a:r>
            <a:r>
              <a:rPr lang="en-US" dirty="0">
                <a:solidFill>
                  <a:srgbClr val="FF0000"/>
                </a:solidFill>
              </a:rPr>
              <a:t>. Install wire mesh cable tray (Module 33) </a:t>
            </a:r>
            <a:r>
              <a:rPr lang="en-US" dirty="0"/>
              <a:t>to the point where the socket outlet is to be mounted</a:t>
            </a:r>
          </a:p>
          <a:p>
            <a:pPr marL="228600" indent="-228600">
              <a:lnSpc>
                <a:spcPct val="100000"/>
              </a:lnSpc>
              <a:spcBef>
                <a:spcPts val="0"/>
              </a:spcBef>
              <a:buFont typeface="+mj-lt"/>
              <a:buAutoNum type="arabicPeriod"/>
            </a:pPr>
            <a:r>
              <a:rPr lang="en-US" dirty="0">
                <a:solidFill>
                  <a:srgbClr val="FF0000"/>
                </a:solidFill>
              </a:rPr>
              <a:t>Measure, mark and mount a flush mount enclosure (Module 4) </a:t>
            </a:r>
            <a:r>
              <a:rPr lang="en-GB" dirty="0"/>
              <a:t>to mount the 3phase socket outlet.</a:t>
            </a:r>
          </a:p>
          <a:p>
            <a:pPr marL="228600" indent="-228600">
              <a:lnSpc>
                <a:spcPct val="100000"/>
              </a:lnSpc>
              <a:spcBef>
                <a:spcPts val="0"/>
              </a:spcBef>
              <a:buFont typeface="+mj-lt"/>
              <a:buAutoNum type="arabicPeriod"/>
            </a:pPr>
            <a:r>
              <a:rPr lang="en-US" dirty="0">
                <a:solidFill>
                  <a:srgbClr val="FF0000"/>
                </a:solidFill>
              </a:rPr>
              <a:t>Prepare </a:t>
            </a:r>
            <a:r>
              <a:rPr lang="en-US" dirty="0" err="1">
                <a:solidFill>
                  <a:srgbClr val="FF0000"/>
                </a:solidFill>
              </a:rPr>
              <a:t>armoured</a:t>
            </a:r>
            <a:r>
              <a:rPr lang="en-US" dirty="0">
                <a:solidFill>
                  <a:srgbClr val="FF0000"/>
                </a:solidFill>
              </a:rPr>
              <a:t> cable for gland (Module 36) </a:t>
            </a:r>
            <a:r>
              <a:rPr lang="en-US" dirty="0"/>
              <a:t>on both ends of the </a:t>
            </a:r>
            <a:r>
              <a:rPr lang="en-US" dirty="0" err="1"/>
              <a:t>armoured</a:t>
            </a:r>
            <a:r>
              <a:rPr lang="en-US" dirty="0"/>
              <a:t> cable.</a:t>
            </a:r>
          </a:p>
          <a:p>
            <a:pPr marL="228600" indent="-228600">
              <a:lnSpc>
                <a:spcPct val="100000"/>
              </a:lnSpc>
              <a:spcBef>
                <a:spcPts val="0"/>
              </a:spcBef>
              <a:buFont typeface="+mj-lt"/>
              <a:buAutoNum type="arabicPeriod"/>
            </a:pPr>
            <a:r>
              <a:rPr lang="en-US" dirty="0"/>
              <a:t>Prepare a cable for terminations (Module 26) and </a:t>
            </a:r>
            <a:r>
              <a:rPr lang="en-US" dirty="0">
                <a:solidFill>
                  <a:srgbClr val="FF0000"/>
                </a:solidFill>
              </a:rPr>
              <a:t>Connect conductors to three socket outlet (Module 43)</a:t>
            </a:r>
            <a:endParaRPr lang="en-GB" dirty="0">
              <a:solidFill>
                <a:srgbClr val="FF0000"/>
              </a:solidFill>
            </a:endParaRPr>
          </a:p>
          <a:p>
            <a:pPr marL="228600" indent="-228600">
              <a:lnSpc>
                <a:spcPct val="100000"/>
              </a:lnSpc>
              <a:spcBef>
                <a:spcPts val="0"/>
              </a:spcBef>
              <a:buFont typeface="+mj-lt"/>
              <a:buAutoNum type="arabicPeriod"/>
            </a:pPr>
            <a:r>
              <a:rPr lang="en-US" dirty="0">
                <a:solidFill>
                  <a:srgbClr val="FF0000"/>
                </a:solidFill>
              </a:rPr>
              <a:t>Secure a cable on cable tray, ladder or mesh (Module 37)</a:t>
            </a:r>
            <a:endParaRPr lang="en-GB" dirty="0">
              <a:solidFill>
                <a:srgbClr val="FF0000"/>
              </a:solidFill>
            </a:endParaRPr>
          </a:p>
          <a:p>
            <a:pPr marL="228600" indent="-228600">
              <a:lnSpc>
                <a:spcPct val="100000"/>
              </a:lnSpc>
              <a:spcBef>
                <a:spcPts val="0"/>
              </a:spcBef>
              <a:buFont typeface="+mj-lt"/>
              <a:buAutoNum type="arabicPeriod"/>
            </a:pPr>
            <a:r>
              <a:rPr lang="en-GB" dirty="0"/>
              <a:t>Switch off supply to Sub DB1 and </a:t>
            </a:r>
            <a:r>
              <a:rPr lang="en-US" dirty="0">
                <a:solidFill>
                  <a:srgbClr val="FF0000"/>
                </a:solidFill>
              </a:rPr>
              <a:t>Test to ensure safe and isolated  (Module 25)</a:t>
            </a:r>
          </a:p>
          <a:p>
            <a:pPr marL="228600" indent="-228600">
              <a:lnSpc>
                <a:spcPct val="100000"/>
              </a:lnSpc>
              <a:spcBef>
                <a:spcPts val="0"/>
              </a:spcBef>
              <a:buFont typeface="+mj-lt"/>
              <a:buAutoNum type="arabicPeriod"/>
            </a:pPr>
            <a:r>
              <a:rPr lang="en-US" dirty="0">
                <a:solidFill>
                  <a:srgbClr val="FF0000"/>
                </a:solidFill>
              </a:rPr>
              <a:t>Fit a circuit breaker in a DB (Module 20) </a:t>
            </a:r>
            <a:r>
              <a:rPr lang="en-US" dirty="0"/>
              <a:t>rated at 30 A.</a:t>
            </a:r>
          </a:p>
          <a:p>
            <a:pPr marL="228600" indent="-228600">
              <a:lnSpc>
                <a:spcPct val="100000"/>
              </a:lnSpc>
              <a:spcBef>
                <a:spcPts val="0"/>
              </a:spcBef>
              <a:buFont typeface="+mj-lt"/>
              <a:buAutoNum type="arabicPeriod"/>
            </a:pPr>
            <a:r>
              <a:rPr lang="en-US" dirty="0">
                <a:solidFill>
                  <a:srgbClr val="FF0000"/>
                </a:solidFill>
              </a:rPr>
              <a:t>Connect supply from earth leakage supply to circuit breaker (Module 28) </a:t>
            </a:r>
            <a:r>
              <a:rPr lang="en-US" dirty="0"/>
              <a:t>to </a:t>
            </a:r>
            <a:r>
              <a:rPr lang="en-GB" dirty="0"/>
              <a:t>new socket outlet supply in DB</a:t>
            </a:r>
          </a:p>
        </p:txBody>
      </p:sp>
      <p:sp>
        <p:nvSpPr>
          <p:cNvPr id="4" name="Slide Number Placeholder 3"/>
          <p:cNvSpPr>
            <a:spLocks noGrp="1"/>
          </p:cNvSpPr>
          <p:nvPr>
            <p:ph type="sldNum" sz="quarter" idx="10"/>
          </p:nvPr>
        </p:nvSpPr>
        <p:spPr/>
        <p:txBody>
          <a:bodyPr/>
          <a:lstStyle/>
          <a:p>
            <a:fld id="{16FEC50E-693F-7248-AD71-EC691CF637E1}" type="slidenum">
              <a:rPr lang="en-GB" smtClean="0"/>
              <a:t>44</a:t>
            </a:fld>
            <a:endParaRPr lang="en-GB"/>
          </a:p>
        </p:txBody>
      </p:sp>
    </p:spTree>
    <p:extLst>
      <p:ext uri="{BB962C8B-B14F-4D97-AF65-F5344CB8AC3E}">
        <p14:creationId xmlns:p14="http://schemas.microsoft.com/office/powerpoint/2010/main" val="756793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“Back to Task Menu” they should be taken to Slide 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228600" indent="-228600">
              <a:lnSpc>
                <a:spcPct val="100000"/>
              </a:lnSpc>
              <a:spcBef>
                <a:spcPts val="0"/>
              </a:spcBef>
              <a:buFont typeface="+mj-lt"/>
              <a:buAutoNum type="arabicPeriod"/>
            </a:pPr>
            <a:r>
              <a:rPr lang="en-US" dirty="0"/>
              <a:t>Pull in 4mm Flat twin and earth  the cable on the wireway available</a:t>
            </a:r>
            <a:r>
              <a:rPr lang="en-US" dirty="0">
                <a:solidFill>
                  <a:srgbClr val="FF0000"/>
                </a:solidFill>
              </a:rPr>
              <a:t>. Install wire mesh cable tray (Module 33) </a:t>
            </a:r>
            <a:r>
              <a:rPr lang="en-US" dirty="0"/>
              <a:t>to the point where the socket outlet is to be mounted</a:t>
            </a:r>
          </a:p>
          <a:p>
            <a:pPr marL="228600" indent="-228600">
              <a:lnSpc>
                <a:spcPct val="100000"/>
              </a:lnSpc>
              <a:spcBef>
                <a:spcPts val="0"/>
              </a:spcBef>
              <a:buFont typeface="+mj-lt"/>
              <a:buAutoNum type="arabicPeriod"/>
            </a:pPr>
            <a:r>
              <a:rPr lang="en-US" dirty="0">
                <a:solidFill>
                  <a:srgbClr val="FF0000"/>
                </a:solidFill>
              </a:rPr>
              <a:t>Measure, mark and mount a flush mount enclosure (Module 4) </a:t>
            </a:r>
            <a:r>
              <a:rPr lang="en-GB" dirty="0"/>
              <a:t>to mount the 3phase socket outlet.</a:t>
            </a:r>
          </a:p>
          <a:p>
            <a:pPr marL="228600" indent="-228600">
              <a:lnSpc>
                <a:spcPct val="100000"/>
              </a:lnSpc>
              <a:spcBef>
                <a:spcPts val="0"/>
              </a:spcBef>
              <a:buFont typeface="+mj-lt"/>
              <a:buAutoNum type="arabicPeriod"/>
            </a:pPr>
            <a:r>
              <a:rPr lang="en-US" dirty="0">
                <a:solidFill>
                  <a:srgbClr val="FF0000"/>
                </a:solidFill>
              </a:rPr>
              <a:t>Prepare </a:t>
            </a:r>
            <a:r>
              <a:rPr lang="en-US" dirty="0" err="1">
                <a:solidFill>
                  <a:srgbClr val="FF0000"/>
                </a:solidFill>
              </a:rPr>
              <a:t>armoured</a:t>
            </a:r>
            <a:r>
              <a:rPr lang="en-US" dirty="0">
                <a:solidFill>
                  <a:srgbClr val="FF0000"/>
                </a:solidFill>
              </a:rPr>
              <a:t> cable for gland (Module 36) </a:t>
            </a:r>
            <a:r>
              <a:rPr lang="en-US" dirty="0"/>
              <a:t>on both ends of the </a:t>
            </a:r>
            <a:r>
              <a:rPr lang="en-US" dirty="0" err="1"/>
              <a:t>armoured</a:t>
            </a:r>
            <a:r>
              <a:rPr lang="en-US" dirty="0"/>
              <a:t> cable.</a:t>
            </a:r>
          </a:p>
          <a:p>
            <a:pPr marL="228600" indent="-228600">
              <a:lnSpc>
                <a:spcPct val="100000"/>
              </a:lnSpc>
              <a:spcBef>
                <a:spcPts val="0"/>
              </a:spcBef>
              <a:buFont typeface="+mj-lt"/>
              <a:buAutoNum type="arabicPeriod"/>
            </a:pPr>
            <a:r>
              <a:rPr lang="en-US" dirty="0"/>
              <a:t>Prepare a cable for terminations (Module 26) and </a:t>
            </a:r>
            <a:r>
              <a:rPr lang="en-US" dirty="0">
                <a:solidFill>
                  <a:srgbClr val="FF0000"/>
                </a:solidFill>
              </a:rPr>
              <a:t>Connect conductors to three socket outlet (Module 43)</a:t>
            </a:r>
            <a:endParaRPr lang="en-GB" dirty="0">
              <a:solidFill>
                <a:srgbClr val="FF0000"/>
              </a:solidFill>
            </a:endParaRPr>
          </a:p>
          <a:p>
            <a:pPr marL="228600" indent="-228600">
              <a:lnSpc>
                <a:spcPct val="100000"/>
              </a:lnSpc>
              <a:spcBef>
                <a:spcPts val="0"/>
              </a:spcBef>
              <a:buFont typeface="+mj-lt"/>
              <a:buAutoNum type="arabicPeriod"/>
            </a:pPr>
            <a:r>
              <a:rPr lang="en-US" dirty="0">
                <a:solidFill>
                  <a:srgbClr val="FF0000"/>
                </a:solidFill>
              </a:rPr>
              <a:t>Secure a cable on cable tray, ladder or mesh (Module 37)</a:t>
            </a:r>
            <a:endParaRPr lang="en-GB" dirty="0">
              <a:solidFill>
                <a:srgbClr val="FF0000"/>
              </a:solidFill>
            </a:endParaRPr>
          </a:p>
          <a:p>
            <a:pPr marL="228600" indent="-228600">
              <a:lnSpc>
                <a:spcPct val="100000"/>
              </a:lnSpc>
              <a:spcBef>
                <a:spcPts val="0"/>
              </a:spcBef>
              <a:buFont typeface="+mj-lt"/>
              <a:buAutoNum type="arabicPeriod"/>
            </a:pPr>
            <a:r>
              <a:rPr lang="en-GB" dirty="0"/>
              <a:t>Switch off supply to Sub DB1 and </a:t>
            </a:r>
            <a:r>
              <a:rPr lang="en-US" dirty="0">
                <a:solidFill>
                  <a:srgbClr val="FF0000"/>
                </a:solidFill>
              </a:rPr>
              <a:t>Test to ensure safe and isolated  (Module 25)</a:t>
            </a:r>
          </a:p>
          <a:p>
            <a:pPr marL="228600" indent="-228600">
              <a:lnSpc>
                <a:spcPct val="100000"/>
              </a:lnSpc>
              <a:spcBef>
                <a:spcPts val="0"/>
              </a:spcBef>
              <a:buFont typeface="+mj-lt"/>
              <a:buAutoNum type="arabicPeriod"/>
            </a:pPr>
            <a:r>
              <a:rPr lang="en-US" dirty="0">
                <a:solidFill>
                  <a:srgbClr val="FF0000"/>
                </a:solidFill>
              </a:rPr>
              <a:t>Fit a circuit breaker in a DB (Module 20) </a:t>
            </a:r>
            <a:r>
              <a:rPr lang="en-US" dirty="0"/>
              <a:t>rated at 30 A.</a:t>
            </a:r>
          </a:p>
          <a:p>
            <a:pPr marL="228600" indent="-228600">
              <a:lnSpc>
                <a:spcPct val="100000"/>
              </a:lnSpc>
              <a:spcBef>
                <a:spcPts val="0"/>
              </a:spcBef>
              <a:buFont typeface="+mj-lt"/>
              <a:buAutoNum type="arabicPeriod"/>
            </a:pPr>
            <a:r>
              <a:rPr lang="en-US" dirty="0">
                <a:solidFill>
                  <a:srgbClr val="FF0000"/>
                </a:solidFill>
              </a:rPr>
              <a:t>Connect supply from earth leakage supply to circuit breaker (Module 28) </a:t>
            </a:r>
            <a:r>
              <a:rPr lang="en-US" dirty="0"/>
              <a:t>to </a:t>
            </a:r>
            <a:r>
              <a:rPr lang="en-GB" dirty="0"/>
              <a:t>new socket outlet supply in DB</a:t>
            </a:r>
          </a:p>
        </p:txBody>
      </p:sp>
      <p:sp>
        <p:nvSpPr>
          <p:cNvPr id="4" name="Slide Number Placeholder 3"/>
          <p:cNvSpPr>
            <a:spLocks noGrp="1"/>
          </p:cNvSpPr>
          <p:nvPr>
            <p:ph type="sldNum" sz="quarter" idx="10"/>
          </p:nvPr>
        </p:nvSpPr>
        <p:spPr/>
        <p:txBody>
          <a:bodyPr/>
          <a:lstStyle/>
          <a:p>
            <a:fld id="{16FEC50E-693F-7248-AD71-EC691CF637E1}" type="slidenum">
              <a:rPr lang="en-GB" smtClean="0"/>
              <a:t>45</a:t>
            </a:fld>
            <a:endParaRPr lang="en-GB"/>
          </a:p>
        </p:txBody>
      </p:sp>
    </p:spTree>
    <p:extLst>
      <p:ext uri="{BB962C8B-B14F-4D97-AF65-F5344CB8AC3E}">
        <p14:creationId xmlns:p14="http://schemas.microsoft.com/office/powerpoint/2010/main" val="9655342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“Back to Task Menu” they should be taken to Slide 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228600" indent="-228600">
              <a:lnSpc>
                <a:spcPct val="100000"/>
              </a:lnSpc>
              <a:spcBef>
                <a:spcPts val="0"/>
              </a:spcBef>
              <a:buFont typeface="+mj-lt"/>
              <a:buAutoNum type="arabicPeriod"/>
            </a:pPr>
            <a:r>
              <a:rPr lang="en-US" dirty="0"/>
              <a:t>Pull in 4mm Flat twin and earth  the cable on the wireway available</a:t>
            </a:r>
            <a:r>
              <a:rPr lang="en-US" dirty="0">
                <a:solidFill>
                  <a:srgbClr val="FF0000"/>
                </a:solidFill>
              </a:rPr>
              <a:t>. Install wire mesh cable tray (Module 33) </a:t>
            </a:r>
            <a:r>
              <a:rPr lang="en-US" dirty="0"/>
              <a:t>to the point where the socket outlet is to be mounted</a:t>
            </a:r>
          </a:p>
          <a:p>
            <a:pPr marL="228600" indent="-228600">
              <a:lnSpc>
                <a:spcPct val="100000"/>
              </a:lnSpc>
              <a:spcBef>
                <a:spcPts val="0"/>
              </a:spcBef>
              <a:buFont typeface="+mj-lt"/>
              <a:buAutoNum type="arabicPeriod"/>
            </a:pPr>
            <a:r>
              <a:rPr lang="en-US" dirty="0">
                <a:solidFill>
                  <a:srgbClr val="FF0000"/>
                </a:solidFill>
              </a:rPr>
              <a:t>Measure, mark and mount a flush mount enclosure (Module 4) </a:t>
            </a:r>
            <a:r>
              <a:rPr lang="en-GB" dirty="0"/>
              <a:t>to mount the 3phase socket outlet.</a:t>
            </a:r>
          </a:p>
          <a:p>
            <a:pPr marL="228600" indent="-228600">
              <a:lnSpc>
                <a:spcPct val="100000"/>
              </a:lnSpc>
              <a:spcBef>
                <a:spcPts val="0"/>
              </a:spcBef>
              <a:buFont typeface="+mj-lt"/>
              <a:buAutoNum type="arabicPeriod"/>
            </a:pPr>
            <a:r>
              <a:rPr lang="en-US" dirty="0">
                <a:solidFill>
                  <a:srgbClr val="FF0000"/>
                </a:solidFill>
              </a:rPr>
              <a:t>Prepare </a:t>
            </a:r>
            <a:r>
              <a:rPr lang="en-US" dirty="0" err="1">
                <a:solidFill>
                  <a:srgbClr val="FF0000"/>
                </a:solidFill>
              </a:rPr>
              <a:t>armoured</a:t>
            </a:r>
            <a:r>
              <a:rPr lang="en-US" dirty="0">
                <a:solidFill>
                  <a:srgbClr val="FF0000"/>
                </a:solidFill>
              </a:rPr>
              <a:t> cable for gland (Module 36) </a:t>
            </a:r>
            <a:r>
              <a:rPr lang="en-US" dirty="0"/>
              <a:t>on both ends of the </a:t>
            </a:r>
            <a:r>
              <a:rPr lang="en-US" dirty="0" err="1"/>
              <a:t>armoured</a:t>
            </a:r>
            <a:r>
              <a:rPr lang="en-US" dirty="0"/>
              <a:t> cable.</a:t>
            </a:r>
          </a:p>
          <a:p>
            <a:pPr marL="228600" indent="-228600">
              <a:lnSpc>
                <a:spcPct val="100000"/>
              </a:lnSpc>
              <a:spcBef>
                <a:spcPts val="0"/>
              </a:spcBef>
              <a:buFont typeface="+mj-lt"/>
              <a:buAutoNum type="arabicPeriod"/>
            </a:pPr>
            <a:r>
              <a:rPr lang="en-US" dirty="0"/>
              <a:t>Prepare a cable for terminations (Module 26) and </a:t>
            </a:r>
            <a:r>
              <a:rPr lang="en-US" dirty="0">
                <a:solidFill>
                  <a:srgbClr val="FF0000"/>
                </a:solidFill>
              </a:rPr>
              <a:t>Connect conductors to three socket outlet (Module 43)</a:t>
            </a:r>
            <a:endParaRPr lang="en-GB" dirty="0">
              <a:solidFill>
                <a:srgbClr val="FF0000"/>
              </a:solidFill>
            </a:endParaRPr>
          </a:p>
          <a:p>
            <a:pPr marL="228600" indent="-228600">
              <a:lnSpc>
                <a:spcPct val="100000"/>
              </a:lnSpc>
              <a:spcBef>
                <a:spcPts val="0"/>
              </a:spcBef>
              <a:buFont typeface="+mj-lt"/>
              <a:buAutoNum type="arabicPeriod"/>
            </a:pPr>
            <a:r>
              <a:rPr lang="en-US" dirty="0">
                <a:solidFill>
                  <a:srgbClr val="FF0000"/>
                </a:solidFill>
              </a:rPr>
              <a:t>Secure a cable on cable tray, ladder or mesh (Module 37)</a:t>
            </a:r>
            <a:endParaRPr lang="en-GB" dirty="0">
              <a:solidFill>
                <a:srgbClr val="FF0000"/>
              </a:solidFill>
            </a:endParaRPr>
          </a:p>
          <a:p>
            <a:pPr marL="228600" indent="-228600">
              <a:lnSpc>
                <a:spcPct val="100000"/>
              </a:lnSpc>
              <a:spcBef>
                <a:spcPts val="0"/>
              </a:spcBef>
              <a:buFont typeface="+mj-lt"/>
              <a:buAutoNum type="arabicPeriod"/>
            </a:pPr>
            <a:r>
              <a:rPr lang="en-GB" dirty="0"/>
              <a:t>Switch off supply to Sub DB1 and </a:t>
            </a:r>
            <a:r>
              <a:rPr lang="en-US" dirty="0">
                <a:solidFill>
                  <a:srgbClr val="FF0000"/>
                </a:solidFill>
              </a:rPr>
              <a:t>Test to ensure safe and isolated  (Module 25)</a:t>
            </a:r>
          </a:p>
          <a:p>
            <a:pPr marL="228600" indent="-228600">
              <a:lnSpc>
                <a:spcPct val="100000"/>
              </a:lnSpc>
              <a:spcBef>
                <a:spcPts val="0"/>
              </a:spcBef>
              <a:buFont typeface="+mj-lt"/>
              <a:buAutoNum type="arabicPeriod"/>
            </a:pPr>
            <a:r>
              <a:rPr lang="en-US" dirty="0">
                <a:solidFill>
                  <a:srgbClr val="FF0000"/>
                </a:solidFill>
              </a:rPr>
              <a:t>Fit a circuit breaker in a DB (Module 20) </a:t>
            </a:r>
            <a:r>
              <a:rPr lang="en-US" dirty="0"/>
              <a:t>rated at 30 A.</a:t>
            </a:r>
          </a:p>
          <a:p>
            <a:pPr marL="228600" indent="-228600">
              <a:lnSpc>
                <a:spcPct val="100000"/>
              </a:lnSpc>
              <a:spcBef>
                <a:spcPts val="0"/>
              </a:spcBef>
              <a:buFont typeface="+mj-lt"/>
              <a:buAutoNum type="arabicPeriod"/>
            </a:pPr>
            <a:r>
              <a:rPr lang="en-US" dirty="0">
                <a:solidFill>
                  <a:srgbClr val="FF0000"/>
                </a:solidFill>
              </a:rPr>
              <a:t>Connect supply from earth leakage supply to circuit breaker (Module 28) </a:t>
            </a:r>
            <a:r>
              <a:rPr lang="en-US" dirty="0"/>
              <a:t>to </a:t>
            </a:r>
            <a:r>
              <a:rPr lang="en-GB" dirty="0"/>
              <a:t>new socket outlet supply in DB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46</a:t>
            </a:fld>
            <a:endParaRPr lang="en-GB"/>
          </a:p>
        </p:txBody>
      </p:sp>
    </p:spTree>
    <p:extLst>
      <p:ext uri="{BB962C8B-B14F-4D97-AF65-F5344CB8AC3E}">
        <p14:creationId xmlns:p14="http://schemas.microsoft.com/office/powerpoint/2010/main" val="22744876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“Back to Task Menu” they should be taken to Slide 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228600" indent="-228600">
              <a:lnSpc>
                <a:spcPct val="100000"/>
              </a:lnSpc>
              <a:spcBef>
                <a:spcPts val="0"/>
              </a:spcBef>
              <a:buFont typeface="+mj-lt"/>
              <a:buAutoNum type="arabicPeriod"/>
            </a:pPr>
            <a:r>
              <a:rPr lang="en-US" dirty="0"/>
              <a:t>Pull in 4mm Flat twin and earth  the cable on the wireway available</a:t>
            </a:r>
            <a:r>
              <a:rPr lang="en-US" dirty="0">
                <a:solidFill>
                  <a:srgbClr val="FF0000"/>
                </a:solidFill>
              </a:rPr>
              <a:t>. Install wire mesh cable tray (Module 33) </a:t>
            </a:r>
            <a:r>
              <a:rPr lang="en-US" dirty="0"/>
              <a:t>to the point where the socket outlet is to be mounted</a:t>
            </a:r>
          </a:p>
          <a:p>
            <a:pPr marL="228600" indent="-228600">
              <a:lnSpc>
                <a:spcPct val="100000"/>
              </a:lnSpc>
              <a:spcBef>
                <a:spcPts val="0"/>
              </a:spcBef>
              <a:buFont typeface="+mj-lt"/>
              <a:buAutoNum type="arabicPeriod"/>
            </a:pPr>
            <a:r>
              <a:rPr lang="en-US" dirty="0">
                <a:solidFill>
                  <a:srgbClr val="FF0000"/>
                </a:solidFill>
              </a:rPr>
              <a:t>Measure, mark and mount a flush mount enclosure (Module 4) </a:t>
            </a:r>
            <a:r>
              <a:rPr lang="en-GB" dirty="0"/>
              <a:t>to mount the 3phase socket outlet.</a:t>
            </a:r>
          </a:p>
          <a:p>
            <a:pPr marL="228600" indent="-228600">
              <a:lnSpc>
                <a:spcPct val="100000"/>
              </a:lnSpc>
              <a:spcBef>
                <a:spcPts val="0"/>
              </a:spcBef>
              <a:buFont typeface="+mj-lt"/>
              <a:buAutoNum type="arabicPeriod"/>
            </a:pPr>
            <a:r>
              <a:rPr lang="en-US" dirty="0">
                <a:solidFill>
                  <a:srgbClr val="FF0000"/>
                </a:solidFill>
              </a:rPr>
              <a:t>Prepare </a:t>
            </a:r>
            <a:r>
              <a:rPr lang="en-US" dirty="0" err="1">
                <a:solidFill>
                  <a:srgbClr val="FF0000"/>
                </a:solidFill>
              </a:rPr>
              <a:t>armoured</a:t>
            </a:r>
            <a:r>
              <a:rPr lang="en-US" dirty="0">
                <a:solidFill>
                  <a:srgbClr val="FF0000"/>
                </a:solidFill>
              </a:rPr>
              <a:t> cable for gland (Module 36) </a:t>
            </a:r>
            <a:r>
              <a:rPr lang="en-US" dirty="0"/>
              <a:t>on both ends of the </a:t>
            </a:r>
            <a:r>
              <a:rPr lang="en-US" dirty="0" err="1"/>
              <a:t>armoured</a:t>
            </a:r>
            <a:r>
              <a:rPr lang="en-US" dirty="0"/>
              <a:t> cable.</a:t>
            </a:r>
          </a:p>
          <a:p>
            <a:pPr marL="228600" indent="-228600">
              <a:lnSpc>
                <a:spcPct val="100000"/>
              </a:lnSpc>
              <a:spcBef>
                <a:spcPts val="0"/>
              </a:spcBef>
              <a:buFont typeface="+mj-lt"/>
              <a:buAutoNum type="arabicPeriod"/>
            </a:pPr>
            <a:r>
              <a:rPr lang="en-US" dirty="0"/>
              <a:t>Prepare a cable for terminations (Module 26) and </a:t>
            </a:r>
            <a:r>
              <a:rPr lang="en-US" dirty="0">
                <a:solidFill>
                  <a:srgbClr val="FF0000"/>
                </a:solidFill>
              </a:rPr>
              <a:t>Connect conductors to three socket outlet (Module 43)</a:t>
            </a:r>
            <a:endParaRPr lang="en-GB" dirty="0">
              <a:solidFill>
                <a:srgbClr val="FF0000"/>
              </a:solidFill>
            </a:endParaRPr>
          </a:p>
          <a:p>
            <a:pPr marL="228600" indent="-228600">
              <a:lnSpc>
                <a:spcPct val="100000"/>
              </a:lnSpc>
              <a:spcBef>
                <a:spcPts val="0"/>
              </a:spcBef>
              <a:buFont typeface="+mj-lt"/>
              <a:buAutoNum type="arabicPeriod"/>
            </a:pPr>
            <a:r>
              <a:rPr lang="en-US" dirty="0">
                <a:solidFill>
                  <a:srgbClr val="FF0000"/>
                </a:solidFill>
              </a:rPr>
              <a:t>Secure a cable on cable tray, ladder or mesh (Module 37)</a:t>
            </a:r>
            <a:endParaRPr lang="en-GB" dirty="0">
              <a:solidFill>
                <a:srgbClr val="FF0000"/>
              </a:solidFill>
            </a:endParaRPr>
          </a:p>
          <a:p>
            <a:pPr marL="228600" indent="-228600">
              <a:lnSpc>
                <a:spcPct val="100000"/>
              </a:lnSpc>
              <a:spcBef>
                <a:spcPts val="0"/>
              </a:spcBef>
              <a:buFont typeface="+mj-lt"/>
              <a:buAutoNum type="arabicPeriod"/>
            </a:pPr>
            <a:r>
              <a:rPr lang="en-GB" dirty="0"/>
              <a:t>Switch off supply to Sub DB1 and </a:t>
            </a:r>
            <a:r>
              <a:rPr lang="en-US" dirty="0">
                <a:solidFill>
                  <a:srgbClr val="FF0000"/>
                </a:solidFill>
              </a:rPr>
              <a:t>Test to ensure safe and isolated  (Module 25)</a:t>
            </a:r>
          </a:p>
          <a:p>
            <a:pPr marL="228600" indent="-228600">
              <a:lnSpc>
                <a:spcPct val="100000"/>
              </a:lnSpc>
              <a:spcBef>
                <a:spcPts val="0"/>
              </a:spcBef>
              <a:buFont typeface="+mj-lt"/>
              <a:buAutoNum type="arabicPeriod"/>
            </a:pPr>
            <a:r>
              <a:rPr lang="en-US" dirty="0">
                <a:solidFill>
                  <a:srgbClr val="FF0000"/>
                </a:solidFill>
              </a:rPr>
              <a:t>Fit a circuit breaker in a DB (Module 20) </a:t>
            </a:r>
            <a:r>
              <a:rPr lang="en-US" dirty="0"/>
              <a:t>rated at 30 A.</a:t>
            </a:r>
          </a:p>
          <a:p>
            <a:pPr marL="228600" indent="-228600">
              <a:lnSpc>
                <a:spcPct val="100000"/>
              </a:lnSpc>
              <a:spcBef>
                <a:spcPts val="0"/>
              </a:spcBef>
              <a:buFont typeface="+mj-lt"/>
              <a:buAutoNum type="arabicPeriod"/>
            </a:pPr>
            <a:r>
              <a:rPr lang="en-US" dirty="0">
                <a:solidFill>
                  <a:srgbClr val="FF0000"/>
                </a:solidFill>
              </a:rPr>
              <a:t>Connect supply from earth leakage supply to circuit breaker (Module 28) </a:t>
            </a:r>
            <a:r>
              <a:rPr lang="en-US" dirty="0"/>
              <a:t>to </a:t>
            </a:r>
            <a:r>
              <a:rPr lang="en-GB" dirty="0"/>
              <a:t>new socket outlet supply in DB</a:t>
            </a:r>
          </a:p>
        </p:txBody>
      </p:sp>
      <p:sp>
        <p:nvSpPr>
          <p:cNvPr id="4" name="Slide Number Placeholder 3"/>
          <p:cNvSpPr>
            <a:spLocks noGrp="1"/>
          </p:cNvSpPr>
          <p:nvPr>
            <p:ph type="sldNum" sz="quarter" idx="10"/>
          </p:nvPr>
        </p:nvSpPr>
        <p:spPr/>
        <p:txBody>
          <a:bodyPr/>
          <a:lstStyle/>
          <a:p>
            <a:fld id="{16FEC50E-693F-7248-AD71-EC691CF637E1}" type="slidenum">
              <a:rPr lang="en-GB" smtClean="0"/>
              <a:t>47</a:t>
            </a:fld>
            <a:endParaRPr lang="en-GB"/>
          </a:p>
        </p:txBody>
      </p:sp>
    </p:spTree>
    <p:extLst>
      <p:ext uri="{BB962C8B-B14F-4D97-AF65-F5344CB8AC3E}">
        <p14:creationId xmlns:p14="http://schemas.microsoft.com/office/powerpoint/2010/main" val="29434915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“Back to Task Menu” they should be taken to Slide 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228600" indent="-228600">
              <a:lnSpc>
                <a:spcPct val="100000"/>
              </a:lnSpc>
              <a:spcBef>
                <a:spcPts val="0"/>
              </a:spcBef>
              <a:buFont typeface="+mj-lt"/>
              <a:buAutoNum type="arabicPeriod"/>
            </a:pPr>
            <a:r>
              <a:rPr lang="en-US" dirty="0"/>
              <a:t>Pull in 4mm Flat twin and earth  the cable on the wireway available</a:t>
            </a:r>
            <a:r>
              <a:rPr lang="en-US" dirty="0">
                <a:solidFill>
                  <a:srgbClr val="FF0000"/>
                </a:solidFill>
              </a:rPr>
              <a:t>. Install wire mesh cable tray (Module 33) </a:t>
            </a:r>
            <a:r>
              <a:rPr lang="en-US" dirty="0"/>
              <a:t>to the point where the socket outlet is to be mounted</a:t>
            </a:r>
          </a:p>
          <a:p>
            <a:pPr marL="228600" indent="-228600">
              <a:lnSpc>
                <a:spcPct val="100000"/>
              </a:lnSpc>
              <a:spcBef>
                <a:spcPts val="0"/>
              </a:spcBef>
              <a:buFont typeface="+mj-lt"/>
              <a:buAutoNum type="arabicPeriod"/>
            </a:pPr>
            <a:r>
              <a:rPr lang="en-US" dirty="0">
                <a:solidFill>
                  <a:srgbClr val="FF0000"/>
                </a:solidFill>
              </a:rPr>
              <a:t>Measure, mark and mount a flush mount enclosure (Module 4) </a:t>
            </a:r>
            <a:r>
              <a:rPr lang="en-GB" dirty="0"/>
              <a:t>to mount the 3phase socket outlet.</a:t>
            </a:r>
          </a:p>
          <a:p>
            <a:pPr marL="228600" indent="-228600">
              <a:lnSpc>
                <a:spcPct val="100000"/>
              </a:lnSpc>
              <a:spcBef>
                <a:spcPts val="0"/>
              </a:spcBef>
              <a:buFont typeface="+mj-lt"/>
              <a:buAutoNum type="arabicPeriod"/>
            </a:pPr>
            <a:r>
              <a:rPr lang="en-US" dirty="0">
                <a:solidFill>
                  <a:srgbClr val="FF0000"/>
                </a:solidFill>
              </a:rPr>
              <a:t>Prepare </a:t>
            </a:r>
            <a:r>
              <a:rPr lang="en-US" dirty="0" err="1">
                <a:solidFill>
                  <a:srgbClr val="FF0000"/>
                </a:solidFill>
              </a:rPr>
              <a:t>armoured</a:t>
            </a:r>
            <a:r>
              <a:rPr lang="en-US" dirty="0">
                <a:solidFill>
                  <a:srgbClr val="FF0000"/>
                </a:solidFill>
              </a:rPr>
              <a:t> cable for gland (Module 36) </a:t>
            </a:r>
            <a:r>
              <a:rPr lang="en-US" dirty="0"/>
              <a:t>on both ends of the </a:t>
            </a:r>
            <a:r>
              <a:rPr lang="en-US" dirty="0" err="1"/>
              <a:t>armoured</a:t>
            </a:r>
            <a:r>
              <a:rPr lang="en-US" dirty="0"/>
              <a:t> cable.</a:t>
            </a:r>
          </a:p>
          <a:p>
            <a:pPr marL="228600" indent="-228600">
              <a:lnSpc>
                <a:spcPct val="100000"/>
              </a:lnSpc>
              <a:spcBef>
                <a:spcPts val="0"/>
              </a:spcBef>
              <a:buFont typeface="+mj-lt"/>
              <a:buAutoNum type="arabicPeriod"/>
            </a:pPr>
            <a:r>
              <a:rPr lang="en-US" dirty="0"/>
              <a:t>Prepare a cable for terminations (Module 26) and </a:t>
            </a:r>
            <a:r>
              <a:rPr lang="en-US" dirty="0">
                <a:solidFill>
                  <a:srgbClr val="FF0000"/>
                </a:solidFill>
              </a:rPr>
              <a:t>Connect conductors to three socket outlet (Module 43)</a:t>
            </a:r>
            <a:endParaRPr lang="en-GB" dirty="0">
              <a:solidFill>
                <a:srgbClr val="FF0000"/>
              </a:solidFill>
            </a:endParaRPr>
          </a:p>
          <a:p>
            <a:pPr marL="228600" indent="-228600">
              <a:lnSpc>
                <a:spcPct val="100000"/>
              </a:lnSpc>
              <a:spcBef>
                <a:spcPts val="0"/>
              </a:spcBef>
              <a:buFont typeface="+mj-lt"/>
              <a:buAutoNum type="arabicPeriod"/>
            </a:pPr>
            <a:r>
              <a:rPr lang="en-US" dirty="0">
                <a:solidFill>
                  <a:srgbClr val="FF0000"/>
                </a:solidFill>
              </a:rPr>
              <a:t>Secure a cable on cable tray, ladder or mesh (Module 37)</a:t>
            </a:r>
            <a:endParaRPr lang="en-GB" dirty="0">
              <a:solidFill>
                <a:srgbClr val="FF0000"/>
              </a:solidFill>
            </a:endParaRPr>
          </a:p>
          <a:p>
            <a:pPr marL="228600" indent="-228600">
              <a:lnSpc>
                <a:spcPct val="100000"/>
              </a:lnSpc>
              <a:spcBef>
                <a:spcPts val="0"/>
              </a:spcBef>
              <a:buFont typeface="+mj-lt"/>
              <a:buAutoNum type="arabicPeriod"/>
            </a:pPr>
            <a:r>
              <a:rPr lang="en-GB" dirty="0"/>
              <a:t>Switch off supply to Sub DB1 and </a:t>
            </a:r>
            <a:r>
              <a:rPr lang="en-US" dirty="0">
                <a:solidFill>
                  <a:srgbClr val="FF0000"/>
                </a:solidFill>
              </a:rPr>
              <a:t>Test to ensure safe and isolated  (Module 25)</a:t>
            </a:r>
          </a:p>
          <a:p>
            <a:pPr marL="228600" indent="-228600">
              <a:lnSpc>
                <a:spcPct val="100000"/>
              </a:lnSpc>
              <a:spcBef>
                <a:spcPts val="0"/>
              </a:spcBef>
              <a:buFont typeface="+mj-lt"/>
              <a:buAutoNum type="arabicPeriod"/>
            </a:pPr>
            <a:r>
              <a:rPr lang="en-US" dirty="0">
                <a:solidFill>
                  <a:srgbClr val="FF0000"/>
                </a:solidFill>
              </a:rPr>
              <a:t>Fit a circuit breaker in a DB (Module 20) </a:t>
            </a:r>
            <a:r>
              <a:rPr lang="en-US" dirty="0"/>
              <a:t>rated at 30 A.</a:t>
            </a:r>
          </a:p>
          <a:p>
            <a:pPr marL="228600" indent="-228600">
              <a:lnSpc>
                <a:spcPct val="100000"/>
              </a:lnSpc>
              <a:spcBef>
                <a:spcPts val="0"/>
              </a:spcBef>
              <a:buFont typeface="+mj-lt"/>
              <a:buAutoNum type="arabicPeriod"/>
            </a:pPr>
            <a:r>
              <a:rPr lang="en-US" dirty="0">
                <a:solidFill>
                  <a:srgbClr val="FF0000"/>
                </a:solidFill>
              </a:rPr>
              <a:t>Connect supply from earth leakage supply to circuit breaker (Module 28) </a:t>
            </a:r>
            <a:r>
              <a:rPr lang="en-US" dirty="0"/>
              <a:t>to </a:t>
            </a:r>
            <a:r>
              <a:rPr lang="en-GB" dirty="0"/>
              <a:t>new socket outlet supply in DB</a:t>
            </a:r>
          </a:p>
        </p:txBody>
      </p:sp>
      <p:sp>
        <p:nvSpPr>
          <p:cNvPr id="4" name="Slide Number Placeholder 3"/>
          <p:cNvSpPr>
            <a:spLocks noGrp="1"/>
          </p:cNvSpPr>
          <p:nvPr>
            <p:ph type="sldNum" sz="quarter" idx="10"/>
          </p:nvPr>
        </p:nvSpPr>
        <p:spPr/>
        <p:txBody>
          <a:bodyPr/>
          <a:lstStyle/>
          <a:p>
            <a:fld id="{16FEC50E-693F-7248-AD71-EC691CF637E1}" type="slidenum">
              <a:rPr lang="en-GB" smtClean="0"/>
              <a:t>48</a:t>
            </a:fld>
            <a:endParaRPr lang="en-GB"/>
          </a:p>
        </p:txBody>
      </p:sp>
    </p:spTree>
    <p:extLst>
      <p:ext uri="{BB962C8B-B14F-4D97-AF65-F5344CB8AC3E}">
        <p14:creationId xmlns:p14="http://schemas.microsoft.com/office/powerpoint/2010/main" val="24331585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“Back to Task Menu” they should be taken to Slide 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228600" indent="-228600">
              <a:lnSpc>
                <a:spcPct val="100000"/>
              </a:lnSpc>
              <a:spcBef>
                <a:spcPts val="0"/>
              </a:spcBef>
              <a:buFont typeface="+mj-lt"/>
              <a:buAutoNum type="arabicPeriod"/>
            </a:pPr>
            <a:r>
              <a:rPr lang="en-US" dirty="0"/>
              <a:t>Pull in 4mm Flat twin and earth  the cable on the wireway available</a:t>
            </a:r>
            <a:r>
              <a:rPr lang="en-US" dirty="0">
                <a:solidFill>
                  <a:srgbClr val="FF0000"/>
                </a:solidFill>
              </a:rPr>
              <a:t>. Install wire mesh cable tray (Module 33) </a:t>
            </a:r>
            <a:r>
              <a:rPr lang="en-US" dirty="0"/>
              <a:t>to the point where the socket outlet is to be mounted</a:t>
            </a:r>
          </a:p>
          <a:p>
            <a:pPr marL="228600" indent="-228600">
              <a:lnSpc>
                <a:spcPct val="100000"/>
              </a:lnSpc>
              <a:spcBef>
                <a:spcPts val="0"/>
              </a:spcBef>
              <a:buFont typeface="+mj-lt"/>
              <a:buAutoNum type="arabicPeriod"/>
            </a:pPr>
            <a:r>
              <a:rPr lang="en-US" dirty="0">
                <a:solidFill>
                  <a:srgbClr val="FF0000"/>
                </a:solidFill>
              </a:rPr>
              <a:t>Measure, mark and mount a flush mount enclosure (Module 4) </a:t>
            </a:r>
            <a:r>
              <a:rPr lang="en-GB" dirty="0"/>
              <a:t>to mount the 3phase socket outlet.</a:t>
            </a:r>
          </a:p>
          <a:p>
            <a:pPr marL="228600" indent="-228600">
              <a:lnSpc>
                <a:spcPct val="100000"/>
              </a:lnSpc>
              <a:spcBef>
                <a:spcPts val="0"/>
              </a:spcBef>
              <a:buFont typeface="+mj-lt"/>
              <a:buAutoNum type="arabicPeriod"/>
            </a:pPr>
            <a:r>
              <a:rPr lang="en-US" dirty="0">
                <a:solidFill>
                  <a:srgbClr val="FF0000"/>
                </a:solidFill>
              </a:rPr>
              <a:t>Prepare </a:t>
            </a:r>
            <a:r>
              <a:rPr lang="en-US" dirty="0" err="1">
                <a:solidFill>
                  <a:srgbClr val="FF0000"/>
                </a:solidFill>
              </a:rPr>
              <a:t>armoured</a:t>
            </a:r>
            <a:r>
              <a:rPr lang="en-US" dirty="0">
                <a:solidFill>
                  <a:srgbClr val="FF0000"/>
                </a:solidFill>
              </a:rPr>
              <a:t> cable for gland (Module 36) </a:t>
            </a:r>
            <a:r>
              <a:rPr lang="en-US" dirty="0"/>
              <a:t>on both ends of the </a:t>
            </a:r>
            <a:r>
              <a:rPr lang="en-US" dirty="0" err="1"/>
              <a:t>armoured</a:t>
            </a:r>
            <a:r>
              <a:rPr lang="en-US" dirty="0"/>
              <a:t> cable.</a:t>
            </a:r>
          </a:p>
          <a:p>
            <a:pPr marL="228600" indent="-228600">
              <a:lnSpc>
                <a:spcPct val="100000"/>
              </a:lnSpc>
              <a:spcBef>
                <a:spcPts val="0"/>
              </a:spcBef>
              <a:buFont typeface="+mj-lt"/>
              <a:buAutoNum type="arabicPeriod"/>
            </a:pPr>
            <a:r>
              <a:rPr lang="en-US" dirty="0"/>
              <a:t>Prepare a cable for terminations (Module 26) and </a:t>
            </a:r>
            <a:r>
              <a:rPr lang="en-US" dirty="0">
                <a:solidFill>
                  <a:srgbClr val="FF0000"/>
                </a:solidFill>
              </a:rPr>
              <a:t>Connect conductors to three socket outlet (Module 43)</a:t>
            </a:r>
            <a:endParaRPr lang="en-GB" dirty="0">
              <a:solidFill>
                <a:srgbClr val="FF0000"/>
              </a:solidFill>
            </a:endParaRPr>
          </a:p>
          <a:p>
            <a:pPr marL="228600" indent="-228600">
              <a:lnSpc>
                <a:spcPct val="100000"/>
              </a:lnSpc>
              <a:spcBef>
                <a:spcPts val="0"/>
              </a:spcBef>
              <a:buFont typeface="+mj-lt"/>
              <a:buAutoNum type="arabicPeriod"/>
            </a:pPr>
            <a:r>
              <a:rPr lang="en-US" dirty="0">
                <a:solidFill>
                  <a:srgbClr val="FF0000"/>
                </a:solidFill>
              </a:rPr>
              <a:t>Secure a cable on cable tray, ladder or mesh (Module 37)</a:t>
            </a:r>
            <a:endParaRPr lang="en-GB" dirty="0">
              <a:solidFill>
                <a:srgbClr val="FF0000"/>
              </a:solidFill>
            </a:endParaRPr>
          </a:p>
          <a:p>
            <a:pPr marL="228600" indent="-228600">
              <a:lnSpc>
                <a:spcPct val="100000"/>
              </a:lnSpc>
              <a:spcBef>
                <a:spcPts val="0"/>
              </a:spcBef>
              <a:buFont typeface="+mj-lt"/>
              <a:buAutoNum type="arabicPeriod"/>
            </a:pPr>
            <a:r>
              <a:rPr lang="en-GB" dirty="0"/>
              <a:t>Switch off supply to Sub DB1 and </a:t>
            </a:r>
            <a:r>
              <a:rPr lang="en-US" dirty="0">
                <a:solidFill>
                  <a:srgbClr val="FF0000"/>
                </a:solidFill>
              </a:rPr>
              <a:t>Test to ensure safe and isolated  (Module 25)</a:t>
            </a:r>
          </a:p>
          <a:p>
            <a:pPr marL="228600" indent="-228600">
              <a:lnSpc>
                <a:spcPct val="100000"/>
              </a:lnSpc>
              <a:spcBef>
                <a:spcPts val="0"/>
              </a:spcBef>
              <a:buFont typeface="+mj-lt"/>
              <a:buAutoNum type="arabicPeriod"/>
            </a:pPr>
            <a:r>
              <a:rPr lang="en-US" dirty="0">
                <a:solidFill>
                  <a:srgbClr val="FF0000"/>
                </a:solidFill>
              </a:rPr>
              <a:t>Fit a circuit breaker in a DB (Module 20) </a:t>
            </a:r>
            <a:r>
              <a:rPr lang="en-US" dirty="0"/>
              <a:t>rated at 30 A.</a:t>
            </a:r>
          </a:p>
          <a:p>
            <a:pPr marL="228600" indent="-228600">
              <a:lnSpc>
                <a:spcPct val="100000"/>
              </a:lnSpc>
              <a:spcBef>
                <a:spcPts val="0"/>
              </a:spcBef>
              <a:buFont typeface="+mj-lt"/>
              <a:buAutoNum type="arabicPeriod"/>
            </a:pPr>
            <a:r>
              <a:rPr lang="en-US" dirty="0">
                <a:solidFill>
                  <a:srgbClr val="FF0000"/>
                </a:solidFill>
              </a:rPr>
              <a:t>Connect supply from earth leakage supply to circuit breaker (Module 28) </a:t>
            </a:r>
            <a:r>
              <a:rPr lang="en-US" dirty="0"/>
              <a:t>to </a:t>
            </a:r>
            <a:r>
              <a:rPr lang="en-GB" dirty="0"/>
              <a:t>new socket outlet supply in DB</a:t>
            </a:r>
          </a:p>
        </p:txBody>
      </p:sp>
      <p:sp>
        <p:nvSpPr>
          <p:cNvPr id="4" name="Slide Number Placeholder 3"/>
          <p:cNvSpPr>
            <a:spLocks noGrp="1"/>
          </p:cNvSpPr>
          <p:nvPr>
            <p:ph type="sldNum" sz="quarter" idx="10"/>
          </p:nvPr>
        </p:nvSpPr>
        <p:spPr/>
        <p:txBody>
          <a:bodyPr/>
          <a:lstStyle/>
          <a:p>
            <a:fld id="{16FEC50E-693F-7248-AD71-EC691CF637E1}" type="slidenum">
              <a:rPr lang="en-GB" smtClean="0"/>
              <a:t>49</a:t>
            </a:fld>
            <a:endParaRPr lang="en-GB"/>
          </a:p>
        </p:txBody>
      </p:sp>
    </p:spTree>
    <p:extLst>
      <p:ext uri="{BB962C8B-B14F-4D97-AF65-F5344CB8AC3E}">
        <p14:creationId xmlns:p14="http://schemas.microsoft.com/office/powerpoint/2010/main" val="3670500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design: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list of text should be broken up to make it more interesting. Text should be presented in a menu type of format.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Information should be presented in a clickable menu so that learner can click on each outcome instead of it being one long list. </a:t>
            </a:r>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content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Create tools, materials, equipment and PPE list template for learner to complete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“Download requirements” it should be hyperlinked to the template and download automatically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“Upload” they should be taken to Slide 51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“Watch” they should be taken to Slide 52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50</a:t>
            </a:fld>
            <a:endParaRPr lang="en-GB"/>
          </a:p>
        </p:txBody>
      </p:sp>
    </p:spTree>
    <p:extLst>
      <p:ext uri="{BB962C8B-B14F-4D97-AF65-F5344CB8AC3E}">
        <p14:creationId xmlns:p14="http://schemas.microsoft.com/office/powerpoint/2010/main" val="42071578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word </a:t>
            </a:r>
            <a:r>
              <a:rPr lang="en-US" b="0" dirty="0" err="1"/>
              <a:t>ePortfolio</a:t>
            </a:r>
            <a:r>
              <a:rPr lang="en-US" b="0" dirty="0"/>
              <a:t> should be linked to information about what an </a:t>
            </a:r>
            <a:r>
              <a:rPr lang="en-US" b="0" dirty="0" err="1"/>
              <a:t>ePortfolio</a:t>
            </a:r>
            <a:r>
              <a:rPr lang="en-US" b="0" dirty="0"/>
              <a:t> is and how it works, how learner can access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needs to be an upload function for user to upload their plan.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Once they click on submit they should be taken to Slide 47. </a:t>
            </a:r>
          </a:p>
        </p:txBody>
      </p:sp>
      <p:sp>
        <p:nvSpPr>
          <p:cNvPr id="4" name="Slide Number Placeholder 3"/>
          <p:cNvSpPr>
            <a:spLocks noGrp="1"/>
          </p:cNvSpPr>
          <p:nvPr>
            <p:ph type="sldNum" sz="quarter" idx="10"/>
          </p:nvPr>
        </p:nvSpPr>
        <p:spPr/>
        <p:txBody>
          <a:bodyPr/>
          <a:lstStyle/>
          <a:p>
            <a:fld id="{16FEC50E-693F-7248-AD71-EC691CF637E1}" type="slidenum">
              <a:rPr lang="en-GB" smtClean="0"/>
              <a:t>51</a:t>
            </a:fld>
            <a:endParaRPr lang="en-GB"/>
          </a:p>
        </p:txBody>
      </p:sp>
    </p:spTree>
    <p:extLst>
      <p:ext uri="{BB962C8B-B14F-4D97-AF65-F5344CB8AC3E}">
        <p14:creationId xmlns:p14="http://schemas.microsoft.com/office/powerpoint/2010/main" val="2726868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indent="0">
              <a:buNone/>
            </a:pPr>
            <a:r>
              <a:rPr lang="en-GB" sz="1200" b="1" dirty="0"/>
              <a:t>Note for interactivity: </a:t>
            </a:r>
          </a:p>
          <a:p>
            <a:pPr marL="0" indent="0">
              <a:buNone/>
            </a:pPr>
            <a:endParaRPr lang="en-GB" sz="1200" b="1" dirty="0"/>
          </a:p>
          <a:p>
            <a:pPr marL="0" indent="0">
              <a:buNone/>
            </a:pPr>
            <a:r>
              <a:rPr lang="en-GB" sz="1200" b="0" dirty="0"/>
              <a:t>Videos must be displayed as thumb prints on the left hand side of the page. When learner clicks on the video is should display on the right-hand side of the page. </a:t>
            </a:r>
          </a:p>
          <a:p>
            <a:pPr marL="0" indent="0">
              <a:buNone/>
            </a:pPr>
            <a:endParaRPr lang="en-GB" sz="1200" b="0" dirty="0"/>
          </a:p>
          <a:p>
            <a:pPr marL="0" indent="0">
              <a:buNone/>
            </a:pPr>
            <a:r>
              <a:rPr lang="en-GB" sz="1200" b="0" dirty="0"/>
              <a:t>When learner clicks on “Go back” they should be taken to Slide 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EC50E-693F-7248-AD71-EC691CF637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0051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content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Create tools, materials, equipment and PPE list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“Download requirements” it should be hyperlinked to example Requirements 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Multiple choice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learner chooses “Yes”: Well done! You gave careful thought to what is needed to complete this job. This kind of thinking will help to save time, effort and money when you are an electrician completing these types of jobs. (Take learner to Slide 55)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learner chooses “No”. Let’s see if you can identify some of the items that you left off your list. (Take learner to Slide 54) </a:t>
            </a:r>
          </a:p>
        </p:txBody>
      </p:sp>
      <p:sp>
        <p:nvSpPr>
          <p:cNvPr id="4" name="Slide Number Placeholder 3"/>
          <p:cNvSpPr>
            <a:spLocks noGrp="1"/>
          </p:cNvSpPr>
          <p:nvPr>
            <p:ph type="sldNum" sz="quarter" idx="10"/>
          </p:nvPr>
        </p:nvSpPr>
        <p:spPr/>
        <p:txBody>
          <a:bodyPr/>
          <a:lstStyle/>
          <a:p>
            <a:fld id="{16FEC50E-693F-7248-AD71-EC691CF637E1}" type="slidenum">
              <a:rPr lang="en-GB" smtClean="0"/>
              <a:t>53</a:t>
            </a:fld>
            <a:endParaRPr lang="en-GB"/>
          </a:p>
        </p:txBody>
      </p:sp>
    </p:spTree>
    <p:extLst>
      <p:ext uri="{BB962C8B-B14F-4D97-AF65-F5344CB8AC3E}">
        <p14:creationId xmlns:p14="http://schemas.microsoft.com/office/powerpoint/2010/main" val="42703846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When learner clicks on submit they should be taken to slide 49</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54</a:t>
            </a:fld>
            <a:endParaRPr lang="en-GB"/>
          </a:p>
        </p:txBody>
      </p:sp>
    </p:spTree>
    <p:extLst>
      <p:ext uri="{BB962C8B-B14F-4D97-AF65-F5344CB8AC3E}">
        <p14:creationId xmlns:p14="http://schemas.microsoft.com/office/powerpoint/2010/main" val="9219938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content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should be an image and name for each of these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learner moves mouse over each of the images additional information about each tool should appear: </a:t>
            </a:r>
          </a:p>
          <a:p>
            <a:pPr rtl="0" eaLnBrk="1" fontAlgn="t" latinLnBrk="0" hangingPunct="1"/>
            <a:r>
              <a:rPr lang="en-ZA" sz="1200" b="0" i="0" u="none" strike="noStrike" kern="1200" dirty="0">
                <a:solidFill>
                  <a:schemeClr val="tx1"/>
                </a:solidFill>
                <a:effectLst/>
                <a:latin typeface="+mn-lt"/>
                <a:ea typeface="+mn-ea"/>
                <a:cs typeface="+mn-cs"/>
              </a:rPr>
              <a:t>Scriber</a:t>
            </a:r>
          </a:p>
          <a:p>
            <a:pPr rtl="0" eaLnBrk="1" fontAlgn="t" latinLnBrk="0" hangingPunct="1"/>
            <a:r>
              <a:rPr lang="en-ZA" sz="1200" b="0" i="0" u="none" strike="noStrike" kern="1200" dirty="0">
                <a:solidFill>
                  <a:schemeClr val="tx1"/>
                </a:solidFill>
                <a:effectLst/>
                <a:latin typeface="+mn-lt"/>
                <a:ea typeface="+mn-ea"/>
                <a:cs typeface="+mn-cs"/>
              </a:rPr>
              <a:t>Chalk</a:t>
            </a:r>
          </a:p>
          <a:p>
            <a:pPr rtl="0" eaLnBrk="1" fontAlgn="t" latinLnBrk="0" hangingPunct="1"/>
            <a:r>
              <a:rPr lang="en-ZA" sz="1200" b="0" i="0" u="none" strike="noStrike" kern="1200" dirty="0">
                <a:solidFill>
                  <a:schemeClr val="tx1"/>
                </a:solidFill>
                <a:effectLst/>
                <a:latin typeface="+mn-lt"/>
                <a:ea typeface="+mn-ea"/>
                <a:cs typeface="+mn-cs"/>
              </a:rPr>
              <a:t>Square / Combination square</a:t>
            </a:r>
          </a:p>
          <a:p>
            <a:pPr rtl="0" eaLnBrk="1" fontAlgn="t" latinLnBrk="0" hangingPunct="1"/>
            <a:r>
              <a:rPr lang="en-ZA" sz="1200" b="0" i="0" u="none" strike="noStrike" kern="1200" dirty="0">
                <a:solidFill>
                  <a:schemeClr val="tx1"/>
                </a:solidFill>
                <a:effectLst/>
                <a:latin typeface="+mn-lt"/>
                <a:ea typeface="+mn-ea"/>
                <a:cs typeface="+mn-cs"/>
              </a:rPr>
              <a:t>Drilling Machine</a:t>
            </a:r>
          </a:p>
          <a:p>
            <a:pPr rtl="0" eaLnBrk="1" fontAlgn="t" latinLnBrk="0" hangingPunct="1"/>
            <a:r>
              <a:rPr lang="en-ZA" sz="1200" b="0" i="0" u="none" strike="noStrike" kern="1200" dirty="0">
                <a:solidFill>
                  <a:schemeClr val="tx1"/>
                </a:solidFill>
                <a:effectLst/>
                <a:latin typeface="+mn-lt"/>
                <a:ea typeface="+mn-ea"/>
                <a:cs typeface="+mn-cs"/>
              </a:rPr>
              <a:t>Masonry Drill Bit</a:t>
            </a:r>
          </a:p>
          <a:p>
            <a:pPr rtl="0" eaLnBrk="1" fontAlgn="t" latinLnBrk="0" hangingPunct="1"/>
            <a:r>
              <a:rPr lang="en-ZA" sz="1200" b="0" i="0" u="none" strike="noStrike" kern="1200" dirty="0">
                <a:solidFill>
                  <a:schemeClr val="tx1"/>
                </a:solidFill>
                <a:effectLst/>
                <a:latin typeface="+mn-lt"/>
                <a:ea typeface="+mn-ea"/>
                <a:cs typeface="+mn-cs"/>
              </a:rPr>
              <a:t>Chuck key</a:t>
            </a:r>
          </a:p>
          <a:p>
            <a:pPr rtl="0" eaLnBrk="1" fontAlgn="t" latinLnBrk="0" hangingPunct="1"/>
            <a:r>
              <a:rPr lang="en-ZA" sz="1200" b="0" i="0" u="none" strike="noStrike" kern="1200" dirty="0">
                <a:solidFill>
                  <a:schemeClr val="tx1"/>
                </a:solidFill>
                <a:effectLst/>
                <a:latin typeface="+mn-lt"/>
                <a:ea typeface="+mn-ea"/>
                <a:cs typeface="+mn-cs"/>
              </a:rPr>
              <a:t>Screw driver</a:t>
            </a:r>
          </a:p>
          <a:p>
            <a:pPr rtl="0" eaLnBrk="1" fontAlgn="t" latinLnBrk="0" hangingPunct="1"/>
            <a:r>
              <a:rPr lang="en-ZA" sz="1200" b="0" i="0" u="none" strike="noStrike" kern="1200" dirty="0">
                <a:solidFill>
                  <a:schemeClr val="tx1"/>
                </a:solidFill>
                <a:effectLst/>
                <a:latin typeface="+mn-lt"/>
                <a:ea typeface="+mn-ea"/>
                <a:cs typeface="+mn-cs"/>
              </a:rPr>
              <a:t>Spirit level</a:t>
            </a:r>
          </a:p>
          <a:p>
            <a:pPr rtl="0" eaLnBrk="1" fontAlgn="t" latinLnBrk="0" hangingPunct="1"/>
            <a:r>
              <a:rPr lang="en-ZA" sz="1200" b="0" i="0" u="none" strike="noStrike" kern="1200" dirty="0">
                <a:solidFill>
                  <a:schemeClr val="tx1"/>
                </a:solidFill>
                <a:effectLst/>
                <a:latin typeface="+mn-lt"/>
                <a:ea typeface="+mn-ea"/>
                <a:cs typeface="+mn-cs"/>
              </a:rPr>
              <a:t>Carpet Knife</a:t>
            </a:r>
          </a:p>
          <a:p>
            <a:pPr rtl="0" eaLnBrk="1" fontAlgn="t" latinLnBrk="0" hangingPunct="1"/>
            <a:r>
              <a:rPr lang="en-ZA" sz="1200" b="0" i="0" u="none" strike="noStrike" kern="1200" dirty="0">
                <a:solidFill>
                  <a:schemeClr val="tx1"/>
                </a:solidFill>
                <a:effectLst/>
                <a:latin typeface="+mn-lt"/>
                <a:ea typeface="+mn-ea"/>
                <a:cs typeface="+mn-cs"/>
              </a:rPr>
              <a:t>Hacksaw</a:t>
            </a:r>
          </a:p>
          <a:p>
            <a:pPr rtl="0" eaLnBrk="1" fontAlgn="t" latinLnBrk="0" hangingPunct="1"/>
            <a:r>
              <a:rPr lang="en-ZA" sz="1200" b="0" i="0" u="none" strike="noStrike" kern="1200" dirty="0">
                <a:solidFill>
                  <a:schemeClr val="tx1"/>
                </a:solidFill>
                <a:effectLst/>
                <a:latin typeface="+mn-lt"/>
                <a:ea typeface="+mn-ea"/>
                <a:cs typeface="+mn-cs"/>
              </a:rPr>
              <a:t>Side Cutters</a:t>
            </a:r>
          </a:p>
          <a:p>
            <a:pPr rtl="0" eaLnBrk="1" fontAlgn="t" latinLnBrk="0" hangingPunct="1"/>
            <a:r>
              <a:rPr lang="en-ZA" sz="1200" b="0" i="0" u="none" strike="noStrike" kern="1200" dirty="0">
                <a:solidFill>
                  <a:schemeClr val="tx1"/>
                </a:solidFill>
                <a:effectLst/>
                <a:latin typeface="+mn-lt"/>
                <a:ea typeface="+mn-ea"/>
                <a:cs typeface="+mn-cs"/>
              </a:rPr>
              <a:t>Multi Grip Pliers</a:t>
            </a:r>
          </a:p>
          <a:p>
            <a:pPr rtl="0" eaLnBrk="1" fontAlgn="t" latinLnBrk="0" hangingPunct="1"/>
            <a:r>
              <a:rPr lang="en-ZA" sz="1200" b="0" i="0" u="none" strike="noStrike" kern="1200" dirty="0">
                <a:solidFill>
                  <a:schemeClr val="tx1"/>
                </a:solidFill>
                <a:effectLst/>
                <a:latin typeface="+mn-lt"/>
                <a:ea typeface="+mn-ea"/>
                <a:cs typeface="+mn-cs"/>
              </a:rPr>
              <a:t>Cable Knife</a:t>
            </a:r>
          </a:p>
          <a:p>
            <a:pPr rtl="0" eaLnBrk="1" fontAlgn="t" latinLnBrk="0" hangingPunct="1"/>
            <a:r>
              <a:rPr lang="en-ZA" sz="1200" b="0" i="0" u="none" strike="noStrike" kern="1200" dirty="0">
                <a:solidFill>
                  <a:schemeClr val="tx1"/>
                </a:solidFill>
                <a:effectLst/>
                <a:latin typeface="+mn-lt"/>
                <a:ea typeface="+mn-ea"/>
                <a:cs typeface="+mn-cs"/>
              </a:rPr>
              <a:t>Screw driver (star</a:t>
            </a:r>
          </a:p>
          <a:p>
            <a:pPr rtl="0" eaLnBrk="1" fontAlgn="t" latinLnBrk="0" hangingPunct="1"/>
            <a:r>
              <a:rPr lang="en-ZA" sz="1200" b="0" i="0" u="none" strike="noStrike" kern="1200" dirty="0">
                <a:solidFill>
                  <a:schemeClr val="tx1"/>
                </a:solidFill>
                <a:effectLst/>
                <a:latin typeface="+mn-lt"/>
                <a:ea typeface="+mn-ea"/>
                <a:cs typeface="+mn-cs"/>
              </a:rPr>
              <a:t>Wire stripper</a:t>
            </a:r>
          </a:p>
          <a:p>
            <a:pPr rtl="0" eaLnBrk="1" fontAlgn="t" latinLnBrk="0" hangingPunct="1"/>
            <a:r>
              <a:rPr lang="en-ZA" sz="1200" b="0" i="0" u="none" strike="noStrike" kern="1200" dirty="0">
                <a:solidFill>
                  <a:schemeClr val="tx1"/>
                </a:solidFill>
                <a:effectLst/>
                <a:latin typeface="+mn-lt"/>
                <a:ea typeface="+mn-ea"/>
                <a:cs typeface="+mn-cs"/>
              </a:rPr>
              <a:t>Pliers </a:t>
            </a:r>
          </a:p>
          <a:p>
            <a:pPr rtl="0" eaLnBrk="1" fontAlgn="t" latinLnBrk="0" hangingPunct="1"/>
            <a:r>
              <a:rPr lang="en-ZA" sz="1200" b="0" i="0" u="none" strike="noStrike" kern="1200" dirty="0">
                <a:solidFill>
                  <a:schemeClr val="tx1"/>
                </a:solidFill>
                <a:effectLst/>
                <a:latin typeface="+mn-lt"/>
                <a:ea typeface="+mn-ea"/>
                <a:cs typeface="+mn-cs"/>
              </a:rPr>
              <a:t>Multi Meter </a:t>
            </a:r>
          </a:p>
          <a:p>
            <a:pPr rtl="0" eaLnBrk="1" fontAlgn="t" latinLnBrk="0" hangingPunct="1"/>
            <a:r>
              <a:rPr lang="en-ZA" sz="1200" b="0" i="0" u="none" strike="noStrike" kern="1200" dirty="0">
                <a:solidFill>
                  <a:schemeClr val="tx1"/>
                </a:solidFill>
                <a:effectLst/>
                <a:latin typeface="+mn-lt"/>
                <a:ea typeface="+mn-ea"/>
                <a:cs typeface="+mn-cs"/>
              </a:rPr>
              <a:t>Insulated screw driver (flat or star)</a:t>
            </a:r>
          </a:p>
          <a:p>
            <a:pPr marL="228600" indent="-228600">
              <a:buFont typeface="+mj-lt"/>
              <a:buAutoNum type="arabicPeriod"/>
            </a:pPr>
            <a:endParaRPr lang="en-Z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55</a:t>
            </a:fld>
            <a:endParaRPr lang="en-GB"/>
          </a:p>
        </p:txBody>
      </p:sp>
    </p:spTree>
    <p:extLst>
      <p:ext uri="{BB962C8B-B14F-4D97-AF65-F5344CB8AC3E}">
        <p14:creationId xmlns:p14="http://schemas.microsoft.com/office/powerpoint/2010/main" val="14907833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content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should be an image and name for each of these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learner moves mouse over each of the images additional information about each  should appear: </a:t>
            </a:r>
          </a:p>
          <a:p>
            <a:pPr marL="0" indent="0">
              <a:lnSpc>
                <a:spcPct val="107000"/>
              </a:lnSpc>
              <a:spcAft>
                <a:spcPts val="0"/>
              </a:spcAft>
              <a:buFont typeface="Courier New" panose="02070309020205020404" pitchFamily="49" charset="0"/>
              <a:buNone/>
            </a:pPr>
            <a:r>
              <a:rPr lang="en-ZA" sz="1200" dirty="0"/>
              <a:t>Tape measure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56</a:t>
            </a:fld>
            <a:endParaRPr lang="en-GB"/>
          </a:p>
        </p:txBody>
      </p:sp>
    </p:spTree>
    <p:extLst>
      <p:ext uri="{BB962C8B-B14F-4D97-AF65-F5344CB8AC3E}">
        <p14:creationId xmlns:p14="http://schemas.microsoft.com/office/powerpoint/2010/main" val="32325163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content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should be an image and name for each of these materials.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Additional information for each of materials: </a:t>
            </a:r>
          </a:p>
          <a:p>
            <a:pPr marL="0" indent="0">
              <a:buFont typeface="+mj-lt"/>
              <a:buNone/>
            </a:pPr>
            <a:r>
              <a:rPr lang="en-ZA" sz="1200" kern="1200" dirty="0">
                <a:solidFill>
                  <a:schemeClr val="tx1"/>
                </a:solidFill>
                <a:effectLst/>
                <a:latin typeface="+mn-lt"/>
                <a:ea typeface="+mn-ea"/>
                <a:cs typeface="+mn-cs"/>
              </a:rPr>
              <a:t>Steel wire mesh</a:t>
            </a:r>
          </a:p>
          <a:p>
            <a:pPr marL="0" indent="0">
              <a:buFont typeface="+mj-lt"/>
              <a:buNone/>
            </a:pPr>
            <a:r>
              <a:rPr lang="en-ZA" sz="1200" kern="1200" dirty="0">
                <a:solidFill>
                  <a:schemeClr val="tx1"/>
                </a:solidFill>
                <a:effectLst/>
                <a:latin typeface="+mn-lt"/>
                <a:ea typeface="+mn-ea"/>
                <a:cs typeface="+mn-cs"/>
              </a:rPr>
              <a:t>Support brackets</a:t>
            </a:r>
          </a:p>
          <a:p>
            <a:pPr marL="0" indent="0">
              <a:buFont typeface="+mj-lt"/>
              <a:buNone/>
            </a:pPr>
            <a:r>
              <a:rPr lang="en-ZA" sz="1200" kern="1200" dirty="0">
                <a:solidFill>
                  <a:schemeClr val="tx1"/>
                </a:solidFill>
                <a:effectLst/>
                <a:latin typeface="+mn-lt"/>
                <a:ea typeface="+mn-ea"/>
                <a:cs typeface="+mn-cs"/>
              </a:rPr>
              <a:t>Masonry drill bit</a:t>
            </a:r>
          </a:p>
          <a:p>
            <a:pPr marL="0" indent="0">
              <a:buFont typeface="+mj-lt"/>
              <a:buNone/>
            </a:pPr>
            <a:r>
              <a:rPr lang="en-ZA" sz="1200" kern="1200" dirty="0">
                <a:solidFill>
                  <a:schemeClr val="tx1"/>
                </a:solidFill>
                <a:effectLst/>
                <a:latin typeface="+mn-lt"/>
                <a:ea typeface="+mn-ea"/>
                <a:cs typeface="+mn-cs"/>
              </a:rPr>
              <a:t>Fisher plug with screws</a:t>
            </a:r>
          </a:p>
          <a:p>
            <a:pPr marL="0" indent="0">
              <a:buFont typeface="+mj-lt"/>
              <a:buNone/>
            </a:pPr>
            <a:r>
              <a:rPr lang="en-ZA" sz="1200" kern="1200" dirty="0">
                <a:solidFill>
                  <a:schemeClr val="tx1"/>
                </a:solidFill>
                <a:effectLst/>
                <a:latin typeface="+mn-lt"/>
                <a:ea typeface="+mn-ea"/>
                <a:cs typeface="+mn-cs"/>
              </a:rPr>
              <a:t>SWA Cable</a:t>
            </a:r>
          </a:p>
          <a:p>
            <a:pPr marL="0" indent="0">
              <a:buFont typeface="+mj-lt"/>
              <a:buNone/>
            </a:pPr>
            <a:r>
              <a:rPr lang="en-ZA" sz="1200" kern="1200" dirty="0">
                <a:solidFill>
                  <a:schemeClr val="tx1"/>
                </a:solidFill>
                <a:effectLst/>
                <a:latin typeface="+mn-lt"/>
                <a:ea typeface="+mn-ea"/>
                <a:cs typeface="+mn-cs"/>
              </a:rPr>
              <a:t>SWA Cable Gland </a:t>
            </a:r>
          </a:p>
          <a:p>
            <a:pPr marL="0" indent="0">
              <a:buFont typeface="+mj-lt"/>
              <a:buNone/>
            </a:pPr>
            <a:r>
              <a:rPr lang="en-ZA" sz="1200" kern="1200" dirty="0">
                <a:solidFill>
                  <a:schemeClr val="tx1"/>
                </a:solidFill>
                <a:effectLst/>
                <a:latin typeface="+mn-lt"/>
                <a:ea typeface="+mn-ea"/>
                <a:cs typeface="+mn-cs"/>
              </a:rPr>
              <a:t>Armoured cable</a:t>
            </a:r>
          </a:p>
          <a:p>
            <a:pPr marL="0" indent="0">
              <a:buFont typeface="+mj-lt"/>
              <a:buNone/>
            </a:pPr>
            <a:r>
              <a:rPr lang="en-ZA" sz="1200" kern="1200" dirty="0">
                <a:solidFill>
                  <a:schemeClr val="tx1"/>
                </a:solidFill>
                <a:effectLst/>
                <a:latin typeface="+mn-lt"/>
                <a:ea typeface="+mn-ea"/>
                <a:cs typeface="+mn-cs"/>
              </a:rPr>
              <a:t>Suitable gland</a:t>
            </a:r>
          </a:p>
          <a:p>
            <a:pPr marL="0" indent="0">
              <a:buFont typeface="+mj-lt"/>
              <a:buNone/>
            </a:pPr>
            <a:r>
              <a:rPr lang="en-ZA" sz="1200" kern="1200" dirty="0">
                <a:solidFill>
                  <a:schemeClr val="tx1"/>
                </a:solidFill>
                <a:effectLst/>
                <a:latin typeface="+mn-lt"/>
                <a:ea typeface="+mn-ea"/>
                <a:cs typeface="+mn-cs"/>
              </a:rPr>
              <a:t>Socket outlet</a:t>
            </a:r>
          </a:p>
          <a:p>
            <a:pPr marL="0" indent="0">
              <a:buFont typeface="+mj-lt"/>
              <a:buNone/>
            </a:pPr>
            <a:r>
              <a:rPr lang="en-ZA" sz="1200" kern="1200" dirty="0">
                <a:solidFill>
                  <a:schemeClr val="tx1"/>
                </a:solidFill>
                <a:effectLst/>
                <a:latin typeface="+mn-lt"/>
                <a:ea typeface="+mn-ea"/>
                <a:cs typeface="+mn-cs"/>
              </a:rPr>
              <a:t>2.5mm²GP wire (red and black)</a:t>
            </a:r>
          </a:p>
          <a:p>
            <a:pPr marL="0" indent="0">
              <a:buFont typeface="+mj-lt"/>
              <a:buNone/>
            </a:pPr>
            <a:r>
              <a:rPr lang="en-ZA" sz="1200" kern="1200" dirty="0">
                <a:solidFill>
                  <a:schemeClr val="tx1"/>
                </a:solidFill>
                <a:effectLst/>
                <a:latin typeface="+mn-lt"/>
                <a:ea typeface="+mn-ea"/>
                <a:cs typeface="+mn-cs"/>
              </a:rPr>
              <a:t>2.5mm² bare copper earth</a:t>
            </a:r>
          </a:p>
          <a:p>
            <a:pPr marL="0" indent="0">
              <a:buFont typeface="+mj-lt"/>
              <a:buNone/>
            </a:pPr>
            <a:r>
              <a:rPr lang="en-ZA" sz="1200" kern="1200" dirty="0">
                <a:solidFill>
                  <a:schemeClr val="tx1"/>
                </a:solidFill>
                <a:effectLst/>
                <a:latin typeface="+mn-lt"/>
                <a:ea typeface="+mn-ea"/>
                <a:cs typeface="+mn-cs"/>
              </a:rPr>
              <a:t>Cable</a:t>
            </a:r>
          </a:p>
          <a:p>
            <a:pPr marL="0" indent="0">
              <a:buFont typeface="+mj-lt"/>
              <a:buNone/>
            </a:pPr>
            <a:r>
              <a:rPr lang="en-ZA" sz="1200" kern="1200" dirty="0">
                <a:solidFill>
                  <a:schemeClr val="tx1"/>
                </a:solidFill>
                <a:effectLst/>
                <a:latin typeface="+mn-lt"/>
                <a:ea typeface="+mn-ea"/>
                <a:cs typeface="+mn-cs"/>
              </a:rPr>
              <a:t>Cable ties</a:t>
            </a:r>
          </a:p>
          <a:p>
            <a:pPr marL="0" indent="0">
              <a:buFont typeface="+mj-lt"/>
              <a:buNone/>
            </a:pPr>
            <a:r>
              <a:rPr lang="en-ZA" sz="1200" kern="1200" dirty="0">
                <a:solidFill>
                  <a:schemeClr val="tx1"/>
                </a:solidFill>
                <a:effectLst/>
                <a:latin typeface="+mn-lt"/>
                <a:ea typeface="+mn-ea"/>
                <a:cs typeface="+mn-cs"/>
              </a:rPr>
              <a:t>Earth leakage unit</a:t>
            </a:r>
          </a:p>
          <a:p>
            <a:pPr marL="0" indent="0">
              <a:buFont typeface="+mj-lt"/>
              <a:buNone/>
            </a:pPr>
            <a:r>
              <a:rPr lang="en-ZA" sz="1200" kern="1200" dirty="0">
                <a:solidFill>
                  <a:schemeClr val="tx1"/>
                </a:solidFill>
                <a:effectLst/>
                <a:latin typeface="+mn-lt"/>
                <a:ea typeface="+mn-ea"/>
                <a:cs typeface="+mn-cs"/>
              </a:rPr>
              <a:t>Circuit breaker</a:t>
            </a:r>
          </a:p>
          <a:p>
            <a:pPr marL="0" indent="0">
              <a:buFont typeface="+mj-lt"/>
              <a:buNone/>
            </a:pPr>
            <a:r>
              <a:rPr lang="en-ZA" sz="1200" kern="1200" dirty="0">
                <a:solidFill>
                  <a:schemeClr val="tx1"/>
                </a:solidFill>
                <a:effectLst/>
                <a:latin typeface="+mn-lt"/>
                <a:ea typeface="+mn-ea"/>
                <a:cs typeface="+mn-cs"/>
              </a:rPr>
              <a:t>GP wire </a:t>
            </a:r>
          </a:p>
          <a:p>
            <a:pPr marL="0" indent="0">
              <a:buFont typeface="+mj-lt"/>
              <a:buNone/>
            </a:pPr>
            <a:endParaRPr lang="en-Z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57</a:t>
            </a:fld>
            <a:endParaRPr lang="en-GB"/>
          </a:p>
        </p:txBody>
      </p:sp>
    </p:spTree>
    <p:extLst>
      <p:ext uri="{BB962C8B-B14F-4D97-AF65-F5344CB8AC3E}">
        <p14:creationId xmlns:p14="http://schemas.microsoft.com/office/powerpoint/2010/main" val="3665912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videos they should appear as full screen. </a:t>
            </a:r>
          </a:p>
        </p:txBody>
      </p:sp>
      <p:sp>
        <p:nvSpPr>
          <p:cNvPr id="4" name="Slide Number Placeholder 3"/>
          <p:cNvSpPr>
            <a:spLocks noGrp="1"/>
          </p:cNvSpPr>
          <p:nvPr>
            <p:ph type="sldNum" sz="quarter" idx="10"/>
          </p:nvPr>
        </p:nvSpPr>
        <p:spPr/>
        <p:txBody>
          <a:bodyPr/>
          <a:lstStyle/>
          <a:p>
            <a:fld id="{16FEC50E-693F-7248-AD71-EC691CF637E1}" type="slidenum">
              <a:rPr lang="en-GB" smtClean="0"/>
              <a:t>58</a:t>
            </a:fld>
            <a:endParaRPr lang="en-GB"/>
          </a:p>
        </p:txBody>
      </p:sp>
    </p:spTree>
    <p:extLst>
      <p:ext uri="{BB962C8B-B14F-4D97-AF65-F5344CB8AC3E}">
        <p14:creationId xmlns:p14="http://schemas.microsoft.com/office/powerpoint/2010/main" val="5637161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59</a:t>
            </a:fld>
            <a:endParaRPr lang="en-GB"/>
          </a:p>
        </p:txBody>
      </p:sp>
    </p:spTree>
    <p:extLst>
      <p:ext uri="{BB962C8B-B14F-4D97-AF65-F5344CB8AC3E}">
        <p14:creationId xmlns:p14="http://schemas.microsoft.com/office/powerpoint/2010/main" val="1891024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content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See if there is a step by step process that comes out of Video 07 and then use that structure here. </a:t>
            </a:r>
            <a:r>
              <a:rPr lang="en-US" b="1" dirty="0" err="1"/>
              <a:t>Ie</a:t>
            </a:r>
            <a:r>
              <a:rPr lang="en-US" b="1" dirty="0"/>
              <a:t>. Step 1 Scan for information, Step 2 highlight the important part.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each of the SANS codes they should be taken to the following slides: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SANS - Slide 55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SANS - Slide 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60</a:t>
            </a:fld>
            <a:endParaRPr lang="en-GB"/>
          </a:p>
        </p:txBody>
      </p:sp>
    </p:spTree>
    <p:extLst>
      <p:ext uri="{BB962C8B-B14F-4D97-AF65-F5344CB8AC3E}">
        <p14:creationId xmlns:p14="http://schemas.microsoft.com/office/powerpoint/2010/main" val="27792510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NB: Licensing issue. I see that there is a copyright on the SANS codes. Do we need to apply for permission from SABS to use them in our learning materials?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SANS document text should be inserted on this page in a scrollable window so that learner can read the entire document on this screen. </a:t>
            </a:r>
          </a:p>
        </p:txBody>
      </p:sp>
      <p:sp>
        <p:nvSpPr>
          <p:cNvPr id="4" name="Slide Number Placeholder 3"/>
          <p:cNvSpPr>
            <a:spLocks noGrp="1"/>
          </p:cNvSpPr>
          <p:nvPr>
            <p:ph type="sldNum" sz="quarter" idx="10"/>
          </p:nvPr>
        </p:nvSpPr>
        <p:spPr/>
        <p:txBody>
          <a:bodyPr/>
          <a:lstStyle/>
          <a:p>
            <a:fld id="{16FEC50E-693F-7248-AD71-EC691CF637E1}" type="slidenum">
              <a:rPr lang="en-GB" smtClean="0"/>
              <a:t>61</a:t>
            </a:fld>
            <a:endParaRPr lang="en-GB"/>
          </a:p>
        </p:txBody>
      </p:sp>
    </p:spTree>
    <p:extLst>
      <p:ext uri="{BB962C8B-B14F-4D97-AF65-F5344CB8AC3E}">
        <p14:creationId xmlns:p14="http://schemas.microsoft.com/office/powerpoint/2010/main" val="6736242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 for </a:t>
            </a:r>
          </a:p>
        </p:txBody>
      </p:sp>
      <p:sp>
        <p:nvSpPr>
          <p:cNvPr id="4" name="Slide Number Placeholder 3"/>
          <p:cNvSpPr>
            <a:spLocks noGrp="1"/>
          </p:cNvSpPr>
          <p:nvPr>
            <p:ph type="sldNum" sz="quarter" idx="10"/>
          </p:nvPr>
        </p:nvSpPr>
        <p:spPr/>
        <p:txBody>
          <a:bodyPr/>
          <a:lstStyle/>
          <a:p>
            <a:fld id="{16FEC50E-693F-7248-AD71-EC691CF637E1}" type="slidenum">
              <a:rPr lang="en-GB" smtClean="0"/>
              <a:t>62</a:t>
            </a:fld>
            <a:endParaRPr lang="en-GB"/>
          </a:p>
        </p:txBody>
      </p:sp>
    </p:spTree>
    <p:extLst>
      <p:ext uri="{BB962C8B-B14F-4D97-AF65-F5344CB8AC3E}">
        <p14:creationId xmlns:p14="http://schemas.microsoft.com/office/powerpoint/2010/main" val="1147510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NB: Licensing issue. I see that there is a copyright on the SANS codes. Do we need to apply for permission from SABS to use them in our learning materials?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SANS document text should be inserted on this page in a scrollable window so that learner can read the entire document on this screen. </a:t>
            </a:r>
          </a:p>
        </p:txBody>
      </p:sp>
      <p:sp>
        <p:nvSpPr>
          <p:cNvPr id="4" name="Slide Number Placeholder 3"/>
          <p:cNvSpPr>
            <a:spLocks noGrp="1"/>
          </p:cNvSpPr>
          <p:nvPr>
            <p:ph type="sldNum" sz="quarter" idx="10"/>
          </p:nvPr>
        </p:nvSpPr>
        <p:spPr/>
        <p:txBody>
          <a:bodyPr/>
          <a:lstStyle/>
          <a:p>
            <a:fld id="{16FEC50E-693F-7248-AD71-EC691CF637E1}" type="slidenum">
              <a:rPr lang="en-GB" smtClean="0"/>
              <a:t>63</a:t>
            </a:fld>
            <a:endParaRPr lang="en-GB"/>
          </a:p>
        </p:txBody>
      </p:sp>
    </p:spTree>
    <p:extLst>
      <p:ext uri="{BB962C8B-B14F-4D97-AF65-F5344CB8AC3E}">
        <p14:creationId xmlns:p14="http://schemas.microsoft.com/office/powerpoint/2010/main" val="23660125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64</a:t>
            </a:fld>
            <a:endParaRPr lang="en-GB"/>
          </a:p>
        </p:txBody>
      </p:sp>
    </p:spTree>
    <p:extLst>
      <p:ext uri="{BB962C8B-B14F-4D97-AF65-F5344CB8AC3E}">
        <p14:creationId xmlns:p14="http://schemas.microsoft.com/office/powerpoint/2010/main" val="41546724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Reference back to Course 0 but still ask them to do a specific risk assessment activity.</a:t>
            </a:r>
          </a:p>
        </p:txBody>
      </p:sp>
      <p:sp>
        <p:nvSpPr>
          <p:cNvPr id="4" name="Slide Number Placeholder 3"/>
          <p:cNvSpPr>
            <a:spLocks noGrp="1"/>
          </p:cNvSpPr>
          <p:nvPr>
            <p:ph type="sldNum" sz="quarter" idx="10"/>
          </p:nvPr>
        </p:nvSpPr>
        <p:spPr/>
        <p:txBody>
          <a:bodyPr/>
          <a:lstStyle/>
          <a:p>
            <a:fld id="{16FEC50E-693F-7248-AD71-EC691CF637E1}" type="slidenum">
              <a:rPr lang="en-GB" smtClean="0"/>
              <a:t>65</a:t>
            </a:fld>
            <a:endParaRPr lang="en-GB"/>
          </a:p>
        </p:txBody>
      </p:sp>
    </p:spTree>
    <p:extLst>
      <p:ext uri="{BB962C8B-B14F-4D97-AF65-F5344CB8AC3E}">
        <p14:creationId xmlns:p14="http://schemas.microsoft.com/office/powerpoint/2010/main" val="29699452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learner clicks on “I would like to” they should be taken to Slide 68</a:t>
            </a:r>
          </a:p>
        </p:txBody>
      </p:sp>
      <p:sp>
        <p:nvSpPr>
          <p:cNvPr id="4" name="Slide Number Placeholder 3"/>
          <p:cNvSpPr>
            <a:spLocks noGrp="1"/>
          </p:cNvSpPr>
          <p:nvPr>
            <p:ph type="sldNum" sz="quarter" idx="10"/>
          </p:nvPr>
        </p:nvSpPr>
        <p:spPr/>
        <p:txBody>
          <a:bodyPr/>
          <a:lstStyle/>
          <a:p>
            <a:fld id="{16FEC50E-693F-7248-AD71-EC691CF637E1}" type="slidenum">
              <a:rPr lang="en-GB" smtClean="0"/>
              <a:t>66</a:t>
            </a:fld>
            <a:endParaRPr lang="en-GB"/>
          </a:p>
        </p:txBody>
      </p:sp>
    </p:spTree>
    <p:extLst>
      <p:ext uri="{BB962C8B-B14F-4D97-AF65-F5344CB8AC3E}">
        <p14:creationId xmlns:p14="http://schemas.microsoft.com/office/powerpoint/2010/main" val="31397846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“Watch” they should be taken to Slide 62.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Matching activity. The order should be shuffled.  Here are the correct pairs: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Pull cable on wireway- Damage to hearing from drill noise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Mount a flush mount enclosure- Hand injury from screw driver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Prepare </a:t>
            </a:r>
            <a:r>
              <a:rPr lang="en-US" b="0" dirty="0" err="1"/>
              <a:t>armoured</a:t>
            </a:r>
            <a:r>
              <a:rPr lang="en-US" b="0" dirty="0"/>
              <a:t> cable for gland- High risk of cutting oneself or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Prepare a cable for terminations- Working at high heights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Fit circuit breaker and connect supply- High risk of electrocution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answer is correct- </a:t>
            </a:r>
            <a:r>
              <a:rPr lang="en-US" b="0" dirty="0"/>
              <a:t>Well done! You matched the correct risks with the correct tasks. (Take learner to slide 70)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answer is incorrect- </a:t>
            </a:r>
            <a:r>
              <a:rPr lang="en-US" b="0" dirty="0"/>
              <a:t>Oops not quite. On the following page you will see the tasks and the risks that go with those tasks. (69)</a:t>
            </a:r>
          </a:p>
        </p:txBody>
      </p:sp>
      <p:sp>
        <p:nvSpPr>
          <p:cNvPr id="4" name="Slide Number Placeholder 3"/>
          <p:cNvSpPr>
            <a:spLocks noGrp="1"/>
          </p:cNvSpPr>
          <p:nvPr>
            <p:ph type="sldNum" sz="quarter" idx="10"/>
          </p:nvPr>
        </p:nvSpPr>
        <p:spPr/>
        <p:txBody>
          <a:bodyPr/>
          <a:lstStyle/>
          <a:p>
            <a:fld id="{16FEC50E-693F-7248-AD71-EC691CF637E1}" type="slidenum">
              <a:rPr lang="en-GB" smtClean="0"/>
              <a:t>67</a:t>
            </a:fld>
            <a:endParaRPr lang="en-GB"/>
          </a:p>
        </p:txBody>
      </p:sp>
    </p:spTree>
    <p:extLst>
      <p:ext uri="{BB962C8B-B14F-4D97-AF65-F5344CB8AC3E}">
        <p14:creationId xmlns:p14="http://schemas.microsoft.com/office/powerpoint/2010/main" val="26049476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indent="0">
              <a:buNone/>
            </a:pPr>
            <a:r>
              <a:rPr lang="en-GB" sz="1200" b="1" dirty="0"/>
              <a:t>Note for interactivity: </a:t>
            </a:r>
          </a:p>
          <a:p>
            <a:pPr marL="0" indent="0">
              <a:buNone/>
            </a:pPr>
            <a:endParaRPr lang="en-GB" sz="1200" b="1" dirty="0"/>
          </a:p>
          <a:p>
            <a:pPr marL="0" indent="0">
              <a:buNone/>
            </a:pPr>
            <a:r>
              <a:rPr lang="en-GB" sz="1200" b="0" dirty="0"/>
              <a:t>Videos must be displayed as thumb prints on the left hand side of the page. When learner clicks on the video is should display on the right-hand side of the page. </a:t>
            </a:r>
          </a:p>
          <a:p>
            <a:pPr marL="0" indent="0">
              <a:buNone/>
            </a:pPr>
            <a:r>
              <a:rPr lang="en-GB" sz="1200" b="0" dirty="0"/>
              <a:t>When learner clicks on “Go back” they should be taken to Slide 61. </a:t>
            </a:r>
          </a:p>
          <a:p>
            <a:pPr marL="0" indent="0">
              <a:buNone/>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68</a:t>
            </a:fld>
            <a:endParaRPr lang="en-GB"/>
          </a:p>
        </p:txBody>
      </p:sp>
    </p:spTree>
    <p:extLst>
      <p:ext uri="{BB962C8B-B14F-4D97-AF65-F5344CB8AC3E}">
        <p14:creationId xmlns:p14="http://schemas.microsoft.com/office/powerpoint/2010/main" val="10430786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69</a:t>
            </a:fld>
            <a:endParaRPr lang="en-GB"/>
          </a:p>
        </p:txBody>
      </p:sp>
    </p:spTree>
    <p:extLst>
      <p:ext uri="{BB962C8B-B14F-4D97-AF65-F5344CB8AC3E}">
        <p14:creationId xmlns:p14="http://schemas.microsoft.com/office/powerpoint/2010/main" val="194444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Notes for interactivity/development: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needs to be a glossary with all the electrical terms, techniques, tools equipment. When learner clicks on the word they should be able to see a definition an image/video for each item.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15325414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Drag and drop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70</a:t>
            </a:fld>
            <a:endParaRPr lang="en-GB"/>
          </a:p>
        </p:txBody>
      </p:sp>
    </p:spTree>
    <p:extLst>
      <p:ext uri="{BB962C8B-B14F-4D97-AF65-F5344CB8AC3E}">
        <p14:creationId xmlns:p14="http://schemas.microsoft.com/office/powerpoint/2010/main" val="39069236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Drag and drop 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items to be dropped onto the image are: </a:t>
            </a:r>
          </a:p>
          <a:p>
            <a:r>
              <a:rPr lang="en-ZA" sz="1200" kern="1200" dirty="0">
                <a:solidFill>
                  <a:schemeClr val="tx1"/>
                </a:solidFill>
                <a:effectLst/>
                <a:latin typeface="+mn-lt"/>
                <a:ea typeface="+mn-ea"/>
                <a:cs typeface="+mn-cs"/>
              </a:rPr>
              <a:t> </a:t>
            </a:r>
          </a:p>
          <a:p>
            <a:r>
              <a:rPr lang="en-ZA" sz="1200" kern="1200" dirty="0">
                <a:solidFill>
                  <a:schemeClr val="tx1"/>
                </a:solidFill>
                <a:effectLst/>
                <a:latin typeface="+mn-lt"/>
                <a:ea typeface="+mn-ea"/>
                <a:cs typeface="+mn-cs"/>
              </a:rPr>
              <a:t>Safety glasses</a:t>
            </a:r>
          </a:p>
          <a:p>
            <a:r>
              <a:rPr lang="en-ZA" sz="1200" kern="1200" dirty="0">
                <a:solidFill>
                  <a:schemeClr val="tx1"/>
                </a:solidFill>
                <a:effectLst/>
                <a:latin typeface="+mn-lt"/>
                <a:ea typeface="+mn-ea"/>
                <a:cs typeface="+mn-cs"/>
              </a:rPr>
              <a:t>Safety gloves</a:t>
            </a:r>
          </a:p>
          <a:p>
            <a:r>
              <a:rPr lang="en-ZA" sz="1200" kern="1200" dirty="0">
                <a:solidFill>
                  <a:schemeClr val="tx1"/>
                </a:solidFill>
                <a:effectLst/>
                <a:latin typeface="+mn-lt"/>
                <a:ea typeface="+mn-ea"/>
                <a:cs typeface="+mn-cs"/>
              </a:rPr>
              <a:t>Safety shoes</a:t>
            </a:r>
          </a:p>
          <a:p>
            <a:r>
              <a:rPr lang="en-ZA" sz="1200" kern="1200" dirty="0">
                <a:solidFill>
                  <a:schemeClr val="tx1"/>
                </a:solidFill>
                <a:effectLst/>
                <a:latin typeface="+mn-lt"/>
                <a:ea typeface="+mn-ea"/>
                <a:cs typeface="+mn-cs"/>
              </a:rPr>
              <a:t>overalls</a:t>
            </a:r>
          </a:p>
          <a:p>
            <a:r>
              <a:rPr lang="en-ZA" sz="1200" kern="1200" dirty="0">
                <a:solidFill>
                  <a:schemeClr val="tx1"/>
                </a:solidFill>
                <a:effectLst/>
                <a:latin typeface="+mn-lt"/>
                <a:ea typeface="+mn-ea"/>
                <a:cs typeface="+mn-cs"/>
              </a:rPr>
              <a:t>Safety shoes</a:t>
            </a:r>
          </a:p>
          <a:p>
            <a:r>
              <a:rPr lang="en-ZA"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‘submit’ button they should  be taken to feedback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correct: </a:t>
            </a:r>
            <a:r>
              <a:rPr lang="en-US" b="0" dirty="0"/>
              <a:t>Well done! You have chosen the correct PPE for completing this job.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(Take learner to Slide 66)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lvl="0" indent="0">
              <a:buFont typeface="Arial" panose="020B0604020202020204" pitchFamily="34" charset="0"/>
              <a:buNone/>
            </a:pPr>
            <a:r>
              <a:rPr lang="en-US" b="1" dirty="0"/>
              <a:t>Feedback if incorrect: </a:t>
            </a:r>
            <a:r>
              <a:rPr lang="en-US" b="0" dirty="0"/>
              <a:t>Oops not quite, the correct PPE needed for this job was </a:t>
            </a:r>
          </a:p>
          <a:p>
            <a:pPr marL="171450" lvl="0" indent="-171450">
              <a:buFont typeface="Arial" panose="020B0604020202020204" pitchFamily="34" charset="0"/>
              <a:buChar char="•"/>
            </a:pPr>
            <a:r>
              <a:rPr lang="en-ZA" dirty="0"/>
              <a:t>Overall</a:t>
            </a:r>
            <a:endParaRPr lang="en-US" dirty="0"/>
          </a:p>
          <a:p>
            <a:pPr marL="171450" lvl="0" indent="-171450">
              <a:buFont typeface="Arial" panose="020B0604020202020204" pitchFamily="34" charset="0"/>
              <a:buChar char="•"/>
            </a:pPr>
            <a:r>
              <a:rPr lang="en-ZA" dirty="0"/>
              <a:t>Safety shoes</a:t>
            </a:r>
            <a:endParaRPr lang="en-US" dirty="0"/>
          </a:p>
          <a:p>
            <a:pPr marL="171450" lvl="0" indent="-171450">
              <a:buFont typeface="Arial" panose="020B0604020202020204" pitchFamily="34" charset="0"/>
              <a:buChar char="•"/>
            </a:pPr>
            <a:r>
              <a:rPr lang="en-ZA" dirty="0"/>
              <a:t>Eye protection</a:t>
            </a:r>
            <a:endParaRPr lang="en-US" dirty="0"/>
          </a:p>
          <a:p>
            <a:pPr marL="171450" lvl="0" indent="-171450">
              <a:buFont typeface="Arial" panose="020B0604020202020204" pitchFamily="34" charset="0"/>
              <a:buChar char="•"/>
            </a:pPr>
            <a:r>
              <a:rPr lang="en-ZA" dirty="0"/>
              <a:t>Ear protection</a:t>
            </a:r>
            <a:endParaRPr lang="en-US" dirty="0"/>
          </a:p>
          <a:p>
            <a:pPr marL="171450" lvl="0" indent="-171450">
              <a:buFont typeface="Arial" panose="020B0604020202020204" pitchFamily="34" charset="0"/>
              <a:buChar char="•"/>
            </a:pPr>
            <a:r>
              <a:rPr lang="en-ZA" dirty="0"/>
              <a:t>Sun hat</a:t>
            </a:r>
            <a:endParaRPr lang="en-US" dirty="0"/>
          </a:p>
          <a:p>
            <a:pPr marL="171450" lvl="0" indent="-171450">
              <a:buFont typeface="Arial" panose="020B0604020202020204" pitchFamily="34" charset="0"/>
              <a:buChar char="•"/>
            </a:pPr>
            <a:r>
              <a:rPr lang="en-ZA" dirty="0"/>
              <a:t>Sun lotion</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(Take learner back to Slide 66)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71</a:t>
            </a:fld>
            <a:endParaRPr lang="en-GB"/>
          </a:p>
        </p:txBody>
      </p:sp>
    </p:spTree>
    <p:extLst>
      <p:ext uri="{BB962C8B-B14F-4D97-AF65-F5344CB8AC3E}">
        <p14:creationId xmlns:p14="http://schemas.microsoft.com/office/powerpoint/2010/main" val="30659092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Learner should be able to type in text in each area of the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submit they should be taken to Slide 73. </a:t>
            </a:r>
          </a:p>
        </p:txBody>
      </p:sp>
      <p:sp>
        <p:nvSpPr>
          <p:cNvPr id="4" name="Slide Number Placeholder 3"/>
          <p:cNvSpPr>
            <a:spLocks noGrp="1"/>
          </p:cNvSpPr>
          <p:nvPr>
            <p:ph type="sldNum" sz="quarter" idx="10"/>
          </p:nvPr>
        </p:nvSpPr>
        <p:spPr/>
        <p:txBody>
          <a:bodyPr/>
          <a:lstStyle/>
          <a:p>
            <a:fld id="{16FEC50E-693F-7248-AD71-EC691CF637E1}" type="slidenum">
              <a:rPr lang="en-GB" smtClean="0"/>
              <a:t>72</a:t>
            </a:fld>
            <a:endParaRPr lang="en-GB"/>
          </a:p>
        </p:txBody>
      </p:sp>
    </p:spTree>
    <p:extLst>
      <p:ext uri="{BB962C8B-B14F-4D97-AF65-F5344CB8AC3E}">
        <p14:creationId xmlns:p14="http://schemas.microsoft.com/office/powerpoint/2010/main" val="42350054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Learner should be able to type in text in each area of the table</a:t>
            </a:r>
          </a:p>
        </p:txBody>
      </p:sp>
      <p:sp>
        <p:nvSpPr>
          <p:cNvPr id="4" name="Slide Number Placeholder 3"/>
          <p:cNvSpPr>
            <a:spLocks noGrp="1"/>
          </p:cNvSpPr>
          <p:nvPr>
            <p:ph type="sldNum" sz="quarter" idx="10"/>
          </p:nvPr>
        </p:nvSpPr>
        <p:spPr/>
        <p:txBody>
          <a:bodyPr/>
          <a:lstStyle/>
          <a:p>
            <a:fld id="{16FEC50E-693F-7248-AD71-EC691CF637E1}" type="slidenum">
              <a:rPr lang="en-GB" smtClean="0"/>
              <a:t>73</a:t>
            </a:fld>
            <a:endParaRPr lang="en-GB"/>
          </a:p>
        </p:txBody>
      </p:sp>
    </p:spTree>
    <p:extLst>
      <p:ext uri="{BB962C8B-B14F-4D97-AF65-F5344CB8AC3E}">
        <p14:creationId xmlns:p14="http://schemas.microsoft.com/office/powerpoint/2010/main" val="17600145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word </a:t>
            </a:r>
            <a:r>
              <a:rPr lang="en-GB" u="sng" dirty="0" err="1"/>
              <a:t>ePortfolio</a:t>
            </a:r>
            <a:r>
              <a:rPr lang="en-GB" u="sng" dirty="0"/>
              <a:t> </a:t>
            </a:r>
            <a:r>
              <a:rPr lang="en-GB" u="none" dirty="0"/>
              <a:t>must be hyperlinked to information about </a:t>
            </a:r>
            <a:r>
              <a:rPr lang="en-GB" u="none" dirty="0" err="1"/>
              <a:t>ePortfolios</a:t>
            </a:r>
            <a:endParaRPr lang="en-GB"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“Download” should be linked to a blank copy of Risk Assessment Table (see hyperlink on block)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“See steps” should be link to the following information: </a:t>
            </a:r>
          </a:p>
          <a:p>
            <a:pPr marL="228600" indent="-228600">
              <a:lnSpc>
                <a:spcPct val="100000"/>
              </a:lnSpc>
              <a:spcBef>
                <a:spcPts val="0"/>
              </a:spcBef>
              <a:buFont typeface="+mj-lt"/>
              <a:buAutoNum type="arabicPeriod"/>
            </a:pPr>
            <a:r>
              <a:rPr lang="en-US" dirty="0"/>
              <a:t>Pull in 4mm Flat twin and earth  the cable on the wireway available</a:t>
            </a:r>
            <a:r>
              <a:rPr lang="en-US" dirty="0">
                <a:solidFill>
                  <a:srgbClr val="FF0000"/>
                </a:solidFill>
              </a:rPr>
              <a:t>. Install wire mesh cable tray (Module 33) </a:t>
            </a:r>
            <a:r>
              <a:rPr lang="en-US" dirty="0"/>
              <a:t>to the point where the socket outlet is to be mounted</a:t>
            </a:r>
          </a:p>
          <a:p>
            <a:pPr marL="228600" indent="-228600">
              <a:lnSpc>
                <a:spcPct val="100000"/>
              </a:lnSpc>
              <a:spcBef>
                <a:spcPts val="0"/>
              </a:spcBef>
              <a:buFont typeface="+mj-lt"/>
              <a:buAutoNum type="arabicPeriod"/>
            </a:pPr>
            <a:r>
              <a:rPr lang="en-US" dirty="0">
                <a:solidFill>
                  <a:srgbClr val="FF0000"/>
                </a:solidFill>
              </a:rPr>
              <a:t>Measure, mark and mount a flush mount enclosure (Module 4) </a:t>
            </a:r>
            <a:r>
              <a:rPr lang="en-GB" dirty="0"/>
              <a:t>to mount the 3phase socket outlet.</a:t>
            </a:r>
          </a:p>
          <a:p>
            <a:pPr marL="228600" indent="-228600">
              <a:lnSpc>
                <a:spcPct val="100000"/>
              </a:lnSpc>
              <a:spcBef>
                <a:spcPts val="0"/>
              </a:spcBef>
              <a:buFont typeface="+mj-lt"/>
              <a:buAutoNum type="arabicPeriod"/>
            </a:pPr>
            <a:r>
              <a:rPr lang="en-US" dirty="0">
                <a:solidFill>
                  <a:srgbClr val="FF0000"/>
                </a:solidFill>
              </a:rPr>
              <a:t>Prepare </a:t>
            </a:r>
            <a:r>
              <a:rPr lang="en-US" dirty="0" err="1">
                <a:solidFill>
                  <a:srgbClr val="FF0000"/>
                </a:solidFill>
              </a:rPr>
              <a:t>armoured</a:t>
            </a:r>
            <a:r>
              <a:rPr lang="en-US" dirty="0">
                <a:solidFill>
                  <a:srgbClr val="FF0000"/>
                </a:solidFill>
              </a:rPr>
              <a:t> cable for gland (Module 36) </a:t>
            </a:r>
            <a:r>
              <a:rPr lang="en-US" dirty="0"/>
              <a:t>on both ends of the </a:t>
            </a:r>
            <a:r>
              <a:rPr lang="en-US" dirty="0" err="1"/>
              <a:t>armoured</a:t>
            </a:r>
            <a:r>
              <a:rPr lang="en-US" dirty="0"/>
              <a:t> cable.</a:t>
            </a:r>
          </a:p>
          <a:p>
            <a:pPr marL="228600" indent="-228600">
              <a:lnSpc>
                <a:spcPct val="100000"/>
              </a:lnSpc>
              <a:spcBef>
                <a:spcPts val="0"/>
              </a:spcBef>
              <a:buFont typeface="+mj-lt"/>
              <a:buAutoNum type="arabicPeriod"/>
            </a:pPr>
            <a:r>
              <a:rPr lang="en-US" dirty="0"/>
              <a:t>Prepare a cable for terminations (Module 26) and </a:t>
            </a:r>
            <a:r>
              <a:rPr lang="en-US" dirty="0">
                <a:solidFill>
                  <a:srgbClr val="FF0000"/>
                </a:solidFill>
              </a:rPr>
              <a:t>Connect conductors to three socket outlet (Module 43)</a:t>
            </a:r>
            <a:endParaRPr lang="en-GB" dirty="0">
              <a:solidFill>
                <a:srgbClr val="FF0000"/>
              </a:solidFill>
            </a:endParaRPr>
          </a:p>
          <a:p>
            <a:pPr marL="228600" indent="-228600">
              <a:lnSpc>
                <a:spcPct val="100000"/>
              </a:lnSpc>
              <a:spcBef>
                <a:spcPts val="0"/>
              </a:spcBef>
              <a:buFont typeface="+mj-lt"/>
              <a:buAutoNum type="arabicPeriod"/>
            </a:pPr>
            <a:r>
              <a:rPr lang="en-US" dirty="0">
                <a:solidFill>
                  <a:srgbClr val="FF0000"/>
                </a:solidFill>
              </a:rPr>
              <a:t>Secure a cable on cable tray, ladder or mesh (Module 37)</a:t>
            </a:r>
            <a:endParaRPr lang="en-GB" dirty="0">
              <a:solidFill>
                <a:srgbClr val="FF0000"/>
              </a:solidFill>
            </a:endParaRPr>
          </a:p>
          <a:p>
            <a:pPr marL="228600" indent="-228600">
              <a:lnSpc>
                <a:spcPct val="100000"/>
              </a:lnSpc>
              <a:spcBef>
                <a:spcPts val="0"/>
              </a:spcBef>
              <a:buFont typeface="+mj-lt"/>
              <a:buAutoNum type="arabicPeriod"/>
            </a:pPr>
            <a:r>
              <a:rPr lang="en-GB" dirty="0"/>
              <a:t>Switch off supply to Sub DB1 and </a:t>
            </a:r>
            <a:r>
              <a:rPr lang="en-US" dirty="0">
                <a:solidFill>
                  <a:srgbClr val="FF0000"/>
                </a:solidFill>
              </a:rPr>
              <a:t>Test to ensure safe and isolated  (Module 25)</a:t>
            </a:r>
          </a:p>
          <a:p>
            <a:pPr marL="228600" indent="-228600">
              <a:lnSpc>
                <a:spcPct val="100000"/>
              </a:lnSpc>
              <a:spcBef>
                <a:spcPts val="0"/>
              </a:spcBef>
              <a:buFont typeface="+mj-lt"/>
              <a:buAutoNum type="arabicPeriod"/>
            </a:pPr>
            <a:r>
              <a:rPr lang="en-US" dirty="0">
                <a:solidFill>
                  <a:srgbClr val="FF0000"/>
                </a:solidFill>
              </a:rPr>
              <a:t>Fit a circuit breaker in a DB (Module 20) </a:t>
            </a:r>
            <a:r>
              <a:rPr lang="en-US" dirty="0"/>
              <a:t>rated at 30 A.</a:t>
            </a:r>
          </a:p>
          <a:p>
            <a:pPr marL="228600" indent="-228600">
              <a:lnSpc>
                <a:spcPct val="100000"/>
              </a:lnSpc>
              <a:spcBef>
                <a:spcPts val="0"/>
              </a:spcBef>
              <a:buFont typeface="+mj-lt"/>
              <a:buAutoNum type="arabicPeriod"/>
            </a:pPr>
            <a:r>
              <a:rPr lang="en-US" dirty="0">
                <a:solidFill>
                  <a:srgbClr val="FF0000"/>
                </a:solidFill>
              </a:rPr>
              <a:t>Connect supply from earth leakage supply to circuit breaker (Module 28) </a:t>
            </a:r>
            <a:r>
              <a:rPr lang="en-US" dirty="0"/>
              <a:t>to </a:t>
            </a:r>
            <a:r>
              <a:rPr lang="en-GB" dirty="0"/>
              <a:t>new socket outlet supply in DB</a:t>
            </a:r>
          </a:p>
          <a:p>
            <a:pPr marL="0" indent="0">
              <a:lnSpc>
                <a:spcPct val="100000"/>
              </a:lnSpc>
              <a:spcBef>
                <a:spcPts val="0"/>
              </a:spcBef>
              <a:buFont typeface="+mj-lt"/>
              <a:buNone/>
            </a:pPr>
            <a:endParaRPr lang="en-GB" sz="1200" dirty="0"/>
          </a:p>
          <a:p>
            <a:pPr marL="0" indent="0">
              <a:lnSpc>
                <a:spcPct val="100000"/>
              </a:lnSpc>
              <a:spcBef>
                <a:spcPts val="0"/>
              </a:spcBef>
              <a:buFont typeface="+mj-lt"/>
              <a:buNone/>
            </a:pPr>
            <a:r>
              <a:rPr lang="en-GB" sz="1200" dirty="0"/>
              <a:t>When learner clicks on “Upload” they should be taken to Slide 75</a:t>
            </a:r>
          </a:p>
          <a:p>
            <a:pPr marL="0" indent="0">
              <a:lnSpc>
                <a:spcPct val="100000"/>
              </a:lnSpc>
              <a:spcBef>
                <a:spcPts val="0"/>
              </a:spcBef>
              <a:buFont typeface="+mj-lt"/>
              <a:buNone/>
            </a:pPr>
            <a:r>
              <a:rPr lang="en-GB" sz="1200" dirty="0"/>
              <a:t>Hint: should be hyperlinked to the following document: https://www.dropbox.com/s/629g3jsrgwi1hj7/Electrical%20Installation%20skill%2018%20BASE%20LINE%20RISK%20ASSESSMENT%202017.docx?dl=0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p>
        </p:txBody>
      </p:sp>
      <p:sp>
        <p:nvSpPr>
          <p:cNvPr id="4" name="Slide Number Placeholder 3"/>
          <p:cNvSpPr>
            <a:spLocks noGrp="1"/>
          </p:cNvSpPr>
          <p:nvPr>
            <p:ph type="sldNum" sz="quarter" idx="10"/>
          </p:nvPr>
        </p:nvSpPr>
        <p:spPr/>
        <p:txBody>
          <a:bodyPr/>
          <a:lstStyle/>
          <a:p>
            <a:fld id="{16FEC50E-693F-7248-AD71-EC691CF637E1}" type="slidenum">
              <a:rPr lang="en-GB" smtClean="0"/>
              <a:t>74</a:t>
            </a:fld>
            <a:endParaRPr lang="en-GB"/>
          </a:p>
        </p:txBody>
      </p:sp>
    </p:spTree>
    <p:extLst>
      <p:ext uri="{BB962C8B-B14F-4D97-AF65-F5344CB8AC3E}">
        <p14:creationId xmlns:p14="http://schemas.microsoft.com/office/powerpoint/2010/main" val="9018924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word </a:t>
            </a:r>
            <a:r>
              <a:rPr lang="en-US" b="0" dirty="0" err="1"/>
              <a:t>ePortfolio</a:t>
            </a:r>
            <a:r>
              <a:rPr lang="en-US" b="0" dirty="0"/>
              <a:t> should be linked to information about what an </a:t>
            </a:r>
            <a:r>
              <a:rPr lang="en-US" b="0" dirty="0" err="1"/>
              <a:t>ePortfolio</a:t>
            </a:r>
            <a:r>
              <a:rPr lang="en-US" b="0" dirty="0"/>
              <a:t> is and how it works, how learner can access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needs to be an upload function for user to upload their plan.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Once they click on submit they should be taken to Slide 76. </a:t>
            </a:r>
          </a:p>
        </p:txBody>
      </p:sp>
      <p:sp>
        <p:nvSpPr>
          <p:cNvPr id="4" name="Slide Number Placeholder 3"/>
          <p:cNvSpPr>
            <a:spLocks noGrp="1"/>
          </p:cNvSpPr>
          <p:nvPr>
            <p:ph type="sldNum" sz="quarter" idx="10"/>
          </p:nvPr>
        </p:nvSpPr>
        <p:spPr/>
        <p:txBody>
          <a:bodyPr/>
          <a:lstStyle/>
          <a:p>
            <a:fld id="{16FEC50E-693F-7248-AD71-EC691CF637E1}" type="slidenum">
              <a:rPr lang="en-GB" smtClean="0"/>
              <a:t>75</a:t>
            </a:fld>
            <a:endParaRPr lang="en-GB"/>
          </a:p>
        </p:txBody>
      </p:sp>
    </p:spTree>
    <p:extLst>
      <p:ext uri="{BB962C8B-B14F-4D97-AF65-F5344CB8AC3E}">
        <p14:creationId xmlns:p14="http://schemas.microsoft.com/office/powerpoint/2010/main" val="25399502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user clicks on “Begin” they should be taken to Slide 71</a:t>
            </a:r>
          </a:p>
        </p:txBody>
      </p:sp>
      <p:sp>
        <p:nvSpPr>
          <p:cNvPr id="4" name="Slide Number Placeholder 3"/>
          <p:cNvSpPr>
            <a:spLocks noGrp="1"/>
          </p:cNvSpPr>
          <p:nvPr>
            <p:ph type="sldNum" sz="quarter" idx="10"/>
          </p:nvPr>
        </p:nvSpPr>
        <p:spPr/>
        <p:txBody>
          <a:bodyPr/>
          <a:lstStyle/>
          <a:p>
            <a:fld id="{16FEC50E-693F-7248-AD71-EC691CF637E1}" type="slidenum">
              <a:rPr lang="en-GB" smtClean="0"/>
              <a:t>76</a:t>
            </a:fld>
            <a:endParaRPr lang="en-GB"/>
          </a:p>
        </p:txBody>
      </p:sp>
    </p:spTree>
    <p:extLst>
      <p:ext uri="{BB962C8B-B14F-4D97-AF65-F5344CB8AC3E}">
        <p14:creationId xmlns:p14="http://schemas.microsoft.com/office/powerpoint/2010/main" val="26120901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Sequencing icons instead of videos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Drag and drop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228600" indent="-228600">
              <a:lnSpc>
                <a:spcPct val="100000"/>
              </a:lnSpc>
              <a:spcBef>
                <a:spcPts val="0"/>
              </a:spcBef>
              <a:buFont typeface="+mj-lt"/>
              <a:buAutoNum type="arabicPeriod"/>
            </a:pPr>
            <a:r>
              <a:rPr lang="en-US" dirty="0"/>
              <a:t>Pull in 4mm Flat twin and earth  the cable on the wireway available</a:t>
            </a:r>
            <a:r>
              <a:rPr lang="en-US" dirty="0">
                <a:solidFill>
                  <a:srgbClr val="FF0000"/>
                </a:solidFill>
              </a:rPr>
              <a:t>. Install wire mesh cable tray (Module 33) </a:t>
            </a:r>
            <a:r>
              <a:rPr lang="en-US" dirty="0"/>
              <a:t>to the point where the socket outlet is to be mounted</a:t>
            </a:r>
          </a:p>
          <a:p>
            <a:pPr marL="228600" indent="-228600">
              <a:lnSpc>
                <a:spcPct val="100000"/>
              </a:lnSpc>
              <a:spcBef>
                <a:spcPts val="0"/>
              </a:spcBef>
              <a:buFont typeface="+mj-lt"/>
              <a:buAutoNum type="arabicPeriod"/>
            </a:pPr>
            <a:r>
              <a:rPr lang="en-US" dirty="0">
                <a:solidFill>
                  <a:srgbClr val="FF0000"/>
                </a:solidFill>
              </a:rPr>
              <a:t>Measure, mark and mount a flush mount enclosure (Module 4) </a:t>
            </a:r>
            <a:r>
              <a:rPr lang="en-GB" dirty="0"/>
              <a:t>to mount the 3phase socket outlet.</a:t>
            </a:r>
          </a:p>
          <a:p>
            <a:pPr marL="228600" indent="-228600">
              <a:lnSpc>
                <a:spcPct val="100000"/>
              </a:lnSpc>
              <a:spcBef>
                <a:spcPts val="0"/>
              </a:spcBef>
              <a:buFont typeface="+mj-lt"/>
              <a:buAutoNum type="arabicPeriod"/>
            </a:pPr>
            <a:r>
              <a:rPr lang="en-US" dirty="0">
                <a:solidFill>
                  <a:srgbClr val="FF0000"/>
                </a:solidFill>
              </a:rPr>
              <a:t>Prepare </a:t>
            </a:r>
            <a:r>
              <a:rPr lang="en-US" dirty="0" err="1">
                <a:solidFill>
                  <a:srgbClr val="FF0000"/>
                </a:solidFill>
              </a:rPr>
              <a:t>armoured</a:t>
            </a:r>
            <a:r>
              <a:rPr lang="en-US" dirty="0">
                <a:solidFill>
                  <a:srgbClr val="FF0000"/>
                </a:solidFill>
              </a:rPr>
              <a:t> cable for gland (Module 36) </a:t>
            </a:r>
            <a:r>
              <a:rPr lang="en-US" dirty="0"/>
              <a:t>on both ends of the </a:t>
            </a:r>
            <a:r>
              <a:rPr lang="en-US" dirty="0" err="1"/>
              <a:t>armoured</a:t>
            </a:r>
            <a:r>
              <a:rPr lang="en-US" dirty="0"/>
              <a:t> cable.</a:t>
            </a:r>
          </a:p>
          <a:p>
            <a:pPr marL="228600" indent="-228600">
              <a:lnSpc>
                <a:spcPct val="100000"/>
              </a:lnSpc>
              <a:spcBef>
                <a:spcPts val="0"/>
              </a:spcBef>
              <a:buFont typeface="+mj-lt"/>
              <a:buAutoNum type="arabicPeriod"/>
            </a:pPr>
            <a:r>
              <a:rPr lang="en-US" dirty="0"/>
              <a:t>Prepare a cable for terminations (Module 26) and </a:t>
            </a:r>
            <a:r>
              <a:rPr lang="en-US" dirty="0">
                <a:solidFill>
                  <a:srgbClr val="FF0000"/>
                </a:solidFill>
              </a:rPr>
              <a:t>Connect conductors to three socket outlet (Module 43)</a:t>
            </a:r>
            <a:endParaRPr lang="en-GB" dirty="0">
              <a:solidFill>
                <a:srgbClr val="FF0000"/>
              </a:solidFill>
            </a:endParaRPr>
          </a:p>
          <a:p>
            <a:pPr marL="228600" indent="-228600">
              <a:lnSpc>
                <a:spcPct val="100000"/>
              </a:lnSpc>
              <a:spcBef>
                <a:spcPts val="0"/>
              </a:spcBef>
              <a:buFont typeface="+mj-lt"/>
              <a:buAutoNum type="arabicPeriod"/>
            </a:pPr>
            <a:r>
              <a:rPr lang="en-US" dirty="0">
                <a:solidFill>
                  <a:srgbClr val="FF0000"/>
                </a:solidFill>
              </a:rPr>
              <a:t>Secure a cable on cable tray, ladder or mesh (Module 37)</a:t>
            </a:r>
            <a:endParaRPr lang="en-GB" dirty="0">
              <a:solidFill>
                <a:srgbClr val="FF0000"/>
              </a:solidFill>
            </a:endParaRPr>
          </a:p>
          <a:p>
            <a:pPr marL="228600" indent="-228600">
              <a:lnSpc>
                <a:spcPct val="100000"/>
              </a:lnSpc>
              <a:spcBef>
                <a:spcPts val="0"/>
              </a:spcBef>
              <a:buFont typeface="+mj-lt"/>
              <a:buAutoNum type="arabicPeriod"/>
            </a:pPr>
            <a:r>
              <a:rPr lang="en-GB" dirty="0"/>
              <a:t>Switch off supply to Sub DB1 and </a:t>
            </a:r>
            <a:r>
              <a:rPr lang="en-US" dirty="0">
                <a:solidFill>
                  <a:srgbClr val="FF0000"/>
                </a:solidFill>
              </a:rPr>
              <a:t>Test to ensure safe and isolated  (Module 25)</a:t>
            </a:r>
          </a:p>
          <a:p>
            <a:pPr marL="228600" indent="-228600">
              <a:lnSpc>
                <a:spcPct val="100000"/>
              </a:lnSpc>
              <a:spcBef>
                <a:spcPts val="0"/>
              </a:spcBef>
              <a:buFont typeface="+mj-lt"/>
              <a:buAutoNum type="arabicPeriod"/>
            </a:pPr>
            <a:r>
              <a:rPr lang="en-US" dirty="0">
                <a:solidFill>
                  <a:srgbClr val="FF0000"/>
                </a:solidFill>
              </a:rPr>
              <a:t>Fit a circuit breaker in a DB (Module 20) </a:t>
            </a:r>
            <a:r>
              <a:rPr lang="en-US" dirty="0"/>
              <a:t>rated at 30 A.</a:t>
            </a:r>
          </a:p>
          <a:p>
            <a:pPr marL="228600" indent="-228600">
              <a:lnSpc>
                <a:spcPct val="100000"/>
              </a:lnSpc>
              <a:spcBef>
                <a:spcPts val="0"/>
              </a:spcBef>
              <a:buFont typeface="+mj-lt"/>
              <a:buAutoNum type="arabicPeriod"/>
            </a:pPr>
            <a:r>
              <a:rPr lang="en-US" dirty="0">
                <a:solidFill>
                  <a:srgbClr val="FF0000"/>
                </a:solidFill>
              </a:rPr>
              <a:t>Connect supply from earth leakage supply to circuit breaker (Module 28) </a:t>
            </a:r>
            <a:r>
              <a:rPr lang="en-US" dirty="0"/>
              <a:t>to </a:t>
            </a:r>
            <a:r>
              <a:rPr lang="en-GB" dirty="0"/>
              <a:t>new socket outlet supply in DB</a:t>
            </a:r>
          </a:p>
          <a:p>
            <a:pPr marL="228600" indent="-228600">
              <a:lnSpc>
                <a:spcPct val="100000"/>
              </a:lnSpc>
              <a:spcBef>
                <a:spcPts val="0"/>
              </a:spcBef>
              <a:buFont typeface="+mj-lt"/>
              <a:buAutoNum type="arabicPeriod"/>
            </a:pPr>
            <a:endParaRPr lang="en-US" sz="1200" b="0" dirty="0"/>
          </a:p>
          <a:p>
            <a:pPr marL="0" indent="0">
              <a:lnSpc>
                <a:spcPct val="100000"/>
              </a:lnSpc>
              <a:spcBef>
                <a:spcPts val="0"/>
              </a:spcBef>
              <a:buFont typeface="+mj-lt"/>
              <a:buNone/>
            </a:pPr>
            <a:r>
              <a:rPr lang="en-US" sz="1200" b="0" dirty="0"/>
              <a:t>Feedback if correct: Well done! You are correct. (Take learner to slide 79)</a:t>
            </a:r>
          </a:p>
          <a:p>
            <a:pPr marL="0" indent="0">
              <a:lnSpc>
                <a:spcPct val="100000"/>
              </a:lnSpc>
              <a:spcBef>
                <a:spcPts val="0"/>
              </a:spcBef>
              <a:buFont typeface="+mj-lt"/>
              <a:buNone/>
            </a:pPr>
            <a:r>
              <a:rPr lang="en-US" sz="1200" b="0" dirty="0"/>
              <a:t>Feedback if incorrect: Oops not quite, let’s take a look at the correct order of tasks (Slide 78)</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77</a:t>
            </a:fld>
            <a:endParaRPr lang="en-GB"/>
          </a:p>
        </p:txBody>
      </p:sp>
    </p:spTree>
    <p:extLst>
      <p:ext uri="{BB962C8B-B14F-4D97-AF65-F5344CB8AC3E}">
        <p14:creationId xmlns:p14="http://schemas.microsoft.com/office/powerpoint/2010/main" val="20837533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p:txBody>
      </p:sp>
      <p:sp>
        <p:nvSpPr>
          <p:cNvPr id="4" name="Slide Number Placeholder 3"/>
          <p:cNvSpPr>
            <a:spLocks noGrp="1"/>
          </p:cNvSpPr>
          <p:nvPr>
            <p:ph type="sldNum" sz="quarter" idx="10"/>
          </p:nvPr>
        </p:nvSpPr>
        <p:spPr/>
        <p:txBody>
          <a:bodyPr/>
          <a:lstStyle/>
          <a:p>
            <a:fld id="{16FEC50E-693F-7248-AD71-EC691CF637E1}" type="slidenum">
              <a:rPr lang="en-GB" smtClean="0"/>
              <a:t>78</a:t>
            </a:fld>
            <a:endParaRPr lang="en-GB"/>
          </a:p>
        </p:txBody>
      </p:sp>
    </p:spTree>
    <p:extLst>
      <p:ext uri="{BB962C8B-B14F-4D97-AF65-F5344CB8AC3E}">
        <p14:creationId xmlns:p14="http://schemas.microsoft.com/office/powerpoint/2010/main" val="27218191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design: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needs to be an image to accompany each one of these blocks showing what is described by the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171450" indent="-171450">
              <a:buFont typeface="Arial" panose="020B0604020202020204" pitchFamily="34" charset="0"/>
              <a:buChar char="•"/>
            </a:pPr>
            <a:r>
              <a:rPr lang="en-US" dirty="0"/>
              <a:t>The cable is level and parallel and secured properly</a:t>
            </a:r>
          </a:p>
          <a:p>
            <a:pPr marL="171450" indent="-171450">
              <a:buFont typeface="Arial" panose="020B0604020202020204" pitchFamily="34" charset="0"/>
              <a:buChar char="•"/>
            </a:pPr>
            <a:r>
              <a:rPr lang="en-US" dirty="0"/>
              <a:t>The isolator is square, level and parallel and secured properly</a:t>
            </a:r>
          </a:p>
          <a:p>
            <a:pPr marL="171450" indent="-171450">
              <a:buFont typeface="Arial" panose="020B0604020202020204" pitchFamily="34" charset="0"/>
              <a:buChar char="•"/>
            </a:pPr>
            <a:r>
              <a:rPr lang="en-US" dirty="0"/>
              <a:t>Correct lengths of conductor left in socket outlet and DB</a:t>
            </a:r>
          </a:p>
          <a:p>
            <a:pPr marL="171450" indent="-171450">
              <a:buFont typeface="Arial" panose="020B0604020202020204" pitchFamily="34" charset="0"/>
              <a:buChar char="•"/>
            </a:pPr>
            <a:r>
              <a:rPr lang="en-US" dirty="0"/>
              <a:t>Connections tight at termination points</a:t>
            </a:r>
          </a:p>
          <a:p>
            <a:pPr marL="171450" indent="-171450">
              <a:buFont typeface="Arial" panose="020B0604020202020204" pitchFamily="34" charset="0"/>
              <a:buChar char="•"/>
            </a:pPr>
            <a:r>
              <a:rPr lang="en-US" dirty="0"/>
              <a:t>Circuit labeled water heater on DB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79</a:t>
            </a:fld>
            <a:endParaRPr lang="en-GB"/>
          </a:p>
        </p:txBody>
      </p:sp>
    </p:spTree>
    <p:extLst>
      <p:ext uri="{BB962C8B-B14F-4D97-AF65-F5344CB8AC3E}">
        <p14:creationId xmlns:p14="http://schemas.microsoft.com/office/powerpoint/2010/main" val="2975093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EC50E-693F-7248-AD71-EC691CF637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99904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simulation it should appear full screen.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(These tests belong in Course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Focus on range of acceptable values what does it indicate when values are out of this range. </a:t>
            </a:r>
          </a:p>
        </p:txBody>
      </p:sp>
      <p:sp>
        <p:nvSpPr>
          <p:cNvPr id="4" name="Slide Number Placeholder 3"/>
          <p:cNvSpPr>
            <a:spLocks noGrp="1"/>
          </p:cNvSpPr>
          <p:nvPr>
            <p:ph type="sldNum" sz="quarter" idx="10"/>
          </p:nvPr>
        </p:nvSpPr>
        <p:spPr/>
        <p:txBody>
          <a:bodyPr/>
          <a:lstStyle/>
          <a:p>
            <a:fld id="{16FEC50E-693F-7248-AD71-EC691CF637E1}" type="slidenum">
              <a:rPr lang="en-GB" smtClean="0"/>
              <a:t>80</a:t>
            </a:fld>
            <a:endParaRPr lang="en-GB"/>
          </a:p>
        </p:txBody>
      </p:sp>
    </p:spTree>
    <p:extLst>
      <p:ext uri="{BB962C8B-B14F-4D97-AF65-F5344CB8AC3E}">
        <p14:creationId xmlns:p14="http://schemas.microsoft.com/office/powerpoint/2010/main" val="51327355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Video should play full screen when clicked. </a:t>
            </a:r>
          </a:p>
        </p:txBody>
      </p:sp>
      <p:sp>
        <p:nvSpPr>
          <p:cNvPr id="4" name="Slide Number Placeholder 3"/>
          <p:cNvSpPr>
            <a:spLocks noGrp="1"/>
          </p:cNvSpPr>
          <p:nvPr>
            <p:ph type="sldNum" sz="quarter" idx="10"/>
          </p:nvPr>
        </p:nvSpPr>
        <p:spPr/>
        <p:txBody>
          <a:bodyPr/>
          <a:lstStyle/>
          <a:p>
            <a:fld id="{16FEC50E-693F-7248-AD71-EC691CF637E1}" type="slidenum">
              <a:rPr lang="en-GB" smtClean="0"/>
              <a:t>81</a:t>
            </a:fld>
            <a:endParaRPr lang="en-GB"/>
          </a:p>
        </p:txBody>
      </p:sp>
    </p:spTree>
    <p:extLst>
      <p:ext uri="{BB962C8B-B14F-4D97-AF65-F5344CB8AC3E}">
        <p14:creationId xmlns:p14="http://schemas.microsoft.com/office/powerpoint/2010/main" val="360966718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“Go back” should be linked to the interactive scenario map in the LMS. </a:t>
            </a:r>
          </a:p>
        </p:txBody>
      </p:sp>
      <p:sp>
        <p:nvSpPr>
          <p:cNvPr id="4" name="Slide Number Placeholder 3"/>
          <p:cNvSpPr>
            <a:spLocks noGrp="1"/>
          </p:cNvSpPr>
          <p:nvPr>
            <p:ph type="sldNum" sz="quarter" idx="10"/>
          </p:nvPr>
        </p:nvSpPr>
        <p:spPr/>
        <p:txBody>
          <a:bodyPr/>
          <a:lstStyle/>
          <a:p>
            <a:fld id="{16FEC50E-693F-7248-AD71-EC691CF637E1}" type="slidenum">
              <a:rPr lang="en-GB" smtClean="0"/>
              <a:t>82</a:t>
            </a:fld>
            <a:endParaRPr lang="en-GB"/>
          </a:p>
        </p:txBody>
      </p:sp>
    </p:spTree>
    <p:extLst>
      <p:ext uri="{BB962C8B-B14F-4D97-AF65-F5344CB8AC3E}">
        <p14:creationId xmlns:p14="http://schemas.microsoft.com/office/powerpoint/2010/main" val="379182131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83</a:t>
            </a:fld>
            <a:endParaRPr lang="en-GB"/>
          </a:p>
        </p:txBody>
      </p:sp>
    </p:spTree>
    <p:extLst>
      <p:ext uri="{BB962C8B-B14F-4D97-AF65-F5344CB8AC3E}">
        <p14:creationId xmlns:p14="http://schemas.microsoft.com/office/powerpoint/2010/main" val="419743147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84</a:t>
            </a:fld>
            <a:endParaRPr lang="en-GB"/>
          </a:p>
        </p:txBody>
      </p:sp>
    </p:spTree>
    <p:extLst>
      <p:ext uri="{BB962C8B-B14F-4D97-AF65-F5344CB8AC3E}">
        <p14:creationId xmlns:p14="http://schemas.microsoft.com/office/powerpoint/2010/main" val="11378029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85</a:t>
            </a:fld>
            <a:endParaRPr lang="en-GB"/>
          </a:p>
        </p:txBody>
      </p:sp>
    </p:spTree>
    <p:extLst>
      <p:ext uri="{BB962C8B-B14F-4D97-AF65-F5344CB8AC3E}">
        <p14:creationId xmlns:p14="http://schemas.microsoft.com/office/powerpoint/2010/main" val="356120047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86</a:t>
            </a:fld>
            <a:endParaRPr lang="en-GB"/>
          </a:p>
        </p:txBody>
      </p:sp>
    </p:spTree>
    <p:extLst>
      <p:ext uri="{BB962C8B-B14F-4D97-AF65-F5344CB8AC3E}">
        <p14:creationId xmlns:p14="http://schemas.microsoft.com/office/powerpoint/2010/main" val="244278357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87</a:t>
            </a:fld>
            <a:endParaRPr lang="en-GB"/>
          </a:p>
        </p:txBody>
      </p:sp>
    </p:spTree>
    <p:extLst>
      <p:ext uri="{BB962C8B-B14F-4D97-AF65-F5344CB8AC3E}">
        <p14:creationId xmlns:p14="http://schemas.microsoft.com/office/powerpoint/2010/main" val="2011326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88</a:t>
            </a:fld>
            <a:endParaRPr lang="en-GB"/>
          </a:p>
        </p:txBody>
      </p:sp>
    </p:spTree>
    <p:extLst>
      <p:ext uri="{BB962C8B-B14F-4D97-AF65-F5344CB8AC3E}">
        <p14:creationId xmlns:p14="http://schemas.microsoft.com/office/powerpoint/2010/main" val="135714875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89</a:t>
            </a:fld>
            <a:endParaRPr lang="en-GB"/>
          </a:p>
        </p:txBody>
      </p:sp>
    </p:spTree>
    <p:extLst>
      <p:ext uri="{BB962C8B-B14F-4D97-AF65-F5344CB8AC3E}">
        <p14:creationId xmlns:p14="http://schemas.microsoft.com/office/powerpoint/2010/main" val="2970423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b="1" dirty="0"/>
              <a:t>Note for development: </a:t>
            </a:r>
          </a:p>
          <a:p>
            <a:r>
              <a:rPr lang="en-ZA" dirty="0"/>
              <a:t>There are 8 steps for each of the 6 scenarios in Course 4. The scenario will be built out as once piece.  </a:t>
            </a:r>
          </a:p>
          <a:p>
            <a:r>
              <a:rPr lang="en-ZA" dirty="0"/>
              <a:t>Please create suitable graphic to use </a:t>
            </a:r>
            <a:r>
              <a:rPr lang="en-ZA" b="1" dirty="0"/>
              <a:t>throughout</a:t>
            </a:r>
            <a:r>
              <a:rPr lang="en-ZA" b="1" baseline="0" dirty="0"/>
              <a:t> all scenarios</a:t>
            </a:r>
          </a:p>
          <a:p>
            <a:endParaRPr lang="en-ZA" b="1" baseline="0" dirty="0"/>
          </a:p>
          <a:p>
            <a:r>
              <a:rPr lang="en-ZA" b="1" baseline="0" dirty="0"/>
              <a:t>Popup text for step 1:</a:t>
            </a:r>
          </a:p>
          <a:p>
            <a:r>
              <a:rPr lang="en-ZA" b="1" baseline="0" dirty="0"/>
              <a:t>Step 1: </a:t>
            </a:r>
            <a:r>
              <a:rPr lang="en-ZA" b="0" baseline="0" dirty="0"/>
              <a:t>Your supervisor gives you a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2: </a:t>
            </a:r>
            <a:r>
              <a:rPr lang="en-ZA" b="0" baseline="0" dirty="0"/>
              <a:t>You need to identify the best solution for doing the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3: </a:t>
            </a:r>
            <a:r>
              <a:rPr lang="en-ZA" b="0" baseline="0" dirty="0"/>
              <a:t>Plan and design an approach for doing the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4: </a:t>
            </a:r>
            <a:r>
              <a:rPr lang="en-ZA" b="0" baseline="0" dirty="0"/>
              <a:t>Follow the rules and regulations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5:</a:t>
            </a:r>
            <a:r>
              <a:rPr lang="en-ZA" b="0" baseline="0" dirty="0"/>
              <a:t> Do a Risk 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6: </a:t>
            </a:r>
            <a:r>
              <a:rPr lang="en-ZA" b="0" baseline="0" dirty="0"/>
              <a:t>Complete the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7: </a:t>
            </a:r>
            <a:r>
              <a:rPr lang="en-ZA" b="0" baseline="0" dirty="0"/>
              <a:t>Check if the job was done correctly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8: </a:t>
            </a:r>
            <a:r>
              <a:rPr lang="en-ZA" b="0" baseline="0" dirty="0"/>
              <a:t>Do the client handover </a:t>
            </a:r>
          </a:p>
          <a:p>
            <a:endParaRPr lang="en-ZA" b="1" baseline="0" dirty="0"/>
          </a:p>
          <a:p>
            <a:endParaRPr lang="en-ZA"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EC50E-693F-7248-AD71-EC691CF637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12292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90</a:t>
            </a:fld>
            <a:endParaRPr lang="en-GB"/>
          </a:p>
        </p:txBody>
      </p:sp>
    </p:spTree>
    <p:extLst>
      <p:ext uri="{BB962C8B-B14F-4D97-AF65-F5344CB8AC3E}">
        <p14:creationId xmlns:p14="http://schemas.microsoft.com/office/powerpoint/2010/main" val="246973833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91</a:t>
            </a:fld>
            <a:endParaRPr lang="en-GB"/>
          </a:p>
        </p:txBody>
      </p:sp>
    </p:spTree>
    <p:extLst>
      <p:ext uri="{BB962C8B-B14F-4D97-AF65-F5344CB8AC3E}">
        <p14:creationId xmlns:p14="http://schemas.microsoft.com/office/powerpoint/2010/main" val="77416557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92</a:t>
            </a:fld>
            <a:endParaRPr lang="en-GB"/>
          </a:p>
        </p:txBody>
      </p:sp>
    </p:spTree>
    <p:extLst>
      <p:ext uri="{BB962C8B-B14F-4D97-AF65-F5344CB8AC3E}">
        <p14:creationId xmlns:p14="http://schemas.microsoft.com/office/powerpoint/2010/main" val="120773232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93</a:t>
            </a:fld>
            <a:endParaRPr lang="en-GB"/>
          </a:p>
        </p:txBody>
      </p:sp>
    </p:spTree>
    <p:extLst>
      <p:ext uri="{BB962C8B-B14F-4D97-AF65-F5344CB8AC3E}">
        <p14:creationId xmlns:p14="http://schemas.microsoft.com/office/powerpoint/2010/main" val="301291634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94</a:t>
            </a:fld>
            <a:endParaRPr lang="en-GB"/>
          </a:p>
        </p:txBody>
      </p:sp>
    </p:spTree>
    <p:extLst>
      <p:ext uri="{BB962C8B-B14F-4D97-AF65-F5344CB8AC3E}">
        <p14:creationId xmlns:p14="http://schemas.microsoft.com/office/powerpoint/2010/main" val="235285247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95</a:t>
            </a:fld>
            <a:endParaRPr lang="en-GB"/>
          </a:p>
        </p:txBody>
      </p:sp>
    </p:spTree>
    <p:extLst>
      <p:ext uri="{BB962C8B-B14F-4D97-AF65-F5344CB8AC3E}">
        <p14:creationId xmlns:p14="http://schemas.microsoft.com/office/powerpoint/2010/main" val="160740771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96</a:t>
            </a:fld>
            <a:endParaRPr lang="en-GB"/>
          </a:p>
        </p:txBody>
      </p:sp>
    </p:spTree>
    <p:extLst>
      <p:ext uri="{BB962C8B-B14F-4D97-AF65-F5344CB8AC3E}">
        <p14:creationId xmlns:p14="http://schemas.microsoft.com/office/powerpoint/2010/main" val="342735307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97</a:t>
            </a:fld>
            <a:endParaRPr lang="en-GB"/>
          </a:p>
        </p:txBody>
      </p:sp>
    </p:spTree>
    <p:extLst>
      <p:ext uri="{BB962C8B-B14F-4D97-AF65-F5344CB8AC3E}">
        <p14:creationId xmlns:p14="http://schemas.microsoft.com/office/powerpoint/2010/main" val="413942388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98</a:t>
            </a:fld>
            <a:endParaRPr lang="en-GB"/>
          </a:p>
        </p:txBody>
      </p:sp>
    </p:spTree>
    <p:extLst>
      <p:ext uri="{BB962C8B-B14F-4D97-AF65-F5344CB8AC3E}">
        <p14:creationId xmlns:p14="http://schemas.microsoft.com/office/powerpoint/2010/main" val="426592787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99</a:t>
            </a:fld>
            <a:endParaRPr lang="en-GB"/>
          </a:p>
        </p:txBody>
      </p:sp>
    </p:spTree>
    <p:extLst>
      <p:ext uri="{BB962C8B-B14F-4D97-AF65-F5344CB8AC3E}">
        <p14:creationId xmlns:p14="http://schemas.microsoft.com/office/powerpoint/2010/main" val="3275968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2934"/>
            <a:ext cx="7679531" cy="1729352"/>
          </a:xfrm>
        </p:spPr>
        <p:txBody>
          <a:bodyPr anchor="b"/>
          <a:lstStyle>
            <a:lvl1pPr algn="ctr">
              <a:defRPr sz="4346"/>
            </a:lvl1pPr>
          </a:lstStyle>
          <a:p>
            <a:r>
              <a:rPr lang="en-US"/>
              <a:t>Click to edit Master title style</a:t>
            </a:r>
            <a:endParaRPr lang="en-US" dirty="0"/>
          </a:p>
        </p:txBody>
      </p:sp>
      <p:sp>
        <p:nvSpPr>
          <p:cNvPr id="3" name="Subtitle 2"/>
          <p:cNvSpPr>
            <a:spLocks noGrp="1"/>
          </p:cNvSpPr>
          <p:nvPr>
            <p:ph type="subTitle" idx="1"/>
          </p:nvPr>
        </p:nvSpPr>
        <p:spPr>
          <a:xfrm>
            <a:off x="1279922" y="2608976"/>
            <a:ext cx="7679531" cy="1199278"/>
          </a:xfrm>
        </p:spPr>
        <p:txBody>
          <a:bodyPr/>
          <a:lstStyle>
            <a:lvl1pPr marL="0" indent="0" algn="ctr">
              <a:buNone/>
              <a:defRPr sz="1738"/>
            </a:lvl1pPr>
            <a:lvl2pPr marL="331150" indent="0" algn="ctr">
              <a:buNone/>
              <a:defRPr sz="1449"/>
            </a:lvl2pPr>
            <a:lvl3pPr marL="662300" indent="0" algn="ctr">
              <a:buNone/>
              <a:defRPr sz="1304"/>
            </a:lvl3pPr>
            <a:lvl4pPr marL="993450" indent="0" algn="ctr">
              <a:buNone/>
              <a:defRPr sz="1159"/>
            </a:lvl4pPr>
            <a:lvl5pPr marL="1324600" indent="0" algn="ctr">
              <a:buNone/>
              <a:defRPr sz="1159"/>
            </a:lvl5pPr>
            <a:lvl6pPr marL="1655750" indent="0" algn="ctr">
              <a:buNone/>
              <a:defRPr sz="1159"/>
            </a:lvl6pPr>
            <a:lvl7pPr marL="1986900" indent="0" algn="ctr">
              <a:buNone/>
              <a:defRPr sz="1159"/>
            </a:lvl7pPr>
            <a:lvl8pPr marL="2318050" indent="0" algn="ctr">
              <a:buNone/>
              <a:defRPr sz="1159"/>
            </a:lvl8pPr>
            <a:lvl9pPr marL="2649200" indent="0" algn="ctr">
              <a:buNone/>
              <a:defRPr sz="115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6082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02439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4462"/>
            <a:ext cx="2207865" cy="420954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4462"/>
            <a:ext cx="6495604" cy="420954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30529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4464"/>
            <a:ext cx="8831461" cy="960112"/>
          </a:xfrm>
        </p:spPr>
        <p:txBody>
          <a:bodyPr>
            <a:normAutofit/>
          </a:bodyPr>
          <a:lstStyle>
            <a:lvl1pPr>
              <a:defRPr sz="2607"/>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06213"/>
            <a:ext cx="8831461" cy="3525395"/>
          </a:xfrm>
        </p:spPr>
        <p:txBody>
          <a:bodyPr/>
          <a:lstStyle>
            <a:lvl1pPr marL="331163" indent="-331163">
              <a:buFont typeface="+mj-lt"/>
              <a:buAutoNum type="arabicPeriod"/>
              <a:defRPr/>
            </a:lvl1pPr>
            <a:lvl2pPr marL="662325" indent="-331163">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3732034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97"/>
            </a:lvl1pPr>
          </a:lstStyle>
          <a:p>
            <a:r>
              <a:rPr lang="en-US" dirty="0"/>
              <a:t>Click to edit Master title style</a:t>
            </a:r>
            <a:endParaRPr lang="en-GB" dirty="0"/>
          </a:p>
        </p:txBody>
      </p:sp>
      <p:sp>
        <p:nvSpPr>
          <p:cNvPr id="3" name="Content Placeholder 2"/>
          <p:cNvSpPr>
            <a:spLocks noGrp="1"/>
          </p:cNvSpPr>
          <p:nvPr>
            <p:ph idx="1"/>
          </p:nvPr>
        </p:nvSpPr>
        <p:spPr>
          <a:xfrm>
            <a:off x="703957" y="1322310"/>
            <a:ext cx="4347228" cy="3512517"/>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24612"/>
            <a:ext cx="4553056" cy="3488600"/>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276595"/>
            <a:ext cx="8110936" cy="368736"/>
          </a:xfrm>
        </p:spPr>
        <p:txBody>
          <a:bodyPr anchor="ctr"/>
          <a:lstStyle>
            <a:lvl1pPr marL="0" indent="0">
              <a:buNone/>
              <a:defRPr/>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5" name="TextBox 4"/>
          <p:cNvSpPr txBox="1"/>
          <p:nvPr userDrawn="1"/>
        </p:nvSpPr>
        <p:spPr>
          <a:xfrm>
            <a:off x="703958" y="4266362"/>
            <a:ext cx="670376" cy="404406"/>
          </a:xfrm>
          <a:prstGeom prst="rect">
            <a:avLst/>
          </a:prstGeom>
          <a:noFill/>
        </p:spPr>
        <p:txBody>
          <a:bodyPr wrap="none" rtlCol="0">
            <a:spAutoFit/>
          </a:bodyPr>
          <a:lstStyle/>
          <a:p>
            <a:r>
              <a:rPr lang="en-GB" sz="2028" dirty="0"/>
              <a:t>URL:</a:t>
            </a:r>
          </a:p>
        </p:txBody>
      </p:sp>
      <p:sp>
        <p:nvSpPr>
          <p:cNvPr id="8" name="Title 1"/>
          <p:cNvSpPr>
            <a:spLocks noGrp="1"/>
          </p:cNvSpPr>
          <p:nvPr>
            <p:ph type="title"/>
          </p:nvPr>
        </p:nvSpPr>
        <p:spPr>
          <a:xfrm>
            <a:off x="703958" y="264464"/>
            <a:ext cx="8831461" cy="960112"/>
          </a:xfrm>
        </p:spPr>
        <p:txBody>
          <a:bodyPr>
            <a:normAutofit/>
          </a:bodyPr>
          <a:lstStyle>
            <a:lvl1pPr>
              <a:defRPr sz="2607"/>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17438"/>
            <a:ext cx="4351734" cy="368736"/>
          </a:xfrm>
        </p:spPr>
        <p:txBody>
          <a:bodyPr anchor="ctr">
            <a:normAutofit/>
          </a:bodyPr>
          <a:lstStyle>
            <a:lvl1pPr marL="0" indent="0">
              <a:buNone/>
              <a:defRPr sz="115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17438"/>
            <a:ext cx="4351734" cy="368736"/>
          </a:xfrm>
        </p:spPr>
        <p:txBody>
          <a:bodyPr anchor="ctr">
            <a:normAutofit/>
          </a:bodyPr>
          <a:lstStyle>
            <a:lvl1pPr marL="0" indent="0">
              <a:buNone/>
              <a:defRPr sz="115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37403"/>
            <a:ext cx="4351734" cy="368736"/>
          </a:xfrm>
        </p:spPr>
        <p:txBody>
          <a:bodyPr anchor="ctr">
            <a:normAutofit/>
          </a:bodyPr>
          <a:lstStyle>
            <a:lvl1pPr marL="0" indent="0">
              <a:buNone/>
              <a:defRPr sz="173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41033"/>
            <a:ext cx="4351734" cy="368736"/>
          </a:xfrm>
        </p:spPr>
        <p:txBody>
          <a:bodyPr anchor="ctr">
            <a:normAutofit/>
          </a:bodyPr>
          <a:lstStyle>
            <a:lvl1pPr marL="0" indent="0">
              <a:buNone/>
              <a:defRPr sz="173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06320"/>
            <a:ext cx="4351734" cy="2911383"/>
          </a:xfrm>
        </p:spPr>
        <p:txBody>
          <a:bodyPr/>
          <a:lstStyle/>
          <a:p>
            <a:endParaRPr lang="en-GB"/>
          </a:p>
        </p:txBody>
      </p:sp>
      <p:sp>
        <p:nvSpPr>
          <p:cNvPr id="16" name="Picture Placeholder 14"/>
          <p:cNvSpPr>
            <a:spLocks noGrp="1"/>
          </p:cNvSpPr>
          <p:nvPr>
            <p:ph type="pic" sz="quarter" idx="15"/>
          </p:nvPr>
        </p:nvSpPr>
        <p:spPr>
          <a:xfrm>
            <a:off x="5183683" y="1607828"/>
            <a:ext cx="4351734" cy="29113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17438"/>
            <a:ext cx="8831459" cy="368736"/>
          </a:xfrm>
        </p:spPr>
        <p:txBody>
          <a:bodyPr anchor="ctr">
            <a:normAutofit/>
          </a:bodyPr>
          <a:lstStyle>
            <a:lvl1pPr marL="0" indent="0">
              <a:buNone/>
              <a:defRPr sz="115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37403"/>
            <a:ext cx="8831459" cy="368736"/>
          </a:xfrm>
        </p:spPr>
        <p:txBody>
          <a:bodyPr anchor="ctr">
            <a:normAutofit/>
          </a:bodyPr>
          <a:lstStyle>
            <a:lvl1pPr marL="0" indent="0">
              <a:buNone/>
              <a:defRPr sz="173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06320"/>
            <a:ext cx="8831461" cy="29113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07785"/>
            <a:ext cx="8831459" cy="538161"/>
          </a:xfrm>
          <a:prstGeom prst="rect">
            <a:avLst/>
          </a:prstGeom>
          <a:noFill/>
        </p:spPr>
        <p:txBody>
          <a:bodyPr wrap="square" rtlCol="0" anchor="ctr">
            <a:spAutoFit/>
          </a:bodyPr>
          <a:lstStyle/>
          <a:p>
            <a:r>
              <a:rPr lang="en-GB" sz="2897"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34776"/>
            <a:ext cx="8831461" cy="3065527"/>
          </a:xfrm>
        </p:spPr>
        <p:txBody>
          <a:bodyPr/>
          <a:lstStyle>
            <a:lvl1pPr marL="372558" indent="-372558">
              <a:buFont typeface="+mj-lt"/>
              <a:buAutoNum type="arabicPeriod"/>
              <a:defRPr/>
            </a:lvl1pPr>
          </a:lstStyle>
          <a:p>
            <a:pPr lvl="0"/>
            <a:r>
              <a:rPr lang="en-US" dirty="0"/>
              <a:t>Click to edit Master text styles</a:t>
            </a:r>
          </a:p>
        </p:txBody>
      </p:sp>
      <p:sp>
        <p:nvSpPr>
          <p:cNvPr id="7" name="TextBox 6"/>
          <p:cNvSpPr txBox="1"/>
          <p:nvPr userDrawn="1"/>
        </p:nvSpPr>
        <p:spPr>
          <a:xfrm>
            <a:off x="703957" y="955806"/>
            <a:ext cx="2348913" cy="404406"/>
          </a:xfrm>
          <a:prstGeom prst="rect">
            <a:avLst/>
          </a:prstGeom>
          <a:noFill/>
        </p:spPr>
        <p:txBody>
          <a:bodyPr wrap="none" rtlCol="0">
            <a:spAutoFit/>
          </a:bodyPr>
          <a:lstStyle/>
          <a:p>
            <a:r>
              <a:rPr lang="en-GB" sz="2028"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6441"/>
            <a:ext cx="8831461" cy="538161"/>
          </a:xfrm>
          <a:prstGeom prst="rect">
            <a:avLst/>
          </a:prstGeom>
          <a:noFill/>
        </p:spPr>
        <p:txBody>
          <a:bodyPr wrap="square" rtlCol="0">
            <a:spAutoFit/>
          </a:bodyPr>
          <a:lstStyle/>
          <a:p>
            <a:r>
              <a:rPr lang="en-GB" sz="2897"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44031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38373"/>
            <a:ext cx="8831461" cy="2066253"/>
          </a:xfrm>
        </p:spPr>
        <p:txBody>
          <a:bodyPr anchor="b"/>
          <a:lstStyle>
            <a:lvl1pPr>
              <a:defRPr sz="4346"/>
            </a:lvl1pPr>
          </a:lstStyle>
          <a:p>
            <a:r>
              <a:rPr lang="en-US"/>
              <a:t>Click to edit Master title style</a:t>
            </a:r>
            <a:endParaRPr lang="en-US" dirty="0"/>
          </a:p>
        </p:txBody>
      </p:sp>
      <p:sp>
        <p:nvSpPr>
          <p:cNvPr id="3" name="Text Placeholder 2"/>
          <p:cNvSpPr>
            <a:spLocks noGrp="1"/>
          </p:cNvSpPr>
          <p:nvPr>
            <p:ph type="body" idx="1"/>
          </p:nvPr>
        </p:nvSpPr>
        <p:spPr>
          <a:xfrm>
            <a:off x="698624" y="3324174"/>
            <a:ext cx="8831461" cy="1086594"/>
          </a:xfrm>
        </p:spPr>
        <p:txBody>
          <a:bodyPr/>
          <a:lstStyle>
            <a:lvl1pPr marL="0" indent="0">
              <a:buNone/>
              <a:defRPr sz="1738">
                <a:solidFill>
                  <a:schemeClr val="tx1">
                    <a:tint val="75000"/>
                  </a:schemeClr>
                </a:solidFill>
              </a:defRPr>
            </a:lvl1pPr>
            <a:lvl2pPr marL="331150" indent="0">
              <a:buNone/>
              <a:defRPr sz="1449">
                <a:solidFill>
                  <a:schemeClr val="tx1">
                    <a:tint val="75000"/>
                  </a:schemeClr>
                </a:solidFill>
              </a:defRPr>
            </a:lvl2pPr>
            <a:lvl3pPr marL="662300" indent="0">
              <a:buNone/>
              <a:defRPr sz="1304">
                <a:solidFill>
                  <a:schemeClr val="tx1">
                    <a:tint val="75000"/>
                  </a:schemeClr>
                </a:solidFill>
              </a:defRPr>
            </a:lvl3pPr>
            <a:lvl4pPr marL="993450" indent="0">
              <a:buNone/>
              <a:defRPr sz="1159">
                <a:solidFill>
                  <a:schemeClr val="tx1">
                    <a:tint val="75000"/>
                  </a:schemeClr>
                </a:solidFill>
              </a:defRPr>
            </a:lvl4pPr>
            <a:lvl5pPr marL="1324600" indent="0">
              <a:buNone/>
              <a:defRPr sz="1159">
                <a:solidFill>
                  <a:schemeClr val="tx1">
                    <a:tint val="75000"/>
                  </a:schemeClr>
                </a:solidFill>
              </a:defRPr>
            </a:lvl5pPr>
            <a:lvl6pPr marL="1655750" indent="0">
              <a:buNone/>
              <a:defRPr sz="1159">
                <a:solidFill>
                  <a:schemeClr val="tx1">
                    <a:tint val="75000"/>
                  </a:schemeClr>
                </a:solidFill>
              </a:defRPr>
            </a:lvl6pPr>
            <a:lvl7pPr marL="1986900" indent="0">
              <a:buNone/>
              <a:defRPr sz="1159">
                <a:solidFill>
                  <a:schemeClr val="tx1">
                    <a:tint val="75000"/>
                  </a:schemeClr>
                </a:solidFill>
              </a:defRPr>
            </a:lvl7pPr>
            <a:lvl8pPr marL="2318050" indent="0">
              <a:buNone/>
              <a:defRPr sz="1159">
                <a:solidFill>
                  <a:schemeClr val="tx1">
                    <a:tint val="75000"/>
                  </a:schemeClr>
                </a:solidFill>
              </a:defRPr>
            </a:lvl8pPr>
            <a:lvl9pPr marL="2649200" indent="0">
              <a:buNone/>
              <a:defRPr sz="115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ustDataLst>
      <p:tags r:id="rId1"/>
    </p:custDataLst>
    <p:extLst>
      <p:ext uri="{BB962C8B-B14F-4D97-AF65-F5344CB8AC3E}">
        <p14:creationId xmlns:p14="http://schemas.microsoft.com/office/powerpoint/2010/main" val="527613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22310"/>
            <a:ext cx="4351734" cy="31516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22310"/>
            <a:ext cx="4351734" cy="31516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26264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4462"/>
            <a:ext cx="8831461" cy="960113"/>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17676"/>
            <a:ext cx="4331735" cy="596764"/>
          </a:xfrm>
        </p:spPr>
        <p:txBody>
          <a:bodyPr anchor="b"/>
          <a:lstStyle>
            <a:lvl1pPr marL="0" indent="0">
              <a:buNone/>
              <a:defRPr sz="1738" b="1"/>
            </a:lvl1pPr>
            <a:lvl2pPr marL="331150" indent="0">
              <a:buNone/>
              <a:defRPr sz="1449" b="1"/>
            </a:lvl2pPr>
            <a:lvl3pPr marL="662300" indent="0">
              <a:buNone/>
              <a:defRPr sz="1304" b="1"/>
            </a:lvl3pPr>
            <a:lvl4pPr marL="993450" indent="0">
              <a:buNone/>
              <a:defRPr sz="1159" b="1"/>
            </a:lvl4pPr>
            <a:lvl5pPr marL="1324600" indent="0">
              <a:buNone/>
              <a:defRPr sz="1159" b="1"/>
            </a:lvl5pPr>
            <a:lvl6pPr marL="1655750" indent="0">
              <a:buNone/>
              <a:defRPr sz="1159" b="1"/>
            </a:lvl6pPr>
            <a:lvl7pPr marL="1986900" indent="0">
              <a:buNone/>
              <a:defRPr sz="1159" b="1"/>
            </a:lvl7pPr>
            <a:lvl8pPr marL="2318050" indent="0">
              <a:buNone/>
              <a:defRPr sz="1159" b="1"/>
            </a:lvl8pPr>
            <a:lvl9pPr marL="2649200" indent="0">
              <a:buNone/>
              <a:defRPr sz="1159" b="1"/>
            </a:lvl9pPr>
          </a:lstStyle>
          <a:p>
            <a:pPr lvl="0"/>
            <a:r>
              <a:rPr lang="en-US"/>
              <a:t>Edit Master text styles</a:t>
            </a:r>
          </a:p>
        </p:txBody>
      </p:sp>
      <p:sp>
        <p:nvSpPr>
          <p:cNvPr id="4" name="Content Placeholder 3"/>
          <p:cNvSpPr>
            <a:spLocks noGrp="1"/>
          </p:cNvSpPr>
          <p:nvPr>
            <p:ph sz="half" idx="2"/>
          </p:nvPr>
        </p:nvSpPr>
        <p:spPr>
          <a:xfrm>
            <a:off x="705291" y="1814440"/>
            <a:ext cx="4331735" cy="26687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17676"/>
            <a:ext cx="4353068" cy="596764"/>
          </a:xfrm>
        </p:spPr>
        <p:txBody>
          <a:bodyPr anchor="b"/>
          <a:lstStyle>
            <a:lvl1pPr marL="0" indent="0">
              <a:buNone/>
              <a:defRPr sz="1738" b="1"/>
            </a:lvl1pPr>
            <a:lvl2pPr marL="331150" indent="0">
              <a:buNone/>
              <a:defRPr sz="1449" b="1"/>
            </a:lvl2pPr>
            <a:lvl3pPr marL="662300" indent="0">
              <a:buNone/>
              <a:defRPr sz="1304" b="1"/>
            </a:lvl3pPr>
            <a:lvl4pPr marL="993450" indent="0">
              <a:buNone/>
              <a:defRPr sz="1159" b="1"/>
            </a:lvl4pPr>
            <a:lvl5pPr marL="1324600" indent="0">
              <a:buNone/>
              <a:defRPr sz="1159" b="1"/>
            </a:lvl5pPr>
            <a:lvl6pPr marL="1655750" indent="0">
              <a:buNone/>
              <a:defRPr sz="1159" b="1"/>
            </a:lvl6pPr>
            <a:lvl7pPr marL="1986900" indent="0">
              <a:buNone/>
              <a:defRPr sz="1159" b="1"/>
            </a:lvl7pPr>
            <a:lvl8pPr marL="2318050" indent="0">
              <a:buNone/>
              <a:defRPr sz="1159" b="1"/>
            </a:lvl8pPr>
            <a:lvl9pPr marL="2649200" indent="0">
              <a:buNone/>
              <a:defRPr sz="1159" b="1"/>
            </a:lvl9pPr>
          </a:lstStyle>
          <a:p>
            <a:pPr lvl="0"/>
            <a:r>
              <a:rPr lang="en-US"/>
              <a:t>Edit Master text styles</a:t>
            </a:r>
          </a:p>
        </p:txBody>
      </p:sp>
      <p:sp>
        <p:nvSpPr>
          <p:cNvPr id="6" name="Content Placeholder 5"/>
          <p:cNvSpPr>
            <a:spLocks noGrp="1"/>
          </p:cNvSpPr>
          <p:nvPr>
            <p:ph sz="quarter" idx="4"/>
          </p:nvPr>
        </p:nvSpPr>
        <p:spPr>
          <a:xfrm>
            <a:off x="5183684" y="1814440"/>
            <a:ext cx="4353068" cy="26687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1490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98815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custDataLst>
      <p:tags r:id="rId1"/>
    </p:custDataLst>
    <p:extLst>
      <p:ext uri="{BB962C8B-B14F-4D97-AF65-F5344CB8AC3E}">
        <p14:creationId xmlns:p14="http://schemas.microsoft.com/office/powerpoint/2010/main" val="3892196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1152"/>
            <a:ext cx="3302465" cy="1159034"/>
          </a:xfrm>
        </p:spPr>
        <p:txBody>
          <a:bodyPr anchor="b"/>
          <a:lstStyle>
            <a:lvl1pPr>
              <a:defRPr sz="2318"/>
            </a:lvl1pPr>
          </a:lstStyle>
          <a:p>
            <a:r>
              <a:rPr lang="en-US"/>
              <a:t>Click to edit Master title style</a:t>
            </a:r>
            <a:endParaRPr lang="en-US" dirty="0"/>
          </a:p>
        </p:txBody>
      </p:sp>
      <p:sp>
        <p:nvSpPr>
          <p:cNvPr id="3" name="Content Placeholder 2"/>
          <p:cNvSpPr>
            <a:spLocks noGrp="1"/>
          </p:cNvSpPr>
          <p:nvPr>
            <p:ph idx="1"/>
          </p:nvPr>
        </p:nvSpPr>
        <p:spPr>
          <a:xfrm>
            <a:off x="4353068" y="715198"/>
            <a:ext cx="5183684" cy="3529994"/>
          </a:xfrm>
        </p:spPr>
        <p:txBody>
          <a:bodyPr/>
          <a:lstStyle>
            <a:lvl1pPr>
              <a:defRPr sz="2318"/>
            </a:lvl1pPr>
            <a:lvl2pPr>
              <a:defRPr sz="2028"/>
            </a:lvl2pPr>
            <a:lvl3pPr>
              <a:defRPr sz="1738"/>
            </a:lvl3pPr>
            <a:lvl4pPr>
              <a:defRPr sz="1449"/>
            </a:lvl4pPr>
            <a:lvl5pPr>
              <a:defRPr sz="1449"/>
            </a:lvl5pPr>
            <a:lvl6pPr>
              <a:defRPr sz="1449"/>
            </a:lvl6pPr>
            <a:lvl7pPr>
              <a:defRPr sz="1449"/>
            </a:lvl7pPr>
            <a:lvl8pPr>
              <a:defRPr sz="1449"/>
            </a:lvl8pPr>
            <a:lvl9pPr>
              <a:defRPr sz="14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490186"/>
            <a:ext cx="3302465" cy="2760755"/>
          </a:xfrm>
        </p:spPr>
        <p:txBody>
          <a:bodyPr/>
          <a:lstStyle>
            <a:lvl1pPr marL="0" indent="0">
              <a:buNone/>
              <a:defRPr sz="1159"/>
            </a:lvl1pPr>
            <a:lvl2pPr marL="331150" indent="0">
              <a:buNone/>
              <a:defRPr sz="1014"/>
            </a:lvl2pPr>
            <a:lvl3pPr marL="662300" indent="0">
              <a:buNone/>
              <a:defRPr sz="869"/>
            </a:lvl3pPr>
            <a:lvl4pPr marL="993450" indent="0">
              <a:buNone/>
              <a:defRPr sz="724"/>
            </a:lvl4pPr>
            <a:lvl5pPr marL="1324600" indent="0">
              <a:buNone/>
              <a:defRPr sz="724"/>
            </a:lvl5pPr>
            <a:lvl6pPr marL="1655750" indent="0">
              <a:buNone/>
              <a:defRPr sz="724"/>
            </a:lvl6pPr>
            <a:lvl7pPr marL="1986900" indent="0">
              <a:buNone/>
              <a:defRPr sz="724"/>
            </a:lvl7pPr>
            <a:lvl8pPr marL="2318050" indent="0">
              <a:buNone/>
              <a:defRPr sz="724"/>
            </a:lvl8pPr>
            <a:lvl9pPr marL="2649200" indent="0">
              <a:buNone/>
              <a:defRPr sz="724"/>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0482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1152"/>
            <a:ext cx="3302465" cy="1159034"/>
          </a:xfrm>
        </p:spPr>
        <p:txBody>
          <a:bodyPr anchor="b"/>
          <a:lstStyle>
            <a:lvl1pPr>
              <a:defRPr sz="2318"/>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15198"/>
            <a:ext cx="5183684" cy="3529994"/>
          </a:xfrm>
        </p:spPr>
        <p:txBody>
          <a:bodyPr anchor="t"/>
          <a:lstStyle>
            <a:lvl1pPr marL="0" indent="0">
              <a:buNone/>
              <a:defRPr sz="2318"/>
            </a:lvl1pPr>
            <a:lvl2pPr marL="331150" indent="0">
              <a:buNone/>
              <a:defRPr sz="2028"/>
            </a:lvl2pPr>
            <a:lvl3pPr marL="662300" indent="0">
              <a:buNone/>
              <a:defRPr sz="1738"/>
            </a:lvl3pPr>
            <a:lvl4pPr marL="993450" indent="0">
              <a:buNone/>
              <a:defRPr sz="1449"/>
            </a:lvl4pPr>
            <a:lvl5pPr marL="1324600" indent="0">
              <a:buNone/>
              <a:defRPr sz="1449"/>
            </a:lvl5pPr>
            <a:lvl6pPr marL="1655750" indent="0">
              <a:buNone/>
              <a:defRPr sz="1449"/>
            </a:lvl6pPr>
            <a:lvl7pPr marL="1986900" indent="0">
              <a:buNone/>
              <a:defRPr sz="1449"/>
            </a:lvl7pPr>
            <a:lvl8pPr marL="2318050" indent="0">
              <a:buNone/>
              <a:defRPr sz="1449"/>
            </a:lvl8pPr>
            <a:lvl9pPr marL="2649200" indent="0">
              <a:buNone/>
              <a:defRPr sz="1449"/>
            </a:lvl9pPr>
          </a:lstStyle>
          <a:p>
            <a:r>
              <a:rPr lang="en-US"/>
              <a:t>Click icon to add picture</a:t>
            </a:r>
            <a:endParaRPr lang="en-US" dirty="0"/>
          </a:p>
        </p:txBody>
      </p:sp>
      <p:sp>
        <p:nvSpPr>
          <p:cNvPr id="4" name="Text Placeholder 3"/>
          <p:cNvSpPr>
            <a:spLocks noGrp="1"/>
          </p:cNvSpPr>
          <p:nvPr>
            <p:ph type="body" sz="half" idx="2"/>
          </p:nvPr>
        </p:nvSpPr>
        <p:spPr>
          <a:xfrm>
            <a:off x="705291" y="1490186"/>
            <a:ext cx="3302465" cy="2760755"/>
          </a:xfrm>
        </p:spPr>
        <p:txBody>
          <a:bodyPr/>
          <a:lstStyle>
            <a:lvl1pPr marL="0" indent="0">
              <a:buNone/>
              <a:defRPr sz="1159"/>
            </a:lvl1pPr>
            <a:lvl2pPr marL="331150" indent="0">
              <a:buNone/>
              <a:defRPr sz="1014"/>
            </a:lvl2pPr>
            <a:lvl3pPr marL="662300" indent="0">
              <a:buNone/>
              <a:defRPr sz="869"/>
            </a:lvl3pPr>
            <a:lvl4pPr marL="993450" indent="0">
              <a:buNone/>
              <a:defRPr sz="724"/>
            </a:lvl4pPr>
            <a:lvl5pPr marL="1324600" indent="0">
              <a:buNone/>
              <a:defRPr sz="724"/>
            </a:lvl5pPr>
            <a:lvl6pPr marL="1655750" indent="0">
              <a:buNone/>
              <a:defRPr sz="724"/>
            </a:lvl6pPr>
            <a:lvl7pPr marL="1986900" indent="0">
              <a:buNone/>
              <a:defRPr sz="724"/>
            </a:lvl7pPr>
            <a:lvl8pPr marL="2318050" indent="0">
              <a:buNone/>
              <a:defRPr sz="724"/>
            </a:lvl8pPr>
            <a:lvl9pPr marL="2649200" indent="0">
              <a:buNone/>
              <a:defRPr sz="724"/>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33241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4462"/>
            <a:ext cx="8831461" cy="96011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22310"/>
            <a:ext cx="8831461" cy="31516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03940"/>
            <a:ext cx="2303859" cy="264462"/>
          </a:xfrm>
          <a:prstGeom prst="rect">
            <a:avLst/>
          </a:prstGeom>
        </p:spPr>
        <p:txBody>
          <a:bodyPr vert="horz" lIns="91440" tIns="45720" rIns="91440" bIns="45720" rtlCol="0" anchor="ctr"/>
          <a:lstStyle>
            <a:lvl1pPr algn="l">
              <a:defRPr sz="869">
                <a:solidFill>
                  <a:schemeClr val="tx1">
                    <a:tint val="75000"/>
                  </a:schemeClr>
                </a:solidFill>
              </a:defRPr>
            </a:lvl1pPr>
          </a:lstStyle>
          <a:p>
            <a:fld id="{C764DE79-268F-4C1A-8933-263129D2AF90}" type="datetimeFigureOut">
              <a:rPr lang="en-US" smtClean="0"/>
              <a:t>9/19/2018</a:t>
            </a:fld>
            <a:endParaRPr lang="en-US" dirty="0"/>
          </a:p>
        </p:txBody>
      </p:sp>
      <p:sp>
        <p:nvSpPr>
          <p:cNvPr id="5" name="Footer Placeholder 4"/>
          <p:cNvSpPr>
            <a:spLocks noGrp="1"/>
          </p:cNvSpPr>
          <p:nvPr>
            <p:ph type="ftr" sz="quarter" idx="3"/>
          </p:nvPr>
        </p:nvSpPr>
        <p:spPr>
          <a:xfrm>
            <a:off x="3391793" y="4603940"/>
            <a:ext cx="3455789" cy="264462"/>
          </a:xfrm>
          <a:prstGeom prst="rect">
            <a:avLst/>
          </a:prstGeom>
        </p:spPr>
        <p:txBody>
          <a:bodyPr vert="horz" lIns="91440" tIns="45720" rIns="91440" bIns="45720" rtlCol="0" anchor="ctr"/>
          <a:lstStyle>
            <a:lvl1pPr algn="ctr">
              <a:defRPr sz="86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03940"/>
            <a:ext cx="2303859" cy="264462"/>
          </a:xfrm>
          <a:prstGeom prst="rect">
            <a:avLst/>
          </a:prstGeom>
        </p:spPr>
        <p:txBody>
          <a:bodyPr vert="horz" lIns="91440" tIns="45720" rIns="91440" bIns="45720" rtlCol="0" anchor="ctr"/>
          <a:lstStyle>
            <a:lvl1pPr algn="r">
              <a:defRPr sz="869">
                <a:solidFill>
                  <a:schemeClr val="tx1">
                    <a:tint val="75000"/>
                  </a:schemeClr>
                </a:solidFill>
              </a:defRPr>
            </a:lvl1pPr>
          </a:lstStyle>
          <a:p>
            <a:fld id="{48F63A3B-78C7-47BE-AE5E-E10140E04643}" type="slidenum">
              <a:rPr lang="en-US" smtClean="0"/>
              <a:t>‹#›</a:t>
            </a:fld>
            <a:endParaRPr lang="en-US" dirty="0"/>
          </a:p>
        </p:txBody>
      </p:sp>
    </p:spTree>
    <p:custDataLst>
      <p:tags r:id="rId19"/>
    </p:custDataLst>
    <p:extLst>
      <p:ext uri="{BB962C8B-B14F-4D97-AF65-F5344CB8AC3E}">
        <p14:creationId xmlns:p14="http://schemas.microsoft.com/office/powerpoint/2010/main" val="46455689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2300" rtl="0" eaLnBrk="1" latinLnBrk="0" hangingPunct="1">
        <a:lnSpc>
          <a:spcPct val="90000"/>
        </a:lnSpc>
        <a:spcBef>
          <a:spcPct val="0"/>
        </a:spcBef>
        <a:buNone/>
        <a:defRPr sz="3187" kern="1200">
          <a:solidFill>
            <a:schemeClr val="tx1"/>
          </a:solidFill>
          <a:latin typeface="+mj-lt"/>
          <a:ea typeface="+mj-ea"/>
          <a:cs typeface="+mj-cs"/>
        </a:defRPr>
      </a:lvl1pPr>
    </p:titleStyle>
    <p:body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p:bodyStyle>
    <p:otherStyle>
      <a:defPPr>
        <a:defRPr lang="en-US"/>
      </a:defPPr>
      <a:lvl1pPr marL="0" algn="l" defTabSz="662300" rtl="0" eaLnBrk="1" latinLnBrk="0" hangingPunct="1">
        <a:defRPr sz="1304" kern="1200">
          <a:solidFill>
            <a:schemeClr val="tx1"/>
          </a:solidFill>
          <a:latin typeface="+mn-lt"/>
          <a:ea typeface="+mn-ea"/>
          <a:cs typeface="+mn-cs"/>
        </a:defRPr>
      </a:lvl1pPr>
      <a:lvl2pPr marL="331150" algn="l" defTabSz="662300" rtl="0" eaLnBrk="1" latinLnBrk="0" hangingPunct="1">
        <a:defRPr sz="1304" kern="1200">
          <a:solidFill>
            <a:schemeClr val="tx1"/>
          </a:solidFill>
          <a:latin typeface="+mn-lt"/>
          <a:ea typeface="+mn-ea"/>
          <a:cs typeface="+mn-cs"/>
        </a:defRPr>
      </a:lvl2pPr>
      <a:lvl3pPr marL="662300" algn="l" defTabSz="662300" rtl="0" eaLnBrk="1" latinLnBrk="0" hangingPunct="1">
        <a:defRPr sz="1304" kern="1200">
          <a:solidFill>
            <a:schemeClr val="tx1"/>
          </a:solidFill>
          <a:latin typeface="+mn-lt"/>
          <a:ea typeface="+mn-ea"/>
          <a:cs typeface="+mn-cs"/>
        </a:defRPr>
      </a:lvl3pPr>
      <a:lvl4pPr marL="993450" algn="l" defTabSz="662300" rtl="0" eaLnBrk="1" latinLnBrk="0" hangingPunct="1">
        <a:defRPr sz="1304" kern="1200">
          <a:solidFill>
            <a:schemeClr val="tx1"/>
          </a:solidFill>
          <a:latin typeface="+mn-lt"/>
          <a:ea typeface="+mn-ea"/>
          <a:cs typeface="+mn-cs"/>
        </a:defRPr>
      </a:lvl4pPr>
      <a:lvl5pPr marL="1324600" algn="l" defTabSz="662300" rtl="0" eaLnBrk="1" latinLnBrk="0" hangingPunct="1">
        <a:defRPr sz="1304" kern="1200">
          <a:solidFill>
            <a:schemeClr val="tx1"/>
          </a:solidFill>
          <a:latin typeface="+mn-lt"/>
          <a:ea typeface="+mn-ea"/>
          <a:cs typeface="+mn-cs"/>
        </a:defRPr>
      </a:lvl5pPr>
      <a:lvl6pPr marL="1655750" algn="l" defTabSz="662300" rtl="0" eaLnBrk="1" latinLnBrk="0" hangingPunct="1">
        <a:defRPr sz="1304" kern="1200">
          <a:solidFill>
            <a:schemeClr val="tx1"/>
          </a:solidFill>
          <a:latin typeface="+mn-lt"/>
          <a:ea typeface="+mn-ea"/>
          <a:cs typeface="+mn-cs"/>
        </a:defRPr>
      </a:lvl6pPr>
      <a:lvl7pPr marL="1986900" algn="l" defTabSz="662300" rtl="0" eaLnBrk="1" latinLnBrk="0" hangingPunct="1">
        <a:defRPr sz="1304" kern="1200">
          <a:solidFill>
            <a:schemeClr val="tx1"/>
          </a:solidFill>
          <a:latin typeface="+mn-lt"/>
          <a:ea typeface="+mn-ea"/>
          <a:cs typeface="+mn-cs"/>
        </a:defRPr>
      </a:lvl7pPr>
      <a:lvl8pPr marL="2318050" algn="l" defTabSz="662300" rtl="0" eaLnBrk="1" latinLnBrk="0" hangingPunct="1">
        <a:defRPr sz="1304" kern="1200">
          <a:solidFill>
            <a:schemeClr val="tx1"/>
          </a:solidFill>
          <a:latin typeface="+mn-lt"/>
          <a:ea typeface="+mn-ea"/>
          <a:cs typeface="+mn-cs"/>
        </a:defRPr>
      </a:lvl8pPr>
      <a:lvl9pPr marL="2649200" algn="l" defTabSz="662300" rtl="0" eaLnBrk="1" latinLnBrk="0" hangingPunct="1">
        <a:defRPr sz="13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comments" Target="../comments/commen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4.svg"/><Relationship Id="rId4" Type="http://schemas.openxmlformats.org/officeDocument/2006/relationships/image" Target="../media/image3.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12.xml"/><Relationship Id="rId1" Type="http://schemas.openxmlformats.org/officeDocument/2006/relationships/tags" Target="../tags/tag105.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12.xml"/><Relationship Id="rId1" Type="http://schemas.openxmlformats.org/officeDocument/2006/relationships/tags" Target="../tags/tag106.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12.xml"/><Relationship Id="rId1" Type="http://schemas.openxmlformats.org/officeDocument/2006/relationships/tags" Target="../tags/tag107.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12.xml"/><Relationship Id="rId1" Type="http://schemas.openxmlformats.org/officeDocument/2006/relationships/tags" Target="../tags/tag108.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12.xml"/><Relationship Id="rId1" Type="http://schemas.openxmlformats.org/officeDocument/2006/relationships/tags" Target="../tags/tag109.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12.xml"/><Relationship Id="rId1" Type="http://schemas.openxmlformats.org/officeDocument/2006/relationships/tags" Target="../tags/tag110.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12.xml"/><Relationship Id="rId1" Type="http://schemas.openxmlformats.org/officeDocument/2006/relationships/tags" Target="../tags/tag111.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12.xml"/><Relationship Id="rId1" Type="http://schemas.openxmlformats.org/officeDocument/2006/relationships/tags" Target="../tags/tag112.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12.xml"/><Relationship Id="rId1" Type="http://schemas.openxmlformats.org/officeDocument/2006/relationships/tags" Target="../tags/tag113.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12.xml"/><Relationship Id="rId1" Type="http://schemas.openxmlformats.org/officeDocument/2006/relationships/tags" Target="../tags/tag114.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1.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QuickStyle" Target="../diagrams/quickStyle1.xml"/><Relationship Id="rId11" Type="http://schemas.openxmlformats.org/officeDocument/2006/relationships/image" Target="../media/image5.jpg"/><Relationship Id="rId5" Type="http://schemas.openxmlformats.org/officeDocument/2006/relationships/diagramLayout" Target="../diagrams/layout1.xml"/><Relationship Id="rId10" Type="http://schemas.openxmlformats.org/officeDocument/2006/relationships/image" Target="../media/image4.svg"/><Relationship Id="rId4" Type="http://schemas.openxmlformats.org/officeDocument/2006/relationships/diagramData" Target="../diagrams/data1.xml"/><Relationship Id="rId9" Type="http://schemas.openxmlformats.org/officeDocument/2006/relationships/image" Target="../media/image3.pn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12.xml"/><Relationship Id="rId1" Type="http://schemas.openxmlformats.org/officeDocument/2006/relationships/tags" Target="../tags/tag115.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12.xml"/><Relationship Id="rId1" Type="http://schemas.openxmlformats.org/officeDocument/2006/relationships/tags" Target="../tags/tag116.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12.xml"/><Relationship Id="rId1" Type="http://schemas.openxmlformats.org/officeDocument/2006/relationships/tags" Target="../tags/tag117.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12.xml"/><Relationship Id="rId1" Type="http://schemas.openxmlformats.org/officeDocument/2006/relationships/tags" Target="../tags/tag11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hyperlink" Target="https://www.youtube.com/watch?v=oyRrm_K7WSM"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4.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2.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diagramQuickStyle" Target="../diagrams/quickStyle2.xml"/><Relationship Id="rId11" Type="http://schemas.openxmlformats.org/officeDocument/2006/relationships/image" Target="../media/image6.png"/><Relationship Id="rId5" Type="http://schemas.openxmlformats.org/officeDocument/2006/relationships/diagramLayout" Target="../diagrams/layout2.xml"/><Relationship Id="rId10" Type="http://schemas.openxmlformats.org/officeDocument/2006/relationships/image" Target="../media/image4.svg"/><Relationship Id="rId4" Type="http://schemas.openxmlformats.org/officeDocument/2006/relationships/diagramData" Target="../diagrams/data2.xml"/><Relationship Id="rId9"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4.sv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4.sv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4.sv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4.sv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4.sv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4.sv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4.sv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4.sv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1.xml"/><Relationship Id="rId5" Type="http://schemas.openxmlformats.org/officeDocument/2006/relationships/image" Target="../media/image4.sv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notesSlide" Target="../notesSlides/notesSlide37.xml"/><Relationship Id="rId7" Type="http://schemas.openxmlformats.org/officeDocument/2006/relationships/diagramLayout" Target="../diagrams/layout3.xm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diagramData" Target="../diagrams/data3.xml"/><Relationship Id="rId5" Type="http://schemas.openxmlformats.org/officeDocument/2006/relationships/image" Target="../media/image4.svg"/><Relationship Id="rId10" Type="http://schemas.microsoft.com/office/2007/relationships/diagramDrawing" Target="../diagrams/drawing3.xml"/><Relationship Id="rId4" Type="http://schemas.openxmlformats.org/officeDocument/2006/relationships/image" Target="../media/image3.png"/><Relationship Id="rId9" Type="http://schemas.openxmlformats.org/officeDocument/2006/relationships/diagramColors" Target="../diagrams/colors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3.xml"/><Relationship Id="rId5" Type="http://schemas.openxmlformats.org/officeDocument/2006/relationships/image" Target="../media/image4.sv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image" Target="../media/image4.sv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4.sv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5.xml"/><Relationship Id="rId5" Type="http://schemas.openxmlformats.org/officeDocument/2006/relationships/image" Target="../media/image4.sv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6.xml"/><Relationship Id="rId5" Type="http://schemas.openxmlformats.org/officeDocument/2006/relationships/image" Target="../media/image4.sv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52.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57.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4.svg"/><Relationship Id="rId4" Type="http://schemas.openxmlformats.org/officeDocument/2006/relationships/diagramData" Target="../diagrams/data4.xml"/><Relationship Id="rId9"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8.xml"/><Relationship Id="rId5" Type="http://schemas.openxmlformats.org/officeDocument/2006/relationships/image" Target="../media/image4.sv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9.xml"/><Relationship Id="rId5" Type="http://schemas.openxmlformats.org/officeDocument/2006/relationships/image" Target="../media/image4.sv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60.xml"/><Relationship Id="rId5" Type="http://schemas.openxmlformats.org/officeDocument/2006/relationships/image" Target="../media/image4.sv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61.xml"/><Relationship Id="rId5" Type="http://schemas.openxmlformats.org/officeDocument/2006/relationships/image" Target="../media/image4.sv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62.xml"/><Relationship Id="rId5" Type="http://schemas.openxmlformats.org/officeDocument/2006/relationships/image" Target="../media/image4.sv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58.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4.svg"/><Relationship Id="rId4" Type="http://schemas.openxmlformats.org/officeDocument/2006/relationships/diagramData" Target="../diagrams/data5.xml"/><Relationship Id="rId9"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64.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5.xml"/><Relationship Id="rId5" Type="http://schemas.openxmlformats.org/officeDocument/2006/relationships/image" Target="../media/image4.svg"/><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6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65.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70.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4.svg"/><Relationship Id="rId4" Type="http://schemas.openxmlformats.org/officeDocument/2006/relationships/diagramData" Target="../diagrams/data6.xml"/><Relationship Id="rId9" Type="http://schemas.openxmlformats.org/officeDocument/2006/relationships/image" Target="../media/image3.png"/></Relationships>
</file>

<file path=ppt/slides/_rels/slide6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66.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71.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image" Target="../media/image4.svg"/><Relationship Id="rId4" Type="http://schemas.openxmlformats.org/officeDocument/2006/relationships/diagramData" Target="../diagrams/data7.xml"/><Relationship Id="rId9"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6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68.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ags" Target="../tags/tag7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76.xml"/><Relationship Id="rId6" Type="http://schemas.openxmlformats.org/officeDocument/2006/relationships/comments" Target="../comments/comment3.xml"/><Relationship Id="rId5" Type="http://schemas.openxmlformats.org/officeDocument/2006/relationships/image" Target="../media/image4.svg"/><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77.xml"/><Relationship Id="rId5" Type="http://schemas.openxmlformats.org/officeDocument/2006/relationships/image" Target="../media/image4.svg"/><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79.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s://www.dropbox.com/s/629g3jsrgwi1hj7/Electrical%20Installation%20skill%2018%20BASE%20LINE%20RISK%20ASSESSMENT%202017.docx?dl=0" TargetMode="Externa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80.xml"/><Relationship Id="rId5" Type="http://schemas.openxmlformats.org/officeDocument/2006/relationships/image" Target="../media/image4.svg"/><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notesSlide" Target="../notesSlides/notesSlide76.xml"/><Relationship Id="rId7" Type="http://schemas.openxmlformats.org/officeDocument/2006/relationships/diagramLayout" Target="../diagrams/layout9.xml"/><Relationship Id="rId2" Type="http://schemas.openxmlformats.org/officeDocument/2006/relationships/slideLayout" Target="../slideLayouts/slideLayout2.xml"/><Relationship Id="rId1" Type="http://schemas.openxmlformats.org/officeDocument/2006/relationships/tags" Target="../tags/tag81.xml"/><Relationship Id="rId6" Type="http://schemas.openxmlformats.org/officeDocument/2006/relationships/diagramData" Target="../diagrams/data9.xml"/><Relationship Id="rId5" Type="http://schemas.openxmlformats.org/officeDocument/2006/relationships/image" Target="../media/image4.svg"/><Relationship Id="rId10" Type="http://schemas.microsoft.com/office/2007/relationships/diagramDrawing" Target="../diagrams/drawing9.xml"/><Relationship Id="rId4" Type="http://schemas.openxmlformats.org/officeDocument/2006/relationships/image" Target="../media/image3.png"/><Relationship Id="rId9" Type="http://schemas.openxmlformats.org/officeDocument/2006/relationships/diagramColors" Target="../diagrams/colors9.xml"/></Relationships>
</file>

<file path=ppt/slides/_rels/slide7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77.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8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7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78.xml"/><Relationship Id="rId7" Type="http://schemas.openxmlformats.org/officeDocument/2006/relationships/diagramColors" Target="../diagrams/colors11.xml"/><Relationship Id="rId2" Type="http://schemas.openxmlformats.org/officeDocument/2006/relationships/slideLayout" Target="../slideLayouts/slideLayout2.xml"/><Relationship Id="rId1" Type="http://schemas.openxmlformats.org/officeDocument/2006/relationships/tags" Target="../tags/tag8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79.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79.xml"/><Relationship Id="rId7" Type="http://schemas.openxmlformats.org/officeDocument/2006/relationships/diagramColors" Target="../diagrams/colors12.xml"/><Relationship Id="rId2" Type="http://schemas.openxmlformats.org/officeDocument/2006/relationships/slideLayout" Target="../slideLayouts/slideLayout2.xml"/><Relationship Id="rId1" Type="http://schemas.openxmlformats.org/officeDocument/2006/relationships/tags" Target="../tags/tag84.xml"/><Relationship Id="rId6" Type="http://schemas.openxmlformats.org/officeDocument/2006/relationships/diagramQuickStyle" Target="../diagrams/quickStyle12.xml"/><Relationship Id="rId5" Type="http://schemas.openxmlformats.org/officeDocument/2006/relationships/diagramLayout" Target="../diagrams/layout12.xml"/><Relationship Id="rId10" Type="http://schemas.openxmlformats.org/officeDocument/2006/relationships/image" Target="../media/image4.svg"/><Relationship Id="rId4" Type="http://schemas.openxmlformats.org/officeDocument/2006/relationships/diagramData" Target="../diagrams/data12.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ags" Target="../tags/tag85.xml"/><Relationship Id="rId4" Type="http://schemas.openxmlformats.org/officeDocument/2006/relationships/image" Target="../media/image8.png"/></Relationships>
</file>

<file path=ppt/slides/_rels/slide81.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81.xml"/><Relationship Id="rId7" Type="http://schemas.openxmlformats.org/officeDocument/2006/relationships/diagramColors" Target="../diagrams/colors13.xml"/><Relationship Id="rId2" Type="http://schemas.openxmlformats.org/officeDocument/2006/relationships/slideLayout" Target="../slideLayouts/slideLayout2.xml"/><Relationship Id="rId1" Type="http://schemas.openxmlformats.org/officeDocument/2006/relationships/tags" Target="../tags/tag86.xml"/><Relationship Id="rId6" Type="http://schemas.openxmlformats.org/officeDocument/2006/relationships/diagramQuickStyle" Target="../diagrams/quickStyle13.xml"/><Relationship Id="rId5" Type="http://schemas.openxmlformats.org/officeDocument/2006/relationships/diagramLayout" Target="../diagrams/layout13.xml"/><Relationship Id="rId10" Type="http://schemas.openxmlformats.org/officeDocument/2006/relationships/image" Target="../media/image4.svg"/><Relationship Id="rId4" Type="http://schemas.openxmlformats.org/officeDocument/2006/relationships/diagramData" Target="../diagrams/data13.xml"/><Relationship Id="rId9"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2.xml"/><Relationship Id="rId1" Type="http://schemas.openxmlformats.org/officeDocument/2006/relationships/tags" Target="../tags/tag88.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2.xml"/><Relationship Id="rId1" Type="http://schemas.openxmlformats.org/officeDocument/2006/relationships/tags" Target="../tags/tag89.xml"/><Relationship Id="rId4" Type="http://schemas.openxmlformats.org/officeDocument/2006/relationships/hyperlink" Target="https://www.youtube.com/watch?v=oyRrm_K7WSM" TargetMode="Externa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2.xml"/><Relationship Id="rId1" Type="http://schemas.openxmlformats.org/officeDocument/2006/relationships/tags" Target="../tags/tag90.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12.xml"/><Relationship Id="rId1" Type="http://schemas.openxmlformats.org/officeDocument/2006/relationships/tags" Target="../tags/tag91.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2.xml"/><Relationship Id="rId1" Type="http://schemas.openxmlformats.org/officeDocument/2006/relationships/tags" Target="../tags/tag9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2.xml"/><Relationship Id="rId1" Type="http://schemas.openxmlformats.org/officeDocument/2006/relationships/tags" Target="../tags/tag93.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2.xml"/><Relationship Id="rId1" Type="http://schemas.openxmlformats.org/officeDocument/2006/relationships/tags" Target="../tags/tag9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2.xml"/><Relationship Id="rId1" Type="http://schemas.openxmlformats.org/officeDocument/2006/relationships/tags" Target="../tags/tag95.xml"/><Relationship Id="rId4" Type="http://schemas.openxmlformats.org/officeDocument/2006/relationships/image" Target="../media/image9.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12.xml"/><Relationship Id="rId1" Type="http://schemas.openxmlformats.org/officeDocument/2006/relationships/tags" Target="../tags/tag96.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12.xml"/><Relationship Id="rId1" Type="http://schemas.openxmlformats.org/officeDocument/2006/relationships/tags" Target="../tags/tag97.xml"/><Relationship Id="rId4" Type="http://schemas.openxmlformats.org/officeDocument/2006/relationships/image" Target="../media/image10.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12.xml"/><Relationship Id="rId1" Type="http://schemas.openxmlformats.org/officeDocument/2006/relationships/tags" Target="../tags/tag98.xml"/><Relationship Id="rId4" Type="http://schemas.openxmlformats.org/officeDocument/2006/relationships/image" Target="../media/image11.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12.xml"/><Relationship Id="rId1" Type="http://schemas.openxmlformats.org/officeDocument/2006/relationships/tags" Target="../tags/tag99.xml"/><Relationship Id="rId4" Type="http://schemas.openxmlformats.org/officeDocument/2006/relationships/image" Target="../media/image12.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12.xml"/><Relationship Id="rId1" Type="http://schemas.openxmlformats.org/officeDocument/2006/relationships/tags" Target="../tags/tag100.xml"/><Relationship Id="rId5" Type="http://schemas.openxmlformats.org/officeDocument/2006/relationships/image" Target="../media/image14.png"/><Relationship Id="rId4" Type="http://schemas.openxmlformats.org/officeDocument/2006/relationships/image" Target="../media/image13.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2.xml"/><Relationship Id="rId1" Type="http://schemas.openxmlformats.org/officeDocument/2006/relationships/tags" Target="../tags/tag101.xml"/><Relationship Id="rId4" Type="http://schemas.openxmlformats.org/officeDocument/2006/relationships/image" Target="../media/image15.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12.xml"/><Relationship Id="rId1" Type="http://schemas.openxmlformats.org/officeDocument/2006/relationships/tags" Target="../tags/tag102.xml"/><Relationship Id="rId4" Type="http://schemas.openxmlformats.org/officeDocument/2006/relationships/image" Target="../media/image16.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12.xml"/><Relationship Id="rId1" Type="http://schemas.openxmlformats.org/officeDocument/2006/relationships/tags" Target="../tags/tag103.xml"/><Relationship Id="rId4" Type="http://schemas.openxmlformats.org/officeDocument/2006/relationships/image" Target="../media/image17.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12.xml"/><Relationship Id="rId1" Type="http://schemas.openxmlformats.org/officeDocument/2006/relationships/tags" Target="../tags/tag10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generated with very high confidence">
            <a:extLst>
              <a:ext uri="{FF2B5EF4-FFF2-40B4-BE49-F238E27FC236}">
                <a16:creationId xmlns:a16="http://schemas.microsoft.com/office/drawing/2014/main" id="{5E29FE0F-2380-45FF-A343-578ABCAB02C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321253" y="638077"/>
            <a:ext cx="3962181" cy="2816745"/>
          </a:xfrm>
          <a:prstGeom prst="rect">
            <a:avLst/>
          </a:prstGeom>
        </p:spPr>
      </p:pic>
      <p:sp>
        <p:nvSpPr>
          <p:cNvPr id="4" name="Rectangle 3">
            <a:extLst>
              <a:ext uri="{FF2B5EF4-FFF2-40B4-BE49-F238E27FC236}">
                <a16:creationId xmlns:a16="http://schemas.microsoft.com/office/drawing/2014/main" id="{17735FCA-508F-4A9D-B5DF-44A9C11FD0C8}"/>
              </a:ext>
            </a:extLst>
          </p:cNvPr>
          <p:cNvSpPr/>
          <p:nvPr/>
        </p:nvSpPr>
        <p:spPr>
          <a:xfrm>
            <a:off x="267419" y="638077"/>
            <a:ext cx="4753155" cy="38562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Placeholder Diagram needed for an industrial environment </a:t>
            </a:r>
            <a:r>
              <a:rPr lang="en-ZA" dirty="0" err="1"/>
              <a:t>ie</a:t>
            </a:r>
            <a:r>
              <a:rPr lang="en-ZA" dirty="0"/>
              <a:t> a factory. Must be similar in style to the example on the right. </a:t>
            </a:r>
          </a:p>
        </p:txBody>
      </p:sp>
    </p:spTree>
    <p:custDataLst>
      <p:tags r:id="rId1"/>
    </p:custDataLst>
    <p:extLst>
      <p:ext uri="{BB962C8B-B14F-4D97-AF65-F5344CB8AC3E}">
        <p14:creationId xmlns:p14="http://schemas.microsoft.com/office/powerpoint/2010/main" val="2303576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2613" y="264463"/>
            <a:ext cx="7616770" cy="960112"/>
          </a:xfrm>
          <a:prstGeom prst="rect">
            <a:avLst/>
          </a:prstGeom>
        </p:spPr>
        <p:txBody>
          <a:bodyPr vert="horz" lIns="91440" tIns="45720" rIns="91440" bIns="45720" rtlCol="0" anchor="b">
            <a:normAutofit/>
          </a:bodyPr>
          <a:lstStyle>
            <a:lvl1pPr algn="l" defTabSz="662300" rtl="0" eaLnBrk="1" latinLnBrk="0" hangingPunct="1">
              <a:lnSpc>
                <a:spcPct val="90000"/>
              </a:lnSpc>
              <a:spcBef>
                <a:spcPct val="0"/>
              </a:spcBef>
              <a:buNone/>
              <a:defRPr sz="4346" kern="1200">
                <a:solidFill>
                  <a:schemeClr val="tx1"/>
                </a:solidFill>
                <a:latin typeface="+mj-lt"/>
                <a:ea typeface="+mj-ea"/>
                <a:cs typeface="+mj-cs"/>
              </a:defRPr>
            </a:lvl1pPr>
          </a:lstStyle>
          <a:p>
            <a:pPr marL="0" marR="0" lvl="0" indent="0" algn="l" defTabSz="6623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rgbClr val="43525A"/>
                </a:solidFill>
                <a:effectLst/>
                <a:uLnTx/>
                <a:uFillTx/>
                <a:latin typeface="Open Sans"/>
                <a:ea typeface="+mj-ea"/>
                <a:cs typeface="+mj-cs"/>
              </a:rPr>
              <a:t>About your environment</a:t>
            </a:r>
          </a:p>
        </p:txBody>
      </p:sp>
      <p:sp>
        <p:nvSpPr>
          <p:cNvPr id="15" name="TextBox 14"/>
          <p:cNvSpPr txBox="1"/>
          <p:nvPr/>
        </p:nvSpPr>
        <p:spPr>
          <a:xfrm>
            <a:off x="575258" y="1226216"/>
            <a:ext cx="7433625"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400" dirty="0">
                <a:solidFill>
                  <a:srgbClr val="43525A"/>
                </a:solidFill>
                <a:latin typeface="Calibri"/>
              </a:rPr>
              <a:t>Imagine that you are an electrician working in a factory that makes bread. You have a supervisor named Mr Jansen who can be quite impatient. </a:t>
            </a:r>
            <a:endParaRPr kumimoji="0" lang="en-ZA" sz="2400" b="0" i="0" u="none" strike="noStrike" kern="1200" cap="none" spc="0" normalizeH="0" baseline="0" noProof="0" dirty="0">
              <a:ln>
                <a:noFill/>
              </a:ln>
              <a:solidFill>
                <a:srgbClr val="43525A"/>
              </a:solidFill>
              <a:effectLst/>
              <a:uLnTx/>
              <a:uFillTx/>
              <a:latin typeface="Calibri"/>
              <a:ea typeface="+mn-ea"/>
              <a:cs typeface="+mn-cs"/>
            </a:endParaRPr>
          </a:p>
        </p:txBody>
      </p:sp>
      <p:pic>
        <p:nvPicPr>
          <p:cNvPr id="24" name="Graphic 23" descr="User">
            <a:extLst>
              <a:ext uri="{FF2B5EF4-FFF2-40B4-BE49-F238E27FC236}">
                <a16:creationId xmlns:a16="http://schemas.microsoft.com/office/drawing/2014/main" id="{9B0874D5-944F-4907-8DB0-FF0B9A4C4D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6139" y="3117859"/>
            <a:ext cx="854046" cy="854046"/>
          </a:xfrm>
          <a:prstGeom prst="rect">
            <a:avLst/>
          </a:prstGeom>
        </p:spPr>
      </p:pic>
      <p:sp>
        <p:nvSpPr>
          <p:cNvPr id="25" name="Rectangle 24">
            <a:extLst>
              <a:ext uri="{FF2B5EF4-FFF2-40B4-BE49-F238E27FC236}">
                <a16:creationId xmlns:a16="http://schemas.microsoft.com/office/drawing/2014/main" id="{24CB715D-2551-41AF-8B19-861AF4586324}"/>
              </a:ext>
            </a:extLst>
          </p:cNvPr>
          <p:cNvSpPr/>
          <p:nvPr/>
        </p:nvSpPr>
        <p:spPr>
          <a:xfrm>
            <a:off x="1329715" y="3140908"/>
            <a:ext cx="3652189" cy="1200329"/>
          </a:xfrm>
          <a:prstGeom prst="rect">
            <a:avLst/>
          </a:prstGeom>
          <a:solidFill>
            <a:schemeClr val="tx2">
              <a:lumMod val="40000"/>
              <a:lumOff val="60000"/>
            </a:schemeClr>
          </a:solidFill>
        </p:spPr>
        <p:txBody>
          <a:bodyPr wrap="square">
            <a:spAutoFit/>
          </a:bodyPr>
          <a:lstStyle/>
          <a:p>
            <a:r>
              <a:rPr lang="en-GB" sz="2400" b="1" i="1" dirty="0"/>
              <a:t>Watch the video to find out more about your workplace</a:t>
            </a:r>
          </a:p>
        </p:txBody>
      </p:sp>
      <p:sp>
        <p:nvSpPr>
          <p:cNvPr id="7" name="Rectangle 6">
            <a:extLst>
              <a:ext uri="{FF2B5EF4-FFF2-40B4-BE49-F238E27FC236}">
                <a16:creationId xmlns:a16="http://schemas.microsoft.com/office/drawing/2014/main" id="{DE46A267-BF01-4745-9A65-195149B19931}"/>
              </a:ext>
            </a:extLst>
          </p:cNvPr>
          <p:cNvSpPr/>
          <p:nvPr/>
        </p:nvSpPr>
        <p:spPr>
          <a:xfrm>
            <a:off x="5509495" y="2795876"/>
            <a:ext cx="3429553" cy="2028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Placeholder Video: </a:t>
            </a:r>
          </a:p>
          <a:p>
            <a:pPr algn="ctr"/>
            <a:r>
              <a:rPr lang="en-ZA" dirty="0"/>
              <a:t>Should be of a factory (</a:t>
            </a:r>
            <a:r>
              <a:rPr lang="en-ZA" dirty="0" err="1"/>
              <a:t>instrutrial</a:t>
            </a:r>
            <a:r>
              <a:rPr lang="en-ZA" dirty="0"/>
              <a:t> environment) showing where an electrician responsible for installing 3 phase sockets would work. </a:t>
            </a:r>
          </a:p>
        </p:txBody>
      </p:sp>
      <p:sp>
        <p:nvSpPr>
          <p:cNvPr id="8" name="Rectangle 7">
            <a:extLst>
              <a:ext uri="{FF2B5EF4-FFF2-40B4-BE49-F238E27FC236}">
                <a16:creationId xmlns:a16="http://schemas.microsoft.com/office/drawing/2014/main" id="{60F2E01D-173C-45EB-92EE-F4DA909C7EBD}"/>
              </a:ext>
            </a:extLst>
          </p:cNvPr>
          <p:cNvSpPr/>
          <p:nvPr/>
        </p:nvSpPr>
        <p:spPr>
          <a:xfrm>
            <a:off x="8008883" y="143388"/>
            <a:ext cx="2028496" cy="1452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Placeholder image of supervisor Mr Jansen (coloured man 50-60 years of age) </a:t>
            </a:r>
          </a:p>
        </p:txBody>
      </p:sp>
    </p:spTree>
    <p:custDataLst>
      <p:tags r:id="rId1"/>
    </p:custDataLst>
    <p:extLst>
      <p:ext uri="{BB962C8B-B14F-4D97-AF65-F5344CB8AC3E}">
        <p14:creationId xmlns:p14="http://schemas.microsoft.com/office/powerpoint/2010/main" val="6417234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37: Client Handover</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the electrician interacting with the client: </a:t>
            </a:r>
          </a:p>
          <a:p>
            <a:pPr marL="0" indent="0">
              <a:buNone/>
            </a:pPr>
            <a:r>
              <a:rPr lang="en-GB" dirty="0"/>
              <a:t>The route of the wire way and the depth of installation</a:t>
            </a:r>
          </a:p>
          <a:p>
            <a:pPr marL="0" indent="0">
              <a:buNone/>
            </a:pPr>
            <a:r>
              <a:rPr lang="en-GB" dirty="0"/>
              <a:t>Indicate the positioning of the breaker and where it is installed.</a:t>
            </a:r>
          </a:p>
          <a:p>
            <a:pPr marL="0" indent="0">
              <a:buNone/>
            </a:pPr>
            <a:r>
              <a:rPr lang="en-GB" dirty="0"/>
              <a:t>Provide the client with the certificate of compliance (COC) as per legislation explaining its purpose as well clients responsibility in terms of maintain the electrical installation</a:t>
            </a:r>
          </a:p>
          <a:p>
            <a:pPr marL="0" indent="0" fontAlgn="ctr">
              <a:buNone/>
            </a:pPr>
            <a:r>
              <a:rPr lang="en-ZA" dirty="0"/>
              <a:t> </a:t>
            </a:r>
          </a:p>
        </p:txBody>
      </p:sp>
      <p:sp>
        <p:nvSpPr>
          <p:cNvPr id="5" name="Rectangle 4">
            <a:extLst>
              <a:ext uri="{FF2B5EF4-FFF2-40B4-BE49-F238E27FC236}">
                <a16:creationId xmlns:a16="http://schemas.microsoft.com/office/drawing/2014/main" id="{8C3DE89A-0738-4276-A6E4-D4C9A100AD45}"/>
              </a:ext>
            </a:extLst>
          </p:cNvPr>
          <p:cNvSpPr/>
          <p:nvPr/>
        </p:nvSpPr>
        <p:spPr>
          <a:xfrm>
            <a:off x="985345" y="3231931"/>
            <a:ext cx="7315200" cy="1150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Need to check with Nick about the handover procedure if electrician is working in the factory and needs to show his boss what was done. Will his boss check everything and then issue COC?</a:t>
            </a:r>
          </a:p>
        </p:txBody>
      </p:sp>
    </p:spTree>
    <p:custDataLst>
      <p:tags r:id="rId1"/>
    </p:custDataLst>
    <p:extLst>
      <p:ext uri="{BB962C8B-B14F-4D97-AF65-F5344CB8AC3E}">
        <p14:creationId xmlns:p14="http://schemas.microsoft.com/office/powerpoint/2010/main" val="364732120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Voiceover 01- Option 2- Choice 1</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100" i="1" dirty="0"/>
              <a:t>Voice recording </a:t>
            </a:r>
          </a:p>
          <a:p>
            <a:pPr marL="0" lvl="0" indent="0" defTabSz="914400">
              <a:lnSpc>
                <a:spcPct val="100000"/>
              </a:lnSpc>
              <a:spcBef>
                <a:spcPts val="0"/>
              </a:spcBef>
              <a:buNone/>
              <a:defRPr/>
            </a:pPr>
            <a:r>
              <a:rPr lang="en-US" sz="1000" i="1" dirty="0"/>
              <a:t>While you are correct about Option 2 being the best option, it’s not because it’s the quickest. Option 2 would have taken 6 hours to do while Option 3 would have taken one hour less.  The reason Option 2 is the best one is because </a:t>
            </a:r>
            <a:r>
              <a:rPr lang="en-US" sz="1000" i="1" dirty="0" err="1"/>
              <a:t>Mrs</a:t>
            </a:r>
            <a:r>
              <a:rPr lang="en-US" sz="1000" i="1" dirty="0"/>
              <a:t> Naidoo wanted you to a quality job but it needed to be done as cheaply as possible. </a:t>
            </a:r>
            <a:endParaRPr lang="en-US" sz="1000" b="1" i="1" dirty="0"/>
          </a:p>
          <a:p>
            <a:pPr marL="0" lvl="0" indent="0" defTabSz="914400">
              <a:lnSpc>
                <a:spcPct val="100000"/>
              </a:lnSpc>
              <a:spcBef>
                <a:spcPts val="0"/>
              </a:spcBef>
              <a:buNone/>
              <a:defRPr/>
            </a:pPr>
            <a:endParaRPr lang="en-US" sz="1000" b="1" dirty="0"/>
          </a:p>
          <a:p>
            <a:pPr marL="0" indent="0">
              <a:buNone/>
            </a:pPr>
            <a:endParaRPr lang="en-US" sz="906" dirty="0"/>
          </a:p>
        </p:txBody>
      </p:sp>
    </p:spTree>
    <p:custDataLst>
      <p:tags r:id="rId1"/>
    </p:custDataLst>
    <p:extLst>
      <p:ext uri="{BB962C8B-B14F-4D97-AF65-F5344CB8AC3E}">
        <p14:creationId xmlns:p14="http://schemas.microsoft.com/office/powerpoint/2010/main" val="6638297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Voiceover 02- Option 2 Choice 2</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906" dirty="0"/>
              <a:t>Voice over</a:t>
            </a:r>
          </a:p>
          <a:p>
            <a:pPr marL="0" indent="0">
              <a:buNone/>
            </a:pPr>
            <a:endParaRPr lang="en-US" sz="906" dirty="0"/>
          </a:p>
          <a:p>
            <a:pPr marL="0" indent="0">
              <a:buNone/>
            </a:pPr>
            <a:r>
              <a:rPr lang="en-US" sz="1000" dirty="0"/>
              <a:t>While you are correct about Option 1 being the best option, it’s not because it’s the quickest. Option 2 would have taken 5 hours to do while Option 1 would have taken an hour longer. The reason Option 1 is the best one is because </a:t>
            </a:r>
            <a:r>
              <a:rPr lang="en-US" sz="1000" dirty="0" err="1"/>
              <a:t>Mr</a:t>
            </a:r>
            <a:r>
              <a:rPr lang="en-US" sz="1000" dirty="0"/>
              <a:t> </a:t>
            </a:r>
            <a:r>
              <a:rPr lang="en-US" sz="1000" dirty="0" err="1"/>
              <a:t>Mabuzo</a:t>
            </a:r>
            <a:r>
              <a:rPr lang="en-US" sz="1000" dirty="0"/>
              <a:t> wanted you to a quality job but it needed to be done as cheaply as possible. </a:t>
            </a:r>
            <a:endParaRPr lang="en-US" sz="1000" b="1" dirty="0"/>
          </a:p>
          <a:p>
            <a:pPr marL="0" indent="0">
              <a:buNone/>
            </a:pPr>
            <a:endParaRPr lang="en-US" sz="906" dirty="0"/>
          </a:p>
        </p:txBody>
      </p:sp>
    </p:spTree>
    <p:custDataLst>
      <p:tags r:id="rId1"/>
    </p:custDataLst>
    <p:extLst>
      <p:ext uri="{BB962C8B-B14F-4D97-AF65-F5344CB8AC3E}">
        <p14:creationId xmlns:p14="http://schemas.microsoft.com/office/powerpoint/2010/main" val="25664894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Voiceover 03- Option 2 Choice 3</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906" i="1" dirty="0"/>
              <a:t>Voice recording</a:t>
            </a:r>
          </a:p>
          <a:p>
            <a:pPr marL="0" indent="0">
              <a:buNone/>
            </a:pPr>
            <a:r>
              <a:rPr lang="en-US" sz="1000" i="1" dirty="0"/>
              <a:t>While you are correct about Option 2 being the best option its not because of the high quality of cables being used. The </a:t>
            </a:r>
            <a:r>
              <a:rPr lang="en-US" sz="1000" i="1" dirty="0" err="1"/>
              <a:t>armoured</a:t>
            </a:r>
            <a:r>
              <a:rPr lang="en-US" sz="1000" i="1" dirty="0"/>
              <a:t> cables used in Option 3 are of a much higher quality however, using them would have made the job more expensive . Using more expensive cables would have gone against </a:t>
            </a:r>
            <a:r>
              <a:rPr lang="en-US" sz="1000" i="1" dirty="0" err="1"/>
              <a:t>Mrs</a:t>
            </a:r>
            <a:r>
              <a:rPr lang="en-US" sz="1000" i="1" dirty="0"/>
              <a:t> </a:t>
            </a:r>
            <a:r>
              <a:rPr lang="en-US" sz="1000" i="1" dirty="0" err="1"/>
              <a:t>Naidoos’s</a:t>
            </a:r>
            <a:r>
              <a:rPr lang="en-US" sz="1000" i="1" dirty="0"/>
              <a:t> request that the job be done as cheaply as possible. </a:t>
            </a:r>
            <a:endParaRPr lang="en-US" sz="906" i="1" dirty="0"/>
          </a:p>
        </p:txBody>
      </p:sp>
    </p:spTree>
    <p:custDataLst>
      <p:tags r:id="rId1"/>
    </p:custDataLst>
    <p:extLst>
      <p:ext uri="{BB962C8B-B14F-4D97-AF65-F5344CB8AC3E}">
        <p14:creationId xmlns:p14="http://schemas.microsoft.com/office/powerpoint/2010/main" val="15573724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Voiceover 04- Option 3- Choice 2</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100" i="1" dirty="0"/>
              <a:t>Voice recording </a:t>
            </a:r>
          </a:p>
          <a:p>
            <a:pPr marL="0" lvl="0" indent="0" defTabSz="914400">
              <a:lnSpc>
                <a:spcPct val="100000"/>
              </a:lnSpc>
              <a:spcBef>
                <a:spcPts val="0"/>
              </a:spcBef>
              <a:buNone/>
              <a:defRPr/>
            </a:pPr>
            <a:r>
              <a:rPr lang="en-US" sz="1000" dirty="0"/>
              <a:t>While Option3 is a good choice, it’s not the cheapest or most cost effective Option as the </a:t>
            </a:r>
            <a:r>
              <a:rPr lang="en-US" sz="1000" dirty="0" err="1"/>
              <a:t>armoured</a:t>
            </a:r>
            <a:r>
              <a:rPr lang="en-US" sz="1000" dirty="0"/>
              <a:t> cables used were more expensive that the cables used in Option 2. Since </a:t>
            </a:r>
            <a:r>
              <a:rPr lang="en-US" sz="1000" dirty="0" err="1"/>
              <a:t>Mrs</a:t>
            </a:r>
            <a:r>
              <a:rPr lang="en-US" sz="1000" dirty="0"/>
              <a:t> Naidoo wanted you to a quality job but it needed to be done as cheaply as possible Option 2 is the best choice. </a:t>
            </a:r>
          </a:p>
        </p:txBody>
      </p:sp>
    </p:spTree>
    <p:custDataLst>
      <p:tags r:id="rId1"/>
    </p:custDataLst>
    <p:extLst>
      <p:ext uri="{BB962C8B-B14F-4D97-AF65-F5344CB8AC3E}">
        <p14:creationId xmlns:p14="http://schemas.microsoft.com/office/powerpoint/2010/main" val="31270732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Voiceover 05- Option 3 Choice 2</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906" dirty="0"/>
              <a:t>Voice over</a:t>
            </a:r>
          </a:p>
          <a:p>
            <a:pPr marL="0" lvl="0" indent="0" defTabSz="914400">
              <a:lnSpc>
                <a:spcPct val="100000"/>
              </a:lnSpc>
              <a:spcBef>
                <a:spcPts val="0"/>
              </a:spcBef>
              <a:buNone/>
              <a:defRPr/>
            </a:pPr>
            <a:endParaRPr lang="en-US" sz="1000" dirty="0"/>
          </a:p>
          <a:p>
            <a:pPr marL="0" lvl="0" indent="0" defTabSz="914400">
              <a:lnSpc>
                <a:spcPct val="100000"/>
              </a:lnSpc>
              <a:spcBef>
                <a:spcPts val="0"/>
              </a:spcBef>
              <a:buNone/>
              <a:defRPr/>
            </a:pPr>
            <a:r>
              <a:rPr lang="en-US" sz="1000" dirty="0"/>
              <a:t>While you are correct in saying that Option 2 is the quickest way of doing the job, Option1 is actually the best option because </a:t>
            </a:r>
            <a:r>
              <a:rPr lang="en-US" sz="1000" dirty="0" err="1"/>
              <a:t>Mrs</a:t>
            </a:r>
            <a:r>
              <a:rPr lang="en-US" sz="1000" dirty="0"/>
              <a:t> Naidoo wanted you to a quality job but it needed to be done as cheaply as possible. The cables used for Option 1 were still of a high enough quality. </a:t>
            </a:r>
            <a:endParaRPr lang="en-US" sz="1000" b="1" dirty="0"/>
          </a:p>
          <a:p>
            <a:pPr marL="0" lvl="0" indent="0" defTabSz="914400">
              <a:lnSpc>
                <a:spcPct val="100000"/>
              </a:lnSpc>
              <a:spcBef>
                <a:spcPts val="0"/>
              </a:spcBef>
              <a:buNone/>
              <a:defRPr/>
            </a:pPr>
            <a:endParaRPr lang="en-US" sz="1000" b="1" dirty="0"/>
          </a:p>
          <a:p>
            <a:pPr marL="0" lvl="0" indent="0" defTabSz="914400">
              <a:lnSpc>
                <a:spcPct val="100000"/>
              </a:lnSpc>
              <a:spcBef>
                <a:spcPts val="0"/>
              </a:spcBef>
              <a:buNone/>
              <a:defRPr/>
            </a:pPr>
            <a:endParaRPr lang="en-US" sz="1000" b="1" dirty="0"/>
          </a:p>
          <a:p>
            <a:pPr marL="0" indent="0">
              <a:buNone/>
            </a:pPr>
            <a:endParaRPr lang="en-US" sz="906" dirty="0"/>
          </a:p>
        </p:txBody>
      </p:sp>
    </p:spTree>
    <p:custDataLst>
      <p:tags r:id="rId1"/>
    </p:custDataLst>
    <p:extLst>
      <p:ext uri="{BB962C8B-B14F-4D97-AF65-F5344CB8AC3E}">
        <p14:creationId xmlns:p14="http://schemas.microsoft.com/office/powerpoint/2010/main" val="108459817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Voiceover 06- Option 3 Choice 3</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906" i="1" dirty="0"/>
              <a:t>Voice recording</a:t>
            </a:r>
          </a:p>
          <a:p>
            <a:pPr marL="0" lvl="0" indent="0" defTabSz="914400">
              <a:lnSpc>
                <a:spcPct val="100000"/>
              </a:lnSpc>
              <a:spcBef>
                <a:spcPts val="0"/>
              </a:spcBef>
              <a:buNone/>
              <a:defRPr/>
            </a:pPr>
            <a:endParaRPr lang="en-US" sz="1000" b="1" dirty="0"/>
          </a:p>
          <a:p>
            <a:pPr marL="0" lvl="0" indent="0" defTabSz="914400">
              <a:lnSpc>
                <a:spcPct val="100000"/>
              </a:lnSpc>
              <a:spcBef>
                <a:spcPts val="0"/>
              </a:spcBef>
              <a:buNone/>
              <a:defRPr/>
            </a:pPr>
            <a:r>
              <a:rPr lang="en-US" sz="1000" dirty="0"/>
              <a:t>You are right in saying that the cables used in Option 3 were of a better quality and would probably last much longer. However these cables tend to be more expensive. Remember in the client brief </a:t>
            </a:r>
            <a:r>
              <a:rPr lang="en-US" sz="1000" dirty="0" err="1"/>
              <a:t>Mrs</a:t>
            </a:r>
            <a:r>
              <a:rPr lang="en-US" sz="1000" dirty="0"/>
              <a:t> Naidoo mentioned that this job needs to be done as cheaply as possible? That’s why in this case, Option 2 would have been the better choice. </a:t>
            </a:r>
            <a:endParaRPr lang="en-US" sz="1000" b="1" dirty="0"/>
          </a:p>
        </p:txBody>
      </p:sp>
    </p:spTree>
    <p:custDataLst>
      <p:tags r:id="rId1"/>
    </p:custDataLst>
    <p:extLst>
      <p:ext uri="{BB962C8B-B14F-4D97-AF65-F5344CB8AC3E}">
        <p14:creationId xmlns:p14="http://schemas.microsoft.com/office/powerpoint/2010/main" val="13890663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Simulation 1- No Voltage </a:t>
            </a:r>
            <a:r>
              <a:rPr lang="en-GB" sz="2400" dirty="0" err="1"/>
              <a:t>Test_Continuity</a:t>
            </a:r>
            <a:r>
              <a:rPr lang="en-GB" sz="2400" dirty="0"/>
              <a:t> of earth conductor </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000" dirty="0"/>
              <a:t>Simulation whereby learner is able to conduct a continuity of earth conductor test. Screen must look the same as a real life tester. Learner should get the opportunity test and see voltage (which is a problem) and then they should be able to test and see no voltage.  </a:t>
            </a:r>
          </a:p>
        </p:txBody>
      </p:sp>
    </p:spTree>
    <p:custDataLst>
      <p:tags r:id="rId1"/>
    </p:custDataLst>
    <p:extLst>
      <p:ext uri="{BB962C8B-B14F-4D97-AF65-F5344CB8AC3E}">
        <p14:creationId xmlns:p14="http://schemas.microsoft.com/office/powerpoint/2010/main" val="13435046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Simulation 2- No Voltage </a:t>
            </a:r>
            <a:r>
              <a:rPr lang="en-GB" sz="2400" dirty="0" err="1"/>
              <a:t>Tests_Insulation</a:t>
            </a:r>
            <a:r>
              <a:rPr lang="en-GB" sz="2400" dirty="0"/>
              <a:t> Resistance Test</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000" dirty="0"/>
              <a:t>Device used to do Insulation Resistance Test should be simulated. Users should have the opportunity to ‘preform’ tests according to a set of guidelines. </a:t>
            </a:r>
          </a:p>
        </p:txBody>
      </p:sp>
    </p:spTree>
    <p:custDataLst>
      <p:tags r:id="rId1"/>
    </p:custDataLst>
    <p:extLst>
      <p:ext uri="{BB962C8B-B14F-4D97-AF65-F5344CB8AC3E}">
        <p14:creationId xmlns:p14="http://schemas.microsoft.com/office/powerpoint/2010/main" val="31806625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Simulation 1- Voltage on </a:t>
            </a:r>
            <a:r>
              <a:rPr lang="en-GB" dirty="0" err="1"/>
              <a:t>Tests_Voltage</a:t>
            </a:r>
            <a:r>
              <a:rPr lang="en-GB" dirty="0"/>
              <a:t> Test </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000" dirty="0"/>
              <a:t>Simulations </a:t>
            </a:r>
          </a:p>
        </p:txBody>
      </p:sp>
    </p:spTree>
    <p:custDataLst>
      <p:tags r:id="rId1"/>
    </p:custDataLst>
    <p:extLst>
      <p:ext uri="{BB962C8B-B14F-4D97-AF65-F5344CB8AC3E}">
        <p14:creationId xmlns:p14="http://schemas.microsoft.com/office/powerpoint/2010/main" val="2340696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613" y="264463"/>
            <a:ext cx="7616770" cy="960112"/>
          </a:xfrm>
        </p:spPr>
        <p:txBody>
          <a:bodyPr/>
          <a:lstStyle/>
          <a:p>
            <a:r>
              <a:rPr lang="en-GB" dirty="0"/>
              <a:t>Step 1-Supervisor brief</a:t>
            </a:r>
          </a:p>
        </p:txBody>
      </p:sp>
      <p:sp>
        <p:nvSpPr>
          <p:cNvPr id="3" name="Content Placeholder 2"/>
          <p:cNvSpPr>
            <a:spLocks noGrp="1"/>
          </p:cNvSpPr>
          <p:nvPr>
            <p:ph idx="1"/>
          </p:nvPr>
        </p:nvSpPr>
        <p:spPr>
          <a:xfrm>
            <a:off x="633608" y="1167469"/>
            <a:ext cx="5565624" cy="3618924"/>
          </a:xfrm>
        </p:spPr>
        <p:txBody>
          <a:bodyPr>
            <a:noAutofit/>
          </a:bodyPr>
          <a:lstStyle/>
          <a:p>
            <a:pPr marL="0" indent="0">
              <a:buNone/>
            </a:pPr>
            <a:r>
              <a:rPr lang="en-GB" sz="2400" dirty="0"/>
              <a:t>The factory has just bought another industrial dough mixer and Mr Jansen tells you that you need to install a 3 phase socket for this appliance. He has given you a piece of paper with the details on it. </a:t>
            </a:r>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graphicFrame>
        <p:nvGraphicFramePr>
          <p:cNvPr id="5" name="Diagram 4">
            <a:extLst>
              <a:ext uri="{FF2B5EF4-FFF2-40B4-BE49-F238E27FC236}">
                <a16:creationId xmlns:a16="http://schemas.microsoft.com/office/drawing/2014/main" id="{4DF8C59A-3AE1-4542-B915-AFF5B251A4FB}"/>
              </a:ext>
            </a:extLst>
          </p:cNvPr>
          <p:cNvGraphicFramePr/>
          <p:nvPr>
            <p:extLst>
              <p:ext uri="{D42A27DB-BD31-4B8C-83A1-F6EECF244321}">
                <p14:modId xmlns:p14="http://schemas.microsoft.com/office/powerpoint/2010/main" val="4217877028"/>
              </p:ext>
            </p:extLst>
          </p:nvPr>
        </p:nvGraphicFramePr>
        <p:xfrm>
          <a:off x="5217952" y="-1575824"/>
          <a:ext cx="4917157" cy="3680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Graphic 9" descr="User">
            <a:extLst>
              <a:ext uri="{FF2B5EF4-FFF2-40B4-BE49-F238E27FC236}">
                <a16:creationId xmlns:a16="http://schemas.microsoft.com/office/drawing/2014/main" id="{FF0BAABB-1996-4958-BA97-FD56C8565CE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9847" y="2868890"/>
            <a:ext cx="854046" cy="854046"/>
          </a:xfrm>
          <a:prstGeom prst="rect">
            <a:avLst/>
          </a:prstGeom>
        </p:spPr>
      </p:pic>
      <p:sp>
        <p:nvSpPr>
          <p:cNvPr id="11" name="Rectangle 10">
            <a:extLst>
              <a:ext uri="{FF2B5EF4-FFF2-40B4-BE49-F238E27FC236}">
                <a16:creationId xmlns:a16="http://schemas.microsoft.com/office/drawing/2014/main" id="{22A4C592-2DB8-4EF5-8502-CD7E46288AF4}"/>
              </a:ext>
            </a:extLst>
          </p:cNvPr>
          <p:cNvSpPr/>
          <p:nvPr/>
        </p:nvSpPr>
        <p:spPr>
          <a:xfrm>
            <a:off x="1473893" y="3014237"/>
            <a:ext cx="1933541" cy="1938992"/>
          </a:xfrm>
          <a:prstGeom prst="rect">
            <a:avLst/>
          </a:prstGeom>
          <a:solidFill>
            <a:schemeClr val="tx2">
              <a:lumMod val="40000"/>
              <a:lumOff val="60000"/>
            </a:schemeClr>
          </a:solidFill>
        </p:spPr>
        <p:txBody>
          <a:bodyPr wrap="square">
            <a:spAutoFit/>
          </a:bodyPr>
          <a:lstStyle/>
          <a:p>
            <a:r>
              <a:rPr lang="en-GB" sz="2400" b="1" i="1" dirty="0"/>
              <a:t>Click on the clipboard to see the details of this project.  </a:t>
            </a:r>
          </a:p>
        </p:txBody>
      </p:sp>
      <p:pic>
        <p:nvPicPr>
          <p:cNvPr id="6" name="Picture 5">
            <a:extLst>
              <a:ext uri="{FF2B5EF4-FFF2-40B4-BE49-F238E27FC236}">
                <a16:creationId xmlns:a16="http://schemas.microsoft.com/office/drawing/2014/main" id="{BC581315-85C8-45EC-B36B-D5144FC765EA}"/>
              </a:ext>
            </a:extLst>
          </p:cNvPr>
          <p:cNvPicPr>
            <a:picLocks noChangeAspect="1"/>
          </p:cNvPicPr>
          <p:nvPr/>
        </p:nvPicPr>
        <p:blipFill rotWithShape="1">
          <a:blip r:embed="rId11"/>
          <a:srcRect t="3355" b="3469"/>
          <a:stretch/>
        </p:blipFill>
        <p:spPr>
          <a:xfrm>
            <a:off x="6058237" y="444627"/>
            <a:ext cx="3755371" cy="4373872"/>
          </a:xfrm>
          <a:prstGeom prst="rect">
            <a:avLst/>
          </a:prstGeom>
        </p:spPr>
      </p:pic>
      <p:sp>
        <p:nvSpPr>
          <p:cNvPr id="9" name="TextBox 8">
            <a:extLst>
              <a:ext uri="{FF2B5EF4-FFF2-40B4-BE49-F238E27FC236}">
                <a16:creationId xmlns:a16="http://schemas.microsoft.com/office/drawing/2014/main" id="{FF93CADF-B6A2-4E00-B975-AC6BF6A5B39C}"/>
              </a:ext>
            </a:extLst>
          </p:cNvPr>
          <p:cNvSpPr txBox="1"/>
          <p:nvPr/>
        </p:nvSpPr>
        <p:spPr>
          <a:xfrm>
            <a:off x="6785556" y="1495201"/>
            <a:ext cx="2694434" cy="2862322"/>
          </a:xfrm>
          <a:prstGeom prst="rect">
            <a:avLst/>
          </a:prstGeom>
          <a:noFill/>
        </p:spPr>
        <p:txBody>
          <a:bodyPr wrap="square" rtlCol="0">
            <a:spAutoFit/>
          </a:bodyPr>
          <a:lstStyle/>
          <a:p>
            <a:r>
              <a:rPr lang="en-ZA" dirty="0">
                <a:latin typeface="Bradley Hand ITC" panose="03070402050302030203" pitchFamily="66" charset="0"/>
              </a:rPr>
              <a:t>Follow rules and regs</a:t>
            </a:r>
          </a:p>
          <a:p>
            <a:r>
              <a:rPr lang="en-ZA" dirty="0">
                <a:latin typeface="Bradley Hand ITC" panose="03070402050302030203" pitchFamily="66" charset="0"/>
              </a:rPr>
              <a:t>COC required</a:t>
            </a:r>
          </a:p>
          <a:p>
            <a:r>
              <a:rPr lang="en-ZA" dirty="0">
                <a:latin typeface="Bradley Hand ITC" panose="03070402050302030203" pitchFamily="66" charset="0"/>
              </a:rPr>
              <a:t>Follow OHS standards </a:t>
            </a:r>
          </a:p>
          <a:p>
            <a:r>
              <a:rPr lang="en-ZA" dirty="0">
                <a:latin typeface="Bradley Hand ITC" panose="03070402050302030203" pitchFamily="66" charset="0"/>
              </a:rPr>
              <a:t>Don’t damage walls or ceiling boards</a:t>
            </a:r>
          </a:p>
          <a:p>
            <a:r>
              <a:rPr lang="en-ZA" dirty="0">
                <a:latin typeface="Bradley Hand ITC" panose="03070402050302030203" pitchFamily="66" charset="0"/>
              </a:rPr>
              <a:t>Supply from any point installation but must be compliant</a:t>
            </a:r>
          </a:p>
          <a:p>
            <a:r>
              <a:rPr lang="en-ZA" dirty="0">
                <a:latin typeface="Bradley Hand ITC" panose="03070402050302030203" pitchFamily="66" charset="0"/>
              </a:rPr>
              <a:t>Finish in 1 day</a:t>
            </a:r>
          </a:p>
          <a:p>
            <a:r>
              <a:rPr lang="en-ZA" dirty="0">
                <a:latin typeface="Bradley Hand ITC" panose="03070402050302030203" pitchFamily="66" charset="0"/>
              </a:rPr>
              <a:t>CHEAP AS POSSIBLE! </a:t>
            </a:r>
          </a:p>
        </p:txBody>
      </p:sp>
      <p:sp>
        <p:nvSpPr>
          <p:cNvPr id="13" name="Rectangle 12">
            <a:extLst>
              <a:ext uri="{FF2B5EF4-FFF2-40B4-BE49-F238E27FC236}">
                <a16:creationId xmlns:a16="http://schemas.microsoft.com/office/drawing/2014/main" id="{5348B45F-D94F-4E89-A088-32A2312F294D}"/>
              </a:ext>
            </a:extLst>
          </p:cNvPr>
          <p:cNvSpPr/>
          <p:nvPr/>
        </p:nvSpPr>
        <p:spPr>
          <a:xfrm>
            <a:off x="3993758" y="3318858"/>
            <a:ext cx="1829266" cy="12523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Find out more about 3 phase sockets and how  they work. </a:t>
            </a:r>
          </a:p>
        </p:txBody>
      </p:sp>
    </p:spTree>
    <p:custDataLst>
      <p:tags r:id="rId1"/>
    </p:custDataLst>
    <p:extLst>
      <p:ext uri="{BB962C8B-B14F-4D97-AF65-F5344CB8AC3E}">
        <p14:creationId xmlns:p14="http://schemas.microsoft.com/office/powerpoint/2010/main" val="383898491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Simulation 1- Voltage on </a:t>
            </a:r>
            <a:r>
              <a:rPr lang="en-GB" dirty="0" err="1"/>
              <a:t>Tests_Polarity</a:t>
            </a:r>
            <a:r>
              <a:rPr lang="en-GB" dirty="0"/>
              <a:t> Test</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000" dirty="0"/>
              <a:t>Simulations </a:t>
            </a:r>
          </a:p>
        </p:txBody>
      </p:sp>
    </p:spTree>
    <p:custDataLst>
      <p:tags r:id="rId1"/>
    </p:custDataLst>
    <p:extLst>
      <p:ext uri="{BB962C8B-B14F-4D97-AF65-F5344CB8AC3E}">
        <p14:creationId xmlns:p14="http://schemas.microsoft.com/office/powerpoint/2010/main" val="355906673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Simulation 1- Voltage on </a:t>
            </a:r>
            <a:r>
              <a:rPr lang="en-GB" dirty="0" err="1"/>
              <a:t>Tests_Neutral</a:t>
            </a:r>
            <a:r>
              <a:rPr lang="en-GB" dirty="0"/>
              <a:t> Test </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000" dirty="0"/>
              <a:t>Simulations </a:t>
            </a:r>
          </a:p>
        </p:txBody>
      </p:sp>
    </p:spTree>
    <p:custDataLst>
      <p:tags r:id="rId1"/>
    </p:custDataLst>
    <p:extLst>
      <p:ext uri="{BB962C8B-B14F-4D97-AF65-F5344CB8AC3E}">
        <p14:creationId xmlns:p14="http://schemas.microsoft.com/office/powerpoint/2010/main" val="248981375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 01: Client brief and property details </a:t>
            </a:r>
          </a:p>
        </p:txBody>
      </p:sp>
      <p:sp>
        <p:nvSpPr>
          <p:cNvPr id="3" name="Content Placeholder 2"/>
          <p:cNvSpPr>
            <a:spLocks noGrp="1"/>
          </p:cNvSpPr>
          <p:nvPr>
            <p:ph sz="quarter" idx="10"/>
          </p:nvPr>
        </p:nvSpPr>
        <p:spPr>
          <a:xfrm>
            <a:off x="1311302" y="916519"/>
            <a:ext cx="8223904" cy="3915089"/>
          </a:xfrm>
        </p:spPr>
        <p:txBody>
          <a:bodyPr>
            <a:noAutofit/>
          </a:bodyPr>
          <a:lstStyle/>
          <a:p>
            <a:pPr marL="0" indent="0">
              <a:buNone/>
            </a:pPr>
            <a:r>
              <a:rPr lang="en-US" sz="1380" dirty="0"/>
              <a:t>Downloadable information sheet should be created with the following information: </a:t>
            </a:r>
          </a:p>
          <a:p>
            <a:pPr marL="0" indent="0">
              <a:buNone/>
            </a:pPr>
            <a:endParaRPr lang="en-US" sz="906" dirty="0"/>
          </a:p>
        </p:txBody>
      </p:sp>
      <p:sp>
        <p:nvSpPr>
          <p:cNvPr id="4" name="Rectangle 3">
            <a:extLst>
              <a:ext uri="{FF2B5EF4-FFF2-40B4-BE49-F238E27FC236}">
                <a16:creationId xmlns:a16="http://schemas.microsoft.com/office/drawing/2014/main" id="{50602797-F696-4A8F-BFA5-82E6F420DB3D}"/>
              </a:ext>
            </a:extLst>
          </p:cNvPr>
          <p:cNvSpPr/>
          <p:nvPr/>
        </p:nvSpPr>
        <p:spPr>
          <a:xfrm>
            <a:off x="1311303" y="1387384"/>
            <a:ext cx="3815275" cy="24831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35" dirty="0"/>
              <a:t>Client Brief: </a:t>
            </a:r>
          </a:p>
          <a:p>
            <a:pPr marL="147876" indent="-147876">
              <a:buFont typeface="Arial" panose="020B0604020202020204" pitchFamily="34" charset="0"/>
              <a:buChar char="•"/>
            </a:pPr>
            <a:r>
              <a:rPr lang="en-US" sz="1035" dirty="0"/>
              <a:t>The project must follow all regulations and standards</a:t>
            </a:r>
          </a:p>
          <a:p>
            <a:pPr marL="147876" indent="-147876">
              <a:buFont typeface="Arial" panose="020B0604020202020204" pitchFamily="34" charset="0"/>
              <a:buChar char="•"/>
            </a:pPr>
            <a:r>
              <a:rPr lang="en-US" sz="1035" dirty="0"/>
              <a:t>You must give </a:t>
            </a:r>
            <a:r>
              <a:rPr lang="en-US" sz="1035" dirty="0" err="1"/>
              <a:t>Mrs</a:t>
            </a:r>
            <a:r>
              <a:rPr lang="en-US" sz="1035" dirty="0"/>
              <a:t> Naidoo a certificate of compliance once you have finished the job. </a:t>
            </a:r>
          </a:p>
          <a:p>
            <a:pPr marL="147876" indent="-147876">
              <a:buFont typeface="Arial" panose="020B0604020202020204" pitchFamily="34" charset="0"/>
              <a:buChar char="•"/>
            </a:pPr>
            <a:r>
              <a:rPr lang="en-US" sz="1035" dirty="0"/>
              <a:t>You must make sure that you and your team follow the health and safety standards at all times</a:t>
            </a:r>
          </a:p>
          <a:p>
            <a:pPr marL="147876" indent="-147876">
              <a:buFont typeface="Arial" panose="020B0604020202020204" pitchFamily="34" charset="0"/>
              <a:buChar char="•"/>
            </a:pPr>
            <a:r>
              <a:rPr lang="en-US" sz="1035" dirty="0"/>
              <a:t>Activities must not damage the walls and must not look unsightly (bad)</a:t>
            </a:r>
          </a:p>
          <a:p>
            <a:pPr marL="147876" indent="-147876">
              <a:buFont typeface="Arial" panose="020B0604020202020204" pitchFamily="34" charset="0"/>
              <a:buChar char="•"/>
            </a:pPr>
            <a:r>
              <a:rPr lang="en-US" sz="1035" dirty="0"/>
              <a:t>You are allowed to dig in the garden but you must put the lawn and garden back to its original state as best as possible</a:t>
            </a:r>
          </a:p>
          <a:p>
            <a:pPr marL="147876" indent="-147876">
              <a:buFont typeface="Arial" panose="020B0604020202020204" pitchFamily="34" charset="0"/>
              <a:buChar char="•"/>
            </a:pPr>
            <a:r>
              <a:rPr lang="en-US" sz="1035" dirty="0"/>
              <a:t>You can get the supply from any point in the installation as long as it is compliant</a:t>
            </a:r>
          </a:p>
          <a:p>
            <a:pPr marL="147876" indent="-147876">
              <a:buFont typeface="Arial" panose="020B0604020202020204" pitchFamily="34" charset="0"/>
              <a:buChar char="•"/>
            </a:pPr>
            <a:r>
              <a:rPr lang="en-US" sz="1035" dirty="0"/>
              <a:t>You must finish all your work in 1 day</a:t>
            </a:r>
          </a:p>
          <a:p>
            <a:pPr marL="147876" indent="-147876">
              <a:buFont typeface="Arial" panose="020B0604020202020204" pitchFamily="34" charset="0"/>
              <a:buChar char="•"/>
            </a:pPr>
            <a:r>
              <a:rPr lang="en-US" sz="1035" dirty="0"/>
              <a:t>Finances are limited and you need to do the project as cheaply as possible</a:t>
            </a:r>
          </a:p>
        </p:txBody>
      </p:sp>
      <p:sp>
        <p:nvSpPr>
          <p:cNvPr id="5" name="Rectangle 4">
            <a:extLst>
              <a:ext uri="{FF2B5EF4-FFF2-40B4-BE49-F238E27FC236}">
                <a16:creationId xmlns:a16="http://schemas.microsoft.com/office/drawing/2014/main" id="{CAA773AB-5CB3-4EFC-9F69-578CFBA4CF92}"/>
              </a:ext>
            </a:extLst>
          </p:cNvPr>
          <p:cNvSpPr/>
          <p:nvPr/>
        </p:nvSpPr>
        <p:spPr>
          <a:xfrm>
            <a:off x="5286429" y="1224576"/>
            <a:ext cx="4156638" cy="38482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35" dirty="0"/>
              <a:t>Property details: </a:t>
            </a:r>
          </a:p>
          <a:p>
            <a:pPr marL="171450" indent="-171450">
              <a:buFont typeface="Arial" panose="020B0604020202020204" pitchFamily="34" charset="0"/>
              <a:buChar char="•"/>
            </a:pPr>
            <a:r>
              <a:rPr lang="en-US" sz="1050" dirty="0"/>
              <a:t>There are 2 DB’s  1 in the main house(BD 1) flush mounted  and 1 in the garage (BD 2) surface mounted</a:t>
            </a:r>
          </a:p>
          <a:p>
            <a:pPr marL="171450" indent="-171450">
              <a:buFont typeface="Arial" panose="020B0604020202020204" pitchFamily="34" charset="0"/>
              <a:buChar char="•"/>
            </a:pPr>
            <a:r>
              <a:rPr lang="en-US" sz="1050" dirty="0"/>
              <a:t>The distance to the gate is 29 meters from the gate to the DB1 and there are 4 slots available in the DB for new circuit breakers and there is an earth leakage in board</a:t>
            </a:r>
          </a:p>
          <a:p>
            <a:pPr marL="171450" indent="-171450">
              <a:buFont typeface="Arial" panose="020B0604020202020204" pitchFamily="34" charset="0"/>
              <a:buChar char="•"/>
            </a:pPr>
            <a:r>
              <a:rPr lang="en-US" sz="1050" dirty="0"/>
              <a:t>The distance to the gate is 8 meters from the gate to the DB2 and there are 9 slots available in the DB for new circuit breakers and there is an earth leakage in board</a:t>
            </a:r>
          </a:p>
          <a:p>
            <a:pPr marL="171450" indent="-171450">
              <a:buFont typeface="Arial" panose="020B0604020202020204" pitchFamily="34" charset="0"/>
              <a:buChar char="•"/>
            </a:pPr>
            <a:r>
              <a:rPr lang="en-US" sz="1050" dirty="0"/>
              <a:t>There is paving from the garage to the gate</a:t>
            </a:r>
          </a:p>
          <a:p>
            <a:pPr marL="171450" indent="-171450">
              <a:buFont typeface="Arial" panose="020B0604020202020204" pitchFamily="34" charset="0"/>
              <a:buChar char="•"/>
            </a:pPr>
            <a:r>
              <a:rPr lang="en-US" sz="1050" dirty="0"/>
              <a:t>There are flowerbeds along the driveway</a:t>
            </a:r>
          </a:p>
          <a:p>
            <a:pPr marL="171450" indent="-171450">
              <a:buFont typeface="Arial" panose="020B0604020202020204" pitchFamily="34" charset="0"/>
              <a:buChar char="•"/>
            </a:pPr>
            <a:r>
              <a:rPr lang="en-US" sz="1050" dirty="0"/>
              <a:t>The boundary wall is single brick and painted grey</a:t>
            </a:r>
          </a:p>
          <a:p>
            <a:pPr marL="171450" indent="-171450">
              <a:buFont typeface="Arial" panose="020B0604020202020204" pitchFamily="34" charset="0"/>
              <a:buChar char="•"/>
            </a:pPr>
            <a:r>
              <a:rPr lang="en-US" sz="1050" dirty="0"/>
              <a:t>The distance from the garage to the boundary wall is 5 meters</a:t>
            </a:r>
          </a:p>
          <a:p>
            <a:pPr marL="171450" indent="-171450">
              <a:buFont typeface="Arial" panose="020B0604020202020204" pitchFamily="34" charset="0"/>
              <a:buChar char="•"/>
            </a:pPr>
            <a:r>
              <a:rPr lang="en-US" sz="1050" dirty="0"/>
              <a:t>There is grass between the garage and the boundary wall to the gate</a:t>
            </a:r>
          </a:p>
          <a:p>
            <a:pPr marL="171450" indent="-171450">
              <a:buFont typeface="Arial" panose="020B0604020202020204" pitchFamily="34" charset="0"/>
              <a:buChar char="•"/>
            </a:pPr>
            <a:r>
              <a:rPr lang="en-US" sz="1050" dirty="0"/>
              <a:t>No visible water points or pipes between garage and boundary wall</a:t>
            </a:r>
          </a:p>
          <a:p>
            <a:pPr marL="171450" indent="-171450">
              <a:buFont typeface="Arial" panose="020B0604020202020204" pitchFamily="34" charset="0"/>
              <a:buChar char="•"/>
            </a:pPr>
            <a:r>
              <a:rPr lang="en-US" sz="1050" dirty="0"/>
              <a:t>The ground is a rich dark brown which indicates that digging will be relatively easy</a:t>
            </a:r>
          </a:p>
          <a:p>
            <a:pPr marL="171450" indent="-171450">
              <a:buFont typeface="Arial" panose="020B0604020202020204" pitchFamily="34" charset="0"/>
              <a:buChar char="•"/>
            </a:pPr>
            <a:r>
              <a:rPr lang="en-US" sz="1050" dirty="0"/>
              <a:t>There is no ceiling in the garage</a:t>
            </a:r>
          </a:p>
          <a:p>
            <a:pPr marL="171450" indent="-171450">
              <a:buFont typeface="Arial" panose="020B0604020202020204" pitchFamily="34" charset="0"/>
              <a:buChar char="•"/>
            </a:pPr>
            <a:r>
              <a:rPr lang="en-US" sz="1050" dirty="0"/>
              <a:t>There are dogs on the property</a:t>
            </a:r>
          </a:p>
          <a:p>
            <a:pPr marL="171450" indent="-171450">
              <a:buFont typeface="Arial" panose="020B0604020202020204" pitchFamily="34" charset="0"/>
              <a:buChar char="•"/>
            </a:pPr>
            <a:r>
              <a:rPr lang="en-US" sz="1050" dirty="0"/>
              <a:t>There are toilet facilities for staff</a:t>
            </a:r>
            <a:endParaRPr lang="en-US" sz="1035" dirty="0"/>
          </a:p>
        </p:txBody>
      </p:sp>
    </p:spTree>
    <p:custDataLst>
      <p:tags r:id="rId1"/>
    </p:custDataLst>
    <p:extLst>
      <p:ext uri="{BB962C8B-B14F-4D97-AF65-F5344CB8AC3E}">
        <p14:creationId xmlns:p14="http://schemas.microsoft.com/office/powerpoint/2010/main" val="344548168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List of images required for this scenario:</a:t>
            </a:r>
          </a:p>
        </p:txBody>
      </p:sp>
      <p:sp>
        <p:nvSpPr>
          <p:cNvPr id="3" name="Content Placeholder 2"/>
          <p:cNvSpPr>
            <a:spLocks noGrp="1"/>
          </p:cNvSpPr>
          <p:nvPr>
            <p:ph sz="quarter" idx="10"/>
          </p:nvPr>
        </p:nvSpPr>
        <p:spPr>
          <a:xfrm>
            <a:off x="839354" y="1052199"/>
            <a:ext cx="8223904" cy="3915089"/>
          </a:xfrm>
        </p:spPr>
        <p:txBody>
          <a:bodyPr>
            <a:noAutofit/>
          </a:bodyPr>
          <a:lstStyle/>
          <a:p>
            <a:pPr marL="0" indent="0">
              <a:buNone/>
            </a:pPr>
            <a:endParaRPr lang="en-US" sz="906" dirty="0"/>
          </a:p>
        </p:txBody>
      </p:sp>
    </p:spTree>
    <p:custDataLst>
      <p:tags r:id="rId1"/>
    </p:custDataLst>
    <p:extLst>
      <p:ext uri="{BB962C8B-B14F-4D97-AF65-F5344CB8AC3E}">
        <p14:creationId xmlns:p14="http://schemas.microsoft.com/office/powerpoint/2010/main" val="1839193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normAutofit/>
          </a:bodyPr>
          <a:lstStyle/>
          <a:p>
            <a:r>
              <a:rPr lang="en-GB" dirty="0"/>
              <a:t>3 phase sockets and how they work</a:t>
            </a:r>
          </a:p>
        </p:txBody>
      </p:sp>
      <p:sp>
        <p:nvSpPr>
          <p:cNvPr id="8" name="Rectangle 7">
            <a:extLst>
              <a:ext uri="{FF2B5EF4-FFF2-40B4-BE49-F238E27FC236}">
                <a16:creationId xmlns:a16="http://schemas.microsoft.com/office/drawing/2014/main" id="{60B46547-CC53-4E1E-9989-DBAC2B7EE10C}"/>
              </a:ext>
            </a:extLst>
          </p:cNvPr>
          <p:cNvSpPr/>
          <p:nvPr/>
        </p:nvSpPr>
        <p:spPr>
          <a:xfrm>
            <a:off x="2788921" y="1224575"/>
            <a:ext cx="4907280" cy="30346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for Video 02 on 3 phase sockets: </a:t>
            </a:r>
          </a:p>
          <a:p>
            <a:pPr algn="ctr"/>
            <a:r>
              <a:rPr lang="en-ZA" sz="1553" dirty="0">
                <a:solidFill>
                  <a:schemeClr val="bg1"/>
                </a:solidFill>
                <a:hlinkClick r:id="rId4"/>
              </a:rPr>
              <a:t>https://www.youtube.com/watch?v=oyRrm_K7WSM</a:t>
            </a:r>
            <a:endParaRPr lang="en-ZA" sz="1553" dirty="0">
              <a:solidFill>
                <a:schemeClr val="bg1"/>
              </a:solidFill>
            </a:endParaRPr>
          </a:p>
          <a:p>
            <a:pPr algn="ctr"/>
            <a:r>
              <a:rPr lang="en-ZA" sz="1553" dirty="0"/>
              <a:t>Link above can be used as reference. </a:t>
            </a:r>
          </a:p>
        </p:txBody>
      </p:sp>
      <p:sp>
        <p:nvSpPr>
          <p:cNvPr id="9" name="Rectangle 8">
            <a:extLst>
              <a:ext uri="{FF2B5EF4-FFF2-40B4-BE49-F238E27FC236}">
                <a16:creationId xmlns:a16="http://schemas.microsoft.com/office/drawing/2014/main" id="{534DB6B4-D763-464E-8C5D-DB9C8AC33EF0}"/>
              </a:ext>
            </a:extLst>
          </p:cNvPr>
          <p:cNvSpPr/>
          <p:nvPr/>
        </p:nvSpPr>
        <p:spPr>
          <a:xfrm>
            <a:off x="7801761" y="4235952"/>
            <a:ext cx="2081379"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Go back to previous page</a:t>
            </a:r>
          </a:p>
        </p:txBody>
      </p:sp>
    </p:spTree>
    <p:custDataLst>
      <p:tags r:id="rId1"/>
    </p:custDataLst>
    <p:extLst>
      <p:ext uri="{BB962C8B-B14F-4D97-AF65-F5344CB8AC3E}">
        <p14:creationId xmlns:p14="http://schemas.microsoft.com/office/powerpoint/2010/main" val="3455976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3" y="264463"/>
            <a:ext cx="7616770" cy="960112"/>
          </a:xfrm>
        </p:spPr>
        <p:txBody>
          <a:bodyPr/>
          <a:lstStyle/>
          <a:p>
            <a:r>
              <a:rPr lang="en-GB" dirty="0"/>
              <a:t>Supervisor brief</a:t>
            </a:r>
          </a:p>
        </p:txBody>
      </p:sp>
      <p:sp>
        <p:nvSpPr>
          <p:cNvPr id="3" name="Content Placeholder 2"/>
          <p:cNvSpPr>
            <a:spLocks noGrp="1"/>
          </p:cNvSpPr>
          <p:nvPr>
            <p:ph idx="1"/>
          </p:nvPr>
        </p:nvSpPr>
        <p:spPr>
          <a:xfrm>
            <a:off x="669653" y="1052304"/>
            <a:ext cx="6267175" cy="3618924"/>
          </a:xfrm>
        </p:spPr>
        <p:txBody>
          <a:bodyPr>
            <a:noAutofit/>
          </a:bodyPr>
          <a:lstStyle/>
          <a:p>
            <a:pPr marL="0" indent="0">
              <a:buNone/>
            </a:pPr>
            <a:r>
              <a:rPr lang="en-GB" sz="2400" dirty="0"/>
              <a:t>Mr Jansen isn’t the most patient man and likes to scribble down his instructions. Let’s make sure you have understood everything he wrote down.  </a:t>
            </a:r>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10" name="Rectangle 9">
            <a:extLst>
              <a:ext uri="{FF2B5EF4-FFF2-40B4-BE49-F238E27FC236}">
                <a16:creationId xmlns:a16="http://schemas.microsoft.com/office/drawing/2014/main" id="{FBA00E95-435B-44AF-AE90-7A73C4284F65}"/>
              </a:ext>
            </a:extLst>
          </p:cNvPr>
          <p:cNvSpPr/>
          <p:nvPr/>
        </p:nvSpPr>
        <p:spPr>
          <a:xfrm>
            <a:off x="2628724" y="3228642"/>
            <a:ext cx="2212169" cy="82861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Get started</a:t>
            </a:r>
          </a:p>
        </p:txBody>
      </p:sp>
      <p:pic>
        <p:nvPicPr>
          <p:cNvPr id="5" name="Graphic 4" descr="User">
            <a:extLst>
              <a:ext uri="{FF2B5EF4-FFF2-40B4-BE49-F238E27FC236}">
                <a16:creationId xmlns:a16="http://schemas.microsoft.com/office/drawing/2014/main" id="{4C996CBA-86B9-484E-80F8-CA34E95EC6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0956" y="2519143"/>
            <a:ext cx="854046" cy="854046"/>
          </a:xfrm>
          <a:prstGeom prst="rect">
            <a:avLst/>
          </a:prstGeom>
        </p:spPr>
      </p:pic>
      <p:sp>
        <p:nvSpPr>
          <p:cNvPr id="6" name="Rectangle 5">
            <a:extLst>
              <a:ext uri="{FF2B5EF4-FFF2-40B4-BE49-F238E27FC236}">
                <a16:creationId xmlns:a16="http://schemas.microsoft.com/office/drawing/2014/main" id="{E51C6E08-C5EB-4948-B23A-06B4FDA71BC7}"/>
              </a:ext>
            </a:extLst>
          </p:cNvPr>
          <p:cNvSpPr/>
          <p:nvPr/>
        </p:nvSpPr>
        <p:spPr>
          <a:xfrm>
            <a:off x="1227718" y="2618699"/>
            <a:ext cx="4556363" cy="461665"/>
          </a:xfrm>
          <a:prstGeom prst="rect">
            <a:avLst/>
          </a:prstGeom>
          <a:solidFill>
            <a:schemeClr val="tx2">
              <a:lumMod val="40000"/>
              <a:lumOff val="60000"/>
            </a:schemeClr>
          </a:solidFill>
        </p:spPr>
        <p:txBody>
          <a:bodyPr wrap="square">
            <a:spAutoFit/>
          </a:bodyPr>
          <a:lstStyle/>
          <a:p>
            <a:r>
              <a:rPr lang="en-ZA" sz="2400" b="1" i="1" dirty="0"/>
              <a:t>Click on the button to get started.</a:t>
            </a:r>
          </a:p>
        </p:txBody>
      </p:sp>
      <p:sp>
        <p:nvSpPr>
          <p:cNvPr id="4" name="Rectangle 3">
            <a:extLst>
              <a:ext uri="{FF2B5EF4-FFF2-40B4-BE49-F238E27FC236}">
                <a16:creationId xmlns:a16="http://schemas.microsoft.com/office/drawing/2014/main" id="{D692D3A8-CD20-4645-9376-187F78AB0691}"/>
              </a:ext>
            </a:extLst>
          </p:cNvPr>
          <p:cNvSpPr/>
          <p:nvPr/>
        </p:nvSpPr>
        <p:spPr>
          <a:xfrm>
            <a:off x="7290704" y="1052304"/>
            <a:ext cx="2272015" cy="3807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of Mr Jansen standing and looking impatient </a:t>
            </a:r>
          </a:p>
        </p:txBody>
      </p:sp>
    </p:spTree>
    <p:custDataLst>
      <p:tags r:id="rId1"/>
    </p:custDataLst>
    <p:extLst>
      <p:ext uri="{BB962C8B-B14F-4D97-AF65-F5344CB8AC3E}">
        <p14:creationId xmlns:p14="http://schemas.microsoft.com/office/powerpoint/2010/main" val="123909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293" y="264463"/>
            <a:ext cx="7616770" cy="960112"/>
          </a:xfrm>
        </p:spPr>
        <p:txBody>
          <a:bodyPr/>
          <a:lstStyle/>
          <a:p>
            <a:r>
              <a:rPr lang="en-GB" dirty="0"/>
              <a:t>Client brief</a:t>
            </a:r>
          </a:p>
        </p:txBody>
      </p:sp>
      <p:sp>
        <p:nvSpPr>
          <p:cNvPr id="3" name="Content Placeholder 2"/>
          <p:cNvSpPr>
            <a:spLocks noGrp="1"/>
          </p:cNvSpPr>
          <p:nvPr>
            <p:ph idx="1"/>
          </p:nvPr>
        </p:nvSpPr>
        <p:spPr>
          <a:xfrm>
            <a:off x="664018" y="1083901"/>
            <a:ext cx="9411160" cy="3618924"/>
          </a:xfrm>
        </p:spPr>
        <p:txBody>
          <a:bodyPr>
            <a:noAutofit/>
          </a:bodyPr>
          <a:lstStyle/>
          <a:p>
            <a:pPr marL="0" indent="0">
              <a:buNone/>
            </a:pPr>
            <a:endParaRPr lang="en-GB" sz="2400" dirty="0"/>
          </a:p>
          <a:p>
            <a:pPr marL="0" indent="0">
              <a:buNone/>
            </a:pPr>
            <a:endParaRPr lang="en-GB" sz="2400" dirty="0"/>
          </a:p>
          <a:p>
            <a:pPr marL="0" indent="0">
              <a:buNone/>
            </a:pPr>
            <a:br>
              <a:rPr lang="en-GB" sz="2400" dirty="0"/>
            </a:br>
            <a:r>
              <a:rPr lang="en-GB" sz="2400" dirty="0"/>
              <a:t>What do you think COC stands for?</a:t>
            </a:r>
          </a:p>
          <a:p>
            <a:pPr>
              <a:buFont typeface="Courier New" panose="02070309020205020404" pitchFamily="49" charset="0"/>
              <a:buChar char="o"/>
            </a:pPr>
            <a:r>
              <a:rPr lang="en-GB" sz="2400" dirty="0"/>
              <a:t> Certificate of Commerce</a:t>
            </a:r>
          </a:p>
          <a:p>
            <a:pPr>
              <a:buFont typeface="Courier New" panose="02070309020205020404" pitchFamily="49" charset="0"/>
              <a:buChar char="o"/>
            </a:pPr>
            <a:r>
              <a:rPr lang="en-GB" sz="2400" dirty="0"/>
              <a:t> </a:t>
            </a:r>
            <a:r>
              <a:rPr lang="en-GB" sz="2400" i="1" dirty="0"/>
              <a:t>Certificate of Compliance</a:t>
            </a:r>
          </a:p>
          <a:p>
            <a:pPr>
              <a:buFont typeface="Courier New" panose="02070309020205020404" pitchFamily="49" charset="0"/>
              <a:buChar char="o"/>
            </a:pPr>
            <a:r>
              <a:rPr lang="en-GB" sz="2400" dirty="0"/>
              <a:t> Commercial Official Certificate </a:t>
            </a:r>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pic>
        <p:nvPicPr>
          <p:cNvPr id="5" name="Graphic 4" descr="User">
            <a:extLst>
              <a:ext uri="{FF2B5EF4-FFF2-40B4-BE49-F238E27FC236}">
                <a16:creationId xmlns:a16="http://schemas.microsoft.com/office/drawing/2014/main" id="{CBE587D2-CD23-4473-A235-660011CDB8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2886" y="1019648"/>
            <a:ext cx="677975" cy="854046"/>
          </a:xfrm>
          <a:prstGeom prst="rect">
            <a:avLst/>
          </a:prstGeom>
        </p:spPr>
      </p:pic>
      <p:sp>
        <p:nvSpPr>
          <p:cNvPr id="6" name="Rectangle 5">
            <a:extLst>
              <a:ext uri="{FF2B5EF4-FFF2-40B4-BE49-F238E27FC236}">
                <a16:creationId xmlns:a16="http://schemas.microsoft.com/office/drawing/2014/main" id="{CE10FAD8-4C95-40DF-915E-3B514BCE7134}"/>
              </a:ext>
            </a:extLst>
          </p:cNvPr>
          <p:cNvSpPr/>
          <p:nvPr/>
        </p:nvSpPr>
        <p:spPr>
          <a:xfrm>
            <a:off x="1269648" y="1119204"/>
            <a:ext cx="5433213" cy="830997"/>
          </a:xfrm>
          <a:prstGeom prst="rect">
            <a:avLst/>
          </a:prstGeom>
          <a:solidFill>
            <a:schemeClr val="tx2">
              <a:lumMod val="40000"/>
              <a:lumOff val="60000"/>
            </a:schemeClr>
          </a:solidFill>
        </p:spPr>
        <p:txBody>
          <a:bodyPr wrap="square">
            <a:spAutoFit/>
          </a:bodyPr>
          <a:lstStyle/>
          <a:p>
            <a:r>
              <a:rPr lang="en-ZA" sz="2400" b="1" i="1" dirty="0"/>
              <a:t>Choose the correct answer from the options below: </a:t>
            </a:r>
          </a:p>
        </p:txBody>
      </p:sp>
      <p:pic>
        <p:nvPicPr>
          <p:cNvPr id="7" name="Picture 6">
            <a:extLst>
              <a:ext uri="{FF2B5EF4-FFF2-40B4-BE49-F238E27FC236}">
                <a16:creationId xmlns:a16="http://schemas.microsoft.com/office/drawing/2014/main" id="{54AEC92A-B269-4B3C-B86E-DE1EBEB8D97D}"/>
              </a:ext>
            </a:extLst>
          </p:cNvPr>
          <p:cNvPicPr>
            <a:picLocks noChangeAspect="1"/>
          </p:cNvPicPr>
          <p:nvPr/>
        </p:nvPicPr>
        <p:blipFill>
          <a:blip r:embed="rId6"/>
          <a:stretch>
            <a:fillRect/>
          </a:stretch>
        </p:blipFill>
        <p:spPr>
          <a:xfrm>
            <a:off x="6702861" y="150550"/>
            <a:ext cx="3501128" cy="4552275"/>
          </a:xfrm>
          <a:prstGeom prst="rect">
            <a:avLst/>
          </a:prstGeom>
        </p:spPr>
      </p:pic>
      <p:sp>
        <p:nvSpPr>
          <p:cNvPr id="9" name="Rectangle 8">
            <a:extLst>
              <a:ext uri="{FF2B5EF4-FFF2-40B4-BE49-F238E27FC236}">
                <a16:creationId xmlns:a16="http://schemas.microsoft.com/office/drawing/2014/main" id="{5E1BFE5F-BC55-4BB1-99B2-EFBF44334946}"/>
              </a:ext>
            </a:extLst>
          </p:cNvPr>
          <p:cNvSpPr/>
          <p:nvPr/>
        </p:nvSpPr>
        <p:spPr>
          <a:xfrm>
            <a:off x="7165012" y="1518856"/>
            <a:ext cx="1789387" cy="319535"/>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61919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293" y="264463"/>
            <a:ext cx="7616770" cy="960112"/>
          </a:xfrm>
        </p:spPr>
        <p:txBody>
          <a:bodyPr/>
          <a:lstStyle/>
          <a:p>
            <a:r>
              <a:rPr lang="en-GB" dirty="0"/>
              <a:t>Client brief</a:t>
            </a:r>
          </a:p>
        </p:txBody>
      </p:sp>
      <p:sp>
        <p:nvSpPr>
          <p:cNvPr id="3" name="Content Placeholder 2"/>
          <p:cNvSpPr>
            <a:spLocks noGrp="1"/>
          </p:cNvSpPr>
          <p:nvPr>
            <p:ph idx="1"/>
          </p:nvPr>
        </p:nvSpPr>
        <p:spPr>
          <a:xfrm>
            <a:off x="664018" y="1083901"/>
            <a:ext cx="9411160" cy="3618924"/>
          </a:xfrm>
        </p:spPr>
        <p:txBody>
          <a:bodyPr>
            <a:noAutofit/>
          </a:bodyPr>
          <a:lstStyle/>
          <a:p>
            <a:pPr marL="0" indent="0">
              <a:buNone/>
            </a:pPr>
            <a:endParaRPr lang="en-GB" sz="2400" dirty="0"/>
          </a:p>
          <a:p>
            <a:pPr marL="0" indent="0">
              <a:buNone/>
            </a:pPr>
            <a:endParaRPr lang="en-GB" sz="2400" dirty="0"/>
          </a:p>
          <a:p>
            <a:pPr marL="0" indent="0">
              <a:buNone/>
            </a:pPr>
            <a:br>
              <a:rPr lang="en-GB" sz="2400" dirty="0"/>
            </a:br>
            <a:r>
              <a:rPr lang="en-GB" sz="2400" dirty="0"/>
              <a:t>What do you think OHS stands for?</a:t>
            </a:r>
          </a:p>
          <a:p>
            <a:pPr>
              <a:buFont typeface="Courier New" panose="02070309020205020404" pitchFamily="49" charset="0"/>
              <a:buChar char="o"/>
            </a:pPr>
            <a:r>
              <a:rPr lang="en-GB" sz="2400" dirty="0"/>
              <a:t> </a:t>
            </a:r>
            <a:r>
              <a:rPr lang="en-GB" sz="2400" i="1" dirty="0"/>
              <a:t>Occupational Heath and Safety</a:t>
            </a:r>
          </a:p>
          <a:p>
            <a:pPr>
              <a:buFont typeface="Courier New" panose="02070309020205020404" pitchFamily="49" charset="0"/>
              <a:buChar char="o"/>
            </a:pPr>
            <a:r>
              <a:rPr lang="en-GB" sz="2400" dirty="0"/>
              <a:t> Occasional Health and Safety</a:t>
            </a:r>
          </a:p>
          <a:p>
            <a:pPr>
              <a:buFont typeface="Courier New" panose="02070309020205020404" pitchFamily="49" charset="0"/>
              <a:buChar char="o"/>
            </a:pPr>
            <a:r>
              <a:rPr lang="en-GB" sz="2400" dirty="0"/>
              <a:t> Official Health and Security</a:t>
            </a:r>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pic>
        <p:nvPicPr>
          <p:cNvPr id="5" name="Graphic 4" descr="User">
            <a:extLst>
              <a:ext uri="{FF2B5EF4-FFF2-40B4-BE49-F238E27FC236}">
                <a16:creationId xmlns:a16="http://schemas.microsoft.com/office/drawing/2014/main" id="{CBE587D2-CD23-4473-A235-660011CDB8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2886" y="1019648"/>
            <a:ext cx="677975" cy="854046"/>
          </a:xfrm>
          <a:prstGeom prst="rect">
            <a:avLst/>
          </a:prstGeom>
        </p:spPr>
      </p:pic>
      <p:sp>
        <p:nvSpPr>
          <p:cNvPr id="6" name="Rectangle 5">
            <a:extLst>
              <a:ext uri="{FF2B5EF4-FFF2-40B4-BE49-F238E27FC236}">
                <a16:creationId xmlns:a16="http://schemas.microsoft.com/office/drawing/2014/main" id="{CE10FAD8-4C95-40DF-915E-3B514BCE7134}"/>
              </a:ext>
            </a:extLst>
          </p:cNvPr>
          <p:cNvSpPr/>
          <p:nvPr/>
        </p:nvSpPr>
        <p:spPr>
          <a:xfrm>
            <a:off x="1269648" y="1119204"/>
            <a:ext cx="5433213" cy="830997"/>
          </a:xfrm>
          <a:prstGeom prst="rect">
            <a:avLst/>
          </a:prstGeom>
          <a:solidFill>
            <a:schemeClr val="tx2">
              <a:lumMod val="40000"/>
              <a:lumOff val="60000"/>
            </a:schemeClr>
          </a:solidFill>
        </p:spPr>
        <p:txBody>
          <a:bodyPr wrap="square">
            <a:spAutoFit/>
          </a:bodyPr>
          <a:lstStyle/>
          <a:p>
            <a:r>
              <a:rPr lang="en-ZA" sz="2400" b="1" i="1" dirty="0"/>
              <a:t>Choose the correct answer from the options below: </a:t>
            </a:r>
          </a:p>
        </p:txBody>
      </p:sp>
      <p:pic>
        <p:nvPicPr>
          <p:cNvPr id="8" name="Picture 7">
            <a:extLst>
              <a:ext uri="{FF2B5EF4-FFF2-40B4-BE49-F238E27FC236}">
                <a16:creationId xmlns:a16="http://schemas.microsoft.com/office/drawing/2014/main" id="{4B8B3E59-941C-441F-9A82-97C739A8C9A5}"/>
              </a:ext>
            </a:extLst>
          </p:cNvPr>
          <p:cNvPicPr>
            <a:picLocks noChangeAspect="1"/>
          </p:cNvPicPr>
          <p:nvPr/>
        </p:nvPicPr>
        <p:blipFill>
          <a:blip r:embed="rId6"/>
          <a:stretch>
            <a:fillRect/>
          </a:stretch>
        </p:blipFill>
        <p:spPr>
          <a:xfrm>
            <a:off x="6702861" y="150550"/>
            <a:ext cx="3501128" cy="4552275"/>
          </a:xfrm>
          <a:prstGeom prst="rect">
            <a:avLst/>
          </a:prstGeom>
        </p:spPr>
      </p:pic>
      <p:sp>
        <p:nvSpPr>
          <p:cNvPr id="7" name="Rectangle 6">
            <a:extLst>
              <a:ext uri="{FF2B5EF4-FFF2-40B4-BE49-F238E27FC236}">
                <a16:creationId xmlns:a16="http://schemas.microsoft.com/office/drawing/2014/main" id="{A7DA0C01-AC5C-44C1-93B9-D4374F908709}"/>
              </a:ext>
            </a:extLst>
          </p:cNvPr>
          <p:cNvSpPr/>
          <p:nvPr/>
        </p:nvSpPr>
        <p:spPr>
          <a:xfrm>
            <a:off x="7129704" y="1836316"/>
            <a:ext cx="2542441" cy="319535"/>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998824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293" y="264463"/>
            <a:ext cx="7616770" cy="960112"/>
          </a:xfrm>
        </p:spPr>
        <p:txBody>
          <a:bodyPr/>
          <a:lstStyle/>
          <a:p>
            <a:r>
              <a:rPr lang="en-GB" dirty="0"/>
              <a:t>Client brief</a:t>
            </a:r>
          </a:p>
        </p:txBody>
      </p:sp>
      <p:sp>
        <p:nvSpPr>
          <p:cNvPr id="3" name="Content Placeholder 2"/>
          <p:cNvSpPr>
            <a:spLocks noGrp="1"/>
          </p:cNvSpPr>
          <p:nvPr>
            <p:ph idx="1"/>
          </p:nvPr>
        </p:nvSpPr>
        <p:spPr>
          <a:xfrm>
            <a:off x="664018" y="1083901"/>
            <a:ext cx="6154568" cy="3618924"/>
          </a:xfrm>
        </p:spPr>
        <p:txBody>
          <a:bodyPr>
            <a:noAutofit/>
          </a:bodyPr>
          <a:lstStyle/>
          <a:p>
            <a:pPr marL="0" indent="0">
              <a:buNone/>
            </a:pPr>
            <a:endParaRPr lang="en-GB" sz="2400" dirty="0"/>
          </a:p>
          <a:p>
            <a:pPr marL="0" indent="0">
              <a:buNone/>
            </a:pPr>
            <a:br>
              <a:rPr lang="en-GB" sz="2400" dirty="0"/>
            </a:br>
            <a:br>
              <a:rPr lang="en-GB" sz="2400" dirty="0"/>
            </a:br>
            <a:r>
              <a:rPr lang="en-GB" sz="2400" dirty="0"/>
              <a:t>When Mr Jansen wrote “ Supply from any point installation but must be compliant” can you explain in your own words what he means?</a:t>
            </a: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pic>
        <p:nvPicPr>
          <p:cNvPr id="5" name="Graphic 4" descr="User">
            <a:extLst>
              <a:ext uri="{FF2B5EF4-FFF2-40B4-BE49-F238E27FC236}">
                <a16:creationId xmlns:a16="http://schemas.microsoft.com/office/drawing/2014/main" id="{CBE587D2-CD23-4473-A235-660011CDB8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2886" y="1019648"/>
            <a:ext cx="677975" cy="854046"/>
          </a:xfrm>
          <a:prstGeom prst="rect">
            <a:avLst/>
          </a:prstGeom>
        </p:spPr>
      </p:pic>
      <p:sp>
        <p:nvSpPr>
          <p:cNvPr id="6" name="Rectangle 5">
            <a:extLst>
              <a:ext uri="{FF2B5EF4-FFF2-40B4-BE49-F238E27FC236}">
                <a16:creationId xmlns:a16="http://schemas.microsoft.com/office/drawing/2014/main" id="{CE10FAD8-4C95-40DF-915E-3B514BCE7134}"/>
              </a:ext>
            </a:extLst>
          </p:cNvPr>
          <p:cNvSpPr/>
          <p:nvPr/>
        </p:nvSpPr>
        <p:spPr>
          <a:xfrm>
            <a:off x="1269648" y="1119204"/>
            <a:ext cx="5433213" cy="830997"/>
          </a:xfrm>
          <a:prstGeom prst="rect">
            <a:avLst/>
          </a:prstGeom>
          <a:solidFill>
            <a:schemeClr val="tx2">
              <a:lumMod val="40000"/>
              <a:lumOff val="60000"/>
            </a:schemeClr>
          </a:solidFill>
        </p:spPr>
        <p:txBody>
          <a:bodyPr wrap="square">
            <a:spAutoFit/>
          </a:bodyPr>
          <a:lstStyle/>
          <a:p>
            <a:r>
              <a:rPr lang="en-ZA" sz="2400" b="1" i="1" dirty="0"/>
              <a:t>Type your answer in the block provided and click submit. </a:t>
            </a:r>
          </a:p>
        </p:txBody>
      </p:sp>
      <p:pic>
        <p:nvPicPr>
          <p:cNvPr id="8" name="Picture 7">
            <a:extLst>
              <a:ext uri="{FF2B5EF4-FFF2-40B4-BE49-F238E27FC236}">
                <a16:creationId xmlns:a16="http://schemas.microsoft.com/office/drawing/2014/main" id="{4B8B3E59-941C-441F-9A82-97C739A8C9A5}"/>
              </a:ext>
            </a:extLst>
          </p:cNvPr>
          <p:cNvPicPr>
            <a:picLocks noChangeAspect="1"/>
          </p:cNvPicPr>
          <p:nvPr/>
        </p:nvPicPr>
        <p:blipFill>
          <a:blip r:embed="rId6"/>
          <a:stretch>
            <a:fillRect/>
          </a:stretch>
        </p:blipFill>
        <p:spPr>
          <a:xfrm>
            <a:off x="6702861" y="150550"/>
            <a:ext cx="3501128" cy="4552275"/>
          </a:xfrm>
          <a:prstGeom prst="rect">
            <a:avLst/>
          </a:prstGeom>
        </p:spPr>
      </p:pic>
      <p:sp>
        <p:nvSpPr>
          <p:cNvPr id="7" name="Rectangle 6">
            <a:extLst>
              <a:ext uri="{FF2B5EF4-FFF2-40B4-BE49-F238E27FC236}">
                <a16:creationId xmlns:a16="http://schemas.microsoft.com/office/drawing/2014/main" id="{A7DA0C01-AC5C-44C1-93B9-D4374F908709}"/>
              </a:ext>
            </a:extLst>
          </p:cNvPr>
          <p:cNvSpPr/>
          <p:nvPr/>
        </p:nvSpPr>
        <p:spPr>
          <a:xfrm>
            <a:off x="7240067" y="2644164"/>
            <a:ext cx="2542441" cy="847898"/>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a:extLst>
              <a:ext uri="{FF2B5EF4-FFF2-40B4-BE49-F238E27FC236}">
                <a16:creationId xmlns:a16="http://schemas.microsoft.com/office/drawing/2014/main" id="{B0A27BA7-3A00-4E1B-B362-A54289599611}"/>
              </a:ext>
            </a:extLst>
          </p:cNvPr>
          <p:cNvSpPr/>
          <p:nvPr/>
        </p:nvSpPr>
        <p:spPr>
          <a:xfrm>
            <a:off x="811924" y="3389587"/>
            <a:ext cx="5770179" cy="9601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C9E3733A-4185-4673-8251-5F487D3CDA3F}"/>
              </a:ext>
            </a:extLst>
          </p:cNvPr>
          <p:cNvSpPr/>
          <p:nvPr/>
        </p:nvSpPr>
        <p:spPr>
          <a:xfrm>
            <a:off x="7734874" y="4283365"/>
            <a:ext cx="1437102" cy="5570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Tree>
    <p:custDataLst>
      <p:tags r:id="rId1"/>
    </p:custDataLst>
    <p:extLst>
      <p:ext uri="{BB962C8B-B14F-4D97-AF65-F5344CB8AC3E}">
        <p14:creationId xmlns:p14="http://schemas.microsoft.com/office/powerpoint/2010/main" val="1193297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293" y="264463"/>
            <a:ext cx="7616770" cy="960112"/>
          </a:xfrm>
        </p:spPr>
        <p:txBody>
          <a:bodyPr/>
          <a:lstStyle/>
          <a:p>
            <a:r>
              <a:rPr lang="en-GB" dirty="0"/>
              <a:t>Client brief</a:t>
            </a:r>
          </a:p>
        </p:txBody>
      </p:sp>
      <p:sp>
        <p:nvSpPr>
          <p:cNvPr id="3" name="Content Placeholder 2"/>
          <p:cNvSpPr>
            <a:spLocks noGrp="1"/>
          </p:cNvSpPr>
          <p:nvPr>
            <p:ph idx="1"/>
          </p:nvPr>
        </p:nvSpPr>
        <p:spPr>
          <a:xfrm>
            <a:off x="664018" y="1083901"/>
            <a:ext cx="6154568" cy="3618924"/>
          </a:xfrm>
        </p:spPr>
        <p:txBody>
          <a:bodyPr>
            <a:noAutofit/>
          </a:bodyPr>
          <a:lstStyle/>
          <a:p>
            <a:pPr marL="0" indent="0">
              <a:buNone/>
            </a:pPr>
            <a:r>
              <a:rPr lang="en-GB" sz="2400" dirty="0"/>
              <a:t>When Mr Jansen wrote “ Supply from any point installation but must be compliant” he meant that …….</a:t>
            </a:r>
            <a:r>
              <a:rPr lang="en-GB" sz="2400" dirty="0">
                <a:highlight>
                  <a:srgbClr val="FFFF00"/>
                </a:highlight>
              </a:rPr>
              <a:t> (get explanation from Nick)</a:t>
            </a:r>
            <a:endParaRPr lang="en-GB" dirty="0">
              <a:highlight>
                <a:srgbClr val="FFFF00"/>
              </a:highlight>
            </a:endParaRPr>
          </a:p>
          <a:p>
            <a:pPr marL="0" indent="0">
              <a:buNone/>
            </a:pPr>
            <a:endParaRPr lang="en-GB" dirty="0"/>
          </a:p>
          <a:p>
            <a:pPr marL="0" indent="0">
              <a:buNone/>
            </a:pPr>
            <a:endParaRPr lang="en-GB" dirty="0"/>
          </a:p>
          <a:p>
            <a:endParaRPr lang="en-GB" dirty="0"/>
          </a:p>
          <a:p>
            <a:endParaRPr lang="en-GB" dirty="0"/>
          </a:p>
          <a:p>
            <a:endParaRPr lang="en-GB" dirty="0"/>
          </a:p>
        </p:txBody>
      </p:sp>
      <p:pic>
        <p:nvPicPr>
          <p:cNvPr id="8" name="Picture 7">
            <a:extLst>
              <a:ext uri="{FF2B5EF4-FFF2-40B4-BE49-F238E27FC236}">
                <a16:creationId xmlns:a16="http://schemas.microsoft.com/office/drawing/2014/main" id="{4B8B3E59-941C-441F-9A82-97C739A8C9A5}"/>
              </a:ext>
            </a:extLst>
          </p:cNvPr>
          <p:cNvPicPr>
            <a:picLocks noChangeAspect="1"/>
          </p:cNvPicPr>
          <p:nvPr/>
        </p:nvPicPr>
        <p:blipFill>
          <a:blip r:embed="rId4"/>
          <a:stretch>
            <a:fillRect/>
          </a:stretch>
        </p:blipFill>
        <p:spPr>
          <a:xfrm>
            <a:off x="6702861" y="150550"/>
            <a:ext cx="3501128" cy="4552275"/>
          </a:xfrm>
          <a:prstGeom prst="rect">
            <a:avLst/>
          </a:prstGeom>
        </p:spPr>
      </p:pic>
      <p:sp>
        <p:nvSpPr>
          <p:cNvPr id="7" name="Rectangle 6">
            <a:extLst>
              <a:ext uri="{FF2B5EF4-FFF2-40B4-BE49-F238E27FC236}">
                <a16:creationId xmlns:a16="http://schemas.microsoft.com/office/drawing/2014/main" id="{A7DA0C01-AC5C-44C1-93B9-D4374F908709}"/>
              </a:ext>
            </a:extLst>
          </p:cNvPr>
          <p:cNvSpPr/>
          <p:nvPr/>
        </p:nvSpPr>
        <p:spPr>
          <a:xfrm>
            <a:off x="7240067" y="2644164"/>
            <a:ext cx="2542441" cy="847898"/>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921527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293" y="264463"/>
            <a:ext cx="7616770" cy="960112"/>
          </a:xfrm>
        </p:spPr>
        <p:txBody>
          <a:bodyPr/>
          <a:lstStyle/>
          <a:p>
            <a:r>
              <a:rPr lang="en-GB" dirty="0"/>
              <a:t>Client brief</a:t>
            </a:r>
          </a:p>
        </p:txBody>
      </p:sp>
      <p:sp>
        <p:nvSpPr>
          <p:cNvPr id="3" name="Content Placeholder 2"/>
          <p:cNvSpPr>
            <a:spLocks noGrp="1"/>
          </p:cNvSpPr>
          <p:nvPr>
            <p:ph idx="1"/>
          </p:nvPr>
        </p:nvSpPr>
        <p:spPr>
          <a:xfrm>
            <a:off x="664018" y="1083901"/>
            <a:ext cx="6257044" cy="3618924"/>
          </a:xfrm>
        </p:spPr>
        <p:txBody>
          <a:bodyPr>
            <a:noAutofit/>
          </a:bodyPr>
          <a:lstStyle/>
          <a:p>
            <a:pPr marL="0" indent="0">
              <a:buNone/>
            </a:pPr>
            <a:endParaRPr lang="en-GB" sz="2400" dirty="0"/>
          </a:p>
          <a:p>
            <a:pPr marL="0" indent="0">
              <a:buNone/>
            </a:pPr>
            <a:endParaRPr lang="en-GB" sz="2400" dirty="0"/>
          </a:p>
          <a:p>
            <a:pPr marL="0" indent="0">
              <a:buNone/>
            </a:pPr>
            <a:br>
              <a:rPr lang="en-GB" sz="2400" dirty="0"/>
            </a:br>
            <a:r>
              <a:rPr lang="en-GB" sz="2400" dirty="0"/>
              <a:t>How many days do you have to complete this job? </a:t>
            </a:r>
            <a:endParaRPr lang="en-GB" dirty="0"/>
          </a:p>
          <a:p>
            <a:pPr>
              <a:buFont typeface="Courier New" panose="02070309020205020404" pitchFamily="49" charset="0"/>
              <a:buChar char="o"/>
            </a:pPr>
            <a:r>
              <a:rPr lang="en-GB" dirty="0"/>
              <a:t> </a:t>
            </a:r>
            <a:r>
              <a:rPr lang="en-GB" i="1" dirty="0"/>
              <a:t>1 day</a:t>
            </a:r>
          </a:p>
          <a:p>
            <a:pPr>
              <a:buFont typeface="Courier New" panose="02070309020205020404" pitchFamily="49" charset="0"/>
              <a:buChar char="o"/>
            </a:pPr>
            <a:r>
              <a:rPr lang="en-GB" dirty="0"/>
              <a:t> 2 days</a:t>
            </a:r>
          </a:p>
          <a:p>
            <a:pPr>
              <a:buFont typeface="Courier New" panose="02070309020205020404" pitchFamily="49" charset="0"/>
              <a:buChar char="o"/>
            </a:pPr>
            <a:r>
              <a:rPr lang="en-GB" dirty="0"/>
              <a:t> 7 days</a:t>
            </a:r>
          </a:p>
          <a:p>
            <a:pPr>
              <a:buFont typeface="Courier New" panose="02070309020205020404" pitchFamily="49" charset="0"/>
              <a:buChar char="o"/>
            </a:pPr>
            <a:r>
              <a:rPr lang="en-GB" dirty="0"/>
              <a:t> As long as I need</a:t>
            </a:r>
          </a:p>
          <a:p>
            <a:pPr marL="0" indent="0">
              <a:buNone/>
            </a:pPr>
            <a:endParaRPr lang="en-GB" dirty="0"/>
          </a:p>
          <a:p>
            <a:pPr marL="0" indent="0">
              <a:buNone/>
            </a:pPr>
            <a:endParaRPr lang="en-GB" dirty="0"/>
          </a:p>
          <a:p>
            <a:endParaRPr lang="en-GB" dirty="0"/>
          </a:p>
          <a:p>
            <a:endParaRPr lang="en-GB" dirty="0"/>
          </a:p>
          <a:p>
            <a:endParaRPr lang="en-GB" dirty="0"/>
          </a:p>
        </p:txBody>
      </p:sp>
      <p:pic>
        <p:nvPicPr>
          <p:cNvPr id="5" name="Graphic 4" descr="User">
            <a:extLst>
              <a:ext uri="{FF2B5EF4-FFF2-40B4-BE49-F238E27FC236}">
                <a16:creationId xmlns:a16="http://schemas.microsoft.com/office/drawing/2014/main" id="{CBE587D2-CD23-4473-A235-660011CDB8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2886" y="1019648"/>
            <a:ext cx="677975" cy="854046"/>
          </a:xfrm>
          <a:prstGeom prst="rect">
            <a:avLst/>
          </a:prstGeom>
        </p:spPr>
      </p:pic>
      <p:sp>
        <p:nvSpPr>
          <p:cNvPr id="6" name="Rectangle 5">
            <a:extLst>
              <a:ext uri="{FF2B5EF4-FFF2-40B4-BE49-F238E27FC236}">
                <a16:creationId xmlns:a16="http://schemas.microsoft.com/office/drawing/2014/main" id="{CE10FAD8-4C95-40DF-915E-3B514BCE7134}"/>
              </a:ext>
            </a:extLst>
          </p:cNvPr>
          <p:cNvSpPr/>
          <p:nvPr/>
        </p:nvSpPr>
        <p:spPr>
          <a:xfrm>
            <a:off x="1269648" y="1119204"/>
            <a:ext cx="5433213" cy="830997"/>
          </a:xfrm>
          <a:prstGeom prst="rect">
            <a:avLst/>
          </a:prstGeom>
          <a:solidFill>
            <a:schemeClr val="tx2">
              <a:lumMod val="40000"/>
              <a:lumOff val="60000"/>
            </a:schemeClr>
          </a:solidFill>
        </p:spPr>
        <p:txBody>
          <a:bodyPr wrap="square">
            <a:spAutoFit/>
          </a:bodyPr>
          <a:lstStyle/>
          <a:p>
            <a:r>
              <a:rPr lang="en-ZA" sz="2400" b="1" i="1" dirty="0"/>
              <a:t>Choose the correct answer from the options below: </a:t>
            </a:r>
          </a:p>
        </p:txBody>
      </p:sp>
      <p:pic>
        <p:nvPicPr>
          <p:cNvPr id="8" name="Picture 7">
            <a:extLst>
              <a:ext uri="{FF2B5EF4-FFF2-40B4-BE49-F238E27FC236}">
                <a16:creationId xmlns:a16="http://schemas.microsoft.com/office/drawing/2014/main" id="{4B8B3E59-941C-441F-9A82-97C739A8C9A5}"/>
              </a:ext>
            </a:extLst>
          </p:cNvPr>
          <p:cNvPicPr>
            <a:picLocks noChangeAspect="1"/>
          </p:cNvPicPr>
          <p:nvPr/>
        </p:nvPicPr>
        <p:blipFill>
          <a:blip r:embed="rId6"/>
          <a:stretch>
            <a:fillRect/>
          </a:stretch>
        </p:blipFill>
        <p:spPr>
          <a:xfrm>
            <a:off x="6702861" y="150550"/>
            <a:ext cx="3501128" cy="4552275"/>
          </a:xfrm>
          <a:prstGeom prst="rect">
            <a:avLst/>
          </a:prstGeom>
        </p:spPr>
      </p:pic>
      <p:sp>
        <p:nvSpPr>
          <p:cNvPr id="7" name="Rectangle 6">
            <a:extLst>
              <a:ext uri="{FF2B5EF4-FFF2-40B4-BE49-F238E27FC236}">
                <a16:creationId xmlns:a16="http://schemas.microsoft.com/office/drawing/2014/main" id="{A7DA0C01-AC5C-44C1-93B9-D4374F908709}"/>
              </a:ext>
            </a:extLst>
          </p:cNvPr>
          <p:cNvSpPr/>
          <p:nvPr/>
        </p:nvSpPr>
        <p:spPr>
          <a:xfrm>
            <a:off x="7182204" y="3499578"/>
            <a:ext cx="2542441" cy="319535"/>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384366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293" y="264463"/>
            <a:ext cx="7616770" cy="960112"/>
          </a:xfrm>
        </p:spPr>
        <p:txBody>
          <a:bodyPr/>
          <a:lstStyle/>
          <a:p>
            <a:r>
              <a:rPr lang="en-GB" dirty="0"/>
              <a:t>Client brief</a:t>
            </a:r>
          </a:p>
        </p:txBody>
      </p:sp>
      <p:sp>
        <p:nvSpPr>
          <p:cNvPr id="3" name="Content Placeholder 2"/>
          <p:cNvSpPr>
            <a:spLocks noGrp="1"/>
          </p:cNvSpPr>
          <p:nvPr>
            <p:ph idx="1"/>
          </p:nvPr>
        </p:nvSpPr>
        <p:spPr>
          <a:xfrm>
            <a:off x="664018" y="1083901"/>
            <a:ext cx="6154568" cy="3618924"/>
          </a:xfrm>
        </p:spPr>
        <p:txBody>
          <a:bodyPr>
            <a:noAutofit/>
          </a:bodyPr>
          <a:lstStyle/>
          <a:p>
            <a:pPr marL="0" indent="0">
              <a:buNone/>
            </a:pPr>
            <a:endParaRPr lang="en-GB" sz="2400" dirty="0"/>
          </a:p>
          <a:p>
            <a:pPr marL="0" indent="0">
              <a:buNone/>
            </a:pPr>
            <a:br>
              <a:rPr lang="en-GB" sz="2400" dirty="0"/>
            </a:br>
            <a:br>
              <a:rPr lang="en-GB" sz="2400" dirty="0"/>
            </a:br>
            <a:r>
              <a:rPr lang="en-GB" sz="2400" dirty="0"/>
              <a:t>Why do you think Mr Jansen wrote “CHEAP AS POSSIBLE” in big letters? </a:t>
            </a: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pic>
        <p:nvPicPr>
          <p:cNvPr id="5" name="Graphic 4" descr="User">
            <a:extLst>
              <a:ext uri="{FF2B5EF4-FFF2-40B4-BE49-F238E27FC236}">
                <a16:creationId xmlns:a16="http://schemas.microsoft.com/office/drawing/2014/main" id="{CBE587D2-CD23-4473-A235-660011CDB8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2886" y="1019648"/>
            <a:ext cx="677975" cy="854046"/>
          </a:xfrm>
          <a:prstGeom prst="rect">
            <a:avLst/>
          </a:prstGeom>
        </p:spPr>
      </p:pic>
      <p:sp>
        <p:nvSpPr>
          <p:cNvPr id="6" name="Rectangle 5">
            <a:extLst>
              <a:ext uri="{FF2B5EF4-FFF2-40B4-BE49-F238E27FC236}">
                <a16:creationId xmlns:a16="http://schemas.microsoft.com/office/drawing/2014/main" id="{CE10FAD8-4C95-40DF-915E-3B514BCE7134}"/>
              </a:ext>
            </a:extLst>
          </p:cNvPr>
          <p:cNvSpPr/>
          <p:nvPr/>
        </p:nvSpPr>
        <p:spPr>
          <a:xfrm>
            <a:off x="1269648" y="1119204"/>
            <a:ext cx="5433213" cy="830997"/>
          </a:xfrm>
          <a:prstGeom prst="rect">
            <a:avLst/>
          </a:prstGeom>
          <a:solidFill>
            <a:schemeClr val="tx2">
              <a:lumMod val="40000"/>
              <a:lumOff val="60000"/>
            </a:schemeClr>
          </a:solidFill>
        </p:spPr>
        <p:txBody>
          <a:bodyPr wrap="square">
            <a:spAutoFit/>
          </a:bodyPr>
          <a:lstStyle/>
          <a:p>
            <a:r>
              <a:rPr lang="en-ZA" sz="2400" b="1" i="1" dirty="0"/>
              <a:t>Type your answer in the block provided and click submit. </a:t>
            </a:r>
          </a:p>
        </p:txBody>
      </p:sp>
      <p:pic>
        <p:nvPicPr>
          <p:cNvPr id="8" name="Picture 7">
            <a:extLst>
              <a:ext uri="{FF2B5EF4-FFF2-40B4-BE49-F238E27FC236}">
                <a16:creationId xmlns:a16="http://schemas.microsoft.com/office/drawing/2014/main" id="{4B8B3E59-941C-441F-9A82-97C739A8C9A5}"/>
              </a:ext>
            </a:extLst>
          </p:cNvPr>
          <p:cNvPicPr>
            <a:picLocks noChangeAspect="1"/>
          </p:cNvPicPr>
          <p:nvPr/>
        </p:nvPicPr>
        <p:blipFill>
          <a:blip r:embed="rId6"/>
          <a:stretch>
            <a:fillRect/>
          </a:stretch>
        </p:blipFill>
        <p:spPr>
          <a:xfrm>
            <a:off x="6702861" y="150550"/>
            <a:ext cx="3501128" cy="4552275"/>
          </a:xfrm>
          <a:prstGeom prst="rect">
            <a:avLst/>
          </a:prstGeom>
        </p:spPr>
      </p:pic>
      <p:sp>
        <p:nvSpPr>
          <p:cNvPr id="7" name="Rectangle 6">
            <a:extLst>
              <a:ext uri="{FF2B5EF4-FFF2-40B4-BE49-F238E27FC236}">
                <a16:creationId xmlns:a16="http://schemas.microsoft.com/office/drawing/2014/main" id="{A7DA0C01-AC5C-44C1-93B9-D4374F908709}"/>
              </a:ext>
            </a:extLst>
          </p:cNvPr>
          <p:cNvSpPr/>
          <p:nvPr/>
        </p:nvSpPr>
        <p:spPr>
          <a:xfrm>
            <a:off x="7240067" y="3728017"/>
            <a:ext cx="2542441" cy="417786"/>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a:extLst>
              <a:ext uri="{FF2B5EF4-FFF2-40B4-BE49-F238E27FC236}">
                <a16:creationId xmlns:a16="http://schemas.microsoft.com/office/drawing/2014/main" id="{B0A27BA7-3A00-4E1B-B362-A54289599611}"/>
              </a:ext>
            </a:extLst>
          </p:cNvPr>
          <p:cNvSpPr/>
          <p:nvPr/>
        </p:nvSpPr>
        <p:spPr>
          <a:xfrm>
            <a:off x="765988" y="3017087"/>
            <a:ext cx="5770179" cy="14366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C9E3733A-4185-4673-8251-5F487D3CDA3F}"/>
              </a:ext>
            </a:extLst>
          </p:cNvPr>
          <p:cNvSpPr/>
          <p:nvPr/>
        </p:nvSpPr>
        <p:spPr>
          <a:xfrm>
            <a:off x="7734874" y="4283365"/>
            <a:ext cx="1437102" cy="5570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Tree>
    <p:custDataLst>
      <p:tags r:id="rId1"/>
    </p:custDataLst>
    <p:extLst>
      <p:ext uri="{BB962C8B-B14F-4D97-AF65-F5344CB8AC3E}">
        <p14:creationId xmlns:p14="http://schemas.microsoft.com/office/powerpoint/2010/main" val="3645712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Wireways</a:t>
            </a:r>
          </a:p>
        </p:txBody>
      </p:sp>
      <p:sp>
        <p:nvSpPr>
          <p:cNvPr id="3" name="Subtitle 2"/>
          <p:cNvSpPr>
            <a:spLocks noGrp="1"/>
          </p:cNvSpPr>
          <p:nvPr>
            <p:ph type="subTitle" idx="1"/>
          </p:nvPr>
        </p:nvSpPr>
        <p:spPr/>
        <p:txBody>
          <a:bodyPr/>
          <a:lstStyle/>
          <a:p>
            <a:r>
              <a:rPr lang="en-GB" dirty="0"/>
              <a:t>Topic 5- Install a 3 phase socket outlet</a:t>
            </a:r>
          </a:p>
        </p:txBody>
      </p:sp>
      <p:sp>
        <p:nvSpPr>
          <p:cNvPr id="5" name="Rectangle 4">
            <a:extLst>
              <a:ext uri="{FF2B5EF4-FFF2-40B4-BE49-F238E27FC236}">
                <a16:creationId xmlns:a16="http://schemas.microsoft.com/office/drawing/2014/main" id="{543DB20B-3A6D-486D-9CE3-96EF571CA414}"/>
              </a:ext>
            </a:extLst>
          </p:cNvPr>
          <p:cNvSpPr/>
          <p:nvPr/>
        </p:nvSpPr>
        <p:spPr>
          <a:xfrm>
            <a:off x="314051" y="4154354"/>
            <a:ext cx="9925323" cy="507831"/>
          </a:xfrm>
          <a:prstGeom prst="rect">
            <a:avLst/>
          </a:prstGeom>
        </p:spPr>
        <p:txBody>
          <a:bodyPr wrap="square">
            <a:spAutoFit/>
          </a:bodyPr>
          <a:lstStyle/>
          <a:p>
            <a:pPr lvl="0"/>
            <a:r>
              <a:rPr lang="en-ZA" sz="900" i="1" dirty="0">
                <a:solidFill>
                  <a:srgbClr val="43525A"/>
                </a:solidFill>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93" y="264463"/>
            <a:ext cx="7616770" cy="960112"/>
          </a:xfrm>
        </p:spPr>
        <p:txBody>
          <a:bodyPr/>
          <a:lstStyle/>
          <a:p>
            <a:r>
              <a:rPr lang="en-GB" dirty="0"/>
              <a:t>Area details </a:t>
            </a:r>
          </a:p>
        </p:txBody>
      </p:sp>
      <p:sp>
        <p:nvSpPr>
          <p:cNvPr id="3" name="Content Placeholder 2"/>
          <p:cNvSpPr>
            <a:spLocks noGrp="1"/>
          </p:cNvSpPr>
          <p:nvPr>
            <p:ph idx="1"/>
          </p:nvPr>
        </p:nvSpPr>
        <p:spPr>
          <a:xfrm>
            <a:off x="625918" y="1083901"/>
            <a:ext cx="9122089" cy="808817"/>
          </a:xfrm>
        </p:spPr>
        <p:txBody>
          <a:bodyPr>
            <a:noAutofit/>
          </a:bodyPr>
          <a:lstStyle/>
          <a:p>
            <a:pPr marL="0" indent="0">
              <a:buNone/>
            </a:pPr>
            <a:r>
              <a:rPr lang="en-GB" sz="2400" dirty="0"/>
              <a:t>It’s very important that you know the details of the area where you will be installing the 3 phase socket. You took a walk around and carefully looked at your surroundings.  </a:t>
            </a:r>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Rectangle 3">
            <a:extLst>
              <a:ext uri="{FF2B5EF4-FFF2-40B4-BE49-F238E27FC236}">
                <a16:creationId xmlns:a16="http://schemas.microsoft.com/office/drawing/2014/main" id="{7945B0CB-7A9B-4093-898C-6EFD0F8B8B11}"/>
              </a:ext>
            </a:extLst>
          </p:cNvPr>
          <p:cNvSpPr/>
          <p:nvPr/>
        </p:nvSpPr>
        <p:spPr>
          <a:xfrm>
            <a:off x="5289331" y="2254469"/>
            <a:ext cx="4324126" cy="25534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for Vid03: Area Details </a:t>
            </a:r>
          </a:p>
        </p:txBody>
      </p:sp>
      <p:pic>
        <p:nvPicPr>
          <p:cNvPr id="6" name="Graphic 5" descr="User">
            <a:extLst>
              <a:ext uri="{FF2B5EF4-FFF2-40B4-BE49-F238E27FC236}">
                <a16:creationId xmlns:a16="http://schemas.microsoft.com/office/drawing/2014/main" id="{15315E9D-C5D6-4C8A-B100-436F8300E9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1193" y="2359123"/>
            <a:ext cx="854046" cy="854046"/>
          </a:xfrm>
          <a:prstGeom prst="rect">
            <a:avLst/>
          </a:prstGeom>
        </p:spPr>
      </p:pic>
      <p:sp>
        <p:nvSpPr>
          <p:cNvPr id="7" name="Rectangle 6">
            <a:extLst>
              <a:ext uri="{FF2B5EF4-FFF2-40B4-BE49-F238E27FC236}">
                <a16:creationId xmlns:a16="http://schemas.microsoft.com/office/drawing/2014/main" id="{A55CDFB7-AA56-4614-B646-A92FFC348673}"/>
              </a:ext>
            </a:extLst>
          </p:cNvPr>
          <p:cNvSpPr/>
          <p:nvPr/>
        </p:nvSpPr>
        <p:spPr>
          <a:xfrm>
            <a:off x="1477248" y="2359123"/>
            <a:ext cx="3174295" cy="1938992"/>
          </a:xfrm>
          <a:prstGeom prst="rect">
            <a:avLst/>
          </a:prstGeom>
          <a:solidFill>
            <a:schemeClr val="tx2">
              <a:lumMod val="40000"/>
              <a:lumOff val="60000"/>
            </a:schemeClr>
          </a:solidFill>
        </p:spPr>
        <p:txBody>
          <a:bodyPr wrap="square">
            <a:spAutoFit/>
          </a:bodyPr>
          <a:lstStyle/>
          <a:p>
            <a:r>
              <a:rPr lang="en-GB" sz="2400" b="1" i="1" dirty="0"/>
              <a:t>Watch this video for more information about what you found when you walked around the area. </a:t>
            </a:r>
          </a:p>
        </p:txBody>
      </p:sp>
    </p:spTree>
    <p:custDataLst>
      <p:tags r:id="rId1"/>
    </p:custDataLst>
    <p:extLst>
      <p:ext uri="{BB962C8B-B14F-4D97-AF65-F5344CB8AC3E}">
        <p14:creationId xmlns:p14="http://schemas.microsoft.com/office/powerpoint/2010/main" val="1677444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8AF5-6B60-4557-AEF3-AFDB5014FC12}"/>
              </a:ext>
            </a:extLst>
          </p:cNvPr>
          <p:cNvSpPr>
            <a:spLocks noGrp="1"/>
          </p:cNvSpPr>
          <p:nvPr>
            <p:ph type="title"/>
          </p:nvPr>
        </p:nvSpPr>
        <p:spPr>
          <a:xfrm>
            <a:off x="528697" y="264462"/>
            <a:ext cx="8831461" cy="960113"/>
          </a:xfrm>
        </p:spPr>
        <p:txBody>
          <a:bodyPr/>
          <a:lstStyle/>
          <a:p>
            <a:r>
              <a:rPr lang="en-ZA" dirty="0"/>
              <a:t>Summary of area details </a:t>
            </a:r>
          </a:p>
        </p:txBody>
      </p:sp>
      <p:sp>
        <p:nvSpPr>
          <p:cNvPr id="3" name="Content Placeholder 2">
            <a:extLst>
              <a:ext uri="{FF2B5EF4-FFF2-40B4-BE49-F238E27FC236}">
                <a16:creationId xmlns:a16="http://schemas.microsoft.com/office/drawing/2014/main" id="{F6D06B1A-756A-4578-A630-B8F2FEEDB020}"/>
              </a:ext>
            </a:extLst>
          </p:cNvPr>
          <p:cNvSpPr>
            <a:spLocks noGrp="1"/>
          </p:cNvSpPr>
          <p:nvPr>
            <p:ph idx="1"/>
          </p:nvPr>
        </p:nvSpPr>
        <p:spPr>
          <a:xfrm>
            <a:off x="528697" y="1322310"/>
            <a:ext cx="8831461" cy="3151699"/>
          </a:xfrm>
        </p:spPr>
        <p:txBody>
          <a:bodyPr>
            <a:normAutofit/>
          </a:bodyPr>
          <a:lstStyle/>
          <a:p>
            <a:pPr marL="0" indent="0">
              <a:buNone/>
            </a:pPr>
            <a:r>
              <a:rPr lang="en-ZA" sz="2400" dirty="0"/>
              <a:t>Not sure you can remember all the area details? </a:t>
            </a: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
        <p:nvSpPr>
          <p:cNvPr id="4" name="Rectangle 3">
            <a:extLst>
              <a:ext uri="{FF2B5EF4-FFF2-40B4-BE49-F238E27FC236}">
                <a16:creationId xmlns:a16="http://schemas.microsoft.com/office/drawing/2014/main" id="{B66A4A80-791F-4165-B5C3-248CC683A0AF}"/>
              </a:ext>
            </a:extLst>
          </p:cNvPr>
          <p:cNvSpPr/>
          <p:nvPr/>
        </p:nvSpPr>
        <p:spPr>
          <a:xfrm>
            <a:off x="4017429" y="3277956"/>
            <a:ext cx="1853996"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(NAME OF factory) area details </a:t>
            </a:r>
          </a:p>
        </p:txBody>
      </p:sp>
      <p:pic>
        <p:nvPicPr>
          <p:cNvPr id="5" name="Graphic 4" descr="User">
            <a:extLst>
              <a:ext uri="{FF2B5EF4-FFF2-40B4-BE49-F238E27FC236}">
                <a16:creationId xmlns:a16="http://schemas.microsoft.com/office/drawing/2014/main" id="{F798B992-406E-418B-80D6-D562FC35D3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5083" y="1981619"/>
            <a:ext cx="854046" cy="854046"/>
          </a:xfrm>
          <a:prstGeom prst="rect">
            <a:avLst/>
          </a:prstGeom>
        </p:spPr>
      </p:pic>
      <p:sp>
        <p:nvSpPr>
          <p:cNvPr id="6" name="Rectangle 5">
            <a:extLst>
              <a:ext uri="{FF2B5EF4-FFF2-40B4-BE49-F238E27FC236}">
                <a16:creationId xmlns:a16="http://schemas.microsoft.com/office/drawing/2014/main" id="{ACAB5AAD-11B9-48F4-9D0F-ECFE93FF3AF4}"/>
              </a:ext>
            </a:extLst>
          </p:cNvPr>
          <p:cNvSpPr/>
          <p:nvPr/>
        </p:nvSpPr>
        <p:spPr>
          <a:xfrm>
            <a:off x="1561138" y="1981619"/>
            <a:ext cx="7373137" cy="830997"/>
          </a:xfrm>
          <a:prstGeom prst="rect">
            <a:avLst/>
          </a:prstGeom>
          <a:solidFill>
            <a:schemeClr val="tx2">
              <a:lumMod val="40000"/>
              <a:lumOff val="60000"/>
            </a:schemeClr>
          </a:solidFill>
        </p:spPr>
        <p:txBody>
          <a:bodyPr wrap="square">
            <a:spAutoFit/>
          </a:bodyPr>
          <a:lstStyle/>
          <a:p>
            <a:r>
              <a:rPr lang="en-GB" sz="2400" b="1" i="1" dirty="0"/>
              <a:t>Click on the button to download the area details. Keep this list handy for Step 2 coming up next. </a:t>
            </a:r>
          </a:p>
        </p:txBody>
      </p:sp>
    </p:spTree>
    <p:custDataLst>
      <p:tags r:id="rId1"/>
    </p:custDataLst>
    <p:extLst>
      <p:ext uri="{BB962C8B-B14F-4D97-AF65-F5344CB8AC3E}">
        <p14:creationId xmlns:p14="http://schemas.microsoft.com/office/powerpoint/2010/main" val="2417663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573" y="264463"/>
            <a:ext cx="7616770" cy="960112"/>
          </a:xfrm>
        </p:spPr>
        <p:txBody>
          <a:bodyPr/>
          <a:lstStyle/>
          <a:p>
            <a:r>
              <a:rPr lang="en-GB" dirty="0"/>
              <a:t>Step 2- Choose the best option</a:t>
            </a:r>
          </a:p>
        </p:txBody>
      </p:sp>
      <p:sp>
        <p:nvSpPr>
          <p:cNvPr id="3" name="Content Placeholder 2"/>
          <p:cNvSpPr>
            <a:spLocks noGrp="1"/>
          </p:cNvSpPr>
          <p:nvPr>
            <p:ph idx="1"/>
          </p:nvPr>
        </p:nvSpPr>
        <p:spPr>
          <a:xfrm>
            <a:off x="618298" y="1083901"/>
            <a:ext cx="6436771" cy="808817"/>
          </a:xfrm>
        </p:spPr>
        <p:txBody>
          <a:bodyPr>
            <a:noAutofit/>
          </a:bodyPr>
          <a:lstStyle/>
          <a:p>
            <a:pPr marL="0" indent="0">
              <a:buNone/>
            </a:pPr>
            <a:r>
              <a:rPr lang="en-GB" sz="2400" dirty="0"/>
              <a:t>It’s time to decide what the best option is for installing a 3 phase socket. You must keep in mind the instructions Mr Jansen gave you. </a:t>
            </a: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Rectangle 3">
            <a:extLst>
              <a:ext uri="{FF2B5EF4-FFF2-40B4-BE49-F238E27FC236}">
                <a16:creationId xmlns:a16="http://schemas.microsoft.com/office/drawing/2014/main" id="{7945B0CB-7A9B-4093-898C-6EFD0F8B8B11}"/>
              </a:ext>
            </a:extLst>
          </p:cNvPr>
          <p:cNvSpPr/>
          <p:nvPr/>
        </p:nvSpPr>
        <p:spPr>
          <a:xfrm>
            <a:off x="4876392" y="3468405"/>
            <a:ext cx="2178677" cy="8088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Click here to see options</a:t>
            </a:r>
          </a:p>
        </p:txBody>
      </p:sp>
      <p:graphicFrame>
        <p:nvGraphicFramePr>
          <p:cNvPr id="5" name="Diagram 4">
            <a:extLst>
              <a:ext uri="{FF2B5EF4-FFF2-40B4-BE49-F238E27FC236}">
                <a16:creationId xmlns:a16="http://schemas.microsoft.com/office/drawing/2014/main" id="{69A2B039-EF5F-4EE4-B3A6-345087053A14}"/>
              </a:ext>
            </a:extLst>
          </p:cNvPr>
          <p:cNvGraphicFramePr/>
          <p:nvPr>
            <p:extLst>
              <p:ext uri="{D42A27DB-BD31-4B8C-83A1-F6EECF244321}">
                <p14:modId xmlns:p14="http://schemas.microsoft.com/office/powerpoint/2010/main" val="2840795011"/>
              </p:ext>
            </p:extLst>
          </p:nvPr>
        </p:nvGraphicFramePr>
        <p:xfrm>
          <a:off x="5217952" y="-1575824"/>
          <a:ext cx="4917157" cy="3680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Graphic 5" descr="User">
            <a:extLst>
              <a:ext uri="{FF2B5EF4-FFF2-40B4-BE49-F238E27FC236}">
                <a16:creationId xmlns:a16="http://schemas.microsoft.com/office/drawing/2014/main" id="{DA5B3178-C25A-40D1-A706-BB42FCEADB7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7883" y="2338230"/>
            <a:ext cx="854046" cy="854046"/>
          </a:xfrm>
          <a:prstGeom prst="rect">
            <a:avLst/>
          </a:prstGeom>
        </p:spPr>
      </p:pic>
      <p:sp>
        <p:nvSpPr>
          <p:cNvPr id="7" name="Rectangle 6">
            <a:extLst>
              <a:ext uri="{FF2B5EF4-FFF2-40B4-BE49-F238E27FC236}">
                <a16:creationId xmlns:a16="http://schemas.microsoft.com/office/drawing/2014/main" id="{EA52627D-BC19-4E3A-AF39-DD29E9089D5A}"/>
              </a:ext>
            </a:extLst>
          </p:cNvPr>
          <p:cNvSpPr/>
          <p:nvPr/>
        </p:nvSpPr>
        <p:spPr>
          <a:xfrm>
            <a:off x="1103939" y="2338230"/>
            <a:ext cx="3389234" cy="1938992"/>
          </a:xfrm>
          <a:prstGeom prst="rect">
            <a:avLst/>
          </a:prstGeom>
          <a:solidFill>
            <a:schemeClr val="tx2">
              <a:lumMod val="40000"/>
              <a:lumOff val="60000"/>
            </a:schemeClr>
          </a:solidFill>
        </p:spPr>
        <p:txBody>
          <a:bodyPr wrap="square">
            <a:spAutoFit/>
          </a:bodyPr>
          <a:lstStyle/>
          <a:p>
            <a:r>
              <a:rPr lang="en-GB" sz="2400" b="1" i="1" dirty="0"/>
              <a:t>You have three options to choose from. You will need to decide which option is the best one for this job.</a:t>
            </a:r>
          </a:p>
        </p:txBody>
      </p:sp>
      <p:pic>
        <p:nvPicPr>
          <p:cNvPr id="8" name="Picture 7">
            <a:extLst>
              <a:ext uri="{FF2B5EF4-FFF2-40B4-BE49-F238E27FC236}">
                <a16:creationId xmlns:a16="http://schemas.microsoft.com/office/drawing/2014/main" id="{4C4D2917-7F69-4205-886A-2EEB187B7206}"/>
              </a:ext>
            </a:extLst>
          </p:cNvPr>
          <p:cNvPicPr>
            <a:picLocks noChangeAspect="1"/>
          </p:cNvPicPr>
          <p:nvPr/>
        </p:nvPicPr>
        <p:blipFill>
          <a:blip r:embed="rId11"/>
          <a:stretch>
            <a:fillRect/>
          </a:stretch>
        </p:blipFill>
        <p:spPr>
          <a:xfrm>
            <a:off x="7307729" y="739384"/>
            <a:ext cx="2931646" cy="3811817"/>
          </a:xfrm>
          <a:prstGeom prst="rect">
            <a:avLst/>
          </a:prstGeom>
        </p:spPr>
      </p:pic>
    </p:spTree>
    <p:custDataLst>
      <p:tags r:id="rId1"/>
    </p:custDataLst>
    <p:extLst>
      <p:ext uri="{BB962C8B-B14F-4D97-AF65-F5344CB8AC3E}">
        <p14:creationId xmlns:p14="http://schemas.microsoft.com/office/powerpoint/2010/main" val="2838439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Overview of options </a:t>
            </a:r>
          </a:p>
        </p:txBody>
      </p:sp>
      <p:sp>
        <p:nvSpPr>
          <p:cNvPr id="4" name="Rectangle 3">
            <a:extLst>
              <a:ext uri="{FF2B5EF4-FFF2-40B4-BE49-F238E27FC236}">
                <a16:creationId xmlns:a16="http://schemas.microsoft.com/office/drawing/2014/main" id="{7945B0CB-7A9B-4093-898C-6EFD0F8B8B11}"/>
              </a:ext>
            </a:extLst>
          </p:cNvPr>
          <p:cNvSpPr/>
          <p:nvPr/>
        </p:nvSpPr>
        <p:spPr>
          <a:xfrm>
            <a:off x="715663" y="2648948"/>
            <a:ext cx="2666327" cy="114725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1</a:t>
            </a:r>
          </a:p>
        </p:txBody>
      </p:sp>
      <p:sp>
        <p:nvSpPr>
          <p:cNvPr id="6" name="Rectangle 5">
            <a:extLst>
              <a:ext uri="{FF2B5EF4-FFF2-40B4-BE49-F238E27FC236}">
                <a16:creationId xmlns:a16="http://schemas.microsoft.com/office/drawing/2014/main" id="{BC3A4030-81CC-4FCB-A25D-0E4B3F57D3B2}"/>
              </a:ext>
            </a:extLst>
          </p:cNvPr>
          <p:cNvSpPr/>
          <p:nvPr/>
        </p:nvSpPr>
        <p:spPr>
          <a:xfrm>
            <a:off x="3607453" y="2648947"/>
            <a:ext cx="2666327" cy="114725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2</a:t>
            </a:r>
          </a:p>
        </p:txBody>
      </p:sp>
      <p:sp>
        <p:nvSpPr>
          <p:cNvPr id="7" name="Rectangle 6">
            <a:extLst>
              <a:ext uri="{FF2B5EF4-FFF2-40B4-BE49-F238E27FC236}">
                <a16:creationId xmlns:a16="http://schemas.microsoft.com/office/drawing/2014/main" id="{D748C312-A448-4471-AD85-608AA51B3A86}"/>
              </a:ext>
            </a:extLst>
          </p:cNvPr>
          <p:cNvSpPr/>
          <p:nvPr/>
        </p:nvSpPr>
        <p:spPr>
          <a:xfrm>
            <a:off x="6499243" y="2648948"/>
            <a:ext cx="2666327" cy="114725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3</a:t>
            </a:r>
          </a:p>
        </p:txBody>
      </p:sp>
      <p:sp>
        <p:nvSpPr>
          <p:cNvPr id="8" name="Content Placeholder 2">
            <a:extLst>
              <a:ext uri="{FF2B5EF4-FFF2-40B4-BE49-F238E27FC236}">
                <a16:creationId xmlns:a16="http://schemas.microsoft.com/office/drawing/2014/main" id="{DDA891FE-0335-4150-BC76-FA209757CB35}"/>
              </a:ext>
            </a:extLst>
          </p:cNvPr>
          <p:cNvSpPr txBox="1">
            <a:spLocks/>
          </p:cNvSpPr>
          <p:nvPr/>
        </p:nvSpPr>
        <p:spPr>
          <a:xfrm>
            <a:off x="2273428" y="3739353"/>
            <a:ext cx="8000703" cy="808817"/>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a:p>
            <a:endParaRPr lang="en-GB" dirty="0"/>
          </a:p>
          <a:p>
            <a:pPr marL="0" indent="0">
              <a:buFont typeface="Arial" panose="020B0604020202020204" pitchFamily="34" charset="0"/>
              <a:buNone/>
            </a:pPr>
            <a:endParaRPr lang="en-GB" dirty="0"/>
          </a:p>
        </p:txBody>
      </p:sp>
      <p:sp>
        <p:nvSpPr>
          <p:cNvPr id="9" name="Content Placeholder 2">
            <a:extLst>
              <a:ext uri="{FF2B5EF4-FFF2-40B4-BE49-F238E27FC236}">
                <a16:creationId xmlns:a16="http://schemas.microsoft.com/office/drawing/2014/main" id="{86D37A48-11AF-4352-98A0-51D23827C772}"/>
              </a:ext>
            </a:extLst>
          </p:cNvPr>
          <p:cNvSpPr txBox="1">
            <a:spLocks/>
          </p:cNvSpPr>
          <p:nvPr/>
        </p:nvSpPr>
        <p:spPr>
          <a:xfrm>
            <a:off x="715663" y="3713535"/>
            <a:ext cx="8000703" cy="808817"/>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a:p>
            <a:endParaRPr lang="en-GB" dirty="0"/>
          </a:p>
          <a:p>
            <a:pPr marL="0" indent="0">
              <a:buFont typeface="Arial" panose="020B0604020202020204" pitchFamily="34" charset="0"/>
              <a:buNone/>
            </a:pPr>
            <a:endParaRPr lang="en-GB" dirty="0"/>
          </a:p>
        </p:txBody>
      </p:sp>
      <p:sp>
        <p:nvSpPr>
          <p:cNvPr id="10" name="Rectangle 9">
            <a:extLst>
              <a:ext uri="{FF2B5EF4-FFF2-40B4-BE49-F238E27FC236}">
                <a16:creationId xmlns:a16="http://schemas.microsoft.com/office/drawing/2014/main" id="{26CE77F4-B609-44AD-908D-67445346D5F7}"/>
              </a:ext>
            </a:extLst>
          </p:cNvPr>
          <p:cNvSpPr/>
          <p:nvPr/>
        </p:nvSpPr>
        <p:spPr>
          <a:xfrm>
            <a:off x="7965947" y="4118994"/>
            <a:ext cx="2045709" cy="6827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Share your thoughts</a:t>
            </a:r>
          </a:p>
        </p:txBody>
      </p:sp>
      <p:pic>
        <p:nvPicPr>
          <p:cNvPr id="11" name="Graphic 10" descr="User">
            <a:extLst>
              <a:ext uri="{FF2B5EF4-FFF2-40B4-BE49-F238E27FC236}">
                <a16:creationId xmlns:a16="http://schemas.microsoft.com/office/drawing/2014/main" id="{B0DABB00-838C-42E9-9632-186E2E85EA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7174" y="1184840"/>
            <a:ext cx="854046" cy="854046"/>
          </a:xfrm>
          <a:prstGeom prst="rect">
            <a:avLst/>
          </a:prstGeom>
        </p:spPr>
      </p:pic>
      <p:sp>
        <p:nvSpPr>
          <p:cNvPr id="12" name="Rectangle 11">
            <a:extLst>
              <a:ext uri="{FF2B5EF4-FFF2-40B4-BE49-F238E27FC236}">
                <a16:creationId xmlns:a16="http://schemas.microsoft.com/office/drawing/2014/main" id="{0DBD820F-E448-4C96-98E4-9B5F63381F8B}"/>
              </a:ext>
            </a:extLst>
          </p:cNvPr>
          <p:cNvSpPr/>
          <p:nvPr/>
        </p:nvSpPr>
        <p:spPr>
          <a:xfrm>
            <a:off x="1343229" y="1184840"/>
            <a:ext cx="8350193" cy="1200329"/>
          </a:xfrm>
          <a:prstGeom prst="rect">
            <a:avLst/>
          </a:prstGeom>
          <a:solidFill>
            <a:schemeClr val="tx2">
              <a:lumMod val="40000"/>
              <a:lumOff val="60000"/>
            </a:schemeClr>
          </a:solidFill>
        </p:spPr>
        <p:txBody>
          <a:bodyPr wrap="square">
            <a:spAutoFit/>
          </a:bodyPr>
          <a:lstStyle/>
          <a:p>
            <a:r>
              <a:rPr lang="en-GB" sz="2400" b="1" i="1" dirty="0"/>
              <a:t>Click on each of the options to see an overview. Once you’ve reviewed all three options, click on the ‘share your thoughts’ to move on. </a:t>
            </a:r>
          </a:p>
        </p:txBody>
      </p:sp>
    </p:spTree>
    <p:custDataLst>
      <p:tags r:id="rId1"/>
    </p:custDataLst>
    <p:extLst>
      <p:ext uri="{BB962C8B-B14F-4D97-AF65-F5344CB8AC3E}">
        <p14:creationId xmlns:p14="http://schemas.microsoft.com/office/powerpoint/2010/main" val="4010927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Option 1</a:t>
            </a:r>
          </a:p>
        </p:txBody>
      </p:sp>
      <p:sp>
        <p:nvSpPr>
          <p:cNvPr id="8" name="Rectangle 7">
            <a:extLst>
              <a:ext uri="{FF2B5EF4-FFF2-40B4-BE49-F238E27FC236}">
                <a16:creationId xmlns:a16="http://schemas.microsoft.com/office/drawing/2014/main" id="{60B46547-CC53-4E1E-9989-DBAC2B7EE10C}"/>
              </a:ext>
            </a:extLst>
          </p:cNvPr>
          <p:cNvSpPr/>
          <p:nvPr/>
        </p:nvSpPr>
        <p:spPr>
          <a:xfrm>
            <a:off x="2788921" y="1224575"/>
            <a:ext cx="4907280" cy="30346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for Video 04- Highlights reel </a:t>
            </a:r>
          </a:p>
        </p:txBody>
      </p:sp>
      <p:sp>
        <p:nvSpPr>
          <p:cNvPr id="9" name="Rectangle 8">
            <a:extLst>
              <a:ext uri="{FF2B5EF4-FFF2-40B4-BE49-F238E27FC236}">
                <a16:creationId xmlns:a16="http://schemas.microsoft.com/office/drawing/2014/main" id="{534DB6B4-D763-464E-8C5D-DB9C8AC33EF0}"/>
              </a:ext>
            </a:extLst>
          </p:cNvPr>
          <p:cNvSpPr/>
          <p:nvPr/>
        </p:nvSpPr>
        <p:spPr>
          <a:xfrm>
            <a:off x="7801761" y="4235952"/>
            <a:ext cx="2081379"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Go back to options menu</a:t>
            </a:r>
          </a:p>
        </p:txBody>
      </p:sp>
    </p:spTree>
    <p:custDataLst>
      <p:tags r:id="rId1"/>
    </p:custDataLst>
    <p:extLst>
      <p:ext uri="{BB962C8B-B14F-4D97-AF65-F5344CB8AC3E}">
        <p14:creationId xmlns:p14="http://schemas.microsoft.com/office/powerpoint/2010/main" val="964918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Option 2</a:t>
            </a:r>
          </a:p>
        </p:txBody>
      </p:sp>
      <p:sp>
        <p:nvSpPr>
          <p:cNvPr id="8" name="Rectangle 7">
            <a:extLst>
              <a:ext uri="{FF2B5EF4-FFF2-40B4-BE49-F238E27FC236}">
                <a16:creationId xmlns:a16="http://schemas.microsoft.com/office/drawing/2014/main" id="{60B46547-CC53-4E1E-9989-DBAC2B7EE10C}"/>
              </a:ext>
            </a:extLst>
          </p:cNvPr>
          <p:cNvSpPr/>
          <p:nvPr/>
        </p:nvSpPr>
        <p:spPr>
          <a:xfrm>
            <a:off x="2788921" y="1224575"/>
            <a:ext cx="4907280" cy="30346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for Video 05</a:t>
            </a:r>
          </a:p>
        </p:txBody>
      </p:sp>
      <p:sp>
        <p:nvSpPr>
          <p:cNvPr id="9" name="Rectangle 8">
            <a:extLst>
              <a:ext uri="{FF2B5EF4-FFF2-40B4-BE49-F238E27FC236}">
                <a16:creationId xmlns:a16="http://schemas.microsoft.com/office/drawing/2014/main" id="{534DB6B4-D763-464E-8C5D-DB9C8AC33EF0}"/>
              </a:ext>
            </a:extLst>
          </p:cNvPr>
          <p:cNvSpPr/>
          <p:nvPr/>
        </p:nvSpPr>
        <p:spPr>
          <a:xfrm>
            <a:off x="8282323" y="4235952"/>
            <a:ext cx="1600817"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Go back to options menu</a:t>
            </a:r>
          </a:p>
        </p:txBody>
      </p:sp>
      <p:sp>
        <p:nvSpPr>
          <p:cNvPr id="5" name="Rectangle 4">
            <a:extLst>
              <a:ext uri="{FF2B5EF4-FFF2-40B4-BE49-F238E27FC236}">
                <a16:creationId xmlns:a16="http://schemas.microsoft.com/office/drawing/2014/main" id="{D99A7824-6D03-4DCB-A1B7-526D5B8EC777}"/>
              </a:ext>
            </a:extLst>
          </p:cNvPr>
          <p:cNvSpPr/>
          <p:nvPr/>
        </p:nvSpPr>
        <p:spPr>
          <a:xfrm>
            <a:off x="7801761" y="4235952"/>
            <a:ext cx="2081379"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Go back to options menu</a:t>
            </a:r>
          </a:p>
        </p:txBody>
      </p:sp>
    </p:spTree>
    <p:custDataLst>
      <p:tags r:id="rId1"/>
    </p:custDataLst>
    <p:extLst>
      <p:ext uri="{BB962C8B-B14F-4D97-AF65-F5344CB8AC3E}">
        <p14:creationId xmlns:p14="http://schemas.microsoft.com/office/powerpoint/2010/main" val="3424017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Option 3</a:t>
            </a:r>
          </a:p>
        </p:txBody>
      </p:sp>
      <p:sp>
        <p:nvSpPr>
          <p:cNvPr id="8" name="Rectangle 7">
            <a:extLst>
              <a:ext uri="{FF2B5EF4-FFF2-40B4-BE49-F238E27FC236}">
                <a16:creationId xmlns:a16="http://schemas.microsoft.com/office/drawing/2014/main" id="{60B46547-CC53-4E1E-9989-DBAC2B7EE10C}"/>
              </a:ext>
            </a:extLst>
          </p:cNvPr>
          <p:cNvSpPr/>
          <p:nvPr/>
        </p:nvSpPr>
        <p:spPr>
          <a:xfrm>
            <a:off x="2788921" y="1224575"/>
            <a:ext cx="4907280" cy="30346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for Video 06</a:t>
            </a:r>
          </a:p>
        </p:txBody>
      </p:sp>
      <p:sp>
        <p:nvSpPr>
          <p:cNvPr id="9" name="Rectangle 8">
            <a:extLst>
              <a:ext uri="{FF2B5EF4-FFF2-40B4-BE49-F238E27FC236}">
                <a16:creationId xmlns:a16="http://schemas.microsoft.com/office/drawing/2014/main" id="{534DB6B4-D763-464E-8C5D-DB9C8AC33EF0}"/>
              </a:ext>
            </a:extLst>
          </p:cNvPr>
          <p:cNvSpPr/>
          <p:nvPr/>
        </p:nvSpPr>
        <p:spPr>
          <a:xfrm>
            <a:off x="8282323" y="4235952"/>
            <a:ext cx="1600817"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Go back to options menu</a:t>
            </a:r>
          </a:p>
        </p:txBody>
      </p:sp>
      <p:sp>
        <p:nvSpPr>
          <p:cNvPr id="5" name="Rectangle 4">
            <a:extLst>
              <a:ext uri="{FF2B5EF4-FFF2-40B4-BE49-F238E27FC236}">
                <a16:creationId xmlns:a16="http://schemas.microsoft.com/office/drawing/2014/main" id="{81CD94CF-4585-434D-A191-D4682B150028}"/>
              </a:ext>
            </a:extLst>
          </p:cNvPr>
          <p:cNvSpPr/>
          <p:nvPr/>
        </p:nvSpPr>
        <p:spPr>
          <a:xfrm>
            <a:off x="7801761" y="4235952"/>
            <a:ext cx="2081379"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Go back to options menu</a:t>
            </a:r>
          </a:p>
        </p:txBody>
      </p:sp>
    </p:spTree>
    <p:custDataLst>
      <p:tags r:id="rId1"/>
    </p:custDataLst>
    <p:extLst>
      <p:ext uri="{BB962C8B-B14F-4D97-AF65-F5344CB8AC3E}">
        <p14:creationId xmlns:p14="http://schemas.microsoft.com/office/powerpoint/2010/main" val="2858769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Share your thoughts</a:t>
            </a:r>
          </a:p>
        </p:txBody>
      </p:sp>
      <p:sp>
        <p:nvSpPr>
          <p:cNvPr id="9" name="Rectangle 8">
            <a:extLst>
              <a:ext uri="{FF2B5EF4-FFF2-40B4-BE49-F238E27FC236}">
                <a16:creationId xmlns:a16="http://schemas.microsoft.com/office/drawing/2014/main" id="{534DB6B4-D763-464E-8C5D-DB9C8AC33EF0}"/>
              </a:ext>
            </a:extLst>
          </p:cNvPr>
          <p:cNvSpPr/>
          <p:nvPr/>
        </p:nvSpPr>
        <p:spPr>
          <a:xfrm>
            <a:off x="8282323" y="4235952"/>
            <a:ext cx="1600817"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10678" y="1083901"/>
            <a:ext cx="8000703" cy="808817"/>
          </a:xfrm>
        </p:spPr>
        <p:txBody>
          <a:bodyPr>
            <a:noAutofit/>
          </a:bodyPr>
          <a:lstStyle/>
          <a:p>
            <a:pPr marL="0" indent="0">
              <a:buNone/>
            </a:pPr>
            <a:r>
              <a:rPr lang="en-GB" sz="2400" dirty="0"/>
              <a:t>Now that you’ve seen the videos which option do you think looks the best one so far? Why do you say this?</a:t>
            </a:r>
          </a:p>
          <a:p>
            <a:pPr marL="0" indent="0">
              <a:buNone/>
            </a:pPr>
            <a:endParaRPr lang="en-GB" sz="2400" dirty="0"/>
          </a:p>
          <a:p>
            <a:pPr marL="0" indent="0">
              <a:buNone/>
            </a:pPr>
            <a:endParaRPr lang="en-GB" dirty="0"/>
          </a:p>
          <a:p>
            <a:pPr marL="0" indent="0">
              <a:buNone/>
            </a:pPr>
            <a:endParaRPr lang="en-GB" dirty="0"/>
          </a:p>
          <a:p>
            <a:pPr marL="0" indent="0">
              <a:buNone/>
            </a:pPr>
            <a:endParaRPr lang="en-GB" dirty="0"/>
          </a:p>
          <a:p>
            <a:pPr>
              <a:buFont typeface="Courier New" panose="02070309020205020404" pitchFamily="49" charset="0"/>
              <a:buChar char="o"/>
            </a:pPr>
            <a:endParaRPr lang="en-GB" dirty="0"/>
          </a:p>
          <a:p>
            <a:endParaRPr lang="en-GB" dirty="0"/>
          </a:p>
          <a:p>
            <a:endParaRPr lang="en-GB" dirty="0"/>
          </a:p>
          <a:p>
            <a:pPr marL="0" indent="0">
              <a:buNone/>
            </a:pPr>
            <a:endParaRPr lang="en-GB" dirty="0"/>
          </a:p>
        </p:txBody>
      </p:sp>
      <p:pic>
        <p:nvPicPr>
          <p:cNvPr id="6" name="Graphic 5" descr="User">
            <a:extLst>
              <a:ext uri="{FF2B5EF4-FFF2-40B4-BE49-F238E27FC236}">
                <a16:creationId xmlns:a16="http://schemas.microsoft.com/office/drawing/2014/main" id="{7D98ADED-D130-4B23-9A75-7D5F446021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0678" y="1876939"/>
            <a:ext cx="854046" cy="854046"/>
          </a:xfrm>
          <a:prstGeom prst="rect">
            <a:avLst/>
          </a:prstGeom>
        </p:spPr>
      </p:pic>
      <p:sp>
        <p:nvSpPr>
          <p:cNvPr id="7" name="Rectangle 6">
            <a:extLst>
              <a:ext uri="{FF2B5EF4-FFF2-40B4-BE49-F238E27FC236}">
                <a16:creationId xmlns:a16="http://schemas.microsoft.com/office/drawing/2014/main" id="{2EB71C66-5AC1-4DAA-9739-FCB7ABE40EC3}"/>
              </a:ext>
            </a:extLst>
          </p:cNvPr>
          <p:cNvSpPr/>
          <p:nvPr/>
        </p:nvSpPr>
        <p:spPr>
          <a:xfrm>
            <a:off x="1398713" y="2103414"/>
            <a:ext cx="7373137" cy="830997"/>
          </a:xfrm>
          <a:prstGeom prst="rect">
            <a:avLst/>
          </a:prstGeom>
          <a:solidFill>
            <a:schemeClr val="tx2">
              <a:lumMod val="40000"/>
              <a:lumOff val="60000"/>
            </a:schemeClr>
          </a:solidFill>
        </p:spPr>
        <p:txBody>
          <a:bodyPr wrap="square">
            <a:spAutoFit/>
          </a:bodyPr>
          <a:lstStyle/>
          <a:p>
            <a:r>
              <a:rPr lang="en-GB" sz="2400" b="1" i="1" dirty="0"/>
              <a:t>Type in your answer in the block below and click on the submit button. </a:t>
            </a:r>
          </a:p>
        </p:txBody>
      </p:sp>
      <p:sp>
        <p:nvSpPr>
          <p:cNvPr id="3" name="Rectangle 2">
            <a:extLst>
              <a:ext uri="{FF2B5EF4-FFF2-40B4-BE49-F238E27FC236}">
                <a16:creationId xmlns:a16="http://schemas.microsoft.com/office/drawing/2014/main" id="{4B75BCEA-4702-4CC7-961F-362DCBF0442F}"/>
              </a:ext>
            </a:extLst>
          </p:cNvPr>
          <p:cNvSpPr/>
          <p:nvPr/>
        </p:nvSpPr>
        <p:spPr>
          <a:xfrm>
            <a:off x="1464724" y="3111910"/>
            <a:ext cx="6543650" cy="15909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4265952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Additional details for options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10678" y="1083901"/>
            <a:ext cx="8000703" cy="808817"/>
          </a:xfrm>
        </p:spPr>
        <p:txBody>
          <a:bodyPr>
            <a:noAutofit/>
          </a:bodyPr>
          <a:lstStyle/>
          <a:p>
            <a:pPr marL="0" indent="0">
              <a:buNone/>
            </a:pPr>
            <a:r>
              <a:rPr lang="en-GB" sz="2400" dirty="0"/>
              <a:t>Thanks for your response. Now, what tools, materials, labour, time and regulations are needed for each of the options? </a:t>
            </a:r>
          </a:p>
          <a:p>
            <a:endParaRPr lang="en-GB" dirty="0"/>
          </a:p>
          <a:p>
            <a:pPr marL="0" indent="0">
              <a:buNone/>
            </a:pPr>
            <a:endParaRPr lang="en-GB" dirty="0"/>
          </a:p>
        </p:txBody>
      </p:sp>
      <p:sp>
        <p:nvSpPr>
          <p:cNvPr id="6" name="Rectangle 5">
            <a:extLst>
              <a:ext uri="{FF2B5EF4-FFF2-40B4-BE49-F238E27FC236}">
                <a16:creationId xmlns:a16="http://schemas.microsoft.com/office/drawing/2014/main" id="{78C12640-37CA-476B-9F2F-9B1BCE8A510B}"/>
              </a:ext>
            </a:extLst>
          </p:cNvPr>
          <p:cNvSpPr/>
          <p:nvPr/>
        </p:nvSpPr>
        <p:spPr>
          <a:xfrm>
            <a:off x="807942" y="3060009"/>
            <a:ext cx="2666327" cy="9834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1</a:t>
            </a:r>
          </a:p>
        </p:txBody>
      </p:sp>
      <p:sp>
        <p:nvSpPr>
          <p:cNvPr id="7" name="Rectangle 6">
            <a:extLst>
              <a:ext uri="{FF2B5EF4-FFF2-40B4-BE49-F238E27FC236}">
                <a16:creationId xmlns:a16="http://schemas.microsoft.com/office/drawing/2014/main" id="{C873DBA4-CF3F-4276-9532-6C06E5CFFC09}"/>
              </a:ext>
            </a:extLst>
          </p:cNvPr>
          <p:cNvSpPr/>
          <p:nvPr/>
        </p:nvSpPr>
        <p:spPr>
          <a:xfrm>
            <a:off x="3699732" y="3060008"/>
            <a:ext cx="2666327" cy="9834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2</a:t>
            </a:r>
          </a:p>
        </p:txBody>
      </p:sp>
      <p:sp>
        <p:nvSpPr>
          <p:cNvPr id="8" name="Rectangle 7">
            <a:extLst>
              <a:ext uri="{FF2B5EF4-FFF2-40B4-BE49-F238E27FC236}">
                <a16:creationId xmlns:a16="http://schemas.microsoft.com/office/drawing/2014/main" id="{7CF71938-23A2-47A6-BD7D-976F5BB25D3B}"/>
              </a:ext>
            </a:extLst>
          </p:cNvPr>
          <p:cNvSpPr/>
          <p:nvPr/>
        </p:nvSpPr>
        <p:spPr>
          <a:xfrm>
            <a:off x="6591522" y="3060009"/>
            <a:ext cx="2666327" cy="9834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3</a:t>
            </a:r>
          </a:p>
        </p:txBody>
      </p:sp>
      <p:pic>
        <p:nvPicPr>
          <p:cNvPr id="9" name="Graphic 8" descr="User">
            <a:extLst>
              <a:ext uri="{FF2B5EF4-FFF2-40B4-BE49-F238E27FC236}">
                <a16:creationId xmlns:a16="http://schemas.microsoft.com/office/drawing/2014/main" id="{BF05D90B-3A97-429B-9E6F-407E5CA6EF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0678" y="1876939"/>
            <a:ext cx="854046" cy="854046"/>
          </a:xfrm>
          <a:prstGeom prst="rect">
            <a:avLst/>
          </a:prstGeom>
        </p:spPr>
      </p:pic>
      <p:sp>
        <p:nvSpPr>
          <p:cNvPr id="10" name="Rectangle 9">
            <a:extLst>
              <a:ext uri="{FF2B5EF4-FFF2-40B4-BE49-F238E27FC236}">
                <a16:creationId xmlns:a16="http://schemas.microsoft.com/office/drawing/2014/main" id="{C4FC5598-D337-4CE9-BF23-75C2A3D39D0D}"/>
              </a:ext>
            </a:extLst>
          </p:cNvPr>
          <p:cNvSpPr/>
          <p:nvPr/>
        </p:nvSpPr>
        <p:spPr>
          <a:xfrm>
            <a:off x="1398713" y="2103414"/>
            <a:ext cx="8000703" cy="830997"/>
          </a:xfrm>
          <a:prstGeom prst="rect">
            <a:avLst/>
          </a:prstGeom>
          <a:solidFill>
            <a:schemeClr val="tx2">
              <a:lumMod val="40000"/>
              <a:lumOff val="60000"/>
            </a:schemeClr>
          </a:solidFill>
        </p:spPr>
        <p:txBody>
          <a:bodyPr wrap="square">
            <a:spAutoFit/>
          </a:bodyPr>
          <a:lstStyle/>
          <a:p>
            <a:r>
              <a:rPr lang="en-GB" sz="2400" b="1" i="1" dirty="0"/>
              <a:t>Click on each block to find out more. When you are finished click on the “Remove option” button </a:t>
            </a:r>
          </a:p>
        </p:txBody>
      </p:sp>
      <p:sp>
        <p:nvSpPr>
          <p:cNvPr id="11" name="Rectangle 10">
            <a:extLst>
              <a:ext uri="{FF2B5EF4-FFF2-40B4-BE49-F238E27FC236}">
                <a16:creationId xmlns:a16="http://schemas.microsoft.com/office/drawing/2014/main" id="{C04603DF-00B9-460F-990D-AE615AD2E0E9}"/>
              </a:ext>
            </a:extLst>
          </p:cNvPr>
          <p:cNvSpPr/>
          <p:nvPr/>
        </p:nvSpPr>
        <p:spPr>
          <a:xfrm>
            <a:off x="8162723" y="4224331"/>
            <a:ext cx="1865419" cy="7049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Remove option</a:t>
            </a:r>
          </a:p>
        </p:txBody>
      </p:sp>
    </p:spTree>
    <p:custDataLst>
      <p:tags r:id="rId1"/>
    </p:custDataLst>
    <p:extLst>
      <p:ext uri="{BB962C8B-B14F-4D97-AF65-F5344CB8AC3E}">
        <p14:creationId xmlns:p14="http://schemas.microsoft.com/office/powerpoint/2010/main" val="1810279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Option 1 details </a:t>
            </a:r>
          </a:p>
        </p:txBody>
      </p:sp>
      <p:sp>
        <p:nvSpPr>
          <p:cNvPr id="7" name="Rectangle 6">
            <a:extLst>
              <a:ext uri="{FF2B5EF4-FFF2-40B4-BE49-F238E27FC236}">
                <a16:creationId xmlns:a16="http://schemas.microsoft.com/office/drawing/2014/main" id="{38CE86D6-C449-403F-9E28-917D200380E8}"/>
              </a:ext>
            </a:extLst>
          </p:cNvPr>
          <p:cNvSpPr/>
          <p:nvPr/>
        </p:nvSpPr>
        <p:spPr>
          <a:xfrm>
            <a:off x="211233" y="262509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Tools and equipment </a:t>
            </a:r>
          </a:p>
        </p:txBody>
      </p:sp>
      <p:sp>
        <p:nvSpPr>
          <p:cNvPr id="10" name="Content Placeholder 2">
            <a:extLst>
              <a:ext uri="{FF2B5EF4-FFF2-40B4-BE49-F238E27FC236}">
                <a16:creationId xmlns:a16="http://schemas.microsoft.com/office/drawing/2014/main" id="{171F511A-0A08-4249-9275-5DBDE2F3E914}"/>
              </a:ext>
            </a:extLst>
          </p:cNvPr>
          <p:cNvSpPr>
            <a:spLocks noGrp="1"/>
          </p:cNvSpPr>
          <p:nvPr>
            <p:ph idx="1"/>
          </p:nvPr>
        </p:nvSpPr>
        <p:spPr>
          <a:xfrm>
            <a:off x="643638" y="1032582"/>
            <a:ext cx="9724478" cy="414391"/>
          </a:xfrm>
        </p:spPr>
        <p:txBody>
          <a:bodyPr>
            <a:noAutofit/>
          </a:bodyPr>
          <a:lstStyle/>
          <a:p>
            <a:pPr marL="0" indent="0">
              <a:buNone/>
            </a:pPr>
            <a:r>
              <a:rPr lang="en-GB" sz="2400" b="1" dirty="0"/>
              <a:t>Use 4mm Armoured (2+E) cable to supply a 3 phase socket outlet.</a:t>
            </a:r>
          </a:p>
          <a:p>
            <a:pPr marL="0" indent="0">
              <a:buNone/>
            </a:pPr>
            <a:endParaRPr lang="en-GB" dirty="0"/>
          </a:p>
        </p:txBody>
      </p:sp>
      <p:sp>
        <p:nvSpPr>
          <p:cNvPr id="12" name="Rectangle 11">
            <a:extLst>
              <a:ext uri="{FF2B5EF4-FFF2-40B4-BE49-F238E27FC236}">
                <a16:creationId xmlns:a16="http://schemas.microsoft.com/office/drawing/2014/main" id="{1E1AF5EA-A56E-434E-878A-83A2A3EA00E1}"/>
              </a:ext>
            </a:extLst>
          </p:cNvPr>
          <p:cNvSpPr/>
          <p:nvPr/>
        </p:nvSpPr>
        <p:spPr>
          <a:xfrm>
            <a:off x="2206774" y="263271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Materials</a:t>
            </a:r>
          </a:p>
        </p:txBody>
      </p:sp>
      <p:sp>
        <p:nvSpPr>
          <p:cNvPr id="13" name="Rectangle 12">
            <a:extLst>
              <a:ext uri="{FF2B5EF4-FFF2-40B4-BE49-F238E27FC236}">
                <a16:creationId xmlns:a16="http://schemas.microsoft.com/office/drawing/2014/main" id="{532D1202-9100-4576-A696-54466B85DDD8}"/>
              </a:ext>
            </a:extLst>
          </p:cNvPr>
          <p:cNvSpPr/>
          <p:nvPr/>
        </p:nvSpPr>
        <p:spPr>
          <a:xfrm>
            <a:off x="211233"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Time</a:t>
            </a:r>
          </a:p>
        </p:txBody>
      </p:sp>
      <p:sp>
        <p:nvSpPr>
          <p:cNvPr id="14" name="Rectangle 13">
            <a:extLst>
              <a:ext uri="{FF2B5EF4-FFF2-40B4-BE49-F238E27FC236}">
                <a16:creationId xmlns:a16="http://schemas.microsoft.com/office/drawing/2014/main" id="{9B336522-9327-445D-A149-EA33757E5009}"/>
              </a:ext>
            </a:extLst>
          </p:cNvPr>
          <p:cNvSpPr/>
          <p:nvPr/>
        </p:nvSpPr>
        <p:spPr>
          <a:xfrm>
            <a:off x="2206774"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Labour</a:t>
            </a:r>
          </a:p>
        </p:txBody>
      </p:sp>
      <p:sp>
        <p:nvSpPr>
          <p:cNvPr id="15" name="Rectangle 14">
            <a:extLst>
              <a:ext uri="{FF2B5EF4-FFF2-40B4-BE49-F238E27FC236}">
                <a16:creationId xmlns:a16="http://schemas.microsoft.com/office/drawing/2014/main" id="{984A7125-0E50-45C5-BF6B-B5AECE9F7CA7}"/>
              </a:ext>
            </a:extLst>
          </p:cNvPr>
          <p:cNvSpPr/>
          <p:nvPr/>
        </p:nvSpPr>
        <p:spPr>
          <a:xfrm>
            <a:off x="4202315" y="263271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Cost </a:t>
            </a:r>
          </a:p>
        </p:txBody>
      </p:sp>
      <p:sp>
        <p:nvSpPr>
          <p:cNvPr id="16" name="Rectangle 15">
            <a:extLst>
              <a:ext uri="{FF2B5EF4-FFF2-40B4-BE49-F238E27FC236}">
                <a16:creationId xmlns:a16="http://schemas.microsoft.com/office/drawing/2014/main" id="{3AC3F2D6-641D-4C39-8CF1-4D2FB635E74C}"/>
              </a:ext>
            </a:extLst>
          </p:cNvPr>
          <p:cNvSpPr/>
          <p:nvPr/>
        </p:nvSpPr>
        <p:spPr>
          <a:xfrm>
            <a:off x="4202315"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Environmental implications</a:t>
            </a:r>
          </a:p>
        </p:txBody>
      </p:sp>
      <p:sp>
        <p:nvSpPr>
          <p:cNvPr id="17" name="Rectangle 16">
            <a:extLst>
              <a:ext uri="{FF2B5EF4-FFF2-40B4-BE49-F238E27FC236}">
                <a16:creationId xmlns:a16="http://schemas.microsoft.com/office/drawing/2014/main" id="{0F013E95-7F9A-483C-889D-84AF0F690563}"/>
              </a:ext>
            </a:extLst>
          </p:cNvPr>
          <p:cNvSpPr/>
          <p:nvPr/>
        </p:nvSpPr>
        <p:spPr>
          <a:xfrm>
            <a:off x="6197856" y="263271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Regulations</a:t>
            </a:r>
          </a:p>
        </p:txBody>
      </p:sp>
      <p:sp>
        <p:nvSpPr>
          <p:cNvPr id="18" name="Rectangle 17">
            <a:extLst>
              <a:ext uri="{FF2B5EF4-FFF2-40B4-BE49-F238E27FC236}">
                <a16:creationId xmlns:a16="http://schemas.microsoft.com/office/drawing/2014/main" id="{D42FB6EE-422B-4F50-BFE0-7C79792ACAD2}"/>
              </a:ext>
            </a:extLst>
          </p:cNvPr>
          <p:cNvSpPr/>
          <p:nvPr/>
        </p:nvSpPr>
        <p:spPr>
          <a:xfrm>
            <a:off x="6197856"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Risk implications</a:t>
            </a:r>
          </a:p>
        </p:txBody>
      </p:sp>
      <p:sp>
        <p:nvSpPr>
          <p:cNvPr id="19" name="Rectangle 18">
            <a:extLst>
              <a:ext uri="{FF2B5EF4-FFF2-40B4-BE49-F238E27FC236}">
                <a16:creationId xmlns:a16="http://schemas.microsoft.com/office/drawing/2014/main" id="{FC91B0C9-B7AD-47AC-9DAB-80BFA3597297}"/>
              </a:ext>
            </a:extLst>
          </p:cNvPr>
          <p:cNvSpPr/>
          <p:nvPr/>
        </p:nvSpPr>
        <p:spPr>
          <a:xfrm>
            <a:off x="8433480" y="2483644"/>
            <a:ext cx="1637075" cy="13059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dirty="0"/>
          </a:p>
          <a:p>
            <a:pPr algn="ctr"/>
            <a:r>
              <a:rPr lang="en-ZA" sz="1100" dirty="0"/>
              <a:t>Placeholder for image showing Option 1:</a:t>
            </a:r>
            <a:r>
              <a:rPr lang="en-GB" sz="1100" b="1" dirty="0"/>
              <a:t>Use 4mm Armoured (2+E) cable to supply a 3 phase socket outlet</a:t>
            </a:r>
          </a:p>
          <a:p>
            <a:pPr algn="ctr"/>
            <a:endParaRPr lang="en-GB" sz="1100" b="1" dirty="0"/>
          </a:p>
          <a:p>
            <a:pPr algn="ctr"/>
            <a:r>
              <a:rPr lang="en-ZA" sz="1100" dirty="0"/>
              <a:t> </a:t>
            </a:r>
          </a:p>
        </p:txBody>
      </p:sp>
      <p:pic>
        <p:nvPicPr>
          <p:cNvPr id="20" name="Graphic 19" descr="User">
            <a:extLst>
              <a:ext uri="{FF2B5EF4-FFF2-40B4-BE49-F238E27FC236}">
                <a16:creationId xmlns:a16="http://schemas.microsoft.com/office/drawing/2014/main" id="{BB19D205-7901-4019-907F-8266860C78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317" y="1718096"/>
            <a:ext cx="854046" cy="854046"/>
          </a:xfrm>
          <a:prstGeom prst="rect">
            <a:avLst/>
          </a:prstGeom>
        </p:spPr>
      </p:pic>
      <p:sp>
        <p:nvSpPr>
          <p:cNvPr id="21" name="Rectangle 20">
            <a:extLst>
              <a:ext uri="{FF2B5EF4-FFF2-40B4-BE49-F238E27FC236}">
                <a16:creationId xmlns:a16="http://schemas.microsoft.com/office/drawing/2014/main" id="{9D521C76-A543-4503-BE49-362542D651E8}"/>
              </a:ext>
            </a:extLst>
          </p:cNvPr>
          <p:cNvSpPr/>
          <p:nvPr/>
        </p:nvSpPr>
        <p:spPr>
          <a:xfrm>
            <a:off x="882352" y="1944571"/>
            <a:ext cx="7373137" cy="461665"/>
          </a:xfrm>
          <a:prstGeom prst="rect">
            <a:avLst/>
          </a:prstGeom>
          <a:solidFill>
            <a:schemeClr val="tx2">
              <a:lumMod val="40000"/>
              <a:lumOff val="60000"/>
            </a:schemeClr>
          </a:solidFill>
        </p:spPr>
        <p:txBody>
          <a:bodyPr wrap="square">
            <a:spAutoFit/>
          </a:bodyPr>
          <a:lstStyle/>
          <a:p>
            <a:r>
              <a:rPr lang="en-GB" sz="2400" b="1" i="1" dirty="0"/>
              <a:t>Click on each block to find out more information.</a:t>
            </a:r>
          </a:p>
        </p:txBody>
      </p:sp>
      <p:sp>
        <p:nvSpPr>
          <p:cNvPr id="22" name="Rectangle 21">
            <a:extLst>
              <a:ext uri="{FF2B5EF4-FFF2-40B4-BE49-F238E27FC236}">
                <a16:creationId xmlns:a16="http://schemas.microsoft.com/office/drawing/2014/main" id="{DDE1F59C-691D-4865-A0E6-D776B55B93AD}"/>
              </a:ext>
            </a:extLst>
          </p:cNvPr>
          <p:cNvSpPr/>
          <p:nvPr/>
        </p:nvSpPr>
        <p:spPr>
          <a:xfrm>
            <a:off x="8294817" y="4110605"/>
            <a:ext cx="1733325" cy="7049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options menu</a:t>
            </a:r>
          </a:p>
        </p:txBody>
      </p:sp>
    </p:spTree>
    <p:custDataLst>
      <p:tags r:id="rId1"/>
    </p:custDataLst>
    <p:extLst>
      <p:ext uri="{BB962C8B-B14F-4D97-AF65-F5344CB8AC3E}">
        <p14:creationId xmlns:p14="http://schemas.microsoft.com/office/powerpoint/2010/main" val="3086950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6973" y="264463"/>
            <a:ext cx="7616770" cy="960112"/>
          </a:xfrm>
        </p:spPr>
        <p:txBody>
          <a:bodyPr/>
          <a:lstStyle/>
          <a:p>
            <a:r>
              <a:rPr lang="en-GB" dirty="0"/>
              <a:t>Assumed prior learning </a:t>
            </a:r>
          </a:p>
        </p:txBody>
      </p:sp>
      <p:sp>
        <p:nvSpPr>
          <p:cNvPr id="3" name="Content Placeholder 2"/>
          <p:cNvSpPr>
            <a:spLocks noGrp="1"/>
          </p:cNvSpPr>
          <p:nvPr>
            <p:ph idx="1"/>
          </p:nvPr>
        </p:nvSpPr>
        <p:spPr>
          <a:xfrm>
            <a:off x="1151698" y="1083901"/>
            <a:ext cx="8000703" cy="808817"/>
          </a:xfrm>
        </p:spPr>
        <p:txBody>
          <a:bodyPr>
            <a:noAutofit/>
          </a:bodyPr>
          <a:lstStyle/>
          <a:p>
            <a:pPr marL="285750" indent="-285750"/>
            <a:r>
              <a:rPr lang="en-ZA" dirty="0"/>
              <a:t>Fundamentals of electricity</a:t>
            </a:r>
          </a:p>
          <a:p>
            <a:pPr marL="285750" indent="-285750"/>
            <a:r>
              <a:rPr lang="en-ZA" dirty="0"/>
              <a:t>Safety, health environment, risk and the quality principles in the workplace</a:t>
            </a:r>
          </a:p>
          <a:p>
            <a:pPr marL="285750" indent="-285750"/>
            <a:r>
              <a:rPr lang="en-ZA" dirty="0"/>
              <a:t>Hand tools and power tools use and applicable safety requirements</a:t>
            </a:r>
          </a:p>
          <a:p>
            <a:pPr marL="285750" indent="-285750"/>
            <a:r>
              <a:rPr lang="en-ZA" dirty="0"/>
              <a:t>Measuring and testing methodologies (electrical and mechanical)</a:t>
            </a:r>
          </a:p>
          <a:p>
            <a:pPr marL="285750" indent="-285750"/>
            <a:r>
              <a:rPr lang="en-ZA" dirty="0"/>
              <a:t>Have completed the introduction to the world of work and the electrical trade</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3C188CFC-A444-48DE-8C01-BAA3E707D4DD}"/>
              </a:ext>
            </a:extLst>
          </p:cNvPr>
          <p:cNvSpPr>
            <a:spLocks noGrp="1"/>
          </p:cNvSpPr>
          <p:nvPr>
            <p:ph type="title"/>
          </p:nvPr>
        </p:nvSpPr>
        <p:spPr>
          <a:xfrm>
            <a:off x="545953" y="264463"/>
            <a:ext cx="7616770" cy="960112"/>
          </a:xfrm>
        </p:spPr>
        <p:txBody>
          <a:bodyPr/>
          <a:lstStyle/>
          <a:p>
            <a:r>
              <a:rPr lang="en-GB" dirty="0"/>
              <a:t>Option 2 details </a:t>
            </a:r>
          </a:p>
        </p:txBody>
      </p:sp>
      <p:sp>
        <p:nvSpPr>
          <p:cNvPr id="35" name="Content Placeholder 2">
            <a:extLst>
              <a:ext uri="{FF2B5EF4-FFF2-40B4-BE49-F238E27FC236}">
                <a16:creationId xmlns:a16="http://schemas.microsoft.com/office/drawing/2014/main" id="{7979B27B-2AF9-43FB-BA7F-3D8CF9DAB99A}"/>
              </a:ext>
            </a:extLst>
          </p:cNvPr>
          <p:cNvSpPr>
            <a:spLocks noGrp="1"/>
          </p:cNvSpPr>
          <p:nvPr>
            <p:ph idx="1"/>
          </p:nvPr>
        </p:nvSpPr>
        <p:spPr>
          <a:xfrm>
            <a:off x="643637" y="1032582"/>
            <a:ext cx="8728963" cy="414391"/>
          </a:xfrm>
        </p:spPr>
        <p:txBody>
          <a:bodyPr>
            <a:noAutofit/>
          </a:bodyPr>
          <a:lstStyle/>
          <a:p>
            <a:pPr marL="0" indent="0">
              <a:buNone/>
            </a:pPr>
            <a:r>
              <a:rPr lang="en-GB" sz="2400" b="1" dirty="0"/>
              <a:t>Use 4 mm flat twin and earth (2+E) cable to supply a 3 phase socket outlet</a:t>
            </a:r>
          </a:p>
          <a:p>
            <a:pPr marL="0" indent="0">
              <a:buNone/>
            </a:pPr>
            <a:endParaRPr lang="en-GB" dirty="0"/>
          </a:p>
        </p:txBody>
      </p:sp>
      <p:sp>
        <p:nvSpPr>
          <p:cNvPr id="43" name="Rectangle 42">
            <a:extLst>
              <a:ext uri="{FF2B5EF4-FFF2-40B4-BE49-F238E27FC236}">
                <a16:creationId xmlns:a16="http://schemas.microsoft.com/office/drawing/2014/main" id="{D99D8AEA-52DC-407F-81D6-360AB5B5D735}"/>
              </a:ext>
            </a:extLst>
          </p:cNvPr>
          <p:cNvSpPr/>
          <p:nvPr/>
        </p:nvSpPr>
        <p:spPr>
          <a:xfrm>
            <a:off x="8391067" y="2483644"/>
            <a:ext cx="1637075" cy="13059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dirty="0"/>
          </a:p>
          <a:p>
            <a:r>
              <a:rPr lang="en-ZA" sz="1100" dirty="0"/>
              <a:t>Placeholder for image showing Option 2:</a:t>
            </a:r>
            <a:r>
              <a:rPr lang="en-GB" sz="1100" b="1" dirty="0"/>
              <a:t>Use 4 mm flat twin and earth (2+E) cable to supply a 3 phase socket outlet</a:t>
            </a:r>
          </a:p>
          <a:p>
            <a:pPr algn="ctr"/>
            <a:r>
              <a:rPr lang="en-ZA" sz="1100" dirty="0"/>
              <a:t> </a:t>
            </a:r>
          </a:p>
        </p:txBody>
      </p:sp>
      <p:pic>
        <p:nvPicPr>
          <p:cNvPr id="44" name="Graphic 43" descr="User">
            <a:extLst>
              <a:ext uri="{FF2B5EF4-FFF2-40B4-BE49-F238E27FC236}">
                <a16:creationId xmlns:a16="http://schemas.microsoft.com/office/drawing/2014/main" id="{E898618F-1F68-4A5E-8537-1B42496449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317" y="1718096"/>
            <a:ext cx="854046" cy="854046"/>
          </a:xfrm>
          <a:prstGeom prst="rect">
            <a:avLst/>
          </a:prstGeom>
        </p:spPr>
      </p:pic>
      <p:sp>
        <p:nvSpPr>
          <p:cNvPr id="45" name="Rectangle 44">
            <a:extLst>
              <a:ext uri="{FF2B5EF4-FFF2-40B4-BE49-F238E27FC236}">
                <a16:creationId xmlns:a16="http://schemas.microsoft.com/office/drawing/2014/main" id="{28152618-9E5B-4B66-B15B-50F28BA2F549}"/>
              </a:ext>
            </a:extLst>
          </p:cNvPr>
          <p:cNvSpPr/>
          <p:nvPr/>
        </p:nvSpPr>
        <p:spPr>
          <a:xfrm>
            <a:off x="882352" y="1944571"/>
            <a:ext cx="7373137" cy="461665"/>
          </a:xfrm>
          <a:prstGeom prst="rect">
            <a:avLst/>
          </a:prstGeom>
          <a:solidFill>
            <a:schemeClr val="tx2">
              <a:lumMod val="40000"/>
              <a:lumOff val="60000"/>
            </a:schemeClr>
          </a:solidFill>
        </p:spPr>
        <p:txBody>
          <a:bodyPr wrap="square">
            <a:spAutoFit/>
          </a:bodyPr>
          <a:lstStyle/>
          <a:p>
            <a:r>
              <a:rPr lang="en-GB" sz="2400" b="1" i="1" dirty="0"/>
              <a:t>Click on each block to find out more information.</a:t>
            </a:r>
          </a:p>
        </p:txBody>
      </p:sp>
      <p:sp>
        <p:nvSpPr>
          <p:cNvPr id="46" name="Rectangle 45">
            <a:extLst>
              <a:ext uri="{FF2B5EF4-FFF2-40B4-BE49-F238E27FC236}">
                <a16:creationId xmlns:a16="http://schemas.microsoft.com/office/drawing/2014/main" id="{B3D255E9-D923-419C-A0DF-37B889BC8F61}"/>
              </a:ext>
            </a:extLst>
          </p:cNvPr>
          <p:cNvSpPr/>
          <p:nvPr/>
        </p:nvSpPr>
        <p:spPr>
          <a:xfrm>
            <a:off x="211233" y="262509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Tools and equipment </a:t>
            </a:r>
          </a:p>
        </p:txBody>
      </p:sp>
      <p:sp>
        <p:nvSpPr>
          <p:cNvPr id="47" name="Rectangle 46">
            <a:extLst>
              <a:ext uri="{FF2B5EF4-FFF2-40B4-BE49-F238E27FC236}">
                <a16:creationId xmlns:a16="http://schemas.microsoft.com/office/drawing/2014/main" id="{08C7B9D1-F19F-4A4A-86A8-72ED9D971B90}"/>
              </a:ext>
            </a:extLst>
          </p:cNvPr>
          <p:cNvSpPr/>
          <p:nvPr/>
        </p:nvSpPr>
        <p:spPr>
          <a:xfrm>
            <a:off x="2206774" y="263271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Materials</a:t>
            </a:r>
          </a:p>
        </p:txBody>
      </p:sp>
      <p:sp>
        <p:nvSpPr>
          <p:cNvPr id="48" name="Rectangle 47">
            <a:extLst>
              <a:ext uri="{FF2B5EF4-FFF2-40B4-BE49-F238E27FC236}">
                <a16:creationId xmlns:a16="http://schemas.microsoft.com/office/drawing/2014/main" id="{70324CD8-F403-4689-9C63-3C3033D8F14C}"/>
              </a:ext>
            </a:extLst>
          </p:cNvPr>
          <p:cNvSpPr/>
          <p:nvPr/>
        </p:nvSpPr>
        <p:spPr>
          <a:xfrm>
            <a:off x="211233"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Time</a:t>
            </a:r>
          </a:p>
        </p:txBody>
      </p:sp>
      <p:sp>
        <p:nvSpPr>
          <p:cNvPr id="49" name="Rectangle 48">
            <a:extLst>
              <a:ext uri="{FF2B5EF4-FFF2-40B4-BE49-F238E27FC236}">
                <a16:creationId xmlns:a16="http://schemas.microsoft.com/office/drawing/2014/main" id="{CE6F6C89-1A7E-452C-AD05-A84643D0235D}"/>
              </a:ext>
            </a:extLst>
          </p:cNvPr>
          <p:cNvSpPr/>
          <p:nvPr/>
        </p:nvSpPr>
        <p:spPr>
          <a:xfrm>
            <a:off x="2206774"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Labour</a:t>
            </a:r>
          </a:p>
        </p:txBody>
      </p:sp>
      <p:sp>
        <p:nvSpPr>
          <p:cNvPr id="50" name="Rectangle 49">
            <a:extLst>
              <a:ext uri="{FF2B5EF4-FFF2-40B4-BE49-F238E27FC236}">
                <a16:creationId xmlns:a16="http://schemas.microsoft.com/office/drawing/2014/main" id="{B484E0E3-6BB6-4C72-A022-4B15A726D4ED}"/>
              </a:ext>
            </a:extLst>
          </p:cNvPr>
          <p:cNvSpPr/>
          <p:nvPr/>
        </p:nvSpPr>
        <p:spPr>
          <a:xfrm>
            <a:off x="4202315" y="263271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Cost </a:t>
            </a:r>
          </a:p>
        </p:txBody>
      </p:sp>
      <p:sp>
        <p:nvSpPr>
          <p:cNvPr id="51" name="Rectangle 50">
            <a:extLst>
              <a:ext uri="{FF2B5EF4-FFF2-40B4-BE49-F238E27FC236}">
                <a16:creationId xmlns:a16="http://schemas.microsoft.com/office/drawing/2014/main" id="{9D21E7B1-4F95-4BAE-AEA8-CAF37DC143FF}"/>
              </a:ext>
            </a:extLst>
          </p:cNvPr>
          <p:cNvSpPr/>
          <p:nvPr/>
        </p:nvSpPr>
        <p:spPr>
          <a:xfrm>
            <a:off x="4202315"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Environmental implications</a:t>
            </a:r>
          </a:p>
        </p:txBody>
      </p:sp>
      <p:sp>
        <p:nvSpPr>
          <p:cNvPr id="52" name="Rectangle 51">
            <a:extLst>
              <a:ext uri="{FF2B5EF4-FFF2-40B4-BE49-F238E27FC236}">
                <a16:creationId xmlns:a16="http://schemas.microsoft.com/office/drawing/2014/main" id="{A938EBC7-810D-4A0B-A0EF-91D5C33E8BCA}"/>
              </a:ext>
            </a:extLst>
          </p:cNvPr>
          <p:cNvSpPr/>
          <p:nvPr/>
        </p:nvSpPr>
        <p:spPr>
          <a:xfrm>
            <a:off x="6197856" y="263271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Regulations</a:t>
            </a:r>
          </a:p>
        </p:txBody>
      </p:sp>
      <p:sp>
        <p:nvSpPr>
          <p:cNvPr id="53" name="Rectangle 52">
            <a:extLst>
              <a:ext uri="{FF2B5EF4-FFF2-40B4-BE49-F238E27FC236}">
                <a16:creationId xmlns:a16="http://schemas.microsoft.com/office/drawing/2014/main" id="{EB9AEB05-37AD-4FF1-A84C-DF52440CE67E}"/>
              </a:ext>
            </a:extLst>
          </p:cNvPr>
          <p:cNvSpPr/>
          <p:nvPr/>
        </p:nvSpPr>
        <p:spPr>
          <a:xfrm>
            <a:off x="6197856"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Risk implications</a:t>
            </a:r>
          </a:p>
        </p:txBody>
      </p:sp>
      <p:sp>
        <p:nvSpPr>
          <p:cNvPr id="54" name="Rectangle 53">
            <a:extLst>
              <a:ext uri="{FF2B5EF4-FFF2-40B4-BE49-F238E27FC236}">
                <a16:creationId xmlns:a16="http://schemas.microsoft.com/office/drawing/2014/main" id="{746B6DD5-9E6A-4BD0-82B6-DD151E28AC93}"/>
              </a:ext>
            </a:extLst>
          </p:cNvPr>
          <p:cNvSpPr/>
          <p:nvPr/>
        </p:nvSpPr>
        <p:spPr>
          <a:xfrm>
            <a:off x="8294817" y="4110605"/>
            <a:ext cx="1733325" cy="7049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options menu</a:t>
            </a:r>
          </a:p>
        </p:txBody>
      </p:sp>
    </p:spTree>
    <p:custDataLst>
      <p:tags r:id="rId1"/>
    </p:custDataLst>
    <p:extLst>
      <p:ext uri="{BB962C8B-B14F-4D97-AF65-F5344CB8AC3E}">
        <p14:creationId xmlns:p14="http://schemas.microsoft.com/office/powerpoint/2010/main" val="339470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A0BC7D9E-5159-4224-8063-4182370C4B3E}"/>
              </a:ext>
            </a:extLst>
          </p:cNvPr>
          <p:cNvSpPr>
            <a:spLocks noGrp="1"/>
          </p:cNvSpPr>
          <p:nvPr>
            <p:ph type="title"/>
          </p:nvPr>
        </p:nvSpPr>
        <p:spPr>
          <a:xfrm>
            <a:off x="545953" y="264463"/>
            <a:ext cx="7616770" cy="960112"/>
          </a:xfrm>
        </p:spPr>
        <p:txBody>
          <a:bodyPr/>
          <a:lstStyle/>
          <a:p>
            <a:r>
              <a:rPr lang="en-GB" dirty="0"/>
              <a:t>Option 3 details </a:t>
            </a:r>
          </a:p>
        </p:txBody>
      </p:sp>
      <p:sp>
        <p:nvSpPr>
          <p:cNvPr id="22" name="Content Placeholder 2">
            <a:extLst>
              <a:ext uri="{FF2B5EF4-FFF2-40B4-BE49-F238E27FC236}">
                <a16:creationId xmlns:a16="http://schemas.microsoft.com/office/drawing/2014/main" id="{428479F6-1A67-4043-8C1A-0949FDA1CE2B}"/>
              </a:ext>
            </a:extLst>
          </p:cNvPr>
          <p:cNvSpPr>
            <a:spLocks noGrp="1"/>
          </p:cNvSpPr>
          <p:nvPr>
            <p:ph idx="1"/>
          </p:nvPr>
        </p:nvSpPr>
        <p:spPr>
          <a:xfrm>
            <a:off x="643638" y="1032582"/>
            <a:ext cx="7958662" cy="414391"/>
          </a:xfrm>
        </p:spPr>
        <p:txBody>
          <a:bodyPr>
            <a:noAutofit/>
          </a:bodyPr>
          <a:lstStyle/>
          <a:p>
            <a:pPr marL="0" indent="0">
              <a:buNone/>
            </a:pPr>
            <a:r>
              <a:rPr lang="en-GB" sz="2400" b="1" dirty="0"/>
              <a:t>Use </a:t>
            </a:r>
            <a:r>
              <a:rPr lang="en-US" sz="2400" b="1" dirty="0"/>
              <a:t>a 2.5 mm</a:t>
            </a:r>
            <a:r>
              <a:rPr lang="en-US" sz="3200" b="1" baseline="30000" dirty="0"/>
              <a:t>2</a:t>
            </a:r>
            <a:r>
              <a:rPr lang="en-US" sz="2400" b="1" dirty="0"/>
              <a:t> 3 core SWA cable </a:t>
            </a:r>
            <a:r>
              <a:rPr lang="en-GB" sz="2400" b="1" dirty="0"/>
              <a:t>to connect 4 security lights that is connected to a day night sensor and a light switch.</a:t>
            </a:r>
          </a:p>
          <a:p>
            <a:pPr marL="0" lvl="0" indent="0" defTabSz="914400">
              <a:lnSpc>
                <a:spcPct val="100000"/>
              </a:lnSpc>
              <a:spcBef>
                <a:spcPts val="0"/>
              </a:spcBef>
              <a:buNone/>
              <a:defRPr/>
            </a:pPr>
            <a:endParaRPr lang="en-US" sz="2400" b="1" dirty="0"/>
          </a:p>
          <a:p>
            <a:pPr marL="0" indent="0">
              <a:buNone/>
            </a:pPr>
            <a:endParaRPr lang="en-GB" dirty="0"/>
          </a:p>
        </p:txBody>
      </p:sp>
      <p:sp>
        <p:nvSpPr>
          <p:cNvPr id="30" name="Rectangle 29">
            <a:extLst>
              <a:ext uri="{FF2B5EF4-FFF2-40B4-BE49-F238E27FC236}">
                <a16:creationId xmlns:a16="http://schemas.microsoft.com/office/drawing/2014/main" id="{45A880CC-C5A2-4D1F-8CF6-DDD870F56B73}"/>
              </a:ext>
            </a:extLst>
          </p:cNvPr>
          <p:cNvSpPr/>
          <p:nvPr/>
        </p:nvSpPr>
        <p:spPr>
          <a:xfrm>
            <a:off x="8391067" y="2420448"/>
            <a:ext cx="1637075" cy="144670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dirty="0"/>
          </a:p>
          <a:p>
            <a:r>
              <a:rPr lang="en-ZA" sz="1100" dirty="0"/>
              <a:t>Placeholder for image showing Option3:  </a:t>
            </a:r>
            <a:r>
              <a:rPr lang="en-GB" sz="1100" b="1" dirty="0"/>
              <a:t>Use </a:t>
            </a:r>
            <a:r>
              <a:rPr lang="en-US" sz="1100" b="1" dirty="0"/>
              <a:t>a 2.5 mm</a:t>
            </a:r>
            <a:r>
              <a:rPr lang="en-US" sz="1200" b="1" baseline="30000" dirty="0"/>
              <a:t>2</a:t>
            </a:r>
            <a:r>
              <a:rPr lang="en-US" sz="1100" b="1" dirty="0"/>
              <a:t> 3 core SWA cable </a:t>
            </a:r>
            <a:r>
              <a:rPr lang="en-GB" sz="1100" b="1" dirty="0"/>
              <a:t>to connect 4 security lights that is connected to a day night sensor and a light switch.</a:t>
            </a:r>
          </a:p>
          <a:p>
            <a:pPr algn="ctr"/>
            <a:r>
              <a:rPr lang="en-ZA" sz="1100" dirty="0"/>
              <a:t> </a:t>
            </a:r>
          </a:p>
        </p:txBody>
      </p:sp>
      <p:pic>
        <p:nvPicPr>
          <p:cNvPr id="31" name="Graphic 30" descr="User">
            <a:extLst>
              <a:ext uri="{FF2B5EF4-FFF2-40B4-BE49-F238E27FC236}">
                <a16:creationId xmlns:a16="http://schemas.microsoft.com/office/drawing/2014/main" id="{15F04F89-965F-47AC-8AD4-6CF40D0973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317" y="1688028"/>
            <a:ext cx="854046" cy="854046"/>
          </a:xfrm>
          <a:prstGeom prst="rect">
            <a:avLst/>
          </a:prstGeom>
        </p:spPr>
      </p:pic>
      <p:sp>
        <p:nvSpPr>
          <p:cNvPr id="32" name="Rectangle 31">
            <a:extLst>
              <a:ext uri="{FF2B5EF4-FFF2-40B4-BE49-F238E27FC236}">
                <a16:creationId xmlns:a16="http://schemas.microsoft.com/office/drawing/2014/main" id="{13845FC5-8BCD-4E42-B92E-1D7BD7FD03EE}"/>
              </a:ext>
            </a:extLst>
          </p:cNvPr>
          <p:cNvSpPr/>
          <p:nvPr/>
        </p:nvSpPr>
        <p:spPr>
          <a:xfrm>
            <a:off x="882352" y="1944571"/>
            <a:ext cx="7373137" cy="461665"/>
          </a:xfrm>
          <a:prstGeom prst="rect">
            <a:avLst/>
          </a:prstGeom>
          <a:solidFill>
            <a:schemeClr val="tx2">
              <a:lumMod val="40000"/>
              <a:lumOff val="60000"/>
            </a:schemeClr>
          </a:solidFill>
        </p:spPr>
        <p:txBody>
          <a:bodyPr wrap="square">
            <a:spAutoFit/>
          </a:bodyPr>
          <a:lstStyle/>
          <a:p>
            <a:r>
              <a:rPr lang="en-GB" sz="2400" b="1" i="1" dirty="0"/>
              <a:t>Click on each block to find out more information.</a:t>
            </a:r>
          </a:p>
        </p:txBody>
      </p:sp>
      <p:sp>
        <p:nvSpPr>
          <p:cNvPr id="33" name="Rectangle 32">
            <a:extLst>
              <a:ext uri="{FF2B5EF4-FFF2-40B4-BE49-F238E27FC236}">
                <a16:creationId xmlns:a16="http://schemas.microsoft.com/office/drawing/2014/main" id="{C36C0B73-B026-49E9-93C0-0F2AB22F697B}"/>
              </a:ext>
            </a:extLst>
          </p:cNvPr>
          <p:cNvSpPr/>
          <p:nvPr/>
        </p:nvSpPr>
        <p:spPr>
          <a:xfrm>
            <a:off x="211233" y="262509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Tools and equipment </a:t>
            </a:r>
          </a:p>
        </p:txBody>
      </p:sp>
      <p:sp>
        <p:nvSpPr>
          <p:cNvPr id="34" name="Rectangle 33">
            <a:extLst>
              <a:ext uri="{FF2B5EF4-FFF2-40B4-BE49-F238E27FC236}">
                <a16:creationId xmlns:a16="http://schemas.microsoft.com/office/drawing/2014/main" id="{5C91E3FA-341D-4A54-9AF2-CEDFC6D7BC98}"/>
              </a:ext>
            </a:extLst>
          </p:cNvPr>
          <p:cNvSpPr/>
          <p:nvPr/>
        </p:nvSpPr>
        <p:spPr>
          <a:xfrm>
            <a:off x="2206774" y="263271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Materials</a:t>
            </a:r>
          </a:p>
        </p:txBody>
      </p:sp>
      <p:sp>
        <p:nvSpPr>
          <p:cNvPr id="35" name="Rectangle 34">
            <a:extLst>
              <a:ext uri="{FF2B5EF4-FFF2-40B4-BE49-F238E27FC236}">
                <a16:creationId xmlns:a16="http://schemas.microsoft.com/office/drawing/2014/main" id="{621732ED-7F8D-4DEC-918F-C56BA4D7F89E}"/>
              </a:ext>
            </a:extLst>
          </p:cNvPr>
          <p:cNvSpPr/>
          <p:nvPr/>
        </p:nvSpPr>
        <p:spPr>
          <a:xfrm>
            <a:off x="211233"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Time</a:t>
            </a:r>
          </a:p>
        </p:txBody>
      </p:sp>
      <p:sp>
        <p:nvSpPr>
          <p:cNvPr id="36" name="Rectangle 35">
            <a:extLst>
              <a:ext uri="{FF2B5EF4-FFF2-40B4-BE49-F238E27FC236}">
                <a16:creationId xmlns:a16="http://schemas.microsoft.com/office/drawing/2014/main" id="{8DC4F3FD-D824-4B9B-9D5E-0B6BAA2AA2BF}"/>
              </a:ext>
            </a:extLst>
          </p:cNvPr>
          <p:cNvSpPr/>
          <p:nvPr/>
        </p:nvSpPr>
        <p:spPr>
          <a:xfrm>
            <a:off x="2206774"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Labour</a:t>
            </a:r>
          </a:p>
        </p:txBody>
      </p:sp>
      <p:sp>
        <p:nvSpPr>
          <p:cNvPr id="37" name="Rectangle 36">
            <a:extLst>
              <a:ext uri="{FF2B5EF4-FFF2-40B4-BE49-F238E27FC236}">
                <a16:creationId xmlns:a16="http://schemas.microsoft.com/office/drawing/2014/main" id="{A2F37D3B-DCEF-45F5-A031-85CBFCF7BC40}"/>
              </a:ext>
            </a:extLst>
          </p:cNvPr>
          <p:cNvSpPr/>
          <p:nvPr/>
        </p:nvSpPr>
        <p:spPr>
          <a:xfrm>
            <a:off x="4202315" y="263271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Cost </a:t>
            </a:r>
          </a:p>
        </p:txBody>
      </p:sp>
      <p:sp>
        <p:nvSpPr>
          <p:cNvPr id="38" name="Rectangle 37">
            <a:extLst>
              <a:ext uri="{FF2B5EF4-FFF2-40B4-BE49-F238E27FC236}">
                <a16:creationId xmlns:a16="http://schemas.microsoft.com/office/drawing/2014/main" id="{65DF6925-2AA1-4E11-ADB6-5F73AC989B24}"/>
              </a:ext>
            </a:extLst>
          </p:cNvPr>
          <p:cNvSpPr/>
          <p:nvPr/>
        </p:nvSpPr>
        <p:spPr>
          <a:xfrm>
            <a:off x="4202315"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Environmental implications</a:t>
            </a:r>
          </a:p>
        </p:txBody>
      </p:sp>
      <p:sp>
        <p:nvSpPr>
          <p:cNvPr id="39" name="Rectangle 38">
            <a:extLst>
              <a:ext uri="{FF2B5EF4-FFF2-40B4-BE49-F238E27FC236}">
                <a16:creationId xmlns:a16="http://schemas.microsoft.com/office/drawing/2014/main" id="{77D08BB1-1559-49B0-B3E7-85605FED5FA1}"/>
              </a:ext>
            </a:extLst>
          </p:cNvPr>
          <p:cNvSpPr/>
          <p:nvPr/>
        </p:nvSpPr>
        <p:spPr>
          <a:xfrm>
            <a:off x="6197856" y="263271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Regulations</a:t>
            </a:r>
          </a:p>
        </p:txBody>
      </p:sp>
      <p:sp>
        <p:nvSpPr>
          <p:cNvPr id="40" name="Rectangle 39">
            <a:extLst>
              <a:ext uri="{FF2B5EF4-FFF2-40B4-BE49-F238E27FC236}">
                <a16:creationId xmlns:a16="http://schemas.microsoft.com/office/drawing/2014/main" id="{2C157832-EFA3-4F6E-8ECA-122B4CC5B5C2}"/>
              </a:ext>
            </a:extLst>
          </p:cNvPr>
          <p:cNvSpPr/>
          <p:nvPr/>
        </p:nvSpPr>
        <p:spPr>
          <a:xfrm>
            <a:off x="6197856"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Risk implications</a:t>
            </a:r>
          </a:p>
        </p:txBody>
      </p:sp>
      <p:sp>
        <p:nvSpPr>
          <p:cNvPr id="41" name="Rectangle 40">
            <a:extLst>
              <a:ext uri="{FF2B5EF4-FFF2-40B4-BE49-F238E27FC236}">
                <a16:creationId xmlns:a16="http://schemas.microsoft.com/office/drawing/2014/main" id="{06048CD0-64EB-4B77-B687-9425EDD31675}"/>
              </a:ext>
            </a:extLst>
          </p:cNvPr>
          <p:cNvSpPr/>
          <p:nvPr/>
        </p:nvSpPr>
        <p:spPr>
          <a:xfrm>
            <a:off x="8294817" y="4110605"/>
            <a:ext cx="1733325" cy="7049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options menu</a:t>
            </a:r>
          </a:p>
        </p:txBody>
      </p:sp>
    </p:spTree>
    <p:custDataLst>
      <p:tags r:id="rId1"/>
    </p:custDataLst>
    <p:extLst>
      <p:ext uri="{BB962C8B-B14F-4D97-AF65-F5344CB8AC3E}">
        <p14:creationId xmlns:p14="http://schemas.microsoft.com/office/powerpoint/2010/main" val="3429374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Remove an option</a:t>
            </a:r>
          </a:p>
        </p:txBody>
      </p:sp>
      <p:sp>
        <p:nvSpPr>
          <p:cNvPr id="9" name="Rectangle 8">
            <a:extLst>
              <a:ext uri="{FF2B5EF4-FFF2-40B4-BE49-F238E27FC236}">
                <a16:creationId xmlns:a16="http://schemas.microsoft.com/office/drawing/2014/main" id="{534DB6B4-D763-464E-8C5D-DB9C8AC33EF0}"/>
              </a:ext>
            </a:extLst>
          </p:cNvPr>
          <p:cNvSpPr/>
          <p:nvPr/>
        </p:nvSpPr>
        <p:spPr>
          <a:xfrm>
            <a:off x="8282323" y="4235952"/>
            <a:ext cx="1600817"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10678" y="2182859"/>
            <a:ext cx="8000703" cy="808817"/>
          </a:xfrm>
        </p:spPr>
        <p:txBody>
          <a:bodyPr>
            <a:noAutofit/>
          </a:bodyPr>
          <a:lstStyle/>
          <a:p>
            <a:pPr marL="0" indent="0">
              <a:buNone/>
            </a:pPr>
            <a:r>
              <a:rPr lang="en-GB" sz="2400" dirty="0"/>
              <a:t>Now that you know more about each option, which option do you think would be the worst one for this job? </a:t>
            </a:r>
          </a:p>
          <a:p>
            <a:pPr>
              <a:buFont typeface="Courier New" panose="02070309020205020404" pitchFamily="49" charset="0"/>
              <a:buChar char="o"/>
            </a:pPr>
            <a:r>
              <a:rPr lang="en-GB" dirty="0"/>
              <a:t> </a:t>
            </a:r>
            <a:r>
              <a:rPr lang="en-GB" sz="2400" dirty="0"/>
              <a:t>Option 1</a:t>
            </a:r>
          </a:p>
          <a:p>
            <a:pPr>
              <a:buFont typeface="Courier New" panose="02070309020205020404" pitchFamily="49" charset="0"/>
              <a:buChar char="o"/>
            </a:pPr>
            <a:r>
              <a:rPr lang="en-GB" sz="2400" dirty="0"/>
              <a:t> Option 2</a:t>
            </a:r>
          </a:p>
          <a:p>
            <a:pPr>
              <a:buFont typeface="Courier New" panose="02070309020205020404" pitchFamily="49" charset="0"/>
              <a:buChar char="o"/>
            </a:pPr>
            <a:r>
              <a:rPr lang="en-GB" sz="2400" dirty="0"/>
              <a:t> Option 3</a:t>
            </a:r>
          </a:p>
          <a:p>
            <a:pPr marL="0" indent="0">
              <a:buNone/>
            </a:pPr>
            <a:endParaRPr lang="en-GB" dirty="0"/>
          </a:p>
          <a:p>
            <a:pPr marL="0" indent="0">
              <a:buNone/>
            </a:pPr>
            <a:endParaRPr lang="en-GB" dirty="0"/>
          </a:p>
          <a:p>
            <a:endParaRPr lang="en-GB" dirty="0"/>
          </a:p>
          <a:p>
            <a:endParaRPr lang="en-GB" dirty="0"/>
          </a:p>
          <a:p>
            <a:pPr marL="0" indent="0">
              <a:buNone/>
            </a:pPr>
            <a:endParaRPr lang="en-GB" dirty="0"/>
          </a:p>
        </p:txBody>
      </p:sp>
      <p:pic>
        <p:nvPicPr>
          <p:cNvPr id="6" name="Graphic 5" descr="User">
            <a:extLst>
              <a:ext uri="{FF2B5EF4-FFF2-40B4-BE49-F238E27FC236}">
                <a16:creationId xmlns:a16="http://schemas.microsoft.com/office/drawing/2014/main" id="{0C93144A-0381-444E-B305-720D080531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798" y="1284865"/>
            <a:ext cx="835384" cy="854046"/>
          </a:xfrm>
          <a:prstGeom prst="rect">
            <a:avLst/>
          </a:prstGeom>
        </p:spPr>
      </p:pic>
      <p:sp>
        <p:nvSpPr>
          <p:cNvPr id="7" name="Rectangle 6">
            <a:extLst>
              <a:ext uri="{FF2B5EF4-FFF2-40B4-BE49-F238E27FC236}">
                <a16:creationId xmlns:a16="http://schemas.microsoft.com/office/drawing/2014/main" id="{1CAF94AB-74AE-4E9E-BDE7-48C5BBCCDE63}"/>
              </a:ext>
            </a:extLst>
          </p:cNvPr>
          <p:cNvSpPr/>
          <p:nvPr/>
        </p:nvSpPr>
        <p:spPr>
          <a:xfrm>
            <a:off x="858833" y="1511340"/>
            <a:ext cx="8335501" cy="461665"/>
          </a:xfrm>
          <a:prstGeom prst="rect">
            <a:avLst/>
          </a:prstGeom>
          <a:solidFill>
            <a:schemeClr val="tx2">
              <a:lumMod val="40000"/>
              <a:lumOff val="60000"/>
            </a:schemeClr>
          </a:solidFill>
        </p:spPr>
        <p:txBody>
          <a:bodyPr wrap="square">
            <a:spAutoFit/>
          </a:bodyPr>
          <a:lstStyle/>
          <a:p>
            <a:r>
              <a:rPr lang="en-GB" sz="2400" b="1" i="1" dirty="0"/>
              <a:t>Click on the submit button once you have selected your answer. </a:t>
            </a:r>
          </a:p>
        </p:txBody>
      </p:sp>
      <p:sp>
        <p:nvSpPr>
          <p:cNvPr id="3" name="Rectangle 2">
            <a:extLst>
              <a:ext uri="{FF2B5EF4-FFF2-40B4-BE49-F238E27FC236}">
                <a16:creationId xmlns:a16="http://schemas.microsoft.com/office/drawing/2014/main" id="{01449844-371A-4633-83CD-E624AD3FB986}"/>
              </a:ext>
            </a:extLst>
          </p:cNvPr>
          <p:cNvSpPr/>
          <p:nvPr/>
        </p:nvSpPr>
        <p:spPr>
          <a:xfrm>
            <a:off x="8065827" y="150125"/>
            <a:ext cx="2102750" cy="1195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Need clarity from Nick as to which option is the worst one</a:t>
            </a:r>
          </a:p>
        </p:txBody>
      </p:sp>
    </p:spTree>
    <p:custDataLst>
      <p:tags r:id="rId1"/>
    </p:custDataLst>
    <p:extLst>
      <p:ext uri="{BB962C8B-B14F-4D97-AF65-F5344CB8AC3E}">
        <p14:creationId xmlns:p14="http://schemas.microsoft.com/office/powerpoint/2010/main" val="706221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Final 2 options</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10678" y="1083901"/>
            <a:ext cx="9097202" cy="808817"/>
          </a:xfrm>
        </p:spPr>
        <p:txBody>
          <a:bodyPr>
            <a:noAutofit/>
          </a:bodyPr>
          <a:lstStyle/>
          <a:p>
            <a:pPr marL="0" indent="0">
              <a:buNone/>
            </a:pPr>
            <a:r>
              <a:rPr lang="en-GB" sz="2400" dirty="0"/>
              <a:t>Option 3 is the worst option because the type of cable can’t be used in the ground. You must choose between Option 1 and 2. Which is the best one for doing this job? </a:t>
            </a:r>
          </a:p>
          <a:p>
            <a:endParaRPr lang="en-GB" dirty="0"/>
          </a:p>
          <a:p>
            <a:endParaRPr lang="en-GB" dirty="0"/>
          </a:p>
          <a:p>
            <a:pPr marL="0" indent="0">
              <a:buNone/>
            </a:pPr>
            <a:endParaRPr lang="en-GB" dirty="0"/>
          </a:p>
        </p:txBody>
      </p:sp>
      <p:sp>
        <p:nvSpPr>
          <p:cNvPr id="6" name="Rectangle 5">
            <a:extLst>
              <a:ext uri="{FF2B5EF4-FFF2-40B4-BE49-F238E27FC236}">
                <a16:creationId xmlns:a16="http://schemas.microsoft.com/office/drawing/2014/main" id="{7F74B90A-23F3-49FB-8958-3559E6D408E9}"/>
              </a:ext>
            </a:extLst>
          </p:cNvPr>
          <p:cNvSpPr/>
          <p:nvPr/>
        </p:nvSpPr>
        <p:spPr>
          <a:xfrm>
            <a:off x="1512365" y="2923275"/>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1</a:t>
            </a:r>
          </a:p>
          <a:p>
            <a:pPr algn="ctr"/>
            <a:r>
              <a:rPr lang="en-ZA" sz="2000" dirty="0"/>
              <a:t>Advantages</a:t>
            </a:r>
          </a:p>
        </p:txBody>
      </p:sp>
      <p:sp>
        <p:nvSpPr>
          <p:cNvPr id="7" name="Rectangle 6">
            <a:extLst>
              <a:ext uri="{FF2B5EF4-FFF2-40B4-BE49-F238E27FC236}">
                <a16:creationId xmlns:a16="http://schemas.microsoft.com/office/drawing/2014/main" id="{7FD59DD4-D7D2-4FF5-9661-F60774B02718}"/>
              </a:ext>
            </a:extLst>
          </p:cNvPr>
          <p:cNvSpPr/>
          <p:nvPr/>
        </p:nvSpPr>
        <p:spPr>
          <a:xfrm>
            <a:off x="3448274" y="2923275"/>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1</a:t>
            </a:r>
          </a:p>
          <a:p>
            <a:pPr algn="ctr"/>
            <a:r>
              <a:rPr lang="en-ZA" sz="2000" dirty="0"/>
              <a:t>Disadvantages</a:t>
            </a:r>
          </a:p>
        </p:txBody>
      </p:sp>
      <p:sp>
        <p:nvSpPr>
          <p:cNvPr id="11" name="Rectangle 10">
            <a:extLst>
              <a:ext uri="{FF2B5EF4-FFF2-40B4-BE49-F238E27FC236}">
                <a16:creationId xmlns:a16="http://schemas.microsoft.com/office/drawing/2014/main" id="{A9C0AAB9-2837-4A82-9C7D-7E5557CF7845}"/>
              </a:ext>
            </a:extLst>
          </p:cNvPr>
          <p:cNvSpPr/>
          <p:nvPr/>
        </p:nvSpPr>
        <p:spPr>
          <a:xfrm>
            <a:off x="5474765" y="2923275"/>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2</a:t>
            </a:r>
          </a:p>
          <a:p>
            <a:pPr algn="ctr"/>
            <a:r>
              <a:rPr lang="en-ZA" sz="2000" dirty="0"/>
              <a:t>Advantages</a:t>
            </a:r>
          </a:p>
        </p:txBody>
      </p:sp>
      <p:sp>
        <p:nvSpPr>
          <p:cNvPr id="12" name="Rectangle 11">
            <a:extLst>
              <a:ext uri="{FF2B5EF4-FFF2-40B4-BE49-F238E27FC236}">
                <a16:creationId xmlns:a16="http://schemas.microsoft.com/office/drawing/2014/main" id="{57508DD1-6092-4FCA-9B65-74497DB52693}"/>
              </a:ext>
            </a:extLst>
          </p:cNvPr>
          <p:cNvSpPr/>
          <p:nvPr/>
        </p:nvSpPr>
        <p:spPr>
          <a:xfrm>
            <a:off x="7455965" y="292508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2</a:t>
            </a:r>
          </a:p>
          <a:p>
            <a:pPr algn="ctr"/>
            <a:r>
              <a:rPr lang="en-ZA" sz="2000" dirty="0"/>
              <a:t>Disadvantages</a:t>
            </a:r>
          </a:p>
        </p:txBody>
      </p:sp>
      <p:sp>
        <p:nvSpPr>
          <p:cNvPr id="14" name="Rectangle 13">
            <a:extLst>
              <a:ext uri="{FF2B5EF4-FFF2-40B4-BE49-F238E27FC236}">
                <a16:creationId xmlns:a16="http://schemas.microsoft.com/office/drawing/2014/main" id="{C8FD56A0-6ED3-496D-8A41-0CA51F31FBDB}"/>
              </a:ext>
            </a:extLst>
          </p:cNvPr>
          <p:cNvSpPr/>
          <p:nvPr/>
        </p:nvSpPr>
        <p:spPr>
          <a:xfrm>
            <a:off x="3137881" y="4240967"/>
            <a:ext cx="4412210" cy="60787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I want to see the property details again </a:t>
            </a:r>
          </a:p>
        </p:txBody>
      </p:sp>
      <p:pic>
        <p:nvPicPr>
          <p:cNvPr id="10" name="Graphic 9" descr="User">
            <a:extLst>
              <a:ext uri="{FF2B5EF4-FFF2-40B4-BE49-F238E27FC236}">
                <a16:creationId xmlns:a16="http://schemas.microsoft.com/office/drawing/2014/main" id="{D0B6F600-F871-4054-B08C-9FBC57A446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998" y="2179953"/>
            <a:ext cx="835384" cy="854046"/>
          </a:xfrm>
          <a:prstGeom prst="rect">
            <a:avLst/>
          </a:prstGeom>
        </p:spPr>
      </p:pic>
      <p:sp>
        <p:nvSpPr>
          <p:cNvPr id="15" name="Rectangle 14">
            <a:extLst>
              <a:ext uri="{FF2B5EF4-FFF2-40B4-BE49-F238E27FC236}">
                <a16:creationId xmlns:a16="http://schemas.microsoft.com/office/drawing/2014/main" id="{47B9ADC1-1A28-49B0-8514-0CA7114A180E}"/>
              </a:ext>
            </a:extLst>
          </p:cNvPr>
          <p:cNvSpPr/>
          <p:nvPr/>
        </p:nvSpPr>
        <p:spPr>
          <a:xfrm>
            <a:off x="704454" y="2179953"/>
            <a:ext cx="8335501" cy="461665"/>
          </a:xfrm>
          <a:prstGeom prst="rect">
            <a:avLst/>
          </a:prstGeom>
          <a:solidFill>
            <a:schemeClr val="tx2">
              <a:lumMod val="40000"/>
              <a:lumOff val="60000"/>
            </a:schemeClr>
          </a:solidFill>
        </p:spPr>
        <p:txBody>
          <a:bodyPr wrap="square">
            <a:spAutoFit/>
          </a:bodyPr>
          <a:lstStyle/>
          <a:p>
            <a:r>
              <a:rPr lang="en-GB" sz="2400" b="1" i="1" dirty="0"/>
              <a:t>Click on the boxes  for more information. </a:t>
            </a:r>
          </a:p>
        </p:txBody>
      </p:sp>
      <p:sp>
        <p:nvSpPr>
          <p:cNvPr id="13" name="Rectangle 12">
            <a:extLst>
              <a:ext uri="{FF2B5EF4-FFF2-40B4-BE49-F238E27FC236}">
                <a16:creationId xmlns:a16="http://schemas.microsoft.com/office/drawing/2014/main" id="{DDED3251-4DEA-4F09-89FF-14A251A16CD7}"/>
              </a:ext>
            </a:extLst>
          </p:cNvPr>
          <p:cNvSpPr/>
          <p:nvPr/>
        </p:nvSpPr>
        <p:spPr>
          <a:xfrm>
            <a:off x="9324300" y="1582298"/>
            <a:ext cx="2618486" cy="1195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Need clarity from Nick on the advantages and disadvantages for each of these</a:t>
            </a:r>
          </a:p>
        </p:txBody>
      </p:sp>
    </p:spTree>
    <p:custDataLst>
      <p:tags r:id="rId1"/>
    </p:custDataLst>
    <p:extLst>
      <p:ext uri="{BB962C8B-B14F-4D97-AF65-F5344CB8AC3E}">
        <p14:creationId xmlns:p14="http://schemas.microsoft.com/office/powerpoint/2010/main" val="904459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Choose the best option</a:t>
            </a:r>
          </a:p>
        </p:txBody>
      </p:sp>
      <p:sp>
        <p:nvSpPr>
          <p:cNvPr id="9" name="Rectangle 8">
            <a:extLst>
              <a:ext uri="{FF2B5EF4-FFF2-40B4-BE49-F238E27FC236}">
                <a16:creationId xmlns:a16="http://schemas.microsoft.com/office/drawing/2014/main" id="{534DB6B4-D763-464E-8C5D-DB9C8AC33EF0}"/>
              </a:ext>
            </a:extLst>
          </p:cNvPr>
          <p:cNvSpPr/>
          <p:nvPr/>
        </p:nvSpPr>
        <p:spPr>
          <a:xfrm>
            <a:off x="857276" y="3811567"/>
            <a:ext cx="1783499" cy="8475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Option2</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545953" y="1155721"/>
            <a:ext cx="8000703" cy="371519"/>
          </a:xfrm>
        </p:spPr>
        <p:txBody>
          <a:bodyPr>
            <a:noAutofit/>
          </a:bodyPr>
          <a:lstStyle/>
          <a:p>
            <a:pPr marL="0" indent="0">
              <a:buNone/>
            </a:pPr>
            <a:r>
              <a:rPr lang="en-GB" sz="2400" dirty="0"/>
              <a:t>What is the best option for completing this job? </a:t>
            </a:r>
          </a:p>
          <a:p>
            <a:pPr marL="0" indent="0">
              <a:buNone/>
            </a:pPr>
            <a:endParaRPr lang="en-GB" sz="2400" dirty="0"/>
          </a:p>
          <a:p>
            <a:pPr marL="0" indent="0">
              <a:buNone/>
            </a:pPr>
            <a:endParaRPr lang="en-GB" dirty="0"/>
          </a:p>
          <a:p>
            <a:endParaRPr lang="en-GB" dirty="0"/>
          </a:p>
          <a:p>
            <a:endParaRPr lang="en-GB" dirty="0"/>
          </a:p>
          <a:p>
            <a:pPr marL="0" indent="0">
              <a:buNone/>
            </a:pPr>
            <a:endParaRPr lang="en-GB" dirty="0"/>
          </a:p>
        </p:txBody>
      </p:sp>
      <p:sp>
        <p:nvSpPr>
          <p:cNvPr id="6" name="Rectangle 5">
            <a:extLst>
              <a:ext uri="{FF2B5EF4-FFF2-40B4-BE49-F238E27FC236}">
                <a16:creationId xmlns:a16="http://schemas.microsoft.com/office/drawing/2014/main" id="{B9E2185C-58B8-41F0-8D3E-BBD420DB9B13}"/>
              </a:ext>
            </a:extLst>
          </p:cNvPr>
          <p:cNvSpPr/>
          <p:nvPr/>
        </p:nvSpPr>
        <p:spPr>
          <a:xfrm>
            <a:off x="857276" y="2731014"/>
            <a:ext cx="1783499" cy="8475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1</a:t>
            </a:r>
          </a:p>
        </p:txBody>
      </p:sp>
      <p:pic>
        <p:nvPicPr>
          <p:cNvPr id="7" name="Graphic 6" descr="User">
            <a:extLst>
              <a:ext uri="{FF2B5EF4-FFF2-40B4-BE49-F238E27FC236}">
                <a16:creationId xmlns:a16="http://schemas.microsoft.com/office/drawing/2014/main" id="{6995C741-06E5-4193-B1EB-71294B6E06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92" y="1477752"/>
            <a:ext cx="835384" cy="854046"/>
          </a:xfrm>
          <a:prstGeom prst="rect">
            <a:avLst/>
          </a:prstGeom>
        </p:spPr>
      </p:pic>
      <p:sp>
        <p:nvSpPr>
          <p:cNvPr id="8" name="Rectangle 7">
            <a:extLst>
              <a:ext uri="{FF2B5EF4-FFF2-40B4-BE49-F238E27FC236}">
                <a16:creationId xmlns:a16="http://schemas.microsoft.com/office/drawing/2014/main" id="{28B0E5D1-52DD-4D75-B357-BE9DBD14DBDC}"/>
              </a:ext>
            </a:extLst>
          </p:cNvPr>
          <p:cNvSpPr/>
          <p:nvPr/>
        </p:nvSpPr>
        <p:spPr>
          <a:xfrm>
            <a:off x="857276" y="1774610"/>
            <a:ext cx="8335501" cy="461665"/>
          </a:xfrm>
          <a:prstGeom prst="rect">
            <a:avLst/>
          </a:prstGeom>
          <a:solidFill>
            <a:schemeClr val="tx2">
              <a:lumMod val="40000"/>
              <a:lumOff val="60000"/>
            </a:schemeClr>
          </a:solidFill>
        </p:spPr>
        <p:txBody>
          <a:bodyPr wrap="square">
            <a:spAutoFit/>
          </a:bodyPr>
          <a:lstStyle/>
          <a:p>
            <a:r>
              <a:rPr lang="en-GB" sz="2400" b="1" i="1" dirty="0"/>
              <a:t>Click on the option you think is the best one. </a:t>
            </a:r>
          </a:p>
        </p:txBody>
      </p:sp>
      <p:sp>
        <p:nvSpPr>
          <p:cNvPr id="10" name="Rectangle 9">
            <a:extLst>
              <a:ext uri="{FF2B5EF4-FFF2-40B4-BE49-F238E27FC236}">
                <a16:creationId xmlns:a16="http://schemas.microsoft.com/office/drawing/2014/main" id="{0049A397-BFA0-4328-AC05-7F66FBE4144E}"/>
              </a:ext>
            </a:extLst>
          </p:cNvPr>
          <p:cNvSpPr/>
          <p:nvPr/>
        </p:nvSpPr>
        <p:spPr>
          <a:xfrm>
            <a:off x="8065827" y="150125"/>
            <a:ext cx="2102750" cy="1195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Need clarity from Nick as to which options should appear here</a:t>
            </a:r>
          </a:p>
        </p:txBody>
      </p:sp>
    </p:spTree>
    <p:custDataLst>
      <p:tags r:id="rId1"/>
    </p:custDataLst>
    <p:extLst>
      <p:ext uri="{BB962C8B-B14F-4D97-AF65-F5344CB8AC3E}">
        <p14:creationId xmlns:p14="http://schemas.microsoft.com/office/powerpoint/2010/main" val="3592166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Option 2</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8000703" cy="1818394"/>
          </a:xfrm>
        </p:spPr>
        <p:txBody>
          <a:bodyPr>
            <a:noAutofit/>
          </a:bodyPr>
          <a:lstStyle/>
          <a:p>
            <a:pPr marL="0" indent="0">
              <a:buNone/>
            </a:pPr>
            <a:r>
              <a:rPr lang="en-GB" sz="2400" dirty="0"/>
              <a:t>Well done! You chose the best option. </a:t>
            </a:r>
          </a:p>
          <a:p>
            <a:pPr marL="0" indent="0">
              <a:buNone/>
            </a:pPr>
            <a:endParaRPr lang="en-GB" dirty="0"/>
          </a:p>
          <a:p>
            <a:pPr marL="0" indent="0">
              <a:buNone/>
            </a:pPr>
            <a:endParaRPr lang="en-GB" dirty="0"/>
          </a:p>
          <a:p>
            <a:pPr marL="0" indent="0">
              <a:buNone/>
            </a:pPr>
            <a:r>
              <a:rPr lang="en-GB" sz="2400" dirty="0"/>
              <a:t>Why did you choose this option as the best one? </a:t>
            </a:r>
          </a:p>
          <a:p>
            <a:pPr>
              <a:buFont typeface="Courier New" panose="02070309020205020404" pitchFamily="49" charset="0"/>
              <a:buChar char="o"/>
            </a:pPr>
            <a:r>
              <a:rPr lang="en-GB" sz="2400" dirty="0"/>
              <a:t> It was the cheapest</a:t>
            </a:r>
          </a:p>
          <a:p>
            <a:pPr>
              <a:buFont typeface="Courier New" panose="02070309020205020404" pitchFamily="49" charset="0"/>
              <a:buChar char="o"/>
            </a:pPr>
            <a:r>
              <a:rPr lang="en-GB" sz="2400" dirty="0"/>
              <a:t> It was the quickest way to do the job</a:t>
            </a:r>
          </a:p>
          <a:p>
            <a:pPr>
              <a:buFont typeface="Courier New" panose="02070309020205020404" pitchFamily="49" charset="0"/>
              <a:buChar char="o"/>
            </a:pPr>
            <a:r>
              <a:rPr lang="en-GB" sz="2400" dirty="0"/>
              <a:t> The cables were the best quality so will last longer. </a:t>
            </a:r>
          </a:p>
          <a:p>
            <a:pPr marL="0" indent="0">
              <a:buNone/>
            </a:pPr>
            <a:endParaRPr lang="en-GB" dirty="0"/>
          </a:p>
          <a:p>
            <a:endParaRPr lang="en-GB" dirty="0"/>
          </a:p>
          <a:p>
            <a:pPr marL="0" indent="0">
              <a:buNone/>
            </a:pPr>
            <a:endParaRPr lang="en-GB" dirty="0"/>
          </a:p>
        </p:txBody>
      </p:sp>
      <p:sp>
        <p:nvSpPr>
          <p:cNvPr id="7" name="Rectangle 6">
            <a:extLst>
              <a:ext uri="{FF2B5EF4-FFF2-40B4-BE49-F238E27FC236}">
                <a16:creationId xmlns:a16="http://schemas.microsoft.com/office/drawing/2014/main" id="{5A565070-C56E-4334-A8B8-33B773A2C69F}"/>
              </a:ext>
            </a:extLst>
          </p:cNvPr>
          <p:cNvSpPr/>
          <p:nvPr/>
        </p:nvSpPr>
        <p:spPr>
          <a:xfrm>
            <a:off x="8282323" y="4235952"/>
            <a:ext cx="1600817"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pic>
        <p:nvPicPr>
          <p:cNvPr id="6" name="Graphic 5" descr="User">
            <a:extLst>
              <a:ext uri="{FF2B5EF4-FFF2-40B4-BE49-F238E27FC236}">
                <a16:creationId xmlns:a16="http://schemas.microsoft.com/office/drawing/2014/main" id="{A2F01DC9-5AE5-4CEC-8930-615AA74EB4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32" y="1454866"/>
            <a:ext cx="835384" cy="854046"/>
          </a:xfrm>
          <a:prstGeom prst="rect">
            <a:avLst/>
          </a:prstGeom>
        </p:spPr>
      </p:pic>
      <p:sp>
        <p:nvSpPr>
          <p:cNvPr id="8" name="Rectangle 7">
            <a:extLst>
              <a:ext uri="{FF2B5EF4-FFF2-40B4-BE49-F238E27FC236}">
                <a16:creationId xmlns:a16="http://schemas.microsoft.com/office/drawing/2014/main" id="{D0AA0DA1-4B1A-4B97-BBDF-5500C52EBD6E}"/>
              </a:ext>
            </a:extLst>
          </p:cNvPr>
          <p:cNvSpPr/>
          <p:nvPr/>
        </p:nvSpPr>
        <p:spPr>
          <a:xfrm>
            <a:off x="835384" y="1602936"/>
            <a:ext cx="8335501" cy="461665"/>
          </a:xfrm>
          <a:prstGeom prst="rect">
            <a:avLst/>
          </a:prstGeom>
          <a:solidFill>
            <a:schemeClr val="tx2">
              <a:lumMod val="40000"/>
              <a:lumOff val="60000"/>
            </a:schemeClr>
          </a:solidFill>
        </p:spPr>
        <p:txBody>
          <a:bodyPr wrap="square">
            <a:spAutoFit/>
          </a:bodyPr>
          <a:lstStyle/>
          <a:p>
            <a:r>
              <a:rPr lang="en-GB" sz="2400" b="1" i="1" dirty="0"/>
              <a:t>Choose your answer and click submit. </a:t>
            </a:r>
          </a:p>
        </p:txBody>
      </p:sp>
      <p:sp>
        <p:nvSpPr>
          <p:cNvPr id="9" name="Rectangle 8">
            <a:extLst>
              <a:ext uri="{FF2B5EF4-FFF2-40B4-BE49-F238E27FC236}">
                <a16:creationId xmlns:a16="http://schemas.microsoft.com/office/drawing/2014/main" id="{8E79FA23-4C07-4418-9406-94F114106DA3}"/>
              </a:ext>
            </a:extLst>
          </p:cNvPr>
          <p:cNvSpPr/>
          <p:nvPr/>
        </p:nvSpPr>
        <p:spPr>
          <a:xfrm>
            <a:off x="8065827" y="150125"/>
            <a:ext cx="2102750" cy="1195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Need clarity from Nick as to which option was best option </a:t>
            </a:r>
          </a:p>
        </p:txBody>
      </p:sp>
    </p:spTree>
    <p:custDataLst>
      <p:tags r:id="rId1"/>
    </p:custDataLst>
    <p:extLst>
      <p:ext uri="{BB962C8B-B14F-4D97-AF65-F5344CB8AC3E}">
        <p14:creationId xmlns:p14="http://schemas.microsoft.com/office/powerpoint/2010/main" val="1279524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Option 1</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8000703" cy="1818394"/>
          </a:xfrm>
        </p:spPr>
        <p:txBody>
          <a:bodyPr>
            <a:noAutofit/>
          </a:bodyPr>
          <a:lstStyle/>
          <a:p>
            <a:pPr marL="0" indent="0">
              <a:buNone/>
            </a:pPr>
            <a:endParaRPr lang="en-GB" dirty="0"/>
          </a:p>
          <a:p>
            <a:pPr marL="0" indent="0">
              <a:buNone/>
            </a:pPr>
            <a:endParaRPr lang="en-GB" dirty="0"/>
          </a:p>
          <a:p>
            <a:pPr marL="0" indent="0">
              <a:buNone/>
            </a:pPr>
            <a:r>
              <a:rPr lang="en-GB" sz="2400" dirty="0"/>
              <a:t>Why did you choose this option as being the best one? </a:t>
            </a:r>
          </a:p>
          <a:p>
            <a:pPr>
              <a:buFont typeface="Courier New" panose="02070309020205020404" pitchFamily="49" charset="0"/>
              <a:buChar char="o"/>
            </a:pPr>
            <a:r>
              <a:rPr lang="en-GB" sz="2400" dirty="0"/>
              <a:t> It was the cheapest</a:t>
            </a:r>
          </a:p>
          <a:p>
            <a:pPr>
              <a:buFont typeface="Courier New" panose="02070309020205020404" pitchFamily="49" charset="0"/>
              <a:buChar char="o"/>
            </a:pPr>
            <a:r>
              <a:rPr lang="en-GB" sz="2400" dirty="0"/>
              <a:t> It was the quickest way to do the job</a:t>
            </a:r>
          </a:p>
          <a:p>
            <a:pPr>
              <a:buFont typeface="Courier New" panose="02070309020205020404" pitchFamily="49" charset="0"/>
              <a:buChar char="o"/>
            </a:pPr>
            <a:r>
              <a:rPr lang="en-GB" sz="2400" dirty="0"/>
              <a:t> The cables were the best quality so will last longer. </a:t>
            </a:r>
          </a:p>
          <a:p>
            <a:pPr marL="0" indent="0">
              <a:buNone/>
            </a:pPr>
            <a:endParaRPr lang="en-GB" dirty="0"/>
          </a:p>
          <a:p>
            <a:endParaRPr lang="en-GB" dirty="0"/>
          </a:p>
          <a:p>
            <a:pPr marL="0" indent="0">
              <a:buNone/>
            </a:pPr>
            <a:endParaRPr lang="en-GB" dirty="0"/>
          </a:p>
        </p:txBody>
      </p:sp>
      <p:sp>
        <p:nvSpPr>
          <p:cNvPr id="7" name="Rectangle 6">
            <a:extLst>
              <a:ext uri="{FF2B5EF4-FFF2-40B4-BE49-F238E27FC236}">
                <a16:creationId xmlns:a16="http://schemas.microsoft.com/office/drawing/2014/main" id="{5A565070-C56E-4334-A8B8-33B773A2C69F}"/>
              </a:ext>
            </a:extLst>
          </p:cNvPr>
          <p:cNvSpPr/>
          <p:nvPr/>
        </p:nvSpPr>
        <p:spPr>
          <a:xfrm>
            <a:off x="8282323" y="4235952"/>
            <a:ext cx="1600817"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pic>
        <p:nvPicPr>
          <p:cNvPr id="6" name="Graphic 5" descr="User">
            <a:extLst>
              <a:ext uri="{FF2B5EF4-FFF2-40B4-BE49-F238E27FC236}">
                <a16:creationId xmlns:a16="http://schemas.microsoft.com/office/drawing/2014/main" id="{6F907639-6EA5-49A4-8AC4-5771397867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1036971"/>
            <a:ext cx="835384" cy="854046"/>
          </a:xfrm>
          <a:prstGeom prst="rect">
            <a:avLst/>
          </a:prstGeom>
        </p:spPr>
      </p:pic>
      <p:sp>
        <p:nvSpPr>
          <p:cNvPr id="8" name="Rectangle 7">
            <a:extLst>
              <a:ext uri="{FF2B5EF4-FFF2-40B4-BE49-F238E27FC236}">
                <a16:creationId xmlns:a16="http://schemas.microsoft.com/office/drawing/2014/main" id="{AD8FAA5C-2F00-459F-B69A-90CB7A317D4F}"/>
              </a:ext>
            </a:extLst>
          </p:cNvPr>
          <p:cNvSpPr/>
          <p:nvPr/>
        </p:nvSpPr>
        <p:spPr>
          <a:xfrm>
            <a:off x="774452" y="1185041"/>
            <a:ext cx="8335501" cy="461665"/>
          </a:xfrm>
          <a:prstGeom prst="rect">
            <a:avLst/>
          </a:prstGeom>
          <a:solidFill>
            <a:schemeClr val="tx2">
              <a:lumMod val="40000"/>
              <a:lumOff val="60000"/>
            </a:schemeClr>
          </a:solidFill>
        </p:spPr>
        <p:txBody>
          <a:bodyPr wrap="square">
            <a:spAutoFit/>
          </a:bodyPr>
          <a:lstStyle/>
          <a:p>
            <a:r>
              <a:rPr lang="en-GB" sz="2400" b="1" i="1" dirty="0"/>
              <a:t>Choose your answer and click submit. </a:t>
            </a:r>
          </a:p>
        </p:txBody>
      </p:sp>
      <p:sp>
        <p:nvSpPr>
          <p:cNvPr id="9" name="Rectangle 8">
            <a:extLst>
              <a:ext uri="{FF2B5EF4-FFF2-40B4-BE49-F238E27FC236}">
                <a16:creationId xmlns:a16="http://schemas.microsoft.com/office/drawing/2014/main" id="{2DE272BD-CE04-4888-8667-64549440757B}"/>
              </a:ext>
            </a:extLst>
          </p:cNvPr>
          <p:cNvSpPr/>
          <p:nvPr/>
        </p:nvSpPr>
        <p:spPr>
          <a:xfrm>
            <a:off x="8065827" y="150125"/>
            <a:ext cx="2102750" cy="1195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Need clarity from Nick as to which option was best option </a:t>
            </a:r>
          </a:p>
        </p:txBody>
      </p:sp>
    </p:spTree>
    <p:custDataLst>
      <p:tags r:id="rId1"/>
    </p:custDataLst>
    <p:extLst>
      <p:ext uri="{BB962C8B-B14F-4D97-AF65-F5344CB8AC3E}">
        <p14:creationId xmlns:p14="http://schemas.microsoft.com/office/powerpoint/2010/main" val="1558380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Step 3- Plan the task</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145968" cy="1818394"/>
          </a:xfrm>
        </p:spPr>
        <p:txBody>
          <a:bodyPr>
            <a:noAutofit/>
          </a:bodyPr>
          <a:lstStyle/>
          <a:p>
            <a:pPr marL="0" indent="0">
              <a:buNone/>
            </a:pPr>
            <a:r>
              <a:rPr lang="en-GB" sz="2400" dirty="0"/>
              <a:t>The next step is to plan how to do the job. As it’s the(insert reasons), Option </a:t>
            </a:r>
            <a:r>
              <a:rPr lang="en-GB" sz="2400" dirty="0">
                <a:highlight>
                  <a:srgbClr val="FFFF00"/>
                </a:highlight>
              </a:rPr>
              <a:t>()</a:t>
            </a:r>
            <a:r>
              <a:rPr lang="en-GB" sz="2400" dirty="0"/>
              <a:t> will be used for the rest of the scenario.</a:t>
            </a:r>
            <a:endParaRPr lang="en-GB" dirty="0"/>
          </a:p>
          <a:p>
            <a:pPr marL="0" indent="0">
              <a:buNone/>
            </a:pPr>
            <a:endParaRPr lang="en-GB" dirty="0"/>
          </a:p>
        </p:txBody>
      </p:sp>
      <p:sp>
        <p:nvSpPr>
          <p:cNvPr id="8" name="Rectangle 7">
            <a:extLst>
              <a:ext uri="{FF2B5EF4-FFF2-40B4-BE49-F238E27FC236}">
                <a16:creationId xmlns:a16="http://schemas.microsoft.com/office/drawing/2014/main" id="{16018D8F-C0EC-4945-A6CA-E842AFE44238}"/>
              </a:ext>
            </a:extLst>
          </p:cNvPr>
          <p:cNvSpPr/>
          <p:nvPr/>
        </p:nvSpPr>
        <p:spPr>
          <a:xfrm>
            <a:off x="333156" y="3332012"/>
            <a:ext cx="1771702" cy="1279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Area </a:t>
            </a:r>
          </a:p>
          <a:p>
            <a:pPr algn="ctr"/>
            <a:r>
              <a:rPr lang="en-ZA" sz="2000" dirty="0"/>
              <a:t>details</a:t>
            </a:r>
          </a:p>
        </p:txBody>
      </p:sp>
      <p:sp>
        <p:nvSpPr>
          <p:cNvPr id="9" name="Rectangle 8">
            <a:extLst>
              <a:ext uri="{FF2B5EF4-FFF2-40B4-BE49-F238E27FC236}">
                <a16:creationId xmlns:a16="http://schemas.microsoft.com/office/drawing/2014/main" id="{AAAD20C3-EDE5-425B-9582-D05D51C02E72}"/>
              </a:ext>
            </a:extLst>
          </p:cNvPr>
          <p:cNvSpPr/>
          <p:nvPr/>
        </p:nvSpPr>
        <p:spPr>
          <a:xfrm>
            <a:off x="2327367" y="3332012"/>
            <a:ext cx="1771702" cy="1279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Step by step instructions </a:t>
            </a:r>
          </a:p>
        </p:txBody>
      </p:sp>
      <p:sp>
        <p:nvSpPr>
          <p:cNvPr id="10" name="Rectangle 9">
            <a:extLst>
              <a:ext uri="{FF2B5EF4-FFF2-40B4-BE49-F238E27FC236}">
                <a16:creationId xmlns:a16="http://schemas.microsoft.com/office/drawing/2014/main" id="{33210DEE-D300-490F-B542-CA7A3DCD388B}"/>
              </a:ext>
            </a:extLst>
          </p:cNvPr>
          <p:cNvSpPr/>
          <p:nvPr/>
        </p:nvSpPr>
        <p:spPr>
          <a:xfrm>
            <a:off x="4321578" y="3327624"/>
            <a:ext cx="1771702" cy="1279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Video of Option</a:t>
            </a:r>
          </a:p>
        </p:txBody>
      </p:sp>
      <p:pic>
        <p:nvPicPr>
          <p:cNvPr id="7" name="Graphic 6" descr="User">
            <a:extLst>
              <a:ext uri="{FF2B5EF4-FFF2-40B4-BE49-F238E27FC236}">
                <a16:creationId xmlns:a16="http://schemas.microsoft.com/office/drawing/2014/main" id="{A75B5C2E-1CB5-4966-B2E3-28C2886C56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1735409"/>
            <a:ext cx="835384" cy="854046"/>
          </a:xfrm>
          <a:prstGeom prst="rect">
            <a:avLst/>
          </a:prstGeom>
        </p:spPr>
      </p:pic>
      <p:sp>
        <p:nvSpPr>
          <p:cNvPr id="11" name="Rectangle 10">
            <a:extLst>
              <a:ext uri="{FF2B5EF4-FFF2-40B4-BE49-F238E27FC236}">
                <a16:creationId xmlns:a16="http://schemas.microsoft.com/office/drawing/2014/main" id="{855DDA55-081C-4C26-AA61-699B70DF7C94}"/>
              </a:ext>
            </a:extLst>
          </p:cNvPr>
          <p:cNvSpPr/>
          <p:nvPr/>
        </p:nvSpPr>
        <p:spPr>
          <a:xfrm>
            <a:off x="774451" y="1883479"/>
            <a:ext cx="9145967" cy="1200329"/>
          </a:xfrm>
          <a:prstGeom prst="rect">
            <a:avLst/>
          </a:prstGeom>
          <a:solidFill>
            <a:schemeClr val="tx2">
              <a:lumMod val="40000"/>
              <a:lumOff val="60000"/>
            </a:schemeClr>
          </a:solidFill>
        </p:spPr>
        <p:txBody>
          <a:bodyPr wrap="square">
            <a:spAutoFit/>
          </a:bodyPr>
          <a:lstStyle/>
          <a:p>
            <a:r>
              <a:rPr lang="en-GB" sz="2400" b="1" i="1" dirty="0"/>
              <a:t>Use the property details, the instructions and video for Option </a:t>
            </a:r>
            <a:r>
              <a:rPr lang="en-GB" sz="2400" b="1" i="1" dirty="0">
                <a:highlight>
                  <a:srgbClr val="FFFF00"/>
                </a:highlight>
              </a:rPr>
              <a:t>()</a:t>
            </a:r>
            <a:r>
              <a:rPr lang="en-GB" sz="2400" b="1" i="1" dirty="0"/>
              <a:t> to draw your own plan. You can use paper or a computer programme to make your drawing. Click on the “upload” button to upload your plan. </a:t>
            </a:r>
          </a:p>
        </p:txBody>
      </p:sp>
      <p:graphicFrame>
        <p:nvGraphicFramePr>
          <p:cNvPr id="13" name="Diagram 12">
            <a:extLst>
              <a:ext uri="{FF2B5EF4-FFF2-40B4-BE49-F238E27FC236}">
                <a16:creationId xmlns:a16="http://schemas.microsoft.com/office/drawing/2014/main" id="{C994BFC9-F15A-4BA1-9A4F-89C693FE3437}"/>
              </a:ext>
            </a:extLst>
          </p:cNvPr>
          <p:cNvGraphicFramePr/>
          <p:nvPr>
            <p:extLst>
              <p:ext uri="{D42A27DB-BD31-4B8C-83A1-F6EECF244321}">
                <p14:modId xmlns:p14="http://schemas.microsoft.com/office/powerpoint/2010/main" val="2731677894"/>
              </p:ext>
            </p:extLst>
          </p:nvPr>
        </p:nvGraphicFramePr>
        <p:xfrm>
          <a:off x="5278147" y="-1486707"/>
          <a:ext cx="4917157" cy="368057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4" name="Rectangle 13">
            <a:extLst>
              <a:ext uri="{FF2B5EF4-FFF2-40B4-BE49-F238E27FC236}">
                <a16:creationId xmlns:a16="http://schemas.microsoft.com/office/drawing/2014/main" id="{AC709E6A-FD41-44FC-87BF-FD2009E94BAD}"/>
              </a:ext>
            </a:extLst>
          </p:cNvPr>
          <p:cNvSpPr/>
          <p:nvPr/>
        </p:nvSpPr>
        <p:spPr>
          <a:xfrm>
            <a:off x="6315789" y="3338936"/>
            <a:ext cx="1771702" cy="1279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Upload my plan</a:t>
            </a:r>
          </a:p>
        </p:txBody>
      </p:sp>
      <p:sp>
        <p:nvSpPr>
          <p:cNvPr id="16" name="Rectangle 15">
            <a:extLst>
              <a:ext uri="{FF2B5EF4-FFF2-40B4-BE49-F238E27FC236}">
                <a16:creationId xmlns:a16="http://schemas.microsoft.com/office/drawing/2014/main" id="{3E0A46EB-0891-4264-83DD-931FAF7DAA62}"/>
              </a:ext>
            </a:extLst>
          </p:cNvPr>
          <p:cNvSpPr/>
          <p:nvPr/>
        </p:nvSpPr>
        <p:spPr>
          <a:xfrm>
            <a:off x="8264388" y="3338936"/>
            <a:ext cx="1771702" cy="1279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I need help with drawing my plan</a:t>
            </a:r>
          </a:p>
        </p:txBody>
      </p:sp>
    </p:spTree>
    <p:custDataLst>
      <p:tags r:id="rId1"/>
    </p:custDataLst>
    <p:extLst>
      <p:ext uri="{BB962C8B-B14F-4D97-AF65-F5344CB8AC3E}">
        <p14:creationId xmlns:p14="http://schemas.microsoft.com/office/powerpoint/2010/main" val="2106412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Upload your plan</a:t>
            </a:r>
          </a:p>
        </p:txBody>
      </p:sp>
      <p:sp>
        <p:nvSpPr>
          <p:cNvPr id="8" name="Rectangle 7">
            <a:extLst>
              <a:ext uri="{FF2B5EF4-FFF2-40B4-BE49-F238E27FC236}">
                <a16:creationId xmlns:a16="http://schemas.microsoft.com/office/drawing/2014/main" id="{16018D8F-C0EC-4945-A6CA-E842AFE44238}"/>
              </a:ext>
            </a:extLst>
          </p:cNvPr>
          <p:cNvSpPr/>
          <p:nvPr/>
        </p:nvSpPr>
        <p:spPr>
          <a:xfrm>
            <a:off x="7843521" y="4235952"/>
            <a:ext cx="2039620"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
        <p:nvSpPr>
          <p:cNvPr id="3" name="Rectangle 2">
            <a:extLst>
              <a:ext uri="{FF2B5EF4-FFF2-40B4-BE49-F238E27FC236}">
                <a16:creationId xmlns:a16="http://schemas.microsoft.com/office/drawing/2014/main" id="{EE4D2069-C934-4427-A1B8-6479296A7AC6}"/>
              </a:ext>
            </a:extLst>
          </p:cNvPr>
          <p:cNvSpPr/>
          <p:nvPr/>
        </p:nvSpPr>
        <p:spPr>
          <a:xfrm>
            <a:off x="772160" y="2666272"/>
            <a:ext cx="4704080" cy="9131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Graphic 5" descr="User">
            <a:extLst>
              <a:ext uri="{FF2B5EF4-FFF2-40B4-BE49-F238E27FC236}">
                <a16:creationId xmlns:a16="http://schemas.microsoft.com/office/drawing/2014/main" id="{05860CEE-03C7-43B2-8A3C-8C2F9B57F4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805" y="1196121"/>
            <a:ext cx="835384" cy="854046"/>
          </a:xfrm>
          <a:prstGeom prst="rect">
            <a:avLst/>
          </a:prstGeom>
        </p:spPr>
      </p:pic>
      <p:sp>
        <p:nvSpPr>
          <p:cNvPr id="7" name="Rectangle 6">
            <a:extLst>
              <a:ext uri="{FF2B5EF4-FFF2-40B4-BE49-F238E27FC236}">
                <a16:creationId xmlns:a16="http://schemas.microsoft.com/office/drawing/2014/main" id="{29185FE4-CF99-4035-92BB-A26276F62296}"/>
              </a:ext>
            </a:extLst>
          </p:cNvPr>
          <p:cNvSpPr/>
          <p:nvPr/>
        </p:nvSpPr>
        <p:spPr>
          <a:xfrm>
            <a:off x="903256" y="1344191"/>
            <a:ext cx="9145967" cy="830997"/>
          </a:xfrm>
          <a:prstGeom prst="rect">
            <a:avLst/>
          </a:prstGeom>
          <a:solidFill>
            <a:schemeClr val="tx2">
              <a:lumMod val="40000"/>
              <a:lumOff val="60000"/>
            </a:schemeClr>
          </a:solidFill>
        </p:spPr>
        <p:txBody>
          <a:bodyPr wrap="square">
            <a:spAutoFit/>
          </a:bodyPr>
          <a:lstStyle/>
          <a:p>
            <a:r>
              <a:rPr lang="en-GB" sz="2400" b="1" i="1" dirty="0"/>
              <a:t>Submit your plan so that it can be saved in your </a:t>
            </a:r>
            <a:r>
              <a:rPr lang="en-GB" sz="2400" b="1" i="1" u="sng" dirty="0" err="1"/>
              <a:t>ePortfolio</a:t>
            </a:r>
            <a:r>
              <a:rPr lang="en-GB" sz="2400" dirty="0"/>
              <a:t>. </a:t>
            </a:r>
            <a:r>
              <a:rPr lang="en-GB" sz="2400" b="1" i="1" dirty="0"/>
              <a:t>Upload your plan and click submit. </a:t>
            </a:r>
          </a:p>
        </p:txBody>
      </p:sp>
    </p:spTree>
    <p:custDataLst>
      <p:tags r:id="rId1"/>
    </p:custDataLst>
    <p:extLst>
      <p:ext uri="{BB962C8B-B14F-4D97-AF65-F5344CB8AC3E}">
        <p14:creationId xmlns:p14="http://schemas.microsoft.com/office/powerpoint/2010/main" val="4147762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Example of the plan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8000703" cy="1818394"/>
          </a:xfrm>
        </p:spPr>
        <p:txBody>
          <a:bodyPr>
            <a:noAutofit/>
          </a:bodyPr>
          <a:lstStyle/>
          <a:p>
            <a:pPr marL="0" indent="0">
              <a:buNone/>
            </a:pPr>
            <a:r>
              <a:rPr lang="en-GB" sz="2400" dirty="0"/>
              <a:t>This is an example of what your plan should have looked like. Did your plan come close to this? </a:t>
            </a:r>
          </a:p>
        </p:txBody>
      </p:sp>
      <p:grpSp>
        <p:nvGrpSpPr>
          <p:cNvPr id="7" name="Group 6">
            <a:extLst>
              <a:ext uri="{FF2B5EF4-FFF2-40B4-BE49-F238E27FC236}">
                <a16:creationId xmlns:a16="http://schemas.microsoft.com/office/drawing/2014/main" id="{14345E2B-F686-42D2-B0B0-C012EABD164A}"/>
              </a:ext>
            </a:extLst>
          </p:cNvPr>
          <p:cNvGrpSpPr/>
          <p:nvPr/>
        </p:nvGrpSpPr>
        <p:grpSpPr>
          <a:xfrm>
            <a:off x="2854473" y="2046302"/>
            <a:ext cx="4422140" cy="3157855"/>
            <a:chOff x="0" y="0"/>
            <a:chExt cx="6084000" cy="3778777"/>
          </a:xfrm>
        </p:grpSpPr>
        <p:sp>
          <p:nvSpPr>
            <p:cNvPr id="8" name="Rectangle 7">
              <a:extLst>
                <a:ext uri="{FF2B5EF4-FFF2-40B4-BE49-F238E27FC236}">
                  <a16:creationId xmlns:a16="http://schemas.microsoft.com/office/drawing/2014/main" id="{0E8D112F-2BA3-4E43-B99D-639A1F5CA89E}"/>
                </a:ext>
              </a:extLst>
            </p:cNvPr>
            <p:cNvSpPr/>
            <p:nvPr/>
          </p:nvSpPr>
          <p:spPr>
            <a:xfrm>
              <a:off x="0" y="0"/>
              <a:ext cx="6065520" cy="3778777"/>
            </a:xfrm>
            <a:prstGeom prst="rect">
              <a:avLst/>
            </a:prstGeom>
            <a:pattFill prst="horzBrick">
              <a:fgClr>
                <a:schemeClr val="bg1">
                  <a:lumMod val="75000"/>
                </a:schemeClr>
              </a:fgClr>
              <a:bgClr>
                <a:schemeClr val="bg1"/>
              </a:bgClr>
            </a:pattFill>
            <a:ln>
              <a:solidFill>
                <a:schemeClr val="accent1">
                  <a:shade val="5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9" name="Rectangle 8">
              <a:extLst>
                <a:ext uri="{FF2B5EF4-FFF2-40B4-BE49-F238E27FC236}">
                  <a16:creationId xmlns:a16="http://schemas.microsoft.com/office/drawing/2014/main" id="{5739D46D-C589-4F18-A78A-0F8834F18968}"/>
                </a:ext>
              </a:extLst>
            </p:cNvPr>
            <p:cNvSpPr/>
            <p:nvPr/>
          </p:nvSpPr>
          <p:spPr>
            <a:xfrm>
              <a:off x="705745" y="2141782"/>
              <a:ext cx="502920" cy="689509"/>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10" name="Rectangle 9">
              <a:extLst>
                <a:ext uri="{FF2B5EF4-FFF2-40B4-BE49-F238E27FC236}">
                  <a16:creationId xmlns:a16="http://schemas.microsoft.com/office/drawing/2014/main" id="{29C99C23-EA78-4D17-940F-092E39D836BC}"/>
                </a:ext>
              </a:extLst>
            </p:cNvPr>
            <p:cNvSpPr/>
            <p:nvPr/>
          </p:nvSpPr>
          <p:spPr>
            <a:xfrm rot="5400000">
              <a:off x="3350755" y="1478995"/>
              <a:ext cx="1980000" cy="163830"/>
            </a:xfrm>
            <a:prstGeom prst="rect">
              <a:avLst/>
            </a:prstGeom>
            <a:pattFill prst="lgGrid">
              <a:fgClr>
                <a:schemeClr val="tx1"/>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11" name="Rectangular Callout 170">
              <a:extLst>
                <a:ext uri="{FF2B5EF4-FFF2-40B4-BE49-F238E27FC236}">
                  <a16:creationId xmlns:a16="http://schemas.microsoft.com/office/drawing/2014/main" id="{CA2EC0E9-BBED-426A-8692-C3815AD78D73}"/>
                </a:ext>
              </a:extLst>
            </p:cNvPr>
            <p:cNvSpPr/>
            <p:nvPr/>
          </p:nvSpPr>
          <p:spPr>
            <a:xfrm>
              <a:off x="4621095" y="1270341"/>
              <a:ext cx="1139825" cy="330835"/>
            </a:xfrm>
            <a:prstGeom prst="wedgeRectCallout">
              <a:avLst>
                <a:gd name="adj1" fmla="val -62878"/>
                <a:gd name="adj2" fmla="val 134851"/>
              </a:avLst>
            </a:prstGeom>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600">
                  <a:solidFill>
                    <a:srgbClr val="000000"/>
                  </a:solidFill>
                  <a:effectLst/>
                  <a:ea typeface="Calibri" panose="020F0502020204030204" pitchFamily="34" charset="0"/>
                  <a:cs typeface="Times New Roman" panose="02020603050405020304" pitchFamily="18" charset="0"/>
                </a:rPr>
                <a:t>Wire cable tray</a:t>
              </a:r>
              <a:endParaRPr lang="en-ZA" sz="1100">
                <a:effectLst/>
                <a:ea typeface="Calibri" panose="020F0502020204030204" pitchFamily="34" charset="0"/>
                <a:cs typeface="Times New Roman" panose="02020603050405020304" pitchFamily="18" charset="0"/>
              </a:endParaRPr>
            </a:p>
          </p:txBody>
        </p:sp>
        <p:sp>
          <p:nvSpPr>
            <p:cNvPr id="12" name="Rectangular Callout 171">
              <a:extLst>
                <a:ext uri="{FF2B5EF4-FFF2-40B4-BE49-F238E27FC236}">
                  <a16:creationId xmlns:a16="http://schemas.microsoft.com/office/drawing/2014/main" id="{164F2C9F-1EE7-45C0-892B-C1F25D7A982A}"/>
                </a:ext>
              </a:extLst>
            </p:cNvPr>
            <p:cNvSpPr/>
            <p:nvPr/>
          </p:nvSpPr>
          <p:spPr>
            <a:xfrm>
              <a:off x="1503543" y="1699925"/>
              <a:ext cx="705485" cy="323850"/>
            </a:xfrm>
            <a:prstGeom prst="wedgeRectCallout">
              <a:avLst>
                <a:gd name="adj1" fmla="val -107279"/>
                <a:gd name="adj2" fmla="val -29050"/>
              </a:avLst>
            </a:prstGeom>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600">
                  <a:solidFill>
                    <a:srgbClr val="000000"/>
                  </a:solidFill>
                  <a:effectLst/>
                  <a:ea typeface="Calibri" panose="020F0502020204030204" pitchFamily="34" charset="0"/>
                  <a:cs typeface="Times New Roman" panose="02020603050405020304" pitchFamily="18" charset="0"/>
                </a:rPr>
                <a:t>2,5 4 core SWA</a:t>
              </a:r>
              <a:endParaRPr lang="en-ZA" sz="1100">
                <a:effectLst/>
                <a:ea typeface="Calibri" panose="020F0502020204030204" pitchFamily="34" charset="0"/>
                <a:cs typeface="Times New Roman" panose="02020603050405020304" pitchFamily="18" charset="0"/>
              </a:endParaRPr>
            </a:p>
          </p:txBody>
        </p:sp>
        <p:sp>
          <p:nvSpPr>
            <p:cNvPr id="13" name="Rectangular Callout 172">
              <a:extLst>
                <a:ext uri="{FF2B5EF4-FFF2-40B4-BE49-F238E27FC236}">
                  <a16:creationId xmlns:a16="http://schemas.microsoft.com/office/drawing/2014/main" id="{9CF482E4-FD94-4F72-A59F-176F3EC9BACC}"/>
                </a:ext>
              </a:extLst>
            </p:cNvPr>
            <p:cNvSpPr/>
            <p:nvPr/>
          </p:nvSpPr>
          <p:spPr>
            <a:xfrm>
              <a:off x="4848161" y="2233836"/>
              <a:ext cx="1083945" cy="316230"/>
            </a:xfrm>
            <a:prstGeom prst="wedgeRectCallout">
              <a:avLst>
                <a:gd name="adj1" fmla="val -91401"/>
                <a:gd name="adj2" fmla="val 114326"/>
              </a:avLst>
            </a:prstGeom>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600">
                  <a:solidFill>
                    <a:srgbClr val="000000"/>
                  </a:solidFill>
                  <a:effectLst/>
                  <a:ea typeface="Calibri" panose="020F0502020204030204" pitchFamily="34" charset="0"/>
                  <a:cs typeface="Times New Roman" panose="02020603050405020304" pitchFamily="18" charset="0"/>
                </a:rPr>
                <a:t>3</a:t>
              </a:r>
              <a:r>
                <a:rPr lang="en-ZA" sz="600">
                  <a:solidFill>
                    <a:srgbClr val="000000"/>
                  </a:solidFill>
                  <a:effectLst/>
                  <a:ea typeface="Calibri" panose="020F0502020204030204" pitchFamily="34" charset="0"/>
                  <a:cs typeface="Calibri" panose="020F0502020204030204" pitchFamily="34" charset="0"/>
                </a:rPr>
                <a:t>Ø</a:t>
              </a:r>
              <a:r>
                <a:rPr lang="en-ZA" sz="600">
                  <a:solidFill>
                    <a:srgbClr val="000000"/>
                  </a:solidFill>
                  <a:effectLst/>
                  <a:ea typeface="Calibri" panose="020F0502020204030204" pitchFamily="34" charset="0"/>
                  <a:cs typeface="Times New Roman" panose="02020603050405020304" pitchFamily="18" charset="0"/>
                </a:rPr>
                <a:t> Socket outlet</a:t>
              </a:r>
              <a:endParaRPr lang="en-ZA" sz="1100">
                <a:effectLst/>
                <a:ea typeface="Calibri" panose="020F0502020204030204" pitchFamily="34" charset="0"/>
                <a:cs typeface="Times New Roman" panose="02020603050405020304" pitchFamily="18" charset="0"/>
              </a:endParaRPr>
            </a:p>
          </p:txBody>
        </p:sp>
        <p:sp>
          <p:nvSpPr>
            <p:cNvPr id="14" name="Trapezoid 13">
              <a:extLst>
                <a:ext uri="{FF2B5EF4-FFF2-40B4-BE49-F238E27FC236}">
                  <a16:creationId xmlns:a16="http://schemas.microsoft.com/office/drawing/2014/main" id="{939FD6A3-E4B0-41B5-B645-6E153C52A70E}"/>
                </a:ext>
              </a:extLst>
            </p:cNvPr>
            <p:cNvSpPr/>
            <p:nvPr/>
          </p:nvSpPr>
          <p:spPr>
            <a:xfrm rot="10800000">
              <a:off x="4222196" y="2724789"/>
              <a:ext cx="198120" cy="194945"/>
            </a:xfrm>
            <a:prstGeom prst="trapezoi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15" name="Rectangle 14">
              <a:extLst>
                <a:ext uri="{FF2B5EF4-FFF2-40B4-BE49-F238E27FC236}">
                  <a16:creationId xmlns:a16="http://schemas.microsoft.com/office/drawing/2014/main" id="{3444B113-4A8C-430B-A2FE-E39B46E3B60F}"/>
                </a:ext>
              </a:extLst>
            </p:cNvPr>
            <p:cNvSpPr/>
            <p:nvPr/>
          </p:nvSpPr>
          <p:spPr>
            <a:xfrm rot="5400000">
              <a:off x="294571" y="1080097"/>
              <a:ext cx="1368000" cy="347662"/>
            </a:xfrm>
            <a:prstGeom prst="rect">
              <a:avLst/>
            </a:prstGeom>
            <a:pattFill prst="lgGrid">
              <a:fgClr>
                <a:schemeClr val="tx1"/>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16" name="Rectangular Callout 175">
              <a:extLst>
                <a:ext uri="{FF2B5EF4-FFF2-40B4-BE49-F238E27FC236}">
                  <a16:creationId xmlns:a16="http://schemas.microsoft.com/office/drawing/2014/main" id="{500DDA6F-E148-44E5-ABC5-E1008467B1D4}"/>
                </a:ext>
              </a:extLst>
            </p:cNvPr>
            <p:cNvSpPr/>
            <p:nvPr/>
          </p:nvSpPr>
          <p:spPr>
            <a:xfrm>
              <a:off x="2411806" y="1816526"/>
              <a:ext cx="705485" cy="323850"/>
            </a:xfrm>
            <a:prstGeom prst="wedgeRectCallout">
              <a:avLst>
                <a:gd name="adj1" fmla="val 208112"/>
                <a:gd name="adj2" fmla="val 133303"/>
              </a:avLst>
            </a:prstGeom>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600">
                  <a:solidFill>
                    <a:srgbClr val="000000"/>
                  </a:solidFill>
                  <a:effectLst/>
                  <a:ea typeface="Calibri" panose="020F0502020204030204" pitchFamily="34" charset="0"/>
                  <a:cs typeface="Times New Roman" panose="02020603050405020304" pitchFamily="18" charset="0"/>
                </a:rPr>
                <a:t>2,5 4 core SWA</a:t>
              </a:r>
              <a:endParaRPr lang="en-ZA" sz="1100">
                <a:effectLst/>
                <a:ea typeface="Calibri" panose="020F0502020204030204" pitchFamily="34" charset="0"/>
                <a:cs typeface="Times New Roman" panose="02020603050405020304" pitchFamily="18" charset="0"/>
              </a:endParaRPr>
            </a:p>
          </p:txBody>
        </p:sp>
        <p:sp>
          <p:nvSpPr>
            <p:cNvPr id="17" name="Rectangular Callout 176">
              <a:extLst>
                <a:ext uri="{FF2B5EF4-FFF2-40B4-BE49-F238E27FC236}">
                  <a16:creationId xmlns:a16="http://schemas.microsoft.com/office/drawing/2014/main" id="{E239FD62-CB06-4FC8-A8D3-D9A5249E3355}"/>
                </a:ext>
              </a:extLst>
            </p:cNvPr>
            <p:cNvSpPr/>
            <p:nvPr/>
          </p:nvSpPr>
          <p:spPr>
            <a:xfrm>
              <a:off x="4614958" y="785525"/>
              <a:ext cx="1139825" cy="330835"/>
            </a:xfrm>
            <a:prstGeom prst="wedgeRectCallout">
              <a:avLst>
                <a:gd name="adj1" fmla="val -20093"/>
                <a:gd name="adj2" fmla="val -116205"/>
              </a:avLst>
            </a:prstGeom>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600">
                  <a:solidFill>
                    <a:srgbClr val="000000"/>
                  </a:solidFill>
                  <a:effectLst/>
                  <a:ea typeface="Calibri" panose="020F0502020204030204" pitchFamily="34" charset="0"/>
                  <a:cs typeface="Times New Roman" panose="02020603050405020304" pitchFamily="18" charset="0"/>
                </a:rPr>
                <a:t>Wire cable tray</a:t>
              </a:r>
              <a:endParaRPr lang="en-ZA" sz="1100">
                <a:effectLst/>
                <a:ea typeface="Calibri" panose="020F0502020204030204" pitchFamily="34" charset="0"/>
                <a:cs typeface="Times New Roman" panose="02020603050405020304" pitchFamily="18" charset="0"/>
              </a:endParaRPr>
            </a:p>
          </p:txBody>
        </p:sp>
        <p:sp>
          <p:nvSpPr>
            <p:cNvPr id="18" name="Rectangular Callout 177">
              <a:extLst>
                <a:ext uri="{FF2B5EF4-FFF2-40B4-BE49-F238E27FC236}">
                  <a16:creationId xmlns:a16="http://schemas.microsoft.com/office/drawing/2014/main" id="{789CA2E9-9089-41B3-B1F7-DACA79F171A9}"/>
                </a:ext>
              </a:extLst>
            </p:cNvPr>
            <p:cNvSpPr/>
            <p:nvPr/>
          </p:nvSpPr>
          <p:spPr>
            <a:xfrm>
              <a:off x="1393079" y="1098507"/>
              <a:ext cx="1139825" cy="330835"/>
            </a:xfrm>
            <a:prstGeom prst="wedgeRectCallout">
              <a:avLst>
                <a:gd name="adj1" fmla="val -69564"/>
                <a:gd name="adj2" fmla="val -12558"/>
              </a:avLst>
            </a:prstGeom>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600">
                  <a:solidFill>
                    <a:srgbClr val="000000"/>
                  </a:solidFill>
                  <a:effectLst/>
                  <a:ea typeface="Calibri" panose="020F0502020204030204" pitchFamily="34" charset="0"/>
                  <a:cs typeface="Times New Roman" panose="02020603050405020304" pitchFamily="18" charset="0"/>
                </a:rPr>
                <a:t>Wire cable tray</a:t>
              </a:r>
              <a:endParaRPr lang="en-ZA" sz="1100">
                <a:effectLst/>
                <a:ea typeface="Calibri" panose="020F0502020204030204" pitchFamily="34" charset="0"/>
                <a:cs typeface="Times New Roman" panose="02020603050405020304" pitchFamily="18" charset="0"/>
              </a:endParaRPr>
            </a:p>
          </p:txBody>
        </p:sp>
        <p:sp>
          <p:nvSpPr>
            <p:cNvPr id="19" name="Rectangular Callout 178">
              <a:extLst>
                <a:ext uri="{FF2B5EF4-FFF2-40B4-BE49-F238E27FC236}">
                  <a16:creationId xmlns:a16="http://schemas.microsoft.com/office/drawing/2014/main" id="{336B52FC-DCC4-4853-9762-E926BBF70C9F}"/>
                </a:ext>
              </a:extLst>
            </p:cNvPr>
            <p:cNvSpPr/>
            <p:nvPr/>
          </p:nvSpPr>
          <p:spPr>
            <a:xfrm>
              <a:off x="497090" y="3166647"/>
              <a:ext cx="1083945" cy="316230"/>
            </a:xfrm>
            <a:prstGeom prst="wedgeRectCallout">
              <a:avLst>
                <a:gd name="adj1" fmla="val -9855"/>
                <a:gd name="adj2" fmla="val -194108"/>
              </a:avLst>
            </a:prstGeom>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ZA" sz="600">
                  <a:solidFill>
                    <a:srgbClr val="000000"/>
                  </a:solidFill>
                  <a:effectLst/>
                  <a:ea typeface="Calibri" panose="020F0502020204030204" pitchFamily="34" charset="0"/>
                  <a:cs typeface="Times New Roman" panose="02020603050405020304" pitchFamily="18" charset="0"/>
                </a:rPr>
                <a:t>3</a:t>
              </a:r>
              <a:r>
                <a:rPr lang="en-ZA" sz="600">
                  <a:solidFill>
                    <a:srgbClr val="000000"/>
                  </a:solidFill>
                  <a:effectLst/>
                  <a:ea typeface="Calibri" panose="020F0502020204030204" pitchFamily="34" charset="0"/>
                  <a:cs typeface="Calibri" panose="020F0502020204030204" pitchFamily="34" charset="0"/>
                </a:rPr>
                <a:t>Ø</a:t>
              </a:r>
              <a:r>
                <a:rPr lang="en-ZA" sz="600">
                  <a:solidFill>
                    <a:srgbClr val="000000"/>
                  </a:solidFill>
                  <a:effectLst/>
                  <a:ea typeface="Calibri" panose="020F0502020204030204" pitchFamily="34" charset="0"/>
                  <a:cs typeface="Times New Roman" panose="02020603050405020304" pitchFamily="18" charset="0"/>
                </a:rPr>
                <a:t> Sub distribution board</a:t>
              </a:r>
              <a:endParaRPr lang="en-ZA" sz="1100">
                <a:effectLst/>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998A5D63-9F36-4ADC-8B28-223B8188E387}"/>
                </a:ext>
              </a:extLst>
            </p:cNvPr>
            <p:cNvSpPr/>
            <p:nvPr/>
          </p:nvSpPr>
          <p:spPr>
            <a:xfrm>
              <a:off x="0" y="368215"/>
              <a:ext cx="6084000" cy="163830"/>
            </a:xfrm>
            <a:prstGeom prst="rect">
              <a:avLst/>
            </a:prstGeom>
            <a:pattFill prst="lgGrid">
              <a:fgClr>
                <a:schemeClr val="tx1">
                  <a:lumMod val="50000"/>
                  <a:lumOff val="5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21" name="Rectangle 20">
              <a:extLst>
                <a:ext uri="{FF2B5EF4-FFF2-40B4-BE49-F238E27FC236}">
                  <a16:creationId xmlns:a16="http://schemas.microsoft.com/office/drawing/2014/main" id="{8E151914-0C3D-429F-BDED-AC4F73EB6C04}"/>
                </a:ext>
              </a:extLst>
            </p:cNvPr>
            <p:cNvSpPr/>
            <p:nvPr/>
          </p:nvSpPr>
          <p:spPr>
            <a:xfrm rot="10800000" flipV="1">
              <a:off x="1080096" y="478679"/>
              <a:ext cx="3276000" cy="52966"/>
            </a:xfrm>
            <a:prstGeom prst="rect">
              <a:avLst/>
            </a:prstGeom>
            <a:solidFill>
              <a:sysClr val="windowText" lastClr="0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22" name="Rectangle 21">
              <a:extLst>
                <a:ext uri="{FF2B5EF4-FFF2-40B4-BE49-F238E27FC236}">
                  <a16:creationId xmlns:a16="http://schemas.microsoft.com/office/drawing/2014/main" id="{10518745-A48D-40EB-932B-3D57A18BD175}"/>
                </a:ext>
              </a:extLst>
            </p:cNvPr>
            <p:cNvSpPr/>
            <p:nvPr/>
          </p:nvSpPr>
          <p:spPr>
            <a:xfrm rot="16200000" flipV="1">
              <a:off x="3215743" y="1577186"/>
              <a:ext cx="2232000" cy="52966"/>
            </a:xfrm>
            <a:prstGeom prst="rect">
              <a:avLst/>
            </a:prstGeom>
            <a:solidFill>
              <a:sysClr val="windowText" lastClr="0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23" name="Rectangle 22">
              <a:extLst>
                <a:ext uri="{FF2B5EF4-FFF2-40B4-BE49-F238E27FC236}">
                  <a16:creationId xmlns:a16="http://schemas.microsoft.com/office/drawing/2014/main" id="{F3DA26B4-55C2-4F69-B245-10EBEE912C14}"/>
                </a:ext>
              </a:extLst>
            </p:cNvPr>
            <p:cNvSpPr/>
            <p:nvPr/>
          </p:nvSpPr>
          <p:spPr>
            <a:xfrm rot="16200000" flipV="1">
              <a:off x="236271" y="1285683"/>
              <a:ext cx="1656000" cy="52966"/>
            </a:xfrm>
            <a:prstGeom prst="rect">
              <a:avLst/>
            </a:prstGeom>
            <a:solidFill>
              <a:sysClr val="windowText" lastClr="0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grpSp>
    </p:spTree>
    <p:custDataLst>
      <p:tags r:id="rId1"/>
    </p:custDataLst>
    <p:extLst>
      <p:ext uri="{BB962C8B-B14F-4D97-AF65-F5344CB8AC3E}">
        <p14:creationId xmlns:p14="http://schemas.microsoft.com/office/powerpoint/2010/main" val="13087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973" y="264463"/>
            <a:ext cx="7616770" cy="960112"/>
          </a:xfrm>
        </p:spPr>
        <p:txBody>
          <a:bodyPr>
            <a:normAutofit fontScale="90000"/>
          </a:bodyPr>
          <a:lstStyle/>
          <a:p>
            <a:r>
              <a:rPr lang="en-GB" dirty="0"/>
              <a:t>Disclaimer- Key points about working under supervision </a:t>
            </a:r>
          </a:p>
        </p:txBody>
      </p:sp>
      <p:sp>
        <p:nvSpPr>
          <p:cNvPr id="3" name="Content Placeholder 2"/>
          <p:cNvSpPr>
            <a:spLocks noGrp="1"/>
          </p:cNvSpPr>
          <p:nvPr>
            <p:ph idx="1"/>
          </p:nvPr>
        </p:nvSpPr>
        <p:spPr>
          <a:xfrm>
            <a:off x="1151698" y="1215339"/>
            <a:ext cx="8000703" cy="3618924"/>
          </a:xfrm>
        </p:spPr>
        <p:txBody>
          <a:bodyPr>
            <a:noAutofit/>
          </a:bodyPr>
          <a:lstStyle/>
          <a:p>
            <a:r>
              <a:rPr lang="en-US" sz="1200" dirty="0">
                <a:solidFill>
                  <a:srgbClr val="FF0000"/>
                </a:solidFill>
              </a:rPr>
              <a:t>No person may authorize, design, install or permit or require the installation of an electrical installation, other than in accordance with a health and safety standard incorporated into these Regulations under section 44 of the Act.</a:t>
            </a:r>
            <a:r>
              <a:rPr lang="en-ZA" sz="1200" dirty="0">
                <a:solidFill>
                  <a:srgbClr val="FF0000"/>
                </a:solidFill>
              </a:rPr>
              <a:t> (Electrical installation regulations section 5)</a:t>
            </a:r>
          </a:p>
          <a:p>
            <a:r>
              <a:rPr lang="en-US" sz="1200" dirty="0">
                <a:solidFill>
                  <a:srgbClr val="FF0000"/>
                </a:solidFill>
              </a:rPr>
              <a:t>No person may do electrical installation work as an electrical contractor unless that person has been registered as an electrical contractor in terms of these Regulations </a:t>
            </a:r>
            <a:r>
              <a:rPr lang="en-ZA" sz="1200" dirty="0">
                <a:solidFill>
                  <a:srgbClr val="FF0000"/>
                </a:solidFill>
              </a:rPr>
              <a:t>(Electrical installation regulations section 6)</a:t>
            </a:r>
          </a:p>
          <a:p>
            <a:r>
              <a:rPr lang="en-ZA" sz="1200" dirty="0">
                <a:solidFill>
                  <a:srgbClr val="FF0000"/>
                </a:solidFill>
              </a:rPr>
              <a:t>It must be noted that in terms of Occupational Health &amp; Safety Act all electrical construction work must be conducted under the general control of the registered person, and in terms of this criteria you will not be allowed to work in the distribution board. You will be permitted under the general control of this registered person to do the following work. (Electrical installation regulations section 5)</a:t>
            </a:r>
          </a:p>
          <a:p>
            <a:r>
              <a:rPr lang="en-ZA" sz="1200" dirty="0">
                <a:solidFill>
                  <a:srgbClr val="FF0000"/>
                </a:solidFill>
              </a:rPr>
              <a:t>The registered person will be responsible for issuing the certificate of compliance for this addition to the electrical installation, after he has inspected and tested the electrical installation. (Electrical installation regulations section 9)</a:t>
            </a:r>
          </a:p>
          <a:p>
            <a:r>
              <a:rPr lang="en-ZA" sz="1200" dirty="0">
                <a:solidFill>
                  <a:srgbClr val="FF0000"/>
                </a:solidFill>
              </a:rPr>
              <a:t>During this exercise we will be providing 3 options to provide supply to a gate motor, we are aware that there are many more options and these will be influenced by finance, time, environment and skill. </a:t>
            </a:r>
          </a:p>
          <a:p>
            <a:r>
              <a:rPr lang="en-ZA" sz="1200" dirty="0">
                <a:solidFill>
                  <a:srgbClr val="FF0000"/>
                </a:solidFill>
              </a:rPr>
              <a:t>It must be noted that any other installation must comply to the regulations, standards and manufactures specifications.</a:t>
            </a:r>
          </a:p>
          <a:p>
            <a:pPr marL="0" indent="0">
              <a:buNone/>
            </a:pPr>
            <a:endParaRPr lang="en-GB" sz="1553"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5" name="Rectangle 4">
            <a:extLst>
              <a:ext uri="{FF2B5EF4-FFF2-40B4-BE49-F238E27FC236}">
                <a16:creationId xmlns:a16="http://schemas.microsoft.com/office/drawing/2014/main" id="{8C0B07FB-08F8-47A1-89F7-1AB40749A37A}"/>
              </a:ext>
            </a:extLst>
          </p:cNvPr>
          <p:cNvSpPr/>
          <p:nvPr/>
        </p:nvSpPr>
        <p:spPr>
          <a:xfrm>
            <a:off x="1426723" y="4356775"/>
            <a:ext cx="389106" cy="3369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a:extLst>
              <a:ext uri="{FF2B5EF4-FFF2-40B4-BE49-F238E27FC236}">
                <a16:creationId xmlns:a16="http://schemas.microsoft.com/office/drawing/2014/main" id="{B99A6271-AF2E-4D93-B4F1-9D7D064A7336}"/>
              </a:ext>
            </a:extLst>
          </p:cNvPr>
          <p:cNvSpPr/>
          <p:nvPr/>
        </p:nvSpPr>
        <p:spPr>
          <a:xfrm>
            <a:off x="1896300" y="4215320"/>
            <a:ext cx="8116704" cy="544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t>I have read the disclaimer and I understand that while I will be shown how to install a gate motor supply, I MAY NOT do this myself unless am I registered electrician, with a certificate or if I am under the supervision of a registered person</a:t>
            </a:r>
            <a:r>
              <a:rPr lang="en-ZA" dirty="0"/>
              <a:t>. </a:t>
            </a:r>
          </a:p>
        </p:txBody>
      </p:sp>
    </p:spTree>
    <p:custDataLst>
      <p:tags r:id="rId1"/>
    </p:custDataLst>
    <p:extLst>
      <p:ext uri="{BB962C8B-B14F-4D97-AF65-F5344CB8AC3E}">
        <p14:creationId xmlns:p14="http://schemas.microsoft.com/office/powerpoint/2010/main" val="4147498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What will you need to do the job?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312719" cy="1818394"/>
          </a:xfrm>
        </p:spPr>
        <p:txBody>
          <a:bodyPr>
            <a:noAutofit/>
          </a:bodyPr>
          <a:lstStyle/>
          <a:p>
            <a:pPr marL="0" indent="0">
              <a:buNone/>
            </a:pPr>
            <a:r>
              <a:rPr lang="en-GB" sz="2400" dirty="0"/>
              <a:t>How do you even begin to think about all the things you will need to do the job? </a:t>
            </a:r>
            <a:endParaRPr lang="en-GB" dirty="0"/>
          </a:p>
        </p:txBody>
      </p:sp>
      <p:sp>
        <p:nvSpPr>
          <p:cNvPr id="7" name="Rectangle 6">
            <a:extLst>
              <a:ext uri="{FF2B5EF4-FFF2-40B4-BE49-F238E27FC236}">
                <a16:creationId xmlns:a16="http://schemas.microsoft.com/office/drawing/2014/main" id="{A6A73B5E-9793-467C-89FD-D0376AA4D6DE}"/>
              </a:ext>
            </a:extLst>
          </p:cNvPr>
          <p:cNvSpPr/>
          <p:nvPr/>
        </p:nvSpPr>
        <p:spPr>
          <a:xfrm>
            <a:off x="2990104" y="2922883"/>
            <a:ext cx="4259166" cy="19912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05: </a:t>
            </a:r>
          </a:p>
          <a:p>
            <a:pPr algn="ctr"/>
            <a:endParaRPr lang="en-ZA" sz="1553" dirty="0"/>
          </a:p>
        </p:txBody>
      </p:sp>
      <p:pic>
        <p:nvPicPr>
          <p:cNvPr id="6" name="Graphic 5" descr="User">
            <a:extLst>
              <a:ext uri="{FF2B5EF4-FFF2-40B4-BE49-F238E27FC236}">
                <a16:creationId xmlns:a16="http://schemas.microsoft.com/office/drawing/2014/main" id="{ED22218F-41BD-41E4-BE5D-564A30F4BE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828" y="1863959"/>
            <a:ext cx="854046" cy="854046"/>
          </a:xfrm>
          <a:prstGeom prst="rect">
            <a:avLst/>
          </a:prstGeom>
        </p:spPr>
      </p:pic>
      <p:sp>
        <p:nvSpPr>
          <p:cNvPr id="8" name="Rectangle 7">
            <a:extLst>
              <a:ext uri="{FF2B5EF4-FFF2-40B4-BE49-F238E27FC236}">
                <a16:creationId xmlns:a16="http://schemas.microsoft.com/office/drawing/2014/main" id="{A317E002-CB79-4F74-AFBF-D052B144211C}"/>
              </a:ext>
            </a:extLst>
          </p:cNvPr>
          <p:cNvSpPr/>
          <p:nvPr/>
        </p:nvSpPr>
        <p:spPr>
          <a:xfrm>
            <a:off x="874748" y="1887008"/>
            <a:ext cx="8263011" cy="830997"/>
          </a:xfrm>
          <a:prstGeom prst="rect">
            <a:avLst/>
          </a:prstGeom>
          <a:solidFill>
            <a:schemeClr val="tx2">
              <a:lumMod val="40000"/>
              <a:lumOff val="60000"/>
            </a:schemeClr>
          </a:solidFill>
        </p:spPr>
        <p:txBody>
          <a:bodyPr wrap="square">
            <a:spAutoFit/>
          </a:bodyPr>
          <a:lstStyle/>
          <a:p>
            <a:r>
              <a:rPr lang="en-GB" sz="2400" b="1" i="1" dirty="0"/>
              <a:t>Watch this video for advice from an experienced electrician on how you can plan for the job. </a:t>
            </a:r>
          </a:p>
        </p:txBody>
      </p:sp>
    </p:spTree>
    <p:custDataLst>
      <p:tags r:id="rId1"/>
    </p:custDataLst>
    <p:extLst>
      <p:ext uri="{BB962C8B-B14F-4D97-AF65-F5344CB8AC3E}">
        <p14:creationId xmlns:p14="http://schemas.microsoft.com/office/powerpoint/2010/main" val="11259550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Tools, materials, equipment and PPE</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4" y="1104489"/>
            <a:ext cx="8393684" cy="738231"/>
          </a:xfrm>
        </p:spPr>
        <p:txBody>
          <a:bodyPr>
            <a:noAutofit/>
          </a:bodyPr>
          <a:lstStyle/>
          <a:p>
            <a:pPr marL="0" indent="0">
              <a:buNone/>
            </a:pPr>
            <a:r>
              <a:rPr lang="en-GB" sz="2400" dirty="0"/>
              <a:t>It’s easier to think of everything you will need for a job if you step through it task by task.</a:t>
            </a:r>
          </a:p>
        </p:txBody>
      </p:sp>
      <p:sp>
        <p:nvSpPr>
          <p:cNvPr id="3" name="Rectangle 2">
            <a:extLst>
              <a:ext uri="{FF2B5EF4-FFF2-40B4-BE49-F238E27FC236}">
                <a16:creationId xmlns:a16="http://schemas.microsoft.com/office/drawing/2014/main" id="{AFA1C74F-C712-46ED-A4DC-D6AF4DEEE462}"/>
              </a:ext>
            </a:extLst>
          </p:cNvPr>
          <p:cNvSpPr/>
          <p:nvPr/>
        </p:nvSpPr>
        <p:spPr>
          <a:xfrm>
            <a:off x="192947" y="2961313"/>
            <a:ext cx="1493240"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Task 1</a:t>
            </a:r>
          </a:p>
        </p:txBody>
      </p:sp>
      <p:sp>
        <p:nvSpPr>
          <p:cNvPr id="9" name="Rectangle 8">
            <a:extLst>
              <a:ext uri="{FF2B5EF4-FFF2-40B4-BE49-F238E27FC236}">
                <a16:creationId xmlns:a16="http://schemas.microsoft.com/office/drawing/2014/main" id="{1FDB8316-1176-4DBA-8901-7F7341F80609}"/>
              </a:ext>
            </a:extLst>
          </p:cNvPr>
          <p:cNvSpPr/>
          <p:nvPr/>
        </p:nvSpPr>
        <p:spPr>
          <a:xfrm>
            <a:off x="192947" y="3851944"/>
            <a:ext cx="1493240"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Task 5</a:t>
            </a:r>
          </a:p>
        </p:txBody>
      </p:sp>
      <p:sp>
        <p:nvSpPr>
          <p:cNvPr id="10" name="Rectangle 9">
            <a:extLst>
              <a:ext uri="{FF2B5EF4-FFF2-40B4-BE49-F238E27FC236}">
                <a16:creationId xmlns:a16="http://schemas.microsoft.com/office/drawing/2014/main" id="{361B28DA-7965-47F6-A10E-A51F81679238}"/>
              </a:ext>
            </a:extLst>
          </p:cNvPr>
          <p:cNvSpPr/>
          <p:nvPr/>
        </p:nvSpPr>
        <p:spPr>
          <a:xfrm>
            <a:off x="1871684" y="2961313"/>
            <a:ext cx="1493240"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Task 2</a:t>
            </a:r>
          </a:p>
        </p:txBody>
      </p:sp>
      <p:sp>
        <p:nvSpPr>
          <p:cNvPr id="11" name="Rectangle 10">
            <a:extLst>
              <a:ext uri="{FF2B5EF4-FFF2-40B4-BE49-F238E27FC236}">
                <a16:creationId xmlns:a16="http://schemas.microsoft.com/office/drawing/2014/main" id="{FA6B3525-AC29-4F35-828F-430C56F7FD67}"/>
              </a:ext>
            </a:extLst>
          </p:cNvPr>
          <p:cNvSpPr/>
          <p:nvPr/>
        </p:nvSpPr>
        <p:spPr>
          <a:xfrm>
            <a:off x="1871684" y="3851944"/>
            <a:ext cx="1493240"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Task 6</a:t>
            </a:r>
          </a:p>
        </p:txBody>
      </p:sp>
      <p:sp>
        <p:nvSpPr>
          <p:cNvPr id="12" name="Rectangle 11">
            <a:extLst>
              <a:ext uri="{FF2B5EF4-FFF2-40B4-BE49-F238E27FC236}">
                <a16:creationId xmlns:a16="http://schemas.microsoft.com/office/drawing/2014/main" id="{93B5D574-9EDC-47CC-A084-D3EA49ED36A4}"/>
              </a:ext>
            </a:extLst>
          </p:cNvPr>
          <p:cNvSpPr/>
          <p:nvPr/>
        </p:nvSpPr>
        <p:spPr>
          <a:xfrm>
            <a:off x="3550421" y="2952924"/>
            <a:ext cx="1493240"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Task 3</a:t>
            </a:r>
          </a:p>
        </p:txBody>
      </p:sp>
      <p:sp>
        <p:nvSpPr>
          <p:cNvPr id="13" name="Rectangle 12">
            <a:extLst>
              <a:ext uri="{FF2B5EF4-FFF2-40B4-BE49-F238E27FC236}">
                <a16:creationId xmlns:a16="http://schemas.microsoft.com/office/drawing/2014/main" id="{5FB73030-E79D-4682-A651-83F0E9D5FBA0}"/>
              </a:ext>
            </a:extLst>
          </p:cNvPr>
          <p:cNvSpPr/>
          <p:nvPr/>
        </p:nvSpPr>
        <p:spPr>
          <a:xfrm>
            <a:off x="3550421" y="3843555"/>
            <a:ext cx="1493240"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Task 7</a:t>
            </a:r>
          </a:p>
        </p:txBody>
      </p:sp>
      <p:sp>
        <p:nvSpPr>
          <p:cNvPr id="14" name="Rectangle 13">
            <a:extLst>
              <a:ext uri="{FF2B5EF4-FFF2-40B4-BE49-F238E27FC236}">
                <a16:creationId xmlns:a16="http://schemas.microsoft.com/office/drawing/2014/main" id="{0C8C4998-F985-4798-8B30-F780B8CB7B9C}"/>
              </a:ext>
            </a:extLst>
          </p:cNvPr>
          <p:cNvSpPr/>
          <p:nvPr/>
        </p:nvSpPr>
        <p:spPr>
          <a:xfrm>
            <a:off x="5229158" y="2952924"/>
            <a:ext cx="1493240"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Task 4</a:t>
            </a:r>
          </a:p>
        </p:txBody>
      </p:sp>
      <p:sp>
        <p:nvSpPr>
          <p:cNvPr id="16" name="Rectangle 15">
            <a:extLst>
              <a:ext uri="{FF2B5EF4-FFF2-40B4-BE49-F238E27FC236}">
                <a16:creationId xmlns:a16="http://schemas.microsoft.com/office/drawing/2014/main" id="{F1138C7A-F0B4-4E61-B393-B5AA73D7FF2E}"/>
              </a:ext>
            </a:extLst>
          </p:cNvPr>
          <p:cNvSpPr/>
          <p:nvPr/>
        </p:nvSpPr>
        <p:spPr>
          <a:xfrm>
            <a:off x="5195715" y="3869058"/>
            <a:ext cx="1493240"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Task 8</a:t>
            </a:r>
          </a:p>
        </p:txBody>
      </p:sp>
      <p:sp>
        <p:nvSpPr>
          <p:cNvPr id="18" name="Rectangle 17">
            <a:extLst>
              <a:ext uri="{FF2B5EF4-FFF2-40B4-BE49-F238E27FC236}">
                <a16:creationId xmlns:a16="http://schemas.microsoft.com/office/drawing/2014/main" id="{2AE53E4B-F169-4A1B-BDA9-4389FA409134}"/>
              </a:ext>
            </a:extLst>
          </p:cNvPr>
          <p:cNvSpPr/>
          <p:nvPr/>
        </p:nvSpPr>
        <p:spPr>
          <a:xfrm>
            <a:off x="7974419" y="3862799"/>
            <a:ext cx="2142703" cy="9913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Go to </a:t>
            </a:r>
            <a:r>
              <a:rPr lang="en-ZA" sz="2000" dirty="0" err="1"/>
              <a:t>ePortfolio</a:t>
            </a:r>
            <a:r>
              <a:rPr lang="en-ZA" sz="2000" dirty="0"/>
              <a:t> Activity</a:t>
            </a:r>
          </a:p>
        </p:txBody>
      </p:sp>
      <p:pic>
        <p:nvPicPr>
          <p:cNvPr id="8" name="Graphic 7" descr="User">
            <a:extLst>
              <a:ext uri="{FF2B5EF4-FFF2-40B4-BE49-F238E27FC236}">
                <a16:creationId xmlns:a16="http://schemas.microsoft.com/office/drawing/2014/main" id="{D02F37B2-9E35-4CEF-8517-089920F0D5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828" y="1863959"/>
            <a:ext cx="854046" cy="854046"/>
          </a:xfrm>
          <a:prstGeom prst="rect">
            <a:avLst/>
          </a:prstGeom>
        </p:spPr>
      </p:pic>
      <p:sp>
        <p:nvSpPr>
          <p:cNvPr id="20" name="Rectangle 19">
            <a:extLst>
              <a:ext uri="{FF2B5EF4-FFF2-40B4-BE49-F238E27FC236}">
                <a16:creationId xmlns:a16="http://schemas.microsoft.com/office/drawing/2014/main" id="{B25F6877-B566-4825-A435-7A2A408D6135}"/>
              </a:ext>
            </a:extLst>
          </p:cNvPr>
          <p:cNvSpPr/>
          <p:nvPr/>
        </p:nvSpPr>
        <p:spPr>
          <a:xfrm>
            <a:off x="874748" y="1887008"/>
            <a:ext cx="9166874" cy="830997"/>
          </a:xfrm>
          <a:prstGeom prst="rect">
            <a:avLst/>
          </a:prstGeom>
          <a:solidFill>
            <a:schemeClr val="tx2">
              <a:lumMod val="40000"/>
              <a:lumOff val="60000"/>
            </a:schemeClr>
          </a:solidFill>
        </p:spPr>
        <p:txBody>
          <a:bodyPr wrap="square">
            <a:spAutoFit/>
          </a:bodyPr>
          <a:lstStyle/>
          <a:p>
            <a:r>
              <a:rPr lang="en-GB" sz="2400" b="1" i="1" dirty="0"/>
              <a:t>Click on each task to see a video. On a piece of paper, take note of the tools, materials equipment you will need for each task.  </a:t>
            </a:r>
            <a:endParaRPr lang="en-GB" sz="2400" i="1" dirty="0"/>
          </a:p>
        </p:txBody>
      </p:sp>
    </p:spTree>
    <p:custDataLst>
      <p:tags r:id="rId1"/>
    </p:custDataLst>
    <p:extLst>
      <p:ext uri="{BB962C8B-B14F-4D97-AF65-F5344CB8AC3E}">
        <p14:creationId xmlns:p14="http://schemas.microsoft.com/office/powerpoint/2010/main" val="620288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Task 1</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1818394"/>
          </a:xfrm>
        </p:spPr>
        <p:txBody>
          <a:bodyPr>
            <a:noAutofit/>
          </a:bodyPr>
          <a:lstStyle/>
          <a:p>
            <a:pPr marL="0" indent="0">
              <a:lnSpc>
                <a:spcPct val="100000"/>
              </a:lnSpc>
              <a:spcBef>
                <a:spcPts val="0"/>
              </a:spcBef>
              <a:buNone/>
            </a:pPr>
            <a:r>
              <a:rPr lang="en-US" sz="2400" dirty="0"/>
              <a:t>Pull in 4mm Flat twin and earth  the cable on the wireway available. Install wire mesh cable tray to the point where the socket outlet is to be mounted.</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6" name="Rectangle 5">
            <a:extLst>
              <a:ext uri="{FF2B5EF4-FFF2-40B4-BE49-F238E27FC236}">
                <a16:creationId xmlns:a16="http://schemas.microsoft.com/office/drawing/2014/main" id="{509E9368-30F3-4541-A6C2-82CA6AA03951}"/>
              </a:ext>
            </a:extLst>
          </p:cNvPr>
          <p:cNvSpPr/>
          <p:nvPr/>
        </p:nvSpPr>
        <p:spPr>
          <a:xfrm>
            <a:off x="3323558" y="2464789"/>
            <a:ext cx="3338098" cy="2077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18</a:t>
            </a:r>
          </a:p>
          <a:p>
            <a:pPr algn="ctr"/>
            <a:r>
              <a:rPr lang="en-ZA" sz="1553" dirty="0"/>
              <a:t>  Task 1</a:t>
            </a:r>
          </a:p>
        </p:txBody>
      </p:sp>
      <p:sp>
        <p:nvSpPr>
          <p:cNvPr id="7" name="Rectangle 6">
            <a:extLst>
              <a:ext uri="{FF2B5EF4-FFF2-40B4-BE49-F238E27FC236}">
                <a16:creationId xmlns:a16="http://schemas.microsoft.com/office/drawing/2014/main" id="{1D42AAD3-E492-4404-BF0B-30923ECB6BE4}"/>
              </a:ext>
            </a:extLst>
          </p:cNvPr>
          <p:cNvSpPr/>
          <p:nvPr/>
        </p:nvSpPr>
        <p:spPr>
          <a:xfrm>
            <a:off x="7596843" y="4084477"/>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Task Menu</a:t>
            </a:r>
          </a:p>
        </p:txBody>
      </p:sp>
    </p:spTree>
    <p:custDataLst>
      <p:tags r:id="rId1"/>
    </p:custDataLst>
    <p:extLst>
      <p:ext uri="{BB962C8B-B14F-4D97-AF65-F5344CB8AC3E}">
        <p14:creationId xmlns:p14="http://schemas.microsoft.com/office/powerpoint/2010/main" val="835559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Task 2</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1818394"/>
          </a:xfrm>
        </p:spPr>
        <p:txBody>
          <a:bodyPr>
            <a:noAutofit/>
          </a:bodyPr>
          <a:lstStyle/>
          <a:p>
            <a:pPr marL="0" indent="0">
              <a:lnSpc>
                <a:spcPct val="100000"/>
              </a:lnSpc>
              <a:spcBef>
                <a:spcPts val="0"/>
              </a:spcBef>
              <a:buNone/>
            </a:pPr>
            <a:r>
              <a:rPr lang="en-US" sz="2400" dirty="0"/>
              <a:t>Measure, mark and mount a flush mount enclosure </a:t>
            </a:r>
            <a:r>
              <a:rPr lang="en-GB" sz="2400" dirty="0"/>
              <a:t>to mount the 3phase socket outlet.</a:t>
            </a:r>
          </a:p>
          <a:p>
            <a:pPr marL="0" indent="0">
              <a:buNone/>
            </a:pPr>
            <a:endParaRPr lang="en-GB" dirty="0"/>
          </a:p>
          <a:p>
            <a:pPr marL="0" indent="0">
              <a:buNone/>
            </a:pPr>
            <a:endParaRPr lang="en-GB" dirty="0"/>
          </a:p>
          <a:p>
            <a:pPr marL="0" indent="0">
              <a:buNone/>
            </a:pPr>
            <a:endParaRPr lang="en-GB" dirty="0"/>
          </a:p>
        </p:txBody>
      </p:sp>
      <p:sp>
        <p:nvSpPr>
          <p:cNvPr id="6" name="Rectangle 5">
            <a:extLst>
              <a:ext uri="{FF2B5EF4-FFF2-40B4-BE49-F238E27FC236}">
                <a16:creationId xmlns:a16="http://schemas.microsoft.com/office/drawing/2014/main" id="{509E9368-30F3-4541-A6C2-82CA6AA03951}"/>
              </a:ext>
            </a:extLst>
          </p:cNvPr>
          <p:cNvSpPr/>
          <p:nvPr/>
        </p:nvSpPr>
        <p:spPr>
          <a:xfrm>
            <a:off x="3197434" y="2013686"/>
            <a:ext cx="3338098" cy="2077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19</a:t>
            </a:r>
          </a:p>
          <a:p>
            <a:pPr algn="ctr"/>
            <a:r>
              <a:rPr lang="en-ZA" sz="1553" dirty="0"/>
              <a:t> Task 2</a:t>
            </a:r>
          </a:p>
        </p:txBody>
      </p:sp>
      <p:sp>
        <p:nvSpPr>
          <p:cNvPr id="7" name="Rectangle 6">
            <a:extLst>
              <a:ext uri="{FF2B5EF4-FFF2-40B4-BE49-F238E27FC236}">
                <a16:creationId xmlns:a16="http://schemas.microsoft.com/office/drawing/2014/main" id="{BEDCC05F-B7A8-4E0E-ABE5-732FE0FC2A85}"/>
              </a:ext>
            </a:extLst>
          </p:cNvPr>
          <p:cNvSpPr/>
          <p:nvPr/>
        </p:nvSpPr>
        <p:spPr>
          <a:xfrm>
            <a:off x="7596843" y="4084477"/>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Task Menu</a:t>
            </a:r>
          </a:p>
        </p:txBody>
      </p:sp>
    </p:spTree>
    <p:custDataLst>
      <p:tags r:id="rId1"/>
    </p:custDataLst>
    <p:extLst>
      <p:ext uri="{BB962C8B-B14F-4D97-AF65-F5344CB8AC3E}">
        <p14:creationId xmlns:p14="http://schemas.microsoft.com/office/powerpoint/2010/main" val="3195920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Task 3</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1818394"/>
          </a:xfrm>
        </p:spPr>
        <p:txBody>
          <a:bodyPr>
            <a:noAutofit/>
          </a:bodyPr>
          <a:lstStyle/>
          <a:p>
            <a:pPr marL="0" indent="0">
              <a:lnSpc>
                <a:spcPct val="100000"/>
              </a:lnSpc>
              <a:spcBef>
                <a:spcPts val="0"/>
              </a:spcBef>
              <a:buNone/>
            </a:pPr>
            <a:r>
              <a:rPr lang="en-ZA" sz="2400" dirty="0"/>
              <a:t>Prepare armoured cable for gland on both ends of the armoured cable.</a:t>
            </a:r>
          </a:p>
          <a:p>
            <a:pPr marL="0" indent="0">
              <a:buNone/>
            </a:pPr>
            <a:endParaRPr lang="en-GB" dirty="0"/>
          </a:p>
          <a:p>
            <a:pPr marL="0" indent="0">
              <a:buNone/>
            </a:pPr>
            <a:endParaRPr lang="en-GB" dirty="0"/>
          </a:p>
          <a:p>
            <a:pPr marL="0" indent="0">
              <a:buNone/>
            </a:pPr>
            <a:endParaRPr lang="en-GB" dirty="0"/>
          </a:p>
        </p:txBody>
      </p:sp>
      <p:sp>
        <p:nvSpPr>
          <p:cNvPr id="6" name="Rectangle 5">
            <a:extLst>
              <a:ext uri="{FF2B5EF4-FFF2-40B4-BE49-F238E27FC236}">
                <a16:creationId xmlns:a16="http://schemas.microsoft.com/office/drawing/2014/main" id="{509E9368-30F3-4541-A6C2-82CA6AA03951}"/>
              </a:ext>
            </a:extLst>
          </p:cNvPr>
          <p:cNvSpPr/>
          <p:nvPr/>
        </p:nvSpPr>
        <p:spPr>
          <a:xfrm>
            <a:off x="3197434" y="2013686"/>
            <a:ext cx="3338098" cy="2077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20</a:t>
            </a:r>
          </a:p>
          <a:p>
            <a:pPr algn="ctr"/>
            <a:r>
              <a:rPr lang="en-ZA" sz="1553" dirty="0"/>
              <a:t> Task 3</a:t>
            </a:r>
          </a:p>
        </p:txBody>
      </p:sp>
      <p:sp>
        <p:nvSpPr>
          <p:cNvPr id="7" name="Rectangle 6">
            <a:extLst>
              <a:ext uri="{FF2B5EF4-FFF2-40B4-BE49-F238E27FC236}">
                <a16:creationId xmlns:a16="http://schemas.microsoft.com/office/drawing/2014/main" id="{068274DF-F41A-4426-B787-28503DCD4207}"/>
              </a:ext>
            </a:extLst>
          </p:cNvPr>
          <p:cNvSpPr/>
          <p:nvPr/>
        </p:nvSpPr>
        <p:spPr>
          <a:xfrm>
            <a:off x="7596843" y="4084477"/>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Task Menu</a:t>
            </a:r>
          </a:p>
        </p:txBody>
      </p:sp>
    </p:spTree>
    <p:custDataLst>
      <p:tags r:id="rId1"/>
    </p:custDataLst>
    <p:extLst>
      <p:ext uri="{BB962C8B-B14F-4D97-AF65-F5344CB8AC3E}">
        <p14:creationId xmlns:p14="http://schemas.microsoft.com/office/powerpoint/2010/main" val="26233413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Task 4</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1818394"/>
          </a:xfrm>
        </p:spPr>
        <p:txBody>
          <a:bodyPr>
            <a:noAutofit/>
          </a:bodyPr>
          <a:lstStyle/>
          <a:p>
            <a:pPr marL="0" indent="0">
              <a:buNone/>
            </a:pPr>
            <a:r>
              <a:rPr lang="en-ZA" sz="2400" dirty="0"/>
              <a:t>Prepare a cable for terminations and connect conductors to three socket outlet.</a:t>
            </a:r>
          </a:p>
          <a:p>
            <a:pPr marL="0" indent="0">
              <a:buNone/>
            </a:pPr>
            <a:endParaRPr lang="en-GB" dirty="0"/>
          </a:p>
          <a:p>
            <a:pPr marL="0" indent="0">
              <a:buNone/>
            </a:pPr>
            <a:endParaRPr lang="en-GB" dirty="0"/>
          </a:p>
          <a:p>
            <a:pPr marL="0" indent="0">
              <a:buNone/>
            </a:pPr>
            <a:endParaRPr lang="en-GB" dirty="0"/>
          </a:p>
        </p:txBody>
      </p:sp>
      <p:sp>
        <p:nvSpPr>
          <p:cNvPr id="6" name="Rectangle 5">
            <a:extLst>
              <a:ext uri="{FF2B5EF4-FFF2-40B4-BE49-F238E27FC236}">
                <a16:creationId xmlns:a16="http://schemas.microsoft.com/office/drawing/2014/main" id="{509E9368-30F3-4541-A6C2-82CA6AA03951}"/>
              </a:ext>
            </a:extLst>
          </p:cNvPr>
          <p:cNvSpPr/>
          <p:nvPr/>
        </p:nvSpPr>
        <p:spPr>
          <a:xfrm>
            <a:off x="3197434" y="2013686"/>
            <a:ext cx="3338098" cy="2077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21</a:t>
            </a:r>
          </a:p>
          <a:p>
            <a:pPr algn="ctr"/>
            <a:r>
              <a:rPr lang="en-ZA" sz="1553" dirty="0"/>
              <a:t> Task 4</a:t>
            </a:r>
          </a:p>
        </p:txBody>
      </p:sp>
      <p:sp>
        <p:nvSpPr>
          <p:cNvPr id="7" name="Rectangle 6">
            <a:extLst>
              <a:ext uri="{FF2B5EF4-FFF2-40B4-BE49-F238E27FC236}">
                <a16:creationId xmlns:a16="http://schemas.microsoft.com/office/drawing/2014/main" id="{6C899D79-1EA7-47E9-B80D-8449C04F9A40}"/>
              </a:ext>
            </a:extLst>
          </p:cNvPr>
          <p:cNvSpPr/>
          <p:nvPr/>
        </p:nvSpPr>
        <p:spPr>
          <a:xfrm>
            <a:off x="7596843" y="4084477"/>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Task Menu</a:t>
            </a:r>
          </a:p>
        </p:txBody>
      </p:sp>
    </p:spTree>
    <p:custDataLst>
      <p:tags r:id="rId1"/>
    </p:custDataLst>
    <p:extLst>
      <p:ext uri="{BB962C8B-B14F-4D97-AF65-F5344CB8AC3E}">
        <p14:creationId xmlns:p14="http://schemas.microsoft.com/office/powerpoint/2010/main" val="27154893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Task 5</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1818394"/>
          </a:xfrm>
        </p:spPr>
        <p:txBody>
          <a:bodyPr>
            <a:noAutofit/>
          </a:bodyPr>
          <a:lstStyle/>
          <a:p>
            <a:pPr marL="0" indent="0">
              <a:buNone/>
            </a:pPr>
            <a:r>
              <a:rPr lang="en-ZA" sz="2400" dirty="0"/>
              <a:t>Secure a cable on cable tray, ladder or mesh (Module 37).</a:t>
            </a:r>
          </a:p>
          <a:p>
            <a:pPr marL="0" indent="0">
              <a:buNone/>
            </a:pPr>
            <a:endParaRPr lang="en-GB" dirty="0"/>
          </a:p>
          <a:p>
            <a:pPr marL="0" indent="0">
              <a:buNone/>
            </a:pPr>
            <a:endParaRPr lang="en-GB" dirty="0"/>
          </a:p>
          <a:p>
            <a:pPr marL="0" indent="0">
              <a:buNone/>
            </a:pPr>
            <a:endParaRPr lang="en-GB" dirty="0"/>
          </a:p>
        </p:txBody>
      </p:sp>
      <p:sp>
        <p:nvSpPr>
          <p:cNvPr id="6" name="Rectangle 5">
            <a:extLst>
              <a:ext uri="{FF2B5EF4-FFF2-40B4-BE49-F238E27FC236}">
                <a16:creationId xmlns:a16="http://schemas.microsoft.com/office/drawing/2014/main" id="{509E9368-30F3-4541-A6C2-82CA6AA03951}"/>
              </a:ext>
            </a:extLst>
          </p:cNvPr>
          <p:cNvSpPr/>
          <p:nvPr/>
        </p:nvSpPr>
        <p:spPr>
          <a:xfrm>
            <a:off x="3197434" y="2013686"/>
            <a:ext cx="3338098" cy="2077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22 </a:t>
            </a:r>
          </a:p>
          <a:p>
            <a:pPr algn="ctr"/>
            <a:r>
              <a:rPr lang="en-ZA" sz="1553" dirty="0"/>
              <a:t>Task 5</a:t>
            </a:r>
          </a:p>
        </p:txBody>
      </p:sp>
      <p:sp>
        <p:nvSpPr>
          <p:cNvPr id="7" name="Rectangle 6">
            <a:extLst>
              <a:ext uri="{FF2B5EF4-FFF2-40B4-BE49-F238E27FC236}">
                <a16:creationId xmlns:a16="http://schemas.microsoft.com/office/drawing/2014/main" id="{F57A5342-95F1-4A10-A833-1CDAC2015AB0}"/>
              </a:ext>
            </a:extLst>
          </p:cNvPr>
          <p:cNvSpPr/>
          <p:nvPr/>
        </p:nvSpPr>
        <p:spPr>
          <a:xfrm>
            <a:off x="7596843" y="4084477"/>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Task Menu</a:t>
            </a:r>
          </a:p>
        </p:txBody>
      </p:sp>
    </p:spTree>
    <p:custDataLst>
      <p:tags r:id="rId1"/>
    </p:custDataLst>
    <p:extLst>
      <p:ext uri="{BB962C8B-B14F-4D97-AF65-F5344CB8AC3E}">
        <p14:creationId xmlns:p14="http://schemas.microsoft.com/office/powerpoint/2010/main" val="5377872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Task 6</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1818394"/>
          </a:xfrm>
        </p:spPr>
        <p:txBody>
          <a:bodyPr>
            <a:noAutofit/>
          </a:bodyPr>
          <a:lstStyle/>
          <a:p>
            <a:pPr marL="0" indent="0">
              <a:buNone/>
            </a:pPr>
            <a:r>
              <a:rPr lang="en-ZA" sz="2400" dirty="0"/>
              <a:t>Switch off supply to Sub DB1 and Test to ensure safe and isolated.</a:t>
            </a:r>
            <a:endParaRPr lang="en-GB" dirty="0"/>
          </a:p>
        </p:txBody>
      </p:sp>
      <p:sp>
        <p:nvSpPr>
          <p:cNvPr id="6" name="Rectangle 5">
            <a:extLst>
              <a:ext uri="{FF2B5EF4-FFF2-40B4-BE49-F238E27FC236}">
                <a16:creationId xmlns:a16="http://schemas.microsoft.com/office/drawing/2014/main" id="{509E9368-30F3-4541-A6C2-82CA6AA03951}"/>
              </a:ext>
            </a:extLst>
          </p:cNvPr>
          <p:cNvSpPr/>
          <p:nvPr/>
        </p:nvSpPr>
        <p:spPr>
          <a:xfrm>
            <a:off x="3197434" y="2013686"/>
            <a:ext cx="3338098" cy="2077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23</a:t>
            </a:r>
          </a:p>
          <a:p>
            <a:pPr algn="ctr"/>
            <a:r>
              <a:rPr lang="en-ZA" sz="1553" dirty="0"/>
              <a:t> Task 6</a:t>
            </a:r>
          </a:p>
        </p:txBody>
      </p:sp>
      <p:sp>
        <p:nvSpPr>
          <p:cNvPr id="7" name="Rectangle 6">
            <a:extLst>
              <a:ext uri="{FF2B5EF4-FFF2-40B4-BE49-F238E27FC236}">
                <a16:creationId xmlns:a16="http://schemas.microsoft.com/office/drawing/2014/main" id="{FE66E0AD-7BAB-46B4-91DF-33098FB9C277}"/>
              </a:ext>
            </a:extLst>
          </p:cNvPr>
          <p:cNvSpPr/>
          <p:nvPr/>
        </p:nvSpPr>
        <p:spPr>
          <a:xfrm>
            <a:off x="7596843" y="4084477"/>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Task Menu</a:t>
            </a:r>
          </a:p>
        </p:txBody>
      </p:sp>
    </p:spTree>
    <p:custDataLst>
      <p:tags r:id="rId1"/>
    </p:custDataLst>
    <p:extLst>
      <p:ext uri="{BB962C8B-B14F-4D97-AF65-F5344CB8AC3E}">
        <p14:creationId xmlns:p14="http://schemas.microsoft.com/office/powerpoint/2010/main" val="18932825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Task 7</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1818394"/>
          </a:xfrm>
        </p:spPr>
        <p:txBody>
          <a:bodyPr>
            <a:noAutofit/>
          </a:bodyPr>
          <a:lstStyle/>
          <a:p>
            <a:pPr marL="0" indent="0">
              <a:buNone/>
            </a:pPr>
            <a:r>
              <a:rPr lang="en-ZA" sz="2400" dirty="0"/>
              <a:t>Fit a circuit breaker in a DB (Module 20) rated at 30 A.</a:t>
            </a:r>
          </a:p>
          <a:p>
            <a:pPr marL="0" indent="0">
              <a:buNone/>
            </a:pPr>
            <a:endParaRPr lang="en-GB" dirty="0"/>
          </a:p>
          <a:p>
            <a:pPr marL="0" indent="0">
              <a:buNone/>
            </a:pPr>
            <a:endParaRPr lang="en-GB" dirty="0"/>
          </a:p>
        </p:txBody>
      </p:sp>
      <p:sp>
        <p:nvSpPr>
          <p:cNvPr id="6" name="Rectangle 5">
            <a:extLst>
              <a:ext uri="{FF2B5EF4-FFF2-40B4-BE49-F238E27FC236}">
                <a16:creationId xmlns:a16="http://schemas.microsoft.com/office/drawing/2014/main" id="{509E9368-30F3-4541-A6C2-82CA6AA03951}"/>
              </a:ext>
            </a:extLst>
          </p:cNvPr>
          <p:cNvSpPr/>
          <p:nvPr/>
        </p:nvSpPr>
        <p:spPr>
          <a:xfrm>
            <a:off x="3197434" y="2013686"/>
            <a:ext cx="3338098" cy="2077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24</a:t>
            </a:r>
          </a:p>
          <a:p>
            <a:pPr algn="ctr"/>
            <a:r>
              <a:rPr lang="en-ZA" sz="1553" dirty="0"/>
              <a:t> Task 7</a:t>
            </a:r>
          </a:p>
        </p:txBody>
      </p:sp>
      <p:sp>
        <p:nvSpPr>
          <p:cNvPr id="7" name="Rectangle 6">
            <a:extLst>
              <a:ext uri="{FF2B5EF4-FFF2-40B4-BE49-F238E27FC236}">
                <a16:creationId xmlns:a16="http://schemas.microsoft.com/office/drawing/2014/main" id="{7C42C08C-2E68-4EBA-8587-A3D803F148DB}"/>
              </a:ext>
            </a:extLst>
          </p:cNvPr>
          <p:cNvSpPr/>
          <p:nvPr/>
        </p:nvSpPr>
        <p:spPr>
          <a:xfrm>
            <a:off x="7596843" y="4084477"/>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Task Menu</a:t>
            </a:r>
          </a:p>
        </p:txBody>
      </p:sp>
    </p:spTree>
    <p:custDataLst>
      <p:tags r:id="rId1"/>
    </p:custDataLst>
    <p:extLst>
      <p:ext uri="{BB962C8B-B14F-4D97-AF65-F5344CB8AC3E}">
        <p14:creationId xmlns:p14="http://schemas.microsoft.com/office/powerpoint/2010/main" val="974650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Task 8</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1818394"/>
          </a:xfrm>
        </p:spPr>
        <p:txBody>
          <a:bodyPr>
            <a:noAutofit/>
          </a:bodyPr>
          <a:lstStyle/>
          <a:p>
            <a:pPr marL="0" indent="0">
              <a:buNone/>
            </a:pPr>
            <a:r>
              <a:rPr lang="en-ZA" sz="2400" dirty="0"/>
              <a:t>Connect supply from earth leakage supply to circuit breaker (Module 28) to new socket outlet supply in DB.</a:t>
            </a:r>
          </a:p>
        </p:txBody>
      </p:sp>
      <p:sp>
        <p:nvSpPr>
          <p:cNvPr id="6" name="Rectangle 5">
            <a:extLst>
              <a:ext uri="{FF2B5EF4-FFF2-40B4-BE49-F238E27FC236}">
                <a16:creationId xmlns:a16="http://schemas.microsoft.com/office/drawing/2014/main" id="{509E9368-30F3-4541-A6C2-82CA6AA03951}"/>
              </a:ext>
            </a:extLst>
          </p:cNvPr>
          <p:cNvSpPr/>
          <p:nvPr/>
        </p:nvSpPr>
        <p:spPr>
          <a:xfrm>
            <a:off x="3197434" y="2013686"/>
            <a:ext cx="3338098" cy="2077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25</a:t>
            </a:r>
          </a:p>
          <a:p>
            <a:pPr algn="ctr"/>
            <a:r>
              <a:rPr lang="en-ZA" sz="1553" dirty="0"/>
              <a:t> Task 8</a:t>
            </a:r>
          </a:p>
        </p:txBody>
      </p:sp>
      <p:sp>
        <p:nvSpPr>
          <p:cNvPr id="7" name="Rectangle 6">
            <a:extLst>
              <a:ext uri="{FF2B5EF4-FFF2-40B4-BE49-F238E27FC236}">
                <a16:creationId xmlns:a16="http://schemas.microsoft.com/office/drawing/2014/main" id="{A90002CE-B20B-4E39-8745-E0C1697ED481}"/>
              </a:ext>
            </a:extLst>
          </p:cNvPr>
          <p:cNvSpPr/>
          <p:nvPr/>
        </p:nvSpPr>
        <p:spPr>
          <a:xfrm>
            <a:off x="7596843" y="4084477"/>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Task Menu</a:t>
            </a:r>
          </a:p>
        </p:txBody>
      </p:sp>
    </p:spTree>
    <p:custDataLst>
      <p:tags r:id="rId1"/>
    </p:custDataLst>
    <p:extLst>
      <p:ext uri="{BB962C8B-B14F-4D97-AF65-F5344CB8AC3E}">
        <p14:creationId xmlns:p14="http://schemas.microsoft.com/office/powerpoint/2010/main" val="2369902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333" y="264463"/>
            <a:ext cx="7616770" cy="960112"/>
          </a:xfrm>
        </p:spPr>
        <p:txBody>
          <a:bodyPr/>
          <a:lstStyle/>
          <a:p>
            <a:r>
              <a:rPr lang="en-GB" dirty="0"/>
              <a:t>Scenario Outcomes</a:t>
            </a:r>
          </a:p>
        </p:txBody>
      </p:sp>
      <p:sp>
        <p:nvSpPr>
          <p:cNvPr id="3" name="Content Placeholder 2"/>
          <p:cNvSpPr>
            <a:spLocks noGrp="1"/>
          </p:cNvSpPr>
          <p:nvPr>
            <p:ph idx="1"/>
          </p:nvPr>
        </p:nvSpPr>
        <p:spPr>
          <a:xfrm>
            <a:off x="603058" y="1083901"/>
            <a:ext cx="8000703" cy="3883387"/>
          </a:xfrm>
        </p:spPr>
        <p:txBody>
          <a:bodyPr>
            <a:noAutofit/>
          </a:bodyPr>
          <a:lstStyle/>
          <a:p>
            <a:pPr marL="0" indent="0">
              <a:buNone/>
            </a:pPr>
            <a:r>
              <a:rPr lang="en-GB" dirty="0"/>
              <a:t>By working through this scenario on how to install a gate motor supply you will be able to do the following: </a:t>
            </a:r>
          </a:p>
          <a:p>
            <a:pPr marL="246459" indent="-246459"/>
            <a:r>
              <a:rPr lang="en-US" dirty="0"/>
              <a:t>Understand how to plan a task based on a client brief</a:t>
            </a:r>
          </a:p>
          <a:p>
            <a:pPr marL="246459" indent="-246459"/>
            <a:r>
              <a:rPr lang="en-US" dirty="0"/>
              <a:t>Know the regulations for installing a 3 phase socket outlet</a:t>
            </a:r>
          </a:p>
          <a:p>
            <a:pPr marL="246459" indent="-246459"/>
            <a:r>
              <a:rPr lang="en-US" dirty="0"/>
              <a:t>Choose the correct tools needed to install a 3 phase socket outlet</a:t>
            </a:r>
          </a:p>
          <a:p>
            <a:pPr marL="246459" indent="-246459"/>
            <a:r>
              <a:rPr lang="en-US" dirty="0"/>
              <a:t>Conduct a risk assessment </a:t>
            </a:r>
          </a:p>
          <a:p>
            <a:pPr marL="246459" indent="-246459"/>
            <a:r>
              <a:rPr lang="en-US" dirty="0"/>
              <a:t>Prepare a worksite</a:t>
            </a:r>
          </a:p>
          <a:p>
            <a:pPr marL="246459" indent="-246459"/>
            <a:r>
              <a:rPr lang="en-US" dirty="0"/>
              <a:t>Understand how to install equipment and materials according to standards and codes as well as manufacture’s requirements</a:t>
            </a:r>
          </a:p>
          <a:p>
            <a:pPr marL="246459" indent="-246459"/>
            <a:r>
              <a:rPr lang="en-US" dirty="0"/>
              <a:t>Conduct required tests for an alteration of and electrical supply</a:t>
            </a:r>
          </a:p>
          <a:p>
            <a:pPr marL="246459" indent="-246459"/>
            <a:r>
              <a:rPr lang="en-US" dirty="0"/>
              <a:t>Interact and provide feedback to a client/supervisor</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err="1"/>
              <a:t>ePortfolio</a:t>
            </a:r>
            <a:r>
              <a:rPr lang="en-GB" dirty="0"/>
              <a:t> activity- Plan</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2379616"/>
            <a:ext cx="9312719" cy="1818394"/>
          </a:xfrm>
        </p:spPr>
        <p:txBody>
          <a:bodyPr>
            <a:noAutofit/>
          </a:bodyPr>
          <a:lstStyle/>
          <a:p>
            <a:pPr marL="0" indent="0">
              <a:buNone/>
            </a:pPr>
            <a:r>
              <a:rPr lang="en-GB" b="1" dirty="0"/>
              <a:t>Assessment instructions: </a:t>
            </a:r>
          </a:p>
          <a:p>
            <a:pPr marL="457200" indent="-457200">
              <a:buFont typeface="+mj-lt"/>
              <a:buAutoNum type="arabicPeriod"/>
            </a:pPr>
            <a:r>
              <a:rPr lang="en-GB" dirty="0"/>
              <a:t>Download the Requirements template</a:t>
            </a:r>
          </a:p>
          <a:p>
            <a:pPr marL="457200" indent="-457200">
              <a:buFont typeface="+mj-lt"/>
              <a:buAutoNum type="arabicPeriod"/>
            </a:pPr>
            <a:r>
              <a:rPr lang="en-GB" dirty="0"/>
              <a:t>Complete the template</a:t>
            </a:r>
          </a:p>
          <a:p>
            <a:pPr marL="457200" indent="-457200">
              <a:buFont typeface="+mj-lt"/>
              <a:buAutoNum type="arabicPeriod"/>
            </a:pPr>
            <a:r>
              <a:rPr lang="en-GB" dirty="0"/>
              <a:t>Upload the template to your </a:t>
            </a:r>
            <a:r>
              <a:rPr lang="en-GB" dirty="0" err="1"/>
              <a:t>ePortfolio</a:t>
            </a:r>
            <a:r>
              <a:rPr lang="en-GB" dirty="0"/>
              <a:t> using the upload button </a:t>
            </a:r>
          </a:p>
          <a:p>
            <a:pPr marL="0" indent="0">
              <a:buNone/>
            </a:pPr>
            <a:endParaRPr lang="en-GB" dirty="0"/>
          </a:p>
        </p:txBody>
      </p:sp>
      <p:pic>
        <p:nvPicPr>
          <p:cNvPr id="13" name="Graphic 12" descr="User">
            <a:extLst>
              <a:ext uri="{FF2B5EF4-FFF2-40B4-BE49-F238E27FC236}">
                <a16:creationId xmlns:a16="http://schemas.microsoft.com/office/drawing/2014/main" id="{38A522BD-DC57-4987-9564-42F475A0E6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605" y="1055786"/>
            <a:ext cx="854046" cy="854046"/>
          </a:xfrm>
          <a:prstGeom prst="rect">
            <a:avLst/>
          </a:prstGeom>
        </p:spPr>
      </p:pic>
      <p:sp>
        <p:nvSpPr>
          <p:cNvPr id="14" name="Rectangle 13">
            <a:extLst>
              <a:ext uri="{FF2B5EF4-FFF2-40B4-BE49-F238E27FC236}">
                <a16:creationId xmlns:a16="http://schemas.microsoft.com/office/drawing/2014/main" id="{AB6BA9DA-6261-46AC-8AB0-E13BDFD02D7C}"/>
              </a:ext>
            </a:extLst>
          </p:cNvPr>
          <p:cNvSpPr/>
          <p:nvPr/>
        </p:nvSpPr>
        <p:spPr>
          <a:xfrm>
            <a:off x="988181" y="1078835"/>
            <a:ext cx="8263011" cy="1200329"/>
          </a:xfrm>
          <a:prstGeom prst="rect">
            <a:avLst/>
          </a:prstGeom>
          <a:solidFill>
            <a:schemeClr val="tx2">
              <a:lumMod val="40000"/>
              <a:lumOff val="60000"/>
            </a:schemeClr>
          </a:solidFill>
        </p:spPr>
        <p:txBody>
          <a:bodyPr wrap="square">
            <a:spAutoFit/>
          </a:bodyPr>
          <a:lstStyle/>
          <a:p>
            <a:r>
              <a:rPr lang="en-GB" sz="2400" b="1" i="1" dirty="0"/>
              <a:t>You now need to make a list of all the tools, equipment and materials you will need for the job. Use the videos of the tasks to help you.</a:t>
            </a:r>
          </a:p>
        </p:txBody>
      </p:sp>
      <p:sp>
        <p:nvSpPr>
          <p:cNvPr id="15" name="Rectangle 14">
            <a:extLst>
              <a:ext uri="{FF2B5EF4-FFF2-40B4-BE49-F238E27FC236}">
                <a16:creationId xmlns:a16="http://schemas.microsoft.com/office/drawing/2014/main" id="{48529877-5D61-4076-AE06-169EC425419E}"/>
              </a:ext>
            </a:extLst>
          </p:cNvPr>
          <p:cNvSpPr/>
          <p:nvPr/>
        </p:nvSpPr>
        <p:spPr>
          <a:xfrm>
            <a:off x="4161541" y="4057820"/>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Upload completed template</a:t>
            </a:r>
          </a:p>
        </p:txBody>
      </p:sp>
      <p:sp>
        <p:nvSpPr>
          <p:cNvPr id="16" name="Rectangle 15">
            <a:extLst>
              <a:ext uri="{FF2B5EF4-FFF2-40B4-BE49-F238E27FC236}">
                <a16:creationId xmlns:a16="http://schemas.microsoft.com/office/drawing/2014/main" id="{2B8434AB-5D8F-402B-BAF7-985E7C1B22B9}"/>
              </a:ext>
            </a:extLst>
          </p:cNvPr>
          <p:cNvSpPr/>
          <p:nvPr/>
        </p:nvSpPr>
        <p:spPr>
          <a:xfrm>
            <a:off x="1165131" y="4058784"/>
            <a:ext cx="264407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Download requirements template</a:t>
            </a:r>
          </a:p>
        </p:txBody>
      </p:sp>
      <p:sp>
        <p:nvSpPr>
          <p:cNvPr id="17" name="Rectangle 16">
            <a:extLst>
              <a:ext uri="{FF2B5EF4-FFF2-40B4-BE49-F238E27FC236}">
                <a16:creationId xmlns:a16="http://schemas.microsoft.com/office/drawing/2014/main" id="{B2016F91-F09D-401E-ADFD-3C3660EAA984}"/>
              </a:ext>
            </a:extLst>
          </p:cNvPr>
          <p:cNvSpPr/>
          <p:nvPr/>
        </p:nvSpPr>
        <p:spPr>
          <a:xfrm>
            <a:off x="6958311" y="4057819"/>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Watch the videos again</a:t>
            </a:r>
          </a:p>
        </p:txBody>
      </p:sp>
    </p:spTree>
    <p:custDataLst>
      <p:tags r:id="rId1"/>
    </p:custDataLst>
    <p:extLst>
      <p:ext uri="{BB962C8B-B14F-4D97-AF65-F5344CB8AC3E}">
        <p14:creationId xmlns:p14="http://schemas.microsoft.com/office/powerpoint/2010/main" val="41166815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Upload your requirements list</a:t>
            </a:r>
          </a:p>
        </p:txBody>
      </p:sp>
      <p:sp>
        <p:nvSpPr>
          <p:cNvPr id="8" name="Rectangle 7">
            <a:extLst>
              <a:ext uri="{FF2B5EF4-FFF2-40B4-BE49-F238E27FC236}">
                <a16:creationId xmlns:a16="http://schemas.microsoft.com/office/drawing/2014/main" id="{16018D8F-C0EC-4945-A6CA-E842AFE44238}"/>
              </a:ext>
            </a:extLst>
          </p:cNvPr>
          <p:cNvSpPr/>
          <p:nvPr/>
        </p:nvSpPr>
        <p:spPr>
          <a:xfrm>
            <a:off x="7843521" y="4235952"/>
            <a:ext cx="2039620"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
        <p:nvSpPr>
          <p:cNvPr id="3" name="Rectangle 2">
            <a:extLst>
              <a:ext uri="{FF2B5EF4-FFF2-40B4-BE49-F238E27FC236}">
                <a16:creationId xmlns:a16="http://schemas.microsoft.com/office/drawing/2014/main" id="{EE4D2069-C934-4427-A1B8-6479296A7AC6}"/>
              </a:ext>
            </a:extLst>
          </p:cNvPr>
          <p:cNvSpPr/>
          <p:nvPr/>
        </p:nvSpPr>
        <p:spPr>
          <a:xfrm>
            <a:off x="772160" y="2666272"/>
            <a:ext cx="4704080" cy="9131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Graphic 5" descr="User">
            <a:extLst>
              <a:ext uri="{FF2B5EF4-FFF2-40B4-BE49-F238E27FC236}">
                <a16:creationId xmlns:a16="http://schemas.microsoft.com/office/drawing/2014/main" id="{05860CEE-03C7-43B2-8A3C-8C2F9B57F4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805" y="1196121"/>
            <a:ext cx="835384" cy="854046"/>
          </a:xfrm>
          <a:prstGeom prst="rect">
            <a:avLst/>
          </a:prstGeom>
        </p:spPr>
      </p:pic>
      <p:sp>
        <p:nvSpPr>
          <p:cNvPr id="7" name="Rectangle 6">
            <a:extLst>
              <a:ext uri="{FF2B5EF4-FFF2-40B4-BE49-F238E27FC236}">
                <a16:creationId xmlns:a16="http://schemas.microsoft.com/office/drawing/2014/main" id="{29185FE4-CF99-4035-92BB-A26276F62296}"/>
              </a:ext>
            </a:extLst>
          </p:cNvPr>
          <p:cNvSpPr/>
          <p:nvPr/>
        </p:nvSpPr>
        <p:spPr>
          <a:xfrm>
            <a:off x="903256" y="1344191"/>
            <a:ext cx="9145967" cy="830997"/>
          </a:xfrm>
          <a:prstGeom prst="rect">
            <a:avLst/>
          </a:prstGeom>
          <a:solidFill>
            <a:schemeClr val="tx2">
              <a:lumMod val="40000"/>
              <a:lumOff val="60000"/>
            </a:schemeClr>
          </a:solidFill>
        </p:spPr>
        <p:txBody>
          <a:bodyPr wrap="square">
            <a:spAutoFit/>
          </a:bodyPr>
          <a:lstStyle/>
          <a:p>
            <a:r>
              <a:rPr lang="en-GB" sz="2400" b="1" i="1" dirty="0"/>
              <a:t>Submit your list so that it can be saved in your </a:t>
            </a:r>
            <a:r>
              <a:rPr lang="en-GB" sz="2400" b="1" i="1" u="sng" dirty="0" err="1"/>
              <a:t>ePortfolio</a:t>
            </a:r>
            <a:r>
              <a:rPr lang="en-GB" sz="2400" dirty="0"/>
              <a:t>. </a:t>
            </a:r>
            <a:r>
              <a:rPr lang="en-GB" sz="2400" b="1" i="1" dirty="0"/>
              <a:t>Upload your list and click submit. </a:t>
            </a:r>
          </a:p>
        </p:txBody>
      </p:sp>
    </p:spTree>
    <p:custDataLst>
      <p:tags r:id="rId1"/>
    </p:custDataLst>
    <p:extLst>
      <p:ext uri="{BB962C8B-B14F-4D97-AF65-F5344CB8AC3E}">
        <p14:creationId xmlns:p14="http://schemas.microsoft.com/office/powerpoint/2010/main" val="42615589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7EDDF59-3965-49F4-93A1-19552E1DA071}"/>
              </a:ext>
            </a:extLst>
          </p:cNvPr>
          <p:cNvGraphicFramePr/>
          <p:nvPr>
            <p:extLst>
              <p:ext uri="{D42A27DB-BD31-4B8C-83A1-F6EECF244321}">
                <p14:modId xmlns:p14="http://schemas.microsoft.com/office/powerpoint/2010/main" val="2825171509"/>
              </p:ext>
            </p:extLst>
          </p:nvPr>
        </p:nvGraphicFramePr>
        <p:xfrm>
          <a:off x="421803" y="977408"/>
          <a:ext cx="4331352" cy="38680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a:extLst>
              <a:ext uri="{FF2B5EF4-FFF2-40B4-BE49-F238E27FC236}">
                <a16:creationId xmlns:a16="http://schemas.microsoft.com/office/drawing/2014/main" id="{334C2201-5277-4F18-8603-8AE5E93F9EE0}"/>
              </a:ext>
            </a:extLst>
          </p:cNvPr>
          <p:cNvSpPr/>
          <p:nvPr/>
        </p:nvSpPr>
        <p:spPr>
          <a:xfrm>
            <a:off x="5206753" y="1224793"/>
            <a:ext cx="4610819" cy="27599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553" b="0" i="0" u="none" strike="noStrike" kern="1200" cap="none" spc="0" normalizeH="0" baseline="0" noProof="0" dirty="0">
                <a:ln>
                  <a:noFill/>
                </a:ln>
                <a:solidFill>
                  <a:prstClr val="white"/>
                </a:solidFill>
                <a:effectLst/>
                <a:uLnTx/>
                <a:uFillTx/>
                <a:latin typeface="Calibri"/>
                <a:ea typeface="+mn-ea"/>
                <a:cs typeface="+mn-cs"/>
              </a:rPr>
              <a:t>Video of  Task 1</a:t>
            </a:r>
          </a:p>
        </p:txBody>
      </p:sp>
      <p:pic>
        <p:nvPicPr>
          <p:cNvPr id="6" name="Graphic 5" descr="User">
            <a:extLst>
              <a:ext uri="{FF2B5EF4-FFF2-40B4-BE49-F238E27FC236}">
                <a16:creationId xmlns:a16="http://schemas.microsoft.com/office/drawing/2014/main" id="{DC3E799A-13F9-4666-B703-A8DD990D094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2" y="186160"/>
            <a:ext cx="854046" cy="854046"/>
          </a:xfrm>
          <a:prstGeom prst="rect">
            <a:avLst/>
          </a:prstGeom>
        </p:spPr>
      </p:pic>
      <p:sp>
        <p:nvSpPr>
          <p:cNvPr id="7" name="Rectangle 6">
            <a:extLst>
              <a:ext uri="{FF2B5EF4-FFF2-40B4-BE49-F238E27FC236}">
                <a16:creationId xmlns:a16="http://schemas.microsoft.com/office/drawing/2014/main" id="{DD3F75E0-4560-485B-949F-A6DFB701B449}"/>
              </a:ext>
            </a:extLst>
          </p:cNvPr>
          <p:cNvSpPr/>
          <p:nvPr/>
        </p:nvSpPr>
        <p:spPr>
          <a:xfrm>
            <a:off x="902784" y="209209"/>
            <a:ext cx="9166874" cy="461665"/>
          </a:xfrm>
          <a:prstGeom prst="rect">
            <a:avLst/>
          </a:prstGeom>
          <a:solidFill>
            <a:schemeClr val="tx2">
              <a:lumMod val="40000"/>
              <a:lumOff val="60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43525A"/>
                </a:solidFill>
                <a:effectLst/>
                <a:uLnTx/>
                <a:uFillTx/>
                <a:latin typeface="Calibri"/>
                <a:ea typeface="+mn-ea"/>
                <a:cs typeface="+mn-cs"/>
              </a:rPr>
              <a:t>Click on each thumbnail to play the video.  </a:t>
            </a:r>
            <a:endParaRPr kumimoji="0" lang="en-GB" sz="2400" b="0" i="1" u="none" strike="noStrike" kern="1200" cap="none" spc="0" normalizeH="0" baseline="0" noProof="0" dirty="0">
              <a:ln>
                <a:noFill/>
              </a:ln>
              <a:solidFill>
                <a:srgbClr val="43525A"/>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4734FC3A-8C36-443C-A9D0-90B1A07C5262}"/>
              </a:ext>
            </a:extLst>
          </p:cNvPr>
          <p:cNvSpPr/>
          <p:nvPr/>
        </p:nvSpPr>
        <p:spPr>
          <a:xfrm>
            <a:off x="7351210" y="4194495"/>
            <a:ext cx="2466362" cy="6596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white"/>
                </a:solidFill>
                <a:effectLst/>
                <a:uLnTx/>
                <a:uFillTx/>
                <a:latin typeface="Calibri"/>
                <a:ea typeface="+mn-ea"/>
                <a:cs typeface="+mn-cs"/>
              </a:rPr>
              <a:t>Go back to </a:t>
            </a:r>
            <a:r>
              <a:rPr lang="en-ZA" sz="2000" dirty="0" err="1">
                <a:solidFill>
                  <a:prstClr val="white"/>
                </a:solidFill>
                <a:latin typeface="Calibri"/>
              </a:rPr>
              <a:t>ePortfolio</a:t>
            </a:r>
            <a:r>
              <a:rPr lang="en-ZA" sz="2000" dirty="0">
                <a:solidFill>
                  <a:prstClr val="white"/>
                </a:solidFill>
                <a:latin typeface="Calibri"/>
              </a:rPr>
              <a:t> instructions</a:t>
            </a:r>
            <a:endParaRPr kumimoji="0" lang="en-ZA" sz="2000" b="0"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1340337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Example of requirements list</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1038252" y="3280769"/>
            <a:ext cx="9312719" cy="1818394"/>
          </a:xfrm>
        </p:spPr>
        <p:txBody>
          <a:bodyPr>
            <a:noAutofit/>
          </a:bodyPr>
          <a:lstStyle/>
          <a:p>
            <a:pPr marL="0" indent="0">
              <a:buNone/>
            </a:pPr>
            <a:r>
              <a:rPr lang="en-GB" dirty="0"/>
              <a:t>Was your list the same as the example list? </a:t>
            </a:r>
          </a:p>
          <a:p>
            <a:pPr>
              <a:buFont typeface="Courier New" panose="02070309020205020404" pitchFamily="49" charset="0"/>
              <a:buChar char="o"/>
            </a:pPr>
            <a:r>
              <a:rPr lang="en-GB" dirty="0"/>
              <a:t> Yes </a:t>
            </a:r>
          </a:p>
          <a:p>
            <a:pPr>
              <a:buFont typeface="Courier New" panose="02070309020205020404" pitchFamily="49" charset="0"/>
              <a:buChar char="o"/>
            </a:pPr>
            <a:r>
              <a:rPr lang="en-GB" dirty="0"/>
              <a:t> No </a:t>
            </a:r>
          </a:p>
        </p:txBody>
      </p:sp>
      <p:grpSp>
        <p:nvGrpSpPr>
          <p:cNvPr id="24" name="Group 23">
            <a:extLst>
              <a:ext uri="{FF2B5EF4-FFF2-40B4-BE49-F238E27FC236}">
                <a16:creationId xmlns:a16="http://schemas.microsoft.com/office/drawing/2014/main" id="{1F9824C9-4314-4BBA-AD27-CFA5889BB162}"/>
              </a:ext>
            </a:extLst>
          </p:cNvPr>
          <p:cNvGrpSpPr/>
          <p:nvPr/>
        </p:nvGrpSpPr>
        <p:grpSpPr>
          <a:xfrm>
            <a:off x="995855" y="2151953"/>
            <a:ext cx="2418464" cy="990549"/>
            <a:chOff x="1200" y="305029"/>
            <a:chExt cx="1512523" cy="907514"/>
          </a:xfrm>
        </p:grpSpPr>
        <p:sp>
          <p:nvSpPr>
            <p:cNvPr id="25" name="Rectangle 24">
              <a:extLst>
                <a:ext uri="{FF2B5EF4-FFF2-40B4-BE49-F238E27FC236}">
                  <a16:creationId xmlns:a16="http://schemas.microsoft.com/office/drawing/2014/main" id="{8976C2E3-CE62-47C7-89F9-00061CB65368}"/>
                </a:ext>
              </a:extLst>
            </p:cNvPr>
            <p:cNvSpPr/>
            <p:nvPr/>
          </p:nvSpPr>
          <p:spPr>
            <a:xfrm>
              <a:off x="1200" y="305029"/>
              <a:ext cx="1512523" cy="907514"/>
            </a:xfrm>
            <a:prstGeom prst="rect">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TextBox 25">
              <a:extLst>
                <a:ext uri="{FF2B5EF4-FFF2-40B4-BE49-F238E27FC236}">
                  <a16:creationId xmlns:a16="http://schemas.microsoft.com/office/drawing/2014/main" id="{E8644972-ABC3-41B9-AB12-81B310B2E293}"/>
                </a:ext>
              </a:extLst>
            </p:cNvPr>
            <p:cNvSpPr txBox="1"/>
            <p:nvPr/>
          </p:nvSpPr>
          <p:spPr>
            <a:xfrm>
              <a:off x="1200" y="305029"/>
              <a:ext cx="1512523" cy="9075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dirty="0"/>
                <a:t>Example of Requirements List</a:t>
              </a:r>
            </a:p>
          </p:txBody>
        </p:sp>
      </p:grpSp>
      <p:pic>
        <p:nvPicPr>
          <p:cNvPr id="13" name="Graphic 12" descr="User">
            <a:extLst>
              <a:ext uri="{FF2B5EF4-FFF2-40B4-BE49-F238E27FC236}">
                <a16:creationId xmlns:a16="http://schemas.microsoft.com/office/drawing/2014/main" id="{8AF21E6A-77E2-48A1-A2F7-EFC551714C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1159640"/>
            <a:ext cx="854046" cy="854046"/>
          </a:xfrm>
          <a:prstGeom prst="rect">
            <a:avLst/>
          </a:prstGeom>
        </p:spPr>
      </p:pic>
      <p:sp>
        <p:nvSpPr>
          <p:cNvPr id="14" name="Rectangle 13">
            <a:extLst>
              <a:ext uri="{FF2B5EF4-FFF2-40B4-BE49-F238E27FC236}">
                <a16:creationId xmlns:a16="http://schemas.microsoft.com/office/drawing/2014/main" id="{0343CA37-51B9-4F2F-B40C-7484EF2EF5D0}"/>
              </a:ext>
            </a:extLst>
          </p:cNvPr>
          <p:cNvSpPr/>
          <p:nvPr/>
        </p:nvSpPr>
        <p:spPr>
          <a:xfrm>
            <a:off x="903576" y="1182689"/>
            <a:ext cx="8701818" cy="830997"/>
          </a:xfrm>
          <a:prstGeom prst="rect">
            <a:avLst/>
          </a:prstGeom>
          <a:solidFill>
            <a:schemeClr val="tx2">
              <a:lumMod val="40000"/>
              <a:lumOff val="60000"/>
            </a:schemeClr>
          </a:solidFill>
        </p:spPr>
        <p:txBody>
          <a:bodyPr wrap="square">
            <a:spAutoFit/>
          </a:bodyPr>
          <a:lstStyle/>
          <a:p>
            <a:r>
              <a:rPr lang="en-GB" sz="2400" b="1" i="1" dirty="0"/>
              <a:t>Click on the example list below to download it and compare it to the list you created.</a:t>
            </a:r>
          </a:p>
        </p:txBody>
      </p:sp>
    </p:spTree>
    <p:custDataLst>
      <p:tags r:id="rId1"/>
    </p:custDataLst>
    <p:extLst>
      <p:ext uri="{BB962C8B-B14F-4D97-AF65-F5344CB8AC3E}">
        <p14:creationId xmlns:p14="http://schemas.microsoft.com/office/powerpoint/2010/main" val="36149431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Missing tools, material and equipment</a:t>
            </a:r>
          </a:p>
        </p:txBody>
      </p:sp>
      <p:pic>
        <p:nvPicPr>
          <p:cNvPr id="13" name="Graphic 12" descr="User">
            <a:extLst>
              <a:ext uri="{FF2B5EF4-FFF2-40B4-BE49-F238E27FC236}">
                <a16:creationId xmlns:a16="http://schemas.microsoft.com/office/drawing/2014/main" id="{8AF21E6A-77E2-48A1-A2F7-EFC551714C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605" y="1095815"/>
            <a:ext cx="854046" cy="854046"/>
          </a:xfrm>
          <a:prstGeom prst="rect">
            <a:avLst/>
          </a:prstGeom>
        </p:spPr>
      </p:pic>
      <p:sp>
        <p:nvSpPr>
          <p:cNvPr id="14" name="Rectangle 13">
            <a:extLst>
              <a:ext uri="{FF2B5EF4-FFF2-40B4-BE49-F238E27FC236}">
                <a16:creationId xmlns:a16="http://schemas.microsoft.com/office/drawing/2014/main" id="{0343CA37-51B9-4F2F-B40C-7484EF2EF5D0}"/>
              </a:ext>
            </a:extLst>
          </p:cNvPr>
          <p:cNvSpPr/>
          <p:nvPr/>
        </p:nvSpPr>
        <p:spPr>
          <a:xfrm>
            <a:off x="988181" y="1118864"/>
            <a:ext cx="8263011" cy="830997"/>
          </a:xfrm>
          <a:prstGeom prst="rect">
            <a:avLst/>
          </a:prstGeom>
          <a:solidFill>
            <a:schemeClr val="tx2">
              <a:lumMod val="40000"/>
              <a:lumOff val="60000"/>
            </a:schemeClr>
          </a:solidFill>
        </p:spPr>
        <p:txBody>
          <a:bodyPr wrap="square">
            <a:spAutoFit/>
          </a:bodyPr>
          <a:lstStyle/>
          <a:p>
            <a:r>
              <a:rPr lang="en-GB" sz="2400" b="1" i="1" dirty="0"/>
              <a:t>Type in the tools, equipment and materials that weren’t on your list in the space provided below and click submit. </a:t>
            </a:r>
          </a:p>
        </p:txBody>
      </p:sp>
      <p:sp>
        <p:nvSpPr>
          <p:cNvPr id="19" name="Rectangle 18">
            <a:extLst>
              <a:ext uri="{FF2B5EF4-FFF2-40B4-BE49-F238E27FC236}">
                <a16:creationId xmlns:a16="http://schemas.microsoft.com/office/drawing/2014/main" id="{D6B0045F-4626-44F2-B854-45B800AD907B}"/>
              </a:ext>
            </a:extLst>
          </p:cNvPr>
          <p:cNvSpPr/>
          <p:nvPr/>
        </p:nvSpPr>
        <p:spPr>
          <a:xfrm>
            <a:off x="8917497" y="4268277"/>
            <a:ext cx="1225702"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
        <p:nvSpPr>
          <p:cNvPr id="22" name="TextBox 21">
            <a:extLst>
              <a:ext uri="{FF2B5EF4-FFF2-40B4-BE49-F238E27FC236}">
                <a16:creationId xmlns:a16="http://schemas.microsoft.com/office/drawing/2014/main" id="{F4B32429-12E1-43C3-B7CB-8BE14A6D8B94}"/>
              </a:ext>
            </a:extLst>
          </p:cNvPr>
          <p:cNvSpPr txBox="1"/>
          <p:nvPr/>
        </p:nvSpPr>
        <p:spPr>
          <a:xfrm>
            <a:off x="320181" y="2265160"/>
            <a:ext cx="1049540" cy="461665"/>
          </a:xfrm>
          <a:prstGeom prst="rect">
            <a:avLst/>
          </a:prstGeom>
          <a:noFill/>
        </p:spPr>
        <p:txBody>
          <a:bodyPr wrap="square" rtlCol="0">
            <a:spAutoFit/>
          </a:bodyPr>
          <a:lstStyle/>
          <a:p>
            <a:r>
              <a:rPr lang="en-ZA" sz="2400" b="1" dirty="0"/>
              <a:t>Tools</a:t>
            </a:r>
          </a:p>
        </p:txBody>
      </p:sp>
      <p:sp>
        <p:nvSpPr>
          <p:cNvPr id="23" name="TextBox 22">
            <a:extLst>
              <a:ext uri="{FF2B5EF4-FFF2-40B4-BE49-F238E27FC236}">
                <a16:creationId xmlns:a16="http://schemas.microsoft.com/office/drawing/2014/main" id="{4D78D499-087E-4E35-B541-450B8984C8DE}"/>
              </a:ext>
            </a:extLst>
          </p:cNvPr>
          <p:cNvSpPr txBox="1"/>
          <p:nvPr/>
        </p:nvSpPr>
        <p:spPr>
          <a:xfrm>
            <a:off x="3360837" y="2252811"/>
            <a:ext cx="1669385" cy="461665"/>
          </a:xfrm>
          <a:prstGeom prst="rect">
            <a:avLst/>
          </a:prstGeom>
          <a:noFill/>
        </p:spPr>
        <p:txBody>
          <a:bodyPr wrap="square" rtlCol="0">
            <a:spAutoFit/>
          </a:bodyPr>
          <a:lstStyle/>
          <a:p>
            <a:r>
              <a:rPr lang="en-ZA" sz="2400" b="1" dirty="0"/>
              <a:t>Materials</a:t>
            </a:r>
          </a:p>
        </p:txBody>
      </p:sp>
      <p:sp>
        <p:nvSpPr>
          <p:cNvPr id="24" name="TextBox 23">
            <a:extLst>
              <a:ext uri="{FF2B5EF4-FFF2-40B4-BE49-F238E27FC236}">
                <a16:creationId xmlns:a16="http://schemas.microsoft.com/office/drawing/2014/main" id="{197B89A7-768A-4297-A52E-BD9186BA09E3}"/>
              </a:ext>
            </a:extLst>
          </p:cNvPr>
          <p:cNvSpPr txBox="1"/>
          <p:nvPr/>
        </p:nvSpPr>
        <p:spPr>
          <a:xfrm>
            <a:off x="6266649" y="2266669"/>
            <a:ext cx="1669385" cy="461665"/>
          </a:xfrm>
          <a:prstGeom prst="rect">
            <a:avLst/>
          </a:prstGeom>
          <a:noFill/>
        </p:spPr>
        <p:txBody>
          <a:bodyPr wrap="square" rtlCol="0">
            <a:spAutoFit/>
          </a:bodyPr>
          <a:lstStyle/>
          <a:p>
            <a:r>
              <a:rPr lang="en-ZA" sz="2400" b="1" dirty="0"/>
              <a:t>Equipment</a:t>
            </a:r>
          </a:p>
        </p:txBody>
      </p:sp>
      <p:sp>
        <p:nvSpPr>
          <p:cNvPr id="25" name="Rectangle 24">
            <a:extLst>
              <a:ext uri="{FF2B5EF4-FFF2-40B4-BE49-F238E27FC236}">
                <a16:creationId xmlns:a16="http://schemas.microsoft.com/office/drawing/2014/main" id="{63D35305-3295-4270-8248-8962E760401D}"/>
              </a:ext>
            </a:extLst>
          </p:cNvPr>
          <p:cNvSpPr/>
          <p:nvPr/>
        </p:nvSpPr>
        <p:spPr>
          <a:xfrm>
            <a:off x="444617" y="2667699"/>
            <a:ext cx="2357306" cy="16005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ectangle 25">
            <a:extLst>
              <a:ext uri="{FF2B5EF4-FFF2-40B4-BE49-F238E27FC236}">
                <a16:creationId xmlns:a16="http://schemas.microsoft.com/office/drawing/2014/main" id="{E2D1D9D8-B9F5-4CCF-8703-C05B623146D8}"/>
              </a:ext>
            </a:extLst>
          </p:cNvPr>
          <p:cNvSpPr/>
          <p:nvPr/>
        </p:nvSpPr>
        <p:spPr>
          <a:xfrm>
            <a:off x="3385552" y="2667699"/>
            <a:ext cx="2357306" cy="16005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ectangle 26">
            <a:extLst>
              <a:ext uri="{FF2B5EF4-FFF2-40B4-BE49-F238E27FC236}">
                <a16:creationId xmlns:a16="http://schemas.microsoft.com/office/drawing/2014/main" id="{80898D80-FC91-44B0-B021-8F5F5D0E5504}"/>
              </a:ext>
            </a:extLst>
          </p:cNvPr>
          <p:cNvSpPr/>
          <p:nvPr/>
        </p:nvSpPr>
        <p:spPr>
          <a:xfrm>
            <a:off x="6351202" y="2667699"/>
            <a:ext cx="2357306" cy="16005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7386060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Tools List</a:t>
            </a:r>
          </a:p>
        </p:txBody>
      </p:sp>
      <p:pic>
        <p:nvPicPr>
          <p:cNvPr id="13" name="Graphic 12" descr="User">
            <a:extLst>
              <a:ext uri="{FF2B5EF4-FFF2-40B4-BE49-F238E27FC236}">
                <a16:creationId xmlns:a16="http://schemas.microsoft.com/office/drawing/2014/main" id="{8AF21E6A-77E2-48A1-A2F7-EFC551714C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605" y="1095815"/>
            <a:ext cx="854046" cy="854046"/>
          </a:xfrm>
          <a:prstGeom prst="rect">
            <a:avLst/>
          </a:prstGeom>
        </p:spPr>
      </p:pic>
      <p:sp>
        <p:nvSpPr>
          <p:cNvPr id="14" name="Rectangle 13">
            <a:extLst>
              <a:ext uri="{FF2B5EF4-FFF2-40B4-BE49-F238E27FC236}">
                <a16:creationId xmlns:a16="http://schemas.microsoft.com/office/drawing/2014/main" id="{0343CA37-51B9-4F2F-B40C-7484EF2EF5D0}"/>
              </a:ext>
            </a:extLst>
          </p:cNvPr>
          <p:cNvSpPr/>
          <p:nvPr/>
        </p:nvSpPr>
        <p:spPr>
          <a:xfrm>
            <a:off x="988181" y="1118864"/>
            <a:ext cx="8263011" cy="830997"/>
          </a:xfrm>
          <a:prstGeom prst="rect">
            <a:avLst/>
          </a:prstGeom>
          <a:solidFill>
            <a:schemeClr val="tx2">
              <a:lumMod val="40000"/>
              <a:lumOff val="60000"/>
            </a:schemeClr>
          </a:solidFill>
        </p:spPr>
        <p:txBody>
          <a:bodyPr wrap="square">
            <a:spAutoFit/>
          </a:bodyPr>
          <a:lstStyle/>
          <a:p>
            <a:r>
              <a:rPr lang="en-GB" sz="2400" b="1" i="1" dirty="0"/>
              <a:t>Move your mouse over each of the tools to see more information about them. </a:t>
            </a:r>
          </a:p>
        </p:txBody>
      </p:sp>
      <p:graphicFrame>
        <p:nvGraphicFramePr>
          <p:cNvPr id="18" name="Content Placeholder 17">
            <a:extLst>
              <a:ext uri="{FF2B5EF4-FFF2-40B4-BE49-F238E27FC236}">
                <a16:creationId xmlns:a16="http://schemas.microsoft.com/office/drawing/2014/main" id="{A96ABA11-9D60-4323-A964-93BB802665D8}"/>
              </a:ext>
            </a:extLst>
          </p:cNvPr>
          <p:cNvGraphicFramePr>
            <a:graphicFrameLocks noGrp="1"/>
          </p:cNvGraphicFramePr>
          <p:nvPr>
            <p:ph idx="1"/>
            <p:extLst>
              <p:ext uri="{D42A27DB-BD31-4B8C-83A1-F6EECF244321}">
                <p14:modId xmlns:p14="http://schemas.microsoft.com/office/powerpoint/2010/main" val="1569630802"/>
              </p:ext>
            </p:extLst>
          </p:nvPr>
        </p:nvGraphicFramePr>
        <p:xfrm>
          <a:off x="233916" y="2091876"/>
          <a:ext cx="9803216" cy="2610949"/>
        </p:xfrm>
        <a:graphic>
          <a:graphicData uri="http://schemas.openxmlformats.org/drawingml/2006/table">
            <a:tbl>
              <a:tblPr firstRow="1" bandRow="1">
                <a:tableStyleId>{69C7853C-536D-4A76-A0AE-DD22124D55A5}</a:tableStyleId>
              </a:tblPr>
              <a:tblGrid>
                <a:gridCol w="2450804">
                  <a:extLst>
                    <a:ext uri="{9D8B030D-6E8A-4147-A177-3AD203B41FA5}">
                      <a16:colId xmlns:a16="http://schemas.microsoft.com/office/drawing/2014/main" val="3445616853"/>
                    </a:ext>
                  </a:extLst>
                </a:gridCol>
                <a:gridCol w="2461438">
                  <a:extLst>
                    <a:ext uri="{9D8B030D-6E8A-4147-A177-3AD203B41FA5}">
                      <a16:colId xmlns:a16="http://schemas.microsoft.com/office/drawing/2014/main" val="1029993925"/>
                    </a:ext>
                  </a:extLst>
                </a:gridCol>
                <a:gridCol w="2440170">
                  <a:extLst>
                    <a:ext uri="{9D8B030D-6E8A-4147-A177-3AD203B41FA5}">
                      <a16:colId xmlns:a16="http://schemas.microsoft.com/office/drawing/2014/main" val="1373367727"/>
                    </a:ext>
                  </a:extLst>
                </a:gridCol>
                <a:gridCol w="2450804">
                  <a:extLst>
                    <a:ext uri="{9D8B030D-6E8A-4147-A177-3AD203B41FA5}">
                      <a16:colId xmlns:a16="http://schemas.microsoft.com/office/drawing/2014/main" val="2076571965"/>
                    </a:ext>
                  </a:extLst>
                </a:gridCol>
              </a:tblGrid>
              <a:tr h="2610949">
                <a:tc>
                  <a:txBody>
                    <a:bodyPr/>
                    <a:lstStyle/>
                    <a:p>
                      <a:pPr>
                        <a:lnSpc>
                          <a:spcPct val="107000"/>
                        </a:lnSpc>
                        <a:spcAft>
                          <a:spcPts val="0"/>
                        </a:spcAft>
                      </a:pPr>
                      <a:r>
                        <a:rPr lang="en-ZA" sz="2000" dirty="0"/>
                        <a:t>Scriber</a:t>
                      </a:r>
                    </a:p>
                    <a:p>
                      <a:pPr>
                        <a:lnSpc>
                          <a:spcPct val="107000"/>
                        </a:lnSpc>
                        <a:spcAft>
                          <a:spcPts val="0"/>
                        </a:spcAft>
                      </a:pPr>
                      <a:r>
                        <a:rPr lang="en-ZA" sz="2000" dirty="0"/>
                        <a:t>Chalk</a:t>
                      </a:r>
                    </a:p>
                    <a:p>
                      <a:pPr>
                        <a:lnSpc>
                          <a:spcPct val="107000"/>
                        </a:lnSpc>
                        <a:spcAft>
                          <a:spcPts val="0"/>
                        </a:spcAft>
                      </a:pPr>
                      <a:r>
                        <a:rPr lang="en-ZA" sz="2000" dirty="0"/>
                        <a:t>Square / Combination square</a:t>
                      </a:r>
                    </a:p>
                    <a:p>
                      <a:pPr>
                        <a:lnSpc>
                          <a:spcPct val="107000"/>
                        </a:lnSpc>
                        <a:spcAft>
                          <a:spcPts val="0"/>
                        </a:spcAft>
                      </a:pPr>
                      <a:r>
                        <a:rPr lang="en-ZA" sz="2000" dirty="0"/>
                        <a:t>Drilling Machine</a:t>
                      </a:r>
                    </a:p>
                    <a:p>
                      <a:pPr>
                        <a:lnSpc>
                          <a:spcPct val="107000"/>
                        </a:lnSpc>
                        <a:spcAft>
                          <a:spcPts val="0"/>
                        </a:spcAft>
                      </a:pPr>
                      <a:r>
                        <a:rPr lang="en-ZA" sz="2000" dirty="0"/>
                        <a:t>Masonry Drill Bit</a:t>
                      </a:r>
                    </a:p>
                    <a:p>
                      <a:pPr>
                        <a:lnSpc>
                          <a:spcPct val="107000"/>
                        </a:lnSpc>
                        <a:spcAft>
                          <a:spcPts val="0"/>
                        </a:spcAft>
                      </a:pPr>
                      <a:endParaRPr lang="en-ZA" sz="2000" dirty="0"/>
                    </a:p>
                  </a:txBody>
                  <a:tcPr/>
                </a:tc>
                <a:tc>
                  <a:txBody>
                    <a:bodyPr/>
                    <a:lstStyle/>
                    <a:p>
                      <a:pPr>
                        <a:lnSpc>
                          <a:spcPct val="107000"/>
                        </a:lnSpc>
                        <a:spcAft>
                          <a:spcPts val="0"/>
                        </a:spcAft>
                      </a:pPr>
                      <a:r>
                        <a:rPr lang="en-ZA" sz="2000" dirty="0"/>
                        <a:t>Chuck key</a:t>
                      </a:r>
                    </a:p>
                    <a:p>
                      <a:pPr>
                        <a:lnSpc>
                          <a:spcPct val="107000"/>
                        </a:lnSpc>
                        <a:spcAft>
                          <a:spcPts val="0"/>
                        </a:spcAft>
                      </a:pPr>
                      <a:r>
                        <a:rPr lang="en-ZA" sz="2000" dirty="0"/>
                        <a:t>Screw driver</a:t>
                      </a:r>
                    </a:p>
                    <a:p>
                      <a:pPr>
                        <a:lnSpc>
                          <a:spcPct val="107000"/>
                        </a:lnSpc>
                        <a:spcAft>
                          <a:spcPts val="0"/>
                        </a:spcAft>
                      </a:pPr>
                      <a:r>
                        <a:rPr lang="en-ZA" sz="2000" dirty="0"/>
                        <a:t>Spirit level</a:t>
                      </a:r>
                    </a:p>
                    <a:p>
                      <a:pPr>
                        <a:lnSpc>
                          <a:spcPct val="107000"/>
                        </a:lnSpc>
                        <a:spcAft>
                          <a:spcPts val="0"/>
                        </a:spcAft>
                      </a:pPr>
                      <a:r>
                        <a:rPr lang="en-ZA" sz="2000" dirty="0"/>
                        <a:t>Carpet Knife</a:t>
                      </a:r>
                    </a:p>
                    <a:p>
                      <a:pPr>
                        <a:lnSpc>
                          <a:spcPct val="107000"/>
                        </a:lnSpc>
                        <a:spcAft>
                          <a:spcPts val="0"/>
                        </a:spcAft>
                      </a:pPr>
                      <a:r>
                        <a:rPr lang="en-ZA" sz="2000" dirty="0"/>
                        <a:t>Hacksaw</a:t>
                      </a:r>
                    </a:p>
                    <a:p>
                      <a:pPr>
                        <a:lnSpc>
                          <a:spcPct val="107000"/>
                        </a:lnSpc>
                        <a:spcAft>
                          <a:spcPts val="0"/>
                        </a:spcAft>
                      </a:pPr>
                      <a:endParaRPr lang="en-ZA" sz="2000" dirty="0"/>
                    </a:p>
                  </a:txBody>
                  <a:tcPr/>
                </a:tc>
                <a:tc>
                  <a:txBody>
                    <a:bodyPr/>
                    <a:lstStyle/>
                    <a:p>
                      <a:pPr>
                        <a:lnSpc>
                          <a:spcPct val="107000"/>
                        </a:lnSpc>
                        <a:spcAft>
                          <a:spcPts val="0"/>
                        </a:spcAft>
                      </a:pPr>
                      <a:r>
                        <a:rPr lang="en-ZA" sz="2000" dirty="0"/>
                        <a:t>Side Cutters</a:t>
                      </a:r>
                    </a:p>
                    <a:p>
                      <a:pPr>
                        <a:lnSpc>
                          <a:spcPct val="107000"/>
                        </a:lnSpc>
                        <a:spcAft>
                          <a:spcPts val="0"/>
                        </a:spcAft>
                      </a:pPr>
                      <a:r>
                        <a:rPr lang="en-ZA" sz="2000" dirty="0"/>
                        <a:t>Multi Grip Pliers</a:t>
                      </a:r>
                    </a:p>
                    <a:p>
                      <a:pPr>
                        <a:lnSpc>
                          <a:spcPct val="107000"/>
                        </a:lnSpc>
                        <a:spcAft>
                          <a:spcPts val="0"/>
                        </a:spcAft>
                      </a:pPr>
                      <a:r>
                        <a:rPr lang="en-ZA" sz="2000" dirty="0"/>
                        <a:t>Cable Knife</a:t>
                      </a:r>
                    </a:p>
                    <a:p>
                      <a:pPr>
                        <a:lnSpc>
                          <a:spcPct val="107000"/>
                        </a:lnSpc>
                        <a:spcAft>
                          <a:spcPts val="0"/>
                        </a:spcAft>
                      </a:pPr>
                      <a:r>
                        <a:rPr lang="en-ZA" sz="2000" dirty="0"/>
                        <a:t>Screw driver (star</a:t>
                      </a:r>
                    </a:p>
                  </a:txBody>
                  <a:tcPr/>
                </a:tc>
                <a:tc>
                  <a:txBody>
                    <a:bodyPr/>
                    <a:lstStyle/>
                    <a:p>
                      <a:r>
                        <a:rPr lang="en-ZA" sz="2000" dirty="0"/>
                        <a:t>Wire stripper</a:t>
                      </a:r>
                    </a:p>
                    <a:p>
                      <a:r>
                        <a:rPr lang="en-ZA" sz="2000" dirty="0"/>
                        <a:t>Pliers </a:t>
                      </a:r>
                    </a:p>
                    <a:p>
                      <a:r>
                        <a:rPr lang="en-ZA" sz="2000" dirty="0"/>
                        <a:t>Multi Meter </a:t>
                      </a:r>
                    </a:p>
                    <a:p>
                      <a:r>
                        <a:rPr lang="en-ZA" sz="2000" dirty="0"/>
                        <a:t>Insulated screw driver (flat or star)</a:t>
                      </a:r>
                    </a:p>
                    <a:p>
                      <a:endParaRPr lang="en-ZA" sz="2000" dirty="0"/>
                    </a:p>
                  </a:txBody>
                  <a:tcPr/>
                </a:tc>
                <a:extLst>
                  <a:ext uri="{0D108BD9-81ED-4DB2-BD59-A6C34878D82A}">
                    <a16:rowId xmlns:a16="http://schemas.microsoft.com/office/drawing/2014/main" val="61717731"/>
                  </a:ext>
                </a:extLst>
              </a:tr>
            </a:tbl>
          </a:graphicData>
        </a:graphic>
      </p:graphicFrame>
    </p:spTree>
    <p:custDataLst>
      <p:tags r:id="rId1"/>
    </p:custDataLst>
    <p:extLst>
      <p:ext uri="{BB962C8B-B14F-4D97-AF65-F5344CB8AC3E}">
        <p14:creationId xmlns:p14="http://schemas.microsoft.com/office/powerpoint/2010/main" val="28493680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Equipment List</a:t>
            </a:r>
          </a:p>
        </p:txBody>
      </p:sp>
      <p:pic>
        <p:nvPicPr>
          <p:cNvPr id="13" name="Graphic 12" descr="User">
            <a:extLst>
              <a:ext uri="{FF2B5EF4-FFF2-40B4-BE49-F238E27FC236}">
                <a16:creationId xmlns:a16="http://schemas.microsoft.com/office/drawing/2014/main" id="{8AF21E6A-77E2-48A1-A2F7-EFC551714C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605" y="1095815"/>
            <a:ext cx="854046" cy="854046"/>
          </a:xfrm>
          <a:prstGeom prst="rect">
            <a:avLst/>
          </a:prstGeom>
        </p:spPr>
      </p:pic>
      <p:sp>
        <p:nvSpPr>
          <p:cNvPr id="14" name="Rectangle 13">
            <a:extLst>
              <a:ext uri="{FF2B5EF4-FFF2-40B4-BE49-F238E27FC236}">
                <a16:creationId xmlns:a16="http://schemas.microsoft.com/office/drawing/2014/main" id="{0343CA37-51B9-4F2F-B40C-7484EF2EF5D0}"/>
              </a:ext>
            </a:extLst>
          </p:cNvPr>
          <p:cNvSpPr/>
          <p:nvPr/>
        </p:nvSpPr>
        <p:spPr>
          <a:xfrm>
            <a:off x="988181" y="1118864"/>
            <a:ext cx="8263011" cy="830997"/>
          </a:xfrm>
          <a:prstGeom prst="rect">
            <a:avLst/>
          </a:prstGeom>
          <a:solidFill>
            <a:schemeClr val="tx2">
              <a:lumMod val="40000"/>
              <a:lumOff val="60000"/>
            </a:schemeClr>
          </a:solidFill>
        </p:spPr>
        <p:txBody>
          <a:bodyPr wrap="square">
            <a:spAutoFit/>
          </a:bodyPr>
          <a:lstStyle/>
          <a:p>
            <a:r>
              <a:rPr lang="en-GB" sz="2400" b="1" i="1" dirty="0"/>
              <a:t>Move your mouse over each piece of equipment to see more information about them. </a:t>
            </a:r>
          </a:p>
        </p:txBody>
      </p:sp>
      <p:graphicFrame>
        <p:nvGraphicFramePr>
          <p:cNvPr id="18" name="Content Placeholder 17">
            <a:extLst>
              <a:ext uri="{FF2B5EF4-FFF2-40B4-BE49-F238E27FC236}">
                <a16:creationId xmlns:a16="http://schemas.microsoft.com/office/drawing/2014/main" id="{A96ABA11-9D60-4323-A964-93BB802665D8}"/>
              </a:ext>
            </a:extLst>
          </p:cNvPr>
          <p:cNvGraphicFramePr>
            <a:graphicFrameLocks noGrp="1"/>
          </p:cNvGraphicFramePr>
          <p:nvPr>
            <p:ph idx="1"/>
            <p:extLst>
              <p:ext uri="{D42A27DB-BD31-4B8C-83A1-F6EECF244321}">
                <p14:modId xmlns:p14="http://schemas.microsoft.com/office/powerpoint/2010/main" val="1663545129"/>
              </p:ext>
            </p:extLst>
          </p:nvPr>
        </p:nvGraphicFramePr>
        <p:xfrm>
          <a:off x="1042018" y="2091876"/>
          <a:ext cx="2586011" cy="2723405"/>
        </p:xfrm>
        <a:graphic>
          <a:graphicData uri="http://schemas.openxmlformats.org/drawingml/2006/table">
            <a:tbl>
              <a:tblPr firstRow="1" bandRow="1">
                <a:tableStyleId>{69C7853C-536D-4A76-A0AE-DD22124D55A5}</a:tableStyleId>
              </a:tblPr>
              <a:tblGrid>
                <a:gridCol w="2586011">
                  <a:extLst>
                    <a:ext uri="{9D8B030D-6E8A-4147-A177-3AD203B41FA5}">
                      <a16:colId xmlns:a16="http://schemas.microsoft.com/office/drawing/2014/main" val="3445616853"/>
                    </a:ext>
                  </a:extLst>
                </a:gridCol>
              </a:tblGrid>
              <a:tr h="2723405">
                <a:tc>
                  <a:txBody>
                    <a:bodyPr/>
                    <a:lstStyle/>
                    <a:p>
                      <a:pPr marL="342900" indent="-342900">
                        <a:lnSpc>
                          <a:spcPct val="107000"/>
                        </a:lnSpc>
                        <a:spcAft>
                          <a:spcPts val="0"/>
                        </a:spcAft>
                        <a:buFont typeface="Courier New" panose="02070309020205020404" pitchFamily="49" charset="0"/>
                        <a:buChar char="o"/>
                      </a:pPr>
                      <a:r>
                        <a:rPr lang="en-ZA" sz="2000" dirty="0"/>
                        <a:t>Tape measure</a:t>
                      </a:r>
                    </a:p>
                    <a:p>
                      <a:pPr>
                        <a:lnSpc>
                          <a:spcPct val="107000"/>
                        </a:lnSpc>
                        <a:spcAft>
                          <a:spcPts val="0"/>
                        </a:spcAft>
                      </a:pPr>
                      <a:endParaRPr lang="en-ZA" sz="2000" dirty="0"/>
                    </a:p>
                  </a:txBody>
                  <a:tcPr/>
                </a:tc>
                <a:extLst>
                  <a:ext uri="{0D108BD9-81ED-4DB2-BD59-A6C34878D82A}">
                    <a16:rowId xmlns:a16="http://schemas.microsoft.com/office/drawing/2014/main" val="61717731"/>
                  </a:ext>
                </a:extLst>
              </a:tr>
            </a:tbl>
          </a:graphicData>
        </a:graphic>
      </p:graphicFrame>
      <p:sp>
        <p:nvSpPr>
          <p:cNvPr id="6" name="Rectangle 5">
            <a:extLst>
              <a:ext uri="{FF2B5EF4-FFF2-40B4-BE49-F238E27FC236}">
                <a16:creationId xmlns:a16="http://schemas.microsoft.com/office/drawing/2014/main" id="{6DA3EEDB-F876-4134-913A-0A960A048785}"/>
              </a:ext>
            </a:extLst>
          </p:cNvPr>
          <p:cNvSpPr/>
          <p:nvPr/>
        </p:nvSpPr>
        <p:spPr>
          <a:xfrm>
            <a:off x="7378445" y="2771187"/>
            <a:ext cx="2358129" cy="2044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 might remove equipment as an option and just do tools and materials (there doesn’t seem to be much point just doing one </a:t>
            </a:r>
          </a:p>
        </p:txBody>
      </p:sp>
    </p:spTree>
    <p:custDataLst>
      <p:tags r:id="rId1"/>
    </p:custDataLst>
    <p:extLst>
      <p:ext uri="{BB962C8B-B14F-4D97-AF65-F5344CB8AC3E}">
        <p14:creationId xmlns:p14="http://schemas.microsoft.com/office/powerpoint/2010/main" val="22800197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Materials List</a:t>
            </a:r>
          </a:p>
        </p:txBody>
      </p:sp>
      <p:pic>
        <p:nvPicPr>
          <p:cNvPr id="13" name="Graphic 12" descr="User">
            <a:extLst>
              <a:ext uri="{FF2B5EF4-FFF2-40B4-BE49-F238E27FC236}">
                <a16:creationId xmlns:a16="http://schemas.microsoft.com/office/drawing/2014/main" id="{8AF21E6A-77E2-48A1-A2F7-EFC551714C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605" y="1095815"/>
            <a:ext cx="854046" cy="854046"/>
          </a:xfrm>
          <a:prstGeom prst="rect">
            <a:avLst/>
          </a:prstGeom>
        </p:spPr>
      </p:pic>
      <p:sp>
        <p:nvSpPr>
          <p:cNvPr id="14" name="Rectangle 13">
            <a:extLst>
              <a:ext uri="{FF2B5EF4-FFF2-40B4-BE49-F238E27FC236}">
                <a16:creationId xmlns:a16="http://schemas.microsoft.com/office/drawing/2014/main" id="{0343CA37-51B9-4F2F-B40C-7484EF2EF5D0}"/>
              </a:ext>
            </a:extLst>
          </p:cNvPr>
          <p:cNvSpPr/>
          <p:nvPr/>
        </p:nvSpPr>
        <p:spPr>
          <a:xfrm>
            <a:off x="988181" y="1118864"/>
            <a:ext cx="8835327" cy="830997"/>
          </a:xfrm>
          <a:prstGeom prst="rect">
            <a:avLst/>
          </a:prstGeom>
          <a:solidFill>
            <a:schemeClr val="tx2">
              <a:lumMod val="40000"/>
              <a:lumOff val="60000"/>
            </a:schemeClr>
          </a:solidFill>
        </p:spPr>
        <p:txBody>
          <a:bodyPr wrap="square">
            <a:spAutoFit/>
          </a:bodyPr>
          <a:lstStyle/>
          <a:p>
            <a:r>
              <a:rPr lang="en-GB" sz="2400" b="1" i="1" dirty="0"/>
              <a:t>Move your mouse over each of the tools to see more information about them. </a:t>
            </a:r>
          </a:p>
        </p:txBody>
      </p:sp>
      <p:graphicFrame>
        <p:nvGraphicFramePr>
          <p:cNvPr id="18" name="Content Placeholder 17">
            <a:extLst>
              <a:ext uri="{FF2B5EF4-FFF2-40B4-BE49-F238E27FC236}">
                <a16:creationId xmlns:a16="http://schemas.microsoft.com/office/drawing/2014/main" id="{A96ABA11-9D60-4323-A964-93BB802665D8}"/>
              </a:ext>
            </a:extLst>
          </p:cNvPr>
          <p:cNvGraphicFramePr>
            <a:graphicFrameLocks noGrp="1"/>
          </p:cNvGraphicFramePr>
          <p:nvPr>
            <p:ph idx="1"/>
            <p:extLst>
              <p:ext uri="{D42A27DB-BD31-4B8C-83A1-F6EECF244321}">
                <p14:modId xmlns:p14="http://schemas.microsoft.com/office/powerpoint/2010/main" val="4138219268"/>
              </p:ext>
            </p:extLst>
          </p:nvPr>
        </p:nvGraphicFramePr>
        <p:xfrm>
          <a:off x="701749" y="2091876"/>
          <a:ext cx="9239204" cy="2373798"/>
        </p:xfrm>
        <a:graphic>
          <a:graphicData uri="http://schemas.openxmlformats.org/drawingml/2006/table">
            <a:tbl>
              <a:tblPr firstRow="1" bandRow="1">
                <a:tableStyleId>{69C7853C-536D-4A76-A0AE-DD22124D55A5}</a:tableStyleId>
              </a:tblPr>
              <a:tblGrid>
                <a:gridCol w="2324579">
                  <a:extLst>
                    <a:ext uri="{9D8B030D-6E8A-4147-A177-3AD203B41FA5}">
                      <a16:colId xmlns:a16="http://schemas.microsoft.com/office/drawing/2014/main" val="3445616853"/>
                    </a:ext>
                  </a:extLst>
                </a:gridCol>
                <a:gridCol w="2304875">
                  <a:extLst>
                    <a:ext uri="{9D8B030D-6E8A-4147-A177-3AD203B41FA5}">
                      <a16:colId xmlns:a16="http://schemas.microsoft.com/office/drawing/2014/main" val="1029993925"/>
                    </a:ext>
                  </a:extLst>
                </a:gridCol>
                <a:gridCol w="2304875">
                  <a:extLst>
                    <a:ext uri="{9D8B030D-6E8A-4147-A177-3AD203B41FA5}">
                      <a16:colId xmlns:a16="http://schemas.microsoft.com/office/drawing/2014/main" val="1373367727"/>
                    </a:ext>
                  </a:extLst>
                </a:gridCol>
                <a:gridCol w="2304875">
                  <a:extLst>
                    <a:ext uri="{9D8B030D-6E8A-4147-A177-3AD203B41FA5}">
                      <a16:colId xmlns:a16="http://schemas.microsoft.com/office/drawing/2014/main" val="1626719912"/>
                    </a:ext>
                  </a:extLst>
                </a:gridCol>
              </a:tblGrid>
              <a:tr h="2373798">
                <a:tc>
                  <a:txBody>
                    <a:bodyPr/>
                    <a:lstStyle/>
                    <a:p>
                      <a:pPr marL="0" indent="0">
                        <a:lnSpc>
                          <a:spcPct val="107000"/>
                        </a:lnSpc>
                        <a:spcAft>
                          <a:spcPts val="0"/>
                        </a:spcAft>
                        <a:buFont typeface="Courier New" panose="02070309020205020404" pitchFamily="49" charset="0"/>
                        <a:buNone/>
                      </a:pPr>
                      <a:r>
                        <a:rPr lang="en-ZA" sz="2000" dirty="0"/>
                        <a:t>Steel wire mesh</a:t>
                      </a:r>
                    </a:p>
                    <a:p>
                      <a:pPr marL="0" indent="0">
                        <a:lnSpc>
                          <a:spcPct val="107000"/>
                        </a:lnSpc>
                        <a:spcAft>
                          <a:spcPts val="0"/>
                        </a:spcAft>
                        <a:buFont typeface="Courier New" panose="02070309020205020404" pitchFamily="49" charset="0"/>
                        <a:buNone/>
                      </a:pPr>
                      <a:r>
                        <a:rPr lang="en-ZA" sz="2000" dirty="0"/>
                        <a:t>Support brackets</a:t>
                      </a:r>
                    </a:p>
                    <a:p>
                      <a:pPr marL="0" indent="0">
                        <a:lnSpc>
                          <a:spcPct val="107000"/>
                        </a:lnSpc>
                        <a:spcAft>
                          <a:spcPts val="0"/>
                        </a:spcAft>
                        <a:buFont typeface="Courier New" panose="02070309020205020404" pitchFamily="49" charset="0"/>
                        <a:buNone/>
                      </a:pPr>
                      <a:r>
                        <a:rPr lang="en-ZA" sz="2000" dirty="0"/>
                        <a:t>Masonry drill bit</a:t>
                      </a:r>
                    </a:p>
                    <a:p>
                      <a:pPr marL="0" indent="0">
                        <a:lnSpc>
                          <a:spcPct val="107000"/>
                        </a:lnSpc>
                        <a:spcAft>
                          <a:spcPts val="0"/>
                        </a:spcAft>
                        <a:buFont typeface="Courier New" panose="02070309020205020404" pitchFamily="49" charset="0"/>
                        <a:buNone/>
                      </a:pPr>
                      <a:r>
                        <a:rPr lang="en-ZA" sz="2000" dirty="0"/>
                        <a:t>Fisher plug with screws</a:t>
                      </a:r>
                    </a:p>
                    <a:p>
                      <a:pPr marL="0" indent="0">
                        <a:lnSpc>
                          <a:spcPct val="107000"/>
                        </a:lnSpc>
                        <a:spcAft>
                          <a:spcPts val="0"/>
                        </a:spcAft>
                        <a:buFont typeface="Courier New" panose="02070309020205020404" pitchFamily="49" charset="0"/>
                        <a:buNone/>
                      </a:pPr>
                      <a:endParaRPr lang="en-ZA" sz="2000" dirty="0"/>
                    </a:p>
                  </a:txBody>
                  <a:tcPr/>
                </a:tc>
                <a:tc>
                  <a:txBody>
                    <a:bodyPr/>
                    <a:lstStyle/>
                    <a:p>
                      <a:pPr marL="0" indent="0">
                        <a:lnSpc>
                          <a:spcPct val="107000"/>
                        </a:lnSpc>
                        <a:spcAft>
                          <a:spcPts val="0"/>
                        </a:spcAft>
                        <a:buFont typeface="Courier New" panose="02070309020205020404" pitchFamily="49" charset="0"/>
                        <a:buNone/>
                      </a:pPr>
                      <a:r>
                        <a:rPr lang="en-ZA" sz="2000" dirty="0"/>
                        <a:t>SWA Cable</a:t>
                      </a:r>
                    </a:p>
                    <a:p>
                      <a:pPr marL="0" indent="0">
                        <a:lnSpc>
                          <a:spcPct val="107000"/>
                        </a:lnSpc>
                        <a:spcAft>
                          <a:spcPts val="0"/>
                        </a:spcAft>
                        <a:buFont typeface="Courier New" panose="02070309020205020404" pitchFamily="49" charset="0"/>
                        <a:buNone/>
                      </a:pPr>
                      <a:r>
                        <a:rPr lang="en-ZA" sz="2000" dirty="0"/>
                        <a:t>SWA Cable Gland </a:t>
                      </a:r>
                    </a:p>
                    <a:p>
                      <a:pPr marL="0" indent="0">
                        <a:lnSpc>
                          <a:spcPct val="107000"/>
                        </a:lnSpc>
                        <a:spcAft>
                          <a:spcPts val="0"/>
                        </a:spcAft>
                        <a:buFont typeface="Courier New" panose="02070309020205020404" pitchFamily="49" charset="0"/>
                        <a:buNone/>
                      </a:pPr>
                      <a:r>
                        <a:rPr lang="en-ZA" sz="2000" dirty="0"/>
                        <a:t>Armoured cable</a:t>
                      </a:r>
                    </a:p>
                    <a:p>
                      <a:pPr marL="0" indent="0">
                        <a:lnSpc>
                          <a:spcPct val="107000"/>
                        </a:lnSpc>
                        <a:spcAft>
                          <a:spcPts val="0"/>
                        </a:spcAft>
                        <a:buFont typeface="Courier New" panose="02070309020205020404" pitchFamily="49" charset="0"/>
                        <a:buNone/>
                      </a:pPr>
                      <a:r>
                        <a:rPr lang="en-ZA" sz="2000" dirty="0"/>
                        <a:t>Suitable gland</a:t>
                      </a:r>
                    </a:p>
                    <a:p>
                      <a:pPr marL="0" indent="0">
                        <a:lnSpc>
                          <a:spcPct val="107000"/>
                        </a:lnSpc>
                        <a:spcAft>
                          <a:spcPts val="0"/>
                        </a:spcAft>
                        <a:buFont typeface="Courier New" panose="02070309020205020404" pitchFamily="49" charset="0"/>
                        <a:buNone/>
                      </a:pPr>
                      <a:endParaRPr lang="en-ZA" sz="2000" dirty="0"/>
                    </a:p>
                  </a:txBody>
                  <a:tcPr/>
                </a:tc>
                <a:tc>
                  <a:txBody>
                    <a:bodyPr/>
                    <a:lstStyle/>
                    <a:p>
                      <a:pPr marL="0" indent="0">
                        <a:buFont typeface="Courier New" panose="02070309020205020404" pitchFamily="49" charset="0"/>
                        <a:buNone/>
                      </a:pPr>
                      <a:r>
                        <a:rPr lang="en-ZA" sz="2000" dirty="0"/>
                        <a:t>Socket outlet</a:t>
                      </a:r>
                    </a:p>
                    <a:p>
                      <a:pPr marL="0" indent="0">
                        <a:buFont typeface="Courier New" panose="02070309020205020404" pitchFamily="49" charset="0"/>
                        <a:buNone/>
                      </a:pPr>
                      <a:r>
                        <a:rPr lang="en-ZA" sz="2000" dirty="0"/>
                        <a:t>2.5mm²GP wire (red and black)</a:t>
                      </a:r>
                    </a:p>
                    <a:p>
                      <a:pPr marL="0" indent="0">
                        <a:buFont typeface="Courier New" panose="02070309020205020404" pitchFamily="49" charset="0"/>
                        <a:buNone/>
                      </a:pPr>
                      <a:r>
                        <a:rPr lang="en-ZA" sz="2000" dirty="0"/>
                        <a:t>2.5mm² bare copper earth</a:t>
                      </a:r>
                    </a:p>
                    <a:p>
                      <a:pPr marL="0" indent="0">
                        <a:buFont typeface="Courier New" panose="02070309020205020404" pitchFamily="49" charset="0"/>
                        <a:buNone/>
                      </a:pPr>
                      <a:r>
                        <a:rPr lang="en-ZA" sz="2000" dirty="0"/>
                        <a:t>Cable</a:t>
                      </a:r>
                    </a:p>
                    <a:p>
                      <a:pPr marL="0" indent="0">
                        <a:buFont typeface="Courier New" panose="02070309020205020404" pitchFamily="49" charset="0"/>
                        <a:buNone/>
                      </a:pPr>
                      <a:endParaRPr lang="en-ZA" sz="2000" dirty="0"/>
                    </a:p>
                  </a:txBody>
                  <a:tcPr/>
                </a:tc>
                <a:tc>
                  <a:txBody>
                    <a:bodyPr/>
                    <a:lstStyle/>
                    <a:p>
                      <a:pPr marL="0" indent="0">
                        <a:buFont typeface="Courier New" panose="02070309020205020404" pitchFamily="49" charset="0"/>
                        <a:buNone/>
                      </a:pPr>
                      <a:r>
                        <a:rPr lang="en-ZA" sz="2000" dirty="0"/>
                        <a:t>Cable ties</a:t>
                      </a:r>
                    </a:p>
                    <a:p>
                      <a:pPr marL="0" indent="0">
                        <a:buFont typeface="Courier New" panose="02070309020205020404" pitchFamily="49" charset="0"/>
                        <a:buNone/>
                      </a:pPr>
                      <a:r>
                        <a:rPr lang="en-ZA" sz="2000" dirty="0"/>
                        <a:t>Earth leakage unit</a:t>
                      </a:r>
                    </a:p>
                    <a:p>
                      <a:pPr marL="0" indent="0">
                        <a:buFont typeface="Courier New" panose="02070309020205020404" pitchFamily="49" charset="0"/>
                        <a:buNone/>
                      </a:pPr>
                      <a:r>
                        <a:rPr lang="en-ZA" sz="2000" dirty="0"/>
                        <a:t>Circuit breaker</a:t>
                      </a:r>
                    </a:p>
                    <a:p>
                      <a:pPr marL="0" indent="0">
                        <a:buFont typeface="Courier New" panose="02070309020205020404" pitchFamily="49" charset="0"/>
                        <a:buNone/>
                      </a:pPr>
                      <a:r>
                        <a:rPr lang="en-ZA" sz="2000" dirty="0"/>
                        <a:t>GP wire </a:t>
                      </a:r>
                    </a:p>
                    <a:p>
                      <a:pPr marL="0" indent="0">
                        <a:buFont typeface="Courier New" panose="02070309020205020404" pitchFamily="49" charset="0"/>
                        <a:buNone/>
                      </a:pPr>
                      <a:endParaRPr lang="en-ZA" sz="2000" dirty="0"/>
                    </a:p>
                  </a:txBody>
                  <a:tcPr/>
                </a:tc>
                <a:extLst>
                  <a:ext uri="{0D108BD9-81ED-4DB2-BD59-A6C34878D82A}">
                    <a16:rowId xmlns:a16="http://schemas.microsoft.com/office/drawing/2014/main" val="61717731"/>
                  </a:ext>
                </a:extLst>
              </a:tr>
            </a:tbl>
          </a:graphicData>
        </a:graphic>
      </p:graphicFrame>
    </p:spTree>
    <p:custDataLst>
      <p:tags r:id="rId1"/>
    </p:custDataLst>
    <p:extLst>
      <p:ext uri="{BB962C8B-B14F-4D97-AF65-F5344CB8AC3E}">
        <p14:creationId xmlns:p14="http://schemas.microsoft.com/office/powerpoint/2010/main" val="25728149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Step 4- Rules and regulations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339645" cy="1818394"/>
          </a:xfrm>
        </p:spPr>
        <p:txBody>
          <a:bodyPr>
            <a:noAutofit/>
          </a:bodyPr>
          <a:lstStyle/>
          <a:p>
            <a:pPr marL="0" indent="0">
              <a:buNone/>
            </a:pPr>
            <a:r>
              <a:rPr lang="en-GB" sz="2400" dirty="0"/>
              <a:t>As an electrician you need to follow the SANS (South African National Standards) codes and regulations. These can be tricky to understand at first. </a:t>
            </a:r>
          </a:p>
        </p:txBody>
      </p:sp>
      <p:sp>
        <p:nvSpPr>
          <p:cNvPr id="6" name="Rectangle 5">
            <a:extLst>
              <a:ext uri="{FF2B5EF4-FFF2-40B4-BE49-F238E27FC236}">
                <a16:creationId xmlns:a16="http://schemas.microsoft.com/office/drawing/2014/main" id="{E5DE7F6F-CE75-4B1C-A4E4-405A3EC7CFD7}"/>
              </a:ext>
            </a:extLst>
          </p:cNvPr>
          <p:cNvSpPr/>
          <p:nvPr/>
        </p:nvSpPr>
        <p:spPr>
          <a:xfrm>
            <a:off x="5321832" y="2334823"/>
            <a:ext cx="3535680" cy="22191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 06</a:t>
            </a:r>
          </a:p>
          <a:p>
            <a:pPr algn="ctr"/>
            <a:r>
              <a:rPr lang="en-ZA" sz="1553" dirty="0"/>
              <a:t>SANS CODE 10142</a:t>
            </a:r>
          </a:p>
          <a:p>
            <a:pPr algn="ctr"/>
            <a:r>
              <a:rPr lang="en-ZA" sz="1553" dirty="0"/>
              <a:t>SANS CODE 10142-1</a:t>
            </a:r>
          </a:p>
          <a:p>
            <a:pPr algn="ctr"/>
            <a:endParaRPr lang="en-ZA" sz="1553" dirty="0"/>
          </a:p>
          <a:p>
            <a:pPr algn="ctr"/>
            <a:r>
              <a:rPr lang="en-ZA" sz="1553" dirty="0"/>
              <a:t>General or specific to each scenario?</a:t>
            </a:r>
          </a:p>
          <a:p>
            <a:pPr algn="ctr"/>
            <a:endParaRPr lang="en-ZA" sz="1553" dirty="0"/>
          </a:p>
        </p:txBody>
      </p:sp>
      <p:graphicFrame>
        <p:nvGraphicFramePr>
          <p:cNvPr id="8" name="Diagram 7">
            <a:extLst>
              <a:ext uri="{FF2B5EF4-FFF2-40B4-BE49-F238E27FC236}">
                <a16:creationId xmlns:a16="http://schemas.microsoft.com/office/drawing/2014/main" id="{37A41233-9E60-460F-A363-ECB2280C6A72}"/>
              </a:ext>
            </a:extLst>
          </p:cNvPr>
          <p:cNvGraphicFramePr/>
          <p:nvPr>
            <p:extLst>
              <p:ext uri="{D42A27DB-BD31-4B8C-83A1-F6EECF244321}">
                <p14:modId xmlns:p14="http://schemas.microsoft.com/office/powerpoint/2010/main" val="3887019302"/>
              </p:ext>
            </p:extLst>
          </p:nvPr>
        </p:nvGraphicFramePr>
        <p:xfrm>
          <a:off x="5217952" y="-1575824"/>
          <a:ext cx="4917157" cy="3680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Graphic 8" descr="User">
            <a:extLst>
              <a:ext uri="{FF2B5EF4-FFF2-40B4-BE49-F238E27FC236}">
                <a16:creationId xmlns:a16="http://schemas.microsoft.com/office/drawing/2014/main" id="{C65A255F-29DB-4C9B-AA4F-EFDCF3BDCA5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0300" y="2339174"/>
            <a:ext cx="854046" cy="854046"/>
          </a:xfrm>
          <a:prstGeom prst="rect">
            <a:avLst/>
          </a:prstGeom>
        </p:spPr>
      </p:pic>
      <p:sp>
        <p:nvSpPr>
          <p:cNvPr id="10" name="Rectangle 9">
            <a:extLst>
              <a:ext uri="{FF2B5EF4-FFF2-40B4-BE49-F238E27FC236}">
                <a16:creationId xmlns:a16="http://schemas.microsoft.com/office/drawing/2014/main" id="{52269173-8020-4D7A-B34E-A33008CF537E}"/>
              </a:ext>
            </a:extLst>
          </p:cNvPr>
          <p:cNvSpPr/>
          <p:nvPr/>
        </p:nvSpPr>
        <p:spPr>
          <a:xfrm>
            <a:off x="1223877" y="2362223"/>
            <a:ext cx="3473958" cy="1569660"/>
          </a:xfrm>
          <a:prstGeom prst="rect">
            <a:avLst/>
          </a:prstGeom>
          <a:solidFill>
            <a:schemeClr val="tx2">
              <a:lumMod val="40000"/>
              <a:lumOff val="60000"/>
            </a:schemeClr>
          </a:solidFill>
        </p:spPr>
        <p:txBody>
          <a:bodyPr wrap="square">
            <a:spAutoFit/>
          </a:bodyPr>
          <a:lstStyle/>
          <a:p>
            <a:r>
              <a:rPr lang="en-GB" sz="2400" b="1" i="1" dirty="0"/>
              <a:t>Watch the video to find out how to read and apply a SANS code correctly.</a:t>
            </a:r>
          </a:p>
        </p:txBody>
      </p:sp>
      <p:graphicFrame>
        <p:nvGraphicFramePr>
          <p:cNvPr id="7" name="Table 6">
            <a:extLst>
              <a:ext uri="{FF2B5EF4-FFF2-40B4-BE49-F238E27FC236}">
                <a16:creationId xmlns:a16="http://schemas.microsoft.com/office/drawing/2014/main" id="{3A3C7E61-140A-4036-8828-C3A2F78F6CBE}"/>
              </a:ext>
            </a:extLst>
          </p:cNvPr>
          <p:cNvGraphicFramePr>
            <a:graphicFrameLocks noGrp="1"/>
          </p:cNvGraphicFramePr>
          <p:nvPr>
            <p:extLst>
              <p:ext uri="{D42A27DB-BD31-4B8C-83A1-F6EECF244321}">
                <p14:modId xmlns:p14="http://schemas.microsoft.com/office/powerpoint/2010/main" val="4244658000"/>
              </p:ext>
            </p:extLst>
          </p:nvPr>
        </p:nvGraphicFramePr>
        <p:xfrm>
          <a:off x="9517725" y="1825659"/>
          <a:ext cx="1180957" cy="3203448"/>
        </p:xfrm>
        <a:graphic>
          <a:graphicData uri="http://schemas.openxmlformats.org/drawingml/2006/table">
            <a:tbl>
              <a:tblPr firstRow="1" firstCol="1" bandRow="1">
                <a:tableStyleId>{5C22544A-7EE6-4342-B048-85BDC9FD1C3A}</a:tableStyleId>
              </a:tblPr>
              <a:tblGrid>
                <a:gridCol w="1180957">
                  <a:extLst>
                    <a:ext uri="{9D8B030D-6E8A-4147-A177-3AD203B41FA5}">
                      <a16:colId xmlns:a16="http://schemas.microsoft.com/office/drawing/2014/main" val="373553230"/>
                    </a:ext>
                  </a:extLst>
                </a:gridCol>
              </a:tblGrid>
              <a:tr h="313699">
                <a:tc>
                  <a:txBody>
                    <a:bodyPr/>
                    <a:lstStyle/>
                    <a:p>
                      <a:pPr>
                        <a:lnSpc>
                          <a:spcPct val="107000"/>
                        </a:lnSpc>
                        <a:spcAft>
                          <a:spcPts val="0"/>
                        </a:spcAft>
                      </a:pPr>
                      <a:r>
                        <a:rPr lang="en-ZA" sz="1000">
                          <a:effectLst/>
                        </a:rPr>
                        <a:t>Sans 10142</a:t>
                      </a:r>
                    </a:p>
                    <a:p>
                      <a:pPr>
                        <a:lnSpc>
                          <a:spcPct val="107000"/>
                        </a:lnSpc>
                        <a:spcAft>
                          <a:spcPts val="0"/>
                        </a:spcAft>
                      </a:pPr>
                      <a:r>
                        <a:rPr lang="en-ZA" sz="1000">
                          <a:effectLst/>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320" marR="61320" marT="0" marB="0"/>
                </a:tc>
                <a:extLst>
                  <a:ext uri="{0D108BD9-81ED-4DB2-BD59-A6C34878D82A}">
                    <a16:rowId xmlns:a16="http://schemas.microsoft.com/office/drawing/2014/main" val="1380605738"/>
                  </a:ext>
                </a:extLst>
              </a:tr>
              <a:tr h="474097">
                <a:tc>
                  <a:txBody>
                    <a:bodyPr/>
                    <a:lstStyle/>
                    <a:p>
                      <a:pPr>
                        <a:lnSpc>
                          <a:spcPct val="107000"/>
                        </a:lnSpc>
                        <a:spcAft>
                          <a:spcPts val="0"/>
                        </a:spcAft>
                      </a:pPr>
                      <a:r>
                        <a:rPr lang="en-ZA" sz="1000">
                          <a:effectLst/>
                        </a:rPr>
                        <a:t>Reg 6.15.2</a:t>
                      </a:r>
                    </a:p>
                    <a:p>
                      <a:pPr>
                        <a:lnSpc>
                          <a:spcPct val="107000"/>
                        </a:lnSpc>
                        <a:spcAft>
                          <a:spcPts val="0"/>
                        </a:spcAft>
                      </a:pPr>
                      <a:r>
                        <a:rPr lang="en-ZA" sz="1000">
                          <a:effectLst/>
                        </a:rPr>
                        <a:t>Reg 6.15.6.1</a:t>
                      </a:r>
                    </a:p>
                    <a:p>
                      <a:pPr>
                        <a:lnSpc>
                          <a:spcPct val="107000"/>
                        </a:lnSpc>
                        <a:spcAft>
                          <a:spcPts val="0"/>
                        </a:spcAft>
                      </a:pPr>
                      <a:r>
                        <a:rPr lang="en-ZA" sz="1000">
                          <a:effectLst/>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320" marR="61320" marT="0" marB="0"/>
                </a:tc>
                <a:extLst>
                  <a:ext uri="{0D108BD9-81ED-4DB2-BD59-A6C34878D82A}">
                    <a16:rowId xmlns:a16="http://schemas.microsoft.com/office/drawing/2014/main" val="3989833876"/>
                  </a:ext>
                </a:extLst>
              </a:tr>
              <a:tr h="313699">
                <a:tc>
                  <a:txBody>
                    <a:bodyPr/>
                    <a:lstStyle/>
                    <a:p>
                      <a:pPr>
                        <a:lnSpc>
                          <a:spcPct val="107000"/>
                        </a:lnSpc>
                        <a:spcAft>
                          <a:spcPts val="0"/>
                        </a:spcAft>
                      </a:pPr>
                      <a:r>
                        <a:rPr lang="en-ZA" sz="1000">
                          <a:effectLst/>
                        </a:rPr>
                        <a:t>SANS 10142-1</a:t>
                      </a:r>
                    </a:p>
                    <a:p>
                      <a:pPr>
                        <a:lnSpc>
                          <a:spcPct val="107000"/>
                        </a:lnSpc>
                        <a:spcAft>
                          <a:spcPts val="0"/>
                        </a:spcAft>
                      </a:pPr>
                      <a:r>
                        <a:rPr lang="en-ZA" sz="1000">
                          <a:effectLst/>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320" marR="61320" marT="0" marB="0"/>
                </a:tc>
                <a:extLst>
                  <a:ext uri="{0D108BD9-81ED-4DB2-BD59-A6C34878D82A}">
                    <a16:rowId xmlns:a16="http://schemas.microsoft.com/office/drawing/2014/main" val="95155472"/>
                  </a:ext>
                </a:extLst>
              </a:tr>
              <a:tr h="955292">
                <a:tc>
                  <a:txBody>
                    <a:bodyPr/>
                    <a:lstStyle/>
                    <a:p>
                      <a:pPr>
                        <a:lnSpc>
                          <a:spcPct val="107000"/>
                        </a:lnSpc>
                        <a:spcAft>
                          <a:spcPts val="0"/>
                        </a:spcAft>
                      </a:pPr>
                      <a:r>
                        <a:rPr lang="en-ZA" sz="1000">
                          <a:effectLst/>
                        </a:rPr>
                        <a:t>SANS 10142-1</a:t>
                      </a:r>
                    </a:p>
                    <a:p>
                      <a:pPr>
                        <a:lnSpc>
                          <a:spcPct val="107000"/>
                        </a:lnSpc>
                        <a:spcAft>
                          <a:spcPts val="0"/>
                        </a:spcAft>
                      </a:pPr>
                      <a:r>
                        <a:rPr lang="en-ZA" sz="1000">
                          <a:effectLst/>
                        </a:rPr>
                        <a:t>See SANS 10142-1 </a:t>
                      </a:r>
                    </a:p>
                    <a:p>
                      <a:pPr>
                        <a:lnSpc>
                          <a:spcPct val="107000"/>
                        </a:lnSpc>
                        <a:spcAft>
                          <a:spcPts val="0"/>
                        </a:spcAft>
                      </a:pPr>
                      <a:r>
                        <a:rPr lang="en-ZA" sz="1000">
                          <a:effectLst/>
                        </a:rPr>
                        <a:t>Regulation 6.3.3.2</a:t>
                      </a:r>
                    </a:p>
                    <a:p>
                      <a:pPr>
                        <a:lnSpc>
                          <a:spcPct val="107000"/>
                        </a:lnSpc>
                        <a:spcAft>
                          <a:spcPts val="0"/>
                        </a:spcAft>
                      </a:pPr>
                      <a:r>
                        <a:rPr lang="en-ZA" sz="1000">
                          <a:effectLst/>
                        </a:rPr>
                        <a:t>Regulation 6.3.7.1</a:t>
                      </a:r>
                    </a:p>
                    <a:p>
                      <a:pPr>
                        <a:lnSpc>
                          <a:spcPct val="107000"/>
                        </a:lnSpc>
                        <a:spcAft>
                          <a:spcPts val="0"/>
                        </a:spcAft>
                      </a:pPr>
                      <a:r>
                        <a:rPr lang="en-ZA" sz="1000">
                          <a:effectLst/>
                        </a:rPr>
                        <a:t>Regulation 6.3.7.2</a:t>
                      </a:r>
                    </a:p>
                    <a:p>
                      <a:pPr>
                        <a:lnSpc>
                          <a:spcPct val="107000"/>
                        </a:lnSpc>
                        <a:spcAft>
                          <a:spcPts val="0"/>
                        </a:spcAft>
                      </a:pPr>
                      <a:r>
                        <a:rPr lang="en-ZA" sz="1000">
                          <a:effectLst/>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320" marR="61320" marT="0" marB="0"/>
                </a:tc>
                <a:extLst>
                  <a:ext uri="{0D108BD9-81ED-4DB2-BD59-A6C34878D82A}">
                    <a16:rowId xmlns:a16="http://schemas.microsoft.com/office/drawing/2014/main" val="144069945"/>
                  </a:ext>
                </a:extLst>
              </a:tr>
              <a:tr h="313699">
                <a:tc>
                  <a:txBody>
                    <a:bodyPr/>
                    <a:lstStyle/>
                    <a:p>
                      <a:pPr>
                        <a:lnSpc>
                          <a:spcPct val="107000"/>
                        </a:lnSpc>
                        <a:spcAft>
                          <a:spcPts val="0"/>
                        </a:spcAft>
                      </a:pPr>
                      <a:r>
                        <a:rPr lang="en-ZA" sz="1000">
                          <a:effectLst/>
                        </a:rPr>
                        <a:t>SANS 10142-1</a:t>
                      </a:r>
                    </a:p>
                    <a:p>
                      <a:pPr>
                        <a:lnSpc>
                          <a:spcPct val="107000"/>
                        </a:lnSpc>
                        <a:spcAft>
                          <a:spcPts val="0"/>
                        </a:spcAft>
                      </a:pPr>
                      <a:r>
                        <a:rPr lang="en-ZA" sz="1000">
                          <a:effectLst/>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320" marR="61320" marT="0" marB="0"/>
                </a:tc>
                <a:extLst>
                  <a:ext uri="{0D108BD9-81ED-4DB2-BD59-A6C34878D82A}">
                    <a16:rowId xmlns:a16="http://schemas.microsoft.com/office/drawing/2014/main" val="1303533073"/>
                  </a:ext>
                </a:extLst>
              </a:tr>
              <a:tr h="313699">
                <a:tc>
                  <a:txBody>
                    <a:bodyPr/>
                    <a:lstStyle/>
                    <a:p>
                      <a:pPr>
                        <a:lnSpc>
                          <a:spcPct val="107000"/>
                        </a:lnSpc>
                        <a:spcAft>
                          <a:spcPts val="0"/>
                        </a:spcAft>
                      </a:pPr>
                      <a:r>
                        <a:rPr lang="en-ZA" sz="1000">
                          <a:effectLst/>
                        </a:rPr>
                        <a:t>SANS 10142</a:t>
                      </a:r>
                    </a:p>
                    <a:p>
                      <a:pPr>
                        <a:lnSpc>
                          <a:spcPct val="107000"/>
                        </a:lnSpc>
                        <a:spcAft>
                          <a:spcPts val="0"/>
                        </a:spcAft>
                      </a:pPr>
                      <a:r>
                        <a:rPr lang="en-ZA" sz="1000">
                          <a:effectLst/>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320" marR="61320" marT="0" marB="0"/>
                </a:tc>
                <a:extLst>
                  <a:ext uri="{0D108BD9-81ED-4DB2-BD59-A6C34878D82A}">
                    <a16:rowId xmlns:a16="http://schemas.microsoft.com/office/drawing/2014/main" val="2786856524"/>
                  </a:ext>
                </a:extLst>
              </a:tr>
              <a:tr h="153301">
                <a:tc>
                  <a:txBody>
                    <a:bodyPr/>
                    <a:lstStyle/>
                    <a:p>
                      <a:pPr>
                        <a:lnSpc>
                          <a:spcPct val="107000"/>
                        </a:lnSpc>
                        <a:spcAft>
                          <a:spcPts val="0"/>
                        </a:spcAft>
                      </a:pPr>
                      <a:r>
                        <a:rPr lang="en-ZA" sz="1000">
                          <a:effectLst/>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1320" marR="61320" marT="0" marB="0"/>
                </a:tc>
                <a:extLst>
                  <a:ext uri="{0D108BD9-81ED-4DB2-BD59-A6C34878D82A}">
                    <a16:rowId xmlns:a16="http://schemas.microsoft.com/office/drawing/2014/main" val="3759691604"/>
                  </a:ext>
                </a:extLst>
              </a:tr>
              <a:tr h="313699">
                <a:tc>
                  <a:txBody>
                    <a:bodyPr/>
                    <a:lstStyle/>
                    <a:p>
                      <a:pPr>
                        <a:lnSpc>
                          <a:spcPct val="107000"/>
                        </a:lnSpc>
                        <a:spcAft>
                          <a:spcPts val="0"/>
                        </a:spcAft>
                      </a:pPr>
                      <a:r>
                        <a:rPr lang="en-ZA" sz="1000" dirty="0">
                          <a:effectLst/>
                        </a:rPr>
                        <a:t>Reg 6.8.2.3</a:t>
                      </a:r>
                    </a:p>
                    <a:p>
                      <a:pPr>
                        <a:lnSpc>
                          <a:spcPct val="107000"/>
                        </a:lnSpc>
                        <a:spcAft>
                          <a:spcPts val="0"/>
                        </a:spcAft>
                      </a:pPr>
                      <a:r>
                        <a:rPr lang="en-ZA" sz="1000" dirty="0">
                          <a:effectLst/>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320" marR="61320" marT="0" marB="0"/>
                </a:tc>
                <a:extLst>
                  <a:ext uri="{0D108BD9-81ED-4DB2-BD59-A6C34878D82A}">
                    <a16:rowId xmlns:a16="http://schemas.microsoft.com/office/drawing/2014/main" val="3134317335"/>
                  </a:ext>
                </a:extLst>
              </a:tr>
            </a:tbl>
          </a:graphicData>
        </a:graphic>
      </p:graphicFrame>
    </p:spTree>
    <p:custDataLst>
      <p:tags r:id="rId1"/>
    </p:custDataLst>
    <p:extLst>
      <p:ext uri="{BB962C8B-B14F-4D97-AF65-F5344CB8AC3E}">
        <p14:creationId xmlns:p14="http://schemas.microsoft.com/office/powerpoint/2010/main" val="1512918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Multiple choice</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988181" y="1783997"/>
            <a:ext cx="8000703" cy="1818394"/>
          </a:xfrm>
        </p:spPr>
        <p:txBody>
          <a:bodyPr>
            <a:noAutofit/>
          </a:bodyPr>
          <a:lstStyle/>
          <a:p>
            <a:pPr marL="0" indent="0">
              <a:buNone/>
            </a:pPr>
            <a:r>
              <a:rPr lang="en-GB" dirty="0"/>
              <a:t>Add question based on Vid 06 scripts (Dave Gravett)</a:t>
            </a:r>
          </a:p>
          <a:p>
            <a:pPr marL="0" indent="0">
              <a:buNone/>
            </a:pPr>
            <a:r>
              <a:rPr lang="en-GB" dirty="0"/>
              <a:t>Examples of questions: </a:t>
            </a:r>
          </a:p>
          <a:p>
            <a:pPr marL="0" indent="0">
              <a:buNone/>
            </a:pPr>
            <a:r>
              <a:rPr lang="en-GB" dirty="0"/>
              <a:t>What is the best way to read the code?</a:t>
            </a:r>
          </a:p>
          <a:p>
            <a:pPr marL="0" indent="0">
              <a:buNone/>
            </a:pPr>
            <a:r>
              <a:rPr lang="en-GB" dirty="0"/>
              <a:t>When reading the code you should focus on which part?</a:t>
            </a:r>
          </a:p>
          <a:p>
            <a:pPr marL="0" indent="0">
              <a:buNone/>
            </a:pPr>
            <a:r>
              <a:rPr lang="en-GB" dirty="0"/>
              <a:t>What parts are not important?</a:t>
            </a:r>
          </a:p>
          <a:p>
            <a:pPr marL="0" indent="0">
              <a:buNone/>
            </a:pPr>
            <a:r>
              <a:rPr lang="en-GB" dirty="0"/>
              <a:t>Do codes get updated? Then what?</a:t>
            </a:r>
          </a:p>
        </p:txBody>
      </p:sp>
      <p:pic>
        <p:nvPicPr>
          <p:cNvPr id="4" name="Graphic 3" descr="User">
            <a:extLst>
              <a:ext uri="{FF2B5EF4-FFF2-40B4-BE49-F238E27FC236}">
                <a16:creationId xmlns:a16="http://schemas.microsoft.com/office/drawing/2014/main" id="{40BD2138-C1DF-438B-9EC9-7B927C3EB4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605" y="1095815"/>
            <a:ext cx="854046" cy="854046"/>
          </a:xfrm>
          <a:prstGeom prst="rect">
            <a:avLst/>
          </a:prstGeom>
        </p:spPr>
      </p:pic>
      <p:sp>
        <p:nvSpPr>
          <p:cNvPr id="6" name="Rectangle 5">
            <a:extLst>
              <a:ext uri="{FF2B5EF4-FFF2-40B4-BE49-F238E27FC236}">
                <a16:creationId xmlns:a16="http://schemas.microsoft.com/office/drawing/2014/main" id="{B550E403-BB1E-4590-8FEC-00E8A73EBF6F}"/>
              </a:ext>
            </a:extLst>
          </p:cNvPr>
          <p:cNvSpPr/>
          <p:nvPr/>
        </p:nvSpPr>
        <p:spPr>
          <a:xfrm>
            <a:off x="988181" y="1118864"/>
            <a:ext cx="8263011" cy="461665"/>
          </a:xfrm>
          <a:prstGeom prst="rect">
            <a:avLst/>
          </a:prstGeom>
          <a:solidFill>
            <a:schemeClr val="tx2">
              <a:lumMod val="40000"/>
              <a:lumOff val="60000"/>
            </a:schemeClr>
          </a:solidFill>
        </p:spPr>
        <p:txBody>
          <a:bodyPr wrap="square">
            <a:spAutoFit/>
          </a:bodyPr>
          <a:lstStyle/>
          <a:p>
            <a:r>
              <a:rPr lang="en-GB" sz="2400" b="1" i="1" dirty="0"/>
              <a:t>Choose the correct answer from the options below.</a:t>
            </a:r>
          </a:p>
        </p:txBody>
      </p:sp>
    </p:spTree>
    <p:custDataLst>
      <p:tags r:id="rId1"/>
    </p:custDataLst>
    <p:extLst>
      <p:ext uri="{BB962C8B-B14F-4D97-AF65-F5344CB8AC3E}">
        <p14:creationId xmlns:p14="http://schemas.microsoft.com/office/powerpoint/2010/main" val="425014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Install 3 phase socket</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SANS Codes</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8000703" cy="1818394"/>
          </a:xfrm>
        </p:spPr>
        <p:txBody>
          <a:bodyPr>
            <a:noAutofit/>
          </a:bodyPr>
          <a:lstStyle/>
          <a:p>
            <a:pPr marL="0" indent="0">
              <a:buNone/>
            </a:pPr>
            <a:r>
              <a:rPr lang="en-GB" sz="2400" dirty="0"/>
              <a:t>There are two SANS codes that you need to be aware of when installing  a 3 phase socket outlet. </a:t>
            </a:r>
          </a:p>
          <a:p>
            <a:pPr marL="0" indent="0">
              <a:buNone/>
            </a:pPr>
            <a:endParaRPr lang="en-GB" dirty="0"/>
          </a:p>
          <a:p>
            <a:pPr marL="0" indent="0">
              <a:buNone/>
            </a:pPr>
            <a:r>
              <a:rPr lang="en-GB" dirty="0"/>
              <a:t> </a:t>
            </a:r>
          </a:p>
        </p:txBody>
      </p:sp>
      <p:sp>
        <p:nvSpPr>
          <p:cNvPr id="4" name="Rectangle 3">
            <a:extLst>
              <a:ext uri="{FF2B5EF4-FFF2-40B4-BE49-F238E27FC236}">
                <a16:creationId xmlns:a16="http://schemas.microsoft.com/office/drawing/2014/main" id="{6FE5A843-2C8D-4ECE-9C79-7EA207477652}"/>
              </a:ext>
            </a:extLst>
          </p:cNvPr>
          <p:cNvSpPr/>
          <p:nvPr/>
        </p:nvSpPr>
        <p:spPr>
          <a:xfrm>
            <a:off x="6107040" y="1869952"/>
            <a:ext cx="2143759" cy="1279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SANS code</a:t>
            </a:r>
          </a:p>
          <a:p>
            <a:pPr algn="ctr"/>
            <a:r>
              <a:rPr lang="en-ZA" sz="2000" dirty="0"/>
              <a:t>10142</a:t>
            </a:r>
          </a:p>
        </p:txBody>
      </p:sp>
      <p:sp>
        <p:nvSpPr>
          <p:cNvPr id="6" name="Rectangle 5">
            <a:extLst>
              <a:ext uri="{FF2B5EF4-FFF2-40B4-BE49-F238E27FC236}">
                <a16:creationId xmlns:a16="http://schemas.microsoft.com/office/drawing/2014/main" id="{B7D3AC31-4095-4C06-A911-C83D2F56886A}"/>
              </a:ext>
            </a:extLst>
          </p:cNvPr>
          <p:cNvSpPr/>
          <p:nvPr/>
        </p:nvSpPr>
        <p:spPr>
          <a:xfrm>
            <a:off x="6107041" y="3375551"/>
            <a:ext cx="2143759" cy="1279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SANS CODE</a:t>
            </a:r>
          </a:p>
          <a:p>
            <a:pPr algn="ctr"/>
            <a:r>
              <a:rPr lang="en-ZA" sz="2000" dirty="0"/>
              <a:t>10142-1 </a:t>
            </a:r>
          </a:p>
        </p:txBody>
      </p:sp>
      <p:pic>
        <p:nvPicPr>
          <p:cNvPr id="7" name="Graphic 6" descr="User">
            <a:extLst>
              <a:ext uri="{FF2B5EF4-FFF2-40B4-BE49-F238E27FC236}">
                <a16:creationId xmlns:a16="http://schemas.microsoft.com/office/drawing/2014/main" id="{85DAB288-D803-4F28-BF4E-B188318C57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2182004"/>
            <a:ext cx="854046" cy="854046"/>
          </a:xfrm>
          <a:prstGeom prst="rect">
            <a:avLst/>
          </a:prstGeom>
        </p:spPr>
      </p:pic>
      <p:sp>
        <p:nvSpPr>
          <p:cNvPr id="8" name="Rectangle 7">
            <a:extLst>
              <a:ext uri="{FF2B5EF4-FFF2-40B4-BE49-F238E27FC236}">
                <a16:creationId xmlns:a16="http://schemas.microsoft.com/office/drawing/2014/main" id="{78A92455-D83E-43DC-963E-66B590C10C2C}"/>
              </a:ext>
            </a:extLst>
          </p:cNvPr>
          <p:cNvSpPr/>
          <p:nvPr/>
        </p:nvSpPr>
        <p:spPr>
          <a:xfrm>
            <a:off x="933981" y="2304656"/>
            <a:ext cx="4976392" cy="1569660"/>
          </a:xfrm>
          <a:prstGeom prst="rect">
            <a:avLst/>
          </a:prstGeom>
          <a:solidFill>
            <a:schemeClr val="tx2">
              <a:lumMod val="40000"/>
              <a:lumOff val="60000"/>
            </a:schemeClr>
          </a:solidFill>
        </p:spPr>
        <p:txBody>
          <a:bodyPr wrap="square">
            <a:spAutoFit/>
          </a:bodyPr>
          <a:lstStyle/>
          <a:p>
            <a:r>
              <a:rPr lang="en-GB" sz="2400" b="1" i="1" dirty="0"/>
              <a:t>Click on each of the codes to read what they say. You will be asked questions about them in the next activity. </a:t>
            </a:r>
          </a:p>
        </p:txBody>
      </p:sp>
    </p:spTree>
    <p:custDataLst>
      <p:tags r:id="rId1"/>
    </p:custDataLst>
    <p:extLst>
      <p:ext uri="{BB962C8B-B14F-4D97-AF65-F5344CB8AC3E}">
        <p14:creationId xmlns:p14="http://schemas.microsoft.com/office/powerpoint/2010/main" val="42621285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SANS</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976284"/>
            <a:ext cx="5829529" cy="2580967"/>
          </a:xfrm>
          <a:ln>
            <a:solidFill>
              <a:schemeClr val="tx1"/>
            </a:solidFill>
          </a:ln>
        </p:spPr>
        <p:txBody>
          <a:bodyPr>
            <a:noAutofit/>
          </a:bodyPr>
          <a:lstStyle/>
          <a:p>
            <a:pPr marL="0" indent="0">
              <a:buNone/>
            </a:pPr>
            <a:r>
              <a:rPr lang="en-GB" dirty="0"/>
              <a:t>Scrollable text. </a:t>
            </a:r>
          </a:p>
          <a:p>
            <a:pPr marL="0" indent="0">
              <a:buNone/>
            </a:pPr>
            <a:r>
              <a:rPr lang="en-GB" dirty="0"/>
              <a:t> </a:t>
            </a:r>
          </a:p>
        </p:txBody>
      </p:sp>
      <p:pic>
        <p:nvPicPr>
          <p:cNvPr id="3" name="Picture 2">
            <a:extLst>
              <a:ext uri="{FF2B5EF4-FFF2-40B4-BE49-F238E27FC236}">
                <a16:creationId xmlns:a16="http://schemas.microsoft.com/office/drawing/2014/main" id="{012BC585-938B-4BC9-A315-BAE3BBE1FB5B}"/>
              </a:ext>
            </a:extLst>
          </p:cNvPr>
          <p:cNvPicPr>
            <a:picLocks noChangeAspect="1"/>
          </p:cNvPicPr>
          <p:nvPr/>
        </p:nvPicPr>
        <p:blipFill>
          <a:blip r:embed="rId4"/>
          <a:stretch>
            <a:fillRect/>
          </a:stretch>
        </p:blipFill>
        <p:spPr>
          <a:xfrm>
            <a:off x="726128" y="2483644"/>
            <a:ext cx="5667297" cy="5627246"/>
          </a:xfrm>
          <a:prstGeom prst="rect">
            <a:avLst/>
          </a:prstGeom>
        </p:spPr>
      </p:pic>
      <p:sp>
        <p:nvSpPr>
          <p:cNvPr id="8" name="Content Placeholder 2">
            <a:extLst>
              <a:ext uri="{FF2B5EF4-FFF2-40B4-BE49-F238E27FC236}">
                <a16:creationId xmlns:a16="http://schemas.microsoft.com/office/drawing/2014/main" id="{DEABF6F1-5221-47FD-BC85-1740FFDA6A2A}"/>
              </a:ext>
            </a:extLst>
          </p:cNvPr>
          <p:cNvSpPr txBox="1">
            <a:spLocks/>
          </p:cNvSpPr>
          <p:nvPr/>
        </p:nvSpPr>
        <p:spPr>
          <a:xfrm>
            <a:off x="645013" y="1104489"/>
            <a:ext cx="9178422" cy="1818394"/>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r>
              <a:rPr lang="en-GB" dirty="0"/>
              <a:t> </a:t>
            </a:r>
          </a:p>
        </p:txBody>
      </p:sp>
      <p:pic>
        <p:nvPicPr>
          <p:cNvPr id="6" name="Graphic 5" descr="User">
            <a:extLst>
              <a:ext uri="{FF2B5EF4-FFF2-40B4-BE49-F238E27FC236}">
                <a16:creationId xmlns:a16="http://schemas.microsoft.com/office/drawing/2014/main" id="{B87967C3-4464-49CC-802B-5EEAC74BE8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605" y="1072766"/>
            <a:ext cx="854046" cy="854046"/>
          </a:xfrm>
          <a:prstGeom prst="rect">
            <a:avLst/>
          </a:prstGeom>
        </p:spPr>
      </p:pic>
      <p:sp>
        <p:nvSpPr>
          <p:cNvPr id="7" name="Rectangle 6">
            <a:extLst>
              <a:ext uri="{FF2B5EF4-FFF2-40B4-BE49-F238E27FC236}">
                <a16:creationId xmlns:a16="http://schemas.microsoft.com/office/drawing/2014/main" id="{83E6CC43-7110-42D2-91BE-5FF671098D08}"/>
              </a:ext>
            </a:extLst>
          </p:cNvPr>
          <p:cNvSpPr/>
          <p:nvPr/>
        </p:nvSpPr>
        <p:spPr>
          <a:xfrm>
            <a:off x="988181" y="1095815"/>
            <a:ext cx="8263011" cy="830997"/>
          </a:xfrm>
          <a:prstGeom prst="rect">
            <a:avLst/>
          </a:prstGeom>
          <a:solidFill>
            <a:schemeClr val="tx2">
              <a:lumMod val="40000"/>
              <a:lumOff val="60000"/>
            </a:schemeClr>
          </a:solidFill>
        </p:spPr>
        <p:txBody>
          <a:bodyPr wrap="square">
            <a:spAutoFit/>
          </a:bodyPr>
          <a:lstStyle/>
          <a:p>
            <a:r>
              <a:rPr lang="en-GB" sz="2400" b="1" i="1" dirty="0"/>
              <a:t>Read through the document below and then click on the ‘Next’ button to answer some questions about this code.  </a:t>
            </a:r>
          </a:p>
        </p:txBody>
      </p:sp>
    </p:spTree>
    <p:custDataLst>
      <p:tags r:id="rId1"/>
    </p:custDataLst>
    <p:extLst>
      <p:ext uri="{BB962C8B-B14F-4D97-AF65-F5344CB8AC3E}">
        <p14:creationId xmlns:p14="http://schemas.microsoft.com/office/powerpoint/2010/main" val="25796191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Multiple choice</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8000703" cy="1818394"/>
          </a:xfrm>
        </p:spPr>
        <p:txBody>
          <a:bodyPr>
            <a:noAutofit/>
          </a:bodyPr>
          <a:lstStyle/>
          <a:p>
            <a:pPr marL="0" indent="0">
              <a:buNone/>
            </a:pPr>
            <a:r>
              <a:rPr lang="en-GB" dirty="0"/>
              <a:t>Insert questions from Dave Gravette here</a:t>
            </a:r>
          </a:p>
        </p:txBody>
      </p:sp>
    </p:spTree>
    <p:custDataLst>
      <p:tags r:id="rId1"/>
    </p:custDataLst>
    <p:extLst>
      <p:ext uri="{BB962C8B-B14F-4D97-AF65-F5344CB8AC3E}">
        <p14:creationId xmlns:p14="http://schemas.microsoft.com/office/powerpoint/2010/main" val="32201056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SANS</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976284"/>
            <a:ext cx="5829529" cy="2580967"/>
          </a:xfrm>
          <a:ln>
            <a:solidFill>
              <a:schemeClr val="tx1"/>
            </a:solidFill>
          </a:ln>
        </p:spPr>
        <p:txBody>
          <a:bodyPr>
            <a:noAutofit/>
          </a:bodyPr>
          <a:lstStyle/>
          <a:p>
            <a:pPr marL="0" indent="0">
              <a:buNone/>
            </a:pPr>
            <a:r>
              <a:rPr lang="en-GB" dirty="0"/>
              <a:t>Scrollable text. </a:t>
            </a:r>
          </a:p>
          <a:p>
            <a:pPr marL="0" indent="0">
              <a:buNone/>
            </a:pPr>
            <a:r>
              <a:rPr lang="en-GB" dirty="0"/>
              <a:t> </a:t>
            </a:r>
          </a:p>
        </p:txBody>
      </p:sp>
      <p:pic>
        <p:nvPicPr>
          <p:cNvPr id="3" name="Picture 2">
            <a:extLst>
              <a:ext uri="{FF2B5EF4-FFF2-40B4-BE49-F238E27FC236}">
                <a16:creationId xmlns:a16="http://schemas.microsoft.com/office/drawing/2014/main" id="{012BC585-938B-4BC9-A315-BAE3BBE1FB5B}"/>
              </a:ext>
            </a:extLst>
          </p:cNvPr>
          <p:cNvPicPr>
            <a:picLocks noChangeAspect="1"/>
          </p:cNvPicPr>
          <p:nvPr/>
        </p:nvPicPr>
        <p:blipFill>
          <a:blip r:embed="rId4"/>
          <a:stretch>
            <a:fillRect/>
          </a:stretch>
        </p:blipFill>
        <p:spPr>
          <a:xfrm>
            <a:off x="726128" y="2483644"/>
            <a:ext cx="5667297" cy="5627246"/>
          </a:xfrm>
          <a:prstGeom prst="rect">
            <a:avLst/>
          </a:prstGeom>
        </p:spPr>
      </p:pic>
      <p:pic>
        <p:nvPicPr>
          <p:cNvPr id="6" name="Graphic 5" descr="User">
            <a:extLst>
              <a:ext uri="{FF2B5EF4-FFF2-40B4-BE49-F238E27FC236}">
                <a16:creationId xmlns:a16="http://schemas.microsoft.com/office/drawing/2014/main" id="{42FD6CAB-307D-482F-B65A-C24A87DF85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605" y="1072766"/>
            <a:ext cx="854046" cy="854046"/>
          </a:xfrm>
          <a:prstGeom prst="rect">
            <a:avLst/>
          </a:prstGeom>
        </p:spPr>
      </p:pic>
      <p:sp>
        <p:nvSpPr>
          <p:cNvPr id="7" name="Rectangle 6">
            <a:extLst>
              <a:ext uri="{FF2B5EF4-FFF2-40B4-BE49-F238E27FC236}">
                <a16:creationId xmlns:a16="http://schemas.microsoft.com/office/drawing/2014/main" id="{48BD803F-CE02-4E52-80E7-C044BC60A009}"/>
              </a:ext>
            </a:extLst>
          </p:cNvPr>
          <p:cNvSpPr/>
          <p:nvPr/>
        </p:nvSpPr>
        <p:spPr>
          <a:xfrm>
            <a:off x="988181" y="1095815"/>
            <a:ext cx="8263011" cy="830997"/>
          </a:xfrm>
          <a:prstGeom prst="rect">
            <a:avLst/>
          </a:prstGeom>
          <a:solidFill>
            <a:schemeClr val="tx2">
              <a:lumMod val="40000"/>
              <a:lumOff val="60000"/>
            </a:schemeClr>
          </a:solidFill>
        </p:spPr>
        <p:txBody>
          <a:bodyPr wrap="square">
            <a:spAutoFit/>
          </a:bodyPr>
          <a:lstStyle/>
          <a:p>
            <a:r>
              <a:rPr lang="en-GB" sz="2400" b="1" i="1" dirty="0"/>
              <a:t>Read through the document below and then click on the ‘Next’ button to answer some questions about this code.  </a:t>
            </a:r>
          </a:p>
        </p:txBody>
      </p:sp>
    </p:spTree>
    <p:custDataLst>
      <p:tags r:id="rId1"/>
    </p:custDataLst>
    <p:extLst>
      <p:ext uri="{BB962C8B-B14F-4D97-AF65-F5344CB8AC3E}">
        <p14:creationId xmlns:p14="http://schemas.microsoft.com/office/powerpoint/2010/main" val="38660937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Multiple choice</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8000703" cy="1818394"/>
          </a:xfrm>
        </p:spPr>
        <p:txBody>
          <a:bodyPr>
            <a:noAutofit/>
          </a:bodyPr>
          <a:lstStyle/>
          <a:p>
            <a:pPr marL="0" indent="0">
              <a:buNone/>
            </a:pPr>
            <a:r>
              <a:rPr lang="en-GB" dirty="0"/>
              <a:t>Insert questions from Dave Gravette here</a:t>
            </a:r>
          </a:p>
        </p:txBody>
      </p:sp>
    </p:spTree>
    <p:custDataLst>
      <p:tags r:id="rId1"/>
    </p:custDataLst>
    <p:extLst>
      <p:ext uri="{BB962C8B-B14F-4D97-AF65-F5344CB8AC3E}">
        <p14:creationId xmlns:p14="http://schemas.microsoft.com/office/powerpoint/2010/main" val="20598944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Step 5- Do a risk assessment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4" y="1104489"/>
            <a:ext cx="6687440" cy="1818394"/>
          </a:xfrm>
        </p:spPr>
        <p:txBody>
          <a:bodyPr>
            <a:noAutofit/>
          </a:bodyPr>
          <a:lstStyle/>
          <a:p>
            <a:pPr marL="0" indent="0">
              <a:buNone/>
            </a:pPr>
            <a:r>
              <a:rPr lang="en-ZA" sz="2400" dirty="0"/>
              <a:t>A risk assessment is taking a careful look at your workplace to identify those things, situations and processes that could put your or your team in danger. You should always do a risk assessment before you begin any job.</a:t>
            </a:r>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p:txBody>
      </p:sp>
      <p:graphicFrame>
        <p:nvGraphicFramePr>
          <p:cNvPr id="6" name="Diagram 5">
            <a:extLst>
              <a:ext uri="{FF2B5EF4-FFF2-40B4-BE49-F238E27FC236}">
                <a16:creationId xmlns:a16="http://schemas.microsoft.com/office/drawing/2014/main" id="{5704BADB-5A92-49AA-907B-6AF0799016A9}"/>
              </a:ext>
            </a:extLst>
          </p:cNvPr>
          <p:cNvGraphicFramePr/>
          <p:nvPr>
            <p:extLst>
              <p:ext uri="{D42A27DB-BD31-4B8C-83A1-F6EECF244321}">
                <p14:modId xmlns:p14="http://schemas.microsoft.com/office/powerpoint/2010/main" val="3364717854"/>
              </p:ext>
            </p:extLst>
          </p:nvPr>
        </p:nvGraphicFramePr>
        <p:xfrm>
          <a:off x="5217952" y="-1575824"/>
          <a:ext cx="4917157" cy="3680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Graphic 6" descr="User">
            <a:extLst>
              <a:ext uri="{FF2B5EF4-FFF2-40B4-BE49-F238E27FC236}">
                <a16:creationId xmlns:a16="http://schemas.microsoft.com/office/drawing/2014/main" id="{6CBB6D62-54DB-429D-A7FF-E5C6E910AA5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455" y="3008753"/>
            <a:ext cx="854046" cy="854046"/>
          </a:xfrm>
          <a:prstGeom prst="rect">
            <a:avLst/>
          </a:prstGeom>
        </p:spPr>
      </p:pic>
      <p:sp>
        <p:nvSpPr>
          <p:cNvPr id="8" name="Rectangle 7">
            <a:extLst>
              <a:ext uri="{FF2B5EF4-FFF2-40B4-BE49-F238E27FC236}">
                <a16:creationId xmlns:a16="http://schemas.microsoft.com/office/drawing/2014/main" id="{783E27F7-359E-4372-9640-BA234FBE1234}"/>
              </a:ext>
            </a:extLst>
          </p:cNvPr>
          <p:cNvSpPr/>
          <p:nvPr/>
        </p:nvSpPr>
        <p:spPr>
          <a:xfrm>
            <a:off x="889121" y="3031802"/>
            <a:ext cx="8263011" cy="830997"/>
          </a:xfrm>
          <a:prstGeom prst="rect">
            <a:avLst/>
          </a:prstGeom>
          <a:solidFill>
            <a:schemeClr val="tx2">
              <a:lumMod val="40000"/>
              <a:lumOff val="60000"/>
            </a:schemeClr>
          </a:solidFill>
        </p:spPr>
        <p:txBody>
          <a:bodyPr wrap="square">
            <a:spAutoFit/>
          </a:bodyPr>
          <a:lstStyle/>
          <a:p>
            <a:r>
              <a:rPr lang="en-GB" sz="2400" b="1" i="1" dirty="0"/>
              <a:t>Can’t remember how to do a risk assessment? Click on the link below remind yourself</a:t>
            </a:r>
          </a:p>
        </p:txBody>
      </p:sp>
      <p:sp>
        <p:nvSpPr>
          <p:cNvPr id="9" name="Rectangle 8">
            <a:extLst>
              <a:ext uri="{FF2B5EF4-FFF2-40B4-BE49-F238E27FC236}">
                <a16:creationId xmlns:a16="http://schemas.microsoft.com/office/drawing/2014/main" id="{0FCDBA2A-5C0F-4619-A547-4ACA6465F312}"/>
              </a:ext>
            </a:extLst>
          </p:cNvPr>
          <p:cNvSpPr/>
          <p:nvPr/>
        </p:nvSpPr>
        <p:spPr>
          <a:xfrm>
            <a:off x="7321105" y="1044146"/>
            <a:ext cx="2435588" cy="18183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image of someone doing a risk assessment</a:t>
            </a:r>
          </a:p>
        </p:txBody>
      </p:sp>
      <p:sp>
        <p:nvSpPr>
          <p:cNvPr id="3" name="Rectangle 2">
            <a:extLst>
              <a:ext uri="{FF2B5EF4-FFF2-40B4-BE49-F238E27FC236}">
                <a16:creationId xmlns:a16="http://schemas.microsoft.com/office/drawing/2014/main" id="{1D3A1AD7-0A85-4909-9EAA-727B8968AA8C}"/>
              </a:ext>
            </a:extLst>
          </p:cNvPr>
          <p:cNvSpPr/>
          <p:nvPr/>
        </p:nvSpPr>
        <p:spPr>
          <a:xfrm>
            <a:off x="783271" y="4185053"/>
            <a:ext cx="8869362" cy="461665"/>
          </a:xfrm>
          <a:prstGeom prst="rect">
            <a:avLst/>
          </a:prstGeom>
        </p:spPr>
        <p:txBody>
          <a:bodyPr wrap="square">
            <a:spAutoFit/>
          </a:bodyPr>
          <a:lstStyle/>
          <a:p>
            <a:r>
              <a:rPr lang="en-ZA" sz="2400" dirty="0"/>
              <a:t>Placeholder link: to the relevant section in World of Electrician  </a:t>
            </a:r>
            <a:endParaRPr lang="en-GB" sz="2400" dirty="0"/>
          </a:p>
        </p:txBody>
      </p:sp>
    </p:spTree>
    <p:custDataLst>
      <p:tags r:id="rId1"/>
    </p:custDataLst>
    <p:extLst>
      <p:ext uri="{BB962C8B-B14F-4D97-AF65-F5344CB8AC3E}">
        <p14:creationId xmlns:p14="http://schemas.microsoft.com/office/powerpoint/2010/main" val="16360160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Step 5- Identify the risks </a:t>
            </a:r>
          </a:p>
        </p:txBody>
      </p:sp>
      <p:graphicFrame>
        <p:nvGraphicFramePr>
          <p:cNvPr id="6" name="Diagram 5">
            <a:extLst>
              <a:ext uri="{FF2B5EF4-FFF2-40B4-BE49-F238E27FC236}">
                <a16:creationId xmlns:a16="http://schemas.microsoft.com/office/drawing/2014/main" id="{5704BADB-5A92-49AA-907B-6AF0799016A9}"/>
              </a:ext>
            </a:extLst>
          </p:cNvPr>
          <p:cNvGraphicFramePr/>
          <p:nvPr>
            <p:extLst/>
          </p:nvPr>
        </p:nvGraphicFramePr>
        <p:xfrm>
          <a:off x="8825218" y="-1575824"/>
          <a:ext cx="4917157" cy="3680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7" name="Graphic 26" descr="User">
            <a:extLst>
              <a:ext uri="{FF2B5EF4-FFF2-40B4-BE49-F238E27FC236}">
                <a16:creationId xmlns:a16="http://schemas.microsoft.com/office/drawing/2014/main" id="{D17A0E7E-3AC3-4C03-A45D-6C481B109FF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985" y="1030141"/>
            <a:ext cx="854046" cy="854046"/>
          </a:xfrm>
          <a:prstGeom prst="rect">
            <a:avLst/>
          </a:prstGeom>
        </p:spPr>
      </p:pic>
      <p:sp>
        <p:nvSpPr>
          <p:cNvPr id="28" name="Rectangle 27">
            <a:extLst>
              <a:ext uri="{FF2B5EF4-FFF2-40B4-BE49-F238E27FC236}">
                <a16:creationId xmlns:a16="http://schemas.microsoft.com/office/drawing/2014/main" id="{ACFD8BA8-C723-464A-8037-96F42F6E6B90}"/>
              </a:ext>
            </a:extLst>
          </p:cNvPr>
          <p:cNvSpPr/>
          <p:nvPr/>
        </p:nvSpPr>
        <p:spPr>
          <a:xfrm>
            <a:off x="839591" y="1053190"/>
            <a:ext cx="8263011" cy="1569660"/>
          </a:xfrm>
          <a:prstGeom prst="rect">
            <a:avLst/>
          </a:prstGeom>
          <a:solidFill>
            <a:schemeClr val="tx2">
              <a:lumMod val="40000"/>
              <a:lumOff val="60000"/>
            </a:schemeClr>
          </a:solidFill>
        </p:spPr>
        <p:txBody>
          <a:bodyPr wrap="square">
            <a:spAutoFit/>
          </a:bodyPr>
          <a:lstStyle/>
          <a:p>
            <a:r>
              <a:rPr lang="en-GB" sz="2400" b="1" i="1" dirty="0"/>
              <a:t>On the next page, you will be given a list of risks from the tasks for installing a 3 phase socket outlet. Match the risk to the correct task. You can watch the videos of the tasks again if you need to.</a:t>
            </a:r>
          </a:p>
        </p:txBody>
      </p:sp>
    </p:spTree>
    <p:custDataLst>
      <p:tags r:id="rId1"/>
    </p:custDataLst>
    <p:extLst>
      <p:ext uri="{BB962C8B-B14F-4D97-AF65-F5344CB8AC3E}">
        <p14:creationId xmlns:p14="http://schemas.microsoft.com/office/powerpoint/2010/main" val="9805629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Step 5- Identify the risks </a:t>
            </a:r>
          </a:p>
        </p:txBody>
      </p:sp>
      <p:sp>
        <p:nvSpPr>
          <p:cNvPr id="3" name="Rectangle 2">
            <a:extLst>
              <a:ext uri="{FF2B5EF4-FFF2-40B4-BE49-F238E27FC236}">
                <a16:creationId xmlns:a16="http://schemas.microsoft.com/office/drawing/2014/main" id="{012786C6-588F-4BE5-97B7-4BBFDE0D05E2}"/>
              </a:ext>
            </a:extLst>
          </p:cNvPr>
          <p:cNvSpPr/>
          <p:nvPr/>
        </p:nvSpPr>
        <p:spPr>
          <a:xfrm>
            <a:off x="2845565" y="1163216"/>
            <a:ext cx="2127649" cy="88552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Damage to hearing from drill noise</a:t>
            </a:r>
          </a:p>
        </p:txBody>
      </p:sp>
      <p:sp>
        <p:nvSpPr>
          <p:cNvPr id="7" name="Rectangle 6">
            <a:extLst>
              <a:ext uri="{FF2B5EF4-FFF2-40B4-BE49-F238E27FC236}">
                <a16:creationId xmlns:a16="http://schemas.microsoft.com/office/drawing/2014/main" id="{F1CF4CEA-7A4D-4898-849E-9E8A3B27C0AF}"/>
              </a:ext>
            </a:extLst>
          </p:cNvPr>
          <p:cNvSpPr/>
          <p:nvPr/>
        </p:nvSpPr>
        <p:spPr>
          <a:xfrm>
            <a:off x="367175" y="1163217"/>
            <a:ext cx="2127649" cy="8855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Pull cable on wireway available</a:t>
            </a:r>
          </a:p>
        </p:txBody>
      </p:sp>
      <p:sp>
        <p:nvSpPr>
          <p:cNvPr id="26" name="Rectangle 25">
            <a:extLst>
              <a:ext uri="{FF2B5EF4-FFF2-40B4-BE49-F238E27FC236}">
                <a16:creationId xmlns:a16="http://schemas.microsoft.com/office/drawing/2014/main" id="{949544DC-FF8B-4244-A716-624645A45B75}"/>
              </a:ext>
            </a:extLst>
          </p:cNvPr>
          <p:cNvSpPr/>
          <p:nvPr/>
        </p:nvSpPr>
        <p:spPr>
          <a:xfrm>
            <a:off x="7703784" y="4057315"/>
            <a:ext cx="2242867" cy="67099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Watch videos again</a:t>
            </a:r>
          </a:p>
        </p:txBody>
      </p:sp>
      <p:sp>
        <p:nvSpPr>
          <p:cNvPr id="29" name="Rectangle 28">
            <a:extLst>
              <a:ext uri="{FF2B5EF4-FFF2-40B4-BE49-F238E27FC236}">
                <a16:creationId xmlns:a16="http://schemas.microsoft.com/office/drawing/2014/main" id="{0A71C6AE-0ABB-41DB-A52E-25BF09607043}"/>
              </a:ext>
            </a:extLst>
          </p:cNvPr>
          <p:cNvSpPr/>
          <p:nvPr/>
        </p:nvSpPr>
        <p:spPr>
          <a:xfrm>
            <a:off x="367174" y="2247122"/>
            <a:ext cx="2127649" cy="8855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Mount a flush mount enclosure </a:t>
            </a:r>
          </a:p>
        </p:txBody>
      </p:sp>
      <p:sp>
        <p:nvSpPr>
          <p:cNvPr id="30" name="Rectangle 29">
            <a:extLst>
              <a:ext uri="{FF2B5EF4-FFF2-40B4-BE49-F238E27FC236}">
                <a16:creationId xmlns:a16="http://schemas.microsoft.com/office/drawing/2014/main" id="{551BAD9B-7BFE-4EB3-A897-88103F73DEB2}"/>
              </a:ext>
            </a:extLst>
          </p:cNvPr>
          <p:cNvSpPr/>
          <p:nvPr/>
        </p:nvSpPr>
        <p:spPr>
          <a:xfrm>
            <a:off x="2845565" y="2247121"/>
            <a:ext cx="2127649" cy="88552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Hand injury from screw driver</a:t>
            </a:r>
          </a:p>
        </p:txBody>
      </p:sp>
      <p:sp>
        <p:nvSpPr>
          <p:cNvPr id="31" name="Rectangle 30">
            <a:extLst>
              <a:ext uri="{FF2B5EF4-FFF2-40B4-BE49-F238E27FC236}">
                <a16:creationId xmlns:a16="http://schemas.microsoft.com/office/drawing/2014/main" id="{3E83BEC8-FDC1-4773-B922-A3EBA83F243F}"/>
              </a:ext>
            </a:extLst>
          </p:cNvPr>
          <p:cNvSpPr/>
          <p:nvPr/>
        </p:nvSpPr>
        <p:spPr>
          <a:xfrm>
            <a:off x="367175" y="3332555"/>
            <a:ext cx="2127649" cy="9625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Prepare armoured cable for gland </a:t>
            </a:r>
          </a:p>
        </p:txBody>
      </p:sp>
      <p:sp>
        <p:nvSpPr>
          <p:cNvPr id="32" name="Rectangle 31">
            <a:extLst>
              <a:ext uri="{FF2B5EF4-FFF2-40B4-BE49-F238E27FC236}">
                <a16:creationId xmlns:a16="http://schemas.microsoft.com/office/drawing/2014/main" id="{CE755E28-2472-4E8E-9B24-845B0AD42207}"/>
              </a:ext>
            </a:extLst>
          </p:cNvPr>
          <p:cNvSpPr/>
          <p:nvPr/>
        </p:nvSpPr>
        <p:spPr>
          <a:xfrm>
            <a:off x="2845565" y="3332553"/>
            <a:ext cx="2127649" cy="96250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High risk of cutting oneself or others</a:t>
            </a:r>
          </a:p>
        </p:txBody>
      </p:sp>
      <p:sp>
        <p:nvSpPr>
          <p:cNvPr id="35" name="Rectangle 34">
            <a:extLst>
              <a:ext uri="{FF2B5EF4-FFF2-40B4-BE49-F238E27FC236}">
                <a16:creationId xmlns:a16="http://schemas.microsoft.com/office/drawing/2014/main" id="{EB5991DC-FA37-4ADB-AD12-94630A5934C7}"/>
              </a:ext>
            </a:extLst>
          </p:cNvPr>
          <p:cNvSpPr/>
          <p:nvPr/>
        </p:nvSpPr>
        <p:spPr>
          <a:xfrm>
            <a:off x="7940901" y="1163216"/>
            <a:ext cx="2127649" cy="88552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Working at high heights</a:t>
            </a:r>
          </a:p>
        </p:txBody>
      </p:sp>
      <p:sp>
        <p:nvSpPr>
          <p:cNvPr id="36" name="Rectangle 35">
            <a:extLst>
              <a:ext uri="{FF2B5EF4-FFF2-40B4-BE49-F238E27FC236}">
                <a16:creationId xmlns:a16="http://schemas.microsoft.com/office/drawing/2014/main" id="{9B26CEFA-C66D-4FAB-A6E1-16E3C30491E8}"/>
              </a:ext>
            </a:extLst>
          </p:cNvPr>
          <p:cNvSpPr/>
          <p:nvPr/>
        </p:nvSpPr>
        <p:spPr>
          <a:xfrm>
            <a:off x="5462511" y="1163217"/>
            <a:ext cx="2127649" cy="8855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Prepare a cable for terminations</a:t>
            </a:r>
            <a:endParaRPr lang="en-ZA" sz="2000" dirty="0"/>
          </a:p>
        </p:txBody>
      </p:sp>
      <p:sp>
        <p:nvSpPr>
          <p:cNvPr id="37" name="Rectangle 36">
            <a:extLst>
              <a:ext uri="{FF2B5EF4-FFF2-40B4-BE49-F238E27FC236}">
                <a16:creationId xmlns:a16="http://schemas.microsoft.com/office/drawing/2014/main" id="{A061606D-EB59-45E8-B714-14DC3A7C34F5}"/>
              </a:ext>
            </a:extLst>
          </p:cNvPr>
          <p:cNvSpPr/>
          <p:nvPr/>
        </p:nvSpPr>
        <p:spPr>
          <a:xfrm>
            <a:off x="5462510" y="2247122"/>
            <a:ext cx="2127649" cy="8855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Fit circuit breaker and connect supply</a:t>
            </a:r>
          </a:p>
        </p:txBody>
      </p:sp>
      <p:sp>
        <p:nvSpPr>
          <p:cNvPr id="38" name="Rectangle 37">
            <a:extLst>
              <a:ext uri="{FF2B5EF4-FFF2-40B4-BE49-F238E27FC236}">
                <a16:creationId xmlns:a16="http://schemas.microsoft.com/office/drawing/2014/main" id="{41202E23-C8B9-4051-BEE5-587076C0DE8A}"/>
              </a:ext>
            </a:extLst>
          </p:cNvPr>
          <p:cNvSpPr/>
          <p:nvPr/>
        </p:nvSpPr>
        <p:spPr>
          <a:xfrm>
            <a:off x="7940901" y="2247121"/>
            <a:ext cx="2127649" cy="88552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High risk of electrocution </a:t>
            </a:r>
          </a:p>
        </p:txBody>
      </p:sp>
    </p:spTree>
    <p:custDataLst>
      <p:tags r:id="rId1"/>
    </p:custDataLst>
    <p:extLst>
      <p:ext uri="{BB962C8B-B14F-4D97-AF65-F5344CB8AC3E}">
        <p14:creationId xmlns:p14="http://schemas.microsoft.com/office/powerpoint/2010/main" val="12211924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7EDDF59-3965-49F4-93A1-19552E1DA071}"/>
              </a:ext>
            </a:extLst>
          </p:cNvPr>
          <p:cNvGraphicFramePr/>
          <p:nvPr>
            <p:extLst/>
          </p:nvPr>
        </p:nvGraphicFramePr>
        <p:xfrm>
          <a:off x="421803" y="633459"/>
          <a:ext cx="4331352" cy="38680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a:extLst>
              <a:ext uri="{FF2B5EF4-FFF2-40B4-BE49-F238E27FC236}">
                <a16:creationId xmlns:a16="http://schemas.microsoft.com/office/drawing/2014/main" id="{334C2201-5277-4F18-8603-8AE5E93F9EE0}"/>
              </a:ext>
            </a:extLst>
          </p:cNvPr>
          <p:cNvSpPr/>
          <p:nvPr/>
        </p:nvSpPr>
        <p:spPr>
          <a:xfrm>
            <a:off x="5206753" y="1224793"/>
            <a:ext cx="4610819" cy="27599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Video of Option 1</a:t>
            </a:r>
          </a:p>
        </p:txBody>
      </p:sp>
      <p:sp>
        <p:nvSpPr>
          <p:cNvPr id="5" name="Rectangle 4">
            <a:extLst>
              <a:ext uri="{FF2B5EF4-FFF2-40B4-BE49-F238E27FC236}">
                <a16:creationId xmlns:a16="http://schemas.microsoft.com/office/drawing/2014/main" id="{A78378C9-6B21-4E7D-B61E-593075C62411}"/>
              </a:ext>
            </a:extLst>
          </p:cNvPr>
          <p:cNvSpPr/>
          <p:nvPr/>
        </p:nvSpPr>
        <p:spPr>
          <a:xfrm>
            <a:off x="7703784" y="4229843"/>
            <a:ext cx="2242867" cy="67099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Go back to activity</a:t>
            </a:r>
          </a:p>
        </p:txBody>
      </p:sp>
    </p:spTree>
    <p:custDataLst>
      <p:tags r:id="rId1"/>
    </p:custDataLst>
    <p:extLst>
      <p:ext uri="{BB962C8B-B14F-4D97-AF65-F5344CB8AC3E}">
        <p14:creationId xmlns:p14="http://schemas.microsoft.com/office/powerpoint/2010/main" val="10209047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Feedback- tasks and risks</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8000703" cy="1818394"/>
          </a:xfrm>
        </p:spPr>
        <p:txBody>
          <a:bodyPr>
            <a:noAutofit/>
          </a:bodyPr>
          <a:lstStyle/>
          <a:p>
            <a:pPr marL="0" indent="0">
              <a:buNone/>
            </a:pPr>
            <a:r>
              <a:rPr lang="en-GB" sz="2400" dirty="0"/>
              <a:t>Here are the tasks and the risks that go with them. </a:t>
            </a:r>
          </a:p>
        </p:txBody>
      </p:sp>
      <p:sp>
        <p:nvSpPr>
          <p:cNvPr id="14" name="Rectangle 13">
            <a:extLst>
              <a:ext uri="{FF2B5EF4-FFF2-40B4-BE49-F238E27FC236}">
                <a16:creationId xmlns:a16="http://schemas.microsoft.com/office/drawing/2014/main" id="{4F51EF08-5320-40BD-803B-644C2A6ABE3A}"/>
              </a:ext>
            </a:extLst>
          </p:cNvPr>
          <p:cNvSpPr/>
          <p:nvPr/>
        </p:nvSpPr>
        <p:spPr>
          <a:xfrm>
            <a:off x="2959189" y="1621836"/>
            <a:ext cx="2127649" cy="88552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Damage to hearing from drill noise</a:t>
            </a:r>
          </a:p>
        </p:txBody>
      </p:sp>
      <p:sp>
        <p:nvSpPr>
          <p:cNvPr id="15" name="Rectangle 14">
            <a:extLst>
              <a:ext uri="{FF2B5EF4-FFF2-40B4-BE49-F238E27FC236}">
                <a16:creationId xmlns:a16="http://schemas.microsoft.com/office/drawing/2014/main" id="{7DF3C329-A553-48CD-93F8-813EDFF07548}"/>
              </a:ext>
            </a:extLst>
          </p:cNvPr>
          <p:cNvSpPr/>
          <p:nvPr/>
        </p:nvSpPr>
        <p:spPr>
          <a:xfrm>
            <a:off x="480799" y="1621837"/>
            <a:ext cx="2127649" cy="8855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Pull cable on wireway available</a:t>
            </a:r>
          </a:p>
        </p:txBody>
      </p:sp>
      <p:sp>
        <p:nvSpPr>
          <p:cNvPr id="17" name="Rectangle 16">
            <a:extLst>
              <a:ext uri="{FF2B5EF4-FFF2-40B4-BE49-F238E27FC236}">
                <a16:creationId xmlns:a16="http://schemas.microsoft.com/office/drawing/2014/main" id="{637632D0-242A-486F-AA67-BBA53FD3C37C}"/>
              </a:ext>
            </a:extLst>
          </p:cNvPr>
          <p:cNvSpPr/>
          <p:nvPr/>
        </p:nvSpPr>
        <p:spPr>
          <a:xfrm>
            <a:off x="480798" y="2705742"/>
            <a:ext cx="2127649" cy="8855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Mount a flush mount enclosure </a:t>
            </a:r>
          </a:p>
        </p:txBody>
      </p:sp>
      <p:sp>
        <p:nvSpPr>
          <p:cNvPr id="28" name="Rectangle 27">
            <a:extLst>
              <a:ext uri="{FF2B5EF4-FFF2-40B4-BE49-F238E27FC236}">
                <a16:creationId xmlns:a16="http://schemas.microsoft.com/office/drawing/2014/main" id="{CE09E937-5048-4304-B549-A1D78200E20D}"/>
              </a:ext>
            </a:extLst>
          </p:cNvPr>
          <p:cNvSpPr/>
          <p:nvPr/>
        </p:nvSpPr>
        <p:spPr>
          <a:xfrm>
            <a:off x="2959189" y="2705741"/>
            <a:ext cx="2127649" cy="88552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Hand injury from screw driver</a:t>
            </a:r>
          </a:p>
        </p:txBody>
      </p:sp>
      <p:sp>
        <p:nvSpPr>
          <p:cNvPr id="29" name="Rectangle 28">
            <a:extLst>
              <a:ext uri="{FF2B5EF4-FFF2-40B4-BE49-F238E27FC236}">
                <a16:creationId xmlns:a16="http://schemas.microsoft.com/office/drawing/2014/main" id="{593AB42F-8A83-4042-9CC7-9294C47F7E52}"/>
              </a:ext>
            </a:extLst>
          </p:cNvPr>
          <p:cNvSpPr/>
          <p:nvPr/>
        </p:nvSpPr>
        <p:spPr>
          <a:xfrm>
            <a:off x="480799" y="3791175"/>
            <a:ext cx="2127649" cy="9625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Prepare armoured cable for gland </a:t>
            </a:r>
          </a:p>
        </p:txBody>
      </p:sp>
      <p:sp>
        <p:nvSpPr>
          <p:cNvPr id="30" name="Rectangle 29">
            <a:extLst>
              <a:ext uri="{FF2B5EF4-FFF2-40B4-BE49-F238E27FC236}">
                <a16:creationId xmlns:a16="http://schemas.microsoft.com/office/drawing/2014/main" id="{C3C0BF66-314B-488E-9722-8B55EB072D70}"/>
              </a:ext>
            </a:extLst>
          </p:cNvPr>
          <p:cNvSpPr/>
          <p:nvPr/>
        </p:nvSpPr>
        <p:spPr>
          <a:xfrm>
            <a:off x="2959189" y="3791173"/>
            <a:ext cx="2127649" cy="96250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High risk of cutting oneself or others</a:t>
            </a:r>
          </a:p>
        </p:txBody>
      </p:sp>
      <p:sp>
        <p:nvSpPr>
          <p:cNvPr id="31" name="Rectangle 30">
            <a:extLst>
              <a:ext uri="{FF2B5EF4-FFF2-40B4-BE49-F238E27FC236}">
                <a16:creationId xmlns:a16="http://schemas.microsoft.com/office/drawing/2014/main" id="{8853C7DA-6D5F-442D-AD93-75D5C6E4D353}"/>
              </a:ext>
            </a:extLst>
          </p:cNvPr>
          <p:cNvSpPr/>
          <p:nvPr/>
        </p:nvSpPr>
        <p:spPr>
          <a:xfrm>
            <a:off x="8054525" y="1621836"/>
            <a:ext cx="2127649" cy="88552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Working at high heights</a:t>
            </a:r>
          </a:p>
        </p:txBody>
      </p:sp>
      <p:sp>
        <p:nvSpPr>
          <p:cNvPr id="32" name="Rectangle 31">
            <a:extLst>
              <a:ext uri="{FF2B5EF4-FFF2-40B4-BE49-F238E27FC236}">
                <a16:creationId xmlns:a16="http://schemas.microsoft.com/office/drawing/2014/main" id="{CA81ED11-B280-48C0-BD63-805D1DFD55DC}"/>
              </a:ext>
            </a:extLst>
          </p:cNvPr>
          <p:cNvSpPr/>
          <p:nvPr/>
        </p:nvSpPr>
        <p:spPr>
          <a:xfrm>
            <a:off x="5576135" y="1621837"/>
            <a:ext cx="2127649" cy="8855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Prepare a cable for terminations</a:t>
            </a:r>
            <a:endParaRPr lang="en-ZA" sz="2000" dirty="0"/>
          </a:p>
        </p:txBody>
      </p:sp>
      <p:sp>
        <p:nvSpPr>
          <p:cNvPr id="33" name="Rectangle 32">
            <a:extLst>
              <a:ext uri="{FF2B5EF4-FFF2-40B4-BE49-F238E27FC236}">
                <a16:creationId xmlns:a16="http://schemas.microsoft.com/office/drawing/2014/main" id="{2FF3417B-2FA1-4843-8219-92B08CF049CA}"/>
              </a:ext>
            </a:extLst>
          </p:cNvPr>
          <p:cNvSpPr/>
          <p:nvPr/>
        </p:nvSpPr>
        <p:spPr>
          <a:xfrm>
            <a:off x="5576134" y="2705742"/>
            <a:ext cx="2127649" cy="8855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Fit circuit breaker and connect supply</a:t>
            </a:r>
          </a:p>
        </p:txBody>
      </p:sp>
      <p:sp>
        <p:nvSpPr>
          <p:cNvPr id="34" name="Rectangle 33">
            <a:extLst>
              <a:ext uri="{FF2B5EF4-FFF2-40B4-BE49-F238E27FC236}">
                <a16:creationId xmlns:a16="http://schemas.microsoft.com/office/drawing/2014/main" id="{AE78DA5F-8FCA-4185-9248-077E3146FF1F}"/>
              </a:ext>
            </a:extLst>
          </p:cNvPr>
          <p:cNvSpPr/>
          <p:nvPr/>
        </p:nvSpPr>
        <p:spPr>
          <a:xfrm>
            <a:off x="8054525" y="2705741"/>
            <a:ext cx="2127649" cy="88552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High risk of electrocution </a:t>
            </a:r>
          </a:p>
        </p:txBody>
      </p:sp>
    </p:spTree>
    <p:custDataLst>
      <p:tags r:id="rId1"/>
    </p:custDataLst>
    <p:extLst>
      <p:ext uri="{BB962C8B-B14F-4D97-AF65-F5344CB8AC3E}">
        <p14:creationId xmlns:p14="http://schemas.microsoft.com/office/powerpoint/2010/main" val="1536509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613" y="264463"/>
            <a:ext cx="7616770" cy="960112"/>
          </a:xfrm>
        </p:spPr>
        <p:txBody>
          <a:bodyPr/>
          <a:lstStyle/>
          <a:p>
            <a:r>
              <a:rPr lang="en-GB" dirty="0"/>
              <a:t>Glossary</a:t>
            </a:r>
          </a:p>
        </p:txBody>
      </p:sp>
      <p:sp>
        <p:nvSpPr>
          <p:cNvPr id="3" name="Content Placeholder 2"/>
          <p:cNvSpPr>
            <a:spLocks noGrp="1"/>
          </p:cNvSpPr>
          <p:nvPr>
            <p:ph idx="1"/>
          </p:nvPr>
        </p:nvSpPr>
        <p:spPr>
          <a:xfrm>
            <a:off x="557338" y="1083901"/>
            <a:ext cx="8000703" cy="3618924"/>
          </a:xfrm>
        </p:spPr>
        <p:txBody>
          <a:bodyPr>
            <a:noAutofit/>
          </a:bodyPr>
          <a:lstStyle/>
          <a:p>
            <a:pPr marL="0" indent="0">
              <a:buNone/>
            </a:pPr>
            <a:r>
              <a:rPr lang="en-GB" dirty="0"/>
              <a:t>There needs to be a glossary with all the electrical terms, techniques, tools equipment. When learner clicks on the word they should be able to see a definition an image/video for each item. </a:t>
            </a:r>
          </a:p>
          <a:p>
            <a:pPr marL="0" indent="0">
              <a:buNone/>
            </a:pPr>
            <a:endParaRPr lang="en-GB" dirty="0"/>
          </a:p>
          <a:p>
            <a:pPr marL="0" indent="0">
              <a:buNone/>
            </a:pPr>
            <a:r>
              <a:rPr lang="en-GB" i="1" dirty="0"/>
              <a:t>Add words and terms here</a:t>
            </a:r>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4130703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013" y="304460"/>
            <a:ext cx="7616770" cy="960112"/>
          </a:xfrm>
        </p:spPr>
        <p:txBody>
          <a:bodyPr/>
          <a:lstStyle/>
          <a:p>
            <a:r>
              <a:rPr lang="en-GB" dirty="0"/>
              <a:t>Prevent the risk</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654382"/>
          </a:xfrm>
        </p:spPr>
        <p:txBody>
          <a:bodyPr>
            <a:noAutofit/>
          </a:bodyPr>
          <a:lstStyle/>
          <a:p>
            <a:pPr marL="0" indent="0">
              <a:buNone/>
            </a:pPr>
            <a:r>
              <a:rPr lang="en-GB" sz="2400" dirty="0"/>
              <a:t>Choosing the right PPE will help you prevent some of the risk that you have identified. Here are two examples: </a:t>
            </a:r>
          </a:p>
          <a:p>
            <a:pPr marL="0" indent="0">
              <a:buNone/>
            </a:pPr>
            <a:endParaRPr lang="en-GB" dirty="0"/>
          </a:p>
        </p:txBody>
      </p:sp>
      <p:sp>
        <p:nvSpPr>
          <p:cNvPr id="20" name="Rectangle 19">
            <a:extLst>
              <a:ext uri="{FF2B5EF4-FFF2-40B4-BE49-F238E27FC236}">
                <a16:creationId xmlns:a16="http://schemas.microsoft.com/office/drawing/2014/main" id="{1E54BAA8-82C7-4901-97B1-32C9966A3B98}"/>
              </a:ext>
            </a:extLst>
          </p:cNvPr>
          <p:cNvSpPr/>
          <p:nvPr/>
        </p:nvSpPr>
        <p:spPr>
          <a:xfrm>
            <a:off x="740229" y="1961065"/>
            <a:ext cx="1851969" cy="131531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of electrician wearing ear plugs while </a:t>
            </a:r>
            <a:r>
              <a:rPr lang="en-ZA" dirty="0" err="1"/>
              <a:t>drillng</a:t>
            </a:r>
            <a:endParaRPr lang="en-ZA" dirty="0"/>
          </a:p>
        </p:txBody>
      </p:sp>
      <p:sp>
        <p:nvSpPr>
          <p:cNvPr id="21" name="Rectangle 20">
            <a:extLst>
              <a:ext uri="{FF2B5EF4-FFF2-40B4-BE49-F238E27FC236}">
                <a16:creationId xmlns:a16="http://schemas.microsoft.com/office/drawing/2014/main" id="{AAAD70B3-C297-4BEB-B336-CBF29EB73182}"/>
              </a:ext>
            </a:extLst>
          </p:cNvPr>
          <p:cNvSpPr/>
          <p:nvPr/>
        </p:nvSpPr>
        <p:spPr>
          <a:xfrm>
            <a:off x="7725781" y="3276382"/>
            <a:ext cx="2127649" cy="159756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of electrician wearing safety gloves while cutting cable</a:t>
            </a:r>
          </a:p>
        </p:txBody>
      </p:sp>
      <p:sp>
        <p:nvSpPr>
          <p:cNvPr id="3" name="Rectangle 2">
            <a:extLst>
              <a:ext uri="{FF2B5EF4-FFF2-40B4-BE49-F238E27FC236}">
                <a16:creationId xmlns:a16="http://schemas.microsoft.com/office/drawing/2014/main" id="{AB0EBA73-01DA-4656-B6D3-297DEB1CF033}"/>
              </a:ext>
            </a:extLst>
          </p:cNvPr>
          <p:cNvSpPr/>
          <p:nvPr/>
        </p:nvSpPr>
        <p:spPr>
          <a:xfrm>
            <a:off x="2697770" y="2143401"/>
            <a:ext cx="6801376" cy="1200329"/>
          </a:xfrm>
          <a:prstGeom prst="rect">
            <a:avLst/>
          </a:prstGeom>
        </p:spPr>
        <p:txBody>
          <a:bodyPr wrap="square">
            <a:spAutoFit/>
          </a:bodyPr>
          <a:lstStyle/>
          <a:p>
            <a:r>
              <a:rPr lang="en-GB" sz="2400" dirty="0"/>
              <a:t>Wearing ear plugs while drilling will help to prevent you from damaging your hearing from excessive noise.</a:t>
            </a:r>
            <a:endParaRPr lang="en-ZA" sz="2400" dirty="0"/>
          </a:p>
        </p:txBody>
      </p:sp>
      <p:sp>
        <p:nvSpPr>
          <p:cNvPr id="4" name="Rectangle 3">
            <a:extLst>
              <a:ext uri="{FF2B5EF4-FFF2-40B4-BE49-F238E27FC236}">
                <a16:creationId xmlns:a16="http://schemas.microsoft.com/office/drawing/2014/main" id="{6F0BC4FD-0CC9-4395-BADF-C0BCE1BAC6DA}"/>
              </a:ext>
            </a:extLst>
          </p:cNvPr>
          <p:cNvSpPr/>
          <p:nvPr/>
        </p:nvSpPr>
        <p:spPr>
          <a:xfrm>
            <a:off x="645013" y="3673622"/>
            <a:ext cx="6801376" cy="1200329"/>
          </a:xfrm>
          <a:prstGeom prst="rect">
            <a:avLst/>
          </a:prstGeom>
        </p:spPr>
        <p:txBody>
          <a:bodyPr wrap="square">
            <a:spAutoFit/>
          </a:bodyPr>
          <a:lstStyle/>
          <a:p>
            <a:r>
              <a:rPr lang="en-GB" sz="2400" dirty="0"/>
              <a:t>Wearing safety gloves while cutting cables with prevent you from cutting yourself with the sharp cable knife. </a:t>
            </a:r>
          </a:p>
        </p:txBody>
      </p:sp>
    </p:spTree>
    <p:custDataLst>
      <p:tags r:id="rId1"/>
    </p:custDataLst>
    <p:extLst>
      <p:ext uri="{BB962C8B-B14F-4D97-AF65-F5344CB8AC3E}">
        <p14:creationId xmlns:p14="http://schemas.microsoft.com/office/powerpoint/2010/main" val="1105977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013" y="304460"/>
            <a:ext cx="7616770" cy="960112"/>
          </a:xfrm>
        </p:spPr>
        <p:txBody>
          <a:bodyPr/>
          <a:lstStyle/>
          <a:p>
            <a:r>
              <a:rPr lang="en-GB" dirty="0"/>
              <a:t>Select the correct PPE</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654382"/>
          </a:xfrm>
        </p:spPr>
        <p:txBody>
          <a:bodyPr>
            <a:noAutofit/>
          </a:bodyPr>
          <a:lstStyle/>
          <a:p>
            <a:pPr marL="0" indent="0">
              <a:buNone/>
            </a:pPr>
            <a:r>
              <a:rPr lang="en-GB" sz="2400" dirty="0"/>
              <a:t>What PPE do you think you would need for the entire job? </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16" name="Rectangle 15">
            <a:extLst>
              <a:ext uri="{FF2B5EF4-FFF2-40B4-BE49-F238E27FC236}">
                <a16:creationId xmlns:a16="http://schemas.microsoft.com/office/drawing/2014/main" id="{264B1C75-53E1-4790-AA78-670495805214}"/>
              </a:ext>
            </a:extLst>
          </p:cNvPr>
          <p:cNvSpPr/>
          <p:nvPr/>
        </p:nvSpPr>
        <p:spPr>
          <a:xfrm>
            <a:off x="2778965" y="2227706"/>
            <a:ext cx="3535680" cy="22191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a:t>
            </a:r>
          </a:p>
          <a:p>
            <a:pPr algn="ctr"/>
            <a:r>
              <a:rPr lang="en-ZA" sz="1553" dirty="0"/>
              <a:t>Image of an electrician (he should not be wearing any PPE) </a:t>
            </a:r>
          </a:p>
        </p:txBody>
      </p:sp>
      <p:sp>
        <p:nvSpPr>
          <p:cNvPr id="17" name="Rectangle 16">
            <a:extLst>
              <a:ext uri="{FF2B5EF4-FFF2-40B4-BE49-F238E27FC236}">
                <a16:creationId xmlns:a16="http://schemas.microsoft.com/office/drawing/2014/main" id="{528CD136-912E-47EE-A5D4-3E8D43275494}"/>
              </a:ext>
            </a:extLst>
          </p:cNvPr>
          <p:cNvSpPr/>
          <p:nvPr/>
        </p:nvSpPr>
        <p:spPr>
          <a:xfrm>
            <a:off x="7916572" y="3494648"/>
            <a:ext cx="1284391" cy="532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Overalls </a:t>
            </a:r>
          </a:p>
        </p:txBody>
      </p:sp>
      <p:sp>
        <p:nvSpPr>
          <p:cNvPr id="6" name="Rectangle 5">
            <a:extLst>
              <a:ext uri="{FF2B5EF4-FFF2-40B4-BE49-F238E27FC236}">
                <a16:creationId xmlns:a16="http://schemas.microsoft.com/office/drawing/2014/main" id="{B5980AC5-1E91-4FBE-8CC3-DB8791EC41A5}"/>
              </a:ext>
            </a:extLst>
          </p:cNvPr>
          <p:cNvSpPr/>
          <p:nvPr/>
        </p:nvSpPr>
        <p:spPr>
          <a:xfrm>
            <a:off x="7919207" y="4350064"/>
            <a:ext cx="1670807" cy="5325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Submit</a:t>
            </a:r>
          </a:p>
        </p:txBody>
      </p:sp>
      <p:sp>
        <p:nvSpPr>
          <p:cNvPr id="7" name="Rectangle 6">
            <a:extLst>
              <a:ext uri="{FF2B5EF4-FFF2-40B4-BE49-F238E27FC236}">
                <a16:creationId xmlns:a16="http://schemas.microsoft.com/office/drawing/2014/main" id="{E73DD4BB-A856-4409-B7A2-AD32E8BDD962}"/>
              </a:ext>
            </a:extLst>
          </p:cNvPr>
          <p:cNvSpPr/>
          <p:nvPr/>
        </p:nvSpPr>
        <p:spPr>
          <a:xfrm>
            <a:off x="6495459" y="3486392"/>
            <a:ext cx="1284391" cy="532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Safety shoes</a:t>
            </a:r>
          </a:p>
        </p:txBody>
      </p:sp>
      <p:sp>
        <p:nvSpPr>
          <p:cNvPr id="8" name="Rectangle 7">
            <a:extLst>
              <a:ext uri="{FF2B5EF4-FFF2-40B4-BE49-F238E27FC236}">
                <a16:creationId xmlns:a16="http://schemas.microsoft.com/office/drawing/2014/main" id="{483FBD21-A740-42D7-8367-01A43D13BCFD}"/>
              </a:ext>
            </a:extLst>
          </p:cNvPr>
          <p:cNvSpPr/>
          <p:nvPr/>
        </p:nvSpPr>
        <p:spPr>
          <a:xfrm>
            <a:off x="6495459" y="2215834"/>
            <a:ext cx="1284391" cy="532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Safety glasses </a:t>
            </a:r>
          </a:p>
        </p:txBody>
      </p:sp>
      <p:sp>
        <p:nvSpPr>
          <p:cNvPr id="9" name="Rectangle 8">
            <a:extLst>
              <a:ext uri="{FF2B5EF4-FFF2-40B4-BE49-F238E27FC236}">
                <a16:creationId xmlns:a16="http://schemas.microsoft.com/office/drawing/2014/main" id="{FF97122B-B05F-43DD-A3E7-07034EE81F2D}"/>
              </a:ext>
            </a:extLst>
          </p:cNvPr>
          <p:cNvSpPr/>
          <p:nvPr/>
        </p:nvSpPr>
        <p:spPr>
          <a:xfrm>
            <a:off x="6495459" y="2854102"/>
            <a:ext cx="1284391" cy="532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Ear plugs </a:t>
            </a:r>
          </a:p>
        </p:txBody>
      </p:sp>
      <p:sp>
        <p:nvSpPr>
          <p:cNvPr id="10" name="Rectangle 9">
            <a:extLst>
              <a:ext uri="{FF2B5EF4-FFF2-40B4-BE49-F238E27FC236}">
                <a16:creationId xmlns:a16="http://schemas.microsoft.com/office/drawing/2014/main" id="{1CCF56B4-72CB-4E83-90F2-F7CA63DE6E96}"/>
              </a:ext>
            </a:extLst>
          </p:cNvPr>
          <p:cNvSpPr/>
          <p:nvPr/>
        </p:nvSpPr>
        <p:spPr>
          <a:xfrm>
            <a:off x="7916573" y="2854102"/>
            <a:ext cx="1284391" cy="532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Gas mask </a:t>
            </a:r>
          </a:p>
        </p:txBody>
      </p:sp>
      <p:sp>
        <p:nvSpPr>
          <p:cNvPr id="11" name="Rectangle 10">
            <a:extLst>
              <a:ext uri="{FF2B5EF4-FFF2-40B4-BE49-F238E27FC236}">
                <a16:creationId xmlns:a16="http://schemas.microsoft.com/office/drawing/2014/main" id="{07BFA1A9-4A81-467E-862D-EBF18507E31C}"/>
              </a:ext>
            </a:extLst>
          </p:cNvPr>
          <p:cNvSpPr/>
          <p:nvPr/>
        </p:nvSpPr>
        <p:spPr>
          <a:xfrm>
            <a:off x="7916573" y="2228883"/>
            <a:ext cx="1284391" cy="532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Sunglasses</a:t>
            </a:r>
          </a:p>
        </p:txBody>
      </p:sp>
      <p:sp>
        <p:nvSpPr>
          <p:cNvPr id="12" name="Rectangle 11">
            <a:extLst>
              <a:ext uri="{FF2B5EF4-FFF2-40B4-BE49-F238E27FC236}">
                <a16:creationId xmlns:a16="http://schemas.microsoft.com/office/drawing/2014/main" id="{7EC50BE6-FF49-4C89-9E2B-0FF5164BE9F6}"/>
              </a:ext>
            </a:extLst>
          </p:cNvPr>
          <p:cNvSpPr/>
          <p:nvPr/>
        </p:nvSpPr>
        <p:spPr>
          <a:xfrm>
            <a:off x="831026" y="4365392"/>
            <a:ext cx="1284391" cy="6018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Image</a:t>
            </a:r>
          </a:p>
          <a:p>
            <a:pPr algn="ctr"/>
            <a:r>
              <a:rPr lang="en-ZA" sz="1553" dirty="0"/>
              <a:t>Sunhat</a:t>
            </a:r>
          </a:p>
        </p:txBody>
      </p:sp>
      <p:sp>
        <p:nvSpPr>
          <p:cNvPr id="13" name="Rectangle 12">
            <a:extLst>
              <a:ext uri="{FF2B5EF4-FFF2-40B4-BE49-F238E27FC236}">
                <a16:creationId xmlns:a16="http://schemas.microsoft.com/office/drawing/2014/main" id="{44B169C5-ADAD-43BF-8081-85BE7760167F}"/>
              </a:ext>
            </a:extLst>
          </p:cNvPr>
          <p:cNvSpPr/>
          <p:nvPr/>
        </p:nvSpPr>
        <p:spPr>
          <a:xfrm>
            <a:off x="818555" y="2292609"/>
            <a:ext cx="1284391" cy="532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Image </a:t>
            </a:r>
          </a:p>
          <a:p>
            <a:pPr algn="ctr"/>
            <a:r>
              <a:rPr lang="en-ZA" sz="1553" dirty="0"/>
              <a:t>Sun lotion </a:t>
            </a:r>
          </a:p>
        </p:txBody>
      </p:sp>
      <p:sp>
        <p:nvSpPr>
          <p:cNvPr id="14" name="Rectangle 13">
            <a:extLst>
              <a:ext uri="{FF2B5EF4-FFF2-40B4-BE49-F238E27FC236}">
                <a16:creationId xmlns:a16="http://schemas.microsoft.com/office/drawing/2014/main" id="{2DD4487B-4FF6-47BC-B76A-B4FF71EF7E7E}"/>
              </a:ext>
            </a:extLst>
          </p:cNvPr>
          <p:cNvSpPr/>
          <p:nvPr/>
        </p:nvSpPr>
        <p:spPr>
          <a:xfrm>
            <a:off x="831026" y="2993324"/>
            <a:ext cx="1284391" cy="532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Image</a:t>
            </a:r>
          </a:p>
          <a:p>
            <a:pPr algn="ctr"/>
            <a:r>
              <a:rPr lang="en-ZA" sz="1553" dirty="0"/>
              <a:t>Hard hat</a:t>
            </a:r>
          </a:p>
        </p:txBody>
      </p:sp>
      <p:sp>
        <p:nvSpPr>
          <p:cNvPr id="15" name="Rectangle 14">
            <a:extLst>
              <a:ext uri="{FF2B5EF4-FFF2-40B4-BE49-F238E27FC236}">
                <a16:creationId xmlns:a16="http://schemas.microsoft.com/office/drawing/2014/main" id="{BE03A325-E8FF-4B6F-B70F-26B43B6504B1}"/>
              </a:ext>
            </a:extLst>
          </p:cNvPr>
          <p:cNvSpPr/>
          <p:nvPr/>
        </p:nvSpPr>
        <p:spPr>
          <a:xfrm>
            <a:off x="831026" y="3696593"/>
            <a:ext cx="1284391" cy="532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Safety gloves</a:t>
            </a:r>
          </a:p>
        </p:txBody>
      </p:sp>
      <p:pic>
        <p:nvPicPr>
          <p:cNvPr id="18" name="Graphic 17" descr="User">
            <a:extLst>
              <a:ext uri="{FF2B5EF4-FFF2-40B4-BE49-F238E27FC236}">
                <a16:creationId xmlns:a16="http://schemas.microsoft.com/office/drawing/2014/main" id="{D5EAAB6D-5B6F-413F-B416-F346C141AB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1452592"/>
            <a:ext cx="854046" cy="854046"/>
          </a:xfrm>
          <a:prstGeom prst="rect">
            <a:avLst/>
          </a:prstGeom>
        </p:spPr>
      </p:pic>
      <p:sp>
        <p:nvSpPr>
          <p:cNvPr id="19" name="Rectangle 18">
            <a:extLst>
              <a:ext uri="{FF2B5EF4-FFF2-40B4-BE49-F238E27FC236}">
                <a16:creationId xmlns:a16="http://schemas.microsoft.com/office/drawing/2014/main" id="{9145C25B-2F0D-4D17-9815-CA52F637A323}"/>
              </a:ext>
            </a:extLst>
          </p:cNvPr>
          <p:cNvSpPr/>
          <p:nvPr/>
        </p:nvSpPr>
        <p:spPr>
          <a:xfrm>
            <a:off x="790061" y="1573324"/>
            <a:ext cx="9167671" cy="461665"/>
          </a:xfrm>
          <a:prstGeom prst="rect">
            <a:avLst/>
          </a:prstGeom>
          <a:solidFill>
            <a:schemeClr val="tx2">
              <a:lumMod val="40000"/>
              <a:lumOff val="60000"/>
            </a:schemeClr>
          </a:solidFill>
        </p:spPr>
        <p:txBody>
          <a:bodyPr wrap="square">
            <a:spAutoFit/>
          </a:bodyPr>
          <a:lstStyle/>
          <a:p>
            <a:r>
              <a:rPr lang="en-GB" sz="2400" b="1" i="1" dirty="0"/>
              <a:t>Drag and items onto the image of the electrician and click submit. </a:t>
            </a:r>
          </a:p>
        </p:txBody>
      </p:sp>
    </p:spTree>
    <p:custDataLst>
      <p:tags r:id="rId1"/>
    </p:custDataLst>
    <p:extLst>
      <p:ext uri="{BB962C8B-B14F-4D97-AF65-F5344CB8AC3E}">
        <p14:creationId xmlns:p14="http://schemas.microsoft.com/office/powerpoint/2010/main" val="23441839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Complete Risk Assessment Table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347302" y="1104489"/>
            <a:ext cx="9707516" cy="1818394"/>
          </a:xfrm>
        </p:spPr>
        <p:txBody>
          <a:bodyPr>
            <a:noAutofit/>
          </a:bodyPr>
          <a:lstStyle/>
          <a:p>
            <a:pPr marL="0" indent="0">
              <a:buNone/>
            </a:pPr>
            <a:r>
              <a:rPr lang="en-GB" sz="2400" dirty="0"/>
              <a:t>Imagine checking why the plugs keep shorting out.  What are the potential risks involved? How would you prevent these risks?</a:t>
            </a:r>
          </a:p>
        </p:txBody>
      </p:sp>
      <p:sp>
        <p:nvSpPr>
          <p:cNvPr id="6" name="Rectangle 5">
            <a:extLst>
              <a:ext uri="{FF2B5EF4-FFF2-40B4-BE49-F238E27FC236}">
                <a16:creationId xmlns:a16="http://schemas.microsoft.com/office/drawing/2014/main" id="{F5FE5218-0390-4DD4-8776-7083F0BD5814}"/>
              </a:ext>
            </a:extLst>
          </p:cNvPr>
          <p:cNvSpPr/>
          <p:nvPr/>
        </p:nvSpPr>
        <p:spPr>
          <a:xfrm>
            <a:off x="9115249" y="4500904"/>
            <a:ext cx="1124126" cy="4496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Submit</a:t>
            </a:r>
          </a:p>
        </p:txBody>
      </p:sp>
      <p:graphicFrame>
        <p:nvGraphicFramePr>
          <p:cNvPr id="7" name="Table 6">
            <a:extLst>
              <a:ext uri="{FF2B5EF4-FFF2-40B4-BE49-F238E27FC236}">
                <a16:creationId xmlns:a16="http://schemas.microsoft.com/office/drawing/2014/main" id="{0357475A-A9B7-414E-8E04-D1CE59247EA0}"/>
              </a:ext>
            </a:extLst>
          </p:cNvPr>
          <p:cNvGraphicFramePr>
            <a:graphicFrameLocks noGrp="1"/>
          </p:cNvGraphicFramePr>
          <p:nvPr>
            <p:extLst>
              <p:ext uri="{D42A27DB-BD31-4B8C-83A1-F6EECF244321}">
                <p14:modId xmlns:p14="http://schemas.microsoft.com/office/powerpoint/2010/main" val="3562869111"/>
              </p:ext>
            </p:extLst>
          </p:nvPr>
        </p:nvGraphicFramePr>
        <p:xfrm>
          <a:off x="184557" y="2653406"/>
          <a:ext cx="8847743" cy="2754255"/>
        </p:xfrm>
        <a:graphic>
          <a:graphicData uri="http://schemas.openxmlformats.org/drawingml/2006/table">
            <a:tbl>
              <a:tblPr firstRow="1" firstCol="1" bandRow="1">
                <a:tableStyleId>{5C22544A-7EE6-4342-B048-85BDC9FD1C3A}</a:tableStyleId>
              </a:tblPr>
              <a:tblGrid>
                <a:gridCol w="1801068">
                  <a:extLst>
                    <a:ext uri="{9D8B030D-6E8A-4147-A177-3AD203B41FA5}">
                      <a16:colId xmlns:a16="http://schemas.microsoft.com/office/drawing/2014/main" val="524353469"/>
                    </a:ext>
                  </a:extLst>
                </a:gridCol>
                <a:gridCol w="1523403">
                  <a:extLst>
                    <a:ext uri="{9D8B030D-6E8A-4147-A177-3AD203B41FA5}">
                      <a16:colId xmlns:a16="http://schemas.microsoft.com/office/drawing/2014/main" val="1055943245"/>
                    </a:ext>
                  </a:extLst>
                </a:gridCol>
                <a:gridCol w="1023468">
                  <a:extLst>
                    <a:ext uri="{9D8B030D-6E8A-4147-A177-3AD203B41FA5}">
                      <a16:colId xmlns:a16="http://schemas.microsoft.com/office/drawing/2014/main" val="1026643368"/>
                    </a:ext>
                  </a:extLst>
                </a:gridCol>
                <a:gridCol w="442914">
                  <a:extLst>
                    <a:ext uri="{9D8B030D-6E8A-4147-A177-3AD203B41FA5}">
                      <a16:colId xmlns:a16="http://schemas.microsoft.com/office/drawing/2014/main" val="1229652559"/>
                    </a:ext>
                  </a:extLst>
                </a:gridCol>
                <a:gridCol w="524114">
                  <a:extLst>
                    <a:ext uri="{9D8B030D-6E8A-4147-A177-3AD203B41FA5}">
                      <a16:colId xmlns:a16="http://schemas.microsoft.com/office/drawing/2014/main" val="478015671"/>
                    </a:ext>
                  </a:extLst>
                </a:gridCol>
                <a:gridCol w="442914">
                  <a:extLst>
                    <a:ext uri="{9D8B030D-6E8A-4147-A177-3AD203B41FA5}">
                      <a16:colId xmlns:a16="http://schemas.microsoft.com/office/drawing/2014/main" val="2793897711"/>
                    </a:ext>
                  </a:extLst>
                </a:gridCol>
                <a:gridCol w="3089862">
                  <a:extLst>
                    <a:ext uri="{9D8B030D-6E8A-4147-A177-3AD203B41FA5}">
                      <a16:colId xmlns:a16="http://schemas.microsoft.com/office/drawing/2014/main" val="2124565155"/>
                    </a:ext>
                  </a:extLst>
                </a:gridCol>
              </a:tblGrid>
              <a:tr h="518982">
                <a:tc rowSpan="2">
                  <a:txBody>
                    <a:bodyPr/>
                    <a:lstStyle/>
                    <a:p>
                      <a:pPr algn="ctr">
                        <a:lnSpc>
                          <a:spcPct val="115000"/>
                        </a:lnSpc>
                        <a:spcAft>
                          <a:spcPts val="0"/>
                        </a:spcAft>
                      </a:pPr>
                      <a:r>
                        <a:rPr lang="en-ZA" sz="1600" dirty="0">
                          <a:effectLst/>
                        </a:rPr>
                        <a:t>ACTIVITY</a:t>
                      </a:r>
                      <a:endParaRPr lang="en-ZA" sz="1600" dirty="0">
                        <a:effectLst/>
                        <a:latin typeface="Arial" panose="020B0604020202020204" pitchFamily="34" charset="0"/>
                        <a:ea typeface="Arial" panose="020B0604020202020204" pitchFamily="34" charset="0"/>
                      </a:endParaRPr>
                    </a:p>
                  </a:txBody>
                  <a:tcPr marL="59747" marR="59747" marT="0" marB="0" anchor="ctr"/>
                </a:tc>
                <a:tc rowSpan="2">
                  <a:txBody>
                    <a:bodyPr/>
                    <a:lstStyle/>
                    <a:p>
                      <a:pPr algn="ctr">
                        <a:lnSpc>
                          <a:spcPct val="115000"/>
                        </a:lnSpc>
                        <a:spcAft>
                          <a:spcPts val="0"/>
                        </a:spcAft>
                      </a:pPr>
                      <a:r>
                        <a:rPr lang="en-ZA" sz="1600" dirty="0">
                          <a:effectLst/>
                        </a:rPr>
                        <a:t>HAZARD</a:t>
                      </a:r>
                      <a:endParaRPr lang="en-ZA" sz="1600" dirty="0">
                        <a:effectLst/>
                        <a:latin typeface="Arial" panose="020B0604020202020204" pitchFamily="34" charset="0"/>
                        <a:ea typeface="Arial" panose="020B0604020202020204" pitchFamily="34" charset="0"/>
                      </a:endParaRPr>
                    </a:p>
                  </a:txBody>
                  <a:tcPr marL="59747" marR="59747" marT="0" marB="0" anchor="ctr"/>
                </a:tc>
                <a:tc rowSpan="2">
                  <a:txBody>
                    <a:bodyPr/>
                    <a:lstStyle/>
                    <a:p>
                      <a:pPr algn="ctr">
                        <a:lnSpc>
                          <a:spcPct val="115000"/>
                        </a:lnSpc>
                        <a:spcAft>
                          <a:spcPts val="0"/>
                        </a:spcAft>
                      </a:pPr>
                      <a:r>
                        <a:rPr lang="en-ZA" sz="1600" dirty="0">
                          <a:effectLst/>
                        </a:rPr>
                        <a:t>DANGER</a:t>
                      </a:r>
                      <a:endParaRPr lang="en-ZA" sz="1600" dirty="0">
                        <a:effectLst/>
                        <a:latin typeface="Arial" panose="020B0604020202020204" pitchFamily="34" charset="0"/>
                        <a:ea typeface="Arial" panose="020B0604020202020204" pitchFamily="34" charset="0"/>
                      </a:endParaRPr>
                    </a:p>
                  </a:txBody>
                  <a:tcPr marL="59747" marR="59747" marT="0" marB="0" anchor="ctr"/>
                </a:tc>
                <a:tc gridSpan="3">
                  <a:txBody>
                    <a:bodyPr/>
                    <a:lstStyle/>
                    <a:p>
                      <a:pPr algn="ctr">
                        <a:lnSpc>
                          <a:spcPct val="115000"/>
                        </a:lnSpc>
                        <a:spcAft>
                          <a:spcPts val="0"/>
                        </a:spcAft>
                      </a:pPr>
                      <a:r>
                        <a:rPr lang="en-ZA" sz="1600" dirty="0">
                          <a:effectLst/>
                        </a:rPr>
                        <a:t>RISK</a:t>
                      </a:r>
                    </a:p>
                    <a:p>
                      <a:pPr algn="ctr">
                        <a:lnSpc>
                          <a:spcPct val="115000"/>
                        </a:lnSpc>
                        <a:spcAft>
                          <a:spcPts val="0"/>
                        </a:spcAft>
                      </a:pPr>
                      <a:r>
                        <a:rPr lang="en-ZA" sz="1600" dirty="0">
                          <a:effectLst/>
                        </a:rPr>
                        <a:t>(Without preventive measures.)</a:t>
                      </a:r>
                      <a:endParaRPr lang="en-ZA" sz="1600" dirty="0">
                        <a:effectLst/>
                        <a:latin typeface="Arial" panose="020B0604020202020204" pitchFamily="34" charset="0"/>
                        <a:ea typeface="Arial" panose="020B0604020202020204" pitchFamily="34" charset="0"/>
                      </a:endParaRPr>
                    </a:p>
                  </a:txBody>
                  <a:tcPr marL="59747" marR="59747" marT="0" marB="0" anchor="ctr"/>
                </a:tc>
                <a:tc hMerge="1">
                  <a:txBody>
                    <a:bodyPr/>
                    <a:lstStyle/>
                    <a:p>
                      <a:endParaRPr lang="en-ZA"/>
                    </a:p>
                  </a:txBody>
                  <a:tcPr/>
                </a:tc>
                <a:tc hMerge="1">
                  <a:txBody>
                    <a:bodyPr/>
                    <a:lstStyle/>
                    <a:p>
                      <a:endParaRPr lang="en-ZA"/>
                    </a:p>
                  </a:txBody>
                  <a:tcPr/>
                </a:tc>
                <a:tc rowSpan="2">
                  <a:txBody>
                    <a:bodyPr/>
                    <a:lstStyle/>
                    <a:p>
                      <a:pPr algn="ctr">
                        <a:lnSpc>
                          <a:spcPct val="115000"/>
                        </a:lnSpc>
                        <a:spcAft>
                          <a:spcPts val="0"/>
                        </a:spcAft>
                      </a:pPr>
                      <a:r>
                        <a:rPr lang="en-ZA" sz="1600" dirty="0">
                          <a:effectLst/>
                        </a:rPr>
                        <a:t>PREVENTIVE MEASURE</a:t>
                      </a:r>
                      <a:endParaRPr lang="en-ZA" sz="1600" dirty="0">
                        <a:effectLst/>
                        <a:latin typeface="Arial" panose="020B0604020202020204" pitchFamily="34" charset="0"/>
                        <a:ea typeface="Arial" panose="020B0604020202020204" pitchFamily="34" charset="0"/>
                      </a:endParaRPr>
                    </a:p>
                  </a:txBody>
                  <a:tcPr marL="59747" marR="59747" marT="0" marB="0" anchor="ctr"/>
                </a:tc>
                <a:extLst>
                  <a:ext uri="{0D108BD9-81ED-4DB2-BD59-A6C34878D82A}">
                    <a16:rowId xmlns:a16="http://schemas.microsoft.com/office/drawing/2014/main" val="3303815659"/>
                  </a:ext>
                </a:extLst>
              </a:tr>
              <a:tr h="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600" dirty="0">
                          <a:effectLst/>
                        </a:rPr>
                        <a:t>High</a:t>
                      </a:r>
                      <a:endParaRPr lang="en-ZA" sz="1600" dirty="0">
                        <a:effectLst/>
                        <a:latin typeface="Arial" panose="020B0604020202020204" pitchFamily="34" charset="0"/>
                        <a:ea typeface="Arial" panose="020B0604020202020204" pitchFamily="34" charset="0"/>
                      </a:endParaRPr>
                    </a:p>
                  </a:txBody>
                  <a:tcPr marL="59747" marR="59747" marT="0" marB="0" anchor="ctr"/>
                </a:tc>
                <a:tc>
                  <a:txBody>
                    <a:bodyPr/>
                    <a:lstStyle/>
                    <a:p>
                      <a:pPr algn="ctr">
                        <a:lnSpc>
                          <a:spcPct val="115000"/>
                        </a:lnSpc>
                        <a:spcAft>
                          <a:spcPts val="0"/>
                        </a:spcAft>
                      </a:pPr>
                      <a:r>
                        <a:rPr lang="en-ZA" sz="1600" dirty="0">
                          <a:effectLst/>
                        </a:rPr>
                        <a:t>Med</a:t>
                      </a:r>
                      <a:endParaRPr lang="en-ZA" sz="1600" dirty="0">
                        <a:effectLst/>
                        <a:latin typeface="Arial" panose="020B0604020202020204" pitchFamily="34" charset="0"/>
                        <a:ea typeface="Arial" panose="020B0604020202020204" pitchFamily="34" charset="0"/>
                      </a:endParaRPr>
                    </a:p>
                  </a:txBody>
                  <a:tcPr marL="59747" marR="59747" marT="0" marB="0" anchor="ctr"/>
                </a:tc>
                <a:tc>
                  <a:txBody>
                    <a:bodyPr/>
                    <a:lstStyle/>
                    <a:p>
                      <a:pPr algn="ctr">
                        <a:lnSpc>
                          <a:spcPct val="115000"/>
                        </a:lnSpc>
                        <a:spcAft>
                          <a:spcPts val="0"/>
                        </a:spcAft>
                      </a:pPr>
                      <a:r>
                        <a:rPr lang="en-ZA" sz="1600" dirty="0">
                          <a:effectLst/>
                        </a:rPr>
                        <a:t>Low</a:t>
                      </a:r>
                      <a:endParaRPr lang="en-ZA" sz="1600" dirty="0">
                        <a:effectLst/>
                        <a:latin typeface="Arial" panose="020B0604020202020204" pitchFamily="34" charset="0"/>
                        <a:ea typeface="Arial" panose="020B0604020202020204" pitchFamily="34" charset="0"/>
                      </a:endParaRPr>
                    </a:p>
                  </a:txBody>
                  <a:tcPr marL="59747" marR="59747" marT="0" marB="0" anchor="ctr"/>
                </a:tc>
                <a:tc vMerge="1">
                  <a:txBody>
                    <a:bodyPr/>
                    <a:lstStyle/>
                    <a:p>
                      <a:endParaRPr lang="en-ZA"/>
                    </a:p>
                  </a:txBody>
                  <a:tcPr/>
                </a:tc>
                <a:extLst>
                  <a:ext uri="{0D108BD9-81ED-4DB2-BD59-A6C34878D82A}">
                    <a16:rowId xmlns:a16="http://schemas.microsoft.com/office/drawing/2014/main" val="2082118651"/>
                  </a:ext>
                </a:extLst>
              </a:tr>
              <a:tr h="1107953">
                <a:tc>
                  <a:txBody>
                    <a:bodyPr/>
                    <a:lstStyle/>
                    <a:p>
                      <a:pPr>
                        <a:lnSpc>
                          <a:spcPct val="115000"/>
                        </a:lnSpc>
                        <a:spcAft>
                          <a:spcPts val="0"/>
                        </a:spcAft>
                      </a:pPr>
                      <a:r>
                        <a:rPr lang="en-ZA" sz="1800" dirty="0">
                          <a:effectLst/>
                          <a:latin typeface="Arial" panose="020B0604020202020204" pitchFamily="34" charset="0"/>
                          <a:ea typeface="Arial" panose="020B0604020202020204" pitchFamily="34" charset="0"/>
                        </a:rPr>
                        <a:t>Check plugs shorting out</a:t>
                      </a:r>
                    </a:p>
                  </a:txBody>
                  <a:tcPr marL="59747" marR="59747" marT="0" marB="0" anchor="ctr"/>
                </a:tc>
                <a:tc>
                  <a:txBody>
                    <a:bodyPr/>
                    <a:lstStyle/>
                    <a:p>
                      <a:pPr>
                        <a:lnSpc>
                          <a:spcPct val="115000"/>
                        </a:lnSpc>
                        <a:spcAft>
                          <a:spcPts val="0"/>
                        </a:spcAft>
                      </a:pPr>
                      <a:endParaRPr lang="en-ZA" sz="1800" dirty="0">
                        <a:effectLst/>
                        <a:latin typeface="Arial" panose="020B0604020202020204" pitchFamily="34" charset="0"/>
                        <a:ea typeface="Arial" panose="020B0604020202020204" pitchFamily="34" charset="0"/>
                      </a:endParaRPr>
                    </a:p>
                  </a:txBody>
                  <a:tcPr marL="59747" marR="59747" marT="0" marB="0" anchor="ctr"/>
                </a:tc>
                <a:tc>
                  <a:txBody>
                    <a:bodyPr/>
                    <a:lstStyle/>
                    <a:p>
                      <a:pPr>
                        <a:lnSpc>
                          <a:spcPct val="115000"/>
                        </a:lnSpc>
                        <a:spcAft>
                          <a:spcPts val="0"/>
                        </a:spcAft>
                      </a:pPr>
                      <a:endParaRPr lang="en-ZA" sz="1800" dirty="0">
                        <a:effectLst/>
                        <a:latin typeface="Arial" panose="020B0604020202020204" pitchFamily="34" charset="0"/>
                        <a:ea typeface="Arial" panose="020B0604020202020204" pitchFamily="34" charset="0"/>
                      </a:endParaRPr>
                    </a:p>
                  </a:txBody>
                  <a:tcPr marL="59747" marR="59747" marT="0" marB="0" anchor="ctr"/>
                </a:tc>
                <a:tc>
                  <a:txBody>
                    <a:bodyPr/>
                    <a:lstStyle/>
                    <a:p>
                      <a:pPr algn="ctr">
                        <a:lnSpc>
                          <a:spcPct val="115000"/>
                        </a:lnSpc>
                        <a:spcAft>
                          <a:spcPts val="0"/>
                        </a:spcAft>
                      </a:pPr>
                      <a:endParaRPr lang="en-ZA" sz="1800" dirty="0">
                        <a:effectLst/>
                        <a:latin typeface="Arial" panose="020B0604020202020204" pitchFamily="34" charset="0"/>
                        <a:ea typeface="Arial" panose="020B0604020202020204" pitchFamily="34" charset="0"/>
                      </a:endParaRPr>
                    </a:p>
                  </a:txBody>
                  <a:tcPr marL="59747" marR="59747" marT="0" marB="0" anchor="ctr"/>
                </a:tc>
                <a:tc>
                  <a:txBody>
                    <a:bodyPr/>
                    <a:lstStyle/>
                    <a:p>
                      <a:pPr algn="ctr">
                        <a:lnSpc>
                          <a:spcPct val="115000"/>
                        </a:lnSpc>
                        <a:spcAft>
                          <a:spcPts val="0"/>
                        </a:spcAft>
                      </a:pPr>
                      <a:endParaRPr lang="en-ZA" sz="1800" dirty="0">
                        <a:effectLst/>
                        <a:latin typeface="Arial" panose="020B0604020202020204" pitchFamily="34" charset="0"/>
                        <a:ea typeface="Arial" panose="020B0604020202020204" pitchFamily="34" charset="0"/>
                      </a:endParaRPr>
                    </a:p>
                  </a:txBody>
                  <a:tcPr marL="59747" marR="59747" marT="0" marB="0" anchor="ctr"/>
                </a:tc>
                <a:tc>
                  <a:txBody>
                    <a:bodyPr/>
                    <a:lstStyle/>
                    <a:p>
                      <a:pPr algn="ctr">
                        <a:lnSpc>
                          <a:spcPct val="115000"/>
                        </a:lnSpc>
                        <a:spcAft>
                          <a:spcPts val="0"/>
                        </a:spcAft>
                      </a:pPr>
                      <a:r>
                        <a:rPr lang="en-ZA" sz="1800">
                          <a:effectLst/>
                        </a:rPr>
                        <a:t> </a:t>
                      </a:r>
                      <a:endParaRPr lang="en-ZA" sz="1800">
                        <a:effectLst/>
                        <a:latin typeface="Arial" panose="020B0604020202020204" pitchFamily="34" charset="0"/>
                        <a:ea typeface="Arial" panose="020B0604020202020204" pitchFamily="34" charset="0"/>
                      </a:endParaRPr>
                    </a:p>
                  </a:txBody>
                  <a:tcPr marL="59747" marR="59747" marT="0" marB="0" anchor="ctr"/>
                </a:tc>
                <a:tc>
                  <a:txBody>
                    <a:bodyPr/>
                    <a:lstStyle/>
                    <a:p>
                      <a:pPr marL="0" lvl="0" indent="0" algn="just">
                        <a:lnSpc>
                          <a:spcPct val="115000"/>
                        </a:lnSpc>
                        <a:spcAft>
                          <a:spcPts val="0"/>
                        </a:spcAft>
                        <a:buFont typeface="Symbol" panose="05050102010706020507" pitchFamily="18" charset="2"/>
                        <a:buNone/>
                      </a:pPr>
                      <a:endParaRPr lang="en-ZA" sz="1800" dirty="0">
                        <a:effectLst/>
                        <a:latin typeface="Arial" panose="020B0604020202020204" pitchFamily="34" charset="0"/>
                        <a:ea typeface="Arial" panose="020B0604020202020204" pitchFamily="34" charset="0"/>
                      </a:endParaRPr>
                    </a:p>
                  </a:txBody>
                  <a:tcPr marL="59747" marR="59747" marT="0" marB="0" anchor="ctr"/>
                </a:tc>
                <a:extLst>
                  <a:ext uri="{0D108BD9-81ED-4DB2-BD59-A6C34878D82A}">
                    <a16:rowId xmlns:a16="http://schemas.microsoft.com/office/drawing/2014/main" val="2185672441"/>
                  </a:ext>
                </a:extLst>
              </a:tr>
            </a:tbl>
          </a:graphicData>
        </a:graphic>
      </p:graphicFrame>
      <p:pic>
        <p:nvPicPr>
          <p:cNvPr id="8" name="Graphic 7" descr="User">
            <a:extLst>
              <a:ext uri="{FF2B5EF4-FFF2-40B4-BE49-F238E27FC236}">
                <a16:creationId xmlns:a16="http://schemas.microsoft.com/office/drawing/2014/main" id="{AAD07C11-8368-4F33-8315-6E23E5639B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659" y="1772728"/>
            <a:ext cx="854046" cy="854046"/>
          </a:xfrm>
          <a:prstGeom prst="rect">
            <a:avLst/>
          </a:prstGeom>
        </p:spPr>
      </p:pic>
      <p:sp>
        <p:nvSpPr>
          <p:cNvPr id="9" name="Rectangle 8">
            <a:extLst>
              <a:ext uri="{FF2B5EF4-FFF2-40B4-BE49-F238E27FC236}">
                <a16:creationId xmlns:a16="http://schemas.microsoft.com/office/drawing/2014/main" id="{1DB761EC-2BD9-4516-8DA3-F16DC667606E}"/>
              </a:ext>
            </a:extLst>
          </p:cNvPr>
          <p:cNvSpPr/>
          <p:nvPr/>
        </p:nvSpPr>
        <p:spPr>
          <a:xfrm>
            <a:off x="724402" y="1893460"/>
            <a:ext cx="9167671" cy="461665"/>
          </a:xfrm>
          <a:prstGeom prst="rect">
            <a:avLst/>
          </a:prstGeom>
          <a:solidFill>
            <a:schemeClr val="tx2">
              <a:lumMod val="40000"/>
              <a:lumOff val="60000"/>
            </a:schemeClr>
          </a:solidFill>
        </p:spPr>
        <p:txBody>
          <a:bodyPr wrap="square">
            <a:spAutoFit/>
          </a:bodyPr>
          <a:lstStyle/>
          <a:p>
            <a:r>
              <a:rPr lang="en-GB" sz="2400" b="1" i="1" dirty="0"/>
              <a:t>Fill in the table below and click submit. </a:t>
            </a:r>
          </a:p>
        </p:txBody>
      </p:sp>
      <p:sp>
        <p:nvSpPr>
          <p:cNvPr id="10" name="Rectangle 9">
            <a:extLst>
              <a:ext uri="{FF2B5EF4-FFF2-40B4-BE49-F238E27FC236}">
                <a16:creationId xmlns:a16="http://schemas.microsoft.com/office/drawing/2014/main" id="{595CABE0-0FE4-427E-A7D0-F86EFEB6CFA7}"/>
              </a:ext>
            </a:extLst>
          </p:cNvPr>
          <p:cNvSpPr/>
          <p:nvPr/>
        </p:nvSpPr>
        <p:spPr>
          <a:xfrm>
            <a:off x="9693422" y="-92496"/>
            <a:ext cx="1858773" cy="1317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Is this a good general example? </a:t>
            </a:r>
          </a:p>
        </p:txBody>
      </p:sp>
    </p:spTree>
    <p:custDataLst>
      <p:tags r:id="rId1"/>
    </p:custDataLst>
    <p:extLst>
      <p:ext uri="{BB962C8B-B14F-4D97-AF65-F5344CB8AC3E}">
        <p14:creationId xmlns:p14="http://schemas.microsoft.com/office/powerpoint/2010/main" val="3474325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Example</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8052420" cy="1818394"/>
          </a:xfrm>
        </p:spPr>
        <p:txBody>
          <a:bodyPr>
            <a:noAutofit/>
          </a:bodyPr>
          <a:lstStyle/>
          <a:p>
            <a:pPr marL="0" indent="0">
              <a:buNone/>
            </a:pPr>
            <a:r>
              <a:rPr lang="en-GB" sz="2400" dirty="0"/>
              <a:t>How does your table compare to this one? Did you have the right preventative measures? </a:t>
            </a:r>
          </a:p>
        </p:txBody>
      </p:sp>
      <p:graphicFrame>
        <p:nvGraphicFramePr>
          <p:cNvPr id="3" name="Table 2">
            <a:extLst>
              <a:ext uri="{FF2B5EF4-FFF2-40B4-BE49-F238E27FC236}">
                <a16:creationId xmlns:a16="http://schemas.microsoft.com/office/drawing/2014/main" id="{E71AC0B8-9616-4B35-B648-5F392C92A52F}"/>
              </a:ext>
            </a:extLst>
          </p:cNvPr>
          <p:cNvGraphicFramePr>
            <a:graphicFrameLocks noGrp="1"/>
          </p:cNvGraphicFramePr>
          <p:nvPr>
            <p:extLst>
              <p:ext uri="{D42A27DB-BD31-4B8C-83A1-F6EECF244321}">
                <p14:modId xmlns:p14="http://schemas.microsoft.com/office/powerpoint/2010/main" val="101315445"/>
              </p:ext>
            </p:extLst>
          </p:nvPr>
        </p:nvGraphicFramePr>
        <p:xfrm>
          <a:off x="184557" y="1963983"/>
          <a:ext cx="9890620" cy="2473839"/>
        </p:xfrm>
        <a:graphic>
          <a:graphicData uri="http://schemas.openxmlformats.org/drawingml/2006/table">
            <a:tbl>
              <a:tblPr firstRow="1" firstCol="1" bandRow="1">
                <a:tableStyleId>{5C22544A-7EE6-4342-B048-85BDC9FD1C3A}</a:tableStyleId>
              </a:tblPr>
              <a:tblGrid>
                <a:gridCol w="1506928">
                  <a:extLst>
                    <a:ext uri="{9D8B030D-6E8A-4147-A177-3AD203B41FA5}">
                      <a16:colId xmlns:a16="http://schemas.microsoft.com/office/drawing/2014/main" val="524353469"/>
                    </a:ext>
                  </a:extLst>
                </a:gridCol>
                <a:gridCol w="1707764">
                  <a:extLst>
                    <a:ext uri="{9D8B030D-6E8A-4147-A177-3AD203B41FA5}">
                      <a16:colId xmlns:a16="http://schemas.microsoft.com/office/drawing/2014/main" val="1055943245"/>
                    </a:ext>
                  </a:extLst>
                </a:gridCol>
                <a:gridCol w="1645735">
                  <a:extLst>
                    <a:ext uri="{9D8B030D-6E8A-4147-A177-3AD203B41FA5}">
                      <a16:colId xmlns:a16="http://schemas.microsoft.com/office/drawing/2014/main" val="1026643368"/>
                    </a:ext>
                  </a:extLst>
                </a:gridCol>
                <a:gridCol w="495120">
                  <a:extLst>
                    <a:ext uri="{9D8B030D-6E8A-4147-A177-3AD203B41FA5}">
                      <a16:colId xmlns:a16="http://schemas.microsoft.com/office/drawing/2014/main" val="1229652559"/>
                    </a:ext>
                  </a:extLst>
                </a:gridCol>
                <a:gridCol w="585891">
                  <a:extLst>
                    <a:ext uri="{9D8B030D-6E8A-4147-A177-3AD203B41FA5}">
                      <a16:colId xmlns:a16="http://schemas.microsoft.com/office/drawing/2014/main" val="478015671"/>
                    </a:ext>
                  </a:extLst>
                </a:gridCol>
                <a:gridCol w="495120">
                  <a:extLst>
                    <a:ext uri="{9D8B030D-6E8A-4147-A177-3AD203B41FA5}">
                      <a16:colId xmlns:a16="http://schemas.microsoft.com/office/drawing/2014/main" val="2793897711"/>
                    </a:ext>
                  </a:extLst>
                </a:gridCol>
                <a:gridCol w="3454062">
                  <a:extLst>
                    <a:ext uri="{9D8B030D-6E8A-4147-A177-3AD203B41FA5}">
                      <a16:colId xmlns:a16="http://schemas.microsoft.com/office/drawing/2014/main" val="2124565155"/>
                    </a:ext>
                  </a:extLst>
                </a:gridCol>
              </a:tblGrid>
              <a:tr h="518982">
                <a:tc rowSpan="2">
                  <a:txBody>
                    <a:bodyPr/>
                    <a:lstStyle/>
                    <a:p>
                      <a:pPr algn="ctr">
                        <a:lnSpc>
                          <a:spcPct val="115000"/>
                        </a:lnSpc>
                        <a:spcAft>
                          <a:spcPts val="0"/>
                        </a:spcAft>
                      </a:pPr>
                      <a:r>
                        <a:rPr lang="en-ZA" sz="1600" dirty="0">
                          <a:effectLst/>
                        </a:rPr>
                        <a:t>ACTIVITY</a:t>
                      </a:r>
                      <a:endParaRPr lang="en-ZA" sz="1600" dirty="0">
                        <a:effectLst/>
                        <a:latin typeface="Arial" panose="020B0604020202020204" pitchFamily="34" charset="0"/>
                        <a:ea typeface="Arial" panose="020B0604020202020204" pitchFamily="34" charset="0"/>
                      </a:endParaRPr>
                    </a:p>
                  </a:txBody>
                  <a:tcPr marL="59747" marR="59747" marT="0" marB="0" anchor="ctr"/>
                </a:tc>
                <a:tc rowSpan="2">
                  <a:txBody>
                    <a:bodyPr/>
                    <a:lstStyle/>
                    <a:p>
                      <a:pPr algn="ctr">
                        <a:lnSpc>
                          <a:spcPct val="115000"/>
                        </a:lnSpc>
                        <a:spcAft>
                          <a:spcPts val="0"/>
                        </a:spcAft>
                      </a:pPr>
                      <a:r>
                        <a:rPr lang="en-ZA" sz="1600" dirty="0">
                          <a:effectLst/>
                        </a:rPr>
                        <a:t>HAZARD</a:t>
                      </a:r>
                      <a:endParaRPr lang="en-ZA" sz="1600" dirty="0">
                        <a:effectLst/>
                        <a:latin typeface="Arial" panose="020B0604020202020204" pitchFamily="34" charset="0"/>
                        <a:ea typeface="Arial" panose="020B0604020202020204" pitchFamily="34" charset="0"/>
                      </a:endParaRPr>
                    </a:p>
                  </a:txBody>
                  <a:tcPr marL="59747" marR="59747" marT="0" marB="0" anchor="ctr"/>
                </a:tc>
                <a:tc rowSpan="2">
                  <a:txBody>
                    <a:bodyPr/>
                    <a:lstStyle/>
                    <a:p>
                      <a:pPr algn="ctr">
                        <a:lnSpc>
                          <a:spcPct val="115000"/>
                        </a:lnSpc>
                        <a:spcAft>
                          <a:spcPts val="0"/>
                        </a:spcAft>
                      </a:pPr>
                      <a:r>
                        <a:rPr lang="en-ZA" sz="1600" dirty="0">
                          <a:effectLst/>
                        </a:rPr>
                        <a:t>DANGER</a:t>
                      </a:r>
                      <a:endParaRPr lang="en-ZA" sz="1600" dirty="0">
                        <a:effectLst/>
                        <a:latin typeface="Arial" panose="020B0604020202020204" pitchFamily="34" charset="0"/>
                        <a:ea typeface="Arial" panose="020B0604020202020204" pitchFamily="34" charset="0"/>
                      </a:endParaRPr>
                    </a:p>
                  </a:txBody>
                  <a:tcPr marL="59747" marR="59747" marT="0" marB="0" anchor="ctr"/>
                </a:tc>
                <a:tc gridSpan="3">
                  <a:txBody>
                    <a:bodyPr/>
                    <a:lstStyle/>
                    <a:p>
                      <a:pPr algn="ctr">
                        <a:lnSpc>
                          <a:spcPct val="115000"/>
                        </a:lnSpc>
                        <a:spcAft>
                          <a:spcPts val="0"/>
                        </a:spcAft>
                      </a:pPr>
                      <a:r>
                        <a:rPr lang="en-ZA" sz="1600" dirty="0">
                          <a:effectLst/>
                        </a:rPr>
                        <a:t>RISK</a:t>
                      </a:r>
                    </a:p>
                    <a:p>
                      <a:pPr algn="ctr">
                        <a:lnSpc>
                          <a:spcPct val="115000"/>
                        </a:lnSpc>
                        <a:spcAft>
                          <a:spcPts val="0"/>
                        </a:spcAft>
                      </a:pPr>
                      <a:r>
                        <a:rPr lang="en-ZA" sz="1600" dirty="0">
                          <a:effectLst/>
                        </a:rPr>
                        <a:t>(Without preventive measures.)</a:t>
                      </a:r>
                      <a:endParaRPr lang="en-ZA" sz="1600" dirty="0">
                        <a:effectLst/>
                        <a:latin typeface="Arial" panose="020B0604020202020204" pitchFamily="34" charset="0"/>
                        <a:ea typeface="Arial" panose="020B0604020202020204" pitchFamily="34" charset="0"/>
                      </a:endParaRPr>
                    </a:p>
                  </a:txBody>
                  <a:tcPr marL="59747" marR="59747" marT="0" marB="0" anchor="ctr"/>
                </a:tc>
                <a:tc hMerge="1">
                  <a:txBody>
                    <a:bodyPr/>
                    <a:lstStyle/>
                    <a:p>
                      <a:endParaRPr lang="en-ZA"/>
                    </a:p>
                  </a:txBody>
                  <a:tcPr/>
                </a:tc>
                <a:tc hMerge="1">
                  <a:txBody>
                    <a:bodyPr/>
                    <a:lstStyle/>
                    <a:p>
                      <a:endParaRPr lang="en-ZA"/>
                    </a:p>
                  </a:txBody>
                  <a:tcPr/>
                </a:tc>
                <a:tc rowSpan="2">
                  <a:txBody>
                    <a:bodyPr/>
                    <a:lstStyle/>
                    <a:p>
                      <a:pPr algn="ctr">
                        <a:lnSpc>
                          <a:spcPct val="115000"/>
                        </a:lnSpc>
                        <a:spcAft>
                          <a:spcPts val="0"/>
                        </a:spcAft>
                      </a:pPr>
                      <a:r>
                        <a:rPr lang="en-ZA" sz="1600" dirty="0">
                          <a:effectLst/>
                        </a:rPr>
                        <a:t>PREVENTIVE MEASURE</a:t>
                      </a:r>
                      <a:endParaRPr lang="en-ZA" sz="1600" dirty="0">
                        <a:effectLst/>
                        <a:latin typeface="Arial" panose="020B0604020202020204" pitchFamily="34" charset="0"/>
                        <a:ea typeface="Arial" panose="020B0604020202020204" pitchFamily="34" charset="0"/>
                      </a:endParaRPr>
                    </a:p>
                  </a:txBody>
                  <a:tcPr marL="59747" marR="59747" marT="0" marB="0" anchor="ctr"/>
                </a:tc>
                <a:extLst>
                  <a:ext uri="{0D108BD9-81ED-4DB2-BD59-A6C34878D82A}">
                    <a16:rowId xmlns:a16="http://schemas.microsoft.com/office/drawing/2014/main" val="3303815659"/>
                  </a:ext>
                </a:extLst>
              </a:tr>
              <a:tr h="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600" dirty="0">
                          <a:effectLst/>
                        </a:rPr>
                        <a:t>High</a:t>
                      </a:r>
                      <a:endParaRPr lang="en-ZA" sz="1600" dirty="0">
                        <a:effectLst/>
                        <a:latin typeface="Arial" panose="020B0604020202020204" pitchFamily="34" charset="0"/>
                        <a:ea typeface="Arial" panose="020B0604020202020204" pitchFamily="34" charset="0"/>
                      </a:endParaRPr>
                    </a:p>
                  </a:txBody>
                  <a:tcPr marL="59747" marR="59747" marT="0" marB="0" anchor="ctr"/>
                </a:tc>
                <a:tc>
                  <a:txBody>
                    <a:bodyPr/>
                    <a:lstStyle/>
                    <a:p>
                      <a:pPr algn="ctr">
                        <a:lnSpc>
                          <a:spcPct val="115000"/>
                        </a:lnSpc>
                        <a:spcAft>
                          <a:spcPts val="0"/>
                        </a:spcAft>
                      </a:pPr>
                      <a:r>
                        <a:rPr lang="en-ZA" sz="1600" dirty="0">
                          <a:effectLst/>
                        </a:rPr>
                        <a:t>Med.</a:t>
                      </a:r>
                      <a:endParaRPr lang="en-ZA" sz="1600" dirty="0">
                        <a:effectLst/>
                        <a:latin typeface="Arial" panose="020B0604020202020204" pitchFamily="34" charset="0"/>
                        <a:ea typeface="Arial" panose="020B0604020202020204" pitchFamily="34" charset="0"/>
                      </a:endParaRPr>
                    </a:p>
                  </a:txBody>
                  <a:tcPr marL="59747" marR="59747" marT="0" marB="0" anchor="ctr"/>
                </a:tc>
                <a:tc>
                  <a:txBody>
                    <a:bodyPr/>
                    <a:lstStyle/>
                    <a:p>
                      <a:pPr algn="ctr">
                        <a:lnSpc>
                          <a:spcPct val="115000"/>
                        </a:lnSpc>
                        <a:spcAft>
                          <a:spcPts val="0"/>
                        </a:spcAft>
                      </a:pPr>
                      <a:r>
                        <a:rPr lang="en-ZA" sz="1600" dirty="0">
                          <a:effectLst/>
                        </a:rPr>
                        <a:t>Low</a:t>
                      </a:r>
                      <a:endParaRPr lang="en-ZA" sz="1600" dirty="0">
                        <a:effectLst/>
                        <a:latin typeface="Arial" panose="020B0604020202020204" pitchFamily="34" charset="0"/>
                        <a:ea typeface="Arial" panose="020B0604020202020204" pitchFamily="34" charset="0"/>
                      </a:endParaRPr>
                    </a:p>
                  </a:txBody>
                  <a:tcPr marL="59747" marR="59747" marT="0" marB="0" anchor="ctr"/>
                </a:tc>
                <a:tc vMerge="1">
                  <a:txBody>
                    <a:bodyPr/>
                    <a:lstStyle/>
                    <a:p>
                      <a:endParaRPr lang="en-ZA"/>
                    </a:p>
                  </a:txBody>
                  <a:tcPr/>
                </a:tc>
                <a:extLst>
                  <a:ext uri="{0D108BD9-81ED-4DB2-BD59-A6C34878D82A}">
                    <a16:rowId xmlns:a16="http://schemas.microsoft.com/office/drawing/2014/main" val="2082118651"/>
                  </a:ext>
                </a:extLst>
              </a:tr>
              <a:tr h="1107953">
                <a:tc>
                  <a:txBody>
                    <a:bodyPr/>
                    <a:lstStyle/>
                    <a:p>
                      <a:pPr>
                        <a:lnSpc>
                          <a:spcPct val="115000"/>
                        </a:lnSpc>
                        <a:spcAft>
                          <a:spcPts val="0"/>
                        </a:spcAft>
                      </a:pPr>
                      <a:r>
                        <a:rPr lang="en-ZA" sz="1800" dirty="0">
                          <a:effectLst/>
                          <a:latin typeface="Arial" panose="020B0604020202020204" pitchFamily="34" charset="0"/>
                          <a:ea typeface="Arial" panose="020B0604020202020204" pitchFamily="34" charset="0"/>
                        </a:rPr>
                        <a:t>Check tripped switches</a:t>
                      </a:r>
                    </a:p>
                  </a:txBody>
                  <a:tcPr marL="59747" marR="59747" marT="0" marB="0" anchor="ctr"/>
                </a:tc>
                <a:tc>
                  <a:txBody>
                    <a:bodyPr/>
                    <a:lstStyle/>
                    <a:p>
                      <a:pPr>
                        <a:lnSpc>
                          <a:spcPct val="115000"/>
                        </a:lnSpc>
                        <a:spcAft>
                          <a:spcPts val="0"/>
                        </a:spcAft>
                      </a:pPr>
                      <a:endParaRPr lang="en-ZA" sz="1800" dirty="0">
                        <a:effectLst/>
                        <a:latin typeface="Arial" panose="020B0604020202020204" pitchFamily="34" charset="0"/>
                        <a:ea typeface="Arial" panose="020B0604020202020204" pitchFamily="34" charset="0"/>
                      </a:endParaRPr>
                    </a:p>
                  </a:txBody>
                  <a:tcPr marL="59747" marR="59747" marT="0" marB="0" anchor="ctr"/>
                </a:tc>
                <a:tc>
                  <a:txBody>
                    <a:bodyPr/>
                    <a:lstStyle/>
                    <a:p>
                      <a:pPr>
                        <a:lnSpc>
                          <a:spcPct val="115000"/>
                        </a:lnSpc>
                        <a:spcAft>
                          <a:spcPts val="0"/>
                        </a:spcAft>
                      </a:pPr>
                      <a:endParaRPr lang="en-ZA" sz="1800" dirty="0">
                        <a:effectLst/>
                        <a:latin typeface="Arial" panose="020B0604020202020204" pitchFamily="34" charset="0"/>
                        <a:ea typeface="Arial" panose="020B0604020202020204" pitchFamily="34" charset="0"/>
                      </a:endParaRPr>
                    </a:p>
                  </a:txBody>
                  <a:tcPr marL="59747" marR="59747" marT="0" marB="0" anchor="ctr"/>
                </a:tc>
                <a:tc>
                  <a:txBody>
                    <a:bodyPr/>
                    <a:lstStyle/>
                    <a:p>
                      <a:pPr algn="ctr">
                        <a:lnSpc>
                          <a:spcPct val="115000"/>
                        </a:lnSpc>
                        <a:spcAft>
                          <a:spcPts val="0"/>
                        </a:spcAft>
                      </a:pPr>
                      <a:endParaRPr lang="en-ZA" sz="1800" dirty="0">
                        <a:effectLst/>
                        <a:latin typeface="Arial" panose="020B0604020202020204" pitchFamily="34" charset="0"/>
                        <a:ea typeface="Arial" panose="020B0604020202020204" pitchFamily="34" charset="0"/>
                      </a:endParaRPr>
                    </a:p>
                  </a:txBody>
                  <a:tcPr marL="59747" marR="59747" marT="0" marB="0" anchor="ctr"/>
                </a:tc>
                <a:tc>
                  <a:txBody>
                    <a:bodyPr/>
                    <a:lstStyle/>
                    <a:p>
                      <a:pPr algn="ctr">
                        <a:lnSpc>
                          <a:spcPct val="115000"/>
                        </a:lnSpc>
                        <a:spcAft>
                          <a:spcPts val="0"/>
                        </a:spcAft>
                      </a:pPr>
                      <a:endParaRPr lang="en-ZA" sz="1800" dirty="0">
                        <a:effectLst/>
                        <a:latin typeface="Arial" panose="020B0604020202020204" pitchFamily="34" charset="0"/>
                        <a:ea typeface="Arial" panose="020B0604020202020204" pitchFamily="34" charset="0"/>
                      </a:endParaRPr>
                    </a:p>
                  </a:txBody>
                  <a:tcPr marL="59747" marR="59747" marT="0" marB="0" anchor="ctr"/>
                </a:tc>
                <a:tc>
                  <a:txBody>
                    <a:bodyPr/>
                    <a:lstStyle/>
                    <a:p>
                      <a:pPr algn="ctr">
                        <a:lnSpc>
                          <a:spcPct val="115000"/>
                        </a:lnSpc>
                        <a:spcAft>
                          <a:spcPts val="0"/>
                        </a:spcAft>
                      </a:pPr>
                      <a:r>
                        <a:rPr lang="en-ZA" sz="1800">
                          <a:effectLst/>
                        </a:rPr>
                        <a:t> </a:t>
                      </a:r>
                      <a:endParaRPr lang="en-ZA" sz="1800">
                        <a:effectLst/>
                        <a:latin typeface="Arial" panose="020B0604020202020204" pitchFamily="34" charset="0"/>
                        <a:ea typeface="Arial" panose="020B0604020202020204" pitchFamily="34" charset="0"/>
                      </a:endParaRPr>
                    </a:p>
                  </a:txBody>
                  <a:tcPr marL="59747" marR="59747" marT="0" marB="0" anchor="ctr"/>
                </a:tc>
                <a:tc>
                  <a:txBody>
                    <a:bodyPr/>
                    <a:lstStyle/>
                    <a:p>
                      <a:pPr marL="0" lvl="0" indent="0" algn="just">
                        <a:lnSpc>
                          <a:spcPct val="115000"/>
                        </a:lnSpc>
                        <a:spcAft>
                          <a:spcPts val="0"/>
                        </a:spcAft>
                        <a:buFont typeface="Symbol" panose="05050102010706020507" pitchFamily="18" charset="2"/>
                        <a:buNone/>
                      </a:pPr>
                      <a:endParaRPr lang="en-ZA" sz="1800" dirty="0">
                        <a:effectLst/>
                        <a:latin typeface="Arial" panose="020B0604020202020204" pitchFamily="34" charset="0"/>
                        <a:ea typeface="Arial" panose="020B0604020202020204" pitchFamily="34" charset="0"/>
                      </a:endParaRPr>
                    </a:p>
                  </a:txBody>
                  <a:tcPr marL="59747" marR="59747" marT="0" marB="0" anchor="ctr"/>
                </a:tc>
                <a:extLst>
                  <a:ext uri="{0D108BD9-81ED-4DB2-BD59-A6C34878D82A}">
                    <a16:rowId xmlns:a16="http://schemas.microsoft.com/office/drawing/2014/main" val="2185672441"/>
                  </a:ext>
                </a:extLst>
              </a:tr>
            </a:tbl>
          </a:graphicData>
        </a:graphic>
      </p:graphicFrame>
      <p:sp>
        <p:nvSpPr>
          <p:cNvPr id="4" name="Rectangle 3">
            <a:extLst>
              <a:ext uri="{FF2B5EF4-FFF2-40B4-BE49-F238E27FC236}">
                <a16:creationId xmlns:a16="http://schemas.microsoft.com/office/drawing/2014/main" id="{73388C75-C32F-4C8F-BBE7-13EB9C726062}"/>
              </a:ext>
            </a:extLst>
          </p:cNvPr>
          <p:cNvSpPr/>
          <p:nvPr/>
        </p:nvSpPr>
        <p:spPr>
          <a:xfrm>
            <a:off x="8380602" y="142613"/>
            <a:ext cx="1858773" cy="1317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 need Nick/Dave to help me complete this correctly. </a:t>
            </a:r>
          </a:p>
        </p:txBody>
      </p:sp>
    </p:spTree>
    <p:custDataLst>
      <p:tags r:id="rId1"/>
    </p:custDataLst>
    <p:extLst>
      <p:ext uri="{BB962C8B-B14F-4D97-AF65-F5344CB8AC3E}">
        <p14:creationId xmlns:p14="http://schemas.microsoft.com/office/powerpoint/2010/main" val="18986770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normAutofit fontScale="90000"/>
          </a:bodyPr>
          <a:lstStyle/>
          <a:p>
            <a:r>
              <a:rPr lang="en-GB" dirty="0" err="1"/>
              <a:t>ePortfolio</a:t>
            </a:r>
            <a:r>
              <a:rPr lang="en-GB" dirty="0"/>
              <a:t> activity- Risk Assessment Table</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279163" cy="1818394"/>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br>
              <a:rPr lang="en-GB" dirty="0"/>
            </a:br>
            <a:r>
              <a:rPr lang="en-GB" dirty="0"/>
              <a:t>Hint: Here is an example of a completed Risk Assessment Table to help you: </a:t>
            </a:r>
          </a:p>
          <a:p>
            <a:pPr marL="0" indent="0">
              <a:buNone/>
            </a:pPr>
            <a:r>
              <a:rPr lang="en-ZA" b="1" u="sng" dirty="0"/>
              <a:t>Electrical Installations Skill 18 National Skills Competition Durban ICC 14</a:t>
            </a:r>
            <a:r>
              <a:rPr lang="en-ZA" b="1" u="sng" baseline="30000" dirty="0"/>
              <a:t>th</a:t>
            </a:r>
            <a:r>
              <a:rPr lang="en-ZA" b="1" u="sng" dirty="0"/>
              <a:t> to 19</a:t>
            </a:r>
            <a:r>
              <a:rPr lang="en-ZA" b="1" u="sng" baseline="30000" dirty="0"/>
              <a:t>th</a:t>
            </a:r>
            <a:r>
              <a:rPr lang="en-ZA" b="1" u="sng" dirty="0"/>
              <a:t> February 2017 </a:t>
            </a:r>
            <a:endParaRPr lang="en-ZA" u="sng" dirty="0"/>
          </a:p>
        </p:txBody>
      </p:sp>
      <p:sp>
        <p:nvSpPr>
          <p:cNvPr id="6" name="Rectangle 5">
            <a:hlinkClick r:id="rId4"/>
            <a:extLst>
              <a:ext uri="{FF2B5EF4-FFF2-40B4-BE49-F238E27FC236}">
                <a16:creationId xmlns:a16="http://schemas.microsoft.com/office/drawing/2014/main" id="{B66435E6-E843-4092-BE8D-15D91F9BAB79}"/>
              </a:ext>
            </a:extLst>
          </p:cNvPr>
          <p:cNvSpPr/>
          <p:nvPr/>
        </p:nvSpPr>
        <p:spPr>
          <a:xfrm>
            <a:off x="854046" y="2479526"/>
            <a:ext cx="2184589" cy="9601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Download Risk Assessment Table template</a:t>
            </a:r>
          </a:p>
        </p:txBody>
      </p:sp>
      <p:sp>
        <p:nvSpPr>
          <p:cNvPr id="7" name="Rectangle 6">
            <a:extLst>
              <a:ext uri="{FF2B5EF4-FFF2-40B4-BE49-F238E27FC236}">
                <a16:creationId xmlns:a16="http://schemas.microsoft.com/office/drawing/2014/main" id="{1ABAA99F-FC5A-4DFE-8594-70063BE9662A}"/>
              </a:ext>
            </a:extLst>
          </p:cNvPr>
          <p:cNvSpPr/>
          <p:nvPr/>
        </p:nvSpPr>
        <p:spPr>
          <a:xfrm>
            <a:off x="3199638" y="2484297"/>
            <a:ext cx="2184589" cy="9601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See the tasks for installing a gate motor supply </a:t>
            </a:r>
          </a:p>
        </p:txBody>
      </p:sp>
      <p:sp>
        <p:nvSpPr>
          <p:cNvPr id="8" name="Rectangle 7">
            <a:extLst>
              <a:ext uri="{FF2B5EF4-FFF2-40B4-BE49-F238E27FC236}">
                <a16:creationId xmlns:a16="http://schemas.microsoft.com/office/drawing/2014/main" id="{C6638AB6-E379-4A29-900D-977701061BFE}"/>
              </a:ext>
            </a:extLst>
          </p:cNvPr>
          <p:cNvSpPr/>
          <p:nvPr/>
        </p:nvSpPr>
        <p:spPr>
          <a:xfrm>
            <a:off x="5545230" y="2479522"/>
            <a:ext cx="2184589" cy="9601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Upload completed Risk Assessment Table</a:t>
            </a:r>
          </a:p>
        </p:txBody>
      </p:sp>
      <p:sp>
        <p:nvSpPr>
          <p:cNvPr id="9" name="Rectangle 8">
            <a:extLst>
              <a:ext uri="{FF2B5EF4-FFF2-40B4-BE49-F238E27FC236}">
                <a16:creationId xmlns:a16="http://schemas.microsoft.com/office/drawing/2014/main" id="{61F58654-809B-46E6-9BE0-2B35500299ED}"/>
              </a:ext>
            </a:extLst>
          </p:cNvPr>
          <p:cNvSpPr/>
          <p:nvPr/>
        </p:nvSpPr>
        <p:spPr>
          <a:xfrm>
            <a:off x="7890822" y="2472289"/>
            <a:ext cx="2184589" cy="9601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Help on how to complete a Risk Assessment Table</a:t>
            </a:r>
          </a:p>
        </p:txBody>
      </p:sp>
      <p:pic>
        <p:nvPicPr>
          <p:cNvPr id="10" name="Graphic 9" descr="User">
            <a:extLst>
              <a:ext uri="{FF2B5EF4-FFF2-40B4-BE49-F238E27FC236}">
                <a16:creationId xmlns:a16="http://schemas.microsoft.com/office/drawing/2014/main" id="{EE59829D-F74A-4866-977A-2AD8662A7E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452592"/>
            <a:ext cx="854046" cy="854046"/>
          </a:xfrm>
          <a:prstGeom prst="rect">
            <a:avLst/>
          </a:prstGeom>
        </p:spPr>
      </p:pic>
      <p:sp>
        <p:nvSpPr>
          <p:cNvPr id="11" name="Rectangle 10">
            <a:extLst>
              <a:ext uri="{FF2B5EF4-FFF2-40B4-BE49-F238E27FC236}">
                <a16:creationId xmlns:a16="http://schemas.microsoft.com/office/drawing/2014/main" id="{08860080-1C6B-4921-B691-D1EF05BE6EB5}"/>
              </a:ext>
            </a:extLst>
          </p:cNvPr>
          <p:cNvSpPr/>
          <p:nvPr/>
        </p:nvSpPr>
        <p:spPr>
          <a:xfrm>
            <a:off x="850261" y="1104489"/>
            <a:ext cx="9167671" cy="1200329"/>
          </a:xfrm>
          <a:prstGeom prst="rect">
            <a:avLst/>
          </a:prstGeom>
          <a:solidFill>
            <a:schemeClr val="tx2">
              <a:lumMod val="40000"/>
              <a:lumOff val="60000"/>
            </a:schemeClr>
          </a:solidFill>
        </p:spPr>
        <p:txBody>
          <a:bodyPr wrap="square">
            <a:spAutoFit/>
          </a:bodyPr>
          <a:lstStyle/>
          <a:p>
            <a:r>
              <a:rPr lang="en-GB" sz="2400" b="1" i="1" dirty="0"/>
              <a:t>Download the Risk Assessment Table template and then use the tasks to complete the Risk Assessment Table. Once completed, upload your completed table. </a:t>
            </a:r>
          </a:p>
        </p:txBody>
      </p:sp>
    </p:spTree>
    <p:custDataLst>
      <p:tags r:id="rId1"/>
    </p:custDataLst>
    <p:extLst>
      <p:ext uri="{BB962C8B-B14F-4D97-AF65-F5344CB8AC3E}">
        <p14:creationId xmlns:p14="http://schemas.microsoft.com/office/powerpoint/2010/main" val="36075494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Upload your requirements list</a:t>
            </a:r>
          </a:p>
        </p:txBody>
      </p:sp>
      <p:sp>
        <p:nvSpPr>
          <p:cNvPr id="8" name="Rectangle 7">
            <a:extLst>
              <a:ext uri="{FF2B5EF4-FFF2-40B4-BE49-F238E27FC236}">
                <a16:creationId xmlns:a16="http://schemas.microsoft.com/office/drawing/2014/main" id="{16018D8F-C0EC-4945-A6CA-E842AFE44238}"/>
              </a:ext>
            </a:extLst>
          </p:cNvPr>
          <p:cNvSpPr/>
          <p:nvPr/>
        </p:nvSpPr>
        <p:spPr>
          <a:xfrm>
            <a:off x="7843521" y="4235952"/>
            <a:ext cx="2039620"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
        <p:nvSpPr>
          <p:cNvPr id="3" name="Rectangle 2">
            <a:extLst>
              <a:ext uri="{FF2B5EF4-FFF2-40B4-BE49-F238E27FC236}">
                <a16:creationId xmlns:a16="http://schemas.microsoft.com/office/drawing/2014/main" id="{EE4D2069-C934-4427-A1B8-6479296A7AC6}"/>
              </a:ext>
            </a:extLst>
          </p:cNvPr>
          <p:cNvSpPr/>
          <p:nvPr/>
        </p:nvSpPr>
        <p:spPr>
          <a:xfrm>
            <a:off x="772160" y="2666272"/>
            <a:ext cx="4704080" cy="9131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Graphic 5" descr="User">
            <a:extLst>
              <a:ext uri="{FF2B5EF4-FFF2-40B4-BE49-F238E27FC236}">
                <a16:creationId xmlns:a16="http://schemas.microsoft.com/office/drawing/2014/main" id="{05860CEE-03C7-43B2-8A3C-8C2F9B57F4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805" y="1196121"/>
            <a:ext cx="835384" cy="854046"/>
          </a:xfrm>
          <a:prstGeom prst="rect">
            <a:avLst/>
          </a:prstGeom>
        </p:spPr>
      </p:pic>
      <p:sp>
        <p:nvSpPr>
          <p:cNvPr id="7" name="Rectangle 6">
            <a:extLst>
              <a:ext uri="{FF2B5EF4-FFF2-40B4-BE49-F238E27FC236}">
                <a16:creationId xmlns:a16="http://schemas.microsoft.com/office/drawing/2014/main" id="{29185FE4-CF99-4035-92BB-A26276F62296}"/>
              </a:ext>
            </a:extLst>
          </p:cNvPr>
          <p:cNvSpPr/>
          <p:nvPr/>
        </p:nvSpPr>
        <p:spPr>
          <a:xfrm>
            <a:off x="903256" y="1344191"/>
            <a:ext cx="9145967" cy="830997"/>
          </a:xfrm>
          <a:prstGeom prst="rect">
            <a:avLst/>
          </a:prstGeom>
          <a:solidFill>
            <a:schemeClr val="tx2">
              <a:lumMod val="40000"/>
              <a:lumOff val="60000"/>
            </a:schemeClr>
          </a:solidFill>
        </p:spPr>
        <p:txBody>
          <a:bodyPr wrap="square">
            <a:spAutoFit/>
          </a:bodyPr>
          <a:lstStyle/>
          <a:p>
            <a:r>
              <a:rPr lang="en-GB" sz="2400" b="1" i="1" dirty="0"/>
              <a:t>Submit your list so that it can be saved in your </a:t>
            </a:r>
            <a:r>
              <a:rPr lang="en-GB" sz="2400" b="1" i="1" u="sng" dirty="0" err="1"/>
              <a:t>ePortfolio</a:t>
            </a:r>
            <a:r>
              <a:rPr lang="en-GB" sz="2400" dirty="0"/>
              <a:t>. </a:t>
            </a:r>
            <a:r>
              <a:rPr lang="en-GB" sz="2400" b="1" i="1" dirty="0"/>
              <a:t>Upload your list and click submit. </a:t>
            </a:r>
          </a:p>
        </p:txBody>
      </p:sp>
    </p:spTree>
    <p:custDataLst>
      <p:tags r:id="rId1"/>
    </p:custDataLst>
    <p:extLst>
      <p:ext uri="{BB962C8B-B14F-4D97-AF65-F5344CB8AC3E}">
        <p14:creationId xmlns:p14="http://schemas.microsoft.com/office/powerpoint/2010/main" val="39001816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Step 6- Do the job</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312719" cy="1818394"/>
          </a:xfrm>
        </p:spPr>
        <p:txBody>
          <a:bodyPr>
            <a:noAutofit/>
          </a:bodyPr>
          <a:lstStyle/>
          <a:p>
            <a:pPr marL="0" indent="0">
              <a:buNone/>
            </a:pPr>
            <a:r>
              <a:rPr lang="en-GB" sz="2400" dirty="0"/>
              <a:t>Now it’s time to complete the job by know you are familiar with the tasks. Do you know in what order they should be completed?</a:t>
            </a:r>
            <a:endParaRPr lang="en-GB" dirty="0"/>
          </a:p>
        </p:txBody>
      </p:sp>
      <p:pic>
        <p:nvPicPr>
          <p:cNvPr id="8" name="Graphic 7" descr="User">
            <a:extLst>
              <a:ext uri="{FF2B5EF4-FFF2-40B4-BE49-F238E27FC236}">
                <a16:creationId xmlns:a16="http://schemas.microsoft.com/office/drawing/2014/main" id="{023E60F8-8F73-44AA-8E6F-AE210822A9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805" y="1738923"/>
            <a:ext cx="835384" cy="854046"/>
          </a:xfrm>
          <a:prstGeom prst="rect">
            <a:avLst/>
          </a:prstGeom>
        </p:spPr>
      </p:pic>
      <p:sp>
        <p:nvSpPr>
          <p:cNvPr id="9" name="Rectangle 8">
            <a:extLst>
              <a:ext uri="{FF2B5EF4-FFF2-40B4-BE49-F238E27FC236}">
                <a16:creationId xmlns:a16="http://schemas.microsoft.com/office/drawing/2014/main" id="{EAE6D55C-0497-4BEC-B516-CAF428E4EFC0}"/>
              </a:ext>
            </a:extLst>
          </p:cNvPr>
          <p:cNvSpPr/>
          <p:nvPr/>
        </p:nvSpPr>
        <p:spPr>
          <a:xfrm>
            <a:off x="903256" y="1886993"/>
            <a:ext cx="9145967" cy="830997"/>
          </a:xfrm>
          <a:prstGeom prst="rect">
            <a:avLst/>
          </a:prstGeom>
          <a:solidFill>
            <a:schemeClr val="tx2">
              <a:lumMod val="40000"/>
              <a:lumOff val="60000"/>
            </a:schemeClr>
          </a:solidFill>
        </p:spPr>
        <p:txBody>
          <a:bodyPr wrap="square">
            <a:spAutoFit/>
          </a:bodyPr>
          <a:lstStyle/>
          <a:p>
            <a:r>
              <a:rPr lang="en-GB" sz="2400" b="1" i="1" dirty="0"/>
              <a:t>The tasks are not in order, you will  need to put them in the correct order and click submit. </a:t>
            </a:r>
          </a:p>
        </p:txBody>
      </p:sp>
      <p:sp>
        <p:nvSpPr>
          <p:cNvPr id="16" name="Rectangle 15">
            <a:extLst>
              <a:ext uri="{FF2B5EF4-FFF2-40B4-BE49-F238E27FC236}">
                <a16:creationId xmlns:a16="http://schemas.microsoft.com/office/drawing/2014/main" id="{A719AA2A-7ED2-4FF2-ACED-4F86022A38B0}"/>
              </a:ext>
            </a:extLst>
          </p:cNvPr>
          <p:cNvSpPr/>
          <p:nvPr/>
        </p:nvSpPr>
        <p:spPr>
          <a:xfrm>
            <a:off x="3858117" y="3544008"/>
            <a:ext cx="2039620"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Begin activity</a:t>
            </a:r>
          </a:p>
        </p:txBody>
      </p:sp>
      <p:graphicFrame>
        <p:nvGraphicFramePr>
          <p:cNvPr id="10" name="Diagram 9">
            <a:extLst>
              <a:ext uri="{FF2B5EF4-FFF2-40B4-BE49-F238E27FC236}">
                <a16:creationId xmlns:a16="http://schemas.microsoft.com/office/drawing/2014/main" id="{89EF55E6-96AB-448D-BDAD-12FC8F672BF8}"/>
              </a:ext>
            </a:extLst>
          </p:cNvPr>
          <p:cNvGraphicFramePr/>
          <p:nvPr>
            <p:extLst>
              <p:ext uri="{D42A27DB-BD31-4B8C-83A1-F6EECF244321}">
                <p14:modId xmlns:p14="http://schemas.microsoft.com/office/powerpoint/2010/main" val="1461957334"/>
              </p:ext>
            </p:extLst>
          </p:nvPr>
        </p:nvGraphicFramePr>
        <p:xfrm>
          <a:off x="5217952" y="-1575824"/>
          <a:ext cx="4917157" cy="368057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4154772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059AB420-A7CE-4DFA-BD20-1A89E44019C5}"/>
              </a:ext>
            </a:extLst>
          </p:cNvPr>
          <p:cNvGraphicFramePr/>
          <p:nvPr>
            <p:extLst/>
          </p:nvPr>
        </p:nvGraphicFramePr>
        <p:xfrm>
          <a:off x="7780796" y="-2666393"/>
          <a:ext cx="4917157" cy="3680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Rectangle 21">
            <a:extLst>
              <a:ext uri="{FF2B5EF4-FFF2-40B4-BE49-F238E27FC236}">
                <a16:creationId xmlns:a16="http://schemas.microsoft.com/office/drawing/2014/main" id="{30EF971F-BF91-4A8C-948A-B89E325791DE}"/>
              </a:ext>
            </a:extLst>
          </p:cNvPr>
          <p:cNvSpPr/>
          <p:nvPr/>
        </p:nvSpPr>
        <p:spPr>
          <a:xfrm>
            <a:off x="8744078" y="4234121"/>
            <a:ext cx="1294337"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
        <p:nvSpPr>
          <p:cNvPr id="23" name="Rectangle 22">
            <a:extLst>
              <a:ext uri="{FF2B5EF4-FFF2-40B4-BE49-F238E27FC236}">
                <a16:creationId xmlns:a16="http://schemas.microsoft.com/office/drawing/2014/main" id="{6FC21841-DD3F-487D-81F3-BFFD95A148B0}"/>
              </a:ext>
            </a:extLst>
          </p:cNvPr>
          <p:cNvSpPr/>
          <p:nvPr/>
        </p:nvSpPr>
        <p:spPr>
          <a:xfrm>
            <a:off x="398162" y="965766"/>
            <a:ext cx="1397479" cy="87989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Placeholder for Task 1</a:t>
            </a:r>
          </a:p>
        </p:txBody>
      </p:sp>
      <p:sp>
        <p:nvSpPr>
          <p:cNvPr id="27" name="Rectangle 26">
            <a:extLst>
              <a:ext uri="{FF2B5EF4-FFF2-40B4-BE49-F238E27FC236}">
                <a16:creationId xmlns:a16="http://schemas.microsoft.com/office/drawing/2014/main" id="{75443C95-6088-4356-8764-9CEE77752CB6}"/>
              </a:ext>
            </a:extLst>
          </p:cNvPr>
          <p:cNvSpPr/>
          <p:nvPr/>
        </p:nvSpPr>
        <p:spPr>
          <a:xfrm>
            <a:off x="2060185" y="965766"/>
            <a:ext cx="1397479" cy="87989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Placeholder for Task 2</a:t>
            </a:r>
          </a:p>
        </p:txBody>
      </p:sp>
      <p:sp>
        <p:nvSpPr>
          <p:cNvPr id="28" name="Rectangle 27">
            <a:extLst>
              <a:ext uri="{FF2B5EF4-FFF2-40B4-BE49-F238E27FC236}">
                <a16:creationId xmlns:a16="http://schemas.microsoft.com/office/drawing/2014/main" id="{C51DEAC4-D3CC-4D77-ABA0-A6DBF5587A3B}"/>
              </a:ext>
            </a:extLst>
          </p:cNvPr>
          <p:cNvSpPr/>
          <p:nvPr/>
        </p:nvSpPr>
        <p:spPr>
          <a:xfrm>
            <a:off x="3722208" y="965766"/>
            <a:ext cx="1397479" cy="87989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Placeholder for Task 3</a:t>
            </a:r>
          </a:p>
        </p:txBody>
      </p:sp>
      <p:sp>
        <p:nvSpPr>
          <p:cNvPr id="29" name="Rectangle 28">
            <a:extLst>
              <a:ext uri="{FF2B5EF4-FFF2-40B4-BE49-F238E27FC236}">
                <a16:creationId xmlns:a16="http://schemas.microsoft.com/office/drawing/2014/main" id="{DB69FA99-42D7-4190-9E98-5FAA45DF375A}"/>
              </a:ext>
            </a:extLst>
          </p:cNvPr>
          <p:cNvSpPr/>
          <p:nvPr/>
        </p:nvSpPr>
        <p:spPr>
          <a:xfrm>
            <a:off x="400162" y="2101577"/>
            <a:ext cx="1397479" cy="87989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Placeholder for Task 4</a:t>
            </a:r>
          </a:p>
        </p:txBody>
      </p:sp>
      <p:sp>
        <p:nvSpPr>
          <p:cNvPr id="30" name="Rectangle 29">
            <a:extLst>
              <a:ext uri="{FF2B5EF4-FFF2-40B4-BE49-F238E27FC236}">
                <a16:creationId xmlns:a16="http://schemas.microsoft.com/office/drawing/2014/main" id="{094840AE-FBD1-4F31-B6C4-90A6EBC01AF9}"/>
              </a:ext>
            </a:extLst>
          </p:cNvPr>
          <p:cNvSpPr/>
          <p:nvPr/>
        </p:nvSpPr>
        <p:spPr>
          <a:xfrm>
            <a:off x="2060185" y="2101577"/>
            <a:ext cx="1397479" cy="87989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Placeholder for Task 5</a:t>
            </a:r>
          </a:p>
        </p:txBody>
      </p:sp>
      <p:sp>
        <p:nvSpPr>
          <p:cNvPr id="31" name="Rectangle 30">
            <a:extLst>
              <a:ext uri="{FF2B5EF4-FFF2-40B4-BE49-F238E27FC236}">
                <a16:creationId xmlns:a16="http://schemas.microsoft.com/office/drawing/2014/main" id="{8A95E37E-AB7F-4763-8526-3DCE7CCE5E1D}"/>
              </a:ext>
            </a:extLst>
          </p:cNvPr>
          <p:cNvSpPr/>
          <p:nvPr/>
        </p:nvSpPr>
        <p:spPr>
          <a:xfrm>
            <a:off x="3722208" y="2091801"/>
            <a:ext cx="1397479" cy="87989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Placeholder for Task 6</a:t>
            </a:r>
          </a:p>
        </p:txBody>
      </p:sp>
      <p:sp>
        <p:nvSpPr>
          <p:cNvPr id="32" name="Rectangle 31">
            <a:extLst>
              <a:ext uri="{FF2B5EF4-FFF2-40B4-BE49-F238E27FC236}">
                <a16:creationId xmlns:a16="http://schemas.microsoft.com/office/drawing/2014/main" id="{03E898A5-679A-4EED-A41B-10763C3954EA}"/>
              </a:ext>
            </a:extLst>
          </p:cNvPr>
          <p:cNvSpPr/>
          <p:nvPr/>
        </p:nvSpPr>
        <p:spPr>
          <a:xfrm>
            <a:off x="400162" y="3242763"/>
            <a:ext cx="1397479" cy="87989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Placeholder for Task 7</a:t>
            </a:r>
          </a:p>
        </p:txBody>
      </p:sp>
      <p:sp>
        <p:nvSpPr>
          <p:cNvPr id="33" name="Rectangle 32">
            <a:extLst>
              <a:ext uri="{FF2B5EF4-FFF2-40B4-BE49-F238E27FC236}">
                <a16:creationId xmlns:a16="http://schemas.microsoft.com/office/drawing/2014/main" id="{D339F7AA-3EB7-43E0-88FB-713EC8B7043E}"/>
              </a:ext>
            </a:extLst>
          </p:cNvPr>
          <p:cNvSpPr/>
          <p:nvPr/>
        </p:nvSpPr>
        <p:spPr>
          <a:xfrm>
            <a:off x="2060185" y="3237388"/>
            <a:ext cx="1397479" cy="87989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Placeholder for Task 8</a:t>
            </a:r>
          </a:p>
        </p:txBody>
      </p:sp>
      <p:sp>
        <p:nvSpPr>
          <p:cNvPr id="37" name="Rectangle 36">
            <a:extLst>
              <a:ext uri="{FF2B5EF4-FFF2-40B4-BE49-F238E27FC236}">
                <a16:creationId xmlns:a16="http://schemas.microsoft.com/office/drawing/2014/main" id="{13AD3639-F02C-4517-8B60-470B1377666C}"/>
              </a:ext>
            </a:extLst>
          </p:cNvPr>
          <p:cNvSpPr/>
          <p:nvPr/>
        </p:nvSpPr>
        <p:spPr>
          <a:xfrm>
            <a:off x="6066964" y="370143"/>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5</a:t>
            </a:r>
          </a:p>
        </p:txBody>
      </p:sp>
      <p:sp>
        <p:nvSpPr>
          <p:cNvPr id="38" name="Rectangle 37">
            <a:extLst>
              <a:ext uri="{FF2B5EF4-FFF2-40B4-BE49-F238E27FC236}">
                <a16:creationId xmlns:a16="http://schemas.microsoft.com/office/drawing/2014/main" id="{30D54D47-9B49-4CD7-AD1C-798E36A0835D}"/>
              </a:ext>
            </a:extLst>
          </p:cNvPr>
          <p:cNvSpPr/>
          <p:nvPr/>
        </p:nvSpPr>
        <p:spPr>
          <a:xfrm>
            <a:off x="6082971" y="1488557"/>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1</a:t>
            </a:r>
          </a:p>
        </p:txBody>
      </p:sp>
      <p:sp>
        <p:nvSpPr>
          <p:cNvPr id="39" name="Rectangle 38">
            <a:extLst>
              <a:ext uri="{FF2B5EF4-FFF2-40B4-BE49-F238E27FC236}">
                <a16:creationId xmlns:a16="http://schemas.microsoft.com/office/drawing/2014/main" id="{BDBD501D-E64E-40CA-A8E1-A71378BA51B9}"/>
              </a:ext>
            </a:extLst>
          </p:cNvPr>
          <p:cNvSpPr/>
          <p:nvPr/>
        </p:nvSpPr>
        <p:spPr>
          <a:xfrm>
            <a:off x="7683511" y="1488557"/>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4</a:t>
            </a:r>
          </a:p>
        </p:txBody>
      </p:sp>
      <p:sp>
        <p:nvSpPr>
          <p:cNvPr id="40" name="Rectangle 39">
            <a:extLst>
              <a:ext uri="{FF2B5EF4-FFF2-40B4-BE49-F238E27FC236}">
                <a16:creationId xmlns:a16="http://schemas.microsoft.com/office/drawing/2014/main" id="{042C1343-008F-4E88-A837-A331E8DF1209}"/>
              </a:ext>
            </a:extLst>
          </p:cNvPr>
          <p:cNvSpPr/>
          <p:nvPr/>
        </p:nvSpPr>
        <p:spPr>
          <a:xfrm>
            <a:off x="9209778" y="349657"/>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3</a:t>
            </a:r>
          </a:p>
        </p:txBody>
      </p:sp>
      <p:sp>
        <p:nvSpPr>
          <p:cNvPr id="41" name="Rectangle 40">
            <a:extLst>
              <a:ext uri="{FF2B5EF4-FFF2-40B4-BE49-F238E27FC236}">
                <a16:creationId xmlns:a16="http://schemas.microsoft.com/office/drawing/2014/main" id="{1F1EE305-9E11-4491-A412-48AE3353644D}"/>
              </a:ext>
            </a:extLst>
          </p:cNvPr>
          <p:cNvSpPr/>
          <p:nvPr/>
        </p:nvSpPr>
        <p:spPr>
          <a:xfrm>
            <a:off x="7638371" y="390025"/>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2</a:t>
            </a:r>
          </a:p>
        </p:txBody>
      </p:sp>
      <p:sp>
        <p:nvSpPr>
          <p:cNvPr id="44" name="Rectangle 43">
            <a:extLst>
              <a:ext uri="{FF2B5EF4-FFF2-40B4-BE49-F238E27FC236}">
                <a16:creationId xmlns:a16="http://schemas.microsoft.com/office/drawing/2014/main" id="{13466211-5AE7-4AD8-9BEE-3B981B982E25}"/>
              </a:ext>
            </a:extLst>
          </p:cNvPr>
          <p:cNvSpPr/>
          <p:nvPr/>
        </p:nvSpPr>
        <p:spPr>
          <a:xfrm>
            <a:off x="7710220" y="2613647"/>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8</a:t>
            </a:r>
          </a:p>
        </p:txBody>
      </p:sp>
      <p:sp>
        <p:nvSpPr>
          <p:cNvPr id="45" name="Rectangle 44">
            <a:extLst>
              <a:ext uri="{FF2B5EF4-FFF2-40B4-BE49-F238E27FC236}">
                <a16:creationId xmlns:a16="http://schemas.microsoft.com/office/drawing/2014/main" id="{7347AB57-05B2-4F7E-82E0-09B3B64744CF}"/>
              </a:ext>
            </a:extLst>
          </p:cNvPr>
          <p:cNvSpPr/>
          <p:nvPr/>
        </p:nvSpPr>
        <p:spPr>
          <a:xfrm>
            <a:off x="6084547" y="2618802"/>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7</a:t>
            </a:r>
          </a:p>
        </p:txBody>
      </p:sp>
      <p:sp>
        <p:nvSpPr>
          <p:cNvPr id="46" name="Rectangle 45">
            <a:extLst>
              <a:ext uri="{FF2B5EF4-FFF2-40B4-BE49-F238E27FC236}">
                <a16:creationId xmlns:a16="http://schemas.microsoft.com/office/drawing/2014/main" id="{3352F68B-E325-4751-B29E-92B6268AA9E4}"/>
              </a:ext>
            </a:extLst>
          </p:cNvPr>
          <p:cNvSpPr/>
          <p:nvPr/>
        </p:nvSpPr>
        <p:spPr>
          <a:xfrm>
            <a:off x="6082972" y="3868457"/>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6</a:t>
            </a:r>
          </a:p>
        </p:txBody>
      </p:sp>
    </p:spTree>
    <p:custDataLst>
      <p:tags r:id="rId1"/>
    </p:custDataLst>
    <p:extLst>
      <p:ext uri="{BB962C8B-B14F-4D97-AF65-F5344CB8AC3E}">
        <p14:creationId xmlns:p14="http://schemas.microsoft.com/office/powerpoint/2010/main" val="15330800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Feedback- tasks</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312719" cy="1818394"/>
          </a:xfrm>
        </p:spPr>
        <p:txBody>
          <a:bodyPr>
            <a:noAutofit/>
          </a:bodyPr>
          <a:lstStyle/>
          <a:p>
            <a:pPr marL="0" indent="0">
              <a:buNone/>
            </a:pPr>
            <a:r>
              <a:rPr lang="en-GB" dirty="0"/>
              <a:t>Here is the correct order of the tasks for installing a gate motor supply. </a:t>
            </a:r>
          </a:p>
        </p:txBody>
      </p:sp>
      <p:graphicFrame>
        <p:nvGraphicFramePr>
          <p:cNvPr id="6" name="Diagram 5">
            <a:extLst>
              <a:ext uri="{FF2B5EF4-FFF2-40B4-BE49-F238E27FC236}">
                <a16:creationId xmlns:a16="http://schemas.microsoft.com/office/drawing/2014/main" id="{059AB420-A7CE-4DFA-BD20-1A89E44019C5}"/>
              </a:ext>
            </a:extLst>
          </p:cNvPr>
          <p:cNvGraphicFramePr/>
          <p:nvPr>
            <p:extLst/>
          </p:nvPr>
        </p:nvGraphicFramePr>
        <p:xfrm>
          <a:off x="7780796" y="-2666393"/>
          <a:ext cx="4917157" cy="3680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a:extLst>
              <a:ext uri="{FF2B5EF4-FFF2-40B4-BE49-F238E27FC236}">
                <a16:creationId xmlns:a16="http://schemas.microsoft.com/office/drawing/2014/main" id="{F146D17A-5649-465A-A927-0D951AAFC85A}"/>
              </a:ext>
            </a:extLst>
          </p:cNvPr>
          <p:cNvSpPr/>
          <p:nvPr/>
        </p:nvSpPr>
        <p:spPr>
          <a:xfrm>
            <a:off x="3770244" y="5709238"/>
            <a:ext cx="1294337"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
        <p:nvSpPr>
          <p:cNvPr id="11" name="Rectangle 10">
            <a:extLst>
              <a:ext uri="{FF2B5EF4-FFF2-40B4-BE49-F238E27FC236}">
                <a16:creationId xmlns:a16="http://schemas.microsoft.com/office/drawing/2014/main" id="{CFEE53E9-B8B4-48C2-ABD3-84D10DF35555}"/>
              </a:ext>
            </a:extLst>
          </p:cNvPr>
          <p:cNvSpPr/>
          <p:nvPr/>
        </p:nvSpPr>
        <p:spPr>
          <a:xfrm>
            <a:off x="1686677" y="3131036"/>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5</a:t>
            </a:r>
          </a:p>
        </p:txBody>
      </p:sp>
      <p:sp>
        <p:nvSpPr>
          <p:cNvPr id="12" name="Rectangle 11">
            <a:extLst>
              <a:ext uri="{FF2B5EF4-FFF2-40B4-BE49-F238E27FC236}">
                <a16:creationId xmlns:a16="http://schemas.microsoft.com/office/drawing/2014/main" id="{DAF3E7D5-1697-4583-891B-01B1299087B3}"/>
              </a:ext>
            </a:extLst>
          </p:cNvPr>
          <p:cNvSpPr/>
          <p:nvPr/>
        </p:nvSpPr>
        <p:spPr>
          <a:xfrm>
            <a:off x="1686679" y="2098636"/>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1</a:t>
            </a:r>
          </a:p>
        </p:txBody>
      </p:sp>
      <p:sp>
        <p:nvSpPr>
          <p:cNvPr id="13" name="Rectangle 12">
            <a:extLst>
              <a:ext uri="{FF2B5EF4-FFF2-40B4-BE49-F238E27FC236}">
                <a16:creationId xmlns:a16="http://schemas.microsoft.com/office/drawing/2014/main" id="{134971F4-8DF0-42F0-BC6B-3DCD3DED429C}"/>
              </a:ext>
            </a:extLst>
          </p:cNvPr>
          <p:cNvSpPr/>
          <p:nvPr/>
        </p:nvSpPr>
        <p:spPr>
          <a:xfrm>
            <a:off x="6383317" y="2094763"/>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4</a:t>
            </a:r>
          </a:p>
        </p:txBody>
      </p:sp>
      <p:sp>
        <p:nvSpPr>
          <p:cNvPr id="14" name="Rectangle 13">
            <a:extLst>
              <a:ext uri="{FF2B5EF4-FFF2-40B4-BE49-F238E27FC236}">
                <a16:creationId xmlns:a16="http://schemas.microsoft.com/office/drawing/2014/main" id="{BFE1B288-0F90-45B1-A44D-D9F53A667E2B}"/>
              </a:ext>
            </a:extLst>
          </p:cNvPr>
          <p:cNvSpPr/>
          <p:nvPr/>
        </p:nvSpPr>
        <p:spPr>
          <a:xfrm>
            <a:off x="4811910" y="2098636"/>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3</a:t>
            </a:r>
          </a:p>
        </p:txBody>
      </p:sp>
      <p:sp>
        <p:nvSpPr>
          <p:cNvPr id="15" name="Rectangle 14">
            <a:extLst>
              <a:ext uri="{FF2B5EF4-FFF2-40B4-BE49-F238E27FC236}">
                <a16:creationId xmlns:a16="http://schemas.microsoft.com/office/drawing/2014/main" id="{9E3D1297-CE5C-4451-A8DA-5285458EB884}"/>
              </a:ext>
            </a:extLst>
          </p:cNvPr>
          <p:cNvSpPr/>
          <p:nvPr/>
        </p:nvSpPr>
        <p:spPr>
          <a:xfrm>
            <a:off x="3240503" y="2094763"/>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2</a:t>
            </a:r>
          </a:p>
        </p:txBody>
      </p:sp>
      <p:sp>
        <p:nvSpPr>
          <p:cNvPr id="17" name="Rectangle 16">
            <a:extLst>
              <a:ext uri="{FF2B5EF4-FFF2-40B4-BE49-F238E27FC236}">
                <a16:creationId xmlns:a16="http://schemas.microsoft.com/office/drawing/2014/main" id="{1684CF45-1853-4838-8205-2D6E745E0911}"/>
              </a:ext>
            </a:extLst>
          </p:cNvPr>
          <p:cNvSpPr/>
          <p:nvPr/>
        </p:nvSpPr>
        <p:spPr>
          <a:xfrm>
            <a:off x="6383317" y="3131036"/>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8</a:t>
            </a:r>
          </a:p>
        </p:txBody>
      </p:sp>
      <p:sp>
        <p:nvSpPr>
          <p:cNvPr id="18" name="Rectangle 17">
            <a:extLst>
              <a:ext uri="{FF2B5EF4-FFF2-40B4-BE49-F238E27FC236}">
                <a16:creationId xmlns:a16="http://schemas.microsoft.com/office/drawing/2014/main" id="{904B1BE1-4EC6-49C7-BC6D-64D64D1ACBF9}"/>
              </a:ext>
            </a:extLst>
          </p:cNvPr>
          <p:cNvSpPr/>
          <p:nvPr/>
        </p:nvSpPr>
        <p:spPr>
          <a:xfrm>
            <a:off x="4811910" y="3131036"/>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7</a:t>
            </a:r>
          </a:p>
        </p:txBody>
      </p:sp>
      <p:sp>
        <p:nvSpPr>
          <p:cNvPr id="19" name="Rectangle 18">
            <a:extLst>
              <a:ext uri="{FF2B5EF4-FFF2-40B4-BE49-F238E27FC236}">
                <a16:creationId xmlns:a16="http://schemas.microsoft.com/office/drawing/2014/main" id="{0A485DF4-EA91-4102-AE0A-7350E4DB51E1}"/>
              </a:ext>
            </a:extLst>
          </p:cNvPr>
          <p:cNvSpPr/>
          <p:nvPr/>
        </p:nvSpPr>
        <p:spPr>
          <a:xfrm>
            <a:off x="3258087" y="3131036"/>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6</a:t>
            </a:r>
          </a:p>
        </p:txBody>
      </p:sp>
    </p:spTree>
    <p:custDataLst>
      <p:tags r:id="rId1"/>
    </p:custDataLst>
    <p:extLst>
      <p:ext uri="{BB962C8B-B14F-4D97-AF65-F5344CB8AC3E}">
        <p14:creationId xmlns:p14="http://schemas.microsoft.com/office/powerpoint/2010/main" val="26282679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normAutofit fontScale="90000"/>
          </a:bodyPr>
          <a:lstStyle/>
          <a:p>
            <a:r>
              <a:rPr lang="en-GB" dirty="0"/>
              <a:t>Step 7- Check if the task was done correctly</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312719" cy="1818394"/>
          </a:xfrm>
        </p:spPr>
        <p:txBody>
          <a:bodyPr>
            <a:noAutofit/>
          </a:bodyPr>
          <a:lstStyle/>
          <a:p>
            <a:pPr marL="0" indent="0">
              <a:buNone/>
            </a:pPr>
            <a:r>
              <a:rPr lang="en-GB" sz="2400" dirty="0"/>
              <a:t>Once you have completed the job you must check that everything was done correctly. </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15" name="Diagram 14">
            <a:extLst>
              <a:ext uri="{FF2B5EF4-FFF2-40B4-BE49-F238E27FC236}">
                <a16:creationId xmlns:a16="http://schemas.microsoft.com/office/drawing/2014/main" id="{F0F8DAEA-D9FA-49D7-AF8B-4D9604AF5ABF}"/>
              </a:ext>
            </a:extLst>
          </p:cNvPr>
          <p:cNvGraphicFramePr/>
          <p:nvPr>
            <p:extLst>
              <p:ext uri="{D42A27DB-BD31-4B8C-83A1-F6EECF244321}">
                <p14:modId xmlns:p14="http://schemas.microsoft.com/office/powerpoint/2010/main" val="1792273498"/>
              </p:ext>
            </p:extLst>
          </p:nvPr>
        </p:nvGraphicFramePr>
        <p:xfrm>
          <a:off x="5217952" y="-1575824"/>
          <a:ext cx="4917157" cy="3680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EB5F8DE2-AC99-4B1C-85F1-8D956C04DD0B}"/>
              </a:ext>
            </a:extLst>
          </p:cNvPr>
          <p:cNvSpPr/>
          <p:nvPr/>
        </p:nvSpPr>
        <p:spPr>
          <a:xfrm>
            <a:off x="1062601" y="2500280"/>
            <a:ext cx="1968246" cy="10501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cable is level and parallel and secured properly</a:t>
            </a:r>
          </a:p>
        </p:txBody>
      </p:sp>
      <p:pic>
        <p:nvPicPr>
          <p:cNvPr id="24" name="Graphic 23" descr="User">
            <a:extLst>
              <a:ext uri="{FF2B5EF4-FFF2-40B4-BE49-F238E27FC236}">
                <a16:creationId xmlns:a16="http://schemas.microsoft.com/office/drawing/2014/main" id="{EA7F1478-363E-4A81-BEBE-3FBE7130A4C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8805" y="1738923"/>
            <a:ext cx="835384" cy="854046"/>
          </a:xfrm>
          <a:prstGeom prst="rect">
            <a:avLst/>
          </a:prstGeom>
        </p:spPr>
      </p:pic>
      <p:sp>
        <p:nvSpPr>
          <p:cNvPr id="25" name="Rectangle 24">
            <a:extLst>
              <a:ext uri="{FF2B5EF4-FFF2-40B4-BE49-F238E27FC236}">
                <a16:creationId xmlns:a16="http://schemas.microsoft.com/office/drawing/2014/main" id="{34937B12-8FC0-4CC3-81D4-266B86C4E89B}"/>
              </a:ext>
            </a:extLst>
          </p:cNvPr>
          <p:cNvSpPr/>
          <p:nvPr/>
        </p:nvSpPr>
        <p:spPr>
          <a:xfrm>
            <a:off x="903256" y="1886993"/>
            <a:ext cx="9145967" cy="461665"/>
          </a:xfrm>
          <a:prstGeom prst="rect">
            <a:avLst/>
          </a:prstGeom>
          <a:solidFill>
            <a:schemeClr val="tx2">
              <a:lumMod val="40000"/>
              <a:lumOff val="60000"/>
            </a:schemeClr>
          </a:solidFill>
        </p:spPr>
        <p:txBody>
          <a:bodyPr wrap="square">
            <a:spAutoFit/>
          </a:bodyPr>
          <a:lstStyle/>
          <a:p>
            <a:r>
              <a:rPr lang="en-GB" sz="2400" b="1" i="1" dirty="0"/>
              <a:t>Click on the blocks to see an image of each check. </a:t>
            </a:r>
          </a:p>
        </p:txBody>
      </p:sp>
      <p:sp>
        <p:nvSpPr>
          <p:cNvPr id="28" name="Rectangle 27">
            <a:extLst>
              <a:ext uri="{FF2B5EF4-FFF2-40B4-BE49-F238E27FC236}">
                <a16:creationId xmlns:a16="http://schemas.microsoft.com/office/drawing/2014/main" id="{6A77D667-AD5F-4101-AA0B-07878207B5A0}"/>
              </a:ext>
            </a:extLst>
          </p:cNvPr>
          <p:cNvSpPr/>
          <p:nvPr/>
        </p:nvSpPr>
        <p:spPr>
          <a:xfrm>
            <a:off x="3547055" y="2489424"/>
            <a:ext cx="1968246" cy="10501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isolator is square, level and parallel and secured properly</a:t>
            </a:r>
          </a:p>
        </p:txBody>
      </p:sp>
      <p:sp>
        <p:nvSpPr>
          <p:cNvPr id="29" name="Rectangle 28">
            <a:extLst>
              <a:ext uri="{FF2B5EF4-FFF2-40B4-BE49-F238E27FC236}">
                <a16:creationId xmlns:a16="http://schemas.microsoft.com/office/drawing/2014/main" id="{1944E40B-A88A-4C09-B4F9-288C3881FAA0}"/>
              </a:ext>
            </a:extLst>
          </p:cNvPr>
          <p:cNvSpPr/>
          <p:nvPr/>
        </p:nvSpPr>
        <p:spPr>
          <a:xfrm>
            <a:off x="2311351" y="3771297"/>
            <a:ext cx="1968246" cy="10501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Connections tight at termination points</a:t>
            </a:r>
          </a:p>
        </p:txBody>
      </p:sp>
      <p:sp>
        <p:nvSpPr>
          <p:cNvPr id="30" name="Rectangle 29">
            <a:extLst>
              <a:ext uri="{FF2B5EF4-FFF2-40B4-BE49-F238E27FC236}">
                <a16:creationId xmlns:a16="http://schemas.microsoft.com/office/drawing/2014/main" id="{EB84A1DD-E82C-40BE-B2CC-31F22D6629BB}"/>
              </a:ext>
            </a:extLst>
          </p:cNvPr>
          <p:cNvSpPr/>
          <p:nvPr/>
        </p:nvSpPr>
        <p:spPr>
          <a:xfrm>
            <a:off x="4771730" y="3771297"/>
            <a:ext cx="1968246" cy="10501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Circuit labeled water heater on DB 1</a:t>
            </a:r>
          </a:p>
        </p:txBody>
      </p:sp>
      <p:sp>
        <p:nvSpPr>
          <p:cNvPr id="31" name="Rectangle 30">
            <a:extLst>
              <a:ext uri="{FF2B5EF4-FFF2-40B4-BE49-F238E27FC236}">
                <a16:creationId xmlns:a16="http://schemas.microsoft.com/office/drawing/2014/main" id="{DCC0602F-DB1F-4E3B-9F93-3074646A5AED}"/>
              </a:ext>
            </a:extLst>
          </p:cNvPr>
          <p:cNvSpPr/>
          <p:nvPr/>
        </p:nvSpPr>
        <p:spPr>
          <a:xfrm>
            <a:off x="5932889" y="2483644"/>
            <a:ext cx="1968246" cy="10501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Correct lengths of conductor left in socket outlet and DB</a:t>
            </a:r>
          </a:p>
        </p:txBody>
      </p:sp>
      <p:sp>
        <p:nvSpPr>
          <p:cNvPr id="32" name="Rectangle 31">
            <a:extLst>
              <a:ext uri="{FF2B5EF4-FFF2-40B4-BE49-F238E27FC236}">
                <a16:creationId xmlns:a16="http://schemas.microsoft.com/office/drawing/2014/main" id="{89C73E25-72C4-46F0-957C-99D722B7F9CE}"/>
              </a:ext>
            </a:extLst>
          </p:cNvPr>
          <p:cNvSpPr/>
          <p:nvPr/>
        </p:nvSpPr>
        <p:spPr>
          <a:xfrm>
            <a:off x="6917012" y="3816301"/>
            <a:ext cx="1720738" cy="960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Verify this one… I think it should say 3 phase?</a:t>
            </a:r>
          </a:p>
        </p:txBody>
      </p:sp>
    </p:spTree>
    <p:custDataLst>
      <p:tags r:id="rId1"/>
    </p:custDataLst>
    <p:extLst>
      <p:ext uri="{BB962C8B-B14F-4D97-AF65-F5344CB8AC3E}">
        <p14:creationId xmlns:p14="http://schemas.microsoft.com/office/powerpoint/2010/main" val="3927189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2613" y="264463"/>
            <a:ext cx="7616770" cy="960112"/>
          </a:xfrm>
          <a:prstGeom prst="rect">
            <a:avLst/>
          </a:prstGeom>
        </p:spPr>
        <p:txBody>
          <a:bodyPr vert="horz" lIns="91440" tIns="45720" rIns="91440" bIns="45720" rtlCol="0" anchor="b">
            <a:normAutofit/>
          </a:bodyPr>
          <a:lstStyle>
            <a:lvl1pPr algn="l" defTabSz="662300" rtl="0" eaLnBrk="1" latinLnBrk="0" hangingPunct="1">
              <a:lnSpc>
                <a:spcPct val="90000"/>
              </a:lnSpc>
              <a:spcBef>
                <a:spcPct val="0"/>
              </a:spcBef>
              <a:buNone/>
              <a:defRPr sz="4346" kern="1200">
                <a:solidFill>
                  <a:schemeClr val="tx1"/>
                </a:solidFill>
                <a:latin typeface="+mj-lt"/>
                <a:ea typeface="+mj-ea"/>
                <a:cs typeface="+mj-cs"/>
              </a:defRPr>
            </a:lvl1pPr>
          </a:lstStyle>
          <a:p>
            <a:pPr marL="0" marR="0" lvl="0" indent="0" algn="l" defTabSz="6623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rgbClr val="43525A"/>
                </a:solidFill>
                <a:effectLst/>
                <a:uLnTx/>
                <a:uFillTx/>
                <a:latin typeface="Open Sans"/>
                <a:ea typeface="+mj-ea"/>
                <a:cs typeface="+mj-cs"/>
              </a:rPr>
              <a:t>Introduction</a:t>
            </a:r>
          </a:p>
        </p:txBody>
      </p:sp>
      <p:sp>
        <p:nvSpPr>
          <p:cNvPr id="15" name="TextBox 14"/>
          <p:cNvSpPr txBox="1"/>
          <p:nvPr/>
        </p:nvSpPr>
        <p:spPr>
          <a:xfrm>
            <a:off x="575258" y="1226216"/>
            <a:ext cx="9013359" cy="1938992"/>
          </a:xfrm>
          <a:prstGeom prst="rect">
            <a:avLst/>
          </a:prstGeom>
          <a:noFill/>
        </p:spPr>
        <p:txBody>
          <a:bodyPr wrap="square" rtlCol="0">
            <a:spAutoFit/>
          </a:bodyPr>
          <a:lstStyle/>
          <a:p>
            <a:r>
              <a:rPr lang="en-US" sz="2400" dirty="0"/>
              <a:t>In this scenario you will learn how to supply power to a industrial three phase socket outlet. As the electrician you would have to install the complete circuit including the socket outlet. The appliance that connects to the socket outlet is not part of the electrical installation.</a:t>
            </a:r>
            <a:endParaRPr lang="en-ZA" sz="2400"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srgbClr val="43525A"/>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9799124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normAutofit/>
          </a:bodyPr>
          <a:lstStyle/>
          <a:p>
            <a:r>
              <a:rPr lang="en-GB" dirty="0"/>
              <a:t>Do the necessary tests</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312719" cy="1818394"/>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15" name="Content Placeholder 2">
            <a:extLst>
              <a:ext uri="{FF2B5EF4-FFF2-40B4-BE49-F238E27FC236}">
                <a16:creationId xmlns:a16="http://schemas.microsoft.com/office/drawing/2014/main" id="{BE60F482-8596-4769-9E9C-6C799FD72C21}"/>
              </a:ext>
            </a:extLst>
          </p:cNvPr>
          <p:cNvSpPr txBox="1">
            <a:spLocks/>
          </p:cNvSpPr>
          <p:nvPr/>
        </p:nvSpPr>
        <p:spPr>
          <a:xfrm>
            <a:off x="645012" y="1131182"/>
            <a:ext cx="9312719" cy="698249"/>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r>
              <a:rPr lang="en-GB" dirty="0"/>
              <a:t>In addition to checking the elements, you must make sure that the No Voltage Tests and Voltage On Tests are completed. </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17" name="TextBox 16">
            <a:extLst>
              <a:ext uri="{FF2B5EF4-FFF2-40B4-BE49-F238E27FC236}">
                <a16:creationId xmlns:a16="http://schemas.microsoft.com/office/drawing/2014/main" id="{1895869E-2D0E-4D11-980D-0B30B2618F85}"/>
              </a:ext>
            </a:extLst>
          </p:cNvPr>
          <p:cNvSpPr txBox="1"/>
          <p:nvPr/>
        </p:nvSpPr>
        <p:spPr>
          <a:xfrm>
            <a:off x="645013" y="1805267"/>
            <a:ext cx="3381067" cy="400110"/>
          </a:xfrm>
          <a:prstGeom prst="rect">
            <a:avLst/>
          </a:prstGeom>
          <a:noFill/>
        </p:spPr>
        <p:txBody>
          <a:bodyPr wrap="square" rtlCol="0">
            <a:spAutoFit/>
          </a:bodyPr>
          <a:lstStyle/>
          <a:p>
            <a:r>
              <a:rPr lang="en-ZA" sz="2000" b="1" dirty="0"/>
              <a:t>No Voltage Tests</a:t>
            </a:r>
          </a:p>
        </p:txBody>
      </p:sp>
      <p:sp>
        <p:nvSpPr>
          <p:cNvPr id="18" name="Rectangle 17">
            <a:extLst>
              <a:ext uri="{FF2B5EF4-FFF2-40B4-BE49-F238E27FC236}">
                <a16:creationId xmlns:a16="http://schemas.microsoft.com/office/drawing/2014/main" id="{4511713F-24FD-4469-B472-4FD9104C58BD}"/>
              </a:ext>
            </a:extLst>
          </p:cNvPr>
          <p:cNvSpPr/>
          <p:nvPr/>
        </p:nvSpPr>
        <p:spPr>
          <a:xfrm>
            <a:off x="790795" y="3690641"/>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 31</a:t>
            </a:r>
          </a:p>
          <a:p>
            <a:pPr algn="ctr"/>
            <a:r>
              <a:rPr lang="en-ZA" sz="1553" dirty="0"/>
              <a:t>Insultation resistance test</a:t>
            </a:r>
          </a:p>
        </p:txBody>
      </p:sp>
      <p:sp>
        <p:nvSpPr>
          <p:cNvPr id="19" name="Rectangle 18">
            <a:extLst>
              <a:ext uri="{FF2B5EF4-FFF2-40B4-BE49-F238E27FC236}">
                <a16:creationId xmlns:a16="http://schemas.microsoft.com/office/drawing/2014/main" id="{93FB7A14-EC2F-46B2-8048-FB9932C33E3A}"/>
              </a:ext>
            </a:extLst>
          </p:cNvPr>
          <p:cNvSpPr/>
          <p:nvPr/>
        </p:nvSpPr>
        <p:spPr>
          <a:xfrm>
            <a:off x="790795" y="2310401"/>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Simulation </a:t>
            </a:r>
          </a:p>
          <a:p>
            <a:pPr algn="ctr"/>
            <a:r>
              <a:rPr lang="en-ZA" sz="1553" dirty="0"/>
              <a:t>Continuity of the earth conductor</a:t>
            </a:r>
          </a:p>
        </p:txBody>
      </p:sp>
      <p:sp>
        <p:nvSpPr>
          <p:cNvPr id="22" name="TextBox 21">
            <a:extLst>
              <a:ext uri="{FF2B5EF4-FFF2-40B4-BE49-F238E27FC236}">
                <a16:creationId xmlns:a16="http://schemas.microsoft.com/office/drawing/2014/main" id="{41518E7A-9931-4E2D-B24C-22DB32608181}"/>
              </a:ext>
            </a:extLst>
          </p:cNvPr>
          <p:cNvSpPr txBox="1"/>
          <p:nvPr/>
        </p:nvSpPr>
        <p:spPr>
          <a:xfrm>
            <a:off x="5738529" y="1813200"/>
            <a:ext cx="3381067" cy="400110"/>
          </a:xfrm>
          <a:prstGeom prst="rect">
            <a:avLst/>
          </a:prstGeom>
          <a:noFill/>
        </p:spPr>
        <p:txBody>
          <a:bodyPr wrap="square" rtlCol="0">
            <a:spAutoFit/>
          </a:bodyPr>
          <a:lstStyle/>
          <a:p>
            <a:r>
              <a:rPr lang="en-ZA" sz="2000" b="1" dirty="0"/>
              <a:t>Voltage On Tests</a:t>
            </a:r>
          </a:p>
        </p:txBody>
      </p:sp>
      <p:sp>
        <p:nvSpPr>
          <p:cNvPr id="23" name="Rectangle 22">
            <a:extLst>
              <a:ext uri="{FF2B5EF4-FFF2-40B4-BE49-F238E27FC236}">
                <a16:creationId xmlns:a16="http://schemas.microsoft.com/office/drawing/2014/main" id="{B9C2DF39-4D04-49DE-B333-989C60911711}"/>
              </a:ext>
            </a:extLst>
          </p:cNvPr>
          <p:cNvSpPr/>
          <p:nvPr/>
        </p:nvSpPr>
        <p:spPr>
          <a:xfrm>
            <a:off x="5814030" y="2256043"/>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Simulation </a:t>
            </a:r>
          </a:p>
          <a:p>
            <a:pPr algn="ctr"/>
            <a:r>
              <a:rPr lang="en-ZA" sz="1553" dirty="0"/>
              <a:t>Voltage Test</a:t>
            </a:r>
          </a:p>
          <a:p>
            <a:pPr algn="ctr"/>
            <a:endParaRPr lang="en-ZA" sz="1553" dirty="0"/>
          </a:p>
        </p:txBody>
      </p:sp>
      <p:sp>
        <p:nvSpPr>
          <p:cNvPr id="24" name="Rectangle 23">
            <a:extLst>
              <a:ext uri="{FF2B5EF4-FFF2-40B4-BE49-F238E27FC236}">
                <a16:creationId xmlns:a16="http://schemas.microsoft.com/office/drawing/2014/main" id="{1E2A3679-55A9-450D-B509-42F59B52620F}"/>
              </a:ext>
            </a:extLst>
          </p:cNvPr>
          <p:cNvSpPr/>
          <p:nvPr/>
        </p:nvSpPr>
        <p:spPr>
          <a:xfrm>
            <a:off x="5814030" y="3511508"/>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Simulation </a:t>
            </a:r>
          </a:p>
          <a:p>
            <a:pPr algn="ctr"/>
            <a:r>
              <a:rPr lang="en-ZA" sz="1553" dirty="0"/>
              <a:t>Polarity Test</a:t>
            </a:r>
          </a:p>
          <a:p>
            <a:pPr algn="ctr"/>
            <a:endParaRPr lang="en-ZA" sz="1553" dirty="0"/>
          </a:p>
        </p:txBody>
      </p:sp>
      <p:sp>
        <p:nvSpPr>
          <p:cNvPr id="25" name="Rectangle 24">
            <a:extLst>
              <a:ext uri="{FF2B5EF4-FFF2-40B4-BE49-F238E27FC236}">
                <a16:creationId xmlns:a16="http://schemas.microsoft.com/office/drawing/2014/main" id="{0DDE9D90-2016-4B88-8795-A1822B6F8E38}"/>
              </a:ext>
            </a:extLst>
          </p:cNvPr>
          <p:cNvSpPr/>
          <p:nvPr/>
        </p:nvSpPr>
        <p:spPr>
          <a:xfrm>
            <a:off x="7956045" y="3511508"/>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Simulation </a:t>
            </a:r>
          </a:p>
          <a:p>
            <a:pPr algn="ctr"/>
            <a:r>
              <a:rPr lang="en-ZA" sz="1553" dirty="0"/>
              <a:t>Elevated Voltage to Neutral test</a:t>
            </a:r>
          </a:p>
          <a:p>
            <a:pPr algn="ctr"/>
            <a:endParaRPr lang="en-ZA" sz="1553" dirty="0"/>
          </a:p>
        </p:txBody>
      </p:sp>
      <p:sp>
        <p:nvSpPr>
          <p:cNvPr id="3" name="Rectangle 2">
            <a:extLst>
              <a:ext uri="{FF2B5EF4-FFF2-40B4-BE49-F238E27FC236}">
                <a16:creationId xmlns:a16="http://schemas.microsoft.com/office/drawing/2014/main" id="{B0D3D4CB-99A0-4856-B369-66B5985B3FAC}"/>
              </a:ext>
            </a:extLst>
          </p:cNvPr>
          <p:cNvSpPr/>
          <p:nvPr/>
        </p:nvSpPr>
        <p:spPr>
          <a:xfrm>
            <a:off x="6459523" y="58723"/>
            <a:ext cx="3233899" cy="960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Need Dave/Nick’s help in building out the values that would be needed here</a:t>
            </a:r>
          </a:p>
        </p:txBody>
      </p:sp>
      <p:pic>
        <p:nvPicPr>
          <p:cNvPr id="4" name="Picture 3">
            <a:extLst>
              <a:ext uri="{FF2B5EF4-FFF2-40B4-BE49-F238E27FC236}">
                <a16:creationId xmlns:a16="http://schemas.microsoft.com/office/drawing/2014/main" id="{8836C792-FCE3-4C7E-B063-67166C528441}"/>
              </a:ext>
            </a:extLst>
          </p:cNvPr>
          <p:cNvPicPr>
            <a:picLocks noChangeAspect="1"/>
          </p:cNvPicPr>
          <p:nvPr/>
        </p:nvPicPr>
        <p:blipFill>
          <a:blip r:embed="rId4"/>
          <a:stretch>
            <a:fillRect/>
          </a:stretch>
        </p:blipFill>
        <p:spPr>
          <a:xfrm>
            <a:off x="4917980" y="1416008"/>
            <a:ext cx="5895975" cy="4191000"/>
          </a:xfrm>
          <a:prstGeom prst="rect">
            <a:avLst/>
          </a:prstGeom>
        </p:spPr>
      </p:pic>
    </p:spTree>
    <p:custDataLst>
      <p:tags r:id="rId1"/>
    </p:custDataLst>
    <p:extLst>
      <p:ext uri="{BB962C8B-B14F-4D97-AF65-F5344CB8AC3E}">
        <p14:creationId xmlns:p14="http://schemas.microsoft.com/office/powerpoint/2010/main" val="16674521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normAutofit/>
          </a:bodyPr>
          <a:lstStyle/>
          <a:p>
            <a:r>
              <a:rPr lang="en-GB" dirty="0"/>
              <a:t>Step 8- Hand over to supervisor</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312719" cy="1818394"/>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15" name="Content Placeholder 2">
            <a:extLst>
              <a:ext uri="{FF2B5EF4-FFF2-40B4-BE49-F238E27FC236}">
                <a16:creationId xmlns:a16="http://schemas.microsoft.com/office/drawing/2014/main" id="{BE60F482-8596-4769-9E9C-6C799FD72C21}"/>
              </a:ext>
            </a:extLst>
          </p:cNvPr>
          <p:cNvSpPr txBox="1">
            <a:spLocks/>
          </p:cNvSpPr>
          <p:nvPr/>
        </p:nvSpPr>
        <p:spPr>
          <a:xfrm>
            <a:off x="645012" y="1131182"/>
            <a:ext cx="9312719" cy="698249"/>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None/>
            </a:pPr>
            <a:r>
              <a:rPr lang="en-GB" sz="2400" dirty="0"/>
              <a:t>You are almost finished installing the 3 phase socket outlet. The final thing you need to do is show your supervisor, Mr Jansen what you have done so that he can issue the Certificate of Compliance. </a:t>
            </a:r>
          </a:p>
        </p:txBody>
      </p:sp>
      <p:sp>
        <p:nvSpPr>
          <p:cNvPr id="9" name="Rectangle 8">
            <a:extLst>
              <a:ext uri="{FF2B5EF4-FFF2-40B4-BE49-F238E27FC236}">
                <a16:creationId xmlns:a16="http://schemas.microsoft.com/office/drawing/2014/main" id="{948CEC6B-9FDC-4662-822B-DC80B704EC0F}"/>
              </a:ext>
            </a:extLst>
          </p:cNvPr>
          <p:cNvSpPr/>
          <p:nvPr/>
        </p:nvSpPr>
        <p:spPr>
          <a:xfrm>
            <a:off x="4989786" y="2341179"/>
            <a:ext cx="4255377" cy="247302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for Video </a:t>
            </a:r>
          </a:p>
        </p:txBody>
      </p:sp>
      <p:graphicFrame>
        <p:nvGraphicFramePr>
          <p:cNvPr id="6" name="Diagram 5">
            <a:extLst>
              <a:ext uri="{FF2B5EF4-FFF2-40B4-BE49-F238E27FC236}">
                <a16:creationId xmlns:a16="http://schemas.microsoft.com/office/drawing/2014/main" id="{2FF273C0-0FDB-4908-A12C-6E4690D248CB}"/>
              </a:ext>
            </a:extLst>
          </p:cNvPr>
          <p:cNvGraphicFramePr/>
          <p:nvPr>
            <p:extLst>
              <p:ext uri="{D42A27DB-BD31-4B8C-83A1-F6EECF244321}">
                <p14:modId xmlns:p14="http://schemas.microsoft.com/office/powerpoint/2010/main" val="2323210544"/>
              </p:ext>
            </p:extLst>
          </p:nvPr>
        </p:nvGraphicFramePr>
        <p:xfrm>
          <a:off x="5217952" y="-1575824"/>
          <a:ext cx="4917157" cy="3680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a:extLst>
              <a:ext uri="{FF2B5EF4-FFF2-40B4-BE49-F238E27FC236}">
                <a16:creationId xmlns:a16="http://schemas.microsoft.com/office/drawing/2014/main" id="{8F593CAD-23D9-42FF-9789-1526A78E7FC8}"/>
              </a:ext>
            </a:extLst>
          </p:cNvPr>
          <p:cNvSpPr/>
          <p:nvPr/>
        </p:nvSpPr>
        <p:spPr>
          <a:xfrm>
            <a:off x="6901210" y="3824950"/>
            <a:ext cx="3233899" cy="960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Check with Nick what handover procedure is followed in an industrial setting</a:t>
            </a:r>
          </a:p>
        </p:txBody>
      </p:sp>
      <p:pic>
        <p:nvPicPr>
          <p:cNvPr id="8" name="Graphic 7" descr="User">
            <a:extLst>
              <a:ext uri="{FF2B5EF4-FFF2-40B4-BE49-F238E27FC236}">
                <a16:creationId xmlns:a16="http://schemas.microsoft.com/office/drawing/2014/main" id="{BEFBD080-D28D-4332-B6E0-2B9AA2EA935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8805" y="2588218"/>
            <a:ext cx="835384" cy="854046"/>
          </a:xfrm>
          <a:prstGeom prst="rect">
            <a:avLst/>
          </a:prstGeom>
        </p:spPr>
      </p:pic>
      <p:sp>
        <p:nvSpPr>
          <p:cNvPr id="10" name="Rectangle 9">
            <a:extLst>
              <a:ext uri="{FF2B5EF4-FFF2-40B4-BE49-F238E27FC236}">
                <a16:creationId xmlns:a16="http://schemas.microsoft.com/office/drawing/2014/main" id="{E6C92D3B-3DE7-42EC-855F-0202760BD7FC}"/>
              </a:ext>
            </a:extLst>
          </p:cNvPr>
          <p:cNvSpPr/>
          <p:nvPr/>
        </p:nvSpPr>
        <p:spPr>
          <a:xfrm>
            <a:off x="903256" y="2736288"/>
            <a:ext cx="3471675" cy="1569660"/>
          </a:xfrm>
          <a:prstGeom prst="rect">
            <a:avLst/>
          </a:prstGeom>
          <a:solidFill>
            <a:schemeClr val="tx2">
              <a:lumMod val="40000"/>
              <a:lumOff val="60000"/>
            </a:schemeClr>
          </a:solidFill>
        </p:spPr>
        <p:txBody>
          <a:bodyPr wrap="square">
            <a:spAutoFit/>
          </a:bodyPr>
          <a:lstStyle/>
          <a:p>
            <a:r>
              <a:rPr lang="en-ZA" sz="2400" b="1" i="1" dirty="0"/>
              <a:t>Watch this video to see how to show your supervisor what you have done. </a:t>
            </a:r>
            <a:endParaRPr lang="en-GB" sz="2400" b="1" i="1" dirty="0"/>
          </a:p>
        </p:txBody>
      </p:sp>
    </p:spTree>
    <p:custDataLst>
      <p:tags r:id="rId1"/>
    </p:custDataLst>
    <p:extLst>
      <p:ext uri="{BB962C8B-B14F-4D97-AF65-F5344CB8AC3E}">
        <p14:creationId xmlns:p14="http://schemas.microsoft.com/office/powerpoint/2010/main" val="35668948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normAutofit/>
          </a:bodyPr>
          <a:lstStyle/>
          <a:p>
            <a:r>
              <a:rPr lang="en-GB" dirty="0"/>
              <a:t>Conclusion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312719" cy="1818394"/>
          </a:xfrm>
        </p:spPr>
        <p:txBody>
          <a:bodyPr>
            <a:noAutofit/>
          </a:bodyPr>
          <a:lstStyle/>
          <a:p>
            <a:pPr marL="0" indent="0">
              <a:buNone/>
            </a:pPr>
            <a:endParaRPr lang="en-GB" dirty="0"/>
          </a:p>
          <a:p>
            <a:pPr marL="0" indent="0">
              <a:buNone/>
            </a:pPr>
            <a:endParaRPr lang="en-GB" dirty="0"/>
          </a:p>
          <a:p>
            <a:pPr marL="0" indent="0">
              <a:buNone/>
            </a:pPr>
            <a:endParaRPr lang="en-GB" dirty="0"/>
          </a:p>
        </p:txBody>
      </p:sp>
      <p:sp>
        <p:nvSpPr>
          <p:cNvPr id="15" name="Content Placeholder 2">
            <a:extLst>
              <a:ext uri="{FF2B5EF4-FFF2-40B4-BE49-F238E27FC236}">
                <a16:creationId xmlns:a16="http://schemas.microsoft.com/office/drawing/2014/main" id="{BE60F482-8596-4769-9E9C-6C799FD72C21}"/>
              </a:ext>
            </a:extLst>
          </p:cNvPr>
          <p:cNvSpPr txBox="1">
            <a:spLocks/>
          </p:cNvSpPr>
          <p:nvPr/>
        </p:nvSpPr>
        <p:spPr>
          <a:xfrm>
            <a:off x="645012" y="1131182"/>
            <a:ext cx="9312719" cy="2392194"/>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r>
              <a:rPr lang="en-GB" dirty="0"/>
              <a:t>Congratulations! You have now worked through the entire scenario for installing a gate motor supply. There are 5 more scenarios for you to try, would you like to try another one now? </a:t>
            </a:r>
          </a:p>
        </p:txBody>
      </p:sp>
      <p:sp>
        <p:nvSpPr>
          <p:cNvPr id="7" name="Rectangle 6">
            <a:extLst>
              <a:ext uri="{FF2B5EF4-FFF2-40B4-BE49-F238E27FC236}">
                <a16:creationId xmlns:a16="http://schemas.microsoft.com/office/drawing/2014/main" id="{3C06CDC9-6D70-4D3D-AE35-0A706BB2712E}"/>
              </a:ext>
            </a:extLst>
          </p:cNvPr>
          <p:cNvSpPr/>
          <p:nvPr/>
        </p:nvSpPr>
        <p:spPr>
          <a:xfrm>
            <a:off x="822121" y="2245706"/>
            <a:ext cx="2877423" cy="87637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Go back to scenario map </a:t>
            </a:r>
          </a:p>
        </p:txBody>
      </p:sp>
    </p:spTree>
    <p:custDataLst>
      <p:tags r:id="rId1"/>
    </p:custDataLst>
    <p:extLst>
      <p:ext uri="{BB962C8B-B14F-4D97-AF65-F5344CB8AC3E}">
        <p14:creationId xmlns:p14="http://schemas.microsoft.com/office/powerpoint/2010/main" val="4320898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01:Your environment </a:t>
            </a:r>
          </a:p>
        </p:txBody>
      </p:sp>
      <p:sp>
        <p:nvSpPr>
          <p:cNvPr id="3" name="Content Placeholder 2"/>
          <p:cNvSpPr>
            <a:spLocks noGrp="1"/>
          </p:cNvSpPr>
          <p:nvPr>
            <p:ph sz="quarter" idx="10"/>
          </p:nvPr>
        </p:nvSpPr>
        <p:spPr/>
        <p:txBody>
          <a:bodyPr>
            <a:normAutofit/>
          </a:bodyPr>
          <a:lstStyle/>
          <a:p>
            <a:pPr marL="0" indent="0">
              <a:buNone/>
            </a:pPr>
            <a:r>
              <a:rPr lang="en-GB" i="1" dirty="0"/>
              <a:t>Documentary type video: </a:t>
            </a:r>
          </a:p>
          <a:p>
            <a:pPr marL="0" indent="0">
              <a:buNone/>
            </a:pPr>
            <a:r>
              <a:rPr lang="en-ZA" dirty="0"/>
              <a:t>Should be of a factory (</a:t>
            </a:r>
            <a:r>
              <a:rPr lang="en-ZA" dirty="0" err="1"/>
              <a:t>instrutrial</a:t>
            </a:r>
            <a:r>
              <a:rPr lang="en-ZA" dirty="0"/>
              <a:t> environment) showing where an electrician responsible for installing 3 phase sockets would work. </a:t>
            </a:r>
          </a:p>
          <a:p>
            <a:pPr marL="0" indent="0">
              <a:buNone/>
            </a:pPr>
            <a:endParaRPr lang="en-GB" i="1" dirty="0"/>
          </a:p>
        </p:txBody>
      </p:sp>
    </p:spTree>
    <p:custDataLst>
      <p:tags r:id="rId1"/>
    </p:custDataLst>
    <p:extLst>
      <p:ext uri="{BB962C8B-B14F-4D97-AF65-F5344CB8AC3E}">
        <p14:creationId xmlns:p14="http://schemas.microsoft.com/office/powerpoint/2010/main" val="118979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02: 3 phase sockets and how they work </a:t>
            </a:r>
          </a:p>
        </p:txBody>
      </p:sp>
      <p:sp>
        <p:nvSpPr>
          <p:cNvPr id="3" name="Content Placeholder 2"/>
          <p:cNvSpPr>
            <a:spLocks noGrp="1"/>
          </p:cNvSpPr>
          <p:nvPr>
            <p:ph sz="quarter" idx="10"/>
          </p:nvPr>
        </p:nvSpPr>
        <p:spPr/>
        <p:txBody>
          <a:bodyPr>
            <a:normAutofit/>
          </a:bodyPr>
          <a:lstStyle/>
          <a:p>
            <a:pPr marL="0" indent="0">
              <a:buNone/>
            </a:pPr>
            <a:r>
              <a:rPr lang="en-GB" i="1" dirty="0"/>
              <a:t>Demonstration video explaining 3 phase sockets and how they work within an industrial environment. Why would they need to be installed what are the benefits. </a:t>
            </a:r>
          </a:p>
          <a:p>
            <a:pPr marL="0" indent="0">
              <a:buNone/>
            </a:pPr>
            <a:endParaRPr lang="en-GB" i="1" dirty="0"/>
          </a:p>
          <a:p>
            <a:pPr marL="0" indent="0">
              <a:buNone/>
            </a:pPr>
            <a:r>
              <a:rPr lang="en-GB" i="1" dirty="0"/>
              <a:t>Use following link as reference: </a:t>
            </a:r>
          </a:p>
          <a:p>
            <a:pPr marL="0" indent="0">
              <a:buNone/>
            </a:pPr>
            <a:r>
              <a:rPr lang="en-GB" i="1" dirty="0">
                <a:hlinkClick r:id="rId4"/>
              </a:rPr>
              <a:t>https://www.youtube.com/watch?v=oyRrm_K7WSM</a:t>
            </a:r>
            <a:endParaRPr lang="en-GB" i="1" dirty="0"/>
          </a:p>
          <a:p>
            <a:pPr marL="0" indent="0">
              <a:buNone/>
            </a:pPr>
            <a:endParaRPr lang="en-GB" i="1" dirty="0"/>
          </a:p>
        </p:txBody>
      </p:sp>
    </p:spTree>
    <p:custDataLst>
      <p:tags r:id="rId1"/>
    </p:custDataLst>
    <p:extLst>
      <p:ext uri="{BB962C8B-B14F-4D97-AF65-F5344CB8AC3E}">
        <p14:creationId xmlns:p14="http://schemas.microsoft.com/office/powerpoint/2010/main" val="14981487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03: Area details </a:t>
            </a:r>
          </a:p>
        </p:txBody>
      </p:sp>
      <p:sp>
        <p:nvSpPr>
          <p:cNvPr id="3" name="Content Placeholder 2"/>
          <p:cNvSpPr>
            <a:spLocks noGrp="1"/>
          </p:cNvSpPr>
          <p:nvPr>
            <p:ph sz="quarter" idx="10"/>
          </p:nvPr>
        </p:nvSpPr>
        <p:spPr>
          <a:xfrm>
            <a:off x="1311302" y="916519"/>
            <a:ext cx="8223904" cy="3915089"/>
          </a:xfrm>
        </p:spPr>
        <p:txBody>
          <a:bodyPr>
            <a:noAutofit/>
          </a:bodyPr>
          <a:lstStyle/>
          <a:p>
            <a:pPr marL="0" indent="0">
              <a:buNone/>
            </a:pPr>
            <a:r>
              <a:rPr lang="en-GB" sz="900" dirty="0"/>
              <a:t>Documentary style video showing the back of someone walking around a factory area where a 3 phase socket will be installed. As the person walks around the following information should come up as banners when he reaches those areas: </a:t>
            </a:r>
          </a:p>
          <a:p>
            <a:pPr marL="171450" indent="-171450">
              <a:buFont typeface="Arial" panose="020B0604020202020204" pitchFamily="34" charset="0"/>
              <a:buChar char="•"/>
            </a:pPr>
            <a:r>
              <a:rPr lang="en-US" sz="900" dirty="0"/>
              <a:t>Reviewing the installations the following has been found</a:t>
            </a:r>
          </a:p>
          <a:p>
            <a:pPr marL="171450" indent="-171450">
              <a:buFont typeface="Arial" panose="020B0604020202020204" pitchFamily="34" charset="0"/>
              <a:buChar char="•"/>
            </a:pPr>
            <a:r>
              <a:rPr lang="en-US" sz="900" dirty="0"/>
              <a:t>There a Sub  DB’s  surface mounted in the area where the circuit is required</a:t>
            </a:r>
          </a:p>
          <a:p>
            <a:pPr marL="171450" indent="-171450">
              <a:buFont typeface="Arial" panose="020B0604020202020204" pitchFamily="34" charset="0"/>
              <a:buChar char="•"/>
            </a:pPr>
            <a:r>
              <a:rPr lang="en-US" sz="900" dirty="0"/>
              <a:t>The distance to where the  socket outlet is required is 15 meters from the Sub DB and there are 12 slots available in the Sub DB for new circuit breakers and there is an earth leakage in board</a:t>
            </a:r>
          </a:p>
          <a:p>
            <a:pPr marL="171450" indent="-171450">
              <a:buFont typeface="Arial" panose="020B0604020202020204" pitchFamily="34" charset="0"/>
              <a:buChar char="•"/>
            </a:pPr>
            <a:r>
              <a:rPr lang="en-US" sz="900" dirty="0"/>
              <a:t>There is an existing stainless steel wire cable basket that runs up the wall and past the point where the socket outlet is required</a:t>
            </a:r>
          </a:p>
          <a:p>
            <a:pPr marL="171450" indent="-171450">
              <a:buFont typeface="Arial" panose="020B0604020202020204" pitchFamily="34" charset="0"/>
              <a:buChar char="•"/>
            </a:pPr>
            <a:r>
              <a:rPr lang="en-US" sz="900" dirty="0"/>
              <a:t>The supply must be at least 4 mm wire as the current is 32 amps for the socket outlet</a:t>
            </a:r>
          </a:p>
          <a:p>
            <a:pPr marL="171450" indent="-171450">
              <a:buFont typeface="Arial" panose="020B0604020202020204" pitchFamily="34" charset="0"/>
              <a:buChar char="•"/>
            </a:pPr>
            <a:r>
              <a:rPr lang="en-US" sz="900" dirty="0"/>
              <a:t>The protection will need to be a 30A circuit breaker</a:t>
            </a:r>
          </a:p>
          <a:p>
            <a:pPr marL="171450" indent="-171450">
              <a:buFont typeface="Arial" panose="020B0604020202020204" pitchFamily="34" charset="0"/>
              <a:buChar char="•"/>
            </a:pPr>
            <a:r>
              <a:rPr lang="en-US" sz="900" dirty="0"/>
              <a:t>There is a lot of forklifts and heavy machinery moving around on the premises</a:t>
            </a:r>
          </a:p>
          <a:p>
            <a:pPr marL="171450" indent="-171450">
              <a:buFont typeface="Arial" panose="020B0604020202020204" pitchFamily="34" charset="0"/>
              <a:buChar char="•"/>
            </a:pPr>
            <a:r>
              <a:rPr lang="en-US" sz="900" dirty="0"/>
              <a:t>There is no ceiling in the plant</a:t>
            </a:r>
          </a:p>
          <a:p>
            <a:pPr marL="171450" indent="-171450">
              <a:buFont typeface="Arial" panose="020B0604020202020204" pitchFamily="34" charset="0"/>
              <a:buChar char="•"/>
            </a:pPr>
            <a:r>
              <a:rPr lang="en-US" sz="900" dirty="0"/>
              <a:t>The plant is used for manufacturing food products</a:t>
            </a:r>
          </a:p>
          <a:p>
            <a:pPr marL="171450" indent="-171450">
              <a:buFont typeface="Arial" panose="020B0604020202020204" pitchFamily="34" charset="0"/>
              <a:buChar char="•"/>
            </a:pPr>
            <a:r>
              <a:rPr lang="en-US" sz="900" dirty="0"/>
              <a:t>The machines are cleaned using water sprayers</a:t>
            </a:r>
          </a:p>
          <a:p>
            <a:pPr marL="0" indent="0">
              <a:buNone/>
            </a:pPr>
            <a:endParaRPr lang="en-GB" sz="900" dirty="0"/>
          </a:p>
        </p:txBody>
      </p:sp>
    </p:spTree>
    <p:custDataLst>
      <p:tags r:id="rId1"/>
    </p:custDataLst>
    <p:extLst>
      <p:ext uri="{BB962C8B-B14F-4D97-AF65-F5344CB8AC3E}">
        <p14:creationId xmlns:p14="http://schemas.microsoft.com/office/powerpoint/2010/main" val="22360251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04: Step 2 Option 1</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100" i="1" dirty="0"/>
              <a:t>Demonstration video with voice over and text banners appearing as action on the video is completed. </a:t>
            </a:r>
          </a:p>
          <a:p>
            <a:pPr marL="0" indent="0">
              <a:buNone/>
            </a:pPr>
            <a:endParaRPr lang="en-US" sz="1100" i="1" dirty="0"/>
          </a:p>
          <a:p>
            <a:pPr marL="0" indent="0">
              <a:buNone/>
            </a:pPr>
            <a:r>
              <a:rPr lang="en-GB" sz="1100" b="1" dirty="0"/>
              <a:t>Use 4mm Armoured (2+E) cable to supply a 3 phase socket outlet</a:t>
            </a:r>
          </a:p>
          <a:p>
            <a:pPr marL="171450" indent="-171450">
              <a:lnSpc>
                <a:spcPct val="100000"/>
              </a:lnSpc>
              <a:spcBef>
                <a:spcPts val="0"/>
              </a:spcBef>
              <a:buFont typeface="Arial" panose="020B0604020202020204" pitchFamily="34" charset="0"/>
              <a:buChar char="•"/>
            </a:pPr>
            <a:r>
              <a:rPr lang="en-ZA" sz="1100" dirty="0"/>
              <a:t>Use 4mm Armoured (2+E) cable to supply a 3 phase socket outlet</a:t>
            </a:r>
          </a:p>
          <a:p>
            <a:pPr marL="171450" indent="-171450">
              <a:lnSpc>
                <a:spcPct val="100000"/>
              </a:lnSpc>
              <a:spcBef>
                <a:spcPts val="0"/>
              </a:spcBef>
              <a:buFont typeface="Arial" panose="020B0604020202020204" pitchFamily="34" charset="0"/>
              <a:buChar char="•"/>
            </a:pPr>
            <a:r>
              <a:rPr lang="en-ZA" sz="1100" dirty="0"/>
              <a:t>Pull in 4mm Armoured  the cable on the wireway available. Install wire mesh cable tray (Module 33) made of stainless steel to the point where the socket outlet is to be mounted</a:t>
            </a:r>
          </a:p>
          <a:p>
            <a:pPr marL="171450" indent="-171450">
              <a:lnSpc>
                <a:spcPct val="100000"/>
              </a:lnSpc>
              <a:spcBef>
                <a:spcPts val="0"/>
              </a:spcBef>
              <a:buFont typeface="Arial" panose="020B0604020202020204" pitchFamily="34" charset="0"/>
              <a:buChar char="•"/>
            </a:pPr>
            <a:r>
              <a:rPr lang="en-ZA" sz="1100" dirty="0"/>
              <a:t>Measure, mark and mount a flush mount enclosure (Module 4) to mount the 3phase socket outlet.</a:t>
            </a:r>
          </a:p>
          <a:p>
            <a:pPr marL="171450" indent="-171450">
              <a:lnSpc>
                <a:spcPct val="100000"/>
              </a:lnSpc>
              <a:spcBef>
                <a:spcPts val="0"/>
              </a:spcBef>
              <a:buFont typeface="Arial" panose="020B0604020202020204" pitchFamily="34" charset="0"/>
              <a:buChar char="•"/>
            </a:pPr>
            <a:r>
              <a:rPr lang="en-ZA" sz="1100" dirty="0"/>
              <a:t>Prepare armoured cable for gland (Module 36) on both ends of the armoured cable. Due to dust and water a suitable IP rated cable gland should be used.</a:t>
            </a:r>
          </a:p>
          <a:p>
            <a:pPr marL="171450" indent="-171450">
              <a:lnSpc>
                <a:spcPct val="100000"/>
              </a:lnSpc>
              <a:spcBef>
                <a:spcPts val="0"/>
              </a:spcBef>
              <a:buFont typeface="Arial" panose="020B0604020202020204" pitchFamily="34" charset="0"/>
              <a:buChar char="•"/>
            </a:pPr>
            <a:r>
              <a:rPr lang="en-ZA" sz="1100" dirty="0"/>
              <a:t>Prepare a cable for terminations (Module 26) and Connect conductors to three socket outlet (Module 43) due to dust and water a suitable IP rated socket outlet should be used.</a:t>
            </a:r>
          </a:p>
          <a:p>
            <a:pPr marL="171450" indent="-171450">
              <a:lnSpc>
                <a:spcPct val="100000"/>
              </a:lnSpc>
              <a:spcBef>
                <a:spcPts val="0"/>
              </a:spcBef>
              <a:buFont typeface="Arial" panose="020B0604020202020204" pitchFamily="34" charset="0"/>
              <a:buChar char="•"/>
            </a:pPr>
            <a:r>
              <a:rPr lang="en-ZA" sz="1100" dirty="0"/>
              <a:t>Secure a cable on cable tray, ladder or mesh (Module 37)</a:t>
            </a:r>
          </a:p>
          <a:p>
            <a:pPr marL="171450" indent="-171450">
              <a:lnSpc>
                <a:spcPct val="100000"/>
              </a:lnSpc>
              <a:spcBef>
                <a:spcPts val="0"/>
              </a:spcBef>
              <a:buFont typeface="Arial" panose="020B0604020202020204" pitchFamily="34" charset="0"/>
              <a:buChar char="•"/>
            </a:pPr>
            <a:r>
              <a:rPr lang="en-ZA" sz="1100" dirty="0"/>
              <a:t>Switch off supply to Sub DB1 and Test to ensure safe and isolated  (Module 25)</a:t>
            </a:r>
          </a:p>
          <a:p>
            <a:pPr marL="171450" indent="-171450">
              <a:lnSpc>
                <a:spcPct val="100000"/>
              </a:lnSpc>
              <a:spcBef>
                <a:spcPts val="0"/>
              </a:spcBef>
              <a:buFont typeface="Arial" panose="020B0604020202020204" pitchFamily="34" charset="0"/>
              <a:buChar char="•"/>
            </a:pPr>
            <a:r>
              <a:rPr lang="en-ZA" sz="1100" dirty="0"/>
              <a:t>Fit a circuit breaker in a DB (Module 20) rated at 30 A.</a:t>
            </a:r>
          </a:p>
          <a:p>
            <a:pPr marL="171450" indent="-171450">
              <a:lnSpc>
                <a:spcPct val="100000"/>
              </a:lnSpc>
              <a:spcBef>
                <a:spcPts val="0"/>
              </a:spcBef>
              <a:buFont typeface="Arial" panose="020B0604020202020204" pitchFamily="34" charset="0"/>
              <a:buChar char="•"/>
            </a:pPr>
            <a:r>
              <a:rPr lang="en-ZA" sz="1100" dirty="0"/>
              <a:t>Connect supply from earth leakage supply to circuit breaker (Module 28) to new socket outlet supply in DB</a:t>
            </a:r>
          </a:p>
          <a:p>
            <a:pPr marL="0" indent="0">
              <a:buNone/>
            </a:pPr>
            <a:endParaRPr lang="en-US" sz="906" dirty="0"/>
          </a:p>
        </p:txBody>
      </p:sp>
    </p:spTree>
    <p:custDataLst>
      <p:tags r:id="rId1"/>
    </p:custDataLst>
    <p:extLst>
      <p:ext uri="{BB962C8B-B14F-4D97-AF65-F5344CB8AC3E}">
        <p14:creationId xmlns:p14="http://schemas.microsoft.com/office/powerpoint/2010/main" val="4248409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05: Step 2 Option 2</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100" i="1" dirty="0"/>
              <a:t>Demonstration video with voice over and text banners appearing as action on the video is completed. </a:t>
            </a:r>
          </a:p>
          <a:p>
            <a:pPr marL="0" indent="0">
              <a:buNone/>
            </a:pPr>
            <a:endParaRPr lang="en-US" sz="1100" i="1" dirty="0"/>
          </a:p>
          <a:p>
            <a:pPr marL="0" indent="0">
              <a:buNone/>
            </a:pPr>
            <a:r>
              <a:rPr lang="en-ZA" sz="1100" b="1" dirty="0"/>
              <a:t>Use 4mm </a:t>
            </a:r>
            <a:r>
              <a:rPr lang="en-ZA" sz="1100" b="1" dirty="0" err="1"/>
              <a:t>unamoured</a:t>
            </a:r>
            <a:r>
              <a:rPr lang="en-ZA" sz="1100" b="1" dirty="0"/>
              <a:t> (2+E) cable to supply a 3 phase socket outlet</a:t>
            </a:r>
          </a:p>
          <a:p>
            <a:pPr marL="0" indent="0">
              <a:buNone/>
            </a:pPr>
            <a:r>
              <a:rPr lang="en-ZA" sz="1100" b="1" dirty="0"/>
              <a:t>Pull in 4mm </a:t>
            </a:r>
            <a:r>
              <a:rPr lang="en-ZA" sz="1100" b="1" dirty="0" err="1"/>
              <a:t>unamoured</a:t>
            </a:r>
            <a:r>
              <a:rPr lang="en-ZA" sz="1100" b="1" dirty="0"/>
              <a:t>  the cable on the wireway available. Install wire mesh cable tray (Module 33) made of stainless steel to the point where the socket outlet is to be mounted</a:t>
            </a:r>
          </a:p>
          <a:p>
            <a:pPr marL="0" indent="0">
              <a:buNone/>
            </a:pPr>
            <a:r>
              <a:rPr lang="en-ZA" sz="1100" b="1" dirty="0"/>
              <a:t>Measure, mark and mount a flush mount enclosure (Module 4) to mount the 3phase socket outlet.</a:t>
            </a:r>
          </a:p>
          <a:p>
            <a:pPr marL="0" indent="0">
              <a:buNone/>
            </a:pPr>
            <a:r>
              <a:rPr lang="en-ZA" sz="1100" b="1" dirty="0"/>
              <a:t>Prepare unarmoured cable for gland (Module 36) on both ends of the unarmoured cable. Due to dust and water a suitable IP rated cable gland should be used.</a:t>
            </a:r>
          </a:p>
          <a:p>
            <a:pPr marL="0" indent="0">
              <a:buNone/>
            </a:pPr>
            <a:r>
              <a:rPr lang="en-ZA" sz="1100" b="1" dirty="0"/>
              <a:t>Prepare a cable for terminations (Module 26) and Connect conductors to three socket outlet (Module 43) due to dust and water a suitable IP rated socket outlet should be used.</a:t>
            </a:r>
          </a:p>
          <a:p>
            <a:pPr marL="0" indent="0">
              <a:buNone/>
            </a:pPr>
            <a:r>
              <a:rPr lang="en-ZA" sz="1100" b="1" dirty="0"/>
              <a:t>Secure a cable on cable tray, ladder or mesh (Module 37)</a:t>
            </a:r>
          </a:p>
          <a:p>
            <a:pPr marL="0" indent="0">
              <a:buNone/>
            </a:pPr>
            <a:r>
              <a:rPr lang="en-ZA" sz="1100" b="1" dirty="0"/>
              <a:t>Switch off supply to Sub DB1 and Test to ensure safe and isolated  (Module 25)</a:t>
            </a:r>
          </a:p>
          <a:p>
            <a:pPr marL="0" indent="0">
              <a:buNone/>
            </a:pPr>
            <a:r>
              <a:rPr lang="en-ZA" sz="1100" b="1" dirty="0"/>
              <a:t>Fit a circuit breaker in a DB (Module 20) rated at 30 A.</a:t>
            </a:r>
          </a:p>
          <a:p>
            <a:pPr marL="0" indent="0">
              <a:buNone/>
            </a:pPr>
            <a:r>
              <a:rPr lang="en-ZA" sz="1100" b="1" dirty="0"/>
              <a:t>Connect supply from earth leakage supply to circuit breaker (Module 28) to new socket outlet supply in DB</a:t>
            </a:r>
          </a:p>
          <a:p>
            <a:pPr marL="0" indent="0">
              <a:buNone/>
            </a:pPr>
            <a:endParaRPr lang="en-US" sz="906" dirty="0"/>
          </a:p>
        </p:txBody>
      </p:sp>
    </p:spTree>
    <p:custDataLst>
      <p:tags r:id="rId1"/>
    </p:custDataLst>
    <p:extLst>
      <p:ext uri="{BB962C8B-B14F-4D97-AF65-F5344CB8AC3E}">
        <p14:creationId xmlns:p14="http://schemas.microsoft.com/office/powerpoint/2010/main" val="38470094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06: Step 2 Option 3</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100" i="1" dirty="0"/>
              <a:t>Demonstration video with voice over and text banners appearing as action on the video is completed. </a:t>
            </a:r>
          </a:p>
          <a:p>
            <a:pPr marL="0" indent="0">
              <a:buNone/>
            </a:pPr>
            <a:endParaRPr lang="en-US" sz="1100" i="1" dirty="0"/>
          </a:p>
          <a:p>
            <a:pPr marL="0" indent="0">
              <a:buNone/>
            </a:pPr>
            <a:r>
              <a:rPr lang="en-ZA" sz="1100" b="1" dirty="0"/>
              <a:t>Use 4mm </a:t>
            </a:r>
            <a:r>
              <a:rPr lang="en-ZA" sz="1100" b="1" dirty="0" err="1"/>
              <a:t>Surfix</a:t>
            </a:r>
            <a:r>
              <a:rPr lang="en-ZA" sz="1100" b="1" dirty="0"/>
              <a:t> (2+E) cable to supply a 3 phase socket outlet</a:t>
            </a:r>
          </a:p>
          <a:p>
            <a:pPr marL="0" indent="0">
              <a:buNone/>
            </a:pPr>
            <a:r>
              <a:rPr lang="en-ZA" sz="1100" b="1" dirty="0"/>
              <a:t>Pull in 4mm </a:t>
            </a:r>
            <a:r>
              <a:rPr lang="en-ZA" sz="1100" b="1" dirty="0" err="1"/>
              <a:t>unamoured</a:t>
            </a:r>
            <a:r>
              <a:rPr lang="en-ZA" sz="1100" b="1" dirty="0"/>
              <a:t>  the cable on the wireway available. Install wire mesh cable tray (Module 33) made of galvanized steel to the point where the socket outlet is to be mounted</a:t>
            </a:r>
          </a:p>
          <a:p>
            <a:pPr marL="0" indent="0">
              <a:buNone/>
            </a:pPr>
            <a:r>
              <a:rPr lang="en-ZA" sz="1100" b="1" dirty="0"/>
              <a:t>Measure, mark and mount a flush mount enclosure (Module 4) to mount the 3phase socket outlet.</a:t>
            </a:r>
          </a:p>
          <a:p>
            <a:pPr marL="0" indent="0">
              <a:buNone/>
            </a:pPr>
            <a:r>
              <a:rPr lang="en-ZA" sz="1100" b="1" dirty="0"/>
              <a:t>Prepare unarmoured cable for gland (Module 36) on both ends of the unarmoured cable. Due to dust and water a suitable IP rated cable gland should be used.</a:t>
            </a:r>
          </a:p>
          <a:p>
            <a:pPr marL="0" indent="0">
              <a:buNone/>
            </a:pPr>
            <a:r>
              <a:rPr lang="en-ZA" sz="1100" b="1" dirty="0"/>
              <a:t>Prepare a cable for terminations (Module 26) and Connect conductors to three socket outlet (Module 43) due to dust and water a suitable IP rated socket outlet should be used.</a:t>
            </a:r>
          </a:p>
          <a:p>
            <a:pPr marL="0" indent="0">
              <a:buNone/>
            </a:pPr>
            <a:r>
              <a:rPr lang="en-ZA" sz="1100" b="1" dirty="0"/>
              <a:t>Secure a cable on cable tray, ladder or mesh (Module 37)</a:t>
            </a:r>
          </a:p>
          <a:p>
            <a:pPr marL="0" indent="0">
              <a:buNone/>
            </a:pPr>
            <a:r>
              <a:rPr lang="en-ZA" sz="1100" b="1" dirty="0"/>
              <a:t>Switch off supply to Sub DB1 and Test to ensure safe and isolated  (Module 25)</a:t>
            </a:r>
          </a:p>
          <a:p>
            <a:pPr marL="0" indent="0">
              <a:buNone/>
            </a:pPr>
            <a:r>
              <a:rPr lang="en-ZA" sz="1100" b="1" dirty="0"/>
              <a:t>Fit a circuit breaker in a DB (Module 20) rated at 30 A.</a:t>
            </a:r>
          </a:p>
          <a:p>
            <a:pPr marL="0" indent="0">
              <a:buNone/>
            </a:pPr>
            <a:r>
              <a:rPr lang="en-ZA" sz="1100" b="1" dirty="0"/>
              <a:t>Connect supply from earth leakage supply to circuit breaker (Module 28) to new socket outlet supply in DB</a:t>
            </a:r>
          </a:p>
        </p:txBody>
      </p:sp>
    </p:spTree>
    <p:custDataLst>
      <p:tags r:id="rId1"/>
    </p:custDataLst>
    <p:extLst>
      <p:ext uri="{BB962C8B-B14F-4D97-AF65-F5344CB8AC3E}">
        <p14:creationId xmlns:p14="http://schemas.microsoft.com/office/powerpoint/2010/main" val="17325642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05: Planning for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ZA" sz="1100" dirty="0"/>
              <a:t>Talking head video of electrician discussing the following: </a:t>
            </a:r>
          </a:p>
          <a:p>
            <a:pPr marL="0" indent="0">
              <a:buNone/>
            </a:pPr>
            <a:endParaRPr lang="en-ZA" sz="1100" dirty="0"/>
          </a:p>
          <a:p>
            <a:pPr marL="0" indent="0">
              <a:buNone/>
            </a:pPr>
            <a:r>
              <a:rPr lang="en-ZA" sz="1100" dirty="0"/>
              <a:t>How to plan for the job, must include info about working through the steps in your head and thinking about what you will need for each step to make sure you don’t miss anything. Must discuss tools, equipment, materials, PPE. </a:t>
            </a:r>
          </a:p>
          <a:p>
            <a:pPr marL="0" indent="0">
              <a:buNone/>
            </a:pPr>
            <a:endParaRPr lang="en-US" sz="1100" i="1" dirty="0"/>
          </a:p>
        </p:txBody>
      </p:sp>
    </p:spTree>
    <p:custDataLst>
      <p:tags r:id="rId1"/>
    </p:custDataLst>
    <p:extLst>
      <p:ext uri="{BB962C8B-B14F-4D97-AF65-F5344CB8AC3E}">
        <p14:creationId xmlns:p14="http://schemas.microsoft.com/office/powerpoint/2010/main" val="2778018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2613" y="264463"/>
            <a:ext cx="7616770" cy="960112"/>
          </a:xfrm>
          <a:prstGeom prst="rect">
            <a:avLst/>
          </a:prstGeom>
        </p:spPr>
        <p:txBody>
          <a:bodyPr vert="horz" lIns="91440" tIns="45720" rIns="91440" bIns="45720" rtlCol="0" anchor="b">
            <a:normAutofit/>
          </a:bodyPr>
          <a:lstStyle>
            <a:lvl1pPr algn="l" defTabSz="662300" rtl="0" eaLnBrk="1" latinLnBrk="0" hangingPunct="1">
              <a:lnSpc>
                <a:spcPct val="90000"/>
              </a:lnSpc>
              <a:spcBef>
                <a:spcPct val="0"/>
              </a:spcBef>
              <a:buNone/>
              <a:defRPr sz="4346" kern="1200">
                <a:solidFill>
                  <a:schemeClr val="tx1"/>
                </a:solidFill>
                <a:latin typeface="+mj-lt"/>
                <a:ea typeface="+mj-ea"/>
                <a:cs typeface="+mj-cs"/>
              </a:defRPr>
            </a:lvl1pPr>
          </a:lstStyle>
          <a:p>
            <a:pPr marL="0" marR="0" lvl="0" indent="0" algn="l" defTabSz="6623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rgbClr val="43525A"/>
                </a:solidFill>
                <a:effectLst/>
                <a:uLnTx/>
                <a:uFillTx/>
                <a:latin typeface="Open Sans"/>
                <a:ea typeface="+mj-ea"/>
                <a:cs typeface="+mj-cs"/>
              </a:rPr>
              <a:t>The 8 steps</a:t>
            </a:r>
          </a:p>
        </p:txBody>
      </p:sp>
      <p:sp>
        <p:nvSpPr>
          <p:cNvPr id="15" name="TextBox 14"/>
          <p:cNvSpPr txBox="1"/>
          <p:nvPr/>
        </p:nvSpPr>
        <p:spPr>
          <a:xfrm>
            <a:off x="575258" y="1226216"/>
            <a:ext cx="9013359"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srgbClr val="43525A"/>
                </a:solidFill>
                <a:effectLst/>
                <a:uLnTx/>
                <a:uFillTx/>
                <a:latin typeface="Calibri"/>
                <a:ea typeface="+mn-ea"/>
                <a:cs typeface="+mn-cs"/>
              </a:rPr>
              <a:t>In this scenario, you will work through eight key steps.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srgbClr val="43525A"/>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DDAAB697-87D1-43A7-AA13-BE851A0BC500}"/>
              </a:ext>
            </a:extLst>
          </p:cNvPr>
          <p:cNvPicPr>
            <a:picLocks noChangeAspect="1"/>
          </p:cNvPicPr>
          <p:nvPr/>
        </p:nvPicPr>
        <p:blipFill>
          <a:blip r:embed="rId4"/>
          <a:stretch>
            <a:fillRect/>
          </a:stretch>
        </p:blipFill>
        <p:spPr>
          <a:xfrm>
            <a:off x="5282311" y="1699282"/>
            <a:ext cx="4688642" cy="3233546"/>
          </a:xfrm>
          <a:prstGeom prst="rect">
            <a:avLst/>
          </a:prstGeom>
        </p:spPr>
      </p:pic>
      <p:pic>
        <p:nvPicPr>
          <p:cNvPr id="24" name="Graphic 23" descr="User">
            <a:extLst>
              <a:ext uri="{FF2B5EF4-FFF2-40B4-BE49-F238E27FC236}">
                <a16:creationId xmlns:a16="http://schemas.microsoft.com/office/drawing/2014/main" id="{9B0874D5-944F-4907-8DB0-FF0B9A4C4D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828" y="1863959"/>
            <a:ext cx="854046" cy="854046"/>
          </a:xfrm>
          <a:prstGeom prst="rect">
            <a:avLst/>
          </a:prstGeom>
        </p:spPr>
      </p:pic>
      <p:sp>
        <p:nvSpPr>
          <p:cNvPr id="25" name="Rectangle 24">
            <a:extLst>
              <a:ext uri="{FF2B5EF4-FFF2-40B4-BE49-F238E27FC236}">
                <a16:creationId xmlns:a16="http://schemas.microsoft.com/office/drawing/2014/main" id="{24CB715D-2551-41AF-8B19-861AF4586324}"/>
              </a:ext>
            </a:extLst>
          </p:cNvPr>
          <p:cNvSpPr/>
          <p:nvPr/>
        </p:nvSpPr>
        <p:spPr>
          <a:xfrm>
            <a:off x="874748" y="1887008"/>
            <a:ext cx="4074757" cy="1569660"/>
          </a:xfrm>
          <a:prstGeom prst="rect">
            <a:avLst/>
          </a:prstGeom>
          <a:solidFill>
            <a:schemeClr val="tx2">
              <a:lumMod val="40000"/>
              <a:lumOff val="60000"/>
            </a:schemeClr>
          </a:solidFill>
        </p:spPr>
        <p:txBody>
          <a:bodyPr wrap="square">
            <a:spAutoFit/>
          </a:bodyPr>
          <a:lstStyle/>
          <a:p>
            <a:r>
              <a:rPr lang="en-GB" sz="2400" b="1" i="1" dirty="0"/>
              <a:t>Move over each step to read what they are. And then click on the next button to get started. </a:t>
            </a:r>
          </a:p>
        </p:txBody>
      </p:sp>
    </p:spTree>
    <p:custDataLst>
      <p:tags r:id="rId1"/>
    </p:custDataLst>
    <p:extLst>
      <p:ext uri="{BB962C8B-B14F-4D97-AF65-F5344CB8AC3E}">
        <p14:creationId xmlns:p14="http://schemas.microsoft.com/office/powerpoint/2010/main" val="30189319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06: How to interpret SANS codes</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GB" sz="1200" i="1" dirty="0"/>
              <a:t>Demonstration video.  </a:t>
            </a:r>
            <a:r>
              <a:rPr lang="en-ZA" sz="1200" dirty="0"/>
              <a:t>Take an example of a SANS code relevant to this scenario (</a:t>
            </a:r>
            <a:r>
              <a:rPr lang="en-ZA" sz="1200" dirty="0" err="1"/>
              <a:t>ie</a:t>
            </a:r>
            <a:r>
              <a:rPr lang="en-ZA" sz="1200" dirty="0"/>
              <a:t> </a:t>
            </a:r>
            <a:r>
              <a:rPr lang="en-GB" sz="1200" dirty="0"/>
              <a:t>SANS 10142). Video should alternate between showing the facilitator talking and screenshots of the SANS code as demonstrator highlights various aspects of it. </a:t>
            </a:r>
          </a:p>
          <a:p>
            <a:pPr marL="0" indent="0">
              <a:buNone/>
            </a:pPr>
            <a:endParaRPr lang="en-GB" sz="1200" dirty="0"/>
          </a:p>
          <a:p>
            <a:pPr marL="0" indent="0">
              <a:buNone/>
            </a:pPr>
            <a:r>
              <a:rPr lang="en-GB" sz="1200" dirty="0"/>
              <a:t>Information that should be covered in this video: </a:t>
            </a:r>
          </a:p>
          <a:p>
            <a:pPr marL="171450" indent="-171450">
              <a:buFont typeface="Arial" panose="020B0604020202020204" pitchFamily="34" charset="0"/>
              <a:buChar char="•"/>
            </a:pPr>
            <a:r>
              <a:rPr lang="en-GB" sz="1200" dirty="0"/>
              <a:t>How do we read a SANS code? (Highlight important info in the document for learner)</a:t>
            </a:r>
          </a:p>
          <a:p>
            <a:pPr marL="171450" indent="-171450">
              <a:buFont typeface="Arial" panose="020B0604020202020204" pitchFamily="34" charset="0"/>
              <a:buChar char="•"/>
            </a:pPr>
            <a:r>
              <a:rPr lang="en-GB" sz="1200" dirty="0"/>
              <a:t>How to we apply the SANS code?</a:t>
            </a:r>
          </a:p>
          <a:p>
            <a:pPr marL="0" indent="0">
              <a:buNone/>
            </a:pPr>
            <a:endParaRPr lang="en-ZA" dirty="0"/>
          </a:p>
        </p:txBody>
      </p:sp>
      <p:pic>
        <p:nvPicPr>
          <p:cNvPr id="4" name="Picture 3">
            <a:extLst>
              <a:ext uri="{FF2B5EF4-FFF2-40B4-BE49-F238E27FC236}">
                <a16:creationId xmlns:a16="http://schemas.microsoft.com/office/drawing/2014/main" id="{89C6B54E-7D07-4236-9D6A-DA7BF1A1A34B}"/>
              </a:ext>
            </a:extLst>
          </p:cNvPr>
          <p:cNvPicPr>
            <a:picLocks noChangeAspect="1"/>
          </p:cNvPicPr>
          <p:nvPr/>
        </p:nvPicPr>
        <p:blipFill>
          <a:blip r:embed="rId4"/>
          <a:stretch>
            <a:fillRect/>
          </a:stretch>
        </p:blipFill>
        <p:spPr>
          <a:xfrm>
            <a:off x="9017046" y="645174"/>
            <a:ext cx="1695450" cy="4057650"/>
          </a:xfrm>
          <a:prstGeom prst="rect">
            <a:avLst/>
          </a:prstGeom>
        </p:spPr>
      </p:pic>
    </p:spTree>
    <p:custDataLst>
      <p:tags r:id="rId1"/>
    </p:custDataLst>
    <p:extLst>
      <p:ext uri="{BB962C8B-B14F-4D97-AF65-F5344CB8AC3E}">
        <p14:creationId xmlns:p14="http://schemas.microsoft.com/office/powerpoint/2010/main" val="1288421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17: Complete a risk assessment table </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Demonstrator video/ voice over and screen shots going through how to complete a risk assessment table step by step. </a:t>
            </a:r>
          </a:p>
        </p:txBody>
      </p:sp>
    </p:spTree>
    <p:custDataLst>
      <p:tags r:id="rId1"/>
    </p:custDataLst>
    <p:extLst>
      <p:ext uri="{BB962C8B-B14F-4D97-AF65-F5344CB8AC3E}">
        <p14:creationId xmlns:p14="http://schemas.microsoft.com/office/powerpoint/2010/main" val="33384648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18: Do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a:t>
            </a:r>
          </a:p>
          <a:p>
            <a:pPr marL="0" indent="0" fontAlgn="ctr">
              <a:buNone/>
            </a:pPr>
            <a:r>
              <a:rPr lang="en-US" sz="2000" dirty="0"/>
              <a:t>Pull in 4mm Flat twin and earth  the cable on the wireway available. Install wire mesh cable tray to the point where the socket outlet is to be mounted</a:t>
            </a:r>
          </a:p>
          <a:p>
            <a:pPr marL="0" indent="0" fontAlgn="ctr">
              <a:buNone/>
            </a:pPr>
            <a:endParaRPr lang="en-ZA" dirty="0"/>
          </a:p>
          <a:p>
            <a:pPr marL="0" indent="0" fontAlgn="ctr">
              <a:buNone/>
            </a:pPr>
            <a:endParaRPr lang="en-ZA" dirty="0"/>
          </a:p>
        </p:txBody>
      </p:sp>
      <p:pic>
        <p:nvPicPr>
          <p:cNvPr id="5" name="Picture 4">
            <a:extLst>
              <a:ext uri="{FF2B5EF4-FFF2-40B4-BE49-F238E27FC236}">
                <a16:creationId xmlns:a16="http://schemas.microsoft.com/office/drawing/2014/main" id="{8136C0F3-3DA9-4A49-B602-B89D4C552A5A}"/>
              </a:ext>
            </a:extLst>
          </p:cNvPr>
          <p:cNvPicPr>
            <a:picLocks noChangeAspect="1"/>
          </p:cNvPicPr>
          <p:nvPr/>
        </p:nvPicPr>
        <p:blipFill>
          <a:blip r:embed="rId4"/>
          <a:stretch>
            <a:fillRect/>
          </a:stretch>
        </p:blipFill>
        <p:spPr>
          <a:xfrm>
            <a:off x="879783" y="2116120"/>
            <a:ext cx="6112224" cy="9539761"/>
          </a:xfrm>
          <a:prstGeom prst="rect">
            <a:avLst/>
          </a:prstGeom>
        </p:spPr>
      </p:pic>
    </p:spTree>
    <p:custDataLst>
      <p:tags r:id="rId1"/>
    </p:custDataLst>
    <p:extLst>
      <p:ext uri="{BB962C8B-B14F-4D97-AF65-F5344CB8AC3E}">
        <p14:creationId xmlns:p14="http://schemas.microsoft.com/office/powerpoint/2010/main" val="35974296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19: Do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a:t>
            </a:r>
          </a:p>
          <a:p>
            <a:pPr marL="0" indent="0">
              <a:lnSpc>
                <a:spcPct val="100000"/>
              </a:lnSpc>
              <a:spcBef>
                <a:spcPts val="0"/>
              </a:spcBef>
              <a:buNone/>
            </a:pPr>
            <a:r>
              <a:rPr lang="en-ZA" sz="2400" dirty="0"/>
              <a:t>Measure, mark and mount a flush mount enclosure (Module 4) to mount the 3phase socket outlet.</a:t>
            </a:r>
          </a:p>
          <a:p>
            <a:pPr marL="0" indent="0" fontAlgn="ctr">
              <a:buNone/>
            </a:pPr>
            <a:endParaRPr lang="en-ZA" dirty="0"/>
          </a:p>
        </p:txBody>
      </p:sp>
      <p:pic>
        <p:nvPicPr>
          <p:cNvPr id="4" name="Picture 3">
            <a:extLst>
              <a:ext uri="{FF2B5EF4-FFF2-40B4-BE49-F238E27FC236}">
                <a16:creationId xmlns:a16="http://schemas.microsoft.com/office/drawing/2014/main" id="{1AECC1BB-95BF-4954-9112-415A2C65BB32}"/>
              </a:ext>
            </a:extLst>
          </p:cNvPr>
          <p:cNvPicPr>
            <a:picLocks noChangeAspect="1"/>
          </p:cNvPicPr>
          <p:nvPr/>
        </p:nvPicPr>
        <p:blipFill>
          <a:blip r:embed="rId4"/>
          <a:stretch>
            <a:fillRect/>
          </a:stretch>
        </p:blipFill>
        <p:spPr>
          <a:xfrm>
            <a:off x="793142" y="2187204"/>
            <a:ext cx="4197013" cy="7131366"/>
          </a:xfrm>
          <a:prstGeom prst="rect">
            <a:avLst/>
          </a:prstGeom>
        </p:spPr>
      </p:pic>
    </p:spTree>
    <p:custDataLst>
      <p:tags r:id="rId1"/>
    </p:custDataLst>
    <p:extLst>
      <p:ext uri="{BB962C8B-B14F-4D97-AF65-F5344CB8AC3E}">
        <p14:creationId xmlns:p14="http://schemas.microsoft.com/office/powerpoint/2010/main" val="4452873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20: Do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a:t>
            </a:r>
          </a:p>
          <a:p>
            <a:pPr marL="0" indent="0">
              <a:lnSpc>
                <a:spcPct val="100000"/>
              </a:lnSpc>
              <a:spcBef>
                <a:spcPts val="0"/>
              </a:spcBef>
              <a:buNone/>
            </a:pPr>
            <a:r>
              <a:rPr lang="en-ZA" sz="2400" dirty="0"/>
              <a:t>Prepare armoured cable for gland (Module 36) on both ends of the armoured cable.</a:t>
            </a:r>
          </a:p>
          <a:p>
            <a:pPr marL="0" indent="0" fontAlgn="ctr">
              <a:buNone/>
            </a:pPr>
            <a:endParaRPr lang="en-ZA" dirty="0"/>
          </a:p>
        </p:txBody>
      </p:sp>
      <p:pic>
        <p:nvPicPr>
          <p:cNvPr id="4" name="Picture 3">
            <a:extLst>
              <a:ext uri="{FF2B5EF4-FFF2-40B4-BE49-F238E27FC236}">
                <a16:creationId xmlns:a16="http://schemas.microsoft.com/office/drawing/2014/main" id="{048BD79F-53D6-4CC0-BD80-C8987845FAA9}"/>
              </a:ext>
            </a:extLst>
          </p:cNvPr>
          <p:cNvPicPr>
            <a:picLocks noChangeAspect="1"/>
          </p:cNvPicPr>
          <p:nvPr/>
        </p:nvPicPr>
        <p:blipFill>
          <a:blip r:embed="rId4"/>
          <a:stretch>
            <a:fillRect/>
          </a:stretch>
        </p:blipFill>
        <p:spPr>
          <a:xfrm>
            <a:off x="921172" y="2173877"/>
            <a:ext cx="4108028" cy="6616548"/>
          </a:xfrm>
          <a:prstGeom prst="rect">
            <a:avLst/>
          </a:prstGeom>
        </p:spPr>
      </p:pic>
    </p:spTree>
    <p:custDataLst>
      <p:tags r:id="rId1"/>
    </p:custDataLst>
    <p:extLst>
      <p:ext uri="{BB962C8B-B14F-4D97-AF65-F5344CB8AC3E}">
        <p14:creationId xmlns:p14="http://schemas.microsoft.com/office/powerpoint/2010/main" val="5105597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21: Do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a:t>
            </a:r>
          </a:p>
          <a:p>
            <a:pPr marL="0" indent="0">
              <a:buNone/>
            </a:pPr>
            <a:r>
              <a:rPr lang="en-ZA" sz="2400" dirty="0"/>
              <a:t>Prepare a cable for terminations (Module 26) and Connect conductors to three socket outlet (Module 43).</a:t>
            </a:r>
          </a:p>
          <a:p>
            <a:pPr marL="0" indent="0" fontAlgn="ctr">
              <a:buNone/>
            </a:pPr>
            <a:endParaRPr lang="en-ZA" dirty="0"/>
          </a:p>
        </p:txBody>
      </p:sp>
      <p:pic>
        <p:nvPicPr>
          <p:cNvPr id="4" name="Picture 3">
            <a:extLst>
              <a:ext uri="{FF2B5EF4-FFF2-40B4-BE49-F238E27FC236}">
                <a16:creationId xmlns:a16="http://schemas.microsoft.com/office/drawing/2014/main" id="{77483B00-98A2-43FF-B721-A540F9EB248D}"/>
              </a:ext>
            </a:extLst>
          </p:cNvPr>
          <p:cNvPicPr>
            <a:picLocks noChangeAspect="1"/>
          </p:cNvPicPr>
          <p:nvPr/>
        </p:nvPicPr>
        <p:blipFill>
          <a:blip r:embed="rId4"/>
          <a:stretch>
            <a:fillRect/>
          </a:stretch>
        </p:blipFill>
        <p:spPr>
          <a:xfrm>
            <a:off x="996330" y="2483644"/>
            <a:ext cx="4190524" cy="7019795"/>
          </a:xfrm>
          <a:prstGeom prst="rect">
            <a:avLst/>
          </a:prstGeom>
        </p:spPr>
      </p:pic>
      <p:pic>
        <p:nvPicPr>
          <p:cNvPr id="5" name="Picture 4">
            <a:extLst>
              <a:ext uri="{FF2B5EF4-FFF2-40B4-BE49-F238E27FC236}">
                <a16:creationId xmlns:a16="http://schemas.microsoft.com/office/drawing/2014/main" id="{CFC012D8-937E-479B-ADA5-9F239C8A3DD2}"/>
              </a:ext>
            </a:extLst>
          </p:cNvPr>
          <p:cNvPicPr>
            <a:picLocks noChangeAspect="1"/>
          </p:cNvPicPr>
          <p:nvPr/>
        </p:nvPicPr>
        <p:blipFill>
          <a:blip r:embed="rId5"/>
          <a:stretch>
            <a:fillRect/>
          </a:stretch>
        </p:blipFill>
        <p:spPr>
          <a:xfrm>
            <a:off x="5390042" y="2483644"/>
            <a:ext cx="4190524" cy="6928096"/>
          </a:xfrm>
          <a:prstGeom prst="rect">
            <a:avLst/>
          </a:prstGeom>
        </p:spPr>
      </p:pic>
    </p:spTree>
    <p:custDataLst>
      <p:tags r:id="rId1"/>
    </p:custDataLst>
    <p:extLst>
      <p:ext uri="{BB962C8B-B14F-4D97-AF65-F5344CB8AC3E}">
        <p14:creationId xmlns:p14="http://schemas.microsoft.com/office/powerpoint/2010/main" val="14897909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22: Do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a:t>
            </a:r>
          </a:p>
          <a:p>
            <a:pPr marL="0" indent="0">
              <a:buNone/>
            </a:pPr>
            <a:r>
              <a:rPr lang="en-ZA" sz="2000" dirty="0"/>
              <a:t>Secure a cable on cable tray, ladder or mesh (Module 37).</a:t>
            </a:r>
          </a:p>
          <a:p>
            <a:pPr marL="0" indent="0" fontAlgn="ctr">
              <a:buNone/>
            </a:pPr>
            <a:endParaRPr lang="en-ZA" dirty="0"/>
          </a:p>
        </p:txBody>
      </p:sp>
      <p:pic>
        <p:nvPicPr>
          <p:cNvPr id="4" name="Picture 3">
            <a:extLst>
              <a:ext uri="{FF2B5EF4-FFF2-40B4-BE49-F238E27FC236}">
                <a16:creationId xmlns:a16="http://schemas.microsoft.com/office/drawing/2014/main" id="{79D30EFC-042C-4063-8FBD-14228E64EC68}"/>
              </a:ext>
            </a:extLst>
          </p:cNvPr>
          <p:cNvPicPr>
            <a:picLocks noChangeAspect="1"/>
          </p:cNvPicPr>
          <p:nvPr/>
        </p:nvPicPr>
        <p:blipFill>
          <a:blip r:embed="rId4"/>
          <a:stretch>
            <a:fillRect/>
          </a:stretch>
        </p:blipFill>
        <p:spPr>
          <a:xfrm>
            <a:off x="869665" y="1875877"/>
            <a:ext cx="4813803" cy="8191556"/>
          </a:xfrm>
          <a:prstGeom prst="rect">
            <a:avLst/>
          </a:prstGeom>
        </p:spPr>
      </p:pic>
    </p:spTree>
    <p:custDataLst>
      <p:tags r:id="rId1"/>
    </p:custDataLst>
    <p:extLst>
      <p:ext uri="{BB962C8B-B14F-4D97-AF65-F5344CB8AC3E}">
        <p14:creationId xmlns:p14="http://schemas.microsoft.com/office/powerpoint/2010/main" val="38747389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23: Do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a:t>
            </a:r>
          </a:p>
          <a:p>
            <a:pPr marL="0" indent="0">
              <a:buNone/>
            </a:pPr>
            <a:r>
              <a:rPr lang="en-ZA" sz="2000" dirty="0"/>
              <a:t>Switch off supply to Sub DB1 and Test to ensure safe and isolated  (Module 25)</a:t>
            </a:r>
            <a:endParaRPr lang="en-GB" dirty="0"/>
          </a:p>
          <a:p>
            <a:pPr marL="0" indent="0" fontAlgn="ctr">
              <a:buNone/>
            </a:pPr>
            <a:endParaRPr lang="en-ZA" dirty="0"/>
          </a:p>
        </p:txBody>
      </p:sp>
      <p:pic>
        <p:nvPicPr>
          <p:cNvPr id="4" name="Picture 3">
            <a:extLst>
              <a:ext uri="{FF2B5EF4-FFF2-40B4-BE49-F238E27FC236}">
                <a16:creationId xmlns:a16="http://schemas.microsoft.com/office/drawing/2014/main" id="{6CD715C7-62A5-458F-8793-3A83AED39960}"/>
              </a:ext>
            </a:extLst>
          </p:cNvPr>
          <p:cNvPicPr>
            <a:picLocks noChangeAspect="1"/>
          </p:cNvPicPr>
          <p:nvPr/>
        </p:nvPicPr>
        <p:blipFill>
          <a:blip r:embed="rId4"/>
          <a:stretch>
            <a:fillRect/>
          </a:stretch>
        </p:blipFill>
        <p:spPr>
          <a:xfrm>
            <a:off x="922821" y="2164032"/>
            <a:ext cx="4196865" cy="7249131"/>
          </a:xfrm>
          <a:prstGeom prst="rect">
            <a:avLst/>
          </a:prstGeom>
        </p:spPr>
      </p:pic>
    </p:spTree>
    <p:custDataLst>
      <p:tags r:id="rId1"/>
    </p:custDataLst>
    <p:extLst>
      <p:ext uri="{BB962C8B-B14F-4D97-AF65-F5344CB8AC3E}">
        <p14:creationId xmlns:p14="http://schemas.microsoft.com/office/powerpoint/2010/main" val="6246922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24: Do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a:t>
            </a:r>
          </a:p>
          <a:p>
            <a:pPr marL="0" indent="0">
              <a:buNone/>
            </a:pPr>
            <a:r>
              <a:rPr lang="en-ZA" sz="2000" dirty="0"/>
              <a:t>Fit a circuit breaker in a DB (Module 20) rated at 30 A.</a:t>
            </a:r>
          </a:p>
          <a:p>
            <a:pPr marL="0" indent="0" fontAlgn="ctr">
              <a:buNone/>
            </a:pPr>
            <a:endParaRPr lang="en-ZA" dirty="0"/>
          </a:p>
        </p:txBody>
      </p:sp>
      <p:pic>
        <p:nvPicPr>
          <p:cNvPr id="4" name="Picture 3">
            <a:extLst>
              <a:ext uri="{FF2B5EF4-FFF2-40B4-BE49-F238E27FC236}">
                <a16:creationId xmlns:a16="http://schemas.microsoft.com/office/drawing/2014/main" id="{263B13FB-F445-48C6-A28F-54125176B9DD}"/>
              </a:ext>
            </a:extLst>
          </p:cNvPr>
          <p:cNvPicPr>
            <a:picLocks noChangeAspect="1"/>
          </p:cNvPicPr>
          <p:nvPr/>
        </p:nvPicPr>
        <p:blipFill>
          <a:blip r:embed="rId4"/>
          <a:stretch>
            <a:fillRect/>
          </a:stretch>
        </p:blipFill>
        <p:spPr>
          <a:xfrm>
            <a:off x="793142" y="1942998"/>
            <a:ext cx="4007148" cy="6794361"/>
          </a:xfrm>
          <a:prstGeom prst="rect">
            <a:avLst/>
          </a:prstGeom>
        </p:spPr>
      </p:pic>
    </p:spTree>
    <p:custDataLst>
      <p:tags r:id="rId1"/>
    </p:custDataLst>
    <p:extLst>
      <p:ext uri="{BB962C8B-B14F-4D97-AF65-F5344CB8AC3E}">
        <p14:creationId xmlns:p14="http://schemas.microsoft.com/office/powerpoint/2010/main" val="40108160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25: Do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a:t>
            </a:r>
          </a:p>
          <a:p>
            <a:pPr marL="0" indent="0">
              <a:buNone/>
            </a:pPr>
            <a:r>
              <a:rPr lang="en-ZA" sz="2000" dirty="0"/>
              <a:t>Connect supply from earth leakage supply to circuit breaker (Module 28) to new socket outlet supply in DB.</a:t>
            </a:r>
          </a:p>
          <a:p>
            <a:pPr marL="0" indent="0" fontAlgn="ctr">
              <a:buNone/>
            </a:pPr>
            <a:endParaRPr lang="en-ZA" dirty="0"/>
          </a:p>
        </p:txBody>
      </p:sp>
      <p:pic>
        <p:nvPicPr>
          <p:cNvPr id="4" name="Picture 3">
            <a:extLst>
              <a:ext uri="{FF2B5EF4-FFF2-40B4-BE49-F238E27FC236}">
                <a16:creationId xmlns:a16="http://schemas.microsoft.com/office/drawing/2014/main" id="{20B4528B-4D9C-4010-8A4F-9EBD90C456AA}"/>
              </a:ext>
            </a:extLst>
          </p:cNvPr>
          <p:cNvPicPr>
            <a:picLocks noChangeAspect="1"/>
          </p:cNvPicPr>
          <p:nvPr/>
        </p:nvPicPr>
        <p:blipFill>
          <a:blip r:embed="rId4"/>
          <a:stretch>
            <a:fillRect/>
          </a:stretch>
        </p:blipFill>
        <p:spPr>
          <a:xfrm>
            <a:off x="903844" y="2191630"/>
            <a:ext cx="4215843" cy="6888866"/>
          </a:xfrm>
          <a:prstGeom prst="rect">
            <a:avLst/>
          </a:prstGeom>
        </p:spPr>
      </p:pic>
    </p:spTree>
    <p:custDataLst>
      <p:tags r:id="rId1"/>
    </p:custDataLst>
    <p:extLst>
      <p:ext uri="{BB962C8B-B14F-4D97-AF65-F5344CB8AC3E}">
        <p14:creationId xmlns:p14="http://schemas.microsoft.com/office/powerpoint/2010/main" val="16764015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11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12648</TotalTime>
  <Words>12916</Words>
  <Application>Microsoft Office PowerPoint</Application>
  <PresentationFormat>Custom</PresentationFormat>
  <Paragraphs>1701</Paragraphs>
  <Slides>113</Slides>
  <Notes>113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113</vt:i4>
      </vt:variant>
    </vt:vector>
  </HeadingPairs>
  <TitlesOfParts>
    <vt:vector size="121" baseType="lpstr">
      <vt:lpstr>Arial</vt:lpstr>
      <vt:lpstr>Bradley Hand ITC</vt:lpstr>
      <vt:lpstr>Calibri</vt:lpstr>
      <vt:lpstr>Courier New</vt:lpstr>
      <vt:lpstr>Open Sans</vt:lpstr>
      <vt:lpstr>Symbol</vt:lpstr>
      <vt:lpstr>Times New Roman</vt:lpstr>
      <vt:lpstr>Office Theme</vt:lpstr>
      <vt:lpstr>PowerPoint Presentation</vt:lpstr>
      <vt:lpstr>Wireways</vt:lpstr>
      <vt:lpstr>Assumed prior learning </vt:lpstr>
      <vt:lpstr>Disclaimer- Key points about working under supervision </vt:lpstr>
      <vt:lpstr>Scenario Outcomes</vt:lpstr>
      <vt:lpstr>Install 3 phase socket</vt:lpstr>
      <vt:lpstr>Glossary</vt:lpstr>
      <vt:lpstr>PowerPoint Presentation</vt:lpstr>
      <vt:lpstr>PowerPoint Presentation</vt:lpstr>
      <vt:lpstr>PowerPoint Presentation</vt:lpstr>
      <vt:lpstr>Step 1-Supervisor brief</vt:lpstr>
      <vt:lpstr>3 phase sockets and how they work</vt:lpstr>
      <vt:lpstr>Supervisor brief</vt:lpstr>
      <vt:lpstr>Client brief</vt:lpstr>
      <vt:lpstr>Client brief</vt:lpstr>
      <vt:lpstr>Client brief</vt:lpstr>
      <vt:lpstr>Client brief</vt:lpstr>
      <vt:lpstr>Client brief</vt:lpstr>
      <vt:lpstr>Client brief</vt:lpstr>
      <vt:lpstr>Area details </vt:lpstr>
      <vt:lpstr>Summary of area details </vt:lpstr>
      <vt:lpstr>Step 2- Choose the best option</vt:lpstr>
      <vt:lpstr>Overview of options </vt:lpstr>
      <vt:lpstr>Option 1</vt:lpstr>
      <vt:lpstr>Option 2</vt:lpstr>
      <vt:lpstr>Option 3</vt:lpstr>
      <vt:lpstr>Share your thoughts</vt:lpstr>
      <vt:lpstr>Additional details for options  </vt:lpstr>
      <vt:lpstr>Option 1 details </vt:lpstr>
      <vt:lpstr>Option 2 details </vt:lpstr>
      <vt:lpstr>Option 3 details </vt:lpstr>
      <vt:lpstr>Remove an option</vt:lpstr>
      <vt:lpstr>Final 2 options</vt:lpstr>
      <vt:lpstr>Choose the best option</vt:lpstr>
      <vt:lpstr>Option 2</vt:lpstr>
      <vt:lpstr>Option 1</vt:lpstr>
      <vt:lpstr>Step 3- Plan the task</vt:lpstr>
      <vt:lpstr>Upload your plan</vt:lpstr>
      <vt:lpstr>Example of the plan </vt:lpstr>
      <vt:lpstr>What will you need to do the job? </vt:lpstr>
      <vt:lpstr>Tools, materials, equipment and PPE</vt:lpstr>
      <vt:lpstr>Task 1</vt:lpstr>
      <vt:lpstr>Task 2</vt:lpstr>
      <vt:lpstr>Task 3</vt:lpstr>
      <vt:lpstr>Task 4</vt:lpstr>
      <vt:lpstr>Task 5</vt:lpstr>
      <vt:lpstr>Task 6</vt:lpstr>
      <vt:lpstr>Task 7</vt:lpstr>
      <vt:lpstr>Task 8</vt:lpstr>
      <vt:lpstr>ePortfolio activity- Plan</vt:lpstr>
      <vt:lpstr>Upload your requirements list</vt:lpstr>
      <vt:lpstr>PowerPoint Presentation</vt:lpstr>
      <vt:lpstr>Example of requirements list</vt:lpstr>
      <vt:lpstr>Missing tools, material and equipment</vt:lpstr>
      <vt:lpstr>Tools List</vt:lpstr>
      <vt:lpstr>Equipment List</vt:lpstr>
      <vt:lpstr>Materials List</vt:lpstr>
      <vt:lpstr>Step 4- Rules and regulations </vt:lpstr>
      <vt:lpstr>Multiple choice</vt:lpstr>
      <vt:lpstr>SANS Codes</vt:lpstr>
      <vt:lpstr>SANS</vt:lpstr>
      <vt:lpstr>Multiple choice</vt:lpstr>
      <vt:lpstr>SANS</vt:lpstr>
      <vt:lpstr>Multiple choice</vt:lpstr>
      <vt:lpstr>Step 5- Do a risk assessment </vt:lpstr>
      <vt:lpstr>Step 5- Identify the risks </vt:lpstr>
      <vt:lpstr>Step 5- Identify the risks </vt:lpstr>
      <vt:lpstr>PowerPoint Presentation</vt:lpstr>
      <vt:lpstr>Feedback- tasks and risks</vt:lpstr>
      <vt:lpstr>Prevent the risk</vt:lpstr>
      <vt:lpstr>Select the correct PPE</vt:lpstr>
      <vt:lpstr>Complete Risk Assessment Table </vt:lpstr>
      <vt:lpstr>Example</vt:lpstr>
      <vt:lpstr>ePortfolio activity- Risk Assessment Table</vt:lpstr>
      <vt:lpstr>Upload your requirements list</vt:lpstr>
      <vt:lpstr>Step 6- Do the job</vt:lpstr>
      <vt:lpstr>PowerPoint Presentation</vt:lpstr>
      <vt:lpstr>Feedback- tasks</vt:lpstr>
      <vt:lpstr>Step 7- Check if the task was done correctly</vt:lpstr>
      <vt:lpstr>Do the necessary tests</vt:lpstr>
      <vt:lpstr>Step 8- Hand over to supervisor</vt:lpstr>
      <vt:lpstr>Conclusion </vt:lpstr>
      <vt:lpstr>Video 01:Your environment </vt:lpstr>
      <vt:lpstr>Video 02: 3 phase sockets and how they work </vt:lpstr>
      <vt:lpstr>Vid 03: Area details </vt:lpstr>
      <vt:lpstr>Vid 04: Step 2 Option 1</vt:lpstr>
      <vt:lpstr>Vid 05: Step 2 Option 2</vt:lpstr>
      <vt:lpstr>Vid 06: Step 2 Option 3</vt:lpstr>
      <vt:lpstr>Vid 05: Planning for the job</vt:lpstr>
      <vt:lpstr>Vid 06: How to interpret SANS codes</vt:lpstr>
      <vt:lpstr>Vid 17: Complete a risk assessment table </vt:lpstr>
      <vt:lpstr>Vid 18: Do the job</vt:lpstr>
      <vt:lpstr>Vid 19: Do the job</vt:lpstr>
      <vt:lpstr>Vid 20: Do the job</vt:lpstr>
      <vt:lpstr>Vid 21: Do the job</vt:lpstr>
      <vt:lpstr>Vid 22: Do the job</vt:lpstr>
      <vt:lpstr>Vid 23: Do the job</vt:lpstr>
      <vt:lpstr>Vid 24: Do the job</vt:lpstr>
      <vt:lpstr>Vid 25: Do the job</vt:lpstr>
      <vt:lpstr>Vid 37: Client Handover</vt:lpstr>
      <vt:lpstr>Voiceover 01- Option 2- Choice 1</vt:lpstr>
      <vt:lpstr>Voiceover 02- Option 2 Choice 2</vt:lpstr>
      <vt:lpstr>Voiceover 03- Option 2 Choice 3</vt:lpstr>
      <vt:lpstr>Voiceover 04- Option 3- Choice 2</vt:lpstr>
      <vt:lpstr>Voiceover 05- Option 3 Choice 2</vt:lpstr>
      <vt:lpstr>Voiceover 06- Option 3 Choice 3</vt:lpstr>
      <vt:lpstr>Simulation 1- No Voltage Test_Continuity of earth conductor </vt:lpstr>
      <vt:lpstr>Simulation 2- No Voltage Tests_Insulation Resistance Test</vt:lpstr>
      <vt:lpstr>Simulation 1- Voltage on Tests_Voltage Test </vt:lpstr>
      <vt:lpstr>Simulation 1- Voltage on Tests_Polarity Test</vt:lpstr>
      <vt:lpstr>Simulation 1- Voltage on Tests_Neutral Test </vt:lpstr>
      <vt:lpstr>Resource 01: Client brief and property details </vt:lpstr>
      <vt:lpstr>List of images required for this scenario: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1115</cp:revision>
  <dcterms:created xsi:type="dcterms:W3CDTF">2018-02-02T12:07:09Z</dcterms:created>
  <dcterms:modified xsi:type="dcterms:W3CDTF">2018-09-19T14:08:19Z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