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2.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comments/comment4.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5.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0.xml" ContentType="application/vnd.openxmlformats-officedocument.presentationml.tags+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comments/comment6.xml" ContentType="application/vnd.openxmlformats-officedocument.presentationml.comments+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70"/>
  </p:notesMasterIdLst>
  <p:sldIdLst>
    <p:sldId id="416" r:id="rId2"/>
    <p:sldId id="256" r:id="rId3"/>
    <p:sldId id="309" r:id="rId4"/>
    <p:sldId id="310" r:id="rId5"/>
    <p:sldId id="268" r:id="rId6"/>
    <p:sldId id="339" r:id="rId7"/>
    <p:sldId id="278" r:id="rId8"/>
    <p:sldId id="415" r:id="rId9"/>
    <p:sldId id="308" r:id="rId10"/>
    <p:sldId id="362" r:id="rId11"/>
    <p:sldId id="313" r:id="rId12"/>
    <p:sldId id="408" r:id="rId13"/>
    <p:sldId id="315" r:id="rId14"/>
    <p:sldId id="311" r:id="rId15"/>
    <p:sldId id="316" r:id="rId16"/>
    <p:sldId id="321" r:id="rId17"/>
    <p:sldId id="406" r:id="rId18"/>
    <p:sldId id="335" r:id="rId19"/>
    <p:sldId id="417" r:id="rId20"/>
    <p:sldId id="334" r:id="rId21"/>
    <p:sldId id="333" r:id="rId22"/>
    <p:sldId id="337" r:id="rId23"/>
    <p:sldId id="338" r:id="rId24"/>
    <p:sldId id="340" r:id="rId25"/>
    <p:sldId id="342" r:id="rId26"/>
    <p:sldId id="352" r:id="rId27"/>
    <p:sldId id="410" r:id="rId28"/>
    <p:sldId id="368" r:id="rId29"/>
    <p:sldId id="363" r:id="rId30"/>
    <p:sldId id="364" r:id="rId31"/>
    <p:sldId id="365" r:id="rId32"/>
    <p:sldId id="369" r:id="rId33"/>
    <p:sldId id="371" r:id="rId34"/>
    <p:sldId id="370" r:id="rId35"/>
    <p:sldId id="373" r:id="rId36"/>
    <p:sldId id="374" r:id="rId37"/>
    <p:sldId id="375" r:id="rId38"/>
    <p:sldId id="377" r:id="rId39"/>
    <p:sldId id="378" r:id="rId40"/>
    <p:sldId id="372" r:id="rId41"/>
    <p:sldId id="411" r:id="rId42"/>
    <p:sldId id="412" r:id="rId43"/>
    <p:sldId id="385" r:id="rId44"/>
    <p:sldId id="386" r:id="rId45"/>
    <p:sldId id="387" r:id="rId46"/>
    <p:sldId id="418" r:id="rId47"/>
    <p:sldId id="391" r:id="rId48"/>
    <p:sldId id="401" r:id="rId49"/>
    <p:sldId id="392" r:id="rId50"/>
    <p:sldId id="393" r:id="rId51"/>
    <p:sldId id="396" r:id="rId52"/>
    <p:sldId id="397" r:id="rId53"/>
    <p:sldId id="405" r:id="rId54"/>
    <p:sldId id="270" r:id="rId55"/>
    <p:sldId id="312" r:id="rId56"/>
    <p:sldId id="326" r:id="rId57"/>
    <p:sldId id="327" r:id="rId58"/>
    <p:sldId id="347" r:id="rId59"/>
    <p:sldId id="353" r:id="rId60"/>
    <p:sldId id="376" r:id="rId61"/>
    <p:sldId id="380" r:id="rId62"/>
    <p:sldId id="381" r:id="rId63"/>
    <p:sldId id="398" r:id="rId64"/>
    <p:sldId id="399" r:id="rId65"/>
    <p:sldId id="400" r:id="rId66"/>
    <p:sldId id="402" r:id="rId67"/>
    <p:sldId id="414" r:id="rId68"/>
    <p:sldId id="317" r:id="rId69"/>
  </p:sldIdLst>
  <p:sldSz cx="10239375" cy="4967288"/>
  <p:notesSz cx="6858000" cy="9144000"/>
  <p:custDataLst>
    <p:tags r:id="rId7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416"/>
            <p14:sldId id="256"/>
            <p14:sldId id="309"/>
            <p14:sldId id="310"/>
            <p14:sldId id="268"/>
            <p14:sldId id="339"/>
            <p14:sldId id="278"/>
            <p14:sldId id="415"/>
            <p14:sldId id="308"/>
            <p14:sldId id="362"/>
            <p14:sldId id="313"/>
            <p14:sldId id="408"/>
            <p14:sldId id="315"/>
            <p14:sldId id="311"/>
            <p14:sldId id="316"/>
            <p14:sldId id="321"/>
            <p14:sldId id="406"/>
            <p14:sldId id="335"/>
            <p14:sldId id="417"/>
            <p14:sldId id="334"/>
            <p14:sldId id="333"/>
            <p14:sldId id="337"/>
            <p14:sldId id="338"/>
            <p14:sldId id="340"/>
            <p14:sldId id="342"/>
            <p14:sldId id="352"/>
            <p14:sldId id="410"/>
            <p14:sldId id="368"/>
            <p14:sldId id="363"/>
            <p14:sldId id="364"/>
            <p14:sldId id="365"/>
            <p14:sldId id="369"/>
            <p14:sldId id="371"/>
            <p14:sldId id="370"/>
            <p14:sldId id="373"/>
            <p14:sldId id="374"/>
            <p14:sldId id="375"/>
            <p14:sldId id="377"/>
            <p14:sldId id="378"/>
            <p14:sldId id="372"/>
            <p14:sldId id="411"/>
            <p14:sldId id="412"/>
            <p14:sldId id="385"/>
            <p14:sldId id="386"/>
            <p14:sldId id="387"/>
            <p14:sldId id="418"/>
            <p14:sldId id="391"/>
            <p14:sldId id="401"/>
            <p14:sldId id="392"/>
            <p14:sldId id="393"/>
            <p14:sldId id="396"/>
            <p14:sldId id="397"/>
          </p14:sldIdLst>
        </p14:section>
        <p14:section name="Appendix" id="{61A5EB1E-5BAC-224D-8F20-5D1D8E086C2B}">
          <p14:sldIdLst>
            <p14:sldId id="405"/>
          </p14:sldIdLst>
        </p14:section>
        <p14:section name="Videos" id="{0F8C89CC-0E24-46AD-9E26-0E6BE84E2FF3}">
          <p14:sldIdLst>
            <p14:sldId id="270"/>
            <p14:sldId id="312"/>
            <p14:sldId id="326"/>
            <p14:sldId id="327"/>
            <p14:sldId id="347"/>
            <p14:sldId id="353"/>
            <p14:sldId id="376"/>
            <p14:sldId id="380"/>
            <p14:sldId id="381"/>
            <p14:sldId id="398"/>
            <p14:sldId id="399"/>
            <p14:sldId id="400"/>
            <p14:sldId id="402"/>
            <p14:sldId id="414"/>
          </p14:sldIdLst>
        </p14:section>
        <p14:section name="Voiceovers" id="{4CE730FD-3D12-49C2-A8B1-C4D7634AD67B}">
          <p14:sldIdLst/>
        </p14:section>
        <p14:section name="Resources" id="{C4800900-FCDC-4F10-B92B-01DBDF4E062A}">
          <p14:sldIdLst>
            <p14:sldId id="317"/>
          </p14:sldIdLst>
        </p14:section>
      </p14:sectionLst>
    </p:ext>
    <p:ext uri="{EFAFB233-063F-42B5-8137-9DF3F51BA10A}">
      <p15:sldGuideLst xmlns:p15="http://schemas.microsoft.com/office/powerpoint/2012/main">
        <p15:guide id="1" orient="horz" pos="156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10" clrIdx="1">
    <p:extLst/>
  </p:cmAuthor>
  <p:cmAuthor id="3" name="Windows User" initials="WU"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48693" autoAdjust="0"/>
  </p:normalViewPr>
  <p:slideViewPr>
    <p:cSldViewPr snapToGrid="0" snapToObjects="1">
      <p:cViewPr varScale="1">
        <p:scale>
          <a:sx n="76" d="100"/>
          <a:sy n="76" d="100"/>
        </p:scale>
        <p:origin x="2574" y="78"/>
      </p:cViewPr>
      <p:guideLst>
        <p:guide orient="horz" pos="156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18T08:17:46.806" idx="10">
    <p:pos x="5743" y="351"/>
    <p:text>This is the style that should be used to redrawn the image on the left.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5-31T08:23:14.301" idx="13">
    <p:pos x="5313" y="509"/>
    <p:text>Correct answers in italics and bold</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8-05-30T08:37:11.855" idx="12">
    <p:pos x="4850" y="813"/>
    <p:text>Currency to be Rands</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05-31T09:15:38.201" idx="14">
    <p:pos x="4172" y="96"/>
    <p:text>Option 1 and 3 appear to be the same.....</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8-05-31T09:36:31.275" idx="16">
    <p:pos x="1704" y="682"/>
    <p:text>Note to media team- The 'Option X' text needs to change based on the learners selection for the BEST option in the previous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8-05-22T12:43:53.408" idx="9">
    <p:pos x="3714" y="157"/>
    <p:text>When the learner is taken to the incorrect feedback page they should see feedback for incorrect answer and also an image of the electrician 'dressed' in the correct PPE.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bg1">
            <a:lumMod val="85000"/>
          </a:schemeClr>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custScaleX="110923" custScaleY="14620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F798330C-98B4-47CC-8104-A92E120E375B}" type="presOf" srcId="{4D8B7AF0-07AF-4856-9447-DB6C3D712627}" destId="{1F018E35-5D8D-49B3-9B7D-3B0C8DAB90F1}" srcOrd="0" destOrd="0" presId="urn:microsoft.com/office/officeart/2005/8/layout/chevron1"/>
    <dgm:cxn modelId="{12B4820F-1B1D-4259-BC10-4262F764ADD0}" type="presOf" srcId="{5B7C9612-021F-4051-AE5B-4AE7EF44F698}" destId="{ED3DE7FC-6F5A-45AC-BEC4-95E942FD39FA}"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9CAD1B2F-0A2F-4345-80BF-E837266DCDAE}" type="presOf" srcId="{780C0493-BA34-43E9-8917-ABED5274BC90}" destId="{3BF19F79-1530-4022-B59D-79128ED03ED3}" srcOrd="0" destOrd="0" presId="urn:microsoft.com/office/officeart/2005/8/layout/chevron1"/>
    <dgm:cxn modelId="{7989663A-520A-4386-BCB6-30AE11229AE3}" type="presOf" srcId="{B329895F-4BE2-42B3-8FB7-9DF2D6FD998F}" destId="{72F1AA51-D764-4888-AADE-2501EAF11598}" srcOrd="0" destOrd="0" presId="urn:microsoft.com/office/officeart/2005/8/layout/chevron1"/>
    <dgm:cxn modelId="{05081D3D-BD9B-44D5-8675-2889887109FC}"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EF6A2384-2171-4EB7-A4B6-9FDF89C9D4ED}" type="presOf" srcId="{C2D5FC84-A846-483B-A779-A508D5DD156B}" destId="{A5171B81-D340-4FD9-8BB9-F8E53E09CF9F}"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E932DD1-F8B3-42BC-8924-EF9EB5B6C240}" type="presOf" srcId="{7683F89E-D83C-433C-AD37-8087EDC5215A}" destId="{950702B6-D249-4899-ACE8-16CAE595C5EA}"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B46AE2D6-9933-4B5B-8A7F-0039D6FBF38B}" type="presOf" srcId="{9E15EC47-73C5-46FC-8C6E-2A2A74A3ACCE}" destId="{0264AFE3-26CB-4B35-9933-E5E31D84B537}" srcOrd="0" destOrd="0" presId="urn:microsoft.com/office/officeart/2005/8/layout/chevron1"/>
    <dgm:cxn modelId="{7D7116D9-12C0-47E7-99BF-EFAAE88525F4}" srcId="{9E15EC47-73C5-46FC-8C6E-2A2A74A3ACCE}" destId="{780C0493-BA34-43E9-8917-ABED5274BC90}" srcOrd="6" destOrd="0" parTransId="{5A39CB64-8D73-4F8B-BAD4-A376075CDA5B}" sibTransId="{D729973F-3971-448B-94C4-4C2B482AC9F9}"/>
    <dgm:cxn modelId="{75ACECDF-F109-4032-B72D-A8AEBD4C3045}" type="presOf" srcId="{E9C99FBF-A2EF-4045-842A-61B027B5CCC3}" destId="{BDB9394C-934D-4DCA-8054-75107AF14B89}"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C7862254-6B16-4C8F-B574-90238B76884A}" type="presParOf" srcId="{0264AFE3-26CB-4B35-9933-E5E31D84B537}" destId="{ED3DE7FC-6F5A-45AC-BEC4-95E942FD39FA}" srcOrd="0" destOrd="0" presId="urn:microsoft.com/office/officeart/2005/8/layout/chevron1"/>
    <dgm:cxn modelId="{16215F0E-E761-4825-BA39-B40327F81471}" type="presParOf" srcId="{0264AFE3-26CB-4B35-9933-E5E31D84B537}" destId="{45E4E519-BB69-4AAB-8701-0C7B0F3B19CD}" srcOrd="1" destOrd="0" presId="urn:microsoft.com/office/officeart/2005/8/layout/chevron1"/>
    <dgm:cxn modelId="{52F1E250-BF1D-480B-8D1E-D2FDC1CF5D04}" type="presParOf" srcId="{0264AFE3-26CB-4B35-9933-E5E31D84B537}" destId="{72F1AA51-D764-4888-AADE-2501EAF11598}" srcOrd="2" destOrd="0" presId="urn:microsoft.com/office/officeart/2005/8/layout/chevron1"/>
    <dgm:cxn modelId="{66140B96-CFD5-4B57-B733-B7E4DA41DC6B}" type="presParOf" srcId="{0264AFE3-26CB-4B35-9933-E5E31D84B537}" destId="{6E78B6B5-9828-4B27-9D6A-28926B4299D7}" srcOrd="3" destOrd="0" presId="urn:microsoft.com/office/officeart/2005/8/layout/chevron1"/>
    <dgm:cxn modelId="{1A527D50-B6DA-4BB3-B490-A6AB6CD7D1AA}" type="presParOf" srcId="{0264AFE3-26CB-4B35-9933-E5E31D84B537}" destId="{A5171B81-D340-4FD9-8BB9-F8E53E09CF9F}" srcOrd="4" destOrd="0" presId="urn:microsoft.com/office/officeart/2005/8/layout/chevron1"/>
    <dgm:cxn modelId="{657A6C1D-39D6-4452-970C-A9E49F0A6FE6}" type="presParOf" srcId="{0264AFE3-26CB-4B35-9933-E5E31D84B537}" destId="{11FB90EA-E138-4FD6-85C6-C10E146B184A}" srcOrd="5" destOrd="0" presId="urn:microsoft.com/office/officeart/2005/8/layout/chevron1"/>
    <dgm:cxn modelId="{B5B5C71C-165C-4F44-9301-E5AADD0226DA}" type="presParOf" srcId="{0264AFE3-26CB-4B35-9933-E5E31D84B537}" destId="{1F018E35-5D8D-49B3-9B7D-3B0C8DAB90F1}" srcOrd="6" destOrd="0" presId="urn:microsoft.com/office/officeart/2005/8/layout/chevron1"/>
    <dgm:cxn modelId="{86400B95-1E26-4822-85E1-18FC06A120FF}" type="presParOf" srcId="{0264AFE3-26CB-4B35-9933-E5E31D84B537}" destId="{6BD2B26A-B71A-415C-BAF6-DC9727801C9C}" srcOrd="7" destOrd="0" presId="urn:microsoft.com/office/officeart/2005/8/layout/chevron1"/>
    <dgm:cxn modelId="{20D49000-1FEC-446E-8E09-2C57237F0EF2}" type="presParOf" srcId="{0264AFE3-26CB-4B35-9933-E5E31D84B537}" destId="{950702B6-D249-4899-ACE8-16CAE595C5EA}" srcOrd="8" destOrd="0" presId="urn:microsoft.com/office/officeart/2005/8/layout/chevron1"/>
    <dgm:cxn modelId="{9D2E9FBA-E50D-4382-BC1E-8B64B455DD49}" type="presParOf" srcId="{0264AFE3-26CB-4B35-9933-E5E31D84B537}" destId="{FF85BA81-471E-475C-9C0F-676D86CE98A7}" srcOrd="9" destOrd="0" presId="urn:microsoft.com/office/officeart/2005/8/layout/chevron1"/>
    <dgm:cxn modelId="{70FE7270-8C32-49AF-9DE7-012E3B1B6090}" type="presParOf" srcId="{0264AFE3-26CB-4B35-9933-E5E31D84B537}" destId="{43493AC2-0D4D-48E9-98FA-93348157A1F7}" srcOrd="10" destOrd="0" presId="urn:microsoft.com/office/officeart/2005/8/layout/chevron1"/>
    <dgm:cxn modelId="{00BEAE89-AA21-45D0-A9D6-7FE348DF693C}" type="presParOf" srcId="{0264AFE3-26CB-4B35-9933-E5E31D84B537}" destId="{6C4E3E66-B878-4B3D-BEA4-B1A63734FB70}" srcOrd="11" destOrd="0" presId="urn:microsoft.com/office/officeart/2005/8/layout/chevron1"/>
    <dgm:cxn modelId="{98DC541E-3545-4097-A5E4-31E738B32AFA}" type="presParOf" srcId="{0264AFE3-26CB-4B35-9933-E5E31D84B537}" destId="{3BF19F79-1530-4022-B59D-79128ED03ED3}" srcOrd="12" destOrd="0" presId="urn:microsoft.com/office/officeart/2005/8/layout/chevron1"/>
    <dgm:cxn modelId="{B6874973-4D11-43BD-8F8C-836E0C995FCC}" type="presParOf" srcId="{0264AFE3-26CB-4B35-9933-E5E31D84B537}" destId="{6DB6CF10-F18D-4F09-9296-C60EC9DB067A}" srcOrd="13" destOrd="0" presId="urn:microsoft.com/office/officeart/2005/8/layout/chevron1"/>
    <dgm:cxn modelId="{E9B5D2A4-A540-497C-81A9-5C578577687F}"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rgbClr val="0070C0"/>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rgbClr val="0070C0"/>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70421" custScaleY="91234">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69802" custScaleY="79953">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custScaleX="132088" custScaleY="108711">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4DD6ED18-615C-4EB9-88D6-B19C75380611}"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824BAB3D-3E0F-4E0D-A3AF-8B253778F64F}" type="presOf" srcId="{7683F89E-D83C-433C-AD37-8087EDC5215A}" destId="{950702B6-D249-4899-ACE8-16CAE595C5EA}"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460F0A66-0AB9-4268-9AEE-2A8C9EB2747F}" type="presOf" srcId="{B329895F-4BE2-42B3-8FB7-9DF2D6FD998F}" destId="{72F1AA51-D764-4888-AADE-2501EAF11598}" srcOrd="0" destOrd="0" presId="urn:microsoft.com/office/officeart/2005/8/layout/chevron1"/>
    <dgm:cxn modelId="{D1CA8372-6BEA-4704-B27E-BAB61F1CB7D0}" type="presOf" srcId="{780C0493-BA34-43E9-8917-ABED5274BC90}" destId="{3BF19F79-1530-4022-B59D-79128ED03ED3}" srcOrd="0" destOrd="0" presId="urn:microsoft.com/office/officeart/2005/8/layout/chevron1"/>
    <dgm:cxn modelId="{3474A78E-C364-4D77-9AC0-2D6E7DDC5A96}" type="presOf" srcId="{C2D5FC84-A846-483B-A779-A508D5DD156B}" destId="{A5171B81-D340-4FD9-8BB9-F8E53E09CF9F}"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95E53EAA-ADD4-4AAE-917C-EEEF88953FF6}" type="presOf" srcId="{5B7C9612-021F-4051-AE5B-4AE7EF44F698}" destId="{ED3DE7FC-6F5A-45AC-BEC4-95E942FD39FA}" srcOrd="0" destOrd="0" presId="urn:microsoft.com/office/officeart/2005/8/layout/chevron1"/>
    <dgm:cxn modelId="{404C93B6-5FC9-4D18-A6A7-0BE82BC04615}" type="presOf" srcId="{9E15EC47-73C5-46FC-8C6E-2A2A74A3ACCE}" destId="{0264AFE3-26CB-4B35-9933-E5E31D84B537}" srcOrd="0" destOrd="0" presId="urn:microsoft.com/office/officeart/2005/8/layout/chevron1"/>
    <dgm:cxn modelId="{1AC853CC-C7D8-4BC9-A849-2914008C439D}" type="presOf" srcId="{E9C99FBF-A2EF-4045-842A-61B027B5CCC3}" destId="{BDB9394C-934D-4DCA-8054-75107AF14B89}"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C26A8CF1-4688-4B7F-B845-629D44CBE04D}" type="presOf" srcId="{7A2C9826-BD5A-4E56-BA3A-14DC82A02406}" destId="{43493AC2-0D4D-48E9-98FA-93348157A1F7}"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B5AC9261-E00C-41FC-A5A4-F22B6D0AC3BC}" type="presParOf" srcId="{0264AFE3-26CB-4B35-9933-E5E31D84B537}" destId="{ED3DE7FC-6F5A-45AC-BEC4-95E942FD39FA}" srcOrd="0" destOrd="0" presId="urn:microsoft.com/office/officeart/2005/8/layout/chevron1"/>
    <dgm:cxn modelId="{5FF0E86E-9975-4022-A10B-71960970A2DC}" type="presParOf" srcId="{0264AFE3-26CB-4B35-9933-E5E31D84B537}" destId="{45E4E519-BB69-4AAB-8701-0C7B0F3B19CD}" srcOrd="1" destOrd="0" presId="urn:microsoft.com/office/officeart/2005/8/layout/chevron1"/>
    <dgm:cxn modelId="{948944AA-F7E0-4637-BDE6-C821C0A42D02}" type="presParOf" srcId="{0264AFE3-26CB-4B35-9933-E5E31D84B537}" destId="{72F1AA51-D764-4888-AADE-2501EAF11598}" srcOrd="2" destOrd="0" presId="urn:microsoft.com/office/officeart/2005/8/layout/chevron1"/>
    <dgm:cxn modelId="{64B8384D-E722-4784-B5A5-A3AEFFAC873F}" type="presParOf" srcId="{0264AFE3-26CB-4B35-9933-E5E31D84B537}" destId="{6E78B6B5-9828-4B27-9D6A-28926B4299D7}" srcOrd="3" destOrd="0" presId="urn:microsoft.com/office/officeart/2005/8/layout/chevron1"/>
    <dgm:cxn modelId="{C01D38F0-D7EF-4A5F-878E-FD9AF87373E9}" type="presParOf" srcId="{0264AFE3-26CB-4B35-9933-E5E31D84B537}" destId="{A5171B81-D340-4FD9-8BB9-F8E53E09CF9F}" srcOrd="4" destOrd="0" presId="urn:microsoft.com/office/officeart/2005/8/layout/chevron1"/>
    <dgm:cxn modelId="{CA610A32-CBF5-4B81-A99B-DC86FC9A470C}" type="presParOf" srcId="{0264AFE3-26CB-4B35-9933-E5E31D84B537}" destId="{11FB90EA-E138-4FD6-85C6-C10E146B184A}" srcOrd="5" destOrd="0" presId="urn:microsoft.com/office/officeart/2005/8/layout/chevron1"/>
    <dgm:cxn modelId="{923ABF43-B5EA-4EE4-B8BB-2C35E6E87895}" type="presParOf" srcId="{0264AFE3-26CB-4B35-9933-E5E31D84B537}" destId="{1F018E35-5D8D-49B3-9B7D-3B0C8DAB90F1}" srcOrd="6" destOrd="0" presId="urn:microsoft.com/office/officeart/2005/8/layout/chevron1"/>
    <dgm:cxn modelId="{FC249065-6283-4D24-96A4-863A40956A15}" type="presParOf" srcId="{0264AFE3-26CB-4B35-9933-E5E31D84B537}" destId="{6BD2B26A-B71A-415C-BAF6-DC9727801C9C}" srcOrd="7" destOrd="0" presId="urn:microsoft.com/office/officeart/2005/8/layout/chevron1"/>
    <dgm:cxn modelId="{6346E2E4-3890-47FC-86C9-F05E03F7D106}" type="presParOf" srcId="{0264AFE3-26CB-4B35-9933-E5E31D84B537}" destId="{950702B6-D249-4899-ACE8-16CAE595C5EA}" srcOrd="8" destOrd="0" presId="urn:microsoft.com/office/officeart/2005/8/layout/chevron1"/>
    <dgm:cxn modelId="{F36D6575-01EC-439C-8942-B0BD0318BFB3}" type="presParOf" srcId="{0264AFE3-26CB-4B35-9933-E5E31D84B537}" destId="{FF85BA81-471E-475C-9C0F-676D86CE98A7}" srcOrd="9" destOrd="0" presId="urn:microsoft.com/office/officeart/2005/8/layout/chevron1"/>
    <dgm:cxn modelId="{CB661E99-5048-448C-A7ED-12C65E49DE86}" type="presParOf" srcId="{0264AFE3-26CB-4B35-9933-E5E31D84B537}" destId="{43493AC2-0D4D-48E9-98FA-93348157A1F7}" srcOrd="10" destOrd="0" presId="urn:microsoft.com/office/officeart/2005/8/layout/chevron1"/>
    <dgm:cxn modelId="{5B135FEB-8AAA-4220-89EE-BF0D40DE30D9}" type="presParOf" srcId="{0264AFE3-26CB-4B35-9933-E5E31D84B537}" destId="{6C4E3E66-B878-4B3D-BEA4-B1A63734FB70}" srcOrd="11" destOrd="0" presId="urn:microsoft.com/office/officeart/2005/8/layout/chevron1"/>
    <dgm:cxn modelId="{6B70DDEB-AA38-4C78-B0C7-B5114E34732B}" type="presParOf" srcId="{0264AFE3-26CB-4B35-9933-E5E31D84B537}" destId="{3BF19F79-1530-4022-B59D-79128ED03ED3}" srcOrd="12" destOrd="0" presId="urn:microsoft.com/office/officeart/2005/8/layout/chevron1"/>
    <dgm:cxn modelId="{63B16FE3-456D-4E66-BB31-20D361419908}" type="presParOf" srcId="{0264AFE3-26CB-4B35-9933-E5E31D84B537}" destId="{6DB6CF10-F18D-4F09-9296-C60EC9DB067A}" srcOrd="13" destOrd="0" presId="urn:microsoft.com/office/officeart/2005/8/layout/chevron1"/>
    <dgm:cxn modelId="{DCD868D6-8598-4CF0-9272-147730D15902}"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B4B30-A5EC-4375-8BAF-D12897EAD38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ZA"/>
        </a:p>
      </dgm:t>
    </dgm:pt>
    <dgm:pt modelId="{7EAE01E1-6870-4207-9160-F99875D73BA3}">
      <dgm:prSet phldrT="[Text]"/>
      <dgm:spPr>
        <a:noFill/>
      </dgm:spPr>
      <dgm:t>
        <a:bodyPr/>
        <a:lstStyle/>
        <a:p>
          <a:endParaRPr lang="en-ZA" dirty="0"/>
        </a:p>
      </dgm:t>
    </dgm:pt>
    <dgm:pt modelId="{EBB95B06-6F1F-4663-AE51-77762068E343}" type="parTrans" cxnId="{9CBB11B3-6CBA-4C1C-8B14-0DF7DFBF0903}">
      <dgm:prSet/>
      <dgm:spPr/>
      <dgm:t>
        <a:bodyPr/>
        <a:lstStyle/>
        <a:p>
          <a:endParaRPr lang="en-ZA"/>
        </a:p>
      </dgm:t>
    </dgm:pt>
    <dgm:pt modelId="{9EE65BD4-BDDE-4145-8D76-0651ECDA01C0}" type="sibTrans" cxnId="{9CBB11B3-6CBA-4C1C-8B14-0DF7DFBF0903}">
      <dgm:prSet/>
      <dgm:spPr/>
      <dgm:t>
        <a:bodyPr/>
        <a:lstStyle/>
        <a:p>
          <a:endParaRPr lang="en-ZA"/>
        </a:p>
      </dgm:t>
    </dgm:pt>
    <dgm:pt modelId="{79C6CB78-3322-4EC9-9178-394C43051F6A}">
      <dgm:prSet phldrT="[Text]"/>
      <dgm:spPr>
        <a:noFill/>
      </dgm:spPr>
      <dgm:t>
        <a:bodyPr/>
        <a:lstStyle/>
        <a:p>
          <a:r>
            <a:rPr lang="en-ZA" dirty="0"/>
            <a:t>Environmental conditions</a:t>
          </a:r>
        </a:p>
      </dgm:t>
    </dgm:pt>
    <dgm:pt modelId="{45ABCA06-2B56-461D-8596-7FE6197C86AE}" type="parTrans" cxnId="{DD23661F-B36B-49DF-BA72-112CA11AEB30}">
      <dgm:prSet/>
      <dgm:spPr/>
      <dgm:t>
        <a:bodyPr/>
        <a:lstStyle/>
        <a:p>
          <a:endParaRPr lang="en-ZA"/>
        </a:p>
      </dgm:t>
    </dgm:pt>
    <dgm:pt modelId="{085CCBA2-7777-49DB-B1E1-4DCE14E78F14}" type="sibTrans" cxnId="{DD23661F-B36B-49DF-BA72-112CA11AEB30}">
      <dgm:prSet/>
      <dgm:spPr/>
      <dgm:t>
        <a:bodyPr/>
        <a:lstStyle/>
        <a:p>
          <a:endParaRPr lang="en-ZA"/>
        </a:p>
      </dgm:t>
    </dgm:pt>
    <dgm:pt modelId="{7D0893AF-AE1C-4B80-B147-92EDE814DB87}">
      <dgm:prSet phldrT="[Text]"/>
      <dgm:spPr>
        <a:noFill/>
      </dgm:spPr>
      <dgm:t>
        <a:bodyPr/>
        <a:lstStyle/>
        <a:p>
          <a:r>
            <a:rPr lang="en-ZA" dirty="0"/>
            <a:t>Availability of tools and Equipment</a:t>
          </a:r>
        </a:p>
      </dgm:t>
    </dgm:pt>
    <dgm:pt modelId="{AEFBABFB-728A-4F5A-95B7-6EF8DACAEC3C}" type="parTrans" cxnId="{264ED509-B0DF-49EC-AD4D-82338AA7EE7E}">
      <dgm:prSet/>
      <dgm:spPr/>
      <dgm:t>
        <a:bodyPr/>
        <a:lstStyle/>
        <a:p>
          <a:endParaRPr lang="en-ZA"/>
        </a:p>
      </dgm:t>
    </dgm:pt>
    <dgm:pt modelId="{0830CAC7-0010-4A43-BFEB-F64A2B7F6A5D}" type="sibTrans" cxnId="{264ED509-B0DF-49EC-AD4D-82338AA7EE7E}">
      <dgm:prSet/>
      <dgm:spPr/>
      <dgm:t>
        <a:bodyPr/>
        <a:lstStyle/>
        <a:p>
          <a:endParaRPr lang="en-ZA"/>
        </a:p>
      </dgm:t>
    </dgm:pt>
    <dgm:pt modelId="{DD549E0A-1584-42AD-9E80-73863281085E}">
      <dgm:prSet phldrT="[Text]"/>
      <dgm:spPr>
        <a:noFill/>
      </dgm:spPr>
      <dgm:t>
        <a:bodyPr/>
        <a:lstStyle/>
        <a:p>
          <a:r>
            <a:rPr lang="en-ZA" dirty="0"/>
            <a:t>Availability of materials</a:t>
          </a:r>
        </a:p>
      </dgm:t>
    </dgm:pt>
    <dgm:pt modelId="{4889DC3C-B015-4631-AEF3-2057E6B80FF6}" type="parTrans" cxnId="{823F9780-131F-4259-AB31-A454A0ED053D}">
      <dgm:prSet/>
      <dgm:spPr/>
      <dgm:t>
        <a:bodyPr/>
        <a:lstStyle/>
        <a:p>
          <a:endParaRPr lang="en-ZA"/>
        </a:p>
      </dgm:t>
    </dgm:pt>
    <dgm:pt modelId="{495D2EFC-5FA0-44AE-B7BE-12C8172A818F}" type="sibTrans" cxnId="{823F9780-131F-4259-AB31-A454A0ED053D}">
      <dgm:prSet/>
      <dgm:spPr/>
      <dgm:t>
        <a:bodyPr/>
        <a:lstStyle/>
        <a:p>
          <a:endParaRPr lang="en-ZA"/>
        </a:p>
      </dgm:t>
    </dgm:pt>
    <dgm:pt modelId="{A372C344-FBA0-40D1-880E-7153E0DC207D}">
      <dgm:prSet phldrT="[Text]"/>
      <dgm:spPr>
        <a:noFill/>
      </dgm:spPr>
      <dgm:t>
        <a:bodyPr/>
        <a:lstStyle/>
        <a:p>
          <a:r>
            <a:rPr lang="en-ZA" dirty="0"/>
            <a:t>Time constraints</a:t>
          </a:r>
        </a:p>
      </dgm:t>
    </dgm:pt>
    <dgm:pt modelId="{6FA5DF57-3B4A-47E9-A8B7-4D45654410F8}" type="parTrans" cxnId="{41281B79-B550-4AA4-A29A-7A3D7CE73E39}">
      <dgm:prSet/>
      <dgm:spPr/>
      <dgm:t>
        <a:bodyPr/>
        <a:lstStyle/>
        <a:p>
          <a:endParaRPr lang="en-ZA"/>
        </a:p>
      </dgm:t>
    </dgm:pt>
    <dgm:pt modelId="{DA23AA33-AFB8-4AD8-89FE-64BDDBCF3FB1}" type="sibTrans" cxnId="{41281B79-B550-4AA4-A29A-7A3D7CE73E39}">
      <dgm:prSet/>
      <dgm:spPr/>
      <dgm:t>
        <a:bodyPr/>
        <a:lstStyle/>
        <a:p>
          <a:endParaRPr lang="en-ZA"/>
        </a:p>
      </dgm:t>
    </dgm:pt>
    <dgm:pt modelId="{C36A3E01-53CA-4C01-8E5A-ECA8F5A21409}">
      <dgm:prSet phldrT="[Text]"/>
      <dgm:spPr>
        <a:noFill/>
      </dgm:spPr>
      <dgm:t>
        <a:bodyPr/>
        <a:lstStyle/>
        <a:p>
          <a:r>
            <a:rPr lang="en-ZA" dirty="0"/>
            <a:t>Availability of labour</a:t>
          </a:r>
        </a:p>
      </dgm:t>
    </dgm:pt>
    <dgm:pt modelId="{6F42B66E-4A7E-4F96-AC95-BF69955A615F}" type="parTrans" cxnId="{E5C9D28D-ABAD-4470-9E5B-390E09125A81}">
      <dgm:prSet/>
      <dgm:spPr/>
      <dgm:t>
        <a:bodyPr/>
        <a:lstStyle/>
        <a:p>
          <a:endParaRPr lang="en-ZA"/>
        </a:p>
      </dgm:t>
    </dgm:pt>
    <dgm:pt modelId="{0A8726D3-1C9E-4DBA-93B0-F841C12137CF}" type="sibTrans" cxnId="{E5C9D28D-ABAD-4470-9E5B-390E09125A81}">
      <dgm:prSet/>
      <dgm:spPr/>
      <dgm:t>
        <a:bodyPr/>
        <a:lstStyle/>
        <a:p>
          <a:endParaRPr lang="en-ZA"/>
        </a:p>
      </dgm:t>
    </dgm:pt>
    <dgm:pt modelId="{616F89E4-FD2B-409E-8B42-40E21C52B07F}">
      <dgm:prSet phldrT="[Text]"/>
      <dgm:spPr>
        <a:noFill/>
      </dgm:spPr>
      <dgm:t>
        <a:bodyPr/>
        <a:lstStyle/>
        <a:p>
          <a:r>
            <a:rPr lang="en-ZA" dirty="0"/>
            <a:t>Regulation codes and standards</a:t>
          </a:r>
        </a:p>
      </dgm:t>
    </dgm:pt>
    <dgm:pt modelId="{2EA0FC99-6B93-439F-A000-A21C8170F988}" type="parTrans" cxnId="{4546A5E2-3CBF-4285-8B6B-21902CEA39F9}">
      <dgm:prSet/>
      <dgm:spPr/>
      <dgm:t>
        <a:bodyPr/>
        <a:lstStyle/>
        <a:p>
          <a:endParaRPr lang="en-ZA"/>
        </a:p>
      </dgm:t>
    </dgm:pt>
    <dgm:pt modelId="{865218E3-9267-41EF-80F0-41ADE8238E4A}" type="sibTrans" cxnId="{4546A5E2-3CBF-4285-8B6B-21902CEA39F9}">
      <dgm:prSet/>
      <dgm:spPr/>
      <dgm:t>
        <a:bodyPr/>
        <a:lstStyle/>
        <a:p>
          <a:endParaRPr lang="en-ZA"/>
        </a:p>
      </dgm:t>
    </dgm:pt>
    <dgm:pt modelId="{CE692ACE-AC90-4C84-A742-632EC3532B78}">
      <dgm:prSet phldrT="[Text]"/>
      <dgm:spPr>
        <a:noFill/>
      </dgm:spPr>
      <dgm:t>
        <a:bodyPr/>
        <a:lstStyle/>
        <a:p>
          <a:r>
            <a:rPr lang="en-ZA" dirty="0"/>
            <a:t>Possible risks</a:t>
          </a:r>
        </a:p>
      </dgm:t>
    </dgm:pt>
    <dgm:pt modelId="{FB97905F-0815-4856-8350-A52D3CE51562}" type="parTrans" cxnId="{F0DC544F-D94B-4E1A-AFEB-F14147015F1D}">
      <dgm:prSet/>
      <dgm:spPr/>
      <dgm:t>
        <a:bodyPr/>
        <a:lstStyle/>
        <a:p>
          <a:endParaRPr lang="en-ZA"/>
        </a:p>
      </dgm:t>
    </dgm:pt>
    <dgm:pt modelId="{EC46C457-A7A3-4112-B94D-7B523DBF0660}" type="sibTrans" cxnId="{F0DC544F-D94B-4E1A-AFEB-F14147015F1D}">
      <dgm:prSet/>
      <dgm:spPr/>
      <dgm:t>
        <a:bodyPr/>
        <a:lstStyle/>
        <a:p>
          <a:endParaRPr lang="en-ZA"/>
        </a:p>
      </dgm:t>
    </dgm:pt>
    <dgm:pt modelId="{21E0AE17-6A83-48C2-827E-E9ADD2BB6BF5}" type="pres">
      <dgm:prSet presAssocID="{5C3B4B30-A5EC-4375-8BAF-D12897EAD382}" presName="cycle" presStyleCnt="0">
        <dgm:presLayoutVars>
          <dgm:dir/>
          <dgm:resizeHandles val="exact"/>
        </dgm:presLayoutVars>
      </dgm:prSet>
      <dgm:spPr/>
    </dgm:pt>
    <dgm:pt modelId="{ADCD1506-9AB6-4ED0-8A34-C29D1394478E}" type="pres">
      <dgm:prSet presAssocID="{7EAE01E1-6870-4207-9160-F99875D73BA3}" presName="node" presStyleLbl="node1" presStyleIdx="0" presStyleCnt="8" custScaleX="163904" custScaleY="129558">
        <dgm:presLayoutVars>
          <dgm:bulletEnabled val="1"/>
        </dgm:presLayoutVars>
      </dgm:prSet>
      <dgm:spPr/>
    </dgm:pt>
    <dgm:pt modelId="{87FC89A8-8B64-45C8-8DC5-74A280862EAB}" type="pres">
      <dgm:prSet presAssocID="{7EAE01E1-6870-4207-9160-F99875D73BA3}" presName="spNode" presStyleCnt="0"/>
      <dgm:spPr/>
    </dgm:pt>
    <dgm:pt modelId="{B52D3661-3820-4217-9026-3C0F6ADDA136}" type="pres">
      <dgm:prSet presAssocID="{9EE65BD4-BDDE-4145-8D76-0651ECDA01C0}" presName="sibTrans" presStyleLbl="sibTrans1D1" presStyleIdx="0" presStyleCnt="8"/>
      <dgm:spPr/>
    </dgm:pt>
    <dgm:pt modelId="{AA96234C-4329-40F8-9569-AEF9A6263567}" type="pres">
      <dgm:prSet presAssocID="{79C6CB78-3322-4EC9-9178-394C43051F6A}" presName="node" presStyleLbl="node1" presStyleIdx="1" presStyleCnt="8" custScaleX="163904" custScaleY="129558">
        <dgm:presLayoutVars>
          <dgm:bulletEnabled val="1"/>
        </dgm:presLayoutVars>
      </dgm:prSet>
      <dgm:spPr/>
    </dgm:pt>
    <dgm:pt modelId="{126270CB-E814-4B40-BD79-59970B4D14EA}" type="pres">
      <dgm:prSet presAssocID="{79C6CB78-3322-4EC9-9178-394C43051F6A}" presName="spNode" presStyleCnt="0"/>
      <dgm:spPr/>
    </dgm:pt>
    <dgm:pt modelId="{46168C4A-70B7-4CAA-A693-0F3C007D7E96}" type="pres">
      <dgm:prSet presAssocID="{085CCBA2-7777-49DB-B1E1-4DCE14E78F14}" presName="sibTrans" presStyleLbl="sibTrans1D1" presStyleIdx="1" presStyleCnt="8"/>
      <dgm:spPr/>
    </dgm:pt>
    <dgm:pt modelId="{0526ECA2-64E6-4344-8EDD-9DFF6622B55D}" type="pres">
      <dgm:prSet presAssocID="{7D0893AF-AE1C-4B80-B147-92EDE814DB87}" presName="node" presStyleLbl="node1" presStyleIdx="2" presStyleCnt="8" custScaleX="163904" custScaleY="129558">
        <dgm:presLayoutVars>
          <dgm:bulletEnabled val="1"/>
        </dgm:presLayoutVars>
      </dgm:prSet>
      <dgm:spPr/>
    </dgm:pt>
    <dgm:pt modelId="{51CEA40F-B227-4186-ABE9-9502309A1B1A}" type="pres">
      <dgm:prSet presAssocID="{7D0893AF-AE1C-4B80-B147-92EDE814DB87}" presName="spNode" presStyleCnt="0"/>
      <dgm:spPr/>
    </dgm:pt>
    <dgm:pt modelId="{8FB89F7B-D0B4-4298-A329-F38555506D75}" type="pres">
      <dgm:prSet presAssocID="{0830CAC7-0010-4A43-BFEB-F64A2B7F6A5D}" presName="sibTrans" presStyleLbl="sibTrans1D1" presStyleIdx="2" presStyleCnt="8"/>
      <dgm:spPr/>
    </dgm:pt>
    <dgm:pt modelId="{290EA5AD-9C1A-479E-B41E-4737E87CACF0}" type="pres">
      <dgm:prSet presAssocID="{DD549E0A-1584-42AD-9E80-73863281085E}" presName="node" presStyleLbl="node1" presStyleIdx="3" presStyleCnt="8" custScaleX="163904" custScaleY="129558">
        <dgm:presLayoutVars>
          <dgm:bulletEnabled val="1"/>
        </dgm:presLayoutVars>
      </dgm:prSet>
      <dgm:spPr/>
    </dgm:pt>
    <dgm:pt modelId="{1FCEF40C-5999-4F5E-8981-9886316D4C50}" type="pres">
      <dgm:prSet presAssocID="{DD549E0A-1584-42AD-9E80-73863281085E}" presName="spNode" presStyleCnt="0"/>
      <dgm:spPr/>
    </dgm:pt>
    <dgm:pt modelId="{8F117644-4DB5-4EC9-BA80-7239D94BB2F0}" type="pres">
      <dgm:prSet presAssocID="{495D2EFC-5FA0-44AE-B7BE-12C8172A818F}" presName="sibTrans" presStyleLbl="sibTrans1D1" presStyleIdx="3" presStyleCnt="8"/>
      <dgm:spPr/>
    </dgm:pt>
    <dgm:pt modelId="{F6847708-F206-49EE-9742-4A194A5268B8}" type="pres">
      <dgm:prSet presAssocID="{A372C344-FBA0-40D1-880E-7153E0DC207D}" presName="node" presStyleLbl="node1" presStyleIdx="4" presStyleCnt="8" custScaleX="163904" custScaleY="129558">
        <dgm:presLayoutVars>
          <dgm:bulletEnabled val="1"/>
        </dgm:presLayoutVars>
      </dgm:prSet>
      <dgm:spPr/>
    </dgm:pt>
    <dgm:pt modelId="{BD0899E8-026D-4605-9A1F-384D2EA5D749}" type="pres">
      <dgm:prSet presAssocID="{A372C344-FBA0-40D1-880E-7153E0DC207D}" presName="spNode" presStyleCnt="0"/>
      <dgm:spPr/>
    </dgm:pt>
    <dgm:pt modelId="{0255249D-2A9D-4267-AC29-AB30F4D64208}" type="pres">
      <dgm:prSet presAssocID="{DA23AA33-AFB8-4AD8-89FE-64BDDBCF3FB1}" presName="sibTrans" presStyleLbl="sibTrans1D1" presStyleIdx="4" presStyleCnt="8"/>
      <dgm:spPr/>
    </dgm:pt>
    <dgm:pt modelId="{DA0ACDBB-56A6-4513-BA92-085A2D5EEE54}" type="pres">
      <dgm:prSet presAssocID="{C36A3E01-53CA-4C01-8E5A-ECA8F5A21409}" presName="node" presStyleLbl="node1" presStyleIdx="5" presStyleCnt="8" custScaleX="163904" custScaleY="129558">
        <dgm:presLayoutVars>
          <dgm:bulletEnabled val="1"/>
        </dgm:presLayoutVars>
      </dgm:prSet>
      <dgm:spPr/>
    </dgm:pt>
    <dgm:pt modelId="{D6370AD3-C1A3-473F-B239-A20268D659FB}" type="pres">
      <dgm:prSet presAssocID="{C36A3E01-53CA-4C01-8E5A-ECA8F5A21409}" presName="spNode" presStyleCnt="0"/>
      <dgm:spPr/>
    </dgm:pt>
    <dgm:pt modelId="{9EBA078F-2460-4D4F-9684-E44926DCE287}" type="pres">
      <dgm:prSet presAssocID="{0A8726D3-1C9E-4DBA-93B0-F841C12137CF}" presName="sibTrans" presStyleLbl="sibTrans1D1" presStyleIdx="5" presStyleCnt="8"/>
      <dgm:spPr/>
    </dgm:pt>
    <dgm:pt modelId="{7D6E13A7-86D1-4A8E-AB8F-5CCF7155CEB4}" type="pres">
      <dgm:prSet presAssocID="{616F89E4-FD2B-409E-8B42-40E21C52B07F}" presName="node" presStyleLbl="node1" presStyleIdx="6" presStyleCnt="8" custScaleX="163904" custScaleY="129558">
        <dgm:presLayoutVars>
          <dgm:bulletEnabled val="1"/>
        </dgm:presLayoutVars>
      </dgm:prSet>
      <dgm:spPr/>
    </dgm:pt>
    <dgm:pt modelId="{0865C25E-7CE0-4C4A-83EC-0E8276AC6701}" type="pres">
      <dgm:prSet presAssocID="{616F89E4-FD2B-409E-8B42-40E21C52B07F}" presName="spNode" presStyleCnt="0"/>
      <dgm:spPr/>
    </dgm:pt>
    <dgm:pt modelId="{7D25A8C6-42D2-4CD4-A441-8248B595AEA6}" type="pres">
      <dgm:prSet presAssocID="{865218E3-9267-41EF-80F0-41ADE8238E4A}" presName="sibTrans" presStyleLbl="sibTrans1D1" presStyleIdx="6" presStyleCnt="8"/>
      <dgm:spPr/>
    </dgm:pt>
    <dgm:pt modelId="{E1FBE99A-0E1A-4C59-B037-402DF10E33C2}" type="pres">
      <dgm:prSet presAssocID="{CE692ACE-AC90-4C84-A742-632EC3532B78}" presName="node" presStyleLbl="node1" presStyleIdx="7" presStyleCnt="8" custScaleX="163904" custScaleY="129558">
        <dgm:presLayoutVars>
          <dgm:bulletEnabled val="1"/>
        </dgm:presLayoutVars>
      </dgm:prSet>
      <dgm:spPr/>
    </dgm:pt>
    <dgm:pt modelId="{BF8AEAD4-91F6-4815-88FC-C6CDA7D9406C}" type="pres">
      <dgm:prSet presAssocID="{CE692ACE-AC90-4C84-A742-632EC3532B78}" presName="spNode" presStyleCnt="0"/>
      <dgm:spPr/>
    </dgm:pt>
    <dgm:pt modelId="{DE97902E-3C77-4D10-AB9B-BA0C9DB78C6E}" type="pres">
      <dgm:prSet presAssocID="{EC46C457-A7A3-4112-B94D-7B523DBF0660}" presName="sibTrans" presStyleLbl="sibTrans1D1" presStyleIdx="7" presStyleCnt="8"/>
      <dgm:spPr/>
    </dgm:pt>
  </dgm:ptLst>
  <dgm:cxnLst>
    <dgm:cxn modelId="{7C48CA06-DFF6-40B4-B416-204149457CE2}" type="presOf" srcId="{5C3B4B30-A5EC-4375-8BAF-D12897EAD382}" destId="{21E0AE17-6A83-48C2-827E-E9ADD2BB6BF5}" srcOrd="0" destOrd="0" presId="urn:microsoft.com/office/officeart/2005/8/layout/cycle6"/>
    <dgm:cxn modelId="{EF959208-496B-452A-8414-316FF4F2EEF0}" type="presOf" srcId="{C36A3E01-53CA-4C01-8E5A-ECA8F5A21409}" destId="{DA0ACDBB-56A6-4513-BA92-085A2D5EEE54}" srcOrd="0" destOrd="0" presId="urn:microsoft.com/office/officeart/2005/8/layout/cycle6"/>
    <dgm:cxn modelId="{264ED509-B0DF-49EC-AD4D-82338AA7EE7E}" srcId="{5C3B4B30-A5EC-4375-8BAF-D12897EAD382}" destId="{7D0893AF-AE1C-4B80-B147-92EDE814DB87}" srcOrd="2" destOrd="0" parTransId="{AEFBABFB-728A-4F5A-95B7-6EF8DACAEC3C}" sibTransId="{0830CAC7-0010-4A43-BFEB-F64A2B7F6A5D}"/>
    <dgm:cxn modelId="{C0521215-8A17-4B9D-83BD-9E962D97A2A9}" type="presOf" srcId="{9EE65BD4-BDDE-4145-8D76-0651ECDA01C0}" destId="{B52D3661-3820-4217-9026-3C0F6ADDA136}" srcOrd="0" destOrd="0" presId="urn:microsoft.com/office/officeart/2005/8/layout/cycle6"/>
    <dgm:cxn modelId="{DD23661F-B36B-49DF-BA72-112CA11AEB30}" srcId="{5C3B4B30-A5EC-4375-8BAF-D12897EAD382}" destId="{79C6CB78-3322-4EC9-9178-394C43051F6A}" srcOrd="1" destOrd="0" parTransId="{45ABCA06-2B56-461D-8596-7FE6197C86AE}" sibTransId="{085CCBA2-7777-49DB-B1E1-4DCE14E78F14}"/>
    <dgm:cxn modelId="{70CD7947-9E38-470B-815A-8EA77095D2AF}" type="presOf" srcId="{495D2EFC-5FA0-44AE-B7BE-12C8172A818F}" destId="{8F117644-4DB5-4EC9-BA80-7239D94BB2F0}" srcOrd="0" destOrd="0" presId="urn:microsoft.com/office/officeart/2005/8/layout/cycle6"/>
    <dgm:cxn modelId="{06F9A04D-4AD9-4025-9B5D-90D2F6B1D101}" type="presOf" srcId="{0A8726D3-1C9E-4DBA-93B0-F841C12137CF}" destId="{9EBA078F-2460-4D4F-9684-E44926DCE287}" srcOrd="0" destOrd="0" presId="urn:microsoft.com/office/officeart/2005/8/layout/cycle6"/>
    <dgm:cxn modelId="{F0DC544F-D94B-4E1A-AFEB-F14147015F1D}" srcId="{5C3B4B30-A5EC-4375-8BAF-D12897EAD382}" destId="{CE692ACE-AC90-4C84-A742-632EC3532B78}" srcOrd="7" destOrd="0" parTransId="{FB97905F-0815-4856-8350-A52D3CE51562}" sibTransId="{EC46C457-A7A3-4112-B94D-7B523DBF0660}"/>
    <dgm:cxn modelId="{11E29275-941B-41F3-BD95-C95DE86F28BB}" type="presOf" srcId="{EC46C457-A7A3-4112-B94D-7B523DBF0660}" destId="{DE97902E-3C77-4D10-AB9B-BA0C9DB78C6E}" srcOrd="0" destOrd="0" presId="urn:microsoft.com/office/officeart/2005/8/layout/cycle6"/>
    <dgm:cxn modelId="{5E7ECC55-D2CA-4E8C-A077-E8831D71A9BD}" type="presOf" srcId="{616F89E4-FD2B-409E-8B42-40E21C52B07F}" destId="{7D6E13A7-86D1-4A8E-AB8F-5CCF7155CEB4}" srcOrd="0" destOrd="0" presId="urn:microsoft.com/office/officeart/2005/8/layout/cycle6"/>
    <dgm:cxn modelId="{41281B79-B550-4AA4-A29A-7A3D7CE73E39}" srcId="{5C3B4B30-A5EC-4375-8BAF-D12897EAD382}" destId="{A372C344-FBA0-40D1-880E-7153E0DC207D}" srcOrd="4" destOrd="0" parTransId="{6FA5DF57-3B4A-47E9-A8B7-4D45654410F8}" sibTransId="{DA23AA33-AFB8-4AD8-89FE-64BDDBCF3FB1}"/>
    <dgm:cxn modelId="{77B8467D-9035-40D9-9381-1E5D6B5F4810}" type="presOf" srcId="{DA23AA33-AFB8-4AD8-89FE-64BDDBCF3FB1}" destId="{0255249D-2A9D-4267-AC29-AB30F4D64208}" srcOrd="0" destOrd="0" presId="urn:microsoft.com/office/officeart/2005/8/layout/cycle6"/>
    <dgm:cxn modelId="{823F9780-131F-4259-AB31-A454A0ED053D}" srcId="{5C3B4B30-A5EC-4375-8BAF-D12897EAD382}" destId="{DD549E0A-1584-42AD-9E80-73863281085E}" srcOrd="3" destOrd="0" parTransId="{4889DC3C-B015-4631-AEF3-2057E6B80FF6}" sibTransId="{495D2EFC-5FA0-44AE-B7BE-12C8172A818F}"/>
    <dgm:cxn modelId="{E5C9D28D-ABAD-4470-9E5B-390E09125A81}" srcId="{5C3B4B30-A5EC-4375-8BAF-D12897EAD382}" destId="{C36A3E01-53CA-4C01-8E5A-ECA8F5A21409}" srcOrd="5" destOrd="0" parTransId="{6F42B66E-4A7E-4F96-AC95-BF69955A615F}" sibTransId="{0A8726D3-1C9E-4DBA-93B0-F841C12137CF}"/>
    <dgm:cxn modelId="{B05E7296-B07A-46B5-BC46-FDBF2CE324DD}" type="presOf" srcId="{7D0893AF-AE1C-4B80-B147-92EDE814DB87}" destId="{0526ECA2-64E6-4344-8EDD-9DFF6622B55D}" srcOrd="0" destOrd="0" presId="urn:microsoft.com/office/officeart/2005/8/layout/cycle6"/>
    <dgm:cxn modelId="{0385D29B-6FAB-46E6-B68C-80CD95B844ED}" type="presOf" srcId="{865218E3-9267-41EF-80F0-41ADE8238E4A}" destId="{7D25A8C6-42D2-4CD4-A441-8248B595AEA6}" srcOrd="0" destOrd="0" presId="urn:microsoft.com/office/officeart/2005/8/layout/cycle6"/>
    <dgm:cxn modelId="{4E68079E-E9C2-4D49-ADB8-640AD96D39AC}" type="presOf" srcId="{085CCBA2-7777-49DB-B1E1-4DCE14E78F14}" destId="{46168C4A-70B7-4CAA-A693-0F3C007D7E96}" srcOrd="0" destOrd="0" presId="urn:microsoft.com/office/officeart/2005/8/layout/cycle6"/>
    <dgm:cxn modelId="{67A3E3A4-90F7-4C08-AB15-8E0E6A195195}" type="presOf" srcId="{DD549E0A-1584-42AD-9E80-73863281085E}" destId="{290EA5AD-9C1A-479E-B41E-4737E87CACF0}" srcOrd="0" destOrd="0" presId="urn:microsoft.com/office/officeart/2005/8/layout/cycle6"/>
    <dgm:cxn modelId="{8F1375AF-4DA7-43F3-9FF4-01CEAF89D2D6}" type="presOf" srcId="{A372C344-FBA0-40D1-880E-7153E0DC207D}" destId="{F6847708-F206-49EE-9742-4A194A5268B8}" srcOrd="0" destOrd="0" presId="urn:microsoft.com/office/officeart/2005/8/layout/cycle6"/>
    <dgm:cxn modelId="{9CBB11B3-6CBA-4C1C-8B14-0DF7DFBF0903}" srcId="{5C3B4B30-A5EC-4375-8BAF-D12897EAD382}" destId="{7EAE01E1-6870-4207-9160-F99875D73BA3}" srcOrd="0" destOrd="0" parTransId="{EBB95B06-6F1F-4663-AE51-77762068E343}" sibTransId="{9EE65BD4-BDDE-4145-8D76-0651ECDA01C0}"/>
    <dgm:cxn modelId="{E42E67CA-A6FF-4B9A-9004-4605F38E7CCC}" type="presOf" srcId="{CE692ACE-AC90-4C84-A742-632EC3532B78}" destId="{E1FBE99A-0E1A-4C59-B037-402DF10E33C2}" srcOrd="0" destOrd="0" presId="urn:microsoft.com/office/officeart/2005/8/layout/cycle6"/>
    <dgm:cxn modelId="{4546A5E2-3CBF-4285-8B6B-21902CEA39F9}" srcId="{5C3B4B30-A5EC-4375-8BAF-D12897EAD382}" destId="{616F89E4-FD2B-409E-8B42-40E21C52B07F}" srcOrd="6" destOrd="0" parTransId="{2EA0FC99-6B93-439F-A000-A21C8170F988}" sibTransId="{865218E3-9267-41EF-80F0-41ADE8238E4A}"/>
    <dgm:cxn modelId="{84F2E4E7-DDBA-4946-852E-DD5147CFC1C7}" type="presOf" srcId="{79C6CB78-3322-4EC9-9178-394C43051F6A}" destId="{AA96234C-4329-40F8-9569-AEF9A6263567}" srcOrd="0" destOrd="0" presId="urn:microsoft.com/office/officeart/2005/8/layout/cycle6"/>
    <dgm:cxn modelId="{C16AA7F1-45AB-49D3-9D1F-154D241A0723}" type="presOf" srcId="{7EAE01E1-6870-4207-9160-F99875D73BA3}" destId="{ADCD1506-9AB6-4ED0-8A34-C29D1394478E}" srcOrd="0" destOrd="0" presId="urn:microsoft.com/office/officeart/2005/8/layout/cycle6"/>
    <dgm:cxn modelId="{1F6131FF-2C47-453E-9617-A30E11A0ED29}" type="presOf" srcId="{0830CAC7-0010-4A43-BFEB-F64A2B7F6A5D}" destId="{8FB89F7B-D0B4-4298-A329-F38555506D75}" srcOrd="0" destOrd="0" presId="urn:microsoft.com/office/officeart/2005/8/layout/cycle6"/>
    <dgm:cxn modelId="{70478433-85C7-47CA-BF80-292A37380C91}" type="presParOf" srcId="{21E0AE17-6A83-48C2-827E-E9ADD2BB6BF5}" destId="{ADCD1506-9AB6-4ED0-8A34-C29D1394478E}" srcOrd="0" destOrd="0" presId="urn:microsoft.com/office/officeart/2005/8/layout/cycle6"/>
    <dgm:cxn modelId="{46BD5ED8-6A75-4FB7-8C6B-132235D54E2B}" type="presParOf" srcId="{21E0AE17-6A83-48C2-827E-E9ADD2BB6BF5}" destId="{87FC89A8-8B64-45C8-8DC5-74A280862EAB}" srcOrd="1" destOrd="0" presId="urn:microsoft.com/office/officeart/2005/8/layout/cycle6"/>
    <dgm:cxn modelId="{FC80D70A-1382-4122-8070-AC8975F0E1C8}" type="presParOf" srcId="{21E0AE17-6A83-48C2-827E-E9ADD2BB6BF5}" destId="{B52D3661-3820-4217-9026-3C0F6ADDA136}" srcOrd="2" destOrd="0" presId="urn:microsoft.com/office/officeart/2005/8/layout/cycle6"/>
    <dgm:cxn modelId="{A852E49B-AAEA-44E0-91CB-6DEE4B60AF38}" type="presParOf" srcId="{21E0AE17-6A83-48C2-827E-E9ADD2BB6BF5}" destId="{AA96234C-4329-40F8-9569-AEF9A6263567}" srcOrd="3" destOrd="0" presId="urn:microsoft.com/office/officeart/2005/8/layout/cycle6"/>
    <dgm:cxn modelId="{44F40BAC-2662-436B-A408-4F392D982823}" type="presParOf" srcId="{21E0AE17-6A83-48C2-827E-E9ADD2BB6BF5}" destId="{126270CB-E814-4B40-BD79-59970B4D14EA}" srcOrd="4" destOrd="0" presId="urn:microsoft.com/office/officeart/2005/8/layout/cycle6"/>
    <dgm:cxn modelId="{3C7042CF-6067-4961-A838-E77853663450}" type="presParOf" srcId="{21E0AE17-6A83-48C2-827E-E9ADD2BB6BF5}" destId="{46168C4A-70B7-4CAA-A693-0F3C007D7E96}" srcOrd="5" destOrd="0" presId="urn:microsoft.com/office/officeart/2005/8/layout/cycle6"/>
    <dgm:cxn modelId="{50848A29-8726-455F-BB21-4CD3F62DF46D}" type="presParOf" srcId="{21E0AE17-6A83-48C2-827E-E9ADD2BB6BF5}" destId="{0526ECA2-64E6-4344-8EDD-9DFF6622B55D}" srcOrd="6" destOrd="0" presId="urn:microsoft.com/office/officeart/2005/8/layout/cycle6"/>
    <dgm:cxn modelId="{32B4CCC5-E3E9-422A-A00A-8F44490E0CDE}" type="presParOf" srcId="{21E0AE17-6A83-48C2-827E-E9ADD2BB6BF5}" destId="{51CEA40F-B227-4186-ABE9-9502309A1B1A}" srcOrd="7" destOrd="0" presId="urn:microsoft.com/office/officeart/2005/8/layout/cycle6"/>
    <dgm:cxn modelId="{0C1216FD-417B-4012-A35E-DBF0E294689E}" type="presParOf" srcId="{21E0AE17-6A83-48C2-827E-E9ADD2BB6BF5}" destId="{8FB89F7B-D0B4-4298-A329-F38555506D75}" srcOrd="8" destOrd="0" presId="urn:microsoft.com/office/officeart/2005/8/layout/cycle6"/>
    <dgm:cxn modelId="{6C4C5097-68F5-4564-9949-5F109E17EE3F}" type="presParOf" srcId="{21E0AE17-6A83-48C2-827E-E9ADD2BB6BF5}" destId="{290EA5AD-9C1A-479E-B41E-4737E87CACF0}" srcOrd="9" destOrd="0" presId="urn:microsoft.com/office/officeart/2005/8/layout/cycle6"/>
    <dgm:cxn modelId="{4B206B63-29AA-4BAE-920F-094E3508A847}" type="presParOf" srcId="{21E0AE17-6A83-48C2-827E-E9ADD2BB6BF5}" destId="{1FCEF40C-5999-4F5E-8981-9886316D4C50}" srcOrd="10" destOrd="0" presId="urn:microsoft.com/office/officeart/2005/8/layout/cycle6"/>
    <dgm:cxn modelId="{3BB77120-D161-4186-A7D9-740ED4286C09}" type="presParOf" srcId="{21E0AE17-6A83-48C2-827E-E9ADD2BB6BF5}" destId="{8F117644-4DB5-4EC9-BA80-7239D94BB2F0}" srcOrd="11" destOrd="0" presId="urn:microsoft.com/office/officeart/2005/8/layout/cycle6"/>
    <dgm:cxn modelId="{A897B45E-A387-4F63-8E2E-59EAC2B36DC8}" type="presParOf" srcId="{21E0AE17-6A83-48C2-827E-E9ADD2BB6BF5}" destId="{F6847708-F206-49EE-9742-4A194A5268B8}" srcOrd="12" destOrd="0" presId="urn:microsoft.com/office/officeart/2005/8/layout/cycle6"/>
    <dgm:cxn modelId="{56FBAC1E-D9BB-4787-8FD8-682EFAD3BEC1}" type="presParOf" srcId="{21E0AE17-6A83-48C2-827E-E9ADD2BB6BF5}" destId="{BD0899E8-026D-4605-9A1F-384D2EA5D749}" srcOrd="13" destOrd="0" presId="urn:microsoft.com/office/officeart/2005/8/layout/cycle6"/>
    <dgm:cxn modelId="{772D41CB-0BBF-48E0-ABF1-C4E1EA5206BC}" type="presParOf" srcId="{21E0AE17-6A83-48C2-827E-E9ADD2BB6BF5}" destId="{0255249D-2A9D-4267-AC29-AB30F4D64208}" srcOrd="14" destOrd="0" presId="urn:microsoft.com/office/officeart/2005/8/layout/cycle6"/>
    <dgm:cxn modelId="{51EAC12F-B550-4DC6-9FCB-5D01FB52FD27}" type="presParOf" srcId="{21E0AE17-6A83-48C2-827E-E9ADD2BB6BF5}" destId="{DA0ACDBB-56A6-4513-BA92-085A2D5EEE54}" srcOrd="15" destOrd="0" presId="urn:microsoft.com/office/officeart/2005/8/layout/cycle6"/>
    <dgm:cxn modelId="{87B67755-4E69-4214-BBFD-0763DE747D0E}" type="presParOf" srcId="{21E0AE17-6A83-48C2-827E-E9ADD2BB6BF5}" destId="{D6370AD3-C1A3-473F-B239-A20268D659FB}" srcOrd="16" destOrd="0" presId="urn:microsoft.com/office/officeart/2005/8/layout/cycle6"/>
    <dgm:cxn modelId="{52AB95B3-C2C5-4523-AB20-98FF0002189F}" type="presParOf" srcId="{21E0AE17-6A83-48C2-827E-E9ADD2BB6BF5}" destId="{9EBA078F-2460-4D4F-9684-E44926DCE287}" srcOrd="17" destOrd="0" presId="urn:microsoft.com/office/officeart/2005/8/layout/cycle6"/>
    <dgm:cxn modelId="{4FD9C184-FBAB-45E7-88E3-0C0E80642D3C}" type="presParOf" srcId="{21E0AE17-6A83-48C2-827E-E9ADD2BB6BF5}" destId="{7D6E13A7-86D1-4A8E-AB8F-5CCF7155CEB4}" srcOrd="18" destOrd="0" presId="urn:microsoft.com/office/officeart/2005/8/layout/cycle6"/>
    <dgm:cxn modelId="{67BEBD28-9768-484A-A671-CA841437534F}" type="presParOf" srcId="{21E0AE17-6A83-48C2-827E-E9ADD2BB6BF5}" destId="{0865C25E-7CE0-4C4A-83EC-0E8276AC6701}" srcOrd="19" destOrd="0" presId="urn:microsoft.com/office/officeart/2005/8/layout/cycle6"/>
    <dgm:cxn modelId="{DB4DA917-EB70-47BC-A11C-A5C378E381BF}" type="presParOf" srcId="{21E0AE17-6A83-48C2-827E-E9ADD2BB6BF5}" destId="{7D25A8C6-42D2-4CD4-A441-8248B595AEA6}" srcOrd="20" destOrd="0" presId="urn:microsoft.com/office/officeart/2005/8/layout/cycle6"/>
    <dgm:cxn modelId="{34CB5C65-58D8-4E61-900F-C3333E61D6E4}" type="presParOf" srcId="{21E0AE17-6A83-48C2-827E-E9ADD2BB6BF5}" destId="{E1FBE99A-0E1A-4C59-B037-402DF10E33C2}" srcOrd="21" destOrd="0" presId="urn:microsoft.com/office/officeart/2005/8/layout/cycle6"/>
    <dgm:cxn modelId="{3B00C354-A368-4C3F-BBA1-1254FCA3274A}" type="presParOf" srcId="{21E0AE17-6A83-48C2-827E-E9ADD2BB6BF5}" destId="{BF8AEAD4-91F6-4815-88FC-C6CDA7D9406C}" srcOrd="22" destOrd="0" presId="urn:microsoft.com/office/officeart/2005/8/layout/cycle6"/>
    <dgm:cxn modelId="{9CECD0A6-4ECE-4796-9406-DF2C9AE8B07D}" type="presParOf" srcId="{21E0AE17-6A83-48C2-827E-E9ADD2BB6BF5}" destId="{DE97902E-3C77-4D10-AB9B-BA0C9DB78C6E}"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134134" custScaleY="164893">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5689B514-1AF2-400B-86B1-C7C060EA7242}"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65F4553D-0C47-4612-9FE5-5DC0BC06C8D7}" type="presOf" srcId="{9E15EC47-73C5-46FC-8C6E-2A2A74A3ACCE}" destId="{0264AFE3-26CB-4B35-9933-E5E31D84B53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1BE3495E-5395-4EF6-B03B-B54F5BDF4E7C}" type="presOf" srcId="{7683F89E-D83C-433C-AD37-8087EDC5215A}" destId="{950702B6-D249-4899-ACE8-16CAE595C5EA}" srcOrd="0" destOrd="0" presId="urn:microsoft.com/office/officeart/2005/8/layout/chevron1"/>
    <dgm:cxn modelId="{7AD9124D-0E60-461E-9B71-1DAB4E363C59}" type="presOf" srcId="{B329895F-4BE2-42B3-8FB7-9DF2D6FD998F}" destId="{72F1AA51-D764-4888-AADE-2501EAF11598}" srcOrd="0" destOrd="0" presId="urn:microsoft.com/office/officeart/2005/8/layout/chevron1"/>
    <dgm:cxn modelId="{7DFCE858-D3A1-4071-8143-626CAC222C42}"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014FE4AD-9DCA-4110-9D34-95BA14F7B1EF}" type="presOf" srcId="{780C0493-BA34-43E9-8917-ABED5274BC90}" destId="{3BF19F79-1530-4022-B59D-79128ED03ED3}"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88EF8DDD-1CF9-4922-A01B-A09898819F00}" type="presOf" srcId="{C2D5FC84-A846-483B-A779-A508D5DD156B}" destId="{A5171B81-D340-4FD9-8BB9-F8E53E09CF9F}" srcOrd="0" destOrd="0" presId="urn:microsoft.com/office/officeart/2005/8/layout/chevron1"/>
    <dgm:cxn modelId="{D7600EE6-F3AA-4D8B-8107-96C763CFEC3C}" type="presOf" srcId="{E9C99FBF-A2EF-4045-842A-61B027B5CCC3}" destId="{BDB9394C-934D-4DCA-8054-75107AF14B89}" srcOrd="0" destOrd="0" presId="urn:microsoft.com/office/officeart/2005/8/layout/chevron1"/>
    <dgm:cxn modelId="{678573EF-869B-4BD9-A439-6197638D61B2}" type="presOf" srcId="{7A2C9826-BD5A-4E56-BA3A-14DC82A02406}" destId="{43493AC2-0D4D-48E9-98FA-93348157A1F7}"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A1D40DEE-900E-4882-93FC-A21530195135}" type="presParOf" srcId="{0264AFE3-26CB-4B35-9933-E5E31D84B537}" destId="{ED3DE7FC-6F5A-45AC-BEC4-95E942FD39FA}" srcOrd="0" destOrd="0" presId="urn:microsoft.com/office/officeart/2005/8/layout/chevron1"/>
    <dgm:cxn modelId="{9B3A4102-C227-4310-A2AF-0236B4EC4AA5}" type="presParOf" srcId="{0264AFE3-26CB-4B35-9933-E5E31D84B537}" destId="{45E4E519-BB69-4AAB-8701-0C7B0F3B19CD}" srcOrd="1" destOrd="0" presId="urn:microsoft.com/office/officeart/2005/8/layout/chevron1"/>
    <dgm:cxn modelId="{0AECDFFE-CF72-4571-9946-CC8E21FBB0EE}" type="presParOf" srcId="{0264AFE3-26CB-4B35-9933-E5E31D84B537}" destId="{72F1AA51-D764-4888-AADE-2501EAF11598}" srcOrd="2" destOrd="0" presId="urn:microsoft.com/office/officeart/2005/8/layout/chevron1"/>
    <dgm:cxn modelId="{B96CF858-57B2-4FF6-A124-D0A4A42D4F5A}" type="presParOf" srcId="{0264AFE3-26CB-4B35-9933-E5E31D84B537}" destId="{6E78B6B5-9828-4B27-9D6A-28926B4299D7}" srcOrd="3" destOrd="0" presId="urn:microsoft.com/office/officeart/2005/8/layout/chevron1"/>
    <dgm:cxn modelId="{1F1CF4AF-5490-4E98-83DE-5FC3DEE236B9}" type="presParOf" srcId="{0264AFE3-26CB-4B35-9933-E5E31D84B537}" destId="{A5171B81-D340-4FD9-8BB9-F8E53E09CF9F}" srcOrd="4" destOrd="0" presId="urn:microsoft.com/office/officeart/2005/8/layout/chevron1"/>
    <dgm:cxn modelId="{990D4BFD-8BC3-4096-9AB1-3F29CEB44B78}" type="presParOf" srcId="{0264AFE3-26CB-4B35-9933-E5E31D84B537}" destId="{11FB90EA-E138-4FD6-85C6-C10E146B184A}" srcOrd="5" destOrd="0" presId="urn:microsoft.com/office/officeart/2005/8/layout/chevron1"/>
    <dgm:cxn modelId="{32962CA0-EFAE-4B20-94EF-4E537460A800}" type="presParOf" srcId="{0264AFE3-26CB-4B35-9933-E5E31D84B537}" destId="{1F018E35-5D8D-49B3-9B7D-3B0C8DAB90F1}" srcOrd="6" destOrd="0" presId="urn:microsoft.com/office/officeart/2005/8/layout/chevron1"/>
    <dgm:cxn modelId="{307C2E81-9A49-4854-8A39-7AB608159AE4}" type="presParOf" srcId="{0264AFE3-26CB-4B35-9933-E5E31D84B537}" destId="{6BD2B26A-B71A-415C-BAF6-DC9727801C9C}" srcOrd="7" destOrd="0" presId="urn:microsoft.com/office/officeart/2005/8/layout/chevron1"/>
    <dgm:cxn modelId="{309A0D20-DD0F-42CF-A372-F140D4BFB969}" type="presParOf" srcId="{0264AFE3-26CB-4B35-9933-E5E31D84B537}" destId="{950702B6-D249-4899-ACE8-16CAE595C5EA}" srcOrd="8" destOrd="0" presId="urn:microsoft.com/office/officeart/2005/8/layout/chevron1"/>
    <dgm:cxn modelId="{B3D03098-376F-43B2-83D7-050130F55AE2}" type="presParOf" srcId="{0264AFE3-26CB-4B35-9933-E5E31D84B537}" destId="{FF85BA81-471E-475C-9C0F-676D86CE98A7}" srcOrd="9" destOrd="0" presId="urn:microsoft.com/office/officeart/2005/8/layout/chevron1"/>
    <dgm:cxn modelId="{BA8397BD-CD21-499B-A562-FC44E4E5356E}" type="presParOf" srcId="{0264AFE3-26CB-4B35-9933-E5E31D84B537}" destId="{43493AC2-0D4D-48E9-98FA-93348157A1F7}" srcOrd="10" destOrd="0" presId="urn:microsoft.com/office/officeart/2005/8/layout/chevron1"/>
    <dgm:cxn modelId="{67656F2B-7345-49B7-8CDF-12DA374E3F50}" type="presParOf" srcId="{0264AFE3-26CB-4B35-9933-E5E31D84B537}" destId="{6C4E3E66-B878-4B3D-BEA4-B1A63734FB70}" srcOrd="11" destOrd="0" presId="urn:microsoft.com/office/officeart/2005/8/layout/chevron1"/>
    <dgm:cxn modelId="{FC5D0CC9-8AAD-4332-B1A8-1AF45A408306}" type="presParOf" srcId="{0264AFE3-26CB-4B35-9933-E5E31D84B537}" destId="{3BF19F79-1530-4022-B59D-79128ED03ED3}" srcOrd="12" destOrd="0" presId="urn:microsoft.com/office/officeart/2005/8/layout/chevron1"/>
    <dgm:cxn modelId="{C7E950E0-B025-44DA-ABD9-6DF43FE7E70B}" type="presParOf" srcId="{0264AFE3-26CB-4B35-9933-E5E31D84B537}" destId="{6DB6CF10-F18D-4F09-9296-C60EC9DB067A}" srcOrd="13" destOrd="0" presId="urn:microsoft.com/office/officeart/2005/8/layout/chevron1"/>
    <dgm:cxn modelId="{CF0D6740-98E7-4431-9F3B-B6656E3FDF2C}"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41145" custScaleY="128855">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43CC310F-BA15-4882-9F7C-89FAD4CC649B}" type="presOf" srcId="{C2D5FC84-A846-483B-A779-A508D5DD156B}" destId="{A5171B81-D340-4FD9-8BB9-F8E53E09CF9F}"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90BF483C-5872-4267-9328-DE2BE7E4BEFB}"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9A833164-ED30-4C24-9996-9C39EEC9A397}" type="presOf" srcId="{780C0493-BA34-43E9-8917-ABED5274BC90}" destId="{3BF19F79-1530-4022-B59D-79128ED03ED3}" srcOrd="0" destOrd="0" presId="urn:microsoft.com/office/officeart/2005/8/layout/chevron1"/>
    <dgm:cxn modelId="{74400567-89E9-4BDE-AAF7-55FD5AC2ECBD}" type="presOf" srcId="{7683F89E-D83C-433C-AD37-8087EDC5215A}" destId="{950702B6-D249-4899-ACE8-16CAE595C5EA}" srcOrd="0" destOrd="0" presId="urn:microsoft.com/office/officeart/2005/8/layout/chevron1"/>
    <dgm:cxn modelId="{12A0BA4E-8096-400F-8BD4-0F54379BB3B6}" type="presOf" srcId="{B329895F-4BE2-42B3-8FB7-9DF2D6FD998F}" destId="{72F1AA51-D764-4888-AADE-2501EAF11598}" srcOrd="0" destOrd="0" presId="urn:microsoft.com/office/officeart/2005/8/layout/chevron1"/>
    <dgm:cxn modelId="{D2ABB654-4487-4180-B7BF-8DC75D36CB84}" type="presOf" srcId="{9E15EC47-73C5-46FC-8C6E-2A2A74A3ACCE}" destId="{0264AFE3-26CB-4B35-9933-E5E31D84B537}" srcOrd="0" destOrd="0" presId="urn:microsoft.com/office/officeart/2005/8/layout/chevron1"/>
    <dgm:cxn modelId="{5AE7F38A-CFA4-4094-8F8C-CBB207254D04}" type="presOf" srcId="{4D8B7AF0-07AF-4856-9447-DB6C3D712627}" destId="{1F018E35-5D8D-49B3-9B7D-3B0C8DAB90F1}"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55D80B8-C334-467E-96E0-531B66F65F2A}" type="presOf" srcId="{E9C99FBF-A2EF-4045-842A-61B027B5CCC3}" destId="{BDB9394C-934D-4DCA-8054-75107AF14B89}"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091129E2-C32E-436D-90D8-77ACB75C888B}" type="presOf" srcId="{5B7C9612-021F-4051-AE5B-4AE7EF44F698}" destId="{ED3DE7FC-6F5A-45AC-BEC4-95E942FD39F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A602F93A-0382-46B2-BF05-5E0834E9CDA8}" type="presParOf" srcId="{0264AFE3-26CB-4B35-9933-E5E31D84B537}" destId="{ED3DE7FC-6F5A-45AC-BEC4-95E942FD39FA}" srcOrd="0" destOrd="0" presId="urn:microsoft.com/office/officeart/2005/8/layout/chevron1"/>
    <dgm:cxn modelId="{7286225D-B580-4BB5-888E-1964781F1B7A}" type="presParOf" srcId="{0264AFE3-26CB-4B35-9933-E5E31D84B537}" destId="{45E4E519-BB69-4AAB-8701-0C7B0F3B19CD}" srcOrd="1" destOrd="0" presId="urn:microsoft.com/office/officeart/2005/8/layout/chevron1"/>
    <dgm:cxn modelId="{19454579-CDDF-4067-8354-941381DC2C8A}" type="presParOf" srcId="{0264AFE3-26CB-4B35-9933-E5E31D84B537}" destId="{72F1AA51-D764-4888-AADE-2501EAF11598}" srcOrd="2" destOrd="0" presId="urn:microsoft.com/office/officeart/2005/8/layout/chevron1"/>
    <dgm:cxn modelId="{50AA6BA1-65DE-4F73-809A-2E1F18AF7EC9}" type="presParOf" srcId="{0264AFE3-26CB-4B35-9933-E5E31D84B537}" destId="{6E78B6B5-9828-4B27-9D6A-28926B4299D7}" srcOrd="3" destOrd="0" presId="urn:microsoft.com/office/officeart/2005/8/layout/chevron1"/>
    <dgm:cxn modelId="{6788FCF3-90C2-4C79-955C-6E956C97F144}" type="presParOf" srcId="{0264AFE3-26CB-4B35-9933-E5E31D84B537}" destId="{A5171B81-D340-4FD9-8BB9-F8E53E09CF9F}" srcOrd="4" destOrd="0" presId="urn:microsoft.com/office/officeart/2005/8/layout/chevron1"/>
    <dgm:cxn modelId="{4A3A478B-2AF2-4A28-832F-AE3104D62DF1}" type="presParOf" srcId="{0264AFE3-26CB-4B35-9933-E5E31D84B537}" destId="{11FB90EA-E138-4FD6-85C6-C10E146B184A}" srcOrd="5" destOrd="0" presId="urn:microsoft.com/office/officeart/2005/8/layout/chevron1"/>
    <dgm:cxn modelId="{FB035145-D5CE-4D20-A7C0-128321A7AF82}" type="presParOf" srcId="{0264AFE3-26CB-4B35-9933-E5E31D84B537}" destId="{1F018E35-5D8D-49B3-9B7D-3B0C8DAB90F1}" srcOrd="6" destOrd="0" presId="urn:microsoft.com/office/officeart/2005/8/layout/chevron1"/>
    <dgm:cxn modelId="{6268BADC-131B-4BDC-9377-4EED30228486}" type="presParOf" srcId="{0264AFE3-26CB-4B35-9933-E5E31D84B537}" destId="{6BD2B26A-B71A-415C-BAF6-DC9727801C9C}" srcOrd="7" destOrd="0" presId="urn:microsoft.com/office/officeart/2005/8/layout/chevron1"/>
    <dgm:cxn modelId="{4A76F8E5-BF97-4E0D-BBE2-20E1A7B039BF}" type="presParOf" srcId="{0264AFE3-26CB-4B35-9933-E5E31D84B537}" destId="{950702B6-D249-4899-ACE8-16CAE595C5EA}" srcOrd="8" destOrd="0" presId="urn:microsoft.com/office/officeart/2005/8/layout/chevron1"/>
    <dgm:cxn modelId="{5D4947A9-D218-45C3-9EDB-3D1E27CCADDB}" type="presParOf" srcId="{0264AFE3-26CB-4B35-9933-E5E31D84B537}" destId="{FF85BA81-471E-475C-9C0F-676D86CE98A7}" srcOrd="9" destOrd="0" presId="urn:microsoft.com/office/officeart/2005/8/layout/chevron1"/>
    <dgm:cxn modelId="{4A4CC492-8A82-4805-A287-4D4BBBAE1787}" type="presParOf" srcId="{0264AFE3-26CB-4B35-9933-E5E31D84B537}" destId="{43493AC2-0D4D-48E9-98FA-93348157A1F7}" srcOrd="10" destOrd="0" presId="urn:microsoft.com/office/officeart/2005/8/layout/chevron1"/>
    <dgm:cxn modelId="{016D6097-4257-46EA-8BA9-BCACE51C6A41}" type="presParOf" srcId="{0264AFE3-26CB-4B35-9933-E5E31D84B537}" destId="{6C4E3E66-B878-4B3D-BEA4-B1A63734FB70}" srcOrd="11" destOrd="0" presId="urn:microsoft.com/office/officeart/2005/8/layout/chevron1"/>
    <dgm:cxn modelId="{4481FCBF-30A2-4EF9-A70E-1BD385EF30F6}" type="presParOf" srcId="{0264AFE3-26CB-4B35-9933-E5E31D84B537}" destId="{3BF19F79-1530-4022-B59D-79128ED03ED3}" srcOrd="12" destOrd="0" presId="urn:microsoft.com/office/officeart/2005/8/layout/chevron1"/>
    <dgm:cxn modelId="{93F52A39-E9E8-47C7-AA2D-D168DF6812E7}" type="presParOf" srcId="{0264AFE3-26CB-4B35-9933-E5E31D84B537}" destId="{6DB6CF10-F18D-4F09-9296-C60EC9DB067A}" srcOrd="13" destOrd="0" presId="urn:microsoft.com/office/officeart/2005/8/layout/chevron1"/>
    <dgm:cxn modelId="{F459EF06-F255-4EB6-A998-63E36B35F770}"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41145" custScaleY="128855">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AF557611-841E-4BA0-A68A-8C9A8FA0AD70}"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CA3D1B35-57DF-4C4C-96E1-78CCE2D8951E}" type="presOf" srcId="{C2D5FC84-A846-483B-A779-A508D5DD156B}" destId="{A5171B81-D340-4FD9-8BB9-F8E53E09CF9F}" srcOrd="0" destOrd="0" presId="urn:microsoft.com/office/officeart/2005/8/layout/chevron1"/>
    <dgm:cxn modelId="{F8465B37-1D8F-49B4-9214-C24B36E5972A}" type="presOf" srcId="{E9C99FBF-A2EF-4045-842A-61B027B5CCC3}" destId="{BDB9394C-934D-4DCA-8054-75107AF14B89}"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F142D641-77C2-4E99-A4B9-8F4D833744FC}" type="presOf" srcId="{7683F89E-D83C-433C-AD37-8087EDC5215A}" destId="{950702B6-D249-4899-ACE8-16CAE595C5EA}" srcOrd="0" destOrd="0" presId="urn:microsoft.com/office/officeart/2005/8/layout/chevron1"/>
    <dgm:cxn modelId="{5D1A1449-D133-4730-91B6-9178A58B9DD4}" type="presOf" srcId="{7A2C9826-BD5A-4E56-BA3A-14DC82A02406}" destId="{43493AC2-0D4D-48E9-98FA-93348157A1F7}" srcOrd="0" destOrd="0" presId="urn:microsoft.com/office/officeart/2005/8/layout/chevron1"/>
    <dgm:cxn modelId="{008DE950-0B75-4DD6-9B07-D53592A7ED97}" type="presOf" srcId="{B329895F-4BE2-42B3-8FB7-9DF2D6FD998F}" destId="{72F1AA51-D764-4888-AADE-2501EAF11598}" srcOrd="0" destOrd="0" presId="urn:microsoft.com/office/officeart/2005/8/layout/chevron1"/>
    <dgm:cxn modelId="{BA83AD56-10AB-4A39-A6DF-2C70D325FB23}" type="presOf" srcId="{5B7C9612-021F-4051-AE5B-4AE7EF44F698}" destId="{ED3DE7FC-6F5A-45AC-BEC4-95E942FD39FA}" srcOrd="0" destOrd="0" presId="urn:microsoft.com/office/officeart/2005/8/layout/chevron1"/>
    <dgm:cxn modelId="{4BB0E879-20D3-4BAD-95FF-E72D891B89BF}" type="presOf" srcId="{780C0493-BA34-43E9-8917-ABED5274BC90}" destId="{3BF19F79-1530-4022-B59D-79128ED03ED3}" srcOrd="0" destOrd="0" presId="urn:microsoft.com/office/officeart/2005/8/layout/chevron1"/>
    <dgm:cxn modelId="{DAED30A7-CC95-4218-A859-CD05486899B6}" type="presOf" srcId="{9E15EC47-73C5-46FC-8C6E-2A2A74A3ACCE}" destId="{0264AFE3-26CB-4B35-9933-E5E31D84B537}"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536DFF7-5C1A-4A48-B318-D478E6DF351C}" srcId="{9E15EC47-73C5-46FC-8C6E-2A2A74A3ACCE}" destId="{7A2C9826-BD5A-4E56-BA3A-14DC82A02406}" srcOrd="5" destOrd="0" parTransId="{1C156A54-3E91-4C47-A7C9-E79764EAAD60}" sibTransId="{882E0C0D-713C-41A1-B568-DEAB1F8AF356}"/>
    <dgm:cxn modelId="{888DA6C9-796E-493A-8A66-E82E566B21B4}" type="presParOf" srcId="{0264AFE3-26CB-4B35-9933-E5E31D84B537}" destId="{ED3DE7FC-6F5A-45AC-BEC4-95E942FD39FA}" srcOrd="0" destOrd="0" presId="urn:microsoft.com/office/officeart/2005/8/layout/chevron1"/>
    <dgm:cxn modelId="{6EB2B4C2-F2D2-4BDA-9C70-B3056396C894}" type="presParOf" srcId="{0264AFE3-26CB-4B35-9933-E5E31D84B537}" destId="{45E4E519-BB69-4AAB-8701-0C7B0F3B19CD}" srcOrd="1" destOrd="0" presId="urn:microsoft.com/office/officeart/2005/8/layout/chevron1"/>
    <dgm:cxn modelId="{5A9381B5-1011-48B1-A741-F95095B30793}" type="presParOf" srcId="{0264AFE3-26CB-4B35-9933-E5E31D84B537}" destId="{72F1AA51-D764-4888-AADE-2501EAF11598}" srcOrd="2" destOrd="0" presId="urn:microsoft.com/office/officeart/2005/8/layout/chevron1"/>
    <dgm:cxn modelId="{604B2ABD-851C-4DAF-A93C-FF3897E7EDBA}" type="presParOf" srcId="{0264AFE3-26CB-4B35-9933-E5E31D84B537}" destId="{6E78B6B5-9828-4B27-9D6A-28926B4299D7}" srcOrd="3" destOrd="0" presId="urn:microsoft.com/office/officeart/2005/8/layout/chevron1"/>
    <dgm:cxn modelId="{F8B14F6D-0408-41FD-A048-E275121ABA45}" type="presParOf" srcId="{0264AFE3-26CB-4B35-9933-E5E31D84B537}" destId="{A5171B81-D340-4FD9-8BB9-F8E53E09CF9F}" srcOrd="4" destOrd="0" presId="urn:microsoft.com/office/officeart/2005/8/layout/chevron1"/>
    <dgm:cxn modelId="{D23231EC-93E1-4A08-8DAB-349CD2DDFF73}" type="presParOf" srcId="{0264AFE3-26CB-4B35-9933-E5E31D84B537}" destId="{11FB90EA-E138-4FD6-85C6-C10E146B184A}" srcOrd="5" destOrd="0" presId="urn:microsoft.com/office/officeart/2005/8/layout/chevron1"/>
    <dgm:cxn modelId="{DFC845B7-DE5D-4B42-90E3-619AA0CBD2E5}" type="presParOf" srcId="{0264AFE3-26CB-4B35-9933-E5E31D84B537}" destId="{1F018E35-5D8D-49B3-9B7D-3B0C8DAB90F1}" srcOrd="6" destOrd="0" presId="urn:microsoft.com/office/officeart/2005/8/layout/chevron1"/>
    <dgm:cxn modelId="{E0C92750-FE7D-42E6-AE69-BC246D19A0F9}" type="presParOf" srcId="{0264AFE3-26CB-4B35-9933-E5E31D84B537}" destId="{6BD2B26A-B71A-415C-BAF6-DC9727801C9C}" srcOrd="7" destOrd="0" presId="urn:microsoft.com/office/officeart/2005/8/layout/chevron1"/>
    <dgm:cxn modelId="{19C0FF1E-162D-4A8D-8AA2-A6788D5E9380}" type="presParOf" srcId="{0264AFE3-26CB-4B35-9933-E5E31D84B537}" destId="{950702B6-D249-4899-ACE8-16CAE595C5EA}" srcOrd="8" destOrd="0" presId="urn:microsoft.com/office/officeart/2005/8/layout/chevron1"/>
    <dgm:cxn modelId="{E3A2C470-91BE-4ED5-A4ED-A8B98419B9DD}" type="presParOf" srcId="{0264AFE3-26CB-4B35-9933-E5E31D84B537}" destId="{FF85BA81-471E-475C-9C0F-676D86CE98A7}" srcOrd="9" destOrd="0" presId="urn:microsoft.com/office/officeart/2005/8/layout/chevron1"/>
    <dgm:cxn modelId="{4F6590F9-09D5-449E-B52D-A974F15A9BD2}" type="presParOf" srcId="{0264AFE3-26CB-4B35-9933-E5E31D84B537}" destId="{43493AC2-0D4D-48E9-98FA-93348157A1F7}" srcOrd="10" destOrd="0" presId="urn:microsoft.com/office/officeart/2005/8/layout/chevron1"/>
    <dgm:cxn modelId="{68C5F29A-8946-4F36-AEB9-17CC473406A3}" type="presParOf" srcId="{0264AFE3-26CB-4B35-9933-E5E31D84B537}" destId="{6C4E3E66-B878-4B3D-BEA4-B1A63734FB70}" srcOrd="11" destOrd="0" presId="urn:microsoft.com/office/officeart/2005/8/layout/chevron1"/>
    <dgm:cxn modelId="{CEC4D5BA-3EC2-480F-B4D8-FB6287DBA642}" type="presParOf" srcId="{0264AFE3-26CB-4B35-9933-E5E31D84B537}" destId="{3BF19F79-1530-4022-B59D-79128ED03ED3}" srcOrd="12" destOrd="0" presId="urn:microsoft.com/office/officeart/2005/8/layout/chevron1"/>
    <dgm:cxn modelId="{7177818D-A1DD-4D6A-A800-AD31C9CC2BD2}" type="presParOf" srcId="{0264AFE3-26CB-4B35-9933-E5E31D84B537}" destId="{6DB6CF10-F18D-4F09-9296-C60EC9DB067A}" srcOrd="13" destOrd="0" presId="urn:microsoft.com/office/officeart/2005/8/layout/chevron1"/>
    <dgm:cxn modelId="{C2CC6318-DE21-4801-9348-999EC9D64C92}"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142457" custScaleY="126209">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F23B2138-4A22-46FF-ADFB-18D0D1E9A2C5}"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0C083966-0120-47EA-8887-6AA93396381A}" type="presOf" srcId="{5B7C9612-021F-4051-AE5B-4AE7EF44F698}" destId="{ED3DE7FC-6F5A-45AC-BEC4-95E942FD39FA}" srcOrd="0" destOrd="0" presId="urn:microsoft.com/office/officeart/2005/8/layout/chevron1"/>
    <dgm:cxn modelId="{5FE41556-2E01-47B3-9525-FD876CE53675}" type="presOf" srcId="{780C0493-BA34-43E9-8917-ABED5274BC90}" destId="{3BF19F79-1530-4022-B59D-79128ED03ED3}" srcOrd="0" destOrd="0" presId="urn:microsoft.com/office/officeart/2005/8/layout/chevron1"/>
    <dgm:cxn modelId="{D619CB56-122D-4045-995A-EDA3E42049A1}" type="presOf" srcId="{7683F89E-D83C-433C-AD37-8087EDC5215A}" destId="{950702B6-D249-4899-ACE8-16CAE595C5EA}" srcOrd="0" destOrd="0" presId="urn:microsoft.com/office/officeart/2005/8/layout/chevron1"/>
    <dgm:cxn modelId="{1A26C890-6AA2-4C06-8F2E-B0C624E3A8E2}" type="presOf" srcId="{E9C99FBF-A2EF-4045-842A-61B027B5CCC3}" destId="{BDB9394C-934D-4DCA-8054-75107AF14B89}"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243CF5BF-896F-41EB-9C65-30D5F1A376C4}" type="presOf" srcId="{4D8B7AF0-07AF-4856-9447-DB6C3D712627}" destId="{1F018E35-5D8D-49B3-9B7D-3B0C8DAB90F1}" srcOrd="0" destOrd="0" presId="urn:microsoft.com/office/officeart/2005/8/layout/chevron1"/>
    <dgm:cxn modelId="{56325FCC-E8F4-4671-849C-AB82D0A80C29}" type="presOf" srcId="{C2D5FC84-A846-483B-A779-A508D5DD156B}" destId="{A5171B81-D340-4FD9-8BB9-F8E53E09CF9F}"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76DB9E9-70A8-47F4-8CAF-6716E8EE6E4F}" type="presOf" srcId="{9E15EC47-73C5-46FC-8C6E-2A2A74A3ACCE}" destId="{0264AFE3-26CB-4B35-9933-E5E31D84B537}" srcOrd="0" destOrd="0" presId="urn:microsoft.com/office/officeart/2005/8/layout/chevron1"/>
    <dgm:cxn modelId="{56242EF3-28A6-4684-BE67-ED7A47392043}" type="presOf" srcId="{B329895F-4BE2-42B3-8FB7-9DF2D6FD998F}" destId="{72F1AA51-D764-4888-AADE-2501EAF11598}"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C2FA51AB-4EC4-4584-AD83-E1D258D135FB}" type="presParOf" srcId="{0264AFE3-26CB-4B35-9933-E5E31D84B537}" destId="{ED3DE7FC-6F5A-45AC-BEC4-95E942FD39FA}" srcOrd="0" destOrd="0" presId="urn:microsoft.com/office/officeart/2005/8/layout/chevron1"/>
    <dgm:cxn modelId="{C13B42DB-5F7F-4314-9B81-985ADD3A5D30}" type="presParOf" srcId="{0264AFE3-26CB-4B35-9933-E5E31D84B537}" destId="{45E4E519-BB69-4AAB-8701-0C7B0F3B19CD}" srcOrd="1" destOrd="0" presId="urn:microsoft.com/office/officeart/2005/8/layout/chevron1"/>
    <dgm:cxn modelId="{4A4F9A54-042E-41C4-A4EF-436D489E824A}" type="presParOf" srcId="{0264AFE3-26CB-4B35-9933-E5E31D84B537}" destId="{72F1AA51-D764-4888-AADE-2501EAF11598}" srcOrd="2" destOrd="0" presId="urn:microsoft.com/office/officeart/2005/8/layout/chevron1"/>
    <dgm:cxn modelId="{15C864EA-7A92-47B2-ADA8-B17C0FC2E288}" type="presParOf" srcId="{0264AFE3-26CB-4B35-9933-E5E31D84B537}" destId="{6E78B6B5-9828-4B27-9D6A-28926B4299D7}" srcOrd="3" destOrd="0" presId="urn:microsoft.com/office/officeart/2005/8/layout/chevron1"/>
    <dgm:cxn modelId="{E57042A1-F4D5-4DE4-926B-A175347133D6}" type="presParOf" srcId="{0264AFE3-26CB-4B35-9933-E5E31D84B537}" destId="{A5171B81-D340-4FD9-8BB9-F8E53E09CF9F}" srcOrd="4" destOrd="0" presId="urn:microsoft.com/office/officeart/2005/8/layout/chevron1"/>
    <dgm:cxn modelId="{7AB72C8D-0678-4CBB-B129-CC05CF81D94B}" type="presParOf" srcId="{0264AFE3-26CB-4B35-9933-E5E31D84B537}" destId="{11FB90EA-E138-4FD6-85C6-C10E146B184A}" srcOrd="5" destOrd="0" presId="urn:microsoft.com/office/officeart/2005/8/layout/chevron1"/>
    <dgm:cxn modelId="{5F4195B3-CFB4-4AF4-9D6E-2D2EDCF5CF61}" type="presParOf" srcId="{0264AFE3-26CB-4B35-9933-E5E31D84B537}" destId="{1F018E35-5D8D-49B3-9B7D-3B0C8DAB90F1}" srcOrd="6" destOrd="0" presId="urn:microsoft.com/office/officeart/2005/8/layout/chevron1"/>
    <dgm:cxn modelId="{19793A38-842F-4C3F-8406-7E2AD192EB31}" type="presParOf" srcId="{0264AFE3-26CB-4B35-9933-E5E31D84B537}" destId="{6BD2B26A-B71A-415C-BAF6-DC9727801C9C}" srcOrd="7" destOrd="0" presId="urn:microsoft.com/office/officeart/2005/8/layout/chevron1"/>
    <dgm:cxn modelId="{B31FCC55-4515-4B01-966B-7D9DC6A62EFE}" type="presParOf" srcId="{0264AFE3-26CB-4B35-9933-E5E31D84B537}" destId="{950702B6-D249-4899-ACE8-16CAE595C5EA}" srcOrd="8" destOrd="0" presId="urn:microsoft.com/office/officeart/2005/8/layout/chevron1"/>
    <dgm:cxn modelId="{15E32C9B-4081-4B8E-A311-B96DAC2768C2}" type="presParOf" srcId="{0264AFE3-26CB-4B35-9933-E5E31D84B537}" destId="{FF85BA81-471E-475C-9C0F-676D86CE98A7}" srcOrd="9" destOrd="0" presId="urn:microsoft.com/office/officeart/2005/8/layout/chevron1"/>
    <dgm:cxn modelId="{AA1A87E9-D196-432E-9FE8-7100632F8C61}" type="presParOf" srcId="{0264AFE3-26CB-4B35-9933-E5E31D84B537}" destId="{43493AC2-0D4D-48E9-98FA-93348157A1F7}" srcOrd="10" destOrd="0" presId="urn:microsoft.com/office/officeart/2005/8/layout/chevron1"/>
    <dgm:cxn modelId="{C3821211-0247-4220-B0F3-2C8A9307B0BE}" type="presParOf" srcId="{0264AFE3-26CB-4B35-9933-E5E31D84B537}" destId="{6C4E3E66-B878-4B3D-BEA4-B1A63734FB70}" srcOrd="11" destOrd="0" presId="urn:microsoft.com/office/officeart/2005/8/layout/chevron1"/>
    <dgm:cxn modelId="{C6000437-392C-4D4A-AA2A-3595350E8DBF}" type="presParOf" srcId="{0264AFE3-26CB-4B35-9933-E5E31D84B537}" destId="{3BF19F79-1530-4022-B59D-79128ED03ED3}" srcOrd="12" destOrd="0" presId="urn:microsoft.com/office/officeart/2005/8/layout/chevron1"/>
    <dgm:cxn modelId="{B699453E-C687-4D60-8721-7E9874D69A17}" type="presParOf" srcId="{0264AFE3-26CB-4B35-9933-E5E31D84B537}" destId="{6DB6CF10-F18D-4F09-9296-C60EC9DB067A}" srcOrd="13" destOrd="0" presId="urn:microsoft.com/office/officeart/2005/8/layout/chevron1"/>
    <dgm:cxn modelId="{3D8F67B2-4C36-4615-AA06-69D34316C9C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116665" custScaleY="126860">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8D9DB502-0BB6-42CE-B1BE-2350AB9CEC50}" type="presOf" srcId="{E9C99FBF-A2EF-4045-842A-61B027B5CCC3}" destId="{BDB9394C-934D-4DCA-8054-75107AF14B89}" srcOrd="0" destOrd="0" presId="urn:microsoft.com/office/officeart/2005/8/layout/chevron1"/>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9C72A022-716D-4082-94CF-C62A5AE1F34A}" type="presOf" srcId="{780C0493-BA34-43E9-8917-ABED5274BC90}" destId="{3BF19F79-1530-4022-B59D-79128ED03ED3}" srcOrd="0" destOrd="0" presId="urn:microsoft.com/office/officeart/2005/8/layout/chevron1"/>
    <dgm:cxn modelId="{8A653823-BC8E-4384-8B27-5A24CCA23AE9}" srcId="{9E15EC47-73C5-46FC-8C6E-2A2A74A3ACCE}" destId="{5B7C9612-021F-4051-AE5B-4AE7EF44F698}" srcOrd="0" destOrd="0" parTransId="{49427ECC-AA8A-410E-A195-73656FDF9C53}" sibTransId="{334ECDC5-87C9-4EC4-8646-968A5A8A5B83}"/>
    <dgm:cxn modelId="{9EA52B29-0043-4EFE-8947-54F24A5794A8}" type="presOf" srcId="{4D8B7AF0-07AF-4856-9447-DB6C3D712627}" destId="{1F018E35-5D8D-49B3-9B7D-3B0C8DAB90F1}" srcOrd="0" destOrd="0" presId="urn:microsoft.com/office/officeart/2005/8/layout/chevron1"/>
    <dgm:cxn modelId="{541E082B-E725-4994-AF46-EC5462395AD4}"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9C182E67-227F-428A-BCE1-1FB02568C6E2}" type="presOf" srcId="{9E15EC47-73C5-46FC-8C6E-2A2A74A3ACCE}" destId="{0264AFE3-26CB-4B35-9933-E5E31D84B537}" srcOrd="0" destOrd="0" presId="urn:microsoft.com/office/officeart/2005/8/layout/chevron1"/>
    <dgm:cxn modelId="{BECA8F50-AACF-4518-9DB3-2327B7A643BB}" type="presOf" srcId="{5B7C9612-021F-4051-AE5B-4AE7EF44F698}" destId="{ED3DE7FC-6F5A-45AC-BEC4-95E942FD39FA}" srcOrd="0" destOrd="0" presId="urn:microsoft.com/office/officeart/2005/8/layout/chevron1"/>
    <dgm:cxn modelId="{FD9A1274-9198-4FC4-A6C1-3B89658EC270}" type="presOf" srcId="{C2D5FC84-A846-483B-A779-A508D5DD156B}" destId="{A5171B81-D340-4FD9-8BB9-F8E53E09CF9F}" srcOrd="0" destOrd="0" presId="urn:microsoft.com/office/officeart/2005/8/layout/chevron1"/>
    <dgm:cxn modelId="{AB86EC8B-9330-4C09-87F0-E1BD94BCA3AB}" type="presOf" srcId="{7683F89E-D83C-433C-AD37-8087EDC5215A}" destId="{950702B6-D249-4899-ACE8-16CAE595C5E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B49EFCF-3CE0-430A-A50E-C9692499CD43}" type="presOf" srcId="{B329895F-4BE2-42B3-8FB7-9DF2D6FD998F}" destId="{72F1AA51-D764-4888-AADE-2501EAF11598}"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536DFF7-5C1A-4A48-B318-D478E6DF351C}" srcId="{9E15EC47-73C5-46FC-8C6E-2A2A74A3ACCE}" destId="{7A2C9826-BD5A-4E56-BA3A-14DC82A02406}" srcOrd="5" destOrd="0" parTransId="{1C156A54-3E91-4C47-A7C9-E79764EAAD60}" sibTransId="{882E0C0D-713C-41A1-B568-DEAB1F8AF356}"/>
    <dgm:cxn modelId="{32F5F373-10A3-47B8-9077-091976F34B7E}" type="presParOf" srcId="{0264AFE3-26CB-4B35-9933-E5E31D84B537}" destId="{ED3DE7FC-6F5A-45AC-BEC4-95E942FD39FA}" srcOrd="0" destOrd="0" presId="urn:microsoft.com/office/officeart/2005/8/layout/chevron1"/>
    <dgm:cxn modelId="{0E5F1118-1945-433F-8694-B0F4E7951BD5}" type="presParOf" srcId="{0264AFE3-26CB-4B35-9933-E5E31D84B537}" destId="{45E4E519-BB69-4AAB-8701-0C7B0F3B19CD}" srcOrd="1" destOrd="0" presId="urn:microsoft.com/office/officeart/2005/8/layout/chevron1"/>
    <dgm:cxn modelId="{9A5436B4-A509-4239-8964-CE83A1BB8BB4}" type="presParOf" srcId="{0264AFE3-26CB-4B35-9933-E5E31D84B537}" destId="{72F1AA51-D764-4888-AADE-2501EAF11598}" srcOrd="2" destOrd="0" presId="urn:microsoft.com/office/officeart/2005/8/layout/chevron1"/>
    <dgm:cxn modelId="{C7D84D95-78A7-48EF-A271-3CD6E97BA681}" type="presParOf" srcId="{0264AFE3-26CB-4B35-9933-E5E31D84B537}" destId="{6E78B6B5-9828-4B27-9D6A-28926B4299D7}" srcOrd="3" destOrd="0" presId="urn:microsoft.com/office/officeart/2005/8/layout/chevron1"/>
    <dgm:cxn modelId="{031AAC92-2A7F-4949-9543-BB8BB874F3AB}" type="presParOf" srcId="{0264AFE3-26CB-4B35-9933-E5E31D84B537}" destId="{A5171B81-D340-4FD9-8BB9-F8E53E09CF9F}" srcOrd="4" destOrd="0" presId="urn:microsoft.com/office/officeart/2005/8/layout/chevron1"/>
    <dgm:cxn modelId="{87CA7E0F-2459-4676-AC90-4884DC7D71CA}" type="presParOf" srcId="{0264AFE3-26CB-4B35-9933-E5E31D84B537}" destId="{11FB90EA-E138-4FD6-85C6-C10E146B184A}" srcOrd="5" destOrd="0" presId="urn:microsoft.com/office/officeart/2005/8/layout/chevron1"/>
    <dgm:cxn modelId="{279D8542-31A3-4B0A-9E4E-D4B0446AEEA7}" type="presParOf" srcId="{0264AFE3-26CB-4B35-9933-E5E31D84B537}" destId="{1F018E35-5D8D-49B3-9B7D-3B0C8DAB90F1}" srcOrd="6" destOrd="0" presId="urn:microsoft.com/office/officeart/2005/8/layout/chevron1"/>
    <dgm:cxn modelId="{F05555F3-17AD-4917-A6BF-3AAEB3AB7766}" type="presParOf" srcId="{0264AFE3-26CB-4B35-9933-E5E31D84B537}" destId="{6BD2B26A-B71A-415C-BAF6-DC9727801C9C}" srcOrd="7" destOrd="0" presId="urn:microsoft.com/office/officeart/2005/8/layout/chevron1"/>
    <dgm:cxn modelId="{AC6C151B-2AA8-433F-AB62-D5CD580675EE}" type="presParOf" srcId="{0264AFE3-26CB-4B35-9933-E5E31D84B537}" destId="{950702B6-D249-4899-ACE8-16CAE595C5EA}" srcOrd="8" destOrd="0" presId="urn:microsoft.com/office/officeart/2005/8/layout/chevron1"/>
    <dgm:cxn modelId="{3716322F-041C-4F2C-B904-416C68EFB111}" type="presParOf" srcId="{0264AFE3-26CB-4B35-9933-E5E31D84B537}" destId="{FF85BA81-471E-475C-9C0F-676D86CE98A7}" srcOrd="9" destOrd="0" presId="urn:microsoft.com/office/officeart/2005/8/layout/chevron1"/>
    <dgm:cxn modelId="{08D383F3-FF60-4586-B4C0-7DAF9EDB0F7C}" type="presParOf" srcId="{0264AFE3-26CB-4B35-9933-E5E31D84B537}" destId="{43493AC2-0D4D-48E9-98FA-93348157A1F7}" srcOrd="10" destOrd="0" presId="urn:microsoft.com/office/officeart/2005/8/layout/chevron1"/>
    <dgm:cxn modelId="{660AF3D8-FEA6-459F-8289-064E70815CD6}" type="presParOf" srcId="{0264AFE3-26CB-4B35-9933-E5E31D84B537}" destId="{6C4E3E66-B878-4B3D-BEA4-B1A63734FB70}" srcOrd="11" destOrd="0" presId="urn:microsoft.com/office/officeart/2005/8/layout/chevron1"/>
    <dgm:cxn modelId="{73FE3E92-EF9E-43EE-AE65-2EE2B95CC86C}" type="presParOf" srcId="{0264AFE3-26CB-4B35-9933-E5E31D84B537}" destId="{3BF19F79-1530-4022-B59D-79128ED03ED3}" srcOrd="12" destOrd="0" presId="urn:microsoft.com/office/officeart/2005/8/layout/chevron1"/>
    <dgm:cxn modelId="{F1492EE9-591F-47F0-9D3A-9A2D14A47F9D}" type="presParOf" srcId="{0264AFE3-26CB-4B35-9933-E5E31D84B537}" destId="{6DB6CF10-F18D-4F09-9296-C60EC9DB067A}" srcOrd="13" destOrd="0" presId="urn:microsoft.com/office/officeart/2005/8/layout/chevron1"/>
    <dgm:cxn modelId="{8F910C12-33C1-4A44-B2F4-859DE35713E3}"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131521" custScaleY="11945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57233C01-813E-4EBF-A7AB-5AC4F48F129F}" type="presOf" srcId="{9E15EC47-73C5-46FC-8C6E-2A2A74A3ACCE}" destId="{0264AFE3-26CB-4B35-9933-E5E31D84B537}" srcOrd="0" destOrd="0" presId="urn:microsoft.com/office/officeart/2005/8/layout/chevron1"/>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EB4FAA5B-EC0B-4F3C-BA45-BDEE018D3A8A}" type="presOf" srcId="{7A2C9826-BD5A-4E56-BA3A-14DC82A02406}" destId="{43493AC2-0D4D-48E9-98FA-93348157A1F7}" srcOrd="0" destOrd="0" presId="urn:microsoft.com/office/officeart/2005/8/layout/chevron1"/>
    <dgm:cxn modelId="{BC08574C-4974-4865-BEF6-E69164222378}" type="presOf" srcId="{E9C99FBF-A2EF-4045-842A-61B027B5CCC3}" destId="{BDB9394C-934D-4DCA-8054-75107AF14B89}" srcOrd="0" destOrd="0" presId="urn:microsoft.com/office/officeart/2005/8/layout/chevron1"/>
    <dgm:cxn modelId="{EA4A614E-200E-4802-84DF-3B12A9BA3367}" type="presOf" srcId="{7683F89E-D83C-433C-AD37-8087EDC5215A}" destId="{950702B6-D249-4899-ACE8-16CAE595C5EA}" srcOrd="0" destOrd="0" presId="urn:microsoft.com/office/officeart/2005/8/layout/chevron1"/>
    <dgm:cxn modelId="{3B03CB58-BD1A-4CD8-B42B-E3851FC67884}" type="presOf" srcId="{B329895F-4BE2-42B3-8FB7-9DF2D6FD998F}" destId="{72F1AA51-D764-4888-AADE-2501EAF11598}" srcOrd="0" destOrd="0" presId="urn:microsoft.com/office/officeart/2005/8/layout/chevron1"/>
    <dgm:cxn modelId="{FAB56FA4-705D-48AA-A580-391BA3E65F71}" type="presOf" srcId="{4D8B7AF0-07AF-4856-9447-DB6C3D712627}" destId="{1F018E35-5D8D-49B3-9B7D-3B0C8DAB90F1}"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31F40ABF-2439-423D-A62C-756B518E400C}" type="presOf" srcId="{780C0493-BA34-43E9-8917-ABED5274BC90}" destId="{3BF19F79-1530-4022-B59D-79128ED03ED3}"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ECA9A4DE-0E54-4FCF-9696-8ABE138B0C66}" type="presOf" srcId="{C2D5FC84-A846-483B-A779-A508D5DD156B}" destId="{A5171B81-D340-4FD9-8BB9-F8E53E09CF9F}" srcOrd="0" destOrd="0" presId="urn:microsoft.com/office/officeart/2005/8/layout/chevron1"/>
    <dgm:cxn modelId="{890D4FF5-05CC-4930-BCC1-00EE01BEF396}" type="presOf" srcId="{5B7C9612-021F-4051-AE5B-4AE7EF44F698}" destId="{ED3DE7FC-6F5A-45AC-BEC4-95E942FD39F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2131027-DCB6-4658-A8CE-3156B2B518BF}" type="presParOf" srcId="{0264AFE3-26CB-4B35-9933-E5E31D84B537}" destId="{ED3DE7FC-6F5A-45AC-BEC4-95E942FD39FA}" srcOrd="0" destOrd="0" presId="urn:microsoft.com/office/officeart/2005/8/layout/chevron1"/>
    <dgm:cxn modelId="{6CCF9935-1E17-4113-AEEF-9E6B899A2D4B}" type="presParOf" srcId="{0264AFE3-26CB-4B35-9933-E5E31D84B537}" destId="{45E4E519-BB69-4AAB-8701-0C7B0F3B19CD}" srcOrd="1" destOrd="0" presId="urn:microsoft.com/office/officeart/2005/8/layout/chevron1"/>
    <dgm:cxn modelId="{E2ADDFF5-8B73-4453-90C6-DED7E73744D8}" type="presParOf" srcId="{0264AFE3-26CB-4B35-9933-E5E31D84B537}" destId="{72F1AA51-D764-4888-AADE-2501EAF11598}" srcOrd="2" destOrd="0" presId="urn:microsoft.com/office/officeart/2005/8/layout/chevron1"/>
    <dgm:cxn modelId="{6A1606D6-2C97-4ABB-BD6C-EB0C3FE0AD0E}" type="presParOf" srcId="{0264AFE3-26CB-4B35-9933-E5E31D84B537}" destId="{6E78B6B5-9828-4B27-9D6A-28926B4299D7}" srcOrd="3" destOrd="0" presId="urn:microsoft.com/office/officeart/2005/8/layout/chevron1"/>
    <dgm:cxn modelId="{9ABE366A-EC2D-41D4-B3EF-5F1465A1F58E}" type="presParOf" srcId="{0264AFE3-26CB-4B35-9933-E5E31D84B537}" destId="{A5171B81-D340-4FD9-8BB9-F8E53E09CF9F}" srcOrd="4" destOrd="0" presId="urn:microsoft.com/office/officeart/2005/8/layout/chevron1"/>
    <dgm:cxn modelId="{21DEBE90-9EA0-4861-AA70-FFDDCF94E4FE}" type="presParOf" srcId="{0264AFE3-26CB-4B35-9933-E5E31D84B537}" destId="{11FB90EA-E138-4FD6-85C6-C10E146B184A}" srcOrd="5" destOrd="0" presId="urn:microsoft.com/office/officeart/2005/8/layout/chevron1"/>
    <dgm:cxn modelId="{5D4603C4-6F92-4885-B3F7-4446AD15058F}" type="presParOf" srcId="{0264AFE3-26CB-4B35-9933-E5E31D84B537}" destId="{1F018E35-5D8D-49B3-9B7D-3B0C8DAB90F1}" srcOrd="6" destOrd="0" presId="urn:microsoft.com/office/officeart/2005/8/layout/chevron1"/>
    <dgm:cxn modelId="{EDB17CA2-A34C-4F97-BC0C-A6DB36864628}" type="presParOf" srcId="{0264AFE3-26CB-4B35-9933-E5E31D84B537}" destId="{6BD2B26A-B71A-415C-BAF6-DC9727801C9C}" srcOrd="7" destOrd="0" presId="urn:microsoft.com/office/officeart/2005/8/layout/chevron1"/>
    <dgm:cxn modelId="{88121307-3820-4815-9037-0D2758A2285D}" type="presParOf" srcId="{0264AFE3-26CB-4B35-9933-E5E31D84B537}" destId="{950702B6-D249-4899-ACE8-16CAE595C5EA}" srcOrd="8" destOrd="0" presId="urn:microsoft.com/office/officeart/2005/8/layout/chevron1"/>
    <dgm:cxn modelId="{99A276DA-7884-4E4B-B365-DBE5136013B0}" type="presParOf" srcId="{0264AFE3-26CB-4B35-9933-E5E31D84B537}" destId="{FF85BA81-471E-475C-9C0F-676D86CE98A7}" srcOrd="9" destOrd="0" presId="urn:microsoft.com/office/officeart/2005/8/layout/chevron1"/>
    <dgm:cxn modelId="{4F60021A-1EBA-420B-A361-034E71DD239C}" type="presParOf" srcId="{0264AFE3-26CB-4B35-9933-E5E31D84B537}" destId="{43493AC2-0D4D-48E9-98FA-93348157A1F7}" srcOrd="10" destOrd="0" presId="urn:microsoft.com/office/officeart/2005/8/layout/chevron1"/>
    <dgm:cxn modelId="{220C2D12-CC98-4A47-97EA-23D03F112E2D}" type="presParOf" srcId="{0264AFE3-26CB-4B35-9933-E5E31D84B537}" destId="{6C4E3E66-B878-4B3D-BEA4-B1A63734FB70}" srcOrd="11" destOrd="0" presId="urn:microsoft.com/office/officeart/2005/8/layout/chevron1"/>
    <dgm:cxn modelId="{2C2C543D-1F50-4C0B-9653-356FBB401A42}" type="presParOf" srcId="{0264AFE3-26CB-4B35-9933-E5E31D84B537}" destId="{3BF19F79-1530-4022-B59D-79128ED03ED3}" srcOrd="12" destOrd="0" presId="urn:microsoft.com/office/officeart/2005/8/layout/chevron1"/>
    <dgm:cxn modelId="{514E1016-6506-4BF9-8C59-68320C57EF7A}" type="presParOf" srcId="{0264AFE3-26CB-4B35-9933-E5E31D84B537}" destId="{6DB6CF10-F18D-4F09-9296-C60EC9DB067A}" srcOrd="13" destOrd="0" presId="urn:microsoft.com/office/officeart/2005/8/layout/chevron1"/>
    <dgm:cxn modelId="{61A8D1CC-2DC5-40A1-B07E-0405AA7ACD3C}"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rgbClr val="0070C0"/>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70421" custScaleY="76571">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144124" custScaleY="114096">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C9B4BC09-60D6-41C3-AC33-9065913D70F9}" type="presOf" srcId="{7A2C9826-BD5A-4E56-BA3A-14DC82A02406}" destId="{43493AC2-0D4D-48E9-98FA-93348157A1F7}" srcOrd="0" destOrd="0" presId="urn:microsoft.com/office/officeart/2005/8/layout/chevron1"/>
    <dgm:cxn modelId="{E796E616-2A85-4D39-BDE4-194BD5F1FBF9}" type="presOf" srcId="{9E15EC47-73C5-46FC-8C6E-2A2A74A3ACCE}" destId="{0264AFE3-26CB-4B35-9933-E5E31D84B537}"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037D7229-BBD0-42C3-B38C-74304147D184}" type="presOf" srcId="{780C0493-BA34-43E9-8917-ABED5274BC90}" destId="{3BF19F79-1530-4022-B59D-79128ED03ED3}" srcOrd="0" destOrd="0" presId="urn:microsoft.com/office/officeart/2005/8/layout/chevron1"/>
    <dgm:cxn modelId="{43CC5835-0609-41DF-99CC-4E051E12F45A}" type="presOf" srcId="{7683F89E-D83C-433C-AD37-8087EDC5215A}" destId="{950702B6-D249-4899-ACE8-16CAE595C5EA}"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6077D96B-5E20-4561-BC73-D5A602082CBC}" type="presOf" srcId="{E9C99FBF-A2EF-4045-842A-61B027B5CCC3}" destId="{BDB9394C-934D-4DCA-8054-75107AF14B89}"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470D7DDA-D505-494A-BCBF-8F8882DA329F}" type="presOf" srcId="{B329895F-4BE2-42B3-8FB7-9DF2D6FD998F}" destId="{72F1AA51-D764-4888-AADE-2501EAF11598}" srcOrd="0" destOrd="0" presId="urn:microsoft.com/office/officeart/2005/8/layout/chevron1"/>
    <dgm:cxn modelId="{1C46BBE6-7715-4D51-A09F-EEA2AEC2D0A3}" type="presOf" srcId="{4D8B7AF0-07AF-4856-9447-DB6C3D712627}" destId="{1F018E35-5D8D-49B3-9B7D-3B0C8DAB90F1}"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33937AF8-E3CF-4A3D-A5F9-B1E9D65F2F80}" type="presOf" srcId="{C2D5FC84-A846-483B-A779-A508D5DD156B}" destId="{A5171B81-D340-4FD9-8BB9-F8E53E09CF9F}" srcOrd="0" destOrd="0" presId="urn:microsoft.com/office/officeart/2005/8/layout/chevron1"/>
    <dgm:cxn modelId="{0944F3FE-FB3D-4511-B9D1-D4ABCBC65B10}" type="presOf" srcId="{5B7C9612-021F-4051-AE5B-4AE7EF44F698}" destId="{ED3DE7FC-6F5A-45AC-BEC4-95E942FD39FA}" srcOrd="0" destOrd="0" presId="urn:microsoft.com/office/officeart/2005/8/layout/chevron1"/>
    <dgm:cxn modelId="{F4BB41AB-2FC0-4CD6-B88C-9025B7A76B29}" type="presParOf" srcId="{0264AFE3-26CB-4B35-9933-E5E31D84B537}" destId="{ED3DE7FC-6F5A-45AC-BEC4-95E942FD39FA}" srcOrd="0" destOrd="0" presId="urn:microsoft.com/office/officeart/2005/8/layout/chevron1"/>
    <dgm:cxn modelId="{893272EB-4EAA-46F3-B8F4-32F79DB6FBF5}" type="presParOf" srcId="{0264AFE3-26CB-4B35-9933-E5E31D84B537}" destId="{45E4E519-BB69-4AAB-8701-0C7B0F3B19CD}" srcOrd="1" destOrd="0" presId="urn:microsoft.com/office/officeart/2005/8/layout/chevron1"/>
    <dgm:cxn modelId="{221B546B-CA24-4D6C-BA26-06ECD9FFE623}" type="presParOf" srcId="{0264AFE3-26CB-4B35-9933-E5E31D84B537}" destId="{72F1AA51-D764-4888-AADE-2501EAF11598}" srcOrd="2" destOrd="0" presId="urn:microsoft.com/office/officeart/2005/8/layout/chevron1"/>
    <dgm:cxn modelId="{C0435FAA-BD78-42CF-92D1-9371C7ECFE64}" type="presParOf" srcId="{0264AFE3-26CB-4B35-9933-E5E31D84B537}" destId="{6E78B6B5-9828-4B27-9D6A-28926B4299D7}" srcOrd="3" destOrd="0" presId="urn:microsoft.com/office/officeart/2005/8/layout/chevron1"/>
    <dgm:cxn modelId="{4752186C-EB88-4C9B-9FA3-0B000244874E}" type="presParOf" srcId="{0264AFE3-26CB-4B35-9933-E5E31D84B537}" destId="{A5171B81-D340-4FD9-8BB9-F8E53E09CF9F}" srcOrd="4" destOrd="0" presId="urn:microsoft.com/office/officeart/2005/8/layout/chevron1"/>
    <dgm:cxn modelId="{99F87610-F56D-4E15-88D3-38A9B88522DE}" type="presParOf" srcId="{0264AFE3-26CB-4B35-9933-E5E31D84B537}" destId="{11FB90EA-E138-4FD6-85C6-C10E146B184A}" srcOrd="5" destOrd="0" presId="urn:microsoft.com/office/officeart/2005/8/layout/chevron1"/>
    <dgm:cxn modelId="{85F3B187-0277-4949-93D4-85A57172A3F6}" type="presParOf" srcId="{0264AFE3-26CB-4B35-9933-E5E31D84B537}" destId="{1F018E35-5D8D-49B3-9B7D-3B0C8DAB90F1}" srcOrd="6" destOrd="0" presId="urn:microsoft.com/office/officeart/2005/8/layout/chevron1"/>
    <dgm:cxn modelId="{36F0B33E-EF69-45D8-B5D7-59CC06F5254B}" type="presParOf" srcId="{0264AFE3-26CB-4B35-9933-E5E31D84B537}" destId="{6BD2B26A-B71A-415C-BAF6-DC9727801C9C}" srcOrd="7" destOrd="0" presId="urn:microsoft.com/office/officeart/2005/8/layout/chevron1"/>
    <dgm:cxn modelId="{79F28397-9777-4509-8BF7-FE7E4529441F}" type="presParOf" srcId="{0264AFE3-26CB-4B35-9933-E5E31D84B537}" destId="{950702B6-D249-4899-ACE8-16CAE595C5EA}" srcOrd="8" destOrd="0" presId="urn:microsoft.com/office/officeart/2005/8/layout/chevron1"/>
    <dgm:cxn modelId="{B670EA0B-4D9D-442B-BE6F-814DA4324ADB}" type="presParOf" srcId="{0264AFE3-26CB-4B35-9933-E5E31D84B537}" destId="{FF85BA81-471E-475C-9C0F-676D86CE98A7}" srcOrd="9" destOrd="0" presId="urn:microsoft.com/office/officeart/2005/8/layout/chevron1"/>
    <dgm:cxn modelId="{DF2BB18B-F242-4127-8280-373ADC81F40E}" type="presParOf" srcId="{0264AFE3-26CB-4B35-9933-E5E31D84B537}" destId="{43493AC2-0D4D-48E9-98FA-93348157A1F7}" srcOrd="10" destOrd="0" presId="urn:microsoft.com/office/officeart/2005/8/layout/chevron1"/>
    <dgm:cxn modelId="{976EFCFD-ABE8-4575-9017-BDEEC6445448}" type="presParOf" srcId="{0264AFE3-26CB-4B35-9933-E5E31D84B537}" destId="{6C4E3E66-B878-4B3D-BEA4-B1A63734FB70}" srcOrd="11" destOrd="0" presId="urn:microsoft.com/office/officeart/2005/8/layout/chevron1"/>
    <dgm:cxn modelId="{8779FFAE-6852-4057-B798-76B3383F96FA}" type="presParOf" srcId="{0264AFE3-26CB-4B35-9933-E5E31D84B537}" destId="{3BF19F79-1530-4022-B59D-79128ED03ED3}" srcOrd="12" destOrd="0" presId="urn:microsoft.com/office/officeart/2005/8/layout/chevron1"/>
    <dgm:cxn modelId="{595E6773-182D-4A8A-94F2-854B3261866B}" type="presParOf" srcId="{0264AFE3-26CB-4B35-9933-E5E31D84B537}" destId="{6DB6CF10-F18D-4F09-9296-C60EC9DB067A}" srcOrd="13" destOrd="0" presId="urn:microsoft.com/office/officeart/2005/8/layout/chevron1"/>
    <dgm:cxn modelId="{1650C48B-7B68-4259-B5ED-EA6D0D31633B}"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664" y="28872"/>
          <a:ext cx="735046" cy="3875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1 </a:t>
          </a:r>
        </a:p>
      </dsp:txBody>
      <dsp:txXfrm>
        <a:off x="197437" y="28872"/>
        <a:ext cx="347500" cy="387546"/>
      </dsp:txXfrm>
    </dsp:sp>
    <dsp:sp modelId="{72F1AA51-D764-4888-AADE-2501EAF11598}">
      <dsp:nvSpPr>
        <dsp:cNvPr id="0" name=""/>
        <dsp:cNvSpPr/>
      </dsp:nvSpPr>
      <dsp:spPr>
        <a:xfrm>
          <a:off x="672444"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2</a:t>
          </a:r>
        </a:p>
      </dsp:txBody>
      <dsp:txXfrm>
        <a:off x="804977" y="90113"/>
        <a:ext cx="397598" cy="265065"/>
      </dsp:txXfrm>
    </dsp:sp>
    <dsp:sp modelId="{A5171B81-D340-4FD9-8BB9-F8E53E09CF9F}">
      <dsp:nvSpPr>
        <dsp:cNvPr id="0" name=""/>
        <dsp:cNvSpPr/>
      </dsp:nvSpPr>
      <dsp:spPr>
        <a:xfrm>
          <a:off x="1268841"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3</a:t>
          </a:r>
        </a:p>
      </dsp:txBody>
      <dsp:txXfrm>
        <a:off x="1401374" y="90113"/>
        <a:ext cx="397598" cy="265065"/>
      </dsp:txXfrm>
    </dsp:sp>
    <dsp:sp modelId="{1F018E35-5D8D-49B3-9B7D-3B0C8DAB90F1}">
      <dsp:nvSpPr>
        <dsp:cNvPr id="0" name=""/>
        <dsp:cNvSpPr/>
      </dsp:nvSpPr>
      <dsp:spPr>
        <a:xfrm>
          <a:off x="1865239"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4</a:t>
          </a:r>
        </a:p>
      </dsp:txBody>
      <dsp:txXfrm>
        <a:off x="1997772" y="90113"/>
        <a:ext cx="397598" cy="265065"/>
      </dsp:txXfrm>
    </dsp:sp>
    <dsp:sp modelId="{950702B6-D249-4899-ACE8-16CAE595C5EA}">
      <dsp:nvSpPr>
        <dsp:cNvPr id="0" name=""/>
        <dsp:cNvSpPr/>
      </dsp:nvSpPr>
      <dsp:spPr>
        <a:xfrm>
          <a:off x="2461636"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5</a:t>
          </a:r>
        </a:p>
      </dsp:txBody>
      <dsp:txXfrm>
        <a:off x="2594169" y="90113"/>
        <a:ext cx="397598" cy="265065"/>
      </dsp:txXfrm>
    </dsp:sp>
    <dsp:sp modelId="{43493AC2-0D4D-48E9-98FA-93348157A1F7}">
      <dsp:nvSpPr>
        <dsp:cNvPr id="0" name=""/>
        <dsp:cNvSpPr/>
      </dsp:nvSpPr>
      <dsp:spPr>
        <a:xfrm>
          <a:off x="3058034"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6</a:t>
          </a:r>
        </a:p>
      </dsp:txBody>
      <dsp:txXfrm>
        <a:off x="3190567" y="90113"/>
        <a:ext cx="397598" cy="265065"/>
      </dsp:txXfrm>
    </dsp:sp>
    <dsp:sp modelId="{3BF19F79-1530-4022-B59D-79128ED03ED3}">
      <dsp:nvSpPr>
        <dsp:cNvPr id="0" name=""/>
        <dsp:cNvSpPr/>
      </dsp:nvSpPr>
      <dsp:spPr>
        <a:xfrm>
          <a:off x="3654431"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7</a:t>
          </a:r>
        </a:p>
      </dsp:txBody>
      <dsp:txXfrm>
        <a:off x="3786964" y="90113"/>
        <a:ext cx="397598" cy="265065"/>
      </dsp:txXfrm>
    </dsp:sp>
    <dsp:sp modelId="{BDB9394C-934D-4DCA-8054-75107AF14B89}">
      <dsp:nvSpPr>
        <dsp:cNvPr id="0" name=""/>
        <dsp:cNvSpPr/>
      </dsp:nvSpPr>
      <dsp:spPr>
        <a:xfrm>
          <a:off x="4250828"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8 </a:t>
          </a:r>
        </a:p>
      </dsp:txBody>
      <dsp:txXfrm>
        <a:off x="4383361" y="90113"/>
        <a:ext cx="397598" cy="26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985" y="22342"/>
          <a:ext cx="773107" cy="3092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55607" y="22342"/>
        <a:ext cx="463864" cy="309243"/>
      </dsp:txXfrm>
    </dsp:sp>
    <dsp:sp modelId="{72F1AA51-D764-4888-AADE-2501EAF11598}">
      <dsp:nvSpPr>
        <dsp:cNvPr id="0" name=""/>
        <dsp:cNvSpPr/>
      </dsp:nvSpPr>
      <dsp:spPr>
        <a:xfrm>
          <a:off x="696782" y="29800"/>
          <a:ext cx="663086" cy="29432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843946" y="29800"/>
        <a:ext cx="368758" cy="294328"/>
      </dsp:txXfrm>
    </dsp:sp>
    <dsp:sp modelId="{A5171B81-D340-4FD9-8BB9-F8E53E09CF9F}">
      <dsp:nvSpPr>
        <dsp:cNvPr id="0" name=""/>
        <dsp:cNvSpPr/>
      </dsp:nvSpPr>
      <dsp:spPr>
        <a:xfrm>
          <a:off x="1282558" y="43991"/>
          <a:ext cx="657164" cy="2659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415531" y="43991"/>
        <a:ext cx="391218" cy="265946"/>
      </dsp:txXfrm>
    </dsp:sp>
    <dsp:sp modelId="{1F018E35-5D8D-49B3-9B7D-3B0C8DAB90F1}">
      <dsp:nvSpPr>
        <dsp:cNvPr id="0" name=""/>
        <dsp:cNvSpPr/>
      </dsp:nvSpPr>
      <dsp:spPr>
        <a:xfrm>
          <a:off x="1862411" y="41379"/>
          <a:ext cx="672727" cy="27116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997996" y="41379"/>
        <a:ext cx="401558" cy="271169"/>
      </dsp:txXfrm>
    </dsp:sp>
    <dsp:sp modelId="{950702B6-D249-4899-ACE8-16CAE595C5EA}">
      <dsp:nvSpPr>
        <dsp:cNvPr id="0" name=""/>
        <dsp:cNvSpPr/>
      </dsp:nvSpPr>
      <dsp:spPr>
        <a:xfrm>
          <a:off x="2457828" y="41795"/>
          <a:ext cx="585018" cy="27033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592997" y="41795"/>
        <a:ext cx="314681" cy="270337"/>
      </dsp:txXfrm>
    </dsp:sp>
    <dsp:sp modelId="{43493AC2-0D4D-48E9-98FA-93348157A1F7}">
      <dsp:nvSpPr>
        <dsp:cNvPr id="0" name=""/>
        <dsp:cNvSpPr/>
      </dsp:nvSpPr>
      <dsp:spPr>
        <a:xfrm>
          <a:off x="2965536" y="35897"/>
          <a:ext cx="544430" cy="28213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106603" y="35897"/>
        <a:ext cx="262296" cy="282134"/>
      </dsp:txXfrm>
    </dsp:sp>
    <dsp:sp modelId="{3BF19F79-1530-4022-B59D-79128ED03ED3}">
      <dsp:nvSpPr>
        <dsp:cNvPr id="0" name=""/>
        <dsp:cNvSpPr/>
      </dsp:nvSpPr>
      <dsp:spPr>
        <a:xfrm>
          <a:off x="3432655" y="53339"/>
          <a:ext cx="539644" cy="24724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556280" y="53339"/>
        <a:ext cx="292395" cy="247249"/>
      </dsp:txXfrm>
    </dsp:sp>
    <dsp:sp modelId="{BDB9394C-934D-4DCA-8054-75107AF14B89}">
      <dsp:nvSpPr>
        <dsp:cNvPr id="0" name=""/>
        <dsp:cNvSpPr/>
      </dsp:nvSpPr>
      <dsp:spPr>
        <a:xfrm>
          <a:off x="3894989" y="8873"/>
          <a:ext cx="1021182" cy="33618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063080" y="8873"/>
        <a:ext cx="685001" cy="336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D1506-9AB6-4ED0-8A34-C29D1394478E}">
      <dsp:nvSpPr>
        <dsp:cNvPr id="0" name=""/>
        <dsp:cNvSpPr/>
      </dsp:nvSpPr>
      <dsp:spPr>
        <a:xfrm>
          <a:off x="2094315" y="-58245"/>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ZA" sz="900" kern="1200" dirty="0"/>
        </a:p>
      </dsp:txBody>
      <dsp:txXfrm>
        <a:off x="2120101" y="-32459"/>
        <a:ext cx="976524" cy="476656"/>
      </dsp:txXfrm>
    </dsp:sp>
    <dsp:sp modelId="{B52D3661-3820-4217-9026-3C0F6ADDA136}">
      <dsp:nvSpPr>
        <dsp:cNvPr id="0" name=""/>
        <dsp:cNvSpPr/>
      </dsp:nvSpPr>
      <dsp:spPr>
        <a:xfrm>
          <a:off x="1194137" y="205869"/>
          <a:ext cx="2828451" cy="2828451"/>
        </a:xfrm>
        <a:custGeom>
          <a:avLst/>
          <a:gdLst/>
          <a:ahLst/>
          <a:cxnLst/>
          <a:rect l="0" t="0" r="0" b="0"/>
          <a:pathLst>
            <a:path>
              <a:moveTo>
                <a:pt x="1929497" y="97210"/>
              </a:moveTo>
              <a:arcTo wR="1414225" hR="1414225" stAng="17482051"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96234C-4329-40F8-9569-AEF9A6263567}">
      <dsp:nvSpPr>
        <dsp:cNvPr id="0" name=""/>
        <dsp:cNvSpPr/>
      </dsp:nvSpPr>
      <dsp:spPr>
        <a:xfrm>
          <a:off x="3094323" y="355971"/>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Environmental conditions</a:t>
          </a:r>
        </a:p>
      </dsp:txBody>
      <dsp:txXfrm>
        <a:off x="3120109" y="381757"/>
        <a:ext cx="976524" cy="476656"/>
      </dsp:txXfrm>
    </dsp:sp>
    <dsp:sp modelId="{46168C4A-70B7-4CAA-A693-0F3C007D7E96}">
      <dsp:nvSpPr>
        <dsp:cNvPr id="0" name=""/>
        <dsp:cNvSpPr/>
      </dsp:nvSpPr>
      <dsp:spPr>
        <a:xfrm>
          <a:off x="1194137" y="205869"/>
          <a:ext cx="2828451" cy="2828451"/>
        </a:xfrm>
        <a:custGeom>
          <a:avLst/>
          <a:gdLst/>
          <a:ahLst/>
          <a:cxnLst/>
          <a:rect l="0" t="0" r="0" b="0"/>
          <a:pathLst>
            <a:path>
              <a:moveTo>
                <a:pt x="2624530" y="682653"/>
              </a:moveTo>
              <a:arcTo wR="1414225" hR="1414225" stAng="19730940"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26ECA2-64E6-4344-8EDD-9DFF6622B55D}">
      <dsp:nvSpPr>
        <dsp:cNvPr id="0" name=""/>
        <dsp:cNvSpPr/>
      </dsp:nvSpPr>
      <dsp:spPr>
        <a:xfrm>
          <a:off x="3508541" y="1355980"/>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tools and Equipment</a:t>
          </a:r>
        </a:p>
      </dsp:txBody>
      <dsp:txXfrm>
        <a:off x="3534327" y="1381766"/>
        <a:ext cx="976524" cy="476656"/>
      </dsp:txXfrm>
    </dsp:sp>
    <dsp:sp modelId="{8FB89F7B-D0B4-4298-A329-F38555506D75}">
      <dsp:nvSpPr>
        <dsp:cNvPr id="0" name=""/>
        <dsp:cNvSpPr/>
      </dsp:nvSpPr>
      <dsp:spPr>
        <a:xfrm>
          <a:off x="1194137" y="205869"/>
          <a:ext cx="2828451" cy="2828451"/>
        </a:xfrm>
        <a:custGeom>
          <a:avLst/>
          <a:gdLst/>
          <a:ahLst/>
          <a:cxnLst/>
          <a:rect l="0" t="0" r="0" b="0"/>
          <a:pathLst>
            <a:path>
              <a:moveTo>
                <a:pt x="2802617" y="1683305"/>
              </a:moveTo>
              <a:arcTo wR="1414225" hR="1414225" stAng="658099"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0EA5AD-9C1A-479E-B41E-4737E87CACF0}">
      <dsp:nvSpPr>
        <dsp:cNvPr id="0" name=""/>
        <dsp:cNvSpPr/>
      </dsp:nvSpPr>
      <dsp:spPr>
        <a:xfrm>
          <a:off x="3094323" y="2355989"/>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materials</a:t>
          </a:r>
        </a:p>
      </dsp:txBody>
      <dsp:txXfrm>
        <a:off x="3120109" y="2381775"/>
        <a:ext cx="976524" cy="476656"/>
      </dsp:txXfrm>
    </dsp:sp>
    <dsp:sp modelId="{8F117644-4DB5-4EC9-BA80-7239D94BB2F0}">
      <dsp:nvSpPr>
        <dsp:cNvPr id="0" name=""/>
        <dsp:cNvSpPr/>
      </dsp:nvSpPr>
      <dsp:spPr>
        <a:xfrm>
          <a:off x="1194137" y="205869"/>
          <a:ext cx="2828451" cy="2828451"/>
        </a:xfrm>
        <a:custGeom>
          <a:avLst/>
          <a:gdLst/>
          <a:ahLst/>
          <a:cxnLst/>
          <a:rect l="0" t="0" r="0" b="0"/>
          <a:pathLst>
            <a:path>
              <a:moveTo>
                <a:pt x="2047108" y="2678937"/>
              </a:moveTo>
              <a:arcTo wR="1414225" hR="1414225" stAng="3804952"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47708-F206-49EE-9742-4A194A5268B8}">
      <dsp:nvSpPr>
        <dsp:cNvPr id="0" name=""/>
        <dsp:cNvSpPr/>
      </dsp:nvSpPr>
      <dsp:spPr>
        <a:xfrm>
          <a:off x="2094315" y="2770206"/>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Time constraints</a:t>
          </a:r>
        </a:p>
      </dsp:txBody>
      <dsp:txXfrm>
        <a:off x="2120101" y="2795992"/>
        <a:ext cx="976524" cy="476656"/>
      </dsp:txXfrm>
    </dsp:sp>
    <dsp:sp modelId="{0255249D-2A9D-4267-AC29-AB30F4D64208}">
      <dsp:nvSpPr>
        <dsp:cNvPr id="0" name=""/>
        <dsp:cNvSpPr/>
      </dsp:nvSpPr>
      <dsp:spPr>
        <a:xfrm>
          <a:off x="1194137" y="205869"/>
          <a:ext cx="2828451" cy="2828451"/>
        </a:xfrm>
        <a:custGeom>
          <a:avLst/>
          <a:gdLst/>
          <a:ahLst/>
          <a:cxnLst/>
          <a:rect l="0" t="0" r="0" b="0"/>
          <a:pathLst>
            <a:path>
              <a:moveTo>
                <a:pt x="898954" y="2731241"/>
              </a:moveTo>
              <a:arcTo wR="1414225" hR="1414225" stAng="6682051"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0ACDBB-56A6-4513-BA92-085A2D5EEE54}">
      <dsp:nvSpPr>
        <dsp:cNvPr id="0" name=""/>
        <dsp:cNvSpPr/>
      </dsp:nvSpPr>
      <dsp:spPr>
        <a:xfrm>
          <a:off x="1094306" y="2355989"/>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labour</a:t>
          </a:r>
        </a:p>
      </dsp:txBody>
      <dsp:txXfrm>
        <a:off x="1120092" y="2381775"/>
        <a:ext cx="976524" cy="476656"/>
      </dsp:txXfrm>
    </dsp:sp>
    <dsp:sp modelId="{9EBA078F-2460-4D4F-9684-E44926DCE287}">
      <dsp:nvSpPr>
        <dsp:cNvPr id="0" name=""/>
        <dsp:cNvSpPr/>
      </dsp:nvSpPr>
      <dsp:spPr>
        <a:xfrm>
          <a:off x="1194137" y="205869"/>
          <a:ext cx="2828451" cy="2828451"/>
        </a:xfrm>
        <a:custGeom>
          <a:avLst/>
          <a:gdLst/>
          <a:ahLst/>
          <a:cxnLst/>
          <a:rect l="0" t="0" r="0" b="0"/>
          <a:pathLst>
            <a:path>
              <a:moveTo>
                <a:pt x="203921" y="2145798"/>
              </a:moveTo>
              <a:arcTo wR="1414225" hR="1414225" stAng="8930940"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6E13A7-86D1-4A8E-AB8F-5CCF7155CEB4}">
      <dsp:nvSpPr>
        <dsp:cNvPr id="0" name=""/>
        <dsp:cNvSpPr/>
      </dsp:nvSpPr>
      <dsp:spPr>
        <a:xfrm>
          <a:off x="680089" y="1355980"/>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Regulation codes and standards</a:t>
          </a:r>
        </a:p>
      </dsp:txBody>
      <dsp:txXfrm>
        <a:off x="705875" y="1381766"/>
        <a:ext cx="976524" cy="476656"/>
      </dsp:txXfrm>
    </dsp:sp>
    <dsp:sp modelId="{7D25A8C6-42D2-4CD4-A441-8248B595AEA6}">
      <dsp:nvSpPr>
        <dsp:cNvPr id="0" name=""/>
        <dsp:cNvSpPr/>
      </dsp:nvSpPr>
      <dsp:spPr>
        <a:xfrm>
          <a:off x="1194137" y="205869"/>
          <a:ext cx="2828451" cy="2828451"/>
        </a:xfrm>
        <a:custGeom>
          <a:avLst/>
          <a:gdLst/>
          <a:ahLst/>
          <a:cxnLst/>
          <a:rect l="0" t="0" r="0" b="0"/>
          <a:pathLst>
            <a:path>
              <a:moveTo>
                <a:pt x="25834" y="1145146"/>
              </a:moveTo>
              <a:arcTo wR="1414225" hR="1414225" stAng="11458099"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FBE99A-0E1A-4C59-B037-402DF10E33C2}">
      <dsp:nvSpPr>
        <dsp:cNvPr id="0" name=""/>
        <dsp:cNvSpPr/>
      </dsp:nvSpPr>
      <dsp:spPr>
        <a:xfrm>
          <a:off x="1094306" y="355971"/>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Possible risks</a:t>
          </a:r>
        </a:p>
      </dsp:txBody>
      <dsp:txXfrm>
        <a:off x="1120092" y="381757"/>
        <a:ext cx="976524" cy="476656"/>
      </dsp:txXfrm>
    </dsp:sp>
    <dsp:sp modelId="{DE97902E-3C77-4D10-AB9B-BA0C9DB78C6E}">
      <dsp:nvSpPr>
        <dsp:cNvPr id="0" name=""/>
        <dsp:cNvSpPr/>
      </dsp:nvSpPr>
      <dsp:spPr>
        <a:xfrm>
          <a:off x="1194137" y="205869"/>
          <a:ext cx="2828451" cy="2828451"/>
        </a:xfrm>
        <a:custGeom>
          <a:avLst/>
          <a:gdLst/>
          <a:ahLst/>
          <a:cxnLst/>
          <a:rect l="0" t="0" r="0" b="0"/>
          <a:pathLst>
            <a:path>
              <a:moveTo>
                <a:pt x="781343" y="149514"/>
              </a:moveTo>
              <a:arcTo wR="1414225" hR="1414225" stAng="14604952"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45" y="48273"/>
          <a:ext cx="643456" cy="25738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1 </a:t>
          </a:r>
        </a:p>
      </dsp:txBody>
      <dsp:txXfrm>
        <a:off x="128836" y="48273"/>
        <a:ext cx="386074" cy="257382"/>
      </dsp:txXfrm>
    </dsp:sp>
    <dsp:sp modelId="{72F1AA51-D764-4888-AADE-2501EAF11598}">
      <dsp:nvSpPr>
        <dsp:cNvPr id="0" name=""/>
        <dsp:cNvSpPr/>
      </dsp:nvSpPr>
      <dsp:spPr>
        <a:xfrm>
          <a:off x="579255" y="-35238"/>
          <a:ext cx="863093" cy="42440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2</a:t>
          </a:r>
        </a:p>
      </dsp:txBody>
      <dsp:txXfrm>
        <a:off x="791458" y="-35238"/>
        <a:ext cx="438688" cy="424405"/>
      </dsp:txXfrm>
    </dsp:sp>
    <dsp:sp modelId="{A5171B81-D340-4FD9-8BB9-F8E53E09CF9F}">
      <dsp:nvSpPr>
        <dsp:cNvPr id="0" name=""/>
        <dsp:cNvSpPr/>
      </dsp:nvSpPr>
      <dsp:spPr>
        <a:xfrm>
          <a:off x="1378003"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3</a:t>
          </a:r>
        </a:p>
      </dsp:txBody>
      <dsp:txXfrm>
        <a:off x="1506694" y="48273"/>
        <a:ext cx="386074" cy="257382"/>
      </dsp:txXfrm>
    </dsp:sp>
    <dsp:sp modelId="{1F018E35-5D8D-49B3-9B7D-3B0C8DAB90F1}">
      <dsp:nvSpPr>
        <dsp:cNvPr id="0" name=""/>
        <dsp:cNvSpPr/>
      </dsp:nvSpPr>
      <dsp:spPr>
        <a:xfrm>
          <a:off x="1957113"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4</a:t>
          </a:r>
        </a:p>
      </dsp:txBody>
      <dsp:txXfrm>
        <a:off x="2085804" y="48273"/>
        <a:ext cx="386074" cy="257382"/>
      </dsp:txXfrm>
    </dsp:sp>
    <dsp:sp modelId="{950702B6-D249-4899-ACE8-16CAE595C5EA}">
      <dsp:nvSpPr>
        <dsp:cNvPr id="0" name=""/>
        <dsp:cNvSpPr/>
      </dsp:nvSpPr>
      <dsp:spPr>
        <a:xfrm>
          <a:off x="2536224"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5</a:t>
          </a:r>
        </a:p>
      </dsp:txBody>
      <dsp:txXfrm>
        <a:off x="2664915" y="48273"/>
        <a:ext cx="386074" cy="257382"/>
      </dsp:txXfrm>
    </dsp:sp>
    <dsp:sp modelId="{43493AC2-0D4D-48E9-98FA-93348157A1F7}">
      <dsp:nvSpPr>
        <dsp:cNvPr id="0" name=""/>
        <dsp:cNvSpPr/>
      </dsp:nvSpPr>
      <dsp:spPr>
        <a:xfrm>
          <a:off x="3115334"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6</a:t>
          </a:r>
        </a:p>
      </dsp:txBody>
      <dsp:txXfrm>
        <a:off x="3244025" y="48273"/>
        <a:ext cx="386074" cy="257382"/>
      </dsp:txXfrm>
    </dsp:sp>
    <dsp:sp modelId="{3BF19F79-1530-4022-B59D-79128ED03ED3}">
      <dsp:nvSpPr>
        <dsp:cNvPr id="0" name=""/>
        <dsp:cNvSpPr/>
      </dsp:nvSpPr>
      <dsp:spPr>
        <a:xfrm>
          <a:off x="3694445"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7</a:t>
          </a:r>
        </a:p>
      </dsp:txBody>
      <dsp:txXfrm>
        <a:off x="3823136" y="48273"/>
        <a:ext cx="386074" cy="257382"/>
      </dsp:txXfrm>
    </dsp:sp>
    <dsp:sp modelId="{BDB9394C-934D-4DCA-8054-75107AF14B89}">
      <dsp:nvSpPr>
        <dsp:cNvPr id="0" name=""/>
        <dsp:cNvSpPr/>
      </dsp:nvSpPr>
      <dsp:spPr>
        <a:xfrm>
          <a:off x="4273555"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8 </a:t>
          </a:r>
        </a:p>
      </dsp:txBody>
      <dsp:txXfrm>
        <a:off x="4402246" y="48273"/>
        <a:ext cx="386074" cy="257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657" y="47072"/>
          <a:ext cx="649458" cy="2597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30549" y="47072"/>
        <a:ext cx="389675" cy="259783"/>
      </dsp:txXfrm>
    </dsp:sp>
    <dsp:sp modelId="{72F1AA51-D764-4888-AADE-2501EAF11598}">
      <dsp:nvSpPr>
        <dsp:cNvPr id="0" name=""/>
        <dsp:cNvSpPr/>
      </dsp:nvSpPr>
      <dsp:spPr>
        <a:xfrm>
          <a:off x="585170" y="53337"/>
          <a:ext cx="557034" cy="24725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08797" y="53337"/>
        <a:ext cx="309780" cy="247254"/>
      </dsp:txXfrm>
    </dsp:sp>
    <dsp:sp modelId="{A5171B81-D340-4FD9-8BB9-F8E53E09CF9F}">
      <dsp:nvSpPr>
        <dsp:cNvPr id="0" name=""/>
        <dsp:cNvSpPr/>
      </dsp:nvSpPr>
      <dsp:spPr>
        <a:xfrm>
          <a:off x="1077258" y="9592"/>
          <a:ext cx="916678" cy="3347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44630" y="9592"/>
        <a:ext cx="581935" cy="334743"/>
      </dsp:txXfrm>
    </dsp:sp>
    <dsp:sp modelId="{1F018E35-5D8D-49B3-9B7D-3B0C8DAB90F1}">
      <dsp:nvSpPr>
        <dsp:cNvPr id="0" name=""/>
        <dsp:cNvSpPr/>
      </dsp:nvSpPr>
      <dsp:spPr>
        <a:xfrm>
          <a:off x="1928990"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2058882" y="47072"/>
        <a:ext cx="389675" cy="259783"/>
      </dsp:txXfrm>
    </dsp:sp>
    <dsp:sp modelId="{950702B6-D249-4899-ACE8-16CAE595C5EA}">
      <dsp:nvSpPr>
        <dsp:cNvPr id="0" name=""/>
        <dsp:cNvSpPr/>
      </dsp:nvSpPr>
      <dsp:spPr>
        <a:xfrm>
          <a:off x="2513503"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643395" y="47072"/>
        <a:ext cx="389675" cy="259783"/>
      </dsp:txXfrm>
    </dsp:sp>
    <dsp:sp modelId="{43493AC2-0D4D-48E9-98FA-93348157A1F7}">
      <dsp:nvSpPr>
        <dsp:cNvPr id="0" name=""/>
        <dsp:cNvSpPr/>
      </dsp:nvSpPr>
      <dsp:spPr>
        <a:xfrm>
          <a:off x="3098015"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227907" y="47072"/>
        <a:ext cx="389675" cy="259783"/>
      </dsp:txXfrm>
    </dsp:sp>
    <dsp:sp modelId="{3BF19F79-1530-4022-B59D-79128ED03ED3}">
      <dsp:nvSpPr>
        <dsp:cNvPr id="0" name=""/>
        <dsp:cNvSpPr/>
      </dsp:nvSpPr>
      <dsp:spPr>
        <a:xfrm>
          <a:off x="3682528"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812420" y="47072"/>
        <a:ext cx="389675" cy="259783"/>
      </dsp:txXfrm>
    </dsp:sp>
    <dsp:sp modelId="{BDB9394C-934D-4DCA-8054-75107AF14B89}">
      <dsp:nvSpPr>
        <dsp:cNvPr id="0" name=""/>
        <dsp:cNvSpPr/>
      </dsp:nvSpPr>
      <dsp:spPr>
        <a:xfrm>
          <a:off x="4267041"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96933" y="47072"/>
        <a:ext cx="389675" cy="259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657" y="47072"/>
          <a:ext cx="649458" cy="2597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30549" y="47072"/>
        <a:ext cx="389675" cy="259783"/>
      </dsp:txXfrm>
    </dsp:sp>
    <dsp:sp modelId="{72F1AA51-D764-4888-AADE-2501EAF11598}">
      <dsp:nvSpPr>
        <dsp:cNvPr id="0" name=""/>
        <dsp:cNvSpPr/>
      </dsp:nvSpPr>
      <dsp:spPr>
        <a:xfrm>
          <a:off x="585170" y="53337"/>
          <a:ext cx="557034" cy="24725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08797" y="53337"/>
        <a:ext cx="309780" cy="247254"/>
      </dsp:txXfrm>
    </dsp:sp>
    <dsp:sp modelId="{A5171B81-D340-4FD9-8BB9-F8E53E09CF9F}">
      <dsp:nvSpPr>
        <dsp:cNvPr id="0" name=""/>
        <dsp:cNvSpPr/>
      </dsp:nvSpPr>
      <dsp:spPr>
        <a:xfrm>
          <a:off x="1077258" y="9592"/>
          <a:ext cx="916678" cy="3347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44630" y="9592"/>
        <a:ext cx="581935" cy="334743"/>
      </dsp:txXfrm>
    </dsp:sp>
    <dsp:sp modelId="{1F018E35-5D8D-49B3-9B7D-3B0C8DAB90F1}">
      <dsp:nvSpPr>
        <dsp:cNvPr id="0" name=""/>
        <dsp:cNvSpPr/>
      </dsp:nvSpPr>
      <dsp:spPr>
        <a:xfrm>
          <a:off x="1928990"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2058882" y="47072"/>
        <a:ext cx="389675" cy="259783"/>
      </dsp:txXfrm>
    </dsp:sp>
    <dsp:sp modelId="{950702B6-D249-4899-ACE8-16CAE595C5EA}">
      <dsp:nvSpPr>
        <dsp:cNvPr id="0" name=""/>
        <dsp:cNvSpPr/>
      </dsp:nvSpPr>
      <dsp:spPr>
        <a:xfrm>
          <a:off x="2513503"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643395" y="47072"/>
        <a:ext cx="389675" cy="259783"/>
      </dsp:txXfrm>
    </dsp:sp>
    <dsp:sp modelId="{43493AC2-0D4D-48E9-98FA-93348157A1F7}">
      <dsp:nvSpPr>
        <dsp:cNvPr id="0" name=""/>
        <dsp:cNvSpPr/>
      </dsp:nvSpPr>
      <dsp:spPr>
        <a:xfrm>
          <a:off x="3098015"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227907" y="47072"/>
        <a:ext cx="389675" cy="259783"/>
      </dsp:txXfrm>
    </dsp:sp>
    <dsp:sp modelId="{3BF19F79-1530-4022-B59D-79128ED03ED3}">
      <dsp:nvSpPr>
        <dsp:cNvPr id="0" name=""/>
        <dsp:cNvSpPr/>
      </dsp:nvSpPr>
      <dsp:spPr>
        <a:xfrm>
          <a:off x="3682528"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812420" y="47072"/>
        <a:ext cx="389675" cy="259783"/>
      </dsp:txXfrm>
    </dsp:sp>
    <dsp:sp modelId="{BDB9394C-934D-4DCA-8054-75107AF14B89}">
      <dsp:nvSpPr>
        <dsp:cNvPr id="0" name=""/>
        <dsp:cNvSpPr/>
      </dsp:nvSpPr>
      <dsp:spPr>
        <a:xfrm>
          <a:off x="4267041"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96933" y="47072"/>
        <a:ext cx="389675" cy="259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85" y="44671"/>
          <a:ext cx="661463" cy="26458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1 </a:t>
          </a:r>
        </a:p>
      </dsp:txBody>
      <dsp:txXfrm>
        <a:off x="132778" y="44671"/>
        <a:ext cx="396878" cy="264585"/>
      </dsp:txXfrm>
    </dsp:sp>
    <dsp:sp modelId="{72F1AA51-D764-4888-AADE-2501EAF11598}">
      <dsp:nvSpPr>
        <dsp:cNvPr id="0" name=""/>
        <dsp:cNvSpPr/>
      </dsp:nvSpPr>
      <dsp:spPr>
        <a:xfrm>
          <a:off x="595802" y="51052"/>
          <a:ext cx="567330" cy="25182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2</a:t>
          </a:r>
        </a:p>
      </dsp:txBody>
      <dsp:txXfrm>
        <a:off x="721714" y="51052"/>
        <a:ext cx="315506" cy="251824"/>
      </dsp:txXfrm>
    </dsp:sp>
    <dsp:sp modelId="{A5171B81-D340-4FD9-8BB9-F8E53E09CF9F}">
      <dsp:nvSpPr>
        <dsp:cNvPr id="0" name=""/>
        <dsp:cNvSpPr/>
      </dsp:nvSpPr>
      <dsp:spPr>
        <a:xfrm>
          <a:off x="1096986" y="62287"/>
          <a:ext cx="562263" cy="22935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3</a:t>
          </a:r>
        </a:p>
      </dsp:txBody>
      <dsp:txXfrm>
        <a:off x="1211663" y="62287"/>
        <a:ext cx="332910" cy="229353"/>
      </dsp:txXfrm>
    </dsp:sp>
    <dsp:sp modelId="{1F018E35-5D8D-49B3-9B7D-3B0C8DAB90F1}">
      <dsp:nvSpPr>
        <dsp:cNvPr id="0" name=""/>
        <dsp:cNvSpPr/>
      </dsp:nvSpPr>
      <dsp:spPr>
        <a:xfrm>
          <a:off x="1593103" y="9999"/>
          <a:ext cx="942300" cy="3339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4</a:t>
          </a:r>
        </a:p>
      </dsp:txBody>
      <dsp:txXfrm>
        <a:off x="1760068" y="9999"/>
        <a:ext cx="608370" cy="333930"/>
      </dsp:txXfrm>
    </dsp:sp>
    <dsp:sp modelId="{950702B6-D249-4899-ACE8-16CAE595C5EA}">
      <dsp:nvSpPr>
        <dsp:cNvPr id="0" name=""/>
        <dsp:cNvSpPr/>
      </dsp:nvSpPr>
      <dsp:spPr>
        <a:xfrm>
          <a:off x="2469257"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5</a:t>
          </a:r>
        </a:p>
      </dsp:txBody>
      <dsp:txXfrm>
        <a:off x="2601550" y="44671"/>
        <a:ext cx="396878" cy="264585"/>
      </dsp:txXfrm>
    </dsp:sp>
    <dsp:sp modelId="{43493AC2-0D4D-48E9-98FA-93348157A1F7}">
      <dsp:nvSpPr>
        <dsp:cNvPr id="0" name=""/>
        <dsp:cNvSpPr/>
      </dsp:nvSpPr>
      <dsp:spPr>
        <a:xfrm>
          <a:off x="3064574"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6</a:t>
          </a:r>
        </a:p>
      </dsp:txBody>
      <dsp:txXfrm>
        <a:off x="3196867" y="44671"/>
        <a:ext cx="396878" cy="264585"/>
      </dsp:txXfrm>
    </dsp:sp>
    <dsp:sp modelId="{3BF19F79-1530-4022-B59D-79128ED03ED3}">
      <dsp:nvSpPr>
        <dsp:cNvPr id="0" name=""/>
        <dsp:cNvSpPr/>
      </dsp:nvSpPr>
      <dsp:spPr>
        <a:xfrm>
          <a:off x="3659891"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7</a:t>
          </a:r>
        </a:p>
      </dsp:txBody>
      <dsp:txXfrm>
        <a:off x="3792184" y="44671"/>
        <a:ext cx="396878" cy="264585"/>
      </dsp:txXfrm>
    </dsp:sp>
    <dsp:sp modelId="{BDB9394C-934D-4DCA-8054-75107AF14B89}">
      <dsp:nvSpPr>
        <dsp:cNvPr id="0" name=""/>
        <dsp:cNvSpPr/>
      </dsp:nvSpPr>
      <dsp:spPr>
        <a:xfrm>
          <a:off x="4255208"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8 </a:t>
          </a:r>
        </a:p>
      </dsp:txBody>
      <dsp:txXfrm>
        <a:off x="4387501" y="44671"/>
        <a:ext cx="396878" cy="264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877" y="37468"/>
          <a:ext cx="697477" cy="27899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41373" y="37468"/>
        <a:ext cx="418486" cy="278991"/>
      </dsp:txXfrm>
    </dsp:sp>
    <dsp:sp modelId="{72F1AA51-D764-4888-AADE-2501EAF11598}">
      <dsp:nvSpPr>
        <dsp:cNvPr id="0" name=""/>
        <dsp:cNvSpPr/>
      </dsp:nvSpPr>
      <dsp:spPr>
        <a:xfrm>
          <a:off x="629607" y="44196"/>
          <a:ext cx="598219" cy="26553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62375" y="44196"/>
        <a:ext cx="332684" cy="265535"/>
      </dsp:txXfrm>
    </dsp:sp>
    <dsp:sp modelId="{A5171B81-D340-4FD9-8BB9-F8E53E09CF9F}">
      <dsp:nvSpPr>
        <dsp:cNvPr id="0" name=""/>
        <dsp:cNvSpPr/>
      </dsp:nvSpPr>
      <dsp:spPr>
        <a:xfrm>
          <a:off x="1158079" y="56044"/>
          <a:ext cx="592876" cy="24184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78999" y="56044"/>
        <a:ext cx="351036" cy="241840"/>
      </dsp:txXfrm>
    </dsp:sp>
    <dsp:sp modelId="{1F018E35-5D8D-49B3-9B7D-3B0C8DAB90F1}">
      <dsp:nvSpPr>
        <dsp:cNvPr id="0" name=""/>
        <dsp:cNvSpPr/>
      </dsp:nvSpPr>
      <dsp:spPr>
        <a:xfrm>
          <a:off x="1681208" y="54643"/>
          <a:ext cx="606917" cy="24464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803529" y="54643"/>
        <a:ext cx="362276" cy="244641"/>
      </dsp:txXfrm>
    </dsp:sp>
    <dsp:sp modelId="{950702B6-D249-4899-ACE8-16CAE595C5EA}">
      <dsp:nvSpPr>
        <dsp:cNvPr id="0" name=""/>
        <dsp:cNvSpPr/>
      </dsp:nvSpPr>
      <dsp:spPr>
        <a:xfrm>
          <a:off x="2218377" y="0"/>
          <a:ext cx="813712" cy="35392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395341" y="0"/>
        <a:ext cx="459784" cy="353928"/>
      </dsp:txXfrm>
    </dsp:sp>
    <dsp:sp modelId="{43493AC2-0D4D-48E9-98FA-93348157A1F7}">
      <dsp:nvSpPr>
        <dsp:cNvPr id="0" name=""/>
        <dsp:cNvSpPr/>
      </dsp:nvSpPr>
      <dsp:spPr>
        <a:xfrm>
          <a:off x="2962342"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101838" y="37468"/>
        <a:ext cx="418486" cy="278991"/>
      </dsp:txXfrm>
    </dsp:sp>
    <dsp:sp modelId="{3BF19F79-1530-4022-B59D-79128ED03ED3}">
      <dsp:nvSpPr>
        <dsp:cNvPr id="0" name=""/>
        <dsp:cNvSpPr/>
      </dsp:nvSpPr>
      <dsp:spPr>
        <a:xfrm>
          <a:off x="3590071"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729567" y="37468"/>
        <a:ext cx="418486" cy="278991"/>
      </dsp:txXfrm>
    </dsp:sp>
    <dsp:sp modelId="{BDB9394C-934D-4DCA-8054-75107AF14B89}">
      <dsp:nvSpPr>
        <dsp:cNvPr id="0" name=""/>
        <dsp:cNvSpPr/>
      </dsp:nvSpPr>
      <dsp:spPr>
        <a:xfrm>
          <a:off x="4217801"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57297" y="37468"/>
        <a:ext cx="418486" cy="278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541" y="35548"/>
          <a:ext cx="707081" cy="28283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42957" y="35548"/>
        <a:ext cx="424249" cy="282832"/>
      </dsp:txXfrm>
    </dsp:sp>
    <dsp:sp modelId="{72F1AA51-D764-4888-AADE-2501EAF11598}">
      <dsp:nvSpPr>
        <dsp:cNvPr id="0" name=""/>
        <dsp:cNvSpPr/>
      </dsp:nvSpPr>
      <dsp:spPr>
        <a:xfrm>
          <a:off x="637914" y="42368"/>
          <a:ext cx="606456" cy="26919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72510" y="42368"/>
        <a:ext cx="337265" cy="269191"/>
      </dsp:txXfrm>
    </dsp:sp>
    <dsp:sp modelId="{A5171B81-D340-4FD9-8BB9-F8E53E09CF9F}">
      <dsp:nvSpPr>
        <dsp:cNvPr id="0" name=""/>
        <dsp:cNvSpPr/>
      </dsp:nvSpPr>
      <dsp:spPr>
        <a:xfrm>
          <a:off x="1173663" y="54379"/>
          <a:ext cx="601040" cy="24517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96248" y="54379"/>
        <a:ext cx="355870" cy="245170"/>
      </dsp:txXfrm>
    </dsp:sp>
    <dsp:sp modelId="{1F018E35-5D8D-49B3-9B7D-3B0C8DAB90F1}">
      <dsp:nvSpPr>
        <dsp:cNvPr id="0" name=""/>
        <dsp:cNvSpPr/>
      </dsp:nvSpPr>
      <dsp:spPr>
        <a:xfrm>
          <a:off x="1703995" y="52959"/>
          <a:ext cx="615273" cy="24801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828000" y="52959"/>
        <a:ext cx="367263" cy="248010"/>
      </dsp:txXfrm>
    </dsp:sp>
    <dsp:sp modelId="{950702B6-D249-4899-ACE8-16CAE595C5EA}">
      <dsp:nvSpPr>
        <dsp:cNvPr id="0" name=""/>
        <dsp:cNvSpPr/>
      </dsp:nvSpPr>
      <dsp:spPr>
        <a:xfrm>
          <a:off x="2248561" y="53339"/>
          <a:ext cx="535055" cy="24724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372186" y="53339"/>
        <a:ext cx="287806" cy="247249"/>
      </dsp:txXfrm>
    </dsp:sp>
    <dsp:sp modelId="{43493AC2-0D4D-48E9-98FA-93348157A1F7}">
      <dsp:nvSpPr>
        <dsp:cNvPr id="0" name=""/>
        <dsp:cNvSpPr/>
      </dsp:nvSpPr>
      <dsp:spPr>
        <a:xfrm>
          <a:off x="2712908" y="8031"/>
          <a:ext cx="929960" cy="33786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2881841" y="8031"/>
        <a:ext cx="592094" cy="337866"/>
      </dsp:txXfrm>
    </dsp:sp>
    <dsp:sp modelId="{3BF19F79-1530-4022-B59D-79128ED03ED3}">
      <dsp:nvSpPr>
        <dsp:cNvPr id="0" name=""/>
        <dsp:cNvSpPr/>
      </dsp:nvSpPr>
      <dsp:spPr>
        <a:xfrm>
          <a:off x="3572161" y="35548"/>
          <a:ext cx="707081" cy="28283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713577" y="35548"/>
        <a:ext cx="424249" cy="282832"/>
      </dsp:txXfrm>
    </dsp:sp>
    <dsp:sp modelId="{BDB9394C-934D-4DCA-8054-75107AF14B89}">
      <dsp:nvSpPr>
        <dsp:cNvPr id="0" name=""/>
        <dsp:cNvSpPr/>
      </dsp:nvSpPr>
      <dsp:spPr>
        <a:xfrm>
          <a:off x="4208534" y="35548"/>
          <a:ext cx="707081" cy="28283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49950" y="35548"/>
        <a:ext cx="424249" cy="282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513" y="31946"/>
          <a:ext cx="725088" cy="29003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1 </a:t>
          </a:r>
        </a:p>
      </dsp:txBody>
      <dsp:txXfrm>
        <a:off x="145531" y="31946"/>
        <a:ext cx="435053" cy="290035"/>
      </dsp:txXfrm>
    </dsp:sp>
    <dsp:sp modelId="{72F1AA51-D764-4888-AADE-2501EAF11598}">
      <dsp:nvSpPr>
        <dsp:cNvPr id="0" name=""/>
        <dsp:cNvSpPr/>
      </dsp:nvSpPr>
      <dsp:spPr>
        <a:xfrm>
          <a:off x="653093" y="38940"/>
          <a:ext cx="621901" cy="27604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2</a:t>
          </a:r>
        </a:p>
      </dsp:txBody>
      <dsp:txXfrm>
        <a:off x="791117" y="38940"/>
        <a:ext cx="345854" cy="276047"/>
      </dsp:txXfrm>
    </dsp:sp>
    <dsp:sp modelId="{A5171B81-D340-4FD9-8BB9-F8E53E09CF9F}">
      <dsp:nvSpPr>
        <dsp:cNvPr id="0" name=""/>
        <dsp:cNvSpPr/>
      </dsp:nvSpPr>
      <dsp:spPr>
        <a:xfrm>
          <a:off x="1202485" y="51257"/>
          <a:ext cx="616347" cy="25141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3</a:t>
          </a:r>
        </a:p>
      </dsp:txBody>
      <dsp:txXfrm>
        <a:off x="1328192" y="51257"/>
        <a:ext cx="364933" cy="251414"/>
      </dsp:txXfrm>
    </dsp:sp>
    <dsp:sp modelId="{1F018E35-5D8D-49B3-9B7D-3B0C8DAB90F1}">
      <dsp:nvSpPr>
        <dsp:cNvPr id="0" name=""/>
        <dsp:cNvSpPr/>
      </dsp:nvSpPr>
      <dsp:spPr>
        <a:xfrm>
          <a:off x="1746323" y="49801"/>
          <a:ext cx="630943" cy="25432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4</a:t>
          </a:r>
        </a:p>
      </dsp:txBody>
      <dsp:txXfrm>
        <a:off x="1873486" y="49801"/>
        <a:ext cx="376617" cy="254326"/>
      </dsp:txXfrm>
    </dsp:sp>
    <dsp:sp modelId="{950702B6-D249-4899-ACE8-16CAE595C5EA}">
      <dsp:nvSpPr>
        <dsp:cNvPr id="0" name=""/>
        <dsp:cNvSpPr/>
      </dsp:nvSpPr>
      <dsp:spPr>
        <a:xfrm>
          <a:off x="2304758" y="50191"/>
          <a:ext cx="548681" cy="2535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5</a:t>
          </a:r>
        </a:p>
      </dsp:txBody>
      <dsp:txXfrm>
        <a:off x="2431531" y="50191"/>
        <a:ext cx="295135" cy="253546"/>
      </dsp:txXfrm>
    </dsp:sp>
    <dsp:sp modelId="{43493AC2-0D4D-48E9-98FA-93348157A1F7}">
      <dsp:nvSpPr>
        <dsp:cNvPr id="0" name=""/>
        <dsp:cNvSpPr/>
      </dsp:nvSpPr>
      <dsp:spPr>
        <a:xfrm>
          <a:off x="2780931" y="65922"/>
          <a:ext cx="510614" cy="2220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6</a:t>
          </a:r>
        </a:p>
      </dsp:txBody>
      <dsp:txXfrm>
        <a:off x="2891973" y="65922"/>
        <a:ext cx="288531" cy="222083"/>
      </dsp:txXfrm>
    </dsp:sp>
    <dsp:sp modelId="{3BF19F79-1530-4022-B59D-79128ED03ED3}">
      <dsp:nvSpPr>
        <dsp:cNvPr id="0" name=""/>
        <dsp:cNvSpPr/>
      </dsp:nvSpPr>
      <dsp:spPr>
        <a:xfrm>
          <a:off x="3219036" y="11505"/>
          <a:ext cx="1045026" cy="33091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7</a:t>
          </a:r>
        </a:p>
      </dsp:txBody>
      <dsp:txXfrm>
        <a:off x="3384495" y="11505"/>
        <a:ext cx="714108" cy="330918"/>
      </dsp:txXfrm>
    </dsp:sp>
    <dsp:sp modelId="{BDB9394C-934D-4DCA-8054-75107AF14B89}">
      <dsp:nvSpPr>
        <dsp:cNvPr id="0" name=""/>
        <dsp:cNvSpPr/>
      </dsp:nvSpPr>
      <dsp:spPr>
        <a:xfrm>
          <a:off x="4191554" y="31946"/>
          <a:ext cx="725088" cy="29003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8 </a:t>
          </a:r>
        </a:p>
      </dsp:txBody>
      <dsp:txXfrm>
        <a:off x="4336572" y="31946"/>
        <a:ext cx="435053" cy="2900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49238" y="1143000"/>
            <a:ext cx="6359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design: </a:t>
            </a:r>
          </a:p>
          <a:p>
            <a:r>
              <a:rPr lang="en-ZA" dirty="0"/>
              <a:t>This diagram needs to be redrawn and styled similarly to the example provided.</a:t>
            </a:r>
          </a:p>
          <a:p>
            <a:endParaRPr lang="en-ZA" dirty="0"/>
          </a:p>
          <a:p>
            <a:r>
              <a:rPr lang="en-ZA" b="1" dirty="0"/>
              <a:t>Note for interactivity: </a:t>
            </a:r>
          </a:p>
          <a:p>
            <a:r>
              <a:rPr lang="en-ZA" dirty="0"/>
              <a:t>This should be an interactive map where users are able to click on each of the scenarios on the diagram and be taken to the information for that scenario.</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6286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Rebuild this as an animated </a:t>
            </a:r>
            <a:r>
              <a:rPr lang="en-ZA" baseline="0" dirty="0"/>
              <a:t>scenario embedded into content. Create characters/personas for the two individuals. Male on right must look like authentic electrician. It is a phone call between the two characters. Audio and visual should play for relevant person. Characters to be in different poses and positions.</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This is a multiple choice question, with multiple answers correct. </a:t>
            </a:r>
            <a:r>
              <a:rPr lang="en-US" b="1" dirty="0"/>
              <a:t>Correct answers are in italics.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SzPct val="50000"/>
              <a:buFont typeface="Wingdings" panose="05000000000000000000" pitchFamily="2" charset="2"/>
              <a:buChar char="q"/>
            </a:pPr>
            <a:r>
              <a:rPr lang="en-US" sz="1200" b="0" i="0" dirty="0"/>
              <a:t> </a:t>
            </a:r>
            <a:r>
              <a:rPr lang="en-US" sz="1200" b="1" i="1" dirty="0"/>
              <a:t>The project must follow all regulations and standards</a:t>
            </a:r>
          </a:p>
          <a:p>
            <a:pPr>
              <a:buSzPct val="50000"/>
              <a:buFont typeface="Wingdings" panose="05000000000000000000" pitchFamily="2" charset="2"/>
              <a:buChar char="q"/>
            </a:pPr>
            <a:r>
              <a:rPr lang="en-US" sz="1200" b="0" i="0" dirty="0"/>
              <a:t> You do not need to provide </a:t>
            </a:r>
            <a:r>
              <a:rPr lang="en-US" sz="1200" b="0" i="0" dirty="0" err="1"/>
              <a:t>Mr</a:t>
            </a:r>
            <a:r>
              <a:rPr lang="en-US" sz="1200" b="0" i="0" dirty="0"/>
              <a:t> Pretorius with a certificate of compliance </a:t>
            </a:r>
          </a:p>
          <a:p>
            <a:pPr>
              <a:buSzPct val="50000"/>
              <a:buFont typeface="Wingdings" panose="05000000000000000000" pitchFamily="2" charset="2"/>
              <a:buChar char="q"/>
            </a:pPr>
            <a:r>
              <a:rPr lang="en-US" sz="1200" b="1" i="1" dirty="0"/>
              <a:t> Health and safety regulations must be complied to at all times</a:t>
            </a:r>
          </a:p>
          <a:p>
            <a:pPr>
              <a:buSzPct val="50000"/>
              <a:buFont typeface="Wingdings" panose="05000000000000000000" pitchFamily="2" charset="2"/>
              <a:buChar char="q"/>
            </a:pPr>
            <a:r>
              <a:rPr lang="en-US" sz="1200" b="1" i="1" dirty="0"/>
              <a:t> You can get the supply from any point in the installation as long as it is compliant</a:t>
            </a:r>
          </a:p>
          <a:p>
            <a:pPr>
              <a:buSzPct val="50000"/>
              <a:buFont typeface="Wingdings" panose="05000000000000000000" pitchFamily="2" charset="2"/>
              <a:buChar char="q"/>
            </a:pPr>
            <a:r>
              <a:rPr lang="en-US" sz="1200" b="1" i="1" dirty="0"/>
              <a:t> Activities must not damage the walls and must not look unsightly</a:t>
            </a:r>
          </a:p>
          <a:p>
            <a:pPr>
              <a:buSzPct val="50000"/>
              <a:buFont typeface="Wingdings" panose="05000000000000000000" pitchFamily="2" charset="2"/>
              <a:buChar char="q"/>
            </a:pPr>
            <a:r>
              <a:rPr lang="en-US" sz="1200" b="0" i="0" dirty="0"/>
              <a:t> You are allowed to chase the walls and damage ceiling boards</a:t>
            </a:r>
          </a:p>
          <a:p>
            <a:pPr>
              <a:buSzPct val="50000"/>
              <a:buFont typeface="Wingdings" panose="05000000000000000000" pitchFamily="2" charset="2"/>
              <a:buChar char="q"/>
            </a:pPr>
            <a:r>
              <a:rPr lang="en-US" sz="1200" b="0" i="0" dirty="0"/>
              <a:t> You must finish all the work in 7 days</a:t>
            </a:r>
          </a:p>
          <a:p>
            <a:pPr>
              <a:buSzPct val="50000"/>
              <a:buFont typeface="Wingdings" panose="05000000000000000000" pitchFamily="2" charset="2"/>
              <a:buChar char="q"/>
            </a:pPr>
            <a:r>
              <a:rPr lang="en-US" sz="1200" b="1" i="1" dirty="0"/>
              <a:t> Financial resources are very limited and you need to do the work as cheap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a:t>
            </a:r>
            <a:r>
              <a:rPr lang="en-US" b="1" baseline="0" dirty="0"/>
              <a:t> ALL</a:t>
            </a:r>
            <a:r>
              <a:rPr lang="en-US" b="1" dirty="0"/>
              <a:t> 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got them all correct. You are ready to move on to finding</a:t>
            </a:r>
            <a:r>
              <a:rPr lang="en-US" b="0" baseline="0" dirty="0"/>
              <a:t> out more about your client’s property details. (Go to slide 14)</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any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you didn’t get all the correct details. Make sure you listen carefully to what your client has to say. </a:t>
            </a:r>
            <a:r>
              <a:rPr lang="en-US" b="0" u="sng" dirty="0"/>
              <a:t>Click</a:t>
            </a:r>
            <a:r>
              <a:rPr lang="en-US" b="0" u="sng" baseline="0" dirty="0"/>
              <a:t> here </a:t>
            </a:r>
            <a:r>
              <a:rPr lang="en-US" b="0" baseline="0" dirty="0"/>
              <a:t>to refresh your mind. </a:t>
            </a:r>
            <a:r>
              <a:rPr lang="en-US" b="0" dirty="0"/>
              <a:t>(Link to slide 13)(RECAP)</a:t>
            </a:r>
          </a:p>
          <a:p>
            <a:pPr>
              <a:buSzPct val="50000"/>
              <a:buFont typeface="Wingdings" panose="05000000000000000000" pitchFamily="2" charset="2"/>
              <a:buChar char="q"/>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a:t>
            </a:r>
            <a:r>
              <a:rPr lang="en-US" b="0" baseline="0" dirty="0"/>
              <a:t> clicks on each card to flip over/reveal content. Relevant graphics/icon  to be created to represent each item which displays before card is flipped. Example provided only- they must be recreated.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for blocks: </a:t>
            </a:r>
            <a:endParaRPr lang="en-US" i="0" dirty="0"/>
          </a:p>
          <a:p>
            <a:pPr marL="171450" indent="-171450">
              <a:buFont typeface="Arial" panose="020B0604020202020204" pitchFamily="34" charset="0"/>
              <a:buChar char="•"/>
            </a:pPr>
            <a:endParaRPr lang="en-US" b="0" i="0" dirty="0"/>
          </a:p>
          <a:p>
            <a:pPr>
              <a:buSzPct val="50000"/>
              <a:buFont typeface="Wingdings" panose="05000000000000000000" pitchFamily="2" charset="2"/>
              <a:buChar char="q"/>
            </a:pPr>
            <a:r>
              <a:rPr lang="en-US" sz="1200" b="0" i="0" dirty="0"/>
              <a:t> The project must follow all regulations and standards</a:t>
            </a:r>
          </a:p>
          <a:p>
            <a:pPr>
              <a:buSzPct val="50000"/>
              <a:buFont typeface="Wingdings" panose="05000000000000000000" pitchFamily="2" charset="2"/>
              <a:buChar char="q"/>
            </a:pPr>
            <a:r>
              <a:rPr lang="en-US" sz="1200" b="0" i="0" dirty="0"/>
              <a:t> You need to provide </a:t>
            </a:r>
            <a:r>
              <a:rPr lang="en-US" sz="1200" b="0" i="0" dirty="0" err="1"/>
              <a:t>Mr</a:t>
            </a:r>
            <a:r>
              <a:rPr lang="en-US" sz="1200" b="0" i="0" dirty="0"/>
              <a:t> Pretorius with a certificate of compliance </a:t>
            </a:r>
          </a:p>
          <a:p>
            <a:pPr>
              <a:buSzPct val="50000"/>
              <a:buFont typeface="Wingdings" panose="05000000000000000000" pitchFamily="2" charset="2"/>
              <a:buChar char="q"/>
            </a:pPr>
            <a:r>
              <a:rPr lang="en-US" sz="1200" b="0" i="0" dirty="0"/>
              <a:t> Health and safety regulations must be complied to at all times</a:t>
            </a:r>
          </a:p>
          <a:p>
            <a:pPr>
              <a:buSzPct val="50000"/>
              <a:buFont typeface="Wingdings" panose="05000000000000000000" pitchFamily="2" charset="2"/>
              <a:buChar char="q"/>
            </a:pPr>
            <a:r>
              <a:rPr lang="en-US" sz="1200" b="0" i="0" dirty="0"/>
              <a:t> You can get the supply from any point in the installation as long as it is compliant</a:t>
            </a:r>
          </a:p>
          <a:p>
            <a:pPr>
              <a:buSzPct val="50000"/>
              <a:buFont typeface="Wingdings" panose="05000000000000000000" pitchFamily="2" charset="2"/>
              <a:buChar char="q"/>
            </a:pPr>
            <a:r>
              <a:rPr lang="en-US" sz="1200" b="0" i="0" dirty="0"/>
              <a:t> Activities must NOT damage the walls or look unsightly</a:t>
            </a:r>
          </a:p>
          <a:p>
            <a:pPr>
              <a:buSzPct val="50000"/>
              <a:buFont typeface="Wingdings" panose="05000000000000000000" pitchFamily="2" charset="2"/>
              <a:buChar char="q"/>
            </a:pPr>
            <a:r>
              <a:rPr lang="en-US" sz="1200" b="0" i="0" dirty="0"/>
              <a:t> You are NOT allowed to chase the walls and damage ceiling boards</a:t>
            </a:r>
          </a:p>
          <a:p>
            <a:pPr>
              <a:buSzPct val="50000"/>
              <a:buFont typeface="Wingdings" panose="05000000000000000000" pitchFamily="2" charset="2"/>
              <a:buChar char="q"/>
            </a:pPr>
            <a:r>
              <a:rPr lang="en-US" sz="1200" b="0" i="0" dirty="0"/>
              <a:t> You must finish all the work in 2 days</a:t>
            </a:r>
          </a:p>
          <a:p>
            <a:pPr>
              <a:buSzPct val="50000"/>
              <a:buFont typeface="Wingdings" panose="05000000000000000000" pitchFamily="2" charset="2"/>
              <a:buChar char="q"/>
            </a:pPr>
            <a:r>
              <a:rPr lang="en-US" sz="1200" b="0" i="0" dirty="0"/>
              <a:t> Financial resources are very limited and you need to do the work as cheap as possible</a:t>
            </a:r>
          </a:p>
          <a:p>
            <a:pPr marL="171450" indent="-171450">
              <a:buFont typeface="Arial" panose="020B0604020202020204" pitchFamily="34" charset="0"/>
              <a:buChar cha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98888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a:t>
            </a:r>
            <a:r>
              <a:rPr lang="en-US" b="0" baseline="0" dirty="0"/>
              <a:t> clicks on each card to flip over/reveal content. Relevant graphics/icons to be created and displayed on each card to represent each item before it is clicked. Then, when card is clicked, content will display in placeholder box on the right.</a:t>
            </a:r>
            <a:endParaRPr lang="en-US" b="0" dirty="0"/>
          </a:p>
          <a:p>
            <a:endParaRPr lang="en-ZA" b="0" dirty="0"/>
          </a:p>
          <a:p>
            <a:r>
              <a:rPr lang="en-ZA" b="1" dirty="0"/>
              <a:t>Content on</a:t>
            </a:r>
            <a:r>
              <a:rPr lang="en-ZA" b="1" baseline="0" dirty="0"/>
              <a:t> cards:</a:t>
            </a:r>
          </a:p>
          <a:p>
            <a:pPr marL="171450" indent="-171450">
              <a:buFont typeface="Arial" panose="020B0604020202020204" pitchFamily="34" charset="0"/>
              <a:buChar char="•"/>
            </a:pPr>
            <a:r>
              <a:rPr lang="en-US" sz="1200" dirty="0"/>
              <a:t>There are 2 DB’s . One in the main house (BD 1), which is flush mounted  and  one  in the garage (BD 2), which is surface mounted.</a:t>
            </a:r>
          </a:p>
          <a:p>
            <a:pPr marL="171450" indent="-171450">
              <a:buFont typeface="Arial" panose="020B0604020202020204" pitchFamily="34" charset="0"/>
              <a:buChar char="•"/>
            </a:pPr>
            <a:r>
              <a:rPr lang="en-US" sz="1200" dirty="0"/>
              <a:t>The heater that has been installed by the plumber is 8 meters from DB1. There are 2 slots available in the DB for new circuit breakers and there is an earth leakage in board.</a:t>
            </a:r>
            <a:r>
              <a:rPr lang="en-US" sz="1200" baseline="0" dirty="0"/>
              <a:t> </a:t>
            </a:r>
            <a:r>
              <a:rPr lang="en-US" sz="1200" dirty="0"/>
              <a:t>The heater is 16 meters from the DB2. There are 9 slots available in the DB for new circuit breakers and there is an earth leakage in board</a:t>
            </a:r>
          </a:p>
          <a:p>
            <a:pPr marL="171450" indent="-171450">
              <a:buFont typeface="Arial" panose="020B0604020202020204" pitchFamily="34" charset="0"/>
              <a:buChar char="•"/>
            </a:pPr>
            <a:r>
              <a:rPr lang="en-US" sz="1200" dirty="0"/>
              <a:t>The roof is pitched and easy to move around</a:t>
            </a:r>
          </a:p>
          <a:p>
            <a:pPr marL="171450" indent="-171450">
              <a:buFont typeface="Arial" panose="020B0604020202020204" pitchFamily="34" charset="0"/>
              <a:buChar char="•"/>
            </a:pPr>
            <a:r>
              <a:rPr lang="en-US" sz="1200" dirty="0"/>
              <a:t>There are spare pipes in the wall to feed the supply from the DB’s into the roof space</a:t>
            </a:r>
          </a:p>
          <a:p>
            <a:pPr marL="171450" indent="-171450">
              <a:buFont typeface="Arial" panose="020B0604020202020204" pitchFamily="34" charset="0"/>
              <a:buChar char="•"/>
            </a:pPr>
            <a:r>
              <a:rPr lang="en-US" sz="1200" dirty="0"/>
              <a:t>The water heater is 2kw and is used for the kitchen</a:t>
            </a:r>
          </a:p>
          <a:p>
            <a:pPr marL="171450" indent="-171450">
              <a:buFont typeface="Arial" panose="020B0604020202020204" pitchFamily="34" charset="0"/>
              <a:buChar char="•"/>
            </a:pPr>
            <a:r>
              <a:rPr lang="en-US" sz="1200" dirty="0"/>
              <a:t>The supply must be at least 2,5mm wire as the current is 9,66 amps for the water heater</a:t>
            </a:r>
          </a:p>
          <a:p>
            <a:pPr marL="171450" indent="-171450">
              <a:buFont typeface="Arial" panose="020B0604020202020204" pitchFamily="34" charset="0"/>
              <a:buChar char="•"/>
            </a:pPr>
            <a:r>
              <a:rPr lang="en-US" sz="1200" dirty="0"/>
              <a:t>The protection will need to be a 20A circuit breaker</a:t>
            </a:r>
          </a:p>
          <a:p>
            <a:pPr marL="171450" indent="-171450">
              <a:buFont typeface="Arial" panose="020B0604020202020204" pitchFamily="34" charset="0"/>
              <a:buChar char="•"/>
            </a:pPr>
            <a:r>
              <a:rPr lang="en-US" sz="1200" dirty="0"/>
              <a:t>There is no ceiling in the garage</a:t>
            </a:r>
          </a:p>
          <a:p>
            <a:pPr marL="171450" indent="-171450">
              <a:buFont typeface="Arial" panose="020B0604020202020204" pitchFamily="34" charset="0"/>
              <a:buChar char="•"/>
            </a:pPr>
            <a:r>
              <a:rPr lang="en-US" sz="1200" dirty="0"/>
              <a:t>There are dogs on the property</a:t>
            </a:r>
          </a:p>
          <a:p>
            <a:pPr marL="171450" indent="-171450">
              <a:buFont typeface="Arial" panose="020B0604020202020204" pitchFamily="34" charset="0"/>
              <a:buChar char="•"/>
            </a:pPr>
            <a:r>
              <a:rPr lang="en-US" sz="1200" dirty="0"/>
              <a:t>There are toilet facilities for staff</a:t>
            </a:r>
          </a:p>
          <a:p>
            <a:endParaRPr lang="en-ZA" b="0" dirty="0"/>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a:t>Click Here </a:t>
            </a:r>
            <a:r>
              <a:rPr lang="en-US" sz="1200" b="0" dirty="0"/>
              <a:t>to</a:t>
            </a:r>
            <a:r>
              <a:rPr lang="en-US" sz="1200" b="1" dirty="0"/>
              <a:t> </a:t>
            </a:r>
            <a:r>
              <a:rPr lang="en-US" sz="1200" dirty="0"/>
              <a:t>be linked</a:t>
            </a:r>
            <a:r>
              <a:rPr lang="en-US" sz="1200" baseline="0" dirty="0"/>
              <a:t> to Resource 1 in Appendix. </a:t>
            </a:r>
            <a:r>
              <a:rPr lang="en-US" sz="1200" dirty="0"/>
              <a:t>“Client and property details”. Users should be able to download this resource and save it on their computers/phones. </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GB" b="1" dirty="0"/>
              <a:t>Note for interactivity:</a:t>
            </a:r>
          </a:p>
          <a:p>
            <a:r>
              <a:rPr lang="en-GB" dirty="0"/>
              <a:t>Picture representing</a:t>
            </a:r>
            <a:r>
              <a:rPr lang="en-GB" baseline="0" dirty="0"/>
              <a:t> each factor shows initially. Graphic to be recreated. Then, as learner rolls over, description shows.</a:t>
            </a:r>
          </a:p>
          <a:p>
            <a:endParaRPr lang="en-GB" baseline="0" dirty="0"/>
          </a:p>
          <a:p>
            <a:r>
              <a:rPr lang="en-GB" baseline="0" dirty="0"/>
              <a:t>Descriptions as follows:</a:t>
            </a:r>
          </a:p>
          <a:p>
            <a:pPr marL="228600" indent="-228600">
              <a:buAutoNum type="arabicPeriod"/>
            </a:pPr>
            <a:r>
              <a:rPr lang="en-GB" baseline="0" dirty="0"/>
              <a:t>Cost restrictions</a:t>
            </a:r>
          </a:p>
          <a:p>
            <a:pPr marL="228600" indent="-228600">
              <a:buAutoNum type="arabicPeriod"/>
            </a:pPr>
            <a:r>
              <a:rPr lang="en-GB" baseline="0" dirty="0"/>
              <a:t>Environmental conditions</a:t>
            </a:r>
          </a:p>
          <a:p>
            <a:pPr marL="228600" indent="-228600">
              <a:buAutoNum type="arabicPeriod"/>
            </a:pPr>
            <a:r>
              <a:rPr lang="en-GB" baseline="0" dirty="0"/>
              <a:t>Availability of tools and equipment</a:t>
            </a:r>
          </a:p>
          <a:p>
            <a:pPr marL="228600" indent="-228600">
              <a:buAutoNum type="arabicPeriod"/>
            </a:pPr>
            <a:r>
              <a:rPr lang="en-GB" baseline="0" dirty="0"/>
              <a:t>Availability of materials</a:t>
            </a:r>
          </a:p>
          <a:p>
            <a:pPr marL="228600" indent="-228600">
              <a:buAutoNum type="arabicPeriod"/>
            </a:pPr>
            <a:r>
              <a:rPr lang="en-GB" baseline="0" dirty="0"/>
              <a:t>Time constraints</a:t>
            </a:r>
          </a:p>
          <a:p>
            <a:pPr marL="228600" indent="-228600">
              <a:buAutoNum type="arabicPeriod"/>
            </a:pPr>
            <a:r>
              <a:rPr lang="en-GB" baseline="0" dirty="0"/>
              <a:t>Availability of labour</a:t>
            </a:r>
          </a:p>
          <a:p>
            <a:pPr marL="228600" indent="-228600">
              <a:buAutoNum type="arabicPeriod"/>
            </a:pPr>
            <a:r>
              <a:rPr lang="en-GB" baseline="0" dirty="0"/>
              <a:t>Regulation codes and standards</a:t>
            </a:r>
          </a:p>
          <a:p>
            <a:pPr marL="228600" indent="-228600">
              <a:buAutoNum type="arabicPeriod"/>
            </a:pPr>
            <a:r>
              <a:rPr lang="en-GB" baseline="0" dirty="0"/>
              <a:t>Possible risks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video to play in new</a:t>
            </a:r>
            <a:r>
              <a:rPr lang="en-US" b="0" baseline="0" dirty="0"/>
              <a:t> window with ability to close and go back to remaining options. </a:t>
            </a:r>
            <a:r>
              <a:rPr lang="en-US" b="1" baseline="0" dirty="0"/>
              <a:t>See video scripts in appendix</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“Next” button (standard navigation </a:t>
            </a:r>
            <a:r>
              <a:rPr lang="en-US" b="0" dirty="0" err="1"/>
              <a:t>int</a:t>
            </a:r>
            <a:r>
              <a:rPr lang="en-US" b="0" dirty="0"/>
              <a:t> the player) they should be taken to next slide- Stop and reflect</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1.Create suitable</a:t>
            </a:r>
            <a:r>
              <a:rPr lang="en-US" baseline="0" dirty="0"/>
              <a:t> graphics to represent each option at first. When learner </a:t>
            </a:r>
            <a:r>
              <a:rPr lang="en-US" baseline="0" dirty="0" err="1"/>
              <a:t>mouses</a:t>
            </a:r>
            <a:r>
              <a:rPr lang="en-US" baseline="0" dirty="0"/>
              <a:t> over, then details about option display. See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Create slider scale under each option for learner to select good, better and best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Option 1: </a:t>
            </a:r>
            <a:r>
              <a:rPr lang="en-US" baseline="0" dirty="0"/>
              <a:t>( to be displayed when flashcard </a:t>
            </a:r>
            <a:r>
              <a:rPr lang="en-US" baseline="0" dirty="0" err="1"/>
              <a:t>moused</a:t>
            </a:r>
            <a:r>
              <a:rPr lang="en-US" baseline="0" dirty="0"/>
              <a:t>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Use </a:t>
            </a:r>
            <a:r>
              <a:rPr lang="en-GB" b="1" dirty="0"/>
              <a:t>2,5mm </a:t>
            </a:r>
            <a:r>
              <a:rPr lang="en-GB" b="1" dirty="0" err="1"/>
              <a:t>Norsk</a:t>
            </a:r>
            <a:r>
              <a:rPr lang="en-GB" b="1" dirty="0"/>
              <a:t> (2+E) cable </a:t>
            </a:r>
            <a:r>
              <a:rPr lang="en-GB" b="0" dirty="0"/>
              <a:t>to supply a isolator that will allow the water heater to be supplied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Option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Use </a:t>
            </a:r>
            <a:r>
              <a:rPr lang="en-GB" b="1" dirty="0"/>
              <a:t>2,5mm flat twin and earth (2+E) cable </a:t>
            </a:r>
            <a:r>
              <a:rPr lang="en-GB" b="0" dirty="0"/>
              <a:t>to supply a isolator that will allow the water heater to be supplied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Option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Use </a:t>
            </a:r>
            <a:r>
              <a:rPr lang="en-GB" b="1" dirty="0"/>
              <a:t>2,5mm </a:t>
            </a:r>
            <a:r>
              <a:rPr lang="en-GB" b="1" dirty="0" err="1"/>
              <a:t>Norsk</a:t>
            </a:r>
            <a:r>
              <a:rPr lang="en-GB" b="1" dirty="0"/>
              <a:t> (2+E) cable </a:t>
            </a:r>
            <a:r>
              <a:rPr lang="en-GB" b="0" dirty="0"/>
              <a:t>to supply a isolator that will allow the water heater to be supplied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bold text “Option X’ in the instruction</a:t>
            </a:r>
            <a:r>
              <a:rPr lang="en-US" b="1" baseline="0" dirty="0"/>
              <a:t> box needs to be replaced with whatever option the learner chose as the BEST option in the previous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Text box, learner should be able to type in a response. There is no correct answer, this question is to be the learner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Submit button they should be taken to Slide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solidFill>
                  <a:srgbClr val="FF0000"/>
                </a:solidFill>
              </a:rPr>
              <a:t>Notes for Nick Du Plessis: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38760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options blocks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Slide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Slide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Slide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all options have been completed, the</a:t>
            </a:r>
            <a:r>
              <a:rPr lang="en-US" b="1" baseline="0" dirty="0"/>
              <a:t> NEXT button will only appear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rolls over each icon, the</a:t>
            </a:r>
            <a:r>
              <a:rPr lang="en-US" baseline="0" dirty="0"/>
              <a:t> following description will display (ALL graphics need to be redrawn)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Money</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71114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Create icon/graphic to show on each</a:t>
            </a:r>
            <a:r>
              <a:rPr lang="en-US" baseline="0" dirty="0"/>
              <a:t> card with the text before it is flipped over. </a:t>
            </a:r>
            <a:r>
              <a:rPr lang="en-US" dirty="0"/>
              <a:t>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 special tools are required for installation or chasing but a cutting machine can be used to assist in chasing the wall.</a:t>
            </a:r>
            <a:r>
              <a:rPr lang="en-US" baseline="0" dirty="0"/>
              <a:t> </a:t>
            </a:r>
            <a:r>
              <a:rPr lang="en-GB" dirty="0"/>
              <a:t>We will be making use of a ladder during the installations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components that can be used are available from the local electrical wholesaler. </a:t>
            </a:r>
          </a:p>
          <a:p>
            <a:endParaRPr lang="en-US" b="1" dirty="0"/>
          </a:p>
          <a:p>
            <a:r>
              <a:rPr lang="en-US" b="1" dirty="0"/>
              <a:t>Time </a:t>
            </a:r>
          </a:p>
          <a:p>
            <a:r>
              <a:rPr lang="en-US" dirty="0"/>
              <a:t>It is estimated that the task should take 5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1 persons will be allocated for this task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GB" dirty="0"/>
              <a:t>Most of the materials are easily acquired form an electrical wholesaler, this is possibly the cheapest 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No environmental concerns for this installation.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r>
              <a:rPr lang="en-US" dirty="0"/>
              <a:t>Volt drop over the cable is minimal.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78181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special tools are required for installation. </a:t>
            </a:r>
            <a:r>
              <a:rPr lang="en-GB" dirty="0"/>
              <a:t>We will be making use of a ladder during the installations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components that can be used are available from the local electrical wholesaler.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p>
            <a:r>
              <a:rPr lang="en-US" b="1" dirty="0"/>
              <a:t>Time </a:t>
            </a:r>
          </a:p>
          <a:p>
            <a:r>
              <a:rPr lang="en-US" dirty="0"/>
              <a:t>It is estimated that the task should take 5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persons will be allocated for this task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cable used</a:t>
            </a:r>
            <a:r>
              <a:rPr lang="en-US" baseline="0" dirty="0"/>
              <a:t> is the </a:t>
            </a:r>
            <a:r>
              <a:rPr lang="en-US" dirty="0"/>
              <a:t>cheapest cable and will save time on </a:t>
            </a:r>
            <a:r>
              <a:rPr lang="en-US" dirty="0" err="1"/>
              <a:t>labour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environmental concerns related to this task.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 drop over the cable is minimal due to the length of the  cable.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733723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 special tools or equipment</a:t>
            </a:r>
            <a:r>
              <a:rPr lang="en-US" b="0" baseline="0" dirty="0"/>
              <a:t> is required.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p>
          <a:p>
            <a:endParaRPr lang="en-US" b="1" dirty="0"/>
          </a:p>
          <a:p>
            <a:r>
              <a:rPr lang="en-US" b="1" dirty="0"/>
              <a:t>Time </a:t>
            </a:r>
          </a:p>
          <a:p>
            <a:r>
              <a:rPr lang="en-US" dirty="0"/>
              <a:t>It is estimated that the task should take 5 hours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persons will be allocated for this task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Cabtyre</a:t>
            </a:r>
            <a:r>
              <a:rPr lang="en-US" b="0" dirty="0"/>
              <a:t> is the cheapest type of 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 drop over the cable is minimal due to the length of the  cable. This type of cable cannot be placed in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before installation.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22937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a:t>
            </a:r>
            <a:r>
              <a:rPr lang="en-US" baseline="0" dirty="0"/>
              <a:t> </a:t>
            </a:r>
            <a:r>
              <a:rPr lang="en-US" baseline="0" dirty="0" err="1"/>
              <a:t>mouses</a:t>
            </a:r>
            <a:r>
              <a:rPr lang="en-US" baseline="0" dirty="0"/>
              <a:t> over each graphic, the description for that option appears.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on the boxes on the right.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Description</a:t>
            </a:r>
            <a:r>
              <a:rPr lang="en-US" baseline="0" dirty="0"/>
              <a:t> mouse over text:</a:t>
            </a:r>
            <a:br>
              <a:rPr lang="en-US" baseline="0" dirty="0"/>
            </a:br>
            <a:r>
              <a:rPr lang="en-GB" b="1" dirty="0"/>
              <a:t>Use 2,5mm </a:t>
            </a:r>
            <a:r>
              <a:rPr lang="en-GB" b="1" dirty="0" err="1"/>
              <a:t>Norsk</a:t>
            </a:r>
            <a:r>
              <a:rPr lang="en-GB" b="1" dirty="0"/>
              <a:t> (2+E) cable to supply a isolator that will allow the water heater to be supplied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Description</a:t>
            </a:r>
            <a:r>
              <a:rPr lang="en-US" baseline="0" dirty="0"/>
              <a:t> mouse over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Use 2,5mm flat twin and earth (2+E) cable to supply a isolator that will allow the water heater to be supplied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Description</a:t>
            </a:r>
            <a:r>
              <a:rPr lang="en-US" baseline="0" dirty="0"/>
              <a:t> mouse over text:</a:t>
            </a:r>
            <a:br>
              <a:rPr lang="en-US" baseline="0" dirty="0"/>
            </a:br>
            <a:r>
              <a:rPr lang="en-GB" b="1" dirty="0"/>
              <a:t>Use 2,5mm </a:t>
            </a:r>
            <a:r>
              <a:rPr lang="en-GB" b="1" dirty="0" err="1"/>
              <a:t>Norsk</a:t>
            </a:r>
            <a:r>
              <a:rPr lang="en-GB" b="1" dirty="0"/>
              <a:t> (2+E) cable to supply a isolator that will allow the water heater to be supplied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learner CLICKS on an option, the advantages and disadvantages display in boxes on </a:t>
            </a:r>
            <a:r>
              <a:rPr lang="en-US" b="1" baseline="0" dirty="0" err="1"/>
              <a:t>rhs</a:t>
            </a:r>
            <a:r>
              <a:rPr lang="en-US"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171450" indent="-171450">
              <a:buFont typeface="Arial" panose="020B0604020202020204" pitchFamily="34" charset="0"/>
              <a:buChar char="•"/>
            </a:pPr>
            <a:r>
              <a:rPr lang="en-US" dirty="0"/>
              <a:t>This appears to be the cheapest and most cost effective method to get the supply from the DB 1  to the new water heater supply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Norsk</a:t>
            </a:r>
            <a:r>
              <a:rPr lang="en-US" dirty="0"/>
              <a:t>  cable is more expensive than flat twin ands earth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171450" indent="-171450">
              <a:buFont typeface="Arial" panose="020B0604020202020204" pitchFamily="34" charset="0"/>
              <a:buChar char="•"/>
            </a:pPr>
            <a:r>
              <a:rPr lang="en-US" dirty="0"/>
              <a:t>Flat twin and earth is cheapest cable to install and a very effective method to get the supply from the DB 1  to the new water heater supply</a:t>
            </a:r>
          </a:p>
          <a:p>
            <a:pPr marL="171450" indent="-171450">
              <a:buFont typeface="Arial" panose="020B0604020202020204" pitchFamily="34" charset="0"/>
              <a:buChar char="•"/>
            </a:pPr>
            <a:r>
              <a:rPr lang="en-US" dirty="0"/>
              <a:t>With this cable you have no mechanical protection</a:t>
            </a:r>
          </a:p>
          <a:p>
            <a:pPr marL="171450" indent="-171450">
              <a:buFont typeface="Arial" panose="020B0604020202020204" pitchFamily="34" charset="0"/>
              <a:buChar char="•"/>
            </a:pPr>
            <a:r>
              <a:rPr lang="en-US" dirty="0"/>
              <a:t>It is flexible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cable you have no mechanical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Fairly</a:t>
            </a:r>
            <a:r>
              <a:rPr lang="en-US" b="0" baseline="0" dirty="0"/>
              <a:t> cheap method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r>
              <a:rPr lang="en-GB" dirty="0"/>
              <a:t>Does not meet client requirement that installation must be compliant to manufactures requirements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53100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Three options imbedded.</a:t>
            </a:r>
            <a:r>
              <a:rPr lang="en-US" b="1" baseline="0" dirty="0"/>
              <a:t> Learner can click to view in new window. Video scripts in appendix – see option 1, 2 and 3 video scripts.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feedback below: (correct answer</a:t>
            </a:r>
            <a:r>
              <a:rPr lang="en-US" b="1" baseline="0" dirty="0"/>
              <a:t> in italics)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b="0" i="0" dirty="0"/>
              <a:t>Option 1 Feedback:</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0" i="0" dirty="0"/>
              <a:t>Option 2</a:t>
            </a:r>
            <a:r>
              <a:rPr lang="en-US" b="0" i="0" baseline="0" dirty="0"/>
              <a:t> </a:t>
            </a:r>
            <a:r>
              <a:rPr lang="en-US" b="0"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Option 3</a:t>
            </a:r>
            <a:r>
              <a:rPr lang="en-US" b="0" i="0" baseline="0" dirty="0"/>
              <a:t> </a:t>
            </a:r>
            <a:r>
              <a:rPr lang="en-US" b="0" i="0" dirty="0"/>
              <a:t> Feedback:</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560109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Graphics to represent each block to be recreated.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Link each block to corresponding slide that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Draw plan- slide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 tools – slide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a:t>
            </a:r>
            <a:r>
              <a:rPr lang="en-US" b="1" baseline="0" dirty="0"/>
              <a:t> materials- slide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Select PPE – slide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 learner reviews all elements, they need to come back here. Only when all has been viewed, can they proceed to next section- Step 4</a:t>
            </a: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the video it should appear as full screen. Link to video</a:t>
            </a:r>
            <a:r>
              <a:rPr lang="en-US" b="0" baseline="0" dirty="0"/>
              <a:t> in appendix</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“Property” block they should see Resource 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 they should see </a:t>
            </a:r>
            <a:r>
              <a:rPr lang="en-US" b="1" baseline="0" dirty="0"/>
              <a:t>Option 1 Video in 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“I need help” they should be taken to the relevant topic in Course 0: World of Electrician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“Step by step” block they should see the following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indent="-228600">
              <a:lnSpc>
                <a:spcPct val="100000"/>
              </a:lnSpc>
              <a:spcBef>
                <a:spcPts val="0"/>
              </a:spcBef>
              <a:buFont typeface="+mj-lt"/>
              <a:buAutoNum type="arabicPeriod"/>
            </a:pPr>
            <a:r>
              <a:rPr lang="en-US" dirty="0">
                <a:solidFill>
                  <a:srgbClr val="FF0000"/>
                </a:solidFill>
              </a:rPr>
              <a:t>Measure, mark and mount a flush mount enclosure in a roof </a:t>
            </a:r>
            <a:r>
              <a:rPr lang="en-GB" dirty="0"/>
              <a:t>onto a rafter within arms reach of the water heater</a:t>
            </a:r>
          </a:p>
          <a:p>
            <a:pPr marL="228600" indent="-228600">
              <a:lnSpc>
                <a:spcPct val="100000"/>
              </a:lnSpc>
              <a:spcBef>
                <a:spcPts val="0"/>
              </a:spcBef>
              <a:buFont typeface="+mj-lt"/>
              <a:buAutoNum type="arabicPeriod"/>
            </a:pPr>
            <a:r>
              <a:rPr lang="en-US" dirty="0">
                <a:solidFill>
                  <a:srgbClr val="FF0000"/>
                </a:solidFill>
              </a:rPr>
              <a:t>Connect GP conductors to isolator </a:t>
            </a:r>
          </a:p>
          <a:p>
            <a:pPr marL="228600" indent="-228600">
              <a:lnSpc>
                <a:spcPct val="100000"/>
              </a:lnSpc>
              <a:spcBef>
                <a:spcPts val="0"/>
              </a:spcBef>
              <a:buFont typeface="+mj-lt"/>
              <a:buAutoNum type="arabicPeriod"/>
            </a:pPr>
            <a:r>
              <a:rPr lang="en-US" dirty="0">
                <a:solidFill>
                  <a:srgbClr val="FF0000"/>
                </a:solidFill>
              </a:rPr>
              <a:t>Drill a hole using a </a:t>
            </a:r>
            <a:r>
              <a:rPr lang="en-US" dirty="0" err="1">
                <a:solidFill>
                  <a:srgbClr val="FF0000"/>
                </a:solidFill>
              </a:rPr>
              <a:t>holesaw</a:t>
            </a:r>
            <a:r>
              <a:rPr lang="en-US" dirty="0">
                <a:solidFill>
                  <a:srgbClr val="FF0000"/>
                </a:solidFill>
              </a:rPr>
              <a:t> </a:t>
            </a:r>
            <a:r>
              <a:rPr lang="en-GB" dirty="0">
                <a:solidFill>
                  <a:srgbClr val="FF0000"/>
                </a:solidFill>
              </a:rPr>
              <a:t>in enclosure </a:t>
            </a:r>
            <a:r>
              <a:rPr lang="en-GB" dirty="0"/>
              <a:t>for a gland</a:t>
            </a:r>
          </a:p>
          <a:p>
            <a:pPr marL="228600" indent="-228600">
              <a:lnSpc>
                <a:spcPct val="100000"/>
              </a:lnSpc>
              <a:spcBef>
                <a:spcPts val="0"/>
              </a:spcBef>
              <a:buFont typeface="+mj-lt"/>
              <a:buAutoNum type="arabicPeriod"/>
            </a:pPr>
            <a:r>
              <a:rPr lang="en-US" dirty="0">
                <a:solidFill>
                  <a:srgbClr val="FF0000"/>
                </a:solidFill>
              </a:rPr>
              <a:t>Connect an appliance using </a:t>
            </a:r>
            <a:r>
              <a:rPr lang="en-US" dirty="0" err="1">
                <a:solidFill>
                  <a:srgbClr val="FF0000"/>
                </a:solidFill>
              </a:rPr>
              <a:t>Norsk</a:t>
            </a:r>
            <a:r>
              <a:rPr lang="en-US" dirty="0">
                <a:solidFill>
                  <a:srgbClr val="FF0000"/>
                </a:solidFill>
              </a:rPr>
              <a:t> cable </a:t>
            </a:r>
            <a:r>
              <a:rPr lang="en-GB" dirty="0"/>
              <a:t>into an enclosure</a:t>
            </a:r>
          </a:p>
          <a:p>
            <a:pPr marL="228600" indent="-228600">
              <a:lnSpc>
                <a:spcPct val="100000"/>
              </a:lnSpc>
              <a:spcBef>
                <a:spcPts val="0"/>
              </a:spcBef>
              <a:buFont typeface="+mj-lt"/>
              <a:buAutoNum type="arabicPeriod"/>
            </a:pPr>
            <a:r>
              <a:rPr lang="en-GB" dirty="0"/>
              <a:t>Using cable clips </a:t>
            </a:r>
            <a:r>
              <a:rPr lang="en-US" dirty="0">
                <a:solidFill>
                  <a:srgbClr val="FF0000"/>
                </a:solidFill>
              </a:rPr>
              <a:t>Saddling multicore cable onto wood or rafters </a:t>
            </a:r>
            <a:r>
              <a:rPr lang="en-GB" dirty="0"/>
              <a:t>to DB1</a:t>
            </a:r>
            <a:r>
              <a:rPr lang="en-GB" dirty="0">
                <a:solidFill>
                  <a:srgbClr val="FF0000"/>
                </a:solidFill>
              </a:rPr>
              <a:t> </a:t>
            </a:r>
          </a:p>
          <a:p>
            <a:pPr marL="228600" indent="-228600">
              <a:lnSpc>
                <a:spcPct val="100000"/>
              </a:lnSpc>
              <a:spcBef>
                <a:spcPts val="0"/>
              </a:spcBef>
              <a:buFont typeface="+mj-lt"/>
              <a:buAutoNum type="arabicPeriod"/>
            </a:pPr>
            <a:r>
              <a:rPr lang="en-GB" dirty="0"/>
              <a:t>We will draw in the cable into the spare conduit into the DB1</a:t>
            </a:r>
          </a:p>
          <a:p>
            <a:pPr marL="228600" indent="-228600">
              <a:lnSpc>
                <a:spcPct val="100000"/>
              </a:lnSpc>
              <a:spcBef>
                <a:spcPts val="0"/>
              </a:spcBef>
              <a:buFont typeface="+mj-lt"/>
              <a:buAutoNum type="arabicPeriod"/>
            </a:pPr>
            <a:r>
              <a:rPr lang="en-GB" dirty="0"/>
              <a:t>Strip sheath off cable allowing sufficient length for cores to reach the new circuit breaker as well as earth and neutral bars NOTE : always leave some slack in the wire minimum 200mm</a:t>
            </a:r>
          </a:p>
          <a:p>
            <a:pPr marL="228600" indent="-228600">
              <a:lnSpc>
                <a:spcPct val="100000"/>
              </a:lnSpc>
              <a:spcBef>
                <a:spcPts val="0"/>
              </a:spcBef>
              <a:buFont typeface="+mj-lt"/>
              <a:buAutoNum type="arabicPeriod"/>
            </a:pPr>
            <a:r>
              <a:rPr lang="en-GB" dirty="0"/>
              <a:t>Switch off supply to DB1 and </a:t>
            </a:r>
            <a:r>
              <a:rPr lang="en-GB" dirty="0">
                <a:solidFill>
                  <a:srgbClr val="FF0000"/>
                </a:solidFill>
              </a:rPr>
              <a:t>test to ensure safe to work</a:t>
            </a:r>
            <a:endParaRPr lang="en-GB" dirty="0"/>
          </a:p>
          <a:p>
            <a:pPr marL="228600" indent="-228600">
              <a:lnSpc>
                <a:spcPct val="100000"/>
              </a:lnSpc>
              <a:spcBef>
                <a:spcPts val="0"/>
              </a:spcBef>
              <a:buFont typeface="+mj-lt"/>
              <a:buAutoNum type="arabicPeriod"/>
            </a:pPr>
            <a:r>
              <a:rPr lang="en-GB" dirty="0"/>
              <a:t>Fit 20 Amp circuit breaker in DB and connect supply from earth leakage supply to circuit breaker </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a:t>
            </a:r>
            <a:r>
              <a:rPr lang="en-US" dirty="0"/>
              <a:t>to </a:t>
            </a:r>
            <a:r>
              <a:rPr lang="en-GB" dirty="0"/>
              <a:t>new water heater supply in BD</a:t>
            </a:r>
          </a:p>
          <a:p>
            <a:pPr marL="228600" indent="-228600">
              <a:lnSpc>
                <a:spcPct val="100000"/>
              </a:lnSpc>
              <a:spcBef>
                <a:spcPts val="0"/>
              </a:spcBef>
              <a:buFont typeface="+mj-lt"/>
              <a:buAutoNum type="arabicPeriod"/>
            </a:pPr>
            <a:r>
              <a:rPr lang="en-US" dirty="0">
                <a:solidFill>
                  <a:srgbClr val="FF0000"/>
                </a:solidFill>
              </a:rPr>
              <a:t>Conduct relevant tests</a:t>
            </a:r>
          </a:p>
          <a:p>
            <a:pPr marL="228600" indent="-228600">
              <a:lnSpc>
                <a:spcPct val="100000"/>
              </a:lnSpc>
              <a:spcBef>
                <a:spcPts val="0"/>
              </a:spcBef>
              <a:buFont typeface="+mj-lt"/>
              <a:buAutoNum type="arabicPeriod"/>
            </a:pPr>
            <a:r>
              <a:rPr lang="en-GB" dirty="0">
                <a:solidFill>
                  <a:srgbClr val="FF0000"/>
                </a:solidFill>
              </a:rPr>
              <a:t>Complete COC</a:t>
            </a:r>
          </a:p>
          <a:p>
            <a:pPr marL="228600" indent="-228600">
              <a:lnSpc>
                <a:spcPct val="100000"/>
              </a:lnSpc>
              <a:spcBef>
                <a:spcPts val="0"/>
              </a:spcBef>
              <a:buFont typeface="+mj-lt"/>
              <a:buAutoNum type="arabicPeriod"/>
            </a:pPr>
            <a:r>
              <a:rPr lang="en-GB" dirty="0"/>
              <a:t>Hand over to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block they should see Video Option</a:t>
            </a:r>
            <a:r>
              <a:rPr lang="en-US" b="1" baseline="0" dirty="0"/>
              <a:t> 1</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65566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point</a:t>
            </a:r>
            <a:r>
              <a:rPr lang="en-US" b="0" baseline="0" dirty="0"/>
              <a:t> to take learner to that particular section in course to recap: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Eg.</a:t>
            </a:r>
            <a:r>
              <a:rPr lang="en-US" dirty="0"/>
              <a:t>01 = direct learner to Topic X in Course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 </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061120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Recreate plan</a:t>
            </a:r>
            <a:endParaRPr lang="en-US" b="0" i="1"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409136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Create images to use for each item instead of the text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drag and drop activity. Learner should be able to drag and drop the each tool to the image of the toolbox.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they click on the submit button they should be taken to feedback page. – see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 learner</a:t>
            </a:r>
            <a:r>
              <a:rPr lang="en-US" b="0" baseline="0" dirty="0"/>
              <a:t> clicks on each tool, the corresponding info </a:t>
            </a:r>
            <a:r>
              <a:rPr lang="en-US" b="0" dirty="0"/>
              <a:t>should appear. See example on Slide 34 of suggest layout for each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tools: </a:t>
            </a:r>
          </a:p>
          <a:p>
            <a:pPr lvl="0"/>
            <a:r>
              <a:rPr lang="en-ZA" dirty="0">
                <a:highlight>
                  <a:srgbClr val="FFFF00"/>
                </a:highlight>
              </a:rPr>
              <a:t>Hammer</a:t>
            </a:r>
          </a:p>
          <a:p>
            <a:pPr lvl="0"/>
            <a:r>
              <a:rPr lang="en-ZA" dirty="0">
                <a:highlight>
                  <a:srgbClr val="FFFF00"/>
                </a:highlight>
              </a:rPr>
              <a:t>Screwdriver ( terminal, Flat, star)</a:t>
            </a:r>
          </a:p>
          <a:p>
            <a:pPr lvl="0"/>
            <a:r>
              <a:rPr lang="en-ZA" dirty="0">
                <a:highlight>
                  <a:srgbClr val="FFFF00"/>
                </a:highlight>
              </a:rPr>
              <a:t>Side cutter</a:t>
            </a:r>
          </a:p>
          <a:p>
            <a:pPr lvl="0"/>
            <a:r>
              <a:rPr lang="en-ZA" dirty="0">
                <a:highlight>
                  <a:srgbClr val="FFFF00"/>
                </a:highlight>
              </a:rPr>
              <a:t>Wire strippers</a:t>
            </a:r>
            <a:endParaRPr lang="en-US" dirty="0">
              <a:highlight>
                <a:srgbClr val="FFFF00"/>
              </a:highlight>
            </a:endParaRPr>
          </a:p>
          <a:p>
            <a:pPr lvl="0"/>
            <a:r>
              <a:rPr lang="en-ZA" dirty="0">
                <a:highlight>
                  <a:srgbClr val="FFFF00"/>
                </a:highlight>
              </a:rPr>
              <a:t>Pliers</a:t>
            </a:r>
            <a:endParaRPr lang="en-US" dirty="0">
              <a:highlight>
                <a:srgbClr val="FFFF00"/>
              </a:highlight>
            </a:endParaRPr>
          </a:p>
          <a:p>
            <a:pPr lvl="0"/>
            <a:r>
              <a:rPr lang="en-ZA" dirty="0">
                <a:highlight>
                  <a:srgbClr val="FFFF00"/>
                </a:highlight>
              </a:rPr>
              <a:t>Fish tape</a:t>
            </a:r>
          </a:p>
          <a:p>
            <a:pPr lvl="0"/>
            <a:r>
              <a:rPr lang="en-ZA" dirty="0">
                <a:highlight>
                  <a:srgbClr val="FFFF00"/>
                </a:highlight>
              </a:rPr>
              <a:t>Ladder</a:t>
            </a:r>
          </a:p>
          <a:p>
            <a:pPr lvl="0"/>
            <a:endParaRPr lang="en-ZA" dirty="0">
              <a:highlight>
                <a:srgbClr val="FFFF00"/>
              </a:highlight>
            </a:endParaRPr>
          </a:p>
          <a:p>
            <a:pPr lvl="0"/>
            <a:r>
              <a:rPr lang="en-ZA" dirty="0">
                <a:highlight>
                  <a:srgbClr val="FFFF00"/>
                </a:highlight>
              </a:rPr>
              <a:t>Incorrect</a:t>
            </a:r>
            <a:r>
              <a:rPr lang="en-ZA" baseline="0" dirty="0">
                <a:highlight>
                  <a:srgbClr val="FFFF00"/>
                </a:highlight>
              </a:rPr>
              <a:t> tools -  OTHER OPTIONS TO INCLUDE</a:t>
            </a:r>
          </a:p>
          <a:p>
            <a:pPr lvl="0"/>
            <a:r>
              <a:rPr lang="en-ZA" baseline="0" dirty="0">
                <a:highlight>
                  <a:srgbClr val="FFFF00"/>
                </a:highlight>
              </a:rPr>
              <a:t>Drill</a:t>
            </a:r>
          </a:p>
          <a:p>
            <a:pPr lvl="0"/>
            <a:r>
              <a:rPr lang="en-ZA" baseline="0" dirty="0">
                <a:highlight>
                  <a:srgbClr val="FFFF00"/>
                </a:highlight>
              </a:rPr>
              <a:t>Hacksaw</a:t>
            </a:r>
          </a:p>
          <a:p>
            <a:pPr lvl="0"/>
            <a:r>
              <a:rPr lang="en-ZA" baseline="0" dirty="0">
                <a:highlight>
                  <a:srgbClr val="FFFF00"/>
                </a:highlight>
              </a:rPr>
              <a:t>Bender spring</a:t>
            </a:r>
          </a:p>
          <a:p>
            <a:pPr lvl="0"/>
            <a:r>
              <a:rPr lang="en-ZA" baseline="0" dirty="0">
                <a:highlight>
                  <a:srgbClr val="FFFF00"/>
                </a:highlight>
              </a:rPr>
              <a:t>Multi meter</a:t>
            </a:r>
          </a:p>
          <a:p>
            <a:pPr lvl="0"/>
            <a:r>
              <a:rPr lang="en-ZA" baseline="0" dirty="0">
                <a:highlight>
                  <a:srgbClr val="FFFF00"/>
                </a:highlight>
              </a:rPr>
              <a:t>Scriber</a:t>
            </a:r>
            <a:endParaRPr lang="en-ZA" dirty="0">
              <a:highlight>
                <a:srgbClr val="FFFF00"/>
              </a:highlight>
            </a:endParaRPr>
          </a:p>
          <a:p>
            <a:pPr lvl="0"/>
            <a:endParaRPr lang="en-ZA"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have chosen the correct tools for this job. (learner should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are missing some essential tools for this job. Not to worry on the next page we will review the tools needed for</a:t>
            </a:r>
            <a:r>
              <a:rPr lang="en-US" b="0" baseline="0" dirty="0"/>
              <a:t> this job</a:t>
            </a:r>
            <a:r>
              <a:rPr lang="en-US" b="0" dirty="0"/>
              <a:t>. (learner should be taken to Slide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510005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TO MEDIA DESIGN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a:t>
            </a:r>
            <a:r>
              <a:rPr lang="en-US" b="0" baseline="0" dirty="0"/>
              <a:t> all picture icons for each of the </a:t>
            </a:r>
            <a:r>
              <a:rPr lang="en-US" b="1" baseline="0" dirty="0"/>
              <a:t>CORRECT</a:t>
            </a:r>
            <a:r>
              <a:rPr lang="en-US" b="0" baseline="0" dirty="0"/>
              <a:t> tools. Student can rollover each one to review the details for each. Details to display in block. Refreshes to display new info pertaining to each tool selected.</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510005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247938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each of the blocks, another block with information about each material should appear. See Slide 36 for example. </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821338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634125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full screen. Refer to Appendix for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574862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Electrician does not have any safety equipment/gear on to start. As student drops into correct place, then it displays on him.</a:t>
            </a:r>
            <a:r>
              <a:rPr lang="en-US" b="0" baseline="0" dirty="0"/>
              <a:t> Need to include some completely incorrect choices up front as well. Icons used here are examples only. Need to create relevant icons in accordance with correct options specified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User can click on each item to view more info before dragging and dropping – See slide 39 as example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items to be dropped onto the image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shoes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chosen the correct PPE for completing this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PPE needed for this job was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shoes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glasses</a:t>
            </a:r>
          </a:p>
          <a:p>
            <a:pPr marL="171450" lvl="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906923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63412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to SME: See </a:t>
            </a:r>
            <a:r>
              <a:rPr lang="en-US" b="0" baseline="0" dirty="0"/>
              <a:t>content highlighted in red- what sections need to be referred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r>
              <a:rPr lang="en-GB" dirty="0"/>
              <a:t>1. Present boxes with just the number. On click/touch, reveal the full statement as a slide right animation.</a:t>
            </a:r>
            <a:r>
              <a:rPr lang="en-GB" baseline="0" dirty="0"/>
              <a:t> </a:t>
            </a: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a:t>
            </a:r>
            <a:r>
              <a:rPr lang="en-GB" b="1" baseline="0" dirty="0"/>
              <a:t> </a:t>
            </a:r>
            <a:r>
              <a:rPr lang="en-GB" b="0" dirty="0"/>
              <a:t>Add checkbox for student</a:t>
            </a:r>
            <a:r>
              <a:rPr lang="en-GB" b="0" baseline="0" dirty="0"/>
              <a:t> to indicate they have read and understood all points in disclaimer</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11070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videos they should appear as full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891024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See if there is a step by step process that comes out of Video 07 and 08  and then use that structure here. </a:t>
            </a:r>
            <a:r>
              <a:rPr lang="en-US" b="1" dirty="0" err="1"/>
              <a:t>Ie</a:t>
            </a:r>
            <a:r>
              <a:rPr lang="en-US" b="1" dirty="0"/>
              <a:t>. Step 1 Scan for information, Step 2 highlight the important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SANS codes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10142-1: Slide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779251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366012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154672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969945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Matching activity. The order should be shuffled.  Here are the correct pairs: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correct- </a:t>
            </a:r>
            <a:r>
              <a:rPr lang="en-US" b="0" dirty="0"/>
              <a:t>Well done! You matched the correct risks with the correct tasks. (Take learner to slide 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incorrect- </a:t>
            </a:r>
            <a:r>
              <a:rPr lang="en-US" b="0" dirty="0"/>
              <a:t>Oops not quite. On the following page you will see the tasks and the risks that go with those tasks. (66)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3139784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block links to the</a:t>
            </a:r>
            <a:r>
              <a:rPr lang="en-US" b="0" baseline="0" dirty="0"/>
              <a:t> relevant video of task – See appendix for example of layout for each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Measure, mark and mount a flush mount enclosure in a roof </a:t>
            </a:r>
            <a:r>
              <a:rPr lang="en-GB" dirty="0"/>
              <a:t>onto a rafter within arms reach of the water heater</a:t>
            </a:r>
          </a:p>
          <a:p>
            <a:pPr marL="228600" indent="-228600">
              <a:lnSpc>
                <a:spcPct val="100000"/>
              </a:lnSpc>
              <a:spcBef>
                <a:spcPts val="0"/>
              </a:spcBef>
              <a:buFont typeface="+mj-lt"/>
              <a:buAutoNum type="arabicPeriod"/>
            </a:pPr>
            <a:r>
              <a:rPr lang="en-US" dirty="0">
                <a:solidFill>
                  <a:srgbClr val="FF0000"/>
                </a:solidFill>
              </a:rPr>
              <a:t>Connect GP conductors to isolator </a:t>
            </a:r>
          </a:p>
          <a:p>
            <a:pPr marL="228600" indent="-228600">
              <a:lnSpc>
                <a:spcPct val="100000"/>
              </a:lnSpc>
              <a:spcBef>
                <a:spcPts val="0"/>
              </a:spcBef>
              <a:buFont typeface="+mj-lt"/>
              <a:buAutoNum type="arabicPeriod"/>
            </a:pPr>
            <a:r>
              <a:rPr lang="en-US" dirty="0">
                <a:solidFill>
                  <a:srgbClr val="FF0000"/>
                </a:solidFill>
              </a:rPr>
              <a:t>Drill a hole using a </a:t>
            </a:r>
            <a:r>
              <a:rPr lang="en-US" dirty="0" err="1">
                <a:solidFill>
                  <a:srgbClr val="FF0000"/>
                </a:solidFill>
              </a:rPr>
              <a:t>holesaw</a:t>
            </a:r>
            <a:r>
              <a:rPr lang="en-US" dirty="0">
                <a:solidFill>
                  <a:srgbClr val="FF0000"/>
                </a:solidFill>
              </a:rPr>
              <a:t> </a:t>
            </a:r>
            <a:r>
              <a:rPr lang="en-GB" dirty="0">
                <a:solidFill>
                  <a:srgbClr val="FF0000"/>
                </a:solidFill>
              </a:rPr>
              <a:t>in enclosure </a:t>
            </a:r>
            <a:r>
              <a:rPr lang="en-GB" dirty="0"/>
              <a:t>for a gland</a:t>
            </a:r>
          </a:p>
          <a:p>
            <a:pPr marL="228600" indent="-228600">
              <a:lnSpc>
                <a:spcPct val="100000"/>
              </a:lnSpc>
              <a:spcBef>
                <a:spcPts val="0"/>
              </a:spcBef>
              <a:buFont typeface="+mj-lt"/>
              <a:buAutoNum type="arabicPeriod"/>
            </a:pPr>
            <a:r>
              <a:rPr lang="en-US" dirty="0">
                <a:solidFill>
                  <a:srgbClr val="FF0000"/>
                </a:solidFill>
              </a:rPr>
              <a:t>Connect an appliance using </a:t>
            </a:r>
            <a:r>
              <a:rPr lang="en-US" dirty="0" err="1">
                <a:solidFill>
                  <a:srgbClr val="FF0000"/>
                </a:solidFill>
              </a:rPr>
              <a:t>norsk</a:t>
            </a:r>
            <a:r>
              <a:rPr lang="en-US" dirty="0">
                <a:solidFill>
                  <a:srgbClr val="FF0000"/>
                </a:solidFill>
              </a:rPr>
              <a:t> cable </a:t>
            </a:r>
            <a:r>
              <a:rPr lang="en-GB" dirty="0"/>
              <a:t>into an enclosure</a:t>
            </a:r>
          </a:p>
          <a:p>
            <a:pPr marL="228600" indent="-228600">
              <a:lnSpc>
                <a:spcPct val="100000"/>
              </a:lnSpc>
              <a:spcBef>
                <a:spcPts val="0"/>
              </a:spcBef>
              <a:buFont typeface="+mj-lt"/>
              <a:buAutoNum type="arabicPeriod"/>
            </a:pPr>
            <a:r>
              <a:rPr lang="en-GB" dirty="0"/>
              <a:t>Using cable clips </a:t>
            </a:r>
            <a:r>
              <a:rPr lang="en-US" dirty="0">
                <a:solidFill>
                  <a:srgbClr val="FF0000"/>
                </a:solidFill>
              </a:rPr>
              <a:t>Saddling multicore cable onto wood or rafters </a:t>
            </a:r>
            <a:r>
              <a:rPr lang="en-GB" dirty="0"/>
              <a:t>to DB1</a:t>
            </a:r>
            <a:r>
              <a:rPr lang="en-GB" dirty="0">
                <a:solidFill>
                  <a:srgbClr val="FF0000"/>
                </a:solidFill>
              </a:rPr>
              <a:t> </a:t>
            </a:r>
          </a:p>
          <a:p>
            <a:pPr marL="228600" indent="-228600">
              <a:lnSpc>
                <a:spcPct val="100000"/>
              </a:lnSpc>
              <a:spcBef>
                <a:spcPts val="0"/>
              </a:spcBef>
              <a:buFont typeface="+mj-lt"/>
              <a:buAutoNum type="arabicPeriod"/>
            </a:pPr>
            <a:r>
              <a:rPr lang="en-GB" dirty="0"/>
              <a:t>We will draw in the cable into the spare conduit into the DB1</a:t>
            </a:r>
          </a:p>
          <a:p>
            <a:pPr marL="228600" indent="-228600">
              <a:lnSpc>
                <a:spcPct val="100000"/>
              </a:lnSpc>
              <a:spcBef>
                <a:spcPts val="0"/>
              </a:spcBef>
              <a:buFont typeface="+mj-lt"/>
              <a:buAutoNum type="arabicPeriod"/>
            </a:pPr>
            <a:r>
              <a:rPr lang="en-GB" dirty="0"/>
              <a:t>Strip sheath off cable allowing sufficient length for cores to reach the new circuit breaker as well as earth and neutral bars NOTE : always leave some slack in the wire minimum 200mm</a:t>
            </a:r>
          </a:p>
          <a:p>
            <a:pPr marL="228600" indent="-228600">
              <a:lnSpc>
                <a:spcPct val="100000"/>
              </a:lnSpc>
              <a:spcBef>
                <a:spcPts val="0"/>
              </a:spcBef>
              <a:buFont typeface="+mj-lt"/>
              <a:buAutoNum type="arabicPeriod"/>
            </a:pPr>
            <a:r>
              <a:rPr lang="en-GB" dirty="0"/>
              <a:t>Switch off supply to DB1 and </a:t>
            </a:r>
            <a:r>
              <a:rPr lang="en-GB" dirty="0">
                <a:solidFill>
                  <a:srgbClr val="FF0000"/>
                </a:solidFill>
              </a:rPr>
              <a:t>test to ensure safe to work</a:t>
            </a:r>
            <a:endParaRPr lang="en-GB" dirty="0"/>
          </a:p>
          <a:p>
            <a:pPr marL="228600" indent="-228600">
              <a:lnSpc>
                <a:spcPct val="100000"/>
              </a:lnSpc>
              <a:spcBef>
                <a:spcPts val="0"/>
              </a:spcBef>
              <a:buFont typeface="+mj-lt"/>
              <a:buAutoNum type="arabicPeriod"/>
            </a:pPr>
            <a:r>
              <a:rPr lang="en-GB" dirty="0"/>
              <a:t>Fit 20 Amp circuit breaker in DB and connect supply from earth leakage supply to circuit breaker </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a:t>
            </a:r>
            <a:r>
              <a:rPr lang="en-US" dirty="0"/>
              <a:t>to </a:t>
            </a:r>
            <a:r>
              <a:rPr lang="en-GB" dirty="0"/>
              <a:t>new water heater supply in BD</a:t>
            </a:r>
          </a:p>
          <a:p>
            <a:pPr marL="228600" indent="-228600">
              <a:lnSpc>
                <a:spcPct val="100000"/>
              </a:lnSpc>
              <a:spcBef>
                <a:spcPts val="0"/>
              </a:spcBef>
              <a:buFont typeface="+mj-lt"/>
              <a:buAutoNum type="arabicPeriod"/>
            </a:pPr>
            <a:r>
              <a:rPr lang="en-US" dirty="0">
                <a:solidFill>
                  <a:srgbClr val="FF0000"/>
                </a:solidFill>
              </a:rPr>
              <a:t>Conduct relevant tests</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1090357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Recreate boxes for each element so that all 11 steps are shown,</a:t>
            </a:r>
            <a:r>
              <a:rPr lang="en-US" b="1" baseline="0" dirty="0"/>
              <a:t> have only created a few here as an example.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Users must be able to move the</a:t>
            </a:r>
            <a:r>
              <a:rPr lang="en-US" b="0" baseline="0" dirty="0"/>
              <a:t> </a:t>
            </a:r>
            <a:r>
              <a:rPr lang="en-US" b="0" dirty="0"/>
              <a:t>videos into the correct order.</a:t>
            </a:r>
            <a:r>
              <a:rPr lang="en-US" b="0" baseline="0" dirty="0"/>
              <a:t> Correct order supplied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Measure, mark and mount a flush mount enclosure in a roof </a:t>
            </a:r>
            <a:r>
              <a:rPr lang="en-GB" dirty="0"/>
              <a:t>onto a rafter within arms reach of the water heater</a:t>
            </a:r>
          </a:p>
          <a:p>
            <a:pPr marL="228600" indent="-228600">
              <a:lnSpc>
                <a:spcPct val="100000"/>
              </a:lnSpc>
              <a:spcBef>
                <a:spcPts val="0"/>
              </a:spcBef>
              <a:buFont typeface="+mj-lt"/>
              <a:buAutoNum type="arabicPeriod"/>
            </a:pPr>
            <a:r>
              <a:rPr lang="en-US" dirty="0">
                <a:solidFill>
                  <a:srgbClr val="FF0000"/>
                </a:solidFill>
              </a:rPr>
              <a:t>Connect GP conductors to isolator </a:t>
            </a:r>
          </a:p>
          <a:p>
            <a:pPr marL="228600" indent="-228600">
              <a:lnSpc>
                <a:spcPct val="100000"/>
              </a:lnSpc>
              <a:spcBef>
                <a:spcPts val="0"/>
              </a:spcBef>
              <a:buFont typeface="+mj-lt"/>
              <a:buAutoNum type="arabicPeriod"/>
            </a:pPr>
            <a:r>
              <a:rPr lang="en-US" dirty="0">
                <a:solidFill>
                  <a:srgbClr val="FF0000"/>
                </a:solidFill>
              </a:rPr>
              <a:t>Drill a hole using a </a:t>
            </a:r>
            <a:r>
              <a:rPr lang="en-US" dirty="0" err="1">
                <a:solidFill>
                  <a:srgbClr val="FF0000"/>
                </a:solidFill>
              </a:rPr>
              <a:t>holesaw</a:t>
            </a:r>
            <a:r>
              <a:rPr lang="en-US" dirty="0">
                <a:solidFill>
                  <a:srgbClr val="FF0000"/>
                </a:solidFill>
              </a:rPr>
              <a:t> </a:t>
            </a:r>
            <a:r>
              <a:rPr lang="en-GB" dirty="0">
                <a:solidFill>
                  <a:srgbClr val="FF0000"/>
                </a:solidFill>
              </a:rPr>
              <a:t>in enclosure </a:t>
            </a:r>
            <a:r>
              <a:rPr lang="en-GB" dirty="0"/>
              <a:t>for a gland</a:t>
            </a:r>
          </a:p>
          <a:p>
            <a:pPr marL="228600" indent="-228600">
              <a:lnSpc>
                <a:spcPct val="100000"/>
              </a:lnSpc>
              <a:spcBef>
                <a:spcPts val="0"/>
              </a:spcBef>
              <a:buFont typeface="+mj-lt"/>
              <a:buAutoNum type="arabicPeriod"/>
            </a:pPr>
            <a:r>
              <a:rPr lang="en-US" dirty="0">
                <a:solidFill>
                  <a:srgbClr val="FF0000"/>
                </a:solidFill>
              </a:rPr>
              <a:t>Connect an appliance using </a:t>
            </a:r>
            <a:r>
              <a:rPr lang="en-US" dirty="0" err="1">
                <a:solidFill>
                  <a:srgbClr val="FF0000"/>
                </a:solidFill>
              </a:rPr>
              <a:t>norsk</a:t>
            </a:r>
            <a:r>
              <a:rPr lang="en-US" dirty="0">
                <a:solidFill>
                  <a:srgbClr val="FF0000"/>
                </a:solidFill>
              </a:rPr>
              <a:t> cable </a:t>
            </a:r>
            <a:r>
              <a:rPr lang="en-GB" dirty="0"/>
              <a:t>into an enclosure</a:t>
            </a:r>
          </a:p>
          <a:p>
            <a:pPr marL="228600" indent="-228600">
              <a:lnSpc>
                <a:spcPct val="100000"/>
              </a:lnSpc>
              <a:spcBef>
                <a:spcPts val="0"/>
              </a:spcBef>
              <a:buFont typeface="+mj-lt"/>
              <a:buAutoNum type="arabicPeriod"/>
            </a:pPr>
            <a:r>
              <a:rPr lang="en-GB" dirty="0"/>
              <a:t>Using cable clips </a:t>
            </a:r>
            <a:r>
              <a:rPr lang="en-US" dirty="0">
                <a:solidFill>
                  <a:srgbClr val="FF0000"/>
                </a:solidFill>
              </a:rPr>
              <a:t>Saddling multicore cable onto wood or rafters </a:t>
            </a:r>
            <a:r>
              <a:rPr lang="en-GB" dirty="0"/>
              <a:t>to DB1</a:t>
            </a:r>
            <a:r>
              <a:rPr lang="en-GB" dirty="0">
                <a:solidFill>
                  <a:srgbClr val="FF0000"/>
                </a:solidFill>
              </a:rPr>
              <a:t> </a:t>
            </a:r>
          </a:p>
          <a:p>
            <a:pPr marL="228600" indent="-228600">
              <a:lnSpc>
                <a:spcPct val="100000"/>
              </a:lnSpc>
              <a:spcBef>
                <a:spcPts val="0"/>
              </a:spcBef>
              <a:buFont typeface="+mj-lt"/>
              <a:buAutoNum type="arabicPeriod"/>
            </a:pPr>
            <a:r>
              <a:rPr lang="en-GB" dirty="0"/>
              <a:t>We will draw in the cable into the spare conduit into the DB1</a:t>
            </a:r>
          </a:p>
          <a:p>
            <a:pPr marL="228600" indent="-228600">
              <a:lnSpc>
                <a:spcPct val="100000"/>
              </a:lnSpc>
              <a:spcBef>
                <a:spcPts val="0"/>
              </a:spcBef>
              <a:buFont typeface="+mj-lt"/>
              <a:buAutoNum type="arabicPeriod"/>
            </a:pPr>
            <a:r>
              <a:rPr lang="en-GB" dirty="0"/>
              <a:t>Strip sheath off cable allowing sufficient length for cores to reach the new circuit breaker as well as earth and neutral bars NOTE : always leave some slack in the wire minimum 200mm</a:t>
            </a:r>
          </a:p>
          <a:p>
            <a:pPr marL="228600" indent="-228600">
              <a:lnSpc>
                <a:spcPct val="100000"/>
              </a:lnSpc>
              <a:spcBef>
                <a:spcPts val="0"/>
              </a:spcBef>
              <a:buFont typeface="+mj-lt"/>
              <a:buAutoNum type="arabicPeriod"/>
            </a:pPr>
            <a:r>
              <a:rPr lang="en-GB" dirty="0"/>
              <a:t>Switch off supply to DB1 and </a:t>
            </a:r>
            <a:r>
              <a:rPr lang="en-GB" dirty="0">
                <a:solidFill>
                  <a:srgbClr val="FF0000"/>
                </a:solidFill>
              </a:rPr>
              <a:t>test to ensure safe to work</a:t>
            </a:r>
            <a:endParaRPr lang="en-GB" dirty="0"/>
          </a:p>
          <a:p>
            <a:pPr marL="228600" indent="-228600">
              <a:lnSpc>
                <a:spcPct val="100000"/>
              </a:lnSpc>
              <a:spcBef>
                <a:spcPts val="0"/>
              </a:spcBef>
              <a:buFont typeface="+mj-lt"/>
              <a:buAutoNum type="arabicPeriod"/>
            </a:pPr>
            <a:r>
              <a:rPr lang="en-GB" dirty="0"/>
              <a:t>Fit 20 Amp circuit breaker in DB and connect supply from earth leakage supply to circuit breaker </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a:t>
            </a:r>
            <a:r>
              <a:rPr lang="en-US" dirty="0"/>
              <a:t>to </a:t>
            </a:r>
            <a:r>
              <a:rPr lang="en-GB" dirty="0"/>
              <a:t>new water heater supply in BD</a:t>
            </a:r>
          </a:p>
          <a:p>
            <a:pPr marL="228600" indent="-228600">
              <a:lnSpc>
                <a:spcPct val="100000"/>
              </a:lnSpc>
              <a:spcBef>
                <a:spcPts val="0"/>
              </a:spcBef>
              <a:buFont typeface="+mj-lt"/>
              <a:buAutoNum type="arabicPeriod"/>
            </a:pPr>
            <a:r>
              <a:rPr lang="en-US" dirty="0">
                <a:solidFill>
                  <a:srgbClr val="FF0000"/>
                </a:solidFill>
              </a:rPr>
              <a:t>Conduct relevant tests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placed</a:t>
            </a:r>
            <a:r>
              <a:rPr lang="en-US" b="0" baseline="0" dirty="0"/>
              <a:t> all the steps for completing this job in the correct order.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order of steps is:</a:t>
            </a:r>
          </a:p>
          <a:p>
            <a:pPr marL="0" lvl="0" indent="0">
              <a:buFont typeface="Arial" panose="020B0604020202020204" pitchFamily="34" charset="0"/>
              <a:buNone/>
            </a:pPr>
            <a:r>
              <a:rPr lang="en-ZA" b="0" dirty="0"/>
              <a:t>(Show</a:t>
            </a:r>
            <a:r>
              <a:rPr lang="en-ZA" b="0" baseline="0" dirty="0"/>
              <a:t> correct order as per above)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090357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image to accompany each one of these blocks.</a:t>
            </a:r>
            <a:r>
              <a:rPr lang="en-US" b="0" baseline="0" dirty="0"/>
              <a:t> When student clicks on block, it flips over to reveal text below:</a:t>
            </a:r>
            <a:endParaRPr lang="en-US" b="0" dirty="0"/>
          </a:p>
          <a:p>
            <a:pPr marL="171450" indent="-171450">
              <a:buFont typeface="Arial" panose="020B0604020202020204" pitchFamily="34" charset="0"/>
              <a:buChar char="•"/>
            </a:pPr>
            <a:r>
              <a:rPr lang="en-US" dirty="0"/>
              <a:t>The cable is level and parallel and secured properly</a:t>
            </a:r>
          </a:p>
          <a:p>
            <a:pPr marL="171450" indent="-171450">
              <a:buFont typeface="Arial" panose="020B0604020202020204" pitchFamily="34" charset="0"/>
              <a:buChar char="•"/>
            </a:pPr>
            <a:r>
              <a:rPr lang="en-US" dirty="0"/>
              <a:t>The isolator is square, level and parallel and secured properly</a:t>
            </a:r>
          </a:p>
          <a:p>
            <a:pPr marL="171450" indent="-171450">
              <a:buFont typeface="Arial" panose="020B0604020202020204" pitchFamily="34" charset="0"/>
              <a:buChar char="•"/>
            </a:pPr>
            <a:r>
              <a:rPr lang="en-US" dirty="0"/>
              <a:t>Correct lengths of conductor left in socket outlet and DB</a:t>
            </a:r>
          </a:p>
          <a:p>
            <a:pPr marL="171450" indent="-171450">
              <a:buFont typeface="Arial" panose="020B0604020202020204" pitchFamily="34" charset="0"/>
              <a:buChar char="•"/>
            </a:pPr>
            <a:r>
              <a:rPr lang="en-US" dirty="0"/>
              <a:t>Connections tight at termination points</a:t>
            </a:r>
          </a:p>
          <a:p>
            <a:pPr marL="171450" indent="-171450">
              <a:buFont typeface="Arial" panose="020B0604020202020204" pitchFamily="34" charset="0"/>
              <a:buChar char="•"/>
            </a:pPr>
            <a:r>
              <a:rPr lang="en-US" dirty="0"/>
              <a:t>Circuit labeled water heater on DB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297509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simulation it should appear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tests belong in Course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on range of acceptable values what does it indicate when values are out of this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513273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see appendix.</a:t>
            </a:r>
            <a:r>
              <a:rPr lang="en-US" b="0" baseline="0" dirty="0"/>
              <a:t> </a:t>
            </a:r>
            <a:r>
              <a:rPr lang="en-US" b="0" dirty="0"/>
              <a:t>Video should play full screen when clicked. See appendix – Client handover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see appendix.</a:t>
            </a:r>
            <a:r>
              <a:rPr lang="en-US" b="0" baseline="0" dirty="0"/>
              <a:t> </a:t>
            </a:r>
            <a:r>
              <a:rPr lang="en-US" b="0" dirty="0"/>
              <a:t>Video should play full screen when clicked. See appendix – COC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609667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Interactive map allowing learners to go</a:t>
            </a:r>
            <a:r>
              <a:rPr lang="en-US" b="0" baseline="0" dirty="0"/>
              <a:t> to remaining scenarios. Student should click on each one to be able to go directly there.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3791821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Icons to be re-created and used across all UNITS.</a:t>
            </a:r>
            <a:r>
              <a:rPr lang="en-ZA" baseline="0" dirty="0"/>
              <a:t> These are examples only.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3373826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Rebuild this as an animated </a:t>
            </a:r>
            <a:r>
              <a:rPr lang="en-ZA" baseline="0" dirty="0"/>
              <a:t>scenario embedded into content. Create characters/personas for the two individuals.. It is a phone call between the two characters. Audio and visual should play for relevant person. Characters to be in different poses and positions.</a:t>
            </a:r>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3561200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24427835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2011326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1357148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297042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needs to be a searchable glossary with all the electrical terms, techniques, tools equipment. When learner clicks on the word they should be able to see a definition an image/video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Glossary</a:t>
            </a:r>
            <a:r>
              <a:rPr lang="en-GB" baseline="0" dirty="0"/>
              <a:t> terms:</a:t>
            </a:r>
          </a:p>
          <a:p>
            <a:pPr lvl="0"/>
            <a:r>
              <a:rPr lang="en-ZA" dirty="0">
                <a:solidFill>
                  <a:schemeClr val="bg1"/>
                </a:solidFill>
                <a:highlight>
                  <a:srgbClr val="FFFF00"/>
                </a:highlight>
              </a:rPr>
              <a:t>Hammer</a:t>
            </a:r>
          </a:p>
          <a:p>
            <a:pPr lvl="0"/>
            <a:r>
              <a:rPr lang="en-ZA" dirty="0">
                <a:solidFill>
                  <a:schemeClr val="bg1"/>
                </a:solidFill>
                <a:highlight>
                  <a:srgbClr val="FFFF00"/>
                </a:highlight>
              </a:rPr>
              <a:t>Screwdriver ( terminal, Flat, star)</a:t>
            </a:r>
          </a:p>
          <a:p>
            <a:pPr lvl="0"/>
            <a:r>
              <a:rPr lang="en-ZA" dirty="0">
                <a:solidFill>
                  <a:schemeClr val="bg1"/>
                </a:solidFill>
                <a:highlight>
                  <a:srgbClr val="FFFF00"/>
                </a:highlight>
              </a:rPr>
              <a:t>Side cutter</a:t>
            </a:r>
          </a:p>
          <a:p>
            <a:pPr lvl="0"/>
            <a:r>
              <a:rPr lang="en-ZA" dirty="0">
                <a:solidFill>
                  <a:schemeClr val="bg1"/>
                </a:solidFill>
                <a:highlight>
                  <a:srgbClr val="FFFF00"/>
                </a:highlight>
              </a:rPr>
              <a:t>Wire strippers</a:t>
            </a:r>
            <a:endParaRPr lang="en-US" dirty="0">
              <a:solidFill>
                <a:schemeClr val="bg1"/>
              </a:solidFill>
              <a:highlight>
                <a:srgbClr val="FFFF00"/>
              </a:highlight>
            </a:endParaRPr>
          </a:p>
          <a:p>
            <a:pPr lvl="0"/>
            <a:r>
              <a:rPr lang="en-ZA" dirty="0">
                <a:solidFill>
                  <a:schemeClr val="bg1"/>
                </a:solidFill>
                <a:highlight>
                  <a:srgbClr val="FFFF00"/>
                </a:highlight>
              </a:rPr>
              <a:t>Pliers</a:t>
            </a:r>
            <a:endParaRPr lang="en-US" dirty="0">
              <a:solidFill>
                <a:schemeClr val="bg1"/>
              </a:solidFill>
              <a:highlight>
                <a:srgbClr val="FFFF00"/>
              </a:highlight>
            </a:endParaRPr>
          </a:p>
          <a:p>
            <a:pPr lvl="0"/>
            <a:r>
              <a:rPr lang="en-ZA" dirty="0">
                <a:solidFill>
                  <a:schemeClr val="bg1"/>
                </a:solidFill>
                <a:highlight>
                  <a:srgbClr val="FFFF00"/>
                </a:highlight>
              </a:rPr>
              <a:t>Fish tape</a:t>
            </a:r>
          </a:p>
          <a:p>
            <a:pPr lvl="0"/>
            <a:r>
              <a:rPr lang="en-ZA" dirty="0">
                <a:solidFill>
                  <a:schemeClr val="bg1"/>
                </a:solidFill>
                <a:highlight>
                  <a:srgbClr val="FFFF00"/>
                </a:highlight>
              </a:rPr>
              <a:t>Ladder</a:t>
            </a:r>
          </a:p>
          <a:p>
            <a:pPr lvl="0"/>
            <a:r>
              <a:rPr lang="en-ZA" dirty="0"/>
              <a:t>2,5mmflat twin and earth</a:t>
            </a:r>
            <a:endParaRPr lang="en-US" dirty="0"/>
          </a:p>
          <a:p>
            <a:pPr lvl="0"/>
            <a:r>
              <a:rPr lang="en-ZA" dirty="0"/>
              <a:t>Isolator enclosure </a:t>
            </a:r>
          </a:p>
          <a:p>
            <a:pPr lvl="0"/>
            <a:r>
              <a:rPr lang="en-ZA" dirty="0"/>
              <a:t>saddles</a:t>
            </a:r>
            <a:endParaRPr lang="en-US" dirty="0"/>
          </a:p>
          <a:p>
            <a:pPr lvl="0"/>
            <a:r>
              <a:rPr lang="en-ZA" dirty="0"/>
              <a:t>Circuit breaker</a:t>
            </a:r>
            <a:endParaRPr lang="en-US" dirty="0"/>
          </a:p>
          <a:p>
            <a:pPr lvl="0"/>
            <a:endParaRPr lang="en-ZA" dirty="0">
              <a:solidFill>
                <a:schemeClr val="bg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32541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28969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35447293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24697383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28456244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774165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1207732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Notes: </a:t>
            </a:r>
          </a:p>
          <a:p>
            <a:r>
              <a:rPr lang="en-ZA" dirty="0"/>
              <a:t>Recreate and format downloadable</a:t>
            </a:r>
            <a:r>
              <a:rPr lang="en-ZA" baseline="0" dirty="0"/>
              <a:t> sheet into visually appealing format with suitable imagery and graphics</a:t>
            </a:r>
          </a:p>
          <a:p>
            <a:r>
              <a:rPr lang="en-ZA" dirty="0"/>
              <a:t>If possible, create schematic diagram</a:t>
            </a:r>
            <a:r>
              <a:rPr lang="en-ZA" baseline="0" dirty="0"/>
              <a:t> which shows layout of property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401795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Please create suitable graphic to use represent</a:t>
            </a:r>
            <a:r>
              <a:rPr lang="en-ZA" baseline="0" dirty="0"/>
              <a:t> steps and use </a:t>
            </a:r>
            <a:r>
              <a:rPr lang="en-ZA" b="1" dirty="0"/>
              <a:t>throughout</a:t>
            </a:r>
            <a:r>
              <a:rPr lang="en-ZA" b="1" baseline="0" dirty="0"/>
              <a:t> all scenarios. </a:t>
            </a:r>
          </a:p>
          <a:p>
            <a:endParaRPr lang="en-ZA" b="1" baseline="0" dirty="0"/>
          </a:p>
          <a:p>
            <a:r>
              <a:rPr lang="en-ZA" b="1" baseline="0" dirty="0"/>
              <a:t>Number and relevant graphic to appear at first on each step. Graphics provided here are examples only. Will need to be redrawn.</a:t>
            </a:r>
          </a:p>
          <a:p>
            <a:r>
              <a:rPr lang="en-ZA" b="1" baseline="0" dirty="0"/>
              <a:t>Learner will click to reveal text description for each box. See below</a:t>
            </a:r>
          </a:p>
          <a:p>
            <a:endParaRPr lang="en-ZA" b="1" baseline="0" dirty="0"/>
          </a:p>
          <a:p>
            <a:r>
              <a:rPr lang="en-ZA" b="1" baseline="0" dirty="0" err="1"/>
              <a:t>Mouseover</a:t>
            </a:r>
            <a:r>
              <a:rPr lang="en-ZA" b="1" baseline="0" dirty="0"/>
              <a:t>/Popup text</a:t>
            </a:r>
          </a:p>
          <a:p>
            <a:r>
              <a:rPr lang="en-ZA" b="1" baseline="0" dirty="0"/>
              <a:t>Step 1: </a:t>
            </a:r>
            <a:r>
              <a:rPr lang="en-ZA" b="0" baseline="0" dirty="0"/>
              <a:t>Your client or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endParaRPr lang="en-ZA" b="1" baseline="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learner clicks on the speaker,  </a:t>
            </a:r>
            <a:r>
              <a:rPr lang="en-GB" dirty="0"/>
              <a:t>Voice Rec 01: Client brief should play. (next slide) – animated</a:t>
            </a:r>
            <a:r>
              <a:rPr lang="en-GB" baseline="0" dirty="0"/>
              <a:t> scenario with VO</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an image of </a:t>
            </a:r>
            <a:r>
              <a:rPr lang="en-US" b="0" dirty="0" err="1"/>
              <a:t>Mr</a:t>
            </a:r>
            <a:r>
              <a:rPr lang="en-US" b="0" dirty="0"/>
              <a:t> Pretorius (white male, casually</a:t>
            </a:r>
            <a:r>
              <a:rPr lang="en-US" b="0" baseline="0" dirty="0"/>
              <a:t> dressed, </a:t>
            </a:r>
            <a:r>
              <a:rPr lang="en-US" b="0" dirty="0"/>
              <a:t>middle</a:t>
            </a:r>
            <a:r>
              <a:rPr lang="en-US" b="0" baseline="0" dirty="0"/>
              <a:t> aged, </a:t>
            </a:r>
            <a:r>
              <a:rPr lang="en-US" b="0" dirty="0"/>
              <a:t>the same person should be used throughout this entire scenario. Need</a:t>
            </a:r>
            <a:r>
              <a:rPr lang="en-US" b="0" baseline="0" dirty="0"/>
              <a:t> to have  him in different poses and positions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Will also need image to represent qualified electrician (same as is to be used for Stove scenario)</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02035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2934"/>
            <a:ext cx="7679531" cy="1729352"/>
          </a:xfrm>
        </p:spPr>
        <p:txBody>
          <a:bodyPr anchor="b"/>
          <a:lstStyle>
            <a:lvl1pPr algn="ctr">
              <a:defRPr sz="4346"/>
            </a:lvl1pPr>
          </a:lstStyle>
          <a:p>
            <a:r>
              <a:rPr lang="en-US"/>
              <a:t>Click to edit Master title style</a:t>
            </a:r>
            <a:endParaRPr lang="en-US" dirty="0"/>
          </a:p>
        </p:txBody>
      </p:sp>
      <p:sp>
        <p:nvSpPr>
          <p:cNvPr id="3" name="Subtitle 2"/>
          <p:cNvSpPr>
            <a:spLocks noGrp="1"/>
          </p:cNvSpPr>
          <p:nvPr>
            <p:ph type="subTitle" idx="1"/>
          </p:nvPr>
        </p:nvSpPr>
        <p:spPr>
          <a:xfrm>
            <a:off x="1279922" y="2608976"/>
            <a:ext cx="7679531" cy="1199278"/>
          </a:xfrm>
        </p:spPr>
        <p:txBody>
          <a:bodyPr/>
          <a:lstStyle>
            <a:lvl1pPr marL="0" indent="0" algn="ctr">
              <a:buNone/>
              <a:defRPr sz="1738"/>
            </a:lvl1pPr>
            <a:lvl2pPr marL="331150" indent="0" algn="ctr">
              <a:buNone/>
              <a:defRPr sz="1449"/>
            </a:lvl2pPr>
            <a:lvl3pPr marL="662300" indent="0" algn="ctr">
              <a:buNone/>
              <a:defRPr sz="1304"/>
            </a:lvl3pPr>
            <a:lvl4pPr marL="993450" indent="0" algn="ctr">
              <a:buNone/>
              <a:defRPr sz="1159"/>
            </a:lvl4pPr>
            <a:lvl5pPr marL="1324600" indent="0" algn="ctr">
              <a:buNone/>
              <a:defRPr sz="1159"/>
            </a:lvl5pPr>
            <a:lvl6pPr marL="1655750" indent="0" algn="ctr">
              <a:buNone/>
              <a:defRPr sz="1159"/>
            </a:lvl6pPr>
            <a:lvl7pPr marL="1986900" indent="0" algn="ctr">
              <a:buNone/>
              <a:defRPr sz="1159"/>
            </a:lvl7pPr>
            <a:lvl8pPr marL="2318050" indent="0" algn="ctr">
              <a:buNone/>
              <a:defRPr sz="1159"/>
            </a:lvl8pPr>
            <a:lvl9pPr marL="2649200" indent="0" algn="ctr">
              <a:buNone/>
              <a:defRPr sz="11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08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4462"/>
            <a:ext cx="2207865" cy="4209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4462"/>
            <a:ext cx="6495604" cy="42095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0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06213"/>
            <a:ext cx="8831461" cy="3525395"/>
          </a:xfrm>
        </p:spPr>
        <p:txBody>
          <a:bodyPr/>
          <a:lstStyle>
            <a:lvl1pPr marL="331163" indent="-331163">
              <a:buFont typeface="+mj-lt"/>
              <a:buAutoNum type="arabicPeriod"/>
              <a:defRPr/>
            </a:lvl1pPr>
            <a:lvl2pPr marL="662325" indent="-33116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320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97"/>
            </a:lvl1pPr>
          </a:lstStyle>
          <a:p>
            <a:r>
              <a:rPr lang="en-US" dirty="0"/>
              <a:t>Click to edit Master title style</a:t>
            </a:r>
            <a:endParaRPr lang="en-GB" dirty="0"/>
          </a:p>
        </p:txBody>
      </p:sp>
      <p:sp>
        <p:nvSpPr>
          <p:cNvPr id="3" name="Content Placeholder 2"/>
          <p:cNvSpPr>
            <a:spLocks noGrp="1"/>
          </p:cNvSpPr>
          <p:nvPr>
            <p:ph idx="1"/>
          </p:nvPr>
        </p:nvSpPr>
        <p:spPr>
          <a:xfrm>
            <a:off x="703957" y="1322310"/>
            <a:ext cx="4347228" cy="351251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24612"/>
            <a:ext cx="4553056" cy="3488600"/>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276595"/>
            <a:ext cx="8110936" cy="368736"/>
          </a:xfrm>
        </p:spPr>
        <p:txBody>
          <a:bodyPr anchor="ctr"/>
          <a:lstStyle>
            <a:lvl1pPr marL="0" indent="0">
              <a:buNone/>
              <a:defRPr/>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5" name="TextBox 4"/>
          <p:cNvSpPr txBox="1"/>
          <p:nvPr userDrawn="1"/>
        </p:nvSpPr>
        <p:spPr>
          <a:xfrm>
            <a:off x="703958" y="4266362"/>
            <a:ext cx="670376" cy="404406"/>
          </a:xfrm>
          <a:prstGeom prst="rect">
            <a:avLst/>
          </a:prstGeom>
          <a:noFill/>
        </p:spPr>
        <p:txBody>
          <a:bodyPr wrap="none" rtlCol="0">
            <a:spAutoFit/>
          </a:bodyPr>
          <a:lstStyle/>
          <a:p>
            <a:r>
              <a:rPr lang="en-GB" sz="2028" dirty="0"/>
              <a:t>URL:</a:t>
            </a:r>
          </a:p>
        </p:txBody>
      </p:sp>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4103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06320"/>
            <a:ext cx="4351734" cy="2911383"/>
          </a:xfrm>
        </p:spPr>
        <p:txBody>
          <a:bodyPr/>
          <a:lstStyle/>
          <a:p>
            <a:endParaRPr lang="en-GB"/>
          </a:p>
        </p:txBody>
      </p:sp>
      <p:sp>
        <p:nvSpPr>
          <p:cNvPr id="16" name="Picture Placeholder 14"/>
          <p:cNvSpPr>
            <a:spLocks noGrp="1"/>
          </p:cNvSpPr>
          <p:nvPr>
            <p:ph type="pic" sz="quarter" idx="15"/>
          </p:nvPr>
        </p:nvSpPr>
        <p:spPr>
          <a:xfrm>
            <a:off x="5183683" y="1607828"/>
            <a:ext cx="4351734" cy="29113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17438"/>
            <a:ext cx="8831459"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8831459"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06320"/>
            <a:ext cx="8831461" cy="29113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07785"/>
            <a:ext cx="8831459" cy="538161"/>
          </a:xfrm>
          <a:prstGeom prst="rect">
            <a:avLst/>
          </a:prstGeom>
          <a:noFill/>
        </p:spPr>
        <p:txBody>
          <a:bodyPr wrap="square" rtlCol="0" anchor="ctr">
            <a:spAutoFit/>
          </a:bodyPr>
          <a:lstStyle/>
          <a:p>
            <a:r>
              <a:rPr lang="en-GB" sz="2897"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34776"/>
            <a:ext cx="8831461" cy="3065527"/>
          </a:xfrm>
        </p:spPr>
        <p:txBody>
          <a:bodyPr/>
          <a:lstStyle>
            <a:lvl1pPr marL="372558" indent="-372558">
              <a:buFont typeface="+mj-lt"/>
              <a:buAutoNum type="arabicPeriod"/>
              <a:defRPr/>
            </a:lvl1pPr>
          </a:lstStyle>
          <a:p>
            <a:pPr lvl="0"/>
            <a:r>
              <a:rPr lang="en-US" dirty="0"/>
              <a:t>Click to edit Master text styles</a:t>
            </a:r>
          </a:p>
        </p:txBody>
      </p:sp>
      <p:sp>
        <p:nvSpPr>
          <p:cNvPr id="7" name="TextBox 6"/>
          <p:cNvSpPr txBox="1"/>
          <p:nvPr userDrawn="1"/>
        </p:nvSpPr>
        <p:spPr>
          <a:xfrm>
            <a:off x="703957" y="955806"/>
            <a:ext cx="2348913" cy="404406"/>
          </a:xfrm>
          <a:prstGeom prst="rect">
            <a:avLst/>
          </a:prstGeom>
          <a:noFill/>
        </p:spPr>
        <p:txBody>
          <a:bodyPr wrap="none" rtlCol="0">
            <a:spAutoFit/>
          </a:bodyPr>
          <a:lstStyle/>
          <a:p>
            <a:r>
              <a:rPr lang="en-GB" sz="2028"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6441"/>
            <a:ext cx="8831461" cy="538161"/>
          </a:xfrm>
          <a:prstGeom prst="rect">
            <a:avLst/>
          </a:prstGeom>
          <a:noFill/>
        </p:spPr>
        <p:txBody>
          <a:bodyPr wrap="square" rtlCol="0">
            <a:spAutoFit/>
          </a:bodyPr>
          <a:lstStyle/>
          <a:p>
            <a:r>
              <a:rPr lang="en-GB" sz="2897"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0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38373"/>
            <a:ext cx="8831461" cy="2066253"/>
          </a:xfrm>
        </p:spPr>
        <p:txBody>
          <a:bodyPr anchor="b"/>
          <a:lstStyle>
            <a:lvl1pPr>
              <a:defRPr sz="4346"/>
            </a:lvl1pPr>
          </a:lstStyle>
          <a:p>
            <a:r>
              <a:rPr lang="en-US"/>
              <a:t>Click to edit Master title style</a:t>
            </a:r>
            <a:endParaRPr lang="en-US" dirty="0"/>
          </a:p>
        </p:txBody>
      </p:sp>
      <p:sp>
        <p:nvSpPr>
          <p:cNvPr id="3" name="Text Placeholder 2"/>
          <p:cNvSpPr>
            <a:spLocks noGrp="1"/>
          </p:cNvSpPr>
          <p:nvPr>
            <p:ph type="body" idx="1"/>
          </p:nvPr>
        </p:nvSpPr>
        <p:spPr>
          <a:xfrm>
            <a:off x="698624" y="3324174"/>
            <a:ext cx="8831461" cy="1086594"/>
          </a:xfrm>
        </p:spPr>
        <p:txBody>
          <a:bodyPr/>
          <a:lstStyle>
            <a:lvl1pPr marL="0" indent="0">
              <a:buNone/>
              <a:defRPr sz="1738">
                <a:solidFill>
                  <a:schemeClr val="tx1">
                    <a:tint val="75000"/>
                  </a:schemeClr>
                </a:solidFill>
              </a:defRPr>
            </a:lvl1pPr>
            <a:lvl2pPr marL="331150" indent="0">
              <a:buNone/>
              <a:defRPr sz="1449">
                <a:solidFill>
                  <a:schemeClr val="tx1">
                    <a:tint val="75000"/>
                  </a:schemeClr>
                </a:solidFill>
              </a:defRPr>
            </a:lvl2pPr>
            <a:lvl3pPr marL="662300" indent="0">
              <a:buNone/>
              <a:defRPr sz="1304">
                <a:solidFill>
                  <a:schemeClr val="tx1">
                    <a:tint val="75000"/>
                  </a:schemeClr>
                </a:solidFill>
              </a:defRPr>
            </a:lvl3pPr>
            <a:lvl4pPr marL="993450" indent="0">
              <a:buNone/>
              <a:defRPr sz="1159">
                <a:solidFill>
                  <a:schemeClr val="tx1">
                    <a:tint val="75000"/>
                  </a:schemeClr>
                </a:solidFill>
              </a:defRPr>
            </a:lvl4pPr>
            <a:lvl5pPr marL="1324600" indent="0">
              <a:buNone/>
              <a:defRPr sz="1159">
                <a:solidFill>
                  <a:schemeClr val="tx1">
                    <a:tint val="75000"/>
                  </a:schemeClr>
                </a:solidFill>
              </a:defRPr>
            </a:lvl5pPr>
            <a:lvl6pPr marL="1655750" indent="0">
              <a:buNone/>
              <a:defRPr sz="1159">
                <a:solidFill>
                  <a:schemeClr val="tx1">
                    <a:tint val="75000"/>
                  </a:schemeClr>
                </a:solidFill>
              </a:defRPr>
            </a:lvl6pPr>
            <a:lvl7pPr marL="1986900" indent="0">
              <a:buNone/>
              <a:defRPr sz="1159">
                <a:solidFill>
                  <a:schemeClr val="tx1">
                    <a:tint val="75000"/>
                  </a:schemeClr>
                </a:solidFill>
              </a:defRPr>
            </a:lvl7pPr>
            <a:lvl8pPr marL="2318050" indent="0">
              <a:buNone/>
              <a:defRPr sz="1159">
                <a:solidFill>
                  <a:schemeClr val="tx1">
                    <a:tint val="75000"/>
                  </a:schemeClr>
                </a:solidFill>
              </a:defRPr>
            </a:lvl8pPr>
            <a:lvl9pPr marL="2649200" indent="0">
              <a:buNone/>
              <a:defRPr sz="11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76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62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4462"/>
            <a:ext cx="8831461" cy="9601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17676"/>
            <a:ext cx="4331735"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4" name="Content Placeholder 3"/>
          <p:cNvSpPr>
            <a:spLocks noGrp="1"/>
          </p:cNvSpPr>
          <p:nvPr>
            <p:ph sz="half" idx="2"/>
          </p:nvPr>
        </p:nvSpPr>
        <p:spPr>
          <a:xfrm>
            <a:off x="705291" y="1814440"/>
            <a:ext cx="4331735"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17676"/>
            <a:ext cx="4353068"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6" name="Content Placeholder 5"/>
          <p:cNvSpPr>
            <a:spLocks noGrp="1"/>
          </p:cNvSpPr>
          <p:nvPr>
            <p:ph sz="quarter" idx="4"/>
          </p:nvPr>
        </p:nvSpPr>
        <p:spPr>
          <a:xfrm>
            <a:off x="5183684" y="1814440"/>
            <a:ext cx="4353068"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9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8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389219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Content Placeholder 2"/>
          <p:cNvSpPr>
            <a:spLocks noGrp="1"/>
          </p:cNvSpPr>
          <p:nvPr>
            <p:ph idx="1"/>
          </p:nvPr>
        </p:nvSpPr>
        <p:spPr>
          <a:xfrm>
            <a:off x="4353068" y="715198"/>
            <a:ext cx="5183684" cy="3529994"/>
          </a:xfrm>
        </p:spPr>
        <p:txBody>
          <a:bodyPr/>
          <a:lstStyle>
            <a:lvl1pPr>
              <a:defRPr sz="2318"/>
            </a:lvl1pPr>
            <a:lvl2pPr>
              <a:defRPr sz="2028"/>
            </a:lvl2pPr>
            <a:lvl3pPr>
              <a:defRPr sz="1738"/>
            </a:lvl3pPr>
            <a:lvl4pPr>
              <a:defRPr sz="1449"/>
            </a:lvl4pPr>
            <a:lvl5pPr>
              <a:defRPr sz="1449"/>
            </a:lvl5pPr>
            <a:lvl6pPr>
              <a:defRPr sz="1449"/>
            </a:lvl6pPr>
            <a:lvl7pPr>
              <a:defRPr sz="1449"/>
            </a:lvl7pPr>
            <a:lvl8pPr>
              <a:defRPr sz="1449"/>
            </a:lvl8pPr>
            <a:lvl9pPr>
              <a:defRPr sz="1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482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15198"/>
            <a:ext cx="5183684" cy="3529994"/>
          </a:xfrm>
        </p:spPr>
        <p:txBody>
          <a:bodyPr anchor="t"/>
          <a:lstStyle>
            <a:lvl1pPr marL="0" indent="0">
              <a:buNone/>
              <a:defRPr sz="2318"/>
            </a:lvl1pPr>
            <a:lvl2pPr marL="331150" indent="0">
              <a:buNone/>
              <a:defRPr sz="2028"/>
            </a:lvl2pPr>
            <a:lvl3pPr marL="662300" indent="0">
              <a:buNone/>
              <a:defRPr sz="1738"/>
            </a:lvl3pPr>
            <a:lvl4pPr marL="993450" indent="0">
              <a:buNone/>
              <a:defRPr sz="1449"/>
            </a:lvl4pPr>
            <a:lvl5pPr marL="1324600" indent="0">
              <a:buNone/>
              <a:defRPr sz="1449"/>
            </a:lvl5pPr>
            <a:lvl6pPr marL="1655750" indent="0">
              <a:buNone/>
              <a:defRPr sz="1449"/>
            </a:lvl6pPr>
            <a:lvl7pPr marL="1986900" indent="0">
              <a:buNone/>
              <a:defRPr sz="1449"/>
            </a:lvl7pPr>
            <a:lvl8pPr marL="2318050" indent="0">
              <a:buNone/>
              <a:defRPr sz="1449"/>
            </a:lvl8pPr>
            <a:lvl9pPr marL="2649200" indent="0">
              <a:buNone/>
              <a:defRPr sz="1449"/>
            </a:lvl9pPr>
          </a:lstStyle>
          <a:p>
            <a:r>
              <a:rPr lang="en-US"/>
              <a:t>Click icon to add picture</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4462"/>
            <a:ext cx="8831461" cy="9601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22310"/>
            <a:ext cx="8831461" cy="315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03940"/>
            <a:ext cx="2303859" cy="264462"/>
          </a:xfrm>
          <a:prstGeom prst="rect">
            <a:avLst/>
          </a:prstGeom>
        </p:spPr>
        <p:txBody>
          <a:bodyPr vert="horz" lIns="91440" tIns="45720" rIns="91440" bIns="45720" rtlCol="0" anchor="ctr"/>
          <a:lstStyle>
            <a:lvl1pPr algn="l">
              <a:defRPr sz="869">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03940"/>
            <a:ext cx="3455789" cy="264462"/>
          </a:xfrm>
          <a:prstGeom prst="rect">
            <a:avLst/>
          </a:prstGeom>
        </p:spPr>
        <p:txBody>
          <a:bodyPr vert="horz" lIns="91440" tIns="45720" rIns="91440" bIns="45720" rtlCol="0" anchor="ctr"/>
          <a:lstStyle>
            <a:lvl1pPr algn="ctr">
              <a:defRPr sz="86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03940"/>
            <a:ext cx="2303859" cy="264462"/>
          </a:xfrm>
          <a:prstGeom prst="rect">
            <a:avLst/>
          </a:prstGeom>
        </p:spPr>
        <p:txBody>
          <a:bodyPr vert="horz" lIns="91440" tIns="45720" rIns="91440" bIns="45720" rtlCol="0" anchor="ctr"/>
          <a:lstStyle>
            <a:lvl1pPr algn="r">
              <a:defRPr sz="869">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4645568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2300" rtl="0" eaLnBrk="1" latinLnBrk="0" hangingPunct="1">
        <a:lnSpc>
          <a:spcPct val="90000"/>
        </a:lnSpc>
        <a:spcBef>
          <a:spcPct val="0"/>
        </a:spcBef>
        <a:buNone/>
        <a:defRPr sz="3187" kern="1200">
          <a:solidFill>
            <a:schemeClr val="tx1"/>
          </a:solidFill>
          <a:latin typeface="+mj-lt"/>
          <a:ea typeface="+mj-ea"/>
          <a:cs typeface="+mj-cs"/>
        </a:defRPr>
      </a:lvl1pPr>
    </p:titleStyle>
    <p:body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p:bodyStyle>
    <p:otherStyle>
      <a:defPPr>
        <a:defRPr lang="en-US"/>
      </a:defPPr>
      <a:lvl1pPr marL="0" algn="l" defTabSz="662300" rtl="0" eaLnBrk="1" latinLnBrk="0" hangingPunct="1">
        <a:defRPr sz="1304" kern="1200">
          <a:solidFill>
            <a:schemeClr val="tx1"/>
          </a:solidFill>
          <a:latin typeface="+mn-lt"/>
          <a:ea typeface="+mn-ea"/>
          <a:cs typeface="+mn-cs"/>
        </a:defRPr>
      </a:lvl1pPr>
      <a:lvl2pPr marL="331150" algn="l" defTabSz="662300" rtl="0" eaLnBrk="1" latinLnBrk="0" hangingPunct="1">
        <a:defRPr sz="1304" kern="1200">
          <a:solidFill>
            <a:schemeClr val="tx1"/>
          </a:solidFill>
          <a:latin typeface="+mn-lt"/>
          <a:ea typeface="+mn-ea"/>
          <a:cs typeface="+mn-cs"/>
        </a:defRPr>
      </a:lvl2pPr>
      <a:lvl3pPr marL="662300" algn="l" defTabSz="662300" rtl="0" eaLnBrk="1" latinLnBrk="0" hangingPunct="1">
        <a:defRPr sz="1304" kern="1200">
          <a:solidFill>
            <a:schemeClr val="tx1"/>
          </a:solidFill>
          <a:latin typeface="+mn-lt"/>
          <a:ea typeface="+mn-ea"/>
          <a:cs typeface="+mn-cs"/>
        </a:defRPr>
      </a:lvl3pPr>
      <a:lvl4pPr marL="993450" algn="l" defTabSz="662300" rtl="0" eaLnBrk="1" latinLnBrk="0" hangingPunct="1">
        <a:defRPr sz="1304" kern="1200">
          <a:solidFill>
            <a:schemeClr val="tx1"/>
          </a:solidFill>
          <a:latin typeface="+mn-lt"/>
          <a:ea typeface="+mn-ea"/>
          <a:cs typeface="+mn-cs"/>
        </a:defRPr>
      </a:lvl4pPr>
      <a:lvl5pPr marL="1324600" algn="l" defTabSz="662300" rtl="0" eaLnBrk="1" latinLnBrk="0" hangingPunct="1">
        <a:defRPr sz="1304" kern="1200">
          <a:solidFill>
            <a:schemeClr val="tx1"/>
          </a:solidFill>
          <a:latin typeface="+mn-lt"/>
          <a:ea typeface="+mn-ea"/>
          <a:cs typeface="+mn-cs"/>
        </a:defRPr>
      </a:lvl5pPr>
      <a:lvl6pPr marL="1655750" algn="l" defTabSz="662300" rtl="0" eaLnBrk="1" latinLnBrk="0" hangingPunct="1">
        <a:defRPr sz="1304" kern="1200">
          <a:solidFill>
            <a:schemeClr val="tx1"/>
          </a:solidFill>
          <a:latin typeface="+mn-lt"/>
          <a:ea typeface="+mn-ea"/>
          <a:cs typeface="+mn-cs"/>
        </a:defRPr>
      </a:lvl6pPr>
      <a:lvl7pPr marL="1986900" algn="l" defTabSz="662300" rtl="0" eaLnBrk="1" latinLnBrk="0" hangingPunct="1">
        <a:defRPr sz="1304" kern="1200">
          <a:solidFill>
            <a:schemeClr val="tx1"/>
          </a:solidFill>
          <a:latin typeface="+mn-lt"/>
          <a:ea typeface="+mn-ea"/>
          <a:cs typeface="+mn-cs"/>
        </a:defRPr>
      </a:lvl7pPr>
      <a:lvl8pPr marL="2318050" algn="l" defTabSz="662300" rtl="0" eaLnBrk="1" latinLnBrk="0" hangingPunct="1">
        <a:defRPr sz="1304" kern="1200">
          <a:solidFill>
            <a:schemeClr val="tx1"/>
          </a:solidFill>
          <a:latin typeface="+mn-lt"/>
          <a:ea typeface="+mn-ea"/>
          <a:cs typeface="+mn-cs"/>
        </a:defRPr>
      </a:lvl8pPr>
      <a:lvl9pPr marL="2649200" algn="l" defTabSz="662300" rtl="0" eaLnBrk="1" latinLnBrk="0" hangingPunct="1">
        <a:defRPr sz="13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comments" Target="../comments/commen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12.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16.xml"/><Relationship Id="rId21" Type="http://schemas.openxmlformats.org/officeDocument/2006/relationships/diagramQuickStyle" Target="../diagrams/quickStyle3.xml"/><Relationship Id="rId7" Type="http://schemas.openxmlformats.org/officeDocument/2006/relationships/diagramColors" Target="../diagrams/colors2.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8.png"/><Relationship Id="rId20" Type="http://schemas.openxmlformats.org/officeDocument/2006/relationships/diagramLayout" Target="../diagrams/layout3.xml"/><Relationship Id="rId1" Type="http://schemas.openxmlformats.org/officeDocument/2006/relationships/tags" Target="../tags/tag19.xml"/><Relationship Id="rId6" Type="http://schemas.openxmlformats.org/officeDocument/2006/relationships/diagramQuickStyle" Target="../diagrams/quickStyle2.xml"/><Relationship Id="rId11" Type="http://schemas.openxmlformats.org/officeDocument/2006/relationships/image" Target="../media/image23.png"/><Relationship Id="rId24" Type="http://schemas.openxmlformats.org/officeDocument/2006/relationships/comments" Target="../comments/comment3.xml"/><Relationship Id="rId5" Type="http://schemas.openxmlformats.org/officeDocument/2006/relationships/diagramLayout" Target="../diagrams/layout2.xml"/><Relationship Id="rId15" Type="http://schemas.openxmlformats.org/officeDocument/2006/relationships/image" Target="../media/image27.png"/><Relationship Id="rId23" Type="http://schemas.microsoft.com/office/2007/relationships/diagramDrawing" Target="../diagrams/drawing3.xml"/><Relationship Id="rId10" Type="http://schemas.openxmlformats.org/officeDocument/2006/relationships/image" Target="../media/image4.svg"/><Relationship Id="rId19"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3.png"/><Relationship Id="rId14" Type="http://schemas.openxmlformats.org/officeDocument/2006/relationships/image" Target="../media/image26.png"/><Relationship Id="rId22"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notesSlide" Target="../notesSlides/notesSlide18.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4.png"/><Relationship Id="rId3" Type="http://schemas.openxmlformats.org/officeDocument/2006/relationships/notesSlide" Target="../notesSlides/notesSlide20.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svg"/><Relationship Id="rId4" Type="http://schemas.openxmlformats.org/officeDocument/2006/relationships/diagramData" Target="../diagrams/data4.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4.svg"/><Relationship Id="rId3" Type="http://schemas.openxmlformats.org/officeDocument/2006/relationships/notesSlide" Target="../notesSlides/notesSlide27.xml"/><Relationship Id="rId7" Type="http://schemas.openxmlformats.org/officeDocument/2006/relationships/diagramData" Target="../diagrams/data5.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5.gif"/><Relationship Id="rId11" Type="http://schemas.microsoft.com/office/2007/relationships/diagramDrawing" Target="../diagrams/drawing5.xml"/><Relationship Id="rId5" Type="http://schemas.openxmlformats.org/officeDocument/2006/relationships/image" Target="../media/image34.jpeg"/><Relationship Id="rId10" Type="http://schemas.openxmlformats.org/officeDocument/2006/relationships/diagramColors" Target="../diagrams/colors5.xml"/><Relationship Id="rId4" Type="http://schemas.openxmlformats.org/officeDocument/2006/relationships/image" Target="../media/image33.png"/><Relationship Id="rId9" Type="http://schemas.openxmlformats.org/officeDocument/2006/relationships/diagramQuickStyle" Target="../diagrams/quickStyle5.xml"/><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notesSlide" Target="../notesSlides/notesSlide33.xml"/><Relationship Id="rId7" Type="http://schemas.openxmlformats.org/officeDocument/2006/relationships/image" Target="../media/image42.png"/><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41.png"/><Relationship Id="rId11" Type="http://schemas.openxmlformats.org/officeDocument/2006/relationships/image" Target="../media/image3.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3.png"/><Relationship Id="rId3" Type="http://schemas.openxmlformats.org/officeDocument/2006/relationships/notesSlide" Target="../notesSlides/notesSlide38.xml"/><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comments" Target="../comments/comment6.xml"/><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 Id="rId1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40.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Layout" Target="../diagrams/layout6.xml"/><Relationship Id="rId11" Type="http://schemas.openxmlformats.org/officeDocument/2006/relationships/image" Target="../media/image4.svg"/><Relationship Id="rId5" Type="http://schemas.openxmlformats.org/officeDocument/2006/relationships/diagramData" Target="../diagrams/data6.xml"/><Relationship Id="rId10" Type="http://schemas.openxmlformats.org/officeDocument/2006/relationships/image" Target="../media/image3.png"/><Relationship Id="rId4" Type="http://schemas.openxmlformats.org/officeDocument/2006/relationships/image" Target="../media/image22.png"/><Relationship Id="rId9" Type="http://schemas.microsoft.com/office/2007/relationships/diagramDrawing" Target="../diagrams/drawing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4.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45.xml"/><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diagramLayout" Target="../diagrams/layout7.xml"/><Relationship Id="rId11" Type="http://schemas.openxmlformats.org/officeDocument/2006/relationships/image" Target="../media/image4.svg"/><Relationship Id="rId5" Type="http://schemas.openxmlformats.org/officeDocument/2006/relationships/diagramData" Target="../diagrams/data7.xml"/><Relationship Id="rId10" Type="http://schemas.openxmlformats.org/officeDocument/2006/relationships/image" Target="../media/image3.png"/><Relationship Id="rId4" Type="http://schemas.openxmlformats.org/officeDocument/2006/relationships/image" Target="../media/image22.png"/><Relationship Id="rId9" Type="http://schemas.microsoft.com/office/2007/relationships/diagramDrawing" Target="../diagrams/drawing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notesSlide" Target="../notesSlides/notesSlide47.xml"/><Relationship Id="rId7" Type="http://schemas.openxmlformats.org/officeDocument/2006/relationships/diagramLayout" Target="../diagrams/layout8.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diagramData" Target="../diagrams/data8.xml"/><Relationship Id="rId11" Type="http://schemas.openxmlformats.org/officeDocument/2006/relationships/image" Target="../media/image3.png"/><Relationship Id="rId5" Type="http://schemas.openxmlformats.org/officeDocument/2006/relationships/image" Target="../media/image22.png"/><Relationship Id="rId10" Type="http://schemas.microsoft.com/office/2007/relationships/diagramDrawing" Target="../diagrams/drawing8.xml"/><Relationship Id="rId4" Type="http://schemas.openxmlformats.org/officeDocument/2006/relationships/hyperlink" Target="https://www.dropbox.com/s/629g3jsrgwi1hj7/Electrical%20Installation%20skill%2018%20BASE%20LINE%20RISK%20ASSESSMENT%202017.docx?dl=0" TargetMode="External"/><Relationship Id="rId9" Type="http://schemas.openxmlformats.org/officeDocument/2006/relationships/diagramColors" Target="../diagrams/colors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4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9.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4.svg"/><Relationship Id="rId4" Type="http://schemas.openxmlformats.org/officeDocument/2006/relationships/diagramData" Target="../diagrams/data9.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51.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diagramLayout" Target="../diagrams/layout10.xml"/><Relationship Id="rId11" Type="http://schemas.openxmlformats.org/officeDocument/2006/relationships/image" Target="../media/image4.svg"/><Relationship Id="rId5" Type="http://schemas.openxmlformats.org/officeDocument/2006/relationships/diagramData" Target="../diagrams/data10.xml"/><Relationship Id="rId10" Type="http://schemas.openxmlformats.org/officeDocument/2006/relationships/image" Target="../media/image3.png"/><Relationship Id="rId4" Type="http://schemas.openxmlformats.org/officeDocument/2006/relationships/image" Target="../media/image22.png"/><Relationship Id="rId9" Type="http://schemas.microsoft.com/office/2007/relationships/diagramDrawing" Target="../diagrams/drawing1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9.png"/><Relationship Id="rId7"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2.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60.svg"/><Relationship Id="rId9"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hyperlink" Target="https://www.bhg.com/home-improvement/electrical/how-to-draw-electrical-plan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tags" Target="../tags/tag67.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9.xml"/><Relationship Id="rId7" Type="http://schemas.openxmlformats.org/officeDocument/2006/relationships/diagramData" Target="../diagrams/data1.xml"/><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sv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16.pn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65DCBB-42B8-48ED-8AE4-BE9D458941EE}"/>
              </a:ext>
            </a:extLst>
          </p:cNvPr>
          <p:cNvPicPr>
            <a:picLocks noChangeAspect="1"/>
          </p:cNvPicPr>
          <p:nvPr/>
        </p:nvPicPr>
        <p:blipFill>
          <a:blip r:embed="rId4"/>
          <a:stretch>
            <a:fillRect/>
          </a:stretch>
        </p:blipFill>
        <p:spPr>
          <a:xfrm>
            <a:off x="1488818" y="178689"/>
            <a:ext cx="3158512" cy="4494654"/>
          </a:xfrm>
          <a:prstGeom prst="rect">
            <a:avLst/>
          </a:prstGeom>
        </p:spPr>
      </p:pic>
      <p:pic>
        <p:nvPicPr>
          <p:cNvPr id="3" name="Picture 2" descr="A close up of a map&#10;&#10;Description generated with very high confidence">
            <a:extLst>
              <a:ext uri="{FF2B5EF4-FFF2-40B4-BE49-F238E27FC236}">
                <a16:creationId xmlns:a16="http://schemas.microsoft.com/office/drawing/2014/main" id="{5E29FE0F-2380-45FF-A343-578ABCAB02C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321253" y="638077"/>
            <a:ext cx="3962181" cy="2816745"/>
          </a:xfrm>
          <a:prstGeom prst="rect">
            <a:avLst/>
          </a:prstGeom>
        </p:spPr>
      </p:pic>
    </p:spTree>
    <p:custDataLst>
      <p:tags r:id="rId1"/>
    </p:custDataLst>
    <p:extLst>
      <p:ext uri="{BB962C8B-B14F-4D97-AF65-F5344CB8AC3E}">
        <p14:creationId xmlns:p14="http://schemas.microsoft.com/office/powerpoint/2010/main" val="313452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736" y="1707931"/>
            <a:ext cx="1292638" cy="322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382603" y="137925"/>
            <a:ext cx="3252137" cy="390662"/>
          </a:xfrm>
          <a:prstGeom prst="wedgeRectCallout">
            <a:avLst>
              <a:gd name="adj1" fmla="val -47064"/>
              <a:gd name="adj2" fmla="val 4986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Hello, this is Ted Pretorius. Are you John of Expert Electricians?</a:t>
            </a:r>
          </a:p>
        </p:txBody>
      </p:sp>
      <p:sp>
        <p:nvSpPr>
          <p:cNvPr id="10" name="Rounded Rectangular Callout 9"/>
          <p:cNvSpPr/>
          <p:nvPr/>
        </p:nvSpPr>
        <p:spPr>
          <a:xfrm>
            <a:off x="5515469" y="33125"/>
            <a:ext cx="3048000" cy="312873"/>
          </a:xfrm>
          <a:prstGeom prst="wedgeRoundRectCallout">
            <a:avLst>
              <a:gd name="adj1" fmla="val 88778"/>
              <a:gd name="adj2" fmla="val 55550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Yes. How can I help you?</a:t>
            </a:r>
          </a:p>
        </p:txBody>
      </p:sp>
      <p:sp>
        <p:nvSpPr>
          <p:cNvPr id="11" name="Rectangular Callout 10"/>
          <p:cNvSpPr/>
          <p:nvPr/>
        </p:nvSpPr>
        <p:spPr>
          <a:xfrm>
            <a:off x="2412557" y="1008035"/>
            <a:ext cx="3170132" cy="1117986"/>
          </a:xfrm>
          <a:prstGeom prst="wedgeRectCallout">
            <a:avLst>
              <a:gd name="adj1" fmla="val -65650"/>
              <a:gd name="adj2" fmla="val 5327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I am expecting  visitors over the week-end, so need you to complete the job in two days. The sooner you can start, the better!</a:t>
            </a:r>
          </a:p>
        </p:txBody>
      </p:sp>
      <p:sp>
        <p:nvSpPr>
          <p:cNvPr id="13" name="Rectangular Callout 12"/>
          <p:cNvSpPr/>
          <p:nvPr/>
        </p:nvSpPr>
        <p:spPr>
          <a:xfrm>
            <a:off x="2028094" y="2144501"/>
            <a:ext cx="3024659" cy="1117986"/>
          </a:xfrm>
          <a:prstGeom prst="wedgeRectCallout">
            <a:avLst>
              <a:gd name="adj1" fmla="val -64492"/>
              <a:gd name="adj2" fmla="val -125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Great to hear! The insurance is not going to cover this work, so I need you  conduct the work in the cheapest way possible, while still adhering to all the required regulations and standards.</a:t>
            </a:r>
          </a:p>
        </p:txBody>
      </p:sp>
      <p:sp>
        <p:nvSpPr>
          <p:cNvPr id="15" name="Rounded Rectangular Callout 14"/>
          <p:cNvSpPr/>
          <p:nvPr/>
        </p:nvSpPr>
        <p:spPr>
          <a:xfrm>
            <a:off x="5688705" y="1902490"/>
            <a:ext cx="3036195" cy="1192412"/>
          </a:xfrm>
          <a:prstGeom prst="wedgeRoundRectCallout">
            <a:avLst>
              <a:gd name="adj1" fmla="val 64330"/>
              <a:gd name="adj2" fmla="val -1558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Of course! We are committed to adhering to all regulations as well as health and safety standards. Do you have any requests about how we need to do the work? Or where my team and I can get the supply?</a:t>
            </a:r>
            <a:endParaRPr lang="en-US" sz="1200" dirty="0">
              <a:solidFill>
                <a:schemeClr val="tx1"/>
              </a:solidFill>
              <a:latin typeface="Calibri" panose="020F0502020204030204" pitchFamily="34" charset="0"/>
            </a:endParaRPr>
          </a:p>
          <a:p>
            <a:pPr algn="ctr"/>
            <a:endParaRPr lang="en-US" sz="1200" dirty="0">
              <a:solidFill>
                <a:schemeClr val="tx1"/>
              </a:solidFill>
              <a:latin typeface="Calibri" panose="020F0502020204030204" pitchFamily="34" charset="0"/>
            </a:endParaRPr>
          </a:p>
        </p:txBody>
      </p:sp>
      <p:sp>
        <p:nvSpPr>
          <p:cNvPr id="16" name="Rectangular Callout 15"/>
          <p:cNvSpPr/>
          <p:nvPr/>
        </p:nvSpPr>
        <p:spPr>
          <a:xfrm>
            <a:off x="2186880" y="3262487"/>
            <a:ext cx="3648113" cy="1099451"/>
          </a:xfrm>
          <a:prstGeom prst="wedgeRectCallout">
            <a:avLst>
              <a:gd name="adj1" fmla="val -65884"/>
              <a:gd name="adj2" fmla="val -4648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Please make sure that activities do not damage the walls or look unsightly. You are also not allowed to chase the walls or damage ceiling boards. You can get the supply from any point in the installation as long as it is compliant.</a:t>
            </a:r>
          </a:p>
          <a:p>
            <a:endParaRPr lang="en-US" sz="1200" dirty="0"/>
          </a:p>
        </p:txBody>
      </p:sp>
      <p:sp>
        <p:nvSpPr>
          <p:cNvPr id="17" name="Rounded Rectangular Callout 16"/>
          <p:cNvSpPr/>
          <p:nvPr/>
        </p:nvSpPr>
        <p:spPr>
          <a:xfrm>
            <a:off x="6142475" y="3045362"/>
            <a:ext cx="3048000" cy="776117"/>
          </a:xfrm>
          <a:prstGeom prst="wedgeRoundRectCallout">
            <a:avLst>
              <a:gd name="adj1" fmla="val 50573"/>
              <a:gd name="adj2" fmla="val -12926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No problem. Will you be available tomorrow so my team and I can do a property visit?</a:t>
            </a:r>
            <a:endParaRPr lang="en-US" sz="1200" dirty="0">
              <a:solidFill>
                <a:schemeClr val="tx1"/>
              </a:solidFill>
              <a:latin typeface="Calibri" panose="020F0502020204030204" pitchFamily="34" charset="0"/>
            </a:endParaRPr>
          </a:p>
        </p:txBody>
      </p:sp>
      <p:sp>
        <p:nvSpPr>
          <p:cNvPr id="9" name="Oval 8"/>
          <p:cNvSpPr/>
          <p:nvPr/>
        </p:nvSpPr>
        <p:spPr>
          <a:xfrm>
            <a:off x="178002" y="189562"/>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1</a:t>
            </a:r>
          </a:p>
        </p:txBody>
      </p:sp>
      <p:sp>
        <p:nvSpPr>
          <p:cNvPr id="19" name="Oval 18"/>
          <p:cNvSpPr/>
          <p:nvPr/>
        </p:nvSpPr>
        <p:spPr>
          <a:xfrm>
            <a:off x="5611678" y="110098"/>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2</a:t>
            </a:r>
          </a:p>
        </p:txBody>
      </p:sp>
      <p:sp>
        <p:nvSpPr>
          <p:cNvPr id="20" name="Oval 19"/>
          <p:cNvSpPr/>
          <p:nvPr/>
        </p:nvSpPr>
        <p:spPr>
          <a:xfrm>
            <a:off x="1663589" y="478196"/>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3</a:t>
            </a:r>
          </a:p>
        </p:txBody>
      </p:sp>
      <p:sp>
        <p:nvSpPr>
          <p:cNvPr id="24" name="Oval 23"/>
          <p:cNvSpPr/>
          <p:nvPr/>
        </p:nvSpPr>
        <p:spPr>
          <a:xfrm>
            <a:off x="1861027" y="2092156"/>
            <a:ext cx="220229"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7</a:t>
            </a:r>
          </a:p>
        </p:txBody>
      </p:sp>
      <p:sp>
        <p:nvSpPr>
          <p:cNvPr id="25" name="Oval 24"/>
          <p:cNvSpPr/>
          <p:nvPr/>
        </p:nvSpPr>
        <p:spPr>
          <a:xfrm>
            <a:off x="5571691" y="1948068"/>
            <a:ext cx="220229"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8</a:t>
            </a:r>
          </a:p>
        </p:txBody>
      </p:sp>
      <p:pic>
        <p:nvPicPr>
          <p:cNvPr id="2050" name="Picture 2" descr="Image result for white male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18" y="2092156"/>
            <a:ext cx="2214189" cy="22141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ular Callout 25"/>
          <p:cNvSpPr/>
          <p:nvPr/>
        </p:nvSpPr>
        <p:spPr>
          <a:xfrm>
            <a:off x="1898971" y="462998"/>
            <a:ext cx="2692149" cy="399797"/>
          </a:xfrm>
          <a:prstGeom prst="wedgeRectCallout">
            <a:avLst>
              <a:gd name="adj1" fmla="val -68109"/>
              <a:gd name="adj2" fmla="val 3690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I need you to provide a supply for my water heater and its rather urgent.</a:t>
            </a:r>
          </a:p>
        </p:txBody>
      </p:sp>
      <p:sp>
        <p:nvSpPr>
          <p:cNvPr id="28" name="Rounded Rectangular Callout 27"/>
          <p:cNvSpPr/>
          <p:nvPr/>
        </p:nvSpPr>
        <p:spPr>
          <a:xfrm>
            <a:off x="6062713" y="425089"/>
            <a:ext cx="3048000" cy="512114"/>
          </a:xfrm>
          <a:prstGeom prst="wedgeRoundRectCallout">
            <a:avLst>
              <a:gd name="adj1" fmla="val 67028"/>
              <a:gd name="adj2" fmla="val 233586"/>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I see. When do you need the job done by?</a:t>
            </a:r>
            <a:endParaRPr lang="en-US" sz="1200" dirty="0">
              <a:solidFill>
                <a:schemeClr val="tx1"/>
              </a:solidFill>
              <a:latin typeface="Calibri" panose="020F0502020204030204" pitchFamily="34" charset="0"/>
            </a:endParaRPr>
          </a:p>
        </p:txBody>
      </p:sp>
      <p:sp>
        <p:nvSpPr>
          <p:cNvPr id="21" name="Oval 20"/>
          <p:cNvSpPr/>
          <p:nvPr/>
        </p:nvSpPr>
        <p:spPr>
          <a:xfrm>
            <a:off x="5947753" y="478196"/>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4</a:t>
            </a:r>
          </a:p>
        </p:txBody>
      </p:sp>
      <p:sp>
        <p:nvSpPr>
          <p:cNvPr id="29" name="Rounded Rectangular Callout 28"/>
          <p:cNvSpPr/>
          <p:nvPr/>
        </p:nvSpPr>
        <p:spPr>
          <a:xfrm>
            <a:off x="5925385" y="1008035"/>
            <a:ext cx="3484925" cy="750165"/>
          </a:xfrm>
          <a:prstGeom prst="wedgeRoundRectCallout">
            <a:avLst>
              <a:gd name="adj1" fmla="val 44821"/>
              <a:gd name="adj2" fmla="val 11894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That should not be a problem. My team and I can have the work done by the end of the week. What else can you tell me? Do you have any constraints?</a:t>
            </a:r>
            <a:endParaRPr lang="en-US" sz="1200" dirty="0">
              <a:solidFill>
                <a:schemeClr val="tx1"/>
              </a:solidFill>
              <a:latin typeface="Calibri" panose="020F0502020204030204" pitchFamily="34" charset="0"/>
            </a:endParaRPr>
          </a:p>
          <a:p>
            <a:pPr algn="ctr"/>
            <a:endParaRPr lang="en-US" sz="1200" dirty="0">
              <a:solidFill>
                <a:schemeClr val="tx1"/>
              </a:solidFill>
              <a:latin typeface="Calibri" panose="020F0502020204030204" pitchFamily="34" charset="0"/>
            </a:endParaRPr>
          </a:p>
        </p:txBody>
      </p:sp>
      <p:sp>
        <p:nvSpPr>
          <p:cNvPr id="22" name="Oval 21"/>
          <p:cNvSpPr/>
          <p:nvPr/>
        </p:nvSpPr>
        <p:spPr>
          <a:xfrm>
            <a:off x="2186880" y="1291075"/>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5</a:t>
            </a:r>
          </a:p>
        </p:txBody>
      </p:sp>
      <p:sp>
        <p:nvSpPr>
          <p:cNvPr id="31" name="Rectangular Callout 30"/>
          <p:cNvSpPr/>
          <p:nvPr/>
        </p:nvSpPr>
        <p:spPr>
          <a:xfrm>
            <a:off x="683927" y="4306346"/>
            <a:ext cx="3907193" cy="656366"/>
          </a:xfrm>
          <a:prstGeom prst="wedgeRectCallout">
            <a:avLst>
              <a:gd name="adj1" fmla="val -47294"/>
              <a:gd name="adj2" fmla="val -15184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Yes, that would be great. One more thing, I will need you to provide a certificate of compliance when the job is done.</a:t>
            </a:r>
          </a:p>
          <a:p>
            <a:endParaRPr lang="en-US" sz="1200" dirty="0"/>
          </a:p>
        </p:txBody>
      </p:sp>
      <p:sp>
        <p:nvSpPr>
          <p:cNvPr id="32" name="Rounded Rectangular Callout 31"/>
          <p:cNvSpPr/>
          <p:nvPr/>
        </p:nvSpPr>
        <p:spPr>
          <a:xfrm>
            <a:off x="6104874" y="3973880"/>
            <a:ext cx="3048000" cy="776117"/>
          </a:xfrm>
          <a:prstGeom prst="wedgeRoundRectCallout">
            <a:avLst>
              <a:gd name="adj1" fmla="val 60823"/>
              <a:gd name="adj2" fmla="val -7526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Of course! See you tomorrow Mr Pretorius!</a:t>
            </a:r>
            <a:endParaRPr lang="en-US" sz="1200" dirty="0">
              <a:solidFill>
                <a:schemeClr val="tx1"/>
              </a:solidFill>
              <a:latin typeface="Calibri" panose="020F0502020204030204" pitchFamily="34" charset="0"/>
            </a:endParaRPr>
          </a:p>
        </p:txBody>
      </p:sp>
      <p:sp>
        <p:nvSpPr>
          <p:cNvPr id="23" name="Oval 22"/>
          <p:cNvSpPr/>
          <p:nvPr/>
        </p:nvSpPr>
        <p:spPr>
          <a:xfrm>
            <a:off x="5925385" y="949299"/>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6</a:t>
            </a:r>
          </a:p>
        </p:txBody>
      </p:sp>
      <p:sp>
        <p:nvSpPr>
          <p:cNvPr id="33" name="Oval 32"/>
          <p:cNvSpPr/>
          <p:nvPr/>
        </p:nvSpPr>
        <p:spPr>
          <a:xfrm>
            <a:off x="1966591" y="3288930"/>
            <a:ext cx="220229"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9</a:t>
            </a:r>
          </a:p>
        </p:txBody>
      </p:sp>
      <p:sp>
        <p:nvSpPr>
          <p:cNvPr id="34" name="Oval 33"/>
          <p:cNvSpPr/>
          <p:nvPr/>
        </p:nvSpPr>
        <p:spPr>
          <a:xfrm>
            <a:off x="5738581" y="3094901"/>
            <a:ext cx="504729" cy="3880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t>10</a:t>
            </a:r>
          </a:p>
        </p:txBody>
      </p:sp>
      <p:sp>
        <p:nvSpPr>
          <p:cNvPr id="36" name="Oval 35"/>
          <p:cNvSpPr/>
          <p:nvPr/>
        </p:nvSpPr>
        <p:spPr>
          <a:xfrm>
            <a:off x="282079" y="4112317"/>
            <a:ext cx="504729" cy="3880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t>11</a:t>
            </a:r>
          </a:p>
        </p:txBody>
      </p:sp>
      <p:sp>
        <p:nvSpPr>
          <p:cNvPr id="37" name="Oval 36"/>
          <p:cNvSpPr/>
          <p:nvPr/>
        </p:nvSpPr>
        <p:spPr>
          <a:xfrm>
            <a:off x="5835748" y="3939640"/>
            <a:ext cx="504729" cy="3880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t>12</a:t>
            </a:r>
          </a:p>
        </p:txBody>
      </p:sp>
    </p:spTree>
    <p:custDataLst>
      <p:tags r:id="rId1"/>
    </p:custDataLst>
    <p:extLst>
      <p:ext uri="{BB962C8B-B14F-4D97-AF65-F5344CB8AC3E}">
        <p14:creationId xmlns:p14="http://schemas.microsoft.com/office/powerpoint/2010/main" val="265460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Client brief</a:t>
            </a:r>
          </a:p>
        </p:txBody>
      </p:sp>
      <p:sp>
        <p:nvSpPr>
          <p:cNvPr id="3" name="Content Placeholder 2"/>
          <p:cNvSpPr>
            <a:spLocks noGrp="1"/>
          </p:cNvSpPr>
          <p:nvPr>
            <p:ph idx="1"/>
          </p:nvPr>
        </p:nvSpPr>
        <p:spPr>
          <a:xfrm>
            <a:off x="656398" y="1083901"/>
            <a:ext cx="9409622" cy="3618924"/>
          </a:xfrm>
        </p:spPr>
        <p:txBody>
          <a:bodyPr>
            <a:noAutofit/>
          </a:bodyPr>
          <a:lstStyle/>
          <a:p>
            <a:pPr marL="0" indent="0">
              <a:buNone/>
            </a:pPr>
            <a:r>
              <a:rPr lang="en-GB" sz="2400" dirty="0"/>
              <a:t>Did you listen carefully to what your client said?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452" y="1714309"/>
            <a:ext cx="554079" cy="554079"/>
          </a:xfrm>
          <a:prstGeom prst="rect">
            <a:avLst/>
          </a:prstGeom>
        </p:spPr>
      </p:pic>
      <p:sp>
        <p:nvSpPr>
          <p:cNvPr id="11" name="Rectangle 10">
            <a:hlinkClick r:id="rId6" action="ppaction://hlinksldjump"/>
            <a:extLst>
              <a:ext uri="{FF2B5EF4-FFF2-40B4-BE49-F238E27FC236}">
                <a16:creationId xmlns:a16="http://schemas.microsoft.com/office/drawing/2014/main" id="{FBA00E95-435B-44AF-AE90-7A73C4284F65}"/>
              </a:ext>
            </a:extLst>
          </p:cNvPr>
          <p:cNvSpPr/>
          <p:nvPr/>
        </p:nvSpPr>
        <p:spPr>
          <a:xfrm>
            <a:off x="4217758" y="3463173"/>
            <a:ext cx="2212169" cy="4839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See client details</a:t>
            </a:r>
          </a:p>
        </p:txBody>
      </p:sp>
      <p:sp>
        <p:nvSpPr>
          <p:cNvPr id="12" name="Rectangle 11">
            <a:extLst>
              <a:ext uri="{FF2B5EF4-FFF2-40B4-BE49-F238E27FC236}">
                <a16:creationId xmlns:a16="http://schemas.microsoft.com/office/drawing/2014/main" id="{E51C6E08-C5EB-4948-B23A-06B4FDA71BC7}"/>
              </a:ext>
            </a:extLst>
          </p:cNvPr>
          <p:cNvSpPr/>
          <p:nvPr/>
        </p:nvSpPr>
        <p:spPr>
          <a:xfrm>
            <a:off x="1190404" y="1660048"/>
            <a:ext cx="8134542" cy="1200329"/>
          </a:xfrm>
          <a:prstGeom prst="rect">
            <a:avLst/>
          </a:prstGeom>
          <a:solidFill>
            <a:schemeClr val="tx2">
              <a:lumMod val="40000"/>
              <a:lumOff val="60000"/>
            </a:schemeClr>
          </a:solidFill>
        </p:spPr>
        <p:txBody>
          <a:bodyPr wrap="square">
            <a:spAutoFit/>
          </a:bodyPr>
          <a:lstStyle/>
          <a:p>
            <a:r>
              <a:rPr lang="en-GB" sz="2400" dirty="0"/>
              <a:t>You will be given a list of details from the conversation</a:t>
            </a:r>
            <a:r>
              <a:rPr lang="en-ZA" sz="2400" dirty="0"/>
              <a:t>. Choose </a:t>
            </a:r>
            <a:r>
              <a:rPr lang="en-ZA" sz="2400" b="1" dirty="0"/>
              <a:t>all the correct </a:t>
            </a:r>
            <a:r>
              <a:rPr lang="en-ZA" sz="2400" dirty="0"/>
              <a:t>details from this list and click </a:t>
            </a:r>
            <a:r>
              <a:rPr lang="en-ZA" sz="2400" b="1" dirty="0"/>
              <a:t>SUBMIT</a:t>
            </a:r>
            <a:r>
              <a:rPr lang="en-ZA" sz="2400" dirty="0"/>
              <a:t> when you are finished. </a:t>
            </a:r>
          </a:p>
        </p:txBody>
      </p:sp>
    </p:spTree>
    <p:custDataLst>
      <p:tags r:id="rId1"/>
    </p:custDataLst>
    <p:extLst>
      <p:ext uri="{BB962C8B-B14F-4D97-AF65-F5344CB8AC3E}">
        <p14:creationId xmlns:p14="http://schemas.microsoft.com/office/powerpoint/2010/main" val="12390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134923"/>
            <a:ext cx="7616770" cy="960112"/>
          </a:xfrm>
        </p:spPr>
        <p:txBody>
          <a:bodyPr/>
          <a:lstStyle/>
          <a:p>
            <a:r>
              <a:rPr lang="en-GB" dirty="0"/>
              <a:t>Client brief</a:t>
            </a:r>
          </a:p>
        </p:txBody>
      </p:sp>
      <p:sp>
        <p:nvSpPr>
          <p:cNvPr id="4" name="TextBox 3"/>
          <p:cNvSpPr txBox="1"/>
          <p:nvPr/>
        </p:nvSpPr>
        <p:spPr>
          <a:xfrm>
            <a:off x="458105" y="693804"/>
            <a:ext cx="9569815" cy="4062651"/>
          </a:xfrm>
          <a:prstGeom prst="rect">
            <a:avLst/>
          </a:prstGeom>
          <a:noFill/>
        </p:spPr>
        <p:txBody>
          <a:bodyPr wrap="square" rtlCol="0">
            <a:spAutoFit/>
          </a:bodyPr>
          <a:lstStyle/>
          <a:p>
            <a:pPr lvl="0" defTabSz="914400">
              <a:defRPr/>
            </a:pPr>
            <a:endParaRPr lang="en-US" dirty="0"/>
          </a:p>
          <a:p>
            <a:pPr>
              <a:buSzPct val="50000"/>
              <a:buFont typeface="Wingdings" panose="05000000000000000000" pitchFamily="2" charset="2"/>
              <a:buChar char="q"/>
            </a:pPr>
            <a:r>
              <a:rPr lang="en-US" sz="2400" dirty="0"/>
              <a:t> </a:t>
            </a:r>
            <a:r>
              <a:rPr lang="en-US" sz="2400" b="1" i="1" dirty="0"/>
              <a:t>The project must follow all regulations and standards</a:t>
            </a:r>
          </a:p>
          <a:p>
            <a:pPr>
              <a:buSzPct val="50000"/>
              <a:buFont typeface="Wingdings" panose="05000000000000000000" pitchFamily="2" charset="2"/>
              <a:buChar char="q"/>
            </a:pPr>
            <a:r>
              <a:rPr lang="en-US" sz="2400" dirty="0"/>
              <a:t> You do not need to provide </a:t>
            </a:r>
            <a:r>
              <a:rPr lang="en-US" sz="2400" dirty="0" err="1"/>
              <a:t>Mr</a:t>
            </a:r>
            <a:r>
              <a:rPr lang="en-US" sz="2400" dirty="0"/>
              <a:t> Pretorius with a certificate of compliance </a:t>
            </a:r>
          </a:p>
          <a:p>
            <a:pPr>
              <a:buSzPct val="50000"/>
              <a:buFont typeface="Wingdings" panose="05000000000000000000" pitchFamily="2" charset="2"/>
              <a:buChar char="q"/>
            </a:pPr>
            <a:r>
              <a:rPr lang="en-US" sz="2400" dirty="0"/>
              <a:t> </a:t>
            </a:r>
            <a:r>
              <a:rPr lang="en-US" sz="2400" b="1" i="1" dirty="0"/>
              <a:t>Health and safety regulations must be complied to at all times</a:t>
            </a:r>
          </a:p>
          <a:p>
            <a:pPr>
              <a:buSzPct val="50000"/>
              <a:buFont typeface="Wingdings" panose="05000000000000000000" pitchFamily="2" charset="2"/>
              <a:buChar char="q"/>
            </a:pPr>
            <a:r>
              <a:rPr lang="en-US" sz="2400" b="1" i="1" dirty="0"/>
              <a:t> You can get the supply from any point in the installation as long as it is compliant</a:t>
            </a:r>
          </a:p>
          <a:p>
            <a:pPr>
              <a:buSzPct val="50000"/>
              <a:buFont typeface="Wingdings" panose="05000000000000000000" pitchFamily="2" charset="2"/>
              <a:buChar char="q"/>
            </a:pPr>
            <a:r>
              <a:rPr lang="en-US" sz="2400" dirty="0"/>
              <a:t> </a:t>
            </a:r>
            <a:r>
              <a:rPr lang="en-US" sz="2400" b="1" i="1" dirty="0"/>
              <a:t>Activities must not damage the walls and must not look unsightly</a:t>
            </a:r>
          </a:p>
          <a:p>
            <a:pPr>
              <a:buSzPct val="50000"/>
              <a:buFont typeface="Wingdings" panose="05000000000000000000" pitchFamily="2" charset="2"/>
              <a:buChar char="q"/>
            </a:pPr>
            <a:r>
              <a:rPr lang="en-US" sz="2400" dirty="0"/>
              <a:t> You are allowed to chase the walls and damage ceiling boards</a:t>
            </a:r>
          </a:p>
          <a:p>
            <a:pPr>
              <a:buSzPct val="50000"/>
              <a:buFont typeface="Wingdings" panose="05000000000000000000" pitchFamily="2" charset="2"/>
              <a:buChar char="q"/>
            </a:pPr>
            <a:r>
              <a:rPr lang="en-US" sz="2400" dirty="0"/>
              <a:t> You must finish all the work in 7 days</a:t>
            </a:r>
          </a:p>
          <a:p>
            <a:pPr>
              <a:buSzPct val="50000"/>
              <a:buFont typeface="Wingdings" panose="05000000000000000000" pitchFamily="2" charset="2"/>
              <a:buChar char="q"/>
            </a:pPr>
            <a:r>
              <a:rPr lang="en-US" sz="2400" b="1" i="1" dirty="0"/>
              <a:t> Financial resources are very limited and you need to do the work as cheap as possible</a:t>
            </a:r>
          </a:p>
        </p:txBody>
      </p:sp>
      <p:sp>
        <p:nvSpPr>
          <p:cNvPr id="7" name="Rectangle 6">
            <a:extLst>
              <a:ext uri="{FF2B5EF4-FFF2-40B4-BE49-F238E27FC236}">
                <a16:creationId xmlns:a16="http://schemas.microsoft.com/office/drawing/2014/main" id="{50D94822-70B6-4EFC-BCC3-FCAAE12A418C}"/>
              </a:ext>
            </a:extLst>
          </p:cNvPr>
          <p:cNvSpPr/>
          <p:nvPr/>
        </p:nvSpPr>
        <p:spPr>
          <a:xfrm>
            <a:off x="8405101" y="4566330"/>
            <a:ext cx="1445827" cy="33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Tree>
    <p:custDataLst>
      <p:tags r:id="rId1"/>
    </p:custDataLst>
    <p:extLst>
      <p:ext uri="{BB962C8B-B14F-4D97-AF65-F5344CB8AC3E}">
        <p14:creationId xmlns:p14="http://schemas.microsoft.com/office/powerpoint/2010/main" val="234876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Client brief</a:t>
            </a:r>
          </a:p>
        </p:txBody>
      </p:sp>
      <p:sp>
        <p:nvSpPr>
          <p:cNvPr id="3" name="Content Placeholder 2"/>
          <p:cNvSpPr>
            <a:spLocks noGrp="1"/>
          </p:cNvSpPr>
          <p:nvPr>
            <p:ph idx="1"/>
          </p:nvPr>
        </p:nvSpPr>
        <p:spPr>
          <a:xfrm>
            <a:off x="610678" y="1083901"/>
            <a:ext cx="8777162" cy="3618924"/>
          </a:xfrm>
        </p:spPr>
        <p:txBody>
          <a:bodyPr>
            <a:noAutofit/>
          </a:bodyPr>
          <a:lstStyle/>
          <a:p>
            <a:pPr marL="0" indent="0">
              <a:buNone/>
            </a:pPr>
            <a:r>
              <a:rPr lang="en-US" sz="2400" dirty="0"/>
              <a:t>Let’s review the details that </a:t>
            </a:r>
            <a:r>
              <a:rPr lang="en-US" sz="2400" dirty="0" err="1"/>
              <a:t>Mr</a:t>
            </a:r>
            <a:r>
              <a:rPr lang="en-US" sz="2400" dirty="0"/>
              <a:t> Pretorius gave you over the phone. </a:t>
            </a:r>
            <a:br>
              <a:rPr lang="en-US" sz="2400" dirty="0"/>
            </a:br>
            <a:endParaRPr lang="en-US"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
        <p:nvSpPr>
          <p:cNvPr id="12" name="Rectangle 11">
            <a:extLst>
              <a:ext uri="{FF2B5EF4-FFF2-40B4-BE49-F238E27FC236}">
                <a16:creationId xmlns:a16="http://schemas.microsoft.com/office/drawing/2014/main" id="{B5716E48-6B30-426E-A52D-D1904EE07C91}"/>
              </a:ext>
            </a:extLst>
          </p:cNvPr>
          <p:cNvSpPr/>
          <p:nvPr/>
        </p:nvSpPr>
        <p:spPr>
          <a:xfrm>
            <a:off x="610678"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3" name="Rectangle 12">
            <a:extLst>
              <a:ext uri="{FF2B5EF4-FFF2-40B4-BE49-F238E27FC236}">
                <a16:creationId xmlns:a16="http://schemas.microsoft.com/office/drawing/2014/main" id="{B5716E48-6B30-426E-A52D-D1904EE07C91}"/>
              </a:ext>
            </a:extLst>
          </p:cNvPr>
          <p:cNvSpPr/>
          <p:nvPr/>
        </p:nvSpPr>
        <p:spPr>
          <a:xfrm>
            <a:off x="1725969"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4" name="Rectangle 13">
            <a:extLst>
              <a:ext uri="{FF2B5EF4-FFF2-40B4-BE49-F238E27FC236}">
                <a16:creationId xmlns:a16="http://schemas.microsoft.com/office/drawing/2014/main" id="{B5716E48-6B30-426E-A52D-D1904EE07C91}"/>
              </a:ext>
            </a:extLst>
          </p:cNvPr>
          <p:cNvSpPr/>
          <p:nvPr/>
        </p:nvSpPr>
        <p:spPr>
          <a:xfrm>
            <a:off x="2834333"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5" name="Rectangle 14">
            <a:extLst>
              <a:ext uri="{FF2B5EF4-FFF2-40B4-BE49-F238E27FC236}">
                <a16:creationId xmlns:a16="http://schemas.microsoft.com/office/drawing/2014/main" id="{B5716E48-6B30-426E-A52D-D1904EE07C91}"/>
              </a:ext>
            </a:extLst>
          </p:cNvPr>
          <p:cNvSpPr/>
          <p:nvPr/>
        </p:nvSpPr>
        <p:spPr>
          <a:xfrm>
            <a:off x="3949624"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6" name="Rectangle 15">
            <a:extLst>
              <a:ext uri="{FF2B5EF4-FFF2-40B4-BE49-F238E27FC236}">
                <a16:creationId xmlns:a16="http://schemas.microsoft.com/office/drawing/2014/main" id="{B5716E48-6B30-426E-A52D-D1904EE07C91}"/>
              </a:ext>
            </a:extLst>
          </p:cNvPr>
          <p:cNvSpPr/>
          <p:nvPr/>
        </p:nvSpPr>
        <p:spPr>
          <a:xfrm>
            <a:off x="5078769"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7" name="Rectangle 16">
            <a:extLst>
              <a:ext uri="{FF2B5EF4-FFF2-40B4-BE49-F238E27FC236}">
                <a16:creationId xmlns:a16="http://schemas.microsoft.com/office/drawing/2014/main" id="{B5716E48-6B30-426E-A52D-D1904EE07C91}"/>
              </a:ext>
            </a:extLst>
          </p:cNvPr>
          <p:cNvSpPr/>
          <p:nvPr/>
        </p:nvSpPr>
        <p:spPr>
          <a:xfrm>
            <a:off x="6187132"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8" name="Rectangle 17">
            <a:extLst>
              <a:ext uri="{FF2B5EF4-FFF2-40B4-BE49-F238E27FC236}">
                <a16:creationId xmlns:a16="http://schemas.microsoft.com/office/drawing/2014/main" id="{B5716E48-6B30-426E-A52D-D1904EE07C91}"/>
              </a:ext>
            </a:extLst>
          </p:cNvPr>
          <p:cNvSpPr/>
          <p:nvPr/>
        </p:nvSpPr>
        <p:spPr>
          <a:xfrm>
            <a:off x="7302423"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89" y="3201891"/>
            <a:ext cx="737183" cy="81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certificate of complian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991" y="3375456"/>
            <a:ext cx="862821" cy="43141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6517" y="3215969"/>
            <a:ext cx="606136" cy="77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124" y="1919424"/>
            <a:ext cx="554079" cy="554079"/>
          </a:xfrm>
          <a:prstGeom prst="rect">
            <a:avLst/>
          </a:prstGeom>
        </p:spPr>
      </p:pic>
      <p:sp>
        <p:nvSpPr>
          <p:cNvPr id="21" name="Rectangle 20">
            <a:extLst>
              <a:ext uri="{FF2B5EF4-FFF2-40B4-BE49-F238E27FC236}">
                <a16:creationId xmlns:a16="http://schemas.microsoft.com/office/drawing/2014/main" id="{E51C6E08-C5EB-4948-B23A-06B4FDA71BC7}"/>
              </a:ext>
            </a:extLst>
          </p:cNvPr>
          <p:cNvSpPr/>
          <p:nvPr/>
        </p:nvSpPr>
        <p:spPr>
          <a:xfrm>
            <a:off x="1280160" y="1677134"/>
            <a:ext cx="8168640" cy="1200329"/>
          </a:xfrm>
          <a:prstGeom prst="rect">
            <a:avLst/>
          </a:prstGeom>
          <a:solidFill>
            <a:schemeClr val="tx2">
              <a:lumMod val="40000"/>
              <a:lumOff val="60000"/>
            </a:schemeClr>
          </a:solidFill>
        </p:spPr>
        <p:txBody>
          <a:bodyPr wrap="square">
            <a:spAutoFit/>
          </a:bodyPr>
          <a:lstStyle/>
          <a:p>
            <a:r>
              <a:rPr lang="en-US" sz="2400" dirty="0"/>
              <a:t>Click on each of the blocks below to find out more.  You will need this information for the remainder of the steps in this scenario. </a:t>
            </a:r>
          </a:p>
        </p:txBody>
      </p:sp>
      <p:sp>
        <p:nvSpPr>
          <p:cNvPr id="19" name="Rectangle 18">
            <a:extLst>
              <a:ext uri="{FF2B5EF4-FFF2-40B4-BE49-F238E27FC236}">
                <a16:creationId xmlns:a16="http://schemas.microsoft.com/office/drawing/2014/main" id="{B5716E48-6B30-426E-A52D-D1904EE07C91}"/>
              </a:ext>
            </a:extLst>
          </p:cNvPr>
          <p:cNvSpPr/>
          <p:nvPr/>
        </p:nvSpPr>
        <p:spPr>
          <a:xfrm>
            <a:off x="8411934" y="3128484"/>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Tree>
    <p:custDataLst>
      <p:tags r:id="rId1"/>
    </p:custDataLst>
    <p:extLst>
      <p:ext uri="{BB962C8B-B14F-4D97-AF65-F5344CB8AC3E}">
        <p14:creationId xmlns:p14="http://schemas.microsoft.com/office/powerpoint/2010/main" val="325738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Mr Pretorius’s property</a:t>
            </a:r>
          </a:p>
        </p:txBody>
      </p:sp>
      <p:sp>
        <p:nvSpPr>
          <p:cNvPr id="3" name="Content Placeholder 2"/>
          <p:cNvSpPr>
            <a:spLocks noGrp="1"/>
          </p:cNvSpPr>
          <p:nvPr>
            <p:ph idx="1"/>
          </p:nvPr>
        </p:nvSpPr>
        <p:spPr>
          <a:xfrm>
            <a:off x="561194" y="1083901"/>
            <a:ext cx="9253366" cy="808817"/>
          </a:xfrm>
        </p:spPr>
        <p:txBody>
          <a:bodyPr>
            <a:noAutofit/>
          </a:bodyPr>
          <a:lstStyle/>
          <a:p>
            <a:pPr marL="0" indent="0">
              <a:buNone/>
            </a:pPr>
            <a:r>
              <a:rPr lang="en-GB" sz="2400" dirty="0"/>
              <a:t>Now that you know what your client wants, you need to find out specific details about the property. You can do this by visiting the property before you begin the job. This helps with your planning. </a:t>
            </a:r>
          </a:p>
        </p:txBody>
      </p:sp>
      <p:sp>
        <p:nvSpPr>
          <p:cNvPr id="4" name="Rectangle 3">
            <a:extLst>
              <a:ext uri="{FF2B5EF4-FFF2-40B4-BE49-F238E27FC236}">
                <a16:creationId xmlns:a16="http://schemas.microsoft.com/office/drawing/2014/main" id="{7945B0CB-7A9B-4093-898C-6EFD0F8B8B11}"/>
              </a:ext>
            </a:extLst>
          </p:cNvPr>
          <p:cNvSpPr/>
          <p:nvPr/>
        </p:nvSpPr>
        <p:spPr>
          <a:xfrm>
            <a:off x="5524500" y="2329610"/>
            <a:ext cx="3700853" cy="217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p>
          <a:p>
            <a:pPr algn="ctr"/>
            <a:r>
              <a:rPr lang="en-ZA" sz="1553" dirty="0">
                <a:solidFill>
                  <a:sysClr val="windowText" lastClr="000000"/>
                </a:solidFill>
              </a:rPr>
              <a:t>Placeholder for Vid01: Property Details </a:t>
            </a: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954" y="2601907"/>
            <a:ext cx="1108624" cy="8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61" y="2541498"/>
            <a:ext cx="554079" cy="554079"/>
          </a:xfrm>
          <a:prstGeom prst="rect">
            <a:avLst/>
          </a:prstGeom>
        </p:spPr>
      </p:pic>
      <p:sp>
        <p:nvSpPr>
          <p:cNvPr id="10" name="Rectangle 9">
            <a:extLst>
              <a:ext uri="{FF2B5EF4-FFF2-40B4-BE49-F238E27FC236}">
                <a16:creationId xmlns:a16="http://schemas.microsoft.com/office/drawing/2014/main" id="{E51C6E08-C5EB-4948-B23A-06B4FDA71BC7}"/>
              </a:ext>
            </a:extLst>
          </p:cNvPr>
          <p:cNvSpPr/>
          <p:nvPr/>
        </p:nvSpPr>
        <p:spPr>
          <a:xfrm>
            <a:off x="1239373" y="2339958"/>
            <a:ext cx="3881267" cy="1200329"/>
          </a:xfrm>
          <a:prstGeom prst="rect">
            <a:avLst/>
          </a:prstGeom>
          <a:solidFill>
            <a:schemeClr val="tx2">
              <a:lumMod val="40000"/>
              <a:lumOff val="60000"/>
            </a:schemeClr>
          </a:solidFill>
        </p:spPr>
        <p:txBody>
          <a:bodyPr wrap="square">
            <a:spAutoFit/>
          </a:bodyPr>
          <a:lstStyle/>
          <a:p>
            <a:r>
              <a:rPr lang="en-GB" sz="2400" dirty="0"/>
              <a:t>Watch this video to learn more information about the property. </a:t>
            </a:r>
          </a:p>
        </p:txBody>
      </p:sp>
    </p:spTree>
    <p:custDataLst>
      <p:tags r:id="rId1"/>
    </p:custDataLst>
    <p:extLst>
      <p:ext uri="{BB962C8B-B14F-4D97-AF65-F5344CB8AC3E}">
        <p14:creationId xmlns:p14="http://schemas.microsoft.com/office/powerpoint/2010/main" val="167744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property details </a:t>
            </a:r>
          </a:p>
        </p:txBody>
      </p:sp>
      <p:sp>
        <p:nvSpPr>
          <p:cNvPr id="5" name="Rectangle 4">
            <a:extLst>
              <a:ext uri="{FF2B5EF4-FFF2-40B4-BE49-F238E27FC236}">
                <a16:creationId xmlns:a16="http://schemas.microsoft.com/office/drawing/2014/main" id="{B5716E48-6B30-426E-A52D-D1904EE07C91}"/>
              </a:ext>
            </a:extLst>
          </p:cNvPr>
          <p:cNvSpPr/>
          <p:nvPr/>
        </p:nvSpPr>
        <p:spPr>
          <a:xfrm>
            <a:off x="1110537" y="2142857"/>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1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858" y="1152414"/>
            <a:ext cx="554079" cy="554079"/>
          </a:xfrm>
          <a:prstGeom prst="rect">
            <a:avLst/>
          </a:prstGeom>
        </p:spPr>
      </p:pic>
      <p:sp>
        <p:nvSpPr>
          <p:cNvPr id="12" name="Rectangle 11">
            <a:extLst>
              <a:ext uri="{FF2B5EF4-FFF2-40B4-BE49-F238E27FC236}">
                <a16:creationId xmlns:a16="http://schemas.microsoft.com/office/drawing/2014/main" id="{E51C6E08-C5EB-4948-B23A-06B4FDA71BC7}"/>
              </a:ext>
            </a:extLst>
          </p:cNvPr>
          <p:cNvSpPr/>
          <p:nvPr/>
        </p:nvSpPr>
        <p:spPr>
          <a:xfrm>
            <a:off x="881937" y="1136114"/>
            <a:ext cx="5884623" cy="830997"/>
          </a:xfrm>
          <a:prstGeom prst="rect">
            <a:avLst/>
          </a:prstGeom>
          <a:solidFill>
            <a:schemeClr val="tx2">
              <a:lumMod val="40000"/>
              <a:lumOff val="60000"/>
            </a:schemeClr>
          </a:solidFill>
        </p:spPr>
        <p:txBody>
          <a:bodyPr wrap="square">
            <a:spAutoFit/>
          </a:bodyPr>
          <a:lstStyle/>
          <a:p>
            <a:r>
              <a:rPr lang="en-ZA" sz="2400" dirty="0"/>
              <a:t>Can’t remember all the property details? Click on the boxes below to refresh your mind.</a:t>
            </a:r>
          </a:p>
        </p:txBody>
      </p:sp>
      <p:sp>
        <p:nvSpPr>
          <p:cNvPr id="13" name="Rectangle 12">
            <a:extLst>
              <a:ext uri="{FF2B5EF4-FFF2-40B4-BE49-F238E27FC236}">
                <a16:creationId xmlns:a16="http://schemas.microsoft.com/office/drawing/2014/main" id="{0F2C6F92-B0E0-7441-B83F-47EAD9E62534}"/>
              </a:ext>
            </a:extLst>
          </p:cNvPr>
          <p:cNvSpPr/>
          <p:nvPr/>
        </p:nvSpPr>
        <p:spPr>
          <a:xfrm>
            <a:off x="874316" y="3866578"/>
            <a:ext cx="8978343" cy="830997"/>
          </a:xfrm>
          <a:prstGeom prst="rect">
            <a:avLst/>
          </a:prstGeom>
          <a:noFill/>
          <a:ln w="28575">
            <a:solidFill>
              <a:srgbClr val="00B050"/>
            </a:solidFill>
          </a:ln>
        </p:spPr>
        <p:txBody>
          <a:bodyPr wrap="square">
            <a:spAutoFit/>
          </a:bodyPr>
          <a:lstStyle/>
          <a:p>
            <a:r>
              <a:rPr lang="en-ZA" sz="2400" b="1" i="1" dirty="0"/>
              <a:t>Tip: </a:t>
            </a:r>
            <a:r>
              <a:rPr lang="en-ZA" sz="2400" i="1" dirty="0"/>
              <a:t>Keep the client and property details handy for future reference. </a:t>
            </a:r>
            <a:r>
              <a:rPr lang="en-ZA" sz="2400" i="1" u="sng" dirty="0"/>
              <a:t>Click here </a:t>
            </a:r>
            <a:r>
              <a:rPr lang="en-ZA" sz="2400" i="1" dirty="0"/>
              <a:t>to download. </a:t>
            </a:r>
          </a:p>
        </p:txBody>
      </p:sp>
      <p:pic>
        <p:nvPicPr>
          <p:cNvPr id="14"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083" y="4047263"/>
            <a:ext cx="469628" cy="469628"/>
          </a:xfrm>
          <a:prstGeom prst="rect">
            <a:avLst/>
          </a:prstGeom>
        </p:spPr>
      </p:pic>
      <p:sp>
        <p:nvSpPr>
          <p:cNvPr id="21" name="Rectangle 20">
            <a:extLst>
              <a:ext uri="{FF2B5EF4-FFF2-40B4-BE49-F238E27FC236}">
                <a16:creationId xmlns:a16="http://schemas.microsoft.com/office/drawing/2014/main" id="{B5716E48-6B30-426E-A52D-D1904EE07C91}"/>
              </a:ext>
            </a:extLst>
          </p:cNvPr>
          <p:cNvSpPr/>
          <p:nvPr/>
        </p:nvSpPr>
        <p:spPr>
          <a:xfrm>
            <a:off x="6972300" y="845541"/>
            <a:ext cx="2880360" cy="28727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22" name="Rectangle 21">
            <a:extLst>
              <a:ext uri="{FF2B5EF4-FFF2-40B4-BE49-F238E27FC236}">
                <a16:creationId xmlns:a16="http://schemas.microsoft.com/office/drawing/2014/main" id="{B5716E48-6B30-426E-A52D-D1904EE07C91}"/>
              </a:ext>
            </a:extLst>
          </p:cNvPr>
          <p:cNvSpPr/>
          <p:nvPr/>
        </p:nvSpPr>
        <p:spPr>
          <a:xfrm>
            <a:off x="6972300" y="538775"/>
            <a:ext cx="2880360" cy="3067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Property Details</a:t>
            </a:r>
          </a:p>
        </p:txBody>
      </p:sp>
      <p:sp>
        <p:nvSpPr>
          <p:cNvPr id="28" name="Rectangle 27">
            <a:extLst>
              <a:ext uri="{FF2B5EF4-FFF2-40B4-BE49-F238E27FC236}">
                <a16:creationId xmlns:a16="http://schemas.microsoft.com/office/drawing/2014/main" id="{B5716E48-6B30-426E-A52D-D1904EE07C91}"/>
              </a:ext>
            </a:extLst>
          </p:cNvPr>
          <p:cNvSpPr/>
          <p:nvPr/>
        </p:nvSpPr>
        <p:spPr>
          <a:xfrm>
            <a:off x="1110537" y="3021710"/>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9" name="Rectangle 28">
            <a:extLst>
              <a:ext uri="{FF2B5EF4-FFF2-40B4-BE49-F238E27FC236}">
                <a16:creationId xmlns:a16="http://schemas.microsoft.com/office/drawing/2014/main" id="{B5716E48-6B30-426E-A52D-D1904EE07C91}"/>
              </a:ext>
            </a:extLst>
          </p:cNvPr>
          <p:cNvSpPr/>
          <p:nvPr/>
        </p:nvSpPr>
        <p:spPr>
          <a:xfrm>
            <a:off x="2245917" y="2142856"/>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0" name="Rectangle 29">
            <a:extLst>
              <a:ext uri="{FF2B5EF4-FFF2-40B4-BE49-F238E27FC236}">
                <a16:creationId xmlns:a16="http://schemas.microsoft.com/office/drawing/2014/main" id="{B5716E48-6B30-426E-A52D-D1904EE07C91}"/>
              </a:ext>
            </a:extLst>
          </p:cNvPr>
          <p:cNvSpPr/>
          <p:nvPr/>
        </p:nvSpPr>
        <p:spPr>
          <a:xfrm>
            <a:off x="2245917" y="3021709"/>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1" name="Rectangle 30">
            <a:extLst>
              <a:ext uri="{FF2B5EF4-FFF2-40B4-BE49-F238E27FC236}">
                <a16:creationId xmlns:a16="http://schemas.microsoft.com/office/drawing/2014/main" id="{B5716E48-6B30-426E-A52D-D1904EE07C91}"/>
              </a:ext>
            </a:extLst>
          </p:cNvPr>
          <p:cNvSpPr/>
          <p:nvPr/>
        </p:nvSpPr>
        <p:spPr>
          <a:xfrm>
            <a:off x="3404157" y="2142856"/>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2" name="Rectangle 31">
            <a:extLst>
              <a:ext uri="{FF2B5EF4-FFF2-40B4-BE49-F238E27FC236}">
                <a16:creationId xmlns:a16="http://schemas.microsoft.com/office/drawing/2014/main" id="{B5716E48-6B30-426E-A52D-D1904EE07C91}"/>
              </a:ext>
            </a:extLst>
          </p:cNvPr>
          <p:cNvSpPr/>
          <p:nvPr/>
        </p:nvSpPr>
        <p:spPr>
          <a:xfrm>
            <a:off x="3404157" y="3021709"/>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3" name="Rectangle 32">
            <a:extLst>
              <a:ext uri="{FF2B5EF4-FFF2-40B4-BE49-F238E27FC236}">
                <a16:creationId xmlns:a16="http://schemas.microsoft.com/office/drawing/2014/main" id="{B5716E48-6B30-426E-A52D-D1904EE07C91}"/>
              </a:ext>
            </a:extLst>
          </p:cNvPr>
          <p:cNvSpPr/>
          <p:nvPr/>
        </p:nvSpPr>
        <p:spPr>
          <a:xfrm>
            <a:off x="4562397" y="2142857"/>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4" name="Rectangle 33">
            <a:extLst>
              <a:ext uri="{FF2B5EF4-FFF2-40B4-BE49-F238E27FC236}">
                <a16:creationId xmlns:a16="http://schemas.microsoft.com/office/drawing/2014/main" id="{B5716E48-6B30-426E-A52D-D1904EE07C91}"/>
              </a:ext>
            </a:extLst>
          </p:cNvPr>
          <p:cNvSpPr/>
          <p:nvPr/>
        </p:nvSpPr>
        <p:spPr>
          <a:xfrm>
            <a:off x="4562397" y="3021710"/>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5" name="Rectangle 34">
            <a:extLst>
              <a:ext uri="{FF2B5EF4-FFF2-40B4-BE49-F238E27FC236}">
                <a16:creationId xmlns:a16="http://schemas.microsoft.com/office/drawing/2014/main" id="{B5716E48-6B30-426E-A52D-D1904EE07C91}"/>
              </a:ext>
            </a:extLst>
          </p:cNvPr>
          <p:cNvSpPr/>
          <p:nvPr/>
        </p:nvSpPr>
        <p:spPr>
          <a:xfrm>
            <a:off x="5682537" y="2142855"/>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6" name="Rectangle 35">
            <a:extLst>
              <a:ext uri="{FF2B5EF4-FFF2-40B4-BE49-F238E27FC236}">
                <a16:creationId xmlns:a16="http://schemas.microsoft.com/office/drawing/2014/main" id="{B5716E48-6B30-426E-A52D-D1904EE07C91}"/>
              </a:ext>
            </a:extLst>
          </p:cNvPr>
          <p:cNvSpPr/>
          <p:nvPr/>
        </p:nvSpPr>
        <p:spPr>
          <a:xfrm>
            <a:off x="5682537" y="3021708"/>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Tree>
    <p:custDataLst>
      <p:tags r:id="rId1"/>
    </p:custDataLst>
    <p:extLst>
      <p:ext uri="{BB962C8B-B14F-4D97-AF65-F5344CB8AC3E}">
        <p14:creationId xmlns:p14="http://schemas.microsoft.com/office/powerpoint/2010/main" val="241766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479995" y="1125338"/>
            <a:ext cx="4633025" cy="808817"/>
          </a:xfrm>
        </p:spPr>
        <p:txBody>
          <a:bodyPr>
            <a:noAutofit/>
          </a:bodyPr>
          <a:lstStyle/>
          <a:p>
            <a:pPr marL="0" indent="0">
              <a:buNone/>
            </a:pPr>
            <a:r>
              <a:rPr lang="en-GB" sz="2400" dirty="0"/>
              <a:t>In this step you first need to weigh up the options and decide which will be the best approach to take. A number of factors could affect your decision. </a:t>
            </a:r>
          </a:p>
        </p:txBody>
      </p:sp>
      <p:graphicFrame>
        <p:nvGraphicFramePr>
          <p:cNvPr id="29" name="Diagram 28"/>
          <p:cNvGraphicFramePr/>
          <p:nvPr>
            <p:extLst>
              <p:ext uri="{D42A27DB-BD31-4B8C-83A1-F6EECF244321}">
                <p14:modId xmlns:p14="http://schemas.microsoft.com/office/powerpoint/2010/main" val="2380154498"/>
              </p:ext>
            </p:extLst>
          </p:nvPr>
        </p:nvGraphicFramePr>
        <p:xfrm>
          <a:off x="4879773" y="1316109"/>
          <a:ext cx="5216727" cy="3240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9994" y="3416467"/>
            <a:ext cx="554079" cy="554079"/>
          </a:xfrm>
          <a:prstGeom prst="rect">
            <a:avLst/>
          </a:prstGeom>
        </p:spPr>
      </p:pic>
      <p:sp>
        <p:nvSpPr>
          <p:cNvPr id="31" name="TextBox 30"/>
          <p:cNvSpPr txBox="1"/>
          <p:nvPr/>
        </p:nvSpPr>
        <p:spPr>
          <a:xfrm>
            <a:off x="5243888" y="855337"/>
            <a:ext cx="4541520" cy="369332"/>
          </a:xfrm>
          <a:prstGeom prst="rect">
            <a:avLst/>
          </a:prstGeom>
          <a:noFill/>
        </p:spPr>
        <p:txBody>
          <a:bodyPr wrap="square" rtlCol="0">
            <a:spAutoFit/>
          </a:bodyPr>
          <a:lstStyle/>
          <a:p>
            <a:pPr algn="ctr"/>
            <a:r>
              <a:rPr lang="en-ZA" b="1" dirty="0"/>
              <a:t>Factors to consider:</a:t>
            </a:r>
          </a:p>
        </p:txBody>
      </p:sp>
      <p:pic>
        <p:nvPicPr>
          <p:cNvPr id="5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3778" y="1290556"/>
            <a:ext cx="445452" cy="44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3022" y="1683398"/>
            <a:ext cx="448252" cy="3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 name="Oval 2047"/>
          <p:cNvSpPr/>
          <p:nvPr/>
        </p:nvSpPr>
        <p:spPr>
          <a:xfrm>
            <a:off x="7391400" y="1746318"/>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60" name="Oval 59"/>
          <p:cNvSpPr/>
          <p:nvPr/>
        </p:nvSpPr>
        <p:spPr>
          <a:xfrm>
            <a:off x="8089107" y="2063994"/>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4205" y="2588392"/>
            <a:ext cx="568065" cy="5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Oval 61"/>
          <p:cNvSpPr/>
          <p:nvPr/>
        </p:nvSpPr>
        <p:spPr>
          <a:xfrm>
            <a:off x="8286375" y="2730177"/>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pic>
        <p:nvPicPr>
          <p:cNvPr id="614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3022" y="3647573"/>
            <a:ext cx="613649" cy="6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Oval 64"/>
          <p:cNvSpPr/>
          <p:nvPr/>
        </p:nvSpPr>
        <p:spPr>
          <a:xfrm>
            <a:off x="7946910" y="3512319"/>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pic>
        <p:nvPicPr>
          <p:cNvPr id="614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9867" y="4112099"/>
            <a:ext cx="309562" cy="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val 66"/>
          <p:cNvSpPr/>
          <p:nvPr/>
        </p:nvSpPr>
        <p:spPr>
          <a:xfrm>
            <a:off x="7359867" y="3770892"/>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pic>
        <p:nvPicPr>
          <p:cNvPr id="615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868" y="3791122"/>
            <a:ext cx="740092" cy="5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Oval 68"/>
          <p:cNvSpPr/>
          <p:nvPr/>
        </p:nvSpPr>
        <p:spPr>
          <a:xfrm>
            <a:off x="6475947" y="3500385"/>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6</a:t>
            </a:r>
          </a:p>
        </p:txBody>
      </p:sp>
      <p:pic>
        <p:nvPicPr>
          <p:cNvPr id="615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1773" y="2689575"/>
            <a:ext cx="547095" cy="6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Oval 70"/>
          <p:cNvSpPr/>
          <p:nvPr/>
        </p:nvSpPr>
        <p:spPr>
          <a:xfrm>
            <a:off x="6241084" y="2790277"/>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7</a:t>
            </a:r>
          </a:p>
        </p:txBody>
      </p:sp>
      <p:pic>
        <p:nvPicPr>
          <p:cNvPr id="615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8652" y="1503785"/>
            <a:ext cx="694589" cy="56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Oval 72"/>
          <p:cNvSpPr/>
          <p:nvPr/>
        </p:nvSpPr>
        <p:spPr>
          <a:xfrm>
            <a:off x="6410851" y="2082528"/>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8</a:t>
            </a:r>
          </a:p>
        </p:txBody>
      </p:sp>
      <p:graphicFrame>
        <p:nvGraphicFramePr>
          <p:cNvPr id="34" name="Diagram 33">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49138216"/>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35" name="Rectangle 34">
            <a:extLst>
              <a:ext uri="{FF2B5EF4-FFF2-40B4-BE49-F238E27FC236}">
                <a16:creationId xmlns:a16="http://schemas.microsoft.com/office/drawing/2014/main" id="{E51C6E08-C5EB-4948-B23A-06B4FDA71BC7}"/>
              </a:ext>
            </a:extLst>
          </p:cNvPr>
          <p:cNvSpPr/>
          <p:nvPr/>
        </p:nvSpPr>
        <p:spPr>
          <a:xfrm>
            <a:off x="1094593" y="3355970"/>
            <a:ext cx="3881267" cy="830997"/>
          </a:xfrm>
          <a:prstGeom prst="rect">
            <a:avLst/>
          </a:prstGeom>
          <a:solidFill>
            <a:schemeClr val="tx2">
              <a:lumMod val="40000"/>
              <a:lumOff val="60000"/>
            </a:schemeClr>
          </a:solidFill>
        </p:spPr>
        <p:txBody>
          <a:bodyPr wrap="square">
            <a:spAutoFit/>
          </a:bodyPr>
          <a:lstStyle/>
          <a:p>
            <a:r>
              <a:rPr lang="en-GB" sz="2400" dirty="0"/>
              <a:t>Move over each item to find out what these factors are…</a:t>
            </a:r>
          </a:p>
        </p:txBody>
      </p:sp>
    </p:spTree>
    <p:custDataLst>
      <p:tags r:id="rId1"/>
    </p:custDataLst>
    <p:extLst>
      <p:ext uri="{BB962C8B-B14F-4D97-AF65-F5344CB8AC3E}">
        <p14:creationId xmlns:p14="http://schemas.microsoft.com/office/powerpoint/2010/main" val="2838439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472136" y="1050346"/>
            <a:ext cx="9467562" cy="808817"/>
          </a:xfrm>
        </p:spPr>
        <p:txBody>
          <a:bodyPr>
            <a:noAutofit/>
          </a:bodyPr>
          <a:lstStyle/>
          <a:p>
            <a:pPr marL="0" indent="0">
              <a:buNone/>
            </a:pPr>
            <a:r>
              <a:rPr lang="en-GB" sz="2400" dirty="0"/>
              <a:t>You have </a:t>
            </a:r>
            <a:r>
              <a:rPr lang="en-GB" sz="2400" b="1" dirty="0"/>
              <a:t>three possible options </a:t>
            </a:r>
            <a:r>
              <a:rPr lang="en-GB" sz="2400" dirty="0"/>
              <a:t>available to you when providing the supply for Mr Pretorius’s water supply. </a:t>
            </a:r>
          </a:p>
          <a:p>
            <a:endParaRPr lang="en-GB" sz="2400" dirty="0"/>
          </a:p>
        </p:txBody>
      </p:sp>
      <p:sp>
        <p:nvSpPr>
          <p:cNvPr id="30" name="Rectangle 29">
            <a:extLst>
              <a:ext uri="{FF2B5EF4-FFF2-40B4-BE49-F238E27FC236}">
                <a16:creationId xmlns:a16="http://schemas.microsoft.com/office/drawing/2014/main" id="{7945B0CB-7A9B-4093-898C-6EFD0F8B8B11}"/>
              </a:ext>
            </a:extLst>
          </p:cNvPr>
          <p:cNvSpPr/>
          <p:nvPr/>
        </p:nvSpPr>
        <p:spPr>
          <a:xfrm>
            <a:off x="1108131" y="4447355"/>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03" y="3726506"/>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a:extLst>
              <a:ext uri="{FF2B5EF4-FFF2-40B4-BE49-F238E27FC236}">
                <a16:creationId xmlns:a16="http://schemas.microsoft.com/office/drawing/2014/main" id="{0F2C6F92-B0E0-7441-B83F-47EAD9E62534}"/>
              </a:ext>
            </a:extLst>
          </p:cNvPr>
          <p:cNvSpPr/>
          <p:nvPr/>
        </p:nvSpPr>
        <p:spPr>
          <a:xfrm>
            <a:off x="1108132" y="2731570"/>
            <a:ext cx="8831566" cy="830997"/>
          </a:xfrm>
          <a:prstGeom prst="rect">
            <a:avLst/>
          </a:prstGeom>
          <a:noFill/>
          <a:ln w="28575">
            <a:solidFill>
              <a:srgbClr val="00B050"/>
            </a:solidFill>
          </a:ln>
        </p:spPr>
        <p:txBody>
          <a:bodyPr wrap="square">
            <a:spAutoFit/>
          </a:bodyPr>
          <a:lstStyle/>
          <a:p>
            <a:r>
              <a:rPr lang="en-GB" sz="2400" i="1" dirty="0"/>
              <a:t>TIP: Keep in mind the information that your client told you and the property details. </a:t>
            </a:r>
          </a:p>
        </p:txBody>
      </p:sp>
      <p:pic>
        <p:nvPicPr>
          <p:cNvPr id="43"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727" y="2028525"/>
            <a:ext cx="446317" cy="446317"/>
          </a:xfrm>
          <a:prstGeom prst="rect">
            <a:avLst/>
          </a:prstGeom>
        </p:spPr>
      </p:pic>
      <p:pic>
        <p:nvPicPr>
          <p:cNvPr id="42"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691" y="2884575"/>
            <a:ext cx="469628" cy="469628"/>
          </a:xfrm>
          <a:prstGeom prst="rect">
            <a:avLst/>
          </a:prstGeom>
        </p:spPr>
      </p:pic>
      <p:sp>
        <p:nvSpPr>
          <p:cNvPr id="20" name="Rectangle 19">
            <a:extLst>
              <a:ext uri="{FF2B5EF4-FFF2-40B4-BE49-F238E27FC236}">
                <a16:creationId xmlns:a16="http://schemas.microsoft.com/office/drawing/2014/main" id="{E51C6E08-C5EB-4948-B23A-06B4FDA71BC7}"/>
              </a:ext>
            </a:extLst>
          </p:cNvPr>
          <p:cNvSpPr/>
          <p:nvPr/>
        </p:nvSpPr>
        <p:spPr>
          <a:xfrm>
            <a:off x="1108133" y="1836186"/>
            <a:ext cx="8831565" cy="830997"/>
          </a:xfrm>
          <a:prstGeom prst="rect">
            <a:avLst/>
          </a:prstGeom>
          <a:solidFill>
            <a:schemeClr val="tx2">
              <a:lumMod val="40000"/>
              <a:lumOff val="60000"/>
            </a:schemeClr>
          </a:solidFill>
        </p:spPr>
        <p:txBody>
          <a:bodyPr wrap="square">
            <a:spAutoFit/>
          </a:bodyPr>
          <a:lstStyle/>
          <a:p>
            <a:r>
              <a:rPr lang="en-GB" sz="2400" dirty="0"/>
              <a:t>Take a look at the options below. You will soon need to decide which option is the best for this job. </a:t>
            </a:r>
          </a:p>
        </p:txBody>
      </p:sp>
      <p:sp>
        <p:nvSpPr>
          <p:cNvPr id="21" name="Rectangle 20">
            <a:extLst>
              <a:ext uri="{FF2B5EF4-FFF2-40B4-BE49-F238E27FC236}">
                <a16:creationId xmlns:a16="http://schemas.microsoft.com/office/drawing/2014/main" id="{7945B0CB-7A9B-4093-898C-6EFD0F8B8B11}"/>
              </a:ext>
            </a:extLst>
          </p:cNvPr>
          <p:cNvSpPr/>
          <p:nvPr/>
        </p:nvSpPr>
        <p:spPr>
          <a:xfrm>
            <a:off x="2501395" y="4447355"/>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23" name="Rectangle 22">
            <a:extLst>
              <a:ext uri="{FF2B5EF4-FFF2-40B4-BE49-F238E27FC236}">
                <a16:creationId xmlns:a16="http://schemas.microsoft.com/office/drawing/2014/main" id="{7945B0CB-7A9B-4093-898C-6EFD0F8B8B11}"/>
              </a:ext>
            </a:extLst>
          </p:cNvPr>
          <p:cNvSpPr/>
          <p:nvPr/>
        </p:nvSpPr>
        <p:spPr>
          <a:xfrm>
            <a:off x="4003731" y="4447354"/>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353" y="3717685"/>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689" y="3717684"/>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9873006" y="183527"/>
            <a:ext cx="24536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Option 1 and 3 appear to be the same…need to clarify</a:t>
            </a:r>
          </a:p>
        </p:txBody>
      </p:sp>
    </p:spTree>
    <p:custDataLst>
      <p:tags r:id="rId1"/>
    </p:custDataLst>
    <p:extLst>
      <p:ext uri="{BB962C8B-B14F-4D97-AF65-F5344CB8AC3E}">
        <p14:creationId xmlns:p14="http://schemas.microsoft.com/office/powerpoint/2010/main" val="268388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93" y="277466"/>
            <a:ext cx="7616770" cy="960112"/>
          </a:xfrm>
        </p:spPr>
        <p:txBody>
          <a:bodyPr/>
          <a:lstStyle/>
          <a:p>
            <a:r>
              <a:rPr lang="en-GB" dirty="0"/>
              <a:t>Stop and reflect</a:t>
            </a:r>
          </a:p>
        </p:txBody>
      </p:sp>
      <p:sp>
        <p:nvSpPr>
          <p:cNvPr id="6" name="Rectangle 5">
            <a:extLst>
              <a:ext uri="{FF2B5EF4-FFF2-40B4-BE49-F238E27FC236}">
                <a16:creationId xmlns:a16="http://schemas.microsoft.com/office/drawing/2014/main" id="{B5716E48-6B30-426E-A52D-D1904EE07C91}"/>
              </a:ext>
            </a:extLst>
          </p:cNvPr>
          <p:cNvSpPr/>
          <p:nvPr/>
        </p:nvSpPr>
        <p:spPr>
          <a:xfrm>
            <a:off x="1038047" y="2783824"/>
            <a:ext cx="2413813" cy="1475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1</a:t>
            </a:r>
          </a:p>
        </p:txBody>
      </p:sp>
      <p:sp>
        <p:nvSpPr>
          <p:cNvPr id="7" name="Rectangle 6">
            <a:extLst>
              <a:ext uri="{FF2B5EF4-FFF2-40B4-BE49-F238E27FC236}">
                <a16:creationId xmlns:a16="http://schemas.microsoft.com/office/drawing/2014/main" id="{B5716E48-6B30-426E-A52D-D1904EE07C91}"/>
              </a:ext>
            </a:extLst>
          </p:cNvPr>
          <p:cNvSpPr/>
          <p:nvPr/>
        </p:nvSpPr>
        <p:spPr>
          <a:xfrm>
            <a:off x="1038047" y="2466812"/>
            <a:ext cx="2413813" cy="317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1</a:t>
            </a:r>
          </a:p>
        </p:txBody>
      </p:sp>
      <p:sp>
        <p:nvSpPr>
          <p:cNvPr id="10" name="Rectangle 9">
            <a:extLst>
              <a:ext uri="{FF2B5EF4-FFF2-40B4-BE49-F238E27FC236}">
                <a16:creationId xmlns:a16="http://schemas.microsoft.com/office/drawing/2014/main" id="{B5716E48-6B30-426E-A52D-D1904EE07C91}"/>
              </a:ext>
            </a:extLst>
          </p:cNvPr>
          <p:cNvSpPr/>
          <p:nvPr/>
        </p:nvSpPr>
        <p:spPr>
          <a:xfrm>
            <a:off x="3556847" y="2079060"/>
            <a:ext cx="1867263" cy="23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88" y="23585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648" y="1299653"/>
            <a:ext cx="632912" cy="632912"/>
          </a:xfrm>
          <a:prstGeom prst="rect">
            <a:avLst/>
          </a:prstGeom>
        </p:spPr>
      </p:pic>
      <p:sp>
        <p:nvSpPr>
          <p:cNvPr id="17" name="Rectangle 16">
            <a:extLst>
              <a:ext uri="{FF2B5EF4-FFF2-40B4-BE49-F238E27FC236}">
                <a16:creationId xmlns:a16="http://schemas.microsoft.com/office/drawing/2014/main" id="{E51C6E08-C5EB-4948-B23A-06B4FDA71BC7}"/>
              </a:ext>
            </a:extLst>
          </p:cNvPr>
          <p:cNvSpPr/>
          <p:nvPr/>
        </p:nvSpPr>
        <p:spPr>
          <a:xfrm>
            <a:off x="1051560" y="1115543"/>
            <a:ext cx="8915400" cy="1200329"/>
          </a:xfrm>
          <a:prstGeom prst="rect">
            <a:avLst/>
          </a:prstGeom>
          <a:solidFill>
            <a:schemeClr val="tx2">
              <a:lumMod val="40000"/>
              <a:lumOff val="60000"/>
            </a:schemeClr>
          </a:solidFill>
        </p:spPr>
        <p:txBody>
          <a:bodyPr wrap="square">
            <a:spAutoFit/>
          </a:bodyPr>
          <a:lstStyle/>
          <a:p>
            <a:r>
              <a:rPr lang="en-GB" sz="2400" dirty="0"/>
              <a:t>So far, which option do you think might be the best for installing the supply for your client’s water heater supply….? Move the slider scale to indicate which option you believe is </a:t>
            </a:r>
            <a:r>
              <a:rPr lang="en-GB" sz="2400" b="1" dirty="0"/>
              <a:t>Good</a:t>
            </a:r>
            <a:r>
              <a:rPr lang="en-GB" sz="2400" dirty="0"/>
              <a:t>, </a:t>
            </a:r>
            <a:r>
              <a:rPr lang="en-GB" sz="2400" b="1" dirty="0"/>
              <a:t>Better</a:t>
            </a:r>
            <a:r>
              <a:rPr lang="en-GB" sz="2400" dirty="0"/>
              <a:t> and </a:t>
            </a:r>
            <a:r>
              <a:rPr lang="en-GB" sz="2400" b="1" dirty="0"/>
              <a:t>Best</a:t>
            </a:r>
            <a:r>
              <a:rPr lang="en-GB" sz="2400" dirty="0"/>
              <a:t>…</a:t>
            </a:r>
          </a:p>
        </p:txBody>
      </p:sp>
      <p:sp>
        <p:nvSpPr>
          <p:cNvPr id="3" name="Rectangle 2"/>
          <p:cNvSpPr/>
          <p:nvPr/>
        </p:nvSpPr>
        <p:spPr>
          <a:xfrm>
            <a:off x="9842526" y="24721"/>
            <a:ext cx="24536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Option 1 and 3 appear to be the same…need to clarify</a:t>
            </a:r>
          </a:p>
        </p:txBody>
      </p:sp>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02" t="57933" r="28790"/>
          <a:stretch/>
        </p:blipFill>
        <p:spPr bwMode="auto">
          <a:xfrm>
            <a:off x="1058220" y="4529940"/>
            <a:ext cx="2393640" cy="2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B5716E48-6B30-426E-A52D-D1904EE07C91}"/>
              </a:ext>
            </a:extLst>
          </p:cNvPr>
          <p:cNvSpPr/>
          <p:nvPr/>
        </p:nvSpPr>
        <p:spPr>
          <a:xfrm>
            <a:off x="3636800" y="2783824"/>
            <a:ext cx="2413813" cy="1475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2</a:t>
            </a:r>
          </a:p>
        </p:txBody>
      </p:sp>
      <p:sp>
        <p:nvSpPr>
          <p:cNvPr id="25" name="Rectangle 24">
            <a:extLst>
              <a:ext uri="{FF2B5EF4-FFF2-40B4-BE49-F238E27FC236}">
                <a16:creationId xmlns:a16="http://schemas.microsoft.com/office/drawing/2014/main" id="{B5716E48-6B30-426E-A52D-D1904EE07C91}"/>
              </a:ext>
            </a:extLst>
          </p:cNvPr>
          <p:cNvSpPr/>
          <p:nvPr/>
        </p:nvSpPr>
        <p:spPr>
          <a:xfrm>
            <a:off x="3636800" y="2466812"/>
            <a:ext cx="2413813" cy="317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sp>
        <p:nvSpPr>
          <p:cNvPr id="26" name="Rectangle 25">
            <a:extLst>
              <a:ext uri="{FF2B5EF4-FFF2-40B4-BE49-F238E27FC236}">
                <a16:creationId xmlns:a16="http://schemas.microsoft.com/office/drawing/2014/main" id="{B5716E48-6B30-426E-A52D-D1904EE07C91}"/>
              </a:ext>
            </a:extLst>
          </p:cNvPr>
          <p:cNvSpPr/>
          <p:nvPr/>
        </p:nvSpPr>
        <p:spPr>
          <a:xfrm>
            <a:off x="6203013" y="2789376"/>
            <a:ext cx="2413813" cy="1475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3</a:t>
            </a:r>
          </a:p>
        </p:txBody>
      </p:sp>
      <p:sp>
        <p:nvSpPr>
          <p:cNvPr id="27" name="Rectangle 26">
            <a:extLst>
              <a:ext uri="{FF2B5EF4-FFF2-40B4-BE49-F238E27FC236}">
                <a16:creationId xmlns:a16="http://schemas.microsoft.com/office/drawing/2014/main" id="{B5716E48-6B30-426E-A52D-D1904EE07C91}"/>
              </a:ext>
            </a:extLst>
          </p:cNvPr>
          <p:cNvSpPr/>
          <p:nvPr/>
        </p:nvSpPr>
        <p:spPr>
          <a:xfrm>
            <a:off x="6203013" y="2472364"/>
            <a:ext cx="2413813" cy="317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3</a:t>
            </a:r>
          </a:p>
        </p:txBody>
      </p:sp>
      <p:sp>
        <p:nvSpPr>
          <p:cNvPr id="4" name="TextBox 3"/>
          <p:cNvSpPr txBox="1"/>
          <p:nvPr/>
        </p:nvSpPr>
        <p:spPr>
          <a:xfrm>
            <a:off x="1058220" y="4391321"/>
            <a:ext cx="812726" cy="246221"/>
          </a:xfrm>
          <a:prstGeom prst="rect">
            <a:avLst/>
          </a:prstGeom>
          <a:noFill/>
        </p:spPr>
        <p:txBody>
          <a:bodyPr wrap="square" rtlCol="0">
            <a:spAutoFit/>
          </a:bodyPr>
          <a:lstStyle/>
          <a:p>
            <a:r>
              <a:rPr lang="en-ZA" sz="1000" b="1" dirty="0"/>
              <a:t>GOOD</a:t>
            </a:r>
          </a:p>
        </p:txBody>
      </p:sp>
      <p:sp>
        <p:nvSpPr>
          <p:cNvPr id="28" name="TextBox 27"/>
          <p:cNvSpPr txBox="1"/>
          <p:nvPr/>
        </p:nvSpPr>
        <p:spPr>
          <a:xfrm>
            <a:off x="1838590" y="4391589"/>
            <a:ext cx="812726" cy="246221"/>
          </a:xfrm>
          <a:prstGeom prst="rect">
            <a:avLst/>
          </a:prstGeom>
          <a:noFill/>
        </p:spPr>
        <p:txBody>
          <a:bodyPr wrap="square" rtlCol="0">
            <a:spAutoFit/>
          </a:bodyPr>
          <a:lstStyle/>
          <a:p>
            <a:r>
              <a:rPr lang="en-ZA" sz="1000" b="1" dirty="0"/>
              <a:t>BETTER</a:t>
            </a:r>
          </a:p>
        </p:txBody>
      </p:sp>
      <p:sp>
        <p:nvSpPr>
          <p:cNvPr id="29" name="TextBox 28"/>
          <p:cNvSpPr txBox="1"/>
          <p:nvPr/>
        </p:nvSpPr>
        <p:spPr>
          <a:xfrm>
            <a:off x="3006954" y="4378550"/>
            <a:ext cx="812726" cy="246221"/>
          </a:xfrm>
          <a:prstGeom prst="rect">
            <a:avLst/>
          </a:prstGeom>
          <a:noFill/>
        </p:spPr>
        <p:txBody>
          <a:bodyPr wrap="square" rtlCol="0">
            <a:spAutoFit/>
          </a:bodyPr>
          <a:lstStyle/>
          <a:p>
            <a:r>
              <a:rPr lang="en-ZA" sz="1000" b="1" dirty="0"/>
              <a:t>BEST</a:t>
            </a:r>
          </a:p>
        </p:txBody>
      </p:sp>
      <p:pic>
        <p:nvPicPr>
          <p:cNvPr id="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02" t="57933" r="28790"/>
          <a:stretch/>
        </p:blipFill>
        <p:spPr bwMode="auto">
          <a:xfrm>
            <a:off x="3636800" y="4538482"/>
            <a:ext cx="2393640" cy="2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3636800" y="4399863"/>
            <a:ext cx="812726" cy="246221"/>
          </a:xfrm>
          <a:prstGeom prst="rect">
            <a:avLst/>
          </a:prstGeom>
          <a:noFill/>
        </p:spPr>
        <p:txBody>
          <a:bodyPr wrap="square" rtlCol="0">
            <a:spAutoFit/>
          </a:bodyPr>
          <a:lstStyle/>
          <a:p>
            <a:r>
              <a:rPr lang="en-ZA" sz="1000" b="1" dirty="0"/>
              <a:t>GOOD</a:t>
            </a:r>
          </a:p>
        </p:txBody>
      </p:sp>
      <p:sp>
        <p:nvSpPr>
          <p:cNvPr id="32" name="TextBox 31"/>
          <p:cNvSpPr txBox="1"/>
          <p:nvPr/>
        </p:nvSpPr>
        <p:spPr>
          <a:xfrm>
            <a:off x="4417170" y="4400131"/>
            <a:ext cx="812726" cy="246221"/>
          </a:xfrm>
          <a:prstGeom prst="rect">
            <a:avLst/>
          </a:prstGeom>
          <a:noFill/>
        </p:spPr>
        <p:txBody>
          <a:bodyPr wrap="square" rtlCol="0">
            <a:spAutoFit/>
          </a:bodyPr>
          <a:lstStyle/>
          <a:p>
            <a:r>
              <a:rPr lang="en-ZA" sz="1000" b="1" dirty="0"/>
              <a:t>BETTER</a:t>
            </a:r>
          </a:p>
        </p:txBody>
      </p:sp>
      <p:sp>
        <p:nvSpPr>
          <p:cNvPr id="33" name="TextBox 32"/>
          <p:cNvSpPr txBox="1"/>
          <p:nvPr/>
        </p:nvSpPr>
        <p:spPr>
          <a:xfrm>
            <a:off x="5585534" y="4387092"/>
            <a:ext cx="812726" cy="246221"/>
          </a:xfrm>
          <a:prstGeom prst="rect">
            <a:avLst/>
          </a:prstGeom>
          <a:noFill/>
        </p:spPr>
        <p:txBody>
          <a:bodyPr wrap="square" rtlCol="0">
            <a:spAutoFit/>
          </a:bodyPr>
          <a:lstStyle/>
          <a:p>
            <a:r>
              <a:rPr lang="en-ZA" sz="1000" b="1" dirty="0"/>
              <a:t>BEST</a:t>
            </a:r>
          </a:p>
        </p:txBody>
      </p:sp>
      <p:pic>
        <p:nvPicPr>
          <p:cNvPr id="3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02" t="57933" r="28790"/>
          <a:stretch/>
        </p:blipFill>
        <p:spPr bwMode="auto">
          <a:xfrm>
            <a:off x="6223186" y="4552532"/>
            <a:ext cx="2393640" cy="2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6223186" y="4413913"/>
            <a:ext cx="812726" cy="246221"/>
          </a:xfrm>
          <a:prstGeom prst="rect">
            <a:avLst/>
          </a:prstGeom>
          <a:noFill/>
        </p:spPr>
        <p:txBody>
          <a:bodyPr wrap="square" rtlCol="0">
            <a:spAutoFit/>
          </a:bodyPr>
          <a:lstStyle/>
          <a:p>
            <a:r>
              <a:rPr lang="en-ZA" sz="1000" b="1" dirty="0"/>
              <a:t>GOOD</a:t>
            </a:r>
          </a:p>
        </p:txBody>
      </p:sp>
      <p:sp>
        <p:nvSpPr>
          <p:cNvPr id="36" name="TextBox 35"/>
          <p:cNvSpPr txBox="1"/>
          <p:nvPr/>
        </p:nvSpPr>
        <p:spPr>
          <a:xfrm>
            <a:off x="7003556" y="4414181"/>
            <a:ext cx="812726" cy="246221"/>
          </a:xfrm>
          <a:prstGeom prst="rect">
            <a:avLst/>
          </a:prstGeom>
          <a:noFill/>
        </p:spPr>
        <p:txBody>
          <a:bodyPr wrap="square" rtlCol="0">
            <a:spAutoFit/>
          </a:bodyPr>
          <a:lstStyle/>
          <a:p>
            <a:r>
              <a:rPr lang="en-ZA" sz="1000" b="1" dirty="0"/>
              <a:t>BETTER</a:t>
            </a:r>
          </a:p>
        </p:txBody>
      </p:sp>
      <p:sp>
        <p:nvSpPr>
          <p:cNvPr id="37" name="TextBox 36"/>
          <p:cNvSpPr txBox="1"/>
          <p:nvPr/>
        </p:nvSpPr>
        <p:spPr>
          <a:xfrm>
            <a:off x="8171920" y="4401142"/>
            <a:ext cx="812726" cy="246221"/>
          </a:xfrm>
          <a:prstGeom prst="rect">
            <a:avLst/>
          </a:prstGeom>
          <a:noFill/>
        </p:spPr>
        <p:txBody>
          <a:bodyPr wrap="square" rtlCol="0">
            <a:spAutoFit/>
          </a:bodyPr>
          <a:lstStyle/>
          <a:p>
            <a:r>
              <a:rPr lang="en-ZA" sz="1000" b="1" dirty="0"/>
              <a:t>BEST</a:t>
            </a:r>
          </a:p>
        </p:txBody>
      </p:sp>
    </p:spTree>
    <p:custDataLst>
      <p:tags r:id="rId1"/>
    </p:custDataLst>
    <p:extLst>
      <p:ext uri="{BB962C8B-B14F-4D97-AF65-F5344CB8AC3E}">
        <p14:creationId xmlns:p14="http://schemas.microsoft.com/office/powerpoint/2010/main" val="426595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93" y="277466"/>
            <a:ext cx="7616770" cy="960112"/>
          </a:xfrm>
        </p:spPr>
        <p:txBody>
          <a:bodyPr/>
          <a:lstStyle/>
          <a:p>
            <a:r>
              <a:rPr lang="en-GB" dirty="0"/>
              <a:t>Stop and reflect</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88" y="23585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648" y="1299653"/>
            <a:ext cx="632912" cy="632912"/>
          </a:xfrm>
          <a:prstGeom prst="rect">
            <a:avLst/>
          </a:prstGeom>
        </p:spPr>
      </p:pic>
      <p:sp>
        <p:nvSpPr>
          <p:cNvPr id="21" name="Rectangle 20">
            <a:extLst>
              <a:ext uri="{FF2B5EF4-FFF2-40B4-BE49-F238E27FC236}">
                <a16:creationId xmlns:a16="http://schemas.microsoft.com/office/drawing/2014/main" id="{E51C6E08-C5EB-4948-B23A-06B4FDA71BC7}"/>
              </a:ext>
            </a:extLst>
          </p:cNvPr>
          <p:cNvSpPr/>
          <p:nvPr/>
        </p:nvSpPr>
        <p:spPr>
          <a:xfrm>
            <a:off x="1051560" y="1115543"/>
            <a:ext cx="8602980" cy="830997"/>
          </a:xfrm>
          <a:prstGeom prst="rect">
            <a:avLst/>
          </a:prstGeom>
          <a:solidFill>
            <a:schemeClr val="tx2">
              <a:lumMod val="40000"/>
              <a:lumOff val="60000"/>
            </a:schemeClr>
          </a:solidFill>
        </p:spPr>
        <p:txBody>
          <a:bodyPr wrap="square">
            <a:spAutoFit/>
          </a:bodyPr>
          <a:lstStyle/>
          <a:p>
            <a:r>
              <a:rPr lang="en-GB" sz="2400" dirty="0"/>
              <a:t>You chose </a:t>
            </a:r>
            <a:r>
              <a:rPr lang="en-GB" sz="2400" b="1" dirty="0"/>
              <a:t>Option X </a:t>
            </a:r>
            <a:r>
              <a:rPr lang="en-GB" sz="2400" dirty="0"/>
              <a:t>as the best option for the job. </a:t>
            </a:r>
            <a:r>
              <a:rPr lang="en-GB" sz="2400" b="1" dirty="0"/>
              <a:t>Why? </a:t>
            </a:r>
            <a:r>
              <a:rPr lang="en-GB" sz="2400" dirty="0"/>
              <a:t>Type a  reason in the text area below and click submit.</a:t>
            </a:r>
          </a:p>
        </p:txBody>
      </p:sp>
      <p:sp>
        <p:nvSpPr>
          <p:cNvPr id="22" name="Rectangle 21">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3" name="Rectangle 22">
            <a:extLst>
              <a:ext uri="{FF2B5EF4-FFF2-40B4-BE49-F238E27FC236}">
                <a16:creationId xmlns:a16="http://schemas.microsoft.com/office/drawing/2014/main" id="{4B75BCEA-4702-4CC7-961F-362DCBF0442F}"/>
              </a:ext>
            </a:extLst>
          </p:cNvPr>
          <p:cNvSpPr/>
          <p:nvPr/>
        </p:nvSpPr>
        <p:spPr>
          <a:xfrm>
            <a:off x="1051560" y="2205130"/>
            <a:ext cx="8602980" cy="15909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22097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Wireways</a:t>
            </a:r>
            <a:endParaRPr lang="en-GB" dirty="0"/>
          </a:p>
        </p:txBody>
      </p:sp>
      <p:sp>
        <p:nvSpPr>
          <p:cNvPr id="3" name="Subtitle 2"/>
          <p:cNvSpPr>
            <a:spLocks noGrp="1"/>
          </p:cNvSpPr>
          <p:nvPr>
            <p:ph type="subTitle" idx="1"/>
          </p:nvPr>
        </p:nvSpPr>
        <p:spPr/>
        <p:txBody>
          <a:bodyPr>
            <a:normAutofit/>
          </a:bodyPr>
          <a:lstStyle/>
          <a:p>
            <a:r>
              <a:rPr lang="en-GB" sz="2400" dirty="0"/>
              <a:t>Topic 4 – Water Heater Supply Scenario</a:t>
            </a:r>
          </a:p>
        </p:txBody>
      </p:sp>
      <p:sp>
        <p:nvSpPr>
          <p:cNvPr id="4" name="Rectangle 3">
            <a:extLst>
              <a:ext uri="{FF2B5EF4-FFF2-40B4-BE49-F238E27FC236}">
                <a16:creationId xmlns:a16="http://schemas.microsoft.com/office/drawing/2014/main" id="{7B7C2498-382D-467D-A063-1A47EF10440E}"/>
              </a:ext>
            </a:extLst>
          </p:cNvPr>
          <p:cNvSpPr/>
          <p:nvPr/>
        </p:nvSpPr>
        <p:spPr>
          <a:xfrm>
            <a:off x="617538" y="4154354"/>
            <a:ext cx="9377362" cy="507831"/>
          </a:xfrm>
          <a:prstGeom prst="rect">
            <a:avLst/>
          </a:prstGeom>
        </p:spPr>
        <p:txBody>
          <a:bodyPr wrap="square">
            <a:spAutoFit/>
          </a:bodyPr>
          <a:lstStyle/>
          <a:p>
            <a:pPr lvl="0"/>
            <a:r>
              <a:rPr lang="en-ZA" sz="900" i="1" dirty="0">
                <a:solidFill>
                  <a:srgbClr val="43525A"/>
                </a:solidFill>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CEB0F6D-8040-044E-86A2-C9350C1A951E}"/>
              </a:ext>
            </a:extLst>
          </p:cNvPr>
          <p:cNvSpPr/>
          <p:nvPr/>
        </p:nvSpPr>
        <p:spPr>
          <a:xfrm>
            <a:off x="4610100" y="1915943"/>
            <a:ext cx="5402580" cy="28550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endParaRPr lang="en-US" sz="1600" dirty="0"/>
          </a:p>
        </p:txBody>
      </p:sp>
      <p:sp>
        <p:nvSpPr>
          <p:cNvPr id="2" name="Title 1"/>
          <p:cNvSpPr>
            <a:spLocks noGrp="1"/>
          </p:cNvSpPr>
          <p:nvPr>
            <p:ph type="title"/>
          </p:nvPr>
        </p:nvSpPr>
        <p:spPr>
          <a:xfrm>
            <a:off x="545953" y="264463"/>
            <a:ext cx="7616770" cy="960112"/>
          </a:xfrm>
        </p:spPr>
        <p:txBody>
          <a:bodyPr/>
          <a:lstStyle/>
          <a:p>
            <a:r>
              <a:rPr lang="en-GB" dirty="0"/>
              <a:t>Factors to consider</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402002" cy="808817"/>
          </a:xfrm>
        </p:spPr>
        <p:txBody>
          <a:bodyPr>
            <a:noAutofit/>
          </a:bodyPr>
          <a:lstStyle/>
          <a:p>
            <a:pPr marL="0" indent="0">
              <a:buNone/>
            </a:pPr>
            <a:r>
              <a:rPr lang="en-GB" sz="2400" dirty="0"/>
              <a:t>We know that there are a number of factors will affect the option you finally choose to complete the job.</a:t>
            </a: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026" y="2134774"/>
            <a:ext cx="446317" cy="446317"/>
          </a:xfrm>
          <a:prstGeom prst="rect">
            <a:avLst/>
          </a:prstGeom>
        </p:spPr>
      </p:pic>
      <p:sp>
        <p:nvSpPr>
          <p:cNvPr id="19" name="Rectangle 18">
            <a:extLst>
              <a:ext uri="{FF2B5EF4-FFF2-40B4-BE49-F238E27FC236}">
                <a16:creationId xmlns:a16="http://schemas.microsoft.com/office/drawing/2014/main" id="{7945B0CB-7A9B-4093-898C-6EFD0F8B8B11}"/>
              </a:ext>
            </a:extLst>
          </p:cNvPr>
          <p:cNvSpPr/>
          <p:nvPr/>
        </p:nvSpPr>
        <p:spPr>
          <a:xfrm>
            <a:off x="831658" y="3337983"/>
            <a:ext cx="1028785" cy="1066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1</a:t>
            </a:r>
          </a:p>
        </p:txBody>
      </p:sp>
      <p:sp>
        <p:nvSpPr>
          <p:cNvPr id="21" name="Rectangle 20">
            <a:extLst>
              <a:ext uri="{FF2B5EF4-FFF2-40B4-BE49-F238E27FC236}">
                <a16:creationId xmlns:a16="http://schemas.microsoft.com/office/drawing/2014/main" id="{7945B0CB-7A9B-4093-898C-6EFD0F8B8B11}"/>
              </a:ext>
            </a:extLst>
          </p:cNvPr>
          <p:cNvSpPr/>
          <p:nvPr/>
        </p:nvSpPr>
        <p:spPr>
          <a:xfrm>
            <a:off x="2001336" y="3337540"/>
            <a:ext cx="1028785" cy="1078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2</a:t>
            </a:r>
          </a:p>
        </p:txBody>
      </p:sp>
      <p:sp>
        <p:nvSpPr>
          <p:cNvPr id="23" name="Rectangle 22">
            <a:extLst>
              <a:ext uri="{FF2B5EF4-FFF2-40B4-BE49-F238E27FC236}">
                <a16:creationId xmlns:a16="http://schemas.microsoft.com/office/drawing/2014/main" id="{7945B0CB-7A9B-4093-898C-6EFD0F8B8B11}"/>
              </a:ext>
            </a:extLst>
          </p:cNvPr>
          <p:cNvSpPr/>
          <p:nvPr/>
        </p:nvSpPr>
        <p:spPr>
          <a:xfrm>
            <a:off x="3216805" y="3359957"/>
            <a:ext cx="1028785" cy="10441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3</a:t>
            </a:r>
          </a:p>
        </p:txBody>
      </p:sp>
      <p:sp>
        <p:nvSpPr>
          <p:cNvPr id="25" name="Rectangle 24">
            <a:extLst>
              <a:ext uri="{FF2B5EF4-FFF2-40B4-BE49-F238E27FC236}">
                <a16:creationId xmlns:a16="http://schemas.microsoft.com/office/drawing/2014/main" id="{CCEB0F6D-8040-044E-86A2-C9350C1A951E}"/>
              </a:ext>
            </a:extLst>
          </p:cNvPr>
          <p:cNvSpPr/>
          <p:nvPr/>
        </p:nvSpPr>
        <p:spPr>
          <a:xfrm>
            <a:off x="5724501" y="1705004"/>
            <a:ext cx="3002497" cy="375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ZA" sz="2000" dirty="0"/>
              <a:t>What to Consider?</a:t>
            </a:r>
            <a:endParaRPr lang="en-US" sz="20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5955" y="2206392"/>
            <a:ext cx="612344" cy="61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E51C6E08-C5EB-4948-B23A-06B4FDA71BC7}"/>
              </a:ext>
            </a:extLst>
          </p:cNvPr>
          <p:cNvSpPr/>
          <p:nvPr/>
        </p:nvSpPr>
        <p:spPr>
          <a:xfrm>
            <a:off x="1006920" y="1892718"/>
            <a:ext cx="3238670" cy="1200329"/>
          </a:xfrm>
          <a:prstGeom prst="rect">
            <a:avLst/>
          </a:prstGeom>
          <a:solidFill>
            <a:schemeClr val="tx2">
              <a:lumMod val="40000"/>
              <a:lumOff val="60000"/>
            </a:schemeClr>
          </a:solidFill>
        </p:spPr>
        <p:txBody>
          <a:bodyPr wrap="square">
            <a:spAutoFit/>
          </a:bodyPr>
          <a:lstStyle/>
          <a:p>
            <a:r>
              <a:rPr lang="en-GB" sz="2400" dirty="0"/>
              <a:t>Review each option to see what you need to consider.</a:t>
            </a:r>
          </a:p>
        </p:txBody>
      </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5000" y="2134774"/>
            <a:ext cx="568065" cy="5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264" y="2162830"/>
            <a:ext cx="613649" cy="6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3810" y="3534258"/>
            <a:ext cx="309562" cy="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8789" y="3359177"/>
            <a:ext cx="740092" cy="5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5970" y="3383366"/>
            <a:ext cx="547095" cy="6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2793" y="3418249"/>
            <a:ext cx="694589" cy="56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1714" y="2257434"/>
            <a:ext cx="448252" cy="3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25955" y="2822226"/>
            <a:ext cx="725272"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Cost</a:t>
            </a:r>
          </a:p>
        </p:txBody>
      </p:sp>
      <p:sp>
        <p:nvSpPr>
          <p:cNvPr id="35" name="Rectangle 34"/>
          <p:cNvSpPr/>
          <p:nvPr/>
        </p:nvSpPr>
        <p:spPr>
          <a:xfrm>
            <a:off x="5798820" y="2653783"/>
            <a:ext cx="1752600" cy="507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Environmental conditions</a:t>
            </a:r>
          </a:p>
        </p:txBody>
      </p:sp>
      <p:sp>
        <p:nvSpPr>
          <p:cNvPr id="36" name="Rectangle 35"/>
          <p:cNvSpPr/>
          <p:nvPr/>
        </p:nvSpPr>
        <p:spPr>
          <a:xfrm>
            <a:off x="7382708" y="2814428"/>
            <a:ext cx="1560030"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Tools &amp; Equipment</a:t>
            </a:r>
          </a:p>
        </p:txBody>
      </p:sp>
      <p:sp>
        <p:nvSpPr>
          <p:cNvPr id="37" name="Rectangle 36"/>
          <p:cNvSpPr/>
          <p:nvPr/>
        </p:nvSpPr>
        <p:spPr>
          <a:xfrm>
            <a:off x="8816587" y="2905519"/>
            <a:ext cx="1267000"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Materials</a:t>
            </a:r>
          </a:p>
        </p:txBody>
      </p:sp>
      <p:sp>
        <p:nvSpPr>
          <p:cNvPr id="38" name="Rectangle 37"/>
          <p:cNvSpPr/>
          <p:nvPr/>
        </p:nvSpPr>
        <p:spPr>
          <a:xfrm>
            <a:off x="4611966" y="4009796"/>
            <a:ext cx="118860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Time</a:t>
            </a:r>
          </a:p>
        </p:txBody>
      </p:sp>
      <p:sp>
        <p:nvSpPr>
          <p:cNvPr id="39" name="Rectangle 38"/>
          <p:cNvSpPr/>
          <p:nvPr/>
        </p:nvSpPr>
        <p:spPr>
          <a:xfrm>
            <a:off x="5984532" y="4009797"/>
            <a:ext cx="118860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Labour</a:t>
            </a:r>
          </a:p>
        </p:txBody>
      </p:sp>
      <p:sp>
        <p:nvSpPr>
          <p:cNvPr id="40" name="Rectangle 39"/>
          <p:cNvSpPr/>
          <p:nvPr/>
        </p:nvSpPr>
        <p:spPr>
          <a:xfrm>
            <a:off x="7337344" y="4102073"/>
            <a:ext cx="140434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Codes and Standards</a:t>
            </a:r>
          </a:p>
        </p:txBody>
      </p:sp>
      <p:sp>
        <p:nvSpPr>
          <p:cNvPr id="41" name="Rectangle 40"/>
          <p:cNvSpPr/>
          <p:nvPr/>
        </p:nvSpPr>
        <p:spPr>
          <a:xfrm>
            <a:off x="8892787" y="4028013"/>
            <a:ext cx="1114600" cy="620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Possible risks</a:t>
            </a:r>
          </a:p>
        </p:txBody>
      </p:sp>
    </p:spTree>
    <p:custDataLst>
      <p:tags r:id="rId1"/>
    </p:custDataLst>
    <p:extLst>
      <p:ext uri="{BB962C8B-B14F-4D97-AF65-F5344CB8AC3E}">
        <p14:creationId xmlns:p14="http://schemas.microsoft.com/office/powerpoint/2010/main" val="181027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 Details </a:t>
            </a:r>
          </a:p>
        </p:txBody>
      </p:sp>
      <p:sp>
        <p:nvSpPr>
          <p:cNvPr id="7" name="Rectangle 6">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84512"/>
            <a:ext cx="9291468" cy="414391"/>
          </a:xfrm>
        </p:spPr>
        <p:txBody>
          <a:bodyPr>
            <a:noAutofit/>
          </a:bodyPr>
          <a:lstStyle/>
          <a:p>
            <a:pPr marL="0" indent="0">
              <a:buNone/>
            </a:pPr>
            <a:r>
              <a:rPr lang="en-GB" sz="2400" dirty="0"/>
              <a:t>Use </a:t>
            </a:r>
            <a:r>
              <a:rPr lang="en-GB" sz="2400" b="1" dirty="0"/>
              <a:t>2,5mm </a:t>
            </a:r>
            <a:r>
              <a:rPr lang="en-GB" sz="2400" b="1" dirty="0" err="1"/>
              <a:t>Norsk</a:t>
            </a:r>
            <a:r>
              <a:rPr lang="en-GB" sz="2400" b="1" dirty="0"/>
              <a:t> (2+E) cable </a:t>
            </a:r>
            <a:r>
              <a:rPr lang="en-GB" sz="2400" dirty="0"/>
              <a:t>to supply a isolator that will allow the water heater to be supplied from.</a:t>
            </a:r>
          </a:p>
        </p:txBody>
      </p:sp>
      <p:sp>
        <p:nvSpPr>
          <p:cNvPr id="12" name="Rectangle 11">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13" name="Rectangle 12">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14" name="Rectangle 13">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15" name="Rectangle 14">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16" name="Rectangle 15">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17" name="Rectangle 16">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18" name="Rectangle 17">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20" name="Rectangle 19">
            <a:extLst>
              <a:ext uri="{FF2B5EF4-FFF2-40B4-BE49-F238E27FC236}">
                <a16:creationId xmlns:a16="http://schemas.microsoft.com/office/drawing/2014/main" id="{E51C6E08-C5EB-4948-B23A-06B4FDA71BC7}"/>
              </a:ext>
            </a:extLst>
          </p:cNvPr>
          <p:cNvSpPr/>
          <p:nvPr/>
        </p:nvSpPr>
        <p:spPr>
          <a:xfrm>
            <a:off x="1188721" y="197113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1922607"/>
            <a:ext cx="558710" cy="558710"/>
          </a:xfrm>
          <a:prstGeom prst="rect">
            <a:avLst/>
          </a:prstGeom>
        </p:spPr>
      </p:pic>
      <p:sp>
        <p:nvSpPr>
          <p:cNvPr id="22" name="Rectangle 21">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
        <p:nvSpPr>
          <p:cNvPr id="19" name="Rectangle 18"/>
          <p:cNvSpPr/>
          <p:nvPr/>
        </p:nvSpPr>
        <p:spPr>
          <a:xfrm>
            <a:off x="9842526" y="24721"/>
            <a:ext cx="24536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Option 1 and 3 appear to be the same…need to clarify</a:t>
            </a:r>
          </a:p>
        </p:txBody>
      </p:sp>
    </p:spTree>
    <p:custDataLst>
      <p:tags r:id="rId1"/>
    </p:custDataLst>
    <p:extLst>
      <p:ext uri="{BB962C8B-B14F-4D97-AF65-F5344CB8AC3E}">
        <p14:creationId xmlns:p14="http://schemas.microsoft.com/office/powerpoint/2010/main" val="308695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 Details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69272"/>
            <a:ext cx="9375288" cy="414391"/>
          </a:xfrm>
        </p:spPr>
        <p:txBody>
          <a:bodyPr>
            <a:noAutofit/>
          </a:bodyPr>
          <a:lstStyle/>
          <a:p>
            <a:pPr marL="0" indent="0">
              <a:buNone/>
            </a:pPr>
            <a:r>
              <a:rPr lang="en-GB" sz="2400" dirty="0"/>
              <a:t>Use </a:t>
            </a:r>
            <a:r>
              <a:rPr lang="en-GB" sz="2400" b="1" dirty="0"/>
              <a:t>2,5mm flat twin and earth (2+E) cable</a:t>
            </a:r>
            <a:r>
              <a:rPr lang="en-GB" sz="2400" dirty="0"/>
              <a:t> to supply a isolator that will allow the water heater to be supplied from.</a:t>
            </a:r>
          </a:p>
          <a:p>
            <a:pPr marL="0" indent="0">
              <a:buNone/>
            </a:pPr>
            <a:endParaRPr lang="en-GB" sz="2400" dirty="0"/>
          </a:p>
          <a:p>
            <a:pPr marL="0" indent="0">
              <a:buNone/>
            </a:pPr>
            <a:endParaRPr lang="en-GB" sz="2400" dirty="0"/>
          </a:p>
          <a:p>
            <a:pPr marL="0" indent="0">
              <a:buNone/>
            </a:pPr>
            <a:endParaRPr lang="en-GB" sz="2400" dirty="0"/>
          </a:p>
        </p:txBody>
      </p:sp>
      <p:sp>
        <p:nvSpPr>
          <p:cNvPr id="21" name="Rectangle 20">
            <a:extLst>
              <a:ext uri="{FF2B5EF4-FFF2-40B4-BE49-F238E27FC236}">
                <a16:creationId xmlns:a16="http://schemas.microsoft.com/office/drawing/2014/main" id="{E51C6E08-C5EB-4948-B23A-06B4FDA71BC7}"/>
              </a:ext>
            </a:extLst>
          </p:cNvPr>
          <p:cNvSpPr/>
          <p:nvPr/>
        </p:nvSpPr>
        <p:spPr>
          <a:xfrm>
            <a:off x="1188721" y="210829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2059767"/>
            <a:ext cx="558710" cy="558710"/>
          </a:xfrm>
          <a:prstGeom prst="rect">
            <a:avLst/>
          </a:prstGeom>
        </p:spPr>
      </p:pic>
      <p:sp>
        <p:nvSpPr>
          <p:cNvPr id="23" name="Rectangle 22">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24" name="Rectangle 23">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25" name="Rectangle 24">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26" name="Rectangle 25">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27" name="Rectangle 26">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28" name="Rectangle 27">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29" name="Rectangle 28">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30" name="Rectangle 29">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31" name="Rectangle 30">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Tree>
    <p:custDataLst>
      <p:tags r:id="rId1"/>
    </p:custDataLst>
    <p:extLst>
      <p:ext uri="{BB962C8B-B14F-4D97-AF65-F5344CB8AC3E}">
        <p14:creationId xmlns:p14="http://schemas.microsoft.com/office/powerpoint/2010/main" val="33947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 Details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84512"/>
            <a:ext cx="7980148" cy="414391"/>
          </a:xfrm>
        </p:spPr>
        <p:txBody>
          <a:bodyPr>
            <a:noAutofit/>
          </a:bodyPr>
          <a:lstStyle/>
          <a:p>
            <a:pPr marL="0" indent="0">
              <a:buNone/>
            </a:pPr>
            <a:r>
              <a:rPr lang="en-GB" sz="2400" dirty="0"/>
              <a:t>Use </a:t>
            </a:r>
            <a:r>
              <a:rPr lang="en-GB" sz="2400" b="1" dirty="0"/>
              <a:t>2,5mm </a:t>
            </a:r>
            <a:r>
              <a:rPr lang="en-GB" sz="2400" b="1" dirty="0" err="1"/>
              <a:t>Norsk</a:t>
            </a:r>
            <a:r>
              <a:rPr lang="en-GB" sz="2400" b="1" dirty="0"/>
              <a:t> (2+E) cable </a:t>
            </a:r>
            <a:r>
              <a:rPr lang="en-GB" sz="2400" dirty="0"/>
              <a:t>to supply a isolator that will allow the water heater to be supplied from.</a:t>
            </a:r>
          </a:p>
          <a:p>
            <a:pPr marL="0" indent="0">
              <a:buNone/>
            </a:pPr>
            <a:endParaRPr lang="en-GB" sz="2400" dirty="0"/>
          </a:p>
          <a:p>
            <a:pPr marL="0" indent="0">
              <a:buNone/>
            </a:pPr>
            <a:endParaRPr lang="en-GB" sz="2400" dirty="0"/>
          </a:p>
        </p:txBody>
      </p:sp>
      <p:sp>
        <p:nvSpPr>
          <p:cNvPr id="19" name="Rectangle 18">
            <a:extLst>
              <a:ext uri="{FF2B5EF4-FFF2-40B4-BE49-F238E27FC236}">
                <a16:creationId xmlns:a16="http://schemas.microsoft.com/office/drawing/2014/main" id="{E51C6E08-C5EB-4948-B23A-06B4FDA71BC7}"/>
              </a:ext>
            </a:extLst>
          </p:cNvPr>
          <p:cNvSpPr/>
          <p:nvPr/>
        </p:nvSpPr>
        <p:spPr>
          <a:xfrm>
            <a:off x="1188721" y="204733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1998807"/>
            <a:ext cx="558710" cy="558710"/>
          </a:xfrm>
          <a:prstGeom prst="rect">
            <a:avLst/>
          </a:prstGeom>
        </p:spPr>
      </p:pic>
      <p:sp>
        <p:nvSpPr>
          <p:cNvPr id="22" name="Rectangle 21">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23" name="Rectangle 22">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24" name="Rectangle 23">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25" name="Rectangle 24">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26" name="Rectangle 25">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27" name="Rectangle 26">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28" name="Rectangle 27">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29" name="Rectangle 28">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30" name="Rectangle 29">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
        <p:nvSpPr>
          <p:cNvPr id="15" name="Rectangle 14"/>
          <p:cNvSpPr/>
          <p:nvPr/>
        </p:nvSpPr>
        <p:spPr>
          <a:xfrm>
            <a:off x="9842526" y="93301"/>
            <a:ext cx="24536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Details for each option missing.</a:t>
            </a:r>
          </a:p>
        </p:txBody>
      </p:sp>
    </p:spTree>
    <p:custDataLst>
      <p:tags r:id="rId1"/>
    </p:custDataLst>
    <p:extLst>
      <p:ext uri="{BB962C8B-B14F-4D97-AF65-F5344CB8AC3E}">
        <p14:creationId xmlns:p14="http://schemas.microsoft.com/office/powerpoint/2010/main" val="342937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41059"/>
            <a:ext cx="7616770" cy="960112"/>
          </a:xfrm>
        </p:spPr>
        <p:txBody>
          <a:bodyPr/>
          <a:lstStyle/>
          <a:p>
            <a:r>
              <a:rPr lang="en-GB" dirty="0"/>
              <a:t>Advantages and Disadvantages</a:t>
            </a:r>
          </a:p>
        </p:txBody>
      </p:sp>
      <p:sp>
        <p:nvSpPr>
          <p:cNvPr id="6" name="Rectangle 5">
            <a:extLst>
              <a:ext uri="{FF2B5EF4-FFF2-40B4-BE49-F238E27FC236}">
                <a16:creationId xmlns:a16="http://schemas.microsoft.com/office/drawing/2014/main" id="{B5716E48-6B30-426E-A52D-D1904EE07C91}"/>
              </a:ext>
            </a:extLst>
          </p:cNvPr>
          <p:cNvSpPr/>
          <p:nvPr/>
        </p:nvSpPr>
        <p:spPr>
          <a:xfrm>
            <a:off x="4229100" y="2123283"/>
            <a:ext cx="2766060" cy="265824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7" name="Rectangle 6">
            <a:extLst>
              <a:ext uri="{FF2B5EF4-FFF2-40B4-BE49-F238E27FC236}">
                <a16:creationId xmlns:a16="http://schemas.microsoft.com/office/drawing/2014/main" id="{B5716E48-6B30-426E-A52D-D1904EE07C91}"/>
              </a:ext>
            </a:extLst>
          </p:cNvPr>
          <p:cNvSpPr/>
          <p:nvPr/>
        </p:nvSpPr>
        <p:spPr>
          <a:xfrm>
            <a:off x="848335" y="2410878"/>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1</a:t>
            </a:r>
          </a:p>
        </p:txBody>
      </p:sp>
      <p:sp>
        <p:nvSpPr>
          <p:cNvPr id="3" name="TextBox 2"/>
          <p:cNvSpPr txBox="1"/>
          <p:nvPr/>
        </p:nvSpPr>
        <p:spPr>
          <a:xfrm>
            <a:off x="8984673" y="775855"/>
            <a:ext cx="184731" cy="369332"/>
          </a:xfrm>
          <a:prstGeom prst="rect">
            <a:avLst/>
          </a:prstGeom>
          <a:noFill/>
        </p:spPr>
        <p:txBody>
          <a:bodyPr wrap="none" rtlCol="0">
            <a:spAutoFit/>
          </a:bodyPr>
          <a:lstStyle/>
          <a:p>
            <a:endParaRPr lang="en-ZA" dirty="0"/>
          </a:p>
        </p:txBody>
      </p:sp>
      <p:sp>
        <p:nvSpPr>
          <p:cNvPr id="17" name="Rectangle 16">
            <a:extLst>
              <a:ext uri="{FF2B5EF4-FFF2-40B4-BE49-F238E27FC236}">
                <a16:creationId xmlns:a16="http://schemas.microsoft.com/office/drawing/2014/main" id="{B5716E48-6B30-426E-A52D-D1904EE07C91}"/>
              </a:ext>
            </a:extLst>
          </p:cNvPr>
          <p:cNvSpPr/>
          <p:nvPr/>
        </p:nvSpPr>
        <p:spPr>
          <a:xfrm>
            <a:off x="4229100" y="2098458"/>
            <a:ext cx="2766059" cy="3067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Advantages</a:t>
            </a:r>
          </a:p>
        </p:txBody>
      </p:sp>
      <p:sp>
        <p:nvSpPr>
          <p:cNvPr id="18" name="Rectangle 17">
            <a:extLst>
              <a:ext uri="{FF2B5EF4-FFF2-40B4-BE49-F238E27FC236}">
                <a16:creationId xmlns:a16="http://schemas.microsoft.com/office/drawing/2014/main" id="{B5716E48-6B30-426E-A52D-D1904EE07C91}"/>
              </a:ext>
            </a:extLst>
          </p:cNvPr>
          <p:cNvSpPr/>
          <p:nvPr/>
        </p:nvSpPr>
        <p:spPr>
          <a:xfrm>
            <a:off x="848335" y="2684429"/>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1</a:t>
            </a:r>
          </a:p>
        </p:txBody>
      </p:sp>
      <p:sp>
        <p:nvSpPr>
          <p:cNvPr id="19" name="Rectangle 18">
            <a:extLst>
              <a:ext uri="{FF2B5EF4-FFF2-40B4-BE49-F238E27FC236}">
                <a16:creationId xmlns:a16="http://schemas.microsoft.com/office/drawing/2014/main" id="{B5716E48-6B30-426E-A52D-D1904EE07C91}"/>
              </a:ext>
            </a:extLst>
          </p:cNvPr>
          <p:cNvSpPr/>
          <p:nvPr/>
        </p:nvSpPr>
        <p:spPr>
          <a:xfrm>
            <a:off x="2528469" y="2417791"/>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2</a:t>
            </a:r>
          </a:p>
        </p:txBody>
      </p:sp>
      <p:sp>
        <p:nvSpPr>
          <p:cNvPr id="20" name="Rectangle 19">
            <a:extLst>
              <a:ext uri="{FF2B5EF4-FFF2-40B4-BE49-F238E27FC236}">
                <a16:creationId xmlns:a16="http://schemas.microsoft.com/office/drawing/2014/main" id="{B5716E48-6B30-426E-A52D-D1904EE07C91}"/>
              </a:ext>
            </a:extLst>
          </p:cNvPr>
          <p:cNvSpPr/>
          <p:nvPr/>
        </p:nvSpPr>
        <p:spPr>
          <a:xfrm>
            <a:off x="2528469" y="2691342"/>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2</a:t>
            </a:r>
          </a:p>
        </p:txBody>
      </p:sp>
      <p:sp>
        <p:nvSpPr>
          <p:cNvPr id="21" name="Rectangle 20">
            <a:extLst>
              <a:ext uri="{FF2B5EF4-FFF2-40B4-BE49-F238E27FC236}">
                <a16:creationId xmlns:a16="http://schemas.microsoft.com/office/drawing/2014/main" id="{B5716E48-6B30-426E-A52D-D1904EE07C91}"/>
              </a:ext>
            </a:extLst>
          </p:cNvPr>
          <p:cNvSpPr/>
          <p:nvPr/>
        </p:nvSpPr>
        <p:spPr>
          <a:xfrm>
            <a:off x="1583366" y="3520702"/>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3</a:t>
            </a:r>
          </a:p>
        </p:txBody>
      </p:sp>
      <p:sp>
        <p:nvSpPr>
          <p:cNvPr id="22" name="Rectangle 21">
            <a:extLst>
              <a:ext uri="{FF2B5EF4-FFF2-40B4-BE49-F238E27FC236}">
                <a16:creationId xmlns:a16="http://schemas.microsoft.com/office/drawing/2014/main" id="{B5716E48-6B30-426E-A52D-D1904EE07C91}"/>
              </a:ext>
            </a:extLst>
          </p:cNvPr>
          <p:cNvSpPr/>
          <p:nvPr/>
        </p:nvSpPr>
        <p:spPr>
          <a:xfrm>
            <a:off x="1590949" y="3783446"/>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3</a:t>
            </a:r>
          </a:p>
        </p:txBody>
      </p:sp>
      <p:sp>
        <p:nvSpPr>
          <p:cNvPr id="25" name="Rectangle 24">
            <a:extLst>
              <a:ext uri="{FF2B5EF4-FFF2-40B4-BE49-F238E27FC236}">
                <a16:creationId xmlns:a16="http://schemas.microsoft.com/office/drawing/2014/main" id="{B5716E48-6B30-426E-A52D-D1904EE07C91}"/>
              </a:ext>
            </a:extLst>
          </p:cNvPr>
          <p:cNvSpPr/>
          <p:nvPr/>
        </p:nvSpPr>
        <p:spPr>
          <a:xfrm>
            <a:off x="7284720" y="2123283"/>
            <a:ext cx="2598958" cy="26582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26" name="Rectangle 25">
            <a:extLst>
              <a:ext uri="{FF2B5EF4-FFF2-40B4-BE49-F238E27FC236}">
                <a16:creationId xmlns:a16="http://schemas.microsoft.com/office/drawing/2014/main" id="{B5716E48-6B30-426E-A52D-D1904EE07C91}"/>
              </a:ext>
            </a:extLst>
          </p:cNvPr>
          <p:cNvSpPr/>
          <p:nvPr/>
        </p:nvSpPr>
        <p:spPr>
          <a:xfrm>
            <a:off x="7284720" y="2098458"/>
            <a:ext cx="2598957" cy="30676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Disadvantages</a:t>
            </a:r>
          </a:p>
        </p:txBody>
      </p:sp>
      <p:sp>
        <p:nvSpPr>
          <p:cNvPr id="23" name="Rectangle 22">
            <a:extLst>
              <a:ext uri="{FF2B5EF4-FFF2-40B4-BE49-F238E27FC236}">
                <a16:creationId xmlns:a16="http://schemas.microsoft.com/office/drawing/2014/main" id="{E51C6E08-C5EB-4948-B23A-06B4FDA71BC7}"/>
              </a:ext>
            </a:extLst>
          </p:cNvPr>
          <p:cNvSpPr/>
          <p:nvPr/>
        </p:nvSpPr>
        <p:spPr>
          <a:xfrm>
            <a:off x="1039659" y="1068634"/>
            <a:ext cx="8844712" cy="830997"/>
          </a:xfrm>
          <a:prstGeom prst="rect">
            <a:avLst/>
          </a:prstGeom>
          <a:solidFill>
            <a:schemeClr val="tx2">
              <a:lumMod val="40000"/>
              <a:lumOff val="60000"/>
            </a:schemeClr>
          </a:solidFill>
        </p:spPr>
        <p:txBody>
          <a:bodyPr wrap="square">
            <a:spAutoFit/>
          </a:bodyPr>
          <a:lstStyle/>
          <a:p>
            <a:r>
              <a:rPr lang="en-GB" sz="2400" dirty="0"/>
              <a:t>Before you choose the best option for this job, you should weigh up the advantages and disadvantages. Click on each option to view.</a:t>
            </a:r>
          </a:p>
        </p:txBody>
      </p:sp>
      <p:pic>
        <p:nvPicPr>
          <p:cNvPr id="24"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949" y="1096664"/>
            <a:ext cx="558710" cy="558710"/>
          </a:xfrm>
          <a:prstGeom prst="rect">
            <a:avLst/>
          </a:prstGeom>
        </p:spPr>
      </p:pic>
      <p:sp>
        <p:nvSpPr>
          <p:cNvPr id="16" name="Rectangle 15"/>
          <p:cNvSpPr/>
          <p:nvPr/>
        </p:nvSpPr>
        <p:spPr>
          <a:xfrm>
            <a:off x="10520706" y="183527"/>
            <a:ext cx="24536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Option 1 and 3 appear to be the same…need to clarify</a:t>
            </a:r>
          </a:p>
        </p:txBody>
      </p:sp>
      <p:sp>
        <p:nvSpPr>
          <p:cNvPr id="27" name="Rectangle 26"/>
          <p:cNvSpPr/>
          <p:nvPr/>
        </p:nvSpPr>
        <p:spPr>
          <a:xfrm>
            <a:off x="10154946" y="1960591"/>
            <a:ext cx="24536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Disadvantage for Option 2 missing</a:t>
            </a:r>
          </a:p>
        </p:txBody>
      </p:sp>
    </p:spTree>
    <p:custDataLst>
      <p:tags r:id="rId1"/>
    </p:custDataLst>
    <p:extLst>
      <p:ext uri="{BB962C8B-B14F-4D97-AF65-F5344CB8AC3E}">
        <p14:creationId xmlns:p14="http://schemas.microsoft.com/office/powerpoint/2010/main" val="70622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Choose the best option</a:t>
            </a:r>
          </a:p>
        </p:txBody>
      </p:sp>
      <p:sp>
        <p:nvSpPr>
          <p:cNvPr id="8" name="Rectangle 7">
            <a:extLst>
              <a:ext uri="{FF2B5EF4-FFF2-40B4-BE49-F238E27FC236}">
                <a16:creationId xmlns:a16="http://schemas.microsoft.com/office/drawing/2014/main" id="{B5716E48-6B30-426E-A52D-D1904EE07C91}"/>
              </a:ext>
            </a:extLst>
          </p:cNvPr>
          <p:cNvSpPr/>
          <p:nvPr/>
        </p:nvSpPr>
        <p:spPr>
          <a:xfrm>
            <a:off x="1028700" y="2178318"/>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sp>
        <p:nvSpPr>
          <p:cNvPr id="15" name="Rectangle 14">
            <a:extLst>
              <a:ext uri="{FF2B5EF4-FFF2-40B4-BE49-F238E27FC236}">
                <a16:creationId xmlns:a16="http://schemas.microsoft.com/office/drawing/2014/main" id="{5A565070-C56E-4334-A8B8-33B773A2C69F}"/>
              </a:ext>
            </a:extLst>
          </p:cNvPr>
          <p:cNvSpPr/>
          <p:nvPr/>
        </p:nvSpPr>
        <p:spPr>
          <a:xfrm>
            <a:off x="8162723" y="4298299"/>
            <a:ext cx="1600817" cy="301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814" y="2301230"/>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888666" y="3860461"/>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1143857" y="3769313"/>
            <a:ext cx="8903708" cy="369332"/>
          </a:xfrm>
          <a:prstGeom prst="rect">
            <a:avLst/>
          </a:prstGeom>
          <a:noFill/>
        </p:spPr>
        <p:txBody>
          <a:bodyPr wrap="square" rtlCol="0">
            <a:spAutoFit/>
          </a:bodyPr>
          <a:lstStyle/>
          <a:p>
            <a:pPr lvl="0"/>
            <a:r>
              <a:rPr lang="en-ZA" b="1" dirty="0"/>
              <a:t>Option 1</a:t>
            </a:r>
          </a:p>
        </p:txBody>
      </p:sp>
      <p:sp>
        <p:nvSpPr>
          <p:cNvPr id="25" name="Rectangle 24">
            <a:extLst>
              <a:ext uri="{FF2B5EF4-FFF2-40B4-BE49-F238E27FC236}">
                <a16:creationId xmlns:a16="http://schemas.microsoft.com/office/drawing/2014/main" id="{E51C6E08-C5EB-4948-B23A-06B4FDA71BC7}"/>
              </a:ext>
            </a:extLst>
          </p:cNvPr>
          <p:cNvSpPr/>
          <p:nvPr/>
        </p:nvSpPr>
        <p:spPr>
          <a:xfrm>
            <a:off x="1028700" y="1158610"/>
            <a:ext cx="8907780" cy="830997"/>
          </a:xfrm>
          <a:prstGeom prst="rect">
            <a:avLst/>
          </a:prstGeom>
          <a:solidFill>
            <a:schemeClr val="tx2">
              <a:lumMod val="40000"/>
              <a:lumOff val="60000"/>
            </a:schemeClr>
          </a:solidFill>
        </p:spPr>
        <p:txBody>
          <a:bodyPr wrap="square">
            <a:spAutoFit/>
          </a:bodyPr>
          <a:lstStyle/>
          <a:p>
            <a:r>
              <a:rPr lang="en-GB" sz="2400" dirty="0"/>
              <a:t>Time to select the best option for this job. Choose an answer and click submit. You may review the options before deciding. </a:t>
            </a:r>
          </a:p>
        </p:txBody>
      </p:sp>
      <p:pic>
        <p:nvPicPr>
          <p:cNvPr id="2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100" y="1110088"/>
            <a:ext cx="558710" cy="558710"/>
          </a:xfrm>
          <a:prstGeom prst="rect">
            <a:avLst/>
          </a:prstGeom>
        </p:spPr>
      </p:pic>
      <p:sp>
        <p:nvSpPr>
          <p:cNvPr id="32" name="Rectangle 31">
            <a:extLst>
              <a:ext uri="{FF2B5EF4-FFF2-40B4-BE49-F238E27FC236}">
                <a16:creationId xmlns:a16="http://schemas.microsoft.com/office/drawing/2014/main" id="{B5716E48-6B30-426E-A52D-D1904EE07C91}"/>
              </a:ext>
            </a:extLst>
          </p:cNvPr>
          <p:cNvSpPr/>
          <p:nvPr/>
        </p:nvSpPr>
        <p:spPr>
          <a:xfrm>
            <a:off x="3924300" y="2192556"/>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pic>
        <p:nvPicPr>
          <p:cNvPr id="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414" y="2315468"/>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a:xfrm>
            <a:off x="3784266" y="3874699"/>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B5716E48-6B30-426E-A52D-D1904EE07C91}"/>
              </a:ext>
            </a:extLst>
          </p:cNvPr>
          <p:cNvSpPr/>
          <p:nvPr/>
        </p:nvSpPr>
        <p:spPr>
          <a:xfrm>
            <a:off x="6934200" y="2192556"/>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pic>
        <p:nvPicPr>
          <p:cNvPr id="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314" y="2315468"/>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p:nvPr/>
        </p:nvSpPr>
        <p:spPr>
          <a:xfrm>
            <a:off x="6794166" y="3874699"/>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4072399" y="3783551"/>
            <a:ext cx="2168380" cy="369332"/>
          </a:xfrm>
          <a:prstGeom prst="rect">
            <a:avLst/>
          </a:prstGeom>
          <a:noFill/>
        </p:spPr>
        <p:txBody>
          <a:bodyPr wrap="square" rtlCol="0">
            <a:spAutoFit/>
          </a:bodyPr>
          <a:lstStyle/>
          <a:p>
            <a:pPr lvl="0"/>
            <a:r>
              <a:rPr lang="en-ZA" b="1" dirty="0"/>
              <a:t>Option 2</a:t>
            </a:r>
          </a:p>
        </p:txBody>
      </p:sp>
      <p:sp>
        <p:nvSpPr>
          <p:cNvPr id="39" name="TextBox 38"/>
          <p:cNvSpPr txBox="1"/>
          <p:nvPr/>
        </p:nvSpPr>
        <p:spPr>
          <a:xfrm>
            <a:off x="7077773" y="3784170"/>
            <a:ext cx="2168380" cy="369332"/>
          </a:xfrm>
          <a:prstGeom prst="rect">
            <a:avLst/>
          </a:prstGeom>
          <a:noFill/>
        </p:spPr>
        <p:txBody>
          <a:bodyPr wrap="square" rtlCol="0">
            <a:spAutoFit/>
          </a:bodyPr>
          <a:lstStyle/>
          <a:p>
            <a:pPr lvl="0"/>
            <a:r>
              <a:rPr lang="en-ZA" b="1" dirty="0"/>
              <a:t>Option 3</a:t>
            </a:r>
          </a:p>
        </p:txBody>
      </p:sp>
      <p:sp>
        <p:nvSpPr>
          <p:cNvPr id="18" name="Rectangle 17"/>
          <p:cNvSpPr/>
          <p:nvPr/>
        </p:nvSpPr>
        <p:spPr>
          <a:xfrm>
            <a:off x="10474986" y="1363351"/>
            <a:ext cx="2453640" cy="1300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to clarify with SME which is actual best option and then edit feedback content</a:t>
            </a:r>
          </a:p>
        </p:txBody>
      </p:sp>
    </p:spTree>
    <p:custDataLst>
      <p:tags r:id="rId1"/>
    </p:custDataLst>
    <p:extLst>
      <p:ext uri="{BB962C8B-B14F-4D97-AF65-F5344CB8AC3E}">
        <p14:creationId xmlns:p14="http://schemas.microsoft.com/office/powerpoint/2010/main" val="359216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66713" y="1047104"/>
            <a:ext cx="9508067" cy="806038"/>
          </a:xfrm>
        </p:spPr>
        <p:txBody>
          <a:bodyPr>
            <a:noAutofit/>
          </a:bodyPr>
          <a:lstStyle/>
          <a:p>
            <a:pPr marL="0" indent="0">
              <a:buNone/>
            </a:pPr>
            <a:r>
              <a:rPr lang="en-GB" sz="2400" dirty="0"/>
              <a:t>As </a:t>
            </a:r>
            <a:r>
              <a:rPr lang="en-GB" sz="2400" dirty="0">
                <a:solidFill>
                  <a:srgbClr val="FF0000"/>
                </a:solidFill>
              </a:rPr>
              <a:t>Option 1 </a:t>
            </a:r>
            <a:r>
              <a:rPr lang="en-GB" sz="2400" dirty="0"/>
              <a:t>is the most cost effective option, we will use it for the rest of the scenario. </a:t>
            </a:r>
            <a:r>
              <a:rPr lang="en-GB" sz="2400" b="1" dirty="0"/>
              <a:t>But how do you even begin to think about all the things you will need to do the job..? </a:t>
            </a:r>
          </a:p>
          <a:p>
            <a:pPr marL="0" indent="0">
              <a:buNone/>
            </a:pPr>
            <a:endParaRPr lang="en-GB" sz="2400" dirty="0"/>
          </a:p>
          <a:p>
            <a:pPr marL="0" indent="0">
              <a:buNone/>
            </a:pPr>
            <a:endParaRPr lang="en-GB" sz="2400" dirty="0"/>
          </a:p>
          <a:p>
            <a:pPr marL="0" indent="0">
              <a:buNone/>
            </a:pPr>
            <a:endParaRPr lang="en-GB" sz="2400" dirty="0"/>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3- Plan the job</a:t>
            </a:r>
          </a:p>
        </p:txBody>
      </p:sp>
      <p:graphicFrame>
        <p:nvGraphicFramePr>
          <p:cNvPr id="20" name="Diagram 19">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1696052519"/>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ectangle 26">
            <a:extLst>
              <a:ext uri="{FF2B5EF4-FFF2-40B4-BE49-F238E27FC236}">
                <a16:creationId xmlns:a16="http://schemas.microsoft.com/office/drawing/2014/main" id="{A6A73B5E-9793-467C-89FD-D0376AA4D6DE}"/>
              </a:ext>
            </a:extLst>
          </p:cNvPr>
          <p:cNvSpPr/>
          <p:nvPr/>
        </p:nvSpPr>
        <p:spPr>
          <a:xfrm>
            <a:off x="5497084" y="2247041"/>
            <a:ext cx="4259166" cy="19395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a:t>
            </a:r>
          </a:p>
          <a:p>
            <a:pPr algn="ctr"/>
            <a:r>
              <a:rPr lang="en-ZA" sz="1553" dirty="0"/>
              <a:t>How to plan for the job, must include info about working through the steps in your head and thinking about what you will need for each step to make sure you don’t miss anything. Must discuss tools, equipment, materials, PPE. Its  an overview.</a:t>
            </a:r>
          </a:p>
        </p:txBody>
      </p:sp>
      <p:pic>
        <p:nvPicPr>
          <p:cNvPr id="28"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575" y="2735071"/>
            <a:ext cx="854046" cy="854046"/>
          </a:xfrm>
          <a:prstGeom prst="rect">
            <a:avLst/>
          </a:prstGeom>
        </p:spPr>
      </p:pic>
      <p:sp>
        <p:nvSpPr>
          <p:cNvPr id="29" name="Rectangle 28">
            <a:extLst>
              <a:ext uri="{FF2B5EF4-FFF2-40B4-BE49-F238E27FC236}">
                <a16:creationId xmlns:a16="http://schemas.microsoft.com/office/drawing/2014/main" id="{A317E002-CB79-4F74-AFBF-D052B144211C}"/>
              </a:ext>
            </a:extLst>
          </p:cNvPr>
          <p:cNvSpPr/>
          <p:nvPr/>
        </p:nvSpPr>
        <p:spPr>
          <a:xfrm>
            <a:off x="1232888" y="2247580"/>
            <a:ext cx="3886800" cy="1938992"/>
          </a:xfrm>
          <a:prstGeom prst="rect">
            <a:avLst/>
          </a:prstGeom>
          <a:solidFill>
            <a:schemeClr val="tx2">
              <a:lumMod val="40000"/>
              <a:lumOff val="60000"/>
            </a:schemeClr>
          </a:solidFill>
        </p:spPr>
        <p:txBody>
          <a:bodyPr wrap="square">
            <a:spAutoFit/>
          </a:bodyPr>
          <a:lstStyle/>
          <a:p>
            <a:r>
              <a:rPr lang="en-GB" sz="2400" dirty="0"/>
              <a:t>Watch this video for advice from an experienced electrician on how to properly plan for a job.</a:t>
            </a:r>
          </a:p>
          <a:p>
            <a:r>
              <a:rPr lang="en-GB" sz="2400" dirty="0"/>
              <a:t> </a:t>
            </a:r>
          </a:p>
        </p:txBody>
      </p:sp>
    </p:spTree>
    <p:custDataLst>
      <p:tags r:id="rId1"/>
    </p:custDataLst>
    <p:extLst>
      <p:ext uri="{BB962C8B-B14F-4D97-AF65-F5344CB8AC3E}">
        <p14:creationId xmlns:p14="http://schemas.microsoft.com/office/powerpoint/2010/main" val="428617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66713" y="1047104"/>
            <a:ext cx="9508067" cy="806038"/>
          </a:xfrm>
        </p:spPr>
        <p:txBody>
          <a:bodyPr>
            <a:noAutofit/>
          </a:bodyPr>
          <a:lstStyle/>
          <a:p>
            <a:pPr marL="0" indent="0">
              <a:buNone/>
            </a:pPr>
            <a:endParaRPr lang="en-GB" sz="2400" dirty="0"/>
          </a:p>
          <a:p>
            <a:pPr marL="0" indent="0">
              <a:buNone/>
            </a:pPr>
            <a:endParaRPr lang="en-GB" sz="2400" dirty="0"/>
          </a:p>
          <a:p>
            <a:pPr marL="0" indent="0">
              <a:buNone/>
            </a:pPr>
            <a:endParaRPr lang="en-GB" sz="2400" dirty="0"/>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3- Plan the job</a:t>
            </a:r>
          </a:p>
        </p:txBody>
      </p:sp>
      <p:sp>
        <p:nvSpPr>
          <p:cNvPr id="61" name="Rectangle 60">
            <a:extLst>
              <a:ext uri="{FF2B5EF4-FFF2-40B4-BE49-F238E27FC236}">
                <a16:creationId xmlns:a16="http://schemas.microsoft.com/office/drawing/2014/main" id="{B5716E48-6B30-426E-A52D-D1904EE07C91}"/>
              </a:ext>
            </a:extLst>
          </p:cNvPr>
          <p:cNvSpPr/>
          <p:nvPr/>
        </p:nvSpPr>
        <p:spPr>
          <a:xfrm>
            <a:off x="440435"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67" name="TextBox 66"/>
          <p:cNvSpPr txBox="1"/>
          <p:nvPr/>
        </p:nvSpPr>
        <p:spPr>
          <a:xfrm>
            <a:off x="440435" y="3330540"/>
            <a:ext cx="2279906" cy="400110"/>
          </a:xfrm>
          <a:prstGeom prst="rect">
            <a:avLst/>
          </a:prstGeom>
          <a:solidFill>
            <a:schemeClr val="bg1">
              <a:lumMod val="85000"/>
            </a:schemeClr>
          </a:solidFill>
        </p:spPr>
        <p:txBody>
          <a:bodyPr wrap="square" rtlCol="0">
            <a:spAutoFit/>
          </a:bodyPr>
          <a:lstStyle/>
          <a:p>
            <a:r>
              <a:rPr lang="en-GB" sz="2000" dirty="0"/>
              <a:t>Draw your plan</a:t>
            </a:r>
          </a:p>
        </p:txBody>
      </p:sp>
      <p:sp>
        <p:nvSpPr>
          <p:cNvPr id="68" name="TextBox 67"/>
          <p:cNvSpPr txBox="1"/>
          <p:nvPr/>
        </p:nvSpPr>
        <p:spPr>
          <a:xfrm>
            <a:off x="2843148" y="3330540"/>
            <a:ext cx="2294259" cy="707886"/>
          </a:xfrm>
          <a:prstGeom prst="rect">
            <a:avLst/>
          </a:prstGeom>
          <a:solidFill>
            <a:schemeClr val="bg1">
              <a:lumMod val="85000"/>
            </a:schemeClr>
          </a:solidFill>
        </p:spPr>
        <p:txBody>
          <a:bodyPr wrap="square" rtlCol="0">
            <a:spAutoFit/>
          </a:bodyPr>
          <a:lstStyle/>
          <a:p>
            <a:r>
              <a:rPr lang="en-GB" sz="2000" dirty="0"/>
              <a:t>Select tools and equipment</a:t>
            </a:r>
          </a:p>
        </p:txBody>
      </p:sp>
      <p:sp>
        <p:nvSpPr>
          <p:cNvPr id="70" name="TextBox 69"/>
          <p:cNvSpPr txBox="1"/>
          <p:nvPr/>
        </p:nvSpPr>
        <p:spPr>
          <a:xfrm>
            <a:off x="5250386" y="3330540"/>
            <a:ext cx="2279906" cy="400110"/>
          </a:xfrm>
          <a:prstGeom prst="rect">
            <a:avLst/>
          </a:prstGeom>
          <a:solidFill>
            <a:schemeClr val="bg1">
              <a:lumMod val="85000"/>
            </a:schemeClr>
          </a:solidFill>
        </p:spPr>
        <p:txBody>
          <a:bodyPr wrap="square" rtlCol="0">
            <a:spAutoFit/>
          </a:bodyPr>
          <a:lstStyle/>
          <a:p>
            <a:r>
              <a:rPr lang="en-GB" sz="2000" dirty="0"/>
              <a:t>Select materials</a:t>
            </a:r>
          </a:p>
        </p:txBody>
      </p:sp>
      <p:sp>
        <p:nvSpPr>
          <p:cNvPr id="72" name="TextBox 71"/>
          <p:cNvSpPr txBox="1"/>
          <p:nvPr/>
        </p:nvSpPr>
        <p:spPr>
          <a:xfrm>
            <a:off x="7588203" y="3319087"/>
            <a:ext cx="2286576" cy="400110"/>
          </a:xfrm>
          <a:prstGeom prst="rect">
            <a:avLst/>
          </a:prstGeom>
          <a:solidFill>
            <a:schemeClr val="bg1">
              <a:lumMod val="85000"/>
            </a:schemeClr>
          </a:solidFill>
        </p:spPr>
        <p:txBody>
          <a:bodyPr wrap="square" rtlCol="0">
            <a:spAutoFit/>
          </a:bodyPr>
          <a:lstStyle/>
          <a:p>
            <a:r>
              <a:rPr lang="en-GB" sz="2000" dirty="0"/>
              <a:t>Select PPE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070" y="2131225"/>
            <a:ext cx="1674414" cy="93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lectrical w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911" y="2137829"/>
            <a:ext cx="1402704" cy="9390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ppe electricia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6437" y="2178283"/>
            <a:ext cx="876780" cy="876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 19">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3382771625"/>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Rectangle 20">
            <a:extLst>
              <a:ext uri="{FF2B5EF4-FFF2-40B4-BE49-F238E27FC236}">
                <a16:creationId xmlns:a16="http://schemas.microsoft.com/office/drawing/2014/main" id="{E51C6E08-C5EB-4948-B23A-06B4FDA71BC7}"/>
              </a:ext>
            </a:extLst>
          </p:cNvPr>
          <p:cNvSpPr/>
          <p:nvPr/>
        </p:nvSpPr>
        <p:spPr>
          <a:xfrm>
            <a:off x="982273" y="1273097"/>
            <a:ext cx="8724159" cy="461665"/>
          </a:xfrm>
          <a:prstGeom prst="rect">
            <a:avLst/>
          </a:prstGeom>
          <a:solidFill>
            <a:schemeClr val="tx2">
              <a:lumMod val="40000"/>
              <a:lumOff val="60000"/>
            </a:schemeClr>
          </a:solidFill>
        </p:spPr>
        <p:txBody>
          <a:bodyPr wrap="square">
            <a:spAutoFit/>
          </a:bodyPr>
          <a:lstStyle/>
          <a:p>
            <a:r>
              <a:rPr lang="en-GB" sz="2400" dirty="0"/>
              <a:t>Let’s review what needs to be done as part of proper job planning.</a:t>
            </a:r>
          </a:p>
        </p:txBody>
      </p:sp>
      <p:pic>
        <p:nvPicPr>
          <p:cNvPr id="2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3563" y="1224575"/>
            <a:ext cx="558710" cy="558710"/>
          </a:xfrm>
          <a:prstGeom prst="rect">
            <a:avLst/>
          </a:prstGeom>
        </p:spPr>
      </p:pic>
      <p:sp>
        <p:nvSpPr>
          <p:cNvPr id="24" name="Rectangle 23">
            <a:extLst>
              <a:ext uri="{FF2B5EF4-FFF2-40B4-BE49-F238E27FC236}">
                <a16:creationId xmlns:a16="http://schemas.microsoft.com/office/drawing/2014/main" id="{B5716E48-6B30-426E-A52D-D1904EE07C91}"/>
              </a:ext>
            </a:extLst>
          </p:cNvPr>
          <p:cNvSpPr/>
          <p:nvPr/>
        </p:nvSpPr>
        <p:spPr>
          <a:xfrm>
            <a:off x="2857502"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5" name="Rectangle 24">
            <a:extLst>
              <a:ext uri="{FF2B5EF4-FFF2-40B4-BE49-F238E27FC236}">
                <a16:creationId xmlns:a16="http://schemas.microsoft.com/office/drawing/2014/main" id="{B5716E48-6B30-426E-A52D-D1904EE07C91}"/>
              </a:ext>
            </a:extLst>
          </p:cNvPr>
          <p:cNvSpPr/>
          <p:nvPr/>
        </p:nvSpPr>
        <p:spPr>
          <a:xfrm>
            <a:off x="5250386"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6" name="Rectangle 25">
            <a:extLst>
              <a:ext uri="{FF2B5EF4-FFF2-40B4-BE49-F238E27FC236}">
                <a16:creationId xmlns:a16="http://schemas.microsoft.com/office/drawing/2014/main" id="{B5716E48-6B30-426E-A52D-D1904EE07C91}"/>
              </a:ext>
            </a:extLst>
          </p:cNvPr>
          <p:cNvSpPr/>
          <p:nvPr/>
        </p:nvSpPr>
        <p:spPr>
          <a:xfrm>
            <a:off x="7594874" y="2031573"/>
            <a:ext cx="2279906" cy="1214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19"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06642" y="2200780"/>
            <a:ext cx="1052638" cy="87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68368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475732" y="1153332"/>
            <a:ext cx="4658307" cy="1818394"/>
          </a:xfrm>
        </p:spPr>
        <p:txBody>
          <a:bodyPr>
            <a:noAutofit/>
          </a:bodyPr>
          <a:lstStyle/>
          <a:p>
            <a:pPr marL="0" indent="0">
              <a:buNone/>
            </a:pPr>
            <a:r>
              <a:rPr lang="en-GB" sz="2400" dirty="0"/>
              <a:t>The plan is used by you and your team when you go to a client’s property. </a:t>
            </a:r>
          </a:p>
        </p:txBody>
      </p:sp>
      <p:sp>
        <p:nvSpPr>
          <p:cNvPr id="6" name="Rectangle 5">
            <a:extLst>
              <a:ext uri="{FF2B5EF4-FFF2-40B4-BE49-F238E27FC236}">
                <a16:creationId xmlns:a16="http://schemas.microsoft.com/office/drawing/2014/main" id="{98FB1155-B8E2-4B8E-9425-092197984F6B}"/>
              </a:ext>
            </a:extLst>
          </p:cNvPr>
          <p:cNvSpPr/>
          <p:nvPr/>
        </p:nvSpPr>
        <p:spPr>
          <a:xfrm>
            <a:off x="5606479" y="1170265"/>
            <a:ext cx="3857560" cy="2540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solidFill>
                <a:schemeClr val="tx1"/>
              </a:solidFill>
            </a:endParaRPr>
          </a:p>
          <a:p>
            <a:pPr algn="ctr"/>
            <a:r>
              <a:rPr lang="en-ZA" sz="1553" dirty="0">
                <a:solidFill>
                  <a:schemeClr val="tx1"/>
                </a:solidFill>
              </a:rPr>
              <a:t>Placeholder-Video 05</a:t>
            </a:r>
          </a:p>
        </p:txBody>
      </p:sp>
      <p:pic>
        <p:nvPicPr>
          <p:cNvPr id="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44" y="1587554"/>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itle 1"/>
          <p:cNvSpPr>
            <a:spLocks noGrp="1"/>
          </p:cNvSpPr>
          <p:nvPr>
            <p:ph type="title"/>
          </p:nvPr>
        </p:nvSpPr>
        <p:spPr>
          <a:xfrm>
            <a:off x="475732" y="264463"/>
            <a:ext cx="7616770" cy="960112"/>
          </a:xfrm>
        </p:spPr>
        <p:txBody>
          <a:bodyPr/>
          <a:lstStyle/>
          <a:p>
            <a:r>
              <a:rPr lang="en-GB" dirty="0"/>
              <a:t>Draw your plan</a:t>
            </a:r>
          </a:p>
        </p:txBody>
      </p:sp>
      <p:sp>
        <p:nvSpPr>
          <p:cNvPr id="7" name="Rectangle 6">
            <a:extLst>
              <a:ext uri="{FF2B5EF4-FFF2-40B4-BE49-F238E27FC236}">
                <a16:creationId xmlns:a16="http://schemas.microsoft.com/office/drawing/2014/main" id="{E51C6E08-C5EB-4948-B23A-06B4FDA71BC7}"/>
              </a:ext>
            </a:extLst>
          </p:cNvPr>
          <p:cNvSpPr/>
          <p:nvPr/>
        </p:nvSpPr>
        <p:spPr>
          <a:xfrm>
            <a:off x="1164690" y="2340702"/>
            <a:ext cx="3969350" cy="1200329"/>
          </a:xfrm>
          <a:prstGeom prst="rect">
            <a:avLst/>
          </a:prstGeom>
          <a:solidFill>
            <a:schemeClr val="tx2">
              <a:lumMod val="40000"/>
              <a:lumOff val="60000"/>
            </a:schemeClr>
          </a:solidFill>
        </p:spPr>
        <p:txBody>
          <a:bodyPr wrap="square">
            <a:spAutoFit/>
          </a:bodyPr>
          <a:lstStyle/>
          <a:p>
            <a:r>
              <a:rPr lang="en-GB" sz="2400" dirty="0"/>
              <a:t>Take a look at this video which explains how the plan is created.</a:t>
            </a: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919" y="2661511"/>
            <a:ext cx="558710" cy="558710"/>
          </a:xfrm>
          <a:prstGeom prst="rect">
            <a:avLst/>
          </a:prstGeom>
        </p:spPr>
      </p:pic>
    </p:spTree>
    <p:custDataLst>
      <p:tags r:id="rId1"/>
    </p:custDataLst>
    <p:extLst>
      <p:ext uri="{BB962C8B-B14F-4D97-AF65-F5344CB8AC3E}">
        <p14:creationId xmlns:p14="http://schemas.microsoft.com/office/powerpoint/2010/main" val="156267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Draw your plan</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097904"/>
            <a:ext cx="9336662" cy="1818394"/>
          </a:xfrm>
        </p:spPr>
        <p:txBody>
          <a:bodyPr>
            <a:noAutofit/>
          </a:bodyPr>
          <a:lstStyle/>
          <a:p>
            <a:pPr marL="0" indent="0">
              <a:buNone/>
            </a:pPr>
            <a:r>
              <a:rPr lang="en-GB" sz="2400" dirty="0"/>
              <a:t>You are going to now draw your </a:t>
            </a:r>
            <a:r>
              <a:rPr lang="en-GB" sz="2400" b="1" dirty="0"/>
              <a:t>OWN</a:t>
            </a:r>
            <a:r>
              <a:rPr lang="en-GB" sz="2400" dirty="0"/>
              <a:t> plan for </a:t>
            </a:r>
            <a:r>
              <a:rPr lang="en-GB" sz="2400" dirty="0">
                <a:solidFill>
                  <a:srgbClr val="FF0000"/>
                </a:solidFill>
              </a:rPr>
              <a:t>Option 1</a:t>
            </a:r>
            <a:r>
              <a:rPr lang="en-GB" sz="2400" dirty="0"/>
              <a:t>. </a:t>
            </a:r>
          </a:p>
          <a:p>
            <a:pPr marL="0" indent="0">
              <a:buNone/>
            </a:pPr>
            <a:endParaRPr lang="en-GB" sz="2400" dirty="0"/>
          </a:p>
          <a:p>
            <a:pPr marL="0" indent="0">
              <a:buNone/>
            </a:pPr>
            <a:endParaRPr lang="en-GB" sz="2400" dirty="0"/>
          </a:p>
        </p:txBody>
      </p:sp>
      <p:pic>
        <p:nvPicPr>
          <p:cNvPr id="13"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261" y="1670881"/>
            <a:ext cx="835384" cy="854046"/>
          </a:xfrm>
          <a:prstGeom prst="rect">
            <a:avLst/>
          </a:prstGeom>
        </p:spPr>
      </p:pic>
      <p:sp>
        <p:nvSpPr>
          <p:cNvPr id="14" name="Rectangle 13">
            <a:extLst>
              <a:ext uri="{FF2B5EF4-FFF2-40B4-BE49-F238E27FC236}">
                <a16:creationId xmlns:a16="http://schemas.microsoft.com/office/drawing/2014/main" id="{855DDA55-081C-4C26-AA61-699B70DF7C94}"/>
              </a:ext>
            </a:extLst>
          </p:cNvPr>
          <p:cNvSpPr/>
          <p:nvPr/>
        </p:nvSpPr>
        <p:spPr>
          <a:xfrm>
            <a:off x="963645" y="1641992"/>
            <a:ext cx="8918970" cy="1200329"/>
          </a:xfrm>
          <a:prstGeom prst="rect">
            <a:avLst/>
          </a:prstGeom>
          <a:solidFill>
            <a:schemeClr val="tx2">
              <a:lumMod val="40000"/>
              <a:lumOff val="60000"/>
            </a:schemeClr>
          </a:solidFill>
        </p:spPr>
        <p:txBody>
          <a:bodyPr wrap="square">
            <a:spAutoFit/>
          </a:bodyPr>
          <a:lstStyle/>
          <a:p>
            <a:r>
              <a:rPr lang="en-GB" sz="2400" dirty="0"/>
              <a:t>Use the property details, job instructions and video for </a:t>
            </a:r>
            <a:r>
              <a:rPr lang="en-GB" sz="2400" dirty="0">
                <a:solidFill>
                  <a:srgbClr val="FF0000"/>
                </a:solidFill>
              </a:rPr>
              <a:t>Option 1 </a:t>
            </a:r>
            <a:r>
              <a:rPr lang="en-GB" sz="2400" dirty="0"/>
              <a:t>to draw your own plan. You can use paper or a computer programme to make your drawing. </a:t>
            </a:r>
          </a:p>
        </p:txBody>
      </p:sp>
      <p:sp>
        <p:nvSpPr>
          <p:cNvPr id="15" name="Rectangle 14">
            <a:extLst>
              <a:ext uri="{FF2B5EF4-FFF2-40B4-BE49-F238E27FC236}">
                <a16:creationId xmlns:a16="http://schemas.microsoft.com/office/drawing/2014/main" id="{16018D8F-C0EC-4945-A6CA-E842AFE44238}"/>
              </a:ext>
            </a:extLst>
          </p:cNvPr>
          <p:cNvSpPr/>
          <p:nvPr/>
        </p:nvSpPr>
        <p:spPr>
          <a:xfrm>
            <a:off x="958712" y="307578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Mr Pretorius’s property details</a:t>
            </a:r>
          </a:p>
        </p:txBody>
      </p:sp>
      <p:sp>
        <p:nvSpPr>
          <p:cNvPr id="16" name="Rectangle 15">
            <a:extLst>
              <a:ext uri="{FF2B5EF4-FFF2-40B4-BE49-F238E27FC236}">
                <a16:creationId xmlns:a16="http://schemas.microsoft.com/office/drawing/2014/main" id="{AAAD20C3-EDE5-425B-9582-D05D51C02E72}"/>
              </a:ext>
            </a:extLst>
          </p:cNvPr>
          <p:cNvSpPr/>
          <p:nvPr/>
        </p:nvSpPr>
        <p:spPr>
          <a:xfrm>
            <a:off x="3222906" y="307578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Step by step instructions </a:t>
            </a:r>
          </a:p>
        </p:txBody>
      </p:sp>
      <p:sp>
        <p:nvSpPr>
          <p:cNvPr id="17" name="Rectangle 16">
            <a:extLst>
              <a:ext uri="{FF2B5EF4-FFF2-40B4-BE49-F238E27FC236}">
                <a16:creationId xmlns:a16="http://schemas.microsoft.com/office/drawing/2014/main" id="{33210DEE-D300-490F-B542-CA7A3DCD388B}"/>
              </a:ext>
            </a:extLst>
          </p:cNvPr>
          <p:cNvSpPr/>
          <p:nvPr/>
        </p:nvSpPr>
        <p:spPr>
          <a:xfrm>
            <a:off x="5524501" y="3075781"/>
            <a:ext cx="2148840"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Video of Option 1</a:t>
            </a:r>
          </a:p>
        </p:txBody>
      </p:sp>
      <p:sp>
        <p:nvSpPr>
          <p:cNvPr id="10" name="Rectangle 9">
            <a:extLst>
              <a:ext uri="{FF2B5EF4-FFF2-40B4-BE49-F238E27FC236}">
                <a16:creationId xmlns:a16="http://schemas.microsoft.com/office/drawing/2014/main" id="{3E0A46EB-0891-4264-83DD-931FAF7DAA62}"/>
              </a:ext>
            </a:extLst>
          </p:cNvPr>
          <p:cNvSpPr/>
          <p:nvPr/>
        </p:nvSpPr>
        <p:spPr>
          <a:xfrm>
            <a:off x="7883388" y="3075782"/>
            <a:ext cx="205309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need help with drawing my plan</a:t>
            </a:r>
          </a:p>
        </p:txBody>
      </p:sp>
    </p:spTree>
    <p:custDataLst>
      <p:tags r:id="rId1"/>
    </p:custDataLst>
    <p:extLst>
      <p:ext uri="{BB962C8B-B14F-4D97-AF65-F5344CB8AC3E}">
        <p14:creationId xmlns:p14="http://schemas.microsoft.com/office/powerpoint/2010/main" val="6091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lstStyle/>
          <a:p>
            <a:r>
              <a:rPr lang="en-GB" dirty="0"/>
              <a:t>Assumed prior learning </a:t>
            </a:r>
          </a:p>
        </p:txBody>
      </p:sp>
      <p:sp>
        <p:nvSpPr>
          <p:cNvPr id="3" name="Content Placeholder 2"/>
          <p:cNvSpPr>
            <a:spLocks noGrp="1"/>
          </p:cNvSpPr>
          <p:nvPr>
            <p:ph idx="1"/>
          </p:nvPr>
        </p:nvSpPr>
        <p:spPr>
          <a:xfrm>
            <a:off x="1151698" y="1083901"/>
            <a:ext cx="8000703" cy="808817"/>
          </a:xfrm>
        </p:spPr>
        <p:txBody>
          <a:bodyPr>
            <a:noAutofit/>
          </a:bodyPr>
          <a:lstStyle/>
          <a:p>
            <a:pPr marL="285750" indent="-285750"/>
            <a:r>
              <a:rPr lang="en-ZA" dirty="0"/>
              <a:t>Fundamentals of electricity</a:t>
            </a:r>
          </a:p>
          <a:p>
            <a:pPr marL="285750" indent="-285750"/>
            <a:r>
              <a:rPr lang="en-ZA" dirty="0"/>
              <a:t>Safety, health environment, risk and the quality principles in the workplace</a:t>
            </a:r>
          </a:p>
          <a:p>
            <a:pPr marL="285750" indent="-285750"/>
            <a:r>
              <a:rPr lang="en-ZA" dirty="0"/>
              <a:t>The use of hand and power tools and applicable safety requirements</a:t>
            </a:r>
          </a:p>
          <a:p>
            <a:pPr marL="285750" indent="-285750"/>
            <a:r>
              <a:rPr lang="en-ZA" dirty="0"/>
              <a:t>Measuring and testing methodologies (electrical and mechanical)</a:t>
            </a:r>
          </a:p>
          <a:p>
            <a:pPr marL="285750" indent="-285750"/>
            <a:r>
              <a:rPr lang="en-ZA" dirty="0"/>
              <a:t>Introduction to the world of work and the electrical trade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1" name="Rectangle 10">
            <a:extLst>
              <a:ext uri="{FF2B5EF4-FFF2-40B4-BE49-F238E27FC236}">
                <a16:creationId xmlns:a16="http://schemas.microsoft.com/office/drawing/2014/main" id="{B99A2243-0C52-D542-BF61-3FAD1B77F3F3}"/>
              </a:ext>
            </a:extLst>
          </p:cNvPr>
          <p:cNvSpPr/>
          <p:nvPr/>
        </p:nvSpPr>
        <p:spPr>
          <a:xfrm>
            <a:off x="1196386" y="3530296"/>
            <a:ext cx="7607557" cy="707886"/>
          </a:xfrm>
          <a:prstGeom prst="rect">
            <a:avLst/>
          </a:prstGeom>
          <a:solidFill>
            <a:schemeClr val="tx2">
              <a:lumMod val="40000"/>
              <a:lumOff val="60000"/>
            </a:schemeClr>
          </a:solidFill>
        </p:spPr>
        <p:txBody>
          <a:bodyPr wrap="square">
            <a:spAutoFit/>
          </a:bodyPr>
          <a:lstStyle/>
          <a:p>
            <a:r>
              <a:rPr lang="en-GB" sz="2000" b="1" dirty="0"/>
              <a:t>Don’t feel confident yet about these topics? </a:t>
            </a:r>
            <a:r>
              <a:rPr lang="en-GB" sz="2000" dirty="0"/>
              <a:t>Click on each to review the content. </a:t>
            </a:r>
            <a:r>
              <a:rPr lang="en-GB" sz="2000" b="1" dirty="0"/>
              <a:t>Feeling confident? </a:t>
            </a:r>
            <a:r>
              <a:rPr lang="en-GB" sz="2000" dirty="0"/>
              <a:t>Click next to proceed with this unit.</a:t>
            </a:r>
          </a:p>
        </p:txBody>
      </p:sp>
      <p:pic>
        <p:nvPicPr>
          <p:cNvPr id="1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979" y="3426439"/>
            <a:ext cx="854046" cy="854046"/>
          </a:xfrm>
          <a:prstGeom prst="rect">
            <a:avLst/>
          </a:prstGeom>
        </p:spPr>
      </p:pic>
      <p:sp>
        <p:nvSpPr>
          <p:cNvPr id="14" name="Rectangle 13"/>
          <p:cNvSpPr/>
          <p:nvPr/>
        </p:nvSpPr>
        <p:spPr>
          <a:xfrm>
            <a:off x="1180025" y="11582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1175677" y="155448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1196386" y="21488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1180024" y="25298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1196385" y="2863528"/>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plan</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386769"/>
            <a:ext cx="2039620" cy="301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1185169" y="2347394"/>
            <a:ext cx="4704080" cy="4565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227" y="2276701"/>
            <a:ext cx="597958" cy="59795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785" y="1224575"/>
            <a:ext cx="835384" cy="854046"/>
          </a:xfrm>
          <a:prstGeom prst="rect">
            <a:avLst/>
          </a:prstGeom>
        </p:spPr>
      </p:pic>
      <p:sp>
        <p:nvSpPr>
          <p:cNvPr id="9" name="Rectangle 8">
            <a:extLst>
              <a:ext uri="{FF2B5EF4-FFF2-40B4-BE49-F238E27FC236}">
                <a16:creationId xmlns:a16="http://schemas.microsoft.com/office/drawing/2014/main" id="{29185FE4-CF99-4035-92BB-A26276F62296}"/>
              </a:ext>
            </a:extLst>
          </p:cNvPr>
          <p:cNvSpPr/>
          <p:nvPr/>
        </p:nvSpPr>
        <p:spPr>
          <a:xfrm>
            <a:off x="1185169" y="1247624"/>
            <a:ext cx="8492231" cy="830997"/>
          </a:xfrm>
          <a:prstGeom prst="rect">
            <a:avLst/>
          </a:prstGeom>
          <a:solidFill>
            <a:schemeClr val="tx2">
              <a:lumMod val="40000"/>
              <a:lumOff val="60000"/>
            </a:schemeClr>
          </a:solidFill>
        </p:spPr>
        <p:txBody>
          <a:bodyPr wrap="square">
            <a:spAutoFit/>
          </a:bodyPr>
          <a:lstStyle/>
          <a:p>
            <a:r>
              <a:rPr lang="en-GB" sz="2400" dirty="0"/>
              <a:t>Submit your plan so that it can be saved in your </a:t>
            </a:r>
            <a:r>
              <a:rPr lang="en-GB" sz="2400" u="sng" dirty="0" err="1"/>
              <a:t>ePortfolio</a:t>
            </a:r>
            <a:r>
              <a:rPr lang="en-GB" sz="2400" dirty="0"/>
              <a:t>. Upload your plan and click submit. </a:t>
            </a:r>
          </a:p>
        </p:txBody>
      </p:sp>
    </p:spTree>
    <p:custDataLst>
      <p:tags r:id="rId1"/>
    </p:custDataLst>
    <p:extLst>
      <p:ext uri="{BB962C8B-B14F-4D97-AF65-F5344CB8AC3E}">
        <p14:creationId xmlns:p14="http://schemas.microsoft.com/office/powerpoint/2010/main" val="141807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The completed plan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125245"/>
            <a:ext cx="4231787" cy="1818394"/>
          </a:xfrm>
        </p:spPr>
        <p:txBody>
          <a:bodyPr>
            <a:noAutofit/>
          </a:bodyPr>
          <a:lstStyle/>
          <a:p>
            <a:pPr marL="0" indent="0">
              <a:buNone/>
            </a:pPr>
            <a:r>
              <a:rPr lang="en-GB" sz="2400" dirty="0"/>
              <a:t>How does your completed plan look? Your plan should resemble something like this. </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33374" y="528137"/>
            <a:ext cx="4620426" cy="384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5246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264463"/>
            <a:ext cx="7616770" cy="960112"/>
          </a:xfrm>
        </p:spPr>
        <p:txBody>
          <a:bodyPr>
            <a:normAutofit/>
          </a:bodyPr>
          <a:lstStyle/>
          <a:p>
            <a:r>
              <a:rPr lang="en-GB" dirty="0"/>
              <a:t>Identify tools and equipment</a:t>
            </a:r>
          </a:p>
        </p:txBody>
      </p:sp>
      <p:sp>
        <p:nvSpPr>
          <p:cNvPr id="4" name="Rectangle 3">
            <a:extLst>
              <a:ext uri="{FF2B5EF4-FFF2-40B4-BE49-F238E27FC236}">
                <a16:creationId xmlns:a16="http://schemas.microsoft.com/office/drawing/2014/main" id="{67310389-6D44-41E9-999E-949E8F49B733}"/>
              </a:ext>
            </a:extLst>
          </p:cNvPr>
          <p:cNvSpPr/>
          <p:nvPr/>
        </p:nvSpPr>
        <p:spPr>
          <a:xfrm>
            <a:off x="8801661" y="4278015"/>
            <a:ext cx="1127743" cy="575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 </a:t>
            </a:r>
          </a:p>
        </p:txBody>
      </p:sp>
      <p:sp>
        <p:nvSpPr>
          <p:cNvPr id="6" name="Rectangle 5">
            <a:extLst>
              <a:ext uri="{FF2B5EF4-FFF2-40B4-BE49-F238E27FC236}">
                <a16:creationId xmlns:a16="http://schemas.microsoft.com/office/drawing/2014/main" id="{E791DD3C-F283-4963-A4BD-F7397DFF379C}"/>
              </a:ext>
            </a:extLst>
          </p:cNvPr>
          <p:cNvSpPr/>
          <p:nvPr/>
        </p:nvSpPr>
        <p:spPr>
          <a:xfrm>
            <a:off x="1697731" y="2759994"/>
            <a:ext cx="1240517" cy="40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Screwdriver (terminal, flat, star)</a:t>
            </a:r>
          </a:p>
        </p:txBody>
      </p:sp>
      <p:sp>
        <p:nvSpPr>
          <p:cNvPr id="9" name="Rectangle 8">
            <a:extLst>
              <a:ext uri="{FF2B5EF4-FFF2-40B4-BE49-F238E27FC236}">
                <a16:creationId xmlns:a16="http://schemas.microsoft.com/office/drawing/2014/main" id="{B9F3F263-F9F6-4C66-A354-8E79AAC05BC6}"/>
              </a:ext>
            </a:extLst>
          </p:cNvPr>
          <p:cNvSpPr/>
          <p:nvPr/>
        </p:nvSpPr>
        <p:spPr>
          <a:xfrm>
            <a:off x="5975915" y="3209630"/>
            <a:ext cx="1240517" cy="405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Side cutter</a:t>
            </a:r>
          </a:p>
        </p:txBody>
      </p:sp>
      <p:sp>
        <p:nvSpPr>
          <p:cNvPr id="17" name="Rectangle 16">
            <a:extLst>
              <a:ext uri="{FF2B5EF4-FFF2-40B4-BE49-F238E27FC236}">
                <a16:creationId xmlns:a16="http://schemas.microsoft.com/office/drawing/2014/main" id="{0EE5EA4D-7287-4181-B40A-9C13B703A84F}"/>
              </a:ext>
            </a:extLst>
          </p:cNvPr>
          <p:cNvSpPr/>
          <p:nvPr/>
        </p:nvSpPr>
        <p:spPr>
          <a:xfrm>
            <a:off x="306733" y="2764823"/>
            <a:ext cx="1240517" cy="3853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Hammer </a:t>
            </a:r>
          </a:p>
        </p:txBody>
      </p:sp>
      <p:sp>
        <p:nvSpPr>
          <p:cNvPr id="19" name="Rectangle 18">
            <a:extLst>
              <a:ext uri="{FF2B5EF4-FFF2-40B4-BE49-F238E27FC236}">
                <a16:creationId xmlns:a16="http://schemas.microsoft.com/office/drawing/2014/main" id="{0461AE6C-DD72-4121-BA88-A2248D050D28}"/>
              </a:ext>
            </a:extLst>
          </p:cNvPr>
          <p:cNvSpPr/>
          <p:nvPr/>
        </p:nvSpPr>
        <p:spPr>
          <a:xfrm>
            <a:off x="5975915" y="2679045"/>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Pliers</a:t>
            </a:r>
          </a:p>
        </p:txBody>
      </p:sp>
      <p:sp>
        <p:nvSpPr>
          <p:cNvPr id="21" name="Rectangle 20">
            <a:extLst>
              <a:ext uri="{FF2B5EF4-FFF2-40B4-BE49-F238E27FC236}">
                <a16:creationId xmlns:a16="http://schemas.microsoft.com/office/drawing/2014/main" id="{17970B80-9F1C-4767-BA66-34A350E03709}"/>
              </a:ext>
            </a:extLst>
          </p:cNvPr>
          <p:cNvSpPr/>
          <p:nvPr/>
        </p:nvSpPr>
        <p:spPr>
          <a:xfrm>
            <a:off x="7393674" y="2679045"/>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Fish tape</a:t>
            </a:r>
          </a:p>
        </p:txBody>
      </p:sp>
      <p:sp>
        <p:nvSpPr>
          <p:cNvPr id="23" name="Rectangle 22">
            <a:extLst>
              <a:ext uri="{FF2B5EF4-FFF2-40B4-BE49-F238E27FC236}">
                <a16:creationId xmlns:a16="http://schemas.microsoft.com/office/drawing/2014/main" id="{26D65CDA-7B07-4B78-84DB-694621579544}"/>
              </a:ext>
            </a:extLst>
          </p:cNvPr>
          <p:cNvSpPr/>
          <p:nvPr/>
        </p:nvSpPr>
        <p:spPr>
          <a:xfrm>
            <a:off x="5951006" y="3839499"/>
            <a:ext cx="1240517" cy="405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Wire strippers</a:t>
            </a:r>
          </a:p>
        </p:txBody>
      </p:sp>
      <p:sp>
        <p:nvSpPr>
          <p:cNvPr id="27" name="Rectangle 26">
            <a:extLst>
              <a:ext uri="{FF2B5EF4-FFF2-40B4-BE49-F238E27FC236}">
                <a16:creationId xmlns:a16="http://schemas.microsoft.com/office/drawing/2014/main" id="{6DD44C99-29AB-4B71-9C23-7C1B33389299}"/>
              </a:ext>
            </a:extLst>
          </p:cNvPr>
          <p:cNvSpPr/>
          <p:nvPr/>
        </p:nvSpPr>
        <p:spPr>
          <a:xfrm>
            <a:off x="7418581" y="3205295"/>
            <a:ext cx="1240517" cy="409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Ladder</a:t>
            </a:r>
          </a:p>
        </p:txBody>
      </p:sp>
      <p:sp>
        <p:nvSpPr>
          <p:cNvPr id="29" name="Rectangle 28">
            <a:extLst>
              <a:ext uri="{FF2B5EF4-FFF2-40B4-BE49-F238E27FC236}">
                <a16:creationId xmlns:a16="http://schemas.microsoft.com/office/drawing/2014/main" id="{6A2446F1-015F-4B94-A97F-6A2D5AD45E6C}"/>
              </a:ext>
            </a:extLst>
          </p:cNvPr>
          <p:cNvSpPr/>
          <p:nvPr/>
        </p:nvSpPr>
        <p:spPr>
          <a:xfrm>
            <a:off x="279971" y="3276445"/>
            <a:ext cx="1240517" cy="4156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0" name="Rectangle 29">
            <a:extLst>
              <a:ext uri="{FF2B5EF4-FFF2-40B4-BE49-F238E27FC236}">
                <a16:creationId xmlns:a16="http://schemas.microsoft.com/office/drawing/2014/main" id="{22251C20-3320-450E-9BD2-E11EAABAD8B9}"/>
              </a:ext>
            </a:extLst>
          </p:cNvPr>
          <p:cNvSpPr/>
          <p:nvPr/>
        </p:nvSpPr>
        <p:spPr>
          <a:xfrm>
            <a:off x="7393672" y="3836400"/>
            <a:ext cx="1240517" cy="38552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1" name="Rectangle 30">
            <a:extLst>
              <a:ext uri="{FF2B5EF4-FFF2-40B4-BE49-F238E27FC236}">
                <a16:creationId xmlns:a16="http://schemas.microsoft.com/office/drawing/2014/main" id="{6B096E83-DD2A-46D1-84D9-E1770E7919F0}"/>
              </a:ext>
            </a:extLst>
          </p:cNvPr>
          <p:cNvSpPr/>
          <p:nvPr/>
        </p:nvSpPr>
        <p:spPr>
          <a:xfrm>
            <a:off x="279972" y="3879727"/>
            <a:ext cx="1240517" cy="35996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pic>
        <p:nvPicPr>
          <p:cNvPr id="4098" name="Picture 2" descr="Image result for empty open toolbox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060" y="2482559"/>
            <a:ext cx="2354447" cy="235444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A2446F1-015F-4B94-A97F-6A2D5AD45E6C}"/>
              </a:ext>
            </a:extLst>
          </p:cNvPr>
          <p:cNvSpPr/>
          <p:nvPr/>
        </p:nvSpPr>
        <p:spPr>
          <a:xfrm>
            <a:off x="1697730" y="3276445"/>
            <a:ext cx="1240517" cy="4383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pic>
        <p:nvPicPr>
          <p:cNvPr id="34"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733" y="1027329"/>
            <a:ext cx="725866" cy="742081"/>
          </a:xfrm>
          <a:prstGeom prst="rect">
            <a:avLst/>
          </a:prstGeom>
        </p:spPr>
      </p:pic>
      <p:sp>
        <p:nvSpPr>
          <p:cNvPr id="35" name="Rectangle 34">
            <a:extLst>
              <a:ext uri="{FF2B5EF4-FFF2-40B4-BE49-F238E27FC236}">
                <a16:creationId xmlns:a16="http://schemas.microsoft.com/office/drawing/2014/main" id="{29185FE4-CF99-4035-92BB-A26276F62296}"/>
              </a:ext>
            </a:extLst>
          </p:cNvPr>
          <p:cNvSpPr/>
          <p:nvPr/>
        </p:nvSpPr>
        <p:spPr>
          <a:xfrm>
            <a:off x="1150619" y="1030715"/>
            <a:ext cx="8899897" cy="1200329"/>
          </a:xfrm>
          <a:prstGeom prst="rect">
            <a:avLst/>
          </a:prstGeom>
          <a:solidFill>
            <a:schemeClr val="tx2">
              <a:lumMod val="40000"/>
              <a:lumOff val="60000"/>
            </a:schemeClr>
          </a:solidFill>
        </p:spPr>
        <p:txBody>
          <a:bodyPr wrap="square">
            <a:spAutoFit/>
          </a:bodyPr>
          <a:lstStyle/>
          <a:p>
            <a:r>
              <a:rPr lang="en-GB" sz="2400" dirty="0"/>
              <a:t>Which tools do you think are needed to complete this job? Click on each tool to find out more about its purpose. Then, </a:t>
            </a:r>
            <a:r>
              <a:rPr lang="en-GB" sz="2400" b="1" dirty="0"/>
              <a:t>drag and drop </a:t>
            </a:r>
            <a:r>
              <a:rPr lang="en-GB" sz="2400" dirty="0"/>
              <a:t>your chosen tools into the tool box.</a:t>
            </a:r>
          </a:p>
        </p:txBody>
      </p:sp>
      <p:sp>
        <p:nvSpPr>
          <p:cNvPr id="36" name="Rectangle 35">
            <a:extLst>
              <a:ext uri="{FF2B5EF4-FFF2-40B4-BE49-F238E27FC236}">
                <a16:creationId xmlns:a16="http://schemas.microsoft.com/office/drawing/2014/main" id="{6B096E83-DD2A-46D1-84D9-E1770E7919F0}"/>
              </a:ext>
            </a:extLst>
          </p:cNvPr>
          <p:cNvSpPr/>
          <p:nvPr/>
        </p:nvSpPr>
        <p:spPr>
          <a:xfrm>
            <a:off x="1697731" y="3877872"/>
            <a:ext cx="1240517" cy="35996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Tree>
    <p:custDataLst>
      <p:tags r:id="rId1"/>
    </p:custDataLst>
    <p:extLst>
      <p:ext uri="{BB962C8B-B14F-4D97-AF65-F5344CB8AC3E}">
        <p14:creationId xmlns:p14="http://schemas.microsoft.com/office/powerpoint/2010/main" val="3775770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264463"/>
            <a:ext cx="7616770" cy="960112"/>
          </a:xfrm>
        </p:spPr>
        <p:txBody>
          <a:bodyPr/>
          <a:lstStyle/>
          <a:p>
            <a:r>
              <a:rPr lang="en-GB" dirty="0"/>
              <a:t>Tools for the job </a:t>
            </a:r>
          </a:p>
        </p:txBody>
      </p:sp>
      <p:pic>
        <p:nvPicPr>
          <p:cNvPr id="6146" name="Picture 2" descr="Image result for penc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30837">
            <a:off x="872231" y="2481937"/>
            <a:ext cx="542305" cy="5423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easuring tap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257" y="340308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lier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248" y="3771078"/>
            <a:ext cx="776619" cy="7766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crewdriv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746328">
            <a:off x="2794512" y="2415651"/>
            <a:ext cx="1166703" cy="116670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Image result for ladd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14" descr="Image result for ladd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AutoShape 16" descr="Image result for hacksaw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162" name="Picture 1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5020" y="2453004"/>
            <a:ext cx="920670" cy="98350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Image result for angle grinder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8100" y="3988314"/>
            <a:ext cx="887602" cy="887602"/>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Image result for ladder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3567314"/>
            <a:ext cx="1391890" cy="139189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5716E48-6B30-426E-A52D-D1904EE07C91}"/>
              </a:ext>
            </a:extLst>
          </p:cNvPr>
          <p:cNvSpPr/>
          <p:nvPr/>
        </p:nvSpPr>
        <p:spPr>
          <a:xfrm>
            <a:off x="6019304" y="2457136"/>
            <a:ext cx="3940036" cy="24062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37" name="Content Placeholder 2">
            <a:extLst>
              <a:ext uri="{FF2B5EF4-FFF2-40B4-BE49-F238E27FC236}">
                <a16:creationId xmlns:a16="http://schemas.microsoft.com/office/drawing/2014/main" id="{EBFF169D-A132-4252-815C-529D91743AF7}"/>
              </a:ext>
            </a:extLst>
          </p:cNvPr>
          <p:cNvSpPr txBox="1">
            <a:spLocks/>
          </p:cNvSpPr>
          <p:nvPr/>
        </p:nvSpPr>
        <p:spPr>
          <a:xfrm>
            <a:off x="6086541" y="2534755"/>
            <a:ext cx="251114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b="1" dirty="0"/>
              <a:t>Hammer</a:t>
            </a:r>
          </a:p>
        </p:txBody>
      </p:sp>
      <p:sp>
        <p:nvSpPr>
          <p:cNvPr id="38" name="Rectangle 37">
            <a:extLst>
              <a:ext uri="{FF2B5EF4-FFF2-40B4-BE49-F238E27FC236}">
                <a16:creationId xmlns:a16="http://schemas.microsoft.com/office/drawing/2014/main" id="{7B173F54-2D2B-4318-A329-AAE7DA70A6FE}"/>
              </a:ext>
            </a:extLst>
          </p:cNvPr>
          <p:cNvSpPr/>
          <p:nvPr/>
        </p:nvSpPr>
        <p:spPr>
          <a:xfrm>
            <a:off x="6205074" y="3001276"/>
            <a:ext cx="1067792" cy="7374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a hammer</a:t>
            </a:r>
          </a:p>
        </p:txBody>
      </p:sp>
      <p:sp>
        <p:nvSpPr>
          <p:cNvPr id="39" name="Content Placeholder 2">
            <a:extLst>
              <a:ext uri="{FF2B5EF4-FFF2-40B4-BE49-F238E27FC236}">
                <a16:creationId xmlns:a16="http://schemas.microsoft.com/office/drawing/2014/main" id="{2DC5D315-5C09-48BB-8D6D-39FA4E8681A6}"/>
              </a:ext>
            </a:extLst>
          </p:cNvPr>
          <p:cNvSpPr txBox="1">
            <a:spLocks/>
          </p:cNvSpPr>
          <p:nvPr/>
        </p:nvSpPr>
        <p:spPr>
          <a:xfrm>
            <a:off x="6128378" y="3829296"/>
            <a:ext cx="3286059" cy="1570743"/>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what a hammer does.</a:t>
            </a:r>
          </a:p>
        </p:txBody>
      </p:sp>
      <p:pic>
        <p:nvPicPr>
          <p:cNvPr id="18"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9230" y="1190384"/>
            <a:ext cx="575945" cy="588811"/>
          </a:xfrm>
          <a:prstGeom prst="rect">
            <a:avLst/>
          </a:prstGeom>
        </p:spPr>
      </p:pic>
      <p:sp>
        <p:nvSpPr>
          <p:cNvPr id="19" name="Rectangle 18">
            <a:extLst>
              <a:ext uri="{FF2B5EF4-FFF2-40B4-BE49-F238E27FC236}">
                <a16:creationId xmlns:a16="http://schemas.microsoft.com/office/drawing/2014/main" id="{29185FE4-CF99-4035-92BB-A26276F62296}"/>
              </a:ext>
            </a:extLst>
          </p:cNvPr>
          <p:cNvSpPr/>
          <p:nvPr/>
        </p:nvSpPr>
        <p:spPr>
          <a:xfrm>
            <a:off x="937260" y="1136306"/>
            <a:ext cx="9022080" cy="830997"/>
          </a:xfrm>
          <a:prstGeom prst="rect">
            <a:avLst/>
          </a:prstGeom>
          <a:solidFill>
            <a:schemeClr val="tx2">
              <a:lumMod val="40000"/>
              <a:lumOff val="60000"/>
            </a:schemeClr>
          </a:solidFill>
        </p:spPr>
        <p:txBody>
          <a:bodyPr wrap="square">
            <a:spAutoFit/>
          </a:bodyPr>
          <a:lstStyle/>
          <a:p>
            <a:r>
              <a:rPr lang="en-GB" sz="2400" dirty="0"/>
              <a:t>Not too sure which tools were required? Don’t worry, we have listed them here again. Mouse over each one to review their intended use.</a:t>
            </a:r>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3856" y="2362806"/>
            <a:ext cx="1135062" cy="120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51437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tool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Hammer</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a hammer</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what a hammer does.</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23727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Materials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7038877" y="2926128"/>
            <a:ext cx="6400995" cy="1818394"/>
          </a:xfrm>
        </p:spPr>
        <p:txBody>
          <a:bodyPr>
            <a:noAutofit/>
          </a:bodyPr>
          <a:lstStyle/>
          <a:p>
            <a:pPr marL="0" indent="0">
              <a:buNone/>
            </a:pPr>
            <a:endParaRPr lang="en-GB" sz="2000" dirty="0"/>
          </a:p>
          <a:p>
            <a:pPr marL="0" indent="0">
              <a:buNone/>
            </a:pPr>
            <a:endParaRPr lang="en-GB" sz="2000" dirty="0"/>
          </a:p>
        </p:txBody>
      </p:sp>
      <p:sp>
        <p:nvSpPr>
          <p:cNvPr id="23" name="Rectangle 22">
            <a:extLst>
              <a:ext uri="{FF2B5EF4-FFF2-40B4-BE49-F238E27FC236}">
                <a16:creationId xmlns:a16="http://schemas.microsoft.com/office/drawing/2014/main" id="{7FAE8B20-1CEF-4AC7-932F-6A42444180DA}"/>
              </a:ext>
            </a:extLst>
          </p:cNvPr>
          <p:cNvSpPr/>
          <p:nvPr/>
        </p:nvSpPr>
        <p:spPr>
          <a:xfrm>
            <a:off x="1192320" y="2148254"/>
            <a:ext cx="1535640" cy="1805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12 meters of 2,5mm flat twin and earth</a:t>
            </a:r>
            <a:endParaRPr lang="en-US" sz="2000" dirty="0"/>
          </a:p>
        </p:txBody>
      </p:sp>
      <p:sp>
        <p:nvSpPr>
          <p:cNvPr id="27" name="Rectangle 26">
            <a:extLst>
              <a:ext uri="{FF2B5EF4-FFF2-40B4-BE49-F238E27FC236}">
                <a16:creationId xmlns:a16="http://schemas.microsoft.com/office/drawing/2014/main" id="{3769849D-341D-46AA-8CCB-4959A7291F04}"/>
              </a:ext>
            </a:extLst>
          </p:cNvPr>
          <p:cNvSpPr/>
          <p:nvPr/>
        </p:nvSpPr>
        <p:spPr>
          <a:xfrm>
            <a:off x="8162723" y="2148254"/>
            <a:ext cx="1887793" cy="18052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Label </a:t>
            </a:r>
            <a:br>
              <a:rPr lang="en-ZA" sz="2000" dirty="0"/>
            </a:br>
            <a:r>
              <a:rPr lang="en-ZA" sz="2000" dirty="0"/>
              <a:t>(water heater/geyser)</a:t>
            </a:r>
            <a:endParaRPr lang="en-US" sz="2000" dirty="0"/>
          </a:p>
        </p:txBody>
      </p:sp>
      <p:sp>
        <p:nvSpPr>
          <p:cNvPr id="43" name="Rectangle 42">
            <a:extLst>
              <a:ext uri="{FF2B5EF4-FFF2-40B4-BE49-F238E27FC236}">
                <a16:creationId xmlns:a16="http://schemas.microsoft.com/office/drawing/2014/main" id="{7FAE8B20-1CEF-4AC7-932F-6A42444180DA}"/>
              </a:ext>
            </a:extLst>
          </p:cNvPr>
          <p:cNvSpPr/>
          <p:nvPr/>
        </p:nvSpPr>
        <p:spPr>
          <a:xfrm>
            <a:off x="2899200" y="2148253"/>
            <a:ext cx="1535640" cy="1805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1 x Isolator enclosure complete</a:t>
            </a:r>
            <a:endParaRPr lang="en-US" sz="2000" dirty="0"/>
          </a:p>
        </p:txBody>
      </p:sp>
      <p:sp>
        <p:nvSpPr>
          <p:cNvPr id="46" name="Rectangle 45">
            <a:extLst>
              <a:ext uri="{FF2B5EF4-FFF2-40B4-BE49-F238E27FC236}">
                <a16:creationId xmlns:a16="http://schemas.microsoft.com/office/drawing/2014/main" id="{7FAE8B20-1CEF-4AC7-932F-6A42444180DA}"/>
              </a:ext>
            </a:extLst>
          </p:cNvPr>
          <p:cNvSpPr/>
          <p:nvPr/>
        </p:nvSpPr>
        <p:spPr>
          <a:xfrm>
            <a:off x="4615336" y="2148253"/>
            <a:ext cx="1549244" cy="1805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2,5mm saddles</a:t>
            </a:r>
            <a:endParaRPr lang="en-US" sz="2000" dirty="0"/>
          </a:p>
        </p:txBody>
      </p:sp>
      <p:sp>
        <p:nvSpPr>
          <p:cNvPr id="49" name="Rectangle 48">
            <a:extLst>
              <a:ext uri="{FF2B5EF4-FFF2-40B4-BE49-F238E27FC236}">
                <a16:creationId xmlns:a16="http://schemas.microsoft.com/office/drawing/2014/main" id="{7FAE8B20-1CEF-4AC7-932F-6A42444180DA}"/>
              </a:ext>
            </a:extLst>
          </p:cNvPr>
          <p:cNvSpPr/>
          <p:nvPr/>
        </p:nvSpPr>
        <p:spPr>
          <a:xfrm>
            <a:off x="6314596" y="2148254"/>
            <a:ext cx="1610204" cy="18052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20A Circuit breaker 3KA</a:t>
            </a:r>
            <a:endParaRPr lang="en-US" sz="2000" dirty="0"/>
          </a:p>
        </p:txBody>
      </p:sp>
      <p:pic>
        <p:nvPicPr>
          <p:cNvPr id="15"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733" y="1027329"/>
            <a:ext cx="725866" cy="742081"/>
          </a:xfrm>
          <a:prstGeom prst="rect">
            <a:avLst/>
          </a:prstGeom>
        </p:spPr>
      </p:pic>
      <p:sp>
        <p:nvSpPr>
          <p:cNvPr id="16" name="Rectangle 15">
            <a:extLst>
              <a:ext uri="{FF2B5EF4-FFF2-40B4-BE49-F238E27FC236}">
                <a16:creationId xmlns:a16="http://schemas.microsoft.com/office/drawing/2014/main" id="{29185FE4-CF99-4035-92BB-A26276F62296}"/>
              </a:ext>
            </a:extLst>
          </p:cNvPr>
          <p:cNvSpPr/>
          <p:nvPr/>
        </p:nvSpPr>
        <p:spPr>
          <a:xfrm>
            <a:off x="1150619" y="1030715"/>
            <a:ext cx="8899897" cy="830997"/>
          </a:xfrm>
          <a:prstGeom prst="rect">
            <a:avLst/>
          </a:prstGeom>
          <a:solidFill>
            <a:schemeClr val="tx2">
              <a:lumMod val="40000"/>
              <a:lumOff val="60000"/>
            </a:schemeClr>
          </a:solidFill>
        </p:spPr>
        <p:txBody>
          <a:bodyPr wrap="square">
            <a:spAutoFit/>
          </a:bodyPr>
          <a:lstStyle/>
          <a:p>
            <a:r>
              <a:rPr lang="en-GB" sz="2400" dirty="0"/>
              <a:t>In order to complete this job you will need materials such as wires and connectors. Click on each box below to see more information.  </a:t>
            </a:r>
          </a:p>
        </p:txBody>
      </p:sp>
    </p:spTree>
    <p:custDataLst>
      <p:tags r:id="rId1"/>
    </p:custDataLst>
    <p:extLst>
      <p:ext uri="{BB962C8B-B14F-4D97-AF65-F5344CB8AC3E}">
        <p14:creationId xmlns:p14="http://schemas.microsoft.com/office/powerpoint/2010/main" val="2673975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material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Circuit breaker</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PVC cable</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a circuit breaker and what it is used for. </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16025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Personal protective equipment (PPE)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2679" y="1104489"/>
            <a:ext cx="9194262" cy="532582"/>
          </a:xfrm>
        </p:spPr>
        <p:txBody>
          <a:bodyPr>
            <a:noAutofit/>
          </a:bodyPr>
          <a:lstStyle/>
          <a:p>
            <a:pPr marL="0" indent="0">
              <a:buNone/>
            </a:pPr>
            <a:r>
              <a:rPr lang="en-GB" sz="2400" dirty="0"/>
              <a:t>When completing a job you must always make sure that you are protecting yourself and the people who are working with you. One of the ways you do that is by making sure you and your team are wearing the correcting personal protective equipment or PPE.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6" name="Rectangle 5">
            <a:extLst>
              <a:ext uri="{FF2B5EF4-FFF2-40B4-BE49-F238E27FC236}">
                <a16:creationId xmlns:a16="http://schemas.microsoft.com/office/drawing/2014/main" id="{98FB1155-B8E2-4B8E-9425-092197984F6B}"/>
              </a:ext>
            </a:extLst>
          </p:cNvPr>
          <p:cNvSpPr/>
          <p:nvPr/>
        </p:nvSpPr>
        <p:spPr>
          <a:xfrm>
            <a:off x="5920739" y="2705099"/>
            <a:ext cx="3527213" cy="2004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solidFill>
                <a:schemeClr val="tx1"/>
              </a:solidFill>
            </a:endParaRPr>
          </a:p>
          <a:p>
            <a:pPr algn="ctr"/>
            <a:r>
              <a:rPr lang="en-ZA" sz="1553" dirty="0">
                <a:solidFill>
                  <a:schemeClr val="tx1"/>
                </a:solidFill>
              </a:rPr>
              <a:t>Placeholder-Video 06 - PPE</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258" y="2862302"/>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655" y="2860367"/>
            <a:ext cx="854046" cy="854046"/>
          </a:xfrm>
          <a:prstGeom prst="rect">
            <a:avLst/>
          </a:prstGeom>
        </p:spPr>
      </p:pic>
      <p:sp>
        <p:nvSpPr>
          <p:cNvPr id="9" name="Rectangle 8">
            <a:extLst>
              <a:ext uri="{FF2B5EF4-FFF2-40B4-BE49-F238E27FC236}">
                <a16:creationId xmlns:a16="http://schemas.microsoft.com/office/drawing/2014/main" id="{A317E002-CB79-4F74-AFBF-D052B144211C}"/>
              </a:ext>
            </a:extLst>
          </p:cNvPr>
          <p:cNvSpPr/>
          <p:nvPr/>
        </p:nvSpPr>
        <p:spPr>
          <a:xfrm>
            <a:off x="1118588" y="2861702"/>
            <a:ext cx="4040152" cy="830997"/>
          </a:xfrm>
          <a:prstGeom prst="rect">
            <a:avLst/>
          </a:prstGeom>
          <a:solidFill>
            <a:schemeClr val="tx2">
              <a:lumMod val="40000"/>
              <a:lumOff val="60000"/>
            </a:schemeClr>
          </a:solidFill>
        </p:spPr>
        <p:txBody>
          <a:bodyPr wrap="square">
            <a:spAutoFit/>
          </a:bodyPr>
          <a:lstStyle/>
          <a:p>
            <a:r>
              <a:rPr lang="en-GB" sz="2400" dirty="0"/>
              <a:t>Watch this video on PPE to find out why its so important.</a:t>
            </a:r>
          </a:p>
        </p:txBody>
      </p:sp>
    </p:spTree>
    <p:custDataLst>
      <p:tags r:id="rId1"/>
    </p:custDataLst>
    <p:extLst>
      <p:ext uri="{BB962C8B-B14F-4D97-AF65-F5344CB8AC3E}">
        <p14:creationId xmlns:p14="http://schemas.microsoft.com/office/powerpoint/2010/main" val="3592424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144377"/>
            <a:ext cx="7616770" cy="960112"/>
          </a:xfrm>
        </p:spPr>
        <p:txBody>
          <a:bodyPr/>
          <a:lstStyle/>
          <a:p>
            <a:r>
              <a:rPr lang="en-GB" dirty="0"/>
              <a:t>Select the correct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51881" y="976144"/>
            <a:ext cx="3537519" cy="654382"/>
          </a:xfrm>
        </p:spPr>
        <p:txBody>
          <a:bodyPr>
            <a:no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16" name="Rectangle 15">
            <a:extLst>
              <a:ext uri="{FF2B5EF4-FFF2-40B4-BE49-F238E27FC236}">
                <a16:creationId xmlns:a16="http://schemas.microsoft.com/office/drawing/2014/main" id="{264B1C75-53E1-4790-AA78-670495805214}"/>
              </a:ext>
            </a:extLst>
          </p:cNvPr>
          <p:cNvSpPr/>
          <p:nvPr/>
        </p:nvSpPr>
        <p:spPr>
          <a:xfrm>
            <a:off x="3444160" y="5047773"/>
            <a:ext cx="3535680" cy="7349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t>Placeholder: </a:t>
            </a:r>
          </a:p>
          <a:p>
            <a:pPr algn="ctr"/>
            <a:r>
              <a:rPr lang="en-ZA" sz="1100" dirty="0"/>
              <a:t>Image of an electrician (he should not be wearing any PPE) </a:t>
            </a:r>
          </a:p>
        </p:txBody>
      </p:sp>
      <p:sp>
        <p:nvSpPr>
          <p:cNvPr id="6" name="Rectangle 5">
            <a:extLst>
              <a:ext uri="{FF2B5EF4-FFF2-40B4-BE49-F238E27FC236}">
                <a16:creationId xmlns:a16="http://schemas.microsoft.com/office/drawing/2014/main" id="{B5980AC5-1E91-4FBE-8CC3-DB8791EC41A5}"/>
              </a:ext>
            </a:extLst>
          </p:cNvPr>
          <p:cNvSpPr/>
          <p:nvPr/>
        </p:nvSpPr>
        <p:spPr>
          <a:xfrm>
            <a:off x="8261783" y="4538133"/>
            <a:ext cx="1670807" cy="344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39"/>
          <a:stretch/>
        </p:blipFill>
        <p:spPr bwMode="auto">
          <a:xfrm>
            <a:off x="4532207" y="908048"/>
            <a:ext cx="1557865" cy="390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723" y="252535"/>
            <a:ext cx="704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695" r="50457" b="75403"/>
          <a:stretch/>
        </p:blipFill>
        <p:spPr bwMode="auto">
          <a:xfrm>
            <a:off x="7546723" y="107895"/>
            <a:ext cx="733676"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73696"/>
          <a:stretch/>
        </p:blipFill>
        <p:spPr bwMode="auto">
          <a:xfrm>
            <a:off x="6801284" y="3611881"/>
            <a:ext cx="2952750" cy="80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r="75470" b="25000"/>
          <a:stretch/>
        </p:blipFill>
        <p:spPr bwMode="auto">
          <a:xfrm>
            <a:off x="9186779" y="911369"/>
            <a:ext cx="72429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50000"/>
          <a:stretch/>
        </p:blipFill>
        <p:spPr bwMode="auto">
          <a:xfrm>
            <a:off x="6979840" y="2818001"/>
            <a:ext cx="2952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1995" t="632" r="24002" b="74771"/>
          <a:stretch/>
        </p:blipFill>
        <p:spPr bwMode="auto">
          <a:xfrm>
            <a:off x="8440377" y="161503"/>
            <a:ext cx="708739"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695" r="50000" b="75403"/>
          <a:stretch/>
        </p:blipFill>
        <p:spPr bwMode="auto">
          <a:xfrm>
            <a:off x="7530477" y="161658"/>
            <a:ext cx="747182"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8007" b="75403"/>
          <a:stretch/>
        </p:blipFill>
        <p:spPr bwMode="auto">
          <a:xfrm>
            <a:off x="9240861" y="124982"/>
            <a:ext cx="649394"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Image result for sun lo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 name="AutoShape 8" descr="Image result for sun lo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178" name="Picture 10" descr="Nivea Moisturizing Sun Lotion SPF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9060" y="2760665"/>
            <a:ext cx="494088" cy="7399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shin pad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1020" y="976144"/>
            <a:ext cx="775759" cy="77575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gum gu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1284" y="1173523"/>
            <a:ext cx="666084" cy="3810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elaborate hat icon"/>
          <p:cNvPicPr>
            <a:picLocks noChangeAspect="1" noChangeArrowheads="1"/>
          </p:cNvPicPr>
          <p:nvPr/>
        </p:nvPicPr>
        <p:blipFill rotWithShape="1">
          <a:blip r:embed="rId10">
            <a:extLst>
              <a:ext uri="{28A0092B-C50C-407E-A947-70E740481C1C}">
                <a14:useLocalDpi xmlns:a14="http://schemas.microsoft.com/office/drawing/2010/main" val="0"/>
              </a:ext>
            </a:extLst>
          </a:blip>
          <a:srcRect l="9063" t="25912" r="5735" b="27057"/>
          <a:stretch/>
        </p:blipFill>
        <p:spPr bwMode="auto">
          <a:xfrm>
            <a:off x="9065561" y="2052141"/>
            <a:ext cx="824694" cy="475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5529" t="50000" b="25000"/>
          <a:stretch/>
        </p:blipFill>
        <p:spPr bwMode="auto">
          <a:xfrm>
            <a:off x="6636104" y="1908870"/>
            <a:ext cx="219896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6" name="Picture 18" descr="Image result for beani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9542" y="1065238"/>
            <a:ext cx="532241" cy="532241"/>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Image result for ear plugs icon"/>
          <p:cNvPicPr>
            <a:picLocks noChangeAspect="1" noChangeArrowheads="1"/>
          </p:cNvPicPr>
          <p:nvPr/>
        </p:nvPicPr>
        <p:blipFill rotWithShape="1">
          <a:blip r:embed="rId12">
            <a:extLst>
              <a:ext uri="{28A0092B-C50C-407E-A947-70E740481C1C}">
                <a14:useLocalDpi xmlns:a14="http://schemas.microsoft.com/office/drawing/2010/main" val="0"/>
              </a:ext>
            </a:extLst>
          </a:blip>
          <a:srcRect l="50000" b="13795"/>
          <a:stretch/>
        </p:blipFill>
        <p:spPr bwMode="auto">
          <a:xfrm>
            <a:off x="6196632" y="857606"/>
            <a:ext cx="439472" cy="7959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0416" y="1345752"/>
            <a:ext cx="627035" cy="627035"/>
          </a:xfrm>
          <a:prstGeom prst="rect">
            <a:avLst/>
          </a:prstGeom>
        </p:spPr>
      </p:pic>
      <p:sp>
        <p:nvSpPr>
          <p:cNvPr id="30" name="Rectangle 29">
            <a:extLst>
              <a:ext uri="{FF2B5EF4-FFF2-40B4-BE49-F238E27FC236}">
                <a16:creationId xmlns:a16="http://schemas.microsoft.com/office/drawing/2014/main" id="{A317E002-CB79-4F74-AFBF-D052B144211C}"/>
              </a:ext>
            </a:extLst>
          </p:cNvPr>
          <p:cNvSpPr/>
          <p:nvPr/>
        </p:nvSpPr>
        <p:spPr>
          <a:xfrm>
            <a:off x="837452" y="1043110"/>
            <a:ext cx="3607816" cy="2677656"/>
          </a:xfrm>
          <a:prstGeom prst="rect">
            <a:avLst/>
          </a:prstGeom>
          <a:solidFill>
            <a:schemeClr val="tx2">
              <a:lumMod val="40000"/>
              <a:lumOff val="60000"/>
            </a:schemeClr>
          </a:solidFill>
        </p:spPr>
        <p:txBody>
          <a:bodyPr wrap="square">
            <a:spAutoFit/>
          </a:bodyPr>
          <a:lstStyle/>
          <a:p>
            <a:r>
              <a:rPr lang="en-GB" sz="2400" dirty="0"/>
              <a:t>Choose the PPE you think you would need for this job. </a:t>
            </a:r>
            <a:r>
              <a:rPr lang="en-GB" sz="2400" b="1" dirty="0"/>
              <a:t>Drag and drop</a:t>
            </a:r>
            <a:r>
              <a:rPr lang="en-GB" sz="2400" dirty="0"/>
              <a:t> the items onto the image of the electrician.  Click ‘submit’ once you are done.</a:t>
            </a:r>
          </a:p>
        </p:txBody>
      </p:sp>
      <p:sp>
        <p:nvSpPr>
          <p:cNvPr id="31" name="Rectangle 30">
            <a:extLst>
              <a:ext uri="{FF2B5EF4-FFF2-40B4-BE49-F238E27FC236}">
                <a16:creationId xmlns:a16="http://schemas.microsoft.com/office/drawing/2014/main" id="{0F2C6F92-B0E0-7441-B83F-47EAD9E62534}"/>
              </a:ext>
            </a:extLst>
          </p:cNvPr>
          <p:cNvSpPr/>
          <p:nvPr/>
        </p:nvSpPr>
        <p:spPr>
          <a:xfrm>
            <a:off x="837451" y="3813449"/>
            <a:ext cx="3607817" cy="1015663"/>
          </a:xfrm>
          <a:prstGeom prst="rect">
            <a:avLst/>
          </a:prstGeom>
          <a:noFill/>
          <a:ln w="28575">
            <a:solidFill>
              <a:srgbClr val="00B050"/>
            </a:solidFill>
          </a:ln>
        </p:spPr>
        <p:txBody>
          <a:bodyPr wrap="square">
            <a:spAutoFit/>
          </a:bodyPr>
          <a:lstStyle/>
          <a:p>
            <a:r>
              <a:rPr lang="en-GB" sz="2000" b="1" dirty="0"/>
              <a:t>Tip: </a:t>
            </a:r>
            <a:r>
              <a:rPr lang="en-GB" sz="2000" dirty="0"/>
              <a:t>Not sure what each item is used for? Click on each to view a description first.</a:t>
            </a:r>
          </a:p>
        </p:txBody>
      </p:sp>
      <p:pic>
        <p:nvPicPr>
          <p:cNvPr id="32"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2278" y="4068505"/>
            <a:ext cx="469628" cy="469628"/>
          </a:xfrm>
          <a:prstGeom prst="rect">
            <a:avLst/>
          </a:prstGeom>
        </p:spPr>
      </p:pic>
    </p:spTree>
    <p:custDataLst>
      <p:tags r:id="rId1"/>
    </p:custDataLst>
    <p:extLst>
      <p:ext uri="{BB962C8B-B14F-4D97-AF65-F5344CB8AC3E}">
        <p14:creationId xmlns:p14="http://schemas.microsoft.com/office/powerpoint/2010/main" val="1614349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PPE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Safety glasses</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safety glasses</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safety glasses and what it is used for. </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30288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 y="1215339"/>
            <a:ext cx="9403080" cy="3618924"/>
          </a:xfrm>
        </p:spPr>
        <p:txBody>
          <a:bodyPr>
            <a:noAutofit/>
          </a:bodyPr>
          <a:lstStyle/>
          <a:p>
            <a:endParaRPr lang="en-ZA" sz="1800" dirty="0"/>
          </a:p>
          <a:p>
            <a:endParaRPr lang="en-ZA" sz="1800" dirty="0"/>
          </a:p>
          <a:p>
            <a:endParaRPr lang="en-ZA" sz="1800" dirty="0"/>
          </a:p>
          <a:p>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endParaRPr lang="en-GB" sz="1800" dirty="0"/>
          </a:p>
          <a:p>
            <a:endParaRPr lang="en-GB" sz="1800" dirty="0"/>
          </a:p>
          <a:p>
            <a:endParaRPr lang="en-GB" sz="1800" dirty="0"/>
          </a:p>
        </p:txBody>
      </p:sp>
      <p:sp>
        <p:nvSpPr>
          <p:cNvPr id="4" name="Rectangle 3"/>
          <p:cNvSpPr/>
          <p:nvPr/>
        </p:nvSpPr>
        <p:spPr>
          <a:xfrm>
            <a:off x="509758" y="4274163"/>
            <a:ext cx="404849" cy="33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6972" y="4329794"/>
            <a:ext cx="8674247" cy="338554"/>
          </a:xfrm>
          <a:prstGeom prst="rect">
            <a:avLst/>
          </a:prstGeom>
          <a:noFill/>
        </p:spPr>
        <p:txBody>
          <a:bodyPr wrap="square" rtlCol="0">
            <a:spAutoFit/>
          </a:bodyPr>
          <a:lstStyle/>
          <a:p>
            <a:r>
              <a:rPr lang="en-ZA" sz="1600" b="1" dirty="0"/>
              <a:t>I have read and understood all points contained in the Disclaimer. </a:t>
            </a:r>
          </a:p>
        </p:txBody>
      </p:sp>
      <p:sp>
        <p:nvSpPr>
          <p:cNvPr id="7" name="Title 1"/>
          <p:cNvSpPr txBox="1">
            <a:spLocks/>
          </p:cNvSpPr>
          <p:nvPr/>
        </p:nvSpPr>
        <p:spPr>
          <a:xfrm>
            <a:off x="10869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Disclaimer</a:t>
            </a:r>
          </a:p>
        </p:txBody>
      </p:sp>
      <p:sp>
        <p:nvSpPr>
          <p:cNvPr id="12" name="Rectangle 11"/>
          <p:cNvSpPr/>
          <p:nvPr/>
        </p:nvSpPr>
        <p:spPr>
          <a:xfrm>
            <a:off x="10626871" y="528203"/>
            <a:ext cx="1555604" cy="20435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t>NOTE for SME: </a:t>
            </a:r>
          </a:p>
          <a:p>
            <a:pPr lvl="0" defTabSz="914400">
              <a:defRPr/>
            </a:pPr>
            <a:r>
              <a:rPr lang="en-US" sz="1400" dirty="0"/>
              <a:t>See content highlighted in red- what sections need to be referred to?</a:t>
            </a:r>
          </a:p>
        </p:txBody>
      </p:sp>
      <p:sp>
        <p:nvSpPr>
          <p:cNvPr id="2" name="Rectangle 1">
            <a:extLst>
              <a:ext uri="{FF2B5EF4-FFF2-40B4-BE49-F238E27FC236}">
                <a16:creationId xmlns:a16="http://schemas.microsoft.com/office/drawing/2014/main" id="{5E8A1DC7-FED5-429E-A38F-2A1F0D4F4350}"/>
              </a:ext>
            </a:extLst>
          </p:cNvPr>
          <p:cNvSpPr/>
          <p:nvPr/>
        </p:nvSpPr>
        <p:spPr>
          <a:xfrm>
            <a:off x="505555" y="1084757"/>
            <a:ext cx="9837079" cy="2554545"/>
          </a:xfrm>
          <a:prstGeom prst="rect">
            <a:avLst/>
          </a:prstGeom>
        </p:spPr>
        <p:txBody>
          <a:bodyPr wrap="square">
            <a:spAutoFit/>
          </a:bodyPr>
          <a:lstStyle/>
          <a:p>
            <a:r>
              <a:rPr lang="en-US" sz="1000" dirty="0">
                <a:solidFill>
                  <a:srgbClr val="FF0000"/>
                </a:solidFill>
              </a:rPr>
              <a:t>No person may authorize, design, install or permit or require the installation of an electrical installation, other than in accordance with a health and safety standard incorporated into these Regulations under section 44 of the Act.</a:t>
            </a:r>
            <a:r>
              <a:rPr lang="en-ZA" sz="1000" dirty="0">
                <a:solidFill>
                  <a:srgbClr val="FF0000"/>
                </a:solidFill>
              </a:rPr>
              <a:t> (Electrical installation regulations section 5)</a:t>
            </a:r>
          </a:p>
          <a:p>
            <a:endParaRPr lang="en-ZA" sz="1000" dirty="0">
              <a:solidFill>
                <a:srgbClr val="FF0000"/>
              </a:solidFill>
            </a:endParaRPr>
          </a:p>
          <a:p>
            <a:r>
              <a:rPr lang="en-US" sz="1000" dirty="0">
                <a:solidFill>
                  <a:srgbClr val="FF0000"/>
                </a:solidFill>
              </a:rPr>
              <a:t>No person may do electrical installation work as an electrical contractor unless that person has been registered as an electrical contractor in terms of these Regulations </a:t>
            </a:r>
            <a:r>
              <a:rPr lang="en-ZA" sz="1000" dirty="0">
                <a:solidFill>
                  <a:srgbClr val="FF0000"/>
                </a:solidFill>
              </a:rPr>
              <a:t>(Electrical installation regulations section 6)</a:t>
            </a:r>
            <a:endParaRPr lang="en-US" sz="1000" dirty="0">
              <a:solidFill>
                <a:srgbClr val="FF0000"/>
              </a:solidFill>
            </a:endParaRPr>
          </a:p>
          <a:p>
            <a:endParaRPr lang="en-ZA" sz="1000" dirty="0">
              <a:solidFill>
                <a:srgbClr val="FF0000"/>
              </a:solidFill>
            </a:endParaRPr>
          </a:p>
          <a:p>
            <a:r>
              <a:rPr lang="en-ZA" sz="1000" dirty="0">
                <a:solidFill>
                  <a:srgbClr val="FF0000"/>
                </a:solidFill>
              </a:rPr>
              <a:t>It must be noted that in terms of Occupational Health &amp; Safety Act all electrical construction work must be conducted under the general control of the registered person, and in terms of this criteria you will not be allowed to work in the distribution board. You will be permitted under the general control of this registered person to do the following work. (Electrical installation regulations section 5)</a:t>
            </a:r>
            <a:endParaRPr lang="en-US" sz="1000" dirty="0">
              <a:solidFill>
                <a:srgbClr val="FF0000"/>
              </a:solidFill>
            </a:endParaRPr>
          </a:p>
          <a:p>
            <a:endParaRPr lang="en-ZA" sz="1000" dirty="0">
              <a:solidFill>
                <a:srgbClr val="FF0000"/>
              </a:solidFill>
            </a:endParaRPr>
          </a:p>
          <a:p>
            <a:r>
              <a:rPr lang="en-ZA" sz="1000" dirty="0">
                <a:solidFill>
                  <a:srgbClr val="FF0000"/>
                </a:solidFill>
              </a:rPr>
              <a:t>The registered person will be responsible for issuing the certificate of compliance for this addition to the electrical installation, after he has inspected and tested the electrical installation. (Electrical installation regulations section 9)</a:t>
            </a:r>
          </a:p>
          <a:p>
            <a:endParaRPr lang="en-ZA" sz="1000" dirty="0">
              <a:solidFill>
                <a:srgbClr val="FF0000"/>
              </a:solidFill>
            </a:endParaRPr>
          </a:p>
          <a:p>
            <a:r>
              <a:rPr lang="en-ZA" sz="1000" dirty="0">
                <a:solidFill>
                  <a:srgbClr val="FF0000"/>
                </a:solidFill>
              </a:rPr>
              <a:t>During this exercise we will be providing 3 options to provide supply to a gate motor, we are aware that there are many more options and these will be influenced by finance, time, environment and skill. </a:t>
            </a:r>
          </a:p>
          <a:p>
            <a:r>
              <a:rPr lang="en-ZA" sz="1000" dirty="0">
                <a:solidFill>
                  <a:srgbClr val="FF0000"/>
                </a:solidFill>
              </a:rPr>
              <a:t>It must be noted that any other installation must comply to the regulations, standards and manufactures specifications.</a:t>
            </a:r>
          </a:p>
        </p:txBody>
      </p:sp>
    </p:spTree>
    <p:custDataLst>
      <p:tags r:id="rId1"/>
    </p:custDataLst>
    <p:extLst>
      <p:ext uri="{BB962C8B-B14F-4D97-AF65-F5344CB8AC3E}">
        <p14:creationId xmlns:p14="http://schemas.microsoft.com/office/powerpoint/2010/main" val="374922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53573" y="1224575"/>
            <a:ext cx="9001907" cy="806038"/>
          </a:xfrm>
        </p:spPr>
        <p:txBody>
          <a:bodyPr>
            <a:noAutofit/>
          </a:bodyPr>
          <a:lstStyle/>
          <a:p>
            <a:pPr marL="0" indent="0">
              <a:buNone/>
            </a:pPr>
            <a:r>
              <a:rPr lang="en-GB" sz="2400" dirty="0"/>
              <a:t>Another name for rules and regulations is codes. As an electrician you need to follow the SANS (South African National Standards) codes. These can be tricky to understand at first. </a:t>
            </a:r>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4 - Follow rules and regulations</a:t>
            </a:r>
          </a:p>
        </p:txBody>
      </p:sp>
      <p:sp>
        <p:nvSpPr>
          <p:cNvPr id="62" name="Rectangle 61">
            <a:extLst>
              <a:ext uri="{FF2B5EF4-FFF2-40B4-BE49-F238E27FC236}">
                <a16:creationId xmlns:a16="http://schemas.microsoft.com/office/drawing/2014/main" id="{E5DE7F6F-CE75-4B1C-A4E4-405A3EC7CFD7}"/>
              </a:ext>
            </a:extLst>
          </p:cNvPr>
          <p:cNvSpPr/>
          <p:nvPr/>
        </p:nvSpPr>
        <p:spPr>
          <a:xfrm>
            <a:off x="5846619" y="2641180"/>
            <a:ext cx="3535680" cy="1877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p>
          <a:p>
            <a:pPr algn="ctr"/>
            <a:r>
              <a:rPr lang="en-ZA" sz="1553" dirty="0"/>
              <a:t>Placeholder: Video o7 and Vid 08 combined into 1</a:t>
            </a:r>
          </a:p>
        </p:txBody>
      </p:sp>
      <p:pic>
        <p:nvPicPr>
          <p:cNvPr id="64"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344" y="2790160"/>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1" name="Diagram 60">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669953072"/>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5"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9677" y="2671297"/>
            <a:ext cx="808805" cy="808805"/>
          </a:xfrm>
          <a:prstGeom prst="rect">
            <a:avLst/>
          </a:prstGeom>
        </p:spPr>
      </p:pic>
      <p:sp>
        <p:nvSpPr>
          <p:cNvPr id="66" name="Rectangle 65">
            <a:extLst>
              <a:ext uri="{FF2B5EF4-FFF2-40B4-BE49-F238E27FC236}">
                <a16:creationId xmlns:a16="http://schemas.microsoft.com/office/drawing/2014/main" id="{A317E002-CB79-4F74-AFBF-D052B144211C}"/>
              </a:ext>
            </a:extLst>
          </p:cNvPr>
          <p:cNvSpPr/>
          <p:nvPr/>
        </p:nvSpPr>
        <p:spPr>
          <a:xfrm>
            <a:off x="1188482" y="2637320"/>
            <a:ext cx="3916918" cy="1200329"/>
          </a:xfrm>
          <a:prstGeom prst="rect">
            <a:avLst/>
          </a:prstGeom>
          <a:solidFill>
            <a:schemeClr val="tx2">
              <a:lumMod val="40000"/>
              <a:lumOff val="60000"/>
            </a:schemeClr>
          </a:solidFill>
        </p:spPr>
        <p:txBody>
          <a:bodyPr wrap="square">
            <a:spAutoFit/>
          </a:bodyPr>
          <a:lstStyle/>
          <a:p>
            <a:r>
              <a:rPr lang="en-GB" sz="2400" dirty="0"/>
              <a:t>Watch the video to find out how to read and apply a SANS code correctly.</a:t>
            </a:r>
          </a:p>
        </p:txBody>
      </p:sp>
    </p:spTree>
    <p:custDataLst>
      <p:tags r:id="rId1"/>
    </p:custDataLst>
    <p:extLst>
      <p:ext uri="{BB962C8B-B14F-4D97-AF65-F5344CB8AC3E}">
        <p14:creationId xmlns:p14="http://schemas.microsoft.com/office/powerpoint/2010/main" val="4078542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281" y="2065937"/>
            <a:ext cx="8000703" cy="1818394"/>
          </a:xfrm>
        </p:spPr>
        <p:txBody>
          <a:bodyPr>
            <a:noAutofit/>
          </a:bodyPr>
          <a:lstStyle/>
          <a:p>
            <a:pPr marL="0" indent="0">
              <a:buNone/>
            </a:pPr>
            <a:r>
              <a:rPr lang="en-GB" sz="2400" dirty="0"/>
              <a:t>Add question based on Vid 07 and 08 scripts (Dave Gravett)</a:t>
            </a:r>
          </a:p>
          <a:p>
            <a:pPr marL="0" indent="0">
              <a:buNone/>
            </a:pPr>
            <a:r>
              <a:rPr lang="en-GB" sz="2400" b="1" dirty="0"/>
              <a:t>Examples of questions: </a:t>
            </a:r>
          </a:p>
          <a:p>
            <a:pPr marL="0" indent="0">
              <a:buNone/>
            </a:pPr>
            <a:r>
              <a:rPr lang="en-GB" sz="2400" dirty="0"/>
              <a:t>What is the best way to read the code?</a:t>
            </a:r>
          </a:p>
          <a:p>
            <a:pPr marL="0" indent="0">
              <a:buNone/>
            </a:pPr>
            <a:r>
              <a:rPr lang="en-GB" sz="2400" dirty="0"/>
              <a:t>When reading the code you should focus on which part?</a:t>
            </a:r>
          </a:p>
          <a:p>
            <a:pPr marL="0" indent="0">
              <a:buNone/>
            </a:pPr>
            <a:r>
              <a:rPr lang="en-GB" sz="2400" dirty="0"/>
              <a:t>What parts are not important?</a:t>
            </a:r>
          </a:p>
          <a:p>
            <a:pPr marL="0" indent="0">
              <a:buNone/>
            </a:pPr>
            <a:r>
              <a:rPr lang="en-GB" sz="2400" dirty="0"/>
              <a:t>Do codes get updated? Then what?</a:t>
            </a:r>
          </a:p>
        </p:txBody>
      </p:sp>
      <p:pic>
        <p:nvPicPr>
          <p:cNvPr id="4" name="Graphic 3" descr="User">
            <a:extLst>
              <a:ext uri="{FF2B5EF4-FFF2-40B4-BE49-F238E27FC236}">
                <a16:creationId xmlns:a16="http://schemas.microsoft.com/office/drawing/2014/main" id="{40BD2138-C1DF-438B-9EC9-7B927C3EB4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885" y="1095815"/>
            <a:ext cx="854046" cy="854046"/>
          </a:xfrm>
          <a:prstGeom prst="rect">
            <a:avLst/>
          </a:prstGeom>
        </p:spPr>
      </p:pic>
      <p:sp>
        <p:nvSpPr>
          <p:cNvPr id="6" name="Rectangle 5">
            <a:extLst>
              <a:ext uri="{FF2B5EF4-FFF2-40B4-BE49-F238E27FC236}">
                <a16:creationId xmlns:a16="http://schemas.microsoft.com/office/drawing/2014/main" id="{B550E403-BB1E-4590-8FEC-00E8A73EBF6F}"/>
              </a:ext>
            </a:extLst>
          </p:cNvPr>
          <p:cNvSpPr/>
          <p:nvPr/>
        </p:nvSpPr>
        <p:spPr>
          <a:xfrm>
            <a:off x="1273931" y="1225492"/>
            <a:ext cx="8263011"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a:t>
            </a:r>
          </a:p>
        </p:txBody>
      </p:sp>
    </p:spTree>
    <p:custDataLst>
      <p:tags r:id="rId1"/>
    </p:custDataLst>
    <p:extLst>
      <p:ext uri="{BB962C8B-B14F-4D97-AF65-F5344CB8AC3E}">
        <p14:creationId xmlns:p14="http://schemas.microsoft.com/office/powerpoint/2010/main" val="157948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Codes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215267" cy="1818394"/>
          </a:xfrm>
        </p:spPr>
        <p:txBody>
          <a:bodyPr>
            <a:noAutofit/>
          </a:bodyPr>
          <a:lstStyle/>
          <a:p>
            <a:pPr marL="0" indent="0">
              <a:buNone/>
            </a:pPr>
            <a:r>
              <a:rPr lang="en-GB" sz="2400" dirty="0"/>
              <a:t>There is one </a:t>
            </a:r>
            <a:r>
              <a:rPr lang="en-GB" sz="2400" b="1" dirty="0"/>
              <a:t>SANS</a:t>
            </a:r>
            <a:r>
              <a:rPr lang="en-GB" sz="2400" dirty="0"/>
              <a:t> code that you need to be aware of when installing the supply for a water heater. </a:t>
            </a:r>
          </a:p>
          <a:p>
            <a:pPr marL="0" indent="0">
              <a:buNone/>
            </a:pPr>
            <a:endParaRPr lang="en-GB" dirty="0"/>
          </a:p>
          <a:p>
            <a:pPr marL="0" indent="0">
              <a:buNone/>
            </a:pPr>
            <a:r>
              <a:rPr lang="en-GB" dirty="0"/>
              <a:t> </a:t>
            </a:r>
          </a:p>
        </p:txBody>
      </p:sp>
      <p:pic>
        <p:nvPicPr>
          <p:cNvPr id="7" name="Graphic 6" descr="User">
            <a:extLst>
              <a:ext uri="{FF2B5EF4-FFF2-40B4-BE49-F238E27FC236}">
                <a16:creationId xmlns:a16="http://schemas.microsoft.com/office/drawing/2014/main" id="{85DAB288-D803-4F28-BF4E-B188318C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673" y="1961567"/>
            <a:ext cx="854046" cy="854046"/>
          </a:xfrm>
          <a:prstGeom prst="rect">
            <a:avLst/>
          </a:prstGeom>
        </p:spPr>
      </p:pic>
      <p:sp>
        <p:nvSpPr>
          <p:cNvPr id="8" name="Rectangle 7">
            <a:extLst>
              <a:ext uri="{FF2B5EF4-FFF2-40B4-BE49-F238E27FC236}">
                <a16:creationId xmlns:a16="http://schemas.microsoft.com/office/drawing/2014/main" id="{78A92455-D83E-43DC-963E-66B590C10C2C}"/>
              </a:ext>
            </a:extLst>
          </p:cNvPr>
          <p:cNvSpPr/>
          <p:nvPr/>
        </p:nvSpPr>
        <p:spPr>
          <a:xfrm>
            <a:off x="1257299" y="1984616"/>
            <a:ext cx="8602981" cy="830997"/>
          </a:xfrm>
          <a:prstGeom prst="rect">
            <a:avLst/>
          </a:prstGeom>
          <a:solidFill>
            <a:schemeClr val="tx2">
              <a:lumMod val="40000"/>
              <a:lumOff val="60000"/>
            </a:schemeClr>
          </a:solidFill>
        </p:spPr>
        <p:txBody>
          <a:bodyPr wrap="square">
            <a:spAutoFit/>
          </a:bodyPr>
          <a:lstStyle/>
          <a:p>
            <a:r>
              <a:rPr lang="en-GB" sz="2400" dirty="0"/>
              <a:t>Click on the code to find out what it covers. You will be asked questions about it in the next activity. </a:t>
            </a:r>
          </a:p>
        </p:txBody>
      </p:sp>
      <p:sp>
        <p:nvSpPr>
          <p:cNvPr id="10" name="Rectangle 9">
            <a:extLst>
              <a:ext uri="{FF2B5EF4-FFF2-40B4-BE49-F238E27FC236}">
                <a16:creationId xmlns:a16="http://schemas.microsoft.com/office/drawing/2014/main" id="{B7D3AC31-4095-4C06-A911-C83D2F56886A}"/>
              </a:ext>
            </a:extLst>
          </p:cNvPr>
          <p:cNvSpPr/>
          <p:nvPr/>
        </p:nvSpPr>
        <p:spPr>
          <a:xfrm>
            <a:off x="1257299" y="2995060"/>
            <a:ext cx="2143759" cy="437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SANS 10142-1</a:t>
            </a:r>
          </a:p>
        </p:txBody>
      </p:sp>
    </p:spTree>
    <p:custDataLst>
      <p:tags r:id="rId1"/>
    </p:custDataLst>
    <p:extLst>
      <p:ext uri="{BB962C8B-B14F-4D97-AF65-F5344CB8AC3E}">
        <p14:creationId xmlns:p14="http://schemas.microsoft.com/office/powerpoint/2010/main" val="2149005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a:t>
            </a:r>
            <a:r>
              <a:rPr lang="en-ZA" sz="3200" dirty="0"/>
              <a:t>10142-1</a:t>
            </a:r>
            <a:endParaRPr lang="en-GB" dirty="0"/>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816952" y="226584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816952" y="2643664"/>
            <a:ext cx="5667297" cy="5627246"/>
          </a:xfrm>
          <a:prstGeom prst="rect">
            <a:avLst/>
          </a:prstGeom>
        </p:spPr>
      </p:pic>
      <p:pic>
        <p:nvPicPr>
          <p:cNvPr id="6" name="Graphic 5" descr="User">
            <a:extLst>
              <a:ext uri="{FF2B5EF4-FFF2-40B4-BE49-F238E27FC236}">
                <a16:creationId xmlns:a16="http://schemas.microsoft.com/office/drawing/2014/main" id="{42FD6CAB-307D-482F-B65A-C24A87DF8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605" y="1072766"/>
            <a:ext cx="702694" cy="702694"/>
          </a:xfrm>
          <a:prstGeom prst="rect">
            <a:avLst/>
          </a:prstGeom>
        </p:spPr>
      </p:pic>
      <p:sp>
        <p:nvSpPr>
          <p:cNvPr id="7" name="Rectangle 6">
            <a:extLst>
              <a:ext uri="{FF2B5EF4-FFF2-40B4-BE49-F238E27FC236}">
                <a16:creationId xmlns:a16="http://schemas.microsoft.com/office/drawing/2014/main" id="{48BD803F-CE02-4E52-80E7-C044BC60A009}"/>
              </a:ext>
            </a:extLst>
          </p:cNvPr>
          <p:cNvSpPr/>
          <p:nvPr/>
        </p:nvSpPr>
        <p:spPr>
          <a:xfrm>
            <a:off x="1232021" y="1063492"/>
            <a:ext cx="8544439" cy="830997"/>
          </a:xfrm>
          <a:prstGeom prst="rect">
            <a:avLst/>
          </a:prstGeom>
          <a:solidFill>
            <a:schemeClr val="tx2">
              <a:lumMod val="40000"/>
              <a:lumOff val="60000"/>
            </a:schemeClr>
          </a:solidFill>
        </p:spPr>
        <p:txBody>
          <a:bodyPr wrap="square">
            <a:spAutoFit/>
          </a:bodyPr>
          <a:lstStyle/>
          <a:p>
            <a:r>
              <a:rPr lang="en-GB" sz="2400"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2339397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
        <p:nvSpPr>
          <p:cNvPr id="3" name="Rectangle 2"/>
          <p:cNvSpPr/>
          <p:nvPr/>
        </p:nvSpPr>
        <p:spPr>
          <a:xfrm>
            <a:off x="769938" y="1629886"/>
            <a:ext cx="5118100" cy="1477328"/>
          </a:xfrm>
          <a:prstGeom prst="rect">
            <a:avLst/>
          </a:prstGeom>
          <a:solidFill>
            <a:schemeClr val="accent3">
              <a:lumMod val="60000"/>
              <a:lumOff val="40000"/>
            </a:schemeClr>
          </a:solidFill>
        </p:spPr>
        <p:txBody>
          <a:bodyPr>
            <a:spAutoFit/>
          </a:bodyPr>
          <a:lstStyle/>
          <a:p>
            <a:r>
              <a:rPr lang="en-GB" dirty="0"/>
              <a:t>Verify that the voltage drop are within the  permitted range</a:t>
            </a:r>
          </a:p>
          <a:p>
            <a:r>
              <a:rPr lang="en-GB" dirty="0"/>
              <a:t>Verify that the method of installation is expectable</a:t>
            </a:r>
          </a:p>
          <a:p>
            <a:r>
              <a:rPr lang="en-GB" dirty="0"/>
              <a:t>of cable installation is applied.</a:t>
            </a:r>
          </a:p>
          <a:p>
            <a:r>
              <a:rPr lang="en-GB" dirty="0"/>
              <a:t>OHS ACT</a:t>
            </a:r>
          </a:p>
        </p:txBody>
      </p:sp>
    </p:spTree>
    <p:custDataLst>
      <p:tags r:id="rId1"/>
    </p:custDataLst>
    <p:extLst>
      <p:ext uri="{BB962C8B-B14F-4D97-AF65-F5344CB8AC3E}">
        <p14:creationId xmlns:p14="http://schemas.microsoft.com/office/powerpoint/2010/main" val="77664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Do a risk assessment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224575"/>
            <a:ext cx="9291467" cy="1818394"/>
          </a:xfrm>
        </p:spPr>
        <p:txBody>
          <a:bodyPr>
            <a:noAutofit/>
          </a:bodyPr>
          <a:lstStyle/>
          <a:p>
            <a:pPr marL="0" indent="0">
              <a:buNone/>
            </a:pPr>
            <a:r>
              <a:rPr lang="en-ZA" sz="2400" dirty="0"/>
              <a:t>A risk assessment involves taking a careful look at your workplace to identify those things, situations and processes that could put you or your team in danger. You should always do a risk assessment before you begin any job.</a:t>
            </a:r>
          </a:p>
          <a:p>
            <a:pPr marL="0" indent="0">
              <a:buNone/>
            </a:pPr>
            <a:endParaRPr lang="en-GB" b="1" dirty="0"/>
          </a:p>
        </p:txBody>
      </p:sp>
      <p:sp>
        <p:nvSpPr>
          <p:cNvPr id="4" name="Rectangle 3">
            <a:extLst>
              <a:ext uri="{FF2B5EF4-FFF2-40B4-BE49-F238E27FC236}">
                <a16:creationId xmlns:a16="http://schemas.microsoft.com/office/drawing/2014/main" id="{FAC6EFB5-B03D-4703-AADC-B875C2A47D0B}"/>
              </a:ext>
            </a:extLst>
          </p:cNvPr>
          <p:cNvSpPr/>
          <p:nvPr/>
        </p:nvSpPr>
        <p:spPr>
          <a:xfrm>
            <a:off x="5859780" y="2328438"/>
            <a:ext cx="3268433" cy="21902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r"/>
            <a:endParaRPr lang="en-ZA" sz="1553" dirty="0"/>
          </a:p>
          <a:p>
            <a:pPr algn="ctr"/>
            <a:endParaRPr lang="en-ZA" sz="1553" dirty="0"/>
          </a:p>
          <a:p>
            <a:pPr algn="ctr"/>
            <a:r>
              <a:rPr lang="en-ZA" sz="1553" dirty="0"/>
              <a:t>Placeholder: Video 9 and Video 10 combined into one video on Risk assessment</a:t>
            </a:r>
          </a:p>
        </p:txBody>
      </p:sp>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468" y="2812716"/>
            <a:ext cx="773584" cy="60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5" name="Diagram 34">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3054567942"/>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7"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575" y="2782283"/>
            <a:ext cx="664826" cy="664826"/>
          </a:xfrm>
          <a:prstGeom prst="rect">
            <a:avLst/>
          </a:prstGeom>
        </p:spPr>
      </p:pic>
      <p:sp>
        <p:nvSpPr>
          <p:cNvPr id="38" name="Rectangle 37">
            <a:extLst>
              <a:ext uri="{FF2B5EF4-FFF2-40B4-BE49-F238E27FC236}">
                <a16:creationId xmlns:a16="http://schemas.microsoft.com/office/drawing/2014/main" id="{83E6CC43-7110-42D2-91BE-5FF671098D08}"/>
              </a:ext>
            </a:extLst>
          </p:cNvPr>
          <p:cNvSpPr/>
          <p:nvPr/>
        </p:nvSpPr>
        <p:spPr>
          <a:xfrm>
            <a:off x="1447799" y="2860727"/>
            <a:ext cx="3672841" cy="1569660"/>
          </a:xfrm>
          <a:prstGeom prst="rect">
            <a:avLst/>
          </a:prstGeom>
          <a:solidFill>
            <a:schemeClr val="tx2">
              <a:lumMod val="40000"/>
              <a:lumOff val="60000"/>
            </a:schemeClr>
          </a:solidFill>
        </p:spPr>
        <p:txBody>
          <a:bodyPr wrap="square">
            <a:spAutoFit/>
          </a:bodyPr>
          <a:lstStyle/>
          <a:p>
            <a:r>
              <a:rPr lang="en-GB" sz="2400" b="1" dirty="0"/>
              <a:t>Can’t remember what a  risk assessment is?  </a:t>
            </a:r>
            <a:r>
              <a:rPr lang="en-ZA" sz="2400" dirty="0"/>
              <a:t>Watch</a:t>
            </a:r>
            <a:r>
              <a:rPr lang="en-ZA" sz="2400" i="1" dirty="0"/>
              <a:t> </a:t>
            </a:r>
            <a:r>
              <a:rPr lang="en-ZA" sz="2400" dirty="0"/>
              <a:t>the video to refresh your mind.</a:t>
            </a:r>
            <a:endParaRPr lang="en-GB" sz="2400" dirty="0"/>
          </a:p>
        </p:txBody>
      </p:sp>
    </p:spTree>
    <p:custDataLst>
      <p:tags r:id="rId1"/>
    </p:custDataLst>
    <p:extLst>
      <p:ext uri="{BB962C8B-B14F-4D97-AF65-F5344CB8AC3E}">
        <p14:creationId xmlns:p14="http://schemas.microsoft.com/office/powerpoint/2010/main" val="1390473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pic>
        <p:nvPicPr>
          <p:cNvPr id="27" name="Graphic 26" descr="User">
            <a:extLst>
              <a:ext uri="{FF2B5EF4-FFF2-40B4-BE49-F238E27FC236}">
                <a16:creationId xmlns:a16="http://schemas.microsoft.com/office/drawing/2014/main" id="{D17A0E7E-3AC3-4C03-A45D-6C481B109F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007" y="1129201"/>
            <a:ext cx="665662" cy="665662"/>
          </a:xfrm>
          <a:prstGeom prst="rect">
            <a:avLst/>
          </a:prstGeom>
        </p:spPr>
      </p:pic>
      <p:sp>
        <p:nvSpPr>
          <p:cNvPr id="28" name="Rectangle 27">
            <a:extLst>
              <a:ext uri="{FF2B5EF4-FFF2-40B4-BE49-F238E27FC236}">
                <a16:creationId xmlns:a16="http://schemas.microsoft.com/office/drawing/2014/main" id="{ACFD8BA8-C723-464A-8037-96F42F6E6B90}"/>
              </a:ext>
            </a:extLst>
          </p:cNvPr>
          <p:cNvSpPr/>
          <p:nvPr/>
        </p:nvSpPr>
        <p:spPr>
          <a:xfrm>
            <a:off x="1074420" y="1053190"/>
            <a:ext cx="9022080" cy="1200329"/>
          </a:xfrm>
          <a:prstGeom prst="rect">
            <a:avLst/>
          </a:prstGeom>
          <a:solidFill>
            <a:schemeClr val="tx2">
              <a:lumMod val="40000"/>
              <a:lumOff val="60000"/>
            </a:schemeClr>
          </a:solidFill>
        </p:spPr>
        <p:txBody>
          <a:bodyPr wrap="square">
            <a:spAutoFit/>
          </a:bodyPr>
          <a:lstStyle/>
          <a:p>
            <a:r>
              <a:rPr lang="en-GB" sz="2400" dirty="0"/>
              <a:t>Time to have some fun and identify some potential risks. From the list below, match the task with a potential risk when installing the supply for a water heater.</a:t>
            </a:r>
          </a:p>
        </p:txBody>
      </p:sp>
      <p:sp>
        <p:nvSpPr>
          <p:cNvPr id="3" name="Rectangle 2"/>
          <p:cNvSpPr/>
          <p:nvPr/>
        </p:nvSpPr>
        <p:spPr>
          <a:xfrm>
            <a:off x="1150620" y="2400300"/>
            <a:ext cx="3253740" cy="1287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Add tasks and risks</a:t>
            </a:r>
          </a:p>
        </p:txBody>
      </p:sp>
    </p:spTree>
    <p:custDataLst>
      <p:tags r:id="rId1"/>
    </p:custDataLst>
    <p:extLst>
      <p:ext uri="{BB962C8B-B14F-4D97-AF65-F5344CB8AC3E}">
        <p14:creationId xmlns:p14="http://schemas.microsoft.com/office/powerpoint/2010/main" val="2723526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183583"/>
            <a:ext cx="7616770" cy="960112"/>
          </a:xfrm>
        </p:spPr>
        <p:txBody>
          <a:bodyPr/>
          <a:lstStyle/>
          <a:p>
            <a:r>
              <a:rPr lang="en-GB" dirty="0"/>
              <a:t>Step 6- Complete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79299" y="940537"/>
            <a:ext cx="8853889" cy="1818394"/>
          </a:xfrm>
        </p:spPr>
        <p:txBody>
          <a:bodyPr>
            <a:noAutofit/>
          </a:bodyPr>
          <a:lstStyle/>
          <a:p>
            <a:pPr marL="0" indent="0">
              <a:buNone/>
            </a:pPr>
            <a:r>
              <a:rPr lang="en-GB" sz="2400" dirty="0"/>
              <a:t>Well done on getting this far! To complete the job for your client (and correctly provide the supply for Mr Pretorius’s water heater), you need to now carry out the tasks required.</a:t>
            </a:r>
          </a:p>
          <a:p>
            <a:pPr marL="0" indent="0">
              <a:buNone/>
            </a:pPr>
            <a:endParaRPr lang="en-GB" sz="2400" dirty="0"/>
          </a:p>
          <a:p>
            <a:pPr marL="0" indent="0">
              <a:buNone/>
            </a:pPr>
            <a:endParaRPr lang="en-GB" sz="2400" dirty="0"/>
          </a:p>
          <a:p>
            <a:pPr marL="0" indent="0">
              <a:buNone/>
            </a:pPr>
            <a:endParaRPr lang="en-GB" sz="2400" dirty="0"/>
          </a:p>
        </p:txBody>
      </p:sp>
      <p:sp>
        <p:nvSpPr>
          <p:cNvPr id="35" name="Rectangle 34">
            <a:hlinkClick r:id="rId4"/>
            <a:extLst>
              <a:ext uri="{FF2B5EF4-FFF2-40B4-BE49-F238E27FC236}">
                <a16:creationId xmlns:a16="http://schemas.microsoft.com/office/drawing/2014/main" id="{B66435E6-E843-4092-BE8D-15D91F9BAB79}"/>
              </a:ext>
            </a:extLst>
          </p:cNvPr>
          <p:cNvSpPr/>
          <p:nvPr/>
        </p:nvSpPr>
        <p:spPr>
          <a:xfrm>
            <a:off x="1052139" y="291310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a:t>
            </a:r>
          </a:p>
        </p:txBody>
      </p:sp>
      <p:pic>
        <p:nvPicPr>
          <p:cNvPr id="42"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189" y="300279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a:hlinkClick r:id="rId4"/>
            <a:extLst>
              <a:ext uri="{FF2B5EF4-FFF2-40B4-BE49-F238E27FC236}">
                <a16:creationId xmlns:a16="http://schemas.microsoft.com/office/drawing/2014/main" id="{B66435E6-E843-4092-BE8D-15D91F9BAB79}"/>
              </a:ext>
            </a:extLst>
          </p:cNvPr>
          <p:cNvSpPr/>
          <p:nvPr/>
        </p:nvSpPr>
        <p:spPr>
          <a:xfrm>
            <a:off x="2421797" y="291310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2</a:t>
            </a:r>
          </a:p>
        </p:txBody>
      </p:sp>
      <p:pic>
        <p:nvPicPr>
          <p:cNvPr id="4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847" y="300279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a:hlinkClick r:id="rId4"/>
            <a:extLst>
              <a:ext uri="{FF2B5EF4-FFF2-40B4-BE49-F238E27FC236}">
                <a16:creationId xmlns:a16="http://schemas.microsoft.com/office/drawing/2014/main" id="{B66435E6-E843-4092-BE8D-15D91F9BAB79}"/>
              </a:ext>
            </a:extLst>
          </p:cNvPr>
          <p:cNvSpPr/>
          <p:nvPr/>
        </p:nvSpPr>
        <p:spPr>
          <a:xfrm>
            <a:off x="3765764" y="290656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3</a:t>
            </a:r>
          </a:p>
        </p:txBody>
      </p:sp>
      <p:pic>
        <p:nvPicPr>
          <p:cNvPr id="46"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814" y="299625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a:hlinkClick r:id="rId4"/>
            <a:extLst>
              <a:ext uri="{FF2B5EF4-FFF2-40B4-BE49-F238E27FC236}">
                <a16:creationId xmlns:a16="http://schemas.microsoft.com/office/drawing/2014/main" id="{B66435E6-E843-4092-BE8D-15D91F9BAB79}"/>
              </a:ext>
            </a:extLst>
          </p:cNvPr>
          <p:cNvSpPr/>
          <p:nvPr/>
        </p:nvSpPr>
        <p:spPr>
          <a:xfrm>
            <a:off x="5107204" y="2900010"/>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4</a:t>
            </a:r>
          </a:p>
        </p:txBody>
      </p:sp>
      <p:pic>
        <p:nvPicPr>
          <p:cNvPr id="4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254" y="2989693"/>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a:hlinkClick r:id="rId4"/>
            <a:extLst>
              <a:ext uri="{FF2B5EF4-FFF2-40B4-BE49-F238E27FC236}">
                <a16:creationId xmlns:a16="http://schemas.microsoft.com/office/drawing/2014/main" id="{B66435E6-E843-4092-BE8D-15D91F9BAB79}"/>
              </a:ext>
            </a:extLst>
          </p:cNvPr>
          <p:cNvSpPr/>
          <p:nvPr/>
        </p:nvSpPr>
        <p:spPr>
          <a:xfrm>
            <a:off x="6468528" y="2900010"/>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5</a:t>
            </a:r>
          </a:p>
        </p:txBody>
      </p:sp>
      <p:pic>
        <p:nvPicPr>
          <p:cNvPr id="5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578" y="2989693"/>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a:hlinkClick r:id="rId4"/>
            <a:extLst>
              <a:ext uri="{FF2B5EF4-FFF2-40B4-BE49-F238E27FC236}">
                <a16:creationId xmlns:a16="http://schemas.microsoft.com/office/drawing/2014/main" id="{B66435E6-E843-4092-BE8D-15D91F9BAB79}"/>
              </a:ext>
            </a:extLst>
          </p:cNvPr>
          <p:cNvSpPr/>
          <p:nvPr/>
        </p:nvSpPr>
        <p:spPr>
          <a:xfrm>
            <a:off x="1041147" y="355619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6</a:t>
            </a:r>
          </a:p>
        </p:txBody>
      </p:sp>
      <p:pic>
        <p:nvPicPr>
          <p:cNvPr id="52"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197" y="364587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a:hlinkClick r:id="rId4"/>
            <a:extLst>
              <a:ext uri="{FF2B5EF4-FFF2-40B4-BE49-F238E27FC236}">
                <a16:creationId xmlns:a16="http://schemas.microsoft.com/office/drawing/2014/main" id="{B66435E6-E843-4092-BE8D-15D91F9BAB79}"/>
              </a:ext>
            </a:extLst>
          </p:cNvPr>
          <p:cNvSpPr/>
          <p:nvPr/>
        </p:nvSpPr>
        <p:spPr>
          <a:xfrm>
            <a:off x="2410805" y="355619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7</a:t>
            </a:r>
          </a:p>
        </p:txBody>
      </p:sp>
      <p:pic>
        <p:nvPicPr>
          <p:cNvPr id="54"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855" y="364587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a:hlinkClick r:id="rId4"/>
            <a:extLst>
              <a:ext uri="{FF2B5EF4-FFF2-40B4-BE49-F238E27FC236}">
                <a16:creationId xmlns:a16="http://schemas.microsoft.com/office/drawing/2014/main" id="{B66435E6-E843-4092-BE8D-15D91F9BAB79}"/>
              </a:ext>
            </a:extLst>
          </p:cNvPr>
          <p:cNvSpPr/>
          <p:nvPr/>
        </p:nvSpPr>
        <p:spPr>
          <a:xfrm>
            <a:off x="3754772" y="354965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8</a:t>
            </a:r>
          </a:p>
        </p:txBody>
      </p:sp>
      <p:pic>
        <p:nvPicPr>
          <p:cNvPr id="56"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822" y="363933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a:hlinkClick r:id="rId4"/>
            <a:extLst>
              <a:ext uri="{FF2B5EF4-FFF2-40B4-BE49-F238E27FC236}">
                <a16:creationId xmlns:a16="http://schemas.microsoft.com/office/drawing/2014/main" id="{B66435E6-E843-4092-BE8D-15D91F9BAB79}"/>
              </a:ext>
            </a:extLst>
          </p:cNvPr>
          <p:cNvSpPr/>
          <p:nvPr/>
        </p:nvSpPr>
        <p:spPr>
          <a:xfrm>
            <a:off x="5096212" y="3543096"/>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9</a:t>
            </a:r>
          </a:p>
        </p:txBody>
      </p:sp>
      <p:pic>
        <p:nvPicPr>
          <p:cNvPr id="58"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262" y="3632779"/>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a:hlinkClick r:id="rId4"/>
            <a:extLst>
              <a:ext uri="{FF2B5EF4-FFF2-40B4-BE49-F238E27FC236}">
                <a16:creationId xmlns:a16="http://schemas.microsoft.com/office/drawing/2014/main" id="{B66435E6-E843-4092-BE8D-15D91F9BAB79}"/>
              </a:ext>
            </a:extLst>
          </p:cNvPr>
          <p:cNvSpPr/>
          <p:nvPr/>
        </p:nvSpPr>
        <p:spPr>
          <a:xfrm>
            <a:off x="6457536" y="3543096"/>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10</a:t>
            </a:r>
          </a:p>
        </p:txBody>
      </p:sp>
      <p:pic>
        <p:nvPicPr>
          <p:cNvPr id="6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586" y="3632779"/>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a:hlinkClick r:id="rId4"/>
            <a:extLst>
              <a:ext uri="{FF2B5EF4-FFF2-40B4-BE49-F238E27FC236}">
                <a16:creationId xmlns:a16="http://schemas.microsoft.com/office/drawing/2014/main" id="{B66435E6-E843-4092-BE8D-15D91F9BAB79}"/>
              </a:ext>
            </a:extLst>
          </p:cNvPr>
          <p:cNvSpPr/>
          <p:nvPr/>
        </p:nvSpPr>
        <p:spPr>
          <a:xfrm>
            <a:off x="1041146" y="4204028"/>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11</a:t>
            </a:r>
          </a:p>
        </p:txBody>
      </p:sp>
      <p:pic>
        <p:nvPicPr>
          <p:cNvPr id="62"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706" y="4288964"/>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1" name="Diagram 70">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2073078837"/>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2"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9699" y="2034439"/>
            <a:ext cx="724491" cy="724491"/>
          </a:xfrm>
          <a:prstGeom prst="rect">
            <a:avLst/>
          </a:prstGeom>
        </p:spPr>
      </p:pic>
      <p:sp>
        <p:nvSpPr>
          <p:cNvPr id="73" name="Rectangle 72">
            <a:extLst>
              <a:ext uri="{FF2B5EF4-FFF2-40B4-BE49-F238E27FC236}">
                <a16:creationId xmlns:a16="http://schemas.microsoft.com/office/drawing/2014/main" id="{83E6CC43-7110-42D2-91BE-5FF671098D08}"/>
              </a:ext>
            </a:extLst>
          </p:cNvPr>
          <p:cNvSpPr/>
          <p:nvPr/>
        </p:nvSpPr>
        <p:spPr>
          <a:xfrm>
            <a:off x="1052139" y="2209657"/>
            <a:ext cx="8828992" cy="461665"/>
          </a:xfrm>
          <a:prstGeom prst="rect">
            <a:avLst/>
          </a:prstGeom>
          <a:solidFill>
            <a:schemeClr val="tx2">
              <a:lumMod val="40000"/>
              <a:lumOff val="60000"/>
            </a:schemeClr>
          </a:solidFill>
        </p:spPr>
        <p:txBody>
          <a:bodyPr wrap="square">
            <a:spAutoFit/>
          </a:bodyPr>
          <a:lstStyle/>
          <a:p>
            <a:r>
              <a:rPr lang="en-GB" sz="2400" dirty="0"/>
              <a:t>Watch the videos to see how each task is performed.</a:t>
            </a:r>
          </a:p>
        </p:txBody>
      </p:sp>
    </p:spTree>
    <p:custDataLst>
      <p:tags r:id="rId1"/>
    </p:custDataLst>
    <p:extLst>
      <p:ext uri="{BB962C8B-B14F-4D97-AF65-F5344CB8AC3E}">
        <p14:creationId xmlns:p14="http://schemas.microsoft.com/office/powerpoint/2010/main" val="1280724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6- Complete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281643" y="1824156"/>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4" name="Rectangle 33">
            <a:extLst>
              <a:ext uri="{FF2B5EF4-FFF2-40B4-BE49-F238E27FC236}">
                <a16:creationId xmlns:a16="http://schemas.microsoft.com/office/drawing/2014/main" id="{B5980AC5-1E91-4FBE-8CC3-DB8791EC41A5}"/>
              </a:ext>
            </a:extLst>
          </p:cNvPr>
          <p:cNvSpPr/>
          <p:nvPr/>
        </p:nvSpPr>
        <p:spPr>
          <a:xfrm>
            <a:off x="8261783" y="4538133"/>
            <a:ext cx="1670807" cy="344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35" name="Rectangle 34">
            <a:hlinkClick r:id="rId4"/>
            <a:extLst>
              <a:ext uri="{FF2B5EF4-FFF2-40B4-BE49-F238E27FC236}">
                <a16:creationId xmlns:a16="http://schemas.microsoft.com/office/drawing/2014/main" id="{B66435E6-E843-4092-BE8D-15D91F9BAB79}"/>
              </a:ext>
            </a:extLst>
          </p:cNvPr>
          <p:cNvSpPr/>
          <p:nvPr/>
        </p:nvSpPr>
        <p:spPr>
          <a:xfrm>
            <a:off x="345294" y="2589979"/>
            <a:ext cx="2623489" cy="9761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Measure, mark and mount a flush mount enclosure in a roof </a:t>
            </a:r>
            <a:r>
              <a:rPr lang="en-GB" sz="1400" dirty="0">
                <a:solidFill>
                  <a:schemeClr val="tx1">
                    <a:lumMod val="50000"/>
                  </a:schemeClr>
                </a:solidFill>
              </a:rPr>
              <a:t>onto a rafter within arms reach of the water heater</a:t>
            </a:r>
          </a:p>
        </p:txBody>
      </p:sp>
      <p:sp>
        <p:nvSpPr>
          <p:cNvPr id="36" name="Rectangle 35">
            <a:hlinkClick r:id="rId4"/>
            <a:extLst>
              <a:ext uri="{FF2B5EF4-FFF2-40B4-BE49-F238E27FC236}">
                <a16:creationId xmlns:a16="http://schemas.microsoft.com/office/drawing/2014/main" id="{B66435E6-E843-4092-BE8D-15D91F9BAB79}"/>
              </a:ext>
            </a:extLst>
          </p:cNvPr>
          <p:cNvSpPr/>
          <p:nvPr/>
        </p:nvSpPr>
        <p:spPr>
          <a:xfrm>
            <a:off x="3402301" y="2595336"/>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Connect an appliance using </a:t>
            </a:r>
            <a:r>
              <a:rPr lang="en-US" sz="1400" dirty="0" err="1">
                <a:solidFill>
                  <a:schemeClr val="tx1">
                    <a:lumMod val="50000"/>
                  </a:schemeClr>
                </a:solidFill>
              </a:rPr>
              <a:t>norsk</a:t>
            </a:r>
            <a:r>
              <a:rPr lang="en-US" sz="1400" dirty="0">
                <a:solidFill>
                  <a:schemeClr val="tx1">
                    <a:lumMod val="50000"/>
                  </a:schemeClr>
                </a:solidFill>
              </a:rPr>
              <a:t> cable </a:t>
            </a:r>
            <a:r>
              <a:rPr lang="en-GB" sz="1400" dirty="0">
                <a:solidFill>
                  <a:schemeClr val="tx1">
                    <a:lumMod val="50000"/>
                  </a:schemeClr>
                </a:solidFill>
              </a:rPr>
              <a:t>into an enclosure</a:t>
            </a:r>
          </a:p>
        </p:txBody>
      </p:sp>
      <p:sp>
        <p:nvSpPr>
          <p:cNvPr id="37" name="Rectangle 36">
            <a:hlinkClick r:id="rId4"/>
            <a:extLst>
              <a:ext uri="{FF2B5EF4-FFF2-40B4-BE49-F238E27FC236}">
                <a16:creationId xmlns:a16="http://schemas.microsoft.com/office/drawing/2014/main" id="{B66435E6-E843-4092-BE8D-15D91F9BAB79}"/>
              </a:ext>
            </a:extLst>
          </p:cNvPr>
          <p:cNvSpPr/>
          <p:nvPr/>
        </p:nvSpPr>
        <p:spPr>
          <a:xfrm>
            <a:off x="6423079" y="2589978"/>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Drill a hole using a </a:t>
            </a:r>
            <a:r>
              <a:rPr lang="en-US" sz="1400" dirty="0" err="1">
                <a:solidFill>
                  <a:schemeClr val="tx1">
                    <a:lumMod val="50000"/>
                  </a:schemeClr>
                </a:solidFill>
              </a:rPr>
              <a:t>holesaw</a:t>
            </a:r>
            <a:r>
              <a:rPr lang="en-US" sz="1400" dirty="0">
                <a:solidFill>
                  <a:schemeClr val="tx1">
                    <a:lumMod val="50000"/>
                  </a:schemeClr>
                </a:solidFill>
              </a:rPr>
              <a:t> </a:t>
            </a:r>
            <a:r>
              <a:rPr lang="en-GB" sz="1400" dirty="0">
                <a:solidFill>
                  <a:schemeClr val="tx1">
                    <a:lumMod val="50000"/>
                  </a:schemeClr>
                </a:solidFill>
              </a:rPr>
              <a:t>in enclosure for a gland</a:t>
            </a:r>
          </a:p>
        </p:txBody>
      </p:sp>
      <p:sp>
        <p:nvSpPr>
          <p:cNvPr id="38" name="Rectangle 37">
            <a:hlinkClick r:id="rId4"/>
            <a:extLst>
              <a:ext uri="{FF2B5EF4-FFF2-40B4-BE49-F238E27FC236}">
                <a16:creationId xmlns:a16="http://schemas.microsoft.com/office/drawing/2014/main" id="{B66435E6-E843-4092-BE8D-15D91F9BAB79}"/>
              </a:ext>
            </a:extLst>
          </p:cNvPr>
          <p:cNvSpPr/>
          <p:nvPr/>
        </p:nvSpPr>
        <p:spPr>
          <a:xfrm>
            <a:off x="345293" y="3765793"/>
            <a:ext cx="2623489" cy="743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GB" sz="1400" dirty="0">
                <a:solidFill>
                  <a:schemeClr val="tx1">
                    <a:lumMod val="50000"/>
                  </a:schemeClr>
                </a:solidFill>
              </a:rPr>
              <a:t>Switch off supply to DB1 and test to ensure safe to work</a:t>
            </a:r>
          </a:p>
        </p:txBody>
      </p:sp>
      <p:sp>
        <p:nvSpPr>
          <p:cNvPr id="39" name="Rectangle 38">
            <a:hlinkClick r:id="rId4"/>
            <a:extLst>
              <a:ext uri="{FF2B5EF4-FFF2-40B4-BE49-F238E27FC236}">
                <a16:creationId xmlns:a16="http://schemas.microsoft.com/office/drawing/2014/main" id="{B66435E6-E843-4092-BE8D-15D91F9BAB79}"/>
              </a:ext>
            </a:extLst>
          </p:cNvPr>
          <p:cNvSpPr/>
          <p:nvPr/>
        </p:nvSpPr>
        <p:spPr>
          <a:xfrm>
            <a:off x="3402301" y="3244981"/>
            <a:ext cx="2623489" cy="802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50000"/>
                  </a:schemeClr>
                </a:solidFill>
              </a:rPr>
              <a:t>Conduct relevant tests</a:t>
            </a:r>
          </a:p>
          <a:p>
            <a:endParaRPr lang="en-GB" sz="1400" dirty="0">
              <a:solidFill>
                <a:schemeClr val="tx1">
                  <a:lumMod val="50000"/>
                </a:schemeClr>
              </a:solidFill>
            </a:endParaRPr>
          </a:p>
        </p:txBody>
      </p:sp>
      <p:sp>
        <p:nvSpPr>
          <p:cNvPr id="40" name="Rectangle 39">
            <a:hlinkClick r:id="rId4"/>
            <a:extLst>
              <a:ext uri="{FF2B5EF4-FFF2-40B4-BE49-F238E27FC236}">
                <a16:creationId xmlns:a16="http://schemas.microsoft.com/office/drawing/2014/main" id="{B66435E6-E843-4092-BE8D-15D91F9BAB79}"/>
              </a:ext>
            </a:extLst>
          </p:cNvPr>
          <p:cNvSpPr/>
          <p:nvPr/>
        </p:nvSpPr>
        <p:spPr>
          <a:xfrm>
            <a:off x="6423079" y="3239623"/>
            <a:ext cx="2623489" cy="8074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Saddling multicore cable onto wood or rafters </a:t>
            </a:r>
            <a:r>
              <a:rPr lang="en-GB" sz="1400" dirty="0">
                <a:solidFill>
                  <a:schemeClr val="tx1">
                    <a:lumMod val="50000"/>
                  </a:schemeClr>
                </a:solidFill>
              </a:rPr>
              <a:t>to DB1 </a:t>
            </a:r>
          </a:p>
        </p:txBody>
      </p:sp>
      <p:pic>
        <p:nvPicPr>
          <p:cNvPr id="41"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399" y="990499"/>
            <a:ext cx="724491" cy="724491"/>
          </a:xfrm>
          <a:prstGeom prst="rect">
            <a:avLst/>
          </a:prstGeom>
        </p:spPr>
      </p:pic>
      <p:sp>
        <p:nvSpPr>
          <p:cNvPr id="42" name="Rectangle 41">
            <a:extLst>
              <a:ext uri="{FF2B5EF4-FFF2-40B4-BE49-F238E27FC236}">
                <a16:creationId xmlns:a16="http://schemas.microsoft.com/office/drawing/2014/main" id="{83E6CC43-7110-42D2-91BE-5FF671098D08}"/>
              </a:ext>
            </a:extLst>
          </p:cNvPr>
          <p:cNvSpPr/>
          <p:nvPr/>
        </p:nvSpPr>
        <p:spPr>
          <a:xfrm>
            <a:off x="937839" y="1165717"/>
            <a:ext cx="8828992" cy="1200329"/>
          </a:xfrm>
          <a:prstGeom prst="rect">
            <a:avLst/>
          </a:prstGeom>
          <a:solidFill>
            <a:schemeClr val="tx2">
              <a:lumMod val="40000"/>
              <a:lumOff val="60000"/>
            </a:schemeClr>
          </a:solidFill>
        </p:spPr>
        <p:txBody>
          <a:bodyPr wrap="square">
            <a:spAutoFit/>
          </a:bodyPr>
          <a:lstStyle/>
          <a:p>
            <a:r>
              <a:rPr lang="en-GB" sz="2400" dirty="0"/>
              <a:t>Oh No! These steps for installing the supply for the water heater are not in the correct order! Drag and drop them into the correct sequence. Click submit when you are done.</a:t>
            </a:r>
          </a:p>
        </p:txBody>
      </p:sp>
    </p:spTree>
    <p:custDataLst>
      <p:tags r:id="rId1"/>
    </p:custDataLst>
    <p:extLst>
      <p:ext uri="{BB962C8B-B14F-4D97-AF65-F5344CB8AC3E}">
        <p14:creationId xmlns:p14="http://schemas.microsoft.com/office/powerpoint/2010/main" val="94040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7- Check job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480001" y="1121438"/>
            <a:ext cx="9312719" cy="1818394"/>
          </a:xfrm>
        </p:spPr>
        <p:txBody>
          <a:bodyPr>
            <a:noAutofit/>
          </a:bodyPr>
          <a:lstStyle/>
          <a:p>
            <a:pPr marL="0" indent="0">
              <a:buNone/>
            </a:pPr>
            <a:r>
              <a:rPr lang="en-GB" sz="2400" dirty="0"/>
              <a:t>Once you have completed the job you must check that everything was done correctly.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Rectangle 3">
            <a:extLst>
              <a:ext uri="{FF2B5EF4-FFF2-40B4-BE49-F238E27FC236}">
                <a16:creationId xmlns:a16="http://schemas.microsoft.com/office/drawing/2014/main" id="{C4A6646F-5AEA-451B-881E-704FD58DAF64}"/>
              </a:ext>
            </a:extLst>
          </p:cNvPr>
          <p:cNvSpPr/>
          <p:nvPr/>
        </p:nvSpPr>
        <p:spPr>
          <a:xfrm>
            <a:off x="551488"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3" name="Rectangle 42">
            <a:extLst>
              <a:ext uri="{FF2B5EF4-FFF2-40B4-BE49-F238E27FC236}">
                <a16:creationId xmlns:a16="http://schemas.microsoft.com/office/drawing/2014/main" id="{C4A6646F-5AEA-451B-881E-704FD58DAF64}"/>
              </a:ext>
            </a:extLst>
          </p:cNvPr>
          <p:cNvSpPr/>
          <p:nvPr/>
        </p:nvSpPr>
        <p:spPr>
          <a:xfrm>
            <a:off x="2175796"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4" name="Rectangle 43">
            <a:extLst>
              <a:ext uri="{FF2B5EF4-FFF2-40B4-BE49-F238E27FC236}">
                <a16:creationId xmlns:a16="http://schemas.microsoft.com/office/drawing/2014/main" id="{C4A6646F-5AEA-451B-881E-704FD58DAF64}"/>
              </a:ext>
            </a:extLst>
          </p:cNvPr>
          <p:cNvSpPr/>
          <p:nvPr/>
        </p:nvSpPr>
        <p:spPr>
          <a:xfrm>
            <a:off x="3737670"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5" name="Rectangle 44">
            <a:extLst>
              <a:ext uri="{FF2B5EF4-FFF2-40B4-BE49-F238E27FC236}">
                <a16:creationId xmlns:a16="http://schemas.microsoft.com/office/drawing/2014/main" id="{C4A6646F-5AEA-451B-881E-704FD58DAF64}"/>
              </a:ext>
            </a:extLst>
          </p:cNvPr>
          <p:cNvSpPr/>
          <p:nvPr/>
        </p:nvSpPr>
        <p:spPr>
          <a:xfrm>
            <a:off x="5298862"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6" name="Rectangle 45">
            <a:extLst>
              <a:ext uri="{FF2B5EF4-FFF2-40B4-BE49-F238E27FC236}">
                <a16:creationId xmlns:a16="http://schemas.microsoft.com/office/drawing/2014/main" id="{C4A6646F-5AEA-451B-881E-704FD58DAF64}"/>
              </a:ext>
            </a:extLst>
          </p:cNvPr>
          <p:cNvSpPr/>
          <p:nvPr/>
        </p:nvSpPr>
        <p:spPr>
          <a:xfrm>
            <a:off x="6761762"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7" name="Rectangle 46">
            <a:extLst>
              <a:ext uri="{FF2B5EF4-FFF2-40B4-BE49-F238E27FC236}">
                <a16:creationId xmlns:a16="http://schemas.microsoft.com/office/drawing/2014/main" id="{C4A6646F-5AEA-451B-881E-704FD58DAF64}"/>
              </a:ext>
            </a:extLst>
          </p:cNvPr>
          <p:cNvSpPr/>
          <p:nvPr/>
        </p:nvSpPr>
        <p:spPr>
          <a:xfrm>
            <a:off x="8251896"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graphicFrame>
        <p:nvGraphicFramePr>
          <p:cNvPr id="49" name="Diagram 48">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708377188"/>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7648" y="1852798"/>
            <a:ext cx="724491" cy="724491"/>
          </a:xfrm>
          <a:prstGeom prst="rect">
            <a:avLst/>
          </a:prstGeom>
        </p:spPr>
      </p:pic>
      <p:sp>
        <p:nvSpPr>
          <p:cNvPr id="51" name="Rectangle 50">
            <a:extLst>
              <a:ext uri="{FF2B5EF4-FFF2-40B4-BE49-F238E27FC236}">
                <a16:creationId xmlns:a16="http://schemas.microsoft.com/office/drawing/2014/main" id="{83E6CC43-7110-42D2-91BE-5FF671098D08}"/>
              </a:ext>
            </a:extLst>
          </p:cNvPr>
          <p:cNvSpPr/>
          <p:nvPr/>
        </p:nvSpPr>
        <p:spPr>
          <a:xfrm>
            <a:off x="1052139" y="2090388"/>
            <a:ext cx="8828992" cy="461665"/>
          </a:xfrm>
          <a:prstGeom prst="rect">
            <a:avLst/>
          </a:prstGeom>
          <a:solidFill>
            <a:schemeClr val="tx2">
              <a:lumMod val="40000"/>
              <a:lumOff val="60000"/>
            </a:schemeClr>
          </a:solidFill>
        </p:spPr>
        <p:txBody>
          <a:bodyPr wrap="square">
            <a:spAutoFit/>
          </a:bodyPr>
          <a:lstStyle/>
          <a:p>
            <a:r>
              <a:rPr lang="en-GB" sz="2400" dirty="0"/>
              <a:t>Click on each block below to see what you should check for this job.</a:t>
            </a:r>
          </a:p>
        </p:txBody>
      </p:sp>
    </p:spTree>
    <p:custDataLst>
      <p:tags r:id="rId1"/>
    </p:custDataLst>
    <p:extLst>
      <p:ext uri="{BB962C8B-B14F-4D97-AF65-F5344CB8AC3E}">
        <p14:creationId xmlns:p14="http://schemas.microsoft.com/office/powerpoint/2010/main" val="200012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91" y="264463"/>
            <a:ext cx="7616770" cy="960112"/>
          </a:xfrm>
        </p:spPr>
        <p:txBody>
          <a:bodyPr/>
          <a:lstStyle/>
          <a:p>
            <a:r>
              <a:rPr lang="en-GB" dirty="0"/>
              <a:t>Scenario Outcomes</a:t>
            </a:r>
          </a:p>
        </p:txBody>
      </p:sp>
      <p:sp>
        <p:nvSpPr>
          <p:cNvPr id="3" name="Content Placeholder 2"/>
          <p:cNvSpPr>
            <a:spLocks noGrp="1"/>
          </p:cNvSpPr>
          <p:nvPr>
            <p:ph idx="1"/>
          </p:nvPr>
        </p:nvSpPr>
        <p:spPr>
          <a:xfrm>
            <a:off x="603058" y="1083901"/>
            <a:ext cx="8000703" cy="3883387"/>
          </a:xfrm>
        </p:spPr>
        <p:txBody>
          <a:bodyPr>
            <a:noAutofit/>
          </a:bodyPr>
          <a:lstStyle/>
          <a:p>
            <a:pPr marL="0" indent="0">
              <a:buNone/>
            </a:pPr>
            <a:r>
              <a:rPr lang="en-GB" sz="2400" dirty="0"/>
              <a:t>By the of this unit, you will be able to: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
        <p:nvSpPr>
          <p:cNvPr id="4" name="Rectangle 3">
            <a:extLst>
              <a:ext uri="{FF2B5EF4-FFF2-40B4-BE49-F238E27FC236}">
                <a16:creationId xmlns:a16="http://schemas.microsoft.com/office/drawing/2014/main" id="{CCEB0F6D-8040-044E-86A2-C9350C1A951E}"/>
              </a:ext>
            </a:extLst>
          </p:cNvPr>
          <p:cNvSpPr/>
          <p:nvPr/>
        </p:nvSpPr>
        <p:spPr>
          <a:xfrm>
            <a:off x="538333" y="1596392"/>
            <a:ext cx="9057809" cy="3695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dirty="0"/>
              <a:t>1. </a:t>
            </a:r>
            <a:r>
              <a:rPr lang="en-US" dirty="0"/>
              <a:t>Plan a job and understand the regulations applicable to the specific task</a:t>
            </a:r>
          </a:p>
        </p:txBody>
      </p:sp>
      <p:sp>
        <p:nvSpPr>
          <p:cNvPr id="5" name="Rectangle 4">
            <a:extLst>
              <a:ext uri="{FF2B5EF4-FFF2-40B4-BE49-F238E27FC236}">
                <a16:creationId xmlns:a16="http://schemas.microsoft.com/office/drawing/2014/main" id="{CCEB0F6D-8040-044E-86A2-C9350C1A951E}"/>
              </a:ext>
            </a:extLst>
          </p:cNvPr>
          <p:cNvSpPr/>
          <p:nvPr/>
        </p:nvSpPr>
        <p:spPr>
          <a:xfrm>
            <a:off x="538333" y="2004060"/>
            <a:ext cx="9057809" cy="3124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GB" dirty="0"/>
              <a:t>2. </a:t>
            </a:r>
            <a:r>
              <a:rPr lang="en-US" dirty="0"/>
              <a:t>Select and apply the correct tools for the task</a:t>
            </a:r>
          </a:p>
        </p:txBody>
      </p:sp>
      <p:sp>
        <p:nvSpPr>
          <p:cNvPr id="6" name="Rectangle 5">
            <a:extLst>
              <a:ext uri="{FF2B5EF4-FFF2-40B4-BE49-F238E27FC236}">
                <a16:creationId xmlns:a16="http://schemas.microsoft.com/office/drawing/2014/main" id="{CCEB0F6D-8040-044E-86A2-C9350C1A951E}"/>
              </a:ext>
            </a:extLst>
          </p:cNvPr>
          <p:cNvSpPr/>
          <p:nvPr/>
        </p:nvSpPr>
        <p:spPr>
          <a:xfrm>
            <a:off x="538330" y="2354582"/>
            <a:ext cx="9057809" cy="3009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3. Conduct a risk assessment for the task</a:t>
            </a:r>
            <a:endParaRPr lang="en-US" dirty="0"/>
          </a:p>
        </p:txBody>
      </p:sp>
      <p:sp>
        <p:nvSpPr>
          <p:cNvPr id="7" name="Rectangle 6">
            <a:extLst>
              <a:ext uri="{FF2B5EF4-FFF2-40B4-BE49-F238E27FC236}">
                <a16:creationId xmlns:a16="http://schemas.microsoft.com/office/drawing/2014/main" id="{CCEB0F6D-8040-044E-86A2-C9350C1A951E}"/>
              </a:ext>
            </a:extLst>
          </p:cNvPr>
          <p:cNvSpPr/>
          <p:nvPr/>
        </p:nvSpPr>
        <p:spPr>
          <a:xfrm>
            <a:off x="538329" y="2705102"/>
            <a:ext cx="9057809" cy="3009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4. Prepare the worksite</a:t>
            </a:r>
            <a:endParaRPr lang="en-US" dirty="0"/>
          </a:p>
        </p:txBody>
      </p:sp>
      <p:sp>
        <p:nvSpPr>
          <p:cNvPr id="8" name="Rectangle 7">
            <a:extLst>
              <a:ext uri="{FF2B5EF4-FFF2-40B4-BE49-F238E27FC236}">
                <a16:creationId xmlns:a16="http://schemas.microsoft.com/office/drawing/2014/main" id="{CCEB0F6D-8040-044E-86A2-C9350C1A951E}"/>
              </a:ext>
            </a:extLst>
          </p:cNvPr>
          <p:cNvSpPr/>
          <p:nvPr/>
        </p:nvSpPr>
        <p:spPr>
          <a:xfrm>
            <a:off x="538333" y="3048002"/>
            <a:ext cx="9057809" cy="63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5. </a:t>
            </a:r>
            <a:r>
              <a:rPr lang="en-US" dirty="0"/>
              <a:t>Install equipment and materials according to relevant standards, and manufacturer requirements</a:t>
            </a:r>
          </a:p>
        </p:txBody>
      </p:sp>
      <p:sp>
        <p:nvSpPr>
          <p:cNvPr id="9" name="Rectangle 8">
            <a:extLst>
              <a:ext uri="{FF2B5EF4-FFF2-40B4-BE49-F238E27FC236}">
                <a16:creationId xmlns:a16="http://schemas.microsoft.com/office/drawing/2014/main" id="{CCEB0F6D-8040-044E-86A2-C9350C1A951E}"/>
              </a:ext>
            </a:extLst>
          </p:cNvPr>
          <p:cNvSpPr/>
          <p:nvPr/>
        </p:nvSpPr>
        <p:spPr>
          <a:xfrm>
            <a:off x="538328" y="3733801"/>
            <a:ext cx="9057809" cy="4190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6. </a:t>
            </a:r>
            <a:r>
              <a:rPr lang="en-US" dirty="0"/>
              <a:t>Conduct the required tests for an alteration of an electrical supply</a:t>
            </a:r>
          </a:p>
        </p:txBody>
      </p:sp>
      <p:sp>
        <p:nvSpPr>
          <p:cNvPr id="10" name="Rectangle 9">
            <a:extLst>
              <a:ext uri="{FF2B5EF4-FFF2-40B4-BE49-F238E27FC236}">
                <a16:creationId xmlns:a16="http://schemas.microsoft.com/office/drawing/2014/main" id="{CCEB0F6D-8040-044E-86A2-C9350C1A951E}"/>
              </a:ext>
            </a:extLst>
          </p:cNvPr>
          <p:cNvSpPr/>
          <p:nvPr/>
        </p:nvSpPr>
        <p:spPr>
          <a:xfrm>
            <a:off x="538327" y="4206241"/>
            <a:ext cx="9057809" cy="426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7. </a:t>
            </a:r>
            <a:r>
              <a:rPr lang="en-US" dirty="0"/>
              <a:t>Interact with and provide feedback to the client</a:t>
            </a:r>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79962" y="475174"/>
            <a:ext cx="608727" cy="608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647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7- Check job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dirty="0"/>
              <a:t>In addition to checking the elements, you must make sure that the </a:t>
            </a:r>
            <a:r>
              <a:rPr lang="en-GB" sz="2400" b="1" dirty="0"/>
              <a:t>No Voltage Tests </a:t>
            </a:r>
            <a:r>
              <a:rPr lang="en-GB" sz="2400" dirty="0"/>
              <a:t>and </a:t>
            </a:r>
            <a:r>
              <a:rPr lang="en-GB" sz="2400" b="1" dirty="0"/>
              <a:t>Voltage On Tests </a:t>
            </a:r>
            <a:r>
              <a:rPr lang="en-GB" sz="2400" dirty="0"/>
              <a:t>are completed. </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p:txBody>
      </p:sp>
      <p:sp>
        <p:nvSpPr>
          <p:cNvPr id="17" name="TextBox 16">
            <a:extLst>
              <a:ext uri="{FF2B5EF4-FFF2-40B4-BE49-F238E27FC236}">
                <a16:creationId xmlns:a16="http://schemas.microsoft.com/office/drawing/2014/main" id="{1895869E-2D0E-4D11-980D-0B30B2618F85}"/>
              </a:ext>
            </a:extLst>
          </p:cNvPr>
          <p:cNvSpPr txBox="1"/>
          <p:nvPr/>
        </p:nvSpPr>
        <p:spPr>
          <a:xfrm>
            <a:off x="645013" y="2079587"/>
            <a:ext cx="3381067" cy="400110"/>
          </a:xfrm>
          <a:prstGeom prst="rect">
            <a:avLst/>
          </a:prstGeom>
          <a:noFill/>
        </p:spPr>
        <p:txBody>
          <a:bodyPr wrap="square" rtlCol="0">
            <a:spAutoFit/>
          </a:bodyPr>
          <a:lstStyle/>
          <a:p>
            <a:r>
              <a:rPr lang="en-ZA" sz="2000" b="1" dirty="0"/>
              <a:t>No Voltage Tests</a:t>
            </a:r>
          </a:p>
        </p:txBody>
      </p:sp>
      <p:sp>
        <p:nvSpPr>
          <p:cNvPr id="18" name="Rectangle 17">
            <a:extLst>
              <a:ext uri="{FF2B5EF4-FFF2-40B4-BE49-F238E27FC236}">
                <a16:creationId xmlns:a16="http://schemas.microsoft.com/office/drawing/2014/main" id="{4511713F-24FD-4469-B472-4FD9104C58BD}"/>
              </a:ext>
            </a:extLst>
          </p:cNvPr>
          <p:cNvSpPr/>
          <p:nvPr/>
        </p:nvSpPr>
        <p:spPr>
          <a:xfrm>
            <a:off x="2560329" y="25390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Insulation resistance test</a:t>
            </a:r>
          </a:p>
        </p:txBody>
      </p:sp>
      <p:sp>
        <p:nvSpPr>
          <p:cNvPr id="19" name="Rectangle 18">
            <a:extLst>
              <a:ext uri="{FF2B5EF4-FFF2-40B4-BE49-F238E27FC236}">
                <a16:creationId xmlns:a16="http://schemas.microsoft.com/office/drawing/2014/main" id="{93FB7A14-EC2F-46B2-8048-FB9932C33E3A}"/>
              </a:ext>
            </a:extLst>
          </p:cNvPr>
          <p:cNvSpPr/>
          <p:nvPr/>
        </p:nvSpPr>
        <p:spPr>
          <a:xfrm>
            <a:off x="392862" y="25390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Continuity of the earth conductor</a:t>
            </a:r>
          </a:p>
        </p:txBody>
      </p:sp>
      <p:sp>
        <p:nvSpPr>
          <p:cNvPr id="22" name="TextBox 21">
            <a:extLst>
              <a:ext uri="{FF2B5EF4-FFF2-40B4-BE49-F238E27FC236}">
                <a16:creationId xmlns:a16="http://schemas.microsoft.com/office/drawing/2014/main" id="{41518E7A-9931-4E2D-B24C-22DB32608181}"/>
              </a:ext>
            </a:extLst>
          </p:cNvPr>
          <p:cNvSpPr txBox="1"/>
          <p:nvPr/>
        </p:nvSpPr>
        <p:spPr>
          <a:xfrm>
            <a:off x="5738529" y="2087520"/>
            <a:ext cx="3381067" cy="400110"/>
          </a:xfrm>
          <a:prstGeom prst="rect">
            <a:avLst/>
          </a:prstGeom>
          <a:noFill/>
        </p:spPr>
        <p:txBody>
          <a:bodyPr wrap="square" rtlCol="0">
            <a:spAutoFit/>
          </a:bodyPr>
          <a:lstStyle/>
          <a:p>
            <a:r>
              <a:rPr lang="en-ZA" sz="2000" b="1" dirty="0"/>
              <a:t>Voltage On Tests</a:t>
            </a:r>
          </a:p>
        </p:txBody>
      </p:sp>
      <p:sp>
        <p:nvSpPr>
          <p:cNvPr id="23" name="Rectangle 22">
            <a:extLst>
              <a:ext uri="{FF2B5EF4-FFF2-40B4-BE49-F238E27FC236}">
                <a16:creationId xmlns:a16="http://schemas.microsoft.com/office/drawing/2014/main" id="{B9C2DF39-4D04-49DE-B333-989C60911711}"/>
              </a:ext>
            </a:extLst>
          </p:cNvPr>
          <p:cNvSpPr/>
          <p:nvPr/>
        </p:nvSpPr>
        <p:spPr>
          <a:xfrm>
            <a:off x="5475363" y="2580900"/>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a:t>
            </a:r>
          </a:p>
          <a:p>
            <a:pPr algn="ctr"/>
            <a:r>
              <a:rPr lang="en-ZA" sz="1553" dirty="0"/>
              <a:t>Polarity Test</a:t>
            </a:r>
          </a:p>
          <a:p>
            <a:pPr algn="ctr"/>
            <a:endParaRPr lang="en-ZA" sz="1553" dirty="0"/>
          </a:p>
        </p:txBody>
      </p:sp>
      <p:sp>
        <p:nvSpPr>
          <p:cNvPr id="24" name="Rectangle 23">
            <a:extLst>
              <a:ext uri="{FF2B5EF4-FFF2-40B4-BE49-F238E27FC236}">
                <a16:creationId xmlns:a16="http://schemas.microsoft.com/office/drawing/2014/main" id="{1E2A3679-55A9-450D-B509-42F59B52620F}"/>
              </a:ext>
            </a:extLst>
          </p:cNvPr>
          <p:cNvSpPr/>
          <p:nvPr/>
        </p:nvSpPr>
        <p:spPr>
          <a:xfrm>
            <a:off x="7727497" y="2571879"/>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a:t>
            </a:r>
          </a:p>
          <a:p>
            <a:pPr algn="ctr"/>
            <a:r>
              <a:rPr lang="en-ZA" sz="1553" dirty="0"/>
              <a:t>Voltage Test</a:t>
            </a:r>
          </a:p>
          <a:p>
            <a:pPr algn="ctr"/>
            <a:endParaRPr lang="en-ZA" sz="1553" dirty="0"/>
          </a:p>
        </p:txBody>
      </p:sp>
      <p:sp>
        <p:nvSpPr>
          <p:cNvPr id="25" name="Rectangle 24">
            <a:extLst>
              <a:ext uri="{FF2B5EF4-FFF2-40B4-BE49-F238E27FC236}">
                <a16:creationId xmlns:a16="http://schemas.microsoft.com/office/drawing/2014/main" id="{0DDE9D90-2016-4B88-8795-A1822B6F8E38}"/>
              </a:ext>
            </a:extLst>
          </p:cNvPr>
          <p:cNvSpPr/>
          <p:nvPr/>
        </p:nvSpPr>
        <p:spPr>
          <a:xfrm>
            <a:off x="6503185" y="38163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Elevated Voltage to Neutral test</a:t>
            </a:r>
          </a:p>
          <a:p>
            <a:pPr algn="ctr"/>
            <a:endParaRPr lang="en-ZA" sz="1553" dirty="0"/>
          </a:p>
        </p:txBody>
      </p:sp>
      <p:cxnSp>
        <p:nvCxnSpPr>
          <p:cNvPr id="4" name="Straight Connector 3"/>
          <p:cNvCxnSpPr/>
          <p:nvPr/>
        </p:nvCxnSpPr>
        <p:spPr>
          <a:xfrm>
            <a:off x="5156200" y="1805267"/>
            <a:ext cx="0" cy="292760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2776" y="1895959"/>
            <a:ext cx="3448489" cy="244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B0D3D4CB-99A0-4856-B369-66B5985B3FAC}"/>
              </a:ext>
            </a:extLst>
          </p:cNvPr>
          <p:cNvSpPr/>
          <p:nvPr/>
        </p:nvSpPr>
        <p:spPr>
          <a:xfrm>
            <a:off x="7149147" y="117327"/>
            <a:ext cx="2819363"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Dave/Nick’s help in building out the values that would be needed here</a:t>
            </a:r>
          </a:p>
        </p:txBody>
      </p:sp>
    </p:spTree>
    <p:custDataLst>
      <p:tags r:id="rId1"/>
    </p:custDataLst>
    <p:extLst>
      <p:ext uri="{BB962C8B-B14F-4D97-AF65-F5344CB8AC3E}">
        <p14:creationId xmlns:p14="http://schemas.microsoft.com/office/powerpoint/2010/main" val="3632846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8- Handover to client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65975"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500468" y="1104489"/>
            <a:ext cx="9275992"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None/>
            </a:pPr>
            <a:r>
              <a:rPr lang="en-GB" sz="2400" dirty="0"/>
              <a:t>You are almost finished installing the power supply Mr Pretorius’s water heater. The final step is to show your client what you have done and provide the Certificate of Compliance (COC). </a:t>
            </a:r>
          </a:p>
        </p:txBody>
      </p:sp>
      <p:sp>
        <p:nvSpPr>
          <p:cNvPr id="9" name="Rectangle 8">
            <a:extLst>
              <a:ext uri="{FF2B5EF4-FFF2-40B4-BE49-F238E27FC236}">
                <a16:creationId xmlns:a16="http://schemas.microsoft.com/office/drawing/2014/main" id="{948CEC6B-9FDC-4662-822B-DC80B704EC0F}"/>
              </a:ext>
            </a:extLst>
          </p:cNvPr>
          <p:cNvSpPr/>
          <p:nvPr/>
        </p:nvSpPr>
        <p:spPr>
          <a:xfrm>
            <a:off x="6462816" y="3308373"/>
            <a:ext cx="3222204" cy="1172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r>
              <a:rPr lang="en-ZA" sz="1553" dirty="0"/>
              <a:t>Placeholder for Video on Handover </a:t>
            </a:r>
          </a:p>
        </p:txBody>
      </p:sp>
      <p:sp>
        <p:nvSpPr>
          <p:cNvPr id="41" name="Rectangle 40">
            <a:extLst>
              <a:ext uri="{FF2B5EF4-FFF2-40B4-BE49-F238E27FC236}">
                <a16:creationId xmlns:a16="http://schemas.microsoft.com/office/drawing/2014/main" id="{965E3B8C-B0ED-4095-B053-53D52A98DA21}"/>
              </a:ext>
            </a:extLst>
          </p:cNvPr>
          <p:cNvSpPr/>
          <p:nvPr/>
        </p:nvSpPr>
        <p:spPr>
          <a:xfrm>
            <a:off x="16246259" y="4291905"/>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How long is a certificate of compliance valid for?</a:t>
            </a:r>
          </a:p>
        </p:txBody>
      </p:sp>
      <p:pic>
        <p:nvPicPr>
          <p:cNvPr id="52"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961" y="357718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 name="Diagram 46">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1725764477"/>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9"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8667" y="2292022"/>
            <a:ext cx="724491" cy="724491"/>
          </a:xfrm>
          <a:prstGeom prst="rect">
            <a:avLst/>
          </a:prstGeom>
        </p:spPr>
      </p:pic>
      <p:sp>
        <p:nvSpPr>
          <p:cNvPr id="53" name="Rectangle 52">
            <a:extLst>
              <a:ext uri="{FF2B5EF4-FFF2-40B4-BE49-F238E27FC236}">
                <a16:creationId xmlns:a16="http://schemas.microsoft.com/office/drawing/2014/main" id="{83E6CC43-7110-42D2-91BE-5FF671098D08}"/>
              </a:ext>
            </a:extLst>
          </p:cNvPr>
          <p:cNvSpPr/>
          <p:nvPr/>
        </p:nvSpPr>
        <p:spPr>
          <a:xfrm>
            <a:off x="1052139" y="2366808"/>
            <a:ext cx="4899081" cy="1200329"/>
          </a:xfrm>
          <a:prstGeom prst="rect">
            <a:avLst/>
          </a:prstGeom>
          <a:solidFill>
            <a:schemeClr val="tx2">
              <a:lumMod val="40000"/>
              <a:lumOff val="60000"/>
            </a:schemeClr>
          </a:solidFill>
        </p:spPr>
        <p:txBody>
          <a:bodyPr wrap="square">
            <a:spAutoFit/>
          </a:bodyPr>
          <a:lstStyle/>
          <a:p>
            <a:r>
              <a:rPr lang="en-GB" sz="2400" dirty="0"/>
              <a:t>Watch the videos to find out about COC’s and to see how a client handover is done. </a:t>
            </a:r>
          </a:p>
        </p:txBody>
      </p:sp>
      <p:sp>
        <p:nvSpPr>
          <p:cNvPr id="54" name="Rectangle 53">
            <a:extLst>
              <a:ext uri="{FF2B5EF4-FFF2-40B4-BE49-F238E27FC236}">
                <a16:creationId xmlns:a16="http://schemas.microsoft.com/office/drawing/2014/main" id="{948CEC6B-9FDC-4662-822B-DC80B704EC0F}"/>
              </a:ext>
            </a:extLst>
          </p:cNvPr>
          <p:cNvSpPr/>
          <p:nvPr/>
        </p:nvSpPr>
        <p:spPr>
          <a:xfrm>
            <a:off x="6462816" y="2057400"/>
            <a:ext cx="3222204" cy="11811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r>
              <a:rPr lang="en-ZA" sz="1553" dirty="0"/>
              <a:t>Placeholder for Video on Handover </a:t>
            </a:r>
          </a:p>
        </p:txBody>
      </p:sp>
      <p:pic>
        <p:nvPicPr>
          <p:cNvPr id="55"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404" y="2301040"/>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91038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Conclusion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6458520" cy="1818394"/>
          </a:xfrm>
        </p:spPr>
        <p:txBody>
          <a:bodyPr>
            <a:noAutofit/>
          </a:bodyPr>
          <a:lstStyle/>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4460388"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b="1" dirty="0"/>
              <a:t>Congratulations! </a:t>
            </a:r>
            <a:r>
              <a:rPr lang="en-GB" sz="2400" dirty="0"/>
              <a:t>You have now worked through the entire scenario for installing a water heater supply.</a:t>
            </a:r>
          </a:p>
          <a:p>
            <a:pPr marL="0" indent="0">
              <a:buFont typeface="Arial" panose="020B0604020202020204" pitchFamily="34" charset="0"/>
              <a:buNone/>
            </a:pPr>
            <a:r>
              <a:rPr lang="en-GB" sz="2400" dirty="0"/>
              <a:t>There are 5 more scenarios for you to try, would you like to try one now? </a:t>
            </a:r>
          </a:p>
        </p:txBody>
      </p:sp>
      <p:sp>
        <p:nvSpPr>
          <p:cNvPr id="6" name="Rectangle 5">
            <a:extLst>
              <a:ext uri="{FF2B5EF4-FFF2-40B4-BE49-F238E27FC236}">
                <a16:creationId xmlns:a16="http://schemas.microsoft.com/office/drawing/2014/main" id="{93FB7A14-EC2F-46B2-8048-FB9932C33E3A}"/>
              </a:ext>
            </a:extLst>
          </p:cNvPr>
          <p:cNvSpPr/>
          <p:nvPr/>
        </p:nvSpPr>
        <p:spPr>
          <a:xfrm>
            <a:off x="10509452"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Gate Motor Supply</a:t>
            </a:r>
          </a:p>
        </p:txBody>
      </p:sp>
      <p:sp>
        <p:nvSpPr>
          <p:cNvPr id="11" name="Rectangle 10">
            <a:extLst>
              <a:ext uri="{FF2B5EF4-FFF2-40B4-BE49-F238E27FC236}">
                <a16:creationId xmlns:a16="http://schemas.microsoft.com/office/drawing/2014/main" id="{93FB7A14-EC2F-46B2-8048-FB9932C33E3A}"/>
              </a:ext>
            </a:extLst>
          </p:cNvPr>
          <p:cNvSpPr/>
          <p:nvPr/>
        </p:nvSpPr>
        <p:spPr>
          <a:xfrm>
            <a:off x="11957252" y="3882156"/>
            <a:ext cx="1378521" cy="971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Security Light</a:t>
            </a:r>
          </a:p>
        </p:txBody>
      </p:sp>
      <p:sp>
        <p:nvSpPr>
          <p:cNvPr id="12" name="Rectangle 11">
            <a:extLst>
              <a:ext uri="{FF2B5EF4-FFF2-40B4-BE49-F238E27FC236}">
                <a16:creationId xmlns:a16="http://schemas.microsoft.com/office/drawing/2014/main" id="{93FB7A14-EC2F-46B2-8048-FB9932C33E3A}"/>
              </a:ext>
            </a:extLst>
          </p:cNvPr>
          <p:cNvSpPr/>
          <p:nvPr/>
        </p:nvSpPr>
        <p:spPr>
          <a:xfrm>
            <a:off x="13396586"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Water Heater Supply</a:t>
            </a:r>
          </a:p>
        </p:txBody>
      </p:sp>
      <p:sp>
        <p:nvSpPr>
          <p:cNvPr id="13" name="Rectangle 12">
            <a:extLst>
              <a:ext uri="{FF2B5EF4-FFF2-40B4-BE49-F238E27FC236}">
                <a16:creationId xmlns:a16="http://schemas.microsoft.com/office/drawing/2014/main" id="{93FB7A14-EC2F-46B2-8048-FB9932C33E3A}"/>
              </a:ext>
            </a:extLst>
          </p:cNvPr>
          <p:cNvSpPr/>
          <p:nvPr/>
        </p:nvSpPr>
        <p:spPr>
          <a:xfrm>
            <a:off x="14852853"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3 Phase socket outlet installation</a:t>
            </a:r>
          </a:p>
        </p:txBody>
      </p:sp>
      <p:sp>
        <p:nvSpPr>
          <p:cNvPr id="14" name="Rectangle 13">
            <a:extLst>
              <a:ext uri="{FF2B5EF4-FFF2-40B4-BE49-F238E27FC236}">
                <a16:creationId xmlns:a16="http://schemas.microsoft.com/office/drawing/2014/main" id="{93FB7A14-EC2F-46B2-8048-FB9932C33E3A}"/>
              </a:ext>
            </a:extLst>
          </p:cNvPr>
          <p:cNvSpPr/>
          <p:nvPr/>
        </p:nvSpPr>
        <p:spPr>
          <a:xfrm>
            <a:off x="16383774"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Motor controls centre installation</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143" r="38719" b="8144"/>
          <a:stretch/>
        </p:blipFill>
        <p:spPr bwMode="auto">
          <a:xfrm>
            <a:off x="4799764" y="944467"/>
            <a:ext cx="5064749" cy="332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17927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7" descr="Lightbulb">
            <a:extLst>
              <a:ext uri="{FF2B5EF4-FFF2-40B4-BE49-F238E27FC236}">
                <a16:creationId xmlns:a16="http://schemas.microsoft.com/office/drawing/2014/main" id="{183C3F10-110A-8B4E-AC9B-D27A3C793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9601" y="1847501"/>
            <a:ext cx="914400" cy="914400"/>
          </a:xfrm>
          <a:prstGeom prst="rect">
            <a:avLst/>
          </a:prstGeom>
        </p:spPr>
      </p:pic>
      <p:sp>
        <p:nvSpPr>
          <p:cNvPr id="12" name="TextBox 11"/>
          <p:cNvSpPr txBox="1"/>
          <p:nvPr/>
        </p:nvSpPr>
        <p:spPr>
          <a:xfrm>
            <a:off x="297880" y="97869"/>
            <a:ext cx="3988370" cy="584775"/>
          </a:xfrm>
          <a:prstGeom prst="rect">
            <a:avLst/>
          </a:prstGeom>
          <a:noFill/>
        </p:spPr>
        <p:txBody>
          <a:bodyPr wrap="square" rtlCol="0">
            <a:spAutoFit/>
          </a:bodyPr>
          <a:lstStyle/>
          <a:p>
            <a:r>
              <a:rPr lang="en-ZA" sz="3200" b="1" dirty="0"/>
              <a:t>ICONS REQUIRED</a:t>
            </a:r>
          </a:p>
        </p:txBody>
      </p:sp>
      <p:graphicFrame>
        <p:nvGraphicFramePr>
          <p:cNvPr id="14" name="Table 13"/>
          <p:cNvGraphicFramePr>
            <a:graphicFrameLocks noGrp="1"/>
          </p:cNvGraphicFramePr>
          <p:nvPr>
            <p:extLst>
              <p:ext uri="{D42A27DB-BD31-4B8C-83A1-F6EECF244321}">
                <p14:modId xmlns:p14="http://schemas.microsoft.com/office/powerpoint/2010/main" val="1413815134"/>
              </p:ext>
            </p:extLst>
          </p:nvPr>
        </p:nvGraphicFramePr>
        <p:xfrm>
          <a:off x="297880" y="741779"/>
          <a:ext cx="9046146" cy="5868373"/>
        </p:xfrm>
        <a:graphic>
          <a:graphicData uri="http://schemas.openxmlformats.org/drawingml/2006/table">
            <a:tbl>
              <a:tblPr firstRow="1" bandRow="1">
                <a:tableStyleId>{5C22544A-7EE6-4342-B048-85BDC9FD1C3A}</a:tableStyleId>
              </a:tblPr>
              <a:tblGrid>
                <a:gridCol w="3015382">
                  <a:extLst>
                    <a:ext uri="{9D8B030D-6E8A-4147-A177-3AD203B41FA5}">
                      <a16:colId xmlns:a16="http://schemas.microsoft.com/office/drawing/2014/main" val="20000"/>
                    </a:ext>
                  </a:extLst>
                </a:gridCol>
                <a:gridCol w="3015382">
                  <a:extLst>
                    <a:ext uri="{9D8B030D-6E8A-4147-A177-3AD203B41FA5}">
                      <a16:colId xmlns:a16="http://schemas.microsoft.com/office/drawing/2014/main" val="20001"/>
                    </a:ext>
                  </a:extLst>
                </a:gridCol>
                <a:gridCol w="3015382">
                  <a:extLst>
                    <a:ext uri="{9D8B030D-6E8A-4147-A177-3AD203B41FA5}">
                      <a16:colId xmlns:a16="http://schemas.microsoft.com/office/drawing/2014/main" val="20002"/>
                    </a:ext>
                  </a:extLst>
                </a:gridCol>
              </a:tblGrid>
              <a:tr h="287853">
                <a:tc>
                  <a:txBody>
                    <a:bodyPr/>
                    <a:lstStyle/>
                    <a:p>
                      <a:r>
                        <a:rPr lang="en-ZA" dirty="0"/>
                        <a:t>ICON REQUIRED</a:t>
                      </a:r>
                    </a:p>
                  </a:txBody>
                  <a:tcPr/>
                </a:tc>
                <a:tc>
                  <a:txBody>
                    <a:bodyPr/>
                    <a:lstStyle/>
                    <a:p>
                      <a:r>
                        <a:rPr lang="en-ZA" dirty="0"/>
                        <a:t>ICON PURPOSE</a:t>
                      </a:r>
                    </a:p>
                  </a:txBody>
                  <a:tcPr/>
                </a:tc>
                <a:tc>
                  <a:txBody>
                    <a:bodyPr/>
                    <a:lstStyle/>
                    <a:p>
                      <a:r>
                        <a:rPr lang="en-ZA" dirty="0"/>
                        <a:t>Example:</a:t>
                      </a:r>
                    </a:p>
                  </a:txBody>
                  <a:tcPr/>
                </a:tc>
                <a:extLst>
                  <a:ext uri="{0D108BD9-81ED-4DB2-BD59-A6C34878D82A}">
                    <a16:rowId xmlns:a16="http://schemas.microsoft.com/office/drawing/2014/main" val="10000"/>
                  </a:ext>
                </a:extLst>
              </a:tr>
              <a:tr h="370840">
                <a:tc>
                  <a:txBody>
                    <a:bodyPr/>
                    <a:lstStyle/>
                    <a:p>
                      <a:r>
                        <a:rPr lang="en-ZA" dirty="0"/>
                        <a:t>Outcomes</a:t>
                      </a:r>
                    </a:p>
                  </a:txBody>
                  <a:tcPr/>
                </a:tc>
                <a:tc>
                  <a:txBody>
                    <a:bodyPr/>
                    <a:lstStyle/>
                    <a:p>
                      <a:r>
                        <a:rPr lang="en-ZA" dirty="0"/>
                        <a:t>Icon to represent Learning</a:t>
                      </a:r>
                      <a:r>
                        <a:rPr lang="en-ZA" baseline="0" dirty="0"/>
                        <a:t> Outcomes</a:t>
                      </a:r>
                      <a:endParaRPr lang="en-ZA" dirty="0"/>
                    </a:p>
                  </a:txBody>
                  <a:tcPr/>
                </a:tc>
                <a:tc>
                  <a:txBody>
                    <a:bodyPr/>
                    <a:lstStyle/>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r>
                        <a:rPr lang="en-ZA" dirty="0"/>
                        <a:t>Extra Information</a:t>
                      </a:r>
                    </a:p>
                  </a:txBody>
                  <a:tcPr/>
                </a:tc>
                <a:tc>
                  <a:txBody>
                    <a:bodyPr/>
                    <a:lstStyle/>
                    <a:p>
                      <a:r>
                        <a:rPr lang="en-ZA" dirty="0"/>
                        <a:t>Icon to represent Additional Information</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2"/>
                  </a:ext>
                </a:extLst>
              </a:tr>
              <a:tr h="370840">
                <a:tc>
                  <a:txBody>
                    <a:bodyPr/>
                    <a:lstStyle/>
                    <a:p>
                      <a:r>
                        <a:rPr lang="en-ZA" dirty="0"/>
                        <a:t>Instruction</a:t>
                      </a:r>
                    </a:p>
                  </a:txBody>
                  <a:tcPr/>
                </a:tc>
                <a:tc>
                  <a:txBody>
                    <a:bodyPr/>
                    <a:lstStyle/>
                    <a:p>
                      <a:r>
                        <a:rPr lang="en-ZA" dirty="0"/>
                        <a:t>Icon/ Or actual person to represent an Instruction</a:t>
                      </a:r>
                      <a:r>
                        <a:rPr lang="en-ZA" baseline="0" dirty="0"/>
                        <a:t> (something learner needs to do)</a:t>
                      </a:r>
                      <a:endParaRPr lang="en-ZA" dirty="0"/>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3"/>
                  </a:ext>
                </a:extLst>
              </a:tr>
              <a:tr h="370840">
                <a:tc>
                  <a:txBody>
                    <a:bodyPr/>
                    <a:lstStyle/>
                    <a:p>
                      <a:r>
                        <a:rPr lang="en-ZA" dirty="0"/>
                        <a:t>Tip</a:t>
                      </a:r>
                    </a:p>
                  </a:txBody>
                  <a:tcPr/>
                </a:tc>
                <a:tc>
                  <a:txBody>
                    <a:bodyPr/>
                    <a:lstStyle/>
                    <a:p>
                      <a:r>
                        <a:rPr lang="en-ZA" dirty="0"/>
                        <a:t>Icon to represent a hint or tip</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4"/>
                  </a:ext>
                </a:extLst>
              </a:tr>
              <a:tr h="876201">
                <a:tc>
                  <a:txBody>
                    <a:bodyPr/>
                    <a:lstStyle/>
                    <a:p>
                      <a:r>
                        <a:rPr lang="en-ZA" dirty="0"/>
                        <a:t>Glossary</a:t>
                      </a:r>
                    </a:p>
                  </a:txBody>
                  <a:tcPr/>
                </a:tc>
                <a:tc>
                  <a:txBody>
                    <a:bodyPr/>
                    <a:lstStyle/>
                    <a:p>
                      <a:r>
                        <a:rPr lang="en-ZA" dirty="0"/>
                        <a:t>Icon to represent Glossary Page</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5"/>
                  </a:ext>
                </a:extLst>
              </a:tr>
              <a:tr h="876201">
                <a:tc>
                  <a:txBody>
                    <a:bodyPr/>
                    <a:lstStyle/>
                    <a:p>
                      <a:r>
                        <a:rPr lang="en-ZA" dirty="0"/>
                        <a:t>Reflection</a:t>
                      </a:r>
                    </a:p>
                  </a:txBody>
                  <a:tcPr/>
                </a:tc>
                <a:tc>
                  <a:txBody>
                    <a:bodyPr/>
                    <a:lstStyle/>
                    <a:p>
                      <a:r>
                        <a:rPr lang="en-ZA" dirty="0"/>
                        <a:t>Icon to represent Reflection</a:t>
                      </a:r>
                    </a:p>
                  </a:txBody>
                  <a:tcPr/>
                </a:tc>
                <a:tc>
                  <a:txBody>
                    <a:bodyPr/>
                    <a:lstStyle/>
                    <a:p>
                      <a:endParaRPr lang="en-ZA" dirty="0"/>
                    </a:p>
                  </a:txBody>
                  <a:tcPr/>
                </a:tc>
                <a:extLst>
                  <a:ext uri="{0D108BD9-81ED-4DB2-BD59-A6C34878D82A}">
                    <a16:rowId xmlns:a16="http://schemas.microsoft.com/office/drawing/2014/main" val="10006"/>
                  </a:ext>
                </a:extLst>
              </a:tr>
              <a:tr h="876201">
                <a:tc>
                  <a:txBody>
                    <a:bodyPr/>
                    <a:lstStyle/>
                    <a:p>
                      <a:r>
                        <a:rPr lang="en-ZA" dirty="0"/>
                        <a:t>Important point</a:t>
                      </a:r>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7"/>
                  </a:ext>
                </a:extLst>
              </a:tr>
            </a:tbl>
          </a:graphicData>
        </a:graphic>
      </p:graphicFrame>
      <p:pic>
        <p:nvPicPr>
          <p:cNvPr id="2052" name="Picture 4" descr="Image result for outcomes icon"/>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6413500" y="1072375"/>
            <a:ext cx="775126" cy="775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format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601" y="1968857"/>
            <a:ext cx="611334" cy="611334"/>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1550" y="3339722"/>
            <a:ext cx="687435" cy="687435"/>
          </a:xfrm>
          <a:prstGeom prst="rect">
            <a:avLst/>
          </a:prstGeom>
        </p:spPr>
      </p:pic>
      <p:pic>
        <p:nvPicPr>
          <p:cNvPr id="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1538" y="2485676"/>
            <a:ext cx="854046" cy="854046"/>
          </a:xfrm>
          <a:prstGeom prst="rect">
            <a:avLst/>
          </a:prstGeom>
        </p:spPr>
      </p:pic>
      <p:pic>
        <p:nvPicPr>
          <p:cNvPr id="2050" name="Picture 2" descr="Image result for glossary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759" y="4075498"/>
            <a:ext cx="692517" cy="692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5389" y="4995402"/>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357" y="5857724"/>
            <a:ext cx="615227" cy="55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44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81208"/>
            <a:ext cx="8831461" cy="960112"/>
          </a:xfrm>
        </p:spPr>
        <p:txBody>
          <a:bodyPr/>
          <a:lstStyle/>
          <a:p>
            <a:r>
              <a:rPr lang="en-GB" dirty="0"/>
              <a:t>Animated scenario: 01: Client brief</a:t>
            </a:r>
          </a:p>
        </p:txBody>
      </p:sp>
      <p:sp>
        <p:nvSpPr>
          <p:cNvPr id="3" name="Content Placeholder 2"/>
          <p:cNvSpPr>
            <a:spLocks noGrp="1"/>
          </p:cNvSpPr>
          <p:nvPr>
            <p:ph sz="quarter" idx="10"/>
          </p:nvPr>
        </p:nvSpPr>
        <p:spPr>
          <a:xfrm>
            <a:off x="231518" y="820340"/>
            <a:ext cx="9872602" cy="3525395"/>
          </a:xfrm>
        </p:spPr>
        <p:txBody>
          <a:bodyPr>
            <a:noAutofit/>
          </a:bodyPr>
          <a:lstStyle/>
          <a:p>
            <a:pPr marL="0" indent="0">
              <a:buNone/>
            </a:pPr>
            <a:r>
              <a:rPr lang="en-GB" sz="1200" i="1" dirty="0"/>
              <a:t>Voice of an middle-aged white male, speaking over a phone with the electrician:</a:t>
            </a:r>
            <a:endParaRPr lang="en-GB" sz="1200" dirty="0"/>
          </a:p>
          <a:p>
            <a:r>
              <a:rPr lang="en-US" sz="1200" dirty="0"/>
              <a:t>Client: Hello, this is Ted Pretorius. Are you John of Expert Electricians?</a:t>
            </a:r>
          </a:p>
          <a:p>
            <a:r>
              <a:rPr lang="en-ZA" sz="1200" dirty="0">
                <a:latin typeface="Calibri" panose="020F0502020204030204" pitchFamily="34" charset="0"/>
              </a:rPr>
              <a:t>Electrician: Yes. How can I help you?</a:t>
            </a:r>
          </a:p>
          <a:p>
            <a:r>
              <a:rPr lang="en-US" sz="1200" dirty="0"/>
              <a:t>Client: I need you to provide a supply for my water heater and its rather urgent.</a:t>
            </a:r>
          </a:p>
          <a:p>
            <a:r>
              <a:rPr lang="en-ZA" sz="1200" dirty="0">
                <a:latin typeface="Calibri" panose="020F0502020204030204" pitchFamily="34" charset="0"/>
              </a:rPr>
              <a:t>Electrician: I see. When do you need the job done by?</a:t>
            </a:r>
          </a:p>
          <a:p>
            <a:r>
              <a:rPr lang="en-US" sz="1200" dirty="0"/>
              <a:t>Client: I am expecting  visitors over the week-end, so need you to complete the job in two days. The sooner you can start, the better!</a:t>
            </a:r>
          </a:p>
          <a:p>
            <a:r>
              <a:rPr lang="en-ZA" sz="1200" dirty="0">
                <a:latin typeface="Calibri" panose="020F0502020204030204" pitchFamily="34" charset="0"/>
              </a:rPr>
              <a:t>Electrician: That should not be a problem. My team and I can have the work done by the end of the week. What else can you tell me? Do you have any constraints?</a:t>
            </a:r>
          </a:p>
          <a:p>
            <a:r>
              <a:rPr lang="en-US" sz="1200" dirty="0"/>
              <a:t>Client: Great to hear! The insurance is not going to cover this work, so I need you  conduct the work in the cheapest way possible, while still adhering to all the required regulations and standards.</a:t>
            </a:r>
          </a:p>
          <a:p>
            <a:r>
              <a:rPr lang="en-ZA" sz="1200" dirty="0">
                <a:latin typeface="Calibri" panose="020F0502020204030204" pitchFamily="34" charset="0"/>
              </a:rPr>
              <a:t>Electrician: Of course! We are committed to adhering to all regulations as well as health and safety standards. Do you have any requests about how we need to do the work? Or where my team and I can get the supply?</a:t>
            </a:r>
          </a:p>
          <a:p>
            <a:r>
              <a:rPr lang="en-US" sz="1200" dirty="0"/>
              <a:t>Client: Please make sure that activities do not damage the walls or look unsightly. You are also not allowed to chase the walls or damage ceiling boards. You can get the supply from any point in the installation as long as it is compliant.</a:t>
            </a:r>
          </a:p>
          <a:p>
            <a:r>
              <a:rPr lang="en-ZA" sz="1200" dirty="0">
                <a:latin typeface="Calibri" panose="020F0502020204030204" pitchFamily="34" charset="0"/>
              </a:rPr>
              <a:t>Electrician: No problem. Will you be available tomorrow so my team and I can do a property visit?</a:t>
            </a:r>
          </a:p>
          <a:p>
            <a:r>
              <a:rPr lang="en-US" sz="1200" dirty="0"/>
              <a:t>Client: Yes, that would be great. One more thing, I will need you to provide a certificate of compliance when the job is done.</a:t>
            </a:r>
          </a:p>
          <a:p>
            <a:r>
              <a:rPr lang="en-ZA" sz="1200" dirty="0">
                <a:latin typeface="Calibri" panose="020F0502020204030204" pitchFamily="34" charset="0"/>
              </a:rPr>
              <a:t>Electrician: Of course! See you tomorrow Mr Pretorius!</a:t>
            </a:r>
            <a:endParaRPr lang="en-US" sz="1200" dirty="0">
              <a:latin typeface="Calibri" panose="020F0502020204030204" pitchFamily="34" charset="0"/>
            </a:endParaRPr>
          </a:p>
          <a:p>
            <a:endParaRPr lang="en-US" sz="1200" dirty="0">
              <a:latin typeface="Calibri" panose="020F0502020204030204" pitchFamily="34" charset="0"/>
            </a:endParaRPr>
          </a:p>
          <a:p>
            <a:endParaRPr lang="en-US" sz="1200" dirty="0"/>
          </a:p>
          <a:p>
            <a:pPr marL="0" indent="0">
              <a:buNone/>
            </a:pPr>
            <a:endParaRPr lang="en-US" sz="1200" dirty="0"/>
          </a:p>
          <a:p>
            <a:pPr marL="0" indent="0">
              <a:buNone/>
            </a:pPr>
            <a:endParaRPr lang="en-GB" sz="1200"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7" y="92087"/>
            <a:ext cx="8831461" cy="960112"/>
          </a:xfrm>
        </p:spPr>
        <p:txBody>
          <a:bodyPr/>
          <a:lstStyle/>
          <a:p>
            <a:r>
              <a:rPr lang="en-GB" dirty="0"/>
              <a:t>Vid 01: Property details </a:t>
            </a:r>
          </a:p>
        </p:txBody>
      </p:sp>
      <p:sp>
        <p:nvSpPr>
          <p:cNvPr id="3" name="Content Placeholder 2"/>
          <p:cNvSpPr>
            <a:spLocks noGrp="1"/>
          </p:cNvSpPr>
          <p:nvPr>
            <p:ph sz="quarter" idx="10"/>
          </p:nvPr>
        </p:nvSpPr>
        <p:spPr>
          <a:xfrm>
            <a:off x="300097" y="907419"/>
            <a:ext cx="9347516" cy="3915089"/>
          </a:xfrm>
        </p:spPr>
        <p:txBody>
          <a:bodyPr>
            <a:noAutofit/>
          </a:bodyPr>
          <a:lstStyle/>
          <a:p>
            <a:pPr marL="0" indent="0">
              <a:buNone/>
            </a:pPr>
            <a:r>
              <a:rPr lang="en-GB" sz="1200" dirty="0"/>
              <a:t>Animated video using a tool like GoAnimate. Black and white hand drawn images with a voice over. Each point should be on a separate slide. </a:t>
            </a:r>
          </a:p>
          <a:p>
            <a:pPr marL="0" indent="0">
              <a:buNone/>
            </a:pPr>
            <a:r>
              <a:rPr lang="en-GB" sz="1200" u="sng" dirty="0"/>
              <a:t>Script for voice over:</a:t>
            </a:r>
          </a:p>
          <a:p>
            <a:pPr marL="0" indent="0">
              <a:buNone/>
            </a:pPr>
            <a:r>
              <a:rPr lang="en-US" sz="1200" b="1" dirty="0"/>
              <a:t>When you visited </a:t>
            </a:r>
            <a:r>
              <a:rPr lang="en-US" sz="1200" b="1" dirty="0" err="1"/>
              <a:t>Mr</a:t>
            </a:r>
            <a:r>
              <a:rPr lang="en-US" sz="1200" b="1" dirty="0"/>
              <a:t> Pretorius’s property, here is what you found: </a:t>
            </a:r>
          </a:p>
          <a:p>
            <a:pPr marL="171450" indent="-171450">
              <a:buFont typeface="Arial" panose="020B0604020202020204" pitchFamily="34" charset="0"/>
              <a:buChar char="•"/>
            </a:pPr>
            <a:r>
              <a:rPr lang="en-US" sz="1200" dirty="0"/>
              <a:t>There are 2 DB’s . One in the main house (BD 1), which is flush mounted  and  one  in the garage (BD 2), which is surface mounted.</a:t>
            </a:r>
          </a:p>
          <a:p>
            <a:pPr marL="171450" indent="-171450">
              <a:buFont typeface="Arial" panose="020B0604020202020204" pitchFamily="34" charset="0"/>
              <a:buChar char="•"/>
            </a:pPr>
            <a:r>
              <a:rPr lang="en-US" sz="1200" dirty="0"/>
              <a:t>The heater that has been installed by the plumber is 8 meters from DB1. There are 2 slots available in the DB for new circuit breakers and there is an earth leakage in board</a:t>
            </a:r>
          </a:p>
          <a:p>
            <a:pPr marL="171450" indent="-171450">
              <a:buFont typeface="Arial" panose="020B0604020202020204" pitchFamily="34" charset="0"/>
              <a:buChar char="•"/>
            </a:pPr>
            <a:r>
              <a:rPr lang="en-US" sz="1200" dirty="0"/>
              <a:t>The heater is 16 meters from the DB2. There are 9 slots available in the DB for new circuit breakers and there is an earth leakage in board</a:t>
            </a:r>
          </a:p>
          <a:p>
            <a:pPr marL="171450" indent="-171450">
              <a:buFont typeface="Arial" panose="020B0604020202020204" pitchFamily="34" charset="0"/>
              <a:buChar char="•"/>
            </a:pPr>
            <a:r>
              <a:rPr lang="en-US" sz="1200" dirty="0"/>
              <a:t>The roof is pitched and easy to move around</a:t>
            </a:r>
          </a:p>
          <a:p>
            <a:pPr marL="171450" indent="-171450">
              <a:buFont typeface="Arial" panose="020B0604020202020204" pitchFamily="34" charset="0"/>
              <a:buChar char="•"/>
            </a:pPr>
            <a:r>
              <a:rPr lang="en-US" sz="1200" dirty="0"/>
              <a:t>There are spare pipes in the wall to feed the supply from the DB’s into the roof space</a:t>
            </a:r>
          </a:p>
          <a:p>
            <a:pPr marL="171450" indent="-171450">
              <a:buFont typeface="Arial" panose="020B0604020202020204" pitchFamily="34" charset="0"/>
              <a:buChar char="•"/>
            </a:pPr>
            <a:r>
              <a:rPr lang="en-US" sz="1200" dirty="0"/>
              <a:t>The water heater is 2kw and is used for the kitchen</a:t>
            </a:r>
          </a:p>
          <a:p>
            <a:pPr marL="171450" indent="-171450">
              <a:buFont typeface="Arial" panose="020B0604020202020204" pitchFamily="34" charset="0"/>
              <a:buChar char="•"/>
            </a:pPr>
            <a:r>
              <a:rPr lang="en-US" sz="1200" dirty="0"/>
              <a:t>The supply must be at least 2,5mm wire as the current is 9,66 amps for the water heater</a:t>
            </a:r>
          </a:p>
          <a:p>
            <a:pPr marL="171450" indent="-171450">
              <a:buFont typeface="Arial" panose="020B0604020202020204" pitchFamily="34" charset="0"/>
              <a:buChar char="•"/>
            </a:pPr>
            <a:r>
              <a:rPr lang="en-US" sz="1200" dirty="0"/>
              <a:t>The protection will need to be a 20A circuit breaker</a:t>
            </a:r>
          </a:p>
          <a:p>
            <a:pPr marL="171450" indent="-171450">
              <a:buFont typeface="Arial" panose="020B0604020202020204" pitchFamily="34" charset="0"/>
              <a:buChar char="•"/>
            </a:pPr>
            <a:r>
              <a:rPr lang="en-US" sz="1200" dirty="0"/>
              <a:t>There is no ceiling in the garage</a:t>
            </a:r>
          </a:p>
          <a:p>
            <a:pPr marL="171450" indent="-171450">
              <a:buFont typeface="Arial" panose="020B0604020202020204" pitchFamily="34" charset="0"/>
              <a:buChar char="•"/>
            </a:pPr>
            <a:r>
              <a:rPr lang="en-US" sz="1200" dirty="0"/>
              <a:t>There are dogs on the property</a:t>
            </a:r>
          </a:p>
          <a:p>
            <a:pPr marL="171450" indent="-171450">
              <a:buFont typeface="Arial" panose="020B0604020202020204" pitchFamily="34" charset="0"/>
              <a:buChar char="•"/>
            </a:pPr>
            <a:r>
              <a:rPr lang="en-US" sz="1200" dirty="0"/>
              <a:t>There are toilet facilities for staff</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223602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02: Step 2 Option 1</a:t>
            </a:r>
          </a:p>
        </p:txBody>
      </p:sp>
      <p:sp>
        <p:nvSpPr>
          <p:cNvPr id="3" name="Content Placeholder 2"/>
          <p:cNvSpPr>
            <a:spLocks noGrp="1"/>
          </p:cNvSpPr>
          <p:nvPr>
            <p:ph sz="quarter" idx="10"/>
          </p:nvPr>
        </p:nvSpPr>
        <p:spPr>
          <a:xfrm>
            <a:off x="350520" y="992719"/>
            <a:ext cx="9500163" cy="3915089"/>
          </a:xfrm>
        </p:spPr>
        <p:txBody>
          <a:bodyPr>
            <a:noAutofit/>
          </a:bodyPr>
          <a:lstStyle/>
          <a:p>
            <a:pPr marL="0" indent="0">
              <a:buNone/>
            </a:pPr>
            <a:r>
              <a:rPr lang="en-US" sz="1100" b="1" i="1" dirty="0"/>
              <a:t>Demonstration video with voice over and text banners appearing as action on the video is completed. </a:t>
            </a:r>
          </a:p>
          <a:p>
            <a:pPr marL="0" indent="0">
              <a:buNone/>
            </a:pPr>
            <a:r>
              <a:rPr lang="en-GB" sz="1600" b="1" dirty="0"/>
              <a:t>Use 2,5mm </a:t>
            </a:r>
            <a:r>
              <a:rPr lang="en-GB" sz="1600" b="1" dirty="0" err="1"/>
              <a:t>Norsk</a:t>
            </a:r>
            <a:r>
              <a:rPr lang="en-GB" sz="1600" b="1" dirty="0"/>
              <a:t> (2+E) cable to supply a isolator that will allow the water heater to be supplied from</a:t>
            </a:r>
          </a:p>
          <a:p>
            <a:pPr>
              <a:lnSpc>
                <a:spcPct val="100000"/>
              </a:lnSpc>
              <a:spcBef>
                <a:spcPts val="0"/>
              </a:spcBef>
            </a:pPr>
            <a:r>
              <a:rPr lang="en-US" sz="1400" dirty="0"/>
              <a:t>Measure, mark and mount a flush mount enclosure in a roof </a:t>
            </a:r>
            <a:r>
              <a:rPr lang="en-GB" sz="1400" dirty="0"/>
              <a:t>onto a rafter within arms reach of the water heater</a:t>
            </a:r>
          </a:p>
          <a:p>
            <a:pPr>
              <a:lnSpc>
                <a:spcPct val="100000"/>
              </a:lnSpc>
              <a:spcBef>
                <a:spcPts val="0"/>
              </a:spcBef>
            </a:pPr>
            <a:r>
              <a:rPr lang="en-US" sz="1400" dirty="0"/>
              <a:t>Connect GP conductors to isolator </a:t>
            </a:r>
          </a:p>
          <a:p>
            <a:pPr>
              <a:lnSpc>
                <a:spcPct val="100000"/>
              </a:lnSpc>
              <a:spcBef>
                <a:spcPts val="0"/>
              </a:spcBef>
            </a:pPr>
            <a:r>
              <a:rPr lang="en-US" sz="1400" dirty="0"/>
              <a:t>Drill a hole using a </a:t>
            </a:r>
            <a:r>
              <a:rPr lang="en-US" sz="1400" dirty="0" err="1"/>
              <a:t>holesaw</a:t>
            </a:r>
            <a:r>
              <a:rPr lang="en-GB" sz="1400" dirty="0"/>
              <a:t> in enclosure for a gland</a:t>
            </a:r>
          </a:p>
          <a:p>
            <a:pPr>
              <a:lnSpc>
                <a:spcPct val="100000"/>
              </a:lnSpc>
              <a:spcBef>
                <a:spcPts val="0"/>
              </a:spcBef>
            </a:pPr>
            <a:r>
              <a:rPr lang="en-US" sz="1400" dirty="0"/>
              <a:t>Connect an appliance using </a:t>
            </a:r>
            <a:r>
              <a:rPr lang="en-US" sz="1400" dirty="0" err="1"/>
              <a:t>norsk</a:t>
            </a:r>
            <a:r>
              <a:rPr lang="en-US" sz="1400" dirty="0"/>
              <a:t> cable </a:t>
            </a:r>
            <a:r>
              <a:rPr lang="en-GB" sz="1400" dirty="0"/>
              <a:t>into an enclosure</a:t>
            </a:r>
          </a:p>
          <a:p>
            <a:pPr>
              <a:lnSpc>
                <a:spcPct val="100000"/>
              </a:lnSpc>
              <a:spcBef>
                <a:spcPts val="0"/>
              </a:spcBef>
            </a:pPr>
            <a:r>
              <a:rPr lang="en-GB" sz="1400" dirty="0"/>
              <a:t>Using cable clips </a:t>
            </a:r>
            <a:r>
              <a:rPr lang="en-US" sz="1400" dirty="0"/>
              <a:t>Saddling multicore cable onto wood or rafters </a:t>
            </a:r>
            <a:r>
              <a:rPr lang="en-GB" sz="1400" dirty="0"/>
              <a:t>to DB1 </a:t>
            </a:r>
          </a:p>
          <a:p>
            <a:pPr>
              <a:lnSpc>
                <a:spcPct val="100000"/>
              </a:lnSpc>
              <a:spcBef>
                <a:spcPts val="0"/>
              </a:spcBef>
            </a:pPr>
            <a:r>
              <a:rPr lang="en-GB" sz="1400" dirty="0"/>
              <a:t>We will draw in the cable into the spare conduit into the DB1</a:t>
            </a:r>
          </a:p>
          <a:p>
            <a:pPr>
              <a:lnSpc>
                <a:spcPct val="100000"/>
              </a:lnSpc>
              <a:spcBef>
                <a:spcPts val="0"/>
              </a:spcBef>
            </a:pPr>
            <a:r>
              <a:rPr lang="en-GB" sz="1400" dirty="0"/>
              <a:t>Strip sheath off cable allowing sufficient length for cores to reach the new circuit breaker as well as earth and neutral bars NOTE : always leave some slack in the wire minimum 200mm</a:t>
            </a:r>
          </a:p>
          <a:p>
            <a:pPr>
              <a:lnSpc>
                <a:spcPct val="100000"/>
              </a:lnSpc>
              <a:spcBef>
                <a:spcPts val="0"/>
              </a:spcBef>
            </a:pPr>
            <a:r>
              <a:rPr lang="en-GB" sz="1400" dirty="0"/>
              <a:t>Switch off supply to DB1 and test to ensure safe to work</a:t>
            </a:r>
          </a:p>
          <a:p>
            <a:pPr>
              <a:lnSpc>
                <a:spcPct val="100000"/>
              </a:lnSpc>
              <a:spcBef>
                <a:spcPts val="0"/>
              </a:spcBef>
            </a:pPr>
            <a:r>
              <a:rPr lang="en-GB" sz="1400" dirty="0"/>
              <a:t>Fit 20 Amp circuit breaker in DB and connect supply from earth leakage supply to circuit breaker </a:t>
            </a:r>
          </a:p>
          <a:p>
            <a:pPr>
              <a:lnSpc>
                <a:spcPct val="100000"/>
              </a:lnSpc>
              <a:spcBef>
                <a:spcPts val="0"/>
              </a:spcBef>
            </a:pPr>
            <a:r>
              <a:rPr lang="en-US" sz="1400" dirty="0"/>
              <a:t>Connect supply from earth leakage supply to circuit breaker to </a:t>
            </a:r>
            <a:r>
              <a:rPr lang="en-GB" sz="1400" dirty="0"/>
              <a:t>new water heater supply in BD</a:t>
            </a:r>
          </a:p>
          <a:p>
            <a:pPr>
              <a:lnSpc>
                <a:spcPct val="100000"/>
              </a:lnSpc>
              <a:spcBef>
                <a:spcPts val="0"/>
              </a:spcBef>
            </a:pPr>
            <a:r>
              <a:rPr lang="en-US" sz="1400" dirty="0"/>
              <a:t>Conduct relevant tests </a:t>
            </a:r>
          </a:p>
          <a:p>
            <a:pPr>
              <a:lnSpc>
                <a:spcPct val="100000"/>
              </a:lnSpc>
              <a:spcBef>
                <a:spcPts val="0"/>
              </a:spcBef>
            </a:pPr>
            <a:r>
              <a:rPr lang="en-GB" sz="1400" dirty="0"/>
              <a:t>Complete COC</a:t>
            </a:r>
          </a:p>
          <a:p>
            <a:pPr>
              <a:lnSpc>
                <a:spcPct val="100000"/>
              </a:lnSpc>
              <a:spcBef>
                <a:spcPts val="0"/>
              </a:spcBef>
            </a:pPr>
            <a:r>
              <a:rPr lang="en-GB" sz="1400" dirty="0"/>
              <a:t>Hand over to client</a:t>
            </a:r>
          </a:p>
          <a:p>
            <a:pPr marL="0" indent="0">
              <a:buNone/>
            </a:pPr>
            <a:endParaRPr lang="en-US" sz="906" dirty="0"/>
          </a:p>
        </p:txBody>
      </p:sp>
    </p:spTree>
    <p:custDataLst>
      <p:tags r:id="rId1"/>
    </p:custDataLst>
    <p:extLst>
      <p:ext uri="{BB962C8B-B14F-4D97-AF65-F5344CB8AC3E}">
        <p14:creationId xmlns:p14="http://schemas.microsoft.com/office/powerpoint/2010/main" val="424840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03: Step 2 Option 2</a:t>
            </a:r>
          </a:p>
        </p:txBody>
      </p:sp>
      <p:sp>
        <p:nvSpPr>
          <p:cNvPr id="3" name="Content Placeholder 2"/>
          <p:cNvSpPr>
            <a:spLocks noGrp="1"/>
          </p:cNvSpPr>
          <p:nvPr>
            <p:ph sz="quarter" idx="10"/>
          </p:nvPr>
        </p:nvSpPr>
        <p:spPr>
          <a:xfrm>
            <a:off x="302074" y="908053"/>
            <a:ext cx="9629325"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r>
              <a:rPr lang="en-GB" sz="1600" b="1" dirty="0"/>
              <a:t>Use 2,5mm flat twin and earth (2+E) cable to supply a isolator that will allow the water heater to be supplied from</a:t>
            </a:r>
          </a:p>
          <a:p>
            <a:pPr>
              <a:lnSpc>
                <a:spcPct val="100000"/>
              </a:lnSpc>
              <a:spcBef>
                <a:spcPts val="0"/>
              </a:spcBef>
            </a:pPr>
            <a:r>
              <a:rPr lang="en-GB" sz="1400" dirty="0"/>
              <a:t>Mount the isolator enclosure onto a rafter within arms reach of the water heater</a:t>
            </a:r>
          </a:p>
          <a:p>
            <a:pPr>
              <a:lnSpc>
                <a:spcPct val="100000"/>
              </a:lnSpc>
              <a:spcBef>
                <a:spcPts val="0"/>
              </a:spcBef>
            </a:pPr>
            <a:r>
              <a:rPr lang="en-GB" sz="1400" dirty="0"/>
              <a:t>Switch off supply to DB1 and test to ensure safe to work</a:t>
            </a:r>
          </a:p>
          <a:p>
            <a:pPr>
              <a:lnSpc>
                <a:spcPct val="100000"/>
              </a:lnSpc>
              <a:spcBef>
                <a:spcPts val="0"/>
              </a:spcBef>
            </a:pPr>
            <a:r>
              <a:rPr lang="en-GB" sz="1400" dirty="0"/>
              <a:t>Connect conductors to isolator </a:t>
            </a:r>
          </a:p>
          <a:p>
            <a:pPr>
              <a:lnSpc>
                <a:spcPct val="100000"/>
              </a:lnSpc>
              <a:spcBef>
                <a:spcPts val="0"/>
              </a:spcBef>
            </a:pPr>
            <a:r>
              <a:rPr lang="en-GB" sz="1400" dirty="0"/>
              <a:t>Drill 20mm hole in enclosure for the gland</a:t>
            </a:r>
          </a:p>
          <a:p>
            <a:pPr>
              <a:lnSpc>
                <a:spcPct val="100000"/>
              </a:lnSpc>
              <a:spcBef>
                <a:spcPts val="0"/>
              </a:spcBef>
            </a:pPr>
            <a:r>
              <a:rPr lang="en-GB" sz="1400" dirty="0"/>
              <a:t>Fit a PVC gland onto enclosure</a:t>
            </a:r>
          </a:p>
          <a:p>
            <a:pPr>
              <a:lnSpc>
                <a:spcPct val="100000"/>
              </a:lnSpc>
              <a:spcBef>
                <a:spcPts val="0"/>
              </a:spcBef>
            </a:pPr>
            <a:r>
              <a:rPr lang="en-GB" sz="1400" dirty="0"/>
              <a:t>Using cable clips saddle flat twin and earth cable to rafters to DB1 </a:t>
            </a:r>
          </a:p>
          <a:p>
            <a:pPr>
              <a:lnSpc>
                <a:spcPct val="100000"/>
              </a:lnSpc>
              <a:spcBef>
                <a:spcPts val="0"/>
              </a:spcBef>
            </a:pPr>
            <a:r>
              <a:rPr lang="en-GB" sz="1400" dirty="0"/>
              <a:t>We will draw in the cable into the spare conduit into the DB1</a:t>
            </a:r>
          </a:p>
          <a:p>
            <a:pPr>
              <a:lnSpc>
                <a:spcPct val="100000"/>
              </a:lnSpc>
              <a:spcBef>
                <a:spcPts val="0"/>
              </a:spcBef>
            </a:pPr>
            <a:r>
              <a:rPr lang="en-GB" sz="1400" dirty="0"/>
              <a:t>Strip sheath off cable allowing sufficient length for cores to reach the new circuit breaker as well as earth and neutral bars NOTE : always leave some slack in the wire minimum 200mm</a:t>
            </a:r>
          </a:p>
          <a:p>
            <a:pPr>
              <a:lnSpc>
                <a:spcPct val="100000"/>
              </a:lnSpc>
              <a:spcBef>
                <a:spcPts val="0"/>
              </a:spcBef>
            </a:pPr>
            <a:r>
              <a:rPr lang="en-GB" sz="1400" dirty="0"/>
              <a:t>Fit 20 Amp circuit breaker in DB and connect supply from earth leakage supply to circuit breaker </a:t>
            </a:r>
          </a:p>
          <a:p>
            <a:pPr>
              <a:lnSpc>
                <a:spcPct val="100000"/>
              </a:lnSpc>
              <a:spcBef>
                <a:spcPts val="0"/>
              </a:spcBef>
            </a:pPr>
            <a:r>
              <a:rPr lang="en-GB" sz="1400" dirty="0"/>
              <a:t>Connect new water heater supply conductors in BD </a:t>
            </a:r>
          </a:p>
          <a:p>
            <a:pPr>
              <a:lnSpc>
                <a:spcPct val="100000"/>
              </a:lnSpc>
              <a:spcBef>
                <a:spcPts val="0"/>
              </a:spcBef>
            </a:pPr>
            <a:r>
              <a:rPr lang="en-US" sz="1400" dirty="0"/>
              <a:t>Conduct relevant tests </a:t>
            </a:r>
          </a:p>
          <a:p>
            <a:pPr>
              <a:lnSpc>
                <a:spcPct val="100000"/>
              </a:lnSpc>
              <a:spcBef>
                <a:spcPts val="0"/>
              </a:spcBef>
            </a:pPr>
            <a:r>
              <a:rPr lang="en-GB" sz="1400" dirty="0"/>
              <a:t>Complete COC</a:t>
            </a:r>
          </a:p>
          <a:p>
            <a:pPr>
              <a:lnSpc>
                <a:spcPct val="100000"/>
              </a:lnSpc>
              <a:spcBef>
                <a:spcPts val="0"/>
              </a:spcBef>
            </a:pPr>
            <a:r>
              <a:rPr lang="en-GB" sz="1400" dirty="0"/>
              <a:t>Hand over to client</a:t>
            </a:r>
          </a:p>
          <a:p>
            <a:pPr marL="0" indent="0">
              <a:buNone/>
            </a:pPr>
            <a:endParaRPr lang="en-US" sz="906" dirty="0"/>
          </a:p>
        </p:txBody>
      </p:sp>
    </p:spTree>
    <p:custDataLst>
      <p:tags r:id="rId1"/>
    </p:custDataLst>
    <p:extLst>
      <p:ext uri="{BB962C8B-B14F-4D97-AF65-F5344CB8AC3E}">
        <p14:creationId xmlns:p14="http://schemas.microsoft.com/office/powerpoint/2010/main" val="3847009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04: Step 2 Option 3</a:t>
            </a:r>
          </a:p>
        </p:txBody>
      </p:sp>
      <p:sp>
        <p:nvSpPr>
          <p:cNvPr id="3" name="Content Placeholder 2"/>
          <p:cNvSpPr>
            <a:spLocks noGrp="1"/>
          </p:cNvSpPr>
          <p:nvPr>
            <p:ph sz="quarter" idx="10"/>
          </p:nvPr>
        </p:nvSpPr>
        <p:spPr>
          <a:xfrm>
            <a:off x="198120" y="992719"/>
            <a:ext cx="8818926"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r>
              <a:rPr lang="en-GB" sz="1600" b="1" dirty="0"/>
              <a:t>Use 2,5mm </a:t>
            </a:r>
            <a:r>
              <a:rPr lang="en-GB" sz="1600" b="1" dirty="0" err="1"/>
              <a:t>Norsk</a:t>
            </a:r>
            <a:r>
              <a:rPr lang="en-GB" sz="1600" b="1" dirty="0"/>
              <a:t> (2+E) cable to supply a isolator that will allow the water heater to be supplied from</a:t>
            </a:r>
          </a:p>
          <a:p>
            <a:pPr>
              <a:lnSpc>
                <a:spcPct val="100000"/>
              </a:lnSpc>
              <a:spcBef>
                <a:spcPts val="0"/>
              </a:spcBef>
            </a:pPr>
            <a:r>
              <a:rPr lang="en-GB" sz="1400" dirty="0"/>
              <a:t>Switch off supply to DB1 and test to ensure safe to work</a:t>
            </a:r>
          </a:p>
          <a:p>
            <a:pPr>
              <a:lnSpc>
                <a:spcPct val="100000"/>
              </a:lnSpc>
              <a:spcBef>
                <a:spcPts val="0"/>
              </a:spcBef>
            </a:pPr>
            <a:r>
              <a:rPr lang="en-GB" sz="1400" dirty="0"/>
              <a:t>Connect conductors to water heater</a:t>
            </a:r>
          </a:p>
          <a:p>
            <a:pPr>
              <a:lnSpc>
                <a:spcPct val="100000"/>
              </a:lnSpc>
              <a:spcBef>
                <a:spcPts val="0"/>
              </a:spcBef>
            </a:pPr>
            <a:r>
              <a:rPr lang="en-GB" sz="1400" dirty="0"/>
              <a:t>Using cable clips saddle </a:t>
            </a:r>
            <a:r>
              <a:rPr lang="en-GB" sz="1400" dirty="0" err="1"/>
              <a:t>norsk</a:t>
            </a:r>
            <a:r>
              <a:rPr lang="en-GB" sz="1400" dirty="0"/>
              <a:t> cable to rafters to DB1 </a:t>
            </a:r>
          </a:p>
          <a:p>
            <a:pPr>
              <a:lnSpc>
                <a:spcPct val="100000"/>
              </a:lnSpc>
              <a:spcBef>
                <a:spcPts val="0"/>
              </a:spcBef>
            </a:pPr>
            <a:r>
              <a:rPr lang="en-GB" sz="1400" dirty="0"/>
              <a:t>We will draw in the cable into the spare conduit into the DB1</a:t>
            </a:r>
          </a:p>
          <a:p>
            <a:pPr>
              <a:lnSpc>
                <a:spcPct val="100000"/>
              </a:lnSpc>
              <a:spcBef>
                <a:spcPts val="0"/>
              </a:spcBef>
            </a:pPr>
            <a:r>
              <a:rPr lang="en-GB" sz="1400" dirty="0"/>
              <a:t>Strip sheath off cable allowing sufficient length for cores to reach the new circuit breaker as well as earth and neutral bars. NOTE : always leave some slack in the wire minimum 200mm</a:t>
            </a:r>
          </a:p>
          <a:p>
            <a:pPr>
              <a:lnSpc>
                <a:spcPct val="100000"/>
              </a:lnSpc>
              <a:spcBef>
                <a:spcPts val="0"/>
              </a:spcBef>
            </a:pPr>
            <a:r>
              <a:rPr lang="en-GB" sz="1400" dirty="0"/>
              <a:t>Fit 20 Amp circuit breaker in DB and connect supply from earth leakage supply to circuit breaker </a:t>
            </a:r>
          </a:p>
          <a:p>
            <a:pPr>
              <a:lnSpc>
                <a:spcPct val="100000"/>
              </a:lnSpc>
              <a:spcBef>
                <a:spcPts val="0"/>
              </a:spcBef>
            </a:pPr>
            <a:r>
              <a:rPr lang="en-GB" sz="1400" dirty="0"/>
              <a:t>Connect new water heater supply conductors in BD </a:t>
            </a:r>
          </a:p>
          <a:p>
            <a:pPr>
              <a:lnSpc>
                <a:spcPct val="100000"/>
              </a:lnSpc>
              <a:spcBef>
                <a:spcPts val="0"/>
              </a:spcBef>
            </a:pPr>
            <a:r>
              <a:rPr lang="en-US" sz="1400" dirty="0"/>
              <a:t>Conduct relevant tests </a:t>
            </a:r>
          </a:p>
          <a:p>
            <a:pPr>
              <a:lnSpc>
                <a:spcPct val="100000"/>
              </a:lnSpc>
              <a:spcBef>
                <a:spcPts val="0"/>
              </a:spcBef>
            </a:pPr>
            <a:r>
              <a:rPr lang="en-GB" sz="1400" dirty="0"/>
              <a:t>Complete COC</a:t>
            </a:r>
          </a:p>
          <a:p>
            <a:pPr>
              <a:lnSpc>
                <a:spcPct val="100000"/>
              </a:lnSpc>
              <a:spcBef>
                <a:spcPts val="0"/>
              </a:spcBef>
            </a:pPr>
            <a:r>
              <a:rPr lang="en-GB" sz="1400" dirty="0"/>
              <a:t>Hand over to client</a:t>
            </a:r>
          </a:p>
          <a:p>
            <a:pPr marL="0" indent="0">
              <a:lnSpc>
                <a:spcPct val="100000"/>
              </a:lnSpc>
              <a:spcBef>
                <a:spcPts val="0"/>
              </a:spcBef>
              <a:buNone/>
            </a:pPr>
            <a:endParaRPr lang="en-ZA" sz="1400" b="1" dirty="0"/>
          </a:p>
          <a:p>
            <a:pPr marL="0" indent="0">
              <a:lnSpc>
                <a:spcPct val="100000"/>
              </a:lnSpc>
              <a:spcBef>
                <a:spcPts val="0"/>
              </a:spcBef>
              <a:buNone/>
            </a:pPr>
            <a:r>
              <a:rPr lang="en-ZA" sz="1400" b="1" dirty="0"/>
              <a:t>NOTE  there must be an isolator on a water heater installation within arms reach </a:t>
            </a:r>
            <a:r>
              <a:rPr lang="en-US" sz="1400" b="1" dirty="0"/>
              <a:t>regulation</a:t>
            </a:r>
            <a:endParaRPr lang="en-GB" sz="1400" b="1" dirty="0"/>
          </a:p>
          <a:p>
            <a:pPr marL="0" indent="0">
              <a:buNone/>
            </a:pPr>
            <a:endParaRPr lang="en-US" sz="1100" i="1" dirty="0"/>
          </a:p>
        </p:txBody>
      </p:sp>
    </p:spTree>
    <p:custDataLst>
      <p:tags r:id="rId1"/>
    </p:custDataLst>
    <p:extLst>
      <p:ext uri="{BB962C8B-B14F-4D97-AF65-F5344CB8AC3E}">
        <p14:creationId xmlns:p14="http://schemas.microsoft.com/office/powerpoint/2010/main" val="1732564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How to draw a plan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electrician talking to the learner about how to do the plan, interspersed with screenshots of him doing the plan. </a:t>
            </a:r>
          </a:p>
          <a:p>
            <a:pPr marL="0" indent="0">
              <a:buNone/>
            </a:pPr>
            <a:endParaRPr lang="en-US" sz="1100" i="1" dirty="0"/>
          </a:p>
          <a:p>
            <a:pPr marL="0" indent="0">
              <a:buNone/>
            </a:pPr>
            <a:r>
              <a:rPr lang="en-US" sz="1100" i="1" dirty="0"/>
              <a:t>This link can be used as a basis: </a:t>
            </a:r>
            <a:r>
              <a:rPr lang="en-US" sz="1100" i="1" dirty="0">
                <a:hlinkClick r:id="rId4"/>
              </a:rPr>
              <a:t>https://www.bhg.com/home-improvement/electrical/how-to-draw-electrical-plans/</a:t>
            </a:r>
            <a:endParaRPr lang="en-US" sz="1100" i="1" dirty="0"/>
          </a:p>
          <a:p>
            <a:pPr marL="0" indent="0">
              <a:buNone/>
            </a:pPr>
            <a:endParaRPr lang="en-US" sz="1100" i="1" dirty="0"/>
          </a:p>
          <a:p>
            <a:pPr marL="0" indent="0">
              <a:buNone/>
            </a:pPr>
            <a:endParaRPr lang="en-US" sz="1100" i="1" dirty="0"/>
          </a:p>
        </p:txBody>
      </p:sp>
    </p:spTree>
    <p:custDataLst>
      <p:tags r:id="rId1"/>
    </p:custDataLst>
    <p:extLst>
      <p:ext uri="{BB962C8B-B14F-4D97-AF65-F5344CB8AC3E}">
        <p14:creationId xmlns:p14="http://schemas.microsoft.com/office/powerpoint/2010/main" val="277801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433" y="316707"/>
            <a:ext cx="7616770" cy="960112"/>
          </a:xfrm>
        </p:spPr>
        <p:txBody>
          <a:bodyPr/>
          <a:lstStyle/>
          <a:p>
            <a:r>
              <a:rPr lang="en-GB" dirty="0"/>
              <a:t>Glossary</a:t>
            </a:r>
          </a:p>
        </p:txBody>
      </p:sp>
      <p:sp>
        <p:nvSpPr>
          <p:cNvPr id="3" name="Content Placeholder 2"/>
          <p:cNvSpPr>
            <a:spLocks noGrp="1"/>
          </p:cNvSpPr>
          <p:nvPr>
            <p:ph idx="1"/>
          </p:nvPr>
        </p:nvSpPr>
        <p:spPr>
          <a:xfrm>
            <a:off x="557338" y="1224575"/>
            <a:ext cx="8000703" cy="3478250"/>
          </a:xfrm>
        </p:spPr>
        <p:txBody>
          <a:bodyPr>
            <a:noAutofit/>
          </a:bodyPr>
          <a:lstStyle/>
          <a:p>
            <a:pPr marL="0" indent="0">
              <a:buNone/>
            </a:pPr>
            <a:r>
              <a:rPr lang="en-GB" sz="2400" i="1" dirty="0"/>
              <a:t>Add words and terms here….</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5" name="Picture 2" descr="Image result for glossar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4" y="484026"/>
            <a:ext cx="625475" cy="625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26871" y="528203"/>
            <a:ext cx="1555604" cy="11862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t>NOTE for SME: </a:t>
            </a:r>
          </a:p>
          <a:p>
            <a:pPr lvl="0" defTabSz="914400">
              <a:defRPr/>
            </a:pPr>
            <a:r>
              <a:rPr lang="en-US" sz="1400" dirty="0"/>
              <a:t>Please verify and add missing terms.</a:t>
            </a:r>
          </a:p>
        </p:txBody>
      </p:sp>
    </p:spTree>
    <p:custDataLst>
      <p:tags r:id="rId1"/>
    </p:custDataLst>
    <p:extLst>
      <p:ext uri="{BB962C8B-B14F-4D97-AF65-F5344CB8AC3E}">
        <p14:creationId xmlns:p14="http://schemas.microsoft.com/office/powerpoint/2010/main" val="413070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6: Personal protective equipment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dirty="0"/>
              <a:t>An animated video discussing the following: </a:t>
            </a:r>
          </a:p>
          <a:p>
            <a:pPr marL="0" indent="0">
              <a:buNone/>
            </a:pPr>
            <a:r>
              <a:rPr lang="en-ZA" dirty="0"/>
              <a:t>What is PPE</a:t>
            </a:r>
          </a:p>
          <a:p>
            <a:pPr marL="0" indent="0">
              <a:buNone/>
            </a:pPr>
            <a:r>
              <a:rPr lang="en-ZA" dirty="0"/>
              <a:t>Why do we wear it?</a:t>
            </a:r>
          </a:p>
          <a:p>
            <a:pPr marL="0" indent="0">
              <a:buNone/>
            </a:pPr>
            <a:r>
              <a:rPr lang="en-ZA" dirty="0"/>
              <a:t>What are the most common PPE for electricians?</a:t>
            </a:r>
          </a:p>
          <a:p>
            <a:pPr marL="0" indent="0">
              <a:buNone/>
            </a:pPr>
            <a:r>
              <a:rPr lang="en-ZA" dirty="0"/>
              <a:t>Where can you find/buy PPE? (Is it your responsibility or that of your employer?</a:t>
            </a:r>
          </a:p>
        </p:txBody>
      </p:sp>
    </p:spTree>
    <p:custDataLst>
      <p:tags r:id="rId1"/>
    </p:custDataLst>
    <p:extLst>
      <p:ext uri="{BB962C8B-B14F-4D97-AF65-F5344CB8AC3E}">
        <p14:creationId xmlns:p14="http://schemas.microsoft.com/office/powerpoint/2010/main" val="3034184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07: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100" dirty="0"/>
              <a:t>Animated video using a tool like </a:t>
            </a:r>
            <a:r>
              <a:rPr lang="en-GB" sz="1100" dirty="0" err="1"/>
              <a:t>GoAnimate</a:t>
            </a:r>
            <a:r>
              <a:rPr lang="en-GB" sz="1100" dirty="0"/>
              <a:t>. Black and white hand drawn images with a voice over. </a:t>
            </a:r>
          </a:p>
          <a:p>
            <a:pPr marL="0" indent="0">
              <a:buNone/>
            </a:pPr>
            <a:endParaRPr lang="en-GB" sz="1100" i="1" dirty="0"/>
          </a:p>
          <a:p>
            <a:pPr marL="0" indent="0">
              <a:buNone/>
            </a:pPr>
            <a:r>
              <a:rPr lang="en-ZA" sz="1200" dirty="0"/>
              <a:t>SANS, refers to a standard that specifies the performance requirements of a specific product.  A SANS standard may be either locally written or created by adopting an international (usually ISO) standard</a:t>
            </a:r>
            <a:r>
              <a:rPr lang="en-ZA" dirty="0"/>
              <a:t>. </a:t>
            </a:r>
          </a:p>
          <a:p>
            <a:pPr marL="342900" indent="-342900">
              <a:buFont typeface="Arial" panose="020B0604020202020204" pitchFamily="34" charset="0"/>
              <a:buChar char="•"/>
            </a:pPr>
            <a:r>
              <a:rPr lang="en-GB" sz="2400" dirty="0"/>
              <a:t>What does a SANS code look like? </a:t>
            </a:r>
          </a:p>
          <a:p>
            <a:pPr marL="342900" indent="-342900">
              <a:buFont typeface="Arial" panose="020B0604020202020204" pitchFamily="34" charset="0"/>
              <a:buChar char="•"/>
            </a:pPr>
            <a:r>
              <a:rPr lang="en-GB" sz="2400" dirty="0"/>
              <a:t>Why do we have them? </a:t>
            </a:r>
          </a:p>
          <a:p>
            <a:pPr marL="342900" indent="-342900">
              <a:buFont typeface="Arial" panose="020B0604020202020204" pitchFamily="34" charset="0"/>
              <a:buChar char="•"/>
            </a:pPr>
            <a:r>
              <a:rPr lang="en-GB" sz="2400" dirty="0"/>
              <a:t>Where can we access them? </a:t>
            </a:r>
            <a:endParaRPr lang="en-ZA" dirty="0"/>
          </a:p>
          <a:p>
            <a:pPr marL="342900" indent="-342900">
              <a:buFont typeface="Arial" panose="020B0604020202020204" pitchFamily="34" charset="0"/>
              <a:buChar char="•"/>
            </a:pPr>
            <a:r>
              <a:rPr lang="en-GB" sz="2400" dirty="0"/>
              <a:t>What happens when the code changes? Does this happen often? </a:t>
            </a:r>
            <a:endParaRPr lang="en-ZA" sz="2400" dirty="0"/>
          </a:p>
          <a:p>
            <a:pPr marL="0" indent="0">
              <a:buNone/>
            </a:pPr>
            <a:endParaRPr lang="en-ZA" dirty="0"/>
          </a:p>
        </p:txBody>
      </p:sp>
    </p:spTree>
    <p:custDataLst>
      <p:tags r:id="rId1"/>
    </p:custDataLst>
    <p:extLst>
      <p:ext uri="{BB962C8B-B14F-4D97-AF65-F5344CB8AC3E}">
        <p14:creationId xmlns:p14="http://schemas.microsoft.com/office/powerpoint/2010/main" val="3580368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08: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a:t>
            </a:r>
            <a:r>
              <a:rPr lang="en-ZA" sz="1200" dirty="0"/>
              <a:t>Take an example of a SANS code (</a:t>
            </a:r>
            <a:r>
              <a:rPr lang="en-ZA" sz="1200" dirty="0" err="1"/>
              <a:t>ie</a:t>
            </a:r>
            <a:r>
              <a:rPr lang="en-ZA" sz="1200" dirty="0"/>
              <a:t> </a:t>
            </a:r>
            <a:r>
              <a:rPr lang="en-GB" sz="1200" dirty="0"/>
              <a:t>SANS 10142). Video should alternate between showing the facilitator talking and screenshots of the SANS code as demonstrator highlights various aspects of it. </a:t>
            </a:r>
          </a:p>
          <a:p>
            <a:pPr marL="0" indent="0">
              <a:buNone/>
            </a:pPr>
            <a:endParaRPr lang="en-GB" sz="1200" dirty="0"/>
          </a:p>
          <a:p>
            <a:pPr marL="0" indent="0">
              <a:buNone/>
            </a:pPr>
            <a:r>
              <a:rPr lang="en-GB" sz="1200" dirty="0"/>
              <a:t>Information that should be covered in this video: </a:t>
            </a:r>
          </a:p>
          <a:p>
            <a:pPr marL="171450" indent="-171450">
              <a:buFont typeface="Arial" panose="020B0604020202020204" pitchFamily="34" charset="0"/>
              <a:buChar char="•"/>
            </a:pPr>
            <a:r>
              <a:rPr lang="en-GB" sz="1200" dirty="0"/>
              <a:t>How do we read a SANS code? (Highlight important info in the document for learner)</a:t>
            </a:r>
          </a:p>
          <a:p>
            <a:pPr marL="171450" indent="-171450">
              <a:buFont typeface="Arial" panose="020B0604020202020204" pitchFamily="34" charset="0"/>
              <a:buChar char="•"/>
            </a:pPr>
            <a:r>
              <a:rPr lang="en-GB" sz="1200" dirty="0"/>
              <a:t>How to we apply the SANS code?</a:t>
            </a:r>
          </a:p>
          <a:p>
            <a:pPr marL="0" indent="0">
              <a:buNone/>
            </a:pPr>
            <a:endParaRPr lang="en-ZA" dirty="0"/>
          </a:p>
        </p:txBody>
      </p:sp>
    </p:spTree>
    <p:custDataLst>
      <p:tags r:id="rId1"/>
    </p:custDataLst>
    <p:extLst>
      <p:ext uri="{BB962C8B-B14F-4D97-AF65-F5344CB8AC3E}">
        <p14:creationId xmlns:p14="http://schemas.microsoft.com/office/powerpoint/2010/main" val="2166229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9:Risk Assessment </a:t>
            </a:r>
          </a:p>
        </p:txBody>
      </p:sp>
      <p:sp>
        <p:nvSpPr>
          <p:cNvPr id="3" name="Content Placeholder 2"/>
          <p:cNvSpPr>
            <a:spLocks noGrp="1"/>
          </p:cNvSpPr>
          <p:nvPr>
            <p:ph sz="quarter" idx="10"/>
          </p:nvPr>
        </p:nvSpPr>
        <p:spPr>
          <a:xfrm>
            <a:off x="793141" y="992719"/>
            <a:ext cx="9172125" cy="3915089"/>
          </a:xfrm>
        </p:spPr>
        <p:txBody>
          <a:bodyPr>
            <a:noAutofit/>
          </a:bodyPr>
          <a:lstStyle/>
          <a:p>
            <a:pPr marL="0" indent="0">
              <a:buNone/>
            </a:pPr>
            <a:r>
              <a:rPr lang="en-ZA" sz="1800" i="1" dirty="0"/>
              <a:t>An animated video discussing the following: </a:t>
            </a:r>
          </a:p>
          <a:p>
            <a:pPr marL="0" indent="0">
              <a:buNone/>
            </a:pPr>
            <a:r>
              <a:rPr lang="en-ZA" sz="1800" dirty="0"/>
              <a:t>A risk assessment is a term used to describe the overall process or method where you:</a:t>
            </a:r>
          </a:p>
          <a:p>
            <a:r>
              <a:rPr lang="en-ZA" sz="1800" dirty="0"/>
              <a:t>Identify hazards and risk factors that have the potential to cause harm (hazard identification).</a:t>
            </a:r>
          </a:p>
          <a:p>
            <a:r>
              <a:rPr lang="en-ZA" sz="1800" dirty="0"/>
              <a:t>Analyse and evaluate the risk associated with that hazard (risk analysis, and risk evaluation).</a:t>
            </a:r>
          </a:p>
          <a:p>
            <a:r>
              <a:rPr lang="en-ZA" sz="1800" dirty="0"/>
              <a:t>Determine appropriate ways to eliminate the hazard, or control the risk when the hazard cannot be eliminated (risk control).</a:t>
            </a:r>
          </a:p>
          <a:p>
            <a:r>
              <a:rPr lang="en-ZA" sz="1800" dirty="0"/>
              <a:t>A risk assessment is a thorough look at your workplace to identify those things, situations, processes, etc. that may cause harm, particularly to people. After identification is made, you analyse and evaluate how likely and severe the risk is. When this determination is made, you can next, decide what measures should be in place to effectively eliminate or control the harm from happening.</a:t>
            </a:r>
          </a:p>
        </p:txBody>
      </p:sp>
    </p:spTree>
    <p:custDataLst>
      <p:tags r:id="rId1"/>
    </p:custDataLst>
    <p:extLst>
      <p:ext uri="{BB962C8B-B14F-4D97-AF65-F5344CB8AC3E}">
        <p14:creationId xmlns:p14="http://schemas.microsoft.com/office/powerpoint/2010/main" val="2664052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10: 5 Steps of doing a Risk Assessment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An animated video discussing the following:</a:t>
            </a:r>
          </a:p>
          <a:p>
            <a:pPr fontAlgn="ctr"/>
            <a:r>
              <a:rPr lang="en-ZA" b="1" dirty="0"/>
              <a:t>ACTIVITY</a:t>
            </a:r>
            <a:endParaRPr lang="en-ZA" dirty="0"/>
          </a:p>
          <a:p>
            <a:pPr fontAlgn="ctr"/>
            <a:r>
              <a:rPr lang="en-ZA" b="1" dirty="0"/>
              <a:t>HAZARD</a:t>
            </a:r>
            <a:endParaRPr lang="en-ZA" dirty="0"/>
          </a:p>
          <a:p>
            <a:pPr fontAlgn="ctr"/>
            <a:r>
              <a:rPr lang="en-ZA" b="1" dirty="0"/>
              <a:t>DANGER</a:t>
            </a:r>
            <a:endParaRPr lang="en-ZA" dirty="0"/>
          </a:p>
          <a:p>
            <a:pPr fontAlgn="ctr"/>
            <a:r>
              <a:rPr lang="en-ZA" b="1" dirty="0"/>
              <a:t>RISK (without preventative measures) </a:t>
            </a:r>
            <a:endParaRPr lang="en-ZA" dirty="0"/>
          </a:p>
          <a:p>
            <a:pPr fontAlgn="ctr"/>
            <a:r>
              <a:rPr lang="en-ZA" b="1" dirty="0"/>
              <a:t>PREVENTIVE MEASURE</a:t>
            </a:r>
            <a:endParaRPr lang="en-ZA" dirty="0"/>
          </a:p>
          <a:p>
            <a:pPr marL="0" indent="0">
              <a:buNone/>
            </a:pPr>
            <a:r>
              <a:rPr lang="en-ZA" dirty="0"/>
              <a:t>Must mention the difference between a hazard and a danger. </a:t>
            </a:r>
          </a:p>
        </p:txBody>
      </p:sp>
    </p:spTree>
    <p:custDataLst>
      <p:tags r:id="rId1"/>
    </p:custDataLst>
    <p:extLst>
      <p:ext uri="{BB962C8B-B14F-4D97-AF65-F5344CB8AC3E}">
        <p14:creationId xmlns:p14="http://schemas.microsoft.com/office/powerpoint/2010/main" val="1053658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example for each task : Complete the task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Drill a hole in a wall (Module 19)</a:t>
            </a:r>
          </a:p>
          <a:p>
            <a:pPr marL="0" indent="0" fontAlgn="ctr">
              <a:buNone/>
            </a:pP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50AE493-1A3C-4DB0-932F-234F85A56859}"/>
              </a:ext>
            </a:extLst>
          </p:cNvPr>
          <p:cNvPicPr>
            <a:picLocks noChangeAspect="1"/>
          </p:cNvPicPr>
          <p:nvPr/>
        </p:nvPicPr>
        <p:blipFill>
          <a:blip r:embed="rId4"/>
          <a:stretch>
            <a:fillRect/>
          </a:stretch>
        </p:blipFill>
        <p:spPr>
          <a:xfrm>
            <a:off x="793142" y="1934633"/>
            <a:ext cx="6041586" cy="6951257"/>
          </a:xfrm>
          <a:prstGeom prst="rect">
            <a:avLst/>
          </a:prstGeom>
        </p:spPr>
      </p:pic>
    </p:spTree>
    <p:custDataLst>
      <p:tags r:id="rId1"/>
    </p:custDataLst>
    <p:extLst>
      <p:ext uri="{BB962C8B-B14F-4D97-AF65-F5344CB8AC3E}">
        <p14:creationId xmlns:p14="http://schemas.microsoft.com/office/powerpoint/2010/main" val="3537374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 Client Handover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b="1" dirty="0"/>
              <a:t>Demonstration Video showing the electrician interacting with the client:</a:t>
            </a:r>
          </a:p>
          <a:p>
            <a:pPr marL="0" indent="0" fontAlgn="ctr">
              <a:buNone/>
            </a:pPr>
            <a:r>
              <a:rPr lang="en-ZA" b="1" dirty="0"/>
              <a:t> </a:t>
            </a:r>
          </a:p>
          <a:p>
            <a:r>
              <a:rPr lang="en-GB" b="1" dirty="0"/>
              <a:t>Conduct walk about with client showing:</a:t>
            </a:r>
          </a:p>
          <a:p>
            <a:pPr marL="171450" indent="-171450">
              <a:buFont typeface="Arial" panose="020B0604020202020204" pitchFamily="34" charset="0"/>
              <a:buChar char="•"/>
            </a:pPr>
            <a:r>
              <a:rPr lang="en-GB" dirty="0"/>
              <a:t>the route of the wire way of installation</a:t>
            </a:r>
          </a:p>
          <a:p>
            <a:pPr marL="171450" indent="-171450">
              <a:buFont typeface="Arial" panose="020B0604020202020204" pitchFamily="34" charset="0"/>
              <a:buChar char="•"/>
            </a:pPr>
            <a:r>
              <a:rPr lang="en-GB" dirty="0"/>
              <a:t>Indicate the positioning of the breaker and where it is installed.</a:t>
            </a:r>
          </a:p>
          <a:p>
            <a:pPr marL="171450" indent="-171450">
              <a:buFont typeface="Arial" panose="020B0604020202020204" pitchFamily="34" charset="0"/>
              <a:buChar char="•"/>
            </a:pPr>
            <a:r>
              <a:rPr lang="en-GB" dirty="0"/>
              <a:t>Provide the client with the certificate of compliance (COC) as per legislation explaining its purpose as well clients responsibility in terms of maintain the electrical installation</a:t>
            </a:r>
          </a:p>
          <a:p>
            <a:pPr marL="0" indent="0" fontAlgn="ctr">
              <a:buNone/>
            </a:pPr>
            <a:r>
              <a:rPr lang="en-ZA" dirty="0"/>
              <a:t> </a:t>
            </a:r>
          </a:p>
        </p:txBody>
      </p:sp>
    </p:spTree>
    <p:custDataLst>
      <p:tags r:id="rId1"/>
    </p:custDataLst>
    <p:extLst>
      <p:ext uri="{BB962C8B-B14F-4D97-AF65-F5344CB8AC3E}">
        <p14:creationId xmlns:p14="http://schemas.microsoft.com/office/powerpoint/2010/main" val="614471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 COC</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b="1" dirty="0"/>
              <a:t>Discussion with qualified electrician discussing the following:</a:t>
            </a:r>
          </a:p>
          <a:p>
            <a:pPr marL="0" indent="0" fontAlgn="ctr">
              <a:buNone/>
            </a:pPr>
            <a:r>
              <a:rPr lang="en-ZA" b="1" dirty="0"/>
              <a:t> </a:t>
            </a:r>
          </a:p>
          <a:p>
            <a:pPr marL="0" indent="0" fontAlgn="ctr">
              <a:buNone/>
            </a:pPr>
            <a:r>
              <a:rPr lang="en-ZA" dirty="0"/>
              <a:t> </a:t>
            </a:r>
          </a:p>
        </p:txBody>
      </p:sp>
      <p:sp>
        <p:nvSpPr>
          <p:cNvPr id="4" name="Rectangle 3">
            <a:extLst>
              <a:ext uri="{FF2B5EF4-FFF2-40B4-BE49-F238E27FC236}">
                <a16:creationId xmlns:a16="http://schemas.microsoft.com/office/drawing/2014/main" id="{54FC262E-E033-4DD6-9879-C4DE94F46363}"/>
              </a:ext>
            </a:extLst>
          </p:cNvPr>
          <p:cNvSpPr/>
          <p:nvPr/>
        </p:nvSpPr>
        <p:spPr>
          <a:xfrm>
            <a:off x="793142" y="1606192"/>
            <a:ext cx="2034682" cy="3701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What is a COC?</a:t>
            </a:r>
          </a:p>
        </p:txBody>
      </p:sp>
      <p:sp>
        <p:nvSpPr>
          <p:cNvPr id="5" name="Rectangle 4">
            <a:extLst>
              <a:ext uri="{FF2B5EF4-FFF2-40B4-BE49-F238E27FC236}">
                <a16:creationId xmlns:a16="http://schemas.microsoft.com/office/drawing/2014/main" id="{4511713F-24FD-4469-B472-4FD9104C58BD}"/>
              </a:ext>
            </a:extLst>
          </p:cNvPr>
          <p:cNvSpPr/>
          <p:nvPr/>
        </p:nvSpPr>
        <p:spPr>
          <a:xfrm>
            <a:off x="782661" y="2066147"/>
            <a:ext cx="2055644" cy="3933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Who can issue a COC?</a:t>
            </a:r>
          </a:p>
        </p:txBody>
      </p:sp>
      <p:sp>
        <p:nvSpPr>
          <p:cNvPr id="6" name="Rectangle 5">
            <a:extLst>
              <a:ext uri="{FF2B5EF4-FFF2-40B4-BE49-F238E27FC236}">
                <a16:creationId xmlns:a16="http://schemas.microsoft.com/office/drawing/2014/main" id="{B199EC1D-1D31-427F-8CE5-74D6987DC5AC}"/>
              </a:ext>
            </a:extLst>
          </p:cNvPr>
          <p:cNvSpPr/>
          <p:nvPr/>
        </p:nvSpPr>
        <p:spPr>
          <a:xfrm>
            <a:off x="793142" y="2551866"/>
            <a:ext cx="2055644" cy="407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What does a COC look like? </a:t>
            </a:r>
          </a:p>
        </p:txBody>
      </p:sp>
      <p:sp>
        <p:nvSpPr>
          <p:cNvPr id="7" name="Rectangle 6">
            <a:extLst>
              <a:ext uri="{FF2B5EF4-FFF2-40B4-BE49-F238E27FC236}">
                <a16:creationId xmlns:a16="http://schemas.microsoft.com/office/drawing/2014/main" id="{B199EC1D-1D31-427F-8CE5-74D6987DC5AC}"/>
              </a:ext>
            </a:extLst>
          </p:cNvPr>
          <p:cNvSpPr/>
          <p:nvPr/>
        </p:nvSpPr>
        <p:spPr>
          <a:xfrm>
            <a:off x="788861" y="3052135"/>
            <a:ext cx="2055644" cy="3640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How long is a COC valid for?</a:t>
            </a:r>
          </a:p>
        </p:txBody>
      </p:sp>
    </p:spTree>
    <p:custDataLst>
      <p:tags r:id="rId1"/>
    </p:custDataLst>
    <p:extLst>
      <p:ext uri="{BB962C8B-B14F-4D97-AF65-F5344CB8AC3E}">
        <p14:creationId xmlns:p14="http://schemas.microsoft.com/office/powerpoint/2010/main" val="1132780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0"/>
            <a:ext cx="8831461" cy="601980"/>
          </a:xfrm>
        </p:spPr>
        <p:txBody>
          <a:bodyPr/>
          <a:lstStyle/>
          <a:p>
            <a:r>
              <a:rPr lang="en-GB" dirty="0"/>
              <a:t>Resource 01: Client brief and property details </a:t>
            </a:r>
          </a:p>
        </p:txBody>
      </p:sp>
      <p:sp>
        <p:nvSpPr>
          <p:cNvPr id="4" name="Rectangle 3">
            <a:extLst>
              <a:ext uri="{FF2B5EF4-FFF2-40B4-BE49-F238E27FC236}">
                <a16:creationId xmlns:a16="http://schemas.microsoft.com/office/drawing/2014/main" id="{50602797-F696-4A8F-BFA5-82E6F420DB3D}"/>
              </a:ext>
            </a:extLst>
          </p:cNvPr>
          <p:cNvSpPr/>
          <p:nvPr/>
        </p:nvSpPr>
        <p:spPr>
          <a:xfrm>
            <a:off x="304076" y="487680"/>
            <a:ext cx="9708604" cy="16230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35" dirty="0"/>
          </a:p>
          <a:p>
            <a:r>
              <a:rPr lang="en-US" sz="1035" dirty="0"/>
              <a:t>Client Brief:</a:t>
            </a:r>
          </a:p>
          <a:p>
            <a:pPr>
              <a:buSzPct val="50000"/>
              <a:buFont typeface="Wingdings" panose="05000000000000000000" pitchFamily="2" charset="2"/>
              <a:buChar char="q"/>
            </a:pPr>
            <a:r>
              <a:rPr lang="en-US" sz="1050" dirty="0"/>
              <a:t> The project must follow all regulations and standards</a:t>
            </a:r>
          </a:p>
          <a:p>
            <a:pPr>
              <a:buSzPct val="50000"/>
              <a:buFont typeface="Wingdings" panose="05000000000000000000" pitchFamily="2" charset="2"/>
              <a:buChar char="q"/>
            </a:pPr>
            <a:r>
              <a:rPr lang="en-US" sz="1050" dirty="0"/>
              <a:t> You need to provide the client with a certificate of compliance </a:t>
            </a:r>
          </a:p>
          <a:p>
            <a:pPr>
              <a:buSzPct val="50000"/>
              <a:buFont typeface="Wingdings" panose="05000000000000000000" pitchFamily="2" charset="2"/>
              <a:buChar char="q"/>
            </a:pPr>
            <a:r>
              <a:rPr lang="en-US" sz="1050" dirty="0"/>
              <a:t> Health and safety regulations must be complied to at all times</a:t>
            </a:r>
          </a:p>
          <a:p>
            <a:pPr>
              <a:buSzPct val="50000"/>
              <a:buFont typeface="Wingdings" panose="05000000000000000000" pitchFamily="2" charset="2"/>
              <a:buChar char="q"/>
            </a:pPr>
            <a:r>
              <a:rPr lang="en-US" sz="1050" dirty="0"/>
              <a:t> You can get the supply from any point in the installation as long as it is compliant</a:t>
            </a:r>
          </a:p>
          <a:p>
            <a:pPr>
              <a:buSzPct val="50000"/>
              <a:buFont typeface="Wingdings" panose="05000000000000000000" pitchFamily="2" charset="2"/>
              <a:buChar char="q"/>
            </a:pPr>
            <a:r>
              <a:rPr lang="en-US" sz="1050" dirty="0"/>
              <a:t> Activities must NOT damage the walls or look unsightly</a:t>
            </a:r>
          </a:p>
          <a:p>
            <a:pPr>
              <a:buSzPct val="50000"/>
              <a:buFont typeface="Wingdings" panose="05000000000000000000" pitchFamily="2" charset="2"/>
              <a:buChar char="q"/>
            </a:pPr>
            <a:r>
              <a:rPr lang="en-US" sz="1050" dirty="0"/>
              <a:t> You are NOT allowed to chase the walls and damage ceiling boards</a:t>
            </a:r>
          </a:p>
          <a:p>
            <a:pPr>
              <a:buSzPct val="50000"/>
              <a:buFont typeface="Wingdings" panose="05000000000000000000" pitchFamily="2" charset="2"/>
              <a:buChar char="q"/>
            </a:pPr>
            <a:r>
              <a:rPr lang="en-US" sz="1050" dirty="0"/>
              <a:t> You must finish all the work in 2 days</a:t>
            </a:r>
          </a:p>
          <a:p>
            <a:pPr>
              <a:buSzPct val="50000"/>
              <a:buFont typeface="Wingdings" panose="05000000000000000000" pitchFamily="2" charset="2"/>
              <a:buChar char="q"/>
            </a:pPr>
            <a:r>
              <a:rPr lang="en-US" sz="1050" dirty="0"/>
              <a:t> Financial resources are very limited and you need to do the work as cheap as possible</a:t>
            </a:r>
          </a:p>
          <a:p>
            <a:r>
              <a:rPr lang="en-US" sz="1035" dirty="0"/>
              <a:t> </a:t>
            </a:r>
            <a:endParaRPr lang="en-US" sz="1050" dirty="0"/>
          </a:p>
          <a:p>
            <a:pPr marL="171450" indent="-171450">
              <a:buFont typeface="Arial" panose="020B0604020202020204" pitchFamily="34" charset="0"/>
              <a:buChar char="•"/>
            </a:pPr>
            <a:endParaRPr lang="en-US" sz="1050" dirty="0"/>
          </a:p>
        </p:txBody>
      </p:sp>
      <p:sp>
        <p:nvSpPr>
          <p:cNvPr id="5" name="Rectangle 4">
            <a:extLst>
              <a:ext uri="{FF2B5EF4-FFF2-40B4-BE49-F238E27FC236}">
                <a16:creationId xmlns:a16="http://schemas.microsoft.com/office/drawing/2014/main" id="{CAA773AB-5CB3-4EFC-9F69-578CFBA4CF92}"/>
              </a:ext>
            </a:extLst>
          </p:cNvPr>
          <p:cNvSpPr/>
          <p:nvPr/>
        </p:nvSpPr>
        <p:spPr>
          <a:xfrm>
            <a:off x="2895600" y="2232660"/>
            <a:ext cx="7170420" cy="24919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Property details: </a:t>
            </a:r>
          </a:p>
          <a:p>
            <a:pPr marL="171450" indent="-171450">
              <a:buFont typeface="Arial" panose="020B0604020202020204" pitchFamily="34" charset="0"/>
              <a:buChar char="•"/>
            </a:pPr>
            <a:r>
              <a:rPr lang="en-US" sz="1050" dirty="0"/>
              <a:t>There are 2 DB’s . One in the main house (BD 1), which is flush mounted  and  one  in the garage (BD 2), which is surface mounted.</a:t>
            </a:r>
          </a:p>
          <a:p>
            <a:pPr marL="171450" indent="-171450">
              <a:buFont typeface="Arial" panose="020B0604020202020204" pitchFamily="34" charset="0"/>
              <a:buChar char="•"/>
            </a:pPr>
            <a:r>
              <a:rPr lang="en-US" sz="1050" dirty="0"/>
              <a:t>The heater that has been installed by the plumber is 8 meters from DB1. There are 2 slots available in the DB for new circuit breakers and there is an earth leakage in board</a:t>
            </a:r>
          </a:p>
          <a:p>
            <a:pPr marL="171450" indent="-171450">
              <a:buFont typeface="Arial" panose="020B0604020202020204" pitchFamily="34" charset="0"/>
              <a:buChar char="•"/>
            </a:pPr>
            <a:r>
              <a:rPr lang="en-US" sz="1050" dirty="0"/>
              <a:t>The heater is 16 meters from the DB2. There are 9 slots available in the DB for new circuit breakers and there is an earth leakage in board</a:t>
            </a:r>
          </a:p>
          <a:p>
            <a:pPr marL="171450" indent="-171450">
              <a:buFont typeface="Arial" panose="020B0604020202020204" pitchFamily="34" charset="0"/>
              <a:buChar char="•"/>
            </a:pPr>
            <a:r>
              <a:rPr lang="en-US" sz="1050" dirty="0"/>
              <a:t>The roof is pitched and easy to move around</a:t>
            </a:r>
          </a:p>
          <a:p>
            <a:pPr marL="171450" indent="-171450">
              <a:buFont typeface="Arial" panose="020B0604020202020204" pitchFamily="34" charset="0"/>
              <a:buChar char="•"/>
            </a:pPr>
            <a:r>
              <a:rPr lang="en-US" sz="1050" dirty="0"/>
              <a:t>There are spare pipes in the wall to feed the supply from the DB’s into the roof space</a:t>
            </a:r>
          </a:p>
          <a:p>
            <a:pPr marL="171450" indent="-171450">
              <a:buFont typeface="Arial" panose="020B0604020202020204" pitchFamily="34" charset="0"/>
              <a:buChar char="•"/>
            </a:pPr>
            <a:r>
              <a:rPr lang="en-US" sz="1050" dirty="0"/>
              <a:t>The water heater is 2kw and is used for the kitchen</a:t>
            </a:r>
          </a:p>
          <a:p>
            <a:pPr marL="171450" indent="-171450">
              <a:buFont typeface="Arial" panose="020B0604020202020204" pitchFamily="34" charset="0"/>
              <a:buChar char="•"/>
            </a:pPr>
            <a:r>
              <a:rPr lang="en-US" sz="1050" dirty="0"/>
              <a:t>The supply must be at least 2,5mm wire as the current is 9,66 amps for the water heater</a:t>
            </a:r>
          </a:p>
          <a:p>
            <a:pPr marL="171450" indent="-171450">
              <a:buFont typeface="Arial" panose="020B0604020202020204" pitchFamily="34" charset="0"/>
              <a:buChar char="•"/>
            </a:pPr>
            <a:r>
              <a:rPr lang="en-US" sz="1050" dirty="0"/>
              <a:t>The protection will need to be a 20A circuit breaker</a:t>
            </a:r>
          </a:p>
          <a:p>
            <a:pPr marL="171450" indent="-171450">
              <a:buFont typeface="Arial" panose="020B0604020202020204" pitchFamily="34" charset="0"/>
              <a:buChar char="•"/>
            </a:pPr>
            <a:r>
              <a:rPr lang="en-US" sz="1050" dirty="0"/>
              <a:t>There is no ceiling in the garage</a:t>
            </a:r>
          </a:p>
          <a:p>
            <a:pPr marL="171450" indent="-171450">
              <a:buFont typeface="Arial" panose="020B0604020202020204" pitchFamily="34" charset="0"/>
              <a:buChar char="•"/>
            </a:pPr>
            <a:r>
              <a:rPr lang="en-US" sz="1050" dirty="0"/>
              <a:t>There are dogs on the property</a:t>
            </a:r>
          </a:p>
          <a:p>
            <a:pPr marL="171450" indent="-171450">
              <a:buFont typeface="Arial" panose="020B0604020202020204" pitchFamily="34" charset="0"/>
              <a:buChar char="•"/>
            </a:pPr>
            <a:r>
              <a:rPr lang="en-US" sz="1050" dirty="0"/>
              <a:t>There are toilet facilities for staff</a:t>
            </a:r>
          </a:p>
        </p:txBody>
      </p:sp>
      <p:sp>
        <p:nvSpPr>
          <p:cNvPr id="6" name="Rectangle 5"/>
          <p:cNvSpPr/>
          <p:nvPr/>
        </p:nvSpPr>
        <p:spPr>
          <a:xfrm>
            <a:off x="304076" y="2232660"/>
            <a:ext cx="2461984" cy="2491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Placeholder for visual representation/diagram of property details </a:t>
            </a:r>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for a water heater (geyser)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3C42C-5062-412B-83DC-8D5F5778A0AE}"/>
              </a:ext>
            </a:extLst>
          </p:cNvPr>
          <p:cNvPicPr>
            <a:picLocks noChangeAspect="1"/>
          </p:cNvPicPr>
          <p:nvPr/>
        </p:nvPicPr>
        <p:blipFill rotWithShape="1">
          <a:blip r:embed="rId4"/>
          <a:srcRect l="6532" t="3408" r="1823"/>
          <a:stretch/>
        </p:blipFill>
        <p:spPr>
          <a:xfrm>
            <a:off x="5036429" y="773364"/>
            <a:ext cx="4660412" cy="3547560"/>
          </a:xfrm>
          <a:prstGeom prst="rect">
            <a:avLst/>
          </a:prstGeom>
        </p:spPr>
      </p:pic>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r>
              <a:rPr lang="en-GB" dirty="0"/>
              <a:t>Introduction</a:t>
            </a:r>
          </a:p>
        </p:txBody>
      </p:sp>
      <p:sp>
        <p:nvSpPr>
          <p:cNvPr id="15" name="TextBox 14"/>
          <p:cNvSpPr txBox="1"/>
          <p:nvPr/>
        </p:nvSpPr>
        <p:spPr>
          <a:xfrm>
            <a:off x="492613" y="1280571"/>
            <a:ext cx="4223721" cy="1200329"/>
          </a:xfrm>
          <a:prstGeom prst="rect">
            <a:avLst/>
          </a:prstGeom>
          <a:noFill/>
        </p:spPr>
        <p:txBody>
          <a:bodyPr wrap="square" rtlCol="0">
            <a:spAutoFit/>
          </a:bodyPr>
          <a:lstStyle/>
          <a:p>
            <a:pPr lvl="0">
              <a:defRPr/>
            </a:pPr>
            <a:r>
              <a:rPr lang="en-ZA" sz="2400" dirty="0">
                <a:solidFill>
                  <a:srgbClr val="43525A"/>
                </a:solidFill>
              </a:rPr>
              <a:t>In this scenario, you will work through eight key steps.</a:t>
            </a:r>
          </a:p>
          <a:p>
            <a:pPr lvl="0">
              <a:defRPr/>
            </a:pPr>
            <a:endParaRPr lang="en-ZA" sz="2400" dirty="0">
              <a:solidFill>
                <a:srgbClr val="43525A"/>
              </a:solidFill>
            </a:endParaRPr>
          </a:p>
        </p:txBody>
      </p:sp>
      <p:sp>
        <p:nvSpPr>
          <p:cNvPr id="5" name="Rectangle 4"/>
          <p:cNvSpPr/>
          <p:nvPr/>
        </p:nvSpPr>
        <p:spPr>
          <a:xfrm>
            <a:off x="5434562" y="915347"/>
            <a:ext cx="857793" cy="705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7138966" y="912944"/>
            <a:ext cx="857793" cy="705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8538906" y="1415453"/>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7459379" y="2226657"/>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6246800" y="2241005"/>
            <a:ext cx="857793" cy="771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a:xfrm>
            <a:off x="6227056" y="3424165"/>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p:nvSpPr>
        <p:spPr>
          <a:xfrm>
            <a:off x="7459379" y="3424164"/>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p:nvSpPr>
        <p:spPr>
          <a:xfrm>
            <a:off x="8620775" y="3424164"/>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5333200" y="1486167"/>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1</a:t>
            </a:r>
          </a:p>
        </p:txBody>
      </p:sp>
      <p:sp>
        <p:nvSpPr>
          <p:cNvPr id="8" name="Oval 7"/>
          <p:cNvSpPr/>
          <p:nvPr/>
        </p:nvSpPr>
        <p:spPr>
          <a:xfrm>
            <a:off x="6950224" y="1448292"/>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2</a:t>
            </a:r>
          </a:p>
        </p:txBody>
      </p:sp>
      <p:sp>
        <p:nvSpPr>
          <p:cNvPr id="10" name="Oval 9"/>
          <p:cNvSpPr/>
          <p:nvPr/>
        </p:nvSpPr>
        <p:spPr>
          <a:xfrm>
            <a:off x="7312795" y="2838814"/>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4</a:t>
            </a:r>
          </a:p>
        </p:txBody>
      </p:sp>
      <p:sp>
        <p:nvSpPr>
          <p:cNvPr id="11" name="Oval 10"/>
          <p:cNvSpPr/>
          <p:nvPr/>
        </p:nvSpPr>
        <p:spPr>
          <a:xfrm>
            <a:off x="6145771" y="2875842"/>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5</a:t>
            </a:r>
          </a:p>
        </p:txBody>
      </p:sp>
      <p:sp>
        <p:nvSpPr>
          <p:cNvPr id="12" name="Oval 11"/>
          <p:cNvSpPr/>
          <p:nvPr/>
        </p:nvSpPr>
        <p:spPr>
          <a:xfrm>
            <a:off x="6080472" y="3995177"/>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6</a:t>
            </a:r>
          </a:p>
        </p:txBody>
      </p:sp>
      <p:sp>
        <p:nvSpPr>
          <p:cNvPr id="13" name="Oval 12"/>
          <p:cNvSpPr/>
          <p:nvPr/>
        </p:nvSpPr>
        <p:spPr>
          <a:xfrm>
            <a:off x="7297487" y="4055678"/>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7</a:t>
            </a:r>
          </a:p>
        </p:txBody>
      </p:sp>
      <p:sp>
        <p:nvSpPr>
          <p:cNvPr id="14" name="Oval 13"/>
          <p:cNvSpPr/>
          <p:nvPr/>
        </p:nvSpPr>
        <p:spPr>
          <a:xfrm>
            <a:off x="9323047" y="4081153"/>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8</a:t>
            </a:r>
          </a:p>
        </p:txBody>
      </p:sp>
      <p:pic>
        <p:nvPicPr>
          <p:cNvPr id="3074" name="Picture 2" descr="Image result for client brief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083" y="980227"/>
            <a:ext cx="600688" cy="600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ecis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391" y="929474"/>
            <a:ext cx="644883" cy="6448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5577" y="1457598"/>
            <a:ext cx="687470" cy="68747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9250115" y="2054591"/>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3</a:t>
            </a:r>
          </a:p>
        </p:txBody>
      </p:sp>
      <p:pic>
        <p:nvPicPr>
          <p:cNvPr id="3080" name="Picture 8" descr="Image result for rule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962" y="2273881"/>
            <a:ext cx="627472" cy="6274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risk assessment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8888" y="2264757"/>
            <a:ext cx="649184" cy="649185"/>
          </a:xfrm>
          <a:prstGeom prst="rect">
            <a:avLst/>
          </a:prstGeom>
          <a:solidFill>
            <a:schemeClr val="bg1"/>
          </a:solidFill>
        </p:spPr>
      </p:pic>
      <p:pic>
        <p:nvPicPr>
          <p:cNvPr id="3084" name="Picture 12" descr="Image result for complete job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529" y="3488458"/>
            <a:ext cx="592695" cy="59269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verify icon"/>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1148" y="3579721"/>
            <a:ext cx="474657" cy="4746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handshake icon"/>
          <p:cNvPicPr>
            <a:picLocks noChangeAspect="1" noChangeArrowheads="1"/>
          </p:cNvPicPr>
          <p:nvPr/>
        </p:nvPicPr>
        <p:blipFill rotWithShape="1">
          <a:blip r:embed="rId12">
            <a:lum bright="70000" contrast="-70000"/>
            <a:extLst>
              <a:ext uri="{28A0092B-C50C-407E-A947-70E740481C1C}">
                <a14:useLocalDpi xmlns:a14="http://schemas.microsoft.com/office/drawing/2010/main" val="0"/>
              </a:ext>
            </a:extLst>
          </a:blip>
          <a:srcRect t="18329" b="29160"/>
          <a:stretch/>
        </p:blipFill>
        <p:spPr bwMode="auto">
          <a:xfrm>
            <a:off x="8644720" y="3613331"/>
            <a:ext cx="751980" cy="426462"/>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5378" y="2549981"/>
            <a:ext cx="554079" cy="554079"/>
          </a:xfrm>
          <a:prstGeom prst="rect">
            <a:avLst/>
          </a:prstGeom>
        </p:spPr>
      </p:pic>
      <p:sp>
        <p:nvSpPr>
          <p:cNvPr id="33" name="Rectangle 32">
            <a:extLst>
              <a:ext uri="{FF2B5EF4-FFF2-40B4-BE49-F238E27FC236}">
                <a16:creationId xmlns:a16="http://schemas.microsoft.com/office/drawing/2014/main" id="{B99A2243-0C52-D542-BF61-3FAD1B77F3F3}"/>
              </a:ext>
            </a:extLst>
          </p:cNvPr>
          <p:cNvSpPr/>
          <p:nvPr/>
        </p:nvSpPr>
        <p:spPr>
          <a:xfrm>
            <a:off x="789457" y="2547144"/>
            <a:ext cx="3759683" cy="1200329"/>
          </a:xfrm>
          <a:prstGeom prst="rect">
            <a:avLst/>
          </a:prstGeom>
          <a:solidFill>
            <a:schemeClr val="tx2">
              <a:lumMod val="40000"/>
              <a:lumOff val="60000"/>
            </a:schemeClr>
          </a:solidFill>
        </p:spPr>
        <p:txBody>
          <a:bodyPr wrap="square">
            <a:spAutoFit/>
          </a:bodyPr>
          <a:lstStyle/>
          <a:p>
            <a:pPr lvl="0">
              <a:defRPr/>
            </a:pPr>
            <a:r>
              <a:rPr lang="en-ZA" sz="2400" dirty="0">
                <a:solidFill>
                  <a:srgbClr val="43525A"/>
                </a:solidFill>
              </a:rPr>
              <a:t>Move over each step to find out more. Then, click </a:t>
            </a:r>
            <a:r>
              <a:rPr lang="en-ZA" sz="2400" b="1" dirty="0">
                <a:solidFill>
                  <a:srgbClr val="43525A"/>
                </a:solidFill>
              </a:rPr>
              <a:t>Next</a:t>
            </a:r>
            <a:r>
              <a:rPr lang="en-ZA" sz="2400" dirty="0">
                <a:solidFill>
                  <a:srgbClr val="43525A"/>
                </a:solidFill>
              </a:rPr>
              <a:t> to get started with Step 1.</a:t>
            </a:r>
          </a:p>
        </p:txBody>
      </p:sp>
    </p:spTree>
    <p:custDataLst>
      <p:tags r:id="rId1"/>
    </p:custDataLst>
    <p:extLst>
      <p:ext uri="{BB962C8B-B14F-4D97-AF65-F5344CB8AC3E}">
        <p14:creationId xmlns:p14="http://schemas.microsoft.com/office/powerpoint/2010/main" val="79788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78" y="266810"/>
            <a:ext cx="7616770" cy="960112"/>
          </a:xfrm>
        </p:spPr>
        <p:txBody>
          <a:bodyPr/>
          <a:lstStyle/>
          <a:p>
            <a:r>
              <a:rPr lang="en-GB" dirty="0"/>
              <a:t>Step 1- Client brief</a:t>
            </a:r>
          </a:p>
        </p:txBody>
      </p:sp>
      <p:sp>
        <p:nvSpPr>
          <p:cNvPr id="3" name="Content Placeholder 2"/>
          <p:cNvSpPr>
            <a:spLocks noGrp="1"/>
          </p:cNvSpPr>
          <p:nvPr>
            <p:ph idx="1"/>
          </p:nvPr>
        </p:nvSpPr>
        <p:spPr>
          <a:xfrm>
            <a:off x="480002" y="1134918"/>
            <a:ext cx="9387898" cy="661793"/>
          </a:xfrm>
        </p:spPr>
        <p:txBody>
          <a:bodyPr>
            <a:noAutofit/>
          </a:bodyPr>
          <a:lstStyle/>
          <a:p>
            <a:pPr marL="0" indent="0">
              <a:buNone/>
            </a:pPr>
            <a:r>
              <a:rPr lang="en-ZA" sz="2400" dirty="0"/>
              <a:t>You have just received a call from Mr Pretorius. He has just replaced his burst water heater and needs you, a qualified electrician, to </a:t>
            </a:r>
            <a:r>
              <a:rPr lang="en-US" sz="2400" dirty="0"/>
              <a:t>provide power at the gate for the water heater urgently.</a:t>
            </a:r>
            <a:endParaRPr lang="en-GB" sz="2400"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807" y="2403632"/>
            <a:ext cx="588802" cy="46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a:extLst>
              <a:ext uri="{FF2B5EF4-FFF2-40B4-BE49-F238E27FC236}">
                <a16:creationId xmlns:a16="http://schemas.microsoft.com/office/drawing/2014/main" id="{0F2C6F92-B0E0-7441-B83F-47EAD9E62534}"/>
              </a:ext>
            </a:extLst>
          </p:cNvPr>
          <p:cNvSpPr/>
          <p:nvPr/>
        </p:nvSpPr>
        <p:spPr>
          <a:xfrm>
            <a:off x="1102660" y="3321985"/>
            <a:ext cx="4749500" cy="1200329"/>
          </a:xfrm>
          <a:prstGeom prst="rect">
            <a:avLst/>
          </a:prstGeom>
          <a:noFill/>
          <a:ln w="28575">
            <a:solidFill>
              <a:srgbClr val="00B050"/>
            </a:solidFill>
          </a:ln>
        </p:spPr>
        <p:txBody>
          <a:bodyPr wrap="square">
            <a:spAutoFit/>
          </a:bodyPr>
          <a:lstStyle/>
          <a:p>
            <a:r>
              <a:rPr lang="en-GB" sz="2400" i="1" dirty="0"/>
              <a:t>TIP: </a:t>
            </a:r>
            <a:r>
              <a:rPr lang="en-ZA" sz="2400" i="1" dirty="0"/>
              <a:t>Listen carefully to what Mr Pretorius has to say. You will need to answer a question soon after.</a:t>
            </a:r>
          </a:p>
        </p:txBody>
      </p:sp>
      <p:pic>
        <p:nvPicPr>
          <p:cNvPr id="3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485" y="3668414"/>
            <a:ext cx="469628" cy="469628"/>
          </a:xfrm>
          <a:prstGeom prst="rect">
            <a:avLst/>
          </a:prstGeom>
        </p:spPr>
      </p:pic>
      <p:pic>
        <p:nvPicPr>
          <p:cNvPr id="3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02" y="2429171"/>
            <a:ext cx="554079" cy="554079"/>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102661" y="2340262"/>
            <a:ext cx="4749499" cy="830997"/>
          </a:xfrm>
          <a:prstGeom prst="rect">
            <a:avLst/>
          </a:prstGeom>
          <a:solidFill>
            <a:schemeClr val="tx2">
              <a:lumMod val="40000"/>
              <a:lumOff val="60000"/>
            </a:schemeClr>
          </a:solidFill>
        </p:spPr>
        <p:txBody>
          <a:bodyPr wrap="square">
            <a:spAutoFit/>
          </a:bodyPr>
          <a:lstStyle/>
          <a:p>
            <a:r>
              <a:rPr lang="en-ZA" sz="2400" dirty="0"/>
              <a:t>Click on the speaker icon to replay the conversation.</a:t>
            </a:r>
          </a:p>
        </p:txBody>
      </p:sp>
      <p:graphicFrame>
        <p:nvGraphicFramePr>
          <p:cNvPr id="12" name="Diagram 11">
            <a:extLst>
              <a:ext uri="{FF2B5EF4-FFF2-40B4-BE49-F238E27FC236}">
                <a16:creationId xmlns:a16="http://schemas.microsoft.com/office/drawing/2014/main" id="{4DF8C59A-3AE1-4542-B915-AFF5B251A4FB}"/>
              </a:ext>
            </a:extLst>
          </p:cNvPr>
          <p:cNvGraphicFramePr/>
          <p:nvPr>
            <p:extLst>
              <p:ext uri="{D42A27DB-BD31-4B8C-83A1-F6EECF244321}">
                <p14:modId xmlns:p14="http://schemas.microsoft.com/office/powerpoint/2010/main" val="693668039"/>
              </p:ext>
            </p:extLst>
          </p:nvPr>
        </p:nvGraphicFramePr>
        <p:xfrm>
          <a:off x="2788633" y="44164"/>
          <a:ext cx="4917157" cy="4452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 result for white male carto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9905" y="2057436"/>
            <a:ext cx="2791525" cy="27915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8984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6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16614</TotalTime>
  <Words>9542</Words>
  <Application>Microsoft Office PowerPoint</Application>
  <PresentationFormat>Custom</PresentationFormat>
  <Paragraphs>1306</Paragraphs>
  <Slides>68</Slides>
  <Notes>68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Open Sans</vt:lpstr>
      <vt:lpstr>Wingdings</vt:lpstr>
      <vt:lpstr>Office Theme</vt:lpstr>
      <vt:lpstr>PowerPoint Presentation</vt:lpstr>
      <vt:lpstr>Wireways</vt:lpstr>
      <vt:lpstr>Assumed prior learning </vt:lpstr>
      <vt:lpstr>PowerPoint Presentation</vt:lpstr>
      <vt:lpstr>Scenario Outcomes</vt:lpstr>
      <vt:lpstr>Glossary</vt:lpstr>
      <vt:lpstr>Supply for a water heater (geyser)</vt:lpstr>
      <vt:lpstr>PowerPoint Presentation</vt:lpstr>
      <vt:lpstr>Step 1- Client brief</vt:lpstr>
      <vt:lpstr>PowerPoint Presentation</vt:lpstr>
      <vt:lpstr>Client brief</vt:lpstr>
      <vt:lpstr>Client brief</vt:lpstr>
      <vt:lpstr>Client brief</vt:lpstr>
      <vt:lpstr>Mr Pretorius’s property</vt:lpstr>
      <vt:lpstr>Summary of property details </vt:lpstr>
      <vt:lpstr>Step 2- Choose the best option</vt:lpstr>
      <vt:lpstr>Step 2- Choose the best option</vt:lpstr>
      <vt:lpstr>Stop and reflect</vt:lpstr>
      <vt:lpstr>Stop and reflect</vt:lpstr>
      <vt:lpstr>Factors to consider</vt:lpstr>
      <vt:lpstr>Option 1: Details </vt:lpstr>
      <vt:lpstr>Option 2: Details </vt:lpstr>
      <vt:lpstr>Option 3: Details </vt:lpstr>
      <vt:lpstr>Advantages and Disadvantages</vt:lpstr>
      <vt:lpstr>Choose the best option</vt:lpstr>
      <vt:lpstr>PowerPoint Presentation</vt:lpstr>
      <vt:lpstr>PowerPoint Presentation</vt:lpstr>
      <vt:lpstr>Draw your plan</vt:lpstr>
      <vt:lpstr>Draw your plan</vt:lpstr>
      <vt:lpstr>Upload your plan</vt:lpstr>
      <vt:lpstr>The completed plan </vt:lpstr>
      <vt:lpstr>Identify tools and equipment</vt:lpstr>
      <vt:lpstr>Tools for the job </vt:lpstr>
      <vt:lpstr>Placeholder for tool descriptions</vt:lpstr>
      <vt:lpstr>Materials </vt:lpstr>
      <vt:lpstr>Placeholder for material descriptions</vt:lpstr>
      <vt:lpstr>Personal protective equipment (PPE) </vt:lpstr>
      <vt:lpstr>Select the correct PPE</vt:lpstr>
      <vt:lpstr>Placeholder for PPE descriptions</vt:lpstr>
      <vt:lpstr>PowerPoint Presentation</vt:lpstr>
      <vt:lpstr>Multiple choice</vt:lpstr>
      <vt:lpstr>SANS Codes</vt:lpstr>
      <vt:lpstr>SANS 10142-1</vt:lpstr>
      <vt:lpstr>Multiple choice</vt:lpstr>
      <vt:lpstr>Step 5- Do a risk assessment </vt:lpstr>
      <vt:lpstr>Step 5- Identify the risks </vt:lpstr>
      <vt:lpstr>Step 6- Complete the job</vt:lpstr>
      <vt:lpstr>Step 6- Complete the job</vt:lpstr>
      <vt:lpstr>Step 7- Check job done correctly</vt:lpstr>
      <vt:lpstr>Step 7- Check job done correctly</vt:lpstr>
      <vt:lpstr>Step 8- Handover to client </vt:lpstr>
      <vt:lpstr>Conclusion </vt:lpstr>
      <vt:lpstr>PowerPoint Presentation</vt:lpstr>
      <vt:lpstr>Animated scenario: 01: Client brief</vt:lpstr>
      <vt:lpstr>Vid 01: Property details </vt:lpstr>
      <vt:lpstr>Vid 02: Step 2 Option 1</vt:lpstr>
      <vt:lpstr>Vid 03: Step 2 Option 2</vt:lpstr>
      <vt:lpstr>Vid 04: Step 2 Option 3</vt:lpstr>
      <vt:lpstr>Vid 05: How to draw a plan </vt:lpstr>
      <vt:lpstr>Vid 6: Personal protective equipment </vt:lpstr>
      <vt:lpstr>Vid 07: Overview of the SANS codes and how they work</vt:lpstr>
      <vt:lpstr>Vid 08: Overview of the SANS codes and how they work</vt:lpstr>
      <vt:lpstr>Vid 9:Risk Assessment </vt:lpstr>
      <vt:lpstr>Vid 10: 5 Steps of doing a Risk Assessment </vt:lpstr>
      <vt:lpstr>Video example for each task : Complete the task</vt:lpstr>
      <vt:lpstr>Video : Client Handover</vt:lpstr>
      <vt:lpstr>Video : COC</vt:lpstr>
      <vt:lpstr>Resource 01: Client brief and property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705</cp:revision>
  <dcterms:created xsi:type="dcterms:W3CDTF">2018-02-02T12:07:09Z</dcterms:created>
  <dcterms:modified xsi:type="dcterms:W3CDTF">2018-09-19T14:10:48Z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