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1.xml" ContentType="application/vnd.openxmlformats-officedocument.presentationml.comments+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comments/comment2.xml" ContentType="application/vnd.openxmlformats-officedocument.presentationml.comments+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8.xml" ContentType="application/vnd.openxmlformats-officedocument.presentationml.tags+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comments/comment3.xml" ContentType="application/vnd.openxmlformats-officedocument.presentationml.comments+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ppt/tags/tag48.xml" ContentType="application/vnd.openxmlformats-officedocument.presentationml.tags+xml"/>
  <Override PartName="/ppt/notesSlides/notesSlide4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49.xml" ContentType="application/vnd.openxmlformats-officedocument.presentationml.tags+xml"/>
  <Override PartName="/ppt/notesSlides/notesSlide46.xml" ContentType="application/vnd.openxmlformats-officedocument.presentationml.notesSlide+xml"/>
  <Override PartName="/ppt/tags/tag50.xml" ContentType="application/vnd.openxmlformats-officedocument.presentationml.tags+xml"/>
  <Override PartName="/ppt/notesSlides/notesSlide47.xml" ContentType="application/vnd.openxmlformats-officedocument.presentationml.notesSlide+xml"/>
  <Override PartName="/ppt/tags/tag51.xml" ContentType="application/vnd.openxmlformats-officedocument.presentationml.tags+xml"/>
  <Override PartName="/ppt/notesSlides/notesSlide4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52.xml" ContentType="application/vnd.openxmlformats-officedocument.presentationml.tags+xml"/>
  <Override PartName="/ppt/notesSlides/notesSlide49.xml" ContentType="application/vnd.openxmlformats-officedocument.presentationml.notesSlide+xml"/>
  <Override PartName="/ppt/tags/tag53.xml" ContentType="application/vnd.openxmlformats-officedocument.presentationml.tags+xml"/>
  <Override PartName="/ppt/notesSlides/notesSlide5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54.xml" ContentType="application/vnd.openxmlformats-officedocument.presentationml.tags+xml"/>
  <Override PartName="/ppt/notesSlides/notesSlide51.xml" ContentType="application/vnd.openxmlformats-officedocument.presentationml.notesSlide+xml"/>
  <Override PartName="/ppt/tags/tag55.xml" ContentType="application/vnd.openxmlformats-officedocument.presentationml.tags+xml"/>
  <Override PartName="/ppt/notesSlides/notesSlide5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56.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57.xml" ContentType="application/vnd.openxmlformats-officedocument.presentationml.tags+xml"/>
  <Override PartName="/ppt/notesSlides/notesSlide55.xml" ContentType="application/vnd.openxmlformats-officedocument.presentationml.notesSlide+xml"/>
  <Override PartName="/ppt/tags/tag58.xml" ContentType="application/vnd.openxmlformats-officedocument.presentationml.tags+xml"/>
  <Override PartName="/ppt/notesSlides/notesSlide56.xml" ContentType="application/vnd.openxmlformats-officedocument.presentationml.notesSlide+xml"/>
  <Override PartName="/ppt/tags/tag59.xml" ContentType="application/vnd.openxmlformats-officedocument.presentationml.tags+xml"/>
  <Override PartName="/ppt/notesSlides/notesSlide57.xml" ContentType="application/vnd.openxmlformats-officedocument.presentationml.notesSlide+xml"/>
  <Override PartName="/ppt/tags/tag60.xml" ContentType="application/vnd.openxmlformats-officedocument.presentationml.tags+xml"/>
  <Override PartName="/ppt/notesSlides/notesSlide58.xml" ContentType="application/vnd.openxmlformats-officedocument.presentationml.notesSlide+xml"/>
  <Override PartName="/ppt/tags/tag61.xml" ContentType="application/vnd.openxmlformats-officedocument.presentationml.tags+xml"/>
  <Override PartName="/ppt/notesSlides/notesSlide59.xml" ContentType="application/vnd.openxmlformats-officedocument.presentationml.notesSlide+xml"/>
  <Override PartName="/ppt/tags/tag62.xml" ContentType="application/vnd.openxmlformats-officedocument.presentationml.tags+xml"/>
  <Override PartName="/ppt/notesSlides/notesSlide60.xml" ContentType="application/vnd.openxmlformats-officedocument.presentationml.notesSlide+xml"/>
  <Override PartName="/ppt/tags/tag63.xml" ContentType="application/vnd.openxmlformats-officedocument.presentationml.tags+xml"/>
  <Override PartName="/ppt/notesSlides/notesSlide61.xml" ContentType="application/vnd.openxmlformats-officedocument.presentationml.notesSlide+xml"/>
  <Override PartName="/ppt/tags/tag64.xml" ContentType="application/vnd.openxmlformats-officedocument.presentationml.tags+xml"/>
  <Override PartName="/ppt/notesSlides/notesSlide62.xml" ContentType="application/vnd.openxmlformats-officedocument.presentationml.notesSlide+xml"/>
  <Override PartName="/ppt/tags/tag65.xml" ContentType="application/vnd.openxmlformats-officedocument.presentationml.tags+xml"/>
  <Override PartName="/ppt/notesSlides/notesSlide63.xml" ContentType="application/vnd.openxmlformats-officedocument.presentationml.notesSlide+xml"/>
  <Override PartName="/ppt/tags/tag66.xml" ContentType="application/vnd.openxmlformats-officedocument.presentationml.tags+xml"/>
  <Override PartName="/ppt/notesSlides/notesSlide64.xml" ContentType="application/vnd.openxmlformats-officedocument.presentationml.notesSlide+xml"/>
  <Override PartName="/ppt/tags/tag67.xml" ContentType="application/vnd.openxmlformats-officedocument.presentationml.tags+xml"/>
  <Override PartName="/ppt/notesSlides/notesSlide65.xml" ContentType="application/vnd.openxmlformats-officedocument.presentationml.notesSlide+xml"/>
  <Override PartName="/ppt/tags/tag68.xml" ContentType="application/vnd.openxmlformats-officedocument.presentationml.tags+xml"/>
  <Override PartName="/ppt/notesSlides/notesSlide66.xml" ContentType="application/vnd.openxmlformats-officedocument.presentationml.notesSlide+xml"/>
  <Override PartName="/ppt/tags/tag69.xml" ContentType="application/vnd.openxmlformats-officedocument.presentationml.tags+xml"/>
  <Override PartName="/ppt/notesSlides/notesSlide67.xml" ContentType="application/vnd.openxmlformats-officedocument.presentationml.notesSlide+xml"/>
  <Override PartName="/ppt/tags/tag70.xml" ContentType="application/vnd.openxmlformats-officedocument.presentationml.tags+xml"/>
  <Override PartName="/ppt/notesSlides/notesSlide68.xml" ContentType="application/vnd.openxmlformats-officedocument.presentationml.notesSlide+xml"/>
  <Override PartName="/ppt/tags/tag71.xml" ContentType="application/vnd.openxmlformats-officedocument.presentationml.tags+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71"/>
  </p:notesMasterIdLst>
  <p:sldIdLst>
    <p:sldId id="256" r:id="rId2"/>
    <p:sldId id="309" r:id="rId3"/>
    <p:sldId id="310" r:id="rId4"/>
    <p:sldId id="268" r:id="rId5"/>
    <p:sldId id="339" r:id="rId6"/>
    <p:sldId id="278" r:id="rId7"/>
    <p:sldId id="361" r:id="rId8"/>
    <p:sldId id="308" r:id="rId9"/>
    <p:sldId id="362" r:id="rId10"/>
    <p:sldId id="313" r:id="rId11"/>
    <p:sldId id="408" r:id="rId12"/>
    <p:sldId id="315" r:id="rId13"/>
    <p:sldId id="311" r:id="rId14"/>
    <p:sldId id="316" r:id="rId15"/>
    <p:sldId id="321" r:id="rId16"/>
    <p:sldId id="406" r:id="rId17"/>
    <p:sldId id="335" r:id="rId18"/>
    <p:sldId id="334" r:id="rId19"/>
    <p:sldId id="333" r:id="rId20"/>
    <p:sldId id="337" r:id="rId21"/>
    <p:sldId id="338" r:id="rId22"/>
    <p:sldId id="340" r:id="rId23"/>
    <p:sldId id="342" r:id="rId24"/>
    <p:sldId id="352" r:id="rId25"/>
    <p:sldId id="410" r:id="rId26"/>
    <p:sldId id="368" r:id="rId27"/>
    <p:sldId id="363" r:id="rId28"/>
    <p:sldId id="364" r:id="rId29"/>
    <p:sldId id="365" r:id="rId30"/>
    <p:sldId id="369" r:id="rId31"/>
    <p:sldId id="371" r:id="rId32"/>
    <p:sldId id="370" r:id="rId33"/>
    <p:sldId id="373" r:id="rId34"/>
    <p:sldId id="374" r:id="rId35"/>
    <p:sldId id="375" r:id="rId36"/>
    <p:sldId id="377" r:id="rId37"/>
    <p:sldId id="378" r:id="rId38"/>
    <p:sldId id="372" r:id="rId39"/>
    <p:sldId id="411" r:id="rId40"/>
    <p:sldId id="412" r:id="rId41"/>
    <p:sldId id="383" r:id="rId42"/>
    <p:sldId id="384" r:id="rId43"/>
    <p:sldId id="385" r:id="rId44"/>
    <p:sldId id="386" r:id="rId45"/>
    <p:sldId id="387" r:id="rId46"/>
    <p:sldId id="390" r:id="rId47"/>
    <p:sldId id="413" r:id="rId48"/>
    <p:sldId id="391" r:id="rId49"/>
    <p:sldId id="401" r:id="rId50"/>
    <p:sldId id="392" r:id="rId51"/>
    <p:sldId id="393" r:id="rId52"/>
    <p:sldId id="396" r:id="rId53"/>
    <p:sldId id="397" r:id="rId54"/>
    <p:sldId id="405" r:id="rId55"/>
    <p:sldId id="270" r:id="rId56"/>
    <p:sldId id="312" r:id="rId57"/>
    <p:sldId id="326" r:id="rId58"/>
    <p:sldId id="327" r:id="rId59"/>
    <p:sldId id="347" r:id="rId60"/>
    <p:sldId id="353" r:id="rId61"/>
    <p:sldId id="376" r:id="rId62"/>
    <p:sldId id="380" r:id="rId63"/>
    <p:sldId id="381" r:id="rId64"/>
    <p:sldId id="398" r:id="rId65"/>
    <p:sldId id="399" r:id="rId66"/>
    <p:sldId id="400" r:id="rId67"/>
    <p:sldId id="402" r:id="rId68"/>
    <p:sldId id="414" r:id="rId69"/>
    <p:sldId id="317" r:id="rId70"/>
  </p:sldIdLst>
  <p:sldSz cx="10239375" cy="4967288"/>
  <p:notesSz cx="6858000" cy="9144000"/>
  <p:custDataLst>
    <p:tags r:id="rId7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310"/>
            <p14:sldId id="268"/>
            <p14:sldId id="339"/>
            <p14:sldId id="278"/>
            <p14:sldId id="361"/>
            <p14:sldId id="308"/>
            <p14:sldId id="362"/>
            <p14:sldId id="313"/>
            <p14:sldId id="408"/>
            <p14:sldId id="315"/>
            <p14:sldId id="311"/>
            <p14:sldId id="316"/>
            <p14:sldId id="321"/>
            <p14:sldId id="406"/>
            <p14:sldId id="335"/>
            <p14:sldId id="334"/>
            <p14:sldId id="333"/>
            <p14:sldId id="337"/>
            <p14:sldId id="338"/>
            <p14:sldId id="340"/>
            <p14:sldId id="342"/>
            <p14:sldId id="352"/>
            <p14:sldId id="410"/>
            <p14:sldId id="368"/>
            <p14:sldId id="363"/>
            <p14:sldId id="364"/>
            <p14:sldId id="365"/>
            <p14:sldId id="369"/>
            <p14:sldId id="371"/>
            <p14:sldId id="370"/>
            <p14:sldId id="373"/>
            <p14:sldId id="374"/>
            <p14:sldId id="375"/>
            <p14:sldId id="377"/>
            <p14:sldId id="378"/>
            <p14:sldId id="372"/>
            <p14:sldId id="411"/>
            <p14:sldId id="412"/>
            <p14:sldId id="383"/>
            <p14:sldId id="384"/>
            <p14:sldId id="385"/>
            <p14:sldId id="386"/>
            <p14:sldId id="387"/>
            <p14:sldId id="390"/>
            <p14:sldId id="413"/>
            <p14:sldId id="391"/>
            <p14:sldId id="401"/>
            <p14:sldId id="392"/>
            <p14:sldId id="393"/>
            <p14:sldId id="396"/>
            <p14:sldId id="397"/>
          </p14:sldIdLst>
        </p14:section>
        <p14:section name="Appendix" id="{61A5EB1E-5BAC-224D-8F20-5D1D8E086C2B}">
          <p14:sldIdLst>
            <p14:sldId id="405"/>
          </p14:sldIdLst>
        </p14:section>
        <p14:section name="Videos" id="{0F8C89CC-0E24-46AD-9E26-0E6BE84E2FF3}">
          <p14:sldIdLst>
            <p14:sldId id="270"/>
            <p14:sldId id="312"/>
            <p14:sldId id="326"/>
            <p14:sldId id="327"/>
            <p14:sldId id="347"/>
            <p14:sldId id="353"/>
            <p14:sldId id="376"/>
            <p14:sldId id="380"/>
            <p14:sldId id="381"/>
            <p14:sldId id="398"/>
            <p14:sldId id="399"/>
            <p14:sldId id="400"/>
            <p14:sldId id="402"/>
            <p14:sldId id="414"/>
          </p14:sldIdLst>
        </p14:section>
        <p14:section name="Voiceovers" id="{4CE730FD-3D12-49C2-A8B1-C4D7634AD67B}">
          <p14:sldIdLst/>
        </p14:section>
        <p14:section name="Resources" id="{C4800900-FCDC-4F10-B92B-01DBDF4E062A}">
          <p14:sldIdLst>
            <p14:sldId id="317"/>
          </p14:sldIdLst>
        </p14:section>
      </p14:sectionLst>
    </p:ext>
    <p:ext uri="{EFAFB233-063F-42B5-8137-9DF3F51BA10A}">
      <p15:sldGuideLst xmlns:p15="http://schemas.microsoft.com/office/powerpoint/2012/main">
        <p15:guide id="1" orient="horz" pos="1564">
          <p15:clr>
            <a:srgbClr val="A4A3A4"/>
          </p15:clr>
        </p15:guide>
        <p15:guide id="2" pos="322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7" clrIdx="0">
    <p:extLst/>
  </p:cmAuthor>
  <p:cmAuthor id="2" name="Benita Gomes" initials="BG" lastIdx="9" clrIdx="1">
    <p:extLst/>
  </p:cmAuthor>
  <p:cmAuthor id="3" name="Windows User" initials="WU" lastIdx="1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26" autoAdjust="0"/>
    <p:restoredTop sz="53105" autoAdjust="0"/>
  </p:normalViewPr>
  <p:slideViewPr>
    <p:cSldViewPr snapToGrid="0" snapToObjects="1">
      <p:cViewPr varScale="1">
        <p:scale>
          <a:sx n="83" d="100"/>
          <a:sy n="83" d="100"/>
        </p:scale>
        <p:origin x="2334" y="78"/>
      </p:cViewPr>
      <p:guideLst>
        <p:guide orient="horz" pos="1564"/>
        <p:guide pos="322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8-05-30T08:37:11.855" idx="12">
    <p:pos x="4850" y="813"/>
    <p:text>Currency to be Rands</p:text>
  </p:cm>
</p:cmLst>
</file>

<file path=ppt/comments/comment2.xml><?xml version="1.0" encoding="utf-8"?>
<p:cmLst xmlns:a="http://schemas.openxmlformats.org/drawingml/2006/main" xmlns:r="http://schemas.openxmlformats.org/officeDocument/2006/relationships" xmlns:p="http://schemas.openxmlformats.org/presentationml/2006/main">
  <p:cm authorId="3" dt="2018-05-23T12:16:20.959" idx="9">
    <p:pos x="4134" y="333"/>
    <p:text>Adv and Disadv for Option 1 and 2 the same- please conform with SME if thats correct?</p:text>
  </p:cm>
</p:cmLst>
</file>

<file path=ppt/comments/comment3.xml><?xml version="1.0" encoding="utf-8"?>
<p:cmLst xmlns:a="http://schemas.openxmlformats.org/drawingml/2006/main" xmlns:r="http://schemas.openxmlformats.org/officeDocument/2006/relationships" xmlns:p="http://schemas.openxmlformats.org/presentationml/2006/main">
  <p:cm authorId="2" dt="2018-05-22T12:43:53.408" idx="9">
    <p:pos x="3714" y="157"/>
    <p:text>When the learner is taken to the incorrect feedback page they should see feedback for incorrect answer and also an image of the electrician 'dressed' in the correct PPE.</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a:solidFill>
          <a:srgbClr val="0070C0"/>
        </a:solidFill>
      </dgm:spPr>
      <dgm:t>
        <a:bodyPr/>
        <a:lstStyle/>
        <a:p>
          <a:r>
            <a:rPr lang="en-ZA" dirty="0"/>
            <a:t>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chemeClr val="bg1">
            <a:lumMod val="85000"/>
          </a:schemeClr>
        </a:solidFill>
      </dgm:spPr>
      <dgm:t>
        <a:bodyPr/>
        <a:lstStyle/>
        <a:p>
          <a:r>
            <a:rPr lang="en-ZA" dirty="0"/>
            <a:t>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chemeClr val="bg1">
            <a:lumMod val="85000"/>
          </a:schemeClr>
        </a:solidFill>
      </dgm:spPr>
      <dgm:t>
        <a:bodyPr/>
        <a:lstStyle/>
        <a:p>
          <a:r>
            <a:rPr lang="en-ZA" dirty="0"/>
            <a:t>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bg1">
            <a:lumMod val="85000"/>
          </a:schemeClr>
        </a:solidFill>
      </dgm:spPr>
      <dgm:t>
        <a:bodyPr/>
        <a:lstStyle/>
        <a:p>
          <a:r>
            <a:rPr lang="en-ZA" dirty="0"/>
            <a:t>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bg1">
            <a:lumMod val="85000"/>
          </a:schemeClr>
        </a:solidFill>
      </dgm:spPr>
      <dgm:t>
        <a:bodyPr/>
        <a:lstStyle/>
        <a:p>
          <a:r>
            <a:rPr lang="en-ZA" dirty="0"/>
            <a:t>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bg1">
            <a:lumMod val="85000"/>
          </a:schemeClr>
        </a:solidFill>
      </dgm:spPr>
      <dgm:t>
        <a:bodyPr/>
        <a:lstStyle/>
        <a:p>
          <a:r>
            <a:rPr lang="en-ZA" dirty="0"/>
            <a:t>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custScaleX="110923" custScaleY="14620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F798330C-98B4-47CC-8104-A92E120E375B}" type="presOf" srcId="{4D8B7AF0-07AF-4856-9447-DB6C3D712627}" destId="{1F018E35-5D8D-49B3-9B7D-3B0C8DAB90F1}" srcOrd="0" destOrd="0" presId="urn:microsoft.com/office/officeart/2005/8/layout/chevron1"/>
    <dgm:cxn modelId="{12B4820F-1B1D-4259-BC10-4262F764ADD0}" type="presOf" srcId="{5B7C9612-021F-4051-AE5B-4AE7EF44F698}" destId="{ED3DE7FC-6F5A-45AC-BEC4-95E942FD39FA}" srcOrd="0" destOrd="0" presId="urn:microsoft.com/office/officeart/2005/8/layout/chevron1"/>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9CAD1B2F-0A2F-4345-80BF-E837266DCDAE}" type="presOf" srcId="{780C0493-BA34-43E9-8917-ABED5274BC90}" destId="{3BF19F79-1530-4022-B59D-79128ED03ED3}" srcOrd="0" destOrd="0" presId="urn:microsoft.com/office/officeart/2005/8/layout/chevron1"/>
    <dgm:cxn modelId="{7989663A-520A-4386-BCB6-30AE11229AE3}" type="presOf" srcId="{B329895F-4BE2-42B3-8FB7-9DF2D6FD998F}" destId="{72F1AA51-D764-4888-AADE-2501EAF11598}" srcOrd="0" destOrd="0" presId="urn:microsoft.com/office/officeart/2005/8/layout/chevron1"/>
    <dgm:cxn modelId="{05081D3D-BD9B-44D5-8675-2889887109FC}" type="presOf" srcId="{7A2C9826-BD5A-4E56-BA3A-14DC82A02406}" destId="{43493AC2-0D4D-48E9-98FA-93348157A1F7}" srcOrd="0" destOrd="0" presId="urn:microsoft.com/office/officeart/2005/8/layout/chevron1"/>
    <dgm:cxn modelId="{D73CF73F-C59B-4D5B-A38A-30A41FCD3123}" srcId="{9E15EC47-73C5-46FC-8C6E-2A2A74A3ACCE}" destId="{7683F89E-D83C-433C-AD37-8087EDC5215A}" srcOrd="4" destOrd="0" parTransId="{2799A4DD-E237-4390-A920-A15963CD552B}" sibTransId="{BB0A4321-D189-4281-A323-321F7731EDA9}"/>
    <dgm:cxn modelId="{EF6A2384-2171-4EB7-A4B6-9FDF89C9D4ED}" type="presOf" srcId="{C2D5FC84-A846-483B-A779-A508D5DD156B}" destId="{A5171B81-D340-4FD9-8BB9-F8E53E09CF9F}"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5E932DD1-F8B3-42BC-8924-EF9EB5B6C240}" type="presOf" srcId="{7683F89E-D83C-433C-AD37-8087EDC5215A}" destId="{950702B6-D249-4899-ACE8-16CAE595C5EA}"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B46AE2D6-9933-4B5B-8A7F-0039D6FBF38B}" type="presOf" srcId="{9E15EC47-73C5-46FC-8C6E-2A2A74A3ACCE}" destId="{0264AFE3-26CB-4B35-9933-E5E31D84B537}" srcOrd="0" destOrd="0" presId="urn:microsoft.com/office/officeart/2005/8/layout/chevron1"/>
    <dgm:cxn modelId="{7D7116D9-12C0-47E7-99BF-EFAAE88525F4}" srcId="{9E15EC47-73C5-46FC-8C6E-2A2A74A3ACCE}" destId="{780C0493-BA34-43E9-8917-ABED5274BC90}" srcOrd="6" destOrd="0" parTransId="{5A39CB64-8D73-4F8B-BAD4-A376075CDA5B}" sibTransId="{D729973F-3971-448B-94C4-4C2B482AC9F9}"/>
    <dgm:cxn modelId="{75ACECDF-F109-4032-B72D-A8AEBD4C3045}" type="presOf" srcId="{E9C99FBF-A2EF-4045-842A-61B027B5CCC3}" destId="{BDB9394C-934D-4DCA-8054-75107AF14B89}"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C7862254-6B16-4C8F-B574-90238B76884A}" type="presParOf" srcId="{0264AFE3-26CB-4B35-9933-E5E31D84B537}" destId="{ED3DE7FC-6F5A-45AC-BEC4-95E942FD39FA}" srcOrd="0" destOrd="0" presId="urn:microsoft.com/office/officeart/2005/8/layout/chevron1"/>
    <dgm:cxn modelId="{16215F0E-E761-4825-BA39-B40327F81471}" type="presParOf" srcId="{0264AFE3-26CB-4B35-9933-E5E31D84B537}" destId="{45E4E519-BB69-4AAB-8701-0C7B0F3B19CD}" srcOrd="1" destOrd="0" presId="urn:microsoft.com/office/officeart/2005/8/layout/chevron1"/>
    <dgm:cxn modelId="{52F1E250-BF1D-480B-8D1E-D2FDC1CF5D04}" type="presParOf" srcId="{0264AFE3-26CB-4B35-9933-E5E31D84B537}" destId="{72F1AA51-D764-4888-AADE-2501EAF11598}" srcOrd="2" destOrd="0" presId="urn:microsoft.com/office/officeart/2005/8/layout/chevron1"/>
    <dgm:cxn modelId="{66140B96-CFD5-4B57-B733-B7E4DA41DC6B}" type="presParOf" srcId="{0264AFE3-26CB-4B35-9933-E5E31D84B537}" destId="{6E78B6B5-9828-4B27-9D6A-28926B4299D7}" srcOrd="3" destOrd="0" presId="urn:microsoft.com/office/officeart/2005/8/layout/chevron1"/>
    <dgm:cxn modelId="{1A527D50-B6DA-4BB3-B490-A6AB6CD7D1AA}" type="presParOf" srcId="{0264AFE3-26CB-4B35-9933-E5E31D84B537}" destId="{A5171B81-D340-4FD9-8BB9-F8E53E09CF9F}" srcOrd="4" destOrd="0" presId="urn:microsoft.com/office/officeart/2005/8/layout/chevron1"/>
    <dgm:cxn modelId="{657A6C1D-39D6-4452-970C-A9E49F0A6FE6}" type="presParOf" srcId="{0264AFE3-26CB-4B35-9933-E5E31D84B537}" destId="{11FB90EA-E138-4FD6-85C6-C10E146B184A}" srcOrd="5" destOrd="0" presId="urn:microsoft.com/office/officeart/2005/8/layout/chevron1"/>
    <dgm:cxn modelId="{B5B5C71C-165C-4F44-9301-E5AADD0226DA}" type="presParOf" srcId="{0264AFE3-26CB-4B35-9933-E5E31D84B537}" destId="{1F018E35-5D8D-49B3-9B7D-3B0C8DAB90F1}" srcOrd="6" destOrd="0" presId="urn:microsoft.com/office/officeart/2005/8/layout/chevron1"/>
    <dgm:cxn modelId="{86400B95-1E26-4822-85E1-18FC06A120FF}" type="presParOf" srcId="{0264AFE3-26CB-4B35-9933-E5E31D84B537}" destId="{6BD2B26A-B71A-415C-BAF6-DC9727801C9C}" srcOrd="7" destOrd="0" presId="urn:microsoft.com/office/officeart/2005/8/layout/chevron1"/>
    <dgm:cxn modelId="{20D49000-1FEC-446E-8E09-2C57237F0EF2}" type="presParOf" srcId="{0264AFE3-26CB-4B35-9933-E5E31D84B537}" destId="{950702B6-D249-4899-ACE8-16CAE595C5EA}" srcOrd="8" destOrd="0" presId="urn:microsoft.com/office/officeart/2005/8/layout/chevron1"/>
    <dgm:cxn modelId="{9D2E9FBA-E50D-4382-BC1E-8B64B455DD49}" type="presParOf" srcId="{0264AFE3-26CB-4B35-9933-E5E31D84B537}" destId="{FF85BA81-471E-475C-9C0F-676D86CE98A7}" srcOrd="9" destOrd="0" presId="urn:microsoft.com/office/officeart/2005/8/layout/chevron1"/>
    <dgm:cxn modelId="{70FE7270-8C32-49AF-9DE7-012E3B1B6090}" type="presParOf" srcId="{0264AFE3-26CB-4B35-9933-E5E31D84B537}" destId="{43493AC2-0D4D-48E9-98FA-93348157A1F7}" srcOrd="10" destOrd="0" presId="urn:microsoft.com/office/officeart/2005/8/layout/chevron1"/>
    <dgm:cxn modelId="{00BEAE89-AA21-45D0-A9D6-7FE348DF693C}" type="presParOf" srcId="{0264AFE3-26CB-4B35-9933-E5E31D84B537}" destId="{6C4E3E66-B878-4B3D-BEA4-B1A63734FB70}" srcOrd="11" destOrd="0" presId="urn:microsoft.com/office/officeart/2005/8/layout/chevron1"/>
    <dgm:cxn modelId="{98DC541E-3545-4097-A5E4-31E738B32AFA}" type="presParOf" srcId="{0264AFE3-26CB-4B35-9933-E5E31D84B537}" destId="{3BF19F79-1530-4022-B59D-79128ED03ED3}" srcOrd="12" destOrd="0" presId="urn:microsoft.com/office/officeart/2005/8/layout/chevron1"/>
    <dgm:cxn modelId="{B6874973-4D11-43BD-8F8C-836E0C995FCC}" type="presParOf" srcId="{0264AFE3-26CB-4B35-9933-E5E31D84B537}" destId="{6DB6CF10-F18D-4F09-9296-C60EC9DB067A}" srcOrd="13" destOrd="0" presId="urn:microsoft.com/office/officeart/2005/8/layout/chevron1"/>
    <dgm:cxn modelId="{E9B5D2A4-A540-497C-81A9-5C578577687F}"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a:solidFill>
          <a:srgbClr val="0070C0"/>
        </a:solidFill>
      </dgm:spPr>
      <dgm:t>
        <a:bodyPr/>
        <a:lstStyle/>
        <a:p>
          <a:r>
            <a:rPr lang="en-ZA" dirty="0"/>
            <a:t>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rgbClr val="0070C0"/>
        </a:solidFill>
      </dgm:spPr>
      <dgm:t>
        <a:bodyPr/>
        <a:lstStyle/>
        <a:p>
          <a:r>
            <a:rPr lang="en-ZA" dirty="0"/>
            <a:t>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rgbClr val="0070C0"/>
        </a:solidFill>
      </dgm:spPr>
      <dgm:t>
        <a:bodyPr/>
        <a:lstStyle/>
        <a:p>
          <a:r>
            <a:rPr lang="en-ZA" dirty="0"/>
            <a:t>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rgbClr val="0070C0"/>
        </a:solidFill>
      </dgm:spPr>
      <dgm:t>
        <a:bodyPr/>
        <a:lstStyle/>
        <a:p>
          <a:r>
            <a:rPr lang="en-ZA" dirty="0"/>
            <a:t>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rgbClr val="0070C0"/>
        </a:solidFill>
      </dgm:spPr>
      <dgm:t>
        <a:bodyPr/>
        <a:lstStyle/>
        <a:p>
          <a:r>
            <a:rPr lang="en-ZA" dirty="0"/>
            <a:t>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rgbClr val="0070C0"/>
        </a:solidFill>
      </dgm:spPr>
      <dgm:t>
        <a:bodyPr/>
        <a:lstStyle/>
        <a:p>
          <a:r>
            <a:rPr lang="en-ZA" dirty="0"/>
            <a:t>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rgbClr val="0070C0"/>
        </a:solidFill>
      </dgm:spPr>
      <dgm:t>
        <a:bodyPr/>
        <a:lstStyle/>
        <a:p>
          <a:r>
            <a:rPr lang="en-ZA" dirty="0"/>
            <a:t>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rgbClr val="0070C0"/>
        </a:solidFill>
      </dgm:spPr>
      <dgm:t>
        <a:bodyPr/>
        <a:lstStyle/>
        <a:p>
          <a:r>
            <a:rPr lang="en-ZA" dirty="0"/>
            <a:t>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custScaleX="85769" custScaleY="95177">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custScaleX="85003" custScaleY="86684">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custScaleX="87016" custScaleY="8768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custScaleX="75671" custScaleY="87419">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custScaleX="70421" custScaleY="91234">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custScaleX="69802" custScaleY="79953">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custScaleX="132088" custScaleY="108711">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4DD6ED18-615C-4EB9-88D6-B19C75380611}" type="presOf" srcId="{4D8B7AF0-07AF-4856-9447-DB6C3D712627}" destId="{1F018E35-5D8D-49B3-9B7D-3B0C8DAB90F1}" srcOrd="0" destOrd="0" presId="urn:microsoft.com/office/officeart/2005/8/layout/chevron1"/>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824BAB3D-3E0F-4E0D-A3AF-8B253778F64F}" type="presOf" srcId="{7683F89E-D83C-433C-AD37-8087EDC5215A}" destId="{950702B6-D249-4899-ACE8-16CAE595C5EA}" srcOrd="0" destOrd="0" presId="urn:microsoft.com/office/officeart/2005/8/layout/chevron1"/>
    <dgm:cxn modelId="{D73CF73F-C59B-4D5B-A38A-30A41FCD3123}" srcId="{9E15EC47-73C5-46FC-8C6E-2A2A74A3ACCE}" destId="{7683F89E-D83C-433C-AD37-8087EDC5215A}" srcOrd="4" destOrd="0" parTransId="{2799A4DD-E237-4390-A920-A15963CD552B}" sibTransId="{BB0A4321-D189-4281-A323-321F7731EDA9}"/>
    <dgm:cxn modelId="{460F0A66-0AB9-4268-9AEE-2A8C9EB2747F}" type="presOf" srcId="{B329895F-4BE2-42B3-8FB7-9DF2D6FD998F}" destId="{72F1AA51-D764-4888-AADE-2501EAF11598}" srcOrd="0" destOrd="0" presId="urn:microsoft.com/office/officeart/2005/8/layout/chevron1"/>
    <dgm:cxn modelId="{D1CA8372-6BEA-4704-B27E-BAB61F1CB7D0}" type="presOf" srcId="{780C0493-BA34-43E9-8917-ABED5274BC90}" destId="{3BF19F79-1530-4022-B59D-79128ED03ED3}" srcOrd="0" destOrd="0" presId="urn:microsoft.com/office/officeart/2005/8/layout/chevron1"/>
    <dgm:cxn modelId="{3474A78E-C364-4D77-9AC0-2D6E7DDC5A96}" type="presOf" srcId="{C2D5FC84-A846-483B-A779-A508D5DD156B}" destId="{A5171B81-D340-4FD9-8BB9-F8E53E09CF9F}"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95E53EAA-ADD4-4AAE-917C-EEEF88953FF6}" type="presOf" srcId="{5B7C9612-021F-4051-AE5B-4AE7EF44F698}" destId="{ED3DE7FC-6F5A-45AC-BEC4-95E942FD39FA}" srcOrd="0" destOrd="0" presId="urn:microsoft.com/office/officeart/2005/8/layout/chevron1"/>
    <dgm:cxn modelId="{404C93B6-5FC9-4D18-A6A7-0BE82BC04615}" type="presOf" srcId="{9E15EC47-73C5-46FC-8C6E-2A2A74A3ACCE}" destId="{0264AFE3-26CB-4B35-9933-E5E31D84B537}" srcOrd="0" destOrd="0" presId="urn:microsoft.com/office/officeart/2005/8/layout/chevron1"/>
    <dgm:cxn modelId="{1AC853CC-C7D8-4BC9-A849-2914008C439D}" type="presOf" srcId="{E9C99FBF-A2EF-4045-842A-61B027B5CCC3}" destId="{BDB9394C-934D-4DCA-8054-75107AF14B89}"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C26A8CF1-4688-4B7F-B845-629D44CBE04D}" type="presOf" srcId="{7A2C9826-BD5A-4E56-BA3A-14DC82A02406}" destId="{43493AC2-0D4D-48E9-98FA-93348157A1F7}"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B5AC9261-E00C-41FC-A5A4-F22B6D0AC3BC}" type="presParOf" srcId="{0264AFE3-26CB-4B35-9933-E5E31D84B537}" destId="{ED3DE7FC-6F5A-45AC-BEC4-95E942FD39FA}" srcOrd="0" destOrd="0" presId="urn:microsoft.com/office/officeart/2005/8/layout/chevron1"/>
    <dgm:cxn modelId="{5FF0E86E-9975-4022-A10B-71960970A2DC}" type="presParOf" srcId="{0264AFE3-26CB-4B35-9933-E5E31D84B537}" destId="{45E4E519-BB69-4AAB-8701-0C7B0F3B19CD}" srcOrd="1" destOrd="0" presId="urn:microsoft.com/office/officeart/2005/8/layout/chevron1"/>
    <dgm:cxn modelId="{948944AA-F7E0-4637-BDE6-C821C0A42D02}" type="presParOf" srcId="{0264AFE3-26CB-4B35-9933-E5E31D84B537}" destId="{72F1AA51-D764-4888-AADE-2501EAF11598}" srcOrd="2" destOrd="0" presId="urn:microsoft.com/office/officeart/2005/8/layout/chevron1"/>
    <dgm:cxn modelId="{64B8384D-E722-4784-B5A5-A3AEFFAC873F}" type="presParOf" srcId="{0264AFE3-26CB-4B35-9933-E5E31D84B537}" destId="{6E78B6B5-9828-4B27-9D6A-28926B4299D7}" srcOrd="3" destOrd="0" presId="urn:microsoft.com/office/officeart/2005/8/layout/chevron1"/>
    <dgm:cxn modelId="{C01D38F0-D7EF-4A5F-878E-FD9AF87373E9}" type="presParOf" srcId="{0264AFE3-26CB-4B35-9933-E5E31D84B537}" destId="{A5171B81-D340-4FD9-8BB9-F8E53E09CF9F}" srcOrd="4" destOrd="0" presId="urn:microsoft.com/office/officeart/2005/8/layout/chevron1"/>
    <dgm:cxn modelId="{CA610A32-CBF5-4B81-A99B-DC86FC9A470C}" type="presParOf" srcId="{0264AFE3-26CB-4B35-9933-E5E31D84B537}" destId="{11FB90EA-E138-4FD6-85C6-C10E146B184A}" srcOrd="5" destOrd="0" presId="urn:microsoft.com/office/officeart/2005/8/layout/chevron1"/>
    <dgm:cxn modelId="{923ABF43-B5EA-4EE4-B8BB-2C35E6E87895}" type="presParOf" srcId="{0264AFE3-26CB-4B35-9933-E5E31D84B537}" destId="{1F018E35-5D8D-49B3-9B7D-3B0C8DAB90F1}" srcOrd="6" destOrd="0" presId="urn:microsoft.com/office/officeart/2005/8/layout/chevron1"/>
    <dgm:cxn modelId="{FC249065-6283-4D24-96A4-863A40956A15}" type="presParOf" srcId="{0264AFE3-26CB-4B35-9933-E5E31D84B537}" destId="{6BD2B26A-B71A-415C-BAF6-DC9727801C9C}" srcOrd="7" destOrd="0" presId="urn:microsoft.com/office/officeart/2005/8/layout/chevron1"/>
    <dgm:cxn modelId="{6346E2E4-3890-47FC-86C9-F05E03F7D106}" type="presParOf" srcId="{0264AFE3-26CB-4B35-9933-E5E31D84B537}" destId="{950702B6-D249-4899-ACE8-16CAE595C5EA}" srcOrd="8" destOrd="0" presId="urn:microsoft.com/office/officeart/2005/8/layout/chevron1"/>
    <dgm:cxn modelId="{F36D6575-01EC-439C-8942-B0BD0318BFB3}" type="presParOf" srcId="{0264AFE3-26CB-4B35-9933-E5E31D84B537}" destId="{FF85BA81-471E-475C-9C0F-676D86CE98A7}" srcOrd="9" destOrd="0" presId="urn:microsoft.com/office/officeart/2005/8/layout/chevron1"/>
    <dgm:cxn modelId="{CB661E99-5048-448C-A7ED-12C65E49DE86}" type="presParOf" srcId="{0264AFE3-26CB-4B35-9933-E5E31D84B537}" destId="{43493AC2-0D4D-48E9-98FA-93348157A1F7}" srcOrd="10" destOrd="0" presId="urn:microsoft.com/office/officeart/2005/8/layout/chevron1"/>
    <dgm:cxn modelId="{5B135FEB-8AAA-4220-89EE-BF0D40DE30D9}" type="presParOf" srcId="{0264AFE3-26CB-4B35-9933-E5E31D84B537}" destId="{6C4E3E66-B878-4B3D-BEA4-B1A63734FB70}" srcOrd="11" destOrd="0" presId="urn:microsoft.com/office/officeart/2005/8/layout/chevron1"/>
    <dgm:cxn modelId="{6B70DDEB-AA38-4C78-B0C7-B5114E34732B}" type="presParOf" srcId="{0264AFE3-26CB-4B35-9933-E5E31D84B537}" destId="{3BF19F79-1530-4022-B59D-79128ED03ED3}" srcOrd="12" destOrd="0" presId="urn:microsoft.com/office/officeart/2005/8/layout/chevron1"/>
    <dgm:cxn modelId="{63B16FE3-456D-4E66-BB31-20D361419908}" type="presParOf" srcId="{0264AFE3-26CB-4B35-9933-E5E31D84B537}" destId="{6DB6CF10-F18D-4F09-9296-C60EC9DB067A}" srcOrd="13" destOrd="0" presId="urn:microsoft.com/office/officeart/2005/8/layout/chevron1"/>
    <dgm:cxn modelId="{DCD868D6-8598-4CF0-9272-147730D15902}"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3B4B30-A5EC-4375-8BAF-D12897EAD382}"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ZA"/>
        </a:p>
      </dgm:t>
    </dgm:pt>
    <dgm:pt modelId="{7EAE01E1-6870-4207-9160-F99875D73BA3}">
      <dgm:prSet phldrT="[Text]"/>
      <dgm:spPr>
        <a:noFill/>
      </dgm:spPr>
      <dgm:t>
        <a:bodyPr/>
        <a:lstStyle/>
        <a:p>
          <a:endParaRPr lang="en-ZA" dirty="0"/>
        </a:p>
      </dgm:t>
    </dgm:pt>
    <dgm:pt modelId="{EBB95B06-6F1F-4663-AE51-77762068E343}" type="parTrans" cxnId="{9CBB11B3-6CBA-4C1C-8B14-0DF7DFBF0903}">
      <dgm:prSet/>
      <dgm:spPr/>
      <dgm:t>
        <a:bodyPr/>
        <a:lstStyle/>
        <a:p>
          <a:endParaRPr lang="en-ZA"/>
        </a:p>
      </dgm:t>
    </dgm:pt>
    <dgm:pt modelId="{9EE65BD4-BDDE-4145-8D76-0651ECDA01C0}" type="sibTrans" cxnId="{9CBB11B3-6CBA-4C1C-8B14-0DF7DFBF0903}">
      <dgm:prSet/>
      <dgm:spPr/>
      <dgm:t>
        <a:bodyPr/>
        <a:lstStyle/>
        <a:p>
          <a:endParaRPr lang="en-ZA"/>
        </a:p>
      </dgm:t>
    </dgm:pt>
    <dgm:pt modelId="{79C6CB78-3322-4EC9-9178-394C43051F6A}">
      <dgm:prSet phldrT="[Text]"/>
      <dgm:spPr>
        <a:noFill/>
      </dgm:spPr>
      <dgm:t>
        <a:bodyPr/>
        <a:lstStyle/>
        <a:p>
          <a:r>
            <a:rPr lang="en-ZA" dirty="0"/>
            <a:t>Environmental conditions</a:t>
          </a:r>
        </a:p>
      </dgm:t>
    </dgm:pt>
    <dgm:pt modelId="{45ABCA06-2B56-461D-8596-7FE6197C86AE}" type="parTrans" cxnId="{DD23661F-B36B-49DF-BA72-112CA11AEB30}">
      <dgm:prSet/>
      <dgm:spPr/>
      <dgm:t>
        <a:bodyPr/>
        <a:lstStyle/>
        <a:p>
          <a:endParaRPr lang="en-ZA"/>
        </a:p>
      </dgm:t>
    </dgm:pt>
    <dgm:pt modelId="{085CCBA2-7777-49DB-B1E1-4DCE14E78F14}" type="sibTrans" cxnId="{DD23661F-B36B-49DF-BA72-112CA11AEB30}">
      <dgm:prSet/>
      <dgm:spPr/>
      <dgm:t>
        <a:bodyPr/>
        <a:lstStyle/>
        <a:p>
          <a:endParaRPr lang="en-ZA"/>
        </a:p>
      </dgm:t>
    </dgm:pt>
    <dgm:pt modelId="{7D0893AF-AE1C-4B80-B147-92EDE814DB87}">
      <dgm:prSet phldrT="[Text]"/>
      <dgm:spPr>
        <a:noFill/>
      </dgm:spPr>
      <dgm:t>
        <a:bodyPr/>
        <a:lstStyle/>
        <a:p>
          <a:r>
            <a:rPr lang="en-ZA" dirty="0"/>
            <a:t>Availability of tools and Equipment</a:t>
          </a:r>
        </a:p>
      </dgm:t>
    </dgm:pt>
    <dgm:pt modelId="{AEFBABFB-728A-4F5A-95B7-6EF8DACAEC3C}" type="parTrans" cxnId="{264ED509-B0DF-49EC-AD4D-82338AA7EE7E}">
      <dgm:prSet/>
      <dgm:spPr/>
      <dgm:t>
        <a:bodyPr/>
        <a:lstStyle/>
        <a:p>
          <a:endParaRPr lang="en-ZA"/>
        </a:p>
      </dgm:t>
    </dgm:pt>
    <dgm:pt modelId="{0830CAC7-0010-4A43-BFEB-F64A2B7F6A5D}" type="sibTrans" cxnId="{264ED509-B0DF-49EC-AD4D-82338AA7EE7E}">
      <dgm:prSet/>
      <dgm:spPr/>
      <dgm:t>
        <a:bodyPr/>
        <a:lstStyle/>
        <a:p>
          <a:endParaRPr lang="en-ZA"/>
        </a:p>
      </dgm:t>
    </dgm:pt>
    <dgm:pt modelId="{DD549E0A-1584-42AD-9E80-73863281085E}">
      <dgm:prSet phldrT="[Text]"/>
      <dgm:spPr>
        <a:noFill/>
      </dgm:spPr>
      <dgm:t>
        <a:bodyPr/>
        <a:lstStyle/>
        <a:p>
          <a:r>
            <a:rPr lang="en-ZA" dirty="0"/>
            <a:t>Availability of materials</a:t>
          </a:r>
        </a:p>
      </dgm:t>
    </dgm:pt>
    <dgm:pt modelId="{4889DC3C-B015-4631-AEF3-2057E6B80FF6}" type="parTrans" cxnId="{823F9780-131F-4259-AB31-A454A0ED053D}">
      <dgm:prSet/>
      <dgm:spPr/>
      <dgm:t>
        <a:bodyPr/>
        <a:lstStyle/>
        <a:p>
          <a:endParaRPr lang="en-ZA"/>
        </a:p>
      </dgm:t>
    </dgm:pt>
    <dgm:pt modelId="{495D2EFC-5FA0-44AE-B7BE-12C8172A818F}" type="sibTrans" cxnId="{823F9780-131F-4259-AB31-A454A0ED053D}">
      <dgm:prSet/>
      <dgm:spPr/>
      <dgm:t>
        <a:bodyPr/>
        <a:lstStyle/>
        <a:p>
          <a:endParaRPr lang="en-ZA"/>
        </a:p>
      </dgm:t>
    </dgm:pt>
    <dgm:pt modelId="{A372C344-FBA0-40D1-880E-7153E0DC207D}">
      <dgm:prSet phldrT="[Text]"/>
      <dgm:spPr>
        <a:noFill/>
      </dgm:spPr>
      <dgm:t>
        <a:bodyPr/>
        <a:lstStyle/>
        <a:p>
          <a:r>
            <a:rPr lang="en-ZA" dirty="0"/>
            <a:t>Time constraints</a:t>
          </a:r>
        </a:p>
      </dgm:t>
    </dgm:pt>
    <dgm:pt modelId="{6FA5DF57-3B4A-47E9-A8B7-4D45654410F8}" type="parTrans" cxnId="{41281B79-B550-4AA4-A29A-7A3D7CE73E39}">
      <dgm:prSet/>
      <dgm:spPr/>
      <dgm:t>
        <a:bodyPr/>
        <a:lstStyle/>
        <a:p>
          <a:endParaRPr lang="en-ZA"/>
        </a:p>
      </dgm:t>
    </dgm:pt>
    <dgm:pt modelId="{DA23AA33-AFB8-4AD8-89FE-64BDDBCF3FB1}" type="sibTrans" cxnId="{41281B79-B550-4AA4-A29A-7A3D7CE73E39}">
      <dgm:prSet/>
      <dgm:spPr/>
      <dgm:t>
        <a:bodyPr/>
        <a:lstStyle/>
        <a:p>
          <a:endParaRPr lang="en-ZA"/>
        </a:p>
      </dgm:t>
    </dgm:pt>
    <dgm:pt modelId="{C36A3E01-53CA-4C01-8E5A-ECA8F5A21409}">
      <dgm:prSet phldrT="[Text]"/>
      <dgm:spPr>
        <a:noFill/>
      </dgm:spPr>
      <dgm:t>
        <a:bodyPr/>
        <a:lstStyle/>
        <a:p>
          <a:r>
            <a:rPr lang="en-ZA" dirty="0"/>
            <a:t>Availability of labour</a:t>
          </a:r>
        </a:p>
      </dgm:t>
    </dgm:pt>
    <dgm:pt modelId="{6F42B66E-4A7E-4F96-AC95-BF69955A615F}" type="parTrans" cxnId="{E5C9D28D-ABAD-4470-9E5B-390E09125A81}">
      <dgm:prSet/>
      <dgm:spPr/>
      <dgm:t>
        <a:bodyPr/>
        <a:lstStyle/>
        <a:p>
          <a:endParaRPr lang="en-ZA"/>
        </a:p>
      </dgm:t>
    </dgm:pt>
    <dgm:pt modelId="{0A8726D3-1C9E-4DBA-93B0-F841C12137CF}" type="sibTrans" cxnId="{E5C9D28D-ABAD-4470-9E5B-390E09125A81}">
      <dgm:prSet/>
      <dgm:spPr/>
      <dgm:t>
        <a:bodyPr/>
        <a:lstStyle/>
        <a:p>
          <a:endParaRPr lang="en-ZA"/>
        </a:p>
      </dgm:t>
    </dgm:pt>
    <dgm:pt modelId="{616F89E4-FD2B-409E-8B42-40E21C52B07F}">
      <dgm:prSet phldrT="[Text]"/>
      <dgm:spPr>
        <a:noFill/>
      </dgm:spPr>
      <dgm:t>
        <a:bodyPr/>
        <a:lstStyle/>
        <a:p>
          <a:r>
            <a:rPr lang="en-ZA" dirty="0"/>
            <a:t>Regulation codes and standards</a:t>
          </a:r>
        </a:p>
      </dgm:t>
    </dgm:pt>
    <dgm:pt modelId="{2EA0FC99-6B93-439F-A000-A21C8170F988}" type="parTrans" cxnId="{4546A5E2-3CBF-4285-8B6B-21902CEA39F9}">
      <dgm:prSet/>
      <dgm:spPr/>
      <dgm:t>
        <a:bodyPr/>
        <a:lstStyle/>
        <a:p>
          <a:endParaRPr lang="en-ZA"/>
        </a:p>
      </dgm:t>
    </dgm:pt>
    <dgm:pt modelId="{865218E3-9267-41EF-80F0-41ADE8238E4A}" type="sibTrans" cxnId="{4546A5E2-3CBF-4285-8B6B-21902CEA39F9}">
      <dgm:prSet/>
      <dgm:spPr/>
      <dgm:t>
        <a:bodyPr/>
        <a:lstStyle/>
        <a:p>
          <a:endParaRPr lang="en-ZA"/>
        </a:p>
      </dgm:t>
    </dgm:pt>
    <dgm:pt modelId="{CE692ACE-AC90-4C84-A742-632EC3532B78}">
      <dgm:prSet phldrT="[Text]"/>
      <dgm:spPr>
        <a:noFill/>
      </dgm:spPr>
      <dgm:t>
        <a:bodyPr/>
        <a:lstStyle/>
        <a:p>
          <a:r>
            <a:rPr lang="en-ZA" dirty="0"/>
            <a:t>Possible risks</a:t>
          </a:r>
        </a:p>
      </dgm:t>
    </dgm:pt>
    <dgm:pt modelId="{FB97905F-0815-4856-8350-A52D3CE51562}" type="parTrans" cxnId="{F0DC544F-D94B-4E1A-AFEB-F14147015F1D}">
      <dgm:prSet/>
      <dgm:spPr/>
      <dgm:t>
        <a:bodyPr/>
        <a:lstStyle/>
        <a:p>
          <a:endParaRPr lang="en-ZA"/>
        </a:p>
      </dgm:t>
    </dgm:pt>
    <dgm:pt modelId="{EC46C457-A7A3-4112-B94D-7B523DBF0660}" type="sibTrans" cxnId="{F0DC544F-D94B-4E1A-AFEB-F14147015F1D}">
      <dgm:prSet/>
      <dgm:spPr/>
      <dgm:t>
        <a:bodyPr/>
        <a:lstStyle/>
        <a:p>
          <a:endParaRPr lang="en-ZA"/>
        </a:p>
      </dgm:t>
    </dgm:pt>
    <dgm:pt modelId="{21E0AE17-6A83-48C2-827E-E9ADD2BB6BF5}" type="pres">
      <dgm:prSet presAssocID="{5C3B4B30-A5EC-4375-8BAF-D12897EAD382}" presName="cycle" presStyleCnt="0">
        <dgm:presLayoutVars>
          <dgm:dir/>
          <dgm:resizeHandles val="exact"/>
        </dgm:presLayoutVars>
      </dgm:prSet>
      <dgm:spPr/>
    </dgm:pt>
    <dgm:pt modelId="{ADCD1506-9AB6-4ED0-8A34-C29D1394478E}" type="pres">
      <dgm:prSet presAssocID="{7EAE01E1-6870-4207-9160-F99875D73BA3}" presName="node" presStyleLbl="node1" presStyleIdx="0" presStyleCnt="8" custScaleX="163904" custScaleY="129558">
        <dgm:presLayoutVars>
          <dgm:bulletEnabled val="1"/>
        </dgm:presLayoutVars>
      </dgm:prSet>
      <dgm:spPr/>
    </dgm:pt>
    <dgm:pt modelId="{87FC89A8-8B64-45C8-8DC5-74A280862EAB}" type="pres">
      <dgm:prSet presAssocID="{7EAE01E1-6870-4207-9160-F99875D73BA3}" presName="spNode" presStyleCnt="0"/>
      <dgm:spPr/>
    </dgm:pt>
    <dgm:pt modelId="{B52D3661-3820-4217-9026-3C0F6ADDA136}" type="pres">
      <dgm:prSet presAssocID="{9EE65BD4-BDDE-4145-8D76-0651ECDA01C0}" presName="sibTrans" presStyleLbl="sibTrans1D1" presStyleIdx="0" presStyleCnt="8"/>
      <dgm:spPr/>
    </dgm:pt>
    <dgm:pt modelId="{AA96234C-4329-40F8-9569-AEF9A6263567}" type="pres">
      <dgm:prSet presAssocID="{79C6CB78-3322-4EC9-9178-394C43051F6A}" presName="node" presStyleLbl="node1" presStyleIdx="1" presStyleCnt="8" custScaleX="163904" custScaleY="129558">
        <dgm:presLayoutVars>
          <dgm:bulletEnabled val="1"/>
        </dgm:presLayoutVars>
      </dgm:prSet>
      <dgm:spPr/>
    </dgm:pt>
    <dgm:pt modelId="{126270CB-E814-4B40-BD79-59970B4D14EA}" type="pres">
      <dgm:prSet presAssocID="{79C6CB78-3322-4EC9-9178-394C43051F6A}" presName="spNode" presStyleCnt="0"/>
      <dgm:spPr/>
    </dgm:pt>
    <dgm:pt modelId="{46168C4A-70B7-4CAA-A693-0F3C007D7E96}" type="pres">
      <dgm:prSet presAssocID="{085CCBA2-7777-49DB-B1E1-4DCE14E78F14}" presName="sibTrans" presStyleLbl="sibTrans1D1" presStyleIdx="1" presStyleCnt="8"/>
      <dgm:spPr/>
    </dgm:pt>
    <dgm:pt modelId="{0526ECA2-64E6-4344-8EDD-9DFF6622B55D}" type="pres">
      <dgm:prSet presAssocID="{7D0893AF-AE1C-4B80-B147-92EDE814DB87}" presName="node" presStyleLbl="node1" presStyleIdx="2" presStyleCnt="8" custScaleX="163904" custScaleY="129558">
        <dgm:presLayoutVars>
          <dgm:bulletEnabled val="1"/>
        </dgm:presLayoutVars>
      </dgm:prSet>
      <dgm:spPr/>
    </dgm:pt>
    <dgm:pt modelId="{51CEA40F-B227-4186-ABE9-9502309A1B1A}" type="pres">
      <dgm:prSet presAssocID="{7D0893AF-AE1C-4B80-B147-92EDE814DB87}" presName="spNode" presStyleCnt="0"/>
      <dgm:spPr/>
    </dgm:pt>
    <dgm:pt modelId="{8FB89F7B-D0B4-4298-A329-F38555506D75}" type="pres">
      <dgm:prSet presAssocID="{0830CAC7-0010-4A43-BFEB-F64A2B7F6A5D}" presName="sibTrans" presStyleLbl="sibTrans1D1" presStyleIdx="2" presStyleCnt="8"/>
      <dgm:spPr/>
    </dgm:pt>
    <dgm:pt modelId="{290EA5AD-9C1A-479E-B41E-4737E87CACF0}" type="pres">
      <dgm:prSet presAssocID="{DD549E0A-1584-42AD-9E80-73863281085E}" presName="node" presStyleLbl="node1" presStyleIdx="3" presStyleCnt="8" custScaleX="163904" custScaleY="129558">
        <dgm:presLayoutVars>
          <dgm:bulletEnabled val="1"/>
        </dgm:presLayoutVars>
      </dgm:prSet>
      <dgm:spPr/>
    </dgm:pt>
    <dgm:pt modelId="{1FCEF40C-5999-4F5E-8981-9886316D4C50}" type="pres">
      <dgm:prSet presAssocID="{DD549E0A-1584-42AD-9E80-73863281085E}" presName="spNode" presStyleCnt="0"/>
      <dgm:spPr/>
    </dgm:pt>
    <dgm:pt modelId="{8F117644-4DB5-4EC9-BA80-7239D94BB2F0}" type="pres">
      <dgm:prSet presAssocID="{495D2EFC-5FA0-44AE-B7BE-12C8172A818F}" presName="sibTrans" presStyleLbl="sibTrans1D1" presStyleIdx="3" presStyleCnt="8"/>
      <dgm:spPr/>
    </dgm:pt>
    <dgm:pt modelId="{F6847708-F206-49EE-9742-4A194A5268B8}" type="pres">
      <dgm:prSet presAssocID="{A372C344-FBA0-40D1-880E-7153E0DC207D}" presName="node" presStyleLbl="node1" presStyleIdx="4" presStyleCnt="8" custScaleX="163904" custScaleY="129558">
        <dgm:presLayoutVars>
          <dgm:bulletEnabled val="1"/>
        </dgm:presLayoutVars>
      </dgm:prSet>
      <dgm:spPr/>
    </dgm:pt>
    <dgm:pt modelId="{BD0899E8-026D-4605-9A1F-384D2EA5D749}" type="pres">
      <dgm:prSet presAssocID="{A372C344-FBA0-40D1-880E-7153E0DC207D}" presName="spNode" presStyleCnt="0"/>
      <dgm:spPr/>
    </dgm:pt>
    <dgm:pt modelId="{0255249D-2A9D-4267-AC29-AB30F4D64208}" type="pres">
      <dgm:prSet presAssocID="{DA23AA33-AFB8-4AD8-89FE-64BDDBCF3FB1}" presName="sibTrans" presStyleLbl="sibTrans1D1" presStyleIdx="4" presStyleCnt="8"/>
      <dgm:spPr/>
    </dgm:pt>
    <dgm:pt modelId="{DA0ACDBB-56A6-4513-BA92-085A2D5EEE54}" type="pres">
      <dgm:prSet presAssocID="{C36A3E01-53CA-4C01-8E5A-ECA8F5A21409}" presName="node" presStyleLbl="node1" presStyleIdx="5" presStyleCnt="8" custScaleX="163904" custScaleY="129558">
        <dgm:presLayoutVars>
          <dgm:bulletEnabled val="1"/>
        </dgm:presLayoutVars>
      </dgm:prSet>
      <dgm:spPr/>
    </dgm:pt>
    <dgm:pt modelId="{D6370AD3-C1A3-473F-B239-A20268D659FB}" type="pres">
      <dgm:prSet presAssocID="{C36A3E01-53CA-4C01-8E5A-ECA8F5A21409}" presName="spNode" presStyleCnt="0"/>
      <dgm:spPr/>
    </dgm:pt>
    <dgm:pt modelId="{9EBA078F-2460-4D4F-9684-E44926DCE287}" type="pres">
      <dgm:prSet presAssocID="{0A8726D3-1C9E-4DBA-93B0-F841C12137CF}" presName="sibTrans" presStyleLbl="sibTrans1D1" presStyleIdx="5" presStyleCnt="8"/>
      <dgm:spPr/>
    </dgm:pt>
    <dgm:pt modelId="{7D6E13A7-86D1-4A8E-AB8F-5CCF7155CEB4}" type="pres">
      <dgm:prSet presAssocID="{616F89E4-FD2B-409E-8B42-40E21C52B07F}" presName="node" presStyleLbl="node1" presStyleIdx="6" presStyleCnt="8" custScaleX="163904" custScaleY="129558">
        <dgm:presLayoutVars>
          <dgm:bulletEnabled val="1"/>
        </dgm:presLayoutVars>
      </dgm:prSet>
      <dgm:spPr/>
    </dgm:pt>
    <dgm:pt modelId="{0865C25E-7CE0-4C4A-83EC-0E8276AC6701}" type="pres">
      <dgm:prSet presAssocID="{616F89E4-FD2B-409E-8B42-40E21C52B07F}" presName="spNode" presStyleCnt="0"/>
      <dgm:spPr/>
    </dgm:pt>
    <dgm:pt modelId="{7D25A8C6-42D2-4CD4-A441-8248B595AEA6}" type="pres">
      <dgm:prSet presAssocID="{865218E3-9267-41EF-80F0-41ADE8238E4A}" presName="sibTrans" presStyleLbl="sibTrans1D1" presStyleIdx="6" presStyleCnt="8"/>
      <dgm:spPr/>
    </dgm:pt>
    <dgm:pt modelId="{E1FBE99A-0E1A-4C59-B037-402DF10E33C2}" type="pres">
      <dgm:prSet presAssocID="{CE692ACE-AC90-4C84-A742-632EC3532B78}" presName="node" presStyleLbl="node1" presStyleIdx="7" presStyleCnt="8" custScaleX="163904" custScaleY="129558">
        <dgm:presLayoutVars>
          <dgm:bulletEnabled val="1"/>
        </dgm:presLayoutVars>
      </dgm:prSet>
      <dgm:spPr/>
    </dgm:pt>
    <dgm:pt modelId="{BF8AEAD4-91F6-4815-88FC-C6CDA7D9406C}" type="pres">
      <dgm:prSet presAssocID="{CE692ACE-AC90-4C84-A742-632EC3532B78}" presName="spNode" presStyleCnt="0"/>
      <dgm:spPr/>
    </dgm:pt>
    <dgm:pt modelId="{DE97902E-3C77-4D10-AB9B-BA0C9DB78C6E}" type="pres">
      <dgm:prSet presAssocID="{EC46C457-A7A3-4112-B94D-7B523DBF0660}" presName="sibTrans" presStyleLbl="sibTrans1D1" presStyleIdx="7" presStyleCnt="8"/>
      <dgm:spPr/>
    </dgm:pt>
  </dgm:ptLst>
  <dgm:cxnLst>
    <dgm:cxn modelId="{7C48CA06-DFF6-40B4-B416-204149457CE2}" type="presOf" srcId="{5C3B4B30-A5EC-4375-8BAF-D12897EAD382}" destId="{21E0AE17-6A83-48C2-827E-E9ADD2BB6BF5}" srcOrd="0" destOrd="0" presId="urn:microsoft.com/office/officeart/2005/8/layout/cycle6"/>
    <dgm:cxn modelId="{EF959208-496B-452A-8414-316FF4F2EEF0}" type="presOf" srcId="{C36A3E01-53CA-4C01-8E5A-ECA8F5A21409}" destId="{DA0ACDBB-56A6-4513-BA92-085A2D5EEE54}" srcOrd="0" destOrd="0" presId="urn:microsoft.com/office/officeart/2005/8/layout/cycle6"/>
    <dgm:cxn modelId="{264ED509-B0DF-49EC-AD4D-82338AA7EE7E}" srcId="{5C3B4B30-A5EC-4375-8BAF-D12897EAD382}" destId="{7D0893AF-AE1C-4B80-B147-92EDE814DB87}" srcOrd="2" destOrd="0" parTransId="{AEFBABFB-728A-4F5A-95B7-6EF8DACAEC3C}" sibTransId="{0830CAC7-0010-4A43-BFEB-F64A2B7F6A5D}"/>
    <dgm:cxn modelId="{C0521215-8A17-4B9D-83BD-9E962D97A2A9}" type="presOf" srcId="{9EE65BD4-BDDE-4145-8D76-0651ECDA01C0}" destId="{B52D3661-3820-4217-9026-3C0F6ADDA136}" srcOrd="0" destOrd="0" presId="urn:microsoft.com/office/officeart/2005/8/layout/cycle6"/>
    <dgm:cxn modelId="{DD23661F-B36B-49DF-BA72-112CA11AEB30}" srcId="{5C3B4B30-A5EC-4375-8BAF-D12897EAD382}" destId="{79C6CB78-3322-4EC9-9178-394C43051F6A}" srcOrd="1" destOrd="0" parTransId="{45ABCA06-2B56-461D-8596-7FE6197C86AE}" sibTransId="{085CCBA2-7777-49DB-B1E1-4DCE14E78F14}"/>
    <dgm:cxn modelId="{70CD7947-9E38-470B-815A-8EA77095D2AF}" type="presOf" srcId="{495D2EFC-5FA0-44AE-B7BE-12C8172A818F}" destId="{8F117644-4DB5-4EC9-BA80-7239D94BB2F0}" srcOrd="0" destOrd="0" presId="urn:microsoft.com/office/officeart/2005/8/layout/cycle6"/>
    <dgm:cxn modelId="{06F9A04D-4AD9-4025-9B5D-90D2F6B1D101}" type="presOf" srcId="{0A8726D3-1C9E-4DBA-93B0-F841C12137CF}" destId="{9EBA078F-2460-4D4F-9684-E44926DCE287}" srcOrd="0" destOrd="0" presId="urn:microsoft.com/office/officeart/2005/8/layout/cycle6"/>
    <dgm:cxn modelId="{F0DC544F-D94B-4E1A-AFEB-F14147015F1D}" srcId="{5C3B4B30-A5EC-4375-8BAF-D12897EAD382}" destId="{CE692ACE-AC90-4C84-A742-632EC3532B78}" srcOrd="7" destOrd="0" parTransId="{FB97905F-0815-4856-8350-A52D3CE51562}" sibTransId="{EC46C457-A7A3-4112-B94D-7B523DBF0660}"/>
    <dgm:cxn modelId="{11E29275-941B-41F3-BD95-C95DE86F28BB}" type="presOf" srcId="{EC46C457-A7A3-4112-B94D-7B523DBF0660}" destId="{DE97902E-3C77-4D10-AB9B-BA0C9DB78C6E}" srcOrd="0" destOrd="0" presId="urn:microsoft.com/office/officeart/2005/8/layout/cycle6"/>
    <dgm:cxn modelId="{5E7ECC55-D2CA-4E8C-A077-E8831D71A9BD}" type="presOf" srcId="{616F89E4-FD2B-409E-8B42-40E21C52B07F}" destId="{7D6E13A7-86D1-4A8E-AB8F-5CCF7155CEB4}" srcOrd="0" destOrd="0" presId="urn:microsoft.com/office/officeart/2005/8/layout/cycle6"/>
    <dgm:cxn modelId="{41281B79-B550-4AA4-A29A-7A3D7CE73E39}" srcId="{5C3B4B30-A5EC-4375-8BAF-D12897EAD382}" destId="{A372C344-FBA0-40D1-880E-7153E0DC207D}" srcOrd="4" destOrd="0" parTransId="{6FA5DF57-3B4A-47E9-A8B7-4D45654410F8}" sibTransId="{DA23AA33-AFB8-4AD8-89FE-64BDDBCF3FB1}"/>
    <dgm:cxn modelId="{77B8467D-9035-40D9-9381-1E5D6B5F4810}" type="presOf" srcId="{DA23AA33-AFB8-4AD8-89FE-64BDDBCF3FB1}" destId="{0255249D-2A9D-4267-AC29-AB30F4D64208}" srcOrd="0" destOrd="0" presId="urn:microsoft.com/office/officeart/2005/8/layout/cycle6"/>
    <dgm:cxn modelId="{823F9780-131F-4259-AB31-A454A0ED053D}" srcId="{5C3B4B30-A5EC-4375-8BAF-D12897EAD382}" destId="{DD549E0A-1584-42AD-9E80-73863281085E}" srcOrd="3" destOrd="0" parTransId="{4889DC3C-B015-4631-AEF3-2057E6B80FF6}" sibTransId="{495D2EFC-5FA0-44AE-B7BE-12C8172A818F}"/>
    <dgm:cxn modelId="{E5C9D28D-ABAD-4470-9E5B-390E09125A81}" srcId="{5C3B4B30-A5EC-4375-8BAF-D12897EAD382}" destId="{C36A3E01-53CA-4C01-8E5A-ECA8F5A21409}" srcOrd="5" destOrd="0" parTransId="{6F42B66E-4A7E-4F96-AC95-BF69955A615F}" sibTransId="{0A8726D3-1C9E-4DBA-93B0-F841C12137CF}"/>
    <dgm:cxn modelId="{B05E7296-B07A-46B5-BC46-FDBF2CE324DD}" type="presOf" srcId="{7D0893AF-AE1C-4B80-B147-92EDE814DB87}" destId="{0526ECA2-64E6-4344-8EDD-9DFF6622B55D}" srcOrd="0" destOrd="0" presId="urn:microsoft.com/office/officeart/2005/8/layout/cycle6"/>
    <dgm:cxn modelId="{0385D29B-6FAB-46E6-B68C-80CD95B844ED}" type="presOf" srcId="{865218E3-9267-41EF-80F0-41ADE8238E4A}" destId="{7D25A8C6-42D2-4CD4-A441-8248B595AEA6}" srcOrd="0" destOrd="0" presId="urn:microsoft.com/office/officeart/2005/8/layout/cycle6"/>
    <dgm:cxn modelId="{4E68079E-E9C2-4D49-ADB8-640AD96D39AC}" type="presOf" srcId="{085CCBA2-7777-49DB-B1E1-4DCE14E78F14}" destId="{46168C4A-70B7-4CAA-A693-0F3C007D7E96}" srcOrd="0" destOrd="0" presId="urn:microsoft.com/office/officeart/2005/8/layout/cycle6"/>
    <dgm:cxn modelId="{67A3E3A4-90F7-4C08-AB15-8E0E6A195195}" type="presOf" srcId="{DD549E0A-1584-42AD-9E80-73863281085E}" destId="{290EA5AD-9C1A-479E-B41E-4737E87CACF0}" srcOrd="0" destOrd="0" presId="urn:microsoft.com/office/officeart/2005/8/layout/cycle6"/>
    <dgm:cxn modelId="{8F1375AF-4DA7-43F3-9FF4-01CEAF89D2D6}" type="presOf" srcId="{A372C344-FBA0-40D1-880E-7153E0DC207D}" destId="{F6847708-F206-49EE-9742-4A194A5268B8}" srcOrd="0" destOrd="0" presId="urn:microsoft.com/office/officeart/2005/8/layout/cycle6"/>
    <dgm:cxn modelId="{9CBB11B3-6CBA-4C1C-8B14-0DF7DFBF0903}" srcId="{5C3B4B30-A5EC-4375-8BAF-D12897EAD382}" destId="{7EAE01E1-6870-4207-9160-F99875D73BA3}" srcOrd="0" destOrd="0" parTransId="{EBB95B06-6F1F-4663-AE51-77762068E343}" sibTransId="{9EE65BD4-BDDE-4145-8D76-0651ECDA01C0}"/>
    <dgm:cxn modelId="{E42E67CA-A6FF-4B9A-9004-4605F38E7CCC}" type="presOf" srcId="{CE692ACE-AC90-4C84-A742-632EC3532B78}" destId="{E1FBE99A-0E1A-4C59-B037-402DF10E33C2}" srcOrd="0" destOrd="0" presId="urn:microsoft.com/office/officeart/2005/8/layout/cycle6"/>
    <dgm:cxn modelId="{4546A5E2-3CBF-4285-8B6B-21902CEA39F9}" srcId="{5C3B4B30-A5EC-4375-8BAF-D12897EAD382}" destId="{616F89E4-FD2B-409E-8B42-40E21C52B07F}" srcOrd="6" destOrd="0" parTransId="{2EA0FC99-6B93-439F-A000-A21C8170F988}" sibTransId="{865218E3-9267-41EF-80F0-41ADE8238E4A}"/>
    <dgm:cxn modelId="{84F2E4E7-DDBA-4946-852E-DD5147CFC1C7}" type="presOf" srcId="{79C6CB78-3322-4EC9-9178-394C43051F6A}" destId="{AA96234C-4329-40F8-9569-AEF9A6263567}" srcOrd="0" destOrd="0" presId="urn:microsoft.com/office/officeart/2005/8/layout/cycle6"/>
    <dgm:cxn modelId="{C16AA7F1-45AB-49D3-9D1F-154D241A0723}" type="presOf" srcId="{7EAE01E1-6870-4207-9160-F99875D73BA3}" destId="{ADCD1506-9AB6-4ED0-8A34-C29D1394478E}" srcOrd="0" destOrd="0" presId="urn:microsoft.com/office/officeart/2005/8/layout/cycle6"/>
    <dgm:cxn modelId="{1F6131FF-2C47-453E-9617-A30E11A0ED29}" type="presOf" srcId="{0830CAC7-0010-4A43-BFEB-F64A2B7F6A5D}" destId="{8FB89F7B-D0B4-4298-A329-F38555506D75}" srcOrd="0" destOrd="0" presId="urn:microsoft.com/office/officeart/2005/8/layout/cycle6"/>
    <dgm:cxn modelId="{70478433-85C7-47CA-BF80-292A37380C91}" type="presParOf" srcId="{21E0AE17-6A83-48C2-827E-E9ADD2BB6BF5}" destId="{ADCD1506-9AB6-4ED0-8A34-C29D1394478E}" srcOrd="0" destOrd="0" presId="urn:microsoft.com/office/officeart/2005/8/layout/cycle6"/>
    <dgm:cxn modelId="{46BD5ED8-6A75-4FB7-8C6B-132235D54E2B}" type="presParOf" srcId="{21E0AE17-6A83-48C2-827E-E9ADD2BB6BF5}" destId="{87FC89A8-8B64-45C8-8DC5-74A280862EAB}" srcOrd="1" destOrd="0" presId="urn:microsoft.com/office/officeart/2005/8/layout/cycle6"/>
    <dgm:cxn modelId="{FC80D70A-1382-4122-8070-AC8975F0E1C8}" type="presParOf" srcId="{21E0AE17-6A83-48C2-827E-E9ADD2BB6BF5}" destId="{B52D3661-3820-4217-9026-3C0F6ADDA136}" srcOrd="2" destOrd="0" presId="urn:microsoft.com/office/officeart/2005/8/layout/cycle6"/>
    <dgm:cxn modelId="{A852E49B-AAEA-44E0-91CB-6DEE4B60AF38}" type="presParOf" srcId="{21E0AE17-6A83-48C2-827E-E9ADD2BB6BF5}" destId="{AA96234C-4329-40F8-9569-AEF9A6263567}" srcOrd="3" destOrd="0" presId="urn:microsoft.com/office/officeart/2005/8/layout/cycle6"/>
    <dgm:cxn modelId="{44F40BAC-2662-436B-A408-4F392D982823}" type="presParOf" srcId="{21E0AE17-6A83-48C2-827E-E9ADD2BB6BF5}" destId="{126270CB-E814-4B40-BD79-59970B4D14EA}" srcOrd="4" destOrd="0" presId="urn:microsoft.com/office/officeart/2005/8/layout/cycle6"/>
    <dgm:cxn modelId="{3C7042CF-6067-4961-A838-E77853663450}" type="presParOf" srcId="{21E0AE17-6A83-48C2-827E-E9ADD2BB6BF5}" destId="{46168C4A-70B7-4CAA-A693-0F3C007D7E96}" srcOrd="5" destOrd="0" presId="urn:microsoft.com/office/officeart/2005/8/layout/cycle6"/>
    <dgm:cxn modelId="{50848A29-8726-455F-BB21-4CD3F62DF46D}" type="presParOf" srcId="{21E0AE17-6A83-48C2-827E-E9ADD2BB6BF5}" destId="{0526ECA2-64E6-4344-8EDD-9DFF6622B55D}" srcOrd="6" destOrd="0" presId="urn:microsoft.com/office/officeart/2005/8/layout/cycle6"/>
    <dgm:cxn modelId="{32B4CCC5-E3E9-422A-A00A-8F44490E0CDE}" type="presParOf" srcId="{21E0AE17-6A83-48C2-827E-E9ADD2BB6BF5}" destId="{51CEA40F-B227-4186-ABE9-9502309A1B1A}" srcOrd="7" destOrd="0" presId="urn:microsoft.com/office/officeart/2005/8/layout/cycle6"/>
    <dgm:cxn modelId="{0C1216FD-417B-4012-A35E-DBF0E294689E}" type="presParOf" srcId="{21E0AE17-6A83-48C2-827E-E9ADD2BB6BF5}" destId="{8FB89F7B-D0B4-4298-A329-F38555506D75}" srcOrd="8" destOrd="0" presId="urn:microsoft.com/office/officeart/2005/8/layout/cycle6"/>
    <dgm:cxn modelId="{6C4C5097-68F5-4564-9949-5F109E17EE3F}" type="presParOf" srcId="{21E0AE17-6A83-48C2-827E-E9ADD2BB6BF5}" destId="{290EA5AD-9C1A-479E-B41E-4737E87CACF0}" srcOrd="9" destOrd="0" presId="urn:microsoft.com/office/officeart/2005/8/layout/cycle6"/>
    <dgm:cxn modelId="{4B206B63-29AA-4BAE-920F-094E3508A847}" type="presParOf" srcId="{21E0AE17-6A83-48C2-827E-E9ADD2BB6BF5}" destId="{1FCEF40C-5999-4F5E-8981-9886316D4C50}" srcOrd="10" destOrd="0" presId="urn:microsoft.com/office/officeart/2005/8/layout/cycle6"/>
    <dgm:cxn modelId="{3BB77120-D161-4186-A7D9-740ED4286C09}" type="presParOf" srcId="{21E0AE17-6A83-48C2-827E-E9ADD2BB6BF5}" destId="{8F117644-4DB5-4EC9-BA80-7239D94BB2F0}" srcOrd="11" destOrd="0" presId="urn:microsoft.com/office/officeart/2005/8/layout/cycle6"/>
    <dgm:cxn modelId="{A897B45E-A387-4F63-8E2E-59EAC2B36DC8}" type="presParOf" srcId="{21E0AE17-6A83-48C2-827E-E9ADD2BB6BF5}" destId="{F6847708-F206-49EE-9742-4A194A5268B8}" srcOrd="12" destOrd="0" presId="urn:microsoft.com/office/officeart/2005/8/layout/cycle6"/>
    <dgm:cxn modelId="{56FBAC1E-D9BB-4787-8FD8-682EFAD3BEC1}" type="presParOf" srcId="{21E0AE17-6A83-48C2-827E-E9ADD2BB6BF5}" destId="{BD0899E8-026D-4605-9A1F-384D2EA5D749}" srcOrd="13" destOrd="0" presId="urn:microsoft.com/office/officeart/2005/8/layout/cycle6"/>
    <dgm:cxn modelId="{772D41CB-0BBF-48E0-ABF1-C4E1EA5206BC}" type="presParOf" srcId="{21E0AE17-6A83-48C2-827E-E9ADD2BB6BF5}" destId="{0255249D-2A9D-4267-AC29-AB30F4D64208}" srcOrd="14" destOrd="0" presId="urn:microsoft.com/office/officeart/2005/8/layout/cycle6"/>
    <dgm:cxn modelId="{51EAC12F-B550-4DC6-9FCB-5D01FB52FD27}" type="presParOf" srcId="{21E0AE17-6A83-48C2-827E-E9ADD2BB6BF5}" destId="{DA0ACDBB-56A6-4513-BA92-085A2D5EEE54}" srcOrd="15" destOrd="0" presId="urn:microsoft.com/office/officeart/2005/8/layout/cycle6"/>
    <dgm:cxn modelId="{87B67755-4E69-4214-BBFD-0763DE747D0E}" type="presParOf" srcId="{21E0AE17-6A83-48C2-827E-E9ADD2BB6BF5}" destId="{D6370AD3-C1A3-473F-B239-A20268D659FB}" srcOrd="16" destOrd="0" presId="urn:microsoft.com/office/officeart/2005/8/layout/cycle6"/>
    <dgm:cxn modelId="{52AB95B3-C2C5-4523-AB20-98FF0002189F}" type="presParOf" srcId="{21E0AE17-6A83-48C2-827E-E9ADD2BB6BF5}" destId="{9EBA078F-2460-4D4F-9684-E44926DCE287}" srcOrd="17" destOrd="0" presId="urn:microsoft.com/office/officeart/2005/8/layout/cycle6"/>
    <dgm:cxn modelId="{4FD9C184-FBAB-45E7-88E3-0C0E80642D3C}" type="presParOf" srcId="{21E0AE17-6A83-48C2-827E-E9ADD2BB6BF5}" destId="{7D6E13A7-86D1-4A8E-AB8F-5CCF7155CEB4}" srcOrd="18" destOrd="0" presId="urn:microsoft.com/office/officeart/2005/8/layout/cycle6"/>
    <dgm:cxn modelId="{67BEBD28-9768-484A-A671-CA841437534F}" type="presParOf" srcId="{21E0AE17-6A83-48C2-827E-E9ADD2BB6BF5}" destId="{0865C25E-7CE0-4C4A-83EC-0E8276AC6701}" srcOrd="19" destOrd="0" presId="urn:microsoft.com/office/officeart/2005/8/layout/cycle6"/>
    <dgm:cxn modelId="{DB4DA917-EB70-47BC-A11C-A5C378E381BF}" type="presParOf" srcId="{21E0AE17-6A83-48C2-827E-E9ADD2BB6BF5}" destId="{7D25A8C6-42D2-4CD4-A441-8248B595AEA6}" srcOrd="20" destOrd="0" presId="urn:microsoft.com/office/officeart/2005/8/layout/cycle6"/>
    <dgm:cxn modelId="{34CB5C65-58D8-4E61-900F-C3333E61D6E4}" type="presParOf" srcId="{21E0AE17-6A83-48C2-827E-E9ADD2BB6BF5}" destId="{E1FBE99A-0E1A-4C59-B037-402DF10E33C2}" srcOrd="21" destOrd="0" presId="urn:microsoft.com/office/officeart/2005/8/layout/cycle6"/>
    <dgm:cxn modelId="{3B00C354-A368-4C3F-BBA1-1254FCA3274A}" type="presParOf" srcId="{21E0AE17-6A83-48C2-827E-E9ADD2BB6BF5}" destId="{BF8AEAD4-91F6-4815-88FC-C6CDA7D9406C}" srcOrd="22" destOrd="0" presId="urn:microsoft.com/office/officeart/2005/8/layout/cycle6"/>
    <dgm:cxn modelId="{9CECD0A6-4ECE-4796-9406-DF2C9AE8B07D}" type="presParOf" srcId="{21E0AE17-6A83-48C2-827E-E9ADD2BB6BF5}" destId="{DE97902E-3C77-4D10-AB9B-BA0C9DB78C6E}" srcOrd="23"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a:solidFill>
          <a:srgbClr val="0070C0"/>
        </a:solidFill>
      </dgm:spPr>
      <dgm:t>
        <a:bodyPr/>
        <a:lstStyle/>
        <a:p>
          <a:r>
            <a:rPr lang="en-ZA" dirty="0"/>
            <a:t>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rgbClr val="0070C0"/>
        </a:solidFill>
      </dgm:spPr>
      <dgm:t>
        <a:bodyPr/>
        <a:lstStyle/>
        <a:p>
          <a:r>
            <a:rPr lang="en-ZA" dirty="0"/>
            <a:t>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chemeClr val="bg1">
            <a:lumMod val="85000"/>
          </a:schemeClr>
        </a:solidFill>
      </dgm:spPr>
      <dgm:t>
        <a:bodyPr/>
        <a:lstStyle/>
        <a:p>
          <a:r>
            <a:rPr lang="en-ZA" dirty="0"/>
            <a:t>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bg1">
            <a:lumMod val="85000"/>
          </a:schemeClr>
        </a:solidFill>
      </dgm:spPr>
      <dgm:t>
        <a:bodyPr/>
        <a:lstStyle/>
        <a:p>
          <a:r>
            <a:rPr lang="en-ZA" dirty="0"/>
            <a:t>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bg1">
            <a:lumMod val="85000"/>
          </a:schemeClr>
        </a:solidFill>
      </dgm:spPr>
      <dgm:t>
        <a:bodyPr/>
        <a:lstStyle/>
        <a:p>
          <a:r>
            <a:rPr lang="en-ZA" dirty="0"/>
            <a:t>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bg1">
            <a:lumMod val="85000"/>
          </a:schemeClr>
        </a:solidFill>
      </dgm:spPr>
      <dgm:t>
        <a:bodyPr/>
        <a:lstStyle/>
        <a:p>
          <a:r>
            <a:rPr lang="en-ZA" dirty="0"/>
            <a:t>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custScaleX="134134" custScaleY="164893">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5689B514-1AF2-400B-86B1-C7C060EA7242}" type="presOf" srcId="{4D8B7AF0-07AF-4856-9447-DB6C3D712627}" destId="{1F018E35-5D8D-49B3-9B7D-3B0C8DAB90F1}" srcOrd="0" destOrd="0" presId="urn:microsoft.com/office/officeart/2005/8/layout/chevron1"/>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65F4553D-0C47-4612-9FE5-5DC0BC06C8D7}" type="presOf" srcId="{9E15EC47-73C5-46FC-8C6E-2A2A74A3ACCE}" destId="{0264AFE3-26CB-4B35-9933-E5E31D84B537}" srcOrd="0" destOrd="0" presId="urn:microsoft.com/office/officeart/2005/8/layout/chevron1"/>
    <dgm:cxn modelId="{D73CF73F-C59B-4D5B-A38A-30A41FCD3123}" srcId="{9E15EC47-73C5-46FC-8C6E-2A2A74A3ACCE}" destId="{7683F89E-D83C-433C-AD37-8087EDC5215A}" srcOrd="4" destOrd="0" parTransId="{2799A4DD-E237-4390-A920-A15963CD552B}" sibTransId="{BB0A4321-D189-4281-A323-321F7731EDA9}"/>
    <dgm:cxn modelId="{1BE3495E-5395-4EF6-B03B-B54F5BDF4E7C}" type="presOf" srcId="{7683F89E-D83C-433C-AD37-8087EDC5215A}" destId="{950702B6-D249-4899-ACE8-16CAE595C5EA}" srcOrd="0" destOrd="0" presId="urn:microsoft.com/office/officeart/2005/8/layout/chevron1"/>
    <dgm:cxn modelId="{7AD9124D-0E60-461E-9B71-1DAB4E363C59}" type="presOf" srcId="{B329895F-4BE2-42B3-8FB7-9DF2D6FD998F}" destId="{72F1AA51-D764-4888-AADE-2501EAF11598}" srcOrd="0" destOrd="0" presId="urn:microsoft.com/office/officeart/2005/8/layout/chevron1"/>
    <dgm:cxn modelId="{7DFCE858-D3A1-4071-8143-626CAC222C42}" type="presOf" srcId="{5B7C9612-021F-4051-AE5B-4AE7EF44F698}" destId="{ED3DE7FC-6F5A-45AC-BEC4-95E942FD39FA}"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014FE4AD-9DCA-4110-9D34-95BA14F7B1EF}" type="presOf" srcId="{780C0493-BA34-43E9-8917-ABED5274BC90}" destId="{3BF19F79-1530-4022-B59D-79128ED03ED3}"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88EF8DDD-1CF9-4922-A01B-A09898819F00}" type="presOf" srcId="{C2D5FC84-A846-483B-A779-A508D5DD156B}" destId="{A5171B81-D340-4FD9-8BB9-F8E53E09CF9F}" srcOrd="0" destOrd="0" presId="urn:microsoft.com/office/officeart/2005/8/layout/chevron1"/>
    <dgm:cxn modelId="{D7600EE6-F3AA-4D8B-8107-96C763CFEC3C}" type="presOf" srcId="{E9C99FBF-A2EF-4045-842A-61B027B5CCC3}" destId="{BDB9394C-934D-4DCA-8054-75107AF14B89}" srcOrd="0" destOrd="0" presId="urn:microsoft.com/office/officeart/2005/8/layout/chevron1"/>
    <dgm:cxn modelId="{678573EF-869B-4BD9-A439-6197638D61B2}" type="presOf" srcId="{7A2C9826-BD5A-4E56-BA3A-14DC82A02406}" destId="{43493AC2-0D4D-48E9-98FA-93348157A1F7}"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A1D40DEE-900E-4882-93FC-A21530195135}" type="presParOf" srcId="{0264AFE3-26CB-4B35-9933-E5E31D84B537}" destId="{ED3DE7FC-6F5A-45AC-BEC4-95E942FD39FA}" srcOrd="0" destOrd="0" presId="urn:microsoft.com/office/officeart/2005/8/layout/chevron1"/>
    <dgm:cxn modelId="{9B3A4102-C227-4310-A2AF-0236B4EC4AA5}" type="presParOf" srcId="{0264AFE3-26CB-4B35-9933-E5E31D84B537}" destId="{45E4E519-BB69-4AAB-8701-0C7B0F3B19CD}" srcOrd="1" destOrd="0" presId="urn:microsoft.com/office/officeart/2005/8/layout/chevron1"/>
    <dgm:cxn modelId="{0AECDFFE-CF72-4571-9946-CC8E21FBB0EE}" type="presParOf" srcId="{0264AFE3-26CB-4B35-9933-E5E31D84B537}" destId="{72F1AA51-D764-4888-AADE-2501EAF11598}" srcOrd="2" destOrd="0" presId="urn:microsoft.com/office/officeart/2005/8/layout/chevron1"/>
    <dgm:cxn modelId="{B96CF858-57B2-4FF6-A124-D0A4A42D4F5A}" type="presParOf" srcId="{0264AFE3-26CB-4B35-9933-E5E31D84B537}" destId="{6E78B6B5-9828-4B27-9D6A-28926B4299D7}" srcOrd="3" destOrd="0" presId="urn:microsoft.com/office/officeart/2005/8/layout/chevron1"/>
    <dgm:cxn modelId="{1F1CF4AF-5490-4E98-83DE-5FC3DEE236B9}" type="presParOf" srcId="{0264AFE3-26CB-4B35-9933-E5E31D84B537}" destId="{A5171B81-D340-4FD9-8BB9-F8E53E09CF9F}" srcOrd="4" destOrd="0" presId="urn:microsoft.com/office/officeart/2005/8/layout/chevron1"/>
    <dgm:cxn modelId="{990D4BFD-8BC3-4096-9AB1-3F29CEB44B78}" type="presParOf" srcId="{0264AFE3-26CB-4B35-9933-E5E31D84B537}" destId="{11FB90EA-E138-4FD6-85C6-C10E146B184A}" srcOrd="5" destOrd="0" presId="urn:microsoft.com/office/officeart/2005/8/layout/chevron1"/>
    <dgm:cxn modelId="{32962CA0-EFAE-4B20-94EF-4E537460A800}" type="presParOf" srcId="{0264AFE3-26CB-4B35-9933-E5E31D84B537}" destId="{1F018E35-5D8D-49B3-9B7D-3B0C8DAB90F1}" srcOrd="6" destOrd="0" presId="urn:microsoft.com/office/officeart/2005/8/layout/chevron1"/>
    <dgm:cxn modelId="{307C2E81-9A49-4854-8A39-7AB608159AE4}" type="presParOf" srcId="{0264AFE3-26CB-4B35-9933-E5E31D84B537}" destId="{6BD2B26A-B71A-415C-BAF6-DC9727801C9C}" srcOrd="7" destOrd="0" presId="urn:microsoft.com/office/officeart/2005/8/layout/chevron1"/>
    <dgm:cxn modelId="{309A0D20-DD0F-42CF-A372-F140D4BFB969}" type="presParOf" srcId="{0264AFE3-26CB-4B35-9933-E5E31D84B537}" destId="{950702B6-D249-4899-ACE8-16CAE595C5EA}" srcOrd="8" destOrd="0" presId="urn:microsoft.com/office/officeart/2005/8/layout/chevron1"/>
    <dgm:cxn modelId="{B3D03098-376F-43B2-83D7-050130F55AE2}" type="presParOf" srcId="{0264AFE3-26CB-4B35-9933-E5E31D84B537}" destId="{FF85BA81-471E-475C-9C0F-676D86CE98A7}" srcOrd="9" destOrd="0" presId="urn:microsoft.com/office/officeart/2005/8/layout/chevron1"/>
    <dgm:cxn modelId="{BA8397BD-CD21-499B-A562-FC44E4E5356E}" type="presParOf" srcId="{0264AFE3-26CB-4B35-9933-E5E31D84B537}" destId="{43493AC2-0D4D-48E9-98FA-93348157A1F7}" srcOrd="10" destOrd="0" presId="urn:microsoft.com/office/officeart/2005/8/layout/chevron1"/>
    <dgm:cxn modelId="{67656F2B-7345-49B7-8CDF-12DA374E3F50}" type="presParOf" srcId="{0264AFE3-26CB-4B35-9933-E5E31D84B537}" destId="{6C4E3E66-B878-4B3D-BEA4-B1A63734FB70}" srcOrd="11" destOrd="0" presId="urn:microsoft.com/office/officeart/2005/8/layout/chevron1"/>
    <dgm:cxn modelId="{FC5D0CC9-8AAD-4332-B1A8-1AF45A408306}" type="presParOf" srcId="{0264AFE3-26CB-4B35-9933-E5E31D84B537}" destId="{3BF19F79-1530-4022-B59D-79128ED03ED3}" srcOrd="12" destOrd="0" presId="urn:microsoft.com/office/officeart/2005/8/layout/chevron1"/>
    <dgm:cxn modelId="{C7E950E0-B025-44DA-ABD9-6DF43FE7E70B}" type="presParOf" srcId="{0264AFE3-26CB-4B35-9933-E5E31D84B537}" destId="{6DB6CF10-F18D-4F09-9296-C60EC9DB067A}" srcOrd="13" destOrd="0" presId="urn:microsoft.com/office/officeart/2005/8/layout/chevron1"/>
    <dgm:cxn modelId="{CF0D6740-98E7-4431-9F3B-B6656E3FDF2C}"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a:solidFill>
          <a:srgbClr val="0070C0"/>
        </a:solidFill>
      </dgm:spPr>
      <dgm:t>
        <a:bodyPr/>
        <a:lstStyle/>
        <a:p>
          <a:r>
            <a:rPr lang="en-ZA" dirty="0"/>
            <a:t>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rgbClr val="0070C0"/>
        </a:solidFill>
      </dgm:spPr>
      <dgm:t>
        <a:bodyPr/>
        <a:lstStyle/>
        <a:p>
          <a:r>
            <a:rPr lang="en-ZA" dirty="0"/>
            <a:t>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rgbClr val="0070C0"/>
        </a:solidFill>
      </dgm:spPr>
      <dgm:t>
        <a:bodyPr/>
        <a:lstStyle/>
        <a:p>
          <a:r>
            <a:rPr lang="en-ZA" dirty="0"/>
            <a:t>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bg1">
            <a:lumMod val="85000"/>
          </a:schemeClr>
        </a:solidFill>
      </dgm:spPr>
      <dgm:t>
        <a:bodyPr/>
        <a:lstStyle/>
        <a:p>
          <a:r>
            <a:rPr lang="en-ZA" dirty="0"/>
            <a:t>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bg1">
            <a:lumMod val="85000"/>
          </a:schemeClr>
        </a:solidFill>
      </dgm:spPr>
      <dgm:t>
        <a:bodyPr/>
        <a:lstStyle/>
        <a:p>
          <a:r>
            <a:rPr lang="en-ZA" dirty="0"/>
            <a:t>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bg1">
            <a:lumMod val="85000"/>
          </a:schemeClr>
        </a:solidFill>
      </dgm:spPr>
      <dgm:t>
        <a:bodyPr/>
        <a:lstStyle/>
        <a:p>
          <a:r>
            <a:rPr lang="en-ZA" dirty="0"/>
            <a:t>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custScaleX="85769" custScaleY="95177">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custScaleX="141145" custScaleY="128855">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43CC310F-BA15-4882-9F7C-89FAD4CC649B}" type="presOf" srcId="{C2D5FC84-A846-483B-A779-A508D5DD156B}" destId="{A5171B81-D340-4FD9-8BB9-F8E53E09CF9F}" srcOrd="0" destOrd="0" presId="urn:microsoft.com/office/officeart/2005/8/layout/chevron1"/>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90BF483C-5872-4267-9328-DE2BE7E4BEFB}" type="presOf" srcId="{7A2C9826-BD5A-4E56-BA3A-14DC82A02406}" destId="{43493AC2-0D4D-48E9-98FA-93348157A1F7}" srcOrd="0" destOrd="0" presId="urn:microsoft.com/office/officeart/2005/8/layout/chevron1"/>
    <dgm:cxn modelId="{D73CF73F-C59B-4D5B-A38A-30A41FCD3123}" srcId="{9E15EC47-73C5-46FC-8C6E-2A2A74A3ACCE}" destId="{7683F89E-D83C-433C-AD37-8087EDC5215A}" srcOrd="4" destOrd="0" parTransId="{2799A4DD-E237-4390-A920-A15963CD552B}" sibTransId="{BB0A4321-D189-4281-A323-321F7731EDA9}"/>
    <dgm:cxn modelId="{9A833164-ED30-4C24-9996-9C39EEC9A397}" type="presOf" srcId="{780C0493-BA34-43E9-8917-ABED5274BC90}" destId="{3BF19F79-1530-4022-B59D-79128ED03ED3}" srcOrd="0" destOrd="0" presId="urn:microsoft.com/office/officeart/2005/8/layout/chevron1"/>
    <dgm:cxn modelId="{74400567-89E9-4BDE-AAF7-55FD5AC2ECBD}" type="presOf" srcId="{7683F89E-D83C-433C-AD37-8087EDC5215A}" destId="{950702B6-D249-4899-ACE8-16CAE595C5EA}" srcOrd="0" destOrd="0" presId="urn:microsoft.com/office/officeart/2005/8/layout/chevron1"/>
    <dgm:cxn modelId="{12A0BA4E-8096-400F-8BD4-0F54379BB3B6}" type="presOf" srcId="{B329895F-4BE2-42B3-8FB7-9DF2D6FD998F}" destId="{72F1AA51-D764-4888-AADE-2501EAF11598}" srcOrd="0" destOrd="0" presId="urn:microsoft.com/office/officeart/2005/8/layout/chevron1"/>
    <dgm:cxn modelId="{D2ABB654-4487-4180-B7BF-8DC75D36CB84}" type="presOf" srcId="{9E15EC47-73C5-46FC-8C6E-2A2A74A3ACCE}" destId="{0264AFE3-26CB-4B35-9933-E5E31D84B537}" srcOrd="0" destOrd="0" presId="urn:microsoft.com/office/officeart/2005/8/layout/chevron1"/>
    <dgm:cxn modelId="{5AE7F38A-CFA4-4094-8F8C-CBB207254D04}" type="presOf" srcId="{4D8B7AF0-07AF-4856-9447-DB6C3D712627}" destId="{1F018E35-5D8D-49B3-9B7D-3B0C8DAB90F1}"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655D80B8-C334-467E-96E0-531B66F65F2A}" type="presOf" srcId="{E9C99FBF-A2EF-4045-842A-61B027B5CCC3}" destId="{BDB9394C-934D-4DCA-8054-75107AF14B89}"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091129E2-C32E-436D-90D8-77ACB75C888B}" type="presOf" srcId="{5B7C9612-021F-4051-AE5B-4AE7EF44F698}" destId="{ED3DE7FC-6F5A-45AC-BEC4-95E942FD39FA}"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A602F93A-0382-46B2-BF05-5E0834E9CDA8}" type="presParOf" srcId="{0264AFE3-26CB-4B35-9933-E5E31D84B537}" destId="{ED3DE7FC-6F5A-45AC-BEC4-95E942FD39FA}" srcOrd="0" destOrd="0" presId="urn:microsoft.com/office/officeart/2005/8/layout/chevron1"/>
    <dgm:cxn modelId="{7286225D-B580-4BB5-888E-1964781F1B7A}" type="presParOf" srcId="{0264AFE3-26CB-4B35-9933-E5E31D84B537}" destId="{45E4E519-BB69-4AAB-8701-0C7B0F3B19CD}" srcOrd="1" destOrd="0" presId="urn:microsoft.com/office/officeart/2005/8/layout/chevron1"/>
    <dgm:cxn modelId="{19454579-CDDF-4067-8354-941381DC2C8A}" type="presParOf" srcId="{0264AFE3-26CB-4B35-9933-E5E31D84B537}" destId="{72F1AA51-D764-4888-AADE-2501EAF11598}" srcOrd="2" destOrd="0" presId="urn:microsoft.com/office/officeart/2005/8/layout/chevron1"/>
    <dgm:cxn modelId="{50AA6BA1-65DE-4F73-809A-2E1F18AF7EC9}" type="presParOf" srcId="{0264AFE3-26CB-4B35-9933-E5E31D84B537}" destId="{6E78B6B5-9828-4B27-9D6A-28926B4299D7}" srcOrd="3" destOrd="0" presId="urn:microsoft.com/office/officeart/2005/8/layout/chevron1"/>
    <dgm:cxn modelId="{6788FCF3-90C2-4C79-955C-6E956C97F144}" type="presParOf" srcId="{0264AFE3-26CB-4B35-9933-E5E31D84B537}" destId="{A5171B81-D340-4FD9-8BB9-F8E53E09CF9F}" srcOrd="4" destOrd="0" presId="urn:microsoft.com/office/officeart/2005/8/layout/chevron1"/>
    <dgm:cxn modelId="{4A3A478B-2AF2-4A28-832F-AE3104D62DF1}" type="presParOf" srcId="{0264AFE3-26CB-4B35-9933-E5E31D84B537}" destId="{11FB90EA-E138-4FD6-85C6-C10E146B184A}" srcOrd="5" destOrd="0" presId="urn:microsoft.com/office/officeart/2005/8/layout/chevron1"/>
    <dgm:cxn modelId="{FB035145-D5CE-4D20-A7C0-128321A7AF82}" type="presParOf" srcId="{0264AFE3-26CB-4B35-9933-E5E31D84B537}" destId="{1F018E35-5D8D-49B3-9B7D-3B0C8DAB90F1}" srcOrd="6" destOrd="0" presId="urn:microsoft.com/office/officeart/2005/8/layout/chevron1"/>
    <dgm:cxn modelId="{6268BADC-131B-4BDC-9377-4EED30228486}" type="presParOf" srcId="{0264AFE3-26CB-4B35-9933-E5E31D84B537}" destId="{6BD2B26A-B71A-415C-BAF6-DC9727801C9C}" srcOrd="7" destOrd="0" presId="urn:microsoft.com/office/officeart/2005/8/layout/chevron1"/>
    <dgm:cxn modelId="{4A76F8E5-BF97-4E0D-BBE2-20E1A7B039BF}" type="presParOf" srcId="{0264AFE3-26CB-4B35-9933-E5E31D84B537}" destId="{950702B6-D249-4899-ACE8-16CAE595C5EA}" srcOrd="8" destOrd="0" presId="urn:microsoft.com/office/officeart/2005/8/layout/chevron1"/>
    <dgm:cxn modelId="{5D4947A9-D218-45C3-9EDB-3D1E27CCADDB}" type="presParOf" srcId="{0264AFE3-26CB-4B35-9933-E5E31D84B537}" destId="{FF85BA81-471E-475C-9C0F-676D86CE98A7}" srcOrd="9" destOrd="0" presId="urn:microsoft.com/office/officeart/2005/8/layout/chevron1"/>
    <dgm:cxn modelId="{4A4CC492-8A82-4805-A287-4D4BBBAE1787}" type="presParOf" srcId="{0264AFE3-26CB-4B35-9933-E5E31D84B537}" destId="{43493AC2-0D4D-48E9-98FA-93348157A1F7}" srcOrd="10" destOrd="0" presId="urn:microsoft.com/office/officeart/2005/8/layout/chevron1"/>
    <dgm:cxn modelId="{016D6097-4257-46EA-8BA9-BCACE51C6A41}" type="presParOf" srcId="{0264AFE3-26CB-4B35-9933-E5E31D84B537}" destId="{6C4E3E66-B878-4B3D-BEA4-B1A63734FB70}" srcOrd="11" destOrd="0" presId="urn:microsoft.com/office/officeart/2005/8/layout/chevron1"/>
    <dgm:cxn modelId="{4481FCBF-30A2-4EF9-A70E-1BD385EF30F6}" type="presParOf" srcId="{0264AFE3-26CB-4B35-9933-E5E31D84B537}" destId="{3BF19F79-1530-4022-B59D-79128ED03ED3}" srcOrd="12" destOrd="0" presId="urn:microsoft.com/office/officeart/2005/8/layout/chevron1"/>
    <dgm:cxn modelId="{93F52A39-E9E8-47C7-AA2D-D168DF6812E7}" type="presParOf" srcId="{0264AFE3-26CB-4B35-9933-E5E31D84B537}" destId="{6DB6CF10-F18D-4F09-9296-C60EC9DB067A}" srcOrd="13" destOrd="0" presId="urn:microsoft.com/office/officeart/2005/8/layout/chevron1"/>
    <dgm:cxn modelId="{F459EF06-F255-4EB6-A998-63E36B35F770}"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a:solidFill>
          <a:srgbClr val="0070C0"/>
        </a:solidFill>
      </dgm:spPr>
      <dgm:t>
        <a:bodyPr/>
        <a:lstStyle/>
        <a:p>
          <a:r>
            <a:rPr lang="en-ZA" dirty="0"/>
            <a:t>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rgbClr val="0070C0"/>
        </a:solidFill>
      </dgm:spPr>
      <dgm:t>
        <a:bodyPr/>
        <a:lstStyle/>
        <a:p>
          <a:r>
            <a:rPr lang="en-ZA" dirty="0"/>
            <a:t>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rgbClr val="0070C0"/>
        </a:solidFill>
      </dgm:spPr>
      <dgm:t>
        <a:bodyPr/>
        <a:lstStyle/>
        <a:p>
          <a:r>
            <a:rPr lang="en-ZA" dirty="0"/>
            <a:t>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chemeClr val="bg1">
            <a:lumMod val="85000"/>
          </a:schemeClr>
        </a:solidFill>
      </dgm:spPr>
      <dgm:t>
        <a:bodyPr/>
        <a:lstStyle/>
        <a:p>
          <a:r>
            <a:rPr lang="en-ZA" dirty="0"/>
            <a:t>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bg1">
            <a:lumMod val="85000"/>
          </a:schemeClr>
        </a:solidFill>
      </dgm:spPr>
      <dgm:t>
        <a:bodyPr/>
        <a:lstStyle/>
        <a:p>
          <a:r>
            <a:rPr lang="en-ZA" dirty="0"/>
            <a:t>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bg1">
            <a:lumMod val="85000"/>
          </a:schemeClr>
        </a:solidFill>
      </dgm:spPr>
      <dgm:t>
        <a:bodyPr/>
        <a:lstStyle/>
        <a:p>
          <a:r>
            <a:rPr lang="en-ZA" dirty="0"/>
            <a:t>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custScaleX="85769" custScaleY="95177">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custScaleX="141145" custScaleY="128855">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AF557611-841E-4BA0-A68A-8C9A8FA0AD70}" type="presOf" srcId="{4D8B7AF0-07AF-4856-9447-DB6C3D712627}" destId="{1F018E35-5D8D-49B3-9B7D-3B0C8DAB90F1}" srcOrd="0" destOrd="0" presId="urn:microsoft.com/office/officeart/2005/8/layout/chevron1"/>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CA3D1B35-57DF-4C4C-96E1-78CCE2D8951E}" type="presOf" srcId="{C2D5FC84-A846-483B-A779-A508D5DD156B}" destId="{A5171B81-D340-4FD9-8BB9-F8E53E09CF9F}" srcOrd="0" destOrd="0" presId="urn:microsoft.com/office/officeart/2005/8/layout/chevron1"/>
    <dgm:cxn modelId="{F8465B37-1D8F-49B4-9214-C24B36E5972A}" type="presOf" srcId="{E9C99FBF-A2EF-4045-842A-61B027B5CCC3}" destId="{BDB9394C-934D-4DCA-8054-75107AF14B89}" srcOrd="0" destOrd="0" presId="urn:microsoft.com/office/officeart/2005/8/layout/chevron1"/>
    <dgm:cxn modelId="{D73CF73F-C59B-4D5B-A38A-30A41FCD3123}" srcId="{9E15EC47-73C5-46FC-8C6E-2A2A74A3ACCE}" destId="{7683F89E-D83C-433C-AD37-8087EDC5215A}" srcOrd="4" destOrd="0" parTransId="{2799A4DD-E237-4390-A920-A15963CD552B}" sibTransId="{BB0A4321-D189-4281-A323-321F7731EDA9}"/>
    <dgm:cxn modelId="{F142D641-77C2-4E99-A4B9-8F4D833744FC}" type="presOf" srcId="{7683F89E-D83C-433C-AD37-8087EDC5215A}" destId="{950702B6-D249-4899-ACE8-16CAE595C5EA}" srcOrd="0" destOrd="0" presId="urn:microsoft.com/office/officeart/2005/8/layout/chevron1"/>
    <dgm:cxn modelId="{5D1A1449-D133-4730-91B6-9178A58B9DD4}" type="presOf" srcId="{7A2C9826-BD5A-4E56-BA3A-14DC82A02406}" destId="{43493AC2-0D4D-48E9-98FA-93348157A1F7}" srcOrd="0" destOrd="0" presId="urn:microsoft.com/office/officeart/2005/8/layout/chevron1"/>
    <dgm:cxn modelId="{008DE950-0B75-4DD6-9B07-D53592A7ED97}" type="presOf" srcId="{B329895F-4BE2-42B3-8FB7-9DF2D6FD998F}" destId="{72F1AA51-D764-4888-AADE-2501EAF11598}" srcOrd="0" destOrd="0" presId="urn:microsoft.com/office/officeart/2005/8/layout/chevron1"/>
    <dgm:cxn modelId="{BA83AD56-10AB-4A39-A6DF-2C70D325FB23}" type="presOf" srcId="{5B7C9612-021F-4051-AE5B-4AE7EF44F698}" destId="{ED3DE7FC-6F5A-45AC-BEC4-95E942FD39FA}" srcOrd="0" destOrd="0" presId="urn:microsoft.com/office/officeart/2005/8/layout/chevron1"/>
    <dgm:cxn modelId="{4BB0E879-20D3-4BAD-95FF-E72D891B89BF}" type="presOf" srcId="{780C0493-BA34-43E9-8917-ABED5274BC90}" destId="{3BF19F79-1530-4022-B59D-79128ED03ED3}" srcOrd="0" destOrd="0" presId="urn:microsoft.com/office/officeart/2005/8/layout/chevron1"/>
    <dgm:cxn modelId="{DAED30A7-CC95-4218-A859-CD05486899B6}" type="presOf" srcId="{9E15EC47-73C5-46FC-8C6E-2A2A74A3ACCE}" destId="{0264AFE3-26CB-4B35-9933-E5E31D84B537}"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9536DFF7-5C1A-4A48-B318-D478E6DF351C}" srcId="{9E15EC47-73C5-46FC-8C6E-2A2A74A3ACCE}" destId="{7A2C9826-BD5A-4E56-BA3A-14DC82A02406}" srcOrd="5" destOrd="0" parTransId="{1C156A54-3E91-4C47-A7C9-E79764EAAD60}" sibTransId="{882E0C0D-713C-41A1-B568-DEAB1F8AF356}"/>
    <dgm:cxn modelId="{888DA6C9-796E-493A-8A66-E82E566B21B4}" type="presParOf" srcId="{0264AFE3-26CB-4B35-9933-E5E31D84B537}" destId="{ED3DE7FC-6F5A-45AC-BEC4-95E942FD39FA}" srcOrd="0" destOrd="0" presId="urn:microsoft.com/office/officeart/2005/8/layout/chevron1"/>
    <dgm:cxn modelId="{6EB2B4C2-F2D2-4BDA-9C70-B3056396C894}" type="presParOf" srcId="{0264AFE3-26CB-4B35-9933-E5E31D84B537}" destId="{45E4E519-BB69-4AAB-8701-0C7B0F3B19CD}" srcOrd="1" destOrd="0" presId="urn:microsoft.com/office/officeart/2005/8/layout/chevron1"/>
    <dgm:cxn modelId="{5A9381B5-1011-48B1-A741-F95095B30793}" type="presParOf" srcId="{0264AFE3-26CB-4B35-9933-E5E31D84B537}" destId="{72F1AA51-D764-4888-AADE-2501EAF11598}" srcOrd="2" destOrd="0" presId="urn:microsoft.com/office/officeart/2005/8/layout/chevron1"/>
    <dgm:cxn modelId="{604B2ABD-851C-4DAF-A93C-FF3897E7EDBA}" type="presParOf" srcId="{0264AFE3-26CB-4B35-9933-E5E31D84B537}" destId="{6E78B6B5-9828-4B27-9D6A-28926B4299D7}" srcOrd="3" destOrd="0" presId="urn:microsoft.com/office/officeart/2005/8/layout/chevron1"/>
    <dgm:cxn modelId="{F8B14F6D-0408-41FD-A048-E275121ABA45}" type="presParOf" srcId="{0264AFE3-26CB-4B35-9933-E5E31D84B537}" destId="{A5171B81-D340-4FD9-8BB9-F8E53E09CF9F}" srcOrd="4" destOrd="0" presId="urn:microsoft.com/office/officeart/2005/8/layout/chevron1"/>
    <dgm:cxn modelId="{D23231EC-93E1-4A08-8DAB-349CD2DDFF73}" type="presParOf" srcId="{0264AFE3-26CB-4B35-9933-E5E31D84B537}" destId="{11FB90EA-E138-4FD6-85C6-C10E146B184A}" srcOrd="5" destOrd="0" presId="urn:microsoft.com/office/officeart/2005/8/layout/chevron1"/>
    <dgm:cxn modelId="{DFC845B7-DE5D-4B42-90E3-619AA0CBD2E5}" type="presParOf" srcId="{0264AFE3-26CB-4B35-9933-E5E31D84B537}" destId="{1F018E35-5D8D-49B3-9B7D-3B0C8DAB90F1}" srcOrd="6" destOrd="0" presId="urn:microsoft.com/office/officeart/2005/8/layout/chevron1"/>
    <dgm:cxn modelId="{E0C92750-FE7D-42E6-AE69-BC246D19A0F9}" type="presParOf" srcId="{0264AFE3-26CB-4B35-9933-E5E31D84B537}" destId="{6BD2B26A-B71A-415C-BAF6-DC9727801C9C}" srcOrd="7" destOrd="0" presId="urn:microsoft.com/office/officeart/2005/8/layout/chevron1"/>
    <dgm:cxn modelId="{19C0FF1E-162D-4A8D-8AA2-A6788D5E9380}" type="presParOf" srcId="{0264AFE3-26CB-4B35-9933-E5E31D84B537}" destId="{950702B6-D249-4899-ACE8-16CAE595C5EA}" srcOrd="8" destOrd="0" presId="urn:microsoft.com/office/officeart/2005/8/layout/chevron1"/>
    <dgm:cxn modelId="{E3A2C470-91BE-4ED5-A4ED-A8B98419B9DD}" type="presParOf" srcId="{0264AFE3-26CB-4B35-9933-E5E31D84B537}" destId="{FF85BA81-471E-475C-9C0F-676D86CE98A7}" srcOrd="9" destOrd="0" presId="urn:microsoft.com/office/officeart/2005/8/layout/chevron1"/>
    <dgm:cxn modelId="{4F6590F9-09D5-449E-B52D-A974F15A9BD2}" type="presParOf" srcId="{0264AFE3-26CB-4B35-9933-E5E31D84B537}" destId="{43493AC2-0D4D-48E9-98FA-93348157A1F7}" srcOrd="10" destOrd="0" presId="urn:microsoft.com/office/officeart/2005/8/layout/chevron1"/>
    <dgm:cxn modelId="{68C5F29A-8946-4F36-AEB9-17CC473406A3}" type="presParOf" srcId="{0264AFE3-26CB-4B35-9933-E5E31D84B537}" destId="{6C4E3E66-B878-4B3D-BEA4-B1A63734FB70}" srcOrd="11" destOrd="0" presId="urn:microsoft.com/office/officeart/2005/8/layout/chevron1"/>
    <dgm:cxn modelId="{CEC4D5BA-3EC2-480F-B4D8-FB6287DBA642}" type="presParOf" srcId="{0264AFE3-26CB-4B35-9933-E5E31D84B537}" destId="{3BF19F79-1530-4022-B59D-79128ED03ED3}" srcOrd="12" destOrd="0" presId="urn:microsoft.com/office/officeart/2005/8/layout/chevron1"/>
    <dgm:cxn modelId="{7177818D-A1DD-4D6A-A800-AD31C9CC2BD2}" type="presParOf" srcId="{0264AFE3-26CB-4B35-9933-E5E31D84B537}" destId="{6DB6CF10-F18D-4F09-9296-C60EC9DB067A}" srcOrd="13" destOrd="0" presId="urn:microsoft.com/office/officeart/2005/8/layout/chevron1"/>
    <dgm:cxn modelId="{C2CC6318-DE21-4801-9348-999EC9D64C92}"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a:solidFill>
          <a:srgbClr val="0070C0"/>
        </a:solidFill>
      </dgm:spPr>
      <dgm:t>
        <a:bodyPr/>
        <a:lstStyle/>
        <a:p>
          <a:r>
            <a:rPr lang="en-ZA" dirty="0"/>
            <a:t>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rgbClr val="0070C0"/>
        </a:solidFill>
      </dgm:spPr>
      <dgm:t>
        <a:bodyPr/>
        <a:lstStyle/>
        <a:p>
          <a:r>
            <a:rPr lang="en-ZA" dirty="0"/>
            <a:t>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rgbClr val="0070C0"/>
        </a:solidFill>
      </dgm:spPr>
      <dgm:t>
        <a:bodyPr/>
        <a:lstStyle/>
        <a:p>
          <a:r>
            <a:rPr lang="en-ZA" dirty="0"/>
            <a:t>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rgbClr val="0070C0"/>
        </a:solidFill>
      </dgm:spPr>
      <dgm:t>
        <a:bodyPr/>
        <a:lstStyle/>
        <a:p>
          <a:r>
            <a:rPr lang="en-ZA" dirty="0"/>
            <a:t>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chemeClr val="bg1">
            <a:lumMod val="85000"/>
          </a:schemeClr>
        </a:solidFill>
      </dgm:spPr>
      <dgm:t>
        <a:bodyPr/>
        <a:lstStyle/>
        <a:p>
          <a:r>
            <a:rPr lang="en-ZA" dirty="0"/>
            <a:t>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bg1">
            <a:lumMod val="85000"/>
          </a:schemeClr>
        </a:solidFill>
      </dgm:spPr>
      <dgm:t>
        <a:bodyPr/>
        <a:lstStyle/>
        <a:p>
          <a:r>
            <a:rPr lang="en-ZA" dirty="0"/>
            <a:t>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custScaleX="85769" custScaleY="95177">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custScaleX="85003" custScaleY="86684">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custScaleX="142457" custScaleY="126209">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F23B2138-4A22-46FF-ADFB-18D0D1E9A2C5}" type="presOf" srcId="{7A2C9826-BD5A-4E56-BA3A-14DC82A02406}" destId="{43493AC2-0D4D-48E9-98FA-93348157A1F7}" srcOrd="0" destOrd="0" presId="urn:microsoft.com/office/officeart/2005/8/layout/chevron1"/>
    <dgm:cxn modelId="{D73CF73F-C59B-4D5B-A38A-30A41FCD3123}" srcId="{9E15EC47-73C5-46FC-8C6E-2A2A74A3ACCE}" destId="{7683F89E-D83C-433C-AD37-8087EDC5215A}" srcOrd="4" destOrd="0" parTransId="{2799A4DD-E237-4390-A920-A15963CD552B}" sibTransId="{BB0A4321-D189-4281-A323-321F7731EDA9}"/>
    <dgm:cxn modelId="{0C083966-0120-47EA-8887-6AA93396381A}" type="presOf" srcId="{5B7C9612-021F-4051-AE5B-4AE7EF44F698}" destId="{ED3DE7FC-6F5A-45AC-BEC4-95E942FD39FA}" srcOrd="0" destOrd="0" presId="urn:microsoft.com/office/officeart/2005/8/layout/chevron1"/>
    <dgm:cxn modelId="{5FE41556-2E01-47B3-9525-FD876CE53675}" type="presOf" srcId="{780C0493-BA34-43E9-8917-ABED5274BC90}" destId="{3BF19F79-1530-4022-B59D-79128ED03ED3}" srcOrd="0" destOrd="0" presId="urn:microsoft.com/office/officeart/2005/8/layout/chevron1"/>
    <dgm:cxn modelId="{D619CB56-122D-4045-995A-EDA3E42049A1}" type="presOf" srcId="{7683F89E-D83C-433C-AD37-8087EDC5215A}" destId="{950702B6-D249-4899-ACE8-16CAE595C5EA}" srcOrd="0" destOrd="0" presId="urn:microsoft.com/office/officeart/2005/8/layout/chevron1"/>
    <dgm:cxn modelId="{1A26C890-6AA2-4C06-8F2E-B0C624E3A8E2}" type="presOf" srcId="{E9C99FBF-A2EF-4045-842A-61B027B5CCC3}" destId="{BDB9394C-934D-4DCA-8054-75107AF14B89}"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243CF5BF-896F-41EB-9C65-30D5F1A376C4}" type="presOf" srcId="{4D8B7AF0-07AF-4856-9447-DB6C3D712627}" destId="{1F018E35-5D8D-49B3-9B7D-3B0C8DAB90F1}" srcOrd="0" destOrd="0" presId="urn:microsoft.com/office/officeart/2005/8/layout/chevron1"/>
    <dgm:cxn modelId="{56325FCC-E8F4-4671-849C-AB82D0A80C29}" type="presOf" srcId="{C2D5FC84-A846-483B-A779-A508D5DD156B}" destId="{A5171B81-D340-4FD9-8BB9-F8E53E09CF9F}"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976DB9E9-70A8-47F4-8CAF-6716E8EE6E4F}" type="presOf" srcId="{9E15EC47-73C5-46FC-8C6E-2A2A74A3ACCE}" destId="{0264AFE3-26CB-4B35-9933-E5E31D84B537}" srcOrd="0" destOrd="0" presId="urn:microsoft.com/office/officeart/2005/8/layout/chevron1"/>
    <dgm:cxn modelId="{56242EF3-28A6-4684-BE67-ED7A47392043}" type="presOf" srcId="{B329895F-4BE2-42B3-8FB7-9DF2D6FD998F}" destId="{72F1AA51-D764-4888-AADE-2501EAF11598}"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C2FA51AB-4EC4-4584-AD83-E1D258D135FB}" type="presParOf" srcId="{0264AFE3-26CB-4B35-9933-E5E31D84B537}" destId="{ED3DE7FC-6F5A-45AC-BEC4-95E942FD39FA}" srcOrd="0" destOrd="0" presId="urn:microsoft.com/office/officeart/2005/8/layout/chevron1"/>
    <dgm:cxn modelId="{C13B42DB-5F7F-4314-9B81-985ADD3A5D30}" type="presParOf" srcId="{0264AFE3-26CB-4B35-9933-E5E31D84B537}" destId="{45E4E519-BB69-4AAB-8701-0C7B0F3B19CD}" srcOrd="1" destOrd="0" presId="urn:microsoft.com/office/officeart/2005/8/layout/chevron1"/>
    <dgm:cxn modelId="{4A4F9A54-042E-41C4-A4EF-436D489E824A}" type="presParOf" srcId="{0264AFE3-26CB-4B35-9933-E5E31D84B537}" destId="{72F1AA51-D764-4888-AADE-2501EAF11598}" srcOrd="2" destOrd="0" presId="urn:microsoft.com/office/officeart/2005/8/layout/chevron1"/>
    <dgm:cxn modelId="{15C864EA-7A92-47B2-ADA8-B17C0FC2E288}" type="presParOf" srcId="{0264AFE3-26CB-4B35-9933-E5E31D84B537}" destId="{6E78B6B5-9828-4B27-9D6A-28926B4299D7}" srcOrd="3" destOrd="0" presId="urn:microsoft.com/office/officeart/2005/8/layout/chevron1"/>
    <dgm:cxn modelId="{E57042A1-F4D5-4DE4-926B-A175347133D6}" type="presParOf" srcId="{0264AFE3-26CB-4B35-9933-E5E31D84B537}" destId="{A5171B81-D340-4FD9-8BB9-F8E53E09CF9F}" srcOrd="4" destOrd="0" presId="urn:microsoft.com/office/officeart/2005/8/layout/chevron1"/>
    <dgm:cxn modelId="{7AB72C8D-0678-4CBB-B129-CC05CF81D94B}" type="presParOf" srcId="{0264AFE3-26CB-4B35-9933-E5E31D84B537}" destId="{11FB90EA-E138-4FD6-85C6-C10E146B184A}" srcOrd="5" destOrd="0" presId="urn:microsoft.com/office/officeart/2005/8/layout/chevron1"/>
    <dgm:cxn modelId="{5F4195B3-CFB4-4AF4-9D6E-2D2EDCF5CF61}" type="presParOf" srcId="{0264AFE3-26CB-4B35-9933-E5E31D84B537}" destId="{1F018E35-5D8D-49B3-9B7D-3B0C8DAB90F1}" srcOrd="6" destOrd="0" presId="urn:microsoft.com/office/officeart/2005/8/layout/chevron1"/>
    <dgm:cxn modelId="{19793A38-842F-4C3F-8406-7E2AD192EB31}" type="presParOf" srcId="{0264AFE3-26CB-4B35-9933-E5E31D84B537}" destId="{6BD2B26A-B71A-415C-BAF6-DC9727801C9C}" srcOrd="7" destOrd="0" presId="urn:microsoft.com/office/officeart/2005/8/layout/chevron1"/>
    <dgm:cxn modelId="{B31FCC55-4515-4B01-966B-7D9DC6A62EFE}" type="presParOf" srcId="{0264AFE3-26CB-4B35-9933-E5E31D84B537}" destId="{950702B6-D249-4899-ACE8-16CAE595C5EA}" srcOrd="8" destOrd="0" presId="urn:microsoft.com/office/officeart/2005/8/layout/chevron1"/>
    <dgm:cxn modelId="{15E32C9B-4081-4B8E-A311-B96DAC2768C2}" type="presParOf" srcId="{0264AFE3-26CB-4B35-9933-E5E31D84B537}" destId="{FF85BA81-471E-475C-9C0F-676D86CE98A7}" srcOrd="9" destOrd="0" presId="urn:microsoft.com/office/officeart/2005/8/layout/chevron1"/>
    <dgm:cxn modelId="{AA1A87E9-D196-432E-9FE8-7100632F8C61}" type="presParOf" srcId="{0264AFE3-26CB-4B35-9933-E5E31D84B537}" destId="{43493AC2-0D4D-48E9-98FA-93348157A1F7}" srcOrd="10" destOrd="0" presId="urn:microsoft.com/office/officeart/2005/8/layout/chevron1"/>
    <dgm:cxn modelId="{C3821211-0247-4220-B0F3-2C8A9307B0BE}" type="presParOf" srcId="{0264AFE3-26CB-4B35-9933-E5E31D84B537}" destId="{6C4E3E66-B878-4B3D-BEA4-B1A63734FB70}" srcOrd="11" destOrd="0" presId="urn:microsoft.com/office/officeart/2005/8/layout/chevron1"/>
    <dgm:cxn modelId="{C6000437-392C-4D4A-AA2A-3595350E8DBF}" type="presParOf" srcId="{0264AFE3-26CB-4B35-9933-E5E31D84B537}" destId="{3BF19F79-1530-4022-B59D-79128ED03ED3}" srcOrd="12" destOrd="0" presId="urn:microsoft.com/office/officeart/2005/8/layout/chevron1"/>
    <dgm:cxn modelId="{B699453E-C687-4D60-8721-7E9874D69A17}" type="presParOf" srcId="{0264AFE3-26CB-4B35-9933-E5E31D84B537}" destId="{6DB6CF10-F18D-4F09-9296-C60EC9DB067A}" srcOrd="13" destOrd="0" presId="urn:microsoft.com/office/officeart/2005/8/layout/chevron1"/>
    <dgm:cxn modelId="{3D8F67B2-4C36-4615-AA06-69D34316C9C5}"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a:solidFill>
          <a:srgbClr val="0070C0"/>
        </a:solidFill>
      </dgm:spPr>
      <dgm:t>
        <a:bodyPr/>
        <a:lstStyle/>
        <a:p>
          <a:r>
            <a:rPr lang="en-ZA" dirty="0"/>
            <a:t>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rgbClr val="0070C0"/>
        </a:solidFill>
      </dgm:spPr>
      <dgm:t>
        <a:bodyPr/>
        <a:lstStyle/>
        <a:p>
          <a:r>
            <a:rPr lang="en-ZA" dirty="0"/>
            <a:t>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rgbClr val="0070C0"/>
        </a:solidFill>
      </dgm:spPr>
      <dgm:t>
        <a:bodyPr/>
        <a:lstStyle/>
        <a:p>
          <a:r>
            <a:rPr lang="en-ZA" dirty="0"/>
            <a:t>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rgbClr val="0070C0"/>
        </a:solidFill>
      </dgm:spPr>
      <dgm:t>
        <a:bodyPr/>
        <a:lstStyle/>
        <a:p>
          <a:r>
            <a:rPr lang="en-ZA" dirty="0"/>
            <a:t>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rgbClr val="0070C0"/>
        </a:solidFill>
      </dgm:spPr>
      <dgm:t>
        <a:bodyPr/>
        <a:lstStyle/>
        <a:p>
          <a:r>
            <a:rPr lang="en-ZA" dirty="0"/>
            <a:t>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chemeClr val="bg1">
            <a:lumMod val="85000"/>
          </a:schemeClr>
        </a:solidFill>
      </dgm:spPr>
      <dgm:t>
        <a:bodyPr/>
        <a:lstStyle/>
        <a:p>
          <a:r>
            <a:rPr lang="en-ZA" dirty="0"/>
            <a:t>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custScaleX="85769" custScaleY="95177">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custScaleX="85003" custScaleY="86684">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custScaleX="87016" custScaleY="8768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custScaleX="116665" custScaleY="126860">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8D9DB502-0BB6-42CE-B1BE-2350AB9CEC50}" type="presOf" srcId="{E9C99FBF-A2EF-4045-842A-61B027B5CCC3}" destId="{BDB9394C-934D-4DCA-8054-75107AF14B89}" srcOrd="0" destOrd="0" presId="urn:microsoft.com/office/officeart/2005/8/layout/chevron1"/>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9C72A022-716D-4082-94CF-C62A5AE1F34A}" type="presOf" srcId="{780C0493-BA34-43E9-8917-ABED5274BC90}" destId="{3BF19F79-1530-4022-B59D-79128ED03ED3}" srcOrd="0" destOrd="0" presId="urn:microsoft.com/office/officeart/2005/8/layout/chevron1"/>
    <dgm:cxn modelId="{8A653823-BC8E-4384-8B27-5A24CCA23AE9}" srcId="{9E15EC47-73C5-46FC-8C6E-2A2A74A3ACCE}" destId="{5B7C9612-021F-4051-AE5B-4AE7EF44F698}" srcOrd="0" destOrd="0" parTransId="{49427ECC-AA8A-410E-A195-73656FDF9C53}" sibTransId="{334ECDC5-87C9-4EC4-8646-968A5A8A5B83}"/>
    <dgm:cxn modelId="{9EA52B29-0043-4EFE-8947-54F24A5794A8}" type="presOf" srcId="{4D8B7AF0-07AF-4856-9447-DB6C3D712627}" destId="{1F018E35-5D8D-49B3-9B7D-3B0C8DAB90F1}" srcOrd="0" destOrd="0" presId="urn:microsoft.com/office/officeart/2005/8/layout/chevron1"/>
    <dgm:cxn modelId="{541E082B-E725-4994-AF46-EC5462395AD4}" type="presOf" srcId="{7A2C9826-BD5A-4E56-BA3A-14DC82A02406}" destId="{43493AC2-0D4D-48E9-98FA-93348157A1F7}" srcOrd="0" destOrd="0" presId="urn:microsoft.com/office/officeart/2005/8/layout/chevron1"/>
    <dgm:cxn modelId="{D73CF73F-C59B-4D5B-A38A-30A41FCD3123}" srcId="{9E15EC47-73C5-46FC-8C6E-2A2A74A3ACCE}" destId="{7683F89E-D83C-433C-AD37-8087EDC5215A}" srcOrd="4" destOrd="0" parTransId="{2799A4DD-E237-4390-A920-A15963CD552B}" sibTransId="{BB0A4321-D189-4281-A323-321F7731EDA9}"/>
    <dgm:cxn modelId="{9C182E67-227F-428A-BCE1-1FB02568C6E2}" type="presOf" srcId="{9E15EC47-73C5-46FC-8C6E-2A2A74A3ACCE}" destId="{0264AFE3-26CB-4B35-9933-E5E31D84B537}" srcOrd="0" destOrd="0" presId="urn:microsoft.com/office/officeart/2005/8/layout/chevron1"/>
    <dgm:cxn modelId="{BECA8F50-AACF-4518-9DB3-2327B7A643BB}" type="presOf" srcId="{5B7C9612-021F-4051-AE5B-4AE7EF44F698}" destId="{ED3DE7FC-6F5A-45AC-BEC4-95E942FD39FA}" srcOrd="0" destOrd="0" presId="urn:microsoft.com/office/officeart/2005/8/layout/chevron1"/>
    <dgm:cxn modelId="{FD9A1274-9198-4FC4-A6C1-3B89658EC270}" type="presOf" srcId="{C2D5FC84-A846-483B-A779-A508D5DD156B}" destId="{A5171B81-D340-4FD9-8BB9-F8E53E09CF9F}" srcOrd="0" destOrd="0" presId="urn:microsoft.com/office/officeart/2005/8/layout/chevron1"/>
    <dgm:cxn modelId="{AB86EC8B-9330-4C09-87F0-E1BD94BCA3AB}" type="presOf" srcId="{7683F89E-D83C-433C-AD37-8087EDC5215A}" destId="{950702B6-D249-4899-ACE8-16CAE595C5EA}"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5B49EFCF-3CE0-430A-A50E-C9692499CD43}" type="presOf" srcId="{B329895F-4BE2-42B3-8FB7-9DF2D6FD998F}" destId="{72F1AA51-D764-4888-AADE-2501EAF11598}"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9536DFF7-5C1A-4A48-B318-D478E6DF351C}" srcId="{9E15EC47-73C5-46FC-8C6E-2A2A74A3ACCE}" destId="{7A2C9826-BD5A-4E56-BA3A-14DC82A02406}" srcOrd="5" destOrd="0" parTransId="{1C156A54-3E91-4C47-A7C9-E79764EAAD60}" sibTransId="{882E0C0D-713C-41A1-B568-DEAB1F8AF356}"/>
    <dgm:cxn modelId="{32F5F373-10A3-47B8-9077-091976F34B7E}" type="presParOf" srcId="{0264AFE3-26CB-4B35-9933-E5E31D84B537}" destId="{ED3DE7FC-6F5A-45AC-BEC4-95E942FD39FA}" srcOrd="0" destOrd="0" presId="urn:microsoft.com/office/officeart/2005/8/layout/chevron1"/>
    <dgm:cxn modelId="{0E5F1118-1945-433F-8694-B0F4E7951BD5}" type="presParOf" srcId="{0264AFE3-26CB-4B35-9933-E5E31D84B537}" destId="{45E4E519-BB69-4AAB-8701-0C7B0F3B19CD}" srcOrd="1" destOrd="0" presId="urn:microsoft.com/office/officeart/2005/8/layout/chevron1"/>
    <dgm:cxn modelId="{9A5436B4-A509-4239-8964-CE83A1BB8BB4}" type="presParOf" srcId="{0264AFE3-26CB-4B35-9933-E5E31D84B537}" destId="{72F1AA51-D764-4888-AADE-2501EAF11598}" srcOrd="2" destOrd="0" presId="urn:microsoft.com/office/officeart/2005/8/layout/chevron1"/>
    <dgm:cxn modelId="{C7D84D95-78A7-48EF-A271-3CD6E97BA681}" type="presParOf" srcId="{0264AFE3-26CB-4B35-9933-E5E31D84B537}" destId="{6E78B6B5-9828-4B27-9D6A-28926B4299D7}" srcOrd="3" destOrd="0" presId="urn:microsoft.com/office/officeart/2005/8/layout/chevron1"/>
    <dgm:cxn modelId="{031AAC92-2A7F-4949-9543-BB8BB874F3AB}" type="presParOf" srcId="{0264AFE3-26CB-4B35-9933-E5E31D84B537}" destId="{A5171B81-D340-4FD9-8BB9-F8E53E09CF9F}" srcOrd="4" destOrd="0" presId="urn:microsoft.com/office/officeart/2005/8/layout/chevron1"/>
    <dgm:cxn modelId="{87CA7E0F-2459-4676-AC90-4884DC7D71CA}" type="presParOf" srcId="{0264AFE3-26CB-4B35-9933-E5E31D84B537}" destId="{11FB90EA-E138-4FD6-85C6-C10E146B184A}" srcOrd="5" destOrd="0" presId="urn:microsoft.com/office/officeart/2005/8/layout/chevron1"/>
    <dgm:cxn modelId="{279D8542-31A3-4B0A-9E4E-D4B0446AEEA7}" type="presParOf" srcId="{0264AFE3-26CB-4B35-9933-E5E31D84B537}" destId="{1F018E35-5D8D-49B3-9B7D-3B0C8DAB90F1}" srcOrd="6" destOrd="0" presId="urn:microsoft.com/office/officeart/2005/8/layout/chevron1"/>
    <dgm:cxn modelId="{F05555F3-17AD-4917-A6BF-3AAEB3AB7766}" type="presParOf" srcId="{0264AFE3-26CB-4B35-9933-E5E31D84B537}" destId="{6BD2B26A-B71A-415C-BAF6-DC9727801C9C}" srcOrd="7" destOrd="0" presId="urn:microsoft.com/office/officeart/2005/8/layout/chevron1"/>
    <dgm:cxn modelId="{AC6C151B-2AA8-433F-AB62-D5CD580675EE}" type="presParOf" srcId="{0264AFE3-26CB-4B35-9933-E5E31D84B537}" destId="{950702B6-D249-4899-ACE8-16CAE595C5EA}" srcOrd="8" destOrd="0" presId="urn:microsoft.com/office/officeart/2005/8/layout/chevron1"/>
    <dgm:cxn modelId="{3716322F-041C-4F2C-B904-416C68EFB111}" type="presParOf" srcId="{0264AFE3-26CB-4B35-9933-E5E31D84B537}" destId="{FF85BA81-471E-475C-9C0F-676D86CE98A7}" srcOrd="9" destOrd="0" presId="urn:microsoft.com/office/officeart/2005/8/layout/chevron1"/>
    <dgm:cxn modelId="{08D383F3-FF60-4586-B4C0-7DAF9EDB0F7C}" type="presParOf" srcId="{0264AFE3-26CB-4B35-9933-E5E31D84B537}" destId="{43493AC2-0D4D-48E9-98FA-93348157A1F7}" srcOrd="10" destOrd="0" presId="urn:microsoft.com/office/officeart/2005/8/layout/chevron1"/>
    <dgm:cxn modelId="{660AF3D8-FEA6-459F-8289-064E70815CD6}" type="presParOf" srcId="{0264AFE3-26CB-4B35-9933-E5E31D84B537}" destId="{6C4E3E66-B878-4B3D-BEA4-B1A63734FB70}" srcOrd="11" destOrd="0" presId="urn:microsoft.com/office/officeart/2005/8/layout/chevron1"/>
    <dgm:cxn modelId="{73FE3E92-EF9E-43EE-AE65-2EE2B95CC86C}" type="presParOf" srcId="{0264AFE3-26CB-4B35-9933-E5E31D84B537}" destId="{3BF19F79-1530-4022-B59D-79128ED03ED3}" srcOrd="12" destOrd="0" presId="urn:microsoft.com/office/officeart/2005/8/layout/chevron1"/>
    <dgm:cxn modelId="{F1492EE9-591F-47F0-9D3A-9A2D14A47F9D}" type="presParOf" srcId="{0264AFE3-26CB-4B35-9933-E5E31D84B537}" destId="{6DB6CF10-F18D-4F09-9296-C60EC9DB067A}" srcOrd="13" destOrd="0" presId="urn:microsoft.com/office/officeart/2005/8/layout/chevron1"/>
    <dgm:cxn modelId="{8F910C12-33C1-4A44-B2F4-859DE35713E3}"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a:solidFill>
          <a:srgbClr val="0070C0"/>
        </a:solidFill>
      </dgm:spPr>
      <dgm:t>
        <a:bodyPr/>
        <a:lstStyle/>
        <a:p>
          <a:r>
            <a:rPr lang="en-ZA" dirty="0"/>
            <a:t>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rgbClr val="0070C0"/>
        </a:solidFill>
      </dgm:spPr>
      <dgm:t>
        <a:bodyPr/>
        <a:lstStyle/>
        <a:p>
          <a:r>
            <a:rPr lang="en-ZA" dirty="0"/>
            <a:t>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rgbClr val="0070C0"/>
        </a:solidFill>
      </dgm:spPr>
      <dgm:t>
        <a:bodyPr/>
        <a:lstStyle/>
        <a:p>
          <a:r>
            <a:rPr lang="en-ZA" dirty="0"/>
            <a:t>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rgbClr val="0070C0"/>
        </a:solidFill>
      </dgm:spPr>
      <dgm:t>
        <a:bodyPr/>
        <a:lstStyle/>
        <a:p>
          <a:r>
            <a:rPr lang="en-ZA" dirty="0"/>
            <a:t>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rgbClr val="0070C0"/>
        </a:solidFill>
      </dgm:spPr>
      <dgm:t>
        <a:bodyPr/>
        <a:lstStyle/>
        <a:p>
          <a:r>
            <a:rPr lang="en-ZA" dirty="0"/>
            <a:t>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rgbClr val="0070C0"/>
        </a:solidFill>
      </dgm:spPr>
      <dgm:t>
        <a:bodyPr/>
        <a:lstStyle/>
        <a:p>
          <a:r>
            <a:rPr lang="en-ZA" dirty="0"/>
            <a:t>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chemeClr val="bg1">
            <a:lumMod val="85000"/>
          </a:schemeClr>
        </a:solidFill>
      </dgm:spPr>
      <dgm:t>
        <a:bodyPr/>
        <a:lstStyle/>
        <a:p>
          <a:r>
            <a:rPr lang="en-ZA" dirty="0"/>
            <a:t>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custScaleX="85769" custScaleY="95177">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custScaleX="85003" custScaleY="86684">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custScaleX="87016" custScaleY="8768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custScaleX="75671" custScaleY="87419">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custScaleX="131521" custScaleY="119458">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57233C01-813E-4EBF-A7AB-5AC4F48F129F}" type="presOf" srcId="{9E15EC47-73C5-46FC-8C6E-2A2A74A3ACCE}" destId="{0264AFE3-26CB-4B35-9933-E5E31D84B537}" srcOrd="0" destOrd="0" presId="urn:microsoft.com/office/officeart/2005/8/layout/chevron1"/>
    <dgm:cxn modelId="{41CBCD06-E4B0-4255-BB70-360276FE6BE9}" srcId="{9E15EC47-73C5-46FC-8C6E-2A2A74A3ACCE}" destId="{E9C99FBF-A2EF-4045-842A-61B027B5CCC3}" srcOrd="7" destOrd="0" parTransId="{248F4E81-A070-4C8F-8122-735BE8E6E3AE}" sibTransId="{3C14B9AF-4407-4AB4-BF6A-B3C0B47F68D2}"/>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D73CF73F-C59B-4D5B-A38A-30A41FCD3123}" srcId="{9E15EC47-73C5-46FC-8C6E-2A2A74A3ACCE}" destId="{7683F89E-D83C-433C-AD37-8087EDC5215A}" srcOrd="4" destOrd="0" parTransId="{2799A4DD-E237-4390-A920-A15963CD552B}" sibTransId="{BB0A4321-D189-4281-A323-321F7731EDA9}"/>
    <dgm:cxn modelId="{EB4FAA5B-EC0B-4F3C-BA45-BDEE018D3A8A}" type="presOf" srcId="{7A2C9826-BD5A-4E56-BA3A-14DC82A02406}" destId="{43493AC2-0D4D-48E9-98FA-93348157A1F7}" srcOrd="0" destOrd="0" presId="urn:microsoft.com/office/officeart/2005/8/layout/chevron1"/>
    <dgm:cxn modelId="{BC08574C-4974-4865-BEF6-E69164222378}" type="presOf" srcId="{E9C99FBF-A2EF-4045-842A-61B027B5CCC3}" destId="{BDB9394C-934D-4DCA-8054-75107AF14B89}" srcOrd="0" destOrd="0" presId="urn:microsoft.com/office/officeart/2005/8/layout/chevron1"/>
    <dgm:cxn modelId="{EA4A614E-200E-4802-84DF-3B12A9BA3367}" type="presOf" srcId="{7683F89E-D83C-433C-AD37-8087EDC5215A}" destId="{950702B6-D249-4899-ACE8-16CAE595C5EA}" srcOrd="0" destOrd="0" presId="urn:microsoft.com/office/officeart/2005/8/layout/chevron1"/>
    <dgm:cxn modelId="{3B03CB58-BD1A-4CD8-B42B-E3851FC67884}" type="presOf" srcId="{B329895F-4BE2-42B3-8FB7-9DF2D6FD998F}" destId="{72F1AA51-D764-4888-AADE-2501EAF11598}" srcOrd="0" destOrd="0" presId="urn:microsoft.com/office/officeart/2005/8/layout/chevron1"/>
    <dgm:cxn modelId="{FAB56FA4-705D-48AA-A580-391BA3E65F71}" type="presOf" srcId="{4D8B7AF0-07AF-4856-9447-DB6C3D712627}" destId="{1F018E35-5D8D-49B3-9B7D-3B0C8DAB90F1}"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31F40ABF-2439-423D-A62C-756B518E400C}" type="presOf" srcId="{780C0493-BA34-43E9-8917-ABED5274BC90}" destId="{3BF19F79-1530-4022-B59D-79128ED03ED3}" srcOrd="0" destOrd="0" presId="urn:microsoft.com/office/officeart/2005/8/layout/chevron1"/>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ECA9A4DE-0E54-4FCF-9696-8ABE138B0C66}" type="presOf" srcId="{C2D5FC84-A846-483B-A779-A508D5DD156B}" destId="{A5171B81-D340-4FD9-8BB9-F8E53E09CF9F}" srcOrd="0" destOrd="0" presId="urn:microsoft.com/office/officeart/2005/8/layout/chevron1"/>
    <dgm:cxn modelId="{890D4FF5-05CC-4930-BCC1-00EE01BEF396}" type="presOf" srcId="{5B7C9612-021F-4051-AE5B-4AE7EF44F698}" destId="{ED3DE7FC-6F5A-45AC-BEC4-95E942FD39FA}"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D2131027-DCB6-4658-A8CE-3156B2B518BF}" type="presParOf" srcId="{0264AFE3-26CB-4B35-9933-E5E31D84B537}" destId="{ED3DE7FC-6F5A-45AC-BEC4-95E942FD39FA}" srcOrd="0" destOrd="0" presId="urn:microsoft.com/office/officeart/2005/8/layout/chevron1"/>
    <dgm:cxn modelId="{6CCF9935-1E17-4113-AEEF-9E6B899A2D4B}" type="presParOf" srcId="{0264AFE3-26CB-4B35-9933-E5E31D84B537}" destId="{45E4E519-BB69-4AAB-8701-0C7B0F3B19CD}" srcOrd="1" destOrd="0" presId="urn:microsoft.com/office/officeart/2005/8/layout/chevron1"/>
    <dgm:cxn modelId="{E2ADDFF5-8B73-4453-90C6-DED7E73744D8}" type="presParOf" srcId="{0264AFE3-26CB-4B35-9933-E5E31D84B537}" destId="{72F1AA51-D764-4888-AADE-2501EAF11598}" srcOrd="2" destOrd="0" presId="urn:microsoft.com/office/officeart/2005/8/layout/chevron1"/>
    <dgm:cxn modelId="{6A1606D6-2C97-4ABB-BD6C-EB0C3FE0AD0E}" type="presParOf" srcId="{0264AFE3-26CB-4B35-9933-E5E31D84B537}" destId="{6E78B6B5-9828-4B27-9D6A-28926B4299D7}" srcOrd="3" destOrd="0" presId="urn:microsoft.com/office/officeart/2005/8/layout/chevron1"/>
    <dgm:cxn modelId="{9ABE366A-EC2D-41D4-B3EF-5F1465A1F58E}" type="presParOf" srcId="{0264AFE3-26CB-4B35-9933-E5E31D84B537}" destId="{A5171B81-D340-4FD9-8BB9-F8E53E09CF9F}" srcOrd="4" destOrd="0" presId="urn:microsoft.com/office/officeart/2005/8/layout/chevron1"/>
    <dgm:cxn modelId="{21DEBE90-9EA0-4861-AA70-FFDDCF94E4FE}" type="presParOf" srcId="{0264AFE3-26CB-4B35-9933-E5E31D84B537}" destId="{11FB90EA-E138-4FD6-85C6-C10E146B184A}" srcOrd="5" destOrd="0" presId="urn:microsoft.com/office/officeart/2005/8/layout/chevron1"/>
    <dgm:cxn modelId="{5D4603C4-6F92-4885-B3F7-4446AD15058F}" type="presParOf" srcId="{0264AFE3-26CB-4B35-9933-E5E31D84B537}" destId="{1F018E35-5D8D-49B3-9B7D-3B0C8DAB90F1}" srcOrd="6" destOrd="0" presId="urn:microsoft.com/office/officeart/2005/8/layout/chevron1"/>
    <dgm:cxn modelId="{EDB17CA2-A34C-4F97-BC0C-A6DB36864628}" type="presParOf" srcId="{0264AFE3-26CB-4B35-9933-E5E31D84B537}" destId="{6BD2B26A-B71A-415C-BAF6-DC9727801C9C}" srcOrd="7" destOrd="0" presId="urn:microsoft.com/office/officeart/2005/8/layout/chevron1"/>
    <dgm:cxn modelId="{88121307-3820-4815-9037-0D2758A2285D}" type="presParOf" srcId="{0264AFE3-26CB-4B35-9933-E5E31D84B537}" destId="{950702B6-D249-4899-ACE8-16CAE595C5EA}" srcOrd="8" destOrd="0" presId="urn:microsoft.com/office/officeart/2005/8/layout/chevron1"/>
    <dgm:cxn modelId="{99A276DA-7884-4E4B-B365-DBE5136013B0}" type="presParOf" srcId="{0264AFE3-26CB-4B35-9933-E5E31D84B537}" destId="{FF85BA81-471E-475C-9C0F-676D86CE98A7}" srcOrd="9" destOrd="0" presId="urn:microsoft.com/office/officeart/2005/8/layout/chevron1"/>
    <dgm:cxn modelId="{4F60021A-1EBA-420B-A361-034E71DD239C}" type="presParOf" srcId="{0264AFE3-26CB-4B35-9933-E5E31D84B537}" destId="{43493AC2-0D4D-48E9-98FA-93348157A1F7}" srcOrd="10" destOrd="0" presId="urn:microsoft.com/office/officeart/2005/8/layout/chevron1"/>
    <dgm:cxn modelId="{220C2D12-CC98-4A47-97EA-23D03F112E2D}" type="presParOf" srcId="{0264AFE3-26CB-4B35-9933-E5E31D84B537}" destId="{6C4E3E66-B878-4B3D-BEA4-B1A63734FB70}" srcOrd="11" destOrd="0" presId="urn:microsoft.com/office/officeart/2005/8/layout/chevron1"/>
    <dgm:cxn modelId="{2C2C543D-1F50-4C0B-9653-356FBB401A42}" type="presParOf" srcId="{0264AFE3-26CB-4B35-9933-E5E31D84B537}" destId="{3BF19F79-1530-4022-B59D-79128ED03ED3}" srcOrd="12" destOrd="0" presId="urn:microsoft.com/office/officeart/2005/8/layout/chevron1"/>
    <dgm:cxn modelId="{514E1016-6506-4BF9-8C59-68320C57EF7A}" type="presParOf" srcId="{0264AFE3-26CB-4B35-9933-E5E31D84B537}" destId="{6DB6CF10-F18D-4F09-9296-C60EC9DB067A}" srcOrd="13" destOrd="0" presId="urn:microsoft.com/office/officeart/2005/8/layout/chevron1"/>
    <dgm:cxn modelId="{61A8D1CC-2DC5-40A1-B07E-0405AA7ACD3C}"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E15EC47-73C5-46FC-8C6E-2A2A74A3ACCE}" type="doc">
      <dgm:prSet loTypeId="urn:microsoft.com/office/officeart/2005/8/layout/chevron1" loCatId="process" qsTypeId="urn:microsoft.com/office/officeart/2005/8/quickstyle/simple1" qsCatId="simple" csTypeId="urn:microsoft.com/office/officeart/2005/8/colors/accent1_2" csCatId="accent1" phldr="1"/>
      <dgm:spPr/>
    </dgm:pt>
    <dgm:pt modelId="{5B7C9612-021F-4051-AE5B-4AE7EF44F698}">
      <dgm:prSet phldrT="[Text]"/>
      <dgm:spPr>
        <a:solidFill>
          <a:srgbClr val="0070C0"/>
        </a:solidFill>
      </dgm:spPr>
      <dgm:t>
        <a:bodyPr/>
        <a:lstStyle/>
        <a:p>
          <a:r>
            <a:rPr lang="en-ZA" dirty="0"/>
            <a:t>1 </a:t>
          </a:r>
        </a:p>
      </dgm:t>
    </dgm:pt>
    <dgm:pt modelId="{49427ECC-AA8A-410E-A195-73656FDF9C53}" type="parTrans" cxnId="{8A653823-BC8E-4384-8B27-5A24CCA23AE9}">
      <dgm:prSet/>
      <dgm:spPr/>
      <dgm:t>
        <a:bodyPr/>
        <a:lstStyle/>
        <a:p>
          <a:endParaRPr lang="en-ZA"/>
        </a:p>
      </dgm:t>
    </dgm:pt>
    <dgm:pt modelId="{334ECDC5-87C9-4EC4-8646-968A5A8A5B83}" type="sibTrans" cxnId="{8A653823-BC8E-4384-8B27-5A24CCA23AE9}">
      <dgm:prSet/>
      <dgm:spPr/>
      <dgm:t>
        <a:bodyPr/>
        <a:lstStyle/>
        <a:p>
          <a:endParaRPr lang="en-ZA"/>
        </a:p>
      </dgm:t>
    </dgm:pt>
    <dgm:pt modelId="{B329895F-4BE2-42B3-8FB7-9DF2D6FD998F}">
      <dgm:prSet phldrT="[Text]"/>
      <dgm:spPr>
        <a:solidFill>
          <a:srgbClr val="0070C0"/>
        </a:solidFill>
      </dgm:spPr>
      <dgm:t>
        <a:bodyPr/>
        <a:lstStyle/>
        <a:p>
          <a:r>
            <a:rPr lang="en-ZA" dirty="0"/>
            <a:t>2</a:t>
          </a:r>
        </a:p>
      </dgm:t>
    </dgm:pt>
    <dgm:pt modelId="{1EED290C-46BE-4239-A20E-CF3E628E9A11}" type="parTrans" cxnId="{50F6CBD2-49BD-44B9-A2EF-90973C34ECF7}">
      <dgm:prSet/>
      <dgm:spPr/>
      <dgm:t>
        <a:bodyPr/>
        <a:lstStyle/>
        <a:p>
          <a:endParaRPr lang="en-ZA"/>
        </a:p>
      </dgm:t>
    </dgm:pt>
    <dgm:pt modelId="{5F841E7F-021D-4072-B94C-2619B7C0A2ED}" type="sibTrans" cxnId="{50F6CBD2-49BD-44B9-A2EF-90973C34ECF7}">
      <dgm:prSet/>
      <dgm:spPr/>
      <dgm:t>
        <a:bodyPr/>
        <a:lstStyle/>
        <a:p>
          <a:endParaRPr lang="en-ZA"/>
        </a:p>
      </dgm:t>
    </dgm:pt>
    <dgm:pt modelId="{C2D5FC84-A846-483B-A779-A508D5DD156B}">
      <dgm:prSet phldrT="[Text]"/>
      <dgm:spPr>
        <a:solidFill>
          <a:srgbClr val="0070C0"/>
        </a:solidFill>
      </dgm:spPr>
      <dgm:t>
        <a:bodyPr/>
        <a:lstStyle/>
        <a:p>
          <a:r>
            <a:rPr lang="en-ZA" dirty="0"/>
            <a:t>3</a:t>
          </a:r>
        </a:p>
      </dgm:t>
    </dgm:pt>
    <dgm:pt modelId="{442423CA-CECC-47BD-8E5A-4D558580250E}" type="parTrans" cxnId="{B1E66F20-8576-4056-8C3E-8CB23A815521}">
      <dgm:prSet/>
      <dgm:spPr/>
      <dgm:t>
        <a:bodyPr/>
        <a:lstStyle/>
        <a:p>
          <a:endParaRPr lang="en-ZA"/>
        </a:p>
      </dgm:t>
    </dgm:pt>
    <dgm:pt modelId="{23185DC8-08F3-4EA0-9CCE-5B3240F61EEC}" type="sibTrans" cxnId="{B1E66F20-8576-4056-8C3E-8CB23A815521}">
      <dgm:prSet/>
      <dgm:spPr/>
      <dgm:t>
        <a:bodyPr/>
        <a:lstStyle/>
        <a:p>
          <a:endParaRPr lang="en-ZA"/>
        </a:p>
      </dgm:t>
    </dgm:pt>
    <dgm:pt modelId="{4D8B7AF0-07AF-4856-9447-DB6C3D712627}">
      <dgm:prSet/>
      <dgm:spPr>
        <a:solidFill>
          <a:srgbClr val="0070C0"/>
        </a:solidFill>
      </dgm:spPr>
      <dgm:t>
        <a:bodyPr/>
        <a:lstStyle/>
        <a:p>
          <a:r>
            <a:rPr lang="en-ZA" dirty="0"/>
            <a:t>4</a:t>
          </a:r>
        </a:p>
      </dgm:t>
    </dgm:pt>
    <dgm:pt modelId="{ABD8F0E0-D0ED-4E2E-A16F-E4381D6D2138}" type="parTrans" cxnId="{AAA944A9-A703-45AF-80E4-045F46EFE806}">
      <dgm:prSet/>
      <dgm:spPr/>
      <dgm:t>
        <a:bodyPr/>
        <a:lstStyle/>
        <a:p>
          <a:endParaRPr lang="en-ZA"/>
        </a:p>
      </dgm:t>
    </dgm:pt>
    <dgm:pt modelId="{C2D08EEA-3D2F-4F3C-96E1-3CFAAF020E9F}" type="sibTrans" cxnId="{AAA944A9-A703-45AF-80E4-045F46EFE806}">
      <dgm:prSet/>
      <dgm:spPr/>
      <dgm:t>
        <a:bodyPr/>
        <a:lstStyle/>
        <a:p>
          <a:endParaRPr lang="en-ZA"/>
        </a:p>
      </dgm:t>
    </dgm:pt>
    <dgm:pt modelId="{7683F89E-D83C-433C-AD37-8087EDC5215A}">
      <dgm:prSet/>
      <dgm:spPr>
        <a:solidFill>
          <a:srgbClr val="0070C0"/>
        </a:solidFill>
      </dgm:spPr>
      <dgm:t>
        <a:bodyPr/>
        <a:lstStyle/>
        <a:p>
          <a:r>
            <a:rPr lang="en-ZA" dirty="0"/>
            <a:t>5</a:t>
          </a:r>
        </a:p>
      </dgm:t>
    </dgm:pt>
    <dgm:pt modelId="{2799A4DD-E237-4390-A920-A15963CD552B}" type="parTrans" cxnId="{D73CF73F-C59B-4D5B-A38A-30A41FCD3123}">
      <dgm:prSet/>
      <dgm:spPr/>
      <dgm:t>
        <a:bodyPr/>
        <a:lstStyle/>
        <a:p>
          <a:endParaRPr lang="en-ZA"/>
        </a:p>
      </dgm:t>
    </dgm:pt>
    <dgm:pt modelId="{BB0A4321-D189-4281-A323-321F7731EDA9}" type="sibTrans" cxnId="{D73CF73F-C59B-4D5B-A38A-30A41FCD3123}">
      <dgm:prSet/>
      <dgm:spPr/>
      <dgm:t>
        <a:bodyPr/>
        <a:lstStyle/>
        <a:p>
          <a:endParaRPr lang="en-ZA"/>
        </a:p>
      </dgm:t>
    </dgm:pt>
    <dgm:pt modelId="{7A2C9826-BD5A-4E56-BA3A-14DC82A02406}">
      <dgm:prSet/>
      <dgm:spPr>
        <a:solidFill>
          <a:srgbClr val="0070C0"/>
        </a:solidFill>
      </dgm:spPr>
      <dgm:t>
        <a:bodyPr/>
        <a:lstStyle/>
        <a:p>
          <a:r>
            <a:rPr lang="en-ZA" dirty="0"/>
            <a:t>6</a:t>
          </a:r>
        </a:p>
      </dgm:t>
    </dgm:pt>
    <dgm:pt modelId="{1C156A54-3E91-4C47-A7C9-E79764EAAD60}" type="parTrans" cxnId="{9536DFF7-5C1A-4A48-B318-D478E6DF351C}">
      <dgm:prSet/>
      <dgm:spPr/>
      <dgm:t>
        <a:bodyPr/>
        <a:lstStyle/>
        <a:p>
          <a:endParaRPr lang="en-ZA"/>
        </a:p>
      </dgm:t>
    </dgm:pt>
    <dgm:pt modelId="{882E0C0D-713C-41A1-B568-DEAB1F8AF356}" type="sibTrans" cxnId="{9536DFF7-5C1A-4A48-B318-D478E6DF351C}">
      <dgm:prSet/>
      <dgm:spPr/>
      <dgm:t>
        <a:bodyPr/>
        <a:lstStyle/>
        <a:p>
          <a:endParaRPr lang="en-ZA"/>
        </a:p>
      </dgm:t>
    </dgm:pt>
    <dgm:pt modelId="{780C0493-BA34-43E9-8917-ABED5274BC90}">
      <dgm:prSet/>
      <dgm:spPr>
        <a:solidFill>
          <a:srgbClr val="0070C0"/>
        </a:solidFill>
      </dgm:spPr>
      <dgm:t>
        <a:bodyPr/>
        <a:lstStyle/>
        <a:p>
          <a:r>
            <a:rPr lang="en-ZA" dirty="0"/>
            <a:t>7</a:t>
          </a:r>
        </a:p>
      </dgm:t>
    </dgm:pt>
    <dgm:pt modelId="{5A39CB64-8D73-4F8B-BAD4-A376075CDA5B}" type="parTrans" cxnId="{7D7116D9-12C0-47E7-99BF-EFAAE88525F4}">
      <dgm:prSet/>
      <dgm:spPr/>
      <dgm:t>
        <a:bodyPr/>
        <a:lstStyle/>
        <a:p>
          <a:endParaRPr lang="en-ZA"/>
        </a:p>
      </dgm:t>
    </dgm:pt>
    <dgm:pt modelId="{D729973F-3971-448B-94C4-4C2B482AC9F9}" type="sibTrans" cxnId="{7D7116D9-12C0-47E7-99BF-EFAAE88525F4}">
      <dgm:prSet/>
      <dgm:spPr/>
      <dgm:t>
        <a:bodyPr/>
        <a:lstStyle/>
        <a:p>
          <a:endParaRPr lang="en-ZA"/>
        </a:p>
      </dgm:t>
    </dgm:pt>
    <dgm:pt modelId="{E9C99FBF-A2EF-4045-842A-61B027B5CCC3}">
      <dgm:prSet/>
      <dgm:spPr>
        <a:solidFill>
          <a:schemeClr val="bg1">
            <a:lumMod val="85000"/>
          </a:schemeClr>
        </a:solidFill>
      </dgm:spPr>
      <dgm:t>
        <a:bodyPr/>
        <a:lstStyle/>
        <a:p>
          <a:r>
            <a:rPr lang="en-ZA" dirty="0"/>
            <a:t>8 </a:t>
          </a:r>
        </a:p>
      </dgm:t>
    </dgm:pt>
    <dgm:pt modelId="{248F4E81-A070-4C8F-8122-735BE8E6E3AE}" type="parTrans" cxnId="{41CBCD06-E4B0-4255-BB70-360276FE6BE9}">
      <dgm:prSet/>
      <dgm:spPr/>
      <dgm:t>
        <a:bodyPr/>
        <a:lstStyle/>
        <a:p>
          <a:endParaRPr lang="en-ZA"/>
        </a:p>
      </dgm:t>
    </dgm:pt>
    <dgm:pt modelId="{3C14B9AF-4407-4AB4-BF6A-B3C0B47F68D2}" type="sibTrans" cxnId="{41CBCD06-E4B0-4255-BB70-360276FE6BE9}">
      <dgm:prSet/>
      <dgm:spPr/>
      <dgm:t>
        <a:bodyPr/>
        <a:lstStyle/>
        <a:p>
          <a:endParaRPr lang="en-ZA"/>
        </a:p>
      </dgm:t>
    </dgm:pt>
    <dgm:pt modelId="{0264AFE3-26CB-4B35-9933-E5E31D84B537}" type="pres">
      <dgm:prSet presAssocID="{9E15EC47-73C5-46FC-8C6E-2A2A74A3ACCE}" presName="Name0" presStyleCnt="0">
        <dgm:presLayoutVars>
          <dgm:dir/>
          <dgm:animLvl val="lvl"/>
          <dgm:resizeHandles val="exact"/>
        </dgm:presLayoutVars>
      </dgm:prSet>
      <dgm:spPr/>
    </dgm:pt>
    <dgm:pt modelId="{ED3DE7FC-6F5A-45AC-BEC4-95E942FD39FA}" type="pres">
      <dgm:prSet presAssocID="{5B7C9612-021F-4051-AE5B-4AE7EF44F698}" presName="parTxOnly" presStyleLbl="node1" presStyleIdx="0" presStyleCnt="8">
        <dgm:presLayoutVars>
          <dgm:chMax val="0"/>
          <dgm:chPref val="0"/>
          <dgm:bulletEnabled val="1"/>
        </dgm:presLayoutVars>
      </dgm:prSet>
      <dgm:spPr/>
    </dgm:pt>
    <dgm:pt modelId="{45E4E519-BB69-4AAB-8701-0C7B0F3B19CD}" type="pres">
      <dgm:prSet presAssocID="{334ECDC5-87C9-4EC4-8646-968A5A8A5B83}" presName="parTxOnlySpace" presStyleCnt="0"/>
      <dgm:spPr/>
    </dgm:pt>
    <dgm:pt modelId="{72F1AA51-D764-4888-AADE-2501EAF11598}" type="pres">
      <dgm:prSet presAssocID="{B329895F-4BE2-42B3-8FB7-9DF2D6FD998F}" presName="parTxOnly" presStyleLbl="node1" presStyleIdx="1" presStyleCnt="8" custScaleX="85769" custScaleY="95177">
        <dgm:presLayoutVars>
          <dgm:chMax val="0"/>
          <dgm:chPref val="0"/>
          <dgm:bulletEnabled val="1"/>
        </dgm:presLayoutVars>
      </dgm:prSet>
      <dgm:spPr/>
    </dgm:pt>
    <dgm:pt modelId="{6E78B6B5-9828-4B27-9D6A-28926B4299D7}" type="pres">
      <dgm:prSet presAssocID="{5F841E7F-021D-4072-B94C-2619B7C0A2ED}" presName="parTxOnlySpace" presStyleCnt="0"/>
      <dgm:spPr/>
    </dgm:pt>
    <dgm:pt modelId="{A5171B81-D340-4FD9-8BB9-F8E53E09CF9F}" type="pres">
      <dgm:prSet presAssocID="{C2D5FC84-A846-483B-A779-A508D5DD156B}" presName="parTxOnly" presStyleLbl="node1" presStyleIdx="2" presStyleCnt="8" custScaleX="85003" custScaleY="86684">
        <dgm:presLayoutVars>
          <dgm:chMax val="0"/>
          <dgm:chPref val="0"/>
          <dgm:bulletEnabled val="1"/>
        </dgm:presLayoutVars>
      </dgm:prSet>
      <dgm:spPr/>
    </dgm:pt>
    <dgm:pt modelId="{11FB90EA-E138-4FD6-85C6-C10E146B184A}" type="pres">
      <dgm:prSet presAssocID="{23185DC8-08F3-4EA0-9CCE-5B3240F61EEC}" presName="parTxOnlySpace" presStyleCnt="0"/>
      <dgm:spPr/>
    </dgm:pt>
    <dgm:pt modelId="{1F018E35-5D8D-49B3-9B7D-3B0C8DAB90F1}" type="pres">
      <dgm:prSet presAssocID="{4D8B7AF0-07AF-4856-9447-DB6C3D712627}" presName="parTxOnly" presStyleLbl="node1" presStyleIdx="3" presStyleCnt="8" custScaleX="87016" custScaleY="87688">
        <dgm:presLayoutVars>
          <dgm:chMax val="0"/>
          <dgm:chPref val="0"/>
          <dgm:bulletEnabled val="1"/>
        </dgm:presLayoutVars>
      </dgm:prSet>
      <dgm:spPr/>
    </dgm:pt>
    <dgm:pt modelId="{6BD2B26A-B71A-415C-BAF6-DC9727801C9C}" type="pres">
      <dgm:prSet presAssocID="{C2D08EEA-3D2F-4F3C-96E1-3CFAAF020E9F}" presName="parTxOnlySpace" presStyleCnt="0"/>
      <dgm:spPr/>
    </dgm:pt>
    <dgm:pt modelId="{950702B6-D249-4899-ACE8-16CAE595C5EA}" type="pres">
      <dgm:prSet presAssocID="{7683F89E-D83C-433C-AD37-8087EDC5215A}" presName="parTxOnly" presStyleLbl="node1" presStyleIdx="4" presStyleCnt="8" custScaleX="75671" custScaleY="87419">
        <dgm:presLayoutVars>
          <dgm:chMax val="0"/>
          <dgm:chPref val="0"/>
          <dgm:bulletEnabled val="1"/>
        </dgm:presLayoutVars>
      </dgm:prSet>
      <dgm:spPr/>
    </dgm:pt>
    <dgm:pt modelId="{FF85BA81-471E-475C-9C0F-676D86CE98A7}" type="pres">
      <dgm:prSet presAssocID="{BB0A4321-D189-4281-A323-321F7731EDA9}" presName="parTxOnlySpace" presStyleCnt="0"/>
      <dgm:spPr/>
    </dgm:pt>
    <dgm:pt modelId="{43493AC2-0D4D-48E9-98FA-93348157A1F7}" type="pres">
      <dgm:prSet presAssocID="{7A2C9826-BD5A-4E56-BA3A-14DC82A02406}" presName="parTxOnly" presStyleLbl="node1" presStyleIdx="5" presStyleCnt="8" custScaleX="70421" custScaleY="76571">
        <dgm:presLayoutVars>
          <dgm:chMax val="0"/>
          <dgm:chPref val="0"/>
          <dgm:bulletEnabled val="1"/>
        </dgm:presLayoutVars>
      </dgm:prSet>
      <dgm:spPr/>
    </dgm:pt>
    <dgm:pt modelId="{6C4E3E66-B878-4B3D-BEA4-B1A63734FB70}" type="pres">
      <dgm:prSet presAssocID="{882E0C0D-713C-41A1-B568-DEAB1F8AF356}" presName="parTxOnlySpace" presStyleCnt="0"/>
      <dgm:spPr/>
    </dgm:pt>
    <dgm:pt modelId="{3BF19F79-1530-4022-B59D-79128ED03ED3}" type="pres">
      <dgm:prSet presAssocID="{780C0493-BA34-43E9-8917-ABED5274BC90}" presName="parTxOnly" presStyleLbl="node1" presStyleIdx="6" presStyleCnt="8" custScaleX="144124" custScaleY="114096">
        <dgm:presLayoutVars>
          <dgm:chMax val="0"/>
          <dgm:chPref val="0"/>
          <dgm:bulletEnabled val="1"/>
        </dgm:presLayoutVars>
      </dgm:prSet>
      <dgm:spPr/>
    </dgm:pt>
    <dgm:pt modelId="{6DB6CF10-F18D-4F09-9296-C60EC9DB067A}" type="pres">
      <dgm:prSet presAssocID="{D729973F-3971-448B-94C4-4C2B482AC9F9}" presName="parTxOnlySpace" presStyleCnt="0"/>
      <dgm:spPr/>
    </dgm:pt>
    <dgm:pt modelId="{BDB9394C-934D-4DCA-8054-75107AF14B89}" type="pres">
      <dgm:prSet presAssocID="{E9C99FBF-A2EF-4045-842A-61B027B5CCC3}" presName="parTxOnly" presStyleLbl="node1" presStyleIdx="7" presStyleCnt="8">
        <dgm:presLayoutVars>
          <dgm:chMax val="0"/>
          <dgm:chPref val="0"/>
          <dgm:bulletEnabled val="1"/>
        </dgm:presLayoutVars>
      </dgm:prSet>
      <dgm:spPr/>
    </dgm:pt>
  </dgm:ptLst>
  <dgm:cxnLst>
    <dgm:cxn modelId="{41CBCD06-E4B0-4255-BB70-360276FE6BE9}" srcId="{9E15EC47-73C5-46FC-8C6E-2A2A74A3ACCE}" destId="{E9C99FBF-A2EF-4045-842A-61B027B5CCC3}" srcOrd="7" destOrd="0" parTransId="{248F4E81-A070-4C8F-8122-735BE8E6E3AE}" sibTransId="{3C14B9AF-4407-4AB4-BF6A-B3C0B47F68D2}"/>
    <dgm:cxn modelId="{C9B4BC09-60D6-41C3-AC33-9065913D70F9}" type="presOf" srcId="{7A2C9826-BD5A-4E56-BA3A-14DC82A02406}" destId="{43493AC2-0D4D-48E9-98FA-93348157A1F7}" srcOrd="0" destOrd="0" presId="urn:microsoft.com/office/officeart/2005/8/layout/chevron1"/>
    <dgm:cxn modelId="{E796E616-2A85-4D39-BDE4-194BD5F1FBF9}" type="presOf" srcId="{9E15EC47-73C5-46FC-8C6E-2A2A74A3ACCE}" destId="{0264AFE3-26CB-4B35-9933-E5E31D84B537}" srcOrd="0" destOrd="0" presId="urn:microsoft.com/office/officeart/2005/8/layout/chevron1"/>
    <dgm:cxn modelId="{B1E66F20-8576-4056-8C3E-8CB23A815521}" srcId="{9E15EC47-73C5-46FC-8C6E-2A2A74A3ACCE}" destId="{C2D5FC84-A846-483B-A779-A508D5DD156B}" srcOrd="2" destOrd="0" parTransId="{442423CA-CECC-47BD-8E5A-4D558580250E}" sibTransId="{23185DC8-08F3-4EA0-9CCE-5B3240F61EEC}"/>
    <dgm:cxn modelId="{8A653823-BC8E-4384-8B27-5A24CCA23AE9}" srcId="{9E15EC47-73C5-46FC-8C6E-2A2A74A3ACCE}" destId="{5B7C9612-021F-4051-AE5B-4AE7EF44F698}" srcOrd="0" destOrd="0" parTransId="{49427ECC-AA8A-410E-A195-73656FDF9C53}" sibTransId="{334ECDC5-87C9-4EC4-8646-968A5A8A5B83}"/>
    <dgm:cxn modelId="{037D7229-BBD0-42C3-B38C-74304147D184}" type="presOf" srcId="{780C0493-BA34-43E9-8917-ABED5274BC90}" destId="{3BF19F79-1530-4022-B59D-79128ED03ED3}" srcOrd="0" destOrd="0" presId="urn:microsoft.com/office/officeart/2005/8/layout/chevron1"/>
    <dgm:cxn modelId="{43CC5835-0609-41DF-99CC-4E051E12F45A}" type="presOf" srcId="{7683F89E-D83C-433C-AD37-8087EDC5215A}" destId="{950702B6-D249-4899-ACE8-16CAE595C5EA}" srcOrd="0" destOrd="0" presId="urn:microsoft.com/office/officeart/2005/8/layout/chevron1"/>
    <dgm:cxn modelId="{D73CF73F-C59B-4D5B-A38A-30A41FCD3123}" srcId="{9E15EC47-73C5-46FC-8C6E-2A2A74A3ACCE}" destId="{7683F89E-D83C-433C-AD37-8087EDC5215A}" srcOrd="4" destOrd="0" parTransId="{2799A4DD-E237-4390-A920-A15963CD552B}" sibTransId="{BB0A4321-D189-4281-A323-321F7731EDA9}"/>
    <dgm:cxn modelId="{6077D96B-5E20-4561-BC73-D5A602082CBC}" type="presOf" srcId="{E9C99FBF-A2EF-4045-842A-61B027B5CCC3}" destId="{BDB9394C-934D-4DCA-8054-75107AF14B89}" srcOrd="0" destOrd="0" presId="urn:microsoft.com/office/officeart/2005/8/layout/chevron1"/>
    <dgm:cxn modelId="{AAA944A9-A703-45AF-80E4-045F46EFE806}" srcId="{9E15EC47-73C5-46FC-8C6E-2A2A74A3ACCE}" destId="{4D8B7AF0-07AF-4856-9447-DB6C3D712627}" srcOrd="3" destOrd="0" parTransId="{ABD8F0E0-D0ED-4E2E-A16F-E4381D6D2138}" sibTransId="{C2D08EEA-3D2F-4F3C-96E1-3CFAAF020E9F}"/>
    <dgm:cxn modelId="{50F6CBD2-49BD-44B9-A2EF-90973C34ECF7}" srcId="{9E15EC47-73C5-46FC-8C6E-2A2A74A3ACCE}" destId="{B329895F-4BE2-42B3-8FB7-9DF2D6FD998F}" srcOrd="1" destOrd="0" parTransId="{1EED290C-46BE-4239-A20E-CF3E628E9A11}" sibTransId="{5F841E7F-021D-4072-B94C-2619B7C0A2ED}"/>
    <dgm:cxn modelId="{7D7116D9-12C0-47E7-99BF-EFAAE88525F4}" srcId="{9E15EC47-73C5-46FC-8C6E-2A2A74A3ACCE}" destId="{780C0493-BA34-43E9-8917-ABED5274BC90}" srcOrd="6" destOrd="0" parTransId="{5A39CB64-8D73-4F8B-BAD4-A376075CDA5B}" sibTransId="{D729973F-3971-448B-94C4-4C2B482AC9F9}"/>
    <dgm:cxn modelId="{470D7DDA-D505-494A-BCBF-8F8882DA329F}" type="presOf" srcId="{B329895F-4BE2-42B3-8FB7-9DF2D6FD998F}" destId="{72F1AA51-D764-4888-AADE-2501EAF11598}" srcOrd="0" destOrd="0" presId="urn:microsoft.com/office/officeart/2005/8/layout/chevron1"/>
    <dgm:cxn modelId="{1C46BBE6-7715-4D51-A09F-EEA2AEC2D0A3}" type="presOf" srcId="{4D8B7AF0-07AF-4856-9447-DB6C3D712627}" destId="{1F018E35-5D8D-49B3-9B7D-3B0C8DAB90F1}" srcOrd="0" destOrd="0" presId="urn:microsoft.com/office/officeart/2005/8/layout/chevron1"/>
    <dgm:cxn modelId="{9536DFF7-5C1A-4A48-B318-D478E6DF351C}" srcId="{9E15EC47-73C5-46FC-8C6E-2A2A74A3ACCE}" destId="{7A2C9826-BD5A-4E56-BA3A-14DC82A02406}" srcOrd="5" destOrd="0" parTransId="{1C156A54-3E91-4C47-A7C9-E79764EAAD60}" sibTransId="{882E0C0D-713C-41A1-B568-DEAB1F8AF356}"/>
    <dgm:cxn modelId="{33937AF8-E3CF-4A3D-A5F9-B1E9D65F2F80}" type="presOf" srcId="{C2D5FC84-A846-483B-A779-A508D5DD156B}" destId="{A5171B81-D340-4FD9-8BB9-F8E53E09CF9F}" srcOrd="0" destOrd="0" presId="urn:microsoft.com/office/officeart/2005/8/layout/chevron1"/>
    <dgm:cxn modelId="{0944F3FE-FB3D-4511-B9D1-D4ABCBC65B10}" type="presOf" srcId="{5B7C9612-021F-4051-AE5B-4AE7EF44F698}" destId="{ED3DE7FC-6F5A-45AC-BEC4-95E942FD39FA}" srcOrd="0" destOrd="0" presId="urn:microsoft.com/office/officeart/2005/8/layout/chevron1"/>
    <dgm:cxn modelId="{F4BB41AB-2FC0-4CD6-B88C-9025B7A76B29}" type="presParOf" srcId="{0264AFE3-26CB-4B35-9933-E5E31D84B537}" destId="{ED3DE7FC-6F5A-45AC-BEC4-95E942FD39FA}" srcOrd="0" destOrd="0" presId="urn:microsoft.com/office/officeart/2005/8/layout/chevron1"/>
    <dgm:cxn modelId="{893272EB-4EAA-46F3-B8F4-32F79DB6FBF5}" type="presParOf" srcId="{0264AFE3-26CB-4B35-9933-E5E31D84B537}" destId="{45E4E519-BB69-4AAB-8701-0C7B0F3B19CD}" srcOrd="1" destOrd="0" presId="urn:microsoft.com/office/officeart/2005/8/layout/chevron1"/>
    <dgm:cxn modelId="{221B546B-CA24-4D6C-BA26-06ECD9FFE623}" type="presParOf" srcId="{0264AFE3-26CB-4B35-9933-E5E31D84B537}" destId="{72F1AA51-D764-4888-AADE-2501EAF11598}" srcOrd="2" destOrd="0" presId="urn:microsoft.com/office/officeart/2005/8/layout/chevron1"/>
    <dgm:cxn modelId="{C0435FAA-BD78-42CF-92D1-9371C7ECFE64}" type="presParOf" srcId="{0264AFE3-26CB-4B35-9933-E5E31D84B537}" destId="{6E78B6B5-9828-4B27-9D6A-28926B4299D7}" srcOrd="3" destOrd="0" presId="urn:microsoft.com/office/officeart/2005/8/layout/chevron1"/>
    <dgm:cxn modelId="{4752186C-EB88-4C9B-9FA3-0B000244874E}" type="presParOf" srcId="{0264AFE3-26CB-4B35-9933-E5E31D84B537}" destId="{A5171B81-D340-4FD9-8BB9-F8E53E09CF9F}" srcOrd="4" destOrd="0" presId="urn:microsoft.com/office/officeart/2005/8/layout/chevron1"/>
    <dgm:cxn modelId="{99F87610-F56D-4E15-88D3-38A9B88522DE}" type="presParOf" srcId="{0264AFE3-26CB-4B35-9933-E5E31D84B537}" destId="{11FB90EA-E138-4FD6-85C6-C10E146B184A}" srcOrd="5" destOrd="0" presId="urn:microsoft.com/office/officeart/2005/8/layout/chevron1"/>
    <dgm:cxn modelId="{85F3B187-0277-4949-93D4-85A57172A3F6}" type="presParOf" srcId="{0264AFE3-26CB-4B35-9933-E5E31D84B537}" destId="{1F018E35-5D8D-49B3-9B7D-3B0C8DAB90F1}" srcOrd="6" destOrd="0" presId="urn:microsoft.com/office/officeart/2005/8/layout/chevron1"/>
    <dgm:cxn modelId="{36F0B33E-EF69-45D8-B5D7-59CC06F5254B}" type="presParOf" srcId="{0264AFE3-26CB-4B35-9933-E5E31D84B537}" destId="{6BD2B26A-B71A-415C-BAF6-DC9727801C9C}" srcOrd="7" destOrd="0" presId="urn:microsoft.com/office/officeart/2005/8/layout/chevron1"/>
    <dgm:cxn modelId="{79F28397-9777-4509-8BF7-FE7E4529441F}" type="presParOf" srcId="{0264AFE3-26CB-4B35-9933-E5E31D84B537}" destId="{950702B6-D249-4899-ACE8-16CAE595C5EA}" srcOrd="8" destOrd="0" presId="urn:microsoft.com/office/officeart/2005/8/layout/chevron1"/>
    <dgm:cxn modelId="{B670EA0B-4D9D-442B-BE6F-814DA4324ADB}" type="presParOf" srcId="{0264AFE3-26CB-4B35-9933-E5E31D84B537}" destId="{FF85BA81-471E-475C-9C0F-676D86CE98A7}" srcOrd="9" destOrd="0" presId="urn:microsoft.com/office/officeart/2005/8/layout/chevron1"/>
    <dgm:cxn modelId="{DF2BB18B-F242-4127-8280-373ADC81F40E}" type="presParOf" srcId="{0264AFE3-26CB-4B35-9933-E5E31D84B537}" destId="{43493AC2-0D4D-48E9-98FA-93348157A1F7}" srcOrd="10" destOrd="0" presId="urn:microsoft.com/office/officeart/2005/8/layout/chevron1"/>
    <dgm:cxn modelId="{976EFCFD-ABE8-4575-9017-BDEEC6445448}" type="presParOf" srcId="{0264AFE3-26CB-4B35-9933-E5E31D84B537}" destId="{6C4E3E66-B878-4B3D-BEA4-B1A63734FB70}" srcOrd="11" destOrd="0" presId="urn:microsoft.com/office/officeart/2005/8/layout/chevron1"/>
    <dgm:cxn modelId="{8779FFAE-6852-4057-B798-76B3383F96FA}" type="presParOf" srcId="{0264AFE3-26CB-4B35-9933-E5E31D84B537}" destId="{3BF19F79-1530-4022-B59D-79128ED03ED3}" srcOrd="12" destOrd="0" presId="urn:microsoft.com/office/officeart/2005/8/layout/chevron1"/>
    <dgm:cxn modelId="{595E6773-182D-4A8A-94F2-854B3261866B}" type="presParOf" srcId="{0264AFE3-26CB-4B35-9933-E5E31D84B537}" destId="{6DB6CF10-F18D-4F09-9296-C60EC9DB067A}" srcOrd="13" destOrd="0" presId="urn:microsoft.com/office/officeart/2005/8/layout/chevron1"/>
    <dgm:cxn modelId="{1650C48B-7B68-4259-B5ED-EA6D0D31633B}" type="presParOf" srcId="{0264AFE3-26CB-4B35-9933-E5E31D84B537}" destId="{BDB9394C-934D-4DCA-8054-75107AF14B89}" srcOrd="1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3664" y="28872"/>
          <a:ext cx="735046" cy="387546"/>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ZA" sz="1500" kern="1200" dirty="0"/>
            <a:t>1 </a:t>
          </a:r>
        </a:p>
      </dsp:txBody>
      <dsp:txXfrm>
        <a:off x="197437" y="28872"/>
        <a:ext cx="347500" cy="387546"/>
      </dsp:txXfrm>
    </dsp:sp>
    <dsp:sp modelId="{72F1AA51-D764-4888-AADE-2501EAF11598}">
      <dsp:nvSpPr>
        <dsp:cNvPr id="0" name=""/>
        <dsp:cNvSpPr/>
      </dsp:nvSpPr>
      <dsp:spPr>
        <a:xfrm>
          <a:off x="672444" y="90113"/>
          <a:ext cx="662663" cy="26506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ZA" sz="1500" kern="1200" dirty="0"/>
            <a:t>2</a:t>
          </a:r>
        </a:p>
      </dsp:txBody>
      <dsp:txXfrm>
        <a:off x="804977" y="90113"/>
        <a:ext cx="397598" cy="265065"/>
      </dsp:txXfrm>
    </dsp:sp>
    <dsp:sp modelId="{A5171B81-D340-4FD9-8BB9-F8E53E09CF9F}">
      <dsp:nvSpPr>
        <dsp:cNvPr id="0" name=""/>
        <dsp:cNvSpPr/>
      </dsp:nvSpPr>
      <dsp:spPr>
        <a:xfrm>
          <a:off x="1268841" y="90113"/>
          <a:ext cx="662663" cy="26506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ZA" sz="1500" kern="1200" dirty="0"/>
            <a:t>3</a:t>
          </a:r>
        </a:p>
      </dsp:txBody>
      <dsp:txXfrm>
        <a:off x="1401374" y="90113"/>
        <a:ext cx="397598" cy="265065"/>
      </dsp:txXfrm>
    </dsp:sp>
    <dsp:sp modelId="{1F018E35-5D8D-49B3-9B7D-3B0C8DAB90F1}">
      <dsp:nvSpPr>
        <dsp:cNvPr id="0" name=""/>
        <dsp:cNvSpPr/>
      </dsp:nvSpPr>
      <dsp:spPr>
        <a:xfrm>
          <a:off x="1865239" y="90113"/>
          <a:ext cx="662663" cy="26506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ZA" sz="1500" kern="1200" dirty="0"/>
            <a:t>4</a:t>
          </a:r>
        </a:p>
      </dsp:txBody>
      <dsp:txXfrm>
        <a:off x="1997772" y="90113"/>
        <a:ext cx="397598" cy="265065"/>
      </dsp:txXfrm>
    </dsp:sp>
    <dsp:sp modelId="{950702B6-D249-4899-ACE8-16CAE595C5EA}">
      <dsp:nvSpPr>
        <dsp:cNvPr id="0" name=""/>
        <dsp:cNvSpPr/>
      </dsp:nvSpPr>
      <dsp:spPr>
        <a:xfrm>
          <a:off x="2461636" y="90113"/>
          <a:ext cx="662663" cy="26506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ZA" sz="1500" kern="1200" dirty="0"/>
            <a:t>5</a:t>
          </a:r>
        </a:p>
      </dsp:txBody>
      <dsp:txXfrm>
        <a:off x="2594169" y="90113"/>
        <a:ext cx="397598" cy="265065"/>
      </dsp:txXfrm>
    </dsp:sp>
    <dsp:sp modelId="{43493AC2-0D4D-48E9-98FA-93348157A1F7}">
      <dsp:nvSpPr>
        <dsp:cNvPr id="0" name=""/>
        <dsp:cNvSpPr/>
      </dsp:nvSpPr>
      <dsp:spPr>
        <a:xfrm>
          <a:off x="3058034" y="90113"/>
          <a:ext cx="662663" cy="26506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ZA" sz="1500" kern="1200" dirty="0"/>
            <a:t>6</a:t>
          </a:r>
        </a:p>
      </dsp:txBody>
      <dsp:txXfrm>
        <a:off x="3190567" y="90113"/>
        <a:ext cx="397598" cy="265065"/>
      </dsp:txXfrm>
    </dsp:sp>
    <dsp:sp modelId="{3BF19F79-1530-4022-B59D-79128ED03ED3}">
      <dsp:nvSpPr>
        <dsp:cNvPr id="0" name=""/>
        <dsp:cNvSpPr/>
      </dsp:nvSpPr>
      <dsp:spPr>
        <a:xfrm>
          <a:off x="3654431" y="90113"/>
          <a:ext cx="662663" cy="26506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ZA" sz="1500" kern="1200" dirty="0"/>
            <a:t>7</a:t>
          </a:r>
        </a:p>
      </dsp:txBody>
      <dsp:txXfrm>
        <a:off x="3786964" y="90113"/>
        <a:ext cx="397598" cy="265065"/>
      </dsp:txXfrm>
    </dsp:sp>
    <dsp:sp modelId="{BDB9394C-934D-4DCA-8054-75107AF14B89}">
      <dsp:nvSpPr>
        <dsp:cNvPr id="0" name=""/>
        <dsp:cNvSpPr/>
      </dsp:nvSpPr>
      <dsp:spPr>
        <a:xfrm>
          <a:off x="4250828" y="90113"/>
          <a:ext cx="662663" cy="26506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ZA" sz="1500" kern="1200" dirty="0"/>
            <a:t>8 </a:t>
          </a:r>
        </a:p>
      </dsp:txBody>
      <dsp:txXfrm>
        <a:off x="4383361" y="90113"/>
        <a:ext cx="397598" cy="26506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985" y="22342"/>
          <a:ext cx="773107" cy="309243"/>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1 </a:t>
          </a:r>
        </a:p>
      </dsp:txBody>
      <dsp:txXfrm>
        <a:off x="155607" y="22342"/>
        <a:ext cx="463864" cy="309243"/>
      </dsp:txXfrm>
    </dsp:sp>
    <dsp:sp modelId="{72F1AA51-D764-4888-AADE-2501EAF11598}">
      <dsp:nvSpPr>
        <dsp:cNvPr id="0" name=""/>
        <dsp:cNvSpPr/>
      </dsp:nvSpPr>
      <dsp:spPr>
        <a:xfrm>
          <a:off x="696782" y="29800"/>
          <a:ext cx="663086" cy="294328"/>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2</a:t>
          </a:r>
        </a:p>
      </dsp:txBody>
      <dsp:txXfrm>
        <a:off x="843946" y="29800"/>
        <a:ext cx="368758" cy="294328"/>
      </dsp:txXfrm>
    </dsp:sp>
    <dsp:sp modelId="{A5171B81-D340-4FD9-8BB9-F8E53E09CF9F}">
      <dsp:nvSpPr>
        <dsp:cNvPr id="0" name=""/>
        <dsp:cNvSpPr/>
      </dsp:nvSpPr>
      <dsp:spPr>
        <a:xfrm>
          <a:off x="1282558" y="43991"/>
          <a:ext cx="657164" cy="265946"/>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3</a:t>
          </a:r>
        </a:p>
      </dsp:txBody>
      <dsp:txXfrm>
        <a:off x="1415531" y="43991"/>
        <a:ext cx="391218" cy="265946"/>
      </dsp:txXfrm>
    </dsp:sp>
    <dsp:sp modelId="{1F018E35-5D8D-49B3-9B7D-3B0C8DAB90F1}">
      <dsp:nvSpPr>
        <dsp:cNvPr id="0" name=""/>
        <dsp:cNvSpPr/>
      </dsp:nvSpPr>
      <dsp:spPr>
        <a:xfrm>
          <a:off x="1862411" y="41379"/>
          <a:ext cx="672727" cy="271169"/>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4</a:t>
          </a:r>
        </a:p>
      </dsp:txBody>
      <dsp:txXfrm>
        <a:off x="1997996" y="41379"/>
        <a:ext cx="401558" cy="271169"/>
      </dsp:txXfrm>
    </dsp:sp>
    <dsp:sp modelId="{950702B6-D249-4899-ACE8-16CAE595C5EA}">
      <dsp:nvSpPr>
        <dsp:cNvPr id="0" name=""/>
        <dsp:cNvSpPr/>
      </dsp:nvSpPr>
      <dsp:spPr>
        <a:xfrm>
          <a:off x="2457828" y="41795"/>
          <a:ext cx="585018" cy="270337"/>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5</a:t>
          </a:r>
        </a:p>
      </dsp:txBody>
      <dsp:txXfrm>
        <a:off x="2592997" y="41795"/>
        <a:ext cx="314681" cy="270337"/>
      </dsp:txXfrm>
    </dsp:sp>
    <dsp:sp modelId="{43493AC2-0D4D-48E9-98FA-93348157A1F7}">
      <dsp:nvSpPr>
        <dsp:cNvPr id="0" name=""/>
        <dsp:cNvSpPr/>
      </dsp:nvSpPr>
      <dsp:spPr>
        <a:xfrm>
          <a:off x="2965536" y="35897"/>
          <a:ext cx="544430" cy="282134"/>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6</a:t>
          </a:r>
        </a:p>
      </dsp:txBody>
      <dsp:txXfrm>
        <a:off x="3106603" y="35897"/>
        <a:ext cx="262296" cy="282134"/>
      </dsp:txXfrm>
    </dsp:sp>
    <dsp:sp modelId="{3BF19F79-1530-4022-B59D-79128ED03ED3}">
      <dsp:nvSpPr>
        <dsp:cNvPr id="0" name=""/>
        <dsp:cNvSpPr/>
      </dsp:nvSpPr>
      <dsp:spPr>
        <a:xfrm>
          <a:off x="3432655" y="53339"/>
          <a:ext cx="539644" cy="247249"/>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7</a:t>
          </a:r>
        </a:p>
      </dsp:txBody>
      <dsp:txXfrm>
        <a:off x="3556280" y="53339"/>
        <a:ext cx="292395" cy="247249"/>
      </dsp:txXfrm>
    </dsp:sp>
    <dsp:sp modelId="{BDB9394C-934D-4DCA-8054-75107AF14B89}">
      <dsp:nvSpPr>
        <dsp:cNvPr id="0" name=""/>
        <dsp:cNvSpPr/>
      </dsp:nvSpPr>
      <dsp:spPr>
        <a:xfrm>
          <a:off x="3894989" y="8873"/>
          <a:ext cx="1021182" cy="336181"/>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8 </a:t>
          </a:r>
        </a:p>
      </dsp:txBody>
      <dsp:txXfrm>
        <a:off x="4063080" y="8873"/>
        <a:ext cx="685001" cy="3361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D1506-9AB6-4ED0-8A34-C29D1394478E}">
      <dsp:nvSpPr>
        <dsp:cNvPr id="0" name=""/>
        <dsp:cNvSpPr/>
      </dsp:nvSpPr>
      <dsp:spPr>
        <a:xfrm>
          <a:off x="2094315" y="-58245"/>
          <a:ext cx="1028096" cy="528228"/>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n-ZA" sz="900" kern="1200" dirty="0"/>
        </a:p>
      </dsp:txBody>
      <dsp:txXfrm>
        <a:off x="2120101" y="-32459"/>
        <a:ext cx="976524" cy="476656"/>
      </dsp:txXfrm>
    </dsp:sp>
    <dsp:sp modelId="{B52D3661-3820-4217-9026-3C0F6ADDA136}">
      <dsp:nvSpPr>
        <dsp:cNvPr id="0" name=""/>
        <dsp:cNvSpPr/>
      </dsp:nvSpPr>
      <dsp:spPr>
        <a:xfrm>
          <a:off x="1194137" y="205869"/>
          <a:ext cx="2828451" cy="2828451"/>
        </a:xfrm>
        <a:custGeom>
          <a:avLst/>
          <a:gdLst/>
          <a:ahLst/>
          <a:cxnLst/>
          <a:rect l="0" t="0" r="0" b="0"/>
          <a:pathLst>
            <a:path>
              <a:moveTo>
                <a:pt x="1929497" y="97210"/>
              </a:moveTo>
              <a:arcTo wR="1414225" hR="1414225" stAng="17482051" swAng="31299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A96234C-4329-40F8-9569-AEF9A6263567}">
      <dsp:nvSpPr>
        <dsp:cNvPr id="0" name=""/>
        <dsp:cNvSpPr/>
      </dsp:nvSpPr>
      <dsp:spPr>
        <a:xfrm>
          <a:off x="3094323" y="355971"/>
          <a:ext cx="1028096" cy="528228"/>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ZA" sz="900" kern="1200" dirty="0"/>
            <a:t>Environmental conditions</a:t>
          </a:r>
        </a:p>
      </dsp:txBody>
      <dsp:txXfrm>
        <a:off x="3120109" y="381757"/>
        <a:ext cx="976524" cy="476656"/>
      </dsp:txXfrm>
    </dsp:sp>
    <dsp:sp modelId="{46168C4A-70B7-4CAA-A693-0F3C007D7E96}">
      <dsp:nvSpPr>
        <dsp:cNvPr id="0" name=""/>
        <dsp:cNvSpPr/>
      </dsp:nvSpPr>
      <dsp:spPr>
        <a:xfrm>
          <a:off x="1194137" y="205869"/>
          <a:ext cx="2828451" cy="2828451"/>
        </a:xfrm>
        <a:custGeom>
          <a:avLst/>
          <a:gdLst/>
          <a:ahLst/>
          <a:cxnLst/>
          <a:rect l="0" t="0" r="0" b="0"/>
          <a:pathLst>
            <a:path>
              <a:moveTo>
                <a:pt x="2624530" y="682653"/>
              </a:moveTo>
              <a:arcTo wR="1414225" hR="1414225" stAng="19730940" swAng="121096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526ECA2-64E6-4344-8EDD-9DFF6622B55D}">
      <dsp:nvSpPr>
        <dsp:cNvPr id="0" name=""/>
        <dsp:cNvSpPr/>
      </dsp:nvSpPr>
      <dsp:spPr>
        <a:xfrm>
          <a:off x="3508541" y="1355980"/>
          <a:ext cx="1028096" cy="528228"/>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ZA" sz="900" kern="1200" dirty="0"/>
            <a:t>Availability of tools and Equipment</a:t>
          </a:r>
        </a:p>
      </dsp:txBody>
      <dsp:txXfrm>
        <a:off x="3534327" y="1381766"/>
        <a:ext cx="976524" cy="476656"/>
      </dsp:txXfrm>
    </dsp:sp>
    <dsp:sp modelId="{8FB89F7B-D0B4-4298-A329-F38555506D75}">
      <dsp:nvSpPr>
        <dsp:cNvPr id="0" name=""/>
        <dsp:cNvSpPr/>
      </dsp:nvSpPr>
      <dsp:spPr>
        <a:xfrm>
          <a:off x="1194137" y="205869"/>
          <a:ext cx="2828451" cy="2828451"/>
        </a:xfrm>
        <a:custGeom>
          <a:avLst/>
          <a:gdLst/>
          <a:ahLst/>
          <a:cxnLst/>
          <a:rect l="0" t="0" r="0" b="0"/>
          <a:pathLst>
            <a:path>
              <a:moveTo>
                <a:pt x="2802617" y="1683305"/>
              </a:moveTo>
              <a:arcTo wR="1414225" hR="1414225" stAng="658099" swAng="121096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90EA5AD-9C1A-479E-B41E-4737E87CACF0}">
      <dsp:nvSpPr>
        <dsp:cNvPr id="0" name=""/>
        <dsp:cNvSpPr/>
      </dsp:nvSpPr>
      <dsp:spPr>
        <a:xfrm>
          <a:off x="3094323" y="2355989"/>
          <a:ext cx="1028096" cy="528228"/>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ZA" sz="900" kern="1200" dirty="0"/>
            <a:t>Availability of materials</a:t>
          </a:r>
        </a:p>
      </dsp:txBody>
      <dsp:txXfrm>
        <a:off x="3120109" y="2381775"/>
        <a:ext cx="976524" cy="476656"/>
      </dsp:txXfrm>
    </dsp:sp>
    <dsp:sp modelId="{8F117644-4DB5-4EC9-BA80-7239D94BB2F0}">
      <dsp:nvSpPr>
        <dsp:cNvPr id="0" name=""/>
        <dsp:cNvSpPr/>
      </dsp:nvSpPr>
      <dsp:spPr>
        <a:xfrm>
          <a:off x="1194137" y="205869"/>
          <a:ext cx="2828451" cy="2828451"/>
        </a:xfrm>
        <a:custGeom>
          <a:avLst/>
          <a:gdLst/>
          <a:ahLst/>
          <a:cxnLst/>
          <a:rect l="0" t="0" r="0" b="0"/>
          <a:pathLst>
            <a:path>
              <a:moveTo>
                <a:pt x="2047108" y="2678937"/>
              </a:moveTo>
              <a:arcTo wR="1414225" hR="1414225" stAng="3804952" swAng="31299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6847708-F206-49EE-9742-4A194A5268B8}">
      <dsp:nvSpPr>
        <dsp:cNvPr id="0" name=""/>
        <dsp:cNvSpPr/>
      </dsp:nvSpPr>
      <dsp:spPr>
        <a:xfrm>
          <a:off x="2094315" y="2770206"/>
          <a:ext cx="1028096" cy="528228"/>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ZA" sz="900" kern="1200" dirty="0"/>
            <a:t>Time constraints</a:t>
          </a:r>
        </a:p>
      </dsp:txBody>
      <dsp:txXfrm>
        <a:off x="2120101" y="2795992"/>
        <a:ext cx="976524" cy="476656"/>
      </dsp:txXfrm>
    </dsp:sp>
    <dsp:sp modelId="{0255249D-2A9D-4267-AC29-AB30F4D64208}">
      <dsp:nvSpPr>
        <dsp:cNvPr id="0" name=""/>
        <dsp:cNvSpPr/>
      </dsp:nvSpPr>
      <dsp:spPr>
        <a:xfrm>
          <a:off x="1194137" y="205869"/>
          <a:ext cx="2828451" cy="2828451"/>
        </a:xfrm>
        <a:custGeom>
          <a:avLst/>
          <a:gdLst/>
          <a:ahLst/>
          <a:cxnLst/>
          <a:rect l="0" t="0" r="0" b="0"/>
          <a:pathLst>
            <a:path>
              <a:moveTo>
                <a:pt x="898954" y="2731241"/>
              </a:moveTo>
              <a:arcTo wR="1414225" hR="1414225" stAng="6682051" swAng="31299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A0ACDBB-56A6-4513-BA92-085A2D5EEE54}">
      <dsp:nvSpPr>
        <dsp:cNvPr id="0" name=""/>
        <dsp:cNvSpPr/>
      </dsp:nvSpPr>
      <dsp:spPr>
        <a:xfrm>
          <a:off x="1094306" y="2355989"/>
          <a:ext cx="1028096" cy="528228"/>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ZA" sz="900" kern="1200" dirty="0"/>
            <a:t>Availability of labour</a:t>
          </a:r>
        </a:p>
      </dsp:txBody>
      <dsp:txXfrm>
        <a:off x="1120092" y="2381775"/>
        <a:ext cx="976524" cy="476656"/>
      </dsp:txXfrm>
    </dsp:sp>
    <dsp:sp modelId="{9EBA078F-2460-4D4F-9684-E44926DCE287}">
      <dsp:nvSpPr>
        <dsp:cNvPr id="0" name=""/>
        <dsp:cNvSpPr/>
      </dsp:nvSpPr>
      <dsp:spPr>
        <a:xfrm>
          <a:off x="1194137" y="205869"/>
          <a:ext cx="2828451" cy="2828451"/>
        </a:xfrm>
        <a:custGeom>
          <a:avLst/>
          <a:gdLst/>
          <a:ahLst/>
          <a:cxnLst/>
          <a:rect l="0" t="0" r="0" b="0"/>
          <a:pathLst>
            <a:path>
              <a:moveTo>
                <a:pt x="203921" y="2145798"/>
              </a:moveTo>
              <a:arcTo wR="1414225" hR="1414225" stAng="8930940" swAng="121096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D6E13A7-86D1-4A8E-AB8F-5CCF7155CEB4}">
      <dsp:nvSpPr>
        <dsp:cNvPr id="0" name=""/>
        <dsp:cNvSpPr/>
      </dsp:nvSpPr>
      <dsp:spPr>
        <a:xfrm>
          <a:off x="680089" y="1355980"/>
          <a:ext cx="1028096" cy="528228"/>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ZA" sz="900" kern="1200" dirty="0"/>
            <a:t>Regulation codes and standards</a:t>
          </a:r>
        </a:p>
      </dsp:txBody>
      <dsp:txXfrm>
        <a:off x="705875" y="1381766"/>
        <a:ext cx="976524" cy="476656"/>
      </dsp:txXfrm>
    </dsp:sp>
    <dsp:sp modelId="{7D25A8C6-42D2-4CD4-A441-8248B595AEA6}">
      <dsp:nvSpPr>
        <dsp:cNvPr id="0" name=""/>
        <dsp:cNvSpPr/>
      </dsp:nvSpPr>
      <dsp:spPr>
        <a:xfrm>
          <a:off x="1194137" y="205869"/>
          <a:ext cx="2828451" cy="2828451"/>
        </a:xfrm>
        <a:custGeom>
          <a:avLst/>
          <a:gdLst/>
          <a:ahLst/>
          <a:cxnLst/>
          <a:rect l="0" t="0" r="0" b="0"/>
          <a:pathLst>
            <a:path>
              <a:moveTo>
                <a:pt x="25834" y="1145146"/>
              </a:moveTo>
              <a:arcTo wR="1414225" hR="1414225" stAng="11458099" swAng="121096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1FBE99A-0E1A-4C59-B037-402DF10E33C2}">
      <dsp:nvSpPr>
        <dsp:cNvPr id="0" name=""/>
        <dsp:cNvSpPr/>
      </dsp:nvSpPr>
      <dsp:spPr>
        <a:xfrm>
          <a:off x="1094306" y="355971"/>
          <a:ext cx="1028096" cy="528228"/>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ZA" sz="900" kern="1200" dirty="0"/>
            <a:t>Possible risks</a:t>
          </a:r>
        </a:p>
      </dsp:txBody>
      <dsp:txXfrm>
        <a:off x="1120092" y="381757"/>
        <a:ext cx="976524" cy="476656"/>
      </dsp:txXfrm>
    </dsp:sp>
    <dsp:sp modelId="{DE97902E-3C77-4D10-AB9B-BA0C9DB78C6E}">
      <dsp:nvSpPr>
        <dsp:cNvPr id="0" name=""/>
        <dsp:cNvSpPr/>
      </dsp:nvSpPr>
      <dsp:spPr>
        <a:xfrm>
          <a:off x="1194137" y="205869"/>
          <a:ext cx="2828451" cy="2828451"/>
        </a:xfrm>
        <a:custGeom>
          <a:avLst/>
          <a:gdLst/>
          <a:ahLst/>
          <a:cxnLst/>
          <a:rect l="0" t="0" r="0" b="0"/>
          <a:pathLst>
            <a:path>
              <a:moveTo>
                <a:pt x="781343" y="149514"/>
              </a:moveTo>
              <a:arcTo wR="1414225" hR="1414225" stAng="14604952" swAng="31299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145" y="48273"/>
          <a:ext cx="643456" cy="257382"/>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ZA" sz="1500" kern="1200" dirty="0"/>
            <a:t>1 </a:t>
          </a:r>
        </a:p>
      </dsp:txBody>
      <dsp:txXfrm>
        <a:off x="128836" y="48273"/>
        <a:ext cx="386074" cy="257382"/>
      </dsp:txXfrm>
    </dsp:sp>
    <dsp:sp modelId="{72F1AA51-D764-4888-AADE-2501EAF11598}">
      <dsp:nvSpPr>
        <dsp:cNvPr id="0" name=""/>
        <dsp:cNvSpPr/>
      </dsp:nvSpPr>
      <dsp:spPr>
        <a:xfrm>
          <a:off x="579255" y="-35238"/>
          <a:ext cx="863093" cy="424405"/>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ZA" sz="1500" kern="1200" dirty="0"/>
            <a:t>2</a:t>
          </a:r>
        </a:p>
      </dsp:txBody>
      <dsp:txXfrm>
        <a:off x="791458" y="-35238"/>
        <a:ext cx="438688" cy="424405"/>
      </dsp:txXfrm>
    </dsp:sp>
    <dsp:sp modelId="{A5171B81-D340-4FD9-8BB9-F8E53E09CF9F}">
      <dsp:nvSpPr>
        <dsp:cNvPr id="0" name=""/>
        <dsp:cNvSpPr/>
      </dsp:nvSpPr>
      <dsp:spPr>
        <a:xfrm>
          <a:off x="1378003" y="48273"/>
          <a:ext cx="643456" cy="25738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ZA" sz="1500" kern="1200" dirty="0"/>
            <a:t>3</a:t>
          </a:r>
        </a:p>
      </dsp:txBody>
      <dsp:txXfrm>
        <a:off x="1506694" y="48273"/>
        <a:ext cx="386074" cy="257382"/>
      </dsp:txXfrm>
    </dsp:sp>
    <dsp:sp modelId="{1F018E35-5D8D-49B3-9B7D-3B0C8DAB90F1}">
      <dsp:nvSpPr>
        <dsp:cNvPr id="0" name=""/>
        <dsp:cNvSpPr/>
      </dsp:nvSpPr>
      <dsp:spPr>
        <a:xfrm>
          <a:off x="1957113" y="48273"/>
          <a:ext cx="643456" cy="25738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ZA" sz="1500" kern="1200" dirty="0"/>
            <a:t>4</a:t>
          </a:r>
        </a:p>
      </dsp:txBody>
      <dsp:txXfrm>
        <a:off x="2085804" y="48273"/>
        <a:ext cx="386074" cy="257382"/>
      </dsp:txXfrm>
    </dsp:sp>
    <dsp:sp modelId="{950702B6-D249-4899-ACE8-16CAE595C5EA}">
      <dsp:nvSpPr>
        <dsp:cNvPr id="0" name=""/>
        <dsp:cNvSpPr/>
      </dsp:nvSpPr>
      <dsp:spPr>
        <a:xfrm>
          <a:off x="2536224" y="48273"/>
          <a:ext cx="643456" cy="25738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ZA" sz="1500" kern="1200" dirty="0"/>
            <a:t>5</a:t>
          </a:r>
        </a:p>
      </dsp:txBody>
      <dsp:txXfrm>
        <a:off x="2664915" y="48273"/>
        <a:ext cx="386074" cy="257382"/>
      </dsp:txXfrm>
    </dsp:sp>
    <dsp:sp modelId="{43493AC2-0D4D-48E9-98FA-93348157A1F7}">
      <dsp:nvSpPr>
        <dsp:cNvPr id="0" name=""/>
        <dsp:cNvSpPr/>
      </dsp:nvSpPr>
      <dsp:spPr>
        <a:xfrm>
          <a:off x="3115334" y="48273"/>
          <a:ext cx="643456" cy="25738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ZA" sz="1500" kern="1200" dirty="0"/>
            <a:t>6</a:t>
          </a:r>
        </a:p>
      </dsp:txBody>
      <dsp:txXfrm>
        <a:off x="3244025" y="48273"/>
        <a:ext cx="386074" cy="257382"/>
      </dsp:txXfrm>
    </dsp:sp>
    <dsp:sp modelId="{3BF19F79-1530-4022-B59D-79128ED03ED3}">
      <dsp:nvSpPr>
        <dsp:cNvPr id="0" name=""/>
        <dsp:cNvSpPr/>
      </dsp:nvSpPr>
      <dsp:spPr>
        <a:xfrm>
          <a:off x="3694445" y="48273"/>
          <a:ext cx="643456" cy="25738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ZA" sz="1500" kern="1200" dirty="0"/>
            <a:t>7</a:t>
          </a:r>
        </a:p>
      </dsp:txBody>
      <dsp:txXfrm>
        <a:off x="3823136" y="48273"/>
        <a:ext cx="386074" cy="257382"/>
      </dsp:txXfrm>
    </dsp:sp>
    <dsp:sp modelId="{BDB9394C-934D-4DCA-8054-75107AF14B89}">
      <dsp:nvSpPr>
        <dsp:cNvPr id="0" name=""/>
        <dsp:cNvSpPr/>
      </dsp:nvSpPr>
      <dsp:spPr>
        <a:xfrm>
          <a:off x="4273555" y="48273"/>
          <a:ext cx="643456" cy="25738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ZA" sz="1500" kern="1200" dirty="0"/>
            <a:t>8 </a:t>
          </a:r>
        </a:p>
      </dsp:txBody>
      <dsp:txXfrm>
        <a:off x="4402246" y="48273"/>
        <a:ext cx="386074" cy="2573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657" y="47072"/>
          <a:ext cx="649458" cy="259783"/>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1 </a:t>
          </a:r>
        </a:p>
      </dsp:txBody>
      <dsp:txXfrm>
        <a:off x="130549" y="47072"/>
        <a:ext cx="389675" cy="259783"/>
      </dsp:txXfrm>
    </dsp:sp>
    <dsp:sp modelId="{72F1AA51-D764-4888-AADE-2501EAF11598}">
      <dsp:nvSpPr>
        <dsp:cNvPr id="0" name=""/>
        <dsp:cNvSpPr/>
      </dsp:nvSpPr>
      <dsp:spPr>
        <a:xfrm>
          <a:off x="585170" y="53337"/>
          <a:ext cx="557034" cy="247254"/>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2</a:t>
          </a:r>
        </a:p>
      </dsp:txBody>
      <dsp:txXfrm>
        <a:off x="708797" y="53337"/>
        <a:ext cx="309780" cy="247254"/>
      </dsp:txXfrm>
    </dsp:sp>
    <dsp:sp modelId="{A5171B81-D340-4FD9-8BB9-F8E53E09CF9F}">
      <dsp:nvSpPr>
        <dsp:cNvPr id="0" name=""/>
        <dsp:cNvSpPr/>
      </dsp:nvSpPr>
      <dsp:spPr>
        <a:xfrm>
          <a:off x="1077258" y="9592"/>
          <a:ext cx="916678" cy="334743"/>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3</a:t>
          </a:r>
        </a:p>
      </dsp:txBody>
      <dsp:txXfrm>
        <a:off x="1244630" y="9592"/>
        <a:ext cx="581935" cy="334743"/>
      </dsp:txXfrm>
    </dsp:sp>
    <dsp:sp modelId="{1F018E35-5D8D-49B3-9B7D-3B0C8DAB90F1}">
      <dsp:nvSpPr>
        <dsp:cNvPr id="0" name=""/>
        <dsp:cNvSpPr/>
      </dsp:nvSpPr>
      <dsp:spPr>
        <a:xfrm>
          <a:off x="1928990" y="47072"/>
          <a:ext cx="649458" cy="259783"/>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4</a:t>
          </a:r>
        </a:p>
      </dsp:txBody>
      <dsp:txXfrm>
        <a:off x="2058882" y="47072"/>
        <a:ext cx="389675" cy="259783"/>
      </dsp:txXfrm>
    </dsp:sp>
    <dsp:sp modelId="{950702B6-D249-4899-ACE8-16CAE595C5EA}">
      <dsp:nvSpPr>
        <dsp:cNvPr id="0" name=""/>
        <dsp:cNvSpPr/>
      </dsp:nvSpPr>
      <dsp:spPr>
        <a:xfrm>
          <a:off x="2513503" y="47072"/>
          <a:ext cx="649458" cy="259783"/>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5</a:t>
          </a:r>
        </a:p>
      </dsp:txBody>
      <dsp:txXfrm>
        <a:off x="2643395" y="47072"/>
        <a:ext cx="389675" cy="259783"/>
      </dsp:txXfrm>
    </dsp:sp>
    <dsp:sp modelId="{43493AC2-0D4D-48E9-98FA-93348157A1F7}">
      <dsp:nvSpPr>
        <dsp:cNvPr id="0" name=""/>
        <dsp:cNvSpPr/>
      </dsp:nvSpPr>
      <dsp:spPr>
        <a:xfrm>
          <a:off x="3098015" y="47072"/>
          <a:ext cx="649458" cy="259783"/>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6</a:t>
          </a:r>
        </a:p>
      </dsp:txBody>
      <dsp:txXfrm>
        <a:off x="3227907" y="47072"/>
        <a:ext cx="389675" cy="259783"/>
      </dsp:txXfrm>
    </dsp:sp>
    <dsp:sp modelId="{3BF19F79-1530-4022-B59D-79128ED03ED3}">
      <dsp:nvSpPr>
        <dsp:cNvPr id="0" name=""/>
        <dsp:cNvSpPr/>
      </dsp:nvSpPr>
      <dsp:spPr>
        <a:xfrm>
          <a:off x="3682528" y="47072"/>
          <a:ext cx="649458" cy="259783"/>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7</a:t>
          </a:r>
        </a:p>
      </dsp:txBody>
      <dsp:txXfrm>
        <a:off x="3812420" y="47072"/>
        <a:ext cx="389675" cy="259783"/>
      </dsp:txXfrm>
    </dsp:sp>
    <dsp:sp modelId="{BDB9394C-934D-4DCA-8054-75107AF14B89}">
      <dsp:nvSpPr>
        <dsp:cNvPr id="0" name=""/>
        <dsp:cNvSpPr/>
      </dsp:nvSpPr>
      <dsp:spPr>
        <a:xfrm>
          <a:off x="4267041" y="47072"/>
          <a:ext cx="649458" cy="259783"/>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8 </a:t>
          </a:r>
        </a:p>
      </dsp:txBody>
      <dsp:txXfrm>
        <a:off x="4396933" y="47072"/>
        <a:ext cx="389675" cy="2597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657" y="47072"/>
          <a:ext cx="649458" cy="259783"/>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1 </a:t>
          </a:r>
        </a:p>
      </dsp:txBody>
      <dsp:txXfrm>
        <a:off x="130549" y="47072"/>
        <a:ext cx="389675" cy="259783"/>
      </dsp:txXfrm>
    </dsp:sp>
    <dsp:sp modelId="{72F1AA51-D764-4888-AADE-2501EAF11598}">
      <dsp:nvSpPr>
        <dsp:cNvPr id="0" name=""/>
        <dsp:cNvSpPr/>
      </dsp:nvSpPr>
      <dsp:spPr>
        <a:xfrm>
          <a:off x="585170" y="53337"/>
          <a:ext cx="557034" cy="247254"/>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2</a:t>
          </a:r>
        </a:p>
      </dsp:txBody>
      <dsp:txXfrm>
        <a:off x="708797" y="53337"/>
        <a:ext cx="309780" cy="247254"/>
      </dsp:txXfrm>
    </dsp:sp>
    <dsp:sp modelId="{A5171B81-D340-4FD9-8BB9-F8E53E09CF9F}">
      <dsp:nvSpPr>
        <dsp:cNvPr id="0" name=""/>
        <dsp:cNvSpPr/>
      </dsp:nvSpPr>
      <dsp:spPr>
        <a:xfrm>
          <a:off x="1077258" y="9592"/>
          <a:ext cx="916678" cy="334743"/>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3</a:t>
          </a:r>
        </a:p>
      </dsp:txBody>
      <dsp:txXfrm>
        <a:off x="1244630" y="9592"/>
        <a:ext cx="581935" cy="334743"/>
      </dsp:txXfrm>
    </dsp:sp>
    <dsp:sp modelId="{1F018E35-5D8D-49B3-9B7D-3B0C8DAB90F1}">
      <dsp:nvSpPr>
        <dsp:cNvPr id="0" name=""/>
        <dsp:cNvSpPr/>
      </dsp:nvSpPr>
      <dsp:spPr>
        <a:xfrm>
          <a:off x="1928990" y="47072"/>
          <a:ext cx="649458" cy="259783"/>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4</a:t>
          </a:r>
        </a:p>
      </dsp:txBody>
      <dsp:txXfrm>
        <a:off x="2058882" y="47072"/>
        <a:ext cx="389675" cy="259783"/>
      </dsp:txXfrm>
    </dsp:sp>
    <dsp:sp modelId="{950702B6-D249-4899-ACE8-16CAE595C5EA}">
      <dsp:nvSpPr>
        <dsp:cNvPr id="0" name=""/>
        <dsp:cNvSpPr/>
      </dsp:nvSpPr>
      <dsp:spPr>
        <a:xfrm>
          <a:off x="2513503" y="47072"/>
          <a:ext cx="649458" cy="259783"/>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5</a:t>
          </a:r>
        </a:p>
      </dsp:txBody>
      <dsp:txXfrm>
        <a:off x="2643395" y="47072"/>
        <a:ext cx="389675" cy="259783"/>
      </dsp:txXfrm>
    </dsp:sp>
    <dsp:sp modelId="{43493AC2-0D4D-48E9-98FA-93348157A1F7}">
      <dsp:nvSpPr>
        <dsp:cNvPr id="0" name=""/>
        <dsp:cNvSpPr/>
      </dsp:nvSpPr>
      <dsp:spPr>
        <a:xfrm>
          <a:off x="3098015" y="47072"/>
          <a:ext cx="649458" cy="259783"/>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6</a:t>
          </a:r>
        </a:p>
      </dsp:txBody>
      <dsp:txXfrm>
        <a:off x="3227907" y="47072"/>
        <a:ext cx="389675" cy="259783"/>
      </dsp:txXfrm>
    </dsp:sp>
    <dsp:sp modelId="{3BF19F79-1530-4022-B59D-79128ED03ED3}">
      <dsp:nvSpPr>
        <dsp:cNvPr id="0" name=""/>
        <dsp:cNvSpPr/>
      </dsp:nvSpPr>
      <dsp:spPr>
        <a:xfrm>
          <a:off x="3682528" y="47072"/>
          <a:ext cx="649458" cy="259783"/>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7</a:t>
          </a:r>
        </a:p>
      </dsp:txBody>
      <dsp:txXfrm>
        <a:off x="3812420" y="47072"/>
        <a:ext cx="389675" cy="259783"/>
      </dsp:txXfrm>
    </dsp:sp>
    <dsp:sp modelId="{BDB9394C-934D-4DCA-8054-75107AF14B89}">
      <dsp:nvSpPr>
        <dsp:cNvPr id="0" name=""/>
        <dsp:cNvSpPr/>
      </dsp:nvSpPr>
      <dsp:spPr>
        <a:xfrm>
          <a:off x="4267041" y="47072"/>
          <a:ext cx="649458" cy="259783"/>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8 </a:t>
          </a:r>
        </a:p>
      </dsp:txBody>
      <dsp:txXfrm>
        <a:off x="4396933" y="47072"/>
        <a:ext cx="389675" cy="2597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485" y="44671"/>
          <a:ext cx="661463" cy="264585"/>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1 </a:t>
          </a:r>
        </a:p>
      </dsp:txBody>
      <dsp:txXfrm>
        <a:off x="132778" y="44671"/>
        <a:ext cx="396878" cy="264585"/>
      </dsp:txXfrm>
    </dsp:sp>
    <dsp:sp modelId="{72F1AA51-D764-4888-AADE-2501EAF11598}">
      <dsp:nvSpPr>
        <dsp:cNvPr id="0" name=""/>
        <dsp:cNvSpPr/>
      </dsp:nvSpPr>
      <dsp:spPr>
        <a:xfrm>
          <a:off x="595802" y="51052"/>
          <a:ext cx="567330" cy="251824"/>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2</a:t>
          </a:r>
        </a:p>
      </dsp:txBody>
      <dsp:txXfrm>
        <a:off x="721714" y="51052"/>
        <a:ext cx="315506" cy="251824"/>
      </dsp:txXfrm>
    </dsp:sp>
    <dsp:sp modelId="{A5171B81-D340-4FD9-8BB9-F8E53E09CF9F}">
      <dsp:nvSpPr>
        <dsp:cNvPr id="0" name=""/>
        <dsp:cNvSpPr/>
      </dsp:nvSpPr>
      <dsp:spPr>
        <a:xfrm>
          <a:off x="1096986" y="62287"/>
          <a:ext cx="562263" cy="229353"/>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3</a:t>
          </a:r>
        </a:p>
      </dsp:txBody>
      <dsp:txXfrm>
        <a:off x="1211663" y="62287"/>
        <a:ext cx="332910" cy="229353"/>
      </dsp:txXfrm>
    </dsp:sp>
    <dsp:sp modelId="{1F018E35-5D8D-49B3-9B7D-3B0C8DAB90F1}">
      <dsp:nvSpPr>
        <dsp:cNvPr id="0" name=""/>
        <dsp:cNvSpPr/>
      </dsp:nvSpPr>
      <dsp:spPr>
        <a:xfrm>
          <a:off x="1593103" y="9999"/>
          <a:ext cx="942300" cy="333930"/>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4</a:t>
          </a:r>
        </a:p>
      </dsp:txBody>
      <dsp:txXfrm>
        <a:off x="1760068" y="9999"/>
        <a:ext cx="608370" cy="333930"/>
      </dsp:txXfrm>
    </dsp:sp>
    <dsp:sp modelId="{950702B6-D249-4899-ACE8-16CAE595C5EA}">
      <dsp:nvSpPr>
        <dsp:cNvPr id="0" name=""/>
        <dsp:cNvSpPr/>
      </dsp:nvSpPr>
      <dsp:spPr>
        <a:xfrm>
          <a:off x="2469257" y="44671"/>
          <a:ext cx="661463" cy="26458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5</a:t>
          </a:r>
        </a:p>
      </dsp:txBody>
      <dsp:txXfrm>
        <a:off x="2601550" y="44671"/>
        <a:ext cx="396878" cy="264585"/>
      </dsp:txXfrm>
    </dsp:sp>
    <dsp:sp modelId="{43493AC2-0D4D-48E9-98FA-93348157A1F7}">
      <dsp:nvSpPr>
        <dsp:cNvPr id="0" name=""/>
        <dsp:cNvSpPr/>
      </dsp:nvSpPr>
      <dsp:spPr>
        <a:xfrm>
          <a:off x="3064574" y="44671"/>
          <a:ext cx="661463" cy="26458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6</a:t>
          </a:r>
        </a:p>
      </dsp:txBody>
      <dsp:txXfrm>
        <a:off x="3196867" y="44671"/>
        <a:ext cx="396878" cy="264585"/>
      </dsp:txXfrm>
    </dsp:sp>
    <dsp:sp modelId="{3BF19F79-1530-4022-B59D-79128ED03ED3}">
      <dsp:nvSpPr>
        <dsp:cNvPr id="0" name=""/>
        <dsp:cNvSpPr/>
      </dsp:nvSpPr>
      <dsp:spPr>
        <a:xfrm>
          <a:off x="3659891" y="44671"/>
          <a:ext cx="661463" cy="26458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7</a:t>
          </a:r>
        </a:p>
      </dsp:txBody>
      <dsp:txXfrm>
        <a:off x="3792184" y="44671"/>
        <a:ext cx="396878" cy="264585"/>
      </dsp:txXfrm>
    </dsp:sp>
    <dsp:sp modelId="{BDB9394C-934D-4DCA-8054-75107AF14B89}">
      <dsp:nvSpPr>
        <dsp:cNvPr id="0" name=""/>
        <dsp:cNvSpPr/>
      </dsp:nvSpPr>
      <dsp:spPr>
        <a:xfrm>
          <a:off x="4255208" y="44671"/>
          <a:ext cx="661463" cy="26458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8 </a:t>
          </a:r>
        </a:p>
      </dsp:txBody>
      <dsp:txXfrm>
        <a:off x="4387501" y="44671"/>
        <a:ext cx="396878" cy="2645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1877" y="37468"/>
          <a:ext cx="697477" cy="278991"/>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1 </a:t>
          </a:r>
        </a:p>
      </dsp:txBody>
      <dsp:txXfrm>
        <a:off x="141373" y="37468"/>
        <a:ext cx="418486" cy="278991"/>
      </dsp:txXfrm>
    </dsp:sp>
    <dsp:sp modelId="{72F1AA51-D764-4888-AADE-2501EAF11598}">
      <dsp:nvSpPr>
        <dsp:cNvPr id="0" name=""/>
        <dsp:cNvSpPr/>
      </dsp:nvSpPr>
      <dsp:spPr>
        <a:xfrm>
          <a:off x="629607" y="44196"/>
          <a:ext cx="598219" cy="265535"/>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2</a:t>
          </a:r>
        </a:p>
      </dsp:txBody>
      <dsp:txXfrm>
        <a:off x="762375" y="44196"/>
        <a:ext cx="332684" cy="265535"/>
      </dsp:txXfrm>
    </dsp:sp>
    <dsp:sp modelId="{A5171B81-D340-4FD9-8BB9-F8E53E09CF9F}">
      <dsp:nvSpPr>
        <dsp:cNvPr id="0" name=""/>
        <dsp:cNvSpPr/>
      </dsp:nvSpPr>
      <dsp:spPr>
        <a:xfrm>
          <a:off x="1158079" y="56044"/>
          <a:ext cx="592876" cy="241840"/>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3</a:t>
          </a:r>
        </a:p>
      </dsp:txBody>
      <dsp:txXfrm>
        <a:off x="1278999" y="56044"/>
        <a:ext cx="351036" cy="241840"/>
      </dsp:txXfrm>
    </dsp:sp>
    <dsp:sp modelId="{1F018E35-5D8D-49B3-9B7D-3B0C8DAB90F1}">
      <dsp:nvSpPr>
        <dsp:cNvPr id="0" name=""/>
        <dsp:cNvSpPr/>
      </dsp:nvSpPr>
      <dsp:spPr>
        <a:xfrm>
          <a:off x="1681208" y="54643"/>
          <a:ext cx="606917" cy="244641"/>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4</a:t>
          </a:r>
        </a:p>
      </dsp:txBody>
      <dsp:txXfrm>
        <a:off x="1803529" y="54643"/>
        <a:ext cx="362276" cy="244641"/>
      </dsp:txXfrm>
    </dsp:sp>
    <dsp:sp modelId="{950702B6-D249-4899-ACE8-16CAE595C5EA}">
      <dsp:nvSpPr>
        <dsp:cNvPr id="0" name=""/>
        <dsp:cNvSpPr/>
      </dsp:nvSpPr>
      <dsp:spPr>
        <a:xfrm>
          <a:off x="2218377" y="0"/>
          <a:ext cx="813712" cy="353928"/>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5</a:t>
          </a:r>
        </a:p>
      </dsp:txBody>
      <dsp:txXfrm>
        <a:off x="2395341" y="0"/>
        <a:ext cx="459784" cy="353928"/>
      </dsp:txXfrm>
    </dsp:sp>
    <dsp:sp modelId="{43493AC2-0D4D-48E9-98FA-93348157A1F7}">
      <dsp:nvSpPr>
        <dsp:cNvPr id="0" name=""/>
        <dsp:cNvSpPr/>
      </dsp:nvSpPr>
      <dsp:spPr>
        <a:xfrm>
          <a:off x="2962342" y="37468"/>
          <a:ext cx="697477" cy="278991"/>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6</a:t>
          </a:r>
        </a:p>
      </dsp:txBody>
      <dsp:txXfrm>
        <a:off x="3101838" y="37468"/>
        <a:ext cx="418486" cy="278991"/>
      </dsp:txXfrm>
    </dsp:sp>
    <dsp:sp modelId="{3BF19F79-1530-4022-B59D-79128ED03ED3}">
      <dsp:nvSpPr>
        <dsp:cNvPr id="0" name=""/>
        <dsp:cNvSpPr/>
      </dsp:nvSpPr>
      <dsp:spPr>
        <a:xfrm>
          <a:off x="3590071" y="37468"/>
          <a:ext cx="697477" cy="278991"/>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7</a:t>
          </a:r>
        </a:p>
      </dsp:txBody>
      <dsp:txXfrm>
        <a:off x="3729567" y="37468"/>
        <a:ext cx="418486" cy="278991"/>
      </dsp:txXfrm>
    </dsp:sp>
    <dsp:sp modelId="{BDB9394C-934D-4DCA-8054-75107AF14B89}">
      <dsp:nvSpPr>
        <dsp:cNvPr id="0" name=""/>
        <dsp:cNvSpPr/>
      </dsp:nvSpPr>
      <dsp:spPr>
        <a:xfrm>
          <a:off x="4217801" y="37468"/>
          <a:ext cx="697477" cy="278991"/>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8 </a:t>
          </a:r>
        </a:p>
      </dsp:txBody>
      <dsp:txXfrm>
        <a:off x="4357297" y="37468"/>
        <a:ext cx="418486" cy="2789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1541" y="35548"/>
          <a:ext cx="707081" cy="282832"/>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1 </a:t>
          </a:r>
        </a:p>
      </dsp:txBody>
      <dsp:txXfrm>
        <a:off x="142957" y="35548"/>
        <a:ext cx="424249" cy="282832"/>
      </dsp:txXfrm>
    </dsp:sp>
    <dsp:sp modelId="{72F1AA51-D764-4888-AADE-2501EAF11598}">
      <dsp:nvSpPr>
        <dsp:cNvPr id="0" name=""/>
        <dsp:cNvSpPr/>
      </dsp:nvSpPr>
      <dsp:spPr>
        <a:xfrm>
          <a:off x="637914" y="42368"/>
          <a:ext cx="606456" cy="269191"/>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2</a:t>
          </a:r>
        </a:p>
      </dsp:txBody>
      <dsp:txXfrm>
        <a:off x="772510" y="42368"/>
        <a:ext cx="337265" cy="269191"/>
      </dsp:txXfrm>
    </dsp:sp>
    <dsp:sp modelId="{A5171B81-D340-4FD9-8BB9-F8E53E09CF9F}">
      <dsp:nvSpPr>
        <dsp:cNvPr id="0" name=""/>
        <dsp:cNvSpPr/>
      </dsp:nvSpPr>
      <dsp:spPr>
        <a:xfrm>
          <a:off x="1173663" y="54379"/>
          <a:ext cx="601040" cy="245170"/>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3</a:t>
          </a:r>
        </a:p>
      </dsp:txBody>
      <dsp:txXfrm>
        <a:off x="1296248" y="54379"/>
        <a:ext cx="355870" cy="245170"/>
      </dsp:txXfrm>
    </dsp:sp>
    <dsp:sp modelId="{1F018E35-5D8D-49B3-9B7D-3B0C8DAB90F1}">
      <dsp:nvSpPr>
        <dsp:cNvPr id="0" name=""/>
        <dsp:cNvSpPr/>
      </dsp:nvSpPr>
      <dsp:spPr>
        <a:xfrm>
          <a:off x="1703995" y="52959"/>
          <a:ext cx="615273" cy="248010"/>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4</a:t>
          </a:r>
        </a:p>
      </dsp:txBody>
      <dsp:txXfrm>
        <a:off x="1828000" y="52959"/>
        <a:ext cx="367263" cy="248010"/>
      </dsp:txXfrm>
    </dsp:sp>
    <dsp:sp modelId="{950702B6-D249-4899-ACE8-16CAE595C5EA}">
      <dsp:nvSpPr>
        <dsp:cNvPr id="0" name=""/>
        <dsp:cNvSpPr/>
      </dsp:nvSpPr>
      <dsp:spPr>
        <a:xfrm>
          <a:off x="2248561" y="53339"/>
          <a:ext cx="535055" cy="247249"/>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5</a:t>
          </a:r>
        </a:p>
      </dsp:txBody>
      <dsp:txXfrm>
        <a:off x="2372186" y="53339"/>
        <a:ext cx="287806" cy="247249"/>
      </dsp:txXfrm>
    </dsp:sp>
    <dsp:sp modelId="{43493AC2-0D4D-48E9-98FA-93348157A1F7}">
      <dsp:nvSpPr>
        <dsp:cNvPr id="0" name=""/>
        <dsp:cNvSpPr/>
      </dsp:nvSpPr>
      <dsp:spPr>
        <a:xfrm>
          <a:off x="2712908" y="8031"/>
          <a:ext cx="929960" cy="337866"/>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6</a:t>
          </a:r>
        </a:p>
      </dsp:txBody>
      <dsp:txXfrm>
        <a:off x="2881841" y="8031"/>
        <a:ext cx="592094" cy="337866"/>
      </dsp:txXfrm>
    </dsp:sp>
    <dsp:sp modelId="{3BF19F79-1530-4022-B59D-79128ED03ED3}">
      <dsp:nvSpPr>
        <dsp:cNvPr id="0" name=""/>
        <dsp:cNvSpPr/>
      </dsp:nvSpPr>
      <dsp:spPr>
        <a:xfrm>
          <a:off x="3572161" y="35548"/>
          <a:ext cx="707081" cy="28283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7</a:t>
          </a:r>
        </a:p>
      </dsp:txBody>
      <dsp:txXfrm>
        <a:off x="3713577" y="35548"/>
        <a:ext cx="424249" cy="282832"/>
      </dsp:txXfrm>
    </dsp:sp>
    <dsp:sp modelId="{BDB9394C-934D-4DCA-8054-75107AF14B89}">
      <dsp:nvSpPr>
        <dsp:cNvPr id="0" name=""/>
        <dsp:cNvSpPr/>
      </dsp:nvSpPr>
      <dsp:spPr>
        <a:xfrm>
          <a:off x="4208534" y="35548"/>
          <a:ext cx="707081" cy="28283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ZA" sz="1400" kern="1200" dirty="0"/>
            <a:t>8 </a:t>
          </a:r>
        </a:p>
      </dsp:txBody>
      <dsp:txXfrm>
        <a:off x="4349950" y="35548"/>
        <a:ext cx="424249" cy="2828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DE7FC-6F5A-45AC-BEC4-95E942FD39FA}">
      <dsp:nvSpPr>
        <dsp:cNvPr id="0" name=""/>
        <dsp:cNvSpPr/>
      </dsp:nvSpPr>
      <dsp:spPr>
        <a:xfrm>
          <a:off x="513" y="31946"/>
          <a:ext cx="725088" cy="290035"/>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1 </a:t>
          </a:r>
        </a:p>
      </dsp:txBody>
      <dsp:txXfrm>
        <a:off x="145531" y="31946"/>
        <a:ext cx="435053" cy="290035"/>
      </dsp:txXfrm>
    </dsp:sp>
    <dsp:sp modelId="{72F1AA51-D764-4888-AADE-2501EAF11598}">
      <dsp:nvSpPr>
        <dsp:cNvPr id="0" name=""/>
        <dsp:cNvSpPr/>
      </dsp:nvSpPr>
      <dsp:spPr>
        <a:xfrm>
          <a:off x="653093" y="38940"/>
          <a:ext cx="621901" cy="276047"/>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2</a:t>
          </a:r>
        </a:p>
      </dsp:txBody>
      <dsp:txXfrm>
        <a:off x="791117" y="38940"/>
        <a:ext cx="345854" cy="276047"/>
      </dsp:txXfrm>
    </dsp:sp>
    <dsp:sp modelId="{A5171B81-D340-4FD9-8BB9-F8E53E09CF9F}">
      <dsp:nvSpPr>
        <dsp:cNvPr id="0" name=""/>
        <dsp:cNvSpPr/>
      </dsp:nvSpPr>
      <dsp:spPr>
        <a:xfrm>
          <a:off x="1202485" y="51257"/>
          <a:ext cx="616347" cy="251414"/>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3</a:t>
          </a:r>
        </a:p>
      </dsp:txBody>
      <dsp:txXfrm>
        <a:off x="1328192" y="51257"/>
        <a:ext cx="364933" cy="251414"/>
      </dsp:txXfrm>
    </dsp:sp>
    <dsp:sp modelId="{1F018E35-5D8D-49B3-9B7D-3B0C8DAB90F1}">
      <dsp:nvSpPr>
        <dsp:cNvPr id="0" name=""/>
        <dsp:cNvSpPr/>
      </dsp:nvSpPr>
      <dsp:spPr>
        <a:xfrm>
          <a:off x="1746323" y="49801"/>
          <a:ext cx="630943" cy="254326"/>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4</a:t>
          </a:r>
        </a:p>
      </dsp:txBody>
      <dsp:txXfrm>
        <a:off x="1873486" y="49801"/>
        <a:ext cx="376617" cy="254326"/>
      </dsp:txXfrm>
    </dsp:sp>
    <dsp:sp modelId="{950702B6-D249-4899-ACE8-16CAE595C5EA}">
      <dsp:nvSpPr>
        <dsp:cNvPr id="0" name=""/>
        <dsp:cNvSpPr/>
      </dsp:nvSpPr>
      <dsp:spPr>
        <a:xfrm>
          <a:off x="2304758" y="50191"/>
          <a:ext cx="548681" cy="253546"/>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5</a:t>
          </a:r>
        </a:p>
      </dsp:txBody>
      <dsp:txXfrm>
        <a:off x="2431531" y="50191"/>
        <a:ext cx="295135" cy="253546"/>
      </dsp:txXfrm>
    </dsp:sp>
    <dsp:sp modelId="{43493AC2-0D4D-48E9-98FA-93348157A1F7}">
      <dsp:nvSpPr>
        <dsp:cNvPr id="0" name=""/>
        <dsp:cNvSpPr/>
      </dsp:nvSpPr>
      <dsp:spPr>
        <a:xfrm>
          <a:off x="2780931" y="65922"/>
          <a:ext cx="510614" cy="222083"/>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6</a:t>
          </a:r>
        </a:p>
      </dsp:txBody>
      <dsp:txXfrm>
        <a:off x="2891973" y="65922"/>
        <a:ext cx="288531" cy="222083"/>
      </dsp:txXfrm>
    </dsp:sp>
    <dsp:sp modelId="{3BF19F79-1530-4022-B59D-79128ED03ED3}">
      <dsp:nvSpPr>
        <dsp:cNvPr id="0" name=""/>
        <dsp:cNvSpPr/>
      </dsp:nvSpPr>
      <dsp:spPr>
        <a:xfrm>
          <a:off x="3219036" y="11505"/>
          <a:ext cx="1045026" cy="330918"/>
        </a:xfrm>
        <a:prstGeom prst="chevron">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7</a:t>
          </a:r>
        </a:p>
      </dsp:txBody>
      <dsp:txXfrm>
        <a:off x="3384495" y="11505"/>
        <a:ext cx="714108" cy="330918"/>
      </dsp:txXfrm>
    </dsp:sp>
    <dsp:sp modelId="{BDB9394C-934D-4DCA-8054-75107AF14B89}">
      <dsp:nvSpPr>
        <dsp:cNvPr id="0" name=""/>
        <dsp:cNvSpPr/>
      </dsp:nvSpPr>
      <dsp:spPr>
        <a:xfrm>
          <a:off x="4191554" y="31946"/>
          <a:ext cx="725088" cy="290035"/>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ZA" sz="1300" kern="1200" dirty="0"/>
            <a:t>8 </a:t>
          </a:r>
        </a:p>
      </dsp:txBody>
      <dsp:txXfrm>
        <a:off x="4336572" y="31946"/>
        <a:ext cx="435053" cy="29003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19/09/2018</a:t>
            </a:fld>
            <a:endParaRPr lang="en-GB"/>
          </a:p>
        </p:txBody>
      </p:sp>
      <p:sp>
        <p:nvSpPr>
          <p:cNvPr id="4" name="Slide Image Placeholder 3"/>
          <p:cNvSpPr>
            <a:spLocks noGrp="1" noRot="1" noChangeAspect="1"/>
          </p:cNvSpPr>
          <p:nvPr>
            <p:ph type="sldImg" idx="2"/>
          </p:nvPr>
        </p:nvSpPr>
        <p:spPr>
          <a:xfrm>
            <a:off x="249238" y="1143000"/>
            <a:ext cx="63595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solidFill>
                  <a:srgbClr val="FF0000"/>
                </a:solidFill>
              </a:rPr>
              <a:t>Notes for Nick Du Plessis: </a:t>
            </a:r>
          </a:p>
        </p:txBody>
      </p:sp>
      <p:sp>
        <p:nvSpPr>
          <p:cNvPr id="4" name="Slide Number Placeholder 3"/>
          <p:cNvSpPr>
            <a:spLocks noGrp="1"/>
          </p:cNvSpPr>
          <p:nvPr>
            <p:ph type="sldNum" sz="quarter" idx="10"/>
          </p:nvPr>
        </p:nvSpPr>
        <p:spPr/>
        <p:txBody>
          <a:bodyPr/>
          <a:lstStyle/>
          <a:p>
            <a:fld id="{16FEC50E-693F-7248-AD71-EC691CF637E1}" type="slidenum">
              <a:rPr lang="en-GB" smtClean="0"/>
              <a:t>1</a:t>
            </a:fld>
            <a:endParaRPr lang="en-GB"/>
          </a:p>
        </p:txBody>
      </p:sp>
    </p:spTree>
    <p:extLst>
      <p:ext uri="{BB962C8B-B14F-4D97-AF65-F5344CB8AC3E}">
        <p14:creationId xmlns:p14="http://schemas.microsoft.com/office/powerpoint/2010/main" val="1387601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 Go to list for details” should be hyperlinked to questions on Slide 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1736917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This is a multiple choice question, with multiple answers correct. Correct answers are in italics.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buSzPct val="50000"/>
              <a:buFont typeface="Wingdings" panose="05000000000000000000" pitchFamily="2" charset="2"/>
              <a:buChar char="q"/>
            </a:pPr>
            <a:r>
              <a:rPr lang="en-US" i="1" dirty="0"/>
              <a:t>The project must follow all regulations and standards</a:t>
            </a:r>
          </a:p>
          <a:p>
            <a:pPr>
              <a:buSzPct val="50000"/>
              <a:buFont typeface="Wingdings" panose="05000000000000000000" pitchFamily="2" charset="2"/>
              <a:buChar char="q"/>
            </a:pPr>
            <a:r>
              <a:rPr lang="en-US" i="1" dirty="0"/>
              <a:t>You must provide your client with a certificate of compliance </a:t>
            </a:r>
          </a:p>
          <a:p>
            <a:pPr>
              <a:buSzPct val="50000"/>
              <a:buFont typeface="Wingdings" panose="05000000000000000000" pitchFamily="2" charset="2"/>
              <a:buChar char="q"/>
            </a:pPr>
            <a:r>
              <a:rPr lang="en-US" i="1" dirty="0"/>
              <a:t>All health and safety must be complied to at all times</a:t>
            </a:r>
          </a:p>
          <a:p>
            <a:pPr>
              <a:buSzPct val="50000"/>
              <a:buFont typeface="Wingdings" panose="05000000000000000000" pitchFamily="2" charset="2"/>
              <a:buChar char="q"/>
            </a:pPr>
            <a:r>
              <a:rPr lang="en-US" i="0" dirty="0"/>
              <a:t>Activities must not damage the walls and must not look unsightly</a:t>
            </a:r>
          </a:p>
          <a:p>
            <a:pPr>
              <a:buSzPct val="50000"/>
              <a:buFont typeface="Wingdings" panose="05000000000000000000" pitchFamily="2" charset="2"/>
              <a:buChar char="q"/>
            </a:pPr>
            <a:r>
              <a:rPr lang="en-US" i="1" dirty="0"/>
              <a:t>You can get the supply from any point in the installation as long as it is compliant</a:t>
            </a:r>
          </a:p>
          <a:p>
            <a:pPr>
              <a:buSzPct val="50000"/>
              <a:buFont typeface="Wingdings" panose="05000000000000000000" pitchFamily="2" charset="2"/>
              <a:buChar char="q"/>
            </a:pPr>
            <a:r>
              <a:rPr lang="en-US" i="1" dirty="0"/>
              <a:t>You must finish all your work in 3 days</a:t>
            </a:r>
          </a:p>
          <a:p>
            <a:pPr>
              <a:buSzPct val="50000"/>
              <a:buFont typeface="Wingdings" panose="05000000000000000000" pitchFamily="2" charset="2"/>
              <a:buChar char="q"/>
            </a:pPr>
            <a:r>
              <a:rPr lang="en-US" i="0" dirty="0"/>
              <a:t>Money is of </a:t>
            </a:r>
            <a:r>
              <a:rPr lang="en-US" i="0" baseline="0" dirty="0"/>
              <a:t>no concern to the client</a:t>
            </a: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for</a:t>
            </a:r>
            <a:r>
              <a:rPr lang="en-US" b="1" baseline="0" dirty="0"/>
              <a:t> ALL</a:t>
            </a:r>
            <a:r>
              <a:rPr lang="en-US" b="1" dirty="0"/>
              <a:t> correct 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Well done! You got them all correct. You are ready to move on to finding</a:t>
            </a:r>
            <a:r>
              <a:rPr lang="en-US" b="0" baseline="0" dirty="0"/>
              <a:t> out more about your client’s property details. (Go to slide 13)</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for any incorrect answer.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Oops you didn’t get all the correct details. Make sure you listen carefully to what your client has to say. </a:t>
            </a:r>
            <a:r>
              <a:rPr lang="en-US" b="0" u="sng" dirty="0"/>
              <a:t>Click</a:t>
            </a:r>
            <a:r>
              <a:rPr lang="en-US" b="0" u="sng" baseline="0" dirty="0"/>
              <a:t> here </a:t>
            </a:r>
            <a:r>
              <a:rPr lang="en-US" b="0" baseline="0" dirty="0"/>
              <a:t>to refresh your mind. </a:t>
            </a:r>
            <a:r>
              <a:rPr lang="en-US" b="0" dirty="0"/>
              <a:t>(Link to slide 12)(RECAP)</a:t>
            </a:r>
          </a:p>
          <a:p>
            <a:pPr>
              <a:buSzPct val="50000"/>
              <a:buFont typeface="Wingdings" panose="05000000000000000000" pitchFamily="2" charset="2"/>
              <a:buChar char="q"/>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1736917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Student</a:t>
            </a:r>
            <a:r>
              <a:rPr lang="en-US" b="0" baseline="0" dirty="0"/>
              <a:t> clicks on each card to flip over/reveal content. Relevant graphics/icon  to be created to represent each item which displays before card is flipped. Example provided only- they must be recreated.</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Content for blocks: </a:t>
            </a:r>
            <a:endParaRPr lang="en-US" i="0" dirty="0"/>
          </a:p>
          <a:p>
            <a:pPr marL="171450" indent="-171450">
              <a:buFont typeface="Arial" panose="020B0604020202020204" pitchFamily="34" charset="0"/>
              <a:buChar char="•"/>
            </a:pPr>
            <a:endParaRPr lang="en-US" i="0" dirty="0"/>
          </a:p>
          <a:p>
            <a:pPr marL="171450" indent="-171450">
              <a:buFont typeface="Arial" panose="020B0604020202020204" pitchFamily="34" charset="0"/>
              <a:buChar char="•"/>
            </a:pPr>
            <a:r>
              <a:rPr lang="en-US" dirty="0"/>
              <a:t>The project must be in compliance with all regulations and standards</a:t>
            </a:r>
          </a:p>
          <a:p>
            <a:pPr marL="171450" indent="-171450">
              <a:buFont typeface="Arial" panose="020B0604020202020204" pitchFamily="34" charset="0"/>
              <a:buChar char="•"/>
            </a:pPr>
            <a:r>
              <a:rPr lang="en-US" dirty="0"/>
              <a:t>You must give </a:t>
            </a:r>
            <a:r>
              <a:rPr lang="en-US" dirty="0" err="1"/>
              <a:t>Mrs</a:t>
            </a:r>
            <a:r>
              <a:rPr lang="en-US" dirty="0"/>
              <a:t> </a:t>
            </a:r>
            <a:r>
              <a:rPr lang="en-US" dirty="0" err="1"/>
              <a:t>Nkitseng</a:t>
            </a:r>
            <a:r>
              <a:rPr lang="en-US" dirty="0"/>
              <a:t> a certificate of compliance when the job is complete</a:t>
            </a:r>
          </a:p>
          <a:p>
            <a:pPr marL="171450" indent="-171450">
              <a:buFont typeface="Arial" panose="020B0604020202020204" pitchFamily="34" charset="0"/>
              <a:buChar char="•"/>
            </a:pPr>
            <a:r>
              <a:rPr lang="en-US" dirty="0"/>
              <a:t>All health and safety must be complied to at all times</a:t>
            </a:r>
          </a:p>
          <a:p>
            <a:pPr marL="171450" indent="-171450">
              <a:buFont typeface="Arial" panose="020B0604020202020204" pitchFamily="34" charset="0"/>
              <a:buChar char="•"/>
            </a:pPr>
            <a:r>
              <a:rPr lang="en-US" dirty="0"/>
              <a:t>Activities may damage the walls as </a:t>
            </a:r>
            <a:r>
              <a:rPr lang="en-US" dirty="0" err="1"/>
              <a:t>Mrs</a:t>
            </a:r>
            <a:r>
              <a:rPr lang="en-US" dirty="0"/>
              <a:t> </a:t>
            </a:r>
            <a:r>
              <a:rPr lang="en-US" dirty="0" err="1"/>
              <a:t>Nkitseng</a:t>
            </a:r>
            <a:r>
              <a:rPr lang="en-US" dirty="0"/>
              <a:t> is refurbishing the kitchen and will be re-tiling </a:t>
            </a:r>
          </a:p>
          <a:p>
            <a:pPr marL="171450" indent="-171450">
              <a:buFont typeface="Arial" panose="020B0604020202020204" pitchFamily="34" charset="0"/>
              <a:buChar char="•"/>
            </a:pPr>
            <a:r>
              <a:rPr lang="en-US" dirty="0"/>
              <a:t>You can get the supply from any point in the installation as long as it is compliant</a:t>
            </a:r>
          </a:p>
          <a:p>
            <a:pPr marL="171450" indent="-171450">
              <a:buFont typeface="Arial" panose="020B0604020202020204" pitchFamily="34" charset="0"/>
              <a:buChar char="•"/>
            </a:pPr>
            <a:r>
              <a:rPr lang="en-US" dirty="0"/>
              <a:t>You must finish all your work in 3 days</a:t>
            </a:r>
          </a:p>
          <a:p>
            <a:pPr marL="171450" indent="-171450">
              <a:buFont typeface="Arial" panose="020B0604020202020204" pitchFamily="34" charset="0"/>
              <a:buChar char="•"/>
            </a:pPr>
            <a:r>
              <a:rPr lang="en-US" i="0" dirty="0"/>
              <a:t>Finances are limited and you need to do the project as cheaply as possible</a:t>
            </a:r>
          </a:p>
          <a:p>
            <a:pPr marL="171450" indent="-171450">
              <a:buFont typeface="Arial" panose="020B0604020202020204" pitchFamily="34" charset="0"/>
              <a:buChar cha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2988887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video it should appear as full screen. </a:t>
            </a:r>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560426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Student</a:t>
            </a:r>
            <a:r>
              <a:rPr lang="en-US" b="0" baseline="0" dirty="0"/>
              <a:t> clicks on each card to flip over/reveal content. Relevant graphics/icons to be created and displayed on each card to represent each item before it is clicked.</a:t>
            </a:r>
            <a:endParaRPr lang="en-US" b="0" dirty="0"/>
          </a:p>
          <a:p>
            <a:endParaRPr lang="en-ZA" b="0" dirty="0"/>
          </a:p>
          <a:p>
            <a:r>
              <a:rPr lang="en-ZA" b="0" dirty="0"/>
              <a:t>Content on</a:t>
            </a:r>
            <a:r>
              <a:rPr lang="en-ZA" b="0" baseline="0" dirty="0"/>
              <a:t> cards:</a:t>
            </a:r>
          </a:p>
          <a:p>
            <a:pPr marL="171450" indent="-171450">
              <a:buFont typeface="Arial" panose="020B0604020202020204" pitchFamily="34" charset="0"/>
              <a:buChar char="•"/>
            </a:pPr>
            <a:r>
              <a:rPr lang="en-US" sz="1200" dirty="0"/>
              <a:t>There are two distribution boards or DB’s. The first DB in the main house is  flush mounted  and the other DB in the garage is surface mounted</a:t>
            </a:r>
          </a:p>
          <a:p>
            <a:pPr marL="171450" indent="-171450">
              <a:buFont typeface="Arial" panose="020B0604020202020204" pitchFamily="34" charset="0"/>
              <a:buChar char="•"/>
            </a:pPr>
            <a:r>
              <a:rPr lang="en-US" sz="1200" dirty="0"/>
              <a:t>The distance to the cooking appliance is 16 meters from the cooking appliance (stove) isolator to the distribution board. There are four slots available in the DB for new circuit breakers and there is an earth leakage in the board</a:t>
            </a:r>
          </a:p>
          <a:p>
            <a:pPr marL="171450" indent="-171450">
              <a:buFont typeface="Arial" panose="020B0604020202020204" pitchFamily="34" charset="0"/>
              <a:buChar char="•"/>
            </a:pPr>
            <a:r>
              <a:rPr lang="en-US" sz="1200" dirty="0"/>
              <a:t>There are six spare conduit pipes from the DB into the roof</a:t>
            </a:r>
          </a:p>
          <a:p>
            <a:pPr marL="171450" indent="-171450">
              <a:buFont typeface="Arial" panose="020B0604020202020204" pitchFamily="34" charset="0"/>
              <a:buChar char="•"/>
            </a:pPr>
            <a:r>
              <a:rPr lang="en-US" sz="1200" dirty="0"/>
              <a:t>There are no visible water points or pipes in the position where the cooking appliance isolator is to be installed</a:t>
            </a:r>
          </a:p>
          <a:p>
            <a:pPr marL="171450" indent="-171450">
              <a:buFont typeface="Arial" panose="020B0604020202020204" pitchFamily="34" charset="0"/>
              <a:buChar char="•"/>
            </a:pPr>
            <a:r>
              <a:rPr lang="en-US" sz="1200" dirty="0"/>
              <a:t>There is a ceiling in the kitchen</a:t>
            </a:r>
          </a:p>
          <a:p>
            <a:pPr marL="171450" indent="-171450">
              <a:buFont typeface="Arial" panose="020B0604020202020204" pitchFamily="34" charset="0"/>
              <a:buChar char="•"/>
            </a:pPr>
            <a:r>
              <a:rPr lang="en-US" sz="1200" dirty="0"/>
              <a:t>There are dogs on the property</a:t>
            </a:r>
          </a:p>
          <a:p>
            <a:pPr marL="171450" indent="-171450">
              <a:buFont typeface="Arial" panose="020B0604020202020204" pitchFamily="34" charset="0"/>
              <a:buChar char="•"/>
            </a:pPr>
            <a:r>
              <a:rPr lang="en-US" sz="1200" dirty="0"/>
              <a:t>There are toilet facilities for staff</a:t>
            </a:r>
          </a:p>
          <a:p>
            <a:endParaRPr lang="en-ZA" b="0" dirty="0"/>
          </a:p>
          <a:p>
            <a:pPr marL="171450" indent="-171450">
              <a:buFont typeface="Arial" panose="020B0604020202020204" pitchFamily="34" charset="0"/>
              <a:buChar char="•"/>
            </a:pPr>
            <a:endParaRPr lang="en-US" sz="1200" dirty="0"/>
          </a:p>
          <a:p>
            <a:pPr marL="0" indent="0">
              <a:buFont typeface="Arial" panose="020B0604020202020204" pitchFamily="34" charset="0"/>
              <a:buNone/>
            </a:pPr>
            <a:r>
              <a:rPr lang="en-US" sz="1200" b="1" dirty="0"/>
              <a:t>Click Here </a:t>
            </a:r>
            <a:r>
              <a:rPr lang="en-US" sz="1200" b="0" dirty="0"/>
              <a:t>to</a:t>
            </a:r>
            <a:r>
              <a:rPr lang="en-US" sz="1200" b="1" dirty="0"/>
              <a:t> </a:t>
            </a:r>
            <a:r>
              <a:rPr lang="en-US" sz="1200" dirty="0"/>
              <a:t>be linked</a:t>
            </a:r>
            <a:r>
              <a:rPr lang="en-US" sz="1200" baseline="0" dirty="0"/>
              <a:t> to Resource 1 in </a:t>
            </a:r>
            <a:r>
              <a:rPr lang="en-US" sz="1200" baseline="0" dirty="0" err="1"/>
              <a:t>Appendix.</a:t>
            </a:r>
            <a:r>
              <a:rPr lang="en-US" sz="1200" dirty="0" err="1"/>
              <a:t>“Client</a:t>
            </a:r>
            <a:r>
              <a:rPr lang="en-US" sz="1200" dirty="0"/>
              <a:t> and property details”. Users should be able to download this resource and save it on their computers/phones. </a:t>
            </a:r>
          </a:p>
          <a:p>
            <a:endParaRPr lang="en-ZA" b="0" dirty="0"/>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801812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GB" b="1" dirty="0"/>
              <a:t>Note for interactivity:</a:t>
            </a:r>
          </a:p>
          <a:p>
            <a:r>
              <a:rPr lang="en-GB" dirty="0"/>
              <a:t>Picture representing</a:t>
            </a:r>
            <a:r>
              <a:rPr lang="en-GB" baseline="0" dirty="0"/>
              <a:t> each factor shows initially. Graphic to be recreated. Then, as learner rolls over, description shows.</a:t>
            </a:r>
          </a:p>
          <a:p>
            <a:endParaRPr lang="en-GB" baseline="0" dirty="0"/>
          </a:p>
          <a:p>
            <a:r>
              <a:rPr lang="en-GB" baseline="0" dirty="0"/>
              <a:t>Descriptions as follows:</a:t>
            </a:r>
          </a:p>
          <a:p>
            <a:pPr marL="228600" indent="-228600">
              <a:buAutoNum type="arabicPeriod"/>
            </a:pPr>
            <a:r>
              <a:rPr lang="en-GB" baseline="0" dirty="0"/>
              <a:t>Cost restrictions</a:t>
            </a:r>
          </a:p>
          <a:p>
            <a:pPr marL="228600" indent="-228600">
              <a:buAutoNum type="arabicPeriod"/>
            </a:pPr>
            <a:r>
              <a:rPr lang="en-GB" baseline="0" dirty="0"/>
              <a:t>Environmental conditions</a:t>
            </a:r>
          </a:p>
          <a:p>
            <a:pPr marL="228600" indent="-228600">
              <a:buAutoNum type="arabicPeriod"/>
            </a:pPr>
            <a:r>
              <a:rPr lang="en-GB" baseline="0" dirty="0"/>
              <a:t>Availability of tools and equipment</a:t>
            </a:r>
          </a:p>
          <a:p>
            <a:pPr marL="228600" indent="-228600">
              <a:buAutoNum type="arabicPeriod"/>
            </a:pPr>
            <a:r>
              <a:rPr lang="en-GB" baseline="0" dirty="0"/>
              <a:t>Availability of materials</a:t>
            </a:r>
          </a:p>
          <a:p>
            <a:pPr marL="228600" indent="-228600">
              <a:buAutoNum type="arabicPeriod"/>
            </a:pPr>
            <a:r>
              <a:rPr lang="en-GB" baseline="0" dirty="0"/>
              <a:t>Time constraints</a:t>
            </a:r>
          </a:p>
          <a:p>
            <a:pPr marL="228600" indent="-228600">
              <a:buAutoNum type="arabicPeriod"/>
            </a:pPr>
            <a:r>
              <a:rPr lang="en-GB" baseline="0" dirty="0"/>
              <a:t>Availability of labour</a:t>
            </a:r>
          </a:p>
          <a:p>
            <a:pPr marL="228600" indent="-228600">
              <a:buAutoNum type="arabicPeriod"/>
            </a:pPr>
            <a:r>
              <a:rPr lang="en-GB" baseline="0" dirty="0"/>
              <a:t>Regulation codes and standards</a:t>
            </a:r>
          </a:p>
          <a:p>
            <a:pPr marL="228600" indent="-228600">
              <a:buAutoNum type="arabicPeriod"/>
            </a:pPr>
            <a:r>
              <a:rPr lang="en-GB" baseline="0" dirty="0"/>
              <a:t>Possible risks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3098278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Each video to play in new</a:t>
            </a:r>
            <a:r>
              <a:rPr lang="en-US" b="0" baseline="0" dirty="0"/>
              <a:t> window with ability to close and go back to remaining options. See video scripts in appendix</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the “Next” button (standard navigation </a:t>
            </a:r>
            <a:r>
              <a:rPr lang="en-US" b="0" dirty="0" err="1"/>
              <a:t>int</a:t>
            </a:r>
            <a:r>
              <a:rPr lang="en-US" b="0" dirty="0"/>
              <a:t> the player) they should be taken to next slide- Stop and reflect</a:t>
            </a:r>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3098278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suitable</a:t>
            </a:r>
            <a:r>
              <a:rPr lang="en-US" baseline="0" dirty="0"/>
              <a:t> graphics to represent each option at first. When learner </a:t>
            </a:r>
            <a:r>
              <a:rPr lang="en-US" baseline="0" dirty="0" err="1"/>
              <a:t>mouses</a:t>
            </a:r>
            <a:r>
              <a:rPr lang="en-US" baseline="0" dirty="0"/>
              <a:t> over, then details about option display. See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Option 1: </a:t>
            </a:r>
            <a:r>
              <a:rPr lang="en-US" baseline="0" dirty="0"/>
              <a:t>( to be displayed when flashcard </a:t>
            </a:r>
            <a:r>
              <a:rPr lang="en-US" baseline="0" dirty="0" err="1"/>
              <a:t>moused</a:t>
            </a:r>
            <a:r>
              <a:rPr lang="en-US" baseline="0" dirty="0"/>
              <a:t> over)</a:t>
            </a:r>
          </a:p>
          <a:p>
            <a:r>
              <a:rPr lang="en-GB" sz="1200" b="1" dirty="0"/>
              <a:t>Use 20 mm conduit using GP wire to supply a cooking appliance that will allow the cooking appliance to be connected to an isolator via a metal flexible conduit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Option 2:</a:t>
            </a:r>
          </a:p>
          <a:p>
            <a:r>
              <a:rPr lang="en-GB" sz="1200" b="1" dirty="0"/>
              <a:t>Use 20 mm conduit using GP wire to supply a cooking appliance that will allow the cooking appliance to be connected to an isolator via a PVC flexible conduit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Option 3: </a:t>
            </a:r>
          </a:p>
          <a:p>
            <a:r>
              <a:rPr lang="en-GB" b="1" dirty="0"/>
              <a:t>Use </a:t>
            </a:r>
            <a:r>
              <a:rPr lang="en-US" b="1" dirty="0"/>
              <a:t>a 2.5 mm</a:t>
            </a:r>
            <a:r>
              <a:rPr lang="en-US" sz="1400" b="1" baseline="30000" dirty="0"/>
              <a:t>2</a:t>
            </a:r>
            <a:r>
              <a:rPr lang="en-US" b="1" dirty="0"/>
              <a:t> 3 core flat twin and earth cable </a:t>
            </a:r>
            <a:r>
              <a:rPr lang="en-GB" b="1" dirty="0"/>
              <a:t>to supply a cooking appliance directly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2509675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each of the options blocks they should be taken to the following slides: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 1- Slide 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 2- Slide 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 3- Slide 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When all options have been completed, the</a:t>
            </a:r>
            <a:r>
              <a:rPr lang="en-US" b="1" baseline="0" dirty="0"/>
              <a:t> NEXT button will only appear</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rolls over each icon, the</a:t>
            </a:r>
            <a:r>
              <a:rPr lang="en-US" baseline="0" dirty="0"/>
              <a:t> following description will display (ALL graphics need to be redrawn)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Money</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3711149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each of the boxes, information for that box should be revealed. Create icon/graphic to show on each</a:t>
            </a:r>
            <a:r>
              <a:rPr lang="en-US" baseline="0" dirty="0"/>
              <a:t> card with the text before it is flipped over. </a:t>
            </a:r>
            <a:r>
              <a:rPr lang="en-US" dirty="0"/>
              <a:t>See details below: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Tools and equipment </a:t>
            </a:r>
          </a:p>
          <a:p>
            <a:r>
              <a:rPr lang="en-US" dirty="0"/>
              <a:t>No special tools are required for installation or chasing but a cutting machine can be used to assist in chasing the wall</a:t>
            </a:r>
          </a:p>
          <a:p>
            <a:r>
              <a:rPr lang="en-US" dirty="0"/>
              <a:t>All components that can be used are available from the local electrical wholesaler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Materials </a:t>
            </a:r>
          </a:p>
          <a:p>
            <a:r>
              <a:rPr lang="en-GB" dirty="0"/>
              <a:t>We will be making use of a ladder during the installations</a:t>
            </a:r>
          </a:p>
          <a:p>
            <a:endParaRPr lang="en-US" b="1" dirty="0"/>
          </a:p>
          <a:p>
            <a:r>
              <a:rPr lang="en-US" b="1" dirty="0"/>
              <a:t>Time </a:t>
            </a:r>
          </a:p>
          <a:p>
            <a:r>
              <a:rPr lang="en-US" dirty="0"/>
              <a:t>It is estimated that the task should take 8 hours.</a:t>
            </a:r>
            <a:r>
              <a:rPr lang="en-US" baseline="0" dirty="0"/>
              <a:t>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Labour</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Two</a:t>
            </a:r>
            <a:r>
              <a:rPr lang="en-US" dirty="0"/>
              <a:t> persons will be allocated for this task (1 will chase and 1 will do the electrical activities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Cost </a:t>
            </a:r>
          </a:p>
          <a:p>
            <a:r>
              <a:rPr lang="en-GB" dirty="0"/>
              <a:t>Most of the materials are easily acquired form an electrical wholesaler, but the task is more labour intensive and metallic flexible conduit is more expensive then normal conduit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Environmental implications</a:t>
            </a:r>
          </a:p>
          <a:p>
            <a:r>
              <a:rPr lang="en-US" dirty="0"/>
              <a:t>We would need to chase in the kitchen and care would need to be taken not the damage other components.</a:t>
            </a:r>
            <a:r>
              <a:rPr lang="en-US" baseline="0" dirty="0"/>
              <a:t> </a:t>
            </a:r>
            <a:r>
              <a:rPr lang="en-US" dirty="0"/>
              <a:t>We must be aware of possible water pipes when chasing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Regulations</a:t>
            </a:r>
          </a:p>
          <a:p>
            <a:r>
              <a:rPr lang="en-US" dirty="0"/>
              <a:t>Volt drop over the cable is 3,6 Volts (calculated) with a 3Kw load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Risk Implications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dogs will have to be put away in order to allow for the installation</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781811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Interactivity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Each point</a:t>
            </a:r>
            <a:r>
              <a:rPr lang="en-US" b="0" baseline="0" dirty="0"/>
              <a:t> to take learner to that particular section in course to recap: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err="1"/>
              <a:t>Eg</a:t>
            </a:r>
            <a:r>
              <a:rPr lang="en-US" b="0" baseline="0" dirty="0"/>
              <a:t>.</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01 = direct learner to Topic X in Course 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each of the boxes, information for that box should be revealed. See details below: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Tools and equipment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special tools are required for installation or chasing but a cutting machine can be used to assist in chasing the wall.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Materials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components that can be used are available from the local electrical wholesaler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b="1" dirty="0"/>
          </a:p>
          <a:p>
            <a:r>
              <a:rPr lang="en-US" b="1" dirty="0"/>
              <a:t>Time </a:t>
            </a:r>
          </a:p>
          <a:p>
            <a:r>
              <a:rPr lang="en-US" dirty="0"/>
              <a:t>It is estimated that the task should take 6 hours.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Labour</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Two persons will be allocated for this task (1 will chase and 1 will do the electrical activities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Cost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Most of the materials are easily acquired from an electrical wholesaler, this is possibly the cheapest option.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Environmental implications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would need to chase in the kitchen and care would need to be taken not the damage other components. We must be aware of possible water pipes when chasing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Regulations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Volt drop over the cable is 3,6 Volts (calculated) with a 3Kw load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Risk Implications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dogs will have to be put away in order to allow for the installation</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2733723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each of the boxes, information for that box should be revealed. See details below: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Tools and equipment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special tools are required.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Materials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components that can be used are available from the local electrical wholesaler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b="1" dirty="0"/>
          </a:p>
          <a:p>
            <a:r>
              <a:rPr lang="en-US" b="1" dirty="0"/>
              <a:t>Time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estimated that the task should take 6 hours.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Labour</a:t>
            </a:r>
            <a:endParaRPr lang="en-US" b="1" dirty="0"/>
          </a:p>
          <a:p>
            <a:r>
              <a:rPr lang="en-US" dirty="0"/>
              <a:t>2 persons will be allocated for this task (1 will chase and 1 will do the electrical activities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cables used for this option are the cheapest option.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Environmental implications</a:t>
            </a:r>
          </a:p>
          <a:p>
            <a:r>
              <a:rPr lang="en-ZA" dirty="0"/>
              <a:t>Cable should not be placed in direct concrete because it is very bad practice and dangerous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Regulations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Cannot be placed directly in the concrete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Risk Implications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2229376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a:t>
            </a:r>
            <a:r>
              <a:rPr lang="en-US" baseline="0" dirty="0"/>
              <a:t> </a:t>
            </a:r>
            <a:r>
              <a:rPr lang="en-US" baseline="0" dirty="0" err="1"/>
              <a:t>mouses</a:t>
            </a:r>
            <a:r>
              <a:rPr lang="en-US" baseline="0" dirty="0"/>
              <a:t> over each graphic, the description for that option appears.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learner CLICKS on each of the boxes, information for that box should be revealed on the boxes on the right. See details below: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 1 Description</a:t>
            </a:r>
            <a:r>
              <a:rPr lang="en-US" baseline="0" dirty="0"/>
              <a:t> mouse over 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Use </a:t>
            </a:r>
            <a:r>
              <a:rPr lang="en-GB" sz="1200" b="1" dirty="0"/>
              <a:t>20 mm conduit using GP wire </a:t>
            </a:r>
            <a:r>
              <a:rPr lang="en-GB" sz="1200" dirty="0"/>
              <a:t>to supply a cooking appliance that will allow the cooking appliance to be connected to an isolator via a </a:t>
            </a:r>
            <a:r>
              <a:rPr lang="en-GB" sz="1200" b="1" dirty="0"/>
              <a:t>metal flexible conduit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 2 Description</a:t>
            </a:r>
            <a:r>
              <a:rPr lang="en-US" baseline="0" dirty="0"/>
              <a:t> mouse over 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Use </a:t>
            </a:r>
            <a:r>
              <a:rPr lang="en-GB" sz="1200" b="1" dirty="0"/>
              <a:t>20 mm conduit using GP wire </a:t>
            </a:r>
            <a:r>
              <a:rPr lang="en-GB" sz="1200" dirty="0"/>
              <a:t>to supply a cooking appliance that will allow the cooking appliance to be connected to an isolator via a </a:t>
            </a:r>
            <a:r>
              <a:rPr lang="en-GB" sz="1200" b="1" dirty="0"/>
              <a:t>PVC flexible conduit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 3 Description</a:t>
            </a:r>
            <a:r>
              <a:rPr lang="en-US" baseline="0" dirty="0"/>
              <a:t> mouse over 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Use </a:t>
            </a:r>
            <a:r>
              <a:rPr lang="en-US" sz="1200" dirty="0"/>
              <a:t>a </a:t>
            </a:r>
            <a:r>
              <a:rPr lang="en-US" sz="1200" b="1" dirty="0"/>
              <a:t>2.5 mm</a:t>
            </a:r>
            <a:r>
              <a:rPr lang="en-US" sz="1200" b="1" baseline="30000" dirty="0"/>
              <a:t>2</a:t>
            </a:r>
            <a:r>
              <a:rPr lang="en-US" sz="1200" b="1" dirty="0"/>
              <a:t> 3 core flat twin and earth cable </a:t>
            </a:r>
            <a:r>
              <a:rPr lang="en-GB" sz="1200" dirty="0"/>
              <a:t>to </a:t>
            </a:r>
            <a:r>
              <a:rPr lang="en-GB" sz="1200" b="1" dirty="0"/>
              <a:t>supply the cooking appliance directly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When learner CLICKS on an option, the advantages and disadvantages display in boxes on </a:t>
            </a:r>
            <a:r>
              <a:rPr lang="en-US" b="1" baseline="0" dirty="0" err="1"/>
              <a:t>rhs</a:t>
            </a:r>
            <a:r>
              <a:rPr lang="en-US"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 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Advantages</a:t>
            </a:r>
          </a:p>
          <a:p>
            <a:pPr marL="171450" indent="-171450">
              <a:buFont typeface="Arial" panose="020B0604020202020204" pitchFamily="34" charset="0"/>
              <a:buChar char="•"/>
            </a:pPr>
            <a:r>
              <a:rPr lang="en-US" dirty="0"/>
              <a:t>Cheap and cost effective method to get the supply from the DB 1 to the new appliance at the stove</a:t>
            </a:r>
          </a:p>
          <a:p>
            <a:pPr marL="171450" indent="-171450">
              <a:buFont typeface="Arial" panose="020B0604020202020204" pitchFamily="34" charset="0"/>
              <a:buChar char="•"/>
            </a:pPr>
            <a:r>
              <a:rPr lang="en-US" dirty="0"/>
              <a:t>Owner has indicated that they are revamping and new tiles will be put on the wall after we have completed the chasing</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Disadvantages</a:t>
            </a:r>
          </a:p>
          <a:p>
            <a:pPr marL="171450" indent="-171450">
              <a:buFont typeface="Arial" panose="020B0604020202020204" pitchFamily="34" charset="0"/>
              <a:buChar char="•"/>
            </a:pPr>
            <a:r>
              <a:rPr lang="en-US" dirty="0"/>
              <a:t>Require you to use both PVC and metal conduit and will cost more time and money</a:t>
            </a:r>
          </a:p>
          <a:p>
            <a:pPr marL="171450" indent="-171450">
              <a:buFont typeface="Arial" panose="020B0604020202020204" pitchFamily="34" charset="0"/>
              <a:buChar char="•"/>
            </a:pPr>
            <a:r>
              <a:rPr lang="en-US" dirty="0"/>
              <a:t>Should there be any water pipes the installation could be implicated and it could take a lot longer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 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Advantages</a:t>
            </a:r>
          </a:p>
          <a:p>
            <a:pPr marL="171450" indent="-171450">
              <a:buFont typeface="Arial" panose="020B0604020202020204" pitchFamily="34" charset="0"/>
              <a:buChar char="•"/>
            </a:pPr>
            <a:r>
              <a:rPr lang="en-US" dirty="0"/>
              <a:t>Cheap and cost effective method to get the supply from the DB 1 to the new appliance at the stove</a:t>
            </a:r>
          </a:p>
          <a:p>
            <a:pPr marL="171450" indent="-171450">
              <a:buFont typeface="Arial" panose="020B0604020202020204" pitchFamily="34" charset="0"/>
              <a:buChar char="•"/>
            </a:pPr>
            <a:r>
              <a:rPr lang="en-US" dirty="0"/>
              <a:t>Owner has indicated that they are revamping and new tiles will be put on the wall after we have completed the chasing</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Disadvantages</a:t>
            </a:r>
          </a:p>
          <a:p>
            <a:r>
              <a:rPr lang="en-US" dirty="0"/>
              <a:t>Should there be any water pipes the installation could be implicated and it could take a lot longer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 3: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Advantages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type of cable is </a:t>
            </a:r>
            <a:r>
              <a:rPr lang="en-GB" b="0" dirty="0"/>
              <a:t>easier </a:t>
            </a:r>
            <a:r>
              <a:rPr lang="en-GB" dirty="0"/>
              <a:t>to work with so is less time and labour intensive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Disadvantages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Does not meet client requirement that installation must be compliant to manufacturer requirements and standards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1531006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Three options imbedded.</a:t>
            </a:r>
            <a:r>
              <a:rPr lang="en-US" b="1" baseline="0" dirty="0"/>
              <a:t> Learner can click to view in new window. Video scripts in appendix – see option 1, 2 and 3 video scripts.</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Multiple choice, feedback below: (correct answer</a:t>
            </a:r>
            <a:r>
              <a:rPr lang="en-US" b="1" baseline="0" dirty="0"/>
              <a:t> in italics)</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171450" indent="-171450">
              <a:buFont typeface="Arial" panose="020B0604020202020204" pitchFamily="34" charset="0"/>
              <a:buChar char="•"/>
            </a:pPr>
            <a:r>
              <a:rPr lang="en-US" b="0" i="0" dirty="0"/>
              <a:t>Option 1 Feedback: </a:t>
            </a:r>
            <a:r>
              <a:rPr lang="en-ZA" b="0" i="0" dirty="0"/>
              <a:t>No, that is not correct. </a:t>
            </a:r>
            <a:r>
              <a:rPr lang="en-US" b="0" dirty="0"/>
              <a:t>This option will require you to use both PVC and metal conduit and will cost more time and money.</a:t>
            </a:r>
            <a:r>
              <a:rPr lang="en-US" b="0" baseline="0" dirty="0"/>
              <a:t> Also, if there are any </a:t>
            </a:r>
            <a:r>
              <a:rPr lang="en-US" b="0" dirty="0"/>
              <a:t>water pipes,</a:t>
            </a:r>
            <a:r>
              <a:rPr lang="en-US" b="0" baseline="0" dirty="0"/>
              <a:t> </a:t>
            </a:r>
            <a:r>
              <a:rPr lang="en-US" b="0" dirty="0"/>
              <a:t>the installation could be implicated and it could take a lot longer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171450" indent="-171450">
              <a:buFont typeface="Arial" panose="020B0604020202020204" pitchFamily="34" charset="0"/>
              <a:buChar char="•"/>
            </a:pPr>
            <a:r>
              <a:rPr lang="en-US" b="1" i="1" dirty="0"/>
              <a:t>Option 2</a:t>
            </a:r>
            <a:r>
              <a:rPr lang="en-US" b="1" i="1" baseline="0" dirty="0"/>
              <a:t> </a:t>
            </a:r>
            <a:r>
              <a:rPr lang="en-US" b="1" i="1" dirty="0"/>
              <a:t>Feedback: Well done!  That is the correct option.</a:t>
            </a:r>
            <a:r>
              <a:rPr lang="en-US" b="1" i="1" baseline="0" dirty="0"/>
              <a:t> </a:t>
            </a:r>
            <a:r>
              <a:rPr lang="en-US" b="1" i="1" dirty="0"/>
              <a:t>This is the cheapest and most cost effective method to get the supply from the DB 1  to the new cooking appliance .</a:t>
            </a:r>
            <a:r>
              <a:rPr lang="en-US" b="1" i="1" baseline="0" dirty="0"/>
              <a:t> </a:t>
            </a:r>
            <a:r>
              <a:rPr lang="en-ZA" b="1" i="1" dirty="0"/>
              <a:t>Remember, this was one</a:t>
            </a:r>
            <a:r>
              <a:rPr lang="en-ZA" b="1" i="1" baseline="0" dirty="0"/>
              <a:t> of the </a:t>
            </a:r>
            <a:r>
              <a:rPr lang="en-GB" b="1" i="1" dirty="0"/>
              <a:t>clients key requirements as their finances were</a:t>
            </a:r>
            <a:r>
              <a:rPr lang="en-GB" b="1" i="1" baseline="0" dirty="0"/>
              <a:t> </a:t>
            </a:r>
            <a:r>
              <a:rPr lang="en-GB" b="1" i="1" dirty="0"/>
              <a:t>very limited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Option 3</a:t>
            </a:r>
            <a:r>
              <a:rPr lang="en-US" b="0" i="0" baseline="0" dirty="0"/>
              <a:t> </a:t>
            </a:r>
            <a:r>
              <a:rPr lang="en-US" b="0" i="0" dirty="0"/>
              <a:t> Feedback: Sorry. That is incorrect. Although this option will be easier to work with,</a:t>
            </a:r>
            <a:r>
              <a:rPr lang="en-US" b="0" i="0" baseline="0" dirty="0"/>
              <a:t> </a:t>
            </a:r>
            <a:r>
              <a:rPr lang="en-GB" b="0" i="0" baseline="0" dirty="0"/>
              <a:t>a</a:t>
            </a:r>
            <a:r>
              <a:rPr lang="en-GB" b="0" i="0" dirty="0"/>
              <a:t>s a result of non-compliance to the manufacturer requirements and standards,</a:t>
            </a:r>
            <a:r>
              <a:rPr lang="en-GB" b="0" i="0" baseline="0" dirty="0"/>
              <a:t> </a:t>
            </a:r>
            <a:r>
              <a:rPr lang="en-GB" b="0" i="0" dirty="0"/>
              <a:t>this option is just not feasible.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1560109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37004512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Graphics to represent each block to be recreated.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Link each block to corresponding slide that follows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Draw plan- slide 26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Identify tools – slide 30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Identify</a:t>
            </a:r>
            <a:r>
              <a:rPr lang="en-US" b="1" baseline="0" dirty="0"/>
              <a:t> materials- slide 33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Select PPE – slide 36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As learner reviews all elements, they need to come back here. Only when all has been viewed, can they proceed to next section- Step 4</a:t>
            </a: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3700451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user clicks on the video it should appear as full screen. Link to video</a:t>
            </a:r>
            <a:r>
              <a:rPr lang="en-US" b="0" baseline="0" dirty="0"/>
              <a:t> in appendix</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3700451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When learner clicks on “Property” block they should see Resource 01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When learner clicks on Video – they should see </a:t>
            </a:r>
            <a:r>
              <a:rPr lang="en-US" b="1" baseline="0" dirty="0"/>
              <a:t>Option 2 Video in Appendix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When learner clicks on Example – they should see example of a plan, but not the actual completed plan</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When learner clicks on “Step by step” block they should see the following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171450" indent="-171450">
              <a:lnSpc>
                <a:spcPct val="100000"/>
              </a:lnSpc>
              <a:spcBef>
                <a:spcPts val="0"/>
              </a:spcBef>
              <a:buFont typeface="Arial" panose="020B0604020202020204" pitchFamily="34" charset="0"/>
              <a:buChar char="•"/>
            </a:pPr>
            <a:r>
              <a:rPr lang="en-GB" sz="1200" dirty="0"/>
              <a:t>Mark the wall where you will chase by the stove for the conduit and the 4 x4 isolator box</a:t>
            </a:r>
          </a:p>
          <a:p>
            <a:pPr marL="171450" indent="-171450">
              <a:lnSpc>
                <a:spcPct val="100000"/>
              </a:lnSpc>
              <a:spcBef>
                <a:spcPts val="0"/>
              </a:spcBef>
              <a:buFont typeface="Arial" panose="020B0604020202020204" pitchFamily="34" charset="0"/>
              <a:buChar char="•"/>
            </a:pPr>
            <a:r>
              <a:rPr lang="en-US" sz="1200" dirty="0">
                <a:solidFill>
                  <a:srgbClr val="FF0000"/>
                </a:solidFill>
              </a:rPr>
              <a:t>Chase into concrete or brick using an angle grinder and a chisel </a:t>
            </a:r>
            <a:r>
              <a:rPr lang="en-GB" sz="1200" dirty="0"/>
              <a:t>to fit 20mm conduit in the marked position for the conduit and isolator box</a:t>
            </a:r>
          </a:p>
          <a:p>
            <a:pPr marL="171450" indent="-171450">
              <a:lnSpc>
                <a:spcPct val="100000"/>
              </a:lnSpc>
              <a:spcBef>
                <a:spcPts val="0"/>
              </a:spcBef>
              <a:buFont typeface="Arial" panose="020B0604020202020204" pitchFamily="34" charset="0"/>
              <a:buChar char="•"/>
            </a:pPr>
            <a:r>
              <a:rPr lang="en-US" sz="1200" dirty="0">
                <a:solidFill>
                  <a:srgbClr val="FF0000"/>
                </a:solidFill>
              </a:rPr>
              <a:t>Connect PVC Conduit with a female connector </a:t>
            </a:r>
            <a:r>
              <a:rPr lang="en-GB" sz="1200" dirty="0"/>
              <a:t>to the isolator box </a:t>
            </a:r>
          </a:p>
          <a:p>
            <a:pPr marL="171450" indent="-171450">
              <a:lnSpc>
                <a:spcPct val="100000"/>
              </a:lnSpc>
              <a:spcBef>
                <a:spcPts val="0"/>
              </a:spcBef>
              <a:buFont typeface="Arial" panose="020B0604020202020204" pitchFamily="34" charset="0"/>
              <a:buChar char="•"/>
            </a:pPr>
            <a:r>
              <a:rPr lang="en-GB" sz="1200" dirty="0"/>
              <a:t>Place the conduit in the chased area in the wall and </a:t>
            </a:r>
            <a:r>
              <a:rPr lang="en-US" sz="1200" dirty="0">
                <a:solidFill>
                  <a:srgbClr val="FF0000"/>
                </a:solidFill>
              </a:rPr>
              <a:t>secure conduit with concrete nails </a:t>
            </a:r>
            <a:r>
              <a:rPr lang="en-GB" sz="1200" dirty="0"/>
              <a:t>with the end protruding into the ceiling space and the other end with a </a:t>
            </a:r>
            <a:r>
              <a:rPr lang="en-US" sz="1200" dirty="0">
                <a:solidFill>
                  <a:srgbClr val="FF0000"/>
                </a:solidFill>
              </a:rPr>
              <a:t>slight offset in conduit </a:t>
            </a:r>
            <a:r>
              <a:rPr lang="en-GB" sz="1200" dirty="0"/>
              <a:t>allowing the conduit to protrude out of the wall about </a:t>
            </a:r>
            <a:r>
              <a:rPr lang="en-GB" sz="1200" dirty="0">
                <a:solidFill>
                  <a:srgbClr val="FF0000"/>
                </a:solidFill>
              </a:rPr>
              <a:t>400mm</a:t>
            </a:r>
            <a:r>
              <a:rPr lang="en-GB" sz="1200" dirty="0"/>
              <a:t> above the floor</a:t>
            </a:r>
          </a:p>
          <a:p>
            <a:pPr marL="171450" indent="-171450">
              <a:lnSpc>
                <a:spcPct val="100000"/>
              </a:lnSpc>
              <a:spcBef>
                <a:spcPts val="0"/>
              </a:spcBef>
              <a:buFont typeface="Arial" panose="020B0604020202020204" pitchFamily="34" charset="0"/>
              <a:buChar char="•"/>
            </a:pPr>
            <a:r>
              <a:rPr lang="en-GB" sz="1200" dirty="0"/>
              <a:t>Get the builder to plaster the conduit into the wall with only the </a:t>
            </a:r>
            <a:r>
              <a:rPr lang="en-GB" sz="1200" dirty="0">
                <a:solidFill>
                  <a:schemeClr val="accent1">
                    <a:lumMod val="75000"/>
                  </a:schemeClr>
                </a:solidFill>
              </a:rPr>
              <a:t>4 x 4 box </a:t>
            </a:r>
            <a:r>
              <a:rPr lang="en-GB" sz="1200" dirty="0"/>
              <a:t>flush mount and the offset showing </a:t>
            </a:r>
          </a:p>
          <a:p>
            <a:pPr marL="171450" indent="-171450">
              <a:lnSpc>
                <a:spcPct val="100000"/>
              </a:lnSpc>
              <a:spcBef>
                <a:spcPts val="0"/>
              </a:spcBef>
              <a:buFont typeface="Arial" panose="020B0604020202020204" pitchFamily="34" charset="0"/>
              <a:buChar char="•"/>
            </a:pPr>
            <a:r>
              <a:rPr lang="en-GB" sz="1200" dirty="0"/>
              <a:t>Allow the plastering to dry before working with conduit</a:t>
            </a:r>
          </a:p>
          <a:p>
            <a:pPr marL="171450" indent="-171450">
              <a:lnSpc>
                <a:spcPct val="100000"/>
              </a:lnSpc>
              <a:spcBef>
                <a:spcPts val="0"/>
              </a:spcBef>
              <a:buFont typeface="Arial" panose="020B0604020202020204" pitchFamily="34" charset="0"/>
              <a:buChar char="•"/>
            </a:pPr>
            <a:r>
              <a:rPr lang="en-GB" sz="1200" dirty="0"/>
              <a:t>In the ceiling space join the new conduit with the spare conduit from the DB using a </a:t>
            </a:r>
            <a:r>
              <a:rPr lang="en-GB" sz="1200" dirty="0">
                <a:solidFill>
                  <a:schemeClr val="accent1">
                    <a:lumMod val="75000"/>
                  </a:schemeClr>
                </a:solidFill>
              </a:rPr>
              <a:t>through way box </a:t>
            </a:r>
            <a:r>
              <a:rPr lang="en-GB" sz="1200" dirty="0"/>
              <a:t>and </a:t>
            </a:r>
            <a:r>
              <a:rPr lang="en-GB" sz="1200" dirty="0">
                <a:solidFill>
                  <a:schemeClr val="accent1">
                    <a:lumMod val="75000"/>
                  </a:schemeClr>
                </a:solidFill>
              </a:rPr>
              <a:t>connectors </a:t>
            </a:r>
            <a:r>
              <a:rPr lang="en-GB" sz="1200" dirty="0"/>
              <a:t>ensure you use </a:t>
            </a:r>
            <a:r>
              <a:rPr lang="en-GB" sz="1200" dirty="0">
                <a:solidFill>
                  <a:srgbClr val="FF0000"/>
                </a:solidFill>
              </a:rPr>
              <a:t>PVC glue </a:t>
            </a:r>
            <a:r>
              <a:rPr lang="en-GB" sz="1200" dirty="0"/>
              <a:t>to prevent the conduits from uncoupling from each other</a:t>
            </a:r>
          </a:p>
          <a:p>
            <a:pPr marL="171450" indent="-171450">
              <a:lnSpc>
                <a:spcPct val="100000"/>
              </a:lnSpc>
              <a:spcBef>
                <a:spcPts val="0"/>
              </a:spcBef>
              <a:buFont typeface="Arial" panose="020B0604020202020204" pitchFamily="34" charset="0"/>
              <a:buChar char="•"/>
            </a:pPr>
            <a:r>
              <a:rPr lang="en-US" sz="1200" dirty="0">
                <a:solidFill>
                  <a:srgbClr val="FF0000"/>
                </a:solidFill>
              </a:rPr>
              <a:t>Draw in conductors into conduit using a fish tape </a:t>
            </a:r>
            <a:r>
              <a:rPr lang="en-GB" sz="1200" dirty="0"/>
              <a:t>into the conduit with </a:t>
            </a:r>
            <a:r>
              <a:rPr lang="en-GB" sz="1200" dirty="0">
                <a:solidFill>
                  <a:srgbClr val="FF0000"/>
                </a:solidFill>
              </a:rPr>
              <a:t> </a:t>
            </a:r>
            <a:r>
              <a:rPr lang="en-GB" sz="1200" dirty="0"/>
              <a:t>2,5mm red, black and earth conductors from the DB to the Isolator switch</a:t>
            </a:r>
          </a:p>
          <a:p>
            <a:pPr marL="171450" indent="-171450">
              <a:lnSpc>
                <a:spcPct val="100000"/>
              </a:lnSpc>
              <a:spcBef>
                <a:spcPts val="0"/>
              </a:spcBef>
              <a:buFont typeface="Arial" panose="020B0604020202020204" pitchFamily="34" charset="0"/>
              <a:buChar char="•"/>
            </a:pPr>
            <a:r>
              <a:rPr lang="en-US" sz="1200" dirty="0">
                <a:solidFill>
                  <a:srgbClr val="FF0000"/>
                </a:solidFill>
              </a:rPr>
              <a:t>Connect GP conductors to isolator </a:t>
            </a:r>
          </a:p>
          <a:p>
            <a:pPr marL="171450" indent="-171450">
              <a:lnSpc>
                <a:spcPct val="100000"/>
              </a:lnSpc>
              <a:spcBef>
                <a:spcPts val="0"/>
              </a:spcBef>
              <a:buFont typeface="Arial" panose="020B0604020202020204" pitchFamily="34" charset="0"/>
              <a:buChar char="•"/>
            </a:pPr>
            <a:r>
              <a:rPr lang="en-US" sz="1200" dirty="0">
                <a:solidFill>
                  <a:srgbClr val="FF0000"/>
                </a:solidFill>
              </a:rPr>
              <a:t>Test to ensure safe and isolated </a:t>
            </a:r>
            <a:r>
              <a:rPr lang="en-US" sz="1200" dirty="0"/>
              <a:t>at </a:t>
            </a:r>
            <a:r>
              <a:rPr lang="en-GB" sz="1200" dirty="0"/>
              <a:t>DB1 and </a:t>
            </a:r>
            <a:r>
              <a:rPr lang="en-US" sz="1200" dirty="0">
                <a:solidFill>
                  <a:srgbClr val="FF0000"/>
                </a:solidFill>
              </a:rPr>
              <a:t>Fit a circuit breaker in a DB </a:t>
            </a:r>
          </a:p>
          <a:p>
            <a:pPr marL="171450" indent="-171450">
              <a:lnSpc>
                <a:spcPct val="100000"/>
              </a:lnSpc>
              <a:spcBef>
                <a:spcPts val="0"/>
              </a:spcBef>
              <a:buFont typeface="Arial" panose="020B0604020202020204" pitchFamily="34" charset="0"/>
              <a:buChar char="•"/>
            </a:pPr>
            <a:r>
              <a:rPr lang="en-US" sz="1200" dirty="0">
                <a:solidFill>
                  <a:srgbClr val="FF0000"/>
                </a:solidFill>
              </a:rPr>
              <a:t>Connect supply from earth leakage supply to circuit breaker </a:t>
            </a:r>
            <a:r>
              <a:rPr lang="en-US" sz="1200" dirty="0"/>
              <a:t>for the cooking appliance</a:t>
            </a:r>
            <a:r>
              <a:rPr lang="en-US" sz="1200" dirty="0">
                <a:solidFill>
                  <a:srgbClr val="FF0000"/>
                </a:solidFill>
              </a:rPr>
              <a:t> and </a:t>
            </a:r>
            <a:r>
              <a:rPr lang="en-GB" sz="1200" dirty="0">
                <a:solidFill>
                  <a:srgbClr val="FF0000"/>
                </a:solidFill>
              </a:rPr>
              <a:t>label board</a:t>
            </a:r>
          </a:p>
          <a:p>
            <a:pPr marL="171450" indent="-171450">
              <a:lnSpc>
                <a:spcPct val="100000"/>
              </a:lnSpc>
              <a:spcBef>
                <a:spcPts val="0"/>
              </a:spcBef>
              <a:buFont typeface="Arial" panose="020B0604020202020204" pitchFamily="34" charset="0"/>
              <a:buChar char="•"/>
            </a:pPr>
            <a:r>
              <a:rPr lang="en-US" sz="1200" dirty="0">
                <a:solidFill>
                  <a:srgbClr val="FF0000"/>
                </a:solidFill>
              </a:rPr>
              <a:t>Connect GP conductors to isolator </a:t>
            </a:r>
            <a:r>
              <a:rPr lang="en-US" sz="1200" dirty="0"/>
              <a:t>for the cooking appliance</a:t>
            </a:r>
          </a:p>
          <a:p>
            <a:pPr marL="171450" indent="-171450">
              <a:lnSpc>
                <a:spcPct val="100000"/>
              </a:lnSpc>
              <a:spcBef>
                <a:spcPts val="0"/>
              </a:spcBef>
              <a:buFont typeface="Arial" panose="020B0604020202020204" pitchFamily="34" charset="0"/>
              <a:buChar char="•"/>
            </a:pPr>
            <a:r>
              <a:rPr lang="en-US" sz="1200" dirty="0">
                <a:solidFill>
                  <a:srgbClr val="FF0000"/>
                </a:solidFill>
              </a:rPr>
              <a:t> Connect an appliance using flexible metal conduit </a:t>
            </a:r>
            <a:r>
              <a:rPr lang="en-GB" sz="1200" dirty="0"/>
              <a:t>of the wall</a:t>
            </a:r>
          </a:p>
          <a:p>
            <a:pPr marL="171450" indent="-171450">
              <a:lnSpc>
                <a:spcPct val="100000"/>
              </a:lnSpc>
              <a:spcBef>
                <a:spcPts val="0"/>
              </a:spcBef>
              <a:buFont typeface="Arial" panose="020B0604020202020204" pitchFamily="34" charset="0"/>
              <a:buChar char="•"/>
            </a:pPr>
            <a:r>
              <a:rPr lang="en-GB" sz="1200" dirty="0"/>
              <a:t>When the stove is available </a:t>
            </a:r>
            <a:r>
              <a:rPr lang="en-GB" sz="1200" dirty="0">
                <a:solidFill>
                  <a:srgbClr val="FF0000"/>
                </a:solidFill>
              </a:rPr>
              <a:t>connect the supply from the isolator </a:t>
            </a:r>
            <a:r>
              <a:rPr lang="en-GB" sz="1200" dirty="0"/>
              <a:t>to the stove termination points </a:t>
            </a:r>
          </a:p>
          <a:p>
            <a:pPr marL="171450" indent="-171450">
              <a:lnSpc>
                <a:spcPct val="100000"/>
              </a:lnSpc>
              <a:spcBef>
                <a:spcPts val="0"/>
              </a:spcBef>
              <a:buFont typeface="Arial" panose="020B0604020202020204" pitchFamily="34" charset="0"/>
              <a:buChar char="•"/>
            </a:pPr>
            <a:r>
              <a:rPr lang="en-US" sz="1200" dirty="0">
                <a:solidFill>
                  <a:srgbClr val="FF0000"/>
                </a:solidFill>
              </a:rPr>
              <a:t>Conduct relevant tests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When learner clicks on “Video” block they should see Video 02.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2655665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word </a:t>
            </a:r>
            <a:r>
              <a:rPr lang="en-US" b="0" dirty="0" err="1"/>
              <a:t>ePortfolio</a:t>
            </a:r>
            <a:r>
              <a:rPr lang="en-US" b="0" dirty="0"/>
              <a:t> should be linked to information about what an </a:t>
            </a:r>
            <a:r>
              <a:rPr lang="en-US" b="0" dirty="0" err="1"/>
              <a:t>ePortfolio</a:t>
            </a:r>
            <a:r>
              <a:rPr lang="en-US" b="0" dirty="0"/>
              <a:t> is and how it works, how learner can access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There needs to be an upload function for user to upload their plan. </a:t>
            </a:r>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2061120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moves mouse/finger over the diagram they should see an image of what this plan may look like in real life. (</a:t>
            </a:r>
            <a:r>
              <a:rPr lang="en-US" b="0" dirty="0" err="1"/>
              <a:t>ie</a:t>
            </a:r>
            <a:r>
              <a:rPr lang="en-US" b="0" dirty="0"/>
              <a:t> Real garage, walls, conduit in the ground)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(Possibly reuse images from installation here) </a:t>
            </a:r>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4091368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Notes to SME: See </a:t>
            </a:r>
            <a:r>
              <a:rPr lang="en-US" b="0" baseline="0" dirty="0"/>
              <a:t>content highlighted in red- what sections need to be referred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Notes for interactivity/development: </a:t>
            </a:r>
          </a:p>
          <a:p>
            <a:r>
              <a:rPr lang="en-GB" dirty="0"/>
              <a:t>1. Present boxes with just the number. On click/touch, reveal the full statement as a slide right animation.</a:t>
            </a:r>
            <a:r>
              <a:rPr lang="en-GB" baseline="0" dirty="0"/>
              <a:t> </a:t>
            </a:r>
            <a:r>
              <a:rPr lang="en-GB" dirty="0"/>
              <a:t>Display small animations to indicate that boxes can be clicked/touched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2.</a:t>
            </a:r>
            <a:r>
              <a:rPr lang="en-GB" b="1" baseline="0" dirty="0"/>
              <a:t> </a:t>
            </a:r>
            <a:r>
              <a:rPr lang="en-GB" b="0" dirty="0"/>
              <a:t>Add checkbox for student</a:t>
            </a:r>
            <a:r>
              <a:rPr lang="en-GB" b="0" baseline="0" dirty="0"/>
              <a:t> to indicate they have read and understood all points in disclaimer</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21107093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Create images to use for each item instead of the text box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This is a drag and drop activity. Learner should be able to drag and drop the each tool to the image of the toolbox.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When they click on the submit button they should be taken to feedback page. – see below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When the learner</a:t>
            </a:r>
            <a:r>
              <a:rPr lang="en-US" b="0" baseline="0" dirty="0"/>
              <a:t> clicks on each tool, the corresponding info </a:t>
            </a:r>
            <a:r>
              <a:rPr lang="en-US" b="0" dirty="0"/>
              <a:t>should appear. See example on Slide 32 of suggest layout for each tool.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Correct tools: </a:t>
            </a:r>
          </a:p>
          <a:p>
            <a:pPr lvl="0"/>
            <a:r>
              <a:rPr lang="en-ZA" dirty="0">
                <a:highlight>
                  <a:srgbClr val="FFFF00"/>
                </a:highlight>
              </a:rPr>
              <a:t>Pencil</a:t>
            </a:r>
          </a:p>
          <a:p>
            <a:pPr lvl="0"/>
            <a:r>
              <a:rPr lang="en-ZA" dirty="0">
                <a:highlight>
                  <a:srgbClr val="FFFF00"/>
                </a:highlight>
              </a:rPr>
              <a:t>Measuring tape</a:t>
            </a:r>
          </a:p>
          <a:p>
            <a:pPr lvl="0"/>
            <a:r>
              <a:rPr lang="en-ZA" dirty="0">
                <a:highlight>
                  <a:srgbClr val="FFFF00"/>
                </a:highlight>
              </a:rPr>
              <a:t>Straight</a:t>
            </a:r>
            <a:r>
              <a:rPr lang="en-ZA" baseline="0" dirty="0">
                <a:highlight>
                  <a:srgbClr val="FFFF00"/>
                </a:highlight>
              </a:rPr>
              <a:t> edge</a:t>
            </a:r>
          </a:p>
          <a:p>
            <a:pPr lvl="0"/>
            <a:r>
              <a:rPr lang="en-ZA" baseline="0" dirty="0">
                <a:highlight>
                  <a:srgbClr val="FFFF00"/>
                </a:highlight>
              </a:rPr>
              <a:t>Angle grinder</a:t>
            </a:r>
          </a:p>
          <a:p>
            <a:pPr lvl="0"/>
            <a:r>
              <a:rPr lang="en-ZA" baseline="0" dirty="0">
                <a:highlight>
                  <a:srgbClr val="FFFF00"/>
                </a:highlight>
              </a:rPr>
              <a:t>Masonry drill bit</a:t>
            </a:r>
          </a:p>
          <a:p>
            <a:pPr lvl="0"/>
            <a:r>
              <a:rPr lang="en-ZA" baseline="0" dirty="0">
                <a:highlight>
                  <a:srgbClr val="FFFF00"/>
                </a:highlight>
              </a:rPr>
              <a:t>Spring bender</a:t>
            </a:r>
          </a:p>
          <a:p>
            <a:pPr lvl="0"/>
            <a:r>
              <a:rPr lang="en-ZA" baseline="0" dirty="0">
                <a:highlight>
                  <a:srgbClr val="FFFF00"/>
                </a:highlight>
              </a:rPr>
              <a:t>Screwdriver (star)</a:t>
            </a:r>
          </a:p>
          <a:p>
            <a:pPr lvl="0"/>
            <a:r>
              <a:rPr lang="en-ZA" baseline="0" dirty="0">
                <a:highlight>
                  <a:srgbClr val="FFFF00"/>
                </a:highlight>
              </a:rPr>
              <a:t>Wire stripper</a:t>
            </a:r>
          </a:p>
          <a:p>
            <a:pPr lvl="0"/>
            <a:r>
              <a:rPr lang="en-ZA" baseline="0" dirty="0">
                <a:highlight>
                  <a:srgbClr val="FFFF00"/>
                </a:highlight>
              </a:rPr>
              <a:t>Pliers</a:t>
            </a:r>
          </a:p>
          <a:p>
            <a:pPr lvl="0"/>
            <a:r>
              <a:rPr lang="en-ZA" baseline="0" dirty="0">
                <a:highlight>
                  <a:srgbClr val="FFFF00"/>
                </a:highlight>
              </a:rPr>
              <a:t>Multi meter</a:t>
            </a:r>
          </a:p>
          <a:p>
            <a:pPr lvl="0"/>
            <a:r>
              <a:rPr lang="en-ZA" baseline="0" dirty="0">
                <a:highlight>
                  <a:srgbClr val="FFFF00"/>
                </a:highlight>
              </a:rPr>
              <a:t>Insulated screw driver</a:t>
            </a:r>
          </a:p>
          <a:p>
            <a:pPr lvl="0"/>
            <a:r>
              <a:rPr lang="en-ZA" baseline="0" dirty="0">
                <a:highlight>
                  <a:srgbClr val="FFFF00"/>
                </a:highlight>
              </a:rPr>
              <a:t>Hacksaw</a:t>
            </a:r>
          </a:p>
          <a:p>
            <a:pPr lvl="0"/>
            <a:r>
              <a:rPr lang="en-ZA" baseline="0" dirty="0">
                <a:highlight>
                  <a:srgbClr val="FFFF00"/>
                </a:highlight>
              </a:rPr>
              <a:t>Multi grip pliers</a:t>
            </a:r>
          </a:p>
          <a:p>
            <a:pPr lvl="0"/>
            <a:r>
              <a:rPr lang="en-ZA" baseline="0" dirty="0">
                <a:highlight>
                  <a:srgbClr val="FFFF00"/>
                </a:highlight>
              </a:rPr>
              <a:t>Ladder</a:t>
            </a:r>
          </a:p>
          <a:p>
            <a:pPr lvl="0"/>
            <a:r>
              <a:rPr lang="en-ZA" baseline="0" dirty="0">
                <a:highlight>
                  <a:srgbClr val="FFFF00"/>
                </a:highlight>
              </a:rPr>
              <a:t>Insulation resistance tester</a:t>
            </a:r>
          </a:p>
          <a:p>
            <a:pPr lvl="0"/>
            <a:r>
              <a:rPr lang="en-ZA" baseline="0" dirty="0">
                <a:highlight>
                  <a:srgbClr val="FFFF00"/>
                </a:highlight>
              </a:rPr>
              <a:t>Steel rule</a:t>
            </a:r>
            <a:endParaRPr lang="en-ZA" dirty="0">
              <a:highlight>
                <a:srgbClr val="FFFF00"/>
              </a:highlight>
            </a:endParaRPr>
          </a:p>
          <a:p>
            <a:pPr lvl="0"/>
            <a:endParaRPr lang="en-ZA"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for correct answer: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Well done! You have chosen the correct tools for this job.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for incorrect answer: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Oops not quite. You are missing some essential tools for this job. Not to worry on the next page we will review the tools needed for</a:t>
            </a:r>
            <a:r>
              <a:rPr lang="en-US" b="0" baseline="0" dirty="0"/>
              <a:t> this job</a:t>
            </a:r>
            <a:r>
              <a:rPr lang="en-US" b="0" dirty="0"/>
              <a:t>. (learner should be taken to Slide 29)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510005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Show</a:t>
            </a:r>
            <a:r>
              <a:rPr lang="en-US" b="0" baseline="0" dirty="0"/>
              <a:t> all picture icons for each of the tools. Student can rollover each one to review the details for each. Details to display in block. Refreshes to display new info pertaining to each tool selected.</a:t>
            </a: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510005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42479381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user clicks on each of the blocks, another block with information about each material should appear. See Slide 34 for example. </a:t>
            </a:r>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8213388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6341252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video it should play full screen. Refer to Appendix for video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5748622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Drag and drop activity. Electrician does not have any safety equipment/gear on to start. As student drops into correct place, then it displays on him.</a:t>
            </a:r>
            <a:r>
              <a:rPr lang="en-US" b="0" baseline="0" dirty="0"/>
              <a:t> Need to include some completely incorrect choices up front as well. Icons used here are examples only. Need to create relevant icons in accordance with correct options specified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User can click on each item to view more info before dragging and dropping – See slide 37 as example</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items to be dropped onto the image are: </a:t>
            </a:r>
          </a:p>
          <a:p>
            <a:pPr marL="171450" lvl="0" indent="-171450">
              <a:buFont typeface="Arial" panose="020B0604020202020204" pitchFamily="34" charset="0"/>
              <a:buChar char="•"/>
            </a:pPr>
            <a:r>
              <a:rPr lang="en-ZA" dirty="0"/>
              <a:t>Safety glasses</a:t>
            </a:r>
          </a:p>
          <a:p>
            <a:pPr marL="171450" lvl="0" indent="-171450">
              <a:buFont typeface="Arial" panose="020B0604020202020204" pitchFamily="34" charset="0"/>
              <a:buChar char="•"/>
            </a:pPr>
            <a:r>
              <a:rPr lang="en-ZA" b="0" dirty="0"/>
              <a:t>Dust mask</a:t>
            </a:r>
          </a:p>
          <a:p>
            <a:pPr marL="171450" lvl="0" indent="-171450">
              <a:buFont typeface="Arial" panose="020B0604020202020204" pitchFamily="34" charset="0"/>
              <a:buChar char="•"/>
            </a:pPr>
            <a:r>
              <a:rPr lang="en-ZA" b="0" dirty="0"/>
              <a:t>Ear</a:t>
            </a:r>
            <a:r>
              <a:rPr lang="en-ZA" b="0" baseline="0" dirty="0"/>
              <a:t> plugs</a:t>
            </a:r>
          </a:p>
          <a:p>
            <a:pPr marL="171450" lvl="0" indent="-171450">
              <a:buFont typeface="Arial" panose="020B0604020202020204" pitchFamily="34" charset="0"/>
              <a:buChar char="•"/>
            </a:pPr>
            <a:r>
              <a:rPr lang="en-ZA" b="0" baseline="0" dirty="0"/>
              <a:t>Working hand gloves</a:t>
            </a:r>
          </a:p>
          <a:p>
            <a:pPr marL="171450" lvl="0" indent="-171450">
              <a:buFont typeface="Arial" panose="020B0604020202020204" pitchFamily="34" charset="0"/>
              <a:buChar char="•"/>
            </a:pPr>
            <a:r>
              <a:rPr lang="en-ZA" b="0" baseline="0" dirty="0"/>
              <a:t>Safety shoes</a:t>
            </a:r>
          </a:p>
          <a:p>
            <a:pPr marL="171450" lvl="0" indent="-171450">
              <a:buFont typeface="Arial" panose="020B0604020202020204" pitchFamily="34" charset="0"/>
              <a:buChar char="•"/>
            </a:pPr>
            <a:r>
              <a:rPr lang="en-ZA" b="0" baseline="0" dirty="0"/>
              <a:t>Safety glasses</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‘submit’ button they should  be taken to feedback page.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if correct: </a:t>
            </a:r>
            <a:r>
              <a:rPr lang="en-US" b="0" dirty="0"/>
              <a:t>Well done! You have chosen the correct PPE for completing this job.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lvl="0" indent="0">
              <a:buFont typeface="Arial" panose="020B0604020202020204" pitchFamily="34" charset="0"/>
              <a:buNone/>
            </a:pPr>
            <a:r>
              <a:rPr lang="en-US" b="1" dirty="0"/>
              <a:t>Feedback if incorrect: </a:t>
            </a:r>
            <a:r>
              <a:rPr lang="en-US" b="0" dirty="0"/>
              <a:t>Oops not quite, the correct PPE needed for this job was :</a:t>
            </a:r>
          </a:p>
          <a:p>
            <a:pPr marL="171450" lvl="0" indent="-171450">
              <a:buFont typeface="Arial" panose="020B0604020202020204" pitchFamily="34" charset="0"/>
              <a:buChar char="•"/>
            </a:pPr>
            <a:r>
              <a:rPr lang="en-ZA" dirty="0"/>
              <a:t>Safety glasses</a:t>
            </a:r>
          </a:p>
          <a:p>
            <a:pPr marL="171450" lvl="0" indent="-171450">
              <a:buFont typeface="Arial" panose="020B0604020202020204" pitchFamily="34" charset="0"/>
              <a:buChar char="•"/>
            </a:pPr>
            <a:r>
              <a:rPr lang="en-ZA" b="0" dirty="0"/>
              <a:t>Dust mask</a:t>
            </a:r>
          </a:p>
          <a:p>
            <a:pPr marL="171450" lvl="0" indent="-171450">
              <a:buFont typeface="Arial" panose="020B0604020202020204" pitchFamily="34" charset="0"/>
              <a:buChar char="•"/>
            </a:pPr>
            <a:r>
              <a:rPr lang="en-ZA" b="0" dirty="0"/>
              <a:t>Ear</a:t>
            </a:r>
            <a:r>
              <a:rPr lang="en-ZA" b="0" baseline="0" dirty="0"/>
              <a:t> plugs</a:t>
            </a:r>
          </a:p>
          <a:p>
            <a:pPr marL="171450" lvl="0" indent="-171450">
              <a:buFont typeface="Arial" panose="020B0604020202020204" pitchFamily="34" charset="0"/>
              <a:buChar char="•"/>
            </a:pPr>
            <a:r>
              <a:rPr lang="en-ZA" b="0" baseline="0" dirty="0"/>
              <a:t>Working hand gloves</a:t>
            </a:r>
          </a:p>
          <a:p>
            <a:pPr marL="171450" lvl="0" indent="-171450">
              <a:buFont typeface="Arial" panose="020B0604020202020204" pitchFamily="34" charset="0"/>
              <a:buChar char="•"/>
            </a:pPr>
            <a:r>
              <a:rPr lang="en-ZA" b="0" baseline="0" dirty="0"/>
              <a:t>Safety shoes</a:t>
            </a:r>
          </a:p>
          <a:p>
            <a:pPr marL="171450" lvl="0" indent="-171450">
              <a:buFont typeface="Arial" panose="020B0604020202020204" pitchFamily="34" charset="0"/>
              <a:buChar char="•"/>
            </a:pPr>
            <a:r>
              <a:rPr lang="en-ZA" b="0" baseline="0" dirty="0"/>
              <a:t>Safety glasses</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36</a:t>
            </a:fld>
            <a:endParaRPr lang="en-GB"/>
          </a:p>
        </p:txBody>
      </p:sp>
    </p:spTree>
    <p:extLst>
      <p:ext uri="{BB962C8B-B14F-4D97-AF65-F5344CB8AC3E}">
        <p14:creationId xmlns:p14="http://schemas.microsoft.com/office/powerpoint/2010/main" val="39069236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37</a:t>
            </a:fld>
            <a:endParaRPr lang="en-GB"/>
          </a:p>
        </p:txBody>
      </p:sp>
    </p:spTree>
    <p:extLst>
      <p:ext uri="{BB962C8B-B14F-4D97-AF65-F5344CB8AC3E}">
        <p14:creationId xmlns:p14="http://schemas.microsoft.com/office/powerpoint/2010/main" val="6341252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videos they should appear as full screen.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38</a:t>
            </a:fld>
            <a:endParaRPr lang="en-GB"/>
          </a:p>
        </p:txBody>
      </p:sp>
    </p:spTree>
    <p:extLst>
      <p:ext uri="{BB962C8B-B14F-4D97-AF65-F5344CB8AC3E}">
        <p14:creationId xmlns:p14="http://schemas.microsoft.com/office/powerpoint/2010/main" val="37004512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39</a:t>
            </a:fld>
            <a:endParaRPr lang="en-GB"/>
          </a:p>
        </p:txBody>
      </p:sp>
    </p:spTree>
    <p:extLst>
      <p:ext uri="{BB962C8B-B14F-4D97-AF65-F5344CB8AC3E}">
        <p14:creationId xmlns:p14="http://schemas.microsoft.com/office/powerpoint/2010/main" val="1891024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GB" dirty="0"/>
              <a:t>Present boxes with just the number. On click/touch, reveal the full statement as a slide right animation</a:t>
            </a:r>
          </a:p>
          <a:p>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Display small animations to indicate that boxes can be clicked/touched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content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See if there is a step by step process that comes out of Video 07 and 08  and then use that structure here. </a:t>
            </a:r>
            <a:r>
              <a:rPr lang="en-US" b="1" dirty="0" err="1"/>
              <a:t>Ie</a:t>
            </a:r>
            <a:r>
              <a:rPr lang="en-US" b="1" dirty="0"/>
              <a:t>. Step 1 Scan for information, Step 2 highlight the important part.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each of the SANS codes they should be taken to the following slides: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SANS 10142- Slide 41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SANS 101980- Slide 43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40</a:t>
            </a:fld>
            <a:endParaRPr lang="en-GB"/>
          </a:p>
        </p:txBody>
      </p:sp>
    </p:spTree>
    <p:extLst>
      <p:ext uri="{BB962C8B-B14F-4D97-AF65-F5344CB8AC3E}">
        <p14:creationId xmlns:p14="http://schemas.microsoft.com/office/powerpoint/2010/main" val="27792510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NB: Licensing issue. I see that there is a copyright on the SANS codes. Do we need to apply for permission from SABS to use them in our learning materials?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SANS document text should be inserted on this page in a scrollable window so that learner can read the entire document on this screen. </a:t>
            </a:r>
          </a:p>
        </p:txBody>
      </p:sp>
      <p:sp>
        <p:nvSpPr>
          <p:cNvPr id="4" name="Slide Number Placeholder 3"/>
          <p:cNvSpPr>
            <a:spLocks noGrp="1"/>
          </p:cNvSpPr>
          <p:nvPr>
            <p:ph type="sldNum" sz="quarter" idx="10"/>
          </p:nvPr>
        </p:nvSpPr>
        <p:spPr/>
        <p:txBody>
          <a:bodyPr/>
          <a:lstStyle/>
          <a:p>
            <a:fld id="{16FEC50E-693F-7248-AD71-EC691CF637E1}" type="slidenum">
              <a:rPr lang="en-GB" smtClean="0"/>
              <a:t>41</a:t>
            </a:fld>
            <a:endParaRPr lang="en-GB"/>
          </a:p>
        </p:txBody>
      </p:sp>
    </p:spTree>
    <p:extLst>
      <p:ext uri="{BB962C8B-B14F-4D97-AF65-F5344CB8AC3E}">
        <p14:creationId xmlns:p14="http://schemas.microsoft.com/office/powerpoint/2010/main" val="6736242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42</a:t>
            </a:fld>
            <a:endParaRPr lang="en-GB"/>
          </a:p>
        </p:txBody>
      </p:sp>
    </p:spTree>
    <p:extLst>
      <p:ext uri="{BB962C8B-B14F-4D97-AF65-F5344CB8AC3E}">
        <p14:creationId xmlns:p14="http://schemas.microsoft.com/office/powerpoint/2010/main" val="1147510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NB: Licensing issue. I see that there is a copyright on the SANS codes. Do we need to apply for permission from SABS to use them in our learning materials?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SANS document text should be inserted on this page in a scrollable window so that learner can read the entire document on this screen. </a:t>
            </a:r>
          </a:p>
        </p:txBody>
      </p:sp>
      <p:sp>
        <p:nvSpPr>
          <p:cNvPr id="4" name="Slide Number Placeholder 3"/>
          <p:cNvSpPr>
            <a:spLocks noGrp="1"/>
          </p:cNvSpPr>
          <p:nvPr>
            <p:ph type="sldNum" sz="quarter" idx="10"/>
          </p:nvPr>
        </p:nvSpPr>
        <p:spPr/>
        <p:txBody>
          <a:bodyPr/>
          <a:lstStyle/>
          <a:p>
            <a:fld id="{16FEC50E-693F-7248-AD71-EC691CF637E1}" type="slidenum">
              <a:rPr lang="en-GB" smtClean="0"/>
              <a:t>43</a:t>
            </a:fld>
            <a:endParaRPr lang="en-GB"/>
          </a:p>
        </p:txBody>
      </p:sp>
    </p:spTree>
    <p:extLst>
      <p:ext uri="{BB962C8B-B14F-4D97-AF65-F5344CB8AC3E}">
        <p14:creationId xmlns:p14="http://schemas.microsoft.com/office/powerpoint/2010/main" val="23660125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44</a:t>
            </a:fld>
            <a:endParaRPr lang="en-GB"/>
          </a:p>
        </p:txBody>
      </p:sp>
    </p:spTree>
    <p:extLst>
      <p:ext uri="{BB962C8B-B14F-4D97-AF65-F5344CB8AC3E}">
        <p14:creationId xmlns:p14="http://schemas.microsoft.com/office/powerpoint/2010/main" val="41546724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Reference back to Course 0 but still ask them to do a specific risk assessment activity.</a:t>
            </a:r>
          </a:p>
        </p:txBody>
      </p:sp>
      <p:sp>
        <p:nvSpPr>
          <p:cNvPr id="4" name="Slide Number Placeholder 3"/>
          <p:cNvSpPr>
            <a:spLocks noGrp="1"/>
          </p:cNvSpPr>
          <p:nvPr>
            <p:ph type="sldNum" sz="quarter" idx="10"/>
          </p:nvPr>
        </p:nvSpPr>
        <p:spPr/>
        <p:txBody>
          <a:bodyPr/>
          <a:lstStyle/>
          <a:p>
            <a:fld id="{16FEC50E-693F-7248-AD71-EC691CF637E1}" type="slidenum">
              <a:rPr lang="en-GB" smtClean="0"/>
              <a:t>45</a:t>
            </a:fld>
            <a:endParaRPr lang="en-GB"/>
          </a:p>
        </p:txBody>
      </p:sp>
    </p:spTree>
    <p:extLst>
      <p:ext uri="{BB962C8B-B14F-4D97-AF65-F5344CB8AC3E}">
        <p14:creationId xmlns:p14="http://schemas.microsoft.com/office/powerpoint/2010/main" val="29699452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p>
        </p:txBody>
      </p:sp>
      <p:sp>
        <p:nvSpPr>
          <p:cNvPr id="4" name="Slide Number Placeholder 3"/>
          <p:cNvSpPr>
            <a:spLocks noGrp="1"/>
          </p:cNvSpPr>
          <p:nvPr>
            <p:ph type="sldNum" sz="quarter" idx="10"/>
          </p:nvPr>
        </p:nvSpPr>
        <p:spPr/>
        <p:txBody>
          <a:bodyPr/>
          <a:lstStyle/>
          <a:p>
            <a:fld id="{16FEC50E-693F-7248-AD71-EC691CF637E1}" type="slidenum">
              <a:rPr lang="en-GB" smtClean="0"/>
              <a:t>46</a:t>
            </a:fld>
            <a:endParaRPr lang="en-GB"/>
          </a:p>
        </p:txBody>
      </p:sp>
    </p:spTree>
    <p:extLst>
      <p:ext uri="{BB962C8B-B14F-4D97-AF65-F5344CB8AC3E}">
        <p14:creationId xmlns:p14="http://schemas.microsoft.com/office/powerpoint/2010/main" val="9018924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word </a:t>
            </a:r>
            <a:r>
              <a:rPr lang="en-GB" u="sng" dirty="0" err="1"/>
              <a:t>ePortfolio</a:t>
            </a:r>
            <a:r>
              <a:rPr lang="en-GB" u="sng" dirty="0"/>
              <a:t> </a:t>
            </a:r>
            <a:r>
              <a:rPr lang="en-GB" u="none" dirty="0"/>
              <a:t>must be hyperlinked to information about </a:t>
            </a:r>
            <a:r>
              <a:rPr lang="en-GB" u="none" dirty="0" err="1"/>
              <a:t>ePortfolios</a:t>
            </a:r>
            <a:endParaRPr lang="en-GB" b="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u="none" dirty="0"/>
              <a:t>Buttons to link to info</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u="none" dirty="0"/>
              <a:t>“Risk assessment table should be linked to a BLANK copy of Risk Assessment Table - https://www.dropbox.com/s/629g3jsrgwi1hj7/Electrical%20Installation%20skill%2018%20BASE%20LINE%20RISK%20ASSESSMENT%202017.docx?dl=0</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t>2. STEPS should be linked to the following information: </a:t>
            </a:r>
          </a:p>
          <a:p>
            <a:pPr marL="685800" lvl="1" indent="-228600">
              <a:lnSpc>
                <a:spcPct val="100000"/>
              </a:lnSpc>
              <a:spcBef>
                <a:spcPts val="0"/>
              </a:spcBef>
              <a:buFont typeface="+mj-lt"/>
              <a:buAutoNum type="arabicPeriod"/>
            </a:pPr>
            <a:r>
              <a:rPr lang="en-GB" sz="1200" dirty="0"/>
              <a:t>Mark the wall where you will chase by the stove for the conduit and the 4 x4 isolator box</a:t>
            </a:r>
          </a:p>
          <a:p>
            <a:pPr marL="685800" lvl="1" indent="-228600">
              <a:lnSpc>
                <a:spcPct val="100000"/>
              </a:lnSpc>
              <a:spcBef>
                <a:spcPts val="0"/>
              </a:spcBef>
              <a:buFont typeface="+mj-lt"/>
              <a:buAutoNum type="arabicPeriod"/>
            </a:pPr>
            <a:r>
              <a:rPr lang="en-US" sz="1200" dirty="0">
                <a:solidFill>
                  <a:srgbClr val="FF0000"/>
                </a:solidFill>
              </a:rPr>
              <a:t>Chase into concrete or brick using an angle grinder and a chisel </a:t>
            </a:r>
            <a:r>
              <a:rPr lang="en-GB" sz="1200" dirty="0"/>
              <a:t>to fit 20mm conduit in the marked position for the conduit and isolator box</a:t>
            </a:r>
          </a:p>
          <a:p>
            <a:pPr marL="685800" lvl="1" indent="-228600">
              <a:lnSpc>
                <a:spcPct val="100000"/>
              </a:lnSpc>
              <a:spcBef>
                <a:spcPts val="0"/>
              </a:spcBef>
              <a:buFont typeface="+mj-lt"/>
              <a:buAutoNum type="arabicPeriod"/>
            </a:pPr>
            <a:r>
              <a:rPr lang="en-US" sz="1200" dirty="0">
                <a:solidFill>
                  <a:srgbClr val="FF0000"/>
                </a:solidFill>
              </a:rPr>
              <a:t>Connect PVC Conduit with a female connector </a:t>
            </a:r>
            <a:r>
              <a:rPr lang="en-GB" sz="1200" dirty="0"/>
              <a:t>to the isolator box </a:t>
            </a:r>
          </a:p>
          <a:p>
            <a:pPr marL="685800" lvl="1" indent="-228600">
              <a:lnSpc>
                <a:spcPct val="100000"/>
              </a:lnSpc>
              <a:spcBef>
                <a:spcPts val="0"/>
              </a:spcBef>
              <a:buFont typeface="+mj-lt"/>
              <a:buAutoNum type="arabicPeriod"/>
            </a:pPr>
            <a:r>
              <a:rPr lang="en-GB" sz="1200" dirty="0"/>
              <a:t>Place the conduit in the chased area in the wall and </a:t>
            </a:r>
            <a:r>
              <a:rPr lang="en-US" sz="1200" dirty="0">
                <a:solidFill>
                  <a:srgbClr val="FF0000"/>
                </a:solidFill>
              </a:rPr>
              <a:t>secure conduit with concrete nails </a:t>
            </a:r>
            <a:r>
              <a:rPr lang="en-GB" sz="1200" dirty="0"/>
              <a:t>with the end protruding into the ceiling space and the other end with a </a:t>
            </a:r>
            <a:r>
              <a:rPr lang="en-US" sz="1200" dirty="0">
                <a:solidFill>
                  <a:srgbClr val="FF0000"/>
                </a:solidFill>
              </a:rPr>
              <a:t>slight offset in conduit </a:t>
            </a:r>
            <a:r>
              <a:rPr lang="en-GB" sz="1200" dirty="0"/>
              <a:t>allowing the conduit to protrude out of the wall about </a:t>
            </a:r>
            <a:r>
              <a:rPr lang="en-GB" sz="1200" dirty="0">
                <a:solidFill>
                  <a:srgbClr val="FF0000"/>
                </a:solidFill>
              </a:rPr>
              <a:t>400mm</a:t>
            </a:r>
            <a:r>
              <a:rPr lang="en-GB" sz="1200" dirty="0"/>
              <a:t> above the floor</a:t>
            </a:r>
          </a:p>
          <a:p>
            <a:pPr marL="685800" lvl="1" indent="-228600">
              <a:lnSpc>
                <a:spcPct val="100000"/>
              </a:lnSpc>
              <a:spcBef>
                <a:spcPts val="0"/>
              </a:spcBef>
              <a:buFont typeface="+mj-lt"/>
              <a:buAutoNum type="arabicPeriod"/>
            </a:pPr>
            <a:r>
              <a:rPr lang="en-GB" sz="1200" dirty="0"/>
              <a:t>Get the builder to plaster the conduit into the wall with only the </a:t>
            </a:r>
            <a:r>
              <a:rPr lang="en-GB" sz="1200" dirty="0">
                <a:solidFill>
                  <a:schemeClr val="accent1">
                    <a:lumMod val="75000"/>
                  </a:schemeClr>
                </a:solidFill>
              </a:rPr>
              <a:t>4 x 4 box </a:t>
            </a:r>
            <a:r>
              <a:rPr lang="en-GB" sz="1200" dirty="0"/>
              <a:t>flush mount and the offset showing </a:t>
            </a:r>
          </a:p>
          <a:p>
            <a:pPr marL="685800" lvl="1" indent="-228600">
              <a:lnSpc>
                <a:spcPct val="100000"/>
              </a:lnSpc>
              <a:spcBef>
                <a:spcPts val="0"/>
              </a:spcBef>
              <a:buFont typeface="+mj-lt"/>
              <a:buAutoNum type="arabicPeriod"/>
            </a:pPr>
            <a:r>
              <a:rPr lang="en-GB" sz="1200" dirty="0"/>
              <a:t>Allow the plastering to dry before working with conduit</a:t>
            </a:r>
          </a:p>
          <a:p>
            <a:pPr marL="685800" lvl="1" indent="-228600">
              <a:lnSpc>
                <a:spcPct val="100000"/>
              </a:lnSpc>
              <a:spcBef>
                <a:spcPts val="0"/>
              </a:spcBef>
              <a:buFont typeface="+mj-lt"/>
              <a:buAutoNum type="arabicPeriod"/>
            </a:pPr>
            <a:r>
              <a:rPr lang="en-GB" sz="1200" dirty="0"/>
              <a:t>In the ceiling space join the new conduit with the spare conduit from the DB using a </a:t>
            </a:r>
            <a:r>
              <a:rPr lang="en-GB" sz="1200" dirty="0">
                <a:solidFill>
                  <a:schemeClr val="accent1">
                    <a:lumMod val="75000"/>
                  </a:schemeClr>
                </a:solidFill>
              </a:rPr>
              <a:t>through way box </a:t>
            </a:r>
            <a:r>
              <a:rPr lang="en-GB" sz="1200" dirty="0"/>
              <a:t>and </a:t>
            </a:r>
            <a:r>
              <a:rPr lang="en-GB" sz="1200" dirty="0">
                <a:solidFill>
                  <a:schemeClr val="accent1">
                    <a:lumMod val="75000"/>
                  </a:schemeClr>
                </a:solidFill>
              </a:rPr>
              <a:t>connectors </a:t>
            </a:r>
            <a:r>
              <a:rPr lang="en-GB" sz="1200" dirty="0"/>
              <a:t>ensure you use </a:t>
            </a:r>
            <a:r>
              <a:rPr lang="en-GB" sz="1200" dirty="0">
                <a:solidFill>
                  <a:srgbClr val="FF0000"/>
                </a:solidFill>
              </a:rPr>
              <a:t>PVC glue </a:t>
            </a:r>
            <a:r>
              <a:rPr lang="en-GB" sz="1200" dirty="0"/>
              <a:t>to prevent the conduits from uncoupling from each other</a:t>
            </a:r>
          </a:p>
          <a:p>
            <a:pPr marL="685800" lvl="1" indent="-228600">
              <a:lnSpc>
                <a:spcPct val="100000"/>
              </a:lnSpc>
              <a:spcBef>
                <a:spcPts val="0"/>
              </a:spcBef>
              <a:buFont typeface="+mj-lt"/>
              <a:buAutoNum type="arabicPeriod"/>
            </a:pPr>
            <a:r>
              <a:rPr lang="en-US" sz="1200" dirty="0">
                <a:solidFill>
                  <a:srgbClr val="FF0000"/>
                </a:solidFill>
              </a:rPr>
              <a:t>Draw in conductors into conduit using a fish tape </a:t>
            </a:r>
            <a:r>
              <a:rPr lang="en-GB" sz="1200" dirty="0"/>
              <a:t>into the conduit with </a:t>
            </a:r>
            <a:r>
              <a:rPr lang="en-GB" sz="1200" dirty="0">
                <a:solidFill>
                  <a:srgbClr val="FF0000"/>
                </a:solidFill>
              </a:rPr>
              <a:t> </a:t>
            </a:r>
            <a:r>
              <a:rPr lang="en-GB" sz="1200" dirty="0"/>
              <a:t>2,5mm red, black and earth conductors from the DB to the Isolator switch</a:t>
            </a:r>
          </a:p>
          <a:p>
            <a:pPr marL="685800" lvl="1" indent="-228600">
              <a:lnSpc>
                <a:spcPct val="100000"/>
              </a:lnSpc>
              <a:spcBef>
                <a:spcPts val="0"/>
              </a:spcBef>
              <a:buFont typeface="+mj-lt"/>
              <a:buAutoNum type="arabicPeriod"/>
            </a:pPr>
            <a:r>
              <a:rPr lang="en-US" sz="1200" dirty="0">
                <a:solidFill>
                  <a:srgbClr val="FF0000"/>
                </a:solidFill>
              </a:rPr>
              <a:t>Connect GP conductors to isolator </a:t>
            </a:r>
          </a:p>
          <a:p>
            <a:pPr marL="685800" lvl="1" indent="-228600">
              <a:lnSpc>
                <a:spcPct val="100000"/>
              </a:lnSpc>
              <a:spcBef>
                <a:spcPts val="0"/>
              </a:spcBef>
              <a:buFont typeface="+mj-lt"/>
              <a:buAutoNum type="arabicPeriod"/>
            </a:pPr>
            <a:r>
              <a:rPr lang="en-US" sz="1200" dirty="0">
                <a:solidFill>
                  <a:srgbClr val="FF0000"/>
                </a:solidFill>
              </a:rPr>
              <a:t>Test to ensure safe and isolated </a:t>
            </a:r>
            <a:r>
              <a:rPr lang="en-US" sz="1200" dirty="0"/>
              <a:t>at </a:t>
            </a:r>
            <a:r>
              <a:rPr lang="en-GB" sz="1200" dirty="0"/>
              <a:t>DB1 and </a:t>
            </a:r>
            <a:r>
              <a:rPr lang="en-US" sz="1200" dirty="0">
                <a:solidFill>
                  <a:srgbClr val="FF0000"/>
                </a:solidFill>
              </a:rPr>
              <a:t>Fit a circuit breaker in a DB </a:t>
            </a:r>
          </a:p>
          <a:p>
            <a:pPr marL="685800" lvl="1" indent="-228600">
              <a:lnSpc>
                <a:spcPct val="100000"/>
              </a:lnSpc>
              <a:spcBef>
                <a:spcPts val="0"/>
              </a:spcBef>
              <a:buFont typeface="+mj-lt"/>
              <a:buAutoNum type="arabicPeriod"/>
            </a:pPr>
            <a:r>
              <a:rPr lang="en-US" sz="1200" dirty="0">
                <a:solidFill>
                  <a:srgbClr val="FF0000"/>
                </a:solidFill>
              </a:rPr>
              <a:t>Connect supply from earth leakage supply to circuit breaker </a:t>
            </a:r>
            <a:r>
              <a:rPr lang="en-US" sz="1200" dirty="0"/>
              <a:t>for the cooking appliance</a:t>
            </a:r>
            <a:r>
              <a:rPr lang="en-US" sz="1200" dirty="0">
                <a:solidFill>
                  <a:srgbClr val="FF0000"/>
                </a:solidFill>
              </a:rPr>
              <a:t> and </a:t>
            </a:r>
            <a:r>
              <a:rPr lang="en-GB" sz="1200" dirty="0">
                <a:solidFill>
                  <a:srgbClr val="FF0000"/>
                </a:solidFill>
              </a:rPr>
              <a:t>label board</a:t>
            </a:r>
          </a:p>
          <a:p>
            <a:pPr marL="685800" lvl="1" indent="-228600">
              <a:lnSpc>
                <a:spcPct val="100000"/>
              </a:lnSpc>
              <a:spcBef>
                <a:spcPts val="0"/>
              </a:spcBef>
              <a:buFont typeface="+mj-lt"/>
              <a:buAutoNum type="arabicPeriod"/>
            </a:pPr>
            <a:r>
              <a:rPr lang="en-US" sz="1200" dirty="0">
                <a:solidFill>
                  <a:srgbClr val="FF0000"/>
                </a:solidFill>
              </a:rPr>
              <a:t>Connect GP conductors to isolator </a:t>
            </a:r>
            <a:r>
              <a:rPr lang="en-US" sz="1200" dirty="0"/>
              <a:t>for the cooking appliance</a:t>
            </a:r>
          </a:p>
          <a:p>
            <a:pPr marL="685800" lvl="1" indent="-228600">
              <a:lnSpc>
                <a:spcPct val="100000"/>
              </a:lnSpc>
              <a:spcBef>
                <a:spcPts val="0"/>
              </a:spcBef>
              <a:buFont typeface="+mj-lt"/>
              <a:buAutoNum type="arabicPeriod"/>
            </a:pPr>
            <a:r>
              <a:rPr lang="en-US" sz="1200" dirty="0">
                <a:solidFill>
                  <a:srgbClr val="FF0000"/>
                </a:solidFill>
              </a:rPr>
              <a:t> Connect an appliance using flexible metal conduit </a:t>
            </a:r>
            <a:r>
              <a:rPr lang="en-GB" sz="1200" dirty="0"/>
              <a:t>of the wall</a:t>
            </a:r>
          </a:p>
          <a:p>
            <a:pPr marL="685800" lvl="1" indent="-228600">
              <a:lnSpc>
                <a:spcPct val="100000"/>
              </a:lnSpc>
              <a:spcBef>
                <a:spcPts val="0"/>
              </a:spcBef>
              <a:buFont typeface="+mj-lt"/>
              <a:buAutoNum type="arabicPeriod"/>
            </a:pPr>
            <a:r>
              <a:rPr lang="en-GB" sz="1200" dirty="0"/>
              <a:t>When the stove is available </a:t>
            </a:r>
            <a:r>
              <a:rPr lang="en-GB" sz="1200" dirty="0">
                <a:solidFill>
                  <a:srgbClr val="FF0000"/>
                </a:solidFill>
              </a:rPr>
              <a:t>connect the supply from the isolator </a:t>
            </a:r>
            <a:r>
              <a:rPr lang="en-GB" sz="1200" dirty="0"/>
              <a:t>to the stove termination points </a:t>
            </a:r>
          </a:p>
          <a:p>
            <a:pPr marL="685800" lvl="1" indent="-228600">
              <a:lnSpc>
                <a:spcPct val="100000"/>
              </a:lnSpc>
              <a:spcBef>
                <a:spcPts val="0"/>
              </a:spcBef>
              <a:buFont typeface="+mj-lt"/>
              <a:buAutoNum type="arabicPeriod"/>
            </a:pPr>
            <a:r>
              <a:rPr lang="en-US" sz="1200" dirty="0">
                <a:solidFill>
                  <a:srgbClr val="FF0000"/>
                </a:solidFill>
              </a:rPr>
              <a:t>Conduct relevant tests </a:t>
            </a:r>
          </a:p>
          <a:p>
            <a:pPr marL="685800" lvl="1" indent="-228600">
              <a:lnSpc>
                <a:spcPct val="100000"/>
              </a:lnSpc>
              <a:spcBef>
                <a:spcPts val="0"/>
              </a:spcBef>
              <a:buFont typeface="+mj-lt"/>
              <a:buAutoNum type="arabicPeriod"/>
            </a:pPr>
            <a:r>
              <a:rPr lang="en-GB" sz="1200" dirty="0">
                <a:solidFill>
                  <a:srgbClr val="FF0000"/>
                </a:solidFill>
              </a:rPr>
              <a:t>Complete Certificate</a:t>
            </a:r>
            <a:r>
              <a:rPr lang="en-GB" sz="1200" baseline="0" dirty="0">
                <a:solidFill>
                  <a:srgbClr val="FF0000"/>
                </a:solidFill>
              </a:rPr>
              <a:t> of Compliance (COC)</a:t>
            </a:r>
            <a:endParaRPr lang="en-GB" sz="1200" dirty="0">
              <a:solidFill>
                <a:srgbClr val="FF0000"/>
              </a:solidFill>
            </a:endParaRPr>
          </a:p>
          <a:p>
            <a:pPr marL="685800" lvl="1" indent="-228600">
              <a:lnSpc>
                <a:spcPct val="100000"/>
              </a:lnSpc>
              <a:spcBef>
                <a:spcPts val="0"/>
              </a:spcBef>
              <a:buFont typeface="+mj-lt"/>
              <a:buAutoNum type="arabicPeriod"/>
            </a:pPr>
            <a:r>
              <a:rPr lang="en-GB" sz="1200" dirty="0"/>
              <a:t>Hand over to client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u="none" dirty="0"/>
          </a:p>
          <a:p>
            <a:pPr marL="0" indent="0">
              <a:lnSpc>
                <a:spcPct val="100000"/>
              </a:lnSpc>
              <a:spcBef>
                <a:spcPts val="0"/>
              </a:spcBef>
              <a:buFont typeface="+mj-lt"/>
              <a:buNone/>
            </a:pPr>
            <a:endParaRPr lang="en-GB" sz="1200" dirty="0"/>
          </a:p>
          <a:p>
            <a:pPr marL="0" indent="0">
              <a:buNone/>
            </a:pPr>
            <a:r>
              <a:rPr lang="en-GB" sz="1200" baseline="0" dirty="0"/>
              <a:t>4. Example- S</a:t>
            </a:r>
            <a:r>
              <a:rPr lang="en-GB" sz="1200" dirty="0"/>
              <a:t>hould be hyperlinked to the following document: </a:t>
            </a:r>
          </a:p>
          <a:p>
            <a:pPr marL="0" indent="0">
              <a:buNone/>
            </a:pPr>
            <a:r>
              <a:rPr lang="en-ZA" b="1" u="sng" dirty="0"/>
              <a:t>Electrical Installations Skill 18 National Skills Competition Durban ICC 14</a:t>
            </a:r>
            <a:r>
              <a:rPr lang="en-ZA" b="1" u="sng" baseline="30000" dirty="0"/>
              <a:t>th</a:t>
            </a:r>
            <a:r>
              <a:rPr lang="en-ZA" b="1" u="sng" dirty="0"/>
              <a:t> to 19</a:t>
            </a:r>
            <a:r>
              <a:rPr lang="en-ZA" b="1" u="sng" baseline="30000" dirty="0"/>
              <a:t>th</a:t>
            </a:r>
            <a:r>
              <a:rPr lang="en-ZA" b="1" u="sng" dirty="0"/>
              <a:t> February 2017 </a:t>
            </a:r>
            <a:endParaRPr lang="en-ZA" u="sng" dirty="0"/>
          </a:p>
          <a:p>
            <a:pPr marL="0" indent="0">
              <a:lnSpc>
                <a:spcPct val="100000"/>
              </a:lnSpc>
              <a:spcBef>
                <a:spcPts val="0"/>
              </a:spcBef>
              <a:buFont typeface="+mj-lt"/>
              <a:buNone/>
            </a:pPr>
            <a:endParaRPr lang="en-GB" sz="1200" dirty="0"/>
          </a:p>
          <a:p>
            <a:pPr marL="228600" indent="-228600">
              <a:lnSpc>
                <a:spcPct val="100000"/>
              </a:lnSpc>
              <a:spcBef>
                <a:spcPts val="0"/>
              </a:spcBef>
              <a:buFont typeface="+mj-lt"/>
              <a:buAutoNum type="arabicPeriod"/>
            </a:pPr>
            <a:endParaRPr lang="en-GB" sz="1200" dirty="0"/>
          </a:p>
          <a:p>
            <a:pPr marL="0" indent="0">
              <a:lnSpc>
                <a:spcPct val="100000"/>
              </a:lnSpc>
              <a:spcBef>
                <a:spcPts val="0"/>
              </a:spcBef>
              <a:buFont typeface="+mj-lt"/>
              <a:buNone/>
            </a:pPr>
            <a:r>
              <a:rPr lang="en-GB" sz="1200" dirty="0"/>
              <a:t>“Upload” box should allow a learner to upload a document to the system. </a:t>
            </a:r>
          </a:p>
          <a:p>
            <a:pPr marL="0" indent="0">
              <a:lnSpc>
                <a:spcPct val="100000"/>
              </a:lnSpc>
              <a:spcBef>
                <a:spcPts val="0"/>
              </a:spcBef>
              <a:buFont typeface="+mj-lt"/>
              <a:buNone/>
            </a:pPr>
            <a:endParaRPr lang="en-GB" sz="1200" dirty="0"/>
          </a:p>
          <a:p>
            <a:pPr marL="0" indent="0">
              <a:lnSpc>
                <a:spcPct val="100000"/>
              </a:lnSpc>
              <a:spcBef>
                <a:spcPts val="0"/>
              </a:spcBef>
              <a:buFont typeface="+mj-lt"/>
              <a:buNone/>
            </a:pPr>
            <a:endParaRPr lang="en-GB" sz="1200" dirty="0"/>
          </a:p>
          <a:p>
            <a:pPr marL="0" indent="0">
              <a:lnSpc>
                <a:spcPct val="100000"/>
              </a:lnSpc>
              <a:spcBef>
                <a:spcPts val="0"/>
              </a:spcBef>
              <a:buFont typeface="+mj-lt"/>
              <a:buNone/>
            </a:pPr>
            <a:endParaRPr lang="en-GB" sz="1200" dirty="0"/>
          </a:p>
          <a:p>
            <a:pPr marL="0" indent="0">
              <a:lnSpc>
                <a:spcPct val="100000"/>
              </a:lnSpc>
              <a:spcBef>
                <a:spcPts val="0"/>
              </a:spcBef>
              <a:buFont typeface="+mj-lt"/>
              <a:buNone/>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p>
        </p:txBody>
      </p:sp>
      <p:sp>
        <p:nvSpPr>
          <p:cNvPr id="4" name="Slide Number Placeholder 3"/>
          <p:cNvSpPr>
            <a:spLocks noGrp="1"/>
          </p:cNvSpPr>
          <p:nvPr>
            <p:ph type="sldNum" sz="quarter" idx="10"/>
          </p:nvPr>
        </p:nvSpPr>
        <p:spPr/>
        <p:txBody>
          <a:bodyPr/>
          <a:lstStyle/>
          <a:p>
            <a:fld id="{16FEC50E-693F-7248-AD71-EC691CF637E1}" type="slidenum">
              <a:rPr lang="en-GB" smtClean="0"/>
              <a:t>47</a:t>
            </a:fld>
            <a:endParaRPr lang="en-GB"/>
          </a:p>
        </p:txBody>
      </p:sp>
    </p:spTree>
    <p:extLst>
      <p:ext uri="{BB962C8B-B14F-4D97-AF65-F5344CB8AC3E}">
        <p14:creationId xmlns:p14="http://schemas.microsoft.com/office/powerpoint/2010/main" val="9018924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Each block links to the</a:t>
            </a:r>
            <a:r>
              <a:rPr lang="en-US" b="0" baseline="0" dirty="0"/>
              <a:t> relevant video of task – See appendix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685800" lvl="1" indent="-228600">
              <a:lnSpc>
                <a:spcPct val="100000"/>
              </a:lnSpc>
              <a:spcBef>
                <a:spcPts val="0"/>
              </a:spcBef>
              <a:buFont typeface="+mj-lt"/>
              <a:buAutoNum type="arabicPeriod"/>
            </a:pPr>
            <a:r>
              <a:rPr lang="en-GB" sz="1200" dirty="0"/>
              <a:t>Mark the wall where you will chase by the stove for the conduit and the 4 x4 isolator box</a:t>
            </a:r>
          </a:p>
          <a:p>
            <a:pPr marL="685800" lvl="1" indent="-228600">
              <a:lnSpc>
                <a:spcPct val="100000"/>
              </a:lnSpc>
              <a:spcBef>
                <a:spcPts val="0"/>
              </a:spcBef>
              <a:buFont typeface="+mj-lt"/>
              <a:buAutoNum type="arabicPeriod"/>
            </a:pPr>
            <a:r>
              <a:rPr lang="en-US" sz="1200" dirty="0">
                <a:solidFill>
                  <a:srgbClr val="FF0000"/>
                </a:solidFill>
              </a:rPr>
              <a:t>Chase into concrete or brick using an angle grinder and a chisel </a:t>
            </a:r>
            <a:r>
              <a:rPr lang="en-GB" sz="1200" dirty="0"/>
              <a:t>to fit 20mm conduit in the marked position for the conduit and isolator box</a:t>
            </a:r>
          </a:p>
          <a:p>
            <a:pPr marL="685800" lvl="1" indent="-228600">
              <a:lnSpc>
                <a:spcPct val="100000"/>
              </a:lnSpc>
              <a:spcBef>
                <a:spcPts val="0"/>
              </a:spcBef>
              <a:buFont typeface="+mj-lt"/>
              <a:buAutoNum type="arabicPeriod"/>
            </a:pPr>
            <a:r>
              <a:rPr lang="en-US" sz="1200" dirty="0">
                <a:solidFill>
                  <a:srgbClr val="FF0000"/>
                </a:solidFill>
              </a:rPr>
              <a:t>Connect PVC Conduit with a female connector </a:t>
            </a:r>
            <a:r>
              <a:rPr lang="en-GB" sz="1200" dirty="0"/>
              <a:t>to the isolator box </a:t>
            </a:r>
          </a:p>
          <a:p>
            <a:pPr marL="685800" lvl="1" indent="-228600">
              <a:lnSpc>
                <a:spcPct val="100000"/>
              </a:lnSpc>
              <a:spcBef>
                <a:spcPts val="0"/>
              </a:spcBef>
              <a:buFont typeface="+mj-lt"/>
              <a:buAutoNum type="arabicPeriod"/>
            </a:pPr>
            <a:r>
              <a:rPr lang="en-GB" sz="1200" dirty="0"/>
              <a:t>Place the conduit in the chased area in the wall and </a:t>
            </a:r>
            <a:r>
              <a:rPr lang="en-US" sz="1200" dirty="0">
                <a:solidFill>
                  <a:srgbClr val="FF0000"/>
                </a:solidFill>
              </a:rPr>
              <a:t>secure conduit with concrete nails </a:t>
            </a:r>
            <a:r>
              <a:rPr lang="en-GB" sz="1200" dirty="0"/>
              <a:t>with the end protruding into the ceiling space and the other end with a </a:t>
            </a:r>
            <a:r>
              <a:rPr lang="en-US" sz="1200" dirty="0">
                <a:solidFill>
                  <a:srgbClr val="FF0000"/>
                </a:solidFill>
              </a:rPr>
              <a:t>slight offset in conduit </a:t>
            </a:r>
            <a:r>
              <a:rPr lang="en-GB" sz="1200" dirty="0"/>
              <a:t>allowing the conduit to protrude out of the wall about </a:t>
            </a:r>
            <a:r>
              <a:rPr lang="en-GB" sz="1200" dirty="0">
                <a:solidFill>
                  <a:srgbClr val="FF0000"/>
                </a:solidFill>
              </a:rPr>
              <a:t>400mm</a:t>
            </a:r>
            <a:r>
              <a:rPr lang="en-GB" sz="1200" dirty="0"/>
              <a:t> above the floor</a:t>
            </a:r>
          </a:p>
          <a:p>
            <a:pPr marL="685800" lvl="1" indent="-228600">
              <a:lnSpc>
                <a:spcPct val="100000"/>
              </a:lnSpc>
              <a:spcBef>
                <a:spcPts val="0"/>
              </a:spcBef>
              <a:buFont typeface="+mj-lt"/>
              <a:buAutoNum type="arabicPeriod"/>
            </a:pPr>
            <a:r>
              <a:rPr lang="en-GB" sz="1200" dirty="0"/>
              <a:t>Get the builder to plaster the conduit into the wall with only the </a:t>
            </a:r>
            <a:r>
              <a:rPr lang="en-GB" sz="1200" dirty="0">
                <a:solidFill>
                  <a:schemeClr val="accent1">
                    <a:lumMod val="75000"/>
                  </a:schemeClr>
                </a:solidFill>
              </a:rPr>
              <a:t>4 x 4 box </a:t>
            </a:r>
            <a:r>
              <a:rPr lang="en-GB" sz="1200" dirty="0"/>
              <a:t>flush mount and the offset showing </a:t>
            </a:r>
          </a:p>
          <a:p>
            <a:pPr marL="685800" lvl="1" indent="-228600">
              <a:lnSpc>
                <a:spcPct val="100000"/>
              </a:lnSpc>
              <a:spcBef>
                <a:spcPts val="0"/>
              </a:spcBef>
              <a:buFont typeface="+mj-lt"/>
              <a:buAutoNum type="arabicPeriod"/>
            </a:pPr>
            <a:r>
              <a:rPr lang="en-GB" sz="1200" dirty="0"/>
              <a:t>Allow the plastering to dry before working with conduit</a:t>
            </a:r>
          </a:p>
          <a:p>
            <a:pPr marL="685800" lvl="1" indent="-228600">
              <a:lnSpc>
                <a:spcPct val="100000"/>
              </a:lnSpc>
              <a:spcBef>
                <a:spcPts val="0"/>
              </a:spcBef>
              <a:buFont typeface="+mj-lt"/>
              <a:buAutoNum type="arabicPeriod"/>
            </a:pPr>
            <a:r>
              <a:rPr lang="en-GB" sz="1200" dirty="0"/>
              <a:t>In the ceiling space join the new conduit with the spare conduit from the DB using a </a:t>
            </a:r>
            <a:r>
              <a:rPr lang="en-GB" sz="1200" dirty="0">
                <a:solidFill>
                  <a:schemeClr val="accent1">
                    <a:lumMod val="75000"/>
                  </a:schemeClr>
                </a:solidFill>
              </a:rPr>
              <a:t>through way box </a:t>
            </a:r>
            <a:r>
              <a:rPr lang="en-GB" sz="1200" dirty="0"/>
              <a:t>and </a:t>
            </a:r>
            <a:r>
              <a:rPr lang="en-GB" sz="1200" dirty="0">
                <a:solidFill>
                  <a:schemeClr val="accent1">
                    <a:lumMod val="75000"/>
                  </a:schemeClr>
                </a:solidFill>
              </a:rPr>
              <a:t>connectors </a:t>
            </a:r>
            <a:r>
              <a:rPr lang="en-GB" sz="1200" dirty="0"/>
              <a:t>ensure you use </a:t>
            </a:r>
            <a:r>
              <a:rPr lang="en-GB" sz="1200" dirty="0">
                <a:solidFill>
                  <a:srgbClr val="FF0000"/>
                </a:solidFill>
              </a:rPr>
              <a:t>PVC glue </a:t>
            </a:r>
            <a:r>
              <a:rPr lang="en-GB" sz="1200" dirty="0"/>
              <a:t>to prevent the conduits from uncoupling from each other</a:t>
            </a:r>
          </a:p>
          <a:p>
            <a:pPr marL="685800" lvl="1" indent="-228600">
              <a:lnSpc>
                <a:spcPct val="100000"/>
              </a:lnSpc>
              <a:spcBef>
                <a:spcPts val="0"/>
              </a:spcBef>
              <a:buFont typeface="+mj-lt"/>
              <a:buAutoNum type="arabicPeriod"/>
            </a:pPr>
            <a:r>
              <a:rPr lang="en-US" sz="1200" dirty="0">
                <a:solidFill>
                  <a:srgbClr val="FF0000"/>
                </a:solidFill>
              </a:rPr>
              <a:t>Draw in conductors into conduit using a fish tape </a:t>
            </a:r>
            <a:r>
              <a:rPr lang="en-GB" sz="1200" dirty="0"/>
              <a:t>into the conduit with </a:t>
            </a:r>
            <a:r>
              <a:rPr lang="en-GB" sz="1200" dirty="0">
                <a:solidFill>
                  <a:srgbClr val="FF0000"/>
                </a:solidFill>
              </a:rPr>
              <a:t> </a:t>
            </a:r>
            <a:r>
              <a:rPr lang="en-GB" sz="1200" dirty="0"/>
              <a:t>2,5mm red, black and earth conductors from the DB to the Isolator switch</a:t>
            </a:r>
          </a:p>
          <a:p>
            <a:pPr marL="685800" lvl="1" indent="-228600">
              <a:lnSpc>
                <a:spcPct val="100000"/>
              </a:lnSpc>
              <a:spcBef>
                <a:spcPts val="0"/>
              </a:spcBef>
              <a:buFont typeface="+mj-lt"/>
              <a:buAutoNum type="arabicPeriod"/>
            </a:pPr>
            <a:r>
              <a:rPr lang="en-US" sz="1200" dirty="0">
                <a:solidFill>
                  <a:srgbClr val="FF0000"/>
                </a:solidFill>
              </a:rPr>
              <a:t>Connect GP conductors to isolator </a:t>
            </a:r>
          </a:p>
          <a:p>
            <a:pPr marL="685800" lvl="1" indent="-228600">
              <a:lnSpc>
                <a:spcPct val="100000"/>
              </a:lnSpc>
              <a:spcBef>
                <a:spcPts val="0"/>
              </a:spcBef>
              <a:buFont typeface="+mj-lt"/>
              <a:buAutoNum type="arabicPeriod"/>
            </a:pPr>
            <a:r>
              <a:rPr lang="en-US" sz="1200" dirty="0">
                <a:solidFill>
                  <a:srgbClr val="FF0000"/>
                </a:solidFill>
              </a:rPr>
              <a:t>Test to ensure safe and isolated </a:t>
            </a:r>
            <a:r>
              <a:rPr lang="en-US" sz="1200" dirty="0"/>
              <a:t>at </a:t>
            </a:r>
            <a:r>
              <a:rPr lang="en-GB" sz="1200" dirty="0"/>
              <a:t>DB1 and </a:t>
            </a:r>
            <a:r>
              <a:rPr lang="en-US" sz="1200" dirty="0">
                <a:solidFill>
                  <a:srgbClr val="FF0000"/>
                </a:solidFill>
              </a:rPr>
              <a:t>Fit a circuit breaker in a DB </a:t>
            </a:r>
          </a:p>
          <a:p>
            <a:pPr marL="685800" lvl="1" indent="-228600">
              <a:lnSpc>
                <a:spcPct val="100000"/>
              </a:lnSpc>
              <a:spcBef>
                <a:spcPts val="0"/>
              </a:spcBef>
              <a:buFont typeface="+mj-lt"/>
              <a:buAutoNum type="arabicPeriod"/>
            </a:pPr>
            <a:r>
              <a:rPr lang="en-US" sz="1200" dirty="0">
                <a:solidFill>
                  <a:srgbClr val="FF0000"/>
                </a:solidFill>
              </a:rPr>
              <a:t>Connect supply from earth leakage supply to circuit breaker </a:t>
            </a:r>
            <a:r>
              <a:rPr lang="en-US" sz="1200" dirty="0"/>
              <a:t>for the cooking appliance</a:t>
            </a:r>
            <a:r>
              <a:rPr lang="en-US" sz="1200" dirty="0">
                <a:solidFill>
                  <a:srgbClr val="FF0000"/>
                </a:solidFill>
              </a:rPr>
              <a:t> and </a:t>
            </a:r>
            <a:r>
              <a:rPr lang="en-GB" sz="1200" dirty="0">
                <a:solidFill>
                  <a:srgbClr val="FF0000"/>
                </a:solidFill>
              </a:rPr>
              <a:t>label board</a:t>
            </a:r>
          </a:p>
          <a:p>
            <a:pPr marL="685800" lvl="1" indent="-228600">
              <a:lnSpc>
                <a:spcPct val="100000"/>
              </a:lnSpc>
              <a:spcBef>
                <a:spcPts val="0"/>
              </a:spcBef>
              <a:buFont typeface="+mj-lt"/>
              <a:buAutoNum type="arabicPeriod"/>
            </a:pPr>
            <a:r>
              <a:rPr lang="en-US" sz="1200" dirty="0">
                <a:solidFill>
                  <a:srgbClr val="FF0000"/>
                </a:solidFill>
              </a:rPr>
              <a:t>Connect GP conductors to isolator </a:t>
            </a:r>
            <a:r>
              <a:rPr lang="en-US" sz="1200" dirty="0"/>
              <a:t>for the cooking appliance</a:t>
            </a:r>
          </a:p>
          <a:p>
            <a:pPr marL="685800" lvl="1" indent="-228600">
              <a:lnSpc>
                <a:spcPct val="100000"/>
              </a:lnSpc>
              <a:spcBef>
                <a:spcPts val="0"/>
              </a:spcBef>
              <a:buFont typeface="+mj-lt"/>
              <a:buAutoNum type="arabicPeriod"/>
            </a:pPr>
            <a:r>
              <a:rPr lang="en-US" sz="1200" dirty="0">
                <a:solidFill>
                  <a:srgbClr val="FF0000"/>
                </a:solidFill>
              </a:rPr>
              <a:t> Connect an appliance using flexible metal conduit </a:t>
            </a:r>
            <a:r>
              <a:rPr lang="en-GB" sz="1200" dirty="0"/>
              <a:t>of the wall</a:t>
            </a:r>
          </a:p>
          <a:p>
            <a:pPr marL="685800" lvl="1" indent="-228600">
              <a:lnSpc>
                <a:spcPct val="100000"/>
              </a:lnSpc>
              <a:spcBef>
                <a:spcPts val="0"/>
              </a:spcBef>
              <a:buFont typeface="+mj-lt"/>
              <a:buAutoNum type="arabicPeriod"/>
            </a:pPr>
            <a:r>
              <a:rPr lang="en-GB" sz="1200" dirty="0"/>
              <a:t>When the stove is available </a:t>
            </a:r>
            <a:r>
              <a:rPr lang="en-GB" sz="1200" dirty="0">
                <a:solidFill>
                  <a:srgbClr val="FF0000"/>
                </a:solidFill>
              </a:rPr>
              <a:t>connect the supply from the isolator </a:t>
            </a:r>
            <a:r>
              <a:rPr lang="en-GB" sz="1200" dirty="0"/>
              <a:t>to the stove termination points </a:t>
            </a:r>
          </a:p>
          <a:p>
            <a:pPr marL="685800" lvl="1" indent="-228600">
              <a:lnSpc>
                <a:spcPct val="100000"/>
              </a:lnSpc>
              <a:spcBef>
                <a:spcPts val="0"/>
              </a:spcBef>
              <a:buFont typeface="+mj-lt"/>
              <a:buAutoNum type="arabicPeriod"/>
            </a:pPr>
            <a:r>
              <a:rPr lang="en-US" sz="1200" dirty="0">
                <a:solidFill>
                  <a:srgbClr val="FF0000"/>
                </a:solidFill>
              </a:rPr>
              <a:t>Conduct relevant tests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48</a:t>
            </a:fld>
            <a:endParaRPr lang="en-GB"/>
          </a:p>
        </p:txBody>
      </p:sp>
    </p:spTree>
    <p:extLst>
      <p:ext uri="{BB962C8B-B14F-4D97-AF65-F5344CB8AC3E}">
        <p14:creationId xmlns:p14="http://schemas.microsoft.com/office/powerpoint/2010/main" val="10903577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Recreate boxes for each element so that all 15 steps are shown,</a:t>
            </a:r>
            <a:r>
              <a:rPr lang="en-US" b="1" baseline="0" dirty="0"/>
              <a:t> have only created a few here as an example.</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Users must be able to move the</a:t>
            </a:r>
            <a:r>
              <a:rPr lang="en-US" b="0" baseline="0" dirty="0"/>
              <a:t> </a:t>
            </a:r>
            <a:r>
              <a:rPr lang="en-US" b="0" dirty="0"/>
              <a:t>videos into the correct order.</a:t>
            </a:r>
            <a:r>
              <a:rPr lang="en-US" b="0" baseline="0" dirty="0"/>
              <a:t> Correct order supplied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685800" lvl="1" indent="-228600">
              <a:lnSpc>
                <a:spcPct val="100000"/>
              </a:lnSpc>
              <a:spcBef>
                <a:spcPts val="0"/>
              </a:spcBef>
              <a:buFont typeface="+mj-lt"/>
              <a:buAutoNum type="arabicPeriod"/>
            </a:pPr>
            <a:r>
              <a:rPr lang="en-GB" sz="1200" dirty="0"/>
              <a:t>Mark the wall where you will chase by the stove for the conduit and the 4 x4 isolator box</a:t>
            </a:r>
          </a:p>
          <a:p>
            <a:pPr marL="685800" lvl="1" indent="-228600">
              <a:lnSpc>
                <a:spcPct val="100000"/>
              </a:lnSpc>
              <a:spcBef>
                <a:spcPts val="0"/>
              </a:spcBef>
              <a:buFont typeface="+mj-lt"/>
              <a:buAutoNum type="arabicPeriod"/>
            </a:pPr>
            <a:r>
              <a:rPr lang="en-US" sz="1200" dirty="0">
                <a:solidFill>
                  <a:srgbClr val="FF0000"/>
                </a:solidFill>
              </a:rPr>
              <a:t>Chase into concrete or brick using an angle grinder and a chisel </a:t>
            </a:r>
            <a:r>
              <a:rPr lang="en-GB" sz="1200" dirty="0"/>
              <a:t>to fit 20mm conduit in the marked position for the conduit and isolator box</a:t>
            </a:r>
          </a:p>
          <a:p>
            <a:pPr marL="685800" lvl="1" indent="-228600">
              <a:lnSpc>
                <a:spcPct val="100000"/>
              </a:lnSpc>
              <a:spcBef>
                <a:spcPts val="0"/>
              </a:spcBef>
              <a:buFont typeface="+mj-lt"/>
              <a:buAutoNum type="arabicPeriod"/>
            </a:pPr>
            <a:r>
              <a:rPr lang="en-US" sz="1200" dirty="0">
                <a:solidFill>
                  <a:srgbClr val="FF0000"/>
                </a:solidFill>
              </a:rPr>
              <a:t>Connect PVC Conduit with a female connector </a:t>
            </a:r>
            <a:r>
              <a:rPr lang="en-GB" sz="1200" dirty="0"/>
              <a:t>to the isolator box </a:t>
            </a:r>
          </a:p>
          <a:p>
            <a:pPr marL="685800" lvl="1" indent="-228600">
              <a:lnSpc>
                <a:spcPct val="100000"/>
              </a:lnSpc>
              <a:spcBef>
                <a:spcPts val="0"/>
              </a:spcBef>
              <a:buFont typeface="+mj-lt"/>
              <a:buAutoNum type="arabicPeriod"/>
            </a:pPr>
            <a:r>
              <a:rPr lang="en-GB" sz="1200" dirty="0"/>
              <a:t>Place the conduit in the chased area in the wall and </a:t>
            </a:r>
            <a:r>
              <a:rPr lang="en-US" sz="1200" dirty="0">
                <a:solidFill>
                  <a:srgbClr val="FF0000"/>
                </a:solidFill>
              </a:rPr>
              <a:t>secure conduit with concrete nails </a:t>
            </a:r>
            <a:r>
              <a:rPr lang="en-GB" sz="1200" dirty="0"/>
              <a:t>with the end protruding into the ceiling space and the other end with a </a:t>
            </a:r>
            <a:r>
              <a:rPr lang="en-US" sz="1200" dirty="0">
                <a:solidFill>
                  <a:srgbClr val="FF0000"/>
                </a:solidFill>
              </a:rPr>
              <a:t>slight offset in conduit </a:t>
            </a:r>
            <a:r>
              <a:rPr lang="en-GB" sz="1200" dirty="0"/>
              <a:t>allowing the conduit to protrude out of the wall about </a:t>
            </a:r>
            <a:r>
              <a:rPr lang="en-GB" sz="1200" dirty="0">
                <a:solidFill>
                  <a:srgbClr val="FF0000"/>
                </a:solidFill>
              </a:rPr>
              <a:t>400mm</a:t>
            </a:r>
            <a:r>
              <a:rPr lang="en-GB" sz="1200" dirty="0"/>
              <a:t> above the floor</a:t>
            </a:r>
          </a:p>
          <a:p>
            <a:pPr marL="685800" lvl="1" indent="-228600">
              <a:lnSpc>
                <a:spcPct val="100000"/>
              </a:lnSpc>
              <a:spcBef>
                <a:spcPts val="0"/>
              </a:spcBef>
              <a:buFont typeface="+mj-lt"/>
              <a:buAutoNum type="arabicPeriod"/>
            </a:pPr>
            <a:r>
              <a:rPr lang="en-GB" sz="1200" dirty="0"/>
              <a:t>Get the builder to plaster the conduit into the wall with only the </a:t>
            </a:r>
            <a:r>
              <a:rPr lang="en-GB" sz="1200" dirty="0">
                <a:solidFill>
                  <a:schemeClr val="accent1">
                    <a:lumMod val="75000"/>
                  </a:schemeClr>
                </a:solidFill>
              </a:rPr>
              <a:t>4 x 4 box </a:t>
            </a:r>
            <a:r>
              <a:rPr lang="en-GB" sz="1200" dirty="0"/>
              <a:t>flush mount and the offset showing </a:t>
            </a:r>
          </a:p>
          <a:p>
            <a:pPr marL="685800" lvl="1" indent="-228600">
              <a:lnSpc>
                <a:spcPct val="100000"/>
              </a:lnSpc>
              <a:spcBef>
                <a:spcPts val="0"/>
              </a:spcBef>
              <a:buFont typeface="+mj-lt"/>
              <a:buAutoNum type="arabicPeriod"/>
            </a:pPr>
            <a:r>
              <a:rPr lang="en-GB" sz="1200" dirty="0"/>
              <a:t>Allow the plastering to dry before working with conduit</a:t>
            </a:r>
          </a:p>
          <a:p>
            <a:pPr marL="685800" lvl="1" indent="-228600">
              <a:lnSpc>
                <a:spcPct val="100000"/>
              </a:lnSpc>
              <a:spcBef>
                <a:spcPts val="0"/>
              </a:spcBef>
              <a:buFont typeface="+mj-lt"/>
              <a:buAutoNum type="arabicPeriod"/>
            </a:pPr>
            <a:r>
              <a:rPr lang="en-GB" sz="1200" dirty="0"/>
              <a:t>In the ceiling space join the new conduit with the spare conduit from the DB using a </a:t>
            </a:r>
            <a:r>
              <a:rPr lang="en-GB" sz="1200" dirty="0">
                <a:solidFill>
                  <a:schemeClr val="accent1">
                    <a:lumMod val="75000"/>
                  </a:schemeClr>
                </a:solidFill>
              </a:rPr>
              <a:t>through way box </a:t>
            </a:r>
            <a:r>
              <a:rPr lang="en-GB" sz="1200" dirty="0"/>
              <a:t>and </a:t>
            </a:r>
            <a:r>
              <a:rPr lang="en-GB" sz="1200" dirty="0">
                <a:solidFill>
                  <a:schemeClr val="accent1">
                    <a:lumMod val="75000"/>
                  </a:schemeClr>
                </a:solidFill>
              </a:rPr>
              <a:t>connectors </a:t>
            </a:r>
            <a:r>
              <a:rPr lang="en-GB" sz="1200" dirty="0"/>
              <a:t>ensure you use </a:t>
            </a:r>
            <a:r>
              <a:rPr lang="en-GB" sz="1200" dirty="0">
                <a:solidFill>
                  <a:srgbClr val="FF0000"/>
                </a:solidFill>
              </a:rPr>
              <a:t>PVC glue </a:t>
            </a:r>
            <a:r>
              <a:rPr lang="en-GB" sz="1200" dirty="0"/>
              <a:t>to prevent the conduits from uncoupling from each other</a:t>
            </a:r>
          </a:p>
          <a:p>
            <a:pPr marL="685800" lvl="1" indent="-228600">
              <a:lnSpc>
                <a:spcPct val="100000"/>
              </a:lnSpc>
              <a:spcBef>
                <a:spcPts val="0"/>
              </a:spcBef>
              <a:buFont typeface="+mj-lt"/>
              <a:buAutoNum type="arabicPeriod"/>
            </a:pPr>
            <a:r>
              <a:rPr lang="en-US" sz="1200" dirty="0">
                <a:solidFill>
                  <a:srgbClr val="FF0000"/>
                </a:solidFill>
              </a:rPr>
              <a:t>Draw in conductors into conduit using a fish tape </a:t>
            </a:r>
            <a:r>
              <a:rPr lang="en-GB" sz="1200" dirty="0"/>
              <a:t>into the conduit with </a:t>
            </a:r>
            <a:r>
              <a:rPr lang="en-GB" sz="1200" dirty="0">
                <a:solidFill>
                  <a:srgbClr val="FF0000"/>
                </a:solidFill>
              </a:rPr>
              <a:t> </a:t>
            </a:r>
            <a:r>
              <a:rPr lang="en-GB" sz="1200" dirty="0"/>
              <a:t>2,5mm red, black and earth conductors from the DB to the Isolator switch</a:t>
            </a:r>
          </a:p>
          <a:p>
            <a:pPr marL="685800" lvl="1" indent="-228600">
              <a:lnSpc>
                <a:spcPct val="100000"/>
              </a:lnSpc>
              <a:spcBef>
                <a:spcPts val="0"/>
              </a:spcBef>
              <a:buFont typeface="+mj-lt"/>
              <a:buAutoNum type="arabicPeriod"/>
            </a:pPr>
            <a:r>
              <a:rPr lang="en-US" sz="1200" dirty="0">
                <a:solidFill>
                  <a:srgbClr val="FF0000"/>
                </a:solidFill>
              </a:rPr>
              <a:t>Connect GP conductors to isolator </a:t>
            </a:r>
          </a:p>
          <a:p>
            <a:pPr marL="685800" lvl="1" indent="-228600">
              <a:lnSpc>
                <a:spcPct val="100000"/>
              </a:lnSpc>
              <a:spcBef>
                <a:spcPts val="0"/>
              </a:spcBef>
              <a:buFont typeface="+mj-lt"/>
              <a:buAutoNum type="arabicPeriod"/>
            </a:pPr>
            <a:r>
              <a:rPr lang="en-US" sz="1200" dirty="0">
                <a:solidFill>
                  <a:srgbClr val="FF0000"/>
                </a:solidFill>
              </a:rPr>
              <a:t>Test to ensure safe and isolated </a:t>
            </a:r>
            <a:r>
              <a:rPr lang="en-US" sz="1200" dirty="0"/>
              <a:t>at </a:t>
            </a:r>
            <a:r>
              <a:rPr lang="en-GB" sz="1200" dirty="0"/>
              <a:t>DB1 and </a:t>
            </a:r>
            <a:r>
              <a:rPr lang="en-US" sz="1200" dirty="0">
                <a:solidFill>
                  <a:srgbClr val="FF0000"/>
                </a:solidFill>
              </a:rPr>
              <a:t>Fit a circuit breaker in a DB </a:t>
            </a:r>
          </a:p>
          <a:p>
            <a:pPr marL="685800" lvl="1" indent="-228600">
              <a:lnSpc>
                <a:spcPct val="100000"/>
              </a:lnSpc>
              <a:spcBef>
                <a:spcPts val="0"/>
              </a:spcBef>
              <a:buFont typeface="+mj-lt"/>
              <a:buAutoNum type="arabicPeriod"/>
            </a:pPr>
            <a:r>
              <a:rPr lang="en-US" sz="1200" dirty="0">
                <a:solidFill>
                  <a:srgbClr val="FF0000"/>
                </a:solidFill>
              </a:rPr>
              <a:t>Connect supply from earth leakage supply to circuit breaker </a:t>
            </a:r>
            <a:r>
              <a:rPr lang="en-US" sz="1200" dirty="0"/>
              <a:t>for the cooking appliance</a:t>
            </a:r>
            <a:r>
              <a:rPr lang="en-US" sz="1200" dirty="0">
                <a:solidFill>
                  <a:srgbClr val="FF0000"/>
                </a:solidFill>
              </a:rPr>
              <a:t> and </a:t>
            </a:r>
            <a:r>
              <a:rPr lang="en-GB" sz="1200" dirty="0">
                <a:solidFill>
                  <a:srgbClr val="FF0000"/>
                </a:solidFill>
              </a:rPr>
              <a:t>label board</a:t>
            </a:r>
          </a:p>
          <a:p>
            <a:pPr marL="685800" lvl="1" indent="-228600">
              <a:lnSpc>
                <a:spcPct val="100000"/>
              </a:lnSpc>
              <a:spcBef>
                <a:spcPts val="0"/>
              </a:spcBef>
              <a:buFont typeface="+mj-lt"/>
              <a:buAutoNum type="arabicPeriod"/>
            </a:pPr>
            <a:r>
              <a:rPr lang="en-US" sz="1200" dirty="0">
                <a:solidFill>
                  <a:srgbClr val="FF0000"/>
                </a:solidFill>
              </a:rPr>
              <a:t>Connect GP conductors to isolator </a:t>
            </a:r>
            <a:r>
              <a:rPr lang="en-US" sz="1200" dirty="0"/>
              <a:t>for the cooking appliance</a:t>
            </a:r>
          </a:p>
          <a:p>
            <a:pPr marL="685800" lvl="1" indent="-228600">
              <a:lnSpc>
                <a:spcPct val="100000"/>
              </a:lnSpc>
              <a:spcBef>
                <a:spcPts val="0"/>
              </a:spcBef>
              <a:buFont typeface="+mj-lt"/>
              <a:buAutoNum type="arabicPeriod"/>
            </a:pPr>
            <a:r>
              <a:rPr lang="en-US" sz="1200" dirty="0">
                <a:solidFill>
                  <a:srgbClr val="FF0000"/>
                </a:solidFill>
              </a:rPr>
              <a:t> Connect an appliance using flexible metal conduit </a:t>
            </a:r>
            <a:r>
              <a:rPr lang="en-GB" sz="1200" dirty="0"/>
              <a:t>of the wall</a:t>
            </a:r>
          </a:p>
          <a:p>
            <a:pPr marL="685800" lvl="1" indent="-228600">
              <a:lnSpc>
                <a:spcPct val="100000"/>
              </a:lnSpc>
              <a:spcBef>
                <a:spcPts val="0"/>
              </a:spcBef>
              <a:buFont typeface="+mj-lt"/>
              <a:buAutoNum type="arabicPeriod"/>
            </a:pPr>
            <a:r>
              <a:rPr lang="en-GB" sz="1200" dirty="0"/>
              <a:t>When the stove is available </a:t>
            </a:r>
            <a:r>
              <a:rPr lang="en-GB" sz="1200" dirty="0">
                <a:solidFill>
                  <a:srgbClr val="FF0000"/>
                </a:solidFill>
              </a:rPr>
              <a:t>connect the supply from the isolator </a:t>
            </a:r>
            <a:r>
              <a:rPr lang="en-GB" sz="1200" dirty="0"/>
              <a:t>to the stove termination points </a:t>
            </a:r>
          </a:p>
          <a:p>
            <a:pPr marL="685800" lvl="1" indent="-228600">
              <a:lnSpc>
                <a:spcPct val="100000"/>
              </a:lnSpc>
              <a:spcBef>
                <a:spcPts val="0"/>
              </a:spcBef>
              <a:buFont typeface="+mj-lt"/>
              <a:buAutoNum type="arabicPeriod"/>
            </a:pPr>
            <a:r>
              <a:rPr lang="en-US" sz="1200" dirty="0">
                <a:solidFill>
                  <a:srgbClr val="FF0000"/>
                </a:solidFill>
              </a:rPr>
              <a:t>Conduct relevant tests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Feedback if correct: </a:t>
            </a:r>
            <a:r>
              <a:rPr lang="en-US" b="0" dirty="0"/>
              <a:t>Well done! You have placed</a:t>
            </a:r>
            <a:r>
              <a:rPr lang="en-US" b="0" baseline="0" dirty="0"/>
              <a:t> all the steps for completing this job in the correct order.</a:t>
            </a: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lvl="0" indent="0">
              <a:buFont typeface="Arial" panose="020B0604020202020204" pitchFamily="34" charset="0"/>
              <a:buNone/>
            </a:pPr>
            <a:r>
              <a:rPr lang="en-US" b="1" dirty="0"/>
              <a:t>Feedback if incorrect: </a:t>
            </a:r>
            <a:r>
              <a:rPr lang="en-US" b="0" dirty="0"/>
              <a:t>Oops not quite, the correct order of steps is:</a:t>
            </a:r>
          </a:p>
          <a:p>
            <a:pPr marL="0" lvl="0" indent="0">
              <a:buFont typeface="Arial" panose="020B0604020202020204" pitchFamily="34" charset="0"/>
              <a:buNone/>
            </a:pPr>
            <a:r>
              <a:rPr lang="en-ZA" b="0" dirty="0"/>
              <a:t>(Show</a:t>
            </a:r>
            <a:r>
              <a:rPr lang="en-ZA" b="0" baseline="0" dirty="0"/>
              <a:t> correct order as per above)</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49</a:t>
            </a:fld>
            <a:endParaRPr lang="en-GB"/>
          </a:p>
        </p:txBody>
      </p:sp>
    </p:spTree>
    <p:extLst>
      <p:ext uri="{BB962C8B-B14F-4D97-AF65-F5344CB8AC3E}">
        <p14:creationId xmlns:p14="http://schemas.microsoft.com/office/powerpoint/2010/main" val="1090357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Notes for interactivity/development: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needs to be a searchable glossary with all the electrical terms, techniques, tools equipment. When learner clicks on the word they should be able to see a definition an image/video for each item.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Glossary</a:t>
            </a:r>
            <a:r>
              <a:rPr lang="en-GB" baseline="0" dirty="0"/>
              <a:t> terms: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aseline="0" dirty="0"/>
              <a:t>Electromagnetism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aseline="0" dirty="0"/>
              <a:t>Trenching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15325414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design: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There needs to be an image to accompany each one of these blocks.</a:t>
            </a:r>
            <a:r>
              <a:rPr lang="en-US" b="0" baseline="0" dirty="0"/>
              <a:t> When student clicks on block, it flips over to reveal text below:</a:t>
            </a:r>
            <a:endParaRPr lang="en-US" b="0" dirty="0"/>
          </a:p>
          <a:p>
            <a:pPr marL="171450" indent="-171450">
              <a:buFont typeface="Arial" panose="020B0604020202020204" pitchFamily="34" charset="0"/>
              <a:buChar char="•"/>
            </a:pPr>
            <a:r>
              <a:rPr lang="en-US" dirty="0"/>
              <a:t>The chasing is deep enough for the conduit and 4 x 4 box</a:t>
            </a:r>
          </a:p>
          <a:p>
            <a:pPr marL="171450" indent="-171450">
              <a:buFont typeface="Arial" panose="020B0604020202020204" pitchFamily="34" charset="0"/>
              <a:buChar char="•"/>
            </a:pPr>
            <a:r>
              <a:rPr lang="en-US" dirty="0"/>
              <a:t>No sharp objects in the chase </a:t>
            </a:r>
          </a:p>
          <a:p>
            <a:pPr marL="171450" indent="-171450">
              <a:buFont typeface="Arial" panose="020B0604020202020204" pitchFamily="34" charset="0"/>
              <a:buChar char="•"/>
            </a:pPr>
            <a:r>
              <a:rPr lang="en-US" dirty="0"/>
              <a:t>The 4 x 4 box is square, level and parallel and secured properly</a:t>
            </a:r>
          </a:p>
          <a:p>
            <a:pPr marL="171450" indent="-171450">
              <a:buFont typeface="Arial" panose="020B0604020202020204" pitchFamily="34" charset="0"/>
              <a:buChar char="•"/>
            </a:pPr>
            <a:r>
              <a:rPr lang="en-US" dirty="0"/>
              <a:t>Correct lengths of conductor left in socket outlet and DB</a:t>
            </a:r>
          </a:p>
          <a:p>
            <a:pPr marL="171450" indent="-171450">
              <a:buFont typeface="Arial" panose="020B0604020202020204" pitchFamily="34" charset="0"/>
              <a:buChar char="•"/>
            </a:pPr>
            <a:r>
              <a:rPr lang="en-US" dirty="0"/>
              <a:t>Connections tight at termination points</a:t>
            </a:r>
          </a:p>
          <a:p>
            <a:pPr marL="171450" indent="-171450">
              <a:buFont typeface="Arial" panose="020B0604020202020204" pitchFamily="34" charset="0"/>
              <a:buChar char="•"/>
            </a:pPr>
            <a:r>
              <a:rPr lang="en-US" dirty="0"/>
              <a:t>Circuit labeled cooking appliance on DB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50</a:t>
            </a:fld>
            <a:endParaRPr lang="en-GB"/>
          </a:p>
        </p:txBody>
      </p:sp>
    </p:spTree>
    <p:extLst>
      <p:ext uri="{BB962C8B-B14F-4D97-AF65-F5344CB8AC3E}">
        <p14:creationId xmlns:p14="http://schemas.microsoft.com/office/powerpoint/2010/main" val="29750938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learner clicks on simulation it should appear full screen.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(These tests belong in Course 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Focus on range of acceptable values what does it indicate when values are out of this range.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ZA" dirty="0"/>
              <a:t>No Voltage test</a:t>
            </a:r>
          </a:p>
          <a:p>
            <a:pPr marL="171450" indent="-171450">
              <a:buFont typeface="Arial" panose="020B0604020202020204" pitchFamily="34" charset="0"/>
              <a:buChar char="•"/>
            </a:pPr>
            <a:r>
              <a:rPr lang="en-ZA" dirty="0"/>
              <a:t>Continuity of the earth conductor</a:t>
            </a:r>
          </a:p>
          <a:p>
            <a:pPr marL="171450" indent="-171450">
              <a:buFont typeface="Arial" panose="020B0604020202020204" pitchFamily="34" charset="0"/>
              <a:buChar char="•"/>
            </a:pPr>
            <a:r>
              <a:rPr lang="en-ZA" dirty="0"/>
              <a:t>Insulation resistance test</a:t>
            </a:r>
          </a:p>
          <a:p>
            <a:r>
              <a:rPr lang="en-ZA" dirty="0"/>
              <a:t>Voltage On Tests</a:t>
            </a:r>
          </a:p>
          <a:p>
            <a:pPr marL="171450" indent="-171450">
              <a:buFont typeface="Arial" panose="020B0604020202020204" pitchFamily="34" charset="0"/>
              <a:buChar char="•"/>
            </a:pPr>
            <a:r>
              <a:rPr lang="en-ZA" dirty="0"/>
              <a:t>Polarity test</a:t>
            </a:r>
          </a:p>
          <a:p>
            <a:pPr marL="171450" indent="-171450">
              <a:buFont typeface="Arial" panose="020B0604020202020204" pitchFamily="34" charset="0"/>
              <a:buChar char="•"/>
            </a:pPr>
            <a:r>
              <a:rPr lang="en-ZA" dirty="0"/>
              <a:t>Voltage test</a:t>
            </a:r>
          </a:p>
          <a:p>
            <a:pPr marL="171450" indent="-171450">
              <a:buFont typeface="Arial" panose="020B0604020202020204" pitchFamily="34" charset="0"/>
              <a:buChar char="•"/>
            </a:pPr>
            <a:r>
              <a:rPr lang="en-ZA" dirty="0"/>
              <a:t>Elevated Voltage to Neutral test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6FEC50E-693F-7248-AD71-EC691CF637E1}" type="slidenum">
              <a:rPr lang="en-GB" smtClean="0"/>
              <a:t>51</a:t>
            </a:fld>
            <a:endParaRPr lang="en-GB"/>
          </a:p>
        </p:txBody>
      </p:sp>
    </p:spTree>
    <p:extLst>
      <p:ext uri="{BB962C8B-B14F-4D97-AF65-F5344CB8AC3E}">
        <p14:creationId xmlns:p14="http://schemas.microsoft.com/office/powerpoint/2010/main" val="5132735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Video- see appendix.</a:t>
            </a:r>
            <a:r>
              <a:rPr lang="en-US" b="0" baseline="0" dirty="0"/>
              <a:t> </a:t>
            </a:r>
            <a:r>
              <a:rPr lang="en-US" b="0" dirty="0"/>
              <a:t>Video should play full screen when clicked. See appendix – Client handover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Video- see appendix.</a:t>
            </a:r>
            <a:r>
              <a:rPr lang="en-US" b="0" baseline="0" dirty="0"/>
              <a:t> </a:t>
            </a:r>
            <a:r>
              <a:rPr lang="en-US" b="0" dirty="0"/>
              <a:t>Video should play full screen when clicked. See appendix – COC Video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52</a:t>
            </a:fld>
            <a:endParaRPr lang="en-GB"/>
          </a:p>
        </p:txBody>
      </p:sp>
    </p:spTree>
    <p:extLst>
      <p:ext uri="{BB962C8B-B14F-4D97-AF65-F5344CB8AC3E}">
        <p14:creationId xmlns:p14="http://schemas.microsoft.com/office/powerpoint/2010/main" val="36096671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Interactive map allowing learners to go</a:t>
            </a:r>
            <a:r>
              <a:rPr lang="en-US" b="0" baseline="0" dirty="0"/>
              <a:t> to remaining scenarios. Student should click on each one to be able to go directly there.</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t>
            </a:r>
          </a:p>
        </p:txBody>
      </p:sp>
      <p:sp>
        <p:nvSpPr>
          <p:cNvPr id="4" name="Slide Number Placeholder 3"/>
          <p:cNvSpPr>
            <a:spLocks noGrp="1"/>
          </p:cNvSpPr>
          <p:nvPr>
            <p:ph type="sldNum" sz="quarter" idx="10"/>
          </p:nvPr>
        </p:nvSpPr>
        <p:spPr/>
        <p:txBody>
          <a:bodyPr/>
          <a:lstStyle/>
          <a:p>
            <a:fld id="{16FEC50E-693F-7248-AD71-EC691CF637E1}" type="slidenum">
              <a:rPr lang="en-GB" smtClean="0"/>
              <a:t>53</a:t>
            </a:fld>
            <a:endParaRPr lang="en-GB"/>
          </a:p>
        </p:txBody>
      </p:sp>
    </p:spTree>
    <p:extLst>
      <p:ext uri="{BB962C8B-B14F-4D97-AF65-F5344CB8AC3E}">
        <p14:creationId xmlns:p14="http://schemas.microsoft.com/office/powerpoint/2010/main" val="37918213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Icons to be re-created and used across all UNITS.</a:t>
            </a:r>
            <a:r>
              <a:rPr lang="en-ZA" baseline="0" dirty="0"/>
              <a:t> These are examples only.</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54</a:t>
            </a:fld>
            <a:endParaRPr lang="en-GB"/>
          </a:p>
        </p:txBody>
      </p:sp>
    </p:spTree>
    <p:extLst>
      <p:ext uri="{BB962C8B-B14F-4D97-AF65-F5344CB8AC3E}">
        <p14:creationId xmlns:p14="http://schemas.microsoft.com/office/powerpoint/2010/main" val="33738266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55</a:t>
            </a:fld>
            <a:endParaRPr lang="en-GB"/>
          </a:p>
        </p:txBody>
      </p:sp>
    </p:spTree>
    <p:extLst>
      <p:ext uri="{BB962C8B-B14F-4D97-AF65-F5344CB8AC3E}">
        <p14:creationId xmlns:p14="http://schemas.microsoft.com/office/powerpoint/2010/main" val="41974314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a:t>
            </a:r>
          </a:p>
        </p:txBody>
      </p:sp>
      <p:sp>
        <p:nvSpPr>
          <p:cNvPr id="4" name="Slide Number Placeholder 3"/>
          <p:cNvSpPr>
            <a:spLocks noGrp="1"/>
          </p:cNvSpPr>
          <p:nvPr>
            <p:ph type="sldNum" sz="quarter" idx="10"/>
          </p:nvPr>
        </p:nvSpPr>
        <p:spPr/>
        <p:txBody>
          <a:bodyPr/>
          <a:lstStyle/>
          <a:p>
            <a:fld id="{16FEC50E-693F-7248-AD71-EC691CF637E1}" type="slidenum">
              <a:rPr lang="en-GB" smtClean="0"/>
              <a:t>56</a:t>
            </a:fld>
            <a:endParaRPr lang="en-GB"/>
          </a:p>
        </p:txBody>
      </p:sp>
    </p:spTree>
    <p:extLst>
      <p:ext uri="{BB962C8B-B14F-4D97-AF65-F5344CB8AC3E}">
        <p14:creationId xmlns:p14="http://schemas.microsoft.com/office/powerpoint/2010/main" val="35612004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57</a:t>
            </a:fld>
            <a:endParaRPr lang="en-GB"/>
          </a:p>
        </p:txBody>
      </p:sp>
    </p:spTree>
    <p:extLst>
      <p:ext uri="{BB962C8B-B14F-4D97-AF65-F5344CB8AC3E}">
        <p14:creationId xmlns:p14="http://schemas.microsoft.com/office/powerpoint/2010/main" val="24427835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58</a:t>
            </a:fld>
            <a:endParaRPr lang="en-GB"/>
          </a:p>
        </p:txBody>
      </p:sp>
    </p:spTree>
    <p:extLst>
      <p:ext uri="{BB962C8B-B14F-4D97-AF65-F5344CB8AC3E}">
        <p14:creationId xmlns:p14="http://schemas.microsoft.com/office/powerpoint/2010/main" val="20113267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59</a:t>
            </a:fld>
            <a:endParaRPr lang="en-GB"/>
          </a:p>
        </p:txBody>
      </p:sp>
    </p:spTree>
    <p:extLst>
      <p:ext uri="{BB962C8B-B14F-4D97-AF65-F5344CB8AC3E}">
        <p14:creationId xmlns:p14="http://schemas.microsoft.com/office/powerpoint/2010/main" val="1357148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dirty="0"/>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60</a:t>
            </a:fld>
            <a:endParaRPr lang="en-GB"/>
          </a:p>
        </p:txBody>
      </p:sp>
    </p:spTree>
    <p:extLst>
      <p:ext uri="{BB962C8B-B14F-4D97-AF65-F5344CB8AC3E}">
        <p14:creationId xmlns:p14="http://schemas.microsoft.com/office/powerpoint/2010/main" val="29704236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61</a:t>
            </a:fld>
            <a:endParaRPr lang="en-GB"/>
          </a:p>
        </p:txBody>
      </p:sp>
    </p:spTree>
    <p:extLst>
      <p:ext uri="{BB962C8B-B14F-4D97-AF65-F5344CB8AC3E}">
        <p14:creationId xmlns:p14="http://schemas.microsoft.com/office/powerpoint/2010/main" val="289697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62</a:t>
            </a:fld>
            <a:endParaRPr lang="en-GB"/>
          </a:p>
        </p:txBody>
      </p:sp>
    </p:spTree>
    <p:extLst>
      <p:ext uri="{BB962C8B-B14F-4D97-AF65-F5344CB8AC3E}">
        <p14:creationId xmlns:p14="http://schemas.microsoft.com/office/powerpoint/2010/main" val="35447293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dirty="0"/>
              <a:t>Video script for placeholder on Slide 3.</a:t>
            </a:r>
          </a:p>
        </p:txBody>
      </p:sp>
      <p:sp>
        <p:nvSpPr>
          <p:cNvPr id="4" name="Slide Number Placeholder 3"/>
          <p:cNvSpPr>
            <a:spLocks noGrp="1"/>
          </p:cNvSpPr>
          <p:nvPr>
            <p:ph type="sldNum" sz="quarter" idx="10"/>
          </p:nvPr>
        </p:nvSpPr>
        <p:spPr/>
        <p:txBody>
          <a:bodyPr/>
          <a:lstStyle/>
          <a:p>
            <a:fld id="{16FEC50E-693F-7248-AD71-EC691CF637E1}" type="slidenum">
              <a:rPr lang="en-GB" smtClean="0"/>
              <a:t>63</a:t>
            </a:fld>
            <a:endParaRPr lang="en-GB"/>
          </a:p>
        </p:txBody>
      </p:sp>
    </p:spTree>
    <p:extLst>
      <p:ext uri="{BB962C8B-B14F-4D97-AF65-F5344CB8AC3E}">
        <p14:creationId xmlns:p14="http://schemas.microsoft.com/office/powerpoint/2010/main" val="24697383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64</a:t>
            </a:fld>
            <a:endParaRPr lang="en-GB"/>
          </a:p>
        </p:txBody>
      </p:sp>
    </p:spTree>
    <p:extLst>
      <p:ext uri="{BB962C8B-B14F-4D97-AF65-F5344CB8AC3E}">
        <p14:creationId xmlns:p14="http://schemas.microsoft.com/office/powerpoint/2010/main" val="28456244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65</a:t>
            </a:fld>
            <a:endParaRPr lang="en-GB"/>
          </a:p>
        </p:txBody>
      </p:sp>
    </p:spTree>
    <p:extLst>
      <p:ext uri="{BB962C8B-B14F-4D97-AF65-F5344CB8AC3E}">
        <p14:creationId xmlns:p14="http://schemas.microsoft.com/office/powerpoint/2010/main" val="7741655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66</a:t>
            </a:fld>
            <a:endParaRPr lang="en-GB"/>
          </a:p>
        </p:txBody>
      </p:sp>
    </p:spTree>
    <p:extLst>
      <p:ext uri="{BB962C8B-B14F-4D97-AF65-F5344CB8AC3E}">
        <p14:creationId xmlns:p14="http://schemas.microsoft.com/office/powerpoint/2010/main" val="12077323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67</a:t>
            </a:fld>
            <a:endParaRPr lang="en-GB"/>
          </a:p>
        </p:txBody>
      </p:sp>
    </p:spTree>
    <p:extLst>
      <p:ext uri="{BB962C8B-B14F-4D97-AF65-F5344CB8AC3E}">
        <p14:creationId xmlns:p14="http://schemas.microsoft.com/office/powerpoint/2010/main" val="13657914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68</a:t>
            </a:fld>
            <a:endParaRPr lang="en-GB"/>
          </a:p>
        </p:txBody>
      </p:sp>
    </p:spTree>
    <p:extLst>
      <p:ext uri="{BB962C8B-B14F-4D97-AF65-F5344CB8AC3E}">
        <p14:creationId xmlns:p14="http://schemas.microsoft.com/office/powerpoint/2010/main" val="13657914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Notes: </a:t>
            </a:r>
          </a:p>
          <a:p>
            <a:r>
              <a:rPr lang="en-ZA" dirty="0"/>
              <a:t>Recreate and format downloadable</a:t>
            </a:r>
            <a:r>
              <a:rPr lang="en-ZA" baseline="0" dirty="0"/>
              <a:t> sheet into visually appealing format with suitable imagery and graphics</a:t>
            </a:r>
          </a:p>
          <a:p>
            <a:r>
              <a:rPr lang="en-ZA" dirty="0"/>
              <a:t>If possible, create schematic diagram</a:t>
            </a:r>
            <a:r>
              <a:rPr lang="en-ZA" baseline="0" dirty="0"/>
              <a:t> which shows layout of property</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69</a:t>
            </a:fld>
            <a:endParaRPr lang="en-GB"/>
          </a:p>
        </p:txBody>
      </p:sp>
    </p:spTree>
    <p:extLst>
      <p:ext uri="{BB962C8B-B14F-4D97-AF65-F5344CB8AC3E}">
        <p14:creationId xmlns:p14="http://schemas.microsoft.com/office/powerpoint/2010/main" val="4017954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r>
              <a:rPr lang="en-ZA" b="1" dirty="0"/>
              <a:t>Note for development: </a:t>
            </a:r>
          </a:p>
          <a:p>
            <a:r>
              <a:rPr lang="en-ZA" dirty="0"/>
              <a:t>There are 8 steps for each of the 6 scenarios in Course 4. Please create suitable graphic to use represent</a:t>
            </a:r>
            <a:r>
              <a:rPr lang="en-ZA" baseline="0" dirty="0"/>
              <a:t> steps and use </a:t>
            </a:r>
            <a:r>
              <a:rPr lang="en-ZA" b="1" dirty="0"/>
              <a:t>throughout</a:t>
            </a:r>
            <a:r>
              <a:rPr lang="en-ZA" b="1" baseline="0" dirty="0"/>
              <a:t> all scenarios. </a:t>
            </a:r>
          </a:p>
          <a:p>
            <a:endParaRPr lang="en-ZA" b="1" baseline="0" dirty="0"/>
          </a:p>
          <a:p>
            <a:r>
              <a:rPr lang="en-ZA" b="1" baseline="0" dirty="0"/>
              <a:t>Number and relevant graphic to appear at first on each step. Graphics provided here are examples only. Will need to be redrawn.</a:t>
            </a:r>
          </a:p>
          <a:p>
            <a:r>
              <a:rPr lang="en-ZA" b="1" baseline="0" dirty="0"/>
              <a:t>Learner will click to reveal text description for each box. See below</a:t>
            </a:r>
          </a:p>
          <a:p>
            <a:endParaRPr lang="en-ZA" b="1" baseline="0" dirty="0"/>
          </a:p>
          <a:p>
            <a:r>
              <a:rPr lang="en-ZA" b="1" baseline="0" dirty="0" err="1"/>
              <a:t>Mouseover</a:t>
            </a:r>
            <a:r>
              <a:rPr lang="en-ZA" b="1" baseline="0" dirty="0"/>
              <a:t>/Popup text</a:t>
            </a:r>
          </a:p>
          <a:p>
            <a:r>
              <a:rPr lang="en-ZA" b="1" baseline="0" dirty="0"/>
              <a:t>Step 1: </a:t>
            </a:r>
            <a:r>
              <a:rPr lang="en-ZA" b="0" baseline="0" dirty="0"/>
              <a:t>Your client or supervisor gives you a 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2: </a:t>
            </a:r>
            <a:r>
              <a:rPr lang="en-ZA" b="0" baseline="0" dirty="0"/>
              <a:t>You need to identify the best solution for doing the job</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3: </a:t>
            </a:r>
            <a:r>
              <a:rPr lang="en-ZA" b="0" baseline="0" dirty="0"/>
              <a:t>Plan and design an approach for doing the job</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4: </a:t>
            </a:r>
            <a:r>
              <a:rPr lang="en-ZA" b="0" baseline="0" dirty="0"/>
              <a:t>Follow the rules and regulations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5:</a:t>
            </a:r>
            <a:r>
              <a:rPr lang="en-ZA" b="0" baseline="0" dirty="0"/>
              <a:t> Do a Risk Assessment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6: </a:t>
            </a:r>
            <a:r>
              <a:rPr lang="en-ZA" b="0" baseline="0" dirty="0"/>
              <a:t>Complete the job</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7: </a:t>
            </a:r>
            <a:r>
              <a:rPr lang="en-ZA" b="0" baseline="0" dirty="0"/>
              <a:t>Check if the job was done correctly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8: </a:t>
            </a:r>
            <a:r>
              <a:rPr lang="en-ZA" b="0" baseline="0" dirty="0"/>
              <a:t>Do the client handover </a:t>
            </a:r>
          </a:p>
          <a:p>
            <a:endParaRPr lang="en-ZA" b="1" baseline="0" dirty="0"/>
          </a:p>
          <a:p>
            <a:endParaRPr lang="en-ZA" b="1" dirty="0"/>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Create graphic which shows student the step they are on at each stage of the process. Step they are not currently on should be greyed out. If learner </a:t>
            </a:r>
            <a:r>
              <a:rPr lang="en-US" dirty="0" err="1"/>
              <a:t>mouses</a:t>
            </a:r>
            <a:r>
              <a:rPr lang="en-US" dirty="0"/>
              <a:t> over a step, then full description</a:t>
            </a:r>
            <a:r>
              <a:rPr lang="en-US" baseline="0" dirty="0"/>
              <a:t> should display, </a:t>
            </a:r>
            <a:r>
              <a:rPr lang="en-US" baseline="0" dirty="0" err="1"/>
              <a:t>i.e</a:t>
            </a: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r>
              <a:rPr lang="en-ZA" b="1" baseline="0" dirty="0" err="1"/>
              <a:t>Mouseover</a:t>
            </a:r>
            <a:r>
              <a:rPr lang="en-ZA" b="1" baseline="0" dirty="0"/>
              <a:t>/Popup text</a:t>
            </a:r>
          </a:p>
          <a:p>
            <a:r>
              <a:rPr lang="en-ZA" b="1" baseline="0" dirty="0"/>
              <a:t>Step 1: </a:t>
            </a:r>
            <a:r>
              <a:rPr lang="en-ZA" b="0" baseline="0" dirty="0"/>
              <a:t>Your client or supervisor gives you a 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2: </a:t>
            </a:r>
            <a:r>
              <a:rPr lang="en-ZA" b="0" baseline="0" dirty="0"/>
              <a:t>You need to identify the best solution for doing the job</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3: </a:t>
            </a:r>
            <a:r>
              <a:rPr lang="en-ZA" b="0" baseline="0" dirty="0"/>
              <a:t>Plan and design an approach for doing the job</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4: </a:t>
            </a:r>
            <a:r>
              <a:rPr lang="en-ZA" b="0" baseline="0" dirty="0"/>
              <a:t>Follow the rules and regulations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5:</a:t>
            </a:r>
            <a:r>
              <a:rPr lang="en-ZA" b="0" baseline="0" dirty="0"/>
              <a:t> Do a Risk Assessment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6: </a:t>
            </a:r>
            <a:r>
              <a:rPr lang="en-ZA" b="0" baseline="0" dirty="0"/>
              <a:t>Complete the job</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7: </a:t>
            </a:r>
            <a:r>
              <a:rPr lang="en-ZA" b="0" baseline="0" dirty="0"/>
              <a:t>Check if the job was done correctly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b="1" baseline="0" dirty="0"/>
              <a:t>Step 8: </a:t>
            </a:r>
            <a:r>
              <a:rPr lang="en-ZA" b="0" baseline="0" dirty="0"/>
              <a:t>Do the client handover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text “</a:t>
            </a:r>
            <a:r>
              <a:rPr lang="en-ZA" dirty="0"/>
              <a:t>Click on the phone to hear Mr </a:t>
            </a:r>
            <a:r>
              <a:rPr lang="en-ZA" dirty="0" err="1"/>
              <a:t>Nkitseng</a:t>
            </a:r>
            <a:r>
              <a:rPr lang="en-ZA" dirty="0"/>
              <a:t> brief to you” should fade in once learner clicks on this slide.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When learner clicks on the image of the cell phone </a:t>
            </a:r>
            <a:r>
              <a:rPr lang="en-GB" dirty="0"/>
              <a:t>Voice Rec 01: Client brief should play. (next slide) – animated</a:t>
            </a:r>
            <a:r>
              <a:rPr lang="en-GB" baseline="0" dirty="0"/>
              <a:t> scenario with VO</a:t>
            </a: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Hint box should fade in/float in approx. 7 seconds into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design: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Need an image of </a:t>
            </a:r>
            <a:r>
              <a:rPr lang="en-US" b="0" dirty="0" err="1"/>
              <a:t>Mrs</a:t>
            </a:r>
            <a:r>
              <a:rPr lang="en-US" b="0" dirty="0"/>
              <a:t> </a:t>
            </a:r>
            <a:r>
              <a:rPr lang="en-US" b="0" dirty="0" err="1"/>
              <a:t>Nkitseng</a:t>
            </a:r>
            <a:r>
              <a:rPr lang="en-US" b="0" dirty="0"/>
              <a:t> (black female, elderly, the same person should be used throughout this entire scenario. Need</a:t>
            </a:r>
            <a:r>
              <a:rPr lang="en-US" b="0" baseline="0" dirty="0"/>
              <a:t> to have her in different poses and positions</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2020354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8" y="1143000"/>
            <a:ext cx="63595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interactivity: </a:t>
            </a:r>
          </a:p>
          <a:p>
            <a:pPr marL="0" marR="0" indent="0" algn="l" defTabSz="914400" rtl="0" eaLnBrk="1" fontAlgn="auto" latinLnBrk="0" hangingPunct="1">
              <a:lnSpc>
                <a:spcPct val="100000"/>
              </a:lnSpc>
              <a:spcBef>
                <a:spcPts val="0"/>
              </a:spcBef>
              <a:spcAft>
                <a:spcPts val="0"/>
              </a:spcAft>
              <a:buClrTx/>
              <a:buSzTx/>
              <a:buFontTx/>
              <a:buNone/>
              <a:tabLst/>
              <a:defRPr/>
            </a:pPr>
            <a:r>
              <a:rPr lang="en-ZA" dirty="0"/>
              <a:t>Rebuild this as an animated </a:t>
            </a:r>
            <a:r>
              <a:rPr lang="en-ZA" baseline="0" dirty="0"/>
              <a:t>scenario embedded into content. Create characters/personas for the two individuals. Male must look like authentic electrician. It is a phone call between the two characters. Audio and visual should play for relevant person. Characters to be in different poses and positions.</a:t>
            </a:r>
            <a:endParaRPr lang="en-ZA" dirty="0"/>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4151407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2934"/>
            <a:ext cx="7679531" cy="1729352"/>
          </a:xfrm>
        </p:spPr>
        <p:txBody>
          <a:bodyPr anchor="b"/>
          <a:lstStyle>
            <a:lvl1pPr algn="ctr">
              <a:defRPr sz="4346"/>
            </a:lvl1pPr>
          </a:lstStyle>
          <a:p>
            <a:r>
              <a:rPr lang="en-US"/>
              <a:t>Click to edit Master title style</a:t>
            </a:r>
            <a:endParaRPr lang="en-US" dirty="0"/>
          </a:p>
        </p:txBody>
      </p:sp>
      <p:sp>
        <p:nvSpPr>
          <p:cNvPr id="3" name="Subtitle 2"/>
          <p:cNvSpPr>
            <a:spLocks noGrp="1"/>
          </p:cNvSpPr>
          <p:nvPr>
            <p:ph type="subTitle" idx="1"/>
          </p:nvPr>
        </p:nvSpPr>
        <p:spPr>
          <a:xfrm>
            <a:off x="1279922" y="2608976"/>
            <a:ext cx="7679531" cy="1199278"/>
          </a:xfrm>
        </p:spPr>
        <p:txBody>
          <a:bodyPr/>
          <a:lstStyle>
            <a:lvl1pPr marL="0" indent="0" algn="ctr">
              <a:buNone/>
              <a:defRPr sz="1738"/>
            </a:lvl1pPr>
            <a:lvl2pPr marL="331150" indent="0" algn="ctr">
              <a:buNone/>
              <a:defRPr sz="1449"/>
            </a:lvl2pPr>
            <a:lvl3pPr marL="662300" indent="0" algn="ctr">
              <a:buNone/>
              <a:defRPr sz="1304"/>
            </a:lvl3pPr>
            <a:lvl4pPr marL="993450" indent="0" algn="ctr">
              <a:buNone/>
              <a:defRPr sz="1159"/>
            </a:lvl4pPr>
            <a:lvl5pPr marL="1324600" indent="0" algn="ctr">
              <a:buNone/>
              <a:defRPr sz="1159"/>
            </a:lvl5pPr>
            <a:lvl6pPr marL="1655750" indent="0" algn="ctr">
              <a:buNone/>
              <a:defRPr sz="1159"/>
            </a:lvl6pPr>
            <a:lvl7pPr marL="1986900" indent="0" algn="ctr">
              <a:buNone/>
              <a:defRPr sz="1159"/>
            </a:lvl7pPr>
            <a:lvl8pPr marL="2318050" indent="0" algn="ctr">
              <a:buNone/>
              <a:defRPr sz="1159"/>
            </a:lvl8pPr>
            <a:lvl9pPr marL="2649200" indent="0" algn="ctr">
              <a:buNone/>
              <a:defRPr sz="115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ustDataLst>
      <p:tags r:id="rId1"/>
    </p:custDataLst>
    <p:extLst>
      <p:ext uri="{BB962C8B-B14F-4D97-AF65-F5344CB8AC3E}">
        <p14:creationId xmlns:p14="http://schemas.microsoft.com/office/powerpoint/2010/main" val="4060822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02439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4462"/>
            <a:ext cx="2207865" cy="420954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4462"/>
            <a:ext cx="6495604" cy="420954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30529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4464"/>
            <a:ext cx="8831461" cy="960112"/>
          </a:xfrm>
        </p:spPr>
        <p:txBody>
          <a:bodyPr>
            <a:normAutofit/>
          </a:bodyPr>
          <a:lstStyle>
            <a:lvl1pPr>
              <a:defRPr sz="2607"/>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06213"/>
            <a:ext cx="8831461" cy="3525395"/>
          </a:xfrm>
        </p:spPr>
        <p:txBody>
          <a:bodyPr/>
          <a:lstStyle>
            <a:lvl1pPr marL="331163" indent="-331163">
              <a:buFont typeface="+mj-lt"/>
              <a:buAutoNum type="arabicPeriod"/>
              <a:defRPr/>
            </a:lvl1pPr>
            <a:lvl2pPr marL="662325" indent="-331163">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3732034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97"/>
            </a:lvl1pPr>
          </a:lstStyle>
          <a:p>
            <a:r>
              <a:rPr lang="en-US" dirty="0"/>
              <a:t>Click to edit Master title style</a:t>
            </a:r>
            <a:endParaRPr lang="en-GB" dirty="0"/>
          </a:p>
        </p:txBody>
      </p:sp>
      <p:sp>
        <p:nvSpPr>
          <p:cNvPr id="3" name="Content Placeholder 2"/>
          <p:cNvSpPr>
            <a:spLocks noGrp="1"/>
          </p:cNvSpPr>
          <p:nvPr>
            <p:ph idx="1"/>
          </p:nvPr>
        </p:nvSpPr>
        <p:spPr>
          <a:xfrm>
            <a:off x="703957" y="1322310"/>
            <a:ext cx="4347228" cy="3512517"/>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24612"/>
            <a:ext cx="4553056" cy="3488600"/>
          </a:xfrm>
        </p:spPr>
        <p:txBody>
          <a:bodyPr/>
          <a:lstStyle/>
          <a:p>
            <a:endParaRPr lang="en-GB"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276595"/>
            <a:ext cx="8110936" cy="368736"/>
          </a:xfrm>
        </p:spPr>
        <p:txBody>
          <a:bodyPr anchor="ctr"/>
          <a:lstStyle>
            <a:lvl1pPr marL="0" indent="0">
              <a:buNone/>
              <a:defRPr/>
            </a:lvl1pPr>
            <a:lvl2pPr marL="331163" indent="0">
              <a:buNone/>
              <a:defRPr/>
            </a:lvl2pPr>
            <a:lvl3pPr marL="662325" indent="0">
              <a:buNone/>
              <a:defRPr/>
            </a:lvl3pPr>
            <a:lvl4pPr marL="993488" indent="0">
              <a:buNone/>
              <a:defRPr/>
            </a:lvl4pPr>
            <a:lvl5pPr marL="1324650" indent="0">
              <a:buNone/>
              <a:defRPr/>
            </a:lvl5pPr>
          </a:lstStyle>
          <a:p>
            <a:pPr lvl="0"/>
            <a:r>
              <a:rPr lang="en-US" dirty="0"/>
              <a:t>Click to edit Master text styles</a:t>
            </a:r>
          </a:p>
        </p:txBody>
      </p:sp>
      <p:sp>
        <p:nvSpPr>
          <p:cNvPr id="5" name="TextBox 4"/>
          <p:cNvSpPr txBox="1"/>
          <p:nvPr userDrawn="1"/>
        </p:nvSpPr>
        <p:spPr>
          <a:xfrm>
            <a:off x="703958" y="4266362"/>
            <a:ext cx="670376" cy="404406"/>
          </a:xfrm>
          <a:prstGeom prst="rect">
            <a:avLst/>
          </a:prstGeom>
          <a:noFill/>
        </p:spPr>
        <p:txBody>
          <a:bodyPr wrap="none" rtlCol="0">
            <a:spAutoFit/>
          </a:bodyPr>
          <a:lstStyle/>
          <a:p>
            <a:r>
              <a:rPr lang="en-GB" sz="2028" dirty="0"/>
              <a:t>URL:</a:t>
            </a:r>
          </a:p>
        </p:txBody>
      </p:sp>
      <p:sp>
        <p:nvSpPr>
          <p:cNvPr id="8" name="Title 1"/>
          <p:cNvSpPr>
            <a:spLocks noGrp="1"/>
          </p:cNvSpPr>
          <p:nvPr>
            <p:ph type="title"/>
          </p:nvPr>
        </p:nvSpPr>
        <p:spPr>
          <a:xfrm>
            <a:off x="703958" y="264464"/>
            <a:ext cx="8831461" cy="960112"/>
          </a:xfrm>
        </p:spPr>
        <p:txBody>
          <a:bodyPr>
            <a:normAutofit/>
          </a:bodyPr>
          <a:lstStyle>
            <a:lvl1pPr>
              <a:defRPr sz="2607"/>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17438"/>
            <a:ext cx="4351734" cy="368736"/>
          </a:xfrm>
        </p:spPr>
        <p:txBody>
          <a:bodyPr anchor="ctr">
            <a:normAutofit/>
          </a:bodyPr>
          <a:lstStyle>
            <a:lvl1pPr marL="0" indent="0">
              <a:buNone/>
              <a:defRPr sz="1159"/>
            </a:lvl1pPr>
            <a:lvl2pPr marL="331163" indent="0">
              <a:buNone/>
              <a:defRPr/>
            </a:lvl2pPr>
            <a:lvl3pPr marL="662325" indent="0">
              <a:buNone/>
              <a:defRPr/>
            </a:lvl3pPr>
            <a:lvl4pPr marL="993488" indent="0">
              <a:buNone/>
              <a:defRPr/>
            </a:lvl4pPr>
            <a:lvl5pPr marL="1324650"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17438"/>
            <a:ext cx="4351734" cy="368736"/>
          </a:xfrm>
        </p:spPr>
        <p:txBody>
          <a:bodyPr anchor="ctr">
            <a:normAutofit/>
          </a:bodyPr>
          <a:lstStyle>
            <a:lvl1pPr marL="0" indent="0">
              <a:buNone/>
              <a:defRPr sz="1159"/>
            </a:lvl1pPr>
            <a:lvl2pPr marL="331163" indent="0">
              <a:buNone/>
              <a:defRPr/>
            </a:lvl2pPr>
            <a:lvl3pPr marL="662325" indent="0">
              <a:buNone/>
              <a:defRPr/>
            </a:lvl3pPr>
            <a:lvl4pPr marL="993488" indent="0">
              <a:buNone/>
              <a:defRPr/>
            </a:lvl4pPr>
            <a:lvl5pPr marL="1324650"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37403"/>
            <a:ext cx="4351734" cy="368736"/>
          </a:xfrm>
        </p:spPr>
        <p:txBody>
          <a:bodyPr anchor="ctr">
            <a:normAutofit/>
          </a:bodyPr>
          <a:lstStyle>
            <a:lvl1pPr marL="0" indent="0">
              <a:buNone/>
              <a:defRPr sz="1739"/>
            </a:lvl1pPr>
            <a:lvl2pPr marL="331163" indent="0">
              <a:buNone/>
              <a:defRPr/>
            </a:lvl2pPr>
            <a:lvl3pPr marL="662325" indent="0">
              <a:buNone/>
              <a:defRPr/>
            </a:lvl3pPr>
            <a:lvl4pPr marL="993488" indent="0">
              <a:buNone/>
              <a:defRPr/>
            </a:lvl4pPr>
            <a:lvl5pPr marL="1324650"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41033"/>
            <a:ext cx="4351734" cy="368736"/>
          </a:xfrm>
        </p:spPr>
        <p:txBody>
          <a:bodyPr anchor="ctr">
            <a:normAutofit/>
          </a:bodyPr>
          <a:lstStyle>
            <a:lvl1pPr marL="0" indent="0">
              <a:buNone/>
              <a:defRPr sz="1739"/>
            </a:lvl1pPr>
            <a:lvl2pPr marL="331163" indent="0">
              <a:buNone/>
              <a:defRPr/>
            </a:lvl2pPr>
            <a:lvl3pPr marL="662325" indent="0">
              <a:buNone/>
              <a:defRPr/>
            </a:lvl3pPr>
            <a:lvl4pPr marL="993488" indent="0">
              <a:buNone/>
              <a:defRPr/>
            </a:lvl4pPr>
            <a:lvl5pPr marL="1324650"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06320"/>
            <a:ext cx="4351734" cy="2911383"/>
          </a:xfrm>
        </p:spPr>
        <p:txBody>
          <a:bodyPr/>
          <a:lstStyle/>
          <a:p>
            <a:endParaRPr lang="en-GB"/>
          </a:p>
        </p:txBody>
      </p:sp>
      <p:sp>
        <p:nvSpPr>
          <p:cNvPr id="16" name="Picture Placeholder 14"/>
          <p:cNvSpPr>
            <a:spLocks noGrp="1"/>
          </p:cNvSpPr>
          <p:nvPr>
            <p:ph type="pic" sz="quarter" idx="15"/>
          </p:nvPr>
        </p:nvSpPr>
        <p:spPr>
          <a:xfrm>
            <a:off x="5183683" y="1607828"/>
            <a:ext cx="4351734" cy="29113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17438"/>
            <a:ext cx="8831459" cy="368736"/>
          </a:xfrm>
        </p:spPr>
        <p:txBody>
          <a:bodyPr anchor="ctr">
            <a:normAutofit/>
          </a:bodyPr>
          <a:lstStyle>
            <a:lvl1pPr marL="0" indent="0">
              <a:buNone/>
              <a:defRPr sz="1159"/>
            </a:lvl1pPr>
            <a:lvl2pPr marL="331163" indent="0">
              <a:buNone/>
              <a:defRPr/>
            </a:lvl2pPr>
            <a:lvl3pPr marL="662325" indent="0">
              <a:buNone/>
              <a:defRPr/>
            </a:lvl3pPr>
            <a:lvl4pPr marL="993488" indent="0">
              <a:buNone/>
              <a:defRPr/>
            </a:lvl4pPr>
            <a:lvl5pPr marL="1324650"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37403"/>
            <a:ext cx="8831459" cy="368736"/>
          </a:xfrm>
        </p:spPr>
        <p:txBody>
          <a:bodyPr anchor="ctr">
            <a:normAutofit/>
          </a:bodyPr>
          <a:lstStyle>
            <a:lvl1pPr marL="0" indent="0">
              <a:buNone/>
              <a:defRPr sz="1739"/>
            </a:lvl1pPr>
            <a:lvl2pPr marL="331163" indent="0">
              <a:buNone/>
              <a:defRPr/>
            </a:lvl2pPr>
            <a:lvl3pPr marL="662325" indent="0">
              <a:buNone/>
              <a:defRPr/>
            </a:lvl3pPr>
            <a:lvl4pPr marL="993488" indent="0">
              <a:buNone/>
              <a:defRPr/>
            </a:lvl4pPr>
            <a:lvl5pPr marL="1324650"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06320"/>
            <a:ext cx="8831461" cy="29113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07785"/>
            <a:ext cx="8831459" cy="538161"/>
          </a:xfrm>
          <a:prstGeom prst="rect">
            <a:avLst/>
          </a:prstGeom>
          <a:noFill/>
        </p:spPr>
        <p:txBody>
          <a:bodyPr wrap="square" rtlCol="0" anchor="ctr">
            <a:spAutoFit/>
          </a:bodyPr>
          <a:lstStyle/>
          <a:p>
            <a:r>
              <a:rPr lang="en-GB" sz="2897" b="1" dirty="0"/>
              <a:t>Unit Objectives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34776"/>
            <a:ext cx="8831461" cy="3065527"/>
          </a:xfrm>
        </p:spPr>
        <p:txBody>
          <a:bodyPr/>
          <a:lstStyle>
            <a:lvl1pPr marL="372558" indent="-372558">
              <a:buFont typeface="+mj-lt"/>
              <a:buAutoNum type="arabicPeriod"/>
              <a:defRPr/>
            </a:lvl1pPr>
          </a:lstStyle>
          <a:p>
            <a:pPr lvl="0"/>
            <a:r>
              <a:rPr lang="en-US" dirty="0"/>
              <a:t>Click to edit Master text styles</a:t>
            </a:r>
          </a:p>
        </p:txBody>
      </p:sp>
      <p:sp>
        <p:nvSpPr>
          <p:cNvPr id="7" name="TextBox 6"/>
          <p:cNvSpPr txBox="1"/>
          <p:nvPr userDrawn="1"/>
        </p:nvSpPr>
        <p:spPr>
          <a:xfrm>
            <a:off x="703957" y="955806"/>
            <a:ext cx="2348913" cy="404406"/>
          </a:xfrm>
          <a:prstGeom prst="rect">
            <a:avLst/>
          </a:prstGeom>
          <a:noFill/>
        </p:spPr>
        <p:txBody>
          <a:bodyPr wrap="none" rtlCol="0">
            <a:spAutoFit/>
          </a:bodyPr>
          <a:lstStyle/>
          <a:p>
            <a:r>
              <a:rPr lang="en-GB" sz="2028"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6441"/>
            <a:ext cx="8831461" cy="538161"/>
          </a:xfrm>
          <a:prstGeom prst="rect">
            <a:avLst/>
          </a:prstGeom>
          <a:noFill/>
        </p:spPr>
        <p:txBody>
          <a:bodyPr wrap="square" rtlCol="0">
            <a:spAutoFit/>
          </a:bodyPr>
          <a:lstStyle/>
          <a:p>
            <a:r>
              <a:rPr lang="en-GB" sz="2897"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44031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38373"/>
            <a:ext cx="8831461" cy="2066253"/>
          </a:xfrm>
        </p:spPr>
        <p:txBody>
          <a:bodyPr anchor="b"/>
          <a:lstStyle>
            <a:lvl1pPr>
              <a:defRPr sz="4346"/>
            </a:lvl1pPr>
          </a:lstStyle>
          <a:p>
            <a:r>
              <a:rPr lang="en-US"/>
              <a:t>Click to edit Master title style</a:t>
            </a:r>
            <a:endParaRPr lang="en-US" dirty="0"/>
          </a:p>
        </p:txBody>
      </p:sp>
      <p:sp>
        <p:nvSpPr>
          <p:cNvPr id="3" name="Text Placeholder 2"/>
          <p:cNvSpPr>
            <a:spLocks noGrp="1"/>
          </p:cNvSpPr>
          <p:nvPr>
            <p:ph type="body" idx="1"/>
          </p:nvPr>
        </p:nvSpPr>
        <p:spPr>
          <a:xfrm>
            <a:off x="698624" y="3324174"/>
            <a:ext cx="8831461" cy="1086594"/>
          </a:xfrm>
        </p:spPr>
        <p:txBody>
          <a:bodyPr/>
          <a:lstStyle>
            <a:lvl1pPr marL="0" indent="0">
              <a:buNone/>
              <a:defRPr sz="1738">
                <a:solidFill>
                  <a:schemeClr val="tx1">
                    <a:tint val="75000"/>
                  </a:schemeClr>
                </a:solidFill>
              </a:defRPr>
            </a:lvl1pPr>
            <a:lvl2pPr marL="331150" indent="0">
              <a:buNone/>
              <a:defRPr sz="1449">
                <a:solidFill>
                  <a:schemeClr val="tx1">
                    <a:tint val="75000"/>
                  </a:schemeClr>
                </a:solidFill>
              </a:defRPr>
            </a:lvl2pPr>
            <a:lvl3pPr marL="662300" indent="0">
              <a:buNone/>
              <a:defRPr sz="1304">
                <a:solidFill>
                  <a:schemeClr val="tx1">
                    <a:tint val="75000"/>
                  </a:schemeClr>
                </a:solidFill>
              </a:defRPr>
            </a:lvl3pPr>
            <a:lvl4pPr marL="993450" indent="0">
              <a:buNone/>
              <a:defRPr sz="1159">
                <a:solidFill>
                  <a:schemeClr val="tx1">
                    <a:tint val="75000"/>
                  </a:schemeClr>
                </a:solidFill>
              </a:defRPr>
            </a:lvl4pPr>
            <a:lvl5pPr marL="1324600" indent="0">
              <a:buNone/>
              <a:defRPr sz="1159">
                <a:solidFill>
                  <a:schemeClr val="tx1">
                    <a:tint val="75000"/>
                  </a:schemeClr>
                </a:solidFill>
              </a:defRPr>
            </a:lvl5pPr>
            <a:lvl6pPr marL="1655750" indent="0">
              <a:buNone/>
              <a:defRPr sz="1159">
                <a:solidFill>
                  <a:schemeClr val="tx1">
                    <a:tint val="75000"/>
                  </a:schemeClr>
                </a:solidFill>
              </a:defRPr>
            </a:lvl6pPr>
            <a:lvl7pPr marL="1986900" indent="0">
              <a:buNone/>
              <a:defRPr sz="1159">
                <a:solidFill>
                  <a:schemeClr val="tx1">
                    <a:tint val="75000"/>
                  </a:schemeClr>
                </a:solidFill>
              </a:defRPr>
            </a:lvl7pPr>
            <a:lvl8pPr marL="2318050" indent="0">
              <a:buNone/>
              <a:defRPr sz="1159">
                <a:solidFill>
                  <a:schemeClr val="tx1">
                    <a:tint val="75000"/>
                  </a:schemeClr>
                </a:solidFill>
              </a:defRPr>
            </a:lvl8pPr>
            <a:lvl9pPr marL="2649200" indent="0">
              <a:buNone/>
              <a:defRPr sz="115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27613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22310"/>
            <a:ext cx="4351734" cy="31516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22310"/>
            <a:ext cx="4351734" cy="31516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26264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4462"/>
            <a:ext cx="8831461" cy="960113"/>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17676"/>
            <a:ext cx="4331735" cy="596764"/>
          </a:xfrm>
        </p:spPr>
        <p:txBody>
          <a:bodyPr anchor="b"/>
          <a:lstStyle>
            <a:lvl1pPr marL="0" indent="0">
              <a:buNone/>
              <a:defRPr sz="1738" b="1"/>
            </a:lvl1pPr>
            <a:lvl2pPr marL="331150" indent="0">
              <a:buNone/>
              <a:defRPr sz="1449" b="1"/>
            </a:lvl2pPr>
            <a:lvl3pPr marL="662300" indent="0">
              <a:buNone/>
              <a:defRPr sz="1304" b="1"/>
            </a:lvl3pPr>
            <a:lvl4pPr marL="993450" indent="0">
              <a:buNone/>
              <a:defRPr sz="1159" b="1"/>
            </a:lvl4pPr>
            <a:lvl5pPr marL="1324600" indent="0">
              <a:buNone/>
              <a:defRPr sz="1159" b="1"/>
            </a:lvl5pPr>
            <a:lvl6pPr marL="1655750" indent="0">
              <a:buNone/>
              <a:defRPr sz="1159" b="1"/>
            </a:lvl6pPr>
            <a:lvl7pPr marL="1986900" indent="0">
              <a:buNone/>
              <a:defRPr sz="1159" b="1"/>
            </a:lvl7pPr>
            <a:lvl8pPr marL="2318050" indent="0">
              <a:buNone/>
              <a:defRPr sz="1159" b="1"/>
            </a:lvl8pPr>
            <a:lvl9pPr marL="2649200" indent="0">
              <a:buNone/>
              <a:defRPr sz="1159" b="1"/>
            </a:lvl9pPr>
          </a:lstStyle>
          <a:p>
            <a:pPr lvl="0"/>
            <a:r>
              <a:rPr lang="en-US"/>
              <a:t>Edit Master text styles</a:t>
            </a:r>
          </a:p>
        </p:txBody>
      </p:sp>
      <p:sp>
        <p:nvSpPr>
          <p:cNvPr id="4" name="Content Placeholder 3"/>
          <p:cNvSpPr>
            <a:spLocks noGrp="1"/>
          </p:cNvSpPr>
          <p:nvPr>
            <p:ph sz="half" idx="2"/>
          </p:nvPr>
        </p:nvSpPr>
        <p:spPr>
          <a:xfrm>
            <a:off x="705291" y="1814440"/>
            <a:ext cx="4331735" cy="26687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17676"/>
            <a:ext cx="4353068" cy="596764"/>
          </a:xfrm>
        </p:spPr>
        <p:txBody>
          <a:bodyPr anchor="b"/>
          <a:lstStyle>
            <a:lvl1pPr marL="0" indent="0">
              <a:buNone/>
              <a:defRPr sz="1738" b="1"/>
            </a:lvl1pPr>
            <a:lvl2pPr marL="331150" indent="0">
              <a:buNone/>
              <a:defRPr sz="1449" b="1"/>
            </a:lvl2pPr>
            <a:lvl3pPr marL="662300" indent="0">
              <a:buNone/>
              <a:defRPr sz="1304" b="1"/>
            </a:lvl3pPr>
            <a:lvl4pPr marL="993450" indent="0">
              <a:buNone/>
              <a:defRPr sz="1159" b="1"/>
            </a:lvl4pPr>
            <a:lvl5pPr marL="1324600" indent="0">
              <a:buNone/>
              <a:defRPr sz="1159" b="1"/>
            </a:lvl5pPr>
            <a:lvl6pPr marL="1655750" indent="0">
              <a:buNone/>
              <a:defRPr sz="1159" b="1"/>
            </a:lvl6pPr>
            <a:lvl7pPr marL="1986900" indent="0">
              <a:buNone/>
              <a:defRPr sz="1159" b="1"/>
            </a:lvl7pPr>
            <a:lvl8pPr marL="2318050" indent="0">
              <a:buNone/>
              <a:defRPr sz="1159" b="1"/>
            </a:lvl8pPr>
            <a:lvl9pPr marL="2649200" indent="0">
              <a:buNone/>
              <a:defRPr sz="1159" b="1"/>
            </a:lvl9pPr>
          </a:lstStyle>
          <a:p>
            <a:pPr lvl="0"/>
            <a:r>
              <a:rPr lang="en-US"/>
              <a:t>Edit Master text styles</a:t>
            </a:r>
          </a:p>
        </p:txBody>
      </p:sp>
      <p:sp>
        <p:nvSpPr>
          <p:cNvPr id="6" name="Content Placeholder 5"/>
          <p:cNvSpPr>
            <a:spLocks noGrp="1"/>
          </p:cNvSpPr>
          <p:nvPr>
            <p:ph sz="quarter" idx="4"/>
          </p:nvPr>
        </p:nvSpPr>
        <p:spPr>
          <a:xfrm>
            <a:off x="5183684" y="1814440"/>
            <a:ext cx="4353068" cy="26687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1490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98815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92196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1152"/>
            <a:ext cx="3302465" cy="1159034"/>
          </a:xfrm>
        </p:spPr>
        <p:txBody>
          <a:bodyPr anchor="b"/>
          <a:lstStyle>
            <a:lvl1pPr>
              <a:defRPr sz="2318"/>
            </a:lvl1pPr>
          </a:lstStyle>
          <a:p>
            <a:r>
              <a:rPr lang="en-US"/>
              <a:t>Click to edit Master title style</a:t>
            </a:r>
            <a:endParaRPr lang="en-US" dirty="0"/>
          </a:p>
        </p:txBody>
      </p:sp>
      <p:sp>
        <p:nvSpPr>
          <p:cNvPr id="3" name="Content Placeholder 2"/>
          <p:cNvSpPr>
            <a:spLocks noGrp="1"/>
          </p:cNvSpPr>
          <p:nvPr>
            <p:ph idx="1"/>
          </p:nvPr>
        </p:nvSpPr>
        <p:spPr>
          <a:xfrm>
            <a:off x="4353068" y="715198"/>
            <a:ext cx="5183684" cy="3529994"/>
          </a:xfrm>
        </p:spPr>
        <p:txBody>
          <a:bodyPr/>
          <a:lstStyle>
            <a:lvl1pPr>
              <a:defRPr sz="2318"/>
            </a:lvl1pPr>
            <a:lvl2pPr>
              <a:defRPr sz="2028"/>
            </a:lvl2pPr>
            <a:lvl3pPr>
              <a:defRPr sz="1738"/>
            </a:lvl3pPr>
            <a:lvl4pPr>
              <a:defRPr sz="1449"/>
            </a:lvl4pPr>
            <a:lvl5pPr>
              <a:defRPr sz="1449"/>
            </a:lvl5pPr>
            <a:lvl6pPr>
              <a:defRPr sz="1449"/>
            </a:lvl6pPr>
            <a:lvl7pPr>
              <a:defRPr sz="1449"/>
            </a:lvl7pPr>
            <a:lvl8pPr>
              <a:defRPr sz="1449"/>
            </a:lvl8pPr>
            <a:lvl9pPr>
              <a:defRPr sz="144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490186"/>
            <a:ext cx="3302465" cy="2760755"/>
          </a:xfrm>
        </p:spPr>
        <p:txBody>
          <a:bodyPr/>
          <a:lstStyle>
            <a:lvl1pPr marL="0" indent="0">
              <a:buNone/>
              <a:defRPr sz="1159"/>
            </a:lvl1pPr>
            <a:lvl2pPr marL="331150" indent="0">
              <a:buNone/>
              <a:defRPr sz="1014"/>
            </a:lvl2pPr>
            <a:lvl3pPr marL="662300" indent="0">
              <a:buNone/>
              <a:defRPr sz="869"/>
            </a:lvl3pPr>
            <a:lvl4pPr marL="993450" indent="0">
              <a:buNone/>
              <a:defRPr sz="724"/>
            </a:lvl4pPr>
            <a:lvl5pPr marL="1324600" indent="0">
              <a:buNone/>
              <a:defRPr sz="724"/>
            </a:lvl5pPr>
            <a:lvl6pPr marL="1655750" indent="0">
              <a:buNone/>
              <a:defRPr sz="724"/>
            </a:lvl6pPr>
            <a:lvl7pPr marL="1986900" indent="0">
              <a:buNone/>
              <a:defRPr sz="724"/>
            </a:lvl7pPr>
            <a:lvl8pPr marL="2318050" indent="0">
              <a:buNone/>
              <a:defRPr sz="724"/>
            </a:lvl8pPr>
            <a:lvl9pPr marL="2649200" indent="0">
              <a:buNone/>
              <a:defRPr sz="724"/>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0482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1152"/>
            <a:ext cx="3302465" cy="1159034"/>
          </a:xfrm>
        </p:spPr>
        <p:txBody>
          <a:bodyPr anchor="b"/>
          <a:lstStyle>
            <a:lvl1pPr>
              <a:defRPr sz="2318"/>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15198"/>
            <a:ext cx="5183684" cy="3529994"/>
          </a:xfrm>
        </p:spPr>
        <p:txBody>
          <a:bodyPr anchor="t"/>
          <a:lstStyle>
            <a:lvl1pPr marL="0" indent="0">
              <a:buNone/>
              <a:defRPr sz="2318"/>
            </a:lvl1pPr>
            <a:lvl2pPr marL="331150" indent="0">
              <a:buNone/>
              <a:defRPr sz="2028"/>
            </a:lvl2pPr>
            <a:lvl3pPr marL="662300" indent="0">
              <a:buNone/>
              <a:defRPr sz="1738"/>
            </a:lvl3pPr>
            <a:lvl4pPr marL="993450" indent="0">
              <a:buNone/>
              <a:defRPr sz="1449"/>
            </a:lvl4pPr>
            <a:lvl5pPr marL="1324600" indent="0">
              <a:buNone/>
              <a:defRPr sz="1449"/>
            </a:lvl5pPr>
            <a:lvl6pPr marL="1655750" indent="0">
              <a:buNone/>
              <a:defRPr sz="1449"/>
            </a:lvl6pPr>
            <a:lvl7pPr marL="1986900" indent="0">
              <a:buNone/>
              <a:defRPr sz="1449"/>
            </a:lvl7pPr>
            <a:lvl8pPr marL="2318050" indent="0">
              <a:buNone/>
              <a:defRPr sz="1449"/>
            </a:lvl8pPr>
            <a:lvl9pPr marL="2649200" indent="0">
              <a:buNone/>
              <a:defRPr sz="1449"/>
            </a:lvl9pPr>
          </a:lstStyle>
          <a:p>
            <a:r>
              <a:rPr lang="en-US"/>
              <a:t>Click icon to add picture</a:t>
            </a:r>
            <a:endParaRPr lang="en-US" dirty="0"/>
          </a:p>
        </p:txBody>
      </p:sp>
      <p:sp>
        <p:nvSpPr>
          <p:cNvPr id="4" name="Text Placeholder 3"/>
          <p:cNvSpPr>
            <a:spLocks noGrp="1"/>
          </p:cNvSpPr>
          <p:nvPr>
            <p:ph type="body" sz="half" idx="2"/>
          </p:nvPr>
        </p:nvSpPr>
        <p:spPr>
          <a:xfrm>
            <a:off x="705291" y="1490186"/>
            <a:ext cx="3302465" cy="2760755"/>
          </a:xfrm>
        </p:spPr>
        <p:txBody>
          <a:bodyPr/>
          <a:lstStyle>
            <a:lvl1pPr marL="0" indent="0">
              <a:buNone/>
              <a:defRPr sz="1159"/>
            </a:lvl1pPr>
            <a:lvl2pPr marL="331150" indent="0">
              <a:buNone/>
              <a:defRPr sz="1014"/>
            </a:lvl2pPr>
            <a:lvl3pPr marL="662300" indent="0">
              <a:buNone/>
              <a:defRPr sz="869"/>
            </a:lvl3pPr>
            <a:lvl4pPr marL="993450" indent="0">
              <a:buNone/>
              <a:defRPr sz="724"/>
            </a:lvl4pPr>
            <a:lvl5pPr marL="1324600" indent="0">
              <a:buNone/>
              <a:defRPr sz="724"/>
            </a:lvl5pPr>
            <a:lvl6pPr marL="1655750" indent="0">
              <a:buNone/>
              <a:defRPr sz="724"/>
            </a:lvl6pPr>
            <a:lvl7pPr marL="1986900" indent="0">
              <a:buNone/>
              <a:defRPr sz="724"/>
            </a:lvl7pPr>
            <a:lvl8pPr marL="2318050" indent="0">
              <a:buNone/>
              <a:defRPr sz="724"/>
            </a:lvl8pPr>
            <a:lvl9pPr marL="2649200" indent="0">
              <a:buNone/>
              <a:defRPr sz="724"/>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33241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4462"/>
            <a:ext cx="8831461" cy="96011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22310"/>
            <a:ext cx="8831461" cy="31516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03940"/>
            <a:ext cx="2303859" cy="264462"/>
          </a:xfrm>
          <a:prstGeom prst="rect">
            <a:avLst/>
          </a:prstGeom>
        </p:spPr>
        <p:txBody>
          <a:bodyPr vert="horz" lIns="91440" tIns="45720" rIns="91440" bIns="45720" rtlCol="0" anchor="ctr"/>
          <a:lstStyle>
            <a:lvl1pPr algn="l">
              <a:defRPr sz="869">
                <a:solidFill>
                  <a:schemeClr val="tx1">
                    <a:tint val="75000"/>
                  </a:schemeClr>
                </a:solidFill>
              </a:defRPr>
            </a:lvl1pPr>
          </a:lstStyle>
          <a:p>
            <a:fld id="{C764DE79-268F-4C1A-8933-263129D2AF90}" type="datetimeFigureOut">
              <a:rPr lang="en-US" smtClean="0"/>
              <a:t>9/19/2018</a:t>
            </a:fld>
            <a:endParaRPr lang="en-US" dirty="0"/>
          </a:p>
        </p:txBody>
      </p:sp>
      <p:sp>
        <p:nvSpPr>
          <p:cNvPr id="5" name="Footer Placeholder 4"/>
          <p:cNvSpPr>
            <a:spLocks noGrp="1"/>
          </p:cNvSpPr>
          <p:nvPr>
            <p:ph type="ftr" sz="quarter" idx="3"/>
          </p:nvPr>
        </p:nvSpPr>
        <p:spPr>
          <a:xfrm>
            <a:off x="3391793" y="4603940"/>
            <a:ext cx="3455789" cy="264462"/>
          </a:xfrm>
          <a:prstGeom prst="rect">
            <a:avLst/>
          </a:prstGeom>
        </p:spPr>
        <p:txBody>
          <a:bodyPr vert="horz" lIns="91440" tIns="45720" rIns="91440" bIns="45720" rtlCol="0" anchor="ctr"/>
          <a:lstStyle>
            <a:lvl1pPr algn="ctr">
              <a:defRPr sz="86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03940"/>
            <a:ext cx="2303859" cy="264462"/>
          </a:xfrm>
          <a:prstGeom prst="rect">
            <a:avLst/>
          </a:prstGeom>
        </p:spPr>
        <p:txBody>
          <a:bodyPr vert="horz" lIns="91440" tIns="45720" rIns="91440" bIns="45720" rtlCol="0" anchor="ctr"/>
          <a:lstStyle>
            <a:lvl1pPr algn="r">
              <a:defRPr sz="869">
                <a:solidFill>
                  <a:schemeClr val="tx1">
                    <a:tint val="75000"/>
                  </a:schemeClr>
                </a:solidFill>
              </a:defRPr>
            </a:lvl1pPr>
          </a:lstStyle>
          <a:p>
            <a:fld id="{48F63A3B-78C7-47BE-AE5E-E10140E04643}" type="slidenum">
              <a:rPr lang="en-US" smtClean="0"/>
              <a:t>‹#›</a:t>
            </a:fld>
            <a:endParaRPr lang="en-US" dirty="0"/>
          </a:p>
        </p:txBody>
      </p:sp>
    </p:spTree>
    <p:custDataLst>
      <p:tags r:id="rId19"/>
    </p:custDataLst>
    <p:extLst>
      <p:ext uri="{BB962C8B-B14F-4D97-AF65-F5344CB8AC3E}">
        <p14:creationId xmlns:p14="http://schemas.microsoft.com/office/powerpoint/2010/main" val="46455689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65" r:id="rId13"/>
    <p:sldLayoutId id="2147483661" r:id="rId14"/>
    <p:sldLayoutId id="2147483652" r:id="rId15"/>
    <p:sldLayoutId id="2147483664" r:id="rId16"/>
    <p:sldLayoutId id="2147483660" r:id="rId17"/>
  </p:sldLayoutIdLst>
  <p:txStyles>
    <p:titleStyle>
      <a:lvl1pPr algn="l" defTabSz="662300" rtl="0" eaLnBrk="1" latinLnBrk="0" hangingPunct="1">
        <a:lnSpc>
          <a:spcPct val="90000"/>
        </a:lnSpc>
        <a:spcBef>
          <a:spcPct val="0"/>
        </a:spcBef>
        <a:buNone/>
        <a:defRPr sz="3187" kern="1200">
          <a:solidFill>
            <a:schemeClr val="tx1"/>
          </a:solidFill>
          <a:latin typeface="+mj-lt"/>
          <a:ea typeface="+mj-ea"/>
          <a:cs typeface="+mj-cs"/>
        </a:defRPr>
      </a:lvl1pPr>
    </p:titleStyle>
    <p:body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p:bodyStyle>
    <p:otherStyle>
      <a:defPPr>
        <a:defRPr lang="en-US"/>
      </a:defPPr>
      <a:lvl1pPr marL="0" algn="l" defTabSz="662300" rtl="0" eaLnBrk="1" latinLnBrk="0" hangingPunct="1">
        <a:defRPr sz="1304" kern="1200">
          <a:solidFill>
            <a:schemeClr val="tx1"/>
          </a:solidFill>
          <a:latin typeface="+mn-lt"/>
          <a:ea typeface="+mn-ea"/>
          <a:cs typeface="+mn-cs"/>
        </a:defRPr>
      </a:lvl1pPr>
      <a:lvl2pPr marL="331150" algn="l" defTabSz="662300" rtl="0" eaLnBrk="1" latinLnBrk="0" hangingPunct="1">
        <a:defRPr sz="1304" kern="1200">
          <a:solidFill>
            <a:schemeClr val="tx1"/>
          </a:solidFill>
          <a:latin typeface="+mn-lt"/>
          <a:ea typeface="+mn-ea"/>
          <a:cs typeface="+mn-cs"/>
        </a:defRPr>
      </a:lvl2pPr>
      <a:lvl3pPr marL="662300" algn="l" defTabSz="662300" rtl="0" eaLnBrk="1" latinLnBrk="0" hangingPunct="1">
        <a:defRPr sz="1304" kern="1200">
          <a:solidFill>
            <a:schemeClr val="tx1"/>
          </a:solidFill>
          <a:latin typeface="+mn-lt"/>
          <a:ea typeface="+mn-ea"/>
          <a:cs typeface="+mn-cs"/>
        </a:defRPr>
      </a:lvl3pPr>
      <a:lvl4pPr marL="993450" algn="l" defTabSz="662300" rtl="0" eaLnBrk="1" latinLnBrk="0" hangingPunct="1">
        <a:defRPr sz="1304" kern="1200">
          <a:solidFill>
            <a:schemeClr val="tx1"/>
          </a:solidFill>
          <a:latin typeface="+mn-lt"/>
          <a:ea typeface="+mn-ea"/>
          <a:cs typeface="+mn-cs"/>
        </a:defRPr>
      </a:lvl4pPr>
      <a:lvl5pPr marL="1324600" algn="l" defTabSz="662300" rtl="0" eaLnBrk="1" latinLnBrk="0" hangingPunct="1">
        <a:defRPr sz="1304" kern="1200">
          <a:solidFill>
            <a:schemeClr val="tx1"/>
          </a:solidFill>
          <a:latin typeface="+mn-lt"/>
          <a:ea typeface="+mn-ea"/>
          <a:cs typeface="+mn-cs"/>
        </a:defRPr>
      </a:lvl5pPr>
      <a:lvl6pPr marL="1655750" algn="l" defTabSz="662300" rtl="0" eaLnBrk="1" latinLnBrk="0" hangingPunct="1">
        <a:defRPr sz="1304" kern="1200">
          <a:solidFill>
            <a:schemeClr val="tx1"/>
          </a:solidFill>
          <a:latin typeface="+mn-lt"/>
          <a:ea typeface="+mn-ea"/>
          <a:cs typeface="+mn-cs"/>
        </a:defRPr>
      </a:lvl6pPr>
      <a:lvl7pPr marL="1986900" algn="l" defTabSz="662300" rtl="0" eaLnBrk="1" latinLnBrk="0" hangingPunct="1">
        <a:defRPr sz="1304" kern="1200">
          <a:solidFill>
            <a:schemeClr val="tx1"/>
          </a:solidFill>
          <a:latin typeface="+mn-lt"/>
          <a:ea typeface="+mn-ea"/>
          <a:cs typeface="+mn-cs"/>
        </a:defRPr>
      </a:lvl7pPr>
      <a:lvl8pPr marL="2318050" algn="l" defTabSz="662300" rtl="0" eaLnBrk="1" latinLnBrk="0" hangingPunct="1">
        <a:defRPr sz="1304" kern="1200">
          <a:solidFill>
            <a:schemeClr val="tx1"/>
          </a:solidFill>
          <a:latin typeface="+mn-lt"/>
          <a:ea typeface="+mn-ea"/>
          <a:cs typeface="+mn-cs"/>
        </a:defRPr>
      </a:lvl8pPr>
      <a:lvl9pPr marL="2649200" algn="l" defTabSz="662300" rtl="0" eaLnBrk="1" latinLnBrk="0" hangingPunct="1">
        <a:defRPr sz="13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slide" Target="slide11.xml"/><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notesSlide" Target="../notesSlides/notesSlide12.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notesSlide" Target="../notesSlides/notesSlide15.xml"/><Relationship Id="rId21" Type="http://schemas.openxmlformats.org/officeDocument/2006/relationships/diagramQuickStyle" Target="../diagrams/quickStyle3.xml"/><Relationship Id="rId7" Type="http://schemas.openxmlformats.org/officeDocument/2006/relationships/diagramColors" Target="../diagrams/colors2.xml"/><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slideLayout" Target="../slideLayouts/slideLayout2.xml"/><Relationship Id="rId16" Type="http://schemas.openxmlformats.org/officeDocument/2006/relationships/image" Target="../media/image26.png"/><Relationship Id="rId20" Type="http://schemas.openxmlformats.org/officeDocument/2006/relationships/diagramLayout" Target="../diagrams/layout3.xml"/><Relationship Id="rId1" Type="http://schemas.openxmlformats.org/officeDocument/2006/relationships/tags" Target="../tags/tag18.xml"/><Relationship Id="rId6" Type="http://schemas.openxmlformats.org/officeDocument/2006/relationships/diagramQuickStyle" Target="../diagrams/quickStyle2.xml"/><Relationship Id="rId11" Type="http://schemas.openxmlformats.org/officeDocument/2006/relationships/image" Target="../media/image21.png"/><Relationship Id="rId24" Type="http://schemas.openxmlformats.org/officeDocument/2006/relationships/comments" Target="../comments/comment1.xml"/><Relationship Id="rId5" Type="http://schemas.openxmlformats.org/officeDocument/2006/relationships/diagramLayout" Target="../diagrams/layout2.xml"/><Relationship Id="rId15" Type="http://schemas.openxmlformats.org/officeDocument/2006/relationships/image" Target="../media/image25.png"/><Relationship Id="rId23" Type="http://schemas.microsoft.com/office/2007/relationships/diagramDrawing" Target="../diagrams/drawing3.xml"/><Relationship Id="rId10" Type="http://schemas.openxmlformats.org/officeDocument/2006/relationships/image" Target="../media/image2.svg"/><Relationship Id="rId19" Type="http://schemas.openxmlformats.org/officeDocument/2006/relationships/diagramData" Target="../diagrams/data3.xml"/><Relationship Id="rId4" Type="http://schemas.openxmlformats.org/officeDocument/2006/relationships/diagramData" Target="../diagrams/data2.xml"/><Relationship Id="rId9" Type="http://schemas.openxmlformats.org/officeDocument/2006/relationships/image" Target="../media/image1.png"/><Relationship Id="rId14" Type="http://schemas.openxmlformats.org/officeDocument/2006/relationships/image" Target="../media/image24.png"/><Relationship Id="rId22" Type="http://schemas.openxmlformats.org/officeDocument/2006/relationships/diagramColors" Target="../diagrams/colors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1.png"/><Relationship Id="rId5" Type="http://schemas.openxmlformats.org/officeDocument/2006/relationships/image" Target="../media/image29.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2.png"/><Relationship Id="rId3" Type="http://schemas.openxmlformats.org/officeDocument/2006/relationships/notesSlide" Target="../notesSlides/notesSlide18.xml"/><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21.png"/><Relationship Id="rId11" Type="http://schemas.openxmlformats.org/officeDocument/2006/relationships/image" Target="../media/image27.png"/><Relationship Id="rId5" Type="http://schemas.openxmlformats.org/officeDocument/2006/relationships/image" Target="../media/image2.svg"/><Relationship Id="rId10" Type="http://schemas.openxmlformats.org/officeDocument/2006/relationships/image" Target="../media/image26.png"/><Relationship Id="rId4" Type="http://schemas.openxmlformats.org/officeDocument/2006/relationships/image" Target="../media/image1.png"/><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2.sv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2.sv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2.sv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comments" Target="../comments/comment2.xml"/><Relationship Id="rId5" Type="http://schemas.openxmlformats.org/officeDocument/2006/relationships/image" Target="../media/image2.sv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24.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2.svg"/><Relationship Id="rId4" Type="http://schemas.openxmlformats.org/officeDocument/2006/relationships/diagramData" Target="../diagrams/data4.xml"/><Relationship Id="rId9"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1.png"/><Relationship Id="rId3" Type="http://schemas.openxmlformats.org/officeDocument/2006/relationships/notesSlide" Target="../notesSlides/notesSlide25.xml"/><Relationship Id="rId7" Type="http://schemas.openxmlformats.org/officeDocument/2006/relationships/image" Target="../media/image33.gif"/><Relationship Id="rId12" Type="http://schemas.microsoft.com/office/2007/relationships/diagramDrawing" Target="../diagrams/drawing5.xm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32.jpeg"/><Relationship Id="rId11" Type="http://schemas.openxmlformats.org/officeDocument/2006/relationships/diagramColors" Target="../diagrams/colors5.xml"/><Relationship Id="rId5" Type="http://schemas.openxmlformats.org/officeDocument/2006/relationships/image" Target="../media/image31.png"/><Relationship Id="rId10" Type="http://schemas.openxmlformats.org/officeDocument/2006/relationships/diagramQuickStyle" Target="../diagrams/quickStyle5.xml"/><Relationship Id="rId4" Type="http://schemas.openxmlformats.org/officeDocument/2006/relationships/image" Target="../media/image30.png"/><Relationship Id="rId9" Type="http://schemas.openxmlformats.org/officeDocument/2006/relationships/diagramLayout" Target="../diagrams/layout5.xml"/><Relationship Id="rId14" Type="http://schemas.openxmlformats.org/officeDocument/2006/relationships/image" Target="../media/image2.sv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2.sv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31.xml"/><Relationship Id="rId7" Type="http://schemas.openxmlformats.org/officeDocument/2006/relationships/image" Target="../media/image39.png"/><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image" Target="../media/image38.png"/><Relationship Id="rId11" Type="http://schemas.openxmlformats.org/officeDocument/2006/relationships/image" Target="../media/image1.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2.sv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image" Target="../media/image1.png"/><Relationship Id="rId3" Type="http://schemas.openxmlformats.org/officeDocument/2006/relationships/notesSlide" Target="../notesSlides/notesSlide36.xml"/><Relationship Id="rId7" Type="http://schemas.openxmlformats.org/officeDocument/2006/relationships/image" Target="../media/image46.jpeg"/><Relationship Id="rId12" Type="http://schemas.openxmlformats.org/officeDocument/2006/relationships/image" Target="../media/image51.jpeg"/><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comments" Target="../comments/comment3.xml"/><Relationship Id="rId10" Type="http://schemas.openxmlformats.org/officeDocument/2006/relationships/image" Target="../media/image49.jpeg"/><Relationship Id="rId4" Type="http://schemas.openxmlformats.org/officeDocument/2006/relationships/image" Target="../media/image43.png"/><Relationship Id="rId9" Type="http://schemas.openxmlformats.org/officeDocument/2006/relationships/image" Target="../media/image48.jpeg"/><Relationship Id="rId14" Type="http://schemas.openxmlformats.org/officeDocument/2006/relationships/image" Target="../media/image2.sv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8.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notesSlide" Target="../notesSlides/notesSlide38.xml"/><Relationship Id="rId7" Type="http://schemas.openxmlformats.org/officeDocument/2006/relationships/diagramQuickStyle" Target="../diagrams/quickStyle6.xml"/><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diagramLayout" Target="../diagrams/layout6.xml"/><Relationship Id="rId11" Type="http://schemas.openxmlformats.org/officeDocument/2006/relationships/image" Target="../media/image2.svg"/><Relationship Id="rId5" Type="http://schemas.openxmlformats.org/officeDocument/2006/relationships/diagramData" Target="../diagrams/data6.xml"/><Relationship Id="rId10" Type="http://schemas.openxmlformats.org/officeDocument/2006/relationships/image" Target="../media/image1.png"/><Relationship Id="rId4" Type="http://schemas.openxmlformats.org/officeDocument/2006/relationships/image" Target="../media/image20.png"/><Relationship Id="rId9" Type="http://schemas.microsoft.com/office/2007/relationships/diagramDrawing" Target="../diagrams/drawing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3.xml"/><Relationship Id="rId5" Type="http://schemas.openxmlformats.org/officeDocument/2006/relationships/image" Target="../media/image2.sv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4.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6.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5.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notesSlide" Target="../notesSlides/notesSlide45.xml"/><Relationship Id="rId7" Type="http://schemas.openxmlformats.org/officeDocument/2006/relationships/diagramQuickStyle" Target="../diagrams/quickStyle7.xml"/><Relationship Id="rId2" Type="http://schemas.openxmlformats.org/officeDocument/2006/relationships/slideLayout" Target="../slideLayouts/slideLayout2.xml"/><Relationship Id="rId1" Type="http://schemas.openxmlformats.org/officeDocument/2006/relationships/tags" Target="../tags/tag48.xml"/><Relationship Id="rId6" Type="http://schemas.openxmlformats.org/officeDocument/2006/relationships/diagramLayout" Target="../diagrams/layout7.xml"/><Relationship Id="rId11" Type="http://schemas.openxmlformats.org/officeDocument/2006/relationships/image" Target="../media/image2.svg"/><Relationship Id="rId5" Type="http://schemas.openxmlformats.org/officeDocument/2006/relationships/diagramData" Target="../diagrams/data7.xml"/><Relationship Id="rId10" Type="http://schemas.openxmlformats.org/officeDocument/2006/relationships/image" Target="../media/image1.png"/><Relationship Id="rId4" Type="http://schemas.openxmlformats.org/officeDocument/2006/relationships/image" Target="../media/image20.png"/><Relationship Id="rId9" Type="http://schemas.microsoft.com/office/2007/relationships/diagramDrawing" Target="../diagrams/drawing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9.xml"/><Relationship Id="rId5" Type="http://schemas.openxmlformats.org/officeDocument/2006/relationships/image" Target="../media/image2.svg"/><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tags" Target="../tags/tag50.xml"/><Relationship Id="rId6" Type="http://schemas.openxmlformats.org/officeDocument/2006/relationships/image" Target="../media/image1.png"/><Relationship Id="rId5" Type="http://schemas.openxmlformats.org/officeDocument/2006/relationships/image" Target="../media/image34.png"/><Relationship Id="rId4" Type="http://schemas.openxmlformats.org/officeDocument/2006/relationships/hyperlink" Target="https://www.dropbox.com/s/629g3jsrgwi1hj7/Electrical%20Installation%20skill%2018%20BASE%20LINE%20RISK%20ASSESSMENT%202017.docx?dl=0" TargetMode="External"/></Relationships>
</file>

<file path=ppt/slides/_rels/slide48.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notesSlide" Target="../notesSlides/notesSlide48.xml"/><Relationship Id="rId7" Type="http://schemas.openxmlformats.org/officeDocument/2006/relationships/diagramLayout" Target="../diagrams/layout8.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tags" Target="../tags/tag51.xml"/><Relationship Id="rId6" Type="http://schemas.openxmlformats.org/officeDocument/2006/relationships/diagramData" Target="../diagrams/data8.xml"/><Relationship Id="rId11" Type="http://schemas.openxmlformats.org/officeDocument/2006/relationships/image" Target="../media/image1.png"/><Relationship Id="rId5" Type="http://schemas.openxmlformats.org/officeDocument/2006/relationships/image" Target="../media/image20.png"/><Relationship Id="rId10" Type="http://schemas.microsoft.com/office/2007/relationships/diagramDrawing" Target="../diagrams/drawing8.xml"/><Relationship Id="rId4" Type="http://schemas.openxmlformats.org/officeDocument/2006/relationships/hyperlink" Target="https://www.dropbox.com/s/629g3jsrgwi1hj7/Electrical%20Installation%20skill%2018%20BASE%20LINE%20RISK%20ASSESSMENT%202017.docx?dl=0" TargetMode="External"/><Relationship Id="rId9" Type="http://schemas.openxmlformats.org/officeDocument/2006/relationships/diagramColors" Target="../diagrams/colors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5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hyperlink" Target="https://www.dropbox.com/s/629g3jsrgwi1hj7/Electrical%20Installation%20skill%2018%20BASE%20LINE%20RISK%20ASSESSMENT%202017.docx?dl=0"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50.xml"/><Relationship Id="rId7" Type="http://schemas.openxmlformats.org/officeDocument/2006/relationships/diagramColors" Target="../diagrams/colors9.xml"/><Relationship Id="rId2" Type="http://schemas.openxmlformats.org/officeDocument/2006/relationships/slideLayout" Target="../slideLayouts/slideLayout2.xml"/><Relationship Id="rId1" Type="http://schemas.openxmlformats.org/officeDocument/2006/relationships/tags" Target="../tags/tag53.xml"/><Relationship Id="rId6" Type="http://schemas.openxmlformats.org/officeDocument/2006/relationships/diagramQuickStyle" Target="../diagrams/quickStyle9.xml"/><Relationship Id="rId5" Type="http://schemas.openxmlformats.org/officeDocument/2006/relationships/diagramLayout" Target="../diagrams/layout9.xml"/><Relationship Id="rId10" Type="http://schemas.openxmlformats.org/officeDocument/2006/relationships/image" Target="../media/image2.svg"/><Relationship Id="rId4" Type="http://schemas.openxmlformats.org/officeDocument/2006/relationships/diagramData" Target="../diagrams/data9.xml"/><Relationship Id="rId9"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2.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notesSlide" Target="../notesSlides/notesSlide52.xml"/><Relationship Id="rId7" Type="http://schemas.openxmlformats.org/officeDocument/2006/relationships/diagramQuickStyle" Target="../diagrams/quickStyle10.xml"/><Relationship Id="rId2" Type="http://schemas.openxmlformats.org/officeDocument/2006/relationships/slideLayout" Target="../slideLayouts/slideLayout2.xml"/><Relationship Id="rId1" Type="http://schemas.openxmlformats.org/officeDocument/2006/relationships/tags" Target="../tags/tag55.xml"/><Relationship Id="rId6" Type="http://schemas.openxmlformats.org/officeDocument/2006/relationships/diagramLayout" Target="../diagrams/layout10.xml"/><Relationship Id="rId11" Type="http://schemas.openxmlformats.org/officeDocument/2006/relationships/image" Target="../media/image2.svg"/><Relationship Id="rId5" Type="http://schemas.openxmlformats.org/officeDocument/2006/relationships/diagramData" Target="../diagrams/data10.xml"/><Relationship Id="rId10" Type="http://schemas.openxmlformats.org/officeDocument/2006/relationships/image" Target="../media/image1.png"/><Relationship Id="rId4" Type="http://schemas.openxmlformats.org/officeDocument/2006/relationships/image" Target="../media/image20.png"/><Relationship Id="rId9" Type="http://schemas.microsoft.com/office/2007/relationships/diagramDrawing" Target="../diagrams/drawing10.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image" Target="../media/image53.png"/></Relationships>
</file>

<file path=ppt/slides/_rels/slide5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54.png"/><Relationship Id="rId7"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57.png"/><Relationship Id="rId5" Type="http://schemas.openxmlformats.org/officeDocument/2006/relationships/image" Target="../media/image3.png"/><Relationship Id="rId10" Type="http://schemas.openxmlformats.org/officeDocument/2006/relationships/image" Target="../media/image29.png"/><Relationship Id="rId4" Type="http://schemas.openxmlformats.org/officeDocument/2006/relationships/image" Target="../media/image55.svg"/><Relationship Id="rId9"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2.xml"/><Relationship Id="rId1" Type="http://schemas.openxmlformats.org/officeDocument/2006/relationships/tags" Target="../tags/tag57.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2.xml"/><Relationship Id="rId1" Type="http://schemas.openxmlformats.org/officeDocument/2006/relationships/tags" Target="../tags/tag58.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2.xml"/><Relationship Id="rId1" Type="http://schemas.openxmlformats.org/officeDocument/2006/relationships/tags" Target="../tags/tag59.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2.xml"/><Relationship Id="rId1" Type="http://schemas.openxmlformats.org/officeDocument/2006/relationships/tags" Target="../tags/tag60.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2.xml"/><Relationship Id="rId1" Type="http://schemas.openxmlformats.org/officeDocument/2006/relationships/tags" Target="../tags/tag6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2.xml"/><Relationship Id="rId1" Type="http://schemas.openxmlformats.org/officeDocument/2006/relationships/tags" Target="../tags/tag62.xml"/><Relationship Id="rId4" Type="http://schemas.openxmlformats.org/officeDocument/2006/relationships/hyperlink" Target="https://www.bhg.com/home-improvement/electrical/how-to-draw-electrical-plans/" TargetMode="Externa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2.xml"/><Relationship Id="rId1" Type="http://schemas.openxmlformats.org/officeDocument/2006/relationships/tags" Target="../tags/tag63.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2.xml"/><Relationship Id="rId1" Type="http://schemas.openxmlformats.org/officeDocument/2006/relationships/tags" Target="../tags/tag64.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2.xml"/><Relationship Id="rId1" Type="http://schemas.openxmlformats.org/officeDocument/2006/relationships/tags" Target="../tags/tag65.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2.xml"/><Relationship Id="rId1" Type="http://schemas.openxmlformats.org/officeDocument/2006/relationships/tags" Target="../tags/tag66.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2.xml"/><Relationship Id="rId1" Type="http://schemas.openxmlformats.org/officeDocument/2006/relationships/tags" Target="../tags/tag67.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2.xml"/><Relationship Id="rId1" Type="http://schemas.openxmlformats.org/officeDocument/2006/relationships/tags" Target="../tags/tag68.xml"/><Relationship Id="rId4" Type="http://schemas.openxmlformats.org/officeDocument/2006/relationships/image" Target="../media/image58.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2.xml"/><Relationship Id="rId1" Type="http://schemas.openxmlformats.org/officeDocument/2006/relationships/tags" Target="../tags/tag69.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2.xml"/><Relationship Id="rId1" Type="http://schemas.openxmlformats.org/officeDocument/2006/relationships/tags" Target="../tags/tag70.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2.xml"/><Relationship Id="rId1" Type="http://schemas.openxmlformats.org/officeDocument/2006/relationships/tags" Target="../tags/tag71.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png"/><Relationship Id="rId3" Type="http://schemas.openxmlformats.org/officeDocument/2006/relationships/notesSlide" Target="../notesSlides/notesSlide7.xml"/><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2.sv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notesSlide" Target="../notesSlides/notesSlide8.xml"/><Relationship Id="rId7" Type="http://schemas.openxmlformats.org/officeDocument/2006/relationships/image" Target="../media/image2.svg"/><Relationship Id="rId12"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png"/><Relationship Id="rId11" Type="http://schemas.openxmlformats.org/officeDocument/2006/relationships/diagramColors" Target="../diagrams/colors1.xml"/><Relationship Id="rId5" Type="http://schemas.openxmlformats.org/officeDocument/2006/relationships/image" Target="../media/image15.png"/><Relationship Id="rId10" Type="http://schemas.openxmlformats.org/officeDocument/2006/relationships/diagramQuickStyle" Target="../diagrams/quickStyle1.xml"/><Relationship Id="rId4" Type="http://schemas.openxmlformats.org/officeDocument/2006/relationships/image" Target="../media/image14.png"/><Relationship Id="rId9"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14.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Wireways</a:t>
            </a:r>
            <a:endParaRPr lang="en-GB" dirty="0"/>
          </a:p>
        </p:txBody>
      </p:sp>
      <p:sp>
        <p:nvSpPr>
          <p:cNvPr id="3" name="Subtitle 2"/>
          <p:cNvSpPr>
            <a:spLocks noGrp="1"/>
          </p:cNvSpPr>
          <p:nvPr>
            <p:ph type="subTitle" idx="1"/>
          </p:nvPr>
        </p:nvSpPr>
        <p:spPr/>
        <p:txBody>
          <a:bodyPr>
            <a:normAutofit/>
          </a:bodyPr>
          <a:lstStyle/>
          <a:p>
            <a:r>
              <a:rPr lang="en-GB" sz="2400" dirty="0"/>
              <a:t>Topic 3 – Stove Supply Scenario</a:t>
            </a:r>
          </a:p>
        </p:txBody>
      </p:sp>
      <p:sp>
        <p:nvSpPr>
          <p:cNvPr id="5" name="Rectangle 4">
            <a:extLst>
              <a:ext uri="{FF2B5EF4-FFF2-40B4-BE49-F238E27FC236}">
                <a16:creationId xmlns:a16="http://schemas.microsoft.com/office/drawing/2014/main" id="{2A047383-CA22-4811-8627-ADBDFB5EDB7D}"/>
              </a:ext>
            </a:extLst>
          </p:cNvPr>
          <p:cNvSpPr/>
          <p:nvPr/>
        </p:nvSpPr>
        <p:spPr>
          <a:xfrm>
            <a:off x="581366" y="4138197"/>
            <a:ext cx="9372861" cy="507831"/>
          </a:xfrm>
          <a:prstGeom prst="rect">
            <a:avLst/>
          </a:prstGeom>
        </p:spPr>
        <p:txBody>
          <a:bodyPr wrap="square">
            <a:spAutoFit/>
          </a:bodyPr>
          <a:lstStyle/>
          <a:p>
            <a:pPr lvl="0"/>
            <a:r>
              <a:rPr lang="en-ZA" sz="900" i="1" dirty="0">
                <a:solidFill>
                  <a:srgbClr val="43525A"/>
                </a:solidFill>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673" y="264463"/>
            <a:ext cx="7616770" cy="960112"/>
          </a:xfrm>
        </p:spPr>
        <p:txBody>
          <a:bodyPr/>
          <a:lstStyle/>
          <a:p>
            <a:r>
              <a:rPr lang="en-GB" dirty="0"/>
              <a:t>Client brief</a:t>
            </a:r>
          </a:p>
        </p:txBody>
      </p:sp>
      <p:sp>
        <p:nvSpPr>
          <p:cNvPr id="3" name="Content Placeholder 2"/>
          <p:cNvSpPr>
            <a:spLocks noGrp="1"/>
          </p:cNvSpPr>
          <p:nvPr>
            <p:ph idx="1"/>
          </p:nvPr>
        </p:nvSpPr>
        <p:spPr>
          <a:xfrm>
            <a:off x="656398" y="1083901"/>
            <a:ext cx="9409622" cy="3618924"/>
          </a:xfrm>
        </p:spPr>
        <p:txBody>
          <a:bodyPr>
            <a:noAutofit/>
          </a:bodyPr>
          <a:lstStyle/>
          <a:p>
            <a:pPr marL="0" indent="0">
              <a:buNone/>
            </a:pPr>
            <a:r>
              <a:rPr lang="en-GB" sz="2400" dirty="0"/>
              <a:t>Did you listen carefully to what your client said? </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endParaRPr lang="en-GB" sz="2400" dirty="0"/>
          </a:p>
          <a:p>
            <a:endParaRPr lang="en-GB" sz="2400" dirty="0"/>
          </a:p>
          <a:p>
            <a:endParaRPr lang="en-GB" sz="2400" dirty="0"/>
          </a:p>
        </p:txBody>
      </p:sp>
      <p:pic>
        <p:nvPicPr>
          <p:cNvPr id="9"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9452" y="1714309"/>
            <a:ext cx="554079" cy="554079"/>
          </a:xfrm>
          <a:prstGeom prst="rect">
            <a:avLst/>
          </a:prstGeom>
        </p:spPr>
      </p:pic>
      <p:sp>
        <p:nvSpPr>
          <p:cNvPr id="11" name="Rectangle 10">
            <a:hlinkClick r:id="rId6" action="ppaction://hlinksldjump"/>
            <a:extLst>
              <a:ext uri="{FF2B5EF4-FFF2-40B4-BE49-F238E27FC236}">
                <a16:creationId xmlns:a16="http://schemas.microsoft.com/office/drawing/2014/main" id="{FBA00E95-435B-44AF-AE90-7A73C4284F65}"/>
              </a:ext>
            </a:extLst>
          </p:cNvPr>
          <p:cNvSpPr/>
          <p:nvPr/>
        </p:nvSpPr>
        <p:spPr>
          <a:xfrm>
            <a:off x="4217758" y="3333633"/>
            <a:ext cx="2212169" cy="82861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Go to list of details</a:t>
            </a:r>
          </a:p>
        </p:txBody>
      </p:sp>
      <p:sp>
        <p:nvSpPr>
          <p:cNvPr id="12" name="Rectangle 11">
            <a:extLst>
              <a:ext uri="{FF2B5EF4-FFF2-40B4-BE49-F238E27FC236}">
                <a16:creationId xmlns:a16="http://schemas.microsoft.com/office/drawing/2014/main" id="{E51C6E08-C5EB-4948-B23A-06B4FDA71BC7}"/>
              </a:ext>
            </a:extLst>
          </p:cNvPr>
          <p:cNvSpPr/>
          <p:nvPr/>
        </p:nvSpPr>
        <p:spPr>
          <a:xfrm>
            <a:off x="1190404" y="1660048"/>
            <a:ext cx="8134542" cy="1200329"/>
          </a:xfrm>
          <a:prstGeom prst="rect">
            <a:avLst/>
          </a:prstGeom>
          <a:solidFill>
            <a:schemeClr val="tx2">
              <a:lumMod val="40000"/>
              <a:lumOff val="60000"/>
            </a:schemeClr>
          </a:solidFill>
        </p:spPr>
        <p:txBody>
          <a:bodyPr wrap="square">
            <a:spAutoFit/>
          </a:bodyPr>
          <a:lstStyle/>
          <a:p>
            <a:r>
              <a:rPr lang="en-GB" sz="2400" dirty="0"/>
              <a:t>You will be given a list of details from the conversation</a:t>
            </a:r>
            <a:r>
              <a:rPr lang="en-ZA" sz="2400" dirty="0"/>
              <a:t>. Choose </a:t>
            </a:r>
            <a:r>
              <a:rPr lang="en-ZA" sz="2400" b="1" dirty="0"/>
              <a:t>all the correct </a:t>
            </a:r>
            <a:r>
              <a:rPr lang="en-ZA" sz="2400" dirty="0"/>
              <a:t>details from this list and click </a:t>
            </a:r>
            <a:r>
              <a:rPr lang="en-ZA" sz="2400" b="1" dirty="0"/>
              <a:t>SUBMIT</a:t>
            </a:r>
            <a:r>
              <a:rPr lang="en-ZA" sz="2400" dirty="0"/>
              <a:t> when you are finished. </a:t>
            </a:r>
          </a:p>
        </p:txBody>
      </p:sp>
    </p:spTree>
    <p:custDataLst>
      <p:tags r:id="rId1"/>
    </p:custDataLst>
    <p:extLst>
      <p:ext uri="{BB962C8B-B14F-4D97-AF65-F5344CB8AC3E}">
        <p14:creationId xmlns:p14="http://schemas.microsoft.com/office/powerpoint/2010/main" val="123909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673" y="264463"/>
            <a:ext cx="7616770" cy="960112"/>
          </a:xfrm>
        </p:spPr>
        <p:txBody>
          <a:bodyPr/>
          <a:lstStyle/>
          <a:p>
            <a:r>
              <a:rPr lang="en-GB" dirty="0"/>
              <a:t>Client brief</a:t>
            </a:r>
          </a:p>
        </p:txBody>
      </p:sp>
      <p:sp>
        <p:nvSpPr>
          <p:cNvPr id="4" name="TextBox 3"/>
          <p:cNvSpPr txBox="1"/>
          <p:nvPr/>
        </p:nvSpPr>
        <p:spPr>
          <a:xfrm>
            <a:off x="458105" y="1028575"/>
            <a:ext cx="9720310" cy="3323987"/>
          </a:xfrm>
          <a:prstGeom prst="rect">
            <a:avLst/>
          </a:prstGeom>
          <a:noFill/>
        </p:spPr>
        <p:txBody>
          <a:bodyPr wrap="square" rtlCol="0">
            <a:spAutoFit/>
          </a:bodyPr>
          <a:lstStyle/>
          <a:p>
            <a:pPr lvl="0" defTabSz="914400">
              <a:defRPr/>
            </a:pPr>
            <a:endParaRPr lang="en-US" dirty="0"/>
          </a:p>
          <a:p>
            <a:pPr>
              <a:buSzPct val="50000"/>
              <a:buFont typeface="Wingdings" panose="05000000000000000000" pitchFamily="2" charset="2"/>
              <a:buChar char="q"/>
            </a:pPr>
            <a:r>
              <a:rPr lang="en-US" sz="2400" dirty="0"/>
              <a:t>The project must follow all regulations and standards</a:t>
            </a:r>
          </a:p>
          <a:p>
            <a:pPr>
              <a:buSzPct val="50000"/>
              <a:buFont typeface="Wingdings" panose="05000000000000000000" pitchFamily="2" charset="2"/>
              <a:buChar char="q"/>
            </a:pPr>
            <a:r>
              <a:rPr lang="en-US" sz="2400" dirty="0"/>
              <a:t> You must provide your client with a certificate of compliance </a:t>
            </a:r>
          </a:p>
          <a:p>
            <a:pPr>
              <a:buSzPct val="50000"/>
              <a:buFont typeface="Wingdings" panose="05000000000000000000" pitchFamily="2" charset="2"/>
              <a:buChar char="q"/>
            </a:pPr>
            <a:r>
              <a:rPr lang="en-US" sz="2400" dirty="0"/>
              <a:t> All health and safety must be complied to at all times</a:t>
            </a:r>
          </a:p>
          <a:p>
            <a:pPr>
              <a:buSzPct val="50000"/>
              <a:buFont typeface="Wingdings" panose="05000000000000000000" pitchFamily="2" charset="2"/>
              <a:buChar char="q"/>
            </a:pPr>
            <a:r>
              <a:rPr lang="en-US" sz="2400" dirty="0"/>
              <a:t> Activities must not damage the walls and must not look unsightly</a:t>
            </a:r>
          </a:p>
          <a:p>
            <a:pPr>
              <a:buSzPct val="50000"/>
              <a:buFont typeface="Wingdings" panose="05000000000000000000" pitchFamily="2" charset="2"/>
              <a:buChar char="q"/>
            </a:pPr>
            <a:r>
              <a:rPr lang="en-US" sz="2400" dirty="0"/>
              <a:t> You can get the supply from any point in the installation as long as it is compliant</a:t>
            </a:r>
          </a:p>
          <a:p>
            <a:pPr>
              <a:buSzPct val="50000"/>
              <a:buFont typeface="Wingdings" panose="05000000000000000000" pitchFamily="2" charset="2"/>
              <a:buChar char="q"/>
            </a:pPr>
            <a:r>
              <a:rPr lang="en-US" sz="2400" dirty="0"/>
              <a:t> You must finish all the work in 3 days</a:t>
            </a:r>
          </a:p>
          <a:p>
            <a:pPr>
              <a:buSzPct val="50000"/>
              <a:buFont typeface="Wingdings" panose="05000000000000000000" pitchFamily="2" charset="2"/>
              <a:buChar char="q"/>
            </a:pPr>
            <a:r>
              <a:rPr lang="en-US" sz="2400" dirty="0"/>
              <a:t> Money is of no concern to the client</a:t>
            </a:r>
          </a:p>
        </p:txBody>
      </p:sp>
      <p:sp>
        <p:nvSpPr>
          <p:cNvPr id="7" name="Rectangle 6">
            <a:extLst>
              <a:ext uri="{FF2B5EF4-FFF2-40B4-BE49-F238E27FC236}">
                <a16:creationId xmlns:a16="http://schemas.microsoft.com/office/drawing/2014/main" id="{50D94822-70B6-4EFC-BCC3-FCAAE12A418C}"/>
              </a:ext>
            </a:extLst>
          </p:cNvPr>
          <p:cNvSpPr/>
          <p:nvPr/>
        </p:nvSpPr>
        <p:spPr>
          <a:xfrm>
            <a:off x="8519401" y="4352562"/>
            <a:ext cx="1445827" cy="3396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SUBMIT</a:t>
            </a:r>
          </a:p>
        </p:txBody>
      </p:sp>
    </p:spTree>
    <p:custDataLst>
      <p:tags r:id="rId1"/>
    </p:custDataLst>
    <p:extLst>
      <p:ext uri="{BB962C8B-B14F-4D97-AF65-F5344CB8AC3E}">
        <p14:creationId xmlns:p14="http://schemas.microsoft.com/office/powerpoint/2010/main" val="2348765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Client brief</a:t>
            </a:r>
          </a:p>
        </p:txBody>
      </p:sp>
      <p:sp>
        <p:nvSpPr>
          <p:cNvPr id="3" name="Content Placeholder 2"/>
          <p:cNvSpPr>
            <a:spLocks noGrp="1"/>
          </p:cNvSpPr>
          <p:nvPr>
            <p:ph idx="1"/>
          </p:nvPr>
        </p:nvSpPr>
        <p:spPr>
          <a:xfrm>
            <a:off x="610678" y="1083901"/>
            <a:ext cx="8777162" cy="3618924"/>
          </a:xfrm>
        </p:spPr>
        <p:txBody>
          <a:bodyPr>
            <a:noAutofit/>
          </a:bodyPr>
          <a:lstStyle/>
          <a:p>
            <a:pPr marL="0" indent="0">
              <a:buNone/>
            </a:pPr>
            <a:r>
              <a:rPr lang="en-US" sz="2400" dirty="0"/>
              <a:t>Let’s review the details that </a:t>
            </a:r>
            <a:r>
              <a:rPr lang="en-US" sz="2400" dirty="0" err="1"/>
              <a:t>Mrs</a:t>
            </a:r>
            <a:r>
              <a:rPr lang="en-US" sz="2400" dirty="0"/>
              <a:t> </a:t>
            </a:r>
            <a:r>
              <a:rPr lang="en-US" sz="2400" dirty="0" err="1"/>
              <a:t>Nkitseng</a:t>
            </a:r>
            <a:r>
              <a:rPr lang="en-US" sz="2400" dirty="0"/>
              <a:t> gave you over the phone. </a:t>
            </a:r>
            <a:br>
              <a:rPr lang="en-US" sz="2400" dirty="0"/>
            </a:br>
            <a:endParaRPr lang="en-US"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endParaRPr lang="en-GB" sz="2400" dirty="0"/>
          </a:p>
          <a:p>
            <a:endParaRPr lang="en-GB" sz="2400" dirty="0"/>
          </a:p>
          <a:p>
            <a:endParaRPr lang="en-GB" sz="2400" dirty="0"/>
          </a:p>
        </p:txBody>
      </p:sp>
      <p:sp>
        <p:nvSpPr>
          <p:cNvPr id="12" name="Rectangle 11">
            <a:extLst>
              <a:ext uri="{FF2B5EF4-FFF2-40B4-BE49-F238E27FC236}">
                <a16:creationId xmlns:a16="http://schemas.microsoft.com/office/drawing/2014/main" id="{B5716E48-6B30-426E-A52D-D1904EE07C91}"/>
              </a:ext>
            </a:extLst>
          </p:cNvPr>
          <p:cNvSpPr/>
          <p:nvPr/>
        </p:nvSpPr>
        <p:spPr>
          <a:xfrm>
            <a:off x="1265998" y="3121303"/>
            <a:ext cx="1036866" cy="939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13" name="Rectangle 12">
            <a:extLst>
              <a:ext uri="{FF2B5EF4-FFF2-40B4-BE49-F238E27FC236}">
                <a16:creationId xmlns:a16="http://schemas.microsoft.com/office/drawing/2014/main" id="{B5716E48-6B30-426E-A52D-D1904EE07C91}"/>
              </a:ext>
            </a:extLst>
          </p:cNvPr>
          <p:cNvSpPr/>
          <p:nvPr/>
        </p:nvSpPr>
        <p:spPr>
          <a:xfrm>
            <a:off x="2381289" y="3121303"/>
            <a:ext cx="1036866" cy="939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14" name="Rectangle 13">
            <a:extLst>
              <a:ext uri="{FF2B5EF4-FFF2-40B4-BE49-F238E27FC236}">
                <a16:creationId xmlns:a16="http://schemas.microsoft.com/office/drawing/2014/main" id="{B5716E48-6B30-426E-A52D-D1904EE07C91}"/>
              </a:ext>
            </a:extLst>
          </p:cNvPr>
          <p:cNvSpPr/>
          <p:nvPr/>
        </p:nvSpPr>
        <p:spPr>
          <a:xfrm>
            <a:off x="3489653" y="3121303"/>
            <a:ext cx="1036866" cy="939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15" name="Rectangle 14">
            <a:extLst>
              <a:ext uri="{FF2B5EF4-FFF2-40B4-BE49-F238E27FC236}">
                <a16:creationId xmlns:a16="http://schemas.microsoft.com/office/drawing/2014/main" id="{B5716E48-6B30-426E-A52D-D1904EE07C91}"/>
              </a:ext>
            </a:extLst>
          </p:cNvPr>
          <p:cNvSpPr/>
          <p:nvPr/>
        </p:nvSpPr>
        <p:spPr>
          <a:xfrm>
            <a:off x="4604944" y="3121303"/>
            <a:ext cx="1036866" cy="939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16" name="Rectangle 15">
            <a:extLst>
              <a:ext uri="{FF2B5EF4-FFF2-40B4-BE49-F238E27FC236}">
                <a16:creationId xmlns:a16="http://schemas.microsoft.com/office/drawing/2014/main" id="{B5716E48-6B30-426E-A52D-D1904EE07C91}"/>
              </a:ext>
            </a:extLst>
          </p:cNvPr>
          <p:cNvSpPr/>
          <p:nvPr/>
        </p:nvSpPr>
        <p:spPr>
          <a:xfrm>
            <a:off x="5734089" y="3121303"/>
            <a:ext cx="1036866" cy="939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17" name="Rectangle 16">
            <a:extLst>
              <a:ext uri="{FF2B5EF4-FFF2-40B4-BE49-F238E27FC236}">
                <a16:creationId xmlns:a16="http://schemas.microsoft.com/office/drawing/2014/main" id="{B5716E48-6B30-426E-A52D-D1904EE07C91}"/>
              </a:ext>
            </a:extLst>
          </p:cNvPr>
          <p:cNvSpPr/>
          <p:nvPr/>
        </p:nvSpPr>
        <p:spPr>
          <a:xfrm>
            <a:off x="6842452" y="3121303"/>
            <a:ext cx="1036866" cy="939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18" name="Rectangle 17">
            <a:extLst>
              <a:ext uri="{FF2B5EF4-FFF2-40B4-BE49-F238E27FC236}">
                <a16:creationId xmlns:a16="http://schemas.microsoft.com/office/drawing/2014/main" id="{B5716E48-6B30-426E-A52D-D1904EE07C91}"/>
              </a:ext>
            </a:extLst>
          </p:cNvPr>
          <p:cNvSpPr/>
          <p:nvPr/>
        </p:nvSpPr>
        <p:spPr>
          <a:xfrm>
            <a:off x="7957743" y="3121303"/>
            <a:ext cx="1036866" cy="939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0909" y="3201891"/>
            <a:ext cx="737183" cy="817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descr="Image result for certificate of compliance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8311" y="3375456"/>
            <a:ext cx="862821" cy="431411"/>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1837" y="3215969"/>
            <a:ext cx="606136" cy="776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3124" y="1919424"/>
            <a:ext cx="554079" cy="554079"/>
          </a:xfrm>
          <a:prstGeom prst="rect">
            <a:avLst/>
          </a:prstGeom>
        </p:spPr>
      </p:pic>
      <p:sp>
        <p:nvSpPr>
          <p:cNvPr id="21" name="Rectangle 20">
            <a:extLst>
              <a:ext uri="{FF2B5EF4-FFF2-40B4-BE49-F238E27FC236}">
                <a16:creationId xmlns:a16="http://schemas.microsoft.com/office/drawing/2014/main" id="{E51C6E08-C5EB-4948-B23A-06B4FDA71BC7}"/>
              </a:ext>
            </a:extLst>
          </p:cNvPr>
          <p:cNvSpPr/>
          <p:nvPr/>
        </p:nvSpPr>
        <p:spPr>
          <a:xfrm>
            <a:off x="1280160" y="1677134"/>
            <a:ext cx="8168640" cy="1200329"/>
          </a:xfrm>
          <a:prstGeom prst="rect">
            <a:avLst/>
          </a:prstGeom>
          <a:solidFill>
            <a:schemeClr val="tx2">
              <a:lumMod val="40000"/>
              <a:lumOff val="60000"/>
            </a:schemeClr>
          </a:solidFill>
        </p:spPr>
        <p:txBody>
          <a:bodyPr wrap="square">
            <a:spAutoFit/>
          </a:bodyPr>
          <a:lstStyle/>
          <a:p>
            <a:r>
              <a:rPr lang="en-US" sz="2400" dirty="0"/>
              <a:t>Click on each of the blocks below to find out more.  You will need this information for the remainder of the steps in this scenario. </a:t>
            </a:r>
          </a:p>
        </p:txBody>
      </p:sp>
    </p:spTree>
    <p:custDataLst>
      <p:tags r:id="rId1"/>
    </p:custDataLst>
    <p:extLst>
      <p:ext uri="{BB962C8B-B14F-4D97-AF65-F5344CB8AC3E}">
        <p14:creationId xmlns:p14="http://schemas.microsoft.com/office/powerpoint/2010/main" val="3257387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93" y="264463"/>
            <a:ext cx="7616770" cy="960112"/>
          </a:xfrm>
        </p:spPr>
        <p:txBody>
          <a:bodyPr/>
          <a:lstStyle/>
          <a:p>
            <a:r>
              <a:rPr lang="en-GB" dirty="0"/>
              <a:t>Mrs </a:t>
            </a:r>
            <a:r>
              <a:rPr lang="en-GB" dirty="0" err="1"/>
              <a:t>Nkitseng’s</a:t>
            </a:r>
            <a:r>
              <a:rPr lang="en-GB" dirty="0"/>
              <a:t> property</a:t>
            </a:r>
          </a:p>
        </p:txBody>
      </p:sp>
      <p:sp>
        <p:nvSpPr>
          <p:cNvPr id="3" name="Content Placeholder 2"/>
          <p:cNvSpPr>
            <a:spLocks noGrp="1"/>
          </p:cNvSpPr>
          <p:nvPr>
            <p:ph idx="1"/>
          </p:nvPr>
        </p:nvSpPr>
        <p:spPr>
          <a:xfrm>
            <a:off x="561194" y="1083901"/>
            <a:ext cx="9253366" cy="808817"/>
          </a:xfrm>
        </p:spPr>
        <p:txBody>
          <a:bodyPr>
            <a:noAutofit/>
          </a:bodyPr>
          <a:lstStyle/>
          <a:p>
            <a:pPr marL="0" indent="0">
              <a:buNone/>
            </a:pPr>
            <a:r>
              <a:rPr lang="en-GB" sz="2400" dirty="0"/>
              <a:t>Now that you know what your client wants, you need to find out specific details about the property. You can do this by visiting the property before you begin the job. This helps with your planning. </a:t>
            </a:r>
          </a:p>
        </p:txBody>
      </p:sp>
      <p:sp>
        <p:nvSpPr>
          <p:cNvPr id="4" name="Rectangle 3">
            <a:extLst>
              <a:ext uri="{FF2B5EF4-FFF2-40B4-BE49-F238E27FC236}">
                <a16:creationId xmlns:a16="http://schemas.microsoft.com/office/drawing/2014/main" id="{7945B0CB-7A9B-4093-898C-6EFD0F8B8B11}"/>
              </a:ext>
            </a:extLst>
          </p:cNvPr>
          <p:cNvSpPr/>
          <p:nvPr/>
        </p:nvSpPr>
        <p:spPr>
          <a:xfrm>
            <a:off x="5524500" y="2329610"/>
            <a:ext cx="3700853" cy="21738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dirty="0"/>
          </a:p>
          <a:p>
            <a:pPr algn="ctr"/>
            <a:endParaRPr lang="en-ZA" sz="1553" dirty="0"/>
          </a:p>
          <a:p>
            <a:pPr algn="ctr"/>
            <a:endParaRPr lang="en-ZA" sz="1553" dirty="0"/>
          </a:p>
          <a:p>
            <a:pPr algn="ctr"/>
            <a:endParaRPr lang="en-ZA" sz="1553" dirty="0"/>
          </a:p>
          <a:p>
            <a:pPr algn="ctr"/>
            <a:r>
              <a:rPr lang="en-ZA" sz="1553" dirty="0">
                <a:solidFill>
                  <a:sysClr val="windowText" lastClr="000000"/>
                </a:solidFill>
              </a:rPr>
              <a:t>Placeholder for Vid01: Property Details </a:t>
            </a:r>
          </a:p>
        </p:txBody>
      </p:sp>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0954" y="2601907"/>
            <a:ext cx="1108624" cy="863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7161" y="2541498"/>
            <a:ext cx="554079" cy="554079"/>
          </a:xfrm>
          <a:prstGeom prst="rect">
            <a:avLst/>
          </a:prstGeom>
        </p:spPr>
      </p:pic>
      <p:sp>
        <p:nvSpPr>
          <p:cNvPr id="10" name="Rectangle 9">
            <a:extLst>
              <a:ext uri="{FF2B5EF4-FFF2-40B4-BE49-F238E27FC236}">
                <a16:creationId xmlns:a16="http://schemas.microsoft.com/office/drawing/2014/main" id="{E51C6E08-C5EB-4948-B23A-06B4FDA71BC7}"/>
              </a:ext>
            </a:extLst>
          </p:cNvPr>
          <p:cNvSpPr/>
          <p:nvPr/>
        </p:nvSpPr>
        <p:spPr>
          <a:xfrm>
            <a:off x="1239373" y="2339958"/>
            <a:ext cx="3881267" cy="1200329"/>
          </a:xfrm>
          <a:prstGeom prst="rect">
            <a:avLst/>
          </a:prstGeom>
          <a:solidFill>
            <a:schemeClr val="tx2">
              <a:lumMod val="40000"/>
              <a:lumOff val="60000"/>
            </a:schemeClr>
          </a:solidFill>
        </p:spPr>
        <p:txBody>
          <a:bodyPr wrap="square">
            <a:spAutoFit/>
          </a:bodyPr>
          <a:lstStyle/>
          <a:p>
            <a:r>
              <a:rPr lang="en-GB" sz="2400" b="1" dirty="0"/>
              <a:t>Watch this video to learn more information about Mrs </a:t>
            </a:r>
            <a:r>
              <a:rPr lang="en-GB" sz="2400" b="1" dirty="0" err="1"/>
              <a:t>Nkitseng’s</a:t>
            </a:r>
            <a:r>
              <a:rPr lang="en-GB" sz="2400" b="1" dirty="0"/>
              <a:t> property. </a:t>
            </a:r>
          </a:p>
        </p:txBody>
      </p:sp>
    </p:spTree>
    <p:custDataLst>
      <p:tags r:id="rId1"/>
    </p:custDataLst>
    <p:extLst>
      <p:ext uri="{BB962C8B-B14F-4D97-AF65-F5344CB8AC3E}">
        <p14:creationId xmlns:p14="http://schemas.microsoft.com/office/powerpoint/2010/main" val="1677444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8AF5-6B60-4557-AEF3-AFDB5014FC12}"/>
              </a:ext>
            </a:extLst>
          </p:cNvPr>
          <p:cNvSpPr>
            <a:spLocks noGrp="1"/>
          </p:cNvSpPr>
          <p:nvPr>
            <p:ph type="title"/>
          </p:nvPr>
        </p:nvSpPr>
        <p:spPr>
          <a:xfrm>
            <a:off x="528697" y="264462"/>
            <a:ext cx="8831461" cy="960113"/>
          </a:xfrm>
        </p:spPr>
        <p:txBody>
          <a:bodyPr/>
          <a:lstStyle/>
          <a:p>
            <a:r>
              <a:rPr lang="en-ZA" dirty="0"/>
              <a:t>Summary of property details </a:t>
            </a:r>
          </a:p>
        </p:txBody>
      </p:sp>
      <p:sp>
        <p:nvSpPr>
          <p:cNvPr id="3" name="Content Placeholder 2">
            <a:extLst>
              <a:ext uri="{FF2B5EF4-FFF2-40B4-BE49-F238E27FC236}">
                <a16:creationId xmlns:a16="http://schemas.microsoft.com/office/drawing/2014/main" id="{F6D06B1A-756A-4578-A630-B8F2FEEDB020}"/>
              </a:ext>
            </a:extLst>
          </p:cNvPr>
          <p:cNvSpPr>
            <a:spLocks noGrp="1"/>
          </p:cNvSpPr>
          <p:nvPr>
            <p:ph idx="1"/>
          </p:nvPr>
        </p:nvSpPr>
        <p:spPr>
          <a:xfrm>
            <a:off x="528697" y="1209921"/>
            <a:ext cx="8831461" cy="3151699"/>
          </a:xfrm>
        </p:spPr>
        <p:txBody>
          <a:bodyPr>
            <a:noAutofit/>
          </a:bodyPr>
          <a:lstStyle/>
          <a:p>
            <a:pPr marL="0" indent="0">
              <a:buNone/>
            </a:pPr>
            <a:r>
              <a:rPr lang="en-ZA" sz="2400" dirty="0"/>
              <a:t>Not sure you can remember all the property details? Don’t worry, click on the boxes below to refresh your mind.</a:t>
            </a:r>
          </a:p>
          <a:p>
            <a:pPr marL="0" indent="0">
              <a:buNone/>
            </a:pPr>
            <a:endParaRPr lang="en-ZA" sz="2400" dirty="0"/>
          </a:p>
          <a:p>
            <a:pPr marL="0" indent="0">
              <a:buNone/>
            </a:pPr>
            <a:endParaRPr lang="en-ZA" sz="2400" dirty="0"/>
          </a:p>
          <a:p>
            <a:pPr marL="0" indent="0">
              <a:buNone/>
            </a:pPr>
            <a:endParaRPr lang="en-ZA" sz="2400" dirty="0"/>
          </a:p>
          <a:p>
            <a:pPr marL="0" indent="0">
              <a:buNone/>
            </a:pPr>
            <a:endParaRPr lang="en-ZA" sz="2400" dirty="0"/>
          </a:p>
          <a:p>
            <a:pPr marL="0" indent="0">
              <a:buNone/>
            </a:pPr>
            <a:r>
              <a:rPr lang="en-ZA" sz="2400" dirty="0"/>
              <a:t>You may want to keep this list as well as the client details handy for future reference. </a:t>
            </a:r>
            <a:r>
              <a:rPr lang="en-ZA" sz="2400" u="sng" dirty="0"/>
              <a:t>Click here </a:t>
            </a:r>
            <a:r>
              <a:rPr lang="en-ZA" sz="2400" dirty="0"/>
              <a:t>to download. </a:t>
            </a:r>
          </a:p>
          <a:p>
            <a:pPr marL="0" indent="0">
              <a:buNone/>
            </a:pPr>
            <a:endParaRPr lang="en-ZA" sz="2400" u="sng" dirty="0"/>
          </a:p>
          <a:p>
            <a:pPr marL="0" indent="0">
              <a:buNone/>
            </a:pPr>
            <a:endParaRPr lang="en-ZA" sz="2400" dirty="0"/>
          </a:p>
          <a:p>
            <a:pPr marL="0" indent="0">
              <a:buNone/>
            </a:pPr>
            <a:endParaRPr lang="en-ZA" sz="2400" dirty="0"/>
          </a:p>
          <a:p>
            <a:pPr marL="0" indent="0">
              <a:buNone/>
            </a:pPr>
            <a:endParaRPr lang="en-ZA" sz="2400" dirty="0"/>
          </a:p>
        </p:txBody>
      </p:sp>
      <p:sp>
        <p:nvSpPr>
          <p:cNvPr id="5" name="Rectangle 4">
            <a:extLst>
              <a:ext uri="{FF2B5EF4-FFF2-40B4-BE49-F238E27FC236}">
                <a16:creationId xmlns:a16="http://schemas.microsoft.com/office/drawing/2014/main" id="{B5716E48-6B30-426E-A52D-D1904EE07C91}"/>
              </a:ext>
            </a:extLst>
          </p:cNvPr>
          <p:cNvSpPr/>
          <p:nvPr/>
        </p:nvSpPr>
        <p:spPr>
          <a:xfrm>
            <a:off x="604898" y="2206649"/>
            <a:ext cx="1036866" cy="93971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15" name="Rectangle 14">
            <a:extLst>
              <a:ext uri="{FF2B5EF4-FFF2-40B4-BE49-F238E27FC236}">
                <a16:creationId xmlns:a16="http://schemas.microsoft.com/office/drawing/2014/main" id="{B5716E48-6B30-426E-A52D-D1904EE07C91}"/>
              </a:ext>
            </a:extLst>
          </p:cNvPr>
          <p:cNvSpPr/>
          <p:nvPr/>
        </p:nvSpPr>
        <p:spPr>
          <a:xfrm>
            <a:off x="1720189" y="2206649"/>
            <a:ext cx="1036866" cy="93971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16" name="Rectangle 15">
            <a:extLst>
              <a:ext uri="{FF2B5EF4-FFF2-40B4-BE49-F238E27FC236}">
                <a16:creationId xmlns:a16="http://schemas.microsoft.com/office/drawing/2014/main" id="{B5716E48-6B30-426E-A52D-D1904EE07C91}"/>
              </a:ext>
            </a:extLst>
          </p:cNvPr>
          <p:cNvSpPr/>
          <p:nvPr/>
        </p:nvSpPr>
        <p:spPr>
          <a:xfrm>
            <a:off x="2828553" y="2206649"/>
            <a:ext cx="1036866" cy="93971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17" name="Rectangle 16">
            <a:extLst>
              <a:ext uri="{FF2B5EF4-FFF2-40B4-BE49-F238E27FC236}">
                <a16:creationId xmlns:a16="http://schemas.microsoft.com/office/drawing/2014/main" id="{B5716E48-6B30-426E-A52D-D1904EE07C91}"/>
              </a:ext>
            </a:extLst>
          </p:cNvPr>
          <p:cNvSpPr/>
          <p:nvPr/>
        </p:nvSpPr>
        <p:spPr>
          <a:xfrm>
            <a:off x="3943844" y="2206649"/>
            <a:ext cx="1036866" cy="93971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18" name="Rectangle 17">
            <a:extLst>
              <a:ext uri="{FF2B5EF4-FFF2-40B4-BE49-F238E27FC236}">
                <a16:creationId xmlns:a16="http://schemas.microsoft.com/office/drawing/2014/main" id="{B5716E48-6B30-426E-A52D-D1904EE07C91}"/>
              </a:ext>
            </a:extLst>
          </p:cNvPr>
          <p:cNvSpPr/>
          <p:nvPr/>
        </p:nvSpPr>
        <p:spPr>
          <a:xfrm>
            <a:off x="5072989" y="2206649"/>
            <a:ext cx="1036866" cy="93971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19" name="Rectangle 18">
            <a:extLst>
              <a:ext uri="{FF2B5EF4-FFF2-40B4-BE49-F238E27FC236}">
                <a16:creationId xmlns:a16="http://schemas.microsoft.com/office/drawing/2014/main" id="{B5716E48-6B30-426E-A52D-D1904EE07C91}"/>
              </a:ext>
            </a:extLst>
          </p:cNvPr>
          <p:cNvSpPr/>
          <p:nvPr/>
        </p:nvSpPr>
        <p:spPr>
          <a:xfrm>
            <a:off x="6181352" y="2206649"/>
            <a:ext cx="1036866" cy="93971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20" name="Rectangle 19">
            <a:extLst>
              <a:ext uri="{FF2B5EF4-FFF2-40B4-BE49-F238E27FC236}">
                <a16:creationId xmlns:a16="http://schemas.microsoft.com/office/drawing/2014/main" id="{B5716E48-6B30-426E-A52D-D1904EE07C91}"/>
              </a:ext>
            </a:extLst>
          </p:cNvPr>
          <p:cNvSpPr/>
          <p:nvPr/>
        </p:nvSpPr>
        <p:spPr>
          <a:xfrm>
            <a:off x="7296643" y="2206649"/>
            <a:ext cx="1036866" cy="93971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Tree>
    <p:custDataLst>
      <p:tags r:id="rId1"/>
    </p:custDataLst>
    <p:extLst>
      <p:ext uri="{BB962C8B-B14F-4D97-AF65-F5344CB8AC3E}">
        <p14:creationId xmlns:p14="http://schemas.microsoft.com/office/powerpoint/2010/main" val="2417663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573" y="264463"/>
            <a:ext cx="7616770" cy="960112"/>
          </a:xfrm>
        </p:spPr>
        <p:txBody>
          <a:bodyPr/>
          <a:lstStyle/>
          <a:p>
            <a:r>
              <a:rPr lang="en-GB" dirty="0"/>
              <a:t>Step 2- Choose the best option</a:t>
            </a:r>
          </a:p>
        </p:txBody>
      </p:sp>
      <p:sp>
        <p:nvSpPr>
          <p:cNvPr id="3" name="Content Placeholder 2"/>
          <p:cNvSpPr>
            <a:spLocks noGrp="1"/>
          </p:cNvSpPr>
          <p:nvPr>
            <p:ph idx="1"/>
          </p:nvPr>
        </p:nvSpPr>
        <p:spPr>
          <a:xfrm>
            <a:off x="479995" y="1125338"/>
            <a:ext cx="4633025" cy="808817"/>
          </a:xfrm>
        </p:spPr>
        <p:txBody>
          <a:bodyPr>
            <a:noAutofit/>
          </a:bodyPr>
          <a:lstStyle/>
          <a:p>
            <a:pPr marL="0" indent="0">
              <a:buNone/>
            </a:pPr>
            <a:r>
              <a:rPr lang="en-GB" sz="2400" dirty="0"/>
              <a:t>In this step you first need to weigh up the options and decide which will be the best approach to take. A number of factors could affect your decision. </a:t>
            </a:r>
          </a:p>
        </p:txBody>
      </p:sp>
      <p:graphicFrame>
        <p:nvGraphicFramePr>
          <p:cNvPr id="29" name="Diagram 28"/>
          <p:cNvGraphicFramePr/>
          <p:nvPr>
            <p:extLst>
              <p:ext uri="{D42A27DB-BD31-4B8C-83A1-F6EECF244321}">
                <p14:modId xmlns:p14="http://schemas.microsoft.com/office/powerpoint/2010/main" val="2380154498"/>
              </p:ext>
            </p:extLst>
          </p:nvPr>
        </p:nvGraphicFramePr>
        <p:xfrm>
          <a:off x="4879773" y="1316109"/>
          <a:ext cx="5216727" cy="32401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6"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79994" y="3416467"/>
            <a:ext cx="554079" cy="554079"/>
          </a:xfrm>
          <a:prstGeom prst="rect">
            <a:avLst/>
          </a:prstGeom>
        </p:spPr>
      </p:pic>
      <p:sp>
        <p:nvSpPr>
          <p:cNvPr id="31" name="TextBox 30"/>
          <p:cNvSpPr txBox="1"/>
          <p:nvPr/>
        </p:nvSpPr>
        <p:spPr>
          <a:xfrm>
            <a:off x="5243888" y="855337"/>
            <a:ext cx="4541520" cy="369332"/>
          </a:xfrm>
          <a:prstGeom prst="rect">
            <a:avLst/>
          </a:prstGeom>
          <a:noFill/>
        </p:spPr>
        <p:txBody>
          <a:bodyPr wrap="square" rtlCol="0">
            <a:spAutoFit/>
          </a:bodyPr>
          <a:lstStyle/>
          <a:p>
            <a:pPr algn="ctr"/>
            <a:r>
              <a:rPr lang="en-ZA" b="1" dirty="0"/>
              <a:t>Factors to consider:</a:t>
            </a:r>
          </a:p>
        </p:txBody>
      </p:sp>
      <p:pic>
        <p:nvPicPr>
          <p:cNvPr id="57"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53778" y="1290556"/>
            <a:ext cx="445452" cy="447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43022" y="1683398"/>
            <a:ext cx="448252" cy="396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 name="Oval 2047"/>
          <p:cNvSpPr/>
          <p:nvPr/>
        </p:nvSpPr>
        <p:spPr>
          <a:xfrm>
            <a:off x="7391400" y="1746318"/>
            <a:ext cx="307830" cy="270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1</a:t>
            </a:r>
          </a:p>
        </p:txBody>
      </p:sp>
      <p:sp>
        <p:nvSpPr>
          <p:cNvPr id="60" name="Oval 59"/>
          <p:cNvSpPr/>
          <p:nvPr/>
        </p:nvSpPr>
        <p:spPr>
          <a:xfrm>
            <a:off x="8089107" y="2063994"/>
            <a:ext cx="307830" cy="270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2</a:t>
            </a:r>
          </a:p>
        </p:txBody>
      </p:sp>
      <p:pic>
        <p:nvPicPr>
          <p:cNvPr id="614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94205" y="2588392"/>
            <a:ext cx="568065" cy="535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Oval 61"/>
          <p:cNvSpPr/>
          <p:nvPr/>
        </p:nvSpPr>
        <p:spPr>
          <a:xfrm>
            <a:off x="8286375" y="2730177"/>
            <a:ext cx="307830" cy="270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3</a:t>
            </a:r>
          </a:p>
        </p:txBody>
      </p:sp>
      <p:pic>
        <p:nvPicPr>
          <p:cNvPr id="6147"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43022" y="3647573"/>
            <a:ext cx="613649" cy="645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 name="Oval 64"/>
          <p:cNvSpPr/>
          <p:nvPr/>
        </p:nvSpPr>
        <p:spPr>
          <a:xfrm>
            <a:off x="7946910" y="3512319"/>
            <a:ext cx="307830" cy="270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4</a:t>
            </a:r>
          </a:p>
        </p:txBody>
      </p:sp>
      <p:pic>
        <p:nvPicPr>
          <p:cNvPr id="6149"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59867" y="4112099"/>
            <a:ext cx="309562" cy="44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 name="Oval 66"/>
          <p:cNvSpPr/>
          <p:nvPr/>
        </p:nvSpPr>
        <p:spPr>
          <a:xfrm>
            <a:off x="7359867" y="3770892"/>
            <a:ext cx="307830" cy="270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5</a:t>
            </a:r>
          </a:p>
        </p:txBody>
      </p:sp>
      <p:pic>
        <p:nvPicPr>
          <p:cNvPr id="6150" name="Picture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78868" y="3791122"/>
            <a:ext cx="740092" cy="543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9" name="Oval 68"/>
          <p:cNvSpPr/>
          <p:nvPr/>
        </p:nvSpPr>
        <p:spPr>
          <a:xfrm>
            <a:off x="6475947" y="3500385"/>
            <a:ext cx="307830" cy="270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6</a:t>
            </a:r>
          </a:p>
        </p:txBody>
      </p:sp>
      <p:pic>
        <p:nvPicPr>
          <p:cNvPr id="6151" name="Picture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631773" y="2689575"/>
            <a:ext cx="547095" cy="622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 name="Oval 70"/>
          <p:cNvSpPr/>
          <p:nvPr/>
        </p:nvSpPr>
        <p:spPr>
          <a:xfrm>
            <a:off x="6241084" y="2790277"/>
            <a:ext cx="307830" cy="270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7</a:t>
            </a:r>
          </a:p>
        </p:txBody>
      </p:sp>
      <p:pic>
        <p:nvPicPr>
          <p:cNvPr id="6152" name="Picture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128652" y="1503785"/>
            <a:ext cx="694589" cy="560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Oval 72"/>
          <p:cNvSpPr/>
          <p:nvPr/>
        </p:nvSpPr>
        <p:spPr>
          <a:xfrm>
            <a:off x="6410851" y="2082528"/>
            <a:ext cx="307830" cy="2705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8</a:t>
            </a:r>
          </a:p>
        </p:txBody>
      </p:sp>
      <p:graphicFrame>
        <p:nvGraphicFramePr>
          <p:cNvPr id="34" name="Diagram 33">
            <a:extLst>
              <a:ext uri="{FF2B5EF4-FFF2-40B4-BE49-F238E27FC236}">
                <a16:creationId xmlns:a16="http://schemas.microsoft.com/office/drawing/2014/main" id="{69A2B039-EF5F-4EE4-B3A6-345087053A14}"/>
              </a:ext>
            </a:extLst>
          </p:cNvPr>
          <p:cNvGraphicFramePr/>
          <p:nvPr>
            <p:extLst>
              <p:ext uri="{D42A27DB-BD31-4B8C-83A1-F6EECF244321}">
                <p14:modId xmlns:p14="http://schemas.microsoft.com/office/powerpoint/2010/main" val="49138216"/>
              </p:ext>
            </p:extLst>
          </p:nvPr>
        </p:nvGraphicFramePr>
        <p:xfrm>
          <a:off x="2497103" y="80411"/>
          <a:ext cx="4917157" cy="353929"/>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35" name="Rectangle 34">
            <a:extLst>
              <a:ext uri="{FF2B5EF4-FFF2-40B4-BE49-F238E27FC236}">
                <a16:creationId xmlns:a16="http://schemas.microsoft.com/office/drawing/2014/main" id="{E51C6E08-C5EB-4948-B23A-06B4FDA71BC7}"/>
              </a:ext>
            </a:extLst>
          </p:cNvPr>
          <p:cNvSpPr/>
          <p:nvPr/>
        </p:nvSpPr>
        <p:spPr>
          <a:xfrm>
            <a:off x="1094593" y="3355970"/>
            <a:ext cx="3881267" cy="830997"/>
          </a:xfrm>
          <a:prstGeom prst="rect">
            <a:avLst/>
          </a:prstGeom>
          <a:solidFill>
            <a:schemeClr val="tx2">
              <a:lumMod val="40000"/>
              <a:lumOff val="60000"/>
            </a:schemeClr>
          </a:solidFill>
        </p:spPr>
        <p:txBody>
          <a:bodyPr wrap="square">
            <a:spAutoFit/>
          </a:bodyPr>
          <a:lstStyle/>
          <a:p>
            <a:r>
              <a:rPr lang="en-GB" sz="2400" b="1" dirty="0"/>
              <a:t>Move over each item to find out what these factors are…</a:t>
            </a:r>
          </a:p>
        </p:txBody>
      </p:sp>
    </p:spTree>
    <p:custDataLst>
      <p:tags r:id="rId1"/>
    </p:custDataLst>
    <p:extLst>
      <p:ext uri="{BB962C8B-B14F-4D97-AF65-F5344CB8AC3E}">
        <p14:creationId xmlns:p14="http://schemas.microsoft.com/office/powerpoint/2010/main" val="2838439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573" y="264463"/>
            <a:ext cx="7616770" cy="960112"/>
          </a:xfrm>
        </p:spPr>
        <p:txBody>
          <a:bodyPr/>
          <a:lstStyle/>
          <a:p>
            <a:r>
              <a:rPr lang="en-GB" dirty="0"/>
              <a:t>Step 2- Choose the best option</a:t>
            </a:r>
          </a:p>
        </p:txBody>
      </p:sp>
      <p:sp>
        <p:nvSpPr>
          <p:cNvPr id="3" name="Content Placeholder 2"/>
          <p:cNvSpPr>
            <a:spLocks noGrp="1"/>
          </p:cNvSpPr>
          <p:nvPr>
            <p:ph idx="1"/>
          </p:nvPr>
        </p:nvSpPr>
        <p:spPr>
          <a:xfrm>
            <a:off x="472136" y="1050346"/>
            <a:ext cx="9467562" cy="808817"/>
          </a:xfrm>
        </p:spPr>
        <p:txBody>
          <a:bodyPr>
            <a:noAutofit/>
          </a:bodyPr>
          <a:lstStyle/>
          <a:p>
            <a:pPr marL="0" indent="0">
              <a:buNone/>
            </a:pPr>
            <a:r>
              <a:rPr lang="en-GB" sz="2400" dirty="0"/>
              <a:t>You have </a:t>
            </a:r>
            <a:r>
              <a:rPr lang="en-GB" sz="2400" b="1" dirty="0"/>
              <a:t>three possible options </a:t>
            </a:r>
            <a:r>
              <a:rPr lang="en-GB" sz="2400" dirty="0"/>
              <a:t>available to you when providing the supply for Mrs </a:t>
            </a:r>
            <a:r>
              <a:rPr lang="en-GB" sz="2400" dirty="0" err="1"/>
              <a:t>Nkitseng’s</a:t>
            </a:r>
            <a:r>
              <a:rPr lang="en-GB" sz="2400" dirty="0"/>
              <a:t> stove. </a:t>
            </a:r>
          </a:p>
          <a:p>
            <a:endParaRPr lang="en-GB" sz="2400" dirty="0"/>
          </a:p>
        </p:txBody>
      </p:sp>
      <p:sp>
        <p:nvSpPr>
          <p:cNvPr id="30" name="Rectangle 29">
            <a:extLst>
              <a:ext uri="{FF2B5EF4-FFF2-40B4-BE49-F238E27FC236}">
                <a16:creationId xmlns:a16="http://schemas.microsoft.com/office/drawing/2014/main" id="{7945B0CB-7A9B-4093-898C-6EFD0F8B8B11}"/>
              </a:ext>
            </a:extLst>
          </p:cNvPr>
          <p:cNvSpPr/>
          <p:nvPr/>
        </p:nvSpPr>
        <p:spPr>
          <a:xfrm>
            <a:off x="1108131" y="4447355"/>
            <a:ext cx="1310725" cy="38598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Option 1</a:t>
            </a:r>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403" y="3726506"/>
            <a:ext cx="1078807" cy="697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Rectangle 36">
            <a:extLst>
              <a:ext uri="{FF2B5EF4-FFF2-40B4-BE49-F238E27FC236}">
                <a16:creationId xmlns:a16="http://schemas.microsoft.com/office/drawing/2014/main" id="{0F2C6F92-B0E0-7441-B83F-47EAD9E62534}"/>
              </a:ext>
            </a:extLst>
          </p:cNvPr>
          <p:cNvSpPr/>
          <p:nvPr/>
        </p:nvSpPr>
        <p:spPr>
          <a:xfrm>
            <a:off x="1108132" y="2731570"/>
            <a:ext cx="8831566" cy="830997"/>
          </a:xfrm>
          <a:prstGeom prst="rect">
            <a:avLst/>
          </a:prstGeom>
          <a:noFill/>
          <a:ln w="28575">
            <a:solidFill>
              <a:srgbClr val="00B050"/>
            </a:solidFill>
          </a:ln>
        </p:spPr>
        <p:txBody>
          <a:bodyPr wrap="square">
            <a:spAutoFit/>
          </a:bodyPr>
          <a:lstStyle/>
          <a:p>
            <a:r>
              <a:rPr lang="en-GB" sz="2400" i="1" dirty="0"/>
              <a:t>TIP: Keep in mind the information that Mrs </a:t>
            </a:r>
            <a:r>
              <a:rPr lang="en-GB" sz="2400" i="1" dirty="0" err="1"/>
              <a:t>Nkitseng</a:t>
            </a:r>
            <a:r>
              <a:rPr lang="en-GB" sz="2400" i="1" dirty="0"/>
              <a:t> told you and the property details. </a:t>
            </a:r>
          </a:p>
        </p:txBody>
      </p:sp>
      <p:pic>
        <p:nvPicPr>
          <p:cNvPr id="43"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9727" y="2028525"/>
            <a:ext cx="446317" cy="446317"/>
          </a:xfrm>
          <a:prstGeom prst="rect">
            <a:avLst/>
          </a:prstGeom>
        </p:spPr>
      </p:pic>
      <p:pic>
        <p:nvPicPr>
          <p:cNvPr id="42" name="Graphic 5" descr="Lightbulb">
            <a:extLst>
              <a:ext uri="{FF2B5EF4-FFF2-40B4-BE49-F238E27FC236}">
                <a16:creationId xmlns:a16="http://schemas.microsoft.com/office/drawing/2014/main" id="{00B0017C-4E87-E549-B121-06DAD747C5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6691" y="2884575"/>
            <a:ext cx="469628" cy="469628"/>
          </a:xfrm>
          <a:prstGeom prst="rect">
            <a:avLst/>
          </a:prstGeom>
        </p:spPr>
      </p:pic>
      <p:sp>
        <p:nvSpPr>
          <p:cNvPr id="20" name="Rectangle 19">
            <a:extLst>
              <a:ext uri="{FF2B5EF4-FFF2-40B4-BE49-F238E27FC236}">
                <a16:creationId xmlns:a16="http://schemas.microsoft.com/office/drawing/2014/main" id="{E51C6E08-C5EB-4948-B23A-06B4FDA71BC7}"/>
              </a:ext>
            </a:extLst>
          </p:cNvPr>
          <p:cNvSpPr/>
          <p:nvPr/>
        </p:nvSpPr>
        <p:spPr>
          <a:xfrm>
            <a:off x="1108133" y="1836186"/>
            <a:ext cx="8831565" cy="830997"/>
          </a:xfrm>
          <a:prstGeom prst="rect">
            <a:avLst/>
          </a:prstGeom>
          <a:solidFill>
            <a:schemeClr val="tx2">
              <a:lumMod val="40000"/>
              <a:lumOff val="60000"/>
            </a:schemeClr>
          </a:solidFill>
        </p:spPr>
        <p:txBody>
          <a:bodyPr wrap="square">
            <a:spAutoFit/>
          </a:bodyPr>
          <a:lstStyle/>
          <a:p>
            <a:r>
              <a:rPr lang="en-GB" sz="2400" dirty="0"/>
              <a:t>Take a look at the options below. You will soon need to decide which option is the best for this job. </a:t>
            </a:r>
          </a:p>
        </p:txBody>
      </p:sp>
      <p:sp>
        <p:nvSpPr>
          <p:cNvPr id="21" name="Rectangle 20">
            <a:extLst>
              <a:ext uri="{FF2B5EF4-FFF2-40B4-BE49-F238E27FC236}">
                <a16:creationId xmlns:a16="http://schemas.microsoft.com/office/drawing/2014/main" id="{7945B0CB-7A9B-4093-898C-6EFD0F8B8B11}"/>
              </a:ext>
            </a:extLst>
          </p:cNvPr>
          <p:cNvSpPr/>
          <p:nvPr/>
        </p:nvSpPr>
        <p:spPr>
          <a:xfrm>
            <a:off x="2501395" y="4447355"/>
            <a:ext cx="1310725" cy="38598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Option 2</a:t>
            </a:r>
          </a:p>
        </p:txBody>
      </p:sp>
      <p:sp>
        <p:nvSpPr>
          <p:cNvPr id="23" name="Rectangle 22">
            <a:extLst>
              <a:ext uri="{FF2B5EF4-FFF2-40B4-BE49-F238E27FC236}">
                <a16:creationId xmlns:a16="http://schemas.microsoft.com/office/drawing/2014/main" id="{7945B0CB-7A9B-4093-898C-6EFD0F8B8B11}"/>
              </a:ext>
            </a:extLst>
          </p:cNvPr>
          <p:cNvSpPr/>
          <p:nvPr/>
        </p:nvSpPr>
        <p:spPr>
          <a:xfrm>
            <a:off x="4003731" y="4447354"/>
            <a:ext cx="1310725" cy="38598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Option 3</a:t>
            </a:r>
          </a:p>
        </p:txBody>
      </p:sp>
      <p:pic>
        <p:nvPicPr>
          <p:cNvPr id="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7353" y="3717685"/>
            <a:ext cx="1078807" cy="697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9689" y="3717684"/>
            <a:ext cx="1078807" cy="697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683884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0502" y="1662121"/>
            <a:ext cx="1292638" cy="3227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170793" y="277466"/>
            <a:ext cx="7616770" cy="960112"/>
          </a:xfrm>
        </p:spPr>
        <p:txBody>
          <a:bodyPr/>
          <a:lstStyle/>
          <a:p>
            <a:r>
              <a:rPr lang="en-GB" dirty="0"/>
              <a:t>Stop and reflect</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10678" y="1083901"/>
            <a:ext cx="9272462" cy="808817"/>
          </a:xfrm>
        </p:spPr>
        <p:txBody>
          <a:bodyPr>
            <a:noAutofit/>
          </a:bodyPr>
          <a:lstStyle/>
          <a:p>
            <a:pPr marL="0" indent="0">
              <a:buNone/>
            </a:pPr>
            <a:r>
              <a:rPr lang="en-GB" sz="2400" dirty="0"/>
              <a:t>So far, which option do you think might be the best for installing the supply for Mrs </a:t>
            </a:r>
            <a:r>
              <a:rPr lang="en-GB" sz="2400" dirty="0" err="1"/>
              <a:t>Nkitseng’s</a:t>
            </a:r>
            <a:r>
              <a:rPr lang="en-GB" sz="2400" dirty="0"/>
              <a:t> stove….? </a:t>
            </a:r>
            <a:r>
              <a:rPr lang="en-GB" sz="2400" b="1" dirty="0"/>
              <a:t>Why..?</a:t>
            </a:r>
          </a:p>
        </p:txBody>
      </p:sp>
      <p:sp>
        <p:nvSpPr>
          <p:cNvPr id="6" name="Rectangle 5">
            <a:extLst>
              <a:ext uri="{FF2B5EF4-FFF2-40B4-BE49-F238E27FC236}">
                <a16:creationId xmlns:a16="http://schemas.microsoft.com/office/drawing/2014/main" id="{B5716E48-6B30-426E-A52D-D1904EE07C91}"/>
              </a:ext>
            </a:extLst>
          </p:cNvPr>
          <p:cNvSpPr/>
          <p:nvPr/>
        </p:nvSpPr>
        <p:spPr>
          <a:xfrm>
            <a:off x="641807" y="2989565"/>
            <a:ext cx="1867263" cy="939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solidFill>
                  <a:schemeClr val="tx1"/>
                </a:solidFill>
              </a:rPr>
              <a:t>Image placeholder to represent option 1</a:t>
            </a:r>
          </a:p>
        </p:txBody>
      </p:sp>
      <p:sp>
        <p:nvSpPr>
          <p:cNvPr id="7" name="Rectangle 6">
            <a:extLst>
              <a:ext uri="{FF2B5EF4-FFF2-40B4-BE49-F238E27FC236}">
                <a16:creationId xmlns:a16="http://schemas.microsoft.com/office/drawing/2014/main" id="{B5716E48-6B30-426E-A52D-D1904EE07C91}"/>
              </a:ext>
            </a:extLst>
          </p:cNvPr>
          <p:cNvSpPr/>
          <p:nvPr/>
        </p:nvSpPr>
        <p:spPr>
          <a:xfrm>
            <a:off x="641807" y="2672552"/>
            <a:ext cx="1867263" cy="2305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tx1"/>
                </a:solidFill>
              </a:rPr>
              <a:t>OPTION 1</a:t>
            </a:r>
          </a:p>
        </p:txBody>
      </p:sp>
      <p:sp>
        <p:nvSpPr>
          <p:cNvPr id="8" name="Rectangle 7">
            <a:extLst>
              <a:ext uri="{FF2B5EF4-FFF2-40B4-BE49-F238E27FC236}">
                <a16:creationId xmlns:a16="http://schemas.microsoft.com/office/drawing/2014/main" id="{B5716E48-6B30-426E-A52D-D1904EE07C91}"/>
              </a:ext>
            </a:extLst>
          </p:cNvPr>
          <p:cNvSpPr/>
          <p:nvPr/>
        </p:nvSpPr>
        <p:spPr>
          <a:xfrm>
            <a:off x="3556844" y="2989565"/>
            <a:ext cx="1867263" cy="939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solidFill>
                  <a:schemeClr val="tx1"/>
                </a:solidFill>
              </a:rPr>
              <a:t>Image placeholder to represent option 2</a:t>
            </a:r>
          </a:p>
        </p:txBody>
      </p:sp>
      <p:sp>
        <p:nvSpPr>
          <p:cNvPr id="10" name="Rectangle 9">
            <a:extLst>
              <a:ext uri="{FF2B5EF4-FFF2-40B4-BE49-F238E27FC236}">
                <a16:creationId xmlns:a16="http://schemas.microsoft.com/office/drawing/2014/main" id="{B5716E48-6B30-426E-A52D-D1904EE07C91}"/>
              </a:ext>
            </a:extLst>
          </p:cNvPr>
          <p:cNvSpPr/>
          <p:nvPr/>
        </p:nvSpPr>
        <p:spPr>
          <a:xfrm>
            <a:off x="3556847" y="2079060"/>
            <a:ext cx="1867263" cy="2305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tx1"/>
                </a:solidFill>
              </a:rPr>
              <a:t>OPTION 2</a:t>
            </a:r>
          </a:p>
        </p:txBody>
      </p:sp>
      <p:sp>
        <p:nvSpPr>
          <p:cNvPr id="11" name="Rectangle 10">
            <a:extLst>
              <a:ext uri="{FF2B5EF4-FFF2-40B4-BE49-F238E27FC236}">
                <a16:creationId xmlns:a16="http://schemas.microsoft.com/office/drawing/2014/main" id="{B5716E48-6B30-426E-A52D-D1904EE07C91}"/>
              </a:ext>
            </a:extLst>
          </p:cNvPr>
          <p:cNvSpPr/>
          <p:nvPr/>
        </p:nvSpPr>
        <p:spPr>
          <a:xfrm>
            <a:off x="6660218" y="2981124"/>
            <a:ext cx="1867263" cy="939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solidFill>
                  <a:schemeClr val="tx1"/>
                </a:solidFill>
              </a:rPr>
              <a:t>Image placeholder to represent option 3</a:t>
            </a:r>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588" y="235851"/>
            <a:ext cx="778612" cy="738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9727" y="2028525"/>
            <a:ext cx="446317" cy="446317"/>
          </a:xfrm>
          <a:prstGeom prst="rect">
            <a:avLst/>
          </a:prstGeom>
        </p:spPr>
      </p:pic>
      <p:sp>
        <p:nvSpPr>
          <p:cNvPr id="17" name="Rectangle 16">
            <a:extLst>
              <a:ext uri="{FF2B5EF4-FFF2-40B4-BE49-F238E27FC236}">
                <a16:creationId xmlns:a16="http://schemas.microsoft.com/office/drawing/2014/main" id="{E51C6E08-C5EB-4948-B23A-06B4FDA71BC7}"/>
              </a:ext>
            </a:extLst>
          </p:cNvPr>
          <p:cNvSpPr/>
          <p:nvPr/>
        </p:nvSpPr>
        <p:spPr>
          <a:xfrm>
            <a:off x="1051575" y="1963510"/>
            <a:ext cx="7474575" cy="461665"/>
          </a:xfrm>
          <a:prstGeom prst="rect">
            <a:avLst/>
          </a:prstGeom>
          <a:solidFill>
            <a:schemeClr val="tx2">
              <a:lumMod val="40000"/>
              <a:lumOff val="60000"/>
            </a:schemeClr>
          </a:solidFill>
        </p:spPr>
        <p:txBody>
          <a:bodyPr wrap="square">
            <a:spAutoFit/>
          </a:bodyPr>
          <a:lstStyle/>
          <a:p>
            <a:r>
              <a:rPr lang="en-GB" sz="2400" dirty="0"/>
              <a:t>Move over each option to review the details. </a:t>
            </a:r>
          </a:p>
        </p:txBody>
      </p:sp>
      <p:sp>
        <p:nvSpPr>
          <p:cNvPr id="18" name="Rectangle 17">
            <a:extLst>
              <a:ext uri="{FF2B5EF4-FFF2-40B4-BE49-F238E27FC236}">
                <a16:creationId xmlns:a16="http://schemas.microsoft.com/office/drawing/2014/main" id="{B5716E48-6B30-426E-A52D-D1904EE07C91}"/>
              </a:ext>
            </a:extLst>
          </p:cNvPr>
          <p:cNvSpPr/>
          <p:nvPr/>
        </p:nvSpPr>
        <p:spPr>
          <a:xfrm>
            <a:off x="3556845" y="2672552"/>
            <a:ext cx="1867263" cy="2305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tx1"/>
                </a:solidFill>
              </a:rPr>
              <a:t>OPTION 2</a:t>
            </a:r>
          </a:p>
        </p:txBody>
      </p:sp>
      <p:sp>
        <p:nvSpPr>
          <p:cNvPr id="19" name="Rectangle 18">
            <a:extLst>
              <a:ext uri="{FF2B5EF4-FFF2-40B4-BE49-F238E27FC236}">
                <a16:creationId xmlns:a16="http://schemas.microsoft.com/office/drawing/2014/main" id="{B5716E48-6B30-426E-A52D-D1904EE07C91}"/>
              </a:ext>
            </a:extLst>
          </p:cNvPr>
          <p:cNvSpPr/>
          <p:nvPr/>
        </p:nvSpPr>
        <p:spPr>
          <a:xfrm>
            <a:off x="6658888" y="2672552"/>
            <a:ext cx="1867263" cy="2305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tx1"/>
                </a:solidFill>
              </a:rPr>
              <a:t>OPTION 2</a:t>
            </a:r>
          </a:p>
        </p:txBody>
      </p:sp>
    </p:spTree>
    <p:custDataLst>
      <p:tags r:id="rId1"/>
    </p:custDataLst>
    <p:extLst>
      <p:ext uri="{BB962C8B-B14F-4D97-AF65-F5344CB8AC3E}">
        <p14:creationId xmlns:p14="http://schemas.microsoft.com/office/powerpoint/2010/main" val="4265952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CEB0F6D-8040-044E-86A2-C9350C1A951E}"/>
              </a:ext>
            </a:extLst>
          </p:cNvPr>
          <p:cNvSpPr/>
          <p:nvPr/>
        </p:nvSpPr>
        <p:spPr>
          <a:xfrm>
            <a:off x="4610100" y="1915943"/>
            <a:ext cx="5402580" cy="285501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endParaRPr lang="en-US" sz="1600" dirty="0"/>
          </a:p>
        </p:txBody>
      </p:sp>
      <p:sp>
        <p:nvSpPr>
          <p:cNvPr id="2" name="Title 1"/>
          <p:cNvSpPr>
            <a:spLocks noGrp="1"/>
          </p:cNvSpPr>
          <p:nvPr>
            <p:ph type="title"/>
          </p:nvPr>
        </p:nvSpPr>
        <p:spPr>
          <a:xfrm>
            <a:off x="545953" y="264463"/>
            <a:ext cx="7616770" cy="960112"/>
          </a:xfrm>
        </p:spPr>
        <p:txBody>
          <a:bodyPr/>
          <a:lstStyle/>
          <a:p>
            <a:r>
              <a:rPr lang="en-GB" dirty="0"/>
              <a:t>Factors to consider</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10678" y="1083901"/>
            <a:ext cx="9402002" cy="808817"/>
          </a:xfrm>
        </p:spPr>
        <p:txBody>
          <a:bodyPr>
            <a:noAutofit/>
          </a:bodyPr>
          <a:lstStyle/>
          <a:p>
            <a:pPr marL="0" indent="0">
              <a:buNone/>
            </a:pPr>
            <a:r>
              <a:rPr lang="en-GB" sz="2400" dirty="0"/>
              <a:t>We know that a number of factors would affect the option you finally choose to complete the job.</a:t>
            </a:r>
          </a:p>
        </p:txBody>
      </p:sp>
      <p:pic>
        <p:nvPicPr>
          <p:cNvPr id="10"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8026" y="2134774"/>
            <a:ext cx="446317" cy="446317"/>
          </a:xfrm>
          <a:prstGeom prst="rect">
            <a:avLst/>
          </a:prstGeom>
        </p:spPr>
      </p:pic>
      <p:sp>
        <p:nvSpPr>
          <p:cNvPr id="19" name="Rectangle 18">
            <a:extLst>
              <a:ext uri="{FF2B5EF4-FFF2-40B4-BE49-F238E27FC236}">
                <a16:creationId xmlns:a16="http://schemas.microsoft.com/office/drawing/2014/main" id="{7945B0CB-7A9B-4093-898C-6EFD0F8B8B11}"/>
              </a:ext>
            </a:extLst>
          </p:cNvPr>
          <p:cNvSpPr/>
          <p:nvPr/>
        </p:nvSpPr>
        <p:spPr>
          <a:xfrm>
            <a:off x="831658" y="3337983"/>
            <a:ext cx="1028785" cy="10660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Option 1</a:t>
            </a:r>
          </a:p>
        </p:txBody>
      </p:sp>
      <p:sp>
        <p:nvSpPr>
          <p:cNvPr id="21" name="Rectangle 20">
            <a:extLst>
              <a:ext uri="{FF2B5EF4-FFF2-40B4-BE49-F238E27FC236}">
                <a16:creationId xmlns:a16="http://schemas.microsoft.com/office/drawing/2014/main" id="{7945B0CB-7A9B-4093-898C-6EFD0F8B8B11}"/>
              </a:ext>
            </a:extLst>
          </p:cNvPr>
          <p:cNvSpPr/>
          <p:nvPr/>
        </p:nvSpPr>
        <p:spPr>
          <a:xfrm>
            <a:off x="2001336" y="3337540"/>
            <a:ext cx="1028785" cy="10786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Option 2</a:t>
            </a:r>
          </a:p>
        </p:txBody>
      </p:sp>
      <p:sp>
        <p:nvSpPr>
          <p:cNvPr id="23" name="Rectangle 22">
            <a:extLst>
              <a:ext uri="{FF2B5EF4-FFF2-40B4-BE49-F238E27FC236}">
                <a16:creationId xmlns:a16="http://schemas.microsoft.com/office/drawing/2014/main" id="{7945B0CB-7A9B-4093-898C-6EFD0F8B8B11}"/>
              </a:ext>
            </a:extLst>
          </p:cNvPr>
          <p:cNvSpPr/>
          <p:nvPr/>
        </p:nvSpPr>
        <p:spPr>
          <a:xfrm>
            <a:off x="3216805" y="3359957"/>
            <a:ext cx="1028785" cy="10441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Option 3</a:t>
            </a:r>
          </a:p>
        </p:txBody>
      </p:sp>
      <p:sp>
        <p:nvSpPr>
          <p:cNvPr id="25" name="Rectangle 24">
            <a:extLst>
              <a:ext uri="{FF2B5EF4-FFF2-40B4-BE49-F238E27FC236}">
                <a16:creationId xmlns:a16="http://schemas.microsoft.com/office/drawing/2014/main" id="{CCEB0F6D-8040-044E-86A2-C9350C1A951E}"/>
              </a:ext>
            </a:extLst>
          </p:cNvPr>
          <p:cNvSpPr/>
          <p:nvPr/>
        </p:nvSpPr>
        <p:spPr>
          <a:xfrm>
            <a:off x="5724501" y="1705004"/>
            <a:ext cx="3002497" cy="37542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ZA" sz="2000" dirty="0"/>
              <a:t>What to Consider?</a:t>
            </a:r>
            <a:endParaRPr lang="en-US" sz="2000" dirty="0"/>
          </a:p>
        </p:txBody>
      </p:sp>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5955" y="2206392"/>
            <a:ext cx="612344" cy="615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26">
            <a:extLst>
              <a:ext uri="{FF2B5EF4-FFF2-40B4-BE49-F238E27FC236}">
                <a16:creationId xmlns:a16="http://schemas.microsoft.com/office/drawing/2014/main" id="{E51C6E08-C5EB-4948-B23A-06B4FDA71BC7}"/>
              </a:ext>
            </a:extLst>
          </p:cNvPr>
          <p:cNvSpPr/>
          <p:nvPr/>
        </p:nvSpPr>
        <p:spPr>
          <a:xfrm>
            <a:off x="1006920" y="1892718"/>
            <a:ext cx="3238670" cy="1200329"/>
          </a:xfrm>
          <a:prstGeom prst="rect">
            <a:avLst/>
          </a:prstGeom>
          <a:solidFill>
            <a:schemeClr val="tx2">
              <a:lumMod val="40000"/>
              <a:lumOff val="60000"/>
            </a:schemeClr>
          </a:solidFill>
        </p:spPr>
        <p:txBody>
          <a:bodyPr wrap="square">
            <a:spAutoFit/>
          </a:bodyPr>
          <a:lstStyle/>
          <a:p>
            <a:r>
              <a:rPr lang="en-GB" sz="2400" dirty="0"/>
              <a:t>Review each option to see what you need to consider.</a:t>
            </a:r>
          </a:p>
        </p:txBody>
      </p:sp>
      <p:pic>
        <p:nvPicPr>
          <p:cNvPr id="2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5000" y="2134774"/>
            <a:ext cx="568065" cy="535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3264" y="2162830"/>
            <a:ext cx="613649" cy="645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33810" y="3534258"/>
            <a:ext cx="309562" cy="44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08789" y="3359177"/>
            <a:ext cx="740092" cy="543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65970" y="3383366"/>
            <a:ext cx="547095" cy="622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02793" y="3418249"/>
            <a:ext cx="694589" cy="560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41714" y="2257434"/>
            <a:ext cx="448252" cy="396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825955" y="2822226"/>
            <a:ext cx="725272" cy="314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tx1"/>
                </a:solidFill>
              </a:rPr>
              <a:t>Cost</a:t>
            </a:r>
          </a:p>
        </p:txBody>
      </p:sp>
      <p:sp>
        <p:nvSpPr>
          <p:cNvPr id="35" name="Rectangle 34"/>
          <p:cNvSpPr/>
          <p:nvPr/>
        </p:nvSpPr>
        <p:spPr>
          <a:xfrm>
            <a:off x="5798820" y="2653783"/>
            <a:ext cx="1752600" cy="5077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tx1"/>
                </a:solidFill>
              </a:rPr>
              <a:t>Environmental conditions</a:t>
            </a:r>
          </a:p>
        </p:txBody>
      </p:sp>
      <p:sp>
        <p:nvSpPr>
          <p:cNvPr id="36" name="Rectangle 35"/>
          <p:cNvSpPr/>
          <p:nvPr/>
        </p:nvSpPr>
        <p:spPr>
          <a:xfrm>
            <a:off x="7382708" y="2814428"/>
            <a:ext cx="1560030" cy="314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tx1"/>
                </a:solidFill>
              </a:rPr>
              <a:t>Tools &amp; Equipment</a:t>
            </a:r>
          </a:p>
        </p:txBody>
      </p:sp>
      <p:sp>
        <p:nvSpPr>
          <p:cNvPr id="37" name="Rectangle 36"/>
          <p:cNvSpPr/>
          <p:nvPr/>
        </p:nvSpPr>
        <p:spPr>
          <a:xfrm>
            <a:off x="8816587" y="2905519"/>
            <a:ext cx="1267000" cy="314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tx1"/>
                </a:solidFill>
              </a:rPr>
              <a:t>Materials</a:t>
            </a:r>
          </a:p>
        </p:txBody>
      </p:sp>
      <p:sp>
        <p:nvSpPr>
          <p:cNvPr id="38" name="Rectangle 37"/>
          <p:cNvSpPr/>
          <p:nvPr/>
        </p:nvSpPr>
        <p:spPr>
          <a:xfrm>
            <a:off x="4611966" y="4009796"/>
            <a:ext cx="1188606" cy="314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tx1"/>
                </a:solidFill>
              </a:rPr>
              <a:t>Time</a:t>
            </a:r>
          </a:p>
        </p:txBody>
      </p:sp>
      <p:sp>
        <p:nvSpPr>
          <p:cNvPr id="39" name="Rectangle 38"/>
          <p:cNvSpPr/>
          <p:nvPr/>
        </p:nvSpPr>
        <p:spPr>
          <a:xfrm>
            <a:off x="5984532" y="4009797"/>
            <a:ext cx="1188606" cy="314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tx1"/>
                </a:solidFill>
              </a:rPr>
              <a:t>Labour</a:t>
            </a:r>
          </a:p>
        </p:txBody>
      </p:sp>
      <p:sp>
        <p:nvSpPr>
          <p:cNvPr id="40" name="Rectangle 39"/>
          <p:cNvSpPr/>
          <p:nvPr/>
        </p:nvSpPr>
        <p:spPr>
          <a:xfrm>
            <a:off x="7337344" y="4102073"/>
            <a:ext cx="1404346" cy="314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tx1"/>
                </a:solidFill>
              </a:rPr>
              <a:t>Codes and Standards</a:t>
            </a:r>
          </a:p>
        </p:txBody>
      </p:sp>
      <p:sp>
        <p:nvSpPr>
          <p:cNvPr id="41" name="Rectangle 40"/>
          <p:cNvSpPr/>
          <p:nvPr/>
        </p:nvSpPr>
        <p:spPr>
          <a:xfrm>
            <a:off x="8892787" y="4028013"/>
            <a:ext cx="1114600" cy="620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tx1"/>
                </a:solidFill>
              </a:rPr>
              <a:t>Possible risks</a:t>
            </a:r>
          </a:p>
        </p:txBody>
      </p:sp>
    </p:spTree>
    <p:custDataLst>
      <p:tags r:id="rId1"/>
    </p:custDataLst>
    <p:extLst>
      <p:ext uri="{BB962C8B-B14F-4D97-AF65-F5344CB8AC3E}">
        <p14:creationId xmlns:p14="http://schemas.microsoft.com/office/powerpoint/2010/main" val="1810279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Option 1: Details </a:t>
            </a:r>
          </a:p>
        </p:txBody>
      </p:sp>
      <p:sp>
        <p:nvSpPr>
          <p:cNvPr id="7" name="Rectangle 6">
            <a:extLst>
              <a:ext uri="{FF2B5EF4-FFF2-40B4-BE49-F238E27FC236}">
                <a16:creationId xmlns:a16="http://schemas.microsoft.com/office/drawing/2014/main" id="{38CE86D6-C449-403F-9E28-917D200380E8}"/>
              </a:ext>
            </a:extLst>
          </p:cNvPr>
          <p:cNvSpPr/>
          <p:nvPr/>
        </p:nvSpPr>
        <p:spPr>
          <a:xfrm>
            <a:off x="729958" y="2926080"/>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Tools and equipment </a:t>
            </a:r>
          </a:p>
        </p:txBody>
      </p:sp>
      <p:sp>
        <p:nvSpPr>
          <p:cNvPr id="10" name="Content Placeholder 2">
            <a:extLst>
              <a:ext uri="{FF2B5EF4-FFF2-40B4-BE49-F238E27FC236}">
                <a16:creationId xmlns:a16="http://schemas.microsoft.com/office/drawing/2014/main" id="{171F511A-0A08-4249-9275-5DBDE2F3E914}"/>
              </a:ext>
            </a:extLst>
          </p:cNvPr>
          <p:cNvSpPr>
            <a:spLocks noGrp="1"/>
          </p:cNvSpPr>
          <p:nvPr>
            <p:ph idx="1"/>
          </p:nvPr>
        </p:nvSpPr>
        <p:spPr>
          <a:xfrm>
            <a:off x="622152" y="1084512"/>
            <a:ext cx="9291468" cy="414391"/>
          </a:xfrm>
        </p:spPr>
        <p:txBody>
          <a:bodyPr>
            <a:noAutofit/>
          </a:bodyPr>
          <a:lstStyle/>
          <a:p>
            <a:pPr marL="0" indent="0">
              <a:buNone/>
            </a:pPr>
            <a:r>
              <a:rPr lang="en-ZA" sz="2400" b="1" dirty="0"/>
              <a:t>Use 20 mm conduit using GP wire to supply a cooking appliance that will allow the cooking appliance to be connected to an isolator via a metal flexible conduit</a:t>
            </a:r>
          </a:p>
        </p:txBody>
      </p:sp>
      <p:sp>
        <p:nvSpPr>
          <p:cNvPr id="12" name="Rectangle 11">
            <a:extLst>
              <a:ext uri="{FF2B5EF4-FFF2-40B4-BE49-F238E27FC236}">
                <a16:creationId xmlns:a16="http://schemas.microsoft.com/office/drawing/2014/main" id="{1E1AF5EA-A56E-434E-878A-83A2A3EA00E1}"/>
              </a:ext>
            </a:extLst>
          </p:cNvPr>
          <p:cNvSpPr/>
          <p:nvPr/>
        </p:nvSpPr>
        <p:spPr>
          <a:xfrm>
            <a:off x="2725499" y="2933700"/>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Materials</a:t>
            </a:r>
          </a:p>
        </p:txBody>
      </p:sp>
      <p:sp>
        <p:nvSpPr>
          <p:cNvPr id="13" name="Rectangle 12">
            <a:extLst>
              <a:ext uri="{FF2B5EF4-FFF2-40B4-BE49-F238E27FC236}">
                <a16:creationId xmlns:a16="http://schemas.microsoft.com/office/drawing/2014/main" id="{532D1202-9100-4576-A696-54466B85DDD8}"/>
              </a:ext>
            </a:extLst>
          </p:cNvPr>
          <p:cNvSpPr/>
          <p:nvPr/>
        </p:nvSpPr>
        <p:spPr>
          <a:xfrm>
            <a:off x="729957" y="3797791"/>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Time</a:t>
            </a:r>
          </a:p>
        </p:txBody>
      </p:sp>
      <p:sp>
        <p:nvSpPr>
          <p:cNvPr id="14" name="Rectangle 13">
            <a:extLst>
              <a:ext uri="{FF2B5EF4-FFF2-40B4-BE49-F238E27FC236}">
                <a16:creationId xmlns:a16="http://schemas.microsoft.com/office/drawing/2014/main" id="{9B336522-9327-445D-A149-EA33757E5009}"/>
              </a:ext>
            </a:extLst>
          </p:cNvPr>
          <p:cNvSpPr/>
          <p:nvPr/>
        </p:nvSpPr>
        <p:spPr>
          <a:xfrm>
            <a:off x="2725498" y="3767311"/>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Labour</a:t>
            </a:r>
          </a:p>
        </p:txBody>
      </p:sp>
      <p:sp>
        <p:nvSpPr>
          <p:cNvPr id="15" name="Rectangle 14">
            <a:extLst>
              <a:ext uri="{FF2B5EF4-FFF2-40B4-BE49-F238E27FC236}">
                <a16:creationId xmlns:a16="http://schemas.microsoft.com/office/drawing/2014/main" id="{984A7125-0E50-45C5-BF6B-B5AECE9F7CA7}"/>
              </a:ext>
            </a:extLst>
          </p:cNvPr>
          <p:cNvSpPr/>
          <p:nvPr/>
        </p:nvSpPr>
        <p:spPr>
          <a:xfrm>
            <a:off x="4721040" y="2933700"/>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Cost </a:t>
            </a:r>
          </a:p>
        </p:txBody>
      </p:sp>
      <p:sp>
        <p:nvSpPr>
          <p:cNvPr id="16" name="Rectangle 15">
            <a:extLst>
              <a:ext uri="{FF2B5EF4-FFF2-40B4-BE49-F238E27FC236}">
                <a16:creationId xmlns:a16="http://schemas.microsoft.com/office/drawing/2014/main" id="{3AC3F2D6-641D-4C39-8CF1-4D2FB635E74C}"/>
              </a:ext>
            </a:extLst>
          </p:cNvPr>
          <p:cNvSpPr/>
          <p:nvPr/>
        </p:nvSpPr>
        <p:spPr>
          <a:xfrm>
            <a:off x="4721039" y="3740256"/>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Environmental implications</a:t>
            </a:r>
          </a:p>
        </p:txBody>
      </p:sp>
      <p:sp>
        <p:nvSpPr>
          <p:cNvPr id="17" name="Rectangle 16">
            <a:extLst>
              <a:ext uri="{FF2B5EF4-FFF2-40B4-BE49-F238E27FC236}">
                <a16:creationId xmlns:a16="http://schemas.microsoft.com/office/drawing/2014/main" id="{0F013E95-7F9A-483C-889D-84AF0F690563}"/>
              </a:ext>
            </a:extLst>
          </p:cNvPr>
          <p:cNvSpPr/>
          <p:nvPr/>
        </p:nvSpPr>
        <p:spPr>
          <a:xfrm>
            <a:off x="6716581" y="2933700"/>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Regulations</a:t>
            </a:r>
          </a:p>
        </p:txBody>
      </p:sp>
      <p:sp>
        <p:nvSpPr>
          <p:cNvPr id="18" name="Rectangle 17">
            <a:extLst>
              <a:ext uri="{FF2B5EF4-FFF2-40B4-BE49-F238E27FC236}">
                <a16:creationId xmlns:a16="http://schemas.microsoft.com/office/drawing/2014/main" id="{D42FB6EE-422B-4F50-BFE0-7C79792ACAD2}"/>
              </a:ext>
            </a:extLst>
          </p:cNvPr>
          <p:cNvSpPr/>
          <p:nvPr/>
        </p:nvSpPr>
        <p:spPr>
          <a:xfrm>
            <a:off x="6716580" y="3740256"/>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Risk implications</a:t>
            </a:r>
          </a:p>
        </p:txBody>
      </p:sp>
      <p:sp>
        <p:nvSpPr>
          <p:cNvPr id="20" name="Rectangle 19">
            <a:extLst>
              <a:ext uri="{FF2B5EF4-FFF2-40B4-BE49-F238E27FC236}">
                <a16:creationId xmlns:a16="http://schemas.microsoft.com/office/drawing/2014/main" id="{E51C6E08-C5EB-4948-B23A-06B4FDA71BC7}"/>
              </a:ext>
            </a:extLst>
          </p:cNvPr>
          <p:cNvSpPr/>
          <p:nvPr/>
        </p:nvSpPr>
        <p:spPr>
          <a:xfrm>
            <a:off x="1188721" y="2298790"/>
            <a:ext cx="8557260" cy="461665"/>
          </a:xfrm>
          <a:prstGeom prst="rect">
            <a:avLst/>
          </a:prstGeom>
          <a:solidFill>
            <a:schemeClr val="tx2">
              <a:lumMod val="40000"/>
              <a:lumOff val="60000"/>
            </a:schemeClr>
          </a:solidFill>
        </p:spPr>
        <p:txBody>
          <a:bodyPr wrap="square">
            <a:spAutoFit/>
          </a:bodyPr>
          <a:lstStyle/>
          <a:p>
            <a:r>
              <a:rPr lang="en-GB" sz="2400" dirty="0"/>
              <a:t>Click on each of the boxes to find out more. </a:t>
            </a:r>
          </a:p>
        </p:txBody>
      </p:sp>
      <p:pic>
        <p:nvPicPr>
          <p:cNvPr id="21"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2152" y="2250267"/>
            <a:ext cx="558710" cy="558710"/>
          </a:xfrm>
          <a:prstGeom prst="rect">
            <a:avLst/>
          </a:prstGeom>
        </p:spPr>
      </p:pic>
      <p:sp>
        <p:nvSpPr>
          <p:cNvPr id="22" name="Rectangle 21">
            <a:extLst>
              <a:ext uri="{FF2B5EF4-FFF2-40B4-BE49-F238E27FC236}">
                <a16:creationId xmlns:a16="http://schemas.microsoft.com/office/drawing/2014/main" id="{DDE1F59C-691D-4865-A0E6-D776B55B93AD}"/>
              </a:ext>
            </a:extLst>
          </p:cNvPr>
          <p:cNvSpPr/>
          <p:nvPr/>
        </p:nvSpPr>
        <p:spPr>
          <a:xfrm>
            <a:off x="8709660" y="4110605"/>
            <a:ext cx="1318482" cy="7049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Go Back</a:t>
            </a:r>
          </a:p>
        </p:txBody>
      </p:sp>
    </p:spTree>
    <p:custDataLst>
      <p:tags r:id="rId1"/>
    </p:custDataLst>
    <p:extLst>
      <p:ext uri="{BB962C8B-B14F-4D97-AF65-F5344CB8AC3E}">
        <p14:creationId xmlns:p14="http://schemas.microsoft.com/office/powerpoint/2010/main" val="3086950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6973" y="264463"/>
            <a:ext cx="7616770" cy="960112"/>
          </a:xfrm>
        </p:spPr>
        <p:txBody>
          <a:bodyPr/>
          <a:lstStyle/>
          <a:p>
            <a:r>
              <a:rPr lang="en-GB" dirty="0"/>
              <a:t>Assumed prior learning </a:t>
            </a:r>
          </a:p>
        </p:txBody>
      </p:sp>
      <p:sp>
        <p:nvSpPr>
          <p:cNvPr id="3" name="Content Placeholder 2"/>
          <p:cNvSpPr>
            <a:spLocks noGrp="1"/>
          </p:cNvSpPr>
          <p:nvPr>
            <p:ph idx="1"/>
          </p:nvPr>
        </p:nvSpPr>
        <p:spPr>
          <a:xfrm>
            <a:off x="1151698" y="1083901"/>
            <a:ext cx="8000703" cy="808817"/>
          </a:xfrm>
        </p:spPr>
        <p:txBody>
          <a:bodyPr>
            <a:noAutofit/>
          </a:bodyPr>
          <a:lstStyle/>
          <a:p>
            <a:pPr marL="285750" indent="-285750"/>
            <a:r>
              <a:rPr lang="en-ZA" dirty="0"/>
              <a:t>Fundamentals of electricity</a:t>
            </a:r>
          </a:p>
          <a:p>
            <a:pPr marL="285750" indent="-285750"/>
            <a:r>
              <a:rPr lang="en-ZA" dirty="0"/>
              <a:t>Safety, health environment, risk and the quality principles in the workplace</a:t>
            </a:r>
          </a:p>
          <a:p>
            <a:pPr marL="285750" indent="-285750"/>
            <a:r>
              <a:rPr lang="en-ZA" dirty="0"/>
              <a:t>The use of hand and power tools and applicable safety requirements</a:t>
            </a:r>
          </a:p>
          <a:p>
            <a:pPr marL="285750" indent="-285750"/>
            <a:r>
              <a:rPr lang="en-ZA" dirty="0"/>
              <a:t>Measuring and testing methodologies (electrical and mechanical)</a:t>
            </a:r>
          </a:p>
          <a:p>
            <a:pPr marL="285750" indent="-285750"/>
            <a:r>
              <a:rPr lang="en-ZA" dirty="0"/>
              <a:t>Introduction to the world of work and the electrical trade</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11" name="Rectangle 10">
            <a:extLst>
              <a:ext uri="{FF2B5EF4-FFF2-40B4-BE49-F238E27FC236}">
                <a16:creationId xmlns:a16="http://schemas.microsoft.com/office/drawing/2014/main" id="{B99A2243-0C52-D542-BF61-3FAD1B77F3F3}"/>
              </a:ext>
            </a:extLst>
          </p:cNvPr>
          <p:cNvSpPr/>
          <p:nvPr/>
        </p:nvSpPr>
        <p:spPr>
          <a:xfrm>
            <a:off x="1196386" y="3530296"/>
            <a:ext cx="7607557" cy="707886"/>
          </a:xfrm>
          <a:prstGeom prst="rect">
            <a:avLst/>
          </a:prstGeom>
          <a:solidFill>
            <a:schemeClr val="tx2">
              <a:lumMod val="40000"/>
              <a:lumOff val="60000"/>
            </a:schemeClr>
          </a:solidFill>
        </p:spPr>
        <p:txBody>
          <a:bodyPr wrap="square">
            <a:spAutoFit/>
          </a:bodyPr>
          <a:lstStyle/>
          <a:p>
            <a:r>
              <a:rPr lang="en-GB" sz="2000" b="1" dirty="0"/>
              <a:t>Don’t feel confident yet about these topics? </a:t>
            </a:r>
            <a:r>
              <a:rPr lang="en-GB" sz="2000" i="1" dirty="0"/>
              <a:t>Click on each to review the content. </a:t>
            </a:r>
            <a:r>
              <a:rPr lang="en-GB" sz="2000" b="1" dirty="0"/>
              <a:t>Feeling confident? </a:t>
            </a:r>
            <a:r>
              <a:rPr lang="en-GB" sz="2000" i="1" dirty="0"/>
              <a:t>Click next to proceed with this unit.</a:t>
            </a:r>
          </a:p>
        </p:txBody>
      </p:sp>
      <p:pic>
        <p:nvPicPr>
          <p:cNvPr id="12"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5979" y="3426439"/>
            <a:ext cx="854046" cy="854046"/>
          </a:xfrm>
          <a:prstGeom prst="rect">
            <a:avLst/>
          </a:prstGeom>
        </p:spPr>
      </p:pic>
      <p:sp>
        <p:nvSpPr>
          <p:cNvPr id="14" name="Rectangle 13"/>
          <p:cNvSpPr/>
          <p:nvPr/>
        </p:nvSpPr>
        <p:spPr>
          <a:xfrm>
            <a:off x="1180025" y="1158240"/>
            <a:ext cx="267775" cy="24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4"/>
          <p:cNvSpPr/>
          <p:nvPr/>
        </p:nvSpPr>
        <p:spPr>
          <a:xfrm>
            <a:off x="1175677" y="1554480"/>
            <a:ext cx="267775" cy="24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Rectangle 15"/>
          <p:cNvSpPr/>
          <p:nvPr/>
        </p:nvSpPr>
        <p:spPr>
          <a:xfrm>
            <a:off x="1196386" y="2148840"/>
            <a:ext cx="267775" cy="24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ectangle 16"/>
          <p:cNvSpPr/>
          <p:nvPr/>
        </p:nvSpPr>
        <p:spPr>
          <a:xfrm>
            <a:off x="1180024" y="2529840"/>
            <a:ext cx="267775" cy="24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ectangle 17"/>
          <p:cNvSpPr/>
          <p:nvPr/>
        </p:nvSpPr>
        <p:spPr>
          <a:xfrm>
            <a:off x="1196385" y="2863528"/>
            <a:ext cx="267775" cy="24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Option 2: Details </a:t>
            </a:r>
          </a:p>
        </p:txBody>
      </p:sp>
      <p:sp>
        <p:nvSpPr>
          <p:cNvPr id="10" name="Content Placeholder 2">
            <a:extLst>
              <a:ext uri="{FF2B5EF4-FFF2-40B4-BE49-F238E27FC236}">
                <a16:creationId xmlns:a16="http://schemas.microsoft.com/office/drawing/2014/main" id="{171F511A-0A08-4249-9275-5DBDE2F3E914}"/>
              </a:ext>
            </a:extLst>
          </p:cNvPr>
          <p:cNvSpPr>
            <a:spLocks noGrp="1"/>
          </p:cNvSpPr>
          <p:nvPr>
            <p:ph idx="1"/>
          </p:nvPr>
        </p:nvSpPr>
        <p:spPr>
          <a:xfrm>
            <a:off x="622152" y="1069272"/>
            <a:ext cx="9375288" cy="414391"/>
          </a:xfrm>
        </p:spPr>
        <p:txBody>
          <a:bodyPr>
            <a:noAutofit/>
          </a:bodyPr>
          <a:lstStyle/>
          <a:p>
            <a:pPr marL="0" indent="0">
              <a:buNone/>
            </a:pPr>
            <a:r>
              <a:rPr lang="en-GB" sz="2400" b="1" dirty="0"/>
              <a:t>Use 20 mm conduit using GP wire to supply a cooking appliance that will allow the cooking appliance to be connected to an isolator via a PVC flexible conduit</a:t>
            </a:r>
          </a:p>
          <a:p>
            <a:endParaRPr lang="en-GB" sz="2400" dirty="0"/>
          </a:p>
          <a:p>
            <a:pPr marL="0" indent="0">
              <a:buNone/>
            </a:pPr>
            <a:endParaRPr lang="en-GB" sz="2400" dirty="0"/>
          </a:p>
          <a:p>
            <a:pPr marL="0" indent="0">
              <a:buNone/>
            </a:pPr>
            <a:endParaRPr lang="en-GB" sz="2400" dirty="0"/>
          </a:p>
        </p:txBody>
      </p:sp>
      <p:sp>
        <p:nvSpPr>
          <p:cNvPr id="21" name="Rectangle 20">
            <a:extLst>
              <a:ext uri="{FF2B5EF4-FFF2-40B4-BE49-F238E27FC236}">
                <a16:creationId xmlns:a16="http://schemas.microsoft.com/office/drawing/2014/main" id="{E51C6E08-C5EB-4948-B23A-06B4FDA71BC7}"/>
              </a:ext>
            </a:extLst>
          </p:cNvPr>
          <p:cNvSpPr/>
          <p:nvPr/>
        </p:nvSpPr>
        <p:spPr>
          <a:xfrm>
            <a:off x="1188721" y="2298790"/>
            <a:ext cx="8557260" cy="461665"/>
          </a:xfrm>
          <a:prstGeom prst="rect">
            <a:avLst/>
          </a:prstGeom>
          <a:solidFill>
            <a:schemeClr val="tx2">
              <a:lumMod val="40000"/>
              <a:lumOff val="60000"/>
            </a:schemeClr>
          </a:solidFill>
        </p:spPr>
        <p:txBody>
          <a:bodyPr wrap="square">
            <a:spAutoFit/>
          </a:bodyPr>
          <a:lstStyle/>
          <a:p>
            <a:r>
              <a:rPr lang="en-GB" sz="2400" dirty="0"/>
              <a:t>Click on each of the boxes to find out more. </a:t>
            </a:r>
          </a:p>
        </p:txBody>
      </p:sp>
      <p:pic>
        <p:nvPicPr>
          <p:cNvPr id="22"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2152" y="2250267"/>
            <a:ext cx="558710" cy="558710"/>
          </a:xfrm>
          <a:prstGeom prst="rect">
            <a:avLst/>
          </a:prstGeom>
        </p:spPr>
      </p:pic>
      <p:sp>
        <p:nvSpPr>
          <p:cNvPr id="23" name="Rectangle 22">
            <a:extLst>
              <a:ext uri="{FF2B5EF4-FFF2-40B4-BE49-F238E27FC236}">
                <a16:creationId xmlns:a16="http://schemas.microsoft.com/office/drawing/2014/main" id="{38CE86D6-C449-403F-9E28-917D200380E8}"/>
              </a:ext>
            </a:extLst>
          </p:cNvPr>
          <p:cNvSpPr/>
          <p:nvPr/>
        </p:nvSpPr>
        <p:spPr>
          <a:xfrm>
            <a:off x="729958" y="2926080"/>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Tools and equipment </a:t>
            </a:r>
          </a:p>
        </p:txBody>
      </p:sp>
      <p:sp>
        <p:nvSpPr>
          <p:cNvPr id="24" name="Rectangle 23">
            <a:extLst>
              <a:ext uri="{FF2B5EF4-FFF2-40B4-BE49-F238E27FC236}">
                <a16:creationId xmlns:a16="http://schemas.microsoft.com/office/drawing/2014/main" id="{1E1AF5EA-A56E-434E-878A-83A2A3EA00E1}"/>
              </a:ext>
            </a:extLst>
          </p:cNvPr>
          <p:cNvSpPr/>
          <p:nvPr/>
        </p:nvSpPr>
        <p:spPr>
          <a:xfrm>
            <a:off x="2725499" y="2933700"/>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Materials</a:t>
            </a:r>
          </a:p>
        </p:txBody>
      </p:sp>
      <p:sp>
        <p:nvSpPr>
          <p:cNvPr id="25" name="Rectangle 24">
            <a:extLst>
              <a:ext uri="{FF2B5EF4-FFF2-40B4-BE49-F238E27FC236}">
                <a16:creationId xmlns:a16="http://schemas.microsoft.com/office/drawing/2014/main" id="{532D1202-9100-4576-A696-54466B85DDD8}"/>
              </a:ext>
            </a:extLst>
          </p:cNvPr>
          <p:cNvSpPr/>
          <p:nvPr/>
        </p:nvSpPr>
        <p:spPr>
          <a:xfrm>
            <a:off x="729957" y="3797791"/>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Time</a:t>
            </a:r>
          </a:p>
        </p:txBody>
      </p:sp>
      <p:sp>
        <p:nvSpPr>
          <p:cNvPr id="26" name="Rectangle 25">
            <a:extLst>
              <a:ext uri="{FF2B5EF4-FFF2-40B4-BE49-F238E27FC236}">
                <a16:creationId xmlns:a16="http://schemas.microsoft.com/office/drawing/2014/main" id="{9B336522-9327-445D-A149-EA33757E5009}"/>
              </a:ext>
            </a:extLst>
          </p:cNvPr>
          <p:cNvSpPr/>
          <p:nvPr/>
        </p:nvSpPr>
        <p:spPr>
          <a:xfrm>
            <a:off x="2725498" y="3767311"/>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Labour</a:t>
            </a:r>
          </a:p>
        </p:txBody>
      </p:sp>
      <p:sp>
        <p:nvSpPr>
          <p:cNvPr id="27" name="Rectangle 26">
            <a:extLst>
              <a:ext uri="{FF2B5EF4-FFF2-40B4-BE49-F238E27FC236}">
                <a16:creationId xmlns:a16="http://schemas.microsoft.com/office/drawing/2014/main" id="{984A7125-0E50-45C5-BF6B-B5AECE9F7CA7}"/>
              </a:ext>
            </a:extLst>
          </p:cNvPr>
          <p:cNvSpPr/>
          <p:nvPr/>
        </p:nvSpPr>
        <p:spPr>
          <a:xfrm>
            <a:off x="4721040" y="2933700"/>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Cost </a:t>
            </a:r>
          </a:p>
        </p:txBody>
      </p:sp>
      <p:sp>
        <p:nvSpPr>
          <p:cNvPr id="28" name="Rectangle 27">
            <a:extLst>
              <a:ext uri="{FF2B5EF4-FFF2-40B4-BE49-F238E27FC236}">
                <a16:creationId xmlns:a16="http://schemas.microsoft.com/office/drawing/2014/main" id="{3AC3F2D6-641D-4C39-8CF1-4D2FB635E74C}"/>
              </a:ext>
            </a:extLst>
          </p:cNvPr>
          <p:cNvSpPr/>
          <p:nvPr/>
        </p:nvSpPr>
        <p:spPr>
          <a:xfrm>
            <a:off x="4721039" y="3740256"/>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Environmental implications</a:t>
            </a:r>
          </a:p>
        </p:txBody>
      </p:sp>
      <p:sp>
        <p:nvSpPr>
          <p:cNvPr id="29" name="Rectangle 28">
            <a:extLst>
              <a:ext uri="{FF2B5EF4-FFF2-40B4-BE49-F238E27FC236}">
                <a16:creationId xmlns:a16="http://schemas.microsoft.com/office/drawing/2014/main" id="{0F013E95-7F9A-483C-889D-84AF0F690563}"/>
              </a:ext>
            </a:extLst>
          </p:cNvPr>
          <p:cNvSpPr/>
          <p:nvPr/>
        </p:nvSpPr>
        <p:spPr>
          <a:xfrm>
            <a:off x="6716581" y="2933700"/>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Regulations</a:t>
            </a:r>
          </a:p>
        </p:txBody>
      </p:sp>
      <p:sp>
        <p:nvSpPr>
          <p:cNvPr id="30" name="Rectangle 29">
            <a:extLst>
              <a:ext uri="{FF2B5EF4-FFF2-40B4-BE49-F238E27FC236}">
                <a16:creationId xmlns:a16="http://schemas.microsoft.com/office/drawing/2014/main" id="{D42FB6EE-422B-4F50-BFE0-7C79792ACAD2}"/>
              </a:ext>
            </a:extLst>
          </p:cNvPr>
          <p:cNvSpPr/>
          <p:nvPr/>
        </p:nvSpPr>
        <p:spPr>
          <a:xfrm>
            <a:off x="6716580" y="3740256"/>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Risk implications</a:t>
            </a:r>
          </a:p>
        </p:txBody>
      </p:sp>
      <p:sp>
        <p:nvSpPr>
          <p:cNvPr id="31" name="Rectangle 30">
            <a:extLst>
              <a:ext uri="{FF2B5EF4-FFF2-40B4-BE49-F238E27FC236}">
                <a16:creationId xmlns:a16="http://schemas.microsoft.com/office/drawing/2014/main" id="{DDE1F59C-691D-4865-A0E6-D776B55B93AD}"/>
              </a:ext>
            </a:extLst>
          </p:cNvPr>
          <p:cNvSpPr/>
          <p:nvPr/>
        </p:nvSpPr>
        <p:spPr>
          <a:xfrm>
            <a:off x="8709660" y="4110605"/>
            <a:ext cx="1318482" cy="7049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Go Back</a:t>
            </a:r>
          </a:p>
        </p:txBody>
      </p:sp>
    </p:spTree>
    <p:custDataLst>
      <p:tags r:id="rId1"/>
    </p:custDataLst>
    <p:extLst>
      <p:ext uri="{BB962C8B-B14F-4D97-AF65-F5344CB8AC3E}">
        <p14:creationId xmlns:p14="http://schemas.microsoft.com/office/powerpoint/2010/main" val="339470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Option 3: Details </a:t>
            </a:r>
          </a:p>
        </p:txBody>
      </p:sp>
      <p:sp>
        <p:nvSpPr>
          <p:cNvPr id="10" name="Content Placeholder 2">
            <a:extLst>
              <a:ext uri="{FF2B5EF4-FFF2-40B4-BE49-F238E27FC236}">
                <a16:creationId xmlns:a16="http://schemas.microsoft.com/office/drawing/2014/main" id="{171F511A-0A08-4249-9275-5DBDE2F3E914}"/>
              </a:ext>
            </a:extLst>
          </p:cNvPr>
          <p:cNvSpPr>
            <a:spLocks noGrp="1"/>
          </p:cNvSpPr>
          <p:nvPr>
            <p:ph idx="1"/>
          </p:nvPr>
        </p:nvSpPr>
        <p:spPr>
          <a:xfrm>
            <a:off x="622152" y="1084512"/>
            <a:ext cx="7980148" cy="414391"/>
          </a:xfrm>
        </p:spPr>
        <p:txBody>
          <a:bodyPr>
            <a:noAutofit/>
          </a:bodyPr>
          <a:lstStyle/>
          <a:p>
            <a:pPr marL="0" indent="0">
              <a:buNone/>
            </a:pPr>
            <a:r>
              <a:rPr lang="en-GB" sz="2400" dirty="0"/>
              <a:t>Use </a:t>
            </a:r>
            <a:r>
              <a:rPr lang="en-US" sz="2400" dirty="0"/>
              <a:t>a </a:t>
            </a:r>
            <a:r>
              <a:rPr lang="en-US" sz="2400" b="1" dirty="0"/>
              <a:t>2.5 mm</a:t>
            </a:r>
            <a:r>
              <a:rPr lang="en-US" sz="2400" b="1" baseline="30000" dirty="0"/>
              <a:t>2</a:t>
            </a:r>
            <a:r>
              <a:rPr lang="en-US" sz="2400" b="1" dirty="0"/>
              <a:t> 3 core </a:t>
            </a:r>
            <a:r>
              <a:rPr lang="en-US" sz="2400" dirty="0"/>
              <a:t>flat twin and earth cable </a:t>
            </a:r>
            <a:r>
              <a:rPr lang="en-GB" sz="2400" dirty="0"/>
              <a:t>to </a:t>
            </a:r>
            <a:r>
              <a:rPr lang="en-GB" sz="2400" b="1" dirty="0"/>
              <a:t>supply a cooking appliance directly.</a:t>
            </a:r>
            <a:endParaRPr lang="en-GB" sz="2400" dirty="0"/>
          </a:p>
          <a:p>
            <a:endParaRPr lang="en-GB" sz="2400" dirty="0"/>
          </a:p>
          <a:p>
            <a:pPr marL="0" indent="0">
              <a:buNone/>
            </a:pPr>
            <a:endParaRPr lang="en-GB" sz="2400" dirty="0"/>
          </a:p>
        </p:txBody>
      </p:sp>
      <p:sp>
        <p:nvSpPr>
          <p:cNvPr id="19" name="Rectangle 18">
            <a:extLst>
              <a:ext uri="{FF2B5EF4-FFF2-40B4-BE49-F238E27FC236}">
                <a16:creationId xmlns:a16="http://schemas.microsoft.com/office/drawing/2014/main" id="{E51C6E08-C5EB-4948-B23A-06B4FDA71BC7}"/>
              </a:ext>
            </a:extLst>
          </p:cNvPr>
          <p:cNvSpPr/>
          <p:nvPr/>
        </p:nvSpPr>
        <p:spPr>
          <a:xfrm>
            <a:off x="1188721" y="2298790"/>
            <a:ext cx="8557260" cy="461665"/>
          </a:xfrm>
          <a:prstGeom prst="rect">
            <a:avLst/>
          </a:prstGeom>
          <a:solidFill>
            <a:schemeClr val="tx2">
              <a:lumMod val="40000"/>
              <a:lumOff val="60000"/>
            </a:schemeClr>
          </a:solidFill>
        </p:spPr>
        <p:txBody>
          <a:bodyPr wrap="square">
            <a:spAutoFit/>
          </a:bodyPr>
          <a:lstStyle/>
          <a:p>
            <a:r>
              <a:rPr lang="en-GB" sz="2400" dirty="0"/>
              <a:t>Click on each of the boxes to find out more. </a:t>
            </a:r>
          </a:p>
        </p:txBody>
      </p:sp>
      <p:pic>
        <p:nvPicPr>
          <p:cNvPr id="21"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2152" y="2250267"/>
            <a:ext cx="558710" cy="558710"/>
          </a:xfrm>
          <a:prstGeom prst="rect">
            <a:avLst/>
          </a:prstGeom>
        </p:spPr>
      </p:pic>
      <p:sp>
        <p:nvSpPr>
          <p:cNvPr id="22" name="Rectangle 21">
            <a:extLst>
              <a:ext uri="{FF2B5EF4-FFF2-40B4-BE49-F238E27FC236}">
                <a16:creationId xmlns:a16="http://schemas.microsoft.com/office/drawing/2014/main" id="{38CE86D6-C449-403F-9E28-917D200380E8}"/>
              </a:ext>
            </a:extLst>
          </p:cNvPr>
          <p:cNvSpPr/>
          <p:nvPr/>
        </p:nvSpPr>
        <p:spPr>
          <a:xfrm>
            <a:off x="729958" y="2926080"/>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Tools and equipment </a:t>
            </a:r>
          </a:p>
        </p:txBody>
      </p:sp>
      <p:sp>
        <p:nvSpPr>
          <p:cNvPr id="23" name="Rectangle 22">
            <a:extLst>
              <a:ext uri="{FF2B5EF4-FFF2-40B4-BE49-F238E27FC236}">
                <a16:creationId xmlns:a16="http://schemas.microsoft.com/office/drawing/2014/main" id="{1E1AF5EA-A56E-434E-878A-83A2A3EA00E1}"/>
              </a:ext>
            </a:extLst>
          </p:cNvPr>
          <p:cNvSpPr/>
          <p:nvPr/>
        </p:nvSpPr>
        <p:spPr>
          <a:xfrm>
            <a:off x="2725499" y="2933700"/>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Materials</a:t>
            </a:r>
          </a:p>
        </p:txBody>
      </p:sp>
      <p:sp>
        <p:nvSpPr>
          <p:cNvPr id="24" name="Rectangle 23">
            <a:extLst>
              <a:ext uri="{FF2B5EF4-FFF2-40B4-BE49-F238E27FC236}">
                <a16:creationId xmlns:a16="http://schemas.microsoft.com/office/drawing/2014/main" id="{532D1202-9100-4576-A696-54466B85DDD8}"/>
              </a:ext>
            </a:extLst>
          </p:cNvPr>
          <p:cNvSpPr/>
          <p:nvPr/>
        </p:nvSpPr>
        <p:spPr>
          <a:xfrm>
            <a:off x="729957" y="3797791"/>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Time</a:t>
            </a:r>
          </a:p>
        </p:txBody>
      </p:sp>
      <p:sp>
        <p:nvSpPr>
          <p:cNvPr id="25" name="Rectangle 24">
            <a:extLst>
              <a:ext uri="{FF2B5EF4-FFF2-40B4-BE49-F238E27FC236}">
                <a16:creationId xmlns:a16="http://schemas.microsoft.com/office/drawing/2014/main" id="{9B336522-9327-445D-A149-EA33757E5009}"/>
              </a:ext>
            </a:extLst>
          </p:cNvPr>
          <p:cNvSpPr/>
          <p:nvPr/>
        </p:nvSpPr>
        <p:spPr>
          <a:xfrm>
            <a:off x="2725498" y="3767311"/>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Labour</a:t>
            </a:r>
          </a:p>
        </p:txBody>
      </p:sp>
      <p:sp>
        <p:nvSpPr>
          <p:cNvPr id="26" name="Rectangle 25">
            <a:extLst>
              <a:ext uri="{FF2B5EF4-FFF2-40B4-BE49-F238E27FC236}">
                <a16:creationId xmlns:a16="http://schemas.microsoft.com/office/drawing/2014/main" id="{984A7125-0E50-45C5-BF6B-B5AECE9F7CA7}"/>
              </a:ext>
            </a:extLst>
          </p:cNvPr>
          <p:cNvSpPr/>
          <p:nvPr/>
        </p:nvSpPr>
        <p:spPr>
          <a:xfrm>
            <a:off x="4721040" y="2933700"/>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Cost </a:t>
            </a:r>
          </a:p>
        </p:txBody>
      </p:sp>
      <p:sp>
        <p:nvSpPr>
          <p:cNvPr id="27" name="Rectangle 26">
            <a:extLst>
              <a:ext uri="{FF2B5EF4-FFF2-40B4-BE49-F238E27FC236}">
                <a16:creationId xmlns:a16="http://schemas.microsoft.com/office/drawing/2014/main" id="{3AC3F2D6-641D-4C39-8CF1-4D2FB635E74C}"/>
              </a:ext>
            </a:extLst>
          </p:cNvPr>
          <p:cNvSpPr/>
          <p:nvPr/>
        </p:nvSpPr>
        <p:spPr>
          <a:xfrm>
            <a:off x="4721039" y="3740256"/>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Environmental implications</a:t>
            </a:r>
          </a:p>
        </p:txBody>
      </p:sp>
      <p:sp>
        <p:nvSpPr>
          <p:cNvPr id="28" name="Rectangle 27">
            <a:extLst>
              <a:ext uri="{FF2B5EF4-FFF2-40B4-BE49-F238E27FC236}">
                <a16:creationId xmlns:a16="http://schemas.microsoft.com/office/drawing/2014/main" id="{0F013E95-7F9A-483C-889D-84AF0F690563}"/>
              </a:ext>
            </a:extLst>
          </p:cNvPr>
          <p:cNvSpPr/>
          <p:nvPr/>
        </p:nvSpPr>
        <p:spPr>
          <a:xfrm>
            <a:off x="6716581" y="2933700"/>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Regulations</a:t>
            </a:r>
          </a:p>
        </p:txBody>
      </p:sp>
      <p:sp>
        <p:nvSpPr>
          <p:cNvPr id="29" name="Rectangle 28">
            <a:extLst>
              <a:ext uri="{FF2B5EF4-FFF2-40B4-BE49-F238E27FC236}">
                <a16:creationId xmlns:a16="http://schemas.microsoft.com/office/drawing/2014/main" id="{D42FB6EE-422B-4F50-BFE0-7C79792ACAD2}"/>
              </a:ext>
            </a:extLst>
          </p:cNvPr>
          <p:cNvSpPr/>
          <p:nvPr/>
        </p:nvSpPr>
        <p:spPr>
          <a:xfrm>
            <a:off x="6716580" y="3740256"/>
            <a:ext cx="1733325" cy="7406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Risk implications</a:t>
            </a:r>
          </a:p>
        </p:txBody>
      </p:sp>
      <p:sp>
        <p:nvSpPr>
          <p:cNvPr id="30" name="Rectangle 29">
            <a:extLst>
              <a:ext uri="{FF2B5EF4-FFF2-40B4-BE49-F238E27FC236}">
                <a16:creationId xmlns:a16="http://schemas.microsoft.com/office/drawing/2014/main" id="{DDE1F59C-691D-4865-A0E6-D776B55B93AD}"/>
              </a:ext>
            </a:extLst>
          </p:cNvPr>
          <p:cNvSpPr/>
          <p:nvPr/>
        </p:nvSpPr>
        <p:spPr>
          <a:xfrm>
            <a:off x="8709660" y="4110605"/>
            <a:ext cx="1318482" cy="7049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Go Back</a:t>
            </a:r>
          </a:p>
        </p:txBody>
      </p:sp>
    </p:spTree>
    <p:custDataLst>
      <p:tags r:id="rId1"/>
    </p:custDataLst>
    <p:extLst>
      <p:ext uri="{BB962C8B-B14F-4D97-AF65-F5344CB8AC3E}">
        <p14:creationId xmlns:p14="http://schemas.microsoft.com/office/powerpoint/2010/main" val="3429374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41059"/>
            <a:ext cx="7616770" cy="960112"/>
          </a:xfrm>
        </p:spPr>
        <p:txBody>
          <a:bodyPr/>
          <a:lstStyle/>
          <a:p>
            <a:r>
              <a:rPr lang="en-GB" dirty="0"/>
              <a:t>Advantages and Disadvantages</a:t>
            </a:r>
          </a:p>
        </p:txBody>
      </p:sp>
      <p:sp>
        <p:nvSpPr>
          <p:cNvPr id="6" name="Rectangle 5">
            <a:extLst>
              <a:ext uri="{FF2B5EF4-FFF2-40B4-BE49-F238E27FC236}">
                <a16:creationId xmlns:a16="http://schemas.microsoft.com/office/drawing/2014/main" id="{B5716E48-6B30-426E-A52D-D1904EE07C91}"/>
              </a:ext>
            </a:extLst>
          </p:cNvPr>
          <p:cNvSpPr/>
          <p:nvPr/>
        </p:nvSpPr>
        <p:spPr>
          <a:xfrm>
            <a:off x="4229100" y="2123283"/>
            <a:ext cx="2766060" cy="265824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US" sz="1000" dirty="0">
              <a:solidFill>
                <a:schemeClr val="tx1"/>
              </a:solidFill>
            </a:endParaRPr>
          </a:p>
        </p:txBody>
      </p:sp>
      <p:sp>
        <p:nvSpPr>
          <p:cNvPr id="7" name="Rectangle 6">
            <a:extLst>
              <a:ext uri="{FF2B5EF4-FFF2-40B4-BE49-F238E27FC236}">
                <a16:creationId xmlns:a16="http://schemas.microsoft.com/office/drawing/2014/main" id="{B5716E48-6B30-426E-A52D-D1904EE07C91}"/>
              </a:ext>
            </a:extLst>
          </p:cNvPr>
          <p:cNvSpPr/>
          <p:nvPr/>
        </p:nvSpPr>
        <p:spPr>
          <a:xfrm>
            <a:off x="848335" y="2410878"/>
            <a:ext cx="1470063" cy="23056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solidFill>
                  <a:schemeClr val="tx1"/>
                </a:solidFill>
              </a:rPr>
              <a:t>OPTION 1</a:t>
            </a:r>
          </a:p>
        </p:txBody>
      </p:sp>
      <p:sp>
        <p:nvSpPr>
          <p:cNvPr id="3" name="TextBox 2"/>
          <p:cNvSpPr txBox="1"/>
          <p:nvPr/>
        </p:nvSpPr>
        <p:spPr>
          <a:xfrm>
            <a:off x="8984673" y="775855"/>
            <a:ext cx="184731" cy="369332"/>
          </a:xfrm>
          <a:prstGeom prst="rect">
            <a:avLst/>
          </a:prstGeom>
          <a:noFill/>
        </p:spPr>
        <p:txBody>
          <a:bodyPr wrap="none" rtlCol="0">
            <a:spAutoFit/>
          </a:bodyPr>
          <a:lstStyle/>
          <a:p>
            <a:endParaRPr lang="en-ZA" dirty="0"/>
          </a:p>
        </p:txBody>
      </p:sp>
      <p:sp>
        <p:nvSpPr>
          <p:cNvPr id="17" name="Rectangle 16">
            <a:extLst>
              <a:ext uri="{FF2B5EF4-FFF2-40B4-BE49-F238E27FC236}">
                <a16:creationId xmlns:a16="http://schemas.microsoft.com/office/drawing/2014/main" id="{B5716E48-6B30-426E-A52D-D1904EE07C91}"/>
              </a:ext>
            </a:extLst>
          </p:cNvPr>
          <p:cNvSpPr/>
          <p:nvPr/>
        </p:nvSpPr>
        <p:spPr>
          <a:xfrm>
            <a:off x="4229100" y="2098458"/>
            <a:ext cx="2766059" cy="3067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bg1"/>
                </a:solidFill>
              </a:rPr>
              <a:t>Advantages</a:t>
            </a:r>
          </a:p>
        </p:txBody>
      </p:sp>
      <p:sp>
        <p:nvSpPr>
          <p:cNvPr id="18" name="Rectangle 17">
            <a:extLst>
              <a:ext uri="{FF2B5EF4-FFF2-40B4-BE49-F238E27FC236}">
                <a16:creationId xmlns:a16="http://schemas.microsoft.com/office/drawing/2014/main" id="{B5716E48-6B30-426E-A52D-D1904EE07C91}"/>
              </a:ext>
            </a:extLst>
          </p:cNvPr>
          <p:cNvSpPr/>
          <p:nvPr/>
        </p:nvSpPr>
        <p:spPr>
          <a:xfrm>
            <a:off x="848335" y="2684429"/>
            <a:ext cx="1470137" cy="5165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solidFill>
                  <a:schemeClr val="tx1"/>
                </a:solidFill>
              </a:rPr>
              <a:t>Image placeholder to represent option 1</a:t>
            </a:r>
          </a:p>
        </p:txBody>
      </p:sp>
      <p:sp>
        <p:nvSpPr>
          <p:cNvPr id="19" name="Rectangle 18">
            <a:extLst>
              <a:ext uri="{FF2B5EF4-FFF2-40B4-BE49-F238E27FC236}">
                <a16:creationId xmlns:a16="http://schemas.microsoft.com/office/drawing/2014/main" id="{B5716E48-6B30-426E-A52D-D1904EE07C91}"/>
              </a:ext>
            </a:extLst>
          </p:cNvPr>
          <p:cNvSpPr/>
          <p:nvPr/>
        </p:nvSpPr>
        <p:spPr>
          <a:xfrm>
            <a:off x="2528469" y="2417791"/>
            <a:ext cx="1470063" cy="23056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solidFill>
                  <a:schemeClr val="tx1"/>
                </a:solidFill>
              </a:rPr>
              <a:t>OPTION 2</a:t>
            </a:r>
          </a:p>
        </p:txBody>
      </p:sp>
      <p:sp>
        <p:nvSpPr>
          <p:cNvPr id="20" name="Rectangle 19">
            <a:extLst>
              <a:ext uri="{FF2B5EF4-FFF2-40B4-BE49-F238E27FC236}">
                <a16:creationId xmlns:a16="http://schemas.microsoft.com/office/drawing/2014/main" id="{B5716E48-6B30-426E-A52D-D1904EE07C91}"/>
              </a:ext>
            </a:extLst>
          </p:cNvPr>
          <p:cNvSpPr/>
          <p:nvPr/>
        </p:nvSpPr>
        <p:spPr>
          <a:xfrm>
            <a:off x="2528469" y="2691342"/>
            <a:ext cx="1470137" cy="5165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solidFill>
                  <a:schemeClr val="tx1"/>
                </a:solidFill>
              </a:rPr>
              <a:t>Image placeholder to represent option 2</a:t>
            </a:r>
          </a:p>
        </p:txBody>
      </p:sp>
      <p:sp>
        <p:nvSpPr>
          <p:cNvPr id="21" name="Rectangle 20">
            <a:extLst>
              <a:ext uri="{FF2B5EF4-FFF2-40B4-BE49-F238E27FC236}">
                <a16:creationId xmlns:a16="http://schemas.microsoft.com/office/drawing/2014/main" id="{B5716E48-6B30-426E-A52D-D1904EE07C91}"/>
              </a:ext>
            </a:extLst>
          </p:cNvPr>
          <p:cNvSpPr/>
          <p:nvPr/>
        </p:nvSpPr>
        <p:spPr>
          <a:xfrm>
            <a:off x="1583366" y="3520702"/>
            <a:ext cx="1470063" cy="23056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solidFill>
                  <a:schemeClr val="tx1"/>
                </a:solidFill>
              </a:rPr>
              <a:t>OPTION 3</a:t>
            </a:r>
          </a:p>
        </p:txBody>
      </p:sp>
      <p:sp>
        <p:nvSpPr>
          <p:cNvPr id="22" name="Rectangle 21">
            <a:extLst>
              <a:ext uri="{FF2B5EF4-FFF2-40B4-BE49-F238E27FC236}">
                <a16:creationId xmlns:a16="http://schemas.microsoft.com/office/drawing/2014/main" id="{B5716E48-6B30-426E-A52D-D1904EE07C91}"/>
              </a:ext>
            </a:extLst>
          </p:cNvPr>
          <p:cNvSpPr/>
          <p:nvPr/>
        </p:nvSpPr>
        <p:spPr>
          <a:xfrm>
            <a:off x="1590949" y="3783446"/>
            <a:ext cx="1470137" cy="5165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solidFill>
                  <a:schemeClr val="tx1"/>
                </a:solidFill>
              </a:rPr>
              <a:t>Image placeholder to represent option 3</a:t>
            </a:r>
          </a:p>
        </p:txBody>
      </p:sp>
      <p:sp>
        <p:nvSpPr>
          <p:cNvPr id="25" name="Rectangle 24">
            <a:extLst>
              <a:ext uri="{FF2B5EF4-FFF2-40B4-BE49-F238E27FC236}">
                <a16:creationId xmlns:a16="http://schemas.microsoft.com/office/drawing/2014/main" id="{B5716E48-6B30-426E-A52D-D1904EE07C91}"/>
              </a:ext>
            </a:extLst>
          </p:cNvPr>
          <p:cNvSpPr/>
          <p:nvPr/>
        </p:nvSpPr>
        <p:spPr>
          <a:xfrm>
            <a:off x="7284720" y="2123283"/>
            <a:ext cx="2598958" cy="265824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US" sz="1000" dirty="0">
              <a:solidFill>
                <a:schemeClr val="tx1"/>
              </a:solidFill>
            </a:endParaRPr>
          </a:p>
        </p:txBody>
      </p:sp>
      <p:sp>
        <p:nvSpPr>
          <p:cNvPr id="26" name="Rectangle 25">
            <a:extLst>
              <a:ext uri="{FF2B5EF4-FFF2-40B4-BE49-F238E27FC236}">
                <a16:creationId xmlns:a16="http://schemas.microsoft.com/office/drawing/2014/main" id="{B5716E48-6B30-426E-A52D-D1904EE07C91}"/>
              </a:ext>
            </a:extLst>
          </p:cNvPr>
          <p:cNvSpPr/>
          <p:nvPr/>
        </p:nvSpPr>
        <p:spPr>
          <a:xfrm>
            <a:off x="7284720" y="2098458"/>
            <a:ext cx="2598957" cy="30676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solidFill>
                  <a:schemeClr val="bg1"/>
                </a:solidFill>
              </a:rPr>
              <a:t>Disadvantages</a:t>
            </a:r>
          </a:p>
        </p:txBody>
      </p:sp>
      <p:sp>
        <p:nvSpPr>
          <p:cNvPr id="23" name="Rectangle 22">
            <a:extLst>
              <a:ext uri="{FF2B5EF4-FFF2-40B4-BE49-F238E27FC236}">
                <a16:creationId xmlns:a16="http://schemas.microsoft.com/office/drawing/2014/main" id="{E51C6E08-C5EB-4948-B23A-06B4FDA71BC7}"/>
              </a:ext>
            </a:extLst>
          </p:cNvPr>
          <p:cNvSpPr/>
          <p:nvPr/>
        </p:nvSpPr>
        <p:spPr>
          <a:xfrm>
            <a:off x="1039659" y="1068634"/>
            <a:ext cx="8844712" cy="830997"/>
          </a:xfrm>
          <a:prstGeom prst="rect">
            <a:avLst/>
          </a:prstGeom>
          <a:solidFill>
            <a:schemeClr val="tx2">
              <a:lumMod val="40000"/>
              <a:lumOff val="60000"/>
            </a:schemeClr>
          </a:solidFill>
        </p:spPr>
        <p:txBody>
          <a:bodyPr wrap="square">
            <a:spAutoFit/>
          </a:bodyPr>
          <a:lstStyle/>
          <a:p>
            <a:r>
              <a:rPr lang="en-GB" sz="2400" dirty="0"/>
              <a:t>Before you choose the best option for this job, you should weigh up the advantages and disadvantages. Click on each option to view.</a:t>
            </a:r>
          </a:p>
        </p:txBody>
      </p:sp>
      <p:pic>
        <p:nvPicPr>
          <p:cNvPr id="24"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0949" y="1096664"/>
            <a:ext cx="558710" cy="558710"/>
          </a:xfrm>
          <a:prstGeom prst="rect">
            <a:avLst/>
          </a:prstGeom>
        </p:spPr>
      </p:pic>
    </p:spTree>
    <p:custDataLst>
      <p:tags r:id="rId1"/>
    </p:custDataLst>
    <p:extLst>
      <p:ext uri="{BB962C8B-B14F-4D97-AF65-F5344CB8AC3E}">
        <p14:creationId xmlns:p14="http://schemas.microsoft.com/office/powerpoint/2010/main" val="706221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Choose the best option</a:t>
            </a:r>
          </a:p>
        </p:txBody>
      </p:sp>
      <p:sp>
        <p:nvSpPr>
          <p:cNvPr id="8" name="Rectangle 7">
            <a:extLst>
              <a:ext uri="{FF2B5EF4-FFF2-40B4-BE49-F238E27FC236}">
                <a16:creationId xmlns:a16="http://schemas.microsoft.com/office/drawing/2014/main" id="{B5716E48-6B30-426E-A52D-D1904EE07C91}"/>
              </a:ext>
            </a:extLst>
          </p:cNvPr>
          <p:cNvSpPr/>
          <p:nvPr/>
        </p:nvSpPr>
        <p:spPr>
          <a:xfrm>
            <a:off x="1028700" y="2178318"/>
            <a:ext cx="2316479" cy="144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00" dirty="0">
              <a:solidFill>
                <a:schemeClr val="tx1"/>
              </a:solidFill>
            </a:endParaRPr>
          </a:p>
        </p:txBody>
      </p:sp>
      <p:sp>
        <p:nvSpPr>
          <p:cNvPr id="15" name="Rectangle 14">
            <a:extLst>
              <a:ext uri="{FF2B5EF4-FFF2-40B4-BE49-F238E27FC236}">
                <a16:creationId xmlns:a16="http://schemas.microsoft.com/office/drawing/2014/main" id="{5A565070-C56E-4334-A8B8-33B773A2C69F}"/>
              </a:ext>
            </a:extLst>
          </p:cNvPr>
          <p:cNvSpPr/>
          <p:nvPr/>
        </p:nvSpPr>
        <p:spPr>
          <a:xfrm>
            <a:off x="8162723" y="4298299"/>
            <a:ext cx="1600817" cy="3016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Submit</a:t>
            </a:r>
          </a:p>
        </p:txBody>
      </p:sp>
      <p:pic>
        <p:nvPicPr>
          <p:cNvPr id="1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2814" y="2301230"/>
            <a:ext cx="1368610" cy="1066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Oval 20"/>
          <p:cNvSpPr/>
          <p:nvPr/>
        </p:nvSpPr>
        <p:spPr>
          <a:xfrm>
            <a:off x="888666" y="3860461"/>
            <a:ext cx="156131" cy="1870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TextBox 21"/>
          <p:cNvSpPr txBox="1"/>
          <p:nvPr/>
        </p:nvSpPr>
        <p:spPr>
          <a:xfrm>
            <a:off x="1143857" y="3769313"/>
            <a:ext cx="8903708" cy="369332"/>
          </a:xfrm>
          <a:prstGeom prst="rect">
            <a:avLst/>
          </a:prstGeom>
          <a:noFill/>
        </p:spPr>
        <p:txBody>
          <a:bodyPr wrap="square" rtlCol="0">
            <a:spAutoFit/>
          </a:bodyPr>
          <a:lstStyle/>
          <a:p>
            <a:pPr lvl="0"/>
            <a:r>
              <a:rPr lang="en-ZA" b="1" dirty="0"/>
              <a:t>Option 1</a:t>
            </a:r>
          </a:p>
        </p:txBody>
      </p:sp>
      <p:sp>
        <p:nvSpPr>
          <p:cNvPr id="25" name="Rectangle 24">
            <a:extLst>
              <a:ext uri="{FF2B5EF4-FFF2-40B4-BE49-F238E27FC236}">
                <a16:creationId xmlns:a16="http://schemas.microsoft.com/office/drawing/2014/main" id="{E51C6E08-C5EB-4948-B23A-06B4FDA71BC7}"/>
              </a:ext>
            </a:extLst>
          </p:cNvPr>
          <p:cNvSpPr/>
          <p:nvPr/>
        </p:nvSpPr>
        <p:spPr>
          <a:xfrm>
            <a:off x="1028700" y="1158610"/>
            <a:ext cx="8907780" cy="830997"/>
          </a:xfrm>
          <a:prstGeom prst="rect">
            <a:avLst/>
          </a:prstGeom>
          <a:solidFill>
            <a:schemeClr val="tx2">
              <a:lumMod val="40000"/>
              <a:lumOff val="60000"/>
            </a:schemeClr>
          </a:solidFill>
        </p:spPr>
        <p:txBody>
          <a:bodyPr wrap="square">
            <a:spAutoFit/>
          </a:bodyPr>
          <a:lstStyle/>
          <a:p>
            <a:r>
              <a:rPr lang="en-GB" sz="2400" dirty="0"/>
              <a:t>Time to select the best option for this job. Choose an answer and click submit. You may review the options before deciding. </a:t>
            </a:r>
          </a:p>
        </p:txBody>
      </p:sp>
      <p:pic>
        <p:nvPicPr>
          <p:cNvPr id="26"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6100" y="1110088"/>
            <a:ext cx="558710" cy="558710"/>
          </a:xfrm>
          <a:prstGeom prst="rect">
            <a:avLst/>
          </a:prstGeom>
        </p:spPr>
      </p:pic>
      <p:sp>
        <p:nvSpPr>
          <p:cNvPr id="32" name="Rectangle 31">
            <a:extLst>
              <a:ext uri="{FF2B5EF4-FFF2-40B4-BE49-F238E27FC236}">
                <a16:creationId xmlns:a16="http://schemas.microsoft.com/office/drawing/2014/main" id="{B5716E48-6B30-426E-A52D-D1904EE07C91}"/>
              </a:ext>
            </a:extLst>
          </p:cNvPr>
          <p:cNvSpPr/>
          <p:nvPr/>
        </p:nvSpPr>
        <p:spPr>
          <a:xfrm>
            <a:off x="3924300" y="2192556"/>
            <a:ext cx="2316479" cy="144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00" dirty="0">
              <a:solidFill>
                <a:schemeClr val="tx1"/>
              </a:solidFill>
            </a:endParaRPr>
          </a:p>
        </p:txBody>
      </p:sp>
      <p:pic>
        <p:nvPicPr>
          <p:cNvPr id="3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8414" y="2315468"/>
            <a:ext cx="1368610" cy="1066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Oval 33"/>
          <p:cNvSpPr/>
          <p:nvPr/>
        </p:nvSpPr>
        <p:spPr>
          <a:xfrm>
            <a:off x="3784266" y="3874699"/>
            <a:ext cx="156131" cy="1870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5" name="Rectangle 34">
            <a:extLst>
              <a:ext uri="{FF2B5EF4-FFF2-40B4-BE49-F238E27FC236}">
                <a16:creationId xmlns:a16="http://schemas.microsoft.com/office/drawing/2014/main" id="{B5716E48-6B30-426E-A52D-D1904EE07C91}"/>
              </a:ext>
            </a:extLst>
          </p:cNvPr>
          <p:cNvSpPr/>
          <p:nvPr/>
        </p:nvSpPr>
        <p:spPr>
          <a:xfrm>
            <a:off x="6934200" y="2192556"/>
            <a:ext cx="2316479" cy="1441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000" dirty="0">
              <a:solidFill>
                <a:schemeClr val="tx1"/>
              </a:solidFill>
            </a:endParaRPr>
          </a:p>
        </p:txBody>
      </p:sp>
      <p:pic>
        <p:nvPicPr>
          <p:cNvPr id="3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8314" y="2315468"/>
            <a:ext cx="1368610" cy="1066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Oval 36"/>
          <p:cNvSpPr/>
          <p:nvPr/>
        </p:nvSpPr>
        <p:spPr>
          <a:xfrm>
            <a:off x="6794166" y="3874699"/>
            <a:ext cx="156131" cy="1870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8" name="TextBox 37"/>
          <p:cNvSpPr txBox="1"/>
          <p:nvPr/>
        </p:nvSpPr>
        <p:spPr>
          <a:xfrm>
            <a:off x="4072399" y="3783551"/>
            <a:ext cx="2168380" cy="369332"/>
          </a:xfrm>
          <a:prstGeom prst="rect">
            <a:avLst/>
          </a:prstGeom>
          <a:noFill/>
        </p:spPr>
        <p:txBody>
          <a:bodyPr wrap="square" rtlCol="0">
            <a:spAutoFit/>
          </a:bodyPr>
          <a:lstStyle/>
          <a:p>
            <a:pPr lvl="0"/>
            <a:r>
              <a:rPr lang="en-ZA" b="1" dirty="0"/>
              <a:t>Option 2</a:t>
            </a:r>
          </a:p>
        </p:txBody>
      </p:sp>
      <p:sp>
        <p:nvSpPr>
          <p:cNvPr id="39" name="TextBox 38"/>
          <p:cNvSpPr txBox="1"/>
          <p:nvPr/>
        </p:nvSpPr>
        <p:spPr>
          <a:xfrm>
            <a:off x="7077773" y="3784170"/>
            <a:ext cx="2168380" cy="369332"/>
          </a:xfrm>
          <a:prstGeom prst="rect">
            <a:avLst/>
          </a:prstGeom>
          <a:noFill/>
        </p:spPr>
        <p:txBody>
          <a:bodyPr wrap="square" rtlCol="0">
            <a:spAutoFit/>
          </a:bodyPr>
          <a:lstStyle/>
          <a:p>
            <a:pPr lvl="0"/>
            <a:r>
              <a:rPr lang="en-ZA" b="1" dirty="0"/>
              <a:t>Option 3</a:t>
            </a:r>
          </a:p>
        </p:txBody>
      </p:sp>
    </p:spTree>
    <p:custDataLst>
      <p:tags r:id="rId1"/>
    </p:custDataLst>
    <p:extLst>
      <p:ext uri="{BB962C8B-B14F-4D97-AF65-F5344CB8AC3E}">
        <p14:creationId xmlns:p14="http://schemas.microsoft.com/office/powerpoint/2010/main" val="3592166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366713" y="1047104"/>
            <a:ext cx="9508067" cy="806038"/>
          </a:xfrm>
        </p:spPr>
        <p:txBody>
          <a:bodyPr>
            <a:noAutofit/>
          </a:bodyPr>
          <a:lstStyle/>
          <a:p>
            <a:pPr marL="0" indent="0">
              <a:buNone/>
            </a:pPr>
            <a:r>
              <a:rPr lang="en-GB" sz="2400" dirty="0"/>
              <a:t>As Option 2 is the most cost effective option, we will use it for the rest of the scenario. </a:t>
            </a:r>
            <a:r>
              <a:rPr lang="en-GB" sz="2400" b="1" dirty="0"/>
              <a:t>But how do you even begin to think about all the things you will need to do the job..? </a:t>
            </a:r>
          </a:p>
          <a:p>
            <a:pPr marL="0" indent="0">
              <a:buNone/>
            </a:pPr>
            <a:endParaRPr lang="en-GB" sz="2400" dirty="0"/>
          </a:p>
          <a:p>
            <a:pPr marL="0" indent="0">
              <a:buNone/>
            </a:pPr>
            <a:endParaRPr lang="en-GB" sz="2400" dirty="0"/>
          </a:p>
          <a:p>
            <a:pPr marL="0" indent="0">
              <a:buNone/>
            </a:pPr>
            <a:endParaRPr lang="en-GB" sz="2400" dirty="0"/>
          </a:p>
        </p:txBody>
      </p:sp>
      <p:sp>
        <p:nvSpPr>
          <p:cNvPr id="33" name="Title 1"/>
          <p:cNvSpPr txBox="1">
            <a:spLocks/>
          </p:cNvSpPr>
          <p:nvPr/>
        </p:nvSpPr>
        <p:spPr>
          <a:xfrm>
            <a:off x="553573" y="264463"/>
            <a:ext cx="7616770" cy="960112"/>
          </a:xfrm>
          <a:prstGeom prst="rect">
            <a:avLst/>
          </a:prstGeom>
        </p:spPr>
        <p:txBody>
          <a:bodyPr vert="horz" lIns="91440" tIns="45720" rIns="91440" bIns="45720" rtlCol="0" anchor="ctr">
            <a:normAutofit/>
          </a:bodyPr>
          <a:lstStyle>
            <a:lvl1pPr algn="l" defTabSz="662300" rtl="0" eaLnBrk="1" latinLnBrk="0" hangingPunct="1">
              <a:lnSpc>
                <a:spcPct val="90000"/>
              </a:lnSpc>
              <a:spcBef>
                <a:spcPct val="0"/>
              </a:spcBef>
              <a:buNone/>
              <a:defRPr sz="3187" kern="1200">
                <a:solidFill>
                  <a:schemeClr val="tx1"/>
                </a:solidFill>
                <a:latin typeface="+mj-lt"/>
                <a:ea typeface="+mj-ea"/>
                <a:cs typeface="+mj-cs"/>
              </a:defRPr>
            </a:lvl1pPr>
          </a:lstStyle>
          <a:p>
            <a:r>
              <a:rPr lang="en-GB" dirty="0"/>
              <a:t>Step 3- Plan the job</a:t>
            </a:r>
          </a:p>
        </p:txBody>
      </p:sp>
      <p:graphicFrame>
        <p:nvGraphicFramePr>
          <p:cNvPr id="20" name="Diagram 19">
            <a:extLst>
              <a:ext uri="{FF2B5EF4-FFF2-40B4-BE49-F238E27FC236}">
                <a16:creationId xmlns:a16="http://schemas.microsoft.com/office/drawing/2014/main" id="{69A2B039-EF5F-4EE4-B3A6-345087053A14}"/>
              </a:ext>
            </a:extLst>
          </p:cNvPr>
          <p:cNvGraphicFramePr/>
          <p:nvPr>
            <p:extLst>
              <p:ext uri="{D42A27DB-BD31-4B8C-83A1-F6EECF244321}">
                <p14:modId xmlns:p14="http://schemas.microsoft.com/office/powerpoint/2010/main" val="1696052519"/>
              </p:ext>
            </p:extLst>
          </p:nvPr>
        </p:nvGraphicFramePr>
        <p:xfrm>
          <a:off x="2497103" y="80411"/>
          <a:ext cx="4917157" cy="3539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7" name="Rectangle 26">
            <a:extLst>
              <a:ext uri="{FF2B5EF4-FFF2-40B4-BE49-F238E27FC236}">
                <a16:creationId xmlns:a16="http://schemas.microsoft.com/office/drawing/2014/main" id="{A6A73B5E-9793-467C-89FD-D0376AA4D6DE}"/>
              </a:ext>
            </a:extLst>
          </p:cNvPr>
          <p:cNvSpPr/>
          <p:nvPr/>
        </p:nvSpPr>
        <p:spPr>
          <a:xfrm>
            <a:off x="5497084" y="2247041"/>
            <a:ext cx="4259166" cy="19395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video: </a:t>
            </a:r>
          </a:p>
          <a:p>
            <a:pPr algn="ctr"/>
            <a:r>
              <a:rPr lang="en-ZA" sz="1553" dirty="0"/>
              <a:t>How to plan for the job, must include info about working through the steps in your head and thinking about what you will need for each step to make sure you don’t miss anything. Must discuss tools, equipment, materials, PPE. Its  an overview.</a:t>
            </a:r>
          </a:p>
        </p:txBody>
      </p:sp>
      <p:pic>
        <p:nvPicPr>
          <p:cNvPr id="28" name="Graphic 5" descr="User">
            <a:extLst>
              <a:ext uri="{FF2B5EF4-FFF2-40B4-BE49-F238E27FC236}">
                <a16:creationId xmlns:a16="http://schemas.microsoft.com/office/drawing/2014/main" id="{ED22218F-41BD-41E4-BE5D-564A30F4BE0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2575" y="2735071"/>
            <a:ext cx="854046" cy="854046"/>
          </a:xfrm>
          <a:prstGeom prst="rect">
            <a:avLst/>
          </a:prstGeom>
        </p:spPr>
      </p:pic>
      <p:sp>
        <p:nvSpPr>
          <p:cNvPr id="29" name="Rectangle 28">
            <a:extLst>
              <a:ext uri="{FF2B5EF4-FFF2-40B4-BE49-F238E27FC236}">
                <a16:creationId xmlns:a16="http://schemas.microsoft.com/office/drawing/2014/main" id="{A317E002-CB79-4F74-AFBF-D052B144211C}"/>
              </a:ext>
            </a:extLst>
          </p:cNvPr>
          <p:cNvSpPr/>
          <p:nvPr/>
        </p:nvSpPr>
        <p:spPr>
          <a:xfrm>
            <a:off x="1232888" y="2247580"/>
            <a:ext cx="3886800" cy="1938992"/>
          </a:xfrm>
          <a:prstGeom prst="rect">
            <a:avLst/>
          </a:prstGeom>
          <a:solidFill>
            <a:schemeClr val="tx2">
              <a:lumMod val="40000"/>
              <a:lumOff val="60000"/>
            </a:schemeClr>
          </a:solidFill>
        </p:spPr>
        <p:txBody>
          <a:bodyPr wrap="square">
            <a:spAutoFit/>
          </a:bodyPr>
          <a:lstStyle/>
          <a:p>
            <a:r>
              <a:rPr lang="en-GB" sz="2400" dirty="0"/>
              <a:t>Watch this video for advice from an experienced electrician on how to properly plan for a job.</a:t>
            </a:r>
          </a:p>
          <a:p>
            <a:r>
              <a:rPr lang="en-GB" sz="2400" dirty="0"/>
              <a:t> </a:t>
            </a:r>
          </a:p>
        </p:txBody>
      </p:sp>
    </p:spTree>
    <p:custDataLst>
      <p:tags r:id="rId1"/>
    </p:custDataLst>
    <p:extLst>
      <p:ext uri="{BB962C8B-B14F-4D97-AF65-F5344CB8AC3E}">
        <p14:creationId xmlns:p14="http://schemas.microsoft.com/office/powerpoint/2010/main" val="4286170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366713" y="1047104"/>
            <a:ext cx="9508067" cy="806038"/>
          </a:xfrm>
        </p:spPr>
        <p:txBody>
          <a:bodyPr>
            <a:noAutofit/>
          </a:bodyPr>
          <a:lstStyle/>
          <a:p>
            <a:pPr marL="0" indent="0">
              <a:buNone/>
            </a:pPr>
            <a:endParaRPr lang="en-GB" sz="2400" dirty="0"/>
          </a:p>
          <a:p>
            <a:pPr marL="0" indent="0">
              <a:buNone/>
            </a:pPr>
            <a:endParaRPr lang="en-GB" sz="2400" dirty="0"/>
          </a:p>
          <a:p>
            <a:pPr marL="0" indent="0">
              <a:buNone/>
            </a:pPr>
            <a:endParaRPr lang="en-GB" sz="2400" dirty="0"/>
          </a:p>
        </p:txBody>
      </p:sp>
      <p:sp>
        <p:nvSpPr>
          <p:cNvPr id="33" name="Title 1"/>
          <p:cNvSpPr txBox="1">
            <a:spLocks/>
          </p:cNvSpPr>
          <p:nvPr/>
        </p:nvSpPr>
        <p:spPr>
          <a:xfrm>
            <a:off x="553573" y="264463"/>
            <a:ext cx="7616770" cy="960112"/>
          </a:xfrm>
          <a:prstGeom prst="rect">
            <a:avLst/>
          </a:prstGeom>
        </p:spPr>
        <p:txBody>
          <a:bodyPr vert="horz" lIns="91440" tIns="45720" rIns="91440" bIns="45720" rtlCol="0" anchor="ctr">
            <a:normAutofit/>
          </a:bodyPr>
          <a:lstStyle>
            <a:lvl1pPr algn="l" defTabSz="662300" rtl="0" eaLnBrk="1" latinLnBrk="0" hangingPunct="1">
              <a:lnSpc>
                <a:spcPct val="90000"/>
              </a:lnSpc>
              <a:spcBef>
                <a:spcPct val="0"/>
              </a:spcBef>
              <a:buNone/>
              <a:defRPr sz="3187" kern="1200">
                <a:solidFill>
                  <a:schemeClr val="tx1"/>
                </a:solidFill>
                <a:latin typeface="+mj-lt"/>
                <a:ea typeface="+mj-ea"/>
                <a:cs typeface="+mj-cs"/>
              </a:defRPr>
            </a:lvl1pPr>
          </a:lstStyle>
          <a:p>
            <a:r>
              <a:rPr lang="en-GB" dirty="0"/>
              <a:t>Step 3- Plan the job</a:t>
            </a:r>
          </a:p>
        </p:txBody>
      </p:sp>
      <p:sp>
        <p:nvSpPr>
          <p:cNvPr id="61" name="Rectangle 60">
            <a:extLst>
              <a:ext uri="{FF2B5EF4-FFF2-40B4-BE49-F238E27FC236}">
                <a16:creationId xmlns:a16="http://schemas.microsoft.com/office/drawing/2014/main" id="{B5716E48-6B30-426E-A52D-D1904EE07C91}"/>
              </a:ext>
            </a:extLst>
          </p:cNvPr>
          <p:cNvSpPr/>
          <p:nvPr/>
        </p:nvSpPr>
        <p:spPr>
          <a:xfrm>
            <a:off x="440435" y="2031355"/>
            <a:ext cx="2279906" cy="12147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67" name="TextBox 66"/>
          <p:cNvSpPr txBox="1"/>
          <p:nvPr/>
        </p:nvSpPr>
        <p:spPr>
          <a:xfrm>
            <a:off x="440435" y="3330540"/>
            <a:ext cx="2279906" cy="400110"/>
          </a:xfrm>
          <a:prstGeom prst="rect">
            <a:avLst/>
          </a:prstGeom>
          <a:solidFill>
            <a:schemeClr val="bg1">
              <a:lumMod val="85000"/>
            </a:schemeClr>
          </a:solidFill>
        </p:spPr>
        <p:txBody>
          <a:bodyPr wrap="square" rtlCol="0">
            <a:spAutoFit/>
          </a:bodyPr>
          <a:lstStyle/>
          <a:p>
            <a:r>
              <a:rPr lang="en-GB" sz="2000" dirty="0"/>
              <a:t>Draw your plan</a:t>
            </a:r>
          </a:p>
        </p:txBody>
      </p:sp>
      <p:sp>
        <p:nvSpPr>
          <p:cNvPr id="68" name="TextBox 67"/>
          <p:cNvSpPr txBox="1"/>
          <p:nvPr/>
        </p:nvSpPr>
        <p:spPr>
          <a:xfrm>
            <a:off x="2843148" y="3330540"/>
            <a:ext cx="2294259" cy="707886"/>
          </a:xfrm>
          <a:prstGeom prst="rect">
            <a:avLst/>
          </a:prstGeom>
          <a:solidFill>
            <a:schemeClr val="bg1">
              <a:lumMod val="85000"/>
            </a:schemeClr>
          </a:solidFill>
        </p:spPr>
        <p:txBody>
          <a:bodyPr wrap="square" rtlCol="0">
            <a:spAutoFit/>
          </a:bodyPr>
          <a:lstStyle/>
          <a:p>
            <a:r>
              <a:rPr lang="en-GB" sz="2000" dirty="0"/>
              <a:t>Select tools and equipment</a:t>
            </a:r>
          </a:p>
        </p:txBody>
      </p:sp>
      <p:sp>
        <p:nvSpPr>
          <p:cNvPr id="70" name="TextBox 69"/>
          <p:cNvSpPr txBox="1"/>
          <p:nvPr/>
        </p:nvSpPr>
        <p:spPr>
          <a:xfrm>
            <a:off x="5250386" y="3330540"/>
            <a:ext cx="2279906" cy="400110"/>
          </a:xfrm>
          <a:prstGeom prst="rect">
            <a:avLst/>
          </a:prstGeom>
          <a:solidFill>
            <a:schemeClr val="bg1">
              <a:lumMod val="85000"/>
            </a:schemeClr>
          </a:solidFill>
        </p:spPr>
        <p:txBody>
          <a:bodyPr wrap="square" rtlCol="0">
            <a:spAutoFit/>
          </a:bodyPr>
          <a:lstStyle/>
          <a:p>
            <a:r>
              <a:rPr lang="en-GB" sz="2000" dirty="0"/>
              <a:t>Select materials</a:t>
            </a:r>
          </a:p>
        </p:txBody>
      </p:sp>
      <p:sp>
        <p:nvSpPr>
          <p:cNvPr id="72" name="TextBox 71"/>
          <p:cNvSpPr txBox="1"/>
          <p:nvPr/>
        </p:nvSpPr>
        <p:spPr>
          <a:xfrm>
            <a:off x="7588203" y="3319087"/>
            <a:ext cx="2286576" cy="400110"/>
          </a:xfrm>
          <a:prstGeom prst="rect">
            <a:avLst/>
          </a:prstGeom>
          <a:solidFill>
            <a:schemeClr val="bg1">
              <a:lumMod val="85000"/>
            </a:schemeClr>
          </a:solidFill>
        </p:spPr>
        <p:txBody>
          <a:bodyPr wrap="square" rtlCol="0">
            <a:spAutoFit/>
          </a:bodyPr>
          <a:lstStyle/>
          <a:p>
            <a:r>
              <a:rPr lang="en-GB" sz="2000" dirty="0"/>
              <a:t>Select PPE</a:t>
            </a:r>
          </a:p>
        </p:txBody>
      </p:sp>
      <p:pic>
        <p:nvPicPr>
          <p:cNvPr id="77" name="Picture 7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948" y="2088288"/>
            <a:ext cx="1342752" cy="1028078"/>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3070" y="2131225"/>
            <a:ext cx="1674414" cy="939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Image result for electrical wi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6911" y="2137829"/>
            <a:ext cx="1402704" cy="93909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Image result for ppe electrician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96437" y="2178283"/>
            <a:ext cx="876780" cy="8767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Diagram 19">
            <a:extLst>
              <a:ext uri="{FF2B5EF4-FFF2-40B4-BE49-F238E27FC236}">
                <a16:creationId xmlns:a16="http://schemas.microsoft.com/office/drawing/2014/main" id="{69A2B039-EF5F-4EE4-B3A6-345087053A14}"/>
              </a:ext>
            </a:extLst>
          </p:cNvPr>
          <p:cNvGraphicFramePr/>
          <p:nvPr>
            <p:extLst>
              <p:ext uri="{D42A27DB-BD31-4B8C-83A1-F6EECF244321}">
                <p14:modId xmlns:p14="http://schemas.microsoft.com/office/powerpoint/2010/main" val="3382771625"/>
              </p:ext>
            </p:extLst>
          </p:nvPr>
        </p:nvGraphicFramePr>
        <p:xfrm>
          <a:off x="2497103" y="80411"/>
          <a:ext cx="4917157" cy="3539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1" name="Rectangle 20">
            <a:extLst>
              <a:ext uri="{FF2B5EF4-FFF2-40B4-BE49-F238E27FC236}">
                <a16:creationId xmlns:a16="http://schemas.microsoft.com/office/drawing/2014/main" id="{E51C6E08-C5EB-4948-B23A-06B4FDA71BC7}"/>
              </a:ext>
            </a:extLst>
          </p:cNvPr>
          <p:cNvSpPr/>
          <p:nvPr/>
        </p:nvSpPr>
        <p:spPr>
          <a:xfrm>
            <a:off x="982273" y="1273097"/>
            <a:ext cx="8724159" cy="461665"/>
          </a:xfrm>
          <a:prstGeom prst="rect">
            <a:avLst/>
          </a:prstGeom>
          <a:solidFill>
            <a:schemeClr val="tx2">
              <a:lumMod val="40000"/>
              <a:lumOff val="60000"/>
            </a:schemeClr>
          </a:solidFill>
        </p:spPr>
        <p:txBody>
          <a:bodyPr wrap="square">
            <a:spAutoFit/>
          </a:bodyPr>
          <a:lstStyle/>
          <a:p>
            <a:r>
              <a:rPr lang="en-GB" sz="2400" dirty="0"/>
              <a:t>Let’s review what needs to be done as part of proper planning</a:t>
            </a:r>
          </a:p>
        </p:txBody>
      </p:sp>
      <p:pic>
        <p:nvPicPr>
          <p:cNvPr id="22"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23563" y="1224575"/>
            <a:ext cx="558710" cy="558710"/>
          </a:xfrm>
          <a:prstGeom prst="rect">
            <a:avLst/>
          </a:prstGeom>
        </p:spPr>
      </p:pic>
      <p:sp>
        <p:nvSpPr>
          <p:cNvPr id="24" name="Rectangle 23">
            <a:extLst>
              <a:ext uri="{FF2B5EF4-FFF2-40B4-BE49-F238E27FC236}">
                <a16:creationId xmlns:a16="http://schemas.microsoft.com/office/drawing/2014/main" id="{B5716E48-6B30-426E-A52D-D1904EE07C91}"/>
              </a:ext>
            </a:extLst>
          </p:cNvPr>
          <p:cNvSpPr/>
          <p:nvPr/>
        </p:nvSpPr>
        <p:spPr>
          <a:xfrm>
            <a:off x="2857502" y="2031355"/>
            <a:ext cx="2279906" cy="12147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25" name="Rectangle 24">
            <a:extLst>
              <a:ext uri="{FF2B5EF4-FFF2-40B4-BE49-F238E27FC236}">
                <a16:creationId xmlns:a16="http://schemas.microsoft.com/office/drawing/2014/main" id="{B5716E48-6B30-426E-A52D-D1904EE07C91}"/>
              </a:ext>
            </a:extLst>
          </p:cNvPr>
          <p:cNvSpPr/>
          <p:nvPr/>
        </p:nvSpPr>
        <p:spPr>
          <a:xfrm>
            <a:off x="5250386" y="2031355"/>
            <a:ext cx="2279906" cy="12147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
        <p:nvSpPr>
          <p:cNvPr id="26" name="Rectangle 25">
            <a:extLst>
              <a:ext uri="{FF2B5EF4-FFF2-40B4-BE49-F238E27FC236}">
                <a16:creationId xmlns:a16="http://schemas.microsoft.com/office/drawing/2014/main" id="{B5716E48-6B30-426E-A52D-D1904EE07C91}"/>
              </a:ext>
            </a:extLst>
          </p:cNvPr>
          <p:cNvSpPr/>
          <p:nvPr/>
        </p:nvSpPr>
        <p:spPr>
          <a:xfrm>
            <a:off x="7594874" y="2031573"/>
            <a:ext cx="2279906" cy="12145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a:p>
        </p:txBody>
      </p:sp>
    </p:spTree>
    <p:custDataLst>
      <p:tags r:id="rId1"/>
    </p:custDataLst>
    <p:extLst>
      <p:ext uri="{BB962C8B-B14F-4D97-AF65-F5344CB8AC3E}">
        <p14:creationId xmlns:p14="http://schemas.microsoft.com/office/powerpoint/2010/main" val="1068368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475732" y="1153332"/>
            <a:ext cx="4658307" cy="1818394"/>
          </a:xfrm>
        </p:spPr>
        <p:txBody>
          <a:bodyPr>
            <a:noAutofit/>
          </a:bodyPr>
          <a:lstStyle/>
          <a:p>
            <a:pPr marL="0" indent="0">
              <a:buNone/>
            </a:pPr>
            <a:r>
              <a:rPr lang="en-GB" sz="2400" dirty="0"/>
              <a:t>The plan is used by you and your team when you go to a client’s property. </a:t>
            </a:r>
          </a:p>
        </p:txBody>
      </p:sp>
      <p:sp>
        <p:nvSpPr>
          <p:cNvPr id="6" name="Rectangle 5">
            <a:extLst>
              <a:ext uri="{FF2B5EF4-FFF2-40B4-BE49-F238E27FC236}">
                <a16:creationId xmlns:a16="http://schemas.microsoft.com/office/drawing/2014/main" id="{98FB1155-B8E2-4B8E-9425-092197984F6B}"/>
              </a:ext>
            </a:extLst>
          </p:cNvPr>
          <p:cNvSpPr/>
          <p:nvPr/>
        </p:nvSpPr>
        <p:spPr>
          <a:xfrm>
            <a:off x="5606479" y="1170265"/>
            <a:ext cx="3857560" cy="25400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dirty="0"/>
          </a:p>
          <a:p>
            <a:pPr algn="ctr"/>
            <a:endParaRPr lang="en-ZA" sz="1553" dirty="0"/>
          </a:p>
          <a:p>
            <a:pPr algn="ctr"/>
            <a:endParaRPr lang="en-ZA" sz="1553" dirty="0"/>
          </a:p>
          <a:p>
            <a:pPr algn="ctr"/>
            <a:endParaRPr lang="en-ZA" sz="1553" dirty="0">
              <a:solidFill>
                <a:schemeClr val="tx1"/>
              </a:solidFill>
            </a:endParaRPr>
          </a:p>
          <a:p>
            <a:pPr algn="ctr"/>
            <a:r>
              <a:rPr lang="en-ZA" sz="1553" dirty="0">
                <a:solidFill>
                  <a:schemeClr val="tx1"/>
                </a:solidFill>
              </a:rPr>
              <a:t>Placeholder-Video 05</a:t>
            </a:r>
          </a:p>
        </p:txBody>
      </p:sp>
      <p:pic>
        <p:nvPicPr>
          <p:cNvPr id="5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8144" y="1587554"/>
            <a:ext cx="1094230" cy="852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 name="Title 1"/>
          <p:cNvSpPr>
            <a:spLocks noGrp="1"/>
          </p:cNvSpPr>
          <p:nvPr>
            <p:ph type="title"/>
          </p:nvPr>
        </p:nvSpPr>
        <p:spPr>
          <a:xfrm>
            <a:off x="475732" y="264463"/>
            <a:ext cx="7616770" cy="960112"/>
          </a:xfrm>
        </p:spPr>
        <p:txBody>
          <a:bodyPr/>
          <a:lstStyle/>
          <a:p>
            <a:r>
              <a:rPr lang="en-GB" dirty="0"/>
              <a:t>Draw your plan</a:t>
            </a:r>
          </a:p>
        </p:txBody>
      </p:sp>
      <p:sp>
        <p:nvSpPr>
          <p:cNvPr id="7" name="Rectangle 6">
            <a:extLst>
              <a:ext uri="{FF2B5EF4-FFF2-40B4-BE49-F238E27FC236}">
                <a16:creationId xmlns:a16="http://schemas.microsoft.com/office/drawing/2014/main" id="{E51C6E08-C5EB-4948-B23A-06B4FDA71BC7}"/>
              </a:ext>
            </a:extLst>
          </p:cNvPr>
          <p:cNvSpPr/>
          <p:nvPr/>
        </p:nvSpPr>
        <p:spPr>
          <a:xfrm>
            <a:off x="1164690" y="2340702"/>
            <a:ext cx="3969350" cy="1200329"/>
          </a:xfrm>
          <a:prstGeom prst="rect">
            <a:avLst/>
          </a:prstGeom>
          <a:solidFill>
            <a:schemeClr val="tx2">
              <a:lumMod val="40000"/>
              <a:lumOff val="60000"/>
            </a:schemeClr>
          </a:solidFill>
        </p:spPr>
        <p:txBody>
          <a:bodyPr wrap="square">
            <a:spAutoFit/>
          </a:bodyPr>
          <a:lstStyle/>
          <a:p>
            <a:r>
              <a:rPr lang="en-GB" sz="2400" dirty="0"/>
              <a:t>Take a look at this video which explains how the plan is created.</a:t>
            </a:r>
          </a:p>
        </p:txBody>
      </p:sp>
      <p:pic>
        <p:nvPicPr>
          <p:cNvPr id="8"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6919" y="2661511"/>
            <a:ext cx="558710" cy="558710"/>
          </a:xfrm>
          <a:prstGeom prst="rect">
            <a:avLst/>
          </a:prstGeom>
        </p:spPr>
      </p:pic>
    </p:spTree>
    <p:custDataLst>
      <p:tags r:id="rId1"/>
    </p:custDataLst>
    <p:extLst>
      <p:ext uri="{BB962C8B-B14F-4D97-AF65-F5344CB8AC3E}">
        <p14:creationId xmlns:p14="http://schemas.microsoft.com/office/powerpoint/2010/main" val="1562670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Draw your plan</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545953" y="1097904"/>
            <a:ext cx="9336662" cy="1818394"/>
          </a:xfrm>
        </p:spPr>
        <p:txBody>
          <a:bodyPr>
            <a:noAutofit/>
          </a:bodyPr>
          <a:lstStyle/>
          <a:p>
            <a:pPr marL="0" indent="0">
              <a:buNone/>
            </a:pPr>
            <a:r>
              <a:rPr lang="en-GB" sz="2400" dirty="0"/>
              <a:t>You are going to now draw your </a:t>
            </a:r>
            <a:r>
              <a:rPr lang="en-GB" sz="2400" b="1" dirty="0"/>
              <a:t>OWN</a:t>
            </a:r>
            <a:r>
              <a:rPr lang="en-GB" sz="2400" dirty="0"/>
              <a:t> plan for Option 2. </a:t>
            </a:r>
          </a:p>
          <a:p>
            <a:pPr marL="0" indent="0">
              <a:buNone/>
            </a:pPr>
            <a:endParaRPr lang="en-GB" sz="2400" dirty="0"/>
          </a:p>
          <a:p>
            <a:pPr marL="0" indent="0">
              <a:buNone/>
            </a:pPr>
            <a:endParaRPr lang="en-GB" sz="2400" dirty="0"/>
          </a:p>
        </p:txBody>
      </p:sp>
      <p:pic>
        <p:nvPicPr>
          <p:cNvPr id="13" name="Graphic 6" descr="User">
            <a:extLst>
              <a:ext uri="{FF2B5EF4-FFF2-40B4-BE49-F238E27FC236}">
                <a16:creationId xmlns:a16="http://schemas.microsoft.com/office/drawing/2014/main" id="{A75B5C2E-1CB5-4966-B2E3-28C2886C56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8261" y="1670881"/>
            <a:ext cx="835384" cy="854046"/>
          </a:xfrm>
          <a:prstGeom prst="rect">
            <a:avLst/>
          </a:prstGeom>
        </p:spPr>
      </p:pic>
      <p:sp>
        <p:nvSpPr>
          <p:cNvPr id="14" name="Rectangle 13">
            <a:extLst>
              <a:ext uri="{FF2B5EF4-FFF2-40B4-BE49-F238E27FC236}">
                <a16:creationId xmlns:a16="http://schemas.microsoft.com/office/drawing/2014/main" id="{855DDA55-081C-4C26-AA61-699B70DF7C94}"/>
              </a:ext>
            </a:extLst>
          </p:cNvPr>
          <p:cNvSpPr/>
          <p:nvPr/>
        </p:nvSpPr>
        <p:spPr>
          <a:xfrm>
            <a:off x="963645" y="1641992"/>
            <a:ext cx="8918970" cy="1200329"/>
          </a:xfrm>
          <a:prstGeom prst="rect">
            <a:avLst/>
          </a:prstGeom>
          <a:solidFill>
            <a:schemeClr val="tx2">
              <a:lumMod val="40000"/>
              <a:lumOff val="60000"/>
            </a:schemeClr>
          </a:solidFill>
        </p:spPr>
        <p:txBody>
          <a:bodyPr wrap="square">
            <a:spAutoFit/>
          </a:bodyPr>
          <a:lstStyle/>
          <a:p>
            <a:r>
              <a:rPr lang="en-GB" sz="2400" dirty="0"/>
              <a:t>Use the property details, instructions and video for Option 2 to draw your own plan. You can use paper or a computer programme to make your drawing. </a:t>
            </a:r>
          </a:p>
        </p:txBody>
      </p:sp>
      <p:sp>
        <p:nvSpPr>
          <p:cNvPr id="15" name="Rectangle 14">
            <a:extLst>
              <a:ext uri="{FF2B5EF4-FFF2-40B4-BE49-F238E27FC236}">
                <a16:creationId xmlns:a16="http://schemas.microsoft.com/office/drawing/2014/main" id="{16018D8F-C0EC-4945-A6CA-E842AFE44238}"/>
              </a:ext>
            </a:extLst>
          </p:cNvPr>
          <p:cNvSpPr/>
          <p:nvPr/>
        </p:nvSpPr>
        <p:spPr>
          <a:xfrm>
            <a:off x="958712" y="3075782"/>
            <a:ext cx="2143759" cy="1279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Mrs </a:t>
            </a:r>
            <a:r>
              <a:rPr lang="en-ZA" sz="2000" dirty="0" err="1"/>
              <a:t>Nkitseng’s</a:t>
            </a:r>
            <a:r>
              <a:rPr lang="en-ZA" sz="2000" dirty="0"/>
              <a:t> property details</a:t>
            </a:r>
          </a:p>
        </p:txBody>
      </p:sp>
      <p:sp>
        <p:nvSpPr>
          <p:cNvPr id="16" name="Rectangle 15">
            <a:extLst>
              <a:ext uri="{FF2B5EF4-FFF2-40B4-BE49-F238E27FC236}">
                <a16:creationId xmlns:a16="http://schemas.microsoft.com/office/drawing/2014/main" id="{AAAD20C3-EDE5-425B-9582-D05D51C02E72}"/>
              </a:ext>
            </a:extLst>
          </p:cNvPr>
          <p:cNvSpPr/>
          <p:nvPr/>
        </p:nvSpPr>
        <p:spPr>
          <a:xfrm>
            <a:off x="3405786" y="3075782"/>
            <a:ext cx="2143759" cy="1279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Step by step instructions </a:t>
            </a:r>
          </a:p>
        </p:txBody>
      </p:sp>
      <p:sp>
        <p:nvSpPr>
          <p:cNvPr id="17" name="Rectangle 16">
            <a:extLst>
              <a:ext uri="{FF2B5EF4-FFF2-40B4-BE49-F238E27FC236}">
                <a16:creationId xmlns:a16="http://schemas.microsoft.com/office/drawing/2014/main" id="{33210DEE-D300-490F-B542-CA7A3DCD388B}"/>
              </a:ext>
            </a:extLst>
          </p:cNvPr>
          <p:cNvSpPr/>
          <p:nvPr/>
        </p:nvSpPr>
        <p:spPr>
          <a:xfrm>
            <a:off x="5852860" y="3079715"/>
            <a:ext cx="2143759" cy="12792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a:t>Video of Option 2</a:t>
            </a:r>
          </a:p>
        </p:txBody>
      </p:sp>
    </p:spTree>
    <p:custDataLst>
      <p:tags r:id="rId1"/>
    </p:custDataLst>
    <p:extLst>
      <p:ext uri="{BB962C8B-B14F-4D97-AF65-F5344CB8AC3E}">
        <p14:creationId xmlns:p14="http://schemas.microsoft.com/office/powerpoint/2010/main" val="60918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Upload your plan</a:t>
            </a:r>
          </a:p>
        </p:txBody>
      </p:sp>
      <p:sp>
        <p:nvSpPr>
          <p:cNvPr id="8" name="Rectangle 7">
            <a:extLst>
              <a:ext uri="{FF2B5EF4-FFF2-40B4-BE49-F238E27FC236}">
                <a16:creationId xmlns:a16="http://schemas.microsoft.com/office/drawing/2014/main" id="{16018D8F-C0EC-4945-A6CA-E842AFE44238}"/>
              </a:ext>
            </a:extLst>
          </p:cNvPr>
          <p:cNvSpPr/>
          <p:nvPr/>
        </p:nvSpPr>
        <p:spPr>
          <a:xfrm>
            <a:off x="7843521" y="4386769"/>
            <a:ext cx="2039620" cy="3016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Submit</a:t>
            </a:r>
          </a:p>
        </p:txBody>
      </p:sp>
      <p:sp>
        <p:nvSpPr>
          <p:cNvPr id="3" name="Rectangle 2">
            <a:extLst>
              <a:ext uri="{FF2B5EF4-FFF2-40B4-BE49-F238E27FC236}">
                <a16:creationId xmlns:a16="http://schemas.microsoft.com/office/drawing/2014/main" id="{EE4D2069-C934-4427-A1B8-6479296A7AC6}"/>
              </a:ext>
            </a:extLst>
          </p:cNvPr>
          <p:cNvSpPr/>
          <p:nvPr/>
        </p:nvSpPr>
        <p:spPr>
          <a:xfrm>
            <a:off x="1185169" y="2347394"/>
            <a:ext cx="4704080" cy="4565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074"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8227" y="2276701"/>
            <a:ext cx="597958" cy="597958"/>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5" descr="User">
            <a:extLst>
              <a:ext uri="{FF2B5EF4-FFF2-40B4-BE49-F238E27FC236}">
                <a16:creationId xmlns:a16="http://schemas.microsoft.com/office/drawing/2014/main" id="{05860CEE-03C7-43B2-8A3C-8C2F9B57F4E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9785" y="1224575"/>
            <a:ext cx="835384" cy="854046"/>
          </a:xfrm>
          <a:prstGeom prst="rect">
            <a:avLst/>
          </a:prstGeom>
        </p:spPr>
      </p:pic>
      <p:sp>
        <p:nvSpPr>
          <p:cNvPr id="9" name="Rectangle 8">
            <a:extLst>
              <a:ext uri="{FF2B5EF4-FFF2-40B4-BE49-F238E27FC236}">
                <a16:creationId xmlns:a16="http://schemas.microsoft.com/office/drawing/2014/main" id="{29185FE4-CF99-4035-92BB-A26276F62296}"/>
              </a:ext>
            </a:extLst>
          </p:cNvPr>
          <p:cNvSpPr/>
          <p:nvPr/>
        </p:nvSpPr>
        <p:spPr>
          <a:xfrm>
            <a:off x="1185169" y="1247624"/>
            <a:ext cx="8492231" cy="830997"/>
          </a:xfrm>
          <a:prstGeom prst="rect">
            <a:avLst/>
          </a:prstGeom>
          <a:solidFill>
            <a:schemeClr val="tx2">
              <a:lumMod val="40000"/>
              <a:lumOff val="60000"/>
            </a:schemeClr>
          </a:solidFill>
        </p:spPr>
        <p:txBody>
          <a:bodyPr wrap="square">
            <a:spAutoFit/>
          </a:bodyPr>
          <a:lstStyle/>
          <a:p>
            <a:r>
              <a:rPr lang="en-GB" sz="2400" dirty="0"/>
              <a:t>Submit your plan so that it can be saved in your </a:t>
            </a:r>
            <a:r>
              <a:rPr lang="en-GB" sz="2400" u="sng" dirty="0" err="1"/>
              <a:t>ePortfolio</a:t>
            </a:r>
            <a:r>
              <a:rPr lang="en-GB" sz="2400" dirty="0"/>
              <a:t>. Upload your plan and click submit. </a:t>
            </a:r>
          </a:p>
        </p:txBody>
      </p:sp>
    </p:spTree>
    <p:custDataLst>
      <p:tags r:id="rId1"/>
    </p:custDataLst>
    <p:extLst>
      <p:ext uri="{BB962C8B-B14F-4D97-AF65-F5344CB8AC3E}">
        <p14:creationId xmlns:p14="http://schemas.microsoft.com/office/powerpoint/2010/main" val="1418070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The completed plan </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545953" y="1125245"/>
            <a:ext cx="4231787" cy="1818394"/>
          </a:xfrm>
        </p:spPr>
        <p:txBody>
          <a:bodyPr>
            <a:noAutofit/>
          </a:bodyPr>
          <a:lstStyle/>
          <a:p>
            <a:pPr marL="0" indent="0">
              <a:buNone/>
            </a:pPr>
            <a:r>
              <a:rPr lang="en-GB" sz="2400" dirty="0"/>
              <a:t>How does your completed plan look? Your plan should resemble something like this.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5639" y="546178"/>
            <a:ext cx="5058997" cy="3873422"/>
          </a:xfrm>
          <a:prstGeom prst="rect">
            <a:avLst/>
          </a:prstGeom>
        </p:spPr>
      </p:pic>
    </p:spTree>
    <p:custDataLst>
      <p:tags r:id="rId1"/>
    </p:custDataLst>
    <p:extLst>
      <p:ext uri="{BB962C8B-B14F-4D97-AF65-F5344CB8AC3E}">
        <p14:creationId xmlns:p14="http://schemas.microsoft.com/office/powerpoint/2010/main" val="2852466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140" y="1215339"/>
            <a:ext cx="9403080" cy="3618924"/>
          </a:xfrm>
        </p:spPr>
        <p:txBody>
          <a:bodyPr>
            <a:noAutofit/>
          </a:bodyPr>
          <a:lstStyle/>
          <a:p>
            <a:endParaRPr lang="en-ZA" sz="1800" dirty="0"/>
          </a:p>
          <a:p>
            <a:endParaRPr lang="en-ZA" sz="1800" dirty="0"/>
          </a:p>
          <a:p>
            <a:endParaRPr lang="en-ZA" sz="1800" dirty="0"/>
          </a:p>
          <a:p>
            <a:endParaRPr lang="en-ZA" sz="1800" dirty="0"/>
          </a:p>
          <a:p>
            <a:pPr marL="0" indent="0">
              <a:buNone/>
            </a:pPr>
            <a:endParaRPr lang="en-ZA" sz="1800" dirty="0"/>
          </a:p>
          <a:p>
            <a:pPr marL="0" indent="0">
              <a:buNone/>
            </a:pPr>
            <a:endParaRPr lang="en-ZA" sz="1800" dirty="0"/>
          </a:p>
          <a:p>
            <a:pPr marL="0" indent="0">
              <a:buNone/>
            </a:pPr>
            <a:endParaRPr lang="en-ZA"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endParaRPr lang="en-GB" sz="1800" dirty="0"/>
          </a:p>
          <a:p>
            <a:endParaRPr lang="en-GB" sz="1800" dirty="0"/>
          </a:p>
          <a:p>
            <a:endParaRPr lang="en-GB" sz="1800" dirty="0"/>
          </a:p>
        </p:txBody>
      </p:sp>
      <p:sp>
        <p:nvSpPr>
          <p:cNvPr id="4" name="Rectangle 3"/>
          <p:cNvSpPr/>
          <p:nvPr/>
        </p:nvSpPr>
        <p:spPr>
          <a:xfrm>
            <a:off x="509758" y="4274163"/>
            <a:ext cx="404849" cy="332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p:cNvSpPr txBox="1"/>
          <p:nvPr/>
        </p:nvSpPr>
        <p:spPr>
          <a:xfrm>
            <a:off x="1086972" y="4329794"/>
            <a:ext cx="8674247" cy="338554"/>
          </a:xfrm>
          <a:prstGeom prst="rect">
            <a:avLst/>
          </a:prstGeom>
          <a:noFill/>
        </p:spPr>
        <p:txBody>
          <a:bodyPr wrap="square" rtlCol="0">
            <a:spAutoFit/>
          </a:bodyPr>
          <a:lstStyle/>
          <a:p>
            <a:r>
              <a:rPr lang="en-ZA" sz="1600" b="1" dirty="0"/>
              <a:t>I have read and understood all points contained in the Disclaimer. </a:t>
            </a:r>
          </a:p>
        </p:txBody>
      </p:sp>
      <p:sp>
        <p:nvSpPr>
          <p:cNvPr id="7" name="Title 1"/>
          <p:cNvSpPr txBox="1">
            <a:spLocks/>
          </p:cNvSpPr>
          <p:nvPr/>
        </p:nvSpPr>
        <p:spPr>
          <a:xfrm>
            <a:off x="1086973" y="264463"/>
            <a:ext cx="7616770" cy="960112"/>
          </a:xfrm>
          <a:prstGeom prst="rect">
            <a:avLst/>
          </a:prstGeom>
        </p:spPr>
        <p:txBody>
          <a:bodyPr vert="horz" lIns="91440" tIns="45720" rIns="91440" bIns="45720" rtlCol="0" anchor="ctr">
            <a:normAutofit/>
          </a:bodyPr>
          <a:lstStyle>
            <a:lvl1pPr algn="l" defTabSz="662300" rtl="0" eaLnBrk="1" latinLnBrk="0" hangingPunct="1">
              <a:lnSpc>
                <a:spcPct val="90000"/>
              </a:lnSpc>
              <a:spcBef>
                <a:spcPct val="0"/>
              </a:spcBef>
              <a:buNone/>
              <a:defRPr sz="3187" kern="1200">
                <a:solidFill>
                  <a:schemeClr val="tx1"/>
                </a:solidFill>
                <a:latin typeface="+mj-lt"/>
                <a:ea typeface="+mj-ea"/>
                <a:cs typeface="+mj-cs"/>
              </a:defRPr>
            </a:lvl1pPr>
          </a:lstStyle>
          <a:p>
            <a:r>
              <a:rPr lang="en-GB" dirty="0"/>
              <a:t>Disclaimer</a:t>
            </a:r>
          </a:p>
        </p:txBody>
      </p:sp>
      <p:sp>
        <p:nvSpPr>
          <p:cNvPr id="12" name="Rectangle 11"/>
          <p:cNvSpPr/>
          <p:nvPr/>
        </p:nvSpPr>
        <p:spPr>
          <a:xfrm>
            <a:off x="10626871" y="528203"/>
            <a:ext cx="1555604" cy="204354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defRPr/>
            </a:pPr>
            <a:r>
              <a:rPr lang="en-US" sz="1400" dirty="0"/>
              <a:t>NOTE for SME: </a:t>
            </a:r>
          </a:p>
          <a:p>
            <a:pPr lvl="0" defTabSz="914400">
              <a:defRPr/>
            </a:pPr>
            <a:r>
              <a:rPr lang="en-US" sz="1400" dirty="0"/>
              <a:t>See content highlighted in red- what sections need to be referred to?</a:t>
            </a:r>
          </a:p>
        </p:txBody>
      </p:sp>
      <p:sp>
        <p:nvSpPr>
          <p:cNvPr id="2" name="Rectangle 1">
            <a:extLst>
              <a:ext uri="{FF2B5EF4-FFF2-40B4-BE49-F238E27FC236}">
                <a16:creationId xmlns:a16="http://schemas.microsoft.com/office/drawing/2014/main" id="{5D7122D4-1365-4DB6-9517-CF7B9B9E8076}"/>
              </a:ext>
            </a:extLst>
          </p:cNvPr>
          <p:cNvSpPr/>
          <p:nvPr/>
        </p:nvSpPr>
        <p:spPr>
          <a:xfrm>
            <a:off x="1086973" y="1048256"/>
            <a:ext cx="10011895" cy="3046988"/>
          </a:xfrm>
          <a:prstGeom prst="rect">
            <a:avLst/>
          </a:prstGeom>
        </p:spPr>
        <p:txBody>
          <a:bodyPr wrap="square">
            <a:spAutoFit/>
          </a:bodyPr>
          <a:lstStyle/>
          <a:p>
            <a:r>
              <a:rPr lang="en-US" sz="1200" dirty="0">
                <a:solidFill>
                  <a:srgbClr val="FF0000"/>
                </a:solidFill>
              </a:rPr>
              <a:t>No person may authorize, design, install or permit or require the installation of an electrical installation, other than in accordance with a health and safety standard incorporated into these Regulations under section 44 of the Act.</a:t>
            </a:r>
            <a:r>
              <a:rPr lang="en-ZA" sz="1200" dirty="0">
                <a:solidFill>
                  <a:srgbClr val="FF0000"/>
                </a:solidFill>
              </a:rPr>
              <a:t> (Electrical installation regulations section 5)</a:t>
            </a:r>
          </a:p>
          <a:p>
            <a:endParaRPr lang="en-ZA" sz="1200" dirty="0">
              <a:solidFill>
                <a:srgbClr val="FF0000"/>
              </a:solidFill>
            </a:endParaRPr>
          </a:p>
          <a:p>
            <a:r>
              <a:rPr lang="en-US" sz="1200" dirty="0">
                <a:solidFill>
                  <a:srgbClr val="FF0000"/>
                </a:solidFill>
              </a:rPr>
              <a:t>No person may do electrical installation work as an electrical contractor unless that person has been registered as an electrical contractor in terms of these Regulations </a:t>
            </a:r>
            <a:r>
              <a:rPr lang="en-ZA" sz="1200" dirty="0">
                <a:solidFill>
                  <a:srgbClr val="FF0000"/>
                </a:solidFill>
              </a:rPr>
              <a:t>(Electrical installation regulations section 6)</a:t>
            </a:r>
            <a:endParaRPr lang="en-US" sz="1200" dirty="0">
              <a:solidFill>
                <a:srgbClr val="FF0000"/>
              </a:solidFill>
            </a:endParaRPr>
          </a:p>
          <a:p>
            <a:endParaRPr lang="en-ZA" sz="1200" dirty="0">
              <a:solidFill>
                <a:srgbClr val="FF0000"/>
              </a:solidFill>
            </a:endParaRPr>
          </a:p>
          <a:p>
            <a:r>
              <a:rPr lang="en-ZA" sz="1200" dirty="0">
                <a:solidFill>
                  <a:srgbClr val="FF0000"/>
                </a:solidFill>
              </a:rPr>
              <a:t>It must be noted that in terms of Occupational Health &amp; Safety Act all electrical construction work must be conducted under the general control of the registered person, and in terms of this criteria you will not be allowed to work in the distribution board. You will be permitted under the general control of this registered person to do the following work. (Electrical installation regulations section 5)</a:t>
            </a:r>
            <a:endParaRPr lang="en-US" sz="1200" dirty="0">
              <a:solidFill>
                <a:srgbClr val="FF0000"/>
              </a:solidFill>
            </a:endParaRPr>
          </a:p>
          <a:p>
            <a:endParaRPr lang="en-ZA" sz="1200" dirty="0">
              <a:solidFill>
                <a:srgbClr val="FF0000"/>
              </a:solidFill>
            </a:endParaRPr>
          </a:p>
          <a:p>
            <a:r>
              <a:rPr lang="en-ZA" sz="1200" dirty="0">
                <a:solidFill>
                  <a:srgbClr val="FF0000"/>
                </a:solidFill>
              </a:rPr>
              <a:t>The registered person will be responsible for issuing the certificate of compliance for this addition to the electrical installation, after he has inspected and tested the electrical installation. (Electrical installation regulations section 9)</a:t>
            </a:r>
          </a:p>
          <a:p>
            <a:endParaRPr lang="en-ZA" sz="1200" dirty="0">
              <a:solidFill>
                <a:srgbClr val="FF0000"/>
              </a:solidFill>
            </a:endParaRPr>
          </a:p>
          <a:p>
            <a:r>
              <a:rPr lang="en-ZA" sz="1200" dirty="0">
                <a:solidFill>
                  <a:srgbClr val="FF0000"/>
                </a:solidFill>
              </a:rPr>
              <a:t>During this exercise we will be providing 3 options to provide supply to a gate motor, we are aware that there are many more options and these will be influenced by finance, time, environment and skill. </a:t>
            </a:r>
          </a:p>
          <a:p>
            <a:r>
              <a:rPr lang="en-ZA" sz="1200" dirty="0">
                <a:solidFill>
                  <a:srgbClr val="FF0000"/>
                </a:solidFill>
              </a:rPr>
              <a:t>It must be noted that any other installation must comply to the regulations, standards and manufactures specifications.</a:t>
            </a:r>
          </a:p>
        </p:txBody>
      </p:sp>
    </p:spTree>
    <p:custDataLst>
      <p:tags r:id="rId1"/>
    </p:custDataLst>
    <p:extLst>
      <p:ext uri="{BB962C8B-B14F-4D97-AF65-F5344CB8AC3E}">
        <p14:creationId xmlns:p14="http://schemas.microsoft.com/office/powerpoint/2010/main" val="3749221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163" y="264463"/>
            <a:ext cx="7616770" cy="960112"/>
          </a:xfrm>
        </p:spPr>
        <p:txBody>
          <a:bodyPr>
            <a:normAutofit/>
          </a:bodyPr>
          <a:lstStyle/>
          <a:p>
            <a:r>
              <a:rPr lang="en-GB" dirty="0"/>
              <a:t>Identify tools and equipment</a:t>
            </a:r>
          </a:p>
        </p:txBody>
      </p:sp>
      <p:sp>
        <p:nvSpPr>
          <p:cNvPr id="4" name="Rectangle 3">
            <a:extLst>
              <a:ext uri="{FF2B5EF4-FFF2-40B4-BE49-F238E27FC236}">
                <a16:creationId xmlns:a16="http://schemas.microsoft.com/office/drawing/2014/main" id="{67310389-6D44-41E9-999E-949E8F49B733}"/>
              </a:ext>
            </a:extLst>
          </p:cNvPr>
          <p:cNvSpPr/>
          <p:nvPr/>
        </p:nvSpPr>
        <p:spPr>
          <a:xfrm>
            <a:off x="8801661" y="4278015"/>
            <a:ext cx="1127743" cy="57537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Submit </a:t>
            </a:r>
          </a:p>
        </p:txBody>
      </p:sp>
      <p:sp>
        <p:nvSpPr>
          <p:cNvPr id="6" name="Rectangle 5">
            <a:extLst>
              <a:ext uri="{FF2B5EF4-FFF2-40B4-BE49-F238E27FC236}">
                <a16:creationId xmlns:a16="http://schemas.microsoft.com/office/drawing/2014/main" id="{E791DD3C-F283-4963-A4BD-F7397DFF379C}"/>
              </a:ext>
            </a:extLst>
          </p:cNvPr>
          <p:cNvSpPr/>
          <p:nvPr/>
        </p:nvSpPr>
        <p:spPr>
          <a:xfrm>
            <a:off x="1697731" y="2487150"/>
            <a:ext cx="1240517" cy="4052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Measuring tape</a:t>
            </a:r>
          </a:p>
        </p:txBody>
      </p:sp>
      <p:sp>
        <p:nvSpPr>
          <p:cNvPr id="8" name="Rectangle 7">
            <a:extLst>
              <a:ext uri="{FF2B5EF4-FFF2-40B4-BE49-F238E27FC236}">
                <a16:creationId xmlns:a16="http://schemas.microsoft.com/office/drawing/2014/main" id="{37965E10-EB31-4E8C-8CC5-0FF0E3E11FE1}"/>
              </a:ext>
            </a:extLst>
          </p:cNvPr>
          <p:cNvSpPr/>
          <p:nvPr/>
        </p:nvSpPr>
        <p:spPr>
          <a:xfrm>
            <a:off x="1697733" y="4024728"/>
            <a:ext cx="1240517" cy="35996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Pliers</a:t>
            </a:r>
          </a:p>
        </p:txBody>
      </p:sp>
      <p:sp>
        <p:nvSpPr>
          <p:cNvPr id="9" name="Rectangle 8">
            <a:extLst>
              <a:ext uri="{FF2B5EF4-FFF2-40B4-BE49-F238E27FC236}">
                <a16:creationId xmlns:a16="http://schemas.microsoft.com/office/drawing/2014/main" id="{B9F3F263-F9F6-4C66-A354-8E79AAC05BC6}"/>
              </a:ext>
            </a:extLst>
          </p:cNvPr>
          <p:cNvSpPr/>
          <p:nvPr/>
        </p:nvSpPr>
        <p:spPr>
          <a:xfrm>
            <a:off x="3115490" y="2487149"/>
            <a:ext cx="1240517" cy="40525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Straight edge</a:t>
            </a:r>
          </a:p>
        </p:txBody>
      </p:sp>
      <p:sp>
        <p:nvSpPr>
          <p:cNvPr id="10" name="Rectangle 9">
            <a:extLst>
              <a:ext uri="{FF2B5EF4-FFF2-40B4-BE49-F238E27FC236}">
                <a16:creationId xmlns:a16="http://schemas.microsoft.com/office/drawing/2014/main" id="{59E486F1-1121-4DCD-8029-93E31EA057CC}"/>
              </a:ext>
            </a:extLst>
          </p:cNvPr>
          <p:cNvSpPr/>
          <p:nvPr/>
        </p:nvSpPr>
        <p:spPr>
          <a:xfrm>
            <a:off x="1697733" y="3538591"/>
            <a:ext cx="1240517" cy="38552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Multi meter</a:t>
            </a:r>
          </a:p>
        </p:txBody>
      </p:sp>
      <p:sp>
        <p:nvSpPr>
          <p:cNvPr id="17" name="Rectangle 16">
            <a:extLst>
              <a:ext uri="{FF2B5EF4-FFF2-40B4-BE49-F238E27FC236}">
                <a16:creationId xmlns:a16="http://schemas.microsoft.com/office/drawing/2014/main" id="{0EE5EA4D-7287-4181-B40A-9C13B703A84F}"/>
              </a:ext>
            </a:extLst>
          </p:cNvPr>
          <p:cNvSpPr/>
          <p:nvPr/>
        </p:nvSpPr>
        <p:spPr>
          <a:xfrm>
            <a:off x="279973" y="2507049"/>
            <a:ext cx="1240517" cy="3853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Pencil </a:t>
            </a:r>
          </a:p>
        </p:txBody>
      </p:sp>
      <p:sp>
        <p:nvSpPr>
          <p:cNvPr id="18" name="Rectangle 17">
            <a:extLst>
              <a:ext uri="{FF2B5EF4-FFF2-40B4-BE49-F238E27FC236}">
                <a16:creationId xmlns:a16="http://schemas.microsoft.com/office/drawing/2014/main" id="{8A75768D-263E-4730-923D-3019E9385DCB}"/>
              </a:ext>
            </a:extLst>
          </p:cNvPr>
          <p:cNvSpPr/>
          <p:nvPr/>
        </p:nvSpPr>
        <p:spPr>
          <a:xfrm>
            <a:off x="279976" y="2986564"/>
            <a:ext cx="1240517" cy="4392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Wire stripper</a:t>
            </a:r>
          </a:p>
        </p:txBody>
      </p:sp>
      <p:sp>
        <p:nvSpPr>
          <p:cNvPr id="19" name="Rectangle 18">
            <a:extLst>
              <a:ext uri="{FF2B5EF4-FFF2-40B4-BE49-F238E27FC236}">
                <a16:creationId xmlns:a16="http://schemas.microsoft.com/office/drawing/2014/main" id="{0461AE6C-DD72-4121-BA88-A2248D050D28}"/>
              </a:ext>
            </a:extLst>
          </p:cNvPr>
          <p:cNvSpPr/>
          <p:nvPr/>
        </p:nvSpPr>
        <p:spPr>
          <a:xfrm>
            <a:off x="5951008" y="2482559"/>
            <a:ext cx="1240517" cy="3929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Masonry drill bit </a:t>
            </a:r>
          </a:p>
        </p:txBody>
      </p:sp>
      <p:sp>
        <p:nvSpPr>
          <p:cNvPr id="20" name="Rectangle 19">
            <a:extLst>
              <a:ext uri="{FF2B5EF4-FFF2-40B4-BE49-F238E27FC236}">
                <a16:creationId xmlns:a16="http://schemas.microsoft.com/office/drawing/2014/main" id="{511CE74D-7B5A-43C8-B5C1-941CB41EF18B}"/>
              </a:ext>
            </a:extLst>
          </p:cNvPr>
          <p:cNvSpPr/>
          <p:nvPr/>
        </p:nvSpPr>
        <p:spPr>
          <a:xfrm>
            <a:off x="5951004" y="3538591"/>
            <a:ext cx="1240517" cy="36139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Hacksaw</a:t>
            </a:r>
          </a:p>
        </p:txBody>
      </p:sp>
      <p:sp>
        <p:nvSpPr>
          <p:cNvPr id="21" name="Rectangle 20">
            <a:extLst>
              <a:ext uri="{FF2B5EF4-FFF2-40B4-BE49-F238E27FC236}">
                <a16:creationId xmlns:a16="http://schemas.microsoft.com/office/drawing/2014/main" id="{17970B80-9F1C-4767-BA66-34A350E03709}"/>
              </a:ext>
            </a:extLst>
          </p:cNvPr>
          <p:cNvSpPr/>
          <p:nvPr/>
        </p:nvSpPr>
        <p:spPr>
          <a:xfrm>
            <a:off x="7368767" y="2482559"/>
            <a:ext cx="1240517" cy="3929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Spring bender</a:t>
            </a:r>
          </a:p>
        </p:txBody>
      </p:sp>
      <p:sp>
        <p:nvSpPr>
          <p:cNvPr id="22" name="Rectangle 21">
            <a:extLst>
              <a:ext uri="{FF2B5EF4-FFF2-40B4-BE49-F238E27FC236}">
                <a16:creationId xmlns:a16="http://schemas.microsoft.com/office/drawing/2014/main" id="{CD633F21-9BCE-4B01-8053-75B0121E316F}"/>
              </a:ext>
            </a:extLst>
          </p:cNvPr>
          <p:cNvSpPr/>
          <p:nvPr/>
        </p:nvSpPr>
        <p:spPr>
          <a:xfrm>
            <a:off x="7336305" y="2963215"/>
            <a:ext cx="1240517" cy="4625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Multi grip pliers</a:t>
            </a:r>
          </a:p>
        </p:txBody>
      </p:sp>
      <p:sp>
        <p:nvSpPr>
          <p:cNvPr id="23" name="Rectangle 22">
            <a:extLst>
              <a:ext uri="{FF2B5EF4-FFF2-40B4-BE49-F238E27FC236}">
                <a16:creationId xmlns:a16="http://schemas.microsoft.com/office/drawing/2014/main" id="{26D65CDA-7B07-4B78-84DB-694621579544}"/>
              </a:ext>
            </a:extLst>
          </p:cNvPr>
          <p:cNvSpPr/>
          <p:nvPr/>
        </p:nvSpPr>
        <p:spPr>
          <a:xfrm>
            <a:off x="4533250" y="2487149"/>
            <a:ext cx="1240517" cy="4052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Angle grinder </a:t>
            </a:r>
          </a:p>
        </p:txBody>
      </p:sp>
      <p:sp>
        <p:nvSpPr>
          <p:cNvPr id="24" name="Rectangle 23">
            <a:extLst>
              <a:ext uri="{FF2B5EF4-FFF2-40B4-BE49-F238E27FC236}">
                <a16:creationId xmlns:a16="http://schemas.microsoft.com/office/drawing/2014/main" id="{B57A4901-48BA-41BD-B132-A9A667DB7033}"/>
              </a:ext>
            </a:extLst>
          </p:cNvPr>
          <p:cNvSpPr/>
          <p:nvPr/>
        </p:nvSpPr>
        <p:spPr>
          <a:xfrm>
            <a:off x="5951005" y="2993196"/>
            <a:ext cx="1240517" cy="43345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Insulated screwdriver</a:t>
            </a:r>
          </a:p>
        </p:txBody>
      </p:sp>
      <p:sp>
        <p:nvSpPr>
          <p:cNvPr id="26" name="Rectangle 25">
            <a:extLst>
              <a:ext uri="{FF2B5EF4-FFF2-40B4-BE49-F238E27FC236}">
                <a16:creationId xmlns:a16="http://schemas.microsoft.com/office/drawing/2014/main" id="{822294E7-C22B-4084-8EDF-98E8D8418F18}"/>
              </a:ext>
            </a:extLst>
          </p:cNvPr>
          <p:cNvSpPr/>
          <p:nvPr/>
        </p:nvSpPr>
        <p:spPr>
          <a:xfrm>
            <a:off x="8801661" y="2482559"/>
            <a:ext cx="1240517" cy="3929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Screwdriver (star)</a:t>
            </a:r>
          </a:p>
        </p:txBody>
      </p:sp>
      <p:sp>
        <p:nvSpPr>
          <p:cNvPr id="27" name="Rectangle 26">
            <a:extLst>
              <a:ext uri="{FF2B5EF4-FFF2-40B4-BE49-F238E27FC236}">
                <a16:creationId xmlns:a16="http://schemas.microsoft.com/office/drawing/2014/main" id="{6DD44C99-29AB-4B71-9C23-7C1B33389299}"/>
              </a:ext>
            </a:extLst>
          </p:cNvPr>
          <p:cNvSpPr/>
          <p:nvPr/>
        </p:nvSpPr>
        <p:spPr>
          <a:xfrm>
            <a:off x="8801659" y="2957499"/>
            <a:ext cx="1240517" cy="4683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1000" dirty="0"/>
              <a:t>Ladder</a:t>
            </a:r>
          </a:p>
        </p:txBody>
      </p:sp>
      <p:sp>
        <p:nvSpPr>
          <p:cNvPr id="28" name="Rectangle 27">
            <a:extLst>
              <a:ext uri="{FF2B5EF4-FFF2-40B4-BE49-F238E27FC236}">
                <a16:creationId xmlns:a16="http://schemas.microsoft.com/office/drawing/2014/main" id="{E98F4ABC-F834-472F-B5DE-05B661A5EF05}"/>
              </a:ext>
            </a:extLst>
          </p:cNvPr>
          <p:cNvSpPr/>
          <p:nvPr/>
        </p:nvSpPr>
        <p:spPr>
          <a:xfrm>
            <a:off x="8777994" y="3500308"/>
            <a:ext cx="1240517" cy="42380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1000" dirty="0"/>
              <a:t>Insulation resistance tester</a:t>
            </a:r>
          </a:p>
        </p:txBody>
      </p:sp>
      <p:sp>
        <p:nvSpPr>
          <p:cNvPr id="29" name="Rectangle 28">
            <a:extLst>
              <a:ext uri="{FF2B5EF4-FFF2-40B4-BE49-F238E27FC236}">
                <a16:creationId xmlns:a16="http://schemas.microsoft.com/office/drawing/2014/main" id="{6A2446F1-015F-4B94-A97F-6A2D5AD45E6C}"/>
              </a:ext>
            </a:extLst>
          </p:cNvPr>
          <p:cNvSpPr/>
          <p:nvPr/>
        </p:nvSpPr>
        <p:spPr>
          <a:xfrm>
            <a:off x="279976" y="3484291"/>
            <a:ext cx="1240517" cy="41569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1000" dirty="0"/>
              <a:t>Placeholder  for another tool</a:t>
            </a:r>
          </a:p>
        </p:txBody>
      </p:sp>
      <p:sp>
        <p:nvSpPr>
          <p:cNvPr id="30" name="Rectangle 29">
            <a:extLst>
              <a:ext uri="{FF2B5EF4-FFF2-40B4-BE49-F238E27FC236}">
                <a16:creationId xmlns:a16="http://schemas.microsoft.com/office/drawing/2014/main" id="{22251C20-3320-450E-9BD2-E11EAABAD8B9}"/>
              </a:ext>
            </a:extLst>
          </p:cNvPr>
          <p:cNvSpPr/>
          <p:nvPr/>
        </p:nvSpPr>
        <p:spPr>
          <a:xfrm>
            <a:off x="7336304" y="3538591"/>
            <a:ext cx="1240517" cy="385526"/>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1000" dirty="0"/>
              <a:t>Placeholder  for another tool</a:t>
            </a:r>
          </a:p>
        </p:txBody>
      </p:sp>
      <p:sp>
        <p:nvSpPr>
          <p:cNvPr id="31" name="Rectangle 30">
            <a:extLst>
              <a:ext uri="{FF2B5EF4-FFF2-40B4-BE49-F238E27FC236}">
                <a16:creationId xmlns:a16="http://schemas.microsoft.com/office/drawing/2014/main" id="{6B096E83-DD2A-46D1-84D9-E1770E7919F0}"/>
              </a:ext>
            </a:extLst>
          </p:cNvPr>
          <p:cNvSpPr/>
          <p:nvPr/>
        </p:nvSpPr>
        <p:spPr>
          <a:xfrm>
            <a:off x="279972" y="4024728"/>
            <a:ext cx="1240517" cy="35996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1000" dirty="0"/>
              <a:t>Placeholder  for another tool</a:t>
            </a:r>
          </a:p>
        </p:txBody>
      </p:sp>
      <p:pic>
        <p:nvPicPr>
          <p:cNvPr id="4098" name="Picture 2" descr="Image result for empty open toolbox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3113" y="3079530"/>
            <a:ext cx="1600395" cy="160039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6A2446F1-015F-4B94-A97F-6A2D5AD45E6C}"/>
              </a:ext>
            </a:extLst>
          </p:cNvPr>
          <p:cNvSpPr/>
          <p:nvPr/>
        </p:nvSpPr>
        <p:spPr>
          <a:xfrm>
            <a:off x="1697733" y="2987413"/>
            <a:ext cx="1240517" cy="43839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1000" dirty="0"/>
              <a:t>Placeholder  for another tool</a:t>
            </a:r>
          </a:p>
        </p:txBody>
      </p:sp>
      <p:sp>
        <p:nvSpPr>
          <p:cNvPr id="33" name="Rectangle 32">
            <a:extLst>
              <a:ext uri="{FF2B5EF4-FFF2-40B4-BE49-F238E27FC236}">
                <a16:creationId xmlns:a16="http://schemas.microsoft.com/office/drawing/2014/main" id="{511CE74D-7B5A-43C8-B5C1-941CB41EF18B}"/>
              </a:ext>
            </a:extLst>
          </p:cNvPr>
          <p:cNvSpPr/>
          <p:nvPr/>
        </p:nvSpPr>
        <p:spPr>
          <a:xfrm>
            <a:off x="5951003" y="4024728"/>
            <a:ext cx="1240517" cy="35996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Steel rule</a:t>
            </a:r>
          </a:p>
        </p:txBody>
      </p:sp>
      <p:pic>
        <p:nvPicPr>
          <p:cNvPr id="34" name="Graphic 5" descr="User">
            <a:extLst>
              <a:ext uri="{FF2B5EF4-FFF2-40B4-BE49-F238E27FC236}">
                <a16:creationId xmlns:a16="http://schemas.microsoft.com/office/drawing/2014/main" id="{05860CEE-03C7-43B2-8A3C-8C2F9B57F4E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6733" y="1027329"/>
            <a:ext cx="725866" cy="742081"/>
          </a:xfrm>
          <a:prstGeom prst="rect">
            <a:avLst/>
          </a:prstGeom>
        </p:spPr>
      </p:pic>
      <p:sp>
        <p:nvSpPr>
          <p:cNvPr id="35" name="Rectangle 34">
            <a:extLst>
              <a:ext uri="{FF2B5EF4-FFF2-40B4-BE49-F238E27FC236}">
                <a16:creationId xmlns:a16="http://schemas.microsoft.com/office/drawing/2014/main" id="{29185FE4-CF99-4035-92BB-A26276F62296}"/>
              </a:ext>
            </a:extLst>
          </p:cNvPr>
          <p:cNvSpPr/>
          <p:nvPr/>
        </p:nvSpPr>
        <p:spPr>
          <a:xfrm>
            <a:off x="1150619" y="1030715"/>
            <a:ext cx="8899897" cy="1200329"/>
          </a:xfrm>
          <a:prstGeom prst="rect">
            <a:avLst/>
          </a:prstGeom>
          <a:solidFill>
            <a:schemeClr val="tx2">
              <a:lumMod val="40000"/>
              <a:lumOff val="60000"/>
            </a:schemeClr>
          </a:solidFill>
        </p:spPr>
        <p:txBody>
          <a:bodyPr wrap="square">
            <a:spAutoFit/>
          </a:bodyPr>
          <a:lstStyle/>
          <a:p>
            <a:r>
              <a:rPr lang="en-GB" sz="2400" dirty="0"/>
              <a:t>Which tools do you think are needed to complete this job? Click on each tool to find out more about its purpose. Then, drag and drop your chosen tools into the tool box.</a:t>
            </a:r>
          </a:p>
        </p:txBody>
      </p:sp>
    </p:spTree>
    <p:custDataLst>
      <p:tags r:id="rId1"/>
    </p:custDataLst>
    <p:extLst>
      <p:ext uri="{BB962C8B-B14F-4D97-AF65-F5344CB8AC3E}">
        <p14:creationId xmlns:p14="http://schemas.microsoft.com/office/powerpoint/2010/main" val="3775770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163" y="264463"/>
            <a:ext cx="7616770" cy="960112"/>
          </a:xfrm>
        </p:spPr>
        <p:txBody>
          <a:bodyPr/>
          <a:lstStyle/>
          <a:p>
            <a:r>
              <a:rPr lang="en-GB" dirty="0"/>
              <a:t>Tools for the job </a:t>
            </a:r>
          </a:p>
        </p:txBody>
      </p:sp>
      <p:pic>
        <p:nvPicPr>
          <p:cNvPr id="6146" name="Picture 2" descr="Image result for pencil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130837">
            <a:off x="872231" y="2481937"/>
            <a:ext cx="542305" cy="54230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measuring tape\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2257" y="3403087"/>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pliers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248" y="3771078"/>
            <a:ext cx="776619" cy="77661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screwdriver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746328">
            <a:off x="3289812" y="2504634"/>
            <a:ext cx="1166703" cy="1166703"/>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2" descr="Image result for ladder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 name="AutoShape 14" descr="Image result for ladder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1" name="AutoShape 16" descr="Image result for hacksaw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6162" name="Picture 18" descr="Related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17430" y="2346375"/>
            <a:ext cx="920670" cy="983505"/>
          </a:xfrm>
          <a:prstGeom prst="rect">
            <a:avLst/>
          </a:prstGeom>
          <a:noFill/>
          <a:extLst>
            <a:ext uri="{909E8E84-426E-40DD-AFC4-6F175D3DCCD1}">
              <a14:hiddenFill xmlns:a14="http://schemas.microsoft.com/office/drawing/2010/main">
                <a:solidFill>
                  <a:srgbClr val="FFFFFF"/>
                </a:solidFill>
              </a14:hiddenFill>
            </a:ext>
          </a:extLst>
        </p:spPr>
      </p:pic>
      <p:pic>
        <p:nvPicPr>
          <p:cNvPr id="6164" name="Picture 20" descr="Image result for angle grinder 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38100" y="3988314"/>
            <a:ext cx="887602" cy="887602"/>
          </a:xfrm>
          <a:prstGeom prst="rect">
            <a:avLst/>
          </a:prstGeom>
          <a:noFill/>
          <a:extLst>
            <a:ext uri="{909E8E84-426E-40DD-AFC4-6F175D3DCCD1}">
              <a14:hiddenFill xmlns:a14="http://schemas.microsoft.com/office/drawing/2010/main">
                <a:solidFill>
                  <a:srgbClr val="FFFFFF"/>
                </a:solidFill>
              </a14:hiddenFill>
            </a:ext>
          </a:extLst>
        </p:spPr>
      </p:pic>
      <p:pic>
        <p:nvPicPr>
          <p:cNvPr id="6166" name="Picture 22" descr="Image result for ladder ic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0375" y="3567314"/>
            <a:ext cx="1391890" cy="1391890"/>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B5716E48-6B30-426E-A52D-D1904EE07C91}"/>
              </a:ext>
            </a:extLst>
          </p:cNvPr>
          <p:cNvSpPr/>
          <p:nvPr/>
        </p:nvSpPr>
        <p:spPr>
          <a:xfrm>
            <a:off x="6019304" y="2457136"/>
            <a:ext cx="3940036" cy="240620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US" sz="1000" dirty="0">
              <a:solidFill>
                <a:schemeClr val="tx1"/>
              </a:solidFill>
            </a:endParaRPr>
          </a:p>
        </p:txBody>
      </p:sp>
      <p:sp>
        <p:nvSpPr>
          <p:cNvPr id="37" name="Content Placeholder 2">
            <a:extLst>
              <a:ext uri="{FF2B5EF4-FFF2-40B4-BE49-F238E27FC236}">
                <a16:creationId xmlns:a16="http://schemas.microsoft.com/office/drawing/2014/main" id="{EBFF169D-A132-4252-815C-529D91743AF7}"/>
              </a:ext>
            </a:extLst>
          </p:cNvPr>
          <p:cNvSpPr txBox="1">
            <a:spLocks/>
          </p:cNvSpPr>
          <p:nvPr/>
        </p:nvSpPr>
        <p:spPr>
          <a:xfrm>
            <a:off x="6086541" y="2534755"/>
            <a:ext cx="2511142" cy="473588"/>
          </a:xfrm>
          <a:prstGeom prst="rect">
            <a:avLst/>
          </a:prstGeom>
        </p:spPr>
        <p:txBody>
          <a:bodyPr vert="horz" lIns="91440" tIns="45720" rIns="91440" bIns="45720" rtlCol="0">
            <a:noAutofit/>
          </a:bodyPr>
          <a:lst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a:lstStyle>
          <a:p>
            <a:pPr marL="0" indent="0">
              <a:buFont typeface="Arial" panose="020B0604020202020204" pitchFamily="34" charset="0"/>
              <a:buNone/>
            </a:pPr>
            <a:r>
              <a:rPr lang="en-GB" sz="2400" b="1" dirty="0"/>
              <a:t>Hacksaw</a:t>
            </a:r>
          </a:p>
        </p:txBody>
      </p:sp>
      <p:sp>
        <p:nvSpPr>
          <p:cNvPr id="38" name="Rectangle 37">
            <a:extLst>
              <a:ext uri="{FF2B5EF4-FFF2-40B4-BE49-F238E27FC236}">
                <a16:creationId xmlns:a16="http://schemas.microsoft.com/office/drawing/2014/main" id="{7B173F54-2D2B-4318-A329-AAE7DA70A6FE}"/>
              </a:ext>
            </a:extLst>
          </p:cNvPr>
          <p:cNvSpPr/>
          <p:nvPr/>
        </p:nvSpPr>
        <p:spPr>
          <a:xfrm>
            <a:off x="6205074" y="3001276"/>
            <a:ext cx="1067792" cy="7374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Image of a hacksaw</a:t>
            </a:r>
          </a:p>
        </p:txBody>
      </p:sp>
      <p:sp>
        <p:nvSpPr>
          <p:cNvPr id="39" name="Content Placeholder 2">
            <a:extLst>
              <a:ext uri="{FF2B5EF4-FFF2-40B4-BE49-F238E27FC236}">
                <a16:creationId xmlns:a16="http://schemas.microsoft.com/office/drawing/2014/main" id="{2DC5D315-5C09-48BB-8D6D-39FA4E8681A6}"/>
              </a:ext>
            </a:extLst>
          </p:cNvPr>
          <p:cNvSpPr txBox="1">
            <a:spLocks/>
          </p:cNvSpPr>
          <p:nvPr/>
        </p:nvSpPr>
        <p:spPr>
          <a:xfrm>
            <a:off x="6128378" y="3829296"/>
            <a:ext cx="3286059" cy="1570743"/>
          </a:xfrm>
          <a:prstGeom prst="rect">
            <a:avLst/>
          </a:prstGeom>
        </p:spPr>
        <p:txBody>
          <a:bodyPr vert="horz" lIns="91440" tIns="45720" rIns="91440" bIns="45720" rtlCol="0">
            <a:noAutofit/>
          </a:bodyPr>
          <a:lst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a:lstStyle>
          <a:p>
            <a:pPr marL="0" indent="0">
              <a:buFont typeface="Arial" panose="020B0604020202020204" pitchFamily="34" charset="0"/>
              <a:buNone/>
            </a:pPr>
            <a:r>
              <a:rPr lang="en-GB" sz="2000" dirty="0"/>
              <a:t>Short description of what a hacksaw does.</a:t>
            </a:r>
          </a:p>
        </p:txBody>
      </p:sp>
      <p:pic>
        <p:nvPicPr>
          <p:cNvPr id="18" name="Graphic 5" descr="User">
            <a:extLst>
              <a:ext uri="{FF2B5EF4-FFF2-40B4-BE49-F238E27FC236}">
                <a16:creationId xmlns:a16="http://schemas.microsoft.com/office/drawing/2014/main" id="{05860CEE-03C7-43B2-8A3C-8C2F9B57F4E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89230" y="1190384"/>
            <a:ext cx="575945" cy="588811"/>
          </a:xfrm>
          <a:prstGeom prst="rect">
            <a:avLst/>
          </a:prstGeom>
        </p:spPr>
      </p:pic>
      <p:sp>
        <p:nvSpPr>
          <p:cNvPr id="19" name="Rectangle 18">
            <a:extLst>
              <a:ext uri="{FF2B5EF4-FFF2-40B4-BE49-F238E27FC236}">
                <a16:creationId xmlns:a16="http://schemas.microsoft.com/office/drawing/2014/main" id="{29185FE4-CF99-4035-92BB-A26276F62296}"/>
              </a:ext>
            </a:extLst>
          </p:cNvPr>
          <p:cNvSpPr/>
          <p:nvPr/>
        </p:nvSpPr>
        <p:spPr>
          <a:xfrm>
            <a:off x="937260" y="1136306"/>
            <a:ext cx="9022080" cy="830997"/>
          </a:xfrm>
          <a:prstGeom prst="rect">
            <a:avLst/>
          </a:prstGeom>
          <a:solidFill>
            <a:schemeClr val="tx2">
              <a:lumMod val="40000"/>
              <a:lumOff val="60000"/>
            </a:schemeClr>
          </a:solidFill>
        </p:spPr>
        <p:txBody>
          <a:bodyPr wrap="square">
            <a:spAutoFit/>
          </a:bodyPr>
          <a:lstStyle/>
          <a:p>
            <a:r>
              <a:rPr lang="en-GB" sz="2400" dirty="0"/>
              <a:t>Not too sure which tools were required? Don’t worry, we have listed them here again. Mouse over each one to review their intended use.</a:t>
            </a:r>
          </a:p>
        </p:txBody>
      </p:sp>
    </p:spTree>
    <p:custDataLst>
      <p:tags r:id="rId1"/>
    </p:custDataLst>
    <p:extLst>
      <p:ext uri="{BB962C8B-B14F-4D97-AF65-F5344CB8AC3E}">
        <p14:creationId xmlns:p14="http://schemas.microsoft.com/office/powerpoint/2010/main" val="2151437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Placeholder for tool descriptions</a:t>
            </a:r>
          </a:p>
        </p:txBody>
      </p:sp>
      <p:sp>
        <p:nvSpPr>
          <p:cNvPr id="23" name="Content Placeholder 2">
            <a:extLst>
              <a:ext uri="{FF2B5EF4-FFF2-40B4-BE49-F238E27FC236}">
                <a16:creationId xmlns:a16="http://schemas.microsoft.com/office/drawing/2014/main" id="{EBFF169D-A132-4252-815C-529D91743AF7}"/>
              </a:ext>
            </a:extLst>
          </p:cNvPr>
          <p:cNvSpPr>
            <a:spLocks noGrp="1"/>
          </p:cNvSpPr>
          <p:nvPr>
            <p:ph idx="1"/>
          </p:nvPr>
        </p:nvSpPr>
        <p:spPr>
          <a:xfrm>
            <a:off x="744075" y="1841907"/>
            <a:ext cx="2511142" cy="473588"/>
          </a:xfrm>
        </p:spPr>
        <p:txBody>
          <a:bodyPr>
            <a:noAutofit/>
          </a:bodyPr>
          <a:lstStyle/>
          <a:p>
            <a:pPr marL="0" indent="0">
              <a:buNone/>
            </a:pPr>
            <a:r>
              <a:rPr lang="en-GB" sz="2400" b="1" dirty="0"/>
              <a:t>Hacksaw</a:t>
            </a:r>
          </a:p>
        </p:txBody>
      </p:sp>
      <p:sp>
        <p:nvSpPr>
          <p:cNvPr id="27" name="Rectangle 26">
            <a:extLst>
              <a:ext uri="{FF2B5EF4-FFF2-40B4-BE49-F238E27FC236}">
                <a16:creationId xmlns:a16="http://schemas.microsoft.com/office/drawing/2014/main" id="{7B173F54-2D2B-4318-A329-AAE7DA70A6FE}"/>
              </a:ext>
            </a:extLst>
          </p:cNvPr>
          <p:cNvSpPr/>
          <p:nvPr/>
        </p:nvSpPr>
        <p:spPr>
          <a:xfrm>
            <a:off x="721548" y="2315495"/>
            <a:ext cx="2358074" cy="14748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Image of a hacksaw</a:t>
            </a:r>
          </a:p>
        </p:txBody>
      </p:sp>
      <p:sp>
        <p:nvSpPr>
          <p:cNvPr id="28" name="Content Placeholder 2">
            <a:extLst>
              <a:ext uri="{FF2B5EF4-FFF2-40B4-BE49-F238E27FC236}">
                <a16:creationId xmlns:a16="http://schemas.microsoft.com/office/drawing/2014/main" id="{2DC5D315-5C09-48BB-8D6D-39FA4E8681A6}"/>
              </a:ext>
            </a:extLst>
          </p:cNvPr>
          <p:cNvSpPr txBox="1">
            <a:spLocks/>
          </p:cNvSpPr>
          <p:nvPr/>
        </p:nvSpPr>
        <p:spPr>
          <a:xfrm>
            <a:off x="3277744" y="2315495"/>
            <a:ext cx="4708912" cy="473588"/>
          </a:xfrm>
          <a:prstGeom prst="rect">
            <a:avLst/>
          </a:prstGeom>
        </p:spPr>
        <p:txBody>
          <a:bodyPr vert="horz" lIns="91440" tIns="45720" rIns="91440" bIns="45720" rtlCol="0">
            <a:noAutofit/>
          </a:bodyPr>
          <a:lst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a:lstStyle>
          <a:p>
            <a:pPr marL="0" indent="0">
              <a:buFont typeface="Arial" panose="020B0604020202020204" pitchFamily="34" charset="0"/>
              <a:buNone/>
            </a:pPr>
            <a:r>
              <a:rPr lang="en-GB" sz="2000" dirty="0"/>
              <a:t>Short description of what a hacksaw does.</a:t>
            </a:r>
          </a:p>
        </p:txBody>
      </p:sp>
      <p:sp>
        <p:nvSpPr>
          <p:cNvPr id="3" name="Rectangle 2">
            <a:extLst>
              <a:ext uri="{FF2B5EF4-FFF2-40B4-BE49-F238E27FC236}">
                <a16:creationId xmlns:a16="http://schemas.microsoft.com/office/drawing/2014/main" id="{69650620-6CC3-4C24-99C4-5BD2B1A19E89}"/>
              </a:ext>
            </a:extLst>
          </p:cNvPr>
          <p:cNvSpPr/>
          <p:nvPr/>
        </p:nvSpPr>
        <p:spPr>
          <a:xfrm>
            <a:off x="545953" y="1666568"/>
            <a:ext cx="7831131" cy="25367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ustDataLst>
      <p:tags r:id="rId1"/>
    </p:custDataLst>
    <p:extLst>
      <p:ext uri="{BB962C8B-B14F-4D97-AF65-F5344CB8AC3E}">
        <p14:creationId xmlns:p14="http://schemas.microsoft.com/office/powerpoint/2010/main" val="1237277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Materials </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7038877" y="2926128"/>
            <a:ext cx="6400995" cy="1818394"/>
          </a:xfrm>
        </p:spPr>
        <p:txBody>
          <a:bodyPr>
            <a:noAutofit/>
          </a:bodyPr>
          <a:lstStyle/>
          <a:p>
            <a:pPr marL="0" indent="0">
              <a:buNone/>
            </a:pPr>
            <a:endParaRPr lang="en-GB" sz="2000" dirty="0"/>
          </a:p>
          <a:p>
            <a:pPr marL="0" indent="0">
              <a:buNone/>
            </a:pPr>
            <a:endParaRPr lang="en-GB" sz="2000" dirty="0"/>
          </a:p>
        </p:txBody>
      </p:sp>
      <p:sp>
        <p:nvSpPr>
          <p:cNvPr id="23" name="Rectangle 22">
            <a:extLst>
              <a:ext uri="{FF2B5EF4-FFF2-40B4-BE49-F238E27FC236}">
                <a16:creationId xmlns:a16="http://schemas.microsoft.com/office/drawing/2014/main" id="{7FAE8B20-1CEF-4AC7-932F-6A42444180DA}"/>
              </a:ext>
            </a:extLst>
          </p:cNvPr>
          <p:cNvSpPr/>
          <p:nvPr/>
        </p:nvSpPr>
        <p:spPr>
          <a:xfrm>
            <a:off x="1192320" y="2148255"/>
            <a:ext cx="1350235" cy="7290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t>Circuit breaker</a:t>
            </a:r>
          </a:p>
        </p:txBody>
      </p:sp>
      <p:sp>
        <p:nvSpPr>
          <p:cNvPr id="27" name="Rectangle 26">
            <a:extLst>
              <a:ext uri="{FF2B5EF4-FFF2-40B4-BE49-F238E27FC236}">
                <a16:creationId xmlns:a16="http://schemas.microsoft.com/office/drawing/2014/main" id="{3769849D-341D-46AA-8CCB-4959A7291F04}"/>
              </a:ext>
            </a:extLst>
          </p:cNvPr>
          <p:cNvSpPr/>
          <p:nvPr/>
        </p:nvSpPr>
        <p:spPr>
          <a:xfrm>
            <a:off x="1204612" y="3092419"/>
            <a:ext cx="1337943" cy="7290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t>Socket outlet</a:t>
            </a:r>
          </a:p>
        </p:txBody>
      </p:sp>
      <p:sp>
        <p:nvSpPr>
          <p:cNvPr id="28" name="Rectangle 27">
            <a:extLst>
              <a:ext uri="{FF2B5EF4-FFF2-40B4-BE49-F238E27FC236}">
                <a16:creationId xmlns:a16="http://schemas.microsoft.com/office/drawing/2014/main" id="{841A99D1-BC74-460B-9E44-26D27C8E1738}"/>
              </a:ext>
            </a:extLst>
          </p:cNvPr>
          <p:cNvSpPr/>
          <p:nvPr/>
        </p:nvSpPr>
        <p:spPr>
          <a:xfrm>
            <a:off x="1192322" y="3981524"/>
            <a:ext cx="1350234" cy="7290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t>GP wire</a:t>
            </a:r>
          </a:p>
        </p:txBody>
      </p:sp>
      <p:sp>
        <p:nvSpPr>
          <p:cNvPr id="43" name="Rectangle 42">
            <a:extLst>
              <a:ext uri="{FF2B5EF4-FFF2-40B4-BE49-F238E27FC236}">
                <a16:creationId xmlns:a16="http://schemas.microsoft.com/office/drawing/2014/main" id="{7FAE8B20-1CEF-4AC7-932F-6A42444180DA}"/>
              </a:ext>
            </a:extLst>
          </p:cNvPr>
          <p:cNvSpPr/>
          <p:nvPr/>
        </p:nvSpPr>
        <p:spPr>
          <a:xfrm>
            <a:off x="2678021" y="2162111"/>
            <a:ext cx="1350235" cy="7290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t>PVC female adapter</a:t>
            </a:r>
          </a:p>
        </p:txBody>
      </p:sp>
      <p:sp>
        <p:nvSpPr>
          <p:cNvPr id="44" name="Rectangle 43">
            <a:extLst>
              <a:ext uri="{FF2B5EF4-FFF2-40B4-BE49-F238E27FC236}">
                <a16:creationId xmlns:a16="http://schemas.microsoft.com/office/drawing/2014/main" id="{3769849D-341D-46AA-8CCB-4959A7291F04}"/>
              </a:ext>
            </a:extLst>
          </p:cNvPr>
          <p:cNvSpPr/>
          <p:nvPr/>
        </p:nvSpPr>
        <p:spPr>
          <a:xfrm>
            <a:off x="2690313" y="3106275"/>
            <a:ext cx="1337943" cy="7290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t>2,5mm2 wire (red and black)</a:t>
            </a:r>
          </a:p>
        </p:txBody>
      </p:sp>
      <p:sp>
        <p:nvSpPr>
          <p:cNvPr id="45" name="Rectangle 44">
            <a:extLst>
              <a:ext uri="{FF2B5EF4-FFF2-40B4-BE49-F238E27FC236}">
                <a16:creationId xmlns:a16="http://schemas.microsoft.com/office/drawing/2014/main" id="{841A99D1-BC74-460B-9E44-26D27C8E1738}"/>
              </a:ext>
            </a:extLst>
          </p:cNvPr>
          <p:cNvSpPr/>
          <p:nvPr/>
        </p:nvSpPr>
        <p:spPr>
          <a:xfrm>
            <a:off x="2678023" y="3995380"/>
            <a:ext cx="1350234" cy="7290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t>Steel flexible conduit</a:t>
            </a:r>
          </a:p>
        </p:txBody>
      </p:sp>
      <p:sp>
        <p:nvSpPr>
          <p:cNvPr id="46" name="Rectangle 45">
            <a:extLst>
              <a:ext uri="{FF2B5EF4-FFF2-40B4-BE49-F238E27FC236}">
                <a16:creationId xmlns:a16="http://schemas.microsoft.com/office/drawing/2014/main" id="{7FAE8B20-1CEF-4AC7-932F-6A42444180DA}"/>
              </a:ext>
            </a:extLst>
          </p:cNvPr>
          <p:cNvSpPr/>
          <p:nvPr/>
        </p:nvSpPr>
        <p:spPr>
          <a:xfrm>
            <a:off x="4142359" y="2162111"/>
            <a:ext cx="1350235" cy="7290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t>PVC conduit</a:t>
            </a:r>
          </a:p>
        </p:txBody>
      </p:sp>
      <p:sp>
        <p:nvSpPr>
          <p:cNvPr id="47" name="Rectangle 46">
            <a:extLst>
              <a:ext uri="{FF2B5EF4-FFF2-40B4-BE49-F238E27FC236}">
                <a16:creationId xmlns:a16="http://schemas.microsoft.com/office/drawing/2014/main" id="{3769849D-341D-46AA-8CCB-4959A7291F04}"/>
              </a:ext>
            </a:extLst>
          </p:cNvPr>
          <p:cNvSpPr/>
          <p:nvPr/>
        </p:nvSpPr>
        <p:spPr>
          <a:xfrm>
            <a:off x="4154651" y="3106275"/>
            <a:ext cx="1337943" cy="7290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t>2,5mm2 bare copper earth</a:t>
            </a:r>
          </a:p>
        </p:txBody>
      </p:sp>
      <p:sp>
        <p:nvSpPr>
          <p:cNvPr id="48" name="Rectangle 47">
            <a:extLst>
              <a:ext uri="{FF2B5EF4-FFF2-40B4-BE49-F238E27FC236}">
                <a16:creationId xmlns:a16="http://schemas.microsoft.com/office/drawing/2014/main" id="{841A99D1-BC74-460B-9E44-26D27C8E1738}"/>
              </a:ext>
            </a:extLst>
          </p:cNvPr>
          <p:cNvSpPr/>
          <p:nvPr/>
        </p:nvSpPr>
        <p:spPr>
          <a:xfrm>
            <a:off x="4142361" y="3995380"/>
            <a:ext cx="1350234" cy="7290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t>Steel flexible conduit adapters (x2)</a:t>
            </a:r>
          </a:p>
        </p:txBody>
      </p:sp>
      <p:sp>
        <p:nvSpPr>
          <p:cNvPr id="49" name="Rectangle 48">
            <a:extLst>
              <a:ext uri="{FF2B5EF4-FFF2-40B4-BE49-F238E27FC236}">
                <a16:creationId xmlns:a16="http://schemas.microsoft.com/office/drawing/2014/main" id="{7FAE8B20-1CEF-4AC7-932F-6A42444180DA}"/>
              </a:ext>
            </a:extLst>
          </p:cNvPr>
          <p:cNvSpPr/>
          <p:nvPr/>
        </p:nvSpPr>
        <p:spPr>
          <a:xfrm>
            <a:off x="5564759" y="2149001"/>
            <a:ext cx="1350235" cy="7290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t>PVC weld</a:t>
            </a:r>
          </a:p>
        </p:txBody>
      </p:sp>
      <p:sp>
        <p:nvSpPr>
          <p:cNvPr id="50" name="Rectangle 49">
            <a:extLst>
              <a:ext uri="{FF2B5EF4-FFF2-40B4-BE49-F238E27FC236}">
                <a16:creationId xmlns:a16="http://schemas.microsoft.com/office/drawing/2014/main" id="{3769849D-341D-46AA-8CCB-4959A7291F04}"/>
              </a:ext>
            </a:extLst>
          </p:cNvPr>
          <p:cNvSpPr/>
          <p:nvPr/>
        </p:nvSpPr>
        <p:spPr>
          <a:xfrm>
            <a:off x="5577051" y="3093165"/>
            <a:ext cx="1337943" cy="7290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t>Earth leakage unit</a:t>
            </a:r>
          </a:p>
        </p:txBody>
      </p:sp>
      <p:pic>
        <p:nvPicPr>
          <p:cNvPr id="15" name="Graphic 5" descr="User">
            <a:extLst>
              <a:ext uri="{FF2B5EF4-FFF2-40B4-BE49-F238E27FC236}">
                <a16:creationId xmlns:a16="http://schemas.microsoft.com/office/drawing/2014/main" id="{05860CEE-03C7-43B2-8A3C-8C2F9B57F4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6733" y="1027329"/>
            <a:ext cx="725866" cy="742081"/>
          </a:xfrm>
          <a:prstGeom prst="rect">
            <a:avLst/>
          </a:prstGeom>
        </p:spPr>
      </p:pic>
      <p:sp>
        <p:nvSpPr>
          <p:cNvPr id="16" name="Rectangle 15">
            <a:extLst>
              <a:ext uri="{FF2B5EF4-FFF2-40B4-BE49-F238E27FC236}">
                <a16:creationId xmlns:a16="http://schemas.microsoft.com/office/drawing/2014/main" id="{29185FE4-CF99-4035-92BB-A26276F62296}"/>
              </a:ext>
            </a:extLst>
          </p:cNvPr>
          <p:cNvSpPr/>
          <p:nvPr/>
        </p:nvSpPr>
        <p:spPr>
          <a:xfrm>
            <a:off x="1150619" y="1030715"/>
            <a:ext cx="8899897" cy="830997"/>
          </a:xfrm>
          <a:prstGeom prst="rect">
            <a:avLst/>
          </a:prstGeom>
          <a:solidFill>
            <a:schemeClr val="tx2">
              <a:lumMod val="40000"/>
              <a:lumOff val="60000"/>
            </a:schemeClr>
          </a:solidFill>
        </p:spPr>
        <p:txBody>
          <a:bodyPr wrap="square">
            <a:spAutoFit/>
          </a:bodyPr>
          <a:lstStyle/>
          <a:p>
            <a:r>
              <a:rPr lang="en-GB" sz="2400" dirty="0"/>
              <a:t>In order to complete this job you will need materials such as wires and connectors. Click on each box below to see more information.  </a:t>
            </a:r>
          </a:p>
        </p:txBody>
      </p:sp>
    </p:spTree>
    <p:custDataLst>
      <p:tags r:id="rId1"/>
    </p:custDataLst>
    <p:extLst>
      <p:ext uri="{BB962C8B-B14F-4D97-AF65-F5344CB8AC3E}">
        <p14:creationId xmlns:p14="http://schemas.microsoft.com/office/powerpoint/2010/main" val="2673975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Placeholder for material descriptions</a:t>
            </a:r>
          </a:p>
        </p:txBody>
      </p:sp>
      <p:sp>
        <p:nvSpPr>
          <p:cNvPr id="23" name="Content Placeholder 2">
            <a:extLst>
              <a:ext uri="{FF2B5EF4-FFF2-40B4-BE49-F238E27FC236}">
                <a16:creationId xmlns:a16="http://schemas.microsoft.com/office/drawing/2014/main" id="{EBFF169D-A132-4252-815C-529D91743AF7}"/>
              </a:ext>
            </a:extLst>
          </p:cNvPr>
          <p:cNvSpPr>
            <a:spLocks noGrp="1"/>
          </p:cNvSpPr>
          <p:nvPr>
            <p:ph idx="1"/>
          </p:nvPr>
        </p:nvSpPr>
        <p:spPr>
          <a:xfrm>
            <a:off x="744075" y="1841907"/>
            <a:ext cx="2511142" cy="473588"/>
          </a:xfrm>
        </p:spPr>
        <p:txBody>
          <a:bodyPr>
            <a:noAutofit/>
          </a:bodyPr>
          <a:lstStyle/>
          <a:p>
            <a:pPr marL="0" indent="0">
              <a:buNone/>
            </a:pPr>
            <a:r>
              <a:rPr lang="en-GB" sz="2400" b="1" dirty="0"/>
              <a:t>PVC</a:t>
            </a:r>
          </a:p>
        </p:txBody>
      </p:sp>
      <p:sp>
        <p:nvSpPr>
          <p:cNvPr id="27" name="Rectangle 26">
            <a:extLst>
              <a:ext uri="{FF2B5EF4-FFF2-40B4-BE49-F238E27FC236}">
                <a16:creationId xmlns:a16="http://schemas.microsoft.com/office/drawing/2014/main" id="{7B173F54-2D2B-4318-A329-AAE7DA70A6FE}"/>
              </a:ext>
            </a:extLst>
          </p:cNvPr>
          <p:cNvSpPr/>
          <p:nvPr/>
        </p:nvSpPr>
        <p:spPr>
          <a:xfrm>
            <a:off x="721548" y="2315495"/>
            <a:ext cx="2358074" cy="14748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Image of PVC cable</a:t>
            </a:r>
          </a:p>
        </p:txBody>
      </p:sp>
      <p:sp>
        <p:nvSpPr>
          <p:cNvPr id="28" name="Content Placeholder 2">
            <a:extLst>
              <a:ext uri="{FF2B5EF4-FFF2-40B4-BE49-F238E27FC236}">
                <a16:creationId xmlns:a16="http://schemas.microsoft.com/office/drawing/2014/main" id="{2DC5D315-5C09-48BB-8D6D-39FA4E8681A6}"/>
              </a:ext>
            </a:extLst>
          </p:cNvPr>
          <p:cNvSpPr txBox="1">
            <a:spLocks/>
          </p:cNvSpPr>
          <p:nvPr/>
        </p:nvSpPr>
        <p:spPr>
          <a:xfrm>
            <a:off x="3277744" y="2315495"/>
            <a:ext cx="4708912" cy="473588"/>
          </a:xfrm>
          <a:prstGeom prst="rect">
            <a:avLst/>
          </a:prstGeom>
        </p:spPr>
        <p:txBody>
          <a:bodyPr vert="horz" lIns="91440" tIns="45720" rIns="91440" bIns="45720" rtlCol="0">
            <a:noAutofit/>
          </a:bodyPr>
          <a:lst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a:lstStyle>
          <a:p>
            <a:pPr marL="0" indent="0">
              <a:buFont typeface="Arial" panose="020B0604020202020204" pitchFamily="34" charset="0"/>
              <a:buNone/>
            </a:pPr>
            <a:r>
              <a:rPr lang="en-GB" sz="2000" dirty="0"/>
              <a:t>Short description of PVC cable and what it is used for. </a:t>
            </a:r>
          </a:p>
        </p:txBody>
      </p:sp>
      <p:sp>
        <p:nvSpPr>
          <p:cNvPr id="3" name="Rectangle 2">
            <a:extLst>
              <a:ext uri="{FF2B5EF4-FFF2-40B4-BE49-F238E27FC236}">
                <a16:creationId xmlns:a16="http://schemas.microsoft.com/office/drawing/2014/main" id="{69650620-6CC3-4C24-99C4-5BD2B1A19E89}"/>
              </a:ext>
            </a:extLst>
          </p:cNvPr>
          <p:cNvSpPr/>
          <p:nvPr/>
        </p:nvSpPr>
        <p:spPr>
          <a:xfrm>
            <a:off x="545953" y="1666568"/>
            <a:ext cx="7831131" cy="25367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ustDataLst>
      <p:tags r:id="rId1"/>
    </p:custDataLst>
    <p:extLst>
      <p:ext uri="{BB962C8B-B14F-4D97-AF65-F5344CB8AC3E}">
        <p14:creationId xmlns:p14="http://schemas.microsoft.com/office/powerpoint/2010/main" val="416025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013" y="304460"/>
            <a:ext cx="7616770" cy="960112"/>
          </a:xfrm>
        </p:spPr>
        <p:txBody>
          <a:bodyPr/>
          <a:lstStyle/>
          <a:p>
            <a:r>
              <a:rPr lang="en-GB" dirty="0"/>
              <a:t>Personal protective equipment (PPE) </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12679" y="1104489"/>
            <a:ext cx="9194262" cy="532582"/>
          </a:xfrm>
        </p:spPr>
        <p:txBody>
          <a:bodyPr>
            <a:noAutofit/>
          </a:bodyPr>
          <a:lstStyle/>
          <a:p>
            <a:pPr marL="0" indent="0">
              <a:buNone/>
            </a:pPr>
            <a:r>
              <a:rPr lang="en-GB" sz="2400" dirty="0"/>
              <a:t>When completing a job you must always make sure that you are protecting yourself and the people who are working with you. One of the ways you do that is by making sure you and your team are wearing the correcting personal protective equipment or PPE.  </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p:txBody>
      </p:sp>
      <p:sp>
        <p:nvSpPr>
          <p:cNvPr id="6" name="Rectangle 5">
            <a:extLst>
              <a:ext uri="{FF2B5EF4-FFF2-40B4-BE49-F238E27FC236}">
                <a16:creationId xmlns:a16="http://schemas.microsoft.com/office/drawing/2014/main" id="{98FB1155-B8E2-4B8E-9425-092197984F6B}"/>
              </a:ext>
            </a:extLst>
          </p:cNvPr>
          <p:cNvSpPr/>
          <p:nvPr/>
        </p:nvSpPr>
        <p:spPr>
          <a:xfrm>
            <a:off x="5920739" y="2705099"/>
            <a:ext cx="3527213" cy="20042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dirty="0"/>
          </a:p>
          <a:p>
            <a:pPr algn="ctr"/>
            <a:endParaRPr lang="en-ZA" sz="1553" dirty="0"/>
          </a:p>
          <a:p>
            <a:pPr algn="ctr"/>
            <a:endParaRPr lang="en-ZA" sz="1553" dirty="0"/>
          </a:p>
          <a:p>
            <a:pPr algn="ctr"/>
            <a:endParaRPr lang="en-ZA" sz="1553" dirty="0">
              <a:solidFill>
                <a:schemeClr val="tx1"/>
              </a:solidFill>
            </a:endParaRPr>
          </a:p>
          <a:p>
            <a:pPr algn="ctr"/>
            <a:r>
              <a:rPr lang="en-ZA" sz="1553" dirty="0">
                <a:solidFill>
                  <a:schemeClr val="tx1"/>
                </a:solidFill>
              </a:rPr>
              <a:t>Placeholder-Video 06 - PPE</a:t>
            </a:r>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258" y="2862302"/>
            <a:ext cx="1094230" cy="852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Graphic 5" descr="User">
            <a:extLst>
              <a:ext uri="{FF2B5EF4-FFF2-40B4-BE49-F238E27FC236}">
                <a16:creationId xmlns:a16="http://schemas.microsoft.com/office/drawing/2014/main" id="{ED22218F-41BD-41E4-BE5D-564A30F4BE0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5655" y="2860367"/>
            <a:ext cx="854046" cy="854046"/>
          </a:xfrm>
          <a:prstGeom prst="rect">
            <a:avLst/>
          </a:prstGeom>
        </p:spPr>
      </p:pic>
      <p:sp>
        <p:nvSpPr>
          <p:cNvPr id="9" name="Rectangle 8">
            <a:extLst>
              <a:ext uri="{FF2B5EF4-FFF2-40B4-BE49-F238E27FC236}">
                <a16:creationId xmlns:a16="http://schemas.microsoft.com/office/drawing/2014/main" id="{A317E002-CB79-4F74-AFBF-D052B144211C}"/>
              </a:ext>
            </a:extLst>
          </p:cNvPr>
          <p:cNvSpPr/>
          <p:nvPr/>
        </p:nvSpPr>
        <p:spPr>
          <a:xfrm>
            <a:off x="1118588" y="2861702"/>
            <a:ext cx="4040152" cy="830997"/>
          </a:xfrm>
          <a:prstGeom prst="rect">
            <a:avLst/>
          </a:prstGeom>
          <a:solidFill>
            <a:schemeClr val="tx2">
              <a:lumMod val="40000"/>
              <a:lumOff val="60000"/>
            </a:schemeClr>
          </a:solidFill>
        </p:spPr>
        <p:txBody>
          <a:bodyPr wrap="square">
            <a:spAutoFit/>
          </a:bodyPr>
          <a:lstStyle/>
          <a:p>
            <a:r>
              <a:rPr lang="en-GB" sz="2400" dirty="0"/>
              <a:t>Watch this video on PPE to find out why its so important.</a:t>
            </a:r>
          </a:p>
        </p:txBody>
      </p:sp>
    </p:spTree>
    <p:custDataLst>
      <p:tags r:id="rId1"/>
    </p:custDataLst>
    <p:extLst>
      <p:ext uri="{BB962C8B-B14F-4D97-AF65-F5344CB8AC3E}">
        <p14:creationId xmlns:p14="http://schemas.microsoft.com/office/powerpoint/2010/main" val="3592424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013" y="144377"/>
            <a:ext cx="7616770" cy="960112"/>
          </a:xfrm>
        </p:spPr>
        <p:txBody>
          <a:bodyPr/>
          <a:lstStyle/>
          <a:p>
            <a:r>
              <a:rPr lang="en-GB" dirty="0"/>
              <a:t>Select the correct PPE</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551881" y="976144"/>
            <a:ext cx="3537519" cy="654382"/>
          </a:xfrm>
        </p:spPr>
        <p:txBody>
          <a:bodyPr>
            <a:noAutofit/>
          </a:bodyPr>
          <a:lstStyle/>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sp>
        <p:nvSpPr>
          <p:cNvPr id="16" name="Rectangle 15">
            <a:extLst>
              <a:ext uri="{FF2B5EF4-FFF2-40B4-BE49-F238E27FC236}">
                <a16:creationId xmlns:a16="http://schemas.microsoft.com/office/drawing/2014/main" id="{264B1C75-53E1-4790-AA78-670495805214}"/>
              </a:ext>
            </a:extLst>
          </p:cNvPr>
          <p:cNvSpPr/>
          <p:nvPr/>
        </p:nvSpPr>
        <p:spPr>
          <a:xfrm>
            <a:off x="3444160" y="5047773"/>
            <a:ext cx="3535680" cy="73496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a:t>Placeholder: </a:t>
            </a:r>
          </a:p>
          <a:p>
            <a:pPr algn="ctr"/>
            <a:r>
              <a:rPr lang="en-ZA" sz="1100" dirty="0"/>
              <a:t>Image of an electrician (he should not be wearing any PPE) </a:t>
            </a:r>
          </a:p>
        </p:txBody>
      </p:sp>
      <p:sp>
        <p:nvSpPr>
          <p:cNvPr id="6" name="Rectangle 5">
            <a:extLst>
              <a:ext uri="{FF2B5EF4-FFF2-40B4-BE49-F238E27FC236}">
                <a16:creationId xmlns:a16="http://schemas.microsoft.com/office/drawing/2014/main" id="{B5980AC5-1E91-4FBE-8CC3-DB8791EC41A5}"/>
              </a:ext>
            </a:extLst>
          </p:cNvPr>
          <p:cNvSpPr/>
          <p:nvPr/>
        </p:nvSpPr>
        <p:spPr>
          <a:xfrm>
            <a:off x="8261783" y="4538133"/>
            <a:ext cx="1670807" cy="3445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Submit</a:t>
            </a:r>
          </a:p>
        </p:txBody>
      </p:sp>
      <p:pic>
        <p:nvPicPr>
          <p:cNvPr id="71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939"/>
          <a:stretch/>
        </p:blipFill>
        <p:spPr bwMode="auto">
          <a:xfrm>
            <a:off x="4532207" y="908048"/>
            <a:ext cx="1557865" cy="3907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0723" y="252535"/>
            <a:ext cx="70485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24695" r="50457" b="75403"/>
          <a:stretch/>
        </p:blipFill>
        <p:spPr bwMode="auto">
          <a:xfrm>
            <a:off x="7546723" y="107895"/>
            <a:ext cx="733676" cy="749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t="73696"/>
          <a:stretch/>
        </p:blipFill>
        <p:spPr bwMode="auto">
          <a:xfrm>
            <a:off x="6801284" y="3611881"/>
            <a:ext cx="2952750" cy="801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t="50000" r="75470" b="25000"/>
          <a:stretch/>
        </p:blipFill>
        <p:spPr bwMode="auto">
          <a:xfrm>
            <a:off x="9186779" y="911369"/>
            <a:ext cx="72429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t="25000" b="50000"/>
          <a:stretch/>
        </p:blipFill>
        <p:spPr bwMode="auto">
          <a:xfrm>
            <a:off x="6979840" y="2818001"/>
            <a:ext cx="295275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51995" t="632" r="24002" b="74771"/>
          <a:stretch/>
        </p:blipFill>
        <p:spPr bwMode="auto">
          <a:xfrm>
            <a:off x="8440377" y="161503"/>
            <a:ext cx="708739" cy="749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24695" r="50000" b="75403"/>
          <a:stretch/>
        </p:blipFill>
        <p:spPr bwMode="auto">
          <a:xfrm>
            <a:off x="7530477" y="161658"/>
            <a:ext cx="747182" cy="749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78007" b="75403"/>
          <a:stretch/>
        </p:blipFill>
        <p:spPr bwMode="auto">
          <a:xfrm>
            <a:off x="9240861" y="124982"/>
            <a:ext cx="649394" cy="749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6" descr="Image result for sun lo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4" name="AutoShape 8" descr="Image result for sun lo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7178" name="Picture 10" descr="Nivea Moisturizing Sun Lotion SPF 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9060" y="2760665"/>
            <a:ext cx="494088" cy="739938"/>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Image result for shin pads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11020" y="976144"/>
            <a:ext cx="775759" cy="775759"/>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Image result for gum guar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1284" y="1173523"/>
            <a:ext cx="666084" cy="381000"/>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Image result for elaborate hat icon"/>
          <p:cNvPicPr>
            <a:picLocks noChangeAspect="1" noChangeArrowheads="1"/>
          </p:cNvPicPr>
          <p:nvPr/>
        </p:nvPicPr>
        <p:blipFill rotWithShape="1">
          <a:blip r:embed="rId10">
            <a:extLst>
              <a:ext uri="{28A0092B-C50C-407E-A947-70E740481C1C}">
                <a14:useLocalDpi xmlns:a14="http://schemas.microsoft.com/office/drawing/2010/main" val="0"/>
              </a:ext>
            </a:extLst>
          </a:blip>
          <a:srcRect l="9063" t="25912" r="5735" b="27057"/>
          <a:stretch/>
        </p:blipFill>
        <p:spPr bwMode="auto">
          <a:xfrm>
            <a:off x="9065561" y="2052141"/>
            <a:ext cx="824694" cy="47545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25529" t="50000" b="25000"/>
          <a:stretch/>
        </p:blipFill>
        <p:spPr bwMode="auto">
          <a:xfrm>
            <a:off x="6636104" y="1908870"/>
            <a:ext cx="219896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6" name="Picture 18" descr="Image result for beanie ic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29542" y="1065238"/>
            <a:ext cx="532241" cy="532241"/>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Image result for ear plugs icon"/>
          <p:cNvPicPr>
            <a:picLocks noChangeAspect="1" noChangeArrowheads="1"/>
          </p:cNvPicPr>
          <p:nvPr/>
        </p:nvPicPr>
        <p:blipFill rotWithShape="1">
          <a:blip r:embed="rId12">
            <a:extLst>
              <a:ext uri="{28A0092B-C50C-407E-A947-70E740481C1C}">
                <a14:useLocalDpi xmlns:a14="http://schemas.microsoft.com/office/drawing/2010/main" val="0"/>
              </a:ext>
            </a:extLst>
          </a:blip>
          <a:srcRect l="50000" b="13795"/>
          <a:stretch/>
        </p:blipFill>
        <p:spPr bwMode="auto">
          <a:xfrm>
            <a:off x="6196632" y="857606"/>
            <a:ext cx="439472" cy="795900"/>
          </a:xfrm>
          <a:prstGeom prst="rect">
            <a:avLst/>
          </a:prstGeom>
          <a:noFill/>
          <a:extLst>
            <a:ext uri="{909E8E84-426E-40DD-AFC4-6F175D3DCCD1}">
              <a14:hiddenFill xmlns:a14="http://schemas.microsoft.com/office/drawing/2010/main">
                <a:solidFill>
                  <a:srgbClr val="FFFFFF"/>
                </a:solidFill>
              </a14:hiddenFill>
            </a:ext>
          </a:extLst>
        </p:spPr>
      </p:pic>
      <p:pic>
        <p:nvPicPr>
          <p:cNvPr id="29" name="Graphic 5" descr="User">
            <a:extLst>
              <a:ext uri="{FF2B5EF4-FFF2-40B4-BE49-F238E27FC236}">
                <a16:creationId xmlns:a16="http://schemas.microsoft.com/office/drawing/2014/main" id="{ED22218F-41BD-41E4-BE5D-564A30F4BE0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10416" y="1345752"/>
            <a:ext cx="627035" cy="627035"/>
          </a:xfrm>
          <a:prstGeom prst="rect">
            <a:avLst/>
          </a:prstGeom>
        </p:spPr>
      </p:pic>
      <p:sp>
        <p:nvSpPr>
          <p:cNvPr id="30" name="Rectangle 29">
            <a:extLst>
              <a:ext uri="{FF2B5EF4-FFF2-40B4-BE49-F238E27FC236}">
                <a16:creationId xmlns:a16="http://schemas.microsoft.com/office/drawing/2014/main" id="{A317E002-CB79-4F74-AFBF-D052B144211C}"/>
              </a:ext>
            </a:extLst>
          </p:cNvPr>
          <p:cNvSpPr/>
          <p:nvPr/>
        </p:nvSpPr>
        <p:spPr>
          <a:xfrm>
            <a:off x="837452" y="1043110"/>
            <a:ext cx="3607816" cy="2677656"/>
          </a:xfrm>
          <a:prstGeom prst="rect">
            <a:avLst/>
          </a:prstGeom>
          <a:solidFill>
            <a:schemeClr val="tx2">
              <a:lumMod val="40000"/>
              <a:lumOff val="60000"/>
            </a:schemeClr>
          </a:solidFill>
        </p:spPr>
        <p:txBody>
          <a:bodyPr wrap="square">
            <a:spAutoFit/>
          </a:bodyPr>
          <a:lstStyle/>
          <a:p>
            <a:r>
              <a:rPr lang="en-GB" sz="2400" dirty="0"/>
              <a:t>Choose the PPE you think you would need for this job. Drag and drop the items onto the image of the electrician.  Click ‘submit’ once you are done.</a:t>
            </a:r>
          </a:p>
        </p:txBody>
      </p:sp>
      <p:sp>
        <p:nvSpPr>
          <p:cNvPr id="31" name="Rectangle 30">
            <a:extLst>
              <a:ext uri="{FF2B5EF4-FFF2-40B4-BE49-F238E27FC236}">
                <a16:creationId xmlns:a16="http://schemas.microsoft.com/office/drawing/2014/main" id="{0F2C6F92-B0E0-7441-B83F-47EAD9E62534}"/>
              </a:ext>
            </a:extLst>
          </p:cNvPr>
          <p:cNvSpPr/>
          <p:nvPr/>
        </p:nvSpPr>
        <p:spPr>
          <a:xfrm>
            <a:off x="837451" y="3813449"/>
            <a:ext cx="3607817" cy="1015663"/>
          </a:xfrm>
          <a:prstGeom prst="rect">
            <a:avLst/>
          </a:prstGeom>
          <a:noFill/>
          <a:ln w="28575">
            <a:solidFill>
              <a:srgbClr val="00B050"/>
            </a:solidFill>
          </a:ln>
        </p:spPr>
        <p:txBody>
          <a:bodyPr wrap="square">
            <a:spAutoFit/>
          </a:bodyPr>
          <a:lstStyle/>
          <a:p>
            <a:r>
              <a:rPr lang="en-GB" sz="2000" b="1" dirty="0"/>
              <a:t>Tip: </a:t>
            </a:r>
            <a:r>
              <a:rPr lang="en-GB" sz="2000" dirty="0"/>
              <a:t>Not sure what each item is used for? Click on each to view a description first.</a:t>
            </a:r>
          </a:p>
        </p:txBody>
      </p:sp>
      <p:pic>
        <p:nvPicPr>
          <p:cNvPr id="32" name="Graphic 5" descr="Lightbulb">
            <a:extLst>
              <a:ext uri="{FF2B5EF4-FFF2-40B4-BE49-F238E27FC236}">
                <a16:creationId xmlns:a16="http://schemas.microsoft.com/office/drawing/2014/main" id="{00B0017C-4E87-E549-B121-06DAD747C54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42278" y="4068505"/>
            <a:ext cx="469628" cy="469628"/>
          </a:xfrm>
          <a:prstGeom prst="rect">
            <a:avLst/>
          </a:prstGeom>
        </p:spPr>
      </p:pic>
    </p:spTree>
    <p:custDataLst>
      <p:tags r:id="rId1"/>
    </p:custDataLst>
    <p:extLst>
      <p:ext uri="{BB962C8B-B14F-4D97-AF65-F5344CB8AC3E}">
        <p14:creationId xmlns:p14="http://schemas.microsoft.com/office/powerpoint/2010/main" val="16143490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Placeholder for PPE descriptions</a:t>
            </a:r>
          </a:p>
        </p:txBody>
      </p:sp>
      <p:sp>
        <p:nvSpPr>
          <p:cNvPr id="23" name="Content Placeholder 2">
            <a:extLst>
              <a:ext uri="{FF2B5EF4-FFF2-40B4-BE49-F238E27FC236}">
                <a16:creationId xmlns:a16="http://schemas.microsoft.com/office/drawing/2014/main" id="{EBFF169D-A132-4252-815C-529D91743AF7}"/>
              </a:ext>
            </a:extLst>
          </p:cNvPr>
          <p:cNvSpPr>
            <a:spLocks noGrp="1"/>
          </p:cNvSpPr>
          <p:nvPr>
            <p:ph idx="1"/>
          </p:nvPr>
        </p:nvSpPr>
        <p:spPr>
          <a:xfrm>
            <a:off x="744075" y="1841907"/>
            <a:ext cx="2511142" cy="473588"/>
          </a:xfrm>
        </p:spPr>
        <p:txBody>
          <a:bodyPr>
            <a:noAutofit/>
          </a:bodyPr>
          <a:lstStyle/>
          <a:p>
            <a:pPr marL="0" indent="0">
              <a:buNone/>
            </a:pPr>
            <a:r>
              <a:rPr lang="en-GB" sz="2400" b="1" dirty="0"/>
              <a:t>Safety glasses</a:t>
            </a:r>
          </a:p>
        </p:txBody>
      </p:sp>
      <p:sp>
        <p:nvSpPr>
          <p:cNvPr id="27" name="Rectangle 26">
            <a:extLst>
              <a:ext uri="{FF2B5EF4-FFF2-40B4-BE49-F238E27FC236}">
                <a16:creationId xmlns:a16="http://schemas.microsoft.com/office/drawing/2014/main" id="{7B173F54-2D2B-4318-A329-AAE7DA70A6FE}"/>
              </a:ext>
            </a:extLst>
          </p:cNvPr>
          <p:cNvSpPr/>
          <p:nvPr/>
        </p:nvSpPr>
        <p:spPr>
          <a:xfrm>
            <a:off x="721548" y="2315495"/>
            <a:ext cx="2358074" cy="14748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Image of safety glasses</a:t>
            </a:r>
          </a:p>
        </p:txBody>
      </p:sp>
      <p:sp>
        <p:nvSpPr>
          <p:cNvPr id="28" name="Content Placeholder 2">
            <a:extLst>
              <a:ext uri="{FF2B5EF4-FFF2-40B4-BE49-F238E27FC236}">
                <a16:creationId xmlns:a16="http://schemas.microsoft.com/office/drawing/2014/main" id="{2DC5D315-5C09-48BB-8D6D-39FA4E8681A6}"/>
              </a:ext>
            </a:extLst>
          </p:cNvPr>
          <p:cNvSpPr txBox="1">
            <a:spLocks/>
          </p:cNvSpPr>
          <p:nvPr/>
        </p:nvSpPr>
        <p:spPr>
          <a:xfrm>
            <a:off x="3277744" y="2315495"/>
            <a:ext cx="4708912" cy="473588"/>
          </a:xfrm>
          <a:prstGeom prst="rect">
            <a:avLst/>
          </a:prstGeom>
        </p:spPr>
        <p:txBody>
          <a:bodyPr vert="horz" lIns="91440" tIns="45720" rIns="91440" bIns="45720" rtlCol="0">
            <a:noAutofit/>
          </a:bodyPr>
          <a:lst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a:lstStyle>
          <a:p>
            <a:pPr marL="0" indent="0">
              <a:buFont typeface="Arial" panose="020B0604020202020204" pitchFamily="34" charset="0"/>
              <a:buNone/>
            </a:pPr>
            <a:r>
              <a:rPr lang="en-GB" sz="2000" dirty="0"/>
              <a:t>Short description of safety glasses and what it is used for. </a:t>
            </a:r>
          </a:p>
        </p:txBody>
      </p:sp>
      <p:sp>
        <p:nvSpPr>
          <p:cNvPr id="3" name="Rectangle 2">
            <a:extLst>
              <a:ext uri="{FF2B5EF4-FFF2-40B4-BE49-F238E27FC236}">
                <a16:creationId xmlns:a16="http://schemas.microsoft.com/office/drawing/2014/main" id="{69650620-6CC3-4C24-99C4-5BD2B1A19E89}"/>
              </a:ext>
            </a:extLst>
          </p:cNvPr>
          <p:cNvSpPr/>
          <p:nvPr/>
        </p:nvSpPr>
        <p:spPr>
          <a:xfrm>
            <a:off x="545953" y="1666568"/>
            <a:ext cx="7831131" cy="25367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ustDataLst>
      <p:tags r:id="rId1"/>
    </p:custDataLst>
    <p:extLst>
      <p:ext uri="{BB962C8B-B14F-4D97-AF65-F5344CB8AC3E}">
        <p14:creationId xmlns:p14="http://schemas.microsoft.com/office/powerpoint/2010/main" val="3302888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553573" y="1224575"/>
            <a:ext cx="9001907" cy="806038"/>
          </a:xfrm>
        </p:spPr>
        <p:txBody>
          <a:bodyPr>
            <a:noAutofit/>
          </a:bodyPr>
          <a:lstStyle/>
          <a:p>
            <a:pPr marL="0" indent="0">
              <a:buNone/>
            </a:pPr>
            <a:r>
              <a:rPr lang="en-GB" sz="2400" dirty="0"/>
              <a:t>Another name for rule and regulations is codes. As an electrician you need to follow the SANS (South African National Standards) codes. These can be tricky to understand at first. </a:t>
            </a:r>
          </a:p>
        </p:txBody>
      </p:sp>
      <p:sp>
        <p:nvSpPr>
          <p:cNvPr id="33" name="Title 1"/>
          <p:cNvSpPr txBox="1">
            <a:spLocks/>
          </p:cNvSpPr>
          <p:nvPr/>
        </p:nvSpPr>
        <p:spPr>
          <a:xfrm>
            <a:off x="553573" y="264463"/>
            <a:ext cx="7616770" cy="960112"/>
          </a:xfrm>
          <a:prstGeom prst="rect">
            <a:avLst/>
          </a:prstGeom>
        </p:spPr>
        <p:txBody>
          <a:bodyPr vert="horz" lIns="91440" tIns="45720" rIns="91440" bIns="45720" rtlCol="0" anchor="ctr">
            <a:normAutofit/>
          </a:bodyPr>
          <a:lstStyle>
            <a:lvl1pPr algn="l" defTabSz="662300" rtl="0" eaLnBrk="1" latinLnBrk="0" hangingPunct="1">
              <a:lnSpc>
                <a:spcPct val="90000"/>
              </a:lnSpc>
              <a:spcBef>
                <a:spcPct val="0"/>
              </a:spcBef>
              <a:buNone/>
              <a:defRPr sz="3187" kern="1200">
                <a:solidFill>
                  <a:schemeClr val="tx1"/>
                </a:solidFill>
                <a:latin typeface="+mj-lt"/>
                <a:ea typeface="+mj-ea"/>
                <a:cs typeface="+mj-cs"/>
              </a:defRPr>
            </a:lvl1pPr>
          </a:lstStyle>
          <a:p>
            <a:r>
              <a:rPr lang="en-GB" dirty="0"/>
              <a:t>Step 4- Follow rules and regulations</a:t>
            </a:r>
          </a:p>
        </p:txBody>
      </p:sp>
      <p:sp>
        <p:nvSpPr>
          <p:cNvPr id="62" name="Rectangle 61">
            <a:extLst>
              <a:ext uri="{FF2B5EF4-FFF2-40B4-BE49-F238E27FC236}">
                <a16:creationId xmlns:a16="http://schemas.microsoft.com/office/drawing/2014/main" id="{E5DE7F6F-CE75-4B1C-A4E4-405A3EC7CFD7}"/>
              </a:ext>
            </a:extLst>
          </p:cNvPr>
          <p:cNvSpPr/>
          <p:nvPr/>
        </p:nvSpPr>
        <p:spPr>
          <a:xfrm>
            <a:off x="5846619" y="2641180"/>
            <a:ext cx="3535680" cy="187748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dirty="0"/>
          </a:p>
          <a:p>
            <a:pPr algn="ctr"/>
            <a:endParaRPr lang="en-ZA" sz="1553" dirty="0"/>
          </a:p>
          <a:p>
            <a:pPr algn="ctr"/>
            <a:endParaRPr lang="en-ZA" sz="1553" dirty="0"/>
          </a:p>
          <a:p>
            <a:pPr algn="ctr"/>
            <a:endParaRPr lang="en-ZA" sz="1553" dirty="0"/>
          </a:p>
          <a:p>
            <a:pPr algn="ctr"/>
            <a:r>
              <a:rPr lang="en-ZA" sz="1553" dirty="0"/>
              <a:t>Placeholder: Video o7 and Vid 08 combined into 1</a:t>
            </a:r>
          </a:p>
        </p:txBody>
      </p:sp>
      <p:pic>
        <p:nvPicPr>
          <p:cNvPr id="64" name="Picture 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7344" y="2790160"/>
            <a:ext cx="1094230" cy="852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1" name="Diagram 60">
            <a:extLst>
              <a:ext uri="{FF2B5EF4-FFF2-40B4-BE49-F238E27FC236}">
                <a16:creationId xmlns:a16="http://schemas.microsoft.com/office/drawing/2014/main" id="{69A2B039-EF5F-4EE4-B3A6-345087053A14}"/>
              </a:ext>
            </a:extLst>
          </p:cNvPr>
          <p:cNvGraphicFramePr/>
          <p:nvPr>
            <p:extLst>
              <p:ext uri="{D42A27DB-BD31-4B8C-83A1-F6EECF244321}">
                <p14:modId xmlns:p14="http://schemas.microsoft.com/office/powerpoint/2010/main" val="669953072"/>
              </p:ext>
            </p:extLst>
          </p:nvPr>
        </p:nvGraphicFramePr>
        <p:xfrm>
          <a:off x="2497103" y="80411"/>
          <a:ext cx="4917157" cy="3539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5" name="Graphic 5" descr="User">
            <a:extLst>
              <a:ext uri="{FF2B5EF4-FFF2-40B4-BE49-F238E27FC236}">
                <a16:creationId xmlns:a16="http://schemas.microsoft.com/office/drawing/2014/main" id="{ED22218F-41BD-41E4-BE5D-564A30F4BE0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79677" y="2671297"/>
            <a:ext cx="808805" cy="808805"/>
          </a:xfrm>
          <a:prstGeom prst="rect">
            <a:avLst/>
          </a:prstGeom>
        </p:spPr>
      </p:pic>
      <p:sp>
        <p:nvSpPr>
          <p:cNvPr id="66" name="Rectangle 65">
            <a:extLst>
              <a:ext uri="{FF2B5EF4-FFF2-40B4-BE49-F238E27FC236}">
                <a16:creationId xmlns:a16="http://schemas.microsoft.com/office/drawing/2014/main" id="{A317E002-CB79-4F74-AFBF-D052B144211C}"/>
              </a:ext>
            </a:extLst>
          </p:cNvPr>
          <p:cNvSpPr/>
          <p:nvPr/>
        </p:nvSpPr>
        <p:spPr>
          <a:xfrm>
            <a:off x="1188482" y="2637320"/>
            <a:ext cx="3916918" cy="1200329"/>
          </a:xfrm>
          <a:prstGeom prst="rect">
            <a:avLst/>
          </a:prstGeom>
          <a:solidFill>
            <a:schemeClr val="tx2">
              <a:lumMod val="40000"/>
              <a:lumOff val="60000"/>
            </a:schemeClr>
          </a:solidFill>
        </p:spPr>
        <p:txBody>
          <a:bodyPr wrap="square">
            <a:spAutoFit/>
          </a:bodyPr>
          <a:lstStyle/>
          <a:p>
            <a:r>
              <a:rPr lang="en-GB" sz="2400" dirty="0"/>
              <a:t>Watch the video to find out how to read and apply a SANS code correctly.</a:t>
            </a:r>
          </a:p>
        </p:txBody>
      </p:sp>
    </p:spTree>
    <p:custDataLst>
      <p:tags r:id="rId1"/>
    </p:custDataLst>
    <p:extLst>
      <p:ext uri="{BB962C8B-B14F-4D97-AF65-F5344CB8AC3E}">
        <p14:creationId xmlns:p14="http://schemas.microsoft.com/office/powerpoint/2010/main" val="40785428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Multiple choice</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281" y="2065937"/>
            <a:ext cx="8000703" cy="1818394"/>
          </a:xfrm>
        </p:spPr>
        <p:txBody>
          <a:bodyPr>
            <a:noAutofit/>
          </a:bodyPr>
          <a:lstStyle/>
          <a:p>
            <a:pPr marL="0" indent="0">
              <a:buNone/>
            </a:pPr>
            <a:r>
              <a:rPr lang="en-GB" sz="2400" dirty="0"/>
              <a:t>Add question based on Vid 07 and 08 scripts (Dave Gravett)</a:t>
            </a:r>
          </a:p>
          <a:p>
            <a:pPr marL="0" indent="0">
              <a:buNone/>
            </a:pPr>
            <a:r>
              <a:rPr lang="en-GB" sz="2400" b="1" dirty="0"/>
              <a:t>Examples of questions: </a:t>
            </a:r>
          </a:p>
          <a:p>
            <a:pPr marL="0" indent="0">
              <a:buNone/>
            </a:pPr>
            <a:r>
              <a:rPr lang="en-GB" sz="2400" dirty="0"/>
              <a:t>What is the best way to read the code?</a:t>
            </a:r>
          </a:p>
          <a:p>
            <a:pPr marL="0" indent="0">
              <a:buNone/>
            </a:pPr>
            <a:r>
              <a:rPr lang="en-GB" sz="2400" dirty="0"/>
              <a:t>When reading the code you should focus on which part?</a:t>
            </a:r>
          </a:p>
          <a:p>
            <a:pPr marL="0" indent="0">
              <a:buNone/>
            </a:pPr>
            <a:r>
              <a:rPr lang="en-GB" sz="2400" dirty="0"/>
              <a:t>What parts are not important?</a:t>
            </a:r>
          </a:p>
          <a:p>
            <a:pPr marL="0" indent="0">
              <a:buNone/>
            </a:pPr>
            <a:r>
              <a:rPr lang="en-GB" sz="2400" dirty="0"/>
              <a:t>Do codes get updated? Then what?</a:t>
            </a:r>
          </a:p>
        </p:txBody>
      </p:sp>
      <p:pic>
        <p:nvPicPr>
          <p:cNvPr id="4" name="Graphic 3" descr="User">
            <a:extLst>
              <a:ext uri="{FF2B5EF4-FFF2-40B4-BE49-F238E27FC236}">
                <a16:creationId xmlns:a16="http://schemas.microsoft.com/office/drawing/2014/main" id="{40BD2138-C1DF-438B-9EC9-7B927C3EB4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9885" y="1095815"/>
            <a:ext cx="854046" cy="854046"/>
          </a:xfrm>
          <a:prstGeom prst="rect">
            <a:avLst/>
          </a:prstGeom>
        </p:spPr>
      </p:pic>
      <p:sp>
        <p:nvSpPr>
          <p:cNvPr id="6" name="Rectangle 5">
            <a:extLst>
              <a:ext uri="{FF2B5EF4-FFF2-40B4-BE49-F238E27FC236}">
                <a16:creationId xmlns:a16="http://schemas.microsoft.com/office/drawing/2014/main" id="{B550E403-BB1E-4590-8FEC-00E8A73EBF6F}"/>
              </a:ext>
            </a:extLst>
          </p:cNvPr>
          <p:cNvSpPr/>
          <p:nvPr/>
        </p:nvSpPr>
        <p:spPr>
          <a:xfrm>
            <a:off x="1273931" y="1225492"/>
            <a:ext cx="8263011" cy="461665"/>
          </a:xfrm>
          <a:prstGeom prst="rect">
            <a:avLst/>
          </a:prstGeom>
          <a:solidFill>
            <a:schemeClr val="tx2">
              <a:lumMod val="40000"/>
              <a:lumOff val="60000"/>
            </a:schemeClr>
          </a:solidFill>
        </p:spPr>
        <p:txBody>
          <a:bodyPr wrap="square">
            <a:spAutoFit/>
          </a:bodyPr>
          <a:lstStyle/>
          <a:p>
            <a:r>
              <a:rPr lang="en-GB" sz="2400" dirty="0"/>
              <a:t>Choose the correct answer from the options below.</a:t>
            </a:r>
          </a:p>
        </p:txBody>
      </p:sp>
    </p:spTree>
    <p:custDataLst>
      <p:tags r:id="rId1"/>
    </p:custDataLst>
    <p:extLst>
      <p:ext uri="{BB962C8B-B14F-4D97-AF65-F5344CB8AC3E}">
        <p14:creationId xmlns:p14="http://schemas.microsoft.com/office/powerpoint/2010/main" val="1579481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991" y="264463"/>
            <a:ext cx="7616770" cy="960112"/>
          </a:xfrm>
        </p:spPr>
        <p:txBody>
          <a:bodyPr/>
          <a:lstStyle/>
          <a:p>
            <a:r>
              <a:rPr lang="en-GB" dirty="0"/>
              <a:t>Scenario Outcomes</a:t>
            </a:r>
          </a:p>
        </p:txBody>
      </p:sp>
      <p:sp>
        <p:nvSpPr>
          <p:cNvPr id="3" name="Content Placeholder 2"/>
          <p:cNvSpPr>
            <a:spLocks noGrp="1"/>
          </p:cNvSpPr>
          <p:nvPr>
            <p:ph idx="1"/>
          </p:nvPr>
        </p:nvSpPr>
        <p:spPr>
          <a:xfrm>
            <a:off x="603058" y="1083901"/>
            <a:ext cx="8000703" cy="3883387"/>
          </a:xfrm>
        </p:spPr>
        <p:txBody>
          <a:bodyPr>
            <a:noAutofit/>
          </a:bodyPr>
          <a:lstStyle/>
          <a:p>
            <a:pPr marL="0" indent="0">
              <a:buNone/>
            </a:pPr>
            <a:r>
              <a:rPr lang="en-GB" sz="2400" dirty="0"/>
              <a:t>By the of this unit, you will be able to: </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endParaRPr lang="en-GB" sz="2400" dirty="0"/>
          </a:p>
          <a:p>
            <a:endParaRPr lang="en-GB" sz="2400" dirty="0"/>
          </a:p>
          <a:p>
            <a:endParaRPr lang="en-GB" sz="2400" dirty="0"/>
          </a:p>
        </p:txBody>
      </p:sp>
      <p:sp>
        <p:nvSpPr>
          <p:cNvPr id="4" name="Rectangle 3">
            <a:extLst>
              <a:ext uri="{FF2B5EF4-FFF2-40B4-BE49-F238E27FC236}">
                <a16:creationId xmlns:a16="http://schemas.microsoft.com/office/drawing/2014/main" id="{CCEB0F6D-8040-044E-86A2-C9350C1A951E}"/>
              </a:ext>
            </a:extLst>
          </p:cNvPr>
          <p:cNvSpPr/>
          <p:nvPr/>
        </p:nvSpPr>
        <p:spPr>
          <a:xfrm>
            <a:off x="538333" y="1596392"/>
            <a:ext cx="9057809" cy="36956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dirty="0"/>
              <a:t>1. </a:t>
            </a:r>
            <a:r>
              <a:rPr lang="en-US" dirty="0"/>
              <a:t>Plan and understand the regulations applicable to the specific task</a:t>
            </a:r>
          </a:p>
        </p:txBody>
      </p:sp>
      <p:sp>
        <p:nvSpPr>
          <p:cNvPr id="5" name="Rectangle 4">
            <a:extLst>
              <a:ext uri="{FF2B5EF4-FFF2-40B4-BE49-F238E27FC236}">
                <a16:creationId xmlns:a16="http://schemas.microsoft.com/office/drawing/2014/main" id="{CCEB0F6D-8040-044E-86A2-C9350C1A951E}"/>
              </a:ext>
            </a:extLst>
          </p:cNvPr>
          <p:cNvSpPr/>
          <p:nvPr/>
        </p:nvSpPr>
        <p:spPr>
          <a:xfrm>
            <a:off x="538333" y="2004060"/>
            <a:ext cx="9057809" cy="3124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pPr marL="285750" indent="-285750"/>
            <a:r>
              <a:rPr lang="en-GB" dirty="0"/>
              <a:t>2. </a:t>
            </a:r>
            <a:r>
              <a:rPr lang="en-US" dirty="0"/>
              <a:t>Select and apply the correct tools for the task</a:t>
            </a:r>
          </a:p>
        </p:txBody>
      </p:sp>
      <p:sp>
        <p:nvSpPr>
          <p:cNvPr id="6" name="Rectangle 5">
            <a:extLst>
              <a:ext uri="{FF2B5EF4-FFF2-40B4-BE49-F238E27FC236}">
                <a16:creationId xmlns:a16="http://schemas.microsoft.com/office/drawing/2014/main" id="{CCEB0F6D-8040-044E-86A2-C9350C1A951E}"/>
              </a:ext>
            </a:extLst>
          </p:cNvPr>
          <p:cNvSpPr/>
          <p:nvPr/>
        </p:nvSpPr>
        <p:spPr>
          <a:xfrm>
            <a:off x="538330" y="2354582"/>
            <a:ext cx="9057809" cy="3009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pPr marL="285750" indent="-285750"/>
            <a:r>
              <a:rPr lang="en-ZA" dirty="0"/>
              <a:t>3. Conduct a risk assessment for the task</a:t>
            </a:r>
            <a:endParaRPr lang="en-US" dirty="0"/>
          </a:p>
        </p:txBody>
      </p:sp>
      <p:sp>
        <p:nvSpPr>
          <p:cNvPr id="7" name="Rectangle 6">
            <a:extLst>
              <a:ext uri="{FF2B5EF4-FFF2-40B4-BE49-F238E27FC236}">
                <a16:creationId xmlns:a16="http://schemas.microsoft.com/office/drawing/2014/main" id="{CCEB0F6D-8040-044E-86A2-C9350C1A951E}"/>
              </a:ext>
            </a:extLst>
          </p:cNvPr>
          <p:cNvSpPr/>
          <p:nvPr/>
        </p:nvSpPr>
        <p:spPr>
          <a:xfrm>
            <a:off x="538329" y="2705102"/>
            <a:ext cx="9057809" cy="3009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pPr marL="285750" indent="-285750"/>
            <a:r>
              <a:rPr lang="en-ZA" dirty="0"/>
              <a:t>4. Prepare the worksite</a:t>
            </a:r>
            <a:endParaRPr lang="en-US" dirty="0"/>
          </a:p>
        </p:txBody>
      </p:sp>
      <p:sp>
        <p:nvSpPr>
          <p:cNvPr id="8" name="Rectangle 7">
            <a:extLst>
              <a:ext uri="{FF2B5EF4-FFF2-40B4-BE49-F238E27FC236}">
                <a16:creationId xmlns:a16="http://schemas.microsoft.com/office/drawing/2014/main" id="{CCEB0F6D-8040-044E-86A2-C9350C1A951E}"/>
              </a:ext>
            </a:extLst>
          </p:cNvPr>
          <p:cNvSpPr/>
          <p:nvPr/>
        </p:nvSpPr>
        <p:spPr>
          <a:xfrm>
            <a:off x="538333" y="3048002"/>
            <a:ext cx="9057809" cy="63245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pPr marL="285750" indent="-285750"/>
            <a:r>
              <a:rPr lang="en-ZA" dirty="0"/>
              <a:t>5. </a:t>
            </a:r>
            <a:r>
              <a:rPr lang="en-US" dirty="0"/>
              <a:t>Install equipment and materials according to relevant standards, and manufacturer requirements</a:t>
            </a:r>
          </a:p>
        </p:txBody>
      </p:sp>
      <p:sp>
        <p:nvSpPr>
          <p:cNvPr id="9" name="Rectangle 8">
            <a:extLst>
              <a:ext uri="{FF2B5EF4-FFF2-40B4-BE49-F238E27FC236}">
                <a16:creationId xmlns:a16="http://schemas.microsoft.com/office/drawing/2014/main" id="{CCEB0F6D-8040-044E-86A2-C9350C1A951E}"/>
              </a:ext>
            </a:extLst>
          </p:cNvPr>
          <p:cNvSpPr/>
          <p:nvPr/>
        </p:nvSpPr>
        <p:spPr>
          <a:xfrm>
            <a:off x="538328" y="3733801"/>
            <a:ext cx="9057809" cy="4190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pPr marL="285750" indent="-285750"/>
            <a:r>
              <a:rPr lang="en-ZA" dirty="0"/>
              <a:t>6. </a:t>
            </a:r>
            <a:r>
              <a:rPr lang="en-US" dirty="0"/>
              <a:t>Conduct the required tests for an alteration of an electrical supply</a:t>
            </a:r>
          </a:p>
        </p:txBody>
      </p:sp>
      <p:sp>
        <p:nvSpPr>
          <p:cNvPr id="10" name="Rectangle 9">
            <a:extLst>
              <a:ext uri="{FF2B5EF4-FFF2-40B4-BE49-F238E27FC236}">
                <a16:creationId xmlns:a16="http://schemas.microsoft.com/office/drawing/2014/main" id="{CCEB0F6D-8040-044E-86A2-C9350C1A951E}"/>
              </a:ext>
            </a:extLst>
          </p:cNvPr>
          <p:cNvSpPr/>
          <p:nvPr/>
        </p:nvSpPr>
        <p:spPr>
          <a:xfrm>
            <a:off x="538327" y="4206241"/>
            <a:ext cx="9057809" cy="4267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pPr marL="285750" indent="-285750"/>
            <a:r>
              <a:rPr lang="en-ZA" dirty="0"/>
              <a:t>7. </a:t>
            </a:r>
            <a:r>
              <a:rPr lang="en-US" dirty="0"/>
              <a:t>Interact with and provide feedback to the client</a:t>
            </a:r>
          </a:p>
        </p:txBody>
      </p:sp>
      <p:pic>
        <p:nvPicPr>
          <p:cNvPr id="11" name="Picture 4" descr="Image result for outcomes icon"/>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379962" y="475174"/>
            <a:ext cx="608727" cy="60872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964750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SANS Codes</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215267" cy="1818394"/>
          </a:xfrm>
        </p:spPr>
        <p:txBody>
          <a:bodyPr>
            <a:noAutofit/>
          </a:bodyPr>
          <a:lstStyle/>
          <a:p>
            <a:pPr marL="0" indent="0">
              <a:buNone/>
            </a:pPr>
            <a:r>
              <a:rPr lang="en-GB" sz="2400" dirty="0"/>
              <a:t>There are two SANS codes that you need to be aware of when installing the supply for a stove. </a:t>
            </a:r>
          </a:p>
          <a:p>
            <a:pPr marL="0" indent="0">
              <a:buNone/>
            </a:pPr>
            <a:endParaRPr lang="en-GB" dirty="0"/>
          </a:p>
          <a:p>
            <a:pPr marL="0" indent="0">
              <a:buNone/>
            </a:pPr>
            <a:r>
              <a:rPr lang="en-GB" dirty="0"/>
              <a:t> </a:t>
            </a:r>
          </a:p>
        </p:txBody>
      </p:sp>
      <p:pic>
        <p:nvPicPr>
          <p:cNvPr id="7" name="Graphic 6" descr="User">
            <a:extLst>
              <a:ext uri="{FF2B5EF4-FFF2-40B4-BE49-F238E27FC236}">
                <a16:creationId xmlns:a16="http://schemas.microsoft.com/office/drawing/2014/main" id="{85DAB288-D803-4F28-BF4E-B188318C57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3253" y="2174001"/>
            <a:ext cx="854046" cy="854046"/>
          </a:xfrm>
          <a:prstGeom prst="rect">
            <a:avLst/>
          </a:prstGeom>
        </p:spPr>
      </p:pic>
      <p:sp>
        <p:nvSpPr>
          <p:cNvPr id="8" name="Rectangle 7">
            <a:extLst>
              <a:ext uri="{FF2B5EF4-FFF2-40B4-BE49-F238E27FC236}">
                <a16:creationId xmlns:a16="http://schemas.microsoft.com/office/drawing/2014/main" id="{78A92455-D83E-43DC-963E-66B590C10C2C}"/>
              </a:ext>
            </a:extLst>
          </p:cNvPr>
          <p:cNvSpPr/>
          <p:nvPr/>
        </p:nvSpPr>
        <p:spPr>
          <a:xfrm>
            <a:off x="1257299" y="1984616"/>
            <a:ext cx="4653073" cy="1569660"/>
          </a:xfrm>
          <a:prstGeom prst="rect">
            <a:avLst/>
          </a:prstGeom>
          <a:solidFill>
            <a:schemeClr val="tx2">
              <a:lumMod val="40000"/>
              <a:lumOff val="60000"/>
            </a:schemeClr>
          </a:solidFill>
        </p:spPr>
        <p:txBody>
          <a:bodyPr wrap="square">
            <a:spAutoFit/>
          </a:bodyPr>
          <a:lstStyle/>
          <a:p>
            <a:r>
              <a:rPr lang="en-GB" sz="2400" dirty="0"/>
              <a:t>Click on each of the codes to read what they say. You will be asked questions about them in the next activity. </a:t>
            </a:r>
          </a:p>
        </p:txBody>
      </p:sp>
      <p:sp>
        <p:nvSpPr>
          <p:cNvPr id="9" name="Rectangle 8">
            <a:extLst>
              <a:ext uri="{FF2B5EF4-FFF2-40B4-BE49-F238E27FC236}">
                <a16:creationId xmlns:a16="http://schemas.microsoft.com/office/drawing/2014/main" id="{6FE5A843-2C8D-4ECE-9C79-7EA207477652}"/>
              </a:ext>
            </a:extLst>
          </p:cNvPr>
          <p:cNvSpPr/>
          <p:nvPr/>
        </p:nvSpPr>
        <p:spPr>
          <a:xfrm>
            <a:off x="6735332" y="1984616"/>
            <a:ext cx="2143759" cy="4392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SANS 10142</a:t>
            </a:r>
          </a:p>
        </p:txBody>
      </p:sp>
      <p:sp>
        <p:nvSpPr>
          <p:cNvPr id="10" name="Rectangle 9">
            <a:extLst>
              <a:ext uri="{FF2B5EF4-FFF2-40B4-BE49-F238E27FC236}">
                <a16:creationId xmlns:a16="http://schemas.microsoft.com/office/drawing/2014/main" id="{B7D3AC31-4095-4C06-A911-C83D2F56886A}"/>
              </a:ext>
            </a:extLst>
          </p:cNvPr>
          <p:cNvSpPr/>
          <p:nvPr/>
        </p:nvSpPr>
        <p:spPr>
          <a:xfrm>
            <a:off x="6798132" y="2769446"/>
            <a:ext cx="2143759" cy="43735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SANS 10142-1</a:t>
            </a:r>
          </a:p>
        </p:txBody>
      </p:sp>
      <p:sp>
        <p:nvSpPr>
          <p:cNvPr id="11" name="Rectangle 10">
            <a:extLst>
              <a:ext uri="{FF2B5EF4-FFF2-40B4-BE49-F238E27FC236}">
                <a16:creationId xmlns:a16="http://schemas.microsoft.com/office/drawing/2014/main" id="{6FE5A843-2C8D-4ECE-9C79-7EA207477652}"/>
              </a:ext>
            </a:extLst>
          </p:cNvPr>
          <p:cNvSpPr/>
          <p:nvPr/>
        </p:nvSpPr>
        <p:spPr>
          <a:xfrm>
            <a:off x="10704653" y="625217"/>
            <a:ext cx="2143759" cy="95854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Do we only need to mention SANS codes or the regulations as well?</a:t>
            </a:r>
          </a:p>
        </p:txBody>
      </p:sp>
    </p:spTree>
    <p:custDataLst>
      <p:tags r:id="rId1"/>
    </p:custDataLst>
    <p:extLst>
      <p:ext uri="{BB962C8B-B14F-4D97-AF65-F5344CB8AC3E}">
        <p14:creationId xmlns:p14="http://schemas.microsoft.com/office/powerpoint/2010/main" val="21490051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SANS 10142</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836566" y="2128684"/>
            <a:ext cx="5829529" cy="2580967"/>
          </a:xfrm>
          <a:ln>
            <a:solidFill>
              <a:schemeClr val="tx1"/>
            </a:solidFill>
          </a:ln>
        </p:spPr>
        <p:txBody>
          <a:bodyPr>
            <a:noAutofit/>
          </a:bodyPr>
          <a:lstStyle/>
          <a:p>
            <a:pPr marL="0" indent="0">
              <a:buNone/>
            </a:pPr>
            <a:r>
              <a:rPr lang="en-GB" dirty="0"/>
              <a:t>Scrollable text. </a:t>
            </a:r>
          </a:p>
          <a:p>
            <a:pPr marL="0" indent="0">
              <a:buNone/>
            </a:pPr>
            <a:r>
              <a:rPr lang="en-GB" dirty="0"/>
              <a:t> </a:t>
            </a:r>
          </a:p>
        </p:txBody>
      </p:sp>
      <p:pic>
        <p:nvPicPr>
          <p:cNvPr id="3" name="Picture 2">
            <a:extLst>
              <a:ext uri="{FF2B5EF4-FFF2-40B4-BE49-F238E27FC236}">
                <a16:creationId xmlns:a16="http://schemas.microsoft.com/office/drawing/2014/main" id="{012BC585-938B-4BC9-A315-BAE3BBE1FB5B}"/>
              </a:ext>
            </a:extLst>
          </p:cNvPr>
          <p:cNvPicPr>
            <a:picLocks noChangeAspect="1"/>
          </p:cNvPicPr>
          <p:nvPr/>
        </p:nvPicPr>
        <p:blipFill>
          <a:blip r:embed="rId4"/>
          <a:stretch>
            <a:fillRect/>
          </a:stretch>
        </p:blipFill>
        <p:spPr>
          <a:xfrm>
            <a:off x="726128" y="2483644"/>
            <a:ext cx="5667297" cy="5627246"/>
          </a:xfrm>
          <a:prstGeom prst="rect">
            <a:avLst/>
          </a:prstGeom>
        </p:spPr>
      </p:pic>
      <p:pic>
        <p:nvPicPr>
          <p:cNvPr id="6" name="Graphic 5" descr="User">
            <a:extLst>
              <a:ext uri="{FF2B5EF4-FFF2-40B4-BE49-F238E27FC236}">
                <a16:creationId xmlns:a16="http://schemas.microsoft.com/office/drawing/2014/main" id="{B87967C3-4464-49CC-802B-5EEAC74BE8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9543" y="1117135"/>
            <a:ext cx="854046" cy="854046"/>
          </a:xfrm>
          <a:prstGeom prst="rect">
            <a:avLst/>
          </a:prstGeom>
        </p:spPr>
      </p:pic>
      <p:sp>
        <p:nvSpPr>
          <p:cNvPr id="7" name="Rectangle 6">
            <a:extLst>
              <a:ext uri="{FF2B5EF4-FFF2-40B4-BE49-F238E27FC236}">
                <a16:creationId xmlns:a16="http://schemas.microsoft.com/office/drawing/2014/main" id="{83E6CC43-7110-42D2-91BE-5FF671098D08}"/>
              </a:ext>
            </a:extLst>
          </p:cNvPr>
          <p:cNvSpPr/>
          <p:nvPr/>
        </p:nvSpPr>
        <p:spPr>
          <a:xfrm>
            <a:off x="1262501" y="1095815"/>
            <a:ext cx="8263011" cy="830997"/>
          </a:xfrm>
          <a:prstGeom prst="rect">
            <a:avLst/>
          </a:prstGeom>
          <a:solidFill>
            <a:schemeClr val="tx2">
              <a:lumMod val="40000"/>
              <a:lumOff val="60000"/>
            </a:schemeClr>
          </a:solidFill>
        </p:spPr>
        <p:txBody>
          <a:bodyPr wrap="square">
            <a:spAutoFit/>
          </a:bodyPr>
          <a:lstStyle/>
          <a:p>
            <a:r>
              <a:rPr lang="en-GB" sz="2400" dirty="0"/>
              <a:t>Read through the document below and then click on the ‘Next’ button to answer some questions about this code.  </a:t>
            </a:r>
          </a:p>
        </p:txBody>
      </p:sp>
    </p:spTree>
    <p:custDataLst>
      <p:tags r:id="rId1"/>
    </p:custDataLst>
    <p:extLst>
      <p:ext uri="{BB962C8B-B14F-4D97-AF65-F5344CB8AC3E}">
        <p14:creationId xmlns:p14="http://schemas.microsoft.com/office/powerpoint/2010/main" val="30665788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Multiple choice</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8000703" cy="1818394"/>
          </a:xfrm>
        </p:spPr>
        <p:txBody>
          <a:bodyPr>
            <a:noAutofit/>
          </a:bodyPr>
          <a:lstStyle/>
          <a:p>
            <a:pPr marL="0" indent="0">
              <a:buNone/>
            </a:pPr>
            <a:r>
              <a:rPr lang="en-GB" dirty="0"/>
              <a:t>Insert questions from Dave Gravette here</a:t>
            </a:r>
          </a:p>
        </p:txBody>
      </p:sp>
    </p:spTree>
    <p:custDataLst>
      <p:tags r:id="rId1"/>
    </p:custDataLst>
    <p:extLst>
      <p:ext uri="{BB962C8B-B14F-4D97-AF65-F5344CB8AC3E}">
        <p14:creationId xmlns:p14="http://schemas.microsoft.com/office/powerpoint/2010/main" val="38249596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SANS </a:t>
            </a:r>
            <a:r>
              <a:rPr lang="en-ZA" sz="3200" dirty="0"/>
              <a:t>10142-1</a:t>
            </a:r>
            <a:endParaRPr lang="en-GB" dirty="0"/>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976284"/>
            <a:ext cx="5829529" cy="2580967"/>
          </a:xfrm>
          <a:ln>
            <a:solidFill>
              <a:schemeClr val="tx1"/>
            </a:solidFill>
          </a:ln>
        </p:spPr>
        <p:txBody>
          <a:bodyPr>
            <a:noAutofit/>
          </a:bodyPr>
          <a:lstStyle/>
          <a:p>
            <a:pPr marL="0" indent="0">
              <a:buNone/>
            </a:pPr>
            <a:r>
              <a:rPr lang="en-GB" dirty="0"/>
              <a:t>Scrollable text. </a:t>
            </a:r>
          </a:p>
          <a:p>
            <a:pPr marL="0" indent="0">
              <a:buNone/>
            </a:pPr>
            <a:r>
              <a:rPr lang="en-GB" dirty="0"/>
              <a:t> </a:t>
            </a:r>
          </a:p>
        </p:txBody>
      </p:sp>
      <p:pic>
        <p:nvPicPr>
          <p:cNvPr id="3" name="Picture 2">
            <a:extLst>
              <a:ext uri="{FF2B5EF4-FFF2-40B4-BE49-F238E27FC236}">
                <a16:creationId xmlns:a16="http://schemas.microsoft.com/office/drawing/2014/main" id="{012BC585-938B-4BC9-A315-BAE3BBE1FB5B}"/>
              </a:ext>
            </a:extLst>
          </p:cNvPr>
          <p:cNvPicPr>
            <a:picLocks noChangeAspect="1"/>
          </p:cNvPicPr>
          <p:nvPr/>
        </p:nvPicPr>
        <p:blipFill>
          <a:blip r:embed="rId4"/>
          <a:stretch>
            <a:fillRect/>
          </a:stretch>
        </p:blipFill>
        <p:spPr>
          <a:xfrm>
            <a:off x="726128" y="2483644"/>
            <a:ext cx="5667297" cy="5627246"/>
          </a:xfrm>
          <a:prstGeom prst="rect">
            <a:avLst/>
          </a:prstGeom>
        </p:spPr>
      </p:pic>
      <p:pic>
        <p:nvPicPr>
          <p:cNvPr id="6" name="Graphic 5" descr="User">
            <a:extLst>
              <a:ext uri="{FF2B5EF4-FFF2-40B4-BE49-F238E27FC236}">
                <a16:creationId xmlns:a16="http://schemas.microsoft.com/office/drawing/2014/main" id="{42FD6CAB-307D-482F-B65A-C24A87DF85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5605" y="1072766"/>
            <a:ext cx="854046" cy="854046"/>
          </a:xfrm>
          <a:prstGeom prst="rect">
            <a:avLst/>
          </a:prstGeom>
        </p:spPr>
      </p:pic>
      <p:sp>
        <p:nvSpPr>
          <p:cNvPr id="7" name="Rectangle 6">
            <a:extLst>
              <a:ext uri="{FF2B5EF4-FFF2-40B4-BE49-F238E27FC236}">
                <a16:creationId xmlns:a16="http://schemas.microsoft.com/office/drawing/2014/main" id="{48BD803F-CE02-4E52-80E7-C044BC60A009}"/>
              </a:ext>
            </a:extLst>
          </p:cNvPr>
          <p:cNvSpPr/>
          <p:nvPr/>
        </p:nvSpPr>
        <p:spPr>
          <a:xfrm>
            <a:off x="1369181" y="1095815"/>
            <a:ext cx="8263011" cy="830997"/>
          </a:xfrm>
          <a:prstGeom prst="rect">
            <a:avLst/>
          </a:prstGeom>
          <a:solidFill>
            <a:schemeClr val="tx2">
              <a:lumMod val="40000"/>
              <a:lumOff val="60000"/>
            </a:schemeClr>
          </a:solidFill>
        </p:spPr>
        <p:txBody>
          <a:bodyPr wrap="square">
            <a:spAutoFit/>
          </a:bodyPr>
          <a:lstStyle/>
          <a:p>
            <a:r>
              <a:rPr lang="en-GB" sz="2400" dirty="0"/>
              <a:t>Read through the document below and then click on the ‘Next’ button to answer some questions about this code.  </a:t>
            </a:r>
          </a:p>
        </p:txBody>
      </p:sp>
    </p:spTree>
    <p:custDataLst>
      <p:tags r:id="rId1"/>
    </p:custDataLst>
    <p:extLst>
      <p:ext uri="{BB962C8B-B14F-4D97-AF65-F5344CB8AC3E}">
        <p14:creationId xmlns:p14="http://schemas.microsoft.com/office/powerpoint/2010/main" val="23393973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Multiple choice</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8000703" cy="1818394"/>
          </a:xfrm>
        </p:spPr>
        <p:txBody>
          <a:bodyPr>
            <a:noAutofit/>
          </a:bodyPr>
          <a:lstStyle/>
          <a:p>
            <a:pPr marL="0" indent="0">
              <a:buNone/>
            </a:pPr>
            <a:r>
              <a:rPr lang="en-GB" dirty="0"/>
              <a:t>Insert questions from Dave Gravette here</a:t>
            </a:r>
          </a:p>
        </p:txBody>
      </p:sp>
    </p:spTree>
    <p:custDataLst>
      <p:tags r:id="rId1"/>
    </p:custDataLst>
    <p:extLst>
      <p:ext uri="{BB962C8B-B14F-4D97-AF65-F5344CB8AC3E}">
        <p14:creationId xmlns:p14="http://schemas.microsoft.com/office/powerpoint/2010/main" val="7766434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Step 5- Do a risk assessment </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545953" y="1224575"/>
            <a:ext cx="9291467" cy="1818394"/>
          </a:xfrm>
        </p:spPr>
        <p:txBody>
          <a:bodyPr>
            <a:noAutofit/>
          </a:bodyPr>
          <a:lstStyle/>
          <a:p>
            <a:pPr marL="0" indent="0">
              <a:buNone/>
            </a:pPr>
            <a:r>
              <a:rPr lang="en-ZA" sz="2400" dirty="0"/>
              <a:t>A risk assessment is a thorough look at your workplace to identify situations or processes that may cause harm, particularly to people. </a:t>
            </a:r>
          </a:p>
          <a:p>
            <a:pPr marL="0" indent="0">
              <a:buNone/>
            </a:pPr>
            <a:endParaRPr lang="en-GB" b="1" dirty="0"/>
          </a:p>
        </p:txBody>
      </p:sp>
      <p:sp>
        <p:nvSpPr>
          <p:cNvPr id="4" name="Rectangle 3">
            <a:extLst>
              <a:ext uri="{FF2B5EF4-FFF2-40B4-BE49-F238E27FC236}">
                <a16:creationId xmlns:a16="http://schemas.microsoft.com/office/drawing/2014/main" id="{FAC6EFB5-B03D-4703-AADC-B875C2A47D0B}"/>
              </a:ext>
            </a:extLst>
          </p:cNvPr>
          <p:cNvSpPr/>
          <p:nvPr/>
        </p:nvSpPr>
        <p:spPr>
          <a:xfrm>
            <a:off x="5859780" y="2328438"/>
            <a:ext cx="3268433" cy="219022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dirty="0"/>
          </a:p>
          <a:p>
            <a:pPr algn="ctr"/>
            <a:endParaRPr lang="en-ZA" sz="1553" dirty="0"/>
          </a:p>
          <a:p>
            <a:pPr algn="r"/>
            <a:endParaRPr lang="en-ZA" sz="1553" dirty="0"/>
          </a:p>
          <a:p>
            <a:pPr algn="ctr"/>
            <a:endParaRPr lang="en-ZA" sz="1553" dirty="0"/>
          </a:p>
          <a:p>
            <a:pPr algn="ctr"/>
            <a:r>
              <a:rPr lang="en-ZA" sz="1553" dirty="0"/>
              <a:t>Placeholder: Video 9 and Video 10 combined into one video on Risk assessment</a:t>
            </a:r>
          </a:p>
        </p:txBody>
      </p:sp>
      <p:pic>
        <p:nvPicPr>
          <p:cNvPr id="33"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7468" y="2812716"/>
            <a:ext cx="773584" cy="602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5" name="Diagram 34">
            <a:extLst>
              <a:ext uri="{FF2B5EF4-FFF2-40B4-BE49-F238E27FC236}">
                <a16:creationId xmlns:a16="http://schemas.microsoft.com/office/drawing/2014/main" id="{69A2B039-EF5F-4EE4-B3A6-345087053A14}"/>
              </a:ext>
            </a:extLst>
          </p:cNvPr>
          <p:cNvGraphicFramePr/>
          <p:nvPr>
            <p:extLst>
              <p:ext uri="{D42A27DB-BD31-4B8C-83A1-F6EECF244321}">
                <p14:modId xmlns:p14="http://schemas.microsoft.com/office/powerpoint/2010/main" val="3054567942"/>
              </p:ext>
            </p:extLst>
          </p:nvPr>
        </p:nvGraphicFramePr>
        <p:xfrm>
          <a:off x="2497103" y="80411"/>
          <a:ext cx="4917157" cy="3539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7" name="Graphic 5" descr="User">
            <a:extLst>
              <a:ext uri="{FF2B5EF4-FFF2-40B4-BE49-F238E27FC236}">
                <a16:creationId xmlns:a16="http://schemas.microsoft.com/office/drawing/2014/main" id="{B87967C3-4464-49CC-802B-5EEAC74BE83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6575" y="2256503"/>
            <a:ext cx="664826" cy="664826"/>
          </a:xfrm>
          <a:prstGeom prst="rect">
            <a:avLst/>
          </a:prstGeom>
        </p:spPr>
      </p:pic>
      <p:sp>
        <p:nvSpPr>
          <p:cNvPr id="38" name="Rectangle 37">
            <a:extLst>
              <a:ext uri="{FF2B5EF4-FFF2-40B4-BE49-F238E27FC236}">
                <a16:creationId xmlns:a16="http://schemas.microsoft.com/office/drawing/2014/main" id="{83E6CC43-7110-42D2-91BE-5FF671098D08}"/>
              </a:ext>
            </a:extLst>
          </p:cNvPr>
          <p:cNvSpPr/>
          <p:nvPr/>
        </p:nvSpPr>
        <p:spPr>
          <a:xfrm>
            <a:off x="1447799" y="2334947"/>
            <a:ext cx="3672841" cy="830997"/>
          </a:xfrm>
          <a:prstGeom prst="rect">
            <a:avLst/>
          </a:prstGeom>
          <a:solidFill>
            <a:schemeClr val="tx2">
              <a:lumMod val="40000"/>
              <a:lumOff val="60000"/>
            </a:schemeClr>
          </a:solidFill>
        </p:spPr>
        <p:txBody>
          <a:bodyPr wrap="square">
            <a:spAutoFit/>
          </a:bodyPr>
          <a:lstStyle/>
          <a:p>
            <a:r>
              <a:rPr lang="en-ZA" sz="2400" dirty="0"/>
              <a:t>Watch the video for more information.</a:t>
            </a:r>
            <a:endParaRPr lang="en-GB" sz="2400" dirty="0"/>
          </a:p>
        </p:txBody>
      </p:sp>
    </p:spTree>
    <p:custDataLst>
      <p:tags r:id="rId1"/>
    </p:custDataLst>
    <p:extLst>
      <p:ext uri="{BB962C8B-B14F-4D97-AF65-F5344CB8AC3E}">
        <p14:creationId xmlns:p14="http://schemas.microsoft.com/office/powerpoint/2010/main" val="13904738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279" y="188263"/>
            <a:ext cx="7616770" cy="960112"/>
          </a:xfrm>
        </p:spPr>
        <p:txBody>
          <a:bodyPr/>
          <a:lstStyle/>
          <a:p>
            <a:r>
              <a:rPr lang="en-GB" dirty="0"/>
              <a:t>Complete the risk assessment table</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323279" y="1015178"/>
            <a:ext cx="9445698" cy="1054511"/>
          </a:xfrm>
        </p:spPr>
        <p:txBody>
          <a:bodyPr>
            <a:noAutofit/>
          </a:bodyPr>
          <a:lstStyle/>
          <a:p>
            <a:pPr marL="0" indent="0">
              <a:buNone/>
            </a:pPr>
            <a:r>
              <a:rPr lang="en-GB" sz="2400" dirty="0"/>
              <a:t>Before you begin the actual installation of a power supply to a stove, it’s important to first complete a risk assessment table.</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br>
              <a:rPr lang="en-GB" sz="2400" dirty="0"/>
            </a:br>
            <a:r>
              <a:rPr lang="en-GB" sz="2400" dirty="0"/>
              <a:t>Hint: Here is an example of a completed Risk Assessment Table to help you: </a:t>
            </a:r>
          </a:p>
          <a:p>
            <a:pPr marL="0" indent="0">
              <a:buNone/>
            </a:pPr>
            <a:r>
              <a:rPr lang="en-ZA" sz="2400" b="1" u="sng" dirty="0"/>
              <a:t>Electrical Installations Skill 18 National Skills Competition Durban ICC 14</a:t>
            </a:r>
            <a:r>
              <a:rPr lang="en-ZA" sz="2400" b="1" u="sng" baseline="30000" dirty="0"/>
              <a:t>th</a:t>
            </a:r>
            <a:r>
              <a:rPr lang="en-ZA" sz="2400" b="1" u="sng" dirty="0"/>
              <a:t> to 19</a:t>
            </a:r>
            <a:r>
              <a:rPr lang="en-ZA" sz="2400" b="1" u="sng" baseline="30000" dirty="0"/>
              <a:t>th</a:t>
            </a:r>
            <a:r>
              <a:rPr lang="en-ZA" sz="2400" b="1" u="sng" dirty="0"/>
              <a:t> February 2017 </a:t>
            </a:r>
            <a:endParaRPr lang="en-ZA" sz="2400" u="sng" dirty="0"/>
          </a:p>
        </p:txBody>
      </p:sp>
      <p:sp>
        <p:nvSpPr>
          <p:cNvPr id="12" name="Rectangle 11">
            <a:extLst>
              <a:ext uri="{FF2B5EF4-FFF2-40B4-BE49-F238E27FC236}">
                <a16:creationId xmlns:a16="http://schemas.microsoft.com/office/drawing/2014/main" id="{BA7231A0-BC6E-4A3F-8C47-3F368809D910}"/>
              </a:ext>
            </a:extLst>
          </p:cNvPr>
          <p:cNvSpPr/>
          <p:nvPr/>
        </p:nvSpPr>
        <p:spPr>
          <a:xfrm>
            <a:off x="5403857" y="6435720"/>
            <a:ext cx="4009114" cy="584775"/>
          </a:xfrm>
          <a:prstGeom prst="rect">
            <a:avLst/>
          </a:prstGeom>
          <a:solidFill>
            <a:schemeClr val="accent6">
              <a:lumMod val="60000"/>
              <a:lumOff val="40000"/>
            </a:schemeClr>
          </a:solidFill>
        </p:spPr>
        <p:txBody>
          <a:bodyPr wrap="square">
            <a:spAutoFit/>
          </a:bodyPr>
          <a:lstStyle/>
          <a:p>
            <a:r>
              <a:rPr lang="en-GB" sz="1600" dirty="0"/>
              <a:t>You will find the resources you need to assist you with this task in the resource kit.</a:t>
            </a:r>
          </a:p>
        </p:txBody>
      </p:sp>
      <p:sp>
        <p:nvSpPr>
          <p:cNvPr id="4" name="Rectangle 3"/>
          <p:cNvSpPr/>
          <p:nvPr/>
        </p:nvSpPr>
        <p:spPr>
          <a:xfrm>
            <a:off x="731838" y="3171805"/>
            <a:ext cx="5118100" cy="369332"/>
          </a:xfrm>
          <a:prstGeom prst="rect">
            <a:avLst/>
          </a:prstGeom>
        </p:spPr>
        <p:txBody>
          <a:bodyPr>
            <a:spAutoFit/>
          </a:bodyPr>
          <a:lstStyle/>
          <a:p>
            <a:endParaRPr lang="en-GB" i="1" dirty="0"/>
          </a:p>
        </p:txBody>
      </p:sp>
      <p:pic>
        <p:nvPicPr>
          <p:cNvPr id="23" name="Graphic 5" descr="User">
            <a:extLst>
              <a:ext uri="{FF2B5EF4-FFF2-40B4-BE49-F238E27FC236}">
                <a16:creationId xmlns:a16="http://schemas.microsoft.com/office/drawing/2014/main" id="{B87967C3-4464-49CC-802B-5EEAC74BE8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3280" y="1815275"/>
            <a:ext cx="636882" cy="636882"/>
          </a:xfrm>
          <a:prstGeom prst="rect">
            <a:avLst/>
          </a:prstGeom>
        </p:spPr>
      </p:pic>
      <p:sp>
        <p:nvSpPr>
          <p:cNvPr id="24" name="Rectangle 23">
            <a:extLst>
              <a:ext uri="{FF2B5EF4-FFF2-40B4-BE49-F238E27FC236}">
                <a16:creationId xmlns:a16="http://schemas.microsoft.com/office/drawing/2014/main" id="{83E6CC43-7110-42D2-91BE-5FF671098D08}"/>
              </a:ext>
            </a:extLst>
          </p:cNvPr>
          <p:cNvSpPr/>
          <p:nvPr/>
        </p:nvSpPr>
        <p:spPr>
          <a:xfrm>
            <a:off x="1135380" y="1990491"/>
            <a:ext cx="5068656" cy="461665"/>
          </a:xfrm>
          <a:prstGeom prst="rect">
            <a:avLst/>
          </a:prstGeom>
          <a:solidFill>
            <a:schemeClr val="tx2">
              <a:lumMod val="40000"/>
              <a:lumOff val="60000"/>
            </a:schemeClr>
          </a:solidFill>
        </p:spPr>
        <p:txBody>
          <a:bodyPr wrap="square">
            <a:spAutoFit/>
          </a:bodyPr>
          <a:lstStyle/>
          <a:p>
            <a:r>
              <a:rPr lang="en-GB" sz="2400" dirty="0"/>
              <a:t>Watch the video for more information</a:t>
            </a:r>
            <a:r>
              <a:rPr lang="en-ZA" sz="2400" dirty="0"/>
              <a:t>.</a:t>
            </a:r>
            <a:endParaRPr lang="en-GB" sz="2400" dirty="0"/>
          </a:p>
        </p:txBody>
      </p:sp>
      <p:sp>
        <p:nvSpPr>
          <p:cNvPr id="25" name="Rectangle 24">
            <a:extLst>
              <a:ext uri="{FF2B5EF4-FFF2-40B4-BE49-F238E27FC236}">
                <a16:creationId xmlns:a16="http://schemas.microsoft.com/office/drawing/2014/main" id="{022EF426-8D78-4C6C-91D3-222B3FDC8C4C}"/>
              </a:ext>
            </a:extLst>
          </p:cNvPr>
          <p:cNvSpPr/>
          <p:nvPr/>
        </p:nvSpPr>
        <p:spPr>
          <a:xfrm>
            <a:off x="6590484" y="1919447"/>
            <a:ext cx="3437435" cy="24224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Video - Complete Risk Assessment Table</a:t>
            </a:r>
          </a:p>
        </p:txBody>
      </p:sp>
      <p:sp>
        <p:nvSpPr>
          <p:cNvPr id="26" name="Rectangle 25">
            <a:extLst>
              <a:ext uri="{FF2B5EF4-FFF2-40B4-BE49-F238E27FC236}">
                <a16:creationId xmlns:a16="http://schemas.microsoft.com/office/drawing/2014/main" id="{0F2C6F92-B0E0-7441-B83F-47EAD9E62534}"/>
              </a:ext>
            </a:extLst>
          </p:cNvPr>
          <p:cNvSpPr/>
          <p:nvPr/>
        </p:nvSpPr>
        <p:spPr>
          <a:xfrm>
            <a:off x="1135380" y="2592979"/>
            <a:ext cx="5068656" cy="1569660"/>
          </a:xfrm>
          <a:prstGeom prst="rect">
            <a:avLst/>
          </a:prstGeom>
          <a:noFill/>
          <a:ln w="28575">
            <a:solidFill>
              <a:srgbClr val="00B050"/>
            </a:solidFill>
          </a:ln>
        </p:spPr>
        <p:txBody>
          <a:bodyPr wrap="square">
            <a:spAutoFit/>
          </a:bodyPr>
          <a:lstStyle/>
          <a:p>
            <a:r>
              <a:rPr lang="en-GB" sz="2400" b="1" dirty="0"/>
              <a:t>Tip: </a:t>
            </a:r>
            <a:r>
              <a:rPr lang="en-GB" sz="2400" dirty="0"/>
              <a:t>Watch carefully, this video will help you in the next activity where you will need to do a risk assessment for installing a supply flor a stove.</a:t>
            </a:r>
          </a:p>
        </p:txBody>
      </p:sp>
      <p:pic>
        <p:nvPicPr>
          <p:cNvPr id="27" name="Graphic 5" descr="Lightbulb">
            <a:extLst>
              <a:ext uri="{FF2B5EF4-FFF2-40B4-BE49-F238E27FC236}">
                <a16:creationId xmlns:a16="http://schemas.microsoft.com/office/drawing/2014/main" id="{00B0017C-4E87-E549-B121-06DAD747C5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6905" y="2673579"/>
            <a:ext cx="553255" cy="553255"/>
          </a:xfrm>
          <a:prstGeom prst="rect">
            <a:avLst/>
          </a:prstGeom>
        </p:spPr>
      </p:pic>
    </p:spTree>
    <p:custDataLst>
      <p:tags r:id="rId1"/>
    </p:custDataLst>
    <p:extLst>
      <p:ext uri="{BB962C8B-B14F-4D97-AF65-F5344CB8AC3E}">
        <p14:creationId xmlns:p14="http://schemas.microsoft.com/office/powerpoint/2010/main" val="914770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279" y="188263"/>
            <a:ext cx="7616770" cy="960112"/>
          </a:xfrm>
        </p:spPr>
        <p:txBody>
          <a:bodyPr/>
          <a:lstStyle/>
          <a:p>
            <a:r>
              <a:rPr lang="en-GB" dirty="0"/>
              <a:t>Complete the risk assessment table</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323279" y="1015178"/>
            <a:ext cx="9445698" cy="1054511"/>
          </a:xfrm>
        </p:spPr>
        <p:txBody>
          <a:bodyPr>
            <a:noAutofit/>
          </a:bodyPr>
          <a:lstStyle/>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br>
              <a:rPr lang="en-GB" sz="2400" dirty="0"/>
            </a:br>
            <a:endParaRPr lang="en-ZA" sz="2400" u="sng" dirty="0"/>
          </a:p>
        </p:txBody>
      </p:sp>
      <p:sp>
        <p:nvSpPr>
          <p:cNvPr id="6" name="Rectangle 5">
            <a:hlinkClick r:id="rId4"/>
            <a:extLst>
              <a:ext uri="{FF2B5EF4-FFF2-40B4-BE49-F238E27FC236}">
                <a16:creationId xmlns:a16="http://schemas.microsoft.com/office/drawing/2014/main" id="{B66435E6-E843-4092-BE8D-15D91F9BAB79}"/>
              </a:ext>
            </a:extLst>
          </p:cNvPr>
          <p:cNvSpPr/>
          <p:nvPr/>
        </p:nvSpPr>
        <p:spPr>
          <a:xfrm>
            <a:off x="320547" y="2063605"/>
            <a:ext cx="3845050" cy="3680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a:t>1. Download the Risk Assessment Table</a:t>
            </a:r>
          </a:p>
        </p:txBody>
      </p:sp>
      <p:sp>
        <p:nvSpPr>
          <p:cNvPr id="15" name="Rectangle 14">
            <a:hlinkClick r:id="rId4"/>
            <a:extLst>
              <a:ext uri="{FF2B5EF4-FFF2-40B4-BE49-F238E27FC236}">
                <a16:creationId xmlns:a16="http://schemas.microsoft.com/office/drawing/2014/main" id="{B66435E6-E843-4092-BE8D-15D91F9BAB79}"/>
              </a:ext>
            </a:extLst>
          </p:cNvPr>
          <p:cNvSpPr/>
          <p:nvPr/>
        </p:nvSpPr>
        <p:spPr>
          <a:xfrm>
            <a:off x="320547" y="2545929"/>
            <a:ext cx="3845050" cy="5969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a:t>2. </a:t>
            </a:r>
            <a:r>
              <a:rPr lang="en-GB" sz="1400" dirty="0"/>
              <a:t>Use the steps provided for installing a power supply to a stove to complete your Risk Assessment Table. </a:t>
            </a:r>
            <a:endParaRPr lang="en-ZA" sz="1400" dirty="0"/>
          </a:p>
        </p:txBody>
      </p:sp>
      <p:sp>
        <p:nvSpPr>
          <p:cNvPr id="16" name="Rectangle 15">
            <a:hlinkClick r:id="rId4"/>
            <a:extLst>
              <a:ext uri="{FF2B5EF4-FFF2-40B4-BE49-F238E27FC236}">
                <a16:creationId xmlns:a16="http://schemas.microsoft.com/office/drawing/2014/main" id="{B66435E6-E843-4092-BE8D-15D91F9BAB79}"/>
              </a:ext>
            </a:extLst>
          </p:cNvPr>
          <p:cNvSpPr/>
          <p:nvPr/>
        </p:nvSpPr>
        <p:spPr>
          <a:xfrm>
            <a:off x="320547" y="3229730"/>
            <a:ext cx="3845050" cy="5969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a:t>3. </a:t>
            </a:r>
            <a:r>
              <a:rPr lang="en-GB" sz="1400" dirty="0"/>
              <a:t>Save the completed Risk Assessment document to your computer. </a:t>
            </a:r>
          </a:p>
        </p:txBody>
      </p:sp>
      <p:sp>
        <p:nvSpPr>
          <p:cNvPr id="17" name="Rectangle 16">
            <a:hlinkClick r:id="rId4"/>
            <a:extLst>
              <a:ext uri="{FF2B5EF4-FFF2-40B4-BE49-F238E27FC236}">
                <a16:creationId xmlns:a16="http://schemas.microsoft.com/office/drawing/2014/main" id="{B66435E6-E843-4092-BE8D-15D91F9BAB79}"/>
              </a:ext>
            </a:extLst>
          </p:cNvPr>
          <p:cNvSpPr/>
          <p:nvPr/>
        </p:nvSpPr>
        <p:spPr>
          <a:xfrm>
            <a:off x="320547" y="3878701"/>
            <a:ext cx="3845050" cy="5969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a:t>4. </a:t>
            </a:r>
            <a:r>
              <a:rPr lang="en-GB" sz="1400" dirty="0"/>
              <a:t>Upload your completed Risk Assessment to your e-Portfolio.</a:t>
            </a:r>
          </a:p>
        </p:txBody>
      </p:sp>
      <p:sp>
        <p:nvSpPr>
          <p:cNvPr id="19" name="Rectangle 18">
            <a:extLst>
              <a:ext uri="{FF2B5EF4-FFF2-40B4-BE49-F238E27FC236}">
                <a16:creationId xmlns:a16="http://schemas.microsoft.com/office/drawing/2014/main" id="{EE4D2069-C934-4427-A1B8-6479296A7AC6}"/>
              </a:ext>
            </a:extLst>
          </p:cNvPr>
          <p:cNvSpPr/>
          <p:nvPr/>
        </p:nvSpPr>
        <p:spPr>
          <a:xfrm>
            <a:off x="7194438" y="4205953"/>
            <a:ext cx="1981199" cy="3511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0" name="Picture 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5329" y="4149680"/>
            <a:ext cx="463648" cy="4636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192315" y="3877927"/>
            <a:ext cx="2454905" cy="276999"/>
          </a:xfrm>
          <a:prstGeom prst="rect">
            <a:avLst/>
          </a:prstGeom>
          <a:noFill/>
        </p:spPr>
        <p:txBody>
          <a:bodyPr wrap="square" rtlCol="0">
            <a:spAutoFit/>
          </a:bodyPr>
          <a:lstStyle/>
          <a:p>
            <a:r>
              <a:rPr lang="en-ZA" sz="1200" b="1" dirty="0"/>
              <a:t>Upload to e-Portfolio</a:t>
            </a:r>
          </a:p>
        </p:txBody>
      </p:sp>
      <p:sp>
        <p:nvSpPr>
          <p:cNvPr id="23" name="Rectangle 22">
            <a:extLst>
              <a:ext uri="{FF2B5EF4-FFF2-40B4-BE49-F238E27FC236}">
                <a16:creationId xmlns:a16="http://schemas.microsoft.com/office/drawing/2014/main" id="{0F2C6F92-B0E0-7441-B83F-47EAD9E62534}"/>
              </a:ext>
            </a:extLst>
          </p:cNvPr>
          <p:cNvSpPr/>
          <p:nvPr/>
        </p:nvSpPr>
        <p:spPr>
          <a:xfrm>
            <a:off x="5177725" y="2063605"/>
            <a:ext cx="4641548" cy="1200329"/>
          </a:xfrm>
          <a:prstGeom prst="rect">
            <a:avLst/>
          </a:prstGeom>
          <a:noFill/>
          <a:ln w="28575">
            <a:solidFill>
              <a:srgbClr val="00B050"/>
            </a:solidFill>
          </a:ln>
        </p:spPr>
        <p:txBody>
          <a:bodyPr wrap="square">
            <a:spAutoFit/>
          </a:bodyPr>
          <a:lstStyle/>
          <a:p>
            <a:r>
              <a:rPr lang="en-GB" sz="2400" dirty="0"/>
              <a:t>Tip: Click here to view an example of a completed Risk Assessment Table to help you</a:t>
            </a:r>
          </a:p>
        </p:txBody>
      </p:sp>
      <p:pic>
        <p:nvPicPr>
          <p:cNvPr id="24" name="Graphic 5" descr="Lightbulb">
            <a:extLst>
              <a:ext uri="{FF2B5EF4-FFF2-40B4-BE49-F238E27FC236}">
                <a16:creationId xmlns:a16="http://schemas.microsoft.com/office/drawing/2014/main" id="{00B0017C-4E87-E549-B121-06DAD747C54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71892" y="2007118"/>
            <a:ext cx="553255" cy="553255"/>
          </a:xfrm>
          <a:prstGeom prst="rect">
            <a:avLst/>
          </a:prstGeom>
        </p:spPr>
      </p:pic>
      <p:pic>
        <p:nvPicPr>
          <p:cNvPr id="25" name="Graphic 5" descr="User">
            <a:extLst>
              <a:ext uri="{FF2B5EF4-FFF2-40B4-BE49-F238E27FC236}">
                <a16:creationId xmlns:a16="http://schemas.microsoft.com/office/drawing/2014/main" id="{B87967C3-4464-49CC-802B-5EEAC74BE83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0861" y="1057512"/>
            <a:ext cx="636882" cy="636882"/>
          </a:xfrm>
          <a:prstGeom prst="rect">
            <a:avLst/>
          </a:prstGeom>
        </p:spPr>
      </p:pic>
      <p:sp>
        <p:nvSpPr>
          <p:cNvPr id="26" name="Rectangle 25">
            <a:extLst>
              <a:ext uri="{FF2B5EF4-FFF2-40B4-BE49-F238E27FC236}">
                <a16:creationId xmlns:a16="http://schemas.microsoft.com/office/drawing/2014/main" id="{83E6CC43-7110-42D2-91BE-5FF671098D08}"/>
              </a:ext>
            </a:extLst>
          </p:cNvPr>
          <p:cNvSpPr/>
          <p:nvPr/>
        </p:nvSpPr>
        <p:spPr>
          <a:xfrm>
            <a:off x="926582" y="1015178"/>
            <a:ext cx="8954549" cy="830997"/>
          </a:xfrm>
          <a:prstGeom prst="rect">
            <a:avLst/>
          </a:prstGeom>
          <a:solidFill>
            <a:schemeClr val="tx2">
              <a:lumMod val="40000"/>
              <a:lumOff val="60000"/>
            </a:schemeClr>
          </a:solidFill>
        </p:spPr>
        <p:txBody>
          <a:bodyPr wrap="square">
            <a:spAutoFit/>
          </a:bodyPr>
          <a:lstStyle/>
          <a:p>
            <a:r>
              <a:rPr lang="en-GB" sz="2400" dirty="0"/>
              <a:t>This is an </a:t>
            </a:r>
            <a:r>
              <a:rPr lang="en-GB" sz="2400" u="sng" dirty="0" err="1"/>
              <a:t>ePortfolio</a:t>
            </a:r>
            <a:r>
              <a:rPr lang="en-GB" sz="2400" dirty="0"/>
              <a:t> activity. Follow the steps below to complete the activity</a:t>
            </a:r>
            <a:r>
              <a:rPr lang="en-ZA" sz="2400" dirty="0"/>
              <a:t>:</a:t>
            </a:r>
            <a:endParaRPr lang="en-GB" sz="2400" dirty="0"/>
          </a:p>
        </p:txBody>
      </p:sp>
    </p:spTree>
    <p:custDataLst>
      <p:tags r:id="rId1"/>
    </p:custDataLst>
    <p:extLst>
      <p:ext uri="{BB962C8B-B14F-4D97-AF65-F5344CB8AC3E}">
        <p14:creationId xmlns:p14="http://schemas.microsoft.com/office/powerpoint/2010/main" val="9272946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01" y="183583"/>
            <a:ext cx="7616770" cy="960112"/>
          </a:xfrm>
        </p:spPr>
        <p:txBody>
          <a:bodyPr/>
          <a:lstStyle/>
          <a:p>
            <a:r>
              <a:rPr lang="en-GB" dirty="0"/>
              <a:t>Step 6- Complete the job</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379299" y="940537"/>
            <a:ext cx="8853889" cy="1818394"/>
          </a:xfrm>
        </p:spPr>
        <p:txBody>
          <a:bodyPr>
            <a:noAutofit/>
          </a:bodyPr>
          <a:lstStyle/>
          <a:p>
            <a:pPr marL="0" indent="0">
              <a:buNone/>
            </a:pPr>
            <a:r>
              <a:rPr lang="en-GB" sz="2400" dirty="0"/>
              <a:t>Well done on getting this far! To complete the job for your client (and correctly provide the supply for Mrs </a:t>
            </a:r>
            <a:r>
              <a:rPr lang="en-GB" sz="2400" dirty="0" err="1"/>
              <a:t>Nkitseng’s</a:t>
            </a:r>
            <a:r>
              <a:rPr lang="en-GB" sz="2400" dirty="0"/>
              <a:t> stove), you need to now carry out the tasks required.</a:t>
            </a:r>
          </a:p>
          <a:p>
            <a:pPr marL="0" indent="0">
              <a:buNone/>
            </a:pPr>
            <a:endParaRPr lang="en-GB" sz="2400" dirty="0"/>
          </a:p>
          <a:p>
            <a:pPr marL="0" indent="0">
              <a:buNone/>
            </a:pPr>
            <a:endParaRPr lang="en-GB" sz="2400" dirty="0"/>
          </a:p>
          <a:p>
            <a:pPr marL="0" indent="0">
              <a:buNone/>
            </a:pPr>
            <a:endParaRPr lang="en-GB" sz="2400" dirty="0"/>
          </a:p>
        </p:txBody>
      </p:sp>
      <p:sp>
        <p:nvSpPr>
          <p:cNvPr id="35" name="Rectangle 34">
            <a:hlinkClick r:id="rId4"/>
            <a:extLst>
              <a:ext uri="{FF2B5EF4-FFF2-40B4-BE49-F238E27FC236}">
                <a16:creationId xmlns:a16="http://schemas.microsoft.com/office/drawing/2014/main" id="{B66435E6-E843-4092-BE8D-15D91F9BAB79}"/>
              </a:ext>
            </a:extLst>
          </p:cNvPr>
          <p:cNvSpPr/>
          <p:nvPr/>
        </p:nvSpPr>
        <p:spPr>
          <a:xfrm>
            <a:off x="1052139" y="2913109"/>
            <a:ext cx="1191567" cy="497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Task 1</a:t>
            </a:r>
          </a:p>
        </p:txBody>
      </p:sp>
      <p:pic>
        <p:nvPicPr>
          <p:cNvPr id="42"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1189" y="3002792"/>
            <a:ext cx="407913" cy="31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Rectangle 42">
            <a:hlinkClick r:id="rId4"/>
            <a:extLst>
              <a:ext uri="{FF2B5EF4-FFF2-40B4-BE49-F238E27FC236}">
                <a16:creationId xmlns:a16="http://schemas.microsoft.com/office/drawing/2014/main" id="{B66435E6-E843-4092-BE8D-15D91F9BAB79}"/>
              </a:ext>
            </a:extLst>
          </p:cNvPr>
          <p:cNvSpPr/>
          <p:nvPr/>
        </p:nvSpPr>
        <p:spPr>
          <a:xfrm>
            <a:off x="2421797" y="2913109"/>
            <a:ext cx="1191567" cy="497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Task 2</a:t>
            </a:r>
          </a:p>
        </p:txBody>
      </p:sp>
      <p:pic>
        <p:nvPicPr>
          <p:cNvPr id="44" name="Picture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0847" y="3002792"/>
            <a:ext cx="407913" cy="31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Rectangle 44">
            <a:hlinkClick r:id="rId4"/>
            <a:extLst>
              <a:ext uri="{FF2B5EF4-FFF2-40B4-BE49-F238E27FC236}">
                <a16:creationId xmlns:a16="http://schemas.microsoft.com/office/drawing/2014/main" id="{B66435E6-E843-4092-BE8D-15D91F9BAB79}"/>
              </a:ext>
            </a:extLst>
          </p:cNvPr>
          <p:cNvSpPr/>
          <p:nvPr/>
        </p:nvSpPr>
        <p:spPr>
          <a:xfrm>
            <a:off x="3765764" y="2906569"/>
            <a:ext cx="1191567" cy="497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Task 3</a:t>
            </a:r>
          </a:p>
        </p:txBody>
      </p:sp>
      <p:pic>
        <p:nvPicPr>
          <p:cNvPr id="46" name="Picture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4814" y="2996252"/>
            <a:ext cx="407913" cy="31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Rectangle 46">
            <a:hlinkClick r:id="rId4"/>
            <a:extLst>
              <a:ext uri="{FF2B5EF4-FFF2-40B4-BE49-F238E27FC236}">
                <a16:creationId xmlns:a16="http://schemas.microsoft.com/office/drawing/2014/main" id="{B66435E6-E843-4092-BE8D-15D91F9BAB79}"/>
              </a:ext>
            </a:extLst>
          </p:cNvPr>
          <p:cNvSpPr/>
          <p:nvPr/>
        </p:nvSpPr>
        <p:spPr>
          <a:xfrm>
            <a:off x="5107204" y="2900010"/>
            <a:ext cx="1191567" cy="497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Task 4</a:t>
            </a:r>
          </a:p>
        </p:txBody>
      </p:sp>
      <p:pic>
        <p:nvPicPr>
          <p:cNvPr id="48" name="Pictur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6254" y="2989693"/>
            <a:ext cx="407913" cy="31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Rectangle 48">
            <a:hlinkClick r:id="rId4"/>
            <a:extLst>
              <a:ext uri="{FF2B5EF4-FFF2-40B4-BE49-F238E27FC236}">
                <a16:creationId xmlns:a16="http://schemas.microsoft.com/office/drawing/2014/main" id="{B66435E6-E843-4092-BE8D-15D91F9BAB79}"/>
              </a:ext>
            </a:extLst>
          </p:cNvPr>
          <p:cNvSpPr/>
          <p:nvPr/>
        </p:nvSpPr>
        <p:spPr>
          <a:xfrm>
            <a:off x="6468528" y="2900010"/>
            <a:ext cx="1191567" cy="497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Task 5</a:t>
            </a:r>
          </a:p>
        </p:txBody>
      </p:sp>
      <p:pic>
        <p:nvPicPr>
          <p:cNvPr id="50" name="Picture 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7578" y="2989693"/>
            <a:ext cx="407913" cy="31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Rectangle 50">
            <a:hlinkClick r:id="rId4"/>
            <a:extLst>
              <a:ext uri="{FF2B5EF4-FFF2-40B4-BE49-F238E27FC236}">
                <a16:creationId xmlns:a16="http://schemas.microsoft.com/office/drawing/2014/main" id="{B66435E6-E843-4092-BE8D-15D91F9BAB79}"/>
              </a:ext>
            </a:extLst>
          </p:cNvPr>
          <p:cNvSpPr/>
          <p:nvPr/>
        </p:nvSpPr>
        <p:spPr>
          <a:xfrm>
            <a:off x="1041147" y="3556195"/>
            <a:ext cx="1191567" cy="497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Task 6</a:t>
            </a:r>
          </a:p>
        </p:txBody>
      </p:sp>
      <p:pic>
        <p:nvPicPr>
          <p:cNvPr id="52" name="Picture 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0197" y="3645878"/>
            <a:ext cx="407913" cy="31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Rectangle 52">
            <a:hlinkClick r:id="rId4"/>
            <a:extLst>
              <a:ext uri="{FF2B5EF4-FFF2-40B4-BE49-F238E27FC236}">
                <a16:creationId xmlns:a16="http://schemas.microsoft.com/office/drawing/2014/main" id="{B66435E6-E843-4092-BE8D-15D91F9BAB79}"/>
              </a:ext>
            </a:extLst>
          </p:cNvPr>
          <p:cNvSpPr/>
          <p:nvPr/>
        </p:nvSpPr>
        <p:spPr>
          <a:xfrm>
            <a:off x="2410805" y="3556195"/>
            <a:ext cx="1191567" cy="497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Task 7</a:t>
            </a:r>
          </a:p>
        </p:txBody>
      </p:sp>
      <p:pic>
        <p:nvPicPr>
          <p:cNvPr id="54" name="Picture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9855" y="3645878"/>
            <a:ext cx="407913" cy="31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Rectangle 54">
            <a:hlinkClick r:id="rId4"/>
            <a:extLst>
              <a:ext uri="{FF2B5EF4-FFF2-40B4-BE49-F238E27FC236}">
                <a16:creationId xmlns:a16="http://schemas.microsoft.com/office/drawing/2014/main" id="{B66435E6-E843-4092-BE8D-15D91F9BAB79}"/>
              </a:ext>
            </a:extLst>
          </p:cNvPr>
          <p:cNvSpPr/>
          <p:nvPr/>
        </p:nvSpPr>
        <p:spPr>
          <a:xfrm>
            <a:off x="3754772" y="3549655"/>
            <a:ext cx="1191567" cy="497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task 8</a:t>
            </a:r>
          </a:p>
        </p:txBody>
      </p:sp>
      <p:pic>
        <p:nvPicPr>
          <p:cNvPr id="56" name="Picture 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3822" y="3639338"/>
            <a:ext cx="407913" cy="31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 name="Rectangle 56">
            <a:hlinkClick r:id="rId4"/>
            <a:extLst>
              <a:ext uri="{FF2B5EF4-FFF2-40B4-BE49-F238E27FC236}">
                <a16:creationId xmlns:a16="http://schemas.microsoft.com/office/drawing/2014/main" id="{B66435E6-E843-4092-BE8D-15D91F9BAB79}"/>
              </a:ext>
            </a:extLst>
          </p:cNvPr>
          <p:cNvSpPr/>
          <p:nvPr/>
        </p:nvSpPr>
        <p:spPr>
          <a:xfrm>
            <a:off x="5096212" y="3543096"/>
            <a:ext cx="1191567" cy="497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Task 9</a:t>
            </a:r>
          </a:p>
        </p:txBody>
      </p:sp>
      <p:pic>
        <p:nvPicPr>
          <p:cNvPr id="58" name="Picture 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5262" y="3632779"/>
            <a:ext cx="407913" cy="31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 name="Rectangle 58">
            <a:hlinkClick r:id="rId4"/>
            <a:extLst>
              <a:ext uri="{FF2B5EF4-FFF2-40B4-BE49-F238E27FC236}">
                <a16:creationId xmlns:a16="http://schemas.microsoft.com/office/drawing/2014/main" id="{B66435E6-E843-4092-BE8D-15D91F9BAB79}"/>
              </a:ext>
            </a:extLst>
          </p:cNvPr>
          <p:cNvSpPr/>
          <p:nvPr/>
        </p:nvSpPr>
        <p:spPr>
          <a:xfrm>
            <a:off x="6457536" y="3543096"/>
            <a:ext cx="1191567" cy="497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Task 10</a:t>
            </a:r>
          </a:p>
        </p:txBody>
      </p:sp>
      <p:pic>
        <p:nvPicPr>
          <p:cNvPr id="60" name="Picture 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6586" y="3632779"/>
            <a:ext cx="407913" cy="31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 name="Rectangle 60">
            <a:hlinkClick r:id="rId4"/>
            <a:extLst>
              <a:ext uri="{FF2B5EF4-FFF2-40B4-BE49-F238E27FC236}">
                <a16:creationId xmlns:a16="http://schemas.microsoft.com/office/drawing/2014/main" id="{B66435E6-E843-4092-BE8D-15D91F9BAB79}"/>
              </a:ext>
            </a:extLst>
          </p:cNvPr>
          <p:cNvSpPr/>
          <p:nvPr/>
        </p:nvSpPr>
        <p:spPr>
          <a:xfrm>
            <a:off x="1041146" y="4204028"/>
            <a:ext cx="1191567" cy="497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Task 11</a:t>
            </a:r>
          </a:p>
        </p:txBody>
      </p:sp>
      <p:pic>
        <p:nvPicPr>
          <p:cNvPr id="62" name="Picture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4706" y="4288964"/>
            <a:ext cx="407913" cy="31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 name="Rectangle 62">
            <a:hlinkClick r:id="rId4"/>
            <a:extLst>
              <a:ext uri="{FF2B5EF4-FFF2-40B4-BE49-F238E27FC236}">
                <a16:creationId xmlns:a16="http://schemas.microsoft.com/office/drawing/2014/main" id="{B66435E6-E843-4092-BE8D-15D91F9BAB79}"/>
              </a:ext>
            </a:extLst>
          </p:cNvPr>
          <p:cNvSpPr/>
          <p:nvPr/>
        </p:nvSpPr>
        <p:spPr>
          <a:xfrm>
            <a:off x="2395314" y="4199281"/>
            <a:ext cx="1191567" cy="497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Task 12</a:t>
            </a:r>
          </a:p>
        </p:txBody>
      </p:sp>
      <p:pic>
        <p:nvPicPr>
          <p:cNvPr id="64" name="Picture 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4364" y="4288964"/>
            <a:ext cx="407913" cy="31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 name="Rectangle 64">
            <a:hlinkClick r:id="rId4"/>
            <a:extLst>
              <a:ext uri="{FF2B5EF4-FFF2-40B4-BE49-F238E27FC236}">
                <a16:creationId xmlns:a16="http://schemas.microsoft.com/office/drawing/2014/main" id="{B66435E6-E843-4092-BE8D-15D91F9BAB79}"/>
              </a:ext>
            </a:extLst>
          </p:cNvPr>
          <p:cNvSpPr/>
          <p:nvPr/>
        </p:nvSpPr>
        <p:spPr>
          <a:xfrm>
            <a:off x="3739281" y="4192741"/>
            <a:ext cx="1191567" cy="497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Task 13</a:t>
            </a:r>
          </a:p>
        </p:txBody>
      </p:sp>
      <p:pic>
        <p:nvPicPr>
          <p:cNvPr id="66" name="Picture 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8331" y="4282424"/>
            <a:ext cx="407913" cy="31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 name="Rectangle 66">
            <a:hlinkClick r:id="rId4"/>
            <a:extLst>
              <a:ext uri="{FF2B5EF4-FFF2-40B4-BE49-F238E27FC236}">
                <a16:creationId xmlns:a16="http://schemas.microsoft.com/office/drawing/2014/main" id="{B66435E6-E843-4092-BE8D-15D91F9BAB79}"/>
              </a:ext>
            </a:extLst>
          </p:cNvPr>
          <p:cNvSpPr/>
          <p:nvPr/>
        </p:nvSpPr>
        <p:spPr>
          <a:xfrm>
            <a:off x="5080721" y="4186182"/>
            <a:ext cx="1191567" cy="497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Task 14</a:t>
            </a:r>
          </a:p>
        </p:txBody>
      </p:sp>
      <p:pic>
        <p:nvPicPr>
          <p:cNvPr id="68" name="Picture 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9771" y="4275865"/>
            <a:ext cx="407913" cy="31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9" name="Rectangle 68">
            <a:hlinkClick r:id="rId4"/>
            <a:extLst>
              <a:ext uri="{FF2B5EF4-FFF2-40B4-BE49-F238E27FC236}">
                <a16:creationId xmlns:a16="http://schemas.microsoft.com/office/drawing/2014/main" id="{B66435E6-E843-4092-BE8D-15D91F9BAB79}"/>
              </a:ext>
            </a:extLst>
          </p:cNvPr>
          <p:cNvSpPr/>
          <p:nvPr/>
        </p:nvSpPr>
        <p:spPr>
          <a:xfrm>
            <a:off x="6442045" y="4186182"/>
            <a:ext cx="1191567" cy="497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Task 15</a:t>
            </a:r>
          </a:p>
        </p:txBody>
      </p:sp>
      <p:pic>
        <p:nvPicPr>
          <p:cNvPr id="70" name="Picture 6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1095" y="4275865"/>
            <a:ext cx="407913" cy="31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1" name="Diagram 70">
            <a:extLst>
              <a:ext uri="{FF2B5EF4-FFF2-40B4-BE49-F238E27FC236}">
                <a16:creationId xmlns:a16="http://schemas.microsoft.com/office/drawing/2014/main" id="{69A2B039-EF5F-4EE4-B3A6-345087053A14}"/>
              </a:ext>
            </a:extLst>
          </p:cNvPr>
          <p:cNvGraphicFramePr/>
          <p:nvPr>
            <p:extLst>
              <p:ext uri="{D42A27DB-BD31-4B8C-83A1-F6EECF244321}">
                <p14:modId xmlns:p14="http://schemas.microsoft.com/office/powerpoint/2010/main" val="2073078837"/>
              </p:ext>
            </p:extLst>
          </p:nvPr>
        </p:nvGraphicFramePr>
        <p:xfrm>
          <a:off x="2497103" y="80411"/>
          <a:ext cx="4917157" cy="35392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2" name="Graphic 5" descr="User">
            <a:extLst>
              <a:ext uri="{FF2B5EF4-FFF2-40B4-BE49-F238E27FC236}">
                <a16:creationId xmlns:a16="http://schemas.microsoft.com/office/drawing/2014/main" id="{B87967C3-4464-49CC-802B-5EEAC74BE83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89699" y="2034439"/>
            <a:ext cx="724491" cy="724491"/>
          </a:xfrm>
          <a:prstGeom prst="rect">
            <a:avLst/>
          </a:prstGeom>
        </p:spPr>
      </p:pic>
      <p:sp>
        <p:nvSpPr>
          <p:cNvPr id="73" name="Rectangle 72">
            <a:extLst>
              <a:ext uri="{FF2B5EF4-FFF2-40B4-BE49-F238E27FC236}">
                <a16:creationId xmlns:a16="http://schemas.microsoft.com/office/drawing/2014/main" id="{83E6CC43-7110-42D2-91BE-5FF671098D08}"/>
              </a:ext>
            </a:extLst>
          </p:cNvPr>
          <p:cNvSpPr/>
          <p:nvPr/>
        </p:nvSpPr>
        <p:spPr>
          <a:xfrm>
            <a:off x="1052139" y="2209657"/>
            <a:ext cx="8828992" cy="461665"/>
          </a:xfrm>
          <a:prstGeom prst="rect">
            <a:avLst/>
          </a:prstGeom>
          <a:solidFill>
            <a:schemeClr val="tx2">
              <a:lumMod val="40000"/>
              <a:lumOff val="60000"/>
            </a:schemeClr>
          </a:solidFill>
        </p:spPr>
        <p:txBody>
          <a:bodyPr wrap="square">
            <a:spAutoFit/>
          </a:bodyPr>
          <a:lstStyle/>
          <a:p>
            <a:r>
              <a:rPr lang="en-GB" sz="2400" dirty="0"/>
              <a:t>Watch the videos to see how each task is performed.</a:t>
            </a:r>
          </a:p>
        </p:txBody>
      </p:sp>
    </p:spTree>
    <p:custDataLst>
      <p:tags r:id="rId1"/>
    </p:custDataLst>
    <p:extLst>
      <p:ext uri="{BB962C8B-B14F-4D97-AF65-F5344CB8AC3E}">
        <p14:creationId xmlns:p14="http://schemas.microsoft.com/office/powerpoint/2010/main" val="12807241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lstStyle/>
          <a:p>
            <a:r>
              <a:rPr lang="en-GB" dirty="0"/>
              <a:t>Step 6- Complete the job</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281643" y="1824156"/>
            <a:ext cx="9312719" cy="1818394"/>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34" name="Rectangle 33">
            <a:extLst>
              <a:ext uri="{FF2B5EF4-FFF2-40B4-BE49-F238E27FC236}">
                <a16:creationId xmlns:a16="http://schemas.microsoft.com/office/drawing/2014/main" id="{B5980AC5-1E91-4FBE-8CC3-DB8791EC41A5}"/>
              </a:ext>
            </a:extLst>
          </p:cNvPr>
          <p:cNvSpPr/>
          <p:nvPr/>
        </p:nvSpPr>
        <p:spPr>
          <a:xfrm>
            <a:off x="8261783" y="4538133"/>
            <a:ext cx="1670807" cy="34451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Submit</a:t>
            </a:r>
          </a:p>
        </p:txBody>
      </p:sp>
      <p:sp>
        <p:nvSpPr>
          <p:cNvPr id="35" name="Rectangle 34">
            <a:hlinkClick r:id="rId4"/>
            <a:extLst>
              <a:ext uri="{FF2B5EF4-FFF2-40B4-BE49-F238E27FC236}">
                <a16:creationId xmlns:a16="http://schemas.microsoft.com/office/drawing/2014/main" id="{B66435E6-E843-4092-BE8D-15D91F9BAB79}"/>
              </a:ext>
            </a:extLst>
          </p:cNvPr>
          <p:cNvSpPr/>
          <p:nvPr/>
        </p:nvSpPr>
        <p:spPr>
          <a:xfrm>
            <a:off x="345294" y="2589979"/>
            <a:ext cx="2623489" cy="497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Mark the wall where you will chase by the stove for the conduit and the 4 x4 isolator box</a:t>
            </a:r>
          </a:p>
        </p:txBody>
      </p:sp>
      <p:sp>
        <p:nvSpPr>
          <p:cNvPr id="36" name="Rectangle 35">
            <a:hlinkClick r:id="rId4"/>
            <a:extLst>
              <a:ext uri="{FF2B5EF4-FFF2-40B4-BE49-F238E27FC236}">
                <a16:creationId xmlns:a16="http://schemas.microsoft.com/office/drawing/2014/main" id="{B66435E6-E843-4092-BE8D-15D91F9BAB79}"/>
              </a:ext>
            </a:extLst>
          </p:cNvPr>
          <p:cNvSpPr/>
          <p:nvPr/>
        </p:nvSpPr>
        <p:spPr>
          <a:xfrm>
            <a:off x="3402301" y="2595336"/>
            <a:ext cx="2623489" cy="497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Allow the plastering to dry before working with conduit</a:t>
            </a:r>
          </a:p>
        </p:txBody>
      </p:sp>
      <p:sp>
        <p:nvSpPr>
          <p:cNvPr id="37" name="Rectangle 36">
            <a:hlinkClick r:id="rId4"/>
            <a:extLst>
              <a:ext uri="{FF2B5EF4-FFF2-40B4-BE49-F238E27FC236}">
                <a16:creationId xmlns:a16="http://schemas.microsoft.com/office/drawing/2014/main" id="{B66435E6-E843-4092-BE8D-15D91F9BAB79}"/>
              </a:ext>
            </a:extLst>
          </p:cNvPr>
          <p:cNvSpPr/>
          <p:nvPr/>
        </p:nvSpPr>
        <p:spPr>
          <a:xfrm>
            <a:off x="6423079" y="2589978"/>
            <a:ext cx="2623489" cy="497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Connect GP conductors to isolator </a:t>
            </a:r>
          </a:p>
        </p:txBody>
      </p:sp>
      <p:sp>
        <p:nvSpPr>
          <p:cNvPr id="38" name="Rectangle 37">
            <a:hlinkClick r:id="rId4"/>
            <a:extLst>
              <a:ext uri="{FF2B5EF4-FFF2-40B4-BE49-F238E27FC236}">
                <a16:creationId xmlns:a16="http://schemas.microsoft.com/office/drawing/2014/main" id="{B66435E6-E843-4092-BE8D-15D91F9BAB79}"/>
              </a:ext>
            </a:extLst>
          </p:cNvPr>
          <p:cNvSpPr/>
          <p:nvPr/>
        </p:nvSpPr>
        <p:spPr>
          <a:xfrm>
            <a:off x="345294" y="3239624"/>
            <a:ext cx="2623489" cy="4972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Connect an appliance using flexible metal conduit </a:t>
            </a:r>
            <a:r>
              <a:rPr lang="en-GB" sz="1200" dirty="0">
                <a:solidFill>
                  <a:schemeClr val="tx1"/>
                </a:solidFill>
              </a:rPr>
              <a:t>of the wall</a:t>
            </a:r>
          </a:p>
        </p:txBody>
      </p:sp>
      <p:sp>
        <p:nvSpPr>
          <p:cNvPr id="39" name="Rectangle 38">
            <a:hlinkClick r:id="rId4"/>
            <a:extLst>
              <a:ext uri="{FF2B5EF4-FFF2-40B4-BE49-F238E27FC236}">
                <a16:creationId xmlns:a16="http://schemas.microsoft.com/office/drawing/2014/main" id="{B66435E6-E843-4092-BE8D-15D91F9BAB79}"/>
              </a:ext>
            </a:extLst>
          </p:cNvPr>
          <p:cNvSpPr/>
          <p:nvPr/>
        </p:nvSpPr>
        <p:spPr>
          <a:xfrm>
            <a:off x="3402301" y="3244981"/>
            <a:ext cx="2623489" cy="8020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Get the builder to plaster the conduit into the wall with only the 4 x 4 box flush mount and the offset showing </a:t>
            </a:r>
          </a:p>
          <a:p>
            <a:pPr lvl="1">
              <a:lnSpc>
                <a:spcPct val="100000"/>
              </a:lnSpc>
              <a:spcBef>
                <a:spcPts val="0"/>
              </a:spcBef>
            </a:pPr>
            <a:r>
              <a:rPr lang="en-GB" sz="1200" dirty="0">
                <a:solidFill>
                  <a:schemeClr val="tx1"/>
                </a:solidFill>
              </a:rPr>
              <a:t>conduit</a:t>
            </a:r>
          </a:p>
        </p:txBody>
      </p:sp>
      <p:sp>
        <p:nvSpPr>
          <p:cNvPr id="40" name="Rectangle 39">
            <a:hlinkClick r:id="rId4"/>
            <a:extLst>
              <a:ext uri="{FF2B5EF4-FFF2-40B4-BE49-F238E27FC236}">
                <a16:creationId xmlns:a16="http://schemas.microsoft.com/office/drawing/2014/main" id="{B66435E6-E843-4092-BE8D-15D91F9BAB79}"/>
              </a:ext>
            </a:extLst>
          </p:cNvPr>
          <p:cNvSpPr/>
          <p:nvPr/>
        </p:nvSpPr>
        <p:spPr>
          <a:xfrm>
            <a:off x="6423079" y="3239623"/>
            <a:ext cx="2623489" cy="8074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When the stove is available connect the supply from the isolator to the stove termination points </a:t>
            </a:r>
          </a:p>
        </p:txBody>
      </p:sp>
      <p:pic>
        <p:nvPicPr>
          <p:cNvPr id="41" name="Graphic 5" descr="User">
            <a:extLst>
              <a:ext uri="{FF2B5EF4-FFF2-40B4-BE49-F238E27FC236}">
                <a16:creationId xmlns:a16="http://schemas.microsoft.com/office/drawing/2014/main" id="{B87967C3-4464-49CC-802B-5EEAC74BE8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5399" y="990499"/>
            <a:ext cx="724491" cy="724491"/>
          </a:xfrm>
          <a:prstGeom prst="rect">
            <a:avLst/>
          </a:prstGeom>
        </p:spPr>
      </p:pic>
      <p:sp>
        <p:nvSpPr>
          <p:cNvPr id="42" name="Rectangle 41">
            <a:extLst>
              <a:ext uri="{FF2B5EF4-FFF2-40B4-BE49-F238E27FC236}">
                <a16:creationId xmlns:a16="http://schemas.microsoft.com/office/drawing/2014/main" id="{83E6CC43-7110-42D2-91BE-5FF671098D08}"/>
              </a:ext>
            </a:extLst>
          </p:cNvPr>
          <p:cNvSpPr/>
          <p:nvPr/>
        </p:nvSpPr>
        <p:spPr>
          <a:xfrm>
            <a:off x="937839" y="1165717"/>
            <a:ext cx="8828992" cy="1200329"/>
          </a:xfrm>
          <a:prstGeom prst="rect">
            <a:avLst/>
          </a:prstGeom>
          <a:solidFill>
            <a:schemeClr val="tx2">
              <a:lumMod val="40000"/>
              <a:lumOff val="60000"/>
            </a:schemeClr>
          </a:solidFill>
        </p:spPr>
        <p:txBody>
          <a:bodyPr wrap="square">
            <a:spAutoFit/>
          </a:bodyPr>
          <a:lstStyle/>
          <a:p>
            <a:r>
              <a:rPr lang="en-GB" sz="2400" dirty="0"/>
              <a:t>Oh No! These steps for installing the supply for a stove are not in the correct order! Drag and drop them into the correct sequence. Click submit when you are done.</a:t>
            </a:r>
          </a:p>
        </p:txBody>
      </p:sp>
    </p:spTree>
    <p:custDataLst>
      <p:tags r:id="rId1"/>
    </p:custDataLst>
    <p:extLst>
      <p:ext uri="{BB962C8B-B14F-4D97-AF65-F5344CB8AC3E}">
        <p14:creationId xmlns:p14="http://schemas.microsoft.com/office/powerpoint/2010/main" val="94040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433" y="316707"/>
            <a:ext cx="7616770" cy="960112"/>
          </a:xfrm>
        </p:spPr>
        <p:txBody>
          <a:bodyPr/>
          <a:lstStyle/>
          <a:p>
            <a:r>
              <a:rPr lang="en-GB" dirty="0"/>
              <a:t>Glossary</a:t>
            </a:r>
          </a:p>
        </p:txBody>
      </p:sp>
      <p:sp>
        <p:nvSpPr>
          <p:cNvPr id="3" name="Content Placeholder 2"/>
          <p:cNvSpPr>
            <a:spLocks noGrp="1"/>
          </p:cNvSpPr>
          <p:nvPr>
            <p:ph idx="1"/>
          </p:nvPr>
        </p:nvSpPr>
        <p:spPr>
          <a:xfrm>
            <a:off x="557338" y="1224575"/>
            <a:ext cx="8000703" cy="3478250"/>
          </a:xfrm>
        </p:spPr>
        <p:txBody>
          <a:bodyPr>
            <a:noAutofit/>
          </a:bodyPr>
          <a:lstStyle/>
          <a:p>
            <a:pPr marL="0" indent="0">
              <a:buNone/>
            </a:pPr>
            <a:r>
              <a:rPr lang="en-GB" sz="2400" i="1" dirty="0"/>
              <a:t>Add words and terms here….</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endParaRPr lang="en-GB" sz="2400" dirty="0"/>
          </a:p>
          <a:p>
            <a:endParaRPr lang="en-GB" sz="2400" dirty="0"/>
          </a:p>
          <a:p>
            <a:endParaRPr lang="en-GB" sz="2400" dirty="0"/>
          </a:p>
        </p:txBody>
      </p:sp>
      <p:pic>
        <p:nvPicPr>
          <p:cNvPr id="5" name="Picture 2" descr="Image result for glossary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294" y="484026"/>
            <a:ext cx="625475" cy="6254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626871" y="528203"/>
            <a:ext cx="1555604" cy="118629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defRPr/>
            </a:pPr>
            <a:r>
              <a:rPr lang="en-US" sz="1400" dirty="0"/>
              <a:t>NOTE for SME: </a:t>
            </a:r>
          </a:p>
          <a:p>
            <a:pPr lvl="0" defTabSz="914400">
              <a:defRPr/>
            </a:pPr>
            <a:r>
              <a:rPr lang="en-US" sz="1400" dirty="0"/>
              <a:t>Please verify and add missing terms.</a:t>
            </a:r>
          </a:p>
        </p:txBody>
      </p:sp>
    </p:spTree>
    <p:custDataLst>
      <p:tags r:id="rId1"/>
    </p:custDataLst>
    <p:extLst>
      <p:ext uri="{BB962C8B-B14F-4D97-AF65-F5344CB8AC3E}">
        <p14:creationId xmlns:p14="http://schemas.microsoft.com/office/powerpoint/2010/main" val="4130703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normAutofit/>
          </a:bodyPr>
          <a:lstStyle/>
          <a:p>
            <a:r>
              <a:rPr lang="en-GB" dirty="0"/>
              <a:t>Step 7- Check job done correctly</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480001" y="1121438"/>
            <a:ext cx="9312719" cy="1818394"/>
          </a:xfrm>
        </p:spPr>
        <p:txBody>
          <a:bodyPr>
            <a:noAutofit/>
          </a:bodyPr>
          <a:lstStyle/>
          <a:p>
            <a:pPr marL="0" indent="0">
              <a:buNone/>
            </a:pPr>
            <a:r>
              <a:rPr lang="en-GB" sz="2400" dirty="0"/>
              <a:t>Once you have completed the job you must check that everything was done correctly. </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p:txBody>
      </p:sp>
      <p:sp>
        <p:nvSpPr>
          <p:cNvPr id="4" name="Rectangle 3">
            <a:extLst>
              <a:ext uri="{FF2B5EF4-FFF2-40B4-BE49-F238E27FC236}">
                <a16:creationId xmlns:a16="http://schemas.microsoft.com/office/drawing/2014/main" id="{C4A6646F-5AEA-451B-881E-704FD58DAF64}"/>
              </a:ext>
            </a:extLst>
          </p:cNvPr>
          <p:cNvSpPr/>
          <p:nvPr/>
        </p:nvSpPr>
        <p:spPr>
          <a:xfrm>
            <a:off x="551488" y="2826649"/>
            <a:ext cx="1400961" cy="89868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Placeholder image representing relevant text</a:t>
            </a:r>
          </a:p>
        </p:txBody>
      </p:sp>
      <p:sp>
        <p:nvSpPr>
          <p:cNvPr id="43" name="Rectangle 42">
            <a:extLst>
              <a:ext uri="{FF2B5EF4-FFF2-40B4-BE49-F238E27FC236}">
                <a16:creationId xmlns:a16="http://schemas.microsoft.com/office/drawing/2014/main" id="{C4A6646F-5AEA-451B-881E-704FD58DAF64}"/>
              </a:ext>
            </a:extLst>
          </p:cNvPr>
          <p:cNvSpPr/>
          <p:nvPr/>
        </p:nvSpPr>
        <p:spPr>
          <a:xfrm>
            <a:off x="2175796" y="2826649"/>
            <a:ext cx="1400961" cy="89868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Placeholder image representing relevant text</a:t>
            </a:r>
          </a:p>
        </p:txBody>
      </p:sp>
      <p:sp>
        <p:nvSpPr>
          <p:cNvPr id="44" name="Rectangle 43">
            <a:extLst>
              <a:ext uri="{FF2B5EF4-FFF2-40B4-BE49-F238E27FC236}">
                <a16:creationId xmlns:a16="http://schemas.microsoft.com/office/drawing/2014/main" id="{C4A6646F-5AEA-451B-881E-704FD58DAF64}"/>
              </a:ext>
            </a:extLst>
          </p:cNvPr>
          <p:cNvSpPr/>
          <p:nvPr/>
        </p:nvSpPr>
        <p:spPr>
          <a:xfrm>
            <a:off x="3737670" y="2826649"/>
            <a:ext cx="1400961" cy="89868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Placeholder image representing relevant text</a:t>
            </a:r>
          </a:p>
        </p:txBody>
      </p:sp>
      <p:sp>
        <p:nvSpPr>
          <p:cNvPr id="45" name="Rectangle 44">
            <a:extLst>
              <a:ext uri="{FF2B5EF4-FFF2-40B4-BE49-F238E27FC236}">
                <a16:creationId xmlns:a16="http://schemas.microsoft.com/office/drawing/2014/main" id="{C4A6646F-5AEA-451B-881E-704FD58DAF64}"/>
              </a:ext>
            </a:extLst>
          </p:cNvPr>
          <p:cNvSpPr/>
          <p:nvPr/>
        </p:nvSpPr>
        <p:spPr>
          <a:xfrm>
            <a:off x="5298862" y="2826649"/>
            <a:ext cx="1400961" cy="89868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Placeholder image representing relevant text</a:t>
            </a:r>
          </a:p>
        </p:txBody>
      </p:sp>
      <p:sp>
        <p:nvSpPr>
          <p:cNvPr id="46" name="Rectangle 45">
            <a:extLst>
              <a:ext uri="{FF2B5EF4-FFF2-40B4-BE49-F238E27FC236}">
                <a16:creationId xmlns:a16="http://schemas.microsoft.com/office/drawing/2014/main" id="{C4A6646F-5AEA-451B-881E-704FD58DAF64}"/>
              </a:ext>
            </a:extLst>
          </p:cNvPr>
          <p:cNvSpPr/>
          <p:nvPr/>
        </p:nvSpPr>
        <p:spPr>
          <a:xfrm>
            <a:off x="6761762" y="2826649"/>
            <a:ext cx="1400961" cy="89868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Placeholder image representing relevant text</a:t>
            </a:r>
          </a:p>
        </p:txBody>
      </p:sp>
      <p:sp>
        <p:nvSpPr>
          <p:cNvPr id="47" name="Rectangle 46">
            <a:extLst>
              <a:ext uri="{FF2B5EF4-FFF2-40B4-BE49-F238E27FC236}">
                <a16:creationId xmlns:a16="http://schemas.microsoft.com/office/drawing/2014/main" id="{C4A6646F-5AEA-451B-881E-704FD58DAF64}"/>
              </a:ext>
            </a:extLst>
          </p:cNvPr>
          <p:cNvSpPr/>
          <p:nvPr/>
        </p:nvSpPr>
        <p:spPr>
          <a:xfrm>
            <a:off x="8251896" y="2826649"/>
            <a:ext cx="1400961" cy="89868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Placeholder image representing relevant text</a:t>
            </a:r>
          </a:p>
        </p:txBody>
      </p:sp>
      <p:graphicFrame>
        <p:nvGraphicFramePr>
          <p:cNvPr id="49" name="Diagram 48">
            <a:extLst>
              <a:ext uri="{FF2B5EF4-FFF2-40B4-BE49-F238E27FC236}">
                <a16:creationId xmlns:a16="http://schemas.microsoft.com/office/drawing/2014/main" id="{69A2B039-EF5F-4EE4-B3A6-345087053A14}"/>
              </a:ext>
            </a:extLst>
          </p:cNvPr>
          <p:cNvGraphicFramePr/>
          <p:nvPr>
            <p:extLst>
              <p:ext uri="{D42A27DB-BD31-4B8C-83A1-F6EECF244321}">
                <p14:modId xmlns:p14="http://schemas.microsoft.com/office/powerpoint/2010/main" val="708377188"/>
              </p:ext>
            </p:extLst>
          </p:nvPr>
        </p:nvGraphicFramePr>
        <p:xfrm>
          <a:off x="2497103" y="80411"/>
          <a:ext cx="4917157" cy="3539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0" name="Graphic 5" descr="User">
            <a:extLst>
              <a:ext uri="{FF2B5EF4-FFF2-40B4-BE49-F238E27FC236}">
                <a16:creationId xmlns:a16="http://schemas.microsoft.com/office/drawing/2014/main" id="{B87967C3-4464-49CC-802B-5EEAC74BE83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7648" y="1852798"/>
            <a:ext cx="724491" cy="724491"/>
          </a:xfrm>
          <a:prstGeom prst="rect">
            <a:avLst/>
          </a:prstGeom>
        </p:spPr>
      </p:pic>
      <p:sp>
        <p:nvSpPr>
          <p:cNvPr id="51" name="Rectangle 50">
            <a:extLst>
              <a:ext uri="{FF2B5EF4-FFF2-40B4-BE49-F238E27FC236}">
                <a16:creationId xmlns:a16="http://schemas.microsoft.com/office/drawing/2014/main" id="{83E6CC43-7110-42D2-91BE-5FF671098D08}"/>
              </a:ext>
            </a:extLst>
          </p:cNvPr>
          <p:cNvSpPr/>
          <p:nvPr/>
        </p:nvSpPr>
        <p:spPr>
          <a:xfrm>
            <a:off x="1052139" y="2090388"/>
            <a:ext cx="8828992" cy="461665"/>
          </a:xfrm>
          <a:prstGeom prst="rect">
            <a:avLst/>
          </a:prstGeom>
          <a:solidFill>
            <a:schemeClr val="tx2">
              <a:lumMod val="40000"/>
              <a:lumOff val="60000"/>
            </a:schemeClr>
          </a:solidFill>
        </p:spPr>
        <p:txBody>
          <a:bodyPr wrap="square">
            <a:spAutoFit/>
          </a:bodyPr>
          <a:lstStyle/>
          <a:p>
            <a:r>
              <a:rPr lang="en-GB" sz="2400" dirty="0"/>
              <a:t>Click on each block below to see what you should check for this job.</a:t>
            </a:r>
          </a:p>
        </p:txBody>
      </p:sp>
    </p:spTree>
    <p:custDataLst>
      <p:tags r:id="rId1"/>
    </p:custDataLst>
    <p:extLst>
      <p:ext uri="{BB962C8B-B14F-4D97-AF65-F5344CB8AC3E}">
        <p14:creationId xmlns:p14="http://schemas.microsoft.com/office/powerpoint/2010/main" val="20001237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normAutofit/>
          </a:bodyPr>
          <a:lstStyle/>
          <a:p>
            <a:r>
              <a:rPr lang="en-GB" dirty="0"/>
              <a:t>Step 7- Check job done correctly</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3" y="1104489"/>
            <a:ext cx="9312719" cy="1818394"/>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15" name="Content Placeholder 2">
            <a:extLst>
              <a:ext uri="{FF2B5EF4-FFF2-40B4-BE49-F238E27FC236}">
                <a16:creationId xmlns:a16="http://schemas.microsoft.com/office/drawing/2014/main" id="{BE60F482-8596-4769-9E9C-6C799FD72C21}"/>
              </a:ext>
            </a:extLst>
          </p:cNvPr>
          <p:cNvSpPr txBox="1">
            <a:spLocks/>
          </p:cNvSpPr>
          <p:nvPr/>
        </p:nvSpPr>
        <p:spPr>
          <a:xfrm>
            <a:off x="645012" y="1131182"/>
            <a:ext cx="9312719" cy="698249"/>
          </a:xfrm>
          <a:prstGeom prst="rect">
            <a:avLst/>
          </a:prstGeom>
        </p:spPr>
        <p:txBody>
          <a:bodyPr vert="horz" lIns="91440" tIns="45720" rIns="91440" bIns="45720" rtlCol="0">
            <a:noAutofit/>
          </a:bodyPr>
          <a:lst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a:lstStyle>
          <a:p>
            <a:pPr marL="0" indent="0">
              <a:buFont typeface="Arial" panose="020B0604020202020204" pitchFamily="34" charset="0"/>
              <a:buNone/>
            </a:pPr>
            <a:r>
              <a:rPr lang="en-GB" sz="2400" dirty="0"/>
              <a:t>In addition to checking the elements, you must make sure that the </a:t>
            </a:r>
            <a:r>
              <a:rPr lang="en-GB" sz="2400" b="1" dirty="0"/>
              <a:t>No Voltage Tests </a:t>
            </a:r>
            <a:r>
              <a:rPr lang="en-GB" sz="2400" dirty="0"/>
              <a:t>and </a:t>
            </a:r>
            <a:r>
              <a:rPr lang="en-GB" sz="2400" b="1" dirty="0"/>
              <a:t>Voltage On Tests </a:t>
            </a:r>
            <a:r>
              <a:rPr lang="en-GB" sz="2400" dirty="0"/>
              <a:t>are completed. </a:t>
            </a:r>
          </a:p>
          <a:p>
            <a:pPr marL="0" indent="0">
              <a:buFont typeface="Arial" panose="020B0604020202020204" pitchFamily="34" charset="0"/>
              <a:buNone/>
            </a:pPr>
            <a:endParaRPr lang="en-GB" sz="2400" dirty="0"/>
          </a:p>
          <a:p>
            <a:pPr marL="0" indent="0">
              <a:buFont typeface="Arial" panose="020B0604020202020204" pitchFamily="34" charset="0"/>
              <a:buNone/>
            </a:pPr>
            <a:endParaRPr lang="en-GB" sz="2400" dirty="0"/>
          </a:p>
          <a:p>
            <a:pPr marL="0" indent="0">
              <a:buFont typeface="Arial" panose="020B0604020202020204" pitchFamily="34" charset="0"/>
              <a:buNone/>
            </a:pPr>
            <a:endParaRPr lang="en-GB" sz="2400" dirty="0"/>
          </a:p>
          <a:p>
            <a:pPr marL="0" indent="0">
              <a:buFont typeface="Arial" panose="020B0604020202020204" pitchFamily="34" charset="0"/>
              <a:buNone/>
            </a:pPr>
            <a:endParaRPr lang="en-GB" sz="2400" dirty="0"/>
          </a:p>
          <a:p>
            <a:pPr marL="0" indent="0">
              <a:buFont typeface="Arial" panose="020B0604020202020204" pitchFamily="34" charset="0"/>
              <a:buNone/>
            </a:pPr>
            <a:endParaRPr lang="en-GB" sz="2400" dirty="0"/>
          </a:p>
        </p:txBody>
      </p:sp>
      <p:sp>
        <p:nvSpPr>
          <p:cNvPr id="17" name="TextBox 16">
            <a:extLst>
              <a:ext uri="{FF2B5EF4-FFF2-40B4-BE49-F238E27FC236}">
                <a16:creationId xmlns:a16="http://schemas.microsoft.com/office/drawing/2014/main" id="{1895869E-2D0E-4D11-980D-0B30B2618F85}"/>
              </a:ext>
            </a:extLst>
          </p:cNvPr>
          <p:cNvSpPr txBox="1"/>
          <p:nvPr/>
        </p:nvSpPr>
        <p:spPr>
          <a:xfrm>
            <a:off x="645013" y="2079587"/>
            <a:ext cx="3381067" cy="400110"/>
          </a:xfrm>
          <a:prstGeom prst="rect">
            <a:avLst/>
          </a:prstGeom>
          <a:noFill/>
        </p:spPr>
        <p:txBody>
          <a:bodyPr wrap="square" rtlCol="0">
            <a:spAutoFit/>
          </a:bodyPr>
          <a:lstStyle/>
          <a:p>
            <a:r>
              <a:rPr lang="en-ZA" sz="2000" b="1" dirty="0"/>
              <a:t>No Voltage Tests</a:t>
            </a:r>
          </a:p>
        </p:txBody>
      </p:sp>
      <p:sp>
        <p:nvSpPr>
          <p:cNvPr id="18" name="Rectangle 17">
            <a:extLst>
              <a:ext uri="{FF2B5EF4-FFF2-40B4-BE49-F238E27FC236}">
                <a16:creationId xmlns:a16="http://schemas.microsoft.com/office/drawing/2014/main" id="{4511713F-24FD-4469-B472-4FD9104C58BD}"/>
              </a:ext>
            </a:extLst>
          </p:cNvPr>
          <p:cNvSpPr/>
          <p:nvPr/>
        </p:nvSpPr>
        <p:spPr>
          <a:xfrm>
            <a:off x="2560329" y="2539001"/>
            <a:ext cx="2055644" cy="11592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Placeholder: Insulation resistance test</a:t>
            </a:r>
          </a:p>
        </p:txBody>
      </p:sp>
      <p:sp>
        <p:nvSpPr>
          <p:cNvPr id="19" name="Rectangle 18">
            <a:extLst>
              <a:ext uri="{FF2B5EF4-FFF2-40B4-BE49-F238E27FC236}">
                <a16:creationId xmlns:a16="http://schemas.microsoft.com/office/drawing/2014/main" id="{93FB7A14-EC2F-46B2-8048-FB9932C33E3A}"/>
              </a:ext>
            </a:extLst>
          </p:cNvPr>
          <p:cNvSpPr/>
          <p:nvPr/>
        </p:nvSpPr>
        <p:spPr>
          <a:xfrm>
            <a:off x="392862" y="2539001"/>
            <a:ext cx="2055644" cy="11592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Continuity of the earth conductor</a:t>
            </a:r>
          </a:p>
        </p:txBody>
      </p:sp>
      <p:sp>
        <p:nvSpPr>
          <p:cNvPr id="22" name="TextBox 21">
            <a:extLst>
              <a:ext uri="{FF2B5EF4-FFF2-40B4-BE49-F238E27FC236}">
                <a16:creationId xmlns:a16="http://schemas.microsoft.com/office/drawing/2014/main" id="{41518E7A-9931-4E2D-B24C-22DB32608181}"/>
              </a:ext>
            </a:extLst>
          </p:cNvPr>
          <p:cNvSpPr txBox="1"/>
          <p:nvPr/>
        </p:nvSpPr>
        <p:spPr>
          <a:xfrm>
            <a:off x="5738529" y="2087520"/>
            <a:ext cx="3381067" cy="400110"/>
          </a:xfrm>
          <a:prstGeom prst="rect">
            <a:avLst/>
          </a:prstGeom>
          <a:noFill/>
        </p:spPr>
        <p:txBody>
          <a:bodyPr wrap="square" rtlCol="0">
            <a:spAutoFit/>
          </a:bodyPr>
          <a:lstStyle/>
          <a:p>
            <a:r>
              <a:rPr lang="en-ZA" sz="2000" b="1" dirty="0"/>
              <a:t>Voltage On Tests</a:t>
            </a:r>
          </a:p>
        </p:txBody>
      </p:sp>
      <p:sp>
        <p:nvSpPr>
          <p:cNvPr id="23" name="Rectangle 22">
            <a:extLst>
              <a:ext uri="{FF2B5EF4-FFF2-40B4-BE49-F238E27FC236}">
                <a16:creationId xmlns:a16="http://schemas.microsoft.com/office/drawing/2014/main" id="{B9C2DF39-4D04-49DE-B333-989C60911711}"/>
              </a:ext>
            </a:extLst>
          </p:cNvPr>
          <p:cNvSpPr/>
          <p:nvPr/>
        </p:nvSpPr>
        <p:spPr>
          <a:xfrm>
            <a:off x="5475363" y="2580900"/>
            <a:ext cx="2055644" cy="11592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Simulation </a:t>
            </a:r>
          </a:p>
          <a:p>
            <a:pPr algn="ctr"/>
            <a:r>
              <a:rPr lang="en-ZA" sz="1553" dirty="0"/>
              <a:t>Voltage Test</a:t>
            </a:r>
          </a:p>
          <a:p>
            <a:pPr algn="ctr"/>
            <a:endParaRPr lang="en-ZA" sz="1553" dirty="0"/>
          </a:p>
        </p:txBody>
      </p:sp>
      <p:sp>
        <p:nvSpPr>
          <p:cNvPr id="24" name="Rectangle 23">
            <a:extLst>
              <a:ext uri="{FF2B5EF4-FFF2-40B4-BE49-F238E27FC236}">
                <a16:creationId xmlns:a16="http://schemas.microsoft.com/office/drawing/2014/main" id="{1E2A3679-55A9-450D-B509-42F59B52620F}"/>
              </a:ext>
            </a:extLst>
          </p:cNvPr>
          <p:cNvSpPr/>
          <p:nvPr/>
        </p:nvSpPr>
        <p:spPr>
          <a:xfrm>
            <a:off x="7727497" y="2571879"/>
            <a:ext cx="2055644" cy="11592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Simulation </a:t>
            </a:r>
          </a:p>
          <a:p>
            <a:pPr algn="ctr"/>
            <a:r>
              <a:rPr lang="en-ZA" sz="1553" dirty="0"/>
              <a:t>Polarity Test</a:t>
            </a:r>
          </a:p>
          <a:p>
            <a:pPr algn="ctr"/>
            <a:endParaRPr lang="en-ZA" sz="1553" dirty="0"/>
          </a:p>
        </p:txBody>
      </p:sp>
      <p:sp>
        <p:nvSpPr>
          <p:cNvPr id="25" name="Rectangle 24">
            <a:extLst>
              <a:ext uri="{FF2B5EF4-FFF2-40B4-BE49-F238E27FC236}">
                <a16:creationId xmlns:a16="http://schemas.microsoft.com/office/drawing/2014/main" id="{0DDE9D90-2016-4B88-8795-A1822B6F8E38}"/>
              </a:ext>
            </a:extLst>
          </p:cNvPr>
          <p:cNvSpPr/>
          <p:nvPr/>
        </p:nvSpPr>
        <p:spPr>
          <a:xfrm>
            <a:off x="6503185" y="3816308"/>
            <a:ext cx="2055644" cy="11592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Simulation </a:t>
            </a:r>
          </a:p>
          <a:p>
            <a:pPr algn="ctr"/>
            <a:r>
              <a:rPr lang="en-ZA" sz="1553" dirty="0"/>
              <a:t>Elevated Voltage to Neutral test</a:t>
            </a:r>
          </a:p>
          <a:p>
            <a:pPr algn="ctr"/>
            <a:endParaRPr lang="en-ZA" sz="1553" dirty="0"/>
          </a:p>
        </p:txBody>
      </p:sp>
      <p:cxnSp>
        <p:nvCxnSpPr>
          <p:cNvPr id="4" name="Straight Connector 3"/>
          <p:cNvCxnSpPr/>
          <p:nvPr/>
        </p:nvCxnSpPr>
        <p:spPr>
          <a:xfrm>
            <a:off x="5156200" y="1805267"/>
            <a:ext cx="0" cy="292760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3284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normAutofit/>
          </a:bodyPr>
          <a:lstStyle/>
          <a:p>
            <a:r>
              <a:rPr lang="en-GB" dirty="0"/>
              <a:t>Step 8- Handover to client </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65975" y="1104489"/>
            <a:ext cx="9312719" cy="1818394"/>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15" name="Content Placeholder 2">
            <a:extLst>
              <a:ext uri="{FF2B5EF4-FFF2-40B4-BE49-F238E27FC236}">
                <a16:creationId xmlns:a16="http://schemas.microsoft.com/office/drawing/2014/main" id="{BE60F482-8596-4769-9E9C-6C799FD72C21}"/>
              </a:ext>
            </a:extLst>
          </p:cNvPr>
          <p:cNvSpPr txBox="1">
            <a:spLocks/>
          </p:cNvSpPr>
          <p:nvPr/>
        </p:nvSpPr>
        <p:spPr>
          <a:xfrm>
            <a:off x="500468" y="1104489"/>
            <a:ext cx="8864512" cy="698249"/>
          </a:xfrm>
          <a:prstGeom prst="rect">
            <a:avLst/>
          </a:prstGeom>
        </p:spPr>
        <p:txBody>
          <a:bodyPr vert="horz" lIns="91440" tIns="45720" rIns="91440" bIns="45720" rtlCol="0">
            <a:noAutofit/>
          </a:bodyPr>
          <a:lst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a:lstStyle>
          <a:p>
            <a:pPr marL="0" indent="0">
              <a:buNone/>
            </a:pPr>
            <a:r>
              <a:rPr lang="en-GB" sz="2400" dirty="0"/>
              <a:t>You are almost finished installing the power supply for Mrs </a:t>
            </a:r>
            <a:r>
              <a:rPr lang="en-GB" sz="2400" dirty="0" err="1"/>
              <a:t>Nkitseng’s</a:t>
            </a:r>
            <a:r>
              <a:rPr lang="en-GB" sz="2400" dirty="0"/>
              <a:t> stove. The final step is to show your client what you have done and provide the Certificate of Compliance (COC). </a:t>
            </a:r>
          </a:p>
        </p:txBody>
      </p:sp>
      <p:sp>
        <p:nvSpPr>
          <p:cNvPr id="9" name="Rectangle 8">
            <a:extLst>
              <a:ext uri="{FF2B5EF4-FFF2-40B4-BE49-F238E27FC236}">
                <a16:creationId xmlns:a16="http://schemas.microsoft.com/office/drawing/2014/main" id="{948CEC6B-9FDC-4662-822B-DC80B704EC0F}"/>
              </a:ext>
            </a:extLst>
          </p:cNvPr>
          <p:cNvSpPr/>
          <p:nvPr/>
        </p:nvSpPr>
        <p:spPr>
          <a:xfrm>
            <a:off x="6462816" y="3308373"/>
            <a:ext cx="3222204" cy="11721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dirty="0"/>
          </a:p>
          <a:p>
            <a:pPr algn="ctr"/>
            <a:endParaRPr lang="en-ZA" sz="1553" dirty="0"/>
          </a:p>
          <a:p>
            <a:pPr algn="ctr"/>
            <a:r>
              <a:rPr lang="en-ZA" sz="1553" dirty="0"/>
              <a:t>Placeholder for Video on Handover </a:t>
            </a:r>
          </a:p>
        </p:txBody>
      </p:sp>
      <p:sp>
        <p:nvSpPr>
          <p:cNvPr id="41" name="Rectangle 40">
            <a:extLst>
              <a:ext uri="{FF2B5EF4-FFF2-40B4-BE49-F238E27FC236}">
                <a16:creationId xmlns:a16="http://schemas.microsoft.com/office/drawing/2014/main" id="{965E3B8C-B0ED-4095-B053-53D52A98DA21}"/>
              </a:ext>
            </a:extLst>
          </p:cNvPr>
          <p:cNvSpPr/>
          <p:nvPr/>
        </p:nvSpPr>
        <p:spPr>
          <a:xfrm>
            <a:off x="16246259" y="4291905"/>
            <a:ext cx="2055644" cy="11592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53" dirty="0"/>
              <a:t>How long is a certificate of compliance valid for?</a:t>
            </a:r>
          </a:p>
        </p:txBody>
      </p:sp>
      <p:pic>
        <p:nvPicPr>
          <p:cNvPr id="52"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9961" y="3577182"/>
            <a:ext cx="407913" cy="31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7" name="Diagram 46">
            <a:extLst>
              <a:ext uri="{FF2B5EF4-FFF2-40B4-BE49-F238E27FC236}">
                <a16:creationId xmlns:a16="http://schemas.microsoft.com/office/drawing/2014/main" id="{69A2B039-EF5F-4EE4-B3A6-345087053A14}"/>
              </a:ext>
            </a:extLst>
          </p:cNvPr>
          <p:cNvGraphicFramePr/>
          <p:nvPr>
            <p:extLst>
              <p:ext uri="{D42A27DB-BD31-4B8C-83A1-F6EECF244321}">
                <p14:modId xmlns:p14="http://schemas.microsoft.com/office/powerpoint/2010/main" val="1725764477"/>
              </p:ext>
            </p:extLst>
          </p:nvPr>
        </p:nvGraphicFramePr>
        <p:xfrm>
          <a:off x="2497103" y="80411"/>
          <a:ext cx="4917157" cy="3539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9" name="Graphic 5" descr="User">
            <a:extLst>
              <a:ext uri="{FF2B5EF4-FFF2-40B4-BE49-F238E27FC236}">
                <a16:creationId xmlns:a16="http://schemas.microsoft.com/office/drawing/2014/main" id="{B87967C3-4464-49CC-802B-5EEAC74BE83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38667" y="2292022"/>
            <a:ext cx="724491" cy="724491"/>
          </a:xfrm>
          <a:prstGeom prst="rect">
            <a:avLst/>
          </a:prstGeom>
        </p:spPr>
      </p:pic>
      <p:sp>
        <p:nvSpPr>
          <p:cNvPr id="53" name="Rectangle 52">
            <a:extLst>
              <a:ext uri="{FF2B5EF4-FFF2-40B4-BE49-F238E27FC236}">
                <a16:creationId xmlns:a16="http://schemas.microsoft.com/office/drawing/2014/main" id="{83E6CC43-7110-42D2-91BE-5FF671098D08}"/>
              </a:ext>
            </a:extLst>
          </p:cNvPr>
          <p:cNvSpPr/>
          <p:nvPr/>
        </p:nvSpPr>
        <p:spPr>
          <a:xfrm>
            <a:off x="1052139" y="2366808"/>
            <a:ext cx="4899081" cy="1200329"/>
          </a:xfrm>
          <a:prstGeom prst="rect">
            <a:avLst/>
          </a:prstGeom>
          <a:solidFill>
            <a:schemeClr val="tx2">
              <a:lumMod val="40000"/>
              <a:lumOff val="60000"/>
            </a:schemeClr>
          </a:solidFill>
        </p:spPr>
        <p:txBody>
          <a:bodyPr wrap="square">
            <a:spAutoFit/>
          </a:bodyPr>
          <a:lstStyle/>
          <a:p>
            <a:r>
              <a:rPr lang="en-GB" sz="2400" dirty="0"/>
              <a:t>Watch the videos to find out about COC’s and to see how a client handover is done. </a:t>
            </a:r>
          </a:p>
        </p:txBody>
      </p:sp>
      <p:sp>
        <p:nvSpPr>
          <p:cNvPr id="54" name="Rectangle 53">
            <a:extLst>
              <a:ext uri="{FF2B5EF4-FFF2-40B4-BE49-F238E27FC236}">
                <a16:creationId xmlns:a16="http://schemas.microsoft.com/office/drawing/2014/main" id="{948CEC6B-9FDC-4662-822B-DC80B704EC0F}"/>
              </a:ext>
            </a:extLst>
          </p:cNvPr>
          <p:cNvSpPr/>
          <p:nvPr/>
        </p:nvSpPr>
        <p:spPr>
          <a:xfrm>
            <a:off x="6462816" y="2057400"/>
            <a:ext cx="3222204" cy="11811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553" dirty="0"/>
          </a:p>
          <a:p>
            <a:pPr algn="ctr"/>
            <a:endParaRPr lang="en-ZA" sz="1553" dirty="0"/>
          </a:p>
          <a:p>
            <a:pPr algn="ctr"/>
            <a:r>
              <a:rPr lang="en-ZA" sz="1553" dirty="0"/>
              <a:t>Placeholder for Video on Handover </a:t>
            </a:r>
          </a:p>
        </p:txBody>
      </p:sp>
      <p:pic>
        <p:nvPicPr>
          <p:cNvPr id="55" name="Picture 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8404" y="2301040"/>
            <a:ext cx="407913" cy="31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0910383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53" y="264463"/>
            <a:ext cx="7616770" cy="960112"/>
          </a:xfrm>
        </p:spPr>
        <p:txBody>
          <a:bodyPr>
            <a:normAutofit/>
          </a:bodyPr>
          <a:lstStyle/>
          <a:p>
            <a:r>
              <a:rPr lang="en-GB" dirty="0"/>
              <a:t>Conclusion </a:t>
            </a:r>
          </a:p>
        </p:txBody>
      </p:sp>
      <p:sp>
        <p:nvSpPr>
          <p:cNvPr id="5" name="Content Placeholder 2">
            <a:extLst>
              <a:ext uri="{FF2B5EF4-FFF2-40B4-BE49-F238E27FC236}">
                <a16:creationId xmlns:a16="http://schemas.microsoft.com/office/drawing/2014/main" id="{A67C0941-1EC2-4E67-96DB-02C26ABADB73}"/>
              </a:ext>
            </a:extLst>
          </p:cNvPr>
          <p:cNvSpPr>
            <a:spLocks noGrp="1"/>
          </p:cNvSpPr>
          <p:nvPr>
            <p:ph idx="1"/>
          </p:nvPr>
        </p:nvSpPr>
        <p:spPr>
          <a:xfrm>
            <a:off x="645014" y="1104489"/>
            <a:ext cx="6458520" cy="1818394"/>
          </a:xfrm>
        </p:spPr>
        <p:txBody>
          <a:bodyPr>
            <a:noAutofit/>
          </a:bodyPr>
          <a:lstStyle/>
          <a:p>
            <a:pPr marL="0" indent="0">
              <a:buNone/>
            </a:pPr>
            <a:endParaRPr lang="en-GB" dirty="0"/>
          </a:p>
          <a:p>
            <a:pPr marL="0" indent="0">
              <a:buNone/>
            </a:pPr>
            <a:endParaRPr lang="en-GB" dirty="0"/>
          </a:p>
        </p:txBody>
      </p:sp>
      <p:sp>
        <p:nvSpPr>
          <p:cNvPr id="15" name="Content Placeholder 2">
            <a:extLst>
              <a:ext uri="{FF2B5EF4-FFF2-40B4-BE49-F238E27FC236}">
                <a16:creationId xmlns:a16="http://schemas.microsoft.com/office/drawing/2014/main" id="{BE60F482-8596-4769-9E9C-6C799FD72C21}"/>
              </a:ext>
            </a:extLst>
          </p:cNvPr>
          <p:cNvSpPr txBox="1">
            <a:spLocks/>
          </p:cNvSpPr>
          <p:nvPr/>
        </p:nvSpPr>
        <p:spPr>
          <a:xfrm>
            <a:off x="645012" y="1131182"/>
            <a:ext cx="4460388" cy="698249"/>
          </a:xfrm>
          <a:prstGeom prst="rect">
            <a:avLst/>
          </a:prstGeom>
        </p:spPr>
        <p:txBody>
          <a:bodyPr vert="horz" lIns="91440" tIns="45720" rIns="91440" bIns="45720" rtlCol="0">
            <a:noAutofit/>
          </a:bodyPr>
          <a:lstStyle>
            <a:lvl1pPr marL="165575" indent="-165575" algn="l" defTabSz="662300" rtl="0" eaLnBrk="1" latinLnBrk="0" hangingPunct="1">
              <a:lnSpc>
                <a:spcPct val="90000"/>
              </a:lnSpc>
              <a:spcBef>
                <a:spcPts val="724"/>
              </a:spcBef>
              <a:buFont typeface="Arial" panose="020B0604020202020204" pitchFamily="34" charset="0"/>
              <a:buChar char="•"/>
              <a:defRPr sz="2028" kern="1200">
                <a:solidFill>
                  <a:schemeClr val="tx1"/>
                </a:solidFill>
                <a:latin typeface="+mn-lt"/>
                <a:ea typeface="+mn-ea"/>
                <a:cs typeface="+mn-cs"/>
              </a:defRPr>
            </a:lvl1pPr>
            <a:lvl2pPr marL="496725" indent="-165575" algn="l" defTabSz="662300" rtl="0" eaLnBrk="1" latinLnBrk="0" hangingPunct="1">
              <a:lnSpc>
                <a:spcPct val="90000"/>
              </a:lnSpc>
              <a:spcBef>
                <a:spcPts val="362"/>
              </a:spcBef>
              <a:buFont typeface="Arial" panose="020B0604020202020204" pitchFamily="34" charset="0"/>
              <a:buChar char="•"/>
              <a:defRPr sz="1738" kern="1200">
                <a:solidFill>
                  <a:schemeClr val="tx1"/>
                </a:solidFill>
                <a:latin typeface="+mn-lt"/>
                <a:ea typeface="+mn-ea"/>
                <a:cs typeface="+mn-cs"/>
              </a:defRPr>
            </a:lvl2pPr>
            <a:lvl3pPr marL="827875" indent="-165575" algn="l" defTabSz="662300" rtl="0" eaLnBrk="1" latinLnBrk="0" hangingPunct="1">
              <a:lnSpc>
                <a:spcPct val="90000"/>
              </a:lnSpc>
              <a:spcBef>
                <a:spcPts val="362"/>
              </a:spcBef>
              <a:buFont typeface="Arial" panose="020B0604020202020204" pitchFamily="34" charset="0"/>
              <a:buChar char="•"/>
              <a:defRPr sz="1449" kern="1200">
                <a:solidFill>
                  <a:schemeClr val="tx1"/>
                </a:solidFill>
                <a:latin typeface="+mn-lt"/>
                <a:ea typeface="+mn-ea"/>
                <a:cs typeface="+mn-cs"/>
              </a:defRPr>
            </a:lvl3pPr>
            <a:lvl4pPr marL="11590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4pPr>
            <a:lvl5pPr marL="14901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5pPr>
            <a:lvl6pPr marL="18213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6pPr>
            <a:lvl7pPr marL="21524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7pPr>
            <a:lvl8pPr marL="248362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8pPr>
            <a:lvl9pPr marL="2814775" indent="-165575" algn="l" defTabSz="662300" rtl="0" eaLnBrk="1" latinLnBrk="0" hangingPunct="1">
              <a:lnSpc>
                <a:spcPct val="90000"/>
              </a:lnSpc>
              <a:spcBef>
                <a:spcPts val="362"/>
              </a:spcBef>
              <a:buFont typeface="Arial" panose="020B0604020202020204" pitchFamily="34" charset="0"/>
              <a:buChar char="•"/>
              <a:defRPr sz="1304" kern="1200">
                <a:solidFill>
                  <a:schemeClr val="tx1"/>
                </a:solidFill>
                <a:latin typeface="+mn-lt"/>
                <a:ea typeface="+mn-ea"/>
                <a:cs typeface="+mn-cs"/>
              </a:defRPr>
            </a:lvl9pPr>
          </a:lstStyle>
          <a:p>
            <a:pPr marL="0" indent="0">
              <a:buFont typeface="Arial" panose="020B0604020202020204" pitchFamily="34" charset="0"/>
              <a:buNone/>
            </a:pPr>
            <a:r>
              <a:rPr lang="en-GB" sz="2400" b="1" dirty="0"/>
              <a:t>Congratulations! </a:t>
            </a:r>
            <a:r>
              <a:rPr lang="en-GB" sz="2400" dirty="0"/>
              <a:t>You have now worked through the entire scenario for installing a power supply to a stove!</a:t>
            </a:r>
          </a:p>
          <a:p>
            <a:pPr marL="0" indent="0">
              <a:buFont typeface="Arial" panose="020B0604020202020204" pitchFamily="34" charset="0"/>
              <a:buNone/>
            </a:pPr>
            <a:r>
              <a:rPr lang="en-GB" sz="2400" dirty="0"/>
              <a:t>There are 5 more scenarios for you to try, would you like to try one now? </a:t>
            </a:r>
          </a:p>
        </p:txBody>
      </p:sp>
      <p:sp>
        <p:nvSpPr>
          <p:cNvPr id="6" name="Rectangle 5">
            <a:extLst>
              <a:ext uri="{FF2B5EF4-FFF2-40B4-BE49-F238E27FC236}">
                <a16:creationId xmlns:a16="http://schemas.microsoft.com/office/drawing/2014/main" id="{93FB7A14-EC2F-46B2-8048-FB9932C33E3A}"/>
              </a:ext>
            </a:extLst>
          </p:cNvPr>
          <p:cNvSpPr/>
          <p:nvPr/>
        </p:nvSpPr>
        <p:spPr>
          <a:xfrm>
            <a:off x="10509452" y="3882157"/>
            <a:ext cx="1378521" cy="9717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Scenario: </a:t>
            </a:r>
            <a:br>
              <a:rPr lang="en-ZA" sz="1400" dirty="0"/>
            </a:br>
            <a:r>
              <a:rPr lang="en-ZA" sz="1400" dirty="0"/>
              <a:t>Gate Motor Supply</a:t>
            </a:r>
          </a:p>
        </p:txBody>
      </p:sp>
      <p:sp>
        <p:nvSpPr>
          <p:cNvPr id="11" name="Rectangle 10">
            <a:extLst>
              <a:ext uri="{FF2B5EF4-FFF2-40B4-BE49-F238E27FC236}">
                <a16:creationId xmlns:a16="http://schemas.microsoft.com/office/drawing/2014/main" id="{93FB7A14-EC2F-46B2-8048-FB9932C33E3A}"/>
              </a:ext>
            </a:extLst>
          </p:cNvPr>
          <p:cNvSpPr/>
          <p:nvPr/>
        </p:nvSpPr>
        <p:spPr>
          <a:xfrm>
            <a:off x="11957252" y="3882156"/>
            <a:ext cx="1378521" cy="9717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Scenario: </a:t>
            </a:r>
            <a:br>
              <a:rPr lang="en-ZA" sz="1400" dirty="0"/>
            </a:br>
            <a:r>
              <a:rPr lang="en-ZA" sz="1400" dirty="0"/>
              <a:t>Security Light</a:t>
            </a:r>
          </a:p>
        </p:txBody>
      </p:sp>
      <p:sp>
        <p:nvSpPr>
          <p:cNvPr id="12" name="Rectangle 11">
            <a:extLst>
              <a:ext uri="{FF2B5EF4-FFF2-40B4-BE49-F238E27FC236}">
                <a16:creationId xmlns:a16="http://schemas.microsoft.com/office/drawing/2014/main" id="{93FB7A14-EC2F-46B2-8048-FB9932C33E3A}"/>
              </a:ext>
            </a:extLst>
          </p:cNvPr>
          <p:cNvSpPr/>
          <p:nvPr/>
        </p:nvSpPr>
        <p:spPr>
          <a:xfrm>
            <a:off x="13396586" y="3882157"/>
            <a:ext cx="1378521" cy="9717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Scenario: </a:t>
            </a:r>
            <a:br>
              <a:rPr lang="en-ZA" sz="1400" dirty="0"/>
            </a:br>
            <a:r>
              <a:rPr lang="en-ZA" sz="1400" dirty="0"/>
              <a:t>Water Heater Supply</a:t>
            </a:r>
          </a:p>
        </p:txBody>
      </p:sp>
      <p:sp>
        <p:nvSpPr>
          <p:cNvPr id="13" name="Rectangle 12">
            <a:extLst>
              <a:ext uri="{FF2B5EF4-FFF2-40B4-BE49-F238E27FC236}">
                <a16:creationId xmlns:a16="http://schemas.microsoft.com/office/drawing/2014/main" id="{93FB7A14-EC2F-46B2-8048-FB9932C33E3A}"/>
              </a:ext>
            </a:extLst>
          </p:cNvPr>
          <p:cNvSpPr/>
          <p:nvPr/>
        </p:nvSpPr>
        <p:spPr>
          <a:xfrm>
            <a:off x="14852853" y="3882157"/>
            <a:ext cx="1378521" cy="9717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Scenario: </a:t>
            </a:r>
            <a:br>
              <a:rPr lang="en-ZA" sz="1400" dirty="0"/>
            </a:br>
            <a:r>
              <a:rPr lang="en-ZA" sz="1400" dirty="0"/>
              <a:t>3 Phase socket outlet installation</a:t>
            </a:r>
          </a:p>
        </p:txBody>
      </p:sp>
      <p:sp>
        <p:nvSpPr>
          <p:cNvPr id="14" name="Rectangle 13">
            <a:extLst>
              <a:ext uri="{FF2B5EF4-FFF2-40B4-BE49-F238E27FC236}">
                <a16:creationId xmlns:a16="http://schemas.microsoft.com/office/drawing/2014/main" id="{93FB7A14-EC2F-46B2-8048-FB9932C33E3A}"/>
              </a:ext>
            </a:extLst>
          </p:cNvPr>
          <p:cNvSpPr/>
          <p:nvPr/>
        </p:nvSpPr>
        <p:spPr>
          <a:xfrm>
            <a:off x="16383774" y="3882157"/>
            <a:ext cx="1378521" cy="9717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Scenario: </a:t>
            </a:r>
            <a:br>
              <a:rPr lang="en-ZA" sz="1400" dirty="0"/>
            </a:br>
            <a:r>
              <a:rPr lang="en-ZA" sz="1400" dirty="0"/>
              <a:t>Motor controls centre installation</a:t>
            </a:r>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3143" r="38719" b="8144"/>
          <a:stretch/>
        </p:blipFill>
        <p:spPr bwMode="auto">
          <a:xfrm>
            <a:off x="4799764" y="944467"/>
            <a:ext cx="5064749" cy="3322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6179271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7" descr="Lightbulb">
            <a:extLst>
              <a:ext uri="{FF2B5EF4-FFF2-40B4-BE49-F238E27FC236}">
                <a16:creationId xmlns:a16="http://schemas.microsoft.com/office/drawing/2014/main" id="{183C3F10-110A-8B4E-AC9B-D27A3C793E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89601" y="1847501"/>
            <a:ext cx="914400" cy="914400"/>
          </a:xfrm>
          <a:prstGeom prst="rect">
            <a:avLst/>
          </a:prstGeom>
        </p:spPr>
      </p:pic>
      <p:sp>
        <p:nvSpPr>
          <p:cNvPr id="12" name="TextBox 11"/>
          <p:cNvSpPr txBox="1"/>
          <p:nvPr/>
        </p:nvSpPr>
        <p:spPr>
          <a:xfrm>
            <a:off x="297880" y="97869"/>
            <a:ext cx="3988370" cy="584775"/>
          </a:xfrm>
          <a:prstGeom prst="rect">
            <a:avLst/>
          </a:prstGeom>
          <a:noFill/>
        </p:spPr>
        <p:txBody>
          <a:bodyPr wrap="square" rtlCol="0">
            <a:spAutoFit/>
          </a:bodyPr>
          <a:lstStyle/>
          <a:p>
            <a:r>
              <a:rPr lang="en-ZA" sz="3200" b="1" dirty="0"/>
              <a:t>ICONS REQUIRED</a:t>
            </a:r>
          </a:p>
        </p:txBody>
      </p:sp>
      <p:graphicFrame>
        <p:nvGraphicFramePr>
          <p:cNvPr id="14" name="Table 13"/>
          <p:cNvGraphicFramePr>
            <a:graphicFrameLocks noGrp="1"/>
          </p:cNvGraphicFramePr>
          <p:nvPr>
            <p:extLst>
              <p:ext uri="{D42A27DB-BD31-4B8C-83A1-F6EECF244321}">
                <p14:modId xmlns:p14="http://schemas.microsoft.com/office/powerpoint/2010/main" val="1413815134"/>
              </p:ext>
            </p:extLst>
          </p:nvPr>
        </p:nvGraphicFramePr>
        <p:xfrm>
          <a:off x="297880" y="741779"/>
          <a:ext cx="9046146" cy="5868373"/>
        </p:xfrm>
        <a:graphic>
          <a:graphicData uri="http://schemas.openxmlformats.org/drawingml/2006/table">
            <a:tbl>
              <a:tblPr firstRow="1" bandRow="1">
                <a:tableStyleId>{5C22544A-7EE6-4342-B048-85BDC9FD1C3A}</a:tableStyleId>
              </a:tblPr>
              <a:tblGrid>
                <a:gridCol w="3015382">
                  <a:extLst>
                    <a:ext uri="{9D8B030D-6E8A-4147-A177-3AD203B41FA5}">
                      <a16:colId xmlns:a16="http://schemas.microsoft.com/office/drawing/2014/main" val="20000"/>
                    </a:ext>
                  </a:extLst>
                </a:gridCol>
                <a:gridCol w="3015382">
                  <a:extLst>
                    <a:ext uri="{9D8B030D-6E8A-4147-A177-3AD203B41FA5}">
                      <a16:colId xmlns:a16="http://schemas.microsoft.com/office/drawing/2014/main" val="20001"/>
                    </a:ext>
                  </a:extLst>
                </a:gridCol>
                <a:gridCol w="3015382">
                  <a:extLst>
                    <a:ext uri="{9D8B030D-6E8A-4147-A177-3AD203B41FA5}">
                      <a16:colId xmlns:a16="http://schemas.microsoft.com/office/drawing/2014/main" val="20002"/>
                    </a:ext>
                  </a:extLst>
                </a:gridCol>
              </a:tblGrid>
              <a:tr h="287853">
                <a:tc>
                  <a:txBody>
                    <a:bodyPr/>
                    <a:lstStyle/>
                    <a:p>
                      <a:r>
                        <a:rPr lang="en-ZA" dirty="0"/>
                        <a:t>ICON REQUIRED</a:t>
                      </a:r>
                    </a:p>
                  </a:txBody>
                  <a:tcPr/>
                </a:tc>
                <a:tc>
                  <a:txBody>
                    <a:bodyPr/>
                    <a:lstStyle/>
                    <a:p>
                      <a:r>
                        <a:rPr lang="en-ZA" dirty="0"/>
                        <a:t>ICON PURPOSE</a:t>
                      </a:r>
                    </a:p>
                  </a:txBody>
                  <a:tcPr/>
                </a:tc>
                <a:tc>
                  <a:txBody>
                    <a:bodyPr/>
                    <a:lstStyle/>
                    <a:p>
                      <a:r>
                        <a:rPr lang="en-ZA" dirty="0"/>
                        <a:t>Example:</a:t>
                      </a:r>
                    </a:p>
                  </a:txBody>
                  <a:tcPr/>
                </a:tc>
                <a:extLst>
                  <a:ext uri="{0D108BD9-81ED-4DB2-BD59-A6C34878D82A}">
                    <a16:rowId xmlns:a16="http://schemas.microsoft.com/office/drawing/2014/main" val="10000"/>
                  </a:ext>
                </a:extLst>
              </a:tr>
              <a:tr h="370840">
                <a:tc>
                  <a:txBody>
                    <a:bodyPr/>
                    <a:lstStyle/>
                    <a:p>
                      <a:r>
                        <a:rPr lang="en-ZA" dirty="0"/>
                        <a:t>Outcomes</a:t>
                      </a:r>
                    </a:p>
                  </a:txBody>
                  <a:tcPr/>
                </a:tc>
                <a:tc>
                  <a:txBody>
                    <a:bodyPr/>
                    <a:lstStyle/>
                    <a:p>
                      <a:r>
                        <a:rPr lang="en-ZA" dirty="0"/>
                        <a:t>Icon to represent Learning</a:t>
                      </a:r>
                      <a:r>
                        <a:rPr lang="en-ZA" baseline="0" dirty="0"/>
                        <a:t> Outcomes</a:t>
                      </a:r>
                      <a:endParaRPr lang="en-ZA" dirty="0"/>
                    </a:p>
                  </a:txBody>
                  <a:tcPr/>
                </a:tc>
                <a:tc>
                  <a:txBody>
                    <a:bodyPr/>
                    <a:lstStyle/>
                    <a:p>
                      <a:endParaRPr lang="en-ZA" dirty="0"/>
                    </a:p>
                    <a:p>
                      <a:endParaRPr lang="en-ZA" dirty="0"/>
                    </a:p>
                    <a:p>
                      <a:endParaRPr lang="en-ZA" dirty="0"/>
                    </a:p>
                    <a:p>
                      <a:endParaRPr lang="en-ZA" dirty="0"/>
                    </a:p>
                  </a:txBody>
                  <a:tcPr/>
                </a:tc>
                <a:extLst>
                  <a:ext uri="{0D108BD9-81ED-4DB2-BD59-A6C34878D82A}">
                    <a16:rowId xmlns:a16="http://schemas.microsoft.com/office/drawing/2014/main" val="10001"/>
                  </a:ext>
                </a:extLst>
              </a:tr>
              <a:tr h="370840">
                <a:tc>
                  <a:txBody>
                    <a:bodyPr/>
                    <a:lstStyle/>
                    <a:p>
                      <a:r>
                        <a:rPr lang="en-ZA" dirty="0"/>
                        <a:t>Extra Information</a:t>
                      </a:r>
                    </a:p>
                  </a:txBody>
                  <a:tcPr/>
                </a:tc>
                <a:tc>
                  <a:txBody>
                    <a:bodyPr/>
                    <a:lstStyle/>
                    <a:p>
                      <a:r>
                        <a:rPr lang="en-ZA" dirty="0"/>
                        <a:t>Icon to represent Additional Information</a:t>
                      </a:r>
                    </a:p>
                  </a:txBody>
                  <a:tcPr/>
                </a:tc>
                <a:tc>
                  <a:txBody>
                    <a:bodyPr/>
                    <a:lstStyle/>
                    <a:p>
                      <a:endParaRPr lang="en-ZA" dirty="0"/>
                    </a:p>
                    <a:p>
                      <a:endParaRPr lang="en-ZA" dirty="0"/>
                    </a:p>
                    <a:p>
                      <a:endParaRPr lang="en-ZA" dirty="0"/>
                    </a:p>
                  </a:txBody>
                  <a:tcPr/>
                </a:tc>
                <a:extLst>
                  <a:ext uri="{0D108BD9-81ED-4DB2-BD59-A6C34878D82A}">
                    <a16:rowId xmlns:a16="http://schemas.microsoft.com/office/drawing/2014/main" val="10002"/>
                  </a:ext>
                </a:extLst>
              </a:tr>
              <a:tr h="370840">
                <a:tc>
                  <a:txBody>
                    <a:bodyPr/>
                    <a:lstStyle/>
                    <a:p>
                      <a:r>
                        <a:rPr lang="en-ZA" dirty="0"/>
                        <a:t>Instruction</a:t>
                      </a:r>
                    </a:p>
                  </a:txBody>
                  <a:tcPr/>
                </a:tc>
                <a:tc>
                  <a:txBody>
                    <a:bodyPr/>
                    <a:lstStyle/>
                    <a:p>
                      <a:r>
                        <a:rPr lang="en-ZA" dirty="0"/>
                        <a:t>Icon/ Or actual person to represent an Instruction</a:t>
                      </a:r>
                      <a:r>
                        <a:rPr lang="en-ZA" baseline="0" dirty="0"/>
                        <a:t> (something learner needs to do)</a:t>
                      </a:r>
                      <a:endParaRPr lang="en-ZA" dirty="0"/>
                    </a:p>
                  </a:txBody>
                  <a:tcPr/>
                </a:tc>
                <a:tc>
                  <a:txBody>
                    <a:bodyPr/>
                    <a:lstStyle/>
                    <a:p>
                      <a:endParaRPr lang="en-ZA" dirty="0"/>
                    </a:p>
                    <a:p>
                      <a:endParaRPr lang="en-ZA" dirty="0"/>
                    </a:p>
                    <a:p>
                      <a:endParaRPr lang="en-ZA" dirty="0"/>
                    </a:p>
                  </a:txBody>
                  <a:tcPr/>
                </a:tc>
                <a:extLst>
                  <a:ext uri="{0D108BD9-81ED-4DB2-BD59-A6C34878D82A}">
                    <a16:rowId xmlns:a16="http://schemas.microsoft.com/office/drawing/2014/main" val="10003"/>
                  </a:ext>
                </a:extLst>
              </a:tr>
              <a:tr h="370840">
                <a:tc>
                  <a:txBody>
                    <a:bodyPr/>
                    <a:lstStyle/>
                    <a:p>
                      <a:r>
                        <a:rPr lang="en-ZA" dirty="0"/>
                        <a:t>Tip</a:t>
                      </a:r>
                    </a:p>
                  </a:txBody>
                  <a:tcPr/>
                </a:tc>
                <a:tc>
                  <a:txBody>
                    <a:bodyPr/>
                    <a:lstStyle/>
                    <a:p>
                      <a:r>
                        <a:rPr lang="en-ZA" dirty="0"/>
                        <a:t>Icon to represent a hint or tip</a:t>
                      </a:r>
                    </a:p>
                  </a:txBody>
                  <a:tcPr/>
                </a:tc>
                <a:tc>
                  <a:txBody>
                    <a:bodyPr/>
                    <a:lstStyle/>
                    <a:p>
                      <a:endParaRPr lang="en-ZA" dirty="0"/>
                    </a:p>
                    <a:p>
                      <a:endParaRPr lang="en-ZA" dirty="0"/>
                    </a:p>
                    <a:p>
                      <a:endParaRPr lang="en-ZA" dirty="0"/>
                    </a:p>
                  </a:txBody>
                  <a:tcPr/>
                </a:tc>
                <a:extLst>
                  <a:ext uri="{0D108BD9-81ED-4DB2-BD59-A6C34878D82A}">
                    <a16:rowId xmlns:a16="http://schemas.microsoft.com/office/drawing/2014/main" val="10004"/>
                  </a:ext>
                </a:extLst>
              </a:tr>
              <a:tr h="876201">
                <a:tc>
                  <a:txBody>
                    <a:bodyPr/>
                    <a:lstStyle/>
                    <a:p>
                      <a:r>
                        <a:rPr lang="en-ZA" dirty="0"/>
                        <a:t>Glossary</a:t>
                      </a:r>
                    </a:p>
                  </a:txBody>
                  <a:tcPr/>
                </a:tc>
                <a:tc>
                  <a:txBody>
                    <a:bodyPr/>
                    <a:lstStyle/>
                    <a:p>
                      <a:r>
                        <a:rPr lang="en-ZA" dirty="0"/>
                        <a:t>Icon to represent Glossary Page</a:t>
                      </a:r>
                    </a:p>
                  </a:txBody>
                  <a:tcPr/>
                </a:tc>
                <a:tc>
                  <a:txBody>
                    <a:bodyPr/>
                    <a:lstStyle/>
                    <a:p>
                      <a:endParaRPr lang="en-ZA" dirty="0"/>
                    </a:p>
                    <a:p>
                      <a:endParaRPr lang="en-ZA" dirty="0"/>
                    </a:p>
                    <a:p>
                      <a:endParaRPr lang="en-ZA" dirty="0"/>
                    </a:p>
                  </a:txBody>
                  <a:tcPr/>
                </a:tc>
                <a:extLst>
                  <a:ext uri="{0D108BD9-81ED-4DB2-BD59-A6C34878D82A}">
                    <a16:rowId xmlns:a16="http://schemas.microsoft.com/office/drawing/2014/main" val="10005"/>
                  </a:ext>
                </a:extLst>
              </a:tr>
              <a:tr h="876201">
                <a:tc>
                  <a:txBody>
                    <a:bodyPr/>
                    <a:lstStyle/>
                    <a:p>
                      <a:r>
                        <a:rPr lang="en-ZA" dirty="0"/>
                        <a:t>Reflection</a:t>
                      </a:r>
                    </a:p>
                  </a:txBody>
                  <a:tcPr/>
                </a:tc>
                <a:tc>
                  <a:txBody>
                    <a:bodyPr/>
                    <a:lstStyle/>
                    <a:p>
                      <a:r>
                        <a:rPr lang="en-ZA" dirty="0"/>
                        <a:t>Icon to represent Reflection</a:t>
                      </a:r>
                    </a:p>
                  </a:txBody>
                  <a:tcPr/>
                </a:tc>
                <a:tc>
                  <a:txBody>
                    <a:bodyPr/>
                    <a:lstStyle/>
                    <a:p>
                      <a:endParaRPr lang="en-ZA" dirty="0"/>
                    </a:p>
                  </a:txBody>
                  <a:tcPr/>
                </a:tc>
                <a:extLst>
                  <a:ext uri="{0D108BD9-81ED-4DB2-BD59-A6C34878D82A}">
                    <a16:rowId xmlns:a16="http://schemas.microsoft.com/office/drawing/2014/main" val="10006"/>
                  </a:ext>
                </a:extLst>
              </a:tr>
              <a:tr h="876201">
                <a:tc>
                  <a:txBody>
                    <a:bodyPr/>
                    <a:lstStyle/>
                    <a:p>
                      <a:r>
                        <a:rPr lang="en-ZA" dirty="0"/>
                        <a:t>Important point</a:t>
                      </a:r>
                    </a:p>
                  </a:txBody>
                  <a:tcPr/>
                </a:tc>
                <a:tc>
                  <a:txBody>
                    <a:bodyPr/>
                    <a:lstStyle/>
                    <a:p>
                      <a:endParaRPr lang="en-ZA" dirty="0"/>
                    </a:p>
                  </a:txBody>
                  <a:tcPr/>
                </a:tc>
                <a:tc>
                  <a:txBody>
                    <a:bodyPr/>
                    <a:lstStyle/>
                    <a:p>
                      <a:endParaRPr lang="en-ZA" dirty="0"/>
                    </a:p>
                  </a:txBody>
                  <a:tcPr/>
                </a:tc>
                <a:extLst>
                  <a:ext uri="{0D108BD9-81ED-4DB2-BD59-A6C34878D82A}">
                    <a16:rowId xmlns:a16="http://schemas.microsoft.com/office/drawing/2014/main" val="10007"/>
                  </a:ext>
                </a:extLst>
              </a:tr>
            </a:tbl>
          </a:graphicData>
        </a:graphic>
      </p:graphicFrame>
      <p:pic>
        <p:nvPicPr>
          <p:cNvPr id="2052" name="Picture 4" descr="Image result for outcomes icon"/>
          <p:cNvPicPr>
            <a:picLocks noChangeAspect="1" noChangeArrowheads="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6413500" y="1072375"/>
            <a:ext cx="775126" cy="7751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information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9601" y="1968857"/>
            <a:ext cx="611334" cy="611334"/>
          </a:xfrm>
          <a:prstGeom prst="rect">
            <a:avLst/>
          </a:prstGeom>
          <a:noFill/>
          <a:extLst>
            <a:ext uri="{909E8E84-426E-40DD-AFC4-6F175D3DCCD1}">
              <a14:hiddenFill xmlns:a14="http://schemas.microsoft.com/office/drawing/2010/main">
                <a:solidFill>
                  <a:srgbClr val="FFFFFF"/>
                </a:solidFill>
              </a14:hiddenFill>
            </a:ext>
          </a:extLst>
        </p:spPr>
      </p:pic>
      <p:pic>
        <p:nvPicPr>
          <p:cNvPr id="18" name="Graphic 5" descr="Lightbulb">
            <a:extLst>
              <a:ext uri="{FF2B5EF4-FFF2-40B4-BE49-F238E27FC236}">
                <a16:creationId xmlns:a16="http://schemas.microsoft.com/office/drawing/2014/main" id="{00B0017C-4E87-E549-B121-06DAD747C5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51550" y="3339722"/>
            <a:ext cx="687435" cy="687435"/>
          </a:xfrm>
          <a:prstGeom prst="rect">
            <a:avLst/>
          </a:prstGeom>
        </p:spPr>
      </p:pic>
      <p:pic>
        <p:nvPicPr>
          <p:cNvPr id="6"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61538" y="2485676"/>
            <a:ext cx="854046" cy="854046"/>
          </a:xfrm>
          <a:prstGeom prst="rect">
            <a:avLst/>
          </a:prstGeom>
        </p:spPr>
      </p:pic>
      <p:pic>
        <p:nvPicPr>
          <p:cNvPr id="2050" name="Picture 2" descr="Image result for glossary 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56759" y="4075498"/>
            <a:ext cx="692517" cy="69251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5389" y="4995402"/>
            <a:ext cx="778612" cy="738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00357" y="5857724"/>
            <a:ext cx="615227" cy="558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93448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Voice Rec 01: Client brief</a:t>
            </a:r>
          </a:p>
        </p:txBody>
      </p:sp>
      <p:sp>
        <p:nvSpPr>
          <p:cNvPr id="3" name="Content Placeholder 2"/>
          <p:cNvSpPr>
            <a:spLocks noGrp="1"/>
          </p:cNvSpPr>
          <p:nvPr>
            <p:ph sz="quarter" idx="10"/>
          </p:nvPr>
        </p:nvSpPr>
        <p:spPr>
          <a:xfrm>
            <a:off x="231518" y="1125140"/>
            <a:ext cx="9872602" cy="3525395"/>
          </a:xfrm>
        </p:spPr>
        <p:txBody>
          <a:bodyPr>
            <a:noAutofit/>
          </a:bodyPr>
          <a:lstStyle/>
          <a:p>
            <a:pPr marL="0" indent="0">
              <a:buNone/>
            </a:pPr>
            <a:r>
              <a:rPr lang="en-GB" sz="1800" i="1" dirty="0"/>
              <a:t>Voice of an elderly black female, speaking over a phone with the electrician:</a:t>
            </a:r>
            <a:endParaRPr lang="en-GB" sz="1800" dirty="0"/>
          </a:p>
          <a:p>
            <a:r>
              <a:rPr lang="en-US" sz="1400" dirty="0"/>
              <a:t>Client: Hi, this is </a:t>
            </a:r>
            <a:r>
              <a:rPr lang="en-US" sz="1400" dirty="0" err="1"/>
              <a:t>Mrs</a:t>
            </a:r>
            <a:r>
              <a:rPr lang="en-US" sz="1400" dirty="0"/>
              <a:t> </a:t>
            </a:r>
            <a:r>
              <a:rPr lang="en-US" sz="1400" dirty="0" err="1"/>
              <a:t>Nkitseng</a:t>
            </a:r>
            <a:r>
              <a:rPr lang="en-US" sz="1400" dirty="0"/>
              <a:t>. I was referred to you by a good friend of  mine. I need you to provide power for a new stove I have just installed.</a:t>
            </a:r>
          </a:p>
          <a:p>
            <a:r>
              <a:rPr lang="en-ZA" sz="1400" dirty="0">
                <a:latin typeface="Calibri" panose="020F0502020204030204" pitchFamily="34" charset="0"/>
              </a:rPr>
              <a:t>Electrician: Good to speak to you. It is great to have a referral. Can you tell me more? Do you have any time or money constraints?</a:t>
            </a:r>
          </a:p>
          <a:p>
            <a:r>
              <a:rPr lang="en-US" sz="1400" dirty="0"/>
              <a:t>Client: As I am a elderly lady, I do not have access to a lot of money so you must complete the work as cheaply as possible but it must still be a professional job. You only have three days to finish the job. </a:t>
            </a:r>
          </a:p>
          <a:p>
            <a:r>
              <a:rPr lang="en-ZA" sz="1400" dirty="0">
                <a:latin typeface="Calibri" panose="020F0502020204030204" pitchFamily="34" charset="0"/>
              </a:rPr>
              <a:t>Electrician: That should not be a problem, but I will know more once I visit your property. Is there anything else my team should know?</a:t>
            </a:r>
          </a:p>
          <a:p>
            <a:r>
              <a:rPr lang="en-US" sz="1400" dirty="0"/>
              <a:t>Client: It is fine if your activities damage the walls as I will be re-tiling the kitchen. You can get a supply for electricity from any point in the installation as long as it is compliant. </a:t>
            </a:r>
          </a:p>
          <a:p>
            <a:r>
              <a:rPr lang="en-ZA" sz="1400" dirty="0">
                <a:latin typeface="Calibri" panose="020F0502020204030204" pitchFamily="34" charset="0"/>
              </a:rPr>
              <a:t>Electrician: Great – we are committed to following all required regulations and standards. </a:t>
            </a:r>
          </a:p>
          <a:p>
            <a:r>
              <a:rPr lang="en-US" sz="1400" dirty="0"/>
              <a:t>Client: Good! I cannot be held  responsible for any injuries to any of your workers. I am intending to sell my property once I have renovated the kitchen, so I would need you to supply a certificate of compliance once you have finished the job. </a:t>
            </a:r>
          </a:p>
          <a:p>
            <a:r>
              <a:rPr lang="en-ZA" sz="1400" dirty="0">
                <a:latin typeface="Calibri" panose="020F0502020204030204" pitchFamily="34" charset="0"/>
              </a:rPr>
              <a:t>Electrician: No problem. We will see you in a few days to conduct the property visit.</a:t>
            </a:r>
            <a:endParaRPr lang="en-US" sz="1400" dirty="0">
              <a:latin typeface="Calibri" panose="020F0502020204030204" pitchFamily="34" charset="0"/>
            </a:endParaRPr>
          </a:p>
          <a:p>
            <a:pPr marL="0" indent="0">
              <a:buNone/>
            </a:pPr>
            <a:endParaRPr lang="en-US" sz="1800" dirty="0">
              <a:latin typeface="Calibri" panose="020F0502020204030204" pitchFamily="34" charset="0"/>
            </a:endParaRPr>
          </a:p>
          <a:p>
            <a:endParaRPr lang="en-US" sz="1800" dirty="0"/>
          </a:p>
          <a:p>
            <a:pPr marL="0" indent="0">
              <a:buNone/>
            </a:pPr>
            <a:endParaRPr lang="en-US" sz="1800" dirty="0"/>
          </a:p>
          <a:p>
            <a:pPr marL="0" indent="0">
              <a:buNone/>
            </a:pPr>
            <a:endParaRPr lang="en-GB" sz="1800" i="1" dirty="0"/>
          </a:p>
        </p:txBody>
      </p:sp>
    </p:spTree>
    <p:custDataLst>
      <p:tags r:id="rId1"/>
    </p:custDataLst>
    <p:extLst>
      <p:ext uri="{BB962C8B-B14F-4D97-AF65-F5344CB8AC3E}">
        <p14:creationId xmlns:p14="http://schemas.microsoft.com/office/powerpoint/2010/main" val="118979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01: Property details </a:t>
            </a:r>
          </a:p>
        </p:txBody>
      </p:sp>
      <p:sp>
        <p:nvSpPr>
          <p:cNvPr id="3" name="Content Placeholder 2"/>
          <p:cNvSpPr>
            <a:spLocks noGrp="1"/>
          </p:cNvSpPr>
          <p:nvPr>
            <p:ph sz="quarter" idx="10"/>
          </p:nvPr>
        </p:nvSpPr>
        <p:spPr>
          <a:xfrm>
            <a:off x="703957" y="1052199"/>
            <a:ext cx="9347516" cy="3915089"/>
          </a:xfrm>
        </p:spPr>
        <p:txBody>
          <a:bodyPr>
            <a:noAutofit/>
          </a:bodyPr>
          <a:lstStyle/>
          <a:p>
            <a:pPr marL="0" indent="0">
              <a:buNone/>
            </a:pPr>
            <a:r>
              <a:rPr lang="en-GB" sz="1400" dirty="0"/>
              <a:t>Animated video using a tool like GoAnimate. Black and white hand drawn images with a voice over. Each point should be on a separate slide. </a:t>
            </a:r>
          </a:p>
          <a:p>
            <a:pPr marL="0" indent="0">
              <a:buNone/>
            </a:pPr>
            <a:r>
              <a:rPr lang="en-GB" sz="1400" u="sng" dirty="0"/>
              <a:t>Script for voice over:</a:t>
            </a:r>
          </a:p>
          <a:p>
            <a:pPr marL="0" indent="0">
              <a:buNone/>
            </a:pPr>
            <a:r>
              <a:rPr lang="en-US" sz="1400" dirty="0"/>
              <a:t>When you visited </a:t>
            </a:r>
            <a:r>
              <a:rPr lang="en-US" sz="1400" dirty="0" err="1"/>
              <a:t>Mrs</a:t>
            </a:r>
            <a:r>
              <a:rPr lang="en-US" sz="1400" dirty="0"/>
              <a:t> </a:t>
            </a:r>
            <a:r>
              <a:rPr lang="en-US" sz="1400" dirty="0" err="1"/>
              <a:t>Nkitseng’s</a:t>
            </a:r>
            <a:r>
              <a:rPr lang="en-US" sz="1400" dirty="0"/>
              <a:t> property, here is what you found: </a:t>
            </a:r>
          </a:p>
          <a:p>
            <a:pPr marL="171450" indent="-171450">
              <a:buFont typeface="Arial" panose="020B0604020202020204" pitchFamily="34" charset="0"/>
              <a:buChar char="•"/>
            </a:pPr>
            <a:r>
              <a:rPr lang="en-US" sz="1400" dirty="0"/>
              <a:t>There are two distribution boards or DB’s. The first DB in the main house is  flush mounted  and the other DB in the garage is surface mounted</a:t>
            </a:r>
          </a:p>
          <a:p>
            <a:pPr marL="171450" indent="-171450">
              <a:buFont typeface="Arial" panose="020B0604020202020204" pitchFamily="34" charset="0"/>
              <a:buChar char="•"/>
            </a:pPr>
            <a:r>
              <a:rPr lang="en-US" sz="1400" dirty="0"/>
              <a:t>The distance to the cooking appliance is 16 meters from the cooking appliance (stove) isolator to the distribution board. There are four slots available in the DB for new circuit breakers and there is an earth leakage in the board</a:t>
            </a:r>
          </a:p>
          <a:p>
            <a:pPr marL="171450" indent="-171450">
              <a:buFont typeface="Arial" panose="020B0604020202020204" pitchFamily="34" charset="0"/>
              <a:buChar char="•"/>
            </a:pPr>
            <a:r>
              <a:rPr lang="en-US" sz="1400" dirty="0"/>
              <a:t>There are six spare conduit pipes from the DB into the roof</a:t>
            </a:r>
          </a:p>
          <a:p>
            <a:pPr marL="171450" indent="-171450">
              <a:buFont typeface="Arial" panose="020B0604020202020204" pitchFamily="34" charset="0"/>
              <a:buChar char="•"/>
            </a:pPr>
            <a:r>
              <a:rPr lang="en-US" sz="1400" dirty="0"/>
              <a:t>There are no visible water points or pipes in the position where the cooking appliance isolator is to be installed</a:t>
            </a:r>
          </a:p>
          <a:p>
            <a:pPr marL="171450" indent="-171450">
              <a:buFont typeface="Arial" panose="020B0604020202020204" pitchFamily="34" charset="0"/>
              <a:buChar char="•"/>
            </a:pPr>
            <a:r>
              <a:rPr lang="en-US" sz="1400" dirty="0"/>
              <a:t>There is a ceiling in the kitchen</a:t>
            </a:r>
          </a:p>
          <a:p>
            <a:pPr marL="171450" indent="-171450">
              <a:buFont typeface="Arial" panose="020B0604020202020204" pitchFamily="34" charset="0"/>
              <a:buChar char="•"/>
            </a:pPr>
            <a:r>
              <a:rPr lang="en-US" sz="1400" dirty="0"/>
              <a:t>There are dogs on the property</a:t>
            </a:r>
          </a:p>
          <a:p>
            <a:pPr marL="171450" indent="-171450">
              <a:buFont typeface="Arial" panose="020B0604020202020204" pitchFamily="34" charset="0"/>
              <a:buChar char="•"/>
            </a:pPr>
            <a:r>
              <a:rPr lang="en-US" sz="1400" dirty="0"/>
              <a:t>There are toilet facilities for staff</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endParaRPr lang="en-US" sz="1400" dirty="0"/>
          </a:p>
        </p:txBody>
      </p:sp>
    </p:spTree>
    <p:custDataLst>
      <p:tags r:id="rId1"/>
    </p:custDataLst>
    <p:extLst>
      <p:ext uri="{BB962C8B-B14F-4D97-AF65-F5344CB8AC3E}">
        <p14:creationId xmlns:p14="http://schemas.microsoft.com/office/powerpoint/2010/main" val="22360251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02: Step 2 Option 1</a:t>
            </a:r>
          </a:p>
        </p:txBody>
      </p:sp>
      <p:sp>
        <p:nvSpPr>
          <p:cNvPr id="3" name="Content Placeholder 2"/>
          <p:cNvSpPr>
            <a:spLocks noGrp="1"/>
          </p:cNvSpPr>
          <p:nvPr>
            <p:ph sz="quarter" idx="10"/>
          </p:nvPr>
        </p:nvSpPr>
        <p:spPr>
          <a:xfrm>
            <a:off x="793141" y="992719"/>
            <a:ext cx="9146725" cy="3915089"/>
          </a:xfrm>
        </p:spPr>
        <p:txBody>
          <a:bodyPr>
            <a:noAutofit/>
          </a:bodyPr>
          <a:lstStyle/>
          <a:p>
            <a:pPr marL="0" indent="0">
              <a:buNone/>
            </a:pPr>
            <a:r>
              <a:rPr lang="en-US" sz="1100" i="1" dirty="0"/>
              <a:t>Demonstration video with voice over and text banners appearing as action on the video is completed. </a:t>
            </a:r>
          </a:p>
          <a:p>
            <a:pPr marL="0" indent="0">
              <a:buNone/>
            </a:pPr>
            <a:r>
              <a:rPr lang="en-ZA" sz="1400" b="1" dirty="0"/>
              <a:t>Use 20 mm conduit using GP wire to supply a cooking appliance that will allow the cooking appliance to be connected to an isolator via a metal flexible conduit</a:t>
            </a:r>
          </a:p>
          <a:p>
            <a:pPr marL="0" indent="0">
              <a:buNone/>
            </a:pPr>
            <a:r>
              <a:rPr lang="en-ZA" sz="1000" b="1" dirty="0"/>
              <a:t>Mark the wall where you will chase by the stove for the conduit and the 4 x4 isolator box</a:t>
            </a:r>
          </a:p>
          <a:p>
            <a:pPr marL="0" indent="0">
              <a:buNone/>
            </a:pPr>
            <a:r>
              <a:rPr lang="en-ZA" sz="1000" b="1" dirty="0"/>
              <a:t>Chase into concrete or brick using an angle grinder and a chisel (Module 1) to fit 20mm conduit in the marked position for the conduit and isolator box</a:t>
            </a:r>
          </a:p>
          <a:p>
            <a:pPr marL="0" indent="0">
              <a:buNone/>
            </a:pPr>
            <a:r>
              <a:rPr lang="en-ZA" sz="1000" b="1" dirty="0"/>
              <a:t>Connect PVC Conduit with a female connector (Module 14) to the isolator box </a:t>
            </a:r>
          </a:p>
          <a:p>
            <a:pPr marL="0" indent="0">
              <a:buNone/>
            </a:pPr>
            <a:r>
              <a:rPr lang="en-ZA" sz="1000" b="1" dirty="0"/>
              <a:t>Place the conduit in the chased area in the wall and secure conduit with concrete nails (Module 21)with the end protruding into the ceiling space and the other end with a slight offset in conduit (Module 30) allowing the conduit to protrude out of the wall about 400mm above the floor</a:t>
            </a:r>
          </a:p>
          <a:p>
            <a:pPr marL="0" indent="0">
              <a:buNone/>
            </a:pPr>
            <a:r>
              <a:rPr lang="en-ZA" sz="1000" b="1" dirty="0"/>
              <a:t>Get the builder to plaster the conduit into the wall with only the 4 x 4 box flush mount and the offset showing </a:t>
            </a:r>
          </a:p>
          <a:p>
            <a:pPr marL="0" indent="0">
              <a:buNone/>
            </a:pPr>
            <a:r>
              <a:rPr lang="en-ZA" sz="1000" b="1" dirty="0"/>
              <a:t>Allow the plastering to dry before working with conduit</a:t>
            </a:r>
          </a:p>
          <a:p>
            <a:pPr marL="0" indent="0">
              <a:buNone/>
            </a:pPr>
            <a:r>
              <a:rPr lang="en-ZA" sz="1000" b="1" dirty="0"/>
              <a:t>In the ceiling space join the new conduit with the spare conduit from the DB using a through way box and connectors ensure you use PVC glue to prevent the conduits from uncoupling from each other</a:t>
            </a:r>
          </a:p>
          <a:p>
            <a:pPr marL="0" indent="0">
              <a:buNone/>
            </a:pPr>
            <a:r>
              <a:rPr lang="en-ZA" sz="1000" b="1" dirty="0"/>
              <a:t>Draw in conductors into conduit using a fish tape (Module 18) into the conduit with  2,5mm red, black and earth conductors from the DB to the Isolator switch</a:t>
            </a:r>
          </a:p>
          <a:p>
            <a:pPr marL="0" indent="0">
              <a:buNone/>
            </a:pPr>
            <a:r>
              <a:rPr lang="en-ZA" sz="1000" b="1" dirty="0"/>
              <a:t>Connect GP conductors to isolator (Module 38)</a:t>
            </a:r>
          </a:p>
          <a:p>
            <a:pPr marL="0" indent="0">
              <a:buNone/>
            </a:pPr>
            <a:r>
              <a:rPr lang="en-ZA" sz="1000" b="1" dirty="0"/>
              <a:t>Test to ensure safe and isolated  (Module 25) at DB1 and Fit a circuit breaker in a DB (Module 20)</a:t>
            </a:r>
          </a:p>
          <a:p>
            <a:pPr marL="0" indent="0">
              <a:buNone/>
            </a:pPr>
            <a:r>
              <a:rPr lang="en-ZA" sz="1000" b="1" dirty="0"/>
              <a:t>Connect supply from earth leakage supply to circuit breaker (Module 28) for the cooking appliance and label board</a:t>
            </a:r>
          </a:p>
          <a:p>
            <a:pPr marL="0" indent="0">
              <a:buNone/>
            </a:pPr>
            <a:r>
              <a:rPr lang="en-ZA" sz="1000" b="1" dirty="0"/>
              <a:t>Connect GP conductors to isolator (Module 38) for the cooking appliance</a:t>
            </a:r>
          </a:p>
          <a:p>
            <a:pPr marL="0" indent="0">
              <a:buNone/>
            </a:pPr>
            <a:r>
              <a:rPr lang="en-ZA" sz="1000" b="1" dirty="0"/>
              <a:t> Connect an appliance using flexible metal conduit (Module 15) of the wall</a:t>
            </a:r>
          </a:p>
          <a:p>
            <a:pPr marL="0" indent="0">
              <a:buNone/>
            </a:pPr>
            <a:r>
              <a:rPr lang="en-ZA" sz="1000" b="1" dirty="0"/>
              <a:t>When the stove is available connect the supply from the isolator to the stove termination points </a:t>
            </a:r>
          </a:p>
          <a:p>
            <a:pPr marL="0" indent="0">
              <a:buNone/>
            </a:pPr>
            <a:endParaRPr lang="en-US" sz="906" dirty="0"/>
          </a:p>
        </p:txBody>
      </p:sp>
    </p:spTree>
    <p:custDataLst>
      <p:tags r:id="rId1"/>
    </p:custDataLst>
    <p:extLst>
      <p:ext uri="{BB962C8B-B14F-4D97-AF65-F5344CB8AC3E}">
        <p14:creationId xmlns:p14="http://schemas.microsoft.com/office/powerpoint/2010/main" val="4248409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03: Step 2 Option 2</a:t>
            </a:r>
          </a:p>
        </p:txBody>
      </p:sp>
      <p:sp>
        <p:nvSpPr>
          <p:cNvPr id="3" name="Content Placeholder 2"/>
          <p:cNvSpPr>
            <a:spLocks noGrp="1"/>
          </p:cNvSpPr>
          <p:nvPr>
            <p:ph sz="quarter" idx="10"/>
          </p:nvPr>
        </p:nvSpPr>
        <p:spPr>
          <a:xfrm>
            <a:off x="302074" y="908053"/>
            <a:ext cx="9629325" cy="3915089"/>
          </a:xfrm>
        </p:spPr>
        <p:txBody>
          <a:bodyPr>
            <a:noAutofit/>
          </a:bodyPr>
          <a:lstStyle/>
          <a:p>
            <a:pPr marL="0" indent="0">
              <a:buNone/>
            </a:pPr>
            <a:r>
              <a:rPr lang="en-US" sz="1100" i="1" dirty="0"/>
              <a:t>Demonstration video with voice over and text banners appearing as action on the video is completed. </a:t>
            </a:r>
          </a:p>
          <a:p>
            <a:pPr marL="0" indent="0">
              <a:buNone/>
            </a:pPr>
            <a:endParaRPr lang="en-US" sz="1100" i="1" dirty="0"/>
          </a:p>
          <a:p>
            <a:pPr marL="0" indent="0">
              <a:buNone/>
            </a:pPr>
            <a:r>
              <a:rPr lang="en-ZA" sz="1400" b="1" dirty="0"/>
              <a:t>Use 20 mm conduit using GP wire to supply a cooking appliance that will allow the cooking appliance to be connected to an isolator via a PVC flexible conduit</a:t>
            </a:r>
          </a:p>
          <a:p>
            <a:pPr marL="0" indent="0">
              <a:buNone/>
            </a:pPr>
            <a:r>
              <a:rPr lang="en-ZA" sz="1000" b="1" dirty="0"/>
              <a:t>Mark the wall where you will chase by the stove for the conduit and the 4 x4 isolator box</a:t>
            </a:r>
          </a:p>
          <a:p>
            <a:pPr marL="0" indent="0">
              <a:buNone/>
            </a:pPr>
            <a:r>
              <a:rPr lang="en-ZA" sz="1000" b="1" dirty="0"/>
              <a:t>Chase into concrete or brick using an angle grinder and a chisel (Module 1) to fit 20mm conduit in the marked position for the conduit and isolator box</a:t>
            </a:r>
          </a:p>
          <a:p>
            <a:pPr marL="0" indent="0">
              <a:buNone/>
            </a:pPr>
            <a:r>
              <a:rPr lang="en-ZA" sz="1000" b="1" dirty="0"/>
              <a:t>Connect PVC Conduit with a female connector (Module 14) to the isolator box </a:t>
            </a:r>
          </a:p>
          <a:p>
            <a:pPr marL="0" indent="0">
              <a:buNone/>
            </a:pPr>
            <a:r>
              <a:rPr lang="en-ZA" sz="1000" b="1" dirty="0"/>
              <a:t>Place the conduit in the chased area in the wall and secure conduit with concrete nails (Module 21)with the end protruding into the ceiling space and the other end with a slight offset in conduit (Module 30) allowing the conduit to protrude out of the wall about 400mm above the floor</a:t>
            </a:r>
          </a:p>
          <a:p>
            <a:pPr marL="0" indent="0">
              <a:buNone/>
            </a:pPr>
            <a:r>
              <a:rPr lang="en-ZA" sz="1000" b="1" dirty="0"/>
              <a:t>Get the builder to plaster the conduit into the wall with only the 4 x 4 box flush mount and the offset showing </a:t>
            </a:r>
          </a:p>
          <a:p>
            <a:pPr marL="0" indent="0">
              <a:buNone/>
            </a:pPr>
            <a:r>
              <a:rPr lang="en-ZA" sz="1000" b="1" dirty="0"/>
              <a:t>Allow the plastering to dry before working with conduit</a:t>
            </a:r>
          </a:p>
          <a:p>
            <a:pPr marL="0" indent="0">
              <a:buNone/>
            </a:pPr>
            <a:r>
              <a:rPr lang="en-ZA" sz="1000" b="1" dirty="0"/>
              <a:t>In the ceiling space join the new conduit with the spare conduit from the DB using a through way box and connectors ensure you use PVC glue to prevent the conduits from uncoupling from each other</a:t>
            </a:r>
          </a:p>
          <a:p>
            <a:pPr marL="0" indent="0">
              <a:buNone/>
            </a:pPr>
            <a:r>
              <a:rPr lang="en-ZA" sz="1000" b="1" dirty="0"/>
              <a:t>Draw in conductors into conduit using a fish tape (Module 18) into the conduit with  2,5mm red, black and earth conductors from the DB to the Isolator switch</a:t>
            </a:r>
          </a:p>
          <a:p>
            <a:pPr marL="0" indent="0">
              <a:buNone/>
            </a:pPr>
            <a:r>
              <a:rPr lang="en-ZA" sz="1000" b="1" dirty="0"/>
              <a:t>Connect GP conductors to isolator (Module 38)</a:t>
            </a:r>
          </a:p>
          <a:p>
            <a:pPr marL="0" indent="0">
              <a:buNone/>
            </a:pPr>
            <a:r>
              <a:rPr lang="en-ZA" sz="1000" b="1" dirty="0"/>
              <a:t>Test to ensure safe and isolated  (Module 25) at DB1 and Fit a circuit breaker in a DB (Module 20)</a:t>
            </a:r>
          </a:p>
          <a:p>
            <a:pPr marL="0" indent="0">
              <a:buNone/>
            </a:pPr>
            <a:r>
              <a:rPr lang="en-ZA" sz="1000" b="1" dirty="0"/>
              <a:t>Connect supply from earth leakage supply to circuit breaker (Module 28) for the cooking appliance and label board</a:t>
            </a:r>
          </a:p>
          <a:p>
            <a:pPr marL="0" indent="0">
              <a:buNone/>
            </a:pPr>
            <a:r>
              <a:rPr lang="en-ZA" sz="1000" b="1" dirty="0"/>
              <a:t>Connect GP conductors to isolator (Module 38) for the cooking appliance</a:t>
            </a:r>
          </a:p>
          <a:p>
            <a:pPr marL="0" indent="0">
              <a:buNone/>
            </a:pPr>
            <a:r>
              <a:rPr lang="en-ZA" sz="1000" b="1" dirty="0"/>
              <a:t>Connecting a appliance  isolator using flexible PVC conduit (Module 27) and use PVC glue to ensure the conduit stays in place</a:t>
            </a:r>
          </a:p>
          <a:p>
            <a:pPr marL="0" indent="0">
              <a:buNone/>
            </a:pPr>
            <a:r>
              <a:rPr lang="en-ZA" sz="1000" b="1" dirty="0"/>
              <a:t>When the stove is available connect the supply from the isolator to the stove termination points </a:t>
            </a:r>
          </a:p>
          <a:p>
            <a:pPr marL="0" indent="0">
              <a:buNone/>
            </a:pPr>
            <a:endParaRPr lang="en-US" sz="906" dirty="0"/>
          </a:p>
        </p:txBody>
      </p:sp>
    </p:spTree>
    <p:custDataLst>
      <p:tags r:id="rId1"/>
    </p:custDataLst>
    <p:extLst>
      <p:ext uri="{BB962C8B-B14F-4D97-AF65-F5344CB8AC3E}">
        <p14:creationId xmlns:p14="http://schemas.microsoft.com/office/powerpoint/2010/main" val="38470094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04: Step 2 Option 3</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US" sz="1100" i="1" dirty="0"/>
              <a:t>Demonstration video with voice over and text banners appearing as action on the video is completed. </a:t>
            </a:r>
          </a:p>
          <a:p>
            <a:r>
              <a:rPr lang="en-GB" sz="1400" b="1" dirty="0"/>
              <a:t>Use </a:t>
            </a:r>
            <a:r>
              <a:rPr lang="en-US" sz="1400" b="1" dirty="0"/>
              <a:t>a 2.5 mm</a:t>
            </a:r>
            <a:r>
              <a:rPr lang="en-US" sz="1600" b="1" baseline="30000" dirty="0"/>
              <a:t>2</a:t>
            </a:r>
            <a:r>
              <a:rPr lang="en-US" sz="1400" b="1" dirty="0"/>
              <a:t> 3 core flat twin and earth cable </a:t>
            </a:r>
            <a:r>
              <a:rPr lang="en-GB" sz="1400" b="1" dirty="0"/>
              <a:t>to supply a cooking appliance directly </a:t>
            </a:r>
          </a:p>
          <a:p>
            <a:pPr marL="171450" indent="-171450">
              <a:lnSpc>
                <a:spcPct val="100000"/>
              </a:lnSpc>
              <a:spcBef>
                <a:spcPts val="0"/>
              </a:spcBef>
              <a:buFont typeface="Arial" panose="020B0604020202020204" pitchFamily="34" charset="0"/>
              <a:buChar char="•"/>
            </a:pPr>
            <a:r>
              <a:rPr lang="en-GB" sz="1000" dirty="0"/>
              <a:t>Mark the wall where you will chase by the stove for the conduit and the 4 x4 isolator box</a:t>
            </a:r>
          </a:p>
          <a:p>
            <a:pPr marL="171450" indent="-171450">
              <a:lnSpc>
                <a:spcPct val="100000"/>
              </a:lnSpc>
              <a:spcBef>
                <a:spcPts val="0"/>
              </a:spcBef>
              <a:buFont typeface="Arial" panose="020B0604020202020204" pitchFamily="34" charset="0"/>
              <a:buChar char="•"/>
            </a:pPr>
            <a:r>
              <a:rPr lang="en-GB" sz="1000" dirty="0">
                <a:solidFill>
                  <a:srgbClr val="FF0000"/>
                </a:solidFill>
              </a:rPr>
              <a:t>Chase wall</a:t>
            </a:r>
            <a:r>
              <a:rPr lang="en-GB" sz="1000" dirty="0"/>
              <a:t> to fit 20mm conduit in the marked position for the conduit and isolator box</a:t>
            </a:r>
          </a:p>
          <a:p>
            <a:pPr marL="171450" indent="-171450">
              <a:lnSpc>
                <a:spcPct val="100000"/>
              </a:lnSpc>
              <a:spcBef>
                <a:spcPts val="0"/>
              </a:spcBef>
              <a:buFont typeface="Arial" panose="020B0604020202020204" pitchFamily="34" charset="0"/>
              <a:buChar char="•"/>
            </a:pPr>
            <a:r>
              <a:rPr lang="en-GB" sz="1000" dirty="0"/>
              <a:t>Place the</a:t>
            </a:r>
            <a:r>
              <a:rPr lang="en-US" sz="1000" dirty="0"/>
              <a:t> 2.5 mm</a:t>
            </a:r>
            <a:r>
              <a:rPr lang="en-US" sz="1000" baseline="30000" dirty="0"/>
              <a:t>2</a:t>
            </a:r>
            <a:r>
              <a:rPr lang="en-US" sz="1000" dirty="0"/>
              <a:t> 3 core </a:t>
            </a:r>
            <a:r>
              <a:rPr lang="en-US" sz="1000" b="1" dirty="0"/>
              <a:t>flat twin and earth</a:t>
            </a:r>
            <a:r>
              <a:rPr lang="en-US" sz="1000" dirty="0"/>
              <a:t> cable into the concrete this </a:t>
            </a:r>
            <a:r>
              <a:rPr lang="en-US" sz="1000" b="1" dirty="0">
                <a:solidFill>
                  <a:srgbClr val="FF0000"/>
                </a:solidFill>
              </a:rPr>
              <a:t>type of cable cannot be installed directly in  the concrete see regulation</a:t>
            </a:r>
          </a:p>
          <a:p>
            <a:pPr marL="171450" indent="-171450">
              <a:lnSpc>
                <a:spcPct val="100000"/>
              </a:lnSpc>
              <a:spcBef>
                <a:spcPts val="0"/>
              </a:spcBef>
              <a:buFont typeface="Arial" panose="020B0604020202020204" pitchFamily="34" charset="0"/>
              <a:buChar char="•"/>
            </a:pPr>
            <a:r>
              <a:rPr lang="en-US" sz="1000" dirty="0">
                <a:solidFill>
                  <a:srgbClr val="FF0000"/>
                </a:solidFill>
              </a:rPr>
              <a:t>Connect flat twin and earth and prepare </a:t>
            </a:r>
            <a:r>
              <a:rPr lang="en-US" sz="1000" dirty="0" err="1">
                <a:solidFill>
                  <a:srgbClr val="FF0000"/>
                </a:solidFill>
              </a:rPr>
              <a:t>urmoured</a:t>
            </a:r>
            <a:r>
              <a:rPr lang="en-US" sz="1000" dirty="0">
                <a:solidFill>
                  <a:srgbClr val="FF0000"/>
                </a:solidFill>
              </a:rPr>
              <a:t> cable for gland </a:t>
            </a:r>
            <a:r>
              <a:rPr lang="en-GB" sz="1000" dirty="0"/>
              <a:t>to the isolator box </a:t>
            </a:r>
          </a:p>
          <a:p>
            <a:pPr marL="171450" indent="-171450">
              <a:lnSpc>
                <a:spcPct val="100000"/>
              </a:lnSpc>
              <a:spcBef>
                <a:spcPts val="0"/>
              </a:spcBef>
              <a:buFont typeface="Arial" panose="020B0604020202020204" pitchFamily="34" charset="0"/>
              <a:buChar char="•"/>
            </a:pPr>
            <a:r>
              <a:rPr lang="en-GB" sz="1000" dirty="0"/>
              <a:t>Place the </a:t>
            </a:r>
            <a:r>
              <a:rPr lang="en-US" sz="1000" dirty="0">
                <a:solidFill>
                  <a:srgbClr val="FF0000"/>
                </a:solidFill>
              </a:rPr>
              <a:t>flat twin and earth</a:t>
            </a:r>
            <a:r>
              <a:rPr lang="en-GB" sz="1000" dirty="0"/>
              <a:t> in the chased area in the wall and </a:t>
            </a:r>
            <a:r>
              <a:rPr lang="en-US" sz="1000" dirty="0">
                <a:solidFill>
                  <a:srgbClr val="FF0000"/>
                </a:solidFill>
              </a:rPr>
              <a:t>secure flat twin and earth with concrete nails </a:t>
            </a:r>
            <a:r>
              <a:rPr lang="en-GB" sz="1000" dirty="0"/>
              <a:t>with the end Get the builder to plaster the </a:t>
            </a:r>
            <a:r>
              <a:rPr lang="en-US" sz="1000" dirty="0">
                <a:solidFill>
                  <a:srgbClr val="FF0000"/>
                </a:solidFill>
              </a:rPr>
              <a:t>flat twin and earth</a:t>
            </a:r>
            <a:r>
              <a:rPr lang="en-GB" sz="1000" dirty="0"/>
              <a:t> into the wall with only the </a:t>
            </a:r>
            <a:r>
              <a:rPr lang="en-GB" sz="1000" dirty="0">
                <a:solidFill>
                  <a:schemeClr val="accent1">
                    <a:lumMod val="75000"/>
                  </a:schemeClr>
                </a:solidFill>
              </a:rPr>
              <a:t>4 x 4 box </a:t>
            </a:r>
            <a:r>
              <a:rPr lang="en-GB" sz="1000" dirty="0"/>
              <a:t>flush mount and insert a conduit for final connection with the offset showing out</a:t>
            </a:r>
          </a:p>
          <a:p>
            <a:pPr marL="171450" indent="-171450">
              <a:lnSpc>
                <a:spcPct val="100000"/>
              </a:lnSpc>
              <a:spcBef>
                <a:spcPts val="0"/>
              </a:spcBef>
              <a:buFont typeface="Arial" panose="020B0604020202020204" pitchFamily="34" charset="0"/>
              <a:buChar char="•"/>
            </a:pPr>
            <a:r>
              <a:rPr lang="en-GB" sz="1000" dirty="0"/>
              <a:t>Allow the plastering to dry before working with conduit</a:t>
            </a:r>
          </a:p>
          <a:p>
            <a:pPr marL="171450" indent="-171450">
              <a:lnSpc>
                <a:spcPct val="100000"/>
              </a:lnSpc>
              <a:spcBef>
                <a:spcPts val="0"/>
              </a:spcBef>
              <a:buFont typeface="Arial" panose="020B0604020202020204" pitchFamily="34" charset="0"/>
              <a:buChar char="•"/>
            </a:pPr>
            <a:r>
              <a:rPr lang="en-GB" sz="1000" dirty="0"/>
              <a:t>In the ceiling space insert the </a:t>
            </a:r>
            <a:r>
              <a:rPr lang="en-US" sz="1000" dirty="0">
                <a:solidFill>
                  <a:srgbClr val="FF0000"/>
                </a:solidFill>
              </a:rPr>
              <a:t>flat twin and earth </a:t>
            </a:r>
            <a:r>
              <a:rPr lang="en-GB" sz="1000" dirty="0"/>
              <a:t>with the spare conduit from the DB using a </a:t>
            </a:r>
            <a:r>
              <a:rPr lang="en-GB" sz="1000" dirty="0">
                <a:solidFill>
                  <a:schemeClr val="accent1">
                    <a:lumMod val="75000"/>
                  </a:schemeClr>
                </a:solidFill>
              </a:rPr>
              <a:t>through way box </a:t>
            </a:r>
            <a:r>
              <a:rPr lang="en-GB" sz="1000" dirty="0"/>
              <a:t>and </a:t>
            </a:r>
            <a:r>
              <a:rPr lang="en-GB" sz="1000" dirty="0">
                <a:solidFill>
                  <a:schemeClr val="accent1">
                    <a:lumMod val="75000"/>
                  </a:schemeClr>
                </a:solidFill>
              </a:rPr>
              <a:t>connectors </a:t>
            </a:r>
            <a:r>
              <a:rPr lang="en-GB" sz="1000" dirty="0"/>
              <a:t>ensure you use </a:t>
            </a:r>
            <a:r>
              <a:rPr lang="en-GB" sz="1000" dirty="0">
                <a:solidFill>
                  <a:srgbClr val="FF0000"/>
                </a:solidFill>
              </a:rPr>
              <a:t>PVC glue </a:t>
            </a:r>
            <a:r>
              <a:rPr lang="en-GB" sz="1000" dirty="0"/>
              <a:t>to prevent the conduits from uncoupling from each other</a:t>
            </a:r>
          </a:p>
          <a:p>
            <a:pPr marL="171450" indent="-171450">
              <a:lnSpc>
                <a:spcPct val="100000"/>
              </a:lnSpc>
              <a:spcBef>
                <a:spcPts val="0"/>
              </a:spcBef>
              <a:buFont typeface="Arial" panose="020B0604020202020204" pitchFamily="34" charset="0"/>
              <a:buChar char="•"/>
            </a:pPr>
            <a:r>
              <a:rPr lang="en-US" sz="1000" dirty="0">
                <a:solidFill>
                  <a:srgbClr val="FF0000"/>
                </a:solidFill>
              </a:rPr>
              <a:t>Draw in conductors into conduit using a fish tape (Module 18) </a:t>
            </a:r>
            <a:r>
              <a:rPr lang="en-GB" sz="1000" dirty="0"/>
              <a:t>into the conduit with </a:t>
            </a:r>
            <a:r>
              <a:rPr lang="en-GB" sz="1000" dirty="0">
                <a:solidFill>
                  <a:srgbClr val="FF0000"/>
                </a:solidFill>
              </a:rPr>
              <a:t> </a:t>
            </a:r>
            <a:r>
              <a:rPr lang="en-GB" sz="1000" dirty="0"/>
              <a:t>2,5mm red, black and earth conductors from the DB to the Isolator switch</a:t>
            </a:r>
          </a:p>
          <a:p>
            <a:pPr marL="171450" indent="-171450">
              <a:lnSpc>
                <a:spcPct val="100000"/>
              </a:lnSpc>
              <a:spcBef>
                <a:spcPts val="0"/>
              </a:spcBef>
              <a:buFont typeface="Arial" panose="020B0604020202020204" pitchFamily="34" charset="0"/>
              <a:buChar char="•"/>
            </a:pPr>
            <a:r>
              <a:rPr lang="en-US" sz="1000" dirty="0">
                <a:solidFill>
                  <a:srgbClr val="FF0000"/>
                </a:solidFill>
              </a:rPr>
              <a:t>Connect GP conductors to isolator (Module 38)</a:t>
            </a:r>
          </a:p>
          <a:p>
            <a:pPr marL="171450" indent="-171450">
              <a:lnSpc>
                <a:spcPct val="100000"/>
              </a:lnSpc>
              <a:spcBef>
                <a:spcPts val="0"/>
              </a:spcBef>
              <a:buFont typeface="Arial" panose="020B0604020202020204" pitchFamily="34" charset="0"/>
              <a:buChar char="•"/>
            </a:pPr>
            <a:r>
              <a:rPr lang="en-US" sz="1000" dirty="0">
                <a:solidFill>
                  <a:srgbClr val="FF0000"/>
                </a:solidFill>
              </a:rPr>
              <a:t>Test to ensure safe and isolated  (Module 25) </a:t>
            </a:r>
            <a:r>
              <a:rPr lang="en-US" sz="1000" dirty="0"/>
              <a:t>at </a:t>
            </a:r>
            <a:r>
              <a:rPr lang="en-GB" sz="1000" dirty="0"/>
              <a:t>DB1 and </a:t>
            </a:r>
            <a:r>
              <a:rPr lang="en-US" sz="1000" dirty="0">
                <a:solidFill>
                  <a:srgbClr val="FF0000"/>
                </a:solidFill>
              </a:rPr>
              <a:t>Fit a circuit breaker in a DB (Module 20)</a:t>
            </a:r>
          </a:p>
          <a:p>
            <a:pPr marL="171450" indent="-171450">
              <a:lnSpc>
                <a:spcPct val="100000"/>
              </a:lnSpc>
              <a:spcBef>
                <a:spcPts val="0"/>
              </a:spcBef>
              <a:buFont typeface="Arial" panose="020B0604020202020204" pitchFamily="34" charset="0"/>
              <a:buChar char="•"/>
            </a:pPr>
            <a:r>
              <a:rPr lang="en-US" sz="1000" dirty="0">
                <a:solidFill>
                  <a:srgbClr val="FF0000"/>
                </a:solidFill>
              </a:rPr>
              <a:t>Connect supply from earth leakage supply to circuit breaker (Module 28) </a:t>
            </a:r>
            <a:r>
              <a:rPr lang="en-US" sz="1000" dirty="0"/>
              <a:t>for the cooking appliance</a:t>
            </a:r>
            <a:r>
              <a:rPr lang="en-US" sz="1000" dirty="0">
                <a:solidFill>
                  <a:srgbClr val="FF0000"/>
                </a:solidFill>
              </a:rPr>
              <a:t> and </a:t>
            </a:r>
            <a:r>
              <a:rPr lang="en-GB" sz="1000" dirty="0">
                <a:solidFill>
                  <a:srgbClr val="FF0000"/>
                </a:solidFill>
              </a:rPr>
              <a:t>label board</a:t>
            </a:r>
          </a:p>
          <a:p>
            <a:pPr marL="171450" indent="-171450">
              <a:lnSpc>
                <a:spcPct val="100000"/>
              </a:lnSpc>
              <a:spcBef>
                <a:spcPts val="0"/>
              </a:spcBef>
              <a:buFont typeface="Arial" panose="020B0604020202020204" pitchFamily="34" charset="0"/>
              <a:buChar char="•"/>
            </a:pPr>
            <a:r>
              <a:rPr lang="en-US" sz="1000" dirty="0">
                <a:solidFill>
                  <a:srgbClr val="FF0000"/>
                </a:solidFill>
              </a:rPr>
              <a:t>Connect GP conductors to isolator (Module 38) </a:t>
            </a:r>
            <a:r>
              <a:rPr lang="en-US" sz="1000" dirty="0"/>
              <a:t>for the cooking appliance</a:t>
            </a:r>
          </a:p>
          <a:p>
            <a:pPr marL="171450" indent="-171450">
              <a:lnSpc>
                <a:spcPct val="100000"/>
              </a:lnSpc>
              <a:spcBef>
                <a:spcPts val="0"/>
              </a:spcBef>
              <a:buFont typeface="Arial" panose="020B0604020202020204" pitchFamily="34" charset="0"/>
              <a:buChar char="•"/>
            </a:pPr>
            <a:r>
              <a:rPr lang="en-US" sz="1000" dirty="0">
                <a:solidFill>
                  <a:srgbClr val="FF0000"/>
                </a:solidFill>
              </a:rPr>
              <a:t>Connecting a appliance  isolator using flexible PVC conduit (Module 27) and </a:t>
            </a:r>
            <a:r>
              <a:rPr lang="en-GB" sz="1000" dirty="0"/>
              <a:t>use PVC glue to ensure the conduit stays in place</a:t>
            </a:r>
          </a:p>
          <a:p>
            <a:pPr marL="171450" indent="-171450">
              <a:lnSpc>
                <a:spcPct val="100000"/>
              </a:lnSpc>
              <a:spcBef>
                <a:spcPts val="0"/>
              </a:spcBef>
              <a:buFont typeface="Arial" panose="020B0604020202020204" pitchFamily="34" charset="0"/>
              <a:buChar char="•"/>
            </a:pPr>
            <a:r>
              <a:rPr lang="en-GB" sz="1000" dirty="0"/>
              <a:t>When the stove is available </a:t>
            </a:r>
            <a:r>
              <a:rPr lang="en-GB" sz="1000" dirty="0">
                <a:solidFill>
                  <a:srgbClr val="FF0000"/>
                </a:solidFill>
              </a:rPr>
              <a:t>connect the supply from the isolator </a:t>
            </a:r>
            <a:r>
              <a:rPr lang="en-GB" sz="1000" dirty="0"/>
              <a:t>to the stove termination points </a:t>
            </a:r>
          </a:p>
        </p:txBody>
      </p:sp>
    </p:spTree>
    <p:custDataLst>
      <p:tags r:id="rId1"/>
    </p:custDataLst>
    <p:extLst>
      <p:ext uri="{BB962C8B-B14F-4D97-AF65-F5344CB8AC3E}">
        <p14:creationId xmlns:p14="http://schemas.microsoft.com/office/powerpoint/2010/main" val="1732564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Supply for a stove</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05: How to draw a plan </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US" sz="1100" i="1" dirty="0"/>
              <a:t>Demonstration video with electrician talking to the learner about how to do the plan, interspersed with screenshots of him doing the plan. </a:t>
            </a:r>
          </a:p>
          <a:p>
            <a:pPr marL="0" indent="0">
              <a:buNone/>
            </a:pPr>
            <a:endParaRPr lang="en-US" sz="1100" i="1" dirty="0"/>
          </a:p>
          <a:p>
            <a:pPr marL="0" indent="0">
              <a:buNone/>
            </a:pPr>
            <a:r>
              <a:rPr lang="en-US" sz="1100" i="1" dirty="0"/>
              <a:t>This link can be used as a basis: </a:t>
            </a:r>
            <a:r>
              <a:rPr lang="en-US" sz="1100" i="1" dirty="0">
                <a:hlinkClick r:id="rId4"/>
              </a:rPr>
              <a:t>https://www.bhg.com/home-improvement/electrical/how-to-draw-electrical-plans/</a:t>
            </a:r>
            <a:endParaRPr lang="en-US" sz="1100" i="1" dirty="0"/>
          </a:p>
          <a:p>
            <a:pPr marL="0" indent="0">
              <a:buNone/>
            </a:pPr>
            <a:endParaRPr lang="en-US" sz="1100" i="1" dirty="0"/>
          </a:p>
          <a:p>
            <a:pPr marL="0" indent="0">
              <a:buNone/>
            </a:pPr>
            <a:endParaRPr lang="en-US" sz="1100" i="1" dirty="0"/>
          </a:p>
        </p:txBody>
      </p:sp>
    </p:spTree>
    <p:custDataLst>
      <p:tags r:id="rId1"/>
    </p:custDataLst>
    <p:extLst>
      <p:ext uri="{BB962C8B-B14F-4D97-AF65-F5344CB8AC3E}">
        <p14:creationId xmlns:p14="http://schemas.microsoft.com/office/powerpoint/2010/main" val="27780186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6: Personal protective equipment </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ZA" dirty="0"/>
              <a:t>An animated video discussing the following: </a:t>
            </a:r>
          </a:p>
          <a:p>
            <a:pPr marL="0" indent="0">
              <a:buNone/>
            </a:pPr>
            <a:r>
              <a:rPr lang="en-ZA" dirty="0"/>
              <a:t>What is PPE</a:t>
            </a:r>
          </a:p>
          <a:p>
            <a:pPr marL="0" indent="0">
              <a:buNone/>
            </a:pPr>
            <a:r>
              <a:rPr lang="en-ZA" dirty="0"/>
              <a:t>Why do we wear it?</a:t>
            </a:r>
          </a:p>
          <a:p>
            <a:pPr marL="0" indent="0">
              <a:buNone/>
            </a:pPr>
            <a:r>
              <a:rPr lang="en-ZA" dirty="0"/>
              <a:t>What are the most common PPE for electricians?</a:t>
            </a:r>
          </a:p>
          <a:p>
            <a:pPr marL="0" indent="0">
              <a:buNone/>
            </a:pPr>
            <a:r>
              <a:rPr lang="en-ZA" dirty="0"/>
              <a:t>Where can you find/buy PPE? (Is it your responsibility or that of your employer?</a:t>
            </a:r>
          </a:p>
        </p:txBody>
      </p:sp>
    </p:spTree>
    <p:custDataLst>
      <p:tags r:id="rId1"/>
    </p:custDataLst>
    <p:extLst>
      <p:ext uri="{BB962C8B-B14F-4D97-AF65-F5344CB8AC3E}">
        <p14:creationId xmlns:p14="http://schemas.microsoft.com/office/powerpoint/2010/main" val="30341843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07: Overview of the SANS codes and how they work</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GB" sz="1100" dirty="0"/>
              <a:t>Animated video using a tool like </a:t>
            </a:r>
            <a:r>
              <a:rPr lang="en-GB" sz="1100" dirty="0" err="1"/>
              <a:t>GoAnimate</a:t>
            </a:r>
            <a:r>
              <a:rPr lang="en-GB" sz="1100" dirty="0"/>
              <a:t>. Black and white hand drawn images with a voice over. </a:t>
            </a:r>
          </a:p>
          <a:p>
            <a:pPr marL="0" indent="0">
              <a:buNone/>
            </a:pPr>
            <a:endParaRPr lang="en-GB" sz="1100" i="1" dirty="0"/>
          </a:p>
          <a:p>
            <a:pPr marL="0" indent="0">
              <a:buNone/>
            </a:pPr>
            <a:r>
              <a:rPr lang="en-ZA" sz="1200" dirty="0"/>
              <a:t>SANS, refers to a standard that specifies the performance requirements of a specific product.  A SANS standard may be either locally written or created by adopting an international (usually ISO) standard</a:t>
            </a:r>
            <a:r>
              <a:rPr lang="en-ZA" dirty="0"/>
              <a:t>. </a:t>
            </a:r>
          </a:p>
          <a:p>
            <a:pPr marL="342900" indent="-342900">
              <a:buFont typeface="Arial" panose="020B0604020202020204" pitchFamily="34" charset="0"/>
              <a:buChar char="•"/>
            </a:pPr>
            <a:r>
              <a:rPr lang="en-GB" sz="2400" dirty="0"/>
              <a:t>What does a SANS code look like? </a:t>
            </a:r>
          </a:p>
          <a:p>
            <a:pPr marL="342900" indent="-342900">
              <a:buFont typeface="Arial" panose="020B0604020202020204" pitchFamily="34" charset="0"/>
              <a:buChar char="•"/>
            </a:pPr>
            <a:r>
              <a:rPr lang="en-GB" sz="2400" dirty="0"/>
              <a:t>Why do we have them? </a:t>
            </a:r>
          </a:p>
          <a:p>
            <a:pPr marL="342900" indent="-342900">
              <a:buFont typeface="Arial" panose="020B0604020202020204" pitchFamily="34" charset="0"/>
              <a:buChar char="•"/>
            </a:pPr>
            <a:r>
              <a:rPr lang="en-GB" sz="2400" dirty="0"/>
              <a:t>Where can we access them? </a:t>
            </a:r>
            <a:endParaRPr lang="en-ZA" dirty="0"/>
          </a:p>
          <a:p>
            <a:pPr marL="342900" indent="-342900">
              <a:buFont typeface="Arial" panose="020B0604020202020204" pitchFamily="34" charset="0"/>
              <a:buChar char="•"/>
            </a:pPr>
            <a:r>
              <a:rPr lang="en-GB" sz="2400" dirty="0"/>
              <a:t>What happens when the code changes? Does this happen often? </a:t>
            </a:r>
            <a:endParaRPr lang="en-ZA" sz="2400" dirty="0"/>
          </a:p>
          <a:p>
            <a:pPr marL="0" indent="0">
              <a:buNone/>
            </a:pPr>
            <a:endParaRPr lang="en-ZA" dirty="0"/>
          </a:p>
        </p:txBody>
      </p:sp>
    </p:spTree>
    <p:custDataLst>
      <p:tags r:id="rId1"/>
    </p:custDataLst>
    <p:extLst>
      <p:ext uri="{BB962C8B-B14F-4D97-AF65-F5344CB8AC3E}">
        <p14:creationId xmlns:p14="http://schemas.microsoft.com/office/powerpoint/2010/main" val="35803684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08: Overview of the SANS codes and how they work</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a:buNone/>
            </a:pPr>
            <a:r>
              <a:rPr lang="en-GB" sz="1200" i="1" dirty="0"/>
              <a:t>Demonstration video.  </a:t>
            </a:r>
            <a:r>
              <a:rPr lang="en-ZA" sz="1200" dirty="0"/>
              <a:t>Take an example of a SANS code (</a:t>
            </a:r>
            <a:r>
              <a:rPr lang="en-ZA" sz="1200" dirty="0" err="1"/>
              <a:t>ie</a:t>
            </a:r>
            <a:r>
              <a:rPr lang="en-ZA" sz="1200" dirty="0"/>
              <a:t> </a:t>
            </a:r>
            <a:r>
              <a:rPr lang="en-GB" sz="1200" dirty="0"/>
              <a:t>SANS 10142). Video should alternate between showing the facilitator talking and screenshots of the SANS code as demonstrator highlights various aspects of it. </a:t>
            </a:r>
          </a:p>
          <a:p>
            <a:pPr marL="0" indent="0">
              <a:buNone/>
            </a:pPr>
            <a:endParaRPr lang="en-GB" sz="1200" dirty="0"/>
          </a:p>
          <a:p>
            <a:pPr marL="0" indent="0">
              <a:buNone/>
            </a:pPr>
            <a:r>
              <a:rPr lang="en-GB" sz="1200" dirty="0"/>
              <a:t>Information that should be covered in this video: </a:t>
            </a:r>
          </a:p>
          <a:p>
            <a:pPr marL="171450" indent="-171450">
              <a:buFont typeface="Arial" panose="020B0604020202020204" pitchFamily="34" charset="0"/>
              <a:buChar char="•"/>
            </a:pPr>
            <a:r>
              <a:rPr lang="en-GB" sz="1200" dirty="0"/>
              <a:t>How do we read a SANS code? (Highlight important info in the document for learner)</a:t>
            </a:r>
          </a:p>
          <a:p>
            <a:pPr marL="171450" indent="-171450">
              <a:buFont typeface="Arial" panose="020B0604020202020204" pitchFamily="34" charset="0"/>
              <a:buChar char="•"/>
            </a:pPr>
            <a:r>
              <a:rPr lang="en-GB" sz="1200" dirty="0"/>
              <a:t>How to we apply the SANS code?</a:t>
            </a:r>
          </a:p>
          <a:p>
            <a:pPr marL="0" indent="0">
              <a:buNone/>
            </a:pPr>
            <a:endParaRPr lang="en-ZA" dirty="0"/>
          </a:p>
        </p:txBody>
      </p:sp>
    </p:spTree>
    <p:custDataLst>
      <p:tags r:id="rId1"/>
    </p:custDataLst>
    <p:extLst>
      <p:ext uri="{BB962C8B-B14F-4D97-AF65-F5344CB8AC3E}">
        <p14:creationId xmlns:p14="http://schemas.microsoft.com/office/powerpoint/2010/main" val="21662298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9:Risk Assessment </a:t>
            </a:r>
          </a:p>
        </p:txBody>
      </p:sp>
      <p:sp>
        <p:nvSpPr>
          <p:cNvPr id="3" name="Content Placeholder 2"/>
          <p:cNvSpPr>
            <a:spLocks noGrp="1"/>
          </p:cNvSpPr>
          <p:nvPr>
            <p:ph sz="quarter" idx="10"/>
          </p:nvPr>
        </p:nvSpPr>
        <p:spPr>
          <a:xfrm>
            <a:off x="793141" y="992719"/>
            <a:ext cx="9172125" cy="3915089"/>
          </a:xfrm>
        </p:spPr>
        <p:txBody>
          <a:bodyPr>
            <a:noAutofit/>
          </a:bodyPr>
          <a:lstStyle/>
          <a:p>
            <a:pPr marL="0" indent="0">
              <a:buNone/>
            </a:pPr>
            <a:r>
              <a:rPr lang="en-ZA" sz="1800" i="1" dirty="0"/>
              <a:t>An animated video discussing the following: </a:t>
            </a:r>
          </a:p>
          <a:p>
            <a:pPr marL="0" indent="0">
              <a:buNone/>
            </a:pPr>
            <a:r>
              <a:rPr lang="en-ZA" sz="1800" dirty="0"/>
              <a:t>A risk assessment is a term used to describe the overall process or method where you:</a:t>
            </a:r>
          </a:p>
          <a:p>
            <a:r>
              <a:rPr lang="en-ZA" sz="1800" dirty="0"/>
              <a:t>Identify hazards and risk factors that have the potential to cause harm (hazard identification).</a:t>
            </a:r>
          </a:p>
          <a:p>
            <a:r>
              <a:rPr lang="en-ZA" sz="1800" dirty="0"/>
              <a:t>Analyse and evaluate the risk associated with that hazard (risk analysis, and risk evaluation).</a:t>
            </a:r>
          </a:p>
          <a:p>
            <a:r>
              <a:rPr lang="en-ZA" sz="1800" dirty="0"/>
              <a:t>Determine appropriate ways to eliminate the hazard, or control the risk when the hazard cannot be eliminated (risk control).</a:t>
            </a:r>
          </a:p>
          <a:p>
            <a:r>
              <a:rPr lang="en-ZA" sz="1800" dirty="0"/>
              <a:t>A risk assessment is a thorough look at your workplace to identify those things, situations, processes, etc. that may cause harm, particularly to people. After identification is made, you analyse and evaluate how likely and severe the risk is. When this determination is made, you can next, decide what measures should be in place to effectively eliminate or control the harm from happening.</a:t>
            </a:r>
          </a:p>
        </p:txBody>
      </p:sp>
    </p:spTree>
    <p:custDataLst>
      <p:tags r:id="rId1"/>
    </p:custDataLst>
    <p:extLst>
      <p:ext uri="{BB962C8B-B14F-4D97-AF65-F5344CB8AC3E}">
        <p14:creationId xmlns:p14="http://schemas.microsoft.com/office/powerpoint/2010/main" val="26640526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10: 5 Steps of doing a Risk Assessment </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dirty="0"/>
              <a:t>An animated video discussing the following:</a:t>
            </a:r>
          </a:p>
          <a:p>
            <a:pPr fontAlgn="ctr"/>
            <a:r>
              <a:rPr lang="en-ZA" b="1" dirty="0"/>
              <a:t>ACTIVITY</a:t>
            </a:r>
            <a:endParaRPr lang="en-ZA" dirty="0"/>
          </a:p>
          <a:p>
            <a:pPr fontAlgn="ctr"/>
            <a:r>
              <a:rPr lang="en-ZA" b="1" dirty="0"/>
              <a:t>HAZARD</a:t>
            </a:r>
            <a:endParaRPr lang="en-ZA" dirty="0"/>
          </a:p>
          <a:p>
            <a:pPr fontAlgn="ctr"/>
            <a:r>
              <a:rPr lang="en-ZA" b="1" dirty="0"/>
              <a:t>DANGER</a:t>
            </a:r>
            <a:endParaRPr lang="en-ZA" dirty="0"/>
          </a:p>
          <a:p>
            <a:pPr fontAlgn="ctr"/>
            <a:r>
              <a:rPr lang="en-ZA" b="1" dirty="0"/>
              <a:t>RISK (without preventative measures) </a:t>
            </a:r>
            <a:endParaRPr lang="en-ZA" dirty="0"/>
          </a:p>
          <a:p>
            <a:pPr fontAlgn="ctr"/>
            <a:r>
              <a:rPr lang="en-ZA" b="1" dirty="0"/>
              <a:t>PREVENTIVE MEASURE</a:t>
            </a:r>
            <a:endParaRPr lang="en-ZA" dirty="0"/>
          </a:p>
          <a:p>
            <a:pPr marL="0" indent="0">
              <a:buNone/>
            </a:pPr>
            <a:r>
              <a:rPr lang="en-ZA" dirty="0"/>
              <a:t>Must mention the difference between a hazard and a danger. </a:t>
            </a:r>
          </a:p>
        </p:txBody>
      </p:sp>
    </p:spTree>
    <p:custDataLst>
      <p:tags r:id="rId1"/>
    </p:custDataLst>
    <p:extLst>
      <p:ext uri="{BB962C8B-B14F-4D97-AF65-F5344CB8AC3E}">
        <p14:creationId xmlns:p14="http://schemas.microsoft.com/office/powerpoint/2010/main" val="10536588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 11: Complete the task</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dirty="0"/>
              <a:t>Demonstration Video showing: </a:t>
            </a:r>
          </a:p>
          <a:p>
            <a:pPr marL="228600" indent="-228600">
              <a:lnSpc>
                <a:spcPct val="100000"/>
              </a:lnSpc>
              <a:spcBef>
                <a:spcPts val="0"/>
              </a:spcBef>
            </a:pPr>
            <a:r>
              <a:rPr lang="en-US" sz="2400" dirty="0"/>
              <a:t>Drill a hole in a wall (Module 19)</a:t>
            </a:r>
          </a:p>
          <a:p>
            <a:pPr marL="0" indent="0" fontAlgn="ctr">
              <a:buNone/>
            </a:pPr>
            <a:endParaRPr lang="en-ZA" dirty="0"/>
          </a:p>
          <a:p>
            <a:pPr marL="0" indent="0" fontAlgn="ctr">
              <a:buNone/>
            </a:pPr>
            <a:endParaRPr lang="en-ZA" dirty="0"/>
          </a:p>
        </p:txBody>
      </p:sp>
      <p:pic>
        <p:nvPicPr>
          <p:cNvPr id="4" name="Picture 3">
            <a:extLst>
              <a:ext uri="{FF2B5EF4-FFF2-40B4-BE49-F238E27FC236}">
                <a16:creationId xmlns:a16="http://schemas.microsoft.com/office/drawing/2014/main" id="{B50AE493-1A3C-4DB0-932F-234F85A56859}"/>
              </a:ext>
            </a:extLst>
          </p:cNvPr>
          <p:cNvPicPr>
            <a:picLocks noChangeAspect="1"/>
          </p:cNvPicPr>
          <p:nvPr/>
        </p:nvPicPr>
        <p:blipFill>
          <a:blip r:embed="rId4"/>
          <a:stretch>
            <a:fillRect/>
          </a:stretch>
        </p:blipFill>
        <p:spPr>
          <a:xfrm>
            <a:off x="901511" y="2201333"/>
            <a:ext cx="6041586" cy="6951257"/>
          </a:xfrm>
          <a:prstGeom prst="rect">
            <a:avLst/>
          </a:prstGeom>
        </p:spPr>
      </p:pic>
    </p:spTree>
    <p:custDataLst>
      <p:tags r:id="rId1"/>
    </p:custDataLst>
    <p:extLst>
      <p:ext uri="{BB962C8B-B14F-4D97-AF65-F5344CB8AC3E}">
        <p14:creationId xmlns:p14="http://schemas.microsoft.com/office/powerpoint/2010/main" val="35373749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 Client Handover</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b="1" dirty="0"/>
              <a:t>Demonstration Video showing the electrician interacting with the client:</a:t>
            </a:r>
          </a:p>
          <a:p>
            <a:pPr marL="0" indent="0" fontAlgn="ctr">
              <a:buNone/>
            </a:pPr>
            <a:r>
              <a:rPr lang="en-ZA" b="1" dirty="0"/>
              <a:t> </a:t>
            </a:r>
          </a:p>
          <a:p>
            <a:r>
              <a:rPr lang="en-GB" b="1" dirty="0"/>
              <a:t>Conduct walk about with client showing:</a:t>
            </a:r>
          </a:p>
          <a:p>
            <a:pPr marL="171450" indent="-171450">
              <a:buFont typeface="Arial" panose="020B0604020202020204" pitchFamily="34" charset="0"/>
              <a:buChar char="•"/>
            </a:pPr>
            <a:r>
              <a:rPr lang="en-GB" dirty="0"/>
              <a:t>the route of the wire way of installation</a:t>
            </a:r>
          </a:p>
          <a:p>
            <a:pPr marL="171450" indent="-171450">
              <a:buFont typeface="Arial" panose="020B0604020202020204" pitchFamily="34" charset="0"/>
              <a:buChar char="•"/>
            </a:pPr>
            <a:r>
              <a:rPr lang="en-GB" dirty="0"/>
              <a:t>Indicate the positioning of the breaker and where it is installed.</a:t>
            </a:r>
          </a:p>
          <a:p>
            <a:pPr marL="171450" indent="-171450">
              <a:buFont typeface="Arial" panose="020B0604020202020204" pitchFamily="34" charset="0"/>
              <a:buChar char="•"/>
            </a:pPr>
            <a:r>
              <a:rPr lang="en-GB" dirty="0"/>
              <a:t>Provide the client with the certificate of compliance (COC) as per legislation explaining its purpose as well clients responsibility in terms of maintain the electrical installation</a:t>
            </a:r>
          </a:p>
          <a:p>
            <a:pPr marL="0" indent="0" fontAlgn="ctr">
              <a:buNone/>
            </a:pPr>
            <a:r>
              <a:rPr lang="en-ZA" dirty="0"/>
              <a:t> </a:t>
            </a:r>
          </a:p>
        </p:txBody>
      </p:sp>
    </p:spTree>
    <p:custDataLst>
      <p:tags r:id="rId1"/>
    </p:custDataLst>
    <p:extLst>
      <p:ext uri="{BB962C8B-B14F-4D97-AF65-F5344CB8AC3E}">
        <p14:creationId xmlns:p14="http://schemas.microsoft.com/office/powerpoint/2010/main" val="6144712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 COC</a:t>
            </a:r>
          </a:p>
        </p:txBody>
      </p:sp>
      <p:sp>
        <p:nvSpPr>
          <p:cNvPr id="3" name="Content Placeholder 2"/>
          <p:cNvSpPr>
            <a:spLocks noGrp="1"/>
          </p:cNvSpPr>
          <p:nvPr>
            <p:ph sz="quarter" idx="10"/>
          </p:nvPr>
        </p:nvSpPr>
        <p:spPr>
          <a:xfrm>
            <a:off x="793142" y="992719"/>
            <a:ext cx="8223904" cy="3915089"/>
          </a:xfrm>
        </p:spPr>
        <p:txBody>
          <a:bodyPr>
            <a:noAutofit/>
          </a:bodyPr>
          <a:lstStyle/>
          <a:p>
            <a:pPr marL="0" indent="0" fontAlgn="ctr">
              <a:buNone/>
            </a:pPr>
            <a:r>
              <a:rPr lang="en-ZA" b="1" dirty="0"/>
              <a:t>Discussion with qualified electrician discussing the following:</a:t>
            </a:r>
          </a:p>
          <a:p>
            <a:pPr marL="0" indent="0" fontAlgn="ctr">
              <a:buNone/>
            </a:pPr>
            <a:r>
              <a:rPr lang="en-ZA" b="1" dirty="0"/>
              <a:t> </a:t>
            </a:r>
          </a:p>
          <a:p>
            <a:pPr marL="0" indent="0" fontAlgn="ctr">
              <a:buNone/>
            </a:pPr>
            <a:r>
              <a:rPr lang="en-ZA" dirty="0"/>
              <a:t> </a:t>
            </a:r>
          </a:p>
        </p:txBody>
      </p:sp>
      <p:sp>
        <p:nvSpPr>
          <p:cNvPr id="4" name="Rectangle 3">
            <a:extLst>
              <a:ext uri="{FF2B5EF4-FFF2-40B4-BE49-F238E27FC236}">
                <a16:creationId xmlns:a16="http://schemas.microsoft.com/office/drawing/2014/main" id="{54FC262E-E033-4DD6-9879-C4DE94F46363}"/>
              </a:ext>
            </a:extLst>
          </p:cNvPr>
          <p:cNvSpPr/>
          <p:nvPr/>
        </p:nvSpPr>
        <p:spPr>
          <a:xfrm>
            <a:off x="793142" y="1606192"/>
            <a:ext cx="2034682" cy="3701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t>What is a COC?</a:t>
            </a:r>
          </a:p>
        </p:txBody>
      </p:sp>
      <p:sp>
        <p:nvSpPr>
          <p:cNvPr id="5" name="Rectangle 4">
            <a:extLst>
              <a:ext uri="{FF2B5EF4-FFF2-40B4-BE49-F238E27FC236}">
                <a16:creationId xmlns:a16="http://schemas.microsoft.com/office/drawing/2014/main" id="{4511713F-24FD-4469-B472-4FD9104C58BD}"/>
              </a:ext>
            </a:extLst>
          </p:cNvPr>
          <p:cNvSpPr/>
          <p:nvPr/>
        </p:nvSpPr>
        <p:spPr>
          <a:xfrm>
            <a:off x="782661" y="2066147"/>
            <a:ext cx="2055644" cy="3933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t>Who can issue a COC?</a:t>
            </a:r>
          </a:p>
        </p:txBody>
      </p:sp>
      <p:sp>
        <p:nvSpPr>
          <p:cNvPr id="6" name="Rectangle 5">
            <a:extLst>
              <a:ext uri="{FF2B5EF4-FFF2-40B4-BE49-F238E27FC236}">
                <a16:creationId xmlns:a16="http://schemas.microsoft.com/office/drawing/2014/main" id="{B199EC1D-1D31-427F-8CE5-74D6987DC5AC}"/>
              </a:ext>
            </a:extLst>
          </p:cNvPr>
          <p:cNvSpPr/>
          <p:nvPr/>
        </p:nvSpPr>
        <p:spPr>
          <a:xfrm>
            <a:off x="793142" y="2551866"/>
            <a:ext cx="2055644" cy="4071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t>What does a COC look like? </a:t>
            </a:r>
          </a:p>
        </p:txBody>
      </p:sp>
      <p:sp>
        <p:nvSpPr>
          <p:cNvPr id="7" name="Rectangle 6">
            <a:extLst>
              <a:ext uri="{FF2B5EF4-FFF2-40B4-BE49-F238E27FC236}">
                <a16:creationId xmlns:a16="http://schemas.microsoft.com/office/drawing/2014/main" id="{B199EC1D-1D31-427F-8CE5-74D6987DC5AC}"/>
              </a:ext>
            </a:extLst>
          </p:cNvPr>
          <p:cNvSpPr/>
          <p:nvPr/>
        </p:nvSpPr>
        <p:spPr>
          <a:xfrm>
            <a:off x="788861" y="3052135"/>
            <a:ext cx="2055644" cy="36405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t>How long is a COC valid for?</a:t>
            </a:r>
          </a:p>
        </p:txBody>
      </p:sp>
    </p:spTree>
    <p:custDataLst>
      <p:tags r:id="rId1"/>
    </p:custDataLst>
    <p:extLst>
      <p:ext uri="{BB962C8B-B14F-4D97-AF65-F5344CB8AC3E}">
        <p14:creationId xmlns:p14="http://schemas.microsoft.com/office/powerpoint/2010/main" val="11327809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3958" y="125924"/>
            <a:ext cx="8831461" cy="960112"/>
          </a:xfrm>
        </p:spPr>
        <p:txBody>
          <a:bodyPr/>
          <a:lstStyle/>
          <a:p>
            <a:r>
              <a:rPr lang="en-GB" dirty="0"/>
              <a:t>Resource 01: Client brief and property details </a:t>
            </a:r>
          </a:p>
        </p:txBody>
      </p:sp>
      <p:sp>
        <p:nvSpPr>
          <p:cNvPr id="4" name="Rectangle 3">
            <a:extLst>
              <a:ext uri="{FF2B5EF4-FFF2-40B4-BE49-F238E27FC236}">
                <a16:creationId xmlns:a16="http://schemas.microsoft.com/office/drawing/2014/main" id="{50602797-F696-4A8F-BFA5-82E6F420DB3D}"/>
              </a:ext>
            </a:extLst>
          </p:cNvPr>
          <p:cNvSpPr/>
          <p:nvPr/>
        </p:nvSpPr>
        <p:spPr>
          <a:xfrm>
            <a:off x="563156" y="912854"/>
            <a:ext cx="9155807" cy="153747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35" dirty="0"/>
          </a:p>
          <a:p>
            <a:r>
              <a:rPr lang="en-US" sz="1035" dirty="0"/>
              <a:t>Client Brief: </a:t>
            </a:r>
          </a:p>
          <a:p>
            <a:pPr marL="171450" indent="-171450">
              <a:buFont typeface="Arial" panose="020B0604020202020204" pitchFamily="34" charset="0"/>
              <a:buChar char="•"/>
            </a:pPr>
            <a:endParaRPr lang="en-US" sz="1050" dirty="0"/>
          </a:p>
          <a:p>
            <a:pPr marL="171450" indent="-171450">
              <a:buFont typeface="Arial" panose="020B0604020202020204" pitchFamily="34" charset="0"/>
              <a:buChar char="•"/>
            </a:pPr>
            <a:r>
              <a:rPr lang="en-US" sz="1050" dirty="0"/>
              <a:t>The project must be in compliance with all regulations and standards</a:t>
            </a:r>
          </a:p>
          <a:p>
            <a:pPr marL="171450" indent="-171450">
              <a:buFont typeface="Arial" panose="020B0604020202020204" pitchFamily="34" charset="0"/>
              <a:buChar char="•"/>
            </a:pPr>
            <a:r>
              <a:rPr lang="en-US" sz="1050" dirty="0"/>
              <a:t>You must give </a:t>
            </a:r>
            <a:r>
              <a:rPr lang="en-US" sz="1050" dirty="0" err="1"/>
              <a:t>Mrs</a:t>
            </a:r>
            <a:r>
              <a:rPr lang="en-US" sz="1050" dirty="0"/>
              <a:t> </a:t>
            </a:r>
            <a:r>
              <a:rPr lang="en-US" sz="1050" dirty="0" err="1"/>
              <a:t>Nkitseng</a:t>
            </a:r>
            <a:r>
              <a:rPr lang="en-US" sz="1050" dirty="0"/>
              <a:t> a certificate of compliance when the job is complete</a:t>
            </a:r>
          </a:p>
          <a:p>
            <a:pPr marL="171450" indent="-171450">
              <a:buFont typeface="Arial" panose="020B0604020202020204" pitchFamily="34" charset="0"/>
              <a:buChar char="•"/>
            </a:pPr>
            <a:r>
              <a:rPr lang="en-US" sz="1050" dirty="0"/>
              <a:t>All health and safety must be complied to at all times</a:t>
            </a:r>
          </a:p>
          <a:p>
            <a:pPr marL="171450" indent="-171450">
              <a:buFont typeface="Arial" panose="020B0604020202020204" pitchFamily="34" charset="0"/>
              <a:buChar char="•"/>
            </a:pPr>
            <a:r>
              <a:rPr lang="en-US" sz="1050" dirty="0"/>
              <a:t>Activities may damage the walls as </a:t>
            </a:r>
            <a:r>
              <a:rPr lang="en-US" sz="1050" dirty="0" err="1"/>
              <a:t>Mrs</a:t>
            </a:r>
            <a:r>
              <a:rPr lang="en-US" sz="1050" dirty="0"/>
              <a:t> </a:t>
            </a:r>
            <a:r>
              <a:rPr lang="en-US" sz="1050" dirty="0" err="1"/>
              <a:t>Nkitseng</a:t>
            </a:r>
            <a:r>
              <a:rPr lang="en-US" sz="1050" dirty="0"/>
              <a:t> is refurbishing the kitchen and will be re-tiling </a:t>
            </a:r>
          </a:p>
          <a:p>
            <a:pPr marL="171450" indent="-171450">
              <a:buFont typeface="Arial" panose="020B0604020202020204" pitchFamily="34" charset="0"/>
              <a:buChar char="•"/>
            </a:pPr>
            <a:r>
              <a:rPr lang="en-US" sz="1050" dirty="0"/>
              <a:t>You can get the supply from any point in the installation as long as it is compliant</a:t>
            </a:r>
          </a:p>
          <a:p>
            <a:pPr marL="171450" indent="-171450">
              <a:buFont typeface="Arial" panose="020B0604020202020204" pitchFamily="34" charset="0"/>
              <a:buChar char="•"/>
            </a:pPr>
            <a:r>
              <a:rPr lang="en-US" sz="1050" dirty="0"/>
              <a:t>You must finish all your work in 3 days</a:t>
            </a:r>
          </a:p>
          <a:p>
            <a:pPr marL="171450" indent="-171450">
              <a:buFont typeface="Arial" panose="020B0604020202020204" pitchFamily="34" charset="0"/>
              <a:buChar char="•"/>
            </a:pPr>
            <a:r>
              <a:rPr lang="en-US" sz="1050" dirty="0"/>
              <a:t>Finances are limited and you need to do the project as cheaply as possible</a:t>
            </a:r>
          </a:p>
          <a:p>
            <a:pPr marL="171450" indent="-171450">
              <a:buFont typeface="Arial" panose="020B0604020202020204" pitchFamily="34" charset="0"/>
              <a:buChar char="•"/>
            </a:pPr>
            <a:endParaRPr lang="en-US" sz="1050" dirty="0"/>
          </a:p>
        </p:txBody>
      </p:sp>
      <p:sp>
        <p:nvSpPr>
          <p:cNvPr id="5" name="Rectangle 4">
            <a:extLst>
              <a:ext uri="{FF2B5EF4-FFF2-40B4-BE49-F238E27FC236}">
                <a16:creationId xmlns:a16="http://schemas.microsoft.com/office/drawing/2014/main" id="{CAA773AB-5CB3-4EFC-9F69-578CFBA4CF92}"/>
              </a:ext>
            </a:extLst>
          </p:cNvPr>
          <p:cNvSpPr/>
          <p:nvPr/>
        </p:nvSpPr>
        <p:spPr>
          <a:xfrm>
            <a:off x="5141059" y="2577323"/>
            <a:ext cx="4627023" cy="211980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35" dirty="0"/>
              <a:t>Property details: </a:t>
            </a:r>
          </a:p>
          <a:p>
            <a:pPr marL="171450" indent="-171450">
              <a:buFont typeface="Arial" panose="020B0604020202020204" pitchFamily="34" charset="0"/>
              <a:buChar char="•"/>
            </a:pPr>
            <a:r>
              <a:rPr lang="en-US" sz="1050" dirty="0"/>
              <a:t>There are two distribution boards or DB’s. The first DB in the main house is  flush mounted  and the other DB in the garage is surface mounted</a:t>
            </a:r>
          </a:p>
          <a:p>
            <a:pPr marL="171450" indent="-171450">
              <a:buFont typeface="Arial" panose="020B0604020202020204" pitchFamily="34" charset="0"/>
              <a:buChar char="•"/>
            </a:pPr>
            <a:r>
              <a:rPr lang="en-US" sz="1050" dirty="0"/>
              <a:t>The distance to the cooking appliance is 16 meters from the cooking appliance (stove) isolator to the distribution board. There are four slots available in the DB for new circuit breakers and there is an earth leakage in the board</a:t>
            </a:r>
          </a:p>
          <a:p>
            <a:pPr marL="171450" indent="-171450">
              <a:buFont typeface="Arial" panose="020B0604020202020204" pitchFamily="34" charset="0"/>
              <a:buChar char="•"/>
            </a:pPr>
            <a:r>
              <a:rPr lang="en-US" sz="1050" dirty="0"/>
              <a:t>There are six spare conduit pipes from the DB into the roof</a:t>
            </a:r>
          </a:p>
          <a:p>
            <a:pPr marL="171450" indent="-171450">
              <a:buFont typeface="Arial" panose="020B0604020202020204" pitchFamily="34" charset="0"/>
              <a:buChar char="•"/>
            </a:pPr>
            <a:r>
              <a:rPr lang="en-US" sz="1050" dirty="0"/>
              <a:t>There are no visible water points or pipes in the position where the cooking appliance isolator is to be installed</a:t>
            </a:r>
          </a:p>
          <a:p>
            <a:pPr marL="171450" indent="-171450">
              <a:buFont typeface="Arial" panose="020B0604020202020204" pitchFamily="34" charset="0"/>
              <a:buChar char="•"/>
            </a:pPr>
            <a:r>
              <a:rPr lang="en-US" sz="1050" dirty="0"/>
              <a:t>There is a ceiling in the kitchen</a:t>
            </a:r>
          </a:p>
          <a:p>
            <a:pPr marL="171450" indent="-171450">
              <a:buFont typeface="Arial" panose="020B0604020202020204" pitchFamily="34" charset="0"/>
              <a:buChar char="•"/>
            </a:pPr>
            <a:r>
              <a:rPr lang="en-US" sz="1050" dirty="0"/>
              <a:t>There are dogs on the property</a:t>
            </a:r>
          </a:p>
          <a:p>
            <a:pPr marL="171450" indent="-171450">
              <a:buFont typeface="Arial" panose="020B0604020202020204" pitchFamily="34" charset="0"/>
              <a:buChar char="•"/>
            </a:pPr>
            <a:r>
              <a:rPr lang="en-US" sz="1050" dirty="0"/>
              <a:t>There are toilet facilities for staff</a:t>
            </a:r>
            <a:endParaRPr lang="en-US" sz="1035" dirty="0"/>
          </a:p>
        </p:txBody>
      </p:sp>
      <p:sp>
        <p:nvSpPr>
          <p:cNvPr id="6" name="Rectangle 5"/>
          <p:cNvSpPr/>
          <p:nvPr/>
        </p:nvSpPr>
        <p:spPr>
          <a:xfrm>
            <a:off x="563156" y="2577323"/>
            <a:ext cx="4472971" cy="21747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ysClr val="windowText" lastClr="000000"/>
                </a:solidFill>
              </a:rPr>
              <a:t>Placeholder for visual representation/diagram of property details </a:t>
            </a:r>
          </a:p>
        </p:txBody>
      </p:sp>
    </p:spTree>
    <p:custDataLst>
      <p:tags r:id="rId1"/>
    </p:custDataLst>
    <p:extLst>
      <p:ext uri="{BB962C8B-B14F-4D97-AF65-F5344CB8AC3E}">
        <p14:creationId xmlns:p14="http://schemas.microsoft.com/office/powerpoint/2010/main" val="3445481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B3C42C-5062-412B-83DC-8D5F5778A0AE}"/>
              </a:ext>
            </a:extLst>
          </p:cNvPr>
          <p:cNvPicPr>
            <a:picLocks noChangeAspect="1"/>
          </p:cNvPicPr>
          <p:nvPr/>
        </p:nvPicPr>
        <p:blipFill rotWithShape="1">
          <a:blip r:embed="rId4"/>
          <a:srcRect l="6532" t="3408" r="1823"/>
          <a:stretch/>
        </p:blipFill>
        <p:spPr>
          <a:xfrm>
            <a:off x="5036429" y="773364"/>
            <a:ext cx="4660412" cy="3547560"/>
          </a:xfrm>
          <a:prstGeom prst="rect">
            <a:avLst/>
          </a:prstGeom>
        </p:spPr>
      </p:pic>
      <p:sp>
        <p:nvSpPr>
          <p:cNvPr id="4" name="Title 1"/>
          <p:cNvSpPr txBox="1">
            <a:spLocks/>
          </p:cNvSpPr>
          <p:nvPr/>
        </p:nvSpPr>
        <p:spPr>
          <a:xfrm>
            <a:off x="492613" y="264463"/>
            <a:ext cx="7616770" cy="960112"/>
          </a:xfrm>
          <a:prstGeom prst="rect">
            <a:avLst/>
          </a:prstGeom>
        </p:spPr>
        <p:txBody>
          <a:bodyPr vert="horz" lIns="91440" tIns="45720" rIns="91440" bIns="45720" rtlCol="0" anchor="b">
            <a:normAutofit/>
          </a:bodyPr>
          <a:lstStyle>
            <a:lvl1pPr algn="l" defTabSz="662300" rtl="0" eaLnBrk="1" latinLnBrk="0" hangingPunct="1">
              <a:lnSpc>
                <a:spcPct val="90000"/>
              </a:lnSpc>
              <a:spcBef>
                <a:spcPct val="0"/>
              </a:spcBef>
              <a:buNone/>
              <a:defRPr sz="4346" kern="1200">
                <a:solidFill>
                  <a:schemeClr val="tx1"/>
                </a:solidFill>
                <a:latin typeface="+mj-lt"/>
                <a:ea typeface="+mj-ea"/>
                <a:cs typeface="+mj-cs"/>
              </a:defRPr>
            </a:lvl1pPr>
          </a:lstStyle>
          <a:p>
            <a:r>
              <a:rPr lang="en-GB" dirty="0"/>
              <a:t>Introduction</a:t>
            </a:r>
          </a:p>
        </p:txBody>
      </p:sp>
      <p:sp>
        <p:nvSpPr>
          <p:cNvPr id="15" name="TextBox 14"/>
          <p:cNvSpPr txBox="1"/>
          <p:nvPr/>
        </p:nvSpPr>
        <p:spPr>
          <a:xfrm>
            <a:off x="492613" y="1280571"/>
            <a:ext cx="4223721" cy="1200329"/>
          </a:xfrm>
          <a:prstGeom prst="rect">
            <a:avLst/>
          </a:prstGeom>
          <a:noFill/>
        </p:spPr>
        <p:txBody>
          <a:bodyPr wrap="square" rtlCol="0">
            <a:spAutoFit/>
          </a:bodyPr>
          <a:lstStyle/>
          <a:p>
            <a:pPr lvl="0">
              <a:defRPr/>
            </a:pPr>
            <a:r>
              <a:rPr lang="en-ZA" sz="2400" dirty="0">
                <a:solidFill>
                  <a:srgbClr val="43525A"/>
                </a:solidFill>
              </a:rPr>
              <a:t>In this scenario, you will work through eight key steps.</a:t>
            </a:r>
          </a:p>
          <a:p>
            <a:pPr lvl="0">
              <a:defRPr/>
            </a:pPr>
            <a:endParaRPr lang="en-ZA" sz="2400" dirty="0">
              <a:solidFill>
                <a:srgbClr val="43525A"/>
              </a:solidFill>
            </a:endParaRPr>
          </a:p>
        </p:txBody>
      </p:sp>
      <p:sp>
        <p:nvSpPr>
          <p:cNvPr id="5" name="Rectangle 4"/>
          <p:cNvSpPr/>
          <p:nvPr/>
        </p:nvSpPr>
        <p:spPr>
          <a:xfrm>
            <a:off x="5434562" y="915347"/>
            <a:ext cx="857793" cy="7058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ectangle 16"/>
          <p:cNvSpPr/>
          <p:nvPr/>
        </p:nvSpPr>
        <p:spPr>
          <a:xfrm>
            <a:off x="7138966" y="912944"/>
            <a:ext cx="857793" cy="7058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ectangle 17"/>
          <p:cNvSpPr/>
          <p:nvPr/>
        </p:nvSpPr>
        <p:spPr>
          <a:xfrm>
            <a:off x="8538906" y="1415453"/>
            <a:ext cx="857793" cy="7717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Rectangle 18"/>
          <p:cNvSpPr/>
          <p:nvPr/>
        </p:nvSpPr>
        <p:spPr>
          <a:xfrm>
            <a:off x="7459379" y="2226657"/>
            <a:ext cx="857793" cy="7717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Rectangle 19"/>
          <p:cNvSpPr/>
          <p:nvPr/>
        </p:nvSpPr>
        <p:spPr>
          <a:xfrm>
            <a:off x="6246800" y="2241005"/>
            <a:ext cx="857793" cy="7717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Rectangle 20"/>
          <p:cNvSpPr/>
          <p:nvPr/>
        </p:nvSpPr>
        <p:spPr>
          <a:xfrm>
            <a:off x="6227056" y="3424165"/>
            <a:ext cx="857793" cy="7717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Rectangle 21"/>
          <p:cNvSpPr/>
          <p:nvPr/>
        </p:nvSpPr>
        <p:spPr>
          <a:xfrm>
            <a:off x="7459379" y="3424164"/>
            <a:ext cx="857793" cy="7717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Rectangle 22"/>
          <p:cNvSpPr/>
          <p:nvPr/>
        </p:nvSpPr>
        <p:spPr>
          <a:xfrm>
            <a:off x="8620775" y="3424164"/>
            <a:ext cx="857793" cy="7717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Oval 6"/>
          <p:cNvSpPr/>
          <p:nvPr/>
        </p:nvSpPr>
        <p:spPr>
          <a:xfrm>
            <a:off x="5333200" y="1486167"/>
            <a:ext cx="293167" cy="26524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1</a:t>
            </a:r>
          </a:p>
        </p:txBody>
      </p:sp>
      <p:sp>
        <p:nvSpPr>
          <p:cNvPr id="8" name="Oval 7"/>
          <p:cNvSpPr/>
          <p:nvPr/>
        </p:nvSpPr>
        <p:spPr>
          <a:xfrm>
            <a:off x="6950224" y="1448292"/>
            <a:ext cx="293167" cy="26524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2</a:t>
            </a:r>
          </a:p>
        </p:txBody>
      </p:sp>
      <p:sp>
        <p:nvSpPr>
          <p:cNvPr id="10" name="Oval 9"/>
          <p:cNvSpPr/>
          <p:nvPr/>
        </p:nvSpPr>
        <p:spPr>
          <a:xfrm>
            <a:off x="7312795" y="2838814"/>
            <a:ext cx="293167" cy="26524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4</a:t>
            </a:r>
          </a:p>
        </p:txBody>
      </p:sp>
      <p:sp>
        <p:nvSpPr>
          <p:cNvPr id="11" name="Oval 10"/>
          <p:cNvSpPr/>
          <p:nvPr/>
        </p:nvSpPr>
        <p:spPr>
          <a:xfrm>
            <a:off x="6145771" y="2875842"/>
            <a:ext cx="293167" cy="26524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5</a:t>
            </a:r>
          </a:p>
        </p:txBody>
      </p:sp>
      <p:sp>
        <p:nvSpPr>
          <p:cNvPr id="12" name="Oval 11"/>
          <p:cNvSpPr/>
          <p:nvPr/>
        </p:nvSpPr>
        <p:spPr>
          <a:xfrm>
            <a:off x="6080472" y="3995177"/>
            <a:ext cx="293167" cy="26524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6</a:t>
            </a:r>
          </a:p>
        </p:txBody>
      </p:sp>
      <p:sp>
        <p:nvSpPr>
          <p:cNvPr id="13" name="Oval 12"/>
          <p:cNvSpPr/>
          <p:nvPr/>
        </p:nvSpPr>
        <p:spPr>
          <a:xfrm>
            <a:off x="7297487" y="4055678"/>
            <a:ext cx="293167" cy="26524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7</a:t>
            </a:r>
          </a:p>
        </p:txBody>
      </p:sp>
      <p:sp>
        <p:nvSpPr>
          <p:cNvPr id="14" name="Oval 13"/>
          <p:cNvSpPr/>
          <p:nvPr/>
        </p:nvSpPr>
        <p:spPr>
          <a:xfrm>
            <a:off x="9323047" y="4081153"/>
            <a:ext cx="293167" cy="26524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8</a:t>
            </a:r>
          </a:p>
        </p:txBody>
      </p:sp>
      <p:pic>
        <p:nvPicPr>
          <p:cNvPr id="3074" name="Picture 2" descr="Image result for client brief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5083" y="980227"/>
            <a:ext cx="600688" cy="6006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decision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43391" y="929474"/>
            <a:ext cx="644883" cy="64488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plan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35577" y="1457598"/>
            <a:ext cx="687470" cy="68747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9250115" y="2054591"/>
            <a:ext cx="293167" cy="26524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3</a:t>
            </a:r>
          </a:p>
        </p:txBody>
      </p:sp>
      <p:pic>
        <p:nvPicPr>
          <p:cNvPr id="3080" name="Picture 8" descr="Image result for rules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05962" y="2273881"/>
            <a:ext cx="627472" cy="62747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risk assessment 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78888" y="2264757"/>
            <a:ext cx="649184" cy="649185"/>
          </a:xfrm>
          <a:prstGeom prst="rect">
            <a:avLst/>
          </a:prstGeom>
          <a:solidFill>
            <a:schemeClr val="bg1"/>
          </a:solidFill>
        </p:spPr>
      </p:pic>
      <p:pic>
        <p:nvPicPr>
          <p:cNvPr id="3084" name="Picture 12" descr="Image result for complete job ic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57529" y="3488458"/>
            <a:ext cx="592695" cy="59269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mage result for verify icon"/>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21148" y="3579721"/>
            <a:ext cx="474657" cy="474657"/>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Image result for handshake icon"/>
          <p:cNvPicPr>
            <a:picLocks noChangeAspect="1" noChangeArrowheads="1"/>
          </p:cNvPicPr>
          <p:nvPr/>
        </p:nvPicPr>
        <p:blipFill rotWithShape="1">
          <a:blip r:embed="rId12">
            <a:lum bright="70000" contrast="-70000"/>
            <a:extLst>
              <a:ext uri="{28A0092B-C50C-407E-A947-70E740481C1C}">
                <a14:useLocalDpi xmlns:a14="http://schemas.microsoft.com/office/drawing/2010/main" val="0"/>
              </a:ext>
            </a:extLst>
          </a:blip>
          <a:srcRect t="18329" b="29160"/>
          <a:stretch/>
        </p:blipFill>
        <p:spPr bwMode="auto">
          <a:xfrm>
            <a:off x="8644720" y="3613331"/>
            <a:ext cx="751980" cy="426462"/>
          </a:xfrm>
          <a:prstGeom prst="rect">
            <a:avLst/>
          </a:prstGeom>
          <a:noFill/>
          <a:extLst>
            <a:ext uri="{909E8E84-426E-40DD-AFC4-6F175D3DCCD1}">
              <a14:hiddenFill xmlns:a14="http://schemas.microsoft.com/office/drawing/2010/main">
                <a:solidFill>
                  <a:srgbClr val="FFFFFF"/>
                </a:solidFill>
              </a14:hiddenFill>
            </a:ext>
          </a:extLst>
        </p:spPr>
      </p:pic>
      <p:pic>
        <p:nvPicPr>
          <p:cNvPr id="32"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35378" y="2549981"/>
            <a:ext cx="554079" cy="554079"/>
          </a:xfrm>
          <a:prstGeom prst="rect">
            <a:avLst/>
          </a:prstGeom>
        </p:spPr>
      </p:pic>
      <p:sp>
        <p:nvSpPr>
          <p:cNvPr id="33" name="Rectangle 32">
            <a:extLst>
              <a:ext uri="{FF2B5EF4-FFF2-40B4-BE49-F238E27FC236}">
                <a16:creationId xmlns:a16="http://schemas.microsoft.com/office/drawing/2014/main" id="{B99A2243-0C52-D542-BF61-3FAD1B77F3F3}"/>
              </a:ext>
            </a:extLst>
          </p:cNvPr>
          <p:cNvSpPr/>
          <p:nvPr/>
        </p:nvSpPr>
        <p:spPr>
          <a:xfrm>
            <a:off x="789457" y="2547144"/>
            <a:ext cx="3759683" cy="1200329"/>
          </a:xfrm>
          <a:prstGeom prst="rect">
            <a:avLst/>
          </a:prstGeom>
          <a:solidFill>
            <a:schemeClr val="tx2">
              <a:lumMod val="40000"/>
              <a:lumOff val="60000"/>
            </a:schemeClr>
          </a:solidFill>
        </p:spPr>
        <p:txBody>
          <a:bodyPr wrap="square">
            <a:spAutoFit/>
          </a:bodyPr>
          <a:lstStyle/>
          <a:p>
            <a:pPr lvl="0">
              <a:defRPr/>
            </a:pPr>
            <a:r>
              <a:rPr lang="en-ZA" sz="2400" dirty="0">
                <a:solidFill>
                  <a:srgbClr val="43525A"/>
                </a:solidFill>
              </a:rPr>
              <a:t>Move over each step to find out more. Then, click </a:t>
            </a:r>
            <a:r>
              <a:rPr lang="en-ZA" sz="2400" b="1" dirty="0">
                <a:solidFill>
                  <a:srgbClr val="43525A"/>
                </a:solidFill>
              </a:rPr>
              <a:t>Next</a:t>
            </a:r>
            <a:r>
              <a:rPr lang="en-ZA" sz="2400" dirty="0">
                <a:solidFill>
                  <a:srgbClr val="43525A"/>
                </a:solidFill>
              </a:rPr>
              <a:t> to get started with Step 1.</a:t>
            </a:r>
          </a:p>
        </p:txBody>
      </p:sp>
    </p:spTree>
    <p:custDataLst>
      <p:tags r:id="rId1"/>
    </p:custDataLst>
    <p:extLst>
      <p:ext uri="{BB962C8B-B14F-4D97-AF65-F5344CB8AC3E}">
        <p14:creationId xmlns:p14="http://schemas.microsoft.com/office/powerpoint/2010/main" val="1979912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178" y="266810"/>
            <a:ext cx="7616770" cy="960112"/>
          </a:xfrm>
        </p:spPr>
        <p:txBody>
          <a:bodyPr/>
          <a:lstStyle/>
          <a:p>
            <a:r>
              <a:rPr lang="en-GB" dirty="0"/>
              <a:t>Step 1- Client brief</a:t>
            </a:r>
          </a:p>
        </p:txBody>
      </p:sp>
      <p:sp>
        <p:nvSpPr>
          <p:cNvPr id="3" name="Content Placeholder 2"/>
          <p:cNvSpPr>
            <a:spLocks noGrp="1"/>
          </p:cNvSpPr>
          <p:nvPr>
            <p:ph idx="1"/>
          </p:nvPr>
        </p:nvSpPr>
        <p:spPr>
          <a:xfrm>
            <a:off x="480002" y="1134918"/>
            <a:ext cx="8984038" cy="661793"/>
          </a:xfrm>
        </p:spPr>
        <p:txBody>
          <a:bodyPr>
            <a:noAutofit/>
          </a:bodyPr>
          <a:lstStyle/>
          <a:p>
            <a:pPr marL="0" indent="0">
              <a:buNone/>
            </a:pPr>
            <a:r>
              <a:rPr lang="en-ZA" sz="2400" dirty="0"/>
              <a:t>You have just received a call from Mrs </a:t>
            </a:r>
            <a:r>
              <a:rPr lang="en-ZA" sz="2400" dirty="0" err="1"/>
              <a:t>Nkitseng</a:t>
            </a:r>
            <a:r>
              <a:rPr lang="en-ZA" sz="2400" dirty="0"/>
              <a:t>, a potential client. She would like you to provide </a:t>
            </a:r>
            <a:r>
              <a:rPr lang="en-US" sz="2400" dirty="0"/>
              <a:t>power in her kitchen for a new stove she has just installed.</a:t>
            </a:r>
            <a:endParaRPr lang="en-GB" sz="2400" dirty="0"/>
          </a:p>
        </p:txBody>
      </p:sp>
      <p:pic>
        <p:nvPicPr>
          <p:cNvPr id="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5664" y="1891981"/>
            <a:ext cx="1280252" cy="4429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807" y="2403632"/>
            <a:ext cx="588802" cy="461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ectangle 35">
            <a:extLst>
              <a:ext uri="{FF2B5EF4-FFF2-40B4-BE49-F238E27FC236}">
                <a16:creationId xmlns:a16="http://schemas.microsoft.com/office/drawing/2014/main" id="{0F2C6F92-B0E0-7441-B83F-47EAD9E62534}"/>
              </a:ext>
            </a:extLst>
          </p:cNvPr>
          <p:cNvSpPr/>
          <p:nvPr/>
        </p:nvSpPr>
        <p:spPr>
          <a:xfrm>
            <a:off x="1102660" y="3321985"/>
            <a:ext cx="4749500" cy="1200329"/>
          </a:xfrm>
          <a:prstGeom prst="rect">
            <a:avLst/>
          </a:prstGeom>
          <a:noFill/>
          <a:ln w="28575">
            <a:solidFill>
              <a:srgbClr val="00B050"/>
            </a:solidFill>
          </a:ln>
        </p:spPr>
        <p:txBody>
          <a:bodyPr wrap="square">
            <a:spAutoFit/>
          </a:bodyPr>
          <a:lstStyle/>
          <a:p>
            <a:r>
              <a:rPr lang="en-GB" sz="2400" b="1" i="1" dirty="0"/>
              <a:t>TIP: </a:t>
            </a:r>
            <a:r>
              <a:rPr lang="en-ZA" sz="2400" b="1" i="1" dirty="0"/>
              <a:t>Listen carefully to what Mrs </a:t>
            </a:r>
            <a:r>
              <a:rPr lang="en-ZA" sz="2400" b="1" i="1" dirty="0" err="1"/>
              <a:t>Nkitseng</a:t>
            </a:r>
            <a:r>
              <a:rPr lang="en-ZA" sz="2400" b="1" i="1" dirty="0"/>
              <a:t> has to say. You will need to answer a question soon after.</a:t>
            </a:r>
          </a:p>
        </p:txBody>
      </p:sp>
      <p:pic>
        <p:nvPicPr>
          <p:cNvPr id="37" name="Graphic 5" descr="Lightbulb">
            <a:extLst>
              <a:ext uri="{FF2B5EF4-FFF2-40B4-BE49-F238E27FC236}">
                <a16:creationId xmlns:a16="http://schemas.microsoft.com/office/drawing/2014/main" id="{00B0017C-4E87-E549-B121-06DAD747C54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3485" y="3668414"/>
            <a:ext cx="469628" cy="469628"/>
          </a:xfrm>
          <a:prstGeom prst="rect">
            <a:avLst/>
          </a:prstGeom>
        </p:spPr>
      </p:pic>
      <p:pic>
        <p:nvPicPr>
          <p:cNvPr id="39" name="Graphic 5" descr="User">
            <a:extLst>
              <a:ext uri="{FF2B5EF4-FFF2-40B4-BE49-F238E27FC236}">
                <a16:creationId xmlns:a16="http://schemas.microsoft.com/office/drawing/2014/main" id="{B4EF9E18-D06F-E949-B08A-E182E1F8545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0002" y="2429171"/>
            <a:ext cx="554079" cy="554079"/>
          </a:xfrm>
          <a:prstGeom prst="rect">
            <a:avLst/>
          </a:prstGeom>
        </p:spPr>
      </p:pic>
      <p:sp>
        <p:nvSpPr>
          <p:cNvPr id="11" name="Rectangle 10">
            <a:extLst>
              <a:ext uri="{FF2B5EF4-FFF2-40B4-BE49-F238E27FC236}">
                <a16:creationId xmlns:a16="http://schemas.microsoft.com/office/drawing/2014/main" id="{B99A2243-0C52-D542-BF61-3FAD1B77F3F3}"/>
              </a:ext>
            </a:extLst>
          </p:cNvPr>
          <p:cNvSpPr/>
          <p:nvPr/>
        </p:nvSpPr>
        <p:spPr>
          <a:xfrm>
            <a:off x="1102661" y="2340262"/>
            <a:ext cx="4749499" cy="830997"/>
          </a:xfrm>
          <a:prstGeom prst="rect">
            <a:avLst/>
          </a:prstGeom>
          <a:solidFill>
            <a:schemeClr val="tx2">
              <a:lumMod val="40000"/>
              <a:lumOff val="60000"/>
            </a:schemeClr>
          </a:solidFill>
        </p:spPr>
        <p:txBody>
          <a:bodyPr wrap="square">
            <a:spAutoFit/>
          </a:bodyPr>
          <a:lstStyle/>
          <a:p>
            <a:r>
              <a:rPr lang="en-ZA" sz="2400" b="1" dirty="0"/>
              <a:t>Click on the speaker icon to replay the conversation.</a:t>
            </a:r>
          </a:p>
        </p:txBody>
      </p:sp>
      <p:graphicFrame>
        <p:nvGraphicFramePr>
          <p:cNvPr id="12" name="Diagram 11">
            <a:extLst>
              <a:ext uri="{FF2B5EF4-FFF2-40B4-BE49-F238E27FC236}">
                <a16:creationId xmlns:a16="http://schemas.microsoft.com/office/drawing/2014/main" id="{4DF8C59A-3AE1-4542-B915-AFF5B251A4FB}"/>
              </a:ext>
            </a:extLst>
          </p:cNvPr>
          <p:cNvGraphicFramePr/>
          <p:nvPr>
            <p:extLst>
              <p:ext uri="{D42A27DB-BD31-4B8C-83A1-F6EECF244321}">
                <p14:modId xmlns:p14="http://schemas.microsoft.com/office/powerpoint/2010/main" val="693668039"/>
              </p:ext>
            </p:extLst>
          </p:nvPr>
        </p:nvGraphicFramePr>
        <p:xfrm>
          <a:off x="2788633" y="44164"/>
          <a:ext cx="4917157" cy="4452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extLst>
      <p:ext uri="{BB962C8B-B14F-4D97-AF65-F5344CB8AC3E}">
        <p14:creationId xmlns:p14="http://schemas.microsoft.com/office/powerpoint/2010/main" val="3838984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6736" y="1707931"/>
            <a:ext cx="1292638" cy="3227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ular Callout 6"/>
          <p:cNvSpPr/>
          <p:nvPr/>
        </p:nvSpPr>
        <p:spPr>
          <a:xfrm>
            <a:off x="1214833" y="80171"/>
            <a:ext cx="2692149" cy="799594"/>
          </a:xfrm>
          <a:prstGeom prst="wedgeRectCallout">
            <a:avLst>
              <a:gd name="adj1" fmla="val -70939"/>
              <a:gd name="adj2" fmla="val 14702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1200" dirty="0"/>
              <a:t>Hi, this is </a:t>
            </a:r>
            <a:r>
              <a:rPr lang="en-US" sz="1200" dirty="0" err="1"/>
              <a:t>Mrs</a:t>
            </a:r>
            <a:r>
              <a:rPr lang="en-US" sz="1200" dirty="0"/>
              <a:t> </a:t>
            </a:r>
            <a:r>
              <a:rPr lang="en-US" sz="1200" dirty="0" err="1"/>
              <a:t>Nkitseng</a:t>
            </a:r>
            <a:r>
              <a:rPr lang="en-US" sz="1200" dirty="0"/>
              <a:t>. I was referred to you by a good friend of  mine. I need you to provide power for a new stove I have just installed.</a:t>
            </a: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313" y="1830891"/>
            <a:ext cx="880196" cy="3045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ular Callout 9"/>
          <p:cNvSpPr/>
          <p:nvPr/>
        </p:nvSpPr>
        <p:spPr>
          <a:xfrm>
            <a:off x="5758135" y="211787"/>
            <a:ext cx="3048000" cy="776117"/>
          </a:xfrm>
          <a:prstGeom prst="wedgeRoundRectCallout">
            <a:avLst>
              <a:gd name="adj1" fmla="val 71278"/>
              <a:gd name="adj2" fmla="val 121990"/>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ZA" sz="1200" dirty="0">
                <a:solidFill>
                  <a:schemeClr val="tx1"/>
                </a:solidFill>
                <a:latin typeface="Calibri" panose="020F0502020204030204" pitchFamily="34" charset="0"/>
              </a:rPr>
              <a:t>Good to speak to you. It is great to have a referral. Can you tell me more? Do you have any time or money constraints?</a:t>
            </a:r>
            <a:endParaRPr lang="en-US" sz="1200" dirty="0">
              <a:solidFill>
                <a:schemeClr val="tx1"/>
              </a:solidFill>
              <a:latin typeface="Calibri" panose="020F0502020204030204" pitchFamily="34" charset="0"/>
            </a:endParaRPr>
          </a:p>
        </p:txBody>
      </p:sp>
      <p:sp>
        <p:nvSpPr>
          <p:cNvPr id="11" name="Rectangular Callout 10"/>
          <p:cNvSpPr/>
          <p:nvPr/>
        </p:nvSpPr>
        <p:spPr>
          <a:xfrm>
            <a:off x="1540414" y="987905"/>
            <a:ext cx="3170132" cy="1117986"/>
          </a:xfrm>
          <a:prstGeom prst="wedgeRectCallout">
            <a:avLst>
              <a:gd name="adj1" fmla="val -65650"/>
              <a:gd name="adj2" fmla="val 5327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1200" dirty="0"/>
              <a:t>As I am a elderly lady, I do not have access to a lot of money so you must complete the work as cheaply as possible but it must still be a professional job. You only have three days to finish the job. </a:t>
            </a:r>
          </a:p>
        </p:txBody>
      </p:sp>
      <p:sp>
        <p:nvSpPr>
          <p:cNvPr id="12" name="Rounded Rectangular Callout 11"/>
          <p:cNvSpPr/>
          <p:nvPr/>
        </p:nvSpPr>
        <p:spPr>
          <a:xfrm>
            <a:off x="5758135" y="1054774"/>
            <a:ext cx="3048000" cy="776117"/>
          </a:xfrm>
          <a:prstGeom prst="wedgeRoundRectCallout">
            <a:avLst>
              <a:gd name="adj1" fmla="val 64460"/>
              <a:gd name="adj2" fmla="val 96999"/>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ZA" sz="1200" dirty="0">
                <a:solidFill>
                  <a:schemeClr val="tx1"/>
                </a:solidFill>
                <a:latin typeface="Calibri" panose="020F0502020204030204" pitchFamily="34" charset="0"/>
              </a:rPr>
              <a:t>That should not be a problem, but I will know more once I visit your property. Is there anything else my team should know?</a:t>
            </a:r>
            <a:endParaRPr lang="en-US" sz="1200" dirty="0">
              <a:solidFill>
                <a:schemeClr val="tx1"/>
              </a:solidFill>
              <a:latin typeface="Calibri" panose="020F0502020204030204" pitchFamily="34" charset="0"/>
            </a:endParaRPr>
          </a:p>
        </p:txBody>
      </p:sp>
      <p:sp>
        <p:nvSpPr>
          <p:cNvPr id="13" name="Rectangular Callout 12"/>
          <p:cNvSpPr/>
          <p:nvPr/>
        </p:nvSpPr>
        <p:spPr>
          <a:xfrm>
            <a:off x="1540414" y="2144501"/>
            <a:ext cx="3024659" cy="1117986"/>
          </a:xfrm>
          <a:prstGeom prst="wedgeRectCallout">
            <a:avLst>
              <a:gd name="adj1" fmla="val -64492"/>
              <a:gd name="adj2" fmla="val -125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1200" dirty="0"/>
              <a:t>It is fine if your activities damage the walls as I will be re-tiling the kitchen. You can get a supply for electricity from any point in the installation as long as it is compliant. </a:t>
            </a:r>
          </a:p>
        </p:txBody>
      </p:sp>
      <p:sp>
        <p:nvSpPr>
          <p:cNvPr id="15" name="Rounded Rectangular Callout 14"/>
          <p:cNvSpPr/>
          <p:nvPr/>
        </p:nvSpPr>
        <p:spPr>
          <a:xfrm>
            <a:off x="5668080" y="1890494"/>
            <a:ext cx="3048000" cy="776117"/>
          </a:xfrm>
          <a:prstGeom prst="wedgeRoundRectCallout">
            <a:avLst>
              <a:gd name="adj1" fmla="val 65823"/>
              <a:gd name="adj2" fmla="val 10421"/>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ZA" sz="1200" dirty="0">
                <a:solidFill>
                  <a:schemeClr val="tx1"/>
                </a:solidFill>
                <a:latin typeface="Calibri" panose="020F0502020204030204" pitchFamily="34" charset="0"/>
              </a:rPr>
              <a:t>Great – we are committed to following all required regulations and standards. </a:t>
            </a:r>
            <a:endParaRPr lang="en-US" sz="1200" dirty="0">
              <a:solidFill>
                <a:schemeClr val="tx1"/>
              </a:solidFill>
              <a:latin typeface="Calibri" panose="020F0502020204030204" pitchFamily="34" charset="0"/>
            </a:endParaRPr>
          </a:p>
        </p:txBody>
      </p:sp>
      <p:sp>
        <p:nvSpPr>
          <p:cNvPr id="16" name="Rectangular Callout 15"/>
          <p:cNvSpPr/>
          <p:nvPr/>
        </p:nvSpPr>
        <p:spPr>
          <a:xfrm>
            <a:off x="1685887" y="3353630"/>
            <a:ext cx="3648113" cy="1117986"/>
          </a:xfrm>
          <a:prstGeom prst="wedgeRectCallout">
            <a:avLst>
              <a:gd name="adj1" fmla="val -65884"/>
              <a:gd name="adj2" fmla="val -4648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1200" dirty="0"/>
              <a:t>Good! I cannot be held  responsible for any injuries to any of your workers. I am intending to sell my property once I have renovated the kitchen, so I would need you to supply a certificate of compliance once you have finished the job. </a:t>
            </a:r>
          </a:p>
        </p:txBody>
      </p:sp>
      <p:sp>
        <p:nvSpPr>
          <p:cNvPr id="17" name="Rounded Rectangular Callout 16"/>
          <p:cNvSpPr/>
          <p:nvPr/>
        </p:nvSpPr>
        <p:spPr>
          <a:xfrm>
            <a:off x="5748736" y="2874429"/>
            <a:ext cx="3048000" cy="776117"/>
          </a:xfrm>
          <a:prstGeom prst="wedgeRoundRectCallout">
            <a:avLst>
              <a:gd name="adj1" fmla="val 60823"/>
              <a:gd name="adj2" fmla="val -75264"/>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ZA" sz="1200" dirty="0">
                <a:solidFill>
                  <a:schemeClr val="tx1"/>
                </a:solidFill>
                <a:latin typeface="Calibri" panose="020F0502020204030204" pitchFamily="34" charset="0"/>
              </a:rPr>
              <a:t>No problem. We will see you in a few days to conduct the property visit.</a:t>
            </a:r>
            <a:endParaRPr lang="en-US" sz="1200" dirty="0">
              <a:solidFill>
                <a:schemeClr val="tx1"/>
              </a:solidFill>
              <a:latin typeface="Calibri" panose="020F0502020204030204" pitchFamily="34" charset="0"/>
            </a:endParaRPr>
          </a:p>
        </p:txBody>
      </p:sp>
      <p:sp>
        <p:nvSpPr>
          <p:cNvPr id="9" name="Oval 8"/>
          <p:cNvSpPr/>
          <p:nvPr/>
        </p:nvSpPr>
        <p:spPr>
          <a:xfrm>
            <a:off x="990818" y="70287"/>
            <a:ext cx="235382" cy="23552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1</a:t>
            </a:r>
          </a:p>
        </p:txBody>
      </p:sp>
      <p:sp>
        <p:nvSpPr>
          <p:cNvPr id="19" name="Oval 18"/>
          <p:cNvSpPr/>
          <p:nvPr/>
        </p:nvSpPr>
        <p:spPr>
          <a:xfrm>
            <a:off x="5698349" y="112864"/>
            <a:ext cx="235382" cy="23552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2</a:t>
            </a:r>
          </a:p>
        </p:txBody>
      </p:sp>
      <p:sp>
        <p:nvSpPr>
          <p:cNvPr id="20" name="Oval 19"/>
          <p:cNvSpPr/>
          <p:nvPr/>
        </p:nvSpPr>
        <p:spPr>
          <a:xfrm>
            <a:off x="1422723" y="987904"/>
            <a:ext cx="235382" cy="23552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3</a:t>
            </a:r>
          </a:p>
        </p:txBody>
      </p:sp>
      <p:sp>
        <p:nvSpPr>
          <p:cNvPr id="21" name="Oval 20"/>
          <p:cNvSpPr/>
          <p:nvPr/>
        </p:nvSpPr>
        <p:spPr>
          <a:xfrm>
            <a:off x="5668080" y="987904"/>
            <a:ext cx="235382" cy="23552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4</a:t>
            </a:r>
          </a:p>
        </p:txBody>
      </p:sp>
      <p:sp>
        <p:nvSpPr>
          <p:cNvPr id="22" name="Oval 21"/>
          <p:cNvSpPr/>
          <p:nvPr/>
        </p:nvSpPr>
        <p:spPr>
          <a:xfrm>
            <a:off x="1410439" y="2144501"/>
            <a:ext cx="235382" cy="23552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5</a:t>
            </a:r>
          </a:p>
        </p:txBody>
      </p:sp>
      <p:sp>
        <p:nvSpPr>
          <p:cNvPr id="23" name="Oval 22"/>
          <p:cNvSpPr/>
          <p:nvPr/>
        </p:nvSpPr>
        <p:spPr>
          <a:xfrm>
            <a:off x="5631045" y="1890494"/>
            <a:ext cx="235382" cy="23552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6</a:t>
            </a:r>
          </a:p>
        </p:txBody>
      </p:sp>
      <p:sp>
        <p:nvSpPr>
          <p:cNvPr id="24" name="Oval 23"/>
          <p:cNvSpPr/>
          <p:nvPr/>
        </p:nvSpPr>
        <p:spPr>
          <a:xfrm>
            <a:off x="1540413" y="3262487"/>
            <a:ext cx="220229" cy="23552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7</a:t>
            </a:r>
          </a:p>
        </p:txBody>
      </p:sp>
      <p:sp>
        <p:nvSpPr>
          <p:cNvPr id="25" name="Oval 24"/>
          <p:cNvSpPr/>
          <p:nvPr/>
        </p:nvSpPr>
        <p:spPr>
          <a:xfrm>
            <a:off x="5675656" y="2874429"/>
            <a:ext cx="220229" cy="23552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8</a:t>
            </a:r>
          </a:p>
        </p:txBody>
      </p:sp>
    </p:spTree>
    <p:custDataLst>
      <p:tags r:id="rId1"/>
    </p:custDataLst>
    <p:extLst>
      <p:ext uri="{BB962C8B-B14F-4D97-AF65-F5344CB8AC3E}">
        <p14:creationId xmlns:p14="http://schemas.microsoft.com/office/powerpoint/2010/main" val="26546006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6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15631</TotalTime>
  <Words>11039</Words>
  <Application>Microsoft Office PowerPoint</Application>
  <PresentationFormat>Custom</PresentationFormat>
  <Paragraphs>1384</Paragraphs>
  <Slides>69</Slides>
  <Notes>69</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Calibri</vt:lpstr>
      <vt:lpstr>Open Sans</vt:lpstr>
      <vt:lpstr>Wingdings</vt:lpstr>
      <vt:lpstr>Office Theme</vt:lpstr>
      <vt:lpstr>Wireways</vt:lpstr>
      <vt:lpstr>Assumed prior learning </vt:lpstr>
      <vt:lpstr>PowerPoint Presentation</vt:lpstr>
      <vt:lpstr>Scenario Outcomes</vt:lpstr>
      <vt:lpstr>Glossary</vt:lpstr>
      <vt:lpstr>Supply for a stove</vt:lpstr>
      <vt:lpstr>PowerPoint Presentation</vt:lpstr>
      <vt:lpstr>Step 1- Client brief</vt:lpstr>
      <vt:lpstr>PowerPoint Presentation</vt:lpstr>
      <vt:lpstr>Client brief</vt:lpstr>
      <vt:lpstr>Client brief</vt:lpstr>
      <vt:lpstr>Client brief</vt:lpstr>
      <vt:lpstr>Mrs Nkitseng’s property</vt:lpstr>
      <vt:lpstr>Summary of property details </vt:lpstr>
      <vt:lpstr>Step 2- Choose the best option</vt:lpstr>
      <vt:lpstr>Step 2- Choose the best option</vt:lpstr>
      <vt:lpstr>Stop and reflect</vt:lpstr>
      <vt:lpstr>Factors to consider</vt:lpstr>
      <vt:lpstr>Option 1: Details </vt:lpstr>
      <vt:lpstr>Option 2: Details </vt:lpstr>
      <vt:lpstr>Option 3: Details </vt:lpstr>
      <vt:lpstr>Advantages and Disadvantages</vt:lpstr>
      <vt:lpstr>Choose the best option</vt:lpstr>
      <vt:lpstr>PowerPoint Presentation</vt:lpstr>
      <vt:lpstr>PowerPoint Presentation</vt:lpstr>
      <vt:lpstr>Draw your plan</vt:lpstr>
      <vt:lpstr>Draw your plan</vt:lpstr>
      <vt:lpstr>Upload your plan</vt:lpstr>
      <vt:lpstr>The completed plan </vt:lpstr>
      <vt:lpstr>Identify tools and equipment</vt:lpstr>
      <vt:lpstr>Tools for the job </vt:lpstr>
      <vt:lpstr>Placeholder for tool descriptions</vt:lpstr>
      <vt:lpstr>Materials </vt:lpstr>
      <vt:lpstr>Placeholder for material descriptions</vt:lpstr>
      <vt:lpstr>Personal protective equipment (PPE) </vt:lpstr>
      <vt:lpstr>Select the correct PPE</vt:lpstr>
      <vt:lpstr>Placeholder for PPE descriptions</vt:lpstr>
      <vt:lpstr>PowerPoint Presentation</vt:lpstr>
      <vt:lpstr>Multiple choice</vt:lpstr>
      <vt:lpstr>SANS Codes</vt:lpstr>
      <vt:lpstr>SANS 10142</vt:lpstr>
      <vt:lpstr>Multiple choice</vt:lpstr>
      <vt:lpstr>SANS 10142-1</vt:lpstr>
      <vt:lpstr>Multiple choice</vt:lpstr>
      <vt:lpstr>Step 5- Do a risk assessment </vt:lpstr>
      <vt:lpstr>Complete the risk assessment table</vt:lpstr>
      <vt:lpstr>Complete the risk assessment table</vt:lpstr>
      <vt:lpstr>Step 6- Complete the job</vt:lpstr>
      <vt:lpstr>Step 6- Complete the job</vt:lpstr>
      <vt:lpstr>Step 7- Check job done correctly</vt:lpstr>
      <vt:lpstr>Step 7- Check job done correctly</vt:lpstr>
      <vt:lpstr>Step 8- Handover to client </vt:lpstr>
      <vt:lpstr>Conclusion </vt:lpstr>
      <vt:lpstr>PowerPoint Presentation</vt:lpstr>
      <vt:lpstr>Voice Rec 01: Client brief</vt:lpstr>
      <vt:lpstr>Vid 01: Property details </vt:lpstr>
      <vt:lpstr>Vid 02: Step 2 Option 1</vt:lpstr>
      <vt:lpstr>Vid 03: Step 2 Option 2</vt:lpstr>
      <vt:lpstr>Vid 04: Step 2 Option 3</vt:lpstr>
      <vt:lpstr>Vid 05: How to draw a plan </vt:lpstr>
      <vt:lpstr>Vid 6: Personal protective equipment </vt:lpstr>
      <vt:lpstr>Vid 07: Overview of the SANS codes and how they work</vt:lpstr>
      <vt:lpstr>Vid 08: Overview of the SANS codes and how they work</vt:lpstr>
      <vt:lpstr>Vid 9:Risk Assessment </vt:lpstr>
      <vt:lpstr>Vid 10: 5 Steps of doing a Risk Assessment </vt:lpstr>
      <vt:lpstr>Vid 11: Complete the task</vt:lpstr>
      <vt:lpstr>Video : Client Handover</vt:lpstr>
      <vt:lpstr>Video : COC</vt:lpstr>
      <vt:lpstr>Resource 01: Client brief and property details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654</cp:revision>
  <dcterms:created xsi:type="dcterms:W3CDTF">2018-02-02T12:07:09Z</dcterms:created>
  <dcterms:modified xsi:type="dcterms:W3CDTF">2018-09-19T14:10:19Z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