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comments/comment2.xml" ContentType="application/vnd.openxmlformats-officedocument.presentationml.comments+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3.xml" ContentType="application/vnd.openxmlformats-officedocument.presentationml.tags+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4.xml" ContentType="application/vnd.openxmlformats-officedocument.presentationml.tags+xml"/>
  <Override PartName="/ppt/notesSlides/notesSlide6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65.xml" ContentType="application/vnd.openxmlformats-officedocument.presentationml.tags+xml"/>
  <Override PartName="/ppt/notesSlides/notesSlide6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comments/comment3.xml" ContentType="application/vnd.openxmlformats-officedocument.presentationml.comments+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ppt/tags/tag73.xml" ContentType="application/vnd.openxmlformats-officedocument.presentationml.tags+xml"/>
  <Override PartName="/ppt/notesSlides/notesSlide7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74.xml" ContentType="application/vnd.openxmlformats-officedocument.presentationml.tags+xml"/>
  <Override PartName="/ppt/notesSlides/notesSlide7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5.xml" ContentType="application/vnd.openxmlformats-officedocument.presentationml.tags+xml"/>
  <Override PartName="/ppt/notesSlides/notesSlide7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76.xml" ContentType="application/vnd.openxmlformats-officedocument.presentationml.tags+xml"/>
  <Override PartName="/ppt/notesSlides/notesSlide7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77.xml" ContentType="application/vnd.openxmlformats-officedocument.presentationml.tags+xml"/>
  <Override PartName="/ppt/notesSlides/notesSlide74.xml" ContentType="application/vnd.openxmlformats-officedocument.presentationml.notesSlide+xml"/>
  <Override PartName="/ppt/tags/tag78.xml" ContentType="application/vnd.openxmlformats-officedocument.presentationml.tags+xml"/>
  <Override PartName="/ppt/notesSlides/notesSlide7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79.xml" ContentType="application/vnd.openxmlformats-officedocument.presentationml.tags+xml"/>
  <Override PartName="/ppt/notesSlides/notesSlide76.xml" ContentType="application/vnd.openxmlformats-officedocument.presentationml.notesSlide+xml"/>
  <Override PartName="/ppt/tags/tag80.xml" ContentType="application/vnd.openxmlformats-officedocument.presentationml.tags+xml"/>
  <Override PartName="/ppt/notesSlides/notesSlide77.xml" ContentType="application/vnd.openxmlformats-officedocument.presentationml.notesSlide+xml"/>
  <Override PartName="/ppt/tags/tag81.xml" ContentType="application/vnd.openxmlformats-officedocument.presentationml.tags+xml"/>
  <Override PartName="/ppt/notesSlides/notesSlide78.xml" ContentType="application/vnd.openxmlformats-officedocument.presentationml.notesSlide+xml"/>
  <Override PartName="/ppt/tags/tag82.xml" ContentType="application/vnd.openxmlformats-officedocument.presentationml.tags+xml"/>
  <Override PartName="/ppt/notesSlides/notesSlide79.xml" ContentType="application/vnd.openxmlformats-officedocument.presentationml.notesSlide+xml"/>
  <Override PartName="/ppt/tags/tag83.xml" ContentType="application/vnd.openxmlformats-officedocument.presentationml.tags+xml"/>
  <Override PartName="/ppt/notesSlides/notesSlide80.xml" ContentType="application/vnd.openxmlformats-officedocument.presentationml.notesSlide+xml"/>
  <Override PartName="/ppt/tags/tag84.xml" ContentType="application/vnd.openxmlformats-officedocument.presentationml.tags+xml"/>
  <Override PartName="/ppt/notesSlides/notesSlide81.xml" ContentType="application/vnd.openxmlformats-officedocument.presentationml.notesSlide+xml"/>
  <Override PartName="/ppt/tags/tag85.xml" ContentType="application/vnd.openxmlformats-officedocument.presentationml.tags+xml"/>
  <Override PartName="/ppt/notesSlides/notesSlide82.xml" ContentType="application/vnd.openxmlformats-officedocument.presentationml.notesSlide+xml"/>
  <Override PartName="/ppt/tags/tag86.xml" ContentType="application/vnd.openxmlformats-officedocument.presentationml.tags+xml"/>
  <Override PartName="/ppt/notesSlides/notesSlide83.xml" ContentType="application/vnd.openxmlformats-officedocument.presentationml.notesSlide+xml"/>
  <Override PartName="/ppt/tags/tag87.xml" ContentType="application/vnd.openxmlformats-officedocument.presentationml.tags+xml"/>
  <Override PartName="/ppt/notesSlides/notesSlide84.xml" ContentType="application/vnd.openxmlformats-officedocument.presentationml.notesSlide+xml"/>
  <Override PartName="/ppt/tags/tag88.xml" ContentType="application/vnd.openxmlformats-officedocument.presentationml.tags+xml"/>
  <Override PartName="/ppt/notesSlides/notesSlide85.xml" ContentType="application/vnd.openxmlformats-officedocument.presentationml.notesSlide+xml"/>
  <Override PartName="/ppt/tags/tag89.xml" ContentType="application/vnd.openxmlformats-officedocument.presentationml.tags+xml"/>
  <Override PartName="/ppt/notesSlides/notesSlide86.xml" ContentType="application/vnd.openxmlformats-officedocument.presentationml.notesSlide+xml"/>
  <Override PartName="/ppt/tags/tag90.xml" ContentType="application/vnd.openxmlformats-officedocument.presentationml.tags+xml"/>
  <Override PartName="/ppt/notesSlides/notesSlide87.xml" ContentType="application/vnd.openxmlformats-officedocument.presentationml.notesSlide+xml"/>
  <Override PartName="/ppt/tags/tag91.xml" ContentType="application/vnd.openxmlformats-officedocument.presentationml.tags+xml"/>
  <Override PartName="/ppt/notesSlides/notesSlide88.xml" ContentType="application/vnd.openxmlformats-officedocument.presentationml.notesSlide+xml"/>
  <Override PartName="/ppt/tags/tag92.xml" ContentType="application/vnd.openxmlformats-officedocument.presentationml.tags+xml"/>
  <Override PartName="/ppt/notesSlides/notesSlide89.xml" ContentType="application/vnd.openxmlformats-officedocument.presentationml.notesSlide+xml"/>
  <Override PartName="/ppt/tags/tag93.xml" ContentType="application/vnd.openxmlformats-officedocument.presentationml.tags+xml"/>
  <Override PartName="/ppt/notesSlides/notesSlide90.xml" ContentType="application/vnd.openxmlformats-officedocument.presentationml.notesSlide+xml"/>
  <Override PartName="/ppt/tags/tag94.xml" ContentType="application/vnd.openxmlformats-officedocument.presentationml.tags+xml"/>
  <Override PartName="/ppt/notesSlides/notesSlide91.xml" ContentType="application/vnd.openxmlformats-officedocument.presentationml.notesSlide+xml"/>
  <Override PartName="/ppt/tags/tag95.xml" ContentType="application/vnd.openxmlformats-officedocument.presentationml.tags+xml"/>
  <Override PartName="/ppt/notesSlides/notesSlide92.xml" ContentType="application/vnd.openxmlformats-officedocument.presentationml.notesSlide+xml"/>
  <Override PartName="/ppt/tags/tag96.xml" ContentType="application/vnd.openxmlformats-officedocument.presentationml.tags+xml"/>
  <Override PartName="/ppt/notesSlides/notesSlide93.xml" ContentType="application/vnd.openxmlformats-officedocument.presentationml.notesSlide+xml"/>
  <Override PartName="/ppt/tags/tag97.xml" ContentType="application/vnd.openxmlformats-officedocument.presentationml.tags+xml"/>
  <Override PartName="/ppt/notesSlides/notesSlide94.xml" ContentType="application/vnd.openxmlformats-officedocument.presentationml.notesSlide+xml"/>
  <Override PartName="/ppt/tags/tag98.xml" ContentType="application/vnd.openxmlformats-officedocument.presentationml.tags+xml"/>
  <Override PartName="/ppt/notesSlides/notesSlide95.xml" ContentType="application/vnd.openxmlformats-officedocument.presentationml.notesSlide+xml"/>
  <Override PartName="/ppt/tags/tag99.xml" ContentType="application/vnd.openxmlformats-officedocument.presentationml.tags+xml"/>
  <Override PartName="/ppt/notesSlides/notesSlide96.xml" ContentType="application/vnd.openxmlformats-officedocument.presentationml.notesSlide+xml"/>
  <Override PartName="/ppt/tags/tag100.xml" ContentType="application/vnd.openxmlformats-officedocument.presentationml.tags+xml"/>
  <Override PartName="/ppt/notesSlides/notesSlide97.xml" ContentType="application/vnd.openxmlformats-officedocument.presentationml.notesSlide+xml"/>
  <Override PartName="/ppt/tags/tag101.xml" ContentType="application/vnd.openxmlformats-officedocument.presentationml.tags+xml"/>
  <Override PartName="/ppt/notesSlides/notesSlide98.xml" ContentType="application/vnd.openxmlformats-officedocument.presentationml.notesSlide+xml"/>
  <Override PartName="/ppt/tags/tag102.xml" ContentType="application/vnd.openxmlformats-officedocument.presentationml.tags+xml"/>
  <Override PartName="/ppt/notesSlides/notesSlide99.xml" ContentType="application/vnd.openxmlformats-officedocument.presentationml.notesSlide+xml"/>
  <Override PartName="/ppt/tags/tag103.xml" ContentType="application/vnd.openxmlformats-officedocument.presentationml.tags+xml"/>
  <Override PartName="/ppt/notesSlides/notesSlide100.xml" ContentType="application/vnd.openxmlformats-officedocument.presentationml.notesSlide+xml"/>
  <Override PartName="/ppt/tags/tag104.xml" ContentType="application/vnd.openxmlformats-officedocument.presentationml.tags+xml"/>
  <Override PartName="/ppt/notesSlides/notesSlide101.xml" ContentType="application/vnd.openxmlformats-officedocument.presentationml.notesSlide+xml"/>
  <Override PartName="/ppt/tags/tag105.xml" ContentType="application/vnd.openxmlformats-officedocument.presentationml.tags+xml"/>
  <Override PartName="/ppt/notesSlides/notesSlide102.xml" ContentType="application/vnd.openxmlformats-officedocument.presentationml.notesSlide+xml"/>
  <Override PartName="/ppt/tags/tag106.xml" ContentType="application/vnd.openxmlformats-officedocument.presentationml.tags+xml"/>
  <Override PartName="/ppt/notesSlides/notesSlide103.xml" ContentType="application/vnd.openxmlformats-officedocument.presentationml.notesSlide+xml"/>
  <Override PartName="/ppt/tags/tag107.xml" ContentType="application/vnd.openxmlformats-officedocument.presentationml.tags+xml"/>
  <Override PartName="/ppt/notesSlides/notesSlide104.xml" ContentType="application/vnd.openxmlformats-officedocument.presentationml.notesSlide+xml"/>
  <Override PartName="/ppt/tags/tag108.xml" ContentType="application/vnd.openxmlformats-officedocument.presentationml.tags+xml"/>
  <Override PartName="/ppt/notesSlides/notesSlide105.xml" ContentType="application/vnd.openxmlformats-officedocument.presentationml.notesSlide+xml"/>
  <Override PartName="/ppt/tags/tag109.xml" ContentType="application/vnd.openxmlformats-officedocument.presentationml.tags+xml"/>
  <Override PartName="/ppt/notesSlides/notesSlide106.xml" ContentType="application/vnd.openxmlformats-officedocument.presentationml.notesSlide+xml"/>
  <Override PartName="/ppt/tags/tag110.xml" ContentType="application/vnd.openxmlformats-officedocument.presentationml.tags+xml"/>
  <Override PartName="/ppt/notesSlides/notesSlide107.xml" ContentType="application/vnd.openxmlformats-officedocument.presentationml.notesSlide+xml"/>
  <Override PartName="/ppt/tags/tag111.xml" ContentType="application/vnd.openxmlformats-officedocument.presentationml.tags+xml"/>
  <Override PartName="/ppt/notesSlides/notesSlide108.xml" ContentType="application/vnd.openxmlformats-officedocument.presentationml.notesSlide+xml"/>
  <Override PartName="/ppt/tags/tag112.xml" ContentType="application/vnd.openxmlformats-officedocument.presentationml.tags+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11"/>
  </p:notesMasterIdLst>
  <p:sldIdLst>
    <p:sldId id="319" r:id="rId2"/>
    <p:sldId id="256" r:id="rId3"/>
    <p:sldId id="309" r:id="rId4"/>
    <p:sldId id="310" r:id="rId5"/>
    <p:sldId id="268" r:id="rId6"/>
    <p:sldId id="278" r:id="rId7"/>
    <p:sldId id="339" r:id="rId8"/>
    <p:sldId id="429" r:id="rId9"/>
    <p:sldId id="308" r:id="rId10"/>
    <p:sldId id="313" r:id="rId11"/>
    <p:sldId id="314" r:id="rId12"/>
    <p:sldId id="315" r:id="rId13"/>
    <p:sldId id="311" r:id="rId14"/>
    <p:sldId id="316" r:id="rId15"/>
    <p:sldId id="321" r:id="rId16"/>
    <p:sldId id="320" r:id="rId17"/>
    <p:sldId id="322" r:id="rId18"/>
    <p:sldId id="329" r:id="rId19"/>
    <p:sldId id="330" r:id="rId20"/>
    <p:sldId id="335" r:id="rId21"/>
    <p:sldId id="334" r:id="rId22"/>
    <p:sldId id="333" r:id="rId23"/>
    <p:sldId id="337" r:id="rId24"/>
    <p:sldId id="338" r:id="rId25"/>
    <p:sldId id="340" r:id="rId26"/>
    <p:sldId id="341" r:id="rId27"/>
    <p:sldId id="342" r:id="rId28"/>
    <p:sldId id="344" r:id="rId29"/>
    <p:sldId id="343" r:id="rId30"/>
    <p:sldId id="354" r:id="rId31"/>
    <p:sldId id="355" r:id="rId32"/>
    <p:sldId id="356" r:id="rId33"/>
    <p:sldId id="434" r:id="rId34"/>
    <p:sldId id="435" r:id="rId35"/>
    <p:sldId id="374" r:id="rId36"/>
    <p:sldId id="444" r:id="rId37"/>
    <p:sldId id="449" r:id="rId38"/>
    <p:sldId id="448" r:id="rId39"/>
    <p:sldId id="445" r:id="rId40"/>
    <p:sldId id="447" r:id="rId41"/>
    <p:sldId id="446" r:id="rId42"/>
    <p:sldId id="450" r:id="rId43"/>
    <p:sldId id="451" r:id="rId44"/>
    <p:sldId id="441" r:id="rId45"/>
    <p:sldId id="459" r:id="rId46"/>
    <p:sldId id="458" r:id="rId47"/>
    <p:sldId id="454" r:id="rId48"/>
    <p:sldId id="455" r:id="rId49"/>
    <p:sldId id="460" r:id="rId50"/>
    <p:sldId id="462" r:id="rId51"/>
    <p:sldId id="463" r:id="rId52"/>
    <p:sldId id="357" r:id="rId53"/>
    <p:sldId id="359" r:id="rId54"/>
    <p:sldId id="360" r:id="rId55"/>
    <p:sldId id="361" r:id="rId56"/>
    <p:sldId id="363" r:id="rId57"/>
    <p:sldId id="364" r:id="rId58"/>
    <p:sldId id="365" r:id="rId59"/>
    <p:sldId id="389" r:id="rId60"/>
    <p:sldId id="466" r:id="rId61"/>
    <p:sldId id="464" r:id="rId62"/>
    <p:sldId id="461" r:id="rId63"/>
    <p:sldId id="465" r:id="rId64"/>
    <p:sldId id="388" r:id="rId65"/>
    <p:sldId id="468" r:id="rId66"/>
    <p:sldId id="391" r:id="rId67"/>
    <p:sldId id="469" r:id="rId68"/>
    <p:sldId id="393" r:id="rId69"/>
    <p:sldId id="470" r:id="rId70"/>
    <p:sldId id="471" r:id="rId71"/>
    <p:sldId id="472" r:id="rId72"/>
    <p:sldId id="473" r:id="rId73"/>
    <p:sldId id="409" r:id="rId74"/>
    <p:sldId id="410" r:id="rId75"/>
    <p:sldId id="419" r:id="rId76"/>
    <p:sldId id="421" r:id="rId77"/>
    <p:sldId id="270" r:id="rId78"/>
    <p:sldId id="312" r:id="rId79"/>
    <p:sldId id="326" r:id="rId80"/>
    <p:sldId id="327" r:id="rId81"/>
    <p:sldId id="347" r:id="rId82"/>
    <p:sldId id="353" r:id="rId83"/>
    <p:sldId id="362" r:id="rId84"/>
    <p:sldId id="392" r:id="rId85"/>
    <p:sldId id="397" r:id="rId86"/>
    <p:sldId id="398" r:id="rId87"/>
    <p:sldId id="399" r:id="rId88"/>
    <p:sldId id="400" r:id="rId89"/>
    <p:sldId id="401" r:id="rId90"/>
    <p:sldId id="402" r:id="rId91"/>
    <p:sldId id="403" r:id="rId92"/>
    <p:sldId id="404" r:id="rId93"/>
    <p:sldId id="405" r:id="rId94"/>
    <p:sldId id="407" r:id="rId95"/>
    <p:sldId id="408" r:id="rId96"/>
    <p:sldId id="420" r:id="rId97"/>
    <p:sldId id="345" r:id="rId98"/>
    <p:sldId id="346" r:id="rId99"/>
    <p:sldId id="328" r:id="rId100"/>
    <p:sldId id="348" r:id="rId101"/>
    <p:sldId id="349" r:id="rId102"/>
    <p:sldId id="350" r:id="rId103"/>
    <p:sldId id="423" r:id="rId104"/>
    <p:sldId id="424" r:id="rId105"/>
    <p:sldId id="425" r:id="rId106"/>
    <p:sldId id="426" r:id="rId107"/>
    <p:sldId id="427" r:id="rId108"/>
    <p:sldId id="317" r:id="rId109"/>
    <p:sldId id="371" r:id="rId110"/>
  </p:sldIdLst>
  <p:sldSz cx="10239375" cy="4967288"/>
  <p:notesSz cx="6858000" cy="9144000"/>
  <p:custDataLst>
    <p:tags r:id="rId1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319"/>
            <p14:sldId id="256"/>
            <p14:sldId id="309"/>
            <p14:sldId id="310"/>
            <p14:sldId id="268"/>
            <p14:sldId id="278"/>
            <p14:sldId id="339"/>
            <p14:sldId id="429"/>
            <p14:sldId id="308"/>
            <p14:sldId id="313"/>
            <p14:sldId id="314"/>
            <p14:sldId id="315"/>
            <p14:sldId id="311"/>
            <p14:sldId id="316"/>
            <p14:sldId id="321"/>
            <p14:sldId id="320"/>
            <p14:sldId id="322"/>
            <p14:sldId id="329"/>
            <p14:sldId id="330"/>
            <p14:sldId id="335"/>
            <p14:sldId id="334"/>
            <p14:sldId id="333"/>
            <p14:sldId id="337"/>
            <p14:sldId id="338"/>
            <p14:sldId id="340"/>
            <p14:sldId id="341"/>
            <p14:sldId id="342"/>
            <p14:sldId id="344"/>
            <p14:sldId id="343"/>
            <p14:sldId id="354"/>
            <p14:sldId id="355"/>
            <p14:sldId id="356"/>
            <p14:sldId id="434"/>
            <p14:sldId id="435"/>
            <p14:sldId id="374"/>
            <p14:sldId id="444"/>
            <p14:sldId id="449"/>
            <p14:sldId id="448"/>
            <p14:sldId id="445"/>
            <p14:sldId id="447"/>
            <p14:sldId id="446"/>
            <p14:sldId id="450"/>
            <p14:sldId id="451"/>
            <p14:sldId id="441"/>
            <p14:sldId id="459"/>
            <p14:sldId id="458"/>
            <p14:sldId id="454"/>
            <p14:sldId id="455"/>
            <p14:sldId id="460"/>
            <p14:sldId id="462"/>
            <p14:sldId id="463"/>
            <p14:sldId id="357"/>
            <p14:sldId id="359"/>
            <p14:sldId id="360"/>
            <p14:sldId id="361"/>
            <p14:sldId id="363"/>
            <p14:sldId id="364"/>
            <p14:sldId id="365"/>
            <p14:sldId id="389"/>
            <p14:sldId id="466"/>
            <p14:sldId id="464"/>
            <p14:sldId id="461"/>
            <p14:sldId id="465"/>
            <p14:sldId id="388"/>
            <p14:sldId id="468"/>
            <p14:sldId id="391"/>
            <p14:sldId id="469"/>
            <p14:sldId id="393"/>
            <p14:sldId id="470"/>
            <p14:sldId id="471"/>
            <p14:sldId id="472"/>
            <p14:sldId id="473"/>
            <p14:sldId id="409"/>
            <p14:sldId id="410"/>
            <p14:sldId id="419"/>
            <p14:sldId id="421"/>
          </p14:sldIdLst>
        </p14:section>
        <p14:section name="Tools, Materials, Equipment list" id="{F9AA3CE8-AA6A-4B58-B495-A525DC9AE2B0}">
          <p14:sldIdLst/>
        </p14:section>
        <p14:section name="Videos" id="{0F8C89CC-0E24-46AD-9E26-0E6BE84E2FF3}">
          <p14:sldIdLst>
            <p14:sldId id="270"/>
            <p14:sldId id="312"/>
            <p14:sldId id="326"/>
            <p14:sldId id="327"/>
            <p14:sldId id="347"/>
            <p14:sldId id="353"/>
            <p14:sldId id="362"/>
            <p14:sldId id="392"/>
            <p14:sldId id="397"/>
            <p14:sldId id="398"/>
            <p14:sldId id="399"/>
            <p14:sldId id="400"/>
            <p14:sldId id="401"/>
            <p14:sldId id="402"/>
            <p14:sldId id="403"/>
            <p14:sldId id="404"/>
            <p14:sldId id="405"/>
            <p14:sldId id="407"/>
            <p14:sldId id="408"/>
            <p14:sldId id="420"/>
          </p14:sldIdLst>
        </p14:section>
        <p14:section name="Voiceovers" id="{4CE730FD-3D12-49C2-A8B1-C4D7634AD67B}">
          <p14:sldIdLst>
            <p14:sldId id="345"/>
            <p14:sldId id="346"/>
            <p14:sldId id="328"/>
            <p14:sldId id="348"/>
            <p14:sldId id="349"/>
            <p14:sldId id="350"/>
          </p14:sldIdLst>
        </p14:section>
        <p14:section name="Simulations" id="{F55EB4D8-39B4-4EB2-B24C-5F34A61ED9D6}">
          <p14:sldIdLst>
            <p14:sldId id="423"/>
            <p14:sldId id="424"/>
            <p14:sldId id="425"/>
            <p14:sldId id="426"/>
            <p14:sldId id="427"/>
          </p14:sldIdLst>
        </p14:section>
        <p14:section name="Resources" id="{C4800900-FCDC-4F10-B92B-01DBDF4E062A}">
          <p14:sldIdLst>
            <p14:sldId id="317"/>
          </p14:sldIdLst>
        </p14:section>
        <p14:section name="Images required" id="{BB1DECA0-7FEA-460B-90C6-8053E37D0EB7}">
          <p14:sldIdLst>
            <p14:sldId id="3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Benita Gomes" initials="BG" lastIdx="8" clrIdx="1">
    <p:extLst>
      <p:ext uri="{19B8F6BF-5375-455C-9EA6-DF929625EA0E}">
        <p15:presenceInfo xmlns:p15="http://schemas.microsoft.com/office/powerpoint/2012/main" userId="Benita Gomes" providerId="None"/>
      </p:ext>
    </p:extLst>
  </p:cmAuthor>
  <p:cmAuthor id="3" name="Windows User" initials="WU" lastIdx="3"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4314" autoAdjust="0"/>
  </p:normalViewPr>
  <p:slideViewPr>
    <p:cSldViewPr snapToGrid="0" snapToObjects="1">
      <p:cViewPr varScale="1">
        <p:scale>
          <a:sx n="132" d="100"/>
          <a:sy n="132"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5-18T08:17:46.806" idx="4">
    <p:pos x="6266" y="466"/>
    <p:text>This is the style that should be used to redrawn the image on the left.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5-18T14:53:59.213" idx="7">
    <p:pos x="4665" y="1080"/>
    <p:text>Image need to be redrawn to be of a higher quality.</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05-22T12:43:53.408" idx="8">
    <p:pos x="4339" y="1399"/>
    <p:text>When the learner is taken to the incorrect feedback page they should see feedback for incorrect answer and also an image of the electrician 'dressed' in the correct PPE.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bg1">
            <a:lumMod val="85000"/>
          </a:schemeClr>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custScaleX="110923" custScaleY="14620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130985" custScaleY="152436">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accent1"/>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custScaleX="113592" custScaleY="14620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accent1"/>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accent1"/>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accent1"/>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custScaleX="111536" custScaleY="152982">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134134" custScaleY="164893">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32725" custScaleY="147381">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33CBEA-A87A-4722-8848-2BD1B84B02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8793828A-6C8A-4998-B0CB-1B53A9C181F8}">
      <dgm:prSet phldrT="[Text]"/>
      <dgm:spPr>
        <a:solidFill>
          <a:schemeClr val="tx1"/>
        </a:solidFill>
      </dgm:spPr>
      <dgm:t>
        <a:bodyPr/>
        <a:lstStyle/>
        <a:p>
          <a:r>
            <a:rPr lang="en-ZA" dirty="0"/>
            <a:t>Task</a:t>
          </a:r>
          <a:r>
            <a:rPr lang="en-ZA" baseline="0" dirty="0"/>
            <a:t> 1 Video </a:t>
          </a:r>
          <a:endParaRPr lang="en-ZA" dirty="0"/>
        </a:p>
      </dgm:t>
    </dgm:pt>
    <dgm:pt modelId="{F3D1E897-B709-41EC-8E6D-B9804A963351}" type="parTrans" cxnId="{F174F5E9-3A79-4451-BF0B-16F14FBEC342}">
      <dgm:prSet/>
      <dgm:spPr/>
      <dgm:t>
        <a:bodyPr/>
        <a:lstStyle/>
        <a:p>
          <a:endParaRPr lang="en-ZA"/>
        </a:p>
      </dgm:t>
    </dgm:pt>
    <dgm:pt modelId="{FC288B65-CD27-4F79-8B7F-4362359B5E8C}" type="sibTrans" cxnId="{F174F5E9-3A79-4451-BF0B-16F14FBEC342}">
      <dgm:prSet/>
      <dgm:spPr/>
      <dgm:t>
        <a:bodyPr/>
        <a:lstStyle/>
        <a:p>
          <a:endParaRPr lang="en-ZA"/>
        </a:p>
      </dgm:t>
    </dgm:pt>
    <dgm:pt modelId="{F0EDFAB9-2CFD-41A4-BCFD-634E0AF53A19}">
      <dgm:prSet phldrT="[Text]"/>
      <dgm:spPr>
        <a:solidFill>
          <a:schemeClr val="tx1"/>
        </a:solidFill>
      </dgm:spPr>
      <dgm:t>
        <a:bodyPr/>
        <a:lstStyle/>
        <a:p>
          <a:r>
            <a:rPr lang="en-ZA" dirty="0"/>
            <a:t>Task</a:t>
          </a:r>
          <a:r>
            <a:rPr lang="en-ZA" baseline="0" dirty="0"/>
            <a:t> 2 Video </a:t>
          </a:r>
          <a:endParaRPr lang="en-ZA" dirty="0"/>
        </a:p>
      </dgm:t>
    </dgm:pt>
    <dgm:pt modelId="{04AD3B8E-0987-4989-9787-381566788F27}" type="parTrans" cxnId="{1DF80B43-615E-45EC-B9AC-31845F268A37}">
      <dgm:prSet/>
      <dgm:spPr/>
      <dgm:t>
        <a:bodyPr/>
        <a:lstStyle/>
        <a:p>
          <a:endParaRPr lang="en-ZA"/>
        </a:p>
      </dgm:t>
    </dgm:pt>
    <dgm:pt modelId="{A39E5F75-9705-440F-8EB7-6418F0FB01C6}" type="sibTrans" cxnId="{1DF80B43-615E-45EC-B9AC-31845F268A37}">
      <dgm:prSet/>
      <dgm:spPr/>
      <dgm:t>
        <a:bodyPr/>
        <a:lstStyle/>
        <a:p>
          <a:endParaRPr lang="en-ZA"/>
        </a:p>
      </dgm:t>
    </dgm:pt>
    <dgm:pt modelId="{206EF674-E973-4A69-8D80-91B711B9EDB0}">
      <dgm:prSet phldrT="[Text]"/>
      <dgm:spPr>
        <a:solidFill>
          <a:schemeClr val="tx1"/>
        </a:solidFill>
      </dgm:spPr>
      <dgm:t>
        <a:bodyPr/>
        <a:lstStyle/>
        <a:p>
          <a:r>
            <a:rPr lang="en-ZA" dirty="0"/>
            <a:t>Task</a:t>
          </a:r>
          <a:r>
            <a:rPr lang="en-ZA" baseline="0" dirty="0"/>
            <a:t> 3 Video </a:t>
          </a:r>
          <a:endParaRPr lang="en-ZA" dirty="0"/>
        </a:p>
      </dgm:t>
    </dgm:pt>
    <dgm:pt modelId="{716C7A5F-50CB-48B5-AE02-E6966BF23F2B}" type="parTrans" cxnId="{03134352-CE8C-4A74-B04A-3357F4679319}">
      <dgm:prSet/>
      <dgm:spPr/>
      <dgm:t>
        <a:bodyPr/>
        <a:lstStyle/>
        <a:p>
          <a:endParaRPr lang="en-ZA"/>
        </a:p>
      </dgm:t>
    </dgm:pt>
    <dgm:pt modelId="{C0B52FC7-297D-4D25-B7DA-5281CDACF4EC}" type="sibTrans" cxnId="{03134352-CE8C-4A74-B04A-3357F4679319}">
      <dgm:prSet/>
      <dgm:spPr/>
      <dgm:t>
        <a:bodyPr/>
        <a:lstStyle/>
        <a:p>
          <a:endParaRPr lang="en-ZA"/>
        </a:p>
      </dgm:t>
    </dgm:pt>
    <dgm:pt modelId="{381678EC-967E-4306-882F-DDC2EDBEB29C}">
      <dgm:prSet phldrT="[Text]"/>
      <dgm:spPr>
        <a:solidFill>
          <a:schemeClr val="tx1"/>
        </a:solidFill>
      </dgm:spPr>
      <dgm:t>
        <a:bodyPr/>
        <a:lstStyle/>
        <a:p>
          <a:r>
            <a:rPr lang="en-ZA" dirty="0"/>
            <a:t>Task</a:t>
          </a:r>
          <a:r>
            <a:rPr lang="en-ZA" baseline="0" dirty="0"/>
            <a:t> 4 Video </a:t>
          </a:r>
          <a:endParaRPr lang="en-ZA" dirty="0"/>
        </a:p>
      </dgm:t>
    </dgm:pt>
    <dgm:pt modelId="{709964C8-36EC-4CA0-A9CD-5D41AB5B5AA9}" type="parTrans" cxnId="{E70471C5-73E8-4D23-BCFA-02C53A543D6C}">
      <dgm:prSet/>
      <dgm:spPr/>
      <dgm:t>
        <a:bodyPr/>
        <a:lstStyle/>
        <a:p>
          <a:endParaRPr lang="en-ZA"/>
        </a:p>
      </dgm:t>
    </dgm:pt>
    <dgm:pt modelId="{C4EAD412-8355-4951-AD3F-E71C442C810B}" type="sibTrans" cxnId="{E70471C5-73E8-4D23-BCFA-02C53A543D6C}">
      <dgm:prSet/>
      <dgm:spPr/>
      <dgm:t>
        <a:bodyPr/>
        <a:lstStyle/>
        <a:p>
          <a:endParaRPr lang="en-ZA"/>
        </a:p>
      </dgm:t>
    </dgm:pt>
    <dgm:pt modelId="{CEFB587E-E7F4-40F2-BFED-8672C7BDD9C4}">
      <dgm:prSet phldrT="[Text]"/>
      <dgm:spPr>
        <a:solidFill>
          <a:schemeClr val="tx1"/>
        </a:solidFill>
      </dgm:spPr>
      <dgm:t>
        <a:bodyPr/>
        <a:lstStyle/>
        <a:p>
          <a:r>
            <a:rPr lang="en-ZA" dirty="0"/>
            <a:t>Task</a:t>
          </a:r>
          <a:r>
            <a:rPr lang="en-ZA" baseline="0" dirty="0"/>
            <a:t> 5 Video </a:t>
          </a:r>
          <a:endParaRPr lang="en-ZA" dirty="0"/>
        </a:p>
      </dgm:t>
    </dgm:pt>
    <dgm:pt modelId="{9948D888-FDD2-4938-9333-A7F766567D3E}" type="parTrans" cxnId="{E82CF1BD-F21D-41A0-BE32-C4EE1783AFDA}">
      <dgm:prSet/>
      <dgm:spPr/>
      <dgm:t>
        <a:bodyPr/>
        <a:lstStyle/>
        <a:p>
          <a:endParaRPr lang="en-ZA"/>
        </a:p>
      </dgm:t>
    </dgm:pt>
    <dgm:pt modelId="{67BE03D1-936E-4E1C-A25C-15FEFF2DFE63}" type="sibTrans" cxnId="{E82CF1BD-F21D-41A0-BE32-C4EE1783AFDA}">
      <dgm:prSet/>
      <dgm:spPr/>
      <dgm:t>
        <a:bodyPr/>
        <a:lstStyle/>
        <a:p>
          <a:endParaRPr lang="en-ZA"/>
        </a:p>
      </dgm:t>
    </dgm:pt>
    <dgm:pt modelId="{6A762463-405D-4EDF-83C3-04435A7C844F}">
      <dgm:prSet/>
      <dgm:spPr>
        <a:solidFill>
          <a:schemeClr val="tx1"/>
        </a:solidFill>
      </dgm:spPr>
      <dgm:t>
        <a:bodyPr/>
        <a:lstStyle/>
        <a:p>
          <a:r>
            <a:rPr lang="en-ZA" dirty="0"/>
            <a:t>Task</a:t>
          </a:r>
          <a:r>
            <a:rPr lang="en-ZA" baseline="0" dirty="0"/>
            <a:t> 6 Video </a:t>
          </a:r>
          <a:endParaRPr lang="en-ZA" dirty="0"/>
        </a:p>
      </dgm:t>
    </dgm:pt>
    <dgm:pt modelId="{211C1A35-DF56-431D-BE31-A1495D7AA2FD}" type="parTrans" cxnId="{1F6BAAC5-3FCD-42D7-A3D3-DFCDC27720A9}">
      <dgm:prSet/>
      <dgm:spPr/>
      <dgm:t>
        <a:bodyPr/>
        <a:lstStyle/>
        <a:p>
          <a:endParaRPr lang="en-ZA"/>
        </a:p>
      </dgm:t>
    </dgm:pt>
    <dgm:pt modelId="{C878BC73-1514-4286-A35F-5098A6156A74}" type="sibTrans" cxnId="{1F6BAAC5-3FCD-42D7-A3D3-DFCDC27720A9}">
      <dgm:prSet/>
      <dgm:spPr/>
      <dgm:t>
        <a:bodyPr/>
        <a:lstStyle/>
        <a:p>
          <a:endParaRPr lang="en-ZA"/>
        </a:p>
      </dgm:t>
    </dgm:pt>
    <dgm:pt modelId="{8F58067F-EC56-445F-84CF-AD705186F33C}">
      <dgm:prSet/>
      <dgm:spPr>
        <a:solidFill>
          <a:schemeClr val="tx1"/>
        </a:solidFill>
      </dgm:spPr>
      <dgm:t>
        <a:bodyPr/>
        <a:lstStyle/>
        <a:p>
          <a:r>
            <a:rPr lang="en-ZA" dirty="0"/>
            <a:t>Task</a:t>
          </a:r>
          <a:r>
            <a:rPr lang="en-ZA" baseline="0" dirty="0"/>
            <a:t> 8 Video </a:t>
          </a:r>
          <a:endParaRPr lang="en-ZA" dirty="0"/>
        </a:p>
      </dgm:t>
    </dgm:pt>
    <dgm:pt modelId="{7322BA58-3069-4D2E-84F0-1D23A9BD0599}" type="parTrans" cxnId="{A5C753C0-F7DF-42EF-BCCC-07EDB3983149}">
      <dgm:prSet/>
      <dgm:spPr/>
      <dgm:t>
        <a:bodyPr/>
        <a:lstStyle/>
        <a:p>
          <a:endParaRPr lang="en-ZA"/>
        </a:p>
      </dgm:t>
    </dgm:pt>
    <dgm:pt modelId="{DFCFB51E-97E3-4916-B42C-BBB2329479C2}" type="sibTrans" cxnId="{A5C753C0-F7DF-42EF-BCCC-07EDB3983149}">
      <dgm:prSet/>
      <dgm:spPr/>
      <dgm:t>
        <a:bodyPr/>
        <a:lstStyle/>
        <a:p>
          <a:endParaRPr lang="en-ZA"/>
        </a:p>
      </dgm:t>
    </dgm:pt>
    <dgm:pt modelId="{F47B3CFD-58F3-4FDE-AC3F-098CCBAF7A78}">
      <dgm:prSet/>
      <dgm:spPr>
        <a:solidFill>
          <a:schemeClr val="tx1"/>
        </a:solidFill>
      </dgm:spPr>
      <dgm:t>
        <a:bodyPr/>
        <a:lstStyle/>
        <a:p>
          <a:r>
            <a:rPr lang="en-ZA" dirty="0"/>
            <a:t>Task</a:t>
          </a:r>
          <a:r>
            <a:rPr lang="en-ZA" baseline="0" dirty="0"/>
            <a:t> 7 Video </a:t>
          </a:r>
          <a:endParaRPr lang="en-ZA" dirty="0"/>
        </a:p>
      </dgm:t>
    </dgm:pt>
    <dgm:pt modelId="{EAC02C15-BD30-45FF-90B6-0CE3C136A9F3}" type="parTrans" cxnId="{52791254-DD60-44EC-B7EB-5944447081D0}">
      <dgm:prSet/>
      <dgm:spPr/>
      <dgm:t>
        <a:bodyPr/>
        <a:lstStyle/>
        <a:p>
          <a:endParaRPr lang="en-ZA"/>
        </a:p>
      </dgm:t>
    </dgm:pt>
    <dgm:pt modelId="{81DF9A2E-B1BE-4E12-BD15-0532B98F6DE0}" type="sibTrans" cxnId="{52791254-DD60-44EC-B7EB-5944447081D0}">
      <dgm:prSet/>
      <dgm:spPr/>
      <dgm:t>
        <a:bodyPr/>
        <a:lstStyle/>
        <a:p>
          <a:endParaRPr lang="en-ZA"/>
        </a:p>
      </dgm:t>
    </dgm:pt>
    <dgm:pt modelId="{4CCF38E8-1FE8-4ED0-80A7-E86FBCCF4524}">
      <dgm:prSet/>
      <dgm:spPr>
        <a:solidFill>
          <a:schemeClr val="tx1"/>
        </a:solidFill>
      </dgm:spPr>
      <dgm:t>
        <a:bodyPr/>
        <a:lstStyle/>
        <a:p>
          <a:r>
            <a:rPr lang="en-ZA" dirty="0"/>
            <a:t>Task</a:t>
          </a:r>
          <a:r>
            <a:rPr lang="en-ZA" baseline="0" dirty="0"/>
            <a:t> 9 Video </a:t>
          </a:r>
          <a:endParaRPr lang="en-ZA" dirty="0"/>
        </a:p>
      </dgm:t>
    </dgm:pt>
    <dgm:pt modelId="{F8AF33ED-697B-4050-8C92-911EE8D54430}" type="parTrans" cxnId="{6129DF81-DC9B-4C5A-80C1-9C43428CAE60}">
      <dgm:prSet/>
      <dgm:spPr/>
      <dgm:t>
        <a:bodyPr/>
        <a:lstStyle/>
        <a:p>
          <a:endParaRPr lang="en-ZA"/>
        </a:p>
      </dgm:t>
    </dgm:pt>
    <dgm:pt modelId="{71BF638D-EF3C-48E8-8EBE-3A29F747A304}" type="sibTrans" cxnId="{6129DF81-DC9B-4C5A-80C1-9C43428CAE60}">
      <dgm:prSet/>
      <dgm:spPr/>
      <dgm:t>
        <a:bodyPr/>
        <a:lstStyle/>
        <a:p>
          <a:endParaRPr lang="en-ZA"/>
        </a:p>
      </dgm:t>
    </dgm:pt>
    <dgm:pt modelId="{40067F64-2235-49F7-BAA6-DF3AFFE71049}" type="pres">
      <dgm:prSet presAssocID="{6133CBEA-A87A-4722-8848-2BD1B84B02FF}" presName="diagram" presStyleCnt="0">
        <dgm:presLayoutVars>
          <dgm:dir/>
          <dgm:resizeHandles val="exact"/>
        </dgm:presLayoutVars>
      </dgm:prSet>
      <dgm:spPr/>
    </dgm:pt>
    <dgm:pt modelId="{2E4D1941-7D4A-46F1-940D-C397CE439653}" type="pres">
      <dgm:prSet presAssocID="{8793828A-6C8A-4998-B0CB-1B53A9C181F8}" presName="node" presStyleLbl="node1" presStyleIdx="0" presStyleCnt="9">
        <dgm:presLayoutVars>
          <dgm:bulletEnabled val="1"/>
        </dgm:presLayoutVars>
      </dgm:prSet>
      <dgm:spPr/>
    </dgm:pt>
    <dgm:pt modelId="{FFEFD80E-9EA2-4876-AE3C-BC6B66FD3197}" type="pres">
      <dgm:prSet presAssocID="{FC288B65-CD27-4F79-8B7F-4362359B5E8C}" presName="sibTrans" presStyleCnt="0"/>
      <dgm:spPr/>
    </dgm:pt>
    <dgm:pt modelId="{9A643928-C323-490E-B375-3BA1688A789F}" type="pres">
      <dgm:prSet presAssocID="{F0EDFAB9-2CFD-41A4-BCFD-634E0AF53A19}" presName="node" presStyleLbl="node1" presStyleIdx="1" presStyleCnt="9">
        <dgm:presLayoutVars>
          <dgm:bulletEnabled val="1"/>
        </dgm:presLayoutVars>
      </dgm:prSet>
      <dgm:spPr/>
    </dgm:pt>
    <dgm:pt modelId="{2409D375-6E65-45E7-A6DA-90DF3CBD5308}" type="pres">
      <dgm:prSet presAssocID="{A39E5F75-9705-440F-8EB7-6418F0FB01C6}" presName="sibTrans" presStyleCnt="0"/>
      <dgm:spPr/>
    </dgm:pt>
    <dgm:pt modelId="{06625FC8-1C1A-4CCE-80DB-43C0AD203590}" type="pres">
      <dgm:prSet presAssocID="{206EF674-E973-4A69-8D80-91B711B9EDB0}" presName="node" presStyleLbl="node1" presStyleIdx="2" presStyleCnt="9">
        <dgm:presLayoutVars>
          <dgm:bulletEnabled val="1"/>
        </dgm:presLayoutVars>
      </dgm:prSet>
      <dgm:spPr/>
    </dgm:pt>
    <dgm:pt modelId="{28A3B1E9-C68F-4E3F-B11C-5A468676352A}" type="pres">
      <dgm:prSet presAssocID="{C0B52FC7-297D-4D25-B7DA-5281CDACF4EC}" presName="sibTrans" presStyleCnt="0"/>
      <dgm:spPr/>
    </dgm:pt>
    <dgm:pt modelId="{B78ECAEA-D192-40E3-9F01-73816BA84F60}" type="pres">
      <dgm:prSet presAssocID="{381678EC-967E-4306-882F-DDC2EDBEB29C}" presName="node" presStyleLbl="node1" presStyleIdx="3" presStyleCnt="9">
        <dgm:presLayoutVars>
          <dgm:bulletEnabled val="1"/>
        </dgm:presLayoutVars>
      </dgm:prSet>
      <dgm:spPr/>
    </dgm:pt>
    <dgm:pt modelId="{F17DD012-9DCD-4855-977D-2442EC733710}" type="pres">
      <dgm:prSet presAssocID="{C4EAD412-8355-4951-AD3F-E71C442C810B}" presName="sibTrans" presStyleCnt="0"/>
      <dgm:spPr/>
    </dgm:pt>
    <dgm:pt modelId="{CC8419EB-DE63-45C5-ADC1-DE15BD1C6738}" type="pres">
      <dgm:prSet presAssocID="{CEFB587E-E7F4-40F2-BFED-8672C7BDD9C4}" presName="node" presStyleLbl="node1" presStyleIdx="4" presStyleCnt="9">
        <dgm:presLayoutVars>
          <dgm:bulletEnabled val="1"/>
        </dgm:presLayoutVars>
      </dgm:prSet>
      <dgm:spPr/>
    </dgm:pt>
    <dgm:pt modelId="{28F19275-C828-4AF2-8864-8CD0BCB6968F}" type="pres">
      <dgm:prSet presAssocID="{67BE03D1-936E-4E1C-A25C-15FEFF2DFE63}" presName="sibTrans" presStyleCnt="0"/>
      <dgm:spPr/>
    </dgm:pt>
    <dgm:pt modelId="{0979EBAD-677B-4A42-ABF0-23D38FDBD74F}" type="pres">
      <dgm:prSet presAssocID="{6A762463-405D-4EDF-83C3-04435A7C844F}" presName="node" presStyleLbl="node1" presStyleIdx="5" presStyleCnt="9">
        <dgm:presLayoutVars>
          <dgm:bulletEnabled val="1"/>
        </dgm:presLayoutVars>
      </dgm:prSet>
      <dgm:spPr/>
    </dgm:pt>
    <dgm:pt modelId="{3F2B126F-0536-4E10-B297-712E2018A333}" type="pres">
      <dgm:prSet presAssocID="{C878BC73-1514-4286-A35F-5098A6156A74}" presName="sibTrans" presStyleCnt="0"/>
      <dgm:spPr/>
    </dgm:pt>
    <dgm:pt modelId="{71FA9BFB-CE07-4F09-8D0A-4B033C34DE64}" type="pres">
      <dgm:prSet presAssocID="{F47B3CFD-58F3-4FDE-AC3F-098CCBAF7A78}" presName="node" presStyleLbl="node1" presStyleIdx="6" presStyleCnt="9">
        <dgm:presLayoutVars>
          <dgm:bulletEnabled val="1"/>
        </dgm:presLayoutVars>
      </dgm:prSet>
      <dgm:spPr/>
    </dgm:pt>
    <dgm:pt modelId="{04FBDDA2-6942-4CE5-9946-3116CE462206}" type="pres">
      <dgm:prSet presAssocID="{81DF9A2E-B1BE-4E12-BD15-0532B98F6DE0}" presName="sibTrans" presStyleCnt="0"/>
      <dgm:spPr/>
    </dgm:pt>
    <dgm:pt modelId="{919750A9-9ADC-4F2C-B882-BDC4E917BB30}" type="pres">
      <dgm:prSet presAssocID="{8F58067F-EC56-445F-84CF-AD705186F33C}" presName="node" presStyleLbl="node1" presStyleIdx="7" presStyleCnt="9">
        <dgm:presLayoutVars>
          <dgm:bulletEnabled val="1"/>
        </dgm:presLayoutVars>
      </dgm:prSet>
      <dgm:spPr/>
    </dgm:pt>
    <dgm:pt modelId="{0E8E614B-0932-4E8F-A483-006D9D13A06C}" type="pres">
      <dgm:prSet presAssocID="{DFCFB51E-97E3-4916-B42C-BBB2329479C2}" presName="sibTrans" presStyleCnt="0"/>
      <dgm:spPr/>
    </dgm:pt>
    <dgm:pt modelId="{8B5216BF-109A-425F-AAB3-64E8E9616621}" type="pres">
      <dgm:prSet presAssocID="{4CCF38E8-1FE8-4ED0-80A7-E86FBCCF4524}" presName="node" presStyleLbl="node1" presStyleIdx="8" presStyleCnt="9">
        <dgm:presLayoutVars>
          <dgm:bulletEnabled val="1"/>
        </dgm:presLayoutVars>
      </dgm:prSet>
      <dgm:spPr/>
    </dgm:pt>
  </dgm:ptLst>
  <dgm:cxnLst>
    <dgm:cxn modelId="{14756611-C50D-4701-809D-1069D59C857B}" type="presOf" srcId="{8793828A-6C8A-4998-B0CB-1B53A9C181F8}" destId="{2E4D1941-7D4A-46F1-940D-C397CE439653}" srcOrd="0" destOrd="0" presId="urn:microsoft.com/office/officeart/2005/8/layout/default"/>
    <dgm:cxn modelId="{572D4B23-F887-4F63-8126-5E55FF1BC78A}" type="presOf" srcId="{381678EC-967E-4306-882F-DDC2EDBEB29C}" destId="{B78ECAEA-D192-40E3-9F01-73816BA84F60}" srcOrd="0" destOrd="0" presId="urn:microsoft.com/office/officeart/2005/8/layout/default"/>
    <dgm:cxn modelId="{56DE935C-412E-47FD-84F3-C1FBF7F8A766}" type="presOf" srcId="{6133CBEA-A87A-4722-8848-2BD1B84B02FF}" destId="{40067F64-2235-49F7-BAA6-DF3AFFE71049}" srcOrd="0" destOrd="0" presId="urn:microsoft.com/office/officeart/2005/8/layout/default"/>
    <dgm:cxn modelId="{1DF80B43-615E-45EC-B9AC-31845F268A37}" srcId="{6133CBEA-A87A-4722-8848-2BD1B84B02FF}" destId="{F0EDFAB9-2CFD-41A4-BCFD-634E0AF53A19}" srcOrd="1" destOrd="0" parTransId="{04AD3B8E-0987-4989-9787-381566788F27}" sibTransId="{A39E5F75-9705-440F-8EB7-6418F0FB01C6}"/>
    <dgm:cxn modelId="{03134352-CE8C-4A74-B04A-3357F4679319}" srcId="{6133CBEA-A87A-4722-8848-2BD1B84B02FF}" destId="{206EF674-E973-4A69-8D80-91B711B9EDB0}" srcOrd="2" destOrd="0" parTransId="{716C7A5F-50CB-48B5-AE02-E6966BF23F2B}" sibTransId="{C0B52FC7-297D-4D25-B7DA-5281CDACF4EC}"/>
    <dgm:cxn modelId="{52791254-DD60-44EC-B7EB-5944447081D0}" srcId="{6133CBEA-A87A-4722-8848-2BD1B84B02FF}" destId="{F47B3CFD-58F3-4FDE-AC3F-098CCBAF7A78}" srcOrd="6" destOrd="0" parTransId="{EAC02C15-BD30-45FF-90B6-0CE3C136A9F3}" sibTransId="{81DF9A2E-B1BE-4E12-BD15-0532B98F6DE0}"/>
    <dgm:cxn modelId="{97ADCD7B-C8B0-417C-B330-7C6536DFCE55}" type="presOf" srcId="{F47B3CFD-58F3-4FDE-AC3F-098CCBAF7A78}" destId="{71FA9BFB-CE07-4F09-8D0A-4B033C34DE64}" srcOrd="0" destOrd="0" presId="urn:microsoft.com/office/officeart/2005/8/layout/default"/>
    <dgm:cxn modelId="{ABF3D77C-5FB8-4819-A21A-4B5EC3B154E5}" type="presOf" srcId="{8F58067F-EC56-445F-84CF-AD705186F33C}" destId="{919750A9-9ADC-4F2C-B882-BDC4E917BB30}" srcOrd="0" destOrd="0" presId="urn:microsoft.com/office/officeart/2005/8/layout/default"/>
    <dgm:cxn modelId="{6129DF81-DC9B-4C5A-80C1-9C43428CAE60}" srcId="{6133CBEA-A87A-4722-8848-2BD1B84B02FF}" destId="{4CCF38E8-1FE8-4ED0-80A7-E86FBCCF4524}" srcOrd="8" destOrd="0" parTransId="{F8AF33ED-697B-4050-8C92-911EE8D54430}" sibTransId="{71BF638D-EF3C-48E8-8EBE-3A29F747A304}"/>
    <dgm:cxn modelId="{04A1118B-CAF8-4721-B765-539A83F07BEB}" type="presOf" srcId="{206EF674-E973-4A69-8D80-91B711B9EDB0}" destId="{06625FC8-1C1A-4CCE-80DB-43C0AD203590}" srcOrd="0" destOrd="0" presId="urn:microsoft.com/office/officeart/2005/8/layout/default"/>
    <dgm:cxn modelId="{E82CF1BD-F21D-41A0-BE32-C4EE1783AFDA}" srcId="{6133CBEA-A87A-4722-8848-2BD1B84B02FF}" destId="{CEFB587E-E7F4-40F2-BFED-8672C7BDD9C4}" srcOrd="4" destOrd="0" parTransId="{9948D888-FDD2-4938-9333-A7F766567D3E}" sibTransId="{67BE03D1-936E-4E1C-A25C-15FEFF2DFE63}"/>
    <dgm:cxn modelId="{A5C753C0-F7DF-42EF-BCCC-07EDB3983149}" srcId="{6133CBEA-A87A-4722-8848-2BD1B84B02FF}" destId="{8F58067F-EC56-445F-84CF-AD705186F33C}" srcOrd="7" destOrd="0" parTransId="{7322BA58-3069-4D2E-84F0-1D23A9BD0599}" sibTransId="{DFCFB51E-97E3-4916-B42C-BBB2329479C2}"/>
    <dgm:cxn modelId="{E70471C5-73E8-4D23-BCFA-02C53A543D6C}" srcId="{6133CBEA-A87A-4722-8848-2BD1B84B02FF}" destId="{381678EC-967E-4306-882F-DDC2EDBEB29C}" srcOrd="3" destOrd="0" parTransId="{709964C8-36EC-4CA0-A9CD-5D41AB5B5AA9}" sibTransId="{C4EAD412-8355-4951-AD3F-E71C442C810B}"/>
    <dgm:cxn modelId="{1F6BAAC5-3FCD-42D7-A3D3-DFCDC27720A9}" srcId="{6133CBEA-A87A-4722-8848-2BD1B84B02FF}" destId="{6A762463-405D-4EDF-83C3-04435A7C844F}" srcOrd="5" destOrd="0" parTransId="{211C1A35-DF56-431D-BE31-A1495D7AA2FD}" sibTransId="{C878BC73-1514-4286-A35F-5098A6156A74}"/>
    <dgm:cxn modelId="{E60C47D4-A0D8-48C7-AA7A-4A5C6A0FC11E}" type="presOf" srcId="{F0EDFAB9-2CFD-41A4-BCFD-634E0AF53A19}" destId="{9A643928-C323-490E-B375-3BA1688A789F}" srcOrd="0" destOrd="0" presId="urn:microsoft.com/office/officeart/2005/8/layout/default"/>
    <dgm:cxn modelId="{6E1B6ED6-C6E1-449B-8723-601C9F1842CE}" type="presOf" srcId="{4CCF38E8-1FE8-4ED0-80A7-E86FBCCF4524}" destId="{8B5216BF-109A-425F-AAB3-64E8E9616621}" srcOrd="0" destOrd="0" presId="urn:microsoft.com/office/officeart/2005/8/layout/default"/>
    <dgm:cxn modelId="{03364BD9-E7BB-4094-862D-71AD1CF92751}" type="presOf" srcId="{CEFB587E-E7F4-40F2-BFED-8672C7BDD9C4}" destId="{CC8419EB-DE63-45C5-ADC1-DE15BD1C6738}" srcOrd="0" destOrd="0" presId="urn:microsoft.com/office/officeart/2005/8/layout/default"/>
    <dgm:cxn modelId="{F174F5E9-3A79-4451-BF0B-16F14FBEC342}" srcId="{6133CBEA-A87A-4722-8848-2BD1B84B02FF}" destId="{8793828A-6C8A-4998-B0CB-1B53A9C181F8}" srcOrd="0" destOrd="0" parTransId="{F3D1E897-B709-41EC-8E6D-B9804A963351}" sibTransId="{FC288B65-CD27-4F79-8B7F-4362359B5E8C}"/>
    <dgm:cxn modelId="{A63E74F8-D410-47BE-84A7-30312E66111F}" type="presOf" srcId="{6A762463-405D-4EDF-83C3-04435A7C844F}" destId="{0979EBAD-677B-4A42-ABF0-23D38FDBD74F}" srcOrd="0" destOrd="0" presId="urn:microsoft.com/office/officeart/2005/8/layout/default"/>
    <dgm:cxn modelId="{FF4788F0-2A1C-4FC1-9A61-982C0B1C9288}" type="presParOf" srcId="{40067F64-2235-49F7-BAA6-DF3AFFE71049}" destId="{2E4D1941-7D4A-46F1-940D-C397CE439653}" srcOrd="0" destOrd="0" presId="urn:microsoft.com/office/officeart/2005/8/layout/default"/>
    <dgm:cxn modelId="{03F56FAA-2783-4744-9894-5BAE34978763}" type="presParOf" srcId="{40067F64-2235-49F7-BAA6-DF3AFFE71049}" destId="{FFEFD80E-9EA2-4876-AE3C-BC6B66FD3197}" srcOrd="1" destOrd="0" presId="urn:microsoft.com/office/officeart/2005/8/layout/default"/>
    <dgm:cxn modelId="{E9C25E3F-D146-4F1C-A591-F84C889EDE5B}" type="presParOf" srcId="{40067F64-2235-49F7-BAA6-DF3AFFE71049}" destId="{9A643928-C323-490E-B375-3BA1688A789F}" srcOrd="2" destOrd="0" presId="urn:microsoft.com/office/officeart/2005/8/layout/default"/>
    <dgm:cxn modelId="{5A523D3C-C254-4DA1-B55D-8ABE0CB51ACA}" type="presParOf" srcId="{40067F64-2235-49F7-BAA6-DF3AFFE71049}" destId="{2409D375-6E65-45E7-A6DA-90DF3CBD5308}" srcOrd="3" destOrd="0" presId="urn:microsoft.com/office/officeart/2005/8/layout/default"/>
    <dgm:cxn modelId="{A55FBC33-ADF5-4DDB-AE59-0F30C3CFA2EE}" type="presParOf" srcId="{40067F64-2235-49F7-BAA6-DF3AFFE71049}" destId="{06625FC8-1C1A-4CCE-80DB-43C0AD203590}" srcOrd="4" destOrd="0" presId="urn:microsoft.com/office/officeart/2005/8/layout/default"/>
    <dgm:cxn modelId="{4F4C7C50-1E28-4D87-BE70-B07F3E48A797}" type="presParOf" srcId="{40067F64-2235-49F7-BAA6-DF3AFFE71049}" destId="{28A3B1E9-C68F-4E3F-B11C-5A468676352A}" srcOrd="5" destOrd="0" presId="urn:microsoft.com/office/officeart/2005/8/layout/default"/>
    <dgm:cxn modelId="{73609179-1401-48AC-9173-1D660BF3322F}" type="presParOf" srcId="{40067F64-2235-49F7-BAA6-DF3AFFE71049}" destId="{B78ECAEA-D192-40E3-9F01-73816BA84F60}" srcOrd="6" destOrd="0" presId="urn:microsoft.com/office/officeart/2005/8/layout/default"/>
    <dgm:cxn modelId="{F65AB7F2-CDC6-4B69-9910-105EA5CAFAF6}" type="presParOf" srcId="{40067F64-2235-49F7-BAA6-DF3AFFE71049}" destId="{F17DD012-9DCD-4855-977D-2442EC733710}" srcOrd="7" destOrd="0" presId="urn:microsoft.com/office/officeart/2005/8/layout/default"/>
    <dgm:cxn modelId="{1812C04F-D52A-4725-9B92-EBAD0B1073BF}" type="presParOf" srcId="{40067F64-2235-49F7-BAA6-DF3AFFE71049}" destId="{CC8419EB-DE63-45C5-ADC1-DE15BD1C6738}" srcOrd="8" destOrd="0" presId="urn:microsoft.com/office/officeart/2005/8/layout/default"/>
    <dgm:cxn modelId="{D914A7F1-346C-4A7C-9E0E-54B19B5DE719}" type="presParOf" srcId="{40067F64-2235-49F7-BAA6-DF3AFFE71049}" destId="{28F19275-C828-4AF2-8864-8CD0BCB6968F}" srcOrd="9" destOrd="0" presId="urn:microsoft.com/office/officeart/2005/8/layout/default"/>
    <dgm:cxn modelId="{98708706-62BE-4240-AE2C-CD747D397CC7}" type="presParOf" srcId="{40067F64-2235-49F7-BAA6-DF3AFFE71049}" destId="{0979EBAD-677B-4A42-ABF0-23D38FDBD74F}" srcOrd="10" destOrd="0" presId="urn:microsoft.com/office/officeart/2005/8/layout/default"/>
    <dgm:cxn modelId="{83284AFA-E704-4217-9C9F-6E172D9D1BAC}" type="presParOf" srcId="{40067F64-2235-49F7-BAA6-DF3AFFE71049}" destId="{3F2B126F-0536-4E10-B297-712E2018A333}" srcOrd="11" destOrd="0" presId="urn:microsoft.com/office/officeart/2005/8/layout/default"/>
    <dgm:cxn modelId="{BCA8A299-EF40-4996-A4D9-E422B03C3FCC}" type="presParOf" srcId="{40067F64-2235-49F7-BAA6-DF3AFFE71049}" destId="{71FA9BFB-CE07-4F09-8D0A-4B033C34DE64}" srcOrd="12" destOrd="0" presId="urn:microsoft.com/office/officeart/2005/8/layout/default"/>
    <dgm:cxn modelId="{E8378590-2B1B-41B3-9F42-CFFBEA74181B}" type="presParOf" srcId="{40067F64-2235-49F7-BAA6-DF3AFFE71049}" destId="{04FBDDA2-6942-4CE5-9946-3116CE462206}" srcOrd="13" destOrd="0" presId="urn:microsoft.com/office/officeart/2005/8/layout/default"/>
    <dgm:cxn modelId="{7262AF7C-8B6E-4DDA-923D-D77E5377817A}" type="presParOf" srcId="{40067F64-2235-49F7-BAA6-DF3AFFE71049}" destId="{919750A9-9ADC-4F2C-B882-BDC4E917BB30}" srcOrd="14" destOrd="0" presId="urn:microsoft.com/office/officeart/2005/8/layout/default"/>
    <dgm:cxn modelId="{F456FAE5-EF18-492B-8515-6495A7A8FF47}" type="presParOf" srcId="{40067F64-2235-49F7-BAA6-DF3AFFE71049}" destId="{0E8E614B-0932-4E8F-A483-006D9D13A06C}" srcOrd="15" destOrd="0" presId="urn:microsoft.com/office/officeart/2005/8/layout/default"/>
    <dgm:cxn modelId="{BF50FA79-1B65-471D-A7A7-F2012DB6200C}" type="presParOf" srcId="{40067F64-2235-49F7-BAA6-DF3AFFE71049}" destId="{8B5216BF-109A-425F-AAB3-64E8E9616621}"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120169" custScaleY="158665">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115062" custScaleY="14620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accent1"/>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accent1"/>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accent1"/>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accent1"/>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33CBEA-A87A-4722-8848-2BD1B84B02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8793828A-6C8A-4998-B0CB-1B53A9C181F8}">
      <dgm:prSet phldrT="[Text]"/>
      <dgm:spPr>
        <a:solidFill>
          <a:schemeClr val="tx1"/>
        </a:solidFill>
      </dgm:spPr>
      <dgm:t>
        <a:bodyPr/>
        <a:lstStyle/>
        <a:p>
          <a:r>
            <a:rPr lang="en-ZA" dirty="0"/>
            <a:t>Placeholder</a:t>
          </a:r>
          <a:r>
            <a:rPr lang="en-ZA" baseline="0" dirty="0"/>
            <a:t> Video 18</a:t>
          </a:r>
          <a:endParaRPr lang="en-ZA" dirty="0"/>
        </a:p>
      </dgm:t>
    </dgm:pt>
    <dgm:pt modelId="{F3D1E897-B709-41EC-8E6D-B9804A963351}" type="parTrans" cxnId="{F174F5E9-3A79-4451-BF0B-16F14FBEC342}">
      <dgm:prSet/>
      <dgm:spPr/>
      <dgm:t>
        <a:bodyPr/>
        <a:lstStyle/>
        <a:p>
          <a:endParaRPr lang="en-ZA"/>
        </a:p>
      </dgm:t>
    </dgm:pt>
    <dgm:pt modelId="{FC288B65-CD27-4F79-8B7F-4362359B5E8C}" type="sibTrans" cxnId="{F174F5E9-3A79-4451-BF0B-16F14FBEC342}">
      <dgm:prSet/>
      <dgm:spPr/>
      <dgm:t>
        <a:bodyPr/>
        <a:lstStyle/>
        <a:p>
          <a:endParaRPr lang="en-ZA"/>
        </a:p>
      </dgm:t>
    </dgm:pt>
    <dgm:pt modelId="{F0EDFAB9-2CFD-41A4-BCFD-634E0AF53A19}">
      <dgm:prSet phldrT="[Text]"/>
      <dgm:spPr>
        <a:solidFill>
          <a:schemeClr val="tx1"/>
        </a:solidFill>
      </dgm:spPr>
      <dgm:t>
        <a:bodyPr/>
        <a:lstStyle/>
        <a:p>
          <a:r>
            <a:rPr lang="en-ZA" dirty="0"/>
            <a:t>Placeholder</a:t>
          </a:r>
          <a:r>
            <a:rPr lang="en-ZA" baseline="0" dirty="0"/>
            <a:t> Video 19</a:t>
          </a:r>
          <a:endParaRPr lang="en-ZA" dirty="0"/>
        </a:p>
      </dgm:t>
    </dgm:pt>
    <dgm:pt modelId="{04AD3B8E-0987-4989-9787-381566788F27}" type="parTrans" cxnId="{1DF80B43-615E-45EC-B9AC-31845F268A37}">
      <dgm:prSet/>
      <dgm:spPr/>
      <dgm:t>
        <a:bodyPr/>
        <a:lstStyle/>
        <a:p>
          <a:endParaRPr lang="en-ZA"/>
        </a:p>
      </dgm:t>
    </dgm:pt>
    <dgm:pt modelId="{A39E5F75-9705-440F-8EB7-6418F0FB01C6}" type="sibTrans" cxnId="{1DF80B43-615E-45EC-B9AC-31845F268A37}">
      <dgm:prSet/>
      <dgm:spPr/>
      <dgm:t>
        <a:bodyPr/>
        <a:lstStyle/>
        <a:p>
          <a:endParaRPr lang="en-ZA"/>
        </a:p>
      </dgm:t>
    </dgm:pt>
    <dgm:pt modelId="{206EF674-E973-4A69-8D80-91B711B9EDB0}">
      <dgm:prSet phldrT="[Text]"/>
      <dgm:spPr>
        <a:solidFill>
          <a:schemeClr val="tx1"/>
        </a:solidFill>
      </dgm:spPr>
      <dgm:t>
        <a:bodyPr/>
        <a:lstStyle/>
        <a:p>
          <a:r>
            <a:rPr lang="en-ZA" dirty="0"/>
            <a:t>Placeholder</a:t>
          </a:r>
          <a:r>
            <a:rPr lang="en-ZA" baseline="0" dirty="0"/>
            <a:t> Video 20</a:t>
          </a:r>
          <a:endParaRPr lang="en-ZA" dirty="0"/>
        </a:p>
      </dgm:t>
    </dgm:pt>
    <dgm:pt modelId="{716C7A5F-50CB-48B5-AE02-E6966BF23F2B}" type="parTrans" cxnId="{03134352-CE8C-4A74-B04A-3357F4679319}">
      <dgm:prSet/>
      <dgm:spPr/>
      <dgm:t>
        <a:bodyPr/>
        <a:lstStyle/>
        <a:p>
          <a:endParaRPr lang="en-ZA"/>
        </a:p>
      </dgm:t>
    </dgm:pt>
    <dgm:pt modelId="{C0B52FC7-297D-4D25-B7DA-5281CDACF4EC}" type="sibTrans" cxnId="{03134352-CE8C-4A74-B04A-3357F4679319}">
      <dgm:prSet/>
      <dgm:spPr/>
      <dgm:t>
        <a:bodyPr/>
        <a:lstStyle/>
        <a:p>
          <a:endParaRPr lang="en-ZA"/>
        </a:p>
      </dgm:t>
    </dgm:pt>
    <dgm:pt modelId="{381678EC-967E-4306-882F-DDC2EDBEB29C}">
      <dgm:prSet phldrT="[Text]"/>
      <dgm:spPr>
        <a:solidFill>
          <a:schemeClr val="tx1"/>
        </a:solidFill>
      </dgm:spPr>
      <dgm:t>
        <a:bodyPr/>
        <a:lstStyle/>
        <a:p>
          <a:r>
            <a:rPr lang="en-ZA" dirty="0"/>
            <a:t>Placeholder</a:t>
          </a:r>
          <a:r>
            <a:rPr lang="en-ZA" baseline="0" dirty="0"/>
            <a:t> Video 21</a:t>
          </a:r>
          <a:endParaRPr lang="en-ZA" dirty="0"/>
        </a:p>
      </dgm:t>
    </dgm:pt>
    <dgm:pt modelId="{709964C8-36EC-4CA0-A9CD-5D41AB5B5AA9}" type="parTrans" cxnId="{E70471C5-73E8-4D23-BCFA-02C53A543D6C}">
      <dgm:prSet/>
      <dgm:spPr/>
      <dgm:t>
        <a:bodyPr/>
        <a:lstStyle/>
        <a:p>
          <a:endParaRPr lang="en-ZA"/>
        </a:p>
      </dgm:t>
    </dgm:pt>
    <dgm:pt modelId="{C4EAD412-8355-4951-AD3F-E71C442C810B}" type="sibTrans" cxnId="{E70471C5-73E8-4D23-BCFA-02C53A543D6C}">
      <dgm:prSet/>
      <dgm:spPr/>
      <dgm:t>
        <a:bodyPr/>
        <a:lstStyle/>
        <a:p>
          <a:endParaRPr lang="en-ZA"/>
        </a:p>
      </dgm:t>
    </dgm:pt>
    <dgm:pt modelId="{CEFB587E-E7F4-40F2-BFED-8672C7BDD9C4}">
      <dgm:prSet phldrT="[Text]"/>
      <dgm:spPr>
        <a:solidFill>
          <a:schemeClr val="tx1"/>
        </a:solidFill>
      </dgm:spPr>
      <dgm:t>
        <a:bodyPr/>
        <a:lstStyle/>
        <a:p>
          <a:r>
            <a:rPr lang="en-ZA" dirty="0"/>
            <a:t>Placeholder</a:t>
          </a:r>
          <a:r>
            <a:rPr lang="en-ZA" baseline="0" dirty="0"/>
            <a:t> Video 22</a:t>
          </a:r>
          <a:endParaRPr lang="en-ZA" dirty="0"/>
        </a:p>
      </dgm:t>
    </dgm:pt>
    <dgm:pt modelId="{9948D888-FDD2-4938-9333-A7F766567D3E}" type="parTrans" cxnId="{E82CF1BD-F21D-41A0-BE32-C4EE1783AFDA}">
      <dgm:prSet/>
      <dgm:spPr/>
      <dgm:t>
        <a:bodyPr/>
        <a:lstStyle/>
        <a:p>
          <a:endParaRPr lang="en-ZA"/>
        </a:p>
      </dgm:t>
    </dgm:pt>
    <dgm:pt modelId="{67BE03D1-936E-4E1C-A25C-15FEFF2DFE63}" type="sibTrans" cxnId="{E82CF1BD-F21D-41A0-BE32-C4EE1783AFDA}">
      <dgm:prSet/>
      <dgm:spPr/>
      <dgm:t>
        <a:bodyPr/>
        <a:lstStyle/>
        <a:p>
          <a:endParaRPr lang="en-ZA"/>
        </a:p>
      </dgm:t>
    </dgm:pt>
    <dgm:pt modelId="{6A762463-405D-4EDF-83C3-04435A7C844F}">
      <dgm:prSet/>
      <dgm:spPr>
        <a:solidFill>
          <a:schemeClr val="tx1"/>
        </a:solidFill>
      </dgm:spPr>
      <dgm:t>
        <a:bodyPr/>
        <a:lstStyle/>
        <a:p>
          <a:r>
            <a:rPr lang="en-ZA" dirty="0"/>
            <a:t>Placeholder Video 23 </a:t>
          </a:r>
        </a:p>
      </dgm:t>
    </dgm:pt>
    <dgm:pt modelId="{211C1A35-DF56-431D-BE31-A1495D7AA2FD}" type="parTrans" cxnId="{1F6BAAC5-3FCD-42D7-A3D3-DFCDC27720A9}">
      <dgm:prSet/>
      <dgm:spPr/>
      <dgm:t>
        <a:bodyPr/>
        <a:lstStyle/>
        <a:p>
          <a:endParaRPr lang="en-ZA"/>
        </a:p>
      </dgm:t>
    </dgm:pt>
    <dgm:pt modelId="{C878BC73-1514-4286-A35F-5098A6156A74}" type="sibTrans" cxnId="{1F6BAAC5-3FCD-42D7-A3D3-DFCDC27720A9}">
      <dgm:prSet/>
      <dgm:spPr/>
      <dgm:t>
        <a:bodyPr/>
        <a:lstStyle/>
        <a:p>
          <a:endParaRPr lang="en-ZA"/>
        </a:p>
      </dgm:t>
    </dgm:pt>
    <dgm:pt modelId="{8F58067F-EC56-445F-84CF-AD705186F33C}">
      <dgm:prSet/>
      <dgm:spPr>
        <a:solidFill>
          <a:schemeClr val="tx1"/>
        </a:solidFill>
      </dgm:spPr>
      <dgm:t>
        <a:bodyPr/>
        <a:lstStyle/>
        <a:p>
          <a:r>
            <a:rPr lang="en-ZA" dirty="0"/>
            <a:t>Placeholder Video 25 </a:t>
          </a:r>
        </a:p>
      </dgm:t>
    </dgm:pt>
    <dgm:pt modelId="{7322BA58-3069-4D2E-84F0-1D23A9BD0599}" type="parTrans" cxnId="{A5C753C0-F7DF-42EF-BCCC-07EDB3983149}">
      <dgm:prSet/>
      <dgm:spPr/>
      <dgm:t>
        <a:bodyPr/>
        <a:lstStyle/>
        <a:p>
          <a:endParaRPr lang="en-ZA"/>
        </a:p>
      </dgm:t>
    </dgm:pt>
    <dgm:pt modelId="{DFCFB51E-97E3-4916-B42C-BBB2329479C2}" type="sibTrans" cxnId="{A5C753C0-F7DF-42EF-BCCC-07EDB3983149}">
      <dgm:prSet/>
      <dgm:spPr/>
      <dgm:t>
        <a:bodyPr/>
        <a:lstStyle/>
        <a:p>
          <a:endParaRPr lang="en-ZA"/>
        </a:p>
      </dgm:t>
    </dgm:pt>
    <dgm:pt modelId="{F47B3CFD-58F3-4FDE-AC3F-098CCBAF7A78}">
      <dgm:prSet/>
      <dgm:spPr>
        <a:solidFill>
          <a:schemeClr val="tx1"/>
        </a:solidFill>
      </dgm:spPr>
      <dgm:t>
        <a:bodyPr/>
        <a:lstStyle/>
        <a:p>
          <a:r>
            <a:rPr lang="en-ZA" dirty="0"/>
            <a:t>Placeholder Video 24</a:t>
          </a:r>
        </a:p>
      </dgm:t>
    </dgm:pt>
    <dgm:pt modelId="{EAC02C15-BD30-45FF-90B6-0CE3C136A9F3}" type="parTrans" cxnId="{52791254-DD60-44EC-B7EB-5944447081D0}">
      <dgm:prSet/>
      <dgm:spPr/>
      <dgm:t>
        <a:bodyPr/>
        <a:lstStyle/>
        <a:p>
          <a:endParaRPr lang="en-ZA"/>
        </a:p>
      </dgm:t>
    </dgm:pt>
    <dgm:pt modelId="{81DF9A2E-B1BE-4E12-BD15-0532B98F6DE0}" type="sibTrans" cxnId="{52791254-DD60-44EC-B7EB-5944447081D0}">
      <dgm:prSet/>
      <dgm:spPr/>
      <dgm:t>
        <a:bodyPr/>
        <a:lstStyle/>
        <a:p>
          <a:endParaRPr lang="en-ZA"/>
        </a:p>
      </dgm:t>
    </dgm:pt>
    <dgm:pt modelId="{4CCF38E8-1FE8-4ED0-80A7-E86FBCCF4524}">
      <dgm:prSet/>
      <dgm:spPr>
        <a:solidFill>
          <a:schemeClr val="tx1"/>
        </a:solidFill>
      </dgm:spPr>
      <dgm:t>
        <a:bodyPr/>
        <a:lstStyle/>
        <a:p>
          <a:r>
            <a:rPr lang="en-ZA" dirty="0"/>
            <a:t>Placeholder Video 26</a:t>
          </a:r>
        </a:p>
      </dgm:t>
    </dgm:pt>
    <dgm:pt modelId="{F8AF33ED-697B-4050-8C92-911EE8D54430}" type="parTrans" cxnId="{6129DF81-DC9B-4C5A-80C1-9C43428CAE60}">
      <dgm:prSet/>
      <dgm:spPr/>
      <dgm:t>
        <a:bodyPr/>
        <a:lstStyle/>
        <a:p>
          <a:endParaRPr lang="en-ZA"/>
        </a:p>
      </dgm:t>
    </dgm:pt>
    <dgm:pt modelId="{71BF638D-EF3C-48E8-8EBE-3A29F747A304}" type="sibTrans" cxnId="{6129DF81-DC9B-4C5A-80C1-9C43428CAE60}">
      <dgm:prSet/>
      <dgm:spPr/>
      <dgm:t>
        <a:bodyPr/>
        <a:lstStyle/>
        <a:p>
          <a:endParaRPr lang="en-ZA"/>
        </a:p>
      </dgm:t>
    </dgm:pt>
    <dgm:pt modelId="{42FB99D8-9B54-4C06-8C0E-55F61D4C61D5}">
      <dgm:prSet/>
      <dgm:spPr>
        <a:solidFill>
          <a:schemeClr val="tx1"/>
        </a:solidFill>
      </dgm:spPr>
      <dgm:t>
        <a:bodyPr/>
        <a:lstStyle/>
        <a:p>
          <a:r>
            <a:rPr lang="en-ZA" dirty="0"/>
            <a:t>Placeholder Video 27 </a:t>
          </a:r>
        </a:p>
      </dgm:t>
    </dgm:pt>
    <dgm:pt modelId="{079DDABC-1D55-4174-91EC-8B5847675F58}" type="parTrans" cxnId="{0FDDB820-717E-4E04-AD61-26AD069D8946}">
      <dgm:prSet/>
      <dgm:spPr/>
      <dgm:t>
        <a:bodyPr/>
        <a:lstStyle/>
        <a:p>
          <a:endParaRPr lang="en-ZA"/>
        </a:p>
      </dgm:t>
    </dgm:pt>
    <dgm:pt modelId="{D6F63FE4-9566-4898-817A-65B46C49BFEC}" type="sibTrans" cxnId="{0FDDB820-717E-4E04-AD61-26AD069D8946}">
      <dgm:prSet/>
      <dgm:spPr/>
      <dgm:t>
        <a:bodyPr/>
        <a:lstStyle/>
        <a:p>
          <a:endParaRPr lang="en-ZA"/>
        </a:p>
      </dgm:t>
    </dgm:pt>
    <dgm:pt modelId="{A59B5280-2E2B-455C-96DF-C0E2F469F61B}">
      <dgm:prSet/>
      <dgm:spPr>
        <a:solidFill>
          <a:schemeClr val="tx1"/>
        </a:solidFill>
      </dgm:spPr>
      <dgm:t>
        <a:bodyPr/>
        <a:lstStyle/>
        <a:p>
          <a:r>
            <a:rPr lang="en-ZA" dirty="0"/>
            <a:t>Placeholder Video 28 </a:t>
          </a:r>
        </a:p>
      </dgm:t>
    </dgm:pt>
    <dgm:pt modelId="{771186B8-7FBE-4F47-A4F5-B495480050DD}" type="parTrans" cxnId="{E5BAC744-9570-484F-8619-81C6E1E32429}">
      <dgm:prSet/>
      <dgm:spPr/>
      <dgm:t>
        <a:bodyPr/>
        <a:lstStyle/>
        <a:p>
          <a:endParaRPr lang="en-ZA"/>
        </a:p>
      </dgm:t>
    </dgm:pt>
    <dgm:pt modelId="{FF2DD5AF-DF4A-4CD4-BD7A-323C4DD6FFAE}" type="sibTrans" cxnId="{E5BAC744-9570-484F-8619-81C6E1E32429}">
      <dgm:prSet/>
      <dgm:spPr/>
      <dgm:t>
        <a:bodyPr/>
        <a:lstStyle/>
        <a:p>
          <a:endParaRPr lang="en-ZA"/>
        </a:p>
      </dgm:t>
    </dgm:pt>
    <dgm:pt modelId="{8A298DC4-758D-4485-8ABE-A106BAEC013A}">
      <dgm:prSet/>
      <dgm:spPr>
        <a:solidFill>
          <a:schemeClr val="tx1"/>
        </a:solidFill>
      </dgm:spPr>
      <dgm:t>
        <a:bodyPr/>
        <a:lstStyle/>
        <a:p>
          <a:r>
            <a:rPr lang="en-ZA" dirty="0"/>
            <a:t>Placeholder Video  29</a:t>
          </a:r>
        </a:p>
      </dgm:t>
    </dgm:pt>
    <dgm:pt modelId="{1C53CF45-0290-4341-80D3-9AB86917D8BE}" type="parTrans" cxnId="{A1BE025C-7011-4EDC-A489-FE188E38DB68}">
      <dgm:prSet/>
      <dgm:spPr/>
      <dgm:t>
        <a:bodyPr/>
        <a:lstStyle/>
        <a:p>
          <a:endParaRPr lang="en-ZA"/>
        </a:p>
      </dgm:t>
    </dgm:pt>
    <dgm:pt modelId="{C83DC3DA-1D5F-47B3-A4A0-A77B7E6B8681}" type="sibTrans" cxnId="{A1BE025C-7011-4EDC-A489-FE188E38DB68}">
      <dgm:prSet/>
      <dgm:spPr/>
      <dgm:t>
        <a:bodyPr/>
        <a:lstStyle/>
        <a:p>
          <a:endParaRPr lang="en-ZA"/>
        </a:p>
      </dgm:t>
    </dgm:pt>
    <dgm:pt modelId="{40067F64-2235-49F7-BAA6-DF3AFFE71049}" type="pres">
      <dgm:prSet presAssocID="{6133CBEA-A87A-4722-8848-2BD1B84B02FF}" presName="diagram" presStyleCnt="0">
        <dgm:presLayoutVars>
          <dgm:dir/>
          <dgm:resizeHandles val="exact"/>
        </dgm:presLayoutVars>
      </dgm:prSet>
      <dgm:spPr/>
    </dgm:pt>
    <dgm:pt modelId="{2E4D1941-7D4A-46F1-940D-C397CE439653}" type="pres">
      <dgm:prSet presAssocID="{8793828A-6C8A-4998-B0CB-1B53A9C181F8}" presName="node" presStyleLbl="node1" presStyleIdx="0" presStyleCnt="12">
        <dgm:presLayoutVars>
          <dgm:bulletEnabled val="1"/>
        </dgm:presLayoutVars>
      </dgm:prSet>
      <dgm:spPr/>
    </dgm:pt>
    <dgm:pt modelId="{FFEFD80E-9EA2-4876-AE3C-BC6B66FD3197}" type="pres">
      <dgm:prSet presAssocID="{FC288B65-CD27-4F79-8B7F-4362359B5E8C}" presName="sibTrans" presStyleCnt="0"/>
      <dgm:spPr/>
    </dgm:pt>
    <dgm:pt modelId="{9A643928-C323-490E-B375-3BA1688A789F}" type="pres">
      <dgm:prSet presAssocID="{F0EDFAB9-2CFD-41A4-BCFD-634E0AF53A19}" presName="node" presStyleLbl="node1" presStyleIdx="1" presStyleCnt="12">
        <dgm:presLayoutVars>
          <dgm:bulletEnabled val="1"/>
        </dgm:presLayoutVars>
      </dgm:prSet>
      <dgm:spPr/>
    </dgm:pt>
    <dgm:pt modelId="{2409D375-6E65-45E7-A6DA-90DF3CBD5308}" type="pres">
      <dgm:prSet presAssocID="{A39E5F75-9705-440F-8EB7-6418F0FB01C6}" presName="sibTrans" presStyleCnt="0"/>
      <dgm:spPr/>
    </dgm:pt>
    <dgm:pt modelId="{06625FC8-1C1A-4CCE-80DB-43C0AD203590}" type="pres">
      <dgm:prSet presAssocID="{206EF674-E973-4A69-8D80-91B711B9EDB0}" presName="node" presStyleLbl="node1" presStyleIdx="2" presStyleCnt="12">
        <dgm:presLayoutVars>
          <dgm:bulletEnabled val="1"/>
        </dgm:presLayoutVars>
      </dgm:prSet>
      <dgm:spPr/>
    </dgm:pt>
    <dgm:pt modelId="{28A3B1E9-C68F-4E3F-B11C-5A468676352A}" type="pres">
      <dgm:prSet presAssocID="{C0B52FC7-297D-4D25-B7DA-5281CDACF4EC}" presName="sibTrans" presStyleCnt="0"/>
      <dgm:spPr/>
    </dgm:pt>
    <dgm:pt modelId="{B78ECAEA-D192-40E3-9F01-73816BA84F60}" type="pres">
      <dgm:prSet presAssocID="{381678EC-967E-4306-882F-DDC2EDBEB29C}" presName="node" presStyleLbl="node1" presStyleIdx="3" presStyleCnt="12">
        <dgm:presLayoutVars>
          <dgm:bulletEnabled val="1"/>
        </dgm:presLayoutVars>
      </dgm:prSet>
      <dgm:spPr/>
    </dgm:pt>
    <dgm:pt modelId="{F17DD012-9DCD-4855-977D-2442EC733710}" type="pres">
      <dgm:prSet presAssocID="{C4EAD412-8355-4951-AD3F-E71C442C810B}" presName="sibTrans" presStyleCnt="0"/>
      <dgm:spPr/>
    </dgm:pt>
    <dgm:pt modelId="{CC8419EB-DE63-45C5-ADC1-DE15BD1C6738}" type="pres">
      <dgm:prSet presAssocID="{CEFB587E-E7F4-40F2-BFED-8672C7BDD9C4}" presName="node" presStyleLbl="node1" presStyleIdx="4" presStyleCnt="12">
        <dgm:presLayoutVars>
          <dgm:bulletEnabled val="1"/>
        </dgm:presLayoutVars>
      </dgm:prSet>
      <dgm:spPr/>
    </dgm:pt>
    <dgm:pt modelId="{28F19275-C828-4AF2-8864-8CD0BCB6968F}" type="pres">
      <dgm:prSet presAssocID="{67BE03D1-936E-4E1C-A25C-15FEFF2DFE63}" presName="sibTrans" presStyleCnt="0"/>
      <dgm:spPr/>
    </dgm:pt>
    <dgm:pt modelId="{0979EBAD-677B-4A42-ABF0-23D38FDBD74F}" type="pres">
      <dgm:prSet presAssocID="{6A762463-405D-4EDF-83C3-04435A7C844F}" presName="node" presStyleLbl="node1" presStyleIdx="5" presStyleCnt="12">
        <dgm:presLayoutVars>
          <dgm:bulletEnabled val="1"/>
        </dgm:presLayoutVars>
      </dgm:prSet>
      <dgm:spPr/>
    </dgm:pt>
    <dgm:pt modelId="{3F2B126F-0536-4E10-B297-712E2018A333}" type="pres">
      <dgm:prSet presAssocID="{C878BC73-1514-4286-A35F-5098A6156A74}" presName="sibTrans" presStyleCnt="0"/>
      <dgm:spPr/>
    </dgm:pt>
    <dgm:pt modelId="{71FA9BFB-CE07-4F09-8D0A-4B033C34DE64}" type="pres">
      <dgm:prSet presAssocID="{F47B3CFD-58F3-4FDE-AC3F-098CCBAF7A78}" presName="node" presStyleLbl="node1" presStyleIdx="6" presStyleCnt="12">
        <dgm:presLayoutVars>
          <dgm:bulletEnabled val="1"/>
        </dgm:presLayoutVars>
      </dgm:prSet>
      <dgm:spPr/>
    </dgm:pt>
    <dgm:pt modelId="{04FBDDA2-6942-4CE5-9946-3116CE462206}" type="pres">
      <dgm:prSet presAssocID="{81DF9A2E-B1BE-4E12-BD15-0532B98F6DE0}" presName="sibTrans" presStyleCnt="0"/>
      <dgm:spPr/>
    </dgm:pt>
    <dgm:pt modelId="{919750A9-9ADC-4F2C-B882-BDC4E917BB30}" type="pres">
      <dgm:prSet presAssocID="{8F58067F-EC56-445F-84CF-AD705186F33C}" presName="node" presStyleLbl="node1" presStyleIdx="7" presStyleCnt="12">
        <dgm:presLayoutVars>
          <dgm:bulletEnabled val="1"/>
        </dgm:presLayoutVars>
      </dgm:prSet>
      <dgm:spPr/>
    </dgm:pt>
    <dgm:pt modelId="{0E8E614B-0932-4E8F-A483-006D9D13A06C}" type="pres">
      <dgm:prSet presAssocID="{DFCFB51E-97E3-4916-B42C-BBB2329479C2}" presName="sibTrans" presStyleCnt="0"/>
      <dgm:spPr/>
    </dgm:pt>
    <dgm:pt modelId="{8B5216BF-109A-425F-AAB3-64E8E9616621}" type="pres">
      <dgm:prSet presAssocID="{4CCF38E8-1FE8-4ED0-80A7-E86FBCCF4524}" presName="node" presStyleLbl="node1" presStyleIdx="8" presStyleCnt="12">
        <dgm:presLayoutVars>
          <dgm:bulletEnabled val="1"/>
        </dgm:presLayoutVars>
      </dgm:prSet>
      <dgm:spPr/>
    </dgm:pt>
    <dgm:pt modelId="{65A147C5-3A5C-426D-B78E-A9ABA61B68B5}" type="pres">
      <dgm:prSet presAssocID="{71BF638D-EF3C-48E8-8EBE-3A29F747A304}" presName="sibTrans" presStyleCnt="0"/>
      <dgm:spPr/>
    </dgm:pt>
    <dgm:pt modelId="{905EC71B-5185-46E4-BB6E-CBA299BAF158}" type="pres">
      <dgm:prSet presAssocID="{42FB99D8-9B54-4C06-8C0E-55F61D4C61D5}" presName="node" presStyleLbl="node1" presStyleIdx="9" presStyleCnt="12">
        <dgm:presLayoutVars>
          <dgm:bulletEnabled val="1"/>
        </dgm:presLayoutVars>
      </dgm:prSet>
      <dgm:spPr/>
    </dgm:pt>
    <dgm:pt modelId="{7970DA10-4D6A-47FF-9BDC-A6AEC30F5795}" type="pres">
      <dgm:prSet presAssocID="{D6F63FE4-9566-4898-817A-65B46C49BFEC}" presName="sibTrans" presStyleCnt="0"/>
      <dgm:spPr/>
    </dgm:pt>
    <dgm:pt modelId="{3014276C-EEE9-4006-95BA-CB7754EC514D}" type="pres">
      <dgm:prSet presAssocID="{A59B5280-2E2B-455C-96DF-C0E2F469F61B}" presName="node" presStyleLbl="node1" presStyleIdx="10" presStyleCnt="12" custLinFactNeighborY="80">
        <dgm:presLayoutVars>
          <dgm:bulletEnabled val="1"/>
        </dgm:presLayoutVars>
      </dgm:prSet>
      <dgm:spPr/>
    </dgm:pt>
    <dgm:pt modelId="{2985CF58-15F9-4CA2-9ED1-15E622C70914}" type="pres">
      <dgm:prSet presAssocID="{FF2DD5AF-DF4A-4CD4-BD7A-323C4DD6FFAE}" presName="sibTrans" presStyleCnt="0"/>
      <dgm:spPr/>
    </dgm:pt>
    <dgm:pt modelId="{B0361E54-DB12-47F7-B23A-12A1C8CFAD99}" type="pres">
      <dgm:prSet presAssocID="{8A298DC4-758D-4485-8ABE-A106BAEC013A}" presName="node" presStyleLbl="node1" presStyleIdx="11" presStyleCnt="12" custLinFactNeighborY="80">
        <dgm:presLayoutVars>
          <dgm:bulletEnabled val="1"/>
        </dgm:presLayoutVars>
      </dgm:prSet>
      <dgm:spPr/>
    </dgm:pt>
  </dgm:ptLst>
  <dgm:cxnLst>
    <dgm:cxn modelId="{14756611-C50D-4701-809D-1069D59C857B}" type="presOf" srcId="{8793828A-6C8A-4998-B0CB-1B53A9C181F8}" destId="{2E4D1941-7D4A-46F1-940D-C397CE439653}" srcOrd="0" destOrd="0" presId="urn:microsoft.com/office/officeart/2005/8/layout/default"/>
    <dgm:cxn modelId="{0FDDB820-717E-4E04-AD61-26AD069D8946}" srcId="{6133CBEA-A87A-4722-8848-2BD1B84B02FF}" destId="{42FB99D8-9B54-4C06-8C0E-55F61D4C61D5}" srcOrd="9" destOrd="0" parTransId="{079DDABC-1D55-4174-91EC-8B5847675F58}" sibTransId="{D6F63FE4-9566-4898-817A-65B46C49BFEC}"/>
    <dgm:cxn modelId="{572D4B23-F887-4F63-8126-5E55FF1BC78A}" type="presOf" srcId="{381678EC-967E-4306-882F-DDC2EDBEB29C}" destId="{B78ECAEA-D192-40E3-9F01-73816BA84F60}" srcOrd="0" destOrd="0" presId="urn:microsoft.com/office/officeart/2005/8/layout/default"/>
    <dgm:cxn modelId="{36ACDC3D-F10F-496C-8B0C-016E7E501072}" type="presOf" srcId="{A59B5280-2E2B-455C-96DF-C0E2F469F61B}" destId="{3014276C-EEE9-4006-95BA-CB7754EC514D}" srcOrd="0" destOrd="0" presId="urn:microsoft.com/office/officeart/2005/8/layout/default"/>
    <dgm:cxn modelId="{A1BE025C-7011-4EDC-A489-FE188E38DB68}" srcId="{6133CBEA-A87A-4722-8848-2BD1B84B02FF}" destId="{8A298DC4-758D-4485-8ABE-A106BAEC013A}" srcOrd="11" destOrd="0" parTransId="{1C53CF45-0290-4341-80D3-9AB86917D8BE}" sibTransId="{C83DC3DA-1D5F-47B3-A4A0-A77B7E6B8681}"/>
    <dgm:cxn modelId="{56DE935C-412E-47FD-84F3-C1FBF7F8A766}" type="presOf" srcId="{6133CBEA-A87A-4722-8848-2BD1B84B02FF}" destId="{40067F64-2235-49F7-BAA6-DF3AFFE71049}" srcOrd="0" destOrd="0" presId="urn:microsoft.com/office/officeart/2005/8/layout/default"/>
    <dgm:cxn modelId="{1DF80B43-615E-45EC-B9AC-31845F268A37}" srcId="{6133CBEA-A87A-4722-8848-2BD1B84B02FF}" destId="{F0EDFAB9-2CFD-41A4-BCFD-634E0AF53A19}" srcOrd="1" destOrd="0" parTransId="{04AD3B8E-0987-4989-9787-381566788F27}" sibTransId="{A39E5F75-9705-440F-8EB7-6418F0FB01C6}"/>
    <dgm:cxn modelId="{E5BAC744-9570-484F-8619-81C6E1E32429}" srcId="{6133CBEA-A87A-4722-8848-2BD1B84B02FF}" destId="{A59B5280-2E2B-455C-96DF-C0E2F469F61B}" srcOrd="10" destOrd="0" parTransId="{771186B8-7FBE-4F47-A4F5-B495480050DD}" sibTransId="{FF2DD5AF-DF4A-4CD4-BD7A-323C4DD6FFAE}"/>
    <dgm:cxn modelId="{1984F14C-EE13-45A5-973E-ACFE39ADF3E1}" type="presOf" srcId="{8A298DC4-758D-4485-8ABE-A106BAEC013A}" destId="{B0361E54-DB12-47F7-B23A-12A1C8CFAD99}" srcOrd="0" destOrd="0" presId="urn:microsoft.com/office/officeart/2005/8/layout/default"/>
    <dgm:cxn modelId="{03134352-CE8C-4A74-B04A-3357F4679319}" srcId="{6133CBEA-A87A-4722-8848-2BD1B84B02FF}" destId="{206EF674-E973-4A69-8D80-91B711B9EDB0}" srcOrd="2" destOrd="0" parTransId="{716C7A5F-50CB-48B5-AE02-E6966BF23F2B}" sibTransId="{C0B52FC7-297D-4D25-B7DA-5281CDACF4EC}"/>
    <dgm:cxn modelId="{52791254-DD60-44EC-B7EB-5944447081D0}" srcId="{6133CBEA-A87A-4722-8848-2BD1B84B02FF}" destId="{F47B3CFD-58F3-4FDE-AC3F-098CCBAF7A78}" srcOrd="6" destOrd="0" parTransId="{EAC02C15-BD30-45FF-90B6-0CE3C136A9F3}" sibTransId="{81DF9A2E-B1BE-4E12-BD15-0532B98F6DE0}"/>
    <dgm:cxn modelId="{97ADCD7B-C8B0-417C-B330-7C6536DFCE55}" type="presOf" srcId="{F47B3CFD-58F3-4FDE-AC3F-098CCBAF7A78}" destId="{71FA9BFB-CE07-4F09-8D0A-4B033C34DE64}" srcOrd="0" destOrd="0" presId="urn:microsoft.com/office/officeart/2005/8/layout/default"/>
    <dgm:cxn modelId="{ABF3D77C-5FB8-4819-A21A-4B5EC3B154E5}" type="presOf" srcId="{8F58067F-EC56-445F-84CF-AD705186F33C}" destId="{919750A9-9ADC-4F2C-B882-BDC4E917BB30}" srcOrd="0" destOrd="0" presId="urn:microsoft.com/office/officeart/2005/8/layout/default"/>
    <dgm:cxn modelId="{6129DF81-DC9B-4C5A-80C1-9C43428CAE60}" srcId="{6133CBEA-A87A-4722-8848-2BD1B84B02FF}" destId="{4CCF38E8-1FE8-4ED0-80A7-E86FBCCF4524}" srcOrd="8" destOrd="0" parTransId="{F8AF33ED-697B-4050-8C92-911EE8D54430}" sibTransId="{71BF638D-EF3C-48E8-8EBE-3A29F747A304}"/>
    <dgm:cxn modelId="{CDB16289-28FC-4104-B803-E5BEC20AE1DE}" type="presOf" srcId="{42FB99D8-9B54-4C06-8C0E-55F61D4C61D5}" destId="{905EC71B-5185-46E4-BB6E-CBA299BAF158}" srcOrd="0" destOrd="0" presId="urn:microsoft.com/office/officeart/2005/8/layout/default"/>
    <dgm:cxn modelId="{04A1118B-CAF8-4721-B765-539A83F07BEB}" type="presOf" srcId="{206EF674-E973-4A69-8D80-91B711B9EDB0}" destId="{06625FC8-1C1A-4CCE-80DB-43C0AD203590}" srcOrd="0" destOrd="0" presId="urn:microsoft.com/office/officeart/2005/8/layout/default"/>
    <dgm:cxn modelId="{E82CF1BD-F21D-41A0-BE32-C4EE1783AFDA}" srcId="{6133CBEA-A87A-4722-8848-2BD1B84B02FF}" destId="{CEFB587E-E7F4-40F2-BFED-8672C7BDD9C4}" srcOrd="4" destOrd="0" parTransId="{9948D888-FDD2-4938-9333-A7F766567D3E}" sibTransId="{67BE03D1-936E-4E1C-A25C-15FEFF2DFE63}"/>
    <dgm:cxn modelId="{A5C753C0-F7DF-42EF-BCCC-07EDB3983149}" srcId="{6133CBEA-A87A-4722-8848-2BD1B84B02FF}" destId="{8F58067F-EC56-445F-84CF-AD705186F33C}" srcOrd="7" destOrd="0" parTransId="{7322BA58-3069-4D2E-84F0-1D23A9BD0599}" sibTransId="{DFCFB51E-97E3-4916-B42C-BBB2329479C2}"/>
    <dgm:cxn modelId="{E70471C5-73E8-4D23-BCFA-02C53A543D6C}" srcId="{6133CBEA-A87A-4722-8848-2BD1B84B02FF}" destId="{381678EC-967E-4306-882F-DDC2EDBEB29C}" srcOrd="3" destOrd="0" parTransId="{709964C8-36EC-4CA0-A9CD-5D41AB5B5AA9}" sibTransId="{C4EAD412-8355-4951-AD3F-E71C442C810B}"/>
    <dgm:cxn modelId="{1F6BAAC5-3FCD-42D7-A3D3-DFCDC27720A9}" srcId="{6133CBEA-A87A-4722-8848-2BD1B84B02FF}" destId="{6A762463-405D-4EDF-83C3-04435A7C844F}" srcOrd="5" destOrd="0" parTransId="{211C1A35-DF56-431D-BE31-A1495D7AA2FD}" sibTransId="{C878BC73-1514-4286-A35F-5098A6156A74}"/>
    <dgm:cxn modelId="{E60C47D4-A0D8-48C7-AA7A-4A5C6A0FC11E}" type="presOf" srcId="{F0EDFAB9-2CFD-41A4-BCFD-634E0AF53A19}" destId="{9A643928-C323-490E-B375-3BA1688A789F}" srcOrd="0" destOrd="0" presId="urn:microsoft.com/office/officeart/2005/8/layout/default"/>
    <dgm:cxn modelId="{6E1B6ED6-C6E1-449B-8723-601C9F1842CE}" type="presOf" srcId="{4CCF38E8-1FE8-4ED0-80A7-E86FBCCF4524}" destId="{8B5216BF-109A-425F-AAB3-64E8E9616621}" srcOrd="0" destOrd="0" presId="urn:microsoft.com/office/officeart/2005/8/layout/default"/>
    <dgm:cxn modelId="{03364BD9-E7BB-4094-862D-71AD1CF92751}" type="presOf" srcId="{CEFB587E-E7F4-40F2-BFED-8672C7BDD9C4}" destId="{CC8419EB-DE63-45C5-ADC1-DE15BD1C6738}" srcOrd="0" destOrd="0" presId="urn:microsoft.com/office/officeart/2005/8/layout/default"/>
    <dgm:cxn modelId="{F174F5E9-3A79-4451-BF0B-16F14FBEC342}" srcId="{6133CBEA-A87A-4722-8848-2BD1B84B02FF}" destId="{8793828A-6C8A-4998-B0CB-1B53A9C181F8}" srcOrd="0" destOrd="0" parTransId="{F3D1E897-B709-41EC-8E6D-B9804A963351}" sibTransId="{FC288B65-CD27-4F79-8B7F-4362359B5E8C}"/>
    <dgm:cxn modelId="{A63E74F8-D410-47BE-84A7-30312E66111F}" type="presOf" srcId="{6A762463-405D-4EDF-83C3-04435A7C844F}" destId="{0979EBAD-677B-4A42-ABF0-23D38FDBD74F}" srcOrd="0" destOrd="0" presId="urn:microsoft.com/office/officeart/2005/8/layout/default"/>
    <dgm:cxn modelId="{FF4788F0-2A1C-4FC1-9A61-982C0B1C9288}" type="presParOf" srcId="{40067F64-2235-49F7-BAA6-DF3AFFE71049}" destId="{2E4D1941-7D4A-46F1-940D-C397CE439653}" srcOrd="0" destOrd="0" presId="urn:microsoft.com/office/officeart/2005/8/layout/default"/>
    <dgm:cxn modelId="{03F56FAA-2783-4744-9894-5BAE34978763}" type="presParOf" srcId="{40067F64-2235-49F7-BAA6-DF3AFFE71049}" destId="{FFEFD80E-9EA2-4876-AE3C-BC6B66FD3197}" srcOrd="1" destOrd="0" presId="urn:microsoft.com/office/officeart/2005/8/layout/default"/>
    <dgm:cxn modelId="{E9C25E3F-D146-4F1C-A591-F84C889EDE5B}" type="presParOf" srcId="{40067F64-2235-49F7-BAA6-DF3AFFE71049}" destId="{9A643928-C323-490E-B375-3BA1688A789F}" srcOrd="2" destOrd="0" presId="urn:microsoft.com/office/officeart/2005/8/layout/default"/>
    <dgm:cxn modelId="{5A523D3C-C254-4DA1-B55D-8ABE0CB51ACA}" type="presParOf" srcId="{40067F64-2235-49F7-BAA6-DF3AFFE71049}" destId="{2409D375-6E65-45E7-A6DA-90DF3CBD5308}" srcOrd="3" destOrd="0" presId="urn:microsoft.com/office/officeart/2005/8/layout/default"/>
    <dgm:cxn modelId="{A55FBC33-ADF5-4DDB-AE59-0F30C3CFA2EE}" type="presParOf" srcId="{40067F64-2235-49F7-BAA6-DF3AFFE71049}" destId="{06625FC8-1C1A-4CCE-80DB-43C0AD203590}" srcOrd="4" destOrd="0" presId="urn:microsoft.com/office/officeart/2005/8/layout/default"/>
    <dgm:cxn modelId="{4F4C7C50-1E28-4D87-BE70-B07F3E48A797}" type="presParOf" srcId="{40067F64-2235-49F7-BAA6-DF3AFFE71049}" destId="{28A3B1E9-C68F-4E3F-B11C-5A468676352A}" srcOrd="5" destOrd="0" presId="urn:microsoft.com/office/officeart/2005/8/layout/default"/>
    <dgm:cxn modelId="{73609179-1401-48AC-9173-1D660BF3322F}" type="presParOf" srcId="{40067F64-2235-49F7-BAA6-DF3AFFE71049}" destId="{B78ECAEA-D192-40E3-9F01-73816BA84F60}" srcOrd="6" destOrd="0" presId="urn:microsoft.com/office/officeart/2005/8/layout/default"/>
    <dgm:cxn modelId="{F65AB7F2-CDC6-4B69-9910-105EA5CAFAF6}" type="presParOf" srcId="{40067F64-2235-49F7-BAA6-DF3AFFE71049}" destId="{F17DD012-9DCD-4855-977D-2442EC733710}" srcOrd="7" destOrd="0" presId="urn:microsoft.com/office/officeart/2005/8/layout/default"/>
    <dgm:cxn modelId="{1812C04F-D52A-4725-9B92-EBAD0B1073BF}" type="presParOf" srcId="{40067F64-2235-49F7-BAA6-DF3AFFE71049}" destId="{CC8419EB-DE63-45C5-ADC1-DE15BD1C6738}" srcOrd="8" destOrd="0" presId="urn:microsoft.com/office/officeart/2005/8/layout/default"/>
    <dgm:cxn modelId="{D914A7F1-346C-4A7C-9E0E-54B19B5DE719}" type="presParOf" srcId="{40067F64-2235-49F7-BAA6-DF3AFFE71049}" destId="{28F19275-C828-4AF2-8864-8CD0BCB6968F}" srcOrd="9" destOrd="0" presId="urn:microsoft.com/office/officeart/2005/8/layout/default"/>
    <dgm:cxn modelId="{98708706-62BE-4240-AE2C-CD747D397CC7}" type="presParOf" srcId="{40067F64-2235-49F7-BAA6-DF3AFFE71049}" destId="{0979EBAD-677B-4A42-ABF0-23D38FDBD74F}" srcOrd="10" destOrd="0" presId="urn:microsoft.com/office/officeart/2005/8/layout/default"/>
    <dgm:cxn modelId="{83284AFA-E704-4217-9C9F-6E172D9D1BAC}" type="presParOf" srcId="{40067F64-2235-49F7-BAA6-DF3AFFE71049}" destId="{3F2B126F-0536-4E10-B297-712E2018A333}" srcOrd="11" destOrd="0" presId="urn:microsoft.com/office/officeart/2005/8/layout/default"/>
    <dgm:cxn modelId="{BCA8A299-EF40-4996-A4D9-E422B03C3FCC}" type="presParOf" srcId="{40067F64-2235-49F7-BAA6-DF3AFFE71049}" destId="{71FA9BFB-CE07-4F09-8D0A-4B033C34DE64}" srcOrd="12" destOrd="0" presId="urn:microsoft.com/office/officeart/2005/8/layout/default"/>
    <dgm:cxn modelId="{E8378590-2B1B-41B3-9F42-CFFBEA74181B}" type="presParOf" srcId="{40067F64-2235-49F7-BAA6-DF3AFFE71049}" destId="{04FBDDA2-6942-4CE5-9946-3116CE462206}" srcOrd="13" destOrd="0" presId="urn:microsoft.com/office/officeart/2005/8/layout/default"/>
    <dgm:cxn modelId="{7262AF7C-8B6E-4DDA-923D-D77E5377817A}" type="presParOf" srcId="{40067F64-2235-49F7-BAA6-DF3AFFE71049}" destId="{919750A9-9ADC-4F2C-B882-BDC4E917BB30}" srcOrd="14" destOrd="0" presId="urn:microsoft.com/office/officeart/2005/8/layout/default"/>
    <dgm:cxn modelId="{F456FAE5-EF18-492B-8515-6495A7A8FF47}" type="presParOf" srcId="{40067F64-2235-49F7-BAA6-DF3AFFE71049}" destId="{0E8E614B-0932-4E8F-A483-006D9D13A06C}" srcOrd="15" destOrd="0" presId="urn:microsoft.com/office/officeart/2005/8/layout/default"/>
    <dgm:cxn modelId="{BF50FA79-1B65-471D-A7A7-F2012DB6200C}" type="presParOf" srcId="{40067F64-2235-49F7-BAA6-DF3AFFE71049}" destId="{8B5216BF-109A-425F-AAB3-64E8E9616621}" srcOrd="16" destOrd="0" presId="urn:microsoft.com/office/officeart/2005/8/layout/default"/>
    <dgm:cxn modelId="{76B15408-6F74-4A91-9925-0D8CCC7B6ADB}" type="presParOf" srcId="{40067F64-2235-49F7-BAA6-DF3AFFE71049}" destId="{65A147C5-3A5C-426D-B78E-A9ABA61B68B5}" srcOrd="17" destOrd="0" presId="urn:microsoft.com/office/officeart/2005/8/layout/default"/>
    <dgm:cxn modelId="{DFB5754B-7BF4-4352-984E-03C09B1F515C}" type="presParOf" srcId="{40067F64-2235-49F7-BAA6-DF3AFFE71049}" destId="{905EC71B-5185-46E4-BB6E-CBA299BAF158}" srcOrd="18" destOrd="0" presId="urn:microsoft.com/office/officeart/2005/8/layout/default"/>
    <dgm:cxn modelId="{368D8AAF-8643-45A3-A237-C41950EDEAB0}" type="presParOf" srcId="{40067F64-2235-49F7-BAA6-DF3AFFE71049}" destId="{7970DA10-4D6A-47FF-9BDC-A6AEC30F5795}" srcOrd="19" destOrd="0" presId="urn:microsoft.com/office/officeart/2005/8/layout/default"/>
    <dgm:cxn modelId="{2C71A3A1-1B68-4B5F-AF88-E7BE28ACD7EC}" type="presParOf" srcId="{40067F64-2235-49F7-BAA6-DF3AFFE71049}" destId="{3014276C-EEE9-4006-95BA-CB7754EC514D}" srcOrd="20" destOrd="0" presId="urn:microsoft.com/office/officeart/2005/8/layout/default"/>
    <dgm:cxn modelId="{257B3CE2-42B7-4AE3-AD0A-89F9213ADCC0}" type="presParOf" srcId="{40067F64-2235-49F7-BAA6-DF3AFFE71049}" destId="{2985CF58-15F9-4CA2-9ED1-15E622C70914}" srcOrd="21" destOrd="0" presId="urn:microsoft.com/office/officeart/2005/8/layout/default"/>
    <dgm:cxn modelId="{2DED6DFD-FD47-48E0-9C9C-A59AC7B1516B}" type="presParOf" srcId="{40067F64-2235-49F7-BAA6-DF3AFFE71049}" destId="{B0361E54-DB12-47F7-B23A-12A1C8CFAD99}"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664" y="1646513"/>
          <a:ext cx="735046" cy="3875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97437" y="1646513"/>
        <a:ext cx="347500" cy="387546"/>
      </dsp:txXfrm>
    </dsp:sp>
    <dsp:sp modelId="{72F1AA51-D764-4888-AADE-2501EAF11598}">
      <dsp:nvSpPr>
        <dsp:cNvPr id="0" name=""/>
        <dsp:cNvSpPr/>
      </dsp:nvSpPr>
      <dsp:spPr>
        <a:xfrm>
          <a:off x="672444"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804977" y="1707753"/>
        <a:ext cx="397598" cy="265065"/>
      </dsp:txXfrm>
    </dsp:sp>
    <dsp:sp modelId="{A5171B81-D340-4FD9-8BB9-F8E53E09CF9F}">
      <dsp:nvSpPr>
        <dsp:cNvPr id="0" name=""/>
        <dsp:cNvSpPr/>
      </dsp:nvSpPr>
      <dsp:spPr>
        <a:xfrm>
          <a:off x="1268841"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401374" y="1707753"/>
        <a:ext cx="397598" cy="265065"/>
      </dsp:txXfrm>
    </dsp:sp>
    <dsp:sp modelId="{1F018E35-5D8D-49B3-9B7D-3B0C8DAB90F1}">
      <dsp:nvSpPr>
        <dsp:cNvPr id="0" name=""/>
        <dsp:cNvSpPr/>
      </dsp:nvSpPr>
      <dsp:spPr>
        <a:xfrm>
          <a:off x="1865239"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97772" y="1707753"/>
        <a:ext cx="397598" cy="265065"/>
      </dsp:txXfrm>
    </dsp:sp>
    <dsp:sp modelId="{950702B6-D249-4899-ACE8-16CAE595C5EA}">
      <dsp:nvSpPr>
        <dsp:cNvPr id="0" name=""/>
        <dsp:cNvSpPr/>
      </dsp:nvSpPr>
      <dsp:spPr>
        <a:xfrm>
          <a:off x="2461636"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94169" y="1707753"/>
        <a:ext cx="397598" cy="265065"/>
      </dsp:txXfrm>
    </dsp:sp>
    <dsp:sp modelId="{43493AC2-0D4D-48E9-98FA-93348157A1F7}">
      <dsp:nvSpPr>
        <dsp:cNvPr id="0" name=""/>
        <dsp:cNvSpPr/>
      </dsp:nvSpPr>
      <dsp:spPr>
        <a:xfrm>
          <a:off x="3058034"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90567" y="1707753"/>
        <a:ext cx="397598" cy="265065"/>
      </dsp:txXfrm>
    </dsp:sp>
    <dsp:sp modelId="{3BF19F79-1530-4022-B59D-79128ED03ED3}">
      <dsp:nvSpPr>
        <dsp:cNvPr id="0" name=""/>
        <dsp:cNvSpPr/>
      </dsp:nvSpPr>
      <dsp:spPr>
        <a:xfrm>
          <a:off x="3654431"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86964" y="1707753"/>
        <a:ext cx="397598" cy="265065"/>
      </dsp:txXfrm>
    </dsp:sp>
    <dsp:sp modelId="{BDB9394C-934D-4DCA-8054-75107AF14B89}">
      <dsp:nvSpPr>
        <dsp:cNvPr id="0" name=""/>
        <dsp:cNvSpPr/>
      </dsp:nvSpPr>
      <dsp:spPr>
        <a:xfrm>
          <a:off x="4250828"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3361" y="1707753"/>
        <a:ext cx="397598" cy="265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140" y="1711115"/>
          <a:ext cx="645857" cy="258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0311" y="1711115"/>
        <a:ext cx="387515" cy="258342"/>
      </dsp:txXfrm>
    </dsp:sp>
    <dsp:sp modelId="{72F1AA51-D764-4888-AADE-2501EAF11598}">
      <dsp:nvSpPr>
        <dsp:cNvPr id="0" name=""/>
        <dsp:cNvSpPr/>
      </dsp:nvSpPr>
      <dsp:spPr>
        <a:xfrm>
          <a:off x="582412"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11583" y="1711115"/>
        <a:ext cx="387515" cy="258342"/>
      </dsp:txXfrm>
    </dsp:sp>
    <dsp:sp modelId="{A5171B81-D340-4FD9-8BB9-F8E53E09CF9F}">
      <dsp:nvSpPr>
        <dsp:cNvPr id="0" name=""/>
        <dsp:cNvSpPr/>
      </dsp:nvSpPr>
      <dsp:spPr>
        <a:xfrm>
          <a:off x="1163683"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292854" y="1711115"/>
        <a:ext cx="387515" cy="258342"/>
      </dsp:txXfrm>
    </dsp:sp>
    <dsp:sp modelId="{1F018E35-5D8D-49B3-9B7D-3B0C8DAB90F1}">
      <dsp:nvSpPr>
        <dsp:cNvPr id="0" name=""/>
        <dsp:cNvSpPr/>
      </dsp:nvSpPr>
      <dsp:spPr>
        <a:xfrm>
          <a:off x="1744954"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874125" y="1711115"/>
        <a:ext cx="387515" cy="258342"/>
      </dsp:txXfrm>
    </dsp:sp>
    <dsp:sp modelId="{950702B6-D249-4899-ACE8-16CAE595C5EA}">
      <dsp:nvSpPr>
        <dsp:cNvPr id="0" name=""/>
        <dsp:cNvSpPr/>
      </dsp:nvSpPr>
      <dsp:spPr>
        <a:xfrm>
          <a:off x="2326226" y="1711115"/>
          <a:ext cx="645857" cy="2583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455397" y="1711115"/>
        <a:ext cx="387515" cy="258342"/>
      </dsp:txXfrm>
    </dsp:sp>
    <dsp:sp modelId="{43493AC2-0D4D-48E9-98FA-93348157A1F7}">
      <dsp:nvSpPr>
        <dsp:cNvPr id="0" name=""/>
        <dsp:cNvSpPr/>
      </dsp:nvSpPr>
      <dsp:spPr>
        <a:xfrm>
          <a:off x="2907497" y="1643382"/>
          <a:ext cx="845975" cy="39380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04401" y="1643382"/>
        <a:ext cx="452168" cy="393807"/>
      </dsp:txXfrm>
    </dsp:sp>
    <dsp:sp modelId="{3BF19F79-1530-4022-B59D-79128ED03ED3}">
      <dsp:nvSpPr>
        <dsp:cNvPr id="0" name=""/>
        <dsp:cNvSpPr/>
      </dsp:nvSpPr>
      <dsp:spPr>
        <a:xfrm>
          <a:off x="3688887" y="1711115"/>
          <a:ext cx="645857" cy="25834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18058" y="1711115"/>
        <a:ext cx="387515" cy="258342"/>
      </dsp:txXfrm>
    </dsp:sp>
    <dsp:sp modelId="{BDB9394C-934D-4DCA-8054-75107AF14B89}">
      <dsp:nvSpPr>
        <dsp:cNvPr id="0" name=""/>
        <dsp:cNvSpPr/>
      </dsp:nvSpPr>
      <dsp:spPr>
        <a:xfrm>
          <a:off x="4270159" y="1711115"/>
          <a:ext cx="645857" cy="25834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99330" y="1711115"/>
        <a:ext cx="387515" cy="2583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747" y="1708233"/>
          <a:ext cx="660262" cy="2641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800" y="1708233"/>
        <a:ext cx="396157" cy="264105"/>
      </dsp:txXfrm>
    </dsp:sp>
    <dsp:sp modelId="{72F1AA51-D764-4888-AADE-2501EAF11598}">
      <dsp:nvSpPr>
        <dsp:cNvPr id="0" name=""/>
        <dsp:cNvSpPr/>
      </dsp:nvSpPr>
      <dsp:spPr>
        <a:xfrm>
          <a:off x="597984"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30037" y="1708233"/>
        <a:ext cx="396157" cy="264105"/>
      </dsp:txXfrm>
    </dsp:sp>
    <dsp:sp modelId="{A5171B81-D340-4FD9-8BB9-F8E53E09CF9F}">
      <dsp:nvSpPr>
        <dsp:cNvPr id="0" name=""/>
        <dsp:cNvSpPr/>
      </dsp:nvSpPr>
      <dsp:spPr>
        <a:xfrm>
          <a:off x="1192220"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24273" y="1708233"/>
        <a:ext cx="396157" cy="264105"/>
      </dsp:txXfrm>
    </dsp:sp>
    <dsp:sp modelId="{1F018E35-5D8D-49B3-9B7D-3B0C8DAB90F1}">
      <dsp:nvSpPr>
        <dsp:cNvPr id="0" name=""/>
        <dsp:cNvSpPr/>
      </dsp:nvSpPr>
      <dsp:spPr>
        <a:xfrm>
          <a:off x="1786457"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18510" y="1708233"/>
        <a:ext cx="396157" cy="264105"/>
      </dsp:txXfrm>
    </dsp:sp>
    <dsp:sp modelId="{950702B6-D249-4899-ACE8-16CAE595C5EA}">
      <dsp:nvSpPr>
        <dsp:cNvPr id="0" name=""/>
        <dsp:cNvSpPr/>
      </dsp:nvSpPr>
      <dsp:spPr>
        <a:xfrm>
          <a:off x="2380693"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12746" y="1708233"/>
        <a:ext cx="396157" cy="264105"/>
      </dsp:txXfrm>
    </dsp:sp>
    <dsp:sp modelId="{43493AC2-0D4D-48E9-98FA-93348157A1F7}">
      <dsp:nvSpPr>
        <dsp:cNvPr id="0" name=""/>
        <dsp:cNvSpPr/>
      </dsp:nvSpPr>
      <dsp:spPr>
        <a:xfrm>
          <a:off x="2974930" y="1708233"/>
          <a:ext cx="660262" cy="2641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06983" y="1708233"/>
        <a:ext cx="396157" cy="264105"/>
      </dsp:txXfrm>
    </dsp:sp>
    <dsp:sp modelId="{3BF19F79-1530-4022-B59D-79128ED03ED3}">
      <dsp:nvSpPr>
        <dsp:cNvPr id="0" name=""/>
        <dsp:cNvSpPr/>
      </dsp:nvSpPr>
      <dsp:spPr>
        <a:xfrm>
          <a:off x="3569166" y="1647215"/>
          <a:ext cx="750005" cy="38614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62237" y="1647215"/>
        <a:ext cx="363863" cy="386142"/>
      </dsp:txXfrm>
    </dsp:sp>
    <dsp:sp modelId="{BDB9394C-934D-4DCA-8054-75107AF14B89}">
      <dsp:nvSpPr>
        <dsp:cNvPr id="0" name=""/>
        <dsp:cNvSpPr/>
      </dsp:nvSpPr>
      <dsp:spPr>
        <a:xfrm>
          <a:off x="4253146" y="1708233"/>
          <a:ext cx="660262" cy="26410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5199" y="1708233"/>
        <a:ext cx="396157" cy="2641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633" y="1707753"/>
          <a:ext cx="662663" cy="26506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4166" y="1707753"/>
        <a:ext cx="397598" cy="265065"/>
      </dsp:txXfrm>
    </dsp:sp>
    <dsp:sp modelId="{72F1AA51-D764-4888-AADE-2501EAF11598}">
      <dsp:nvSpPr>
        <dsp:cNvPr id="0" name=""/>
        <dsp:cNvSpPr/>
      </dsp:nvSpPr>
      <dsp:spPr>
        <a:xfrm>
          <a:off x="598030"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30563" y="1707753"/>
        <a:ext cx="397598" cy="265065"/>
      </dsp:txXfrm>
    </dsp:sp>
    <dsp:sp modelId="{A5171B81-D340-4FD9-8BB9-F8E53E09CF9F}">
      <dsp:nvSpPr>
        <dsp:cNvPr id="0" name=""/>
        <dsp:cNvSpPr/>
      </dsp:nvSpPr>
      <dsp:spPr>
        <a:xfrm>
          <a:off x="1194428"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26961" y="1707753"/>
        <a:ext cx="397598" cy="265065"/>
      </dsp:txXfrm>
    </dsp:sp>
    <dsp:sp modelId="{1F018E35-5D8D-49B3-9B7D-3B0C8DAB90F1}">
      <dsp:nvSpPr>
        <dsp:cNvPr id="0" name=""/>
        <dsp:cNvSpPr/>
      </dsp:nvSpPr>
      <dsp:spPr>
        <a:xfrm>
          <a:off x="1790825"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23358" y="1707753"/>
        <a:ext cx="397598" cy="265065"/>
      </dsp:txXfrm>
    </dsp:sp>
    <dsp:sp modelId="{950702B6-D249-4899-ACE8-16CAE595C5EA}">
      <dsp:nvSpPr>
        <dsp:cNvPr id="0" name=""/>
        <dsp:cNvSpPr/>
      </dsp:nvSpPr>
      <dsp:spPr>
        <a:xfrm>
          <a:off x="2387222"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19755" y="1707753"/>
        <a:ext cx="397598" cy="265065"/>
      </dsp:txXfrm>
    </dsp:sp>
    <dsp:sp modelId="{43493AC2-0D4D-48E9-98FA-93348157A1F7}">
      <dsp:nvSpPr>
        <dsp:cNvPr id="0" name=""/>
        <dsp:cNvSpPr/>
      </dsp:nvSpPr>
      <dsp:spPr>
        <a:xfrm>
          <a:off x="2983620"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16153" y="1707753"/>
        <a:ext cx="397598" cy="265065"/>
      </dsp:txXfrm>
    </dsp:sp>
    <dsp:sp modelId="{3BF19F79-1530-4022-B59D-79128ED03ED3}">
      <dsp:nvSpPr>
        <dsp:cNvPr id="0" name=""/>
        <dsp:cNvSpPr/>
      </dsp:nvSpPr>
      <dsp:spPr>
        <a:xfrm>
          <a:off x="3580017" y="1707753"/>
          <a:ext cx="662663" cy="26506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12550" y="1707753"/>
        <a:ext cx="397598" cy="265065"/>
      </dsp:txXfrm>
    </dsp:sp>
    <dsp:sp modelId="{BDB9394C-934D-4DCA-8054-75107AF14B89}">
      <dsp:nvSpPr>
        <dsp:cNvPr id="0" name=""/>
        <dsp:cNvSpPr/>
      </dsp:nvSpPr>
      <dsp:spPr>
        <a:xfrm>
          <a:off x="4176414" y="1637535"/>
          <a:ext cx="739108" cy="40550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9165" y="1637535"/>
        <a:ext cx="333606" cy="405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45" y="1711595"/>
          <a:ext cx="643456" cy="25738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28836" y="1711595"/>
        <a:ext cx="386074" cy="257382"/>
      </dsp:txXfrm>
    </dsp:sp>
    <dsp:sp modelId="{72F1AA51-D764-4888-AADE-2501EAF11598}">
      <dsp:nvSpPr>
        <dsp:cNvPr id="0" name=""/>
        <dsp:cNvSpPr/>
      </dsp:nvSpPr>
      <dsp:spPr>
        <a:xfrm>
          <a:off x="579255" y="1628083"/>
          <a:ext cx="863093" cy="424405"/>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91458" y="1628083"/>
        <a:ext cx="438688" cy="424405"/>
      </dsp:txXfrm>
    </dsp:sp>
    <dsp:sp modelId="{A5171B81-D340-4FD9-8BB9-F8E53E09CF9F}">
      <dsp:nvSpPr>
        <dsp:cNvPr id="0" name=""/>
        <dsp:cNvSpPr/>
      </dsp:nvSpPr>
      <dsp:spPr>
        <a:xfrm>
          <a:off x="1378003"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506694" y="1711595"/>
        <a:ext cx="386074" cy="257382"/>
      </dsp:txXfrm>
    </dsp:sp>
    <dsp:sp modelId="{1F018E35-5D8D-49B3-9B7D-3B0C8DAB90F1}">
      <dsp:nvSpPr>
        <dsp:cNvPr id="0" name=""/>
        <dsp:cNvSpPr/>
      </dsp:nvSpPr>
      <dsp:spPr>
        <a:xfrm>
          <a:off x="1957113"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2085804" y="1711595"/>
        <a:ext cx="386074" cy="257382"/>
      </dsp:txXfrm>
    </dsp:sp>
    <dsp:sp modelId="{950702B6-D249-4899-ACE8-16CAE595C5EA}">
      <dsp:nvSpPr>
        <dsp:cNvPr id="0" name=""/>
        <dsp:cNvSpPr/>
      </dsp:nvSpPr>
      <dsp:spPr>
        <a:xfrm>
          <a:off x="2536224"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64915" y="1711595"/>
        <a:ext cx="386074" cy="257382"/>
      </dsp:txXfrm>
    </dsp:sp>
    <dsp:sp modelId="{43493AC2-0D4D-48E9-98FA-93348157A1F7}">
      <dsp:nvSpPr>
        <dsp:cNvPr id="0" name=""/>
        <dsp:cNvSpPr/>
      </dsp:nvSpPr>
      <dsp:spPr>
        <a:xfrm>
          <a:off x="3115334"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44025" y="1711595"/>
        <a:ext cx="386074" cy="257382"/>
      </dsp:txXfrm>
    </dsp:sp>
    <dsp:sp modelId="{3BF19F79-1530-4022-B59D-79128ED03ED3}">
      <dsp:nvSpPr>
        <dsp:cNvPr id="0" name=""/>
        <dsp:cNvSpPr/>
      </dsp:nvSpPr>
      <dsp:spPr>
        <a:xfrm>
          <a:off x="3694445"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23136" y="1711595"/>
        <a:ext cx="386074" cy="257382"/>
      </dsp:txXfrm>
    </dsp:sp>
    <dsp:sp modelId="{BDB9394C-934D-4DCA-8054-75107AF14B89}">
      <dsp:nvSpPr>
        <dsp:cNvPr id="0" name=""/>
        <dsp:cNvSpPr/>
      </dsp:nvSpPr>
      <dsp:spPr>
        <a:xfrm>
          <a:off x="4273555" y="1711595"/>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402246" y="1711595"/>
        <a:ext cx="386074" cy="257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00" y="1711355"/>
          <a:ext cx="644656" cy="2578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29031" y="1711355"/>
        <a:ext cx="386794" cy="257862"/>
      </dsp:txXfrm>
    </dsp:sp>
    <dsp:sp modelId="{72F1AA51-D764-4888-AADE-2501EAF11598}">
      <dsp:nvSpPr>
        <dsp:cNvPr id="0" name=""/>
        <dsp:cNvSpPr/>
      </dsp:nvSpPr>
      <dsp:spPr>
        <a:xfrm>
          <a:off x="580291" y="1711355"/>
          <a:ext cx="644656" cy="25786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09222" y="1711355"/>
        <a:ext cx="386794" cy="257862"/>
      </dsp:txXfrm>
    </dsp:sp>
    <dsp:sp modelId="{A5171B81-D340-4FD9-8BB9-F8E53E09CF9F}">
      <dsp:nvSpPr>
        <dsp:cNvPr id="0" name=""/>
        <dsp:cNvSpPr/>
      </dsp:nvSpPr>
      <dsp:spPr>
        <a:xfrm>
          <a:off x="1160481" y="1650266"/>
          <a:ext cx="855620" cy="3800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50501" y="1650266"/>
        <a:ext cx="475580" cy="380040"/>
      </dsp:txXfrm>
    </dsp:sp>
    <dsp:sp modelId="{1F018E35-5D8D-49B3-9B7D-3B0C8DAB90F1}">
      <dsp:nvSpPr>
        <dsp:cNvPr id="0" name=""/>
        <dsp:cNvSpPr/>
      </dsp:nvSpPr>
      <dsp:spPr>
        <a:xfrm>
          <a:off x="1951636"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2080567" y="1711355"/>
        <a:ext cx="386794" cy="257862"/>
      </dsp:txXfrm>
    </dsp:sp>
    <dsp:sp modelId="{950702B6-D249-4899-ACE8-16CAE595C5EA}">
      <dsp:nvSpPr>
        <dsp:cNvPr id="0" name=""/>
        <dsp:cNvSpPr/>
      </dsp:nvSpPr>
      <dsp:spPr>
        <a:xfrm>
          <a:off x="2531827"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60758" y="1711355"/>
        <a:ext cx="386794" cy="257862"/>
      </dsp:txXfrm>
    </dsp:sp>
    <dsp:sp modelId="{43493AC2-0D4D-48E9-98FA-93348157A1F7}">
      <dsp:nvSpPr>
        <dsp:cNvPr id="0" name=""/>
        <dsp:cNvSpPr/>
      </dsp:nvSpPr>
      <dsp:spPr>
        <a:xfrm>
          <a:off x="3112018"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40949" y="1711355"/>
        <a:ext cx="386794" cy="257862"/>
      </dsp:txXfrm>
    </dsp:sp>
    <dsp:sp modelId="{3BF19F79-1530-4022-B59D-79128ED03ED3}">
      <dsp:nvSpPr>
        <dsp:cNvPr id="0" name=""/>
        <dsp:cNvSpPr/>
      </dsp:nvSpPr>
      <dsp:spPr>
        <a:xfrm>
          <a:off x="3692209"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21140" y="1711355"/>
        <a:ext cx="386794" cy="257862"/>
      </dsp:txXfrm>
    </dsp:sp>
    <dsp:sp modelId="{BDB9394C-934D-4DCA-8054-75107AF14B89}">
      <dsp:nvSpPr>
        <dsp:cNvPr id="0" name=""/>
        <dsp:cNvSpPr/>
      </dsp:nvSpPr>
      <dsp:spPr>
        <a:xfrm>
          <a:off x="4272400" y="1711355"/>
          <a:ext cx="644656" cy="25786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401331" y="1711355"/>
        <a:ext cx="386794" cy="257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1941-7D4A-46F1-940D-C397CE439653}">
      <dsp:nvSpPr>
        <dsp:cNvPr id="0" name=""/>
        <dsp:cNvSpPr/>
      </dsp:nvSpPr>
      <dsp:spPr>
        <a:xfrm>
          <a:off x="0" y="580453"/>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1 Video </a:t>
          </a:r>
          <a:endParaRPr lang="en-ZA" sz="2200" kern="1200" dirty="0"/>
        </a:p>
      </dsp:txBody>
      <dsp:txXfrm>
        <a:off x="0" y="580453"/>
        <a:ext cx="1353547" cy="812128"/>
      </dsp:txXfrm>
    </dsp:sp>
    <dsp:sp modelId="{9A643928-C323-490E-B375-3BA1688A789F}">
      <dsp:nvSpPr>
        <dsp:cNvPr id="0" name=""/>
        <dsp:cNvSpPr/>
      </dsp:nvSpPr>
      <dsp:spPr>
        <a:xfrm>
          <a:off x="1488902" y="580453"/>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2 Video </a:t>
          </a:r>
          <a:endParaRPr lang="en-ZA" sz="2200" kern="1200" dirty="0"/>
        </a:p>
      </dsp:txBody>
      <dsp:txXfrm>
        <a:off x="1488902" y="580453"/>
        <a:ext cx="1353547" cy="812128"/>
      </dsp:txXfrm>
    </dsp:sp>
    <dsp:sp modelId="{06625FC8-1C1A-4CCE-80DB-43C0AD203590}">
      <dsp:nvSpPr>
        <dsp:cNvPr id="0" name=""/>
        <dsp:cNvSpPr/>
      </dsp:nvSpPr>
      <dsp:spPr>
        <a:xfrm>
          <a:off x="2977804" y="580453"/>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3 Video </a:t>
          </a:r>
          <a:endParaRPr lang="en-ZA" sz="2200" kern="1200" dirty="0"/>
        </a:p>
      </dsp:txBody>
      <dsp:txXfrm>
        <a:off x="2977804" y="580453"/>
        <a:ext cx="1353547" cy="812128"/>
      </dsp:txXfrm>
    </dsp:sp>
    <dsp:sp modelId="{B78ECAEA-D192-40E3-9F01-73816BA84F60}">
      <dsp:nvSpPr>
        <dsp:cNvPr id="0" name=""/>
        <dsp:cNvSpPr/>
      </dsp:nvSpPr>
      <dsp:spPr>
        <a:xfrm>
          <a:off x="0" y="1527936"/>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4 Video </a:t>
          </a:r>
          <a:endParaRPr lang="en-ZA" sz="2200" kern="1200" dirty="0"/>
        </a:p>
      </dsp:txBody>
      <dsp:txXfrm>
        <a:off x="0" y="1527936"/>
        <a:ext cx="1353547" cy="812128"/>
      </dsp:txXfrm>
    </dsp:sp>
    <dsp:sp modelId="{CC8419EB-DE63-45C5-ADC1-DE15BD1C6738}">
      <dsp:nvSpPr>
        <dsp:cNvPr id="0" name=""/>
        <dsp:cNvSpPr/>
      </dsp:nvSpPr>
      <dsp:spPr>
        <a:xfrm>
          <a:off x="1488902" y="1527936"/>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5 Video </a:t>
          </a:r>
          <a:endParaRPr lang="en-ZA" sz="2200" kern="1200" dirty="0"/>
        </a:p>
      </dsp:txBody>
      <dsp:txXfrm>
        <a:off x="1488902" y="1527936"/>
        <a:ext cx="1353547" cy="812128"/>
      </dsp:txXfrm>
    </dsp:sp>
    <dsp:sp modelId="{0979EBAD-677B-4A42-ABF0-23D38FDBD74F}">
      <dsp:nvSpPr>
        <dsp:cNvPr id="0" name=""/>
        <dsp:cNvSpPr/>
      </dsp:nvSpPr>
      <dsp:spPr>
        <a:xfrm>
          <a:off x="2977804" y="1527936"/>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6 Video </a:t>
          </a:r>
          <a:endParaRPr lang="en-ZA" sz="2200" kern="1200" dirty="0"/>
        </a:p>
      </dsp:txBody>
      <dsp:txXfrm>
        <a:off x="2977804" y="1527936"/>
        <a:ext cx="1353547" cy="812128"/>
      </dsp:txXfrm>
    </dsp:sp>
    <dsp:sp modelId="{71FA9BFB-CE07-4F09-8D0A-4B033C34DE64}">
      <dsp:nvSpPr>
        <dsp:cNvPr id="0" name=""/>
        <dsp:cNvSpPr/>
      </dsp:nvSpPr>
      <dsp:spPr>
        <a:xfrm>
          <a:off x="0" y="2475420"/>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7 Video </a:t>
          </a:r>
          <a:endParaRPr lang="en-ZA" sz="2200" kern="1200" dirty="0"/>
        </a:p>
      </dsp:txBody>
      <dsp:txXfrm>
        <a:off x="0" y="2475420"/>
        <a:ext cx="1353547" cy="812128"/>
      </dsp:txXfrm>
    </dsp:sp>
    <dsp:sp modelId="{919750A9-9ADC-4F2C-B882-BDC4E917BB30}">
      <dsp:nvSpPr>
        <dsp:cNvPr id="0" name=""/>
        <dsp:cNvSpPr/>
      </dsp:nvSpPr>
      <dsp:spPr>
        <a:xfrm>
          <a:off x="1488902" y="2475420"/>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8 Video </a:t>
          </a:r>
          <a:endParaRPr lang="en-ZA" sz="2200" kern="1200" dirty="0"/>
        </a:p>
      </dsp:txBody>
      <dsp:txXfrm>
        <a:off x="1488902" y="2475420"/>
        <a:ext cx="1353547" cy="812128"/>
      </dsp:txXfrm>
    </dsp:sp>
    <dsp:sp modelId="{8B5216BF-109A-425F-AAB3-64E8E9616621}">
      <dsp:nvSpPr>
        <dsp:cNvPr id="0" name=""/>
        <dsp:cNvSpPr/>
      </dsp:nvSpPr>
      <dsp:spPr>
        <a:xfrm>
          <a:off x="2977804" y="2475420"/>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Task</a:t>
          </a:r>
          <a:r>
            <a:rPr lang="en-ZA" sz="2200" kern="1200" baseline="0" dirty="0"/>
            <a:t> 9 Video </a:t>
          </a:r>
          <a:endParaRPr lang="en-ZA" sz="2200" kern="1200" dirty="0"/>
        </a:p>
      </dsp:txBody>
      <dsp:txXfrm>
        <a:off x="2977804" y="2475420"/>
        <a:ext cx="1353547" cy="81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6" y="1709194"/>
          <a:ext cx="655460" cy="2621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1138" y="1709194"/>
        <a:ext cx="393276" cy="262184"/>
      </dsp:txXfrm>
    </dsp:sp>
    <dsp:sp modelId="{72F1AA51-D764-4888-AADE-2501EAF11598}">
      <dsp:nvSpPr>
        <dsp:cNvPr id="0" name=""/>
        <dsp:cNvSpPr/>
      </dsp:nvSpPr>
      <dsp:spPr>
        <a:xfrm>
          <a:off x="589961" y="1709194"/>
          <a:ext cx="655460" cy="26218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21053" y="1709194"/>
        <a:ext cx="393276" cy="262184"/>
      </dsp:txXfrm>
    </dsp:sp>
    <dsp:sp modelId="{A5171B81-D340-4FD9-8BB9-F8E53E09CF9F}">
      <dsp:nvSpPr>
        <dsp:cNvPr id="0" name=""/>
        <dsp:cNvSpPr/>
      </dsp:nvSpPr>
      <dsp:spPr>
        <a:xfrm>
          <a:off x="1179875" y="1709194"/>
          <a:ext cx="655460" cy="26218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10967" y="1709194"/>
        <a:ext cx="393276" cy="262184"/>
      </dsp:txXfrm>
    </dsp:sp>
    <dsp:sp modelId="{1F018E35-5D8D-49B3-9B7D-3B0C8DAB90F1}">
      <dsp:nvSpPr>
        <dsp:cNvPr id="0" name=""/>
        <dsp:cNvSpPr/>
      </dsp:nvSpPr>
      <dsp:spPr>
        <a:xfrm>
          <a:off x="1769790" y="1632289"/>
          <a:ext cx="787660" cy="41599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77787" y="1632289"/>
        <a:ext cx="371666" cy="415994"/>
      </dsp:txXfrm>
    </dsp:sp>
    <dsp:sp modelId="{950702B6-D249-4899-ACE8-16CAE595C5EA}">
      <dsp:nvSpPr>
        <dsp:cNvPr id="0" name=""/>
        <dsp:cNvSpPr/>
      </dsp:nvSpPr>
      <dsp:spPr>
        <a:xfrm>
          <a:off x="2491905"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622997" y="1709194"/>
        <a:ext cx="393276" cy="262184"/>
      </dsp:txXfrm>
    </dsp:sp>
    <dsp:sp modelId="{43493AC2-0D4D-48E9-98FA-93348157A1F7}">
      <dsp:nvSpPr>
        <dsp:cNvPr id="0" name=""/>
        <dsp:cNvSpPr/>
      </dsp:nvSpPr>
      <dsp:spPr>
        <a:xfrm>
          <a:off x="3081820"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12912" y="1709194"/>
        <a:ext cx="393276" cy="262184"/>
      </dsp:txXfrm>
    </dsp:sp>
    <dsp:sp modelId="{3BF19F79-1530-4022-B59D-79128ED03ED3}">
      <dsp:nvSpPr>
        <dsp:cNvPr id="0" name=""/>
        <dsp:cNvSpPr/>
      </dsp:nvSpPr>
      <dsp:spPr>
        <a:xfrm>
          <a:off x="3671734"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802826" y="1709194"/>
        <a:ext cx="393276" cy="262184"/>
      </dsp:txXfrm>
    </dsp:sp>
    <dsp:sp modelId="{BDB9394C-934D-4DCA-8054-75107AF14B89}">
      <dsp:nvSpPr>
        <dsp:cNvPr id="0" name=""/>
        <dsp:cNvSpPr/>
      </dsp:nvSpPr>
      <dsp:spPr>
        <a:xfrm>
          <a:off x="4261649" y="1709194"/>
          <a:ext cx="655460" cy="26218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92741" y="1709194"/>
        <a:ext cx="393276" cy="2621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367" y="1708474"/>
          <a:ext cx="659062" cy="2636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79" y="1708474"/>
        <a:ext cx="395438" cy="263624"/>
      </dsp:txXfrm>
    </dsp:sp>
    <dsp:sp modelId="{72F1AA51-D764-4888-AADE-2501EAF11598}">
      <dsp:nvSpPr>
        <dsp:cNvPr id="0" name=""/>
        <dsp:cNvSpPr/>
      </dsp:nvSpPr>
      <dsp:spPr>
        <a:xfrm>
          <a:off x="596523" y="1708474"/>
          <a:ext cx="659062" cy="2636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28335" y="1708474"/>
        <a:ext cx="395438" cy="263624"/>
      </dsp:txXfrm>
    </dsp:sp>
    <dsp:sp modelId="{A5171B81-D340-4FD9-8BB9-F8E53E09CF9F}">
      <dsp:nvSpPr>
        <dsp:cNvPr id="0" name=""/>
        <dsp:cNvSpPr/>
      </dsp:nvSpPr>
      <dsp:spPr>
        <a:xfrm>
          <a:off x="1189679" y="1708474"/>
          <a:ext cx="659062" cy="2636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21491" y="1708474"/>
        <a:ext cx="395438" cy="263624"/>
      </dsp:txXfrm>
    </dsp:sp>
    <dsp:sp modelId="{1F018E35-5D8D-49B3-9B7D-3B0C8DAB90F1}">
      <dsp:nvSpPr>
        <dsp:cNvPr id="0" name=""/>
        <dsp:cNvSpPr/>
      </dsp:nvSpPr>
      <dsp:spPr>
        <a:xfrm>
          <a:off x="1782835" y="1708474"/>
          <a:ext cx="659062" cy="2636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14647" y="1708474"/>
        <a:ext cx="395438" cy="263624"/>
      </dsp:txXfrm>
    </dsp:sp>
    <dsp:sp modelId="{950702B6-D249-4899-ACE8-16CAE595C5EA}">
      <dsp:nvSpPr>
        <dsp:cNvPr id="0" name=""/>
        <dsp:cNvSpPr/>
      </dsp:nvSpPr>
      <dsp:spPr>
        <a:xfrm>
          <a:off x="2375991" y="1647566"/>
          <a:ext cx="758330" cy="3854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68711" y="1647566"/>
        <a:ext cx="372890" cy="385440"/>
      </dsp:txXfrm>
    </dsp:sp>
    <dsp:sp modelId="{43493AC2-0D4D-48E9-98FA-93348157A1F7}">
      <dsp:nvSpPr>
        <dsp:cNvPr id="0" name=""/>
        <dsp:cNvSpPr/>
      </dsp:nvSpPr>
      <dsp:spPr>
        <a:xfrm>
          <a:off x="3068415" y="1708474"/>
          <a:ext cx="659062" cy="26362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200227" y="1708474"/>
        <a:ext cx="395438" cy="263624"/>
      </dsp:txXfrm>
    </dsp:sp>
    <dsp:sp modelId="{3BF19F79-1530-4022-B59D-79128ED03ED3}">
      <dsp:nvSpPr>
        <dsp:cNvPr id="0" name=""/>
        <dsp:cNvSpPr/>
      </dsp:nvSpPr>
      <dsp:spPr>
        <a:xfrm>
          <a:off x="3661571" y="1708474"/>
          <a:ext cx="659062" cy="26362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93383" y="1708474"/>
        <a:ext cx="395438" cy="263624"/>
      </dsp:txXfrm>
    </dsp:sp>
    <dsp:sp modelId="{BDB9394C-934D-4DCA-8054-75107AF14B89}">
      <dsp:nvSpPr>
        <dsp:cNvPr id="0" name=""/>
        <dsp:cNvSpPr/>
      </dsp:nvSpPr>
      <dsp:spPr>
        <a:xfrm>
          <a:off x="4254727" y="1708474"/>
          <a:ext cx="659062" cy="263624"/>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6539" y="1708474"/>
        <a:ext cx="395438" cy="263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20" y="1705592"/>
          <a:ext cx="673468" cy="269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35114" y="1705592"/>
        <a:ext cx="404081" cy="269387"/>
      </dsp:txXfrm>
    </dsp:sp>
    <dsp:sp modelId="{72F1AA51-D764-4888-AADE-2501EAF11598}">
      <dsp:nvSpPr>
        <dsp:cNvPr id="0" name=""/>
        <dsp:cNvSpPr/>
      </dsp:nvSpPr>
      <dsp:spPr>
        <a:xfrm>
          <a:off x="606541"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741235" y="1705592"/>
        <a:ext cx="404081" cy="269387"/>
      </dsp:txXfrm>
    </dsp:sp>
    <dsp:sp modelId="{A5171B81-D340-4FD9-8BB9-F8E53E09CF9F}">
      <dsp:nvSpPr>
        <dsp:cNvPr id="0" name=""/>
        <dsp:cNvSpPr/>
      </dsp:nvSpPr>
      <dsp:spPr>
        <a:xfrm>
          <a:off x="1212662"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347356" y="1705592"/>
        <a:ext cx="404081" cy="269387"/>
      </dsp:txXfrm>
    </dsp:sp>
    <dsp:sp modelId="{1F018E35-5D8D-49B3-9B7D-3B0C8DAB90F1}">
      <dsp:nvSpPr>
        <dsp:cNvPr id="0" name=""/>
        <dsp:cNvSpPr/>
      </dsp:nvSpPr>
      <dsp:spPr>
        <a:xfrm>
          <a:off x="1818783"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53477" y="1705592"/>
        <a:ext cx="404081" cy="269387"/>
      </dsp:txXfrm>
    </dsp:sp>
    <dsp:sp modelId="{950702B6-D249-4899-ACE8-16CAE595C5EA}">
      <dsp:nvSpPr>
        <dsp:cNvPr id="0" name=""/>
        <dsp:cNvSpPr/>
      </dsp:nvSpPr>
      <dsp:spPr>
        <a:xfrm>
          <a:off x="2424905" y="1705592"/>
          <a:ext cx="673468" cy="269387"/>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59599" y="1705592"/>
        <a:ext cx="404081" cy="269387"/>
      </dsp:txXfrm>
    </dsp:sp>
    <dsp:sp modelId="{43493AC2-0D4D-48E9-98FA-93348157A1F7}">
      <dsp:nvSpPr>
        <dsp:cNvPr id="0" name=""/>
        <dsp:cNvSpPr/>
      </dsp:nvSpPr>
      <dsp:spPr>
        <a:xfrm>
          <a:off x="3031026"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65720" y="1705592"/>
        <a:ext cx="404081" cy="269387"/>
      </dsp:txXfrm>
    </dsp:sp>
    <dsp:sp modelId="{3BF19F79-1530-4022-B59D-79128ED03ED3}">
      <dsp:nvSpPr>
        <dsp:cNvPr id="0" name=""/>
        <dsp:cNvSpPr/>
      </dsp:nvSpPr>
      <dsp:spPr>
        <a:xfrm>
          <a:off x="3637147"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71841" y="1705592"/>
        <a:ext cx="404081" cy="269387"/>
      </dsp:txXfrm>
    </dsp:sp>
    <dsp:sp modelId="{BDB9394C-934D-4DCA-8054-75107AF14B89}">
      <dsp:nvSpPr>
        <dsp:cNvPr id="0" name=""/>
        <dsp:cNvSpPr/>
      </dsp:nvSpPr>
      <dsp:spPr>
        <a:xfrm>
          <a:off x="4243268" y="1705592"/>
          <a:ext cx="673468" cy="269387"/>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77962" y="1705592"/>
        <a:ext cx="404081" cy="2693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1941-7D4A-46F1-940D-C397CE439653}">
      <dsp:nvSpPr>
        <dsp:cNvPr id="0" name=""/>
        <dsp:cNvSpPr/>
      </dsp:nvSpPr>
      <dsp:spPr>
        <a:xfrm>
          <a:off x="0"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18</a:t>
          </a:r>
          <a:endParaRPr lang="en-ZA" sz="1900" kern="1200" dirty="0"/>
        </a:p>
      </dsp:txBody>
      <dsp:txXfrm>
        <a:off x="0" y="106711"/>
        <a:ext cx="1353547" cy="812128"/>
      </dsp:txXfrm>
    </dsp:sp>
    <dsp:sp modelId="{9A643928-C323-490E-B375-3BA1688A789F}">
      <dsp:nvSpPr>
        <dsp:cNvPr id="0" name=""/>
        <dsp:cNvSpPr/>
      </dsp:nvSpPr>
      <dsp:spPr>
        <a:xfrm>
          <a:off x="1488902"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19</a:t>
          </a:r>
          <a:endParaRPr lang="en-ZA" sz="1900" kern="1200" dirty="0"/>
        </a:p>
      </dsp:txBody>
      <dsp:txXfrm>
        <a:off x="1488902" y="106711"/>
        <a:ext cx="1353547" cy="812128"/>
      </dsp:txXfrm>
    </dsp:sp>
    <dsp:sp modelId="{06625FC8-1C1A-4CCE-80DB-43C0AD203590}">
      <dsp:nvSpPr>
        <dsp:cNvPr id="0" name=""/>
        <dsp:cNvSpPr/>
      </dsp:nvSpPr>
      <dsp:spPr>
        <a:xfrm>
          <a:off x="2977804" y="1067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20</a:t>
          </a:r>
          <a:endParaRPr lang="en-ZA" sz="1900" kern="1200" dirty="0"/>
        </a:p>
      </dsp:txBody>
      <dsp:txXfrm>
        <a:off x="2977804" y="106711"/>
        <a:ext cx="1353547" cy="812128"/>
      </dsp:txXfrm>
    </dsp:sp>
    <dsp:sp modelId="{B78ECAEA-D192-40E3-9F01-73816BA84F60}">
      <dsp:nvSpPr>
        <dsp:cNvPr id="0" name=""/>
        <dsp:cNvSpPr/>
      </dsp:nvSpPr>
      <dsp:spPr>
        <a:xfrm>
          <a:off x="0"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21</a:t>
          </a:r>
          <a:endParaRPr lang="en-ZA" sz="1900" kern="1200" dirty="0"/>
        </a:p>
      </dsp:txBody>
      <dsp:txXfrm>
        <a:off x="0" y="1054195"/>
        <a:ext cx="1353547" cy="812128"/>
      </dsp:txXfrm>
    </dsp:sp>
    <dsp:sp modelId="{CC8419EB-DE63-45C5-ADC1-DE15BD1C6738}">
      <dsp:nvSpPr>
        <dsp:cNvPr id="0" name=""/>
        <dsp:cNvSpPr/>
      </dsp:nvSpPr>
      <dsp:spPr>
        <a:xfrm>
          <a:off x="1488902"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a:t>
          </a:r>
          <a:r>
            <a:rPr lang="en-ZA" sz="1900" kern="1200" baseline="0" dirty="0"/>
            <a:t> Video 22</a:t>
          </a:r>
          <a:endParaRPr lang="en-ZA" sz="1900" kern="1200" dirty="0"/>
        </a:p>
      </dsp:txBody>
      <dsp:txXfrm>
        <a:off x="1488902" y="1054195"/>
        <a:ext cx="1353547" cy="812128"/>
      </dsp:txXfrm>
    </dsp:sp>
    <dsp:sp modelId="{0979EBAD-677B-4A42-ABF0-23D38FDBD74F}">
      <dsp:nvSpPr>
        <dsp:cNvPr id="0" name=""/>
        <dsp:cNvSpPr/>
      </dsp:nvSpPr>
      <dsp:spPr>
        <a:xfrm>
          <a:off x="2977804" y="1054195"/>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23 </a:t>
          </a:r>
        </a:p>
      </dsp:txBody>
      <dsp:txXfrm>
        <a:off x="2977804" y="1054195"/>
        <a:ext cx="1353547" cy="812128"/>
      </dsp:txXfrm>
    </dsp:sp>
    <dsp:sp modelId="{71FA9BFB-CE07-4F09-8D0A-4B033C34DE64}">
      <dsp:nvSpPr>
        <dsp:cNvPr id="0" name=""/>
        <dsp:cNvSpPr/>
      </dsp:nvSpPr>
      <dsp:spPr>
        <a:xfrm>
          <a:off x="0"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24</a:t>
          </a:r>
        </a:p>
      </dsp:txBody>
      <dsp:txXfrm>
        <a:off x="0" y="2001678"/>
        <a:ext cx="1353547" cy="812128"/>
      </dsp:txXfrm>
    </dsp:sp>
    <dsp:sp modelId="{919750A9-9ADC-4F2C-B882-BDC4E917BB30}">
      <dsp:nvSpPr>
        <dsp:cNvPr id="0" name=""/>
        <dsp:cNvSpPr/>
      </dsp:nvSpPr>
      <dsp:spPr>
        <a:xfrm>
          <a:off x="1488902"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25 </a:t>
          </a:r>
        </a:p>
      </dsp:txBody>
      <dsp:txXfrm>
        <a:off x="1488902" y="2001678"/>
        <a:ext cx="1353547" cy="812128"/>
      </dsp:txXfrm>
    </dsp:sp>
    <dsp:sp modelId="{8B5216BF-109A-425F-AAB3-64E8E9616621}">
      <dsp:nvSpPr>
        <dsp:cNvPr id="0" name=""/>
        <dsp:cNvSpPr/>
      </dsp:nvSpPr>
      <dsp:spPr>
        <a:xfrm>
          <a:off x="2977804" y="2001678"/>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26</a:t>
          </a:r>
        </a:p>
      </dsp:txBody>
      <dsp:txXfrm>
        <a:off x="2977804" y="2001678"/>
        <a:ext cx="1353547" cy="812128"/>
      </dsp:txXfrm>
    </dsp:sp>
    <dsp:sp modelId="{905EC71B-5185-46E4-BB6E-CBA299BAF158}">
      <dsp:nvSpPr>
        <dsp:cNvPr id="0" name=""/>
        <dsp:cNvSpPr/>
      </dsp:nvSpPr>
      <dsp:spPr>
        <a:xfrm>
          <a:off x="0" y="294916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27 </a:t>
          </a:r>
        </a:p>
      </dsp:txBody>
      <dsp:txXfrm>
        <a:off x="0" y="2949161"/>
        <a:ext cx="1353547" cy="812128"/>
      </dsp:txXfrm>
    </dsp:sp>
    <dsp:sp modelId="{3014276C-EEE9-4006-95BA-CB7754EC514D}">
      <dsp:nvSpPr>
        <dsp:cNvPr id="0" name=""/>
        <dsp:cNvSpPr/>
      </dsp:nvSpPr>
      <dsp:spPr>
        <a:xfrm>
          <a:off x="1488902" y="29498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28 </a:t>
          </a:r>
        </a:p>
      </dsp:txBody>
      <dsp:txXfrm>
        <a:off x="1488902" y="2949811"/>
        <a:ext cx="1353547" cy="812128"/>
      </dsp:txXfrm>
    </dsp:sp>
    <dsp:sp modelId="{B0361E54-DB12-47F7-B23A-12A1C8CFAD99}">
      <dsp:nvSpPr>
        <dsp:cNvPr id="0" name=""/>
        <dsp:cNvSpPr/>
      </dsp:nvSpPr>
      <dsp:spPr>
        <a:xfrm>
          <a:off x="2977804" y="2949811"/>
          <a:ext cx="1353547" cy="81212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Placeholder Video  29</a:t>
          </a:r>
        </a:p>
      </dsp:txBody>
      <dsp:txXfrm>
        <a:off x="2977804" y="2949811"/>
        <a:ext cx="1353547" cy="8121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49238" y="1143000"/>
            <a:ext cx="63595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design: </a:t>
            </a:r>
          </a:p>
          <a:p>
            <a:r>
              <a:rPr lang="en-ZA" dirty="0"/>
              <a:t>This diagram needs to be redrawn and styled similarly to the example provided.</a:t>
            </a:r>
          </a:p>
          <a:p>
            <a:endParaRPr lang="en-ZA" dirty="0"/>
          </a:p>
          <a:p>
            <a:r>
              <a:rPr lang="en-ZA" b="1" dirty="0"/>
              <a:t>Note for interactivity: </a:t>
            </a:r>
          </a:p>
          <a:p>
            <a:r>
              <a:rPr lang="en-ZA" dirty="0"/>
              <a:t>This should be an interactive map where users are able to click on each of the scenarios on the diagram and be taken to the information for that scenario.</a:t>
            </a:r>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162868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 Go to list for details” should be hyperlinked to questions on Slide 11. </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100</a:t>
            </a:fld>
            <a:endParaRPr lang="en-GB"/>
          </a:p>
        </p:txBody>
      </p:sp>
    </p:spTree>
    <p:extLst>
      <p:ext uri="{BB962C8B-B14F-4D97-AF65-F5344CB8AC3E}">
        <p14:creationId xmlns:p14="http://schemas.microsoft.com/office/powerpoint/2010/main" val="8381947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101</a:t>
            </a:fld>
            <a:endParaRPr lang="en-GB"/>
          </a:p>
        </p:txBody>
      </p:sp>
    </p:spTree>
    <p:extLst>
      <p:ext uri="{BB962C8B-B14F-4D97-AF65-F5344CB8AC3E}">
        <p14:creationId xmlns:p14="http://schemas.microsoft.com/office/powerpoint/2010/main" val="27060641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102</a:t>
            </a:fld>
            <a:endParaRPr lang="en-GB"/>
          </a:p>
        </p:txBody>
      </p:sp>
    </p:spTree>
    <p:extLst>
      <p:ext uri="{BB962C8B-B14F-4D97-AF65-F5344CB8AC3E}">
        <p14:creationId xmlns:p14="http://schemas.microsoft.com/office/powerpoint/2010/main" val="19283388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https://incident-prevention.com/ip-articles/no-voltage-testing</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103</a:t>
            </a:fld>
            <a:endParaRPr lang="en-GB"/>
          </a:p>
        </p:txBody>
      </p:sp>
    </p:spTree>
    <p:extLst>
      <p:ext uri="{BB962C8B-B14F-4D97-AF65-F5344CB8AC3E}">
        <p14:creationId xmlns:p14="http://schemas.microsoft.com/office/powerpoint/2010/main" val="598082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https://www.sefelec.com/en/insulation-resistance-test.php</a:t>
            </a:r>
          </a:p>
        </p:txBody>
      </p:sp>
      <p:sp>
        <p:nvSpPr>
          <p:cNvPr id="4" name="Slide Number Placeholder 3"/>
          <p:cNvSpPr>
            <a:spLocks noGrp="1"/>
          </p:cNvSpPr>
          <p:nvPr>
            <p:ph type="sldNum" sz="quarter" idx="10"/>
          </p:nvPr>
        </p:nvSpPr>
        <p:spPr/>
        <p:txBody>
          <a:bodyPr/>
          <a:lstStyle/>
          <a:p>
            <a:fld id="{16FEC50E-693F-7248-AD71-EC691CF637E1}" type="slidenum">
              <a:rPr lang="en-GB" smtClean="0"/>
              <a:t>104</a:t>
            </a:fld>
            <a:endParaRPr lang="en-GB"/>
          </a:p>
        </p:txBody>
      </p:sp>
    </p:spTree>
    <p:extLst>
      <p:ext uri="{BB962C8B-B14F-4D97-AF65-F5344CB8AC3E}">
        <p14:creationId xmlns:p14="http://schemas.microsoft.com/office/powerpoint/2010/main" val="417059411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105</a:t>
            </a:fld>
            <a:endParaRPr lang="en-GB"/>
          </a:p>
        </p:txBody>
      </p:sp>
    </p:spTree>
    <p:extLst>
      <p:ext uri="{BB962C8B-B14F-4D97-AF65-F5344CB8AC3E}">
        <p14:creationId xmlns:p14="http://schemas.microsoft.com/office/powerpoint/2010/main" val="31896709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106</a:t>
            </a:fld>
            <a:endParaRPr lang="en-GB"/>
          </a:p>
        </p:txBody>
      </p:sp>
    </p:spTree>
    <p:extLst>
      <p:ext uri="{BB962C8B-B14F-4D97-AF65-F5344CB8AC3E}">
        <p14:creationId xmlns:p14="http://schemas.microsoft.com/office/powerpoint/2010/main" val="17873562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107</a:t>
            </a:fld>
            <a:endParaRPr lang="en-GB"/>
          </a:p>
        </p:txBody>
      </p:sp>
    </p:spTree>
    <p:extLst>
      <p:ext uri="{BB962C8B-B14F-4D97-AF65-F5344CB8AC3E}">
        <p14:creationId xmlns:p14="http://schemas.microsoft.com/office/powerpoint/2010/main" val="2056317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108</a:t>
            </a:fld>
            <a:endParaRPr lang="en-GB"/>
          </a:p>
        </p:txBody>
      </p:sp>
    </p:spTree>
    <p:extLst>
      <p:ext uri="{BB962C8B-B14F-4D97-AF65-F5344CB8AC3E}">
        <p14:creationId xmlns:p14="http://schemas.microsoft.com/office/powerpoint/2010/main" val="401795493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109</a:t>
            </a:fld>
            <a:endParaRPr lang="en-GB"/>
          </a:p>
        </p:txBody>
      </p:sp>
    </p:spTree>
    <p:extLst>
      <p:ext uri="{BB962C8B-B14F-4D97-AF65-F5344CB8AC3E}">
        <p14:creationId xmlns:p14="http://schemas.microsoft.com/office/powerpoint/2010/main" val="3773170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is a multiple choice question, with multiple answers correct. Correct answers are in italics.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If answer is incorrect, user should be taken to Slide 12.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If answer is correct, user should be taken to Slide 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are ready to move onto the next step.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you didn’t get all the correct details. Make sure you listen carefully to what your client has to say.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09575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details can be revealed one by one or user can click on each one in order to reveal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Design/template can be created to make this layout more interesting.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for blocks: </a:t>
            </a:r>
          </a:p>
          <a:p>
            <a:pPr marL="171450" indent="-171450">
              <a:buFont typeface="Arial" panose="020B0604020202020204" pitchFamily="34" charset="0"/>
              <a:buChar char="•"/>
            </a:pPr>
            <a:r>
              <a:rPr lang="en-US" b="1" dirty="0"/>
              <a:t>Block 1: </a:t>
            </a:r>
            <a:r>
              <a:rPr lang="en-US" dirty="0"/>
              <a:t>The project must follow all regulations and standards</a:t>
            </a:r>
          </a:p>
          <a:p>
            <a:pPr marL="171450" indent="-171450">
              <a:buFont typeface="Arial" panose="020B0604020202020204" pitchFamily="34" charset="0"/>
              <a:buChar char="•"/>
            </a:pPr>
            <a:r>
              <a:rPr lang="en-US" b="1" dirty="0"/>
              <a:t>Block 2: </a:t>
            </a:r>
            <a:r>
              <a:rPr lang="en-US" dirty="0"/>
              <a:t>You must give </a:t>
            </a:r>
            <a:r>
              <a:rPr lang="en-US" dirty="0" err="1"/>
              <a:t>Mrs</a:t>
            </a:r>
            <a:r>
              <a:rPr lang="en-US" dirty="0"/>
              <a:t> Naidoo a certificate of compliance once you have finished the job. </a:t>
            </a:r>
          </a:p>
          <a:p>
            <a:pPr marL="171450" indent="-171450">
              <a:buFont typeface="Arial" panose="020B0604020202020204" pitchFamily="34" charset="0"/>
              <a:buChar char="•"/>
            </a:pPr>
            <a:r>
              <a:rPr lang="en-US" b="1" dirty="0"/>
              <a:t>Block 3: </a:t>
            </a:r>
            <a:r>
              <a:rPr lang="en-US" dirty="0"/>
              <a:t>You must make sure that you and your team follow the health and safety standards at all times</a:t>
            </a:r>
          </a:p>
          <a:p>
            <a:pPr marL="171450" indent="-171450">
              <a:buFont typeface="Arial" panose="020B0604020202020204" pitchFamily="34" charset="0"/>
              <a:buChar char="•"/>
            </a:pPr>
            <a:r>
              <a:rPr lang="en-US" b="1" dirty="0"/>
              <a:t>Block 4: </a:t>
            </a:r>
            <a:r>
              <a:rPr lang="en-US" dirty="0"/>
              <a:t>Activities must not damage the walls and must not look unsightly (bad)</a:t>
            </a:r>
          </a:p>
          <a:p>
            <a:pPr marL="171450" indent="-171450">
              <a:buFont typeface="Arial" panose="020B0604020202020204" pitchFamily="34" charset="0"/>
              <a:buChar char="•"/>
            </a:pPr>
            <a:r>
              <a:rPr lang="en-US" b="1" dirty="0"/>
              <a:t>Block 5: </a:t>
            </a:r>
            <a:r>
              <a:rPr lang="en-US" dirty="0"/>
              <a:t>You are allowed to dig in the garden but you must put the lawn and garden back to its original state as best as possible</a:t>
            </a:r>
          </a:p>
          <a:p>
            <a:pPr marL="171450" indent="-171450">
              <a:buFont typeface="Arial" panose="020B0604020202020204" pitchFamily="34" charset="0"/>
              <a:buChar char="•"/>
            </a:pPr>
            <a:r>
              <a:rPr lang="en-US" b="1" dirty="0"/>
              <a:t>Block 6: </a:t>
            </a:r>
            <a:r>
              <a:rPr lang="en-US" dirty="0"/>
              <a:t>You can get the supply from any point in the installation as long as it is compliant</a:t>
            </a:r>
          </a:p>
          <a:p>
            <a:pPr marL="171450" indent="-171450">
              <a:buFont typeface="Arial" panose="020B0604020202020204" pitchFamily="34" charset="0"/>
              <a:buChar char="•"/>
            </a:pPr>
            <a:r>
              <a:rPr lang="en-US" b="1" dirty="0"/>
              <a:t>Block 7: </a:t>
            </a:r>
            <a:r>
              <a:rPr lang="en-US" dirty="0"/>
              <a:t>You must finish all your work in 1 day</a:t>
            </a:r>
          </a:p>
          <a:p>
            <a:pPr marL="171450" indent="-171450">
              <a:buFont typeface="Arial" panose="020B0604020202020204" pitchFamily="34" charset="0"/>
              <a:buChar char="•"/>
            </a:pPr>
            <a:r>
              <a:rPr lang="en-US" b="1" dirty="0"/>
              <a:t>Block 8: </a:t>
            </a:r>
            <a:r>
              <a:rPr lang="en-US" i="0" dirty="0"/>
              <a:t>Finances are limited and you need to do the project as cheaply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98888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video it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56042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Notes for interactivity: </a:t>
            </a:r>
          </a:p>
          <a:p>
            <a:r>
              <a:rPr lang="en-ZA" b="0" dirty="0"/>
              <a:t>When user click on the box the following information should appear. </a:t>
            </a:r>
          </a:p>
          <a:p>
            <a:pPr marL="0" indent="0">
              <a:buNone/>
            </a:pPr>
            <a:r>
              <a:rPr lang="en-GB" sz="906" dirty="0"/>
              <a:t>Animated video using a tool like </a:t>
            </a:r>
            <a:r>
              <a:rPr lang="en-GB" sz="906" dirty="0" err="1"/>
              <a:t>GoAnimate</a:t>
            </a:r>
            <a:r>
              <a:rPr lang="en-GB" sz="906" dirty="0"/>
              <a:t>. Black and white hand drawn images with a voice over. Each point should be on a separate slide. </a:t>
            </a:r>
          </a:p>
          <a:p>
            <a:pPr marL="0" indent="0">
              <a:buNone/>
            </a:pPr>
            <a:r>
              <a:rPr lang="en-GB" sz="906" u="sng" dirty="0"/>
              <a:t>Script for voice over:</a:t>
            </a:r>
          </a:p>
          <a:p>
            <a:pPr marL="0" indent="0">
              <a:buNone/>
            </a:pPr>
            <a:r>
              <a:rPr lang="en-US" sz="906" dirty="0"/>
              <a:t>When you visited </a:t>
            </a:r>
            <a:r>
              <a:rPr lang="en-US" sz="906" dirty="0" err="1"/>
              <a:t>Mrs</a:t>
            </a:r>
            <a:r>
              <a:rPr lang="en-US" sz="906" dirty="0"/>
              <a:t> Naidoo’s  here is what you found: </a:t>
            </a:r>
          </a:p>
          <a:p>
            <a:pPr marL="171450" indent="-171450">
              <a:buFont typeface="Arial" panose="020B0604020202020204" pitchFamily="34" charset="0"/>
              <a:buChar char="•"/>
            </a:pPr>
            <a:r>
              <a:rPr lang="en-US" sz="1000" dirty="0"/>
              <a:t>There are 2 DB’s  1 in the main house(BD 1) flush mounted  and 1 in the garage (BD 2) surface mounted</a:t>
            </a:r>
          </a:p>
          <a:p>
            <a:pPr marL="171450" indent="-171450">
              <a:buFont typeface="Arial" panose="020B0604020202020204" pitchFamily="34" charset="0"/>
              <a:buChar char="•"/>
            </a:pPr>
            <a:r>
              <a:rPr lang="en-US" sz="1000" dirty="0"/>
              <a:t>The distance to the gate is 29 meters from the gate to the DB1 and there are 4 slots available in the DB for new circuit breakers and there is an earth leakage in board</a:t>
            </a:r>
          </a:p>
          <a:p>
            <a:pPr marL="171450" indent="-171450">
              <a:buFont typeface="Arial" panose="020B0604020202020204" pitchFamily="34" charset="0"/>
              <a:buChar char="•"/>
            </a:pPr>
            <a:r>
              <a:rPr lang="en-US" sz="1000" dirty="0"/>
              <a:t>The distance to the gate is 8 meters from the gate to the DB2 and there are 9 slots available in the DB for new circuit breakers and there is an earth leakage in board</a:t>
            </a:r>
          </a:p>
          <a:p>
            <a:pPr marL="171450" indent="-171450">
              <a:buFont typeface="Arial" panose="020B0604020202020204" pitchFamily="34" charset="0"/>
              <a:buChar char="•"/>
            </a:pPr>
            <a:r>
              <a:rPr lang="en-US" sz="1000" dirty="0"/>
              <a:t>There is paving from the garage to the gate</a:t>
            </a:r>
          </a:p>
          <a:p>
            <a:pPr marL="171450" indent="-171450">
              <a:buFont typeface="Arial" panose="020B0604020202020204" pitchFamily="34" charset="0"/>
              <a:buChar char="•"/>
            </a:pPr>
            <a:r>
              <a:rPr lang="en-US" sz="1000" dirty="0"/>
              <a:t>There are flowerbeds along the driveway</a:t>
            </a:r>
          </a:p>
          <a:p>
            <a:pPr marL="171450" indent="-171450">
              <a:buFont typeface="Arial" panose="020B0604020202020204" pitchFamily="34" charset="0"/>
              <a:buChar char="•"/>
            </a:pPr>
            <a:r>
              <a:rPr lang="en-US" sz="1000" dirty="0"/>
              <a:t>The boundary wall is single brick and painted grey</a:t>
            </a:r>
          </a:p>
          <a:p>
            <a:pPr marL="171450" indent="-171450">
              <a:buFont typeface="Arial" panose="020B0604020202020204" pitchFamily="34" charset="0"/>
              <a:buChar char="•"/>
            </a:pPr>
            <a:r>
              <a:rPr lang="en-US" sz="1000" dirty="0"/>
              <a:t>The distance from the garage to the boundary wall is 5 meters</a:t>
            </a:r>
          </a:p>
          <a:p>
            <a:pPr marL="171450" indent="-171450">
              <a:buFont typeface="Arial" panose="020B0604020202020204" pitchFamily="34" charset="0"/>
              <a:buChar char="•"/>
            </a:pPr>
            <a:r>
              <a:rPr lang="en-US" sz="1000" dirty="0"/>
              <a:t>There is grass between the garage and the boundary wall to the gate</a:t>
            </a:r>
          </a:p>
          <a:p>
            <a:pPr marL="171450" indent="-171450">
              <a:buFont typeface="Arial" panose="020B0604020202020204" pitchFamily="34" charset="0"/>
              <a:buChar char="•"/>
            </a:pPr>
            <a:r>
              <a:rPr lang="en-US" sz="1000" dirty="0"/>
              <a:t>No visible water points or pipes between garage and boundary wall</a:t>
            </a:r>
          </a:p>
          <a:p>
            <a:pPr marL="171450" indent="-171450">
              <a:buFont typeface="Arial" panose="020B0604020202020204" pitchFamily="34" charset="0"/>
              <a:buChar char="•"/>
            </a:pPr>
            <a:r>
              <a:rPr lang="en-US" sz="1000" dirty="0"/>
              <a:t>The ground is a rich dark brown which indicates that digging will be relatively easy</a:t>
            </a:r>
          </a:p>
          <a:p>
            <a:pPr marL="171450" indent="-171450">
              <a:buFont typeface="Arial" panose="020B0604020202020204" pitchFamily="34" charset="0"/>
              <a:buChar char="•"/>
            </a:pPr>
            <a:r>
              <a:rPr lang="en-US" sz="1000" dirty="0"/>
              <a:t>There is no ceiling in the garage</a:t>
            </a:r>
          </a:p>
          <a:p>
            <a:pPr marL="171450" indent="-171450">
              <a:buFont typeface="Arial" panose="020B0604020202020204" pitchFamily="34" charset="0"/>
              <a:buChar char="•"/>
            </a:pPr>
            <a:r>
              <a:rPr lang="en-US" sz="1000" dirty="0"/>
              <a:t>There are dogs on the property</a:t>
            </a:r>
          </a:p>
          <a:p>
            <a:pPr marL="171450" indent="-171450">
              <a:buFont typeface="Arial" panose="020B0604020202020204" pitchFamily="34" charset="0"/>
              <a:buChar char="•"/>
            </a:pPr>
            <a:r>
              <a:rPr lang="en-US" sz="1000" dirty="0"/>
              <a:t>There are toilet facilities for staff</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Resource 01 should be linked to the sentence that says “Client and property details”. Users should be able to download this resource and save it on their computers/phones. </a:t>
            </a:r>
          </a:p>
          <a:p>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80181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of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“Click here” they should be taken to Slide 16. </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09827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Option 1 they should betaken to Slide 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Option 2 they should betaken to Slide 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Option 3 they should betaken to Slide 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the ‘share your thoughts” button they should be taken to Slide 20</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05650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the Options on Slide 16. </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094648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the Options on Slide 16. </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63391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the Options on Slide 16. </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92094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38760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Text box, learner should be able to type in a response. There is no correct answer, this question is to be the learner thinking.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the Submit button they should be taken to Slide 22</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50967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“Remove” button take them to Slide 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options blocks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Slide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Slide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Slide 24</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711149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“Back to” they should be taken to Slide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r>
              <a:rPr lang="en-US" dirty="0"/>
              <a:t>No special tools are required. Just need to verify that a drilling machine and the correct size drill bit is available.</a:t>
            </a:r>
          </a:p>
          <a:p>
            <a:r>
              <a:rPr lang="en-US" dirty="0"/>
              <a:t>You must make sure that a shovel and pick is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be making use of a ladder during the installations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r>
              <a:rPr lang="en-GB" dirty="0"/>
              <a:t>Most of the materials are easily acquired form an electrical wholesaler. </a:t>
            </a:r>
          </a:p>
          <a:p>
            <a:endParaRPr lang="en-US" b="1" dirty="0"/>
          </a:p>
          <a:p>
            <a:r>
              <a:rPr lang="en-US" b="1" dirty="0"/>
              <a:t>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Esimated</a:t>
            </a:r>
            <a:r>
              <a:rPr lang="en-US" dirty="0"/>
              <a:t> time is 6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persons will be allocated for this task (2 will trench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the cheapest 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It is illegal to install </a:t>
            </a:r>
            <a:r>
              <a:rPr lang="en-US" dirty="0" err="1"/>
              <a:t>Cabtryre</a:t>
            </a:r>
            <a:r>
              <a:rPr lang="en-US" dirty="0"/>
              <a:t> cable in a electrical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r>
              <a:rPr lang="en-ZA" dirty="0" err="1"/>
              <a:t>Cabtryre</a:t>
            </a:r>
            <a:r>
              <a:rPr lang="en-ZA" dirty="0"/>
              <a:t> cable cannot be placed directly in the ground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dogs will have to be put away in order to allow for the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781811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“Back to” they should be taken to Slide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a:t>
            </a:r>
          </a:p>
          <a:p>
            <a:r>
              <a:rPr lang="en-US" dirty="0"/>
              <a:t>No special tools are required for installation or trenching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be making use of a ladder during the installations</a:t>
            </a:r>
            <a:endParaRPr lang="en-US" dirty="0"/>
          </a:p>
          <a:p>
            <a:r>
              <a:rPr lang="en-US" dirty="0"/>
              <a:t>All components that can be used are available from the local electrical wholesaler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be making use of a ladder during the installations</a:t>
            </a:r>
          </a:p>
          <a:p>
            <a:r>
              <a:rPr lang="en-US" dirty="0"/>
              <a:t>All components that can be used are available from the local electrical wholesaler, this is possibly the cheapest 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p>
          <a:p>
            <a:r>
              <a:rPr lang="en-US" dirty="0"/>
              <a:t>It is estimated that the task should take 5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r>
              <a:rPr lang="en-US" dirty="0"/>
              <a:t>3 persons will be allocated for this task (2 will trench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r>
              <a:rPr lang="en-US" dirty="0"/>
              <a:t>The cable is more expensive but will save time on </a:t>
            </a:r>
            <a:r>
              <a:rPr lang="en-US" dirty="0" err="1"/>
              <a:t>labour</a:t>
            </a:r>
            <a:r>
              <a:rPr lang="en-US" dirty="0"/>
              <a:t> seeing that it could be time consuming to pull the conductors into the conduit</a:t>
            </a:r>
          </a:p>
          <a:p>
            <a:r>
              <a:rPr lang="en-GB" dirty="0"/>
              <a:t>All of the materials are easily acquired form an electrical wholesaler.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We would need to trench in the garden and care would need to be taken not the damage plants</a:t>
            </a:r>
          </a:p>
          <a:p>
            <a:r>
              <a:rPr lang="en-US" dirty="0"/>
              <a:t>We must be aware of possible water pipes when trenching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 and Risk Implications </a:t>
            </a:r>
          </a:p>
          <a:p>
            <a:r>
              <a:rPr lang="en-US" dirty="0"/>
              <a:t>Volt drop over the cable is 5,47 Volts (calculated) allowing for 16 Amps at the socket outlet</a:t>
            </a:r>
          </a:p>
          <a:p>
            <a:r>
              <a:rPr lang="en-US" dirty="0"/>
              <a:t>The dogs will have to be put away in order to allow for the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733723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“Back to” they should be taken to Slide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a:t>
            </a:r>
          </a:p>
          <a:p>
            <a:r>
              <a:rPr lang="en-US" dirty="0"/>
              <a:t>No special tools are required for installation or trenching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be making use of a ladder during the installations</a:t>
            </a:r>
            <a:endParaRPr lang="en-US" dirty="0"/>
          </a:p>
          <a:p>
            <a:r>
              <a:rPr lang="en-US" dirty="0"/>
              <a:t>All components that can be used are available from the local electrical wholesaler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components that can be used are available from the local electrical wholesaler.</a:t>
            </a:r>
            <a:endParaRPr lang="en-GB" dirty="0"/>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p>
          <a:p>
            <a:r>
              <a:rPr lang="en-US" dirty="0"/>
              <a:t>It is estimated that the task should take 6 hours </a:t>
            </a:r>
          </a:p>
          <a:p>
            <a:r>
              <a:rPr lang="en-US" dirty="0"/>
              <a:t>2 persons will be allocated for this task (1 will install wires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r>
              <a:rPr lang="en-US" dirty="0"/>
              <a:t>2 persons will be allocated for this task (1 will install wires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r>
              <a:rPr lang="en-GB" dirty="0"/>
              <a:t>Most of the materials are easily acquired form an electrical wholesaler, this is possibly the cheapest option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We would need to trench in the garden and care would need to be taken not the damage plants</a:t>
            </a:r>
          </a:p>
          <a:p>
            <a:r>
              <a:rPr lang="en-US" dirty="0"/>
              <a:t>We must be aware of possible water pipes when trenching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 and Risk Implications </a:t>
            </a:r>
          </a:p>
          <a:p>
            <a:r>
              <a:rPr lang="en-US" dirty="0"/>
              <a:t>Volt drop over the cable is 5,47 Volts (calculated) allowing for 16 Amps at the socket outlet</a:t>
            </a:r>
          </a:p>
          <a:p>
            <a:r>
              <a:rPr lang="en-US" dirty="0"/>
              <a:t>The dogs will have to be put away in order to allow for the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22937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Multiple choice. If the learner chooses Option 2 or 3 which are the incorrect options they should be given the option to try again (Feedback1) .  Once they have had another opportunity they should get feedback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1: Well done you are correct. Option 1 is the worst option for this job because a </a:t>
            </a:r>
            <a:r>
              <a:rPr lang="en-US" b="1" dirty="0"/>
              <a:t>2.5 mm</a:t>
            </a:r>
            <a:r>
              <a:rPr lang="en-US" sz="1400" b="1" baseline="30000" dirty="0"/>
              <a:t>2</a:t>
            </a:r>
            <a:r>
              <a:rPr lang="en-US" b="1" dirty="0"/>
              <a:t> 3 core flat twin and earth cable is not designed to be used in the ground</a:t>
            </a:r>
            <a:r>
              <a:rPr lang="en-US" b="0" dirty="0"/>
              <a:t>, which means that it doesn’t follow the regulations. (Take learner to Slide 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2: Oops, not quite. This might be the most cost effective method to get supply from the DB2 to the new security lights. Would you like to try again? (take learner back to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3: Oops, not quite. Do you really want to get rid of this option? </a:t>
            </a:r>
            <a:r>
              <a:rPr lang="en-US" dirty="0"/>
              <a:t>Armored cable is faster to install and a very effective method to get the supply from the DB 2  to the new weatherproof socket outlet at the gate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Would you like to try again? (take learner back to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2: Option 1 is the worst option for this job because a </a:t>
            </a:r>
            <a:r>
              <a:rPr lang="en-US" b="1" dirty="0"/>
              <a:t>2.5 mm</a:t>
            </a:r>
            <a:r>
              <a:rPr lang="en-US" sz="1400" b="1" baseline="30000" dirty="0"/>
              <a:t>2</a:t>
            </a:r>
            <a:r>
              <a:rPr lang="en-US" b="1" dirty="0"/>
              <a:t> 3 core flat twin and earth cable is not designed to be used in the ground</a:t>
            </a:r>
            <a:r>
              <a:rPr lang="en-US" b="0" dirty="0"/>
              <a:t>, which means that it doesn’t follow the regulations. (Take learner to Slide 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Option 3: Option 1 is the worst option for this job because a </a:t>
            </a:r>
            <a:r>
              <a:rPr lang="en-US" b="1" dirty="0"/>
              <a:t>2.5 mm</a:t>
            </a:r>
            <a:r>
              <a:rPr lang="en-US" sz="1400" b="1" baseline="30000" dirty="0"/>
              <a:t>2</a:t>
            </a:r>
            <a:r>
              <a:rPr lang="en-US" b="1" dirty="0"/>
              <a:t> 3 core flat twin and earth cable is not designed to be used in the ground</a:t>
            </a:r>
            <a:r>
              <a:rPr lang="en-US" b="0" dirty="0"/>
              <a:t>, which means that it doesn’t follow the regulations. (Take learner to Slide 26)</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531006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“Client brief” button should be linked to Resource 01.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the clicks on each of the boxes another layer with more information should appear: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2 Advantages</a:t>
            </a:r>
          </a:p>
          <a:p>
            <a:pPr marL="171450" indent="-171450">
              <a:buFont typeface="Arial" panose="020B0604020202020204" pitchFamily="34" charset="0"/>
              <a:buChar char="•"/>
            </a:pPr>
            <a:r>
              <a:rPr lang="en-US" dirty="0"/>
              <a:t>Armored cable is faster to install and a very effective method to get the supply from the DB 2  to the new weatherproof socket outlet at the gate</a:t>
            </a:r>
          </a:p>
          <a:p>
            <a:pPr marL="171450" indent="-171450">
              <a:buFont typeface="Arial" panose="020B0604020202020204" pitchFamily="34" charset="0"/>
              <a:buChar char="•"/>
            </a:pPr>
            <a:r>
              <a:rPr lang="en-US" dirty="0"/>
              <a:t>With this cable you have mechanical protection down the wall, as well as in the ground</a:t>
            </a:r>
          </a:p>
          <a:p>
            <a:pPr marL="171450" indent="-171450">
              <a:buFont typeface="Arial" panose="020B0604020202020204" pitchFamily="34" charset="0"/>
              <a:buChar char="•"/>
            </a:pPr>
            <a:r>
              <a:rPr lang="en-US" dirty="0"/>
              <a:t>It is more flexible to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2 Disadvantages</a:t>
            </a:r>
          </a:p>
          <a:p>
            <a:pPr marL="171450" indent="-171450">
              <a:buFont typeface="Arial" panose="020B0604020202020204" pitchFamily="34" charset="0"/>
              <a:buChar char="•"/>
            </a:pPr>
            <a:r>
              <a:rPr lang="en-US" dirty="0"/>
              <a:t>Costs for armored cable is more expensive</a:t>
            </a:r>
          </a:p>
          <a:p>
            <a:pPr marL="171450" indent="-171450">
              <a:buFont typeface="Arial" panose="020B0604020202020204" pitchFamily="34" charset="0"/>
              <a:buChar char="•"/>
            </a:pPr>
            <a:r>
              <a:rPr lang="en-US" dirty="0"/>
              <a:t>The PVC conduit provides some mechanical protection for the conductors but could be damaged by the weed eater or if something knocks up against it with force </a:t>
            </a:r>
          </a:p>
          <a:p>
            <a:pPr marL="171450" indent="-171450">
              <a:buFont typeface="Arial" panose="020B0604020202020204" pitchFamily="34" charset="0"/>
              <a:buChar char="•"/>
            </a:pPr>
            <a:r>
              <a:rPr lang="en-US" dirty="0"/>
              <a:t>The PVC conduit could look unsightly but could be painted by owner to merge into surroundings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3 Advantages</a:t>
            </a:r>
          </a:p>
          <a:p>
            <a:r>
              <a:rPr lang="en-US" dirty="0"/>
              <a:t>This appears to be the cheapest and most cost effective method to get the supply from the DB 2  to the new security lights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 3 Disadvantages</a:t>
            </a:r>
          </a:p>
          <a:p>
            <a:pPr marL="171450" indent="-171450">
              <a:buFont typeface="Arial" panose="020B0604020202020204" pitchFamily="34" charset="0"/>
              <a:buChar char="•"/>
            </a:pPr>
            <a:r>
              <a:rPr lang="en-US" dirty="0"/>
              <a:t>Should there be any foreign objects like rocks the installation could be implicated and it could take a lot longer</a:t>
            </a:r>
          </a:p>
          <a:p>
            <a:pPr marL="171450" indent="-171450">
              <a:buFont typeface="Arial" panose="020B0604020202020204" pitchFamily="34" charset="0"/>
              <a:buChar char="•"/>
            </a:pPr>
            <a:r>
              <a:rPr lang="en-US" dirty="0"/>
              <a:t>The sun could affect the PVC conduit over time even though it is UV protected</a:t>
            </a:r>
          </a:p>
          <a:p>
            <a:pPr marL="171450" indent="-171450">
              <a:buFont typeface="Arial" panose="020B0604020202020204" pitchFamily="34" charset="0"/>
              <a:buChar char="•"/>
            </a:pPr>
            <a:r>
              <a:rPr lang="en-US" dirty="0"/>
              <a:t>The PVC conduit provides some mechanical protection for the conductors but could be damaged by the weed eater or if something knocks up against it with force </a:t>
            </a:r>
          </a:p>
          <a:p>
            <a:pPr marL="171450" indent="-171450">
              <a:buFont typeface="Arial" panose="020B0604020202020204" pitchFamily="34" charset="0"/>
              <a:buChar char="•"/>
            </a:pPr>
            <a:r>
              <a:rPr lang="en-US" dirty="0"/>
              <a:t>This method will take a little longer than installing an armored cable </a:t>
            </a:r>
          </a:p>
          <a:p>
            <a:pPr marL="171450" indent="-171450">
              <a:buFont typeface="Arial" panose="020B0604020202020204" pitchFamily="34" charset="0"/>
              <a:buChar char="•"/>
            </a:pPr>
            <a:r>
              <a:rPr lang="en-US" dirty="0"/>
              <a:t>The flat twin and earth could look unsightly but could be painted by owner to merge into surroundings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300655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Option 2 they should be taken to Slide 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Option 3 they should be taken to Slide 29</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560109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users click on submit button they should be taken to the feedback. Once learner has heard feedback they should be taken to Slide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where learner can select 2 answers.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1. (Voiceover 04 should play) </a:t>
            </a:r>
            <a:r>
              <a:rPr lang="en-US" b="0" dirty="0"/>
              <a:t>While Option 2 is a good choice, it’s not the cheapest or most cost effective Option as the </a:t>
            </a:r>
            <a:r>
              <a:rPr lang="en-US" b="0" dirty="0" err="1"/>
              <a:t>armoured</a:t>
            </a:r>
            <a:r>
              <a:rPr lang="en-US" b="0" dirty="0"/>
              <a:t> cables used were more expensive that the cables used in Option 3. Since </a:t>
            </a:r>
            <a:r>
              <a:rPr lang="en-US" b="0" dirty="0" err="1"/>
              <a:t>Mrs</a:t>
            </a:r>
            <a:r>
              <a:rPr lang="en-US" b="0" dirty="0"/>
              <a:t> Naidoo wanted you to a quality job but it needed to be done as cheaply as possible Option 2 is the best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2. (Voiceover 05 should play) </a:t>
            </a:r>
            <a:r>
              <a:rPr lang="en-US" b="0" dirty="0"/>
              <a:t>While you are correct in saying that Option 2 is the quickest way of doing the job, Option3 is actually the best option because Mrs Naidoo wanted you to a quality job but it needed to be done as cheaply as possible. The cables used for Option 3 were still of a high enough quality.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3. (Voiceover 06 should play) </a:t>
            </a:r>
            <a:r>
              <a:rPr lang="en-US" sz="1200" dirty="0"/>
              <a:t>You are right in saying that the cables used in Option 2 were of a better quality and would probably last much longer. However these cables tend to be more expensive. Remember in the client brief </a:t>
            </a:r>
            <a:r>
              <a:rPr lang="en-US" sz="1200" dirty="0" err="1"/>
              <a:t>Mrs</a:t>
            </a:r>
            <a:r>
              <a:rPr lang="en-US" sz="1200" dirty="0"/>
              <a:t> Naidoo mentioned that this job needs to be done as cheaply as possible? That’s why in this case, Option 3 would have been the better choice. </a:t>
            </a:r>
            <a:endParaRPr lang="en-US" sz="1200"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609190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users click on submit button they should be taken to the feedback. Once learner has heard feedback they should be taken to Slide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1: (Voiceover 01 should play)   </a:t>
            </a:r>
            <a:r>
              <a:rPr lang="en-US" b="0" i="1" dirty="0"/>
              <a:t>Well done! You are correct in saying that this option was the cheapest way to do the job.  While Option 2 would have used better quality </a:t>
            </a:r>
            <a:r>
              <a:rPr lang="en-US" b="0" i="1" dirty="0" err="1"/>
              <a:t>armoured</a:t>
            </a:r>
            <a:r>
              <a:rPr lang="en-US" b="0" i="1" dirty="0"/>
              <a:t> cables which would have lasted much longer, Mrs Naidoo asked you to do the job as cheaply as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2 : (Voiceover 02 should play)  </a:t>
            </a:r>
            <a:r>
              <a:rPr lang="en-US" b="0" i="1" dirty="0"/>
              <a:t>While you are correct about Option 3 being the best option, it’s not because it’s the quickest. Option 3 would have taken 6 hours to do while Option 2 would have taken one hour less.  The reason Option 3 is the best one is because Mrs Naidoo wanted you to a quality job but it needed to be done as cheaply as possible. </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learner selects answer 3. (Voiceover 03 should play) </a:t>
            </a:r>
            <a:r>
              <a:rPr lang="en-US" b="0" i="1" dirty="0"/>
              <a:t>While you are correct about Option 3 being the best option its not because of the high quality of cables being used. The </a:t>
            </a:r>
            <a:r>
              <a:rPr lang="en-US" b="0" i="1" dirty="0" err="1"/>
              <a:t>armoured</a:t>
            </a:r>
            <a:r>
              <a:rPr lang="en-US" b="0" i="1" dirty="0"/>
              <a:t> cables used in Option 2 are of a much higher quality however, using them would have made the job more expensive . Using more expensive cables would have gone against </a:t>
            </a:r>
            <a:r>
              <a:rPr lang="en-US" b="0" i="1" dirty="0" err="1"/>
              <a:t>Mrs</a:t>
            </a:r>
            <a:r>
              <a:rPr lang="en-US" b="0" i="1" dirty="0"/>
              <a:t> </a:t>
            </a:r>
            <a:r>
              <a:rPr lang="en-US" b="0" i="1" dirty="0" err="1"/>
              <a:t>Naidoos’s</a:t>
            </a:r>
            <a:r>
              <a:rPr lang="en-US" b="0" i="1" dirty="0"/>
              <a:t> request that the job be done as cheaply as possible.  </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167948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“Property” block they should see Resource 01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“Step” block they should see the following information: </a:t>
            </a:r>
          </a:p>
          <a:p>
            <a:r>
              <a:rPr lang="en-GB" b="1" dirty="0"/>
              <a:t>Use 1.5 mm flat twin and earth wire to connect 4 security lights that is connected to a day night sensor and a light switch.</a:t>
            </a:r>
          </a:p>
          <a:p>
            <a:pPr marL="171450" indent="-171450">
              <a:lnSpc>
                <a:spcPct val="100000"/>
              </a:lnSpc>
              <a:spcBef>
                <a:spcPts val="0"/>
              </a:spcBef>
              <a:buFont typeface="Arial" panose="020B0604020202020204" pitchFamily="34" charset="0"/>
              <a:buChar char="•"/>
            </a:pPr>
            <a:r>
              <a:rPr lang="en-US" dirty="0">
                <a:solidFill>
                  <a:srgbClr val="FF0000"/>
                </a:solidFill>
              </a:rPr>
              <a:t>Drill a hole in a wall (Module 19) </a:t>
            </a:r>
          </a:p>
          <a:p>
            <a:pPr marL="171450" indent="-171450">
              <a:lnSpc>
                <a:spcPct val="100000"/>
              </a:lnSpc>
              <a:spcBef>
                <a:spcPts val="0"/>
              </a:spcBef>
              <a:buFont typeface="Arial" panose="020B0604020202020204" pitchFamily="34" charset="0"/>
              <a:buChar char="•"/>
            </a:pPr>
            <a:r>
              <a:rPr lang="en-GB" dirty="0"/>
              <a:t>Fit conduit through the new hole drilled in the wall </a:t>
            </a:r>
          </a:p>
          <a:p>
            <a:pPr marL="171450" indent="-171450">
              <a:lnSpc>
                <a:spcPct val="100000"/>
              </a:lnSpc>
              <a:spcBef>
                <a:spcPts val="0"/>
              </a:spcBef>
              <a:buFont typeface="Arial" panose="020B0604020202020204" pitchFamily="34" charset="0"/>
              <a:buChar char="•"/>
            </a:pPr>
            <a:r>
              <a:rPr lang="en-US" dirty="0">
                <a:solidFill>
                  <a:srgbClr val="FF0000"/>
                </a:solidFill>
              </a:rPr>
              <a:t>Install PVC conduit from one available space in the DB1 (Module 10)</a:t>
            </a:r>
            <a:r>
              <a:rPr lang="en-GB" dirty="0"/>
              <a:t>1 at the top</a:t>
            </a:r>
          </a:p>
          <a:p>
            <a:pPr marL="171450" indent="-171450">
              <a:lnSpc>
                <a:spcPct val="100000"/>
              </a:lnSpc>
              <a:spcBef>
                <a:spcPts val="0"/>
              </a:spcBef>
              <a:buFont typeface="Arial" panose="020B0604020202020204" pitchFamily="34" charset="0"/>
              <a:buChar char="•"/>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171450" indent="-171450">
              <a:lnSpc>
                <a:spcPct val="100000"/>
              </a:lnSpc>
              <a:spcBef>
                <a:spcPts val="0"/>
              </a:spcBef>
              <a:buFont typeface="Arial" panose="020B0604020202020204" pitchFamily="34" charset="0"/>
              <a:buChar char="•"/>
            </a:pPr>
            <a:r>
              <a:rPr lang="en-US" dirty="0">
                <a:solidFill>
                  <a:srgbClr val="FF0000"/>
                </a:solidFill>
              </a:rPr>
              <a:t>Install a security light (Module 41) </a:t>
            </a:r>
            <a:r>
              <a:rPr lang="en-US" dirty="0"/>
              <a:t>in the relevant positions.</a:t>
            </a:r>
          </a:p>
          <a:p>
            <a:pPr marL="171450" indent="-171450">
              <a:lnSpc>
                <a:spcPct val="100000"/>
              </a:lnSpc>
              <a:spcBef>
                <a:spcPts val="0"/>
              </a:spcBef>
              <a:buFont typeface="Arial" panose="020B0604020202020204" pitchFamily="34" charset="0"/>
              <a:buChar char="•"/>
            </a:pPr>
            <a:r>
              <a:rPr lang="en-US" dirty="0">
                <a:solidFill>
                  <a:srgbClr val="FF0000"/>
                </a:solidFill>
              </a:rPr>
              <a:t>Install PVC multicore cable onto concrete or brick wall (Module 7) </a:t>
            </a:r>
            <a:r>
              <a:rPr lang="en-US" dirty="0"/>
              <a:t>to the light switch enclosure and all the 3 way enclosures.</a:t>
            </a:r>
          </a:p>
          <a:p>
            <a:pPr marL="171450" indent="-171450">
              <a:lnSpc>
                <a:spcPct val="100000"/>
              </a:lnSpc>
              <a:spcBef>
                <a:spcPts val="0"/>
              </a:spcBef>
              <a:buFont typeface="Arial" panose="020B0604020202020204" pitchFamily="34" charset="0"/>
              <a:buChar char="•"/>
            </a:pPr>
            <a:r>
              <a:rPr lang="en-US" dirty="0">
                <a:solidFill>
                  <a:srgbClr val="FF0000"/>
                </a:solidFill>
              </a:rPr>
              <a:t>Connect conductors to light switch (Module 42)</a:t>
            </a:r>
          </a:p>
          <a:p>
            <a:pPr marL="171450" indent="-171450">
              <a:lnSpc>
                <a:spcPct val="100000"/>
              </a:lnSpc>
              <a:spcBef>
                <a:spcPts val="0"/>
              </a:spcBef>
              <a:buFont typeface="Arial" panose="020B0604020202020204" pitchFamily="34" charset="0"/>
              <a:buChar char="•"/>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171450" indent="-171450">
              <a:lnSpc>
                <a:spcPct val="100000"/>
              </a:lnSpc>
              <a:spcBef>
                <a:spcPts val="0"/>
              </a:spcBef>
              <a:buFont typeface="Arial" panose="020B0604020202020204" pitchFamily="34" charset="0"/>
              <a:buChar char="•"/>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a:p>
            <a:pPr marL="171450" indent="-171450">
              <a:lnSpc>
                <a:spcPct val="100000"/>
              </a:lnSpc>
              <a:spcBef>
                <a:spcPts val="0"/>
              </a:spcBef>
              <a:buFont typeface="Arial" panose="020B0604020202020204" pitchFamily="34" charset="0"/>
              <a:buChar char="•"/>
            </a:pPr>
            <a:r>
              <a:rPr lang="en-US" dirty="0">
                <a:solidFill>
                  <a:srgbClr val="FF0000"/>
                </a:solidFill>
              </a:rPr>
              <a:t>Conduct relevant tests (Module 44)</a:t>
            </a:r>
          </a:p>
          <a:p>
            <a:pPr marL="171450" indent="-171450">
              <a:lnSpc>
                <a:spcPct val="100000"/>
              </a:lnSpc>
              <a:spcBef>
                <a:spcPts val="0"/>
              </a:spcBef>
              <a:buFont typeface="Arial" panose="020B0604020202020204" pitchFamily="34" charset="0"/>
              <a:buChar char="•"/>
            </a:pPr>
            <a:r>
              <a:rPr lang="en-US" dirty="0">
                <a:solidFill>
                  <a:srgbClr val="FF0000"/>
                </a:solidFill>
              </a:rPr>
              <a:t>Certificate of compliance (Module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block they should see Video 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Upload they should be taken to Slide 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“I need help” they should be taken to the relevant topic in Course 0: World of Electrician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655665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they click on submit they should be taken to Slide 32. </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061120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409136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it should play as full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558276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“Go to </a:t>
            </a:r>
            <a:r>
              <a:rPr lang="en-US" b="0" dirty="0" err="1"/>
              <a:t>ePortfolio</a:t>
            </a:r>
            <a:r>
              <a:rPr lang="en-US" b="0" dirty="0"/>
              <a:t>” they should be taken to Slide 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each of the activities they should be taken to the following slides: </a:t>
            </a:r>
          </a:p>
          <a:p>
            <a:pPr marL="171450" indent="-171450">
              <a:lnSpc>
                <a:spcPct val="100000"/>
              </a:lnSpc>
              <a:spcBef>
                <a:spcPts val="0"/>
              </a:spcBef>
            </a:pPr>
            <a:r>
              <a:rPr lang="en-US" sz="1200" dirty="0"/>
              <a:t>Task 1: Slide 35</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2:  </a:t>
            </a:r>
            <a:r>
              <a:rPr lang="en-US" sz="1200" dirty="0"/>
              <a:t>Slide 3</a:t>
            </a:r>
            <a:r>
              <a:rPr lang="en-ZA" sz="1200" dirty="0"/>
              <a:t>6</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sz="1200" dirty="0"/>
              <a:t>Task 3: </a:t>
            </a:r>
            <a:r>
              <a:rPr lang="en-ZA" sz="1200" dirty="0"/>
              <a:t> </a:t>
            </a:r>
            <a:r>
              <a:rPr lang="en-US" sz="1200" dirty="0"/>
              <a:t>Slide </a:t>
            </a:r>
            <a:r>
              <a:rPr lang="en-ZA" sz="1200" dirty="0"/>
              <a:t>37</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4: </a:t>
            </a:r>
            <a:r>
              <a:rPr lang="en-ZA" sz="1200" dirty="0"/>
              <a:t> </a:t>
            </a:r>
            <a:r>
              <a:rPr lang="en-US" sz="1200" dirty="0"/>
              <a:t>Slide 38</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sz="1200" dirty="0"/>
              <a:t>Task 5: </a:t>
            </a:r>
            <a:r>
              <a:rPr lang="en-ZA" sz="1200" dirty="0"/>
              <a:t> </a:t>
            </a:r>
            <a:r>
              <a:rPr lang="en-US" sz="1200" dirty="0"/>
              <a:t>Slide </a:t>
            </a:r>
            <a:r>
              <a:rPr lang="en-ZA" sz="1200" dirty="0"/>
              <a:t>39</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6: </a:t>
            </a:r>
            <a:r>
              <a:rPr lang="en-US" sz="1200" dirty="0"/>
              <a:t>Slide </a:t>
            </a:r>
            <a:r>
              <a:rPr lang="en-ZA" sz="1200" dirty="0"/>
              <a:t>40</a:t>
            </a:r>
            <a:endParaRPr lang="en-GB" sz="1200" dirty="0"/>
          </a:p>
          <a:p>
            <a:pPr marL="171450" indent="-171450">
              <a:lnSpc>
                <a:spcPct val="100000"/>
              </a:lnSpc>
              <a:spcBef>
                <a:spcPts val="0"/>
              </a:spcBef>
            </a:pPr>
            <a:r>
              <a:rPr lang="en-US" sz="1200" dirty="0"/>
              <a:t>Task 7:  Slide </a:t>
            </a:r>
            <a:r>
              <a:rPr lang="en-ZA" sz="1200" dirty="0"/>
              <a:t>41</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GB" sz="1200" dirty="0"/>
              <a:t>Task 8: </a:t>
            </a:r>
            <a:r>
              <a:rPr lang="en-ZA" sz="1200" dirty="0"/>
              <a:t> </a:t>
            </a:r>
            <a:r>
              <a:rPr lang="en-US" sz="1200" dirty="0"/>
              <a:t>Slide </a:t>
            </a:r>
            <a:r>
              <a:rPr lang="en-ZA" sz="1200" dirty="0"/>
              <a:t>42</a:t>
            </a:r>
            <a:endParaRPr lang="en-GB" sz="1200" dirty="0"/>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sz="1200" dirty="0"/>
              <a:t>Task 9: </a:t>
            </a:r>
            <a:r>
              <a:rPr lang="en-ZA" sz="1200" dirty="0"/>
              <a:t> </a:t>
            </a:r>
            <a:r>
              <a:rPr lang="en-US" sz="1200" dirty="0"/>
              <a:t>Slide </a:t>
            </a:r>
            <a:r>
              <a:rPr lang="en-ZA" sz="1200" dirty="0"/>
              <a:t>43</a:t>
            </a:r>
            <a:endParaRPr lang="en-GB" sz="1200" dirty="0"/>
          </a:p>
          <a:p>
            <a:pPr marL="171450" indent="-171450">
              <a:lnSpc>
                <a:spcPct val="100000"/>
              </a:lnSpc>
              <a:spcBef>
                <a:spcPts val="0"/>
              </a:spcBef>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24326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Drill a hole in a wall (Module 19) </a:t>
            </a:r>
          </a:p>
          <a:p>
            <a:pPr marL="228600" indent="-228600">
              <a:lnSpc>
                <a:spcPct val="100000"/>
              </a:lnSpc>
              <a:spcBef>
                <a:spcPts val="0"/>
              </a:spcBef>
              <a:buFont typeface="+mj-lt"/>
              <a:buAutoNum type="arabicPeriod"/>
            </a:pPr>
            <a:r>
              <a:rPr lang="en-GB" dirty="0"/>
              <a:t>Fit conduit through the new hole drilled in the wall </a:t>
            </a:r>
          </a:p>
          <a:p>
            <a:pPr marL="228600" indent="-228600">
              <a:lnSpc>
                <a:spcPct val="100000"/>
              </a:lnSpc>
              <a:spcBef>
                <a:spcPts val="0"/>
              </a:spcBef>
              <a:buFont typeface="+mj-lt"/>
              <a:buAutoNum type="arabicPeriod"/>
            </a:pPr>
            <a:r>
              <a:rPr lang="en-US" dirty="0">
                <a:solidFill>
                  <a:srgbClr val="FF0000"/>
                </a:solidFill>
              </a:rPr>
              <a:t>Install PVC conduit from one available space in the DB1 (Module 10)</a:t>
            </a:r>
            <a:r>
              <a:rPr lang="en-GB" dirty="0"/>
              <a:t>1 at the top</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228600" indent="-228600">
              <a:lnSpc>
                <a:spcPct val="100000"/>
              </a:lnSpc>
              <a:spcBef>
                <a:spcPts val="0"/>
              </a:spcBef>
              <a:buFont typeface="+mj-lt"/>
              <a:buAutoNum type="arabicPeriod"/>
            </a:pPr>
            <a:r>
              <a:rPr lang="en-US" dirty="0">
                <a:solidFill>
                  <a:srgbClr val="FF0000"/>
                </a:solidFill>
              </a:rPr>
              <a:t>Install a security light (Module 41) </a:t>
            </a:r>
            <a:r>
              <a:rPr lang="en-US" dirty="0"/>
              <a:t>in the relevant positions.</a:t>
            </a:r>
          </a:p>
          <a:p>
            <a:pPr marL="228600" indent="-228600">
              <a:lnSpc>
                <a:spcPct val="100000"/>
              </a:lnSpc>
              <a:spcBef>
                <a:spcPts val="0"/>
              </a:spcBef>
              <a:buFont typeface="+mj-lt"/>
              <a:buAutoNum type="arabicPeriod"/>
            </a:pPr>
            <a:r>
              <a:rPr lang="en-US" dirty="0">
                <a:solidFill>
                  <a:srgbClr val="FF0000"/>
                </a:solidFill>
              </a:rPr>
              <a:t>Install PVC multicore cable onto concrete or brick wall (Module 7) </a:t>
            </a:r>
            <a:r>
              <a:rPr lang="en-US" dirty="0"/>
              <a:t>to the light switch enclosure and all the 3 way enclosures.</a:t>
            </a:r>
          </a:p>
          <a:p>
            <a:pPr marL="228600" indent="-228600">
              <a:lnSpc>
                <a:spcPct val="100000"/>
              </a:lnSpc>
              <a:spcBef>
                <a:spcPts val="0"/>
              </a:spcBef>
              <a:buFont typeface="+mj-lt"/>
              <a:buAutoNum type="arabicPeriod"/>
            </a:pPr>
            <a:r>
              <a:rPr lang="en-US" dirty="0">
                <a:solidFill>
                  <a:srgbClr val="FF0000"/>
                </a:solidFill>
              </a:rPr>
              <a:t>Connect conductors to light switch (Module 42)</a:t>
            </a:r>
          </a:p>
          <a:p>
            <a:pPr marL="228600" indent="-228600">
              <a:lnSpc>
                <a:spcPct val="100000"/>
              </a:lnSpc>
              <a:spcBef>
                <a:spcPts val="0"/>
              </a:spcBef>
              <a:buFont typeface="+mj-lt"/>
              <a:buAutoNum type="arabicPeriod"/>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228600" indent="-228600">
              <a:lnSpc>
                <a:spcPct val="100000"/>
              </a:lnSpc>
              <a:spcBef>
                <a:spcPts val="0"/>
              </a:spcBef>
              <a:buFont typeface="+mj-lt"/>
              <a:buAutoNum type="arabicPeriod"/>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a:p>
            <a:pPr marL="228600" indent="-228600">
              <a:lnSpc>
                <a:spcPct val="100000"/>
              </a:lnSpc>
              <a:spcBef>
                <a:spcPts val="0"/>
              </a:spcBef>
              <a:buFont typeface="+mj-lt"/>
              <a:buAutoNum type="arabicPeriod"/>
            </a:pPr>
            <a:r>
              <a:rPr lang="en-US" dirty="0">
                <a:solidFill>
                  <a:srgbClr val="FF0000"/>
                </a:solidFill>
              </a:rPr>
              <a:t>Conduct relevant tests (Module 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4211198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Drill a hole in a wall (Module 19) </a:t>
            </a:r>
          </a:p>
          <a:p>
            <a:pPr marL="228600" indent="-228600">
              <a:lnSpc>
                <a:spcPct val="100000"/>
              </a:lnSpc>
              <a:spcBef>
                <a:spcPts val="0"/>
              </a:spcBef>
              <a:buFont typeface="+mj-lt"/>
              <a:buAutoNum type="arabicPeriod"/>
            </a:pPr>
            <a:r>
              <a:rPr lang="en-GB" dirty="0"/>
              <a:t>Fit conduit through the new hole drilled in the wall </a:t>
            </a:r>
          </a:p>
          <a:p>
            <a:pPr marL="228600" indent="-228600">
              <a:lnSpc>
                <a:spcPct val="100000"/>
              </a:lnSpc>
              <a:spcBef>
                <a:spcPts val="0"/>
              </a:spcBef>
              <a:buFont typeface="+mj-lt"/>
              <a:buAutoNum type="arabicPeriod"/>
            </a:pPr>
            <a:r>
              <a:rPr lang="en-US" dirty="0">
                <a:solidFill>
                  <a:srgbClr val="FF0000"/>
                </a:solidFill>
              </a:rPr>
              <a:t>Install PVC conduit from one available space in the DB1 (Module 10)</a:t>
            </a:r>
            <a:r>
              <a:rPr lang="en-GB" dirty="0"/>
              <a:t>1 at the top</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228600" indent="-228600">
              <a:lnSpc>
                <a:spcPct val="100000"/>
              </a:lnSpc>
              <a:spcBef>
                <a:spcPts val="0"/>
              </a:spcBef>
              <a:buFont typeface="+mj-lt"/>
              <a:buAutoNum type="arabicPeriod"/>
            </a:pPr>
            <a:r>
              <a:rPr lang="en-US" dirty="0">
                <a:solidFill>
                  <a:srgbClr val="FF0000"/>
                </a:solidFill>
              </a:rPr>
              <a:t>Install a security light (Module 41) </a:t>
            </a:r>
            <a:r>
              <a:rPr lang="en-US" dirty="0"/>
              <a:t>in the relevant positions.</a:t>
            </a:r>
          </a:p>
          <a:p>
            <a:pPr marL="228600" indent="-228600">
              <a:lnSpc>
                <a:spcPct val="100000"/>
              </a:lnSpc>
              <a:spcBef>
                <a:spcPts val="0"/>
              </a:spcBef>
              <a:buFont typeface="+mj-lt"/>
              <a:buAutoNum type="arabicPeriod"/>
            </a:pPr>
            <a:r>
              <a:rPr lang="en-US" dirty="0">
                <a:solidFill>
                  <a:srgbClr val="FF0000"/>
                </a:solidFill>
              </a:rPr>
              <a:t>Install PVC multicore cable onto concrete or brick wall (Module 7) </a:t>
            </a:r>
            <a:r>
              <a:rPr lang="en-US" dirty="0"/>
              <a:t>to the light switch enclosure and all the 3 way enclosures.</a:t>
            </a:r>
          </a:p>
          <a:p>
            <a:pPr marL="228600" indent="-228600">
              <a:lnSpc>
                <a:spcPct val="100000"/>
              </a:lnSpc>
              <a:spcBef>
                <a:spcPts val="0"/>
              </a:spcBef>
              <a:buFont typeface="+mj-lt"/>
              <a:buAutoNum type="arabicPeriod"/>
            </a:pPr>
            <a:r>
              <a:rPr lang="en-US" dirty="0">
                <a:solidFill>
                  <a:srgbClr val="FF0000"/>
                </a:solidFill>
              </a:rPr>
              <a:t>Connect conductors to light switch (Module 42)</a:t>
            </a:r>
          </a:p>
          <a:p>
            <a:pPr marL="228600" indent="-228600">
              <a:lnSpc>
                <a:spcPct val="100000"/>
              </a:lnSpc>
              <a:spcBef>
                <a:spcPts val="0"/>
              </a:spcBef>
              <a:buFont typeface="+mj-lt"/>
              <a:buAutoNum type="arabicPeriod"/>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228600" indent="-228600">
              <a:lnSpc>
                <a:spcPct val="100000"/>
              </a:lnSpc>
              <a:spcBef>
                <a:spcPts val="0"/>
              </a:spcBef>
              <a:buFont typeface="+mj-lt"/>
              <a:buAutoNum type="arabicPeriod"/>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a:p>
            <a:pPr marL="228600" indent="-228600">
              <a:lnSpc>
                <a:spcPct val="100000"/>
              </a:lnSpc>
              <a:spcBef>
                <a:spcPts val="0"/>
              </a:spcBef>
              <a:buFont typeface="+mj-lt"/>
              <a:buAutoNum type="arabicPeriod"/>
            </a:pPr>
            <a:r>
              <a:rPr lang="en-US" dirty="0">
                <a:solidFill>
                  <a:srgbClr val="FF0000"/>
                </a:solidFill>
              </a:rPr>
              <a:t>Conduct relevant tests (Module 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164962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Drill a hole in a wall (Module 19) </a:t>
            </a:r>
          </a:p>
          <a:p>
            <a:pPr marL="228600" indent="-228600">
              <a:lnSpc>
                <a:spcPct val="100000"/>
              </a:lnSpc>
              <a:spcBef>
                <a:spcPts val="0"/>
              </a:spcBef>
              <a:buFont typeface="+mj-lt"/>
              <a:buAutoNum type="arabicPeriod"/>
            </a:pPr>
            <a:r>
              <a:rPr lang="en-GB" dirty="0"/>
              <a:t>Fit conduit through the new hole drilled in the wall </a:t>
            </a:r>
          </a:p>
          <a:p>
            <a:pPr marL="228600" indent="-228600">
              <a:lnSpc>
                <a:spcPct val="100000"/>
              </a:lnSpc>
              <a:spcBef>
                <a:spcPts val="0"/>
              </a:spcBef>
              <a:buFont typeface="+mj-lt"/>
              <a:buAutoNum type="arabicPeriod"/>
            </a:pPr>
            <a:r>
              <a:rPr lang="en-US" dirty="0">
                <a:solidFill>
                  <a:srgbClr val="FF0000"/>
                </a:solidFill>
              </a:rPr>
              <a:t>Install PVC conduit from one available space in the DB1 (Module 10)</a:t>
            </a:r>
            <a:r>
              <a:rPr lang="en-GB" dirty="0"/>
              <a:t>1 at the top</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228600" indent="-228600">
              <a:lnSpc>
                <a:spcPct val="100000"/>
              </a:lnSpc>
              <a:spcBef>
                <a:spcPts val="0"/>
              </a:spcBef>
              <a:buFont typeface="+mj-lt"/>
              <a:buAutoNum type="arabicPeriod"/>
            </a:pPr>
            <a:r>
              <a:rPr lang="en-US" dirty="0">
                <a:solidFill>
                  <a:srgbClr val="FF0000"/>
                </a:solidFill>
              </a:rPr>
              <a:t>Install a security light (Module 41) </a:t>
            </a:r>
            <a:r>
              <a:rPr lang="en-US" dirty="0"/>
              <a:t>in the relevant positions.</a:t>
            </a:r>
          </a:p>
          <a:p>
            <a:pPr marL="228600" indent="-228600">
              <a:lnSpc>
                <a:spcPct val="100000"/>
              </a:lnSpc>
              <a:spcBef>
                <a:spcPts val="0"/>
              </a:spcBef>
              <a:buFont typeface="+mj-lt"/>
              <a:buAutoNum type="arabicPeriod"/>
            </a:pPr>
            <a:r>
              <a:rPr lang="en-US" dirty="0">
                <a:solidFill>
                  <a:srgbClr val="FF0000"/>
                </a:solidFill>
              </a:rPr>
              <a:t>Install PVC multicore cable onto concrete or brick wall (Module 7) </a:t>
            </a:r>
            <a:r>
              <a:rPr lang="en-US" dirty="0"/>
              <a:t>to the light switch enclosure and all the 3 way enclosures.</a:t>
            </a:r>
          </a:p>
          <a:p>
            <a:pPr marL="228600" indent="-228600">
              <a:lnSpc>
                <a:spcPct val="100000"/>
              </a:lnSpc>
              <a:spcBef>
                <a:spcPts val="0"/>
              </a:spcBef>
              <a:buFont typeface="+mj-lt"/>
              <a:buAutoNum type="arabicPeriod"/>
            </a:pPr>
            <a:r>
              <a:rPr lang="en-US" dirty="0">
                <a:solidFill>
                  <a:srgbClr val="FF0000"/>
                </a:solidFill>
              </a:rPr>
              <a:t>Connect conductors to light switch (Module 42)</a:t>
            </a:r>
          </a:p>
          <a:p>
            <a:pPr marL="228600" indent="-228600">
              <a:lnSpc>
                <a:spcPct val="100000"/>
              </a:lnSpc>
              <a:spcBef>
                <a:spcPts val="0"/>
              </a:spcBef>
              <a:buFont typeface="+mj-lt"/>
              <a:buAutoNum type="arabicPeriod"/>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228600" indent="-228600">
              <a:lnSpc>
                <a:spcPct val="100000"/>
              </a:lnSpc>
              <a:spcBef>
                <a:spcPts val="0"/>
              </a:spcBef>
              <a:buFont typeface="+mj-lt"/>
              <a:buAutoNum type="arabicPeriod"/>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a:p>
            <a:pPr marL="228600" indent="-228600">
              <a:lnSpc>
                <a:spcPct val="100000"/>
              </a:lnSpc>
              <a:spcBef>
                <a:spcPts val="0"/>
              </a:spcBef>
              <a:buFont typeface="+mj-lt"/>
              <a:buAutoNum type="arabicPeriod"/>
            </a:pPr>
            <a:r>
              <a:rPr lang="en-US" dirty="0">
                <a:solidFill>
                  <a:srgbClr val="FF0000"/>
                </a:solidFill>
              </a:rPr>
              <a:t>Conduct relevant tests (Module 44)</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75679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Drill a hole in a wall (Module 19) </a:t>
            </a:r>
          </a:p>
          <a:p>
            <a:pPr marL="228600" indent="-228600">
              <a:lnSpc>
                <a:spcPct val="100000"/>
              </a:lnSpc>
              <a:spcBef>
                <a:spcPts val="0"/>
              </a:spcBef>
              <a:buFont typeface="+mj-lt"/>
              <a:buAutoNum type="arabicPeriod"/>
            </a:pPr>
            <a:r>
              <a:rPr lang="en-GB" dirty="0"/>
              <a:t>Fit conduit through the new hole drilled in the wall </a:t>
            </a:r>
          </a:p>
          <a:p>
            <a:pPr marL="228600" indent="-228600">
              <a:lnSpc>
                <a:spcPct val="100000"/>
              </a:lnSpc>
              <a:spcBef>
                <a:spcPts val="0"/>
              </a:spcBef>
              <a:buFont typeface="+mj-lt"/>
              <a:buAutoNum type="arabicPeriod"/>
            </a:pPr>
            <a:r>
              <a:rPr lang="en-US" dirty="0">
                <a:solidFill>
                  <a:srgbClr val="FF0000"/>
                </a:solidFill>
              </a:rPr>
              <a:t>Install PVC conduit from one available space in the DB1 (Module 10)</a:t>
            </a:r>
            <a:r>
              <a:rPr lang="en-GB" dirty="0"/>
              <a:t>1 at the top</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228600" indent="-228600">
              <a:lnSpc>
                <a:spcPct val="100000"/>
              </a:lnSpc>
              <a:spcBef>
                <a:spcPts val="0"/>
              </a:spcBef>
              <a:buFont typeface="+mj-lt"/>
              <a:buAutoNum type="arabicPeriod"/>
            </a:pPr>
            <a:r>
              <a:rPr lang="en-US" dirty="0">
                <a:solidFill>
                  <a:srgbClr val="FF0000"/>
                </a:solidFill>
              </a:rPr>
              <a:t>Install a security light (Module 41) </a:t>
            </a:r>
            <a:r>
              <a:rPr lang="en-US" dirty="0"/>
              <a:t>in the relevant positions.</a:t>
            </a:r>
          </a:p>
          <a:p>
            <a:pPr marL="228600" indent="-228600">
              <a:lnSpc>
                <a:spcPct val="100000"/>
              </a:lnSpc>
              <a:spcBef>
                <a:spcPts val="0"/>
              </a:spcBef>
              <a:buFont typeface="+mj-lt"/>
              <a:buAutoNum type="arabicPeriod"/>
            </a:pPr>
            <a:r>
              <a:rPr lang="en-US" dirty="0">
                <a:solidFill>
                  <a:srgbClr val="FF0000"/>
                </a:solidFill>
              </a:rPr>
              <a:t>Install PVC multicore cable onto concrete or brick wall (Module 7) </a:t>
            </a:r>
            <a:r>
              <a:rPr lang="en-US" dirty="0"/>
              <a:t>to the light switch enclosure and all the 3 way enclosures.</a:t>
            </a:r>
          </a:p>
          <a:p>
            <a:pPr marL="228600" indent="-228600">
              <a:lnSpc>
                <a:spcPct val="100000"/>
              </a:lnSpc>
              <a:spcBef>
                <a:spcPts val="0"/>
              </a:spcBef>
              <a:buFont typeface="+mj-lt"/>
              <a:buAutoNum type="arabicPeriod"/>
            </a:pPr>
            <a:r>
              <a:rPr lang="en-US" dirty="0">
                <a:solidFill>
                  <a:srgbClr val="FF0000"/>
                </a:solidFill>
              </a:rPr>
              <a:t>Connect conductors to light switch (Module 42)</a:t>
            </a:r>
          </a:p>
          <a:p>
            <a:pPr marL="228600" indent="-228600">
              <a:lnSpc>
                <a:spcPct val="100000"/>
              </a:lnSpc>
              <a:spcBef>
                <a:spcPts val="0"/>
              </a:spcBef>
              <a:buFont typeface="+mj-lt"/>
              <a:buAutoNum type="arabicPeriod"/>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228600" indent="-228600">
              <a:lnSpc>
                <a:spcPct val="100000"/>
              </a:lnSpc>
              <a:spcBef>
                <a:spcPts val="0"/>
              </a:spcBef>
              <a:buFont typeface="+mj-lt"/>
              <a:buAutoNum type="arabicPeriod"/>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a:p>
            <a:pPr marL="228600" indent="-228600">
              <a:lnSpc>
                <a:spcPct val="100000"/>
              </a:lnSpc>
              <a:spcBef>
                <a:spcPts val="0"/>
              </a:spcBef>
              <a:buFont typeface="+mj-lt"/>
              <a:buAutoNum type="arabicPeriod"/>
            </a:pPr>
            <a:r>
              <a:rPr lang="en-US" dirty="0">
                <a:solidFill>
                  <a:srgbClr val="FF0000"/>
                </a:solidFill>
              </a:rPr>
              <a:t>Conduct relevant tests (Module 44)</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965534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Drill a hole in a wall (Module 19) </a:t>
            </a:r>
          </a:p>
          <a:p>
            <a:pPr marL="228600" indent="-228600">
              <a:lnSpc>
                <a:spcPct val="100000"/>
              </a:lnSpc>
              <a:spcBef>
                <a:spcPts val="0"/>
              </a:spcBef>
              <a:buFont typeface="+mj-lt"/>
              <a:buAutoNum type="arabicPeriod"/>
            </a:pPr>
            <a:r>
              <a:rPr lang="en-GB" dirty="0"/>
              <a:t>Fit conduit through the new hole drilled in the wall </a:t>
            </a:r>
          </a:p>
          <a:p>
            <a:pPr marL="228600" indent="-228600">
              <a:lnSpc>
                <a:spcPct val="100000"/>
              </a:lnSpc>
              <a:spcBef>
                <a:spcPts val="0"/>
              </a:spcBef>
              <a:buFont typeface="+mj-lt"/>
              <a:buAutoNum type="arabicPeriod"/>
            </a:pPr>
            <a:r>
              <a:rPr lang="en-US" dirty="0">
                <a:solidFill>
                  <a:srgbClr val="FF0000"/>
                </a:solidFill>
              </a:rPr>
              <a:t>Install PVC conduit from one available space in the DB1 (Module 10)</a:t>
            </a:r>
            <a:r>
              <a:rPr lang="en-GB" dirty="0"/>
              <a:t>1 at the top</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228600" indent="-228600">
              <a:lnSpc>
                <a:spcPct val="100000"/>
              </a:lnSpc>
              <a:spcBef>
                <a:spcPts val="0"/>
              </a:spcBef>
              <a:buFont typeface="+mj-lt"/>
              <a:buAutoNum type="arabicPeriod"/>
            </a:pPr>
            <a:r>
              <a:rPr lang="en-US" dirty="0">
                <a:solidFill>
                  <a:srgbClr val="FF0000"/>
                </a:solidFill>
              </a:rPr>
              <a:t>Install a security light (Module 41) </a:t>
            </a:r>
            <a:r>
              <a:rPr lang="en-US" dirty="0"/>
              <a:t>in the relevant positions.</a:t>
            </a:r>
          </a:p>
          <a:p>
            <a:pPr marL="228600" indent="-228600">
              <a:lnSpc>
                <a:spcPct val="100000"/>
              </a:lnSpc>
              <a:spcBef>
                <a:spcPts val="0"/>
              </a:spcBef>
              <a:buFont typeface="+mj-lt"/>
              <a:buAutoNum type="arabicPeriod"/>
            </a:pPr>
            <a:r>
              <a:rPr lang="en-US" dirty="0">
                <a:solidFill>
                  <a:srgbClr val="FF0000"/>
                </a:solidFill>
              </a:rPr>
              <a:t>Install PVC multicore cable onto concrete or brick wall (Module 7) </a:t>
            </a:r>
            <a:r>
              <a:rPr lang="en-US" dirty="0"/>
              <a:t>to the light switch enclosure and all the 3 way enclosures.</a:t>
            </a:r>
          </a:p>
          <a:p>
            <a:pPr marL="228600" indent="-228600">
              <a:lnSpc>
                <a:spcPct val="100000"/>
              </a:lnSpc>
              <a:spcBef>
                <a:spcPts val="0"/>
              </a:spcBef>
              <a:buFont typeface="+mj-lt"/>
              <a:buAutoNum type="arabicPeriod"/>
            </a:pPr>
            <a:r>
              <a:rPr lang="en-US" dirty="0">
                <a:solidFill>
                  <a:srgbClr val="FF0000"/>
                </a:solidFill>
              </a:rPr>
              <a:t>Connect conductors to light switch (Module 42)</a:t>
            </a:r>
          </a:p>
          <a:p>
            <a:pPr marL="228600" indent="-228600">
              <a:lnSpc>
                <a:spcPct val="100000"/>
              </a:lnSpc>
              <a:spcBef>
                <a:spcPts val="0"/>
              </a:spcBef>
              <a:buFont typeface="+mj-lt"/>
              <a:buAutoNum type="arabicPeriod"/>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228600" indent="-228600">
              <a:lnSpc>
                <a:spcPct val="100000"/>
              </a:lnSpc>
              <a:spcBef>
                <a:spcPts val="0"/>
              </a:spcBef>
              <a:buFont typeface="+mj-lt"/>
              <a:buAutoNum type="arabicPeriod"/>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a:p>
            <a:pPr marL="228600" indent="-228600">
              <a:lnSpc>
                <a:spcPct val="100000"/>
              </a:lnSpc>
              <a:spcBef>
                <a:spcPts val="0"/>
              </a:spcBef>
              <a:buFont typeface="+mj-lt"/>
              <a:buAutoNum type="arabicPeriod"/>
            </a:pPr>
            <a:r>
              <a:rPr lang="en-US" dirty="0">
                <a:solidFill>
                  <a:srgbClr val="FF0000"/>
                </a:solidFill>
              </a:rPr>
              <a:t>Conduct relevant tests (Module 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27448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stated on the LMS, perhaps as part of the introduction? Applicable to all scenarios for Course: Electrical Installations</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2110709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Drill a hole in a wall (Module 19) </a:t>
            </a:r>
          </a:p>
          <a:p>
            <a:pPr marL="228600" indent="-228600">
              <a:lnSpc>
                <a:spcPct val="100000"/>
              </a:lnSpc>
              <a:spcBef>
                <a:spcPts val="0"/>
              </a:spcBef>
              <a:buFont typeface="+mj-lt"/>
              <a:buAutoNum type="arabicPeriod"/>
            </a:pPr>
            <a:r>
              <a:rPr lang="en-GB" dirty="0"/>
              <a:t>Fit conduit through the new hole drilled in the wall </a:t>
            </a:r>
          </a:p>
          <a:p>
            <a:pPr marL="228600" indent="-228600">
              <a:lnSpc>
                <a:spcPct val="100000"/>
              </a:lnSpc>
              <a:spcBef>
                <a:spcPts val="0"/>
              </a:spcBef>
              <a:buFont typeface="+mj-lt"/>
              <a:buAutoNum type="arabicPeriod"/>
            </a:pPr>
            <a:r>
              <a:rPr lang="en-US" dirty="0">
                <a:solidFill>
                  <a:srgbClr val="FF0000"/>
                </a:solidFill>
              </a:rPr>
              <a:t>Install PVC conduit from one available space in the DB1 (Module 10)</a:t>
            </a:r>
            <a:r>
              <a:rPr lang="en-GB" dirty="0"/>
              <a:t>1 at the top</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228600" indent="-228600">
              <a:lnSpc>
                <a:spcPct val="100000"/>
              </a:lnSpc>
              <a:spcBef>
                <a:spcPts val="0"/>
              </a:spcBef>
              <a:buFont typeface="+mj-lt"/>
              <a:buAutoNum type="arabicPeriod"/>
            </a:pPr>
            <a:r>
              <a:rPr lang="en-US" dirty="0">
                <a:solidFill>
                  <a:srgbClr val="FF0000"/>
                </a:solidFill>
              </a:rPr>
              <a:t>Install a security light (Module 41) </a:t>
            </a:r>
            <a:r>
              <a:rPr lang="en-US" dirty="0"/>
              <a:t>in the relevant positions.</a:t>
            </a:r>
          </a:p>
          <a:p>
            <a:pPr marL="228600" indent="-228600">
              <a:lnSpc>
                <a:spcPct val="100000"/>
              </a:lnSpc>
              <a:spcBef>
                <a:spcPts val="0"/>
              </a:spcBef>
              <a:buFont typeface="+mj-lt"/>
              <a:buAutoNum type="arabicPeriod"/>
            </a:pPr>
            <a:r>
              <a:rPr lang="en-US" dirty="0">
                <a:solidFill>
                  <a:srgbClr val="FF0000"/>
                </a:solidFill>
              </a:rPr>
              <a:t>Install PVC multicore cable onto concrete or brick wall (Module 7) </a:t>
            </a:r>
            <a:r>
              <a:rPr lang="en-US" dirty="0"/>
              <a:t>to the light switch enclosure and all the 3 way enclosures.</a:t>
            </a:r>
          </a:p>
          <a:p>
            <a:pPr marL="228600" indent="-228600">
              <a:lnSpc>
                <a:spcPct val="100000"/>
              </a:lnSpc>
              <a:spcBef>
                <a:spcPts val="0"/>
              </a:spcBef>
              <a:buFont typeface="+mj-lt"/>
              <a:buAutoNum type="arabicPeriod"/>
            </a:pPr>
            <a:r>
              <a:rPr lang="en-US" dirty="0">
                <a:solidFill>
                  <a:srgbClr val="FF0000"/>
                </a:solidFill>
              </a:rPr>
              <a:t>Connect conductors to light switch (Module 42)</a:t>
            </a:r>
          </a:p>
          <a:p>
            <a:pPr marL="228600" indent="-228600">
              <a:lnSpc>
                <a:spcPct val="100000"/>
              </a:lnSpc>
              <a:spcBef>
                <a:spcPts val="0"/>
              </a:spcBef>
              <a:buFont typeface="+mj-lt"/>
              <a:buAutoNum type="arabicPeriod"/>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228600" indent="-228600">
              <a:lnSpc>
                <a:spcPct val="100000"/>
              </a:lnSpc>
              <a:spcBef>
                <a:spcPts val="0"/>
              </a:spcBef>
              <a:buFont typeface="+mj-lt"/>
              <a:buAutoNum type="arabicPeriod"/>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943491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Drill a hole in a wall (Module 19) </a:t>
            </a:r>
          </a:p>
          <a:p>
            <a:pPr marL="228600" indent="-228600">
              <a:lnSpc>
                <a:spcPct val="100000"/>
              </a:lnSpc>
              <a:spcBef>
                <a:spcPts val="0"/>
              </a:spcBef>
              <a:buFont typeface="+mj-lt"/>
              <a:buAutoNum type="arabicPeriod"/>
            </a:pPr>
            <a:r>
              <a:rPr lang="en-GB" dirty="0"/>
              <a:t>Fit conduit through the new hole drilled in the wall </a:t>
            </a:r>
          </a:p>
          <a:p>
            <a:pPr marL="228600" indent="-228600">
              <a:lnSpc>
                <a:spcPct val="100000"/>
              </a:lnSpc>
              <a:spcBef>
                <a:spcPts val="0"/>
              </a:spcBef>
              <a:buFont typeface="+mj-lt"/>
              <a:buAutoNum type="arabicPeriod"/>
            </a:pPr>
            <a:r>
              <a:rPr lang="en-US" dirty="0">
                <a:solidFill>
                  <a:srgbClr val="FF0000"/>
                </a:solidFill>
              </a:rPr>
              <a:t>Install PVC conduit from one available space in the DB1 (Module 10)</a:t>
            </a:r>
            <a:r>
              <a:rPr lang="en-GB" dirty="0"/>
              <a:t>1 at the top</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228600" indent="-228600">
              <a:lnSpc>
                <a:spcPct val="100000"/>
              </a:lnSpc>
              <a:spcBef>
                <a:spcPts val="0"/>
              </a:spcBef>
              <a:buFont typeface="+mj-lt"/>
              <a:buAutoNum type="arabicPeriod"/>
            </a:pPr>
            <a:r>
              <a:rPr lang="en-US" dirty="0">
                <a:solidFill>
                  <a:srgbClr val="FF0000"/>
                </a:solidFill>
              </a:rPr>
              <a:t>Install a security light (Module 41) </a:t>
            </a:r>
            <a:r>
              <a:rPr lang="en-US" dirty="0"/>
              <a:t>in the relevant positions.</a:t>
            </a:r>
          </a:p>
          <a:p>
            <a:pPr marL="228600" indent="-228600">
              <a:lnSpc>
                <a:spcPct val="100000"/>
              </a:lnSpc>
              <a:spcBef>
                <a:spcPts val="0"/>
              </a:spcBef>
              <a:buFont typeface="+mj-lt"/>
              <a:buAutoNum type="arabicPeriod"/>
            </a:pPr>
            <a:r>
              <a:rPr lang="en-US" dirty="0">
                <a:solidFill>
                  <a:srgbClr val="FF0000"/>
                </a:solidFill>
              </a:rPr>
              <a:t>Install PVC multicore cable onto concrete or brick wall (Module 7) </a:t>
            </a:r>
            <a:r>
              <a:rPr lang="en-US" dirty="0"/>
              <a:t>to the light switch enclosure and all the 3 way enclosures.</a:t>
            </a:r>
          </a:p>
          <a:p>
            <a:pPr marL="228600" indent="-228600">
              <a:lnSpc>
                <a:spcPct val="100000"/>
              </a:lnSpc>
              <a:spcBef>
                <a:spcPts val="0"/>
              </a:spcBef>
              <a:buFont typeface="+mj-lt"/>
              <a:buAutoNum type="arabicPeriod"/>
            </a:pPr>
            <a:r>
              <a:rPr lang="en-US" dirty="0">
                <a:solidFill>
                  <a:srgbClr val="FF0000"/>
                </a:solidFill>
              </a:rPr>
              <a:t>Connect conductors to light switch (Module 42)</a:t>
            </a:r>
          </a:p>
          <a:p>
            <a:pPr marL="228600" indent="-228600">
              <a:lnSpc>
                <a:spcPct val="100000"/>
              </a:lnSpc>
              <a:spcBef>
                <a:spcPts val="0"/>
              </a:spcBef>
              <a:buFont typeface="+mj-lt"/>
              <a:buAutoNum type="arabicPeriod"/>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228600" indent="-228600">
              <a:lnSpc>
                <a:spcPct val="100000"/>
              </a:lnSpc>
              <a:spcBef>
                <a:spcPts val="0"/>
              </a:spcBef>
              <a:buFont typeface="+mj-lt"/>
              <a:buAutoNum type="arabicPeriod"/>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a:p>
            <a:pPr marL="228600" indent="-228600">
              <a:lnSpc>
                <a:spcPct val="100000"/>
              </a:lnSpc>
              <a:spcBef>
                <a:spcPts val="0"/>
              </a:spcBef>
              <a:buFont typeface="+mj-lt"/>
              <a:buAutoNum type="arabicPeriod"/>
            </a:pPr>
            <a:r>
              <a:rPr lang="en-US" dirty="0">
                <a:solidFill>
                  <a:srgbClr val="FF0000"/>
                </a:solidFill>
              </a:rPr>
              <a:t>Conduct relevant tests (Module 44)</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2433158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Drill a hole in a wall (Module 19) </a:t>
            </a:r>
          </a:p>
          <a:p>
            <a:pPr marL="228600" indent="-228600">
              <a:lnSpc>
                <a:spcPct val="100000"/>
              </a:lnSpc>
              <a:spcBef>
                <a:spcPts val="0"/>
              </a:spcBef>
              <a:buFont typeface="+mj-lt"/>
              <a:buAutoNum type="arabicPeriod"/>
            </a:pPr>
            <a:r>
              <a:rPr lang="en-GB" dirty="0"/>
              <a:t>Fit conduit through the new hole drilled in the wall </a:t>
            </a:r>
          </a:p>
          <a:p>
            <a:pPr marL="228600" indent="-228600">
              <a:lnSpc>
                <a:spcPct val="100000"/>
              </a:lnSpc>
              <a:spcBef>
                <a:spcPts val="0"/>
              </a:spcBef>
              <a:buFont typeface="+mj-lt"/>
              <a:buAutoNum type="arabicPeriod"/>
            </a:pPr>
            <a:r>
              <a:rPr lang="en-US" dirty="0">
                <a:solidFill>
                  <a:srgbClr val="FF0000"/>
                </a:solidFill>
              </a:rPr>
              <a:t>Install PVC conduit from one available space in the DB1 (Module 10)</a:t>
            </a:r>
            <a:r>
              <a:rPr lang="en-GB" dirty="0"/>
              <a:t>1 at the top</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228600" indent="-228600">
              <a:lnSpc>
                <a:spcPct val="100000"/>
              </a:lnSpc>
              <a:spcBef>
                <a:spcPts val="0"/>
              </a:spcBef>
              <a:buFont typeface="+mj-lt"/>
              <a:buAutoNum type="arabicPeriod"/>
            </a:pPr>
            <a:r>
              <a:rPr lang="en-US" dirty="0">
                <a:solidFill>
                  <a:srgbClr val="FF0000"/>
                </a:solidFill>
              </a:rPr>
              <a:t>Install a security light (Module 41) </a:t>
            </a:r>
            <a:r>
              <a:rPr lang="en-US" dirty="0"/>
              <a:t>in the relevant positions.</a:t>
            </a:r>
          </a:p>
          <a:p>
            <a:pPr marL="228600" indent="-228600">
              <a:lnSpc>
                <a:spcPct val="100000"/>
              </a:lnSpc>
              <a:spcBef>
                <a:spcPts val="0"/>
              </a:spcBef>
              <a:buFont typeface="+mj-lt"/>
              <a:buAutoNum type="arabicPeriod"/>
            </a:pPr>
            <a:r>
              <a:rPr lang="en-US" dirty="0">
                <a:solidFill>
                  <a:srgbClr val="FF0000"/>
                </a:solidFill>
              </a:rPr>
              <a:t>Install PVC multicore cable onto concrete or brick wall (Module 7) </a:t>
            </a:r>
            <a:r>
              <a:rPr lang="en-US" dirty="0"/>
              <a:t>to the light switch enclosure and all the 3 way enclosures.</a:t>
            </a:r>
          </a:p>
          <a:p>
            <a:pPr marL="228600" indent="-228600">
              <a:lnSpc>
                <a:spcPct val="100000"/>
              </a:lnSpc>
              <a:spcBef>
                <a:spcPts val="0"/>
              </a:spcBef>
              <a:buFont typeface="+mj-lt"/>
              <a:buAutoNum type="arabicPeriod"/>
            </a:pPr>
            <a:r>
              <a:rPr lang="en-US" dirty="0">
                <a:solidFill>
                  <a:srgbClr val="FF0000"/>
                </a:solidFill>
              </a:rPr>
              <a:t>Connect conductors to light switch (Module 42)</a:t>
            </a:r>
          </a:p>
          <a:p>
            <a:pPr marL="228600" indent="-228600">
              <a:lnSpc>
                <a:spcPct val="100000"/>
              </a:lnSpc>
              <a:spcBef>
                <a:spcPts val="0"/>
              </a:spcBef>
              <a:buFont typeface="+mj-lt"/>
              <a:buAutoNum type="arabicPeriod"/>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228600" indent="-228600">
              <a:lnSpc>
                <a:spcPct val="100000"/>
              </a:lnSpc>
              <a:spcBef>
                <a:spcPts val="0"/>
              </a:spcBef>
              <a:buFont typeface="+mj-lt"/>
              <a:buAutoNum type="arabicPeriod"/>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a:p>
            <a:pPr marL="228600" indent="-228600">
              <a:lnSpc>
                <a:spcPct val="100000"/>
              </a:lnSpc>
              <a:spcBef>
                <a:spcPts val="0"/>
              </a:spcBef>
              <a:buFont typeface="+mj-lt"/>
              <a:buAutoNum type="arabicPeriod"/>
            </a:pPr>
            <a:r>
              <a:rPr lang="en-US" dirty="0">
                <a:solidFill>
                  <a:srgbClr val="FF0000"/>
                </a:solidFill>
              </a:rPr>
              <a:t>Conduct relevant tests (Module 44)</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3670500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“Back to Task Menu” they should be taken to Slide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Drill a hole in a wall (Module 19) </a:t>
            </a:r>
          </a:p>
          <a:p>
            <a:pPr marL="228600" indent="-228600">
              <a:lnSpc>
                <a:spcPct val="100000"/>
              </a:lnSpc>
              <a:spcBef>
                <a:spcPts val="0"/>
              </a:spcBef>
              <a:buFont typeface="+mj-lt"/>
              <a:buAutoNum type="arabicPeriod"/>
            </a:pPr>
            <a:r>
              <a:rPr lang="en-GB" dirty="0"/>
              <a:t>Fit conduit through the new hole drilled in the wall </a:t>
            </a:r>
          </a:p>
          <a:p>
            <a:pPr marL="228600" indent="-228600">
              <a:lnSpc>
                <a:spcPct val="100000"/>
              </a:lnSpc>
              <a:spcBef>
                <a:spcPts val="0"/>
              </a:spcBef>
              <a:buFont typeface="+mj-lt"/>
              <a:buAutoNum type="arabicPeriod"/>
            </a:pPr>
            <a:r>
              <a:rPr lang="en-US" dirty="0">
                <a:solidFill>
                  <a:srgbClr val="FF0000"/>
                </a:solidFill>
              </a:rPr>
              <a:t>Install PVC conduit from one available space in the DB1 (Module 10)</a:t>
            </a:r>
            <a:r>
              <a:rPr lang="en-GB" dirty="0"/>
              <a:t>1 at the top</a:t>
            </a:r>
          </a:p>
          <a:p>
            <a:pPr marL="228600" indent="-228600">
              <a:lnSpc>
                <a:spcPct val="100000"/>
              </a:lnSpc>
              <a:spcBef>
                <a:spcPts val="0"/>
              </a:spcBef>
              <a:buFont typeface="+mj-lt"/>
              <a:buAutoNum type="arabicPeriod"/>
            </a:pPr>
            <a:r>
              <a:rPr lang="en-US" dirty="0">
                <a:solidFill>
                  <a:srgbClr val="FF0000"/>
                </a:solidFill>
              </a:rPr>
              <a:t>Measure, mark and mount a flush mount enclosure (Module 40) </a:t>
            </a:r>
            <a:r>
              <a:rPr lang="en-US" dirty="0"/>
              <a:t>using 3 way enclosures above the security lights. Also install light switch enclosure and day night switch</a:t>
            </a:r>
          </a:p>
          <a:p>
            <a:pPr marL="228600" indent="-228600">
              <a:lnSpc>
                <a:spcPct val="100000"/>
              </a:lnSpc>
              <a:spcBef>
                <a:spcPts val="0"/>
              </a:spcBef>
              <a:buFont typeface="+mj-lt"/>
              <a:buAutoNum type="arabicPeriod"/>
            </a:pPr>
            <a:r>
              <a:rPr lang="en-US" dirty="0">
                <a:solidFill>
                  <a:srgbClr val="FF0000"/>
                </a:solidFill>
              </a:rPr>
              <a:t>Install a security light (Module 41) </a:t>
            </a:r>
            <a:r>
              <a:rPr lang="en-US" dirty="0"/>
              <a:t>in the relevant positions.</a:t>
            </a:r>
          </a:p>
          <a:p>
            <a:pPr marL="228600" indent="-228600">
              <a:lnSpc>
                <a:spcPct val="100000"/>
              </a:lnSpc>
              <a:spcBef>
                <a:spcPts val="0"/>
              </a:spcBef>
              <a:buFont typeface="+mj-lt"/>
              <a:buAutoNum type="arabicPeriod"/>
            </a:pPr>
            <a:r>
              <a:rPr lang="en-US" dirty="0">
                <a:solidFill>
                  <a:srgbClr val="FF0000"/>
                </a:solidFill>
              </a:rPr>
              <a:t>Install PVC multicore cable onto concrete or brick wall (Module 7) </a:t>
            </a:r>
            <a:r>
              <a:rPr lang="en-US" dirty="0"/>
              <a:t>to the light switch enclosure and all the 3 way enclosures.</a:t>
            </a:r>
          </a:p>
          <a:p>
            <a:pPr marL="228600" indent="-228600">
              <a:lnSpc>
                <a:spcPct val="100000"/>
              </a:lnSpc>
              <a:spcBef>
                <a:spcPts val="0"/>
              </a:spcBef>
              <a:buFont typeface="+mj-lt"/>
              <a:buAutoNum type="arabicPeriod"/>
            </a:pPr>
            <a:r>
              <a:rPr lang="en-US" dirty="0">
                <a:solidFill>
                  <a:srgbClr val="FF0000"/>
                </a:solidFill>
              </a:rPr>
              <a:t>Connect conductors to light switch (Module 42)</a:t>
            </a:r>
          </a:p>
          <a:p>
            <a:pPr marL="228600" indent="-228600">
              <a:lnSpc>
                <a:spcPct val="100000"/>
              </a:lnSpc>
              <a:spcBef>
                <a:spcPts val="0"/>
              </a:spcBef>
              <a:buFont typeface="+mj-lt"/>
              <a:buAutoNum type="arabicPeriod"/>
            </a:pPr>
            <a:r>
              <a:rPr lang="en-GB" dirty="0"/>
              <a:t>Switch off supply to DB2 and </a:t>
            </a:r>
            <a:r>
              <a:rPr lang="en-GB" dirty="0">
                <a:solidFill>
                  <a:srgbClr val="FF0000"/>
                </a:solidFill>
              </a:rPr>
              <a:t>t</a:t>
            </a:r>
            <a:r>
              <a:rPr lang="en-US" dirty="0" err="1">
                <a:solidFill>
                  <a:srgbClr val="FF0000"/>
                </a:solidFill>
              </a:rPr>
              <a:t>est</a:t>
            </a:r>
            <a:r>
              <a:rPr lang="en-US" dirty="0">
                <a:solidFill>
                  <a:srgbClr val="FF0000"/>
                </a:solidFill>
              </a:rPr>
              <a:t> to ensure safe and isolated (Module 25) </a:t>
            </a:r>
            <a:r>
              <a:rPr lang="en-GB" dirty="0"/>
              <a:t>to work</a:t>
            </a:r>
          </a:p>
          <a:p>
            <a:pPr marL="228600" indent="-228600">
              <a:lnSpc>
                <a:spcPct val="100000"/>
              </a:lnSpc>
              <a:spcBef>
                <a:spcPts val="0"/>
              </a:spcBef>
              <a:buFont typeface="+mj-lt"/>
              <a:buAutoNum type="arabicPeriod"/>
            </a:pPr>
            <a:r>
              <a:rPr lang="en-GB" dirty="0">
                <a:solidFill>
                  <a:srgbClr val="FF0000"/>
                </a:solidFill>
              </a:rPr>
              <a:t>Fit a circuit breaker in a DB (Module 28) </a:t>
            </a:r>
            <a:r>
              <a:rPr lang="en-GB" dirty="0"/>
              <a:t>and </a:t>
            </a:r>
            <a:r>
              <a:rPr lang="en-US" dirty="0">
                <a:solidFill>
                  <a:srgbClr val="FF0000"/>
                </a:solidFill>
              </a:rPr>
              <a:t>connect supply from earth leakage supply to circuit breaker (Module 28)</a:t>
            </a:r>
          </a:p>
          <a:p>
            <a:pPr marL="228600" indent="-228600">
              <a:lnSpc>
                <a:spcPct val="100000"/>
              </a:lnSpc>
              <a:spcBef>
                <a:spcPts val="0"/>
              </a:spcBef>
              <a:buFont typeface="+mj-lt"/>
              <a:buAutoNum type="arabicPeriod"/>
            </a:pPr>
            <a:r>
              <a:rPr lang="en-US" dirty="0">
                <a:solidFill>
                  <a:srgbClr val="FF0000"/>
                </a:solidFill>
              </a:rPr>
              <a:t>Conduct relevant tests (Module 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701329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Create tools, materials, equipment and PPE list template for learner to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“Download requirements” it should be hyperlinked to the template and download automatically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“Upload” they should be taken to 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“Watch” they should be taken to Slide 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4207157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they click on submit they should be taken to Slide 47. </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272686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indent="0">
              <a:buNone/>
            </a:pPr>
            <a:r>
              <a:rPr lang="en-GB" sz="1200" b="1" dirty="0"/>
              <a:t>Note for interactivity: </a:t>
            </a:r>
          </a:p>
          <a:p>
            <a:pPr marL="0" indent="0">
              <a:buNone/>
            </a:pPr>
            <a:endParaRPr lang="en-GB" sz="1200" b="1" dirty="0"/>
          </a:p>
          <a:p>
            <a:pPr marL="0" indent="0">
              <a:buNone/>
            </a:pPr>
            <a:r>
              <a:rPr lang="en-GB" sz="1200" b="0" dirty="0"/>
              <a:t>Videos must be displayed as thumb prints on the left hand side of the page. When learner clicks on the video is should display on the right-hand side of the page. </a:t>
            </a:r>
          </a:p>
          <a:p>
            <a:pPr marL="0" indent="0">
              <a:buNone/>
            </a:pPr>
            <a:endParaRPr lang="en-GB" sz="1200" b="0" dirty="0"/>
          </a:p>
          <a:p>
            <a:pPr marL="0" indent="0">
              <a:buNone/>
            </a:pPr>
            <a:r>
              <a:rPr lang="en-GB" sz="1200" b="0" dirty="0"/>
              <a:t>When learner clicks on “Go back” they should be taken to Slide 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EC50E-693F-7248-AD71-EC691CF63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005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Create tools, materials, equipment and PPE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“Download requirements” it should be hyperlinked to example Requirements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“Yes”: Well done! You gave careful thought to what is needed to complete this job. This kind of thinking will help to save time, effort and money when you are an electrician completing these types of jobs. (Take learner to Slide 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 if learner chooses “No”. Let’s see if you can identify some of the items that you left off your list. (Take learner to Slide 51) </a:t>
            </a:r>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4270384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submit they should be taken to slide 49</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921993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an image and name for each of these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moves mouse over each of the images additional information about each tool should appear: </a:t>
            </a:r>
          </a:p>
          <a:p>
            <a:pPr rtl="0" eaLnBrk="1" fontAlgn="t" latinLnBrk="0" hangingPunct="1"/>
            <a:r>
              <a:rPr lang="en-ZA" sz="1200" b="0" i="0" u="none" strike="noStrike" kern="1200" dirty="0">
                <a:solidFill>
                  <a:schemeClr val="tx1"/>
                </a:solidFill>
                <a:effectLst/>
                <a:latin typeface="+mn-lt"/>
                <a:ea typeface="+mn-ea"/>
                <a:cs typeface="+mn-cs"/>
              </a:rPr>
              <a:t>Scriber</a:t>
            </a:r>
          </a:p>
          <a:p>
            <a:pPr rtl="0" eaLnBrk="1" fontAlgn="t" latinLnBrk="0" hangingPunct="1"/>
            <a:r>
              <a:rPr lang="en-ZA" sz="1200" b="0" i="0" u="none" strike="noStrike" kern="1200" dirty="0">
                <a:solidFill>
                  <a:schemeClr val="tx1"/>
                </a:solidFill>
                <a:effectLst/>
                <a:latin typeface="+mn-lt"/>
                <a:ea typeface="+mn-ea"/>
                <a:cs typeface="+mn-cs"/>
              </a:rPr>
              <a:t>Square / Combination square</a:t>
            </a:r>
          </a:p>
          <a:p>
            <a:pPr rtl="0" eaLnBrk="1" fontAlgn="t" latinLnBrk="0" hangingPunct="1"/>
            <a:r>
              <a:rPr lang="en-ZA" sz="1200" b="0" i="0" u="none" strike="noStrike" kern="1200" dirty="0">
                <a:solidFill>
                  <a:schemeClr val="tx1"/>
                </a:solidFill>
                <a:effectLst/>
                <a:latin typeface="+mn-lt"/>
                <a:ea typeface="+mn-ea"/>
                <a:cs typeface="+mn-cs"/>
              </a:rPr>
              <a:t>Drilling Machine</a:t>
            </a:r>
          </a:p>
          <a:p>
            <a:pPr rtl="0" eaLnBrk="1" fontAlgn="t" latinLnBrk="0" hangingPunct="1"/>
            <a:r>
              <a:rPr lang="en-ZA" sz="1200" b="0" i="0" u="none" strike="noStrike" kern="1200" dirty="0">
                <a:solidFill>
                  <a:schemeClr val="tx1"/>
                </a:solidFill>
                <a:effectLst/>
                <a:latin typeface="+mn-lt"/>
                <a:ea typeface="+mn-ea"/>
                <a:cs typeface="+mn-cs"/>
              </a:rPr>
              <a:t>Masonry Drill Bit</a:t>
            </a:r>
          </a:p>
          <a:p>
            <a:pPr rtl="0" eaLnBrk="1" fontAlgn="t" latinLnBrk="0" hangingPunct="1"/>
            <a:r>
              <a:rPr lang="en-ZA" sz="1200" b="0" i="0" u="none" strike="noStrike" kern="1200" dirty="0">
                <a:solidFill>
                  <a:schemeClr val="tx1"/>
                </a:solidFill>
                <a:effectLst/>
                <a:latin typeface="+mn-lt"/>
                <a:ea typeface="+mn-ea"/>
                <a:cs typeface="+mn-cs"/>
              </a:rPr>
              <a:t>Ball peen hammer</a:t>
            </a:r>
          </a:p>
          <a:p>
            <a:pPr rtl="0" eaLnBrk="1" fontAlgn="t" latinLnBrk="0" hangingPunct="1"/>
            <a:r>
              <a:rPr lang="en-ZA" sz="1200" b="0" i="0" u="none" strike="noStrike" kern="1200" dirty="0">
                <a:solidFill>
                  <a:schemeClr val="tx1"/>
                </a:solidFill>
                <a:effectLst/>
                <a:latin typeface="+mn-lt"/>
                <a:ea typeface="+mn-ea"/>
                <a:cs typeface="+mn-cs"/>
              </a:rPr>
              <a:t>Spirit level</a:t>
            </a:r>
          </a:p>
          <a:p>
            <a:pPr rtl="0" eaLnBrk="1" fontAlgn="t" latinLnBrk="0" hangingPunct="1"/>
            <a:r>
              <a:rPr lang="en-ZA" sz="1200" b="0" i="0" u="none" strike="noStrike" kern="1200" dirty="0">
                <a:solidFill>
                  <a:schemeClr val="tx1"/>
                </a:solidFill>
                <a:effectLst/>
                <a:latin typeface="+mn-lt"/>
                <a:ea typeface="+mn-ea"/>
                <a:cs typeface="+mn-cs"/>
              </a:rPr>
              <a:t>Chuck key</a:t>
            </a:r>
          </a:p>
          <a:p>
            <a:pPr rtl="0" eaLnBrk="1" fontAlgn="t" latinLnBrk="0" hangingPunct="1"/>
            <a:r>
              <a:rPr lang="en-ZA" sz="1200" b="0" i="0" u="none" strike="noStrike" kern="1200" dirty="0">
                <a:solidFill>
                  <a:schemeClr val="tx1"/>
                </a:solidFill>
                <a:effectLst/>
                <a:latin typeface="+mn-lt"/>
                <a:ea typeface="+mn-ea"/>
                <a:cs typeface="+mn-cs"/>
              </a:rPr>
              <a:t>Screw driver</a:t>
            </a:r>
          </a:p>
          <a:p>
            <a:pPr rtl="0" eaLnBrk="1" fontAlgn="t" latinLnBrk="0" hangingPunct="1"/>
            <a:r>
              <a:rPr lang="en-ZA" sz="1200" b="0" i="0" u="none" strike="noStrike" kern="1200" dirty="0">
                <a:solidFill>
                  <a:schemeClr val="tx1"/>
                </a:solidFill>
                <a:effectLst/>
                <a:latin typeface="+mn-lt"/>
                <a:ea typeface="+mn-ea"/>
                <a:cs typeface="+mn-cs"/>
              </a:rPr>
              <a:t>Spirit level</a:t>
            </a:r>
          </a:p>
          <a:p>
            <a:pPr rtl="0" eaLnBrk="1" fontAlgn="t" latinLnBrk="0" hangingPunct="1"/>
            <a:r>
              <a:rPr lang="en-ZA" sz="1200" b="0" i="0" u="none" strike="noStrike" kern="1200" dirty="0">
                <a:solidFill>
                  <a:schemeClr val="tx1"/>
                </a:solidFill>
                <a:effectLst/>
                <a:latin typeface="+mn-lt"/>
                <a:ea typeface="+mn-ea"/>
                <a:cs typeface="+mn-cs"/>
              </a:rPr>
              <a:t>Screw driver</a:t>
            </a:r>
          </a:p>
          <a:p>
            <a:pPr rtl="0" eaLnBrk="1" fontAlgn="t" latinLnBrk="0" hangingPunct="1"/>
            <a:r>
              <a:rPr lang="en-ZA" sz="1200" b="0" i="0" u="none" strike="noStrike" kern="1200" dirty="0">
                <a:solidFill>
                  <a:schemeClr val="tx1"/>
                </a:solidFill>
                <a:effectLst/>
                <a:latin typeface="+mn-lt"/>
                <a:ea typeface="+mn-ea"/>
                <a:cs typeface="+mn-cs"/>
              </a:rPr>
              <a:t>Measuring tape</a:t>
            </a:r>
          </a:p>
          <a:p>
            <a:pPr rtl="0" eaLnBrk="1" fontAlgn="t" latinLnBrk="0" hangingPunct="1"/>
            <a:r>
              <a:rPr lang="en-ZA" sz="1200" b="0" i="0" u="none" strike="noStrike" kern="1200" dirty="0">
                <a:solidFill>
                  <a:schemeClr val="tx1"/>
                </a:solidFill>
                <a:effectLst/>
                <a:latin typeface="+mn-lt"/>
                <a:ea typeface="+mn-ea"/>
                <a:cs typeface="+mn-cs"/>
              </a:rPr>
              <a:t>Chalk line or pencil Steel ruler</a:t>
            </a:r>
          </a:p>
          <a:p>
            <a:pPr rtl="0" eaLnBrk="1" fontAlgn="t" latinLnBrk="0" hangingPunct="1"/>
            <a:r>
              <a:rPr lang="en-ZA" sz="1200" b="0" i="0" u="none" strike="noStrike" kern="1200" dirty="0">
                <a:solidFill>
                  <a:schemeClr val="tx1"/>
                </a:solidFill>
                <a:effectLst/>
                <a:latin typeface="+mn-lt"/>
                <a:ea typeface="+mn-ea"/>
                <a:cs typeface="+mn-cs"/>
              </a:rPr>
              <a:t>Hacksaw</a:t>
            </a:r>
          </a:p>
          <a:p>
            <a:pPr rtl="0" eaLnBrk="1" fontAlgn="t" latinLnBrk="0" hangingPunct="1"/>
            <a:r>
              <a:rPr lang="en-ZA" sz="1200" b="0" i="0" u="none" strike="noStrike" kern="1200" dirty="0">
                <a:solidFill>
                  <a:schemeClr val="tx1"/>
                </a:solidFill>
                <a:effectLst/>
                <a:latin typeface="+mn-lt"/>
                <a:ea typeface="+mn-ea"/>
                <a:cs typeface="+mn-cs"/>
              </a:rPr>
              <a:t>Tape measure</a:t>
            </a:r>
          </a:p>
          <a:p>
            <a:pPr rtl="0" eaLnBrk="1" fontAlgn="t" latinLnBrk="0" hangingPunct="1"/>
            <a:r>
              <a:rPr lang="en-ZA" sz="1200" b="0" i="0" u="none" strike="noStrike" kern="1200" dirty="0">
                <a:solidFill>
                  <a:schemeClr val="tx1"/>
                </a:solidFill>
                <a:effectLst/>
                <a:latin typeface="+mn-lt"/>
                <a:ea typeface="+mn-ea"/>
                <a:cs typeface="+mn-cs"/>
              </a:rPr>
              <a:t>Aluminium Ladder</a:t>
            </a:r>
          </a:p>
          <a:p>
            <a:pPr rtl="0" eaLnBrk="1" fontAlgn="auto" latinLnBrk="0" hangingPunct="1"/>
            <a:r>
              <a:rPr lang="en-ZA" sz="1200" b="0" i="0" u="none" strike="noStrike" kern="1200" dirty="0">
                <a:solidFill>
                  <a:schemeClr val="tx1"/>
                </a:solidFill>
                <a:effectLst/>
                <a:latin typeface="+mn-lt"/>
                <a:ea typeface="+mn-ea"/>
                <a:cs typeface="+mn-cs"/>
              </a:rPr>
              <a:t>Bender spring</a:t>
            </a:r>
          </a:p>
          <a:p>
            <a:pPr rtl="0" eaLnBrk="1" fontAlgn="t" latinLnBrk="0" hangingPunct="1"/>
            <a:r>
              <a:rPr lang="en-ZA" sz="1200" b="0" i="0" u="none" strike="noStrike" kern="1200" dirty="0">
                <a:solidFill>
                  <a:schemeClr val="tx1"/>
                </a:solidFill>
                <a:effectLst/>
                <a:latin typeface="+mn-lt"/>
                <a:ea typeface="+mn-ea"/>
                <a:cs typeface="+mn-cs"/>
              </a:rPr>
              <a:t>Screw driver (Philips or Flat)</a:t>
            </a:r>
          </a:p>
          <a:p>
            <a:pPr rtl="0" eaLnBrk="1" fontAlgn="t" latinLnBrk="0" hangingPunct="1"/>
            <a:r>
              <a:rPr lang="en-ZA" sz="1200" b="0" i="0" u="none" strike="noStrike" kern="1200" dirty="0">
                <a:solidFill>
                  <a:schemeClr val="tx1"/>
                </a:solidFill>
                <a:effectLst/>
                <a:latin typeface="+mn-lt"/>
                <a:ea typeface="+mn-ea"/>
                <a:cs typeface="+mn-cs"/>
              </a:rPr>
              <a:t>Wire stripper</a:t>
            </a:r>
          </a:p>
          <a:p>
            <a:pPr rtl="0" eaLnBrk="1" fontAlgn="t" latinLnBrk="0" hangingPunct="1"/>
            <a:r>
              <a:rPr lang="en-ZA" sz="1200" b="0" i="0" u="none" strike="noStrike" kern="1200" dirty="0">
                <a:solidFill>
                  <a:schemeClr val="tx1"/>
                </a:solidFill>
                <a:effectLst/>
                <a:latin typeface="+mn-lt"/>
                <a:ea typeface="+mn-ea"/>
                <a:cs typeface="+mn-cs"/>
              </a:rPr>
              <a:t>Pliers  </a:t>
            </a:r>
          </a:p>
          <a:p>
            <a:pPr rtl="0" eaLnBrk="1" fontAlgn="t" latinLnBrk="0" hangingPunct="1"/>
            <a:r>
              <a:rPr lang="en-ZA" sz="1200" b="0" i="0" u="none" strike="noStrike" kern="1200" dirty="0">
                <a:solidFill>
                  <a:schemeClr val="tx1"/>
                </a:solidFill>
                <a:effectLst/>
                <a:latin typeface="+mn-lt"/>
                <a:ea typeface="+mn-ea"/>
                <a:cs typeface="+mn-cs"/>
              </a:rPr>
              <a:t>Multi Meter Insulated screw driver (flat or star)</a:t>
            </a:r>
          </a:p>
          <a:p>
            <a:pPr rtl="0" eaLnBrk="1" fontAlgn="t" latinLnBrk="0" hangingPunct="1"/>
            <a:r>
              <a:rPr lang="en-ZA"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149078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list of text should be broken up to make it more interesting. Text should be presented in a menu type of format.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Information should be presented in a clickable menu so that learner can click on each outcome instead of it being one long list. </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an image and name for each of these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moves mouse over each of the images additional information about each  should appear: </a:t>
            </a:r>
          </a:p>
          <a:p>
            <a:pPr marL="0" indent="0">
              <a:lnSpc>
                <a:spcPct val="107000"/>
              </a:lnSpc>
              <a:spcAft>
                <a:spcPts val="0"/>
              </a:spcAft>
              <a:buFont typeface="Courier New" panose="02070309020205020404" pitchFamily="49" charset="0"/>
              <a:buNone/>
            </a:pPr>
            <a:r>
              <a:rPr lang="en-ZA" sz="1200" dirty="0"/>
              <a:t>Spirit Level </a:t>
            </a:r>
          </a:p>
          <a:p>
            <a:pPr marL="0" indent="0">
              <a:lnSpc>
                <a:spcPct val="107000"/>
              </a:lnSpc>
              <a:spcAft>
                <a:spcPts val="0"/>
              </a:spcAft>
              <a:buFont typeface="Courier New" panose="02070309020205020404" pitchFamily="49" charset="0"/>
              <a:buNone/>
            </a:pPr>
            <a:r>
              <a:rPr lang="en-ZA" sz="1200" dirty="0"/>
              <a:t>Tape measure</a:t>
            </a:r>
          </a:p>
          <a:p>
            <a:pPr marL="0" indent="0">
              <a:lnSpc>
                <a:spcPct val="107000"/>
              </a:lnSpc>
              <a:spcAft>
                <a:spcPts val="0"/>
              </a:spcAft>
              <a:buFont typeface="Courier New" panose="02070309020205020404" pitchFamily="49" charset="0"/>
              <a:buNone/>
            </a:pPr>
            <a:r>
              <a:rPr lang="en-ZA" sz="1200" dirty="0" err="1"/>
              <a:t>Brandering</a:t>
            </a: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3232516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should be an image and name for each of these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Additional information for each of materials: </a:t>
            </a:r>
          </a:p>
          <a:p>
            <a:pPr rtl="0" eaLnBrk="1" fontAlgn="t" latinLnBrk="0" hangingPunct="1"/>
            <a:r>
              <a:rPr lang="en-ZA" sz="1200" b="0" i="0" u="none" strike="noStrike" kern="1200" dirty="0">
                <a:solidFill>
                  <a:schemeClr val="tx1"/>
                </a:solidFill>
                <a:effectLst/>
                <a:latin typeface="+mn-lt"/>
                <a:ea typeface="+mn-ea"/>
                <a:cs typeface="+mn-cs"/>
              </a:rPr>
              <a:t>Distribution board</a:t>
            </a:r>
          </a:p>
          <a:p>
            <a:pPr rtl="0" eaLnBrk="1" fontAlgn="t" latinLnBrk="0" hangingPunct="1"/>
            <a:r>
              <a:rPr lang="en-ZA" sz="1200" b="0" i="0" u="none" strike="noStrike" kern="1200" dirty="0">
                <a:solidFill>
                  <a:schemeClr val="tx1"/>
                </a:solidFill>
                <a:effectLst/>
                <a:latin typeface="+mn-lt"/>
                <a:ea typeface="+mn-ea"/>
                <a:cs typeface="+mn-cs"/>
              </a:rPr>
              <a:t>PVC conduit</a:t>
            </a:r>
          </a:p>
          <a:p>
            <a:pPr rtl="0" eaLnBrk="1" fontAlgn="t" latinLnBrk="0" hangingPunct="1"/>
            <a:r>
              <a:rPr lang="en-ZA" sz="1200" b="0" i="0" u="none" strike="noStrike" kern="1200" dirty="0">
                <a:solidFill>
                  <a:schemeClr val="tx1"/>
                </a:solidFill>
                <a:effectLst/>
                <a:latin typeface="+mn-lt"/>
                <a:ea typeface="+mn-ea"/>
                <a:cs typeface="+mn-cs"/>
              </a:rPr>
              <a:t>PVC saddles</a:t>
            </a:r>
          </a:p>
          <a:p>
            <a:pPr rtl="0" eaLnBrk="1" fontAlgn="t" latinLnBrk="0" hangingPunct="1"/>
            <a:r>
              <a:rPr lang="en-ZA" sz="1200" b="0" i="0" u="none" strike="noStrike" kern="1200" dirty="0">
                <a:solidFill>
                  <a:schemeClr val="tx1"/>
                </a:solidFill>
                <a:effectLst/>
                <a:latin typeface="+mn-lt"/>
                <a:ea typeface="+mn-ea"/>
                <a:cs typeface="+mn-cs"/>
              </a:rPr>
              <a:t>PVC adaptor</a:t>
            </a:r>
          </a:p>
          <a:p>
            <a:pPr rtl="0" eaLnBrk="1" fontAlgn="t" latinLnBrk="0" hangingPunct="1"/>
            <a:r>
              <a:rPr lang="en-ZA" sz="1200" b="0" i="0" u="none" strike="noStrike" kern="1200" dirty="0">
                <a:solidFill>
                  <a:schemeClr val="tx1"/>
                </a:solidFill>
                <a:effectLst/>
                <a:latin typeface="+mn-lt"/>
                <a:ea typeface="+mn-ea"/>
                <a:cs typeface="+mn-cs"/>
              </a:rPr>
              <a:t>Fisher plug and screws</a:t>
            </a:r>
          </a:p>
          <a:p>
            <a:pPr rtl="0" eaLnBrk="1" fontAlgn="t" latinLnBrk="0" hangingPunct="1"/>
            <a:r>
              <a:rPr lang="en-ZA" sz="1200" b="0" i="0" u="none" strike="noStrike" kern="1200" dirty="0">
                <a:solidFill>
                  <a:schemeClr val="tx1"/>
                </a:solidFill>
                <a:effectLst/>
                <a:latin typeface="+mn-lt"/>
                <a:ea typeface="+mn-ea"/>
                <a:cs typeface="+mn-cs"/>
              </a:rPr>
              <a:t>Masonry drill bit</a:t>
            </a:r>
          </a:p>
          <a:p>
            <a:pPr rtl="0" eaLnBrk="1" fontAlgn="t" latinLnBrk="0" hangingPunct="1"/>
            <a:r>
              <a:rPr lang="en-ZA" sz="1200" b="0" i="0" u="none" strike="noStrike" kern="1200" dirty="0">
                <a:solidFill>
                  <a:schemeClr val="tx1"/>
                </a:solidFill>
                <a:effectLst/>
                <a:latin typeface="+mn-lt"/>
                <a:ea typeface="+mn-ea"/>
                <a:cs typeface="+mn-cs"/>
              </a:rPr>
              <a:t>Pencil</a:t>
            </a:r>
          </a:p>
          <a:p>
            <a:pPr rtl="0" eaLnBrk="1" fontAlgn="t" latinLnBrk="0" hangingPunct="1"/>
            <a:r>
              <a:rPr lang="en-ZA" sz="1200" b="0" i="0" u="none" strike="noStrike" kern="1200" dirty="0">
                <a:solidFill>
                  <a:schemeClr val="tx1"/>
                </a:solidFill>
                <a:effectLst/>
                <a:latin typeface="+mn-lt"/>
                <a:ea typeface="+mn-ea"/>
                <a:cs typeface="+mn-cs"/>
              </a:rPr>
              <a:t>Fisher plugs</a:t>
            </a:r>
          </a:p>
          <a:p>
            <a:pPr rtl="0" eaLnBrk="1" fontAlgn="t" latinLnBrk="0" hangingPunct="1"/>
            <a:r>
              <a:rPr lang="en-ZA" sz="1200" b="0" i="0" u="none" strike="noStrike" kern="1200" dirty="0">
                <a:solidFill>
                  <a:schemeClr val="tx1"/>
                </a:solidFill>
                <a:effectLst/>
                <a:latin typeface="+mn-lt"/>
                <a:ea typeface="+mn-ea"/>
                <a:cs typeface="+mn-cs"/>
              </a:rPr>
              <a:t>PVC saddles</a:t>
            </a:r>
          </a:p>
          <a:p>
            <a:pPr rtl="0" eaLnBrk="1" fontAlgn="t" latinLnBrk="0" hangingPunct="1"/>
            <a:r>
              <a:rPr lang="en-ZA" sz="1200" b="0" i="0" u="none" strike="noStrike" kern="1200" dirty="0">
                <a:solidFill>
                  <a:schemeClr val="tx1"/>
                </a:solidFill>
                <a:effectLst/>
                <a:latin typeface="+mn-lt"/>
                <a:ea typeface="+mn-ea"/>
                <a:cs typeface="+mn-cs"/>
              </a:rPr>
              <a:t>PVC couplings</a:t>
            </a:r>
          </a:p>
          <a:p>
            <a:pPr rtl="0" eaLnBrk="1" fontAlgn="t" latinLnBrk="0" hangingPunct="1"/>
            <a:r>
              <a:rPr lang="en-ZA" sz="1200" b="0" i="0" u="none" strike="noStrike" kern="1200" dirty="0">
                <a:solidFill>
                  <a:schemeClr val="tx1"/>
                </a:solidFill>
                <a:effectLst/>
                <a:latin typeface="+mn-lt"/>
                <a:ea typeface="+mn-ea"/>
                <a:cs typeface="+mn-cs"/>
              </a:rPr>
              <a:t>PVC adaptor</a:t>
            </a:r>
          </a:p>
          <a:p>
            <a:pPr rtl="0" eaLnBrk="1" fontAlgn="t" latinLnBrk="0" hangingPunct="1"/>
            <a:r>
              <a:rPr lang="en-ZA" sz="1200" b="0" i="0" u="none" strike="noStrike" kern="1200" dirty="0">
                <a:solidFill>
                  <a:schemeClr val="tx1"/>
                </a:solidFill>
                <a:effectLst/>
                <a:latin typeface="+mn-lt"/>
                <a:ea typeface="+mn-ea"/>
                <a:cs typeface="+mn-cs"/>
              </a:rPr>
              <a:t>Masonry drill bit</a:t>
            </a:r>
          </a:p>
          <a:p>
            <a:pPr rtl="0" eaLnBrk="1" fontAlgn="t" latinLnBrk="0" hangingPunct="1"/>
            <a:r>
              <a:rPr lang="en-ZA" sz="1200" b="0" i="0" u="none" strike="noStrike" kern="1200" dirty="0">
                <a:solidFill>
                  <a:schemeClr val="tx1"/>
                </a:solidFill>
                <a:effectLst/>
                <a:latin typeface="+mn-lt"/>
                <a:ea typeface="+mn-ea"/>
                <a:cs typeface="+mn-cs"/>
              </a:rPr>
              <a:t>PVC conduit</a:t>
            </a:r>
          </a:p>
          <a:p>
            <a:pPr rtl="0" eaLnBrk="1" fontAlgn="t" latinLnBrk="0" hangingPunct="1"/>
            <a:r>
              <a:rPr lang="en-ZA" sz="1200" b="0" i="0" u="none" strike="noStrike" kern="1200" dirty="0">
                <a:solidFill>
                  <a:schemeClr val="tx1"/>
                </a:solidFill>
                <a:effectLst/>
                <a:latin typeface="+mn-lt"/>
                <a:ea typeface="+mn-ea"/>
                <a:cs typeface="+mn-cs"/>
              </a:rPr>
              <a:t>Light Switch</a:t>
            </a:r>
          </a:p>
          <a:p>
            <a:pPr rtl="0" eaLnBrk="1" fontAlgn="t" latinLnBrk="0" hangingPunct="1"/>
            <a:r>
              <a:rPr lang="en-ZA" sz="1200" b="0" i="0" u="none" strike="noStrike" kern="1200" dirty="0">
                <a:solidFill>
                  <a:schemeClr val="tx1"/>
                </a:solidFill>
                <a:effectLst/>
                <a:latin typeface="+mn-lt"/>
                <a:ea typeface="+mn-ea"/>
                <a:cs typeface="+mn-cs"/>
              </a:rPr>
              <a:t>2.5mm²GP wire (red and black)</a:t>
            </a:r>
          </a:p>
          <a:p>
            <a:pPr rtl="0" eaLnBrk="1" fontAlgn="t" latinLnBrk="0" hangingPunct="1"/>
            <a:r>
              <a:rPr lang="en-ZA" sz="1200" b="0" i="0" u="none" strike="noStrike" kern="1200" dirty="0">
                <a:solidFill>
                  <a:schemeClr val="tx1"/>
                </a:solidFill>
                <a:effectLst/>
                <a:latin typeface="+mn-lt"/>
                <a:ea typeface="+mn-ea"/>
                <a:cs typeface="+mn-cs"/>
              </a:rPr>
              <a:t>2.5mm² bare copper earth</a:t>
            </a:r>
          </a:p>
          <a:p>
            <a:pPr rtl="0" eaLnBrk="1" fontAlgn="t" latinLnBrk="0" hangingPunct="1"/>
            <a:r>
              <a:rPr lang="en-ZA" sz="1200" b="0" i="0" u="none" strike="noStrike" kern="1200" dirty="0">
                <a:solidFill>
                  <a:schemeClr val="tx1"/>
                </a:solidFill>
                <a:effectLst/>
                <a:latin typeface="+mn-lt"/>
                <a:ea typeface="+mn-ea"/>
                <a:cs typeface="+mn-cs"/>
              </a:rPr>
              <a:t> Earth leakage unit</a:t>
            </a:r>
          </a:p>
          <a:p>
            <a:pPr rtl="0" eaLnBrk="1" fontAlgn="t" latinLnBrk="0" hangingPunct="1"/>
            <a:r>
              <a:rPr lang="en-ZA" sz="1200" b="0" i="0" u="none" strike="noStrike" kern="1200" dirty="0">
                <a:solidFill>
                  <a:schemeClr val="tx1"/>
                </a:solidFill>
                <a:effectLst/>
                <a:latin typeface="+mn-lt"/>
                <a:ea typeface="+mn-ea"/>
                <a:cs typeface="+mn-cs"/>
              </a:rPr>
              <a:t>Circuit breaker</a:t>
            </a:r>
          </a:p>
          <a:p>
            <a:pPr rtl="0" eaLnBrk="1" fontAlgn="t" latinLnBrk="0" hangingPunct="1"/>
            <a:r>
              <a:rPr lang="en-ZA" sz="1200" b="0" i="0" u="none" strike="noStrike" kern="1200" dirty="0">
                <a:solidFill>
                  <a:schemeClr val="tx1"/>
                </a:solidFill>
                <a:effectLst/>
                <a:latin typeface="+mn-lt"/>
                <a:ea typeface="+mn-ea"/>
                <a:cs typeface="+mn-cs"/>
              </a:rPr>
              <a:t>GP wire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366591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videos they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563716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18910240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See if there is a step by step process that comes out of Video 07 and then use that structure here. </a:t>
            </a:r>
            <a:r>
              <a:rPr lang="en-US" b="1" dirty="0" err="1"/>
              <a:t>Ie</a:t>
            </a:r>
            <a:r>
              <a:rPr lang="en-US" b="1" dirty="0"/>
              <a:t>. Step 1 Scan for information, Step 2 highlight the important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each of the SANS codes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 Slide 55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SANS - Slide 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27792510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 Licensing issue. I see that there is a copyright on the SANS codes. Do we need to apply for permission from SABS to use them in our learning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document text should be inserted on this page in a scrollable window so that learner can read the entire document on this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673624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for </a:t>
            </a:r>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1147510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 Licensing issue. I see that there is a copyright on the SANS codes. Do we need to apply for permission from SABS to use them in our learning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document text should be inserted on this page in a scrollable window so that learner can read the entire document on this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23660125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4154672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back to Course 0 but still ask them to do a specific risk assessment activity.</a:t>
            </a:r>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296994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“I would like to” they should be taken to Slide 68</a:t>
            </a:r>
          </a:p>
        </p:txBody>
      </p:sp>
      <p:sp>
        <p:nvSpPr>
          <p:cNvPr id="4" name="Slide Number Placeholder 3"/>
          <p:cNvSpPr>
            <a:spLocks noGrp="1"/>
          </p:cNvSpPr>
          <p:nvPr>
            <p:ph type="sldNum" sz="quarter" idx="10"/>
          </p:nvPr>
        </p:nvSpPr>
        <p:spPr/>
        <p:txBody>
          <a:bodyPr/>
          <a:lstStyle/>
          <a:p>
            <a:fld id="{16FEC50E-693F-7248-AD71-EC691CF637E1}" type="slidenum">
              <a:rPr lang="en-GB" smtClean="0"/>
              <a:t>60</a:t>
            </a:fld>
            <a:endParaRPr lang="en-GB"/>
          </a:p>
        </p:txBody>
      </p:sp>
    </p:spTree>
    <p:extLst>
      <p:ext uri="{BB962C8B-B14F-4D97-AF65-F5344CB8AC3E}">
        <p14:creationId xmlns:p14="http://schemas.microsoft.com/office/powerpoint/2010/main" val="3139784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“Watch” they should be taken to Slide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Matching activity. The order should be shuffled.  Here are the correct pairs: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Drill a hole- Particles in the eyes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Install PVC conduit in DB- Twisted wrist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Install security light- Falling from the ladder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Install PVC multicore- Inhaling dust and other particles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Fit circuit breaker- high risk of electrocution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correct- </a:t>
            </a:r>
            <a:r>
              <a:rPr lang="en-US" b="0" dirty="0"/>
              <a:t>Well done! You matched the correct risks with the correct tasks. (Take learner to slide 67)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incorrect- </a:t>
            </a:r>
            <a:r>
              <a:rPr lang="en-US" b="0" dirty="0"/>
              <a:t>Oops not quite. On the following page you will see the tasks and the risks that go with those tasks. (66)</a:t>
            </a:r>
          </a:p>
        </p:txBody>
      </p:sp>
      <p:sp>
        <p:nvSpPr>
          <p:cNvPr id="4" name="Slide Number Placeholder 3"/>
          <p:cNvSpPr>
            <a:spLocks noGrp="1"/>
          </p:cNvSpPr>
          <p:nvPr>
            <p:ph type="sldNum" sz="quarter" idx="10"/>
          </p:nvPr>
        </p:nvSpPr>
        <p:spPr/>
        <p:txBody>
          <a:bodyPr/>
          <a:lstStyle/>
          <a:p>
            <a:fld id="{16FEC50E-693F-7248-AD71-EC691CF637E1}" type="slidenum">
              <a:rPr lang="en-GB" smtClean="0"/>
              <a:t>61</a:t>
            </a:fld>
            <a:endParaRPr lang="en-GB"/>
          </a:p>
        </p:txBody>
      </p:sp>
    </p:spTree>
    <p:extLst>
      <p:ext uri="{BB962C8B-B14F-4D97-AF65-F5344CB8AC3E}">
        <p14:creationId xmlns:p14="http://schemas.microsoft.com/office/powerpoint/2010/main" val="26049476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indent="0">
              <a:buNone/>
            </a:pPr>
            <a:r>
              <a:rPr lang="en-GB" sz="1200" b="1" dirty="0"/>
              <a:t>Note for interactivity: </a:t>
            </a:r>
          </a:p>
          <a:p>
            <a:pPr marL="0" indent="0">
              <a:buNone/>
            </a:pPr>
            <a:endParaRPr lang="en-GB" sz="1200" b="1" dirty="0"/>
          </a:p>
          <a:p>
            <a:pPr marL="0" indent="0">
              <a:buNone/>
            </a:pPr>
            <a:r>
              <a:rPr lang="en-GB" sz="1200" b="0" dirty="0"/>
              <a:t>Videos must be displayed as thumb prints on the left hand side of the page. When learner clicks on the video is should display on the right-hand side of the page. </a:t>
            </a:r>
          </a:p>
          <a:p>
            <a:pPr marL="0" indent="0">
              <a:buNone/>
            </a:pPr>
            <a:r>
              <a:rPr lang="en-GB" sz="1200" b="0" dirty="0"/>
              <a:t>When learner clicks on “Go back” they should be taken to Slide 61. </a:t>
            </a:r>
          </a:p>
          <a:p>
            <a:pPr marL="0" indent="0">
              <a:buNone/>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62</a:t>
            </a:fld>
            <a:endParaRPr lang="en-GB"/>
          </a:p>
        </p:txBody>
      </p:sp>
    </p:spTree>
    <p:extLst>
      <p:ext uri="{BB962C8B-B14F-4D97-AF65-F5344CB8AC3E}">
        <p14:creationId xmlns:p14="http://schemas.microsoft.com/office/powerpoint/2010/main" val="1043078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63</a:t>
            </a:fld>
            <a:endParaRPr lang="en-GB"/>
          </a:p>
        </p:txBody>
      </p:sp>
    </p:spTree>
    <p:extLst>
      <p:ext uri="{BB962C8B-B14F-4D97-AF65-F5344CB8AC3E}">
        <p14:creationId xmlns:p14="http://schemas.microsoft.com/office/powerpoint/2010/main" val="194444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Drag and drop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64</a:t>
            </a:fld>
            <a:endParaRPr lang="en-GB"/>
          </a:p>
        </p:txBody>
      </p:sp>
    </p:spTree>
    <p:extLst>
      <p:ext uri="{BB962C8B-B14F-4D97-AF65-F5344CB8AC3E}">
        <p14:creationId xmlns:p14="http://schemas.microsoft.com/office/powerpoint/2010/main" val="3906923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Drag and drop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items to be dropped onto the image are: </a:t>
            </a:r>
          </a:p>
          <a:p>
            <a:pPr marL="171450" lvl="0" indent="-171450">
              <a:buFont typeface="Arial" panose="020B0604020202020204" pitchFamily="34" charset="0"/>
              <a:buChar char="•"/>
            </a:pPr>
            <a:r>
              <a:rPr lang="en-ZA" dirty="0"/>
              <a:t>Overall</a:t>
            </a:r>
            <a:endParaRPr lang="en-US" dirty="0"/>
          </a:p>
          <a:p>
            <a:pPr marL="171450" lvl="0" indent="-171450">
              <a:buFont typeface="Arial" panose="020B0604020202020204" pitchFamily="34" charset="0"/>
              <a:buChar char="•"/>
            </a:pPr>
            <a:r>
              <a:rPr lang="en-ZA" dirty="0"/>
              <a:t>Safety shoes</a:t>
            </a:r>
            <a:endParaRPr lang="en-US" dirty="0"/>
          </a:p>
          <a:p>
            <a:pPr marL="171450" lvl="0" indent="-171450">
              <a:buFont typeface="Arial" panose="020B0604020202020204" pitchFamily="34" charset="0"/>
              <a:buChar char="•"/>
            </a:pPr>
            <a:r>
              <a:rPr lang="en-ZA" dirty="0"/>
              <a:t>Eye protection</a:t>
            </a:r>
            <a:endParaRPr lang="en-US" dirty="0"/>
          </a:p>
          <a:p>
            <a:pPr marL="171450" lvl="0" indent="-171450">
              <a:buFont typeface="Arial" panose="020B0604020202020204" pitchFamily="34" charset="0"/>
              <a:buChar char="•"/>
            </a:pPr>
            <a:r>
              <a:rPr lang="en-ZA" dirty="0"/>
              <a:t>Ear protection</a:t>
            </a:r>
            <a:endParaRPr lang="en-US" dirty="0"/>
          </a:p>
          <a:p>
            <a:pPr marL="171450" lvl="0" indent="-171450">
              <a:buFont typeface="Arial" panose="020B0604020202020204" pitchFamily="34" charset="0"/>
              <a:buChar char="•"/>
            </a:pPr>
            <a:r>
              <a:rPr lang="en-ZA" dirty="0"/>
              <a:t>Sun hat</a:t>
            </a:r>
            <a:endParaRPr lang="en-US" dirty="0"/>
          </a:p>
          <a:p>
            <a:pPr marL="171450" lvl="0" indent="-171450">
              <a:buFont typeface="Arial" panose="020B0604020202020204" pitchFamily="34" charset="0"/>
              <a:buChar char="•"/>
            </a:pPr>
            <a:r>
              <a:rPr lang="en-ZA" dirty="0"/>
              <a:t>Sun lotion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button they should  be taken to feedback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correct: </a:t>
            </a:r>
            <a:r>
              <a:rPr lang="en-US" b="0" dirty="0"/>
              <a:t>Well done! You have chosen the correct PPE for completing this job.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(Take learner to Slide 66)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lvl="0" indent="0">
              <a:buFont typeface="Arial" panose="020B0604020202020204" pitchFamily="34" charset="0"/>
              <a:buNone/>
            </a:pPr>
            <a:r>
              <a:rPr lang="en-US" b="1" dirty="0"/>
              <a:t>Feedback if incorrect: </a:t>
            </a:r>
            <a:r>
              <a:rPr lang="en-US" b="0" dirty="0"/>
              <a:t>Oops not quite, the correct PPE needed for this job was </a:t>
            </a:r>
          </a:p>
          <a:p>
            <a:pPr marL="171450" lvl="0" indent="-171450">
              <a:buFont typeface="Arial" panose="020B0604020202020204" pitchFamily="34" charset="0"/>
              <a:buChar char="•"/>
            </a:pPr>
            <a:r>
              <a:rPr lang="en-ZA" dirty="0"/>
              <a:t>Overall</a:t>
            </a:r>
            <a:endParaRPr lang="en-US" dirty="0"/>
          </a:p>
          <a:p>
            <a:pPr marL="171450" lvl="0" indent="-171450">
              <a:buFont typeface="Arial" panose="020B0604020202020204" pitchFamily="34" charset="0"/>
              <a:buChar char="•"/>
            </a:pPr>
            <a:r>
              <a:rPr lang="en-ZA" dirty="0"/>
              <a:t>Safety shoes</a:t>
            </a:r>
            <a:endParaRPr lang="en-US" dirty="0"/>
          </a:p>
          <a:p>
            <a:pPr marL="171450" lvl="0" indent="-171450">
              <a:buFont typeface="Arial" panose="020B0604020202020204" pitchFamily="34" charset="0"/>
              <a:buChar char="•"/>
            </a:pPr>
            <a:r>
              <a:rPr lang="en-ZA" dirty="0"/>
              <a:t>Eye protection</a:t>
            </a:r>
            <a:endParaRPr lang="en-US" dirty="0"/>
          </a:p>
          <a:p>
            <a:pPr marL="171450" lvl="0" indent="-171450">
              <a:buFont typeface="Arial" panose="020B0604020202020204" pitchFamily="34" charset="0"/>
              <a:buChar char="•"/>
            </a:pPr>
            <a:r>
              <a:rPr lang="en-ZA" dirty="0"/>
              <a:t>Ear protection</a:t>
            </a:r>
            <a:endParaRPr lang="en-US" dirty="0"/>
          </a:p>
          <a:p>
            <a:pPr marL="171450" lvl="0" indent="-171450">
              <a:buFont typeface="Arial" panose="020B0604020202020204" pitchFamily="34" charset="0"/>
              <a:buChar char="•"/>
            </a:pPr>
            <a:r>
              <a:rPr lang="en-ZA" dirty="0"/>
              <a:t>Sun hat</a:t>
            </a:r>
            <a:endParaRPr lang="en-US" dirty="0"/>
          </a:p>
          <a:p>
            <a:pPr marL="171450" lvl="0" indent="-171450">
              <a:buFont typeface="Arial" panose="020B0604020202020204" pitchFamily="34" charset="0"/>
              <a:buChar char="•"/>
            </a:pPr>
            <a:r>
              <a:rPr lang="en-ZA" dirty="0"/>
              <a:t>Sun lotion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(Take learner back to Slide 66)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65</a:t>
            </a:fld>
            <a:endParaRPr lang="en-GB"/>
          </a:p>
        </p:txBody>
      </p:sp>
    </p:spTree>
    <p:extLst>
      <p:ext uri="{BB962C8B-B14F-4D97-AF65-F5344CB8AC3E}">
        <p14:creationId xmlns:p14="http://schemas.microsoft.com/office/powerpoint/2010/main" val="30659092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Learner should be able to type in text in each area of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they should be taken to Slide 70. </a:t>
            </a:r>
          </a:p>
        </p:txBody>
      </p:sp>
      <p:sp>
        <p:nvSpPr>
          <p:cNvPr id="4" name="Slide Number Placeholder 3"/>
          <p:cNvSpPr>
            <a:spLocks noGrp="1"/>
          </p:cNvSpPr>
          <p:nvPr>
            <p:ph type="sldNum" sz="quarter" idx="10"/>
          </p:nvPr>
        </p:nvSpPr>
        <p:spPr/>
        <p:txBody>
          <a:bodyPr/>
          <a:lstStyle/>
          <a:p>
            <a:fld id="{16FEC50E-693F-7248-AD71-EC691CF637E1}" type="slidenum">
              <a:rPr lang="en-GB" smtClean="0"/>
              <a:t>66</a:t>
            </a:fld>
            <a:endParaRPr lang="en-GB"/>
          </a:p>
        </p:txBody>
      </p:sp>
    </p:spTree>
    <p:extLst>
      <p:ext uri="{BB962C8B-B14F-4D97-AF65-F5344CB8AC3E}">
        <p14:creationId xmlns:p14="http://schemas.microsoft.com/office/powerpoint/2010/main" val="42350054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Learner should be able to type in text in each area of the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they should be taken to Slide 58. </a:t>
            </a:r>
          </a:p>
        </p:txBody>
      </p:sp>
      <p:sp>
        <p:nvSpPr>
          <p:cNvPr id="4" name="Slide Number Placeholder 3"/>
          <p:cNvSpPr>
            <a:spLocks noGrp="1"/>
          </p:cNvSpPr>
          <p:nvPr>
            <p:ph type="sldNum" sz="quarter" idx="10"/>
          </p:nvPr>
        </p:nvSpPr>
        <p:spPr/>
        <p:txBody>
          <a:bodyPr/>
          <a:lstStyle/>
          <a:p>
            <a:fld id="{16FEC50E-693F-7248-AD71-EC691CF637E1}" type="slidenum">
              <a:rPr lang="en-GB" smtClean="0"/>
              <a:t>67</a:t>
            </a:fld>
            <a:endParaRPr lang="en-GB"/>
          </a:p>
        </p:txBody>
      </p:sp>
    </p:spTree>
    <p:extLst>
      <p:ext uri="{BB962C8B-B14F-4D97-AF65-F5344CB8AC3E}">
        <p14:creationId xmlns:p14="http://schemas.microsoft.com/office/powerpoint/2010/main" val="17600145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GB" u="sng" dirty="0" err="1"/>
              <a:t>ePortfolio</a:t>
            </a:r>
            <a:r>
              <a:rPr lang="en-GB" u="sng" dirty="0"/>
              <a:t> </a:t>
            </a:r>
            <a:r>
              <a:rPr lang="en-GB" u="none" dirty="0"/>
              <a:t>must be hyperlinked to information about </a:t>
            </a:r>
            <a:r>
              <a:rPr lang="en-GB" u="none" dirty="0" err="1"/>
              <a:t>ePortfolios</a:t>
            </a: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“Download” should be linked to a blank copy of Risk Assessment Table (see hyperlink on block)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“See steps” should be link to the following information: </a:t>
            </a:r>
          </a:p>
          <a:p>
            <a:pPr marL="228600" indent="-228600">
              <a:lnSpc>
                <a:spcPct val="100000"/>
              </a:lnSpc>
              <a:spcBef>
                <a:spcPts val="0"/>
              </a:spcBef>
              <a:buFont typeface="+mj-lt"/>
              <a:buAutoNum type="arabicPeriod"/>
            </a:pPr>
            <a:r>
              <a:rPr lang="en-US" sz="1200" dirty="0"/>
              <a:t>Drill a hole in a wall </a:t>
            </a:r>
          </a:p>
          <a:p>
            <a:pPr marL="228600" indent="-228600">
              <a:lnSpc>
                <a:spcPct val="100000"/>
              </a:lnSpc>
              <a:spcBef>
                <a:spcPts val="0"/>
              </a:spcBef>
              <a:buFont typeface="+mj-lt"/>
              <a:buAutoNum type="arabicPeriod"/>
            </a:pPr>
            <a:r>
              <a:rPr lang="en-GB" sz="1200" dirty="0"/>
              <a:t>Fit conduit through the new hole drilled in the wall </a:t>
            </a:r>
          </a:p>
          <a:p>
            <a:pPr marL="228600" indent="-228600">
              <a:lnSpc>
                <a:spcPct val="100000"/>
              </a:lnSpc>
              <a:spcBef>
                <a:spcPts val="0"/>
              </a:spcBef>
              <a:buFont typeface="+mj-lt"/>
              <a:buAutoNum type="arabicPeriod"/>
            </a:pPr>
            <a:r>
              <a:rPr lang="en-US" sz="1200" dirty="0"/>
              <a:t>Install PVC multicore cable onto concrete or brick wall </a:t>
            </a:r>
            <a:r>
              <a:rPr lang="en-GB" sz="1200" dirty="0"/>
              <a:t>down the outside of the garage wall </a:t>
            </a:r>
          </a:p>
          <a:p>
            <a:pPr marL="228600" indent="-228600">
              <a:lnSpc>
                <a:spcPct val="100000"/>
              </a:lnSpc>
              <a:spcBef>
                <a:spcPts val="0"/>
              </a:spcBef>
              <a:buFont typeface="+mj-lt"/>
              <a:buAutoNum type="arabicPeriod"/>
            </a:pPr>
            <a:r>
              <a:rPr lang="en-GB" sz="1200" dirty="0"/>
              <a:t>Trench (Module 6) from the garage down through the garden to the gate to where we plan to install the socket outlet and </a:t>
            </a:r>
            <a:r>
              <a:rPr lang="en-US" sz="1200" dirty="0"/>
              <a:t>install multicore cable underground or in a trench </a:t>
            </a:r>
          </a:p>
          <a:p>
            <a:pPr marL="228600" indent="-228600">
              <a:lnSpc>
                <a:spcPct val="100000"/>
              </a:lnSpc>
              <a:spcBef>
                <a:spcPts val="0"/>
              </a:spcBef>
              <a:buFont typeface="+mj-lt"/>
              <a:buAutoNum type="arabicPeriod"/>
            </a:pPr>
            <a:r>
              <a:rPr lang="en-US" sz="1200" dirty="0"/>
              <a:t>Measure, mark and mount a flush mount enclosure that is </a:t>
            </a:r>
            <a:r>
              <a:rPr lang="en-GB" sz="1200" dirty="0"/>
              <a:t> weather-proof for a socket outlet on the boundary wall</a:t>
            </a:r>
          </a:p>
          <a:p>
            <a:pPr marL="228600" indent="-228600">
              <a:lnSpc>
                <a:spcPct val="100000"/>
              </a:lnSpc>
              <a:spcBef>
                <a:spcPts val="0"/>
              </a:spcBef>
              <a:buFont typeface="+mj-lt"/>
              <a:buAutoNum type="arabicPeriod"/>
            </a:pPr>
            <a:r>
              <a:rPr lang="en-GB" sz="1200" dirty="0"/>
              <a:t>We will draw </a:t>
            </a:r>
            <a:r>
              <a:rPr lang="en-US" sz="1200" dirty="0"/>
              <a:t>in conductors into conduit using a fish tape </a:t>
            </a:r>
          </a:p>
          <a:p>
            <a:pPr marL="228600" indent="-228600">
              <a:lnSpc>
                <a:spcPct val="100000"/>
              </a:lnSpc>
              <a:spcBef>
                <a:spcPts val="0"/>
              </a:spcBef>
              <a:buFont typeface="+mj-lt"/>
              <a:buAutoNum type="arabicPeriod"/>
            </a:pPr>
            <a:r>
              <a:rPr lang="en-US" sz="1200" dirty="0"/>
              <a:t>Connect GP conductors to socket outlet </a:t>
            </a:r>
          </a:p>
          <a:p>
            <a:pPr marL="228600" indent="-228600">
              <a:lnSpc>
                <a:spcPct val="100000"/>
              </a:lnSpc>
              <a:spcBef>
                <a:spcPts val="0"/>
              </a:spcBef>
              <a:buFont typeface="+mj-lt"/>
              <a:buAutoNum type="arabicPeriod"/>
            </a:pPr>
            <a:r>
              <a:rPr lang="en-GB" sz="1200" dirty="0"/>
              <a:t>Switch off supply to DB2 and t</a:t>
            </a:r>
            <a:r>
              <a:rPr lang="en-US" sz="1200" dirty="0" err="1"/>
              <a:t>est</a:t>
            </a:r>
            <a:r>
              <a:rPr lang="en-US" sz="1200" dirty="0"/>
              <a:t> to ensure safe and isolated </a:t>
            </a:r>
            <a:r>
              <a:rPr lang="en-GB" sz="1200" dirty="0"/>
              <a:t>to work</a:t>
            </a:r>
          </a:p>
          <a:p>
            <a:pPr marL="228600" indent="-228600">
              <a:lnSpc>
                <a:spcPct val="100000"/>
              </a:lnSpc>
              <a:spcBef>
                <a:spcPts val="0"/>
              </a:spcBef>
              <a:buFont typeface="+mj-lt"/>
              <a:buAutoNum type="arabicPeriod"/>
            </a:pPr>
            <a:r>
              <a:rPr lang="en-US" sz="1200" dirty="0"/>
              <a:t>Install PVC conduit from one available space in the DB1 </a:t>
            </a:r>
            <a:r>
              <a:rPr lang="en-GB" sz="1200" dirty="0"/>
              <a:t>1 at the bottom</a:t>
            </a:r>
          </a:p>
          <a:p>
            <a:pPr marL="228600" indent="-228600">
              <a:lnSpc>
                <a:spcPct val="100000"/>
              </a:lnSpc>
              <a:spcBef>
                <a:spcPts val="0"/>
              </a:spcBef>
              <a:buFont typeface="+mj-lt"/>
              <a:buAutoNum type="arabicPeriod"/>
            </a:pPr>
            <a:r>
              <a:rPr lang="en-GB" sz="1200" dirty="0"/>
              <a:t>Fit a circuit breaker in a DB and </a:t>
            </a:r>
            <a:r>
              <a:rPr lang="en-US" sz="1200" dirty="0"/>
              <a:t>connect supply from earth leakage supply to circuit breaker </a:t>
            </a:r>
          </a:p>
          <a:p>
            <a:pPr marL="228600" indent="-228600">
              <a:lnSpc>
                <a:spcPct val="100000"/>
              </a:lnSpc>
              <a:spcBef>
                <a:spcPts val="0"/>
              </a:spcBef>
              <a:buFont typeface="+mj-lt"/>
              <a:buAutoNum type="arabicPeriod"/>
            </a:pPr>
            <a:r>
              <a:rPr lang="en-GB" sz="1200" dirty="0"/>
              <a:t>Connect new gate socket outlet supply conductors in BD </a:t>
            </a:r>
          </a:p>
          <a:p>
            <a:pPr marL="228600" indent="-228600">
              <a:lnSpc>
                <a:spcPct val="100000"/>
              </a:lnSpc>
              <a:spcBef>
                <a:spcPts val="0"/>
              </a:spcBef>
              <a:buFont typeface="+mj-lt"/>
              <a:buAutoNum type="arabicPeriod"/>
            </a:pPr>
            <a:r>
              <a:rPr lang="en-US" sz="1200" dirty="0"/>
              <a:t>Conduct relevant tests</a:t>
            </a:r>
            <a:endParaRPr lang="en-GB" sz="1200" dirty="0"/>
          </a:p>
          <a:p>
            <a:pPr marL="228600" indent="-228600">
              <a:lnSpc>
                <a:spcPct val="100000"/>
              </a:lnSpc>
              <a:spcBef>
                <a:spcPts val="0"/>
              </a:spcBef>
              <a:buFont typeface="+mj-lt"/>
              <a:buAutoNum type="arabicPeriod"/>
            </a:pPr>
            <a:endParaRPr lang="en-GB" sz="1200" dirty="0"/>
          </a:p>
          <a:p>
            <a:pPr marL="0" indent="0">
              <a:lnSpc>
                <a:spcPct val="100000"/>
              </a:lnSpc>
              <a:spcBef>
                <a:spcPts val="0"/>
              </a:spcBef>
              <a:buFont typeface="+mj-lt"/>
              <a:buNone/>
            </a:pPr>
            <a:r>
              <a:rPr lang="en-GB" sz="1200" dirty="0"/>
              <a:t>When learner clicks on “Upload” they should be taken to Slide 72</a:t>
            </a:r>
          </a:p>
          <a:p>
            <a:pPr marL="0" indent="0">
              <a:lnSpc>
                <a:spcPct val="100000"/>
              </a:lnSpc>
              <a:spcBef>
                <a:spcPts val="0"/>
              </a:spcBef>
              <a:buFont typeface="+mj-lt"/>
              <a:buNone/>
            </a:pPr>
            <a:r>
              <a:rPr lang="en-GB" sz="1200" dirty="0"/>
              <a:t>Hint: should be hyperlinked to the following document: https://www.dropbox.com/s/629g3jsrgwi1hj7/Electrical%20Installation%20skill%2018%20BASE%20LINE%20RISK%20ASSESSMENT%202017.docx?dl=0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p:txBody>
      </p:sp>
      <p:sp>
        <p:nvSpPr>
          <p:cNvPr id="4" name="Slide Number Placeholder 3"/>
          <p:cNvSpPr>
            <a:spLocks noGrp="1"/>
          </p:cNvSpPr>
          <p:nvPr>
            <p:ph type="sldNum" sz="quarter" idx="10"/>
          </p:nvPr>
        </p:nvSpPr>
        <p:spPr/>
        <p:txBody>
          <a:bodyPr/>
          <a:lstStyle/>
          <a:p>
            <a:fld id="{16FEC50E-693F-7248-AD71-EC691CF637E1}" type="slidenum">
              <a:rPr lang="en-GB" smtClean="0"/>
              <a:t>68</a:t>
            </a:fld>
            <a:endParaRPr lang="en-GB"/>
          </a:p>
        </p:txBody>
      </p:sp>
    </p:spTree>
    <p:extLst>
      <p:ext uri="{BB962C8B-B14F-4D97-AF65-F5344CB8AC3E}">
        <p14:creationId xmlns:p14="http://schemas.microsoft.com/office/powerpoint/2010/main" val="9018924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Once they click on submit they should be taken to Slide 74. </a:t>
            </a:r>
          </a:p>
        </p:txBody>
      </p:sp>
      <p:sp>
        <p:nvSpPr>
          <p:cNvPr id="4" name="Slide Number Placeholder 3"/>
          <p:cNvSpPr>
            <a:spLocks noGrp="1"/>
          </p:cNvSpPr>
          <p:nvPr>
            <p:ph type="sldNum" sz="quarter" idx="10"/>
          </p:nvPr>
        </p:nvSpPr>
        <p:spPr/>
        <p:txBody>
          <a:bodyPr/>
          <a:lstStyle/>
          <a:p>
            <a:fld id="{16FEC50E-693F-7248-AD71-EC691CF637E1}" type="slidenum">
              <a:rPr lang="en-GB" smtClean="0"/>
              <a:t>69</a:t>
            </a:fld>
            <a:endParaRPr lang="en-GB"/>
          </a:p>
        </p:txBody>
      </p:sp>
    </p:spTree>
    <p:extLst>
      <p:ext uri="{BB962C8B-B14F-4D97-AF65-F5344CB8AC3E}">
        <p14:creationId xmlns:p14="http://schemas.microsoft.com/office/powerpoint/2010/main" val="253995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for interactivity/development: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needs to be a glossary with all the electrical terms, techniques, tools equipment. When learner clicks on the word they should be able to see a definition an image/video for each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532541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clicks on “Begin” they should be taken to Slide 71</a:t>
            </a:r>
          </a:p>
        </p:txBody>
      </p:sp>
      <p:sp>
        <p:nvSpPr>
          <p:cNvPr id="4" name="Slide Number Placeholder 3"/>
          <p:cNvSpPr>
            <a:spLocks noGrp="1"/>
          </p:cNvSpPr>
          <p:nvPr>
            <p:ph type="sldNum" sz="quarter" idx="10"/>
          </p:nvPr>
        </p:nvSpPr>
        <p:spPr/>
        <p:txBody>
          <a:bodyPr/>
          <a:lstStyle/>
          <a:p>
            <a:fld id="{16FEC50E-693F-7248-AD71-EC691CF637E1}" type="slidenum">
              <a:rPr lang="en-GB" smtClean="0"/>
              <a:t>70</a:t>
            </a:fld>
            <a:endParaRPr lang="en-GB"/>
          </a:p>
        </p:txBody>
      </p:sp>
    </p:spTree>
    <p:extLst>
      <p:ext uri="{BB962C8B-B14F-4D97-AF65-F5344CB8AC3E}">
        <p14:creationId xmlns:p14="http://schemas.microsoft.com/office/powerpoint/2010/main" val="26120901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Sequencing icons instead of 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Drag and drop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sz="1200" dirty="0"/>
              <a:t>Drill a hole in a wall </a:t>
            </a:r>
          </a:p>
          <a:p>
            <a:pPr marL="228600" indent="-228600">
              <a:lnSpc>
                <a:spcPct val="100000"/>
              </a:lnSpc>
              <a:spcBef>
                <a:spcPts val="0"/>
              </a:spcBef>
              <a:buFont typeface="+mj-lt"/>
              <a:buAutoNum type="arabicPeriod"/>
            </a:pPr>
            <a:r>
              <a:rPr lang="en-GB" sz="1200" dirty="0"/>
              <a:t>Fit conduit through the new hole drilled in the wall </a:t>
            </a:r>
          </a:p>
          <a:p>
            <a:pPr marL="228600" indent="-228600">
              <a:lnSpc>
                <a:spcPct val="100000"/>
              </a:lnSpc>
              <a:spcBef>
                <a:spcPts val="0"/>
              </a:spcBef>
              <a:buFont typeface="+mj-lt"/>
              <a:buAutoNum type="arabicPeriod"/>
            </a:pPr>
            <a:r>
              <a:rPr lang="en-US" sz="1200" dirty="0"/>
              <a:t>Install PVC multicore cable onto concrete or brick wall </a:t>
            </a:r>
            <a:r>
              <a:rPr lang="en-GB" sz="1200" dirty="0"/>
              <a:t>down the outside of the garage wall </a:t>
            </a:r>
          </a:p>
          <a:p>
            <a:pPr marL="228600" indent="-228600">
              <a:lnSpc>
                <a:spcPct val="100000"/>
              </a:lnSpc>
              <a:spcBef>
                <a:spcPts val="0"/>
              </a:spcBef>
              <a:buFont typeface="+mj-lt"/>
              <a:buAutoNum type="arabicPeriod"/>
            </a:pPr>
            <a:r>
              <a:rPr lang="en-GB" sz="1200" dirty="0"/>
              <a:t>Trench from the garage down through the garden to the gate to where we plan to install the socket outlet and </a:t>
            </a:r>
            <a:r>
              <a:rPr lang="en-US" sz="1200" dirty="0"/>
              <a:t>install multicore cable underground or in a trench (Module 12)</a:t>
            </a:r>
            <a:endParaRPr lang="en-GB" sz="1200" dirty="0"/>
          </a:p>
          <a:p>
            <a:pPr marL="228600" indent="-228600">
              <a:lnSpc>
                <a:spcPct val="100000"/>
              </a:lnSpc>
              <a:spcBef>
                <a:spcPts val="0"/>
              </a:spcBef>
              <a:buFont typeface="+mj-lt"/>
              <a:buAutoNum type="arabicPeriod"/>
            </a:pPr>
            <a:r>
              <a:rPr lang="en-US" sz="1200" dirty="0"/>
              <a:t>Measure, mark and mount a flush mount enclosure that is </a:t>
            </a:r>
            <a:r>
              <a:rPr lang="en-GB" sz="1200" dirty="0"/>
              <a:t> weather-proof for a socket outlet on the boundary wall</a:t>
            </a:r>
          </a:p>
          <a:p>
            <a:pPr marL="228600" indent="-228600">
              <a:lnSpc>
                <a:spcPct val="100000"/>
              </a:lnSpc>
              <a:spcBef>
                <a:spcPts val="0"/>
              </a:spcBef>
              <a:buFont typeface="+mj-lt"/>
              <a:buAutoNum type="arabicPeriod"/>
            </a:pPr>
            <a:r>
              <a:rPr lang="en-GB" sz="1200" dirty="0"/>
              <a:t>We will draw </a:t>
            </a:r>
            <a:r>
              <a:rPr lang="en-US" sz="1200" dirty="0"/>
              <a:t>in conductors into conduit using a fish tape </a:t>
            </a:r>
          </a:p>
          <a:p>
            <a:pPr marL="228600" indent="-228600">
              <a:lnSpc>
                <a:spcPct val="100000"/>
              </a:lnSpc>
              <a:spcBef>
                <a:spcPts val="0"/>
              </a:spcBef>
              <a:buFont typeface="+mj-lt"/>
              <a:buAutoNum type="arabicPeriod"/>
            </a:pPr>
            <a:r>
              <a:rPr lang="en-US" sz="1200" dirty="0"/>
              <a:t>Connect GP conductors to socket outlet </a:t>
            </a:r>
          </a:p>
          <a:p>
            <a:pPr marL="228600" indent="-228600">
              <a:lnSpc>
                <a:spcPct val="100000"/>
              </a:lnSpc>
              <a:spcBef>
                <a:spcPts val="0"/>
              </a:spcBef>
              <a:buFont typeface="+mj-lt"/>
              <a:buAutoNum type="arabicPeriod"/>
            </a:pPr>
            <a:r>
              <a:rPr lang="en-GB" sz="1200" dirty="0"/>
              <a:t>Switch off supply to DB2 and t</a:t>
            </a:r>
            <a:r>
              <a:rPr lang="en-US" sz="1200" dirty="0" err="1"/>
              <a:t>est</a:t>
            </a:r>
            <a:r>
              <a:rPr lang="en-US" sz="1200" dirty="0"/>
              <a:t> to ensure safe and isolated  </a:t>
            </a:r>
            <a:r>
              <a:rPr lang="en-GB" sz="1200" dirty="0"/>
              <a:t>to work</a:t>
            </a:r>
          </a:p>
          <a:p>
            <a:pPr marL="228600" indent="-228600">
              <a:lnSpc>
                <a:spcPct val="100000"/>
              </a:lnSpc>
              <a:spcBef>
                <a:spcPts val="0"/>
              </a:spcBef>
              <a:buFont typeface="+mj-lt"/>
              <a:buAutoNum type="arabicPeriod"/>
            </a:pPr>
            <a:r>
              <a:rPr lang="en-US" sz="1200" dirty="0"/>
              <a:t>Install PVC conduit from one available space in the DB1 </a:t>
            </a:r>
            <a:r>
              <a:rPr lang="en-GB" sz="1200" dirty="0"/>
              <a:t>1 at the bottom</a:t>
            </a:r>
          </a:p>
          <a:p>
            <a:pPr marL="228600" indent="-228600">
              <a:lnSpc>
                <a:spcPct val="100000"/>
              </a:lnSpc>
              <a:spcBef>
                <a:spcPts val="0"/>
              </a:spcBef>
              <a:buFont typeface="+mj-lt"/>
              <a:buAutoNum type="arabicPeriod"/>
            </a:pPr>
            <a:r>
              <a:rPr lang="en-GB" sz="1200" dirty="0"/>
              <a:t>Fit a circuit breaker in a DB (Module 28) and </a:t>
            </a:r>
            <a:r>
              <a:rPr lang="en-US" sz="1200" dirty="0"/>
              <a:t>connect supply from earth leakage supply to circuit breaker </a:t>
            </a:r>
          </a:p>
          <a:p>
            <a:pPr marL="228600" indent="-228600">
              <a:lnSpc>
                <a:spcPct val="100000"/>
              </a:lnSpc>
              <a:spcBef>
                <a:spcPts val="0"/>
              </a:spcBef>
              <a:buFont typeface="+mj-lt"/>
              <a:buAutoNum type="arabicPeriod"/>
            </a:pPr>
            <a:r>
              <a:rPr lang="en-GB" sz="1200" dirty="0"/>
              <a:t>Connect new gate socket outlet supply conductors in BD </a:t>
            </a:r>
          </a:p>
          <a:p>
            <a:pPr marL="228600" indent="-228600">
              <a:lnSpc>
                <a:spcPct val="100000"/>
              </a:lnSpc>
              <a:spcBef>
                <a:spcPts val="0"/>
              </a:spcBef>
              <a:buFont typeface="+mj-lt"/>
              <a:buAutoNum type="arabicPeriod"/>
            </a:pPr>
            <a:r>
              <a:rPr lang="en-US" sz="1200" dirty="0"/>
              <a:t>Conduct relevant tests</a:t>
            </a:r>
          </a:p>
          <a:p>
            <a:pPr marL="228600" indent="-228600">
              <a:lnSpc>
                <a:spcPct val="100000"/>
              </a:lnSpc>
              <a:spcBef>
                <a:spcPts val="0"/>
              </a:spcBef>
              <a:buFont typeface="+mj-lt"/>
              <a:buAutoNum type="arabicPeriod"/>
            </a:pPr>
            <a:endParaRPr lang="en-US" sz="1200" b="0" dirty="0"/>
          </a:p>
          <a:p>
            <a:pPr marL="0" indent="0">
              <a:lnSpc>
                <a:spcPct val="100000"/>
              </a:lnSpc>
              <a:spcBef>
                <a:spcPts val="0"/>
              </a:spcBef>
              <a:buFont typeface="+mj-lt"/>
              <a:buNone/>
            </a:pPr>
            <a:r>
              <a:rPr lang="en-US" sz="1200" b="0" dirty="0"/>
              <a:t>Feedback if correct: Well done! You are correct. (Take learner to slide 73)</a:t>
            </a:r>
          </a:p>
          <a:p>
            <a:pPr marL="0" indent="0">
              <a:lnSpc>
                <a:spcPct val="100000"/>
              </a:lnSpc>
              <a:spcBef>
                <a:spcPts val="0"/>
              </a:spcBef>
              <a:buFont typeface="+mj-lt"/>
              <a:buNone/>
            </a:pPr>
            <a:r>
              <a:rPr lang="en-US" sz="1200" b="0" dirty="0"/>
              <a:t>Feedback if incorrect: Oops not quite, let’s take a look at the correct order of tasks (Slide 72)</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71</a:t>
            </a:fld>
            <a:endParaRPr lang="en-GB"/>
          </a:p>
        </p:txBody>
      </p:sp>
    </p:spTree>
    <p:extLst>
      <p:ext uri="{BB962C8B-B14F-4D97-AF65-F5344CB8AC3E}">
        <p14:creationId xmlns:p14="http://schemas.microsoft.com/office/powerpoint/2010/main" val="20837533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p:txBody>
      </p:sp>
      <p:sp>
        <p:nvSpPr>
          <p:cNvPr id="4" name="Slide Number Placeholder 3"/>
          <p:cNvSpPr>
            <a:spLocks noGrp="1"/>
          </p:cNvSpPr>
          <p:nvPr>
            <p:ph type="sldNum" sz="quarter" idx="10"/>
          </p:nvPr>
        </p:nvSpPr>
        <p:spPr/>
        <p:txBody>
          <a:bodyPr/>
          <a:lstStyle/>
          <a:p>
            <a:fld id="{16FEC50E-693F-7248-AD71-EC691CF637E1}" type="slidenum">
              <a:rPr lang="en-GB" smtClean="0"/>
              <a:t>72</a:t>
            </a:fld>
            <a:endParaRPr lang="en-GB"/>
          </a:p>
        </p:txBody>
      </p:sp>
    </p:spTree>
    <p:extLst>
      <p:ext uri="{BB962C8B-B14F-4D97-AF65-F5344CB8AC3E}">
        <p14:creationId xmlns:p14="http://schemas.microsoft.com/office/powerpoint/2010/main" val="27218191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image to accompany each one of these blocks showing what is described by the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indent="-171450">
              <a:buFont typeface="Arial" panose="020B0604020202020204" pitchFamily="34" charset="0"/>
              <a:buChar char="•"/>
            </a:pPr>
            <a:r>
              <a:rPr lang="en-US" dirty="0"/>
              <a:t>The trench is 500mm deep</a:t>
            </a:r>
          </a:p>
          <a:p>
            <a:pPr marL="171450" indent="-171450">
              <a:buFont typeface="Arial" panose="020B0604020202020204" pitchFamily="34" charset="0"/>
              <a:buChar char="•"/>
            </a:pPr>
            <a:r>
              <a:rPr lang="en-US" dirty="0"/>
              <a:t>No sharp objects in backfill </a:t>
            </a:r>
          </a:p>
          <a:p>
            <a:pPr marL="171450" indent="-171450">
              <a:buFont typeface="Arial" panose="020B0604020202020204" pitchFamily="34" charset="0"/>
              <a:buChar char="•"/>
            </a:pPr>
            <a:r>
              <a:rPr lang="en-US" dirty="0"/>
              <a:t>The conduit is square, level and parallel and secured properly</a:t>
            </a:r>
          </a:p>
          <a:p>
            <a:pPr marL="171450" indent="-171450">
              <a:buFont typeface="Arial" panose="020B0604020202020204" pitchFamily="34" charset="0"/>
              <a:buChar char="•"/>
            </a:pPr>
            <a:r>
              <a:rPr lang="en-US" dirty="0"/>
              <a:t>Conduit is secure at equal spaces</a:t>
            </a:r>
          </a:p>
          <a:p>
            <a:pPr marL="171450" indent="-171450">
              <a:buFont typeface="Arial" panose="020B0604020202020204" pitchFamily="34" charset="0"/>
              <a:buChar char="•"/>
            </a:pPr>
            <a:r>
              <a:rPr lang="en-US" dirty="0"/>
              <a:t>The socket outlet is square, level and parallel and secured properly</a:t>
            </a:r>
          </a:p>
          <a:p>
            <a:pPr marL="171450" indent="-171450">
              <a:buFont typeface="Arial" panose="020B0604020202020204" pitchFamily="34" charset="0"/>
              <a:buChar char="•"/>
            </a:pPr>
            <a:r>
              <a:rPr lang="en-US" dirty="0"/>
              <a:t>Correct lengths of conductor left in socket outlet and DB</a:t>
            </a:r>
          </a:p>
          <a:p>
            <a:pPr marL="171450" indent="-171450">
              <a:buFont typeface="Arial" panose="020B0604020202020204" pitchFamily="34" charset="0"/>
              <a:buChar char="•"/>
            </a:pPr>
            <a:r>
              <a:rPr lang="en-US" dirty="0"/>
              <a:t>Connections tight at termination points</a:t>
            </a:r>
          </a:p>
          <a:p>
            <a:pPr marL="171450" indent="-171450">
              <a:buFont typeface="Arial" panose="020B0604020202020204" pitchFamily="34" charset="0"/>
              <a:buChar char="•"/>
            </a:pPr>
            <a:r>
              <a:rPr lang="en-US" dirty="0"/>
              <a:t>Garden restored </a:t>
            </a:r>
          </a:p>
          <a:p>
            <a:pPr marL="171450" indent="-171450">
              <a:buFont typeface="Arial" panose="020B0604020202020204" pitchFamily="34" charset="0"/>
              <a:buChar char="•"/>
            </a:pPr>
            <a:r>
              <a:rPr lang="en-US" dirty="0"/>
              <a:t>Circuit labeled gate motor on DB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73</a:t>
            </a:fld>
            <a:endParaRPr lang="en-GB"/>
          </a:p>
        </p:txBody>
      </p:sp>
    </p:spTree>
    <p:extLst>
      <p:ext uri="{BB962C8B-B14F-4D97-AF65-F5344CB8AC3E}">
        <p14:creationId xmlns:p14="http://schemas.microsoft.com/office/powerpoint/2010/main" val="29750938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simulation it should appear full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tests belong in Course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Focus on range of acceptable values what does it indicate when values are out of this range. </a:t>
            </a:r>
          </a:p>
        </p:txBody>
      </p:sp>
      <p:sp>
        <p:nvSpPr>
          <p:cNvPr id="4" name="Slide Number Placeholder 3"/>
          <p:cNvSpPr>
            <a:spLocks noGrp="1"/>
          </p:cNvSpPr>
          <p:nvPr>
            <p:ph type="sldNum" sz="quarter" idx="10"/>
          </p:nvPr>
        </p:nvSpPr>
        <p:spPr/>
        <p:txBody>
          <a:bodyPr/>
          <a:lstStyle/>
          <a:p>
            <a:fld id="{16FEC50E-693F-7248-AD71-EC691CF637E1}" type="slidenum">
              <a:rPr lang="en-GB" smtClean="0"/>
              <a:t>74</a:t>
            </a:fld>
            <a:endParaRPr lang="en-GB"/>
          </a:p>
        </p:txBody>
      </p:sp>
    </p:spTree>
    <p:extLst>
      <p:ext uri="{BB962C8B-B14F-4D97-AF65-F5344CB8AC3E}">
        <p14:creationId xmlns:p14="http://schemas.microsoft.com/office/powerpoint/2010/main" val="5132735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Video should play full screen when clicked. </a:t>
            </a:r>
          </a:p>
        </p:txBody>
      </p:sp>
      <p:sp>
        <p:nvSpPr>
          <p:cNvPr id="4" name="Slide Number Placeholder 3"/>
          <p:cNvSpPr>
            <a:spLocks noGrp="1"/>
          </p:cNvSpPr>
          <p:nvPr>
            <p:ph type="sldNum" sz="quarter" idx="10"/>
          </p:nvPr>
        </p:nvSpPr>
        <p:spPr/>
        <p:txBody>
          <a:bodyPr/>
          <a:lstStyle/>
          <a:p>
            <a:fld id="{16FEC50E-693F-7248-AD71-EC691CF637E1}" type="slidenum">
              <a:rPr lang="en-GB" smtClean="0"/>
              <a:t>75</a:t>
            </a:fld>
            <a:endParaRPr lang="en-GB"/>
          </a:p>
        </p:txBody>
      </p:sp>
    </p:spTree>
    <p:extLst>
      <p:ext uri="{BB962C8B-B14F-4D97-AF65-F5344CB8AC3E}">
        <p14:creationId xmlns:p14="http://schemas.microsoft.com/office/powerpoint/2010/main" val="36096671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“Go back” should be linked to the interactive scenario map in the LMS. </a:t>
            </a:r>
          </a:p>
        </p:txBody>
      </p:sp>
      <p:sp>
        <p:nvSpPr>
          <p:cNvPr id="4" name="Slide Number Placeholder 3"/>
          <p:cNvSpPr>
            <a:spLocks noGrp="1"/>
          </p:cNvSpPr>
          <p:nvPr>
            <p:ph type="sldNum" sz="quarter" idx="10"/>
          </p:nvPr>
        </p:nvSpPr>
        <p:spPr/>
        <p:txBody>
          <a:bodyPr/>
          <a:lstStyle/>
          <a:p>
            <a:fld id="{16FEC50E-693F-7248-AD71-EC691CF637E1}" type="slidenum">
              <a:rPr lang="en-GB" smtClean="0"/>
              <a:t>76</a:t>
            </a:fld>
            <a:endParaRPr lang="en-GB"/>
          </a:p>
        </p:txBody>
      </p:sp>
    </p:spTree>
    <p:extLst>
      <p:ext uri="{BB962C8B-B14F-4D97-AF65-F5344CB8AC3E}">
        <p14:creationId xmlns:p14="http://schemas.microsoft.com/office/powerpoint/2010/main" val="37918213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77</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78</a:t>
            </a:fld>
            <a:endParaRPr lang="en-GB"/>
          </a:p>
        </p:txBody>
      </p:sp>
    </p:spTree>
    <p:extLst>
      <p:ext uri="{BB962C8B-B14F-4D97-AF65-F5344CB8AC3E}">
        <p14:creationId xmlns:p14="http://schemas.microsoft.com/office/powerpoint/2010/main" val="35612004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79</a:t>
            </a:fld>
            <a:endParaRPr lang="en-GB"/>
          </a:p>
        </p:txBody>
      </p:sp>
    </p:spTree>
    <p:extLst>
      <p:ext uri="{BB962C8B-B14F-4D97-AF65-F5344CB8AC3E}">
        <p14:creationId xmlns:p14="http://schemas.microsoft.com/office/powerpoint/2010/main" val="244278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development: </a:t>
            </a:r>
          </a:p>
          <a:p>
            <a:r>
              <a:rPr lang="en-ZA" dirty="0"/>
              <a:t>There are 8 steps for each of the 6 scenarios in Course 4. The scenario will be built out as once piece.  </a:t>
            </a:r>
          </a:p>
          <a:p>
            <a:r>
              <a:rPr lang="en-ZA" dirty="0"/>
              <a:t>Please create suitable graphic to use </a:t>
            </a:r>
            <a:r>
              <a:rPr lang="en-ZA" b="1" dirty="0"/>
              <a:t>throughout</a:t>
            </a:r>
            <a:r>
              <a:rPr lang="en-ZA" b="1" baseline="0" dirty="0"/>
              <a:t> all scenarios</a:t>
            </a:r>
          </a:p>
          <a:p>
            <a:endParaRPr lang="en-ZA" b="1" baseline="0" dirty="0"/>
          </a:p>
          <a:p>
            <a:r>
              <a:rPr lang="en-ZA" b="1" baseline="0" dirty="0"/>
              <a:t>Popup text for step 1:</a:t>
            </a:r>
          </a:p>
          <a:p>
            <a:r>
              <a:rPr lang="en-ZA" b="1" baseline="0" dirty="0"/>
              <a:t>Step 1: </a:t>
            </a:r>
            <a:r>
              <a:rPr lang="en-ZA" b="0" baseline="0" dirty="0"/>
              <a:t>Your client or supervisor gives you a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2: </a:t>
            </a:r>
            <a:r>
              <a:rPr lang="en-ZA" b="0" baseline="0" dirty="0"/>
              <a:t>You need to identify the best solution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3: </a:t>
            </a:r>
            <a:r>
              <a:rPr lang="en-ZA" b="0" baseline="0" dirty="0"/>
              <a:t>Plan and design an approach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4: </a:t>
            </a:r>
            <a:r>
              <a:rPr lang="en-ZA" b="0" baseline="0" dirty="0"/>
              <a:t>Follow the rules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5:</a:t>
            </a:r>
            <a:r>
              <a:rPr lang="en-ZA" b="0" baseline="0" dirty="0"/>
              <a:t> Do a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6: </a:t>
            </a:r>
            <a:r>
              <a:rPr lang="en-ZA" b="0" baseline="0" dirty="0"/>
              <a:t>Complete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7: </a:t>
            </a:r>
            <a:r>
              <a:rPr lang="en-ZA" b="0" baseline="0" dirty="0"/>
              <a:t>Check if the job was done correctly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8: </a:t>
            </a:r>
            <a:r>
              <a:rPr lang="en-ZA" b="0" baseline="0" dirty="0"/>
              <a:t>Do the client handover </a:t>
            </a:r>
          </a:p>
          <a:p>
            <a:endParaRPr lang="en-ZA" b="1" baseline="0" dirty="0"/>
          </a:p>
          <a:p>
            <a:endParaRPr lang="en-ZA"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EC50E-693F-7248-AD71-EC691CF63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9904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80</a:t>
            </a:fld>
            <a:endParaRPr lang="en-GB"/>
          </a:p>
        </p:txBody>
      </p:sp>
    </p:spTree>
    <p:extLst>
      <p:ext uri="{BB962C8B-B14F-4D97-AF65-F5344CB8AC3E}">
        <p14:creationId xmlns:p14="http://schemas.microsoft.com/office/powerpoint/2010/main" val="20113267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81</a:t>
            </a:fld>
            <a:endParaRPr lang="en-GB"/>
          </a:p>
        </p:txBody>
      </p:sp>
    </p:spTree>
    <p:extLst>
      <p:ext uri="{BB962C8B-B14F-4D97-AF65-F5344CB8AC3E}">
        <p14:creationId xmlns:p14="http://schemas.microsoft.com/office/powerpoint/2010/main" val="13571487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82</a:t>
            </a:fld>
            <a:endParaRPr lang="en-GB"/>
          </a:p>
        </p:txBody>
      </p:sp>
    </p:spTree>
    <p:extLst>
      <p:ext uri="{BB962C8B-B14F-4D97-AF65-F5344CB8AC3E}">
        <p14:creationId xmlns:p14="http://schemas.microsoft.com/office/powerpoint/2010/main" val="29704236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83</a:t>
            </a:fld>
            <a:endParaRPr lang="en-GB"/>
          </a:p>
        </p:txBody>
      </p:sp>
    </p:spTree>
    <p:extLst>
      <p:ext uri="{BB962C8B-B14F-4D97-AF65-F5344CB8AC3E}">
        <p14:creationId xmlns:p14="http://schemas.microsoft.com/office/powerpoint/2010/main" val="24697383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84</a:t>
            </a:fld>
            <a:endParaRPr lang="en-GB"/>
          </a:p>
        </p:txBody>
      </p:sp>
    </p:spTree>
    <p:extLst>
      <p:ext uri="{BB962C8B-B14F-4D97-AF65-F5344CB8AC3E}">
        <p14:creationId xmlns:p14="http://schemas.microsoft.com/office/powerpoint/2010/main" val="7741655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85</a:t>
            </a:fld>
            <a:endParaRPr lang="en-GB"/>
          </a:p>
        </p:txBody>
      </p:sp>
    </p:spTree>
    <p:extLst>
      <p:ext uri="{BB962C8B-B14F-4D97-AF65-F5344CB8AC3E}">
        <p14:creationId xmlns:p14="http://schemas.microsoft.com/office/powerpoint/2010/main" val="1207732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86</a:t>
            </a:fld>
            <a:endParaRPr lang="en-GB"/>
          </a:p>
        </p:txBody>
      </p:sp>
    </p:spTree>
    <p:extLst>
      <p:ext uri="{BB962C8B-B14F-4D97-AF65-F5344CB8AC3E}">
        <p14:creationId xmlns:p14="http://schemas.microsoft.com/office/powerpoint/2010/main" val="30129163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87</a:t>
            </a:fld>
            <a:endParaRPr lang="en-GB"/>
          </a:p>
        </p:txBody>
      </p:sp>
    </p:spTree>
    <p:extLst>
      <p:ext uri="{BB962C8B-B14F-4D97-AF65-F5344CB8AC3E}">
        <p14:creationId xmlns:p14="http://schemas.microsoft.com/office/powerpoint/2010/main" val="23528524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88</a:t>
            </a:fld>
            <a:endParaRPr lang="en-GB"/>
          </a:p>
        </p:txBody>
      </p:sp>
    </p:spTree>
    <p:extLst>
      <p:ext uri="{BB962C8B-B14F-4D97-AF65-F5344CB8AC3E}">
        <p14:creationId xmlns:p14="http://schemas.microsoft.com/office/powerpoint/2010/main" val="16074077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89</a:t>
            </a:fld>
            <a:endParaRPr lang="en-GB"/>
          </a:p>
        </p:txBody>
      </p:sp>
    </p:spTree>
    <p:extLst>
      <p:ext uri="{BB962C8B-B14F-4D97-AF65-F5344CB8AC3E}">
        <p14:creationId xmlns:p14="http://schemas.microsoft.com/office/powerpoint/2010/main" val="3427353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the image of the cell phone </a:t>
            </a:r>
            <a:r>
              <a:rPr lang="en-GB" dirty="0"/>
              <a:t>Voice Rec 01: Client brief should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Need an image of Mr </a:t>
            </a:r>
            <a:r>
              <a:rPr lang="en-US" b="0" dirty="0" err="1"/>
              <a:t>Mabuzo</a:t>
            </a:r>
            <a:r>
              <a:rPr lang="en-US" b="0" dirty="0"/>
              <a:t> (Indian female. housewife, aged 50-60) the same person should be used throughout this entire scenario as </a:t>
            </a:r>
            <a:r>
              <a:rPr lang="en-US" b="0" dirty="0" err="1"/>
              <a:t>Mrs</a:t>
            </a:r>
            <a:r>
              <a:rPr lang="en-US" b="0" dirty="0"/>
              <a:t> Naidoo.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possible Steps should be shown on each page with the steps. </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90</a:t>
            </a:fld>
            <a:endParaRPr lang="en-GB"/>
          </a:p>
        </p:txBody>
      </p:sp>
    </p:spTree>
    <p:extLst>
      <p:ext uri="{BB962C8B-B14F-4D97-AF65-F5344CB8AC3E}">
        <p14:creationId xmlns:p14="http://schemas.microsoft.com/office/powerpoint/2010/main" val="41394238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91</a:t>
            </a:fld>
            <a:endParaRPr lang="en-GB"/>
          </a:p>
        </p:txBody>
      </p:sp>
    </p:spTree>
    <p:extLst>
      <p:ext uri="{BB962C8B-B14F-4D97-AF65-F5344CB8AC3E}">
        <p14:creationId xmlns:p14="http://schemas.microsoft.com/office/powerpoint/2010/main" val="42659278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92</a:t>
            </a:fld>
            <a:endParaRPr lang="en-GB"/>
          </a:p>
        </p:txBody>
      </p:sp>
    </p:spTree>
    <p:extLst>
      <p:ext uri="{BB962C8B-B14F-4D97-AF65-F5344CB8AC3E}">
        <p14:creationId xmlns:p14="http://schemas.microsoft.com/office/powerpoint/2010/main" val="32759689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93</a:t>
            </a:fld>
            <a:endParaRPr lang="en-GB"/>
          </a:p>
        </p:txBody>
      </p:sp>
    </p:spTree>
    <p:extLst>
      <p:ext uri="{BB962C8B-B14F-4D97-AF65-F5344CB8AC3E}">
        <p14:creationId xmlns:p14="http://schemas.microsoft.com/office/powerpoint/2010/main" val="3905309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94</a:t>
            </a:fld>
            <a:endParaRPr lang="en-GB"/>
          </a:p>
        </p:txBody>
      </p:sp>
    </p:spTree>
    <p:extLst>
      <p:ext uri="{BB962C8B-B14F-4D97-AF65-F5344CB8AC3E}">
        <p14:creationId xmlns:p14="http://schemas.microsoft.com/office/powerpoint/2010/main" val="30865636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95</a:t>
            </a:fld>
            <a:endParaRPr lang="en-GB"/>
          </a:p>
        </p:txBody>
      </p:sp>
    </p:spTree>
    <p:extLst>
      <p:ext uri="{BB962C8B-B14F-4D97-AF65-F5344CB8AC3E}">
        <p14:creationId xmlns:p14="http://schemas.microsoft.com/office/powerpoint/2010/main" val="42119531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96</a:t>
            </a:fld>
            <a:endParaRPr lang="en-GB"/>
          </a:p>
        </p:txBody>
      </p:sp>
    </p:spTree>
    <p:extLst>
      <p:ext uri="{BB962C8B-B14F-4D97-AF65-F5344CB8AC3E}">
        <p14:creationId xmlns:p14="http://schemas.microsoft.com/office/powerpoint/2010/main" val="13657914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97</a:t>
            </a:fld>
            <a:endParaRPr lang="en-GB"/>
          </a:p>
        </p:txBody>
      </p:sp>
    </p:spTree>
    <p:extLst>
      <p:ext uri="{BB962C8B-B14F-4D97-AF65-F5344CB8AC3E}">
        <p14:creationId xmlns:p14="http://schemas.microsoft.com/office/powerpoint/2010/main" val="18122611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98</a:t>
            </a:fld>
            <a:endParaRPr lang="en-GB"/>
          </a:p>
        </p:txBody>
      </p:sp>
    </p:spTree>
    <p:extLst>
      <p:ext uri="{BB962C8B-B14F-4D97-AF65-F5344CB8AC3E}">
        <p14:creationId xmlns:p14="http://schemas.microsoft.com/office/powerpoint/2010/main" val="17159698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99</a:t>
            </a:fld>
            <a:endParaRPr lang="en-GB"/>
          </a:p>
        </p:txBody>
      </p:sp>
    </p:spTree>
    <p:extLst>
      <p:ext uri="{BB962C8B-B14F-4D97-AF65-F5344CB8AC3E}">
        <p14:creationId xmlns:p14="http://schemas.microsoft.com/office/powerpoint/2010/main" val="303388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2934"/>
            <a:ext cx="7679531" cy="1729352"/>
          </a:xfrm>
        </p:spPr>
        <p:txBody>
          <a:bodyPr anchor="b"/>
          <a:lstStyle>
            <a:lvl1pPr algn="ctr">
              <a:defRPr sz="4346"/>
            </a:lvl1pPr>
          </a:lstStyle>
          <a:p>
            <a:r>
              <a:rPr lang="en-US"/>
              <a:t>Click to edit Master title style</a:t>
            </a:r>
            <a:endParaRPr lang="en-US" dirty="0"/>
          </a:p>
        </p:txBody>
      </p:sp>
      <p:sp>
        <p:nvSpPr>
          <p:cNvPr id="3" name="Subtitle 2"/>
          <p:cNvSpPr>
            <a:spLocks noGrp="1"/>
          </p:cNvSpPr>
          <p:nvPr>
            <p:ph type="subTitle" idx="1"/>
          </p:nvPr>
        </p:nvSpPr>
        <p:spPr>
          <a:xfrm>
            <a:off x="1279922" y="2608976"/>
            <a:ext cx="7679531" cy="1199278"/>
          </a:xfrm>
        </p:spPr>
        <p:txBody>
          <a:bodyPr/>
          <a:lstStyle>
            <a:lvl1pPr marL="0" indent="0" algn="ctr">
              <a:buNone/>
              <a:defRPr sz="1738"/>
            </a:lvl1pPr>
            <a:lvl2pPr marL="331150" indent="0" algn="ctr">
              <a:buNone/>
              <a:defRPr sz="1449"/>
            </a:lvl2pPr>
            <a:lvl3pPr marL="662300" indent="0" algn="ctr">
              <a:buNone/>
              <a:defRPr sz="1304"/>
            </a:lvl3pPr>
            <a:lvl4pPr marL="993450" indent="0" algn="ctr">
              <a:buNone/>
              <a:defRPr sz="1159"/>
            </a:lvl4pPr>
            <a:lvl5pPr marL="1324600" indent="0" algn="ctr">
              <a:buNone/>
              <a:defRPr sz="1159"/>
            </a:lvl5pPr>
            <a:lvl6pPr marL="1655750" indent="0" algn="ctr">
              <a:buNone/>
              <a:defRPr sz="1159"/>
            </a:lvl6pPr>
            <a:lvl7pPr marL="1986900" indent="0" algn="ctr">
              <a:buNone/>
              <a:defRPr sz="1159"/>
            </a:lvl7pPr>
            <a:lvl8pPr marL="2318050" indent="0" algn="ctr">
              <a:buNone/>
              <a:defRPr sz="1159"/>
            </a:lvl8pPr>
            <a:lvl9pPr marL="2649200" indent="0" algn="ctr">
              <a:buNone/>
              <a:defRPr sz="11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082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243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4462"/>
            <a:ext cx="2207865" cy="4209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4462"/>
            <a:ext cx="6495604" cy="420954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052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06213"/>
            <a:ext cx="8831461" cy="3525395"/>
          </a:xfrm>
        </p:spPr>
        <p:txBody>
          <a:bodyPr/>
          <a:lstStyle>
            <a:lvl1pPr marL="331163" indent="-331163">
              <a:buFont typeface="+mj-lt"/>
              <a:buAutoNum type="arabicPeriod"/>
              <a:defRPr/>
            </a:lvl1pPr>
            <a:lvl2pPr marL="662325" indent="-331163">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73203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97"/>
            </a:lvl1pPr>
          </a:lstStyle>
          <a:p>
            <a:r>
              <a:rPr lang="en-US" dirty="0"/>
              <a:t>Click to edit Master title style</a:t>
            </a:r>
            <a:endParaRPr lang="en-GB" dirty="0"/>
          </a:p>
        </p:txBody>
      </p:sp>
      <p:sp>
        <p:nvSpPr>
          <p:cNvPr id="3" name="Content Placeholder 2"/>
          <p:cNvSpPr>
            <a:spLocks noGrp="1"/>
          </p:cNvSpPr>
          <p:nvPr>
            <p:ph idx="1"/>
          </p:nvPr>
        </p:nvSpPr>
        <p:spPr>
          <a:xfrm>
            <a:off x="703957" y="1322310"/>
            <a:ext cx="4347228" cy="351251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24612"/>
            <a:ext cx="4553056" cy="3488600"/>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276595"/>
            <a:ext cx="8110936" cy="368736"/>
          </a:xfrm>
        </p:spPr>
        <p:txBody>
          <a:bodyPr anchor="ctr"/>
          <a:lstStyle>
            <a:lvl1pPr marL="0" indent="0">
              <a:buNone/>
              <a:defRPr/>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5" name="TextBox 4"/>
          <p:cNvSpPr txBox="1"/>
          <p:nvPr userDrawn="1"/>
        </p:nvSpPr>
        <p:spPr>
          <a:xfrm>
            <a:off x="703958" y="4266362"/>
            <a:ext cx="670376" cy="404406"/>
          </a:xfrm>
          <a:prstGeom prst="rect">
            <a:avLst/>
          </a:prstGeom>
          <a:noFill/>
        </p:spPr>
        <p:txBody>
          <a:bodyPr wrap="none" rtlCol="0">
            <a:spAutoFit/>
          </a:bodyPr>
          <a:lstStyle/>
          <a:p>
            <a:r>
              <a:rPr lang="en-GB" sz="2028" dirty="0"/>
              <a:t>URL:</a:t>
            </a:r>
          </a:p>
        </p:txBody>
      </p:sp>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4103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06320"/>
            <a:ext cx="4351734" cy="2911383"/>
          </a:xfrm>
        </p:spPr>
        <p:txBody>
          <a:bodyPr/>
          <a:lstStyle/>
          <a:p>
            <a:endParaRPr lang="en-GB"/>
          </a:p>
        </p:txBody>
      </p:sp>
      <p:sp>
        <p:nvSpPr>
          <p:cNvPr id="16" name="Picture Placeholder 14"/>
          <p:cNvSpPr>
            <a:spLocks noGrp="1"/>
          </p:cNvSpPr>
          <p:nvPr>
            <p:ph type="pic" sz="quarter" idx="15"/>
          </p:nvPr>
        </p:nvSpPr>
        <p:spPr>
          <a:xfrm>
            <a:off x="5183683" y="1607828"/>
            <a:ext cx="4351734" cy="29113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17438"/>
            <a:ext cx="8831459"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8831459"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06320"/>
            <a:ext cx="8831461" cy="29113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07785"/>
            <a:ext cx="8831459" cy="538161"/>
          </a:xfrm>
          <a:prstGeom prst="rect">
            <a:avLst/>
          </a:prstGeom>
          <a:noFill/>
        </p:spPr>
        <p:txBody>
          <a:bodyPr wrap="square" rtlCol="0" anchor="ctr">
            <a:spAutoFit/>
          </a:bodyPr>
          <a:lstStyle/>
          <a:p>
            <a:r>
              <a:rPr lang="en-GB" sz="2897"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34776"/>
            <a:ext cx="8831461" cy="3065527"/>
          </a:xfrm>
        </p:spPr>
        <p:txBody>
          <a:bodyPr/>
          <a:lstStyle>
            <a:lvl1pPr marL="372558" indent="-372558">
              <a:buFont typeface="+mj-lt"/>
              <a:buAutoNum type="arabicPeriod"/>
              <a:defRPr/>
            </a:lvl1pPr>
          </a:lstStyle>
          <a:p>
            <a:pPr lvl="0"/>
            <a:r>
              <a:rPr lang="en-US" dirty="0"/>
              <a:t>Click to edit Master text styles</a:t>
            </a:r>
          </a:p>
        </p:txBody>
      </p:sp>
      <p:sp>
        <p:nvSpPr>
          <p:cNvPr id="7" name="TextBox 6"/>
          <p:cNvSpPr txBox="1"/>
          <p:nvPr userDrawn="1"/>
        </p:nvSpPr>
        <p:spPr>
          <a:xfrm>
            <a:off x="703957" y="955806"/>
            <a:ext cx="2348913" cy="404406"/>
          </a:xfrm>
          <a:prstGeom prst="rect">
            <a:avLst/>
          </a:prstGeom>
          <a:noFill/>
        </p:spPr>
        <p:txBody>
          <a:bodyPr wrap="none" rtlCol="0">
            <a:spAutoFit/>
          </a:bodyPr>
          <a:lstStyle/>
          <a:p>
            <a:r>
              <a:rPr lang="en-GB" sz="2028"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6441"/>
            <a:ext cx="8831461" cy="538161"/>
          </a:xfrm>
          <a:prstGeom prst="rect">
            <a:avLst/>
          </a:prstGeom>
          <a:noFill/>
        </p:spPr>
        <p:txBody>
          <a:bodyPr wrap="square" rtlCol="0">
            <a:spAutoFit/>
          </a:bodyPr>
          <a:lstStyle/>
          <a:p>
            <a:r>
              <a:rPr lang="en-GB" sz="2897"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403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38373"/>
            <a:ext cx="8831461" cy="2066253"/>
          </a:xfrm>
        </p:spPr>
        <p:txBody>
          <a:bodyPr anchor="b"/>
          <a:lstStyle>
            <a:lvl1pPr>
              <a:defRPr sz="4346"/>
            </a:lvl1pPr>
          </a:lstStyle>
          <a:p>
            <a:r>
              <a:rPr lang="en-US"/>
              <a:t>Click to edit Master title style</a:t>
            </a:r>
            <a:endParaRPr lang="en-US" dirty="0"/>
          </a:p>
        </p:txBody>
      </p:sp>
      <p:sp>
        <p:nvSpPr>
          <p:cNvPr id="3" name="Text Placeholder 2"/>
          <p:cNvSpPr>
            <a:spLocks noGrp="1"/>
          </p:cNvSpPr>
          <p:nvPr>
            <p:ph type="body" idx="1"/>
          </p:nvPr>
        </p:nvSpPr>
        <p:spPr>
          <a:xfrm>
            <a:off x="698624" y="3324174"/>
            <a:ext cx="8831461" cy="1086594"/>
          </a:xfrm>
        </p:spPr>
        <p:txBody>
          <a:bodyPr/>
          <a:lstStyle>
            <a:lvl1pPr marL="0" indent="0">
              <a:buNone/>
              <a:defRPr sz="1738">
                <a:solidFill>
                  <a:schemeClr val="tx1">
                    <a:tint val="75000"/>
                  </a:schemeClr>
                </a:solidFill>
              </a:defRPr>
            </a:lvl1pPr>
            <a:lvl2pPr marL="331150" indent="0">
              <a:buNone/>
              <a:defRPr sz="1449">
                <a:solidFill>
                  <a:schemeClr val="tx1">
                    <a:tint val="75000"/>
                  </a:schemeClr>
                </a:solidFill>
              </a:defRPr>
            </a:lvl2pPr>
            <a:lvl3pPr marL="662300" indent="0">
              <a:buNone/>
              <a:defRPr sz="1304">
                <a:solidFill>
                  <a:schemeClr val="tx1">
                    <a:tint val="75000"/>
                  </a:schemeClr>
                </a:solidFill>
              </a:defRPr>
            </a:lvl3pPr>
            <a:lvl4pPr marL="993450" indent="0">
              <a:buNone/>
              <a:defRPr sz="1159">
                <a:solidFill>
                  <a:schemeClr val="tx1">
                    <a:tint val="75000"/>
                  </a:schemeClr>
                </a:solidFill>
              </a:defRPr>
            </a:lvl4pPr>
            <a:lvl5pPr marL="1324600" indent="0">
              <a:buNone/>
              <a:defRPr sz="1159">
                <a:solidFill>
                  <a:schemeClr val="tx1">
                    <a:tint val="75000"/>
                  </a:schemeClr>
                </a:solidFill>
              </a:defRPr>
            </a:lvl5pPr>
            <a:lvl6pPr marL="1655750" indent="0">
              <a:buNone/>
              <a:defRPr sz="1159">
                <a:solidFill>
                  <a:schemeClr val="tx1">
                    <a:tint val="75000"/>
                  </a:schemeClr>
                </a:solidFill>
              </a:defRPr>
            </a:lvl6pPr>
            <a:lvl7pPr marL="1986900" indent="0">
              <a:buNone/>
              <a:defRPr sz="1159">
                <a:solidFill>
                  <a:schemeClr val="tx1">
                    <a:tint val="75000"/>
                  </a:schemeClr>
                </a:solidFill>
              </a:defRPr>
            </a:lvl7pPr>
            <a:lvl8pPr marL="2318050" indent="0">
              <a:buNone/>
              <a:defRPr sz="1159">
                <a:solidFill>
                  <a:schemeClr val="tx1">
                    <a:tint val="75000"/>
                  </a:schemeClr>
                </a:solidFill>
              </a:defRPr>
            </a:lvl8pPr>
            <a:lvl9pPr marL="2649200" indent="0">
              <a:buNone/>
              <a:defRPr sz="115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761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626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4462"/>
            <a:ext cx="8831461" cy="9601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17676"/>
            <a:ext cx="4331735"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4" name="Content Placeholder 3"/>
          <p:cNvSpPr>
            <a:spLocks noGrp="1"/>
          </p:cNvSpPr>
          <p:nvPr>
            <p:ph sz="half" idx="2"/>
          </p:nvPr>
        </p:nvSpPr>
        <p:spPr>
          <a:xfrm>
            <a:off x="705291" y="1814440"/>
            <a:ext cx="4331735"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17676"/>
            <a:ext cx="4353068"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6" name="Content Placeholder 5"/>
          <p:cNvSpPr>
            <a:spLocks noGrp="1"/>
          </p:cNvSpPr>
          <p:nvPr>
            <p:ph sz="quarter" idx="4"/>
          </p:nvPr>
        </p:nvSpPr>
        <p:spPr>
          <a:xfrm>
            <a:off x="5183684" y="1814440"/>
            <a:ext cx="4353068"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49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88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389219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Content Placeholder 2"/>
          <p:cNvSpPr>
            <a:spLocks noGrp="1"/>
          </p:cNvSpPr>
          <p:nvPr>
            <p:ph idx="1"/>
          </p:nvPr>
        </p:nvSpPr>
        <p:spPr>
          <a:xfrm>
            <a:off x="4353068" y="715198"/>
            <a:ext cx="5183684" cy="3529994"/>
          </a:xfrm>
        </p:spPr>
        <p:txBody>
          <a:bodyPr/>
          <a:lstStyle>
            <a:lvl1pPr>
              <a:defRPr sz="2318"/>
            </a:lvl1pPr>
            <a:lvl2pPr>
              <a:defRPr sz="2028"/>
            </a:lvl2pPr>
            <a:lvl3pPr>
              <a:defRPr sz="1738"/>
            </a:lvl3pPr>
            <a:lvl4pPr>
              <a:defRPr sz="1449"/>
            </a:lvl4pPr>
            <a:lvl5pPr>
              <a:defRPr sz="1449"/>
            </a:lvl5pPr>
            <a:lvl6pPr>
              <a:defRPr sz="1449"/>
            </a:lvl6pPr>
            <a:lvl7pPr>
              <a:defRPr sz="1449"/>
            </a:lvl7pPr>
            <a:lvl8pPr>
              <a:defRPr sz="1449"/>
            </a:lvl8pPr>
            <a:lvl9pPr>
              <a:defRPr sz="14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482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15198"/>
            <a:ext cx="5183684" cy="3529994"/>
          </a:xfrm>
        </p:spPr>
        <p:txBody>
          <a:bodyPr anchor="t"/>
          <a:lstStyle>
            <a:lvl1pPr marL="0" indent="0">
              <a:buNone/>
              <a:defRPr sz="2318"/>
            </a:lvl1pPr>
            <a:lvl2pPr marL="331150" indent="0">
              <a:buNone/>
              <a:defRPr sz="2028"/>
            </a:lvl2pPr>
            <a:lvl3pPr marL="662300" indent="0">
              <a:buNone/>
              <a:defRPr sz="1738"/>
            </a:lvl3pPr>
            <a:lvl4pPr marL="993450" indent="0">
              <a:buNone/>
              <a:defRPr sz="1449"/>
            </a:lvl4pPr>
            <a:lvl5pPr marL="1324600" indent="0">
              <a:buNone/>
              <a:defRPr sz="1449"/>
            </a:lvl5pPr>
            <a:lvl6pPr marL="1655750" indent="0">
              <a:buNone/>
              <a:defRPr sz="1449"/>
            </a:lvl6pPr>
            <a:lvl7pPr marL="1986900" indent="0">
              <a:buNone/>
              <a:defRPr sz="1449"/>
            </a:lvl7pPr>
            <a:lvl8pPr marL="2318050" indent="0">
              <a:buNone/>
              <a:defRPr sz="1449"/>
            </a:lvl8pPr>
            <a:lvl9pPr marL="2649200" indent="0">
              <a:buNone/>
              <a:defRPr sz="1449"/>
            </a:lvl9pPr>
          </a:lstStyle>
          <a:p>
            <a:r>
              <a:rPr lang="en-US"/>
              <a:t>Click icon to add picture</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3324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4462"/>
            <a:ext cx="8831461" cy="9601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22310"/>
            <a:ext cx="8831461" cy="31516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03940"/>
            <a:ext cx="2303859" cy="264462"/>
          </a:xfrm>
          <a:prstGeom prst="rect">
            <a:avLst/>
          </a:prstGeom>
        </p:spPr>
        <p:txBody>
          <a:bodyPr vert="horz" lIns="91440" tIns="45720" rIns="91440" bIns="45720" rtlCol="0" anchor="ctr"/>
          <a:lstStyle>
            <a:lvl1pPr algn="l">
              <a:defRPr sz="869">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03940"/>
            <a:ext cx="3455789" cy="264462"/>
          </a:xfrm>
          <a:prstGeom prst="rect">
            <a:avLst/>
          </a:prstGeom>
        </p:spPr>
        <p:txBody>
          <a:bodyPr vert="horz" lIns="91440" tIns="45720" rIns="91440" bIns="45720" rtlCol="0" anchor="ctr"/>
          <a:lstStyle>
            <a:lvl1pPr algn="ctr">
              <a:defRPr sz="86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03940"/>
            <a:ext cx="2303859" cy="264462"/>
          </a:xfrm>
          <a:prstGeom prst="rect">
            <a:avLst/>
          </a:prstGeom>
        </p:spPr>
        <p:txBody>
          <a:bodyPr vert="horz" lIns="91440" tIns="45720" rIns="91440" bIns="45720" rtlCol="0" anchor="ctr"/>
          <a:lstStyle>
            <a:lvl1pPr algn="r">
              <a:defRPr sz="869">
                <a:solidFill>
                  <a:schemeClr val="tx1">
                    <a:tint val="75000"/>
                  </a:schemeClr>
                </a:solidFill>
              </a:defRPr>
            </a:lvl1pPr>
          </a:lstStyle>
          <a:p>
            <a:fld id="{48F63A3B-78C7-47BE-AE5E-E10140E04643}" type="slidenum">
              <a:rPr lang="en-US" smtClean="0"/>
              <a:t>‹#›</a:t>
            </a:fld>
            <a:endParaRPr lang="en-US" dirty="0"/>
          </a:p>
        </p:txBody>
      </p:sp>
    </p:spTree>
    <p:custDataLst>
      <p:tags r:id="rId19"/>
    </p:custDataLst>
    <p:extLst>
      <p:ext uri="{BB962C8B-B14F-4D97-AF65-F5344CB8AC3E}">
        <p14:creationId xmlns:p14="http://schemas.microsoft.com/office/powerpoint/2010/main" val="4645568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2300" rtl="0" eaLnBrk="1" latinLnBrk="0" hangingPunct="1">
        <a:lnSpc>
          <a:spcPct val="90000"/>
        </a:lnSpc>
        <a:spcBef>
          <a:spcPct val="0"/>
        </a:spcBef>
        <a:buNone/>
        <a:defRPr sz="3187" kern="1200">
          <a:solidFill>
            <a:schemeClr val="tx1"/>
          </a:solidFill>
          <a:latin typeface="+mj-lt"/>
          <a:ea typeface="+mj-ea"/>
          <a:cs typeface="+mj-cs"/>
        </a:defRPr>
      </a:lvl1pPr>
    </p:titleStyle>
    <p:body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p:bodyStyle>
    <p:otherStyle>
      <a:defPPr>
        <a:defRPr lang="en-US"/>
      </a:defPPr>
      <a:lvl1pPr marL="0" algn="l" defTabSz="662300" rtl="0" eaLnBrk="1" latinLnBrk="0" hangingPunct="1">
        <a:defRPr sz="1304" kern="1200">
          <a:solidFill>
            <a:schemeClr val="tx1"/>
          </a:solidFill>
          <a:latin typeface="+mn-lt"/>
          <a:ea typeface="+mn-ea"/>
          <a:cs typeface="+mn-cs"/>
        </a:defRPr>
      </a:lvl1pPr>
      <a:lvl2pPr marL="331150" algn="l" defTabSz="662300" rtl="0" eaLnBrk="1" latinLnBrk="0" hangingPunct="1">
        <a:defRPr sz="1304" kern="1200">
          <a:solidFill>
            <a:schemeClr val="tx1"/>
          </a:solidFill>
          <a:latin typeface="+mn-lt"/>
          <a:ea typeface="+mn-ea"/>
          <a:cs typeface="+mn-cs"/>
        </a:defRPr>
      </a:lvl2pPr>
      <a:lvl3pPr marL="662300" algn="l" defTabSz="662300" rtl="0" eaLnBrk="1" latinLnBrk="0" hangingPunct="1">
        <a:defRPr sz="1304" kern="1200">
          <a:solidFill>
            <a:schemeClr val="tx1"/>
          </a:solidFill>
          <a:latin typeface="+mn-lt"/>
          <a:ea typeface="+mn-ea"/>
          <a:cs typeface="+mn-cs"/>
        </a:defRPr>
      </a:lvl3pPr>
      <a:lvl4pPr marL="993450" algn="l" defTabSz="662300" rtl="0" eaLnBrk="1" latinLnBrk="0" hangingPunct="1">
        <a:defRPr sz="1304" kern="1200">
          <a:solidFill>
            <a:schemeClr val="tx1"/>
          </a:solidFill>
          <a:latin typeface="+mn-lt"/>
          <a:ea typeface="+mn-ea"/>
          <a:cs typeface="+mn-cs"/>
        </a:defRPr>
      </a:lvl4pPr>
      <a:lvl5pPr marL="1324600" algn="l" defTabSz="662300" rtl="0" eaLnBrk="1" latinLnBrk="0" hangingPunct="1">
        <a:defRPr sz="1304" kern="1200">
          <a:solidFill>
            <a:schemeClr val="tx1"/>
          </a:solidFill>
          <a:latin typeface="+mn-lt"/>
          <a:ea typeface="+mn-ea"/>
          <a:cs typeface="+mn-cs"/>
        </a:defRPr>
      </a:lvl5pPr>
      <a:lvl6pPr marL="1655750" algn="l" defTabSz="662300" rtl="0" eaLnBrk="1" latinLnBrk="0" hangingPunct="1">
        <a:defRPr sz="1304" kern="1200">
          <a:solidFill>
            <a:schemeClr val="tx1"/>
          </a:solidFill>
          <a:latin typeface="+mn-lt"/>
          <a:ea typeface="+mn-ea"/>
          <a:cs typeface="+mn-cs"/>
        </a:defRPr>
      </a:lvl6pPr>
      <a:lvl7pPr marL="1986900" algn="l" defTabSz="662300" rtl="0" eaLnBrk="1" latinLnBrk="0" hangingPunct="1">
        <a:defRPr sz="1304" kern="1200">
          <a:solidFill>
            <a:schemeClr val="tx1"/>
          </a:solidFill>
          <a:latin typeface="+mn-lt"/>
          <a:ea typeface="+mn-ea"/>
          <a:cs typeface="+mn-cs"/>
        </a:defRPr>
      </a:lvl7pPr>
      <a:lvl8pPr marL="2318050" algn="l" defTabSz="662300" rtl="0" eaLnBrk="1" latinLnBrk="0" hangingPunct="1">
        <a:defRPr sz="1304" kern="1200">
          <a:solidFill>
            <a:schemeClr val="tx1"/>
          </a:solidFill>
          <a:latin typeface="+mn-lt"/>
          <a:ea typeface="+mn-ea"/>
          <a:cs typeface="+mn-cs"/>
        </a:defRPr>
      </a:lvl8pPr>
      <a:lvl9pPr marL="2649200" algn="l" defTabSz="662300" rtl="0" eaLnBrk="1" latinLnBrk="0" hangingPunct="1">
        <a:defRPr sz="13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comments" Target="../comments/commen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sv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2.xml"/><Relationship Id="rId1" Type="http://schemas.openxmlformats.org/officeDocument/2006/relationships/tags" Target="../tags/tag10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2.xml"/><Relationship Id="rId1" Type="http://schemas.openxmlformats.org/officeDocument/2006/relationships/tags" Target="../tags/tag10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2.xml"/><Relationship Id="rId1" Type="http://schemas.openxmlformats.org/officeDocument/2006/relationships/tags" Target="../tags/tag105.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2.xml"/><Relationship Id="rId1" Type="http://schemas.openxmlformats.org/officeDocument/2006/relationships/tags" Target="../tags/tag10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2.xml"/><Relationship Id="rId1" Type="http://schemas.openxmlformats.org/officeDocument/2006/relationships/tags" Target="../tags/tag10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2.xml"/><Relationship Id="rId1" Type="http://schemas.openxmlformats.org/officeDocument/2006/relationships/tags" Target="../tags/tag108.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2.xml"/><Relationship Id="rId1" Type="http://schemas.openxmlformats.org/officeDocument/2006/relationships/tags" Target="../tags/tag109.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2.xml"/><Relationship Id="rId1" Type="http://schemas.openxmlformats.org/officeDocument/2006/relationships/tags" Target="../tags/tag110.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2.xml"/><Relationship Id="rId1" Type="http://schemas.openxmlformats.org/officeDocument/2006/relationships/tags" Target="../tags/tag111.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2.xml"/><Relationship Id="rId1" Type="http://schemas.openxmlformats.org/officeDocument/2006/relationships/tags" Target="../tags/tag1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svg"/><Relationship Id="rId4" Type="http://schemas.openxmlformats.org/officeDocument/2006/relationships/diagramData" Target="../diagrams/data2.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30.xml"/><Relationship Id="rId7" Type="http://schemas.openxmlformats.org/officeDocument/2006/relationships/diagramLayout" Target="../diagrams/layout3.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diagramData" Target="../diagrams/data3.xml"/><Relationship Id="rId5" Type="http://schemas.openxmlformats.org/officeDocument/2006/relationships/image" Target="../media/image5.sv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comments" Target="../comments/commen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5.sv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5.sv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5.sv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5.sv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5.svg"/><Relationship Id="rId4" Type="http://schemas.openxmlformats.org/officeDocument/2006/relationships/diagramData" Target="../diagrams/data4.xml"/><Relationship Id="rId9"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5.sv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5.sv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5.sv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5.sv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2.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5.svg"/><Relationship Id="rId4" Type="http://schemas.openxmlformats.org/officeDocument/2006/relationships/diagramData" Target="../diagrams/data5.xml"/><Relationship Id="rId9"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5.sv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5.sv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59.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5.svg"/><Relationship Id="rId4" Type="http://schemas.openxmlformats.org/officeDocument/2006/relationships/diagramData" Target="../diagrams/data6.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60.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5.svg"/><Relationship Id="rId4" Type="http://schemas.openxmlformats.org/officeDocument/2006/relationships/diagramData" Target="../diagrams/data7.xml"/><Relationship Id="rId9" Type="http://schemas.openxmlformats.org/officeDocument/2006/relationships/image" Target="../media/image4.png"/></Relationships>
</file>

<file path=ppt/slides/_rels/slide6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61.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62.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comments" Target="../comments/comment3.xml"/><Relationship Id="rId5" Type="http://schemas.openxmlformats.org/officeDocument/2006/relationships/image" Target="../media/image5.sv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5.sv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www.dropbox.com/s/629g3jsrgwi1hj7/Electrical%20Installation%20skill%2018%20BASE%20LINE%20RISK%20ASSESSMENT%202017.docx?dl=0"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notesSlide" Target="../notesSlides/notesSlide70.xml"/><Relationship Id="rId7" Type="http://schemas.openxmlformats.org/officeDocument/2006/relationships/diagramLayout" Target="../diagrams/layout10.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Data" Target="../diagrams/data10.xml"/><Relationship Id="rId5" Type="http://schemas.openxmlformats.org/officeDocument/2006/relationships/image" Target="../media/image5.svg"/><Relationship Id="rId10" Type="http://schemas.microsoft.com/office/2007/relationships/diagramDrawing" Target="../diagrams/drawing10.xml"/><Relationship Id="rId4" Type="http://schemas.openxmlformats.org/officeDocument/2006/relationships/image" Target="../media/image4.png"/><Relationship Id="rId9" Type="http://schemas.openxmlformats.org/officeDocument/2006/relationships/diagramColors" Target="../diagrams/colors10.xml"/></Relationships>
</file>

<file path=ppt/slides/_rels/slide7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71.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72.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7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73.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image" Target="../media/image5.svg"/><Relationship Id="rId4" Type="http://schemas.openxmlformats.org/officeDocument/2006/relationships/diagramData" Target="../diagrams/data13.xml"/><Relationship Id="rId9"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75.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2.xml"/><Relationship Id="rId1" Type="http://schemas.openxmlformats.org/officeDocument/2006/relationships/tags" Target="../tags/tag88.xml"/><Relationship Id="rId4" Type="http://schemas.openxmlformats.org/officeDocument/2006/relationships/image" Target="../media/image1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2.xml"/><Relationship Id="rId1" Type="http://schemas.openxmlformats.org/officeDocument/2006/relationships/tags" Target="../tags/tag90.xml"/><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2.xml"/><Relationship Id="rId1" Type="http://schemas.openxmlformats.org/officeDocument/2006/relationships/tags" Target="../tags/tag91.xml"/><Relationship Id="rId4" Type="http://schemas.openxmlformats.org/officeDocument/2006/relationships/image" Target="../media/image1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2.xml"/><Relationship Id="rId1" Type="http://schemas.openxmlformats.org/officeDocument/2006/relationships/tags" Target="../tags/tag9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9.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Layout" Target="../diagrams/layout1.xml"/><Relationship Id="rId11" Type="http://schemas.openxmlformats.org/officeDocument/2006/relationships/image" Target="../media/image5.sv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6.png"/><Relationship Id="rId9" Type="http://schemas.microsoft.com/office/2007/relationships/diagramDrawing" Target="../diagrams/drawing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2.xml"/><Relationship Id="rId1" Type="http://schemas.openxmlformats.org/officeDocument/2006/relationships/tags" Target="../tags/tag93.xml"/><Relationship Id="rId4" Type="http://schemas.openxmlformats.org/officeDocument/2006/relationships/image" Target="../media/image14.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2.xml"/><Relationship Id="rId1" Type="http://schemas.openxmlformats.org/officeDocument/2006/relationships/tags" Target="../tags/tag94.xml"/><Relationship Id="rId4" Type="http://schemas.openxmlformats.org/officeDocument/2006/relationships/image" Target="../media/image15.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2.xml"/><Relationship Id="rId1" Type="http://schemas.openxmlformats.org/officeDocument/2006/relationships/tags" Target="../tags/tag95.xml"/><Relationship Id="rId4" Type="http://schemas.openxmlformats.org/officeDocument/2006/relationships/image" Target="../media/image16.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2.xml"/><Relationship Id="rId1" Type="http://schemas.openxmlformats.org/officeDocument/2006/relationships/tags" Target="../tags/tag96.xml"/><Relationship Id="rId4" Type="http://schemas.openxmlformats.org/officeDocument/2006/relationships/image" Target="../media/image17.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2.xml"/><Relationship Id="rId1" Type="http://schemas.openxmlformats.org/officeDocument/2006/relationships/tags" Target="../tags/tag9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2.xml"/><Relationship Id="rId1" Type="http://schemas.openxmlformats.org/officeDocument/2006/relationships/tags" Target="../tags/tag98.xml"/><Relationship Id="rId4" Type="http://schemas.openxmlformats.org/officeDocument/2006/relationships/image" Target="../media/image18.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2.xml"/><Relationship Id="rId1" Type="http://schemas.openxmlformats.org/officeDocument/2006/relationships/tags" Target="../tags/tag99.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2.xml"/><Relationship Id="rId1"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65DCBB-42B8-48ED-8AE4-BE9D458941EE}"/>
              </a:ext>
            </a:extLst>
          </p:cNvPr>
          <p:cNvPicPr>
            <a:picLocks noChangeAspect="1"/>
          </p:cNvPicPr>
          <p:nvPr/>
        </p:nvPicPr>
        <p:blipFill>
          <a:blip r:embed="rId4"/>
          <a:stretch>
            <a:fillRect/>
          </a:stretch>
        </p:blipFill>
        <p:spPr>
          <a:xfrm>
            <a:off x="1488818" y="178689"/>
            <a:ext cx="3158512" cy="4494654"/>
          </a:xfrm>
          <a:prstGeom prst="rect">
            <a:avLst/>
          </a:prstGeom>
        </p:spPr>
      </p:pic>
      <p:pic>
        <p:nvPicPr>
          <p:cNvPr id="3" name="Picture 2" descr="A close up of a map&#10;&#10;Description generated with very high confidence">
            <a:extLst>
              <a:ext uri="{FF2B5EF4-FFF2-40B4-BE49-F238E27FC236}">
                <a16:creationId xmlns:a16="http://schemas.microsoft.com/office/drawing/2014/main" id="{5E29FE0F-2380-45FF-A343-578ABCAB02C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321253" y="638077"/>
            <a:ext cx="3962181" cy="2816745"/>
          </a:xfrm>
          <a:prstGeom prst="rect">
            <a:avLst/>
          </a:prstGeom>
        </p:spPr>
      </p:pic>
    </p:spTree>
    <p:custDataLst>
      <p:tags r:id="rId1"/>
    </p:custDataLst>
    <p:extLst>
      <p:ext uri="{BB962C8B-B14F-4D97-AF65-F5344CB8AC3E}">
        <p14:creationId xmlns:p14="http://schemas.microsoft.com/office/powerpoint/2010/main" val="230357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264463"/>
            <a:ext cx="7616770" cy="960112"/>
          </a:xfrm>
        </p:spPr>
        <p:txBody>
          <a:bodyPr/>
          <a:lstStyle/>
          <a:p>
            <a:r>
              <a:rPr lang="en-GB" dirty="0"/>
              <a:t>Client brief</a:t>
            </a:r>
          </a:p>
        </p:txBody>
      </p:sp>
      <p:sp>
        <p:nvSpPr>
          <p:cNvPr id="3" name="Content Placeholder 2"/>
          <p:cNvSpPr>
            <a:spLocks noGrp="1"/>
          </p:cNvSpPr>
          <p:nvPr>
            <p:ph idx="1"/>
          </p:nvPr>
        </p:nvSpPr>
        <p:spPr>
          <a:xfrm>
            <a:off x="656398" y="1083901"/>
            <a:ext cx="9334890" cy="3618924"/>
          </a:xfrm>
        </p:spPr>
        <p:txBody>
          <a:bodyPr>
            <a:noAutofit/>
          </a:bodyPr>
          <a:lstStyle/>
          <a:p>
            <a:pPr marL="0" indent="0">
              <a:buNone/>
            </a:pPr>
            <a:r>
              <a:rPr lang="en-GB" sz="2400" dirty="0"/>
              <a:t>Did you listen carefully to what your client said? </a:t>
            </a:r>
            <a:endParaRPr lang="en-ZA"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10" name="Rectangle 9">
            <a:extLst>
              <a:ext uri="{FF2B5EF4-FFF2-40B4-BE49-F238E27FC236}">
                <a16:creationId xmlns:a16="http://schemas.microsoft.com/office/drawing/2014/main" id="{FBA00E95-435B-44AF-AE90-7A73C4284F65}"/>
              </a:ext>
            </a:extLst>
          </p:cNvPr>
          <p:cNvSpPr/>
          <p:nvPr/>
        </p:nvSpPr>
        <p:spPr>
          <a:xfrm>
            <a:off x="4217758" y="3333633"/>
            <a:ext cx="2212169" cy="8286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to list of details</a:t>
            </a:r>
          </a:p>
        </p:txBody>
      </p:sp>
      <p:pic>
        <p:nvPicPr>
          <p:cNvPr id="5" name="Graphic 4" descr="User">
            <a:extLst>
              <a:ext uri="{FF2B5EF4-FFF2-40B4-BE49-F238E27FC236}">
                <a16:creationId xmlns:a16="http://schemas.microsoft.com/office/drawing/2014/main" id="{4C996CBA-86B9-484E-80F8-CA34E95EC6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389" y="1668224"/>
            <a:ext cx="854046" cy="854046"/>
          </a:xfrm>
          <a:prstGeom prst="rect">
            <a:avLst/>
          </a:prstGeom>
        </p:spPr>
      </p:pic>
      <p:sp>
        <p:nvSpPr>
          <p:cNvPr id="6" name="Rectangle 5">
            <a:extLst>
              <a:ext uri="{FF2B5EF4-FFF2-40B4-BE49-F238E27FC236}">
                <a16:creationId xmlns:a16="http://schemas.microsoft.com/office/drawing/2014/main" id="{E51C6E08-C5EB-4948-B23A-06B4FDA71BC7}"/>
              </a:ext>
            </a:extLst>
          </p:cNvPr>
          <p:cNvSpPr/>
          <p:nvPr/>
        </p:nvSpPr>
        <p:spPr>
          <a:xfrm>
            <a:off x="1510444" y="1668224"/>
            <a:ext cx="8134542" cy="1200329"/>
          </a:xfrm>
          <a:prstGeom prst="rect">
            <a:avLst/>
          </a:prstGeom>
          <a:solidFill>
            <a:schemeClr val="tx2">
              <a:lumMod val="40000"/>
              <a:lumOff val="60000"/>
            </a:schemeClr>
          </a:solidFill>
        </p:spPr>
        <p:txBody>
          <a:bodyPr wrap="square">
            <a:spAutoFit/>
          </a:bodyPr>
          <a:lstStyle/>
          <a:p>
            <a:r>
              <a:rPr lang="en-GB" sz="2400" dirty="0"/>
              <a:t>You will be given a list of details from the conversation</a:t>
            </a:r>
            <a:r>
              <a:rPr lang="en-ZA" sz="2400" dirty="0"/>
              <a:t>. Choose </a:t>
            </a:r>
            <a:r>
              <a:rPr lang="en-ZA" sz="2400" b="1" dirty="0"/>
              <a:t>all the correct </a:t>
            </a:r>
            <a:r>
              <a:rPr lang="en-ZA" sz="2400" dirty="0"/>
              <a:t>details from this list and click </a:t>
            </a:r>
            <a:r>
              <a:rPr lang="en-ZA" sz="2400" b="1" dirty="0"/>
              <a:t>SUBMIT</a:t>
            </a:r>
            <a:r>
              <a:rPr lang="en-ZA" sz="2400" dirty="0"/>
              <a:t> when you are finished. </a:t>
            </a:r>
          </a:p>
        </p:txBody>
      </p:sp>
    </p:spTree>
    <p:custDataLst>
      <p:tags r:id="rId1"/>
    </p:custDataLst>
    <p:extLst>
      <p:ext uri="{BB962C8B-B14F-4D97-AF65-F5344CB8AC3E}">
        <p14:creationId xmlns:p14="http://schemas.microsoft.com/office/powerpoint/2010/main" val="1239096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04- Option 3- Choice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Voice recording </a:t>
            </a:r>
          </a:p>
          <a:p>
            <a:pPr marL="0" lvl="0" indent="0" defTabSz="914400">
              <a:lnSpc>
                <a:spcPct val="100000"/>
              </a:lnSpc>
              <a:spcBef>
                <a:spcPts val="0"/>
              </a:spcBef>
              <a:buNone/>
              <a:defRPr/>
            </a:pPr>
            <a:r>
              <a:rPr lang="en-US" sz="1000" dirty="0"/>
              <a:t>While Option3 is a good choice, it’s not the cheapest or most cost effective Option as the </a:t>
            </a:r>
            <a:r>
              <a:rPr lang="en-US" sz="1000" dirty="0" err="1"/>
              <a:t>armoured</a:t>
            </a:r>
            <a:r>
              <a:rPr lang="en-US" sz="1000" dirty="0"/>
              <a:t> cables used were more expensive that the cables used in Option 2. Since </a:t>
            </a:r>
            <a:r>
              <a:rPr lang="en-US" sz="1000" dirty="0" err="1"/>
              <a:t>Mrs</a:t>
            </a:r>
            <a:r>
              <a:rPr lang="en-US" sz="1000" dirty="0"/>
              <a:t> Naidoo wanted you to a quality job but it needed to be done as cheaply as possible Option 2 is the best choice. </a:t>
            </a:r>
          </a:p>
        </p:txBody>
      </p:sp>
    </p:spTree>
    <p:custDataLst>
      <p:tags r:id="rId1"/>
    </p:custDataLst>
    <p:extLst>
      <p:ext uri="{BB962C8B-B14F-4D97-AF65-F5344CB8AC3E}">
        <p14:creationId xmlns:p14="http://schemas.microsoft.com/office/powerpoint/2010/main" val="31270732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05- Option 3 Choice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dirty="0"/>
              <a:t>Voice over</a:t>
            </a:r>
          </a:p>
          <a:p>
            <a:pPr marL="0" lvl="0" indent="0" defTabSz="914400">
              <a:lnSpc>
                <a:spcPct val="100000"/>
              </a:lnSpc>
              <a:spcBef>
                <a:spcPts val="0"/>
              </a:spcBef>
              <a:buNone/>
              <a:defRPr/>
            </a:pPr>
            <a:endParaRPr lang="en-US" sz="1000" dirty="0"/>
          </a:p>
          <a:p>
            <a:pPr marL="0" lvl="0" indent="0" defTabSz="914400">
              <a:lnSpc>
                <a:spcPct val="100000"/>
              </a:lnSpc>
              <a:spcBef>
                <a:spcPts val="0"/>
              </a:spcBef>
              <a:buNone/>
              <a:defRPr/>
            </a:pPr>
            <a:r>
              <a:rPr lang="en-US" sz="1000" dirty="0"/>
              <a:t>While you are correct in saying that Option 2 is the quickest way of doing the job, Option1 is actually the best option because </a:t>
            </a:r>
            <a:r>
              <a:rPr lang="en-US" sz="1000" dirty="0" err="1"/>
              <a:t>Mrs</a:t>
            </a:r>
            <a:r>
              <a:rPr lang="en-US" sz="1000" dirty="0"/>
              <a:t> Naidoo wanted you to a quality job but it needed to be done as cheaply as possible. The cables used for Option 1 were still of a high enough quality. </a:t>
            </a:r>
            <a:endParaRPr lang="en-US" sz="1000" b="1" dirty="0"/>
          </a:p>
          <a:p>
            <a:pPr marL="0" lvl="0" indent="0" defTabSz="914400">
              <a:lnSpc>
                <a:spcPct val="100000"/>
              </a:lnSpc>
              <a:spcBef>
                <a:spcPts val="0"/>
              </a:spcBef>
              <a:buNone/>
              <a:defRPr/>
            </a:pPr>
            <a:endParaRPr lang="en-US" sz="1000" b="1" dirty="0"/>
          </a:p>
          <a:p>
            <a:pPr marL="0" lvl="0" indent="0" defTabSz="914400">
              <a:lnSpc>
                <a:spcPct val="100000"/>
              </a:lnSpc>
              <a:spcBef>
                <a:spcPts val="0"/>
              </a:spcBef>
              <a:buNone/>
              <a:defRPr/>
            </a:pPr>
            <a:endParaRPr lang="en-US" sz="1000" b="1" dirty="0"/>
          </a:p>
          <a:p>
            <a:pPr marL="0" indent="0">
              <a:buNone/>
            </a:pPr>
            <a:endParaRPr lang="en-US" sz="906" dirty="0"/>
          </a:p>
        </p:txBody>
      </p:sp>
    </p:spTree>
    <p:custDataLst>
      <p:tags r:id="rId1"/>
    </p:custDataLst>
    <p:extLst>
      <p:ext uri="{BB962C8B-B14F-4D97-AF65-F5344CB8AC3E}">
        <p14:creationId xmlns:p14="http://schemas.microsoft.com/office/powerpoint/2010/main" val="10845981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06- Option 3 Choice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i="1" dirty="0"/>
              <a:t>Voice recording</a:t>
            </a:r>
          </a:p>
          <a:p>
            <a:pPr marL="0" lvl="0" indent="0" defTabSz="914400">
              <a:lnSpc>
                <a:spcPct val="100000"/>
              </a:lnSpc>
              <a:spcBef>
                <a:spcPts val="0"/>
              </a:spcBef>
              <a:buNone/>
              <a:defRPr/>
            </a:pPr>
            <a:endParaRPr lang="en-US" sz="1000" b="1" dirty="0"/>
          </a:p>
          <a:p>
            <a:pPr marL="0" lvl="0" indent="0" defTabSz="914400">
              <a:lnSpc>
                <a:spcPct val="100000"/>
              </a:lnSpc>
              <a:spcBef>
                <a:spcPts val="0"/>
              </a:spcBef>
              <a:buNone/>
              <a:defRPr/>
            </a:pPr>
            <a:r>
              <a:rPr lang="en-US" sz="1000" dirty="0"/>
              <a:t>You are right in saying that the cables used in Option 3 were of a better quality and would probably last much longer. However these cables tend to be more expensive. Remember in the client brief </a:t>
            </a:r>
            <a:r>
              <a:rPr lang="en-US" sz="1000" dirty="0" err="1"/>
              <a:t>Mrs</a:t>
            </a:r>
            <a:r>
              <a:rPr lang="en-US" sz="1000" dirty="0"/>
              <a:t> Naidoo mentioned that this job needs to be done as cheaply as possible? That’s why in this case, Option 2 would have been the better choice. </a:t>
            </a:r>
            <a:endParaRPr lang="en-US" sz="1000" b="1" dirty="0"/>
          </a:p>
        </p:txBody>
      </p:sp>
    </p:spTree>
    <p:custDataLst>
      <p:tags r:id="rId1"/>
    </p:custDataLst>
    <p:extLst>
      <p:ext uri="{BB962C8B-B14F-4D97-AF65-F5344CB8AC3E}">
        <p14:creationId xmlns:p14="http://schemas.microsoft.com/office/powerpoint/2010/main" val="13890663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Simulation 1- No Voltage </a:t>
            </a:r>
            <a:r>
              <a:rPr lang="en-GB" sz="2400" dirty="0" err="1"/>
              <a:t>Test_Continuity</a:t>
            </a:r>
            <a:r>
              <a:rPr lang="en-GB" sz="2400" dirty="0"/>
              <a:t> of earth conductor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 whereby learner is able to conduct a continuity of earth conductor test. Screen must look the same as a real life tester. Learner should get the opportunity test and see voltage (which is a problem) and then they should be able to test and see no voltage.  </a:t>
            </a:r>
          </a:p>
        </p:txBody>
      </p:sp>
    </p:spTree>
    <p:custDataLst>
      <p:tags r:id="rId1"/>
    </p:custDataLst>
    <p:extLst>
      <p:ext uri="{BB962C8B-B14F-4D97-AF65-F5344CB8AC3E}">
        <p14:creationId xmlns:p14="http://schemas.microsoft.com/office/powerpoint/2010/main" val="13435046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Simulation 2- No Voltage </a:t>
            </a:r>
            <a:r>
              <a:rPr lang="en-GB" sz="2400" dirty="0" err="1"/>
              <a:t>Tests_Insulation</a:t>
            </a:r>
            <a:r>
              <a:rPr lang="en-GB" sz="2400" dirty="0"/>
              <a:t> Resistance Test</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Device used to do Insulation Resistance Test should be simulated. Users should have the opportunity to ‘preform’ tests according to a set of guidelines. </a:t>
            </a:r>
          </a:p>
        </p:txBody>
      </p:sp>
    </p:spTree>
    <p:custDataLst>
      <p:tags r:id="rId1"/>
    </p:custDataLst>
    <p:extLst>
      <p:ext uri="{BB962C8B-B14F-4D97-AF65-F5344CB8AC3E}">
        <p14:creationId xmlns:p14="http://schemas.microsoft.com/office/powerpoint/2010/main" val="31806625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1- Voltage on </a:t>
            </a:r>
            <a:r>
              <a:rPr lang="en-GB" dirty="0" err="1"/>
              <a:t>Tests_Voltage</a:t>
            </a:r>
            <a:r>
              <a:rPr lang="en-GB" dirty="0"/>
              <a:t> Test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Simulations </a:t>
            </a:r>
          </a:p>
        </p:txBody>
      </p:sp>
    </p:spTree>
    <p:custDataLst>
      <p:tags r:id="rId1"/>
    </p:custDataLst>
    <p:extLst>
      <p:ext uri="{BB962C8B-B14F-4D97-AF65-F5344CB8AC3E}">
        <p14:creationId xmlns:p14="http://schemas.microsoft.com/office/powerpoint/2010/main" val="23406967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1- Voltage on </a:t>
            </a:r>
            <a:r>
              <a:rPr lang="en-GB" dirty="0" err="1"/>
              <a:t>Tests_Polarity</a:t>
            </a:r>
            <a:r>
              <a:rPr lang="en-GB" dirty="0"/>
              <a:t> Test</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Simulations </a:t>
            </a:r>
          </a:p>
        </p:txBody>
      </p:sp>
    </p:spTree>
    <p:custDataLst>
      <p:tags r:id="rId1"/>
    </p:custDataLst>
    <p:extLst>
      <p:ext uri="{BB962C8B-B14F-4D97-AF65-F5344CB8AC3E}">
        <p14:creationId xmlns:p14="http://schemas.microsoft.com/office/powerpoint/2010/main" val="35590667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Simulation 1- Voltage on </a:t>
            </a:r>
            <a:r>
              <a:rPr lang="en-GB" dirty="0" err="1"/>
              <a:t>Tests_Neutral</a:t>
            </a:r>
            <a:r>
              <a:rPr lang="en-GB" dirty="0"/>
              <a:t> Test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000" dirty="0"/>
              <a:t>Simulations </a:t>
            </a:r>
          </a:p>
        </p:txBody>
      </p:sp>
    </p:spTree>
    <p:custDataLst>
      <p:tags r:id="rId1"/>
    </p:custDataLst>
    <p:extLst>
      <p:ext uri="{BB962C8B-B14F-4D97-AF65-F5344CB8AC3E}">
        <p14:creationId xmlns:p14="http://schemas.microsoft.com/office/powerpoint/2010/main" val="24898137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01: Client brief and property details </a:t>
            </a:r>
          </a:p>
        </p:txBody>
      </p:sp>
      <p:sp>
        <p:nvSpPr>
          <p:cNvPr id="3" name="Content Placeholder 2"/>
          <p:cNvSpPr>
            <a:spLocks noGrp="1"/>
          </p:cNvSpPr>
          <p:nvPr>
            <p:ph sz="quarter" idx="10"/>
          </p:nvPr>
        </p:nvSpPr>
        <p:spPr>
          <a:xfrm>
            <a:off x="1311302" y="916519"/>
            <a:ext cx="8223904" cy="3915089"/>
          </a:xfrm>
        </p:spPr>
        <p:txBody>
          <a:bodyPr>
            <a:noAutofit/>
          </a:bodyPr>
          <a:lstStyle/>
          <a:p>
            <a:pPr marL="0" indent="0">
              <a:buNone/>
            </a:pPr>
            <a:r>
              <a:rPr lang="en-US" sz="1380" dirty="0"/>
              <a:t>Downloadable information sheet should be created with the following information: </a:t>
            </a:r>
          </a:p>
          <a:p>
            <a:pPr marL="0" indent="0">
              <a:buNone/>
            </a:pPr>
            <a:endParaRPr lang="en-US" sz="906" dirty="0"/>
          </a:p>
        </p:txBody>
      </p:sp>
      <p:sp>
        <p:nvSpPr>
          <p:cNvPr id="4" name="Rectangle 3">
            <a:extLst>
              <a:ext uri="{FF2B5EF4-FFF2-40B4-BE49-F238E27FC236}">
                <a16:creationId xmlns:a16="http://schemas.microsoft.com/office/drawing/2014/main" id="{50602797-F696-4A8F-BFA5-82E6F420DB3D}"/>
              </a:ext>
            </a:extLst>
          </p:cNvPr>
          <p:cNvSpPr/>
          <p:nvPr/>
        </p:nvSpPr>
        <p:spPr>
          <a:xfrm>
            <a:off x="1311303" y="1387384"/>
            <a:ext cx="3815275" cy="24831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35" dirty="0"/>
              <a:t>Client Brief: </a:t>
            </a:r>
          </a:p>
          <a:p>
            <a:pPr marL="147876" indent="-147876">
              <a:buFont typeface="Arial" panose="020B0604020202020204" pitchFamily="34" charset="0"/>
              <a:buChar char="•"/>
            </a:pPr>
            <a:r>
              <a:rPr lang="en-US" sz="1035" dirty="0"/>
              <a:t>The project must follow all regulations and standards</a:t>
            </a:r>
          </a:p>
          <a:p>
            <a:pPr marL="147876" indent="-147876">
              <a:buFont typeface="Arial" panose="020B0604020202020204" pitchFamily="34" charset="0"/>
              <a:buChar char="•"/>
            </a:pPr>
            <a:r>
              <a:rPr lang="en-US" sz="1035" dirty="0"/>
              <a:t>You must give </a:t>
            </a:r>
            <a:r>
              <a:rPr lang="en-US" sz="1035" dirty="0" err="1"/>
              <a:t>Mrs</a:t>
            </a:r>
            <a:r>
              <a:rPr lang="en-US" sz="1035" dirty="0"/>
              <a:t> Naidoo a certificate of compliance once you have finished the job. </a:t>
            </a:r>
          </a:p>
          <a:p>
            <a:pPr marL="147876" indent="-147876">
              <a:buFont typeface="Arial" panose="020B0604020202020204" pitchFamily="34" charset="0"/>
              <a:buChar char="•"/>
            </a:pPr>
            <a:r>
              <a:rPr lang="en-US" sz="1035" dirty="0"/>
              <a:t>You must make sure that you and your team follow the health and safety standards at all times</a:t>
            </a:r>
          </a:p>
          <a:p>
            <a:pPr marL="147876" indent="-147876">
              <a:buFont typeface="Arial" panose="020B0604020202020204" pitchFamily="34" charset="0"/>
              <a:buChar char="•"/>
            </a:pPr>
            <a:r>
              <a:rPr lang="en-US" sz="1035" dirty="0"/>
              <a:t>Activities must not damage the walls and must not look unsightly (bad)</a:t>
            </a:r>
          </a:p>
          <a:p>
            <a:pPr marL="147876" indent="-147876">
              <a:buFont typeface="Arial" panose="020B0604020202020204" pitchFamily="34" charset="0"/>
              <a:buChar char="•"/>
            </a:pPr>
            <a:r>
              <a:rPr lang="en-US" sz="1035" dirty="0"/>
              <a:t>You are allowed to dig in the garden but you must put the lawn and garden back to its original state as best as possible</a:t>
            </a:r>
          </a:p>
          <a:p>
            <a:pPr marL="147876" indent="-147876">
              <a:buFont typeface="Arial" panose="020B0604020202020204" pitchFamily="34" charset="0"/>
              <a:buChar char="•"/>
            </a:pPr>
            <a:r>
              <a:rPr lang="en-US" sz="1035" dirty="0"/>
              <a:t>You can get the supply from any point in the installation as long as it is compliant</a:t>
            </a:r>
          </a:p>
          <a:p>
            <a:pPr marL="147876" indent="-147876">
              <a:buFont typeface="Arial" panose="020B0604020202020204" pitchFamily="34" charset="0"/>
              <a:buChar char="•"/>
            </a:pPr>
            <a:r>
              <a:rPr lang="en-US" sz="1035" dirty="0"/>
              <a:t>You must finish all your work in 1 day</a:t>
            </a:r>
          </a:p>
          <a:p>
            <a:pPr marL="147876" indent="-147876">
              <a:buFont typeface="Arial" panose="020B0604020202020204" pitchFamily="34" charset="0"/>
              <a:buChar char="•"/>
            </a:pPr>
            <a:r>
              <a:rPr lang="en-US" sz="1035" dirty="0"/>
              <a:t>Finances are limited and you need to do the project as cheaply as possible</a:t>
            </a:r>
          </a:p>
        </p:txBody>
      </p:sp>
      <p:sp>
        <p:nvSpPr>
          <p:cNvPr id="5" name="Rectangle 4">
            <a:extLst>
              <a:ext uri="{FF2B5EF4-FFF2-40B4-BE49-F238E27FC236}">
                <a16:creationId xmlns:a16="http://schemas.microsoft.com/office/drawing/2014/main" id="{CAA773AB-5CB3-4EFC-9F69-578CFBA4CF92}"/>
              </a:ext>
            </a:extLst>
          </p:cNvPr>
          <p:cNvSpPr/>
          <p:nvPr/>
        </p:nvSpPr>
        <p:spPr>
          <a:xfrm>
            <a:off x="5286429" y="1224576"/>
            <a:ext cx="4156638" cy="38482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35" dirty="0"/>
              <a:t>Property details: </a:t>
            </a:r>
          </a:p>
          <a:p>
            <a:pPr marL="171450" indent="-171450">
              <a:buFont typeface="Arial" panose="020B0604020202020204" pitchFamily="34" charset="0"/>
              <a:buChar char="•"/>
            </a:pPr>
            <a:r>
              <a:rPr lang="en-US" sz="1050" dirty="0"/>
              <a:t>There are 2 DB’s  1 in the main house(BD 1) flush mounted  and 1 in the garage (BD 2) surface mounted</a:t>
            </a:r>
          </a:p>
          <a:p>
            <a:pPr marL="171450" indent="-171450">
              <a:buFont typeface="Arial" panose="020B0604020202020204" pitchFamily="34" charset="0"/>
              <a:buChar char="•"/>
            </a:pPr>
            <a:r>
              <a:rPr lang="en-US" sz="1050" dirty="0"/>
              <a:t>The distance to the gate is 29 meters from the gate to the DB1 and there are 4 slots available in the DB for new circuit breakers and there is an earth leakage in board</a:t>
            </a:r>
          </a:p>
          <a:p>
            <a:pPr marL="171450" indent="-171450">
              <a:buFont typeface="Arial" panose="020B0604020202020204" pitchFamily="34" charset="0"/>
              <a:buChar char="•"/>
            </a:pPr>
            <a:r>
              <a:rPr lang="en-US" sz="1050" dirty="0"/>
              <a:t>The distance to the gate is 8 meters from the gate to the DB2 and there are 9 slots available in the DB for new circuit breakers and there is an earth leakage in board</a:t>
            </a:r>
          </a:p>
          <a:p>
            <a:pPr marL="171450" indent="-171450">
              <a:buFont typeface="Arial" panose="020B0604020202020204" pitchFamily="34" charset="0"/>
              <a:buChar char="•"/>
            </a:pPr>
            <a:r>
              <a:rPr lang="en-US" sz="1050" dirty="0"/>
              <a:t>There is paving from the garage to the gate</a:t>
            </a:r>
          </a:p>
          <a:p>
            <a:pPr marL="171450" indent="-171450">
              <a:buFont typeface="Arial" panose="020B0604020202020204" pitchFamily="34" charset="0"/>
              <a:buChar char="•"/>
            </a:pPr>
            <a:r>
              <a:rPr lang="en-US" sz="1050" dirty="0"/>
              <a:t>There are flowerbeds along the driveway</a:t>
            </a:r>
          </a:p>
          <a:p>
            <a:pPr marL="171450" indent="-171450">
              <a:buFont typeface="Arial" panose="020B0604020202020204" pitchFamily="34" charset="0"/>
              <a:buChar char="•"/>
            </a:pPr>
            <a:r>
              <a:rPr lang="en-US" sz="1050" dirty="0"/>
              <a:t>The boundary wall is single brick and painted grey</a:t>
            </a:r>
          </a:p>
          <a:p>
            <a:pPr marL="171450" indent="-171450">
              <a:buFont typeface="Arial" panose="020B0604020202020204" pitchFamily="34" charset="0"/>
              <a:buChar char="•"/>
            </a:pPr>
            <a:r>
              <a:rPr lang="en-US" sz="1050" dirty="0"/>
              <a:t>The distance from the garage to the boundary wall is 5 meters</a:t>
            </a:r>
          </a:p>
          <a:p>
            <a:pPr marL="171450" indent="-171450">
              <a:buFont typeface="Arial" panose="020B0604020202020204" pitchFamily="34" charset="0"/>
              <a:buChar char="•"/>
            </a:pPr>
            <a:r>
              <a:rPr lang="en-US" sz="1050" dirty="0"/>
              <a:t>There is grass between the garage and the boundary wall to the gate</a:t>
            </a:r>
          </a:p>
          <a:p>
            <a:pPr marL="171450" indent="-171450">
              <a:buFont typeface="Arial" panose="020B0604020202020204" pitchFamily="34" charset="0"/>
              <a:buChar char="•"/>
            </a:pPr>
            <a:r>
              <a:rPr lang="en-US" sz="1050" dirty="0"/>
              <a:t>No visible water points or pipes between garage and boundary wall</a:t>
            </a:r>
          </a:p>
          <a:p>
            <a:pPr marL="171450" indent="-171450">
              <a:buFont typeface="Arial" panose="020B0604020202020204" pitchFamily="34" charset="0"/>
              <a:buChar char="•"/>
            </a:pPr>
            <a:r>
              <a:rPr lang="en-US" sz="1050" dirty="0"/>
              <a:t>The ground is a rich dark brown which indicates that digging will be relatively easy</a:t>
            </a:r>
          </a:p>
          <a:p>
            <a:pPr marL="171450" indent="-171450">
              <a:buFont typeface="Arial" panose="020B0604020202020204" pitchFamily="34" charset="0"/>
              <a:buChar char="•"/>
            </a:pPr>
            <a:r>
              <a:rPr lang="en-US" sz="1050" dirty="0"/>
              <a:t>There is no ceiling in the garage</a:t>
            </a:r>
          </a:p>
          <a:p>
            <a:pPr marL="171450" indent="-171450">
              <a:buFont typeface="Arial" panose="020B0604020202020204" pitchFamily="34" charset="0"/>
              <a:buChar char="•"/>
            </a:pPr>
            <a:r>
              <a:rPr lang="en-US" sz="1050" dirty="0"/>
              <a:t>There are dogs on the property</a:t>
            </a:r>
          </a:p>
          <a:p>
            <a:pPr marL="171450" indent="-171450">
              <a:buFont typeface="Arial" panose="020B0604020202020204" pitchFamily="34" charset="0"/>
              <a:buChar char="•"/>
            </a:pPr>
            <a:r>
              <a:rPr lang="en-US" sz="1050" dirty="0"/>
              <a:t>There are toilet facilities for staff</a:t>
            </a:r>
            <a:endParaRPr lang="en-US" sz="1035" dirty="0"/>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 of images required for this scenario:</a:t>
            </a:r>
          </a:p>
        </p:txBody>
      </p:sp>
      <p:sp>
        <p:nvSpPr>
          <p:cNvPr id="3" name="Content Placeholder 2"/>
          <p:cNvSpPr>
            <a:spLocks noGrp="1"/>
          </p:cNvSpPr>
          <p:nvPr>
            <p:ph sz="quarter" idx="10"/>
          </p:nvPr>
        </p:nvSpPr>
        <p:spPr>
          <a:xfrm>
            <a:off x="839354" y="1052199"/>
            <a:ext cx="8223904" cy="3915089"/>
          </a:xfrm>
        </p:spPr>
        <p:txBody>
          <a:bodyPr>
            <a:noAutofit/>
          </a:bodyPr>
          <a:lstStyle/>
          <a:p>
            <a:pPr marL="0" indent="0">
              <a:buNone/>
            </a:pPr>
            <a:endParaRPr lang="en-US" sz="906" dirty="0"/>
          </a:p>
        </p:txBody>
      </p:sp>
    </p:spTree>
    <p:custDataLst>
      <p:tags r:id="rId1"/>
    </p:custDataLst>
    <p:extLst>
      <p:ext uri="{BB962C8B-B14F-4D97-AF65-F5344CB8AC3E}">
        <p14:creationId xmlns:p14="http://schemas.microsoft.com/office/powerpoint/2010/main" val="183919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9411160" cy="3618924"/>
          </a:xfrm>
        </p:spPr>
        <p:txBody>
          <a:bodyPr>
            <a:noAutofit/>
          </a:bodyPr>
          <a:lstStyle/>
          <a:p>
            <a:pPr>
              <a:buSzPct val="50000"/>
              <a:buFont typeface="Wingdings" panose="05000000000000000000" pitchFamily="2" charset="2"/>
              <a:buChar char="q"/>
            </a:pPr>
            <a:r>
              <a:rPr lang="en-US" sz="2400" i="1" dirty="0"/>
              <a:t> </a:t>
            </a:r>
            <a:r>
              <a:rPr lang="en-US" sz="2200" i="1" dirty="0"/>
              <a:t>You must follow all regulations and standards</a:t>
            </a:r>
          </a:p>
          <a:p>
            <a:pPr>
              <a:buSzPct val="50000"/>
              <a:buFont typeface="Wingdings" panose="05000000000000000000" pitchFamily="2" charset="2"/>
              <a:buChar char="q"/>
            </a:pPr>
            <a:r>
              <a:rPr lang="en-US" sz="2200" i="1" dirty="0" err="1"/>
              <a:t>Mrs</a:t>
            </a:r>
            <a:r>
              <a:rPr lang="en-US" sz="2200" i="1" dirty="0"/>
              <a:t> Naidoo needs a certificate of compliance </a:t>
            </a:r>
          </a:p>
          <a:p>
            <a:pPr>
              <a:buSzPct val="50000"/>
              <a:buFont typeface="Wingdings" panose="05000000000000000000" pitchFamily="2" charset="2"/>
              <a:buChar char="q"/>
            </a:pPr>
            <a:r>
              <a:rPr lang="en-US" sz="2200" i="1" dirty="0"/>
              <a:t>All health and safety must be complied to at all times</a:t>
            </a:r>
          </a:p>
          <a:p>
            <a:pPr>
              <a:buSzPct val="50000"/>
              <a:buFont typeface="Wingdings" panose="05000000000000000000" pitchFamily="2" charset="2"/>
              <a:buChar char="q"/>
            </a:pPr>
            <a:r>
              <a:rPr lang="en-US" sz="2200" i="1" dirty="0"/>
              <a:t>Activities must not damage the walls and must not look unsightly</a:t>
            </a:r>
          </a:p>
          <a:p>
            <a:pPr>
              <a:buSzPct val="50000"/>
              <a:buFont typeface="Wingdings" panose="05000000000000000000" pitchFamily="2" charset="2"/>
              <a:buChar char="q"/>
            </a:pPr>
            <a:r>
              <a:rPr lang="en-US" sz="2200" dirty="0"/>
              <a:t>You are not allowed to dig in the garden</a:t>
            </a:r>
          </a:p>
          <a:p>
            <a:pPr>
              <a:buSzPct val="50000"/>
              <a:buFont typeface="Wingdings" panose="05000000000000000000" pitchFamily="2" charset="2"/>
              <a:buChar char="q"/>
            </a:pPr>
            <a:r>
              <a:rPr lang="en-US" sz="2200" i="1" dirty="0"/>
              <a:t>You can get the supply from any point in the installation as long as it is compliant</a:t>
            </a:r>
          </a:p>
          <a:p>
            <a:pPr>
              <a:buSzPct val="50000"/>
              <a:buFont typeface="Wingdings" panose="05000000000000000000" pitchFamily="2" charset="2"/>
              <a:buChar char="q"/>
            </a:pPr>
            <a:r>
              <a:rPr lang="en-US" sz="2200" dirty="0"/>
              <a:t>You must finish all your work in 4 days</a:t>
            </a:r>
          </a:p>
          <a:p>
            <a:pPr>
              <a:buSzPct val="50000"/>
              <a:buFont typeface="Wingdings" panose="05000000000000000000" pitchFamily="2" charset="2"/>
              <a:buChar char="q"/>
            </a:pPr>
            <a:r>
              <a:rPr lang="en-US" sz="2200" i="1" dirty="0"/>
              <a:t>Finances are limited and you need to do the project as cheaply as possible</a:t>
            </a:r>
          </a:p>
          <a:p>
            <a:pPr marL="147876" indent="-147876"/>
            <a:endParaRPr lang="en-US" sz="22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6191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Client brief</a:t>
            </a:r>
          </a:p>
        </p:txBody>
      </p:sp>
      <p:sp>
        <p:nvSpPr>
          <p:cNvPr id="3" name="Content Placeholder 2"/>
          <p:cNvSpPr>
            <a:spLocks noGrp="1"/>
          </p:cNvSpPr>
          <p:nvPr>
            <p:ph idx="1"/>
          </p:nvPr>
        </p:nvSpPr>
        <p:spPr>
          <a:xfrm>
            <a:off x="610677" y="1083901"/>
            <a:ext cx="9456111" cy="3618924"/>
          </a:xfrm>
        </p:spPr>
        <p:txBody>
          <a:bodyPr>
            <a:noAutofit/>
          </a:bodyPr>
          <a:lstStyle/>
          <a:p>
            <a:pPr marL="0" indent="0">
              <a:buNone/>
            </a:pPr>
            <a:r>
              <a:rPr lang="en-US" sz="2400" dirty="0"/>
              <a:t>Let’s review the details that Mr Mabuzo gave you over the phone.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B5716E48-6B30-426E-A52D-D1904EE07C91}"/>
              </a:ext>
            </a:extLst>
          </p:cNvPr>
          <p:cNvSpPr/>
          <p:nvPr/>
        </p:nvSpPr>
        <p:spPr>
          <a:xfrm>
            <a:off x="1852459" y="2622507"/>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1</a:t>
            </a:r>
          </a:p>
        </p:txBody>
      </p:sp>
      <p:sp>
        <p:nvSpPr>
          <p:cNvPr id="5" name="Rectangle 4">
            <a:extLst>
              <a:ext uri="{FF2B5EF4-FFF2-40B4-BE49-F238E27FC236}">
                <a16:creationId xmlns:a16="http://schemas.microsoft.com/office/drawing/2014/main" id="{ABB9BF93-2E30-44D7-9BCE-32BCC998BBE8}"/>
              </a:ext>
            </a:extLst>
          </p:cNvPr>
          <p:cNvSpPr/>
          <p:nvPr/>
        </p:nvSpPr>
        <p:spPr>
          <a:xfrm>
            <a:off x="3548019" y="2622506"/>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2</a:t>
            </a:r>
          </a:p>
        </p:txBody>
      </p:sp>
      <p:sp>
        <p:nvSpPr>
          <p:cNvPr id="6" name="Rectangle 5">
            <a:extLst>
              <a:ext uri="{FF2B5EF4-FFF2-40B4-BE49-F238E27FC236}">
                <a16:creationId xmlns:a16="http://schemas.microsoft.com/office/drawing/2014/main" id="{6A1C2A75-E36D-4EE4-8F44-A613A5C08410}"/>
              </a:ext>
            </a:extLst>
          </p:cNvPr>
          <p:cNvSpPr/>
          <p:nvPr/>
        </p:nvSpPr>
        <p:spPr>
          <a:xfrm>
            <a:off x="5262471" y="2622506"/>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3</a:t>
            </a:r>
          </a:p>
        </p:txBody>
      </p:sp>
      <p:sp>
        <p:nvSpPr>
          <p:cNvPr id="7" name="Rectangle 6">
            <a:extLst>
              <a:ext uri="{FF2B5EF4-FFF2-40B4-BE49-F238E27FC236}">
                <a16:creationId xmlns:a16="http://schemas.microsoft.com/office/drawing/2014/main" id="{67904DF5-99C6-4AD5-913D-F5BF71071E45}"/>
              </a:ext>
            </a:extLst>
          </p:cNvPr>
          <p:cNvSpPr/>
          <p:nvPr/>
        </p:nvSpPr>
        <p:spPr>
          <a:xfrm>
            <a:off x="6958030" y="2622505"/>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4</a:t>
            </a:r>
          </a:p>
        </p:txBody>
      </p:sp>
      <p:sp>
        <p:nvSpPr>
          <p:cNvPr id="8" name="Rectangle 7">
            <a:extLst>
              <a:ext uri="{FF2B5EF4-FFF2-40B4-BE49-F238E27FC236}">
                <a16:creationId xmlns:a16="http://schemas.microsoft.com/office/drawing/2014/main" id="{D405D884-3106-4868-A458-8A2A63ACC6F2}"/>
              </a:ext>
            </a:extLst>
          </p:cNvPr>
          <p:cNvSpPr/>
          <p:nvPr/>
        </p:nvSpPr>
        <p:spPr>
          <a:xfrm>
            <a:off x="1852459" y="3883388"/>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5</a:t>
            </a:r>
          </a:p>
        </p:txBody>
      </p:sp>
      <p:sp>
        <p:nvSpPr>
          <p:cNvPr id="9" name="Rectangle 8">
            <a:extLst>
              <a:ext uri="{FF2B5EF4-FFF2-40B4-BE49-F238E27FC236}">
                <a16:creationId xmlns:a16="http://schemas.microsoft.com/office/drawing/2014/main" id="{A767ED02-ABAF-4FCC-80B8-28CECF3E99DE}"/>
              </a:ext>
            </a:extLst>
          </p:cNvPr>
          <p:cNvSpPr/>
          <p:nvPr/>
        </p:nvSpPr>
        <p:spPr>
          <a:xfrm>
            <a:off x="3548019" y="3883388"/>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6</a:t>
            </a:r>
          </a:p>
        </p:txBody>
      </p:sp>
      <p:sp>
        <p:nvSpPr>
          <p:cNvPr id="10" name="Rectangle 9">
            <a:extLst>
              <a:ext uri="{FF2B5EF4-FFF2-40B4-BE49-F238E27FC236}">
                <a16:creationId xmlns:a16="http://schemas.microsoft.com/office/drawing/2014/main" id="{D0827D88-9269-4479-84E1-0BBB6D2961A9}"/>
              </a:ext>
            </a:extLst>
          </p:cNvPr>
          <p:cNvSpPr/>
          <p:nvPr/>
        </p:nvSpPr>
        <p:spPr>
          <a:xfrm>
            <a:off x="5262471" y="3883388"/>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7</a:t>
            </a:r>
          </a:p>
        </p:txBody>
      </p:sp>
      <p:sp>
        <p:nvSpPr>
          <p:cNvPr id="11" name="Rectangle 10">
            <a:extLst>
              <a:ext uri="{FF2B5EF4-FFF2-40B4-BE49-F238E27FC236}">
                <a16:creationId xmlns:a16="http://schemas.microsoft.com/office/drawing/2014/main" id="{50D94822-70B6-4EFC-BCC3-FCAAE12A418C}"/>
              </a:ext>
            </a:extLst>
          </p:cNvPr>
          <p:cNvSpPr/>
          <p:nvPr/>
        </p:nvSpPr>
        <p:spPr>
          <a:xfrm>
            <a:off x="6958030" y="3883387"/>
            <a:ext cx="1445827"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Detail 8</a:t>
            </a:r>
          </a:p>
        </p:txBody>
      </p:sp>
      <p:pic>
        <p:nvPicPr>
          <p:cNvPr id="12" name="Graphic 11" descr="User">
            <a:extLst>
              <a:ext uri="{FF2B5EF4-FFF2-40B4-BE49-F238E27FC236}">
                <a16:creationId xmlns:a16="http://schemas.microsoft.com/office/drawing/2014/main" id="{7B1CED30-EC4D-4BCD-9BE6-90B53952DE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00" y="1617906"/>
            <a:ext cx="854046" cy="854046"/>
          </a:xfrm>
          <a:prstGeom prst="rect">
            <a:avLst/>
          </a:prstGeom>
        </p:spPr>
      </p:pic>
      <p:sp>
        <p:nvSpPr>
          <p:cNvPr id="13" name="Rectangle 12">
            <a:extLst>
              <a:ext uri="{FF2B5EF4-FFF2-40B4-BE49-F238E27FC236}">
                <a16:creationId xmlns:a16="http://schemas.microsoft.com/office/drawing/2014/main" id="{E560BBB4-7A7C-4370-A5AF-0399AA671DB2}"/>
              </a:ext>
            </a:extLst>
          </p:cNvPr>
          <p:cNvSpPr/>
          <p:nvPr/>
        </p:nvSpPr>
        <p:spPr>
          <a:xfrm>
            <a:off x="991555" y="1617906"/>
            <a:ext cx="8134542" cy="830997"/>
          </a:xfrm>
          <a:prstGeom prst="rect">
            <a:avLst/>
          </a:prstGeom>
          <a:solidFill>
            <a:schemeClr val="tx2">
              <a:lumMod val="40000"/>
              <a:lumOff val="60000"/>
            </a:schemeClr>
          </a:solidFill>
        </p:spPr>
        <p:txBody>
          <a:bodyPr wrap="square">
            <a:spAutoFit/>
          </a:bodyPr>
          <a:lstStyle/>
          <a:p>
            <a:r>
              <a:rPr lang="en-US" sz="2400" b="1" i="1" dirty="0"/>
              <a:t>Click on each of the blocks to find out more.  You will need this information for the rest of the steps in this scenario. </a:t>
            </a:r>
          </a:p>
        </p:txBody>
      </p:sp>
    </p:spTree>
    <p:custDataLst>
      <p:tags r:id="rId1"/>
    </p:custDataLst>
    <p:extLst>
      <p:ext uri="{BB962C8B-B14F-4D97-AF65-F5344CB8AC3E}">
        <p14:creationId xmlns:p14="http://schemas.microsoft.com/office/powerpoint/2010/main" val="325738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93" y="264463"/>
            <a:ext cx="7616770" cy="960112"/>
          </a:xfrm>
        </p:spPr>
        <p:txBody>
          <a:bodyPr/>
          <a:lstStyle/>
          <a:p>
            <a:r>
              <a:rPr lang="en-GB" dirty="0"/>
              <a:t>Mrs Naidoo’s property</a:t>
            </a:r>
          </a:p>
        </p:txBody>
      </p:sp>
      <p:sp>
        <p:nvSpPr>
          <p:cNvPr id="3" name="Content Placeholder 2"/>
          <p:cNvSpPr>
            <a:spLocks noGrp="1"/>
          </p:cNvSpPr>
          <p:nvPr>
            <p:ph idx="1"/>
          </p:nvPr>
        </p:nvSpPr>
        <p:spPr>
          <a:xfrm>
            <a:off x="625918" y="1083901"/>
            <a:ext cx="9122089" cy="808817"/>
          </a:xfrm>
        </p:spPr>
        <p:txBody>
          <a:bodyPr>
            <a:noAutofit/>
          </a:bodyPr>
          <a:lstStyle/>
          <a:p>
            <a:pPr marL="0" indent="0">
              <a:buNone/>
            </a:pPr>
            <a:r>
              <a:rPr lang="en-GB" sz="2400" dirty="0"/>
              <a:t>Now that you know what the client wants, you need to know more specific details about her property. This will help you with your planning.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7945B0CB-7A9B-4093-898C-6EFD0F8B8B11}"/>
              </a:ext>
            </a:extLst>
          </p:cNvPr>
          <p:cNvSpPr/>
          <p:nvPr/>
        </p:nvSpPr>
        <p:spPr>
          <a:xfrm>
            <a:off x="4941116" y="1979802"/>
            <a:ext cx="4672341" cy="28280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Vid01: Property Details </a:t>
            </a:r>
          </a:p>
        </p:txBody>
      </p:sp>
      <p:pic>
        <p:nvPicPr>
          <p:cNvPr id="6" name="Graphic 5" descr="User">
            <a:extLst>
              <a:ext uri="{FF2B5EF4-FFF2-40B4-BE49-F238E27FC236}">
                <a16:creationId xmlns:a16="http://schemas.microsoft.com/office/drawing/2014/main" id="{15315E9D-C5D6-4C8A-B100-436F8300E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193" y="2359123"/>
            <a:ext cx="854046" cy="854046"/>
          </a:xfrm>
          <a:prstGeom prst="rect">
            <a:avLst/>
          </a:prstGeom>
        </p:spPr>
      </p:pic>
      <p:sp>
        <p:nvSpPr>
          <p:cNvPr id="7" name="Rectangle 6">
            <a:extLst>
              <a:ext uri="{FF2B5EF4-FFF2-40B4-BE49-F238E27FC236}">
                <a16:creationId xmlns:a16="http://schemas.microsoft.com/office/drawing/2014/main" id="{A55CDFB7-AA56-4614-B646-A92FFC348673}"/>
              </a:ext>
            </a:extLst>
          </p:cNvPr>
          <p:cNvSpPr/>
          <p:nvPr/>
        </p:nvSpPr>
        <p:spPr>
          <a:xfrm>
            <a:off x="1477248" y="2359123"/>
            <a:ext cx="3174295" cy="1569660"/>
          </a:xfrm>
          <a:prstGeom prst="rect">
            <a:avLst/>
          </a:prstGeom>
          <a:solidFill>
            <a:schemeClr val="tx2">
              <a:lumMod val="40000"/>
              <a:lumOff val="60000"/>
            </a:schemeClr>
          </a:solidFill>
        </p:spPr>
        <p:txBody>
          <a:bodyPr wrap="square">
            <a:spAutoFit/>
          </a:bodyPr>
          <a:lstStyle/>
          <a:p>
            <a:r>
              <a:rPr lang="en-GB" sz="2400" b="1" i="1" dirty="0"/>
              <a:t>Watch this video to learn more information about Mrs Naidoo’s property. </a:t>
            </a:r>
          </a:p>
        </p:txBody>
      </p:sp>
    </p:spTree>
    <p:custDataLst>
      <p:tags r:id="rId1"/>
    </p:custDataLst>
    <p:extLst>
      <p:ext uri="{BB962C8B-B14F-4D97-AF65-F5344CB8AC3E}">
        <p14:creationId xmlns:p14="http://schemas.microsoft.com/office/powerpoint/2010/main" val="167744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AF5-6B60-4557-AEF3-AFDB5014FC12}"/>
              </a:ext>
            </a:extLst>
          </p:cNvPr>
          <p:cNvSpPr>
            <a:spLocks noGrp="1"/>
          </p:cNvSpPr>
          <p:nvPr>
            <p:ph type="title"/>
          </p:nvPr>
        </p:nvSpPr>
        <p:spPr>
          <a:xfrm>
            <a:off x="528697" y="264462"/>
            <a:ext cx="8831461" cy="960113"/>
          </a:xfrm>
        </p:spPr>
        <p:txBody>
          <a:bodyPr/>
          <a:lstStyle/>
          <a:p>
            <a:r>
              <a:rPr lang="en-ZA" dirty="0"/>
              <a:t>Summary of property details </a:t>
            </a:r>
          </a:p>
        </p:txBody>
      </p:sp>
      <p:sp>
        <p:nvSpPr>
          <p:cNvPr id="3" name="Content Placeholder 2">
            <a:extLst>
              <a:ext uri="{FF2B5EF4-FFF2-40B4-BE49-F238E27FC236}">
                <a16:creationId xmlns:a16="http://schemas.microsoft.com/office/drawing/2014/main" id="{F6D06B1A-756A-4578-A630-B8F2FEEDB020}"/>
              </a:ext>
            </a:extLst>
          </p:cNvPr>
          <p:cNvSpPr>
            <a:spLocks noGrp="1"/>
          </p:cNvSpPr>
          <p:nvPr>
            <p:ph idx="1"/>
          </p:nvPr>
        </p:nvSpPr>
        <p:spPr>
          <a:xfrm>
            <a:off x="528697" y="1322310"/>
            <a:ext cx="8831461" cy="3151699"/>
          </a:xfrm>
        </p:spPr>
        <p:txBody>
          <a:bodyPr>
            <a:normAutofit/>
          </a:bodyPr>
          <a:lstStyle/>
          <a:p>
            <a:pPr marL="0" indent="0">
              <a:buNone/>
            </a:pPr>
            <a:r>
              <a:rPr lang="en-ZA" sz="2400" dirty="0"/>
              <a:t>Not sure you can remember all the property details? </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4" name="Rectangle 3">
            <a:extLst>
              <a:ext uri="{FF2B5EF4-FFF2-40B4-BE49-F238E27FC236}">
                <a16:creationId xmlns:a16="http://schemas.microsoft.com/office/drawing/2014/main" id="{B66A4A80-791F-4165-B5C3-248CC683A0AF}"/>
              </a:ext>
            </a:extLst>
          </p:cNvPr>
          <p:cNvSpPr/>
          <p:nvPr/>
        </p:nvSpPr>
        <p:spPr>
          <a:xfrm>
            <a:off x="4017429" y="3277956"/>
            <a:ext cx="1853996"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Mrs Naidoo’s property details</a:t>
            </a:r>
          </a:p>
        </p:txBody>
      </p:sp>
      <p:pic>
        <p:nvPicPr>
          <p:cNvPr id="5" name="Graphic 4" descr="User">
            <a:extLst>
              <a:ext uri="{FF2B5EF4-FFF2-40B4-BE49-F238E27FC236}">
                <a16:creationId xmlns:a16="http://schemas.microsoft.com/office/drawing/2014/main" id="{F798B992-406E-418B-80D6-D562FC35D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083" y="1981619"/>
            <a:ext cx="854046" cy="854046"/>
          </a:xfrm>
          <a:prstGeom prst="rect">
            <a:avLst/>
          </a:prstGeom>
        </p:spPr>
      </p:pic>
      <p:sp>
        <p:nvSpPr>
          <p:cNvPr id="6" name="Rectangle 5">
            <a:extLst>
              <a:ext uri="{FF2B5EF4-FFF2-40B4-BE49-F238E27FC236}">
                <a16:creationId xmlns:a16="http://schemas.microsoft.com/office/drawing/2014/main" id="{ACAB5AAD-11B9-48F4-9D0F-ECFE93FF3AF4}"/>
              </a:ext>
            </a:extLst>
          </p:cNvPr>
          <p:cNvSpPr/>
          <p:nvPr/>
        </p:nvSpPr>
        <p:spPr>
          <a:xfrm>
            <a:off x="1561138" y="1981619"/>
            <a:ext cx="7373137" cy="830997"/>
          </a:xfrm>
          <a:prstGeom prst="rect">
            <a:avLst/>
          </a:prstGeom>
          <a:solidFill>
            <a:schemeClr val="tx2">
              <a:lumMod val="40000"/>
              <a:lumOff val="60000"/>
            </a:schemeClr>
          </a:solidFill>
        </p:spPr>
        <p:txBody>
          <a:bodyPr wrap="square">
            <a:spAutoFit/>
          </a:bodyPr>
          <a:lstStyle/>
          <a:p>
            <a:r>
              <a:rPr lang="en-GB" sz="2400" b="1" i="1" dirty="0"/>
              <a:t>Click on the button to download Mr </a:t>
            </a:r>
            <a:r>
              <a:rPr lang="en-GB" sz="2400" b="1" i="1" dirty="0" err="1"/>
              <a:t>Mabuzo’s</a:t>
            </a:r>
            <a:r>
              <a:rPr lang="en-GB" sz="2400" b="1" i="1" dirty="0"/>
              <a:t> property details. Keep this list handy for Step 2 coming up next. </a:t>
            </a:r>
          </a:p>
        </p:txBody>
      </p:sp>
    </p:spTree>
    <p:custDataLst>
      <p:tags r:id="rId1"/>
    </p:custDataLst>
    <p:extLst>
      <p:ext uri="{BB962C8B-B14F-4D97-AF65-F5344CB8AC3E}">
        <p14:creationId xmlns:p14="http://schemas.microsoft.com/office/powerpoint/2010/main" val="241766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73" y="264463"/>
            <a:ext cx="7616770" cy="960112"/>
          </a:xfrm>
        </p:spPr>
        <p:txBody>
          <a:bodyPr/>
          <a:lstStyle/>
          <a:p>
            <a:r>
              <a:rPr lang="en-GB" dirty="0"/>
              <a:t>Step 2- Choose the best option</a:t>
            </a:r>
          </a:p>
        </p:txBody>
      </p:sp>
      <p:sp>
        <p:nvSpPr>
          <p:cNvPr id="3" name="Content Placeholder 2"/>
          <p:cNvSpPr>
            <a:spLocks noGrp="1"/>
          </p:cNvSpPr>
          <p:nvPr>
            <p:ph idx="1"/>
          </p:nvPr>
        </p:nvSpPr>
        <p:spPr>
          <a:xfrm>
            <a:off x="618298" y="1083901"/>
            <a:ext cx="8000703" cy="808817"/>
          </a:xfrm>
        </p:spPr>
        <p:txBody>
          <a:bodyPr>
            <a:noAutofit/>
          </a:bodyPr>
          <a:lstStyle/>
          <a:p>
            <a:pPr marL="0" indent="0">
              <a:buNone/>
            </a:pPr>
            <a:r>
              <a:rPr lang="en-GB" sz="2400" dirty="0"/>
              <a:t>It’s time to decide how you are going to install the security lights for Mrs Naidoo. </a:t>
            </a: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7945B0CB-7A9B-4093-898C-6EFD0F8B8B11}"/>
              </a:ext>
            </a:extLst>
          </p:cNvPr>
          <p:cNvSpPr/>
          <p:nvPr/>
        </p:nvSpPr>
        <p:spPr>
          <a:xfrm>
            <a:off x="3504792" y="3307726"/>
            <a:ext cx="2666327" cy="8088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Click here to see options</a:t>
            </a:r>
          </a:p>
        </p:txBody>
      </p:sp>
      <p:graphicFrame>
        <p:nvGraphicFramePr>
          <p:cNvPr id="5" name="Diagram 4">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2840795011"/>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User">
            <a:extLst>
              <a:ext uri="{FF2B5EF4-FFF2-40B4-BE49-F238E27FC236}">
                <a16:creationId xmlns:a16="http://schemas.microsoft.com/office/drawing/2014/main" id="{DA5B3178-C25A-40D1-A706-BB42FCEADB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083" y="1981619"/>
            <a:ext cx="854046" cy="854046"/>
          </a:xfrm>
          <a:prstGeom prst="rect">
            <a:avLst/>
          </a:prstGeom>
        </p:spPr>
      </p:pic>
      <p:sp>
        <p:nvSpPr>
          <p:cNvPr id="7" name="Rectangle 6">
            <a:extLst>
              <a:ext uri="{FF2B5EF4-FFF2-40B4-BE49-F238E27FC236}">
                <a16:creationId xmlns:a16="http://schemas.microsoft.com/office/drawing/2014/main" id="{EA52627D-BC19-4E3A-AF39-DD29E9089D5A}"/>
              </a:ext>
            </a:extLst>
          </p:cNvPr>
          <p:cNvSpPr/>
          <p:nvPr/>
        </p:nvSpPr>
        <p:spPr>
          <a:xfrm>
            <a:off x="1561138" y="1981619"/>
            <a:ext cx="7373137" cy="830997"/>
          </a:xfrm>
          <a:prstGeom prst="rect">
            <a:avLst/>
          </a:prstGeom>
          <a:solidFill>
            <a:schemeClr val="tx2">
              <a:lumMod val="40000"/>
              <a:lumOff val="60000"/>
            </a:schemeClr>
          </a:solidFill>
        </p:spPr>
        <p:txBody>
          <a:bodyPr wrap="square">
            <a:spAutoFit/>
          </a:bodyPr>
          <a:lstStyle/>
          <a:p>
            <a:r>
              <a:rPr lang="en-GB" sz="2400" b="1" i="1" dirty="0"/>
              <a:t>You have three options to choose from. You will need to decide which option is the best one for this job.</a:t>
            </a:r>
          </a:p>
        </p:txBody>
      </p:sp>
    </p:spTree>
    <p:custDataLst>
      <p:tags r:id="rId1"/>
    </p:custDataLst>
    <p:extLst>
      <p:ext uri="{BB962C8B-B14F-4D97-AF65-F5344CB8AC3E}">
        <p14:creationId xmlns:p14="http://schemas.microsoft.com/office/powerpoint/2010/main" val="283843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Overview of options </a:t>
            </a:r>
          </a:p>
        </p:txBody>
      </p:sp>
      <p:sp>
        <p:nvSpPr>
          <p:cNvPr id="3" name="Content Placeholder 2"/>
          <p:cNvSpPr>
            <a:spLocks noGrp="1"/>
          </p:cNvSpPr>
          <p:nvPr>
            <p:ph idx="1"/>
          </p:nvPr>
        </p:nvSpPr>
        <p:spPr>
          <a:xfrm>
            <a:off x="715663" y="3979828"/>
            <a:ext cx="6987809" cy="808817"/>
          </a:xfrm>
          <a:solidFill>
            <a:schemeClr val="accent1">
              <a:lumMod val="20000"/>
              <a:lumOff val="80000"/>
            </a:schemeClr>
          </a:solidFill>
        </p:spPr>
        <p:txBody>
          <a:bodyPr>
            <a:noAutofit/>
          </a:bodyPr>
          <a:lstStyle/>
          <a:p>
            <a:pPr marL="0" indent="0">
              <a:buNone/>
            </a:pPr>
            <a:r>
              <a:rPr lang="en-GB" sz="2400" i="1" dirty="0"/>
              <a:t>Hint: Keep in mind the information  from Mrs Naidoo and also the details about </a:t>
            </a:r>
            <a:r>
              <a:rPr lang="en-GB" sz="2400" i="1" dirty="0" err="1"/>
              <a:t>herproperty</a:t>
            </a:r>
            <a:r>
              <a:rPr lang="en-GB" sz="2400" i="1" dirty="0"/>
              <a:t>. </a:t>
            </a:r>
          </a:p>
          <a:p>
            <a:pPr marL="0" indent="0">
              <a:buNone/>
            </a:pPr>
            <a:endParaRPr lang="en-GB" dirty="0"/>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sp>
        <p:nvSpPr>
          <p:cNvPr id="4" name="Rectangle 3">
            <a:extLst>
              <a:ext uri="{FF2B5EF4-FFF2-40B4-BE49-F238E27FC236}">
                <a16:creationId xmlns:a16="http://schemas.microsoft.com/office/drawing/2014/main" id="{7945B0CB-7A9B-4093-898C-6EFD0F8B8B11}"/>
              </a:ext>
            </a:extLst>
          </p:cNvPr>
          <p:cNvSpPr/>
          <p:nvPr/>
        </p:nvSpPr>
        <p:spPr>
          <a:xfrm>
            <a:off x="715663" y="2648948"/>
            <a:ext cx="2666327" cy="1147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sp>
        <p:nvSpPr>
          <p:cNvPr id="6" name="Rectangle 5">
            <a:extLst>
              <a:ext uri="{FF2B5EF4-FFF2-40B4-BE49-F238E27FC236}">
                <a16:creationId xmlns:a16="http://schemas.microsoft.com/office/drawing/2014/main" id="{BC3A4030-81CC-4FCB-A25D-0E4B3F57D3B2}"/>
              </a:ext>
            </a:extLst>
          </p:cNvPr>
          <p:cNvSpPr/>
          <p:nvPr/>
        </p:nvSpPr>
        <p:spPr>
          <a:xfrm>
            <a:off x="3607453" y="2648947"/>
            <a:ext cx="2666327" cy="1147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7" name="Rectangle 6">
            <a:extLst>
              <a:ext uri="{FF2B5EF4-FFF2-40B4-BE49-F238E27FC236}">
                <a16:creationId xmlns:a16="http://schemas.microsoft.com/office/drawing/2014/main" id="{D748C312-A448-4471-AD85-608AA51B3A86}"/>
              </a:ext>
            </a:extLst>
          </p:cNvPr>
          <p:cNvSpPr/>
          <p:nvPr/>
        </p:nvSpPr>
        <p:spPr>
          <a:xfrm>
            <a:off x="6499243" y="2648948"/>
            <a:ext cx="2666327" cy="1147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sp>
        <p:nvSpPr>
          <p:cNvPr id="8" name="Content Placeholder 2">
            <a:extLst>
              <a:ext uri="{FF2B5EF4-FFF2-40B4-BE49-F238E27FC236}">
                <a16:creationId xmlns:a16="http://schemas.microsoft.com/office/drawing/2014/main" id="{DDA891FE-0335-4150-BC76-FA209757CB35}"/>
              </a:ext>
            </a:extLst>
          </p:cNvPr>
          <p:cNvSpPr txBox="1">
            <a:spLocks/>
          </p:cNvSpPr>
          <p:nvPr/>
        </p:nvSpPr>
        <p:spPr>
          <a:xfrm>
            <a:off x="2273428" y="3739353"/>
            <a:ext cx="8000703" cy="808817"/>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pPr marL="0" indent="0">
              <a:buFont typeface="Arial" panose="020B0604020202020204" pitchFamily="34" charset="0"/>
              <a:buNone/>
            </a:pPr>
            <a:endParaRPr lang="en-GB" dirty="0"/>
          </a:p>
        </p:txBody>
      </p:sp>
      <p:sp>
        <p:nvSpPr>
          <p:cNvPr id="9" name="Content Placeholder 2">
            <a:extLst>
              <a:ext uri="{FF2B5EF4-FFF2-40B4-BE49-F238E27FC236}">
                <a16:creationId xmlns:a16="http://schemas.microsoft.com/office/drawing/2014/main" id="{86D37A48-11AF-4352-98A0-51D23827C772}"/>
              </a:ext>
            </a:extLst>
          </p:cNvPr>
          <p:cNvSpPr txBox="1">
            <a:spLocks/>
          </p:cNvSpPr>
          <p:nvPr/>
        </p:nvSpPr>
        <p:spPr>
          <a:xfrm>
            <a:off x="715663" y="3713535"/>
            <a:ext cx="8000703" cy="808817"/>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pPr marL="0" indent="0">
              <a:buFont typeface="Arial" panose="020B0604020202020204" pitchFamily="34" charset="0"/>
              <a:buNone/>
            </a:pPr>
            <a:endParaRPr lang="en-GB" dirty="0"/>
          </a:p>
        </p:txBody>
      </p:sp>
      <p:sp>
        <p:nvSpPr>
          <p:cNvPr id="10" name="Rectangle 9">
            <a:extLst>
              <a:ext uri="{FF2B5EF4-FFF2-40B4-BE49-F238E27FC236}">
                <a16:creationId xmlns:a16="http://schemas.microsoft.com/office/drawing/2014/main" id="{26CE77F4-B609-44AD-908D-67445346D5F7}"/>
              </a:ext>
            </a:extLst>
          </p:cNvPr>
          <p:cNvSpPr/>
          <p:nvPr/>
        </p:nvSpPr>
        <p:spPr>
          <a:xfrm>
            <a:off x="7965947" y="4118994"/>
            <a:ext cx="2045709" cy="682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Share your thoughts</a:t>
            </a:r>
          </a:p>
        </p:txBody>
      </p:sp>
      <p:pic>
        <p:nvPicPr>
          <p:cNvPr id="11" name="Graphic 10" descr="User">
            <a:extLst>
              <a:ext uri="{FF2B5EF4-FFF2-40B4-BE49-F238E27FC236}">
                <a16:creationId xmlns:a16="http://schemas.microsoft.com/office/drawing/2014/main" id="{B0DABB00-838C-42E9-9632-186E2E85EA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7174" y="1184840"/>
            <a:ext cx="854046" cy="854046"/>
          </a:xfrm>
          <a:prstGeom prst="rect">
            <a:avLst/>
          </a:prstGeom>
        </p:spPr>
      </p:pic>
      <p:sp>
        <p:nvSpPr>
          <p:cNvPr id="12" name="Rectangle 11">
            <a:extLst>
              <a:ext uri="{FF2B5EF4-FFF2-40B4-BE49-F238E27FC236}">
                <a16:creationId xmlns:a16="http://schemas.microsoft.com/office/drawing/2014/main" id="{0DBD820F-E448-4C96-98E4-9B5F63381F8B}"/>
              </a:ext>
            </a:extLst>
          </p:cNvPr>
          <p:cNvSpPr/>
          <p:nvPr/>
        </p:nvSpPr>
        <p:spPr>
          <a:xfrm>
            <a:off x="1343229" y="1184840"/>
            <a:ext cx="8350193" cy="1200329"/>
          </a:xfrm>
          <a:prstGeom prst="rect">
            <a:avLst/>
          </a:prstGeom>
          <a:solidFill>
            <a:schemeClr val="tx2">
              <a:lumMod val="40000"/>
              <a:lumOff val="60000"/>
            </a:schemeClr>
          </a:solidFill>
        </p:spPr>
        <p:txBody>
          <a:bodyPr wrap="square">
            <a:spAutoFit/>
          </a:bodyPr>
          <a:lstStyle/>
          <a:p>
            <a:r>
              <a:rPr lang="en-GB" sz="2400" dirty="0"/>
              <a:t>Click on each of the options to see an overview. Once you’ve reviewed all three options, click on the ‘share your thoughts’ to move on. </a:t>
            </a:r>
          </a:p>
        </p:txBody>
      </p:sp>
    </p:spTree>
    <p:custDataLst>
      <p:tags r:id="rId1"/>
    </p:custDataLst>
    <p:extLst>
      <p:ext uri="{BB962C8B-B14F-4D97-AF65-F5344CB8AC3E}">
        <p14:creationId xmlns:p14="http://schemas.microsoft.com/office/powerpoint/2010/main" val="401092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02- Highlights reel </a:t>
            </a:r>
          </a:p>
        </p:txBody>
      </p:sp>
      <p:sp>
        <p:nvSpPr>
          <p:cNvPr id="9" name="Rectangle 8">
            <a:extLst>
              <a:ext uri="{FF2B5EF4-FFF2-40B4-BE49-F238E27FC236}">
                <a16:creationId xmlns:a16="http://schemas.microsoft.com/office/drawing/2014/main" id="{534DB6B4-D763-464E-8C5D-DB9C8AC33EF0}"/>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options menu</a:t>
            </a:r>
          </a:p>
        </p:txBody>
      </p:sp>
    </p:spTree>
    <p:custDataLst>
      <p:tags r:id="rId1"/>
    </p:custDataLst>
    <p:extLst>
      <p:ext uri="{BB962C8B-B14F-4D97-AF65-F5344CB8AC3E}">
        <p14:creationId xmlns:p14="http://schemas.microsoft.com/office/powerpoint/2010/main" val="96491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2</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03</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Go back to options menu</a:t>
            </a:r>
          </a:p>
        </p:txBody>
      </p:sp>
      <p:sp>
        <p:nvSpPr>
          <p:cNvPr id="5" name="Rectangle 4">
            <a:extLst>
              <a:ext uri="{FF2B5EF4-FFF2-40B4-BE49-F238E27FC236}">
                <a16:creationId xmlns:a16="http://schemas.microsoft.com/office/drawing/2014/main" id="{D99A7824-6D03-4DCB-A1B7-526D5B8EC777}"/>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options menu</a:t>
            </a:r>
          </a:p>
        </p:txBody>
      </p:sp>
    </p:spTree>
    <p:custDataLst>
      <p:tags r:id="rId1"/>
    </p:custDataLst>
    <p:extLst>
      <p:ext uri="{BB962C8B-B14F-4D97-AF65-F5344CB8AC3E}">
        <p14:creationId xmlns:p14="http://schemas.microsoft.com/office/powerpoint/2010/main" val="3424017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3</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04</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Go back to options menu</a:t>
            </a:r>
          </a:p>
        </p:txBody>
      </p:sp>
      <p:sp>
        <p:nvSpPr>
          <p:cNvPr id="5" name="Rectangle 4">
            <a:extLst>
              <a:ext uri="{FF2B5EF4-FFF2-40B4-BE49-F238E27FC236}">
                <a16:creationId xmlns:a16="http://schemas.microsoft.com/office/drawing/2014/main" id="{81CD94CF-4585-434D-A191-D4682B150028}"/>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options menu</a:t>
            </a:r>
          </a:p>
        </p:txBody>
      </p:sp>
    </p:spTree>
    <p:custDataLst>
      <p:tags r:id="rId1"/>
    </p:custDataLst>
    <p:extLst>
      <p:ext uri="{BB962C8B-B14F-4D97-AF65-F5344CB8AC3E}">
        <p14:creationId xmlns:p14="http://schemas.microsoft.com/office/powerpoint/2010/main" val="285876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Wireways</a:t>
            </a:r>
          </a:p>
        </p:txBody>
      </p:sp>
      <p:sp>
        <p:nvSpPr>
          <p:cNvPr id="3" name="Subtitle 2"/>
          <p:cNvSpPr>
            <a:spLocks noGrp="1"/>
          </p:cNvSpPr>
          <p:nvPr>
            <p:ph type="subTitle" idx="1"/>
          </p:nvPr>
        </p:nvSpPr>
        <p:spPr/>
        <p:txBody>
          <a:bodyPr/>
          <a:lstStyle/>
          <a:p>
            <a:r>
              <a:rPr lang="en-GB" dirty="0"/>
              <a:t>Topic 2- Security Lights</a:t>
            </a:r>
          </a:p>
        </p:txBody>
      </p:sp>
      <p:sp>
        <p:nvSpPr>
          <p:cNvPr id="5" name="Rectangle 4">
            <a:extLst>
              <a:ext uri="{FF2B5EF4-FFF2-40B4-BE49-F238E27FC236}">
                <a16:creationId xmlns:a16="http://schemas.microsoft.com/office/drawing/2014/main" id="{3894215A-B3FE-48E3-B801-AE96AC6149D1}"/>
              </a:ext>
            </a:extLst>
          </p:cNvPr>
          <p:cNvSpPr/>
          <p:nvPr/>
        </p:nvSpPr>
        <p:spPr>
          <a:xfrm>
            <a:off x="398008" y="4154354"/>
            <a:ext cx="9624105" cy="507831"/>
          </a:xfrm>
          <a:prstGeom prst="rect">
            <a:avLst/>
          </a:prstGeom>
        </p:spPr>
        <p:txBody>
          <a:bodyPr wrap="square">
            <a:spAutoFit/>
          </a:bodyPr>
          <a:lstStyle/>
          <a:p>
            <a:pPr lvl="0"/>
            <a:r>
              <a:rPr lang="en-ZA" sz="900" i="1" dirty="0">
                <a:solidFill>
                  <a:srgbClr val="43525A"/>
                </a:solidFill>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Share your thoughts</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8000703" cy="808817"/>
          </a:xfrm>
        </p:spPr>
        <p:txBody>
          <a:bodyPr>
            <a:noAutofit/>
          </a:bodyPr>
          <a:lstStyle/>
          <a:p>
            <a:pPr marL="0" indent="0">
              <a:buNone/>
            </a:pPr>
            <a:r>
              <a:rPr lang="en-GB" sz="2400" dirty="0"/>
              <a:t>Now that you’ve seen the videos which option do you think looks the best one so far? Why do you say this?</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endParaRPr lang="en-GB" dirty="0"/>
          </a:p>
          <a:p>
            <a:endParaRPr lang="en-GB" dirty="0"/>
          </a:p>
          <a:p>
            <a:endParaRPr lang="en-GB" dirty="0"/>
          </a:p>
          <a:p>
            <a:pPr marL="0" indent="0">
              <a:buNone/>
            </a:pPr>
            <a:endParaRPr lang="en-GB" dirty="0"/>
          </a:p>
        </p:txBody>
      </p:sp>
      <p:pic>
        <p:nvPicPr>
          <p:cNvPr id="6" name="Graphic 5" descr="User">
            <a:extLst>
              <a:ext uri="{FF2B5EF4-FFF2-40B4-BE49-F238E27FC236}">
                <a16:creationId xmlns:a16="http://schemas.microsoft.com/office/drawing/2014/main" id="{7D98ADED-D130-4B23-9A75-7D5F446021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678" y="1876939"/>
            <a:ext cx="854046" cy="854046"/>
          </a:xfrm>
          <a:prstGeom prst="rect">
            <a:avLst/>
          </a:prstGeom>
        </p:spPr>
      </p:pic>
      <p:sp>
        <p:nvSpPr>
          <p:cNvPr id="7" name="Rectangle 6">
            <a:extLst>
              <a:ext uri="{FF2B5EF4-FFF2-40B4-BE49-F238E27FC236}">
                <a16:creationId xmlns:a16="http://schemas.microsoft.com/office/drawing/2014/main" id="{2EB71C66-5AC1-4DAA-9739-FCB7ABE40EC3}"/>
              </a:ext>
            </a:extLst>
          </p:cNvPr>
          <p:cNvSpPr/>
          <p:nvPr/>
        </p:nvSpPr>
        <p:spPr>
          <a:xfrm>
            <a:off x="1398713" y="2103414"/>
            <a:ext cx="7373137" cy="830997"/>
          </a:xfrm>
          <a:prstGeom prst="rect">
            <a:avLst/>
          </a:prstGeom>
          <a:solidFill>
            <a:schemeClr val="tx2">
              <a:lumMod val="40000"/>
              <a:lumOff val="60000"/>
            </a:schemeClr>
          </a:solidFill>
        </p:spPr>
        <p:txBody>
          <a:bodyPr wrap="square">
            <a:spAutoFit/>
          </a:bodyPr>
          <a:lstStyle/>
          <a:p>
            <a:r>
              <a:rPr lang="en-GB" sz="2400" b="1" i="1" dirty="0"/>
              <a:t>Type in your answer in the block below and click on the submit button. </a:t>
            </a:r>
          </a:p>
        </p:txBody>
      </p:sp>
      <p:sp>
        <p:nvSpPr>
          <p:cNvPr id="3" name="Rectangle 2">
            <a:extLst>
              <a:ext uri="{FF2B5EF4-FFF2-40B4-BE49-F238E27FC236}">
                <a16:creationId xmlns:a16="http://schemas.microsoft.com/office/drawing/2014/main" id="{4B75BCEA-4702-4CC7-961F-362DCBF0442F}"/>
              </a:ext>
            </a:extLst>
          </p:cNvPr>
          <p:cNvSpPr/>
          <p:nvPr/>
        </p:nvSpPr>
        <p:spPr>
          <a:xfrm>
            <a:off x="1464724" y="3111910"/>
            <a:ext cx="6543650" cy="15909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426595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Additional details for options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8000703" cy="808817"/>
          </a:xfrm>
        </p:spPr>
        <p:txBody>
          <a:bodyPr>
            <a:noAutofit/>
          </a:bodyPr>
          <a:lstStyle/>
          <a:p>
            <a:pPr marL="0" indent="0">
              <a:buNone/>
            </a:pPr>
            <a:r>
              <a:rPr lang="en-GB" sz="2400" dirty="0"/>
              <a:t>Thanks for your response. Now, what tools, materials, labour, time and regulations are needed for each of the options? </a:t>
            </a:r>
          </a:p>
          <a:p>
            <a:endParaRPr lang="en-GB" dirty="0"/>
          </a:p>
          <a:p>
            <a:pPr marL="0" indent="0">
              <a:buNone/>
            </a:pPr>
            <a:endParaRPr lang="en-GB" dirty="0"/>
          </a:p>
        </p:txBody>
      </p:sp>
      <p:sp>
        <p:nvSpPr>
          <p:cNvPr id="6" name="Rectangle 5">
            <a:extLst>
              <a:ext uri="{FF2B5EF4-FFF2-40B4-BE49-F238E27FC236}">
                <a16:creationId xmlns:a16="http://schemas.microsoft.com/office/drawing/2014/main" id="{78C12640-37CA-476B-9F2F-9B1BCE8A510B}"/>
              </a:ext>
            </a:extLst>
          </p:cNvPr>
          <p:cNvSpPr/>
          <p:nvPr/>
        </p:nvSpPr>
        <p:spPr>
          <a:xfrm>
            <a:off x="807942" y="3060009"/>
            <a:ext cx="2666327" cy="9834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sp>
        <p:nvSpPr>
          <p:cNvPr id="7" name="Rectangle 6">
            <a:extLst>
              <a:ext uri="{FF2B5EF4-FFF2-40B4-BE49-F238E27FC236}">
                <a16:creationId xmlns:a16="http://schemas.microsoft.com/office/drawing/2014/main" id="{C873DBA4-CF3F-4276-9532-6C06E5CFFC09}"/>
              </a:ext>
            </a:extLst>
          </p:cNvPr>
          <p:cNvSpPr/>
          <p:nvPr/>
        </p:nvSpPr>
        <p:spPr>
          <a:xfrm>
            <a:off x="3699732" y="3060008"/>
            <a:ext cx="2666327" cy="9834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8" name="Rectangle 7">
            <a:extLst>
              <a:ext uri="{FF2B5EF4-FFF2-40B4-BE49-F238E27FC236}">
                <a16:creationId xmlns:a16="http://schemas.microsoft.com/office/drawing/2014/main" id="{7CF71938-23A2-47A6-BD7D-976F5BB25D3B}"/>
              </a:ext>
            </a:extLst>
          </p:cNvPr>
          <p:cNvSpPr/>
          <p:nvPr/>
        </p:nvSpPr>
        <p:spPr>
          <a:xfrm>
            <a:off x="6591522" y="3060009"/>
            <a:ext cx="2666327" cy="9834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pic>
        <p:nvPicPr>
          <p:cNvPr id="9" name="Graphic 8" descr="User">
            <a:extLst>
              <a:ext uri="{FF2B5EF4-FFF2-40B4-BE49-F238E27FC236}">
                <a16:creationId xmlns:a16="http://schemas.microsoft.com/office/drawing/2014/main" id="{BF05D90B-3A97-429B-9E6F-407E5CA6EF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678" y="1876939"/>
            <a:ext cx="854046" cy="854046"/>
          </a:xfrm>
          <a:prstGeom prst="rect">
            <a:avLst/>
          </a:prstGeom>
        </p:spPr>
      </p:pic>
      <p:sp>
        <p:nvSpPr>
          <p:cNvPr id="10" name="Rectangle 9">
            <a:extLst>
              <a:ext uri="{FF2B5EF4-FFF2-40B4-BE49-F238E27FC236}">
                <a16:creationId xmlns:a16="http://schemas.microsoft.com/office/drawing/2014/main" id="{C4FC5598-D337-4CE9-BF23-75C2A3D39D0D}"/>
              </a:ext>
            </a:extLst>
          </p:cNvPr>
          <p:cNvSpPr/>
          <p:nvPr/>
        </p:nvSpPr>
        <p:spPr>
          <a:xfrm>
            <a:off x="1398713" y="2103414"/>
            <a:ext cx="8000703" cy="830997"/>
          </a:xfrm>
          <a:prstGeom prst="rect">
            <a:avLst/>
          </a:prstGeom>
          <a:solidFill>
            <a:schemeClr val="tx2">
              <a:lumMod val="40000"/>
              <a:lumOff val="60000"/>
            </a:schemeClr>
          </a:solidFill>
        </p:spPr>
        <p:txBody>
          <a:bodyPr wrap="square">
            <a:spAutoFit/>
          </a:bodyPr>
          <a:lstStyle/>
          <a:p>
            <a:r>
              <a:rPr lang="en-GB" sz="2400" b="1" i="1" dirty="0"/>
              <a:t>Click on each block to find out more. When you are finished click on the “Remove option” button </a:t>
            </a:r>
          </a:p>
        </p:txBody>
      </p:sp>
      <p:sp>
        <p:nvSpPr>
          <p:cNvPr id="11" name="Rectangle 10">
            <a:extLst>
              <a:ext uri="{FF2B5EF4-FFF2-40B4-BE49-F238E27FC236}">
                <a16:creationId xmlns:a16="http://schemas.microsoft.com/office/drawing/2014/main" id="{C04603DF-00B9-460F-990D-AE615AD2E0E9}"/>
              </a:ext>
            </a:extLst>
          </p:cNvPr>
          <p:cNvSpPr/>
          <p:nvPr/>
        </p:nvSpPr>
        <p:spPr>
          <a:xfrm>
            <a:off x="8162723" y="4224331"/>
            <a:ext cx="1865419"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Remove option</a:t>
            </a:r>
          </a:p>
        </p:txBody>
      </p:sp>
    </p:spTree>
    <p:custDataLst>
      <p:tags r:id="rId1"/>
    </p:custDataLst>
    <p:extLst>
      <p:ext uri="{BB962C8B-B14F-4D97-AF65-F5344CB8AC3E}">
        <p14:creationId xmlns:p14="http://schemas.microsoft.com/office/powerpoint/2010/main" val="1810279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 details </a:t>
            </a:r>
          </a:p>
        </p:txBody>
      </p:sp>
      <p:sp>
        <p:nvSpPr>
          <p:cNvPr id="7" name="Rectangle 6">
            <a:extLst>
              <a:ext uri="{FF2B5EF4-FFF2-40B4-BE49-F238E27FC236}">
                <a16:creationId xmlns:a16="http://schemas.microsoft.com/office/drawing/2014/main" id="{38CE86D6-C449-403F-9E28-917D200380E8}"/>
              </a:ext>
            </a:extLst>
          </p:cNvPr>
          <p:cNvSpPr/>
          <p:nvPr/>
        </p:nvSpPr>
        <p:spPr>
          <a:xfrm>
            <a:off x="211233" y="262509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Tools and equipment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43638" y="1032582"/>
            <a:ext cx="9724478" cy="414391"/>
          </a:xfrm>
        </p:spPr>
        <p:txBody>
          <a:bodyPr>
            <a:noAutofit/>
          </a:bodyPr>
          <a:lstStyle/>
          <a:p>
            <a:pPr marL="0" indent="0">
              <a:buNone/>
            </a:pPr>
            <a:r>
              <a:rPr lang="en-GB" sz="2400" b="1" dirty="0"/>
              <a:t>Use </a:t>
            </a:r>
            <a:r>
              <a:rPr lang="en-US" sz="2400" b="1" dirty="0"/>
              <a:t>a 2.5 mm</a:t>
            </a:r>
            <a:r>
              <a:rPr lang="en-US" sz="2800" b="1" baseline="30000" dirty="0"/>
              <a:t>2</a:t>
            </a:r>
            <a:r>
              <a:rPr lang="en-US" sz="2400" b="1" dirty="0"/>
              <a:t> 3 core flat twin and earth cable </a:t>
            </a:r>
            <a:r>
              <a:rPr lang="en-GB" sz="2400" b="1" dirty="0"/>
              <a:t>to connect 4 security lights that is connected to a day night sensor and a light switch.</a:t>
            </a:r>
          </a:p>
          <a:p>
            <a:pPr marL="0" indent="0">
              <a:buNone/>
            </a:pPr>
            <a:endParaRPr lang="en-GB" dirty="0"/>
          </a:p>
        </p:txBody>
      </p:sp>
      <p:sp>
        <p:nvSpPr>
          <p:cNvPr id="12" name="Rectangle 11">
            <a:extLst>
              <a:ext uri="{FF2B5EF4-FFF2-40B4-BE49-F238E27FC236}">
                <a16:creationId xmlns:a16="http://schemas.microsoft.com/office/drawing/2014/main" id="{1E1AF5EA-A56E-434E-878A-83A2A3EA00E1}"/>
              </a:ext>
            </a:extLst>
          </p:cNvPr>
          <p:cNvSpPr/>
          <p:nvPr/>
        </p:nvSpPr>
        <p:spPr>
          <a:xfrm>
            <a:off x="2206774"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Materials</a:t>
            </a:r>
          </a:p>
        </p:txBody>
      </p:sp>
      <p:sp>
        <p:nvSpPr>
          <p:cNvPr id="13" name="Rectangle 12">
            <a:extLst>
              <a:ext uri="{FF2B5EF4-FFF2-40B4-BE49-F238E27FC236}">
                <a16:creationId xmlns:a16="http://schemas.microsoft.com/office/drawing/2014/main" id="{532D1202-9100-4576-A696-54466B85DDD8}"/>
              </a:ext>
            </a:extLst>
          </p:cNvPr>
          <p:cNvSpPr/>
          <p:nvPr/>
        </p:nvSpPr>
        <p:spPr>
          <a:xfrm>
            <a:off x="211233"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Time</a:t>
            </a:r>
          </a:p>
        </p:txBody>
      </p:sp>
      <p:sp>
        <p:nvSpPr>
          <p:cNvPr id="14" name="Rectangle 13">
            <a:extLst>
              <a:ext uri="{FF2B5EF4-FFF2-40B4-BE49-F238E27FC236}">
                <a16:creationId xmlns:a16="http://schemas.microsoft.com/office/drawing/2014/main" id="{9B336522-9327-445D-A149-EA33757E5009}"/>
              </a:ext>
            </a:extLst>
          </p:cNvPr>
          <p:cNvSpPr/>
          <p:nvPr/>
        </p:nvSpPr>
        <p:spPr>
          <a:xfrm>
            <a:off x="2206774"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Labour</a:t>
            </a:r>
          </a:p>
        </p:txBody>
      </p:sp>
      <p:sp>
        <p:nvSpPr>
          <p:cNvPr id="15" name="Rectangle 14">
            <a:extLst>
              <a:ext uri="{FF2B5EF4-FFF2-40B4-BE49-F238E27FC236}">
                <a16:creationId xmlns:a16="http://schemas.microsoft.com/office/drawing/2014/main" id="{984A7125-0E50-45C5-BF6B-B5AECE9F7CA7}"/>
              </a:ext>
            </a:extLst>
          </p:cNvPr>
          <p:cNvSpPr/>
          <p:nvPr/>
        </p:nvSpPr>
        <p:spPr>
          <a:xfrm>
            <a:off x="4202315"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Cost </a:t>
            </a:r>
          </a:p>
        </p:txBody>
      </p:sp>
      <p:sp>
        <p:nvSpPr>
          <p:cNvPr id="16" name="Rectangle 15">
            <a:extLst>
              <a:ext uri="{FF2B5EF4-FFF2-40B4-BE49-F238E27FC236}">
                <a16:creationId xmlns:a16="http://schemas.microsoft.com/office/drawing/2014/main" id="{3AC3F2D6-641D-4C39-8CF1-4D2FB635E74C}"/>
              </a:ext>
            </a:extLst>
          </p:cNvPr>
          <p:cNvSpPr/>
          <p:nvPr/>
        </p:nvSpPr>
        <p:spPr>
          <a:xfrm>
            <a:off x="4202315"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Environmental implications</a:t>
            </a:r>
          </a:p>
        </p:txBody>
      </p:sp>
      <p:sp>
        <p:nvSpPr>
          <p:cNvPr id="17" name="Rectangle 16">
            <a:extLst>
              <a:ext uri="{FF2B5EF4-FFF2-40B4-BE49-F238E27FC236}">
                <a16:creationId xmlns:a16="http://schemas.microsoft.com/office/drawing/2014/main" id="{0F013E95-7F9A-483C-889D-84AF0F690563}"/>
              </a:ext>
            </a:extLst>
          </p:cNvPr>
          <p:cNvSpPr/>
          <p:nvPr/>
        </p:nvSpPr>
        <p:spPr>
          <a:xfrm>
            <a:off x="6197856"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Regulations</a:t>
            </a:r>
          </a:p>
        </p:txBody>
      </p:sp>
      <p:sp>
        <p:nvSpPr>
          <p:cNvPr id="18" name="Rectangle 17">
            <a:extLst>
              <a:ext uri="{FF2B5EF4-FFF2-40B4-BE49-F238E27FC236}">
                <a16:creationId xmlns:a16="http://schemas.microsoft.com/office/drawing/2014/main" id="{D42FB6EE-422B-4F50-BFE0-7C79792ACAD2}"/>
              </a:ext>
            </a:extLst>
          </p:cNvPr>
          <p:cNvSpPr/>
          <p:nvPr/>
        </p:nvSpPr>
        <p:spPr>
          <a:xfrm>
            <a:off x="6197856"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Risk implications</a:t>
            </a:r>
          </a:p>
        </p:txBody>
      </p:sp>
      <p:sp>
        <p:nvSpPr>
          <p:cNvPr id="19" name="Rectangle 18">
            <a:extLst>
              <a:ext uri="{FF2B5EF4-FFF2-40B4-BE49-F238E27FC236}">
                <a16:creationId xmlns:a16="http://schemas.microsoft.com/office/drawing/2014/main" id="{FC91B0C9-B7AD-47AC-9DAB-80BFA3597297}"/>
              </a:ext>
            </a:extLst>
          </p:cNvPr>
          <p:cNvSpPr/>
          <p:nvPr/>
        </p:nvSpPr>
        <p:spPr>
          <a:xfrm>
            <a:off x="8433480" y="2483644"/>
            <a:ext cx="1637075" cy="13059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a:p>
            <a:pPr algn="ctr"/>
            <a:r>
              <a:rPr lang="en-ZA" sz="1100" dirty="0"/>
              <a:t>Placeholder for image showing Option 1:</a:t>
            </a:r>
            <a:r>
              <a:rPr lang="en-GB" sz="1100" b="1" dirty="0"/>
              <a:t> Use </a:t>
            </a:r>
            <a:r>
              <a:rPr lang="en-US" sz="1100" b="1" dirty="0"/>
              <a:t>a 2.5 mm</a:t>
            </a:r>
            <a:r>
              <a:rPr lang="en-US" sz="1200" b="1" baseline="30000" dirty="0"/>
              <a:t>2</a:t>
            </a:r>
            <a:r>
              <a:rPr lang="en-US" sz="1100" b="1" dirty="0"/>
              <a:t> 3 core flat twin and earth cable</a:t>
            </a:r>
            <a:endParaRPr lang="en-GB" sz="1100" b="1" dirty="0"/>
          </a:p>
          <a:p>
            <a:pPr algn="ctr"/>
            <a:r>
              <a:rPr lang="en-ZA" sz="1100" dirty="0"/>
              <a:t>into.</a:t>
            </a:r>
          </a:p>
          <a:p>
            <a:pPr algn="ctr"/>
            <a:r>
              <a:rPr lang="en-ZA" sz="1100" dirty="0"/>
              <a:t> </a:t>
            </a:r>
          </a:p>
        </p:txBody>
      </p:sp>
      <p:pic>
        <p:nvPicPr>
          <p:cNvPr id="20" name="Graphic 19" descr="User">
            <a:extLst>
              <a:ext uri="{FF2B5EF4-FFF2-40B4-BE49-F238E27FC236}">
                <a16:creationId xmlns:a16="http://schemas.microsoft.com/office/drawing/2014/main" id="{BB19D205-7901-4019-907F-8266860C78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17" y="1718096"/>
            <a:ext cx="854046" cy="854046"/>
          </a:xfrm>
          <a:prstGeom prst="rect">
            <a:avLst/>
          </a:prstGeom>
        </p:spPr>
      </p:pic>
      <p:sp>
        <p:nvSpPr>
          <p:cNvPr id="21" name="Rectangle 20">
            <a:extLst>
              <a:ext uri="{FF2B5EF4-FFF2-40B4-BE49-F238E27FC236}">
                <a16:creationId xmlns:a16="http://schemas.microsoft.com/office/drawing/2014/main" id="{9D521C76-A543-4503-BE49-362542D651E8}"/>
              </a:ext>
            </a:extLst>
          </p:cNvPr>
          <p:cNvSpPr/>
          <p:nvPr/>
        </p:nvSpPr>
        <p:spPr>
          <a:xfrm>
            <a:off x="882352" y="1944571"/>
            <a:ext cx="7373137" cy="461665"/>
          </a:xfrm>
          <a:prstGeom prst="rect">
            <a:avLst/>
          </a:prstGeom>
          <a:solidFill>
            <a:schemeClr val="tx2">
              <a:lumMod val="40000"/>
              <a:lumOff val="60000"/>
            </a:schemeClr>
          </a:solidFill>
        </p:spPr>
        <p:txBody>
          <a:bodyPr wrap="square">
            <a:spAutoFit/>
          </a:bodyPr>
          <a:lstStyle/>
          <a:p>
            <a:r>
              <a:rPr lang="en-GB" sz="2400" b="1" i="1" dirty="0"/>
              <a:t>Click on each block to find out more information.</a:t>
            </a:r>
          </a:p>
        </p:txBody>
      </p:sp>
      <p:sp>
        <p:nvSpPr>
          <p:cNvPr id="22" name="Rectangle 21">
            <a:extLst>
              <a:ext uri="{FF2B5EF4-FFF2-40B4-BE49-F238E27FC236}">
                <a16:creationId xmlns:a16="http://schemas.microsoft.com/office/drawing/2014/main" id="{DDE1F59C-691D-4865-A0E6-D776B55B93AD}"/>
              </a:ext>
            </a:extLst>
          </p:cNvPr>
          <p:cNvSpPr/>
          <p:nvPr/>
        </p:nvSpPr>
        <p:spPr>
          <a:xfrm>
            <a:off x="8294817" y="4110605"/>
            <a:ext cx="1733325"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options menu</a:t>
            </a:r>
          </a:p>
        </p:txBody>
      </p:sp>
    </p:spTree>
    <p:custDataLst>
      <p:tags r:id="rId1"/>
    </p:custDataLst>
    <p:extLst>
      <p:ext uri="{BB962C8B-B14F-4D97-AF65-F5344CB8AC3E}">
        <p14:creationId xmlns:p14="http://schemas.microsoft.com/office/powerpoint/2010/main" val="3086950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3C188CFC-A444-48DE-8C01-BAA3E707D4DD}"/>
              </a:ext>
            </a:extLst>
          </p:cNvPr>
          <p:cNvSpPr>
            <a:spLocks noGrp="1"/>
          </p:cNvSpPr>
          <p:nvPr>
            <p:ph type="title"/>
          </p:nvPr>
        </p:nvSpPr>
        <p:spPr>
          <a:xfrm>
            <a:off x="545953" y="264463"/>
            <a:ext cx="7616770" cy="960112"/>
          </a:xfrm>
        </p:spPr>
        <p:txBody>
          <a:bodyPr/>
          <a:lstStyle/>
          <a:p>
            <a:r>
              <a:rPr lang="en-GB" dirty="0"/>
              <a:t>Option 2 details </a:t>
            </a:r>
          </a:p>
        </p:txBody>
      </p:sp>
      <p:sp>
        <p:nvSpPr>
          <p:cNvPr id="35" name="Content Placeholder 2">
            <a:extLst>
              <a:ext uri="{FF2B5EF4-FFF2-40B4-BE49-F238E27FC236}">
                <a16:creationId xmlns:a16="http://schemas.microsoft.com/office/drawing/2014/main" id="{7979B27B-2AF9-43FB-BA7F-3D8CF9DAB99A}"/>
              </a:ext>
            </a:extLst>
          </p:cNvPr>
          <p:cNvSpPr>
            <a:spLocks noGrp="1"/>
          </p:cNvSpPr>
          <p:nvPr>
            <p:ph idx="1"/>
          </p:nvPr>
        </p:nvSpPr>
        <p:spPr>
          <a:xfrm>
            <a:off x="643637" y="1032582"/>
            <a:ext cx="8205395" cy="414391"/>
          </a:xfrm>
        </p:spPr>
        <p:txBody>
          <a:bodyPr>
            <a:noAutofit/>
          </a:bodyPr>
          <a:lstStyle/>
          <a:p>
            <a:pPr marL="0" indent="0">
              <a:buNone/>
            </a:pPr>
            <a:r>
              <a:rPr lang="en-GB" sz="2400" b="1" dirty="0"/>
              <a:t>Use 1.5 mm flat twin and earth wire to connect 4 security lights that is connected to a day night sensor and a light switch.</a:t>
            </a:r>
          </a:p>
          <a:p>
            <a:pPr marL="0" indent="0">
              <a:buNone/>
            </a:pPr>
            <a:endParaRPr lang="en-GB" dirty="0"/>
          </a:p>
        </p:txBody>
      </p:sp>
      <p:sp>
        <p:nvSpPr>
          <p:cNvPr id="43" name="Rectangle 42">
            <a:extLst>
              <a:ext uri="{FF2B5EF4-FFF2-40B4-BE49-F238E27FC236}">
                <a16:creationId xmlns:a16="http://schemas.microsoft.com/office/drawing/2014/main" id="{D99D8AEA-52DC-407F-81D6-360AB5B5D735}"/>
              </a:ext>
            </a:extLst>
          </p:cNvPr>
          <p:cNvSpPr/>
          <p:nvPr/>
        </p:nvSpPr>
        <p:spPr>
          <a:xfrm>
            <a:off x="8391067" y="2483644"/>
            <a:ext cx="1637075" cy="13059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a:p>
            <a:pPr lvl="0" defTabSz="914400">
              <a:defRPr/>
            </a:pPr>
            <a:r>
              <a:rPr lang="en-ZA" sz="1100" dirty="0"/>
              <a:t>Placeholder for image showing Option 2:</a:t>
            </a:r>
            <a:r>
              <a:rPr lang="en-GB" sz="1100" dirty="0"/>
              <a:t>Use </a:t>
            </a:r>
            <a:r>
              <a:rPr lang="en-US" sz="1100" dirty="0"/>
              <a:t>a 2.5 mm</a:t>
            </a:r>
            <a:r>
              <a:rPr lang="en-US" sz="1200" baseline="30000" dirty="0"/>
              <a:t>2</a:t>
            </a:r>
            <a:r>
              <a:rPr lang="en-US" sz="1100" dirty="0"/>
              <a:t> 3 core SWA cable </a:t>
            </a:r>
            <a:r>
              <a:rPr lang="en-GB" sz="1100" dirty="0"/>
              <a:t>to supply a weatherproof socket outlet that will allow the gate motor to be plugged into</a:t>
            </a:r>
          </a:p>
          <a:p>
            <a:pPr algn="ctr"/>
            <a:r>
              <a:rPr lang="en-ZA" sz="1100" dirty="0"/>
              <a:t> </a:t>
            </a:r>
          </a:p>
        </p:txBody>
      </p:sp>
      <p:pic>
        <p:nvPicPr>
          <p:cNvPr id="44" name="Graphic 43" descr="User">
            <a:extLst>
              <a:ext uri="{FF2B5EF4-FFF2-40B4-BE49-F238E27FC236}">
                <a16:creationId xmlns:a16="http://schemas.microsoft.com/office/drawing/2014/main" id="{E898618F-1F68-4A5E-8537-1B42496449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17" y="1718096"/>
            <a:ext cx="854046" cy="854046"/>
          </a:xfrm>
          <a:prstGeom prst="rect">
            <a:avLst/>
          </a:prstGeom>
        </p:spPr>
      </p:pic>
      <p:sp>
        <p:nvSpPr>
          <p:cNvPr id="45" name="Rectangle 44">
            <a:extLst>
              <a:ext uri="{FF2B5EF4-FFF2-40B4-BE49-F238E27FC236}">
                <a16:creationId xmlns:a16="http://schemas.microsoft.com/office/drawing/2014/main" id="{28152618-9E5B-4B66-B15B-50F28BA2F549}"/>
              </a:ext>
            </a:extLst>
          </p:cNvPr>
          <p:cNvSpPr/>
          <p:nvPr/>
        </p:nvSpPr>
        <p:spPr>
          <a:xfrm>
            <a:off x="882352" y="1944571"/>
            <a:ext cx="7373137" cy="461665"/>
          </a:xfrm>
          <a:prstGeom prst="rect">
            <a:avLst/>
          </a:prstGeom>
          <a:solidFill>
            <a:schemeClr val="tx2">
              <a:lumMod val="40000"/>
              <a:lumOff val="60000"/>
            </a:schemeClr>
          </a:solidFill>
        </p:spPr>
        <p:txBody>
          <a:bodyPr wrap="square">
            <a:spAutoFit/>
          </a:bodyPr>
          <a:lstStyle/>
          <a:p>
            <a:r>
              <a:rPr lang="en-GB" sz="2400" b="1" i="1" dirty="0"/>
              <a:t>Click on each block to find out more information.</a:t>
            </a:r>
          </a:p>
        </p:txBody>
      </p:sp>
      <p:sp>
        <p:nvSpPr>
          <p:cNvPr id="46" name="Rectangle 45">
            <a:extLst>
              <a:ext uri="{FF2B5EF4-FFF2-40B4-BE49-F238E27FC236}">
                <a16:creationId xmlns:a16="http://schemas.microsoft.com/office/drawing/2014/main" id="{B3D255E9-D923-419C-A0DF-37B889BC8F61}"/>
              </a:ext>
            </a:extLst>
          </p:cNvPr>
          <p:cNvSpPr/>
          <p:nvPr/>
        </p:nvSpPr>
        <p:spPr>
          <a:xfrm>
            <a:off x="211233" y="262509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Tools and equipment </a:t>
            </a:r>
          </a:p>
        </p:txBody>
      </p:sp>
      <p:sp>
        <p:nvSpPr>
          <p:cNvPr id="47" name="Rectangle 46">
            <a:extLst>
              <a:ext uri="{FF2B5EF4-FFF2-40B4-BE49-F238E27FC236}">
                <a16:creationId xmlns:a16="http://schemas.microsoft.com/office/drawing/2014/main" id="{08C7B9D1-F19F-4A4A-86A8-72ED9D971B90}"/>
              </a:ext>
            </a:extLst>
          </p:cNvPr>
          <p:cNvSpPr/>
          <p:nvPr/>
        </p:nvSpPr>
        <p:spPr>
          <a:xfrm>
            <a:off x="2206774"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Materials</a:t>
            </a:r>
          </a:p>
        </p:txBody>
      </p:sp>
      <p:sp>
        <p:nvSpPr>
          <p:cNvPr id="48" name="Rectangle 47">
            <a:extLst>
              <a:ext uri="{FF2B5EF4-FFF2-40B4-BE49-F238E27FC236}">
                <a16:creationId xmlns:a16="http://schemas.microsoft.com/office/drawing/2014/main" id="{70324CD8-F403-4689-9C63-3C3033D8F14C}"/>
              </a:ext>
            </a:extLst>
          </p:cNvPr>
          <p:cNvSpPr/>
          <p:nvPr/>
        </p:nvSpPr>
        <p:spPr>
          <a:xfrm>
            <a:off x="211233"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Time</a:t>
            </a:r>
          </a:p>
        </p:txBody>
      </p:sp>
      <p:sp>
        <p:nvSpPr>
          <p:cNvPr id="49" name="Rectangle 48">
            <a:extLst>
              <a:ext uri="{FF2B5EF4-FFF2-40B4-BE49-F238E27FC236}">
                <a16:creationId xmlns:a16="http://schemas.microsoft.com/office/drawing/2014/main" id="{CE6F6C89-1A7E-452C-AD05-A84643D0235D}"/>
              </a:ext>
            </a:extLst>
          </p:cNvPr>
          <p:cNvSpPr/>
          <p:nvPr/>
        </p:nvSpPr>
        <p:spPr>
          <a:xfrm>
            <a:off x="2206774"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Labour</a:t>
            </a:r>
          </a:p>
        </p:txBody>
      </p:sp>
      <p:sp>
        <p:nvSpPr>
          <p:cNvPr id="50" name="Rectangle 49">
            <a:extLst>
              <a:ext uri="{FF2B5EF4-FFF2-40B4-BE49-F238E27FC236}">
                <a16:creationId xmlns:a16="http://schemas.microsoft.com/office/drawing/2014/main" id="{B484E0E3-6BB6-4C72-A022-4B15A726D4ED}"/>
              </a:ext>
            </a:extLst>
          </p:cNvPr>
          <p:cNvSpPr/>
          <p:nvPr/>
        </p:nvSpPr>
        <p:spPr>
          <a:xfrm>
            <a:off x="4202315"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Cost </a:t>
            </a:r>
          </a:p>
        </p:txBody>
      </p:sp>
      <p:sp>
        <p:nvSpPr>
          <p:cNvPr id="51" name="Rectangle 50">
            <a:extLst>
              <a:ext uri="{FF2B5EF4-FFF2-40B4-BE49-F238E27FC236}">
                <a16:creationId xmlns:a16="http://schemas.microsoft.com/office/drawing/2014/main" id="{9D21E7B1-4F95-4BAE-AEA8-CAF37DC143FF}"/>
              </a:ext>
            </a:extLst>
          </p:cNvPr>
          <p:cNvSpPr/>
          <p:nvPr/>
        </p:nvSpPr>
        <p:spPr>
          <a:xfrm>
            <a:off x="4202315"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Environmental implications</a:t>
            </a:r>
          </a:p>
        </p:txBody>
      </p:sp>
      <p:sp>
        <p:nvSpPr>
          <p:cNvPr id="52" name="Rectangle 51">
            <a:extLst>
              <a:ext uri="{FF2B5EF4-FFF2-40B4-BE49-F238E27FC236}">
                <a16:creationId xmlns:a16="http://schemas.microsoft.com/office/drawing/2014/main" id="{A938EBC7-810D-4A0B-A0EF-91D5C33E8BCA}"/>
              </a:ext>
            </a:extLst>
          </p:cNvPr>
          <p:cNvSpPr/>
          <p:nvPr/>
        </p:nvSpPr>
        <p:spPr>
          <a:xfrm>
            <a:off x="6197856"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Regulations</a:t>
            </a:r>
          </a:p>
        </p:txBody>
      </p:sp>
      <p:sp>
        <p:nvSpPr>
          <p:cNvPr id="53" name="Rectangle 52">
            <a:extLst>
              <a:ext uri="{FF2B5EF4-FFF2-40B4-BE49-F238E27FC236}">
                <a16:creationId xmlns:a16="http://schemas.microsoft.com/office/drawing/2014/main" id="{EB9AEB05-37AD-4FF1-A84C-DF52440CE67E}"/>
              </a:ext>
            </a:extLst>
          </p:cNvPr>
          <p:cNvSpPr/>
          <p:nvPr/>
        </p:nvSpPr>
        <p:spPr>
          <a:xfrm>
            <a:off x="6197856"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Risk implications</a:t>
            </a:r>
          </a:p>
        </p:txBody>
      </p:sp>
      <p:sp>
        <p:nvSpPr>
          <p:cNvPr id="54" name="Rectangle 53">
            <a:extLst>
              <a:ext uri="{FF2B5EF4-FFF2-40B4-BE49-F238E27FC236}">
                <a16:creationId xmlns:a16="http://schemas.microsoft.com/office/drawing/2014/main" id="{746B6DD5-9E6A-4BD0-82B6-DD151E28AC93}"/>
              </a:ext>
            </a:extLst>
          </p:cNvPr>
          <p:cNvSpPr/>
          <p:nvPr/>
        </p:nvSpPr>
        <p:spPr>
          <a:xfrm>
            <a:off x="8294817" y="4110605"/>
            <a:ext cx="1733325"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options menu</a:t>
            </a:r>
          </a:p>
        </p:txBody>
      </p:sp>
    </p:spTree>
    <p:custDataLst>
      <p:tags r:id="rId1"/>
    </p:custDataLst>
    <p:extLst>
      <p:ext uri="{BB962C8B-B14F-4D97-AF65-F5344CB8AC3E}">
        <p14:creationId xmlns:p14="http://schemas.microsoft.com/office/powerpoint/2010/main" val="339470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0BC7D9E-5159-4224-8063-4182370C4B3E}"/>
              </a:ext>
            </a:extLst>
          </p:cNvPr>
          <p:cNvSpPr>
            <a:spLocks noGrp="1"/>
          </p:cNvSpPr>
          <p:nvPr>
            <p:ph type="title"/>
          </p:nvPr>
        </p:nvSpPr>
        <p:spPr>
          <a:xfrm>
            <a:off x="545953" y="264463"/>
            <a:ext cx="7616770" cy="960112"/>
          </a:xfrm>
        </p:spPr>
        <p:txBody>
          <a:bodyPr/>
          <a:lstStyle/>
          <a:p>
            <a:r>
              <a:rPr lang="en-GB" dirty="0"/>
              <a:t>Option 3 details </a:t>
            </a:r>
          </a:p>
        </p:txBody>
      </p:sp>
      <p:sp>
        <p:nvSpPr>
          <p:cNvPr id="22" name="Content Placeholder 2">
            <a:extLst>
              <a:ext uri="{FF2B5EF4-FFF2-40B4-BE49-F238E27FC236}">
                <a16:creationId xmlns:a16="http://schemas.microsoft.com/office/drawing/2014/main" id="{428479F6-1A67-4043-8C1A-0949FDA1CE2B}"/>
              </a:ext>
            </a:extLst>
          </p:cNvPr>
          <p:cNvSpPr>
            <a:spLocks noGrp="1"/>
          </p:cNvSpPr>
          <p:nvPr>
            <p:ph idx="1"/>
          </p:nvPr>
        </p:nvSpPr>
        <p:spPr>
          <a:xfrm>
            <a:off x="643638" y="1032582"/>
            <a:ext cx="7958662" cy="414391"/>
          </a:xfrm>
        </p:spPr>
        <p:txBody>
          <a:bodyPr>
            <a:noAutofit/>
          </a:bodyPr>
          <a:lstStyle/>
          <a:p>
            <a:pPr marL="0" indent="0">
              <a:buNone/>
            </a:pPr>
            <a:r>
              <a:rPr lang="en-GB" sz="2400" b="1" dirty="0"/>
              <a:t>Use </a:t>
            </a:r>
            <a:r>
              <a:rPr lang="en-US" sz="2400" b="1" dirty="0"/>
              <a:t>a 2.5 mm</a:t>
            </a:r>
            <a:r>
              <a:rPr lang="en-US" sz="3200" b="1" baseline="30000" dirty="0"/>
              <a:t>2</a:t>
            </a:r>
            <a:r>
              <a:rPr lang="en-US" sz="2400" b="1" dirty="0"/>
              <a:t> 3 core SWA cable </a:t>
            </a:r>
            <a:r>
              <a:rPr lang="en-GB" sz="2400" b="1" dirty="0"/>
              <a:t>to connect 4 security lights that is connected to a day night sensor and a light switch.</a:t>
            </a:r>
          </a:p>
          <a:p>
            <a:pPr marL="0" lvl="0" indent="0" defTabSz="914400">
              <a:lnSpc>
                <a:spcPct val="100000"/>
              </a:lnSpc>
              <a:spcBef>
                <a:spcPts val="0"/>
              </a:spcBef>
              <a:buNone/>
              <a:defRPr/>
            </a:pPr>
            <a:endParaRPr lang="en-US" sz="2400" b="1" dirty="0"/>
          </a:p>
          <a:p>
            <a:pPr marL="0" indent="0">
              <a:buNone/>
            </a:pPr>
            <a:endParaRPr lang="en-GB" dirty="0"/>
          </a:p>
        </p:txBody>
      </p:sp>
      <p:sp>
        <p:nvSpPr>
          <p:cNvPr id="30" name="Rectangle 29">
            <a:extLst>
              <a:ext uri="{FF2B5EF4-FFF2-40B4-BE49-F238E27FC236}">
                <a16:creationId xmlns:a16="http://schemas.microsoft.com/office/drawing/2014/main" id="{45A880CC-C5A2-4D1F-8CF6-DDD870F56B73}"/>
              </a:ext>
            </a:extLst>
          </p:cNvPr>
          <p:cNvSpPr/>
          <p:nvPr/>
        </p:nvSpPr>
        <p:spPr>
          <a:xfrm>
            <a:off x="8391067" y="2420448"/>
            <a:ext cx="1637075" cy="14467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a:p>
            <a:r>
              <a:rPr lang="en-ZA" sz="1100" dirty="0"/>
              <a:t>Placeholder for image showing Option3:  </a:t>
            </a:r>
            <a:r>
              <a:rPr lang="en-GB" sz="1100" b="1" dirty="0"/>
              <a:t>Use </a:t>
            </a:r>
            <a:r>
              <a:rPr lang="en-US" sz="1100" b="1" dirty="0"/>
              <a:t>a 2.5 mm</a:t>
            </a:r>
            <a:r>
              <a:rPr lang="en-US" sz="1200" b="1" baseline="30000" dirty="0"/>
              <a:t>2</a:t>
            </a:r>
            <a:r>
              <a:rPr lang="en-US" sz="1100" b="1" dirty="0"/>
              <a:t> 3 core SWA cable </a:t>
            </a:r>
            <a:r>
              <a:rPr lang="en-GB" sz="1100" b="1" dirty="0"/>
              <a:t>to connect 4 security lights that is connected to a day night sensor and a light switch.</a:t>
            </a:r>
          </a:p>
          <a:p>
            <a:pPr algn="ctr"/>
            <a:r>
              <a:rPr lang="en-ZA" sz="1100" dirty="0"/>
              <a:t> </a:t>
            </a:r>
          </a:p>
        </p:txBody>
      </p:sp>
      <p:pic>
        <p:nvPicPr>
          <p:cNvPr id="31" name="Graphic 30" descr="User">
            <a:extLst>
              <a:ext uri="{FF2B5EF4-FFF2-40B4-BE49-F238E27FC236}">
                <a16:creationId xmlns:a16="http://schemas.microsoft.com/office/drawing/2014/main" id="{15F04F89-965F-47AC-8AD4-6CF40D0973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17" y="1688028"/>
            <a:ext cx="854046" cy="854046"/>
          </a:xfrm>
          <a:prstGeom prst="rect">
            <a:avLst/>
          </a:prstGeom>
        </p:spPr>
      </p:pic>
      <p:sp>
        <p:nvSpPr>
          <p:cNvPr id="32" name="Rectangle 31">
            <a:extLst>
              <a:ext uri="{FF2B5EF4-FFF2-40B4-BE49-F238E27FC236}">
                <a16:creationId xmlns:a16="http://schemas.microsoft.com/office/drawing/2014/main" id="{13845FC5-8BCD-4E42-B92E-1D7BD7FD03EE}"/>
              </a:ext>
            </a:extLst>
          </p:cNvPr>
          <p:cNvSpPr/>
          <p:nvPr/>
        </p:nvSpPr>
        <p:spPr>
          <a:xfrm>
            <a:off x="882352" y="1944571"/>
            <a:ext cx="7373137" cy="461665"/>
          </a:xfrm>
          <a:prstGeom prst="rect">
            <a:avLst/>
          </a:prstGeom>
          <a:solidFill>
            <a:schemeClr val="tx2">
              <a:lumMod val="40000"/>
              <a:lumOff val="60000"/>
            </a:schemeClr>
          </a:solidFill>
        </p:spPr>
        <p:txBody>
          <a:bodyPr wrap="square">
            <a:spAutoFit/>
          </a:bodyPr>
          <a:lstStyle/>
          <a:p>
            <a:r>
              <a:rPr lang="en-GB" sz="2400" b="1" i="1" dirty="0"/>
              <a:t>Click on each block to find out more information.</a:t>
            </a:r>
          </a:p>
        </p:txBody>
      </p:sp>
      <p:sp>
        <p:nvSpPr>
          <p:cNvPr id="33" name="Rectangle 32">
            <a:extLst>
              <a:ext uri="{FF2B5EF4-FFF2-40B4-BE49-F238E27FC236}">
                <a16:creationId xmlns:a16="http://schemas.microsoft.com/office/drawing/2014/main" id="{C36C0B73-B026-49E9-93C0-0F2AB22F697B}"/>
              </a:ext>
            </a:extLst>
          </p:cNvPr>
          <p:cNvSpPr/>
          <p:nvPr/>
        </p:nvSpPr>
        <p:spPr>
          <a:xfrm>
            <a:off x="211233" y="262509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Tools and equipment </a:t>
            </a:r>
          </a:p>
        </p:txBody>
      </p:sp>
      <p:sp>
        <p:nvSpPr>
          <p:cNvPr id="34" name="Rectangle 33">
            <a:extLst>
              <a:ext uri="{FF2B5EF4-FFF2-40B4-BE49-F238E27FC236}">
                <a16:creationId xmlns:a16="http://schemas.microsoft.com/office/drawing/2014/main" id="{5C91E3FA-341D-4A54-9AF2-CEDFC6D7BC98}"/>
              </a:ext>
            </a:extLst>
          </p:cNvPr>
          <p:cNvSpPr/>
          <p:nvPr/>
        </p:nvSpPr>
        <p:spPr>
          <a:xfrm>
            <a:off x="2206774"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Materials</a:t>
            </a:r>
          </a:p>
        </p:txBody>
      </p:sp>
      <p:sp>
        <p:nvSpPr>
          <p:cNvPr id="35" name="Rectangle 34">
            <a:extLst>
              <a:ext uri="{FF2B5EF4-FFF2-40B4-BE49-F238E27FC236}">
                <a16:creationId xmlns:a16="http://schemas.microsoft.com/office/drawing/2014/main" id="{621732ED-7F8D-4DEC-918F-C56BA4D7F89E}"/>
              </a:ext>
            </a:extLst>
          </p:cNvPr>
          <p:cNvSpPr/>
          <p:nvPr/>
        </p:nvSpPr>
        <p:spPr>
          <a:xfrm>
            <a:off x="211233"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Time</a:t>
            </a:r>
          </a:p>
        </p:txBody>
      </p:sp>
      <p:sp>
        <p:nvSpPr>
          <p:cNvPr id="36" name="Rectangle 35">
            <a:extLst>
              <a:ext uri="{FF2B5EF4-FFF2-40B4-BE49-F238E27FC236}">
                <a16:creationId xmlns:a16="http://schemas.microsoft.com/office/drawing/2014/main" id="{8DC4F3FD-D824-4B9B-9D5E-0B6BAA2AA2BF}"/>
              </a:ext>
            </a:extLst>
          </p:cNvPr>
          <p:cNvSpPr/>
          <p:nvPr/>
        </p:nvSpPr>
        <p:spPr>
          <a:xfrm>
            <a:off x="2206774"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Labour</a:t>
            </a:r>
          </a:p>
        </p:txBody>
      </p:sp>
      <p:sp>
        <p:nvSpPr>
          <p:cNvPr id="37" name="Rectangle 36">
            <a:extLst>
              <a:ext uri="{FF2B5EF4-FFF2-40B4-BE49-F238E27FC236}">
                <a16:creationId xmlns:a16="http://schemas.microsoft.com/office/drawing/2014/main" id="{A2F37D3B-DCEF-45F5-A031-85CBFCF7BC40}"/>
              </a:ext>
            </a:extLst>
          </p:cNvPr>
          <p:cNvSpPr/>
          <p:nvPr/>
        </p:nvSpPr>
        <p:spPr>
          <a:xfrm>
            <a:off x="4202315"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Cost </a:t>
            </a:r>
          </a:p>
        </p:txBody>
      </p:sp>
      <p:sp>
        <p:nvSpPr>
          <p:cNvPr id="38" name="Rectangle 37">
            <a:extLst>
              <a:ext uri="{FF2B5EF4-FFF2-40B4-BE49-F238E27FC236}">
                <a16:creationId xmlns:a16="http://schemas.microsoft.com/office/drawing/2014/main" id="{65DF6925-2AA1-4E11-ADB6-5F73AC989B24}"/>
              </a:ext>
            </a:extLst>
          </p:cNvPr>
          <p:cNvSpPr/>
          <p:nvPr/>
        </p:nvSpPr>
        <p:spPr>
          <a:xfrm>
            <a:off x="4202315"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Environmental implications</a:t>
            </a:r>
          </a:p>
        </p:txBody>
      </p:sp>
      <p:sp>
        <p:nvSpPr>
          <p:cNvPr id="39" name="Rectangle 38">
            <a:extLst>
              <a:ext uri="{FF2B5EF4-FFF2-40B4-BE49-F238E27FC236}">
                <a16:creationId xmlns:a16="http://schemas.microsoft.com/office/drawing/2014/main" id="{77D08BB1-1559-49B0-B3E7-85605FED5FA1}"/>
              </a:ext>
            </a:extLst>
          </p:cNvPr>
          <p:cNvSpPr/>
          <p:nvPr/>
        </p:nvSpPr>
        <p:spPr>
          <a:xfrm>
            <a:off x="6197856" y="263271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Regulations</a:t>
            </a:r>
          </a:p>
        </p:txBody>
      </p:sp>
      <p:sp>
        <p:nvSpPr>
          <p:cNvPr id="40" name="Rectangle 39">
            <a:extLst>
              <a:ext uri="{FF2B5EF4-FFF2-40B4-BE49-F238E27FC236}">
                <a16:creationId xmlns:a16="http://schemas.microsoft.com/office/drawing/2014/main" id="{2C157832-EFA3-4F6E-8ECA-122B4CC5B5C2}"/>
              </a:ext>
            </a:extLst>
          </p:cNvPr>
          <p:cNvSpPr/>
          <p:nvPr/>
        </p:nvSpPr>
        <p:spPr>
          <a:xfrm>
            <a:off x="6197856" y="386715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Risk implications</a:t>
            </a:r>
          </a:p>
        </p:txBody>
      </p:sp>
      <p:sp>
        <p:nvSpPr>
          <p:cNvPr id="41" name="Rectangle 40">
            <a:extLst>
              <a:ext uri="{FF2B5EF4-FFF2-40B4-BE49-F238E27FC236}">
                <a16:creationId xmlns:a16="http://schemas.microsoft.com/office/drawing/2014/main" id="{06048CD0-64EB-4B77-B687-9425EDD31675}"/>
              </a:ext>
            </a:extLst>
          </p:cNvPr>
          <p:cNvSpPr/>
          <p:nvPr/>
        </p:nvSpPr>
        <p:spPr>
          <a:xfrm>
            <a:off x="8294817" y="4110605"/>
            <a:ext cx="1733325"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options menu</a:t>
            </a:r>
          </a:p>
        </p:txBody>
      </p:sp>
    </p:spTree>
    <p:custDataLst>
      <p:tags r:id="rId1"/>
    </p:custDataLst>
    <p:extLst>
      <p:ext uri="{BB962C8B-B14F-4D97-AF65-F5344CB8AC3E}">
        <p14:creationId xmlns:p14="http://schemas.microsoft.com/office/powerpoint/2010/main" val="3429374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Remove an option</a:t>
            </a:r>
          </a:p>
        </p:txBody>
      </p:sp>
      <p:sp>
        <p:nvSpPr>
          <p:cNvPr id="9" name="Rectangle 8">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2182859"/>
            <a:ext cx="8000703" cy="808817"/>
          </a:xfrm>
        </p:spPr>
        <p:txBody>
          <a:bodyPr>
            <a:noAutofit/>
          </a:bodyPr>
          <a:lstStyle/>
          <a:p>
            <a:pPr marL="0" indent="0">
              <a:buNone/>
            </a:pPr>
            <a:r>
              <a:rPr lang="en-GB" sz="2400" dirty="0"/>
              <a:t>Now that you know more about each option, which option do you think would be the </a:t>
            </a:r>
            <a:r>
              <a:rPr lang="en-GB" sz="2400" b="1" dirty="0"/>
              <a:t>worst one </a:t>
            </a:r>
            <a:r>
              <a:rPr lang="en-GB" sz="2400" dirty="0"/>
              <a:t>for this job? </a:t>
            </a:r>
          </a:p>
          <a:p>
            <a:pPr>
              <a:buFont typeface="Courier New" panose="02070309020205020404" pitchFamily="49" charset="0"/>
              <a:buChar char="o"/>
            </a:pPr>
            <a:r>
              <a:rPr lang="en-GB" dirty="0"/>
              <a:t> </a:t>
            </a:r>
            <a:r>
              <a:rPr lang="en-GB" sz="2400" dirty="0"/>
              <a:t>Option 1</a:t>
            </a:r>
          </a:p>
          <a:p>
            <a:pPr>
              <a:buFont typeface="Courier New" panose="02070309020205020404" pitchFamily="49" charset="0"/>
              <a:buChar char="o"/>
            </a:pPr>
            <a:r>
              <a:rPr lang="en-GB" sz="2400" dirty="0"/>
              <a:t> Option 2</a:t>
            </a:r>
          </a:p>
          <a:p>
            <a:pPr>
              <a:buFont typeface="Courier New" panose="02070309020205020404" pitchFamily="49" charset="0"/>
              <a:buChar char="o"/>
            </a:pPr>
            <a:r>
              <a:rPr lang="en-GB" sz="2400" dirty="0"/>
              <a:t> Option 3</a:t>
            </a:r>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pic>
        <p:nvPicPr>
          <p:cNvPr id="6" name="Graphic 5" descr="User">
            <a:extLst>
              <a:ext uri="{FF2B5EF4-FFF2-40B4-BE49-F238E27FC236}">
                <a16:creationId xmlns:a16="http://schemas.microsoft.com/office/drawing/2014/main" id="{0C93144A-0381-444E-B305-720D080531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98" y="1284865"/>
            <a:ext cx="835384" cy="854046"/>
          </a:xfrm>
          <a:prstGeom prst="rect">
            <a:avLst/>
          </a:prstGeom>
        </p:spPr>
      </p:pic>
      <p:sp>
        <p:nvSpPr>
          <p:cNvPr id="7" name="Rectangle 6">
            <a:extLst>
              <a:ext uri="{FF2B5EF4-FFF2-40B4-BE49-F238E27FC236}">
                <a16:creationId xmlns:a16="http://schemas.microsoft.com/office/drawing/2014/main" id="{1CAF94AB-74AE-4E9E-BDE7-48C5BBCCDE63}"/>
              </a:ext>
            </a:extLst>
          </p:cNvPr>
          <p:cNvSpPr/>
          <p:nvPr/>
        </p:nvSpPr>
        <p:spPr>
          <a:xfrm>
            <a:off x="858833" y="1511340"/>
            <a:ext cx="8335501" cy="461665"/>
          </a:xfrm>
          <a:prstGeom prst="rect">
            <a:avLst/>
          </a:prstGeom>
          <a:solidFill>
            <a:schemeClr val="tx2">
              <a:lumMod val="40000"/>
              <a:lumOff val="60000"/>
            </a:schemeClr>
          </a:solidFill>
        </p:spPr>
        <p:txBody>
          <a:bodyPr wrap="square">
            <a:spAutoFit/>
          </a:bodyPr>
          <a:lstStyle/>
          <a:p>
            <a:r>
              <a:rPr lang="en-GB" sz="2400" b="1" i="1" dirty="0"/>
              <a:t>Click on the submit button once you have selected your answer. </a:t>
            </a:r>
          </a:p>
        </p:txBody>
      </p:sp>
    </p:spTree>
    <p:custDataLst>
      <p:tags r:id="rId1"/>
    </p:custDataLst>
    <p:extLst>
      <p:ext uri="{BB962C8B-B14F-4D97-AF65-F5344CB8AC3E}">
        <p14:creationId xmlns:p14="http://schemas.microsoft.com/office/powerpoint/2010/main" val="70622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Final 2 options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9097202" cy="808817"/>
          </a:xfrm>
        </p:spPr>
        <p:txBody>
          <a:bodyPr>
            <a:noAutofit/>
          </a:bodyPr>
          <a:lstStyle/>
          <a:p>
            <a:pPr marL="0" indent="0">
              <a:buNone/>
            </a:pPr>
            <a:r>
              <a:rPr lang="en-GB" sz="2400" dirty="0"/>
              <a:t>Option 1 is the worst option because the type of cable can’t be used in the ground. You must choose between Option 2 and 3. Which is the best one for doing this job? </a:t>
            </a:r>
          </a:p>
          <a:p>
            <a:endParaRPr lang="en-GB" dirty="0"/>
          </a:p>
          <a:p>
            <a:endParaRPr lang="en-GB" dirty="0"/>
          </a:p>
          <a:p>
            <a:pPr marL="0" indent="0">
              <a:buNone/>
            </a:pPr>
            <a:endParaRPr lang="en-GB" dirty="0"/>
          </a:p>
        </p:txBody>
      </p:sp>
      <p:sp>
        <p:nvSpPr>
          <p:cNvPr id="6" name="Rectangle 5">
            <a:extLst>
              <a:ext uri="{FF2B5EF4-FFF2-40B4-BE49-F238E27FC236}">
                <a16:creationId xmlns:a16="http://schemas.microsoft.com/office/drawing/2014/main" id="{7F74B90A-23F3-49FB-8958-3559E6D408E9}"/>
              </a:ext>
            </a:extLst>
          </p:cNvPr>
          <p:cNvSpPr/>
          <p:nvPr/>
        </p:nvSpPr>
        <p:spPr>
          <a:xfrm>
            <a:off x="1512365" y="2923275"/>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a:p>
            <a:pPr algn="ctr"/>
            <a:r>
              <a:rPr lang="en-ZA" sz="2000" dirty="0"/>
              <a:t>Advantages</a:t>
            </a:r>
          </a:p>
        </p:txBody>
      </p:sp>
      <p:sp>
        <p:nvSpPr>
          <p:cNvPr id="7" name="Rectangle 6">
            <a:extLst>
              <a:ext uri="{FF2B5EF4-FFF2-40B4-BE49-F238E27FC236}">
                <a16:creationId xmlns:a16="http://schemas.microsoft.com/office/drawing/2014/main" id="{7FD59DD4-D7D2-4FF5-9661-F60774B02718}"/>
              </a:ext>
            </a:extLst>
          </p:cNvPr>
          <p:cNvSpPr/>
          <p:nvPr/>
        </p:nvSpPr>
        <p:spPr>
          <a:xfrm>
            <a:off x="3448274" y="2923275"/>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a:p>
            <a:pPr algn="ctr"/>
            <a:r>
              <a:rPr lang="en-ZA" sz="2000" dirty="0"/>
              <a:t>Disadvantages</a:t>
            </a:r>
          </a:p>
        </p:txBody>
      </p:sp>
      <p:sp>
        <p:nvSpPr>
          <p:cNvPr id="11" name="Rectangle 10">
            <a:extLst>
              <a:ext uri="{FF2B5EF4-FFF2-40B4-BE49-F238E27FC236}">
                <a16:creationId xmlns:a16="http://schemas.microsoft.com/office/drawing/2014/main" id="{A9C0AAB9-2837-4A82-9C7D-7E5557CF7845}"/>
              </a:ext>
            </a:extLst>
          </p:cNvPr>
          <p:cNvSpPr/>
          <p:nvPr/>
        </p:nvSpPr>
        <p:spPr>
          <a:xfrm>
            <a:off x="5474765" y="2923275"/>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a:p>
            <a:pPr algn="ctr"/>
            <a:r>
              <a:rPr lang="en-ZA" sz="2000" dirty="0"/>
              <a:t>Advantages</a:t>
            </a:r>
          </a:p>
        </p:txBody>
      </p:sp>
      <p:sp>
        <p:nvSpPr>
          <p:cNvPr id="12" name="Rectangle 11">
            <a:extLst>
              <a:ext uri="{FF2B5EF4-FFF2-40B4-BE49-F238E27FC236}">
                <a16:creationId xmlns:a16="http://schemas.microsoft.com/office/drawing/2014/main" id="{57508DD1-6092-4FCA-9B65-74497DB52693}"/>
              </a:ext>
            </a:extLst>
          </p:cNvPr>
          <p:cNvSpPr/>
          <p:nvPr/>
        </p:nvSpPr>
        <p:spPr>
          <a:xfrm>
            <a:off x="7455965" y="2925081"/>
            <a:ext cx="1733325"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a:p>
            <a:pPr algn="ctr"/>
            <a:r>
              <a:rPr lang="en-ZA" sz="2000" dirty="0"/>
              <a:t>Disadvantages</a:t>
            </a:r>
          </a:p>
        </p:txBody>
      </p:sp>
      <p:sp>
        <p:nvSpPr>
          <p:cNvPr id="14" name="Rectangle 13">
            <a:extLst>
              <a:ext uri="{FF2B5EF4-FFF2-40B4-BE49-F238E27FC236}">
                <a16:creationId xmlns:a16="http://schemas.microsoft.com/office/drawing/2014/main" id="{C8FD56A0-6ED3-496D-8A41-0CA51F31FBDB}"/>
              </a:ext>
            </a:extLst>
          </p:cNvPr>
          <p:cNvSpPr/>
          <p:nvPr/>
        </p:nvSpPr>
        <p:spPr>
          <a:xfrm>
            <a:off x="3137881" y="4240967"/>
            <a:ext cx="4412210" cy="6078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 want to see the property details again </a:t>
            </a:r>
          </a:p>
        </p:txBody>
      </p:sp>
      <p:pic>
        <p:nvPicPr>
          <p:cNvPr id="10" name="Graphic 9" descr="User">
            <a:extLst>
              <a:ext uri="{FF2B5EF4-FFF2-40B4-BE49-F238E27FC236}">
                <a16:creationId xmlns:a16="http://schemas.microsoft.com/office/drawing/2014/main" id="{D0B6F600-F871-4054-B08C-9FBC57A446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98" y="2179953"/>
            <a:ext cx="835384" cy="854046"/>
          </a:xfrm>
          <a:prstGeom prst="rect">
            <a:avLst/>
          </a:prstGeom>
        </p:spPr>
      </p:pic>
      <p:sp>
        <p:nvSpPr>
          <p:cNvPr id="15" name="Rectangle 14">
            <a:extLst>
              <a:ext uri="{FF2B5EF4-FFF2-40B4-BE49-F238E27FC236}">
                <a16:creationId xmlns:a16="http://schemas.microsoft.com/office/drawing/2014/main" id="{47B9ADC1-1A28-49B0-8514-0CA7114A180E}"/>
              </a:ext>
            </a:extLst>
          </p:cNvPr>
          <p:cNvSpPr/>
          <p:nvPr/>
        </p:nvSpPr>
        <p:spPr>
          <a:xfrm>
            <a:off x="704454" y="2179953"/>
            <a:ext cx="8335501" cy="461665"/>
          </a:xfrm>
          <a:prstGeom prst="rect">
            <a:avLst/>
          </a:prstGeom>
          <a:solidFill>
            <a:schemeClr val="tx2">
              <a:lumMod val="40000"/>
              <a:lumOff val="60000"/>
            </a:schemeClr>
          </a:solidFill>
        </p:spPr>
        <p:txBody>
          <a:bodyPr wrap="square">
            <a:spAutoFit/>
          </a:bodyPr>
          <a:lstStyle/>
          <a:p>
            <a:r>
              <a:rPr lang="en-GB" sz="2400" b="1" i="1" dirty="0"/>
              <a:t>Click on the boxes  for more information. </a:t>
            </a:r>
          </a:p>
        </p:txBody>
      </p:sp>
    </p:spTree>
    <p:custDataLst>
      <p:tags r:id="rId1"/>
    </p:custDataLst>
    <p:extLst>
      <p:ext uri="{BB962C8B-B14F-4D97-AF65-F5344CB8AC3E}">
        <p14:creationId xmlns:p14="http://schemas.microsoft.com/office/powerpoint/2010/main" val="90445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Choose the best option</a:t>
            </a:r>
          </a:p>
        </p:txBody>
      </p:sp>
      <p:sp>
        <p:nvSpPr>
          <p:cNvPr id="9" name="Rectangle 8">
            <a:extLst>
              <a:ext uri="{FF2B5EF4-FFF2-40B4-BE49-F238E27FC236}">
                <a16:creationId xmlns:a16="http://schemas.microsoft.com/office/drawing/2014/main" id="{534DB6B4-D763-464E-8C5D-DB9C8AC33EF0}"/>
              </a:ext>
            </a:extLst>
          </p:cNvPr>
          <p:cNvSpPr/>
          <p:nvPr/>
        </p:nvSpPr>
        <p:spPr>
          <a:xfrm>
            <a:off x="3195605" y="2731014"/>
            <a:ext cx="1924082" cy="847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857276" y="1149914"/>
            <a:ext cx="8000703" cy="371519"/>
          </a:xfrm>
        </p:spPr>
        <p:txBody>
          <a:bodyPr>
            <a:noAutofit/>
          </a:bodyPr>
          <a:lstStyle/>
          <a:p>
            <a:pPr marL="0" indent="0">
              <a:buNone/>
            </a:pPr>
            <a:r>
              <a:rPr lang="en-GB" sz="2400" dirty="0"/>
              <a:t>What is the best option for completing this job? </a:t>
            </a:r>
          </a:p>
          <a:p>
            <a:pPr marL="0" indent="0">
              <a:buNone/>
            </a:pPr>
            <a:endParaRPr lang="en-GB" sz="2400" dirty="0"/>
          </a:p>
          <a:p>
            <a:pPr marL="0" indent="0">
              <a:buNone/>
            </a:pPr>
            <a:endParaRPr lang="en-GB" dirty="0"/>
          </a:p>
          <a:p>
            <a:endParaRPr lang="en-GB" dirty="0"/>
          </a:p>
          <a:p>
            <a:endParaRPr lang="en-GB" dirty="0"/>
          </a:p>
          <a:p>
            <a:pPr marL="0" indent="0">
              <a:buNone/>
            </a:pPr>
            <a:endParaRPr lang="en-GB" dirty="0"/>
          </a:p>
        </p:txBody>
      </p:sp>
      <p:sp>
        <p:nvSpPr>
          <p:cNvPr id="6" name="Rectangle 5">
            <a:extLst>
              <a:ext uri="{FF2B5EF4-FFF2-40B4-BE49-F238E27FC236}">
                <a16:creationId xmlns:a16="http://schemas.microsoft.com/office/drawing/2014/main" id="{B9E2185C-58B8-41F0-8D3E-BBD420DB9B13}"/>
              </a:ext>
            </a:extLst>
          </p:cNvPr>
          <p:cNvSpPr/>
          <p:nvPr/>
        </p:nvSpPr>
        <p:spPr>
          <a:xfrm>
            <a:off x="857276" y="2731014"/>
            <a:ext cx="1783499" cy="847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pic>
        <p:nvPicPr>
          <p:cNvPr id="7" name="Graphic 6" descr="User">
            <a:extLst>
              <a:ext uri="{FF2B5EF4-FFF2-40B4-BE49-F238E27FC236}">
                <a16:creationId xmlns:a16="http://schemas.microsoft.com/office/drawing/2014/main" id="{6995C741-06E5-4193-B1EB-71294B6E06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92" y="1477752"/>
            <a:ext cx="835384" cy="854046"/>
          </a:xfrm>
          <a:prstGeom prst="rect">
            <a:avLst/>
          </a:prstGeom>
        </p:spPr>
      </p:pic>
      <p:sp>
        <p:nvSpPr>
          <p:cNvPr id="8" name="Rectangle 7">
            <a:extLst>
              <a:ext uri="{FF2B5EF4-FFF2-40B4-BE49-F238E27FC236}">
                <a16:creationId xmlns:a16="http://schemas.microsoft.com/office/drawing/2014/main" id="{28B0E5D1-52DD-4D75-B357-BE9DBD14DBDC}"/>
              </a:ext>
            </a:extLst>
          </p:cNvPr>
          <p:cNvSpPr/>
          <p:nvPr/>
        </p:nvSpPr>
        <p:spPr>
          <a:xfrm>
            <a:off x="857276" y="1774610"/>
            <a:ext cx="8335501" cy="461665"/>
          </a:xfrm>
          <a:prstGeom prst="rect">
            <a:avLst/>
          </a:prstGeom>
          <a:solidFill>
            <a:schemeClr val="tx2">
              <a:lumMod val="40000"/>
              <a:lumOff val="60000"/>
            </a:schemeClr>
          </a:solidFill>
        </p:spPr>
        <p:txBody>
          <a:bodyPr wrap="square">
            <a:spAutoFit/>
          </a:bodyPr>
          <a:lstStyle/>
          <a:p>
            <a:r>
              <a:rPr lang="en-GB" sz="2400" b="1" i="1" dirty="0"/>
              <a:t>Click on the option you think is the best one. </a:t>
            </a:r>
          </a:p>
        </p:txBody>
      </p:sp>
    </p:spTree>
    <p:custDataLst>
      <p:tags r:id="rId1"/>
    </p:custDataLst>
    <p:extLst>
      <p:ext uri="{BB962C8B-B14F-4D97-AF65-F5344CB8AC3E}">
        <p14:creationId xmlns:p14="http://schemas.microsoft.com/office/powerpoint/2010/main" val="3592166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endParaRPr lang="en-GB" dirty="0"/>
          </a:p>
          <a:p>
            <a:pPr marL="0" indent="0">
              <a:buNone/>
            </a:pPr>
            <a:endParaRPr lang="en-GB" dirty="0"/>
          </a:p>
          <a:p>
            <a:pPr marL="0" indent="0">
              <a:buNone/>
            </a:pPr>
            <a:r>
              <a:rPr lang="en-GB" sz="2400" dirty="0"/>
              <a:t>Why did you choose this option as being the best one? </a:t>
            </a:r>
          </a:p>
          <a:p>
            <a:pPr>
              <a:buFont typeface="Courier New" panose="02070309020205020404" pitchFamily="49" charset="0"/>
              <a:buChar char="o"/>
            </a:pPr>
            <a:r>
              <a:rPr lang="en-GB" sz="2400" dirty="0"/>
              <a:t> It was the cheapest</a:t>
            </a:r>
          </a:p>
          <a:p>
            <a:pPr>
              <a:buFont typeface="Courier New" panose="02070309020205020404" pitchFamily="49" charset="0"/>
              <a:buChar char="o"/>
            </a:pPr>
            <a:r>
              <a:rPr lang="en-GB" sz="2400" dirty="0"/>
              <a:t> It was the quickest way to do the job</a:t>
            </a:r>
          </a:p>
          <a:p>
            <a:pPr>
              <a:buFont typeface="Courier New" panose="02070309020205020404" pitchFamily="49" charset="0"/>
              <a:buChar char="o"/>
            </a:pPr>
            <a:r>
              <a:rPr lang="en-GB" sz="2400" dirty="0"/>
              <a:t> The cables were the best quality so will last longer. </a:t>
            </a:r>
          </a:p>
          <a:p>
            <a:pPr marL="0" indent="0">
              <a:buNone/>
            </a:pPr>
            <a:endParaRPr lang="en-GB" dirty="0"/>
          </a:p>
          <a:p>
            <a:endParaRPr lang="en-GB" dirty="0"/>
          </a:p>
          <a:p>
            <a:pPr marL="0" indent="0">
              <a:buNone/>
            </a:pPr>
            <a:endParaRPr lang="en-GB" dirty="0"/>
          </a:p>
        </p:txBody>
      </p:sp>
      <p:sp>
        <p:nvSpPr>
          <p:cNvPr id="7" name="Rectangle 6">
            <a:extLst>
              <a:ext uri="{FF2B5EF4-FFF2-40B4-BE49-F238E27FC236}">
                <a16:creationId xmlns:a16="http://schemas.microsoft.com/office/drawing/2014/main" id="{5A565070-C56E-4334-A8B8-33B773A2C69F}"/>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pic>
        <p:nvPicPr>
          <p:cNvPr id="6" name="Graphic 5" descr="User">
            <a:extLst>
              <a:ext uri="{FF2B5EF4-FFF2-40B4-BE49-F238E27FC236}">
                <a16:creationId xmlns:a16="http://schemas.microsoft.com/office/drawing/2014/main" id="{6F907639-6EA5-49A4-8AC4-5771397867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036971"/>
            <a:ext cx="835384" cy="854046"/>
          </a:xfrm>
          <a:prstGeom prst="rect">
            <a:avLst/>
          </a:prstGeom>
        </p:spPr>
      </p:pic>
      <p:sp>
        <p:nvSpPr>
          <p:cNvPr id="8" name="Rectangle 7">
            <a:extLst>
              <a:ext uri="{FF2B5EF4-FFF2-40B4-BE49-F238E27FC236}">
                <a16:creationId xmlns:a16="http://schemas.microsoft.com/office/drawing/2014/main" id="{AD8FAA5C-2F00-459F-B69A-90CB7A317D4F}"/>
              </a:ext>
            </a:extLst>
          </p:cNvPr>
          <p:cNvSpPr/>
          <p:nvPr/>
        </p:nvSpPr>
        <p:spPr>
          <a:xfrm>
            <a:off x="774452" y="1185041"/>
            <a:ext cx="8335501" cy="461665"/>
          </a:xfrm>
          <a:prstGeom prst="rect">
            <a:avLst/>
          </a:prstGeom>
          <a:solidFill>
            <a:schemeClr val="tx2">
              <a:lumMod val="40000"/>
              <a:lumOff val="60000"/>
            </a:schemeClr>
          </a:solidFill>
        </p:spPr>
        <p:txBody>
          <a:bodyPr wrap="square">
            <a:spAutoFit/>
          </a:bodyPr>
          <a:lstStyle/>
          <a:p>
            <a:r>
              <a:rPr lang="en-GB" sz="2400" b="1" i="1" dirty="0"/>
              <a:t>Choose your answer and click submit. </a:t>
            </a:r>
          </a:p>
        </p:txBody>
      </p:sp>
    </p:spTree>
    <p:custDataLst>
      <p:tags r:id="rId1"/>
    </p:custDataLst>
    <p:extLst>
      <p:ext uri="{BB962C8B-B14F-4D97-AF65-F5344CB8AC3E}">
        <p14:creationId xmlns:p14="http://schemas.microsoft.com/office/powerpoint/2010/main" val="1558380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3</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Well done! You chose the best option. </a:t>
            </a:r>
          </a:p>
          <a:p>
            <a:pPr marL="0" indent="0">
              <a:buNone/>
            </a:pPr>
            <a:endParaRPr lang="en-GB" dirty="0"/>
          </a:p>
          <a:p>
            <a:pPr marL="0" indent="0">
              <a:buNone/>
            </a:pPr>
            <a:endParaRPr lang="en-GB" dirty="0"/>
          </a:p>
          <a:p>
            <a:pPr marL="0" indent="0">
              <a:buNone/>
            </a:pPr>
            <a:r>
              <a:rPr lang="en-GB" sz="2400" dirty="0"/>
              <a:t>Why did you choose this option as the best one? </a:t>
            </a:r>
          </a:p>
          <a:p>
            <a:pPr>
              <a:buFont typeface="Courier New" panose="02070309020205020404" pitchFamily="49" charset="0"/>
              <a:buChar char="o"/>
            </a:pPr>
            <a:r>
              <a:rPr lang="en-GB" sz="2400" dirty="0"/>
              <a:t> It was the cheapest</a:t>
            </a:r>
          </a:p>
          <a:p>
            <a:pPr>
              <a:buFont typeface="Courier New" panose="02070309020205020404" pitchFamily="49" charset="0"/>
              <a:buChar char="o"/>
            </a:pPr>
            <a:r>
              <a:rPr lang="en-GB" sz="2400" dirty="0"/>
              <a:t> It was the quickest way to do the job</a:t>
            </a:r>
          </a:p>
          <a:p>
            <a:pPr>
              <a:buFont typeface="Courier New" panose="02070309020205020404" pitchFamily="49" charset="0"/>
              <a:buChar char="o"/>
            </a:pPr>
            <a:r>
              <a:rPr lang="en-GB" sz="2400" dirty="0"/>
              <a:t> The cables were the best quality so will last longer. </a:t>
            </a:r>
          </a:p>
          <a:p>
            <a:pPr marL="0" indent="0">
              <a:buNone/>
            </a:pPr>
            <a:endParaRPr lang="en-GB" dirty="0"/>
          </a:p>
          <a:p>
            <a:endParaRPr lang="en-GB" dirty="0"/>
          </a:p>
          <a:p>
            <a:pPr marL="0" indent="0">
              <a:buNone/>
            </a:pPr>
            <a:endParaRPr lang="en-GB" dirty="0"/>
          </a:p>
        </p:txBody>
      </p:sp>
      <p:sp>
        <p:nvSpPr>
          <p:cNvPr id="7" name="Rectangle 6">
            <a:extLst>
              <a:ext uri="{FF2B5EF4-FFF2-40B4-BE49-F238E27FC236}">
                <a16:creationId xmlns:a16="http://schemas.microsoft.com/office/drawing/2014/main" id="{5A565070-C56E-4334-A8B8-33B773A2C69F}"/>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pic>
        <p:nvPicPr>
          <p:cNvPr id="6" name="Graphic 5" descr="User">
            <a:extLst>
              <a:ext uri="{FF2B5EF4-FFF2-40B4-BE49-F238E27FC236}">
                <a16:creationId xmlns:a16="http://schemas.microsoft.com/office/drawing/2014/main" id="{A2F01DC9-5AE5-4CEC-8930-615AA74EB4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32" y="1454866"/>
            <a:ext cx="835384" cy="854046"/>
          </a:xfrm>
          <a:prstGeom prst="rect">
            <a:avLst/>
          </a:prstGeom>
        </p:spPr>
      </p:pic>
      <p:sp>
        <p:nvSpPr>
          <p:cNvPr id="8" name="Rectangle 7">
            <a:extLst>
              <a:ext uri="{FF2B5EF4-FFF2-40B4-BE49-F238E27FC236}">
                <a16:creationId xmlns:a16="http://schemas.microsoft.com/office/drawing/2014/main" id="{D0AA0DA1-4B1A-4B97-BBDF-5500C52EBD6E}"/>
              </a:ext>
            </a:extLst>
          </p:cNvPr>
          <p:cNvSpPr/>
          <p:nvPr/>
        </p:nvSpPr>
        <p:spPr>
          <a:xfrm>
            <a:off x="835384" y="1602936"/>
            <a:ext cx="8335501" cy="461665"/>
          </a:xfrm>
          <a:prstGeom prst="rect">
            <a:avLst/>
          </a:prstGeom>
          <a:solidFill>
            <a:schemeClr val="tx2">
              <a:lumMod val="40000"/>
              <a:lumOff val="60000"/>
            </a:schemeClr>
          </a:solidFill>
        </p:spPr>
        <p:txBody>
          <a:bodyPr wrap="square">
            <a:spAutoFit/>
          </a:bodyPr>
          <a:lstStyle/>
          <a:p>
            <a:r>
              <a:rPr lang="en-GB" sz="2400" b="1" i="1" dirty="0"/>
              <a:t>Choose your answer and click submit. </a:t>
            </a:r>
          </a:p>
        </p:txBody>
      </p:sp>
    </p:spTree>
    <p:custDataLst>
      <p:tags r:id="rId1"/>
    </p:custDataLst>
    <p:extLst>
      <p:ext uri="{BB962C8B-B14F-4D97-AF65-F5344CB8AC3E}">
        <p14:creationId xmlns:p14="http://schemas.microsoft.com/office/powerpoint/2010/main" val="127952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6973" y="264463"/>
            <a:ext cx="7616770" cy="960112"/>
          </a:xfrm>
        </p:spPr>
        <p:txBody>
          <a:bodyPr/>
          <a:lstStyle/>
          <a:p>
            <a:r>
              <a:rPr lang="en-GB" dirty="0"/>
              <a:t>Assumed prior learning </a:t>
            </a:r>
          </a:p>
        </p:txBody>
      </p:sp>
      <p:sp>
        <p:nvSpPr>
          <p:cNvPr id="3" name="Content Placeholder 2"/>
          <p:cNvSpPr>
            <a:spLocks noGrp="1"/>
          </p:cNvSpPr>
          <p:nvPr>
            <p:ph idx="1"/>
          </p:nvPr>
        </p:nvSpPr>
        <p:spPr>
          <a:xfrm>
            <a:off x="1151698" y="1083901"/>
            <a:ext cx="8000703" cy="808817"/>
          </a:xfrm>
        </p:spPr>
        <p:txBody>
          <a:bodyPr>
            <a:noAutofit/>
          </a:bodyPr>
          <a:lstStyle/>
          <a:p>
            <a:pPr marL="246459" indent="-246459"/>
            <a:r>
              <a:rPr lang="en-ZA" dirty="0"/>
              <a:t>Fundamentals of electricity</a:t>
            </a:r>
          </a:p>
          <a:p>
            <a:pPr marL="246459" indent="-246459"/>
            <a:r>
              <a:rPr lang="en-ZA" dirty="0"/>
              <a:t>Safety, health environment, risk and the quality principles in the workplace</a:t>
            </a:r>
          </a:p>
          <a:p>
            <a:pPr marL="246459" indent="-246459"/>
            <a:r>
              <a:rPr lang="en-ZA" dirty="0"/>
              <a:t>Hand tools and power tools use and applicable safety requirements</a:t>
            </a:r>
          </a:p>
          <a:p>
            <a:pPr marL="246459" indent="-246459"/>
            <a:r>
              <a:rPr lang="en-ZA" dirty="0"/>
              <a:t>Measuring and testing methodologies (electrical and mechanical)</a:t>
            </a:r>
          </a:p>
          <a:p>
            <a:pPr marL="246459" indent="-246459"/>
            <a:r>
              <a:rPr lang="en-ZA" dirty="0"/>
              <a:t>Have completed the introduction to the world of work and the electrical trade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3- Plan the task</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145968" cy="1818394"/>
          </a:xfrm>
        </p:spPr>
        <p:txBody>
          <a:bodyPr>
            <a:noAutofit/>
          </a:bodyPr>
          <a:lstStyle/>
          <a:p>
            <a:pPr marL="0" indent="0">
              <a:buNone/>
            </a:pPr>
            <a:r>
              <a:rPr lang="en-GB" sz="2400" dirty="0"/>
              <a:t>The next step is to plan how to do the job. As it’s the best, most cost effective option, Option 3 will be used for the rest of the scenario.</a:t>
            </a:r>
            <a:endParaRPr lang="en-GB" dirty="0"/>
          </a:p>
          <a:p>
            <a:pPr marL="0" indent="0">
              <a:buNone/>
            </a:pPr>
            <a:endParaRPr lang="en-GB" dirty="0"/>
          </a:p>
        </p:txBody>
      </p:sp>
      <p:sp>
        <p:nvSpPr>
          <p:cNvPr id="8" name="Rectangle 7">
            <a:extLst>
              <a:ext uri="{FF2B5EF4-FFF2-40B4-BE49-F238E27FC236}">
                <a16:creationId xmlns:a16="http://schemas.microsoft.com/office/drawing/2014/main" id="{16018D8F-C0EC-4945-A6CA-E842AFE44238}"/>
              </a:ext>
            </a:extLst>
          </p:cNvPr>
          <p:cNvSpPr/>
          <p:nvPr/>
        </p:nvSpPr>
        <p:spPr>
          <a:xfrm>
            <a:off x="333156" y="3332012"/>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Mrs Naidoo’s property details</a:t>
            </a:r>
          </a:p>
        </p:txBody>
      </p:sp>
      <p:sp>
        <p:nvSpPr>
          <p:cNvPr id="9" name="Rectangle 8">
            <a:extLst>
              <a:ext uri="{FF2B5EF4-FFF2-40B4-BE49-F238E27FC236}">
                <a16:creationId xmlns:a16="http://schemas.microsoft.com/office/drawing/2014/main" id="{AAAD20C3-EDE5-425B-9582-D05D51C02E72}"/>
              </a:ext>
            </a:extLst>
          </p:cNvPr>
          <p:cNvSpPr/>
          <p:nvPr/>
        </p:nvSpPr>
        <p:spPr>
          <a:xfrm>
            <a:off x="2327367" y="3332012"/>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Step by step instructions </a:t>
            </a:r>
          </a:p>
        </p:txBody>
      </p:sp>
      <p:sp>
        <p:nvSpPr>
          <p:cNvPr id="10" name="Rectangle 9">
            <a:extLst>
              <a:ext uri="{FF2B5EF4-FFF2-40B4-BE49-F238E27FC236}">
                <a16:creationId xmlns:a16="http://schemas.microsoft.com/office/drawing/2014/main" id="{33210DEE-D300-490F-B542-CA7A3DCD388B}"/>
              </a:ext>
            </a:extLst>
          </p:cNvPr>
          <p:cNvSpPr/>
          <p:nvPr/>
        </p:nvSpPr>
        <p:spPr>
          <a:xfrm>
            <a:off x="4321578" y="3327624"/>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Video of Option 2</a:t>
            </a:r>
          </a:p>
        </p:txBody>
      </p:sp>
      <p:pic>
        <p:nvPicPr>
          <p:cNvPr id="7" name="Graphic 6" descr="User">
            <a:extLst>
              <a:ext uri="{FF2B5EF4-FFF2-40B4-BE49-F238E27FC236}">
                <a16:creationId xmlns:a16="http://schemas.microsoft.com/office/drawing/2014/main" id="{A75B5C2E-1CB5-4966-B2E3-28C2886C56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735409"/>
            <a:ext cx="835384" cy="854046"/>
          </a:xfrm>
          <a:prstGeom prst="rect">
            <a:avLst/>
          </a:prstGeom>
        </p:spPr>
      </p:pic>
      <p:sp>
        <p:nvSpPr>
          <p:cNvPr id="11" name="Rectangle 10">
            <a:extLst>
              <a:ext uri="{FF2B5EF4-FFF2-40B4-BE49-F238E27FC236}">
                <a16:creationId xmlns:a16="http://schemas.microsoft.com/office/drawing/2014/main" id="{855DDA55-081C-4C26-AA61-699B70DF7C94}"/>
              </a:ext>
            </a:extLst>
          </p:cNvPr>
          <p:cNvSpPr/>
          <p:nvPr/>
        </p:nvSpPr>
        <p:spPr>
          <a:xfrm>
            <a:off x="774451" y="1883479"/>
            <a:ext cx="9145967" cy="1200329"/>
          </a:xfrm>
          <a:prstGeom prst="rect">
            <a:avLst/>
          </a:prstGeom>
          <a:solidFill>
            <a:schemeClr val="tx2">
              <a:lumMod val="40000"/>
              <a:lumOff val="60000"/>
            </a:schemeClr>
          </a:solidFill>
        </p:spPr>
        <p:txBody>
          <a:bodyPr wrap="square">
            <a:spAutoFit/>
          </a:bodyPr>
          <a:lstStyle/>
          <a:p>
            <a:r>
              <a:rPr lang="en-GB" sz="2400" b="1" i="1" dirty="0"/>
              <a:t>Use the property details, the instructions and video for Option 3 to draw your own plan. You can use paper or a computer programme to make your drawing. Click on the “upload” button to upload your plan. </a:t>
            </a:r>
          </a:p>
        </p:txBody>
      </p:sp>
      <p:graphicFrame>
        <p:nvGraphicFramePr>
          <p:cNvPr id="13" name="Diagram 12">
            <a:extLst>
              <a:ext uri="{FF2B5EF4-FFF2-40B4-BE49-F238E27FC236}">
                <a16:creationId xmlns:a16="http://schemas.microsoft.com/office/drawing/2014/main" id="{C994BFC9-F15A-4BA1-9A4F-89C693FE3437}"/>
              </a:ext>
            </a:extLst>
          </p:cNvPr>
          <p:cNvGraphicFramePr/>
          <p:nvPr>
            <p:extLst>
              <p:ext uri="{D42A27DB-BD31-4B8C-83A1-F6EECF244321}">
                <p14:modId xmlns:p14="http://schemas.microsoft.com/office/powerpoint/2010/main" val="2731677894"/>
              </p:ext>
            </p:extLst>
          </p:nvPr>
        </p:nvGraphicFramePr>
        <p:xfrm>
          <a:off x="5278147" y="-1486707"/>
          <a:ext cx="4917157" cy="36805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Rectangle 13">
            <a:extLst>
              <a:ext uri="{FF2B5EF4-FFF2-40B4-BE49-F238E27FC236}">
                <a16:creationId xmlns:a16="http://schemas.microsoft.com/office/drawing/2014/main" id="{AC709E6A-FD41-44FC-87BF-FD2009E94BAD}"/>
              </a:ext>
            </a:extLst>
          </p:cNvPr>
          <p:cNvSpPr/>
          <p:nvPr/>
        </p:nvSpPr>
        <p:spPr>
          <a:xfrm>
            <a:off x="6315789" y="3338936"/>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Upload my plan</a:t>
            </a:r>
          </a:p>
        </p:txBody>
      </p:sp>
      <p:sp>
        <p:nvSpPr>
          <p:cNvPr id="16" name="Rectangle 15">
            <a:extLst>
              <a:ext uri="{FF2B5EF4-FFF2-40B4-BE49-F238E27FC236}">
                <a16:creationId xmlns:a16="http://schemas.microsoft.com/office/drawing/2014/main" id="{3E0A46EB-0891-4264-83DD-931FAF7DAA62}"/>
              </a:ext>
            </a:extLst>
          </p:cNvPr>
          <p:cNvSpPr/>
          <p:nvPr/>
        </p:nvSpPr>
        <p:spPr>
          <a:xfrm>
            <a:off x="8264388" y="3338936"/>
            <a:ext cx="177170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 need help with drawing my plan</a:t>
            </a:r>
          </a:p>
        </p:txBody>
      </p:sp>
    </p:spTree>
    <p:custDataLst>
      <p:tags r:id="rId1"/>
    </p:custDataLst>
    <p:extLst>
      <p:ext uri="{BB962C8B-B14F-4D97-AF65-F5344CB8AC3E}">
        <p14:creationId xmlns:p14="http://schemas.microsoft.com/office/powerpoint/2010/main" val="2106412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plan</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235952"/>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772160" y="2666272"/>
            <a:ext cx="4704080" cy="913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196121"/>
            <a:ext cx="835384" cy="854046"/>
          </a:xfrm>
          <a:prstGeom prst="rect">
            <a:avLst/>
          </a:prstGeom>
        </p:spPr>
      </p:pic>
      <p:sp>
        <p:nvSpPr>
          <p:cNvPr id="7" name="Rectangle 6">
            <a:extLst>
              <a:ext uri="{FF2B5EF4-FFF2-40B4-BE49-F238E27FC236}">
                <a16:creationId xmlns:a16="http://schemas.microsoft.com/office/drawing/2014/main" id="{29185FE4-CF99-4035-92BB-A26276F62296}"/>
              </a:ext>
            </a:extLst>
          </p:cNvPr>
          <p:cNvSpPr/>
          <p:nvPr/>
        </p:nvSpPr>
        <p:spPr>
          <a:xfrm>
            <a:off x="903256" y="1344191"/>
            <a:ext cx="9145967" cy="830997"/>
          </a:xfrm>
          <a:prstGeom prst="rect">
            <a:avLst/>
          </a:prstGeom>
          <a:solidFill>
            <a:schemeClr val="tx2">
              <a:lumMod val="40000"/>
              <a:lumOff val="60000"/>
            </a:schemeClr>
          </a:solidFill>
        </p:spPr>
        <p:txBody>
          <a:bodyPr wrap="square">
            <a:spAutoFit/>
          </a:bodyPr>
          <a:lstStyle/>
          <a:p>
            <a:r>
              <a:rPr lang="en-GB" sz="2400" b="1" i="1" dirty="0"/>
              <a:t>Submit your plan so that it can be saved in your </a:t>
            </a:r>
            <a:r>
              <a:rPr lang="en-GB" sz="2400" b="1" i="1" u="sng" dirty="0" err="1"/>
              <a:t>ePortfolio</a:t>
            </a:r>
            <a:r>
              <a:rPr lang="en-GB" sz="2400" dirty="0"/>
              <a:t>. </a:t>
            </a:r>
            <a:r>
              <a:rPr lang="en-GB" sz="2400" b="1" i="1" dirty="0"/>
              <a:t>Upload your plan and click submit. </a:t>
            </a:r>
          </a:p>
        </p:txBody>
      </p:sp>
    </p:spTree>
    <p:custDataLst>
      <p:tags r:id="rId1"/>
    </p:custDataLst>
    <p:extLst>
      <p:ext uri="{BB962C8B-B14F-4D97-AF65-F5344CB8AC3E}">
        <p14:creationId xmlns:p14="http://schemas.microsoft.com/office/powerpoint/2010/main" val="4147762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Example of the plan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This is an example of what your plan should have looked like. Did your plan come close to this? </a:t>
            </a:r>
          </a:p>
        </p:txBody>
      </p:sp>
      <p:pic>
        <p:nvPicPr>
          <p:cNvPr id="6" name="Picture 2">
            <a:extLst>
              <a:ext uri="{FF2B5EF4-FFF2-40B4-BE49-F238E27FC236}">
                <a16:creationId xmlns:a16="http://schemas.microsoft.com/office/drawing/2014/main" id="{0DB19E1A-CA2D-4AF7-A530-296B16F46F3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3064" y="2144834"/>
            <a:ext cx="2529903" cy="263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087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What will you need to do the job?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sz="2400" dirty="0"/>
              <a:t>How do you even begin to think about all the things you will need to do the job? </a:t>
            </a:r>
            <a:endParaRPr lang="en-GB" dirty="0"/>
          </a:p>
        </p:txBody>
      </p:sp>
      <p:sp>
        <p:nvSpPr>
          <p:cNvPr id="7" name="Rectangle 6">
            <a:extLst>
              <a:ext uri="{FF2B5EF4-FFF2-40B4-BE49-F238E27FC236}">
                <a16:creationId xmlns:a16="http://schemas.microsoft.com/office/drawing/2014/main" id="{A6A73B5E-9793-467C-89FD-D0376AA4D6DE}"/>
              </a:ext>
            </a:extLst>
          </p:cNvPr>
          <p:cNvSpPr/>
          <p:nvPr/>
        </p:nvSpPr>
        <p:spPr>
          <a:xfrm>
            <a:off x="2990104" y="2922883"/>
            <a:ext cx="4259166" cy="19912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05: </a:t>
            </a:r>
          </a:p>
        </p:txBody>
      </p:sp>
      <p:pic>
        <p:nvPicPr>
          <p:cNvPr id="6"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28" y="1863959"/>
            <a:ext cx="854046" cy="854046"/>
          </a:xfrm>
          <a:prstGeom prst="rect">
            <a:avLst/>
          </a:prstGeom>
        </p:spPr>
      </p:pic>
      <p:sp>
        <p:nvSpPr>
          <p:cNvPr id="8" name="Rectangle 7">
            <a:extLst>
              <a:ext uri="{FF2B5EF4-FFF2-40B4-BE49-F238E27FC236}">
                <a16:creationId xmlns:a16="http://schemas.microsoft.com/office/drawing/2014/main" id="{A317E002-CB79-4F74-AFBF-D052B144211C}"/>
              </a:ext>
            </a:extLst>
          </p:cNvPr>
          <p:cNvSpPr/>
          <p:nvPr/>
        </p:nvSpPr>
        <p:spPr>
          <a:xfrm>
            <a:off x="874748" y="1887008"/>
            <a:ext cx="8263011" cy="830997"/>
          </a:xfrm>
          <a:prstGeom prst="rect">
            <a:avLst/>
          </a:prstGeom>
          <a:solidFill>
            <a:schemeClr val="tx2">
              <a:lumMod val="40000"/>
              <a:lumOff val="60000"/>
            </a:schemeClr>
          </a:solidFill>
        </p:spPr>
        <p:txBody>
          <a:bodyPr wrap="square">
            <a:spAutoFit/>
          </a:bodyPr>
          <a:lstStyle/>
          <a:p>
            <a:r>
              <a:rPr lang="en-GB" sz="2400" b="1" i="1" dirty="0"/>
              <a:t>Watch this video for advice from an experienced electrician on how you can plan for the job. </a:t>
            </a:r>
          </a:p>
        </p:txBody>
      </p:sp>
    </p:spTree>
    <p:custDataLst>
      <p:tags r:id="rId1"/>
    </p:custDataLst>
    <p:extLst>
      <p:ext uri="{BB962C8B-B14F-4D97-AF65-F5344CB8AC3E}">
        <p14:creationId xmlns:p14="http://schemas.microsoft.com/office/powerpoint/2010/main" val="1125955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Tools, materials, equipment and PPE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4" y="1104489"/>
            <a:ext cx="8393684" cy="738231"/>
          </a:xfrm>
        </p:spPr>
        <p:txBody>
          <a:bodyPr>
            <a:noAutofit/>
          </a:bodyPr>
          <a:lstStyle/>
          <a:p>
            <a:pPr marL="0" indent="0">
              <a:buNone/>
            </a:pPr>
            <a:r>
              <a:rPr lang="en-GB" sz="2400" dirty="0"/>
              <a:t>It’s easier to think of everything you will need for a job if you step through it task by task.</a:t>
            </a:r>
          </a:p>
        </p:txBody>
      </p:sp>
      <p:sp>
        <p:nvSpPr>
          <p:cNvPr id="3" name="Rectangle 2">
            <a:extLst>
              <a:ext uri="{FF2B5EF4-FFF2-40B4-BE49-F238E27FC236}">
                <a16:creationId xmlns:a16="http://schemas.microsoft.com/office/drawing/2014/main" id="{AFA1C74F-C712-46ED-A4DC-D6AF4DEEE462}"/>
              </a:ext>
            </a:extLst>
          </p:cNvPr>
          <p:cNvSpPr/>
          <p:nvPr/>
        </p:nvSpPr>
        <p:spPr>
          <a:xfrm>
            <a:off x="192947" y="2961313"/>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1</a:t>
            </a:r>
          </a:p>
        </p:txBody>
      </p:sp>
      <p:sp>
        <p:nvSpPr>
          <p:cNvPr id="9" name="Rectangle 8">
            <a:extLst>
              <a:ext uri="{FF2B5EF4-FFF2-40B4-BE49-F238E27FC236}">
                <a16:creationId xmlns:a16="http://schemas.microsoft.com/office/drawing/2014/main" id="{1FDB8316-1176-4DBA-8901-7F7341F80609}"/>
              </a:ext>
            </a:extLst>
          </p:cNvPr>
          <p:cNvSpPr/>
          <p:nvPr/>
        </p:nvSpPr>
        <p:spPr>
          <a:xfrm>
            <a:off x="192947" y="385194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6</a:t>
            </a:r>
          </a:p>
        </p:txBody>
      </p:sp>
      <p:sp>
        <p:nvSpPr>
          <p:cNvPr id="10" name="Rectangle 9">
            <a:extLst>
              <a:ext uri="{FF2B5EF4-FFF2-40B4-BE49-F238E27FC236}">
                <a16:creationId xmlns:a16="http://schemas.microsoft.com/office/drawing/2014/main" id="{361B28DA-7965-47F6-A10E-A51F81679238}"/>
              </a:ext>
            </a:extLst>
          </p:cNvPr>
          <p:cNvSpPr/>
          <p:nvPr/>
        </p:nvSpPr>
        <p:spPr>
          <a:xfrm>
            <a:off x="1871684" y="2961313"/>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2</a:t>
            </a:r>
          </a:p>
        </p:txBody>
      </p:sp>
      <p:sp>
        <p:nvSpPr>
          <p:cNvPr id="11" name="Rectangle 10">
            <a:extLst>
              <a:ext uri="{FF2B5EF4-FFF2-40B4-BE49-F238E27FC236}">
                <a16:creationId xmlns:a16="http://schemas.microsoft.com/office/drawing/2014/main" id="{FA6B3525-AC29-4F35-828F-430C56F7FD67}"/>
              </a:ext>
            </a:extLst>
          </p:cNvPr>
          <p:cNvSpPr/>
          <p:nvPr/>
        </p:nvSpPr>
        <p:spPr>
          <a:xfrm>
            <a:off x="1871684" y="385194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7</a:t>
            </a:r>
          </a:p>
        </p:txBody>
      </p:sp>
      <p:sp>
        <p:nvSpPr>
          <p:cNvPr id="12" name="Rectangle 11">
            <a:extLst>
              <a:ext uri="{FF2B5EF4-FFF2-40B4-BE49-F238E27FC236}">
                <a16:creationId xmlns:a16="http://schemas.microsoft.com/office/drawing/2014/main" id="{93B5D574-9EDC-47CC-A084-D3EA49ED36A4}"/>
              </a:ext>
            </a:extLst>
          </p:cNvPr>
          <p:cNvSpPr/>
          <p:nvPr/>
        </p:nvSpPr>
        <p:spPr>
          <a:xfrm>
            <a:off x="3550421" y="295292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3</a:t>
            </a:r>
          </a:p>
        </p:txBody>
      </p:sp>
      <p:sp>
        <p:nvSpPr>
          <p:cNvPr id="13" name="Rectangle 12">
            <a:extLst>
              <a:ext uri="{FF2B5EF4-FFF2-40B4-BE49-F238E27FC236}">
                <a16:creationId xmlns:a16="http://schemas.microsoft.com/office/drawing/2014/main" id="{5FB73030-E79D-4682-A651-83F0E9D5FBA0}"/>
              </a:ext>
            </a:extLst>
          </p:cNvPr>
          <p:cNvSpPr/>
          <p:nvPr/>
        </p:nvSpPr>
        <p:spPr>
          <a:xfrm>
            <a:off x="3550421" y="3843555"/>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8</a:t>
            </a:r>
          </a:p>
        </p:txBody>
      </p:sp>
      <p:sp>
        <p:nvSpPr>
          <p:cNvPr id="14" name="Rectangle 13">
            <a:extLst>
              <a:ext uri="{FF2B5EF4-FFF2-40B4-BE49-F238E27FC236}">
                <a16:creationId xmlns:a16="http://schemas.microsoft.com/office/drawing/2014/main" id="{0C8C4998-F985-4798-8B30-F780B8CB7B9C}"/>
              </a:ext>
            </a:extLst>
          </p:cNvPr>
          <p:cNvSpPr/>
          <p:nvPr/>
        </p:nvSpPr>
        <p:spPr>
          <a:xfrm>
            <a:off x="5229158" y="295292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4</a:t>
            </a:r>
          </a:p>
        </p:txBody>
      </p:sp>
      <p:sp>
        <p:nvSpPr>
          <p:cNvPr id="15" name="Rectangle 14">
            <a:extLst>
              <a:ext uri="{FF2B5EF4-FFF2-40B4-BE49-F238E27FC236}">
                <a16:creationId xmlns:a16="http://schemas.microsoft.com/office/drawing/2014/main" id="{7A9AD29B-FB22-44C1-9604-8070506A12BA}"/>
              </a:ext>
            </a:extLst>
          </p:cNvPr>
          <p:cNvSpPr/>
          <p:nvPr/>
        </p:nvSpPr>
        <p:spPr>
          <a:xfrm>
            <a:off x="5229158" y="3843555"/>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9</a:t>
            </a:r>
          </a:p>
        </p:txBody>
      </p:sp>
      <p:sp>
        <p:nvSpPr>
          <p:cNvPr id="16" name="Rectangle 15">
            <a:extLst>
              <a:ext uri="{FF2B5EF4-FFF2-40B4-BE49-F238E27FC236}">
                <a16:creationId xmlns:a16="http://schemas.microsoft.com/office/drawing/2014/main" id="{F1138C7A-F0B4-4E61-B393-B5AA73D7FF2E}"/>
              </a:ext>
            </a:extLst>
          </p:cNvPr>
          <p:cNvSpPr/>
          <p:nvPr/>
        </p:nvSpPr>
        <p:spPr>
          <a:xfrm>
            <a:off x="6907895" y="2952924"/>
            <a:ext cx="1493240"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Task 5</a:t>
            </a:r>
          </a:p>
        </p:txBody>
      </p:sp>
      <p:sp>
        <p:nvSpPr>
          <p:cNvPr id="18" name="Rectangle 17">
            <a:extLst>
              <a:ext uri="{FF2B5EF4-FFF2-40B4-BE49-F238E27FC236}">
                <a16:creationId xmlns:a16="http://schemas.microsoft.com/office/drawing/2014/main" id="{2AE53E4B-F169-4A1B-BDA9-4389FA409134}"/>
              </a:ext>
            </a:extLst>
          </p:cNvPr>
          <p:cNvSpPr/>
          <p:nvPr/>
        </p:nvSpPr>
        <p:spPr>
          <a:xfrm>
            <a:off x="7974419" y="3862799"/>
            <a:ext cx="2142703" cy="9913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to </a:t>
            </a:r>
            <a:r>
              <a:rPr lang="en-ZA" sz="2000" dirty="0" err="1"/>
              <a:t>ePortfolio</a:t>
            </a:r>
            <a:r>
              <a:rPr lang="en-ZA" sz="2000" dirty="0"/>
              <a:t> Activity</a:t>
            </a:r>
          </a:p>
        </p:txBody>
      </p:sp>
      <p:pic>
        <p:nvPicPr>
          <p:cNvPr id="8" name="Graphic 7" descr="User">
            <a:extLst>
              <a:ext uri="{FF2B5EF4-FFF2-40B4-BE49-F238E27FC236}">
                <a16:creationId xmlns:a16="http://schemas.microsoft.com/office/drawing/2014/main" id="{D02F37B2-9E35-4CEF-8517-089920F0D5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28" y="1863959"/>
            <a:ext cx="854046" cy="854046"/>
          </a:xfrm>
          <a:prstGeom prst="rect">
            <a:avLst/>
          </a:prstGeom>
        </p:spPr>
      </p:pic>
      <p:sp>
        <p:nvSpPr>
          <p:cNvPr id="20" name="Rectangle 19">
            <a:extLst>
              <a:ext uri="{FF2B5EF4-FFF2-40B4-BE49-F238E27FC236}">
                <a16:creationId xmlns:a16="http://schemas.microsoft.com/office/drawing/2014/main" id="{B25F6877-B566-4825-A435-7A2A408D6135}"/>
              </a:ext>
            </a:extLst>
          </p:cNvPr>
          <p:cNvSpPr/>
          <p:nvPr/>
        </p:nvSpPr>
        <p:spPr>
          <a:xfrm>
            <a:off x="874748" y="1887008"/>
            <a:ext cx="9166874" cy="830997"/>
          </a:xfrm>
          <a:prstGeom prst="rect">
            <a:avLst/>
          </a:prstGeom>
          <a:solidFill>
            <a:schemeClr val="tx2">
              <a:lumMod val="40000"/>
              <a:lumOff val="60000"/>
            </a:schemeClr>
          </a:solidFill>
        </p:spPr>
        <p:txBody>
          <a:bodyPr wrap="square">
            <a:spAutoFit/>
          </a:bodyPr>
          <a:lstStyle/>
          <a:p>
            <a:r>
              <a:rPr lang="en-GB" sz="2400" b="1" i="1" dirty="0"/>
              <a:t>Click on each task to see a video. On a piece of paper, take note of the tools, materials equipment you will need for each task.  </a:t>
            </a:r>
            <a:endParaRPr lang="en-GB" sz="2400" i="1" dirty="0"/>
          </a:p>
        </p:txBody>
      </p:sp>
    </p:spTree>
    <p:custDataLst>
      <p:tags r:id="rId1"/>
    </p:custDataLst>
    <p:extLst>
      <p:ext uri="{BB962C8B-B14F-4D97-AF65-F5344CB8AC3E}">
        <p14:creationId xmlns:p14="http://schemas.microsoft.com/office/powerpoint/2010/main" val="620288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1</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US" sz="2400" dirty="0"/>
              <a:t>Drill a hole in a wall</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18</a:t>
            </a:r>
          </a:p>
          <a:p>
            <a:pPr algn="ctr"/>
            <a:r>
              <a:rPr lang="en-ZA" sz="1553" dirty="0"/>
              <a:t>  Task 1</a:t>
            </a:r>
          </a:p>
        </p:txBody>
      </p:sp>
      <p:sp>
        <p:nvSpPr>
          <p:cNvPr id="7" name="Rectangle 6">
            <a:extLst>
              <a:ext uri="{FF2B5EF4-FFF2-40B4-BE49-F238E27FC236}">
                <a16:creationId xmlns:a16="http://schemas.microsoft.com/office/drawing/2014/main" id="{1D42AAD3-E492-4404-BF0B-30923ECB6BE4}"/>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835559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GB" sz="2400" dirty="0"/>
              <a:t>Fit conduit through the new hole drilled in the wall</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19</a:t>
            </a:r>
          </a:p>
          <a:p>
            <a:pPr algn="ctr"/>
            <a:r>
              <a:rPr lang="en-ZA" sz="1553" dirty="0"/>
              <a:t> Task 2</a:t>
            </a:r>
          </a:p>
        </p:txBody>
      </p:sp>
      <p:sp>
        <p:nvSpPr>
          <p:cNvPr id="7" name="Rectangle 6">
            <a:extLst>
              <a:ext uri="{FF2B5EF4-FFF2-40B4-BE49-F238E27FC236}">
                <a16:creationId xmlns:a16="http://schemas.microsoft.com/office/drawing/2014/main" id="{BEDCC05F-B7A8-4E0E-ABE5-732FE0FC2A85}"/>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3195920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3</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lnSpc>
                <a:spcPct val="100000"/>
              </a:lnSpc>
              <a:spcBef>
                <a:spcPts val="0"/>
              </a:spcBef>
              <a:buNone/>
            </a:pPr>
            <a:r>
              <a:rPr lang="en-ZA" sz="2400" dirty="0"/>
              <a:t>Install PVC conduit from one available space in the DB1 (Module 10)1 at the top</a:t>
            </a:r>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20</a:t>
            </a:r>
          </a:p>
          <a:p>
            <a:pPr algn="ctr"/>
            <a:r>
              <a:rPr lang="en-ZA" sz="1553" dirty="0"/>
              <a:t> Task 3</a:t>
            </a:r>
          </a:p>
        </p:txBody>
      </p:sp>
      <p:sp>
        <p:nvSpPr>
          <p:cNvPr id="7" name="Rectangle 6">
            <a:extLst>
              <a:ext uri="{FF2B5EF4-FFF2-40B4-BE49-F238E27FC236}">
                <a16:creationId xmlns:a16="http://schemas.microsoft.com/office/drawing/2014/main" id="{068274DF-F41A-4426-B787-28503DCD4207}"/>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623341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4</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Measure, mark and mount a flush mount enclosure (Module 40) using 3 way enclosures above the security lights. Also install light switch enclosure and day night switch</a:t>
            </a:r>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21</a:t>
            </a:r>
          </a:p>
          <a:p>
            <a:pPr algn="ctr"/>
            <a:r>
              <a:rPr lang="en-ZA" sz="1553" dirty="0"/>
              <a:t> Task 4</a:t>
            </a:r>
          </a:p>
        </p:txBody>
      </p:sp>
      <p:sp>
        <p:nvSpPr>
          <p:cNvPr id="7" name="Rectangle 6">
            <a:extLst>
              <a:ext uri="{FF2B5EF4-FFF2-40B4-BE49-F238E27FC236}">
                <a16:creationId xmlns:a16="http://schemas.microsoft.com/office/drawing/2014/main" id="{6C899D79-1EA7-47E9-B80D-8449C04F9A40}"/>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715489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5</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Install a security light (Module 41) in the relevant positions.</a:t>
            </a:r>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22 </a:t>
            </a:r>
          </a:p>
          <a:p>
            <a:pPr algn="ctr"/>
            <a:r>
              <a:rPr lang="en-ZA" sz="1553" dirty="0"/>
              <a:t>Task 5</a:t>
            </a:r>
          </a:p>
        </p:txBody>
      </p:sp>
      <p:sp>
        <p:nvSpPr>
          <p:cNvPr id="7" name="Rectangle 6">
            <a:extLst>
              <a:ext uri="{FF2B5EF4-FFF2-40B4-BE49-F238E27FC236}">
                <a16:creationId xmlns:a16="http://schemas.microsoft.com/office/drawing/2014/main" id="{F57A5342-95F1-4A10-A833-1CDAC2015AB0}"/>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53778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4463"/>
            <a:ext cx="11412415" cy="960112"/>
          </a:xfrm>
        </p:spPr>
        <p:txBody>
          <a:bodyPr>
            <a:normAutofit/>
          </a:bodyPr>
          <a:lstStyle/>
          <a:p>
            <a:r>
              <a:rPr lang="en-GB" sz="2400" dirty="0"/>
              <a:t>Disclaimer- Key points about working under supervision </a:t>
            </a:r>
          </a:p>
        </p:txBody>
      </p:sp>
      <p:sp>
        <p:nvSpPr>
          <p:cNvPr id="3" name="Content Placeholder 2"/>
          <p:cNvSpPr>
            <a:spLocks noGrp="1"/>
          </p:cNvSpPr>
          <p:nvPr>
            <p:ph idx="1"/>
          </p:nvPr>
        </p:nvSpPr>
        <p:spPr>
          <a:xfrm>
            <a:off x="465898" y="1059968"/>
            <a:ext cx="9773477" cy="3618924"/>
          </a:xfrm>
        </p:spPr>
        <p:txBody>
          <a:bodyPr>
            <a:noAutofit/>
          </a:bodyPr>
          <a:lstStyle/>
          <a:p>
            <a:r>
              <a:rPr lang="en-US" sz="1100" dirty="0">
                <a:solidFill>
                  <a:srgbClr val="FF0000"/>
                </a:solidFill>
              </a:rPr>
              <a:t>No person may authorize, design, install or permit or require the installation of an electrical installation, other than in accordance with a health and safety standard incorporated into these Regulations under section 44 of the Act.</a:t>
            </a:r>
            <a:r>
              <a:rPr lang="en-ZA" sz="1100" dirty="0">
                <a:solidFill>
                  <a:srgbClr val="FF0000"/>
                </a:solidFill>
              </a:rPr>
              <a:t> (Electrical installation regulations section 5)</a:t>
            </a:r>
          </a:p>
          <a:p>
            <a:endParaRPr lang="en-ZA" sz="1100" dirty="0">
              <a:solidFill>
                <a:srgbClr val="FF0000"/>
              </a:solidFill>
            </a:endParaRPr>
          </a:p>
          <a:p>
            <a:r>
              <a:rPr lang="en-US" sz="1100" dirty="0">
                <a:solidFill>
                  <a:srgbClr val="FF0000"/>
                </a:solidFill>
              </a:rPr>
              <a:t>No person may do electrical installation work as an electrical contractor unless that person has been registered as an electrical contractor in terms of these Regulations </a:t>
            </a:r>
            <a:r>
              <a:rPr lang="en-ZA" sz="1100" dirty="0">
                <a:solidFill>
                  <a:srgbClr val="FF0000"/>
                </a:solidFill>
              </a:rPr>
              <a:t>(Electrical installation regulations section 6)</a:t>
            </a:r>
            <a:endParaRPr lang="en-US" sz="1100" dirty="0">
              <a:solidFill>
                <a:srgbClr val="FF0000"/>
              </a:solidFill>
            </a:endParaRPr>
          </a:p>
          <a:p>
            <a:endParaRPr lang="en-ZA" sz="1100" dirty="0">
              <a:solidFill>
                <a:srgbClr val="FF0000"/>
              </a:solidFill>
            </a:endParaRPr>
          </a:p>
          <a:p>
            <a:r>
              <a:rPr lang="en-ZA" sz="1100" dirty="0">
                <a:solidFill>
                  <a:srgbClr val="FF0000"/>
                </a:solidFill>
              </a:rPr>
              <a:t>It must be noted that in terms of Occupational Health &amp; Safety Act all electrical construction work must be conducted under the general control of the registered person, and in terms of this criteria you will not be allowed to work in the distribution board. You will be permitted under the general control of this registered person to do the following work. (Electrical installation regulations section 5)</a:t>
            </a:r>
            <a:endParaRPr lang="en-US" sz="1100" dirty="0">
              <a:solidFill>
                <a:srgbClr val="FF0000"/>
              </a:solidFill>
            </a:endParaRPr>
          </a:p>
          <a:p>
            <a:endParaRPr lang="en-ZA" sz="1100" dirty="0">
              <a:solidFill>
                <a:srgbClr val="FF0000"/>
              </a:solidFill>
            </a:endParaRPr>
          </a:p>
          <a:p>
            <a:r>
              <a:rPr lang="en-ZA" sz="1100" dirty="0">
                <a:solidFill>
                  <a:srgbClr val="FF0000"/>
                </a:solidFill>
              </a:rPr>
              <a:t>The registered person will be responsible for issuing the certificate of compliance for this addition to the electrical installation, after he has inspected and tested the electrical installation. (Electrical installation regulations section 9)</a:t>
            </a:r>
          </a:p>
          <a:p>
            <a:endParaRPr lang="en-ZA" sz="1100" dirty="0">
              <a:solidFill>
                <a:srgbClr val="FF0000"/>
              </a:solidFill>
            </a:endParaRPr>
          </a:p>
          <a:p>
            <a:r>
              <a:rPr lang="en-ZA" sz="1100" dirty="0">
                <a:solidFill>
                  <a:srgbClr val="FF0000"/>
                </a:solidFill>
              </a:rPr>
              <a:t>During this exercise we will be providing 3 options to provide supply to a gate motor, we are aware that there are many more options and these will be influenced by finance, time, environment and skill. </a:t>
            </a:r>
          </a:p>
          <a:p>
            <a:r>
              <a:rPr lang="en-ZA" sz="1100" dirty="0">
                <a:solidFill>
                  <a:srgbClr val="FF0000"/>
                </a:solidFill>
              </a:rPr>
              <a:t>It must be noted that any other installation must comply to the regulations, standards and manufactures specifications.</a:t>
            </a:r>
          </a:p>
          <a:p>
            <a:pPr marL="0" indent="0">
              <a:buNone/>
            </a:pPr>
            <a:endParaRPr lang="en-GB" sz="1100" dirty="0"/>
          </a:p>
          <a:p>
            <a:pPr marL="0" indent="0">
              <a:buNone/>
            </a:pPr>
            <a:endParaRPr lang="en-GB" sz="1100" dirty="0"/>
          </a:p>
          <a:p>
            <a:pPr marL="0" indent="0">
              <a:buNone/>
            </a:pPr>
            <a:endParaRPr lang="en-GB" sz="1100" dirty="0"/>
          </a:p>
          <a:p>
            <a:pPr marL="0" indent="0">
              <a:buNone/>
            </a:pPr>
            <a:endParaRPr lang="en-GB" sz="1100" dirty="0"/>
          </a:p>
          <a:p>
            <a:pPr marL="0" indent="0">
              <a:buNone/>
            </a:pPr>
            <a:endParaRPr lang="en-GB" sz="1100" dirty="0"/>
          </a:p>
          <a:p>
            <a:pPr marL="0" indent="0">
              <a:buNone/>
            </a:pPr>
            <a:endParaRPr lang="en-GB" sz="1100" dirty="0"/>
          </a:p>
          <a:p>
            <a:endParaRPr lang="en-GB" sz="1100" dirty="0"/>
          </a:p>
          <a:p>
            <a:endParaRPr lang="en-GB" sz="1100" dirty="0"/>
          </a:p>
          <a:p>
            <a:endParaRPr lang="en-GB" sz="1100" dirty="0"/>
          </a:p>
        </p:txBody>
      </p:sp>
      <p:sp>
        <p:nvSpPr>
          <p:cNvPr id="4" name="Rectangle 3">
            <a:extLst>
              <a:ext uri="{FF2B5EF4-FFF2-40B4-BE49-F238E27FC236}">
                <a16:creationId xmlns:a16="http://schemas.microsoft.com/office/drawing/2014/main" id="{F7D76123-9B65-4690-AB6F-4E04EDA1A081}"/>
              </a:ext>
            </a:extLst>
          </p:cNvPr>
          <p:cNvSpPr/>
          <p:nvPr/>
        </p:nvSpPr>
        <p:spPr>
          <a:xfrm>
            <a:off x="522016" y="4443440"/>
            <a:ext cx="404849" cy="33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65789497-1AFD-43C5-9318-5CDB6A65552F}"/>
              </a:ext>
            </a:extLst>
          </p:cNvPr>
          <p:cNvSpPr txBox="1"/>
          <p:nvPr/>
        </p:nvSpPr>
        <p:spPr>
          <a:xfrm>
            <a:off x="1099230" y="4499071"/>
            <a:ext cx="8674247" cy="338554"/>
          </a:xfrm>
          <a:prstGeom prst="rect">
            <a:avLst/>
          </a:prstGeom>
          <a:noFill/>
        </p:spPr>
        <p:txBody>
          <a:bodyPr wrap="square" rtlCol="0">
            <a:spAutoFit/>
          </a:bodyPr>
          <a:lstStyle/>
          <a:p>
            <a:r>
              <a:rPr lang="en-ZA" sz="1600" b="1" dirty="0"/>
              <a:t>I have read and understood all points contained in the Disclaimer. </a:t>
            </a:r>
          </a:p>
        </p:txBody>
      </p:sp>
    </p:spTree>
    <p:custDataLst>
      <p:tags r:id="rId1"/>
    </p:custDataLst>
    <p:extLst>
      <p:ext uri="{BB962C8B-B14F-4D97-AF65-F5344CB8AC3E}">
        <p14:creationId xmlns:p14="http://schemas.microsoft.com/office/powerpoint/2010/main" val="3749221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6</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Install PVC multicore cable onto concrete or brick wall (Module 7) to the light switch enclosure and all the 3 way enclosures.</a:t>
            </a: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23</a:t>
            </a:r>
          </a:p>
          <a:p>
            <a:pPr algn="ctr"/>
            <a:r>
              <a:rPr lang="en-ZA" sz="1553" dirty="0"/>
              <a:t> Task 6</a:t>
            </a:r>
          </a:p>
        </p:txBody>
      </p:sp>
      <p:sp>
        <p:nvSpPr>
          <p:cNvPr id="7" name="Rectangle 6">
            <a:extLst>
              <a:ext uri="{FF2B5EF4-FFF2-40B4-BE49-F238E27FC236}">
                <a16:creationId xmlns:a16="http://schemas.microsoft.com/office/drawing/2014/main" id="{FE66E0AD-7BAB-46B4-91DF-33098FB9C277}"/>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1893282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7</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Connect conductors to light switch (Module 42)</a:t>
            </a:r>
          </a:p>
          <a:p>
            <a:pPr marL="0" indent="0">
              <a:buNone/>
            </a:pPr>
            <a:endParaRPr lang="en-GB" dirty="0"/>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24</a:t>
            </a:r>
          </a:p>
          <a:p>
            <a:pPr algn="ctr"/>
            <a:r>
              <a:rPr lang="en-ZA" sz="1553" dirty="0"/>
              <a:t> Task 7</a:t>
            </a:r>
          </a:p>
        </p:txBody>
      </p:sp>
      <p:sp>
        <p:nvSpPr>
          <p:cNvPr id="7" name="Rectangle 6">
            <a:extLst>
              <a:ext uri="{FF2B5EF4-FFF2-40B4-BE49-F238E27FC236}">
                <a16:creationId xmlns:a16="http://schemas.microsoft.com/office/drawing/2014/main" id="{7C42C08C-2E68-4EBA-8587-A3D803F148DB}"/>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974650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8</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Switch off supply to DB2 and test to ensure safe and isolated (Module 25) to work</a:t>
            </a:r>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25</a:t>
            </a:r>
          </a:p>
          <a:p>
            <a:pPr algn="ctr"/>
            <a:r>
              <a:rPr lang="en-ZA" sz="1553" dirty="0"/>
              <a:t> Task 8</a:t>
            </a:r>
          </a:p>
        </p:txBody>
      </p:sp>
      <p:sp>
        <p:nvSpPr>
          <p:cNvPr id="7" name="Rectangle 6">
            <a:extLst>
              <a:ext uri="{FF2B5EF4-FFF2-40B4-BE49-F238E27FC236}">
                <a16:creationId xmlns:a16="http://schemas.microsoft.com/office/drawing/2014/main" id="{A90002CE-B20B-4E39-8745-E0C1697ED481}"/>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369902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Task 9</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1818394"/>
          </a:xfrm>
        </p:spPr>
        <p:txBody>
          <a:bodyPr>
            <a:noAutofit/>
          </a:bodyPr>
          <a:lstStyle/>
          <a:p>
            <a:pPr marL="0" indent="0">
              <a:buNone/>
            </a:pPr>
            <a:r>
              <a:rPr lang="en-ZA" sz="2400" dirty="0"/>
              <a:t>Fit a circuit breaker in a DB (Module 28) and connect supply from earth leakage supply to circuit breaker (Module 28)</a:t>
            </a:r>
          </a:p>
          <a:p>
            <a:pPr marL="0" indent="0">
              <a:buNone/>
            </a:pPr>
            <a:endParaRPr lang="en-GB" dirty="0"/>
          </a:p>
          <a:p>
            <a:pPr marL="0" indent="0">
              <a:buNone/>
            </a:pPr>
            <a:endParaRPr lang="en-GB" dirty="0"/>
          </a:p>
        </p:txBody>
      </p:sp>
      <p:sp>
        <p:nvSpPr>
          <p:cNvPr id="6" name="Rectangle 5">
            <a:extLst>
              <a:ext uri="{FF2B5EF4-FFF2-40B4-BE49-F238E27FC236}">
                <a16:creationId xmlns:a16="http://schemas.microsoft.com/office/drawing/2014/main" id="{509E9368-30F3-4541-A6C2-82CA6AA03951}"/>
              </a:ext>
            </a:extLst>
          </p:cNvPr>
          <p:cNvSpPr/>
          <p:nvPr/>
        </p:nvSpPr>
        <p:spPr>
          <a:xfrm>
            <a:off x="3197434" y="2013686"/>
            <a:ext cx="3338098" cy="20777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26</a:t>
            </a:r>
          </a:p>
          <a:p>
            <a:pPr algn="ctr"/>
            <a:r>
              <a:rPr lang="en-ZA" sz="1553" dirty="0"/>
              <a:t> Task 9</a:t>
            </a:r>
          </a:p>
        </p:txBody>
      </p:sp>
      <p:sp>
        <p:nvSpPr>
          <p:cNvPr id="7" name="Rectangle 6">
            <a:extLst>
              <a:ext uri="{FF2B5EF4-FFF2-40B4-BE49-F238E27FC236}">
                <a16:creationId xmlns:a16="http://schemas.microsoft.com/office/drawing/2014/main" id="{E59782AA-127B-4418-BF42-C5740D65B0FF}"/>
              </a:ext>
            </a:extLst>
          </p:cNvPr>
          <p:cNvSpPr/>
          <p:nvPr/>
        </p:nvSpPr>
        <p:spPr>
          <a:xfrm>
            <a:off x="7596843" y="4084477"/>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Task Menu</a:t>
            </a:r>
          </a:p>
        </p:txBody>
      </p:sp>
    </p:spTree>
    <p:custDataLst>
      <p:tags r:id="rId1"/>
    </p:custDataLst>
    <p:extLst>
      <p:ext uri="{BB962C8B-B14F-4D97-AF65-F5344CB8AC3E}">
        <p14:creationId xmlns:p14="http://schemas.microsoft.com/office/powerpoint/2010/main" val="2746774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err="1"/>
              <a:t>ePortfolio</a:t>
            </a:r>
            <a:r>
              <a:rPr lang="en-GB" dirty="0"/>
              <a:t> activity- Plan</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2379616"/>
            <a:ext cx="9312719" cy="1818394"/>
          </a:xfrm>
        </p:spPr>
        <p:txBody>
          <a:bodyPr>
            <a:noAutofit/>
          </a:bodyPr>
          <a:lstStyle/>
          <a:p>
            <a:pPr marL="0" indent="0">
              <a:buNone/>
            </a:pPr>
            <a:r>
              <a:rPr lang="en-GB" b="1" dirty="0"/>
              <a:t>Assessment instructions: </a:t>
            </a:r>
          </a:p>
          <a:p>
            <a:pPr marL="457200" indent="-457200">
              <a:buFont typeface="+mj-lt"/>
              <a:buAutoNum type="arabicPeriod"/>
            </a:pPr>
            <a:r>
              <a:rPr lang="en-GB" dirty="0"/>
              <a:t>Download the Requirements template</a:t>
            </a:r>
          </a:p>
          <a:p>
            <a:pPr marL="457200" indent="-457200">
              <a:buFont typeface="+mj-lt"/>
              <a:buAutoNum type="arabicPeriod"/>
            </a:pPr>
            <a:r>
              <a:rPr lang="en-GB" dirty="0"/>
              <a:t>Complete the template</a:t>
            </a:r>
          </a:p>
          <a:p>
            <a:pPr marL="457200" indent="-457200">
              <a:buFont typeface="+mj-lt"/>
              <a:buAutoNum type="arabicPeriod"/>
            </a:pPr>
            <a:r>
              <a:rPr lang="en-GB" dirty="0"/>
              <a:t>Upload the template to your </a:t>
            </a:r>
            <a:r>
              <a:rPr lang="en-GB" dirty="0" err="1"/>
              <a:t>ePortfolio</a:t>
            </a:r>
            <a:r>
              <a:rPr lang="en-GB" dirty="0"/>
              <a:t> using the upload button </a:t>
            </a:r>
          </a:p>
          <a:p>
            <a:pPr marL="0" indent="0">
              <a:buNone/>
            </a:pPr>
            <a:endParaRPr lang="en-GB" dirty="0"/>
          </a:p>
        </p:txBody>
      </p:sp>
      <p:pic>
        <p:nvPicPr>
          <p:cNvPr id="13" name="Graphic 12" descr="User">
            <a:extLst>
              <a:ext uri="{FF2B5EF4-FFF2-40B4-BE49-F238E27FC236}">
                <a16:creationId xmlns:a16="http://schemas.microsoft.com/office/drawing/2014/main" id="{38A522BD-DC57-4987-9564-42F475A0E6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55786"/>
            <a:ext cx="854046" cy="854046"/>
          </a:xfrm>
          <a:prstGeom prst="rect">
            <a:avLst/>
          </a:prstGeom>
        </p:spPr>
      </p:pic>
      <p:sp>
        <p:nvSpPr>
          <p:cNvPr id="14" name="Rectangle 13">
            <a:extLst>
              <a:ext uri="{FF2B5EF4-FFF2-40B4-BE49-F238E27FC236}">
                <a16:creationId xmlns:a16="http://schemas.microsoft.com/office/drawing/2014/main" id="{AB6BA9DA-6261-46AC-8AB0-E13BDFD02D7C}"/>
              </a:ext>
            </a:extLst>
          </p:cNvPr>
          <p:cNvSpPr/>
          <p:nvPr/>
        </p:nvSpPr>
        <p:spPr>
          <a:xfrm>
            <a:off x="988181" y="1078835"/>
            <a:ext cx="8263011" cy="1200329"/>
          </a:xfrm>
          <a:prstGeom prst="rect">
            <a:avLst/>
          </a:prstGeom>
          <a:solidFill>
            <a:schemeClr val="tx2">
              <a:lumMod val="40000"/>
              <a:lumOff val="60000"/>
            </a:schemeClr>
          </a:solidFill>
        </p:spPr>
        <p:txBody>
          <a:bodyPr wrap="square">
            <a:spAutoFit/>
          </a:bodyPr>
          <a:lstStyle/>
          <a:p>
            <a:r>
              <a:rPr lang="en-GB" sz="2400" b="1" i="1" dirty="0"/>
              <a:t>You now need to make a list of all the tools, equipment and materials you will need for the job. Use the videos of the tasks to help you.</a:t>
            </a:r>
          </a:p>
        </p:txBody>
      </p:sp>
      <p:sp>
        <p:nvSpPr>
          <p:cNvPr id="15" name="Rectangle 14">
            <a:extLst>
              <a:ext uri="{FF2B5EF4-FFF2-40B4-BE49-F238E27FC236}">
                <a16:creationId xmlns:a16="http://schemas.microsoft.com/office/drawing/2014/main" id="{48529877-5D61-4076-AE06-169EC425419E}"/>
              </a:ext>
            </a:extLst>
          </p:cNvPr>
          <p:cNvSpPr/>
          <p:nvPr/>
        </p:nvSpPr>
        <p:spPr>
          <a:xfrm>
            <a:off x="4161541" y="4057820"/>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Upload completed template</a:t>
            </a:r>
          </a:p>
        </p:txBody>
      </p:sp>
      <p:sp>
        <p:nvSpPr>
          <p:cNvPr id="16" name="Rectangle 15">
            <a:extLst>
              <a:ext uri="{FF2B5EF4-FFF2-40B4-BE49-F238E27FC236}">
                <a16:creationId xmlns:a16="http://schemas.microsoft.com/office/drawing/2014/main" id="{2B8434AB-5D8F-402B-BAF7-985E7C1B22B9}"/>
              </a:ext>
            </a:extLst>
          </p:cNvPr>
          <p:cNvSpPr/>
          <p:nvPr/>
        </p:nvSpPr>
        <p:spPr>
          <a:xfrm>
            <a:off x="1165131" y="4058784"/>
            <a:ext cx="264407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Download requirements template</a:t>
            </a:r>
          </a:p>
        </p:txBody>
      </p:sp>
      <p:sp>
        <p:nvSpPr>
          <p:cNvPr id="17" name="Rectangle 16">
            <a:extLst>
              <a:ext uri="{FF2B5EF4-FFF2-40B4-BE49-F238E27FC236}">
                <a16:creationId xmlns:a16="http://schemas.microsoft.com/office/drawing/2014/main" id="{B2016F91-F09D-401E-ADFD-3C3660EAA984}"/>
              </a:ext>
            </a:extLst>
          </p:cNvPr>
          <p:cNvSpPr/>
          <p:nvPr/>
        </p:nvSpPr>
        <p:spPr>
          <a:xfrm>
            <a:off x="6958311" y="4057819"/>
            <a:ext cx="2444432" cy="7382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Watch the videos again</a:t>
            </a:r>
          </a:p>
        </p:txBody>
      </p:sp>
    </p:spTree>
    <p:custDataLst>
      <p:tags r:id="rId1"/>
    </p:custDataLst>
    <p:extLst>
      <p:ext uri="{BB962C8B-B14F-4D97-AF65-F5344CB8AC3E}">
        <p14:creationId xmlns:p14="http://schemas.microsoft.com/office/powerpoint/2010/main" val="4116681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requirements list</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235952"/>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772160" y="2666272"/>
            <a:ext cx="4704080" cy="913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196121"/>
            <a:ext cx="835384" cy="854046"/>
          </a:xfrm>
          <a:prstGeom prst="rect">
            <a:avLst/>
          </a:prstGeom>
        </p:spPr>
      </p:pic>
      <p:sp>
        <p:nvSpPr>
          <p:cNvPr id="7" name="Rectangle 6">
            <a:extLst>
              <a:ext uri="{FF2B5EF4-FFF2-40B4-BE49-F238E27FC236}">
                <a16:creationId xmlns:a16="http://schemas.microsoft.com/office/drawing/2014/main" id="{29185FE4-CF99-4035-92BB-A26276F62296}"/>
              </a:ext>
            </a:extLst>
          </p:cNvPr>
          <p:cNvSpPr/>
          <p:nvPr/>
        </p:nvSpPr>
        <p:spPr>
          <a:xfrm>
            <a:off x="903256" y="1344191"/>
            <a:ext cx="9145967" cy="830997"/>
          </a:xfrm>
          <a:prstGeom prst="rect">
            <a:avLst/>
          </a:prstGeom>
          <a:solidFill>
            <a:schemeClr val="tx2">
              <a:lumMod val="40000"/>
              <a:lumOff val="60000"/>
            </a:schemeClr>
          </a:solidFill>
        </p:spPr>
        <p:txBody>
          <a:bodyPr wrap="square">
            <a:spAutoFit/>
          </a:bodyPr>
          <a:lstStyle/>
          <a:p>
            <a:r>
              <a:rPr lang="en-GB" sz="2400" b="1" i="1" dirty="0"/>
              <a:t>Submit your list so that it can be saved in your </a:t>
            </a:r>
            <a:r>
              <a:rPr lang="en-GB" sz="2400" b="1" i="1" u="sng" dirty="0" err="1"/>
              <a:t>ePortfolio</a:t>
            </a:r>
            <a:r>
              <a:rPr lang="en-GB" sz="2400" dirty="0"/>
              <a:t>. </a:t>
            </a:r>
            <a:r>
              <a:rPr lang="en-GB" sz="2400" b="1" i="1" dirty="0"/>
              <a:t>Upload your list and click submit. </a:t>
            </a:r>
          </a:p>
        </p:txBody>
      </p:sp>
    </p:spTree>
    <p:custDataLst>
      <p:tags r:id="rId1"/>
    </p:custDataLst>
    <p:extLst>
      <p:ext uri="{BB962C8B-B14F-4D97-AF65-F5344CB8AC3E}">
        <p14:creationId xmlns:p14="http://schemas.microsoft.com/office/powerpoint/2010/main" val="4261558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7EDDF59-3965-49F4-93A1-19552E1DA071}"/>
              </a:ext>
            </a:extLst>
          </p:cNvPr>
          <p:cNvGraphicFramePr/>
          <p:nvPr>
            <p:extLst>
              <p:ext uri="{D42A27DB-BD31-4B8C-83A1-F6EECF244321}">
                <p14:modId xmlns:p14="http://schemas.microsoft.com/office/powerpoint/2010/main" val="560035950"/>
              </p:ext>
            </p:extLst>
          </p:nvPr>
        </p:nvGraphicFramePr>
        <p:xfrm>
          <a:off x="421803" y="977408"/>
          <a:ext cx="4331352" cy="3868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334C2201-5277-4F18-8603-8AE5E93F9EE0}"/>
              </a:ext>
            </a:extLst>
          </p:cNvPr>
          <p:cNvSpPr/>
          <p:nvPr/>
        </p:nvSpPr>
        <p:spPr>
          <a:xfrm>
            <a:off x="5206753" y="1224793"/>
            <a:ext cx="4610819" cy="27599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553" b="0" i="0" u="none" strike="noStrike" kern="1200" cap="none" spc="0" normalizeH="0" baseline="0" noProof="0" dirty="0">
                <a:ln>
                  <a:noFill/>
                </a:ln>
                <a:solidFill>
                  <a:prstClr val="white"/>
                </a:solidFill>
                <a:effectLst/>
                <a:uLnTx/>
                <a:uFillTx/>
                <a:latin typeface="Calibri"/>
                <a:ea typeface="+mn-ea"/>
                <a:cs typeface="+mn-cs"/>
              </a:rPr>
              <a:t>Video of  Task 1</a:t>
            </a:r>
          </a:p>
        </p:txBody>
      </p:sp>
      <p:pic>
        <p:nvPicPr>
          <p:cNvPr id="6" name="Graphic 5" descr="User">
            <a:extLst>
              <a:ext uri="{FF2B5EF4-FFF2-40B4-BE49-F238E27FC236}">
                <a16:creationId xmlns:a16="http://schemas.microsoft.com/office/drawing/2014/main" id="{DC3E799A-13F9-4666-B703-A8DD990D09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2" y="186160"/>
            <a:ext cx="854046" cy="854046"/>
          </a:xfrm>
          <a:prstGeom prst="rect">
            <a:avLst/>
          </a:prstGeom>
        </p:spPr>
      </p:pic>
      <p:sp>
        <p:nvSpPr>
          <p:cNvPr id="7" name="Rectangle 6">
            <a:extLst>
              <a:ext uri="{FF2B5EF4-FFF2-40B4-BE49-F238E27FC236}">
                <a16:creationId xmlns:a16="http://schemas.microsoft.com/office/drawing/2014/main" id="{DD3F75E0-4560-485B-949F-A6DFB701B449}"/>
              </a:ext>
            </a:extLst>
          </p:cNvPr>
          <p:cNvSpPr/>
          <p:nvPr/>
        </p:nvSpPr>
        <p:spPr>
          <a:xfrm>
            <a:off x="902784" y="209209"/>
            <a:ext cx="9166874" cy="461665"/>
          </a:xfrm>
          <a:prstGeom prst="rect">
            <a:avLst/>
          </a:prstGeom>
          <a:solidFill>
            <a:schemeClr val="tx2">
              <a:lumMod val="40000"/>
              <a:lumOff val="6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3525A"/>
                </a:solidFill>
                <a:effectLst/>
                <a:uLnTx/>
                <a:uFillTx/>
                <a:latin typeface="Calibri"/>
                <a:ea typeface="+mn-ea"/>
                <a:cs typeface="+mn-cs"/>
              </a:rPr>
              <a:t>Click on each thumbnail to play the video.  </a:t>
            </a:r>
            <a:endParaRPr kumimoji="0" lang="en-GB" sz="2400" b="0" i="1" u="none" strike="noStrike" kern="1200" cap="none" spc="0" normalizeH="0" baseline="0" noProof="0" dirty="0">
              <a:ln>
                <a:noFill/>
              </a:ln>
              <a:solidFill>
                <a:srgbClr val="43525A"/>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734FC3A-8C36-443C-A9D0-90B1A07C5262}"/>
              </a:ext>
            </a:extLst>
          </p:cNvPr>
          <p:cNvSpPr/>
          <p:nvPr/>
        </p:nvSpPr>
        <p:spPr>
          <a:xfrm>
            <a:off x="7351210" y="4194495"/>
            <a:ext cx="2466362" cy="65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white"/>
                </a:solidFill>
                <a:effectLst/>
                <a:uLnTx/>
                <a:uFillTx/>
                <a:latin typeface="Calibri"/>
                <a:ea typeface="+mn-ea"/>
                <a:cs typeface="+mn-cs"/>
              </a:rPr>
              <a:t>Go back to </a:t>
            </a:r>
            <a:r>
              <a:rPr lang="en-ZA" sz="2000" dirty="0" err="1">
                <a:solidFill>
                  <a:prstClr val="white"/>
                </a:solidFill>
                <a:latin typeface="Calibri"/>
              </a:rPr>
              <a:t>ePortfolio</a:t>
            </a:r>
            <a:r>
              <a:rPr lang="en-ZA" sz="2000" dirty="0">
                <a:solidFill>
                  <a:prstClr val="white"/>
                </a:solidFill>
                <a:latin typeface="Calibri"/>
              </a:rPr>
              <a:t> instructions</a:t>
            </a:r>
            <a:endParaRPr kumimoji="0" lang="en-ZA" sz="20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34033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Example of requirements list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1038252" y="3280769"/>
            <a:ext cx="9312719" cy="1818394"/>
          </a:xfrm>
        </p:spPr>
        <p:txBody>
          <a:bodyPr>
            <a:noAutofit/>
          </a:bodyPr>
          <a:lstStyle/>
          <a:p>
            <a:pPr marL="0" indent="0">
              <a:buNone/>
            </a:pPr>
            <a:r>
              <a:rPr lang="en-GB" dirty="0"/>
              <a:t>Was your list the same as the example list? </a:t>
            </a:r>
          </a:p>
          <a:p>
            <a:pPr>
              <a:buFont typeface="Courier New" panose="02070309020205020404" pitchFamily="49" charset="0"/>
              <a:buChar char="o"/>
            </a:pPr>
            <a:r>
              <a:rPr lang="en-GB" dirty="0"/>
              <a:t> Yes </a:t>
            </a:r>
          </a:p>
          <a:p>
            <a:pPr>
              <a:buFont typeface="Courier New" panose="02070309020205020404" pitchFamily="49" charset="0"/>
              <a:buChar char="o"/>
            </a:pPr>
            <a:r>
              <a:rPr lang="en-GB" dirty="0"/>
              <a:t> No </a:t>
            </a:r>
          </a:p>
        </p:txBody>
      </p:sp>
      <p:grpSp>
        <p:nvGrpSpPr>
          <p:cNvPr id="24" name="Group 23">
            <a:extLst>
              <a:ext uri="{FF2B5EF4-FFF2-40B4-BE49-F238E27FC236}">
                <a16:creationId xmlns:a16="http://schemas.microsoft.com/office/drawing/2014/main" id="{1F9824C9-4314-4BBA-AD27-CFA5889BB162}"/>
              </a:ext>
            </a:extLst>
          </p:cNvPr>
          <p:cNvGrpSpPr/>
          <p:nvPr/>
        </p:nvGrpSpPr>
        <p:grpSpPr>
          <a:xfrm>
            <a:off x="995855" y="2151953"/>
            <a:ext cx="2418464" cy="990549"/>
            <a:chOff x="1200" y="305029"/>
            <a:chExt cx="1512523" cy="907514"/>
          </a:xfrm>
        </p:grpSpPr>
        <p:sp>
          <p:nvSpPr>
            <p:cNvPr id="25" name="Rectangle 24">
              <a:extLst>
                <a:ext uri="{FF2B5EF4-FFF2-40B4-BE49-F238E27FC236}">
                  <a16:creationId xmlns:a16="http://schemas.microsoft.com/office/drawing/2014/main" id="{8976C2E3-CE62-47C7-89F9-00061CB65368}"/>
                </a:ext>
              </a:extLst>
            </p:cNvPr>
            <p:cNvSpPr/>
            <p:nvPr/>
          </p:nvSpPr>
          <p:spPr>
            <a:xfrm>
              <a:off x="1200" y="305029"/>
              <a:ext cx="1512523" cy="907514"/>
            </a:xfrm>
            <a:prstGeom prst="rect">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E8644972-ABC3-41B9-AB12-81B310B2E293}"/>
                </a:ext>
              </a:extLst>
            </p:cNvPr>
            <p:cNvSpPr txBox="1"/>
            <p:nvPr/>
          </p:nvSpPr>
          <p:spPr>
            <a:xfrm>
              <a:off x="1200" y="305029"/>
              <a:ext cx="1512523" cy="907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dirty="0"/>
                <a:t>Example of Requirements List</a:t>
              </a:r>
            </a:p>
          </p:txBody>
        </p:sp>
      </p:gr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159640"/>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03576" y="1182689"/>
            <a:ext cx="8701818" cy="830997"/>
          </a:xfrm>
          <a:prstGeom prst="rect">
            <a:avLst/>
          </a:prstGeom>
          <a:solidFill>
            <a:schemeClr val="tx2">
              <a:lumMod val="40000"/>
              <a:lumOff val="60000"/>
            </a:schemeClr>
          </a:solidFill>
        </p:spPr>
        <p:txBody>
          <a:bodyPr wrap="square">
            <a:spAutoFit/>
          </a:bodyPr>
          <a:lstStyle/>
          <a:p>
            <a:r>
              <a:rPr lang="en-GB" sz="2400" b="1" i="1" dirty="0"/>
              <a:t>Click on the example list below to download it and compare it to the list you created.</a:t>
            </a:r>
          </a:p>
        </p:txBody>
      </p:sp>
    </p:spTree>
    <p:custDataLst>
      <p:tags r:id="rId1"/>
    </p:custDataLst>
    <p:extLst>
      <p:ext uri="{BB962C8B-B14F-4D97-AF65-F5344CB8AC3E}">
        <p14:creationId xmlns:p14="http://schemas.microsoft.com/office/powerpoint/2010/main" val="3614943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Missing tools, material and equipment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263011" cy="830997"/>
          </a:xfrm>
          <a:prstGeom prst="rect">
            <a:avLst/>
          </a:prstGeom>
          <a:solidFill>
            <a:schemeClr val="tx2">
              <a:lumMod val="40000"/>
              <a:lumOff val="60000"/>
            </a:schemeClr>
          </a:solidFill>
        </p:spPr>
        <p:txBody>
          <a:bodyPr wrap="square">
            <a:spAutoFit/>
          </a:bodyPr>
          <a:lstStyle/>
          <a:p>
            <a:r>
              <a:rPr lang="en-GB" sz="2400" b="1" i="1" dirty="0"/>
              <a:t>Type in the tools, equipment and materials that weren’t on your list in the space provided below and click submit. </a:t>
            </a:r>
          </a:p>
        </p:txBody>
      </p:sp>
      <p:sp>
        <p:nvSpPr>
          <p:cNvPr id="19" name="Rectangle 18">
            <a:extLst>
              <a:ext uri="{FF2B5EF4-FFF2-40B4-BE49-F238E27FC236}">
                <a16:creationId xmlns:a16="http://schemas.microsoft.com/office/drawing/2014/main" id="{D6B0045F-4626-44F2-B854-45B800AD907B}"/>
              </a:ext>
            </a:extLst>
          </p:cNvPr>
          <p:cNvSpPr/>
          <p:nvPr/>
        </p:nvSpPr>
        <p:spPr>
          <a:xfrm>
            <a:off x="8917497" y="4268277"/>
            <a:ext cx="1225702"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22" name="TextBox 21">
            <a:extLst>
              <a:ext uri="{FF2B5EF4-FFF2-40B4-BE49-F238E27FC236}">
                <a16:creationId xmlns:a16="http://schemas.microsoft.com/office/drawing/2014/main" id="{F4B32429-12E1-43C3-B7CB-8BE14A6D8B94}"/>
              </a:ext>
            </a:extLst>
          </p:cNvPr>
          <p:cNvSpPr txBox="1"/>
          <p:nvPr/>
        </p:nvSpPr>
        <p:spPr>
          <a:xfrm>
            <a:off x="320181" y="2265160"/>
            <a:ext cx="1049540" cy="461665"/>
          </a:xfrm>
          <a:prstGeom prst="rect">
            <a:avLst/>
          </a:prstGeom>
          <a:noFill/>
        </p:spPr>
        <p:txBody>
          <a:bodyPr wrap="square" rtlCol="0">
            <a:spAutoFit/>
          </a:bodyPr>
          <a:lstStyle/>
          <a:p>
            <a:r>
              <a:rPr lang="en-ZA" sz="2400" b="1" dirty="0"/>
              <a:t>Tools</a:t>
            </a:r>
          </a:p>
        </p:txBody>
      </p:sp>
      <p:sp>
        <p:nvSpPr>
          <p:cNvPr id="23" name="TextBox 22">
            <a:extLst>
              <a:ext uri="{FF2B5EF4-FFF2-40B4-BE49-F238E27FC236}">
                <a16:creationId xmlns:a16="http://schemas.microsoft.com/office/drawing/2014/main" id="{4D78D499-087E-4E35-B541-450B8984C8DE}"/>
              </a:ext>
            </a:extLst>
          </p:cNvPr>
          <p:cNvSpPr txBox="1"/>
          <p:nvPr/>
        </p:nvSpPr>
        <p:spPr>
          <a:xfrm>
            <a:off x="3360837" y="2252811"/>
            <a:ext cx="1669385" cy="461665"/>
          </a:xfrm>
          <a:prstGeom prst="rect">
            <a:avLst/>
          </a:prstGeom>
          <a:noFill/>
        </p:spPr>
        <p:txBody>
          <a:bodyPr wrap="square" rtlCol="0">
            <a:spAutoFit/>
          </a:bodyPr>
          <a:lstStyle/>
          <a:p>
            <a:r>
              <a:rPr lang="en-ZA" sz="2400" b="1" dirty="0"/>
              <a:t>Materials</a:t>
            </a:r>
          </a:p>
        </p:txBody>
      </p:sp>
      <p:sp>
        <p:nvSpPr>
          <p:cNvPr id="24" name="TextBox 23">
            <a:extLst>
              <a:ext uri="{FF2B5EF4-FFF2-40B4-BE49-F238E27FC236}">
                <a16:creationId xmlns:a16="http://schemas.microsoft.com/office/drawing/2014/main" id="{197B89A7-768A-4297-A52E-BD9186BA09E3}"/>
              </a:ext>
            </a:extLst>
          </p:cNvPr>
          <p:cNvSpPr txBox="1"/>
          <p:nvPr/>
        </p:nvSpPr>
        <p:spPr>
          <a:xfrm>
            <a:off x="6266649" y="2266669"/>
            <a:ext cx="1669385" cy="461665"/>
          </a:xfrm>
          <a:prstGeom prst="rect">
            <a:avLst/>
          </a:prstGeom>
          <a:noFill/>
        </p:spPr>
        <p:txBody>
          <a:bodyPr wrap="square" rtlCol="0">
            <a:spAutoFit/>
          </a:bodyPr>
          <a:lstStyle/>
          <a:p>
            <a:r>
              <a:rPr lang="en-ZA" sz="2400" b="1" dirty="0"/>
              <a:t>Equipment</a:t>
            </a:r>
          </a:p>
        </p:txBody>
      </p:sp>
      <p:sp>
        <p:nvSpPr>
          <p:cNvPr id="25" name="Rectangle 24">
            <a:extLst>
              <a:ext uri="{FF2B5EF4-FFF2-40B4-BE49-F238E27FC236}">
                <a16:creationId xmlns:a16="http://schemas.microsoft.com/office/drawing/2014/main" id="{63D35305-3295-4270-8248-8962E760401D}"/>
              </a:ext>
            </a:extLst>
          </p:cNvPr>
          <p:cNvSpPr/>
          <p:nvPr/>
        </p:nvSpPr>
        <p:spPr>
          <a:xfrm>
            <a:off x="444617" y="2667699"/>
            <a:ext cx="2357306" cy="1600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id="{E2D1D9D8-B9F5-4CCF-8703-C05B623146D8}"/>
              </a:ext>
            </a:extLst>
          </p:cNvPr>
          <p:cNvSpPr/>
          <p:nvPr/>
        </p:nvSpPr>
        <p:spPr>
          <a:xfrm>
            <a:off x="3385552" y="2667699"/>
            <a:ext cx="2357306" cy="1600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80898D80-FC91-44B0-B021-8F5F5D0E5504}"/>
              </a:ext>
            </a:extLst>
          </p:cNvPr>
          <p:cNvSpPr/>
          <p:nvPr/>
        </p:nvSpPr>
        <p:spPr>
          <a:xfrm>
            <a:off x="6351202" y="2667699"/>
            <a:ext cx="2357306" cy="16005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738606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Tools List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263011" cy="830997"/>
          </a:xfrm>
          <a:prstGeom prst="rect">
            <a:avLst/>
          </a:prstGeom>
          <a:solidFill>
            <a:schemeClr val="tx2">
              <a:lumMod val="40000"/>
              <a:lumOff val="60000"/>
            </a:schemeClr>
          </a:solidFill>
        </p:spPr>
        <p:txBody>
          <a:bodyPr wrap="square">
            <a:spAutoFit/>
          </a:bodyPr>
          <a:lstStyle/>
          <a:p>
            <a:r>
              <a:rPr lang="en-GB" sz="2400" b="1" i="1" dirty="0"/>
              <a:t>Move your mouse over each of the tools to see more information about them. </a:t>
            </a:r>
          </a:p>
        </p:txBody>
      </p:sp>
      <p:graphicFrame>
        <p:nvGraphicFramePr>
          <p:cNvPr id="18" name="Content Placeholder 17">
            <a:extLst>
              <a:ext uri="{FF2B5EF4-FFF2-40B4-BE49-F238E27FC236}">
                <a16:creationId xmlns:a16="http://schemas.microsoft.com/office/drawing/2014/main" id="{A96ABA11-9D60-4323-A964-93BB802665D8}"/>
              </a:ext>
            </a:extLst>
          </p:cNvPr>
          <p:cNvGraphicFramePr>
            <a:graphicFrameLocks noGrp="1"/>
          </p:cNvGraphicFramePr>
          <p:nvPr>
            <p:ph idx="1"/>
            <p:extLst>
              <p:ext uri="{D42A27DB-BD31-4B8C-83A1-F6EECF244321}">
                <p14:modId xmlns:p14="http://schemas.microsoft.com/office/powerpoint/2010/main" val="160418593"/>
              </p:ext>
            </p:extLst>
          </p:nvPr>
        </p:nvGraphicFramePr>
        <p:xfrm>
          <a:off x="233916" y="2091876"/>
          <a:ext cx="9803216" cy="2834640"/>
        </p:xfrm>
        <a:graphic>
          <a:graphicData uri="http://schemas.openxmlformats.org/drawingml/2006/table">
            <a:tbl>
              <a:tblPr firstRow="1" bandRow="1">
                <a:tableStyleId>{69C7853C-536D-4A76-A0AE-DD22124D55A5}</a:tableStyleId>
              </a:tblPr>
              <a:tblGrid>
                <a:gridCol w="2450804">
                  <a:extLst>
                    <a:ext uri="{9D8B030D-6E8A-4147-A177-3AD203B41FA5}">
                      <a16:colId xmlns:a16="http://schemas.microsoft.com/office/drawing/2014/main" val="3445616853"/>
                    </a:ext>
                  </a:extLst>
                </a:gridCol>
                <a:gridCol w="2461438">
                  <a:extLst>
                    <a:ext uri="{9D8B030D-6E8A-4147-A177-3AD203B41FA5}">
                      <a16:colId xmlns:a16="http://schemas.microsoft.com/office/drawing/2014/main" val="1029993925"/>
                    </a:ext>
                  </a:extLst>
                </a:gridCol>
                <a:gridCol w="2440170">
                  <a:extLst>
                    <a:ext uri="{9D8B030D-6E8A-4147-A177-3AD203B41FA5}">
                      <a16:colId xmlns:a16="http://schemas.microsoft.com/office/drawing/2014/main" val="1373367727"/>
                    </a:ext>
                  </a:extLst>
                </a:gridCol>
                <a:gridCol w="2450804">
                  <a:extLst>
                    <a:ext uri="{9D8B030D-6E8A-4147-A177-3AD203B41FA5}">
                      <a16:colId xmlns:a16="http://schemas.microsoft.com/office/drawing/2014/main" val="2076571965"/>
                    </a:ext>
                  </a:extLst>
                </a:gridCol>
              </a:tblGrid>
              <a:tr h="2610949">
                <a:tc>
                  <a:txBody>
                    <a:bodyPr/>
                    <a:lstStyle/>
                    <a:p>
                      <a:pPr>
                        <a:lnSpc>
                          <a:spcPct val="107000"/>
                        </a:lnSpc>
                        <a:spcAft>
                          <a:spcPts val="0"/>
                        </a:spcAft>
                      </a:pPr>
                      <a:r>
                        <a:rPr lang="en-ZA" sz="2000" dirty="0"/>
                        <a:t>Scriber</a:t>
                      </a:r>
                    </a:p>
                    <a:p>
                      <a:pPr>
                        <a:lnSpc>
                          <a:spcPct val="107000"/>
                        </a:lnSpc>
                        <a:spcAft>
                          <a:spcPts val="0"/>
                        </a:spcAft>
                      </a:pPr>
                      <a:r>
                        <a:rPr lang="en-ZA" sz="2000" dirty="0"/>
                        <a:t>Square / Combination square</a:t>
                      </a:r>
                    </a:p>
                    <a:p>
                      <a:pPr>
                        <a:lnSpc>
                          <a:spcPct val="107000"/>
                        </a:lnSpc>
                        <a:spcAft>
                          <a:spcPts val="0"/>
                        </a:spcAft>
                      </a:pPr>
                      <a:r>
                        <a:rPr lang="en-ZA" sz="2000" dirty="0"/>
                        <a:t>Drilling Machine</a:t>
                      </a:r>
                    </a:p>
                    <a:p>
                      <a:pPr>
                        <a:lnSpc>
                          <a:spcPct val="107000"/>
                        </a:lnSpc>
                        <a:spcAft>
                          <a:spcPts val="0"/>
                        </a:spcAft>
                      </a:pPr>
                      <a:r>
                        <a:rPr lang="en-ZA" sz="2000" dirty="0"/>
                        <a:t>Masonry Drill Bit</a:t>
                      </a:r>
                    </a:p>
                    <a:p>
                      <a:pPr>
                        <a:lnSpc>
                          <a:spcPct val="107000"/>
                        </a:lnSpc>
                        <a:spcAft>
                          <a:spcPts val="0"/>
                        </a:spcAft>
                      </a:pPr>
                      <a:r>
                        <a:rPr lang="en-ZA" sz="2000" dirty="0"/>
                        <a:t>Ball peen hammer</a:t>
                      </a:r>
                    </a:p>
                  </a:txBody>
                  <a:tcPr/>
                </a:tc>
                <a:tc>
                  <a:txBody>
                    <a:bodyPr/>
                    <a:lstStyle/>
                    <a:p>
                      <a:pPr>
                        <a:lnSpc>
                          <a:spcPct val="107000"/>
                        </a:lnSpc>
                        <a:spcAft>
                          <a:spcPts val="0"/>
                        </a:spcAft>
                      </a:pPr>
                      <a:r>
                        <a:rPr lang="en-ZA" sz="2000" dirty="0"/>
                        <a:t>Spirit level</a:t>
                      </a:r>
                    </a:p>
                    <a:p>
                      <a:pPr>
                        <a:lnSpc>
                          <a:spcPct val="107000"/>
                        </a:lnSpc>
                        <a:spcAft>
                          <a:spcPts val="0"/>
                        </a:spcAft>
                      </a:pPr>
                      <a:r>
                        <a:rPr lang="en-ZA" sz="2000" dirty="0"/>
                        <a:t>Chuck key</a:t>
                      </a:r>
                    </a:p>
                    <a:p>
                      <a:pPr>
                        <a:lnSpc>
                          <a:spcPct val="107000"/>
                        </a:lnSpc>
                        <a:spcAft>
                          <a:spcPts val="0"/>
                        </a:spcAft>
                      </a:pPr>
                      <a:r>
                        <a:rPr lang="en-ZA" sz="2000" dirty="0"/>
                        <a:t>Screw driver</a:t>
                      </a:r>
                    </a:p>
                    <a:p>
                      <a:pPr>
                        <a:lnSpc>
                          <a:spcPct val="107000"/>
                        </a:lnSpc>
                        <a:spcAft>
                          <a:spcPts val="0"/>
                        </a:spcAft>
                      </a:pPr>
                      <a:r>
                        <a:rPr lang="en-ZA" sz="2000" dirty="0"/>
                        <a:t>Spirit level</a:t>
                      </a:r>
                    </a:p>
                    <a:p>
                      <a:pPr>
                        <a:lnSpc>
                          <a:spcPct val="107000"/>
                        </a:lnSpc>
                        <a:spcAft>
                          <a:spcPts val="0"/>
                        </a:spcAft>
                      </a:pPr>
                      <a:r>
                        <a:rPr lang="en-ZA" sz="2000" dirty="0"/>
                        <a:t>Screw driver</a:t>
                      </a:r>
                    </a:p>
                    <a:p>
                      <a:pPr>
                        <a:lnSpc>
                          <a:spcPct val="107000"/>
                        </a:lnSpc>
                        <a:spcAft>
                          <a:spcPts val="0"/>
                        </a:spcAft>
                      </a:pPr>
                      <a:r>
                        <a:rPr lang="en-ZA" sz="2000" dirty="0"/>
                        <a:t>Measuring tape</a:t>
                      </a:r>
                    </a:p>
                  </a:txBody>
                  <a:tcPr/>
                </a:tc>
                <a:tc>
                  <a:txBody>
                    <a:bodyPr/>
                    <a:lstStyle/>
                    <a:p>
                      <a:pPr>
                        <a:lnSpc>
                          <a:spcPct val="107000"/>
                        </a:lnSpc>
                        <a:spcAft>
                          <a:spcPts val="0"/>
                        </a:spcAft>
                      </a:pPr>
                      <a:r>
                        <a:rPr lang="en-ZA" sz="2000" dirty="0"/>
                        <a:t>Chalk line or pencil Steel ruler</a:t>
                      </a:r>
                    </a:p>
                    <a:p>
                      <a:pPr>
                        <a:lnSpc>
                          <a:spcPct val="107000"/>
                        </a:lnSpc>
                        <a:spcAft>
                          <a:spcPts val="0"/>
                        </a:spcAft>
                      </a:pPr>
                      <a:r>
                        <a:rPr lang="en-ZA" sz="2000" dirty="0"/>
                        <a:t>Hacksaw</a:t>
                      </a:r>
                    </a:p>
                    <a:p>
                      <a:pPr>
                        <a:lnSpc>
                          <a:spcPct val="107000"/>
                        </a:lnSpc>
                        <a:spcAft>
                          <a:spcPts val="0"/>
                        </a:spcAft>
                      </a:pPr>
                      <a:r>
                        <a:rPr lang="en-ZA" sz="2000" dirty="0"/>
                        <a:t>Tape measure</a:t>
                      </a:r>
                    </a:p>
                    <a:p>
                      <a:pPr>
                        <a:lnSpc>
                          <a:spcPct val="107000"/>
                        </a:lnSpc>
                        <a:spcAft>
                          <a:spcPts val="0"/>
                        </a:spcAft>
                      </a:pPr>
                      <a:r>
                        <a:rPr lang="en-ZA" sz="2000" dirty="0"/>
                        <a:t>Aluminium Ladder</a:t>
                      </a:r>
                    </a:p>
                    <a:p>
                      <a:pPr marL="0" marR="0" lvl="0" indent="0" algn="l" defTabSz="662300" rtl="0" eaLnBrk="1" fontAlgn="auto" latinLnBrk="0" hangingPunct="1">
                        <a:lnSpc>
                          <a:spcPct val="107000"/>
                        </a:lnSpc>
                        <a:spcBef>
                          <a:spcPts val="0"/>
                        </a:spcBef>
                        <a:spcAft>
                          <a:spcPts val="0"/>
                        </a:spcAft>
                        <a:buClrTx/>
                        <a:buSzTx/>
                        <a:buFontTx/>
                        <a:buNone/>
                        <a:tabLst/>
                        <a:defRPr/>
                      </a:pPr>
                      <a:r>
                        <a:rPr lang="en-ZA" sz="2000" dirty="0"/>
                        <a:t>Bender spring</a:t>
                      </a:r>
                    </a:p>
                    <a:p>
                      <a:pPr>
                        <a:lnSpc>
                          <a:spcPct val="107000"/>
                        </a:lnSpc>
                        <a:spcAft>
                          <a:spcPts val="0"/>
                        </a:spcAft>
                      </a:pPr>
                      <a:endParaRPr lang="en-ZA" sz="2000" dirty="0"/>
                    </a:p>
                  </a:txBody>
                  <a:tcPr/>
                </a:tc>
                <a:tc>
                  <a:txBody>
                    <a:bodyPr/>
                    <a:lstStyle/>
                    <a:p>
                      <a:r>
                        <a:rPr lang="en-ZA" sz="2000" dirty="0"/>
                        <a:t>Screw driver (Philips or Flat)</a:t>
                      </a:r>
                    </a:p>
                    <a:p>
                      <a:r>
                        <a:rPr lang="en-ZA" sz="2000" dirty="0"/>
                        <a:t>Wire stripper</a:t>
                      </a:r>
                    </a:p>
                    <a:p>
                      <a:r>
                        <a:rPr lang="en-ZA" sz="2000" dirty="0"/>
                        <a:t>Pliers  </a:t>
                      </a:r>
                    </a:p>
                    <a:p>
                      <a:r>
                        <a:rPr lang="en-ZA" sz="2000" dirty="0"/>
                        <a:t>Multi Meter Insulated screw driver (flat or star)</a:t>
                      </a:r>
                    </a:p>
                    <a:p>
                      <a:r>
                        <a:rPr lang="en-ZA" sz="2000" dirty="0"/>
                        <a:t> </a:t>
                      </a:r>
                    </a:p>
                    <a:p>
                      <a:endParaRPr lang="en-ZA" sz="2000" dirty="0"/>
                    </a:p>
                  </a:txBody>
                  <a:tcPr/>
                </a:tc>
                <a:extLst>
                  <a:ext uri="{0D108BD9-81ED-4DB2-BD59-A6C34878D82A}">
                    <a16:rowId xmlns:a16="http://schemas.microsoft.com/office/drawing/2014/main" val="61717731"/>
                  </a:ext>
                </a:extLst>
              </a:tr>
            </a:tbl>
          </a:graphicData>
        </a:graphic>
      </p:graphicFrame>
    </p:spTree>
    <p:custDataLst>
      <p:tags r:id="rId1"/>
    </p:custDataLst>
    <p:extLst>
      <p:ext uri="{BB962C8B-B14F-4D97-AF65-F5344CB8AC3E}">
        <p14:creationId xmlns:p14="http://schemas.microsoft.com/office/powerpoint/2010/main" val="284936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33" y="264463"/>
            <a:ext cx="7616770" cy="960112"/>
          </a:xfrm>
        </p:spPr>
        <p:txBody>
          <a:bodyPr/>
          <a:lstStyle/>
          <a:p>
            <a:r>
              <a:rPr lang="en-GB" dirty="0"/>
              <a:t>Scenario Outcomes</a:t>
            </a:r>
          </a:p>
        </p:txBody>
      </p:sp>
      <p:sp>
        <p:nvSpPr>
          <p:cNvPr id="3" name="Content Placeholder 2"/>
          <p:cNvSpPr>
            <a:spLocks noGrp="1"/>
          </p:cNvSpPr>
          <p:nvPr>
            <p:ph idx="1"/>
          </p:nvPr>
        </p:nvSpPr>
        <p:spPr>
          <a:xfrm>
            <a:off x="603058" y="1083901"/>
            <a:ext cx="8000703" cy="3883387"/>
          </a:xfrm>
        </p:spPr>
        <p:txBody>
          <a:bodyPr>
            <a:noAutofit/>
          </a:bodyPr>
          <a:lstStyle/>
          <a:p>
            <a:pPr marL="0" indent="0">
              <a:buNone/>
            </a:pPr>
            <a:r>
              <a:rPr lang="en-GB" dirty="0"/>
              <a:t>By working through this scenario on how to install a gate motor supply you will be able to do the following: </a:t>
            </a:r>
          </a:p>
          <a:p>
            <a:pPr marL="246459" indent="-246459"/>
            <a:r>
              <a:rPr lang="en-US" dirty="0"/>
              <a:t>Understand how to plan a task based on a client brief</a:t>
            </a:r>
          </a:p>
          <a:p>
            <a:pPr marL="246459" indent="-246459"/>
            <a:r>
              <a:rPr lang="en-US" dirty="0"/>
              <a:t>Know the regulations for installing security lights</a:t>
            </a:r>
          </a:p>
          <a:p>
            <a:pPr marL="246459" indent="-246459"/>
            <a:r>
              <a:rPr lang="en-US" dirty="0"/>
              <a:t>Choose the correct tools needed to install security lights </a:t>
            </a:r>
          </a:p>
          <a:p>
            <a:pPr marL="246459" indent="-246459"/>
            <a:r>
              <a:rPr lang="en-US" dirty="0"/>
              <a:t>Conduct a risk assessment </a:t>
            </a:r>
          </a:p>
          <a:p>
            <a:pPr marL="246459" indent="-246459"/>
            <a:r>
              <a:rPr lang="en-US" dirty="0"/>
              <a:t>Prepare a worksite</a:t>
            </a:r>
          </a:p>
          <a:p>
            <a:pPr marL="246459" indent="-246459"/>
            <a:r>
              <a:rPr lang="en-US" dirty="0"/>
              <a:t>Understand how to install equipment and materials according to standards and codes as well as manufacturer’s requirements</a:t>
            </a:r>
          </a:p>
          <a:p>
            <a:pPr marL="246459" indent="-246459"/>
            <a:r>
              <a:rPr lang="en-US" dirty="0"/>
              <a:t>Conduct required tests for an alteration of and electrical supply</a:t>
            </a:r>
          </a:p>
          <a:p>
            <a:pPr marL="246459" indent="-246459"/>
            <a:r>
              <a:rPr lang="en-US" dirty="0"/>
              <a:t>Interact and provide feedback to a client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Equipment List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263011" cy="830997"/>
          </a:xfrm>
          <a:prstGeom prst="rect">
            <a:avLst/>
          </a:prstGeom>
          <a:solidFill>
            <a:schemeClr val="tx2">
              <a:lumMod val="40000"/>
              <a:lumOff val="60000"/>
            </a:schemeClr>
          </a:solidFill>
        </p:spPr>
        <p:txBody>
          <a:bodyPr wrap="square">
            <a:spAutoFit/>
          </a:bodyPr>
          <a:lstStyle/>
          <a:p>
            <a:r>
              <a:rPr lang="en-GB" sz="2400" b="1" i="1" dirty="0"/>
              <a:t>Move your mouse over each piece of equipment to see more information about them. </a:t>
            </a:r>
          </a:p>
        </p:txBody>
      </p:sp>
      <p:graphicFrame>
        <p:nvGraphicFramePr>
          <p:cNvPr id="18" name="Content Placeholder 17">
            <a:extLst>
              <a:ext uri="{FF2B5EF4-FFF2-40B4-BE49-F238E27FC236}">
                <a16:creationId xmlns:a16="http://schemas.microsoft.com/office/drawing/2014/main" id="{A96ABA11-9D60-4323-A964-93BB802665D8}"/>
              </a:ext>
            </a:extLst>
          </p:cNvPr>
          <p:cNvGraphicFramePr>
            <a:graphicFrameLocks noGrp="1"/>
          </p:cNvGraphicFramePr>
          <p:nvPr>
            <p:ph idx="1"/>
            <p:extLst>
              <p:ext uri="{D42A27DB-BD31-4B8C-83A1-F6EECF244321}">
                <p14:modId xmlns:p14="http://schemas.microsoft.com/office/powerpoint/2010/main" val="3063771481"/>
              </p:ext>
            </p:extLst>
          </p:nvPr>
        </p:nvGraphicFramePr>
        <p:xfrm>
          <a:off x="1042018" y="2091876"/>
          <a:ext cx="2586011" cy="2723405"/>
        </p:xfrm>
        <a:graphic>
          <a:graphicData uri="http://schemas.openxmlformats.org/drawingml/2006/table">
            <a:tbl>
              <a:tblPr firstRow="1" bandRow="1">
                <a:tableStyleId>{69C7853C-536D-4A76-A0AE-DD22124D55A5}</a:tableStyleId>
              </a:tblPr>
              <a:tblGrid>
                <a:gridCol w="2586011">
                  <a:extLst>
                    <a:ext uri="{9D8B030D-6E8A-4147-A177-3AD203B41FA5}">
                      <a16:colId xmlns:a16="http://schemas.microsoft.com/office/drawing/2014/main" val="3445616853"/>
                    </a:ext>
                  </a:extLst>
                </a:gridCol>
              </a:tblGrid>
              <a:tr h="2723405">
                <a:tc>
                  <a:txBody>
                    <a:bodyPr/>
                    <a:lstStyle/>
                    <a:p>
                      <a:pPr marL="342900" indent="-342900">
                        <a:lnSpc>
                          <a:spcPct val="107000"/>
                        </a:lnSpc>
                        <a:spcAft>
                          <a:spcPts val="0"/>
                        </a:spcAft>
                        <a:buFont typeface="Courier New" panose="02070309020205020404" pitchFamily="49" charset="0"/>
                        <a:buChar char="o"/>
                      </a:pPr>
                      <a:r>
                        <a:rPr lang="en-ZA" sz="2000" dirty="0"/>
                        <a:t>Tape measure</a:t>
                      </a:r>
                    </a:p>
                    <a:p>
                      <a:pPr marL="342900" indent="-342900">
                        <a:lnSpc>
                          <a:spcPct val="107000"/>
                        </a:lnSpc>
                        <a:spcAft>
                          <a:spcPts val="0"/>
                        </a:spcAft>
                        <a:buFont typeface="Courier New" panose="02070309020205020404" pitchFamily="49" charset="0"/>
                        <a:buChar char="o"/>
                      </a:pPr>
                      <a:r>
                        <a:rPr lang="en-ZA" sz="2000" dirty="0" err="1"/>
                        <a:t>Brandering</a:t>
                      </a:r>
                      <a:endParaRPr lang="en-ZA" sz="2000" dirty="0"/>
                    </a:p>
                    <a:p>
                      <a:pPr marL="342900" indent="-342900">
                        <a:lnSpc>
                          <a:spcPct val="107000"/>
                        </a:lnSpc>
                        <a:spcAft>
                          <a:spcPts val="0"/>
                        </a:spcAft>
                        <a:buFont typeface="Courier New" panose="02070309020205020404" pitchFamily="49" charset="0"/>
                        <a:buChar char="o"/>
                      </a:pPr>
                      <a:r>
                        <a:rPr lang="en-ZA" sz="2000" dirty="0"/>
                        <a:t>Spirit level</a:t>
                      </a:r>
                    </a:p>
                    <a:p>
                      <a:pPr>
                        <a:lnSpc>
                          <a:spcPct val="107000"/>
                        </a:lnSpc>
                        <a:spcAft>
                          <a:spcPts val="0"/>
                        </a:spcAft>
                      </a:pPr>
                      <a:endParaRPr lang="en-ZA" sz="2000" dirty="0"/>
                    </a:p>
                  </a:txBody>
                  <a:tcPr/>
                </a:tc>
                <a:extLst>
                  <a:ext uri="{0D108BD9-81ED-4DB2-BD59-A6C34878D82A}">
                    <a16:rowId xmlns:a16="http://schemas.microsoft.com/office/drawing/2014/main" val="61717731"/>
                  </a:ext>
                </a:extLst>
              </a:tr>
            </a:tbl>
          </a:graphicData>
        </a:graphic>
      </p:graphicFrame>
      <p:sp>
        <p:nvSpPr>
          <p:cNvPr id="6" name="Rectangle 5">
            <a:extLst>
              <a:ext uri="{FF2B5EF4-FFF2-40B4-BE49-F238E27FC236}">
                <a16:creationId xmlns:a16="http://schemas.microsoft.com/office/drawing/2014/main" id="{6DA3EEDB-F876-4134-913A-0A960A048785}"/>
              </a:ext>
            </a:extLst>
          </p:cNvPr>
          <p:cNvSpPr/>
          <p:nvPr/>
        </p:nvSpPr>
        <p:spPr>
          <a:xfrm>
            <a:off x="8072127" y="9274"/>
            <a:ext cx="2358129" cy="1364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 might remove equipment as an option and just do tools and materials</a:t>
            </a:r>
          </a:p>
        </p:txBody>
      </p:sp>
    </p:spTree>
    <p:custDataLst>
      <p:tags r:id="rId1"/>
    </p:custDataLst>
    <p:extLst>
      <p:ext uri="{BB962C8B-B14F-4D97-AF65-F5344CB8AC3E}">
        <p14:creationId xmlns:p14="http://schemas.microsoft.com/office/powerpoint/2010/main" val="2280019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Materials List</a:t>
            </a:r>
          </a:p>
        </p:txBody>
      </p:sp>
      <p:pic>
        <p:nvPicPr>
          <p:cNvPr id="13" name="Graphic 12" descr="User">
            <a:extLst>
              <a:ext uri="{FF2B5EF4-FFF2-40B4-BE49-F238E27FC236}">
                <a16:creationId xmlns:a16="http://schemas.microsoft.com/office/drawing/2014/main" id="{8AF21E6A-77E2-48A1-A2F7-EFC551714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14" name="Rectangle 13">
            <a:extLst>
              <a:ext uri="{FF2B5EF4-FFF2-40B4-BE49-F238E27FC236}">
                <a16:creationId xmlns:a16="http://schemas.microsoft.com/office/drawing/2014/main" id="{0343CA37-51B9-4F2F-B40C-7484EF2EF5D0}"/>
              </a:ext>
            </a:extLst>
          </p:cNvPr>
          <p:cNvSpPr/>
          <p:nvPr/>
        </p:nvSpPr>
        <p:spPr>
          <a:xfrm>
            <a:off x="988181" y="1118864"/>
            <a:ext cx="8835327" cy="830997"/>
          </a:xfrm>
          <a:prstGeom prst="rect">
            <a:avLst/>
          </a:prstGeom>
          <a:solidFill>
            <a:schemeClr val="tx2">
              <a:lumMod val="40000"/>
              <a:lumOff val="60000"/>
            </a:schemeClr>
          </a:solidFill>
        </p:spPr>
        <p:txBody>
          <a:bodyPr wrap="square">
            <a:spAutoFit/>
          </a:bodyPr>
          <a:lstStyle/>
          <a:p>
            <a:r>
              <a:rPr lang="en-GB" sz="2400" b="1" i="1" dirty="0"/>
              <a:t>Move your mouse over each of the tools to see more information about them. </a:t>
            </a:r>
          </a:p>
        </p:txBody>
      </p:sp>
      <p:graphicFrame>
        <p:nvGraphicFramePr>
          <p:cNvPr id="18" name="Content Placeholder 17">
            <a:extLst>
              <a:ext uri="{FF2B5EF4-FFF2-40B4-BE49-F238E27FC236}">
                <a16:creationId xmlns:a16="http://schemas.microsoft.com/office/drawing/2014/main" id="{A96ABA11-9D60-4323-A964-93BB802665D8}"/>
              </a:ext>
            </a:extLst>
          </p:cNvPr>
          <p:cNvGraphicFramePr>
            <a:graphicFrameLocks noGrp="1"/>
          </p:cNvGraphicFramePr>
          <p:nvPr>
            <p:ph idx="1"/>
            <p:extLst>
              <p:ext uri="{D42A27DB-BD31-4B8C-83A1-F6EECF244321}">
                <p14:modId xmlns:p14="http://schemas.microsoft.com/office/powerpoint/2010/main" val="2328604891"/>
              </p:ext>
            </p:extLst>
          </p:nvPr>
        </p:nvGraphicFramePr>
        <p:xfrm>
          <a:off x="701749" y="2091876"/>
          <a:ext cx="9239204" cy="2373798"/>
        </p:xfrm>
        <a:graphic>
          <a:graphicData uri="http://schemas.openxmlformats.org/drawingml/2006/table">
            <a:tbl>
              <a:tblPr firstRow="1" bandRow="1">
                <a:tableStyleId>{69C7853C-536D-4A76-A0AE-DD22124D55A5}</a:tableStyleId>
              </a:tblPr>
              <a:tblGrid>
                <a:gridCol w="2324579">
                  <a:extLst>
                    <a:ext uri="{9D8B030D-6E8A-4147-A177-3AD203B41FA5}">
                      <a16:colId xmlns:a16="http://schemas.microsoft.com/office/drawing/2014/main" val="3445616853"/>
                    </a:ext>
                  </a:extLst>
                </a:gridCol>
                <a:gridCol w="2304875">
                  <a:extLst>
                    <a:ext uri="{9D8B030D-6E8A-4147-A177-3AD203B41FA5}">
                      <a16:colId xmlns:a16="http://schemas.microsoft.com/office/drawing/2014/main" val="1029993925"/>
                    </a:ext>
                  </a:extLst>
                </a:gridCol>
                <a:gridCol w="2304875">
                  <a:extLst>
                    <a:ext uri="{9D8B030D-6E8A-4147-A177-3AD203B41FA5}">
                      <a16:colId xmlns:a16="http://schemas.microsoft.com/office/drawing/2014/main" val="1373367727"/>
                    </a:ext>
                  </a:extLst>
                </a:gridCol>
                <a:gridCol w="2304875">
                  <a:extLst>
                    <a:ext uri="{9D8B030D-6E8A-4147-A177-3AD203B41FA5}">
                      <a16:colId xmlns:a16="http://schemas.microsoft.com/office/drawing/2014/main" val="1626719912"/>
                    </a:ext>
                  </a:extLst>
                </a:gridCol>
              </a:tblGrid>
              <a:tr h="2373798">
                <a:tc>
                  <a:txBody>
                    <a:bodyPr/>
                    <a:lstStyle/>
                    <a:p>
                      <a:pPr marL="0" indent="0">
                        <a:buFont typeface="+mj-lt"/>
                        <a:buNone/>
                      </a:pPr>
                      <a:r>
                        <a:rPr lang="en-ZA" sz="2000" kern="1200" dirty="0">
                          <a:solidFill>
                            <a:schemeClr val="bg1"/>
                          </a:solidFill>
                          <a:effectLst/>
                          <a:latin typeface="+mn-lt"/>
                          <a:ea typeface="+mn-ea"/>
                          <a:cs typeface="+mn-cs"/>
                        </a:rPr>
                        <a:t>Distribution board</a:t>
                      </a:r>
                    </a:p>
                    <a:p>
                      <a:pPr marL="0" indent="0">
                        <a:buFont typeface="+mj-lt"/>
                        <a:buNone/>
                      </a:pPr>
                      <a:r>
                        <a:rPr lang="en-ZA" sz="2000" kern="1200" dirty="0">
                          <a:solidFill>
                            <a:schemeClr val="bg1"/>
                          </a:solidFill>
                          <a:effectLst/>
                          <a:latin typeface="+mn-lt"/>
                          <a:ea typeface="+mn-ea"/>
                          <a:cs typeface="+mn-cs"/>
                        </a:rPr>
                        <a:t>PVC conduit</a:t>
                      </a:r>
                    </a:p>
                    <a:p>
                      <a:pPr marL="0" indent="0">
                        <a:buFont typeface="+mj-lt"/>
                        <a:buNone/>
                      </a:pPr>
                      <a:r>
                        <a:rPr lang="en-ZA" sz="2000" kern="1200" dirty="0">
                          <a:solidFill>
                            <a:schemeClr val="bg1"/>
                          </a:solidFill>
                          <a:effectLst/>
                          <a:latin typeface="+mn-lt"/>
                          <a:ea typeface="+mn-ea"/>
                          <a:cs typeface="+mn-cs"/>
                        </a:rPr>
                        <a:t>PVC saddles</a:t>
                      </a:r>
                    </a:p>
                    <a:p>
                      <a:pPr marL="0" indent="0">
                        <a:buFont typeface="+mj-lt"/>
                        <a:buNone/>
                      </a:pPr>
                      <a:r>
                        <a:rPr lang="en-ZA" sz="2000" kern="1200" dirty="0">
                          <a:solidFill>
                            <a:schemeClr val="bg1"/>
                          </a:solidFill>
                          <a:effectLst/>
                          <a:latin typeface="+mn-lt"/>
                          <a:ea typeface="+mn-ea"/>
                          <a:cs typeface="+mn-cs"/>
                        </a:rPr>
                        <a:t>PVC adaptor</a:t>
                      </a:r>
                    </a:p>
                    <a:p>
                      <a:pPr marL="0" indent="0">
                        <a:buFont typeface="+mj-lt"/>
                        <a:buNone/>
                      </a:pPr>
                      <a:r>
                        <a:rPr lang="en-ZA" sz="2000" kern="1200" dirty="0">
                          <a:solidFill>
                            <a:schemeClr val="bg1"/>
                          </a:solidFill>
                          <a:effectLst/>
                          <a:latin typeface="+mn-lt"/>
                          <a:ea typeface="+mn-ea"/>
                          <a:cs typeface="+mn-cs"/>
                        </a:rPr>
                        <a:t>Fisher plug and screws</a:t>
                      </a:r>
                    </a:p>
                    <a:p>
                      <a:pPr marL="0" indent="0">
                        <a:lnSpc>
                          <a:spcPct val="107000"/>
                        </a:lnSpc>
                        <a:spcAft>
                          <a:spcPts val="0"/>
                        </a:spcAft>
                        <a:buFont typeface="Courier New" panose="02070309020205020404" pitchFamily="49" charset="0"/>
                        <a:buNone/>
                      </a:pPr>
                      <a:endParaRPr lang="en-ZA" sz="2000" dirty="0"/>
                    </a:p>
                  </a:txBody>
                  <a:tcPr/>
                </a:tc>
                <a:tc>
                  <a:txBody>
                    <a:bodyPr/>
                    <a:lstStyle/>
                    <a:p>
                      <a:pPr marL="0" indent="0">
                        <a:lnSpc>
                          <a:spcPct val="107000"/>
                        </a:lnSpc>
                        <a:spcAft>
                          <a:spcPts val="0"/>
                        </a:spcAft>
                        <a:buFont typeface="Courier New" panose="02070309020205020404" pitchFamily="49" charset="0"/>
                        <a:buNone/>
                      </a:pPr>
                      <a:r>
                        <a:rPr lang="en-ZA" sz="2000" dirty="0"/>
                        <a:t>Masonry drill bit</a:t>
                      </a:r>
                    </a:p>
                    <a:p>
                      <a:pPr marL="0" indent="0">
                        <a:lnSpc>
                          <a:spcPct val="107000"/>
                        </a:lnSpc>
                        <a:spcAft>
                          <a:spcPts val="0"/>
                        </a:spcAft>
                        <a:buFont typeface="Courier New" panose="02070309020205020404" pitchFamily="49" charset="0"/>
                        <a:buNone/>
                      </a:pPr>
                      <a:r>
                        <a:rPr lang="en-ZA" sz="2000" dirty="0"/>
                        <a:t>Pencil</a:t>
                      </a:r>
                    </a:p>
                    <a:p>
                      <a:pPr marL="0" indent="0">
                        <a:lnSpc>
                          <a:spcPct val="107000"/>
                        </a:lnSpc>
                        <a:spcAft>
                          <a:spcPts val="0"/>
                        </a:spcAft>
                        <a:buFont typeface="Courier New" panose="02070309020205020404" pitchFamily="49" charset="0"/>
                        <a:buNone/>
                      </a:pPr>
                      <a:r>
                        <a:rPr lang="en-ZA" sz="2000" dirty="0"/>
                        <a:t>Fisher plugs</a:t>
                      </a:r>
                    </a:p>
                    <a:p>
                      <a:pPr marL="0" indent="0">
                        <a:lnSpc>
                          <a:spcPct val="107000"/>
                        </a:lnSpc>
                        <a:spcAft>
                          <a:spcPts val="0"/>
                        </a:spcAft>
                        <a:buFont typeface="Courier New" panose="02070309020205020404" pitchFamily="49" charset="0"/>
                        <a:buNone/>
                      </a:pPr>
                      <a:r>
                        <a:rPr lang="en-ZA" sz="2000" dirty="0"/>
                        <a:t>PVC saddles</a:t>
                      </a:r>
                    </a:p>
                    <a:p>
                      <a:pPr marL="0" indent="0">
                        <a:lnSpc>
                          <a:spcPct val="107000"/>
                        </a:lnSpc>
                        <a:spcAft>
                          <a:spcPts val="0"/>
                        </a:spcAft>
                        <a:buFont typeface="Courier New" panose="02070309020205020404" pitchFamily="49" charset="0"/>
                        <a:buNone/>
                      </a:pPr>
                      <a:r>
                        <a:rPr lang="en-ZA" sz="2000" dirty="0"/>
                        <a:t>PVC couplings</a:t>
                      </a:r>
                    </a:p>
                    <a:p>
                      <a:pPr marL="0" indent="0">
                        <a:lnSpc>
                          <a:spcPct val="107000"/>
                        </a:lnSpc>
                        <a:spcAft>
                          <a:spcPts val="0"/>
                        </a:spcAft>
                        <a:buFont typeface="Courier New" panose="02070309020205020404" pitchFamily="49" charset="0"/>
                        <a:buNone/>
                      </a:pPr>
                      <a:endParaRPr lang="en-ZA" sz="2000" dirty="0"/>
                    </a:p>
                  </a:txBody>
                  <a:tcPr/>
                </a:tc>
                <a:tc>
                  <a:txBody>
                    <a:bodyPr/>
                    <a:lstStyle/>
                    <a:p>
                      <a:pPr marL="0" indent="0">
                        <a:buFont typeface="Courier New" panose="02070309020205020404" pitchFamily="49" charset="0"/>
                        <a:buNone/>
                      </a:pPr>
                      <a:r>
                        <a:rPr lang="en-ZA" sz="2000" dirty="0"/>
                        <a:t>PVC adaptor</a:t>
                      </a:r>
                    </a:p>
                    <a:p>
                      <a:pPr marL="0" indent="0">
                        <a:buFont typeface="Courier New" panose="02070309020205020404" pitchFamily="49" charset="0"/>
                        <a:buNone/>
                      </a:pPr>
                      <a:r>
                        <a:rPr lang="en-ZA" sz="2000" dirty="0"/>
                        <a:t>Masonry drill bit</a:t>
                      </a:r>
                    </a:p>
                    <a:p>
                      <a:pPr marL="0" indent="0">
                        <a:buFont typeface="Courier New" panose="02070309020205020404" pitchFamily="49" charset="0"/>
                        <a:buNone/>
                      </a:pPr>
                      <a:r>
                        <a:rPr lang="en-ZA" sz="2000" dirty="0"/>
                        <a:t>PVC conduit</a:t>
                      </a:r>
                    </a:p>
                    <a:p>
                      <a:pPr marL="0" indent="0">
                        <a:buFont typeface="Courier New" panose="02070309020205020404" pitchFamily="49" charset="0"/>
                        <a:buNone/>
                      </a:pPr>
                      <a:r>
                        <a:rPr lang="en-ZA" sz="2000" dirty="0"/>
                        <a:t>Light Switch</a:t>
                      </a:r>
                    </a:p>
                    <a:p>
                      <a:pPr marL="0" indent="0">
                        <a:buFont typeface="Courier New" panose="02070309020205020404" pitchFamily="49" charset="0"/>
                        <a:buNone/>
                      </a:pPr>
                      <a:r>
                        <a:rPr lang="en-ZA" sz="2000" dirty="0"/>
                        <a:t>2.5mm²GP wire (red and black)</a:t>
                      </a:r>
                    </a:p>
                    <a:p>
                      <a:pPr marL="0" indent="0">
                        <a:buFont typeface="Courier New" panose="02070309020205020404" pitchFamily="49" charset="0"/>
                        <a:buNone/>
                      </a:pPr>
                      <a:endParaRPr lang="en-ZA" sz="2000" dirty="0"/>
                    </a:p>
                  </a:txBody>
                  <a:tcPr/>
                </a:tc>
                <a:tc>
                  <a:txBody>
                    <a:bodyPr/>
                    <a:lstStyle/>
                    <a:p>
                      <a:pPr marL="0" indent="0">
                        <a:buFont typeface="Courier New" panose="02070309020205020404" pitchFamily="49" charset="0"/>
                        <a:buNone/>
                      </a:pPr>
                      <a:r>
                        <a:rPr lang="en-ZA" sz="2000" dirty="0"/>
                        <a:t>2.5mm² bare copper earth</a:t>
                      </a:r>
                    </a:p>
                    <a:p>
                      <a:pPr marL="0" indent="0">
                        <a:buFont typeface="Courier New" panose="02070309020205020404" pitchFamily="49" charset="0"/>
                        <a:buNone/>
                      </a:pPr>
                      <a:r>
                        <a:rPr lang="en-ZA" sz="2000" dirty="0"/>
                        <a:t> Earth leakage unit</a:t>
                      </a:r>
                    </a:p>
                    <a:p>
                      <a:pPr marL="0" indent="0">
                        <a:buFont typeface="Courier New" panose="02070309020205020404" pitchFamily="49" charset="0"/>
                        <a:buNone/>
                      </a:pPr>
                      <a:r>
                        <a:rPr lang="en-ZA" sz="2000" dirty="0"/>
                        <a:t>Circuit breaker</a:t>
                      </a:r>
                    </a:p>
                    <a:p>
                      <a:pPr marL="0" indent="0">
                        <a:buFont typeface="Courier New" panose="02070309020205020404" pitchFamily="49" charset="0"/>
                        <a:buNone/>
                      </a:pPr>
                      <a:r>
                        <a:rPr lang="en-ZA" sz="2000" dirty="0"/>
                        <a:t>GP wire </a:t>
                      </a:r>
                    </a:p>
                    <a:p>
                      <a:pPr marL="0" indent="0">
                        <a:buFont typeface="Courier New" panose="02070309020205020404" pitchFamily="49" charset="0"/>
                        <a:buNone/>
                      </a:pPr>
                      <a:endParaRPr lang="en-ZA" sz="2000" dirty="0"/>
                    </a:p>
                  </a:txBody>
                  <a:tcPr/>
                </a:tc>
                <a:extLst>
                  <a:ext uri="{0D108BD9-81ED-4DB2-BD59-A6C34878D82A}">
                    <a16:rowId xmlns:a16="http://schemas.microsoft.com/office/drawing/2014/main" val="61717731"/>
                  </a:ext>
                </a:extLst>
              </a:tr>
            </a:tbl>
          </a:graphicData>
        </a:graphic>
      </p:graphicFrame>
      <p:sp>
        <p:nvSpPr>
          <p:cNvPr id="7" name="Rectangle 6">
            <a:extLst>
              <a:ext uri="{FF2B5EF4-FFF2-40B4-BE49-F238E27FC236}">
                <a16:creationId xmlns:a16="http://schemas.microsoft.com/office/drawing/2014/main" id="{CC44BDAB-AD6F-414A-9249-A7E5FC375127}"/>
              </a:ext>
            </a:extLst>
          </p:cNvPr>
          <p:cNvSpPr/>
          <p:nvPr/>
        </p:nvSpPr>
        <p:spPr>
          <a:xfrm>
            <a:off x="9530348" y="-53208"/>
            <a:ext cx="2358129" cy="1364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Not sure how to fit all of these on one page</a:t>
            </a:r>
          </a:p>
        </p:txBody>
      </p:sp>
    </p:spTree>
    <p:custDataLst>
      <p:tags r:id="rId1"/>
    </p:custDataLst>
    <p:extLst>
      <p:ext uri="{BB962C8B-B14F-4D97-AF65-F5344CB8AC3E}">
        <p14:creationId xmlns:p14="http://schemas.microsoft.com/office/powerpoint/2010/main" val="2572814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4- Rules and regulations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39645" cy="1818394"/>
          </a:xfrm>
        </p:spPr>
        <p:txBody>
          <a:bodyPr>
            <a:noAutofit/>
          </a:bodyPr>
          <a:lstStyle/>
          <a:p>
            <a:pPr marL="0" indent="0">
              <a:buNone/>
            </a:pPr>
            <a:r>
              <a:rPr lang="en-GB" sz="2400" dirty="0"/>
              <a:t>Another name for rule and regulations is codes. As an electrician you need to follow the SANS (South African National Standards) codes. These can be tricky to understand at first. </a:t>
            </a:r>
          </a:p>
        </p:txBody>
      </p:sp>
      <p:sp>
        <p:nvSpPr>
          <p:cNvPr id="6" name="Rectangle 5">
            <a:extLst>
              <a:ext uri="{FF2B5EF4-FFF2-40B4-BE49-F238E27FC236}">
                <a16:creationId xmlns:a16="http://schemas.microsoft.com/office/drawing/2014/main" id="{E5DE7F6F-CE75-4B1C-A4E4-405A3EC7CFD7}"/>
              </a:ext>
            </a:extLst>
          </p:cNvPr>
          <p:cNvSpPr/>
          <p:nvPr/>
        </p:nvSpPr>
        <p:spPr>
          <a:xfrm>
            <a:off x="5321832" y="2334823"/>
            <a:ext cx="3535680" cy="22191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 06</a:t>
            </a:r>
          </a:p>
        </p:txBody>
      </p:sp>
      <p:graphicFrame>
        <p:nvGraphicFramePr>
          <p:cNvPr id="8" name="Diagram 7">
            <a:extLst>
              <a:ext uri="{FF2B5EF4-FFF2-40B4-BE49-F238E27FC236}">
                <a16:creationId xmlns:a16="http://schemas.microsoft.com/office/drawing/2014/main" id="{37A41233-9E60-460F-A363-ECB2280C6A72}"/>
              </a:ext>
            </a:extLst>
          </p:cNvPr>
          <p:cNvGraphicFramePr/>
          <p:nvPr>
            <p:extLst>
              <p:ext uri="{D42A27DB-BD31-4B8C-83A1-F6EECF244321}">
                <p14:modId xmlns:p14="http://schemas.microsoft.com/office/powerpoint/2010/main" val="3887019302"/>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User">
            <a:extLst>
              <a:ext uri="{FF2B5EF4-FFF2-40B4-BE49-F238E27FC236}">
                <a16:creationId xmlns:a16="http://schemas.microsoft.com/office/drawing/2014/main" id="{C65A255F-29DB-4C9B-AA4F-EFDCF3BDC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0300" y="2339174"/>
            <a:ext cx="854046" cy="854046"/>
          </a:xfrm>
          <a:prstGeom prst="rect">
            <a:avLst/>
          </a:prstGeom>
        </p:spPr>
      </p:pic>
      <p:sp>
        <p:nvSpPr>
          <p:cNvPr id="10" name="Rectangle 9">
            <a:extLst>
              <a:ext uri="{FF2B5EF4-FFF2-40B4-BE49-F238E27FC236}">
                <a16:creationId xmlns:a16="http://schemas.microsoft.com/office/drawing/2014/main" id="{52269173-8020-4D7A-B34E-A33008CF537E}"/>
              </a:ext>
            </a:extLst>
          </p:cNvPr>
          <p:cNvSpPr/>
          <p:nvPr/>
        </p:nvSpPr>
        <p:spPr>
          <a:xfrm>
            <a:off x="1223877" y="2362223"/>
            <a:ext cx="3473958" cy="1569660"/>
          </a:xfrm>
          <a:prstGeom prst="rect">
            <a:avLst/>
          </a:prstGeom>
          <a:solidFill>
            <a:schemeClr val="tx2">
              <a:lumMod val="40000"/>
              <a:lumOff val="60000"/>
            </a:schemeClr>
          </a:solidFill>
        </p:spPr>
        <p:txBody>
          <a:bodyPr wrap="square">
            <a:spAutoFit/>
          </a:bodyPr>
          <a:lstStyle/>
          <a:p>
            <a:r>
              <a:rPr lang="en-GB" sz="2400" b="1" i="1" dirty="0"/>
              <a:t>Watch the video to find out how to read and apply a SANS code correctly.</a:t>
            </a:r>
          </a:p>
        </p:txBody>
      </p:sp>
    </p:spTree>
    <p:custDataLst>
      <p:tags r:id="rId1"/>
    </p:custDataLst>
    <p:extLst>
      <p:ext uri="{BB962C8B-B14F-4D97-AF65-F5344CB8AC3E}">
        <p14:creationId xmlns:p14="http://schemas.microsoft.com/office/powerpoint/2010/main" val="151291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988181" y="1783997"/>
            <a:ext cx="8000703" cy="1818394"/>
          </a:xfrm>
        </p:spPr>
        <p:txBody>
          <a:bodyPr>
            <a:noAutofit/>
          </a:bodyPr>
          <a:lstStyle/>
          <a:p>
            <a:pPr marL="0" indent="0">
              <a:buNone/>
            </a:pPr>
            <a:r>
              <a:rPr lang="en-GB" dirty="0"/>
              <a:t>Add question based on Vid 07 scripts (Dave Gravett)</a:t>
            </a:r>
          </a:p>
          <a:p>
            <a:pPr marL="0" indent="0">
              <a:buNone/>
            </a:pPr>
            <a:r>
              <a:rPr lang="en-GB" dirty="0"/>
              <a:t>Examples of questions: </a:t>
            </a:r>
          </a:p>
          <a:p>
            <a:pPr marL="0" indent="0">
              <a:buNone/>
            </a:pPr>
            <a:r>
              <a:rPr lang="en-GB" dirty="0"/>
              <a:t>What is the best way to read the code?</a:t>
            </a:r>
          </a:p>
          <a:p>
            <a:pPr marL="0" indent="0">
              <a:buNone/>
            </a:pPr>
            <a:r>
              <a:rPr lang="en-GB" dirty="0"/>
              <a:t>When reading the code you should focus on which part?</a:t>
            </a:r>
          </a:p>
          <a:p>
            <a:pPr marL="0" indent="0">
              <a:buNone/>
            </a:pPr>
            <a:r>
              <a:rPr lang="en-GB" dirty="0"/>
              <a:t>What parts are not important?</a:t>
            </a:r>
          </a:p>
          <a:p>
            <a:pPr marL="0" indent="0">
              <a:buNone/>
            </a:pPr>
            <a:r>
              <a:rPr lang="en-GB" dirty="0"/>
              <a:t>Do codes get updated? Then what?</a:t>
            </a:r>
          </a:p>
        </p:txBody>
      </p:sp>
      <p:pic>
        <p:nvPicPr>
          <p:cNvPr id="4" name="Graphic 3" descr="User">
            <a:extLst>
              <a:ext uri="{FF2B5EF4-FFF2-40B4-BE49-F238E27FC236}">
                <a16:creationId xmlns:a16="http://schemas.microsoft.com/office/drawing/2014/main" id="{40BD2138-C1DF-438B-9EC9-7B927C3EB4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05" y="1095815"/>
            <a:ext cx="854046" cy="854046"/>
          </a:xfrm>
          <a:prstGeom prst="rect">
            <a:avLst/>
          </a:prstGeom>
        </p:spPr>
      </p:pic>
      <p:sp>
        <p:nvSpPr>
          <p:cNvPr id="6" name="Rectangle 5">
            <a:extLst>
              <a:ext uri="{FF2B5EF4-FFF2-40B4-BE49-F238E27FC236}">
                <a16:creationId xmlns:a16="http://schemas.microsoft.com/office/drawing/2014/main" id="{B550E403-BB1E-4590-8FEC-00E8A73EBF6F}"/>
              </a:ext>
            </a:extLst>
          </p:cNvPr>
          <p:cNvSpPr/>
          <p:nvPr/>
        </p:nvSpPr>
        <p:spPr>
          <a:xfrm>
            <a:off x="988181" y="1118864"/>
            <a:ext cx="8263011" cy="461665"/>
          </a:xfrm>
          <a:prstGeom prst="rect">
            <a:avLst/>
          </a:prstGeom>
          <a:solidFill>
            <a:schemeClr val="tx2">
              <a:lumMod val="40000"/>
              <a:lumOff val="60000"/>
            </a:schemeClr>
          </a:solidFill>
        </p:spPr>
        <p:txBody>
          <a:bodyPr wrap="square">
            <a:spAutoFit/>
          </a:bodyPr>
          <a:lstStyle/>
          <a:p>
            <a:r>
              <a:rPr lang="en-GB" sz="2400" b="1" i="1" dirty="0"/>
              <a:t>Choose the correct answer from the options below.</a:t>
            </a:r>
          </a:p>
        </p:txBody>
      </p:sp>
    </p:spTree>
    <p:custDataLst>
      <p:tags r:id="rId1"/>
    </p:custDataLst>
    <p:extLst>
      <p:ext uri="{BB962C8B-B14F-4D97-AF65-F5344CB8AC3E}">
        <p14:creationId xmlns:p14="http://schemas.microsoft.com/office/powerpoint/2010/main" val="425014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Codes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There are two SANS codes that you need to be aware of when installing a gate motor supply. </a:t>
            </a:r>
          </a:p>
          <a:p>
            <a:pPr marL="0" indent="0">
              <a:buNone/>
            </a:pPr>
            <a:endParaRPr lang="en-GB" dirty="0"/>
          </a:p>
          <a:p>
            <a:pPr marL="0" indent="0">
              <a:buNone/>
            </a:pPr>
            <a:r>
              <a:rPr lang="en-GB" dirty="0"/>
              <a:t> </a:t>
            </a:r>
          </a:p>
        </p:txBody>
      </p:sp>
      <p:sp>
        <p:nvSpPr>
          <p:cNvPr id="4" name="Rectangle 3">
            <a:extLst>
              <a:ext uri="{FF2B5EF4-FFF2-40B4-BE49-F238E27FC236}">
                <a16:creationId xmlns:a16="http://schemas.microsoft.com/office/drawing/2014/main" id="{6FE5A843-2C8D-4ECE-9C79-7EA207477652}"/>
              </a:ext>
            </a:extLst>
          </p:cNvPr>
          <p:cNvSpPr/>
          <p:nvPr/>
        </p:nvSpPr>
        <p:spPr>
          <a:xfrm>
            <a:off x="6107040" y="186995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Insert SANS code</a:t>
            </a:r>
          </a:p>
        </p:txBody>
      </p:sp>
      <p:sp>
        <p:nvSpPr>
          <p:cNvPr id="6" name="Rectangle 5">
            <a:extLst>
              <a:ext uri="{FF2B5EF4-FFF2-40B4-BE49-F238E27FC236}">
                <a16:creationId xmlns:a16="http://schemas.microsoft.com/office/drawing/2014/main" id="{B7D3AC31-4095-4C06-A911-C83D2F56886A}"/>
              </a:ext>
            </a:extLst>
          </p:cNvPr>
          <p:cNvSpPr/>
          <p:nvPr/>
        </p:nvSpPr>
        <p:spPr>
          <a:xfrm>
            <a:off x="6107041" y="3375551"/>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Insert SANS CODE </a:t>
            </a:r>
          </a:p>
        </p:txBody>
      </p:sp>
      <p:pic>
        <p:nvPicPr>
          <p:cNvPr id="7" name="Graphic 6" descr="User">
            <a:extLst>
              <a:ext uri="{FF2B5EF4-FFF2-40B4-BE49-F238E27FC236}">
                <a16:creationId xmlns:a16="http://schemas.microsoft.com/office/drawing/2014/main" id="{85DAB288-D803-4F28-BF4E-B188318C5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2182004"/>
            <a:ext cx="854046" cy="854046"/>
          </a:xfrm>
          <a:prstGeom prst="rect">
            <a:avLst/>
          </a:prstGeom>
        </p:spPr>
      </p:pic>
      <p:sp>
        <p:nvSpPr>
          <p:cNvPr id="8" name="Rectangle 7">
            <a:extLst>
              <a:ext uri="{FF2B5EF4-FFF2-40B4-BE49-F238E27FC236}">
                <a16:creationId xmlns:a16="http://schemas.microsoft.com/office/drawing/2014/main" id="{78A92455-D83E-43DC-963E-66B590C10C2C}"/>
              </a:ext>
            </a:extLst>
          </p:cNvPr>
          <p:cNvSpPr/>
          <p:nvPr/>
        </p:nvSpPr>
        <p:spPr>
          <a:xfrm>
            <a:off x="933981" y="2304656"/>
            <a:ext cx="4976392" cy="1569660"/>
          </a:xfrm>
          <a:prstGeom prst="rect">
            <a:avLst/>
          </a:prstGeom>
          <a:solidFill>
            <a:schemeClr val="tx2">
              <a:lumMod val="40000"/>
              <a:lumOff val="60000"/>
            </a:schemeClr>
          </a:solidFill>
        </p:spPr>
        <p:txBody>
          <a:bodyPr wrap="square">
            <a:spAutoFit/>
          </a:bodyPr>
          <a:lstStyle/>
          <a:p>
            <a:r>
              <a:rPr lang="en-GB" sz="2400" b="1" i="1" dirty="0"/>
              <a:t>Click on each of the codes to read what they say. You will be asked questions about them in the next activity. </a:t>
            </a:r>
          </a:p>
        </p:txBody>
      </p:sp>
    </p:spTree>
    <p:custDataLst>
      <p:tags r:id="rId1"/>
    </p:custDataLst>
    <p:extLst>
      <p:ext uri="{BB962C8B-B14F-4D97-AF65-F5344CB8AC3E}">
        <p14:creationId xmlns:p14="http://schemas.microsoft.com/office/powerpoint/2010/main" val="4262128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976284"/>
            <a:ext cx="5829529" cy="2580967"/>
          </a:xfrm>
          <a:ln>
            <a:solidFill>
              <a:schemeClr val="tx1"/>
            </a:solidFill>
          </a:ln>
        </p:spPr>
        <p:txBody>
          <a:bodyPr>
            <a:noAutofit/>
          </a:bodyPr>
          <a:lstStyle/>
          <a:p>
            <a:pPr marL="0" indent="0">
              <a:buNone/>
            </a:pPr>
            <a:r>
              <a:rPr lang="en-GB" dirty="0"/>
              <a:t>Scrollable text. </a:t>
            </a:r>
          </a:p>
          <a:p>
            <a:pPr marL="0" indent="0">
              <a:buNone/>
            </a:pPr>
            <a:r>
              <a:rPr lang="en-GB" dirty="0"/>
              <a:t> </a:t>
            </a:r>
          </a:p>
        </p:txBody>
      </p:sp>
      <p:pic>
        <p:nvPicPr>
          <p:cNvPr id="3" name="Picture 2">
            <a:extLst>
              <a:ext uri="{FF2B5EF4-FFF2-40B4-BE49-F238E27FC236}">
                <a16:creationId xmlns:a16="http://schemas.microsoft.com/office/drawing/2014/main" id="{012BC585-938B-4BC9-A315-BAE3BBE1FB5B}"/>
              </a:ext>
            </a:extLst>
          </p:cNvPr>
          <p:cNvPicPr>
            <a:picLocks noChangeAspect="1"/>
          </p:cNvPicPr>
          <p:nvPr/>
        </p:nvPicPr>
        <p:blipFill>
          <a:blip r:embed="rId4"/>
          <a:stretch>
            <a:fillRect/>
          </a:stretch>
        </p:blipFill>
        <p:spPr>
          <a:xfrm>
            <a:off x="726128" y="2483644"/>
            <a:ext cx="5667297" cy="5627246"/>
          </a:xfrm>
          <a:prstGeom prst="rect">
            <a:avLst/>
          </a:prstGeom>
        </p:spPr>
      </p:pic>
      <p:sp>
        <p:nvSpPr>
          <p:cNvPr id="8" name="Content Placeholder 2">
            <a:extLst>
              <a:ext uri="{FF2B5EF4-FFF2-40B4-BE49-F238E27FC236}">
                <a16:creationId xmlns:a16="http://schemas.microsoft.com/office/drawing/2014/main" id="{DEABF6F1-5221-47FD-BC85-1740FFDA6A2A}"/>
              </a:ext>
            </a:extLst>
          </p:cNvPr>
          <p:cNvSpPr txBox="1">
            <a:spLocks/>
          </p:cNvSpPr>
          <p:nvPr/>
        </p:nvSpPr>
        <p:spPr>
          <a:xfrm>
            <a:off x="645013" y="1104489"/>
            <a:ext cx="9178422" cy="1818394"/>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dirty="0"/>
              <a:t> </a:t>
            </a:r>
          </a:p>
        </p:txBody>
      </p:sp>
      <p:pic>
        <p:nvPicPr>
          <p:cNvPr id="6"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05" y="1072766"/>
            <a:ext cx="854046" cy="854046"/>
          </a:xfrm>
          <a:prstGeom prst="rect">
            <a:avLst/>
          </a:prstGeom>
        </p:spPr>
      </p:pic>
      <p:sp>
        <p:nvSpPr>
          <p:cNvPr id="7" name="Rectangle 6">
            <a:extLst>
              <a:ext uri="{FF2B5EF4-FFF2-40B4-BE49-F238E27FC236}">
                <a16:creationId xmlns:a16="http://schemas.microsoft.com/office/drawing/2014/main" id="{83E6CC43-7110-42D2-91BE-5FF671098D08}"/>
              </a:ext>
            </a:extLst>
          </p:cNvPr>
          <p:cNvSpPr/>
          <p:nvPr/>
        </p:nvSpPr>
        <p:spPr>
          <a:xfrm>
            <a:off x="988181" y="1095815"/>
            <a:ext cx="8263011" cy="830997"/>
          </a:xfrm>
          <a:prstGeom prst="rect">
            <a:avLst/>
          </a:prstGeom>
          <a:solidFill>
            <a:schemeClr val="tx2">
              <a:lumMod val="40000"/>
              <a:lumOff val="60000"/>
            </a:schemeClr>
          </a:solidFill>
        </p:spPr>
        <p:txBody>
          <a:bodyPr wrap="square">
            <a:spAutoFit/>
          </a:bodyPr>
          <a:lstStyle/>
          <a:p>
            <a:r>
              <a:rPr lang="en-GB" sz="2400" b="1" i="1" dirty="0"/>
              <a:t>Read through the document below and then click on the ‘Next’ button to answer some questions about this code.  </a:t>
            </a:r>
          </a:p>
        </p:txBody>
      </p:sp>
    </p:spTree>
    <p:custDataLst>
      <p:tags r:id="rId1"/>
    </p:custDataLst>
    <p:extLst>
      <p:ext uri="{BB962C8B-B14F-4D97-AF65-F5344CB8AC3E}">
        <p14:creationId xmlns:p14="http://schemas.microsoft.com/office/powerpoint/2010/main" val="2579619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Insert questions from Dave Gravette here</a:t>
            </a:r>
          </a:p>
        </p:txBody>
      </p:sp>
    </p:spTree>
    <p:custDataLst>
      <p:tags r:id="rId1"/>
    </p:custDataLst>
    <p:extLst>
      <p:ext uri="{BB962C8B-B14F-4D97-AF65-F5344CB8AC3E}">
        <p14:creationId xmlns:p14="http://schemas.microsoft.com/office/powerpoint/2010/main" val="3220105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976284"/>
            <a:ext cx="5829529" cy="2580967"/>
          </a:xfrm>
          <a:ln>
            <a:solidFill>
              <a:schemeClr val="tx1"/>
            </a:solidFill>
          </a:ln>
        </p:spPr>
        <p:txBody>
          <a:bodyPr>
            <a:noAutofit/>
          </a:bodyPr>
          <a:lstStyle/>
          <a:p>
            <a:pPr marL="0" indent="0">
              <a:buNone/>
            </a:pPr>
            <a:r>
              <a:rPr lang="en-GB" dirty="0"/>
              <a:t>Scrollable text. </a:t>
            </a:r>
          </a:p>
          <a:p>
            <a:pPr marL="0" indent="0">
              <a:buNone/>
            </a:pPr>
            <a:r>
              <a:rPr lang="en-GB" dirty="0"/>
              <a:t> </a:t>
            </a:r>
          </a:p>
        </p:txBody>
      </p:sp>
      <p:pic>
        <p:nvPicPr>
          <p:cNvPr id="3" name="Picture 2">
            <a:extLst>
              <a:ext uri="{FF2B5EF4-FFF2-40B4-BE49-F238E27FC236}">
                <a16:creationId xmlns:a16="http://schemas.microsoft.com/office/drawing/2014/main" id="{012BC585-938B-4BC9-A315-BAE3BBE1FB5B}"/>
              </a:ext>
            </a:extLst>
          </p:cNvPr>
          <p:cNvPicPr>
            <a:picLocks noChangeAspect="1"/>
          </p:cNvPicPr>
          <p:nvPr/>
        </p:nvPicPr>
        <p:blipFill>
          <a:blip r:embed="rId4"/>
          <a:stretch>
            <a:fillRect/>
          </a:stretch>
        </p:blipFill>
        <p:spPr>
          <a:xfrm>
            <a:off x="726128" y="2483644"/>
            <a:ext cx="5667297" cy="5627246"/>
          </a:xfrm>
          <a:prstGeom prst="rect">
            <a:avLst/>
          </a:prstGeom>
        </p:spPr>
      </p:pic>
      <p:pic>
        <p:nvPicPr>
          <p:cNvPr id="6" name="Graphic 5" descr="User">
            <a:extLst>
              <a:ext uri="{FF2B5EF4-FFF2-40B4-BE49-F238E27FC236}">
                <a16:creationId xmlns:a16="http://schemas.microsoft.com/office/drawing/2014/main" id="{42FD6CAB-307D-482F-B65A-C24A87DF85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05" y="1072766"/>
            <a:ext cx="854046" cy="854046"/>
          </a:xfrm>
          <a:prstGeom prst="rect">
            <a:avLst/>
          </a:prstGeom>
        </p:spPr>
      </p:pic>
      <p:sp>
        <p:nvSpPr>
          <p:cNvPr id="7" name="Rectangle 6">
            <a:extLst>
              <a:ext uri="{FF2B5EF4-FFF2-40B4-BE49-F238E27FC236}">
                <a16:creationId xmlns:a16="http://schemas.microsoft.com/office/drawing/2014/main" id="{48BD803F-CE02-4E52-80E7-C044BC60A009}"/>
              </a:ext>
            </a:extLst>
          </p:cNvPr>
          <p:cNvSpPr/>
          <p:nvPr/>
        </p:nvSpPr>
        <p:spPr>
          <a:xfrm>
            <a:off x="988181" y="1095815"/>
            <a:ext cx="8263011" cy="830997"/>
          </a:xfrm>
          <a:prstGeom prst="rect">
            <a:avLst/>
          </a:prstGeom>
          <a:solidFill>
            <a:schemeClr val="tx2">
              <a:lumMod val="40000"/>
              <a:lumOff val="60000"/>
            </a:schemeClr>
          </a:solidFill>
        </p:spPr>
        <p:txBody>
          <a:bodyPr wrap="square">
            <a:spAutoFit/>
          </a:bodyPr>
          <a:lstStyle/>
          <a:p>
            <a:r>
              <a:rPr lang="en-GB" sz="2400" b="1" i="1" dirty="0"/>
              <a:t>Read through the document below and then click on the ‘Next’ button to answer some questions about this code.  </a:t>
            </a:r>
          </a:p>
        </p:txBody>
      </p:sp>
    </p:spTree>
    <p:custDataLst>
      <p:tags r:id="rId1"/>
    </p:custDataLst>
    <p:extLst>
      <p:ext uri="{BB962C8B-B14F-4D97-AF65-F5344CB8AC3E}">
        <p14:creationId xmlns:p14="http://schemas.microsoft.com/office/powerpoint/2010/main" val="3866093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Insert questions from Dave Gravette here</a:t>
            </a:r>
          </a:p>
        </p:txBody>
      </p:sp>
    </p:spTree>
    <p:custDataLst>
      <p:tags r:id="rId1"/>
    </p:custDataLst>
    <p:extLst>
      <p:ext uri="{BB962C8B-B14F-4D97-AF65-F5344CB8AC3E}">
        <p14:creationId xmlns:p14="http://schemas.microsoft.com/office/powerpoint/2010/main" val="2059894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Do a risk assessment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4" y="1104489"/>
            <a:ext cx="6687440" cy="1818394"/>
          </a:xfrm>
        </p:spPr>
        <p:txBody>
          <a:bodyPr>
            <a:noAutofit/>
          </a:bodyPr>
          <a:lstStyle/>
          <a:p>
            <a:pPr marL="0" indent="0">
              <a:buNone/>
            </a:pPr>
            <a:r>
              <a:rPr lang="en-ZA" sz="2400" dirty="0"/>
              <a:t>A risk assessment is taking a careful look at your workplace to identify those things, situations and processes that could put your or your team in danger. You should always do a risk assessment before you begin any job.</a:t>
            </a:r>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p:txBody>
      </p:sp>
      <p:graphicFrame>
        <p:nvGraphicFramePr>
          <p:cNvPr id="6" name="Diagram 5">
            <a:extLst>
              <a:ext uri="{FF2B5EF4-FFF2-40B4-BE49-F238E27FC236}">
                <a16:creationId xmlns:a16="http://schemas.microsoft.com/office/drawing/2014/main" id="{5704BADB-5A92-49AA-907B-6AF0799016A9}"/>
              </a:ext>
            </a:extLst>
          </p:cNvPr>
          <p:cNvGraphicFramePr/>
          <p:nvPr>
            <p:extLst>
              <p:ext uri="{D42A27DB-BD31-4B8C-83A1-F6EECF244321}">
                <p14:modId xmlns:p14="http://schemas.microsoft.com/office/powerpoint/2010/main" val="3364717854"/>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User">
            <a:extLst>
              <a:ext uri="{FF2B5EF4-FFF2-40B4-BE49-F238E27FC236}">
                <a16:creationId xmlns:a16="http://schemas.microsoft.com/office/drawing/2014/main" id="{6CBB6D62-54DB-429D-A7FF-E5C6E910AA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455" y="3008753"/>
            <a:ext cx="854046" cy="854046"/>
          </a:xfrm>
          <a:prstGeom prst="rect">
            <a:avLst/>
          </a:prstGeom>
        </p:spPr>
      </p:pic>
      <p:sp>
        <p:nvSpPr>
          <p:cNvPr id="8" name="Rectangle 7">
            <a:extLst>
              <a:ext uri="{FF2B5EF4-FFF2-40B4-BE49-F238E27FC236}">
                <a16:creationId xmlns:a16="http://schemas.microsoft.com/office/drawing/2014/main" id="{783E27F7-359E-4372-9640-BA234FBE1234}"/>
              </a:ext>
            </a:extLst>
          </p:cNvPr>
          <p:cNvSpPr/>
          <p:nvPr/>
        </p:nvSpPr>
        <p:spPr>
          <a:xfrm>
            <a:off x="889121" y="3031802"/>
            <a:ext cx="8263011" cy="830997"/>
          </a:xfrm>
          <a:prstGeom prst="rect">
            <a:avLst/>
          </a:prstGeom>
          <a:solidFill>
            <a:schemeClr val="tx2">
              <a:lumMod val="40000"/>
              <a:lumOff val="60000"/>
            </a:schemeClr>
          </a:solidFill>
        </p:spPr>
        <p:txBody>
          <a:bodyPr wrap="square">
            <a:spAutoFit/>
          </a:bodyPr>
          <a:lstStyle/>
          <a:p>
            <a:r>
              <a:rPr lang="en-GB" sz="2400" b="1" i="1" dirty="0"/>
              <a:t>Can’t remember how to do a risk assessment? Click on the link below remind yourself</a:t>
            </a:r>
          </a:p>
        </p:txBody>
      </p:sp>
      <p:sp>
        <p:nvSpPr>
          <p:cNvPr id="9" name="Rectangle 8">
            <a:extLst>
              <a:ext uri="{FF2B5EF4-FFF2-40B4-BE49-F238E27FC236}">
                <a16:creationId xmlns:a16="http://schemas.microsoft.com/office/drawing/2014/main" id="{0FCDBA2A-5C0F-4619-A547-4ACA6465F312}"/>
              </a:ext>
            </a:extLst>
          </p:cNvPr>
          <p:cNvSpPr/>
          <p:nvPr/>
        </p:nvSpPr>
        <p:spPr>
          <a:xfrm>
            <a:off x="7321105" y="1044146"/>
            <a:ext cx="2435588" cy="18183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image of someone doing a risk assessment</a:t>
            </a:r>
          </a:p>
        </p:txBody>
      </p:sp>
      <p:sp>
        <p:nvSpPr>
          <p:cNvPr id="3" name="Rectangle 2">
            <a:extLst>
              <a:ext uri="{FF2B5EF4-FFF2-40B4-BE49-F238E27FC236}">
                <a16:creationId xmlns:a16="http://schemas.microsoft.com/office/drawing/2014/main" id="{1D3A1AD7-0A85-4909-9EAA-727B8968AA8C}"/>
              </a:ext>
            </a:extLst>
          </p:cNvPr>
          <p:cNvSpPr/>
          <p:nvPr/>
        </p:nvSpPr>
        <p:spPr>
          <a:xfrm>
            <a:off x="783271" y="4185053"/>
            <a:ext cx="8869362" cy="461665"/>
          </a:xfrm>
          <a:prstGeom prst="rect">
            <a:avLst/>
          </a:prstGeom>
        </p:spPr>
        <p:txBody>
          <a:bodyPr wrap="square">
            <a:spAutoFit/>
          </a:bodyPr>
          <a:lstStyle/>
          <a:p>
            <a:r>
              <a:rPr lang="en-ZA" sz="2400" dirty="0"/>
              <a:t>Placeholder link: to the relevant section in World of Electrician  </a:t>
            </a:r>
            <a:endParaRPr lang="en-GB" sz="2400" dirty="0"/>
          </a:p>
        </p:txBody>
      </p:sp>
    </p:spTree>
    <p:custDataLst>
      <p:tags r:id="rId1"/>
    </p:custDataLst>
    <p:extLst>
      <p:ext uri="{BB962C8B-B14F-4D97-AF65-F5344CB8AC3E}">
        <p14:creationId xmlns:p14="http://schemas.microsoft.com/office/powerpoint/2010/main" val="163601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Lights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Identify the risks </a:t>
            </a:r>
          </a:p>
        </p:txBody>
      </p:sp>
      <p:graphicFrame>
        <p:nvGraphicFramePr>
          <p:cNvPr id="6" name="Diagram 5">
            <a:extLst>
              <a:ext uri="{FF2B5EF4-FFF2-40B4-BE49-F238E27FC236}">
                <a16:creationId xmlns:a16="http://schemas.microsoft.com/office/drawing/2014/main" id="{5704BADB-5A92-49AA-907B-6AF0799016A9}"/>
              </a:ext>
            </a:extLst>
          </p:cNvPr>
          <p:cNvGraphicFramePr/>
          <p:nvPr>
            <p:extLst/>
          </p:nvPr>
        </p:nvGraphicFramePr>
        <p:xfrm>
          <a:off x="8825218"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Graphic 26" descr="User">
            <a:extLst>
              <a:ext uri="{FF2B5EF4-FFF2-40B4-BE49-F238E27FC236}">
                <a16:creationId xmlns:a16="http://schemas.microsoft.com/office/drawing/2014/main" id="{D17A0E7E-3AC3-4C03-A45D-6C481B109F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85" y="1030141"/>
            <a:ext cx="854046" cy="854046"/>
          </a:xfrm>
          <a:prstGeom prst="rect">
            <a:avLst/>
          </a:prstGeom>
        </p:spPr>
      </p:pic>
      <p:sp>
        <p:nvSpPr>
          <p:cNvPr id="28" name="Rectangle 27">
            <a:extLst>
              <a:ext uri="{FF2B5EF4-FFF2-40B4-BE49-F238E27FC236}">
                <a16:creationId xmlns:a16="http://schemas.microsoft.com/office/drawing/2014/main" id="{ACFD8BA8-C723-464A-8037-96F42F6E6B90}"/>
              </a:ext>
            </a:extLst>
          </p:cNvPr>
          <p:cNvSpPr/>
          <p:nvPr/>
        </p:nvSpPr>
        <p:spPr>
          <a:xfrm>
            <a:off x="839591" y="1053190"/>
            <a:ext cx="8263011" cy="1200329"/>
          </a:xfrm>
          <a:prstGeom prst="rect">
            <a:avLst/>
          </a:prstGeom>
          <a:solidFill>
            <a:schemeClr val="tx2">
              <a:lumMod val="40000"/>
              <a:lumOff val="60000"/>
            </a:schemeClr>
          </a:solidFill>
        </p:spPr>
        <p:txBody>
          <a:bodyPr wrap="square">
            <a:spAutoFit/>
          </a:bodyPr>
          <a:lstStyle/>
          <a:p>
            <a:r>
              <a:rPr lang="en-GB" sz="2400" b="1" i="1" dirty="0"/>
              <a:t>On the next page, you will be given a list of risks from the tasks for installing security lights. Match the risk to the correct task. You can watch the videos of the tasks again if you need to.</a:t>
            </a:r>
          </a:p>
        </p:txBody>
      </p:sp>
    </p:spTree>
    <p:custDataLst>
      <p:tags r:id="rId1"/>
    </p:custDataLst>
    <p:extLst>
      <p:ext uri="{BB962C8B-B14F-4D97-AF65-F5344CB8AC3E}">
        <p14:creationId xmlns:p14="http://schemas.microsoft.com/office/powerpoint/2010/main" val="980562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Identify the risks </a:t>
            </a:r>
          </a:p>
        </p:txBody>
      </p:sp>
      <p:graphicFrame>
        <p:nvGraphicFramePr>
          <p:cNvPr id="6" name="Diagram 5">
            <a:extLst>
              <a:ext uri="{FF2B5EF4-FFF2-40B4-BE49-F238E27FC236}">
                <a16:creationId xmlns:a16="http://schemas.microsoft.com/office/drawing/2014/main" id="{5704BADB-5A92-49AA-907B-6AF0799016A9}"/>
              </a:ext>
            </a:extLst>
          </p:cNvPr>
          <p:cNvGraphicFramePr/>
          <p:nvPr>
            <p:extLst/>
          </p:nvPr>
        </p:nvGraphicFramePr>
        <p:xfrm>
          <a:off x="8825218"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012786C6-588F-4BE5-97B7-4BBFDE0D05E2}"/>
              </a:ext>
            </a:extLst>
          </p:cNvPr>
          <p:cNvSpPr/>
          <p:nvPr/>
        </p:nvSpPr>
        <p:spPr>
          <a:xfrm>
            <a:off x="2845565" y="1163216"/>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Particles in the eyes from bits of bricks </a:t>
            </a:r>
          </a:p>
        </p:txBody>
      </p:sp>
      <p:sp>
        <p:nvSpPr>
          <p:cNvPr id="7" name="Rectangle 6">
            <a:extLst>
              <a:ext uri="{FF2B5EF4-FFF2-40B4-BE49-F238E27FC236}">
                <a16:creationId xmlns:a16="http://schemas.microsoft.com/office/drawing/2014/main" id="{F1CF4CEA-7A4D-4898-849E-9E8A3B27C0AF}"/>
              </a:ext>
            </a:extLst>
          </p:cNvPr>
          <p:cNvSpPr/>
          <p:nvPr/>
        </p:nvSpPr>
        <p:spPr>
          <a:xfrm>
            <a:off x="367175" y="116321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Drill a hole</a:t>
            </a:r>
          </a:p>
        </p:txBody>
      </p:sp>
      <p:sp>
        <p:nvSpPr>
          <p:cNvPr id="26" name="Rectangle 25">
            <a:extLst>
              <a:ext uri="{FF2B5EF4-FFF2-40B4-BE49-F238E27FC236}">
                <a16:creationId xmlns:a16="http://schemas.microsoft.com/office/drawing/2014/main" id="{949544DC-FF8B-4244-A716-624645A45B75}"/>
              </a:ext>
            </a:extLst>
          </p:cNvPr>
          <p:cNvSpPr/>
          <p:nvPr/>
        </p:nvSpPr>
        <p:spPr>
          <a:xfrm>
            <a:off x="7703784" y="4057315"/>
            <a:ext cx="2242867" cy="6709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Watch videos again</a:t>
            </a:r>
          </a:p>
        </p:txBody>
      </p:sp>
      <p:sp>
        <p:nvSpPr>
          <p:cNvPr id="29" name="Rectangle 28">
            <a:extLst>
              <a:ext uri="{FF2B5EF4-FFF2-40B4-BE49-F238E27FC236}">
                <a16:creationId xmlns:a16="http://schemas.microsoft.com/office/drawing/2014/main" id="{0A71C6AE-0ABB-41DB-A52E-25BF09607043}"/>
              </a:ext>
            </a:extLst>
          </p:cNvPr>
          <p:cNvSpPr/>
          <p:nvPr/>
        </p:nvSpPr>
        <p:spPr>
          <a:xfrm>
            <a:off x="367174" y="224712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Install PVC conduit in DB at the top</a:t>
            </a:r>
          </a:p>
        </p:txBody>
      </p:sp>
      <p:sp>
        <p:nvSpPr>
          <p:cNvPr id="30" name="Rectangle 29">
            <a:extLst>
              <a:ext uri="{FF2B5EF4-FFF2-40B4-BE49-F238E27FC236}">
                <a16:creationId xmlns:a16="http://schemas.microsoft.com/office/drawing/2014/main" id="{551BAD9B-7BFE-4EB3-A897-88103F73DEB2}"/>
              </a:ext>
            </a:extLst>
          </p:cNvPr>
          <p:cNvSpPr/>
          <p:nvPr/>
        </p:nvSpPr>
        <p:spPr>
          <a:xfrm>
            <a:off x="2845565" y="2247121"/>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Twisted wrist from drill getting stuck</a:t>
            </a:r>
          </a:p>
        </p:txBody>
      </p:sp>
      <p:sp>
        <p:nvSpPr>
          <p:cNvPr id="31" name="Rectangle 30">
            <a:extLst>
              <a:ext uri="{FF2B5EF4-FFF2-40B4-BE49-F238E27FC236}">
                <a16:creationId xmlns:a16="http://schemas.microsoft.com/office/drawing/2014/main" id="{3E83BEC8-FDC1-4773-B922-A3EBA83F243F}"/>
              </a:ext>
            </a:extLst>
          </p:cNvPr>
          <p:cNvSpPr/>
          <p:nvPr/>
        </p:nvSpPr>
        <p:spPr>
          <a:xfrm>
            <a:off x="367175" y="3332555"/>
            <a:ext cx="2127649" cy="9625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Install a security light using a ladder</a:t>
            </a:r>
          </a:p>
        </p:txBody>
      </p:sp>
      <p:sp>
        <p:nvSpPr>
          <p:cNvPr id="32" name="Rectangle 31">
            <a:extLst>
              <a:ext uri="{FF2B5EF4-FFF2-40B4-BE49-F238E27FC236}">
                <a16:creationId xmlns:a16="http://schemas.microsoft.com/office/drawing/2014/main" id="{CE755E28-2472-4E8E-9B24-845B0AD42207}"/>
              </a:ext>
            </a:extLst>
          </p:cNvPr>
          <p:cNvSpPr/>
          <p:nvPr/>
        </p:nvSpPr>
        <p:spPr>
          <a:xfrm>
            <a:off x="2845565" y="3332553"/>
            <a:ext cx="2127649" cy="9625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Falling from the ladder</a:t>
            </a:r>
          </a:p>
        </p:txBody>
      </p:sp>
      <p:sp>
        <p:nvSpPr>
          <p:cNvPr id="35" name="Rectangle 34">
            <a:extLst>
              <a:ext uri="{FF2B5EF4-FFF2-40B4-BE49-F238E27FC236}">
                <a16:creationId xmlns:a16="http://schemas.microsoft.com/office/drawing/2014/main" id="{EB5991DC-FA37-4ADB-AD12-94630A5934C7}"/>
              </a:ext>
            </a:extLst>
          </p:cNvPr>
          <p:cNvSpPr/>
          <p:nvPr/>
        </p:nvSpPr>
        <p:spPr>
          <a:xfrm>
            <a:off x="7940901" y="1163216"/>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Inhaling dust and other particles</a:t>
            </a:r>
          </a:p>
        </p:txBody>
      </p:sp>
      <p:sp>
        <p:nvSpPr>
          <p:cNvPr id="36" name="Rectangle 35">
            <a:extLst>
              <a:ext uri="{FF2B5EF4-FFF2-40B4-BE49-F238E27FC236}">
                <a16:creationId xmlns:a16="http://schemas.microsoft.com/office/drawing/2014/main" id="{9B26CEFA-C66D-4FAB-A6E1-16E3C30491E8}"/>
              </a:ext>
            </a:extLst>
          </p:cNvPr>
          <p:cNvSpPr/>
          <p:nvPr/>
        </p:nvSpPr>
        <p:spPr>
          <a:xfrm>
            <a:off x="5462511" y="1163217"/>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Install PVC multicore cable onto brick wall</a:t>
            </a:r>
          </a:p>
        </p:txBody>
      </p:sp>
      <p:sp>
        <p:nvSpPr>
          <p:cNvPr id="37" name="Rectangle 36">
            <a:extLst>
              <a:ext uri="{FF2B5EF4-FFF2-40B4-BE49-F238E27FC236}">
                <a16:creationId xmlns:a16="http://schemas.microsoft.com/office/drawing/2014/main" id="{A061606D-EB59-45E8-B714-14DC3A7C34F5}"/>
              </a:ext>
            </a:extLst>
          </p:cNvPr>
          <p:cNvSpPr/>
          <p:nvPr/>
        </p:nvSpPr>
        <p:spPr>
          <a:xfrm>
            <a:off x="5462510" y="2247122"/>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Fit circuit breaker and connect supply</a:t>
            </a:r>
          </a:p>
        </p:txBody>
      </p:sp>
      <p:sp>
        <p:nvSpPr>
          <p:cNvPr id="38" name="Rectangle 37">
            <a:extLst>
              <a:ext uri="{FF2B5EF4-FFF2-40B4-BE49-F238E27FC236}">
                <a16:creationId xmlns:a16="http://schemas.microsoft.com/office/drawing/2014/main" id="{41202E23-C8B9-4051-BEE5-587076C0DE8A}"/>
              </a:ext>
            </a:extLst>
          </p:cNvPr>
          <p:cNvSpPr/>
          <p:nvPr/>
        </p:nvSpPr>
        <p:spPr>
          <a:xfrm>
            <a:off x="7940901" y="2247121"/>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High risk of electrocution </a:t>
            </a:r>
          </a:p>
        </p:txBody>
      </p:sp>
    </p:spTree>
    <p:custDataLst>
      <p:tags r:id="rId1"/>
    </p:custDataLst>
    <p:extLst>
      <p:ext uri="{BB962C8B-B14F-4D97-AF65-F5344CB8AC3E}">
        <p14:creationId xmlns:p14="http://schemas.microsoft.com/office/powerpoint/2010/main" val="1221192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7EDDF59-3965-49F4-93A1-19552E1DA071}"/>
              </a:ext>
            </a:extLst>
          </p:cNvPr>
          <p:cNvGraphicFramePr/>
          <p:nvPr>
            <p:extLst/>
          </p:nvPr>
        </p:nvGraphicFramePr>
        <p:xfrm>
          <a:off x="421803" y="633459"/>
          <a:ext cx="4331352" cy="3868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334C2201-5277-4F18-8603-8AE5E93F9EE0}"/>
              </a:ext>
            </a:extLst>
          </p:cNvPr>
          <p:cNvSpPr/>
          <p:nvPr/>
        </p:nvSpPr>
        <p:spPr>
          <a:xfrm>
            <a:off x="5206753" y="1224793"/>
            <a:ext cx="4610819" cy="27599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Video of Option 1</a:t>
            </a:r>
          </a:p>
        </p:txBody>
      </p:sp>
      <p:sp>
        <p:nvSpPr>
          <p:cNvPr id="5" name="Rectangle 4">
            <a:extLst>
              <a:ext uri="{FF2B5EF4-FFF2-40B4-BE49-F238E27FC236}">
                <a16:creationId xmlns:a16="http://schemas.microsoft.com/office/drawing/2014/main" id="{A78378C9-6B21-4E7D-B61E-593075C62411}"/>
              </a:ext>
            </a:extLst>
          </p:cNvPr>
          <p:cNvSpPr/>
          <p:nvPr/>
        </p:nvSpPr>
        <p:spPr>
          <a:xfrm>
            <a:off x="7703784" y="4229843"/>
            <a:ext cx="2242867" cy="6709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activity</a:t>
            </a:r>
          </a:p>
        </p:txBody>
      </p:sp>
    </p:spTree>
    <p:custDataLst>
      <p:tags r:id="rId1"/>
    </p:custDataLst>
    <p:extLst>
      <p:ext uri="{BB962C8B-B14F-4D97-AF65-F5344CB8AC3E}">
        <p14:creationId xmlns:p14="http://schemas.microsoft.com/office/powerpoint/2010/main" val="1020904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Feedback- tasks and risks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sz="2400" dirty="0"/>
              <a:t>Here are the tasks and the risks that go with them. </a:t>
            </a:r>
          </a:p>
        </p:txBody>
      </p:sp>
      <p:sp>
        <p:nvSpPr>
          <p:cNvPr id="18" name="Rectangle 17">
            <a:extLst>
              <a:ext uri="{FF2B5EF4-FFF2-40B4-BE49-F238E27FC236}">
                <a16:creationId xmlns:a16="http://schemas.microsoft.com/office/drawing/2014/main" id="{168F9134-7606-4BD0-AA5D-4806B93F7C63}"/>
              </a:ext>
            </a:extLst>
          </p:cNvPr>
          <p:cNvSpPr/>
          <p:nvPr/>
        </p:nvSpPr>
        <p:spPr>
          <a:xfrm>
            <a:off x="2845565" y="1605980"/>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Particles in the eyes from bits of bricks </a:t>
            </a:r>
          </a:p>
        </p:txBody>
      </p:sp>
      <p:sp>
        <p:nvSpPr>
          <p:cNvPr id="19" name="Rectangle 18">
            <a:extLst>
              <a:ext uri="{FF2B5EF4-FFF2-40B4-BE49-F238E27FC236}">
                <a16:creationId xmlns:a16="http://schemas.microsoft.com/office/drawing/2014/main" id="{E175A481-E92F-4B5B-A6D4-2D64CEE77DB6}"/>
              </a:ext>
            </a:extLst>
          </p:cNvPr>
          <p:cNvSpPr/>
          <p:nvPr/>
        </p:nvSpPr>
        <p:spPr>
          <a:xfrm>
            <a:off x="367175" y="1605981"/>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Drill a hole</a:t>
            </a:r>
          </a:p>
        </p:txBody>
      </p:sp>
      <p:sp>
        <p:nvSpPr>
          <p:cNvPr id="20" name="Rectangle 19">
            <a:extLst>
              <a:ext uri="{FF2B5EF4-FFF2-40B4-BE49-F238E27FC236}">
                <a16:creationId xmlns:a16="http://schemas.microsoft.com/office/drawing/2014/main" id="{257A7DE7-0D70-4C93-AC51-CEA92FFE4BCA}"/>
              </a:ext>
            </a:extLst>
          </p:cNvPr>
          <p:cNvSpPr/>
          <p:nvPr/>
        </p:nvSpPr>
        <p:spPr>
          <a:xfrm>
            <a:off x="367174" y="2689886"/>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Install PVC conduit in DB at the top</a:t>
            </a:r>
          </a:p>
        </p:txBody>
      </p:sp>
      <p:sp>
        <p:nvSpPr>
          <p:cNvPr id="21" name="Rectangle 20">
            <a:extLst>
              <a:ext uri="{FF2B5EF4-FFF2-40B4-BE49-F238E27FC236}">
                <a16:creationId xmlns:a16="http://schemas.microsoft.com/office/drawing/2014/main" id="{C132C2A3-41D6-43F6-A0A4-58D55199054F}"/>
              </a:ext>
            </a:extLst>
          </p:cNvPr>
          <p:cNvSpPr/>
          <p:nvPr/>
        </p:nvSpPr>
        <p:spPr>
          <a:xfrm>
            <a:off x="2845565" y="2689885"/>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Twisted wrist from drill getting stuck</a:t>
            </a:r>
          </a:p>
        </p:txBody>
      </p:sp>
      <p:sp>
        <p:nvSpPr>
          <p:cNvPr id="22" name="Rectangle 21">
            <a:extLst>
              <a:ext uri="{FF2B5EF4-FFF2-40B4-BE49-F238E27FC236}">
                <a16:creationId xmlns:a16="http://schemas.microsoft.com/office/drawing/2014/main" id="{33DBC325-E354-48F1-BFF5-D14581751723}"/>
              </a:ext>
            </a:extLst>
          </p:cNvPr>
          <p:cNvSpPr/>
          <p:nvPr/>
        </p:nvSpPr>
        <p:spPr>
          <a:xfrm>
            <a:off x="367175" y="3775319"/>
            <a:ext cx="2127649" cy="9625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Install a security light using a ladder</a:t>
            </a:r>
          </a:p>
        </p:txBody>
      </p:sp>
      <p:sp>
        <p:nvSpPr>
          <p:cNvPr id="23" name="Rectangle 22">
            <a:extLst>
              <a:ext uri="{FF2B5EF4-FFF2-40B4-BE49-F238E27FC236}">
                <a16:creationId xmlns:a16="http://schemas.microsoft.com/office/drawing/2014/main" id="{922BAFC4-068B-4B9B-AE91-795A16796BB3}"/>
              </a:ext>
            </a:extLst>
          </p:cNvPr>
          <p:cNvSpPr/>
          <p:nvPr/>
        </p:nvSpPr>
        <p:spPr>
          <a:xfrm>
            <a:off x="2845565" y="3775317"/>
            <a:ext cx="2127649" cy="9625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Falling from the ladder</a:t>
            </a:r>
          </a:p>
        </p:txBody>
      </p:sp>
      <p:sp>
        <p:nvSpPr>
          <p:cNvPr id="24" name="Rectangle 23">
            <a:extLst>
              <a:ext uri="{FF2B5EF4-FFF2-40B4-BE49-F238E27FC236}">
                <a16:creationId xmlns:a16="http://schemas.microsoft.com/office/drawing/2014/main" id="{39C459CC-DEF7-4026-AE62-5422942FFE98}"/>
              </a:ext>
            </a:extLst>
          </p:cNvPr>
          <p:cNvSpPr/>
          <p:nvPr/>
        </p:nvSpPr>
        <p:spPr>
          <a:xfrm>
            <a:off x="7940901" y="1605980"/>
            <a:ext cx="2127649" cy="8855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Inhaling dust and other particles</a:t>
            </a:r>
          </a:p>
        </p:txBody>
      </p:sp>
      <p:sp>
        <p:nvSpPr>
          <p:cNvPr id="25" name="Rectangle 24">
            <a:extLst>
              <a:ext uri="{FF2B5EF4-FFF2-40B4-BE49-F238E27FC236}">
                <a16:creationId xmlns:a16="http://schemas.microsoft.com/office/drawing/2014/main" id="{79D32B86-A977-43A1-A552-B00C1D8A84BD}"/>
              </a:ext>
            </a:extLst>
          </p:cNvPr>
          <p:cNvSpPr/>
          <p:nvPr/>
        </p:nvSpPr>
        <p:spPr>
          <a:xfrm>
            <a:off x="5462511" y="1605981"/>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Install PVC multicore cable onto brick wall</a:t>
            </a:r>
          </a:p>
        </p:txBody>
      </p:sp>
      <p:sp>
        <p:nvSpPr>
          <p:cNvPr id="26" name="Rectangle 25">
            <a:extLst>
              <a:ext uri="{FF2B5EF4-FFF2-40B4-BE49-F238E27FC236}">
                <a16:creationId xmlns:a16="http://schemas.microsoft.com/office/drawing/2014/main" id="{333AC5D2-1BB2-4BF9-AB21-12F9E0B8EAF7}"/>
              </a:ext>
            </a:extLst>
          </p:cNvPr>
          <p:cNvSpPr/>
          <p:nvPr/>
        </p:nvSpPr>
        <p:spPr>
          <a:xfrm>
            <a:off x="5462510" y="2689886"/>
            <a:ext cx="2127649" cy="8855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Fit circuit breaker and connect supply</a:t>
            </a:r>
          </a:p>
        </p:txBody>
      </p:sp>
      <p:sp>
        <p:nvSpPr>
          <p:cNvPr id="27" name="Rectangle 26">
            <a:extLst>
              <a:ext uri="{FF2B5EF4-FFF2-40B4-BE49-F238E27FC236}">
                <a16:creationId xmlns:a16="http://schemas.microsoft.com/office/drawing/2014/main" id="{56B3ABED-E735-4F8E-8AA5-E1348C46A0CA}"/>
              </a:ext>
            </a:extLst>
          </p:cNvPr>
          <p:cNvSpPr/>
          <p:nvPr/>
        </p:nvSpPr>
        <p:spPr>
          <a:xfrm>
            <a:off x="7940901" y="2689885"/>
            <a:ext cx="2127649" cy="8855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High risk of electrocution </a:t>
            </a:r>
          </a:p>
        </p:txBody>
      </p:sp>
    </p:spTree>
    <p:custDataLst>
      <p:tags r:id="rId1"/>
    </p:custDataLst>
    <p:extLst>
      <p:ext uri="{BB962C8B-B14F-4D97-AF65-F5344CB8AC3E}">
        <p14:creationId xmlns:p14="http://schemas.microsoft.com/office/powerpoint/2010/main" val="1536509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304460"/>
            <a:ext cx="7616770" cy="960112"/>
          </a:xfrm>
        </p:spPr>
        <p:txBody>
          <a:bodyPr/>
          <a:lstStyle/>
          <a:p>
            <a:r>
              <a:rPr lang="en-GB" dirty="0"/>
              <a:t>Prevent the risk</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654382"/>
          </a:xfrm>
        </p:spPr>
        <p:txBody>
          <a:bodyPr>
            <a:noAutofit/>
          </a:bodyPr>
          <a:lstStyle/>
          <a:p>
            <a:pPr marL="0" indent="0">
              <a:buNone/>
            </a:pPr>
            <a:r>
              <a:rPr lang="en-GB" sz="2400" dirty="0"/>
              <a:t>Choosing the right PPE will help you prevent some of the risk that you have identified. Here are two examples: </a:t>
            </a:r>
          </a:p>
          <a:p>
            <a:pPr marL="0" indent="0">
              <a:buNone/>
            </a:pPr>
            <a:endParaRPr lang="en-GB" dirty="0"/>
          </a:p>
        </p:txBody>
      </p:sp>
      <p:sp>
        <p:nvSpPr>
          <p:cNvPr id="20" name="Rectangle 19">
            <a:extLst>
              <a:ext uri="{FF2B5EF4-FFF2-40B4-BE49-F238E27FC236}">
                <a16:creationId xmlns:a16="http://schemas.microsoft.com/office/drawing/2014/main" id="{1E54BAA8-82C7-4901-97B1-32C9966A3B98}"/>
              </a:ext>
            </a:extLst>
          </p:cNvPr>
          <p:cNvSpPr/>
          <p:nvPr/>
        </p:nvSpPr>
        <p:spPr>
          <a:xfrm>
            <a:off x="740229" y="1961065"/>
            <a:ext cx="1851969" cy="13153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electrician wearing a mask while drilling</a:t>
            </a:r>
          </a:p>
        </p:txBody>
      </p:sp>
      <p:sp>
        <p:nvSpPr>
          <p:cNvPr id="21" name="Rectangle 20">
            <a:extLst>
              <a:ext uri="{FF2B5EF4-FFF2-40B4-BE49-F238E27FC236}">
                <a16:creationId xmlns:a16="http://schemas.microsoft.com/office/drawing/2014/main" id="{AAAD70B3-C297-4BEB-B336-CBF29EB73182}"/>
              </a:ext>
            </a:extLst>
          </p:cNvPr>
          <p:cNvSpPr/>
          <p:nvPr/>
        </p:nvSpPr>
        <p:spPr>
          <a:xfrm>
            <a:off x="7725781" y="3276382"/>
            <a:ext cx="2127649" cy="159756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electrician wearing safety shoes while standing on a ladder</a:t>
            </a:r>
          </a:p>
        </p:txBody>
      </p:sp>
      <p:sp>
        <p:nvSpPr>
          <p:cNvPr id="3" name="Rectangle 2">
            <a:extLst>
              <a:ext uri="{FF2B5EF4-FFF2-40B4-BE49-F238E27FC236}">
                <a16:creationId xmlns:a16="http://schemas.microsoft.com/office/drawing/2014/main" id="{AB0EBA73-01DA-4656-B6D3-297DEB1CF033}"/>
              </a:ext>
            </a:extLst>
          </p:cNvPr>
          <p:cNvSpPr/>
          <p:nvPr/>
        </p:nvSpPr>
        <p:spPr>
          <a:xfrm>
            <a:off x="2697770" y="2143401"/>
            <a:ext cx="6801376" cy="830997"/>
          </a:xfrm>
          <a:prstGeom prst="rect">
            <a:avLst/>
          </a:prstGeom>
        </p:spPr>
        <p:txBody>
          <a:bodyPr wrap="square">
            <a:spAutoFit/>
          </a:bodyPr>
          <a:lstStyle/>
          <a:p>
            <a:r>
              <a:rPr lang="en-GB" sz="2400" dirty="0"/>
              <a:t>Wearing a mask when drilling will help to prevent you from inhaling dust and other particles</a:t>
            </a:r>
            <a:endParaRPr lang="en-ZA" sz="2400" dirty="0"/>
          </a:p>
        </p:txBody>
      </p:sp>
      <p:sp>
        <p:nvSpPr>
          <p:cNvPr id="4" name="Rectangle 3">
            <a:extLst>
              <a:ext uri="{FF2B5EF4-FFF2-40B4-BE49-F238E27FC236}">
                <a16:creationId xmlns:a16="http://schemas.microsoft.com/office/drawing/2014/main" id="{6F0BC4FD-0CC9-4395-BADF-C0BCE1BAC6DA}"/>
              </a:ext>
            </a:extLst>
          </p:cNvPr>
          <p:cNvSpPr/>
          <p:nvPr/>
        </p:nvSpPr>
        <p:spPr>
          <a:xfrm>
            <a:off x="645013" y="3673622"/>
            <a:ext cx="6801376" cy="830997"/>
          </a:xfrm>
          <a:prstGeom prst="rect">
            <a:avLst/>
          </a:prstGeom>
        </p:spPr>
        <p:txBody>
          <a:bodyPr wrap="square">
            <a:spAutoFit/>
          </a:bodyPr>
          <a:lstStyle/>
          <a:p>
            <a:r>
              <a:rPr lang="en-GB" sz="2400" dirty="0"/>
              <a:t>Wearing non-slip safety shoes will ensure that you don’t slip and fall when you are working on a ladder.</a:t>
            </a:r>
          </a:p>
        </p:txBody>
      </p:sp>
    </p:spTree>
    <p:custDataLst>
      <p:tags r:id="rId1"/>
    </p:custDataLst>
    <p:extLst>
      <p:ext uri="{BB962C8B-B14F-4D97-AF65-F5344CB8AC3E}">
        <p14:creationId xmlns:p14="http://schemas.microsoft.com/office/powerpoint/2010/main" val="1105977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304460"/>
            <a:ext cx="7616770" cy="960112"/>
          </a:xfrm>
        </p:spPr>
        <p:txBody>
          <a:bodyPr/>
          <a:lstStyle/>
          <a:p>
            <a:r>
              <a:rPr lang="en-GB" dirty="0"/>
              <a:t>Select the correct PPE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487129" cy="654382"/>
          </a:xfrm>
        </p:spPr>
        <p:txBody>
          <a:bodyPr>
            <a:noAutofit/>
          </a:bodyPr>
          <a:lstStyle/>
          <a:p>
            <a:pPr marL="0" indent="0">
              <a:buNone/>
            </a:pPr>
            <a:r>
              <a:rPr lang="en-GB" sz="2400" dirty="0"/>
              <a:t>What PPE do you think you would need for the entire job?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6" name="Rectangle 15">
            <a:extLst>
              <a:ext uri="{FF2B5EF4-FFF2-40B4-BE49-F238E27FC236}">
                <a16:creationId xmlns:a16="http://schemas.microsoft.com/office/drawing/2014/main" id="{264B1C75-53E1-4790-AA78-670495805214}"/>
              </a:ext>
            </a:extLst>
          </p:cNvPr>
          <p:cNvSpPr/>
          <p:nvPr/>
        </p:nvSpPr>
        <p:spPr>
          <a:xfrm>
            <a:off x="2778965" y="2227706"/>
            <a:ext cx="3535680" cy="22191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a:t>
            </a:r>
          </a:p>
          <a:p>
            <a:pPr algn="ctr"/>
            <a:r>
              <a:rPr lang="en-ZA" sz="1553" dirty="0"/>
              <a:t>Image of an electrician (he should not be wearing any PPE) </a:t>
            </a:r>
          </a:p>
        </p:txBody>
      </p:sp>
      <p:sp>
        <p:nvSpPr>
          <p:cNvPr id="17" name="Rectangle 16">
            <a:extLst>
              <a:ext uri="{FF2B5EF4-FFF2-40B4-BE49-F238E27FC236}">
                <a16:creationId xmlns:a16="http://schemas.microsoft.com/office/drawing/2014/main" id="{528CD136-912E-47EE-A5D4-3E8D43275494}"/>
              </a:ext>
            </a:extLst>
          </p:cNvPr>
          <p:cNvSpPr/>
          <p:nvPr/>
        </p:nvSpPr>
        <p:spPr>
          <a:xfrm>
            <a:off x="7916572" y="3494648"/>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Overall </a:t>
            </a:r>
          </a:p>
        </p:txBody>
      </p:sp>
      <p:sp>
        <p:nvSpPr>
          <p:cNvPr id="6" name="Rectangle 5">
            <a:extLst>
              <a:ext uri="{FF2B5EF4-FFF2-40B4-BE49-F238E27FC236}">
                <a16:creationId xmlns:a16="http://schemas.microsoft.com/office/drawing/2014/main" id="{B5980AC5-1E91-4FBE-8CC3-DB8791EC41A5}"/>
              </a:ext>
            </a:extLst>
          </p:cNvPr>
          <p:cNvSpPr/>
          <p:nvPr/>
        </p:nvSpPr>
        <p:spPr>
          <a:xfrm>
            <a:off x="7919207" y="4350064"/>
            <a:ext cx="1670807" cy="5325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7" name="Rectangle 6">
            <a:extLst>
              <a:ext uri="{FF2B5EF4-FFF2-40B4-BE49-F238E27FC236}">
                <a16:creationId xmlns:a16="http://schemas.microsoft.com/office/drawing/2014/main" id="{E73DD4BB-A856-4409-B7A2-AD32E8BDD962}"/>
              </a:ext>
            </a:extLst>
          </p:cNvPr>
          <p:cNvSpPr/>
          <p:nvPr/>
        </p:nvSpPr>
        <p:spPr>
          <a:xfrm>
            <a:off x="6495459" y="348639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Safety shoes</a:t>
            </a:r>
          </a:p>
        </p:txBody>
      </p:sp>
      <p:sp>
        <p:nvSpPr>
          <p:cNvPr id="8" name="Rectangle 7">
            <a:extLst>
              <a:ext uri="{FF2B5EF4-FFF2-40B4-BE49-F238E27FC236}">
                <a16:creationId xmlns:a16="http://schemas.microsoft.com/office/drawing/2014/main" id="{483FBD21-A740-42D7-8367-01A43D13BCFD}"/>
              </a:ext>
            </a:extLst>
          </p:cNvPr>
          <p:cNvSpPr/>
          <p:nvPr/>
        </p:nvSpPr>
        <p:spPr>
          <a:xfrm>
            <a:off x="6495459" y="2215834"/>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Eye protection </a:t>
            </a:r>
          </a:p>
        </p:txBody>
      </p:sp>
      <p:sp>
        <p:nvSpPr>
          <p:cNvPr id="9" name="Rectangle 8">
            <a:extLst>
              <a:ext uri="{FF2B5EF4-FFF2-40B4-BE49-F238E27FC236}">
                <a16:creationId xmlns:a16="http://schemas.microsoft.com/office/drawing/2014/main" id="{FF97122B-B05F-43DD-A3E7-07034EE81F2D}"/>
              </a:ext>
            </a:extLst>
          </p:cNvPr>
          <p:cNvSpPr/>
          <p:nvPr/>
        </p:nvSpPr>
        <p:spPr>
          <a:xfrm>
            <a:off x="6495459" y="285410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Ear protection </a:t>
            </a:r>
          </a:p>
        </p:txBody>
      </p:sp>
      <p:sp>
        <p:nvSpPr>
          <p:cNvPr id="10" name="Rectangle 9">
            <a:extLst>
              <a:ext uri="{FF2B5EF4-FFF2-40B4-BE49-F238E27FC236}">
                <a16:creationId xmlns:a16="http://schemas.microsoft.com/office/drawing/2014/main" id="{1CCF56B4-72CB-4E83-90F2-F7CA63DE6E96}"/>
              </a:ext>
            </a:extLst>
          </p:cNvPr>
          <p:cNvSpPr/>
          <p:nvPr/>
        </p:nvSpPr>
        <p:spPr>
          <a:xfrm>
            <a:off x="7916573" y="285410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Gas mask </a:t>
            </a:r>
          </a:p>
        </p:txBody>
      </p:sp>
      <p:sp>
        <p:nvSpPr>
          <p:cNvPr id="11" name="Rectangle 10">
            <a:extLst>
              <a:ext uri="{FF2B5EF4-FFF2-40B4-BE49-F238E27FC236}">
                <a16:creationId xmlns:a16="http://schemas.microsoft.com/office/drawing/2014/main" id="{07BFA1A9-4A81-467E-862D-EBF18507E31C}"/>
              </a:ext>
            </a:extLst>
          </p:cNvPr>
          <p:cNvSpPr/>
          <p:nvPr/>
        </p:nvSpPr>
        <p:spPr>
          <a:xfrm>
            <a:off x="7916573" y="2228883"/>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Sunglasses</a:t>
            </a:r>
          </a:p>
        </p:txBody>
      </p:sp>
      <p:sp>
        <p:nvSpPr>
          <p:cNvPr id="12" name="Rectangle 11">
            <a:extLst>
              <a:ext uri="{FF2B5EF4-FFF2-40B4-BE49-F238E27FC236}">
                <a16:creationId xmlns:a16="http://schemas.microsoft.com/office/drawing/2014/main" id="{7EC50BE6-FF49-4C89-9E2B-0FF5164BE9F6}"/>
              </a:ext>
            </a:extLst>
          </p:cNvPr>
          <p:cNvSpPr/>
          <p:nvPr/>
        </p:nvSpPr>
        <p:spPr>
          <a:xfrm>
            <a:off x="831026" y="4365392"/>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Image</a:t>
            </a:r>
          </a:p>
          <a:p>
            <a:pPr algn="ctr"/>
            <a:r>
              <a:rPr lang="en-ZA" sz="1553" dirty="0"/>
              <a:t>Sun hat</a:t>
            </a:r>
          </a:p>
        </p:txBody>
      </p:sp>
      <p:sp>
        <p:nvSpPr>
          <p:cNvPr id="13" name="Rectangle 12">
            <a:extLst>
              <a:ext uri="{FF2B5EF4-FFF2-40B4-BE49-F238E27FC236}">
                <a16:creationId xmlns:a16="http://schemas.microsoft.com/office/drawing/2014/main" id="{44B169C5-ADAD-43BF-8081-85BE7760167F}"/>
              </a:ext>
            </a:extLst>
          </p:cNvPr>
          <p:cNvSpPr/>
          <p:nvPr/>
        </p:nvSpPr>
        <p:spPr>
          <a:xfrm>
            <a:off x="818555" y="2292609"/>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Image </a:t>
            </a:r>
          </a:p>
          <a:p>
            <a:pPr algn="ctr"/>
            <a:r>
              <a:rPr lang="en-ZA" sz="1553" dirty="0"/>
              <a:t>Sun lotion </a:t>
            </a:r>
          </a:p>
        </p:txBody>
      </p:sp>
      <p:sp>
        <p:nvSpPr>
          <p:cNvPr id="14" name="Rectangle 13">
            <a:extLst>
              <a:ext uri="{FF2B5EF4-FFF2-40B4-BE49-F238E27FC236}">
                <a16:creationId xmlns:a16="http://schemas.microsoft.com/office/drawing/2014/main" id="{2DD4487B-4FF6-47BC-B76A-B4FF71EF7E7E}"/>
              </a:ext>
            </a:extLst>
          </p:cNvPr>
          <p:cNvSpPr/>
          <p:nvPr/>
        </p:nvSpPr>
        <p:spPr>
          <a:xfrm>
            <a:off x="831026" y="2993324"/>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Image</a:t>
            </a:r>
          </a:p>
          <a:p>
            <a:pPr algn="ctr"/>
            <a:r>
              <a:rPr lang="en-ZA" sz="1553" dirty="0"/>
              <a:t>Hard hat</a:t>
            </a:r>
          </a:p>
        </p:txBody>
      </p:sp>
      <p:sp>
        <p:nvSpPr>
          <p:cNvPr id="15" name="Rectangle 14">
            <a:extLst>
              <a:ext uri="{FF2B5EF4-FFF2-40B4-BE49-F238E27FC236}">
                <a16:creationId xmlns:a16="http://schemas.microsoft.com/office/drawing/2014/main" id="{BE03A325-E8FF-4B6F-B70F-26B43B6504B1}"/>
              </a:ext>
            </a:extLst>
          </p:cNvPr>
          <p:cNvSpPr/>
          <p:nvPr/>
        </p:nvSpPr>
        <p:spPr>
          <a:xfrm>
            <a:off x="831026" y="3696593"/>
            <a:ext cx="1284391" cy="5325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Image</a:t>
            </a:r>
          </a:p>
          <a:p>
            <a:pPr algn="ctr"/>
            <a:r>
              <a:rPr lang="en-ZA" sz="1400" dirty="0"/>
              <a:t>Insulation socks</a:t>
            </a:r>
          </a:p>
        </p:txBody>
      </p:sp>
      <p:pic>
        <p:nvPicPr>
          <p:cNvPr id="18" name="Graphic 17" descr="User">
            <a:extLst>
              <a:ext uri="{FF2B5EF4-FFF2-40B4-BE49-F238E27FC236}">
                <a16:creationId xmlns:a16="http://schemas.microsoft.com/office/drawing/2014/main" id="{D5EAAB6D-5B6F-413F-B416-F346C141AB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452592"/>
            <a:ext cx="854046" cy="854046"/>
          </a:xfrm>
          <a:prstGeom prst="rect">
            <a:avLst/>
          </a:prstGeom>
        </p:spPr>
      </p:pic>
      <p:sp>
        <p:nvSpPr>
          <p:cNvPr id="19" name="Rectangle 18">
            <a:extLst>
              <a:ext uri="{FF2B5EF4-FFF2-40B4-BE49-F238E27FC236}">
                <a16:creationId xmlns:a16="http://schemas.microsoft.com/office/drawing/2014/main" id="{9145C25B-2F0D-4D17-9815-CA52F637A323}"/>
              </a:ext>
            </a:extLst>
          </p:cNvPr>
          <p:cNvSpPr/>
          <p:nvPr/>
        </p:nvSpPr>
        <p:spPr>
          <a:xfrm>
            <a:off x="790061" y="1573324"/>
            <a:ext cx="9167671" cy="461665"/>
          </a:xfrm>
          <a:prstGeom prst="rect">
            <a:avLst/>
          </a:prstGeom>
          <a:solidFill>
            <a:schemeClr val="tx2">
              <a:lumMod val="40000"/>
              <a:lumOff val="60000"/>
            </a:schemeClr>
          </a:solidFill>
        </p:spPr>
        <p:txBody>
          <a:bodyPr wrap="square">
            <a:spAutoFit/>
          </a:bodyPr>
          <a:lstStyle/>
          <a:p>
            <a:r>
              <a:rPr lang="en-GB" sz="2400" b="1" i="1" dirty="0"/>
              <a:t>Drag and items onto the image of the electrician and click submit. </a:t>
            </a:r>
          </a:p>
        </p:txBody>
      </p:sp>
    </p:spTree>
    <p:custDataLst>
      <p:tags r:id="rId1"/>
    </p:custDataLst>
    <p:extLst>
      <p:ext uri="{BB962C8B-B14F-4D97-AF65-F5344CB8AC3E}">
        <p14:creationId xmlns:p14="http://schemas.microsoft.com/office/powerpoint/2010/main" val="2344183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Complete Risk Assessment Table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47302" y="1104489"/>
            <a:ext cx="9707516" cy="1818394"/>
          </a:xfrm>
        </p:spPr>
        <p:txBody>
          <a:bodyPr>
            <a:noAutofit/>
          </a:bodyPr>
          <a:lstStyle/>
          <a:p>
            <a:pPr marL="0" indent="0">
              <a:buNone/>
            </a:pPr>
            <a:r>
              <a:rPr lang="en-GB" sz="2400" dirty="0"/>
              <a:t>Imagine checking why the switches on a circuit board have tripped.  What are the potential risks involved? How would you prevent these risks?</a:t>
            </a:r>
          </a:p>
        </p:txBody>
      </p:sp>
      <p:sp>
        <p:nvSpPr>
          <p:cNvPr id="6" name="Rectangle 5">
            <a:extLst>
              <a:ext uri="{FF2B5EF4-FFF2-40B4-BE49-F238E27FC236}">
                <a16:creationId xmlns:a16="http://schemas.microsoft.com/office/drawing/2014/main" id="{F5FE5218-0390-4DD4-8776-7083F0BD5814}"/>
              </a:ext>
            </a:extLst>
          </p:cNvPr>
          <p:cNvSpPr/>
          <p:nvPr/>
        </p:nvSpPr>
        <p:spPr>
          <a:xfrm>
            <a:off x="9115249" y="4500904"/>
            <a:ext cx="1124126" cy="449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graphicFrame>
        <p:nvGraphicFramePr>
          <p:cNvPr id="7" name="Table 6">
            <a:extLst>
              <a:ext uri="{FF2B5EF4-FFF2-40B4-BE49-F238E27FC236}">
                <a16:creationId xmlns:a16="http://schemas.microsoft.com/office/drawing/2014/main" id="{0357475A-A9B7-414E-8E04-D1CE59247EA0}"/>
              </a:ext>
            </a:extLst>
          </p:cNvPr>
          <p:cNvGraphicFramePr>
            <a:graphicFrameLocks noGrp="1"/>
          </p:cNvGraphicFramePr>
          <p:nvPr>
            <p:extLst>
              <p:ext uri="{D42A27DB-BD31-4B8C-83A1-F6EECF244321}">
                <p14:modId xmlns:p14="http://schemas.microsoft.com/office/powerpoint/2010/main" val="3839712403"/>
              </p:ext>
            </p:extLst>
          </p:nvPr>
        </p:nvGraphicFramePr>
        <p:xfrm>
          <a:off x="184557" y="2653406"/>
          <a:ext cx="8847743" cy="2754255"/>
        </p:xfrm>
        <a:graphic>
          <a:graphicData uri="http://schemas.openxmlformats.org/drawingml/2006/table">
            <a:tbl>
              <a:tblPr firstRow="1" firstCol="1" bandRow="1">
                <a:tableStyleId>{5C22544A-7EE6-4342-B048-85BDC9FD1C3A}</a:tableStyleId>
              </a:tblPr>
              <a:tblGrid>
                <a:gridCol w="1801068">
                  <a:extLst>
                    <a:ext uri="{9D8B030D-6E8A-4147-A177-3AD203B41FA5}">
                      <a16:colId xmlns:a16="http://schemas.microsoft.com/office/drawing/2014/main" val="524353469"/>
                    </a:ext>
                  </a:extLst>
                </a:gridCol>
                <a:gridCol w="1523403">
                  <a:extLst>
                    <a:ext uri="{9D8B030D-6E8A-4147-A177-3AD203B41FA5}">
                      <a16:colId xmlns:a16="http://schemas.microsoft.com/office/drawing/2014/main" val="1055943245"/>
                    </a:ext>
                  </a:extLst>
                </a:gridCol>
                <a:gridCol w="1023468">
                  <a:extLst>
                    <a:ext uri="{9D8B030D-6E8A-4147-A177-3AD203B41FA5}">
                      <a16:colId xmlns:a16="http://schemas.microsoft.com/office/drawing/2014/main" val="1026643368"/>
                    </a:ext>
                  </a:extLst>
                </a:gridCol>
                <a:gridCol w="442914">
                  <a:extLst>
                    <a:ext uri="{9D8B030D-6E8A-4147-A177-3AD203B41FA5}">
                      <a16:colId xmlns:a16="http://schemas.microsoft.com/office/drawing/2014/main" val="1229652559"/>
                    </a:ext>
                  </a:extLst>
                </a:gridCol>
                <a:gridCol w="524114">
                  <a:extLst>
                    <a:ext uri="{9D8B030D-6E8A-4147-A177-3AD203B41FA5}">
                      <a16:colId xmlns:a16="http://schemas.microsoft.com/office/drawing/2014/main" val="478015671"/>
                    </a:ext>
                  </a:extLst>
                </a:gridCol>
                <a:gridCol w="442914">
                  <a:extLst>
                    <a:ext uri="{9D8B030D-6E8A-4147-A177-3AD203B41FA5}">
                      <a16:colId xmlns:a16="http://schemas.microsoft.com/office/drawing/2014/main" val="2793897711"/>
                    </a:ext>
                  </a:extLst>
                </a:gridCol>
                <a:gridCol w="3089862">
                  <a:extLst>
                    <a:ext uri="{9D8B030D-6E8A-4147-A177-3AD203B41FA5}">
                      <a16:colId xmlns:a16="http://schemas.microsoft.com/office/drawing/2014/main" val="2124565155"/>
                    </a:ext>
                  </a:extLst>
                </a:gridCol>
              </a:tblGrid>
              <a:tr h="518982">
                <a:tc rowSpan="2">
                  <a:txBody>
                    <a:bodyPr/>
                    <a:lstStyle/>
                    <a:p>
                      <a:pPr algn="ctr">
                        <a:lnSpc>
                          <a:spcPct val="115000"/>
                        </a:lnSpc>
                        <a:spcAft>
                          <a:spcPts val="0"/>
                        </a:spcAft>
                      </a:pPr>
                      <a:r>
                        <a:rPr lang="en-ZA" sz="1600" dirty="0">
                          <a:effectLst/>
                        </a:rPr>
                        <a:t>ACTIVITY</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HAZARD</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DANGER</a:t>
                      </a:r>
                      <a:endParaRPr lang="en-ZA" sz="1600" dirty="0">
                        <a:effectLst/>
                        <a:latin typeface="Arial" panose="020B0604020202020204" pitchFamily="34" charset="0"/>
                        <a:ea typeface="Arial" panose="020B0604020202020204" pitchFamily="34" charset="0"/>
                      </a:endParaRPr>
                    </a:p>
                  </a:txBody>
                  <a:tcPr marL="59747" marR="59747" marT="0" marB="0" anchor="ctr"/>
                </a:tc>
                <a:tc gridSpan="3">
                  <a:txBody>
                    <a:bodyPr/>
                    <a:lstStyle/>
                    <a:p>
                      <a:pPr algn="ctr">
                        <a:lnSpc>
                          <a:spcPct val="115000"/>
                        </a:lnSpc>
                        <a:spcAft>
                          <a:spcPts val="0"/>
                        </a:spcAft>
                      </a:pPr>
                      <a:r>
                        <a:rPr lang="en-ZA" sz="1600" dirty="0">
                          <a:effectLst/>
                        </a:rPr>
                        <a:t>RISK</a:t>
                      </a:r>
                    </a:p>
                    <a:p>
                      <a:pPr algn="ctr">
                        <a:lnSpc>
                          <a:spcPct val="115000"/>
                        </a:lnSpc>
                        <a:spcAft>
                          <a:spcPts val="0"/>
                        </a:spcAft>
                      </a:pPr>
                      <a:r>
                        <a:rPr lang="en-ZA" sz="1600" dirty="0">
                          <a:effectLst/>
                        </a:rPr>
                        <a:t>(Without preventive measures.)</a:t>
                      </a:r>
                      <a:endParaRPr lang="en-ZA" sz="1600" dirty="0">
                        <a:effectLst/>
                        <a:latin typeface="Arial" panose="020B0604020202020204" pitchFamily="34" charset="0"/>
                        <a:ea typeface="Arial" panose="020B0604020202020204" pitchFamily="34" charset="0"/>
                      </a:endParaRPr>
                    </a:p>
                  </a:txBody>
                  <a:tcPr marL="59747" marR="59747" marT="0" marB="0" anchor="ct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600" dirty="0">
                          <a:effectLst/>
                        </a:rPr>
                        <a:t>PREVENTIVE MEASURE</a:t>
                      </a:r>
                      <a:endParaRPr lang="en-ZA" sz="16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3303815659"/>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dirty="0">
                          <a:effectLst/>
                        </a:rPr>
                        <a:t>High</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Med</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Low</a:t>
                      </a:r>
                      <a:endParaRPr lang="en-ZA" sz="1600" dirty="0">
                        <a:effectLst/>
                        <a:latin typeface="Arial" panose="020B0604020202020204" pitchFamily="34" charset="0"/>
                        <a:ea typeface="Arial" panose="020B0604020202020204" pitchFamily="34" charset="0"/>
                      </a:endParaRPr>
                    </a:p>
                  </a:txBody>
                  <a:tcPr marL="59747" marR="59747" marT="0" marB="0" anchor="ctr"/>
                </a:tc>
                <a:tc vMerge="1">
                  <a:txBody>
                    <a:bodyPr/>
                    <a:lstStyle/>
                    <a:p>
                      <a:endParaRPr lang="en-ZA"/>
                    </a:p>
                  </a:txBody>
                  <a:tcPr/>
                </a:tc>
                <a:extLst>
                  <a:ext uri="{0D108BD9-81ED-4DB2-BD59-A6C34878D82A}">
                    <a16:rowId xmlns:a16="http://schemas.microsoft.com/office/drawing/2014/main" val="2082118651"/>
                  </a:ext>
                </a:extLst>
              </a:tr>
              <a:tr h="1107953">
                <a:tc>
                  <a:txBody>
                    <a:bodyPr/>
                    <a:lstStyle/>
                    <a:p>
                      <a:pPr>
                        <a:lnSpc>
                          <a:spcPct val="115000"/>
                        </a:lnSpc>
                        <a:spcAft>
                          <a:spcPts val="0"/>
                        </a:spcAft>
                      </a:pPr>
                      <a:r>
                        <a:rPr lang="en-ZA" sz="1800" dirty="0">
                          <a:effectLst/>
                          <a:latin typeface="Arial" panose="020B0604020202020204" pitchFamily="34" charset="0"/>
                          <a:ea typeface="Arial" panose="020B0604020202020204" pitchFamily="34" charset="0"/>
                        </a:rPr>
                        <a:t>Check tripped switches</a:t>
                      </a: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800">
                          <a:effectLst/>
                        </a:rPr>
                        <a:t> </a:t>
                      </a:r>
                      <a:endParaRPr lang="en-ZA" sz="1800">
                        <a:effectLst/>
                        <a:latin typeface="Arial" panose="020B0604020202020204" pitchFamily="34" charset="0"/>
                        <a:ea typeface="Arial" panose="020B0604020202020204" pitchFamily="34" charset="0"/>
                      </a:endParaRPr>
                    </a:p>
                  </a:txBody>
                  <a:tcPr marL="59747" marR="59747" marT="0" marB="0" anchor="ctr"/>
                </a:tc>
                <a:tc>
                  <a:txBody>
                    <a:bodyPr/>
                    <a:lstStyle/>
                    <a:p>
                      <a:pPr marL="0" lvl="0" indent="0" algn="just">
                        <a:lnSpc>
                          <a:spcPct val="115000"/>
                        </a:lnSpc>
                        <a:spcAft>
                          <a:spcPts val="0"/>
                        </a:spcAft>
                        <a:buFont typeface="Symbol" panose="05050102010706020507" pitchFamily="18" charset="2"/>
                        <a:buNone/>
                      </a:pPr>
                      <a:endParaRPr lang="en-ZA" sz="18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2185672441"/>
                  </a:ext>
                </a:extLst>
              </a:tr>
            </a:tbl>
          </a:graphicData>
        </a:graphic>
      </p:graphicFrame>
      <p:pic>
        <p:nvPicPr>
          <p:cNvPr id="8" name="Graphic 7" descr="User">
            <a:extLst>
              <a:ext uri="{FF2B5EF4-FFF2-40B4-BE49-F238E27FC236}">
                <a16:creationId xmlns:a16="http://schemas.microsoft.com/office/drawing/2014/main" id="{AAD07C11-8368-4F33-8315-6E23E5639B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59" y="1772728"/>
            <a:ext cx="854046" cy="854046"/>
          </a:xfrm>
          <a:prstGeom prst="rect">
            <a:avLst/>
          </a:prstGeom>
        </p:spPr>
      </p:pic>
      <p:sp>
        <p:nvSpPr>
          <p:cNvPr id="9" name="Rectangle 8">
            <a:extLst>
              <a:ext uri="{FF2B5EF4-FFF2-40B4-BE49-F238E27FC236}">
                <a16:creationId xmlns:a16="http://schemas.microsoft.com/office/drawing/2014/main" id="{1DB761EC-2BD9-4516-8DA3-F16DC667606E}"/>
              </a:ext>
            </a:extLst>
          </p:cNvPr>
          <p:cNvSpPr/>
          <p:nvPr/>
        </p:nvSpPr>
        <p:spPr>
          <a:xfrm>
            <a:off x="724402" y="1893460"/>
            <a:ext cx="9167671" cy="461665"/>
          </a:xfrm>
          <a:prstGeom prst="rect">
            <a:avLst/>
          </a:prstGeom>
          <a:solidFill>
            <a:schemeClr val="tx2">
              <a:lumMod val="40000"/>
              <a:lumOff val="60000"/>
            </a:schemeClr>
          </a:solidFill>
        </p:spPr>
        <p:txBody>
          <a:bodyPr wrap="square">
            <a:spAutoFit/>
          </a:bodyPr>
          <a:lstStyle/>
          <a:p>
            <a:r>
              <a:rPr lang="en-GB" sz="2400" b="1" i="1" dirty="0"/>
              <a:t>Fill in the table below and click submit. </a:t>
            </a:r>
          </a:p>
        </p:txBody>
      </p:sp>
    </p:spTree>
    <p:custDataLst>
      <p:tags r:id="rId1"/>
    </p:custDataLst>
    <p:extLst>
      <p:ext uri="{BB962C8B-B14F-4D97-AF65-F5344CB8AC3E}">
        <p14:creationId xmlns:p14="http://schemas.microsoft.com/office/powerpoint/2010/main" val="3474325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Example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52420" cy="1818394"/>
          </a:xfrm>
        </p:spPr>
        <p:txBody>
          <a:bodyPr>
            <a:noAutofit/>
          </a:bodyPr>
          <a:lstStyle/>
          <a:p>
            <a:pPr marL="0" indent="0">
              <a:buNone/>
            </a:pPr>
            <a:r>
              <a:rPr lang="en-GB" sz="2400" dirty="0"/>
              <a:t>How does your table compare to this one? Did you have the right preventative measures? </a:t>
            </a:r>
          </a:p>
        </p:txBody>
      </p:sp>
      <p:graphicFrame>
        <p:nvGraphicFramePr>
          <p:cNvPr id="3" name="Table 2">
            <a:extLst>
              <a:ext uri="{FF2B5EF4-FFF2-40B4-BE49-F238E27FC236}">
                <a16:creationId xmlns:a16="http://schemas.microsoft.com/office/drawing/2014/main" id="{E71AC0B8-9616-4B35-B648-5F392C92A52F}"/>
              </a:ext>
            </a:extLst>
          </p:cNvPr>
          <p:cNvGraphicFramePr>
            <a:graphicFrameLocks noGrp="1"/>
          </p:cNvGraphicFramePr>
          <p:nvPr>
            <p:extLst>
              <p:ext uri="{D42A27DB-BD31-4B8C-83A1-F6EECF244321}">
                <p14:modId xmlns:p14="http://schemas.microsoft.com/office/powerpoint/2010/main" val="101315445"/>
              </p:ext>
            </p:extLst>
          </p:nvPr>
        </p:nvGraphicFramePr>
        <p:xfrm>
          <a:off x="184557" y="1963983"/>
          <a:ext cx="9890620" cy="2473839"/>
        </p:xfrm>
        <a:graphic>
          <a:graphicData uri="http://schemas.openxmlformats.org/drawingml/2006/table">
            <a:tbl>
              <a:tblPr firstRow="1" firstCol="1" bandRow="1">
                <a:tableStyleId>{5C22544A-7EE6-4342-B048-85BDC9FD1C3A}</a:tableStyleId>
              </a:tblPr>
              <a:tblGrid>
                <a:gridCol w="1506928">
                  <a:extLst>
                    <a:ext uri="{9D8B030D-6E8A-4147-A177-3AD203B41FA5}">
                      <a16:colId xmlns:a16="http://schemas.microsoft.com/office/drawing/2014/main" val="524353469"/>
                    </a:ext>
                  </a:extLst>
                </a:gridCol>
                <a:gridCol w="1707764">
                  <a:extLst>
                    <a:ext uri="{9D8B030D-6E8A-4147-A177-3AD203B41FA5}">
                      <a16:colId xmlns:a16="http://schemas.microsoft.com/office/drawing/2014/main" val="1055943245"/>
                    </a:ext>
                  </a:extLst>
                </a:gridCol>
                <a:gridCol w="1645735">
                  <a:extLst>
                    <a:ext uri="{9D8B030D-6E8A-4147-A177-3AD203B41FA5}">
                      <a16:colId xmlns:a16="http://schemas.microsoft.com/office/drawing/2014/main" val="1026643368"/>
                    </a:ext>
                  </a:extLst>
                </a:gridCol>
                <a:gridCol w="495120">
                  <a:extLst>
                    <a:ext uri="{9D8B030D-6E8A-4147-A177-3AD203B41FA5}">
                      <a16:colId xmlns:a16="http://schemas.microsoft.com/office/drawing/2014/main" val="1229652559"/>
                    </a:ext>
                  </a:extLst>
                </a:gridCol>
                <a:gridCol w="585891">
                  <a:extLst>
                    <a:ext uri="{9D8B030D-6E8A-4147-A177-3AD203B41FA5}">
                      <a16:colId xmlns:a16="http://schemas.microsoft.com/office/drawing/2014/main" val="478015671"/>
                    </a:ext>
                  </a:extLst>
                </a:gridCol>
                <a:gridCol w="495120">
                  <a:extLst>
                    <a:ext uri="{9D8B030D-6E8A-4147-A177-3AD203B41FA5}">
                      <a16:colId xmlns:a16="http://schemas.microsoft.com/office/drawing/2014/main" val="2793897711"/>
                    </a:ext>
                  </a:extLst>
                </a:gridCol>
                <a:gridCol w="3454062">
                  <a:extLst>
                    <a:ext uri="{9D8B030D-6E8A-4147-A177-3AD203B41FA5}">
                      <a16:colId xmlns:a16="http://schemas.microsoft.com/office/drawing/2014/main" val="2124565155"/>
                    </a:ext>
                  </a:extLst>
                </a:gridCol>
              </a:tblGrid>
              <a:tr h="518982">
                <a:tc rowSpan="2">
                  <a:txBody>
                    <a:bodyPr/>
                    <a:lstStyle/>
                    <a:p>
                      <a:pPr algn="ctr">
                        <a:lnSpc>
                          <a:spcPct val="115000"/>
                        </a:lnSpc>
                        <a:spcAft>
                          <a:spcPts val="0"/>
                        </a:spcAft>
                      </a:pPr>
                      <a:r>
                        <a:rPr lang="en-ZA" sz="1600" dirty="0">
                          <a:effectLst/>
                        </a:rPr>
                        <a:t>ACTIVITY</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HAZARD</a:t>
                      </a:r>
                      <a:endParaRPr lang="en-ZA" sz="1600" dirty="0">
                        <a:effectLst/>
                        <a:latin typeface="Arial" panose="020B0604020202020204" pitchFamily="34" charset="0"/>
                        <a:ea typeface="Arial" panose="020B0604020202020204" pitchFamily="34" charset="0"/>
                      </a:endParaRPr>
                    </a:p>
                  </a:txBody>
                  <a:tcPr marL="59747" marR="59747" marT="0" marB="0" anchor="ctr"/>
                </a:tc>
                <a:tc rowSpan="2">
                  <a:txBody>
                    <a:bodyPr/>
                    <a:lstStyle/>
                    <a:p>
                      <a:pPr algn="ctr">
                        <a:lnSpc>
                          <a:spcPct val="115000"/>
                        </a:lnSpc>
                        <a:spcAft>
                          <a:spcPts val="0"/>
                        </a:spcAft>
                      </a:pPr>
                      <a:r>
                        <a:rPr lang="en-ZA" sz="1600" dirty="0">
                          <a:effectLst/>
                        </a:rPr>
                        <a:t>DANGER</a:t>
                      </a:r>
                      <a:endParaRPr lang="en-ZA" sz="1600" dirty="0">
                        <a:effectLst/>
                        <a:latin typeface="Arial" panose="020B0604020202020204" pitchFamily="34" charset="0"/>
                        <a:ea typeface="Arial" panose="020B0604020202020204" pitchFamily="34" charset="0"/>
                      </a:endParaRPr>
                    </a:p>
                  </a:txBody>
                  <a:tcPr marL="59747" marR="59747" marT="0" marB="0" anchor="ctr"/>
                </a:tc>
                <a:tc gridSpan="3">
                  <a:txBody>
                    <a:bodyPr/>
                    <a:lstStyle/>
                    <a:p>
                      <a:pPr algn="ctr">
                        <a:lnSpc>
                          <a:spcPct val="115000"/>
                        </a:lnSpc>
                        <a:spcAft>
                          <a:spcPts val="0"/>
                        </a:spcAft>
                      </a:pPr>
                      <a:r>
                        <a:rPr lang="en-ZA" sz="1600" dirty="0">
                          <a:effectLst/>
                        </a:rPr>
                        <a:t>RISK</a:t>
                      </a:r>
                    </a:p>
                    <a:p>
                      <a:pPr algn="ctr">
                        <a:lnSpc>
                          <a:spcPct val="115000"/>
                        </a:lnSpc>
                        <a:spcAft>
                          <a:spcPts val="0"/>
                        </a:spcAft>
                      </a:pPr>
                      <a:r>
                        <a:rPr lang="en-ZA" sz="1600" dirty="0">
                          <a:effectLst/>
                        </a:rPr>
                        <a:t>(Without preventive measures.)</a:t>
                      </a:r>
                      <a:endParaRPr lang="en-ZA" sz="1600" dirty="0">
                        <a:effectLst/>
                        <a:latin typeface="Arial" panose="020B0604020202020204" pitchFamily="34" charset="0"/>
                        <a:ea typeface="Arial" panose="020B0604020202020204" pitchFamily="34" charset="0"/>
                      </a:endParaRPr>
                    </a:p>
                  </a:txBody>
                  <a:tcPr marL="59747" marR="59747" marT="0" marB="0" anchor="ct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ZA" sz="1600" dirty="0">
                          <a:effectLst/>
                        </a:rPr>
                        <a:t>PREVENTIVE MEASURE</a:t>
                      </a:r>
                      <a:endParaRPr lang="en-ZA" sz="16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3303815659"/>
                  </a:ext>
                </a:extLst>
              </a:tr>
              <a:tr h="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dirty="0">
                          <a:effectLst/>
                        </a:rPr>
                        <a:t>High</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Med.</a:t>
                      </a:r>
                      <a:endParaRPr lang="en-ZA" sz="16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600" dirty="0">
                          <a:effectLst/>
                        </a:rPr>
                        <a:t>Low</a:t>
                      </a:r>
                      <a:endParaRPr lang="en-ZA" sz="1600" dirty="0">
                        <a:effectLst/>
                        <a:latin typeface="Arial" panose="020B0604020202020204" pitchFamily="34" charset="0"/>
                        <a:ea typeface="Arial" panose="020B0604020202020204" pitchFamily="34" charset="0"/>
                      </a:endParaRPr>
                    </a:p>
                  </a:txBody>
                  <a:tcPr marL="59747" marR="59747" marT="0" marB="0" anchor="ctr"/>
                </a:tc>
                <a:tc vMerge="1">
                  <a:txBody>
                    <a:bodyPr/>
                    <a:lstStyle/>
                    <a:p>
                      <a:endParaRPr lang="en-ZA"/>
                    </a:p>
                  </a:txBody>
                  <a:tcPr/>
                </a:tc>
                <a:extLst>
                  <a:ext uri="{0D108BD9-81ED-4DB2-BD59-A6C34878D82A}">
                    <a16:rowId xmlns:a16="http://schemas.microsoft.com/office/drawing/2014/main" val="2082118651"/>
                  </a:ext>
                </a:extLst>
              </a:tr>
              <a:tr h="1107953">
                <a:tc>
                  <a:txBody>
                    <a:bodyPr/>
                    <a:lstStyle/>
                    <a:p>
                      <a:pPr>
                        <a:lnSpc>
                          <a:spcPct val="115000"/>
                        </a:lnSpc>
                        <a:spcAft>
                          <a:spcPts val="0"/>
                        </a:spcAft>
                      </a:pPr>
                      <a:r>
                        <a:rPr lang="en-ZA" sz="1800" dirty="0">
                          <a:effectLst/>
                          <a:latin typeface="Arial" panose="020B0604020202020204" pitchFamily="34" charset="0"/>
                          <a:ea typeface="Arial" panose="020B0604020202020204" pitchFamily="34" charset="0"/>
                        </a:rPr>
                        <a:t>Check tripped switches</a:t>
                      </a: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endParaRPr lang="en-ZA" sz="1800" dirty="0">
                        <a:effectLst/>
                        <a:latin typeface="Arial" panose="020B0604020202020204" pitchFamily="34" charset="0"/>
                        <a:ea typeface="Arial" panose="020B0604020202020204" pitchFamily="34" charset="0"/>
                      </a:endParaRPr>
                    </a:p>
                  </a:txBody>
                  <a:tcPr marL="59747" marR="59747" marT="0" marB="0" anchor="ctr"/>
                </a:tc>
                <a:tc>
                  <a:txBody>
                    <a:bodyPr/>
                    <a:lstStyle/>
                    <a:p>
                      <a:pPr algn="ctr">
                        <a:lnSpc>
                          <a:spcPct val="115000"/>
                        </a:lnSpc>
                        <a:spcAft>
                          <a:spcPts val="0"/>
                        </a:spcAft>
                      </a:pPr>
                      <a:r>
                        <a:rPr lang="en-ZA" sz="1800">
                          <a:effectLst/>
                        </a:rPr>
                        <a:t> </a:t>
                      </a:r>
                      <a:endParaRPr lang="en-ZA" sz="1800">
                        <a:effectLst/>
                        <a:latin typeface="Arial" panose="020B0604020202020204" pitchFamily="34" charset="0"/>
                        <a:ea typeface="Arial" panose="020B0604020202020204" pitchFamily="34" charset="0"/>
                      </a:endParaRPr>
                    </a:p>
                  </a:txBody>
                  <a:tcPr marL="59747" marR="59747" marT="0" marB="0" anchor="ctr"/>
                </a:tc>
                <a:tc>
                  <a:txBody>
                    <a:bodyPr/>
                    <a:lstStyle/>
                    <a:p>
                      <a:pPr marL="0" lvl="0" indent="0" algn="just">
                        <a:lnSpc>
                          <a:spcPct val="115000"/>
                        </a:lnSpc>
                        <a:spcAft>
                          <a:spcPts val="0"/>
                        </a:spcAft>
                        <a:buFont typeface="Symbol" panose="05050102010706020507" pitchFamily="18" charset="2"/>
                        <a:buNone/>
                      </a:pPr>
                      <a:endParaRPr lang="en-ZA" sz="1800" dirty="0">
                        <a:effectLst/>
                        <a:latin typeface="Arial" panose="020B0604020202020204" pitchFamily="34" charset="0"/>
                        <a:ea typeface="Arial" panose="020B0604020202020204" pitchFamily="34" charset="0"/>
                      </a:endParaRPr>
                    </a:p>
                  </a:txBody>
                  <a:tcPr marL="59747" marR="59747" marT="0" marB="0" anchor="ctr"/>
                </a:tc>
                <a:extLst>
                  <a:ext uri="{0D108BD9-81ED-4DB2-BD59-A6C34878D82A}">
                    <a16:rowId xmlns:a16="http://schemas.microsoft.com/office/drawing/2014/main" val="2185672441"/>
                  </a:ext>
                </a:extLst>
              </a:tr>
            </a:tbl>
          </a:graphicData>
        </a:graphic>
      </p:graphicFrame>
      <p:sp>
        <p:nvSpPr>
          <p:cNvPr id="4" name="Rectangle 3">
            <a:extLst>
              <a:ext uri="{FF2B5EF4-FFF2-40B4-BE49-F238E27FC236}">
                <a16:creationId xmlns:a16="http://schemas.microsoft.com/office/drawing/2014/main" id="{73388C75-C32F-4C8F-BBE7-13EB9C726062}"/>
              </a:ext>
            </a:extLst>
          </p:cNvPr>
          <p:cNvSpPr/>
          <p:nvPr/>
        </p:nvSpPr>
        <p:spPr>
          <a:xfrm>
            <a:off x="8380602" y="142613"/>
            <a:ext cx="1858773" cy="131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 need Nick/Dave to help me complete this correctly. </a:t>
            </a:r>
          </a:p>
        </p:txBody>
      </p:sp>
    </p:spTree>
    <p:custDataLst>
      <p:tags r:id="rId1"/>
    </p:custDataLst>
    <p:extLst>
      <p:ext uri="{BB962C8B-B14F-4D97-AF65-F5344CB8AC3E}">
        <p14:creationId xmlns:p14="http://schemas.microsoft.com/office/powerpoint/2010/main" val="1898677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fontScale="90000"/>
          </a:bodyPr>
          <a:lstStyle/>
          <a:p>
            <a:r>
              <a:rPr lang="en-GB" dirty="0" err="1"/>
              <a:t>ePortfolio</a:t>
            </a:r>
            <a:r>
              <a:rPr lang="en-GB" dirty="0"/>
              <a:t> activity- Risk Assessment Table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279163"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br>
              <a:rPr lang="en-GB" dirty="0"/>
            </a:br>
            <a:r>
              <a:rPr lang="en-GB" dirty="0"/>
              <a:t>Hint: Here is an example of a completed Risk Assessment Table to help you: </a:t>
            </a:r>
          </a:p>
          <a:p>
            <a:pPr marL="0" indent="0">
              <a:buNone/>
            </a:pPr>
            <a:r>
              <a:rPr lang="en-ZA" b="1" u="sng" dirty="0"/>
              <a:t>Electrical Installations Skill 18 National Skills Competition Durban ICC 14</a:t>
            </a:r>
            <a:r>
              <a:rPr lang="en-ZA" b="1" u="sng" baseline="30000" dirty="0"/>
              <a:t>th</a:t>
            </a:r>
            <a:r>
              <a:rPr lang="en-ZA" b="1" u="sng" dirty="0"/>
              <a:t> to 19</a:t>
            </a:r>
            <a:r>
              <a:rPr lang="en-ZA" b="1" u="sng" baseline="30000" dirty="0"/>
              <a:t>th</a:t>
            </a:r>
            <a:r>
              <a:rPr lang="en-ZA" b="1" u="sng" dirty="0"/>
              <a:t> February 2017 </a:t>
            </a:r>
            <a:endParaRPr lang="en-ZA" u="sng" dirty="0"/>
          </a:p>
        </p:txBody>
      </p:sp>
      <p:sp>
        <p:nvSpPr>
          <p:cNvPr id="6" name="Rectangle 5">
            <a:hlinkClick r:id="rId4"/>
            <a:extLst>
              <a:ext uri="{FF2B5EF4-FFF2-40B4-BE49-F238E27FC236}">
                <a16:creationId xmlns:a16="http://schemas.microsoft.com/office/drawing/2014/main" id="{B66435E6-E843-4092-BE8D-15D91F9BAB79}"/>
              </a:ext>
            </a:extLst>
          </p:cNvPr>
          <p:cNvSpPr/>
          <p:nvPr/>
        </p:nvSpPr>
        <p:spPr>
          <a:xfrm>
            <a:off x="854046" y="2479526"/>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Download Risk Assessment Table template</a:t>
            </a:r>
          </a:p>
        </p:txBody>
      </p:sp>
      <p:sp>
        <p:nvSpPr>
          <p:cNvPr id="7" name="Rectangle 6">
            <a:extLst>
              <a:ext uri="{FF2B5EF4-FFF2-40B4-BE49-F238E27FC236}">
                <a16:creationId xmlns:a16="http://schemas.microsoft.com/office/drawing/2014/main" id="{1ABAA99F-FC5A-4DFE-8594-70063BE9662A}"/>
              </a:ext>
            </a:extLst>
          </p:cNvPr>
          <p:cNvSpPr/>
          <p:nvPr/>
        </p:nvSpPr>
        <p:spPr>
          <a:xfrm>
            <a:off x="3199638" y="2484297"/>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See the tasks for installing a gate motor supply </a:t>
            </a:r>
          </a:p>
        </p:txBody>
      </p:sp>
      <p:sp>
        <p:nvSpPr>
          <p:cNvPr id="8" name="Rectangle 7">
            <a:extLst>
              <a:ext uri="{FF2B5EF4-FFF2-40B4-BE49-F238E27FC236}">
                <a16:creationId xmlns:a16="http://schemas.microsoft.com/office/drawing/2014/main" id="{C6638AB6-E379-4A29-900D-977701061BFE}"/>
              </a:ext>
            </a:extLst>
          </p:cNvPr>
          <p:cNvSpPr/>
          <p:nvPr/>
        </p:nvSpPr>
        <p:spPr>
          <a:xfrm>
            <a:off x="5545230" y="2479522"/>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Upload completed Risk Assessment Table</a:t>
            </a:r>
          </a:p>
        </p:txBody>
      </p:sp>
      <p:sp>
        <p:nvSpPr>
          <p:cNvPr id="9" name="Rectangle 8">
            <a:extLst>
              <a:ext uri="{FF2B5EF4-FFF2-40B4-BE49-F238E27FC236}">
                <a16:creationId xmlns:a16="http://schemas.microsoft.com/office/drawing/2014/main" id="{61F58654-809B-46E6-9BE0-2B35500299ED}"/>
              </a:ext>
            </a:extLst>
          </p:cNvPr>
          <p:cNvSpPr/>
          <p:nvPr/>
        </p:nvSpPr>
        <p:spPr>
          <a:xfrm>
            <a:off x="7890822" y="2472289"/>
            <a:ext cx="2184589" cy="960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Help on how to complete a Risk Assessment Table</a:t>
            </a:r>
          </a:p>
        </p:txBody>
      </p:sp>
      <p:pic>
        <p:nvPicPr>
          <p:cNvPr id="10" name="Graphic 9" descr="User">
            <a:extLst>
              <a:ext uri="{FF2B5EF4-FFF2-40B4-BE49-F238E27FC236}">
                <a16:creationId xmlns:a16="http://schemas.microsoft.com/office/drawing/2014/main" id="{EE59829D-F74A-4866-977A-2AD8662A7E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452592"/>
            <a:ext cx="854046" cy="854046"/>
          </a:xfrm>
          <a:prstGeom prst="rect">
            <a:avLst/>
          </a:prstGeom>
        </p:spPr>
      </p:pic>
      <p:sp>
        <p:nvSpPr>
          <p:cNvPr id="11" name="Rectangle 10">
            <a:extLst>
              <a:ext uri="{FF2B5EF4-FFF2-40B4-BE49-F238E27FC236}">
                <a16:creationId xmlns:a16="http://schemas.microsoft.com/office/drawing/2014/main" id="{08860080-1C6B-4921-B691-D1EF05BE6EB5}"/>
              </a:ext>
            </a:extLst>
          </p:cNvPr>
          <p:cNvSpPr/>
          <p:nvPr/>
        </p:nvSpPr>
        <p:spPr>
          <a:xfrm>
            <a:off x="850261" y="1104489"/>
            <a:ext cx="9167671" cy="1200329"/>
          </a:xfrm>
          <a:prstGeom prst="rect">
            <a:avLst/>
          </a:prstGeom>
          <a:solidFill>
            <a:schemeClr val="tx2">
              <a:lumMod val="40000"/>
              <a:lumOff val="60000"/>
            </a:schemeClr>
          </a:solidFill>
        </p:spPr>
        <p:txBody>
          <a:bodyPr wrap="square">
            <a:spAutoFit/>
          </a:bodyPr>
          <a:lstStyle/>
          <a:p>
            <a:r>
              <a:rPr lang="en-GB" sz="2400" b="1" i="1" dirty="0"/>
              <a:t>Download the Risk Assessment Table template and then use the tasks to complete the Risk Assessment Table. Once completed, upload your completed table. </a:t>
            </a:r>
          </a:p>
        </p:txBody>
      </p:sp>
    </p:spTree>
    <p:custDataLst>
      <p:tags r:id="rId1"/>
    </p:custDataLst>
    <p:extLst>
      <p:ext uri="{BB962C8B-B14F-4D97-AF65-F5344CB8AC3E}">
        <p14:creationId xmlns:p14="http://schemas.microsoft.com/office/powerpoint/2010/main" val="3607549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requirements list</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235952"/>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772160" y="2666272"/>
            <a:ext cx="4704080" cy="913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196121"/>
            <a:ext cx="835384" cy="854046"/>
          </a:xfrm>
          <a:prstGeom prst="rect">
            <a:avLst/>
          </a:prstGeom>
        </p:spPr>
      </p:pic>
      <p:sp>
        <p:nvSpPr>
          <p:cNvPr id="7" name="Rectangle 6">
            <a:extLst>
              <a:ext uri="{FF2B5EF4-FFF2-40B4-BE49-F238E27FC236}">
                <a16:creationId xmlns:a16="http://schemas.microsoft.com/office/drawing/2014/main" id="{29185FE4-CF99-4035-92BB-A26276F62296}"/>
              </a:ext>
            </a:extLst>
          </p:cNvPr>
          <p:cNvSpPr/>
          <p:nvPr/>
        </p:nvSpPr>
        <p:spPr>
          <a:xfrm>
            <a:off x="903256" y="1344191"/>
            <a:ext cx="9145967" cy="830997"/>
          </a:xfrm>
          <a:prstGeom prst="rect">
            <a:avLst/>
          </a:prstGeom>
          <a:solidFill>
            <a:schemeClr val="tx2">
              <a:lumMod val="40000"/>
              <a:lumOff val="60000"/>
            </a:schemeClr>
          </a:solidFill>
        </p:spPr>
        <p:txBody>
          <a:bodyPr wrap="square">
            <a:spAutoFit/>
          </a:bodyPr>
          <a:lstStyle/>
          <a:p>
            <a:r>
              <a:rPr lang="en-GB" sz="2400" b="1" i="1" dirty="0"/>
              <a:t>Submit your list so that it can be saved in your </a:t>
            </a:r>
            <a:r>
              <a:rPr lang="en-GB" sz="2400" b="1" i="1" u="sng" dirty="0" err="1"/>
              <a:t>ePortfolio</a:t>
            </a:r>
            <a:r>
              <a:rPr lang="en-GB" sz="2400" dirty="0"/>
              <a:t>. </a:t>
            </a:r>
            <a:r>
              <a:rPr lang="en-GB" sz="2400" b="1" i="1" dirty="0"/>
              <a:t>Upload your list and click submit. </a:t>
            </a:r>
          </a:p>
        </p:txBody>
      </p:sp>
    </p:spTree>
    <p:custDataLst>
      <p:tags r:id="rId1"/>
    </p:custDataLst>
    <p:extLst>
      <p:ext uri="{BB962C8B-B14F-4D97-AF65-F5344CB8AC3E}">
        <p14:creationId xmlns:p14="http://schemas.microsoft.com/office/powerpoint/2010/main" val="390018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3" y="264463"/>
            <a:ext cx="7616770" cy="960112"/>
          </a:xfrm>
        </p:spPr>
        <p:txBody>
          <a:bodyPr/>
          <a:lstStyle/>
          <a:p>
            <a:r>
              <a:rPr lang="en-GB" dirty="0"/>
              <a:t>Glossary</a:t>
            </a:r>
          </a:p>
        </p:txBody>
      </p:sp>
      <p:sp>
        <p:nvSpPr>
          <p:cNvPr id="3" name="Content Placeholder 2"/>
          <p:cNvSpPr>
            <a:spLocks noGrp="1"/>
          </p:cNvSpPr>
          <p:nvPr>
            <p:ph idx="1"/>
          </p:nvPr>
        </p:nvSpPr>
        <p:spPr>
          <a:xfrm>
            <a:off x="557338" y="1083901"/>
            <a:ext cx="8000703" cy="3618924"/>
          </a:xfrm>
        </p:spPr>
        <p:txBody>
          <a:bodyPr>
            <a:noAutofit/>
          </a:bodyPr>
          <a:lstStyle/>
          <a:p>
            <a:pPr marL="0" indent="0">
              <a:buNone/>
            </a:pPr>
            <a:r>
              <a:rPr lang="en-GB" dirty="0"/>
              <a:t>There needs to be a glossary with all the electrical terms, techniques, tools equipment. When learner clicks on the word they should be able to see a definition an image/video for each item. </a:t>
            </a:r>
          </a:p>
          <a:p>
            <a:pPr marL="0" indent="0">
              <a:buNone/>
            </a:pPr>
            <a:endParaRPr lang="en-GB" dirty="0"/>
          </a:p>
          <a:p>
            <a:pPr marL="0" indent="0">
              <a:buNone/>
            </a:pPr>
            <a:r>
              <a:rPr lang="en-GB" i="1" dirty="0"/>
              <a:t>Add words and terms here</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413070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6- Do the job</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sz="2400" dirty="0"/>
              <a:t>Now it’s time to complete the job by know you are familiar with the tasks. Do you know in what order they should be completed?</a:t>
            </a:r>
            <a:endParaRPr lang="en-GB" dirty="0"/>
          </a:p>
        </p:txBody>
      </p:sp>
      <p:pic>
        <p:nvPicPr>
          <p:cNvPr id="8" name="Graphic 7" descr="User">
            <a:extLst>
              <a:ext uri="{FF2B5EF4-FFF2-40B4-BE49-F238E27FC236}">
                <a16:creationId xmlns:a16="http://schemas.microsoft.com/office/drawing/2014/main" id="{023E60F8-8F73-44AA-8E6F-AE210822A9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805" y="1738923"/>
            <a:ext cx="835384" cy="854046"/>
          </a:xfrm>
          <a:prstGeom prst="rect">
            <a:avLst/>
          </a:prstGeom>
        </p:spPr>
      </p:pic>
      <p:sp>
        <p:nvSpPr>
          <p:cNvPr id="9" name="Rectangle 8">
            <a:extLst>
              <a:ext uri="{FF2B5EF4-FFF2-40B4-BE49-F238E27FC236}">
                <a16:creationId xmlns:a16="http://schemas.microsoft.com/office/drawing/2014/main" id="{EAE6D55C-0497-4BEC-B516-CAF428E4EFC0}"/>
              </a:ext>
            </a:extLst>
          </p:cNvPr>
          <p:cNvSpPr/>
          <p:nvPr/>
        </p:nvSpPr>
        <p:spPr>
          <a:xfrm>
            <a:off x="903256" y="1886993"/>
            <a:ext cx="9145967" cy="830997"/>
          </a:xfrm>
          <a:prstGeom prst="rect">
            <a:avLst/>
          </a:prstGeom>
          <a:solidFill>
            <a:schemeClr val="tx2">
              <a:lumMod val="40000"/>
              <a:lumOff val="60000"/>
            </a:schemeClr>
          </a:solidFill>
        </p:spPr>
        <p:txBody>
          <a:bodyPr wrap="square">
            <a:spAutoFit/>
          </a:bodyPr>
          <a:lstStyle/>
          <a:p>
            <a:r>
              <a:rPr lang="en-GB" sz="2400" b="1" i="1" dirty="0"/>
              <a:t>The tasks are not in order, you will  need to put them in the correct order and click submit. </a:t>
            </a:r>
          </a:p>
        </p:txBody>
      </p:sp>
      <p:sp>
        <p:nvSpPr>
          <p:cNvPr id="16" name="Rectangle 15">
            <a:extLst>
              <a:ext uri="{FF2B5EF4-FFF2-40B4-BE49-F238E27FC236}">
                <a16:creationId xmlns:a16="http://schemas.microsoft.com/office/drawing/2014/main" id="{A719AA2A-7ED2-4FF2-ACED-4F86022A38B0}"/>
              </a:ext>
            </a:extLst>
          </p:cNvPr>
          <p:cNvSpPr/>
          <p:nvPr/>
        </p:nvSpPr>
        <p:spPr>
          <a:xfrm>
            <a:off x="3858117" y="3544008"/>
            <a:ext cx="2039620"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Begin activity</a:t>
            </a:r>
          </a:p>
        </p:txBody>
      </p:sp>
      <p:graphicFrame>
        <p:nvGraphicFramePr>
          <p:cNvPr id="10" name="Diagram 9">
            <a:extLst>
              <a:ext uri="{FF2B5EF4-FFF2-40B4-BE49-F238E27FC236}">
                <a16:creationId xmlns:a16="http://schemas.microsoft.com/office/drawing/2014/main" id="{89EF55E6-96AB-448D-BDAD-12FC8F672BF8}"/>
              </a:ext>
            </a:extLst>
          </p:cNvPr>
          <p:cNvGraphicFramePr/>
          <p:nvPr>
            <p:extLst>
              <p:ext uri="{D42A27DB-BD31-4B8C-83A1-F6EECF244321}">
                <p14:modId xmlns:p14="http://schemas.microsoft.com/office/powerpoint/2010/main" val="1461957334"/>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4154772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59AB420-A7CE-4DFA-BD20-1A89E44019C5}"/>
              </a:ext>
            </a:extLst>
          </p:cNvPr>
          <p:cNvGraphicFramePr/>
          <p:nvPr>
            <p:extLst/>
          </p:nvPr>
        </p:nvGraphicFramePr>
        <p:xfrm>
          <a:off x="7780796" y="-2666393"/>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21">
            <a:extLst>
              <a:ext uri="{FF2B5EF4-FFF2-40B4-BE49-F238E27FC236}">
                <a16:creationId xmlns:a16="http://schemas.microsoft.com/office/drawing/2014/main" id="{30EF971F-BF91-4A8C-948A-B89E325791DE}"/>
              </a:ext>
            </a:extLst>
          </p:cNvPr>
          <p:cNvSpPr/>
          <p:nvPr/>
        </p:nvSpPr>
        <p:spPr>
          <a:xfrm>
            <a:off x="8744078" y="4234121"/>
            <a:ext cx="129433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23" name="Rectangle 22">
            <a:extLst>
              <a:ext uri="{FF2B5EF4-FFF2-40B4-BE49-F238E27FC236}">
                <a16:creationId xmlns:a16="http://schemas.microsoft.com/office/drawing/2014/main" id="{6FC21841-DD3F-487D-81F3-BFFD95A148B0}"/>
              </a:ext>
            </a:extLst>
          </p:cNvPr>
          <p:cNvSpPr/>
          <p:nvPr/>
        </p:nvSpPr>
        <p:spPr>
          <a:xfrm>
            <a:off x="430427" y="347180"/>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1</a:t>
            </a:r>
          </a:p>
        </p:txBody>
      </p:sp>
      <p:sp>
        <p:nvSpPr>
          <p:cNvPr id="27" name="Rectangle 26">
            <a:extLst>
              <a:ext uri="{FF2B5EF4-FFF2-40B4-BE49-F238E27FC236}">
                <a16:creationId xmlns:a16="http://schemas.microsoft.com/office/drawing/2014/main" id="{75443C95-6088-4356-8764-9CEE77752CB6}"/>
              </a:ext>
            </a:extLst>
          </p:cNvPr>
          <p:cNvSpPr/>
          <p:nvPr/>
        </p:nvSpPr>
        <p:spPr>
          <a:xfrm>
            <a:off x="2092450" y="347180"/>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2</a:t>
            </a:r>
          </a:p>
        </p:txBody>
      </p:sp>
      <p:sp>
        <p:nvSpPr>
          <p:cNvPr id="28" name="Rectangle 27">
            <a:extLst>
              <a:ext uri="{FF2B5EF4-FFF2-40B4-BE49-F238E27FC236}">
                <a16:creationId xmlns:a16="http://schemas.microsoft.com/office/drawing/2014/main" id="{C51DEAC4-D3CC-4D77-ABA0-A6DBF5587A3B}"/>
              </a:ext>
            </a:extLst>
          </p:cNvPr>
          <p:cNvSpPr/>
          <p:nvPr/>
        </p:nvSpPr>
        <p:spPr>
          <a:xfrm>
            <a:off x="3754473" y="347180"/>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3</a:t>
            </a:r>
          </a:p>
        </p:txBody>
      </p:sp>
      <p:sp>
        <p:nvSpPr>
          <p:cNvPr id="29" name="Rectangle 28">
            <a:extLst>
              <a:ext uri="{FF2B5EF4-FFF2-40B4-BE49-F238E27FC236}">
                <a16:creationId xmlns:a16="http://schemas.microsoft.com/office/drawing/2014/main" id="{DB69FA99-42D7-4190-9E98-5FAA45DF375A}"/>
              </a:ext>
            </a:extLst>
          </p:cNvPr>
          <p:cNvSpPr/>
          <p:nvPr/>
        </p:nvSpPr>
        <p:spPr>
          <a:xfrm>
            <a:off x="432427" y="1482991"/>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4</a:t>
            </a:r>
          </a:p>
        </p:txBody>
      </p:sp>
      <p:sp>
        <p:nvSpPr>
          <p:cNvPr id="30" name="Rectangle 29">
            <a:extLst>
              <a:ext uri="{FF2B5EF4-FFF2-40B4-BE49-F238E27FC236}">
                <a16:creationId xmlns:a16="http://schemas.microsoft.com/office/drawing/2014/main" id="{094840AE-FBD1-4F31-B6C4-90A6EBC01AF9}"/>
              </a:ext>
            </a:extLst>
          </p:cNvPr>
          <p:cNvSpPr/>
          <p:nvPr/>
        </p:nvSpPr>
        <p:spPr>
          <a:xfrm>
            <a:off x="2092450" y="1482991"/>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5</a:t>
            </a:r>
          </a:p>
        </p:txBody>
      </p:sp>
      <p:sp>
        <p:nvSpPr>
          <p:cNvPr id="31" name="Rectangle 30">
            <a:extLst>
              <a:ext uri="{FF2B5EF4-FFF2-40B4-BE49-F238E27FC236}">
                <a16:creationId xmlns:a16="http://schemas.microsoft.com/office/drawing/2014/main" id="{8A95E37E-AB7F-4763-8526-3DCE7CCE5E1D}"/>
              </a:ext>
            </a:extLst>
          </p:cNvPr>
          <p:cNvSpPr/>
          <p:nvPr/>
        </p:nvSpPr>
        <p:spPr>
          <a:xfrm>
            <a:off x="3754473" y="1473215"/>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6</a:t>
            </a:r>
          </a:p>
        </p:txBody>
      </p:sp>
      <p:sp>
        <p:nvSpPr>
          <p:cNvPr id="32" name="Rectangle 31">
            <a:extLst>
              <a:ext uri="{FF2B5EF4-FFF2-40B4-BE49-F238E27FC236}">
                <a16:creationId xmlns:a16="http://schemas.microsoft.com/office/drawing/2014/main" id="{03E898A5-679A-4EED-A41B-10763C3954EA}"/>
              </a:ext>
            </a:extLst>
          </p:cNvPr>
          <p:cNvSpPr/>
          <p:nvPr/>
        </p:nvSpPr>
        <p:spPr>
          <a:xfrm>
            <a:off x="432427" y="2624177"/>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7</a:t>
            </a:r>
          </a:p>
        </p:txBody>
      </p:sp>
      <p:sp>
        <p:nvSpPr>
          <p:cNvPr id="33" name="Rectangle 32">
            <a:extLst>
              <a:ext uri="{FF2B5EF4-FFF2-40B4-BE49-F238E27FC236}">
                <a16:creationId xmlns:a16="http://schemas.microsoft.com/office/drawing/2014/main" id="{D339F7AA-3EB7-43E0-88FB-713EC8B7043E}"/>
              </a:ext>
            </a:extLst>
          </p:cNvPr>
          <p:cNvSpPr/>
          <p:nvPr/>
        </p:nvSpPr>
        <p:spPr>
          <a:xfrm>
            <a:off x="2092450" y="2618802"/>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8</a:t>
            </a:r>
          </a:p>
        </p:txBody>
      </p:sp>
      <p:sp>
        <p:nvSpPr>
          <p:cNvPr id="34" name="Rectangle 33">
            <a:extLst>
              <a:ext uri="{FF2B5EF4-FFF2-40B4-BE49-F238E27FC236}">
                <a16:creationId xmlns:a16="http://schemas.microsoft.com/office/drawing/2014/main" id="{E837A5A2-E1FC-422F-9798-7C9FBBA80B77}"/>
              </a:ext>
            </a:extLst>
          </p:cNvPr>
          <p:cNvSpPr/>
          <p:nvPr/>
        </p:nvSpPr>
        <p:spPr>
          <a:xfrm>
            <a:off x="3752473" y="2629552"/>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9</a:t>
            </a:r>
          </a:p>
        </p:txBody>
      </p:sp>
      <p:sp>
        <p:nvSpPr>
          <p:cNvPr id="35" name="Rectangle 34">
            <a:extLst>
              <a:ext uri="{FF2B5EF4-FFF2-40B4-BE49-F238E27FC236}">
                <a16:creationId xmlns:a16="http://schemas.microsoft.com/office/drawing/2014/main" id="{AA248192-AB1D-4FAC-922C-ED9A57801F36}"/>
              </a:ext>
            </a:extLst>
          </p:cNvPr>
          <p:cNvSpPr/>
          <p:nvPr/>
        </p:nvSpPr>
        <p:spPr>
          <a:xfrm>
            <a:off x="430426" y="3677335"/>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10</a:t>
            </a:r>
          </a:p>
        </p:txBody>
      </p:sp>
      <p:sp>
        <p:nvSpPr>
          <p:cNvPr id="36" name="Rectangle 35">
            <a:extLst>
              <a:ext uri="{FF2B5EF4-FFF2-40B4-BE49-F238E27FC236}">
                <a16:creationId xmlns:a16="http://schemas.microsoft.com/office/drawing/2014/main" id="{307A5E3F-A95B-42C2-B5AD-456A73B70B84}"/>
              </a:ext>
            </a:extLst>
          </p:cNvPr>
          <p:cNvSpPr/>
          <p:nvPr/>
        </p:nvSpPr>
        <p:spPr>
          <a:xfrm>
            <a:off x="2092449" y="3655859"/>
            <a:ext cx="1397479" cy="87989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for Task 11</a:t>
            </a:r>
          </a:p>
        </p:txBody>
      </p:sp>
      <p:sp>
        <p:nvSpPr>
          <p:cNvPr id="37" name="Rectangle 36">
            <a:extLst>
              <a:ext uri="{FF2B5EF4-FFF2-40B4-BE49-F238E27FC236}">
                <a16:creationId xmlns:a16="http://schemas.microsoft.com/office/drawing/2014/main" id="{13AD3639-F02C-4517-8B60-470B1377666C}"/>
              </a:ext>
            </a:extLst>
          </p:cNvPr>
          <p:cNvSpPr/>
          <p:nvPr/>
        </p:nvSpPr>
        <p:spPr>
          <a:xfrm>
            <a:off x="7172672" y="147321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5</a:t>
            </a:r>
          </a:p>
        </p:txBody>
      </p:sp>
      <p:sp>
        <p:nvSpPr>
          <p:cNvPr id="38" name="Rectangle 37">
            <a:extLst>
              <a:ext uri="{FF2B5EF4-FFF2-40B4-BE49-F238E27FC236}">
                <a16:creationId xmlns:a16="http://schemas.microsoft.com/office/drawing/2014/main" id="{30D54D47-9B49-4CD7-AD1C-798E36A0835D}"/>
              </a:ext>
            </a:extLst>
          </p:cNvPr>
          <p:cNvSpPr/>
          <p:nvPr/>
        </p:nvSpPr>
        <p:spPr>
          <a:xfrm>
            <a:off x="5618848" y="34965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a:t>
            </a:r>
          </a:p>
        </p:txBody>
      </p:sp>
      <p:sp>
        <p:nvSpPr>
          <p:cNvPr id="39" name="Rectangle 38">
            <a:extLst>
              <a:ext uri="{FF2B5EF4-FFF2-40B4-BE49-F238E27FC236}">
                <a16:creationId xmlns:a16="http://schemas.microsoft.com/office/drawing/2014/main" id="{BDBD501D-E64E-40CA-A8E1-A71378BA51B9}"/>
              </a:ext>
            </a:extLst>
          </p:cNvPr>
          <p:cNvSpPr/>
          <p:nvPr/>
        </p:nvSpPr>
        <p:spPr>
          <a:xfrm>
            <a:off x="5618848" y="147321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4</a:t>
            </a:r>
          </a:p>
        </p:txBody>
      </p:sp>
      <p:sp>
        <p:nvSpPr>
          <p:cNvPr id="40" name="Rectangle 39">
            <a:extLst>
              <a:ext uri="{FF2B5EF4-FFF2-40B4-BE49-F238E27FC236}">
                <a16:creationId xmlns:a16="http://schemas.microsoft.com/office/drawing/2014/main" id="{042C1343-008F-4E88-A837-A331E8DF1209}"/>
              </a:ext>
            </a:extLst>
          </p:cNvPr>
          <p:cNvSpPr/>
          <p:nvPr/>
        </p:nvSpPr>
        <p:spPr>
          <a:xfrm>
            <a:off x="8744079" y="34965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3</a:t>
            </a:r>
          </a:p>
        </p:txBody>
      </p:sp>
      <p:sp>
        <p:nvSpPr>
          <p:cNvPr id="41" name="Rectangle 40">
            <a:extLst>
              <a:ext uri="{FF2B5EF4-FFF2-40B4-BE49-F238E27FC236}">
                <a16:creationId xmlns:a16="http://schemas.microsoft.com/office/drawing/2014/main" id="{1F1EE305-9E11-4491-A412-48AE3353644D}"/>
              </a:ext>
            </a:extLst>
          </p:cNvPr>
          <p:cNvSpPr/>
          <p:nvPr/>
        </p:nvSpPr>
        <p:spPr>
          <a:xfrm>
            <a:off x="7172672" y="345784"/>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2</a:t>
            </a:r>
          </a:p>
        </p:txBody>
      </p:sp>
      <p:sp>
        <p:nvSpPr>
          <p:cNvPr id="44" name="Rectangle 43">
            <a:extLst>
              <a:ext uri="{FF2B5EF4-FFF2-40B4-BE49-F238E27FC236}">
                <a16:creationId xmlns:a16="http://schemas.microsoft.com/office/drawing/2014/main" id="{13466211-5AE7-4AD8-9BEE-3B981B982E25}"/>
              </a:ext>
            </a:extLst>
          </p:cNvPr>
          <p:cNvSpPr/>
          <p:nvPr/>
        </p:nvSpPr>
        <p:spPr>
          <a:xfrm>
            <a:off x="7172672" y="2618802"/>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8</a:t>
            </a:r>
          </a:p>
        </p:txBody>
      </p:sp>
      <p:sp>
        <p:nvSpPr>
          <p:cNvPr id="45" name="Rectangle 44">
            <a:extLst>
              <a:ext uri="{FF2B5EF4-FFF2-40B4-BE49-F238E27FC236}">
                <a16:creationId xmlns:a16="http://schemas.microsoft.com/office/drawing/2014/main" id="{7347AB57-05B2-4F7E-82E0-09B3B64744CF}"/>
              </a:ext>
            </a:extLst>
          </p:cNvPr>
          <p:cNvSpPr/>
          <p:nvPr/>
        </p:nvSpPr>
        <p:spPr>
          <a:xfrm>
            <a:off x="5618848" y="2618802"/>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7</a:t>
            </a:r>
          </a:p>
        </p:txBody>
      </p:sp>
      <p:sp>
        <p:nvSpPr>
          <p:cNvPr id="46" name="Rectangle 45">
            <a:extLst>
              <a:ext uri="{FF2B5EF4-FFF2-40B4-BE49-F238E27FC236}">
                <a16:creationId xmlns:a16="http://schemas.microsoft.com/office/drawing/2014/main" id="{3352F68B-E325-4751-B29E-92B6268AA9E4}"/>
              </a:ext>
            </a:extLst>
          </p:cNvPr>
          <p:cNvSpPr/>
          <p:nvPr/>
        </p:nvSpPr>
        <p:spPr>
          <a:xfrm>
            <a:off x="8762171" y="147321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6</a:t>
            </a:r>
          </a:p>
        </p:txBody>
      </p:sp>
      <p:sp>
        <p:nvSpPr>
          <p:cNvPr id="47" name="Rectangle 46">
            <a:extLst>
              <a:ext uri="{FF2B5EF4-FFF2-40B4-BE49-F238E27FC236}">
                <a16:creationId xmlns:a16="http://schemas.microsoft.com/office/drawing/2014/main" id="{955C09A7-BD73-4920-BA78-58E9BCB591FA}"/>
              </a:ext>
            </a:extLst>
          </p:cNvPr>
          <p:cNvSpPr/>
          <p:nvPr/>
        </p:nvSpPr>
        <p:spPr>
          <a:xfrm>
            <a:off x="8762170" y="2601717"/>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9</a:t>
            </a:r>
          </a:p>
        </p:txBody>
      </p:sp>
      <p:sp>
        <p:nvSpPr>
          <p:cNvPr id="48" name="Rectangle 47">
            <a:extLst>
              <a:ext uri="{FF2B5EF4-FFF2-40B4-BE49-F238E27FC236}">
                <a16:creationId xmlns:a16="http://schemas.microsoft.com/office/drawing/2014/main" id="{A65868ED-6095-4455-9B5E-756E182700D1}"/>
              </a:ext>
            </a:extLst>
          </p:cNvPr>
          <p:cNvSpPr/>
          <p:nvPr/>
        </p:nvSpPr>
        <p:spPr>
          <a:xfrm>
            <a:off x="7181462" y="367733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11</a:t>
            </a:r>
          </a:p>
        </p:txBody>
      </p:sp>
      <p:sp>
        <p:nvSpPr>
          <p:cNvPr id="49" name="Rectangle 48">
            <a:extLst>
              <a:ext uri="{FF2B5EF4-FFF2-40B4-BE49-F238E27FC236}">
                <a16:creationId xmlns:a16="http://schemas.microsoft.com/office/drawing/2014/main" id="{6C56B618-358F-4BF2-B22E-74D2DF4CEE03}"/>
              </a:ext>
            </a:extLst>
          </p:cNvPr>
          <p:cNvSpPr/>
          <p:nvPr/>
        </p:nvSpPr>
        <p:spPr>
          <a:xfrm>
            <a:off x="5618847" y="3677335"/>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10</a:t>
            </a:r>
          </a:p>
        </p:txBody>
      </p:sp>
    </p:spTree>
    <p:custDataLst>
      <p:tags r:id="rId1"/>
    </p:custDataLst>
    <p:extLst>
      <p:ext uri="{BB962C8B-B14F-4D97-AF65-F5344CB8AC3E}">
        <p14:creationId xmlns:p14="http://schemas.microsoft.com/office/powerpoint/2010/main" val="1533080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Feedback- tasks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dirty="0"/>
              <a:t>Here is the correct order of the tasks for installing a gate motor supply. </a:t>
            </a:r>
          </a:p>
        </p:txBody>
      </p:sp>
      <p:graphicFrame>
        <p:nvGraphicFramePr>
          <p:cNvPr id="6" name="Diagram 5">
            <a:extLst>
              <a:ext uri="{FF2B5EF4-FFF2-40B4-BE49-F238E27FC236}">
                <a16:creationId xmlns:a16="http://schemas.microsoft.com/office/drawing/2014/main" id="{059AB420-A7CE-4DFA-BD20-1A89E44019C5}"/>
              </a:ext>
            </a:extLst>
          </p:cNvPr>
          <p:cNvGraphicFramePr/>
          <p:nvPr>
            <p:extLst/>
          </p:nvPr>
        </p:nvGraphicFramePr>
        <p:xfrm>
          <a:off x="7780796" y="-2666393"/>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F146D17A-5649-465A-A927-0D951AAFC85A}"/>
              </a:ext>
            </a:extLst>
          </p:cNvPr>
          <p:cNvSpPr/>
          <p:nvPr/>
        </p:nvSpPr>
        <p:spPr>
          <a:xfrm>
            <a:off x="3770244" y="5709238"/>
            <a:ext cx="129433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11" name="Rectangle 10">
            <a:extLst>
              <a:ext uri="{FF2B5EF4-FFF2-40B4-BE49-F238E27FC236}">
                <a16:creationId xmlns:a16="http://schemas.microsoft.com/office/drawing/2014/main" id="{CFEE53E9-B8B4-48C2-ABD3-84D10DF35555}"/>
              </a:ext>
            </a:extLst>
          </p:cNvPr>
          <p:cNvSpPr/>
          <p:nvPr/>
        </p:nvSpPr>
        <p:spPr>
          <a:xfrm>
            <a:off x="6950952" y="1820901"/>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5</a:t>
            </a:r>
          </a:p>
        </p:txBody>
      </p:sp>
      <p:sp>
        <p:nvSpPr>
          <p:cNvPr id="12" name="Rectangle 11">
            <a:extLst>
              <a:ext uri="{FF2B5EF4-FFF2-40B4-BE49-F238E27FC236}">
                <a16:creationId xmlns:a16="http://schemas.microsoft.com/office/drawing/2014/main" id="{DAF3E7D5-1697-4583-891B-01B1299087B3}"/>
              </a:ext>
            </a:extLst>
          </p:cNvPr>
          <p:cNvSpPr/>
          <p:nvPr/>
        </p:nvSpPr>
        <p:spPr>
          <a:xfrm>
            <a:off x="645014" y="1824774"/>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a:t>
            </a:r>
          </a:p>
        </p:txBody>
      </p:sp>
      <p:sp>
        <p:nvSpPr>
          <p:cNvPr id="13" name="Rectangle 12">
            <a:extLst>
              <a:ext uri="{FF2B5EF4-FFF2-40B4-BE49-F238E27FC236}">
                <a16:creationId xmlns:a16="http://schemas.microsoft.com/office/drawing/2014/main" id="{134971F4-8DF0-42F0-BC6B-3DCD3DED429C}"/>
              </a:ext>
            </a:extLst>
          </p:cNvPr>
          <p:cNvSpPr/>
          <p:nvPr/>
        </p:nvSpPr>
        <p:spPr>
          <a:xfrm>
            <a:off x="5341652" y="1820901"/>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4</a:t>
            </a:r>
          </a:p>
        </p:txBody>
      </p:sp>
      <p:sp>
        <p:nvSpPr>
          <p:cNvPr id="14" name="Rectangle 13">
            <a:extLst>
              <a:ext uri="{FF2B5EF4-FFF2-40B4-BE49-F238E27FC236}">
                <a16:creationId xmlns:a16="http://schemas.microsoft.com/office/drawing/2014/main" id="{BFE1B288-0F90-45B1-A44D-D9F53A667E2B}"/>
              </a:ext>
            </a:extLst>
          </p:cNvPr>
          <p:cNvSpPr/>
          <p:nvPr/>
        </p:nvSpPr>
        <p:spPr>
          <a:xfrm>
            <a:off x="3770245" y="1824774"/>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3</a:t>
            </a:r>
          </a:p>
        </p:txBody>
      </p:sp>
      <p:sp>
        <p:nvSpPr>
          <p:cNvPr id="15" name="Rectangle 14">
            <a:extLst>
              <a:ext uri="{FF2B5EF4-FFF2-40B4-BE49-F238E27FC236}">
                <a16:creationId xmlns:a16="http://schemas.microsoft.com/office/drawing/2014/main" id="{9E3D1297-CE5C-4451-A8DA-5285458EB884}"/>
              </a:ext>
            </a:extLst>
          </p:cNvPr>
          <p:cNvSpPr/>
          <p:nvPr/>
        </p:nvSpPr>
        <p:spPr>
          <a:xfrm>
            <a:off x="2198838" y="1820901"/>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2</a:t>
            </a:r>
          </a:p>
        </p:txBody>
      </p:sp>
      <p:sp>
        <p:nvSpPr>
          <p:cNvPr id="17" name="Rectangle 16">
            <a:extLst>
              <a:ext uri="{FF2B5EF4-FFF2-40B4-BE49-F238E27FC236}">
                <a16:creationId xmlns:a16="http://schemas.microsoft.com/office/drawing/2014/main" id="{1684CF45-1853-4838-8205-2D6E745E0911}"/>
              </a:ext>
            </a:extLst>
          </p:cNvPr>
          <p:cNvSpPr/>
          <p:nvPr/>
        </p:nvSpPr>
        <p:spPr>
          <a:xfrm>
            <a:off x="3770244"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8</a:t>
            </a:r>
          </a:p>
        </p:txBody>
      </p:sp>
      <p:sp>
        <p:nvSpPr>
          <p:cNvPr id="18" name="Rectangle 17">
            <a:extLst>
              <a:ext uri="{FF2B5EF4-FFF2-40B4-BE49-F238E27FC236}">
                <a16:creationId xmlns:a16="http://schemas.microsoft.com/office/drawing/2014/main" id="{904B1BE1-4EC6-49C7-BC6D-64D64D1ACBF9}"/>
              </a:ext>
            </a:extLst>
          </p:cNvPr>
          <p:cNvSpPr/>
          <p:nvPr/>
        </p:nvSpPr>
        <p:spPr>
          <a:xfrm>
            <a:off x="2198837"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7</a:t>
            </a:r>
          </a:p>
        </p:txBody>
      </p:sp>
      <p:sp>
        <p:nvSpPr>
          <p:cNvPr id="19" name="Rectangle 18">
            <a:extLst>
              <a:ext uri="{FF2B5EF4-FFF2-40B4-BE49-F238E27FC236}">
                <a16:creationId xmlns:a16="http://schemas.microsoft.com/office/drawing/2014/main" id="{0A485DF4-EA91-4102-AE0A-7350E4DB51E1}"/>
              </a:ext>
            </a:extLst>
          </p:cNvPr>
          <p:cNvSpPr/>
          <p:nvPr/>
        </p:nvSpPr>
        <p:spPr>
          <a:xfrm>
            <a:off x="645014"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6</a:t>
            </a:r>
          </a:p>
        </p:txBody>
      </p:sp>
      <p:sp>
        <p:nvSpPr>
          <p:cNvPr id="20" name="Rectangle 19">
            <a:extLst>
              <a:ext uri="{FF2B5EF4-FFF2-40B4-BE49-F238E27FC236}">
                <a16:creationId xmlns:a16="http://schemas.microsoft.com/office/drawing/2014/main" id="{1DCB28AF-F2FA-4DB6-A8E6-E141CF517233}"/>
              </a:ext>
            </a:extLst>
          </p:cNvPr>
          <p:cNvSpPr/>
          <p:nvPr/>
        </p:nvSpPr>
        <p:spPr>
          <a:xfrm>
            <a:off x="5354006"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9</a:t>
            </a:r>
          </a:p>
        </p:txBody>
      </p:sp>
      <p:sp>
        <p:nvSpPr>
          <p:cNvPr id="21" name="Rectangle 20">
            <a:extLst>
              <a:ext uri="{FF2B5EF4-FFF2-40B4-BE49-F238E27FC236}">
                <a16:creationId xmlns:a16="http://schemas.microsoft.com/office/drawing/2014/main" id="{4DE76E62-E796-4F50-87D7-57FDF2ADB788}"/>
              </a:ext>
            </a:extLst>
          </p:cNvPr>
          <p:cNvSpPr/>
          <p:nvPr/>
        </p:nvSpPr>
        <p:spPr>
          <a:xfrm>
            <a:off x="8572878" y="2260848"/>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11</a:t>
            </a:r>
          </a:p>
        </p:txBody>
      </p:sp>
      <p:sp>
        <p:nvSpPr>
          <p:cNvPr id="22" name="Rectangle 21">
            <a:extLst>
              <a:ext uri="{FF2B5EF4-FFF2-40B4-BE49-F238E27FC236}">
                <a16:creationId xmlns:a16="http://schemas.microsoft.com/office/drawing/2014/main" id="{73E1AD19-D4E9-460A-9BB2-EDCAF34B0610}"/>
              </a:ext>
            </a:extLst>
          </p:cNvPr>
          <p:cNvSpPr/>
          <p:nvPr/>
        </p:nvSpPr>
        <p:spPr>
          <a:xfrm>
            <a:off x="6950952" y="2922883"/>
            <a:ext cx="1397479" cy="879894"/>
          </a:xfrm>
          <a:prstGeom prst="rect">
            <a:avLst/>
          </a:prstGeom>
          <a:solidFill>
            <a:schemeClr val="tx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Image of Task 10</a:t>
            </a:r>
          </a:p>
        </p:txBody>
      </p:sp>
    </p:spTree>
    <p:custDataLst>
      <p:tags r:id="rId1"/>
    </p:custDataLst>
    <p:extLst>
      <p:ext uri="{BB962C8B-B14F-4D97-AF65-F5344CB8AC3E}">
        <p14:creationId xmlns:p14="http://schemas.microsoft.com/office/powerpoint/2010/main" val="2628267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fontScale="90000"/>
          </a:bodyPr>
          <a:lstStyle/>
          <a:p>
            <a:r>
              <a:rPr lang="en-GB" dirty="0"/>
              <a:t>Step 7- Check if the task was done correctly</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r>
              <a:rPr lang="en-GB" sz="2400" dirty="0"/>
              <a:t>Once you have completed the job you must check that everything was done correctly.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15" name="Diagram 14">
            <a:extLst>
              <a:ext uri="{FF2B5EF4-FFF2-40B4-BE49-F238E27FC236}">
                <a16:creationId xmlns:a16="http://schemas.microsoft.com/office/drawing/2014/main" id="{F0F8DAEA-D9FA-49D7-AF8B-4D9604AF5ABF}"/>
              </a:ext>
            </a:extLst>
          </p:cNvPr>
          <p:cNvGraphicFramePr/>
          <p:nvPr>
            <p:extLst>
              <p:ext uri="{D42A27DB-BD31-4B8C-83A1-F6EECF244321}">
                <p14:modId xmlns:p14="http://schemas.microsoft.com/office/powerpoint/2010/main" val="1792273498"/>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EB5F8DE2-AC99-4B1C-85F1-8D956C04DD0B}"/>
              </a:ext>
            </a:extLst>
          </p:cNvPr>
          <p:cNvSpPr/>
          <p:nvPr/>
        </p:nvSpPr>
        <p:spPr>
          <a:xfrm>
            <a:off x="829671" y="2550254"/>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Trench is 500mm deep</a:t>
            </a:r>
          </a:p>
        </p:txBody>
      </p:sp>
      <p:sp>
        <p:nvSpPr>
          <p:cNvPr id="16" name="Rectangle 15">
            <a:extLst>
              <a:ext uri="{FF2B5EF4-FFF2-40B4-BE49-F238E27FC236}">
                <a16:creationId xmlns:a16="http://schemas.microsoft.com/office/drawing/2014/main" id="{BD257C23-1C91-4AFB-8E57-B404555CC6F1}"/>
              </a:ext>
            </a:extLst>
          </p:cNvPr>
          <p:cNvSpPr/>
          <p:nvPr/>
        </p:nvSpPr>
        <p:spPr>
          <a:xfrm>
            <a:off x="2568989" y="2550253"/>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No sharp objects in backfill </a:t>
            </a:r>
          </a:p>
        </p:txBody>
      </p:sp>
      <p:sp>
        <p:nvSpPr>
          <p:cNvPr id="17" name="Rectangle 16">
            <a:extLst>
              <a:ext uri="{FF2B5EF4-FFF2-40B4-BE49-F238E27FC236}">
                <a16:creationId xmlns:a16="http://schemas.microsoft.com/office/drawing/2014/main" id="{8A92841B-F960-4285-A3A4-F7A770E4B679}"/>
              </a:ext>
            </a:extLst>
          </p:cNvPr>
          <p:cNvSpPr/>
          <p:nvPr/>
        </p:nvSpPr>
        <p:spPr>
          <a:xfrm>
            <a:off x="2568989" y="3807921"/>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Correct lengths of conductor left in socket outlet and DB</a:t>
            </a:r>
          </a:p>
        </p:txBody>
      </p:sp>
      <p:sp>
        <p:nvSpPr>
          <p:cNvPr id="18" name="Rectangle 17">
            <a:extLst>
              <a:ext uri="{FF2B5EF4-FFF2-40B4-BE49-F238E27FC236}">
                <a16:creationId xmlns:a16="http://schemas.microsoft.com/office/drawing/2014/main" id="{9BF1E81A-EC58-45E6-9C53-D9A45E04FCA4}"/>
              </a:ext>
            </a:extLst>
          </p:cNvPr>
          <p:cNvSpPr/>
          <p:nvPr/>
        </p:nvSpPr>
        <p:spPr>
          <a:xfrm>
            <a:off x="829671" y="3807921"/>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1700" dirty="0"/>
              <a:t>Socket outlet is square, level, parallel,  secured properly</a:t>
            </a:r>
            <a:endParaRPr lang="en-ZA" sz="1700" dirty="0"/>
          </a:p>
        </p:txBody>
      </p:sp>
      <p:sp>
        <p:nvSpPr>
          <p:cNvPr id="19" name="Rectangle 18">
            <a:extLst>
              <a:ext uri="{FF2B5EF4-FFF2-40B4-BE49-F238E27FC236}">
                <a16:creationId xmlns:a16="http://schemas.microsoft.com/office/drawing/2014/main" id="{77A37F3A-7FC1-442A-97B1-608E2C31578F}"/>
              </a:ext>
            </a:extLst>
          </p:cNvPr>
          <p:cNvSpPr/>
          <p:nvPr/>
        </p:nvSpPr>
        <p:spPr>
          <a:xfrm>
            <a:off x="4334173" y="2550252"/>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Conduit is square, level, parallel secured properly</a:t>
            </a:r>
          </a:p>
        </p:txBody>
      </p:sp>
      <p:sp>
        <p:nvSpPr>
          <p:cNvPr id="20" name="Rectangle 19">
            <a:extLst>
              <a:ext uri="{FF2B5EF4-FFF2-40B4-BE49-F238E27FC236}">
                <a16:creationId xmlns:a16="http://schemas.microsoft.com/office/drawing/2014/main" id="{6248F6D6-6994-43A3-94E7-855C0C2A2905}"/>
              </a:ext>
            </a:extLst>
          </p:cNvPr>
          <p:cNvSpPr/>
          <p:nvPr/>
        </p:nvSpPr>
        <p:spPr>
          <a:xfrm>
            <a:off x="6115625" y="2550251"/>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Conduit is secure at equal spaces</a:t>
            </a:r>
          </a:p>
        </p:txBody>
      </p:sp>
      <p:sp>
        <p:nvSpPr>
          <p:cNvPr id="21" name="Rectangle 20">
            <a:extLst>
              <a:ext uri="{FF2B5EF4-FFF2-40B4-BE49-F238E27FC236}">
                <a16:creationId xmlns:a16="http://schemas.microsoft.com/office/drawing/2014/main" id="{6A16C139-6D81-48C6-B1BF-C5CDC87F9103}"/>
              </a:ext>
            </a:extLst>
          </p:cNvPr>
          <p:cNvSpPr/>
          <p:nvPr/>
        </p:nvSpPr>
        <p:spPr>
          <a:xfrm>
            <a:off x="4334173" y="3799532"/>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Connections tight at termination points</a:t>
            </a:r>
          </a:p>
        </p:txBody>
      </p:sp>
      <p:sp>
        <p:nvSpPr>
          <p:cNvPr id="22" name="Rectangle 21">
            <a:extLst>
              <a:ext uri="{FF2B5EF4-FFF2-40B4-BE49-F238E27FC236}">
                <a16:creationId xmlns:a16="http://schemas.microsoft.com/office/drawing/2014/main" id="{CEB31F02-94A5-4684-A81B-D87A9A894BE4}"/>
              </a:ext>
            </a:extLst>
          </p:cNvPr>
          <p:cNvSpPr/>
          <p:nvPr/>
        </p:nvSpPr>
        <p:spPr>
          <a:xfrm>
            <a:off x="6131007" y="3784833"/>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Garden restored </a:t>
            </a:r>
          </a:p>
        </p:txBody>
      </p:sp>
      <p:sp>
        <p:nvSpPr>
          <p:cNvPr id="23" name="Rectangle 22">
            <a:extLst>
              <a:ext uri="{FF2B5EF4-FFF2-40B4-BE49-F238E27FC236}">
                <a16:creationId xmlns:a16="http://schemas.microsoft.com/office/drawing/2014/main" id="{5329E2B5-0F02-4A8C-BD45-0644C1BA12C7}"/>
              </a:ext>
            </a:extLst>
          </p:cNvPr>
          <p:cNvSpPr/>
          <p:nvPr/>
        </p:nvSpPr>
        <p:spPr>
          <a:xfrm>
            <a:off x="7999005" y="3124569"/>
            <a:ext cx="1679476" cy="10821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Circuit labeled security light on DB 2</a:t>
            </a:r>
          </a:p>
        </p:txBody>
      </p:sp>
      <p:pic>
        <p:nvPicPr>
          <p:cNvPr id="24" name="Graphic 23" descr="User">
            <a:extLst>
              <a:ext uri="{FF2B5EF4-FFF2-40B4-BE49-F238E27FC236}">
                <a16:creationId xmlns:a16="http://schemas.microsoft.com/office/drawing/2014/main" id="{EA7F1478-363E-4A81-BEBE-3FBE7130A4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8805" y="1738923"/>
            <a:ext cx="835384" cy="854046"/>
          </a:xfrm>
          <a:prstGeom prst="rect">
            <a:avLst/>
          </a:prstGeom>
        </p:spPr>
      </p:pic>
      <p:sp>
        <p:nvSpPr>
          <p:cNvPr id="25" name="Rectangle 24">
            <a:extLst>
              <a:ext uri="{FF2B5EF4-FFF2-40B4-BE49-F238E27FC236}">
                <a16:creationId xmlns:a16="http://schemas.microsoft.com/office/drawing/2014/main" id="{34937B12-8FC0-4CC3-81D4-266B86C4E89B}"/>
              </a:ext>
            </a:extLst>
          </p:cNvPr>
          <p:cNvSpPr/>
          <p:nvPr/>
        </p:nvSpPr>
        <p:spPr>
          <a:xfrm>
            <a:off x="903256" y="1886993"/>
            <a:ext cx="9145967" cy="461665"/>
          </a:xfrm>
          <a:prstGeom prst="rect">
            <a:avLst/>
          </a:prstGeom>
          <a:solidFill>
            <a:schemeClr val="tx2">
              <a:lumMod val="40000"/>
              <a:lumOff val="60000"/>
            </a:schemeClr>
          </a:solidFill>
        </p:spPr>
        <p:txBody>
          <a:bodyPr wrap="square">
            <a:spAutoFit/>
          </a:bodyPr>
          <a:lstStyle/>
          <a:p>
            <a:r>
              <a:rPr lang="en-GB" sz="2400" b="1" i="1" dirty="0"/>
              <a:t>Click on the blocks for more information to see an image of each check. </a:t>
            </a:r>
          </a:p>
        </p:txBody>
      </p:sp>
      <p:sp>
        <p:nvSpPr>
          <p:cNvPr id="26" name="Rectangle 25">
            <a:extLst>
              <a:ext uri="{FF2B5EF4-FFF2-40B4-BE49-F238E27FC236}">
                <a16:creationId xmlns:a16="http://schemas.microsoft.com/office/drawing/2014/main" id="{1498F4AC-3615-4D3B-AA01-C83814CE8051}"/>
              </a:ext>
            </a:extLst>
          </p:cNvPr>
          <p:cNvSpPr/>
          <p:nvPr/>
        </p:nvSpPr>
        <p:spPr>
          <a:xfrm>
            <a:off x="9795839" y="3113282"/>
            <a:ext cx="1679476" cy="10821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Check accuracy of this point </a:t>
            </a:r>
          </a:p>
        </p:txBody>
      </p:sp>
    </p:spTree>
    <p:custDataLst>
      <p:tags r:id="rId1"/>
    </p:custDataLst>
    <p:extLst>
      <p:ext uri="{BB962C8B-B14F-4D97-AF65-F5344CB8AC3E}">
        <p14:creationId xmlns:p14="http://schemas.microsoft.com/office/powerpoint/2010/main" val="39271896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Do the necessary tests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dirty="0"/>
              <a:t>In addition to checking the elements, you must make sure that the No Voltage Tests and Voltage On Tests are completed.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17" name="TextBox 16">
            <a:extLst>
              <a:ext uri="{FF2B5EF4-FFF2-40B4-BE49-F238E27FC236}">
                <a16:creationId xmlns:a16="http://schemas.microsoft.com/office/drawing/2014/main" id="{1895869E-2D0E-4D11-980D-0B30B2618F85}"/>
              </a:ext>
            </a:extLst>
          </p:cNvPr>
          <p:cNvSpPr txBox="1"/>
          <p:nvPr/>
        </p:nvSpPr>
        <p:spPr>
          <a:xfrm>
            <a:off x="645013" y="1805267"/>
            <a:ext cx="3381067" cy="400110"/>
          </a:xfrm>
          <a:prstGeom prst="rect">
            <a:avLst/>
          </a:prstGeom>
          <a:noFill/>
        </p:spPr>
        <p:txBody>
          <a:bodyPr wrap="square" rtlCol="0">
            <a:spAutoFit/>
          </a:bodyPr>
          <a:lstStyle/>
          <a:p>
            <a:r>
              <a:rPr lang="en-ZA" sz="2000" b="1" dirty="0"/>
              <a:t>No Voltage Tests</a:t>
            </a:r>
          </a:p>
        </p:txBody>
      </p:sp>
      <p:sp>
        <p:nvSpPr>
          <p:cNvPr id="18" name="Rectangle 17">
            <a:extLst>
              <a:ext uri="{FF2B5EF4-FFF2-40B4-BE49-F238E27FC236}">
                <a16:creationId xmlns:a16="http://schemas.microsoft.com/office/drawing/2014/main" id="{4511713F-24FD-4469-B472-4FD9104C58BD}"/>
              </a:ext>
            </a:extLst>
          </p:cNvPr>
          <p:cNvSpPr/>
          <p:nvPr/>
        </p:nvSpPr>
        <p:spPr>
          <a:xfrm>
            <a:off x="790795" y="369064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 31</a:t>
            </a:r>
          </a:p>
          <a:p>
            <a:pPr algn="ctr"/>
            <a:r>
              <a:rPr lang="en-ZA" sz="1553" dirty="0"/>
              <a:t>Insultation resistance test</a:t>
            </a:r>
          </a:p>
        </p:txBody>
      </p:sp>
      <p:sp>
        <p:nvSpPr>
          <p:cNvPr id="19" name="Rectangle 18">
            <a:extLst>
              <a:ext uri="{FF2B5EF4-FFF2-40B4-BE49-F238E27FC236}">
                <a16:creationId xmlns:a16="http://schemas.microsoft.com/office/drawing/2014/main" id="{93FB7A14-EC2F-46B2-8048-FB9932C33E3A}"/>
              </a:ext>
            </a:extLst>
          </p:cNvPr>
          <p:cNvSpPr/>
          <p:nvPr/>
        </p:nvSpPr>
        <p:spPr>
          <a:xfrm>
            <a:off x="790795" y="231040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Continuity of the earth conductor</a:t>
            </a:r>
          </a:p>
        </p:txBody>
      </p:sp>
      <p:sp>
        <p:nvSpPr>
          <p:cNvPr id="22" name="TextBox 21">
            <a:extLst>
              <a:ext uri="{FF2B5EF4-FFF2-40B4-BE49-F238E27FC236}">
                <a16:creationId xmlns:a16="http://schemas.microsoft.com/office/drawing/2014/main" id="{41518E7A-9931-4E2D-B24C-22DB32608181}"/>
              </a:ext>
            </a:extLst>
          </p:cNvPr>
          <p:cNvSpPr txBox="1"/>
          <p:nvPr/>
        </p:nvSpPr>
        <p:spPr>
          <a:xfrm>
            <a:off x="5738529" y="1813200"/>
            <a:ext cx="3381067" cy="400110"/>
          </a:xfrm>
          <a:prstGeom prst="rect">
            <a:avLst/>
          </a:prstGeom>
          <a:noFill/>
        </p:spPr>
        <p:txBody>
          <a:bodyPr wrap="square" rtlCol="0">
            <a:spAutoFit/>
          </a:bodyPr>
          <a:lstStyle/>
          <a:p>
            <a:r>
              <a:rPr lang="en-ZA" sz="2000" b="1" dirty="0"/>
              <a:t>Voltage On Tests</a:t>
            </a:r>
          </a:p>
        </p:txBody>
      </p:sp>
      <p:sp>
        <p:nvSpPr>
          <p:cNvPr id="23" name="Rectangle 22">
            <a:extLst>
              <a:ext uri="{FF2B5EF4-FFF2-40B4-BE49-F238E27FC236}">
                <a16:creationId xmlns:a16="http://schemas.microsoft.com/office/drawing/2014/main" id="{B9C2DF39-4D04-49DE-B333-989C60911711}"/>
              </a:ext>
            </a:extLst>
          </p:cNvPr>
          <p:cNvSpPr/>
          <p:nvPr/>
        </p:nvSpPr>
        <p:spPr>
          <a:xfrm>
            <a:off x="5814030" y="2256043"/>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Voltage Test</a:t>
            </a:r>
          </a:p>
          <a:p>
            <a:pPr algn="ctr"/>
            <a:endParaRPr lang="en-ZA" sz="1553" dirty="0"/>
          </a:p>
        </p:txBody>
      </p:sp>
      <p:sp>
        <p:nvSpPr>
          <p:cNvPr id="24" name="Rectangle 23">
            <a:extLst>
              <a:ext uri="{FF2B5EF4-FFF2-40B4-BE49-F238E27FC236}">
                <a16:creationId xmlns:a16="http://schemas.microsoft.com/office/drawing/2014/main" id="{1E2A3679-55A9-450D-B509-42F59B52620F}"/>
              </a:ext>
            </a:extLst>
          </p:cNvPr>
          <p:cNvSpPr/>
          <p:nvPr/>
        </p:nvSpPr>
        <p:spPr>
          <a:xfrm>
            <a:off x="5814030" y="3511508"/>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Polarity Test</a:t>
            </a:r>
          </a:p>
          <a:p>
            <a:pPr algn="ctr"/>
            <a:endParaRPr lang="en-ZA" sz="1553" dirty="0"/>
          </a:p>
        </p:txBody>
      </p:sp>
      <p:sp>
        <p:nvSpPr>
          <p:cNvPr id="25" name="Rectangle 24">
            <a:extLst>
              <a:ext uri="{FF2B5EF4-FFF2-40B4-BE49-F238E27FC236}">
                <a16:creationId xmlns:a16="http://schemas.microsoft.com/office/drawing/2014/main" id="{0DDE9D90-2016-4B88-8795-A1822B6F8E38}"/>
              </a:ext>
            </a:extLst>
          </p:cNvPr>
          <p:cNvSpPr/>
          <p:nvPr/>
        </p:nvSpPr>
        <p:spPr>
          <a:xfrm>
            <a:off x="7956045" y="3511508"/>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Elevated Voltage to Neutral test</a:t>
            </a:r>
          </a:p>
          <a:p>
            <a:pPr algn="ctr"/>
            <a:endParaRPr lang="en-ZA" sz="1553" dirty="0"/>
          </a:p>
        </p:txBody>
      </p:sp>
      <p:sp>
        <p:nvSpPr>
          <p:cNvPr id="3" name="Rectangle 2">
            <a:extLst>
              <a:ext uri="{FF2B5EF4-FFF2-40B4-BE49-F238E27FC236}">
                <a16:creationId xmlns:a16="http://schemas.microsoft.com/office/drawing/2014/main" id="{B0D3D4CB-99A0-4856-B369-66B5985B3FAC}"/>
              </a:ext>
            </a:extLst>
          </p:cNvPr>
          <p:cNvSpPr/>
          <p:nvPr/>
        </p:nvSpPr>
        <p:spPr>
          <a:xfrm>
            <a:off x="6459523" y="58723"/>
            <a:ext cx="3233899" cy="96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Dave/Nick’s help in building out the values that would be needed here</a:t>
            </a:r>
          </a:p>
        </p:txBody>
      </p:sp>
      <p:pic>
        <p:nvPicPr>
          <p:cNvPr id="6" name="Picture 5">
            <a:extLst>
              <a:ext uri="{FF2B5EF4-FFF2-40B4-BE49-F238E27FC236}">
                <a16:creationId xmlns:a16="http://schemas.microsoft.com/office/drawing/2014/main" id="{E9FA3F2E-3E17-4C1D-870F-05321126F4D8}"/>
              </a:ext>
            </a:extLst>
          </p:cNvPr>
          <p:cNvPicPr>
            <a:picLocks noChangeAspect="1"/>
          </p:cNvPicPr>
          <p:nvPr/>
        </p:nvPicPr>
        <p:blipFill>
          <a:blip r:embed="rId4"/>
          <a:stretch>
            <a:fillRect/>
          </a:stretch>
        </p:blipFill>
        <p:spPr>
          <a:xfrm>
            <a:off x="10098060" y="1934113"/>
            <a:ext cx="3381375" cy="2962275"/>
          </a:xfrm>
          <a:prstGeom prst="rect">
            <a:avLst/>
          </a:prstGeom>
        </p:spPr>
      </p:pic>
    </p:spTree>
    <p:custDataLst>
      <p:tags r:id="rId1"/>
    </p:custDataLst>
    <p:extLst>
      <p:ext uri="{BB962C8B-B14F-4D97-AF65-F5344CB8AC3E}">
        <p14:creationId xmlns:p14="http://schemas.microsoft.com/office/powerpoint/2010/main" val="1667452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8- Hand over the client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None/>
            </a:pPr>
            <a:r>
              <a:rPr lang="en-GB" dirty="0"/>
              <a:t>You are almost finished installing a gate motor supply. The final thing you need to do is show the client what you have done and give him his Certificate of Compliance. Watch this video to see how a client handover is done. </a:t>
            </a:r>
          </a:p>
          <a:p>
            <a:pPr marL="0" indent="0">
              <a:buFont typeface="Arial" panose="020B0604020202020204" pitchFamily="34" charset="0"/>
              <a:buNone/>
            </a:pPr>
            <a:endParaRPr lang="en-GB" dirty="0"/>
          </a:p>
        </p:txBody>
      </p:sp>
      <p:sp>
        <p:nvSpPr>
          <p:cNvPr id="9" name="Rectangle 8">
            <a:extLst>
              <a:ext uri="{FF2B5EF4-FFF2-40B4-BE49-F238E27FC236}">
                <a16:creationId xmlns:a16="http://schemas.microsoft.com/office/drawing/2014/main" id="{948CEC6B-9FDC-4662-822B-DC80B704EC0F}"/>
              </a:ext>
            </a:extLst>
          </p:cNvPr>
          <p:cNvSpPr/>
          <p:nvPr/>
        </p:nvSpPr>
        <p:spPr>
          <a:xfrm>
            <a:off x="3053593" y="2261479"/>
            <a:ext cx="3727283" cy="22699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a:t>
            </a:r>
          </a:p>
        </p:txBody>
      </p:sp>
      <p:graphicFrame>
        <p:nvGraphicFramePr>
          <p:cNvPr id="6" name="Diagram 5">
            <a:extLst>
              <a:ext uri="{FF2B5EF4-FFF2-40B4-BE49-F238E27FC236}">
                <a16:creationId xmlns:a16="http://schemas.microsoft.com/office/drawing/2014/main" id="{2FF273C0-0FDB-4908-A12C-6E4690D248CB}"/>
              </a:ext>
            </a:extLst>
          </p:cNvPr>
          <p:cNvGraphicFramePr/>
          <p:nvPr>
            <p:extLst>
              <p:ext uri="{D42A27DB-BD31-4B8C-83A1-F6EECF244321}">
                <p14:modId xmlns:p14="http://schemas.microsoft.com/office/powerpoint/2010/main" val="2323210544"/>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66894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Conclusion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2392194"/>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dirty="0"/>
              <a:t>Congratulations! You have now worked through the entire scenario for installing a gate motor supply. There are 5 more scenarios for you to try, would you like to try another one now? </a:t>
            </a:r>
          </a:p>
        </p:txBody>
      </p:sp>
      <p:sp>
        <p:nvSpPr>
          <p:cNvPr id="7" name="Rectangle 6">
            <a:extLst>
              <a:ext uri="{FF2B5EF4-FFF2-40B4-BE49-F238E27FC236}">
                <a16:creationId xmlns:a16="http://schemas.microsoft.com/office/drawing/2014/main" id="{3C06CDC9-6D70-4D3D-AE35-0A706BB2712E}"/>
              </a:ext>
            </a:extLst>
          </p:cNvPr>
          <p:cNvSpPr/>
          <p:nvPr/>
        </p:nvSpPr>
        <p:spPr>
          <a:xfrm>
            <a:off x="822121" y="2245706"/>
            <a:ext cx="2877423" cy="8763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scenario map </a:t>
            </a:r>
          </a:p>
        </p:txBody>
      </p:sp>
    </p:spTree>
    <p:custDataLst>
      <p:tags r:id="rId1"/>
    </p:custDataLst>
    <p:extLst>
      <p:ext uri="{BB962C8B-B14F-4D97-AF65-F5344CB8AC3E}">
        <p14:creationId xmlns:p14="http://schemas.microsoft.com/office/powerpoint/2010/main" val="4320898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 Rec 01: Client brief</a:t>
            </a:r>
          </a:p>
        </p:txBody>
      </p:sp>
      <p:sp>
        <p:nvSpPr>
          <p:cNvPr id="3" name="Content Placeholder 2"/>
          <p:cNvSpPr>
            <a:spLocks noGrp="1"/>
          </p:cNvSpPr>
          <p:nvPr>
            <p:ph sz="quarter" idx="10"/>
          </p:nvPr>
        </p:nvSpPr>
        <p:spPr/>
        <p:txBody>
          <a:bodyPr>
            <a:normAutofit fontScale="70000" lnSpcReduction="20000"/>
          </a:bodyPr>
          <a:lstStyle/>
          <a:p>
            <a:pPr marL="0" indent="0">
              <a:buNone/>
            </a:pPr>
            <a:r>
              <a:rPr lang="en-GB" i="1" dirty="0"/>
              <a:t>Voice of an Indian female. Must sound like he is speaking over a phone. </a:t>
            </a:r>
            <a:endParaRPr lang="en-GB" dirty="0"/>
          </a:p>
          <a:p>
            <a:pPr marL="0" indent="0">
              <a:buNone/>
            </a:pPr>
            <a:r>
              <a:rPr lang="en-US" dirty="0"/>
              <a:t>Hi, my name is </a:t>
            </a:r>
            <a:r>
              <a:rPr lang="en-US" dirty="0" err="1"/>
              <a:t>Davinda</a:t>
            </a:r>
            <a:r>
              <a:rPr lang="en-US" dirty="0"/>
              <a:t> Naidoo. I emailed you about installing security lights at my house. I’ve had two break ins in the last month so I really need it to be done by this weekend. I am only home on Friday so you will have only one day to do the job. </a:t>
            </a:r>
          </a:p>
          <a:p>
            <a:pPr marL="0" indent="0">
              <a:buNone/>
            </a:pPr>
            <a:r>
              <a:rPr lang="en-US" dirty="0"/>
              <a:t>Here is the information that you asked me for in your email. You are allowed to dig in the garden but as much as possible,  you must make sure that my lawn and garden are put back to the way they were. Your activities mustn’t damage my walls and they mustn’t look untidy. You can get a supply for electricity from any point in the installation as long as you are following the rules and regulations. </a:t>
            </a:r>
          </a:p>
          <a:p>
            <a:pPr marL="0" indent="0">
              <a:buNone/>
            </a:pPr>
            <a:r>
              <a:rPr lang="en-US" dirty="0"/>
              <a:t> It’s import that you make sure that you follow all the regulations and standards that you are supposed because I would like you to give me a certificate of compliance once you have finished the job. I don’t want anyone suing me so you much make sure that your workers stick to the healthy and safety standards. </a:t>
            </a:r>
          </a:p>
          <a:p>
            <a:pPr marL="0" indent="0">
              <a:buNone/>
            </a:pPr>
            <a:r>
              <a:rPr lang="en-US" dirty="0"/>
              <a:t> </a:t>
            </a:r>
          </a:p>
          <a:p>
            <a:pPr marL="0" indent="0">
              <a:buNone/>
            </a:pPr>
            <a:r>
              <a:rPr lang="en-US" dirty="0"/>
              <a:t>One last thing, I don’t have a lot of money for this project so you must please do it as cheaply as possible but it must still be a professional job. </a:t>
            </a:r>
          </a:p>
          <a:p>
            <a:pPr marL="0" indent="0">
              <a:buNone/>
            </a:pPr>
            <a:endParaRPr lang="en-US" dirty="0"/>
          </a:p>
          <a:p>
            <a:pPr marL="0" indent="0">
              <a:buNone/>
            </a:pPr>
            <a:r>
              <a:rPr lang="en-US" dirty="0"/>
              <a:t>Have you got all of that information? Ok good see you on Friday. </a:t>
            </a:r>
            <a:endParaRPr lang="en-GB" i="1" dirty="0"/>
          </a:p>
          <a:p>
            <a:pPr marL="0" indent="0">
              <a:buNone/>
            </a:pPr>
            <a:endParaRPr lang="en-GB" i="1"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01: Property details </a:t>
            </a:r>
          </a:p>
        </p:txBody>
      </p:sp>
      <p:sp>
        <p:nvSpPr>
          <p:cNvPr id="3" name="Content Placeholder 2"/>
          <p:cNvSpPr>
            <a:spLocks noGrp="1"/>
          </p:cNvSpPr>
          <p:nvPr>
            <p:ph sz="quarter" idx="10"/>
          </p:nvPr>
        </p:nvSpPr>
        <p:spPr>
          <a:xfrm>
            <a:off x="1311302" y="916519"/>
            <a:ext cx="8223904" cy="3915089"/>
          </a:xfrm>
        </p:spPr>
        <p:txBody>
          <a:bodyPr>
            <a:noAutofit/>
          </a:bodyPr>
          <a:lstStyle/>
          <a:p>
            <a:pPr marL="0" indent="0">
              <a:buNone/>
            </a:pPr>
            <a:r>
              <a:rPr lang="en-GB" sz="900" dirty="0"/>
              <a:t>Animated video using a tool like </a:t>
            </a:r>
            <a:r>
              <a:rPr lang="en-GB" sz="900" dirty="0" err="1"/>
              <a:t>GoAnimate</a:t>
            </a:r>
            <a:r>
              <a:rPr lang="en-GB" sz="900" dirty="0"/>
              <a:t>. Black and white hand drawn images with a voice over. Each point should be on a separate slide. </a:t>
            </a:r>
          </a:p>
          <a:p>
            <a:pPr marL="0" indent="0">
              <a:buNone/>
            </a:pPr>
            <a:r>
              <a:rPr lang="en-GB" sz="900" u="sng" dirty="0"/>
              <a:t>Script for voice over:</a:t>
            </a:r>
          </a:p>
          <a:p>
            <a:pPr marL="0" indent="0">
              <a:buNone/>
            </a:pPr>
            <a:r>
              <a:rPr lang="en-US" sz="900" dirty="0"/>
              <a:t>When you visited </a:t>
            </a:r>
            <a:r>
              <a:rPr lang="en-US" sz="900" dirty="0" err="1"/>
              <a:t>Mrs</a:t>
            </a:r>
            <a:r>
              <a:rPr lang="en-US" sz="900" dirty="0"/>
              <a:t> Naidoo’s  here is what you found: </a:t>
            </a:r>
          </a:p>
          <a:p>
            <a:pPr marL="171450" indent="-171450">
              <a:buFont typeface="Arial" panose="020B0604020202020204" pitchFamily="34" charset="0"/>
              <a:buChar char="•"/>
            </a:pPr>
            <a:r>
              <a:rPr lang="en-US" sz="900" dirty="0"/>
              <a:t>There are 2 DB’s  1 in the main house(BD 1) flush mounted  and 1 in the garage (BD 2) surface mounted</a:t>
            </a:r>
          </a:p>
          <a:p>
            <a:pPr marL="171450" indent="-171450">
              <a:buFont typeface="Arial" panose="020B0604020202020204" pitchFamily="34" charset="0"/>
              <a:buChar char="•"/>
            </a:pPr>
            <a:r>
              <a:rPr lang="en-US" sz="900" dirty="0"/>
              <a:t>The distance to the gate is 29 meters from the gate to the DB1 and there are 4 slots available in the DB for new circuit breakers and there is an earth leakage in board</a:t>
            </a:r>
          </a:p>
          <a:p>
            <a:pPr marL="171450" indent="-171450">
              <a:buFont typeface="Arial" panose="020B0604020202020204" pitchFamily="34" charset="0"/>
              <a:buChar char="•"/>
            </a:pPr>
            <a:r>
              <a:rPr lang="en-US" sz="900" dirty="0"/>
              <a:t>The distance to the gate is 8 meters from the gate to the DB2 and there are 9 slots available in the DB for new circuit breakers and there is an earth leakage in board</a:t>
            </a:r>
          </a:p>
          <a:p>
            <a:pPr marL="171450" indent="-171450">
              <a:buFont typeface="Arial" panose="020B0604020202020204" pitchFamily="34" charset="0"/>
              <a:buChar char="•"/>
            </a:pPr>
            <a:r>
              <a:rPr lang="en-US" sz="900" dirty="0"/>
              <a:t>There is paving from the garage to the gate</a:t>
            </a:r>
          </a:p>
          <a:p>
            <a:pPr marL="171450" indent="-171450">
              <a:buFont typeface="Arial" panose="020B0604020202020204" pitchFamily="34" charset="0"/>
              <a:buChar char="•"/>
            </a:pPr>
            <a:r>
              <a:rPr lang="en-US" sz="900" dirty="0"/>
              <a:t>There are flowerbeds along the driveway</a:t>
            </a:r>
          </a:p>
          <a:p>
            <a:pPr marL="171450" indent="-171450">
              <a:buFont typeface="Arial" panose="020B0604020202020204" pitchFamily="34" charset="0"/>
              <a:buChar char="•"/>
            </a:pPr>
            <a:r>
              <a:rPr lang="en-US" sz="900" dirty="0"/>
              <a:t>The boundary wall is single brick and painted grey</a:t>
            </a:r>
          </a:p>
          <a:p>
            <a:pPr marL="171450" indent="-171450">
              <a:buFont typeface="Arial" panose="020B0604020202020204" pitchFamily="34" charset="0"/>
              <a:buChar char="•"/>
            </a:pPr>
            <a:r>
              <a:rPr lang="en-US" sz="900" dirty="0"/>
              <a:t>The distance from the garage to the boundary wall is 5 meters</a:t>
            </a:r>
          </a:p>
          <a:p>
            <a:pPr marL="171450" indent="-171450">
              <a:buFont typeface="Arial" panose="020B0604020202020204" pitchFamily="34" charset="0"/>
              <a:buChar char="•"/>
            </a:pPr>
            <a:r>
              <a:rPr lang="en-US" sz="900" dirty="0"/>
              <a:t>There is grass between the garage and the boundary wall to the gate</a:t>
            </a:r>
          </a:p>
          <a:p>
            <a:pPr marL="171450" indent="-171450">
              <a:buFont typeface="Arial" panose="020B0604020202020204" pitchFamily="34" charset="0"/>
              <a:buChar char="•"/>
            </a:pPr>
            <a:r>
              <a:rPr lang="en-US" sz="900" dirty="0"/>
              <a:t>No visible water points or pipes between garage and boundary wall</a:t>
            </a:r>
          </a:p>
          <a:p>
            <a:pPr marL="171450" indent="-171450">
              <a:buFont typeface="Arial" panose="020B0604020202020204" pitchFamily="34" charset="0"/>
              <a:buChar char="•"/>
            </a:pPr>
            <a:r>
              <a:rPr lang="en-US" sz="900" dirty="0"/>
              <a:t>The ground is a rich dark brown which indicates that digging will be relatively easy</a:t>
            </a:r>
          </a:p>
          <a:p>
            <a:pPr marL="171450" indent="-171450">
              <a:buFont typeface="Arial" panose="020B0604020202020204" pitchFamily="34" charset="0"/>
              <a:buChar char="•"/>
            </a:pPr>
            <a:r>
              <a:rPr lang="en-US" sz="900" dirty="0"/>
              <a:t>There is no ceiling in the garage</a:t>
            </a:r>
          </a:p>
          <a:p>
            <a:pPr marL="171450" indent="-171450">
              <a:buFont typeface="Arial" panose="020B0604020202020204" pitchFamily="34" charset="0"/>
              <a:buChar char="•"/>
            </a:pPr>
            <a:r>
              <a:rPr lang="en-US" sz="900" dirty="0"/>
              <a:t>There are dogs on the property</a:t>
            </a:r>
          </a:p>
          <a:p>
            <a:pPr marL="171450" indent="-171450">
              <a:buFont typeface="Arial" panose="020B0604020202020204" pitchFamily="34" charset="0"/>
              <a:buChar char="•"/>
            </a:pPr>
            <a:r>
              <a:rPr lang="en-US" sz="900" dirty="0"/>
              <a:t>There are toilet facilities for staff</a:t>
            </a:r>
            <a:endParaRPr lang="en-US" sz="906" dirty="0"/>
          </a:p>
        </p:txBody>
      </p:sp>
    </p:spTree>
    <p:custDataLst>
      <p:tags r:id="rId1"/>
    </p:custDataLst>
    <p:extLst>
      <p:ext uri="{BB962C8B-B14F-4D97-AF65-F5344CB8AC3E}">
        <p14:creationId xmlns:p14="http://schemas.microsoft.com/office/powerpoint/2010/main" val="22360251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02: Step 2 Option 1</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lnSpc>
                <a:spcPct val="100000"/>
              </a:lnSpc>
              <a:spcBef>
                <a:spcPts val="0"/>
              </a:spcBef>
              <a:buNone/>
            </a:pPr>
            <a:r>
              <a:rPr lang="en-ZA" sz="1100" b="1" dirty="0"/>
              <a:t>Use a 2.5 mm2 3 core flat twin and earth cable to connect 4 security lights that is connected to a day night sensor and a light switch.</a:t>
            </a:r>
          </a:p>
          <a:p>
            <a:pPr marL="0" indent="0">
              <a:lnSpc>
                <a:spcPct val="100000"/>
              </a:lnSpc>
              <a:spcBef>
                <a:spcPts val="0"/>
              </a:spcBef>
              <a:buNone/>
            </a:pPr>
            <a:r>
              <a:rPr lang="en-ZA" sz="1100" b="1" dirty="0"/>
              <a:t>Drill a hole in a wall (Module 19) </a:t>
            </a:r>
          </a:p>
          <a:p>
            <a:pPr marL="0" indent="0">
              <a:lnSpc>
                <a:spcPct val="100000"/>
              </a:lnSpc>
              <a:spcBef>
                <a:spcPts val="0"/>
              </a:spcBef>
              <a:buNone/>
            </a:pPr>
            <a:r>
              <a:rPr lang="en-ZA" sz="1100" b="1" dirty="0"/>
              <a:t>Fit conduit through the new hole drilled in the wall </a:t>
            </a:r>
          </a:p>
          <a:p>
            <a:pPr marL="0" indent="0">
              <a:lnSpc>
                <a:spcPct val="100000"/>
              </a:lnSpc>
              <a:spcBef>
                <a:spcPts val="0"/>
              </a:spcBef>
              <a:buNone/>
            </a:pPr>
            <a:r>
              <a:rPr lang="en-ZA" sz="1100" b="1" dirty="0"/>
              <a:t>Install PVC conduit from one available space in the DB1 (Module 10)1 at the top</a:t>
            </a:r>
          </a:p>
          <a:p>
            <a:pPr marL="0" indent="0">
              <a:lnSpc>
                <a:spcPct val="100000"/>
              </a:lnSpc>
              <a:spcBef>
                <a:spcPts val="0"/>
              </a:spcBef>
              <a:buNone/>
            </a:pPr>
            <a:r>
              <a:rPr lang="en-ZA" sz="1100" b="1" dirty="0"/>
              <a:t>Measure, mark and mount a flush mount enclosure (Module 40) using 3 way enclosures above the security lights. Also install light switch enclosure and day night switch</a:t>
            </a:r>
          </a:p>
          <a:p>
            <a:pPr marL="0" indent="0">
              <a:lnSpc>
                <a:spcPct val="100000"/>
              </a:lnSpc>
              <a:spcBef>
                <a:spcPts val="0"/>
              </a:spcBef>
              <a:buNone/>
            </a:pPr>
            <a:r>
              <a:rPr lang="en-ZA" sz="1100" b="1" dirty="0"/>
              <a:t>Install a security light (Module 41) in the relevant positions.</a:t>
            </a:r>
          </a:p>
          <a:p>
            <a:pPr marL="0" indent="0">
              <a:lnSpc>
                <a:spcPct val="100000"/>
              </a:lnSpc>
              <a:spcBef>
                <a:spcPts val="0"/>
              </a:spcBef>
              <a:buNone/>
            </a:pPr>
            <a:r>
              <a:rPr lang="en-ZA" sz="1100" b="1" dirty="0"/>
              <a:t>Install </a:t>
            </a:r>
            <a:r>
              <a:rPr lang="en-ZA" sz="1100" b="1" dirty="0" err="1"/>
              <a:t>cabtyre</a:t>
            </a:r>
            <a:r>
              <a:rPr lang="en-ZA" sz="1100" b="1" dirty="0"/>
              <a:t> cable onto concrete or brick wall (Module 7) to the light switch enclosure and all the 3 way enclosures.</a:t>
            </a:r>
          </a:p>
          <a:p>
            <a:pPr marL="0" indent="0">
              <a:lnSpc>
                <a:spcPct val="100000"/>
              </a:lnSpc>
              <a:spcBef>
                <a:spcPts val="0"/>
              </a:spcBef>
              <a:buNone/>
            </a:pPr>
            <a:r>
              <a:rPr lang="en-ZA" sz="1100" b="1" dirty="0"/>
              <a:t>Connect conductors to light switch (Module 42)</a:t>
            </a:r>
          </a:p>
          <a:p>
            <a:pPr marL="0" indent="0">
              <a:lnSpc>
                <a:spcPct val="100000"/>
              </a:lnSpc>
              <a:spcBef>
                <a:spcPts val="0"/>
              </a:spcBef>
              <a:buNone/>
            </a:pPr>
            <a:r>
              <a:rPr lang="en-ZA" sz="1100" b="1" dirty="0"/>
              <a:t>Switch off supply to DB2 and test to ensure safe and isolated (Module 25) to work</a:t>
            </a:r>
          </a:p>
          <a:p>
            <a:pPr marL="0" indent="0">
              <a:lnSpc>
                <a:spcPct val="100000"/>
              </a:lnSpc>
              <a:spcBef>
                <a:spcPts val="0"/>
              </a:spcBef>
              <a:buNone/>
            </a:pPr>
            <a:r>
              <a:rPr lang="en-ZA" sz="1100" b="1" dirty="0"/>
              <a:t>Fit a circuit breaker in a DB (Module 28) and connect supply from earth leakage supply to circuit breaker (Module 28)</a:t>
            </a:r>
          </a:p>
          <a:p>
            <a:pPr marL="0" indent="0">
              <a:buNone/>
            </a:pPr>
            <a:endParaRPr lang="en-US" sz="906" dirty="0"/>
          </a:p>
        </p:txBody>
      </p:sp>
    </p:spTree>
    <p:custDataLst>
      <p:tags r:id="rId1"/>
    </p:custDataLst>
    <p:extLst>
      <p:ext uri="{BB962C8B-B14F-4D97-AF65-F5344CB8AC3E}">
        <p14:creationId xmlns:p14="http://schemas.microsoft.com/office/powerpoint/2010/main" val="42484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2613" y="264463"/>
            <a:ext cx="7616770" cy="960112"/>
          </a:xfrm>
          <a:prstGeom prst="rect">
            <a:avLst/>
          </a:prstGeom>
        </p:spPr>
        <p:txBody>
          <a:bodyPr vert="horz" lIns="91440" tIns="45720" rIns="91440" bIns="45720" rtlCol="0" anchor="b">
            <a:normAutofit/>
          </a:bodyPr>
          <a:lstStyle>
            <a:lvl1pPr algn="l" defTabSz="662300" rtl="0" eaLnBrk="1" latinLnBrk="0" hangingPunct="1">
              <a:lnSpc>
                <a:spcPct val="90000"/>
              </a:lnSpc>
              <a:spcBef>
                <a:spcPct val="0"/>
              </a:spcBef>
              <a:buNone/>
              <a:defRPr sz="4346" kern="1200">
                <a:solidFill>
                  <a:schemeClr val="tx1"/>
                </a:solidFill>
                <a:latin typeface="+mj-lt"/>
                <a:ea typeface="+mj-ea"/>
                <a:cs typeface="+mj-cs"/>
              </a:defRPr>
            </a:lvl1pPr>
          </a:lstStyle>
          <a:p>
            <a:pPr marL="0" marR="0" lvl="0" indent="0" algn="l" defTabSz="6623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43525A"/>
                </a:solidFill>
                <a:effectLst/>
                <a:uLnTx/>
                <a:uFillTx/>
                <a:latin typeface="Open Sans"/>
                <a:ea typeface="+mj-ea"/>
                <a:cs typeface="+mj-cs"/>
              </a:rPr>
              <a:t>Introduction</a:t>
            </a:r>
          </a:p>
        </p:txBody>
      </p:sp>
      <p:sp>
        <p:nvSpPr>
          <p:cNvPr id="15" name="TextBox 14"/>
          <p:cNvSpPr txBox="1"/>
          <p:nvPr/>
        </p:nvSpPr>
        <p:spPr>
          <a:xfrm>
            <a:off x="575258" y="1226216"/>
            <a:ext cx="901335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srgbClr val="43525A"/>
                </a:solidFill>
                <a:effectLst/>
                <a:uLnTx/>
                <a:uFillTx/>
                <a:latin typeface="Calibri"/>
                <a:ea typeface="+mn-ea"/>
                <a:cs typeface="+mn-cs"/>
              </a:rPr>
              <a:t>In this scenario, you will work through eight key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rgbClr val="43525A"/>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DAAB697-87D1-43A7-AA13-BE851A0BC500}"/>
              </a:ext>
            </a:extLst>
          </p:cNvPr>
          <p:cNvPicPr>
            <a:picLocks noChangeAspect="1"/>
          </p:cNvPicPr>
          <p:nvPr/>
        </p:nvPicPr>
        <p:blipFill>
          <a:blip r:embed="rId4"/>
          <a:stretch>
            <a:fillRect/>
          </a:stretch>
        </p:blipFill>
        <p:spPr>
          <a:xfrm>
            <a:off x="5282311" y="1699282"/>
            <a:ext cx="4688642" cy="3233546"/>
          </a:xfrm>
          <a:prstGeom prst="rect">
            <a:avLst/>
          </a:prstGeom>
        </p:spPr>
      </p:pic>
      <p:pic>
        <p:nvPicPr>
          <p:cNvPr id="24" name="Graphic 23" descr="User">
            <a:extLst>
              <a:ext uri="{FF2B5EF4-FFF2-40B4-BE49-F238E27FC236}">
                <a16:creationId xmlns:a16="http://schemas.microsoft.com/office/drawing/2014/main" id="{9B0874D5-944F-4907-8DB0-FF0B9A4C4D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28" y="1863959"/>
            <a:ext cx="854046" cy="854046"/>
          </a:xfrm>
          <a:prstGeom prst="rect">
            <a:avLst/>
          </a:prstGeom>
        </p:spPr>
      </p:pic>
      <p:sp>
        <p:nvSpPr>
          <p:cNvPr id="25" name="Rectangle 24">
            <a:extLst>
              <a:ext uri="{FF2B5EF4-FFF2-40B4-BE49-F238E27FC236}">
                <a16:creationId xmlns:a16="http://schemas.microsoft.com/office/drawing/2014/main" id="{24CB715D-2551-41AF-8B19-861AF4586324}"/>
              </a:ext>
            </a:extLst>
          </p:cNvPr>
          <p:cNvSpPr/>
          <p:nvPr/>
        </p:nvSpPr>
        <p:spPr>
          <a:xfrm>
            <a:off x="874748" y="1887008"/>
            <a:ext cx="4074757" cy="1569660"/>
          </a:xfrm>
          <a:prstGeom prst="rect">
            <a:avLst/>
          </a:prstGeom>
          <a:solidFill>
            <a:schemeClr val="tx2">
              <a:lumMod val="40000"/>
              <a:lumOff val="60000"/>
            </a:schemeClr>
          </a:solidFill>
        </p:spPr>
        <p:txBody>
          <a:bodyPr wrap="square">
            <a:spAutoFit/>
          </a:bodyPr>
          <a:lstStyle/>
          <a:p>
            <a:r>
              <a:rPr lang="en-GB" sz="2400" b="1" i="1" dirty="0"/>
              <a:t>Move over each step to read what they are. And then click on the next button to get started. </a:t>
            </a:r>
          </a:p>
        </p:txBody>
      </p:sp>
    </p:spTree>
    <p:custDataLst>
      <p:tags r:id="rId1"/>
    </p:custDataLst>
    <p:extLst>
      <p:ext uri="{BB962C8B-B14F-4D97-AF65-F5344CB8AC3E}">
        <p14:creationId xmlns:p14="http://schemas.microsoft.com/office/powerpoint/2010/main" val="19799124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03: Step 2 Option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buNone/>
            </a:pPr>
            <a:r>
              <a:rPr lang="en-ZA" sz="1100" b="1" dirty="0"/>
              <a:t>Use a 2.5 mm2 3 core SWA cable to connect 4 security lights that is connected to a day night sensor and a light switch.</a:t>
            </a:r>
          </a:p>
          <a:p>
            <a:pPr marL="0" indent="0">
              <a:buNone/>
            </a:pPr>
            <a:r>
              <a:rPr lang="en-ZA" sz="1100" b="1" dirty="0"/>
              <a:t>Drill a hole in a wall (Module 19) </a:t>
            </a:r>
          </a:p>
          <a:p>
            <a:pPr marL="0" indent="0">
              <a:buNone/>
            </a:pPr>
            <a:r>
              <a:rPr lang="en-ZA" sz="1100" b="1" dirty="0"/>
              <a:t>Fit conduit through the new hole drilled in the wall </a:t>
            </a:r>
          </a:p>
          <a:p>
            <a:pPr marL="0" indent="0">
              <a:buNone/>
            </a:pPr>
            <a:r>
              <a:rPr lang="en-ZA" sz="1100" b="1" dirty="0"/>
              <a:t>Install PVC conduit from one available space in the DB1 (Module 10)1 at the top</a:t>
            </a:r>
          </a:p>
          <a:p>
            <a:pPr marL="0" indent="0">
              <a:buNone/>
            </a:pPr>
            <a:r>
              <a:rPr lang="en-ZA" sz="1100" b="1" dirty="0"/>
              <a:t>Measure, mark and mount a flush mount enclosure (Module 40) using 3 way enclosures above the security lights. Also install light switch enclosure and day night switch</a:t>
            </a:r>
          </a:p>
          <a:p>
            <a:pPr marL="0" indent="0">
              <a:buNone/>
            </a:pPr>
            <a:r>
              <a:rPr lang="en-ZA" sz="1100" b="1" dirty="0"/>
              <a:t>Install a security light (Module 41) in the relevant positions.</a:t>
            </a:r>
          </a:p>
          <a:p>
            <a:pPr marL="0" indent="0">
              <a:buNone/>
            </a:pPr>
            <a:r>
              <a:rPr lang="en-ZA" sz="1100" b="1" dirty="0"/>
              <a:t>Install PVC multicore cable onto concrete or brick wall (Module 7) to the light switch enclosure and all the 3 way enclosures.</a:t>
            </a:r>
          </a:p>
          <a:p>
            <a:pPr marL="0" indent="0">
              <a:buNone/>
            </a:pPr>
            <a:r>
              <a:rPr lang="en-ZA" sz="1100" b="1" dirty="0"/>
              <a:t>Connect conductors to light switch (Module 42)</a:t>
            </a:r>
          </a:p>
          <a:p>
            <a:pPr marL="0" indent="0">
              <a:buNone/>
            </a:pPr>
            <a:r>
              <a:rPr lang="en-ZA" sz="1100" b="1" dirty="0"/>
              <a:t>Switch off supply to DB2 and test to ensure safe and isolated (Module 25) to work</a:t>
            </a:r>
          </a:p>
          <a:p>
            <a:pPr marL="0" indent="0">
              <a:buNone/>
            </a:pPr>
            <a:r>
              <a:rPr lang="en-ZA" sz="1100" b="1" dirty="0"/>
              <a:t>Fit a circuit breaker in a DB (Module 28) and connect supply from earth leakage supply to circuit breaker (Module 28)</a:t>
            </a:r>
          </a:p>
          <a:p>
            <a:pPr marL="0" indent="0">
              <a:buNone/>
            </a:pPr>
            <a:endParaRPr lang="en-US" sz="906" dirty="0"/>
          </a:p>
        </p:txBody>
      </p:sp>
    </p:spTree>
    <p:custDataLst>
      <p:tags r:id="rId1"/>
    </p:custDataLst>
    <p:extLst>
      <p:ext uri="{BB962C8B-B14F-4D97-AF65-F5344CB8AC3E}">
        <p14:creationId xmlns:p14="http://schemas.microsoft.com/office/powerpoint/2010/main" val="38470094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04: Step 2 Option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buNone/>
            </a:pPr>
            <a:r>
              <a:rPr lang="en-ZA" sz="1100" b="1" dirty="0"/>
              <a:t>Use 1.5 mm flat twin and earth wire to connect 4 security lights that is connected to a day night sensor and a light switch.</a:t>
            </a:r>
          </a:p>
          <a:p>
            <a:pPr marL="0" indent="0">
              <a:buNone/>
            </a:pPr>
            <a:r>
              <a:rPr lang="en-ZA" sz="1100" b="1" dirty="0"/>
              <a:t>Drill a hole in a wall (Module 19) </a:t>
            </a:r>
          </a:p>
          <a:p>
            <a:pPr marL="0" indent="0">
              <a:buNone/>
            </a:pPr>
            <a:r>
              <a:rPr lang="en-ZA" sz="1100" b="1" dirty="0"/>
              <a:t>Fit conduit through the new hole drilled in the wall </a:t>
            </a:r>
          </a:p>
          <a:p>
            <a:pPr marL="0" indent="0">
              <a:buNone/>
            </a:pPr>
            <a:r>
              <a:rPr lang="en-ZA" sz="1100" b="1" dirty="0"/>
              <a:t>Install PVC conduit from one available space in the DB1 (Module 10)1 at the top</a:t>
            </a:r>
          </a:p>
          <a:p>
            <a:pPr marL="0" indent="0">
              <a:buNone/>
            </a:pPr>
            <a:r>
              <a:rPr lang="en-ZA" sz="1100" b="1" dirty="0"/>
              <a:t>Measure, mark and mount a flush mount enclosure (Module 40) using 3 way enclosures above the security lights. Also install light switch enclosure and day night switch</a:t>
            </a:r>
          </a:p>
          <a:p>
            <a:pPr marL="0" indent="0">
              <a:buNone/>
            </a:pPr>
            <a:r>
              <a:rPr lang="en-ZA" sz="1100" b="1" dirty="0"/>
              <a:t>Install a security light (Module 41) in the relevant positions.</a:t>
            </a:r>
          </a:p>
          <a:p>
            <a:pPr marL="0" indent="0">
              <a:buNone/>
            </a:pPr>
            <a:r>
              <a:rPr lang="en-ZA" sz="1100" b="1" dirty="0"/>
              <a:t>Install PVC multicore cable onto concrete or brick wall (Module 7) to the light switch enclosure and all the 3 way enclosures.</a:t>
            </a:r>
          </a:p>
          <a:p>
            <a:pPr marL="0" indent="0">
              <a:buNone/>
            </a:pPr>
            <a:r>
              <a:rPr lang="en-ZA" sz="1100" b="1" dirty="0"/>
              <a:t>Connect conductors to light switch (Module 42)</a:t>
            </a:r>
          </a:p>
          <a:p>
            <a:pPr marL="0" indent="0">
              <a:buNone/>
            </a:pPr>
            <a:r>
              <a:rPr lang="en-ZA" sz="1100" b="1" dirty="0"/>
              <a:t>Switch off supply to DB2 and test to ensure safe and isolated (Module 25) to work</a:t>
            </a:r>
          </a:p>
          <a:p>
            <a:pPr marL="0" indent="0">
              <a:buNone/>
            </a:pPr>
            <a:r>
              <a:rPr lang="en-ZA" sz="1100" b="1" dirty="0"/>
              <a:t>Fit a circuit breaker in a DB (Module 28) and connect supply from earth leakage supply to circuit breaker (Module 28)</a:t>
            </a:r>
          </a:p>
        </p:txBody>
      </p:sp>
    </p:spTree>
    <p:custDataLst>
      <p:tags r:id="rId1"/>
    </p:custDataLst>
    <p:extLst>
      <p:ext uri="{BB962C8B-B14F-4D97-AF65-F5344CB8AC3E}">
        <p14:creationId xmlns:p14="http://schemas.microsoft.com/office/powerpoint/2010/main" val="17325642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05: Planning for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ZA" sz="1100" dirty="0"/>
              <a:t>Talking head video of electrician discussing the following: </a:t>
            </a:r>
          </a:p>
          <a:p>
            <a:pPr marL="0" indent="0">
              <a:buNone/>
            </a:pPr>
            <a:endParaRPr lang="en-ZA" sz="1100" dirty="0"/>
          </a:p>
          <a:p>
            <a:pPr marL="0" indent="0">
              <a:buNone/>
            </a:pPr>
            <a:r>
              <a:rPr lang="en-ZA" sz="1100" dirty="0"/>
              <a:t>How to plan for the job, must include info about working through the steps in your head and thinking about what you will need for each step to make sure you don’t miss anything. Must discuss tools, equipment, materials, PPE. </a:t>
            </a:r>
          </a:p>
          <a:p>
            <a:pPr marL="0" indent="0">
              <a:buNone/>
            </a:pPr>
            <a:endParaRPr lang="en-US" sz="1100" i="1" dirty="0"/>
          </a:p>
        </p:txBody>
      </p:sp>
    </p:spTree>
    <p:custDataLst>
      <p:tags r:id="rId1"/>
    </p:custDataLst>
    <p:extLst>
      <p:ext uri="{BB962C8B-B14F-4D97-AF65-F5344CB8AC3E}">
        <p14:creationId xmlns:p14="http://schemas.microsoft.com/office/powerpoint/2010/main" val="27780186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06: How to interpret SANS codes</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a:t>
            </a:r>
            <a:r>
              <a:rPr lang="en-ZA" sz="1200" dirty="0"/>
              <a:t>Take an example of a SANS code (</a:t>
            </a:r>
            <a:r>
              <a:rPr lang="en-ZA" sz="1200" dirty="0" err="1"/>
              <a:t>ie</a:t>
            </a:r>
            <a:r>
              <a:rPr lang="en-ZA" sz="1200" dirty="0"/>
              <a:t> </a:t>
            </a:r>
            <a:r>
              <a:rPr lang="en-GB" sz="1200" dirty="0"/>
              <a:t>SANS 10142). Video should alternate between showing the facilitator talking and screenshots of the SANS code as demonstrator highlights various aspects of it. </a:t>
            </a:r>
          </a:p>
          <a:p>
            <a:pPr marL="0" indent="0">
              <a:buNone/>
            </a:pPr>
            <a:endParaRPr lang="en-GB" sz="1200" dirty="0"/>
          </a:p>
          <a:p>
            <a:pPr marL="0" indent="0">
              <a:buNone/>
            </a:pPr>
            <a:r>
              <a:rPr lang="en-GB" sz="1200" dirty="0"/>
              <a:t>Information that should be covered in this video: </a:t>
            </a:r>
          </a:p>
          <a:p>
            <a:pPr marL="171450" indent="-171450">
              <a:buFont typeface="Arial" panose="020B0604020202020204" pitchFamily="34" charset="0"/>
              <a:buChar char="•"/>
            </a:pPr>
            <a:r>
              <a:rPr lang="en-GB" sz="1200" dirty="0"/>
              <a:t>How do we read a SANS code? (Highlight important info in the document for learner)</a:t>
            </a:r>
          </a:p>
          <a:p>
            <a:pPr marL="171450" indent="-171450">
              <a:buFont typeface="Arial" panose="020B0604020202020204" pitchFamily="34" charset="0"/>
              <a:buChar char="•"/>
            </a:pPr>
            <a:r>
              <a:rPr lang="en-GB" sz="1200" dirty="0"/>
              <a:t>How to we apply the SANS code?</a:t>
            </a:r>
          </a:p>
          <a:p>
            <a:pPr marL="0" indent="0">
              <a:buNone/>
            </a:pPr>
            <a:endParaRPr lang="en-ZA" dirty="0"/>
          </a:p>
        </p:txBody>
      </p:sp>
    </p:spTree>
    <p:custDataLst>
      <p:tags r:id="rId1"/>
    </p:custDataLst>
    <p:extLst>
      <p:ext uri="{BB962C8B-B14F-4D97-AF65-F5344CB8AC3E}">
        <p14:creationId xmlns:p14="http://schemas.microsoft.com/office/powerpoint/2010/main" val="1288421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17: Complete a risk assessment table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Demonstrator video/ voice over and screen shots going through how to complete a risk assessment table step by step. </a:t>
            </a:r>
          </a:p>
        </p:txBody>
      </p:sp>
    </p:spTree>
    <p:custDataLst>
      <p:tags r:id="rId1"/>
    </p:custDataLst>
    <p:extLst>
      <p:ext uri="{BB962C8B-B14F-4D97-AF65-F5344CB8AC3E}">
        <p14:creationId xmlns:p14="http://schemas.microsoft.com/office/powerpoint/2010/main" val="33384648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18: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US" sz="2400" dirty="0"/>
              <a:t>Drill a hole in a wall (Module 19)</a:t>
            </a:r>
          </a:p>
          <a:p>
            <a:pPr marL="0" indent="0" fontAlgn="ctr">
              <a:buNone/>
            </a:pP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B50AE493-1A3C-4DB0-932F-234F85A56859}"/>
              </a:ext>
            </a:extLst>
          </p:cNvPr>
          <p:cNvPicPr>
            <a:picLocks noChangeAspect="1"/>
          </p:cNvPicPr>
          <p:nvPr/>
        </p:nvPicPr>
        <p:blipFill>
          <a:blip r:embed="rId4"/>
          <a:stretch>
            <a:fillRect/>
          </a:stretch>
        </p:blipFill>
        <p:spPr>
          <a:xfrm>
            <a:off x="1222329" y="1844297"/>
            <a:ext cx="6719834" cy="7731627"/>
          </a:xfrm>
          <a:prstGeom prst="rect">
            <a:avLst/>
          </a:prstGeom>
        </p:spPr>
      </p:pic>
    </p:spTree>
    <p:custDataLst>
      <p:tags r:id="rId1"/>
    </p:custDataLst>
    <p:extLst>
      <p:ext uri="{BB962C8B-B14F-4D97-AF65-F5344CB8AC3E}">
        <p14:creationId xmlns:p14="http://schemas.microsoft.com/office/powerpoint/2010/main" val="3597429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19: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GB" sz="2400" dirty="0"/>
              <a:t>Fit conduit through the new hole drilled in the wall </a:t>
            </a:r>
          </a:p>
          <a:p>
            <a:pPr marL="0" indent="0" fontAlgn="ctr">
              <a:buNone/>
            </a:pPr>
            <a:endParaRPr lang="en-ZA" dirty="0"/>
          </a:p>
        </p:txBody>
      </p:sp>
    </p:spTree>
    <p:custDataLst>
      <p:tags r:id="rId1"/>
    </p:custDataLst>
    <p:extLst>
      <p:ext uri="{BB962C8B-B14F-4D97-AF65-F5344CB8AC3E}">
        <p14:creationId xmlns:p14="http://schemas.microsoft.com/office/powerpoint/2010/main" val="4452873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20: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a:lnSpc>
                <a:spcPct val="100000"/>
              </a:lnSpc>
              <a:spcBef>
                <a:spcPts val="0"/>
              </a:spcBef>
              <a:buNone/>
            </a:pPr>
            <a:r>
              <a:rPr lang="en-US" sz="2400" dirty="0"/>
              <a:t>Install PVC conduit from one available space in the DB1 from the bottom.</a:t>
            </a:r>
            <a:r>
              <a:rPr lang="en-GB" sz="2400" dirty="0"/>
              <a:t> (Module 10)</a:t>
            </a:r>
          </a:p>
          <a:p>
            <a:pPr marL="0" indent="0" fontAlgn="ctr">
              <a:buNone/>
            </a:pPr>
            <a:endParaRPr lang="en-ZA" dirty="0"/>
          </a:p>
        </p:txBody>
      </p:sp>
      <p:pic>
        <p:nvPicPr>
          <p:cNvPr id="5" name="Picture 4">
            <a:extLst>
              <a:ext uri="{FF2B5EF4-FFF2-40B4-BE49-F238E27FC236}">
                <a16:creationId xmlns:a16="http://schemas.microsoft.com/office/drawing/2014/main" id="{29073787-D054-4EB3-B5F3-6E65DE1917B3}"/>
              </a:ext>
            </a:extLst>
          </p:cNvPr>
          <p:cNvPicPr>
            <a:picLocks noChangeAspect="1"/>
          </p:cNvPicPr>
          <p:nvPr/>
        </p:nvPicPr>
        <p:blipFill>
          <a:blip r:embed="rId4"/>
          <a:stretch>
            <a:fillRect/>
          </a:stretch>
        </p:blipFill>
        <p:spPr>
          <a:xfrm>
            <a:off x="1078712" y="2362191"/>
            <a:ext cx="5056274" cy="8745127"/>
          </a:xfrm>
          <a:prstGeom prst="rect">
            <a:avLst/>
          </a:prstGeom>
        </p:spPr>
      </p:pic>
    </p:spTree>
    <p:custDataLst>
      <p:tags r:id="rId1"/>
    </p:custDataLst>
    <p:extLst>
      <p:ext uri="{BB962C8B-B14F-4D97-AF65-F5344CB8AC3E}">
        <p14:creationId xmlns:p14="http://schemas.microsoft.com/office/powerpoint/2010/main" val="510559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21: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a:lnSpc>
                <a:spcPct val="100000"/>
              </a:lnSpc>
              <a:spcBef>
                <a:spcPts val="0"/>
              </a:spcBef>
              <a:buNone/>
            </a:pPr>
            <a:r>
              <a:rPr lang="en-ZA" sz="2400" dirty="0"/>
              <a:t>Measure, mark and mount a flush mount enclosure (Module 40) using 3 way enclosures above the security lights. Also install light switch enclosure and day night switch</a:t>
            </a:r>
          </a:p>
          <a:p>
            <a:pPr marL="0" indent="0" fontAlgn="ctr">
              <a:buNone/>
            </a:pPr>
            <a:endParaRPr lang="en-ZA" dirty="0"/>
          </a:p>
        </p:txBody>
      </p:sp>
      <p:pic>
        <p:nvPicPr>
          <p:cNvPr id="6" name="Picture 5">
            <a:extLst>
              <a:ext uri="{FF2B5EF4-FFF2-40B4-BE49-F238E27FC236}">
                <a16:creationId xmlns:a16="http://schemas.microsoft.com/office/drawing/2014/main" id="{838A0B75-A8E8-415D-8ED8-F27BE972087A}"/>
              </a:ext>
            </a:extLst>
          </p:cNvPr>
          <p:cNvPicPr>
            <a:picLocks noChangeAspect="1"/>
          </p:cNvPicPr>
          <p:nvPr/>
        </p:nvPicPr>
        <p:blipFill>
          <a:blip r:embed="rId4"/>
          <a:stretch>
            <a:fillRect/>
          </a:stretch>
        </p:blipFill>
        <p:spPr>
          <a:xfrm>
            <a:off x="793142" y="2580865"/>
            <a:ext cx="6369881" cy="11137017"/>
          </a:xfrm>
          <a:prstGeom prst="rect">
            <a:avLst/>
          </a:prstGeom>
        </p:spPr>
      </p:pic>
    </p:spTree>
    <p:custDataLst>
      <p:tags r:id="rId1"/>
    </p:custDataLst>
    <p:extLst>
      <p:ext uri="{BB962C8B-B14F-4D97-AF65-F5344CB8AC3E}">
        <p14:creationId xmlns:p14="http://schemas.microsoft.com/office/powerpoint/2010/main" val="14897909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22: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fontAlgn="ctr">
              <a:buNone/>
            </a:pPr>
            <a:r>
              <a:rPr lang="en-ZA" dirty="0"/>
              <a:t>Install a security light (Module 41) in the relevant positions.</a:t>
            </a:r>
          </a:p>
          <a:p>
            <a:pPr marL="0" indent="0" fontAlgn="ctr">
              <a:buNone/>
            </a:pPr>
            <a:endParaRPr lang="en-ZA" dirty="0"/>
          </a:p>
        </p:txBody>
      </p:sp>
      <p:pic>
        <p:nvPicPr>
          <p:cNvPr id="5" name="Picture 4">
            <a:extLst>
              <a:ext uri="{FF2B5EF4-FFF2-40B4-BE49-F238E27FC236}">
                <a16:creationId xmlns:a16="http://schemas.microsoft.com/office/drawing/2014/main" id="{0419AEE2-F31D-4F88-AC58-FBA09B9BA772}"/>
              </a:ext>
            </a:extLst>
          </p:cNvPr>
          <p:cNvPicPr>
            <a:picLocks noChangeAspect="1"/>
          </p:cNvPicPr>
          <p:nvPr/>
        </p:nvPicPr>
        <p:blipFill>
          <a:blip r:embed="rId4"/>
          <a:stretch>
            <a:fillRect/>
          </a:stretch>
        </p:blipFill>
        <p:spPr>
          <a:xfrm>
            <a:off x="916224" y="1952831"/>
            <a:ext cx="5186863" cy="8394092"/>
          </a:xfrm>
          <a:prstGeom prst="rect">
            <a:avLst/>
          </a:prstGeom>
        </p:spPr>
      </p:pic>
    </p:spTree>
    <p:custDataLst>
      <p:tags r:id="rId1"/>
    </p:custDataLst>
    <p:extLst>
      <p:ext uri="{BB962C8B-B14F-4D97-AF65-F5344CB8AC3E}">
        <p14:creationId xmlns:p14="http://schemas.microsoft.com/office/powerpoint/2010/main" val="387473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3" y="264463"/>
            <a:ext cx="7616770" cy="960112"/>
          </a:xfrm>
        </p:spPr>
        <p:txBody>
          <a:bodyPr/>
          <a:lstStyle/>
          <a:p>
            <a:r>
              <a:rPr lang="en-GB" dirty="0"/>
              <a:t>Step 1- Client brief</a:t>
            </a:r>
          </a:p>
        </p:txBody>
      </p:sp>
      <p:sp>
        <p:nvSpPr>
          <p:cNvPr id="3" name="Content Placeholder 2"/>
          <p:cNvSpPr>
            <a:spLocks noGrp="1"/>
          </p:cNvSpPr>
          <p:nvPr>
            <p:ph idx="1"/>
          </p:nvPr>
        </p:nvSpPr>
        <p:spPr>
          <a:xfrm>
            <a:off x="2065592" y="1083901"/>
            <a:ext cx="8069517" cy="3618924"/>
          </a:xfrm>
        </p:spPr>
        <p:txBody>
          <a:bodyPr>
            <a:noAutofit/>
          </a:bodyPr>
          <a:lstStyle/>
          <a:p>
            <a:pPr marL="0" indent="0">
              <a:buNone/>
            </a:pPr>
            <a:r>
              <a:rPr lang="en-ZA" sz="2400" dirty="0"/>
              <a:t>Mrs Naidoo has had several breaks in at her house and decided that she wants to install some security lights on her property. She has called you to ask if you will do the job for her.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id="{63807F54-D84F-45E1-BBEC-24E4AE292B79}"/>
              </a:ext>
            </a:extLst>
          </p:cNvPr>
          <p:cNvPicPr>
            <a:picLocks noChangeAspect="1"/>
          </p:cNvPicPr>
          <p:nvPr/>
        </p:nvPicPr>
        <p:blipFill>
          <a:blip r:embed="rId4"/>
          <a:stretch>
            <a:fillRect/>
          </a:stretch>
        </p:blipFill>
        <p:spPr>
          <a:xfrm>
            <a:off x="7990723" y="2588799"/>
            <a:ext cx="1077867" cy="2197594"/>
          </a:xfrm>
          <a:prstGeom prst="rect">
            <a:avLst/>
          </a:prstGeom>
        </p:spPr>
      </p:pic>
      <p:sp>
        <p:nvSpPr>
          <p:cNvPr id="8" name="Rectangle 7">
            <a:extLst>
              <a:ext uri="{FF2B5EF4-FFF2-40B4-BE49-F238E27FC236}">
                <a16:creationId xmlns:a16="http://schemas.microsoft.com/office/drawing/2014/main" id="{950A1D14-2486-41C4-9164-876CC8C52956}"/>
              </a:ext>
            </a:extLst>
          </p:cNvPr>
          <p:cNvSpPr/>
          <p:nvPr/>
        </p:nvSpPr>
        <p:spPr>
          <a:xfrm>
            <a:off x="586792" y="1109151"/>
            <a:ext cx="1384621" cy="14494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image of Mrs Naidoo </a:t>
            </a:r>
          </a:p>
        </p:txBody>
      </p:sp>
      <p:graphicFrame>
        <p:nvGraphicFramePr>
          <p:cNvPr id="5" name="Diagram 4">
            <a:extLst>
              <a:ext uri="{FF2B5EF4-FFF2-40B4-BE49-F238E27FC236}">
                <a16:creationId xmlns:a16="http://schemas.microsoft.com/office/drawing/2014/main" id="{4DF8C59A-3AE1-4542-B915-AFF5B251A4FB}"/>
              </a:ext>
            </a:extLst>
          </p:cNvPr>
          <p:cNvGraphicFramePr/>
          <p:nvPr>
            <p:extLst>
              <p:ext uri="{D42A27DB-BD31-4B8C-83A1-F6EECF244321}">
                <p14:modId xmlns:p14="http://schemas.microsoft.com/office/powerpoint/2010/main" val="4217877028"/>
              </p:ext>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Graphic 9" descr="User">
            <a:extLst>
              <a:ext uri="{FF2B5EF4-FFF2-40B4-BE49-F238E27FC236}">
                <a16:creationId xmlns:a16="http://schemas.microsoft.com/office/drawing/2014/main" id="{FF0BAABB-1996-4958-BA97-FD56C8565C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1546" y="2776523"/>
            <a:ext cx="854046" cy="854046"/>
          </a:xfrm>
          <a:prstGeom prst="rect">
            <a:avLst/>
          </a:prstGeom>
        </p:spPr>
      </p:pic>
      <p:sp>
        <p:nvSpPr>
          <p:cNvPr id="11" name="Rectangle 10">
            <a:extLst>
              <a:ext uri="{FF2B5EF4-FFF2-40B4-BE49-F238E27FC236}">
                <a16:creationId xmlns:a16="http://schemas.microsoft.com/office/drawing/2014/main" id="{22A4C592-2DB8-4EF5-8502-CD7E46288AF4}"/>
              </a:ext>
            </a:extLst>
          </p:cNvPr>
          <p:cNvSpPr/>
          <p:nvPr/>
        </p:nvSpPr>
        <p:spPr>
          <a:xfrm>
            <a:off x="1971413" y="2814917"/>
            <a:ext cx="5165264" cy="1200329"/>
          </a:xfrm>
          <a:prstGeom prst="rect">
            <a:avLst/>
          </a:prstGeom>
          <a:solidFill>
            <a:schemeClr val="tx2">
              <a:lumMod val="40000"/>
              <a:lumOff val="60000"/>
            </a:schemeClr>
          </a:solidFill>
        </p:spPr>
        <p:txBody>
          <a:bodyPr wrap="square">
            <a:spAutoFit/>
          </a:bodyPr>
          <a:lstStyle/>
          <a:p>
            <a:r>
              <a:rPr lang="en-GB" sz="2400" b="1" i="1" dirty="0"/>
              <a:t>Click on the phone to hear the client brief. Listen carefully you will need this information for the next activity. </a:t>
            </a:r>
          </a:p>
        </p:txBody>
      </p:sp>
      <p:sp>
        <p:nvSpPr>
          <p:cNvPr id="12" name="Rectangle 11">
            <a:extLst>
              <a:ext uri="{FF2B5EF4-FFF2-40B4-BE49-F238E27FC236}">
                <a16:creationId xmlns:a16="http://schemas.microsoft.com/office/drawing/2014/main" id="{51BDA377-99AB-44D3-A00E-73858707A646}"/>
              </a:ext>
            </a:extLst>
          </p:cNvPr>
          <p:cNvSpPr/>
          <p:nvPr/>
        </p:nvSpPr>
        <p:spPr>
          <a:xfrm>
            <a:off x="8129650" y="3287206"/>
            <a:ext cx="800011" cy="9716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Voice Rec 01: </a:t>
            </a:r>
          </a:p>
          <a:p>
            <a:pPr algn="ctr"/>
            <a:r>
              <a:rPr lang="en-ZA" sz="2000" dirty="0"/>
              <a:t>Click here</a:t>
            </a:r>
          </a:p>
        </p:txBody>
      </p:sp>
    </p:spTree>
    <p:custDataLst>
      <p:tags r:id="rId1"/>
    </p:custDataLst>
    <p:extLst>
      <p:ext uri="{BB962C8B-B14F-4D97-AF65-F5344CB8AC3E}">
        <p14:creationId xmlns:p14="http://schemas.microsoft.com/office/powerpoint/2010/main" val="3838984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23: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a:t>
            </a:r>
          </a:p>
          <a:p>
            <a:pPr marL="0" indent="0" fontAlgn="ctr">
              <a:buNone/>
            </a:pPr>
            <a:r>
              <a:rPr lang="en-US" dirty="0"/>
              <a:t>Install PVC multicore cable onto concrete or brick wall (Module 7) to the light switch enclosure and all the 3 way enclosures.</a:t>
            </a:r>
          </a:p>
          <a:p>
            <a:pPr marL="0" indent="0" fontAlgn="ctr">
              <a:buNone/>
            </a:pPr>
            <a:endParaRPr lang="en-US" dirty="0"/>
          </a:p>
          <a:p>
            <a:pPr marL="0" indent="0" fontAlgn="ctr">
              <a:buNone/>
            </a:pPr>
            <a:endParaRPr lang="en-ZA" dirty="0"/>
          </a:p>
        </p:txBody>
      </p:sp>
      <p:pic>
        <p:nvPicPr>
          <p:cNvPr id="5" name="Picture 4">
            <a:extLst>
              <a:ext uri="{FF2B5EF4-FFF2-40B4-BE49-F238E27FC236}">
                <a16:creationId xmlns:a16="http://schemas.microsoft.com/office/drawing/2014/main" id="{36256785-6348-47F1-B7D0-CDE638D3BC27}"/>
              </a:ext>
            </a:extLst>
          </p:cNvPr>
          <p:cNvPicPr>
            <a:picLocks noChangeAspect="1"/>
          </p:cNvPicPr>
          <p:nvPr/>
        </p:nvPicPr>
        <p:blipFill>
          <a:blip r:embed="rId4"/>
          <a:stretch>
            <a:fillRect/>
          </a:stretch>
        </p:blipFill>
        <p:spPr>
          <a:xfrm>
            <a:off x="894528" y="2267316"/>
            <a:ext cx="4010566" cy="7059321"/>
          </a:xfrm>
          <a:prstGeom prst="rect">
            <a:avLst/>
          </a:prstGeom>
        </p:spPr>
      </p:pic>
    </p:spTree>
    <p:custDataLst>
      <p:tags r:id="rId1"/>
    </p:custDataLst>
    <p:extLst>
      <p:ext uri="{BB962C8B-B14F-4D97-AF65-F5344CB8AC3E}">
        <p14:creationId xmlns:p14="http://schemas.microsoft.com/office/powerpoint/2010/main" val="6246922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24: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fontAlgn="ctr">
              <a:buNone/>
            </a:pPr>
            <a:r>
              <a:rPr lang="en-ZA" dirty="0"/>
              <a:t>Connect conductors to light switch (Module 42)</a:t>
            </a:r>
          </a:p>
          <a:p>
            <a:pPr marL="0" indent="0" fontAlgn="ctr">
              <a:buNone/>
            </a:pPr>
            <a:endParaRPr lang="en-ZA" dirty="0"/>
          </a:p>
        </p:txBody>
      </p:sp>
      <p:pic>
        <p:nvPicPr>
          <p:cNvPr id="5" name="Picture 4">
            <a:extLst>
              <a:ext uri="{FF2B5EF4-FFF2-40B4-BE49-F238E27FC236}">
                <a16:creationId xmlns:a16="http://schemas.microsoft.com/office/drawing/2014/main" id="{D8A55949-BC91-4FBE-A4B6-42E6F167D0C2}"/>
              </a:ext>
            </a:extLst>
          </p:cNvPr>
          <p:cNvPicPr>
            <a:picLocks noChangeAspect="1"/>
          </p:cNvPicPr>
          <p:nvPr/>
        </p:nvPicPr>
        <p:blipFill>
          <a:blip r:embed="rId4"/>
          <a:stretch>
            <a:fillRect/>
          </a:stretch>
        </p:blipFill>
        <p:spPr>
          <a:xfrm>
            <a:off x="793142" y="1900639"/>
            <a:ext cx="4326545" cy="7060553"/>
          </a:xfrm>
          <a:prstGeom prst="rect">
            <a:avLst/>
          </a:prstGeom>
        </p:spPr>
      </p:pic>
    </p:spTree>
    <p:custDataLst>
      <p:tags r:id="rId1"/>
    </p:custDataLst>
    <p:extLst>
      <p:ext uri="{BB962C8B-B14F-4D97-AF65-F5344CB8AC3E}">
        <p14:creationId xmlns:p14="http://schemas.microsoft.com/office/powerpoint/2010/main" val="4010816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25: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fontAlgn="ctr">
              <a:buNone/>
            </a:pPr>
            <a:r>
              <a:rPr lang="en-ZA" dirty="0"/>
              <a:t>Switch off supply to DB2 and test to ensure safe and isolated (Module 25) to work</a:t>
            </a:r>
          </a:p>
          <a:p>
            <a:pPr marL="0" indent="0" fontAlgn="ctr">
              <a:buNone/>
            </a:pPr>
            <a:endParaRPr lang="en-ZA" dirty="0"/>
          </a:p>
        </p:txBody>
      </p:sp>
      <p:pic>
        <p:nvPicPr>
          <p:cNvPr id="6" name="Picture 5">
            <a:extLst>
              <a:ext uri="{FF2B5EF4-FFF2-40B4-BE49-F238E27FC236}">
                <a16:creationId xmlns:a16="http://schemas.microsoft.com/office/drawing/2014/main" id="{A4C41463-CA9F-4575-8B06-D09C0E6615AE}"/>
              </a:ext>
            </a:extLst>
          </p:cNvPr>
          <p:cNvPicPr>
            <a:picLocks noChangeAspect="1"/>
          </p:cNvPicPr>
          <p:nvPr/>
        </p:nvPicPr>
        <p:blipFill>
          <a:blip r:embed="rId4"/>
          <a:stretch>
            <a:fillRect/>
          </a:stretch>
        </p:blipFill>
        <p:spPr>
          <a:xfrm>
            <a:off x="793142" y="2132137"/>
            <a:ext cx="5448170" cy="8988378"/>
          </a:xfrm>
          <a:prstGeom prst="rect">
            <a:avLst/>
          </a:prstGeom>
        </p:spPr>
      </p:pic>
    </p:spTree>
    <p:custDataLst>
      <p:tags r:id="rId1"/>
    </p:custDataLst>
    <p:extLst>
      <p:ext uri="{BB962C8B-B14F-4D97-AF65-F5344CB8AC3E}">
        <p14:creationId xmlns:p14="http://schemas.microsoft.com/office/powerpoint/2010/main" val="16764015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26: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0" indent="0" fontAlgn="ctr">
              <a:buNone/>
            </a:pPr>
            <a:r>
              <a:rPr lang="en-ZA" dirty="0"/>
              <a:t>Fit a circuit breaker in a DB (Module 28) and connect supply from earth leakage supply to circuit breaker (Module 28)</a:t>
            </a:r>
          </a:p>
          <a:p>
            <a:pPr marL="0" indent="0" fontAlgn="ctr">
              <a:buNone/>
            </a:pPr>
            <a:endParaRPr lang="en-ZA" dirty="0"/>
          </a:p>
        </p:txBody>
      </p:sp>
      <p:pic>
        <p:nvPicPr>
          <p:cNvPr id="5" name="Picture 4">
            <a:extLst>
              <a:ext uri="{FF2B5EF4-FFF2-40B4-BE49-F238E27FC236}">
                <a16:creationId xmlns:a16="http://schemas.microsoft.com/office/drawing/2014/main" id="{D35D9457-E21C-4AAB-96CA-0CD955158A96}"/>
              </a:ext>
            </a:extLst>
          </p:cNvPr>
          <p:cNvPicPr>
            <a:picLocks noChangeAspect="1"/>
          </p:cNvPicPr>
          <p:nvPr/>
        </p:nvPicPr>
        <p:blipFill>
          <a:blip r:embed="rId4"/>
          <a:stretch>
            <a:fillRect/>
          </a:stretch>
        </p:blipFill>
        <p:spPr>
          <a:xfrm>
            <a:off x="910100" y="2161969"/>
            <a:ext cx="4533770" cy="7172275"/>
          </a:xfrm>
          <a:prstGeom prst="rect">
            <a:avLst/>
          </a:prstGeom>
        </p:spPr>
      </p:pic>
    </p:spTree>
    <p:custDataLst>
      <p:tags r:id="rId1"/>
    </p:custDataLst>
    <p:extLst>
      <p:ext uri="{BB962C8B-B14F-4D97-AF65-F5344CB8AC3E}">
        <p14:creationId xmlns:p14="http://schemas.microsoft.com/office/powerpoint/2010/main" val="6679544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28: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GB" sz="2400" dirty="0"/>
              <a:t>Connect new gate socket outlet supply conductors in BD </a:t>
            </a:r>
          </a:p>
          <a:p>
            <a:pPr marL="0" indent="0" fontAlgn="ctr">
              <a:buNone/>
            </a:pPr>
            <a:endParaRPr lang="en-ZA" dirty="0"/>
          </a:p>
        </p:txBody>
      </p:sp>
    </p:spTree>
    <p:custDataLst>
      <p:tags r:id="rId1"/>
    </p:custDataLst>
    <p:extLst>
      <p:ext uri="{BB962C8B-B14F-4D97-AF65-F5344CB8AC3E}">
        <p14:creationId xmlns:p14="http://schemas.microsoft.com/office/powerpoint/2010/main" val="39742943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29: Do the job</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lvl="0"/>
            <a:r>
              <a:rPr lang="en-US" dirty="0"/>
              <a:t>Conduct relevant tests (Module 44)</a:t>
            </a: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BAECBFC6-BAA4-4A60-A002-A49930AC06E9}"/>
              </a:ext>
            </a:extLst>
          </p:cNvPr>
          <p:cNvPicPr>
            <a:picLocks noChangeAspect="1"/>
          </p:cNvPicPr>
          <p:nvPr/>
        </p:nvPicPr>
        <p:blipFill>
          <a:blip r:embed="rId4"/>
          <a:stretch>
            <a:fillRect/>
          </a:stretch>
        </p:blipFill>
        <p:spPr>
          <a:xfrm>
            <a:off x="1222329" y="1853967"/>
            <a:ext cx="3406548" cy="4967288"/>
          </a:xfrm>
          <a:prstGeom prst="rect">
            <a:avLst/>
          </a:prstGeom>
        </p:spPr>
      </p:pic>
    </p:spTree>
    <p:custDataLst>
      <p:tags r:id="rId1"/>
    </p:custDataLst>
    <p:extLst>
      <p:ext uri="{BB962C8B-B14F-4D97-AF65-F5344CB8AC3E}">
        <p14:creationId xmlns:p14="http://schemas.microsoft.com/office/powerpoint/2010/main" val="36524156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37: Client Handover</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the electrician interacting with the client: </a:t>
            </a:r>
          </a:p>
          <a:p>
            <a:pPr marL="0" indent="0">
              <a:buNone/>
            </a:pPr>
            <a:r>
              <a:rPr lang="en-GB" dirty="0"/>
              <a:t>The route of the wire way and the depth of installation</a:t>
            </a:r>
          </a:p>
          <a:p>
            <a:pPr marL="0" indent="0">
              <a:buNone/>
            </a:pPr>
            <a:r>
              <a:rPr lang="en-GB" dirty="0"/>
              <a:t>Indicate the positioning of the breaker and where it is installed.</a:t>
            </a:r>
          </a:p>
          <a:p>
            <a:pPr marL="0" indent="0">
              <a:buNone/>
            </a:pPr>
            <a:r>
              <a:rPr lang="en-GB" dirty="0"/>
              <a:t>Provide the client with the certificate of compliance (COC) as per legislation explaining its purpose as well clients responsibility in terms of maintain the electrical installation</a:t>
            </a:r>
          </a:p>
          <a:p>
            <a:pPr marL="0" indent="0" fontAlgn="ctr">
              <a:buNone/>
            </a:pPr>
            <a:r>
              <a:rPr lang="en-ZA" dirty="0"/>
              <a:t> </a:t>
            </a:r>
          </a:p>
        </p:txBody>
      </p:sp>
    </p:spTree>
    <p:custDataLst>
      <p:tags r:id="rId1"/>
    </p:custDataLst>
    <p:extLst>
      <p:ext uri="{BB962C8B-B14F-4D97-AF65-F5344CB8AC3E}">
        <p14:creationId xmlns:p14="http://schemas.microsoft.com/office/powerpoint/2010/main" val="36473212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01- Option 2- Choice 1</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Voice recording </a:t>
            </a:r>
          </a:p>
          <a:p>
            <a:pPr marL="0" lvl="0" indent="0" defTabSz="914400">
              <a:lnSpc>
                <a:spcPct val="100000"/>
              </a:lnSpc>
              <a:spcBef>
                <a:spcPts val="0"/>
              </a:spcBef>
              <a:buNone/>
              <a:defRPr/>
            </a:pPr>
            <a:r>
              <a:rPr lang="en-US" sz="1000" i="1" dirty="0"/>
              <a:t>While you are correct about Option 2 being the best option, it’s not because it’s the quickest. Option 2 would have taken 6 hours to do while Option 3 would have taken one hour less.  The reason Option 2 is the best one is because </a:t>
            </a:r>
            <a:r>
              <a:rPr lang="en-US" sz="1000" i="1" dirty="0" err="1"/>
              <a:t>Mrs</a:t>
            </a:r>
            <a:r>
              <a:rPr lang="en-US" sz="1000" i="1" dirty="0"/>
              <a:t> Naidoo wanted you to a quality job but it needed to be done as cheaply as possible. </a:t>
            </a:r>
            <a:endParaRPr lang="en-US" sz="1000" b="1" i="1" dirty="0"/>
          </a:p>
          <a:p>
            <a:pPr marL="0" lvl="0" indent="0" defTabSz="914400">
              <a:lnSpc>
                <a:spcPct val="100000"/>
              </a:lnSpc>
              <a:spcBef>
                <a:spcPts val="0"/>
              </a:spcBef>
              <a:buNone/>
              <a:defRPr/>
            </a:pPr>
            <a:endParaRPr lang="en-US" sz="1000" b="1" dirty="0"/>
          </a:p>
          <a:p>
            <a:pPr marL="0" indent="0">
              <a:buNone/>
            </a:pPr>
            <a:endParaRPr lang="en-US" sz="906" dirty="0"/>
          </a:p>
        </p:txBody>
      </p:sp>
    </p:spTree>
    <p:custDataLst>
      <p:tags r:id="rId1"/>
    </p:custDataLst>
    <p:extLst>
      <p:ext uri="{BB962C8B-B14F-4D97-AF65-F5344CB8AC3E}">
        <p14:creationId xmlns:p14="http://schemas.microsoft.com/office/powerpoint/2010/main" val="6638297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02- Option 2 Choice 2</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dirty="0"/>
              <a:t>Voice over</a:t>
            </a:r>
          </a:p>
          <a:p>
            <a:pPr marL="0" indent="0">
              <a:buNone/>
            </a:pPr>
            <a:endParaRPr lang="en-US" sz="906" dirty="0"/>
          </a:p>
          <a:p>
            <a:pPr marL="0" indent="0">
              <a:buNone/>
            </a:pPr>
            <a:r>
              <a:rPr lang="en-US" sz="1000" dirty="0"/>
              <a:t>While you are correct about Option 1 being the best option, it’s not because it’s the quickest. Option 2 would have taken 5 hours to do while Option 1 would have taken an hour longer. The reason Option 1 is the best one is because </a:t>
            </a:r>
            <a:r>
              <a:rPr lang="en-US" sz="1000" dirty="0" err="1"/>
              <a:t>Mr</a:t>
            </a:r>
            <a:r>
              <a:rPr lang="en-US" sz="1000" dirty="0"/>
              <a:t> </a:t>
            </a:r>
            <a:r>
              <a:rPr lang="en-US" sz="1000" dirty="0" err="1"/>
              <a:t>Mabuzo</a:t>
            </a:r>
            <a:r>
              <a:rPr lang="en-US" sz="1000" dirty="0"/>
              <a:t> wanted you to a quality job but it needed to be done as cheaply as possible. </a:t>
            </a:r>
            <a:endParaRPr lang="en-US" sz="1000" b="1" dirty="0"/>
          </a:p>
          <a:p>
            <a:pPr marL="0" indent="0">
              <a:buNone/>
            </a:pPr>
            <a:endParaRPr lang="en-US" sz="906" dirty="0"/>
          </a:p>
        </p:txBody>
      </p:sp>
    </p:spTree>
    <p:custDataLst>
      <p:tags r:id="rId1"/>
    </p:custDataLst>
    <p:extLst>
      <p:ext uri="{BB962C8B-B14F-4D97-AF65-F5344CB8AC3E}">
        <p14:creationId xmlns:p14="http://schemas.microsoft.com/office/powerpoint/2010/main" val="25664894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Voiceover 03- Option 2 Choice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906" i="1" dirty="0"/>
              <a:t>Voice recording</a:t>
            </a:r>
          </a:p>
          <a:p>
            <a:pPr marL="0" indent="0">
              <a:buNone/>
            </a:pPr>
            <a:r>
              <a:rPr lang="en-US" sz="1000" i="1" dirty="0"/>
              <a:t>While you are correct about Option 2 being the best option its not because of the high quality of cables being used. The </a:t>
            </a:r>
            <a:r>
              <a:rPr lang="en-US" sz="1000" i="1" dirty="0" err="1"/>
              <a:t>armoured</a:t>
            </a:r>
            <a:r>
              <a:rPr lang="en-US" sz="1000" i="1" dirty="0"/>
              <a:t> cables used in Option 3 are of a much higher quality however, using them would have made the job more expensive . Using more expensive cables would have gone against </a:t>
            </a:r>
            <a:r>
              <a:rPr lang="en-US" sz="1000" i="1" dirty="0" err="1"/>
              <a:t>Mrs</a:t>
            </a:r>
            <a:r>
              <a:rPr lang="en-US" sz="1000" i="1" dirty="0"/>
              <a:t> </a:t>
            </a:r>
            <a:r>
              <a:rPr lang="en-US" sz="1000" i="1" dirty="0" err="1"/>
              <a:t>Naidoos’s</a:t>
            </a:r>
            <a:r>
              <a:rPr lang="en-US" sz="1000" i="1" dirty="0"/>
              <a:t> request that the job be done as cheaply as possible. </a:t>
            </a:r>
            <a:endParaRPr lang="en-US" sz="906" i="1" dirty="0"/>
          </a:p>
        </p:txBody>
      </p:sp>
    </p:spTree>
    <p:custDataLst>
      <p:tags r:id="rId1"/>
    </p:custDataLst>
    <p:extLst>
      <p:ext uri="{BB962C8B-B14F-4D97-AF65-F5344CB8AC3E}">
        <p14:creationId xmlns:p14="http://schemas.microsoft.com/office/powerpoint/2010/main" val="1557372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10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12397</TotalTime>
  <Words>14052</Words>
  <Application>Microsoft Office PowerPoint</Application>
  <PresentationFormat>Custom</PresentationFormat>
  <Paragraphs>1750</Paragraphs>
  <Slides>109</Slides>
  <Notes>109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109</vt:i4>
      </vt:variant>
    </vt:vector>
  </HeadingPairs>
  <TitlesOfParts>
    <vt:vector size="116" baseType="lpstr">
      <vt:lpstr>Arial</vt:lpstr>
      <vt:lpstr>Calibri</vt:lpstr>
      <vt:lpstr>Courier New</vt:lpstr>
      <vt:lpstr>Open Sans</vt:lpstr>
      <vt:lpstr>Symbol</vt:lpstr>
      <vt:lpstr>Wingdings</vt:lpstr>
      <vt:lpstr>Office Theme</vt:lpstr>
      <vt:lpstr>PowerPoint Presentation</vt:lpstr>
      <vt:lpstr>Wireways</vt:lpstr>
      <vt:lpstr>Assumed prior learning </vt:lpstr>
      <vt:lpstr>Disclaimer- Key points about working under supervision </vt:lpstr>
      <vt:lpstr>Scenario Outcomes</vt:lpstr>
      <vt:lpstr>Security Lights</vt:lpstr>
      <vt:lpstr>Glossary</vt:lpstr>
      <vt:lpstr>PowerPoint Presentation</vt:lpstr>
      <vt:lpstr>Step 1- Client brief</vt:lpstr>
      <vt:lpstr>Client brief</vt:lpstr>
      <vt:lpstr>Client brief</vt:lpstr>
      <vt:lpstr>Client brief</vt:lpstr>
      <vt:lpstr>Mrs Naidoo’s property</vt:lpstr>
      <vt:lpstr>Summary of property details </vt:lpstr>
      <vt:lpstr>Step 2- Choose the best option</vt:lpstr>
      <vt:lpstr>Overview of options </vt:lpstr>
      <vt:lpstr>Option 1</vt:lpstr>
      <vt:lpstr>Option 2</vt:lpstr>
      <vt:lpstr>Option 3</vt:lpstr>
      <vt:lpstr>Share your thoughts</vt:lpstr>
      <vt:lpstr>Additional details for options  </vt:lpstr>
      <vt:lpstr>Option 1 details </vt:lpstr>
      <vt:lpstr>Option 2 details </vt:lpstr>
      <vt:lpstr>Option 3 details </vt:lpstr>
      <vt:lpstr>Remove an option</vt:lpstr>
      <vt:lpstr>Final 2 options</vt:lpstr>
      <vt:lpstr>Choose the best option</vt:lpstr>
      <vt:lpstr>Option 2</vt:lpstr>
      <vt:lpstr>Option 3</vt:lpstr>
      <vt:lpstr>Step 3- Plan the task</vt:lpstr>
      <vt:lpstr>Upload your plan</vt:lpstr>
      <vt:lpstr>Example of the plan </vt:lpstr>
      <vt:lpstr>What will you need to do the job? </vt:lpstr>
      <vt:lpstr>Tools, materials, equipment and PPE</vt:lpstr>
      <vt:lpstr>Task 1</vt:lpstr>
      <vt:lpstr>Task 2</vt:lpstr>
      <vt:lpstr>Task 3</vt:lpstr>
      <vt:lpstr>Task 4</vt:lpstr>
      <vt:lpstr>Task 5</vt:lpstr>
      <vt:lpstr>Task 6</vt:lpstr>
      <vt:lpstr>Task 7</vt:lpstr>
      <vt:lpstr>Task 8</vt:lpstr>
      <vt:lpstr>Task 9</vt:lpstr>
      <vt:lpstr>ePortfolio activity- Plan</vt:lpstr>
      <vt:lpstr>Upload your requirements list</vt:lpstr>
      <vt:lpstr>PowerPoint Presentation</vt:lpstr>
      <vt:lpstr>Example of requirements list</vt:lpstr>
      <vt:lpstr>Missing tools, material and equipment</vt:lpstr>
      <vt:lpstr>Tools List</vt:lpstr>
      <vt:lpstr>Equipment List</vt:lpstr>
      <vt:lpstr>Materials List</vt:lpstr>
      <vt:lpstr>Step 4- Rules and regulations </vt:lpstr>
      <vt:lpstr>Multiple choice</vt:lpstr>
      <vt:lpstr>SANS Codes</vt:lpstr>
      <vt:lpstr>SANS</vt:lpstr>
      <vt:lpstr>Multiple choice</vt:lpstr>
      <vt:lpstr>SANS</vt:lpstr>
      <vt:lpstr>Multiple choice</vt:lpstr>
      <vt:lpstr>Step 5- Do a risk assessment </vt:lpstr>
      <vt:lpstr>Step 5- Identify the risks </vt:lpstr>
      <vt:lpstr>Step 5- Identify the risks </vt:lpstr>
      <vt:lpstr>PowerPoint Presentation</vt:lpstr>
      <vt:lpstr>Feedback- tasks and risks</vt:lpstr>
      <vt:lpstr>Prevent the risk</vt:lpstr>
      <vt:lpstr>Select the correct PPE</vt:lpstr>
      <vt:lpstr>Complete Risk Assessment Table </vt:lpstr>
      <vt:lpstr>Example</vt:lpstr>
      <vt:lpstr>ePortfolio activity- Risk Assessment Table</vt:lpstr>
      <vt:lpstr>Upload your requirements list</vt:lpstr>
      <vt:lpstr>Step 6- Do the job</vt:lpstr>
      <vt:lpstr>PowerPoint Presentation</vt:lpstr>
      <vt:lpstr>Feedback- tasks</vt:lpstr>
      <vt:lpstr>Step 7- Check if the task was done correctly</vt:lpstr>
      <vt:lpstr>Do the necessary tests</vt:lpstr>
      <vt:lpstr>Step 8- Hand over the client </vt:lpstr>
      <vt:lpstr>Conclusion </vt:lpstr>
      <vt:lpstr>Voice Rec 01: Client brief</vt:lpstr>
      <vt:lpstr>Vid 01: Property details </vt:lpstr>
      <vt:lpstr>Vid 02: Step 2 Option 1</vt:lpstr>
      <vt:lpstr>Vid 03: Step 2 Option 2</vt:lpstr>
      <vt:lpstr>Vid 04: Step 2 Option 3</vt:lpstr>
      <vt:lpstr>Vid 05: Planning for the job</vt:lpstr>
      <vt:lpstr>Vid 06: How to interpret SANS codes</vt:lpstr>
      <vt:lpstr>Vid 17: Complete a risk assessment table </vt:lpstr>
      <vt:lpstr>Vid 18: Do the job</vt:lpstr>
      <vt:lpstr>Vid 19: Do the job</vt:lpstr>
      <vt:lpstr>Vid 20: Do the job</vt:lpstr>
      <vt:lpstr>Vid 21: Do the job</vt:lpstr>
      <vt:lpstr>Vid 22: Do the job</vt:lpstr>
      <vt:lpstr>Vid 23: Do the job</vt:lpstr>
      <vt:lpstr>Vid 24: Do the job</vt:lpstr>
      <vt:lpstr>Vid 25: Do the job</vt:lpstr>
      <vt:lpstr>Vid 26: Do the job</vt:lpstr>
      <vt:lpstr>Vid 28: Do the job</vt:lpstr>
      <vt:lpstr>Vid 29: Do the job</vt:lpstr>
      <vt:lpstr>Vid 37: Client Handover</vt:lpstr>
      <vt:lpstr>Voiceover 01- Option 2- Choice 1</vt:lpstr>
      <vt:lpstr>Voiceover 02- Option 2 Choice 2</vt:lpstr>
      <vt:lpstr>Voiceover 03- Option 2 Choice 3</vt:lpstr>
      <vt:lpstr>Voiceover 04- Option 3- Choice 2</vt:lpstr>
      <vt:lpstr>Voiceover 05- Option 3 Choice 2</vt:lpstr>
      <vt:lpstr>Voiceover 06- Option 3 Choice 3</vt:lpstr>
      <vt:lpstr>Simulation 1- No Voltage Test_Continuity of earth conductor </vt:lpstr>
      <vt:lpstr>Simulation 2- No Voltage Tests_Insulation Resistance Test</vt:lpstr>
      <vt:lpstr>Simulation 1- Voltage on Tests_Voltage Test </vt:lpstr>
      <vt:lpstr>Simulation 1- Voltage on Tests_Polarity Test</vt:lpstr>
      <vt:lpstr>Simulation 1- Voltage on Tests_Neutral Test </vt:lpstr>
      <vt:lpstr>Resource 01: Client brief and property details </vt:lpstr>
      <vt:lpstr>List of images required for this 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959</cp:revision>
  <dcterms:created xsi:type="dcterms:W3CDTF">2018-02-02T12:07:09Z</dcterms:created>
  <dcterms:modified xsi:type="dcterms:W3CDTF">2018-09-19T14:09:46Z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