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xml" ContentType="application/vnd.openxmlformats-officedocument.presentationml.tags+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tags/tag7.xml" ContentType="application/vnd.openxmlformats-officedocument.presentationml.tags+xml"/>
  <Override PartName="/ppt/notesSlides/notesSlide20.xml" ContentType="application/vnd.openxmlformats-officedocument.presentationml.notesSlide+xml"/>
  <Override PartName="/ppt/tags/tag8.xml" ContentType="application/vnd.openxmlformats-officedocument.presentationml.tags+xml"/>
  <Override PartName="/ppt/notesSlides/notesSlide21.xml" ContentType="application/vnd.openxmlformats-officedocument.presentationml.notesSlide+xml"/>
  <Override PartName="/ppt/tags/tag9.xml" ContentType="application/vnd.openxmlformats-officedocument.presentationml.tags+xml"/>
  <Override PartName="/ppt/notesSlides/notesSlide22.xml" ContentType="application/vnd.openxmlformats-officedocument.presentationml.notesSlide+xml"/>
  <Override PartName="/ppt/tags/tag10.xml" ContentType="application/vnd.openxmlformats-officedocument.presentationml.tags+xml"/>
  <Override PartName="/ppt/notesSlides/notesSlide23.xml" ContentType="application/vnd.openxmlformats-officedocument.presentationml.notesSlide+xml"/>
  <Override PartName="/ppt/tags/tag11.xml" ContentType="application/vnd.openxmlformats-officedocument.presentationml.tags+xml"/>
  <Override PartName="/ppt/notesSlides/notesSlide24.xml" ContentType="application/vnd.openxmlformats-officedocument.presentationml.notesSlide+xml"/>
  <Override PartName="/ppt/tags/tag12.xml" ContentType="application/vnd.openxmlformats-officedocument.presentationml.tags+xml"/>
  <Override PartName="/ppt/notesSlides/notesSlide25.xml" ContentType="application/vnd.openxmlformats-officedocument.presentationml.notesSlide+xml"/>
  <Override PartName="/ppt/tags/tag13.xml" ContentType="application/vnd.openxmlformats-officedocument.presentationml.tags+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tags/tag15.xml" ContentType="application/vnd.openxmlformats-officedocument.presentationml.tags+xml"/>
  <Override PartName="/ppt/notesSlides/notesSlide28.xml" ContentType="application/vnd.openxmlformats-officedocument.presentationml.notesSlide+xml"/>
  <Override PartName="/ppt/tags/tag16.xml" ContentType="application/vnd.openxmlformats-officedocument.presentationml.tags+xml"/>
  <Override PartName="/ppt/notesSlides/notesSlide29.xml" ContentType="application/vnd.openxmlformats-officedocument.presentationml.notesSlide+xml"/>
  <Override PartName="/ppt/tags/tag17.xml" ContentType="application/vnd.openxmlformats-officedocument.presentationml.tags+xml"/>
  <Override PartName="/ppt/notesSlides/notesSlide30.xml" ContentType="application/vnd.openxmlformats-officedocument.presentationml.notesSlide+xml"/>
  <Override PartName="/ppt/tags/tag18.xml" ContentType="application/vnd.openxmlformats-officedocument.presentationml.tags+xml"/>
  <Override PartName="/ppt/notesSlides/notesSlide31.xml" ContentType="application/vnd.openxmlformats-officedocument.presentationml.notesSlide+xml"/>
  <Override PartName="/ppt/tags/tag19.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 id="2147483744" r:id="rId5"/>
  </p:sldMasterIdLst>
  <p:notesMasterIdLst>
    <p:notesMasterId r:id="rId38"/>
  </p:notesMasterIdLst>
  <p:sldIdLst>
    <p:sldId id="256" r:id="rId6"/>
    <p:sldId id="469" r:id="rId7"/>
    <p:sldId id="465" r:id="rId8"/>
    <p:sldId id="460" r:id="rId9"/>
    <p:sldId id="466" r:id="rId10"/>
    <p:sldId id="467" r:id="rId11"/>
    <p:sldId id="470" r:id="rId12"/>
    <p:sldId id="471" r:id="rId13"/>
    <p:sldId id="472" r:id="rId14"/>
    <p:sldId id="473" r:id="rId15"/>
    <p:sldId id="474" r:id="rId16"/>
    <p:sldId id="476" r:id="rId17"/>
    <p:sldId id="477" r:id="rId18"/>
    <p:sldId id="478" r:id="rId19"/>
    <p:sldId id="479" r:id="rId20"/>
    <p:sldId id="475" r:id="rId21"/>
    <p:sldId id="480" r:id="rId22"/>
    <p:sldId id="420" r:id="rId23"/>
    <p:sldId id="484" r:id="rId24"/>
    <p:sldId id="486" r:id="rId25"/>
    <p:sldId id="487" r:id="rId26"/>
    <p:sldId id="488" r:id="rId27"/>
    <p:sldId id="490" r:id="rId28"/>
    <p:sldId id="491" r:id="rId29"/>
    <p:sldId id="481" r:id="rId30"/>
    <p:sldId id="423" r:id="rId31"/>
    <p:sldId id="369" r:id="rId32"/>
    <p:sldId id="421" r:id="rId33"/>
    <p:sldId id="422" r:id="rId34"/>
    <p:sldId id="468" r:id="rId35"/>
    <p:sldId id="483" r:id="rId36"/>
    <p:sldId id="485" r:id="rId37"/>
  </p:sldIdLst>
  <p:sldSz cx="10239375" cy="5759450"/>
  <p:notesSz cx="6858000" cy="9144000"/>
  <p:custDataLst>
    <p:tags r:id="rId3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3"/>
            <p14:sldId id="474"/>
            <p14:sldId id="476"/>
            <p14:sldId id="477"/>
            <p14:sldId id="478"/>
            <p14:sldId id="479"/>
            <p14:sldId id="475"/>
            <p14:sldId id="480"/>
            <p14:sldId id="420"/>
            <p14:sldId id="484"/>
            <p14:sldId id="486"/>
            <p14:sldId id="487"/>
            <p14:sldId id="488"/>
            <p14:sldId id="490"/>
            <p14:sldId id="491"/>
            <p14:sldId id="481"/>
            <p14:sldId id="423"/>
            <p14:sldId id="369"/>
            <p14:sldId id="421"/>
            <p14:sldId id="422"/>
            <p14:sldId id="468"/>
          </p14:sldIdLst>
        </p14:section>
        <p14:section name="Appendix" id="{61A5EB1E-5BAC-224D-8F20-5D1D8E086C2B}">
          <p14:sldIdLst>
            <p14:sldId id="483"/>
            <p14:sldId id="485"/>
          </p14:sldIdLst>
        </p14:section>
      </p14:sectionLst>
    </p:ext>
    <p:ext uri="{EFAFB233-063F-42B5-8137-9DF3F51BA10A}">
      <p15:sldGuideLst xmlns:p15="http://schemas.microsoft.com/office/powerpoint/2012/main">
        <p15:guide id="1" orient="horz" pos="1814">
          <p15:clr>
            <a:srgbClr val="A4A3A4"/>
          </p15:clr>
        </p15:guide>
        <p15:guide id="2" pos="32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7"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17"/>
    <p:restoredTop sz="73154" autoAdjust="0"/>
  </p:normalViewPr>
  <p:slideViewPr>
    <p:cSldViewPr snapToGrid="0" snapToObjects="1">
      <p:cViewPr varScale="1">
        <p:scale>
          <a:sx n="87" d="100"/>
          <a:sy n="87" d="100"/>
        </p:scale>
        <p:origin x="1496" y="184"/>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gs" Target="tags/tag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16/10/2018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Flow chart: CTC Book</a:t>
            </a:r>
            <a:r>
              <a:rPr lang="en-ZA" baseline="0" dirty="0"/>
              <a:t> 4, EC-1, </a:t>
            </a:r>
            <a:r>
              <a:rPr lang="en-ZA" baseline="0" dirty="0" err="1"/>
              <a:t>Pg</a:t>
            </a:r>
            <a:r>
              <a:rPr lang="en-ZA" baseline="0" dirty="0"/>
              <a:t> 48.</a:t>
            </a:r>
            <a:endParaRPr lang="en-ZA" dirty="0"/>
          </a:p>
          <a:p>
            <a:endParaRPr lang="en-ZA" dirty="0"/>
          </a:p>
          <a:p>
            <a:r>
              <a:rPr lang="en-ZA" dirty="0"/>
              <a:t>Allow scroll on</a:t>
            </a:r>
            <a:r>
              <a:rPr lang="en-ZA" baseline="0" dirty="0"/>
              <a:t> chart.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On click 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Click</a:t>
            </a:r>
            <a:r>
              <a:rPr lang="en-ZA" baseline="0" dirty="0"/>
              <a:t> on </a:t>
            </a:r>
            <a:r>
              <a:rPr lang="en-ZA" dirty="0"/>
              <a:t>Symptoms of failure method = “Get the circuit diagram of the panel or equipment. Study the circuit diagram to ensure that you understand the operation of the panel or equipment. The best way to ascertain symptoms of failure is to:</a:t>
            </a:r>
          </a:p>
          <a:p>
            <a:r>
              <a:rPr lang="en-ZA" dirty="0"/>
              <a:t>• Ask the machine or equipment operator what happened just before the equipment failed.</a:t>
            </a:r>
          </a:p>
          <a:p>
            <a:r>
              <a:rPr lang="en-ZA" dirty="0"/>
              <a:t>• Start the panel or equipment in accordance with the starting procedures.</a:t>
            </a:r>
          </a:p>
          <a:p>
            <a:r>
              <a:rPr lang="en-ZA" dirty="0"/>
              <a:t>• Observe to see if the panel or equipment operates according to the circuit diagram.</a:t>
            </a:r>
          </a:p>
          <a:p>
            <a:r>
              <a:rPr lang="en-ZA" dirty="0"/>
              <a:t>• If not, observe at which point the system fails.</a:t>
            </a:r>
          </a:p>
          <a:p>
            <a:r>
              <a:rPr lang="en-ZA" dirty="0"/>
              <a:t>• Determine what effects overloading of the system will have.”</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a:t>Fig1: CTC Book</a:t>
            </a:r>
            <a:r>
              <a:rPr lang="en-ZA" baseline="0" dirty="0"/>
              <a:t> 2, FF-1-E, </a:t>
            </a:r>
            <a:r>
              <a:rPr lang="en-ZA" baseline="0" dirty="0" err="1"/>
              <a:t>Pg</a:t>
            </a:r>
            <a:r>
              <a:rPr lang="en-ZA" baseline="0" dirty="0"/>
              <a:t> 258.</a:t>
            </a:r>
          </a:p>
          <a:p>
            <a:pPr marL="0" marR="0" indent="0" algn="l" defTabSz="914400" rtl="0" eaLnBrk="1" fontAlgn="auto" latinLnBrk="0" hangingPunct="1">
              <a:lnSpc>
                <a:spcPct val="100000"/>
              </a:lnSpc>
              <a:spcBef>
                <a:spcPts val="0"/>
              </a:spcBef>
              <a:spcAft>
                <a:spcPts val="0"/>
              </a:spcAft>
              <a:buClrTx/>
              <a:buSzTx/>
              <a:buFontTx/>
              <a:buNone/>
              <a:tabLst/>
              <a:defRPr/>
            </a:pPr>
            <a:endParaRPr lang="en-Z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a:t>Click ‘here’ for more information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Power supply: This section is responsible for the power distribution throughout the entire system. Different voltages may be supplied to the control section depending on the actual circuit requirements of the system. It will detect any defects in the system and shut off the supply.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Control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This section may be seen as the heart of the system. It will be responsible for the control of all functions of the system and may include the following:</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baseline="0" dirty="0"/>
              <a:t>-  Stop/Start stations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baseline="0" dirty="0"/>
              <a:t>-  Forward and reverse functions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baseline="0" dirty="0"/>
              <a:t>Process information from sensors and switches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baseline="0" dirty="0"/>
              <a:t>Monitor current and voltage variations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baseline="0" dirty="0"/>
              <a:t>Respond to input and output devices.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Load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The load may be any electrical or mechanical device that is required to do work such as: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baseline="0" dirty="0"/>
              <a:t>- Motors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baseline="0" dirty="0"/>
              <a:t>- Heaters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baseline="0" dirty="0"/>
              <a:t>Hydraulic systems, etc.”</a:t>
            </a:r>
            <a:endParaRPr lang="en-ZA" dirty="0"/>
          </a:p>
          <a:p>
            <a:r>
              <a:rPr lang="en-ZA" dirty="0"/>
              <a:t>Click on Procedure for diagnosis</a:t>
            </a:r>
            <a:r>
              <a:rPr lang="en-ZA" baseline="0" dirty="0"/>
              <a:t> = “Start the panel or equipment and decide, while observing its operation, in which area the fault may possibly be.</a:t>
            </a:r>
          </a:p>
          <a:p>
            <a:r>
              <a:rPr lang="en-ZA" baseline="0" dirty="0"/>
              <a:t>• Taking into account the circuit diagram and the operation of the panel or equipment, determine the following:</a:t>
            </a:r>
          </a:p>
          <a:p>
            <a:r>
              <a:rPr lang="en-ZA" baseline="0" dirty="0"/>
              <a:t>(</a:t>
            </a:r>
            <a:r>
              <a:rPr lang="en-ZA" baseline="0" dirty="0" err="1"/>
              <a:t>i</a:t>
            </a:r>
            <a:r>
              <a:rPr lang="en-ZA" baseline="0" dirty="0"/>
              <a:t>) Is there a short circuit in the wiring?</a:t>
            </a:r>
          </a:p>
          <a:p>
            <a:r>
              <a:rPr lang="en-ZA" baseline="0" dirty="0"/>
              <a:t>(ii) Is there an open circuit in the wiring?</a:t>
            </a:r>
          </a:p>
          <a:p>
            <a:r>
              <a:rPr lang="en-ZA" baseline="0" dirty="0"/>
              <a:t>(iii) Is the fault of a mechanical or electrical nature?</a:t>
            </a:r>
          </a:p>
          <a:p>
            <a:r>
              <a:rPr lang="en-ZA" baseline="0" dirty="0"/>
              <a:t>(iv) Is there overloading of the circuit or sections of the circuit?</a:t>
            </a:r>
          </a:p>
          <a:p>
            <a:r>
              <a:rPr lang="en-ZA" baseline="0" dirty="0"/>
              <a:t>• Once you have decided, isolate the power to the panel or equipment and to visual inspection.”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Click</a:t>
            </a:r>
            <a:r>
              <a:rPr lang="en-ZA" baseline="0" dirty="0"/>
              <a:t> on Visual inspection process = “It must not be expected that the fault is in the most difficult part of the circuit, as faults are often simple to find and are in most cases overlooked only because they are so simple.</a:t>
            </a:r>
          </a:p>
          <a:p>
            <a:r>
              <a:rPr lang="en-ZA" baseline="0" dirty="0"/>
              <a:t>For example, fuses do not blow for no reason. Test the circuit that the fuse protects to ensure that the reason for the fuse blowing is rectified.</a:t>
            </a:r>
          </a:p>
          <a:p>
            <a:pPr marL="171450" indent="-171450">
              <a:buFont typeface="Arial" panose="020B0604020202020204" pitchFamily="34" charset="0"/>
              <a:buChar char="•"/>
            </a:pPr>
            <a:r>
              <a:rPr lang="en-ZA" baseline="0" dirty="0"/>
              <a:t>If there are no visual defects, proceed to the next step.”</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Fig 2 and 3: CTC Bk 2, FF-1-E,</a:t>
            </a:r>
            <a:r>
              <a:rPr lang="en-ZA" baseline="0" dirty="0"/>
              <a:t> </a:t>
            </a:r>
            <a:r>
              <a:rPr lang="en-ZA" baseline="0" dirty="0" err="1"/>
              <a:t>Pg</a:t>
            </a:r>
            <a:r>
              <a:rPr lang="en-ZA" baseline="0" dirty="0"/>
              <a:t> 260.</a:t>
            </a:r>
          </a:p>
          <a:p>
            <a:endParaRPr lang="en-ZA" baseline="0" dirty="0"/>
          </a:p>
          <a:p>
            <a:r>
              <a:rPr lang="en-ZA" baseline="0" dirty="0"/>
              <a:t>Click on ‘testing’ = “</a:t>
            </a:r>
          </a:p>
          <a:p>
            <a:pPr marL="171450" indent="-171450">
              <a:buFont typeface="Arial" panose="020B0604020202020204" pitchFamily="34" charset="0"/>
              <a:buChar char="•"/>
            </a:pPr>
            <a:r>
              <a:rPr lang="en-ZA" baseline="0" dirty="0"/>
              <a:t>Using the </a:t>
            </a:r>
            <a:r>
              <a:rPr lang="en-ZA" baseline="0" dirty="0" err="1"/>
              <a:t>multimeter</a:t>
            </a:r>
            <a:r>
              <a:rPr lang="en-ZA" baseline="0" dirty="0"/>
              <a:t> or bell tester, trace the circuit and determine the location of the fault.</a:t>
            </a:r>
          </a:p>
          <a:p>
            <a:pPr marL="171450" indent="-171450">
              <a:buFont typeface="Arial" panose="020B0604020202020204" pitchFamily="34" charset="0"/>
              <a:buChar char="•"/>
            </a:pPr>
            <a:r>
              <a:rPr lang="en-ZA" baseline="0" dirty="0"/>
              <a:t>Once the fault has been located, repair it.”</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Vid 01.=</a:t>
            </a:r>
            <a:r>
              <a:rPr lang="en-GB" baseline="0" dirty="0"/>
              <a:t> get </a:t>
            </a:r>
            <a:r>
              <a:rPr lang="en-GB" baseline="0" dirty="0" err="1"/>
              <a:t>Youtube</a:t>
            </a:r>
            <a:r>
              <a:rPr lang="en-GB" baseline="0" dirty="0"/>
              <a:t> link: </a:t>
            </a:r>
            <a:r>
              <a:rPr lang="en-GB" dirty="0"/>
              <a:t>https://www.youtube.com/watch?v=qotB1xxQols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appendix, play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Diagram: CTC Book 10, FF-1, </a:t>
            </a:r>
            <a:r>
              <a:rPr lang="en-GB" dirty="0" err="1"/>
              <a:t>Pg</a:t>
            </a:r>
            <a:r>
              <a:rPr lang="en-GB" dirty="0"/>
              <a:t> 175, Fig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Allow scroll and zoom on the figure.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a:t>
            </a:r>
            <a:r>
              <a:rPr lang="en-GB" baseline="0" dirty="0"/>
              <a:t> here for further instructions’ = show table 01 as created in Appendix</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Click on Safety first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t>
            </a:r>
            <a:r>
              <a:rPr lang="en-ZA" baseline="0" dirty="0"/>
              <a:t>Prepare to commence electrical work - </a:t>
            </a:r>
            <a:r>
              <a:rPr lang="en-ZA" dirty="0"/>
              <a:t>Isolate, lock out and test</a:t>
            </a:r>
            <a:r>
              <a:rPr lang="en-ZA" baseline="0" dirty="0"/>
              <a:t> </a:t>
            </a:r>
            <a:r>
              <a:rPr lang="en-ZA" dirty="0"/>
              <a:t>before commencing</a:t>
            </a:r>
            <a:r>
              <a:rPr lang="en-ZA" baseline="0" dirty="0"/>
              <a:t> </a:t>
            </a:r>
            <a:r>
              <a:rPr lang="en-ZA" dirty="0"/>
              <a: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Select conductors and</a:t>
            </a:r>
            <a:r>
              <a:rPr lang="en-GB" baseline="0" dirty="0"/>
              <a:t> </a:t>
            </a:r>
            <a:r>
              <a:rPr lang="en-GB" dirty="0"/>
              <a:t>components -</a:t>
            </a:r>
            <a:r>
              <a:rPr lang="en-ZA" dirty="0"/>
              <a:t> Use conductors of</a:t>
            </a:r>
            <a:r>
              <a:rPr lang="en-ZA" baseline="0" dirty="0"/>
              <a:t> </a:t>
            </a:r>
            <a:r>
              <a:rPr lang="en-ZA" dirty="0"/>
              <a:t>correct current-carrying</a:t>
            </a:r>
            <a:r>
              <a:rPr lang="en-ZA" baseline="0" dirty="0"/>
              <a:t> </a:t>
            </a:r>
            <a:r>
              <a:rPr lang="en-ZA" dirty="0"/>
              <a:t>capacity, insulation, colour coding and</a:t>
            </a:r>
            <a:r>
              <a:rPr lang="en-ZA" baseline="0" dirty="0"/>
              <a:t> </a:t>
            </a:r>
            <a:r>
              <a:rPr lang="en-ZA" dirty="0"/>
              <a:t>application. Adhere to</a:t>
            </a:r>
            <a:r>
              <a:rPr lang="en-ZA" baseline="0" dirty="0"/>
              <a:t> </a:t>
            </a:r>
            <a:r>
              <a:rPr lang="en-ZA" dirty="0"/>
              <a:t>SANS Wiring</a:t>
            </a:r>
            <a:r>
              <a:rPr lang="en-ZA" baseline="0" dirty="0"/>
              <a:t> </a:t>
            </a:r>
            <a:r>
              <a:rPr lang="en-ZA" dirty="0"/>
              <a:t>Code. Use components of</a:t>
            </a:r>
            <a:r>
              <a:rPr lang="en-ZA" baseline="0" dirty="0"/>
              <a:t> </a:t>
            </a:r>
            <a:r>
              <a:rPr lang="en-ZA" dirty="0"/>
              <a:t>correct rating and</a:t>
            </a:r>
            <a:r>
              <a:rPr lang="en-ZA" baseline="0" dirty="0"/>
              <a:t> </a:t>
            </a:r>
            <a:r>
              <a:rPr lang="en-ZA" dirty="0"/>
              <a:t>application.”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Flow chart:</a:t>
            </a:r>
            <a:r>
              <a:rPr lang="en-GB" baseline="0" dirty="0"/>
              <a:t> CTC Book 10, FF-1, </a:t>
            </a:r>
            <a:r>
              <a:rPr lang="en-GB" baseline="0" dirty="0" err="1"/>
              <a:t>Pg</a:t>
            </a:r>
            <a:r>
              <a:rPr lang="en-GB" baseline="0" dirty="0"/>
              <a:t> 177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Allow scroll on chart.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Flow chart:</a:t>
            </a:r>
            <a:r>
              <a:rPr lang="en-GB" baseline="0" dirty="0"/>
              <a:t> CTC Book 10, FF-1, </a:t>
            </a:r>
            <a:r>
              <a:rPr lang="en-GB" baseline="0" dirty="0" err="1"/>
              <a:t>Pg</a:t>
            </a:r>
            <a:r>
              <a:rPr lang="en-GB" baseline="0" dirty="0"/>
              <a:t> 178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Allow scroll on chart.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Flow chart:</a:t>
            </a:r>
            <a:r>
              <a:rPr lang="en-GB" baseline="0" dirty="0"/>
              <a:t> CTC Book 10, FF-1, </a:t>
            </a:r>
            <a:r>
              <a:rPr lang="en-GB" baseline="0" dirty="0" err="1"/>
              <a:t>Pg</a:t>
            </a:r>
            <a:r>
              <a:rPr lang="en-GB" baseline="0" dirty="0"/>
              <a:t> 179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Allow scroll on chart.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Flow chart:</a:t>
            </a:r>
            <a:r>
              <a:rPr lang="en-GB" baseline="0" dirty="0"/>
              <a:t> CTC Book 10, FF-1, </a:t>
            </a:r>
            <a:r>
              <a:rPr lang="en-GB" baseline="0" dirty="0" err="1"/>
              <a:t>Pg</a:t>
            </a:r>
            <a:r>
              <a:rPr lang="en-GB" baseline="0" dirty="0"/>
              <a:t> 181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Allow scroll on chart.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Flow chart:</a:t>
            </a:r>
            <a:r>
              <a:rPr lang="en-GB" baseline="0" dirty="0"/>
              <a:t> CTC Book 10, FF-1, </a:t>
            </a:r>
            <a:r>
              <a:rPr lang="en-GB" baseline="0" dirty="0" err="1"/>
              <a:t>Pg</a:t>
            </a:r>
            <a:r>
              <a:rPr lang="en-GB" baseline="0" dirty="0"/>
              <a:t> 182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Allow scroll on chart.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Allow click on the choices.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a:t>
            </a:r>
            <a:r>
              <a:rPr lang="en-US" b="0" baseline="0" dirty="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a:t>
            </a:r>
            <a:r>
              <a:rPr lang="en-US" b="0" baseline="0" dirty="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True or False: Allow click on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 bell tester is used to determine conductor continuity.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That is not correct. A bell tester is used to determine conductor continuity.</a:t>
            </a:r>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Allow drag and drop.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steps</a:t>
            </a:r>
            <a:r>
              <a:rPr lang="en-US" b="0" baseline="0" dirty="0"/>
              <a:t> in order are: D, B, A and C</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d) Symptoms of failure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b) Diagnosis</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a) Visual inspection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c) Testing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Excellent.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a:t>
            </a:r>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1032009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and zoom on table.</a:t>
            </a:r>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Click on ‘safety first’ = list of items as follows: </a:t>
            </a:r>
          </a:p>
          <a:p>
            <a:pPr marL="0" indent="0">
              <a:buFont typeface="Arial" panose="020B0604020202020204" pitchFamily="34" charset="0"/>
              <a:buNone/>
            </a:pPr>
            <a:r>
              <a:rPr lang="en-ZA" dirty="0"/>
              <a:t>“•Isolate, lock out and test before commencing work.</a:t>
            </a:r>
          </a:p>
          <a:p>
            <a:pPr marL="0" indent="0">
              <a:buFont typeface="Arial" panose="020B0604020202020204" pitchFamily="34" charset="0"/>
              <a:buNone/>
            </a:pPr>
            <a:r>
              <a:rPr lang="en-ZA" dirty="0"/>
              <a:t> • Ensure that the power to the equipment on which you are going to work is turned off and that it is locked out.</a:t>
            </a:r>
          </a:p>
          <a:p>
            <a:pPr marL="0" indent="0">
              <a:buFont typeface="Arial" panose="020B0604020202020204" pitchFamily="34" charset="0"/>
              <a:buNone/>
            </a:pPr>
            <a:r>
              <a:rPr lang="en-ZA" dirty="0"/>
              <a:t> • Use electrical test instruments in accordance with the manufacturer’s specifications to prevent damage to the equipment.</a:t>
            </a:r>
          </a:p>
          <a:p>
            <a:pPr marL="0" indent="0">
              <a:buFont typeface="Arial" panose="020B0604020202020204" pitchFamily="34" charset="0"/>
              <a:buNone/>
            </a:pPr>
            <a:r>
              <a:rPr lang="en-ZA" dirty="0"/>
              <a:t> • Do not restore power to the equipment unless you have ensured that no person can be injured.</a:t>
            </a:r>
          </a:p>
          <a:p>
            <a:pPr marL="0" indent="0">
              <a:buFont typeface="Arial" panose="020B0604020202020204" pitchFamily="34" charset="0"/>
              <a:buNone/>
            </a:pPr>
            <a:r>
              <a:rPr lang="en-ZA" dirty="0"/>
              <a:t> • Electrical test instruments, such as a </a:t>
            </a:r>
            <a:r>
              <a:rPr lang="en-ZA" dirty="0" err="1"/>
              <a:t>megger</a:t>
            </a:r>
            <a:r>
              <a:rPr lang="en-ZA" dirty="0"/>
              <a:t>/ insulation tester, produce output voltages equal to, or greater than the operating voltage of the equipment.</a:t>
            </a:r>
            <a:r>
              <a:rPr lang="en-ZA" baseline="0" dirty="0"/>
              <a:t> </a:t>
            </a:r>
            <a:r>
              <a:rPr lang="en-ZA" dirty="0"/>
              <a:t>Therefore, DO NOT touch the test leads as this may result in electrical shock.</a:t>
            </a:r>
          </a:p>
          <a:p>
            <a:r>
              <a:rPr lang="en-ZA" sz="1200" b="1" i="0" u="none" strike="noStrike" kern="1200" baseline="0" dirty="0">
                <a:solidFill>
                  <a:schemeClr val="tx1"/>
                </a:solidFill>
                <a:latin typeface="+mn-lt"/>
                <a:ea typeface="+mn-ea"/>
                <a:cs typeface="+mn-cs"/>
              </a:rPr>
              <a:t>Potential Hazard! </a:t>
            </a:r>
            <a:endParaRPr lang="en-ZA" sz="1200" b="0" i="0" u="none" strike="noStrike" kern="1200" baseline="0" dirty="0">
              <a:solidFill>
                <a:schemeClr val="tx1"/>
              </a:solidFill>
              <a:latin typeface="+mn-lt"/>
              <a:ea typeface="+mn-ea"/>
              <a:cs typeface="+mn-cs"/>
            </a:endParaRPr>
          </a:p>
          <a:p>
            <a:r>
              <a:rPr lang="en-ZA" sz="1200" b="1" i="0" u="none" strike="noStrike" kern="1200" baseline="0" dirty="0">
                <a:solidFill>
                  <a:schemeClr val="tx1"/>
                </a:solidFill>
                <a:latin typeface="+mn-lt"/>
                <a:ea typeface="+mn-ea"/>
                <a:cs typeface="+mn-cs"/>
              </a:rPr>
              <a:t>Damage to equipment, serious injury to persons or loss of life. </a:t>
            </a:r>
            <a:r>
              <a:rPr lang="en-ZA" dirty="0"/>
              <a:t>”</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Img01 Bell tester: https://cdn.shopify.com/s/files/1/0749/6999/products/MT472_large.jpg?v=1525339008</a:t>
            </a:r>
          </a:p>
          <a:p>
            <a:r>
              <a:rPr lang="en-ZA" dirty="0"/>
              <a:t>Img02 </a:t>
            </a:r>
            <a:r>
              <a:rPr lang="en-ZA" dirty="0" err="1"/>
              <a:t>Multimeter</a:t>
            </a:r>
            <a:r>
              <a:rPr lang="en-ZA" dirty="0"/>
              <a:t>:</a:t>
            </a:r>
            <a:r>
              <a:rPr lang="en-ZA" baseline="0" dirty="0"/>
              <a:t> https://static-content.cromwell.co.uk/images/854_854/g/jeeps/516/edi5163460k.jpg</a:t>
            </a:r>
          </a:p>
          <a:p>
            <a:r>
              <a:rPr lang="en-ZA" baseline="0" dirty="0"/>
              <a:t>Img03 </a:t>
            </a:r>
            <a:r>
              <a:rPr lang="en-ZA" baseline="0" dirty="0" err="1"/>
              <a:t>Megger</a:t>
            </a:r>
            <a:r>
              <a:rPr lang="en-ZA" baseline="0" dirty="0"/>
              <a:t>: https://cdn3.volusion.com/xhagc.zyomv/v/vspfiles/photos/1587-FC-2.jpg?1458899727</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230339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6773204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2726103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0835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1372633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6418416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912843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700032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6788548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65029679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3586610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30228527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30716170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92632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226908274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045317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10/16/18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10/16/18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0758256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sv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5.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7.xml"/><Relationship Id="rId1" Type="http://schemas.openxmlformats.org/officeDocument/2006/relationships/tags" Target="../tags/tag18.xml"/><Relationship Id="rId4" Type="http://schemas.openxmlformats.org/officeDocument/2006/relationships/hyperlink" Target="https://www.youtube.com/watch?v=qotB1xxQols"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7.xml"/><Relationship Id="rId1" Type="http://schemas.openxmlformats.org/officeDocument/2006/relationships/tags" Target="../tags/tag19.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a:latin typeface="+mn-lt"/>
              </a:rPr>
              <a:t>Electrical components and systems</a:t>
            </a: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a:t>Topic 11 – Fault Finding in </a:t>
            </a:r>
            <a:r>
              <a:rPr lang="en-GB" sz="3200"/>
              <a:t>Basic Circuits</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Basic fault finding flow chart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3238" y="1182359"/>
            <a:ext cx="4601981" cy="6178291"/>
          </a:xfrm>
          <a:prstGeom prst="rect">
            <a:avLst/>
          </a:prstGeom>
          <a:noFill/>
          <a:ln>
            <a:noFill/>
          </a:ln>
          <a:effectLst>
            <a:glow rad="63500">
              <a:schemeClr val="accent6">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03959" y="1414693"/>
            <a:ext cx="4176799" cy="4154984"/>
          </a:xfrm>
          <a:prstGeom prst="rect">
            <a:avLst/>
          </a:prstGeom>
        </p:spPr>
        <p:txBody>
          <a:bodyPr wrap="square">
            <a:spAutoFit/>
          </a:bodyPr>
          <a:lstStyle/>
          <a:p>
            <a:r>
              <a:rPr lang="en-ZA" sz="2400" dirty="0"/>
              <a:t>Some of the equipment you are going to work on will most likely have manuals, hand books or instruction sheets with fault finding flow charts to assist you in tracing the likely faults quickly and efficiently. The Basic Fault Finding Flow Chart alongside should be of great help to do systematic fault finding.</a:t>
            </a:r>
          </a:p>
        </p:txBody>
      </p:sp>
    </p:spTree>
    <p:extLst>
      <p:ext uri="{BB962C8B-B14F-4D97-AF65-F5344CB8AC3E}">
        <p14:creationId xmlns:p14="http://schemas.microsoft.com/office/powerpoint/2010/main" val="175999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Safe work procedure</a:t>
            </a:r>
          </a:p>
        </p:txBody>
      </p:sp>
      <p:sp>
        <p:nvSpPr>
          <p:cNvPr id="5" name="Content Placeholder 4"/>
          <p:cNvSpPr>
            <a:spLocks noGrp="1"/>
          </p:cNvSpPr>
          <p:nvPr>
            <p:ph idx="1"/>
          </p:nvPr>
        </p:nvSpPr>
        <p:spPr>
          <a:xfrm>
            <a:off x="703959" y="1533187"/>
            <a:ext cx="8831461" cy="1601899"/>
          </a:xfrm>
        </p:spPr>
        <p:txBody>
          <a:bodyPr>
            <a:normAutofit/>
          </a:bodyPr>
          <a:lstStyle/>
          <a:p>
            <a:pPr marL="0" indent="0">
              <a:buNone/>
            </a:pPr>
            <a:r>
              <a:rPr lang="en-ZA" sz="2400" dirty="0"/>
              <a:t>What follows will guide you through the procedure for fault finding an electrical panel, which is isolated from all sources of electricity. The only time, during training, that you will be allowed to restore power is to initially test the panel for diagnostic purposes. </a:t>
            </a:r>
          </a:p>
        </p:txBody>
      </p:sp>
      <p:sp>
        <p:nvSpPr>
          <p:cNvPr id="2" name="Rectangle 1"/>
          <p:cNvSpPr/>
          <p:nvPr/>
        </p:nvSpPr>
        <p:spPr>
          <a:xfrm>
            <a:off x="2430009" y="3395841"/>
            <a:ext cx="5118100" cy="1200329"/>
          </a:xfrm>
          <a:prstGeom prst="rect">
            <a:avLst/>
          </a:prstGeom>
          <a:ln>
            <a:solidFill>
              <a:schemeClr val="accent2"/>
            </a:solidFill>
          </a:ln>
        </p:spPr>
        <p:txBody>
          <a:bodyPr>
            <a:spAutoFit/>
          </a:bodyPr>
          <a:lstStyle/>
          <a:p>
            <a:r>
              <a:rPr lang="en-ZA" b="1" dirty="0"/>
              <a:t>NOTE: </a:t>
            </a:r>
            <a:endParaRPr lang="en-ZA" dirty="0"/>
          </a:p>
          <a:p>
            <a:r>
              <a:rPr lang="en-ZA" dirty="0"/>
              <a:t>Remember that, when you are at work in industry, </a:t>
            </a:r>
            <a:r>
              <a:rPr lang="en-ZA" b="1" dirty="0"/>
              <a:t>you will be personally responsible </a:t>
            </a:r>
            <a:r>
              <a:rPr lang="en-ZA" dirty="0"/>
              <a:t>for isolating and switching on power to circuits and equipment! 	</a:t>
            </a:r>
          </a:p>
        </p:txBody>
      </p:sp>
    </p:spTree>
    <p:extLst>
      <p:ext uri="{BB962C8B-B14F-4D97-AF65-F5344CB8AC3E}">
        <p14:creationId xmlns:p14="http://schemas.microsoft.com/office/powerpoint/2010/main" val="264852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Fault finding procedure</a:t>
            </a:r>
          </a:p>
        </p:txBody>
      </p:sp>
      <p:sp>
        <p:nvSpPr>
          <p:cNvPr id="5" name="Content Placeholder 4"/>
          <p:cNvSpPr>
            <a:spLocks noGrp="1"/>
          </p:cNvSpPr>
          <p:nvPr>
            <p:ph idx="1"/>
          </p:nvPr>
        </p:nvSpPr>
        <p:spPr/>
        <p:txBody>
          <a:bodyPr>
            <a:normAutofit/>
          </a:bodyPr>
          <a:lstStyle/>
          <a:p>
            <a:pPr marL="0" indent="0">
              <a:buNone/>
            </a:pPr>
            <a:r>
              <a:rPr lang="en-ZA" sz="2400" dirty="0"/>
              <a:t>Fault finding is a systematic process of narrowing down the possible reasons for failure until only the actual cause of failure is left. The following should be considered when doing fault finding:</a:t>
            </a:r>
          </a:p>
          <a:p>
            <a:pPr marL="0" indent="0">
              <a:buNone/>
            </a:pPr>
            <a:r>
              <a:rPr lang="en-ZA" sz="2400" dirty="0"/>
              <a:t>• </a:t>
            </a:r>
            <a:r>
              <a:rPr lang="en-ZA" sz="2400" dirty="0">
                <a:solidFill>
                  <a:srgbClr val="0070C0"/>
                </a:solidFill>
              </a:rPr>
              <a:t>Symptoms of failure</a:t>
            </a:r>
          </a:p>
          <a:p>
            <a:pPr marL="0" indent="0">
              <a:buNone/>
            </a:pPr>
            <a:r>
              <a:rPr lang="en-ZA" sz="2400" dirty="0"/>
              <a:t>• </a:t>
            </a:r>
            <a:r>
              <a:rPr lang="en-ZA" sz="2400" dirty="0">
                <a:solidFill>
                  <a:srgbClr val="0070C0"/>
                </a:solidFill>
              </a:rPr>
              <a:t>Diagnosis</a:t>
            </a:r>
          </a:p>
          <a:p>
            <a:pPr marL="0" indent="0">
              <a:buNone/>
            </a:pPr>
            <a:r>
              <a:rPr lang="en-ZA" sz="2400" dirty="0"/>
              <a:t>• </a:t>
            </a:r>
            <a:r>
              <a:rPr lang="en-ZA" sz="2400" dirty="0">
                <a:solidFill>
                  <a:srgbClr val="0070C0"/>
                </a:solidFill>
              </a:rPr>
              <a:t>Visual inspection</a:t>
            </a:r>
          </a:p>
          <a:p>
            <a:pPr marL="0" indent="0">
              <a:buNone/>
            </a:pPr>
            <a:r>
              <a:rPr lang="en-ZA" sz="2400" dirty="0"/>
              <a:t>• </a:t>
            </a:r>
            <a:r>
              <a:rPr lang="en-ZA" sz="2400" dirty="0">
                <a:solidFill>
                  <a:srgbClr val="0070C0"/>
                </a:solidFill>
              </a:rPr>
              <a:t>Testing</a:t>
            </a:r>
          </a:p>
        </p:txBody>
      </p:sp>
    </p:spTree>
    <p:extLst>
      <p:ext uri="{BB962C8B-B14F-4D97-AF65-F5344CB8AC3E}">
        <p14:creationId xmlns:p14="http://schemas.microsoft.com/office/powerpoint/2010/main" val="962554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Symptoms of failure</a:t>
            </a:r>
          </a:p>
        </p:txBody>
      </p:sp>
      <p:sp>
        <p:nvSpPr>
          <p:cNvPr id="5" name="Content Placeholder 4"/>
          <p:cNvSpPr>
            <a:spLocks noGrp="1"/>
          </p:cNvSpPr>
          <p:nvPr>
            <p:ph idx="1"/>
          </p:nvPr>
        </p:nvSpPr>
        <p:spPr>
          <a:xfrm>
            <a:off x="703959" y="1533187"/>
            <a:ext cx="8831461" cy="2005660"/>
          </a:xfrm>
        </p:spPr>
        <p:txBody>
          <a:bodyPr>
            <a:normAutofit/>
          </a:bodyPr>
          <a:lstStyle/>
          <a:p>
            <a:pPr marL="0" indent="0">
              <a:buNone/>
            </a:pPr>
            <a:r>
              <a:rPr lang="en-ZA" sz="2400" dirty="0"/>
              <a:t>A person doing fault finding must be able to perceive the symptoms that have possibly led to the failure. This means that they must be able to determine whether the panel or equipment operates according to the circuit diagram. It is therefore essential that the person doing fault finding is capable of reading circuit diagrams.</a:t>
            </a:r>
          </a:p>
        </p:txBody>
      </p:sp>
      <p:sp>
        <p:nvSpPr>
          <p:cNvPr id="2" name="Snip Single Corner Rectangle 1"/>
          <p:cNvSpPr/>
          <p:nvPr/>
        </p:nvSpPr>
        <p:spPr>
          <a:xfrm>
            <a:off x="3409640" y="3621974"/>
            <a:ext cx="3420094" cy="997527"/>
          </a:xfrm>
          <a:prstGeom prst="snip1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Symptoms of failure method</a:t>
            </a:r>
          </a:p>
        </p:txBody>
      </p:sp>
    </p:spTree>
    <p:extLst>
      <p:ext uri="{BB962C8B-B14F-4D97-AF65-F5344CB8AC3E}">
        <p14:creationId xmlns:p14="http://schemas.microsoft.com/office/powerpoint/2010/main" val="4028857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Diagnosis 	</a:t>
            </a:r>
          </a:p>
        </p:txBody>
      </p:sp>
      <p:sp>
        <p:nvSpPr>
          <p:cNvPr id="5" name="Content Placeholder 4"/>
          <p:cNvSpPr>
            <a:spLocks noGrp="1"/>
          </p:cNvSpPr>
          <p:nvPr>
            <p:ph idx="1"/>
          </p:nvPr>
        </p:nvSpPr>
        <p:spPr>
          <a:xfrm>
            <a:off x="703959" y="1533187"/>
            <a:ext cx="8831461" cy="1138761"/>
          </a:xfrm>
        </p:spPr>
        <p:txBody>
          <a:bodyPr>
            <a:normAutofit/>
          </a:bodyPr>
          <a:lstStyle/>
          <a:p>
            <a:pPr marL="0" indent="0">
              <a:buNone/>
            </a:pPr>
            <a:r>
              <a:rPr lang="en-ZA" sz="2400" dirty="0"/>
              <a:t>Restore power to the panel.</a:t>
            </a:r>
          </a:p>
          <a:p>
            <a:pPr marL="0" indent="0">
              <a:buNone/>
            </a:pPr>
            <a:r>
              <a:rPr lang="en-ZA" sz="2400" dirty="0"/>
              <a:t>• Use Fig. 1 as a guideline to the systematic approach to fault finding.</a:t>
            </a:r>
          </a:p>
        </p:txBody>
      </p:sp>
      <p:sp>
        <p:nvSpPr>
          <p:cNvPr id="6" name="Snip Single Corner Rectangle 5"/>
          <p:cNvSpPr/>
          <p:nvPr/>
        </p:nvSpPr>
        <p:spPr>
          <a:xfrm>
            <a:off x="6200340" y="3201884"/>
            <a:ext cx="3420094" cy="997527"/>
          </a:xfrm>
          <a:prstGeom prst="snip1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Procedure for diagnosis</a:t>
            </a:r>
          </a:p>
        </p:txBody>
      </p:sp>
      <p:grpSp>
        <p:nvGrpSpPr>
          <p:cNvPr id="3" name="Group 2"/>
          <p:cNvGrpSpPr/>
          <p:nvPr/>
        </p:nvGrpSpPr>
        <p:grpSpPr>
          <a:xfrm>
            <a:off x="703959" y="2671948"/>
            <a:ext cx="4714875" cy="2334100"/>
            <a:chOff x="703959" y="2671948"/>
            <a:chExt cx="4714875" cy="233410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59" y="2671948"/>
              <a:ext cx="471487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03959" y="4636716"/>
              <a:ext cx="4714875" cy="369332"/>
            </a:xfrm>
            <a:prstGeom prst="rect">
              <a:avLst/>
            </a:prstGeom>
            <a:noFill/>
          </p:spPr>
          <p:txBody>
            <a:bodyPr wrap="square" rtlCol="0">
              <a:spAutoFit/>
            </a:bodyPr>
            <a:lstStyle/>
            <a:p>
              <a:r>
                <a:rPr lang="en-ZA" dirty="0"/>
                <a:t>Click </a:t>
              </a:r>
              <a:r>
                <a:rPr lang="en-ZA" dirty="0">
                  <a:solidFill>
                    <a:srgbClr val="0070C0"/>
                  </a:solidFill>
                </a:rPr>
                <a:t>here</a:t>
              </a:r>
              <a:r>
                <a:rPr lang="en-ZA" dirty="0"/>
                <a:t> for more information</a:t>
              </a:r>
            </a:p>
          </p:txBody>
        </p:sp>
      </p:grpSp>
    </p:spTree>
    <p:extLst>
      <p:ext uri="{BB962C8B-B14F-4D97-AF65-F5344CB8AC3E}">
        <p14:creationId xmlns:p14="http://schemas.microsoft.com/office/powerpoint/2010/main" val="161659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Visual inspection	</a:t>
            </a:r>
          </a:p>
        </p:txBody>
      </p:sp>
      <p:sp>
        <p:nvSpPr>
          <p:cNvPr id="5" name="Content Placeholder 4"/>
          <p:cNvSpPr>
            <a:spLocks noGrp="1"/>
          </p:cNvSpPr>
          <p:nvPr>
            <p:ph idx="1"/>
          </p:nvPr>
        </p:nvSpPr>
        <p:spPr>
          <a:xfrm>
            <a:off x="703959" y="1533187"/>
            <a:ext cx="8831461" cy="2005660"/>
          </a:xfrm>
        </p:spPr>
        <p:txBody>
          <a:bodyPr>
            <a:normAutofit/>
          </a:bodyPr>
          <a:lstStyle/>
          <a:p>
            <a:pPr marL="0" indent="0">
              <a:buNone/>
            </a:pPr>
            <a:r>
              <a:rPr lang="en-ZA" sz="2400" dirty="0"/>
              <a:t>Now that it has been decided in which area the fault is most likely to be, components must be visually inspected to determine if physical defects can be detected. It may be a burnt or loose connection, a blown fuse or something that visually indicates that there is a fault.</a:t>
            </a:r>
          </a:p>
        </p:txBody>
      </p:sp>
      <p:sp>
        <p:nvSpPr>
          <p:cNvPr id="6" name="Snip Single Corner Rectangle 5"/>
          <p:cNvSpPr/>
          <p:nvPr/>
        </p:nvSpPr>
        <p:spPr>
          <a:xfrm>
            <a:off x="3409640" y="3621974"/>
            <a:ext cx="3420094" cy="997527"/>
          </a:xfrm>
          <a:prstGeom prst="snip1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Visual inspection process</a:t>
            </a:r>
          </a:p>
        </p:txBody>
      </p:sp>
    </p:spTree>
    <p:extLst>
      <p:ext uri="{BB962C8B-B14F-4D97-AF65-F5344CB8AC3E}">
        <p14:creationId xmlns:p14="http://schemas.microsoft.com/office/powerpoint/2010/main" val="1906822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Testing parallel circuits</a:t>
            </a:r>
          </a:p>
        </p:txBody>
      </p:sp>
      <p:sp>
        <p:nvSpPr>
          <p:cNvPr id="5" name="Content Placeholder 4"/>
          <p:cNvSpPr>
            <a:spLocks noGrp="1"/>
          </p:cNvSpPr>
          <p:nvPr>
            <p:ph idx="1"/>
          </p:nvPr>
        </p:nvSpPr>
        <p:spPr/>
        <p:txBody>
          <a:bodyPr>
            <a:normAutofit/>
          </a:bodyPr>
          <a:lstStyle/>
          <a:p>
            <a:pPr marL="0" indent="0">
              <a:buNone/>
            </a:pPr>
            <a:r>
              <a:rPr lang="en-ZA" sz="2400" dirty="0"/>
              <a:t>Select the appropriate testing equipment:</a:t>
            </a:r>
          </a:p>
          <a:p>
            <a:pPr marL="0" indent="0">
              <a:buNone/>
            </a:pPr>
            <a:r>
              <a:rPr lang="en-ZA" sz="2400" dirty="0"/>
              <a:t>• Remember when measuring resistance, parallel circuits may give false readings. Disconnect the circuit to ensure that the required component resistance is measured.</a:t>
            </a:r>
          </a:p>
          <a:p>
            <a:pPr marL="0" indent="0">
              <a:buNone/>
            </a:pPr>
            <a:r>
              <a:rPr lang="en-ZA" sz="2400" dirty="0"/>
              <a:t>• When continuity of conductors is tested using a continuity or bell tester, parallel circuits may give false readings because the tester conducts through the parallel circuit. See Figs. 2 and 3 on the following slide for examples of this.</a:t>
            </a:r>
          </a:p>
        </p:txBody>
      </p:sp>
    </p:spTree>
    <p:extLst>
      <p:ext uri="{BB962C8B-B14F-4D97-AF65-F5344CB8AC3E}">
        <p14:creationId xmlns:p14="http://schemas.microsoft.com/office/powerpoint/2010/main" val="776788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solidFill>
                  <a:srgbClr val="0070C0"/>
                </a:solidFill>
              </a:rPr>
              <a:t>Testing</a:t>
            </a:r>
            <a:r>
              <a:rPr lang="en-ZA" dirty="0"/>
              <a:t>: continuity of conductors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765" y="1588099"/>
            <a:ext cx="4180238" cy="2882640"/>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5303568" y="1588099"/>
            <a:ext cx="4714876" cy="4040031"/>
            <a:chOff x="5303568" y="1588099"/>
            <a:chExt cx="4714876" cy="4040031"/>
          </a:xfrm>
        </p:grpSpPr>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3569" y="1588099"/>
              <a:ext cx="4714875" cy="2828925"/>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3568" y="4427801"/>
              <a:ext cx="4714875" cy="1200329"/>
            </a:xfrm>
            <a:prstGeom prst="rect">
              <a:avLst/>
            </a:prstGeom>
          </p:spPr>
          <p:txBody>
            <a:bodyPr wrap="square">
              <a:spAutoFit/>
            </a:bodyPr>
            <a:lstStyle/>
            <a:p>
              <a:r>
                <a:rPr lang="en-ZA" dirty="0"/>
                <a:t>Using the </a:t>
              </a:r>
              <a:r>
                <a:rPr lang="en-ZA" dirty="0" err="1"/>
                <a:t>multimeter</a:t>
              </a:r>
              <a:r>
                <a:rPr lang="en-ZA" dirty="0"/>
                <a:t> to determine the condition of the contactor coil M1 may result in an inaccurate reading due to M1 being in parallel with relay coil R1.</a:t>
              </a:r>
            </a:p>
          </p:txBody>
        </p:sp>
      </p:grpSp>
    </p:spTree>
    <p:extLst>
      <p:ext uri="{BB962C8B-B14F-4D97-AF65-F5344CB8AC3E}">
        <p14:creationId xmlns:p14="http://schemas.microsoft.com/office/powerpoint/2010/main" val="257981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Practise</a:t>
            </a:r>
          </a:p>
        </p:txBody>
      </p:sp>
      <p:sp>
        <p:nvSpPr>
          <p:cNvPr id="3" name="Content Placeholder 2"/>
          <p:cNvSpPr>
            <a:spLocks noGrp="1"/>
          </p:cNvSpPr>
          <p:nvPr>
            <p:ph idx="1"/>
          </p:nvPr>
        </p:nvSpPr>
        <p:spPr>
          <a:xfrm>
            <a:off x="1122534" y="1469694"/>
            <a:ext cx="7607557" cy="1772270"/>
          </a:xfrm>
        </p:spPr>
        <p:txBody>
          <a:bodyPr>
            <a:noAutofit/>
          </a:bodyPr>
          <a:lstStyle/>
          <a:p>
            <a:pPr marL="0" indent="0" algn="just">
              <a:buNone/>
            </a:pPr>
            <a:r>
              <a:rPr lang="en-ZA" sz="2400" dirty="0"/>
              <a:t>In your practical lesson you must fault find electrical panels, making use of circuit diagrams, testing instruments and by following a systematic fault finding procedure. Watch the video below before attempting to fault find the circuit you build.</a:t>
            </a:r>
            <a:endParaRPr lang="en-GB" sz="2400" dirty="0"/>
          </a:p>
        </p:txBody>
      </p:sp>
      <p:sp>
        <p:nvSpPr>
          <p:cNvPr id="4" name="Rounded Rectangle 3"/>
          <p:cNvSpPr/>
          <p:nvPr/>
        </p:nvSpPr>
        <p:spPr>
          <a:xfrm>
            <a:off x="3599646" y="3515096"/>
            <a:ext cx="3040083" cy="1638795"/>
          </a:xfrm>
          <a:prstGeom prst="round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Vid 01: </a:t>
            </a:r>
          </a:p>
          <a:p>
            <a:pPr algn="ctr"/>
            <a:r>
              <a:rPr lang="en-ZA" sz="2400" b="1" dirty="0"/>
              <a:t>Fault find a circuit using Ohm’s law</a:t>
            </a:r>
          </a:p>
        </p:txBody>
      </p:sp>
    </p:spTree>
    <p:custDataLst>
      <p:tags r:id="rId1"/>
    </p:custDataLst>
    <p:extLst>
      <p:ext uri="{BB962C8B-B14F-4D97-AF65-F5344CB8AC3E}">
        <p14:creationId xmlns:p14="http://schemas.microsoft.com/office/powerpoint/2010/main" val="1477108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Build the circuit</a:t>
            </a:r>
          </a:p>
        </p:txBody>
      </p:sp>
      <p:sp>
        <p:nvSpPr>
          <p:cNvPr id="3" name="Content Placeholder 2"/>
          <p:cNvSpPr>
            <a:spLocks noGrp="1"/>
          </p:cNvSpPr>
          <p:nvPr>
            <p:ph idx="1"/>
          </p:nvPr>
        </p:nvSpPr>
        <p:spPr>
          <a:xfrm>
            <a:off x="1122531" y="1584804"/>
            <a:ext cx="7607557" cy="1562157"/>
          </a:xfrm>
        </p:spPr>
        <p:txBody>
          <a:bodyPr>
            <a:noAutofit/>
          </a:bodyPr>
          <a:lstStyle/>
          <a:p>
            <a:pPr marL="0" indent="0" algn="just">
              <a:buNone/>
            </a:pPr>
            <a:r>
              <a:rPr lang="en-ZA" sz="2400" dirty="0"/>
              <a:t>Select the components from your electronics toolkit according to the diagram in  the figure below.</a:t>
            </a:r>
          </a:p>
          <a:p>
            <a:pPr marL="0" indent="0" algn="just">
              <a:buNone/>
            </a:pPr>
            <a:r>
              <a:rPr lang="en-ZA" sz="1800" dirty="0"/>
              <a:t>• Ensure that the supply to the training board is switched off.</a:t>
            </a:r>
          </a:p>
          <a:p>
            <a:pPr marL="0" indent="0" algn="just">
              <a:buNone/>
            </a:pPr>
            <a:r>
              <a:rPr lang="en-ZA" sz="1800" dirty="0"/>
              <a:t>• Build the circuit of the given drawing on the training board.</a:t>
            </a:r>
            <a:endParaRPr lang="en-GB" sz="1800" dirty="0"/>
          </a:p>
        </p:txBody>
      </p:sp>
      <p:pic>
        <p:nvPicPr>
          <p:cNvPr id="1026" name="Picture 2"/>
          <p:cNvPicPr>
            <a:picLocks noChangeAspect="1" noChangeArrowheads="1"/>
          </p:cNvPicPr>
          <p:nvPr/>
        </p:nvPicPr>
        <p:blipFill>
          <a:blip r:embed="rId4">
            <a:duotone>
              <a:prstClr val="black"/>
              <a:schemeClr val="tx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3071194" y="3051959"/>
            <a:ext cx="4096987" cy="2634185"/>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nip Single Corner Rectangle 5"/>
          <p:cNvSpPr/>
          <p:nvPr/>
        </p:nvSpPr>
        <p:spPr>
          <a:xfrm>
            <a:off x="7262774" y="3959311"/>
            <a:ext cx="2934628" cy="819479"/>
          </a:xfrm>
          <a:prstGeom prst="snip1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Click here for further instructions</a:t>
            </a:r>
          </a:p>
        </p:txBody>
      </p:sp>
      <p:grpSp>
        <p:nvGrpSpPr>
          <p:cNvPr id="7" name="Group 6"/>
          <p:cNvGrpSpPr/>
          <p:nvPr/>
        </p:nvGrpSpPr>
        <p:grpSpPr>
          <a:xfrm>
            <a:off x="0" y="3923686"/>
            <a:ext cx="2939199" cy="854046"/>
            <a:chOff x="3782772" y="3174099"/>
            <a:chExt cx="2939199" cy="854046"/>
          </a:xfrm>
        </p:grpSpPr>
        <p:sp>
          <p:nvSpPr>
            <p:cNvPr id="8" name="TextBox 7"/>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a:solidFill>
                    <a:schemeClr val="accent6">
                      <a:lumMod val="60000"/>
                      <a:lumOff val="40000"/>
                    </a:schemeClr>
                  </a:solidFill>
                </a:rPr>
                <a:t>SAFETY FIRST !</a:t>
              </a:r>
            </a:p>
          </p:txBody>
        </p:sp>
        <p:pic>
          <p:nvPicPr>
            <p:cNvPr id="9"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82772" y="3174099"/>
              <a:ext cx="854046" cy="854046"/>
            </a:xfrm>
            <a:prstGeom prst="rect">
              <a:avLst/>
            </a:prstGeom>
          </p:spPr>
        </p:pic>
      </p:grpSp>
    </p:spTree>
    <p:custDataLst>
      <p:tags r:id="rId1"/>
    </p:custDataLst>
    <p:extLst>
      <p:ext uri="{BB962C8B-B14F-4D97-AF65-F5344CB8AC3E}">
        <p14:creationId xmlns:p14="http://schemas.microsoft.com/office/powerpoint/2010/main" val="80728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Fault find basic circuits</a:t>
            </a:r>
            <a:endParaRPr lang="en-GB" dirty="0"/>
          </a:p>
        </p:txBody>
      </p:sp>
      <p:sp>
        <p:nvSpPr>
          <p:cNvPr id="3" name="Text Placeholder 2"/>
          <p:cNvSpPr>
            <a:spLocks noGrp="1"/>
          </p:cNvSpPr>
          <p:nvPr>
            <p:ph type="body" idx="1"/>
          </p:nvPr>
        </p:nvSpPr>
        <p:spPr/>
        <p:txBody>
          <a:bodyPr/>
          <a:lstStyle/>
          <a:p>
            <a:r>
              <a:rPr lang="en-GB" dirty="0"/>
              <a:t>Unit 11</a:t>
            </a:r>
          </a:p>
        </p:txBody>
      </p:sp>
    </p:spTree>
    <p:custDataLst>
      <p:tags r:id="rId1"/>
    </p:custDataLst>
    <p:extLst>
      <p:ext uri="{BB962C8B-B14F-4D97-AF65-F5344CB8AC3E}">
        <p14:creationId xmlns:p14="http://schemas.microsoft.com/office/powerpoint/2010/main" val="71268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Finding the fault: no output voltage</a:t>
            </a:r>
            <a:br>
              <a:rPr lang="en-GB" sz="3000" dirty="0"/>
            </a:br>
            <a:endParaRPr lang="en-GB" sz="3000" dirty="0"/>
          </a:p>
        </p:txBody>
      </p:sp>
      <p:sp>
        <p:nvSpPr>
          <p:cNvPr id="3" name="Content Placeholder 2"/>
          <p:cNvSpPr>
            <a:spLocks noGrp="1"/>
          </p:cNvSpPr>
          <p:nvPr>
            <p:ph idx="1"/>
          </p:nvPr>
        </p:nvSpPr>
        <p:spPr>
          <a:xfrm>
            <a:off x="1122531" y="1584804"/>
            <a:ext cx="8116472" cy="1562157"/>
          </a:xfrm>
        </p:spPr>
        <p:txBody>
          <a:bodyPr>
            <a:noAutofit/>
          </a:bodyPr>
          <a:lstStyle/>
          <a:p>
            <a:pPr marL="0" indent="0" algn="just">
              <a:buNone/>
            </a:pPr>
            <a:r>
              <a:rPr lang="en-ZA" sz="2400" b="1" dirty="0"/>
              <a:t>Step 1</a:t>
            </a:r>
          </a:p>
          <a:p>
            <a:pPr marL="0" indent="0" algn="just">
              <a:buNone/>
            </a:pPr>
            <a:r>
              <a:rPr lang="en-ZA" sz="2400" dirty="0"/>
              <a:t>- Fault – no output voltage</a:t>
            </a:r>
          </a:p>
          <a:p>
            <a:pPr marL="0" indent="0" algn="just">
              <a:buNone/>
            </a:pPr>
            <a:r>
              <a:rPr lang="en-ZA" sz="2400" dirty="0"/>
              <a:t>- Follow the steps in the flow chart</a:t>
            </a:r>
            <a:endParaRPr lang="en-GB" sz="2400"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8525" y="2844904"/>
            <a:ext cx="3362325" cy="4867275"/>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777558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No output voltage: Step 2</a:t>
            </a:r>
          </a:p>
        </p:txBody>
      </p:sp>
      <p:sp>
        <p:nvSpPr>
          <p:cNvPr id="3" name="Content Placeholder 2"/>
          <p:cNvSpPr>
            <a:spLocks noGrp="1"/>
          </p:cNvSpPr>
          <p:nvPr>
            <p:ph idx="1"/>
          </p:nvPr>
        </p:nvSpPr>
        <p:spPr>
          <a:xfrm>
            <a:off x="1122531" y="1584804"/>
            <a:ext cx="8116472" cy="1562157"/>
          </a:xfrm>
        </p:spPr>
        <p:txBody>
          <a:bodyPr>
            <a:noAutofit/>
          </a:bodyPr>
          <a:lstStyle/>
          <a:p>
            <a:pPr marL="0" indent="0" algn="just">
              <a:buNone/>
            </a:pPr>
            <a:r>
              <a:rPr lang="en-ZA" sz="2400" b="1" dirty="0"/>
              <a:t>Step 2</a:t>
            </a:r>
          </a:p>
          <a:p>
            <a:pPr marL="0" indent="0" algn="just">
              <a:buNone/>
            </a:pPr>
            <a:r>
              <a:rPr lang="en-ZA" sz="2400" dirty="0"/>
              <a:t>• Disconnect the circuits at points A and B</a:t>
            </a:r>
          </a:p>
          <a:p>
            <a:pPr marL="0" indent="0" algn="just">
              <a:buNone/>
            </a:pPr>
            <a:r>
              <a:rPr lang="en-ZA" sz="2400" dirty="0"/>
              <a:t>• Disconnect the capacitor at point C1</a:t>
            </a:r>
            <a:endParaRPr lang="en-GB" sz="2400"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8525" y="2981160"/>
            <a:ext cx="3362325" cy="4191000"/>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114651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531" y="644232"/>
            <a:ext cx="7672758" cy="967170"/>
          </a:xfrm>
        </p:spPr>
        <p:txBody>
          <a:bodyPr>
            <a:normAutofit/>
          </a:bodyPr>
          <a:lstStyle/>
          <a:p>
            <a:r>
              <a:rPr lang="en-GB" sz="3000" dirty="0"/>
              <a:t>No output voltage: Step 3</a:t>
            </a:r>
            <a:br>
              <a:rPr lang="en-GB" sz="3000" dirty="0"/>
            </a:br>
            <a:endParaRPr lang="en-GB" sz="3000" dirty="0"/>
          </a:p>
        </p:txBody>
      </p:sp>
      <p:sp>
        <p:nvSpPr>
          <p:cNvPr id="3" name="Content Placeholder 2"/>
          <p:cNvSpPr>
            <a:spLocks noGrp="1"/>
          </p:cNvSpPr>
          <p:nvPr>
            <p:ph idx="1"/>
          </p:nvPr>
        </p:nvSpPr>
        <p:spPr>
          <a:xfrm>
            <a:off x="1122531" y="1584804"/>
            <a:ext cx="8116472" cy="1562157"/>
          </a:xfrm>
        </p:spPr>
        <p:txBody>
          <a:bodyPr>
            <a:noAutofit/>
          </a:bodyPr>
          <a:lstStyle/>
          <a:p>
            <a:pPr marL="0" indent="0" algn="just">
              <a:buNone/>
            </a:pPr>
            <a:r>
              <a:rPr lang="en-ZA" sz="2400" b="1" dirty="0"/>
              <a:t>Step 3</a:t>
            </a:r>
          </a:p>
          <a:p>
            <a:pPr marL="0" indent="0" algn="just">
              <a:buNone/>
            </a:pPr>
            <a:r>
              <a:rPr lang="en-ZA" sz="2400" dirty="0"/>
              <a:t>•Reconnect circuit at points A and B the carry out the following:</a:t>
            </a:r>
            <a:endParaRPr lang="en-GB" sz="2400"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4903" y="2553896"/>
            <a:ext cx="3267075" cy="4000500"/>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411800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531" y="644232"/>
            <a:ext cx="7672758" cy="967170"/>
          </a:xfrm>
        </p:spPr>
        <p:txBody>
          <a:bodyPr>
            <a:normAutofit/>
          </a:bodyPr>
          <a:lstStyle/>
          <a:p>
            <a:r>
              <a:rPr lang="en-GB" sz="3000" dirty="0"/>
              <a:t>No output voltage: Step 4</a:t>
            </a:r>
            <a:br>
              <a:rPr lang="en-GB" sz="3000" dirty="0"/>
            </a:br>
            <a:endParaRPr lang="en-GB" sz="3000"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5675" y="1353561"/>
            <a:ext cx="3248025" cy="4714875"/>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26539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531" y="644232"/>
            <a:ext cx="7672758" cy="967170"/>
          </a:xfrm>
        </p:spPr>
        <p:txBody>
          <a:bodyPr>
            <a:normAutofit/>
          </a:bodyPr>
          <a:lstStyle/>
          <a:p>
            <a:r>
              <a:rPr lang="en-GB" sz="3000" dirty="0"/>
              <a:t>No output voltage: Step 5</a:t>
            </a:r>
            <a:br>
              <a:rPr lang="en-GB" sz="3000" dirty="0"/>
            </a:br>
            <a:endParaRPr lang="en-GB" sz="3000"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669" y="1522845"/>
            <a:ext cx="3662037" cy="2716645"/>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54327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Quiz time</a:t>
            </a:r>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make sure you understand how to </a:t>
            </a:r>
            <a:r>
              <a:rPr lang="en-ZA" sz="2400" dirty="0"/>
              <a:t>fault find basic electrical circuits.</a:t>
            </a:r>
            <a:endParaRPr lang="en-GB" sz="2400" dirty="0"/>
          </a:p>
        </p:txBody>
      </p:sp>
    </p:spTree>
    <p:custDataLst>
      <p:tags r:id="rId1"/>
    </p:custDataLst>
    <p:extLst>
      <p:ext uri="{BB962C8B-B14F-4D97-AF65-F5344CB8AC3E}">
        <p14:creationId xmlns:p14="http://schemas.microsoft.com/office/powerpoint/2010/main" val="1859201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fontScale="92500"/>
          </a:bodyPr>
          <a:lstStyle/>
          <a:p>
            <a:pPr marL="0" indent="0">
              <a:buNone/>
            </a:pPr>
            <a:r>
              <a:rPr lang="en-ZA" sz="2400" dirty="0"/>
              <a:t>What safety measures must be taken before attempting to do fault finding on electrical equipment? </a:t>
            </a:r>
          </a:p>
          <a:p>
            <a:pPr marL="0" indent="0">
              <a:buNone/>
            </a:pPr>
            <a:endParaRPr lang="en-ZA" sz="2400" dirty="0"/>
          </a:p>
          <a:p>
            <a:pPr marL="457200" indent="-457200">
              <a:buFont typeface="+mj-lt"/>
              <a:buAutoNum type="alphaLcParenR"/>
            </a:pPr>
            <a:r>
              <a:rPr lang="en-ZA" sz="2400" dirty="0"/>
              <a:t>Ensure that the power to the equipment on which you are going to work is turned off and that it is locked out.</a:t>
            </a:r>
          </a:p>
          <a:p>
            <a:pPr marL="457200" indent="-457200">
              <a:buFont typeface="+mj-lt"/>
              <a:buAutoNum type="alphaLcParenR"/>
            </a:pPr>
            <a:r>
              <a:rPr lang="en-ZA" sz="2400" dirty="0"/>
              <a:t>Use electrical test instruments in accordance with the manufacturer’s specifications to prevent damage to the equipment.</a:t>
            </a:r>
          </a:p>
          <a:p>
            <a:pPr marL="457200" indent="-457200">
              <a:buFont typeface="+mj-lt"/>
              <a:buAutoNum type="alphaLcParenR"/>
            </a:pPr>
            <a:r>
              <a:rPr lang="en-ZA" sz="2400" dirty="0"/>
              <a:t>Do not restore power to the equipment unless you have ensured that no person can be injured.</a:t>
            </a:r>
          </a:p>
          <a:p>
            <a:pPr marL="457200" indent="-457200">
              <a:buFont typeface="+mj-lt"/>
              <a:buAutoNum type="alphaLcParenR"/>
            </a:pPr>
            <a:r>
              <a:rPr lang="en-ZA" sz="2400" dirty="0"/>
              <a:t>All of the above.</a:t>
            </a:r>
          </a:p>
          <a:p>
            <a:pPr marL="457200" indent="-457200">
              <a:buFont typeface="+mj-lt"/>
              <a:buAutoNum type="alphaLcParenR"/>
            </a:pPr>
            <a:endParaRPr lang="en-ZA" sz="2400" dirty="0"/>
          </a:p>
        </p:txBody>
      </p:sp>
    </p:spTree>
    <p:custDataLst>
      <p:tags r:id="rId1"/>
    </p:custDataLst>
    <p:extLst>
      <p:ext uri="{BB962C8B-B14F-4D97-AF65-F5344CB8AC3E}">
        <p14:creationId xmlns:p14="http://schemas.microsoft.com/office/powerpoint/2010/main" val="2486467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lstStyle/>
          <a:p>
            <a:pPr marL="0" indent="0">
              <a:buNone/>
            </a:pPr>
            <a:r>
              <a:rPr lang="en-ZA" dirty="0"/>
              <a:t>What effects will a parallel circuit have on testing procedures?</a:t>
            </a:r>
          </a:p>
          <a:p>
            <a:pPr marL="0" indent="0">
              <a:buNone/>
            </a:pPr>
            <a:endParaRPr lang="en-ZA" dirty="0"/>
          </a:p>
          <a:p>
            <a:pPr marL="457200" indent="-457200">
              <a:buFont typeface="+mj-lt"/>
              <a:buAutoNum type="alphaLcParenR"/>
            </a:pPr>
            <a:r>
              <a:rPr lang="en-ZA" dirty="0"/>
              <a:t>May give false readings.</a:t>
            </a:r>
          </a:p>
          <a:p>
            <a:pPr marL="457200" indent="-457200">
              <a:buFont typeface="+mj-lt"/>
              <a:buAutoNum type="alphaLcParenR"/>
            </a:pPr>
            <a:r>
              <a:rPr lang="en-ZA" dirty="0"/>
              <a:t>It may cause a loose connection.</a:t>
            </a:r>
          </a:p>
          <a:p>
            <a:pPr marL="457200" indent="-457200">
              <a:buFont typeface="+mj-lt"/>
              <a:buAutoNum type="alphaLcParenR"/>
            </a:pPr>
            <a:r>
              <a:rPr lang="en-ZA" dirty="0"/>
              <a:t>Overload the system.</a:t>
            </a:r>
          </a:p>
          <a:p>
            <a:pPr marL="457200" indent="-457200">
              <a:buFont typeface="+mj-lt"/>
              <a:buAutoNum type="alphaLcParenR"/>
            </a:pPr>
            <a:r>
              <a:rPr lang="en-ZA" dirty="0"/>
              <a:t>System failure.</a:t>
            </a:r>
          </a:p>
        </p:txBody>
      </p:sp>
    </p:spTree>
    <p:custDataLst>
      <p:tags r:id="rId1"/>
    </p:custDataLst>
    <p:extLst>
      <p:ext uri="{BB962C8B-B14F-4D97-AF65-F5344CB8AC3E}">
        <p14:creationId xmlns:p14="http://schemas.microsoft.com/office/powerpoint/2010/main" val="1554878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4" y="306639"/>
            <a:ext cx="8831461" cy="1113227"/>
          </a:xfrm>
        </p:spPr>
        <p:txBody>
          <a:bodyPr/>
          <a:lstStyle/>
          <a:p>
            <a:r>
              <a:rPr lang="en-GB" dirty="0"/>
              <a:t>Question 3</a:t>
            </a:r>
          </a:p>
        </p:txBody>
      </p:sp>
      <p:sp>
        <p:nvSpPr>
          <p:cNvPr id="3" name="Rectangle 2"/>
          <p:cNvSpPr/>
          <p:nvPr/>
        </p:nvSpPr>
        <p:spPr>
          <a:xfrm>
            <a:off x="4032354" y="2921719"/>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TRUE</a:t>
            </a:r>
          </a:p>
        </p:txBody>
      </p:sp>
      <p:sp>
        <p:nvSpPr>
          <p:cNvPr id="5" name="Rectangle 4"/>
          <p:cNvSpPr/>
          <p:nvPr/>
        </p:nvSpPr>
        <p:spPr>
          <a:xfrm>
            <a:off x="5324007" y="292733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a:t>FALSE</a:t>
            </a:r>
          </a:p>
        </p:txBody>
      </p:sp>
      <p:pic>
        <p:nvPicPr>
          <p:cNvPr id="6"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2972" y="3752937"/>
            <a:ext cx="854046" cy="854046"/>
          </a:xfrm>
          <a:prstGeom prst="rect">
            <a:avLst/>
          </a:prstGeom>
        </p:spPr>
      </p:pic>
      <p:sp>
        <p:nvSpPr>
          <p:cNvPr id="7" name="Rectangle 6">
            <a:extLst>
              <a:ext uri="{FF2B5EF4-FFF2-40B4-BE49-F238E27FC236}">
                <a16:creationId xmlns:a16="http://schemas.microsoft.com/office/drawing/2014/main" id="{ED0F39FE-ABFC-434F-8991-7748E1C924D7}"/>
              </a:ext>
            </a:extLst>
          </p:cNvPr>
          <p:cNvSpPr/>
          <p:nvPr/>
        </p:nvSpPr>
        <p:spPr>
          <a:xfrm>
            <a:off x="1257019" y="3766424"/>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on the correct answer.</a:t>
            </a:r>
          </a:p>
        </p:txBody>
      </p:sp>
      <p:sp>
        <p:nvSpPr>
          <p:cNvPr id="8" name="Rectangle 7"/>
          <p:cNvSpPr/>
          <p:nvPr/>
        </p:nvSpPr>
        <p:spPr>
          <a:xfrm>
            <a:off x="563446" y="1566903"/>
            <a:ext cx="8544928" cy="830997"/>
          </a:xfrm>
          <a:prstGeom prst="rect">
            <a:avLst/>
          </a:prstGeom>
        </p:spPr>
        <p:txBody>
          <a:bodyPr wrap="square">
            <a:spAutoFit/>
          </a:bodyPr>
          <a:lstStyle/>
          <a:p>
            <a:r>
              <a:rPr lang="en-ZA" sz="2400" dirty="0"/>
              <a:t>A bell tester is used to determine if there is any breakdown of insulation.</a:t>
            </a:r>
          </a:p>
        </p:txBody>
      </p:sp>
    </p:spTree>
    <p:custDataLst>
      <p:tags r:id="rId1"/>
    </p:custDataLst>
    <p:extLst>
      <p:ext uri="{BB962C8B-B14F-4D97-AF65-F5344CB8AC3E}">
        <p14:creationId xmlns:p14="http://schemas.microsoft.com/office/powerpoint/2010/main" val="2396232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lstStyle/>
          <a:p>
            <a:pPr marL="0" indent="0">
              <a:buNone/>
            </a:pPr>
            <a:r>
              <a:rPr lang="en-ZA" dirty="0"/>
              <a:t>Rearrange the following in the correct order, as discussed in this unit, of the fault finding procedure. </a:t>
            </a:r>
          </a:p>
        </p:txBody>
      </p:sp>
      <p:sp>
        <p:nvSpPr>
          <p:cNvPr id="7" name="TextBox 6"/>
          <p:cNvSpPr txBox="1"/>
          <p:nvPr/>
        </p:nvSpPr>
        <p:spPr>
          <a:xfrm>
            <a:off x="703959" y="4742377"/>
            <a:ext cx="3028208" cy="461665"/>
          </a:xfrm>
          <a:prstGeom prst="rect">
            <a:avLst/>
          </a:prstGeom>
          <a:noFill/>
          <a:ln>
            <a:solidFill>
              <a:schemeClr val="tx1"/>
            </a:solidFill>
          </a:ln>
        </p:spPr>
        <p:txBody>
          <a:bodyPr wrap="square" rtlCol="0">
            <a:spAutoFit/>
          </a:bodyPr>
          <a:lstStyle/>
          <a:p>
            <a:r>
              <a:rPr lang="en-ZA" sz="2400" dirty="0"/>
              <a:t>d) Symptoms of failure</a:t>
            </a:r>
          </a:p>
        </p:txBody>
      </p:sp>
      <p:sp>
        <p:nvSpPr>
          <p:cNvPr id="8" name="TextBox 7"/>
          <p:cNvSpPr txBox="1"/>
          <p:nvPr/>
        </p:nvSpPr>
        <p:spPr>
          <a:xfrm>
            <a:off x="703959" y="3377254"/>
            <a:ext cx="3028208" cy="461665"/>
          </a:xfrm>
          <a:prstGeom prst="rect">
            <a:avLst/>
          </a:prstGeom>
          <a:noFill/>
          <a:ln>
            <a:solidFill>
              <a:schemeClr val="tx1"/>
            </a:solidFill>
          </a:ln>
        </p:spPr>
        <p:txBody>
          <a:bodyPr wrap="square" rtlCol="0">
            <a:spAutoFit/>
          </a:bodyPr>
          <a:lstStyle/>
          <a:p>
            <a:r>
              <a:rPr lang="en-ZA" sz="2400" dirty="0"/>
              <a:t>b) Diagnosis</a:t>
            </a:r>
          </a:p>
        </p:txBody>
      </p:sp>
      <p:sp>
        <p:nvSpPr>
          <p:cNvPr id="9" name="TextBox 8"/>
          <p:cNvSpPr txBox="1"/>
          <p:nvPr/>
        </p:nvSpPr>
        <p:spPr>
          <a:xfrm>
            <a:off x="703959" y="2684756"/>
            <a:ext cx="3028208" cy="461665"/>
          </a:xfrm>
          <a:prstGeom prst="rect">
            <a:avLst/>
          </a:prstGeom>
          <a:noFill/>
          <a:ln>
            <a:solidFill>
              <a:schemeClr val="tx1"/>
            </a:solidFill>
          </a:ln>
        </p:spPr>
        <p:txBody>
          <a:bodyPr wrap="square" rtlCol="0">
            <a:spAutoFit/>
          </a:bodyPr>
          <a:lstStyle/>
          <a:p>
            <a:r>
              <a:rPr lang="en-ZA" sz="2400" dirty="0"/>
              <a:t>a) Visual inspection</a:t>
            </a:r>
          </a:p>
        </p:txBody>
      </p:sp>
      <p:sp>
        <p:nvSpPr>
          <p:cNvPr id="10" name="TextBox 9"/>
          <p:cNvSpPr txBox="1"/>
          <p:nvPr/>
        </p:nvSpPr>
        <p:spPr>
          <a:xfrm>
            <a:off x="703959" y="4058162"/>
            <a:ext cx="3028208" cy="461665"/>
          </a:xfrm>
          <a:prstGeom prst="rect">
            <a:avLst/>
          </a:prstGeom>
          <a:noFill/>
          <a:ln>
            <a:solidFill>
              <a:schemeClr val="tx1"/>
            </a:solidFill>
          </a:ln>
        </p:spPr>
        <p:txBody>
          <a:bodyPr wrap="square" rtlCol="0">
            <a:spAutoFit/>
          </a:bodyPr>
          <a:lstStyle/>
          <a:p>
            <a:r>
              <a:rPr lang="en-ZA" sz="2400" dirty="0"/>
              <a:t>c) Testing</a:t>
            </a:r>
          </a:p>
        </p:txBody>
      </p:sp>
    </p:spTree>
    <p:custDataLst>
      <p:tags r:id="rId1"/>
    </p:custDataLst>
    <p:extLst>
      <p:ext uri="{BB962C8B-B14F-4D97-AF65-F5344CB8AC3E}">
        <p14:creationId xmlns:p14="http://schemas.microsoft.com/office/powerpoint/2010/main" val="67180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r>
              <a:rPr lang="en-GB" sz="2400" dirty="0">
                <a:solidFill>
                  <a:srgbClr val="0070C0"/>
                </a:solidFill>
              </a:rPr>
              <a:t>General Basic Safety</a:t>
            </a:r>
          </a:p>
          <a:p>
            <a:r>
              <a:rPr lang="en-GB" sz="2400" dirty="0">
                <a:solidFill>
                  <a:srgbClr val="0070C0"/>
                </a:solidFill>
              </a:rPr>
              <a:t>Wire a circuit</a:t>
            </a:r>
          </a:p>
          <a:p>
            <a:r>
              <a:rPr lang="en-ZA" sz="2400" dirty="0">
                <a:solidFill>
                  <a:srgbClr val="0070C0"/>
                </a:solidFill>
              </a:rPr>
              <a:t>Tools and Electrical Measuring Instruments</a:t>
            </a:r>
            <a:endParaRPr lang="en-GB" sz="2400" dirty="0">
              <a:solidFill>
                <a:srgbClr val="0070C0"/>
              </a:solidFill>
            </a:endParaRP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Let’s review:</a:t>
            </a:r>
          </a:p>
        </p:txBody>
      </p:sp>
      <p:sp>
        <p:nvSpPr>
          <p:cNvPr id="3" name="Content Placeholder 2"/>
          <p:cNvSpPr>
            <a:spLocks noGrp="1"/>
          </p:cNvSpPr>
          <p:nvPr>
            <p:ph idx="1"/>
          </p:nvPr>
        </p:nvSpPr>
        <p:spPr>
          <a:xfrm>
            <a:off x="1122532" y="1469693"/>
            <a:ext cx="8186360" cy="4420468"/>
          </a:xfrm>
        </p:spPr>
        <p:txBody>
          <a:bodyPr>
            <a:noAutofit/>
          </a:bodyPr>
          <a:lstStyle/>
          <a:p>
            <a:pPr marL="0" indent="0" algn="just">
              <a:buNone/>
            </a:pPr>
            <a:r>
              <a:rPr lang="en-GB" sz="2400" dirty="0"/>
              <a:t>In this lesson we have covered:</a:t>
            </a:r>
          </a:p>
          <a:p>
            <a:pPr algn="just">
              <a:buFont typeface="Wingdings" panose="05000000000000000000" pitchFamily="2" charset="2"/>
              <a:buChar char="ü"/>
            </a:pPr>
            <a:r>
              <a:rPr lang="en-GB" sz="2400" dirty="0"/>
              <a:t>Safety rules.</a:t>
            </a:r>
          </a:p>
          <a:p>
            <a:pPr algn="just">
              <a:buFont typeface="Wingdings" panose="05000000000000000000" pitchFamily="2" charset="2"/>
              <a:buChar char="ü"/>
            </a:pPr>
            <a:r>
              <a:rPr lang="en-GB" sz="2400" dirty="0"/>
              <a:t>Test instruments.</a:t>
            </a:r>
          </a:p>
          <a:p>
            <a:pPr algn="just">
              <a:buFont typeface="Wingdings" panose="05000000000000000000" pitchFamily="2" charset="2"/>
              <a:buChar char="ü"/>
            </a:pPr>
            <a:r>
              <a:rPr lang="en-GB" sz="2400" dirty="0"/>
              <a:t>Fault finding flow chart.</a:t>
            </a:r>
          </a:p>
          <a:p>
            <a:pPr algn="just">
              <a:buFont typeface="Wingdings" panose="05000000000000000000" pitchFamily="2" charset="2"/>
              <a:buChar char="ü"/>
            </a:pPr>
            <a:r>
              <a:rPr lang="en-GB" sz="2400" dirty="0"/>
              <a:t>Fault finding procedure.</a:t>
            </a:r>
          </a:p>
          <a:p>
            <a:pPr algn="just">
              <a:buFont typeface="Wingdings" panose="05000000000000000000" pitchFamily="2" charset="2"/>
              <a:buChar char="ü"/>
            </a:pPr>
            <a:r>
              <a:rPr lang="en-GB" sz="2400" dirty="0"/>
              <a:t>Building a circuit.</a:t>
            </a:r>
          </a:p>
          <a:p>
            <a:pPr algn="just">
              <a:buFont typeface="Wingdings" panose="05000000000000000000" pitchFamily="2" charset="2"/>
              <a:buChar char="ü"/>
            </a:pPr>
            <a:r>
              <a:rPr lang="en-GB" sz="2400" dirty="0"/>
              <a:t>Fault find: No output voltage.</a:t>
            </a:r>
          </a:p>
          <a:p>
            <a:pPr marL="0" indent="0" algn="just">
              <a:buNone/>
            </a:pPr>
            <a:r>
              <a:rPr lang="en-GB" sz="2400" dirty="0"/>
              <a:t>Make sure you have a complete understanding of all the work covered here before you start the next unit.</a:t>
            </a:r>
          </a:p>
          <a:p>
            <a:pPr algn="just">
              <a:buFont typeface="Wingdings" panose="05000000000000000000" pitchFamily="2" charset="2"/>
              <a:buChar char="ü"/>
            </a:pPr>
            <a:endParaRPr lang="en-GB" sz="2400" dirty="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a:t>Video01: Fault finding using Ohm’s law</a:t>
            </a:r>
          </a:p>
        </p:txBody>
      </p:sp>
      <p:sp>
        <p:nvSpPr>
          <p:cNvPr id="6" name="Content Placeholder 5"/>
          <p:cNvSpPr>
            <a:spLocks noGrp="1"/>
          </p:cNvSpPr>
          <p:nvPr>
            <p:ph idx="1"/>
          </p:nvPr>
        </p:nvSpPr>
        <p:spPr/>
        <p:txBody>
          <a:bodyPr/>
          <a:lstStyle/>
          <a:p>
            <a:pPr marL="0" lvl="0" indent="0">
              <a:buNone/>
            </a:pPr>
            <a:r>
              <a:rPr lang="en-ZA" dirty="0"/>
              <a:t>Get video: </a:t>
            </a:r>
            <a:r>
              <a:rPr lang="en-GB" dirty="0">
                <a:hlinkClick r:id="rId4"/>
              </a:rPr>
              <a:t>https://www.youtube.com/watch?v=qotB1xxQols</a:t>
            </a:r>
            <a:r>
              <a:rPr lang="en-GB" dirty="0"/>
              <a:t>   </a:t>
            </a:r>
          </a:p>
          <a:p>
            <a:pPr marL="0" indent="0">
              <a:buNone/>
            </a:pPr>
            <a:r>
              <a:rPr lang="en-ZA" dirty="0"/>
              <a:t>Play full screen.</a:t>
            </a:r>
          </a:p>
          <a:p>
            <a:pPr marL="0" indent="0">
              <a:buNone/>
            </a:pPr>
            <a:r>
              <a:rPr lang="en-ZA" dirty="0"/>
              <a:t> </a:t>
            </a:r>
          </a:p>
        </p:txBody>
      </p:sp>
    </p:spTree>
    <p:custDataLst>
      <p:tags r:id="rId1"/>
    </p:custDataLst>
    <p:extLst>
      <p:ext uri="{BB962C8B-B14F-4D97-AF65-F5344CB8AC3E}">
        <p14:creationId xmlns:p14="http://schemas.microsoft.com/office/powerpoint/2010/main" val="1841837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a:t>Table 01: Building a circuit</a:t>
            </a:r>
          </a:p>
        </p:txBody>
      </p:sp>
      <p:sp>
        <p:nvSpPr>
          <p:cNvPr id="6" name="Content Placeholder 5"/>
          <p:cNvSpPr>
            <a:spLocks noGrp="1"/>
          </p:cNvSpPr>
          <p:nvPr>
            <p:ph idx="1"/>
          </p:nvPr>
        </p:nvSpPr>
        <p:spPr/>
        <p:txBody>
          <a:bodyPr/>
          <a:lstStyle/>
          <a:p>
            <a:pPr marL="0" indent="0">
              <a:buNone/>
            </a:pPr>
            <a:r>
              <a:rPr lang="en-ZA" dirty="0"/>
              <a:t> </a:t>
            </a:r>
          </a:p>
        </p:txBody>
      </p:sp>
      <p:graphicFrame>
        <p:nvGraphicFramePr>
          <p:cNvPr id="2" name="Table 1"/>
          <p:cNvGraphicFramePr>
            <a:graphicFrameLocks noGrp="1"/>
          </p:cNvGraphicFramePr>
          <p:nvPr>
            <p:extLst>
              <p:ext uri="{D42A27DB-BD31-4B8C-83A1-F6EECF244321}">
                <p14:modId xmlns:p14="http://schemas.microsoft.com/office/powerpoint/2010/main" val="4013644074"/>
              </p:ext>
            </p:extLst>
          </p:nvPr>
        </p:nvGraphicFramePr>
        <p:xfrm>
          <a:off x="703959" y="1419866"/>
          <a:ext cx="8862478" cy="6406198"/>
        </p:xfrm>
        <a:graphic>
          <a:graphicData uri="http://schemas.openxmlformats.org/drawingml/2006/table">
            <a:tbl>
              <a:tblPr firstRow="1" bandRow="1">
                <a:tableStyleId>{5940675A-B579-460E-94D1-54222C63F5DA}</a:tableStyleId>
              </a:tblPr>
              <a:tblGrid>
                <a:gridCol w="5608641">
                  <a:extLst>
                    <a:ext uri="{9D8B030D-6E8A-4147-A177-3AD203B41FA5}">
                      <a16:colId xmlns:a16="http://schemas.microsoft.com/office/drawing/2014/main" val="20000"/>
                    </a:ext>
                  </a:extLst>
                </a:gridCol>
                <a:gridCol w="3253837">
                  <a:extLst>
                    <a:ext uri="{9D8B030D-6E8A-4147-A177-3AD203B41FA5}">
                      <a16:colId xmlns:a16="http://schemas.microsoft.com/office/drawing/2014/main" val="20001"/>
                    </a:ext>
                  </a:extLst>
                </a:gridCol>
              </a:tblGrid>
              <a:tr h="370840">
                <a:tc>
                  <a:txBody>
                    <a:bodyPr/>
                    <a:lstStyle/>
                    <a:p>
                      <a:r>
                        <a:rPr lang="en-ZA" b="1" dirty="0"/>
                        <a:t>NOTE</a:t>
                      </a:r>
                    </a:p>
                  </a:txBody>
                  <a:tcPr/>
                </a:tc>
                <a:tc>
                  <a:txBody>
                    <a:bodyPr/>
                    <a:lstStyle/>
                    <a:p>
                      <a:r>
                        <a:rPr lang="en-ZA" b="1" dirty="0"/>
                        <a:t>DESCRIPTION</a:t>
                      </a:r>
                    </a:p>
                  </a:txBody>
                  <a:tcPr/>
                </a:tc>
                <a:extLst>
                  <a:ext uri="{0D108BD9-81ED-4DB2-BD59-A6C34878D82A}">
                    <a16:rowId xmlns:a16="http://schemas.microsoft.com/office/drawing/2014/main" val="10000"/>
                  </a:ext>
                </a:extLst>
              </a:tr>
              <a:tr h="370840">
                <a:tc>
                  <a:txBody>
                    <a:bodyPr/>
                    <a:lstStyle/>
                    <a:p>
                      <a:r>
                        <a:rPr lang="en-ZA" dirty="0"/>
                        <a:t>The seven main components used in the circuit are</a:t>
                      </a:r>
                      <a:r>
                        <a:rPr lang="en-ZA" baseline="0" dirty="0"/>
                        <a:t> </a:t>
                      </a:r>
                      <a:r>
                        <a:rPr lang="en-ZA" dirty="0"/>
                        <a:t>Transformers,</a:t>
                      </a:r>
                      <a:r>
                        <a:rPr lang="en-ZA" baseline="0" dirty="0"/>
                        <a:t> </a:t>
                      </a:r>
                      <a:r>
                        <a:rPr lang="en-ZA" dirty="0"/>
                        <a:t>Diodes, Capacitors, Resistors, </a:t>
                      </a:r>
                      <a:r>
                        <a:rPr lang="en-ZA" dirty="0" err="1"/>
                        <a:t>Zener</a:t>
                      </a:r>
                      <a:r>
                        <a:rPr lang="en-ZA" baseline="0" dirty="0"/>
                        <a:t> </a:t>
                      </a:r>
                      <a:r>
                        <a:rPr lang="en-ZA" dirty="0"/>
                        <a:t>diodes, LEDs and transistors.</a:t>
                      </a:r>
                    </a:p>
                  </a:txBody>
                  <a:tcPr/>
                </a:tc>
                <a:tc>
                  <a:txBody>
                    <a:bodyPr/>
                    <a:lstStyle/>
                    <a:p>
                      <a:r>
                        <a:rPr lang="en-ZA" dirty="0"/>
                        <a:t>Symbols used are the following:</a:t>
                      </a: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txBody>
                  <a:tcPr/>
                </a:tc>
                <a:extLst>
                  <a:ext uri="{0D108BD9-81ED-4DB2-BD59-A6C34878D82A}">
                    <a16:rowId xmlns:a16="http://schemas.microsoft.com/office/drawing/2014/main" val="10001"/>
                  </a:ext>
                </a:extLst>
              </a:tr>
              <a:tr h="370840">
                <a:tc>
                  <a:txBody>
                    <a:bodyPr/>
                    <a:lstStyle/>
                    <a:p>
                      <a:r>
                        <a:rPr lang="en-ZA" dirty="0"/>
                        <a:t>The modes in which the components are used:</a:t>
                      </a:r>
                    </a:p>
                    <a:p>
                      <a:pPr marL="285750" indent="-285750">
                        <a:buFont typeface="Wingdings" panose="05000000000000000000" pitchFamily="2" charset="2"/>
                        <a:buChar char="§"/>
                      </a:pPr>
                      <a:r>
                        <a:rPr lang="en-ZA" dirty="0"/>
                        <a:t>Diodes for rectification</a:t>
                      </a:r>
                    </a:p>
                    <a:p>
                      <a:pPr marL="285750" indent="-285750">
                        <a:buFont typeface="Wingdings" panose="05000000000000000000" pitchFamily="2" charset="2"/>
                        <a:buChar char="§"/>
                      </a:pPr>
                      <a:r>
                        <a:rPr lang="en-ZA" dirty="0"/>
                        <a:t>Capacitor for smoothing</a:t>
                      </a:r>
                    </a:p>
                    <a:p>
                      <a:pPr marL="285750" indent="-285750">
                        <a:buFont typeface="Wingdings" panose="05000000000000000000" pitchFamily="2" charset="2"/>
                        <a:buChar char="§"/>
                      </a:pPr>
                      <a:r>
                        <a:rPr lang="en-ZA" dirty="0" err="1"/>
                        <a:t>Zener</a:t>
                      </a:r>
                      <a:r>
                        <a:rPr lang="en-ZA" dirty="0"/>
                        <a:t> diode for constant voltage regulation</a:t>
                      </a:r>
                    </a:p>
                    <a:p>
                      <a:pPr marL="285750" indent="-285750">
                        <a:buFont typeface="Wingdings" panose="05000000000000000000" pitchFamily="2" charset="2"/>
                        <a:buChar char="§"/>
                      </a:pPr>
                      <a:r>
                        <a:rPr lang="en-ZA" dirty="0"/>
                        <a:t>Resistors for current limiting</a:t>
                      </a:r>
                    </a:p>
                    <a:p>
                      <a:pPr marL="285750" indent="-285750">
                        <a:buFont typeface="Wingdings" panose="05000000000000000000" pitchFamily="2" charset="2"/>
                        <a:buChar char="§"/>
                      </a:pPr>
                      <a:r>
                        <a:rPr lang="en-ZA" dirty="0"/>
                        <a:t>Transistors for common collector configuration</a:t>
                      </a:r>
                    </a:p>
                  </a:txBody>
                  <a:tcPr/>
                </a:tc>
                <a:tc>
                  <a:txBody>
                    <a:bodyPr/>
                    <a:lstStyle/>
                    <a:p>
                      <a:endParaRPr lang="en-ZA"/>
                    </a:p>
                  </a:txBody>
                  <a:tcPr/>
                </a:tc>
                <a:extLst>
                  <a:ext uri="{0D108BD9-81ED-4DB2-BD59-A6C34878D82A}">
                    <a16:rowId xmlns:a16="http://schemas.microsoft.com/office/drawing/2014/main" val="10002"/>
                  </a:ext>
                </a:extLst>
              </a:tr>
              <a:tr h="370840">
                <a:tc>
                  <a:txBody>
                    <a:bodyPr/>
                    <a:lstStyle/>
                    <a:p>
                      <a:r>
                        <a:rPr lang="en-ZA" dirty="0"/>
                        <a:t>The functions of combined components</a:t>
                      </a:r>
                    </a:p>
                    <a:p>
                      <a:r>
                        <a:rPr lang="en-ZA" dirty="0"/>
                        <a:t>a) Rectification and smoothing</a:t>
                      </a:r>
                    </a:p>
                    <a:p>
                      <a:r>
                        <a:rPr lang="en-ZA" dirty="0"/>
                        <a:t>b) Parallel regulation</a:t>
                      </a:r>
                    </a:p>
                    <a:p>
                      <a:r>
                        <a:rPr lang="en-ZA" dirty="0"/>
                        <a:t>c) Series regulation</a:t>
                      </a:r>
                    </a:p>
                    <a:p>
                      <a:r>
                        <a:rPr lang="en-ZA" dirty="0"/>
                        <a:t>d) Load</a:t>
                      </a:r>
                    </a:p>
                  </a:txBody>
                  <a:tcPr/>
                </a:tc>
                <a:tc>
                  <a:txBody>
                    <a:bodyPr/>
                    <a:lstStyle/>
                    <a:p>
                      <a:r>
                        <a:rPr lang="en-ZA" dirty="0"/>
                        <a:t>Test the voltage between the test points and the</a:t>
                      </a:r>
                      <a:r>
                        <a:rPr lang="en-ZA" baseline="0" dirty="0"/>
                        <a:t> </a:t>
                      </a:r>
                      <a:r>
                        <a:rPr lang="en-ZA" dirty="0"/>
                        <a:t>common:</a:t>
                      </a:r>
                    </a:p>
                    <a:p>
                      <a:r>
                        <a:rPr lang="en-ZA" dirty="0"/>
                        <a:t>TP1=........................., TP2=.........................,</a:t>
                      </a:r>
                    </a:p>
                    <a:p>
                      <a:r>
                        <a:rPr lang="en-ZA" dirty="0"/>
                        <a:t>TP3=........................., TP4=.........................,</a:t>
                      </a:r>
                    </a:p>
                    <a:p>
                      <a:r>
                        <a:rPr lang="en-ZA" dirty="0"/>
                        <a:t>• Components can be tested open circuit or short circuit</a:t>
                      </a:r>
                    </a:p>
                    <a:p>
                      <a:r>
                        <a:rPr lang="en-ZA" dirty="0"/>
                        <a:t>when faulty.</a:t>
                      </a:r>
                    </a:p>
                  </a:txBody>
                  <a:tcPr/>
                </a:tc>
                <a:extLst>
                  <a:ext uri="{0D108BD9-81ED-4DB2-BD59-A6C34878D82A}">
                    <a16:rowId xmlns:a16="http://schemas.microsoft.com/office/drawing/2014/main" val="10003"/>
                  </a:ext>
                </a:extLst>
              </a:tr>
            </a:tbl>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515" y="2110674"/>
            <a:ext cx="2520607" cy="2042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25546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Outcomes</a:t>
            </a:r>
          </a:p>
        </p:txBody>
      </p:sp>
      <p:sp>
        <p:nvSpPr>
          <p:cNvPr id="5" name="Content Placeholder 4"/>
          <p:cNvSpPr>
            <a:spLocks noGrp="1"/>
          </p:cNvSpPr>
          <p:nvPr>
            <p:ph idx="1"/>
          </p:nvPr>
        </p:nvSpPr>
        <p:spPr/>
        <p:txBody>
          <a:bodyPr>
            <a:normAutofit/>
          </a:bodyPr>
          <a:lstStyle/>
          <a:p>
            <a:r>
              <a:rPr lang="en-ZA" sz="2400" dirty="0"/>
              <a:t>Use a systematic approach to fault find electrical circuits.</a:t>
            </a:r>
          </a:p>
          <a:p>
            <a:r>
              <a:rPr lang="en-ZA" sz="2400" dirty="0"/>
              <a:t>Locate faults on given electrical panels or equipment by using circuit diagrams and inspection and testing procedures.</a:t>
            </a:r>
          </a:p>
          <a:p>
            <a:r>
              <a:rPr lang="en-ZA" sz="2400" dirty="0"/>
              <a:t>Build a circuit and fault find hen there is no output voltage.</a:t>
            </a:r>
          </a:p>
        </p:txBody>
      </p:sp>
    </p:spTree>
    <p:extLst>
      <p:ext uri="{BB962C8B-B14F-4D97-AF65-F5344CB8AC3E}">
        <p14:creationId xmlns:p14="http://schemas.microsoft.com/office/powerpoint/2010/main" val="295709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Introduction</a:t>
            </a:r>
          </a:p>
        </p:txBody>
      </p:sp>
      <p:sp>
        <p:nvSpPr>
          <p:cNvPr id="5" name="Content Placeholder 4"/>
          <p:cNvSpPr>
            <a:spLocks noGrp="1"/>
          </p:cNvSpPr>
          <p:nvPr>
            <p:ph idx="1"/>
          </p:nvPr>
        </p:nvSpPr>
        <p:spPr>
          <a:xfrm>
            <a:off x="703959" y="1533187"/>
            <a:ext cx="8831461" cy="2049462"/>
          </a:xfrm>
        </p:spPr>
        <p:txBody>
          <a:bodyPr>
            <a:normAutofit lnSpcReduction="10000"/>
          </a:bodyPr>
          <a:lstStyle/>
          <a:p>
            <a:pPr marL="0" indent="0">
              <a:buNone/>
            </a:pPr>
            <a:r>
              <a:rPr lang="en-ZA" sz="2400" dirty="0"/>
              <a:t>Whenever faults have to be rectified, it should be done efficiently and in the shortest possible time in order to save costs and reduce production downtime. Effective fault finding can only be done by using logical thinking and having a good knowledge of the equipment, which is essential. In this unit we look at the procedure to fault find basic electrical circuits. </a:t>
            </a:r>
          </a:p>
        </p:txBody>
      </p:sp>
    </p:spTree>
    <p:extLst>
      <p:ext uri="{BB962C8B-B14F-4D97-AF65-F5344CB8AC3E}">
        <p14:creationId xmlns:p14="http://schemas.microsoft.com/office/powerpoint/2010/main" val="47326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Safety rules</a:t>
            </a:r>
          </a:p>
        </p:txBody>
      </p:sp>
      <p:sp>
        <p:nvSpPr>
          <p:cNvPr id="5" name="Content Placeholder 4"/>
          <p:cNvSpPr>
            <a:spLocks noGrp="1"/>
          </p:cNvSpPr>
          <p:nvPr>
            <p:ph idx="1"/>
          </p:nvPr>
        </p:nvSpPr>
        <p:spPr>
          <a:xfrm>
            <a:off x="703959" y="1533187"/>
            <a:ext cx="8831461" cy="1195023"/>
          </a:xfrm>
        </p:spPr>
        <p:txBody>
          <a:bodyPr>
            <a:normAutofit/>
          </a:bodyPr>
          <a:lstStyle/>
          <a:p>
            <a:pPr marL="0" indent="0">
              <a:buNone/>
            </a:pPr>
            <a:r>
              <a:rPr lang="en-ZA" sz="2400" dirty="0"/>
              <a:t>Safety can never be over-emphasized. Click on ‘Safety first’ for  tips on safety that will help to ensure your safety and the safety of others in the workplace.</a:t>
            </a:r>
          </a:p>
        </p:txBody>
      </p:sp>
      <p:grpSp>
        <p:nvGrpSpPr>
          <p:cNvPr id="6" name="Group 5"/>
          <p:cNvGrpSpPr/>
          <p:nvPr/>
        </p:nvGrpSpPr>
        <p:grpSpPr>
          <a:xfrm>
            <a:off x="3650088" y="3174099"/>
            <a:ext cx="2939199" cy="854046"/>
            <a:chOff x="3782772" y="3174099"/>
            <a:chExt cx="2939199" cy="854046"/>
          </a:xfrm>
        </p:grpSpPr>
        <p:sp>
          <p:nvSpPr>
            <p:cNvPr id="7" name="TextBox 6"/>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a:solidFill>
                    <a:schemeClr val="accent6">
                      <a:lumMod val="60000"/>
                      <a:lumOff val="40000"/>
                    </a:schemeClr>
                  </a:solidFill>
                </a:rPr>
                <a:t>SAFETY FIRST !</a:t>
              </a:r>
            </a:p>
          </p:txBody>
        </p:sp>
        <p:pic>
          <p:nvPicPr>
            <p:cNvPr id="8"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82772" y="3174099"/>
              <a:ext cx="854046" cy="854046"/>
            </a:xfrm>
            <a:prstGeom prst="rect">
              <a:avLst/>
            </a:prstGeom>
          </p:spPr>
        </p:pic>
      </p:grpSp>
    </p:spTree>
    <p:extLst>
      <p:ext uri="{BB962C8B-B14F-4D97-AF65-F5344CB8AC3E}">
        <p14:creationId xmlns:p14="http://schemas.microsoft.com/office/powerpoint/2010/main" val="423695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Test instruments</a:t>
            </a:r>
          </a:p>
        </p:txBody>
      </p:sp>
      <p:sp>
        <p:nvSpPr>
          <p:cNvPr id="5" name="Content Placeholder 4"/>
          <p:cNvSpPr>
            <a:spLocks noGrp="1"/>
          </p:cNvSpPr>
          <p:nvPr>
            <p:ph idx="1"/>
          </p:nvPr>
        </p:nvSpPr>
        <p:spPr>
          <a:xfrm>
            <a:off x="703959" y="1533187"/>
            <a:ext cx="8831461" cy="2124413"/>
          </a:xfrm>
        </p:spPr>
        <p:txBody>
          <a:bodyPr>
            <a:normAutofit/>
          </a:bodyPr>
          <a:lstStyle/>
          <a:p>
            <a:pPr marL="0" indent="0">
              <a:buNone/>
            </a:pPr>
            <a:r>
              <a:rPr lang="en-ZA" sz="2400" dirty="0"/>
              <a:t>The following instruments may be used for fault finding:</a:t>
            </a:r>
          </a:p>
          <a:p>
            <a:pPr marL="0" indent="0">
              <a:buNone/>
            </a:pPr>
            <a:r>
              <a:rPr lang="en-ZA" sz="2400" dirty="0"/>
              <a:t>• A bell tester to determine conductor continuity.</a:t>
            </a:r>
          </a:p>
          <a:p>
            <a:pPr marL="0" indent="0">
              <a:buNone/>
            </a:pPr>
            <a:r>
              <a:rPr lang="en-ZA" sz="2400" dirty="0"/>
              <a:t>• A </a:t>
            </a:r>
            <a:r>
              <a:rPr lang="en-ZA" sz="2400" dirty="0" err="1"/>
              <a:t>multimeter</a:t>
            </a:r>
            <a:r>
              <a:rPr lang="en-ZA" sz="2400" dirty="0"/>
              <a:t> to measure resistance.</a:t>
            </a:r>
          </a:p>
          <a:p>
            <a:pPr marL="0" indent="0">
              <a:buNone/>
            </a:pPr>
            <a:r>
              <a:rPr lang="en-ZA" sz="2400" dirty="0"/>
              <a:t>• A </a:t>
            </a:r>
            <a:r>
              <a:rPr lang="en-ZA" sz="2400" dirty="0" err="1"/>
              <a:t>megger</a:t>
            </a:r>
            <a:r>
              <a:rPr lang="en-ZA" sz="2400" dirty="0"/>
              <a:t> to determine if there is any breakdown of insulation or the resistance values of coils.</a:t>
            </a:r>
          </a:p>
        </p:txBody>
      </p:sp>
      <p:sp>
        <p:nvSpPr>
          <p:cNvPr id="2" name="AutoShape 4" descr="Image result for multimeter tes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 name="Rectangle 5"/>
          <p:cNvSpPr/>
          <p:nvPr/>
        </p:nvSpPr>
        <p:spPr>
          <a:xfrm>
            <a:off x="6697924" y="3567660"/>
            <a:ext cx="2837496" cy="2031325"/>
          </a:xfrm>
          <a:prstGeom prst="rect">
            <a:avLst/>
          </a:prstGeom>
        </p:spPr>
        <p:txBody>
          <a:bodyPr wrap="square">
            <a:spAutoFit/>
          </a:bodyPr>
          <a:lstStyle/>
          <a:p>
            <a:r>
              <a:rPr lang="en-ZA" b="1" dirty="0"/>
              <a:t>NOTE: It is assumed that, by now, you know exactly how to use test instruments and that you can test and measure resistance, current, voltage, etc. correctly.</a:t>
            </a:r>
          </a:p>
        </p:txBody>
      </p:sp>
      <p:grpSp>
        <p:nvGrpSpPr>
          <p:cNvPr id="8" name="Group 7"/>
          <p:cNvGrpSpPr/>
          <p:nvPr/>
        </p:nvGrpSpPr>
        <p:grpSpPr>
          <a:xfrm>
            <a:off x="307975" y="3567660"/>
            <a:ext cx="1723869" cy="2101850"/>
            <a:chOff x="307975" y="3567660"/>
            <a:chExt cx="1723869" cy="2101850"/>
          </a:xfrm>
        </p:grpSpPr>
        <p:pic>
          <p:nvPicPr>
            <p:cNvPr id="1026" name="Picture 2" descr="Image result for bell tester"/>
            <p:cNvPicPr>
              <a:picLocks noChangeAspect="1" noChangeArrowheads="1"/>
            </p:cNvPicPr>
            <p:nvPr/>
          </p:nvPicPr>
          <p:blipFill rotWithShape="1">
            <a:blip r:embed="rId3">
              <a:extLst>
                <a:ext uri="{28A0092B-C50C-407E-A947-70E740481C1C}">
                  <a14:useLocalDpi xmlns:a14="http://schemas.microsoft.com/office/drawing/2010/main" val="0"/>
                </a:ext>
              </a:extLst>
            </a:blip>
            <a:srcRect l="14438" t="8141" r="10222"/>
            <a:stretch/>
          </p:blipFill>
          <p:spPr bwMode="auto">
            <a:xfrm>
              <a:off x="307975" y="3567660"/>
              <a:ext cx="1723869" cy="21018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16200000">
              <a:off x="-81776" y="4455154"/>
              <a:ext cx="1571470" cy="369332"/>
            </a:xfrm>
            <a:prstGeom prst="rect">
              <a:avLst/>
            </a:prstGeom>
            <a:noFill/>
          </p:spPr>
          <p:txBody>
            <a:bodyPr wrap="square" rtlCol="0">
              <a:spAutoFit/>
            </a:bodyPr>
            <a:lstStyle/>
            <a:p>
              <a:r>
                <a:rPr lang="en-ZA" dirty="0"/>
                <a:t>Bell tester</a:t>
              </a:r>
            </a:p>
          </p:txBody>
        </p:sp>
      </p:grpSp>
      <p:grpSp>
        <p:nvGrpSpPr>
          <p:cNvPr id="9" name="Group 8"/>
          <p:cNvGrpSpPr/>
          <p:nvPr/>
        </p:nvGrpSpPr>
        <p:grpSpPr>
          <a:xfrm>
            <a:off x="2031844" y="3854085"/>
            <a:ext cx="1708879" cy="1708879"/>
            <a:chOff x="2031844" y="3854085"/>
            <a:chExt cx="1708879" cy="1708879"/>
          </a:xfrm>
        </p:grpSpPr>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1844" y="3854085"/>
              <a:ext cx="1708879" cy="170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rot="16200000">
              <a:off x="1479206" y="4534214"/>
              <a:ext cx="1571470" cy="369332"/>
            </a:xfrm>
            <a:prstGeom prst="rect">
              <a:avLst/>
            </a:prstGeom>
            <a:noFill/>
          </p:spPr>
          <p:txBody>
            <a:bodyPr wrap="square" rtlCol="0">
              <a:spAutoFit/>
            </a:bodyPr>
            <a:lstStyle/>
            <a:p>
              <a:r>
                <a:rPr lang="en-ZA" dirty="0" err="1"/>
                <a:t>Multimeter</a:t>
              </a:r>
              <a:endParaRPr lang="en-ZA" dirty="0"/>
            </a:p>
          </p:txBody>
        </p:sp>
      </p:grpSp>
      <p:grpSp>
        <p:nvGrpSpPr>
          <p:cNvPr id="10" name="Group 9"/>
          <p:cNvGrpSpPr/>
          <p:nvPr/>
        </p:nvGrpSpPr>
        <p:grpSpPr>
          <a:xfrm>
            <a:off x="4582206" y="3657600"/>
            <a:ext cx="1278948" cy="2026448"/>
            <a:chOff x="4582206" y="3657600"/>
            <a:chExt cx="1278948" cy="2026448"/>
          </a:xfrm>
        </p:grpSpPr>
        <p:pic>
          <p:nvPicPr>
            <p:cNvPr id="1031" name="Picture 7" descr="Image result for megg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6872" y="3657600"/>
              <a:ext cx="1094282" cy="20264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rot="16200000">
              <a:off x="3981137" y="4592563"/>
              <a:ext cx="1571470" cy="369332"/>
            </a:xfrm>
            <a:prstGeom prst="rect">
              <a:avLst/>
            </a:prstGeom>
            <a:noFill/>
          </p:spPr>
          <p:txBody>
            <a:bodyPr wrap="square" rtlCol="0">
              <a:spAutoFit/>
            </a:bodyPr>
            <a:lstStyle/>
            <a:p>
              <a:r>
                <a:rPr lang="en-ZA" dirty="0" err="1"/>
                <a:t>Megger</a:t>
              </a:r>
              <a:endParaRPr lang="en-ZA" dirty="0"/>
            </a:p>
          </p:txBody>
        </p:sp>
      </p:grpSp>
    </p:spTree>
    <p:extLst>
      <p:ext uri="{BB962C8B-B14F-4D97-AF65-F5344CB8AC3E}">
        <p14:creationId xmlns:p14="http://schemas.microsoft.com/office/powerpoint/2010/main" val="215721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When using measuring instruments remember:</a:t>
            </a:r>
          </a:p>
        </p:txBody>
      </p:sp>
      <p:sp>
        <p:nvSpPr>
          <p:cNvPr id="5" name="Content Placeholder 4"/>
          <p:cNvSpPr>
            <a:spLocks noGrp="1"/>
          </p:cNvSpPr>
          <p:nvPr>
            <p:ph idx="1"/>
          </p:nvPr>
        </p:nvSpPr>
        <p:spPr/>
        <p:txBody>
          <a:bodyPr>
            <a:normAutofit/>
          </a:bodyPr>
          <a:lstStyle/>
          <a:p>
            <a:r>
              <a:rPr lang="en-ZA" sz="2400" dirty="0"/>
              <a:t>Measuring instruments are expensive and must be handled with care at all times.</a:t>
            </a:r>
          </a:p>
          <a:p>
            <a:r>
              <a:rPr lang="en-ZA" sz="2400" dirty="0"/>
              <a:t>When an instrument is not in use, ensure that it is switched off and stored safely.</a:t>
            </a:r>
          </a:p>
          <a:p>
            <a:r>
              <a:rPr lang="en-ZA" sz="2400" dirty="0"/>
              <a:t>Check to ensure that the measuring instruments that you intend using are in good working order.</a:t>
            </a:r>
          </a:p>
          <a:p>
            <a:r>
              <a:rPr lang="en-ZA" sz="2400" dirty="0"/>
              <a:t>Select a measuring instrument that is the right one for the task.</a:t>
            </a:r>
          </a:p>
        </p:txBody>
      </p:sp>
    </p:spTree>
    <p:extLst>
      <p:ext uri="{BB962C8B-B14F-4D97-AF65-F5344CB8AC3E}">
        <p14:creationId xmlns:p14="http://schemas.microsoft.com/office/powerpoint/2010/main" val="235513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Successful testing of electrical circuits</a:t>
            </a:r>
          </a:p>
        </p:txBody>
      </p:sp>
      <p:sp>
        <p:nvSpPr>
          <p:cNvPr id="5" name="Content Placeholder 4"/>
          <p:cNvSpPr>
            <a:spLocks noGrp="1"/>
          </p:cNvSpPr>
          <p:nvPr>
            <p:ph idx="1"/>
          </p:nvPr>
        </p:nvSpPr>
        <p:spPr/>
        <p:txBody>
          <a:bodyPr>
            <a:normAutofit/>
          </a:bodyPr>
          <a:lstStyle/>
          <a:p>
            <a:pPr marL="0" indent="0">
              <a:buNone/>
            </a:pPr>
            <a:r>
              <a:rPr lang="en-ZA" sz="2400" dirty="0"/>
              <a:t>Electric circuits must be systematically tested for faults. The results obtained at each stage of the testing must be used as guides to accurately locate faults that may occur. In general, the successful testing of electrical circuits depends on the following factors:</a:t>
            </a:r>
          </a:p>
          <a:p>
            <a:pPr marL="0" indent="0">
              <a:buNone/>
            </a:pPr>
            <a:r>
              <a:rPr lang="en-ZA" sz="2400" dirty="0"/>
              <a:t>• A fundamental knowledge of the circuit to be tested.</a:t>
            </a:r>
          </a:p>
          <a:p>
            <a:pPr marL="0" indent="0">
              <a:buNone/>
            </a:pPr>
            <a:r>
              <a:rPr lang="en-ZA" sz="2400" dirty="0"/>
              <a:t>• An understanding of the operation of the components in the circuit.</a:t>
            </a:r>
          </a:p>
          <a:p>
            <a:pPr marL="0" indent="0">
              <a:buNone/>
            </a:pPr>
            <a:r>
              <a:rPr lang="en-ZA" sz="2400" dirty="0"/>
              <a:t>• The ability to use the test equipment available.</a:t>
            </a:r>
          </a:p>
          <a:p>
            <a:pPr marL="0" indent="0">
              <a:buNone/>
            </a:pPr>
            <a:r>
              <a:rPr lang="en-ZA" sz="2400" dirty="0"/>
              <a:t>• The ability to analyse results correctly.</a:t>
            </a:r>
          </a:p>
        </p:txBody>
      </p:sp>
    </p:spTree>
    <p:extLst>
      <p:ext uri="{BB962C8B-B14F-4D97-AF65-F5344CB8AC3E}">
        <p14:creationId xmlns:p14="http://schemas.microsoft.com/office/powerpoint/2010/main" val="2358910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13189</TotalTime>
  <Words>2698</Words>
  <Application>Microsoft Macintosh PowerPoint</Application>
  <PresentationFormat>Custom</PresentationFormat>
  <Paragraphs>306</Paragraphs>
  <Slides>32</Slides>
  <Notes>32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32</vt:i4>
      </vt:variant>
    </vt:vector>
  </HeadingPairs>
  <TitlesOfParts>
    <vt:vector size="41" baseType="lpstr">
      <vt:lpstr>Arial</vt:lpstr>
      <vt:lpstr>Calibri</vt:lpstr>
      <vt:lpstr>Open Sans</vt:lpstr>
      <vt:lpstr>Wingdings</vt:lpstr>
      <vt:lpstr>Office Theme</vt:lpstr>
      <vt:lpstr>1_Office Theme</vt:lpstr>
      <vt:lpstr>2_Office Theme</vt:lpstr>
      <vt:lpstr>3_Office Theme</vt:lpstr>
      <vt:lpstr>4_Office Theme</vt:lpstr>
      <vt:lpstr>Electrical components and systems</vt:lpstr>
      <vt:lpstr>Fault find basic circuits</vt:lpstr>
      <vt:lpstr>Assumed prior learning </vt:lpstr>
      <vt:lpstr>Outcomes</vt:lpstr>
      <vt:lpstr>Introduction</vt:lpstr>
      <vt:lpstr>Safety rules</vt:lpstr>
      <vt:lpstr>Test instruments</vt:lpstr>
      <vt:lpstr>When using measuring instruments remember:</vt:lpstr>
      <vt:lpstr>Successful testing of electrical circuits</vt:lpstr>
      <vt:lpstr>Basic fault finding flow chart</vt:lpstr>
      <vt:lpstr>Safe work procedure</vt:lpstr>
      <vt:lpstr>Fault finding procedure</vt:lpstr>
      <vt:lpstr>Symptoms of failure</vt:lpstr>
      <vt:lpstr>Diagnosis  </vt:lpstr>
      <vt:lpstr>Visual inspection </vt:lpstr>
      <vt:lpstr>Testing parallel circuits</vt:lpstr>
      <vt:lpstr>Testing: continuity of conductors </vt:lpstr>
      <vt:lpstr>Practise</vt:lpstr>
      <vt:lpstr>Build the circuit</vt:lpstr>
      <vt:lpstr>Finding the fault: no output voltage </vt:lpstr>
      <vt:lpstr>No output voltage: Step 2</vt:lpstr>
      <vt:lpstr>No output voltage: Step 3 </vt:lpstr>
      <vt:lpstr>No output voltage: Step 4 </vt:lpstr>
      <vt:lpstr>No output voltage: Step 5 </vt:lpstr>
      <vt:lpstr>Quiz time</vt:lpstr>
      <vt:lpstr>Question 1</vt:lpstr>
      <vt:lpstr>Question 2</vt:lpstr>
      <vt:lpstr>Question 3</vt:lpstr>
      <vt:lpstr>Question 4</vt:lpstr>
      <vt:lpstr>Let’s review:</vt:lpstr>
      <vt:lpstr>Video01: Fault finding using Ohm’s law</vt:lpstr>
      <vt:lpstr>Table 01: Building a circuit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Dylan Busa</cp:lastModifiedBy>
  <cp:revision>776</cp:revision>
  <dcterms:created xsi:type="dcterms:W3CDTF">2018-02-02T12:07:09Z</dcterms:created>
  <dcterms:modified xsi:type="dcterms:W3CDTF">2018-10-16T08:01:10Z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