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tags/tag10.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1.xml" ContentType="application/vnd.openxmlformats-officedocument.presentationml.tags+xml"/>
  <Override PartName="/ppt/notesSlides/notesSlide24.xml" ContentType="application/vnd.openxmlformats-officedocument.presentationml.notesSlide+xml"/>
  <Override PartName="/ppt/tags/tag12.xml" ContentType="application/vnd.openxmlformats-officedocument.presentationml.tags+xml"/>
  <Override PartName="/ppt/notesSlides/notesSlide25.xml" ContentType="application/vnd.openxmlformats-officedocument.presentationml.notesSlide+xml"/>
  <Override PartName="/ppt/tags/tag13.xml" ContentType="application/vnd.openxmlformats-officedocument.presentationml.tags+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tags/tag15.xml" ContentType="application/vnd.openxmlformats-officedocument.presentationml.tags+xml"/>
  <Override PartName="/ppt/notesSlides/notesSlide28.xml" ContentType="application/vnd.openxmlformats-officedocument.presentationml.notesSlide+xml"/>
  <Override PartName="/ppt/tags/tag16.xml" ContentType="application/vnd.openxmlformats-officedocument.presentationml.tags+xml"/>
  <Override PartName="/ppt/notesSlides/notesSlide29.xml" ContentType="application/vnd.openxmlformats-officedocument.presentationml.notesSlide+xml"/>
  <Override PartName="/ppt/tags/tag17.xml" ContentType="application/vnd.openxmlformats-officedocument.presentationml.tags+xml"/>
  <Override PartName="/ppt/notesSlides/notesSlide30.xml" ContentType="application/vnd.openxmlformats-officedocument.presentationml.notesSlide+xml"/>
  <Override PartName="/ppt/tags/tag18.xml" ContentType="application/vnd.openxmlformats-officedocument.presentationml.tags+xml"/>
  <Override PartName="/ppt/notesSlides/notesSlide31.xml" ContentType="application/vnd.openxmlformats-officedocument.presentationml.notesSlide+xml"/>
  <Override PartName="/ppt/tags/tag19.xml" ContentType="application/vnd.openxmlformats-officedocument.presentationml.tags+xml"/>
  <Override PartName="/ppt/notesSlides/notesSlide32.xml" ContentType="application/vnd.openxmlformats-officedocument.presentationml.notesSlide+xml"/>
  <Override PartName="/ppt/tags/tag20.xml" ContentType="application/vnd.openxmlformats-officedocument.presentationml.tags+xml"/>
  <Override PartName="/ppt/notesSlides/notesSlide33.xml" ContentType="application/vnd.openxmlformats-officedocument.presentationml.notesSlide+xml"/>
  <Override PartName="/ppt/tags/tag21.xml" ContentType="application/vnd.openxmlformats-officedocument.presentationml.tags+xml"/>
  <Override PartName="/ppt/notesSlides/notesSlide34.xml" ContentType="application/vnd.openxmlformats-officedocument.presentationml.notesSlide+xml"/>
  <Override PartName="/ppt/tags/tag22.xml" ContentType="application/vnd.openxmlformats-officedocument.presentationml.tags+xml"/>
  <Override PartName="/ppt/notesSlides/notesSlide35.xml" ContentType="application/vnd.openxmlformats-officedocument.presentationml.notesSlide+xml"/>
  <Override PartName="/ppt/tags/tag23.xml" ContentType="application/vnd.openxmlformats-officedocument.presentationml.tags+xml"/>
  <Override PartName="/ppt/notesSlides/notesSlide36.xml" ContentType="application/vnd.openxmlformats-officedocument.presentationml.notesSlide+xml"/>
  <Override PartName="/ppt/tags/tag24.xml" ContentType="application/vnd.openxmlformats-officedocument.presentationml.tags+xml"/>
  <Override PartName="/ppt/notesSlides/notesSlide37.xml" ContentType="application/vnd.openxmlformats-officedocument.presentationml.notesSlide+xml"/>
  <Override PartName="/ppt/tags/tag25.xml" ContentType="application/vnd.openxmlformats-officedocument.presentationml.tags+xml"/>
  <Override PartName="/ppt/notesSlides/notesSlide38.xml" ContentType="application/vnd.openxmlformats-officedocument.presentationml.notesSlide+xml"/>
  <Override PartName="/ppt/tags/tag26.xml" ContentType="application/vnd.openxmlformats-officedocument.presentationml.tags+xml"/>
  <Override PartName="/ppt/notesSlides/notesSlide39.xml" ContentType="application/vnd.openxmlformats-officedocument.presentationml.notesSlide+xml"/>
  <Override PartName="/ppt/tags/tag27.xml" ContentType="application/vnd.openxmlformats-officedocument.presentationml.tags+xml"/>
  <Override PartName="/ppt/notesSlides/notesSlide40.xml" ContentType="application/vnd.openxmlformats-officedocument.presentationml.notesSlide+xml"/>
  <Override PartName="/ppt/tags/tag28.xml" ContentType="application/vnd.openxmlformats-officedocument.presentationml.tags+xml"/>
  <Override PartName="/ppt/notesSlides/notesSlide41.xml" ContentType="application/vnd.openxmlformats-officedocument.presentationml.notesSlide+xml"/>
  <Override PartName="/ppt/tags/tag29.xml" ContentType="application/vnd.openxmlformats-officedocument.presentationml.tags+xml"/>
  <Override PartName="/ppt/notesSlides/notesSlide42.xml" ContentType="application/vnd.openxmlformats-officedocument.presentationml.notesSlide+xml"/>
  <Override PartName="/ppt/tags/tag30.xml" ContentType="application/vnd.openxmlformats-officedocument.presentationml.tags+xml"/>
  <Override PartName="/ppt/notesSlides/notesSlide43.xml" ContentType="application/vnd.openxmlformats-officedocument.presentationml.notesSlide+xml"/>
  <Override PartName="/ppt/tags/tag31.xml" ContentType="application/vnd.openxmlformats-officedocument.presentationml.tags+xml"/>
  <Override PartName="/ppt/notesSlides/notesSlide44.xml" ContentType="application/vnd.openxmlformats-officedocument.presentationml.notesSlide+xml"/>
  <Override PartName="/ppt/tags/tag32.xml" ContentType="application/vnd.openxmlformats-officedocument.presentationml.tags+xml"/>
  <Override PartName="/ppt/notesSlides/notesSlide45.xml" ContentType="application/vnd.openxmlformats-officedocument.presentationml.notesSlide+xml"/>
  <Override PartName="/ppt/tags/tag33.xml" ContentType="application/vnd.openxmlformats-officedocument.presentationml.tags+xml"/>
  <Override PartName="/ppt/notesSlides/notesSlide46.xml" ContentType="application/vnd.openxmlformats-officedocument.presentationml.notesSlide+xml"/>
  <Override PartName="/ppt/tags/tag34.xml" ContentType="application/vnd.openxmlformats-officedocument.presentationml.tags+xml"/>
  <Override PartName="/ppt/notesSlides/notesSlide47.xml" ContentType="application/vnd.openxmlformats-officedocument.presentationml.notesSlide+xml"/>
  <Override PartName="/ppt/tags/tag35.xml" ContentType="application/vnd.openxmlformats-officedocument.presentationml.tags+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53"/>
  </p:notesMasterIdLst>
  <p:sldIdLst>
    <p:sldId id="256" r:id="rId5"/>
    <p:sldId id="469" r:id="rId6"/>
    <p:sldId id="465" r:id="rId7"/>
    <p:sldId id="460" r:id="rId8"/>
    <p:sldId id="466" r:id="rId9"/>
    <p:sldId id="467" r:id="rId10"/>
    <p:sldId id="473" r:id="rId11"/>
    <p:sldId id="470" r:id="rId12"/>
    <p:sldId id="472" r:id="rId13"/>
    <p:sldId id="471" r:id="rId14"/>
    <p:sldId id="491" r:id="rId15"/>
    <p:sldId id="420" r:id="rId16"/>
    <p:sldId id="423" r:id="rId17"/>
    <p:sldId id="494" r:id="rId18"/>
    <p:sldId id="499" r:id="rId19"/>
    <p:sldId id="421" r:id="rId20"/>
    <p:sldId id="501" r:id="rId21"/>
    <p:sldId id="474" r:id="rId22"/>
    <p:sldId id="475" r:id="rId23"/>
    <p:sldId id="476" r:id="rId24"/>
    <p:sldId id="502" r:id="rId25"/>
    <p:sldId id="497" r:id="rId26"/>
    <p:sldId id="498" r:id="rId27"/>
    <p:sldId id="492" r:id="rId28"/>
    <p:sldId id="500" r:id="rId29"/>
    <p:sldId id="369" r:id="rId30"/>
    <p:sldId id="505" r:id="rId31"/>
    <p:sldId id="422" r:id="rId32"/>
    <p:sldId id="424" r:id="rId33"/>
    <p:sldId id="468" r:id="rId34"/>
    <p:sldId id="457" r:id="rId35"/>
    <p:sldId id="477" r:id="rId36"/>
    <p:sldId id="478" r:id="rId37"/>
    <p:sldId id="479" r:id="rId38"/>
    <p:sldId id="480" r:id="rId39"/>
    <p:sldId id="481" r:id="rId40"/>
    <p:sldId id="482" r:id="rId41"/>
    <p:sldId id="483" r:id="rId42"/>
    <p:sldId id="484" r:id="rId43"/>
    <p:sldId id="485" r:id="rId44"/>
    <p:sldId id="486" r:id="rId45"/>
    <p:sldId id="487" r:id="rId46"/>
    <p:sldId id="488" r:id="rId47"/>
    <p:sldId id="489" r:id="rId48"/>
    <p:sldId id="490" r:id="rId49"/>
    <p:sldId id="319" r:id="rId50"/>
    <p:sldId id="503" r:id="rId51"/>
    <p:sldId id="504" r:id="rId52"/>
  </p:sldIdLst>
  <p:sldSz cx="10239375" cy="5759450"/>
  <p:notesSz cx="6858000" cy="9144000"/>
  <p:custDataLst>
    <p:tags r:id="rId5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3"/>
            <p14:sldId id="470"/>
            <p14:sldId id="472"/>
            <p14:sldId id="471"/>
            <p14:sldId id="491"/>
            <p14:sldId id="420"/>
            <p14:sldId id="423"/>
            <p14:sldId id="494"/>
            <p14:sldId id="499"/>
            <p14:sldId id="421"/>
            <p14:sldId id="501"/>
            <p14:sldId id="474"/>
            <p14:sldId id="475"/>
            <p14:sldId id="476"/>
            <p14:sldId id="502"/>
            <p14:sldId id="497"/>
            <p14:sldId id="498"/>
            <p14:sldId id="492"/>
            <p14:sldId id="500"/>
            <p14:sldId id="369"/>
            <p14:sldId id="505"/>
            <p14:sldId id="422"/>
            <p14:sldId id="424"/>
            <p14:sldId id="468"/>
          </p14:sldIdLst>
        </p14:section>
        <p14:section name="Appendix" id="{61A5EB1E-5BAC-224D-8F20-5D1D8E086C2B}">
          <p14:sldIdLst>
            <p14:sldId id="457"/>
            <p14:sldId id="477"/>
            <p14:sldId id="478"/>
            <p14:sldId id="479"/>
            <p14:sldId id="480"/>
            <p14:sldId id="481"/>
            <p14:sldId id="482"/>
            <p14:sldId id="483"/>
            <p14:sldId id="484"/>
            <p14:sldId id="485"/>
            <p14:sldId id="486"/>
            <p14:sldId id="487"/>
            <p14:sldId id="488"/>
            <p14:sldId id="489"/>
            <p14:sldId id="490"/>
            <p14:sldId id="319"/>
            <p14:sldId id="503"/>
            <p14:sldId id="504"/>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3124" autoAdjust="0"/>
  </p:normalViewPr>
  <p:slideViewPr>
    <p:cSldViewPr snapToGrid="0" snapToObjects="1">
      <p:cViewPr varScale="1">
        <p:scale>
          <a:sx n="64" d="100"/>
          <a:sy n="64" d="100"/>
        </p:scale>
        <p:origin x="-1386" y="-10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22/09/2018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Diagram (Fig 6):</a:t>
            </a:r>
            <a:r>
              <a:rPr lang="en-ZA" baseline="0" dirty="0" smtClean="0"/>
              <a:t> CTC Book 3, LC-1, Page 36.</a:t>
            </a:r>
          </a:p>
          <a:p>
            <a:endParaRPr lang="en-ZA" baseline="0" dirty="0" smtClean="0"/>
          </a:p>
          <a:p>
            <a:r>
              <a:rPr lang="en-ZA" baseline="0" dirty="0" smtClean="0"/>
              <a:t>Click on safety first =“Live terminals isolate supply before working on terminals.”</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Diagram (Fig 8):</a:t>
            </a:r>
            <a:r>
              <a:rPr lang="en-ZA" baseline="0" dirty="0" smtClean="0"/>
              <a:t> CTC Book 3, LC-1, Page 37.</a:t>
            </a:r>
          </a:p>
          <a:p>
            <a:endParaRPr lang="en-ZA" baseline="0" dirty="0" smtClean="0"/>
          </a:p>
          <a:p>
            <a:r>
              <a:rPr lang="en-ZA" baseline="0" dirty="0" smtClean="0"/>
              <a:t>Click on safety first =“Live terminals isolate supply before working on terminals.”</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Solution(Accept</a:t>
            </a:r>
            <a:r>
              <a:rPr lang="en-US" b="0" baseline="0" dirty="0" smtClean="0"/>
              <a:t> in any order):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0" dirty="0" smtClean="0"/>
              <a:t>Bayonet cap OR BC</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ZA" dirty="0" smtClean="0"/>
              <a:t>Edison screw OR ES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ZA" dirty="0" smtClean="0"/>
              <a:t>Giant Edison Screw OR GES -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Circuit: CTC Book3, LC-1, Page 46.</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Circuit: CTC Book3, LC-1, Page 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TRUE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 That is not correct. </a:t>
            </a:r>
            <a:r>
              <a:rPr lang="en-ZA" b="0" dirty="0" smtClean="0"/>
              <a:t>The mercury vapour lamp is a discharge-type lamp and therefore requires control gear to stabilise the current.</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TRUE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 That is not correct. </a:t>
            </a:r>
            <a:r>
              <a:rPr lang="en-ZA" b="0" dirty="0" smtClean="0"/>
              <a:t>The high-pressure sodium lamp is also a discharge lamp and therefore requires control gear (ballast) to stabilise and control the current.</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 01: CTC Book 3, LC-1, Page 54 (Fig 28)</a:t>
            </a:r>
          </a:p>
          <a:p>
            <a:endParaRPr lang="en-ZA" dirty="0" smtClean="0"/>
          </a:p>
          <a:p>
            <a:r>
              <a:rPr lang="en-ZA" dirty="0" smtClean="0"/>
              <a:t>Click on figure = “The photo-electric cell is connected to a relay coil whose contacts operate either a lamp, or an external contactor if a multiple of lamps are to be controlled. The photo-electric cell is very sensitive and therefore will energise the relay at dusk and de-energise it at dawn.”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Figure 02: CTC Book 3, LC-1, Page 54 (Fig 29)</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Click on: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‘Mounting cells’=“Fix the metal bracket in a proper position.</a:t>
            </a:r>
            <a:r>
              <a:rPr lang="en-ZA" baseline="0" dirty="0" smtClean="0"/>
              <a:t> </a:t>
            </a:r>
            <a:r>
              <a:rPr lang="en-ZA" dirty="0" smtClean="0"/>
              <a:t>• Mount the day-light switch on the bracket as illustrated.”</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‘Day-light switch with a contactor’ = “Some day-light switches have built-in delay circuits for obvious reasons,</a:t>
            </a:r>
            <a:r>
              <a:rPr lang="en-ZA" baseline="0" dirty="0" smtClean="0"/>
              <a:t> that is </a:t>
            </a:r>
            <a:r>
              <a:rPr lang="en-ZA" dirty="0" smtClean="0"/>
              <a:t>when it suddenly becomes dark due to clouds or if it is dark and a lightning strike lights up the area in the vicinity of the switch. A built-in delay will prevent the switch from turning the lamp on or off. Also some lamps have a “cool down” period before they start up again. Another point to remember is that a day-light switch will, when switched on during the day, stay on for approximately two minutes and then switch off. This is another characteristic of a day-light switch and in no way indicates a defective function of the device.”</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‘Day-light switch</a:t>
            </a:r>
            <a:r>
              <a:rPr lang="en-ZA" b="1" dirty="0" smtClean="0"/>
              <a:t> without </a:t>
            </a:r>
            <a:r>
              <a:rPr lang="en-ZA" dirty="0" smtClean="0"/>
              <a:t>a contactor’ = “Some day-light switches have built-in delay circuits for obvious reasons, that is when it suddenly becomes dark due to clouds or if it is dark and a lightning strike lights up the area in the vicinity of the switch. A built-in delay will prevent the switch from turning the lamp on or off. Also some lamps have a “cool down” period before they start up again. Another point to remember is that a day-light switch will, when switched on during the day, stay on for approximately two minutes and then switch off. This is another characteristic of a day-light switch and in no way indicates a defective function of the device.”</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‘Override switch’=“For testing the circuit during daylight you need an override switch, as shown here,</a:t>
            </a:r>
            <a:r>
              <a:rPr lang="en-ZA" baseline="0" dirty="0" smtClean="0"/>
              <a:t> </a:t>
            </a:r>
            <a:r>
              <a:rPr lang="en-ZA" dirty="0" smtClean="0"/>
              <a:t>to bypass the day-light switch</a:t>
            </a:r>
            <a:r>
              <a:rPr lang="en-ZA" baseline="0" dirty="0" smtClean="0"/>
              <a:t> </a:t>
            </a:r>
            <a:r>
              <a:rPr lang="en-ZA" dirty="0" smtClean="0"/>
              <a:t>or you have to cover the photo-electric switch with a dark cloth.</a:t>
            </a:r>
          </a:p>
          <a:p>
            <a:pPr marL="0" marR="0"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Figure03</a:t>
            </a:r>
            <a:r>
              <a:rPr lang="en-ZA" baseline="0" dirty="0" smtClean="0"/>
              <a:t> ‘mounting day-light on brackets’: </a:t>
            </a:r>
            <a:r>
              <a:rPr lang="en-ZA" dirty="0" smtClean="0"/>
              <a:t>CTC Book 3, LC-1, Page 55</a:t>
            </a:r>
            <a:r>
              <a:rPr lang="en-ZA" baseline="0" dirty="0" smtClean="0"/>
              <a:t> (Fig 30)</a:t>
            </a:r>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Figure 04,05,06: CTC Book 3, LC-1, Page 55-56 (Fig 31a,</a:t>
            </a:r>
            <a:r>
              <a:rPr lang="en-ZA" baseline="0" dirty="0" smtClean="0"/>
              <a:t> 31b and 32</a:t>
            </a:r>
            <a:r>
              <a:rPr lang="en-ZA" dirty="0" smtClean="0"/>
              <a:t>)</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‘Safety</a:t>
            </a:r>
            <a:r>
              <a:rPr lang="en-ZA" baseline="0" dirty="0" smtClean="0"/>
              <a:t> first’ = “</a:t>
            </a:r>
          </a:p>
          <a:p>
            <a:pPr marL="171450" indent="-171450">
              <a:buFont typeface="Arial" panose="020B0604020202020204" pitchFamily="34" charset="0"/>
              <a:buChar char="•"/>
            </a:pPr>
            <a:r>
              <a:rPr lang="en-ZA" baseline="0" dirty="0" smtClean="0"/>
              <a:t>All portable lights used for working inside filters, tanks or mills must be a low-voltage type. According to the regulations, these lamps will be 32 volt, fed from a portable 220 volt to 32 volt double-wound single-phase transformer. This transformer is plugged into a 220 volt socket via a 30 mA earth-leakage unit.</a:t>
            </a:r>
          </a:p>
          <a:p>
            <a:pPr marL="171450" indent="-171450">
              <a:buFont typeface="Arial" panose="020B0604020202020204" pitchFamily="34" charset="0"/>
              <a:buChar char="•"/>
            </a:pPr>
            <a:r>
              <a:rPr lang="en-ZA" dirty="0" smtClean="0"/>
              <a:t>Care must be taken when testing circuits with transformer ballasts and igniters. The secondary windings of the transformers could produce high voltage while the igniter may generate high-pressure voltages.</a:t>
            </a:r>
          </a:p>
          <a:p>
            <a:pPr marL="171450" indent="-171450">
              <a:buFont typeface="Arial" panose="020B0604020202020204" pitchFamily="34" charset="0"/>
              <a:buChar char="•"/>
            </a:pPr>
            <a:r>
              <a:rPr lang="en-ZA" dirty="0" smtClean="0"/>
              <a:t>Electrical equipment must always be isolated from its supply before any work is carried out on the equipment. This also applies when replacing lamps.</a:t>
            </a:r>
          </a:p>
          <a:p>
            <a:pPr marL="171450" indent="-171450">
              <a:buFont typeface="Arial" panose="020B0604020202020204" pitchFamily="34" charset="0"/>
              <a:buChar char="•"/>
            </a:pPr>
            <a:r>
              <a:rPr lang="en-ZA" dirty="0" smtClean="0"/>
              <a:t>Type, wattage and voltage should be checked when replacing lamps and control gear. Lamps and control gear should always be kept clear of water.</a:t>
            </a:r>
          </a:p>
          <a:p>
            <a:pPr marL="171450" indent="-171450">
              <a:buFont typeface="Arial" panose="020B0604020202020204" pitchFamily="34" charset="0"/>
              <a:buChar char="•"/>
            </a:pPr>
            <a:r>
              <a:rPr lang="en-ZA" dirty="0" smtClean="0"/>
              <a:t>Care should be taken when handling lighting equipment. Control gear is normally heavy and sometimes reaches high temperatures. Capacitors have only a thin shell and they must not be punctured, as some types contain a liquid, which will burn if it comes into contact with the skin or eyes.</a:t>
            </a:r>
          </a:p>
          <a:p>
            <a:pPr marL="171450" indent="-171450">
              <a:buFont typeface="Arial" panose="020B0604020202020204" pitchFamily="34" charset="0"/>
              <a:buChar char="•"/>
            </a:pPr>
            <a:r>
              <a:rPr lang="en-ZA" dirty="0" smtClean="0"/>
              <a:t>If work is to be carried out for a prolonged period in close proximity to mercury discharge or metal halide lamps, suitable protection should be used. There is a possibility of a low-level ultra-violet radiation hazard, causing skin burns and arc-eyes.</a:t>
            </a:r>
          </a:p>
          <a:p>
            <a:pPr marL="171450" indent="-171450">
              <a:buFont typeface="Arial" panose="020B0604020202020204" pitchFamily="34" charset="0"/>
              <a:buChar char="•"/>
            </a:pPr>
            <a:r>
              <a:rPr lang="en-ZA" dirty="0" smtClean="0"/>
              <a:t>When disposing of lamps and control gear, certain precautions should be taken. Fluorescent tubes and high-pressure discharge lamps should be broken in a closed container. The operation should be carried out outside or in a well ventilated area.</a:t>
            </a:r>
          </a:p>
          <a:p>
            <a:pPr marL="171450" indent="-171450">
              <a:buFont typeface="Arial" panose="020B0604020202020204" pitchFamily="34" charset="0"/>
              <a:buChar char="•"/>
            </a:pPr>
            <a:r>
              <a:rPr lang="en-ZA" dirty="0" smtClean="0"/>
              <a:t>Low-pressure sodium lamps should be broken, taking precautions against the risk of fire. The lamps (not more than 20 at a time) should be broken into small pieces in a large dry container in a dry atmosphere. The container, when one quarter full, should be filled with water from a distance (using a hose). After a few minutes the metallic sodium will be inactive, and the debris may be disposed of as glass. Always be careful of flying glass when disposing of lamps.</a:t>
            </a:r>
          </a:p>
          <a:p>
            <a:pPr marL="171450" indent="-171450">
              <a:buFont typeface="Arial" panose="020B0604020202020204" pitchFamily="34" charset="0"/>
              <a:buChar char="•"/>
            </a:pPr>
            <a:r>
              <a:rPr lang="en-ZA" dirty="0" smtClean="0"/>
              <a:t>Precautions must also be taken when disposing of ballasts and certain control gear. Some types contain a liquid that becomes harmful when incinerated.”</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See Appendix for table 01.</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FALSE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 That is not correct. </a:t>
            </a:r>
            <a:r>
              <a:rPr lang="en-ZA" b="0" dirty="0" smtClean="0"/>
              <a:t>The photo-electric cell is generally preferred, as the time-switch has the disadvantage that it must be adjusted for summer and winter times.</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B</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TRUE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click on the letters</a:t>
            </a:r>
            <a:r>
              <a:rPr lang="en-US" b="0" baseline="0" dirty="0" smtClean="0"/>
              <a:t> a, b, c and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t>
            </a:r>
            <a:r>
              <a:rPr lang="en-US" b="0" dirty="0" smtClean="0"/>
              <a:t>answers</a:t>
            </a:r>
            <a:r>
              <a:rPr lang="en-US" b="0" baseline="0" dirty="0" smtClean="0"/>
              <a:t> are </a:t>
            </a:r>
            <a:r>
              <a:rPr lang="en-US" b="1" baseline="0" dirty="0" smtClean="0"/>
              <a:t>a, b and d.</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Excellent.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a:t>
            </a:r>
            <a:r>
              <a:rPr lang="en-US" b="0" dirty="0" smtClean="0"/>
              <a:t>Try again. </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Solution =Internal phosphor coated bowl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endParaRPr lang="en-US" b="0" dirty="0" smtClean="0"/>
          </a:p>
          <a:p>
            <a:r>
              <a:rPr lang="en-US" b="0" dirty="0" smtClean="0"/>
              <a:t>Incorrect </a:t>
            </a:r>
            <a:r>
              <a:rPr lang="en-US" b="0" dirty="0"/>
              <a:t>– </a:t>
            </a:r>
            <a:r>
              <a:rPr lang="en-US" b="0" dirty="0" smtClean="0"/>
              <a:t>Try</a:t>
            </a:r>
            <a:r>
              <a:rPr lang="en-US" b="0" baseline="0" dirty="0" smtClean="0"/>
              <a:t> again. </a:t>
            </a: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r>
              <a:rPr lang="en-ZA" dirty="0" smtClean="0"/>
              <a:t>All images of lamps from 1 to 5: CTC</a:t>
            </a:r>
            <a:r>
              <a:rPr lang="en-ZA" baseline="0" dirty="0" smtClean="0"/>
              <a:t> Book 3, LC-1, </a:t>
            </a:r>
            <a:r>
              <a:rPr lang="en-ZA" baseline="0" dirty="0" err="1" smtClean="0"/>
              <a:t>Pg</a:t>
            </a:r>
            <a:r>
              <a:rPr lang="en-ZA" baseline="0" dirty="0" smtClean="0"/>
              <a:t> 35.</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r>
              <a:rPr lang="en-ZA" dirty="0" smtClean="0"/>
              <a:t>Image of </a:t>
            </a:r>
            <a:r>
              <a:rPr lang="en-ZA" sz="1200" b="0" i="0" u="none" strike="noStrike" kern="1200" baseline="0" dirty="0" smtClean="0">
                <a:solidFill>
                  <a:schemeClr val="tx1"/>
                </a:solidFill>
                <a:latin typeface="+mn-lt"/>
                <a:ea typeface="+mn-ea"/>
                <a:cs typeface="+mn-cs"/>
              </a:rPr>
              <a:t>Mercury tungsten lamp : CTC Book 3, LC-1, Page 36.</a:t>
            </a:r>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r>
              <a:rPr lang="en-ZA" dirty="0" smtClean="0"/>
              <a:t>Image of </a:t>
            </a:r>
            <a:r>
              <a:rPr lang="en-ZA" sz="1200" b="0" i="0" u="none" strike="noStrike" kern="1200" baseline="0" dirty="0" smtClean="0">
                <a:solidFill>
                  <a:schemeClr val="tx1"/>
                </a:solidFill>
                <a:latin typeface="+mn-lt"/>
                <a:ea typeface="+mn-ea"/>
                <a:cs typeface="+mn-cs"/>
              </a:rPr>
              <a:t>Mercury tungsten lamp : CTC Book 3, LC-1, Page 36.</a:t>
            </a:r>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r>
              <a:rPr lang="en-ZA" dirty="0" smtClean="0"/>
              <a:t>Image of </a:t>
            </a:r>
            <a:r>
              <a:rPr lang="en-ZA" sz="1200" b="0" i="0" u="none" strike="noStrike" kern="1200" baseline="0" dirty="0" err="1" smtClean="0">
                <a:solidFill>
                  <a:schemeClr val="tx1"/>
                </a:solidFill>
                <a:latin typeface="+mn-lt"/>
                <a:ea typeface="+mn-ea"/>
                <a:cs typeface="+mn-cs"/>
              </a:rPr>
              <a:t>slimline</a:t>
            </a:r>
            <a:r>
              <a:rPr lang="en-ZA" sz="1200" b="0" i="0" u="none" strike="noStrike" kern="1200" baseline="0" dirty="0" smtClean="0">
                <a:solidFill>
                  <a:schemeClr val="tx1"/>
                </a:solidFill>
                <a:latin typeface="+mn-lt"/>
                <a:ea typeface="+mn-ea"/>
                <a:cs typeface="+mn-cs"/>
              </a:rPr>
              <a:t> and the “power grooved” lamps (Fig 9) : CTC Book 3, LC-1, Page 40.</a:t>
            </a:r>
          </a:p>
          <a:p>
            <a:endParaRPr lang="en-ZA"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tx1"/>
                </a:solidFill>
                <a:latin typeface="+mn-lt"/>
                <a:ea typeface="+mn-ea"/>
                <a:cs typeface="+mn-cs"/>
              </a:rPr>
              <a:t>Image of </a:t>
            </a:r>
            <a:r>
              <a:rPr lang="en-ZA" sz="1200" b="0" i="0" u="none" strike="noStrike" kern="1200" baseline="0" dirty="0" err="1" smtClean="0">
                <a:solidFill>
                  <a:schemeClr val="tx1"/>
                </a:solidFill>
                <a:latin typeface="+mn-lt"/>
                <a:ea typeface="+mn-ea"/>
                <a:cs typeface="+mn-cs"/>
              </a:rPr>
              <a:t>slimline</a:t>
            </a:r>
            <a:r>
              <a:rPr lang="en-ZA" sz="1200" b="0" i="0" u="none" strike="noStrike" kern="1200" baseline="0" dirty="0" smtClean="0">
                <a:solidFill>
                  <a:schemeClr val="tx1"/>
                </a:solidFill>
                <a:latin typeface="+mn-lt"/>
                <a:ea typeface="+mn-ea"/>
                <a:cs typeface="+mn-cs"/>
              </a:rPr>
              <a:t> tube(Fig 10):CTC Book 3, LC-1, Page 40.</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cap types (Fig 11): </a:t>
            </a:r>
            <a:r>
              <a:rPr lang="en-ZA" sz="1200" b="0" i="0" u="none" strike="noStrike" kern="1200" baseline="0" dirty="0" smtClean="0">
                <a:solidFill>
                  <a:schemeClr val="tx1"/>
                </a:solidFill>
                <a:latin typeface="+mn-lt"/>
                <a:ea typeface="+mn-ea"/>
                <a:cs typeface="+mn-cs"/>
              </a:rPr>
              <a:t>CTC Book 3, LC-1, Page 40.</a:t>
            </a: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r>
              <a:rPr lang="en-ZA" dirty="0" smtClean="0"/>
              <a:t>Image of </a:t>
            </a:r>
            <a:r>
              <a:rPr lang="en-ZA" sz="1200" b="0" i="0" u="none" strike="noStrike" kern="1200" baseline="0" dirty="0" smtClean="0">
                <a:solidFill>
                  <a:schemeClr val="tx1"/>
                </a:solidFill>
                <a:latin typeface="+mn-lt"/>
                <a:ea typeface="+mn-ea"/>
                <a:cs typeface="+mn-cs"/>
              </a:rPr>
              <a:t>(Fig 12) : CTC Book 3, LC-1, Page 41.</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r>
              <a:rPr lang="en-ZA" dirty="0" smtClean="0"/>
              <a:t>Image of circuit (</a:t>
            </a:r>
            <a:r>
              <a:rPr lang="en-ZA" baseline="0" dirty="0" smtClean="0"/>
              <a:t> </a:t>
            </a:r>
            <a:r>
              <a:rPr lang="en-ZA" sz="1200" b="0" i="0" u="none" strike="noStrike" kern="1200" baseline="0" dirty="0" smtClean="0">
                <a:solidFill>
                  <a:schemeClr val="tx1"/>
                </a:solidFill>
                <a:latin typeface="+mn-lt"/>
                <a:ea typeface="+mn-ea"/>
                <a:cs typeface="+mn-cs"/>
              </a:rPr>
              <a:t>Fig 13) : CTC Book 3, LC-1, Page 42.</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r>
              <a:rPr lang="en-ZA" dirty="0" smtClean="0"/>
              <a:t>Image of Glow starting switch </a:t>
            </a:r>
            <a:r>
              <a:rPr lang="en-ZA" sz="1200" b="0" i="0" u="none" strike="noStrike" kern="1200" baseline="0" dirty="0" smtClean="0">
                <a:solidFill>
                  <a:schemeClr val="tx1"/>
                </a:solidFill>
                <a:latin typeface="+mn-lt"/>
                <a:ea typeface="+mn-ea"/>
                <a:cs typeface="+mn-cs"/>
              </a:rPr>
              <a:t>(Fig 14) : CTC Book 3, LC-1, Page 42.</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Images are just for reference</a:t>
            </a:r>
            <a:r>
              <a:rPr lang="en-ZA" baseline="0" dirty="0" smtClean="0"/>
              <a:t> and the p</a:t>
            </a:r>
            <a:r>
              <a:rPr lang="en-ZA" dirty="0" smtClean="0"/>
              <a:t>resenter as far as possible must show actual bulbs and components and link to script. Create video similar to: https://www.youtube.com/watch?v=DIGqBb3iZPo using script as above.</a:t>
            </a:r>
          </a:p>
          <a:p>
            <a:endParaRPr lang="en-ZA" dirty="0" smtClean="0"/>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Slim line circuit </a:t>
            </a:r>
            <a:r>
              <a:rPr lang="en-ZA" sz="1200" b="0" i="0" u="none" strike="noStrike" kern="1200" baseline="0" dirty="0" smtClean="0">
                <a:solidFill>
                  <a:schemeClr val="tx1"/>
                </a:solidFill>
                <a:latin typeface="+mn-lt"/>
                <a:ea typeface="+mn-ea"/>
                <a:cs typeface="+mn-cs"/>
              </a:rPr>
              <a:t>(Fig 15) : CTC Book 3, LC-1, Page 45.</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circuits</a:t>
            </a:r>
            <a:r>
              <a:rPr lang="en-ZA" baseline="0" dirty="0" smtClean="0"/>
              <a:t> </a:t>
            </a:r>
            <a:r>
              <a:rPr lang="en-ZA" sz="1200" b="0" i="0" u="none" strike="noStrike" kern="1200" baseline="0" dirty="0" smtClean="0">
                <a:solidFill>
                  <a:schemeClr val="tx1"/>
                </a:solidFill>
                <a:latin typeface="+mn-lt"/>
                <a:ea typeface="+mn-ea"/>
                <a:cs typeface="+mn-cs"/>
              </a:rPr>
              <a:t>(Fig 16, 17 and 18) : CTC Book 3, LC-1, Page 45-46.</a:t>
            </a:r>
          </a:p>
          <a:p>
            <a:r>
              <a:rPr lang="en-ZA" sz="1200" b="0" i="0" u="none" strike="noStrike" kern="1200" baseline="0" dirty="0" smtClean="0">
                <a:solidFill>
                  <a:schemeClr val="tx1"/>
                </a:solidFill>
                <a:latin typeface="+mn-lt"/>
                <a:ea typeface="+mn-ea"/>
                <a:cs typeface="+mn-cs"/>
              </a:rPr>
              <a:t>Images of circuits to be scaled up and clearly visible. Images to pop up on screen.</a:t>
            </a: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40</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CFL</a:t>
            </a:r>
            <a:r>
              <a:rPr lang="en-ZA" sz="1200" b="0" i="0" u="none" strike="noStrike" kern="1200" baseline="0" dirty="0" smtClean="0">
                <a:solidFill>
                  <a:schemeClr val="tx1"/>
                </a:solidFill>
                <a:latin typeface="+mn-lt"/>
                <a:ea typeface="+mn-ea"/>
                <a:cs typeface="+mn-cs"/>
              </a:rPr>
              <a:t>(Fig 19) : CTC Book 3, LC-1, Page 47.</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41</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Mercury</a:t>
            </a:r>
            <a:r>
              <a:rPr lang="en-ZA" baseline="0" dirty="0" smtClean="0"/>
              <a:t> vapour lamp </a:t>
            </a:r>
            <a:r>
              <a:rPr lang="en-ZA" sz="1200" b="0" i="0" u="none" strike="noStrike" kern="1200" baseline="0" dirty="0" smtClean="0">
                <a:solidFill>
                  <a:schemeClr val="tx1"/>
                </a:solidFill>
                <a:latin typeface="+mn-lt"/>
                <a:ea typeface="+mn-ea"/>
                <a:cs typeface="+mn-cs"/>
              </a:rPr>
              <a:t>(Fig 20) : CTC Book 3, LC-1, Page 50.</a:t>
            </a: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42</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High-pressure sodium lamp </a:t>
            </a:r>
            <a:r>
              <a:rPr lang="en-ZA" sz="1200" b="0" i="0" u="none" strike="noStrike" kern="1200" baseline="0" dirty="0" smtClean="0">
                <a:solidFill>
                  <a:schemeClr val="tx1"/>
                </a:solidFill>
                <a:latin typeface="+mn-lt"/>
                <a:ea typeface="+mn-ea"/>
                <a:cs typeface="+mn-cs"/>
              </a:rPr>
              <a:t>(Fig 22) : CTC Book 3, LC-1, Page 51.</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High-pressure sodium lamp circuit </a:t>
            </a:r>
            <a:r>
              <a:rPr lang="en-ZA" sz="1200" b="0" i="0" u="none" strike="noStrike" kern="1200" baseline="0" dirty="0" smtClean="0">
                <a:solidFill>
                  <a:schemeClr val="tx1"/>
                </a:solidFill>
                <a:latin typeface="+mn-lt"/>
                <a:ea typeface="+mn-ea"/>
                <a:cs typeface="+mn-cs"/>
              </a:rPr>
              <a:t>(Fig 23) : CTC Book 3, LC-1, Page 51.</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chemeClr val="tx1"/>
              </a:solidFill>
              <a:latin typeface="+mn-lt"/>
              <a:ea typeface="+mn-ea"/>
              <a:cs typeface="+mn-cs"/>
            </a:endParaRP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43</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Low-pressure sodium lamp </a:t>
            </a:r>
            <a:r>
              <a:rPr lang="en-ZA" sz="1200" b="0" i="0" u="none" strike="noStrike" kern="1200" baseline="0" dirty="0" smtClean="0">
                <a:solidFill>
                  <a:schemeClr val="tx1"/>
                </a:solidFill>
                <a:latin typeface="+mn-lt"/>
                <a:ea typeface="+mn-ea"/>
                <a:cs typeface="+mn-cs"/>
              </a:rPr>
              <a:t>(Fig 24) : CTC Book 3, LC-1, Page 52.</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Low-pressure sodium lamp circuit </a:t>
            </a:r>
            <a:r>
              <a:rPr lang="en-ZA" sz="1200" b="0" i="0" u="none" strike="noStrike" kern="1200" baseline="0" dirty="0" smtClean="0">
                <a:solidFill>
                  <a:schemeClr val="tx1"/>
                </a:solidFill>
                <a:latin typeface="+mn-lt"/>
                <a:ea typeface="+mn-ea"/>
                <a:cs typeface="+mn-cs"/>
              </a:rPr>
              <a:t>(Fig 25) : CTC Book 3, LC-1, Page 52.</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chemeClr val="tx1"/>
              </a:solidFill>
              <a:latin typeface="+mn-lt"/>
              <a:ea typeface="+mn-ea"/>
              <a:cs typeface="+mn-cs"/>
            </a:endParaRP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Images are just for reference</a:t>
            </a:r>
            <a:r>
              <a:rPr lang="en-ZA" baseline="0" dirty="0" smtClean="0"/>
              <a:t> and the p</a:t>
            </a:r>
            <a:r>
              <a:rPr lang="en-ZA" dirty="0" smtClean="0"/>
              <a:t>resenter as far as possible must show actual bulbs and components and link to script. </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a:t>
            </a:r>
            <a:r>
              <a:rPr lang="en-ZA" sz="1200" b="0" i="0" u="none" strike="noStrike" kern="1200" baseline="0" dirty="0" smtClean="0">
                <a:solidFill>
                  <a:schemeClr val="tx1"/>
                </a:solidFill>
                <a:latin typeface="+mn-lt"/>
                <a:ea typeface="+mn-ea"/>
                <a:cs typeface="+mn-cs"/>
              </a:rPr>
              <a:t>Metal halide lamps (Fig 26) : CTC Book 3, LC-1, Page 53.</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Image of Metal halide lamp circuit </a:t>
            </a:r>
            <a:r>
              <a:rPr lang="en-ZA" sz="1200" b="0" i="0" u="none" strike="noStrike" kern="1200" baseline="0" dirty="0" smtClean="0">
                <a:solidFill>
                  <a:schemeClr val="tx1"/>
                </a:solidFill>
                <a:latin typeface="+mn-lt"/>
                <a:ea typeface="+mn-ea"/>
                <a:cs typeface="+mn-cs"/>
              </a:rPr>
              <a:t>(Fig 27) : CTC Book 3, LC-1, Page 53.</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chemeClr val="tx1"/>
              </a:solidFill>
              <a:latin typeface="+mn-lt"/>
              <a:ea typeface="+mn-ea"/>
              <a:cs typeface="+mn-cs"/>
            </a:endParaRPr>
          </a:p>
          <a:p>
            <a:endParaRPr lang="en-ZA" sz="1200" b="0" i="0" u="none" strike="noStrike" kern="1200" baseline="0" dirty="0" smtClean="0">
              <a:solidFill>
                <a:schemeClr val="tx1"/>
              </a:solidFill>
              <a:latin typeface="+mn-lt"/>
              <a:ea typeface="+mn-ea"/>
              <a:cs typeface="+mn-cs"/>
            </a:endParaRPr>
          </a:p>
          <a:p>
            <a:endParaRPr lang="en-ZA" dirty="0" smtClean="0"/>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45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 down and up.</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a:t>
            </a:r>
            <a:r>
              <a:rPr lang="en-ZA" smtClean="0"/>
              <a:t>scroll down and up.</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a:t>
            </a:r>
            <a:r>
              <a:rPr lang="en-ZA" smtClean="0"/>
              <a:t>scroll down and up.</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a:t>
            </a:r>
            <a:r>
              <a:rPr lang="en-ZA" baseline="0" dirty="0" smtClean="0"/>
              <a:t> on ‘eureka’=“Eureka (meaning “I found it”) is a well-known Greek phrase that is associated with a Greek mathematician named Archimedes. Legend has it, he proclaimed "Eureka! Eureka!" after he suddenly understood a mathematical concept to do with the volume of water. Today the word is often used when someone </a:t>
            </a:r>
            <a:r>
              <a:rPr lang="en-ZA" sz="1200" b="0" i="0" kern="1200" dirty="0" smtClean="0">
                <a:solidFill>
                  <a:schemeClr val="tx1"/>
                </a:solidFill>
                <a:effectLst/>
                <a:latin typeface="+mn-lt"/>
                <a:ea typeface="+mn-ea"/>
                <a:cs typeface="+mn-cs"/>
              </a:rPr>
              <a:t>has a brilliant idea, it is also called ‘a </a:t>
            </a:r>
            <a:r>
              <a:rPr lang="en-ZA" sz="1200" b="0" i="0" kern="1200" dirty="0" err="1" smtClean="0">
                <a:solidFill>
                  <a:schemeClr val="tx1"/>
                </a:solidFill>
                <a:effectLst/>
                <a:latin typeface="+mn-lt"/>
                <a:ea typeface="+mn-ea"/>
                <a:cs typeface="+mn-cs"/>
              </a:rPr>
              <a:t>lightbulb</a:t>
            </a:r>
            <a:r>
              <a:rPr lang="en-ZA" sz="1200" b="0" i="0" kern="1200" dirty="0" smtClean="0">
                <a:solidFill>
                  <a:schemeClr val="tx1"/>
                </a:solidFill>
                <a:effectLst/>
                <a:latin typeface="+mn-lt"/>
                <a:ea typeface="+mn-ea"/>
                <a:cs typeface="+mn-cs"/>
              </a:rPr>
              <a:t> moment’.”</a:t>
            </a:r>
          </a:p>
          <a:p>
            <a:endParaRPr lang="en-ZA" sz="1200" b="0" i="0" kern="1200" dirty="0" smtClean="0">
              <a:solidFill>
                <a:schemeClr val="tx1"/>
              </a:solidFill>
              <a:effectLst/>
              <a:latin typeface="+mn-lt"/>
              <a:ea typeface="+mn-ea"/>
              <a:cs typeface="+mn-cs"/>
            </a:endParaRPr>
          </a:p>
          <a:p>
            <a:r>
              <a:rPr lang="en-ZA" sz="1200" b="0" i="0" kern="1200" dirty="0" smtClean="0">
                <a:solidFill>
                  <a:schemeClr val="tx1"/>
                </a:solidFill>
                <a:effectLst/>
                <a:latin typeface="+mn-lt"/>
                <a:ea typeface="+mn-ea"/>
                <a:cs typeface="+mn-cs"/>
              </a:rPr>
              <a:t>Img01: https://www.bulbs.com/images/resource_section/incandescent002.jpg</a:t>
            </a:r>
          </a:p>
          <a:p>
            <a:endParaRPr lang="en-ZA" sz="1200" b="0" i="0" kern="1200" dirty="0" smtClean="0">
              <a:solidFill>
                <a:schemeClr val="tx1"/>
              </a:solidFill>
              <a:effectLst/>
              <a:latin typeface="+mn-lt"/>
              <a:ea typeface="+mn-ea"/>
              <a:cs typeface="+mn-cs"/>
            </a:endParaRPr>
          </a:p>
          <a:p>
            <a:r>
              <a:rPr lang="en-ZA" sz="1200" b="0" i="0" kern="1200" dirty="0" smtClean="0">
                <a:solidFill>
                  <a:schemeClr val="tx1"/>
                </a:solidFill>
                <a:effectLst/>
                <a:latin typeface="+mn-lt"/>
                <a:ea typeface="+mn-ea"/>
                <a:cs typeface="+mn-cs"/>
              </a:rPr>
              <a:t>Allow click on each number shown on the bulb. Each click 1 to 11 to show information as in table. DO NOT SHOW THE TABLE,</a:t>
            </a:r>
            <a:r>
              <a:rPr lang="en-ZA" sz="1200" b="0" i="0" kern="1200" baseline="0" dirty="0" smtClean="0">
                <a:solidFill>
                  <a:schemeClr val="tx1"/>
                </a:solidFill>
                <a:effectLst/>
                <a:latin typeface="+mn-lt"/>
                <a:ea typeface="+mn-ea"/>
                <a:cs typeface="+mn-cs"/>
              </a:rPr>
              <a:t> JUST ALLOW CLICK ON EACH NUMBER.</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err="1" smtClean="0"/>
              <a:t>Img</a:t>
            </a:r>
            <a:r>
              <a:rPr lang="en-ZA" dirty="0" smtClean="0"/>
              <a:t> 01 ‘bayonet </a:t>
            </a:r>
            <a:r>
              <a:rPr lang="en-ZA" dirty="0" err="1" smtClean="0"/>
              <a:t>cap’:https</a:t>
            </a:r>
            <a:r>
              <a:rPr lang="en-ZA" dirty="0" smtClean="0"/>
              <a:t>://upload.wikimedia.org/</a:t>
            </a:r>
            <a:r>
              <a:rPr lang="en-ZA" dirty="0" err="1" smtClean="0"/>
              <a:t>wikipedia</a:t>
            </a:r>
            <a:r>
              <a:rPr lang="en-ZA" dirty="0" smtClean="0"/>
              <a:t>/commons/thumb/b/</a:t>
            </a:r>
            <a:r>
              <a:rPr lang="en-ZA" dirty="0" err="1" smtClean="0"/>
              <a:t>bc</a:t>
            </a:r>
            <a:r>
              <a:rPr lang="en-ZA" dirty="0" smtClean="0"/>
              <a:t>/Lightbulb-Bayonet-Cap.jpg/392px-Lightbulb-Bayonet-Cap.jpg</a:t>
            </a:r>
          </a:p>
          <a:p>
            <a:endParaRPr lang="en-ZA" dirty="0" smtClean="0"/>
          </a:p>
          <a:p>
            <a:r>
              <a:rPr lang="en-ZA" dirty="0" err="1" smtClean="0"/>
              <a:t>Img</a:t>
            </a:r>
            <a:r>
              <a:rPr lang="en-ZA" dirty="0" smtClean="0"/>
              <a:t> 02 ‘</a:t>
            </a:r>
            <a:r>
              <a:rPr lang="en-ZA" dirty="0" err="1" smtClean="0"/>
              <a:t>edison</a:t>
            </a:r>
            <a:r>
              <a:rPr lang="en-ZA" dirty="0" smtClean="0"/>
              <a:t> screw and giant </a:t>
            </a:r>
            <a:r>
              <a:rPr lang="en-ZA" dirty="0" err="1" smtClean="0"/>
              <a:t>edison</a:t>
            </a:r>
            <a:r>
              <a:rPr lang="en-ZA" dirty="0" smtClean="0"/>
              <a:t> </a:t>
            </a:r>
            <a:r>
              <a:rPr lang="en-ZA" dirty="0" err="1" smtClean="0"/>
              <a:t>screw’:http</a:t>
            </a:r>
            <a:r>
              <a:rPr lang="en-ZA" dirty="0" smtClean="0"/>
              <a:t>://www.lightbulbsocket.com/wp-content/uploads/2017/03/E14-Edison-Screw-Cap.jpg</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a:t>
            </a:r>
          </a:p>
          <a:p>
            <a:r>
              <a:rPr lang="en-ZA" dirty="0" smtClean="0"/>
              <a:t>‘Incandescent’ =“Glowing with white heat, shining brightly. An incandescent light bulb, incandescent lamp or incandescent light globe is an electric light with a wire filament heated to such a high temperature that it glows with visible light.”</a:t>
            </a:r>
          </a:p>
          <a:p>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a:t>
            </a:r>
            <a:r>
              <a:rPr lang="en-ZA" sz="1200" dirty="0" smtClean="0">
                <a:solidFill>
                  <a:srgbClr val="0070C0"/>
                </a:solidFill>
              </a:rPr>
              <a:t>Mercury tungsten’ = “Mercury is a </a:t>
            </a:r>
            <a:r>
              <a:rPr lang="en-ZA" sz="1200" b="0" i="0" u="none" strike="noStrike" kern="1200" baseline="0" dirty="0" smtClean="0">
                <a:solidFill>
                  <a:schemeClr val="tx1"/>
                </a:solidFill>
                <a:latin typeface="+mn-lt"/>
                <a:ea typeface="+mn-ea"/>
                <a:cs typeface="+mn-cs"/>
              </a:rPr>
              <a:t>silvery-white, normally liquid metal, also called quicksilver. Tungsten is a steel-grey heavy metallic element with very high melting- point, used for the filaments of electric lamps. A mercury tungsten lamp is one in which light is produced by a tungsten filament heated to incandescence by an electric current.”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tx1"/>
                </a:solidFill>
                <a:latin typeface="+mn-lt"/>
                <a:ea typeface="+mn-ea"/>
                <a:cs typeface="+mn-cs"/>
              </a:rPr>
              <a:t>‘</a:t>
            </a:r>
            <a:r>
              <a:rPr lang="en-ZA" sz="1200" dirty="0" smtClean="0">
                <a:solidFill>
                  <a:srgbClr val="0070C0"/>
                </a:solidFill>
              </a:rPr>
              <a:t>Fluorescent’ = “An electric lamp that produces light through fluorescence (visible or invisible radiation). In most fluorescent lamps, a mixture of argon and mercury gas contained in a glass bulb is stimulated by an electric current, producing ultraviolet rays.”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rgbClr val="0070C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rgbClr val="0070C0"/>
                </a:solidFill>
                <a:latin typeface="+mn-lt"/>
                <a:ea typeface="+mn-ea"/>
                <a:cs typeface="+mn-cs"/>
              </a:rPr>
              <a:t>‘</a:t>
            </a:r>
            <a:r>
              <a:rPr lang="en-ZA" sz="1200" dirty="0" smtClean="0">
                <a:solidFill>
                  <a:srgbClr val="0070C0"/>
                </a:solidFill>
              </a:rPr>
              <a:t>Mercury vapour’=“A mercury-</a:t>
            </a:r>
            <a:r>
              <a:rPr lang="en-ZA" sz="1200" dirty="0" err="1" smtClean="0">
                <a:solidFill>
                  <a:srgbClr val="0070C0"/>
                </a:solidFill>
              </a:rPr>
              <a:t>vapor</a:t>
            </a:r>
            <a:r>
              <a:rPr lang="en-ZA" sz="1200" dirty="0" smtClean="0">
                <a:solidFill>
                  <a:srgbClr val="0070C0"/>
                </a:solidFill>
              </a:rPr>
              <a:t> lamp is a gas discharge lamp that uses an electric arc through vaporized mercury to produce light.”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70C0"/>
                </a:solidFill>
              </a:rPr>
              <a:t>‘High pressure sodium’=“High-pressure sodium lamps are started by a high-voltage pulse caused by an igniter which ceases to function once the arc has struck.”</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rgbClr val="0070C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rgbClr val="0070C0"/>
                </a:solidFill>
                <a:latin typeface="+mn-lt"/>
                <a:ea typeface="+mn-ea"/>
                <a:cs typeface="+mn-cs"/>
              </a:rPr>
              <a:t>‘</a:t>
            </a:r>
            <a:r>
              <a:rPr lang="en-ZA" sz="1200" dirty="0" smtClean="0">
                <a:solidFill>
                  <a:srgbClr val="0070C0"/>
                </a:solidFill>
              </a:rPr>
              <a:t>Low pressure sodium’=“The lamp works by creating an electric arc through vaporized sodium metal.”</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u="none" strike="noStrike" kern="1200" baseline="0" dirty="0" smtClean="0">
              <a:solidFill>
                <a:srgbClr val="0070C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rgbClr val="0070C0"/>
                </a:solidFill>
                <a:latin typeface="+mn-lt"/>
                <a:ea typeface="+mn-ea"/>
                <a:cs typeface="+mn-cs"/>
              </a:rPr>
              <a:t>‘</a:t>
            </a:r>
            <a:r>
              <a:rPr lang="en-ZA" sz="1200" dirty="0" smtClean="0">
                <a:solidFill>
                  <a:srgbClr val="0070C0"/>
                </a:solidFill>
              </a:rPr>
              <a:t>Metal halide’=“A metal-halide lamp is an electrical lamp that produces light by an electric arc through a gaseous mixture of vaporized mercury and metal halides.”</a:t>
            </a:r>
            <a:endParaRPr lang="en-ZA" sz="1200" b="0" i="0" u="none" strike="noStrike" kern="1200" baseline="0" dirty="0" smtClean="0">
              <a:solidFill>
                <a:srgbClr val="0070C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ZA" dirty="0" smtClean="0"/>
          </a:p>
          <a:p>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Vid 01 Play</a:t>
            </a:r>
            <a:r>
              <a:rPr lang="en-ZA" baseline="0" dirty="0" smtClean="0"/>
              <a:t> full screen, see Appendix for script.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9/22/2018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sv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3.sv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3.sv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3.sv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3.sv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5.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31.xml"/><Relationship Id="rId7"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1.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5.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6.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27.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32.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34.png"/><Relationship Id="rId4" Type="http://schemas.openxmlformats.org/officeDocument/2006/relationships/image" Target="../media/image33.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36.png"/><Relationship Id="rId4" Type="http://schemas.openxmlformats.org/officeDocument/2006/relationships/image" Target="../media/image35.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41.png"/><Relationship Id="rId4" Type="http://schemas.openxmlformats.org/officeDocument/2006/relationships/image" Target="../media/image40.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42.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44.png"/><Relationship Id="rId4" Type="http://schemas.openxmlformats.org/officeDocument/2006/relationships/image" Target="../media/image43.pn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4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20=70arPvsHKk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9 – Lighting systems</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Try this after watching Video 01</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Construct the circuit shown to observe the operation </a:t>
            </a:r>
            <a:r>
              <a:rPr lang="en-ZA" sz="2400" dirty="0" smtClean="0"/>
              <a:t>of </a:t>
            </a:r>
            <a:r>
              <a:rPr lang="en-ZA" sz="2400" b="1" dirty="0"/>
              <a:t>incandescent</a:t>
            </a:r>
            <a:r>
              <a:rPr lang="en-ZA" sz="2400" dirty="0"/>
              <a:t> </a:t>
            </a:r>
            <a:r>
              <a:rPr lang="en-ZA" sz="2400" dirty="0" smtClean="0"/>
              <a:t>lamps.</a:t>
            </a: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0173" y="2364985"/>
            <a:ext cx="4001549" cy="219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6"/>
          <p:cNvGrpSpPr/>
          <p:nvPr/>
        </p:nvGrpSpPr>
        <p:grpSpPr>
          <a:xfrm>
            <a:off x="168084" y="3033974"/>
            <a:ext cx="2939199" cy="854046"/>
            <a:chOff x="3782772" y="3174099"/>
            <a:chExt cx="2939199" cy="854046"/>
          </a:xfrm>
        </p:grpSpPr>
        <p:sp>
          <p:nvSpPr>
            <p:cNvPr id="8" name="TextBox 7"/>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smtClean="0">
                  <a:solidFill>
                    <a:schemeClr val="accent6">
                      <a:lumMod val="60000"/>
                      <a:lumOff val="40000"/>
                    </a:schemeClr>
                  </a:solidFill>
                </a:rPr>
                <a:t>SAFETY FIRST !</a:t>
              </a:r>
              <a:endParaRPr lang="en-ZA" sz="2400" b="1" dirty="0">
                <a:solidFill>
                  <a:schemeClr val="accent6">
                    <a:lumMod val="60000"/>
                    <a:lumOff val="40000"/>
                  </a:schemeClr>
                </a:solidFill>
              </a:endParaRPr>
            </a:p>
          </p:txBody>
        </p:sp>
        <p:pic>
          <p:nvPicPr>
            <p:cNvPr id="9" name="Graphic 8" descr="User">
              <a:extLst>
                <a:ext uri="{FF2B5EF4-FFF2-40B4-BE49-F238E27FC236}">
                  <a16:creationId xmlns="" xmlns:a16="http://schemas.microsoft.com/office/drawing/2014/main" id="{E2092FAE-43D4-A64D-8926-8B141ADBB9E8}"/>
                </a:ext>
              </a:extLst>
            </p:cNvPr>
            <p:cNvPicPr>
              <a:picLocks noChangeAspect="1"/>
            </p:cNvPicPr>
            <p:nvPr/>
          </p:nvPicPr>
          <p:blipFill>
            <a:blip r:embed="rId4">
              <a:extLst>
                <a:ext uri="{96DAC541-7B7A-43D3-8B79-37D633B846F1}">
                  <asvg:svgBlip xmlns="" xmlns:asvg="http://schemas.microsoft.com/office/drawing/2016/SVG/main" r:embed="rId6"/>
                </a:ext>
              </a:extLst>
            </a:blip>
            <a:stretch>
              <a:fillRect/>
            </a:stretch>
          </p:blipFill>
          <p:spPr>
            <a:xfrm>
              <a:off x="3782772" y="3174099"/>
              <a:ext cx="854046" cy="854046"/>
            </a:xfrm>
            <a:prstGeom prst="rect">
              <a:avLst/>
            </a:prstGeom>
          </p:spPr>
        </p:pic>
      </p:grpSp>
    </p:spTree>
    <p:extLst>
      <p:ext uri="{BB962C8B-B14F-4D97-AF65-F5344CB8AC3E}">
        <p14:creationId xmlns:p14="http://schemas.microsoft.com/office/powerpoint/2010/main" val="801910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Try this after watching Video 01</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Construct the circuit shown to observe the operation of </a:t>
            </a:r>
            <a:r>
              <a:rPr lang="en-ZA" sz="2400" dirty="0" smtClean="0"/>
              <a:t>the </a:t>
            </a:r>
            <a:r>
              <a:rPr lang="en-ZA" sz="2400" b="1" dirty="0" smtClean="0"/>
              <a:t>mercury </a:t>
            </a:r>
            <a:r>
              <a:rPr lang="en-ZA" sz="2400" b="1" dirty="0"/>
              <a:t>tungsten</a:t>
            </a:r>
            <a:r>
              <a:rPr lang="en-ZA" sz="2400" dirty="0"/>
              <a:t> </a:t>
            </a:r>
            <a:r>
              <a:rPr lang="en-ZA" sz="2400" dirty="0" smtClean="0"/>
              <a:t>lamp.</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540" y="2326337"/>
            <a:ext cx="3016294" cy="2380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168084" y="3033974"/>
            <a:ext cx="2939199" cy="854046"/>
            <a:chOff x="3782772" y="3174099"/>
            <a:chExt cx="2939199" cy="854046"/>
          </a:xfrm>
        </p:grpSpPr>
        <p:sp>
          <p:nvSpPr>
            <p:cNvPr id="7" name="TextBox 6"/>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smtClean="0">
                  <a:solidFill>
                    <a:schemeClr val="accent6">
                      <a:lumMod val="60000"/>
                      <a:lumOff val="40000"/>
                    </a:schemeClr>
                  </a:solidFill>
                </a:rPr>
                <a:t>SAFETY FIRST !</a:t>
              </a:r>
              <a:endParaRPr lang="en-ZA" sz="2400" b="1" dirty="0">
                <a:solidFill>
                  <a:schemeClr val="accent6">
                    <a:lumMod val="60000"/>
                    <a:lumOff val="40000"/>
                  </a:schemeClr>
                </a:solidFill>
              </a:endParaRPr>
            </a:p>
          </p:txBody>
        </p:sp>
        <p:pic>
          <p:nvPicPr>
            <p:cNvPr id="8" name="Graphic 8" descr="User">
              <a:extLst>
                <a:ext uri="{FF2B5EF4-FFF2-40B4-BE49-F238E27FC236}">
                  <a16:creationId xmlns="" xmlns:a16="http://schemas.microsoft.com/office/drawing/2014/main" id="{E2092FAE-43D4-A64D-8926-8B141ADBB9E8}"/>
                </a:ext>
              </a:extLst>
            </p:cNvPr>
            <p:cNvPicPr>
              <a:picLocks noChangeAspect="1"/>
            </p:cNvPicPr>
            <p:nvPr/>
          </p:nvPicPr>
          <p:blipFill>
            <a:blip r:embed="rId4">
              <a:extLst>
                <a:ext uri="{96DAC541-7B7A-43D3-8B79-37D633B846F1}">
                  <asvg:svgBlip xmlns="" xmlns:asvg="http://schemas.microsoft.com/office/drawing/2016/SVG/main" r:embed="rId6"/>
                </a:ext>
              </a:extLst>
            </a:blip>
            <a:stretch>
              <a:fillRect/>
            </a:stretch>
          </p:blipFill>
          <p:spPr>
            <a:xfrm>
              <a:off x="3782772" y="3174099"/>
              <a:ext cx="854046" cy="854046"/>
            </a:xfrm>
            <a:prstGeom prst="rect">
              <a:avLst/>
            </a:prstGeom>
          </p:spPr>
        </p:pic>
      </p:grpSp>
    </p:spTree>
    <p:extLst>
      <p:ext uri="{BB962C8B-B14F-4D97-AF65-F5344CB8AC3E}">
        <p14:creationId xmlns:p14="http://schemas.microsoft.com/office/powerpoint/2010/main" val="2388879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smtClean="0"/>
              <a:t>Before you continue </a:t>
            </a:r>
            <a:r>
              <a:rPr lang="en-GB" sz="2400" dirty="0" smtClean="0"/>
              <a:t>with Lighting </a:t>
            </a:r>
            <a:r>
              <a:rPr lang="en-GB" sz="2400" dirty="0" smtClean="0"/>
              <a:t>Control, test your knowledge on the different types of light bulbs and circuits by completing the following questions.</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a:xfrm>
            <a:off x="703959" y="1533187"/>
            <a:ext cx="8831461" cy="610406"/>
          </a:xfrm>
        </p:spPr>
        <p:txBody>
          <a:bodyPr>
            <a:normAutofit/>
          </a:bodyPr>
          <a:lstStyle/>
          <a:p>
            <a:pPr marL="0" indent="0">
              <a:buNone/>
            </a:pPr>
            <a:r>
              <a:rPr lang="en-ZA" sz="2400" dirty="0"/>
              <a:t>Name the three types of lamp </a:t>
            </a:r>
            <a:r>
              <a:rPr lang="en-ZA" sz="2400" dirty="0" smtClean="0"/>
              <a:t>holders.</a:t>
            </a:r>
            <a:endParaRPr lang="en-ZA" sz="2400" dirty="0"/>
          </a:p>
        </p:txBody>
      </p:sp>
      <p:sp>
        <p:nvSpPr>
          <p:cNvPr id="4" name="TextBox 3"/>
          <p:cNvSpPr txBox="1"/>
          <p:nvPr/>
        </p:nvSpPr>
        <p:spPr>
          <a:xfrm>
            <a:off x="703959" y="2263515"/>
            <a:ext cx="2683818" cy="369332"/>
          </a:xfrm>
          <a:prstGeom prst="rect">
            <a:avLst/>
          </a:prstGeom>
          <a:noFill/>
          <a:ln>
            <a:solidFill>
              <a:schemeClr val="tx1"/>
            </a:solidFill>
          </a:ln>
        </p:spPr>
        <p:txBody>
          <a:bodyPr wrap="square" rtlCol="0">
            <a:spAutoFit/>
          </a:bodyPr>
          <a:lstStyle/>
          <a:p>
            <a:r>
              <a:rPr lang="en-ZA" dirty="0" smtClean="0"/>
              <a:t>1) ENTER ANSWER HERE</a:t>
            </a:r>
            <a:endParaRPr lang="en-ZA" dirty="0"/>
          </a:p>
        </p:txBody>
      </p:sp>
      <p:sp>
        <p:nvSpPr>
          <p:cNvPr id="5" name="TextBox 4"/>
          <p:cNvSpPr txBox="1"/>
          <p:nvPr/>
        </p:nvSpPr>
        <p:spPr>
          <a:xfrm>
            <a:off x="703959" y="2632847"/>
            <a:ext cx="2683818" cy="369332"/>
          </a:xfrm>
          <a:prstGeom prst="rect">
            <a:avLst/>
          </a:prstGeom>
          <a:noFill/>
          <a:ln>
            <a:solidFill>
              <a:schemeClr val="tx1"/>
            </a:solidFill>
          </a:ln>
        </p:spPr>
        <p:txBody>
          <a:bodyPr wrap="square" rtlCol="0">
            <a:spAutoFit/>
          </a:bodyPr>
          <a:lstStyle/>
          <a:p>
            <a:r>
              <a:rPr lang="en-ZA" dirty="0" smtClean="0"/>
              <a:t>2) ENTER ANSWER HERE</a:t>
            </a:r>
            <a:endParaRPr lang="en-ZA" dirty="0"/>
          </a:p>
        </p:txBody>
      </p:sp>
      <p:sp>
        <p:nvSpPr>
          <p:cNvPr id="6" name="TextBox 5"/>
          <p:cNvSpPr txBox="1"/>
          <p:nvPr/>
        </p:nvSpPr>
        <p:spPr>
          <a:xfrm>
            <a:off x="703959" y="3002179"/>
            <a:ext cx="2683818" cy="369332"/>
          </a:xfrm>
          <a:prstGeom prst="rect">
            <a:avLst/>
          </a:prstGeom>
          <a:noFill/>
          <a:ln>
            <a:solidFill>
              <a:schemeClr val="tx1"/>
            </a:solidFill>
          </a:ln>
        </p:spPr>
        <p:txBody>
          <a:bodyPr wrap="square" rtlCol="0">
            <a:spAutoFit/>
          </a:bodyPr>
          <a:lstStyle/>
          <a:p>
            <a:r>
              <a:rPr lang="en-ZA" dirty="0" smtClean="0"/>
              <a:t>3) ENTER ANSWER HERE</a:t>
            </a:r>
            <a:endParaRPr lang="en-ZA"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2</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ZA" sz="2400" dirty="0" smtClean="0"/>
              <a:t>The diagram below shows the circuit of which lamp?</a:t>
            </a:r>
          </a:p>
          <a:p>
            <a:pPr marL="0" indent="0">
              <a:buNone/>
            </a:pPr>
            <a:endParaRPr lang="en-ZA" sz="2400" dirty="0"/>
          </a:p>
          <a:p>
            <a:pPr marL="0" indent="0">
              <a:buNone/>
            </a:pPr>
            <a:endParaRPr lang="en-ZA" sz="2400" dirty="0" smtClean="0"/>
          </a:p>
          <a:p>
            <a:pPr marL="0" indent="0">
              <a:buNone/>
            </a:pPr>
            <a:endParaRPr lang="en-ZA" sz="2400" dirty="0"/>
          </a:p>
          <a:p>
            <a:pPr marL="0" indent="0">
              <a:buNone/>
            </a:pPr>
            <a:endParaRPr lang="en-ZA" sz="2400" dirty="0" smtClean="0"/>
          </a:p>
          <a:p>
            <a:pPr marL="457200" indent="-457200">
              <a:buFont typeface="+mj-lt"/>
              <a:buAutoNum type="alphaLcParenR"/>
            </a:pPr>
            <a:r>
              <a:rPr lang="en-ZA" sz="2400" dirty="0"/>
              <a:t>Mercury vapour lamp circuit</a:t>
            </a:r>
          </a:p>
          <a:p>
            <a:pPr marL="457200" indent="-457200">
              <a:buFont typeface="+mj-lt"/>
              <a:buAutoNum type="alphaLcParenR"/>
            </a:pPr>
            <a:r>
              <a:rPr lang="en-ZA" sz="2400" dirty="0" smtClean="0"/>
              <a:t>Incandescent circuit</a:t>
            </a:r>
          </a:p>
          <a:p>
            <a:pPr marL="457200" indent="-457200">
              <a:buFont typeface="+mj-lt"/>
              <a:buAutoNum type="alphaLcParenR"/>
            </a:pPr>
            <a:r>
              <a:rPr lang="en-ZA" sz="2400" dirty="0"/>
              <a:t>Two-tube </a:t>
            </a:r>
            <a:r>
              <a:rPr lang="en-ZA" sz="2400" dirty="0" err="1"/>
              <a:t>slimline</a:t>
            </a:r>
            <a:r>
              <a:rPr lang="en-ZA" sz="2400" dirty="0"/>
              <a:t> fluorescent </a:t>
            </a:r>
            <a:r>
              <a:rPr lang="en-ZA" sz="2400" dirty="0" smtClean="0"/>
              <a:t>circuit</a:t>
            </a:r>
          </a:p>
          <a:p>
            <a:pPr marL="457200" indent="-457200">
              <a:buFont typeface="+mj-lt"/>
              <a:buAutoNum type="alphaLcParenR"/>
            </a:pPr>
            <a:r>
              <a:rPr lang="en-ZA" sz="2400" dirty="0"/>
              <a:t>Quick-start fluorescent circuit</a:t>
            </a:r>
          </a:p>
          <a:p>
            <a:pPr marL="0" indent="0">
              <a:buNone/>
            </a:pPr>
            <a:endParaRPr lang="en-ZA" sz="2400" dirty="0"/>
          </a:p>
          <a:p>
            <a:pPr marL="0" indent="0">
              <a:buNone/>
            </a:pPr>
            <a:endParaRPr lang="en-ZA" sz="2400" dirty="0"/>
          </a:p>
        </p:txBody>
      </p:sp>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6071" y="1937454"/>
            <a:ext cx="289560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643387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3" name="Content Placeholder 2"/>
          <p:cNvSpPr>
            <a:spLocks noGrp="1"/>
          </p:cNvSpPr>
          <p:nvPr>
            <p:ph idx="1"/>
          </p:nvPr>
        </p:nvSpPr>
        <p:spPr/>
        <p:txBody>
          <a:bodyPr>
            <a:normAutofit lnSpcReduction="10000"/>
          </a:bodyPr>
          <a:lstStyle/>
          <a:p>
            <a:pPr marL="0" indent="0">
              <a:buNone/>
            </a:pPr>
            <a:r>
              <a:rPr lang="en-ZA" sz="2400" dirty="0" smtClean="0"/>
              <a:t>The diagram below shows the circuit of which lamp?</a:t>
            </a:r>
          </a:p>
          <a:p>
            <a:pPr marL="0" indent="0">
              <a:buNone/>
            </a:pPr>
            <a:endParaRPr lang="en-ZA" sz="2400" dirty="0"/>
          </a:p>
          <a:p>
            <a:pPr marL="0" indent="0">
              <a:buNone/>
            </a:pPr>
            <a:endParaRPr lang="en-ZA" sz="2400" dirty="0" smtClean="0"/>
          </a:p>
          <a:p>
            <a:pPr marL="0" indent="0">
              <a:buNone/>
            </a:pPr>
            <a:endParaRPr lang="en-ZA" sz="2400" dirty="0"/>
          </a:p>
          <a:p>
            <a:pPr marL="0" indent="0">
              <a:buNone/>
            </a:pPr>
            <a:endParaRPr lang="en-ZA" sz="2400" dirty="0" smtClean="0"/>
          </a:p>
          <a:p>
            <a:pPr marL="457200" indent="-457200">
              <a:buFont typeface="+mj-lt"/>
              <a:buAutoNum type="alphaLcParenR"/>
            </a:pPr>
            <a:r>
              <a:rPr lang="en-ZA" sz="2400" dirty="0"/>
              <a:t>Mercury vapour </a:t>
            </a:r>
            <a:r>
              <a:rPr lang="en-ZA" sz="2400" dirty="0" smtClean="0"/>
              <a:t>lamp circuit</a:t>
            </a:r>
          </a:p>
          <a:p>
            <a:pPr marL="457200" indent="-457200">
              <a:buFont typeface="+mj-lt"/>
              <a:buAutoNum type="alphaLcParenR"/>
            </a:pPr>
            <a:r>
              <a:rPr lang="en-ZA" sz="2400" dirty="0" smtClean="0"/>
              <a:t>Incandescent circuit</a:t>
            </a:r>
          </a:p>
          <a:p>
            <a:pPr marL="457200" indent="-457200">
              <a:buFont typeface="+mj-lt"/>
              <a:buAutoNum type="alphaLcParenR"/>
            </a:pPr>
            <a:r>
              <a:rPr lang="en-ZA" sz="2400" dirty="0"/>
              <a:t>Two-tube </a:t>
            </a:r>
            <a:r>
              <a:rPr lang="en-ZA" sz="2400" dirty="0" err="1"/>
              <a:t>slimline</a:t>
            </a:r>
            <a:r>
              <a:rPr lang="en-ZA" sz="2400" dirty="0"/>
              <a:t> fluorescent </a:t>
            </a:r>
            <a:r>
              <a:rPr lang="en-ZA" sz="2400" dirty="0" smtClean="0"/>
              <a:t>circuit</a:t>
            </a:r>
          </a:p>
          <a:p>
            <a:pPr marL="457200" indent="-457200">
              <a:buFont typeface="+mj-lt"/>
              <a:buAutoNum type="alphaLcParenR"/>
            </a:pPr>
            <a:r>
              <a:rPr lang="en-ZA" sz="2400" dirty="0"/>
              <a:t>Quick-start fluorescent circuit</a:t>
            </a:r>
          </a:p>
          <a:p>
            <a:pPr marL="0" indent="0">
              <a:buNone/>
            </a:pPr>
            <a:endParaRPr lang="en-ZA" sz="2400" dirty="0"/>
          </a:p>
          <a:p>
            <a:pPr marL="0" indent="0">
              <a:buNone/>
            </a:pPr>
            <a:endParaRPr lang="en-ZA" sz="2400" dirty="0"/>
          </a:p>
        </p:txBody>
      </p:sp>
      <p:pic>
        <p:nvPicPr>
          <p:cNvPr id="174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9569" y="1857583"/>
            <a:ext cx="32194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220918" y="3087974"/>
            <a:ext cx="599607" cy="369332"/>
          </a:xfrm>
          <a:prstGeom prst="rect">
            <a:avLst/>
          </a:prstGeom>
          <a:solidFill>
            <a:schemeClr val="bg1"/>
          </a:solidFill>
        </p:spPr>
        <p:txBody>
          <a:bodyPr wrap="square" rtlCol="0">
            <a:spAutoFit/>
          </a:bodyPr>
          <a:lstStyle/>
          <a:p>
            <a:endParaRPr lang="en-ZA" dirty="0"/>
          </a:p>
        </p:txBody>
      </p:sp>
    </p:spTree>
    <p:custDataLst>
      <p:tags r:id="rId1"/>
    </p:custDataLst>
    <p:extLst>
      <p:ext uri="{BB962C8B-B14F-4D97-AF65-F5344CB8AC3E}">
        <p14:creationId xmlns:p14="http://schemas.microsoft.com/office/powerpoint/2010/main" val="2566970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4</a:t>
            </a:r>
            <a:endParaRPr lang="en-GB" dirty="0"/>
          </a:p>
        </p:txBody>
      </p:sp>
      <p:sp>
        <p:nvSpPr>
          <p:cNvPr id="4" name="Content Placeholder 3"/>
          <p:cNvSpPr>
            <a:spLocks noGrp="1"/>
          </p:cNvSpPr>
          <p:nvPr>
            <p:ph idx="1"/>
          </p:nvPr>
        </p:nvSpPr>
        <p:spPr/>
        <p:txBody>
          <a:bodyPr>
            <a:normAutofit/>
          </a:bodyPr>
          <a:lstStyle/>
          <a:p>
            <a:pPr marL="0" indent="0">
              <a:buNone/>
            </a:pPr>
            <a:r>
              <a:rPr lang="en-ZA" sz="2400" dirty="0"/>
              <a:t>The mercury vapour lamp </a:t>
            </a:r>
            <a:r>
              <a:rPr lang="en-ZA" sz="2400" dirty="0" smtClean="0"/>
              <a:t>requires </a:t>
            </a:r>
            <a:r>
              <a:rPr lang="en-ZA" sz="2400" dirty="0"/>
              <a:t>control gear to stabilise the </a:t>
            </a:r>
            <a:r>
              <a:rPr lang="en-ZA" sz="2400" dirty="0" smtClean="0"/>
              <a:t>current.</a:t>
            </a:r>
            <a:endParaRPr lang="en-ZA" sz="2400" dirty="0"/>
          </a:p>
        </p:txBody>
      </p:sp>
      <p:sp>
        <p:nvSpPr>
          <p:cNvPr id="3" name="Rectangle 2"/>
          <p:cNvSpPr/>
          <p:nvPr/>
        </p:nvSpPr>
        <p:spPr>
          <a:xfrm>
            <a:off x="4032354" y="2326933"/>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5" name="Rectangle 4"/>
          <p:cNvSpPr/>
          <p:nvPr/>
        </p:nvSpPr>
        <p:spPr>
          <a:xfrm>
            <a:off x="5324007" y="2326933"/>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6153" y="2916676"/>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0200" y="3112866"/>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Tree>
    <p:custDataLst>
      <p:tags r:id="rId1"/>
    </p:custDataLst>
    <p:extLst>
      <p:ext uri="{BB962C8B-B14F-4D97-AF65-F5344CB8AC3E}">
        <p14:creationId xmlns:p14="http://schemas.microsoft.com/office/powerpoint/2010/main" val="2396232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4" name="Content Placeholder 3"/>
          <p:cNvSpPr>
            <a:spLocks noGrp="1"/>
          </p:cNvSpPr>
          <p:nvPr>
            <p:ph idx="1"/>
          </p:nvPr>
        </p:nvSpPr>
        <p:spPr/>
        <p:txBody>
          <a:bodyPr>
            <a:normAutofit/>
          </a:bodyPr>
          <a:lstStyle/>
          <a:p>
            <a:pPr marL="0" indent="0">
              <a:buNone/>
            </a:pPr>
            <a:r>
              <a:rPr lang="en-ZA" sz="2400" dirty="0"/>
              <a:t>The high-pressure sodium lamp </a:t>
            </a:r>
            <a:r>
              <a:rPr lang="en-ZA" sz="2400" dirty="0" smtClean="0"/>
              <a:t>requires a ballast to </a:t>
            </a:r>
            <a:r>
              <a:rPr lang="en-ZA" sz="2400" dirty="0"/>
              <a:t>stabilise and control the current.</a:t>
            </a:r>
          </a:p>
        </p:txBody>
      </p:sp>
      <p:sp>
        <p:nvSpPr>
          <p:cNvPr id="3" name="Rectangle 2"/>
          <p:cNvSpPr/>
          <p:nvPr/>
        </p:nvSpPr>
        <p:spPr>
          <a:xfrm>
            <a:off x="4032354" y="2326933"/>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5" name="Rectangle 4"/>
          <p:cNvSpPr/>
          <p:nvPr/>
        </p:nvSpPr>
        <p:spPr>
          <a:xfrm>
            <a:off x="5324007" y="2326933"/>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6154" y="2916676"/>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0200" y="3112866"/>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Tree>
    <p:custDataLst>
      <p:tags r:id="rId1"/>
    </p:custDataLst>
    <p:extLst>
      <p:ext uri="{BB962C8B-B14F-4D97-AF65-F5344CB8AC3E}">
        <p14:creationId xmlns:p14="http://schemas.microsoft.com/office/powerpoint/2010/main" val="3553818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Lighting control </a:t>
            </a:r>
            <a:r>
              <a:rPr lang="en-ZA" dirty="0"/>
              <a:t>	</a:t>
            </a:r>
          </a:p>
        </p:txBody>
      </p:sp>
      <p:sp>
        <p:nvSpPr>
          <p:cNvPr id="5" name="Content Placeholder 4"/>
          <p:cNvSpPr>
            <a:spLocks noGrp="1"/>
          </p:cNvSpPr>
          <p:nvPr>
            <p:ph idx="1"/>
          </p:nvPr>
        </p:nvSpPr>
        <p:spPr/>
        <p:txBody>
          <a:bodyPr>
            <a:normAutofit/>
          </a:bodyPr>
          <a:lstStyle/>
          <a:p>
            <a:pPr marL="0" indent="0">
              <a:buNone/>
            </a:pPr>
            <a:r>
              <a:rPr lang="en-ZA" sz="2400" dirty="0" smtClean="0"/>
              <a:t>Have you ever wondered how </a:t>
            </a:r>
            <a:r>
              <a:rPr lang="en-ZA" sz="2400" dirty="0" smtClean="0"/>
              <a:t>street </a:t>
            </a:r>
            <a:r>
              <a:rPr lang="en-ZA" sz="2400" dirty="0" smtClean="0"/>
              <a:t>lights turn on </a:t>
            </a:r>
            <a:r>
              <a:rPr lang="en-ZA" sz="2400" dirty="0"/>
              <a:t>automatically </a:t>
            </a:r>
            <a:r>
              <a:rPr lang="en-ZA" sz="2400" dirty="0" smtClean="0"/>
              <a:t>at night? </a:t>
            </a:r>
          </a:p>
          <a:p>
            <a:pPr marL="0" indent="0">
              <a:buNone/>
            </a:pPr>
            <a:r>
              <a:rPr lang="en-ZA" sz="2400" dirty="0" smtClean="0"/>
              <a:t>The </a:t>
            </a:r>
            <a:r>
              <a:rPr lang="en-ZA" sz="2400" dirty="0"/>
              <a:t>switching on and off of outside lighting is normally controlled either by a time-switch or a photo-electric cell</a:t>
            </a:r>
            <a:r>
              <a:rPr lang="en-ZA" sz="2400" dirty="0" smtClean="0"/>
              <a:t>. The </a:t>
            </a:r>
            <a:r>
              <a:rPr lang="en-ZA" sz="2400" dirty="0"/>
              <a:t>photo-electric cell is generally preferred, as the time-switch has the disadvantage that it must be adjusted for summer and winter times.</a:t>
            </a:r>
            <a:endParaRPr lang="en-ZA" sz="2400" dirty="0" smtClean="0"/>
          </a:p>
        </p:txBody>
      </p:sp>
    </p:spTree>
    <p:extLst>
      <p:ext uri="{BB962C8B-B14F-4D97-AF65-F5344CB8AC3E}">
        <p14:creationId xmlns:p14="http://schemas.microsoft.com/office/powerpoint/2010/main" val="1891590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Photo-electric </a:t>
            </a:r>
            <a:r>
              <a:rPr lang="en-ZA" dirty="0"/>
              <a:t>cells</a:t>
            </a:r>
          </a:p>
        </p:txBody>
      </p:sp>
      <p:sp>
        <p:nvSpPr>
          <p:cNvPr id="5" name="Content Placeholder 4"/>
          <p:cNvSpPr>
            <a:spLocks noGrp="1"/>
          </p:cNvSpPr>
          <p:nvPr>
            <p:ph idx="1"/>
          </p:nvPr>
        </p:nvSpPr>
        <p:spPr>
          <a:xfrm>
            <a:off x="703959" y="1533187"/>
            <a:ext cx="8831461" cy="1239993"/>
          </a:xfrm>
        </p:spPr>
        <p:txBody>
          <a:bodyPr>
            <a:noAutofit/>
          </a:bodyPr>
          <a:lstStyle/>
          <a:p>
            <a:pPr marL="0" indent="0">
              <a:buNone/>
            </a:pPr>
            <a:r>
              <a:rPr lang="en-ZA" sz="2400" dirty="0"/>
              <a:t>The photo-electric cell (day-light switch) is basically a resistance, which is sensitive to light. Its resistance is increased when exposed to light and decreased when light is removed. The diagram below illustrates the internal arrangement of the switch.</a:t>
            </a:r>
            <a:endParaRPr lang="en-ZA" sz="2400" dirty="0" smtClean="0"/>
          </a:p>
        </p:txBody>
      </p:sp>
      <p:grpSp>
        <p:nvGrpSpPr>
          <p:cNvPr id="3" name="Group 2"/>
          <p:cNvGrpSpPr/>
          <p:nvPr/>
        </p:nvGrpSpPr>
        <p:grpSpPr>
          <a:xfrm>
            <a:off x="3237158" y="3087480"/>
            <a:ext cx="4108017" cy="2648331"/>
            <a:chOff x="3237158" y="3087480"/>
            <a:chExt cx="4108017" cy="2648331"/>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7104" y="3087480"/>
              <a:ext cx="3885506" cy="22789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7158" y="5366479"/>
              <a:ext cx="4108017" cy="369332"/>
            </a:xfrm>
            <a:prstGeom prst="rect">
              <a:avLst/>
            </a:prstGeom>
            <a:noFill/>
          </p:spPr>
          <p:txBody>
            <a:bodyPr wrap="square" rtlCol="0">
              <a:spAutoFit/>
            </a:bodyPr>
            <a:lstStyle/>
            <a:p>
              <a:r>
                <a:rPr lang="en-ZA" dirty="0" smtClean="0">
                  <a:solidFill>
                    <a:srgbClr val="0070C0"/>
                  </a:solidFill>
                </a:rPr>
                <a:t>Click for more information</a:t>
              </a:r>
              <a:endParaRPr lang="en-ZA" dirty="0">
                <a:solidFill>
                  <a:srgbClr val="0070C0"/>
                </a:solidFill>
              </a:endParaRPr>
            </a:p>
          </p:txBody>
        </p:sp>
      </p:grpSp>
    </p:spTree>
    <p:extLst>
      <p:ext uri="{BB962C8B-B14F-4D97-AF65-F5344CB8AC3E}">
        <p14:creationId xmlns:p14="http://schemas.microsoft.com/office/powerpoint/2010/main" val="1783942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lights and lighting circuits</a:t>
            </a:r>
            <a:endParaRPr lang="en-GB" dirty="0"/>
          </a:p>
        </p:txBody>
      </p:sp>
      <p:sp>
        <p:nvSpPr>
          <p:cNvPr id="3" name="Text Placeholder 2"/>
          <p:cNvSpPr>
            <a:spLocks noGrp="1"/>
          </p:cNvSpPr>
          <p:nvPr>
            <p:ph type="body" idx="1"/>
          </p:nvPr>
        </p:nvSpPr>
        <p:spPr/>
        <p:txBody>
          <a:bodyPr/>
          <a:lstStyle/>
          <a:p>
            <a:r>
              <a:rPr lang="en-GB" dirty="0" smtClean="0"/>
              <a:t>Unit 9.2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Positioning day-light </a:t>
            </a:r>
            <a:r>
              <a:rPr lang="en-ZA" dirty="0"/>
              <a:t>switches</a:t>
            </a:r>
          </a:p>
        </p:txBody>
      </p:sp>
      <p:sp>
        <p:nvSpPr>
          <p:cNvPr id="5" name="Content Placeholder 4"/>
          <p:cNvSpPr>
            <a:spLocks noGrp="1"/>
          </p:cNvSpPr>
          <p:nvPr>
            <p:ph idx="1"/>
          </p:nvPr>
        </p:nvSpPr>
        <p:spPr>
          <a:xfrm>
            <a:off x="703959" y="1533187"/>
            <a:ext cx="8831461" cy="1015141"/>
          </a:xfrm>
        </p:spPr>
        <p:txBody>
          <a:bodyPr>
            <a:normAutofit lnSpcReduction="10000"/>
          </a:bodyPr>
          <a:lstStyle/>
          <a:p>
            <a:pPr marL="0" indent="0">
              <a:buNone/>
            </a:pPr>
            <a:r>
              <a:rPr lang="en-ZA" sz="2400" dirty="0"/>
              <a:t>Choose a good location and select the right position for the switch so that it may work by the natural light only. The figure below illustrates such a </a:t>
            </a:r>
            <a:r>
              <a:rPr lang="en-ZA" sz="2400" dirty="0" smtClean="0"/>
              <a:t>position.</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1273" y="2548328"/>
            <a:ext cx="2862142" cy="241341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08769" y="2522335"/>
            <a:ext cx="3870142" cy="2585323"/>
          </a:xfrm>
          <a:prstGeom prst="rect">
            <a:avLst/>
          </a:prstGeom>
          <a:ln>
            <a:solidFill>
              <a:schemeClr val="tx1"/>
            </a:solidFill>
          </a:ln>
        </p:spPr>
        <p:txBody>
          <a:bodyPr wrap="square">
            <a:spAutoFit/>
          </a:bodyPr>
          <a:lstStyle/>
          <a:p>
            <a:r>
              <a:rPr lang="en-ZA" dirty="0"/>
              <a:t>Care should be taken to avoid use of the switch in any of the following places:</a:t>
            </a:r>
          </a:p>
          <a:p>
            <a:r>
              <a:rPr lang="en-ZA" dirty="0"/>
              <a:t>• Where the switch is directly exposed to corrosive gases;</a:t>
            </a:r>
          </a:p>
          <a:p>
            <a:r>
              <a:rPr lang="en-ZA" dirty="0"/>
              <a:t>• Where the switch is exposed to salt water splashes;</a:t>
            </a:r>
          </a:p>
          <a:p>
            <a:r>
              <a:rPr lang="en-ZA" dirty="0"/>
              <a:t>• Where vapour or steam is constantly dissipated</a:t>
            </a:r>
          </a:p>
        </p:txBody>
      </p:sp>
    </p:spTree>
    <p:extLst>
      <p:ext uri="{BB962C8B-B14F-4D97-AF65-F5344CB8AC3E}">
        <p14:creationId xmlns:p14="http://schemas.microsoft.com/office/powerpoint/2010/main" val="1950922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How to mount day-night </a:t>
            </a:r>
            <a:r>
              <a:rPr lang="en-ZA" dirty="0"/>
              <a:t>switches</a:t>
            </a:r>
          </a:p>
        </p:txBody>
      </p:sp>
      <p:sp>
        <p:nvSpPr>
          <p:cNvPr id="5" name="Content Placeholder 4"/>
          <p:cNvSpPr>
            <a:spLocks noGrp="1"/>
          </p:cNvSpPr>
          <p:nvPr>
            <p:ph idx="1"/>
          </p:nvPr>
        </p:nvSpPr>
        <p:spPr>
          <a:xfrm>
            <a:off x="703959" y="1533187"/>
            <a:ext cx="8831461" cy="1015141"/>
          </a:xfrm>
        </p:spPr>
        <p:txBody>
          <a:bodyPr>
            <a:normAutofit lnSpcReduction="10000"/>
          </a:bodyPr>
          <a:lstStyle/>
          <a:p>
            <a:pPr marL="0" indent="0">
              <a:buNone/>
            </a:pPr>
            <a:r>
              <a:rPr lang="en-ZA" sz="2400" dirty="0" smtClean="0"/>
              <a:t>The method to mount day-light switch brackets is illustrated below. Click on each image, including the connection diagrams, for more information.</a:t>
            </a:r>
          </a:p>
        </p:txBody>
      </p:sp>
      <p:grpSp>
        <p:nvGrpSpPr>
          <p:cNvPr id="3" name="Group 2"/>
          <p:cNvGrpSpPr/>
          <p:nvPr/>
        </p:nvGrpSpPr>
        <p:grpSpPr>
          <a:xfrm>
            <a:off x="3340523" y="2430404"/>
            <a:ext cx="2358005" cy="1740992"/>
            <a:chOff x="3340523" y="2430404"/>
            <a:chExt cx="2358005" cy="1740992"/>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578" y="2430404"/>
              <a:ext cx="2266950" cy="14573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340523" y="3802064"/>
              <a:ext cx="2114784" cy="369332"/>
            </a:xfrm>
            <a:prstGeom prst="rect">
              <a:avLst/>
            </a:prstGeom>
            <a:noFill/>
          </p:spPr>
          <p:txBody>
            <a:bodyPr wrap="square" rtlCol="0">
              <a:spAutoFit/>
            </a:bodyPr>
            <a:lstStyle/>
            <a:p>
              <a:r>
                <a:rPr lang="en-ZA" dirty="0" smtClean="0">
                  <a:solidFill>
                    <a:srgbClr val="0070C0"/>
                  </a:solidFill>
                </a:rPr>
                <a:t>Mounting cells</a:t>
              </a:r>
              <a:endParaRPr lang="en-ZA" dirty="0">
                <a:solidFill>
                  <a:srgbClr val="0070C0"/>
                </a:solidFill>
              </a:endParaRPr>
            </a:p>
          </p:txBody>
        </p:sp>
      </p:grpSp>
      <p:grpSp>
        <p:nvGrpSpPr>
          <p:cNvPr id="7" name="Group 6"/>
          <p:cNvGrpSpPr/>
          <p:nvPr/>
        </p:nvGrpSpPr>
        <p:grpSpPr>
          <a:xfrm>
            <a:off x="186038" y="4225103"/>
            <a:ext cx="3831325" cy="1602421"/>
            <a:chOff x="186038" y="4225103"/>
            <a:chExt cx="3831325" cy="1602421"/>
          </a:xfrm>
        </p:grpSpPr>
        <p:pic>
          <p:nvPicPr>
            <p:cNvPr id="2048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41" y="4225103"/>
              <a:ext cx="2747280" cy="1522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86038" y="5458192"/>
              <a:ext cx="3831325" cy="369332"/>
            </a:xfrm>
            <a:prstGeom prst="rect">
              <a:avLst/>
            </a:prstGeom>
            <a:noFill/>
          </p:spPr>
          <p:txBody>
            <a:bodyPr wrap="square" rtlCol="0">
              <a:spAutoFit/>
            </a:bodyPr>
            <a:lstStyle/>
            <a:p>
              <a:r>
                <a:rPr lang="en-ZA" dirty="0">
                  <a:solidFill>
                    <a:srgbClr val="0070C0"/>
                  </a:solidFill>
                </a:rPr>
                <a:t>D</a:t>
              </a:r>
              <a:r>
                <a:rPr lang="en-ZA" dirty="0" smtClean="0">
                  <a:solidFill>
                    <a:srgbClr val="0070C0"/>
                  </a:solidFill>
                </a:rPr>
                <a:t>ay-light </a:t>
              </a:r>
              <a:r>
                <a:rPr lang="en-ZA" dirty="0">
                  <a:solidFill>
                    <a:srgbClr val="0070C0"/>
                  </a:solidFill>
                </a:rPr>
                <a:t>switch </a:t>
              </a:r>
              <a:r>
                <a:rPr lang="en-ZA" b="1" dirty="0">
                  <a:solidFill>
                    <a:srgbClr val="0070C0"/>
                  </a:solidFill>
                </a:rPr>
                <a:t>with </a:t>
              </a:r>
              <a:r>
                <a:rPr lang="en-ZA" dirty="0" smtClean="0">
                  <a:solidFill>
                    <a:srgbClr val="0070C0"/>
                  </a:solidFill>
                </a:rPr>
                <a:t>a contactor</a:t>
              </a:r>
              <a:endParaRPr lang="en-ZA" dirty="0">
                <a:solidFill>
                  <a:srgbClr val="0070C0"/>
                </a:solidFill>
              </a:endParaRPr>
            </a:p>
          </p:txBody>
        </p:sp>
      </p:grpSp>
      <p:grpSp>
        <p:nvGrpSpPr>
          <p:cNvPr id="8" name="Group 7"/>
          <p:cNvGrpSpPr/>
          <p:nvPr/>
        </p:nvGrpSpPr>
        <p:grpSpPr>
          <a:xfrm>
            <a:off x="3680575" y="4216366"/>
            <a:ext cx="3873655" cy="1611158"/>
            <a:chOff x="3680575" y="4216366"/>
            <a:chExt cx="3873655" cy="1611158"/>
          </a:xfrm>
        </p:grpSpPr>
        <p:pic>
          <p:nvPicPr>
            <p:cNvPr id="2048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0575" y="4216366"/>
              <a:ext cx="2968165" cy="1426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722905" y="5458192"/>
              <a:ext cx="3831325" cy="369332"/>
            </a:xfrm>
            <a:prstGeom prst="rect">
              <a:avLst/>
            </a:prstGeom>
            <a:noFill/>
          </p:spPr>
          <p:txBody>
            <a:bodyPr wrap="square" rtlCol="0">
              <a:spAutoFit/>
            </a:bodyPr>
            <a:lstStyle/>
            <a:p>
              <a:r>
                <a:rPr lang="en-ZA" dirty="0">
                  <a:solidFill>
                    <a:srgbClr val="0070C0"/>
                  </a:solidFill>
                </a:rPr>
                <a:t>D</a:t>
              </a:r>
              <a:r>
                <a:rPr lang="en-ZA" dirty="0" smtClean="0">
                  <a:solidFill>
                    <a:srgbClr val="0070C0"/>
                  </a:solidFill>
                </a:rPr>
                <a:t>ay-light </a:t>
              </a:r>
              <a:r>
                <a:rPr lang="en-ZA" dirty="0">
                  <a:solidFill>
                    <a:srgbClr val="0070C0"/>
                  </a:solidFill>
                </a:rPr>
                <a:t>switch </a:t>
              </a:r>
              <a:r>
                <a:rPr lang="en-ZA" b="1" dirty="0" smtClean="0">
                  <a:solidFill>
                    <a:srgbClr val="0070C0"/>
                  </a:solidFill>
                </a:rPr>
                <a:t>without </a:t>
              </a:r>
              <a:r>
                <a:rPr lang="en-ZA" dirty="0" smtClean="0">
                  <a:solidFill>
                    <a:srgbClr val="0070C0"/>
                  </a:solidFill>
                </a:rPr>
                <a:t>a contactor</a:t>
              </a:r>
              <a:endParaRPr lang="en-ZA" dirty="0">
                <a:solidFill>
                  <a:srgbClr val="0070C0"/>
                </a:solidFill>
              </a:endParaRPr>
            </a:p>
          </p:txBody>
        </p:sp>
      </p:grpSp>
      <p:grpSp>
        <p:nvGrpSpPr>
          <p:cNvPr id="10" name="Group 9"/>
          <p:cNvGrpSpPr/>
          <p:nvPr/>
        </p:nvGrpSpPr>
        <p:grpSpPr>
          <a:xfrm>
            <a:off x="7401699" y="4157550"/>
            <a:ext cx="2822655" cy="1641766"/>
            <a:chOff x="7401699" y="4157550"/>
            <a:chExt cx="2822655" cy="1641766"/>
          </a:xfrm>
        </p:grpSpPr>
        <p:pic>
          <p:nvPicPr>
            <p:cNvPr id="2048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1699" y="4157550"/>
              <a:ext cx="2822655" cy="1575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7711249" y="5429984"/>
              <a:ext cx="2203554" cy="369332"/>
            </a:xfrm>
            <a:prstGeom prst="rect">
              <a:avLst/>
            </a:prstGeom>
            <a:noFill/>
          </p:spPr>
          <p:txBody>
            <a:bodyPr wrap="square" rtlCol="0">
              <a:spAutoFit/>
            </a:bodyPr>
            <a:lstStyle/>
            <a:p>
              <a:r>
                <a:rPr lang="en-ZA" dirty="0" smtClean="0">
                  <a:solidFill>
                    <a:srgbClr val="0070C0"/>
                  </a:solidFill>
                </a:rPr>
                <a:t>Override </a:t>
              </a:r>
              <a:r>
                <a:rPr lang="en-ZA" dirty="0">
                  <a:solidFill>
                    <a:srgbClr val="0070C0"/>
                  </a:solidFill>
                </a:rPr>
                <a:t>switch</a:t>
              </a:r>
            </a:p>
          </p:txBody>
        </p:sp>
      </p:grpSp>
    </p:spTree>
    <p:extLst>
      <p:ext uri="{BB962C8B-B14F-4D97-AF65-F5344CB8AC3E}">
        <p14:creationId xmlns:p14="http://schemas.microsoft.com/office/powerpoint/2010/main" val="472145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Safety aspects of lighting</a:t>
            </a:r>
          </a:p>
        </p:txBody>
      </p:sp>
      <p:sp>
        <p:nvSpPr>
          <p:cNvPr id="5" name="Content Placeholder 4"/>
          <p:cNvSpPr>
            <a:spLocks noGrp="1"/>
          </p:cNvSpPr>
          <p:nvPr>
            <p:ph idx="1"/>
          </p:nvPr>
        </p:nvSpPr>
        <p:spPr>
          <a:xfrm>
            <a:off x="703959" y="1533187"/>
            <a:ext cx="8831461" cy="1329934"/>
          </a:xfrm>
        </p:spPr>
        <p:txBody>
          <a:bodyPr>
            <a:normAutofit lnSpcReduction="10000"/>
          </a:bodyPr>
          <a:lstStyle/>
          <a:p>
            <a:pPr marL="0" indent="0">
              <a:buNone/>
            </a:pPr>
            <a:r>
              <a:rPr lang="en-ZA" sz="2400" dirty="0"/>
              <a:t>All portable lights used for working inside filters, tanks or mills must be a low-voltage type</a:t>
            </a:r>
            <a:r>
              <a:rPr lang="en-ZA" sz="2400" dirty="0" smtClean="0"/>
              <a:t>. Click on ‘Safety first’ for a list of the safety precautions according to SANS regulations when working on lighting systems.</a:t>
            </a:r>
          </a:p>
        </p:txBody>
      </p:sp>
      <p:grpSp>
        <p:nvGrpSpPr>
          <p:cNvPr id="6" name="Group 5"/>
          <p:cNvGrpSpPr/>
          <p:nvPr/>
        </p:nvGrpSpPr>
        <p:grpSpPr>
          <a:xfrm>
            <a:off x="3650088" y="3033974"/>
            <a:ext cx="2939199" cy="854046"/>
            <a:chOff x="3782772" y="3174099"/>
            <a:chExt cx="2939199" cy="854046"/>
          </a:xfrm>
        </p:grpSpPr>
        <p:sp>
          <p:nvSpPr>
            <p:cNvPr id="7" name="TextBox 6"/>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smtClean="0">
                  <a:solidFill>
                    <a:schemeClr val="accent6">
                      <a:lumMod val="60000"/>
                      <a:lumOff val="40000"/>
                    </a:schemeClr>
                  </a:solidFill>
                </a:rPr>
                <a:t>SAFETY FIRST !</a:t>
              </a:r>
              <a:endParaRPr lang="en-ZA" sz="2400" b="1" dirty="0">
                <a:solidFill>
                  <a:schemeClr val="accent6">
                    <a:lumMod val="60000"/>
                    <a:lumOff val="40000"/>
                  </a:schemeClr>
                </a:solidFill>
              </a:endParaRPr>
            </a:p>
          </p:txBody>
        </p:sp>
        <p:pic>
          <p:nvPicPr>
            <p:cNvPr id="8" name="Graphic 8" descr="User">
              <a:extLst>
                <a:ext uri="{FF2B5EF4-FFF2-40B4-BE49-F238E27FC236}">
                  <a16:creationId xmlns="" xmlns:a16="http://schemas.microsoft.com/office/drawing/2014/main" id="{E2092FAE-43D4-A64D-8926-8B141ADBB9E8}"/>
                </a:ext>
              </a:extLst>
            </p:cNvPr>
            <p:cNvPicPr>
              <a:picLocks noChangeAspect="1"/>
            </p:cNvPicPr>
            <p:nvPr/>
          </p:nvPicPr>
          <p:blipFill>
            <a:blip r:embed="rId3">
              <a:extLst>
                <a:ext uri="{96DAC541-7B7A-43D3-8B79-37D633B846F1}">
                  <asvg:svgBlip xmlns="" xmlns:asvg="http://schemas.microsoft.com/office/drawing/2016/SVG/main" r:embed="rId6"/>
                </a:ext>
              </a:extLst>
            </a:blip>
            <a:stretch>
              <a:fillRect/>
            </a:stretch>
          </p:blipFill>
          <p:spPr>
            <a:xfrm>
              <a:off x="3782772" y="3174099"/>
              <a:ext cx="854046" cy="854046"/>
            </a:xfrm>
            <a:prstGeom prst="rect">
              <a:avLst/>
            </a:prstGeom>
          </p:spPr>
        </p:pic>
      </p:grpSp>
    </p:spTree>
    <p:extLst>
      <p:ext uri="{BB962C8B-B14F-4D97-AF65-F5344CB8AC3E}">
        <p14:creationId xmlns:p14="http://schemas.microsoft.com/office/powerpoint/2010/main" val="3183850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Troubleshooting</a:t>
            </a:r>
            <a:endParaRPr lang="en-ZA" dirty="0"/>
          </a:p>
        </p:txBody>
      </p:sp>
      <p:sp>
        <p:nvSpPr>
          <p:cNvPr id="5" name="Content Placeholder 4"/>
          <p:cNvSpPr>
            <a:spLocks noGrp="1"/>
          </p:cNvSpPr>
          <p:nvPr>
            <p:ph idx="1"/>
          </p:nvPr>
        </p:nvSpPr>
        <p:spPr>
          <a:xfrm>
            <a:off x="703959" y="1533187"/>
            <a:ext cx="8831461" cy="880229"/>
          </a:xfrm>
        </p:spPr>
        <p:txBody>
          <a:bodyPr>
            <a:normAutofit/>
          </a:bodyPr>
          <a:lstStyle/>
          <a:p>
            <a:pPr marL="0" indent="0">
              <a:buNone/>
            </a:pPr>
            <a:r>
              <a:rPr lang="en-ZA" sz="2400" dirty="0" smtClean="0"/>
              <a:t>Click </a:t>
            </a:r>
            <a:r>
              <a:rPr lang="en-ZA" sz="2400" dirty="0"/>
              <a:t>below </a:t>
            </a:r>
            <a:r>
              <a:rPr lang="en-ZA" sz="2400" dirty="0" smtClean="0"/>
              <a:t>for a table showing the symptoms, possible causes and remedies for each type of lamp </a:t>
            </a:r>
          </a:p>
        </p:txBody>
      </p:sp>
      <p:sp>
        <p:nvSpPr>
          <p:cNvPr id="2" name="Snip Single Corner Rectangle 1"/>
          <p:cNvSpPr/>
          <p:nvPr/>
        </p:nvSpPr>
        <p:spPr>
          <a:xfrm>
            <a:off x="2743200" y="2833141"/>
            <a:ext cx="3852472" cy="1049311"/>
          </a:xfrm>
          <a:prstGeom prst="snip1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t>TABLE 01</a:t>
            </a:r>
            <a:endParaRPr lang="en-ZA" sz="2400" b="1" dirty="0"/>
          </a:p>
        </p:txBody>
      </p:sp>
    </p:spTree>
    <p:extLst>
      <p:ext uri="{BB962C8B-B14F-4D97-AF65-F5344CB8AC3E}">
        <p14:creationId xmlns:p14="http://schemas.microsoft.com/office/powerpoint/2010/main" val="707836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make sure you </a:t>
            </a:r>
            <a:r>
              <a:rPr lang="en-GB" sz="2400" dirty="0" smtClean="0"/>
              <a:t>can identify lamps and their circuits.</a:t>
            </a:r>
            <a:endParaRPr lang="en-GB" sz="2400" dirty="0"/>
          </a:p>
        </p:txBody>
      </p:sp>
    </p:spTree>
    <p:custDataLst>
      <p:tags r:id="rId1"/>
    </p:custDataLst>
    <p:extLst>
      <p:ext uri="{BB962C8B-B14F-4D97-AF65-F5344CB8AC3E}">
        <p14:creationId xmlns:p14="http://schemas.microsoft.com/office/powerpoint/2010/main" val="59378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1</a:t>
            </a:r>
            <a:endParaRPr lang="en-GB" dirty="0"/>
          </a:p>
        </p:txBody>
      </p:sp>
      <p:sp>
        <p:nvSpPr>
          <p:cNvPr id="4" name="Content Placeholder 3"/>
          <p:cNvSpPr>
            <a:spLocks noGrp="1"/>
          </p:cNvSpPr>
          <p:nvPr>
            <p:ph idx="1"/>
          </p:nvPr>
        </p:nvSpPr>
        <p:spPr/>
        <p:txBody>
          <a:bodyPr>
            <a:normAutofit/>
          </a:bodyPr>
          <a:lstStyle/>
          <a:p>
            <a:pPr marL="0" indent="0">
              <a:buNone/>
            </a:pPr>
            <a:r>
              <a:rPr lang="en-ZA" sz="2400" dirty="0"/>
              <a:t>The  time-switch </a:t>
            </a:r>
            <a:r>
              <a:rPr lang="en-ZA" sz="2400" dirty="0" smtClean="0"/>
              <a:t>is </a:t>
            </a:r>
            <a:r>
              <a:rPr lang="en-ZA" sz="2400" dirty="0"/>
              <a:t>generally </a:t>
            </a:r>
            <a:r>
              <a:rPr lang="en-ZA" sz="2400" dirty="0" smtClean="0"/>
              <a:t>preferred, over the </a:t>
            </a:r>
            <a:r>
              <a:rPr lang="en-ZA" sz="2400" dirty="0"/>
              <a:t>photo-electric </a:t>
            </a:r>
            <a:r>
              <a:rPr lang="en-ZA" sz="2400" dirty="0" smtClean="0"/>
              <a:t>cell.</a:t>
            </a:r>
            <a:endParaRPr lang="en-ZA" sz="2400" dirty="0"/>
          </a:p>
        </p:txBody>
      </p:sp>
      <p:sp>
        <p:nvSpPr>
          <p:cNvPr id="3" name="Rectangle 2"/>
          <p:cNvSpPr/>
          <p:nvPr/>
        </p:nvSpPr>
        <p:spPr>
          <a:xfrm>
            <a:off x="4032354" y="217357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5" name="Rectangle 4"/>
          <p:cNvSpPr/>
          <p:nvPr/>
        </p:nvSpPr>
        <p:spPr>
          <a:xfrm>
            <a:off x="5324007" y="219106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dirty="0" smtClean="0"/>
              <a:t>FALSE</a:t>
            </a:r>
            <a:endParaRPr lang="en-ZA" dirty="0"/>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6153" y="2868547"/>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0200" y="2882034"/>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Tree>
    <p:custDataLst>
      <p:tags r:id="rId1"/>
    </p:custDataLst>
    <p:extLst>
      <p:ext uri="{BB962C8B-B14F-4D97-AF65-F5344CB8AC3E}">
        <p14:creationId xmlns:p14="http://schemas.microsoft.com/office/powerpoint/2010/main" val="519267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normAutofit/>
          </a:bodyPr>
          <a:lstStyle/>
          <a:p>
            <a:pPr marL="0" indent="0">
              <a:buNone/>
            </a:pPr>
            <a:r>
              <a:rPr lang="en-ZA" sz="2400" dirty="0"/>
              <a:t>If an incandescent </a:t>
            </a:r>
            <a:r>
              <a:rPr lang="en-ZA" sz="2400" dirty="0" smtClean="0"/>
              <a:t>lamp </a:t>
            </a:r>
            <a:r>
              <a:rPr lang="en-ZA" sz="2400" dirty="0"/>
              <a:t>does not light but is visibly </a:t>
            </a:r>
            <a:r>
              <a:rPr lang="en-ZA" sz="2400" dirty="0" smtClean="0"/>
              <a:t>intact, then the possible remedy would be:</a:t>
            </a:r>
          </a:p>
          <a:p>
            <a:pPr marL="0" indent="0">
              <a:buNone/>
            </a:pPr>
            <a:endParaRPr lang="en-ZA" sz="2400" dirty="0"/>
          </a:p>
          <a:p>
            <a:pPr marL="457200" indent="-457200">
              <a:buFont typeface="+mj-lt"/>
              <a:buAutoNum type="alphaLcParenR"/>
            </a:pPr>
            <a:r>
              <a:rPr lang="en-ZA" sz="2400" dirty="0" smtClean="0"/>
              <a:t>A faulty </a:t>
            </a:r>
            <a:r>
              <a:rPr lang="en-ZA" sz="2400" dirty="0" smtClean="0"/>
              <a:t>tube.</a:t>
            </a:r>
            <a:endParaRPr lang="en-ZA" sz="2400" dirty="0" smtClean="0"/>
          </a:p>
          <a:p>
            <a:pPr marL="457200" indent="-457200">
              <a:buFont typeface="+mj-lt"/>
              <a:buAutoNum type="alphaLcParenR"/>
            </a:pPr>
            <a:r>
              <a:rPr lang="en-ZA" sz="2400" dirty="0" smtClean="0"/>
              <a:t>Supply </a:t>
            </a:r>
            <a:r>
              <a:rPr lang="en-ZA" sz="2400" dirty="0"/>
              <a:t>could have been interrupted</a:t>
            </a:r>
            <a:r>
              <a:rPr lang="en-ZA" sz="2400" dirty="0" smtClean="0"/>
              <a:t>.</a:t>
            </a:r>
          </a:p>
          <a:p>
            <a:pPr marL="457200" indent="-457200">
              <a:buFont typeface="+mj-lt"/>
              <a:buAutoNum type="alphaLcParenR"/>
            </a:pPr>
            <a:r>
              <a:rPr lang="en-ZA" sz="2400" dirty="0" smtClean="0"/>
              <a:t>A </a:t>
            </a:r>
            <a:r>
              <a:rPr lang="en-ZA" sz="2400" dirty="0"/>
              <a:t>faulty </a:t>
            </a:r>
            <a:r>
              <a:rPr lang="en-ZA" sz="2400" dirty="0" smtClean="0"/>
              <a:t>starter.</a:t>
            </a:r>
          </a:p>
          <a:p>
            <a:pPr marL="457200" indent="-457200">
              <a:buFont typeface="+mj-lt"/>
              <a:buAutoNum type="alphaLcParenR"/>
            </a:pPr>
            <a:r>
              <a:rPr lang="en-ZA" sz="2400" dirty="0" smtClean="0"/>
              <a:t>A faulty ballast.</a:t>
            </a:r>
            <a:endParaRPr lang="en-ZA" sz="2400" dirty="0"/>
          </a:p>
        </p:txBody>
      </p:sp>
    </p:spTree>
    <p:custDataLst>
      <p:tags r:id="rId1"/>
    </p:custDataLst>
    <p:extLst>
      <p:ext uri="{BB962C8B-B14F-4D97-AF65-F5344CB8AC3E}">
        <p14:creationId xmlns:p14="http://schemas.microsoft.com/office/powerpoint/2010/main" val="1554878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4" name="Content Placeholder 3"/>
          <p:cNvSpPr>
            <a:spLocks noGrp="1"/>
          </p:cNvSpPr>
          <p:nvPr>
            <p:ph idx="1"/>
          </p:nvPr>
        </p:nvSpPr>
        <p:spPr>
          <a:xfrm>
            <a:off x="703959" y="1468411"/>
            <a:ext cx="8831461" cy="3654318"/>
          </a:xfrm>
        </p:spPr>
        <p:txBody>
          <a:bodyPr>
            <a:normAutofit/>
          </a:bodyPr>
          <a:lstStyle/>
          <a:p>
            <a:pPr marL="0" indent="0">
              <a:buNone/>
            </a:pPr>
            <a:r>
              <a:rPr lang="en-ZA" sz="2400" dirty="0"/>
              <a:t>The operation of compact fluorescent lamps is identical to that of </a:t>
            </a:r>
            <a:r>
              <a:rPr lang="en-ZA" sz="2400" dirty="0" smtClean="0"/>
              <a:t>a switch-start </a:t>
            </a:r>
            <a:r>
              <a:rPr lang="en-ZA" sz="2400" dirty="0"/>
              <a:t>circuit.</a:t>
            </a:r>
          </a:p>
        </p:txBody>
      </p:sp>
      <p:sp>
        <p:nvSpPr>
          <p:cNvPr id="3" name="Rectangle 2"/>
          <p:cNvSpPr/>
          <p:nvPr/>
        </p:nvSpPr>
        <p:spPr>
          <a:xfrm>
            <a:off x="4032354" y="2397842"/>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5" name="Rectangle 4"/>
          <p:cNvSpPr/>
          <p:nvPr/>
        </p:nvSpPr>
        <p:spPr>
          <a:xfrm>
            <a:off x="5324007" y="2397258"/>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6154" y="3112866"/>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0200" y="3309056"/>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Tree>
    <p:custDataLst>
      <p:tags r:id="rId1"/>
    </p:custDataLst>
    <p:extLst>
      <p:ext uri="{BB962C8B-B14F-4D97-AF65-F5344CB8AC3E}">
        <p14:creationId xmlns:p14="http://schemas.microsoft.com/office/powerpoint/2010/main" val="4015898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a:xfrm>
            <a:off x="703959" y="1533187"/>
            <a:ext cx="8831461" cy="3668400"/>
          </a:xfrm>
        </p:spPr>
        <p:txBody>
          <a:bodyPr>
            <a:noAutofit/>
          </a:bodyPr>
          <a:lstStyle/>
          <a:p>
            <a:pPr marL="0" indent="0">
              <a:buNone/>
            </a:pPr>
            <a:r>
              <a:rPr lang="en-ZA" sz="2400" dirty="0" smtClean="0"/>
              <a:t>Click on the disadvantages </a:t>
            </a:r>
            <a:r>
              <a:rPr lang="en-ZA" sz="2400" dirty="0"/>
              <a:t>of fluorescent </a:t>
            </a:r>
            <a:r>
              <a:rPr lang="en-ZA" sz="2400" dirty="0" smtClean="0"/>
              <a:t>lamps.</a:t>
            </a:r>
          </a:p>
          <a:p>
            <a:pPr marL="0" indent="0">
              <a:buNone/>
            </a:pPr>
            <a:endParaRPr lang="en-ZA" sz="2400" dirty="0" smtClean="0"/>
          </a:p>
          <a:p>
            <a:pPr marL="457200" indent="-457200">
              <a:buFont typeface="+mj-lt"/>
              <a:buAutoNum type="alphaLcParenR"/>
            </a:pPr>
            <a:r>
              <a:rPr lang="en-ZA" sz="2400" dirty="0"/>
              <a:t>They are temperature </a:t>
            </a:r>
            <a:r>
              <a:rPr lang="en-ZA" sz="2400" dirty="0" smtClean="0"/>
              <a:t>sensitive and </a:t>
            </a:r>
            <a:r>
              <a:rPr lang="en-ZA" sz="2400" dirty="0"/>
              <a:t>so are difficult to start in very cold weather</a:t>
            </a:r>
            <a:r>
              <a:rPr lang="en-ZA" sz="2400" dirty="0" smtClean="0"/>
              <a:t>.</a:t>
            </a:r>
          </a:p>
          <a:p>
            <a:pPr marL="457200" indent="-457200">
              <a:buFont typeface="+mj-lt"/>
              <a:buAutoNum type="alphaLcParenR"/>
            </a:pPr>
            <a:r>
              <a:rPr lang="en-ZA" sz="2400" dirty="0"/>
              <a:t>They are expensive because they require chokes and starters for auxiliary starting</a:t>
            </a:r>
            <a:r>
              <a:rPr lang="en-ZA" sz="2400" dirty="0" smtClean="0"/>
              <a:t>.</a:t>
            </a:r>
          </a:p>
          <a:p>
            <a:pPr marL="457200" indent="-457200">
              <a:buFont typeface="+mj-lt"/>
              <a:buAutoNum type="alphaLcParenR"/>
            </a:pPr>
            <a:r>
              <a:rPr lang="en-ZA" sz="2400" dirty="0"/>
              <a:t>Lamp life is about 1000 hours</a:t>
            </a:r>
            <a:r>
              <a:rPr lang="en-ZA" sz="2400" dirty="0" smtClean="0"/>
              <a:t>.</a:t>
            </a:r>
          </a:p>
          <a:p>
            <a:pPr marL="457200" indent="-457200">
              <a:buFont typeface="+mj-lt"/>
              <a:buAutoNum type="alphaLcParenR"/>
            </a:pPr>
            <a:r>
              <a:rPr lang="en-ZA" sz="2400" dirty="0" smtClean="0"/>
              <a:t>They </a:t>
            </a:r>
            <a:r>
              <a:rPr lang="en-ZA" sz="2400" dirty="0"/>
              <a:t>have a low power factor</a:t>
            </a:r>
            <a:r>
              <a:rPr lang="en-ZA" sz="2400" dirty="0" smtClean="0"/>
              <a:t>.</a:t>
            </a:r>
          </a:p>
          <a:p>
            <a:pPr marL="0" indent="0">
              <a:buNone/>
            </a:pPr>
            <a:endParaRPr lang="en-ZA" sz="2400" dirty="0" smtClean="0"/>
          </a:p>
          <a:p>
            <a:pPr marL="0" indent="0">
              <a:buNone/>
            </a:pPr>
            <a:endParaRPr lang="en-ZA" sz="2400" dirty="0"/>
          </a:p>
          <a:p>
            <a:pPr marL="0" indent="0">
              <a:buNone/>
            </a:pPr>
            <a:endParaRPr lang="en-ZA" sz="2400" dirty="0"/>
          </a:p>
        </p:txBody>
      </p:sp>
    </p:spTree>
    <p:custDataLst>
      <p:tags r:id="rId1"/>
    </p:custDataLst>
    <p:extLst>
      <p:ext uri="{BB962C8B-B14F-4D97-AF65-F5344CB8AC3E}">
        <p14:creationId xmlns:p14="http://schemas.microsoft.com/office/powerpoint/2010/main" val="671808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3" name="Content Placeholder 2"/>
          <p:cNvSpPr>
            <a:spLocks noGrp="1"/>
          </p:cNvSpPr>
          <p:nvPr>
            <p:ph idx="1"/>
          </p:nvPr>
        </p:nvSpPr>
        <p:spPr>
          <a:xfrm>
            <a:off x="703959" y="1533187"/>
            <a:ext cx="8831461" cy="2764176"/>
          </a:xfrm>
        </p:spPr>
        <p:txBody>
          <a:bodyPr>
            <a:normAutofit/>
          </a:bodyPr>
          <a:lstStyle/>
          <a:p>
            <a:pPr marL="0" indent="0">
              <a:buNone/>
            </a:pPr>
            <a:r>
              <a:rPr lang="en-ZA" sz="2400" dirty="0" smtClean="0"/>
              <a:t>Below is a </a:t>
            </a:r>
            <a:r>
              <a:rPr lang="en-ZA" sz="2400" dirty="0"/>
              <a:t>diagram of a </a:t>
            </a:r>
            <a:r>
              <a:rPr lang="en-ZA" sz="2400" dirty="0" smtClean="0"/>
              <a:t>mercury </a:t>
            </a:r>
            <a:r>
              <a:rPr lang="en-ZA" sz="2400" dirty="0"/>
              <a:t>tungsten </a:t>
            </a:r>
            <a:r>
              <a:rPr lang="en-ZA" sz="2400" dirty="0" smtClean="0"/>
              <a:t>lamp. What is A in the diagram called?</a:t>
            </a:r>
            <a:endParaRPr lang="en-ZA" sz="2400" dirty="0"/>
          </a:p>
        </p:txBody>
      </p:sp>
      <p:grpSp>
        <p:nvGrpSpPr>
          <p:cNvPr id="5" name="Group 4"/>
          <p:cNvGrpSpPr/>
          <p:nvPr/>
        </p:nvGrpSpPr>
        <p:grpSpPr>
          <a:xfrm>
            <a:off x="3550639" y="2398973"/>
            <a:ext cx="2808035" cy="1898390"/>
            <a:chOff x="3550639" y="2114160"/>
            <a:chExt cx="2808035" cy="1898390"/>
          </a:xfrm>
        </p:grpSpPr>
        <p:pic>
          <p:nvPicPr>
            <p:cNvPr id="2457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0639" y="2114160"/>
              <a:ext cx="2808035" cy="1898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954656" y="2653259"/>
              <a:ext cx="1404018" cy="369332"/>
            </a:xfrm>
            <a:prstGeom prst="rect">
              <a:avLst/>
            </a:prstGeom>
            <a:solidFill>
              <a:schemeClr val="bg1"/>
            </a:solidFill>
          </p:spPr>
          <p:txBody>
            <a:bodyPr wrap="square" rtlCol="0">
              <a:spAutoFit/>
            </a:bodyPr>
            <a:lstStyle/>
            <a:p>
              <a:r>
                <a:rPr lang="en-ZA" dirty="0" smtClean="0"/>
                <a:t>A</a:t>
              </a:r>
              <a:endParaRPr lang="en-ZA" dirty="0"/>
            </a:p>
          </p:txBody>
        </p:sp>
      </p:grpSp>
      <p:sp>
        <p:nvSpPr>
          <p:cNvPr id="6" name="TextBox 5"/>
          <p:cNvSpPr txBox="1"/>
          <p:nvPr/>
        </p:nvSpPr>
        <p:spPr>
          <a:xfrm>
            <a:off x="703959" y="4482029"/>
            <a:ext cx="3448316" cy="369332"/>
          </a:xfrm>
          <a:prstGeom prst="rect">
            <a:avLst/>
          </a:prstGeom>
          <a:noFill/>
          <a:ln>
            <a:solidFill>
              <a:schemeClr val="tx1"/>
            </a:solidFill>
          </a:ln>
        </p:spPr>
        <p:txBody>
          <a:bodyPr wrap="square" rtlCol="0">
            <a:spAutoFit/>
          </a:bodyPr>
          <a:lstStyle/>
          <a:p>
            <a:r>
              <a:rPr lang="en-ZA" dirty="0" smtClean="0"/>
              <a:t>ENTER ANSWER HERE</a:t>
            </a:r>
            <a:endParaRPr lang="en-ZA" dirty="0"/>
          </a:p>
        </p:txBody>
      </p:sp>
    </p:spTree>
    <p:custDataLst>
      <p:tags r:id="rId1"/>
    </p:custDataLst>
    <p:extLst>
      <p:ext uri="{BB962C8B-B14F-4D97-AF65-F5344CB8AC3E}">
        <p14:creationId xmlns:p14="http://schemas.microsoft.com/office/powerpoint/2010/main" val="3425160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r>
              <a:rPr lang="en-GB" sz="2400" dirty="0" smtClean="0">
                <a:solidFill>
                  <a:srgbClr val="0070C0"/>
                </a:solidFill>
              </a:rPr>
              <a:t>Lighting systems (light switching)</a:t>
            </a:r>
          </a:p>
          <a:p>
            <a:r>
              <a:rPr lang="en-GB" sz="2400" dirty="0" smtClean="0">
                <a:solidFill>
                  <a:srgbClr val="0070C0"/>
                </a:solidFill>
              </a:rPr>
              <a:t>Wiring a panel</a:t>
            </a:r>
            <a:endParaRPr lang="en-GB" sz="2400" dirty="0">
              <a:solidFill>
                <a:srgbClr val="0070C0"/>
              </a:solidFill>
            </a:endParaRP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smtClean="0"/>
              <a:t>Different types of lamps, including advantages and disadvantages.</a:t>
            </a:r>
          </a:p>
          <a:p>
            <a:pPr algn="just">
              <a:buFont typeface="Wingdings" panose="05000000000000000000" pitchFamily="2" charset="2"/>
              <a:buChar char="ü"/>
            </a:pPr>
            <a:r>
              <a:rPr lang="en-GB" sz="2400" dirty="0" smtClean="0"/>
              <a:t>Working with </a:t>
            </a:r>
            <a:r>
              <a:rPr lang="en-GB" sz="2400" dirty="0" smtClean="0"/>
              <a:t>and identifying different </a:t>
            </a:r>
            <a:r>
              <a:rPr lang="en-GB" sz="2400" dirty="0" smtClean="0"/>
              <a:t>lamp circuits. </a:t>
            </a:r>
          </a:p>
          <a:p>
            <a:pPr algn="just">
              <a:buFont typeface="Wingdings" panose="05000000000000000000" pitchFamily="2" charset="2"/>
              <a:buChar char="ü"/>
            </a:pPr>
            <a:r>
              <a:rPr lang="en-GB" sz="2400" dirty="0" smtClean="0"/>
              <a:t>Lighting control and day-light switches.</a:t>
            </a:r>
          </a:p>
          <a:p>
            <a:pPr algn="just">
              <a:buFont typeface="Wingdings" panose="05000000000000000000" pitchFamily="2" charset="2"/>
              <a:buChar char="ü"/>
            </a:pPr>
            <a:r>
              <a:rPr lang="en-GB" sz="2400" dirty="0" smtClean="0"/>
              <a:t>Troubleshooting for common lighting problems.</a:t>
            </a:r>
          </a:p>
          <a:p>
            <a:pPr algn="just">
              <a:buFont typeface="Wingdings" panose="05000000000000000000" pitchFamily="2" charset="2"/>
              <a:buChar char="ü"/>
            </a:pPr>
            <a:r>
              <a:rPr lang="en-GB" sz="2400" dirty="0" smtClean="0"/>
              <a:t>Safety procedures when working with lighting systems.</a:t>
            </a:r>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Video brief - </a:t>
            </a:r>
            <a:r>
              <a:rPr lang="en-ZA" dirty="0" smtClean="0"/>
              <a:t>Vid01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96301505"/>
              </p:ext>
            </p:extLst>
          </p:nvPr>
        </p:nvGraphicFramePr>
        <p:xfrm>
          <a:off x="703263" y="1533525"/>
          <a:ext cx="8832850" cy="6223318"/>
        </p:xfrm>
        <a:graphic>
          <a:graphicData uri="http://schemas.openxmlformats.org/drawingml/2006/table">
            <a:tbl>
              <a:tblPr firstRow="1" bandRow="1">
                <a:tableStyleId>{5940675A-B579-460E-94D1-54222C63F5DA}</a:tableStyleId>
              </a:tblPr>
              <a:tblGrid>
                <a:gridCol w="5292803"/>
                <a:gridCol w="3540047"/>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r>
                        <a:rPr lang="en-ZA" dirty="0" smtClean="0"/>
                        <a:t>There are many different types of light bulbs.</a:t>
                      </a:r>
                      <a:r>
                        <a:rPr lang="en-ZA" baseline="0" dirty="0" smtClean="0"/>
                        <a:t> We will go over each type in detail and list the advantages and disadvantages of each</a:t>
                      </a:r>
                      <a:r>
                        <a:rPr lang="en-ZA" baseline="0" dirty="0" smtClean="0"/>
                        <a:t>. See SANS Regulation 6.14.1 for lighting installation guide.</a:t>
                      </a:r>
                      <a:endParaRPr lang="en-ZA" dirty="0" smtClean="0"/>
                    </a:p>
                    <a:p>
                      <a:endParaRPr lang="en-ZA"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dirty="0" smtClean="0"/>
                        <a:t>We start with the Incandescent lamps.</a:t>
                      </a:r>
                    </a:p>
                    <a:p>
                      <a:r>
                        <a:rPr lang="en-ZA" dirty="0" smtClean="0"/>
                        <a:t>The advantage of using incandescent lamps is that control gear is not required. However, the disadvantage is the amount of heat generated and the amount of light (luminance) per watt being very small compared to lamps with control gear. The luminous efficiency of an incandescent lamp is ± 14 lumens/watt.</a:t>
                      </a:r>
                    </a:p>
                    <a:p>
                      <a:r>
                        <a:rPr lang="en-ZA" dirty="0" smtClean="0"/>
                        <a:t>These lamps are available in different sizes, wattages, cap types and colours.</a:t>
                      </a:r>
                      <a:r>
                        <a:rPr lang="en-ZA" baseline="0" dirty="0" smtClean="0"/>
                        <a:t> These are generally classified as reflector lamps, standard lamps,  signal or traffic lamps,  par lamps and the tungsten halogen lamps.</a:t>
                      </a:r>
                    </a:p>
                    <a:p>
                      <a:endParaRPr lang="en-ZA" sz="1512" b="0" i="0" u="none" strike="noStrike" kern="1200" baseline="0" dirty="0" smtClean="0">
                        <a:solidFill>
                          <a:schemeClr val="tx1"/>
                        </a:solidFill>
                        <a:latin typeface="+mn-lt"/>
                        <a:ea typeface="+mn-ea"/>
                        <a:cs typeface="+mn-cs"/>
                      </a:endParaRPr>
                    </a:p>
                    <a:p>
                      <a:r>
                        <a:rPr lang="en-ZA" sz="1512" b="0" i="0" u="none" strike="noStrike" kern="1200" baseline="0" dirty="0" smtClean="0">
                          <a:solidFill>
                            <a:schemeClr val="tx1"/>
                          </a:solidFill>
                          <a:latin typeface="+mn-lt"/>
                          <a:ea typeface="+mn-ea"/>
                          <a:cs typeface="+mn-cs"/>
                        </a:rPr>
                        <a:t>Incandescent light output is determined by the temperature of the filament. The higher the temperature, the brighter the bulb (lumens per watt of power consumed), and the shorter the life. These lamps should operate at the recommended voltage stated on the lamp. Under-voltage operation will result in longer lamp life, but a reduction in wattage, efficiency and light output. Over-voltage operation results in higher wattage, efficiency and light output but a shorter lamp life. </a:t>
                      </a:r>
                    </a:p>
                    <a:p>
                      <a:r>
                        <a:rPr lang="en-ZA" sz="1512" b="0" i="0" u="none" strike="noStrike" kern="1200" baseline="0" dirty="0" smtClean="0">
                          <a:solidFill>
                            <a:schemeClr val="tx1"/>
                          </a:solidFill>
                          <a:latin typeface="+mn-lt"/>
                          <a:ea typeface="+mn-ea"/>
                          <a:cs typeface="+mn-cs"/>
                        </a:rPr>
                        <a:t>	</a:t>
                      </a:r>
                    </a:p>
                    <a:p>
                      <a:endParaRPr lang="en-ZA" dirty="0"/>
                    </a:p>
                  </a:txBody>
                  <a:tcPr/>
                </a:tc>
                <a:tc>
                  <a:txBody>
                    <a:bodyPr/>
                    <a:lstStyle/>
                    <a:p>
                      <a:r>
                        <a:rPr lang="en-ZA" dirty="0" smtClean="0"/>
                        <a:t>Incandescent lamps</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2194" y="2269660"/>
            <a:ext cx="3130351" cy="1155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0734" y="3609901"/>
            <a:ext cx="1272619" cy="1096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4701" y="3624289"/>
            <a:ext cx="1364191" cy="108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0734" y="4930223"/>
            <a:ext cx="2629329" cy="1257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88179" y="6414537"/>
            <a:ext cx="2611884" cy="731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874275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79225948"/>
              </p:ext>
            </p:extLst>
          </p:nvPr>
        </p:nvGraphicFramePr>
        <p:xfrm>
          <a:off x="703263" y="1533525"/>
          <a:ext cx="8832850" cy="4471226"/>
        </p:xfrm>
        <a:graphic>
          <a:graphicData uri="http://schemas.openxmlformats.org/drawingml/2006/table">
            <a:tbl>
              <a:tblPr firstRow="1" bandRow="1">
                <a:tableStyleId>{5940675A-B579-460E-94D1-54222C63F5DA}</a:tableStyleId>
              </a:tblPr>
              <a:tblGrid>
                <a:gridCol w="4416425"/>
                <a:gridCol w="4416425"/>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r>
                        <a:rPr lang="en-ZA" dirty="0" smtClean="0"/>
                        <a:t>As an incandescent lamp burns at a constant voltage, the filament will gradually deteriorate, causing a slow but continuous reduction in wattage and light output, until the normal end of its life is reached when the filament will break or burn through at its thinnest spot. To reduce the rate of evaporation of the filament, which is made of tungsten, the lamp bulb is filled with an inert gas, such as argon or nitrogen, which does not affect the filament chemically.</a:t>
                      </a:r>
                      <a:endParaRPr lang="en-ZA" dirty="0"/>
                    </a:p>
                  </a:txBody>
                  <a:tcPr/>
                </a:tc>
                <a:tc>
                  <a:txBody>
                    <a:bodyPr/>
                    <a:lstStyle/>
                    <a:p>
                      <a:r>
                        <a:rPr lang="en-ZA" dirty="0" smtClean="0"/>
                        <a:t>Demonstrate</a:t>
                      </a:r>
                      <a:r>
                        <a:rPr lang="en-ZA" baseline="0" dirty="0" smtClean="0"/>
                        <a:t> this with an incandescent bulb .</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dirty="0" smtClean="0"/>
                        <a:t>Next</a:t>
                      </a:r>
                      <a:r>
                        <a:rPr lang="en-ZA" baseline="0" dirty="0" smtClean="0"/>
                        <a:t> we move on to </a:t>
                      </a:r>
                      <a:r>
                        <a:rPr lang="en-ZA" sz="1512" b="0" i="0" u="none" strike="noStrike" kern="1200" baseline="0" dirty="0" smtClean="0">
                          <a:solidFill>
                            <a:schemeClr val="tx1"/>
                          </a:solidFill>
                          <a:latin typeface="+mn-lt"/>
                          <a:ea typeface="+mn-ea"/>
                          <a:cs typeface="+mn-cs"/>
                        </a:rPr>
                        <a:t>Mercury tungsten lamps.</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Mercury tungsten lamps or mercury blended, as they are normally called, also require no control gear. The luminous efficacy is ± 20 lumens / watt.</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Mercury tungsten lamps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3715" y="4473446"/>
            <a:ext cx="1691702" cy="1398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445451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13182421"/>
              </p:ext>
            </p:extLst>
          </p:nvPr>
        </p:nvGraphicFramePr>
        <p:xfrm>
          <a:off x="703263" y="1533525"/>
          <a:ext cx="8832850" cy="3458020"/>
        </p:xfrm>
        <a:graphic>
          <a:graphicData uri="http://schemas.openxmlformats.org/drawingml/2006/table">
            <a:tbl>
              <a:tblPr firstRow="1" bandRow="1">
                <a:tableStyleId>{5940675A-B579-460E-94D1-54222C63F5DA}</a:tableStyleId>
              </a:tblPr>
              <a:tblGrid>
                <a:gridCol w="4416425"/>
                <a:gridCol w="4416425"/>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dirty="0" smtClean="0"/>
                        <a:t>This type of lamp consists of a mercury discharge tube in series with a tungsten filament, and are available in BC, ES or GES cap-type.</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Operating voltage is 230 volts, and they are available in 160, 250 and 500 watts. The lamp life is ± 6000 hours. When the lamp is initially switched on it takes approximately one to two minutes to obtain its maximum light output. If the power supply is interrupted at any time, the hot re-ignition time takes five to seven minutes. A minimum of 198 volts is required to strike the lamp and an added advantage is that it will operate, mounted in any position.</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Mercury tungsten lamps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2245" y="2314862"/>
            <a:ext cx="1691702" cy="1398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03367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83277719"/>
              </p:ext>
            </p:extLst>
          </p:nvPr>
        </p:nvGraphicFramePr>
        <p:xfrm>
          <a:off x="703263" y="1533525"/>
          <a:ext cx="8832850" cy="9679940"/>
        </p:xfrm>
        <a:graphic>
          <a:graphicData uri="http://schemas.openxmlformats.org/drawingml/2006/table">
            <a:tbl>
              <a:tblPr firstRow="1" bandRow="1">
                <a:tableStyleId>{5940675A-B579-460E-94D1-54222C63F5DA}</a:tableStyleId>
              </a:tblPr>
              <a:tblGrid>
                <a:gridCol w="5472685"/>
                <a:gridCol w="3360165"/>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Before discussing the wiring of fluorescent lamps, we first go over a brief description on the different types and how they operate.	</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In contrast to the well known filament lamp in which electricity flows from one lead wire to another through the solid tungsten wire, thus heating it to incandescence (glowing with heat), the fluorescent lamp is a glass tube, with a filament-type electrode sealed into each of its ends. The filaments are made of coils of tungsten wire and are coated with a material, which has the ability to emit electrons. The inner surface of the tube is coated with a layer of a phosphor. During the manufacturing of the lamp, most of the air is removed from the tube and a small amount of argon gas and mercury vapour is placed inside it.</a:t>
                      </a:r>
                    </a:p>
                    <a:p>
                      <a:r>
                        <a:rPr lang="en-ZA" sz="1512" b="0" i="0" u="none" strike="noStrike" kern="1200" baseline="0" dirty="0" smtClean="0">
                          <a:solidFill>
                            <a:schemeClr val="tx1"/>
                          </a:solidFill>
                          <a:latin typeface="+mn-lt"/>
                          <a:ea typeface="+mn-ea"/>
                          <a:cs typeface="+mn-cs"/>
                        </a:rPr>
                        <a:t>This fluorescent lamp is an electrical discharge source, which makes use of ultra violet energy, generated by passing an electric current through a low-pressure mercury vapour, to activate the phosphor coating on the inner surface of the glass tube. The life of a florescent lamp depends to a certain degree on the frequency of switching. A lamp, which is switched infrequently will last considerably longer. </a:t>
                      </a:r>
                    </a:p>
                    <a:p>
                      <a:r>
                        <a:rPr lang="en-ZA" sz="1512" b="0" i="0" u="none" strike="noStrike" kern="1200" baseline="0" dirty="0" smtClean="0">
                          <a:solidFill>
                            <a:schemeClr val="tx1"/>
                          </a:solidFill>
                          <a:latin typeface="+mn-lt"/>
                          <a:ea typeface="+mn-ea"/>
                          <a:cs typeface="+mn-cs"/>
                        </a:rPr>
                        <a:t>For the fluorescent lamp to produce light, control gear is required. The function of the control gear is to create a momentary high voltage impulse, in order to establish an arc between the electrodes (filaments), and to limit the arc current. The two principle elements required are an iron-cored choke coil, called a </a:t>
                      </a:r>
                      <a:r>
                        <a:rPr lang="en-ZA" sz="1512" b="1" i="0" u="none" strike="noStrike" kern="1200" baseline="0" dirty="0" smtClean="0">
                          <a:solidFill>
                            <a:schemeClr val="tx1"/>
                          </a:solidFill>
                          <a:latin typeface="+mn-lt"/>
                          <a:ea typeface="+mn-ea"/>
                          <a:cs typeface="+mn-cs"/>
                        </a:rPr>
                        <a:t>ballast</a:t>
                      </a:r>
                      <a:r>
                        <a:rPr lang="en-ZA" sz="1512" b="0" i="0" u="none" strike="noStrike" kern="1200" baseline="0" dirty="0" smtClean="0">
                          <a:solidFill>
                            <a:schemeClr val="tx1"/>
                          </a:solidFill>
                          <a:latin typeface="+mn-lt"/>
                          <a:ea typeface="+mn-ea"/>
                          <a:cs typeface="+mn-cs"/>
                        </a:rPr>
                        <a:t>, which causes the high voltage and limits the current flowing through the lamp, and a </a:t>
                      </a:r>
                      <a:r>
                        <a:rPr lang="en-ZA" sz="1512" b="1" i="0" u="none" strike="noStrike" kern="1200" baseline="0" dirty="0" smtClean="0">
                          <a:solidFill>
                            <a:schemeClr val="tx1"/>
                          </a:solidFill>
                          <a:latin typeface="+mn-lt"/>
                          <a:ea typeface="+mn-ea"/>
                          <a:cs typeface="+mn-cs"/>
                        </a:rPr>
                        <a:t>starter </a:t>
                      </a:r>
                      <a:r>
                        <a:rPr lang="en-ZA" sz="1512" b="0" i="0" u="none" strike="noStrike" kern="1200" baseline="0" dirty="0" smtClean="0">
                          <a:solidFill>
                            <a:schemeClr val="tx1"/>
                          </a:solidFill>
                          <a:latin typeface="+mn-lt"/>
                          <a:ea typeface="+mn-ea"/>
                          <a:cs typeface="+mn-cs"/>
                        </a:rPr>
                        <a:t>or a method of starting the arc between the electrodes. </a:t>
                      </a:r>
                    </a:p>
                    <a:p>
                      <a:r>
                        <a:rPr lang="en-ZA" sz="1512" b="0" i="0" u="none" strike="noStrike" kern="1200" baseline="0" dirty="0" smtClean="0">
                          <a:solidFill>
                            <a:schemeClr val="tx1"/>
                          </a:solidFill>
                          <a:latin typeface="+mn-lt"/>
                          <a:ea typeface="+mn-ea"/>
                          <a:cs typeface="+mn-cs"/>
                        </a:rPr>
                        <a:t>There are two basic types of tubes available, namely the </a:t>
                      </a:r>
                      <a:r>
                        <a:rPr lang="en-ZA" sz="1512" b="0" i="0" u="none" strike="noStrike" kern="1200" baseline="0" dirty="0" err="1" smtClean="0">
                          <a:solidFill>
                            <a:schemeClr val="tx1"/>
                          </a:solidFill>
                          <a:latin typeface="+mn-lt"/>
                          <a:ea typeface="+mn-ea"/>
                          <a:cs typeface="+mn-cs"/>
                        </a:rPr>
                        <a:t>slimline</a:t>
                      </a:r>
                      <a:r>
                        <a:rPr lang="en-ZA" sz="1512" b="0" i="0" u="none" strike="noStrike" kern="1200" baseline="0" dirty="0" smtClean="0">
                          <a:solidFill>
                            <a:schemeClr val="tx1"/>
                          </a:solidFill>
                          <a:latin typeface="+mn-lt"/>
                          <a:ea typeface="+mn-ea"/>
                          <a:cs typeface="+mn-cs"/>
                        </a:rPr>
                        <a:t> and the “power grooved”.</a:t>
                      </a:r>
                    </a:p>
                    <a:p>
                      <a:r>
                        <a:rPr lang="en-ZA" sz="1512" b="0" i="0" u="none" strike="noStrike" kern="1200" baseline="0" dirty="0" err="1" smtClean="0">
                          <a:solidFill>
                            <a:schemeClr val="tx1"/>
                          </a:solidFill>
                          <a:latin typeface="+mn-lt"/>
                          <a:ea typeface="+mn-ea"/>
                          <a:cs typeface="+mn-cs"/>
                        </a:rPr>
                        <a:t>Slimline</a:t>
                      </a:r>
                      <a:r>
                        <a:rPr lang="en-ZA" sz="1512" b="0" i="0" u="none" strike="noStrike" kern="1200" baseline="0" dirty="0" smtClean="0">
                          <a:solidFill>
                            <a:schemeClr val="tx1"/>
                          </a:solidFill>
                          <a:latin typeface="+mn-lt"/>
                          <a:ea typeface="+mn-ea"/>
                          <a:cs typeface="+mn-cs"/>
                        </a:rPr>
                        <a:t> tubes are the most commonly used and are used in offices, shops, etc. Power grooved tubes require a much higher voltage than the </a:t>
                      </a:r>
                      <a:r>
                        <a:rPr lang="en-ZA" sz="1512" b="0" i="0" u="none" strike="noStrike" kern="1200" baseline="0" dirty="0" err="1" smtClean="0">
                          <a:solidFill>
                            <a:schemeClr val="tx1"/>
                          </a:solidFill>
                          <a:latin typeface="+mn-lt"/>
                          <a:ea typeface="+mn-ea"/>
                          <a:cs typeface="+mn-cs"/>
                        </a:rPr>
                        <a:t>slimline</a:t>
                      </a:r>
                      <a:r>
                        <a:rPr lang="en-ZA" sz="1512" b="0" i="0" u="none" strike="noStrike" kern="1200" baseline="0" dirty="0" smtClean="0">
                          <a:solidFill>
                            <a:schemeClr val="tx1"/>
                          </a:solidFill>
                          <a:latin typeface="+mn-lt"/>
                          <a:ea typeface="+mn-ea"/>
                          <a:cs typeface="+mn-cs"/>
                        </a:rPr>
                        <a:t> tubes and provide more illumination. </a:t>
                      </a:r>
                    </a:p>
                    <a:p>
                      <a:r>
                        <a:rPr lang="en-ZA" sz="1512" b="0" i="0" u="none" strike="noStrike" kern="1200" baseline="0" dirty="0" smtClean="0">
                          <a:solidFill>
                            <a:schemeClr val="tx1"/>
                          </a:solidFill>
                          <a:latin typeface="+mn-lt"/>
                          <a:ea typeface="+mn-ea"/>
                          <a:cs typeface="+mn-cs"/>
                        </a:rPr>
                        <a:t>Fluorescent tubes are obtainable in wattages from 4 to 215 watts and voltages from 6 to 230 volts. The luminous efficacy is ± 80 lumens / watt. Here is  a typical </a:t>
                      </a:r>
                      <a:r>
                        <a:rPr lang="en-ZA" sz="1512" b="0" i="0" u="none" strike="noStrike" kern="1200" baseline="0" dirty="0" err="1" smtClean="0">
                          <a:solidFill>
                            <a:schemeClr val="tx1"/>
                          </a:solidFill>
                          <a:latin typeface="+mn-lt"/>
                          <a:ea typeface="+mn-ea"/>
                          <a:cs typeface="+mn-cs"/>
                        </a:rPr>
                        <a:t>slimline</a:t>
                      </a:r>
                      <a:r>
                        <a:rPr lang="en-ZA" sz="1512" b="0" i="0" u="none" strike="noStrike" kern="1200" baseline="0" dirty="0" smtClean="0">
                          <a:solidFill>
                            <a:schemeClr val="tx1"/>
                          </a:solidFill>
                          <a:latin typeface="+mn-lt"/>
                          <a:ea typeface="+mn-ea"/>
                          <a:cs typeface="+mn-cs"/>
                        </a:rPr>
                        <a:t> fluorescent lamp.	</a:t>
                      </a:r>
                    </a:p>
                    <a:p>
                      <a:r>
                        <a:rPr lang="en-ZA" sz="1512" b="0" i="0" u="none" strike="noStrike" kern="1200" baseline="0" dirty="0" smtClean="0">
                          <a:solidFill>
                            <a:schemeClr val="tx1"/>
                          </a:solidFill>
                          <a:latin typeface="+mn-lt"/>
                          <a:ea typeface="+mn-ea"/>
                          <a:cs typeface="+mn-cs"/>
                        </a:rPr>
                        <a:t>These lamps are also manufactured in a “U” or “C” shape as well as the normal straight tube. They are also available in different cap-types</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Fluorescent lamps </a:t>
                      </a:r>
                      <a:r>
                        <a:rPr lang="en-ZA" sz="1512" b="0" i="0" u="none" strike="noStrike" kern="1200" baseline="0" dirty="0" smtClean="0">
                          <a:solidFill>
                            <a:schemeClr val="tx1"/>
                          </a:solidFill>
                          <a:latin typeface="+mn-lt"/>
                          <a:ea typeface="+mn-ea"/>
                          <a:cs typeface="+mn-cs"/>
                        </a:rPr>
                        <a:t>(presenter to demonstrate as per script wording)</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7091" y="2698567"/>
            <a:ext cx="257175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5053" y="7884020"/>
            <a:ext cx="2686909" cy="1185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7091" y="9699702"/>
            <a:ext cx="2705100" cy="1279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080173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64962371"/>
              </p:ext>
            </p:extLst>
          </p:nvPr>
        </p:nvGraphicFramePr>
        <p:xfrm>
          <a:off x="703263" y="1533525"/>
          <a:ext cx="8832850" cy="6453759"/>
        </p:xfrm>
        <a:graphic>
          <a:graphicData uri="http://schemas.openxmlformats.org/drawingml/2006/table">
            <a:tbl>
              <a:tblPr firstRow="1" bandRow="1">
                <a:tableStyleId>{5940675A-B579-460E-94D1-54222C63F5DA}</a:tableStyleId>
              </a:tblPr>
              <a:tblGrid>
                <a:gridCol w="5292803"/>
                <a:gridCol w="3540047"/>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Now that you understand the different types of  Fluorescent lamps , we move onto the method of operation. </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choke (ballast):</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choke, or ballast, is a coil of wire wound around an iron core. When AC current flows a change in the direction of current is opposed by the inductive reactance of the coil.</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When the current flowing through the choke is suddenly cut off, the magnetic field around the coil collapses, inducing a high voltage into the coil. This principle is used for the starting circuit of a fluorescent lamp but special types of ballasts are used for power grooved tubes.</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ignition of a fluorescent tube:</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When the line switch is closed, current flows through the choke, through the one filament (cathode) through the starter, and through the second cathode back to the other side of the line. The arrows in show this flow.</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•When this occurs, the ends of the lamp glow but do not light up. After one or two seconds the starter switch, which contains a bi-metal strip, which is heated up by the current, opens. The current stops flowing through the choke and the magnetic field around the choke coil collapses, thus inducing a high voltage. The voltage “kick” establishes an arc between the two cathodes of the fluorescent tube. Once started, the arc continues and the fluorescent tubes glows from radiation of the electric arc. The choke has performed its first duty, that is  that of starting the arc in the tube.</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Fluorescent lamps  </a:t>
                      </a:r>
                      <a:r>
                        <a:rPr lang="en-ZA" sz="1512" b="1" i="0" u="none" strike="noStrike" kern="1200" baseline="0" dirty="0" err="1" smtClean="0">
                          <a:solidFill>
                            <a:schemeClr val="tx1"/>
                          </a:solidFill>
                          <a:latin typeface="+mn-lt"/>
                          <a:ea typeface="+mn-ea"/>
                          <a:cs typeface="+mn-cs"/>
                        </a:rPr>
                        <a:t>contin</a:t>
                      </a:r>
                      <a:r>
                        <a:rPr lang="en-ZA" sz="1512" b="1" i="0" u="none" strike="noStrike" kern="1200" baseline="0" dirty="0" smtClean="0">
                          <a:solidFill>
                            <a:schemeClr val="tx1"/>
                          </a:solidFill>
                          <a:latin typeface="+mn-lt"/>
                          <a:ea typeface="+mn-ea"/>
                          <a:cs typeface="+mn-cs"/>
                        </a:rPr>
                        <a:t>.</a:t>
                      </a:r>
                      <a:r>
                        <a:rPr lang="en-ZA" sz="1512" b="0" i="0" u="none" strike="noStrike" kern="1200" baseline="0" dirty="0" smtClean="0">
                          <a:solidFill>
                            <a:schemeClr val="tx1"/>
                          </a:solidFill>
                          <a:latin typeface="+mn-lt"/>
                          <a:ea typeface="+mn-ea"/>
                          <a:cs typeface="+mn-cs"/>
                        </a:rPr>
                        <a:t>(presenter to demonstrate as per script wording)</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9767" y="2731228"/>
            <a:ext cx="2800682" cy="2200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405819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12673416"/>
              </p:ext>
            </p:extLst>
          </p:nvPr>
        </p:nvGraphicFramePr>
        <p:xfrm>
          <a:off x="703263" y="1533525"/>
          <a:ext cx="8832850" cy="5301552"/>
        </p:xfrm>
        <a:graphic>
          <a:graphicData uri="http://schemas.openxmlformats.org/drawingml/2006/table">
            <a:tbl>
              <a:tblPr firstRow="1" bandRow="1">
                <a:tableStyleId>{5940675A-B579-460E-94D1-54222C63F5DA}</a:tableStyleId>
              </a:tblPr>
              <a:tblGrid>
                <a:gridCol w="6042311"/>
                <a:gridCol w="2790539"/>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Here now we see the flow of current through the fluorescent tube, after it has been started, the starter switch is open. The current flows as indicated by the arrows, i.e. through the choke, the tube, the mercury vapour and back to the other side of the line.</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choke also limits the current flowing through the lamp. This is done by the inductive reactance of the choke coil. The current flows through the space from one end of the lamp to the other end.</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cathodes are of tungsten wire, coated with a layer of barium oxide. (The barium oxide when heated emits electrons).</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electrons boil off the barium coating in much the same way as steam from boiling water, and the argon gas in the fluorescent tubes provides the path for the electron current.</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electrons heat the argon gas by colliding with the gas particles. The hot argon gas heats the mercury, which vaporises. The vaporised mercury (mercury being an electrical conductor) becomes the path for the current. The electrons emitted from the cathode hit the fluorescent coating in the tube and the coating glows, giving off light.</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electron stream is emitted from one cathode and it flows to the opposite end on the first half of an AC cycle. On the second half of the AC cycle the current reverses, and so it continues at a rate of 50 times per second.</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Fluorescent lamps </a:t>
                      </a:r>
                      <a:r>
                        <a:rPr lang="en-ZA" sz="1512" b="1" i="0" u="none" strike="noStrike" kern="1200" baseline="0" dirty="0" err="1" smtClean="0">
                          <a:solidFill>
                            <a:schemeClr val="tx1"/>
                          </a:solidFill>
                          <a:latin typeface="+mn-lt"/>
                          <a:ea typeface="+mn-ea"/>
                          <a:cs typeface="+mn-cs"/>
                        </a:rPr>
                        <a:t>contin</a:t>
                      </a:r>
                      <a:r>
                        <a:rPr lang="en-ZA" sz="1512" b="1" i="0" u="none" strike="noStrike" kern="1200" baseline="0" dirty="0" smtClean="0">
                          <a:solidFill>
                            <a:schemeClr val="tx1"/>
                          </a:solidFill>
                          <a:latin typeface="+mn-lt"/>
                          <a:ea typeface="+mn-ea"/>
                          <a:cs typeface="+mn-cs"/>
                        </a:rPr>
                        <a:t>.</a:t>
                      </a:r>
                      <a:r>
                        <a:rPr lang="en-ZA" sz="1512" b="0" i="0" u="none" strike="noStrike" kern="1200" baseline="0" dirty="0" smtClean="0">
                          <a:solidFill>
                            <a:schemeClr val="tx1"/>
                          </a:solidFill>
                          <a:latin typeface="+mn-lt"/>
                          <a:ea typeface="+mn-ea"/>
                          <a:cs typeface="+mn-cs"/>
                        </a:rPr>
                        <a:t>(presenter to demonstrate as per script wording)</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1593" y="2947466"/>
            <a:ext cx="211455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2849934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57383603"/>
              </p:ext>
            </p:extLst>
          </p:nvPr>
        </p:nvGraphicFramePr>
        <p:xfrm>
          <a:off x="703263" y="1533525"/>
          <a:ext cx="8832850" cy="8297291"/>
        </p:xfrm>
        <a:graphic>
          <a:graphicData uri="http://schemas.openxmlformats.org/drawingml/2006/table">
            <a:tbl>
              <a:tblPr firstRow="1" bandRow="1">
                <a:tableStyleId>{5940675A-B579-460E-94D1-54222C63F5DA}</a:tableStyleId>
              </a:tblPr>
              <a:tblGrid>
                <a:gridCol w="4693196"/>
                <a:gridCol w="4139654"/>
              </a:tblGrid>
              <a:tr h="370840">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There are different methods of starting fluorescent lamps; Thermal starter (which we’ve just discussed), Quick starter and Glow starting switch.</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In the Quick starter method a cathode is on each end of the lamp but they are not short-circuited. A starter is not required. The cathode is heated by a special winding in the choke and the starting principle is the same as for the instant-start tubes.</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A glow starter (G) consists of two electrodes enclosed in a glass bulb filled with a mixture of helium and hydrogen. </a:t>
                      </a:r>
                    </a:p>
                    <a:p>
                      <a:endParaRPr lang="en-ZA" sz="1512" b="0" i="0" u="none" strike="noStrike" kern="1200" baseline="0" dirty="0" smtClean="0">
                        <a:solidFill>
                          <a:schemeClr val="tx1"/>
                        </a:solidFill>
                        <a:latin typeface="+mn-lt"/>
                        <a:ea typeface="+mn-ea"/>
                        <a:cs typeface="+mn-cs"/>
                      </a:endParaRPr>
                    </a:p>
                    <a:p>
                      <a:r>
                        <a:rPr lang="en-ZA" sz="1512" b="0" i="0" u="none" strike="noStrike" kern="1200" baseline="0" dirty="0" smtClean="0">
                          <a:solidFill>
                            <a:schemeClr val="tx1"/>
                          </a:solidFill>
                          <a:latin typeface="+mn-lt"/>
                          <a:ea typeface="+mn-ea"/>
                          <a:cs typeface="+mn-cs"/>
                        </a:rPr>
                        <a:t>• One electrode is fixed and the other is a U-shaped bimetallic strip. The contacts are N/O (normally open), but the application of the supply voltage starts a glow discharge between the electrodes, and the heat generated is sufficient to bend the bi-metal strip until it makes contact with the fixed electrode, thereby closing the circuit causing the current to flow through the electrodes (E). A relatively large current flows through the electrodes raising them to incandescence (to glow with heat). 	</a:t>
                      </a:r>
                    </a:p>
                    <a:p>
                      <a:r>
                        <a:rPr lang="en-ZA" sz="1512" b="0" i="0" u="none" strike="noStrike" kern="1200" baseline="0" dirty="0" smtClean="0">
                          <a:solidFill>
                            <a:schemeClr val="tx1"/>
                          </a:solidFill>
                          <a:latin typeface="+mn-lt"/>
                          <a:ea typeface="+mn-ea"/>
                          <a:cs typeface="+mn-cs"/>
                        </a:rPr>
                        <a:t>• After a second or two, the bi-metal strip in the starter cools down sufficiently to break contact and the sudden interruption of current induce a voltage surge in the choke (X). The surge is sufficient to ionise the argon in the space between the electrodes E-E, causing the tube to strike. 	</a:t>
                      </a:r>
                    </a:p>
                    <a:p>
                      <a:r>
                        <a:rPr lang="en-ZA" sz="1512" b="0" i="0" u="none" strike="noStrike" kern="1200" baseline="0" dirty="0" smtClean="0">
                          <a:solidFill>
                            <a:schemeClr val="tx1"/>
                          </a:solidFill>
                          <a:latin typeface="+mn-lt"/>
                          <a:ea typeface="+mn-ea"/>
                          <a:cs typeface="+mn-cs"/>
                        </a:rPr>
                        <a:t>• The heat generated in the tube vaporises the mercury, and the potential difference across the tube falls to about 100 – 110 volts. This potential difference is not sufficient to restart the flow in the starter switch (G).</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Methods of starting fluorescent lamps (</a:t>
                      </a:r>
                      <a:r>
                        <a:rPr lang="en-ZA" sz="1512" b="0" i="0" u="none" strike="noStrike" kern="1200" baseline="0" dirty="0" smtClean="0">
                          <a:solidFill>
                            <a:schemeClr val="tx1"/>
                          </a:solidFill>
                          <a:latin typeface="+mn-lt"/>
                          <a:ea typeface="+mn-ea"/>
                          <a:cs typeface="+mn-cs"/>
                        </a:rPr>
                        <a:t>presenter to demonstrate as per script wording)</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Glow starting switch  (</a:t>
                      </a:r>
                      <a:r>
                        <a:rPr lang="en-ZA" sz="1512" b="0" i="0" u="none" strike="noStrike" kern="1200" baseline="0" dirty="0" smtClean="0">
                          <a:solidFill>
                            <a:schemeClr val="tx1"/>
                          </a:solidFill>
                          <a:latin typeface="+mn-lt"/>
                          <a:ea typeface="+mn-ea"/>
                          <a:cs typeface="+mn-cs"/>
                        </a:rPr>
                        <a:t>This diagram will need to be used unless presenter constructs the circuit and uses labels, G C etc.</a:t>
                      </a:r>
                      <a:r>
                        <a:rPr lang="en-ZA" sz="1512" b="1" i="0" u="none" strike="noStrike" kern="1200" baseline="0" dirty="0" smtClean="0">
                          <a:solidFill>
                            <a:schemeClr val="tx1"/>
                          </a:solidFill>
                          <a:latin typeface="+mn-lt"/>
                          <a:ea typeface="+mn-ea"/>
                          <a:cs typeface="+mn-cs"/>
                        </a:rPr>
                        <a:t>)</a:t>
                      </a:r>
                      <a:r>
                        <a:rPr lang="en-ZA" sz="1512" b="0" i="0" u="none" strike="noStrike" kern="1200" baseline="0" dirty="0" smtClean="0">
                          <a:solidFill>
                            <a:schemeClr val="tx1"/>
                          </a:solidFill>
                          <a:latin typeface="+mn-lt"/>
                          <a:ea typeface="+mn-ea"/>
                          <a:cs typeface="+mn-cs"/>
                        </a:rPr>
                        <a:t>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2272" y="4718001"/>
            <a:ext cx="3181350"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493583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2091920"/>
              </p:ext>
            </p:extLst>
          </p:nvPr>
        </p:nvGraphicFramePr>
        <p:xfrm>
          <a:off x="703263" y="1533525"/>
          <a:ext cx="8832850" cy="4959976"/>
        </p:xfrm>
        <a:graphic>
          <a:graphicData uri="http://schemas.openxmlformats.org/drawingml/2006/table">
            <a:tbl>
              <a:tblPr firstRow="1" bandRow="1">
                <a:tableStyleId>{5940675A-B579-460E-94D1-54222C63F5DA}</a:tableStyleId>
              </a:tblPr>
              <a:tblGrid>
                <a:gridCol w="4416425"/>
                <a:gridCol w="4416425"/>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are a few advantages of fluorescent lighting: The light output per watt is greater than the output by normal lamps. </a:t>
                      </a:r>
                    </a:p>
                    <a:p>
                      <a:pPr marL="0" marR="0" indent="0" algn="l" defTabSz="767913" rtl="0" eaLnBrk="1" fontAlgn="auto" latinLnBrk="0" hangingPunct="1">
                        <a:lnSpc>
                          <a:spcPct val="100000"/>
                        </a:lnSpc>
                        <a:spcBef>
                          <a:spcPts val="0"/>
                        </a:spcBef>
                        <a:spcAft>
                          <a:spcPts val="0"/>
                        </a:spcAft>
                        <a:buClrTx/>
                        <a:buSzTx/>
                        <a:buFontTx/>
                        <a:buNone/>
                        <a:tabLst/>
                        <a:defRPr/>
                      </a:pPr>
                      <a:r>
                        <a:rPr lang="en-ZA" dirty="0" smtClean="0"/>
                        <a:t>•</a:t>
                      </a:r>
                      <a:r>
                        <a:rPr lang="en-ZA" sz="1512" b="0" i="0" u="none" strike="noStrike" kern="1200" baseline="0" dirty="0" smtClean="0">
                          <a:solidFill>
                            <a:schemeClr val="tx1"/>
                          </a:solidFill>
                          <a:latin typeface="+mn-lt"/>
                          <a:ea typeface="+mn-ea"/>
                          <a:cs typeface="+mn-cs"/>
                        </a:rPr>
                        <a:t>The light output of a 30 watt fluorescent lamp and a 100 watt incandescent lamp is approximately the same.</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 generation of low heat results in a possible saving in air conditioning.</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Lamp life is about 7500 hours as compared to the 1000 hours for incandescent lamps.</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It gives surface brightness and therefore produces less glare.</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disadvantages of fluorescent lamps are:</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They are temperature sensitive and so are difficult to start in very cold weather.</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They are expensive because they require chokes and starters for auxiliary starting.</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They have a low power factor.</a:t>
                      </a:r>
                    </a:p>
                  </a:txBody>
                  <a:tcPr/>
                </a:tc>
                <a:tc>
                  <a:txBody>
                    <a:bodyPr/>
                    <a:lstStyle/>
                    <a:p>
                      <a:r>
                        <a:rPr lang="en-ZA" b="1" dirty="0" smtClean="0"/>
                        <a:t>Advantages of fluorescent lighting</a:t>
                      </a:r>
                      <a:r>
                        <a:rPr lang="en-ZA" b="1" baseline="0" dirty="0" smtClean="0">
                          <a:sym typeface="Wingdings" panose="05000000000000000000" pitchFamily="2" charset="2"/>
                        </a:rPr>
                        <a:t> (</a:t>
                      </a:r>
                      <a:r>
                        <a:rPr lang="en-ZA" b="0" baseline="0" dirty="0" smtClean="0">
                          <a:sym typeface="Wingdings" panose="05000000000000000000" pitchFamily="2" charset="2"/>
                        </a:rPr>
                        <a:t>can</a:t>
                      </a:r>
                      <a:r>
                        <a:rPr lang="en-ZA" b="0" dirty="0" smtClean="0">
                          <a:sym typeface="Wingdings" panose="05000000000000000000" pitchFamily="2" charset="2"/>
                        </a:rPr>
                        <a:t> have the words pop up on screen under the headings)</a:t>
                      </a:r>
                      <a:endParaRPr lang="en-ZA" b="0" dirty="0" smtClean="0"/>
                    </a:p>
                    <a:p>
                      <a:r>
                        <a:rPr lang="en-ZA" dirty="0" smtClean="0"/>
                        <a:t>•The light output per watt is greater than the output by normal lamps. The light output of a 30 watt fluorescent lamp and a 100 watt incandescent lamp is approximately the same.</a:t>
                      </a:r>
                    </a:p>
                    <a:p>
                      <a:r>
                        <a:rPr lang="en-ZA" dirty="0" smtClean="0"/>
                        <a:t>• The generation of low heat results in a possible saving in air conditioning.</a:t>
                      </a:r>
                    </a:p>
                    <a:p>
                      <a:r>
                        <a:rPr lang="en-ZA" dirty="0" smtClean="0"/>
                        <a:t>• Lamp life is about 7500 hours as compared to the 1000 hours for incandescent lamps.</a:t>
                      </a:r>
                    </a:p>
                    <a:p>
                      <a:r>
                        <a:rPr lang="en-ZA" dirty="0" smtClean="0"/>
                        <a:t>• It gives surface brightness and therefore produces less glare.</a:t>
                      </a:r>
                    </a:p>
                    <a:p>
                      <a:endParaRPr lang="en-ZA" dirty="0" smtClean="0"/>
                    </a:p>
                    <a:p>
                      <a:r>
                        <a:rPr lang="en-ZA" b="1" dirty="0" smtClean="0"/>
                        <a:t>Disadvantages of fluorescent lamps:</a:t>
                      </a:r>
                    </a:p>
                    <a:p>
                      <a:r>
                        <a:rPr lang="en-ZA" dirty="0" smtClean="0"/>
                        <a:t>• They are temperature sensitive and so are difficult to start in very cold weather.</a:t>
                      </a:r>
                    </a:p>
                    <a:p>
                      <a:r>
                        <a:rPr lang="en-ZA" dirty="0" smtClean="0"/>
                        <a:t>• They are expensive because they require chokes and starters for auxiliary starting.</a:t>
                      </a:r>
                    </a:p>
                    <a:p>
                      <a:r>
                        <a:rPr lang="en-ZA" dirty="0" smtClean="0"/>
                        <a:t>• They have a low power factor.</a:t>
                      </a:r>
                      <a:endParaRPr lang="en-ZA" dirty="0"/>
                    </a:p>
                  </a:txBody>
                  <a:tcPr/>
                </a:tc>
              </a:tr>
            </a:tbl>
          </a:graphicData>
        </a:graphic>
      </p:graphicFrame>
    </p:spTree>
    <p:custDataLst>
      <p:tags r:id="rId1"/>
    </p:custDataLst>
    <p:extLst>
      <p:ext uri="{BB962C8B-B14F-4D97-AF65-F5344CB8AC3E}">
        <p14:creationId xmlns:p14="http://schemas.microsoft.com/office/powerpoint/2010/main" val="37298563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3168985"/>
              </p:ext>
            </p:extLst>
          </p:nvPr>
        </p:nvGraphicFramePr>
        <p:xfrm>
          <a:off x="703263" y="1533525"/>
          <a:ext cx="8832850" cy="2886002"/>
        </p:xfrm>
        <a:graphic>
          <a:graphicData uri="http://schemas.openxmlformats.org/drawingml/2006/table">
            <a:tbl>
              <a:tblPr firstRow="1" bandRow="1">
                <a:tableStyleId>{5940675A-B579-460E-94D1-54222C63F5DA}</a:tableStyleId>
              </a:tblPr>
              <a:tblGrid>
                <a:gridCol w="5157891"/>
                <a:gridCol w="3674959"/>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We now look at the </a:t>
                      </a:r>
                      <a:r>
                        <a:rPr lang="en-ZA" sz="1512" b="0" i="0" u="none" strike="noStrike" kern="1200" baseline="0" dirty="0" err="1" smtClean="0">
                          <a:solidFill>
                            <a:schemeClr val="tx1"/>
                          </a:solidFill>
                          <a:latin typeface="+mn-lt"/>
                          <a:ea typeface="+mn-ea"/>
                          <a:cs typeface="+mn-cs"/>
                        </a:rPr>
                        <a:t>Slimline</a:t>
                      </a:r>
                      <a:r>
                        <a:rPr lang="en-ZA" sz="1512" b="0" i="0" u="none" strike="noStrike" kern="1200" baseline="0" dirty="0" smtClean="0">
                          <a:solidFill>
                            <a:schemeClr val="tx1"/>
                          </a:solidFill>
                          <a:latin typeface="+mn-lt"/>
                          <a:ea typeface="+mn-ea"/>
                          <a:cs typeface="+mn-cs"/>
                        </a:rPr>
                        <a:t> fluorescent lamp in more detail.</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This is the most common type of lamp and is started without the normal preheating process. It uses a higher starting voltage, for example about 625 to 750 volts for the 2,4 metre 72 watt lamp. Direct starting eliminates the starter. After starting the lamp, voltage is reduced to limit the current. This is achieved by a specially designed transformer or ballast.</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Due to the high voltages involved the circuit is normally so designed to open the primary circuit when the lamp is removed. The circuit of such a lamp is shown here.</a:t>
                      </a:r>
                    </a:p>
                  </a:txBody>
                  <a:tcPr/>
                </a:tc>
                <a:tc>
                  <a:txBody>
                    <a:bodyPr/>
                    <a:lstStyle/>
                    <a:p>
                      <a:r>
                        <a:rPr lang="en-ZA" dirty="0" err="1" smtClean="0"/>
                        <a:t>Slimline</a:t>
                      </a:r>
                      <a:r>
                        <a:rPr lang="en-ZA" dirty="0" smtClean="0"/>
                        <a:t> fluorescent lamp:</a:t>
                      </a:r>
                      <a:endParaRPr lang="en-ZA" dirty="0"/>
                    </a:p>
                  </a:txBody>
                  <a:tcPr/>
                </a:tc>
              </a:tr>
            </a:tbl>
          </a:graphicData>
        </a:graphic>
      </p:graphicFrame>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0990" y="2333951"/>
            <a:ext cx="2763265" cy="1590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565244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smtClean="0"/>
              <a:t>Identify different lamp holders and lamps.</a:t>
            </a:r>
          </a:p>
          <a:p>
            <a:r>
              <a:rPr lang="en-ZA" sz="2400" dirty="0" smtClean="0"/>
              <a:t>Wire and identify circuits for different types of lamps.</a:t>
            </a:r>
          </a:p>
          <a:p>
            <a:r>
              <a:rPr lang="en-ZA" sz="2400" dirty="0" smtClean="0"/>
              <a:t>Mount day-light switches.</a:t>
            </a:r>
          </a:p>
          <a:p>
            <a:r>
              <a:rPr lang="en-ZA" sz="2400" dirty="0" smtClean="0"/>
              <a:t>Troubleshoot common lighting problems.</a:t>
            </a:r>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10553032"/>
              </p:ext>
            </p:extLst>
          </p:nvPr>
        </p:nvGraphicFramePr>
        <p:xfrm>
          <a:off x="703263" y="1533525"/>
          <a:ext cx="8832850" cy="6112183"/>
        </p:xfrm>
        <a:graphic>
          <a:graphicData uri="http://schemas.openxmlformats.org/drawingml/2006/table">
            <a:tbl>
              <a:tblPr firstRow="1" bandRow="1">
                <a:tableStyleId>{5940675A-B579-460E-94D1-54222C63F5DA}</a:tableStyleId>
              </a:tblPr>
              <a:tblGrid>
                <a:gridCol w="5157891"/>
                <a:gridCol w="3674959"/>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circuit diagrams are for the different fluorescent fittings. Study the diagrams carefully as you will be required to draw them from memory.</a:t>
                      </a:r>
                    </a:p>
                  </a:txBody>
                  <a:tcPr/>
                </a:tc>
                <a:tc>
                  <a:txBody>
                    <a:bodyPr/>
                    <a:lstStyle/>
                    <a:p>
                      <a:r>
                        <a:rPr lang="en-ZA" b="1" dirty="0" smtClean="0"/>
                        <a:t>Glow-start fluorescent circuit (</a:t>
                      </a:r>
                      <a:r>
                        <a:rPr lang="en-ZA" b="0" dirty="0" smtClean="0"/>
                        <a:t>exact diagrams to be used</a:t>
                      </a:r>
                      <a:r>
                        <a:rPr lang="en-ZA" b="1" dirty="0" smtClean="0"/>
                        <a:t>)</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r>
                        <a:rPr lang="en-ZA" b="1" dirty="0" smtClean="0"/>
                        <a:t>Two-tube </a:t>
                      </a:r>
                      <a:r>
                        <a:rPr lang="en-ZA" b="1" dirty="0" err="1" smtClean="0"/>
                        <a:t>slimline</a:t>
                      </a:r>
                      <a:r>
                        <a:rPr lang="en-ZA" b="1" dirty="0" smtClean="0"/>
                        <a:t> fluorescent circuit</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819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50000"/>
          <a:stretch/>
        </p:blipFill>
        <p:spPr bwMode="auto">
          <a:xfrm>
            <a:off x="6125200" y="2666508"/>
            <a:ext cx="2323709" cy="12277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5733" y="6291336"/>
            <a:ext cx="2323709" cy="1513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200" y="4133096"/>
            <a:ext cx="2364776" cy="1244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0258535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30981817"/>
              </p:ext>
            </p:extLst>
          </p:nvPr>
        </p:nvGraphicFramePr>
        <p:xfrm>
          <a:off x="703263" y="1533525"/>
          <a:ext cx="8832850" cy="6112183"/>
        </p:xfrm>
        <a:graphic>
          <a:graphicData uri="http://schemas.openxmlformats.org/drawingml/2006/table">
            <a:tbl>
              <a:tblPr firstRow="1" bandRow="1">
                <a:tableStyleId>{5940675A-B579-460E-94D1-54222C63F5DA}</a:tableStyleId>
              </a:tblPr>
              <a:tblGrid>
                <a:gridCol w="6536986"/>
                <a:gridCol w="2295864"/>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last type of fluorescent bulb we discuss is the  Compact fluorescent lamps or CFL.</a:t>
                      </a:r>
                    </a:p>
                    <a:p>
                      <a:r>
                        <a:rPr lang="en-ZA" sz="1512" b="0" i="0" u="none" strike="noStrike" kern="1200" baseline="0" dirty="0" smtClean="0">
                          <a:solidFill>
                            <a:schemeClr val="tx1"/>
                          </a:solidFill>
                          <a:latin typeface="+mn-lt"/>
                          <a:ea typeface="+mn-ea"/>
                          <a:cs typeface="+mn-cs"/>
                        </a:rPr>
                        <a:t>Compact fluorescent lamps, also known as PL lamps are compact, single-ended, cost-saving lamps in 18 W, 24 W and 36 W ratings, manufactured in the colours, warm-white, white and with a tube diameter of 17,5 mm. They have four-pin bases for universal applications. </a:t>
                      </a:r>
                    </a:p>
                    <a:p>
                      <a:r>
                        <a:rPr lang="en-ZA" sz="1512" b="0" i="0" u="none" strike="noStrike" kern="1200" baseline="0" dirty="0" smtClean="0">
                          <a:solidFill>
                            <a:schemeClr val="tx1"/>
                          </a:solidFill>
                          <a:latin typeface="+mn-lt"/>
                          <a:ea typeface="+mn-ea"/>
                          <a:cs typeface="+mn-cs"/>
                        </a:rPr>
                        <a:t>• By applying the very efficient tri-phosphor fluorescent powders, these PL lamps offer a combination of compact dimensions, high luminous efficacy and excellent colour rendering properties, thus making them ideal cost-saving light sources for many indoor and outdoor applications. </a:t>
                      </a:r>
                    </a:p>
                    <a:p>
                      <a:r>
                        <a:rPr lang="en-ZA" sz="1512" b="0" i="0" u="none" strike="noStrike" kern="1200" baseline="0" dirty="0" smtClean="0">
                          <a:solidFill>
                            <a:schemeClr val="tx1"/>
                          </a:solidFill>
                          <a:latin typeface="+mn-lt"/>
                          <a:ea typeface="+mn-ea"/>
                          <a:cs typeface="+mn-cs"/>
                        </a:rPr>
                        <a:t>• Because of the four-pin base, the lamps are suitable for operation in conventional high-voltage switch-start circuits, in low-voltage sequence-start circuits, and in advanced electronic circuits. </a:t>
                      </a:r>
                    </a:p>
                    <a:p>
                      <a:r>
                        <a:rPr lang="en-ZA" sz="1512" b="0" i="0" u="none" strike="noStrike" kern="1200" baseline="0" dirty="0" smtClean="0">
                          <a:solidFill>
                            <a:schemeClr val="tx1"/>
                          </a:solidFill>
                          <a:latin typeface="+mn-lt"/>
                          <a:ea typeface="+mn-ea"/>
                          <a:cs typeface="+mn-cs"/>
                        </a:rPr>
                        <a:t>• PL lamps also outlast normal incandescent lamps’ lifespan by about 5 times. An 18W PL lamp’s light output is roughly the same as a 100 W incandescent lamp’s light output. 	</a:t>
                      </a:r>
                    </a:p>
                    <a:p>
                      <a:r>
                        <a:rPr lang="en-ZA" sz="1512" b="0" i="0" u="none" strike="noStrike" kern="1200" baseline="0" dirty="0" smtClean="0">
                          <a:solidFill>
                            <a:schemeClr val="tx1"/>
                          </a:solidFill>
                          <a:latin typeface="+mn-lt"/>
                          <a:ea typeface="+mn-ea"/>
                          <a:cs typeface="+mn-cs"/>
                        </a:rPr>
                        <a:t>The operation of compact fluorescent lamps is identical to that of a rapid or switch-start circuit. Some lamps are manufactured with its own electronic starter built into it and these will have only two (2) points for connection. They also come in the ES &amp; BC package for ease of installation. The four pin lamps need a separate switch starter (ballast).</a:t>
                      </a:r>
                    </a:p>
                    <a:p>
                      <a:r>
                        <a:rPr lang="en-ZA" sz="1512" b="0" i="0" u="none" strike="noStrike" kern="1200" baseline="0" dirty="0" smtClean="0">
                          <a:solidFill>
                            <a:schemeClr val="tx1"/>
                          </a:solidFill>
                          <a:latin typeface="+mn-lt"/>
                          <a:ea typeface="+mn-ea"/>
                          <a:cs typeface="+mn-cs"/>
                        </a:rPr>
                        <a:t>Here is an example of a PL lamp, its construction, holder and connection diagrams.</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txBody>
                  <a:tcPr/>
                </a:tc>
                <a:tc>
                  <a:txBody>
                    <a:bodyPr/>
                    <a:lstStyle/>
                    <a:p>
                      <a:r>
                        <a:rPr lang="en-ZA" b="1" dirty="0" smtClean="0"/>
                        <a:t>Compact fluorescent lamps:</a:t>
                      </a:r>
                      <a:endParaRPr lang="en-ZA" b="1" dirty="0"/>
                    </a:p>
                  </a:txBody>
                  <a:tcPr/>
                </a:tc>
              </a:tr>
            </a:tbl>
          </a:graphicData>
        </a:graphic>
      </p:graphicFrame>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6727" y="3162900"/>
            <a:ext cx="2269386" cy="1858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5759212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06286601"/>
              </p:ext>
            </p:extLst>
          </p:nvPr>
        </p:nvGraphicFramePr>
        <p:xfrm>
          <a:off x="703262" y="1533525"/>
          <a:ext cx="9205235" cy="5190417"/>
        </p:xfrm>
        <a:graphic>
          <a:graphicData uri="http://schemas.openxmlformats.org/drawingml/2006/table">
            <a:tbl>
              <a:tblPr firstRow="1" bandRow="1">
                <a:tableStyleId>{5940675A-B579-460E-94D1-54222C63F5DA}</a:tableStyleId>
              </a:tblPr>
              <a:tblGrid>
                <a:gridCol w="6422026"/>
                <a:gridCol w="2783209"/>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We move on now to the next type of lamp, called a Mercury vapour lamp. The mercury vapour lamp is a discharge-type lamp and therefore requires control gear to stabilise the current. The luminous efficacy is ± 55 lumen/watt.</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endParaRPr lang="en-ZA" sz="1512" b="0" i="0" u="none" strike="noStrike" kern="1200" baseline="0" dirty="0" smtClean="0">
                        <a:solidFill>
                          <a:schemeClr val="tx1"/>
                        </a:solidFill>
                        <a:latin typeface="+mn-lt"/>
                        <a:ea typeface="+mn-ea"/>
                        <a:cs typeface="+mn-cs"/>
                      </a:endParaRPr>
                    </a:p>
                    <a:p>
                      <a:endParaRPr lang="en-ZA" sz="1512" b="0" i="0" u="none" strike="noStrike" kern="1200" baseline="0" dirty="0" smtClean="0">
                        <a:solidFill>
                          <a:schemeClr val="tx1"/>
                        </a:solidFill>
                        <a:latin typeface="+mn-lt"/>
                        <a:ea typeface="+mn-ea"/>
                        <a:cs typeface="+mn-cs"/>
                      </a:endParaRPr>
                    </a:p>
                    <a:p>
                      <a:r>
                        <a:rPr lang="en-ZA" sz="1512" b="0" i="0" u="none" strike="noStrike" kern="1200" baseline="0" dirty="0" smtClean="0">
                          <a:solidFill>
                            <a:schemeClr val="tx1"/>
                          </a:solidFill>
                          <a:latin typeface="+mn-lt"/>
                          <a:ea typeface="+mn-ea"/>
                          <a:cs typeface="+mn-cs"/>
                        </a:rPr>
                        <a:t>When voltage is applied to the two main electrodes in the discharge tube, ionisation of the gas takes place and current will flow between the electrodes. This current will continue to increase until it destroys the lamp, unless it is externally controlled by means of a ballast (choke). These lamps are available in wattages from 50 to 1000 watts. A typical electric circuit is shown. </a:t>
                      </a:r>
                    </a:p>
                    <a:p>
                      <a:r>
                        <a:rPr lang="en-ZA" sz="1512" b="0" i="0" u="none" strike="noStrike" kern="1200" baseline="0" dirty="0" smtClean="0">
                          <a:solidFill>
                            <a:schemeClr val="tx1"/>
                          </a:solidFill>
                          <a:latin typeface="+mn-lt"/>
                          <a:ea typeface="+mn-ea"/>
                          <a:cs typeface="+mn-cs"/>
                        </a:rPr>
                        <a:t>	</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This type of lamp strikes immediately, but its re-strike time is ± 7 minutes. The mercury vapour lamp takes four to five minutes to reach 80% of maximum light output.</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Mercury vapour lamp 	</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r>
                        <a:rPr lang="en-ZA" b="1" dirty="0" smtClean="0"/>
                        <a:t>Typical Mercury vapour lamp circuit (either to be drawn by presenter or demonstrated)</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a:p>
                  </a:txBody>
                  <a:tcPr/>
                </a:tc>
              </a:tr>
            </a:tbl>
          </a:graphicData>
        </a:graphic>
      </p:graphicFrame>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0769" y="2368108"/>
            <a:ext cx="2569484" cy="1517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0769" y="5069520"/>
            <a:ext cx="2696279" cy="1379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633605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57657097"/>
              </p:ext>
            </p:extLst>
          </p:nvPr>
        </p:nvGraphicFramePr>
        <p:xfrm>
          <a:off x="703262" y="1533525"/>
          <a:ext cx="9205235" cy="4959976"/>
        </p:xfrm>
        <a:graphic>
          <a:graphicData uri="http://schemas.openxmlformats.org/drawingml/2006/table">
            <a:tbl>
              <a:tblPr firstRow="1" bandRow="1">
                <a:tableStyleId>{5940675A-B579-460E-94D1-54222C63F5DA}</a:tableStyleId>
              </a:tblPr>
              <a:tblGrid>
                <a:gridCol w="6422026"/>
                <a:gridCol w="2783209"/>
              </a:tblGrid>
              <a:tr h="49014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high-pressure sodium lamp is also a discharge lamp and therefore requires control gear (ballast) to stabilise and control the current. This type of lamp also requires an ignition to strike the lamp. The lamp is available in phosphor-coated and clear bulbs. AS you can see there are three types .</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High-pressure sodium lamps are started by a high-voltage pulse caused by an igniter which ceases to function once the arc has struck. Full brightness is achieved in about five minutes, and the average re-strike time is thirty seconds. A simple circuit is shown here. These types of lamps are manufactured in wattages ranging from 70 to 1000 watts.</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High-pressure sodium lamp</a:t>
                      </a:r>
                      <a:r>
                        <a:rPr lang="en-ZA" sz="1512" b="0" i="0" u="none" strike="noStrike" kern="1200" baseline="0" dirty="0" smtClean="0">
                          <a:solidFill>
                            <a:schemeClr val="tx1"/>
                          </a:solidFill>
                          <a:latin typeface="+mn-lt"/>
                          <a:ea typeface="+mn-ea"/>
                          <a:cs typeface="+mn-cs"/>
                        </a:rPr>
                        <a:t>	</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High-pressure sodium lamp circuit</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a:p>
                  </a:txBody>
                  <a:tcPr/>
                </a:tc>
              </a:tr>
            </a:tbl>
          </a:graphicData>
        </a:graphic>
      </p:graphicFrame>
      <p:pic>
        <p:nvPicPr>
          <p:cNvPr id="1126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684"/>
          <a:stretch/>
        </p:blipFill>
        <p:spPr bwMode="auto">
          <a:xfrm>
            <a:off x="7178177" y="2278714"/>
            <a:ext cx="2719622"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8177" y="5070006"/>
            <a:ext cx="2438999" cy="1378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3844787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44581266"/>
              </p:ext>
            </p:extLst>
          </p:nvPr>
        </p:nvGraphicFramePr>
        <p:xfrm>
          <a:off x="703262" y="1533525"/>
          <a:ext cx="9205235" cy="6142163"/>
        </p:xfrm>
        <a:graphic>
          <a:graphicData uri="http://schemas.openxmlformats.org/drawingml/2006/table">
            <a:tbl>
              <a:tblPr firstRow="1" bandRow="1">
                <a:tableStyleId>{5940675A-B579-460E-94D1-54222C63F5DA}</a:tableStyleId>
              </a:tblPr>
              <a:tblGrid>
                <a:gridCol w="5877420"/>
                <a:gridCol w="3327815"/>
              </a:tblGrid>
              <a:tr h="52012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Both High-pressure sodium lamps and Low-pressure sodium lamps  are commonly used for outdoor lighting like  parking lots, along streets and highways, Low pressure sodium lamps produce more light per watt of energy consumed than high-pressure sodium lamps, which are slightly less efficient.</a:t>
                      </a: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Low-pressure sodium discharge lamps are available in wattages from 80 to 180 watts. Luminous efficacy is ± 150 lumen/watt. An example of a low-pressure sodium lamp, using a U-shape arc tube, as seen here.</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The lower voltage lamps make use of an external igniter while the higher voltage lamps are started by means of a step-up auto-transformer, which acts as a ballast when the lamp is working. Here we have two circuit diagrams of the </a:t>
                      </a:r>
                      <a:r>
                        <a:rPr lang="en-ZA" dirty="0" smtClean="0"/>
                        <a:t>Low-pressure sodium lamp </a:t>
                      </a:r>
                      <a:r>
                        <a:rPr lang="en-ZA" sz="1512" b="0" i="0" u="none" strike="noStrike" kern="1200" baseline="0" dirty="0" smtClean="0">
                          <a:solidFill>
                            <a:schemeClr val="tx1"/>
                          </a:solidFill>
                          <a:latin typeface="+mn-lt"/>
                          <a:ea typeface="+mn-ea"/>
                          <a:cs typeface="+mn-cs"/>
                        </a:rPr>
                        <a:t>. The lamp takes about seven minutes to reach its full brightness and it will re-strike immediately if the power is interrupted.</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Low-pressure sodium lamp</a:t>
                      </a:r>
                      <a:r>
                        <a:rPr lang="en-ZA" sz="1512" b="0" i="0" u="none" strike="noStrike" kern="1200" baseline="0" dirty="0" smtClean="0">
                          <a:solidFill>
                            <a:schemeClr val="tx1"/>
                          </a:solidFill>
                          <a:latin typeface="+mn-lt"/>
                          <a:ea typeface="+mn-ea"/>
                          <a:cs typeface="+mn-cs"/>
                        </a:rPr>
                        <a:t>	</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Low-pressure sodium lamp circuit</a:t>
                      </a:r>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a:p>
                  </a:txBody>
                  <a:tcPr/>
                </a:tc>
              </a:tr>
            </a:tbl>
          </a:graphicData>
        </a:graphic>
      </p:graphicFrame>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2237" y="2575238"/>
            <a:ext cx="2281862" cy="784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2236" y="4275469"/>
            <a:ext cx="2823183" cy="1483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2236" y="5998945"/>
            <a:ext cx="2823183" cy="1511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929436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a:t>Video brief - </a:t>
            </a:r>
            <a:r>
              <a:rPr lang="en-ZA" dirty="0" smtClean="0"/>
              <a:t>Vid01 </a:t>
            </a:r>
            <a:r>
              <a:rPr lang="en-ZA" dirty="0" err="1" smtClean="0"/>
              <a:t>contin</a:t>
            </a:r>
            <a:r>
              <a:rPr lang="en-ZA" dirty="0"/>
              <a:t>.</a:t>
            </a:r>
            <a:r>
              <a:rPr lang="en-ZA" dirty="0" smtClean="0"/>
              <a:t> Expert presenter describing and comparing light bulbs</a:t>
            </a:r>
            <a:endParaRPr lang="en-Z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70394518"/>
              </p:ext>
            </p:extLst>
          </p:nvPr>
        </p:nvGraphicFramePr>
        <p:xfrm>
          <a:off x="703262" y="1533525"/>
          <a:ext cx="9205235" cy="5681280"/>
        </p:xfrm>
        <a:graphic>
          <a:graphicData uri="http://schemas.openxmlformats.org/drawingml/2006/table">
            <a:tbl>
              <a:tblPr firstRow="1" bandRow="1">
                <a:tableStyleId>{5940675A-B579-460E-94D1-54222C63F5DA}</a:tableStyleId>
              </a:tblPr>
              <a:tblGrid>
                <a:gridCol w="5877420"/>
                <a:gridCol w="3327815"/>
              </a:tblGrid>
              <a:tr h="520127">
                <a:tc>
                  <a:txBody>
                    <a:bodyPr/>
                    <a:lstStyle/>
                    <a:p>
                      <a:r>
                        <a:rPr lang="en-ZA" dirty="0" smtClean="0"/>
                        <a:t>Voice over</a:t>
                      </a:r>
                      <a:endParaRPr lang="en-ZA" dirty="0"/>
                    </a:p>
                  </a:txBody>
                  <a:tcPr/>
                </a:tc>
                <a:tc>
                  <a:txBody>
                    <a:bodyPr/>
                    <a:lstStyle/>
                    <a:p>
                      <a:r>
                        <a:rPr lang="en-ZA" dirty="0" smtClean="0"/>
                        <a:t>Image</a:t>
                      </a:r>
                      <a:endParaRPr lang="en-ZA" dirty="0"/>
                    </a:p>
                  </a:txBody>
                  <a:tcPr/>
                </a:tc>
              </a:tr>
              <a:tr h="370840">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Lastly, we come to the Metal halide lamps. Metal halide lamps are manufactured in various shapes and sizes. Some have clean envelopes while others have an internal phosphor coating. These lamps must never be touched with the bare hands. If by accident, contact is made with the hands, clean the lamp with electrical solvent. These lamps range in wattages from 250 to 3500 watt and their luminous efficacy is ± 75 lumens / watt. Here are examples of these lamps.</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0"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Metal halide lamps are started by means of an igniter and controlled by a ballast. This is the electrical circuit. Other circuits do exist, but they are only used for special purposes such as those used for photography.</a:t>
                      </a:r>
                    </a:p>
                  </a:txBody>
                  <a:tcPr/>
                </a:tc>
                <a:tc>
                  <a:txBody>
                    <a:bodyPr/>
                    <a:lstStyle/>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Metal halide lamps</a:t>
                      </a: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sz="1512" b="1" i="0" u="none" strike="noStrike" kern="1200" baseline="0" dirty="0" smtClean="0">
                        <a:solidFill>
                          <a:schemeClr val="tx1"/>
                        </a:solidFill>
                        <a:latin typeface="+mn-lt"/>
                        <a:ea typeface="+mn-ea"/>
                        <a:cs typeface="+mn-cs"/>
                      </a:endParaRPr>
                    </a:p>
                    <a:p>
                      <a:pPr marL="0" marR="0" indent="0" algn="l" defTabSz="767913" rtl="0" eaLnBrk="1" fontAlgn="auto" latinLnBrk="0" hangingPunct="1">
                        <a:lnSpc>
                          <a:spcPct val="100000"/>
                        </a:lnSpc>
                        <a:spcBef>
                          <a:spcPts val="0"/>
                        </a:spcBef>
                        <a:spcAft>
                          <a:spcPts val="0"/>
                        </a:spcAft>
                        <a:buClrTx/>
                        <a:buSzTx/>
                        <a:buFontTx/>
                        <a:buNone/>
                        <a:tabLst/>
                        <a:defRPr/>
                      </a:pPr>
                      <a:endParaRPr lang="en-ZA" b="1"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Metal halide lamp </a:t>
                      </a:r>
                      <a:r>
                        <a:rPr lang="en-ZA" sz="1512" b="1" i="0" u="none" strike="noStrike" kern="1200" baseline="0" dirty="0" err="1" smtClean="0">
                          <a:solidFill>
                            <a:schemeClr val="tx1"/>
                          </a:solidFill>
                          <a:latin typeface="+mn-lt"/>
                          <a:ea typeface="+mn-ea"/>
                          <a:cs typeface="+mn-cs"/>
                        </a:rPr>
                        <a:t>ciruit</a:t>
                      </a:r>
                      <a:r>
                        <a:rPr lang="en-ZA" sz="1512" b="1" i="0" u="none" strike="noStrike" kern="1200" baseline="0" dirty="0" smtClean="0">
                          <a:solidFill>
                            <a:schemeClr val="tx1"/>
                          </a:solidFill>
                          <a:latin typeface="+mn-lt"/>
                          <a:ea typeface="+mn-ea"/>
                          <a:cs typeface="+mn-cs"/>
                        </a:rPr>
                        <a:t> diagram</a:t>
                      </a:r>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smtClean="0"/>
                    </a:p>
                    <a:p>
                      <a:endParaRPr lang="en-ZA" b="1" dirty="0"/>
                    </a:p>
                  </a:txBody>
                  <a:tcPr/>
                </a:tc>
              </a:tr>
            </a:tbl>
          </a:graphicData>
        </a:graphic>
      </p:graphicFrame>
      <p:pic>
        <p:nvPicPr>
          <p:cNvPr id="133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0603" y="2477644"/>
            <a:ext cx="3177913" cy="1584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0603" y="5021418"/>
            <a:ext cx="295275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198836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Table </a:t>
            </a:r>
            <a:r>
              <a:rPr lang="en-ZA" dirty="0"/>
              <a:t>brief </a:t>
            </a:r>
            <a:r>
              <a:rPr lang="en-ZA" dirty="0" smtClean="0"/>
              <a:t>– Table 01 </a:t>
            </a:r>
            <a:r>
              <a:rPr lang="en-ZA" dirty="0" err="1" smtClean="0"/>
              <a:t>contin</a:t>
            </a:r>
            <a:r>
              <a:rPr lang="en-ZA" dirty="0" smtClean="0"/>
              <a:t>.</a:t>
            </a:r>
            <a:endParaRPr lang="en-ZA" dirty="0"/>
          </a:p>
        </p:txBody>
      </p:sp>
      <p:pic>
        <p:nvPicPr>
          <p:cNvPr id="2150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616" y="1173030"/>
            <a:ext cx="5775348" cy="5542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Table </a:t>
            </a:r>
            <a:r>
              <a:rPr lang="en-ZA" dirty="0"/>
              <a:t>brief </a:t>
            </a:r>
            <a:r>
              <a:rPr lang="en-ZA" dirty="0" smtClean="0"/>
              <a:t>– Table 01 </a:t>
            </a:r>
            <a:r>
              <a:rPr lang="en-ZA" dirty="0" err="1" smtClean="0"/>
              <a:t>contin</a:t>
            </a:r>
            <a:r>
              <a:rPr lang="en-ZA" dirty="0" smtClean="0"/>
              <a:t>.</a:t>
            </a:r>
            <a:endParaRPr lang="en-ZA" dirty="0"/>
          </a:p>
        </p:txBody>
      </p:sp>
      <p:pic>
        <p:nvPicPr>
          <p:cNvPr id="225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339" y="1243690"/>
            <a:ext cx="6215999" cy="2187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9338" y="3431243"/>
            <a:ext cx="6215999" cy="3204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6440177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Table </a:t>
            </a:r>
            <a:r>
              <a:rPr lang="en-ZA" dirty="0"/>
              <a:t>brief </a:t>
            </a:r>
            <a:r>
              <a:rPr lang="en-ZA" dirty="0" smtClean="0"/>
              <a:t>– Table 01 </a:t>
            </a:r>
            <a:r>
              <a:rPr lang="en-ZA" dirty="0" err="1" smtClean="0"/>
              <a:t>contin</a:t>
            </a:r>
            <a:r>
              <a:rPr lang="en-ZA" dirty="0" smtClean="0"/>
              <a:t>.</a:t>
            </a:r>
            <a:endParaRPr lang="en-ZA" dirty="0"/>
          </a:p>
        </p:txBody>
      </p:sp>
      <p:pic>
        <p:nvPicPr>
          <p:cNvPr id="235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130" y="1352554"/>
            <a:ext cx="6674765" cy="3732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452189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a:xfrm>
            <a:off x="703959" y="1533187"/>
            <a:ext cx="8831461" cy="1869580"/>
          </a:xfrm>
        </p:spPr>
        <p:txBody>
          <a:bodyPr>
            <a:normAutofit/>
          </a:bodyPr>
          <a:lstStyle/>
          <a:p>
            <a:pPr marL="0" indent="0">
              <a:buNone/>
            </a:pPr>
            <a:r>
              <a:rPr lang="en-ZA" sz="2400" dirty="0" smtClean="0"/>
              <a:t>Working </a:t>
            </a:r>
            <a:r>
              <a:rPr lang="en-ZA" sz="2400" dirty="0"/>
              <a:t>in well-lit areas is better than </a:t>
            </a:r>
            <a:r>
              <a:rPr lang="en-ZA" sz="2400" dirty="0" smtClean="0"/>
              <a:t>working in </a:t>
            </a:r>
            <a:r>
              <a:rPr lang="en-ZA" sz="2400" dirty="0"/>
              <a:t>poorly lit areas. Also good lighting reduces the possibility of accidents. It is therefore essential for </a:t>
            </a:r>
            <a:r>
              <a:rPr lang="en-ZA" sz="2400" dirty="0" smtClean="0"/>
              <a:t>personnel </a:t>
            </a:r>
            <a:r>
              <a:rPr lang="en-ZA" sz="2400" dirty="0"/>
              <a:t>working in metallurgical plants, factories and mines to ensure that all lighting and its associated equipment are properly maintained.</a:t>
            </a: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solidFill>
                  <a:srgbClr val="0070C0"/>
                </a:solidFill>
              </a:rPr>
              <a:t>Eureka! </a:t>
            </a:r>
            <a:endParaRPr lang="en-ZA" dirty="0">
              <a:solidFill>
                <a:srgbClr val="0070C0"/>
              </a:solidFill>
            </a:endParaRPr>
          </a:p>
        </p:txBody>
      </p:sp>
      <p:sp>
        <p:nvSpPr>
          <p:cNvPr id="5" name="Content Placeholder 4"/>
          <p:cNvSpPr>
            <a:spLocks noGrp="1"/>
          </p:cNvSpPr>
          <p:nvPr>
            <p:ph idx="1"/>
          </p:nvPr>
        </p:nvSpPr>
        <p:spPr>
          <a:xfrm>
            <a:off x="703959" y="1533187"/>
            <a:ext cx="8831461" cy="1479836"/>
          </a:xfrm>
        </p:spPr>
        <p:txBody>
          <a:bodyPr>
            <a:normAutofit/>
          </a:bodyPr>
          <a:lstStyle/>
          <a:p>
            <a:pPr marL="0" indent="0">
              <a:buNone/>
            </a:pPr>
            <a:r>
              <a:rPr lang="en-ZA" sz="2400" dirty="0" smtClean="0"/>
              <a:t>We all know what a light bulb looks like but few understand the components that make up a bulb and how it operates.</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459" y="2278504"/>
            <a:ext cx="2419441" cy="3271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28996" y="5180257"/>
            <a:ext cx="2460027" cy="369332"/>
          </a:xfrm>
          <a:prstGeom prst="rect">
            <a:avLst/>
          </a:prstGeom>
          <a:noFill/>
        </p:spPr>
        <p:txBody>
          <a:bodyPr wrap="square" rtlCol="0">
            <a:spAutoFit/>
          </a:bodyPr>
          <a:lstStyle/>
          <a:p>
            <a:r>
              <a:rPr lang="en-ZA" dirty="0" smtClean="0"/>
              <a:t>Incandescent bulb</a:t>
            </a:r>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val="2903656946"/>
              </p:ext>
            </p:extLst>
          </p:nvPr>
        </p:nvGraphicFramePr>
        <p:xfrm>
          <a:off x="7210270" y="2458384"/>
          <a:ext cx="2699906" cy="4553907"/>
        </p:xfrm>
        <a:graphic>
          <a:graphicData uri="http://schemas.openxmlformats.org/drawingml/2006/table">
            <a:tbl>
              <a:tblPr firstRow="1" bandRow="1">
                <a:tableStyleId>{5940675A-B579-460E-94D1-54222C63F5DA}</a:tableStyleId>
              </a:tblPr>
              <a:tblGrid>
                <a:gridCol w="809469"/>
                <a:gridCol w="1890437"/>
              </a:tblGrid>
              <a:tr h="262868">
                <a:tc gridSpan="2">
                  <a:txBody>
                    <a:bodyPr/>
                    <a:lstStyle/>
                    <a:p>
                      <a:r>
                        <a:rPr lang="en-ZA" dirty="0" smtClean="0"/>
                        <a:t>major parts of a modern incandescent light bulb </a:t>
                      </a:r>
                      <a:endParaRPr lang="en-ZA" dirty="0"/>
                    </a:p>
                  </a:txBody>
                  <a:tcPr/>
                </a:tc>
                <a:tc hMerge="1">
                  <a:txBody>
                    <a:bodyPr/>
                    <a:lstStyle/>
                    <a:p>
                      <a:endParaRPr lang="en-ZA" dirty="0"/>
                    </a:p>
                  </a:txBody>
                  <a:tcPr/>
                </a:tc>
              </a:tr>
              <a:tr h="262868">
                <a:tc>
                  <a:txBody>
                    <a:bodyPr/>
                    <a:lstStyle/>
                    <a:p>
                      <a:pPr algn="ctr"/>
                      <a:r>
                        <a:rPr lang="en-ZA" dirty="0" smtClean="0"/>
                        <a:t>1</a:t>
                      </a:r>
                      <a:endParaRPr lang="en-ZA" dirty="0"/>
                    </a:p>
                  </a:txBody>
                  <a:tcPr/>
                </a:tc>
                <a:tc>
                  <a:txBody>
                    <a:bodyPr/>
                    <a:lstStyle/>
                    <a:p>
                      <a:r>
                        <a:rPr lang="en-ZA" dirty="0" smtClean="0"/>
                        <a:t>Glass bulb</a:t>
                      </a:r>
                      <a:endParaRPr lang="en-ZA" dirty="0"/>
                    </a:p>
                  </a:txBody>
                  <a:tcPr/>
                </a:tc>
              </a:tr>
              <a:tr h="262868">
                <a:tc>
                  <a:txBody>
                    <a:bodyPr/>
                    <a:lstStyle/>
                    <a:p>
                      <a:pPr algn="ctr"/>
                      <a:r>
                        <a:rPr lang="en-ZA" dirty="0" smtClean="0"/>
                        <a:t>2</a:t>
                      </a:r>
                      <a:endParaRPr lang="en-ZA" dirty="0"/>
                    </a:p>
                  </a:txBody>
                  <a:tcPr/>
                </a:tc>
                <a:tc>
                  <a:txBody>
                    <a:bodyPr/>
                    <a:lstStyle/>
                    <a:p>
                      <a:r>
                        <a:rPr lang="en-ZA" dirty="0" smtClean="0"/>
                        <a:t>Inert gas</a:t>
                      </a:r>
                      <a:endParaRPr lang="en-ZA" dirty="0"/>
                    </a:p>
                  </a:txBody>
                  <a:tcPr/>
                </a:tc>
              </a:tr>
              <a:tr h="262868">
                <a:tc>
                  <a:txBody>
                    <a:bodyPr/>
                    <a:lstStyle/>
                    <a:p>
                      <a:pPr algn="ctr"/>
                      <a:r>
                        <a:rPr lang="en-ZA" dirty="0" smtClean="0"/>
                        <a:t>3</a:t>
                      </a:r>
                      <a:endParaRPr lang="en-ZA" dirty="0"/>
                    </a:p>
                  </a:txBody>
                  <a:tcPr/>
                </a:tc>
                <a:tc>
                  <a:txBody>
                    <a:bodyPr/>
                    <a:lstStyle/>
                    <a:p>
                      <a:r>
                        <a:rPr lang="en-ZA" dirty="0" smtClean="0"/>
                        <a:t>Tungsten filament</a:t>
                      </a:r>
                      <a:endParaRPr lang="en-ZA" dirty="0"/>
                    </a:p>
                  </a:txBody>
                  <a:tcPr/>
                </a:tc>
              </a:tr>
              <a:tr h="262868">
                <a:tc>
                  <a:txBody>
                    <a:bodyPr/>
                    <a:lstStyle/>
                    <a:p>
                      <a:pPr algn="ctr"/>
                      <a:r>
                        <a:rPr lang="en-ZA" dirty="0" smtClean="0"/>
                        <a:t>4</a:t>
                      </a:r>
                      <a:endParaRPr lang="en-ZA" dirty="0"/>
                    </a:p>
                  </a:txBody>
                  <a:tcPr/>
                </a:tc>
                <a:tc>
                  <a:txBody>
                    <a:bodyPr/>
                    <a:lstStyle/>
                    <a:p>
                      <a:r>
                        <a:rPr lang="en-ZA" dirty="0" smtClean="0"/>
                        <a:t>Contact wire (goes to foot)</a:t>
                      </a:r>
                      <a:endParaRPr lang="en-ZA" dirty="0"/>
                    </a:p>
                  </a:txBody>
                  <a:tcPr/>
                </a:tc>
              </a:tr>
              <a:tr h="262868">
                <a:tc>
                  <a:txBody>
                    <a:bodyPr/>
                    <a:lstStyle/>
                    <a:p>
                      <a:pPr algn="ctr"/>
                      <a:r>
                        <a:rPr lang="en-ZA" dirty="0" smtClean="0"/>
                        <a:t>5</a:t>
                      </a:r>
                      <a:endParaRPr lang="en-ZA" dirty="0"/>
                    </a:p>
                  </a:txBody>
                  <a:tcPr/>
                </a:tc>
                <a:tc>
                  <a:txBody>
                    <a:bodyPr/>
                    <a:lstStyle/>
                    <a:p>
                      <a:r>
                        <a:rPr lang="en-ZA" dirty="0" smtClean="0"/>
                        <a:t>Contact wire (goes to base)</a:t>
                      </a:r>
                      <a:endParaRPr lang="en-ZA" dirty="0"/>
                    </a:p>
                  </a:txBody>
                  <a:tcPr/>
                </a:tc>
              </a:tr>
              <a:tr h="262868">
                <a:tc>
                  <a:txBody>
                    <a:bodyPr/>
                    <a:lstStyle/>
                    <a:p>
                      <a:pPr algn="ctr"/>
                      <a:r>
                        <a:rPr lang="en-ZA" dirty="0" smtClean="0"/>
                        <a:t>6</a:t>
                      </a:r>
                      <a:endParaRPr lang="en-ZA" dirty="0"/>
                    </a:p>
                  </a:txBody>
                  <a:tcPr/>
                </a:tc>
                <a:tc>
                  <a:txBody>
                    <a:bodyPr/>
                    <a:lstStyle/>
                    <a:p>
                      <a:r>
                        <a:rPr lang="en-ZA" dirty="0" smtClean="0"/>
                        <a:t>Support wires</a:t>
                      </a:r>
                      <a:endParaRPr lang="en-ZA" dirty="0"/>
                    </a:p>
                  </a:txBody>
                  <a:tcPr/>
                </a:tc>
              </a:tr>
              <a:tr h="262868">
                <a:tc>
                  <a:txBody>
                    <a:bodyPr/>
                    <a:lstStyle/>
                    <a:p>
                      <a:pPr algn="ctr"/>
                      <a:r>
                        <a:rPr lang="en-ZA" dirty="0" smtClean="0"/>
                        <a:t>7</a:t>
                      </a:r>
                      <a:endParaRPr lang="en-ZA" dirty="0"/>
                    </a:p>
                  </a:txBody>
                  <a:tcPr/>
                </a:tc>
                <a:tc>
                  <a:txBody>
                    <a:bodyPr/>
                    <a:lstStyle/>
                    <a:p>
                      <a:r>
                        <a:rPr lang="en-ZA" dirty="0" smtClean="0"/>
                        <a:t>Glass mount/support</a:t>
                      </a:r>
                      <a:endParaRPr lang="en-ZA" dirty="0"/>
                    </a:p>
                  </a:txBody>
                  <a:tcPr/>
                </a:tc>
              </a:tr>
              <a:tr h="262868">
                <a:tc>
                  <a:txBody>
                    <a:bodyPr/>
                    <a:lstStyle/>
                    <a:p>
                      <a:pPr algn="ctr"/>
                      <a:r>
                        <a:rPr lang="en-ZA" dirty="0" smtClean="0"/>
                        <a:t>8</a:t>
                      </a:r>
                      <a:endParaRPr lang="en-ZA" dirty="0"/>
                    </a:p>
                  </a:txBody>
                  <a:tcPr/>
                </a:tc>
                <a:tc>
                  <a:txBody>
                    <a:bodyPr/>
                    <a:lstStyle/>
                    <a:p>
                      <a:r>
                        <a:rPr lang="en-ZA" dirty="0" smtClean="0"/>
                        <a:t>Base contact wire</a:t>
                      </a:r>
                      <a:endParaRPr lang="en-ZA" dirty="0"/>
                    </a:p>
                  </a:txBody>
                  <a:tcPr/>
                </a:tc>
              </a:tr>
              <a:tr h="262868">
                <a:tc>
                  <a:txBody>
                    <a:bodyPr/>
                    <a:lstStyle/>
                    <a:p>
                      <a:pPr algn="ctr"/>
                      <a:r>
                        <a:rPr lang="en-ZA" dirty="0" smtClean="0"/>
                        <a:t>9</a:t>
                      </a:r>
                      <a:endParaRPr lang="en-ZA" dirty="0"/>
                    </a:p>
                  </a:txBody>
                  <a:tcPr/>
                </a:tc>
                <a:tc>
                  <a:txBody>
                    <a:bodyPr/>
                    <a:lstStyle/>
                    <a:p>
                      <a:r>
                        <a:rPr lang="en-ZA" dirty="0" smtClean="0"/>
                        <a:t>Screw threads</a:t>
                      </a:r>
                      <a:endParaRPr lang="en-ZA" dirty="0"/>
                    </a:p>
                  </a:txBody>
                  <a:tcPr/>
                </a:tc>
              </a:tr>
              <a:tr h="262868">
                <a:tc>
                  <a:txBody>
                    <a:bodyPr/>
                    <a:lstStyle/>
                    <a:p>
                      <a:pPr algn="ctr"/>
                      <a:r>
                        <a:rPr lang="en-ZA" dirty="0" smtClean="0"/>
                        <a:t>10</a:t>
                      </a:r>
                      <a:endParaRPr lang="en-ZA" dirty="0"/>
                    </a:p>
                  </a:txBody>
                  <a:tcPr/>
                </a:tc>
                <a:tc>
                  <a:txBody>
                    <a:bodyPr/>
                    <a:lstStyle/>
                    <a:p>
                      <a:r>
                        <a:rPr lang="en-ZA" dirty="0" smtClean="0"/>
                        <a:t>Insulation</a:t>
                      </a:r>
                      <a:endParaRPr lang="en-ZA" dirty="0"/>
                    </a:p>
                  </a:txBody>
                  <a:tcPr/>
                </a:tc>
              </a:tr>
              <a:tr h="262868">
                <a:tc>
                  <a:txBody>
                    <a:bodyPr/>
                    <a:lstStyle/>
                    <a:p>
                      <a:pPr algn="ctr"/>
                      <a:r>
                        <a:rPr lang="en-ZA" dirty="0" smtClean="0"/>
                        <a:t>11</a:t>
                      </a:r>
                      <a:endParaRPr lang="en-ZA" dirty="0"/>
                    </a:p>
                  </a:txBody>
                  <a:tcPr/>
                </a:tc>
                <a:tc>
                  <a:txBody>
                    <a:bodyPr/>
                    <a:lstStyle/>
                    <a:p>
                      <a:r>
                        <a:rPr lang="en-ZA" dirty="0" smtClean="0"/>
                        <a:t>Electrical foot contact</a:t>
                      </a:r>
                      <a:endParaRPr lang="en-ZA" dirty="0"/>
                    </a:p>
                  </a:txBody>
                  <a:tcPr/>
                </a:tc>
              </a:tr>
            </a:tbl>
          </a:graphicData>
        </a:graphic>
      </p:graphicFrame>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Lamp holders</a:t>
            </a:r>
            <a:endParaRPr lang="en-ZA" dirty="0"/>
          </a:p>
        </p:txBody>
      </p:sp>
      <p:sp>
        <p:nvSpPr>
          <p:cNvPr id="5" name="Content Placeholder 4"/>
          <p:cNvSpPr>
            <a:spLocks noGrp="1"/>
          </p:cNvSpPr>
          <p:nvPr>
            <p:ph idx="1"/>
          </p:nvPr>
        </p:nvSpPr>
        <p:spPr>
          <a:xfrm>
            <a:off x="703959" y="1533187"/>
            <a:ext cx="8831461" cy="1479836"/>
          </a:xfrm>
        </p:spPr>
        <p:txBody>
          <a:bodyPr>
            <a:normAutofit/>
          </a:bodyPr>
          <a:lstStyle/>
          <a:p>
            <a:pPr marL="0" indent="0">
              <a:buNone/>
            </a:pPr>
            <a:r>
              <a:rPr lang="en-ZA" sz="2400" dirty="0"/>
              <a:t>Light bulb sockets, lamp sockets or lamp holders provide a lamp’s electrical connection. There are basically three types of lamp holders in general use: </a:t>
            </a:r>
            <a:endParaRPr lang="en-ZA" sz="2400" dirty="0" smtClean="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 b="28422"/>
          <a:stretch/>
        </p:blipFill>
        <p:spPr bwMode="auto">
          <a:xfrm>
            <a:off x="2338462" y="2808753"/>
            <a:ext cx="1858781" cy="203307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36312"/>
          <a:stretch/>
        </p:blipFill>
        <p:spPr bwMode="auto">
          <a:xfrm>
            <a:off x="5756223" y="2808753"/>
            <a:ext cx="2077335" cy="199618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71006" y="4841825"/>
            <a:ext cx="1993692" cy="369332"/>
          </a:xfrm>
          <a:prstGeom prst="rect">
            <a:avLst/>
          </a:prstGeom>
          <a:noFill/>
        </p:spPr>
        <p:txBody>
          <a:bodyPr wrap="square" rtlCol="0">
            <a:spAutoFit/>
          </a:bodyPr>
          <a:lstStyle/>
          <a:p>
            <a:r>
              <a:rPr lang="en-ZA" b="1" dirty="0"/>
              <a:t>BC</a:t>
            </a:r>
            <a:r>
              <a:rPr lang="en-ZA" dirty="0"/>
              <a:t> - Bayonet cap</a:t>
            </a:r>
          </a:p>
        </p:txBody>
      </p:sp>
      <p:sp>
        <p:nvSpPr>
          <p:cNvPr id="3" name="TextBox 2"/>
          <p:cNvSpPr txBox="1"/>
          <p:nvPr/>
        </p:nvSpPr>
        <p:spPr>
          <a:xfrm>
            <a:off x="5231569" y="4841825"/>
            <a:ext cx="5186597" cy="646331"/>
          </a:xfrm>
          <a:prstGeom prst="rect">
            <a:avLst/>
          </a:prstGeom>
          <a:noFill/>
        </p:spPr>
        <p:txBody>
          <a:bodyPr wrap="square" rtlCol="0">
            <a:spAutoFit/>
          </a:bodyPr>
          <a:lstStyle/>
          <a:p>
            <a:r>
              <a:rPr lang="en-ZA" b="1" dirty="0"/>
              <a:t>ES</a:t>
            </a:r>
            <a:r>
              <a:rPr lang="en-ZA" dirty="0"/>
              <a:t> - Edison </a:t>
            </a:r>
            <a:r>
              <a:rPr lang="en-ZA" dirty="0" smtClean="0"/>
              <a:t>screw AND  </a:t>
            </a:r>
            <a:r>
              <a:rPr lang="en-ZA" b="1" dirty="0" smtClean="0"/>
              <a:t>GES</a:t>
            </a:r>
            <a:r>
              <a:rPr lang="en-ZA" dirty="0" smtClean="0"/>
              <a:t> </a:t>
            </a:r>
            <a:r>
              <a:rPr lang="en-ZA" dirty="0"/>
              <a:t>- Giant Edison Screw </a:t>
            </a:r>
            <a:endParaRPr lang="en-ZA" dirty="0" smtClean="0"/>
          </a:p>
          <a:p>
            <a:r>
              <a:rPr lang="en-ZA" dirty="0"/>
              <a:t> </a:t>
            </a:r>
            <a:r>
              <a:rPr lang="en-ZA" dirty="0" smtClean="0"/>
              <a:t>                                         (</a:t>
            </a:r>
            <a:r>
              <a:rPr lang="en-ZA" dirty="0"/>
              <a:t>for higher wattage lamps)</a:t>
            </a:r>
          </a:p>
        </p:txBody>
      </p:sp>
    </p:spTree>
    <p:extLst>
      <p:ext uri="{BB962C8B-B14F-4D97-AF65-F5344CB8AC3E}">
        <p14:creationId xmlns:p14="http://schemas.microsoft.com/office/powerpoint/2010/main" val="249119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Lamps</a:t>
            </a:r>
            <a:endParaRPr lang="en-ZA" dirty="0"/>
          </a:p>
        </p:txBody>
      </p:sp>
      <p:sp>
        <p:nvSpPr>
          <p:cNvPr id="5" name="Content Placeholder 4"/>
          <p:cNvSpPr>
            <a:spLocks noGrp="1"/>
          </p:cNvSpPr>
          <p:nvPr>
            <p:ph idx="1"/>
          </p:nvPr>
        </p:nvSpPr>
        <p:spPr/>
        <p:txBody>
          <a:bodyPr>
            <a:noAutofit/>
          </a:bodyPr>
          <a:lstStyle/>
          <a:p>
            <a:pPr marL="0" indent="0">
              <a:buNone/>
            </a:pPr>
            <a:r>
              <a:rPr lang="en-ZA" sz="2400" dirty="0" smtClean="0"/>
              <a:t>The light bulb or lamp, has come a long way since the days of Thomas Edison. Light bulbs are </a:t>
            </a:r>
            <a:r>
              <a:rPr lang="en-ZA" sz="2400" dirty="0"/>
              <a:t>classified into the following groups:</a:t>
            </a:r>
          </a:p>
          <a:p>
            <a:pPr marL="0" indent="0">
              <a:buNone/>
            </a:pPr>
            <a:r>
              <a:rPr lang="en-ZA" sz="2400" dirty="0"/>
              <a:t>• </a:t>
            </a:r>
            <a:r>
              <a:rPr lang="en-ZA" sz="2400" dirty="0">
                <a:solidFill>
                  <a:srgbClr val="0070C0"/>
                </a:solidFill>
              </a:rPr>
              <a:t>Incandescent</a:t>
            </a:r>
          </a:p>
          <a:p>
            <a:pPr marL="0" indent="0">
              <a:buNone/>
            </a:pPr>
            <a:r>
              <a:rPr lang="en-ZA" sz="2400" dirty="0"/>
              <a:t>• </a:t>
            </a:r>
            <a:r>
              <a:rPr lang="en-ZA" sz="2400" dirty="0">
                <a:solidFill>
                  <a:srgbClr val="0070C0"/>
                </a:solidFill>
              </a:rPr>
              <a:t>Mercury tungsten</a:t>
            </a:r>
          </a:p>
          <a:p>
            <a:pPr marL="0" indent="0">
              <a:buNone/>
            </a:pPr>
            <a:r>
              <a:rPr lang="en-ZA" sz="2400" dirty="0"/>
              <a:t>• </a:t>
            </a:r>
            <a:r>
              <a:rPr lang="en-ZA" sz="2400" dirty="0">
                <a:solidFill>
                  <a:srgbClr val="0070C0"/>
                </a:solidFill>
              </a:rPr>
              <a:t>Fluorescent</a:t>
            </a:r>
          </a:p>
          <a:p>
            <a:pPr marL="0" indent="0">
              <a:buNone/>
            </a:pPr>
            <a:r>
              <a:rPr lang="en-ZA" sz="2400" dirty="0"/>
              <a:t>• </a:t>
            </a:r>
            <a:r>
              <a:rPr lang="en-ZA" sz="2400" dirty="0" smtClean="0">
                <a:solidFill>
                  <a:srgbClr val="0070C0"/>
                </a:solidFill>
              </a:rPr>
              <a:t>Mercury vapour</a:t>
            </a:r>
          </a:p>
          <a:p>
            <a:pPr marL="0" indent="0">
              <a:buNone/>
            </a:pPr>
            <a:r>
              <a:rPr lang="en-ZA" sz="2400" dirty="0" smtClean="0"/>
              <a:t>• </a:t>
            </a:r>
            <a:r>
              <a:rPr lang="en-ZA" sz="2400" dirty="0" smtClean="0">
                <a:solidFill>
                  <a:srgbClr val="0070C0"/>
                </a:solidFill>
              </a:rPr>
              <a:t>High pressure sodium</a:t>
            </a:r>
          </a:p>
          <a:p>
            <a:pPr marL="0" indent="0">
              <a:buNone/>
            </a:pPr>
            <a:r>
              <a:rPr lang="en-ZA" sz="2400" dirty="0" smtClean="0"/>
              <a:t>• </a:t>
            </a:r>
            <a:r>
              <a:rPr lang="en-ZA" sz="2400" dirty="0">
                <a:solidFill>
                  <a:srgbClr val="0070C0"/>
                </a:solidFill>
              </a:rPr>
              <a:t>Low pressure sodium</a:t>
            </a:r>
          </a:p>
          <a:p>
            <a:pPr marL="0" indent="0">
              <a:buNone/>
            </a:pPr>
            <a:r>
              <a:rPr lang="en-ZA" sz="2400" dirty="0"/>
              <a:t>• </a:t>
            </a:r>
            <a:r>
              <a:rPr lang="en-ZA" sz="2400" dirty="0">
                <a:solidFill>
                  <a:srgbClr val="0070C0"/>
                </a:solidFill>
              </a:rPr>
              <a:t>Metal </a:t>
            </a:r>
            <a:r>
              <a:rPr lang="en-ZA" sz="2400" dirty="0" smtClean="0">
                <a:solidFill>
                  <a:srgbClr val="0070C0"/>
                </a:solidFill>
              </a:rPr>
              <a:t>halide</a:t>
            </a:r>
          </a:p>
        </p:txBody>
      </p:sp>
    </p:spTree>
    <p:extLst>
      <p:ext uri="{BB962C8B-B14F-4D97-AF65-F5344CB8AC3E}">
        <p14:creationId xmlns:p14="http://schemas.microsoft.com/office/powerpoint/2010/main" val="407637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Comparing light bulbs</a:t>
            </a:r>
            <a:endParaRPr lang="en-ZA" dirty="0"/>
          </a:p>
        </p:txBody>
      </p:sp>
      <p:sp>
        <p:nvSpPr>
          <p:cNvPr id="5" name="Content Placeholder 4"/>
          <p:cNvSpPr>
            <a:spLocks noGrp="1"/>
          </p:cNvSpPr>
          <p:nvPr>
            <p:ph idx="1"/>
          </p:nvPr>
        </p:nvSpPr>
        <p:spPr>
          <a:xfrm>
            <a:off x="703959" y="1533187"/>
            <a:ext cx="8831461" cy="1389895"/>
          </a:xfrm>
        </p:spPr>
        <p:txBody>
          <a:bodyPr>
            <a:normAutofit lnSpcReduction="10000"/>
          </a:bodyPr>
          <a:lstStyle/>
          <a:p>
            <a:pPr marL="0" indent="0">
              <a:buNone/>
            </a:pPr>
            <a:r>
              <a:rPr lang="en-ZA" sz="2400" dirty="0"/>
              <a:t>Each light bulb has advantages and disadvantages and certain lamps work better in different areas. </a:t>
            </a:r>
            <a:r>
              <a:rPr lang="en-ZA" sz="2400" dirty="0" smtClean="0"/>
              <a:t>Watch the video for detailed descriptions, uses, advantages and disadvantages of the different types of bulbs.</a:t>
            </a:r>
          </a:p>
        </p:txBody>
      </p:sp>
      <p:sp>
        <p:nvSpPr>
          <p:cNvPr id="6" name="Rounded Rectangle 5">
            <a:hlinkClick r:id="rId3"/>
          </p:cNvPr>
          <p:cNvSpPr/>
          <p:nvPr/>
        </p:nvSpPr>
        <p:spPr>
          <a:xfrm>
            <a:off x="3329409" y="2781916"/>
            <a:ext cx="3146342" cy="1954975"/>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t>Vid01: Comparing light bulbs</a:t>
            </a:r>
            <a:endParaRPr lang="en-ZA" sz="2400" b="1" dirty="0"/>
          </a:p>
        </p:txBody>
      </p:sp>
    </p:spTree>
    <p:extLst>
      <p:ext uri="{BB962C8B-B14F-4D97-AF65-F5344CB8AC3E}">
        <p14:creationId xmlns:p14="http://schemas.microsoft.com/office/powerpoint/2010/main" val="14107470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13477</TotalTime>
  <Words>6344</Words>
  <Application>Microsoft Office PowerPoint</Application>
  <PresentationFormat>Custom</PresentationFormat>
  <Paragraphs>734</Paragraphs>
  <Slides>48</Slides>
  <Notes>48</Notes>
  <HiddenSlides>0</HiddenSlides>
  <MMClips>0</MMClips>
  <ScaleCrop>false</ScaleCrop>
  <HeadingPairs>
    <vt:vector size="4" baseType="variant">
      <vt:variant>
        <vt:lpstr>Theme</vt:lpstr>
      </vt:variant>
      <vt:variant>
        <vt:i4>4</vt:i4>
      </vt:variant>
      <vt:variant>
        <vt:lpstr>Slide Titles</vt:lpstr>
      </vt:variant>
      <vt:variant>
        <vt:i4>48</vt:i4>
      </vt:variant>
    </vt:vector>
  </HeadingPairs>
  <TitlesOfParts>
    <vt:vector size="52" baseType="lpstr">
      <vt:lpstr>Office Theme</vt:lpstr>
      <vt:lpstr>1_Office Theme</vt:lpstr>
      <vt:lpstr>2_Office Theme</vt:lpstr>
      <vt:lpstr>3_Office Theme</vt:lpstr>
      <vt:lpstr>Electrical components and systems</vt:lpstr>
      <vt:lpstr>Identifying lights and lighting circuits</vt:lpstr>
      <vt:lpstr>Assumed prior learning </vt:lpstr>
      <vt:lpstr>Outcomes</vt:lpstr>
      <vt:lpstr>Introduction</vt:lpstr>
      <vt:lpstr>Eureka! </vt:lpstr>
      <vt:lpstr>Lamp holders</vt:lpstr>
      <vt:lpstr>Lamps</vt:lpstr>
      <vt:lpstr>Comparing light bulbs</vt:lpstr>
      <vt:lpstr>Try this after watching Video 01</vt:lpstr>
      <vt:lpstr>Try this after watching Video 01</vt:lpstr>
      <vt:lpstr>Quiz time</vt:lpstr>
      <vt:lpstr>Question 1</vt:lpstr>
      <vt:lpstr>Question 2</vt:lpstr>
      <vt:lpstr>Question 3</vt:lpstr>
      <vt:lpstr>Question 4</vt:lpstr>
      <vt:lpstr>Question 5</vt:lpstr>
      <vt:lpstr>Lighting control  </vt:lpstr>
      <vt:lpstr>Photo-electric cells</vt:lpstr>
      <vt:lpstr>Positioning day-light switches</vt:lpstr>
      <vt:lpstr>How to mount day-night switches</vt:lpstr>
      <vt:lpstr>Safety aspects of lighting</vt:lpstr>
      <vt:lpstr>Troubleshooting</vt:lpstr>
      <vt:lpstr>Quiz time</vt:lpstr>
      <vt:lpstr>Question 1</vt:lpstr>
      <vt:lpstr>Question 2</vt:lpstr>
      <vt:lpstr>Question 3</vt:lpstr>
      <vt:lpstr>Question 4</vt:lpstr>
      <vt:lpstr>Question 5</vt:lpstr>
      <vt:lpstr>Let’s review:</vt:lpstr>
      <vt:lpstr>Video brief - Vid01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Video brief - Vid01 contin. Expert presenter describing and comparing light bulbs</vt:lpstr>
      <vt:lpstr>Table brief – Table 01 contin.</vt:lpstr>
      <vt:lpstr>Table brief – Table 01 contin.</vt:lpstr>
      <vt:lpstr>Table brief – Table 01 contin.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796</cp:revision>
  <dcterms:created xsi:type="dcterms:W3CDTF">2018-02-02T12:07:09Z</dcterms:created>
  <dcterms:modified xsi:type="dcterms:W3CDTF">2018-09-22T12:05:30Z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