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tags/tag14.xml" ContentType="application/vnd.openxmlformats-officedocument.presentationml.tags+xml"/>
  <Override PartName="/ppt/notesSlides/notesSlide24.xml" ContentType="application/vnd.openxmlformats-officedocument.presentationml.notesSlide+xml"/>
  <Override PartName="/ppt/tags/tag15.xml" ContentType="application/vnd.openxmlformats-officedocument.presentationml.tags+xml"/>
  <Override PartName="/ppt/notesSlides/notesSlide25.xml" ContentType="application/vnd.openxmlformats-officedocument.presentationml.notesSlide+xml"/>
  <Override PartName="/ppt/tags/tag16.xml" ContentType="application/vnd.openxmlformats-officedocument.presentationml.tags+xml"/>
  <Override PartName="/ppt/notesSlides/notesSlide26.xml" ContentType="application/vnd.openxmlformats-officedocument.presentationml.notesSlide+xml"/>
  <Override PartName="/ppt/tags/tag17.xml" ContentType="application/vnd.openxmlformats-officedocument.presentationml.tags+xml"/>
  <Override PartName="/ppt/notesSlides/notesSlide27.xml" ContentType="application/vnd.openxmlformats-officedocument.presentationml.notesSlide+xml"/>
  <Override PartName="/ppt/tags/tag18.xml" ContentType="application/vnd.openxmlformats-officedocument.presentationml.tags+xml"/>
  <Override PartName="/ppt/notesSlides/notesSlide28.xml" ContentType="application/vnd.openxmlformats-officedocument.presentationml.notesSlide+xml"/>
  <Override PartName="/ppt/tags/tag19.xml" ContentType="application/vnd.openxmlformats-officedocument.presentationml.tags+xml"/>
  <Override PartName="/ppt/notesSlides/notesSlide29.xml" ContentType="application/vnd.openxmlformats-officedocument.presentationml.notesSlide+xml"/>
  <Override PartName="/ppt/tags/tag20.xml" ContentType="application/vnd.openxmlformats-officedocument.presentationml.tags+xml"/>
  <Override PartName="/ppt/notesSlides/notesSlide30.xml" ContentType="application/vnd.openxmlformats-officedocument.presentationml.notesSlide+xml"/>
  <Override PartName="/ppt/tags/tag21.xml" ContentType="application/vnd.openxmlformats-officedocument.presentationml.tags+xml"/>
  <Override PartName="/ppt/notesSlides/notesSlide31.xml" ContentType="application/vnd.openxmlformats-officedocument.presentationml.notesSlide+xml"/>
  <Override PartName="/ppt/tags/tag22.xml" ContentType="application/vnd.openxmlformats-officedocument.presentationml.tags+xml"/>
  <Override PartName="/ppt/notesSlides/notesSlide32.xml" ContentType="application/vnd.openxmlformats-officedocument.presentationml.notesSlide+xml"/>
  <Override PartName="/ppt/tags/tag23.xml" ContentType="application/vnd.openxmlformats-officedocument.presentationml.tags+xml"/>
  <Override PartName="/ppt/notesSlides/notesSlide33.xml" ContentType="application/vnd.openxmlformats-officedocument.presentationml.notesSlide+xml"/>
  <Override PartName="/ppt/tags/tag24.xml" ContentType="application/vnd.openxmlformats-officedocument.presentationml.tags+xml"/>
  <Override PartName="/ppt/notesSlides/notesSlide34.xml" ContentType="application/vnd.openxmlformats-officedocument.presentationml.notesSlide+xml"/>
  <Override PartName="/ppt/tags/tag25.xml" ContentType="application/vnd.openxmlformats-officedocument.presentationml.tags+xml"/>
  <Override PartName="/ppt/notesSlides/notesSlide35.xml" ContentType="application/vnd.openxmlformats-officedocument.presentationml.notesSlide+xml"/>
  <Override PartName="/ppt/tags/tag26.xml" ContentType="application/vnd.openxmlformats-officedocument.presentationml.tags+xml"/>
  <Override PartName="/ppt/notesSlides/notesSlide36.xml" ContentType="application/vnd.openxmlformats-officedocument.presentationml.notesSlide+xml"/>
  <Override PartName="/ppt/comments/comment1.xml" ContentType="application/vnd.openxmlformats-officedocument.presentationml.comments+xml"/>
  <Override PartName="/ppt/tags/tag27.xml" ContentType="application/vnd.openxmlformats-officedocument.presentationml.tags+xml"/>
  <Override PartName="/ppt/notesSlides/notesSlide37.xml" ContentType="application/vnd.openxmlformats-officedocument.presentationml.notesSlide+xml"/>
  <Override PartName="/ppt/tags/tag28.xml" ContentType="application/vnd.openxmlformats-officedocument.presentationml.tags+xml"/>
  <Override PartName="/ppt/notesSlides/notesSlide38.xml" ContentType="application/vnd.openxmlformats-officedocument.presentationml.notesSlide+xml"/>
  <Override PartName="/ppt/tags/tag29.xml" ContentType="application/vnd.openxmlformats-officedocument.presentationml.tags+xml"/>
  <Override PartName="/ppt/notesSlides/notesSlide39.xml" ContentType="application/vnd.openxmlformats-officedocument.presentationml.notesSlide+xml"/>
  <Override PartName="/ppt/tags/tag30.xml" ContentType="application/vnd.openxmlformats-officedocument.presentationml.tags+xml"/>
  <Override PartName="/ppt/notesSlides/notesSlide40.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45"/>
  </p:notesMasterIdLst>
  <p:sldIdLst>
    <p:sldId id="256" r:id="rId5"/>
    <p:sldId id="469" r:id="rId6"/>
    <p:sldId id="465" r:id="rId7"/>
    <p:sldId id="460" r:id="rId8"/>
    <p:sldId id="466" r:id="rId9"/>
    <p:sldId id="467" r:id="rId10"/>
    <p:sldId id="470" r:id="rId11"/>
    <p:sldId id="485" r:id="rId12"/>
    <p:sldId id="471" r:id="rId13"/>
    <p:sldId id="477" r:id="rId14"/>
    <p:sldId id="478" r:id="rId15"/>
    <p:sldId id="420" r:id="rId16"/>
    <p:sldId id="423" r:id="rId17"/>
    <p:sldId id="490" r:id="rId18"/>
    <p:sldId id="491" r:id="rId19"/>
    <p:sldId id="492" r:id="rId20"/>
    <p:sldId id="493" r:id="rId21"/>
    <p:sldId id="480" r:id="rId22"/>
    <p:sldId id="495" r:id="rId23"/>
    <p:sldId id="496" r:id="rId24"/>
    <p:sldId id="482" r:id="rId25"/>
    <p:sldId id="483" r:id="rId26"/>
    <p:sldId id="489" r:id="rId27"/>
    <p:sldId id="369" r:id="rId28"/>
    <p:sldId id="497" r:id="rId29"/>
    <p:sldId id="421" r:id="rId30"/>
    <p:sldId id="498" r:id="rId31"/>
    <p:sldId id="468" r:id="rId32"/>
    <p:sldId id="319" r:id="rId33"/>
    <p:sldId id="472" r:id="rId34"/>
    <p:sldId id="473" r:id="rId35"/>
    <p:sldId id="475" r:id="rId36"/>
    <p:sldId id="474" r:id="rId37"/>
    <p:sldId id="476" r:id="rId38"/>
    <p:sldId id="484" r:id="rId39"/>
    <p:sldId id="457" r:id="rId40"/>
    <p:sldId id="486" r:id="rId41"/>
    <p:sldId id="487" r:id="rId42"/>
    <p:sldId id="488" r:id="rId43"/>
    <p:sldId id="494" r:id="rId44"/>
  </p:sldIdLst>
  <p:sldSz cx="10239375" cy="5759450"/>
  <p:notesSz cx="6858000" cy="9144000"/>
  <p:custDataLst>
    <p:tags r:id="rId4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85"/>
            <p14:sldId id="471"/>
            <p14:sldId id="477"/>
            <p14:sldId id="478"/>
            <p14:sldId id="420"/>
            <p14:sldId id="423"/>
            <p14:sldId id="490"/>
            <p14:sldId id="491"/>
            <p14:sldId id="492"/>
            <p14:sldId id="493"/>
            <p14:sldId id="480"/>
            <p14:sldId id="495"/>
            <p14:sldId id="496"/>
            <p14:sldId id="482"/>
            <p14:sldId id="483"/>
            <p14:sldId id="489"/>
            <p14:sldId id="369"/>
            <p14:sldId id="497"/>
            <p14:sldId id="421"/>
            <p14:sldId id="498"/>
            <p14:sldId id="468"/>
          </p14:sldIdLst>
        </p14:section>
        <p14:section name="Appendix" id="{61A5EB1E-5BAC-224D-8F20-5D1D8E086C2B}">
          <p14:sldIdLst>
            <p14:sldId id="319"/>
            <p14:sldId id="472"/>
            <p14:sldId id="473"/>
            <p14:sldId id="475"/>
            <p14:sldId id="474"/>
            <p14:sldId id="476"/>
            <p14:sldId id="484"/>
            <p14:sldId id="457"/>
            <p14:sldId id="486"/>
            <p14:sldId id="487"/>
            <p14:sldId id="488"/>
            <p14:sldId id="494"/>
          </p14:sldIdLst>
        </p14:section>
      </p14:sectionLst>
    </p:ext>
    <p:ext uri="{EFAFB233-063F-42B5-8137-9DF3F51BA10A}">
      <p15:sldGuideLst xmlns:p15="http://schemas.microsoft.com/office/powerpoint/2012/main">
        <p15:guide id="1" orient="horz" pos="1814">
          <p15:clr>
            <a:srgbClr val="A4A3A4"/>
          </p15:clr>
        </p15:guide>
        <p15:guide id="2" pos="32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8"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8"/>
    <p:restoredTop sz="73124" autoAdjust="0"/>
  </p:normalViewPr>
  <p:slideViewPr>
    <p:cSldViewPr snapToGrid="0" snapToObjects="1">
      <p:cViewPr varScale="1">
        <p:scale>
          <a:sx n="99" d="100"/>
          <a:sy n="99" d="100"/>
        </p:scale>
        <p:origin x="1662" y="84"/>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9-18T15:11:05.157" idx="27">
    <p:pos x="5650" y="968"/>
    <p:text>The technician to show real swicthes too and not just diagram for all three types of light switching.</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18-09-18T17:09:08.026" idx="28">
    <p:pos x="5896" y="1347"/>
    <p:text>This will need to be demonstrated as in the video reference https://youtu.be/bZh4YGR3rX4</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Img01:</a:t>
            </a:r>
            <a:r>
              <a:rPr lang="en-ZA" baseline="0" dirty="0"/>
              <a:t> https://socketstore.co.uk/media/65663/one-way-switch-diagram.jpg</a:t>
            </a:r>
          </a:p>
          <a:p>
            <a:r>
              <a:rPr lang="en-ZA" baseline="0" dirty="0"/>
              <a:t>Img02:https://encrypted-tbn0.gstatic.com/</a:t>
            </a:r>
            <a:r>
              <a:rPr lang="en-ZA" baseline="0" dirty="0" err="1"/>
              <a:t>images?q</a:t>
            </a:r>
            <a:r>
              <a:rPr lang="en-ZA" baseline="0" dirty="0"/>
              <a:t>=tbn:ANd9GcTFxW2NfEJYbEbCq_ICtLKeukwl18ddF0U94Pr5NOfsphoa4aPR</a:t>
            </a:r>
          </a:p>
          <a:p>
            <a:r>
              <a:rPr lang="en-ZA" baseline="0" dirty="0"/>
              <a:t>Img03:https://upload.wikimedia.org/</a:t>
            </a:r>
            <a:r>
              <a:rPr lang="en-ZA" baseline="0" dirty="0" err="1"/>
              <a:t>wikipedia</a:t>
            </a:r>
            <a:r>
              <a:rPr lang="en-ZA" baseline="0" dirty="0"/>
              <a:t>/commons/thumb/4/47/4-way_switches_position_2.svg/350px-4-way_switches_position_2.svg.png</a:t>
            </a:r>
          </a:p>
          <a:p>
            <a:r>
              <a:rPr lang="en-ZA" baseline="0" dirty="0"/>
              <a:t>Click on </a:t>
            </a:r>
            <a:r>
              <a:rPr lang="en-ZA" baseline="0" dirty="0" err="1"/>
              <a:t>Img</a:t>
            </a:r>
            <a:r>
              <a:rPr lang="en-ZA" baseline="0" dirty="0"/>
              <a:t> 01, Img02 or Img03 =Play Vid01 full screen. See appendix for script.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Img04: http://lambdarepos.org/wp-content/uploads/2018/06/stair-case-light-wiring-for-two-way-switch-wiring-diagram.png</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 G</a:t>
            </a:r>
            <a:r>
              <a:rPr lang="en-US" b="0" baseline="0" dirty="0"/>
              <a:t>o over all Equipment Identification letter symbols thoroughly and commit them all to memory.</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a:t>
            </a:r>
            <a:r>
              <a:rPr lang="en-US" b="0" baseline="0" dirty="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Good</a:t>
            </a:r>
            <a:r>
              <a:rPr lang="en-US" b="0" baseline="0" dirty="0"/>
              <a:t> job</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 again.</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Click on ‘fuses’ = “Fuses are used to disconnect a circuit when the current exceeds a certain value. You can also find the definition for a fuse in the</a:t>
            </a:r>
            <a:r>
              <a:rPr lang="en-ZA" baseline="0" dirty="0"/>
              <a:t> Electrical components, circuit protection unit. The revised SANS Code of Practice for the Wiring of Premises does not allow for the use of fuses in a domestic installation. Look up regulation 6.10.1.”</a:t>
            </a:r>
          </a:p>
          <a:p>
            <a:endParaRPr lang="en-ZA" baseline="0" dirty="0"/>
          </a:p>
          <a:p>
            <a:r>
              <a:rPr lang="en-ZA" baseline="0" dirty="0"/>
              <a:t>Click on ‘circuit breakers’ = “Circuit breakers are used for disconnecting a load when the current exceeds a certain value. Study the definition for a circuit breaker in the SANS Code of Practice for the Wiring of Premises (section 2 under circuit breaker). For further information on the construction and operation of fuses and circuit breakers, see the Electrical components, circuit protection unit.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0" i="0" u="none" strike="noStrike" kern="1200" baseline="0" dirty="0">
                <a:solidFill>
                  <a:schemeClr val="tx1"/>
                </a:solidFill>
                <a:latin typeface="+mn-lt"/>
                <a:ea typeface="+mn-ea"/>
                <a:cs typeface="+mn-cs"/>
              </a:rPr>
              <a:t>Two-way switching circuit diagram: CTC Book 3, LS-1, </a:t>
            </a:r>
            <a:r>
              <a:rPr lang="en-ZA" sz="1200" b="0" i="0" u="none" strike="noStrike" kern="1200" baseline="0" dirty="0" err="1">
                <a:solidFill>
                  <a:schemeClr val="tx1"/>
                </a:solidFill>
                <a:latin typeface="+mn-lt"/>
                <a:ea typeface="+mn-ea"/>
                <a:cs typeface="+mn-cs"/>
              </a:rPr>
              <a:t>Pg</a:t>
            </a:r>
            <a:r>
              <a:rPr lang="en-ZA" sz="1200" b="0" i="0" u="none" strike="noStrike" kern="1200" baseline="0" dirty="0">
                <a:solidFill>
                  <a:schemeClr val="tx1"/>
                </a:solidFill>
                <a:latin typeface="+mn-lt"/>
                <a:ea typeface="+mn-ea"/>
                <a:cs typeface="+mn-cs"/>
              </a:rPr>
              <a:t> 24</a:t>
            </a:r>
          </a:p>
          <a:p>
            <a:endParaRPr lang="en-ZA" dirty="0"/>
          </a:p>
          <a:p>
            <a:r>
              <a:rPr lang="en-ZA" dirty="0"/>
              <a:t>Click on ‘</a:t>
            </a:r>
            <a:r>
              <a:rPr lang="en-ZA" sz="1200" dirty="0">
                <a:solidFill>
                  <a:srgbClr val="0070C0"/>
                </a:solidFill>
              </a:rPr>
              <a:t>Getting familiar with resistors’ = redirect to</a:t>
            </a:r>
            <a:r>
              <a:rPr lang="en-ZA" sz="1200" baseline="0" dirty="0">
                <a:solidFill>
                  <a:srgbClr val="0070C0"/>
                </a:solidFill>
              </a:rPr>
              <a:t> that topic</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a:t>Click on</a:t>
            </a:r>
            <a:r>
              <a:rPr lang="en-ZA" baseline="0" dirty="0"/>
              <a:t> ‘Wiring a panel’ = redirect to that topic in Electrical components.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ZA" baseline="0" dirty="0"/>
              <a:t>Click on ‘bell tester’ = link to slide 22</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Click on ‘Safety first’ = “</a:t>
            </a:r>
            <a:r>
              <a:rPr lang="en-ZA" b="1" dirty="0"/>
              <a:t>NEVER TEST A CIRCUIT WITH THE SUPPLY TURNED ON.”</a:t>
            </a:r>
          </a:p>
          <a:p>
            <a:endParaRPr lang="en-ZA" b="1" dirty="0"/>
          </a:p>
          <a:p>
            <a:r>
              <a:rPr lang="en-ZA" b="0" dirty="0"/>
              <a:t>Click on ‘Using a bell tester to test a circuit’ =Play Vid02, full-screen. For</a:t>
            </a:r>
            <a:r>
              <a:rPr lang="en-ZA" b="0" baseline="0" dirty="0"/>
              <a:t> s</a:t>
            </a:r>
            <a:r>
              <a:rPr lang="en-ZA" b="0" dirty="0"/>
              <a:t>cript</a:t>
            </a:r>
            <a:r>
              <a:rPr lang="en-ZA" b="0" baseline="0" dirty="0"/>
              <a:t> see Appendix</a:t>
            </a:r>
            <a:endParaRPr lang="en-ZA"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a:t>
            </a:r>
            <a:r>
              <a:rPr lang="en-US" b="0" baseline="0" dirty="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Try</a:t>
            </a:r>
            <a:r>
              <a:rPr lang="en-US" b="0" baseline="0" dirty="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TRUE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That is not correct. </a:t>
            </a:r>
            <a:r>
              <a:rPr lang="en-ZA" b="0" dirty="0"/>
              <a:t>If the bell rings, switch off one of the switches. The bell should stop ringing. Then switch on the other switch. The bell should start ringing again. If the bell rings, it indicates that the circuit is continuous and operating.</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Link to</a:t>
            </a:r>
            <a:r>
              <a:rPr lang="en-US" b="0" baseline="0" dirty="0"/>
              <a:t> unit upon clicking.</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the chart of symbols. Chart: CTC</a:t>
            </a:r>
            <a:r>
              <a:rPr lang="en-ZA" baseline="0" dirty="0"/>
              <a:t>, Book 3, LS-1, Pages 10-14.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the chart of symbols. Chart: CTC</a:t>
            </a:r>
            <a:r>
              <a:rPr lang="en-ZA" baseline="0" dirty="0"/>
              <a:t>, Book 3, LS-1, Pages 10-14.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the chart of symbols. Chart: CTC</a:t>
            </a:r>
            <a:r>
              <a:rPr lang="en-ZA" baseline="0" dirty="0"/>
              <a:t>, Book 3, LS-1, Pages 10-14.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the chart of symbols. Chart: CTC</a:t>
            </a:r>
            <a:r>
              <a:rPr lang="en-ZA" baseline="0" dirty="0"/>
              <a:t>, Book 3, LS-1, Pages 10-14.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the chart of symbols. Chart: CTC</a:t>
            </a:r>
            <a:r>
              <a:rPr lang="en-ZA" baseline="0" dirty="0"/>
              <a:t>, Book 3, LS-1, Pages 10-14.</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Allow scroll down. Table</a:t>
            </a:r>
            <a:r>
              <a:rPr lang="en-ZA" baseline="0" dirty="0"/>
              <a:t> made from list in</a:t>
            </a:r>
            <a:r>
              <a:rPr lang="en-ZA" dirty="0"/>
              <a:t> CTC</a:t>
            </a:r>
            <a:r>
              <a:rPr lang="en-ZA" baseline="0" dirty="0"/>
              <a:t>, Book 3, LS-1, Page 15.</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Create a video </a:t>
            </a:r>
            <a:r>
              <a:rPr lang="en-ZA" baseline="0" dirty="0"/>
              <a:t>similar to https://www.youtube.com/watch?v=eKFICF88AkY use script as above (an expert technician can elaborate beyond the script-as in the video)</a:t>
            </a:r>
          </a:p>
          <a:p>
            <a:r>
              <a:rPr lang="en-ZA" baseline="0" dirty="0"/>
              <a:t>Fig01 ‘Single way switching’: CTC Book 3, LS-1, </a:t>
            </a:r>
            <a:r>
              <a:rPr lang="en-ZA" baseline="0" dirty="0" err="1"/>
              <a:t>Pg</a:t>
            </a:r>
            <a:r>
              <a:rPr lang="en-ZA" baseline="0" dirty="0"/>
              <a:t> 15.</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Create a video </a:t>
            </a:r>
            <a:r>
              <a:rPr lang="en-ZA" baseline="0" dirty="0"/>
              <a:t>similar to https://www.youtube.com/watch?v=eKFICF88AkY use script as above (an expert technician can elaborate beyond the script-as in the video)</a:t>
            </a:r>
          </a:p>
          <a:p>
            <a:r>
              <a:rPr lang="en-ZA" baseline="0" dirty="0"/>
              <a:t>Fig02 ‘’: CTC Book 3, LS-1, </a:t>
            </a:r>
            <a:r>
              <a:rPr lang="en-ZA" baseline="0" dirty="0" err="1"/>
              <a:t>Pg</a:t>
            </a:r>
            <a:r>
              <a:rPr lang="en-ZA" baseline="0" dirty="0"/>
              <a:t> 16.</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Create a video </a:t>
            </a:r>
            <a:r>
              <a:rPr lang="en-ZA" baseline="0" dirty="0"/>
              <a:t>similar to https://www.youtube.com/watch?v=eKFICF88AkY use script as above (an expert technician can elaborate beyond the script-as in the video)</a:t>
            </a:r>
          </a:p>
          <a:p>
            <a:r>
              <a:rPr lang="en-ZA" baseline="0" dirty="0"/>
              <a:t>Fig03 and 04 : CTC Book 3, LS-1, </a:t>
            </a:r>
            <a:r>
              <a:rPr lang="en-ZA" baseline="0" dirty="0" err="1"/>
              <a:t>Pg</a:t>
            </a:r>
            <a:r>
              <a:rPr lang="en-ZA" baseline="0" dirty="0"/>
              <a:t> 17.</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Create a video </a:t>
            </a:r>
            <a:r>
              <a:rPr lang="en-ZA" baseline="0" dirty="0"/>
              <a:t>similar to https://www.youtube.com/watch?v=eKFICF88AkY use script as above (an expert technician can elaborate beyond the script-as in the video)</a:t>
            </a:r>
          </a:p>
          <a:p>
            <a:r>
              <a:rPr lang="en-ZA" baseline="0" dirty="0"/>
              <a:t>Fig05 and 06 : CTC Book 3, LS-1, </a:t>
            </a:r>
            <a:r>
              <a:rPr lang="en-ZA" baseline="0" dirty="0" err="1"/>
              <a:t>Pg</a:t>
            </a:r>
            <a:r>
              <a:rPr lang="en-ZA" baseline="0" dirty="0"/>
              <a:t> 18.</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39</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Create a video </a:t>
            </a:r>
            <a:r>
              <a:rPr lang="en-ZA" baseline="0" dirty="0"/>
              <a:t>similar to https://youtu.be/bZh4YGR3rX4 use script as above (an expert technician can elaborate beyond the script-as in the video)</a:t>
            </a:r>
          </a:p>
          <a:p>
            <a:r>
              <a:rPr lang="en-ZA" baseline="0" dirty="0"/>
              <a:t>Fig08 : CTC Book 3, LS-1, </a:t>
            </a:r>
            <a:r>
              <a:rPr lang="en-ZA" baseline="0" dirty="0" err="1"/>
              <a:t>Pg</a:t>
            </a:r>
            <a:r>
              <a:rPr lang="en-ZA" baseline="0" dirty="0"/>
              <a:t> 23.</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40</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err="1"/>
              <a:t>Img</a:t>
            </a:r>
            <a:r>
              <a:rPr lang="en-ZA" dirty="0"/>
              <a:t> 01: </a:t>
            </a:r>
            <a:r>
              <a:rPr lang="en-ZA" sz="1200" b="0" i="0" kern="1200" dirty="0">
                <a:solidFill>
                  <a:schemeClr val="tx1"/>
                </a:solidFill>
                <a:effectLst/>
                <a:latin typeface="+mn-lt"/>
                <a:ea typeface="+mn-ea"/>
                <a:cs typeface="+mn-cs"/>
              </a:rPr>
              <a:t>https://bit.ly/2QDzOef</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On click of ‘Standard</a:t>
            </a:r>
            <a:r>
              <a:rPr lang="en-ZA" baseline="0" dirty="0"/>
              <a:t> symbols’ = Display chart 01 as in appendix.</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On click of ‘equipment identification’= show table 01. See Appendix</a:t>
            </a:r>
            <a:r>
              <a:rPr lang="en-ZA" baseline="0" dirty="0"/>
              <a:t> for details.</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2" y="5084243"/>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5.sv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5.sv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5.xml"/><Relationship Id="rId1" Type="http://schemas.openxmlformats.org/officeDocument/2006/relationships/tags" Target="../tags/tag1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2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comments" Target="../comments/comment1.xml"/><Relationship Id="rId4" Type="http://schemas.openxmlformats.org/officeDocument/2006/relationships/image" Target="../media/image22.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23.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image" Target="../media/image25.png"/><Relationship Id="rId4" Type="http://schemas.openxmlformats.org/officeDocument/2006/relationships/image" Target="../media/image24.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27.png"/><Relationship Id="rId4" Type="http://schemas.openxmlformats.org/officeDocument/2006/relationships/image" Target="../media/image2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comments" Target="../comments/comment2.xml"/><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a:latin typeface="+mn-lt"/>
              </a:rPr>
              <a:t>Electrical components and systems</a:t>
            </a: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a:t>Topic 9 – Lighting systems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Switching methods</a:t>
            </a:r>
          </a:p>
        </p:txBody>
      </p:sp>
      <p:sp>
        <p:nvSpPr>
          <p:cNvPr id="5" name="Content Placeholder 4"/>
          <p:cNvSpPr>
            <a:spLocks noGrp="1"/>
          </p:cNvSpPr>
          <p:nvPr>
            <p:ph idx="1"/>
          </p:nvPr>
        </p:nvSpPr>
        <p:spPr>
          <a:xfrm>
            <a:off x="703959" y="1533187"/>
            <a:ext cx="8831461" cy="1000151"/>
          </a:xfrm>
        </p:spPr>
        <p:txBody>
          <a:bodyPr>
            <a:normAutofit/>
          </a:bodyPr>
          <a:lstStyle/>
          <a:p>
            <a:pPr marL="0" indent="0">
              <a:buNone/>
            </a:pPr>
            <a:r>
              <a:rPr lang="en-ZA" sz="2400" dirty="0"/>
              <a:t>There are many types of switches and they are used for various purposes. Click on any image to watch a video on light switching.</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0068" y="2533338"/>
            <a:ext cx="2339239" cy="146592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Image result for two-way lighting switch"/>
          <p:cNvPicPr>
            <a:picLocks noChangeAspect="1" noChangeArrowheads="1"/>
          </p:cNvPicPr>
          <p:nvPr/>
        </p:nvPicPr>
        <p:blipFill rotWithShape="1">
          <a:blip r:embed="rId4">
            <a:extLst>
              <a:ext uri="{28A0092B-C50C-407E-A947-70E740481C1C}">
                <a14:useLocalDpi xmlns:a14="http://schemas.microsoft.com/office/drawing/2010/main" val="0"/>
              </a:ext>
            </a:extLst>
          </a:blip>
          <a:srcRect t="-1609" b="12393"/>
          <a:stretch/>
        </p:blipFill>
        <p:spPr bwMode="auto">
          <a:xfrm>
            <a:off x="440598" y="3931023"/>
            <a:ext cx="3480506" cy="147637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9101" y="3931023"/>
            <a:ext cx="3543300" cy="15716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530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959" y="306639"/>
            <a:ext cx="8831461" cy="1023397"/>
          </a:xfrm>
        </p:spPr>
        <p:txBody>
          <a:bodyPr>
            <a:noAutofit/>
          </a:bodyPr>
          <a:lstStyle/>
          <a:p>
            <a:r>
              <a:rPr lang="en-ZA" sz="3000" dirty="0"/>
              <a:t>After watching the video on light switching you should be able to help Mr West now. Compare your answer to the one below.</a:t>
            </a:r>
          </a:p>
        </p:txBody>
      </p:sp>
      <p:sp>
        <p:nvSpPr>
          <p:cNvPr id="5" name="Content Placeholder 4"/>
          <p:cNvSpPr>
            <a:spLocks noGrp="1"/>
          </p:cNvSpPr>
          <p:nvPr>
            <p:ph idx="1"/>
          </p:nvPr>
        </p:nvSpPr>
        <p:spPr>
          <a:xfrm>
            <a:off x="703959" y="1533187"/>
            <a:ext cx="8831461" cy="2053161"/>
          </a:xfrm>
        </p:spPr>
        <p:txBody>
          <a:bodyPr>
            <a:normAutofit/>
          </a:bodyPr>
          <a:lstStyle/>
          <a:p>
            <a:pPr marL="0" indent="0">
              <a:buNone/>
            </a:pPr>
            <a:r>
              <a:rPr lang="en-ZA" sz="2400" dirty="0"/>
              <a:t>In order for Mr. West to switch the staircase light off from the top of the staircase without going back down, he must install a two-way switch. Two way switching is the method by which one or more lamps may be switched on or off from either of two places, any distance apart, like the top and bottom of the staircase in Mr. West’s case.</a:t>
            </a:r>
          </a:p>
        </p:txBody>
      </p:sp>
      <p:grpSp>
        <p:nvGrpSpPr>
          <p:cNvPr id="3" name="Group 2"/>
          <p:cNvGrpSpPr/>
          <p:nvPr/>
        </p:nvGrpSpPr>
        <p:grpSpPr>
          <a:xfrm>
            <a:off x="3753575" y="3241178"/>
            <a:ext cx="2721653" cy="2460640"/>
            <a:chOff x="3753575" y="3241178"/>
            <a:chExt cx="2732225" cy="2462619"/>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3575" y="3241178"/>
              <a:ext cx="2732225" cy="2462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1075" y="5177642"/>
              <a:ext cx="794674" cy="369332"/>
            </a:xfrm>
            <a:prstGeom prst="rect">
              <a:avLst/>
            </a:prstGeom>
            <a:solidFill>
              <a:schemeClr val="bg1"/>
            </a:solidFill>
          </p:spPr>
          <p:txBody>
            <a:bodyPr wrap="square" rtlCol="0">
              <a:spAutoFit/>
            </a:bodyPr>
            <a:lstStyle/>
            <a:p>
              <a:endParaRPr lang="en-ZA" dirty="0"/>
            </a:p>
          </p:txBody>
        </p:sp>
      </p:grpSp>
    </p:spTree>
    <p:extLst>
      <p:ext uri="{BB962C8B-B14F-4D97-AF65-F5344CB8AC3E}">
        <p14:creationId xmlns:p14="http://schemas.microsoft.com/office/powerpoint/2010/main" val="392633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Quiz time</a:t>
            </a:r>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Test your understanding of light switching and circuit diagrams by answering the following questions.</a:t>
            </a:r>
          </a:p>
        </p:txBody>
      </p:sp>
    </p:spTree>
    <p:custDataLst>
      <p:tags r:id="rId1"/>
    </p:custDataLst>
    <p:extLst>
      <p:ext uri="{BB962C8B-B14F-4D97-AF65-F5344CB8AC3E}">
        <p14:creationId xmlns:p14="http://schemas.microsoft.com/office/powerpoint/2010/main" val="147710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a:bodyPr>
          <a:lstStyle/>
          <a:p>
            <a:pPr marL="0" indent="0">
              <a:buNone/>
            </a:pPr>
            <a:r>
              <a:rPr lang="en-ZA" sz="2400" dirty="0"/>
              <a:t>What component or piece of equipment does </a:t>
            </a:r>
            <a:r>
              <a:rPr lang="en-ZA" sz="2400" b="1" dirty="0"/>
              <a:t>-M </a:t>
            </a:r>
            <a:r>
              <a:rPr lang="en-ZA" sz="2400" dirty="0"/>
              <a:t>identify?</a:t>
            </a:r>
          </a:p>
          <a:p>
            <a:pPr marL="0" indent="0">
              <a:buNone/>
            </a:pPr>
            <a:endParaRPr lang="en-ZA" sz="2400" dirty="0"/>
          </a:p>
          <a:p>
            <a:pPr marL="457200" indent="-457200">
              <a:buFont typeface="+mj-lt"/>
              <a:buAutoNum type="alphaLcParenR"/>
            </a:pPr>
            <a:r>
              <a:rPr lang="en-ZA" sz="2400" dirty="0"/>
              <a:t>Power switching</a:t>
            </a:r>
          </a:p>
          <a:p>
            <a:pPr marL="457200" indent="-457200">
              <a:buFont typeface="+mj-lt"/>
              <a:buAutoNum type="alphaLcParenR"/>
            </a:pPr>
            <a:r>
              <a:rPr lang="en-ZA" sz="2400" dirty="0"/>
              <a:t>Motors 	</a:t>
            </a:r>
          </a:p>
          <a:p>
            <a:pPr marL="457200" indent="-457200">
              <a:buFont typeface="+mj-lt"/>
              <a:buAutoNum type="alphaLcParenR"/>
            </a:pPr>
            <a:r>
              <a:rPr lang="en-ZA" sz="2400" dirty="0"/>
              <a:t>Measuring instruments</a:t>
            </a:r>
          </a:p>
          <a:p>
            <a:pPr marL="457200" indent="-457200">
              <a:buFont typeface="+mj-lt"/>
              <a:buAutoNum type="alphaLcParenR"/>
            </a:pPr>
            <a:r>
              <a:rPr lang="en-ZA" sz="2400" dirty="0"/>
              <a:t>Mechanical equipment</a:t>
            </a:r>
          </a:p>
          <a:p>
            <a:pPr marL="457200" indent="-457200">
              <a:buFont typeface="+mj-lt"/>
              <a:buAutoNum type="alphaLcParenR"/>
            </a:pPr>
            <a:endParaRPr lang="en-ZA" sz="2400" dirty="0"/>
          </a:p>
        </p:txBody>
      </p:sp>
    </p:spTree>
    <p:custDataLst>
      <p:tags r:id="rId1"/>
    </p:custDataLst>
    <p:extLst>
      <p:ext uri="{BB962C8B-B14F-4D97-AF65-F5344CB8AC3E}">
        <p14:creationId xmlns:p14="http://schemas.microsoft.com/office/powerpoint/2010/main" val="2486467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959" y="330003"/>
            <a:ext cx="8831461" cy="1113227"/>
          </a:xfrm>
        </p:spPr>
        <p:txBody>
          <a:bodyPr/>
          <a:lstStyle/>
          <a:p>
            <a:r>
              <a:rPr lang="en-GB" dirty="0"/>
              <a:t>Question 2</a:t>
            </a:r>
          </a:p>
        </p:txBody>
      </p:sp>
      <p:sp>
        <p:nvSpPr>
          <p:cNvPr id="3" name="Content Placeholder 2"/>
          <p:cNvSpPr>
            <a:spLocks noGrp="1"/>
          </p:cNvSpPr>
          <p:nvPr>
            <p:ph idx="1"/>
          </p:nvPr>
        </p:nvSpPr>
        <p:spPr/>
        <p:txBody>
          <a:bodyPr>
            <a:normAutofit/>
          </a:bodyPr>
          <a:lstStyle/>
          <a:p>
            <a:pPr marL="0" indent="0">
              <a:buNone/>
            </a:pPr>
            <a:r>
              <a:rPr lang="en-ZA" sz="2400" dirty="0"/>
              <a:t>What does the following symbol represent in a circuit diagram?</a:t>
            </a:r>
          </a:p>
          <a:p>
            <a:pPr marL="0" indent="0">
              <a:buNone/>
            </a:pPr>
            <a:endParaRPr lang="en-ZA" sz="2400" dirty="0"/>
          </a:p>
          <a:p>
            <a:pPr marL="0" indent="0">
              <a:buNone/>
            </a:pPr>
            <a:endParaRPr lang="en-ZA" sz="2400" dirty="0"/>
          </a:p>
          <a:p>
            <a:pPr marL="0" indent="0">
              <a:buNone/>
            </a:pPr>
            <a:endParaRPr lang="en-ZA" sz="2400" dirty="0"/>
          </a:p>
          <a:p>
            <a:pPr marL="457200" indent="-457200">
              <a:buFont typeface="+mj-lt"/>
              <a:buAutoNum type="alphaLcParenR"/>
            </a:pPr>
            <a:r>
              <a:rPr lang="en-ZA" sz="2400" dirty="0"/>
              <a:t>Lamp 	</a:t>
            </a:r>
          </a:p>
          <a:p>
            <a:pPr marL="457200" indent="-457200">
              <a:buFont typeface="+mj-lt"/>
              <a:buAutoNum type="alphaLcParenR"/>
            </a:pPr>
            <a:r>
              <a:rPr lang="en-ZA" sz="2400" dirty="0"/>
              <a:t>Timer coil for a delay contact	</a:t>
            </a:r>
          </a:p>
          <a:p>
            <a:pPr marL="457200" indent="-457200">
              <a:buFont typeface="+mj-lt"/>
              <a:buAutoNum type="alphaLcParenR"/>
            </a:pPr>
            <a:r>
              <a:rPr lang="en-ZA" sz="2400" dirty="0"/>
              <a:t>Thermal tripping device</a:t>
            </a:r>
          </a:p>
          <a:p>
            <a:pPr marL="457200" indent="-457200">
              <a:buFont typeface="+mj-lt"/>
              <a:buAutoNum type="alphaLcParenR"/>
            </a:pPr>
            <a:r>
              <a:rPr lang="en-ZA" sz="2400" dirty="0"/>
              <a:t>Switching mechanism	</a:t>
            </a:r>
          </a:p>
          <a:p>
            <a:pPr marL="457200" indent="-457200">
              <a:buFont typeface="+mj-lt"/>
              <a:buAutoNum type="alphaLcParenR"/>
            </a:pPr>
            <a:endParaRPr lang="en-ZA" sz="2400" dirty="0"/>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4916" y="2161474"/>
            <a:ext cx="15240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517070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3" name="Content Placeholder 2"/>
          <p:cNvSpPr>
            <a:spLocks noGrp="1"/>
          </p:cNvSpPr>
          <p:nvPr>
            <p:ph idx="1"/>
          </p:nvPr>
        </p:nvSpPr>
        <p:spPr/>
        <p:txBody>
          <a:bodyPr>
            <a:normAutofit lnSpcReduction="10000"/>
          </a:bodyPr>
          <a:lstStyle/>
          <a:p>
            <a:pPr marL="0" indent="0">
              <a:buNone/>
            </a:pPr>
            <a:r>
              <a:rPr lang="en-ZA" sz="2400" dirty="0"/>
              <a:t>Which symbol represents a manual change-over switch?</a:t>
            </a:r>
          </a:p>
          <a:p>
            <a:pPr marL="0" indent="0">
              <a:buNone/>
            </a:pPr>
            <a:endParaRPr lang="en-ZA" sz="2400" dirty="0"/>
          </a:p>
          <a:p>
            <a:pPr marL="457200" indent="-457200">
              <a:buFont typeface="+mj-lt"/>
              <a:buAutoNum type="alphaLcParenR"/>
            </a:pPr>
            <a:r>
              <a:rPr lang="en-ZA" sz="2400" dirty="0" err="1"/>
              <a:t>Img</a:t>
            </a:r>
            <a:endParaRPr lang="en-ZA" sz="2400" dirty="0"/>
          </a:p>
          <a:p>
            <a:pPr marL="457200" indent="-457200">
              <a:buFont typeface="+mj-lt"/>
              <a:buAutoNum type="alphaLcParenR"/>
            </a:pPr>
            <a:endParaRPr lang="en-ZA" sz="2400" dirty="0"/>
          </a:p>
          <a:p>
            <a:pPr marL="457200" indent="-457200">
              <a:buFont typeface="+mj-lt"/>
              <a:buAutoNum type="alphaLcParenR"/>
            </a:pPr>
            <a:r>
              <a:rPr lang="en-ZA" sz="2400" dirty="0" err="1"/>
              <a:t>Img</a:t>
            </a:r>
            <a:endParaRPr lang="en-ZA" sz="2400" dirty="0"/>
          </a:p>
          <a:p>
            <a:pPr marL="457200" indent="-457200">
              <a:buFont typeface="+mj-lt"/>
              <a:buAutoNum type="alphaLcParenR"/>
            </a:pPr>
            <a:endParaRPr lang="en-ZA" sz="2400" dirty="0"/>
          </a:p>
          <a:p>
            <a:pPr marL="457200" indent="-457200">
              <a:buFont typeface="+mj-lt"/>
              <a:buAutoNum type="alphaLcParenR"/>
            </a:pPr>
            <a:r>
              <a:rPr lang="en-ZA" sz="2400" dirty="0" err="1"/>
              <a:t>Img</a:t>
            </a:r>
            <a:endParaRPr lang="en-ZA" sz="2400" dirty="0"/>
          </a:p>
          <a:p>
            <a:pPr marL="457200" indent="-457200">
              <a:buFont typeface="+mj-lt"/>
              <a:buAutoNum type="alphaLcParenR"/>
            </a:pPr>
            <a:endParaRPr lang="en-ZA" sz="2400" dirty="0"/>
          </a:p>
          <a:p>
            <a:pPr marL="457200" indent="-457200">
              <a:buFont typeface="+mj-lt"/>
              <a:buAutoNum type="alphaLcParenR"/>
            </a:pPr>
            <a:r>
              <a:rPr lang="en-ZA" sz="2400" dirty="0" err="1"/>
              <a:t>Img</a:t>
            </a:r>
            <a:endParaRPr lang="en-ZA" sz="2400" dirty="0"/>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4416" y="2155604"/>
            <a:ext cx="1318990" cy="765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416" y="3059620"/>
            <a:ext cx="982735" cy="50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4416" y="3738953"/>
            <a:ext cx="812578" cy="888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04416" y="4727440"/>
            <a:ext cx="1195055" cy="601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9726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normAutofit/>
          </a:bodyPr>
          <a:lstStyle/>
          <a:p>
            <a:pPr marL="0" indent="0">
              <a:buNone/>
            </a:pPr>
            <a:r>
              <a:rPr lang="en-ZA" sz="2400" dirty="0"/>
              <a:t>What type of control system would you used to control a light point from two different points?</a:t>
            </a:r>
          </a:p>
          <a:p>
            <a:pPr marL="0" indent="0">
              <a:buNone/>
            </a:pPr>
            <a:endParaRPr lang="en-ZA" sz="2400" dirty="0"/>
          </a:p>
          <a:p>
            <a:pPr marL="457200" lvl="0" indent="-457200">
              <a:buFont typeface="+mj-lt"/>
              <a:buAutoNum type="alphaLcParenR"/>
            </a:pPr>
            <a:r>
              <a:rPr lang="en-ZA" sz="2400" dirty="0"/>
              <a:t>One way </a:t>
            </a:r>
          </a:p>
          <a:p>
            <a:pPr marL="457200" lvl="0" indent="-457200">
              <a:buFont typeface="+mj-lt"/>
              <a:buAutoNum type="alphaLcParenR"/>
            </a:pPr>
            <a:r>
              <a:rPr lang="en-ZA" sz="2400" dirty="0"/>
              <a:t>Two way</a:t>
            </a:r>
          </a:p>
          <a:p>
            <a:pPr marL="457200" lvl="0" indent="-457200">
              <a:buFont typeface="+mj-lt"/>
              <a:buAutoNum type="alphaLcParenR"/>
            </a:pPr>
            <a:r>
              <a:rPr lang="en-ZA" sz="2400" dirty="0"/>
              <a:t>Intermediate switch</a:t>
            </a:r>
          </a:p>
          <a:p>
            <a:pPr marL="457200" indent="-457200">
              <a:buFont typeface="+mj-lt"/>
              <a:buAutoNum type="alphaLcParenR"/>
            </a:pPr>
            <a:r>
              <a:rPr lang="en-ZA" sz="2400" dirty="0"/>
              <a:t>Dimmer switch</a:t>
            </a:r>
          </a:p>
        </p:txBody>
      </p:sp>
    </p:spTree>
    <p:custDataLst>
      <p:tags r:id="rId1"/>
    </p:custDataLst>
    <p:extLst>
      <p:ext uri="{BB962C8B-B14F-4D97-AF65-F5344CB8AC3E}">
        <p14:creationId xmlns:p14="http://schemas.microsoft.com/office/powerpoint/2010/main" val="1078320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normAutofit lnSpcReduction="10000"/>
          </a:bodyPr>
          <a:lstStyle/>
          <a:p>
            <a:pPr marL="0" indent="0">
              <a:buNone/>
            </a:pPr>
            <a:r>
              <a:rPr lang="en-ZA" sz="2400" dirty="0"/>
              <a:t>What is A in the diagram called?</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457200" lvl="0" indent="-457200">
              <a:buFont typeface="+mj-lt"/>
              <a:buAutoNum type="alphaLcParenR"/>
            </a:pPr>
            <a:r>
              <a:rPr lang="en-ZA" sz="2400" dirty="0"/>
              <a:t>Isolator</a:t>
            </a:r>
          </a:p>
          <a:p>
            <a:pPr marL="457200" lvl="0" indent="-457200">
              <a:buFont typeface="+mj-lt"/>
              <a:buAutoNum type="alphaLcParenR"/>
            </a:pPr>
            <a:r>
              <a:rPr lang="en-ZA" sz="2400" dirty="0"/>
              <a:t>Two-way switch</a:t>
            </a:r>
          </a:p>
          <a:p>
            <a:pPr marL="457200" lvl="0" indent="-457200">
              <a:buFont typeface="+mj-lt"/>
              <a:buAutoNum type="alphaLcParenR"/>
            </a:pPr>
            <a:r>
              <a:rPr lang="en-ZA" sz="2400" dirty="0"/>
              <a:t>Single-way switch</a:t>
            </a:r>
          </a:p>
          <a:p>
            <a:pPr marL="457200" indent="-457200">
              <a:buFont typeface="+mj-lt"/>
              <a:buAutoNum type="alphaLcParenR"/>
            </a:pPr>
            <a:r>
              <a:rPr lang="en-ZA" sz="2400" dirty="0"/>
              <a:t>Dimmer switch</a:t>
            </a:r>
          </a:p>
        </p:txBody>
      </p:sp>
      <p:grpSp>
        <p:nvGrpSpPr>
          <p:cNvPr id="5" name="Group 4"/>
          <p:cNvGrpSpPr/>
          <p:nvPr/>
        </p:nvGrpSpPr>
        <p:grpSpPr>
          <a:xfrm>
            <a:off x="2843880" y="1957019"/>
            <a:ext cx="3663246" cy="1740301"/>
            <a:chOff x="2843880" y="1957019"/>
            <a:chExt cx="3663246" cy="1740301"/>
          </a:xfrm>
        </p:grpSpPr>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80" y="1957019"/>
              <a:ext cx="3663246" cy="159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52753" y="3327988"/>
              <a:ext cx="1233377" cy="369332"/>
            </a:xfrm>
            <a:prstGeom prst="rect">
              <a:avLst/>
            </a:prstGeom>
            <a:solidFill>
              <a:schemeClr val="bg1"/>
            </a:solidFill>
          </p:spPr>
          <p:txBody>
            <a:bodyPr wrap="square" rtlCol="0">
              <a:spAutoFit/>
            </a:bodyPr>
            <a:lstStyle/>
            <a:p>
              <a:r>
                <a:rPr lang="en-ZA" dirty="0"/>
                <a:t>        A</a:t>
              </a:r>
            </a:p>
          </p:txBody>
        </p:sp>
      </p:grpSp>
    </p:spTree>
    <p:custDataLst>
      <p:tags r:id="rId1"/>
    </p:custDataLst>
    <p:extLst>
      <p:ext uri="{BB962C8B-B14F-4D97-AF65-F5344CB8AC3E}">
        <p14:creationId xmlns:p14="http://schemas.microsoft.com/office/powerpoint/2010/main" val="692794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Electrical protection</a:t>
            </a:r>
          </a:p>
        </p:txBody>
      </p:sp>
      <p:sp>
        <p:nvSpPr>
          <p:cNvPr id="5" name="Content Placeholder 4"/>
          <p:cNvSpPr>
            <a:spLocks noGrp="1"/>
          </p:cNvSpPr>
          <p:nvPr>
            <p:ph idx="1"/>
          </p:nvPr>
        </p:nvSpPr>
        <p:spPr>
          <a:xfrm>
            <a:off x="703959" y="1533187"/>
            <a:ext cx="8831461" cy="1699111"/>
          </a:xfrm>
        </p:spPr>
        <p:txBody>
          <a:bodyPr>
            <a:normAutofit/>
          </a:bodyPr>
          <a:lstStyle/>
          <a:p>
            <a:pPr marL="0" indent="0">
              <a:buNone/>
            </a:pPr>
            <a:r>
              <a:rPr lang="en-ZA" sz="2400" dirty="0"/>
              <a:t>In all of the previous circuit diagrams it was assumed that a 220 V AC supply was used. Therefore, some form of protection must be incorporated to protect persons, equipment, cables and wires. </a:t>
            </a:r>
            <a:r>
              <a:rPr lang="en-ZA" sz="2400" dirty="0">
                <a:solidFill>
                  <a:srgbClr val="0070C0"/>
                </a:solidFill>
              </a:rPr>
              <a:t>Fuses</a:t>
            </a:r>
            <a:r>
              <a:rPr lang="en-ZA" sz="2400" dirty="0"/>
              <a:t> and </a:t>
            </a:r>
            <a:r>
              <a:rPr lang="en-ZA" sz="2400" dirty="0">
                <a:solidFill>
                  <a:srgbClr val="0070C0"/>
                </a:solidFill>
              </a:rPr>
              <a:t>circuit breakers </a:t>
            </a:r>
            <a:r>
              <a:rPr lang="en-ZA" sz="2400" dirty="0"/>
              <a:t>are used for this purpose.</a:t>
            </a:r>
          </a:p>
        </p:txBody>
      </p:sp>
    </p:spTree>
    <p:extLst>
      <p:ext uri="{BB962C8B-B14F-4D97-AF65-F5344CB8AC3E}">
        <p14:creationId xmlns:p14="http://schemas.microsoft.com/office/powerpoint/2010/main" val="658651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Practise: Wire a two-way switching circuit</a:t>
            </a:r>
          </a:p>
        </p:txBody>
      </p:sp>
      <p:sp>
        <p:nvSpPr>
          <p:cNvPr id="5" name="Content Placeholder 4"/>
          <p:cNvSpPr>
            <a:spLocks noGrp="1"/>
          </p:cNvSpPr>
          <p:nvPr>
            <p:ph idx="1"/>
          </p:nvPr>
        </p:nvSpPr>
        <p:spPr>
          <a:xfrm>
            <a:off x="703959" y="1533188"/>
            <a:ext cx="8831461" cy="4325352"/>
          </a:xfrm>
        </p:spPr>
        <p:txBody>
          <a:bodyPr>
            <a:normAutofit/>
          </a:bodyPr>
          <a:lstStyle/>
          <a:p>
            <a:pPr marL="0" indent="0">
              <a:buNone/>
            </a:pPr>
            <a:r>
              <a:rPr lang="en-ZA" sz="2400" dirty="0"/>
              <a:t>Wire a two-way switching circuit controlling a lamp as shown in the circuit diagram.</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0" indent="0">
              <a:buNone/>
            </a:pPr>
            <a:r>
              <a:rPr lang="en-ZA" sz="2400" dirty="0"/>
              <a:t>For more help on wiring circuits see </a:t>
            </a:r>
            <a:r>
              <a:rPr lang="en-ZA" sz="2400" dirty="0">
                <a:solidFill>
                  <a:srgbClr val="0070C0"/>
                </a:solidFill>
              </a:rPr>
              <a:t>Getting familiar with resistors </a:t>
            </a:r>
            <a:r>
              <a:rPr lang="en-ZA" sz="2400" dirty="0"/>
              <a:t>. </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59" y="2457213"/>
            <a:ext cx="4591603" cy="204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5707875" y="2141060"/>
            <a:ext cx="3563716" cy="2308324"/>
          </a:xfrm>
          <a:prstGeom prst="rect">
            <a:avLst/>
          </a:prstGeom>
        </p:spPr>
        <p:txBody>
          <a:bodyPr wrap="square">
            <a:spAutoFit/>
          </a:bodyPr>
          <a:lstStyle/>
          <a:p>
            <a:r>
              <a:rPr lang="en-ZA" sz="2400" b="1" dirty="0"/>
              <a:t>You will need:</a:t>
            </a:r>
          </a:p>
          <a:p>
            <a:r>
              <a:rPr lang="en-ZA" sz="2400" dirty="0"/>
              <a:t>a) a circuit breaker,</a:t>
            </a:r>
          </a:p>
          <a:p>
            <a:r>
              <a:rPr lang="en-ZA" sz="2400" dirty="0"/>
              <a:t>b) two two-way switches,</a:t>
            </a:r>
          </a:p>
          <a:p>
            <a:r>
              <a:rPr lang="en-ZA" sz="2400" dirty="0"/>
              <a:t>c) a 220 V lamp,</a:t>
            </a:r>
          </a:p>
          <a:p>
            <a:r>
              <a:rPr lang="en-ZA" sz="2400" dirty="0"/>
              <a:t>d) a lamp holder and</a:t>
            </a:r>
          </a:p>
          <a:p>
            <a:r>
              <a:rPr lang="en-ZA" sz="2400" dirty="0"/>
              <a:t>e) conductors (wire).</a:t>
            </a:r>
          </a:p>
        </p:txBody>
      </p:sp>
    </p:spTree>
    <p:extLst>
      <p:ext uri="{BB962C8B-B14F-4D97-AF65-F5344CB8AC3E}">
        <p14:creationId xmlns:p14="http://schemas.microsoft.com/office/powerpoint/2010/main" val="244095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Light switching and circuit testing </a:t>
            </a:r>
          </a:p>
        </p:txBody>
      </p:sp>
      <p:sp>
        <p:nvSpPr>
          <p:cNvPr id="3" name="Text Placeholder 2"/>
          <p:cNvSpPr>
            <a:spLocks noGrp="1"/>
          </p:cNvSpPr>
          <p:nvPr>
            <p:ph type="body" idx="1"/>
          </p:nvPr>
        </p:nvSpPr>
        <p:spPr/>
        <p:txBody>
          <a:bodyPr/>
          <a:lstStyle/>
          <a:p>
            <a:r>
              <a:rPr lang="en-GB" dirty="0"/>
              <a:t>Unit 9.1</a:t>
            </a:r>
          </a:p>
        </p:txBody>
      </p:sp>
    </p:spTree>
    <p:custDataLst>
      <p:tags r:id="rId1"/>
    </p:custDataLst>
    <p:extLst>
      <p:ext uri="{BB962C8B-B14F-4D97-AF65-F5344CB8AC3E}">
        <p14:creationId xmlns:p14="http://schemas.microsoft.com/office/powerpoint/2010/main" val="712689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Steps: Wire a two-way switching circuit</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703959" y="1533188"/>
                <a:ext cx="8831461" cy="4325352"/>
              </a:xfrm>
            </p:spPr>
            <p:txBody>
              <a:bodyPr>
                <a:normAutofit/>
              </a:bodyPr>
              <a:lstStyle/>
              <a:p>
                <a:r>
                  <a:rPr lang="en-ZA" sz="2400" dirty="0"/>
                  <a:t>Calculate the current that the lamp will draw by means of the power equation (you have the lamp wattage and voltage).</a:t>
                </a:r>
                <a14:m>
                  <m:oMath xmlns:m="http://schemas.openxmlformats.org/officeDocument/2006/math">
                    <m:r>
                      <a:rPr lang="en-ZA" sz="2400" b="0" i="0" smtClean="0">
                        <a:latin typeface="Cambria Math"/>
                      </a:rPr>
                      <m:t> </m:t>
                    </m:r>
                  </m:oMath>
                </a14:m>
                <a:endParaRPr lang="en-ZA" sz="2400" dirty="0"/>
              </a:p>
              <a:p>
                <a:pPr marL="0" indent="0">
                  <a:buNone/>
                </a:pPr>
                <a14:m>
                  <m:oMathPara xmlns:m="http://schemas.openxmlformats.org/officeDocument/2006/math">
                    <m:oMathParaPr>
                      <m:jc m:val="centerGroup"/>
                    </m:oMathParaPr>
                    <m:oMath xmlns:m="http://schemas.openxmlformats.org/officeDocument/2006/math">
                      <m:r>
                        <m:rPr>
                          <m:sty m:val="p"/>
                        </m:rPr>
                        <a:rPr lang="en-ZA" sz="2400">
                          <a:latin typeface="Cambria Math"/>
                        </a:rPr>
                        <m:t>I</m:t>
                      </m:r>
                      <m:r>
                        <a:rPr lang="en-ZA" sz="2400" i="1">
                          <a:latin typeface="Cambria Math"/>
                        </a:rPr>
                        <m:t>=</m:t>
                      </m:r>
                      <m:f>
                        <m:fPr>
                          <m:ctrlPr>
                            <a:rPr lang="en-ZA" sz="2400" i="1">
                              <a:latin typeface="Cambria Math" panose="02040503050406030204" pitchFamily="18" charset="0"/>
                            </a:rPr>
                          </m:ctrlPr>
                        </m:fPr>
                        <m:num>
                          <m:r>
                            <a:rPr lang="en-ZA" sz="2400" i="1">
                              <a:latin typeface="Cambria Math"/>
                            </a:rPr>
                            <m:t>𝑃</m:t>
                          </m:r>
                        </m:num>
                        <m:den>
                          <m:r>
                            <a:rPr lang="en-ZA" sz="2400" i="1">
                              <a:latin typeface="Cambria Math"/>
                            </a:rPr>
                            <m:t>𝑉</m:t>
                          </m:r>
                        </m:den>
                      </m:f>
                    </m:oMath>
                  </m:oMathPara>
                </a14:m>
                <a:endParaRPr lang="en-ZA" sz="2400" dirty="0"/>
              </a:p>
              <a:p>
                <a:r>
                  <a:rPr lang="en-ZA" sz="2400" dirty="0"/>
                  <a:t>Select the correct size of conductor by using current rating tables.</a:t>
                </a:r>
              </a:p>
              <a:p>
                <a:r>
                  <a:rPr lang="en-ZA" sz="2400" dirty="0"/>
                  <a:t>Wire the circuit. (The wiring and terminating of conductors must conform to that described in </a:t>
                </a:r>
                <a:r>
                  <a:rPr lang="en-ZA" sz="2400" dirty="0">
                    <a:solidFill>
                      <a:srgbClr val="0070C0"/>
                    </a:solidFill>
                  </a:rPr>
                  <a:t>Wiring a panel</a:t>
                </a:r>
                <a:r>
                  <a:rPr lang="en-ZA" sz="2400" dirty="0"/>
                  <a:t>).</a:t>
                </a:r>
              </a:p>
              <a:p>
                <a:r>
                  <a:rPr lang="en-ZA" sz="2400" dirty="0"/>
                  <a:t>Test the circuit with a </a:t>
                </a:r>
                <a:r>
                  <a:rPr lang="en-ZA" sz="2400" dirty="0">
                    <a:solidFill>
                      <a:srgbClr val="0070C0"/>
                    </a:solidFill>
                  </a:rPr>
                  <a:t>bell tester.</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703959" y="1533188"/>
                <a:ext cx="8831461" cy="4325352"/>
              </a:xfrm>
              <a:blipFill rotWithShape="1">
                <a:blip r:embed="rId3"/>
                <a:stretch>
                  <a:fillRect l="-897" t="-1975" r="-1656"/>
                </a:stretch>
              </a:blipFill>
            </p:spPr>
            <p:txBody>
              <a:bodyPr/>
              <a:lstStyle/>
              <a:p>
                <a:r>
                  <a:rPr lang="en-ZA">
                    <a:noFill/>
                  </a:rPr>
                  <a:t> </a:t>
                </a:r>
              </a:p>
            </p:txBody>
          </p:sp>
        </mc:Fallback>
      </mc:AlternateContent>
    </p:spTree>
    <p:extLst>
      <p:ext uri="{BB962C8B-B14F-4D97-AF65-F5344CB8AC3E}">
        <p14:creationId xmlns:p14="http://schemas.microsoft.com/office/powerpoint/2010/main" val="135772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Testing a circuit</a:t>
            </a:r>
          </a:p>
        </p:txBody>
      </p:sp>
      <p:sp>
        <p:nvSpPr>
          <p:cNvPr id="5" name="Content Placeholder 4"/>
          <p:cNvSpPr>
            <a:spLocks noGrp="1"/>
          </p:cNvSpPr>
          <p:nvPr>
            <p:ph idx="1"/>
          </p:nvPr>
        </p:nvSpPr>
        <p:spPr/>
        <p:txBody>
          <a:bodyPr>
            <a:normAutofit/>
          </a:bodyPr>
          <a:lstStyle/>
          <a:p>
            <a:pPr marL="0" indent="0">
              <a:buNone/>
            </a:pPr>
            <a:r>
              <a:rPr lang="en-ZA" sz="2400" dirty="0"/>
              <a:t>Before any electrical installation is made or apparatus is connected to a supply, tests should be carried out to check that the operation of the circuit is correct. There are several methods of carrying out these tests, but only the commonly used bell tester will be described in this lesson.</a:t>
            </a:r>
          </a:p>
        </p:txBody>
      </p:sp>
    </p:spTree>
    <p:extLst>
      <p:ext uri="{BB962C8B-B14F-4D97-AF65-F5344CB8AC3E}">
        <p14:creationId xmlns:p14="http://schemas.microsoft.com/office/powerpoint/2010/main" val="139206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The bell tester</a:t>
            </a:r>
          </a:p>
        </p:txBody>
      </p:sp>
      <p:sp>
        <p:nvSpPr>
          <p:cNvPr id="5" name="Content Placeholder 4"/>
          <p:cNvSpPr>
            <a:spLocks noGrp="1"/>
          </p:cNvSpPr>
          <p:nvPr>
            <p:ph idx="1"/>
          </p:nvPr>
        </p:nvSpPr>
        <p:spPr>
          <a:xfrm>
            <a:off x="703959" y="1533187"/>
            <a:ext cx="8831461" cy="848506"/>
          </a:xfrm>
        </p:spPr>
        <p:txBody>
          <a:bodyPr>
            <a:normAutofit/>
          </a:bodyPr>
          <a:lstStyle/>
          <a:p>
            <a:pPr marL="0" indent="0">
              <a:buNone/>
            </a:pPr>
            <a:r>
              <a:rPr lang="en-ZA" sz="2400" dirty="0"/>
              <a:t>The bell tester consists of a battery and an electrical bell or buzzer which is usually built into a portable box.</a:t>
            </a:r>
          </a:p>
        </p:txBody>
      </p:sp>
      <p:grpSp>
        <p:nvGrpSpPr>
          <p:cNvPr id="6" name="Group 5"/>
          <p:cNvGrpSpPr/>
          <p:nvPr/>
        </p:nvGrpSpPr>
        <p:grpSpPr>
          <a:xfrm>
            <a:off x="3650088" y="2516244"/>
            <a:ext cx="2939199" cy="854046"/>
            <a:chOff x="3782772" y="3174099"/>
            <a:chExt cx="2939199" cy="854046"/>
          </a:xfrm>
        </p:grpSpPr>
        <p:sp>
          <p:nvSpPr>
            <p:cNvPr id="7" name="TextBox 6"/>
            <p:cNvSpPr txBox="1"/>
            <p:nvPr/>
          </p:nvSpPr>
          <p:spPr>
            <a:xfrm>
              <a:off x="4593369" y="3370290"/>
              <a:ext cx="2128602" cy="461665"/>
            </a:xfrm>
            <a:prstGeom prst="rect">
              <a:avLst/>
            </a:prstGeom>
            <a:solidFill>
              <a:schemeClr val="bg1">
                <a:lumMod val="8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ZA" sz="2400" b="1" dirty="0">
                  <a:solidFill>
                    <a:schemeClr val="accent6">
                      <a:lumMod val="60000"/>
                      <a:lumOff val="40000"/>
                    </a:schemeClr>
                  </a:solidFill>
                </a:rPr>
                <a:t>SAFETY FIRST !</a:t>
              </a:r>
            </a:p>
          </p:txBody>
        </p:sp>
        <p:pic>
          <p:nvPicPr>
            <p:cNvPr id="8"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82772" y="3174099"/>
              <a:ext cx="854046" cy="854046"/>
            </a:xfrm>
            <a:prstGeom prst="rect">
              <a:avLst/>
            </a:prstGeom>
          </p:spPr>
        </p:pic>
      </p:grpSp>
      <p:sp>
        <p:nvSpPr>
          <p:cNvPr id="9" name="Rounded Rectangle 8"/>
          <p:cNvSpPr/>
          <p:nvPr/>
        </p:nvSpPr>
        <p:spPr>
          <a:xfrm>
            <a:off x="3599231" y="3696316"/>
            <a:ext cx="3040912" cy="1701210"/>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USING A BELL TESTER TO TEST A CIRCUIT</a:t>
            </a:r>
          </a:p>
        </p:txBody>
      </p:sp>
    </p:spTree>
    <p:extLst>
      <p:ext uri="{BB962C8B-B14F-4D97-AF65-F5344CB8AC3E}">
        <p14:creationId xmlns:p14="http://schemas.microsoft.com/office/powerpoint/2010/main" val="528773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Quiz time</a:t>
            </a:r>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make sure you understand how to work with circuits.</a:t>
            </a:r>
          </a:p>
        </p:txBody>
      </p:sp>
    </p:spTree>
    <p:custDataLst>
      <p:tags r:id="rId1"/>
    </p:custDataLst>
    <p:extLst>
      <p:ext uri="{BB962C8B-B14F-4D97-AF65-F5344CB8AC3E}">
        <p14:creationId xmlns:p14="http://schemas.microsoft.com/office/powerpoint/2010/main" val="2851294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lnSpcReduction="10000"/>
          </a:bodyPr>
          <a:lstStyle/>
          <a:p>
            <a:pPr marL="0" indent="0">
              <a:buNone/>
            </a:pPr>
            <a:r>
              <a:rPr lang="en-ZA" sz="2400" dirty="0"/>
              <a:t>What is this diagram showing?</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457200" indent="-457200">
              <a:buFont typeface="+mj-lt"/>
              <a:buAutoNum type="alphaLcParenR"/>
            </a:pPr>
            <a:r>
              <a:rPr lang="en-ZA" sz="2400" dirty="0"/>
              <a:t>Single-way switching</a:t>
            </a:r>
          </a:p>
          <a:p>
            <a:pPr marL="457200" indent="-457200">
              <a:buFont typeface="+mj-lt"/>
              <a:buAutoNum type="alphaLcParenR"/>
            </a:pPr>
            <a:r>
              <a:rPr lang="en-ZA" sz="2400" dirty="0"/>
              <a:t>Two-way switching</a:t>
            </a:r>
          </a:p>
          <a:p>
            <a:pPr marL="457200" indent="-457200">
              <a:buFont typeface="+mj-lt"/>
              <a:buAutoNum type="alphaLcParenR"/>
            </a:pPr>
            <a:r>
              <a:rPr lang="en-ZA" sz="2400" dirty="0"/>
              <a:t>Intermediate switching</a:t>
            </a:r>
          </a:p>
          <a:p>
            <a:pPr marL="457200" indent="-457200">
              <a:buFont typeface="+mj-lt"/>
              <a:buAutoNum type="alphaLcParenR"/>
            </a:pPr>
            <a:r>
              <a:rPr lang="en-ZA" sz="2400" dirty="0"/>
              <a:t>Four-way switching</a:t>
            </a:r>
          </a:p>
          <a:p>
            <a:pPr marL="0" indent="0">
              <a:buNone/>
            </a:pPr>
            <a:endParaRPr lang="en-ZA" sz="2400" dirty="0"/>
          </a:p>
          <a:p>
            <a:pPr marL="0" indent="0">
              <a:buNone/>
            </a:pPr>
            <a:endParaRPr lang="en-ZA" sz="2400" dirty="0"/>
          </a:p>
          <a:p>
            <a:pPr marL="457200" indent="-457200">
              <a:buFont typeface="+mj-lt"/>
              <a:buAutoNum type="alphaLcParenR"/>
            </a:pPr>
            <a:endParaRPr lang="en-ZA" sz="2400" dirty="0"/>
          </a:p>
          <a:p>
            <a:pPr marL="457200" indent="-457200">
              <a:buFont typeface="+mj-lt"/>
              <a:buAutoNum type="alphaLcParenR"/>
            </a:pPr>
            <a:endParaRPr lang="en-ZA" sz="2400" dirty="0"/>
          </a:p>
        </p:txBody>
      </p:sp>
      <p:grpSp>
        <p:nvGrpSpPr>
          <p:cNvPr id="6" name="Group 5"/>
          <p:cNvGrpSpPr/>
          <p:nvPr/>
        </p:nvGrpSpPr>
        <p:grpSpPr>
          <a:xfrm>
            <a:off x="4020081" y="2104613"/>
            <a:ext cx="3508841" cy="1678277"/>
            <a:chOff x="2773206" y="2104613"/>
            <a:chExt cx="3508841" cy="1862943"/>
          </a:xfrm>
        </p:grpSpPr>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3206" y="2104613"/>
              <a:ext cx="3508841" cy="1731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954483" y="3598224"/>
              <a:ext cx="2006930" cy="369332"/>
            </a:xfrm>
            <a:prstGeom prst="rect">
              <a:avLst/>
            </a:prstGeom>
            <a:solidFill>
              <a:schemeClr val="bg1"/>
            </a:solidFill>
          </p:spPr>
          <p:txBody>
            <a:bodyPr wrap="square" rtlCol="0">
              <a:spAutoFit/>
            </a:bodyPr>
            <a:lstStyle/>
            <a:p>
              <a:endParaRPr lang="en-ZA" dirty="0"/>
            </a:p>
          </p:txBody>
        </p:sp>
        <p:sp>
          <p:nvSpPr>
            <p:cNvPr id="5" name="TextBox 4"/>
            <p:cNvSpPr txBox="1"/>
            <p:nvPr/>
          </p:nvSpPr>
          <p:spPr>
            <a:xfrm>
              <a:off x="4334494" y="2707574"/>
              <a:ext cx="1021278" cy="369332"/>
            </a:xfrm>
            <a:prstGeom prst="rect">
              <a:avLst/>
            </a:prstGeom>
            <a:solidFill>
              <a:schemeClr val="bg1"/>
            </a:solidFill>
          </p:spPr>
          <p:txBody>
            <a:bodyPr wrap="square" rtlCol="0">
              <a:spAutoFit/>
            </a:bodyPr>
            <a:lstStyle/>
            <a:p>
              <a:r>
                <a:rPr lang="en-ZA" dirty="0"/>
                <a:t>     A</a:t>
              </a:r>
            </a:p>
          </p:txBody>
        </p:sp>
      </p:grpSp>
    </p:spTree>
    <p:custDataLst>
      <p:tags r:id="rId1"/>
    </p:custDataLst>
    <p:extLst>
      <p:ext uri="{BB962C8B-B14F-4D97-AF65-F5344CB8AC3E}">
        <p14:creationId xmlns:p14="http://schemas.microsoft.com/office/powerpoint/2010/main" val="1554878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normAutofit lnSpcReduction="10000"/>
          </a:bodyPr>
          <a:lstStyle/>
          <a:p>
            <a:pPr marL="0" indent="0">
              <a:buNone/>
            </a:pPr>
            <a:r>
              <a:rPr lang="en-ZA" sz="2400" dirty="0"/>
              <a:t>What does A in the diagram show?</a:t>
            </a:r>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a:p>
            <a:pPr marL="457200" indent="-457200">
              <a:buFont typeface="+mj-lt"/>
              <a:buAutoNum type="alphaLcParenR"/>
            </a:pPr>
            <a:r>
              <a:rPr lang="en-ZA" sz="2400" dirty="0"/>
              <a:t>Lamp</a:t>
            </a:r>
          </a:p>
          <a:p>
            <a:pPr marL="457200" indent="-457200">
              <a:buFont typeface="+mj-lt"/>
              <a:buAutoNum type="alphaLcParenR"/>
            </a:pPr>
            <a:r>
              <a:rPr lang="en-ZA" sz="2400" dirty="0"/>
              <a:t>Bridging pieces</a:t>
            </a:r>
          </a:p>
          <a:p>
            <a:pPr marL="457200" indent="-457200">
              <a:buFont typeface="+mj-lt"/>
              <a:buAutoNum type="alphaLcParenR"/>
            </a:pPr>
            <a:r>
              <a:rPr lang="en-ZA" sz="2400" dirty="0"/>
              <a:t>Runner conductors</a:t>
            </a:r>
          </a:p>
          <a:p>
            <a:pPr marL="457200" indent="-457200">
              <a:buFont typeface="+mj-lt"/>
              <a:buAutoNum type="alphaLcParenR"/>
            </a:pPr>
            <a:r>
              <a:rPr lang="en-ZA" sz="2400" dirty="0"/>
              <a:t>Earth connection</a:t>
            </a:r>
          </a:p>
          <a:p>
            <a:pPr marL="0" indent="0">
              <a:buNone/>
            </a:pPr>
            <a:endParaRPr lang="en-ZA" sz="2400" dirty="0"/>
          </a:p>
          <a:p>
            <a:pPr marL="0" indent="0">
              <a:buNone/>
            </a:pPr>
            <a:endParaRPr lang="en-ZA" sz="2400" dirty="0"/>
          </a:p>
          <a:p>
            <a:pPr marL="457200" indent="-457200">
              <a:buFont typeface="+mj-lt"/>
              <a:buAutoNum type="alphaLcParenR"/>
            </a:pPr>
            <a:endParaRPr lang="en-ZA" sz="2400" dirty="0"/>
          </a:p>
          <a:p>
            <a:pPr marL="457200" indent="-457200">
              <a:buFont typeface="+mj-lt"/>
              <a:buAutoNum type="alphaLcParenR"/>
            </a:pPr>
            <a:endParaRPr lang="en-ZA" sz="2400" dirty="0"/>
          </a:p>
        </p:txBody>
      </p:sp>
      <p:grpSp>
        <p:nvGrpSpPr>
          <p:cNvPr id="6" name="Group 5"/>
          <p:cNvGrpSpPr/>
          <p:nvPr/>
        </p:nvGrpSpPr>
        <p:grpSpPr>
          <a:xfrm>
            <a:off x="4103206" y="2104613"/>
            <a:ext cx="3508841" cy="1678277"/>
            <a:chOff x="2773206" y="2104613"/>
            <a:chExt cx="3508841" cy="1862943"/>
          </a:xfrm>
        </p:grpSpPr>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3206" y="2104613"/>
              <a:ext cx="3508841" cy="1731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954483" y="3598224"/>
              <a:ext cx="2006930" cy="369332"/>
            </a:xfrm>
            <a:prstGeom prst="rect">
              <a:avLst/>
            </a:prstGeom>
            <a:solidFill>
              <a:schemeClr val="bg1"/>
            </a:solidFill>
          </p:spPr>
          <p:txBody>
            <a:bodyPr wrap="square" rtlCol="0">
              <a:spAutoFit/>
            </a:bodyPr>
            <a:lstStyle/>
            <a:p>
              <a:endParaRPr lang="en-ZA" dirty="0"/>
            </a:p>
          </p:txBody>
        </p:sp>
        <p:sp>
          <p:nvSpPr>
            <p:cNvPr id="5" name="TextBox 4"/>
            <p:cNvSpPr txBox="1"/>
            <p:nvPr/>
          </p:nvSpPr>
          <p:spPr>
            <a:xfrm>
              <a:off x="4334494" y="2707574"/>
              <a:ext cx="1021278" cy="369332"/>
            </a:xfrm>
            <a:prstGeom prst="rect">
              <a:avLst/>
            </a:prstGeom>
            <a:solidFill>
              <a:schemeClr val="bg1"/>
            </a:solidFill>
          </p:spPr>
          <p:txBody>
            <a:bodyPr wrap="square" rtlCol="0">
              <a:spAutoFit/>
            </a:bodyPr>
            <a:lstStyle/>
            <a:p>
              <a:r>
                <a:rPr lang="en-ZA" dirty="0"/>
                <a:t>     A</a:t>
              </a:r>
            </a:p>
          </p:txBody>
        </p:sp>
      </p:grpSp>
    </p:spTree>
    <p:custDataLst>
      <p:tags r:id="rId1"/>
    </p:custDataLst>
    <p:extLst>
      <p:ext uri="{BB962C8B-B14F-4D97-AF65-F5344CB8AC3E}">
        <p14:creationId xmlns:p14="http://schemas.microsoft.com/office/powerpoint/2010/main" val="742689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4" name="Content Placeholder 3"/>
          <p:cNvSpPr>
            <a:spLocks noGrp="1"/>
          </p:cNvSpPr>
          <p:nvPr>
            <p:ph idx="1"/>
          </p:nvPr>
        </p:nvSpPr>
        <p:spPr/>
        <p:txBody>
          <a:bodyPr/>
          <a:lstStyle/>
          <a:p>
            <a:pPr marL="0" indent="0">
              <a:buNone/>
            </a:pPr>
            <a:r>
              <a:rPr lang="en-ZA" dirty="0"/>
              <a:t>Before any electrical installation is made or apparatus is connected to a supply, tests should be carried out to check that the operation of the circuit is correct.</a:t>
            </a:r>
          </a:p>
        </p:txBody>
      </p:sp>
      <p:sp>
        <p:nvSpPr>
          <p:cNvPr id="3" name="Rectangle 2"/>
          <p:cNvSpPr/>
          <p:nvPr/>
        </p:nvSpPr>
        <p:spPr>
          <a:xfrm>
            <a:off x="3901725" y="263768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TRUE</a:t>
            </a:r>
          </a:p>
        </p:txBody>
      </p:sp>
      <p:sp>
        <p:nvSpPr>
          <p:cNvPr id="5" name="Rectangle 4"/>
          <p:cNvSpPr/>
          <p:nvPr/>
        </p:nvSpPr>
        <p:spPr>
          <a:xfrm>
            <a:off x="5217129" y="263768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a:t>FALSE</a:t>
            </a:r>
          </a:p>
        </p:txBody>
      </p:sp>
      <p:pic>
        <p:nvPicPr>
          <p:cNvPr id="6"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6153" y="3592922"/>
            <a:ext cx="854046" cy="854046"/>
          </a:xfrm>
          <a:prstGeom prst="rect">
            <a:avLst/>
          </a:prstGeom>
        </p:spPr>
      </p:pic>
      <p:sp>
        <p:nvSpPr>
          <p:cNvPr id="7" name="Rectangle 6">
            <a:extLst>
              <a:ext uri="{FF2B5EF4-FFF2-40B4-BE49-F238E27FC236}">
                <a16:creationId xmlns:a16="http://schemas.microsoft.com/office/drawing/2014/main" id="{ED0F39FE-ABFC-434F-8991-7748E1C924D7}"/>
              </a:ext>
            </a:extLst>
          </p:cNvPr>
          <p:cNvSpPr/>
          <p:nvPr/>
        </p:nvSpPr>
        <p:spPr>
          <a:xfrm>
            <a:off x="1220200" y="3606409"/>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on the correct answer.</a:t>
            </a:r>
          </a:p>
        </p:txBody>
      </p:sp>
    </p:spTree>
    <p:custDataLst>
      <p:tags r:id="rId1"/>
    </p:custDataLst>
    <p:extLst>
      <p:ext uri="{BB962C8B-B14F-4D97-AF65-F5344CB8AC3E}">
        <p14:creationId xmlns:p14="http://schemas.microsoft.com/office/powerpoint/2010/main" val="2396232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4" name="Content Placeholder 3"/>
          <p:cNvSpPr>
            <a:spLocks noGrp="1"/>
          </p:cNvSpPr>
          <p:nvPr>
            <p:ph idx="1"/>
          </p:nvPr>
        </p:nvSpPr>
        <p:spPr/>
        <p:txBody>
          <a:bodyPr/>
          <a:lstStyle/>
          <a:p>
            <a:pPr marL="0" indent="0">
              <a:buNone/>
            </a:pPr>
            <a:r>
              <a:rPr lang="en-ZA" dirty="0"/>
              <a:t>If the bell in the bell tester rings, it indicates that there is no continuity in the circuit.</a:t>
            </a:r>
          </a:p>
        </p:txBody>
      </p:sp>
      <p:sp>
        <p:nvSpPr>
          <p:cNvPr id="3" name="Rectangle 2"/>
          <p:cNvSpPr/>
          <p:nvPr/>
        </p:nvSpPr>
        <p:spPr>
          <a:xfrm>
            <a:off x="3901725" y="263768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t>TRUE</a:t>
            </a:r>
          </a:p>
        </p:txBody>
      </p:sp>
      <p:sp>
        <p:nvSpPr>
          <p:cNvPr id="5" name="Rectangle 4"/>
          <p:cNvSpPr/>
          <p:nvPr/>
        </p:nvSpPr>
        <p:spPr>
          <a:xfrm>
            <a:off x="5217129" y="2637684"/>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a:t>FALSE</a:t>
            </a:r>
          </a:p>
        </p:txBody>
      </p:sp>
      <p:pic>
        <p:nvPicPr>
          <p:cNvPr id="6"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6153" y="3592922"/>
            <a:ext cx="854046" cy="854046"/>
          </a:xfrm>
          <a:prstGeom prst="rect">
            <a:avLst/>
          </a:prstGeom>
        </p:spPr>
      </p:pic>
      <p:sp>
        <p:nvSpPr>
          <p:cNvPr id="7" name="Rectangle 6">
            <a:extLst>
              <a:ext uri="{FF2B5EF4-FFF2-40B4-BE49-F238E27FC236}">
                <a16:creationId xmlns:a16="http://schemas.microsoft.com/office/drawing/2014/main" id="{ED0F39FE-ABFC-434F-8991-7748E1C924D7}"/>
              </a:ext>
            </a:extLst>
          </p:cNvPr>
          <p:cNvSpPr/>
          <p:nvPr/>
        </p:nvSpPr>
        <p:spPr>
          <a:xfrm>
            <a:off x="1220200" y="3606409"/>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on the correct answer.</a:t>
            </a:r>
          </a:p>
        </p:txBody>
      </p:sp>
    </p:spTree>
    <p:custDataLst>
      <p:tags r:id="rId1"/>
    </p:custDataLst>
    <p:extLst>
      <p:ext uri="{BB962C8B-B14F-4D97-AF65-F5344CB8AC3E}">
        <p14:creationId xmlns:p14="http://schemas.microsoft.com/office/powerpoint/2010/main" val="2739844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a:t>Let’s review:</a:t>
            </a:r>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a:t>In this lesson we have covered:</a:t>
            </a:r>
          </a:p>
          <a:p>
            <a:pPr algn="just">
              <a:buFont typeface="Wingdings" panose="05000000000000000000" pitchFamily="2" charset="2"/>
              <a:buChar char="ü"/>
            </a:pPr>
            <a:r>
              <a:rPr lang="en-GB" sz="2400" dirty="0"/>
              <a:t>Light switching methods.</a:t>
            </a:r>
          </a:p>
          <a:p>
            <a:pPr algn="just">
              <a:buFont typeface="Wingdings" panose="05000000000000000000" pitchFamily="2" charset="2"/>
              <a:buChar char="ü"/>
            </a:pPr>
            <a:r>
              <a:rPr lang="en-GB" sz="2400" dirty="0"/>
              <a:t>Various symbols used in circuits.</a:t>
            </a:r>
          </a:p>
          <a:p>
            <a:pPr algn="just">
              <a:buFont typeface="Wingdings" panose="05000000000000000000" pitchFamily="2" charset="2"/>
              <a:buChar char="ü"/>
            </a:pPr>
            <a:r>
              <a:rPr lang="en-GB" sz="2400" dirty="0"/>
              <a:t>Wiring of the various switches.</a:t>
            </a:r>
          </a:p>
          <a:p>
            <a:pPr algn="just">
              <a:buFont typeface="Wingdings" panose="05000000000000000000" pitchFamily="2" charset="2"/>
              <a:buChar char="ü"/>
            </a:pPr>
            <a:r>
              <a:rPr lang="en-GB" sz="2400" dirty="0"/>
              <a:t>Using a bell tester.</a:t>
            </a:r>
          </a:p>
          <a:p>
            <a:pPr marL="0" indent="0" algn="just">
              <a:buNone/>
            </a:pPr>
            <a:r>
              <a:rPr lang="en-GB" sz="2400" dirty="0"/>
              <a:t>Make sure you have a complete understanding of all the work covered here before you start the next unit.</a:t>
            </a:r>
          </a:p>
          <a:p>
            <a:pPr algn="just">
              <a:buFont typeface="Wingdings" panose="05000000000000000000" pitchFamily="2" charset="2"/>
              <a:buChar char="ü"/>
            </a:pPr>
            <a:endParaRPr lang="en-GB" sz="2400" dirty="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Show following text before bringing the chart up</a:t>
            </a:r>
          </a:p>
        </p:txBody>
      </p:sp>
      <p:sp>
        <p:nvSpPr>
          <p:cNvPr id="5" name="Content Placeholder 4"/>
          <p:cNvSpPr>
            <a:spLocks noGrp="1"/>
          </p:cNvSpPr>
          <p:nvPr>
            <p:ph idx="1"/>
          </p:nvPr>
        </p:nvSpPr>
        <p:spPr>
          <a:xfrm>
            <a:off x="703959" y="1533187"/>
            <a:ext cx="8831461" cy="3533488"/>
          </a:xfrm>
        </p:spPr>
        <p:txBody>
          <a:bodyPr>
            <a:normAutofit/>
          </a:bodyPr>
          <a:lstStyle/>
          <a:p>
            <a:pPr marL="0" indent="0">
              <a:buNone/>
            </a:pPr>
            <a:r>
              <a:rPr lang="en-ZA" sz="1800" dirty="0"/>
              <a:t>Standard symbols are used by most countries. Listed below are some of the standards that you will encounter.</a:t>
            </a:r>
          </a:p>
          <a:p>
            <a:r>
              <a:rPr lang="en-ZA" sz="1800" dirty="0"/>
              <a:t>DIN - Federal Republic of Germany</a:t>
            </a:r>
          </a:p>
          <a:p>
            <a:r>
              <a:rPr lang="en-ZA" sz="1800" dirty="0"/>
              <a:t>BS 3939 - UK</a:t>
            </a:r>
          </a:p>
          <a:p>
            <a:r>
              <a:rPr lang="en-ZA" sz="1800" dirty="0"/>
              <a:t>ANC 32.2 - SA</a:t>
            </a:r>
          </a:p>
          <a:p>
            <a:r>
              <a:rPr lang="en-ZA" sz="1800" dirty="0"/>
              <a:t>NEMA ICS - USA</a:t>
            </a:r>
          </a:p>
          <a:p>
            <a:r>
              <a:rPr lang="en-ZA" sz="1800" dirty="0"/>
              <a:t>CEMA ICS - Canada</a:t>
            </a:r>
          </a:p>
          <a:p>
            <a:r>
              <a:rPr lang="en-ZA" sz="1800" dirty="0"/>
              <a:t>IEC </a:t>
            </a:r>
            <a:r>
              <a:rPr lang="en-ZA" sz="1800" dirty="0" err="1"/>
              <a:t>Publ</a:t>
            </a:r>
            <a:r>
              <a:rPr lang="en-ZA" sz="1800" dirty="0"/>
              <a:t> 117 - International Electro-technical Commission</a:t>
            </a:r>
          </a:p>
          <a:p>
            <a:pPr marL="0" indent="0">
              <a:buNone/>
            </a:pPr>
            <a:r>
              <a:rPr lang="en-ZA" sz="1800" dirty="0"/>
              <a:t>For practical reasons the DIN and IEC symbols are primarily used in the mining industry. Some symbols and alternates are shown.</a:t>
            </a:r>
          </a:p>
        </p:txBody>
      </p:sp>
    </p:spTree>
    <p:custDataLst>
      <p:tags r:id="rId1"/>
    </p:custDataLst>
    <p:extLst>
      <p:ext uri="{BB962C8B-B14F-4D97-AF65-F5344CB8AC3E}">
        <p14:creationId xmlns:p14="http://schemas.microsoft.com/office/powerpoint/2010/main" val="655379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r>
              <a:rPr lang="en-GB" sz="2400" dirty="0">
                <a:solidFill>
                  <a:srgbClr val="0070C0"/>
                </a:solidFill>
              </a:rPr>
              <a:t>Electrical components (circuit protection).</a:t>
            </a:r>
          </a:p>
          <a:p>
            <a:r>
              <a:rPr lang="en-GB" sz="2400" dirty="0">
                <a:solidFill>
                  <a:srgbClr val="0070C0"/>
                </a:solidFill>
              </a:rPr>
              <a:t>Wire a circuit.</a:t>
            </a:r>
          </a:p>
          <a:p>
            <a:pPr marL="0" indent="0">
              <a:buNone/>
            </a:pPr>
            <a:endParaRPr lang="en-GB" sz="2400" dirty="0">
              <a:solidFill>
                <a:srgbClr val="0070C0"/>
              </a:solidFill>
            </a:endParaRPr>
          </a:p>
          <a:p>
            <a:pPr marL="0" indent="0">
              <a:buNone/>
            </a:pPr>
            <a:endParaRPr lang="en-GB" sz="2400" dirty="0"/>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Chart 01 continued</a:t>
            </a:r>
          </a:p>
        </p:txBody>
      </p:sp>
      <p:pic>
        <p:nvPicPr>
          <p:cNvPr id="20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b="3654"/>
          <a:stretch/>
        </p:blipFill>
        <p:spPr bwMode="auto">
          <a:xfrm>
            <a:off x="2941211" y="1135635"/>
            <a:ext cx="4356952" cy="7474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041754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Chart 01 continued</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6027" y="1180022"/>
            <a:ext cx="4447320" cy="7602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4074636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Chart 01 continued</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4387" y="1272420"/>
            <a:ext cx="4570600" cy="8486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062241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Chart 01 continued</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8559" y="1165033"/>
            <a:ext cx="4162256" cy="8353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326247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Chart brief – Chart 01 continued</a:t>
            </a: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6113" y="1419866"/>
            <a:ext cx="4347148" cy="7770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029944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Table brief – Table 01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246059"/>
              </p:ext>
            </p:extLst>
          </p:nvPr>
        </p:nvGraphicFramePr>
        <p:xfrm>
          <a:off x="2622004" y="1190814"/>
          <a:ext cx="4198521" cy="5730240"/>
        </p:xfrm>
        <a:graphic>
          <a:graphicData uri="http://schemas.openxmlformats.org/drawingml/2006/table">
            <a:tbl>
              <a:tblPr firstRow="1" bandRow="1">
                <a:tableStyleId>{616DA210-FB5B-4158-B5E0-FEB733F419BA}</a:tableStyleId>
              </a:tblPr>
              <a:tblGrid>
                <a:gridCol w="1095557">
                  <a:extLst>
                    <a:ext uri="{9D8B030D-6E8A-4147-A177-3AD203B41FA5}">
                      <a16:colId xmlns:a16="http://schemas.microsoft.com/office/drawing/2014/main" val="20000"/>
                    </a:ext>
                  </a:extLst>
                </a:gridCol>
                <a:gridCol w="3102964">
                  <a:extLst>
                    <a:ext uri="{9D8B030D-6E8A-4147-A177-3AD203B41FA5}">
                      <a16:colId xmlns:a16="http://schemas.microsoft.com/office/drawing/2014/main" val="20001"/>
                    </a:ext>
                  </a:extLst>
                </a:gridCol>
              </a:tblGrid>
              <a:tr h="370840">
                <a:tc gridSpan="2">
                  <a:txBody>
                    <a:bodyPr/>
                    <a:lstStyle/>
                    <a:p>
                      <a:pPr algn="ctr"/>
                      <a:r>
                        <a:rPr lang="en-ZA" sz="1800" dirty="0"/>
                        <a:t>EQUIPMENT IDENTIFICATION</a:t>
                      </a:r>
                    </a:p>
                  </a:txBody>
                  <a:tcPr/>
                </a:tc>
                <a:tc hMerge="1">
                  <a:txBody>
                    <a:bodyPr/>
                    <a:lstStyle/>
                    <a:p>
                      <a:endParaRPr lang="en-ZA" dirty="0"/>
                    </a:p>
                  </a:txBody>
                  <a:tcPr/>
                </a:tc>
                <a:extLst>
                  <a:ext uri="{0D108BD9-81ED-4DB2-BD59-A6C34878D82A}">
                    <a16:rowId xmlns:a16="http://schemas.microsoft.com/office/drawing/2014/main" val="10000"/>
                  </a:ext>
                </a:extLst>
              </a:tr>
              <a:tr h="370840">
                <a:tc>
                  <a:txBody>
                    <a:bodyPr/>
                    <a:lstStyle/>
                    <a:p>
                      <a:r>
                        <a:rPr lang="en-ZA" sz="1800" dirty="0"/>
                        <a:t>-Q</a:t>
                      </a:r>
                    </a:p>
                  </a:txBody>
                  <a:tcPr/>
                </a:tc>
                <a:tc>
                  <a:txBody>
                    <a:bodyPr/>
                    <a:lstStyle/>
                    <a:p>
                      <a:r>
                        <a:rPr lang="en-ZA" sz="1800" dirty="0"/>
                        <a:t>Power switching</a:t>
                      </a:r>
                    </a:p>
                  </a:txBody>
                  <a:tcPr/>
                </a:tc>
                <a:extLst>
                  <a:ext uri="{0D108BD9-81ED-4DB2-BD59-A6C34878D82A}">
                    <a16:rowId xmlns:a16="http://schemas.microsoft.com/office/drawing/2014/main" val="10001"/>
                  </a:ext>
                </a:extLst>
              </a:tr>
              <a:tr h="370840">
                <a:tc>
                  <a:txBody>
                    <a:bodyPr/>
                    <a:lstStyle/>
                    <a:p>
                      <a:r>
                        <a:rPr lang="en-ZA" sz="1800" dirty="0"/>
                        <a:t>-S</a:t>
                      </a:r>
                    </a:p>
                  </a:txBody>
                  <a:tcPr/>
                </a:tc>
                <a:tc>
                  <a:txBody>
                    <a:bodyPr/>
                    <a:lstStyle/>
                    <a:p>
                      <a:r>
                        <a:rPr lang="en-ZA" sz="1800" dirty="0"/>
                        <a:t>Auxiliary switches</a:t>
                      </a:r>
                    </a:p>
                  </a:txBody>
                  <a:tcPr/>
                </a:tc>
                <a:extLst>
                  <a:ext uri="{0D108BD9-81ED-4DB2-BD59-A6C34878D82A}">
                    <a16:rowId xmlns:a16="http://schemas.microsoft.com/office/drawing/2014/main" val="10002"/>
                  </a:ext>
                </a:extLst>
              </a:tr>
              <a:tr h="370840">
                <a:tc>
                  <a:txBody>
                    <a:bodyPr/>
                    <a:lstStyle/>
                    <a:p>
                      <a:r>
                        <a:rPr lang="en-ZA" sz="1800" dirty="0"/>
                        <a:t>-K</a:t>
                      </a:r>
                    </a:p>
                  </a:txBody>
                  <a:tcPr/>
                </a:tc>
                <a:tc>
                  <a:txBody>
                    <a:bodyPr/>
                    <a:lstStyle/>
                    <a:p>
                      <a:r>
                        <a:rPr lang="en-ZA" sz="1800" dirty="0"/>
                        <a:t>Auxiliary contactors and relays</a:t>
                      </a:r>
                    </a:p>
                  </a:txBody>
                  <a:tcPr/>
                </a:tc>
                <a:extLst>
                  <a:ext uri="{0D108BD9-81ED-4DB2-BD59-A6C34878D82A}">
                    <a16:rowId xmlns:a16="http://schemas.microsoft.com/office/drawing/2014/main" val="10003"/>
                  </a:ext>
                </a:extLst>
              </a:tr>
              <a:tr h="370840">
                <a:tc>
                  <a:txBody>
                    <a:bodyPr/>
                    <a:lstStyle/>
                    <a:p>
                      <a:r>
                        <a:rPr lang="en-ZA" sz="1800" dirty="0"/>
                        <a:t>-F</a:t>
                      </a:r>
                    </a:p>
                  </a:txBody>
                  <a:tcPr/>
                </a:tc>
                <a:tc>
                  <a:txBody>
                    <a:bodyPr/>
                    <a:lstStyle/>
                    <a:p>
                      <a:r>
                        <a:rPr lang="en-ZA" sz="1800" dirty="0"/>
                        <a:t>Protective equipment, e.g. fuses</a:t>
                      </a:r>
                    </a:p>
                  </a:txBody>
                  <a:tcPr/>
                </a:tc>
                <a:extLst>
                  <a:ext uri="{0D108BD9-81ED-4DB2-BD59-A6C34878D82A}">
                    <a16:rowId xmlns:a16="http://schemas.microsoft.com/office/drawing/2014/main" val="10004"/>
                  </a:ext>
                </a:extLst>
              </a:tr>
              <a:tr h="370840">
                <a:tc>
                  <a:txBody>
                    <a:bodyPr/>
                    <a:lstStyle/>
                    <a:p>
                      <a:r>
                        <a:rPr lang="en-ZA" sz="1800" dirty="0"/>
                        <a:t>-L</a:t>
                      </a:r>
                    </a:p>
                  </a:txBody>
                  <a:tcPr/>
                </a:tc>
                <a:tc>
                  <a:txBody>
                    <a:bodyPr/>
                    <a:lstStyle/>
                    <a:p>
                      <a:r>
                        <a:rPr lang="en-ZA" sz="1800" dirty="0"/>
                        <a:t>Neutral bars (links)</a:t>
                      </a:r>
                    </a:p>
                  </a:txBody>
                  <a:tcPr/>
                </a:tc>
                <a:extLst>
                  <a:ext uri="{0D108BD9-81ED-4DB2-BD59-A6C34878D82A}">
                    <a16:rowId xmlns:a16="http://schemas.microsoft.com/office/drawing/2014/main" val="10005"/>
                  </a:ext>
                </a:extLst>
              </a:tr>
              <a:tr h="370840">
                <a:tc>
                  <a:txBody>
                    <a:bodyPr/>
                    <a:lstStyle/>
                    <a:p>
                      <a:r>
                        <a:rPr lang="en-ZA" sz="1800" dirty="0"/>
                        <a:t>-P</a:t>
                      </a:r>
                    </a:p>
                  </a:txBody>
                  <a:tcPr/>
                </a:tc>
                <a:tc>
                  <a:txBody>
                    <a:bodyPr/>
                    <a:lstStyle/>
                    <a:p>
                      <a:r>
                        <a:rPr lang="en-ZA" sz="1800" dirty="0"/>
                        <a:t>Measuring instruments</a:t>
                      </a:r>
                    </a:p>
                  </a:txBody>
                  <a:tcPr/>
                </a:tc>
                <a:extLst>
                  <a:ext uri="{0D108BD9-81ED-4DB2-BD59-A6C34878D82A}">
                    <a16:rowId xmlns:a16="http://schemas.microsoft.com/office/drawing/2014/main" val="10006"/>
                  </a:ext>
                </a:extLst>
              </a:tr>
              <a:tr h="370840">
                <a:tc>
                  <a:txBody>
                    <a:bodyPr/>
                    <a:lstStyle/>
                    <a:p>
                      <a:r>
                        <a:rPr lang="en-ZA" sz="1800" dirty="0"/>
                        <a:t>-H</a:t>
                      </a:r>
                    </a:p>
                  </a:txBody>
                  <a:tcPr/>
                </a:tc>
                <a:tc>
                  <a:txBody>
                    <a:bodyPr/>
                    <a:lstStyle/>
                    <a:p>
                      <a:r>
                        <a:rPr lang="en-ZA" sz="1800" dirty="0"/>
                        <a:t>Signalling or alarm system</a:t>
                      </a:r>
                    </a:p>
                  </a:txBody>
                  <a:tcPr/>
                </a:tc>
                <a:extLst>
                  <a:ext uri="{0D108BD9-81ED-4DB2-BD59-A6C34878D82A}">
                    <a16:rowId xmlns:a16="http://schemas.microsoft.com/office/drawing/2014/main" val="10007"/>
                  </a:ext>
                </a:extLst>
              </a:tr>
              <a:tr h="370840">
                <a:tc>
                  <a:txBody>
                    <a:bodyPr/>
                    <a:lstStyle/>
                    <a:p>
                      <a:r>
                        <a:rPr lang="en-ZA" sz="1800" dirty="0"/>
                        <a:t>-M</a:t>
                      </a:r>
                    </a:p>
                  </a:txBody>
                  <a:tcPr/>
                </a:tc>
                <a:tc>
                  <a:txBody>
                    <a:bodyPr/>
                    <a:lstStyle/>
                    <a:p>
                      <a:r>
                        <a:rPr lang="en-ZA" sz="1800" dirty="0"/>
                        <a:t>Motors</a:t>
                      </a:r>
                    </a:p>
                  </a:txBody>
                  <a:tcPr/>
                </a:tc>
                <a:extLst>
                  <a:ext uri="{0D108BD9-81ED-4DB2-BD59-A6C34878D82A}">
                    <a16:rowId xmlns:a16="http://schemas.microsoft.com/office/drawing/2014/main" val="10008"/>
                  </a:ext>
                </a:extLst>
              </a:tr>
              <a:tr h="370840">
                <a:tc>
                  <a:txBody>
                    <a:bodyPr/>
                    <a:lstStyle/>
                    <a:p>
                      <a:r>
                        <a:rPr lang="en-ZA" sz="1800" dirty="0"/>
                        <a:t>-G</a:t>
                      </a:r>
                    </a:p>
                  </a:txBody>
                  <a:tcPr/>
                </a:tc>
                <a:tc>
                  <a:txBody>
                    <a:bodyPr/>
                    <a:lstStyle/>
                    <a:p>
                      <a:r>
                        <a:rPr lang="en-ZA" sz="1800" dirty="0"/>
                        <a:t>Generators</a:t>
                      </a:r>
                    </a:p>
                  </a:txBody>
                  <a:tcPr/>
                </a:tc>
                <a:extLst>
                  <a:ext uri="{0D108BD9-81ED-4DB2-BD59-A6C34878D82A}">
                    <a16:rowId xmlns:a16="http://schemas.microsoft.com/office/drawing/2014/main" val="10009"/>
                  </a:ext>
                </a:extLst>
              </a:tr>
              <a:tr h="370840">
                <a:tc>
                  <a:txBody>
                    <a:bodyPr/>
                    <a:lstStyle/>
                    <a:p>
                      <a:r>
                        <a:rPr lang="en-ZA" sz="1800" dirty="0"/>
                        <a:t>-T</a:t>
                      </a:r>
                    </a:p>
                  </a:txBody>
                  <a:tcPr/>
                </a:tc>
                <a:tc>
                  <a:txBody>
                    <a:bodyPr/>
                    <a:lstStyle/>
                    <a:p>
                      <a:r>
                        <a:rPr lang="en-ZA" sz="1800" dirty="0"/>
                        <a:t>Transformers</a:t>
                      </a:r>
                    </a:p>
                  </a:txBody>
                  <a:tcPr/>
                </a:tc>
                <a:extLst>
                  <a:ext uri="{0D108BD9-81ED-4DB2-BD59-A6C34878D82A}">
                    <a16:rowId xmlns:a16="http://schemas.microsoft.com/office/drawing/2014/main" val="10010"/>
                  </a:ext>
                </a:extLst>
              </a:tr>
              <a:tr h="370840">
                <a:tc>
                  <a:txBody>
                    <a:bodyPr/>
                    <a:lstStyle/>
                    <a:p>
                      <a:r>
                        <a:rPr lang="en-ZA" sz="1800" dirty="0"/>
                        <a:t>-R</a:t>
                      </a:r>
                    </a:p>
                  </a:txBody>
                  <a:tcPr/>
                </a:tc>
                <a:tc>
                  <a:txBody>
                    <a:bodyPr/>
                    <a:lstStyle/>
                    <a:p>
                      <a:r>
                        <a:rPr lang="en-ZA" sz="1800" dirty="0"/>
                        <a:t>Resistors</a:t>
                      </a:r>
                    </a:p>
                  </a:txBody>
                  <a:tcPr/>
                </a:tc>
                <a:extLst>
                  <a:ext uri="{0D108BD9-81ED-4DB2-BD59-A6C34878D82A}">
                    <a16:rowId xmlns:a16="http://schemas.microsoft.com/office/drawing/2014/main" val="10011"/>
                  </a:ext>
                </a:extLst>
              </a:tr>
              <a:tr h="370840">
                <a:tc>
                  <a:txBody>
                    <a:bodyPr/>
                    <a:lstStyle/>
                    <a:p>
                      <a:r>
                        <a:rPr lang="en-ZA" sz="1800" dirty="0"/>
                        <a:t>-Y</a:t>
                      </a:r>
                    </a:p>
                  </a:txBody>
                  <a:tcPr/>
                </a:tc>
                <a:tc>
                  <a:txBody>
                    <a:bodyPr/>
                    <a:lstStyle/>
                    <a:p>
                      <a:r>
                        <a:rPr lang="en-ZA" sz="1800" dirty="0"/>
                        <a:t>Mechanical equipment</a:t>
                      </a:r>
                    </a:p>
                  </a:txBody>
                  <a:tcPr/>
                </a:tc>
                <a:extLst>
                  <a:ext uri="{0D108BD9-81ED-4DB2-BD59-A6C34878D82A}">
                    <a16:rowId xmlns:a16="http://schemas.microsoft.com/office/drawing/2014/main" val="10012"/>
                  </a:ext>
                </a:extLst>
              </a:tr>
              <a:tr h="370840">
                <a:tc>
                  <a:txBody>
                    <a:bodyPr/>
                    <a:lstStyle/>
                    <a:p>
                      <a:r>
                        <a:rPr lang="en-ZA" sz="1800" dirty="0"/>
                        <a:t>-A</a:t>
                      </a:r>
                    </a:p>
                  </a:txBody>
                  <a:tcPr/>
                </a:tc>
                <a:tc>
                  <a:txBody>
                    <a:bodyPr/>
                    <a:lstStyle/>
                    <a:p>
                      <a:r>
                        <a:rPr lang="en-ZA" sz="1800" dirty="0"/>
                        <a:t>Equipment combinations involving items Q to Y</a:t>
                      </a:r>
                    </a:p>
                  </a:txBody>
                  <a:tcPr/>
                </a:tc>
                <a:extLst>
                  <a:ext uri="{0D108BD9-81ED-4DB2-BD59-A6C34878D82A}">
                    <a16:rowId xmlns:a16="http://schemas.microsoft.com/office/drawing/2014/main" val="10013"/>
                  </a:ext>
                </a:extLst>
              </a:tr>
            </a:tbl>
          </a:graphicData>
        </a:graphic>
      </p:graphicFrame>
    </p:spTree>
    <p:custDataLst>
      <p:tags r:id="rId1"/>
    </p:custDataLst>
    <p:extLst>
      <p:ext uri="{BB962C8B-B14F-4D97-AF65-F5344CB8AC3E}">
        <p14:creationId xmlns:p14="http://schemas.microsoft.com/office/powerpoint/2010/main" val="84394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Video brief - Vid01 Expert technician explaining light switching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35917795"/>
              </p:ext>
            </p:extLst>
          </p:nvPr>
        </p:nvGraphicFramePr>
        <p:xfrm>
          <a:off x="703263" y="1533525"/>
          <a:ext cx="8832850" cy="2766695"/>
        </p:xfrm>
        <a:graphic>
          <a:graphicData uri="http://schemas.openxmlformats.org/drawingml/2006/table">
            <a:tbl>
              <a:tblPr firstRow="1" bandRow="1">
                <a:tableStyleId>{5940675A-B579-460E-94D1-54222C63F5DA}</a:tableStyleId>
              </a:tblPr>
              <a:tblGrid>
                <a:gridCol w="5353153">
                  <a:extLst>
                    <a:ext uri="{9D8B030D-6E8A-4147-A177-3AD203B41FA5}">
                      <a16:colId xmlns:a16="http://schemas.microsoft.com/office/drawing/2014/main" val="20000"/>
                    </a:ext>
                  </a:extLst>
                </a:gridCol>
                <a:gridCol w="3479697">
                  <a:extLst>
                    <a:ext uri="{9D8B030D-6E8A-4147-A177-3AD203B41FA5}">
                      <a16:colId xmlns:a16="http://schemas.microsoft.com/office/drawing/2014/main" val="20001"/>
                    </a:ext>
                  </a:extLst>
                </a:gridCol>
              </a:tblGrid>
              <a:tr h="370840">
                <a:tc>
                  <a:txBody>
                    <a:bodyPr/>
                    <a:lstStyle/>
                    <a:p>
                      <a:r>
                        <a:rPr lang="en-ZA" dirty="0"/>
                        <a:t>Voice over</a:t>
                      </a:r>
                    </a:p>
                  </a:txBody>
                  <a:tcPr/>
                </a:tc>
                <a:tc>
                  <a:txBody>
                    <a:bodyPr/>
                    <a:lstStyle/>
                    <a:p>
                      <a:r>
                        <a:rPr lang="en-ZA" dirty="0"/>
                        <a:t>Image</a:t>
                      </a:r>
                    </a:p>
                  </a:txBody>
                  <a:tcPr/>
                </a:tc>
                <a:extLst>
                  <a:ext uri="{0D108BD9-81ED-4DB2-BD59-A6C34878D82A}">
                    <a16:rowId xmlns:a16="http://schemas.microsoft.com/office/drawing/2014/main" val="10000"/>
                  </a:ext>
                </a:extLst>
              </a:tr>
              <a:tr h="370840">
                <a:tc>
                  <a:txBody>
                    <a:bodyPr/>
                    <a:lstStyle/>
                    <a:p>
                      <a:r>
                        <a:rPr lang="en-ZA" sz="1512" b="0" i="0" u="none" strike="noStrike" kern="1200" baseline="0" dirty="0">
                          <a:solidFill>
                            <a:schemeClr val="tx1"/>
                          </a:solidFill>
                          <a:latin typeface="+mn-lt"/>
                          <a:ea typeface="+mn-ea"/>
                          <a:cs typeface="+mn-cs"/>
                        </a:rPr>
                        <a:t>There are many types of switches and they are used for various purposes. The simplest is a single-way switch, for simply switching on and off, for example the common light switch in a house. Here we have a circuit diagram for simple single-way switching. </a:t>
                      </a:r>
                    </a:p>
                    <a:p>
                      <a:r>
                        <a:rPr lang="en-ZA" sz="1512" b="0" i="0" u="none" strike="noStrike" kern="1200" baseline="0" dirty="0">
                          <a:solidFill>
                            <a:schemeClr val="tx1"/>
                          </a:solidFill>
                          <a:latin typeface="+mn-lt"/>
                          <a:ea typeface="+mn-ea"/>
                          <a:cs typeface="+mn-cs"/>
                        </a:rPr>
                        <a:t>	</a:t>
                      </a:r>
                    </a:p>
                    <a:p>
                      <a:endParaRPr lang="en-ZA" dirty="0"/>
                    </a:p>
                  </a:txBody>
                  <a:tcPr/>
                </a:tc>
                <a:tc>
                  <a:txBody>
                    <a:bodyPr/>
                    <a:lstStyle/>
                    <a:p>
                      <a:r>
                        <a:rPr lang="en-ZA" sz="1512" b="1" i="0" u="none" strike="noStrike" kern="1200" baseline="0" dirty="0">
                          <a:solidFill>
                            <a:schemeClr val="tx1"/>
                          </a:solidFill>
                          <a:latin typeface="+mn-lt"/>
                          <a:ea typeface="+mn-ea"/>
                          <a:cs typeface="+mn-cs"/>
                        </a:rPr>
                        <a:t>SINGLE-WAY SWITCHING </a:t>
                      </a:r>
                    </a:p>
                    <a:p>
                      <a:endParaRPr lang="en-ZA" dirty="0"/>
                    </a:p>
                    <a:p>
                      <a:endParaRPr lang="en-ZA" dirty="0"/>
                    </a:p>
                    <a:p>
                      <a:endParaRPr lang="en-ZA" dirty="0"/>
                    </a:p>
                    <a:p>
                      <a:endParaRPr lang="en-ZA" dirty="0"/>
                    </a:p>
                    <a:p>
                      <a:endParaRPr lang="en-ZA" dirty="0"/>
                    </a:p>
                    <a:p>
                      <a:endParaRPr lang="en-ZA" dirty="0"/>
                    </a:p>
                    <a:p>
                      <a:endParaRPr lang="en-ZA" dirty="0"/>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a:solidFill>
                            <a:schemeClr val="tx1"/>
                          </a:solidFill>
                          <a:latin typeface="+mn-lt"/>
                          <a:ea typeface="+mn-ea"/>
                          <a:cs typeface="+mn-cs"/>
                        </a:rPr>
                        <a:t>	</a:t>
                      </a:r>
                    </a:p>
                    <a:p>
                      <a:endParaRPr lang="en-ZA" dirty="0"/>
                    </a:p>
                  </a:txBody>
                  <a:tcPr/>
                </a:tc>
                <a:extLst>
                  <a:ext uri="{0D108BD9-81ED-4DB2-BD59-A6C34878D82A}">
                    <a16:rowId xmlns:a16="http://schemas.microsoft.com/office/drawing/2014/main" val="10001"/>
                  </a:ext>
                </a:extLst>
              </a:tr>
            </a:tbl>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6514" y="2387393"/>
            <a:ext cx="2810754" cy="1317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874275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Video brief - Vid01contin. Expert technician explaining light switching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66728448"/>
              </p:ext>
            </p:extLst>
          </p:nvPr>
        </p:nvGraphicFramePr>
        <p:xfrm>
          <a:off x="703263" y="1533525"/>
          <a:ext cx="8832850" cy="5392992"/>
        </p:xfrm>
        <a:graphic>
          <a:graphicData uri="http://schemas.openxmlformats.org/drawingml/2006/table">
            <a:tbl>
              <a:tblPr firstRow="1" bandRow="1">
                <a:tableStyleId>{5940675A-B579-460E-94D1-54222C63F5DA}</a:tableStyleId>
              </a:tblPr>
              <a:tblGrid>
                <a:gridCol w="5353153">
                  <a:extLst>
                    <a:ext uri="{9D8B030D-6E8A-4147-A177-3AD203B41FA5}">
                      <a16:colId xmlns:a16="http://schemas.microsoft.com/office/drawing/2014/main" val="20000"/>
                    </a:ext>
                  </a:extLst>
                </a:gridCol>
                <a:gridCol w="3479697">
                  <a:extLst>
                    <a:ext uri="{9D8B030D-6E8A-4147-A177-3AD203B41FA5}">
                      <a16:colId xmlns:a16="http://schemas.microsoft.com/office/drawing/2014/main" val="20001"/>
                    </a:ext>
                  </a:extLst>
                </a:gridCol>
              </a:tblGrid>
              <a:tr h="370840">
                <a:tc>
                  <a:txBody>
                    <a:bodyPr/>
                    <a:lstStyle/>
                    <a:p>
                      <a:r>
                        <a:rPr lang="en-ZA" dirty="0"/>
                        <a:t>Voice over</a:t>
                      </a:r>
                    </a:p>
                  </a:txBody>
                  <a:tcPr/>
                </a:tc>
                <a:tc>
                  <a:txBody>
                    <a:bodyPr/>
                    <a:lstStyle/>
                    <a:p>
                      <a:r>
                        <a:rPr lang="en-ZA" dirty="0"/>
                        <a:t>Image</a:t>
                      </a:r>
                    </a:p>
                  </a:txBody>
                  <a:tcPr/>
                </a:tc>
                <a:extLst>
                  <a:ext uri="{0D108BD9-81ED-4DB2-BD59-A6C34878D82A}">
                    <a16:rowId xmlns:a16="http://schemas.microsoft.com/office/drawing/2014/main" val="10000"/>
                  </a:ext>
                </a:extLst>
              </a:tr>
              <a:tr h="370840">
                <a:tc>
                  <a:txBody>
                    <a:bodyPr/>
                    <a:lstStyle/>
                    <a:p>
                      <a:r>
                        <a:rPr lang="en-ZA" dirty="0"/>
                        <a:t>Next we move on to switching from two points. Two way switching is the method by which one or more lamps may be switched on or off from either of two places, any distance apart. Two examples are, (a) the control of a lamp in a hall or landing from either the top or the bottom of a flight of stairs, and (b) the control of a bedroom light from two switches in different parts of the room. Remember to</a:t>
                      </a:r>
                      <a:r>
                        <a:rPr lang="en-ZA" baseline="0" dirty="0"/>
                        <a:t> isolate the supply before working on l</a:t>
                      </a:r>
                      <a:r>
                        <a:rPr lang="en-ZA" dirty="0"/>
                        <a:t>ive terminals.</a:t>
                      </a:r>
                    </a:p>
                  </a:txBody>
                  <a:tcPr/>
                </a:tc>
                <a:tc>
                  <a:txBody>
                    <a:bodyPr/>
                    <a:lstStyle/>
                    <a:p>
                      <a:endParaRPr lang="en-ZA" dirty="0"/>
                    </a:p>
                    <a:p>
                      <a:endParaRPr lang="en-ZA" dirty="0"/>
                    </a:p>
                    <a:p>
                      <a:endParaRPr lang="en-ZA" dirty="0"/>
                    </a:p>
                    <a:p>
                      <a:endParaRPr lang="en-ZA" dirty="0"/>
                    </a:p>
                    <a:p>
                      <a:endParaRPr lang="en-ZA" dirty="0"/>
                    </a:p>
                    <a:p>
                      <a:endParaRPr lang="en-ZA" dirty="0"/>
                    </a:p>
                    <a:p>
                      <a:endParaRPr lang="en-ZA" dirty="0"/>
                    </a:p>
                    <a:p>
                      <a:endParaRPr lang="en-ZA" dirty="0"/>
                    </a:p>
                  </a:txBody>
                  <a:tcPr/>
                </a:tc>
                <a:extLst>
                  <a:ext uri="{0D108BD9-81ED-4DB2-BD59-A6C34878D82A}">
                    <a16:rowId xmlns:a16="http://schemas.microsoft.com/office/drawing/2014/main" val="10001"/>
                  </a:ext>
                </a:extLst>
              </a:tr>
              <a:tr h="370840">
                <a:tc>
                  <a:txBody>
                    <a:bodyPr/>
                    <a:lstStyle/>
                    <a:p>
                      <a:r>
                        <a:rPr lang="en-ZA" sz="1512" b="0" i="0" u="none" strike="noStrike" kern="1200" baseline="0" dirty="0">
                          <a:solidFill>
                            <a:schemeClr val="tx1"/>
                          </a:solidFill>
                          <a:latin typeface="+mn-lt"/>
                          <a:ea typeface="+mn-ea"/>
                          <a:cs typeface="+mn-cs"/>
                        </a:rPr>
                        <a:t>Double control of this nature is achieved by having a two-way switch at each point as shown in this circuit diagram, with two separate “runner-wires” from the one to the other. In the diagram the light is on, because there is a connection from the line to neutral via the lamp and upper switch wire. If either switch is moved over to the dotted line position the circuit is broken, but if the other switch is also moved over, the circuit is restored again through the lower switch wire. </a:t>
                      </a:r>
                    </a:p>
                    <a:p>
                      <a:r>
                        <a:rPr lang="en-ZA" sz="1512" b="0" i="0" u="none" strike="noStrike" kern="1200" baseline="0" dirty="0">
                          <a:solidFill>
                            <a:schemeClr val="tx1"/>
                          </a:solidFill>
                          <a:latin typeface="+mn-lt"/>
                          <a:ea typeface="+mn-ea"/>
                          <a:cs typeface="+mn-cs"/>
                        </a:rPr>
                        <a:t>The outer construction of a two-way switch is identical to the single-way switch, but the internal construction as well as the symbol is different. </a:t>
                      </a:r>
                    </a:p>
                    <a:p>
                      <a:r>
                        <a:rPr lang="en-ZA" sz="1512" b="0" i="0" u="none" strike="noStrike" kern="1200" baseline="0" dirty="0">
                          <a:solidFill>
                            <a:schemeClr val="tx1"/>
                          </a:solidFill>
                          <a:latin typeface="+mn-lt"/>
                          <a:ea typeface="+mn-ea"/>
                          <a:cs typeface="+mn-cs"/>
                        </a:rPr>
                        <a:t>	</a:t>
                      </a:r>
                    </a:p>
                    <a:p>
                      <a:endParaRPr lang="en-ZA" sz="1512" b="0" i="0" u="none" strike="noStrike" kern="1200" baseline="0" dirty="0">
                        <a:solidFill>
                          <a:schemeClr val="tx1"/>
                        </a:solidFill>
                        <a:latin typeface="+mn-lt"/>
                        <a:ea typeface="+mn-ea"/>
                        <a:cs typeface="+mn-cs"/>
                      </a:endParaRPr>
                    </a:p>
                  </a:txBody>
                  <a:tcPr/>
                </a:tc>
                <a:tc>
                  <a:txBody>
                    <a:bodyPr/>
                    <a:lstStyle/>
                    <a:p>
                      <a:r>
                        <a:rPr lang="en-ZA" sz="1512" b="1" i="0" u="none" strike="noStrike" kern="1200" baseline="0" dirty="0">
                          <a:solidFill>
                            <a:schemeClr val="tx1"/>
                          </a:solidFill>
                          <a:latin typeface="+mn-lt"/>
                          <a:ea typeface="+mn-ea"/>
                          <a:cs typeface="+mn-cs"/>
                        </a:rPr>
                        <a:t>TWO-WAY SWITCHING </a:t>
                      </a:r>
                      <a:endParaRPr lang="en-ZA" dirty="0"/>
                    </a:p>
                    <a:p>
                      <a:endParaRPr lang="en-ZA" dirty="0"/>
                    </a:p>
                    <a:p>
                      <a:endParaRPr lang="en-ZA" dirty="0"/>
                    </a:p>
                    <a:p>
                      <a:endParaRPr lang="en-ZA" dirty="0"/>
                    </a:p>
                    <a:p>
                      <a:endParaRPr lang="en-ZA" dirty="0"/>
                    </a:p>
                    <a:p>
                      <a:endParaRPr lang="en-ZA" dirty="0"/>
                    </a:p>
                    <a:p>
                      <a:endParaRPr lang="en-ZA" dirty="0"/>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a:solidFill>
                            <a:schemeClr val="tx1"/>
                          </a:solidFill>
                          <a:latin typeface="+mn-lt"/>
                          <a:ea typeface="+mn-ea"/>
                          <a:cs typeface="+mn-cs"/>
                        </a:rPr>
                        <a:t>	</a:t>
                      </a:r>
                    </a:p>
                    <a:p>
                      <a:endParaRPr lang="en-ZA" dirty="0"/>
                    </a:p>
                  </a:txBody>
                  <a:tcPr/>
                </a:tc>
                <a:extLst>
                  <a:ext uri="{0D108BD9-81ED-4DB2-BD59-A6C34878D82A}">
                    <a16:rowId xmlns:a16="http://schemas.microsoft.com/office/drawing/2014/main" val="10002"/>
                  </a:ext>
                </a:extLst>
              </a:tr>
            </a:tbl>
          </a:graphicData>
        </a:graphic>
      </p:graphicFrame>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0548" y="4238029"/>
            <a:ext cx="3016580" cy="1226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864468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Video brief - Vid01 </a:t>
            </a:r>
            <a:r>
              <a:rPr lang="en-ZA" dirty="0" err="1"/>
              <a:t>contin</a:t>
            </a:r>
            <a:r>
              <a:rPr lang="en-ZA" dirty="0"/>
              <a:t>. Expert technician explaining light switching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76723988"/>
              </p:ext>
            </p:extLst>
          </p:nvPr>
        </p:nvGraphicFramePr>
        <p:xfrm>
          <a:off x="703263" y="1533525"/>
          <a:ext cx="8832850" cy="3918903"/>
        </p:xfrm>
        <a:graphic>
          <a:graphicData uri="http://schemas.openxmlformats.org/drawingml/2006/table">
            <a:tbl>
              <a:tblPr firstRow="1" bandRow="1">
                <a:tableStyleId>{5940675A-B579-460E-94D1-54222C63F5DA}</a:tableStyleId>
              </a:tblPr>
              <a:tblGrid>
                <a:gridCol w="5353153">
                  <a:extLst>
                    <a:ext uri="{9D8B030D-6E8A-4147-A177-3AD203B41FA5}">
                      <a16:colId xmlns:a16="http://schemas.microsoft.com/office/drawing/2014/main" val="20000"/>
                    </a:ext>
                  </a:extLst>
                </a:gridCol>
                <a:gridCol w="3479697">
                  <a:extLst>
                    <a:ext uri="{9D8B030D-6E8A-4147-A177-3AD203B41FA5}">
                      <a16:colId xmlns:a16="http://schemas.microsoft.com/office/drawing/2014/main" val="20001"/>
                    </a:ext>
                  </a:extLst>
                </a:gridCol>
              </a:tblGrid>
              <a:tr h="370840">
                <a:tc>
                  <a:txBody>
                    <a:bodyPr/>
                    <a:lstStyle/>
                    <a:p>
                      <a:r>
                        <a:rPr lang="en-ZA" dirty="0"/>
                        <a:t>Voice over</a:t>
                      </a:r>
                    </a:p>
                  </a:txBody>
                  <a:tcPr/>
                </a:tc>
                <a:tc>
                  <a:txBody>
                    <a:bodyPr/>
                    <a:lstStyle/>
                    <a:p>
                      <a:r>
                        <a:rPr lang="en-ZA" dirty="0"/>
                        <a:t>Image</a:t>
                      </a:r>
                    </a:p>
                  </a:txBody>
                  <a:tcPr/>
                </a:tc>
                <a:extLst>
                  <a:ext uri="{0D108BD9-81ED-4DB2-BD59-A6C34878D82A}">
                    <a16:rowId xmlns:a16="http://schemas.microsoft.com/office/drawing/2014/main" val="10000"/>
                  </a:ext>
                </a:extLst>
              </a:tr>
              <a:tr h="370840">
                <a:tc>
                  <a:txBody>
                    <a:bodyPr/>
                    <a:lstStyle/>
                    <a:p>
                      <a:r>
                        <a:rPr lang="en-ZA" dirty="0"/>
                        <a:t>Lastly we</a:t>
                      </a:r>
                      <a:r>
                        <a:rPr lang="en-ZA" baseline="0" dirty="0"/>
                        <a:t> look at Intermediate switching. Switching from three or more points, commonly called intermediate switching, is an extension of two-way switching by the addition of intermediate switches of different internal construction connected in the running wires as shown in circuit diagrams 3 and 4. There are two types of intermediate switches and both are shown.</a:t>
                      </a:r>
                    </a:p>
                    <a:p>
                      <a:r>
                        <a:rPr lang="en-ZA" dirty="0"/>
                        <a:t>-Intermediate switches can have either four or six connection points</a:t>
                      </a:r>
                      <a:r>
                        <a:rPr lang="en-ZA" baseline="0" dirty="0"/>
                        <a:t> diagram </a:t>
                      </a:r>
                      <a:r>
                        <a:rPr lang="en-ZA" dirty="0"/>
                        <a:t>3 shows a four connection intermediate switch.</a:t>
                      </a:r>
                    </a:p>
                    <a:p>
                      <a:r>
                        <a:rPr lang="en-ZA" dirty="0"/>
                        <a:t>-The solid lines indicate one switching position and the dotted lines indicate the second switching position. The circuit is switched “on” or “off” by switching to one of the positions.</a:t>
                      </a:r>
                    </a:p>
                    <a:p>
                      <a:r>
                        <a:rPr lang="en-ZA" dirty="0"/>
                        <a:t>-Diagram 4 shows a six connection intermediate switch. This switch actually consists of two two-way switches, connected together by means of the two bridge pieces between the outer connections, and operated by a common switching lever.</a:t>
                      </a:r>
                    </a:p>
                  </a:txBody>
                  <a:tcPr/>
                </a:tc>
                <a:tc>
                  <a:txBody>
                    <a:bodyPr/>
                    <a:lstStyle/>
                    <a:p>
                      <a:r>
                        <a:rPr lang="en-ZA" b="1" baseline="0" dirty="0"/>
                        <a:t>INTERMEDIATE SWITCHING</a:t>
                      </a:r>
                      <a:endParaRPr lang="en-ZA" b="1" dirty="0"/>
                    </a:p>
                    <a:p>
                      <a:endParaRPr lang="en-ZA" dirty="0"/>
                    </a:p>
                    <a:p>
                      <a:endParaRPr lang="en-ZA" dirty="0"/>
                    </a:p>
                    <a:p>
                      <a:endParaRPr lang="en-ZA" dirty="0"/>
                    </a:p>
                    <a:p>
                      <a:endParaRPr lang="en-ZA" dirty="0"/>
                    </a:p>
                    <a:p>
                      <a:endParaRPr lang="en-ZA" dirty="0"/>
                    </a:p>
                    <a:p>
                      <a:r>
                        <a:rPr lang="en-ZA" dirty="0"/>
                        <a:t>Circuit Diagram 3</a:t>
                      </a:r>
                    </a:p>
                    <a:p>
                      <a:endParaRPr lang="en-ZA" dirty="0"/>
                    </a:p>
                    <a:p>
                      <a:endParaRPr lang="en-ZA" dirty="0"/>
                    </a:p>
                    <a:p>
                      <a:endParaRPr lang="en-ZA" dirty="0"/>
                    </a:p>
                    <a:p>
                      <a:endParaRPr lang="en-ZA" dirty="0"/>
                    </a:p>
                    <a:p>
                      <a:endParaRPr lang="en-ZA" dirty="0"/>
                    </a:p>
                    <a:p>
                      <a:endParaRPr lang="en-ZA" dirty="0"/>
                    </a:p>
                    <a:p>
                      <a:endParaRPr lang="en-ZA" dirty="0"/>
                    </a:p>
                    <a:p>
                      <a:r>
                        <a:rPr lang="en-ZA" dirty="0"/>
                        <a:t>Circuit</a:t>
                      </a:r>
                      <a:r>
                        <a:rPr lang="en-ZA" baseline="0" dirty="0"/>
                        <a:t> </a:t>
                      </a:r>
                      <a:r>
                        <a:rPr lang="en-ZA" dirty="0"/>
                        <a:t>Diagram 4</a:t>
                      </a:r>
                    </a:p>
                  </a:txBody>
                  <a:tcPr/>
                </a:tc>
                <a:extLst>
                  <a:ext uri="{0D108BD9-81ED-4DB2-BD59-A6C34878D82A}">
                    <a16:rowId xmlns:a16="http://schemas.microsoft.com/office/drawing/2014/main" val="10001"/>
                  </a:ext>
                </a:extLst>
              </a:tr>
            </a:tbl>
          </a:graphicData>
        </a:graphic>
      </p:graphicFrame>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5225" y="2338635"/>
            <a:ext cx="2713021" cy="1057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5225" y="3918960"/>
            <a:ext cx="2501384" cy="1257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713853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lstStyle/>
          <a:p>
            <a:r>
              <a:rPr lang="en-ZA" dirty="0"/>
              <a:t>Video brief - Vid01 </a:t>
            </a:r>
            <a:r>
              <a:rPr lang="en-ZA" dirty="0" err="1"/>
              <a:t>contin</a:t>
            </a:r>
            <a:r>
              <a:rPr lang="en-ZA" dirty="0"/>
              <a:t>. Expert technician explaining light switching</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2682946"/>
              </p:ext>
            </p:extLst>
          </p:nvPr>
        </p:nvGraphicFramePr>
        <p:xfrm>
          <a:off x="703263" y="1533525"/>
          <a:ext cx="8832850" cy="4149344"/>
        </p:xfrm>
        <a:graphic>
          <a:graphicData uri="http://schemas.openxmlformats.org/drawingml/2006/table">
            <a:tbl>
              <a:tblPr firstRow="1" bandRow="1">
                <a:tableStyleId>{5940675A-B579-460E-94D1-54222C63F5DA}</a:tableStyleId>
              </a:tblPr>
              <a:tblGrid>
                <a:gridCol w="5436280">
                  <a:extLst>
                    <a:ext uri="{9D8B030D-6E8A-4147-A177-3AD203B41FA5}">
                      <a16:colId xmlns:a16="http://schemas.microsoft.com/office/drawing/2014/main" val="20000"/>
                    </a:ext>
                  </a:extLst>
                </a:gridCol>
                <a:gridCol w="3396570">
                  <a:extLst>
                    <a:ext uri="{9D8B030D-6E8A-4147-A177-3AD203B41FA5}">
                      <a16:colId xmlns:a16="http://schemas.microsoft.com/office/drawing/2014/main" val="20001"/>
                    </a:ext>
                  </a:extLst>
                </a:gridCol>
              </a:tblGrid>
              <a:tr h="370840">
                <a:tc>
                  <a:txBody>
                    <a:bodyPr/>
                    <a:lstStyle/>
                    <a:p>
                      <a:r>
                        <a:rPr lang="en-ZA" dirty="0"/>
                        <a:t>Voice over</a:t>
                      </a:r>
                    </a:p>
                  </a:txBody>
                  <a:tcPr/>
                </a:tc>
                <a:tc>
                  <a:txBody>
                    <a:bodyPr/>
                    <a:lstStyle/>
                    <a:p>
                      <a:r>
                        <a:rPr lang="en-ZA" dirty="0"/>
                        <a:t>Image</a:t>
                      </a:r>
                    </a:p>
                  </a:txBody>
                  <a:tcPr/>
                </a:tc>
                <a:extLst>
                  <a:ext uri="{0D108BD9-81ED-4DB2-BD59-A6C34878D82A}">
                    <a16:rowId xmlns:a16="http://schemas.microsoft.com/office/drawing/2014/main" val="10000"/>
                  </a:ext>
                </a:extLst>
              </a:tr>
              <a:tr h="370840">
                <a:tc>
                  <a:txBody>
                    <a:bodyPr/>
                    <a:lstStyle/>
                    <a:p>
                      <a:r>
                        <a:rPr lang="en-ZA" dirty="0"/>
                        <a:t>The intermediate switches are connected between the two two-way switches as shown in diagrams 5 and 6.</a:t>
                      </a:r>
                    </a:p>
                    <a:p>
                      <a:r>
                        <a:rPr lang="en-ZA" dirty="0"/>
                        <a:t>-By using two-way switches, the lamps may be turned on or off from either end, and no matter how these two-way switches are placed, the intermediate switch can always turn the lamps on if they are off or vice versa. It is possible to have three, four or more switching points by installing intermediate switches in the runner wires.</a:t>
                      </a:r>
                    </a:p>
                    <a:p>
                      <a:r>
                        <a:rPr lang="en-ZA" dirty="0"/>
                        <a:t>-The correct cross connection of the runner wire, as shown at the lower terminals of the intermediate switch in diagram 5, is essential.</a:t>
                      </a:r>
                    </a:p>
                  </a:txBody>
                  <a:tcPr/>
                </a:tc>
                <a:tc>
                  <a:txBody>
                    <a:bodyPr/>
                    <a:lstStyle/>
                    <a:p>
                      <a:r>
                        <a:rPr lang="en-ZA" b="1" baseline="0" dirty="0"/>
                        <a:t>INTERMEDIATE SWITCHING</a:t>
                      </a:r>
                      <a:endParaRPr lang="en-ZA" b="1" dirty="0"/>
                    </a:p>
                    <a:p>
                      <a:endParaRPr lang="en-ZA" dirty="0"/>
                    </a:p>
                    <a:p>
                      <a:endParaRPr lang="en-ZA" dirty="0"/>
                    </a:p>
                    <a:p>
                      <a:endParaRPr lang="en-ZA" dirty="0"/>
                    </a:p>
                    <a:p>
                      <a:endParaRPr lang="en-ZA" dirty="0"/>
                    </a:p>
                    <a:p>
                      <a:endParaRPr lang="en-ZA" dirty="0"/>
                    </a:p>
                    <a:p>
                      <a:endParaRPr lang="en-ZA" dirty="0"/>
                    </a:p>
                    <a:p>
                      <a:r>
                        <a:rPr lang="en-ZA" dirty="0"/>
                        <a:t>Circuit Diagram 5</a:t>
                      </a:r>
                    </a:p>
                    <a:p>
                      <a:endParaRPr lang="en-ZA" dirty="0"/>
                    </a:p>
                    <a:p>
                      <a:endParaRPr lang="en-ZA" dirty="0"/>
                    </a:p>
                    <a:p>
                      <a:endParaRPr lang="en-ZA" dirty="0"/>
                    </a:p>
                    <a:p>
                      <a:endParaRPr lang="en-ZA" dirty="0"/>
                    </a:p>
                    <a:p>
                      <a:endParaRPr lang="en-ZA" dirty="0"/>
                    </a:p>
                    <a:p>
                      <a:endParaRPr lang="en-ZA" dirty="0"/>
                    </a:p>
                    <a:p>
                      <a:endParaRPr lang="en-ZA" dirty="0"/>
                    </a:p>
                    <a:p>
                      <a:r>
                        <a:rPr lang="en-ZA" dirty="0"/>
                        <a:t>Circuit</a:t>
                      </a:r>
                      <a:r>
                        <a:rPr lang="en-ZA" baseline="0" dirty="0"/>
                        <a:t> </a:t>
                      </a:r>
                      <a:r>
                        <a:rPr lang="en-ZA" dirty="0"/>
                        <a:t>Diagram 6</a:t>
                      </a:r>
                    </a:p>
                  </a:txBody>
                  <a:tcPr/>
                </a:tc>
                <a:extLst>
                  <a:ext uri="{0D108BD9-81ED-4DB2-BD59-A6C34878D82A}">
                    <a16:rowId xmlns:a16="http://schemas.microsoft.com/office/drawing/2014/main" val="10001"/>
                  </a:ext>
                </a:extLst>
              </a:tr>
            </a:tbl>
          </a:graphicData>
        </a:graphic>
      </p:graphicFrame>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0514" y="2237278"/>
            <a:ext cx="2826141" cy="1307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0514" y="4007450"/>
            <a:ext cx="3030053" cy="138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70125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Outcomes</a:t>
            </a:r>
          </a:p>
        </p:txBody>
      </p:sp>
      <p:sp>
        <p:nvSpPr>
          <p:cNvPr id="5" name="Content Placeholder 4"/>
          <p:cNvSpPr>
            <a:spLocks noGrp="1"/>
          </p:cNvSpPr>
          <p:nvPr>
            <p:ph idx="1"/>
          </p:nvPr>
        </p:nvSpPr>
        <p:spPr/>
        <p:txBody>
          <a:bodyPr>
            <a:normAutofit/>
          </a:bodyPr>
          <a:lstStyle/>
          <a:p>
            <a:r>
              <a:rPr lang="en-ZA" sz="2400" dirty="0"/>
              <a:t>Explain the different types of light switching.</a:t>
            </a:r>
          </a:p>
          <a:p>
            <a:r>
              <a:rPr lang="en-ZA" sz="2400" dirty="0"/>
              <a:t>Understand and interpret all symbols used in a circuit diagram.</a:t>
            </a:r>
          </a:p>
          <a:p>
            <a:r>
              <a:rPr lang="en-ZA" sz="2400" dirty="0"/>
              <a:t>Wire a two-way switch.</a:t>
            </a:r>
          </a:p>
          <a:p>
            <a:r>
              <a:rPr lang="en-ZA" sz="2400" dirty="0"/>
              <a:t>Wire an intermediate switch.</a:t>
            </a:r>
          </a:p>
          <a:p>
            <a:r>
              <a:rPr lang="en-ZA" sz="2400" dirty="0"/>
              <a:t>Test a circuit using a bell tester.</a:t>
            </a:r>
          </a:p>
        </p:txBody>
      </p:sp>
    </p:spTree>
    <p:extLst>
      <p:ext uri="{BB962C8B-B14F-4D97-AF65-F5344CB8AC3E}">
        <p14:creationId xmlns:p14="http://schemas.microsoft.com/office/powerpoint/2010/main" val="29570940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p:txBody>
          <a:bodyPr>
            <a:normAutofit fontScale="90000"/>
          </a:bodyPr>
          <a:lstStyle/>
          <a:p>
            <a:r>
              <a:rPr lang="en-ZA" dirty="0"/>
              <a:t>Video brief - Vid02 Expert presenter explaining: Using a bell tester to test a circuit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25835377"/>
              </p:ext>
            </p:extLst>
          </p:nvPr>
        </p:nvGraphicFramePr>
        <p:xfrm>
          <a:off x="703263" y="1533525"/>
          <a:ext cx="8832850" cy="3688461"/>
        </p:xfrm>
        <a:graphic>
          <a:graphicData uri="http://schemas.openxmlformats.org/drawingml/2006/table">
            <a:tbl>
              <a:tblPr firstRow="1" bandRow="1">
                <a:tableStyleId>{5940675A-B579-460E-94D1-54222C63F5DA}</a:tableStyleId>
              </a:tblPr>
              <a:tblGrid>
                <a:gridCol w="5436280">
                  <a:extLst>
                    <a:ext uri="{9D8B030D-6E8A-4147-A177-3AD203B41FA5}">
                      <a16:colId xmlns:a16="http://schemas.microsoft.com/office/drawing/2014/main" val="20000"/>
                    </a:ext>
                  </a:extLst>
                </a:gridCol>
                <a:gridCol w="3396570">
                  <a:extLst>
                    <a:ext uri="{9D8B030D-6E8A-4147-A177-3AD203B41FA5}">
                      <a16:colId xmlns:a16="http://schemas.microsoft.com/office/drawing/2014/main" val="20001"/>
                    </a:ext>
                  </a:extLst>
                </a:gridCol>
              </a:tblGrid>
              <a:tr h="370840">
                <a:tc>
                  <a:txBody>
                    <a:bodyPr/>
                    <a:lstStyle/>
                    <a:p>
                      <a:r>
                        <a:rPr lang="en-ZA" dirty="0"/>
                        <a:t>Voice over</a:t>
                      </a:r>
                    </a:p>
                  </a:txBody>
                  <a:tcPr/>
                </a:tc>
                <a:tc>
                  <a:txBody>
                    <a:bodyPr/>
                    <a:lstStyle/>
                    <a:p>
                      <a:r>
                        <a:rPr lang="en-ZA" dirty="0"/>
                        <a:t>Image</a:t>
                      </a:r>
                    </a:p>
                  </a:txBody>
                  <a:tcPr/>
                </a:tc>
                <a:extLst>
                  <a:ext uri="{0D108BD9-81ED-4DB2-BD59-A6C34878D82A}">
                    <a16:rowId xmlns:a16="http://schemas.microsoft.com/office/drawing/2014/main" val="10000"/>
                  </a:ext>
                </a:extLst>
              </a:tr>
              <a:tr h="370840">
                <a:tc>
                  <a:txBody>
                    <a:bodyPr/>
                    <a:lstStyle/>
                    <a:p>
                      <a:r>
                        <a:rPr lang="en-ZA" dirty="0"/>
                        <a:t>The bell tester consists of a battery and an electrical bell or buzzer which is usually built into a portable box. This method of testing is extensively used, but due to the low voltage of the battery, normally 6 – 12 V, it is limited to the testing of low-resistance circuits.</a:t>
                      </a:r>
                    </a:p>
                    <a:p>
                      <a:r>
                        <a:rPr lang="en-ZA" dirty="0"/>
                        <a:t>Make sure the supply is switched off before commencing to test the circuit.</a:t>
                      </a:r>
                      <a:r>
                        <a:rPr lang="en-ZA" baseline="0" dirty="0"/>
                        <a:t> </a:t>
                      </a:r>
                      <a:r>
                        <a:rPr lang="en-ZA" dirty="0"/>
                        <a:t>Never test a circuit with the supply turned on.</a:t>
                      </a:r>
                    </a:p>
                    <a:p>
                      <a:pPr marL="285750" indent="-285750">
                        <a:buFont typeface="Arial" panose="020B0604020202020204" pitchFamily="34" charset="0"/>
                        <a:buChar char="•"/>
                      </a:pPr>
                      <a:r>
                        <a:rPr lang="en-ZA" dirty="0"/>
                        <a:t>Connect the bell tester leads to the neutral bar and to the “load” side of the circuit breaker, (bottom stud) as seen in this circuit diagram. </a:t>
                      </a:r>
                    </a:p>
                    <a:p>
                      <a:pPr marL="285750" indent="-285750">
                        <a:buFont typeface="Arial" panose="020B0604020202020204" pitchFamily="34" charset="0"/>
                        <a:buChar char="•"/>
                      </a:pPr>
                      <a:r>
                        <a:rPr lang="en-ZA" dirty="0"/>
                        <a:t>If the bell rings, switch off one of the switches. The bell should stop ringing. Then switch on the other switch. The bell should start ringing again. If the bell rings, it indicates that the circuit is continuous and operating.</a:t>
                      </a:r>
                    </a:p>
                  </a:txBody>
                  <a:tcPr/>
                </a:tc>
                <a:tc>
                  <a:txBody>
                    <a:bodyPr/>
                    <a:lstStyle/>
                    <a:p>
                      <a:endParaRPr lang="en-ZA" dirty="0"/>
                    </a:p>
                  </a:txBody>
                  <a:tcPr/>
                </a:tc>
                <a:extLst>
                  <a:ext uri="{0D108BD9-81ED-4DB2-BD59-A6C34878D82A}">
                    <a16:rowId xmlns:a16="http://schemas.microsoft.com/office/drawing/2014/main" val="10001"/>
                  </a:ext>
                </a:extLst>
              </a:tr>
            </a:tbl>
          </a:graphicData>
        </a:graphic>
      </p:graphicFrame>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0590" y="2137641"/>
            <a:ext cx="3158672" cy="1579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275634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Introduction</a:t>
            </a:r>
          </a:p>
        </p:txBody>
      </p:sp>
      <p:sp>
        <p:nvSpPr>
          <p:cNvPr id="5" name="Content Placeholder 4"/>
          <p:cNvSpPr>
            <a:spLocks noGrp="1"/>
          </p:cNvSpPr>
          <p:nvPr>
            <p:ph idx="1"/>
          </p:nvPr>
        </p:nvSpPr>
        <p:spPr/>
        <p:txBody>
          <a:bodyPr>
            <a:normAutofit/>
          </a:bodyPr>
          <a:lstStyle/>
          <a:p>
            <a:pPr marL="0" indent="0">
              <a:buNone/>
            </a:pPr>
            <a:r>
              <a:rPr lang="en-ZA" sz="2400" dirty="0"/>
              <a:t>Lighting systems are essential in modern society. In this lesson we focus on the different ways lights can be wired and get to grips with circuit diagrams.</a:t>
            </a:r>
          </a:p>
        </p:txBody>
      </p:sp>
    </p:spTree>
    <p:extLst>
      <p:ext uri="{BB962C8B-B14F-4D97-AF65-F5344CB8AC3E}">
        <p14:creationId xmlns:p14="http://schemas.microsoft.com/office/powerpoint/2010/main" val="47326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solidFill>
                  <a:srgbClr val="002060"/>
                </a:solidFill>
              </a:rPr>
              <a:t>Mr West needs your help</a:t>
            </a:r>
          </a:p>
        </p:txBody>
      </p:sp>
      <p:sp>
        <p:nvSpPr>
          <p:cNvPr id="5" name="Content Placeholder 4"/>
          <p:cNvSpPr>
            <a:spLocks noGrp="1"/>
          </p:cNvSpPr>
          <p:nvPr>
            <p:ph idx="1"/>
          </p:nvPr>
        </p:nvSpPr>
        <p:spPr>
          <a:xfrm>
            <a:off x="703959" y="1533187"/>
            <a:ext cx="8831461" cy="2843941"/>
          </a:xfrm>
        </p:spPr>
        <p:txBody>
          <a:bodyPr>
            <a:normAutofit/>
          </a:bodyPr>
          <a:lstStyle/>
          <a:p>
            <a:pPr marL="0" indent="0">
              <a:buNone/>
            </a:pPr>
            <a:r>
              <a:rPr lang="en-ZA" sz="2400" dirty="0"/>
              <a:t>Mr. West has moved into a very old house. The house has a staircase leading up to the bedroom. There is one light switch at the bottom of the staircase so he can turn the light on or off when he is at the bottom of the staircase but when he reaches the top of the staircase he cannot turn the light off.  The house is very dark at night and Mr. West cannot make is way up the stairs if the light is not on. How can he switch the light off when he is at the top of the stairs without going back down again?</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636" b="6169"/>
          <a:stretch/>
        </p:blipFill>
        <p:spPr bwMode="auto">
          <a:xfrm>
            <a:off x="6445770" y="3823207"/>
            <a:ext cx="1573967" cy="1866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95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3959" y="306639"/>
            <a:ext cx="8831461" cy="1926895"/>
          </a:xfrm>
        </p:spPr>
        <p:txBody>
          <a:bodyPr>
            <a:normAutofit/>
          </a:bodyPr>
          <a:lstStyle/>
          <a:p>
            <a:r>
              <a:rPr lang="en-ZA" sz="2400" dirty="0"/>
              <a:t>To solve Mr. West’s problem you will need to know more about light switches and circuits. We go over that first and then help him a little later on when we have a much better understanding of light switching.</a:t>
            </a:r>
          </a:p>
        </p:txBody>
      </p:sp>
    </p:spTree>
    <p:extLst>
      <p:ext uri="{BB962C8B-B14F-4D97-AF65-F5344CB8AC3E}">
        <p14:creationId xmlns:p14="http://schemas.microsoft.com/office/powerpoint/2010/main" val="268040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Standard symbols</a:t>
            </a:r>
          </a:p>
        </p:txBody>
      </p:sp>
      <p:sp>
        <p:nvSpPr>
          <p:cNvPr id="5" name="Content Placeholder 4"/>
          <p:cNvSpPr>
            <a:spLocks noGrp="1"/>
          </p:cNvSpPr>
          <p:nvPr>
            <p:ph idx="1"/>
          </p:nvPr>
        </p:nvSpPr>
        <p:spPr>
          <a:xfrm>
            <a:off x="703959" y="1533187"/>
            <a:ext cx="8831461" cy="1809620"/>
          </a:xfrm>
        </p:spPr>
        <p:txBody>
          <a:bodyPr>
            <a:noAutofit/>
          </a:bodyPr>
          <a:lstStyle/>
          <a:p>
            <a:pPr marL="0" indent="0">
              <a:buNone/>
            </a:pPr>
            <a:r>
              <a:rPr lang="en-ZA" sz="2400" dirty="0"/>
              <a:t>In order for you to read and understand a circuit diagram, you must be able to identify electrical equipment and components from the symbols that are used. There are many different symbols you need to recognise, rather than memorizing the symbols make sure you understand them and it will be easier to recall. View the chart by clicking below for DIN and IEC symbols commonly used.</a:t>
            </a:r>
          </a:p>
        </p:txBody>
      </p:sp>
      <p:sp>
        <p:nvSpPr>
          <p:cNvPr id="2" name="Snip Single Corner Rectangle 1"/>
          <p:cNvSpPr/>
          <p:nvPr/>
        </p:nvSpPr>
        <p:spPr>
          <a:xfrm>
            <a:off x="2863667" y="3882451"/>
            <a:ext cx="4512040" cy="1259173"/>
          </a:xfrm>
          <a:prstGeom prst="snip1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STANDARD SYMBOLS</a:t>
            </a:r>
          </a:p>
        </p:txBody>
      </p:sp>
    </p:spTree>
    <p:extLst>
      <p:ext uri="{BB962C8B-B14F-4D97-AF65-F5344CB8AC3E}">
        <p14:creationId xmlns:p14="http://schemas.microsoft.com/office/powerpoint/2010/main" val="234666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Equipment identification</a:t>
            </a:r>
          </a:p>
        </p:txBody>
      </p:sp>
      <p:sp>
        <p:nvSpPr>
          <p:cNvPr id="5" name="Content Placeholder 4"/>
          <p:cNvSpPr>
            <a:spLocks noGrp="1"/>
          </p:cNvSpPr>
          <p:nvPr>
            <p:ph idx="1"/>
          </p:nvPr>
        </p:nvSpPr>
        <p:spPr>
          <a:xfrm>
            <a:off x="703959" y="1533187"/>
            <a:ext cx="8831461" cy="1225003"/>
          </a:xfrm>
        </p:spPr>
        <p:txBody>
          <a:bodyPr>
            <a:normAutofit/>
          </a:bodyPr>
          <a:lstStyle/>
          <a:p>
            <a:pPr marL="0" indent="0">
              <a:buNone/>
            </a:pPr>
            <a:r>
              <a:rPr lang="en-ZA" sz="2400" dirty="0"/>
              <a:t>Equipment and components can also be identified by a minus sign and a capital letter, click the button below to view the standard identification.</a:t>
            </a:r>
          </a:p>
        </p:txBody>
      </p:sp>
      <p:sp>
        <p:nvSpPr>
          <p:cNvPr id="6" name="Snip Single Corner Rectangle 5"/>
          <p:cNvSpPr/>
          <p:nvPr/>
        </p:nvSpPr>
        <p:spPr>
          <a:xfrm>
            <a:off x="2863667" y="3252864"/>
            <a:ext cx="4512040" cy="1259173"/>
          </a:xfrm>
          <a:prstGeom prst="snip1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EQUIPMENT IDENTIFICATION</a:t>
            </a:r>
          </a:p>
        </p:txBody>
      </p:sp>
    </p:spTree>
    <p:extLst>
      <p:ext uri="{BB962C8B-B14F-4D97-AF65-F5344CB8AC3E}">
        <p14:creationId xmlns:p14="http://schemas.microsoft.com/office/powerpoint/2010/main" val="7463395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4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13355</TotalTime>
  <Words>3091</Words>
  <Application>Microsoft Office PowerPoint</Application>
  <PresentationFormat>Custom</PresentationFormat>
  <Paragraphs>427</Paragraphs>
  <Slides>40</Slides>
  <Notes>40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40</vt:i4>
      </vt:variant>
    </vt:vector>
  </HeadingPairs>
  <TitlesOfParts>
    <vt:vector size="49" baseType="lpstr">
      <vt:lpstr>Arial</vt:lpstr>
      <vt:lpstr>Calibri</vt:lpstr>
      <vt:lpstr>Cambria Math</vt:lpstr>
      <vt:lpstr>Open Sans</vt:lpstr>
      <vt:lpstr>Wingdings</vt:lpstr>
      <vt:lpstr>Office Theme</vt:lpstr>
      <vt:lpstr>1_Office Theme</vt:lpstr>
      <vt:lpstr>2_Office Theme</vt:lpstr>
      <vt:lpstr>3_Office Theme</vt:lpstr>
      <vt:lpstr>Electrical components and systems</vt:lpstr>
      <vt:lpstr>Light switching and circuit testing </vt:lpstr>
      <vt:lpstr>Assumed prior learning </vt:lpstr>
      <vt:lpstr>Outcomes</vt:lpstr>
      <vt:lpstr>Introduction</vt:lpstr>
      <vt:lpstr>Mr West needs your help</vt:lpstr>
      <vt:lpstr>To solve Mr. West’s problem you will need to know more about light switches and circuits. We go over that first and then help him a little later on when we have a much better understanding of light switching.</vt:lpstr>
      <vt:lpstr>Standard symbols</vt:lpstr>
      <vt:lpstr>Equipment identification</vt:lpstr>
      <vt:lpstr>Switching methods</vt:lpstr>
      <vt:lpstr>After watching the video on light switching you should be able to help Mr West now. Compare your answer to the one below.</vt:lpstr>
      <vt:lpstr>Quiz time</vt:lpstr>
      <vt:lpstr>Question 1</vt:lpstr>
      <vt:lpstr>Question 2</vt:lpstr>
      <vt:lpstr>Question 3</vt:lpstr>
      <vt:lpstr>Question 4</vt:lpstr>
      <vt:lpstr>Question 4</vt:lpstr>
      <vt:lpstr>Electrical protection</vt:lpstr>
      <vt:lpstr>Practise: Wire a two-way switching circuit</vt:lpstr>
      <vt:lpstr>Steps: Wire a two-way switching circuit</vt:lpstr>
      <vt:lpstr>Testing a circuit</vt:lpstr>
      <vt:lpstr>The bell tester</vt:lpstr>
      <vt:lpstr>Quiz time</vt:lpstr>
      <vt:lpstr>Question 1</vt:lpstr>
      <vt:lpstr>Question 2</vt:lpstr>
      <vt:lpstr>Question 3</vt:lpstr>
      <vt:lpstr>Question 4</vt:lpstr>
      <vt:lpstr>Let’s review:</vt:lpstr>
      <vt:lpstr>Chart brief – Show following text before bringing the chart up</vt:lpstr>
      <vt:lpstr>Chart brief – Chart 01 continued</vt:lpstr>
      <vt:lpstr>Chart brief – Chart 01 continued</vt:lpstr>
      <vt:lpstr>Chart brief – Chart 01 continued</vt:lpstr>
      <vt:lpstr>Chart brief – Chart 01 continued</vt:lpstr>
      <vt:lpstr>Chart brief – Chart 01 continued</vt:lpstr>
      <vt:lpstr>Table brief – Table 01</vt:lpstr>
      <vt:lpstr>Video brief - Vid01 Expert technician explaining light switching</vt:lpstr>
      <vt:lpstr>Video brief - Vid01contin. Expert technician explaining light switching</vt:lpstr>
      <vt:lpstr>Video brief - Vid01 contin. Expert technician explaining light switching</vt:lpstr>
      <vt:lpstr>Video brief - Vid01 contin. Expert technician explaining light switching</vt:lpstr>
      <vt:lpstr>Video brief - Vid02 Expert presenter explaining: Using a bell tester to test a circuit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793</cp:revision>
  <dcterms:created xsi:type="dcterms:W3CDTF">2018-02-02T12:07:09Z</dcterms:created>
  <dcterms:modified xsi:type="dcterms:W3CDTF">2018-09-20T07:32:39Z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