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5.xml" ContentType="application/vnd.openxmlformats-officedocument.presentationml.tags+xml"/>
  <Override PartName="/ppt/notesSlides/notesSlide26.xml" ContentType="application/vnd.openxmlformats-officedocument.presentationml.notesSlide+xml"/>
  <Override PartName="/ppt/tags/tag6.xml" ContentType="application/vnd.openxmlformats-officedocument.presentationml.tags+xml"/>
  <Override PartName="/ppt/notesSlides/notesSlide27.xml" ContentType="application/vnd.openxmlformats-officedocument.presentationml.notesSlide+xml"/>
  <Override PartName="/ppt/tags/tag7.xml" ContentType="application/vnd.openxmlformats-officedocument.presentationml.tags+xml"/>
  <Override PartName="/ppt/notesSlides/notesSlide28.xml" ContentType="application/vnd.openxmlformats-officedocument.presentationml.notesSlide+xml"/>
  <Override PartName="/ppt/tags/tag8.xml" ContentType="application/vnd.openxmlformats-officedocument.presentationml.tags+xml"/>
  <Override PartName="/ppt/notesSlides/notesSlide29.xml" ContentType="application/vnd.openxmlformats-officedocument.presentationml.notesSlide+xml"/>
  <Override PartName="/ppt/tags/tag9.xml" ContentType="application/vnd.openxmlformats-officedocument.presentationml.tags+xml"/>
  <Override PartName="/ppt/notesSlides/notesSlide30.xml" ContentType="application/vnd.openxmlformats-officedocument.presentationml.notesSlide+xml"/>
  <Override PartName="/ppt/tags/tag10.xml" ContentType="application/vnd.openxmlformats-officedocument.presentationml.tags+xml"/>
  <Override PartName="/ppt/notesSlides/notesSlide31.xml" ContentType="application/vnd.openxmlformats-officedocument.presentationml.notesSlide+xml"/>
  <Override PartName="/ppt/tags/tag11.xml" ContentType="application/vnd.openxmlformats-officedocument.presentationml.tags+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692" r:id="rId2"/>
    <p:sldMasterId id="2147483710" r:id="rId3"/>
    <p:sldMasterId id="2147483727" r:id="rId4"/>
  </p:sldMasterIdLst>
  <p:notesMasterIdLst>
    <p:notesMasterId r:id="rId37"/>
  </p:notesMasterIdLst>
  <p:sldIdLst>
    <p:sldId id="256" r:id="rId5"/>
    <p:sldId id="469" r:id="rId6"/>
    <p:sldId id="465" r:id="rId7"/>
    <p:sldId id="460" r:id="rId8"/>
    <p:sldId id="466" r:id="rId9"/>
    <p:sldId id="467" r:id="rId10"/>
    <p:sldId id="470" r:id="rId11"/>
    <p:sldId id="471" r:id="rId12"/>
    <p:sldId id="472" r:id="rId13"/>
    <p:sldId id="478" r:id="rId14"/>
    <p:sldId id="479" r:id="rId15"/>
    <p:sldId id="480" r:id="rId16"/>
    <p:sldId id="481" r:id="rId17"/>
    <p:sldId id="477" r:id="rId18"/>
    <p:sldId id="475" r:id="rId19"/>
    <p:sldId id="476" r:id="rId20"/>
    <p:sldId id="473" r:id="rId21"/>
    <p:sldId id="482" r:id="rId22"/>
    <p:sldId id="483" r:id="rId23"/>
    <p:sldId id="484" r:id="rId24"/>
    <p:sldId id="485" r:id="rId25"/>
    <p:sldId id="486" r:id="rId26"/>
    <p:sldId id="487" r:id="rId27"/>
    <p:sldId id="488" r:id="rId28"/>
    <p:sldId id="489" r:id="rId29"/>
    <p:sldId id="420" r:id="rId30"/>
    <p:sldId id="423" r:id="rId31"/>
    <p:sldId id="369" r:id="rId32"/>
    <p:sldId id="490" r:id="rId33"/>
    <p:sldId id="491" r:id="rId34"/>
    <p:sldId id="468" r:id="rId35"/>
    <p:sldId id="319" r:id="rId36"/>
  </p:sldIdLst>
  <p:sldSz cx="10239375" cy="5759450"/>
  <p:notesSz cx="6858000" cy="9144000"/>
  <p:custDataLst>
    <p:tags r:id="rId3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469"/>
            <p14:sldId id="465"/>
            <p14:sldId id="460"/>
            <p14:sldId id="466"/>
            <p14:sldId id="467"/>
            <p14:sldId id="470"/>
            <p14:sldId id="471"/>
            <p14:sldId id="472"/>
            <p14:sldId id="478"/>
            <p14:sldId id="479"/>
            <p14:sldId id="480"/>
            <p14:sldId id="481"/>
            <p14:sldId id="477"/>
            <p14:sldId id="475"/>
            <p14:sldId id="476"/>
            <p14:sldId id="473"/>
            <p14:sldId id="482"/>
            <p14:sldId id="483"/>
            <p14:sldId id="484"/>
            <p14:sldId id="485"/>
            <p14:sldId id="486"/>
            <p14:sldId id="487"/>
            <p14:sldId id="488"/>
            <p14:sldId id="489"/>
            <p14:sldId id="420"/>
            <p14:sldId id="423"/>
            <p14:sldId id="369"/>
            <p14:sldId id="490"/>
            <p14:sldId id="491"/>
            <p14:sldId id="468"/>
          </p14:sldIdLst>
        </p14:section>
        <p14:section name="Appendix" id="{61A5EB1E-5BAC-224D-8F20-5D1D8E086C2B}">
          <p14:sldIdLst>
            <p14:sldId id="319"/>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9" clrIdx="0">
    <p:extLst/>
  </p:cmAuthor>
  <p:cmAuthor id="2" name="Benita Gomes" initials="BG" lastIdx="4" clrIdx="1">
    <p:extLst/>
  </p:cmAuthor>
  <p:cmAuthor id="3" name="BackOffice" initials="B" lastIdx="26"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9C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73124" autoAdjust="0"/>
  </p:normalViewPr>
  <p:slideViewPr>
    <p:cSldViewPr snapToGrid="0" snapToObjects="1">
      <p:cViewPr varScale="1">
        <p:scale>
          <a:sx n="64" d="100"/>
          <a:sy n="64" d="100"/>
        </p:scale>
        <p:origin x="-1386" y="-102"/>
      </p:cViewPr>
      <p:guideLst>
        <p:guide orient="horz" pos="1814"/>
        <p:guide pos="3225"/>
      </p:guideLst>
    </p:cSldViewPr>
  </p:slideViewPr>
  <p:outlineViewPr>
    <p:cViewPr>
      <p:scale>
        <a:sx n="33" d="100"/>
        <a:sy n="33" d="100"/>
      </p:scale>
      <p:origin x="0" y="55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19/10/2018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a:t>
            </a:fld>
            <a:endParaRPr lang="en-GB"/>
          </a:p>
        </p:txBody>
      </p:sp>
    </p:spTree>
    <p:extLst>
      <p:ext uri="{BB962C8B-B14F-4D97-AF65-F5344CB8AC3E}">
        <p14:creationId xmlns:p14="http://schemas.microsoft.com/office/powerpoint/2010/main" val="611794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Figure 01 = CTC Book 7,</a:t>
            </a:r>
            <a:r>
              <a:rPr lang="en-ZA" baseline="0" dirty="0" smtClean="0"/>
              <a:t> IT-2, </a:t>
            </a:r>
            <a:r>
              <a:rPr lang="en-ZA" baseline="0" dirty="0" err="1" smtClean="0"/>
              <a:t>Pg</a:t>
            </a:r>
            <a:r>
              <a:rPr lang="en-ZA" baseline="0" dirty="0" smtClean="0"/>
              <a:t> 152.</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Each point to fly in as indicated in the animation.</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Each point to fly in as indicated in the animation.</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Each point to fly in as indicated in the animation.</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Each point to fly in as indicated in the animation.</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Allow scroll on page. Each point to float in as animated.</a:t>
            </a:r>
          </a:p>
          <a:p>
            <a:endParaRPr lang="en-ZA" dirty="0" smtClean="0"/>
          </a:p>
          <a:p>
            <a:r>
              <a:rPr lang="en-ZA" dirty="0" smtClean="0"/>
              <a:t>Figure 02 = CTC Book 7,</a:t>
            </a:r>
            <a:r>
              <a:rPr lang="en-ZA" baseline="0" dirty="0" smtClean="0"/>
              <a:t> IT-2, </a:t>
            </a:r>
            <a:r>
              <a:rPr lang="en-ZA" baseline="0" dirty="0" err="1" smtClean="0"/>
              <a:t>Pg</a:t>
            </a:r>
            <a:r>
              <a:rPr lang="en-ZA" baseline="0" dirty="0" smtClean="0"/>
              <a:t> 154.</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010229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Figure 03=CTC Book 7,</a:t>
            </a:r>
            <a:r>
              <a:rPr lang="en-ZA" baseline="0" dirty="0" smtClean="0"/>
              <a:t> IT-2, </a:t>
            </a:r>
            <a:r>
              <a:rPr lang="en-ZA" baseline="0" dirty="0" err="1" smtClean="0"/>
              <a:t>Pg</a:t>
            </a:r>
            <a:r>
              <a:rPr lang="en-ZA" baseline="0" dirty="0" smtClean="0"/>
              <a:t> 155.</a:t>
            </a:r>
          </a:p>
          <a:p>
            <a:pPr marL="0" marR="0" indent="0" algn="l" defTabSz="914400" rtl="0" eaLnBrk="1" fontAlgn="auto" latinLnBrk="0" hangingPunct="1">
              <a:lnSpc>
                <a:spcPct val="100000"/>
              </a:lnSpc>
              <a:spcBef>
                <a:spcPts val="0"/>
              </a:spcBef>
              <a:spcAft>
                <a:spcPts val="0"/>
              </a:spcAft>
              <a:buClrTx/>
              <a:buSzTx/>
              <a:buFontTx/>
              <a:buNone/>
              <a:tabLst/>
              <a:defRPr/>
            </a:pPr>
            <a:endParaRPr lang="en-Z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baseline="0" dirty="0" smtClean="0"/>
              <a:t>Allow scroll. Each point to float in </a:t>
            </a:r>
            <a:r>
              <a:rPr lang="en-ZA" baseline="0" smtClean="0"/>
              <a:t>as animated.</a:t>
            </a:r>
            <a:endParaRPr lang="en-ZA" dirty="0" smtClean="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Figure 04=CTC Book 7,</a:t>
            </a:r>
            <a:r>
              <a:rPr lang="en-ZA" baseline="0" dirty="0" smtClean="0"/>
              <a:t> IT-2, </a:t>
            </a:r>
            <a:r>
              <a:rPr lang="en-ZA" baseline="0" dirty="0" err="1" smtClean="0"/>
              <a:t>Pg</a:t>
            </a:r>
            <a:r>
              <a:rPr lang="en-ZA" baseline="0" dirty="0" smtClean="0"/>
              <a:t> 156.</a:t>
            </a:r>
          </a:p>
          <a:p>
            <a:pPr marL="0" marR="0" indent="0" algn="l" defTabSz="914400" rtl="0" eaLnBrk="1" fontAlgn="auto" latinLnBrk="0" hangingPunct="1">
              <a:lnSpc>
                <a:spcPct val="100000"/>
              </a:lnSpc>
              <a:spcBef>
                <a:spcPts val="0"/>
              </a:spcBef>
              <a:spcAft>
                <a:spcPts val="0"/>
              </a:spcAft>
              <a:buClrTx/>
              <a:buSzTx/>
              <a:buFontTx/>
              <a:buNone/>
              <a:tabLst/>
              <a:defRPr/>
            </a:pPr>
            <a:endParaRPr lang="en-Z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baseline="0" dirty="0" smtClean="0"/>
              <a:t>Allow scroll. Each point to float in as animated.</a:t>
            </a:r>
            <a:endParaRPr lang="en-ZA" dirty="0" smtClean="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baseline="0" dirty="0" smtClean="0"/>
              <a:t>Allow scroll. Each point to float in as animated.</a:t>
            </a:r>
            <a:endParaRPr lang="en-ZA" dirty="0" smtClean="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baseline="0" dirty="0" smtClean="0"/>
              <a:t>Allow scroll. Each point to float in as animated.</a:t>
            </a:r>
            <a:endParaRPr lang="en-ZA" dirty="0" smtClean="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a:t>
            </a:r>
            <a:r>
              <a:rPr lang="en-US" b="0" dirty="0" smtClean="0"/>
              <a:t>is</a:t>
            </a:r>
            <a:r>
              <a:rPr lang="en-US" b="0" baseline="0" dirty="0" smtClean="0"/>
              <a:t> 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smtClean="0"/>
              <a:t>Feedback</a:t>
            </a:r>
            <a:r>
              <a:rPr lang="en-US"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a:t>
            </a:r>
            <a:r>
              <a:rPr lang="en-US" b="0" dirty="0" smtClean="0"/>
              <a:t>Good</a:t>
            </a:r>
            <a:r>
              <a:rPr lang="en-US" b="0" baseline="0" dirty="0" smtClean="0"/>
              <a:t> job</a:t>
            </a:r>
            <a:r>
              <a:rPr lang="en-US" b="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a:t>
            </a:r>
            <a:r>
              <a:rPr lang="en-US" b="0" dirty="0" smtClean="0"/>
              <a:t>Try</a:t>
            </a:r>
            <a:r>
              <a:rPr lang="en-US" b="0" baseline="0" dirty="0" smtClean="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A</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done. </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a:t>
            </a:r>
            <a:r>
              <a:rPr lang="en-US" b="0" dirty="0" smtClean="0"/>
              <a:t>Try</a:t>
            </a:r>
            <a:r>
              <a:rPr lang="en-US" b="0" baseline="0" dirty="0" smtClean="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10343613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B</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done. </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a:t>
            </a:r>
            <a:r>
              <a:rPr lang="en-US" b="0" dirty="0" smtClean="0"/>
              <a:t>Try</a:t>
            </a:r>
            <a:r>
              <a:rPr lang="en-US" b="0" baseline="0" dirty="0" smtClean="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1034361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2531512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D</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done. </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a:t>
            </a:r>
            <a:r>
              <a:rPr lang="en-US" b="0" dirty="0" smtClean="0"/>
              <a:t>Try</a:t>
            </a:r>
            <a:r>
              <a:rPr lang="en-US" b="0" baseline="0" dirty="0" smtClean="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30</a:t>
            </a:fld>
            <a:endParaRPr lang="en-GB"/>
          </a:p>
        </p:txBody>
      </p:sp>
    </p:spTree>
    <p:extLst>
      <p:ext uri="{BB962C8B-B14F-4D97-AF65-F5344CB8AC3E}">
        <p14:creationId xmlns:p14="http://schemas.microsoft.com/office/powerpoint/2010/main" val="10343613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31</a:t>
            </a:fld>
            <a:endParaRPr lang="en-GB">
              <a:solidFill>
                <a:prstClr val="black"/>
              </a:solidFill>
            </a:endParaRPr>
          </a:p>
        </p:txBody>
      </p:sp>
    </p:spTree>
    <p:extLst>
      <p:ext uri="{BB962C8B-B14F-4D97-AF65-F5344CB8AC3E}">
        <p14:creationId xmlns:p14="http://schemas.microsoft.com/office/powerpoint/2010/main" val="22050948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Document 1= CTC Book 7, IT-2, </a:t>
            </a:r>
            <a:r>
              <a:rPr lang="en-ZA" dirty="0" err="1" smtClean="0"/>
              <a:t>Pg</a:t>
            </a:r>
            <a:r>
              <a:rPr lang="en-ZA" baseline="0" dirty="0" smtClean="0"/>
              <a:t> 160. Allow scroll and print of document.</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32</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Link</a:t>
            </a:r>
            <a:r>
              <a:rPr lang="en-ZA" baseline="0" dirty="0" smtClean="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Allow scroll on HIAC form.</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a:t>
            </a:r>
          </a:p>
          <a:p>
            <a:r>
              <a:rPr lang="en-ZA" sz="1200" dirty="0" smtClean="0">
                <a:solidFill>
                  <a:srgbClr val="0070C0"/>
                </a:solidFill>
              </a:rPr>
              <a:t>Preliminary internal testing = “Firstly there is the preliminary internal testing that must be carried out by the electrician when an installation or an addition to an installation is completed and before it is made live.”</a:t>
            </a:r>
          </a:p>
          <a:p>
            <a:r>
              <a:rPr lang="en-ZA" sz="1200" dirty="0" smtClean="0">
                <a:solidFill>
                  <a:srgbClr val="0070C0"/>
                </a:solidFill>
              </a:rPr>
              <a:t>Official tests=“Secondly, there are official tests that must be carried out by the supply authorities before the installation is connected to the main supply.”</a:t>
            </a:r>
          </a:p>
          <a:p>
            <a:r>
              <a:rPr lang="en-ZA" sz="1200" dirty="0" smtClean="0">
                <a:solidFill>
                  <a:srgbClr val="0070C0"/>
                </a:solidFill>
              </a:rPr>
              <a:t>Fault finding =“Thirdly, there is the testing necessary to find faults, or to ascertain the condition of an old installation.”</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a:t>
            </a:r>
            <a:r>
              <a:rPr lang="en-ZA" sz="1200" dirty="0" smtClean="0">
                <a:solidFill>
                  <a:srgbClr val="0070C0"/>
                </a:solidFill>
              </a:rPr>
              <a:t>prescribed form’ = link to document </a:t>
            </a:r>
            <a:r>
              <a:rPr lang="en-ZA" sz="1200" dirty="0" smtClean="0">
                <a:solidFill>
                  <a:srgbClr val="0070C0"/>
                </a:solidFill>
              </a:rPr>
              <a:t>01 </a:t>
            </a:r>
            <a:r>
              <a:rPr lang="en-ZA" sz="1200" dirty="0" smtClean="0">
                <a:solidFill>
                  <a:srgbClr val="0070C0"/>
                </a:solidFill>
              </a:rPr>
              <a:t>in appendix.</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1528793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xmlns=""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xmlns=""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4" y="3025052"/>
            <a:ext cx="7679531" cy="139053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805005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249727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35" y="1435868"/>
            <a:ext cx="8831461" cy="2395770"/>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35" y="3854305"/>
            <a:ext cx="8831461" cy="1259879"/>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91881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70484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302" y="306641"/>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7" y="1411868"/>
            <a:ext cx="4331735"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7" y="2103802"/>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8"/>
            <a:ext cx="4353068"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2103802"/>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61914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076861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197253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51722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4374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59465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64" y="306644"/>
            <a:ext cx="2207865" cy="488086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44"/>
            <a:ext cx="6495604" cy="48808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97638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9" y="1514522"/>
            <a:ext cx="8831461" cy="4087610"/>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2362705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533193"/>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61"/>
            <a:ext cx="4553056" cy="4044947"/>
          </a:xfrm>
        </p:spPr>
        <p:txBody>
          <a:bodyPr/>
          <a:lstStyle/>
          <a:p>
            <a:endParaRPr lang="en-GB" dirty="0"/>
          </a:p>
        </p:txBody>
      </p:sp>
    </p:spTree>
    <p:extLst>
      <p:ext uri="{BB962C8B-B14F-4D97-AF65-F5344CB8AC3E}">
        <p14:creationId xmlns:p14="http://schemas.microsoft.com/office/powerpoint/2010/main" val="203682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946743"/>
            <a:ext cx="676788" cy="406714"/>
          </a:xfrm>
          <a:prstGeom prst="rect">
            <a:avLst/>
          </a:prstGeom>
          <a:noFill/>
        </p:spPr>
        <p:txBody>
          <a:bodyPr wrap="none" rtlCol="0">
            <a:spAutoFit/>
          </a:bodyPr>
          <a:lstStyle/>
          <a:p>
            <a:r>
              <a:rPr lang="en-GB" sz="2043" dirty="0">
                <a:solidFill>
                  <a:srgbClr val="43525A"/>
                </a:solidFill>
              </a:rPr>
              <a:t>URL:</a:t>
            </a:r>
          </a:p>
        </p:txBody>
      </p:sp>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30573048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40"/>
            <a:ext cx="4351734" cy="3375678"/>
          </a:xfrm>
        </p:spPr>
        <p:txBody>
          <a:bodyPr/>
          <a:lstStyle/>
          <a:p>
            <a:endParaRPr lang="en-GB"/>
          </a:p>
        </p:txBody>
      </p:sp>
    </p:spTree>
    <p:extLst>
      <p:ext uri="{BB962C8B-B14F-4D97-AF65-F5344CB8AC3E}">
        <p14:creationId xmlns:p14="http://schemas.microsoft.com/office/powerpoint/2010/main" val="1518523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60" y="5237861"/>
            <a:ext cx="8831459"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60" y="1434739"/>
            <a:ext cx="8831459"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60" y="630074"/>
            <a:ext cx="8831459" cy="541367"/>
          </a:xfrm>
          <a:prstGeom prst="rect">
            <a:avLst/>
          </a:prstGeom>
          <a:noFill/>
        </p:spPr>
        <p:txBody>
          <a:bodyPr wrap="square" rtlCol="0" anchor="ctr">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400773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63" y="1108234"/>
            <a:ext cx="2363339" cy="406714"/>
          </a:xfrm>
          <a:prstGeom prst="rect">
            <a:avLst/>
          </a:prstGeom>
          <a:noFill/>
        </p:spPr>
        <p:txBody>
          <a:bodyPr wrap="none" rtlCol="0">
            <a:spAutoFit/>
          </a:bodyPr>
          <a:lstStyle/>
          <a:p>
            <a:r>
              <a:rPr lang="en-GB" sz="2043"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4"/>
            <a:ext cx="8831461" cy="541367"/>
          </a:xfrm>
          <a:prstGeom prst="rect">
            <a:avLst/>
          </a:prstGeom>
          <a:noFill/>
        </p:spPr>
        <p:txBody>
          <a:bodyPr wrap="square" rtlCol="0">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36089230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188931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54194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3057065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910514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335258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8259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816047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488531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8153117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2393161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651561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ext uri="{BB962C8B-B14F-4D97-AF65-F5344CB8AC3E}">
        <p14:creationId xmlns:p14="http://schemas.microsoft.com/office/powerpoint/2010/main" val="15527949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6705508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33406118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8454834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5969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160490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175111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792633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8665825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1919507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403917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762050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048854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7290973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19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5339438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ext uri="{BB962C8B-B14F-4D97-AF65-F5344CB8AC3E}">
        <p14:creationId xmlns:p14="http://schemas.microsoft.com/office/powerpoint/2010/main" val="28264470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4240117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19449606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4000256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91707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10/19/2018</a:t>
            </a:fld>
            <a:endParaRPr lang="en-US" dirty="0"/>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41"/>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67" y="5338159"/>
            <a:ext cx="2303859" cy="306637"/>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3" y="5338159"/>
            <a:ext cx="2303859" cy="306637"/>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87848021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4607514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10/19/2018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14748713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35.xml"/><Relationship Id="rId1" Type="http://schemas.openxmlformats.org/officeDocument/2006/relationships/tags" Target="../tags/tag10.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latin typeface="+mn-lt"/>
              </a:rPr>
              <a:t>Electrical components and systems</a:t>
            </a:r>
            <a:endParaRPr lang="en-GB" sz="6000" dirty="0">
              <a:latin typeface="+mn-lt"/>
            </a:endParaRPr>
          </a:p>
        </p:txBody>
      </p:sp>
      <p:sp>
        <p:nvSpPr>
          <p:cNvPr id="3" name="Subtitle 2"/>
          <p:cNvSpPr>
            <a:spLocks noGrp="1"/>
          </p:cNvSpPr>
          <p:nvPr>
            <p:ph type="subTitle" idx="1"/>
          </p:nvPr>
        </p:nvSpPr>
        <p:spPr>
          <a:xfrm>
            <a:off x="1279924" y="2947720"/>
            <a:ext cx="7679531" cy="1390533"/>
          </a:xfrm>
        </p:spPr>
        <p:txBody>
          <a:bodyPr>
            <a:normAutofit/>
          </a:bodyPr>
          <a:lstStyle/>
          <a:p>
            <a:r>
              <a:rPr lang="en-GB" sz="3200" dirty="0" smtClean="0"/>
              <a:t>Topic – Test a three phase installation</a:t>
            </a:r>
            <a:endParaRPr lang="en-GB" sz="3200" dirty="0"/>
          </a:p>
        </p:txBody>
      </p:sp>
    </p:spTree>
    <p:custDataLst>
      <p:tags r:id="rId1"/>
    </p:custDataLst>
    <p:extLst>
      <p:ext uri="{BB962C8B-B14F-4D97-AF65-F5344CB8AC3E}">
        <p14:creationId xmlns:p14="http://schemas.microsoft.com/office/powerpoint/2010/main" val="2085012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Continuity resistance test of </a:t>
            </a:r>
            <a:r>
              <a:rPr lang="en-ZA" dirty="0" smtClean="0"/>
              <a:t>conductors</a:t>
            </a:r>
            <a:br>
              <a:rPr lang="en-ZA" dirty="0" smtClean="0"/>
            </a:br>
            <a:r>
              <a:rPr lang="en-ZA" dirty="0" smtClean="0"/>
              <a:t>STEP1</a:t>
            </a:r>
            <a:endParaRPr lang="en-ZA" dirty="0"/>
          </a:p>
        </p:txBody>
      </p:sp>
      <p:sp>
        <p:nvSpPr>
          <p:cNvPr id="5" name="Content Placeholder 4"/>
          <p:cNvSpPr>
            <a:spLocks noGrp="1"/>
          </p:cNvSpPr>
          <p:nvPr>
            <p:ph idx="1"/>
          </p:nvPr>
        </p:nvSpPr>
        <p:spPr>
          <a:xfrm>
            <a:off x="703959" y="1533187"/>
            <a:ext cx="8831461" cy="1150052"/>
          </a:xfrm>
        </p:spPr>
        <p:txBody>
          <a:bodyPr>
            <a:normAutofit/>
          </a:bodyPr>
          <a:lstStyle/>
          <a:p>
            <a:pPr marL="0" indent="0">
              <a:buNone/>
            </a:pPr>
            <a:r>
              <a:rPr lang="en-ZA" sz="2400" dirty="0"/>
              <a:t>Use a continuity resistance tester set on the ohm scale.</a:t>
            </a:r>
            <a:endParaRPr lang="en-ZA" sz="2400" dirty="0" smtClean="0"/>
          </a:p>
        </p:txBody>
      </p:sp>
      <p:sp>
        <p:nvSpPr>
          <p:cNvPr id="6" name="Rectangle 5"/>
          <p:cNvSpPr/>
          <p:nvPr/>
        </p:nvSpPr>
        <p:spPr>
          <a:xfrm>
            <a:off x="2324574" y="2417085"/>
            <a:ext cx="5380370" cy="923330"/>
          </a:xfrm>
          <a:prstGeom prst="rect">
            <a:avLst/>
          </a:prstGeom>
        </p:spPr>
        <p:txBody>
          <a:bodyPr wrap="square">
            <a:spAutoFit/>
          </a:bodyPr>
          <a:lstStyle/>
          <a:p>
            <a:r>
              <a:rPr lang="en-ZA" b="1" dirty="0" smtClean="0"/>
              <a:t>NOTE: It </a:t>
            </a:r>
            <a:r>
              <a:rPr lang="en-ZA" b="1" dirty="0"/>
              <a:t>is assumed that, by now, you know exactly how to use test instruments and that you can test and measure resistance, </a:t>
            </a:r>
            <a:r>
              <a:rPr lang="en-ZA" b="1" dirty="0" smtClean="0"/>
              <a:t>current and voltage correctly</a:t>
            </a:r>
            <a:r>
              <a:rPr lang="en-ZA" b="1" dirty="0"/>
              <a:t>.</a:t>
            </a:r>
          </a:p>
        </p:txBody>
      </p:sp>
    </p:spTree>
    <p:extLst>
      <p:ext uri="{BB962C8B-B14F-4D97-AF65-F5344CB8AC3E}">
        <p14:creationId xmlns:p14="http://schemas.microsoft.com/office/powerpoint/2010/main" val="3909073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Continuity resistance test of </a:t>
            </a:r>
            <a:r>
              <a:rPr lang="en-ZA" dirty="0" smtClean="0"/>
              <a:t>conductors</a:t>
            </a:r>
            <a:br>
              <a:rPr lang="en-ZA" dirty="0" smtClean="0"/>
            </a:br>
            <a:r>
              <a:rPr lang="en-ZA" dirty="0" smtClean="0"/>
              <a:t>STEP 2</a:t>
            </a:r>
            <a:endParaRPr lang="en-ZA" dirty="0"/>
          </a:p>
        </p:txBody>
      </p:sp>
      <p:sp>
        <p:nvSpPr>
          <p:cNvPr id="5" name="Content Placeholder 4"/>
          <p:cNvSpPr>
            <a:spLocks noGrp="1"/>
          </p:cNvSpPr>
          <p:nvPr>
            <p:ph idx="1"/>
          </p:nvPr>
        </p:nvSpPr>
        <p:spPr>
          <a:xfrm>
            <a:off x="703959" y="1533187"/>
            <a:ext cx="8831461" cy="1150052"/>
          </a:xfrm>
        </p:spPr>
        <p:txBody>
          <a:bodyPr>
            <a:normAutofit/>
          </a:bodyPr>
          <a:lstStyle/>
          <a:p>
            <a:pPr marL="0" indent="0">
              <a:buNone/>
            </a:pPr>
            <a:r>
              <a:rPr lang="en-ZA" sz="2400" dirty="0"/>
              <a:t>Connect the one lead of the tester to the one end of the red phase of the three-phase system and the other lead to the other end of the same conductor as seen in </a:t>
            </a:r>
            <a:r>
              <a:rPr lang="en-ZA" sz="2400" dirty="0" smtClean="0"/>
              <a:t>the figure below.</a:t>
            </a:r>
          </a:p>
        </p:txBody>
      </p:sp>
      <p:pic>
        <p:nvPicPr>
          <p:cNvPr id="3075" name="Picture 3"/>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847631" y="2683239"/>
            <a:ext cx="4544112" cy="3076211"/>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7341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Continuity resistance test of </a:t>
            </a:r>
            <a:r>
              <a:rPr lang="en-ZA" dirty="0" smtClean="0"/>
              <a:t>conductors</a:t>
            </a:r>
            <a:br>
              <a:rPr lang="en-ZA" dirty="0" smtClean="0"/>
            </a:br>
            <a:r>
              <a:rPr lang="en-ZA" dirty="0" smtClean="0"/>
              <a:t>STEP 3</a:t>
            </a:r>
            <a:endParaRPr lang="en-ZA" dirty="0"/>
          </a:p>
        </p:txBody>
      </p:sp>
      <p:sp>
        <p:nvSpPr>
          <p:cNvPr id="5" name="Content Placeholder 4"/>
          <p:cNvSpPr>
            <a:spLocks noGrp="1"/>
          </p:cNvSpPr>
          <p:nvPr>
            <p:ph idx="1"/>
          </p:nvPr>
        </p:nvSpPr>
        <p:spPr>
          <a:xfrm>
            <a:off x="703959" y="1533187"/>
            <a:ext cx="8831461" cy="1150052"/>
          </a:xfrm>
        </p:spPr>
        <p:txBody>
          <a:bodyPr>
            <a:normAutofit/>
          </a:bodyPr>
          <a:lstStyle/>
          <a:p>
            <a:pPr marL="0" indent="0">
              <a:buNone/>
            </a:pPr>
            <a:r>
              <a:rPr lang="en-ZA" sz="2400" dirty="0"/>
              <a:t>Repeat this test procedure for all three phases and the earth of the three-phase system, which feeds to the fan and the pump.</a:t>
            </a:r>
            <a:endParaRPr lang="en-ZA" sz="2400" dirty="0" smtClean="0"/>
          </a:p>
        </p:txBody>
      </p:sp>
    </p:spTree>
    <p:extLst>
      <p:ext uri="{BB962C8B-B14F-4D97-AF65-F5344CB8AC3E}">
        <p14:creationId xmlns:p14="http://schemas.microsoft.com/office/powerpoint/2010/main" val="1219596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Continuity resistance test of </a:t>
            </a:r>
            <a:r>
              <a:rPr lang="en-ZA" dirty="0" smtClean="0"/>
              <a:t>conductors</a:t>
            </a:r>
            <a:br>
              <a:rPr lang="en-ZA" dirty="0" smtClean="0"/>
            </a:br>
            <a:r>
              <a:rPr lang="en-ZA" dirty="0" smtClean="0"/>
              <a:t>STEP 4</a:t>
            </a:r>
            <a:endParaRPr lang="en-ZA" dirty="0"/>
          </a:p>
        </p:txBody>
      </p:sp>
      <p:sp>
        <p:nvSpPr>
          <p:cNvPr id="5" name="Content Placeholder 4"/>
          <p:cNvSpPr>
            <a:spLocks noGrp="1"/>
          </p:cNvSpPr>
          <p:nvPr>
            <p:ph idx="1"/>
          </p:nvPr>
        </p:nvSpPr>
        <p:spPr>
          <a:xfrm>
            <a:off x="703959" y="1533187"/>
            <a:ext cx="8831461" cy="1150052"/>
          </a:xfrm>
        </p:spPr>
        <p:txBody>
          <a:bodyPr>
            <a:normAutofit/>
          </a:bodyPr>
          <a:lstStyle/>
          <a:p>
            <a:pPr marL="0" indent="0">
              <a:buNone/>
            </a:pPr>
            <a:r>
              <a:rPr lang="en-ZA" sz="2400" dirty="0"/>
              <a:t>Test and record these resistance readings</a:t>
            </a:r>
            <a:r>
              <a:rPr lang="en-ZA" sz="2400" dirty="0" smtClean="0"/>
              <a:t>.</a:t>
            </a:r>
            <a:endParaRPr lang="en-ZA" sz="2400" dirty="0"/>
          </a:p>
          <a:p>
            <a:pPr marL="0" indent="0">
              <a:buNone/>
            </a:pPr>
            <a:endParaRPr lang="en-ZA" sz="2400" dirty="0" smtClean="0"/>
          </a:p>
          <a:p>
            <a:pPr marL="0" indent="0">
              <a:buNone/>
            </a:pPr>
            <a:endParaRPr lang="en-ZA" sz="2400" dirty="0" smtClean="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378" y="2336643"/>
            <a:ext cx="5908619" cy="1725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2869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Cable rating test</a:t>
            </a:r>
          </a:p>
        </p:txBody>
      </p:sp>
      <p:sp>
        <p:nvSpPr>
          <p:cNvPr id="5" name="Content Placeholder 4"/>
          <p:cNvSpPr>
            <a:spLocks noGrp="1"/>
          </p:cNvSpPr>
          <p:nvPr>
            <p:ph idx="1"/>
          </p:nvPr>
        </p:nvSpPr>
        <p:spPr/>
        <p:txBody>
          <a:bodyPr>
            <a:normAutofit/>
          </a:bodyPr>
          <a:lstStyle/>
          <a:p>
            <a:pPr marL="0" indent="0">
              <a:buNone/>
            </a:pPr>
            <a:r>
              <a:rPr lang="en-ZA" sz="2400" dirty="0"/>
              <a:t>This test must be done to ensure that the cables are of the correct size for the particular loads. This test is performed in conjunction with the </a:t>
            </a:r>
            <a:r>
              <a:rPr lang="en-ZA" sz="2400" dirty="0" smtClean="0"/>
              <a:t>SANS </a:t>
            </a:r>
            <a:r>
              <a:rPr lang="en-ZA" sz="2400" dirty="0"/>
              <a:t>Code of Practice. </a:t>
            </a:r>
            <a:r>
              <a:rPr lang="en-ZA" sz="2400" b="1" dirty="0"/>
              <a:t>This test is done visually</a:t>
            </a:r>
            <a:r>
              <a:rPr lang="en-ZA" sz="2400" b="1" dirty="0" smtClean="0"/>
              <a:t>.</a:t>
            </a:r>
          </a:p>
          <a:p>
            <a:pPr>
              <a:buFont typeface="Wingdings" panose="05000000000000000000" pitchFamily="2" charset="2"/>
              <a:buChar char="ü"/>
            </a:pPr>
            <a:r>
              <a:rPr lang="en-ZA" sz="2400" dirty="0"/>
              <a:t> </a:t>
            </a:r>
            <a:r>
              <a:rPr lang="en-ZA" sz="2400" dirty="0" smtClean="0"/>
              <a:t>Check </a:t>
            </a:r>
            <a:r>
              <a:rPr lang="en-ZA" sz="2400" dirty="0"/>
              <a:t>the supply cable and note its capacity.</a:t>
            </a:r>
          </a:p>
          <a:p>
            <a:pPr>
              <a:buFont typeface="Wingdings" panose="05000000000000000000" pitchFamily="2" charset="2"/>
              <a:buChar char="ü"/>
            </a:pPr>
            <a:r>
              <a:rPr lang="en-ZA" sz="2400" dirty="0"/>
              <a:t> </a:t>
            </a:r>
            <a:r>
              <a:rPr lang="en-ZA" sz="2400" dirty="0" smtClean="0"/>
              <a:t>Check </a:t>
            </a:r>
            <a:r>
              <a:rPr lang="en-ZA" sz="2400" dirty="0"/>
              <a:t>the fan cable and note its capacity.</a:t>
            </a:r>
          </a:p>
          <a:p>
            <a:pPr>
              <a:buFont typeface="Wingdings" panose="05000000000000000000" pitchFamily="2" charset="2"/>
              <a:buChar char="ü"/>
            </a:pPr>
            <a:r>
              <a:rPr lang="en-ZA" sz="2400" dirty="0"/>
              <a:t> </a:t>
            </a:r>
            <a:r>
              <a:rPr lang="en-ZA" sz="2400" dirty="0" smtClean="0"/>
              <a:t>Check </a:t>
            </a:r>
            <a:r>
              <a:rPr lang="en-ZA" sz="2400" dirty="0"/>
              <a:t>the pump cable and note its </a:t>
            </a:r>
            <a:r>
              <a:rPr lang="en-ZA" sz="2400" dirty="0" smtClean="0"/>
              <a:t>capacity. This </a:t>
            </a:r>
            <a:r>
              <a:rPr lang="en-ZA" sz="2400" dirty="0"/>
              <a:t>will be the true current these cables can carry.</a:t>
            </a:r>
          </a:p>
          <a:p>
            <a:pPr>
              <a:buFont typeface="Wingdings" panose="05000000000000000000" pitchFamily="2" charset="2"/>
              <a:buChar char="ü"/>
            </a:pPr>
            <a:r>
              <a:rPr lang="en-ZA" sz="2400" dirty="0"/>
              <a:t> </a:t>
            </a:r>
            <a:r>
              <a:rPr lang="en-ZA" sz="2400" dirty="0" smtClean="0"/>
              <a:t>Compare </a:t>
            </a:r>
            <a:r>
              <a:rPr lang="en-ZA" sz="2400" dirty="0"/>
              <a:t>these ratings with the actual ratings of the loads it must supply.</a:t>
            </a:r>
            <a:endParaRPr lang="en-ZA" sz="2400" dirty="0" smtClean="0"/>
          </a:p>
        </p:txBody>
      </p:sp>
    </p:spTree>
    <p:extLst>
      <p:ext uri="{BB962C8B-B14F-4D97-AF65-F5344CB8AC3E}">
        <p14:creationId xmlns:p14="http://schemas.microsoft.com/office/powerpoint/2010/main" val="230627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Circuit breaker rating test</a:t>
            </a:r>
          </a:p>
        </p:txBody>
      </p:sp>
      <p:sp>
        <p:nvSpPr>
          <p:cNvPr id="5" name="Content Placeholder 4"/>
          <p:cNvSpPr>
            <a:spLocks noGrp="1"/>
          </p:cNvSpPr>
          <p:nvPr>
            <p:ph idx="1"/>
          </p:nvPr>
        </p:nvSpPr>
        <p:spPr/>
        <p:txBody>
          <a:bodyPr>
            <a:normAutofit/>
          </a:bodyPr>
          <a:lstStyle/>
          <a:p>
            <a:pPr marL="0" indent="0">
              <a:buNone/>
            </a:pPr>
            <a:r>
              <a:rPr lang="en-ZA" sz="2400" dirty="0"/>
              <a:t>This test must be done to ensure that the circuit breakers are of the correct rating for the particular loads for protection against over-currents and short circuits. </a:t>
            </a:r>
            <a:r>
              <a:rPr lang="en-ZA" sz="2400" b="1" dirty="0"/>
              <a:t>This test is done visually</a:t>
            </a:r>
            <a:r>
              <a:rPr lang="en-ZA" sz="2400" b="1" dirty="0" smtClean="0"/>
              <a:t>.</a:t>
            </a:r>
          </a:p>
          <a:p>
            <a:pPr>
              <a:buFont typeface="Wingdings" panose="05000000000000000000" pitchFamily="2" charset="2"/>
              <a:buChar char="ü"/>
            </a:pPr>
            <a:r>
              <a:rPr lang="en-ZA" sz="2400" dirty="0" smtClean="0"/>
              <a:t> Check </a:t>
            </a:r>
            <a:r>
              <a:rPr lang="en-ZA" sz="2400" dirty="0"/>
              <a:t>the main circuit breaker and note its rating.</a:t>
            </a:r>
          </a:p>
          <a:p>
            <a:pPr>
              <a:buFont typeface="Wingdings" panose="05000000000000000000" pitchFamily="2" charset="2"/>
              <a:buChar char="ü"/>
            </a:pPr>
            <a:r>
              <a:rPr lang="en-ZA" sz="2400" dirty="0" smtClean="0"/>
              <a:t> Check </a:t>
            </a:r>
            <a:r>
              <a:rPr lang="en-ZA" sz="2400" dirty="0"/>
              <a:t>the circuit breaker for the fan and note its rating.</a:t>
            </a:r>
          </a:p>
          <a:p>
            <a:pPr>
              <a:buFont typeface="Wingdings" panose="05000000000000000000" pitchFamily="2" charset="2"/>
              <a:buChar char="ü"/>
            </a:pPr>
            <a:r>
              <a:rPr lang="en-ZA" sz="2400" dirty="0" smtClean="0"/>
              <a:t> Check </a:t>
            </a:r>
            <a:r>
              <a:rPr lang="en-ZA" sz="2400" dirty="0"/>
              <a:t>the circuit breaker for the pump and note its </a:t>
            </a:r>
            <a:r>
              <a:rPr lang="en-ZA" sz="2400" dirty="0" smtClean="0"/>
              <a:t>rating. These  will </a:t>
            </a:r>
            <a:r>
              <a:rPr lang="en-ZA" sz="2400" dirty="0"/>
              <a:t>be the true values of the circuit breakers.</a:t>
            </a:r>
          </a:p>
          <a:p>
            <a:pPr>
              <a:buFont typeface="Wingdings" panose="05000000000000000000" pitchFamily="2" charset="2"/>
              <a:buChar char="ü"/>
            </a:pPr>
            <a:r>
              <a:rPr lang="en-ZA" sz="2400" dirty="0" smtClean="0"/>
              <a:t> Compare </a:t>
            </a:r>
            <a:r>
              <a:rPr lang="en-ZA" sz="2400" dirty="0"/>
              <a:t>these values with the actual load values and record them on the prescribed form.</a:t>
            </a:r>
            <a:endParaRPr lang="en-ZA" sz="2400" dirty="0" smtClean="0"/>
          </a:p>
        </p:txBody>
      </p:sp>
    </p:spTree>
    <p:extLst>
      <p:ext uri="{BB962C8B-B14F-4D97-AF65-F5344CB8AC3E}">
        <p14:creationId xmlns:p14="http://schemas.microsoft.com/office/powerpoint/2010/main" val="205485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Contactor rating test</a:t>
            </a:r>
          </a:p>
        </p:txBody>
      </p:sp>
      <p:sp>
        <p:nvSpPr>
          <p:cNvPr id="5" name="Content Placeholder 4"/>
          <p:cNvSpPr>
            <a:spLocks noGrp="1"/>
          </p:cNvSpPr>
          <p:nvPr>
            <p:ph idx="1"/>
          </p:nvPr>
        </p:nvSpPr>
        <p:spPr/>
        <p:txBody>
          <a:bodyPr>
            <a:normAutofit/>
          </a:bodyPr>
          <a:lstStyle/>
          <a:p>
            <a:pPr marL="0" indent="0">
              <a:buNone/>
            </a:pPr>
            <a:r>
              <a:rPr lang="en-ZA" sz="2400" dirty="0"/>
              <a:t>This test is done to ensure that the contactor/s used is of the correct size for the particular load/s. </a:t>
            </a:r>
            <a:r>
              <a:rPr lang="en-ZA" sz="2400" b="1" dirty="0"/>
              <a:t>This test is done visually</a:t>
            </a:r>
            <a:r>
              <a:rPr lang="en-ZA" sz="2400" b="1" dirty="0" smtClean="0"/>
              <a:t>.</a:t>
            </a:r>
          </a:p>
          <a:p>
            <a:pPr>
              <a:buFont typeface="Wingdings" panose="05000000000000000000" pitchFamily="2" charset="2"/>
              <a:buChar char="ü"/>
            </a:pPr>
            <a:r>
              <a:rPr lang="en-ZA" sz="2400" dirty="0"/>
              <a:t>Check the rating of the contactor and note it. This is the true rating.</a:t>
            </a:r>
          </a:p>
          <a:p>
            <a:pPr>
              <a:buFont typeface="Wingdings" panose="05000000000000000000" pitchFamily="2" charset="2"/>
              <a:buChar char="ü"/>
            </a:pPr>
            <a:r>
              <a:rPr lang="en-ZA" sz="2400" dirty="0" smtClean="0"/>
              <a:t>Compare </a:t>
            </a:r>
            <a:r>
              <a:rPr lang="en-ZA" sz="2400" dirty="0"/>
              <a:t>this value with the actual load value.</a:t>
            </a:r>
            <a:endParaRPr lang="en-ZA" sz="2400" dirty="0" smtClean="0"/>
          </a:p>
        </p:txBody>
      </p:sp>
    </p:spTree>
    <p:extLst>
      <p:ext uri="{BB962C8B-B14F-4D97-AF65-F5344CB8AC3E}">
        <p14:creationId xmlns:p14="http://schemas.microsoft.com/office/powerpoint/2010/main" val="170699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Overload protection rating test</a:t>
            </a:r>
          </a:p>
        </p:txBody>
      </p:sp>
      <p:sp>
        <p:nvSpPr>
          <p:cNvPr id="5" name="Content Placeholder 4"/>
          <p:cNvSpPr>
            <a:spLocks noGrp="1"/>
          </p:cNvSpPr>
          <p:nvPr>
            <p:ph idx="1"/>
          </p:nvPr>
        </p:nvSpPr>
        <p:spPr/>
        <p:txBody>
          <a:bodyPr>
            <a:normAutofit/>
          </a:bodyPr>
          <a:lstStyle/>
          <a:p>
            <a:pPr marL="0" indent="0">
              <a:buNone/>
            </a:pPr>
            <a:r>
              <a:rPr lang="en-ZA" sz="2400" dirty="0"/>
              <a:t>This test is done to ensure that the overload unit used is of the correct rating for the particular load. </a:t>
            </a:r>
            <a:r>
              <a:rPr lang="en-ZA" sz="2400" b="1" dirty="0"/>
              <a:t>This test is done visually</a:t>
            </a:r>
            <a:r>
              <a:rPr lang="en-ZA" sz="2400" dirty="0"/>
              <a:t>. 	</a:t>
            </a:r>
          </a:p>
          <a:p>
            <a:pPr>
              <a:buFont typeface="Wingdings" panose="05000000000000000000" pitchFamily="2" charset="2"/>
              <a:buChar char="ü"/>
            </a:pPr>
            <a:r>
              <a:rPr lang="en-ZA" sz="2400" dirty="0" smtClean="0"/>
              <a:t> Check </a:t>
            </a:r>
            <a:r>
              <a:rPr lang="en-ZA" sz="2400" dirty="0"/>
              <a:t>the operating range and note it down.</a:t>
            </a:r>
          </a:p>
          <a:p>
            <a:pPr>
              <a:buFont typeface="Wingdings" panose="05000000000000000000" pitchFamily="2" charset="2"/>
              <a:buChar char="ü"/>
            </a:pPr>
            <a:r>
              <a:rPr lang="en-ZA" sz="2400" dirty="0" smtClean="0"/>
              <a:t> Compare </a:t>
            </a:r>
            <a:r>
              <a:rPr lang="en-ZA" sz="2400" dirty="0"/>
              <a:t>this value with the actual load.</a:t>
            </a:r>
            <a:endParaRPr lang="en-ZA" sz="2400" dirty="0" smtClean="0"/>
          </a:p>
        </p:txBody>
      </p:sp>
    </p:spTree>
    <p:extLst>
      <p:ext uri="{BB962C8B-B14F-4D97-AF65-F5344CB8AC3E}">
        <p14:creationId xmlns:p14="http://schemas.microsoft.com/office/powerpoint/2010/main" val="215921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Insulation resistance test between </a:t>
            </a:r>
            <a:r>
              <a:rPr lang="en-ZA" dirty="0" smtClean="0"/>
              <a:t>conductors </a:t>
            </a:r>
            <a:r>
              <a:rPr lang="en-ZA" dirty="0"/>
              <a:t>and conductors and earth</a:t>
            </a:r>
          </a:p>
        </p:txBody>
      </p:sp>
      <p:sp>
        <p:nvSpPr>
          <p:cNvPr id="5" name="Content Placeholder 4"/>
          <p:cNvSpPr>
            <a:spLocks noGrp="1"/>
          </p:cNvSpPr>
          <p:nvPr>
            <p:ph idx="1"/>
          </p:nvPr>
        </p:nvSpPr>
        <p:spPr/>
        <p:txBody>
          <a:bodyPr>
            <a:normAutofit/>
          </a:bodyPr>
          <a:lstStyle/>
          <a:p>
            <a:pPr marL="0" indent="0">
              <a:buNone/>
            </a:pPr>
            <a:r>
              <a:rPr lang="en-ZA" sz="2400" dirty="0"/>
              <a:t>The purpose of this test is to prove the insulating materials used. </a:t>
            </a:r>
            <a:r>
              <a:rPr lang="en-ZA" sz="2400" dirty="0" smtClean="0"/>
              <a:t>We will go over each test, </a:t>
            </a:r>
            <a:r>
              <a:rPr lang="en-ZA" sz="2400" dirty="0"/>
              <a:t>which is carried out with an insulation resistance tester set to the </a:t>
            </a:r>
            <a:r>
              <a:rPr lang="en-ZA" sz="2400" dirty="0" err="1"/>
              <a:t>megohm</a:t>
            </a:r>
            <a:r>
              <a:rPr lang="en-ZA" sz="2400" dirty="0"/>
              <a:t> </a:t>
            </a:r>
            <a:r>
              <a:rPr lang="en-ZA" sz="2400" dirty="0" smtClean="0"/>
              <a:t>scale.</a:t>
            </a:r>
          </a:p>
        </p:txBody>
      </p:sp>
    </p:spTree>
    <p:extLst>
      <p:ext uri="{BB962C8B-B14F-4D97-AF65-F5344CB8AC3E}">
        <p14:creationId xmlns:p14="http://schemas.microsoft.com/office/powerpoint/2010/main" val="3448618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Insulation resistance between conductors</a:t>
            </a:r>
          </a:p>
        </p:txBody>
      </p:sp>
      <p:sp>
        <p:nvSpPr>
          <p:cNvPr id="5" name="Content Placeholder 4"/>
          <p:cNvSpPr>
            <a:spLocks noGrp="1"/>
          </p:cNvSpPr>
          <p:nvPr>
            <p:ph idx="1"/>
          </p:nvPr>
        </p:nvSpPr>
        <p:spPr>
          <a:xfrm>
            <a:off x="703960" y="1533187"/>
            <a:ext cx="4002952" cy="3923234"/>
          </a:xfrm>
        </p:spPr>
        <p:txBody>
          <a:bodyPr>
            <a:noAutofit/>
          </a:bodyPr>
          <a:lstStyle/>
          <a:p>
            <a:pPr marL="0" indent="0">
              <a:buNone/>
            </a:pPr>
            <a:r>
              <a:rPr lang="en-ZA" sz="2400" dirty="0"/>
              <a:t>• Connect one lead of the tester to the red phase and the other lead to the white phase above the circuit breakers.</a:t>
            </a:r>
          </a:p>
          <a:p>
            <a:pPr marL="0" indent="0">
              <a:buNone/>
            </a:pPr>
            <a:r>
              <a:rPr lang="en-ZA" sz="2400" dirty="0"/>
              <a:t>• Disconnect all loads and switch on all circuit breakers.</a:t>
            </a:r>
          </a:p>
          <a:p>
            <a:pPr marL="0" indent="0">
              <a:buNone/>
            </a:pPr>
            <a:r>
              <a:rPr lang="en-ZA" sz="2400" dirty="0"/>
              <a:t>• Test and record the reading.</a:t>
            </a:r>
          </a:p>
          <a:p>
            <a:pPr marL="0" indent="0">
              <a:buNone/>
            </a:pPr>
            <a:r>
              <a:rPr lang="en-ZA" sz="2400" dirty="0"/>
              <a:t>• Follow this procedure through all three the phases</a:t>
            </a:r>
            <a:r>
              <a:rPr lang="en-ZA" sz="2400" dirty="0" smtClean="0"/>
              <a:t>.</a:t>
            </a:r>
            <a:endParaRPr lang="en-ZA" sz="2400" dirty="0"/>
          </a:p>
        </p:txBody>
      </p:sp>
      <p:pic>
        <p:nvPicPr>
          <p:cNvPr id="5122" name="Picture 2"/>
          <p:cNvPicPr>
            <a:picLocks noChangeAspect="1" noChangeArrowheads="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4652546" y="1622736"/>
            <a:ext cx="5534563" cy="3114155"/>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652546" y="4836120"/>
            <a:ext cx="5705657" cy="923330"/>
          </a:xfrm>
          <a:prstGeom prst="rect">
            <a:avLst/>
          </a:prstGeom>
        </p:spPr>
        <p:txBody>
          <a:bodyPr wrap="square">
            <a:spAutoFit/>
          </a:bodyPr>
          <a:lstStyle/>
          <a:p>
            <a:r>
              <a:rPr lang="en-ZA" b="1" dirty="0"/>
              <a:t>Remember to consult the relevant regulation in the SANS Wiring Code for the minimum value allowed for this resistance.</a:t>
            </a:r>
          </a:p>
        </p:txBody>
      </p:sp>
    </p:spTree>
    <p:extLst>
      <p:ext uri="{BB962C8B-B14F-4D97-AF65-F5344CB8AC3E}">
        <p14:creationId xmlns:p14="http://schemas.microsoft.com/office/powerpoint/2010/main" val="103259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anim calcmode="lin" valueType="num">
                                      <p:cBhvr>
                                        <p:cTn id="2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1000"/>
                                        <p:tgtEl>
                                          <p:spTgt spid="5">
                                            <p:txEl>
                                              <p:pRg st="3" end="3"/>
                                            </p:txEl>
                                          </p:spTgt>
                                        </p:tgtEl>
                                      </p:cBhvr>
                                    </p:animEffect>
                                    <p:anim calcmode="lin" valueType="num">
                                      <p:cBhvr>
                                        <p:cTn id="2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a three phase installation </a:t>
            </a:r>
            <a:endParaRPr lang="en-GB" dirty="0"/>
          </a:p>
        </p:txBody>
      </p:sp>
      <p:sp>
        <p:nvSpPr>
          <p:cNvPr id="3" name="Text Placeholder 2"/>
          <p:cNvSpPr>
            <a:spLocks noGrp="1"/>
          </p:cNvSpPr>
          <p:nvPr>
            <p:ph type="body" idx="1"/>
          </p:nvPr>
        </p:nvSpPr>
        <p:spPr/>
        <p:txBody>
          <a:bodyPr/>
          <a:lstStyle/>
          <a:p>
            <a:r>
              <a:rPr lang="en-GB" dirty="0" smtClean="0"/>
              <a:t>Unit 8 </a:t>
            </a:r>
            <a:endParaRPr lang="en-GB" dirty="0"/>
          </a:p>
        </p:txBody>
      </p:sp>
    </p:spTree>
    <p:custDataLst>
      <p:tags r:id="rId1"/>
    </p:custDataLst>
    <p:extLst>
      <p:ext uri="{BB962C8B-B14F-4D97-AF65-F5344CB8AC3E}">
        <p14:creationId xmlns:p14="http://schemas.microsoft.com/office/powerpoint/2010/main" val="712689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Insulation resistance test between conductors and earth</a:t>
            </a:r>
          </a:p>
        </p:txBody>
      </p:sp>
      <p:pic>
        <p:nvPicPr>
          <p:cNvPr id="6146" name="Picture 2"/>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99224" y="1769268"/>
            <a:ext cx="4610115" cy="3007739"/>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5228884" y="1540212"/>
            <a:ext cx="5010491" cy="4524315"/>
          </a:xfrm>
          <a:prstGeom prst="rect">
            <a:avLst/>
          </a:prstGeom>
        </p:spPr>
        <p:txBody>
          <a:bodyPr wrap="square">
            <a:spAutoFit/>
          </a:bodyPr>
          <a:lstStyle/>
          <a:p>
            <a:r>
              <a:rPr lang="en-ZA" sz="2400" dirty="0" smtClean="0"/>
              <a:t>Connect </a:t>
            </a:r>
            <a:r>
              <a:rPr lang="en-ZA" sz="2400" dirty="0"/>
              <a:t>the one lead of the tester to the earth terminal and the other to the red phase above the circuit breakers. </a:t>
            </a:r>
          </a:p>
          <a:p>
            <a:r>
              <a:rPr lang="en-ZA" sz="2400" dirty="0"/>
              <a:t>• Ensure that all switches and circuit breakers are switched on. </a:t>
            </a:r>
          </a:p>
          <a:p>
            <a:r>
              <a:rPr lang="en-ZA" sz="2400" dirty="0"/>
              <a:t>• Turn off the main switch. </a:t>
            </a:r>
          </a:p>
          <a:p>
            <a:r>
              <a:rPr lang="en-ZA" sz="2400" dirty="0"/>
              <a:t>• Test and record the </a:t>
            </a:r>
            <a:r>
              <a:rPr lang="en-ZA" sz="2400" dirty="0" smtClean="0"/>
              <a:t>reading. </a:t>
            </a:r>
            <a:endParaRPr lang="en-ZA" sz="2400" dirty="0"/>
          </a:p>
          <a:p>
            <a:r>
              <a:rPr lang="en-ZA" sz="2400" dirty="0"/>
              <a:t>• Perform this test on the remaining white, blue and black wires and record the readings. </a:t>
            </a:r>
          </a:p>
          <a:p>
            <a:r>
              <a:rPr lang="en-ZA" sz="2400" dirty="0"/>
              <a:t>	</a:t>
            </a:r>
          </a:p>
        </p:txBody>
      </p:sp>
      <p:sp>
        <p:nvSpPr>
          <p:cNvPr id="7" name="Rectangle 6"/>
          <p:cNvSpPr/>
          <p:nvPr/>
        </p:nvSpPr>
        <p:spPr>
          <a:xfrm>
            <a:off x="299224" y="4836120"/>
            <a:ext cx="4752461" cy="923330"/>
          </a:xfrm>
          <a:prstGeom prst="rect">
            <a:avLst/>
          </a:prstGeom>
        </p:spPr>
        <p:txBody>
          <a:bodyPr wrap="square">
            <a:spAutoFit/>
          </a:bodyPr>
          <a:lstStyle/>
          <a:p>
            <a:r>
              <a:rPr lang="en-ZA" b="1" dirty="0"/>
              <a:t>Consult the relevant regulation in the </a:t>
            </a:r>
            <a:r>
              <a:rPr lang="en-ZA" b="1" dirty="0" smtClean="0"/>
              <a:t>SANS </a:t>
            </a:r>
            <a:r>
              <a:rPr lang="en-ZA" b="1" dirty="0"/>
              <a:t>Wiring Code for the minimum value allowed for this resistance. </a:t>
            </a:r>
            <a:r>
              <a:rPr lang="en-ZA" dirty="0"/>
              <a:t>	</a:t>
            </a:r>
          </a:p>
        </p:txBody>
      </p:sp>
    </p:spTree>
    <p:extLst>
      <p:ext uri="{BB962C8B-B14F-4D97-AF65-F5344CB8AC3E}">
        <p14:creationId xmlns:p14="http://schemas.microsoft.com/office/powerpoint/2010/main" val="414480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1000"/>
                                        <p:tgtEl>
                                          <p:spTgt spid="6">
                                            <p:txEl>
                                              <p:pRg st="4" end="4"/>
                                            </p:txEl>
                                          </p:spTgt>
                                        </p:tgtEl>
                                      </p:cBhvr>
                                    </p:animEffect>
                                    <p:anim calcmode="lin" valueType="num">
                                      <p:cBhvr>
                                        <p:cTn id="2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Earth leakage relay (core balance) test</a:t>
            </a:r>
          </a:p>
        </p:txBody>
      </p:sp>
      <p:sp>
        <p:nvSpPr>
          <p:cNvPr id="2" name="Content Placeholder 1"/>
          <p:cNvSpPr>
            <a:spLocks noGrp="1"/>
          </p:cNvSpPr>
          <p:nvPr>
            <p:ph idx="1"/>
          </p:nvPr>
        </p:nvSpPr>
        <p:spPr/>
        <p:txBody>
          <a:bodyPr>
            <a:normAutofit/>
          </a:bodyPr>
          <a:lstStyle/>
          <a:p>
            <a:pPr marL="0" indent="0">
              <a:buNone/>
            </a:pPr>
            <a:r>
              <a:rPr lang="en-ZA" sz="2400" dirty="0"/>
              <a:t>The purpose of this test is to determine whether the earth leakage relays are functioning properly within the stipulated ratings printed on it</a:t>
            </a:r>
            <a:r>
              <a:rPr lang="en-ZA" sz="2400" dirty="0" smtClean="0"/>
              <a:t>.</a:t>
            </a:r>
          </a:p>
          <a:p>
            <a:r>
              <a:rPr lang="en-ZA" sz="2400" dirty="0"/>
              <a:t>Take the earth leakage tester and set the selector switch on the 250mA setting and connect one lead to anyone off the live phases underneath the specific circuit breaker to be tested, and the other lead to the earth terminal.</a:t>
            </a:r>
          </a:p>
          <a:p>
            <a:r>
              <a:rPr lang="en-ZA" sz="2400" dirty="0"/>
              <a:t>The earth leakage relay should trip, indicating a healthy relay.</a:t>
            </a:r>
          </a:p>
        </p:txBody>
      </p:sp>
    </p:spTree>
    <p:extLst>
      <p:ext uri="{BB962C8B-B14F-4D97-AF65-F5344CB8AC3E}">
        <p14:creationId xmlns:p14="http://schemas.microsoft.com/office/powerpoint/2010/main" val="17840265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Earth continuity resistance test</a:t>
            </a:r>
          </a:p>
        </p:txBody>
      </p:sp>
      <p:sp>
        <p:nvSpPr>
          <p:cNvPr id="2" name="Content Placeholder 1"/>
          <p:cNvSpPr>
            <a:spLocks noGrp="1"/>
          </p:cNvSpPr>
          <p:nvPr>
            <p:ph idx="1"/>
          </p:nvPr>
        </p:nvSpPr>
        <p:spPr>
          <a:xfrm>
            <a:off x="703959" y="1278354"/>
            <a:ext cx="4797431" cy="5032506"/>
          </a:xfrm>
        </p:spPr>
        <p:txBody>
          <a:bodyPr>
            <a:noAutofit/>
          </a:bodyPr>
          <a:lstStyle/>
          <a:p>
            <a:pPr marL="0" indent="0">
              <a:buNone/>
            </a:pPr>
            <a:r>
              <a:rPr lang="en-ZA" sz="2400" dirty="0"/>
              <a:t>The purpose of this test is to verify that the earth continuity resistance is not in excess of that specified by the </a:t>
            </a:r>
            <a:r>
              <a:rPr lang="en-ZA" sz="2400" dirty="0" smtClean="0"/>
              <a:t>SANS </a:t>
            </a:r>
            <a:r>
              <a:rPr lang="en-ZA" sz="2400" dirty="0"/>
              <a:t>Wiring Code. </a:t>
            </a:r>
            <a:r>
              <a:rPr lang="en-ZA" sz="2400" dirty="0" smtClean="0"/>
              <a:t>The </a:t>
            </a:r>
            <a:r>
              <a:rPr lang="en-ZA" sz="2400" dirty="0"/>
              <a:t>correct instrument for this test is the </a:t>
            </a:r>
            <a:r>
              <a:rPr lang="en-ZA" sz="2400" b="1" dirty="0" smtClean="0"/>
              <a:t>impedance </a:t>
            </a:r>
            <a:r>
              <a:rPr lang="en-ZA" sz="2400" b="1" dirty="0"/>
              <a:t>loop </a:t>
            </a:r>
            <a:r>
              <a:rPr lang="en-ZA" sz="2400" b="1" dirty="0" smtClean="0"/>
              <a:t>tester</a:t>
            </a:r>
            <a:r>
              <a:rPr lang="en-ZA" sz="2400" dirty="0" smtClean="0"/>
              <a:t>, </a:t>
            </a:r>
            <a:r>
              <a:rPr lang="en-ZA" sz="2400" dirty="0"/>
              <a:t>but for purposes of this </a:t>
            </a:r>
            <a:r>
              <a:rPr lang="en-ZA" sz="2400" dirty="0" smtClean="0"/>
              <a:t>lesson </a:t>
            </a:r>
            <a:r>
              <a:rPr lang="en-ZA" sz="2400" dirty="0"/>
              <a:t>an insulation resistance tester will be used. </a:t>
            </a:r>
            <a:endParaRPr lang="en-ZA" sz="2400" dirty="0" smtClean="0"/>
          </a:p>
          <a:p>
            <a:r>
              <a:rPr lang="en-ZA" sz="2400" dirty="0" smtClean="0"/>
              <a:t>Set </a:t>
            </a:r>
            <a:r>
              <a:rPr lang="en-ZA" sz="2400" dirty="0"/>
              <a:t>the insulation resistance tester on the ohm scale.</a:t>
            </a:r>
          </a:p>
          <a:p>
            <a:r>
              <a:rPr lang="en-ZA" sz="2400" dirty="0" smtClean="0"/>
              <a:t>Connect </a:t>
            </a:r>
            <a:r>
              <a:rPr lang="en-ZA" sz="2400" dirty="0"/>
              <a:t>the one lead of the meter to the main earth </a:t>
            </a:r>
            <a:r>
              <a:rPr lang="en-ZA" sz="2400" dirty="0" smtClean="0"/>
              <a:t>terminal, as shown in the figure, </a:t>
            </a:r>
            <a:r>
              <a:rPr lang="en-ZA" sz="2400" dirty="0"/>
              <a:t>and carry out the test to all metal parts of the installation</a:t>
            </a:r>
            <a:r>
              <a:rPr lang="en-ZA" sz="2400" dirty="0" smtClean="0"/>
              <a:t>.</a:t>
            </a:r>
            <a:r>
              <a:rPr lang="en-ZA" sz="2400" dirty="0"/>
              <a:t>	</a:t>
            </a:r>
          </a:p>
          <a:p>
            <a:pPr marL="0" indent="0">
              <a:buNone/>
            </a:pPr>
            <a:endParaRPr lang="en-ZA" sz="2400" dirty="0"/>
          </a:p>
        </p:txBody>
      </p:sp>
      <p:pic>
        <p:nvPicPr>
          <p:cNvPr id="1026" name="Picture 2"/>
          <p:cNvPicPr>
            <a:picLocks noChangeAspect="1" noChangeArrowheads="1"/>
          </p:cNvPicPr>
          <p:nvPr/>
        </p:nvPicPr>
        <p:blipFill>
          <a:blip r:embed="rId3">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5624434" y="1887788"/>
            <a:ext cx="4526406" cy="2704301"/>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723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Mechanical test (check)</a:t>
            </a:r>
          </a:p>
        </p:txBody>
      </p:sp>
      <p:sp>
        <p:nvSpPr>
          <p:cNvPr id="2" name="Content Placeholder 1"/>
          <p:cNvSpPr>
            <a:spLocks noGrp="1"/>
          </p:cNvSpPr>
          <p:nvPr>
            <p:ph idx="1"/>
          </p:nvPr>
        </p:nvSpPr>
        <p:spPr>
          <a:xfrm>
            <a:off x="703959" y="1533187"/>
            <a:ext cx="9535416" cy="4226264"/>
          </a:xfrm>
        </p:spPr>
        <p:txBody>
          <a:bodyPr>
            <a:noAutofit/>
          </a:bodyPr>
          <a:lstStyle/>
          <a:p>
            <a:pPr marL="0" indent="0">
              <a:buNone/>
            </a:pPr>
            <a:r>
              <a:rPr lang="en-ZA" sz="2400" dirty="0"/>
              <a:t>The purpose of this test is to prove that the installation is mechanically sound. </a:t>
            </a:r>
            <a:r>
              <a:rPr lang="en-ZA" sz="2400" b="1" dirty="0"/>
              <a:t>The test is done visually</a:t>
            </a:r>
            <a:r>
              <a:rPr lang="en-ZA" sz="2400" dirty="0"/>
              <a:t>. 	</a:t>
            </a:r>
          </a:p>
          <a:p>
            <a:pPr marL="0" indent="0">
              <a:buNone/>
            </a:pPr>
            <a:r>
              <a:rPr lang="en-ZA" sz="2400" dirty="0"/>
              <a:t>• Check that all components on the installation conform to the applicable standards or have been authorised for </a:t>
            </a:r>
            <a:r>
              <a:rPr lang="en-ZA" sz="2400" dirty="0" smtClean="0"/>
              <a:t>use.</a:t>
            </a:r>
            <a:endParaRPr lang="en-ZA" sz="2400" dirty="0"/>
          </a:p>
          <a:p>
            <a:pPr marL="0" indent="0">
              <a:buNone/>
            </a:pPr>
            <a:r>
              <a:rPr lang="en-ZA" sz="2400" dirty="0"/>
              <a:t>• Check that all the components have been correctly selected, installed and suitably rated.</a:t>
            </a:r>
          </a:p>
          <a:p>
            <a:pPr marL="0" indent="0">
              <a:buNone/>
            </a:pPr>
            <a:r>
              <a:rPr lang="en-ZA" sz="2400" dirty="0"/>
              <a:t>• Check components for damage.</a:t>
            </a:r>
          </a:p>
          <a:p>
            <a:pPr marL="0" indent="0">
              <a:buNone/>
            </a:pPr>
            <a:r>
              <a:rPr lang="en-ZA" sz="2400" dirty="0"/>
              <a:t>• Check that fire barriers have been erected and that other precautions have been taken to prevent the spread of fire, or the harmful effects of heat.</a:t>
            </a:r>
          </a:p>
          <a:p>
            <a:pPr marL="0" indent="0">
              <a:buNone/>
            </a:pPr>
            <a:r>
              <a:rPr lang="en-ZA" sz="2400" dirty="0"/>
              <a:t>• Check that conductors are of the correct current capacity</a:t>
            </a:r>
            <a:r>
              <a:rPr lang="en-ZA" sz="2400" dirty="0" smtClean="0"/>
              <a:t>.</a:t>
            </a:r>
            <a:endParaRPr lang="en-ZA" sz="2400" dirty="0"/>
          </a:p>
        </p:txBody>
      </p:sp>
    </p:spTree>
    <p:extLst>
      <p:ext uri="{BB962C8B-B14F-4D97-AF65-F5344CB8AC3E}">
        <p14:creationId xmlns:p14="http://schemas.microsoft.com/office/powerpoint/2010/main" val="352224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Mechanical </a:t>
            </a:r>
            <a:r>
              <a:rPr lang="en-ZA" dirty="0" smtClean="0"/>
              <a:t>test continued</a:t>
            </a:r>
            <a:endParaRPr lang="en-ZA" dirty="0"/>
          </a:p>
        </p:txBody>
      </p:sp>
      <p:sp>
        <p:nvSpPr>
          <p:cNvPr id="2" name="Content Placeholder 1"/>
          <p:cNvSpPr>
            <a:spLocks noGrp="1"/>
          </p:cNvSpPr>
          <p:nvPr>
            <p:ph idx="1"/>
          </p:nvPr>
        </p:nvSpPr>
        <p:spPr>
          <a:xfrm>
            <a:off x="703959" y="1370696"/>
            <a:ext cx="9384421" cy="4567810"/>
          </a:xfrm>
        </p:spPr>
        <p:txBody>
          <a:bodyPr>
            <a:noAutofit/>
          </a:bodyPr>
          <a:lstStyle/>
          <a:p>
            <a:pPr marL="0" indent="0">
              <a:buNone/>
            </a:pPr>
            <a:r>
              <a:rPr lang="en-ZA" sz="2400" dirty="0"/>
              <a:t>• Check that protective devices are of the correct rating and capable of withstanding the protective fault levels.</a:t>
            </a:r>
          </a:p>
          <a:p>
            <a:pPr marL="0" indent="0">
              <a:buNone/>
            </a:pPr>
            <a:r>
              <a:rPr lang="en-ZA" sz="2400" dirty="0"/>
              <a:t>• Check that disconnecting devices to the electrical equipment is correctly located.</a:t>
            </a:r>
          </a:p>
          <a:p>
            <a:pPr marL="0" indent="0">
              <a:buNone/>
            </a:pPr>
            <a:r>
              <a:rPr lang="en-ZA" sz="2400" dirty="0"/>
              <a:t>• Check that the different circuits are separated correctly</a:t>
            </a:r>
            <a:r>
              <a:rPr lang="en-ZA" sz="2400" dirty="0" smtClean="0"/>
              <a:t>.</a:t>
            </a:r>
          </a:p>
          <a:p>
            <a:pPr marL="0" indent="0">
              <a:buNone/>
            </a:pPr>
            <a:r>
              <a:rPr lang="en-ZA" sz="2400" dirty="0"/>
              <a:t>• </a:t>
            </a:r>
            <a:r>
              <a:rPr lang="en-ZA" sz="2400" dirty="0" smtClean="0"/>
              <a:t>Check </a:t>
            </a:r>
            <a:r>
              <a:rPr lang="en-ZA" sz="2400" dirty="0"/>
              <a:t>that the connections of all conductors, including </a:t>
            </a:r>
            <a:r>
              <a:rPr lang="en-ZA" sz="2400" dirty="0" err="1"/>
              <a:t>earthing</a:t>
            </a:r>
            <a:r>
              <a:rPr lang="en-ZA" sz="2400" dirty="0"/>
              <a:t> and bonding, are mechanically sound and electrically continuous.</a:t>
            </a:r>
          </a:p>
          <a:p>
            <a:pPr marL="0" indent="0">
              <a:buNone/>
            </a:pPr>
            <a:r>
              <a:rPr lang="en-ZA" sz="2400" dirty="0"/>
              <a:t>• Check that circuits, fuses, switches, terminals, earth leakage devices, circuit breakers and all other electrical components have been permanently marked or labelled.</a:t>
            </a:r>
          </a:p>
          <a:p>
            <a:pPr marL="0" indent="0">
              <a:buNone/>
            </a:pPr>
            <a:r>
              <a:rPr lang="en-ZA" sz="2400" dirty="0"/>
              <a:t>• Check that the installation complies with the all the requirements of the </a:t>
            </a:r>
            <a:r>
              <a:rPr lang="en-ZA" sz="2400" dirty="0" smtClean="0"/>
              <a:t>SANS </a:t>
            </a:r>
            <a:r>
              <a:rPr lang="en-ZA" sz="2400" dirty="0"/>
              <a:t>Code of Practice for the Wiring of Premises.</a:t>
            </a:r>
          </a:p>
        </p:txBody>
      </p:sp>
    </p:spTree>
    <p:extLst>
      <p:ext uri="{BB962C8B-B14F-4D97-AF65-F5344CB8AC3E}">
        <p14:creationId xmlns:p14="http://schemas.microsoft.com/office/powerpoint/2010/main" val="328042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Practise</a:t>
            </a:r>
            <a:endParaRPr lang="en-ZA" dirty="0"/>
          </a:p>
        </p:txBody>
      </p:sp>
      <p:sp>
        <p:nvSpPr>
          <p:cNvPr id="2" name="Content Placeholder 1"/>
          <p:cNvSpPr>
            <a:spLocks noGrp="1"/>
          </p:cNvSpPr>
          <p:nvPr>
            <p:ph idx="1"/>
          </p:nvPr>
        </p:nvSpPr>
        <p:spPr/>
        <p:txBody>
          <a:bodyPr>
            <a:normAutofit/>
          </a:bodyPr>
          <a:lstStyle/>
          <a:p>
            <a:pPr marL="0" indent="0">
              <a:buNone/>
            </a:pPr>
            <a:r>
              <a:rPr lang="en-ZA" sz="2400" dirty="0" smtClean="0"/>
              <a:t>You must be able to test </a:t>
            </a:r>
            <a:r>
              <a:rPr lang="en-ZA" sz="2400" dirty="0"/>
              <a:t>a simulated three-phase </a:t>
            </a:r>
            <a:r>
              <a:rPr lang="en-ZA" sz="2400" dirty="0" smtClean="0"/>
              <a:t>installation. Bear the following in mind:</a:t>
            </a:r>
            <a:endParaRPr lang="en-ZA" sz="2400" dirty="0"/>
          </a:p>
          <a:p>
            <a:pPr>
              <a:buFont typeface="Wingdings" panose="05000000000000000000" pitchFamily="2" charset="2"/>
              <a:buChar char="§"/>
            </a:pPr>
            <a:r>
              <a:rPr lang="en-ZA" sz="2400" dirty="0"/>
              <a:t>The installation must be tested by using the correct instruments, set to correct scale for each test.</a:t>
            </a:r>
          </a:p>
          <a:p>
            <a:pPr>
              <a:buFont typeface="Wingdings" panose="05000000000000000000" pitchFamily="2" charset="2"/>
              <a:buChar char="§"/>
            </a:pPr>
            <a:r>
              <a:rPr lang="en-ZA" sz="2400" dirty="0"/>
              <a:t>Record all the readings on the Standard Test Evaluation </a:t>
            </a:r>
            <a:r>
              <a:rPr lang="en-ZA" sz="2400" dirty="0" smtClean="0"/>
              <a:t>Form.</a:t>
            </a:r>
            <a:endParaRPr lang="en-ZA" sz="2400" dirty="0"/>
          </a:p>
          <a:p>
            <a:pPr>
              <a:buFont typeface="Wingdings" panose="05000000000000000000" pitchFamily="2" charset="2"/>
              <a:buChar char="§"/>
            </a:pPr>
            <a:r>
              <a:rPr lang="en-ZA" sz="2400" dirty="0"/>
              <a:t>State your conclusions as a result of the readings taken.</a:t>
            </a:r>
          </a:p>
          <a:p>
            <a:pPr>
              <a:buFont typeface="Wingdings" panose="05000000000000000000" pitchFamily="2" charset="2"/>
              <a:buChar char="§"/>
            </a:pPr>
            <a:r>
              <a:rPr lang="en-ZA" sz="2400" dirty="0"/>
              <a:t>Check your answers with the use of the regulations contained in the </a:t>
            </a:r>
            <a:r>
              <a:rPr lang="en-ZA" sz="2400" dirty="0" smtClean="0"/>
              <a:t>SANS </a:t>
            </a:r>
            <a:r>
              <a:rPr lang="en-ZA" sz="2400" dirty="0"/>
              <a:t>Code of Practice for the Wiring of </a:t>
            </a:r>
            <a:r>
              <a:rPr lang="en-ZA" sz="2400" dirty="0" smtClean="0"/>
              <a:t>Premises</a:t>
            </a:r>
            <a:r>
              <a:rPr lang="en-ZA" sz="2400" dirty="0"/>
              <a:t>.</a:t>
            </a:r>
          </a:p>
        </p:txBody>
      </p:sp>
    </p:spTree>
    <p:extLst>
      <p:ext uri="{BB962C8B-B14F-4D97-AF65-F5344CB8AC3E}">
        <p14:creationId xmlns:p14="http://schemas.microsoft.com/office/powerpoint/2010/main" val="38488428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Quiz time</a:t>
            </a:r>
            <a:endParaRPr lang="en-GB" sz="3000" dirty="0"/>
          </a:p>
        </p:txBody>
      </p:sp>
      <p:sp>
        <p:nvSpPr>
          <p:cNvPr id="3" name="Content Placeholder 2"/>
          <p:cNvSpPr>
            <a:spLocks noGrp="1"/>
          </p:cNvSpPr>
          <p:nvPr>
            <p:ph idx="1"/>
          </p:nvPr>
        </p:nvSpPr>
        <p:spPr>
          <a:xfrm>
            <a:off x="1122534" y="1469694"/>
            <a:ext cx="7607557" cy="3821508"/>
          </a:xfrm>
        </p:spPr>
        <p:txBody>
          <a:bodyPr>
            <a:noAutofit/>
          </a:bodyPr>
          <a:lstStyle/>
          <a:p>
            <a:pPr marL="0" indent="0" algn="just">
              <a:buNone/>
            </a:pPr>
            <a:r>
              <a:rPr lang="en-GB" sz="2400" dirty="0" smtClean="0"/>
              <a:t>We have come to the end of this unit. Answer the following questions to make sure you understand how to </a:t>
            </a:r>
            <a:r>
              <a:rPr lang="en-ZA" sz="2400" dirty="0" smtClean="0"/>
              <a:t>test </a:t>
            </a:r>
            <a:r>
              <a:rPr lang="en-ZA" sz="2400" dirty="0"/>
              <a:t>a </a:t>
            </a:r>
            <a:r>
              <a:rPr lang="en-ZA" sz="2400" dirty="0" smtClean="0"/>
              <a:t>three-phase installation.</a:t>
            </a:r>
            <a:endParaRPr lang="en-GB" sz="2400" dirty="0"/>
          </a:p>
        </p:txBody>
      </p:sp>
    </p:spTree>
    <p:custDataLst>
      <p:tags r:id="rId1"/>
    </p:custDataLst>
    <p:extLst>
      <p:ext uri="{BB962C8B-B14F-4D97-AF65-F5344CB8AC3E}">
        <p14:creationId xmlns:p14="http://schemas.microsoft.com/office/powerpoint/2010/main" val="14771082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a:t>
            </a:r>
          </a:p>
        </p:txBody>
      </p:sp>
      <p:sp>
        <p:nvSpPr>
          <p:cNvPr id="3" name="Content Placeholder 2"/>
          <p:cNvSpPr>
            <a:spLocks noGrp="1"/>
          </p:cNvSpPr>
          <p:nvPr>
            <p:ph idx="1"/>
          </p:nvPr>
        </p:nvSpPr>
        <p:spPr/>
        <p:txBody>
          <a:bodyPr>
            <a:normAutofit/>
          </a:bodyPr>
          <a:lstStyle/>
          <a:p>
            <a:pPr marL="0" indent="0">
              <a:buNone/>
            </a:pPr>
            <a:r>
              <a:rPr lang="en-ZA" sz="2400" dirty="0"/>
              <a:t>What must the test voltage be when doing an insulation resistance test</a:t>
            </a:r>
            <a:r>
              <a:rPr lang="en-ZA" sz="2400" dirty="0" smtClean="0"/>
              <a:t>?</a:t>
            </a:r>
          </a:p>
          <a:p>
            <a:pPr marL="0" indent="0">
              <a:buNone/>
            </a:pPr>
            <a:endParaRPr lang="en-ZA" sz="2400" dirty="0"/>
          </a:p>
          <a:p>
            <a:pPr marL="457200" indent="-457200">
              <a:buFont typeface="+mj-lt"/>
              <a:buAutoNum type="alphaLcParenR"/>
            </a:pPr>
            <a:r>
              <a:rPr lang="en-ZA" sz="2400" dirty="0" smtClean="0"/>
              <a:t>500V</a:t>
            </a:r>
          </a:p>
          <a:p>
            <a:pPr marL="457200" indent="-457200">
              <a:buFont typeface="+mj-lt"/>
              <a:buAutoNum type="alphaLcParenR"/>
            </a:pPr>
            <a:r>
              <a:rPr lang="en-ZA" sz="2400" dirty="0" smtClean="0"/>
              <a:t>1000V</a:t>
            </a:r>
          </a:p>
          <a:p>
            <a:pPr marL="457200" indent="-457200">
              <a:buFont typeface="+mj-lt"/>
              <a:buAutoNum type="alphaLcParenR"/>
            </a:pPr>
            <a:r>
              <a:rPr lang="en-ZA" sz="2400" dirty="0" smtClean="0"/>
              <a:t>500/1000V</a:t>
            </a:r>
          </a:p>
          <a:p>
            <a:pPr marL="457200" indent="-457200">
              <a:buFont typeface="+mj-lt"/>
              <a:buAutoNum type="alphaLcParenR"/>
            </a:pPr>
            <a:r>
              <a:rPr lang="en-ZA" sz="2400" dirty="0" smtClean="0"/>
              <a:t>250V</a:t>
            </a:r>
            <a:endParaRPr lang="en-ZA" sz="2400" dirty="0"/>
          </a:p>
        </p:txBody>
      </p:sp>
    </p:spTree>
    <p:custDataLst>
      <p:tags r:id="rId1"/>
    </p:custDataLst>
    <p:extLst>
      <p:ext uri="{BB962C8B-B14F-4D97-AF65-F5344CB8AC3E}">
        <p14:creationId xmlns:p14="http://schemas.microsoft.com/office/powerpoint/2010/main" val="24864678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a:t>
            </a:r>
          </a:p>
        </p:txBody>
      </p:sp>
      <p:sp>
        <p:nvSpPr>
          <p:cNvPr id="3" name="Content Placeholder 2"/>
          <p:cNvSpPr>
            <a:spLocks noGrp="1"/>
          </p:cNvSpPr>
          <p:nvPr>
            <p:ph idx="1"/>
          </p:nvPr>
        </p:nvSpPr>
        <p:spPr/>
        <p:txBody>
          <a:bodyPr>
            <a:normAutofit/>
          </a:bodyPr>
          <a:lstStyle/>
          <a:p>
            <a:pPr marL="0" indent="0">
              <a:buNone/>
            </a:pPr>
            <a:r>
              <a:rPr lang="en-ZA" sz="2400" dirty="0"/>
              <a:t>What is the purpose of the </a:t>
            </a:r>
            <a:r>
              <a:rPr lang="en-ZA" sz="2400" dirty="0" smtClean="0"/>
              <a:t>contactor </a:t>
            </a:r>
            <a:r>
              <a:rPr lang="en-ZA" sz="2400" dirty="0"/>
              <a:t>rating </a:t>
            </a:r>
            <a:r>
              <a:rPr lang="en-ZA" sz="2400" dirty="0" smtClean="0"/>
              <a:t>test?</a:t>
            </a:r>
          </a:p>
          <a:p>
            <a:pPr marL="0" indent="0">
              <a:buNone/>
            </a:pPr>
            <a:endParaRPr lang="en-ZA" sz="2400" dirty="0"/>
          </a:p>
          <a:p>
            <a:pPr marL="457200" indent="-457200">
              <a:buFont typeface="+mj-lt"/>
              <a:buAutoNum type="alphaLcParenR"/>
            </a:pPr>
            <a:r>
              <a:rPr lang="en-ZA" sz="2400" dirty="0" smtClean="0"/>
              <a:t>To </a:t>
            </a:r>
            <a:r>
              <a:rPr lang="en-ZA" sz="2400" dirty="0"/>
              <a:t>ensure that the </a:t>
            </a:r>
            <a:r>
              <a:rPr lang="en-ZA" sz="2400" dirty="0" smtClean="0"/>
              <a:t>contactors </a:t>
            </a:r>
            <a:r>
              <a:rPr lang="en-ZA" sz="2400" dirty="0"/>
              <a:t>used </a:t>
            </a:r>
            <a:r>
              <a:rPr lang="en-ZA" sz="2400" dirty="0" smtClean="0"/>
              <a:t>are </a:t>
            </a:r>
            <a:r>
              <a:rPr lang="en-ZA" sz="2400" dirty="0"/>
              <a:t>of the correct size for the particular </a:t>
            </a:r>
            <a:r>
              <a:rPr lang="en-ZA" sz="2400" dirty="0" smtClean="0"/>
              <a:t>load.</a:t>
            </a:r>
          </a:p>
          <a:p>
            <a:pPr marL="457200" indent="-457200">
              <a:buFont typeface="+mj-lt"/>
              <a:buAutoNum type="alphaLcParenR"/>
            </a:pPr>
            <a:r>
              <a:rPr lang="en-ZA" sz="2400" dirty="0" smtClean="0"/>
              <a:t>To ensure that the contactors used are of the correct rating for the particular load.</a:t>
            </a:r>
          </a:p>
          <a:p>
            <a:pPr marL="457200" indent="-457200">
              <a:buFont typeface="+mj-lt"/>
              <a:buAutoNum type="alphaLcParenR"/>
            </a:pPr>
            <a:r>
              <a:rPr lang="en-ZA" sz="2400" dirty="0" smtClean="0"/>
              <a:t>To </a:t>
            </a:r>
            <a:r>
              <a:rPr lang="en-ZA" sz="2400" dirty="0"/>
              <a:t>determine </a:t>
            </a:r>
            <a:r>
              <a:rPr lang="en-ZA" sz="2400" dirty="0" smtClean="0"/>
              <a:t>if </a:t>
            </a:r>
            <a:r>
              <a:rPr lang="en-ZA" sz="2400" dirty="0"/>
              <a:t>the </a:t>
            </a:r>
            <a:r>
              <a:rPr lang="en-ZA" sz="2400" dirty="0" smtClean="0"/>
              <a:t>contactors </a:t>
            </a:r>
            <a:r>
              <a:rPr lang="en-ZA" sz="2400" dirty="0"/>
              <a:t>are functioning </a:t>
            </a:r>
            <a:r>
              <a:rPr lang="en-ZA" sz="2400" dirty="0" smtClean="0"/>
              <a:t>properly.</a:t>
            </a:r>
          </a:p>
          <a:p>
            <a:pPr marL="457200" indent="-457200">
              <a:buFont typeface="+mj-lt"/>
              <a:buAutoNum type="alphaLcParenR"/>
            </a:pPr>
            <a:r>
              <a:rPr lang="en-ZA" sz="2400" dirty="0" smtClean="0"/>
              <a:t>To </a:t>
            </a:r>
            <a:r>
              <a:rPr lang="en-ZA" sz="2400" dirty="0"/>
              <a:t>prove that the </a:t>
            </a:r>
            <a:r>
              <a:rPr lang="en-ZA" sz="2400" dirty="0" smtClean="0"/>
              <a:t>contactors are </a:t>
            </a:r>
            <a:r>
              <a:rPr lang="en-ZA" sz="2400" dirty="0"/>
              <a:t>mechanically sound.</a:t>
            </a:r>
          </a:p>
          <a:p>
            <a:pPr marL="0" indent="0">
              <a:buNone/>
            </a:pPr>
            <a:endParaRPr lang="en-ZA" sz="2400" dirty="0"/>
          </a:p>
        </p:txBody>
      </p:sp>
    </p:spTree>
    <p:custDataLst>
      <p:tags r:id="rId1"/>
    </p:custDataLst>
    <p:extLst>
      <p:ext uri="{BB962C8B-B14F-4D97-AF65-F5344CB8AC3E}">
        <p14:creationId xmlns:p14="http://schemas.microsoft.com/office/powerpoint/2010/main" val="15548788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3</a:t>
            </a:r>
            <a:endParaRPr lang="en-GB" dirty="0"/>
          </a:p>
        </p:txBody>
      </p:sp>
      <p:sp>
        <p:nvSpPr>
          <p:cNvPr id="3" name="Content Placeholder 2"/>
          <p:cNvSpPr>
            <a:spLocks noGrp="1"/>
          </p:cNvSpPr>
          <p:nvPr>
            <p:ph idx="1"/>
          </p:nvPr>
        </p:nvSpPr>
        <p:spPr/>
        <p:txBody>
          <a:bodyPr>
            <a:normAutofit/>
          </a:bodyPr>
          <a:lstStyle/>
          <a:p>
            <a:pPr marL="0" indent="0">
              <a:buNone/>
            </a:pPr>
            <a:r>
              <a:rPr lang="en-ZA" sz="2400" dirty="0"/>
              <a:t>What is the purpose of the </a:t>
            </a:r>
            <a:r>
              <a:rPr lang="en-ZA" sz="2400" dirty="0" smtClean="0"/>
              <a:t>overload </a:t>
            </a:r>
            <a:r>
              <a:rPr lang="en-ZA" sz="2400" dirty="0"/>
              <a:t>protection rating test?</a:t>
            </a:r>
          </a:p>
          <a:p>
            <a:pPr marL="0" indent="0">
              <a:buNone/>
            </a:pPr>
            <a:endParaRPr lang="en-ZA" sz="2400" dirty="0"/>
          </a:p>
          <a:p>
            <a:pPr marL="457200" indent="-457200">
              <a:buFont typeface="+mj-lt"/>
              <a:buAutoNum type="alphaLcParenR"/>
            </a:pPr>
            <a:r>
              <a:rPr lang="en-ZA" sz="2400" dirty="0" smtClean="0"/>
              <a:t>To </a:t>
            </a:r>
            <a:r>
              <a:rPr lang="en-ZA" sz="2400" dirty="0"/>
              <a:t>ensure that the </a:t>
            </a:r>
            <a:r>
              <a:rPr lang="en-ZA" sz="2400" dirty="0" smtClean="0"/>
              <a:t>overloads </a:t>
            </a:r>
            <a:r>
              <a:rPr lang="en-ZA" sz="2400" dirty="0"/>
              <a:t>used </a:t>
            </a:r>
            <a:r>
              <a:rPr lang="en-ZA" sz="2400" dirty="0" smtClean="0"/>
              <a:t>are </a:t>
            </a:r>
            <a:r>
              <a:rPr lang="en-ZA" sz="2400" dirty="0"/>
              <a:t>of the correct size for the particular </a:t>
            </a:r>
            <a:r>
              <a:rPr lang="en-ZA" sz="2400" dirty="0" smtClean="0"/>
              <a:t>load.</a:t>
            </a:r>
          </a:p>
          <a:p>
            <a:pPr marL="457200" indent="-457200">
              <a:buFont typeface="+mj-lt"/>
              <a:buAutoNum type="alphaLcParenR"/>
            </a:pPr>
            <a:r>
              <a:rPr lang="en-ZA" sz="2400" dirty="0" smtClean="0"/>
              <a:t>To ensure that the overloads used are of the correct rating for the particular load.</a:t>
            </a:r>
          </a:p>
          <a:p>
            <a:pPr marL="457200" indent="-457200">
              <a:buFont typeface="+mj-lt"/>
              <a:buAutoNum type="alphaLcParenR"/>
            </a:pPr>
            <a:r>
              <a:rPr lang="en-ZA" sz="2400" dirty="0" smtClean="0"/>
              <a:t>To </a:t>
            </a:r>
            <a:r>
              <a:rPr lang="en-ZA" sz="2400" dirty="0"/>
              <a:t>determine </a:t>
            </a:r>
            <a:r>
              <a:rPr lang="en-ZA" sz="2400" dirty="0" smtClean="0"/>
              <a:t>if the</a:t>
            </a:r>
            <a:r>
              <a:rPr lang="en-ZA" sz="2400" dirty="0"/>
              <a:t> overloads </a:t>
            </a:r>
            <a:r>
              <a:rPr lang="en-ZA" sz="2400" dirty="0" smtClean="0"/>
              <a:t>are </a:t>
            </a:r>
            <a:r>
              <a:rPr lang="en-ZA" sz="2400" dirty="0"/>
              <a:t>functioning </a:t>
            </a:r>
            <a:r>
              <a:rPr lang="en-ZA" sz="2400" dirty="0" smtClean="0"/>
              <a:t>properly.</a:t>
            </a:r>
          </a:p>
          <a:p>
            <a:pPr marL="457200" indent="-457200">
              <a:buFont typeface="+mj-lt"/>
              <a:buAutoNum type="alphaLcParenR"/>
            </a:pPr>
            <a:r>
              <a:rPr lang="en-ZA" sz="2400" dirty="0" smtClean="0"/>
              <a:t>To </a:t>
            </a:r>
            <a:r>
              <a:rPr lang="en-ZA" sz="2400" dirty="0"/>
              <a:t>prove that the overloads </a:t>
            </a:r>
            <a:r>
              <a:rPr lang="en-ZA" sz="2400" dirty="0" smtClean="0"/>
              <a:t>are </a:t>
            </a:r>
            <a:r>
              <a:rPr lang="en-ZA" sz="2400" dirty="0"/>
              <a:t>mechanically sound.</a:t>
            </a:r>
          </a:p>
          <a:p>
            <a:pPr marL="0" indent="0">
              <a:buNone/>
            </a:pPr>
            <a:endParaRPr lang="en-ZA" sz="2400" dirty="0"/>
          </a:p>
        </p:txBody>
      </p:sp>
    </p:spTree>
    <p:custDataLst>
      <p:tags r:id="rId1"/>
    </p:custDataLst>
    <p:extLst>
      <p:ext uri="{BB962C8B-B14F-4D97-AF65-F5344CB8AC3E}">
        <p14:creationId xmlns:p14="http://schemas.microsoft.com/office/powerpoint/2010/main" val="2321326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Assumed prior learning </a:t>
            </a:r>
          </a:p>
        </p:txBody>
      </p:sp>
      <p:sp>
        <p:nvSpPr>
          <p:cNvPr id="3" name="Content Placeholder 2"/>
          <p:cNvSpPr>
            <a:spLocks noGrp="1"/>
          </p:cNvSpPr>
          <p:nvPr>
            <p:ph idx="1"/>
          </p:nvPr>
        </p:nvSpPr>
        <p:spPr/>
        <p:txBody>
          <a:bodyPr>
            <a:noAutofit/>
          </a:bodyPr>
          <a:lstStyle/>
          <a:p>
            <a:pPr marL="0" indent="0">
              <a:buNone/>
            </a:pPr>
            <a:r>
              <a:rPr lang="en-GB" sz="2400" dirty="0" smtClean="0">
                <a:solidFill>
                  <a:srgbClr val="0070C0"/>
                </a:solidFill>
              </a:rPr>
              <a:t>Fault Finding</a:t>
            </a:r>
          </a:p>
          <a:p>
            <a:pPr marL="0" indent="0">
              <a:buNone/>
            </a:pPr>
            <a:r>
              <a:rPr lang="en-GB" sz="2400" dirty="0" smtClean="0">
                <a:solidFill>
                  <a:srgbClr val="0070C0"/>
                </a:solidFill>
              </a:rPr>
              <a:t>Wiring a panel</a:t>
            </a:r>
          </a:p>
          <a:p>
            <a:pPr marL="0" indent="0">
              <a:buNone/>
            </a:pPr>
            <a:r>
              <a:rPr lang="en-ZA" sz="2400" dirty="0">
                <a:solidFill>
                  <a:srgbClr val="0070C0"/>
                </a:solidFill>
              </a:rPr>
              <a:t>Three Phase Electricity and Distribution</a:t>
            </a:r>
            <a:endParaRPr lang="en-GB" sz="2400" dirty="0" smtClean="0">
              <a:solidFill>
                <a:srgbClr val="0070C0"/>
              </a:solidFill>
            </a:endParaRPr>
          </a:p>
          <a:p>
            <a:pPr marL="0" indent="0">
              <a:buNone/>
            </a:pPr>
            <a:r>
              <a:rPr lang="en-ZA" sz="2400" dirty="0">
                <a:solidFill>
                  <a:srgbClr val="0070C0"/>
                </a:solidFill>
              </a:rPr>
              <a:t>Tools and </a:t>
            </a:r>
            <a:r>
              <a:rPr lang="en-ZA" sz="2400" dirty="0" smtClean="0">
                <a:solidFill>
                  <a:srgbClr val="0070C0"/>
                </a:solidFill>
              </a:rPr>
              <a:t>Electrical </a:t>
            </a:r>
            <a:r>
              <a:rPr lang="en-ZA" sz="2400" dirty="0">
                <a:solidFill>
                  <a:srgbClr val="0070C0"/>
                </a:solidFill>
              </a:rPr>
              <a:t>Measuring Instruments</a:t>
            </a:r>
            <a:endParaRPr lang="en-GB" sz="2400" dirty="0">
              <a:solidFill>
                <a:srgbClr val="0070C0"/>
              </a:solidFill>
            </a:endParaRPr>
          </a:p>
          <a:p>
            <a:pPr marL="0" indent="0">
              <a:buNone/>
            </a:pPr>
            <a:endParaRPr lang="en-GB" sz="2400" dirty="0"/>
          </a:p>
          <a:p>
            <a:pPr marL="0" indent="0">
              <a:buNone/>
            </a:pPr>
            <a:endParaRPr lang="en-GB" sz="2400" dirty="0"/>
          </a:p>
          <a:p>
            <a:r>
              <a:rPr lang="en-GB" sz="2400" b="1" dirty="0"/>
              <a:t>Don’t feel confident yet about these topics? </a:t>
            </a:r>
            <a:r>
              <a:rPr lang="en-GB" sz="2400" i="1" dirty="0"/>
              <a:t>Click on each to review the content. </a:t>
            </a:r>
            <a:endParaRPr lang="en-ZA" sz="2400" dirty="0"/>
          </a:p>
          <a:p>
            <a:r>
              <a:rPr lang="en-GB" sz="2400" b="1" dirty="0"/>
              <a:t>Feeling confident? </a:t>
            </a:r>
            <a:r>
              <a:rPr lang="en-GB" sz="2400" i="1" dirty="0"/>
              <a:t>Click </a:t>
            </a:r>
            <a:r>
              <a:rPr lang="en-GB" sz="2400" i="1" dirty="0">
                <a:solidFill>
                  <a:srgbClr val="0070C0"/>
                </a:solidFill>
              </a:rPr>
              <a:t>next</a:t>
            </a:r>
            <a:r>
              <a:rPr lang="en-GB" sz="2400" i="1" dirty="0"/>
              <a:t> to proceed with this unit.</a:t>
            </a:r>
            <a:endParaRPr lang="en-ZA" sz="2400" dirty="0"/>
          </a:p>
          <a:p>
            <a:pPr marL="0" indent="0">
              <a:buNone/>
            </a:pPr>
            <a:endParaRPr lang="en-GB" sz="2400" dirty="0"/>
          </a:p>
          <a:p>
            <a:pPr marL="0" indent="0">
              <a:buNone/>
            </a:pPr>
            <a:endParaRPr lang="en-GB" sz="2400" dirty="0"/>
          </a:p>
          <a:p>
            <a:endParaRPr lang="en-GB" sz="2400" dirty="0"/>
          </a:p>
          <a:p>
            <a:endParaRPr lang="en-GB" sz="2400" dirty="0"/>
          </a:p>
          <a:p>
            <a:endParaRPr lang="en-GB" sz="2400" dirty="0"/>
          </a:p>
        </p:txBody>
      </p:sp>
    </p:spTree>
    <p:custDataLst>
      <p:tags r:id="rId1"/>
    </p:custDataLst>
    <p:extLst>
      <p:ext uri="{BB962C8B-B14F-4D97-AF65-F5344CB8AC3E}">
        <p14:creationId xmlns:p14="http://schemas.microsoft.com/office/powerpoint/2010/main" val="21200168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4</a:t>
            </a:r>
            <a:endParaRPr lang="en-GB" dirty="0"/>
          </a:p>
        </p:txBody>
      </p:sp>
      <p:sp>
        <p:nvSpPr>
          <p:cNvPr id="3" name="Content Placeholder 2"/>
          <p:cNvSpPr>
            <a:spLocks noGrp="1"/>
          </p:cNvSpPr>
          <p:nvPr>
            <p:ph idx="1"/>
          </p:nvPr>
        </p:nvSpPr>
        <p:spPr/>
        <p:txBody>
          <a:bodyPr>
            <a:normAutofit/>
          </a:bodyPr>
          <a:lstStyle/>
          <a:p>
            <a:pPr marL="0" indent="0">
              <a:buNone/>
            </a:pPr>
            <a:r>
              <a:rPr lang="en-ZA" sz="2400" dirty="0"/>
              <a:t>What is the purpose of the </a:t>
            </a:r>
            <a:r>
              <a:rPr lang="en-ZA" sz="2400" dirty="0" smtClean="0"/>
              <a:t>mechanical </a:t>
            </a:r>
            <a:r>
              <a:rPr lang="en-ZA" sz="2400" dirty="0"/>
              <a:t>test?</a:t>
            </a:r>
          </a:p>
          <a:p>
            <a:pPr marL="0" indent="0">
              <a:buNone/>
            </a:pPr>
            <a:endParaRPr lang="en-ZA" sz="2400" dirty="0"/>
          </a:p>
          <a:p>
            <a:pPr marL="457200" indent="-457200">
              <a:buFont typeface="+mj-lt"/>
              <a:buAutoNum type="alphaLcParenR"/>
            </a:pPr>
            <a:r>
              <a:rPr lang="en-ZA" sz="2400" dirty="0"/>
              <a:t>To ensure that the installation </a:t>
            </a:r>
            <a:r>
              <a:rPr lang="en-ZA" sz="2400" dirty="0" smtClean="0"/>
              <a:t>is of the </a:t>
            </a:r>
            <a:r>
              <a:rPr lang="en-ZA" sz="2400" dirty="0"/>
              <a:t>correct size for the particular load.</a:t>
            </a:r>
          </a:p>
          <a:p>
            <a:pPr marL="457200" indent="-457200">
              <a:buFont typeface="+mj-lt"/>
              <a:buAutoNum type="alphaLcParenR"/>
            </a:pPr>
            <a:r>
              <a:rPr lang="en-ZA" sz="2400" dirty="0"/>
              <a:t>To ensure that the </a:t>
            </a:r>
            <a:r>
              <a:rPr lang="en-ZA" sz="2400" dirty="0" smtClean="0"/>
              <a:t>installation is of </a:t>
            </a:r>
            <a:r>
              <a:rPr lang="en-ZA" sz="2400" dirty="0"/>
              <a:t>the correct rating for the particular load.</a:t>
            </a:r>
          </a:p>
          <a:p>
            <a:pPr marL="457200" indent="-457200">
              <a:buFont typeface="+mj-lt"/>
              <a:buAutoNum type="alphaLcParenR"/>
            </a:pPr>
            <a:r>
              <a:rPr lang="en-ZA" sz="2400" dirty="0"/>
              <a:t>To determine if the installation </a:t>
            </a:r>
            <a:r>
              <a:rPr lang="en-ZA" sz="2400" dirty="0" smtClean="0"/>
              <a:t>is functioning </a:t>
            </a:r>
            <a:r>
              <a:rPr lang="en-ZA" sz="2400" dirty="0"/>
              <a:t>properly.</a:t>
            </a:r>
          </a:p>
          <a:p>
            <a:pPr marL="457200" indent="-457200">
              <a:buFont typeface="+mj-lt"/>
              <a:buAutoNum type="alphaLcParenR"/>
            </a:pPr>
            <a:r>
              <a:rPr lang="en-ZA" sz="2400" dirty="0"/>
              <a:t>To prove that the </a:t>
            </a:r>
            <a:r>
              <a:rPr lang="en-ZA" sz="2400" dirty="0" smtClean="0"/>
              <a:t>installation is mechanically </a:t>
            </a:r>
            <a:r>
              <a:rPr lang="en-ZA" sz="2400" dirty="0"/>
              <a:t>sound.</a:t>
            </a:r>
            <a:endParaRPr lang="en-ZA" sz="2400" dirty="0" smtClean="0"/>
          </a:p>
          <a:p>
            <a:pPr marL="0" indent="0">
              <a:buNone/>
            </a:pPr>
            <a:endParaRPr lang="en-ZA" sz="2400" dirty="0"/>
          </a:p>
        </p:txBody>
      </p:sp>
    </p:spTree>
    <p:custDataLst>
      <p:tags r:id="rId1"/>
    </p:custDataLst>
    <p:extLst>
      <p:ext uri="{BB962C8B-B14F-4D97-AF65-F5344CB8AC3E}">
        <p14:creationId xmlns:p14="http://schemas.microsoft.com/office/powerpoint/2010/main" val="15888624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Let’s review:</a:t>
            </a:r>
            <a:endParaRPr lang="en-GB" sz="3000" dirty="0"/>
          </a:p>
        </p:txBody>
      </p:sp>
      <p:sp>
        <p:nvSpPr>
          <p:cNvPr id="3" name="Content Placeholder 2"/>
          <p:cNvSpPr>
            <a:spLocks noGrp="1"/>
          </p:cNvSpPr>
          <p:nvPr>
            <p:ph idx="1"/>
          </p:nvPr>
        </p:nvSpPr>
        <p:spPr>
          <a:xfrm>
            <a:off x="1122532" y="1469693"/>
            <a:ext cx="8186360" cy="3821508"/>
          </a:xfrm>
        </p:spPr>
        <p:txBody>
          <a:bodyPr>
            <a:noAutofit/>
          </a:bodyPr>
          <a:lstStyle/>
          <a:p>
            <a:pPr marL="0" indent="0" algn="just">
              <a:buNone/>
            </a:pPr>
            <a:r>
              <a:rPr lang="en-GB" sz="2400" dirty="0" smtClean="0"/>
              <a:t>In this lesson we have covered:</a:t>
            </a:r>
          </a:p>
          <a:p>
            <a:pPr algn="just">
              <a:buFont typeface="Wingdings" panose="05000000000000000000" pitchFamily="2" charset="2"/>
              <a:buChar char="ü"/>
            </a:pPr>
            <a:r>
              <a:rPr lang="en-GB" sz="2400" dirty="0"/>
              <a:t>Test instruments </a:t>
            </a:r>
            <a:r>
              <a:rPr lang="en-GB" sz="2400" smtClean="0"/>
              <a:t>and </a:t>
            </a:r>
            <a:r>
              <a:rPr lang="en-GB" sz="2400" smtClean="0"/>
              <a:t>procedures.</a:t>
            </a:r>
            <a:endParaRPr lang="en-GB" sz="2400" dirty="0" smtClean="0"/>
          </a:p>
          <a:p>
            <a:pPr algn="just">
              <a:buFont typeface="Wingdings" panose="05000000000000000000" pitchFamily="2" charset="2"/>
              <a:buChar char="ü"/>
            </a:pPr>
            <a:r>
              <a:rPr lang="en-GB" sz="2400" dirty="0"/>
              <a:t>Testing a </a:t>
            </a:r>
            <a:r>
              <a:rPr lang="en-GB" sz="2400" dirty="0" smtClean="0"/>
              <a:t>panel.</a:t>
            </a:r>
            <a:endParaRPr lang="en-GB" sz="2400" dirty="0" smtClean="0"/>
          </a:p>
          <a:p>
            <a:pPr algn="just">
              <a:buFont typeface="Wingdings" panose="05000000000000000000" pitchFamily="2" charset="2"/>
              <a:buChar char="ü"/>
            </a:pPr>
            <a:endParaRPr lang="en-GB" sz="2400" dirty="0"/>
          </a:p>
          <a:p>
            <a:pPr marL="0" indent="0" algn="just">
              <a:buNone/>
            </a:pPr>
            <a:r>
              <a:rPr lang="en-GB" sz="2400" dirty="0" smtClean="0"/>
              <a:t>Make sure you have a complete understanding of all the work covered here before you start the next unit.</a:t>
            </a:r>
          </a:p>
          <a:p>
            <a:pPr algn="just">
              <a:buFont typeface="Wingdings" panose="05000000000000000000" pitchFamily="2" charset="2"/>
              <a:buChar char="ü"/>
            </a:pPr>
            <a:endParaRPr lang="en-GB" sz="2400" dirty="0" smtClean="0"/>
          </a:p>
          <a:p>
            <a:pPr algn="just">
              <a:buFont typeface="Wingdings" panose="05000000000000000000" pitchFamily="2" charset="2"/>
              <a:buChar char="ü"/>
            </a:pPr>
            <a:endParaRPr lang="en-GB" sz="2400" dirty="0"/>
          </a:p>
        </p:txBody>
      </p:sp>
    </p:spTree>
    <p:custDataLst>
      <p:tags r:id="rId1"/>
    </p:custDataLst>
    <p:extLst>
      <p:ext uri="{BB962C8B-B14F-4D97-AF65-F5344CB8AC3E}">
        <p14:creationId xmlns:p14="http://schemas.microsoft.com/office/powerpoint/2010/main" val="24641310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normAutofit fontScale="90000"/>
          </a:bodyPr>
          <a:lstStyle/>
          <a:p>
            <a:r>
              <a:rPr lang="en-ZA" dirty="0" smtClean="0"/>
              <a:t>Document </a:t>
            </a:r>
            <a:r>
              <a:rPr lang="en-ZA" dirty="0" smtClean="0"/>
              <a:t>01</a:t>
            </a:r>
            <a:r>
              <a:rPr lang="en-ZA" dirty="0" smtClean="0"/>
              <a:t>: </a:t>
            </a:r>
            <a:r>
              <a:rPr lang="en-ZA" sz="4000" dirty="0"/>
              <a:t>Standard Test Evaluation Form</a:t>
            </a:r>
            <a:endParaRPr lang="en-ZA"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8867" y="1079291"/>
            <a:ext cx="4571854" cy="6265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655379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Outcomes</a:t>
            </a:r>
            <a:endParaRPr lang="en-ZA" dirty="0"/>
          </a:p>
        </p:txBody>
      </p:sp>
      <p:sp>
        <p:nvSpPr>
          <p:cNvPr id="5" name="Content Placeholder 4"/>
          <p:cNvSpPr>
            <a:spLocks noGrp="1"/>
          </p:cNvSpPr>
          <p:nvPr>
            <p:ph idx="1"/>
          </p:nvPr>
        </p:nvSpPr>
        <p:spPr/>
        <p:txBody>
          <a:bodyPr>
            <a:normAutofit lnSpcReduction="10000"/>
          </a:bodyPr>
          <a:lstStyle/>
          <a:p>
            <a:r>
              <a:rPr lang="en-ZA" sz="2400" dirty="0"/>
              <a:t>Carry out a continuity resistance test on conductors</a:t>
            </a:r>
            <a:r>
              <a:rPr lang="en-ZA" sz="2400" dirty="0" smtClean="0"/>
              <a:t>.</a:t>
            </a:r>
          </a:p>
          <a:p>
            <a:r>
              <a:rPr lang="en-ZA" sz="2400" dirty="0"/>
              <a:t>Carry out a cable rating test. </a:t>
            </a:r>
            <a:endParaRPr lang="en-ZA" sz="2400" dirty="0" smtClean="0"/>
          </a:p>
          <a:p>
            <a:r>
              <a:rPr lang="en-ZA" sz="2400" dirty="0"/>
              <a:t>Carry out a switch gear rating test. </a:t>
            </a:r>
            <a:endParaRPr lang="en-ZA" sz="2400" dirty="0" smtClean="0"/>
          </a:p>
          <a:p>
            <a:r>
              <a:rPr lang="en-ZA" sz="2400" dirty="0"/>
              <a:t>Carry out an insulation resistance test between conductors. </a:t>
            </a:r>
            <a:endParaRPr lang="en-ZA" sz="2400" dirty="0" smtClean="0"/>
          </a:p>
          <a:p>
            <a:r>
              <a:rPr lang="en-ZA" sz="2400" dirty="0"/>
              <a:t>Carry out an insulation resistance test between conductors and earth. </a:t>
            </a:r>
            <a:endParaRPr lang="en-ZA" sz="2400" dirty="0" smtClean="0"/>
          </a:p>
          <a:p>
            <a:r>
              <a:rPr lang="en-ZA" sz="2400" dirty="0"/>
              <a:t>Carry out an earth leakage relay test. </a:t>
            </a:r>
            <a:endParaRPr lang="en-ZA" sz="2400" dirty="0" smtClean="0"/>
          </a:p>
          <a:p>
            <a:r>
              <a:rPr lang="en-ZA" sz="2400" dirty="0"/>
              <a:t>Carry out an earth continuity resistance test. </a:t>
            </a:r>
            <a:endParaRPr lang="en-ZA" sz="2400" dirty="0" smtClean="0"/>
          </a:p>
          <a:p>
            <a:r>
              <a:rPr lang="en-ZA" sz="2400" dirty="0"/>
              <a:t>Carry out a mechanical inspection (test).</a:t>
            </a:r>
            <a:endParaRPr lang="en-ZA" sz="2400" dirty="0" smtClean="0"/>
          </a:p>
        </p:txBody>
      </p:sp>
    </p:spTree>
    <p:extLst>
      <p:ext uri="{BB962C8B-B14F-4D97-AF65-F5344CB8AC3E}">
        <p14:creationId xmlns:p14="http://schemas.microsoft.com/office/powerpoint/2010/main" val="2957094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Introduction</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smtClean="0"/>
              <a:t>In this lesson </a:t>
            </a:r>
            <a:r>
              <a:rPr lang="en-ZA" sz="2400" dirty="0"/>
              <a:t>you will learn </a:t>
            </a:r>
            <a:r>
              <a:rPr lang="en-ZA" sz="2400" dirty="0" smtClean="0"/>
              <a:t>how to </a:t>
            </a:r>
            <a:r>
              <a:rPr lang="en-ZA" sz="2400" dirty="0"/>
              <a:t>inspect and test a three-phase installation to ensure that it is safe and meets the requirements of the </a:t>
            </a:r>
            <a:r>
              <a:rPr lang="en-ZA" sz="2400" dirty="0" smtClean="0"/>
              <a:t>SANS </a:t>
            </a:r>
            <a:r>
              <a:rPr lang="en-ZA" sz="2400" dirty="0"/>
              <a:t>Code of Practice for the Wiring of Premises.</a:t>
            </a:r>
            <a:endParaRPr lang="en-ZA" sz="2400" dirty="0" smtClean="0"/>
          </a:p>
        </p:txBody>
      </p:sp>
    </p:spTree>
    <p:extLst>
      <p:ext uri="{BB962C8B-B14F-4D97-AF65-F5344CB8AC3E}">
        <p14:creationId xmlns:p14="http://schemas.microsoft.com/office/powerpoint/2010/main" val="473266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Hazard identification and control (HIAC) form</a:t>
            </a:r>
            <a:endParaRPr lang="en-ZA"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7954" y="1315673"/>
            <a:ext cx="6752649" cy="63143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6952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Testing an electrical installation</a:t>
            </a:r>
          </a:p>
        </p:txBody>
      </p:sp>
      <p:sp>
        <p:nvSpPr>
          <p:cNvPr id="5" name="Content Placeholder 4"/>
          <p:cNvSpPr>
            <a:spLocks noGrp="1"/>
          </p:cNvSpPr>
          <p:nvPr>
            <p:ph idx="1"/>
          </p:nvPr>
        </p:nvSpPr>
        <p:spPr/>
        <p:txBody>
          <a:bodyPr>
            <a:normAutofit/>
          </a:bodyPr>
          <a:lstStyle/>
          <a:p>
            <a:pPr marL="0" indent="0">
              <a:buNone/>
            </a:pPr>
            <a:r>
              <a:rPr lang="en-ZA" sz="2400" dirty="0"/>
              <a:t>Each new installation and any addition to an existing installation </a:t>
            </a:r>
            <a:r>
              <a:rPr lang="en-ZA" sz="2400" dirty="0" smtClean="0"/>
              <a:t>must be </a:t>
            </a:r>
            <a:r>
              <a:rPr lang="en-ZA" sz="2400" dirty="0"/>
              <a:t>tested. </a:t>
            </a:r>
            <a:r>
              <a:rPr lang="en-ZA" sz="2400" dirty="0" smtClean="0"/>
              <a:t>There are three sides to testing </a:t>
            </a:r>
            <a:r>
              <a:rPr lang="en-ZA" sz="2400" dirty="0"/>
              <a:t>an electrical </a:t>
            </a:r>
            <a:r>
              <a:rPr lang="en-ZA" sz="2400" dirty="0" smtClean="0"/>
              <a:t>installation:</a:t>
            </a:r>
          </a:p>
          <a:p>
            <a:r>
              <a:rPr lang="en-ZA" sz="2400" dirty="0" smtClean="0">
                <a:solidFill>
                  <a:srgbClr val="0070C0"/>
                </a:solidFill>
              </a:rPr>
              <a:t>Preliminary </a:t>
            </a:r>
            <a:r>
              <a:rPr lang="en-ZA" sz="2400" dirty="0">
                <a:solidFill>
                  <a:srgbClr val="0070C0"/>
                </a:solidFill>
              </a:rPr>
              <a:t>internal </a:t>
            </a:r>
            <a:r>
              <a:rPr lang="en-ZA" sz="2400" dirty="0" smtClean="0">
                <a:solidFill>
                  <a:srgbClr val="0070C0"/>
                </a:solidFill>
              </a:rPr>
              <a:t>testing,</a:t>
            </a:r>
          </a:p>
          <a:p>
            <a:r>
              <a:rPr lang="en-ZA" sz="2400" dirty="0" smtClean="0">
                <a:solidFill>
                  <a:srgbClr val="0070C0"/>
                </a:solidFill>
              </a:rPr>
              <a:t>Official tests and</a:t>
            </a:r>
          </a:p>
          <a:p>
            <a:r>
              <a:rPr lang="en-ZA" sz="2400" dirty="0" smtClean="0">
                <a:solidFill>
                  <a:srgbClr val="0070C0"/>
                </a:solidFill>
              </a:rPr>
              <a:t>Fault finding.</a:t>
            </a:r>
          </a:p>
        </p:txBody>
      </p:sp>
    </p:spTree>
    <p:extLst>
      <p:ext uri="{BB962C8B-B14F-4D97-AF65-F5344CB8AC3E}">
        <p14:creationId xmlns:p14="http://schemas.microsoft.com/office/powerpoint/2010/main" val="1394952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Test instruments </a:t>
            </a:r>
            <a:r>
              <a:rPr lang="en-ZA" dirty="0" smtClean="0"/>
              <a:t>and </a:t>
            </a:r>
            <a:r>
              <a:rPr lang="en-ZA" dirty="0"/>
              <a:t>procedures 	</a:t>
            </a:r>
          </a:p>
        </p:txBody>
      </p:sp>
      <p:sp>
        <p:nvSpPr>
          <p:cNvPr id="5" name="Content Placeholder 4"/>
          <p:cNvSpPr>
            <a:spLocks noGrp="1"/>
          </p:cNvSpPr>
          <p:nvPr>
            <p:ph idx="1"/>
          </p:nvPr>
        </p:nvSpPr>
        <p:spPr/>
        <p:txBody>
          <a:bodyPr>
            <a:normAutofit/>
          </a:bodyPr>
          <a:lstStyle/>
          <a:p>
            <a:pPr marL="0" indent="0">
              <a:buNone/>
            </a:pPr>
            <a:r>
              <a:rPr lang="en-ZA" sz="2400" dirty="0"/>
              <a:t>Testing must be done in accordance with Clause 8 in the </a:t>
            </a:r>
            <a:r>
              <a:rPr lang="en-ZA" sz="2400" dirty="0" smtClean="0"/>
              <a:t>SANS </a:t>
            </a:r>
            <a:r>
              <a:rPr lang="en-ZA" sz="2400" dirty="0"/>
              <a:t>Code of Practice for the Wiring of Premises</a:t>
            </a:r>
            <a:r>
              <a:rPr lang="en-ZA" sz="2400" dirty="0" smtClean="0"/>
              <a:t>. </a:t>
            </a:r>
          </a:p>
          <a:p>
            <a:r>
              <a:rPr lang="en-ZA" sz="2400" dirty="0"/>
              <a:t>The </a:t>
            </a:r>
            <a:r>
              <a:rPr lang="en-ZA" sz="2400" dirty="0" smtClean="0"/>
              <a:t>instruments </a:t>
            </a:r>
            <a:r>
              <a:rPr lang="en-ZA" sz="2400" dirty="0"/>
              <a:t>used for this test </a:t>
            </a:r>
            <a:r>
              <a:rPr lang="en-ZA" sz="2400" dirty="0" smtClean="0"/>
              <a:t>are </a:t>
            </a:r>
            <a:r>
              <a:rPr lang="en-ZA" sz="2400" dirty="0"/>
              <a:t>a 500/1000 volt insulation tester for testing the insulation resistance and </a:t>
            </a:r>
            <a:r>
              <a:rPr lang="en-ZA" sz="2400" dirty="0" smtClean="0"/>
              <a:t>an </a:t>
            </a:r>
            <a:r>
              <a:rPr lang="en-ZA" sz="2400" dirty="0"/>
              <a:t>earth leakage tester (TP 400 E/L Tester</a:t>
            </a:r>
            <a:r>
              <a:rPr lang="en-ZA" sz="2400" dirty="0" smtClean="0"/>
              <a:t>).</a:t>
            </a:r>
          </a:p>
          <a:p>
            <a:r>
              <a:rPr lang="en-ZA" sz="2400" dirty="0"/>
              <a:t>All installations must be tested and inspected before the power supply to it is connected</a:t>
            </a:r>
            <a:r>
              <a:rPr lang="en-ZA" sz="2400" dirty="0" smtClean="0"/>
              <a:t>.</a:t>
            </a:r>
          </a:p>
          <a:p>
            <a:r>
              <a:rPr lang="en-ZA" sz="2400" dirty="0"/>
              <a:t>Test results must be entered on the </a:t>
            </a:r>
            <a:r>
              <a:rPr lang="en-ZA" sz="2400" dirty="0">
                <a:solidFill>
                  <a:srgbClr val="0070C0"/>
                </a:solidFill>
              </a:rPr>
              <a:t>prescribed form </a:t>
            </a:r>
            <a:r>
              <a:rPr lang="en-ZA" sz="2400" dirty="0"/>
              <a:t>for recording test readings.</a:t>
            </a:r>
            <a:endParaRPr lang="en-ZA" sz="2400" dirty="0" smtClean="0"/>
          </a:p>
        </p:txBody>
      </p:sp>
    </p:spTree>
    <p:extLst>
      <p:ext uri="{BB962C8B-B14F-4D97-AF65-F5344CB8AC3E}">
        <p14:creationId xmlns:p14="http://schemas.microsoft.com/office/powerpoint/2010/main" val="2332462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Continuity resistance test of conductors</a:t>
            </a:r>
          </a:p>
        </p:txBody>
      </p:sp>
      <p:sp>
        <p:nvSpPr>
          <p:cNvPr id="5" name="Content Placeholder 4"/>
          <p:cNvSpPr>
            <a:spLocks noGrp="1"/>
          </p:cNvSpPr>
          <p:nvPr>
            <p:ph idx="1"/>
          </p:nvPr>
        </p:nvSpPr>
        <p:spPr>
          <a:xfrm>
            <a:off x="703959" y="1533187"/>
            <a:ext cx="8831461" cy="1150052"/>
          </a:xfrm>
        </p:spPr>
        <p:txBody>
          <a:bodyPr>
            <a:normAutofit/>
          </a:bodyPr>
          <a:lstStyle/>
          <a:p>
            <a:pPr marL="0" indent="0">
              <a:buNone/>
            </a:pPr>
            <a:r>
              <a:rPr lang="en-ZA" sz="2400" dirty="0"/>
              <a:t>This test </a:t>
            </a:r>
            <a:r>
              <a:rPr lang="en-ZA" sz="2400" dirty="0" smtClean="0"/>
              <a:t>is done </a:t>
            </a:r>
            <a:r>
              <a:rPr lang="en-ZA" sz="2400" dirty="0"/>
              <a:t>to ensure that conductors are not only continuous throughout their length, but that they are truly conductors, with a resistance value close to zero ohms.</a:t>
            </a:r>
            <a:endParaRPr lang="en-ZA" sz="2400" dirty="0" smtClean="0"/>
          </a:p>
        </p:txBody>
      </p:sp>
    </p:spTree>
    <p:extLst>
      <p:ext uri="{BB962C8B-B14F-4D97-AF65-F5344CB8AC3E}">
        <p14:creationId xmlns:p14="http://schemas.microsoft.com/office/powerpoint/2010/main" val="42646170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5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13134</TotalTime>
  <Words>2037</Words>
  <Application>Microsoft Office PowerPoint</Application>
  <PresentationFormat>Custom</PresentationFormat>
  <Paragraphs>231</Paragraphs>
  <Slides>32</Slides>
  <Notes>32</Notes>
  <HiddenSlides>0</HiddenSlides>
  <MMClips>0</MMClips>
  <ScaleCrop>false</ScaleCrop>
  <HeadingPairs>
    <vt:vector size="4" baseType="variant">
      <vt:variant>
        <vt:lpstr>Theme</vt:lpstr>
      </vt:variant>
      <vt:variant>
        <vt:i4>4</vt:i4>
      </vt:variant>
      <vt:variant>
        <vt:lpstr>Slide Titles</vt:lpstr>
      </vt:variant>
      <vt:variant>
        <vt:i4>32</vt:i4>
      </vt:variant>
    </vt:vector>
  </HeadingPairs>
  <TitlesOfParts>
    <vt:vector size="36" baseType="lpstr">
      <vt:lpstr>Office Theme</vt:lpstr>
      <vt:lpstr>1_Office Theme</vt:lpstr>
      <vt:lpstr>2_Office Theme</vt:lpstr>
      <vt:lpstr>3_Office Theme</vt:lpstr>
      <vt:lpstr>Electrical components and systems</vt:lpstr>
      <vt:lpstr>Test a three phase installation </vt:lpstr>
      <vt:lpstr>Assumed prior learning </vt:lpstr>
      <vt:lpstr>Outcomes</vt:lpstr>
      <vt:lpstr>Introduction</vt:lpstr>
      <vt:lpstr>Hazard identification and control (HIAC) form</vt:lpstr>
      <vt:lpstr>Testing an electrical installation</vt:lpstr>
      <vt:lpstr>Test instruments and procedures  </vt:lpstr>
      <vt:lpstr>Continuity resistance test of conductors</vt:lpstr>
      <vt:lpstr>Continuity resistance test of conductors STEP1</vt:lpstr>
      <vt:lpstr>Continuity resistance test of conductors STEP 2</vt:lpstr>
      <vt:lpstr>Continuity resistance test of conductors STEP 3</vt:lpstr>
      <vt:lpstr>Continuity resistance test of conductors STEP 4</vt:lpstr>
      <vt:lpstr>Cable rating test</vt:lpstr>
      <vt:lpstr>Circuit breaker rating test</vt:lpstr>
      <vt:lpstr>Contactor rating test</vt:lpstr>
      <vt:lpstr>Overload protection rating test</vt:lpstr>
      <vt:lpstr>Insulation resistance test between conductors and conductors and earth</vt:lpstr>
      <vt:lpstr>Insulation resistance between conductors</vt:lpstr>
      <vt:lpstr>Insulation resistance test between conductors and earth</vt:lpstr>
      <vt:lpstr>Earth leakage relay (core balance) test</vt:lpstr>
      <vt:lpstr>Earth continuity resistance test</vt:lpstr>
      <vt:lpstr>Mechanical test (check)</vt:lpstr>
      <vt:lpstr>Mechanical test continued</vt:lpstr>
      <vt:lpstr>Practise</vt:lpstr>
      <vt:lpstr>Quiz time</vt:lpstr>
      <vt:lpstr>Question 1</vt:lpstr>
      <vt:lpstr>Question 2</vt:lpstr>
      <vt:lpstr>Question 3</vt:lpstr>
      <vt:lpstr>Question 4</vt:lpstr>
      <vt:lpstr>Let’s review:</vt:lpstr>
      <vt:lpstr>Document 01: Standard Test Evaluation Form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BackOffice</cp:lastModifiedBy>
  <cp:revision>773</cp:revision>
  <dcterms:created xsi:type="dcterms:W3CDTF">2018-02-02T12:07:09Z</dcterms:created>
  <dcterms:modified xsi:type="dcterms:W3CDTF">2018-10-19T15:02:16Z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