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 id="2147483710" r:id="rId3"/>
    <p:sldMasterId id="2147483727" r:id="rId4"/>
  </p:sldMasterIdLst>
  <p:notesMasterIdLst>
    <p:notesMasterId r:id="rId31"/>
  </p:notesMasterIdLst>
  <p:sldIdLst>
    <p:sldId id="256" r:id="rId5"/>
    <p:sldId id="469" r:id="rId6"/>
    <p:sldId id="465" r:id="rId7"/>
    <p:sldId id="460" r:id="rId8"/>
    <p:sldId id="466" r:id="rId9"/>
    <p:sldId id="467" r:id="rId10"/>
    <p:sldId id="470" r:id="rId11"/>
    <p:sldId id="471" r:id="rId12"/>
    <p:sldId id="472" r:id="rId13"/>
    <p:sldId id="473" r:id="rId14"/>
    <p:sldId id="476" r:id="rId15"/>
    <p:sldId id="474" r:id="rId16"/>
    <p:sldId id="477" r:id="rId17"/>
    <p:sldId id="478" r:id="rId18"/>
    <p:sldId id="475" r:id="rId19"/>
    <p:sldId id="479" r:id="rId20"/>
    <p:sldId id="480" r:id="rId21"/>
    <p:sldId id="482" r:id="rId22"/>
    <p:sldId id="420" r:id="rId23"/>
    <p:sldId id="481" r:id="rId24"/>
    <p:sldId id="423" r:id="rId25"/>
    <p:sldId id="369" r:id="rId26"/>
    <p:sldId id="421" r:id="rId27"/>
    <p:sldId id="468" r:id="rId28"/>
    <p:sldId id="319" r:id="rId29"/>
    <p:sldId id="457" r:id="rId30"/>
  </p:sldIdLst>
  <p:sldSz cx="10239375" cy="575945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469"/>
            <p14:sldId id="465"/>
            <p14:sldId id="460"/>
            <p14:sldId id="466"/>
            <p14:sldId id="467"/>
            <p14:sldId id="470"/>
            <p14:sldId id="471"/>
            <p14:sldId id="472"/>
            <p14:sldId id="473"/>
            <p14:sldId id="476"/>
            <p14:sldId id="474"/>
            <p14:sldId id="477"/>
            <p14:sldId id="478"/>
            <p14:sldId id="475"/>
            <p14:sldId id="479"/>
            <p14:sldId id="480"/>
            <p14:sldId id="482"/>
            <p14:sldId id="420"/>
            <p14:sldId id="481"/>
            <p14:sldId id="423"/>
            <p14:sldId id="369"/>
            <p14:sldId id="421"/>
            <p14:sldId id="468"/>
          </p14:sldIdLst>
        </p14:section>
        <p14:section name="Appendix" id="{61A5EB1E-5BAC-224D-8F20-5D1D8E086C2B}">
          <p14:sldIdLst>
            <p14:sldId id="319"/>
            <p14:sldId id="457"/>
          </p14:sldIdLst>
        </p14:section>
      </p14:sectionLst>
    </p:ex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8"/>
    <p:restoredTop sz="73124" autoAdjust="0"/>
  </p:normalViewPr>
  <p:slideViewPr>
    <p:cSldViewPr snapToGrid="0" snapToObjects="1">
      <p:cViewPr varScale="1">
        <p:scale>
          <a:sx n="64" d="100"/>
          <a:sy n="64" d="100"/>
        </p:scale>
        <p:origin x="-1386" y="-102"/>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13/11/2018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61179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Img02:</a:t>
            </a:r>
            <a:r>
              <a:rPr lang="en-ZA" baseline="0" dirty="0" smtClean="0"/>
              <a:t> http://tecogrp.com/wp-content/uploads/IMAG0076-773x1030.jpg</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Allow scroll on fig</a:t>
            </a:r>
            <a:r>
              <a:rPr lang="en-ZA" baseline="0" dirty="0" smtClean="0"/>
              <a:t> 01.</a:t>
            </a:r>
          </a:p>
          <a:p>
            <a:r>
              <a:rPr lang="en-ZA" baseline="0" dirty="0" smtClean="0"/>
              <a:t>Fig01= CTC, Book 7, PW-5, </a:t>
            </a:r>
            <a:r>
              <a:rPr lang="en-ZA" baseline="0" dirty="0" err="1" smtClean="0"/>
              <a:t>Pg</a:t>
            </a:r>
            <a:r>
              <a:rPr lang="en-ZA" baseline="0" dirty="0" smtClean="0"/>
              <a:t> 140.</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Allow</a:t>
            </a:r>
            <a:r>
              <a:rPr lang="en-ZA" baseline="0" dirty="0" smtClean="0"/>
              <a:t> scroll.</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 ‘neutral bar’ = </a:t>
            </a:r>
            <a:r>
              <a:rPr lang="en-ZA" b="1" dirty="0" smtClean="0"/>
              <a:t>Note</a:t>
            </a:r>
            <a:r>
              <a:rPr lang="en-ZA" dirty="0" smtClean="0"/>
              <a:t>: Only neutral conductors that are connected to the supply authority’s equipment, may be connected to the supply authority’s neutral bar and only neutral conductors connected to the consumer’s equipment may be connected to the consumer’s neutral bar.</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 Connecting and Starting Three Phase AC Motors= link to topic 7 unit</a:t>
            </a:r>
            <a:r>
              <a:rPr lang="en-ZA" baseline="0" dirty="0" smtClean="0"/>
              <a:t> 4.</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Img03=https://i.ytimg.com/vi/WfVqDoaeK-8/maxresdefault.jpg</a:t>
            </a:r>
          </a:p>
          <a:p>
            <a:r>
              <a:rPr lang="en-ZA" dirty="0" smtClean="0"/>
              <a:t>Click on image =“The time switch operates on the same principle as an electric clock. </a:t>
            </a:r>
          </a:p>
          <a:p>
            <a:r>
              <a:rPr lang="en-ZA" dirty="0" smtClean="0"/>
              <a:t>-A motor, which operates on 220 volts, is inside the time switch. This motor uses a train of gears to turn the dial of the timer. The dial turns one complete revolution in every twenty-four hours and has the same markings on it as an ordinary clock.</a:t>
            </a:r>
          </a:p>
          <a:p>
            <a:r>
              <a:rPr lang="en-ZA" dirty="0" smtClean="0"/>
              <a:t>-On the same shaft as the dial are a number of adjustable levers, which are used to switch the supply “on” of “off” as required. These levers can be adjusted to alter the switching “on” or “off” times.</a:t>
            </a:r>
          </a:p>
          <a:p>
            <a:r>
              <a:rPr lang="en-ZA" dirty="0" smtClean="0"/>
              <a:t>-Three connection points are at the bottom of the time switch. The left-hand connection is for the supply line because in this connection a fuse is on the inside of the time switch to protect the motor coils. This connection is also the side of the main contact switch that operates the coil of the neutral conductor and is connected to the other end of the timer’s motor coils.</a:t>
            </a:r>
          </a:p>
          <a:p>
            <a:r>
              <a:rPr lang="en-ZA" dirty="0" smtClean="0"/>
              <a:t>-The right hand connection is for the load conductor, and it is also the fixed contacts of the main contact switch in the timer, which is placed in series with the contactor’s operating coils.”</a:t>
            </a:r>
          </a:p>
          <a:p>
            <a:endParaRPr lang="en-ZA" dirty="0" smtClean="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a:t>
            </a:r>
            <a:r>
              <a:rPr lang="en-ZA" baseline="0" dirty="0" smtClean="0"/>
              <a:t> on ‘Wiring a panel’ = link to same topic (topic 3) unit 2.</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HIAC form= bring up form 01 from</a:t>
            </a:r>
            <a:r>
              <a:rPr lang="en-GB" baseline="0" dirty="0" smtClean="0"/>
              <a:t> the appendix.</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0102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Allow drag and rearrangement of text boxes.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Answer: B,D,A,C,E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ZA" sz="1200" dirty="0" smtClean="0"/>
              <a:t>B) The supply authority’s service mains.</a:t>
            </a:r>
          </a:p>
          <a:p>
            <a:pPr marL="0" indent="0">
              <a:buNone/>
            </a:pPr>
            <a:r>
              <a:rPr lang="en-ZA" sz="1200" dirty="0" smtClean="0"/>
              <a:t>D)</a:t>
            </a:r>
            <a:r>
              <a:rPr lang="en-ZA" sz="1200" baseline="0" dirty="0" smtClean="0"/>
              <a:t> </a:t>
            </a:r>
            <a:r>
              <a:rPr lang="en-ZA" sz="1200" dirty="0" smtClean="0"/>
              <a:t>The supply authority’s main fuses or other protective device.</a:t>
            </a:r>
          </a:p>
          <a:p>
            <a:pPr marL="0" indent="0">
              <a:buNone/>
            </a:pPr>
            <a:r>
              <a:rPr lang="en-ZA" sz="1200" dirty="0" smtClean="0"/>
              <a:t>A)</a:t>
            </a:r>
            <a:r>
              <a:rPr lang="en-ZA" sz="1200" baseline="0" dirty="0" smtClean="0"/>
              <a:t> </a:t>
            </a:r>
            <a:r>
              <a:rPr lang="en-ZA" sz="1200" dirty="0" smtClean="0"/>
              <a:t>The supply authority’s meters.</a:t>
            </a:r>
          </a:p>
          <a:p>
            <a:pPr marL="0" indent="0">
              <a:buNone/>
            </a:pPr>
            <a:r>
              <a:rPr lang="en-ZA" sz="1200" dirty="0" smtClean="0"/>
              <a:t>C)</a:t>
            </a:r>
            <a:r>
              <a:rPr lang="en-ZA" sz="1200" baseline="0" dirty="0" smtClean="0"/>
              <a:t> </a:t>
            </a:r>
            <a:r>
              <a:rPr lang="en-ZA" sz="1200" dirty="0" smtClean="0"/>
              <a:t>Main distribution boards.</a:t>
            </a:r>
          </a:p>
          <a:p>
            <a:pPr marL="0" indent="0">
              <a:buNone/>
            </a:pPr>
            <a:r>
              <a:rPr lang="en-ZA" sz="1200" dirty="0" smtClean="0"/>
              <a:t>E)</a:t>
            </a:r>
            <a:r>
              <a:rPr lang="en-ZA" sz="1200" baseline="0" dirty="0" smtClean="0"/>
              <a:t> </a:t>
            </a:r>
            <a:r>
              <a:rPr lang="en-ZA" sz="1200" dirty="0" smtClean="0"/>
              <a:t>Sub-distribution boards.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Allow</a:t>
            </a:r>
            <a:r>
              <a:rPr lang="en-US" b="0" baseline="0" dirty="0" smtClean="0"/>
              <a:t> text to be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Answer (accept slight variations): </a:t>
            </a:r>
            <a:r>
              <a:rPr lang="en-ZA" sz="1200" dirty="0" smtClean="0"/>
              <a:t>The consumer’s main switch or circuit breaker is mounted in a distribution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Incorrect </a:t>
            </a:r>
            <a:r>
              <a:rPr lang="en-US" b="0" dirty="0"/>
              <a:t>– </a:t>
            </a:r>
            <a:r>
              <a:rPr lang="en-US" b="0" dirty="0" smtClean="0"/>
              <a:t>Try</a:t>
            </a:r>
            <a:r>
              <a:rPr lang="en-US" b="0" baseline="0" dirty="0" smtClean="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034361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True or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t>
            </a:r>
            <a:r>
              <a:rPr lang="en-US" b="0" dirty="0" smtClean="0"/>
              <a:t>TRUE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a:t>
            </a:r>
            <a:r>
              <a:rPr lang="en-US" b="0" dirty="0" smtClean="0"/>
              <a:t>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Incorrect </a:t>
            </a:r>
            <a:r>
              <a:rPr lang="en-US" b="0" dirty="0"/>
              <a:t>– That is not correct. </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432015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Allow scroll. Continued on next page.</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Allow scroll.</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All previous units in this topic</a:t>
            </a:r>
            <a:r>
              <a:rPr lang="en-US" b="0" baseline="0" dirty="0" smtClean="0"/>
              <a:t> must be covered first (units: 7.1 to 7.4 in topic 3)</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25315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Img01=</a:t>
            </a:r>
            <a:r>
              <a:rPr lang="en-ZA" baseline="0" dirty="0" smtClean="0"/>
              <a:t> https://www.eia.gov/energyexplained/images/transmission.jpg</a:t>
            </a:r>
          </a:p>
          <a:p>
            <a:r>
              <a:rPr lang="en-ZA" baseline="0" dirty="0" smtClean="0"/>
              <a:t>Allow click on the numbers in the image and show details as below.</a:t>
            </a:r>
          </a:p>
          <a:p>
            <a:endParaRPr lang="en-ZA" baseline="0" dirty="0" smtClean="0"/>
          </a:p>
          <a:p>
            <a:r>
              <a:rPr lang="en-ZA" baseline="0" dirty="0" smtClean="0"/>
              <a:t>Click on 1 = “-Electricity is generated at power plants and moves through a complex system, sometimes called the grid, of electricity substations, transformers, and power lines.</a:t>
            </a:r>
          </a:p>
          <a:p>
            <a:r>
              <a:rPr lang="en-ZA" baseline="0" dirty="0" smtClean="0"/>
              <a:t>-The electricity supply is purchased from the local municipality or other supply authority. The owner of the house or factory is the person who purchases the electricity and is known as the consumer.”</a:t>
            </a:r>
          </a:p>
          <a:p>
            <a:r>
              <a:rPr lang="en-ZA" baseline="0" dirty="0" smtClean="0"/>
              <a:t>Click on 2=“-High-voltage transmission lines, such as those that hang between tall metal towers, carry electricity over long distances to where consumers need it. Higher voltage electricity is more efficient and less expensive for long-distance electricity transmission. </a:t>
            </a:r>
          </a:p>
          <a:p>
            <a:r>
              <a:rPr lang="en-ZA" baseline="0" dirty="0" smtClean="0"/>
              <a:t>-Lower voltage electricity is safer for use in homes and businesses. Transformers at substations increase (step up) or reduce (step down) voltages to adjust to the different stages of the electricity journey.”</a:t>
            </a:r>
          </a:p>
          <a:p>
            <a:r>
              <a:rPr lang="en-ZA" baseline="0" dirty="0" smtClean="0"/>
              <a:t>Click on 3 = “ -When the supply authority supplies the consumer with electricity, energy meters are installed to measure and record the power consumed by the consumer for payment purposes.</a:t>
            </a:r>
          </a:p>
          <a:p>
            <a:r>
              <a:rPr lang="en-ZA" baseline="0" dirty="0" smtClean="0"/>
              <a:t>- The supply authority also requires certain electrical protection, not only for their energy meters, but also for the consumer’s circuits.”</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Link</a:t>
            </a:r>
            <a:r>
              <a:rPr lang="en-ZA" baseline="0" dirty="0" smtClean="0"/>
              <a:t> each to the relevant section below.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52879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4" y="3025052"/>
            <a:ext cx="7679531" cy="139053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0500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4972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5" y="1435868"/>
            <a:ext cx="8831461" cy="2395770"/>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35" y="3854305"/>
            <a:ext cx="8831461" cy="1259879"/>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188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7048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411868"/>
            <a:ext cx="4331735"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7" y="2103802"/>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8"/>
            <a:ext cx="4353068"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2103802"/>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6191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7686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9725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5172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4374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594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4" y="306644"/>
            <a:ext cx="2207865" cy="48808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44"/>
            <a:ext cx="6495604" cy="48808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976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9" y="1514522"/>
            <a:ext cx="8831461" cy="4087610"/>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36270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533193"/>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61"/>
            <a:ext cx="4553056" cy="4044947"/>
          </a:xfrm>
        </p:spPr>
        <p:txBody>
          <a:bodyPr/>
          <a:lstStyle/>
          <a:p>
            <a:endParaRPr lang="en-GB" dirty="0"/>
          </a:p>
        </p:txBody>
      </p:sp>
    </p:spTree>
    <p:extLst>
      <p:ext uri="{BB962C8B-B14F-4D97-AF65-F5344CB8AC3E}">
        <p14:creationId xmlns:p14="http://schemas.microsoft.com/office/powerpoint/2010/main" val="203682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946743"/>
            <a:ext cx="676788" cy="406714"/>
          </a:xfrm>
          <a:prstGeom prst="rect">
            <a:avLst/>
          </a:prstGeom>
          <a:noFill/>
        </p:spPr>
        <p:txBody>
          <a:bodyPr wrap="none" rtlCol="0">
            <a:spAutoFit/>
          </a:bodyPr>
          <a:lstStyle/>
          <a:p>
            <a:r>
              <a:rPr lang="en-GB" sz="2043" dirty="0">
                <a:solidFill>
                  <a:srgbClr val="43525A"/>
                </a:solidFill>
              </a:rPr>
              <a:t>URL:</a:t>
            </a:r>
          </a:p>
        </p:txBody>
      </p:sp>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305730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40"/>
            <a:ext cx="4351734" cy="3375678"/>
          </a:xfrm>
        </p:spPr>
        <p:txBody>
          <a:bodyPr/>
          <a:lstStyle/>
          <a:p>
            <a:endParaRPr lang="en-GB"/>
          </a:p>
        </p:txBody>
      </p:sp>
    </p:spTree>
    <p:extLst>
      <p:ext uri="{BB962C8B-B14F-4D97-AF65-F5344CB8AC3E}">
        <p14:creationId xmlns:p14="http://schemas.microsoft.com/office/powerpoint/2010/main" val="151852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5237861"/>
            <a:ext cx="8831459"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434739"/>
            <a:ext cx="8831459"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xmlns="" id="{3CC66BF8-9F36-274C-974D-1343BDA00F29}"/>
              </a:ext>
            </a:extLst>
          </p:cNvPr>
          <p:cNvSpPr txBox="1"/>
          <p:nvPr userDrawn="1"/>
        </p:nvSpPr>
        <p:spPr>
          <a:xfrm>
            <a:off x="703960" y="630074"/>
            <a:ext cx="8831459" cy="541367"/>
          </a:xfrm>
          <a:prstGeom prst="rect">
            <a:avLst/>
          </a:prstGeom>
          <a:noFill/>
        </p:spPr>
        <p:txBody>
          <a:bodyPr wrap="square" rtlCol="0" anchor="ctr">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400773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63" y="1108234"/>
            <a:ext cx="2363339" cy="406714"/>
          </a:xfrm>
          <a:prstGeom prst="rect">
            <a:avLst/>
          </a:prstGeom>
          <a:noFill/>
        </p:spPr>
        <p:txBody>
          <a:bodyPr wrap="none" rtlCol="0">
            <a:spAutoFit/>
          </a:bodyPr>
          <a:lstStyle/>
          <a:p>
            <a:r>
              <a:rPr lang="en-GB" sz="2043" b="1" dirty="0">
                <a:solidFill>
                  <a:srgbClr val="43525A"/>
                </a:solidFill>
              </a:rPr>
              <a:t>In this topic we will:</a:t>
            </a:r>
          </a:p>
        </p:txBody>
      </p:sp>
      <p:sp>
        <p:nvSpPr>
          <p:cNvPr id="3" name="TextBox 2">
            <a:extLst>
              <a:ext uri="{FF2B5EF4-FFF2-40B4-BE49-F238E27FC236}">
                <a16:creationId xmlns:a16="http://schemas.microsoft.com/office/drawing/2014/main" xmlns="" id="{57618537-F5E9-3749-AC7F-D2C31DFF0143}"/>
              </a:ext>
            </a:extLst>
          </p:cNvPr>
          <p:cNvSpPr txBox="1"/>
          <p:nvPr userDrawn="1"/>
        </p:nvSpPr>
        <p:spPr>
          <a:xfrm>
            <a:off x="703959" y="355314"/>
            <a:ext cx="8831461" cy="541367"/>
          </a:xfrm>
          <a:prstGeom prst="rect">
            <a:avLst/>
          </a:prstGeom>
          <a:noFill/>
        </p:spPr>
        <p:txBody>
          <a:bodyPr wrap="square" rtlCol="0">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360892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1889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54194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05706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91051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33525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8259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81604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48853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15311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239316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65156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ext uri="{BB962C8B-B14F-4D97-AF65-F5344CB8AC3E}">
        <p14:creationId xmlns:p14="http://schemas.microsoft.com/office/powerpoint/2010/main" val="1552794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670550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3340611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xmlns=""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845483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xmlns=""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596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16049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1751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79263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866582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191950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40391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76205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048854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729097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19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533943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ext uri="{BB962C8B-B14F-4D97-AF65-F5344CB8AC3E}">
        <p14:creationId xmlns:p14="http://schemas.microsoft.com/office/powerpoint/2010/main" val="2826447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424011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1944960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xmlns=""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4000256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xmlns=""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91707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11/13/2018</a:t>
            </a:fld>
            <a:endParaRPr lang="en-US" dirty="0"/>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41"/>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5338159"/>
            <a:ext cx="2303859" cy="306637"/>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5338159"/>
            <a:ext cx="2303859" cy="306637"/>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784802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460751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11/13/2018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147487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latin typeface="+mn-lt"/>
              </a:rPr>
              <a:t>Electrical components and systems</a:t>
            </a:r>
            <a:endParaRPr lang="en-GB" sz="6000" dirty="0">
              <a:latin typeface="+mn-lt"/>
            </a:endParaRPr>
          </a:p>
        </p:txBody>
      </p:sp>
      <p:sp>
        <p:nvSpPr>
          <p:cNvPr id="3" name="Subtitle 2"/>
          <p:cNvSpPr>
            <a:spLocks noGrp="1"/>
          </p:cNvSpPr>
          <p:nvPr>
            <p:ph type="subTitle" idx="1"/>
          </p:nvPr>
        </p:nvSpPr>
        <p:spPr>
          <a:xfrm>
            <a:off x="1279924" y="2947720"/>
            <a:ext cx="7679531" cy="1390533"/>
          </a:xfrm>
        </p:spPr>
        <p:txBody>
          <a:bodyPr>
            <a:normAutofit/>
          </a:bodyPr>
          <a:lstStyle/>
          <a:p>
            <a:r>
              <a:rPr lang="en-GB" sz="3200" dirty="0" smtClean="0"/>
              <a:t>Topic – </a:t>
            </a:r>
            <a:r>
              <a:rPr lang="en-ZA" sz="3200" dirty="0" smtClean="0"/>
              <a:t>Connect three single-phase energy meters</a:t>
            </a:r>
            <a:r>
              <a:rPr lang="en-GB" sz="3200" dirty="0" smtClean="0"/>
              <a:t> </a:t>
            </a:r>
            <a:endParaRPr lang="en-GB" sz="3200" dirty="0"/>
          </a:p>
        </p:txBody>
      </p:sp>
    </p:spTree>
    <p:custDataLst>
      <p:tags r:id="rId1"/>
    </p:custDataLst>
    <p:extLst>
      <p:ext uri="{BB962C8B-B14F-4D97-AF65-F5344CB8AC3E}">
        <p14:creationId xmlns:p14="http://schemas.microsoft.com/office/powerpoint/2010/main" val="208501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Sub-main distribution boards</a:t>
            </a:r>
          </a:p>
        </p:txBody>
      </p:sp>
      <p:sp>
        <p:nvSpPr>
          <p:cNvPr id="5" name="Content Placeholder 4"/>
          <p:cNvSpPr>
            <a:spLocks noGrp="1"/>
          </p:cNvSpPr>
          <p:nvPr>
            <p:ph idx="1"/>
          </p:nvPr>
        </p:nvSpPr>
        <p:spPr/>
        <p:txBody>
          <a:bodyPr>
            <a:normAutofit/>
          </a:bodyPr>
          <a:lstStyle/>
          <a:p>
            <a:pPr marL="0" indent="0">
              <a:buNone/>
            </a:pPr>
            <a:r>
              <a:rPr lang="en-ZA" sz="2400" dirty="0"/>
              <a:t>Sub-main distribution boards, which in turn are supplied from the main distribution board, are only used in very large houses, hotels, blocks of flats and factories where one distribution board is too small to facilitate all the protective devices.</a:t>
            </a:r>
            <a:endParaRPr lang="en-ZA"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593" y="2758190"/>
            <a:ext cx="2152800" cy="286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3959" y="3213479"/>
            <a:ext cx="5118100" cy="2031325"/>
          </a:xfrm>
          <a:prstGeom prst="rect">
            <a:avLst/>
          </a:prstGeom>
        </p:spPr>
        <p:txBody>
          <a:bodyPr>
            <a:spAutoFit/>
          </a:bodyPr>
          <a:lstStyle/>
          <a:p>
            <a:r>
              <a:rPr lang="en-ZA" dirty="0" smtClean="0"/>
              <a:t>The </a:t>
            </a:r>
            <a:r>
              <a:rPr lang="en-ZA" dirty="0"/>
              <a:t>above background serves as an introduction for this </a:t>
            </a:r>
            <a:r>
              <a:rPr lang="en-ZA" dirty="0" smtClean="0"/>
              <a:t>lesson  on connecting </a:t>
            </a:r>
            <a:r>
              <a:rPr lang="en-ZA" dirty="0"/>
              <a:t>energy meters in the supply line from the supply authority to the consumer.</a:t>
            </a:r>
          </a:p>
          <a:p>
            <a:r>
              <a:rPr lang="en-ZA" dirty="0" smtClean="0"/>
              <a:t>Note </a:t>
            </a:r>
            <a:r>
              <a:rPr lang="en-ZA" dirty="0"/>
              <a:t>that instead of using a distribution board a contactor, timer and a load is mounted on the panel and a three-phase power supply is used.</a:t>
            </a:r>
          </a:p>
        </p:txBody>
      </p:sp>
    </p:spTree>
    <p:extLst>
      <p:ext uri="{BB962C8B-B14F-4D97-AF65-F5344CB8AC3E}">
        <p14:creationId xmlns:p14="http://schemas.microsoft.com/office/powerpoint/2010/main" val="2268485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Connecting energy meters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14" y="1224560"/>
            <a:ext cx="5396459" cy="7923915"/>
          </a:xfrm>
          <a:prstGeom prst="rect">
            <a:avLst/>
          </a:prstGeom>
          <a:noFill/>
          <a:ln w="9525">
            <a:solidFill>
              <a:schemeClr val="tx1"/>
            </a:solidFill>
            <a:miter lim="800000"/>
            <a:headEnd/>
            <a:tailEnd/>
          </a:ln>
          <a:effectLst>
            <a:outerShdw blurRad="107950" dist="12700" dir="5400000" algn="ctr">
              <a:srgbClr val="000000"/>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100996" y="1224560"/>
            <a:ext cx="3901799" cy="4154984"/>
          </a:xfrm>
          <a:prstGeom prst="rect">
            <a:avLst/>
          </a:prstGeom>
        </p:spPr>
        <p:txBody>
          <a:bodyPr wrap="square">
            <a:spAutoFit/>
          </a:bodyPr>
          <a:lstStyle/>
          <a:p>
            <a:r>
              <a:rPr lang="en-ZA" sz="2400" dirty="0"/>
              <a:t>The wiring </a:t>
            </a:r>
            <a:r>
              <a:rPr lang="en-ZA" sz="2400" dirty="0" smtClean="0"/>
              <a:t>diagram </a:t>
            </a:r>
            <a:r>
              <a:rPr lang="en-ZA" sz="2400" dirty="0"/>
              <a:t>shows the layout of a circuit containing the necessary equipment to practise wiring the consumer’s circuits to the supply authority’s power supply in the correct order.</a:t>
            </a:r>
          </a:p>
          <a:p>
            <a:r>
              <a:rPr lang="en-ZA" sz="2400" dirty="0"/>
              <a:t>All panels are not set out the same way but the order of connections will always be the same.</a:t>
            </a:r>
          </a:p>
        </p:txBody>
      </p:sp>
    </p:spTree>
    <p:extLst>
      <p:ext uri="{BB962C8B-B14F-4D97-AF65-F5344CB8AC3E}">
        <p14:creationId xmlns:p14="http://schemas.microsoft.com/office/powerpoint/2010/main" val="4293825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Method to wire the panel</a:t>
            </a:r>
            <a:endParaRPr lang="en-ZA" dirty="0"/>
          </a:p>
        </p:txBody>
      </p:sp>
      <p:sp>
        <p:nvSpPr>
          <p:cNvPr id="5" name="Content Placeholder 4"/>
          <p:cNvSpPr>
            <a:spLocks noGrp="1"/>
          </p:cNvSpPr>
          <p:nvPr>
            <p:ph idx="1"/>
          </p:nvPr>
        </p:nvSpPr>
        <p:spPr>
          <a:xfrm>
            <a:off x="703959" y="1293346"/>
            <a:ext cx="8831461" cy="4702721"/>
          </a:xfrm>
        </p:spPr>
        <p:txBody>
          <a:bodyPr>
            <a:noAutofit/>
          </a:bodyPr>
          <a:lstStyle/>
          <a:p>
            <a:pPr marL="0" indent="0">
              <a:buNone/>
            </a:pPr>
            <a:r>
              <a:rPr lang="en-ZA" sz="2400" dirty="0"/>
              <a:t>The main circuit</a:t>
            </a:r>
          </a:p>
          <a:p>
            <a:r>
              <a:rPr lang="en-ZA" sz="2400" dirty="0" smtClean="0"/>
              <a:t>Determine </a:t>
            </a:r>
            <a:r>
              <a:rPr lang="en-ZA" sz="2400" dirty="0"/>
              <a:t>the current that will be drawn by the load because this current will determine the size of the conductor to be used and also the ratings of the </a:t>
            </a:r>
            <a:r>
              <a:rPr lang="en-ZA" sz="2400" dirty="0" err="1"/>
              <a:t>disconnectors</a:t>
            </a:r>
            <a:r>
              <a:rPr lang="en-ZA" sz="2400" dirty="0"/>
              <a:t> (fuses etc.).</a:t>
            </a:r>
          </a:p>
          <a:p>
            <a:r>
              <a:rPr lang="en-ZA" sz="2400" dirty="0" smtClean="0"/>
              <a:t>Wire </a:t>
            </a:r>
            <a:r>
              <a:rPr lang="en-ZA" sz="2400" dirty="0"/>
              <a:t>to the top of the supply authority’s main </a:t>
            </a:r>
            <a:r>
              <a:rPr lang="en-ZA" sz="2400" dirty="0" smtClean="0"/>
              <a:t>circuit-breaker. This </a:t>
            </a:r>
            <a:r>
              <a:rPr lang="en-ZA" sz="2400" dirty="0"/>
              <a:t>is a three-phase supply and it is suggested that red, white and blue conductors be used from left to right in that order.</a:t>
            </a:r>
          </a:p>
          <a:p>
            <a:r>
              <a:rPr lang="en-ZA" sz="2400" dirty="0" smtClean="0"/>
              <a:t>Wire </a:t>
            </a:r>
            <a:r>
              <a:rPr lang="en-ZA" sz="2400" dirty="0"/>
              <a:t>from the bottom of the supply authority’s circuit- breaker to the left-hand connection of the supply authority’s meters</a:t>
            </a:r>
            <a:r>
              <a:rPr lang="en-ZA" sz="2400" dirty="0" smtClean="0"/>
              <a:t>.</a:t>
            </a:r>
          </a:p>
          <a:p>
            <a:r>
              <a:rPr lang="en-ZA" sz="2400" dirty="0"/>
              <a:t>It is standard procedure to connect the supply line on the left-hand side, and to the load line from the right hand side connection of any energy meter.</a:t>
            </a:r>
          </a:p>
          <a:p>
            <a:pPr marL="0" indent="0">
              <a:buNone/>
            </a:pPr>
            <a:endParaRPr lang="en-ZA" sz="2400" dirty="0"/>
          </a:p>
          <a:p>
            <a:pPr marL="0" indent="0">
              <a:buNone/>
            </a:pPr>
            <a:endParaRPr lang="en-ZA" sz="2400" dirty="0" smtClean="0"/>
          </a:p>
        </p:txBody>
      </p:sp>
    </p:spTree>
    <p:extLst>
      <p:ext uri="{BB962C8B-B14F-4D97-AF65-F5344CB8AC3E}">
        <p14:creationId xmlns:p14="http://schemas.microsoft.com/office/powerpoint/2010/main" val="2684272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Method to wire the panel (continued)</a:t>
            </a:r>
            <a:endParaRPr lang="en-ZA" dirty="0"/>
          </a:p>
        </p:txBody>
      </p:sp>
      <p:sp>
        <p:nvSpPr>
          <p:cNvPr id="2" name="Content Placeholder 1"/>
          <p:cNvSpPr>
            <a:spLocks noGrp="1"/>
          </p:cNvSpPr>
          <p:nvPr>
            <p:ph idx="1"/>
          </p:nvPr>
        </p:nvSpPr>
        <p:spPr/>
        <p:txBody>
          <a:bodyPr>
            <a:noAutofit/>
          </a:bodyPr>
          <a:lstStyle/>
          <a:p>
            <a:r>
              <a:rPr lang="en-ZA" sz="2400" dirty="0" smtClean="0"/>
              <a:t>Wire </a:t>
            </a:r>
            <a:r>
              <a:rPr lang="en-ZA" sz="2400" dirty="0"/>
              <a:t>from the right hand connection of the meters to the bottom of the consumer's main circuit breaker.</a:t>
            </a:r>
          </a:p>
          <a:p>
            <a:r>
              <a:rPr lang="en-ZA" sz="2400" dirty="0" smtClean="0"/>
              <a:t>Wire </a:t>
            </a:r>
            <a:r>
              <a:rPr lang="en-ZA" sz="2400" dirty="0"/>
              <a:t>from the “load” side of the contactor to the load.</a:t>
            </a:r>
          </a:p>
          <a:p>
            <a:r>
              <a:rPr lang="en-ZA" sz="2400" dirty="0" smtClean="0"/>
              <a:t>Wire </a:t>
            </a:r>
            <a:r>
              <a:rPr lang="en-ZA" sz="2400" dirty="0"/>
              <a:t>the supply authority’s neutral bar to one of the centre terminals of the nearest meter. The other centre terminal loop must then be wired to the next meter and so on until all the meters have a neutral conductor.</a:t>
            </a:r>
          </a:p>
          <a:p>
            <a:r>
              <a:rPr lang="en-ZA" sz="2400" dirty="0" smtClean="0"/>
              <a:t>Wire </a:t>
            </a:r>
            <a:r>
              <a:rPr lang="en-ZA" sz="2400" dirty="0"/>
              <a:t>from the supply authority’s </a:t>
            </a:r>
            <a:r>
              <a:rPr lang="en-ZA" sz="2400" dirty="0">
                <a:solidFill>
                  <a:srgbClr val="0070C0"/>
                </a:solidFill>
              </a:rPr>
              <a:t>neutral bar </a:t>
            </a:r>
            <a:r>
              <a:rPr lang="en-ZA" sz="2400" dirty="0"/>
              <a:t>to the consumer’s neutral bar.</a:t>
            </a:r>
          </a:p>
        </p:txBody>
      </p:sp>
    </p:spTree>
    <p:extLst>
      <p:ext uri="{BB962C8B-B14F-4D97-AF65-F5344CB8AC3E}">
        <p14:creationId xmlns:p14="http://schemas.microsoft.com/office/powerpoint/2010/main" val="3180948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Method to wire the panel (continued)</a:t>
            </a:r>
            <a:endParaRPr lang="en-ZA" dirty="0"/>
          </a:p>
        </p:txBody>
      </p:sp>
      <p:sp>
        <p:nvSpPr>
          <p:cNvPr id="2" name="Content Placeholder 1"/>
          <p:cNvSpPr>
            <a:spLocks noGrp="1"/>
          </p:cNvSpPr>
          <p:nvPr>
            <p:ph idx="1"/>
          </p:nvPr>
        </p:nvSpPr>
        <p:spPr/>
        <p:txBody>
          <a:bodyPr>
            <a:noAutofit/>
          </a:bodyPr>
          <a:lstStyle/>
          <a:p>
            <a:r>
              <a:rPr lang="en-ZA" sz="2400" dirty="0"/>
              <a:t>The phasing of the panel must at all times be the same, </a:t>
            </a:r>
            <a:r>
              <a:rPr lang="en-ZA" sz="2400" dirty="0" smtClean="0"/>
              <a:t>that is, </a:t>
            </a:r>
            <a:r>
              <a:rPr lang="en-ZA" sz="2400" dirty="0"/>
              <a:t>keep the red conductor on the left, the white in the centre and the blue on the right side. Maintaining this order of colours will prevent any cross-phasing between the equipment.</a:t>
            </a:r>
          </a:p>
        </p:txBody>
      </p:sp>
    </p:spTree>
    <p:extLst>
      <p:ext uri="{BB962C8B-B14F-4D97-AF65-F5344CB8AC3E}">
        <p14:creationId xmlns:p14="http://schemas.microsoft.com/office/powerpoint/2010/main" val="2301326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Method to wire the panel (control circuit) </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a:t>The control circuit for the consumer’s contactor is the same as that of a direct-on-line starter where a stop-start button, or a timer switch is used. Refer back to </a:t>
            </a:r>
            <a:r>
              <a:rPr lang="en-ZA" sz="2400" dirty="0">
                <a:solidFill>
                  <a:srgbClr val="0070C0"/>
                </a:solidFill>
              </a:rPr>
              <a:t>Connecting and Starting Three Phase AC Motors</a:t>
            </a:r>
            <a:r>
              <a:rPr lang="en-ZA" sz="2400" dirty="0"/>
              <a:t>, if necessary. The main and control circuits are shown in the wiring diagrams contained in </a:t>
            </a:r>
            <a:r>
              <a:rPr lang="en-ZA" sz="2400" dirty="0" smtClean="0"/>
              <a:t>that unit.</a:t>
            </a:r>
          </a:p>
        </p:txBody>
      </p:sp>
    </p:spTree>
    <p:extLst>
      <p:ext uri="{BB962C8B-B14F-4D97-AF65-F5344CB8AC3E}">
        <p14:creationId xmlns:p14="http://schemas.microsoft.com/office/powerpoint/2010/main" val="3293158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03959" y="444519"/>
            <a:ext cx="8831461" cy="1113227"/>
          </a:xfrm>
          <a:prstGeom prst="rect">
            <a:avLst/>
          </a:prstGeom>
        </p:spPr>
        <p:txBody>
          <a:bodyPr vert="horz" lIns="91440" tIns="45720" rIns="91440" bIns="45720" rtlCol="0" anchor="ctr">
            <a:normAutofit/>
          </a:bodyPr>
          <a:lstStyle>
            <a:lvl1pPr algn="l" defTabSz="767913" rtl="0" eaLnBrk="1" latinLnBrk="0" hangingPunct="1">
              <a:lnSpc>
                <a:spcPct val="90000"/>
              </a:lnSpc>
              <a:spcBef>
                <a:spcPct val="0"/>
              </a:spcBef>
              <a:buNone/>
              <a:defRPr sz="3695" kern="1200">
                <a:solidFill>
                  <a:schemeClr val="tx1"/>
                </a:solidFill>
                <a:latin typeface="+mj-lt"/>
                <a:ea typeface="+mj-ea"/>
                <a:cs typeface="+mj-cs"/>
              </a:defRPr>
            </a:lvl1pPr>
          </a:lstStyle>
          <a:p>
            <a:r>
              <a:rPr lang="en-ZA" dirty="0" smtClean="0"/>
              <a:t>Method to wire the panel (control circuit continued) </a:t>
            </a:r>
            <a:endParaRPr lang="en-ZA"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59" y="1676087"/>
            <a:ext cx="4841824" cy="27235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708572" y="1676087"/>
            <a:ext cx="3480398" cy="1938992"/>
          </a:xfrm>
          <a:prstGeom prst="rect">
            <a:avLst/>
          </a:prstGeom>
        </p:spPr>
        <p:txBody>
          <a:bodyPr wrap="square">
            <a:spAutoFit/>
          </a:bodyPr>
          <a:lstStyle/>
          <a:p>
            <a:r>
              <a:rPr lang="en-ZA" sz="2400" dirty="0"/>
              <a:t>The time switch operates on the same principle as an electric clock. </a:t>
            </a:r>
            <a:r>
              <a:rPr lang="en-ZA" sz="2400" dirty="0" smtClean="0"/>
              <a:t>Click on the image for more information</a:t>
            </a:r>
            <a:endParaRPr lang="en-ZA" sz="2400" dirty="0"/>
          </a:p>
        </p:txBody>
      </p:sp>
    </p:spTree>
    <p:extLst>
      <p:ext uri="{BB962C8B-B14F-4D97-AF65-F5344CB8AC3E}">
        <p14:creationId xmlns:p14="http://schemas.microsoft.com/office/powerpoint/2010/main" val="351235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err="1"/>
              <a:t>Earthing</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a:t>All the metal casings on the board must be earthed. The </a:t>
            </a:r>
            <a:r>
              <a:rPr lang="en-ZA" sz="2400" dirty="0" err="1"/>
              <a:t>earthing</a:t>
            </a:r>
            <a:r>
              <a:rPr lang="en-ZA" sz="2400" dirty="0"/>
              <a:t> must comply with the </a:t>
            </a:r>
            <a:r>
              <a:rPr lang="en-ZA" sz="2400" dirty="0" smtClean="0"/>
              <a:t>SANS </a:t>
            </a:r>
            <a:r>
              <a:rPr lang="en-ZA" sz="2400" dirty="0"/>
              <a:t>Code of Practice for the Wiring of Premises (Regulation 6.12</a:t>
            </a:r>
            <a:r>
              <a:rPr lang="en-ZA" sz="2400" dirty="0" smtClean="0"/>
              <a:t>).</a:t>
            </a:r>
          </a:p>
          <a:p>
            <a:pPr marL="0" indent="0">
              <a:buNone/>
            </a:pPr>
            <a:endParaRPr lang="en-ZA" sz="2400" dirty="0"/>
          </a:p>
          <a:p>
            <a:r>
              <a:rPr lang="en-ZA" sz="2400" b="1" dirty="0"/>
              <a:t>Note: </a:t>
            </a:r>
            <a:r>
              <a:rPr lang="en-ZA" sz="2400" dirty="0"/>
              <a:t>Test the complete installation and correct any faults that may be found, before switching on the power supply. </a:t>
            </a:r>
          </a:p>
          <a:p>
            <a:r>
              <a:rPr lang="en-ZA" sz="2400" b="1" dirty="0"/>
              <a:t>Check to ensure that the energy meters are registering the power consumption </a:t>
            </a:r>
            <a:r>
              <a:rPr lang="en-ZA" sz="2400" b="1" dirty="0" smtClean="0"/>
              <a:t>correctly. </a:t>
            </a:r>
            <a:r>
              <a:rPr lang="en-ZA" sz="2400" dirty="0"/>
              <a:t>	</a:t>
            </a:r>
          </a:p>
          <a:p>
            <a:pPr marL="0" indent="0">
              <a:buNone/>
            </a:pPr>
            <a:endParaRPr lang="en-ZA" sz="2400" dirty="0" smtClean="0"/>
          </a:p>
        </p:txBody>
      </p:sp>
    </p:spTree>
    <p:extLst>
      <p:ext uri="{BB962C8B-B14F-4D97-AF65-F5344CB8AC3E}">
        <p14:creationId xmlns:p14="http://schemas.microsoft.com/office/powerpoint/2010/main" val="3580150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Assessment criteria</a:t>
            </a:r>
            <a:endParaRPr lang="en-ZA" dirty="0"/>
          </a:p>
        </p:txBody>
      </p:sp>
      <p:sp>
        <p:nvSpPr>
          <p:cNvPr id="5" name="Content Placeholder 4"/>
          <p:cNvSpPr>
            <a:spLocks noGrp="1"/>
          </p:cNvSpPr>
          <p:nvPr>
            <p:ph idx="1"/>
          </p:nvPr>
        </p:nvSpPr>
        <p:spPr>
          <a:xfrm>
            <a:off x="703959" y="1206630"/>
            <a:ext cx="8831461" cy="4552820"/>
          </a:xfrm>
        </p:spPr>
        <p:txBody>
          <a:bodyPr>
            <a:noAutofit/>
          </a:bodyPr>
          <a:lstStyle/>
          <a:p>
            <a:pPr marL="0" indent="0">
              <a:buNone/>
            </a:pPr>
            <a:r>
              <a:rPr lang="en-ZA" sz="2400" dirty="0" smtClean="0"/>
              <a:t>You will have a </a:t>
            </a:r>
            <a:r>
              <a:rPr lang="en-ZA" sz="2400" dirty="0"/>
              <a:t>practical </a:t>
            </a:r>
            <a:r>
              <a:rPr lang="en-ZA" sz="2400" dirty="0" smtClean="0"/>
              <a:t>assessment, which must </a:t>
            </a:r>
            <a:r>
              <a:rPr lang="en-ZA" sz="2400" dirty="0"/>
              <a:t>be completed without using references other than current rating tables.</a:t>
            </a:r>
          </a:p>
          <a:p>
            <a:r>
              <a:rPr lang="en-ZA" sz="1800" dirty="0" smtClean="0"/>
              <a:t>You </a:t>
            </a:r>
            <a:r>
              <a:rPr lang="en-ZA" sz="1800" dirty="0"/>
              <a:t>will be provided with a wiring diagram, a three-phase supply and a panel with all the components and equipment (energy meters etc.) mounted on it, and </a:t>
            </a:r>
            <a:r>
              <a:rPr lang="en-ZA" sz="1800" dirty="0" smtClean="0"/>
              <a:t>must </a:t>
            </a:r>
            <a:r>
              <a:rPr lang="en-ZA" sz="1800" dirty="0"/>
              <a:t>wire the panel according to the following standards:</a:t>
            </a:r>
          </a:p>
          <a:p>
            <a:pPr marL="0" indent="0">
              <a:buNone/>
            </a:pPr>
            <a:r>
              <a:rPr lang="en-ZA" sz="1800" dirty="0"/>
              <a:t>(a) The panel must be wired according to the wiring diagram.</a:t>
            </a:r>
          </a:p>
          <a:p>
            <a:pPr marL="0" indent="0">
              <a:buNone/>
            </a:pPr>
            <a:r>
              <a:rPr lang="en-ZA" sz="1800" dirty="0"/>
              <a:t>(b) The circuit must be wired according to the order of arrangement as set out </a:t>
            </a:r>
            <a:r>
              <a:rPr lang="en-ZA" sz="1800" dirty="0" smtClean="0"/>
              <a:t>here.</a:t>
            </a:r>
            <a:endParaRPr lang="en-ZA" sz="1800" dirty="0"/>
          </a:p>
          <a:p>
            <a:pPr marL="0" indent="0">
              <a:buNone/>
            </a:pPr>
            <a:r>
              <a:rPr lang="en-ZA" sz="1800" dirty="0"/>
              <a:t>(c) If a consumer’s time switch is used it must be arranged so that the load can be switched “on” or “off” at a pre-set time.</a:t>
            </a:r>
          </a:p>
          <a:p>
            <a:pPr marL="0" indent="0">
              <a:buNone/>
            </a:pPr>
            <a:r>
              <a:rPr lang="en-ZA" sz="1800" dirty="0"/>
              <a:t>(d) The energy meters must correctly register the power consumed.</a:t>
            </a:r>
          </a:p>
          <a:p>
            <a:pPr marL="0" indent="0">
              <a:buNone/>
            </a:pPr>
            <a:r>
              <a:rPr lang="en-ZA" sz="1800" dirty="0"/>
              <a:t>(e) The wiring of the panel, the selection of the sizes and colours of the conductors and the termination of conductors, must be according to the standards described in </a:t>
            </a:r>
            <a:r>
              <a:rPr lang="en-ZA" sz="1800" dirty="0" smtClean="0">
                <a:solidFill>
                  <a:srgbClr val="0070C0"/>
                </a:solidFill>
              </a:rPr>
              <a:t>Wiring a panel </a:t>
            </a:r>
            <a:r>
              <a:rPr lang="en-ZA" sz="1800" dirty="0" smtClean="0"/>
              <a:t>and </a:t>
            </a:r>
            <a:r>
              <a:rPr lang="en-ZA" sz="1800" dirty="0"/>
              <a:t>the </a:t>
            </a:r>
            <a:r>
              <a:rPr lang="en-ZA" sz="1800" dirty="0" smtClean="0"/>
              <a:t>SANS </a:t>
            </a:r>
            <a:r>
              <a:rPr lang="en-ZA" sz="1800" dirty="0"/>
              <a:t>Code of Practice for the Wiring of Premises.</a:t>
            </a:r>
          </a:p>
          <a:p>
            <a:pPr marL="0" indent="0">
              <a:buNone/>
            </a:pPr>
            <a:r>
              <a:rPr lang="en-ZA" sz="1800" dirty="0"/>
              <a:t>(f) All the metal parts must be earthed.</a:t>
            </a:r>
            <a:endParaRPr lang="en-ZA" sz="1800" dirty="0" smtClean="0"/>
          </a:p>
        </p:txBody>
      </p:sp>
    </p:spTree>
    <p:extLst>
      <p:ext uri="{BB962C8B-B14F-4D97-AF65-F5344CB8AC3E}">
        <p14:creationId xmlns:p14="http://schemas.microsoft.com/office/powerpoint/2010/main" val="2564612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smtClean="0"/>
              <a:t>Practise</a:t>
            </a:r>
            <a:endParaRPr lang="en-GB" sz="3000" dirty="0"/>
          </a:p>
        </p:txBody>
      </p:sp>
      <p:sp>
        <p:nvSpPr>
          <p:cNvPr id="3" name="Content Placeholder 2"/>
          <p:cNvSpPr>
            <a:spLocks noGrp="1"/>
          </p:cNvSpPr>
          <p:nvPr>
            <p:ph idx="1"/>
          </p:nvPr>
        </p:nvSpPr>
        <p:spPr>
          <a:xfrm>
            <a:off x="1122534" y="1469694"/>
            <a:ext cx="7607557" cy="3821508"/>
          </a:xfrm>
        </p:spPr>
        <p:txBody>
          <a:bodyPr>
            <a:noAutofit/>
          </a:bodyPr>
          <a:lstStyle/>
          <a:p>
            <a:r>
              <a:rPr lang="en-ZA" sz="2400" dirty="0"/>
              <a:t>Use the appropriate circuit </a:t>
            </a:r>
            <a:r>
              <a:rPr lang="en-ZA" sz="2400" dirty="0" smtClean="0"/>
              <a:t>diagrams, </a:t>
            </a:r>
            <a:r>
              <a:rPr lang="en-ZA" sz="2400" dirty="0"/>
              <a:t>and wire the given panels according to the procedures described in the </a:t>
            </a:r>
            <a:r>
              <a:rPr lang="en-ZA" sz="2400" dirty="0" smtClean="0"/>
              <a:t>lesson. </a:t>
            </a:r>
            <a:endParaRPr lang="en-ZA" sz="2400" dirty="0"/>
          </a:p>
          <a:p>
            <a:r>
              <a:rPr lang="en-ZA" sz="2400" dirty="0"/>
              <a:t>Test each completed installation before switching on the power supply. </a:t>
            </a:r>
          </a:p>
          <a:p>
            <a:r>
              <a:rPr lang="en-ZA" sz="2400" dirty="0"/>
              <a:t>Check whether the energy meters are registering the power consumption correctly. </a:t>
            </a:r>
          </a:p>
          <a:p>
            <a:r>
              <a:rPr lang="en-ZA" sz="2400" b="1" dirty="0"/>
              <a:t>REMEMBER </a:t>
            </a:r>
            <a:r>
              <a:rPr lang="en-ZA" sz="2400" dirty="0"/>
              <a:t>to adhere to all the relevant safety procedures when doing the practical work. Refer to the </a:t>
            </a:r>
            <a:r>
              <a:rPr lang="en-ZA" sz="2400" dirty="0">
                <a:solidFill>
                  <a:srgbClr val="0070C0"/>
                </a:solidFill>
              </a:rPr>
              <a:t>HIAC</a:t>
            </a:r>
            <a:r>
              <a:rPr lang="en-ZA" sz="2400" dirty="0"/>
              <a:t> Form. 	</a:t>
            </a:r>
          </a:p>
        </p:txBody>
      </p:sp>
    </p:spTree>
    <p:custDataLst>
      <p:tags r:id="rId1"/>
    </p:custDataLst>
    <p:extLst>
      <p:ext uri="{BB962C8B-B14F-4D97-AF65-F5344CB8AC3E}">
        <p14:creationId xmlns:p14="http://schemas.microsoft.com/office/powerpoint/2010/main" val="1477108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Connect three single-phase energy meters</a:t>
            </a:r>
            <a:endParaRPr lang="en-GB" dirty="0"/>
          </a:p>
        </p:txBody>
      </p:sp>
      <p:sp>
        <p:nvSpPr>
          <p:cNvPr id="3" name="Text Placeholder 2"/>
          <p:cNvSpPr>
            <a:spLocks noGrp="1"/>
          </p:cNvSpPr>
          <p:nvPr>
            <p:ph type="body" idx="1"/>
          </p:nvPr>
        </p:nvSpPr>
        <p:spPr/>
        <p:txBody>
          <a:bodyPr/>
          <a:lstStyle/>
          <a:p>
            <a:r>
              <a:rPr lang="en-GB" dirty="0" smtClean="0"/>
              <a:t>Unit 7.5 </a:t>
            </a:r>
            <a:endParaRPr lang="en-GB" dirty="0"/>
          </a:p>
        </p:txBody>
      </p:sp>
    </p:spTree>
    <p:custDataLst>
      <p:tags r:id="rId1"/>
    </p:custDataLst>
    <p:extLst>
      <p:ext uri="{BB962C8B-B14F-4D97-AF65-F5344CB8AC3E}">
        <p14:creationId xmlns:p14="http://schemas.microsoft.com/office/powerpoint/2010/main" val="712689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smtClean="0"/>
              <a:t>Quiz time</a:t>
            </a:r>
            <a:endParaRPr lang="en-GB" sz="3000" dirty="0"/>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GB" sz="2400" dirty="0"/>
              <a:t>We have come to the end of this unit. Answer the following questions to make sure you </a:t>
            </a:r>
            <a:r>
              <a:rPr lang="en-GB" sz="2400" dirty="0" smtClean="0"/>
              <a:t>understand how to </a:t>
            </a:r>
            <a:r>
              <a:rPr lang="en-ZA" sz="2400" dirty="0"/>
              <a:t>c</a:t>
            </a:r>
            <a:r>
              <a:rPr lang="en-ZA" sz="2400" dirty="0" smtClean="0"/>
              <a:t>onnect </a:t>
            </a:r>
            <a:r>
              <a:rPr lang="en-ZA" sz="2400" dirty="0"/>
              <a:t>three single-phase energy meters</a:t>
            </a:r>
            <a:r>
              <a:rPr lang="en-GB" sz="2400" dirty="0" smtClean="0"/>
              <a:t>.</a:t>
            </a:r>
            <a:endParaRPr lang="en-GB" sz="2400" dirty="0"/>
          </a:p>
        </p:txBody>
      </p:sp>
    </p:spTree>
    <p:custDataLst>
      <p:tags r:id="rId1"/>
    </p:custDataLst>
    <p:extLst>
      <p:ext uri="{BB962C8B-B14F-4D97-AF65-F5344CB8AC3E}">
        <p14:creationId xmlns:p14="http://schemas.microsoft.com/office/powerpoint/2010/main" val="1212161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a:xfrm>
            <a:off x="703959" y="1533187"/>
            <a:ext cx="8831461" cy="985161"/>
          </a:xfrm>
        </p:spPr>
        <p:txBody>
          <a:bodyPr>
            <a:normAutofit lnSpcReduction="10000"/>
          </a:bodyPr>
          <a:lstStyle/>
          <a:p>
            <a:pPr marL="0" indent="0">
              <a:buNone/>
            </a:pPr>
            <a:r>
              <a:rPr lang="en-ZA" sz="2400" dirty="0" smtClean="0"/>
              <a:t>Order the following in the correct arrangement </a:t>
            </a:r>
            <a:r>
              <a:rPr lang="en-ZA" sz="2400" dirty="0"/>
              <a:t>to connect the power supply from the supplier to the consumer’s </a:t>
            </a:r>
            <a:r>
              <a:rPr lang="en-ZA" sz="2400" dirty="0" smtClean="0"/>
              <a:t>circuit (drag and drop to rearrange).</a:t>
            </a:r>
            <a:endParaRPr lang="en-ZA" sz="2400" dirty="0"/>
          </a:p>
        </p:txBody>
      </p:sp>
      <p:sp>
        <p:nvSpPr>
          <p:cNvPr id="6" name="TextBox 5"/>
          <p:cNvSpPr txBox="1"/>
          <p:nvPr/>
        </p:nvSpPr>
        <p:spPr>
          <a:xfrm>
            <a:off x="703958" y="3327810"/>
            <a:ext cx="6146546" cy="461665"/>
          </a:xfrm>
          <a:prstGeom prst="rect">
            <a:avLst/>
          </a:prstGeom>
          <a:noFill/>
          <a:ln>
            <a:solidFill>
              <a:schemeClr val="tx1"/>
            </a:solidFill>
          </a:ln>
        </p:spPr>
        <p:txBody>
          <a:bodyPr wrap="square" rtlCol="0">
            <a:spAutoFit/>
          </a:bodyPr>
          <a:lstStyle/>
          <a:p>
            <a:r>
              <a:rPr lang="en-ZA" sz="2400" dirty="0" smtClean="0"/>
              <a:t>B) The </a:t>
            </a:r>
            <a:r>
              <a:rPr lang="en-ZA" sz="2400" dirty="0"/>
              <a:t>supply authority’s service mains</a:t>
            </a:r>
            <a:r>
              <a:rPr lang="en-ZA" sz="2400" dirty="0" smtClean="0"/>
              <a:t>.</a:t>
            </a:r>
            <a:endParaRPr lang="en-ZA" sz="2400" dirty="0"/>
          </a:p>
        </p:txBody>
      </p:sp>
      <p:sp>
        <p:nvSpPr>
          <p:cNvPr id="7" name="TextBox 6"/>
          <p:cNvSpPr txBox="1"/>
          <p:nvPr/>
        </p:nvSpPr>
        <p:spPr>
          <a:xfrm>
            <a:off x="703958" y="4487500"/>
            <a:ext cx="8440042" cy="461665"/>
          </a:xfrm>
          <a:prstGeom prst="rect">
            <a:avLst/>
          </a:prstGeom>
          <a:noFill/>
          <a:ln>
            <a:solidFill>
              <a:schemeClr val="tx1"/>
            </a:solidFill>
          </a:ln>
        </p:spPr>
        <p:txBody>
          <a:bodyPr wrap="square" rtlCol="0">
            <a:spAutoFit/>
          </a:bodyPr>
          <a:lstStyle/>
          <a:p>
            <a:r>
              <a:rPr lang="en-ZA" sz="2400" dirty="0"/>
              <a:t>D</a:t>
            </a:r>
            <a:r>
              <a:rPr lang="en-ZA" sz="2400" dirty="0" smtClean="0"/>
              <a:t>) The </a:t>
            </a:r>
            <a:r>
              <a:rPr lang="en-ZA" sz="2400" dirty="0"/>
              <a:t>supply authority’s main fuses or other protective device.</a:t>
            </a:r>
          </a:p>
        </p:txBody>
      </p:sp>
      <p:sp>
        <p:nvSpPr>
          <p:cNvPr id="9" name="TextBox 8"/>
          <p:cNvSpPr txBox="1"/>
          <p:nvPr/>
        </p:nvSpPr>
        <p:spPr>
          <a:xfrm>
            <a:off x="703959" y="2701255"/>
            <a:ext cx="6146546" cy="461665"/>
          </a:xfrm>
          <a:prstGeom prst="rect">
            <a:avLst/>
          </a:prstGeom>
          <a:noFill/>
          <a:ln>
            <a:solidFill>
              <a:schemeClr val="tx1"/>
            </a:solidFill>
          </a:ln>
        </p:spPr>
        <p:txBody>
          <a:bodyPr wrap="square" rtlCol="0">
            <a:spAutoFit/>
          </a:bodyPr>
          <a:lstStyle/>
          <a:p>
            <a:r>
              <a:rPr lang="en-ZA" sz="2400" dirty="0"/>
              <a:t>A) The supply authority’s meters.</a:t>
            </a:r>
          </a:p>
        </p:txBody>
      </p:sp>
      <p:sp>
        <p:nvSpPr>
          <p:cNvPr id="10" name="TextBox 9"/>
          <p:cNvSpPr txBox="1"/>
          <p:nvPr/>
        </p:nvSpPr>
        <p:spPr>
          <a:xfrm>
            <a:off x="703958" y="3917251"/>
            <a:ext cx="6146546" cy="461665"/>
          </a:xfrm>
          <a:prstGeom prst="rect">
            <a:avLst/>
          </a:prstGeom>
          <a:noFill/>
          <a:ln>
            <a:solidFill>
              <a:schemeClr val="tx1"/>
            </a:solidFill>
          </a:ln>
        </p:spPr>
        <p:txBody>
          <a:bodyPr wrap="square" rtlCol="0">
            <a:spAutoFit/>
          </a:bodyPr>
          <a:lstStyle/>
          <a:p>
            <a:r>
              <a:rPr lang="en-ZA" sz="2400" dirty="0" smtClean="0"/>
              <a:t>C</a:t>
            </a:r>
            <a:r>
              <a:rPr lang="en-ZA" sz="2400" dirty="0"/>
              <a:t>) Main distribution boards.</a:t>
            </a:r>
          </a:p>
        </p:txBody>
      </p:sp>
      <p:sp>
        <p:nvSpPr>
          <p:cNvPr id="11" name="TextBox 10"/>
          <p:cNvSpPr txBox="1"/>
          <p:nvPr/>
        </p:nvSpPr>
        <p:spPr>
          <a:xfrm>
            <a:off x="703958" y="5069376"/>
            <a:ext cx="6146546" cy="461665"/>
          </a:xfrm>
          <a:prstGeom prst="rect">
            <a:avLst/>
          </a:prstGeom>
          <a:noFill/>
          <a:ln>
            <a:solidFill>
              <a:schemeClr val="tx1"/>
            </a:solidFill>
          </a:ln>
        </p:spPr>
        <p:txBody>
          <a:bodyPr wrap="square" rtlCol="0">
            <a:spAutoFit/>
          </a:bodyPr>
          <a:lstStyle/>
          <a:p>
            <a:r>
              <a:rPr lang="en-ZA" sz="2400" dirty="0"/>
              <a:t>E</a:t>
            </a:r>
            <a:r>
              <a:rPr lang="en-ZA" sz="2400" dirty="0" smtClean="0"/>
              <a:t>) </a:t>
            </a:r>
            <a:r>
              <a:rPr lang="en-ZA" sz="2400" dirty="0"/>
              <a:t>Sub-distribution boards.</a:t>
            </a:r>
          </a:p>
        </p:txBody>
      </p:sp>
    </p:spTree>
    <p:custDataLst>
      <p:tags r:id="rId1"/>
    </p:custDataLst>
    <p:extLst>
      <p:ext uri="{BB962C8B-B14F-4D97-AF65-F5344CB8AC3E}">
        <p14:creationId xmlns:p14="http://schemas.microsoft.com/office/powerpoint/2010/main" val="2486467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3" name="Content Placeholder 2"/>
          <p:cNvSpPr>
            <a:spLocks noGrp="1"/>
          </p:cNvSpPr>
          <p:nvPr>
            <p:ph idx="1"/>
          </p:nvPr>
        </p:nvSpPr>
        <p:spPr/>
        <p:txBody>
          <a:bodyPr>
            <a:normAutofit/>
          </a:bodyPr>
          <a:lstStyle/>
          <a:p>
            <a:pPr marL="0" indent="0">
              <a:buNone/>
            </a:pPr>
            <a:r>
              <a:rPr lang="en-ZA" sz="2400" dirty="0" smtClean="0"/>
              <a:t>Where is the consumers </a:t>
            </a:r>
            <a:r>
              <a:rPr lang="en-ZA" sz="2400" dirty="0"/>
              <a:t>main switch or circuit breaker </a:t>
            </a:r>
            <a:r>
              <a:rPr lang="en-ZA" sz="2400" dirty="0" smtClean="0"/>
              <a:t>mounted? </a:t>
            </a:r>
            <a:endParaRPr lang="en-ZA" sz="2400" dirty="0"/>
          </a:p>
        </p:txBody>
      </p:sp>
      <p:sp>
        <p:nvSpPr>
          <p:cNvPr id="4" name="TextBox 3"/>
          <p:cNvSpPr txBox="1"/>
          <p:nvPr/>
        </p:nvSpPr>
        <p:spPr>
          <a:xfrm>
            <a:off x="854439" y="2473377"/>
            <a:ext cx="7045377" cy="369332"/>
          </a:xfrm>
          <a:prstGeom prst="rect">
            <a:avLst/>
          </a:prstGeom>
          <a:noFill/>
          <a:ln>
            <a:solidFill>
              <a:schemeClr val="tx1"/>
            </a:solidFill>
          </a:ln>
        </p:spPr>
        <p:txBody>
          <a:bodyPr wrap="square" rtlCol="0">
            <a:spAutoFit/>
          </a:bodyPr>
          <a:lstStyle/>
          <a:p>
            <a:r>
              <a:rPr lang="en-ZA" dirty="0" smtClean="0"/>
              <a:t>INSERT YOUR ANSWER HERE.</a:t>
            </a:r>
            <a:endParaRPr lang="en-ZA" dirty="0"/>
          </a:p>
        </p:txBody>
      </p:sp>
    </p:spTree>
    <p:custDataLst>
      <p:tags r:id="rId1"/>
    </p:custDataLst>
    <p:extLst>
      <p:ext uri="{BB962C8B-B14F-4D97-AF65-F5344CB8AC3E}">
        <p14:creationId xmlns:p14="http://schemas.microsoft.com/office/powerpoint/2010/main" val="1554878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p>
        </p:txBody>
      </p:sp>
      <p:sp>
        <p:nvSpPr>
          <p:cNvPr id="4" name="Content Placeholder 3"/>
          <p:cNvSpPr>
            <a:spLocks noGrp="1"/>
          </p:cNvSpPr>
          <p:nvPr>
            <p:ph idx="1"/>
          </p:nvPr>
        </p:nvSpPr>
        <p:spPr/>
        <p:txBody>
          <a:bodyPr>
            <a:normAutofit/>
          </a:bodyPr>
          <a:lstStyle/>
          <a:p>
            <a:pPr marL="0" indent="0">
              <a:buNone/>
            </a:pPr>
            <a:r>
              <a:rPr lang="en-ZA" sz="2400" dirty="0"/>
              <a:t>The time switch operates on the same principle as an electric clock. </a:t>
            </a:r>
          </a:p>
        </p:txBody>
      </p:sp>
      <p:sp>
        <p:nvSpPr>
          <p:cNvPr id="3" name="Rectangle 2"/>
          <p:cNvSpPr/>
          <p:nvPr/>
        </p:nvSpPr>
        <p:spPr>
          <a:xfrm>
            <a:off x="4032354" y="217357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t>TRUE</a:t>
            </a:r>
            <a:endParaRPr lang="en-ZA" b="1" dirty="0"/>
          </a:p>
        </p:txBody>
      </p:sp>
      <p:sp>
        <p:nvSpPr>
          <p:cNvPr id="5" name="Rectangle 4"/>
          <p:cNvSpPr/>
          <p:nvPr/>
        </p:nvSpPr>
        <p:spPr>
          <a:xfrm>
            <a:off x="5324007" y="219106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b="1" dirty="0" smtClean="0"/>
              <a:t>FALSE</a:t>
            </a:r>
            <a:endParaRPr lang="en-ZA" b="1" dirty="0"/>
          </a:p>
        </p:txBody>
      </p:sp>
      <p:pic>
        <p:nvPicPr>
          <p:cNvPr id="6" name="Graphic 8" descr="User">
            <a:extLst>
              <a:ext uri="{FF2B5EF4-FFF2-40B4-BE49-F238E27FC236}">
                <a16:creationId xmlns="" xmlns:a16="http://schemas.microsoft.com/office/drawing/2014/main" id="{E2092FAE-43D4-A64D-8926-8B141ADBB9E8}"/>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366153" y="2868547"/>
            <a:ext cx="854046" cy="854046"/>
          </a:xfrm>
          <a:prstGeom prst="rect">
            <a:avLst/>
          </a:prstGeom>
        </p:spPr>
      </p:pic>
      <p:sp>
        <p:nvSpPr>
          <p:cNvPr id="7" name="Rectangle 6">
            <a:extLst>
              <a:ext uri="{FF2B5EF4-FFF2-40B4-BE49-F238E27FC236}">
                <a16:creationId xmlns="" xmlns:a16="http://schemas.microsoft.com/office/drawing/2014/main" id="{ED0F39FE-ABFC-434F-8991-7748E1C924D7}"/>
              </a:ext>
            </a:extLst>
          </p:cNvPr>
          <p:cNvSpPr/>
          <p:nvPr/>
        </p:nvSpPr>
        <p:spPr>
          <a:xfrm>
            <a:off x="1220200" y="2882034"/>
            <a:ext cx="3879454" cy="461665"/>
          </a:xfrm>
          <a:prstGeom prst="rect">
            <a:avLst/>
          </a:prstGeom>
          <a:solidFill>
            <a:schemeClr val="tx2">
              <a:lumMod val="40000"/>
              <a:lumOff val="60000"/>
            </a:schemeClr>
          </a:solidFill>
        </p:spPr>
        <p:txBody>
          <a:bodyPr wrap="square">
            <a:spAutoFit/>
          </a:bodyPr>
          <a:lstStyle/>
          <a:p>
            <a:pPr lvl="0" defTabSz="914400">
              <a:defRPr/>
            </a:pPr>
            <a:r>
              <a:rPr lang="en-GB" sz="2400" i="1" dirty="0"/>
              <a:t>Click </a:t>
            </a:r>
            <a:r>
              <a:rPr lang="en-GB" sz="2400" i="1" dirty="0" smtClean="0"/>
              <a:t>on the correct answer.</a:t>
            </a:r>
            <a:endParaRPr lang="en-GB" sz="2400" i="1" dirty="0"/>
          </a:p>
        </p:txBody>
      </p:sp>
    </p:spTree>
    <p:custDataLst>
      <p:tags r:id="rId1"/>
    </p:custDataLst>
    <p:extLst>
      <p:ext uri="{BB962C8B-B14F-4D97-AF65-F5344CB8AC3E}">
        <p14:creationId xmlns:p14="http://schemas.microsoft.com/office/powerpoint/2010/main" val="2396232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smtClean="0"/>
              <a:t>Let’s review:</a:t>
            </a:r>
            <a:endParaRPr lang="en-GB" sz="3000" dirty="0"/>
          </a:p>
        </p:txBody>
      </p:sp>
      <p:sp>
        <p:nvSpPr>
          <p:cNvPr id="3" name="Content Placeholder 2"/>
          <p:cNvSpPr>
            <a:spLocks noGrp="1"/>
          </p:cNvSpPr>
          <p:nvPr>
            <p:ph idx="1"/>
          </p:nvPr>
        </p:nvSpPr>
        <p:spPr>
          <a:xfrm>
            <a:off x="1122532" y="1469693"/>
            <a:ext cx="8186360" cy="3821508"/>
          </a:xfrm>
        </p:spPr>
        <p:txBody>
          <a:bodyPr>
            <a:noAutofit/>
          </a:bodyPr>
          <a:lstStyle/>
          <a:p>
            <a:pPr marL="0" indent="0" algn="just">
              <a:buNone/>
            </a:pPr>
            <a:r>
              <a:rPr lang="en-GB" sz="2400" dirty="0" smtClean="0"/>
              <a:t>In this lesson we have covered:</a:t>
            </a:r>
          </a:p>
          <a:p>
            <a:pPr algn="just">
              <a:buFont typeface="Wingdings" panose="05000000000000000000" pitchFamily="2" charset="2"/>
              <a:buChar char="ü"/>
            </a:pPr>
            <a:r>
              <a:rPr lang="en-GB" sz="2400" dirty="0" smtClean="0"/>
              <a:t>How power is supplied and distributed to consumers.</a:t>
            </a:r>
          </a:p>
          <a:p>
            <a:pPr algn="just">
              <a:buFont typeface="Wingdings" panose="05000000000000000000" pitchFamily="2" charset="2"/>
              <a:buChar char="ü"/>
            </a:pPr>
            <a:r>
              <a:rPr lang="en-GB" sz="2400" dirty="0" smtClean="0"/>
              <a:t>Connecting energy meters.</a:t>
            </a:r>
          </a:p>
          <a:p>
            <a:pPr algn="just">
              <a:buFont typeface="Wingdings" panose="05000000000000000000" pitchFamily="2" charset="2"/>
              <a:buChar char="ü"/>
            </a:pPr>
            <a:r>
              <a:rPr lang="en-GB" sz="2400" dirty="0" smtClean="0"/>
              <a:t>Method to wire a panel on an energy meter.</a:t>
            </a:r>
          </a:p>
          <a:p>
            <a:pPr marL="0" indent="0" algn="just">
              <a:buNone/>
            </a:pPr>
            <a:r>
              <a:rPr lang="en-GB" sz="2400" dirty="0" smtClean="0"/>
              <a:t>Make sure you have a complete understanding of all the work covered here before you start the next unit.</a:t>
            </a:r>
          </a:p>
          <a:p>
            <a:pPr algn="just">
              <a:buFont typeface="Wingdings" panose="05000000000000000000" pitchFamily="2" charset="2"/>
              <a:buChar char="ü"/>
            </a:pPr>
            <a:endParaRPr lang="en-GB" sz="2400" dirty="0" smtClean="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2464131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92C05-8DD4-4005-AA63-7A57617E295A}"/>
              </a:ext>
            </a:extLst>
          </p:cNvPr>
          <p:cNvSpPr>
            <a:spLocks noGrp="1"/>
          </p:cNvSpPr>
          <p:nvPr>
            <p:ph type="title"/>
          </p:nvPr>
        </p:nvSpPr>
        <p:spPr/>
        <p:txBody>
          <a:bodyPr/>
          <a:lstStyle/>
          <a:p>
            <a:r>
              <a:rPr lang="en-ZA" dirty="0" smtClean="0"/>
              <a:t>Form 01 </a:t>
            </a:r>
            <a:r>
              <a:rPr lang="en-ZA" dirty="0"/>
              <a:t>brief </a:t>
            </a:r>
            <a:r>
              <a:rPr lang="en-ZA" dirty="0" smtClean="0"/>
              <a:t>– HIAC</a:t>
            </a:r>
            <a:endParaRPr lang="en-ZA"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88" y="1150782"/>
            <a:ext cx="5530314" cy="533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55379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92C05-8DD4-4005-AA63-7A57617E295A}"/>
              </a:ext>
            </a:extLst>
          </p:cNvPr>
          <p:cNvSpPr>
            <a:spLocks noGrp="1"/>
          </p:cNvSpPr>
          <p:nvPr>
            <p:ph type="title"/>
          </p:nvPr>
        </p:nvSpPr>
        <p:spPr/>
        <p:txBody>
          <a:bodyPr/>
          <a:lstStyle/>
          <a:p>
            <a:r>
              <a:rPr lang="en-ZA" dirty="0"/>
              <a:t>Form </a:t>
            </a:r>
            <a:r>
              <a:rPr lang="en-ZA" dirty="0" smtClean="0"/>
              <a:t>01-HIAC</a:t>
            </a:r>
            <a:endParaRPr lang="en-ZA"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4" y="1419866"/>
            <a:ext cx="5913878" cy="480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74275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Assumed prior learning </a:t>
            </a:r>
          </a:p>
        </p:txBody>
      </p:sp>
      <p:sp>
        <p:nvSpPr>
          <p:cNvPr id="3" name="Content Placeholder 2"/>
          <p:cNvSpPr>
            <a:spLocks noGrp="1"/>
          </p:cNvSpPr>
          <p:nvPr>
            <p:ph idx="1"/>
          </p:nvPr>
        </p:nvSpPr>
        <p:spPr/>
        <p:txBody>
          <a:bodyPr>
            <a:noAutofit/>
          </a:bodyPr>
          <a:lstStyle/>
          <a:p>
            <a:pPr marL="0" indent="0">
              <a:buNone/>
            </a:pPr>
            <a:r>
              <a:rPr lang="en-GB" sz="2400" dirty="0" smtClean="0">
                <a:solidFill>
                  <a:srgbClr val="0070C0"/>
                </a:solidFill>
              </a:rPr>
              <a:t>Using energy meters</a:t>
            </a:r>
          </a:p>
          <a:p>
            <a:pPr marL="0" indent="0">
              <a:buNone/>
            </a:pPr>
            <a:r>
              <a:rPr lang="en-GB" sz="2400" dirty="0" smtClean="0">
                <a:solidFill>
                  <a:srgbClr val="0070C0"/>
                </a:solidFill>
              </a:rPr>
              <a:t>Connect a single-phase energy meter</a:t>
            </a:r>
          </a:p>
          <a:p>
            <a:pPr marL="0" indent="0">
              <a:buNone/>
            </a:pPr>
            <a:r>
              <a:rPr lang="en-GB" sz="2400" dirty="0" smtClean="0">
                <a:solidFill>
                  <a:srgbClr val="0070C0"/>
                </a:solidFill>
              </a:rPr>
              <a:t>Connect a three-phase energy meter</a:t>
            </a:r>
          </a:p>
          <a:p>
            <a:pPr marL="0" indent="0">
              <a:buNone/>
            </a:pPr>
            <a:r>
              <a:rPr lang="en-GB" sz="2400" dirty="0" smtClean="0">
                <a:solidFill>
                  <a:srgbClr val="0070C0"/>
                </a:solidFill>
              </a:rPr>
              <a:t>Wire a three-phase balanced load</a:t>
            </a:r>
          </a:p>
          <a:p>
            <a:pPr marL="0" indent="0">
              <a:buNone/>
            </a:pPr>
            <a:endParaRPr lang="en-GB" sz="2400" dirty="0" smtClean="0"/>
          </a:p>
          <a:p>
            <a:pPr marL="0" indent="0">
              <a:buNone/>
            </a:pPr>
            <a:endParaRPr lang="en-GB" sz="2400" dirty="0"/>
          </a:p>
          <a:p>
            <a:r>
              <a:rPr lang="en-GB" sz="2400" b="1" dirty="0"/>
              <a:t>Don’t feel confident yet about these topics? </a:t>
            </a:r>
            <a:r>
              <a:rPr lang="en-GB" sz="2400" i="1" dirty="0"/>
              <a:t>Click on each to review the content. </a:t>
            </a:r>
            <a:endParaRPr lang="en-ZA" sz="2400" dirty="0"/>
          </a:p>
          <a:p>
            <a:r>
              <a:rPr lang="en-GB" sz="2400" b="1" dirty="0"/>
              <a:t>Feeling confident? </a:t>
            </a:r>
            <a:r>
              <a:rPr lang="en-GB" sz="2400" i="1" dirty="0"/>
              <a:t>Click </a:t>
            </a:r>
            <a:r>
              <a:rPr lang="en-GB" sz="2400" i="1" dirty="0">
                <a:solidFill>
                  <a:srgbClr val="0070C0"/>
                </a:solidFill>
              </a:rPr>
              <a:t>next</a:t>
            </a:r>
            <a:r>
              <a:rPr lang="en-GB" sz="2400" i="1" dirty="0"/>
              <a:t> to proceed with this unit.</a:t>
            </a:r>
            <a:endParaRPr lang="en-ZA"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212001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Outcomes</a:t>
            </a:r>
            <a:endParaRPr lang="en-ZA" dirty="0"/>
          </a:p>
        </p:txBody>
      </p:sp>
      <p:sp>
        <p:nvSpPr>
          <p:cNvPr id="5" name="Content Placeholder 4"/>
          <p:cNvSpPr>
            <a:spLocks noGrp="1"/>
          </p:cNvSpPr>
          <p:nvPr>
            <p:ph idx="1"/>
          </p:nvPr>
        </p:nvSpPr>
        <p:spPr/>
        <p:txBody>
          <a:bodyPr>
            <a:normAutofit/>
          </a:bodyPr>
          <a:lstStyle/>
          <a:p>
            <a:r>
              <a:rPr lang="en-ZA" sz="2400" dirty="0" smtClean="0"/>
              <a:t>Wire a </a:t>
            </a:r>
            <a:r>
              <a:rPr lang="en-ZA" sz="2400" dirty="0"/>
              <a:t>given panel so that the energy meters will correctly measure the power consumed.</a:t>
            </a:r>
            <a:endParaRPr lang="en-ZA" sz="2400" dirty="0" smtClean="0"/>
          </a:p>
        </p:txBody>
      </p:sp>
    </p:spTree>
    <p:extLst>
      <p:ext uri="{BB962C8B-B14F-4D97-AF65-F5344CB8AC3E}">
        <p14:creationId xmlns:p14="http://schemas.microsoft.com/office/powerpoint/2010/main" val="2957094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Introduction</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a:t>E</a:t>
            </a:r>
            <a:r>
              <a:rPr lang="en-ZA" sz="2400" dirty="0" smtClean="0"/>
              <a:t>very household, business or industry needs electricity </a:t>
            </a:r>
            <a:r>
              <a:rPr lang="en-ZA" sz="2400" dirty="0"/>
              <a:t>and </a:t>
            </a:r>
            <a:r>
              <a:rPr lang="en-ZA" sz="2400" dirty="0" smtClean="0"/>
              <a:t>in order to measure </a:t>
            </a:r>
            <a:r>
              <a:rPr lang="en-ZA" sz="2400" dirty="0"/>
              <a:t>power consumption energy meters are installed in all </a:t>
            </a:r>
            <a:r>
              <a:rPr lang="en-ZA" sz="2400" dirty="0" smtClean="0"/>
              <a:t>types of establishments. In this lesson we look at connecting three, single-phase energy meters to measure power consumption.</a:t>
            </a:r>
          </a:p>
        </p:txBody>
      </p:sp>
    </p:spTree>
    <p:extLst>
      <p:ext uri="{BB962C8B-B14F-4D97-AF65-F5344CB8AC3E}">
        <p14:creationId xmlns:p14="http://schemas.microsoft.com/office/powerpoint/2010/main" val="47326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Supplying power to a consumer</a:t>
            </a:r>
          </a:p>
        </p:txBody>
      </p:sp>
      <p:sp>
        <p:nvSpPr>
          <p:cNvPr id="2" name="Content Placeholder 1"/>
          <p:cNvSpPr>
            <a:spLocks noGrp="1"/>
          </p:cNvSpPr>
          <p:nvPr>
            <p:ph idx="1"/>
          </p:nvPr>
        </p:nvSpPr>
        <p:spPr/>
        <p:txBody>
          <a:bodyPr>
            <a:normAutofit/>
          </a:bodyPr>
          <a:lstStyle/>
          <a:p>
            <a:pPr marL="0" indent="0">
              <a:buNone/>
            </a:pPr>
            <a:r>
              <a:rPr lang="en-ZA" sz="2400" dirty="0"/>
              <a:t>When a house or industry is supplied with electricity, the connections are made in a certain order</a:t>
            </a:r>
            <a:r>
              <a:rPr lang="en-ZA" sz="2400" dirty="0" smtClean="0"/>
              <a:t>. Click on each number in the image to learn about the process of power supply to consumers.</a:t>
            </a:r>
            <a:endParaRPr lang="en-ZA" sz="2400" dirty="0"/>
          </a:p>
        </p:txBody>
      </p:sp>
      <p:grpSp>
        <p:nvGrpSpPr>
          <p:cNvPr id="7" name="Group 6"/>
          <p:cNvGrpSpPr/>
          <p:nvPr/>
        </p:nvGrpSpPr>
        <p:grpSpPr>
          <a:xfrm>
            <a:off x="1798819" y="2736612"/>
            <a:ext cx="7225259" cy="2863851"/>
            <a:chOff x="1798819" y="2736612"/>
            <a:chExt cx="7225259" cy="2863851"/>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318" b="8284"/>
            <a:stretch/>
          </p:blipFill>
          <p:spPr bwMode="auto">
            <a:xfrm>
              <a:off x="1798819" y="2736612"/>
              <a:ext cx="7225259" cy="2863851"/>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308485" y="3642233"/>
              <a:ext cx="5615065" cy="1048036"/>
              <a:chOff x="2308485" y="3642233"/>
              <a:chExt cx="5615065" cy="1048036"/>
            </a:xfrm>
          </p:grpSpPr>
          <p:sp>
            <p:nvSpPr>
              <p:cNvPr id="3" name="TextBox 2"/>
              <p:cNvSpPr txBox="1"/>
              <p:nvPr/>
            </p:nvSpPr>
            <p:spPr>
              <a:xfrm>
                <a:off x="2308485" y="3983871"/>
                <a:ext cx="509666" cy="369332"/>
              </a:xfrm>
              <a:prstGeom prst="rect">
                <a:avLst/>
              </a:prstGeom>
              <a:noFill/>
            </p:spPr>
            <p:txBody>
              <a:bodyPr wrap="square" rtlCol="0">
                <a:spAutoFit/>
              </a:bodyPr>
              <a:lstStyle/>
              <a:p>
                <a:r>
                  <a:rPr lang="en-ZA" b="1" dirty="0" smtClean="0">
                    <a:solidFill>
                      <a:srgbClr val="FF0000"/>
                    </a:solidFill>
                  </a:rPr>
                  <a:t>1</a:t>
                </a:r>
                <a:endParaRPr lang="en-ZA" b="1" dirty="0">
                  <a:solidFill>
                    <a:srgbClr val="FF0000"/>
                  </a:solidFill>
                </a:endParaRPr>
              </a:p>
            </p:txBody>
          </p:sp>
          <p:sp>
            <p:nvSpPr>
              <p:cNvPr id="8" name="TextBox 7"/>
              <p:cNvSpPr txBox="1"/>
              <p:nvPr/>
            </p:nvSpPr>
            <p:spPr>
              <a:xfrm>
                <a:off x="4799350" y="4320937"/>
                <a:ext cx="509666" cy="369332"/>
              </a:xfrm>
              <a:prstGeom prst="rect">
                <a:avLst/>
              </a:prstGeom>
              <a:noFill/>
            </p:spPr>
            <p:txBody>
              <a:bodyPr wrap="square" rtlCol="0">
                <a:spAutoFit/>
              </a:bodyPr>
              <a:lstStyle/>
              <a:p>
                <a:r>
                  <a:rPr lang="en-ZA" b="1" dirty="0">
                    <a:solidFill>
                      <a:srgbClr val="FF0000"/>
                    </a:solidFill>
                  </a:rPr>
                  <a:t>2</a:t>
                </a:r>
              </a:p>
            </p:txBody>
          </p:sp>
          <p:sp>
            <p:nvSpPr>
              <p:cNvPr id="9" name="TextBox 8"/>
              <p:cNvSpPr txBox="1"/>
              <p:nvPr/>
            </p:nvSpPr>
            <p:spPr>
              <a:xfrm>
                <a:off x="7632490" y="3642233"/>
                <a:ext cx="291060" cy="369332"/>
              </a:xfrm>
              <a:prstGeom prst="rect">
                <a:avLst/>
              </a:prstGeom>
              <a:noFill/>
            </p:spPr>
            <p:txBody>
              <a:bodyPr wrap="square" rtlCol="0">
                <a:spAutoFit/>
              </a:bodyPr>
              <a:lstStyle/>
              <a:p>
                <a:r>
                  <a:rPr lang="en-ZA" b="1" dirty="0">
                    <a:solidFill>
                      <a:srgbClr val="FF0000"/>
                    </a:solidFill>
                  </a:rPr>
                  <a:t>3</a:t>
                </a:r>
              </a:p>
            </p:txBody>
          </p:sp>
        </p:grpSp>
      </p:grpSp>
    </p:spTree>
    <p:extLst>
      <p:ext uri="{BB962C8B-B14F-4D97-AF65-F5344CB8AC3E}">
        <p14:creationId xmlns:p14="http://schemas.microsoft.com/office/powerpoint/2010/main" val="423695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Order of </a:t>
            </a:r>
            <a:r>
              <a:rPr lang="en-ZA" dirty="0"/>
              <a:t>the </a:t>
            </a:r>
            <a:r>
              <a:rPr lang="en-ZA" dirty="0" smtClean="0"/>
              <a:t>supply to the circuit</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a:t>The order of arrangement of the supply to the consumer’s circuit is as follows:</a:t>
            </a:r>
          </a:p>
          <a:p>
            <a:pPr marL="0" indent="0">
              <a:buNone/>
            </a:pPr>
            <a:r>
              <a:rPr lang="en-ZA" sz="2400" dirty="0" smtClean="0"/>
              <a:t>- The supply authority’s service mains.</a:t>
            </a:r>
          </a:p>
          <a:p>
            <a:pPr marL="0" indent="0">
              <a:buNone/>
            </a:pPr>
            <a:r>
              <a:rPr lang="en-ZA" sz="2400" dirty="0" smtClean="0"/>
              <a:t>- The supply authority’s main fuses or other protective device.</a:t>
            </a:r>
          </a:p>
          <a:p>
            <a:pPr marL="0" indent="0">
              <a:buNone/>
            </a:pPr>
            <a:r>
              <a:rPr lang="en-ZA" sz="2400" dirty="0" smtClean="0"/>
              <a:t>- The supply authority’s meters.</a:t>
            </a:r>
          </a:p>
          <a:p>
            <a:pPr marL="0" indent="0">
              <a:buNone/>
            </a:pPr>
            <a:r>
              <a:rPr lang="en-ZA" sz="2400" dirty="0" smtClean="0"/>
              <a:t>- Main distribution boards.</a:t>
            </a:r>
          </a:p>
          <a:p>
            <a:pPr marL="0" indent="0">
              <a:buNone/>
            </a:pPr>
            <a:r>
              <a:rPr lang="en-ZA" sz="2400" dirty="0" smtClean="0"/>
              <a:t>- Sub-distribution boards.</a:t>
            </a:r>
          </a:p>
          <a:p>
            <a:pPr marL="0" indent="0">
              <a:buNone/>
            </a:pPr>
            <a:r>
              <a:rPr lang="en-ZA" sz="2400" dirty="0" smtClean="0"/>
              <a:t>Each component of the above arrangement will be discussed.</a:t>
            </a:r>
          </a:p>
        </p:txBody>
      </p:sp>
    </p:spTree>
    <p:extLst>
      <p:ext uri="{BB962C8B-B14F-4D97-AF65-F5344CB8AC3E}">
        <p14:creationId xmlns:p14="http://schemas.microsoft.com/office/powerpoint/2010/main" val="4286991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Service </a:t>
            </a:r>
            <a:r>
              <a:rPr lang="en-ZA" dirty="0"/>
              <a:t>mains, protective devices and </a:t>
            </a:r>
            <a:r>
              <a:rPr lang="en-ZA" dirty="0" smtClean="0"/>
              <a:t>meters</a:t>
            </a:r>
            <a:endParaRPr lang="en-ZA" dirty="0"/>
          </a:p>
        </p:txBody>
      </p:sp>
      <p:sp>
        <p:nvSpPr>
          <p:cNvPr id="5" name="Content Placeholder 4"/>
          <p:cNvSpPr>
            <a:spLocks noGrp="1"/>
          </p:cNvSpPr>
          <p:nvPr>
            <p:ph idx="1"/>
          </p:nvPr>
        </p:nvSpPr>
        <p:spPr>
          <a:xfrm>
            <a:off x="703959" y="1533187"/>
            <a:ext cx="8831461" cy="4058144"/>
          </a:xfrm>
        </p:spPr>
        <p:txBody>
          <a:bodyPr>
            <a:noAutofit/>
          </a:bodyPr>
          <a:lstStyle/>
          <a:p>
            <a:r>
              <a:rPr lang="en-ZA" sz="2400" dirty="0"/>
              <a:t>The mains are either underground cables or overhead lines, which carry the supply power from the substation to a kiosk, usually situated on the pavement next to the consumer’s premises. The supply authority terminates their service mains in these kiosks</a:t>
            </a:r>
            <a:r>
              <a:rPr lang="en-ZA" sz="2400" dirty="0" smtClean="0"/>
              <a:t>.</a:t>
            </a:r>
          </a:p>
          <a:p>
            <a:r>
              <a:rPr lang="en-ZA" sz="2400" dirty="0"/>
              <a:t>The supply authority’s main circuit breakers and energy meters are located in this kiosk.</a:t>
            </a:r>
          </a:p>
          <a:p>
            <a:r>
              <a:rPr lang="en-ZA" sz="2400" dirty="0" smtClean="0"/>
              <a:t>From </a:t>
            </a:r>
            <a:r>
              <a:rPr lang="en-ZA" sz="2400" dirty="0"/>
              <a:t>the energy meters, cables are laid to the house where they terminate in connection boxes that are mounted on the outside wall of the house.</a:t>
            </a:r>
          </a:p>
          <a:p>
            <a:r>
              <a:rPr lang="en-ZA" sz="2400" dirty="0" smtClean="0"/>
              <a:t>The </a:t>
            </a:r>
            <a:r>
              <a:rPr lang="en-ZA" sz="2400" dirty="0"/>
              <a:t>consumer installs conductors from this connection box to the main distribution board in his house.</a:t>
            </a:r>
            <a:endParaRPr lang="en-ZA" sz="2400" dirty="0" smtClean="0"/>
          </a:p>
        </p:txBody>
      </p:sp>
    </p:spTree>
    <p:extLst>
      <p:ext uri="{BB962C8B-B14F-4D97-AF65-F5344CB8AC3E}">
        <p14:creationId xmlns:p14="http://schemas.microsoft.com/office/powerpoint/2010/main" val="403089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Consumer’s </a:t>
            </a:r>
            <a:r>
              <a:rPr lang="en-ZA" dirty="0"/>
              <a:t>main distribution board</a:t>
            </a:r>
          </a:p>
        </p:txBody>
      </p:sp>
      <p:sp>
        <p:nvSpPr>
          <p:cNvPr id="5" name="Content Placeholder 4"/>
          <p:cNvSpPr>
            <a:spLocks noGrp="1"/>
          </p:cNvSpPr>
          <p:nvPr>
            <p:ph idx="1"/>
          </p:nvPr>
        </p:nvSpPr>
        <p:spPr/>
        <p:txBody>
          <a:bodyPr>
            <a:normAutofit/>
          </a:bodyPr>
          <a:lstStyle/>
          <a:p>
            <a:r>
              <a:rPr lang="en-ZA" sz="2400" dirty="0"/>
              <a:t>The consumer has a main switch or circuit breaker mounted in a distribution board.</a:t>
            </a:r>
          </a:p>
          <a:p>
            <a:r>
              <a:rPr lang="en-ZA" sz="2400" dirty="0" smtClean="0"/>
              <a:t>The </a:t>
            </a:r>
            <a:r>
              <a:rPr lang="en-ZA" sz="2400" dirty="0"/>
              <a:t>main circuit-breaker’s value is usually 10 amps smaller than the supply authority’s, </a:t>
            </a:r>
            <a:r>
              <a:rPr lang="en-ZA" sz="2400" dirty="0" smtClean="0"/>
              <a:t>which </a:t>
            </a:r>
            <a:r>
              <a:rPr lang="en-ZA" sz="2400" dirty="0"/>
              <a:t>is mounted in the kiosk outside the building.</a:t>
            </a:r>
          </a:p>
          <a:p>
            <a:r>
              <a:rPr lang="en-ZA" sz="2400" dirty="0" smtClean="0"/>
              <a:t>Circuit-breakers</a:t>
            </a:r>
            <a:r>
              <a:rPr lang="en-ZA" sz="2400" dirty="0"/>
              <a:t>, which supply the power to the lighting, plugs, geysers, stove and bell circuits are mounted on the distribution board.</a:t>
            </a:r>
            <a:endParaRPr lang="en-ZA" sz="2400" dirty="0" smtClean="0"/>
          </a:p>
        </p:txBody>
      </p:sp>
    </p:spTree>
    <p:extLst>
      <p:ext uri="{BB962C8B-B14F-4D97-AF65-F5344CB8AC3E}">
        <p14:creationId xmlns:p14="http://schemas.microsoft.com/office/powerpoint/2010/main" val="39490978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13105</TotalTime>
  <Words>2235</Words>
  <Application>Microsoft Office PowerPoint</Application>
  <PresentationFormat>Custom</PresentationFormat>
  <Paragraphs>185</Paragraphs>
  <Slides>26</Slides>
  <Notes>26</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1_Office Theme</vt:lpstr>
      <vt:lpstr>2_Office Theme</vt:lpstr>
      <vt:lpstr>3_Office Theme</vt:lpstr>
      <vt:lpstr>Electrical components and systems</vt:lpstr>
      <vt:lpstr>Connect three single-phase energy meters</vt:lpstr>
      <vt:lpstr>Assumed prior learning </vt:lpstr>
      <vt:lpstr>Outcomes</vt:lpstr>
      <vt:lpstr>Introduction</vt:lpstr>
      <vt:lpstr>Supplying power to a consumer</vt:lpstr>
      <vt:lpstr>Order of the supply to the circuit</vt:lpstr>
      <vt:lpstr>Service mains, protective devices and meters</vt:lpstr>
      <vt:lpstr>Consumer’s main distribution board</vt:lpstr>
      <vt:lpstr>Sub-main distribution boards</vt:lpstr>
      <vt:lpstr>Connecting energy meters</vt:lpstr>
      <vt:lpstr>Method to wire the panel</vt:lpstr>
      <vt:lpstr>Method to wire the panel (continued)</vt:lpstr>
      <vt:lpstr>Method to wire the panel (continued)</vt:lpstr>
      <vt:lpstr>Method to wire the panel (control circuit) </vt:lpstr>
      <vt:lpstr>PowerPoint Presentation</vt:lpstr>
      <vt:lpstr>Earthing</vt:lpstr>
      <vt:lpstr>Assessment criteria</vt:lpstr>
      <vt:lpstr>Practise</vt:lpstr>
      <vt:lpstr>Quiz time</vt:lpstr>
      <vt:lpstr>Question 1</vt:lpstr>
      <vt:lpstr>Question 2</vt:lpstr>
      <vt:lpstr>Question 3</vt:lpstr>
      <vt:lpstr>Let’s review:</vt:lpstr>
      <vt:lpstr>Form 01 brief – HIAC</vt:lpstr>
      <vt:lpstr>Form 01-HIAC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BackOffice</cp:lastModifiedBy>
  <cp:revision>765</cp:revision>
  <dcterms:created xsi:type="dcterms:W3CDTF">2018-02-02T12:07:09Z</dcterms:created>
  <dcterms:modified xsi:type="dcterms:W3CDTF">2018-11-13T11:20:04Z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