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5.xml" ContentType="application/vnd.openxmlformats-officedocument.presentationml.tags+xml"/>
  <Override PartName="/ppt/notesSlides/notesSlide29.xml" ContentType="application/vnd.openxmlformats-officedocument.presentationml.notesSlide+xml"/>
  <Override PartName="/ppt/tags/tag6.xml" ContentType="application/vnd.openxmlformats-officedocument.presentationml.tags+xml"/>
  <Override PartName="/ppt/notesSlides/notesSlide30.xml" ContentType="application/vnd.openxmlformats-officedocument.presentationml.notesSlide+xml"/>
  <Override PartName="/ppt/tags/tag7.xml" ContentType="application/vnd.openxmlformats-officedocument.presentationml.tags+xml"/>
  <Override PartName="/ppt/notesSlides/notesSlide31.xml" ContentType="application/vnd.openxmlformats-officedocument.presentationml.notesSlide+xml"/>
  <Override PartName="/ppt/tags/tag8.xml" ContentType="application/vnd.openxmlformats-officedocument.presentationml.tags+xml"/>
  <Override PartName="/ppt/notesSlides/notesSlide32.xml" ContentType="application/vnd.openxmlformats-officedocument.presentationml.notesSlide+xml"/>
  <Override PartName="/ppt/tags/tag9.xml" ContentType="application/vnd.openxmlformats-officedocument.presentationml.tags+xml"/>
  <Override PartName="/ppt/notesSlides/notesSlide33.xml" ContentType="application/vnd.openxmlformats-officedocument.presentationml.notesSlide+xml"/>
  <Override PartName="/ppt/tags/tag10.xml" ContentType="application/vnd.openxmlformats-officedocument.presentationml.tags+xml"/>
  <Override PartName="/ppt/notesSlides/notesSlide34.xml" ContentType="application/vnd.openxmlformats-officedocument.presentationml.notesSlide+xml"/>
  <Override PartName="/ppt/tags/tag11.xml" ContentType="application/vnd.openxmlformats-officedocument.presentationml.tags+xml"/>
  <Override PartName="/ppt/notesSlides/notesSlide35.xml" ContentType="application/vnd.openxmlformats-officedocument.presentationml.notesSlide+xml"/>
  <Override PartName="/ppt/tags/tag12.xml" ContentType="application/vnd.openxmlformats-officedocument.presentationml.tags+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41"/>
  </p:notesMasterIdLst>
  <p:sldIdLst>
    <p:sldId id="256" r:id="rId5"/>
    <p:sldId id="469" r:id="rId6"/>
    <p:sldId id="465" r:id="rId7"/>
    <p:sldId id="460" r:id="rId8"/>
    <p:sldId id="466" r:id="rId9"/>
    <p:sldId id="467" r:id="rId10"/>
    <p:sldId id="470" r:id="rId11"/>
    <p:sldId id="471" r:id="rId12"/>
    <p:sldId id="472" r:id="rId13"/>
    <p:sldId id="473" r:id="rId14"/>
    <p:sldId id="474" r:id="rId15"/>
    <p:sldId id="475" r:id="rId16"/>
    <p:sldId id="477" r:id="rId17"/>
    <p:sldId id="479" r:id="rId18"/>
    <p:sldId id="478" r:id="rId19"/>
    <p:sldId id="482" r:id="rId20"/>
    <p:sldId id="480" r:id="rId21"/>
    <p:sldId id="481" r:id="rId22"/>
    <p:sldId id="483" r:id="rId23"/>
    <p:sldId id="486" r:id="rId24"/>
    <p:sldId id="487" r:id="rId25"/>
    <p:sldId id="476" r:id="rId26"/>
    <p:sldId id="488" r:id="rId27"/>
    <p:sldId id="484" r:id="rId28"/>
    <p:sldId id="485" r:id="rId29"/>
    <p:sldId id="489" r:id="rId30"/>
    <p:sldId id="490" r:id="rId31"/>
    <p:sldId id="491" r:id="rId32"/>
    <p:sldId id="420" r:id="rId33"/>
    <p:sldId id="423" r:id="rId34"/>
    <p:sldId id="369" r:id="rId35"/>
    <p:sldId id="421" r:id="rId36"/>
    <p:sldId id="422" r:id="rId37"/>
    <p:sldId id="468" r:id="rId38"/>
    <p:sldId id="319" r:id="rId39"/>
    <p:sldId id="492" r:id="rId40"/>
  </p:sldIdLst>
  <p:sldSz cx="10239375" cy="5759450"/>
  <p:notesSz cx="6858000" cy="91440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67"/>
            <p14:sldId id="470"/>
            <p14:sldId id="471"/>
            <p14:sldId id="472"/>
            <p14:sldId id="473"/>
            <p14:sldId id="474"/>
            <p14:sldId id="475"/>
            <p14:sldId id="477"/>
            <p14:sldId id="479"/>
            <p14:sldId id="478"/>
            <p14:sldId id="482"/>
            <p14:sldId id="480"/>
            <p14:sldId id="481"/>
            <p14:sldId id="483"/>
            <p14:sldId id="486"/>
            <p14:sldId id="487"/>
            <p14:sldId id="476"/>
            <p14:sldId id="488"/>
            <p14:sldId id="484"/>
            <p14:sldId id="485"/>
            <p14:sldId id="489"/>
            <p14:sldId id="490"/>
            <p14:sldId id="491"/>
            <p14:sldId id="420"/>
            <p14:sldId id="423"/>
            <p14:sldId id="369"/>
            <p14:sldId id="421"/>
            <p14:sldId id="422"/>
            <p14:sldId id="468"/>
          </p14:sldIdLst>
        </p14:section>
        <p14:section name="Appendix" id="{61A5EB1E-5BAC-224D-8F20-5D1D8E086C2B}">
          <p14:sldIdLst>
            <p14:sldId id="319"/>
            <p14:sldId id="492"/>
          </p14:sldIdLst>
        </p14:section>
      </p14:sectionLst>
    </p:ex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8"/>
    <p:restoredTop sz="73124" autoAdjust="0"/>
  </p:normalViewPr>
  <p:slideViewPr>
    <p:cSldViewPr snapToGrid="0" snapToObjects="1">
      <p:cViewPr varScale="1">
        <p:scale>
          <a:sx n="64" d="100"/>
          <a:sy n="64" d="100"/>
        </p:scale>
        <p:origin x="-1386" y="-10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12/11/2018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Fig03= CTC, Book 7, PW-4, </a:t>
            </a:r>
            <a:r>
              <a:rPr lang="en-ZA" dirty="0" err="1" smtClean="0"/>
              <a:t>Pg</a:t>
            </a:r>
            <a:r>
              <a:rPr lang="en-ZA" dirty="0" smtClean="0"/>
              <a:t> 121.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Fig04= CTC, Book 7, PW-4, </a:t>
            </a:r>
            <a:r>
              <a:rPr lang="en-ZA" dirty="0" err="1" smtClean="0"/>
              <a:t>Pg</a:t>
            </a:r>
            <a:r>
              <a:rPr lang="en-ZA" dirty="0" smtClean="0"/>
              <a:t> 121.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Fig05= CTC, Book 7, PW-4, </a:t>
            </a:r>
            <a:r>
              <a:rPr lang="en-ZA" dirty="0" err="1" smtClean="0"/>
              <a:t>Pg</a:t>
            </a:r>
            <a:r>
              <a:rPr lang="en-ZA" dirty="0" smtClean="0"/>
              <a:t> 122.</a:t>
            </a:r>
            <a:r>
              <a:rPr lang="en-ZA" baseline="0" dirty="0" smtClean="0"/>
              <a:t> </a:t>
            </a:r>
            <a:r>
              <a:rPr lang="en-ZA" dirty="0" smtClean="0"/>
              <a:t>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Fig06= CTC, Book 7, PW-4, </a:t>
            </a:r>
            <a:r>
              <a:rPr lang="en-ZA" dirty="0" err="1" smtClean="0"/>
              <a:t>Pg</a:t>
            </a:r>
            <a:r>
              <a:rPr lang="en-ZA" dirty="0" smtClean="0"/>
              <a:t> 122.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Fig07= CTC, Book 7, PW-4, </a:t>
            </a:r>
            <a:r>
              <a:rPr lang="en-ZA" dirty="0" err="1" smtClean="0"/>
              <a:t>Pg</a:t>
            </a:r>
            <a:r>
              <a:rPr lang="en-ZA" dirty="0" smtClean="0"/>
              <a:t> 123.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a:t>
            </a:r>
            <a:r>
              <a:rPr lang="en-ZA" baseline="0" dirty="0" smtClean="0"/>
              <a:t> ‘example’ = link to next slide.</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Fig08= CTC, Book 7, PW-4, </a:t>
            </a:r>
            <a:r>
              <a:rPr lang="en-ZA" dirty="0" err="1" smtClean="0"/>
              <a:t>Pg</a:t>
            </a:r>
            <a:r>
              <a:rPr lang="en-ZA" dirty="0" smtClean="0"/>
              <a:t> 124.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Fig09= CTC, Book 7, PW-4, </a:t>
            </a:r>
            <a:r>
              <a:rPr lang="en-ZA" dirty="0" err="1" smtClean="0"/>
              <a:t>Pg</a:t>
            </a:r>
            <a:r>
              <a:rPr lang="en-ZA" dirty="0" smtClean="0"/>
              <a:t> 125.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Fig10= CTC, Book 7, PW-4, </a:t>
            </a:r>
            <a:r>
              <a:rPr lang="en-ZA" dirty="0" err="1" smtClean="0"/>
              <a:t>Pg</a:t>
            </a:r>
            <a:r>
              <a:rPr lang="en-ZA" dirty="0" smtClean="0"/>
              <a:t> 125.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Fig10= CTC, Book 7, PW-4, </a:t>
            </a:r>
            <a:r>
              <a:rPr lang="en-ZA" dirty="0" err="1" smtClean="0"/>
              <a:t>Pg</a:t>
            </a:r>
            <a:r>
              <a:rPr lang="en-ZA" dirty="0" smtClean="0"/>
              <a:t> 125.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Testing Single Phase AC Motors= link to Topic 5 unit 3 Testing Single Phase AC Motors</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Wiring a panel = link to unit 2 in topic 3 (same topic).</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HIAC form = see appendix for form 01</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2205094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70C0"/>
                </a:solidFill>
              </a:rPr>
              <a:t>Connect a three phase energy meter= Same topic (topic 3) unit 7.3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0070C0"/>
                </a:solidFill>
              </a:rPr>
              <a:t>Three phase motors</a:t>
            </a:r>
            <a:r>
              <a:rPr lang="en-GB" sz="1200" baseline="0" dirty="0" smtClean="0">
                <a:solidFill>
                  <a:srgbClr val="0070C0"/>
                </a:solidFill>
              </a:rPr>
              <a:t> = Topic 7 </a:t>
            </a:r>
            <a:endParaRPr lang="en-GB" sz="1200" dirty="0" smtClean="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(accept slight variations of the following): It is necessary to balance a 3-phase load </a:t>
            </a:r>
            <a:r>
              <a:rPr lang="en-ZA" sz="1200" dirty="0" smtClean="0"/>
              <a:t>so that each phase draws the same amount of current. </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4148638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Allow</a:t>
            </a:r>
            <a:r>
              <a:rPr lang="en-US" b="0" baseline="0" dirty="0" smtClean="0"/>
              <a:t>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baseline="0" dirty="0" smtClean="0"/>
              <a:t>Answer (accept slight variations): An unbalanced load will be connected in </a:t>
            </a:r>
            <a:r>
              <a:rPr lang="en-US" b="0" i="1" baseline="0" dirty="0" smtClean="0"/>
              <a:t>star.</a:t>
            </a:r>
            <a:endParaRPr lang="en-US" b="0" i="1"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0343613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True or False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answer is </a:t>
            </a:r>
            <a:r>
              <a:rPr lang="en-US" b="0" dirty="0" smtClean="0"/>
              <a:t>TRUE</a:t>
            </a: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Correct – Well </a:t>
            </a:r>
            <a:r>
              <a:rPr lang="en-US" b="0" dirty="0" smtClean="0"/>
              <a:t>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Incorrect </a:t>
            </a:r>
            <a:r>
              <a:rPr lang="en-US" b="0" dirty="0"/>
              <a:t>– That is not correct. </a:t>
            </a:r>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3432015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smtClean="0"/>
              <a:t>Allow text to be entered.</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0" dirty="0" smtClean="0"/>
              <a:t>Answer(accept slight variations): A lamp is added to the main circuit to indicate when the contactor is on and when the supply is connected to the load.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33</a:t>
            </a:fld>
            <a:endParaRPr lang="en-GB"/>
          </a:p>
        </p:txBody>
      </p:sp>
    </p:spTree>
    <p:extLst>
      <p:ext uri="{BB962C8B-B14F-4D97-AF65-F5344CB8AC3E}">
        <p14:creationId xmlns:p14="http://schemas.microsoft.com/office/powerpoint/2010/main" val="3207570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34</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 Continued on next slide.</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35</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36</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a:t>
            </a:r>
            <a:r>
              <a:rPr lang="en-ZA" baseline="0" dirty="0" smtClean="0"/>
              <a:t> on ‘impedance’ = Electrical impedance is the measure of the opposition that a circuit presents to a current when a voltage is applied. </a:t>
            </a:r>
          </a:p>
          <a:p>
            <a:r>
              <a:rPr lang="en-ZA" baseline="0" dirty="0" smtClean="0"/>
              <a:t>Img01=https://slideplayer.com/slide/5867350/19/images/14/Balanced+3-phase+systems.jpg </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Fig01= CTC, Book 7, PW-4, </a:t>
            </a:r>
            <a:r>
              <a:rPr lang="en-ZA" dirty="0" err="1" smtClean="0"/>
              <a:t>Pg</a:t>
            </a:r>
            <a:r>
              <a:rPr lang="en-ZA" dirty="0" smtClean="0"/>
              <a:t> 119.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dirty="0" smtClean="0"/>
              <a:t>Fig02= CTC, Book 7, PW-4, </a:t>
            </a:r>
            <a:r>
              <a:rPr lang="en-ZA" dirty="0" err="1" smtClean="0"/>
              <a:t>Pg</a:t>
            </a:r>
            <a:r>
              <a:rPr lang="en-ZA" dirty="0" smtClean="0"/>
              <a:t> 120. Allow scroll.</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11/12/2018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11/12/2018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3.svg"/><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5.xml"/><Relationship Id="rId1" Type="http://schemas.openxmlformats.org/officeDocument/2006/relationships/tags" Target="../tags/tag10.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3.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 </a:t>
            </a:r>
            <a:r>
              <a:rPr lang="en-ZA" sz="3200" dirty="0" smtClean="0"/>
              <a:t>Metering </a:t>
            </a:r>
            <a:r>
              <a:rPr lang="en-ZA" sz="3200" dirty="0"/>
              <a:t>Systems and Load Balancing</a:t>
            </a:r>
          </a:p>
          <a:p>
            <a:r>
              <a:rPr lang="en-GB" sz="3200" dirty="0" smtClean="0"/>
              <a:t> </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Figure 3</a:t>
            </a:r>
            <a:endParaRPr lang="en-ZA" dirty="0"/>
          </a:p>
        </p:txBody>
      </p:sp>
      <p:pic>
        <p:nvPicPr>
          <p:cNvPr id="4099" name="Picture 3"/>
          <p:cNvPicPr>
            <a:picLocks noChangeAspect="1" noChangeArrowheads="1"/>
          </p:cNvPicPr>
          <p:nvPr/>
        </p:nvPicPr>
        <p:blipFill>
          <a:blip r:embed="rId3">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89940" y="1419864"/>
            <a:ext cx="6130977" cy="4210245"/>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6304950" y="2059656"/>
            <a:ext cx="3934425" cy="2308324"/>
          </a:xfrm>
          <a:prstGeom prst="rect">
            <a:avLst/>
          </a:prstGeom>
        </p:spPr>
        <p:txBody>
          <a:bodyPr wrap="square">
            <a:spAutoFit/>
          </a:bodyPr>
          <a:lstStyle/>
          <a:p>
            <a:r>
              <a:rPr lang="en-ZA" dirty="0" smtClean="0"/>
              <a:t>NOTE: You </a:t>
            </a:r>
            <a:r>
              <a:rPr lang="en-ZA" dirty="0"/>
              <a:t>will be provided with a three-phase power supply, a number of loads as well as all the necessary tools and equipment and </a:t>
            </a:r>
            <a:r>
              <a:rPr lang="en-ZA" dirty="0" smtClean="0"/>
              <a:t>must be able to </a:t>
            </a:r>
            <a:r>
              <a:rPr lang="en-ZA" dirty="0"/>
              <a:t>balance the load for the power supply, draw the circuit diagram and wire the </a:t>
            </a:r>
            <a:r>
              <a:rPr lang="en-ZA" dirty="0" smtClean="0"/>
              <a:t>panel</a:t>
            </a:r>
            <a:r>
              <a:rPr lang="en-ZA" dirty="0"/>
              <a:t>. The circuit diagram must conform to the diagrams in this </a:t>
            </a:r>
            <a:r>
              <a:rPr lang="en-ZA" dirty="0" smtClean="0"/>
              <a:t>lesson.</a:t>
            </a:r>
            <a:endParaRPr lang="en-ZA" dirty="0"/>
          </a:p>
        </p:txBody>
      </p:sp>
    </p:spTree>
    <p:extLst>
      <p:ext uri="{BB962C8B-B14F-4D97-AF65-F5344CB8AC3E}">
        <p14:creationId xmlns:p14="http://schemas.microsoft.com/office/powerpoint/2010/main" val="2963536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Figure 4</a:t>
            </a:r>
            <a:endParaRPr lang="en-ZA" dirty="0"/>
          </a:p>
        </p:txBody>
      </p:sp>
      <p:pic>
        <p:nvPicPr>
          <p:cNvPr id="5122" name="Picture 2"/>
          <p:cNvPicPr>
            <a:picLocks noChangeAspect="1" noChangeArrowheads="1"/>
          </p:cNvPicPr>
          <p:nvPr/>
        </p:nvPicPr>
        <p:blipFill>
          <a:blip r:embed="rId3">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59960" y="1264433"/>
            <a:ext cx="6265889" cy="4380507"/>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4950" y="2059656"/>
            <a:ext cx="3934425" cy="2585323"/>
          </a:xfrm>
          <a:prstGeom prst="rect">
            <a:avLst/>
          </a:prstGeom>
        </p:spPr>
        <p:txBody>
          <a:bodyPr wrap="square">
            <a:spAutoFit/>
          </a:bodyPr>
          <a:lstStyle/>
          <a:p>
            <a:r>
              <a:rPr lang="en-ZA" dirty="0" smtClean="0"/>
              <a:t>NOTE: You </a:t>
            </a:r>
            <a:r>
              <a:rPr lang="en-ZA" dirty="0"/>
              <a:t>will be provided with a three-phase power supply, a number of loads as well as all the necessary tools and equipment and </a:t>
            </a:r>
            <a:r>
              <a:rPr lang="en-ZA" dirty="0" smtClean="0"/>
              <a:t>must be able to </a:t>
            </a:r>
            <a:r>
              <a:rPr lang="en-ZA" dirty="0"/>
              <a:t>balance the load for the power supply, draw the circuit diagram and wire the </a:t>
            </a:r>
            <a:r>
              <a:rPr lang="en-ZA" dirty="0" smtClean="0"/>
              <a:t>panel. </a:t>
            </a:r>
            <a:r>
              <a:rPr lang="en-ZA" dirty="0"/>
              <a:t>The circuit diagram must conform to the diagrams in this lesson.</a:t>
            </a:r>
          </a:p>
          <a:p>
            <a:endParaRPr lang="en-ZA" dirty="0"/>
          </a:p>
        </p:txBody>
      </p:sp>
    </p:spTree>
    <p:extLst>
      <p:ext uri="{BB962C8B-B14F-4D97-AF65-F5344CB8AC3E}">
        <p14:creationId xmlns:p14="http://schemas.microsoft.com/office/powerpoint/2010/main" val="11220341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Figure 5</a:t>
            </a:r>
            <a:endParaRPr lang="en-ZA" dirty="0"/>
          </a:p>
        </p:txBody>
      </p:sp>
      <p:pic>
        <p:nvPicPr>
          <p:cNvPr id="6146" name="Picture 2"/>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8800"/>
                    </a14:imgEffect>
                  </a14:imgLayer>
                </a14:imgProps>
              </a:ext>
              <a:ext uri="{28A0092B-C50C-407E-A947-70E740481C1C}">
                <a14:useLocalDpi xmlns:a14="http://schemas.microsoft.com/office/drawing/2010/main" val="0"/>
              </a:ext>
            </a:extLst>
          </a:blip>
          <a:srcRect/>
          <a:stretch>
            <a:fillRect/>
          </a:stretch>
        </p:blipFill>
        <p:spPr bwMode="auto">
          <a:xfrm>
            <a:off x="74950" y="1289935"/>
            <a:ext cx="6217170" cy="4235788"/>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4950" y="2059656"/>
            <a:ext cx="3934425" cy="2585323"/>
          </a:xfrm>
          <a:prstGeom prst="rect">
            <a:avLst/>
          </a:prstGeom>
        </p:spPr>
        <p:txBody>
          <a:bodyPr wrap="square">
            <a:spAutoFit/>
          </a:bodyPr>
          <a:lstStyle/>
          <a:p>
            <a:r>
              <a:rPr lang="en-ZA" dirty="0" smtClean="0"/>
              <a:t>NOTE: You </a:t>
            </a:r>
            <a:r>
              <a:rPr lang="en-ZA" dirty="0"/>
              <a:t>will be provided with a three-phase power supply, a number of loads as well as all the necessary tools and equipment and </a:t>
            </a:r>
            <a:r>
              <a:rPr lang="en-ZA" dirty="0" smtClean="0"/>
              <a:t>must be able to </a:t>
            </a:r>
            <a:r>
              <a:rPr lang="en-ZA" dirty="0"/>
              <a:t>balance the load for the power supply, draw the circuit diagram and wire the </a:t>
            </a:r>
            <a:r>
              <a:rPr lang="en-ZA" dirty="0" smtClean="0"/>
              <a:t>panel. </a:t>
            </a:r>
            <a:r>
              <a:rPr lang="en-ZA" dirty="0"/>
              <a:t>The circuit diagram must conform to the diagrams in this lesson.</a:t>
            </a:r>
          </a:p>
          <a:p>
            <a:endParaRPr lang="en-ZA" dirty="0"/>
          </a:p>
        </p:txBody>
      </p:sp>
    </p:spTree>
    <p:extLst>
      <p:ext uri="{BB962C8B-B14F-4D97-AF65-F5344CB8AC3E}">
        <p14:creationId xmlns:p14="http://schemas.microsoft.com/office/powerpoint/2010/main" val="38044571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Figure 6</a:t>
            </a:r>
            <a:endParaRPr lang="en-ZA" dirty="0"/>
          </a:p>
        </p:txBody>
      </p:sp>
      <p:pic>
        <p:nvPicPr>
          <p:cNvPr id="7170" name="Picture 2"/>
          <p:cNvPicPr>
            <a:picLocks noChangeAspect="1" noChangeArrowheads="1"/>
          </p:cNvPicPr>
          <p:nvPr/>
        </p:nvPicPr>
        <p:blipFill>
          <a:blip r:embed="rId3">
            <a:duotone>
              <a:prstClr val="black"/>
              <a:schemeClr val="accent5">
                <a:tint val="45000"/>
                <a:satMod val="400000"/>
              </a:schemeClr>
            </a:duoton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59960" y="1419866"/>
            <a:ext cx="6113098" cy="4236409"/>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4950" y="2059656"/>
            <a:ext cx="3934425" cy="2585323"/>
          </a:xfrm>
          <a:prstGeom prst="rect">
            <a:avLst/>
          </a:prstGeom>
        </p:spPr>
        <p:txBody>
          <a:bodyPr wrap="square">
            <a:spAutoFit/>
          </a:bodyPr>
          <a:lstStyle/>
          <a:p>
            <a:r>
              <a:rPr lang="en-ZA" dirty="0" smtClean="0"/>
              <a:t>NOTE: You </a:t>
            </a:r>
            <a:r>
              <a:rPr lang="en-ZA" dirty="0"/>
              <a:t>will be provided with a three-phase power supply, a number of loads as well as all the necessary tools and equipment and </a:t>
            </a:r>
            <a:r>
              <a:rPr lang="en-ZA" dirty="0" smtClean="0"/>
              <a:t>must be able to </a:t>
            </a:r>
            <a:r>
              <a:rPr lang="en-ZA" dirty="0"/>
              <a:t>balance the load for the power supply, draw the circuit diagram and wire the </a:t>
            </a:r>
            <a:r>
              <a:rPr lang="en-ZA" dirty="0" smtClean="0"/>
              <a:t>panel. </a:t>
            </a:r>
            <a:r>
              <a:rPr lang="en-ZA" dirty="0"/>
              <a:t>The circuit diagram must conform to the diagrams in this lesson.</a:t>
            </a:r>
          </a:p>
          <a:p>
            <a:endParaRPr lang="en-ZA" dirty="0"/>
          </a:p>
        </p:txBody>
      </p:sp>
    </p:spTree>
    <p:extLst>
      <p:ext uri="{BB962C8B-B14F-4D97-AF65-F5344CB8AC3E}">
        <p14:creationId xmlns:p14="http://schemas.microsoft.com/office/powerpoint/2010/main" val="846382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Balancing resistive loads</a:t>
            </a:r>
          </a:p>
        </p:txBody>
      </p:sp>
      <p:sp>
        <p:nvSpPr>
          <p:cNvPr id="2" name="Content Placeholder 1"/>
          <p:cNvSpPr>
            <a:spLocks noGrp="1"/>
          </p:cNvSpPr>
          <p:nvPr>
            <p:ph idx="1"/>
          </p:nvPr>
        </p:nvSpPr>
        <p:spPr/>
        <p:txBody>
          <a:bodyPr>
            <a:normAutofit/>
          </a:bodyPr>
          <a:lstStyle/>
          <a:p>
            <a:pPr marL="0" indent="0">
              <a:buNone/>
            </a:pPr>
            <a:r>
              <a:rPr lang="en-ZA" sz="2400" dirty="0"/>
              <a:t>Before the main and control circuits are wired, the load must be identified and balanced (if not </a:t>
            </a:r>
            <a:r>
              <a:rPr lang="en-ZA" sz="2400" dirty="0" smtClean="0"/>
              <a:t>exact</a:t>
            </a:r>
            <a:r>
              <a:rPr lang="en-ZA" sz="2400" dirty="0" smtClean="0"/>
              <a:t>ly </a:t>
            </a:r>
            <a:r>
              <a:rPr lang="en-ZA" sz="2400" dirty="0"/>
              <a:t>then as close as possible), and then drawn into the wiring diagram.</a:t>
            </a:r>
          </a:p>
          <a:p>
            <a:pPr marL="0" indent="0">
              <a:buNone/>
            </a:pPr>
            <a:r>
              <a:rPr lang="en-ZA" sz="2400" dirty="0"/>
              <a:t>The resistors will be connected between the studs as shown </a:t>
            </a:r>
            <a:r>
              <a:rPr lang="en-ZA" sz="2400" dirty="0" smtClean="0"/>
              <a:t>below:</a:t>
            </a:r>
            <a:endParaRPr lang="en-ZA" sz="2400"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71" y="3368229"/>
            <a:ext cx="4248150" cy="181927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500384" y="4264174"/>
            <a:ext cx="3735231" cy="923330"/>
          </a:xfrm>
          <a:prstGeom prst="rect">
            <a:avLst/>
          </a:prstGeom>
        </p:spPr>
        <p:txBody>
          <a:bodyPr wrap="square">
            <a:spAutoFit/>
          </a:bodyPr>
          <a:lstStyle/>
          <a:p>
            <a:r>
              <a:rPr lang="en-ZA" dirty="0"/>
              <a:t>Note: Loads used further in this </a:t>
            </a:r>
            <a:r>
              <a:rPr lang="en-ZA" dirty="0" smtClean="0"/>
              <a:t>lesson will </a:t>
            </a:r>
            <a:r>
              <a:rPr lang="en-ZA" dirty="0"/>
              <a:t>consist of resistors, with their values given in watts.</a:t>
            </a:r>
          </a:p>
        </p:txBody>
      </p:sp>
    </p:spTree>
    <p:extLst>
      <p:ext uri="{BB962C8B-B14F-4D97-AF65-F5344CB8AC3E}">
        <p14:creationId xmlns:p14="http://schemas.microsoft.com/office/powerpoint/2010/main" val="3016612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Balanced </a:t>
            </a:r>
            <a:r>
              <a:rPr lang="en-ZA" dirty="0"/>
              <a:t>wattage </a:t>
            </a:r>
            <a:r>
              <a:rPr lang="en-ZA" dirty="0" smtClean="0"/>
              <a:t>loads</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This load is usually made up of six resistors of which the values are given in watts instead of </a:t>
            </a:r>
            <a:r>
              <a:rPr lang="en-ZA" sz="2400" dirty="0" smtClean="0"/>
              <a:t>ohms. When </a:t>
            </a:r>
            <a:r>
              <a:rPr lang="en-ZA" sz="2400" dirty="0"/>
              <a:t>a wattage load is given, it is always correct to connect the individual resistances in parallel.</a:t>
            </a:r>
          </a:p>
          <a:p>
            <a:pPr marL="0" indent="0">
              <a:buNone/>
            </a:pPr>
            <a:r>
              <a:rPr lang="en-ZA" sz="2400" dirty="0"/>
              <a:t>The best way of explaining the method of connecting the load is by means of an </a:t>
            </a:r>
            <a:r>
              <a:rPr lang="en-ZA" sz="2400" dirty="0">
                <a:solidFill>
                  <a:srgbClr val="0070C0"/>
                </a:solidFill>
              </a:rPr>
              <a:t>example</a:t>
            </a:r>
            <a:r>
              <a:rPr lang="en-ZA" sz="2400" dirty="0"/>
              <a:t>.</a:t>
            </a:r>
            <a:endParaRPr lang="en-ZA" sz="2400" dirty="0" smtClean="0"/>
          </a:p>
        </p:txBody>
      </p:sp>
    </p:spTree>
    <p:extLst>
      <p:ext uri="{BB962C8B-B14F-4D97-AF65-F5344CB8AC3E}">
        <p14:creationId xmlns:p14="http://schemas.microsoft.com/office/powerpoint/2010/main" val="3370995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solidFill>
                  <a:srgbClr val="0070C0"/>
                </a:solidFill>
              </a:rPr>
              <a:t>Example</a:t>
            </a:r>
            <a:r>
              <a:rPr lang="en-ZA" dirty="0" smtClean="0"/>
              <a:t>: Balanced wattage loads</a:t>
            </a:r>
            <a:endParaRPr lang="en-ZA" dirty="0"/>
          </a:p>
        </p:txBody>
      </p:sp>
      <p:sp>
        <p:nvSpPr>
          <p:cNvPr id="5" name="Content Placeholder 4"/>
          <p:cNvSpPr>
            <a:spLocks noGrp="1"/>
          </p:cNvSpPr>
          <p:nvPr>
            <p:ph idx="1"/>
          </p:nvPr>
        </p:nvSpPr>
        <p:spPr>
          <a:xfrm>
            <a:off x="703959" y="1533187"/>
            <a:ext cx="8831461" cy="4073134"/>
          </a:xfrm>
        </p:spPr>
        <p:txBody>
          <a:bodyPr>
            <a:noAutofit/>
          </a:bodyPr>
          <a:lstStyle/>
          <a:p>
            <a:pPr marL="0" indent="0">
              <a:buNone/>
            </a:pPr>
            <a:r>
              <a:rPr lang="en-ZA" sz="2400" dirty="0"/>
              <a:t>Balance the loads given below and connect it to a three-phase, 380 volt supply so that 220 volt flows can be measured across each phase. </a:t>
            </a:r>
            <a:endParaRPr lang="en-ZA" sz="2400" dirty="0" smtClean="0"/>
          </a:p>
          <a:p>
            <a:r>
              <a:rPr lang="en-ZA" sz="2400" dirty="0" smtClean="0"/>
              <a:t>1 </a:t>
            </a:r>
            <a:r>
              <a:rPr lang="en-ZA" sz="2400" dirty="0"/>
              <a:t>x 700 watts</a:t>
            </a:r>
          </a:p>
          <a:p>
            <a:r>
              <a:rPr lang="en-ZA" sz="2400" dirty="0"/>
              <a:t>1 x 300 watts</a:t>
            </a:r>
          </a:p>
          <a:p>
            <a:r>
              <a:rPr lang="en-ZA" sz="2400" dirty="0"/>
              <a:t>1 x 200 watts</a:t>
            </a:r>
          </a:p>
          <a:p>
            <a:r>
              <a:rPr lang="en-ZA" sz="2400" dirty="0"/>
              <a:t>1 x 300 watts</a:t>
            </a:r>
          </a:p>
          <a:p>
            <a:r>
              <a:rPr lang="en-ZA" sz="2400" dirty="0"/>
              <a:t>1 x 500 watts</a:t>
            </a:r>
          </a:p>
          <a:p>
            <a:r>
              <a:rPr lang="en-ZA" sz="2400" dirty="0"/>
              <a:t>1 x 1000 watts</a:t>
            </a:r>
          </a:p>
          <a:p>
            <a:pPr marL="0" indent="0">
              <a:buNone/>
            </a:pPr>
            <a:r>
              <a:rPr lang="en-ZA" sz="2400" dirty="0"/>
              <a:t>The voltage in this case indicates that the total load is connected in star.</a:t>
            </a:r>
            <a:endParaRPr lang="en-ZA" sz="2400" dirty="0" smtClean="0"/>
          </a:p>
        </p:txBody>
      </p:sp>
    </p:spTree>
    <p:extLst>
      <p:ext uri="{BB962C8B-B14F-4D97-AF65-F5344CB8AC3E}">
        <p14:creationId xmlns:p14="http://schemas.microsoft.com/office/powerpoint/2010/main" val="683420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8390" y="1533187"/>
            <a:ext cx="8831461" cy="3654318"/>
          </a:xfrm>
        </p:spPr>
        <p:txBody>
          <a:bodyPr>
            <a:normAutofit/>
          </a:bodyPr>
          <a:lstStyle/>
          <a:p>
            <a:pPr marL="0" indent="0">
              <a:buNone/>
            </a:pPr>
            <a:endParaRPr lang="en-ZA" sz="2400" b="1" dirty="0" smtClean="0"/>
          </a:p>
          <a:p>
            <a:pPr marL="0" indent="0">
              <a:buNone/>
            </a:pPr>
            <a:r>
              <a:rPr lang="en-ZA" sz="2400" b="1" dirty="0" smtClean="0"/>
              <a:t>Procedure </a:t>
            </a:r>
            <a:r>
              <a:rPr lang="en-ZA" sz="2400" b="1" dirty="0"/>
              <a:t>for wiring the </a:t>
            </a:r>
            <a:r>
              <a:rPr lang="en-ZA" sz="2400" b="1" dirty="0" smtClean="0"/>
              <a:t>load</a:t>
            </a:r>
          </a:p>
          <a:p>
            <a:r>
              <a:rPr lang="en-ZA" sz="2400" dirty="0"/>
              <a:t>Add the six resistors together</a:t>
            </a:r>
          </a:p>
          <a:p>
            <a:pPr marL="0" indent="0">
              <a:buNone/>
            </a:pPr>
            <a:r>
              <a:rPr lang="en-ZA" sz="2400" dirty="0"/>
              <a:t>700 + 300 + 200 + 300 + 500 + 1000 = 3000 watts</a:t>
            </a:r>
            <a:r>
              <a:rPr lang="en-ZA" sz="2400" dirty="0" smtClean="0"/>
              <a:t>.</a:t>
            </a:r>
          </a:p>
          <a:p>
            <a:pPr marL="0" indent="0">
              <a:buNone/>
            </a:pPr>
            <a:endParaRPr lang="en-ZA" sz="2400" dirty="0" smtClean="0"/>
          </a:p>
          <a:p>
            <a:r>
              <a:rPr lang="en-ZA" sz="2400" dirty="0" smtClean="0"/>
              <a:t>Divide </a:t>
            </a:r>
            <a:r>
              <a:rPr lang="en-ZA" sz="2400" dirty="0"/>
              <a:t>the answer by 3 to determine the </a:t>
            </a:r>
            <a:r>
              <a:rPr lang="en-ZA" sz="2400" dirty="0" smtClean="0"/>
              <a:t>watts/phase</a:t>
            </a:r>
          </a:p>
          <a:p>
            <a:pPr marL="0" indent="0">
              <a:buNone/>
            </a:pPr>
            <a:r>
              <a:rPr lang="en-ZA" sz="2400" dirty="0"/>
              <a:t>3000 ÷ 3 = 1000 watts per </a:t>
            </a:r>
            <a:r>
              <a:rPr lang="en-ZA" sz="2400" dirty="0" smtClean="0"/>
              <a:t>phase</a:t>
            </a:r>
          </a:p>
          <a:p>
            <a:pPr marL="0" indent="0">
              <a:buNone/>
            </a:pPr>
            <a:endParaRPr lang="en-ZA" sz="2400" dirty="0"/>
          </a:p>
        </p:txBody>
      </p:sp>
      <p:sp>
        <p:nvSpPr>
          <p:cNvPr id="5" name="Title 3"/>
          <p:cNvSpPr txBox="1">
            <a:spLocks/>
          </p:cNvSpPr>
          <p:nvPr/>
        </p:nvSpPr>
        <p:spPr>
          <a:xfrm>
            <a:off x="703959" y="459039"/>
            <a:ext cx="8831461" cy="1113227"/>
          </a:xfrm>
          <a:prstGeom prst="rect">
            <a:avLst/>
          </a:prstGeom>
        </p:spPr>
        <p:txBody>
          <a:bodyPr vert="horz" lIns="91440" tIns="45720" rIns="91440" bIns="45720" rtlCol="0" anchor="ctr">
            <a:normAutofit/>
          </a:bodyPr>
          <a:lstStyle>
            <a:lvl1pPr algn="l" defTabSz="767913" rtl="0" eaLnBrk="1" latinLnBrk="0" hangingPunct="1">
              <a:lnSpc>
                <a:spcPct val="90000"/>
              </a:lnSpc>
              <a:spcBef>
                <a:spcPct val="0"/>
              </a:spcBef>
              <a:buNone/>
              <a:defRPr sz="3695" kern="1200">
                <a:solidFill>
                  <a:schemeClr val="tx1"/>
                </a:solidFill>
                <a:latin typeface="+mj-lt"/>
                <a:ea typeface="+mj-ea"/>
                <a:cs typeface="+mj-cs"/>
              </a:defRPr>
            </a:lvl1pPr>
          </a:lstStyle>
          <a:p>
            <a:r>
              <a:rPr lang="en-ZA" dirty="0" smtClean="0"/>
              <a:t>Example: Balanced wattage loads continued</a:t>
            </a:r>
            <a:endParaRPr lang="en-ZA" dirty="0"/>
          </a:p>
        </p:txBody>
      </p:sp>
    </p:spTree>
    <p:extLst>
      <p:ext uri="{BB962C8B-B14F-4D97-AF65-F5344CB8AC3E}">
        <p14:creationId xmlns:p14="http://schemas.microsoft.com/office/powerpoint/2010/main" val="1877979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Example: Balanced wattage loads continued</a:t>
            </a:r>
          </a:p>
        </p:txBody>
      </p:sp>
      <p:sp>
        <p:nvSpPr>
          <p:cNvPr id="2" name="Content Placeholder 1"/>
          <p:cNvSpPr>
            <a:spLocks noGrp="1"/>
          </p:cNvSpPr>
          <p:nvPr>
            <p:ph idx="1"/>
          </p:nvPr>
        </p:nvSpPr>
        <p:spPr/>
        <p:txBody>
          <a:bodyPr>
            <a:normAutofit/>
          </a:bodyPr>
          <a:lstStyle/>
          <a:p>
            <a:r>
              <a:rPr lang="en-ZA" sz="2400" dirty="0" smtClean="0"/>
              <a:t>Use </a:t>
            </a:r>
            <a:r>
              <a:rPr lang="en-ZA" sz="2400" dirty="0"/>
              <a:t>the given resistors values to form combinations that will give 1000 watts/phase. In this case the resistors will have to be connected in parallel.</a:t>
            </a:r>
          </a:p>
          <a:p>
            <a:pPr marL="0" indent="0">
              <a:buNone/>
            </a:pPr>
            <a:r>
              <a:rPr lang="en-ZA" sz="2400" dirty="0"/>
              <a:t>	</a:t>
            </a:r>
            <a:r>
              <a:rPr lang="en-ZA" sz="2400" dirty="0" smtClean="0"/>
              <a:t>Phase </a:t>
            </a:r>
            <a:r>
              <a:rPr lang="en-ZA" sz="2400" dirty="0"/>
              <a:t>1: 700 + 300 = 1000 watts</a:t>
            </a:r>
          </a:p>
          <a:p>
            <a:pPr marL="0" indent="0">
              <a:buNone/>
            </a:pPr>
            <a:r>
              <a:rPr lang="en-ZA" sz="2400" dirty="0" smtClean="0"/>
              <a:t>	Phase </a:t>
            </a:r>
            <a:r>
              <a:rPr lang="en-ZA" sz="2400" dirty="0"/>
              <a:t>2: 200 + 300 + 500 = 1000 watts</a:t>
            </a:r>
          </a:p>
          <a:p>
            <a:pPr marL="0" indent="0">
              <a:buNone/>
            </a:pPr>
            <a:r>
              <a:rPr lang="en-ZA" sz="2400" dirty="0" smtClean="0"/>
              <a:t>	Phase </a:t>
            </a:r>
            <a:r>
              <a:rPr lang="en-ZA" sz="2400" dirty="0"/>
              <a:t>3: 1000 watts</a:t>
            </a:r>
          </a:p>
        </p:txBody>
      </p:sp>
    </p:spTree>
    <p:extLst>
      <p:ext uri="{BB962C8B-B14F-4D97-AF65-F5344CB8AC3E}">
        <p14:creationId xmlns:p14="http://schemas.microsoft.com/office/powerpoint/2010/main" val="592210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Example: Balanced wattage loads continued</a:t>
            </a:r>
          </a:p>
        </p:txBody>
      </p:sp>
      <p:sp>
        <p:nvSpPr>
          <p:cNvPr id="2" name="Content Placeholder 1"/>
          <p:cNvSpPr>
            <a:spLocks noGrp="1"/>
          </p:cNvSpPr>
          <p:nvPr>
            <p:ph idx="1"/>
          </p:nvPr>
        </p:nvSpPr>
        <p:spPr/>
        <p:txBody>
          <a:bodyPr>
            <a:normAutofit/>
          </a:bodyPr>
          <a:lstStyle/>
          <a:p>
            <a:r>
              <a:rPr lang="en-ZA" sz="2400" dirty="0" smtClean="0"/>
              <a:t>Connect </a:t>
            </a:r>
            <a:r>
              <a:rPr lang="en-ZA" sz="2400" dirty="0"/>
              <a:t>them in the circuit as </a:t>
            </a:r>
            <a:r>
              <a:rPr lang="en-ZA" sz="2400" dirty="0" smtClean="0"/>
              <a:t>shown:</a:t>
            </a:r>
            <a:endParaRPr lang="en-ZA" sz="2400"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5612" y="2653855"/>
            <a:ext cx="4248150" cy="253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0398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Wire a three-phase balanced load</a:t>
            </a:r>
            <a:endParaRPr lang="en-GB" dirty="0"/>
          </a:p>
        </p:txBody>
      </p:sp>
      <p:sp>
        <p:nvSpPr>
          <p:cNvPr id="3" name="Text Placeholder 2"/>
          <p:cNvSpPr>
            <a:spLocks noGrp="1"/>
          </p:cNvSpPr>
          <p:nvPr>
            <p:ph type="body" idx="1"/>
          </p:nvPr>
        </p:nvSpPr>
        <p:spPr/>
        <p:txBody>
          <a:bodyPr/>
          <a:lstStyle/>
          <a:p>
            <a:r>
              <a:rPr lang="en-GB" dirty="0" smtClean="0"/>
              <a:t>Unit 7.4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Example: Balanced wattage loads continued</a:t>
            </a:r>
          </a:p>
        </p:txBody>
      </p:sp>
      <p:sp>
        <p:nvSpPr>
          <p:cNvPr id="2" name="Content Placeholder 1"/>
          <p:cNvSpPr>
            <a:spLocks noGrp="1"/>
          </p:cNvSpPr>
          <p:nvPr>
            <p:ph idx="1"/>
          </p:nvPr>
        </p:nvSpPr>
        <p:spPr/>
        <p:txBody>
          <a:bodyPr>
            <a:normAutofit/>
          </a:bodyPr>
          <a:lstStyle/>
          <a:p>
            <a:r>
              <a:rPr lang="en-ZA" sz="2400" dirty="0"/>
              <a:t>Connect the three phases in star, as </a:t>
            </a:r>
            <a:r>
              <a:rPr lang="en-ZA" sz="2400" dirty="0" smtClean="0"/>
              <a:t>shown:</a:t>
            </a:r>
            <a:endParaRPr lang="en-ZA" sz="24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6087" y="2472880"/>
            <a:ext cx="4267200" cy="271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96812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Example: Balanced wattage loads continued</a:t>
            </a:r>
          </a:p>
        </p:txBody>
      </p:sp>
      <p:sp>
        <p:nvSpPr>
          <p:cNvPr id="2" name="Content Placeholder 1"/>
          <p:cNvSpPr>
            <a:spLocks noGrp="1"/>
          </p:cNvSpPr>
          <p:nvPr>
            <p:ph idx="1"/>
          </p:nvPr>
        </p:nvSpPr>
        <p:spPr/>
        <p:txBody>
          <a:bodyPr>
            <a:normAutofit/>
          </a:bodyPr>
          <a:lstStyle/>
          <a:p>
            <a:pPr marL="0" indent="0">
              <a:buNone/>
            </a:pPr>
            <a:r>
              <a:rPr lang="en-ZA" sz="2400" b="1" dirty="0"/>
              <a:t>Note: </a:t>
            </a:r>
            <a:r>
              <a:rPr lang="en-ZA" sz="2400" dirty="0"/>
              <a:t>For safety reasons, it is recommended that a neutral always be connected from the neutral bar to the star point on the load, as shown in </a:t>
            </a:r>
            <a:r>
              <a:rPr lang="en-ZA" sz="2400" dirty="0" smtClean="0"/>
              <a:t>the figure below, </a:t>
            </a:r>
            <a:r>
              <a:rPr lang="en-ZA" sz="2400" dirty="0"/>
              <a:t>although it is strictly speaking not necessary for balanced loads.</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0410" y="2966906"/>
            <a:ext cx="4678554" cy="2792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1665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Unbalanced wattage loads</a:t>
            </a:r>
          </a:p>
        </p:txBody>
      </p:sp>
      <p:sp>
        <p:nvSpPr>
          <p:cNvPr id="5" name="Content Placeholder 4"/>
          <p:cNvSpPr>
            <a:spLocks noGrp="1"/>
          </p:cNvSpPr>
          <p:nvPr>
            <p:ph idx="1"/>
          </p:nvPr>
        </p:nvSpPr>
        <p:spPr/>
        <p:txBody>
          <a:bodyPr>
            <a:normAutofit/>
          </a:bodyPr>
          <a:lstStyle/>
          <a:p>
            <a:pPr marL="0" indent="0">
              <a:buNone/>
            </a:pPr>
            <a:r>
              <a:rPr lang="en-ZA" sz="2400" dirty="0"/>
              <a:t>If the resistors cannot be balanced exactly, then use the following procedure:</a:t>
            </a:r>
          </a:p>
          <a:p>
            <a:pPr marL="0" indent="0">
              <a:buNone/>
            </a:pPr>
            <a:r>
              <a:rPr lang="en-ZA" sz="2400" dirty="0"/>
              <a:t>• Use the same method as described above and balance the load per phase as close as possible to each other.</a:t>
            </a:r>
          </a:p>
          <a:p>
            <a:pPr marL="0" indent="0">
              <a:buNone/>
            </a:pPr>
            <a:r>
              <a:rPr lang="en-ZA" sz="2400" dirty="0"/>
              <a:t>• Connect the resistors in parallel. This has been explained above.</a:t>
            </a:r>
          </a:p>
          <a:p>
            <a:pPr marL="0" indent="0">
              <a:buNone/>
            </a:pPr>
            <a:r>
              <a:rPr lang="en-ZA" sz="2400" dirty="0"/>
              <a:t>• Connect the three separate loads in star.</a:t>
            </a:r>
            <a:endParaRPr lang="en-ZA" sz="2400" dirty="0" smtClean="0"/>
          </a:p>
        </p:txBody>
      </p:sp>
    </p:spTree>
    <p:extLst>
      <p:ext uri="{BB962C8B-B14F-4D97-AF65-F5344CB8AC3E}">
        <p14:creationId xmlns:p14="http://schemas.microsoft.com/office/powerpoint/2010/main" val="3786628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Unbalanced wattage </a:t>
            </a:r>
            <a:r>
              <a:rPr lang="en-ZA" dirty="0" smtClean="0"/>
              <a:t>loads continued</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For unbalanced loads it is imperative to connect a neutral from the neutral bar to the star point on the load as shown </a:t>
            </a:r>
            <a:r>
              <a:rPr lang="en-ZA" sz="2400" dirty="0" smtClean="0"/>
              <a:t>below:</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6931" y="2499892"/>
            <a:ext cx="5165512" cy="3083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16571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Motor loads</a:t>
            </a:r>
          </a:p>
        </p:txBody>
      </p:sp>
      <p:sp>
        <p:nvSpPr>
          <p:cNvPr id="5" name="Content Placeholder 4"/>
          <p:cNvSpPr>
            <a:spLocks noGrp="1"/>
          </p:cNvSpPr>
          <p:nvPr>
            <p:ph idx="1"/>
          </p:nvPr>
        </p:nvSpPr>
        <p:spPr/>
        <p:txBody>
          <a:bodyPr>
            <a:normAutofit/>
          </a:bodyPr>
          <a:lstStyle/>
          <a:p>
            <a:pPr marL="0" indent="0">
              <a:buNone/>
            </a:pPr>
            <a:r>
              <a:rPr lang="en-ZA" sz="2400" dirty="0"/>
              <a:t>A motor is always treated as a balanced load. Refer </a:t>
            </a:r>
            <a:r>
              <a:rPr lang="en-ZA" sz="2400" dirty="0" smtClean="0"/>
              <a:t>to </a:t>
            </a:r>
            <a:r>
              <a:rPr lang="en-ZA" sz="2400" dirty="0"/>
              <a:t>the </a:t>
            </a:r>
            <a:r>
              <a:rPr lang="en-ZA" sz="2400" dirty="0" smtClean="0"/>
              <a:t>lesson; </a:t>
            </a:r>
            <a:r>
              <a:rPr lang="en-ZA" sz="2400" dirty="0">
                <a:solidFill>
                  <a:srgbClr val="0070C0"/>
                </a:solidFill>
              </a:rPr>
              <a:t>Testing Single Phase AC </a:t>
            </a:r>
            <a:r>
              <a:rPr lang="en-ZA" sz="2400" dirty="0" smtClean="0">
                <a:solidFill>
                  <a:srgbClr val="0070C0"/>
                </a:solidFill>
              </a:rPr>
              <a:t>Motors</a:t>
            </a:r>
            <a:r>
              <a:rPr lang="en-ZA" sz="2400" dirty="0" smtClean="0"/>
              <a:t>. </a:t>
            </a:r>
          </a:p>
          <a:p>
            <a:pPr marL="0" indent="0">
              <a:buNone/>
            </a:pPr>
            <a:r>
              <a:rPr lang="en-ZA" sz="2400" dirty="0" smtClean="0"/>
              <a:t>The </a:t>
            </a:r>
            <a:r>
              <a:rPr lang="en-ZA" sz="2400" dirty="0"/>
              <a:t>nameplate of the motor will indicate whether the motor must be connected in star or delta.</a:t>
            </a:r>
          </a:p>
          <a:p>
            <a:pPr marL="0" indent="0">
              <a:buNone/>
            </a:pPr>
            <a:r>
              <a:rPr lang="en-ZA" sz="2400" b="1" dirty="0"/>
              <a:t>Note</a:t>
            </a:r>
            <a:r>
              <a:rPr lang="en-ZA" sz="2400" dirty="0"/>
              <a:t>: If the motor is to be connected in star, there is no need for a neutral.</a:t>
            </a:r>
            <a:endParaRPr lang="en-ZA" sz="2400" dirty="0" smtClean="0"/>
          </a:p>
        </p:txBody>
      </p:sp>
    </p:spTree>
    <p:extLst>
      <p:ext uri="{BB962C8B-B14F-4D97-AF65-F5344CB8AC3E}">
        <p14:creationId xmlns:p14="http://schemas.microsoft.com/office/powerpoint/2010/main" val="2141457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Wire a three-phase load </a:t>
            </a:r>
            <a:r>
              <a:rPr lang="en-ZA" dirty="0" smtClean="0"/>
              <a:t>balanced </a:t>
            </a:r>
            <a:r>
              <a:rPr lang="en-ZA" dirty="0"/>
              <a:t>panel</a:t>
            </a:r>
          </a:p>
        </p:txBody>
      </p:sp>
      <p:sp>
        <p:nvSpPr>
          <p:cNvPr id="5" name="Content Placeholder 4"/>
          <p:cNvSpPr>
            <a:spLocks noGrp="1"/>
          </p:cNvSpPr>
          <p:nvPr>
            <p:ph idx="1"/>
          </p:nvPr>
        </p:nvSpPr>
        <p:spPr>
          <a:xfrm>
            <a:off x="703959" y="1413266"/>
            <a:ext cx="8831461" cy="4226263"/>
          </a:xfrm>
        </p:spPr>
        <p:txBody>
          <a:bodyPr>
            <a:noAutofit/>
          </a:bodyPr>
          <a:lstStyle/>
          <a:p>
            <a:pPr marL="0" indent="0">
              <a:buNone/>
            </a:pPr>
            <a:r>
              <a:rPr lang="en-ZA" sz="2400" dirty="0"/>
              <a:t>• Determine the type of load and balance it according to the methods described in </a:t>
            </a:r>
            <a:r>
              <a:rPr lang="en-ZA" sz="2400" dirty="0" smtClean="0"/>
              <a:t>this lesson.</a:t>
            </a:r>
            <a:endParaRPr lang="en-ZA" sz="2400" dirty="0"/>
          </a:p>
          <a:p>
            <a:pPr marL="0" indent="0">
              <a:buNone/>
            </a:pPr>
            <a:r>
              <a:rPr lang="en-ZA" sz="2400" dirty="0"/>
              <a:t>• On a clean sheet of paper draw a wiring diagram of the main and control circuits with the load connected.</a:t>
            </a:r>
          </a:p>
          <a:p>
            <a:pPr marL="0" indent="0">
              <a:buNone/>
            </a:pPr>
            <a:r>
              <a:rPr lang="en-ZA" sz="2400" dirty="0"/>
              <a:t>• Test the circuit with a bell tester and mark the studs that are used for the main and control circuits.</a:t>
            </a:r>
          </a:p>
          <a:p>
            <a:pPr marL="0" indent="0">
              <a:buNone/>
            </a:pPr>
            <a:r>
              <a:rPr lang="en-ZA" sz="2400" dirty="0"/>
              <a:t>• Wire the main circuit and the load according to the wiring diagram that has been drawn.</a:t>
            </a:r>
          </a:p>
          <a:p>
            <a:pPr marL="0" indent="0">
              <a:buNone/>
            </a:pPr>
            <a:r>
              <a:rPr lang="en-ZA" sz="2400" dirty="0"/>
              <a:t>• Wire the control circuit according to the drawn diagram.</a:t>
            </a:r>
          </a:p>
          <a:p>
            <a:pPr marL="0" indent="0">
              <a:buNone/>
            </a:pPr>
            <a:r>
              <a:rPr lang="en-ZA" sz="2400" dirty="0"/>
              <a:t>• Test the completed circuit with a bell tester for correct operation.</a:t>
            </a:r>
          </a:p>
          <a:p>
            <a:pPr marL="0" indent="0">
              <a:buNone/>
            </a:pPr>
            <a:r>
              <a:rPr lang="en-ZA" sz="2400" b="1" dirty="0"/>
              <a:t>Note: </a:t>
            </a:r>
            <a:r>
              <a:rPr lang="en-ZA" sz="2400" dirty="0"/>
              <a:t>Do not apply power to this panel!</a:t>
            </a:r>
            <a:endParaRPr lang="en-ZA" sz="2400" dirty="0" smtClean="0"/>
          </a:p>
        </p:txBody>
      </p:sp>
    </p:spTree>
    <p:extLst>
      <p:ext uri="{BB962C8B-B14F-4D97-AF65-F5344CB8AC3E}">
        <p14:creationId xmlns:p14="http://schemas.microsoft.com/office/powerpoint/2010/main" val="3338378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Assessment criteria</a:t>
            </a:r>
            <a:endParaRPr lang="en-ZA" dirty="0"/>
          </a:p>
        </p:txBody>
      </p:sp>
      <p:sp>
        <p:nvSpPr>
          <p:cNvPr id="5" name="Content Placeholder 4"/>
          <p:cNvSpPr>
            <a:spLocks noGrp="1"/>
          </p:cNvSpPr>
          <p:nvPr>
            <p:ph idx="1"/>
          </p:nvPr>
        </p:nvSpPr>
        <p:spPr>
          <a:xfrm>
            <a:off x="703959" y="1330741"/>
            <a:ext cx="8831461" cy="4477869"/>
          </a:xfrm>
        </p:spPr>
        <p:txBody>
          <a:bodyPr>
            <a:noAutofit/>
          </a:bodyPr>
          <a:lstStyle/>
          <a:p>
            <a:pPr marL="0" indent="0">
              <a:buNone/>
            </a:pPr>
            <a:r>
              <a:rPr lang="en-ZA" sz="1800" dirty="0" smtClean="0"/>
              <a:t>In practise you will </a:t>
            </a:r>
            <a:r>
              <a:rPr lang="en-ZA" sz="1800" dirty="0"/>
              <a:t>be provided with a three-phase power supply, a number of loads as well as all the necessary tools and equipment and must balance the load for the power supply, draw the circuit diagram and wire the panel to the following standards:</a:t>
            </a:r>
          </a:p>
          <a:p>
            <a:pPr marL="0" indent="0">
              <a:buNone/>
            </a:pPr>
            <a:r>
              <a:rPr lang="en-ZA" sz="1800" dirty="0"/>
              <a:t>(a) The load must be balanced, if not correctly, then as close as possible, according to the examples in the module.</a:t>
            </a:r>
          </a:p>
          <a:p>
            <a:pPr marL="0" indent="0">
              <a:buNone/>
            </a:pPr>
            <a:r>
              <a:rPr lang="en-ZA" sz="1800" dirty="0"/>
              <a:t>(b) The circuit diagram must conform to the diagrams in this module.</a:t>
            </a:r>
          </a:p>
          <a:p>
            <a:pPr marL="0" indent="0">
              <a:buNone/>
            </a:pPr>
            <a:r>
              <a:rPr lang="en-ZA" sz="1800" dirty="0"/>
              <a:t>(c) The resistances must be connected in parallel.</a:t>
            </a:r>
          </a:p>
          <a:p>
            <a:pPr marL="0" indent="0">
              <a:buNone/>
            </a:pPr>
            <a:r>
              <a:rPr lang="en-ZA" sz="1800" dirty="0"/>
              <a:t>(d) The loads must be connected in either star or delta as described </a:t>
            </a:r>
            <a:r>
              <a:rPr lang="en-ZA" sz="1800" dirty="0" smtClean="0"/>
              <a:t>in an earlier lesson.</a:t>
            </a:r>
            <a:endParaRPr lang="en-ZA" sz="1800" dirty="0"/>
          </a:p>
          <a:p>
            <a:pPr marL="0" indent="0">
              <a:buNone/>
            </a:pPr>
            <a:r>
              <a:rPr lang="en-ZA" sz="1800" dirty="0"/>
              <a:t>(e) The indicating lamp must only operate when the contactor is “on”.</a:t>
            </a:r>
          </a:p>
          <a:p>
            <a:pPr marL="0" indent="0">
              <a:buNone/>
            </a:pPr>
            <a:r>
              <a:rPr lang="en-ZA" sz="1800" dirty="0"/>
              <a:t>(f) The timer must switch the contactor “on” or “off” at a pre-set time.</a:t>
            </a:r>
          </a:p>
          <a:p>
            <a:pPr marL="0" indent="0">
              <a:buNone/>
            </a:pPr>
            <a:r>
              <a:rPr lang="en-ZA" sz="1800" dirty="0"/>
              <a:t>(g) The wiring of the panel, the selection of the sizes and colours of conductors, and the termination of the conductors, must be according to the standards described in </a:t>
            </a:r>
            <a:r>
              <a:rPr lang="en-ZA" sz="1800" dirty="0" smtClean="0">
                <a:solidFill>
                  <a:srgbClr val="0070C0"/>
                </a:solidFill>
              </a:rPr>
              <a:t>Wiring a panel</a:t>
            </a:r>
            <a:r>
              <a:rPr lang="en-ZA" sz="1800" dirty="0" smtClean="0"/>
              <a:t> and </a:t>
            </a:r>
            <a:r>
              <a:rPr lang="en-ZA" sz="1800" dirty="0"/>
              <a:t>the </a:t>
            </a:r>
            <a:r>
              <a:rPr lang="en-ZA" sz="1800" dirty="0" smtClean="0"/>
              <a:t>SANS </a:t>
            </a:r>
            <a:r>
              <a:rPr lang="en-ZA" sz="1800" dirty="0"/>
              <a:t>Code of Practice for the Wiring of Premises.</a:t>
            </a:r>
          </a:p>
          <a:p>
            <a:pPr marL="0" indent="0">
              <a:buNone/>
            </a:pPr>
            <a:r>
              <a:rPr lang="en-ZA" sz="1800" dirty="0"/>
              <a:t>(h) All the metal parts must be earthed.</a:t>
            </a:r>
            <a:endParaRPr lang="en-ZA" sz="1800" dirty="0" smtClean="0"/>
          </a:p>
        </p:txBody>
      </p:sp>
    </p:spTree>
    <p:extLst>
      <p:ext uri="{BB962C8B-B14F-4D97-AF65-F5344CB8AC3E}">
        <p14:creationId xmlns:p14="http://schemas.microsoft.com/office/powerpoint/2010/main" val="2788685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Control form </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All the relevant safety procedures must be adhered to. Refer to the HIAC Form.</a:t>
            </a:r>
            <a:endParaRPr lang="en-ZA" sz="2400" dirty="0" smtClean="0"/>
          </a:p>
        </p:txBody>
      </p:sp>
      <p:sp>
        <p:nvSpPr>
          <p:cNvPr id="2" name="Rounded Rectangle 1"/>
          <p:cNvSpPr/>
          <p:nvPr/>
        </p:nvSpPr>
        <p:spPr>
          <a:xfrm>
            <a:off x="3350848" y="2668249"/>
            <a:ext cx="3537679" cy="1439056"/>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t>HIAC </a:t>
            </a:r>
            <a:r>
              <a:rPr lang="en-ZA" sz="2400" b="1" dirty="0" smtClean="0"/>
              <a:t>FORM: Wire a three-phased balanced load </a:t>
            </a:r>
            <a:endParaRPr lang="en-ZA" sz="2400" b="1" dirty="0"/>
          </a:p>
        </p:txBody>
      </p:sp>
    </p:spTree>
    <p:extLst>
      <p:ext uri="{BB962C8B-B14F-4D97-AF65-F5344CB8AC3E}">
        <p14:creationId xmlns:p14="http://schemas.microsoft.com/office/powerpoint/2010/main" val="29636846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Practise</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Balance different sets of loads provided, draw the wiring diagrams and wire the </a:t>
            </a:r>
            <a:r>
              <a:rPr lang="en-ZA" sz="2400" dirty="0" smtClean="0"/>
              <a:t>panels. At </a:t>
            </a:r>
            <a:r>
              <a:rPr lang="en-ZA" sz="2400" dirty="0"/>
              <a:t>least three loads must be correctly balanced and two panels completely wired.</a:t>
            </a:r>
          </a:p>
          <a:p>
            <a:pPr marL="0" indent="0">
              <a:buNone/>
            </a:pPr>
            <a:r>
              <a:rPr lang="en-ZA" sz="2400" b="1" dirty="0"/>
              <a:t>REMEMBER</a:t>
            </a:r>
            <a:r>
              <a:rPr lang="en-ZA" sz="2400" dirty="0"/>
              <a:t> to adhere to the relevant safety procedures when doing the practical work. Refer to the HIAC Form.</a:t>
            </a:r>
            <a:endParaRPr lang="en-ZA" sz="2400" dirty="0" smtClean="0"/>
          </a:p>
        </p:txBody>
      </p:sp>
    </p:spTree>
    <p:extLst>
      <p:ext uri="{BB962C8B-B14F-4D97-AF65-F5344CB8AC3E}">
        <p14:creationId xmlns:p14="http://schemas.microsoft.com/office/powerpoint/2010/main" val="11823170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Quiz time</a:t>
            </a:r>
            <a:endParaRPr lang="en-GB" sz="3000" dirty="0"/>
          </a:p>
        </p:txBody>
      </p:sp>
      <p:sp>
        <p:nvSpPr>
          <p:cNvPr id="3" name="Content Placeholder 2"/>
          <p:cNvSpPr>
            <a:spLocks noGrp="1"/>
          </p:cNvSpPr>
          <p:nvPr>
            <p:ph idx="1"/>
          </p:nvPr>
        </p:nvSpPr>
        <p:spPr>
          <a:xfrm>
            <a:off x="1122534" y="1469694"/>
            <a:ext cx="7607557" cy="3821508"/>
          </a:xfrm>
        </p:spPr>
        <p:txBody>
          <a:bodyPr>
            <a:noAutofit/>
          </a:bodyPr>
          <a:lstStyle/>
          <a:p>
            <a:pPr marL="0" indent="0" algn="just">
              <a:buNone/>
            </a:pPr>
            <a:r>
              <a:rPr lang="en-GB" sz="2400" dirty="0"/>
              <a:t>We have come to the end of this unit. Answer the following questions to make sure you </a:t>
            </a:r>
            <a:r>
              <a:rPr lang="en-GB" sz="2400" dirty="0" smtClean="0"/>
              <a:t>understand how to work with conductors and insulators.</a:t>
            </a:r>
            <a:endParaRPr lang="en-GB" sz="2400" dirty="0"/>
          </a:p>
        </p:txBody>
      </p:sp>
    </p:spTree>
    <p:custDataLst>
      <p:tags r:id="rId1"/>
    </p:custDataLst>
    <p:extLst>
      <p:ext uri="{BB962C8B-B14F-4D97-AF65-F5344CB8AC3E}">
        <p14:creationId xmlns:p14="http://schemas.microsoft.com/office/powerpoint/2010/main" val="1477108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3959" y="430753"/>
            <a:ext cx="8831461" cy="1113227"/>
          </a:xfrm>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smtClean="0">
                <a:solidFill>
                  <a:srgbClr val="0070C0"/>
                </a:solidFill>
              </a:rPr>
              <a:t>Connect a three phase energy meter</a:t>
            </a:r>
            <a:endParaRPr lang="en-GB" sz="2400" dirty="0">
              <a:solidFill>
                <a:srgbClr val="0070C0"/>
              </a:solidFill>
            </a:endParaRPr>
          </a:p>
          <a:p>
            <a:pPr marL="0" indent="0">
              <a:buNone/>
            </a:pPr>
            <a:r>
              <a:rPr lang="en-GB" sz="2400" dirty="0" smtClean="0">
                <a:solidFill>
                  <a:srgbClr val="0070C0"/>
                </a:solidFill>
              </a:rPr>
              <a:t>Three phase motors</a:t>
            </a:r>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1</a:t>
            </a:r>
          </a:p>
        </p:txBody>
      </p:sp>
      <p:sp>
        <p:nvSpPr>
          <p:cNvPr id="3" name="Content Placeholder 2"/>
          <p:cNvSpPr>
            <a:spLocks noGrp="1"/>
          </p:cNvSpPr>
          <p:nvPr>
            <p:ph idx="1"/>
          </p:nvPr>
        </p:nvSpPr>
        <p:spPr/>
        <p:txBody>
          <a:bodyPr>
            <a:normAutofit/>
          </a:bodyPr>
          <a:lstStyle/>
          <a:p>
            <a:pPr marL="0" indent="0">
              <a:buNone/>
            </a:pPr>
            <a:r>
              <a:rPr lang="en-ZA" sz="2400" dirty="0"/>
              <a:t>Why is it necessary to balance a 3-phase load?</a:t>
            </a:r>
            <a:endParaRPr lang="en-ZA" sz="2400" dirty="0"/>
          </a:p>
        </p:txBody>
      </p:sp>
      <p:sp>
        <p:nvSpPr>
          <p:cNvPr id="4" name="TextBox 3"/>
          <p:cNvSpPr txBox="1"/>
          <p:nvPr/>
        </p:nvSpPr>
        <p:spPr>
          <a:xfrm>
            <a:off x="869430" y="2623279"/>
            <a:ext cx="6175947" cy="369332"/>
          </a:xfrm>
          <a:prstGeom prst="rect">
            <a:avLst/>
          </a:prstGeom>
          <a:noFill/>
          <a:ln>
            <a:solidFill>
              <a:schemeClr val="tx1"/>
            </a:solidFill>
          </a:ln>
        </p:spPr>
        <p:txBody>
          <a:bodyPr wrap="square" rtlCol="0">
            <a:spAutoFit/>
          </a:bodyPr>
          <a:lstStyle/>
          <a:p>
            <a:r>
              <a:rPr lang="en-ZA" dirty="0" smtClean="0"/>
              <a:t>INSERT YOUR ANSWER HERE</a:t>
            </a:r>
            <a:endParaRPr lang="en-ZA" dirty="0"/>
          </a:p>
        </p:txBody>
      </p:sp>
    </p:spTree>
    <p:custDataLst>
      <p:tags r:id="rId1"/>
    </p:custDataLst>
    <p:extLst>
      <p:ext uri="{BB962C8B-B14F-4D97-AF65-F5344CB8AC3E}">
        <p14:creationId xmlns:p14="http://schemas.microsoft.com/office/powerpoint/2010/main" val="24864678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2</a:t>
            </a:r>
          </a:p>
        </p:txBody>
      </p:sp>
      <p:sp>
        <p:nvSpPr>
          <p:cNvPr id="3" name="Content Placeholder 2"/>
          <p:cNvSpPr>
            <a:spLocks noGrp="1"/>
          </p:cNvSpPr>
          <p:nvPr>
            <p:ph idx="1"/>
          </p:nvPr>
        </p:nvSpPr>
        <p:spPr/>
        <p:txBody>
          <a:bodyPr/>
          <a:lstStyle/>
          <a:p>
            <a:pPr marL="0" indent="0">
              <a:buNone/>
            </a:pPr>
            <a:r>
              <a:rPr lang="en-ZA" dirty="0"/>
              <a:t>How would an unbalanced load be connected?</a:t>
            </a:r>
            <a:endParaRPr lang="en-ZA" dirty="0"/>
          </a:p>
        </p:txBody>
      </p:sp>
      <p:sp>
        <p:nvSpPr>
          <p:cNvPr id="4" name="TextBox 3"/>
          <p:cNvSpPr txBox="1"/>
          <p:nvPr/>
        </p:nvSpPr>
        <p:spPr>
          <a:xfrm>
            <a:off x="869430" y="2623279"/>
            <a:ext cx="6175947" cy="369332"/>
          </a:xfrm>
          <a:prstGeom prst="rect">
            <a:avLst/>
          </a:prstGeom>
          <a:noFill/>
          <a:ln>
            <a:solidFill>
              <a:schemeClr val="tx1"/>
            </a:solidFill>
          </a:ln>
        </p:spPr>
        <p:txBody>
          <a:bodyPr wrap="square" rtlCol="0">
            <a:spAutoFit/>
          </a:bodyPr>
          <a:lstStyle/>
          <a:p>
            <a:r>
              <a:rPr lang="en-ZA" dirty="0" smtClean="0"/>
              <a:t>INSERT YOUR ANSWER HERE</a:t>
            </a:r>
            <a:endParaRPr lang="en-ZA" dirty="0"/>
          </a:p>
        </p:txBody>
      </p:sp>
    </p:spTree>
    <p:custDataLst>
      <p:tags r:id="rId1"/>
    </p:custDataLst>
    <p:extLst>
      <p:ext uri="{BB962C8B-B14F-4D97-AF65-F5344CB8AC3E}">
        <p14:creationId xmlns:p14="http://schemas.microsoft.com/office/powerpoint/2010/main" val="1554878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3</a:t>
            </a:r>
          </a:p>
        </p:txBody>
      </p:sp>
      <p:sp>
        <p:nvSpPr>
          <p:cNvPr id="4" name="Content Placeholder 3"/>
          <p:cNvSpPr>
            <a:spLocks noGrp="1"/>
          </p:cNvSpPr>
          <p:nvPr>
            <p:ph idx="1"/>
          </p:nvPr>
        </p:nvSpPr>
        <p:spPr/>
        <p:txBody>
          <a:bodyPr>
            <a:normAutofit/>
          </a:bodyPr>
          <a:lstStyle/>
          <a:p>
            <a:pPr marL="0" indent="0">
              <a:buNone/>
            </a:pPr>
            <a:r>
              <a:rPr lang="en-ZA" sz="2400" dirty="0"/>
              <a:t>A balanced three-phase system is one in which the impedances in the three phases are </a:t>
            </a:r>
            <a:r>
              <a:rPr lang="en-ZA" sz="2400" dirty="0" smtClean="0"/>
              <a:t>identical.</a:t>
            </a:r>
            <a:endParaRPr lang="en-ZA" sz="2400" dirty="0"/>
          </a:p>
        </p:txBody>
      </p:sp>
      <p:pic>
        <p:nvPicPr>
          <p:cNvPr id="6" name="Graphic 8" descr="User">
            <a:extLst>
              <a:ext uri="{FF2B5EF4-FFF2-40B4-BE49-F238E27FC236}">
                <a16:creationId xmlns="" xmlns:a16="http://schemas.microsoft.com/office/drawing/2014/main" id="{E2092FAE-43D4-A64D-8926-8B141ADBB9E8}"/>
              </a:ext>
            </a:extLst>
          </p:cNvPr>
          <p:cNvPicPr>
            <a:picLocks noChangeAspect="1"/>
          </p:cNvPicPr>
          <p:nvPr/>
        </p:nvPicPr>
        <p:blipFill>
          <a:blip r:embed="rId4">
            <a:extLst>
              <a:ext uri="{96DAC541-7B7A-43D3-8B79-37D633B846F1}">
                <asvg:svgBlip xmlns="" xmlns:asvg="http://schemas.microsoft.com/office/drawing/2016/SVG/main" r:embed="rId6"/>
              </a:ext>
            </a:extLst>
          </a:blip>
          <a:stretch>
            <a:fillRect/>
          </a:stretch>
        </p:blipFill>
        <p:spPr>
          <a:xfrm>
            <a:off x="590506" y="3709106"/>
            <a:ext cx="854046" cy="854046"/>
          </a:xfrm>
          <a:prstGeom prst="rect">
            <a:avLst/>
          </a:prstGeom>
        </p:spPr>
      </p:pic>
      <p:sp>
        <p:nvSpPr>
          <p:cNvPr id="7" name="Rectangle 6">
            <a:extLst>
              <a:ext uri="{FF2B5EF4-FFF2-40B4-BE49-F238E27FC236}">
                <a16:creationId xmlns="" xmlns:a16="http://schemas.microsoft.com/office/drawing/2014/main" id="{ED0F39FE-ABFC-434F-8991-7748E1C924D7}"/>
              </a:ext>
            </a:extLst>
          </p:cNvPr>
          <p:cNvSpPr/>
          <p:nvPr/>
        </p:nvSpPr>
        <p:spPr>
          <a:xfrm>
            <a:off x="1444553" y="3722593"/>
            <a:ext cx="3879454" cy="461665"/>
          </a:xfrm>
          <a:prstGeom prst="rect">
            <a:avLst/>
          </a:prstGeom>
          <a:solidFill>
            <a:schemeClr val="tx2">
              <a:lumMod val="40000"/>
              <a:lumOff val="60000"/>
            </a:schemeClr>
          </a:solidFill>
        </p:spPr>
        <p:txBody>
          <a:bodyPr wrap="square">
            <a:spAutoFit/>
          </a:bodyPr>
          <a:lstStyle/>
          <a:p>
            <a:pPr lvl="0" defTabSz="914400">
              <a:defRPr/>
            </a:pPr>
            <a:r>
              <a:rPr lang="en-GB" sz="2400" i="1" dirty="0"/>
              <a:t>Click </a:t>
            </a:r>
            <a:r>
              <a:rPr lang="en-GB" sz="2400" i="1" dirty="0" smtClean="0"/>
              <a:t>on the correct answer.</a:t>
            </a:r>
            <a:endParaRPr lang="en-GB" sz="2400" i="1" dirty="0"/>
          </a:p>
        </p:txBody>
      </p:sp>
      <p:sp>
        <p:nvSpPr>
          <p:cNvPr id="8" name="Rectangle 7"/>
          <p:cNvSpPr/>
          <p:nvPr/>
        </p:nvSpPr>
        <p:spPr>
          <a:xfrm>
            <a:off x="4032354" y="2848131"/>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t>TRUE</a:t>
            </a:r>
            <a:endParaRPr lang="en-ZA" b="1" dirty="0"/>
          </a:p>
        </p:txBody>
      </p:sp>
      <p:sp>
        <p:nvSpPr>
          <p:cNvPr id="9" name="Rectangle 8"/>
          <p:cNvSpPr/>
          <p:nvPr/>
        </p:nvSpPr>
        <p:spPr>
          <a:xfrm>
            <a:off x="5324007" y="2865621"/>
            <a:ext cx="827228" cy="446620"/>
          </a:xfrm>
          <a:prstGeom prst="rect">
            <a:avLst/>
          </a:prstGeom>
          <a:solidFill>
            <a:schemeClr val="tx1">
              <a:lumMod val="60000"/>
              <a:lumOff val="40000"/>
              <a:alpha val="3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ZA" b="1" dirty="0" smtClean="0"/>
              <a:t>FALSE</a:t>
            </a:r>
            <a:endParaRPr lang="en-ZA" b="1" dirty="0"/>
          </a:p>
        </p:txBody>
      </p:sp>
    </p:spTree>
    <p:custDataLst>
      <p:tags r:id="rId1"/>
    </p:custDataLst>
    <p:extLst>
      <p:ext uri="{BB962C8B-B14F-4D97-AF65-F5344CB8AC3E}">
        <p14:creationId xmlns:p14="http://schemas.microsoft.com/office/powerpoint/2010/main" val="23962320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 4</a:t>
            </a:r>
          </a:p>
        </p:txBody>
      </p:sp>
      <p:sp>
        <p:nvSpPr>
          <p:cNvPr id="3" name="Content Placeholder 2"/>
          <p:cNvSpPr>
            <a:spLocks noGrp="1"/>
          </p:cNvSpPr>
          <p:nvPr>
            <p:ph idx="1"/>
          </p:nvPr>
        </p:nvSpPr>
        <p:spPr/>
        <p:txBody>
          <a:bodyPr/>
          <a:lstStyle/>
          <a:p>
            <a:pPr marL="0" indent="0">
              <a:buNone/>
            </a:pPr>
            <a:r>
              <a:rPr lang="en-ZA" dirty="0"/>
              <a:t>Why is an </a:t>
            </a:r>
            <a:r>
              <a:rPr lang="en-ZA" dirty="0" smtClean="0"/>
              <a:t>indication lamp used </a:t>
            </a:r>
            <a:r>
              <a:rPr lang="en-ZA" dirty="0"/>
              <a:t>and where should it be connected?</a:t>
            </a:r>
            <a:endParaRPr lang="en-ZA" dirty="0"/>
          </a:p>
        </p:txBody>
      </p:sp>
      <p:sp>
        <p:nvSpPr>
          <p:cNvPr id="4" name="TextBox 3"/>
          <p:cNvSpPr txBox="1"/>
          <p:nvPr/>
        </p:nvSpPr>
        <p:spPr>
          <a:xfrm>
            <a:off x="869430" y="2623279"/>
            <a:ext cx="6175947" cy="369332"/>
          </a:xfrm>
          <a:prstGeom prst="rect">
            <a:avLst/>
          </a:prstGeom>
          <a:noFill/>
          <a:ln>
            <a:solidFill>
              <a:schemeClr val="tx1"/>
            </a:solidFill>
          </a:ln>
        </p:spPr>
        <p:txBody>
          <a:bodyPr wrap="square" rtlCol="0">
            <a:spAutoFit/>
          </a:bodyPr>
          <a:lstStyle/>
          <a:p>
            <a:r>
              <a:rPr lang="en-ZA" dirty="0" smtClean="0"/>
              <a:t>INSERT YOUR ANSWER HERE</a:t>
            </a:r>
            <a:endParaRPr lang="en-ZA" dirty="0"/>
          </a:p>
        </p:txBody>
      </p:sp>
    </p:spTree>
    <p:custDataLst>
      <p:tags r:id="rId1"/>
    </p:custDataLst>
    <p:extLst>
      <p:ext uri="{BB962C8B-B14F-4D97-AF65-F5344CB8AC3E}">
        <p14:creationId xmlns:p14="http://schemas.microsoft.com/office/powerpoint/2010/main" val="6718081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GB" sz="2400" dirty="0" smtClean="0"/>
              <a:t>Definition of a three-phase balanced system.</a:t>
            </a:r>
            <a:endParaRPr lang="en-GB" sz="2400" dirty="0" smtClean="0"/>
          </a:p>
          <a:p>
            <a:pPr algn="just">
              <a:buFont typeface="Wingdings" panose="05000000000000000000" pitchFamily="2" charset="2"/>
              <a:buChar char="ü"/>
            </a:pPr>
            <a:r>
              <a:rPr lang="en-GB" sz="2400" dirty="0" smtClean="0"/>
              <a:t>The main circuit and the control circuit of a balanced load.</a:t>
            </a:r>
            <a:endParaRPr lang="en-GB" sz="2400" dirty="0" smtClean="0"/>
          </a:p>
          <a:p>
            <a:pPr algn="just">
              <a:buFont typeface="Wingdings" panose="05000000000000000000" pitchFamily="2" charset="2"/>
              <a:buChar char="ü"/>
            </a:pPr>
            <a:r>
              <a:rPr lang="en-GB" sz="2400" smtClean="0"/>
              <a:t>Balanced wattage loads.</a:t>
            </a:r>
            <a:endParaRPr lang="en-GB" sz="2400" dirty="0" smtClean="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092C05-8DD4-4005-AA63-7A57617E295A}"/>
              </a:ext>
            </a:extLst>
          </p:cNvPr>
          <p:cNvSpPr>
            <a:spLocks noGrp="1"/>
          </p:cNvSpPr>
          <p:nvPr>
            <p:ph type="title"/>
          </p:nvPr>
        </p:nvSpPr>
        <p:spPr/>
        <p:txBody>
          <a:bodyPr/>
          <a:lstStyle/>
          <a:p>
            <a:r>
              <a:rPr lang="en-ZA" dirty="0" smtClean="0"/>
              <a:t>HIAC </a:t>
            </a:r>
            <a:r>
              <a:rPr lang="en-ZA" dirty="0"/>
              <a:t>brief </a:t>
            </a:r>
            <a:r>
              <a:rPr lang="en-ZA" dirty="0" smtClean="0"/>
              <a:t>– Form 01</a:t>
            </a:r>
            <a:endParaRPr lang="en-ZA" dirty="0"/>
          </a:p>
        </p:txBody>
      </p:sp>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5431" y="1035896"/>
            <a:ext cx="5644366" cy="6394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092C05-8DD4-4005-AA63-7A57617E295A}"/>
              </a:ext>
            </a:extLst>
          </p:cNvPr>
          <p:cNvSpPr>
            <a:spLocks noGrp="1"/>
          </p:cNvSpPr>
          <p:nvPr>
            <p:ph type="title"/>
          </p:nvPr>
        </p:nvSpPr>
        <p:spPr/>
        <p:txBody>
          <a:bodyPr/>
          <a:lstStyle/>
          <a:p>
            <a:r>
              <a:rPr lang="en-ZA" dirty="0" smtClean="0"/>
              <a:t>HIAC </a:t>
            </a:r>
            <a:r>
              <a:rPr lang="en-ZA" dirty="0"/>
              <a:t>brief </a:t>
            </a:r>
            <a:r>
              <a:rPr lang="en-ZA" dirty="0" smtClean="0"/>
              <a:t>– Form 01continued</a:t>
            </a:r>
            <a:endParaRPr lang="en-ZA" dirty="0"/>
          </a:p>
        </p:txBody>
      </p:sp>
      <p:pic>
        <p:nvPicPr>
          <p:cNvPr id="133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5612" y="1528658"/>
            <a:ext cx="6021151" cy="4230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91570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a:t>Balance a three-phase load and draw the circuit diagram of the balanced load.</a:t>
            </a:r>
          </a:p>
          <a:p>
            <a:r>
              <a:rPr lang="en-ZA" sz="2400" dirty="0"/>
              <a:t>Wire the panel according to the diagram.</a:t>
            </a:r>
          </a:p>
          <a:p>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When a load is connected to a three-phase supply it is essential that it be balanced so that each phase draws the same amount of current. There are a number of different types of loads that can be used, for example; lights, motors and resistance circuits and they, in turn, can be connected in a number of different ways. For example; motors in star or delta and resistance circuits and lights in parallel. </a:t>
            </a:r>
            <a:r>
              <a:rPr lang="en-ZA" sz="2400" dirty="0" smtClean="0"/>
              <a:t>In this lesson we will </a:t>
            </a:r>
            <a:r>
              <a:rPr lang="en-ZA" sz="2400" dirty="0"/>
              <a:t>describe different loads that must be balanced and connected.</a:t>
            </a:r>
            <a:endParaRPr lang="en-ZA" sz="2400" dirty="0" smtClean="0"/>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What is a 3-phase balanced system?</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A balanced three-phase </a:t>
            </a:r>
            <a:r>
              <a:rPr lang="en-ZA" sz="2400" dirty="0" smtClean="0"/>
              <a:t>system </a:t>
            </a:r>
            <a:r>
              <a:rPr lang="en-ZA" sz="2400" dirty="0"/>
              <a:t>is one in which the</a:t>
            </a:r>
            <a:r>
              <a:rPr lang="en-ZA" sz="2400" dirty="0">
                <a:solidFill>
                  <a:srgbClr val="0070C0"/>
                </a:solidFill>
              </a:rPr>
              <a:t> impedances </a:t>
            </a:r>
            <a:r>
              <a:rPr lang="en-ZA" sz="2400" dirty="0"/>
              <a:t>in the three phases are </a:t>
            </a:r>
            <a:r>
              <a:rPr lang="en-ZA" sz="2400" dirty="0" smtClean="0"/>
              <a:t>identical. With </a:t>
            </a:r>
            <a:r>
              <a:rPr lang="en-ZA" sz="2400" dirty="0"/>
              <a:t>such a balanced load, if a balanced three-phase supply is applied, the currents will also be balanced.</a:t>
            </a:r>
            <a:endParaRPr lang="en-ZA" sz="2400" dirty="0" smtClean="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63" t="1781" r="563" b="8536"/>
          <a:stretch/>
        </p:blipFill>
        <p:spPr bwMode="auto">
          <a:xfrm>
            <a:off x="2456435" y="2788170"/>
            <a:ext cx="5326504" cy="3582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The main </a:t>
            </a:r>
            <a:r>
              <a:rPr lang="en-ZA" dirty="0" smtClean="0"/>
              <a:t>circuit of a balanced load</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 main circuit for a three-phase balanced load is exactly the same as the main circuit used for a direct-on-line starter.</a:t>
            </a:r>
            <a:endParaRPr lang="en-ZA" sz="2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602" y="2467674"/>
            <a:ext cx="3457575" cy="51625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704232" y="2467674"/>
            <a:ext cx="5118100" cy="1569660"/>
          </a:xfrm>
          <a:prstGeom prst="rect">
            <a:avLst/>
          </a:prstGeom>
        </p:spPr>
        <p:txBody>
          <a:bodyPr>
            <a:spAutoFit/>
          </a:bodyPr>
          <a:lstStyle/>
          <a:p>
            <a:r>
              <a:rPr lang="en-ZA" sz="2400" dirty="0" smtClean="0"/>
              <a:t>A lamp is added to the main circuit to indicate when </a:t>
            </a:r>
            <a:r>
              <a:rPr lang="en-ZA" sz="2400" dirty="0"/>
              <a:t>the contactor is “on” and when the supply is connected to the load</a:t>
            </a:r>
            <a:r>
              <a:rPr lang="en-ZA" sz="2400" dirty="0" smtClean="0"/>
              <a:t>.</a:t>
            </a:r>
            <a:endParaRPr lang="en-ZA" sz="2400" dirty="0"/>
          </a:p>
        </p:txBody>
      </p:sp>
    </p:spTree>
    <p:extLst>
      <p:ext uri="{BB962C8B-B14F-4D97-AF65-F5344CB8AC3E}">
        <p14:creationId xmlns:p14="http://schemas.microsoft.com/office/powerpoint/2010/main" val="2889018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The control </a:t>
            </a:r>
            <a:r>
              <a:rPr lang="en-ZA" dirty="0" smtClean="0"/>
              <a:t>circuit of a balanced load</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 control circuit is also the same as that of a direct-on-line starter, </a:t>
            </a:r>
            <a:r>
              <a:rPr lang="en-ZA" sz="2400" dirty="0" smtClean="0"/>
              <a:t>instead </a:t>
            </a:r>
            <a:r>
              <a:rPr lang="en-ZA" sz="2400" dirty="0"/>
              <a:t>of stop-start buttons, a thermostat or timer can be used as a means of control.</a:t>
            </a:r>
            <a:endParaRPr lang="en-ZA" sz="2400" dirty="0" smtClean="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8991" y="2463359"/>
            <a:ext cx="2981392" cy="386249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379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Different </a:t>
            </a:r>
            <a:r>
              <a:rPr lang="en-ZA" dirty="0"/>
              <a:t>ways of connecting three-phased balanced loads</a:t>
            </a:r>
          </a:p>
        </p:txBody>
      </p:sp>
      <p:sp>
        <p:nvSpPr>
          <p:cNvPr id="5" name="Content Placeholder 4"/>
          <p:cNvSpPr>
            <a:spLocks noGrp="1"/>
          </p:cNvSpPr>
          <p:nvPr>
            <p:ph idx="1"/>
          </p:nvPr>
        </p:nvSpPr>
        <p:spPr/>
        <p:txBody>
          <a:bodyPr>
            <a:normAutofit/>
          </a:bodyPr>
          <a:lstStyle/>
          <a:p>
            <a:pPr marL="0" indent="0">
              <a:buNone/>
            </a:pPr>
            <a:r>
              <a:rPr lang="en-ZA" sz="2400" dirty="0"/>
              <a:t>Figures 3, 4, 5 and 6 on the following </a:t>
            </a:r>
            <a:r>
              <a:rPr lang="en-ZA" sz="2400" dirty="0" smtClean="0"/>
              <a:t>pages </a:t>
            </a:r>
            <a:r>
              <a:rPr lang="en-ZA" sz="2400" dirty="0"/>
              <a:t>show different ways of connecting three-phased balanced loads to a supply through different timers and contactor coils.</a:t>
            </a:r>
            <a:endParaRPr lang="en-ZA" sz="2400" dirty="0" smtClean="0"/>
          </a:p>
        </p:txBody>
      </p:sp>
    </p:spTree>
    <p:extLst>
      <p:ext uri="{BB962C8B-B14F-4D97-AF65-F5344CB8AC3E}">
        <p14:creationId xmlns:p14="http://schemas.microsoft.com/office/powerpoint/2010/main" val="12201164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13079</TotalTime>
  <Words>2117</Words>
  <Application>Microsoft Office PowerPoint</Application>
  <PresentationFormat>Custom</PresentationFormat>
  <Paragraphs>201</Paragraphs>
  <Slides>36</Slides>
  <Notes>36</Notes>
  <HiddenSlides>0</HiddenSlides>
  <MMClips>0</MMClips>
  <ScaleCrop>false</ScaleCrop>
  <HeadingPairs>
    <vt:vector size="4" baseType="variant">
      <vt:variant>
        <vt:lpstr>Theme</vt:lpstr>
      </vt:variant>
      <vt:variant>
        <vt:i4>4</vt:i4>
      </vt:variant>
      <vt:variant>
        <vt:lpstr>Slide Titles</vt:lpstr>
      </vt:variant>
      <vt:variant>
        <vt:i4>36</vt:i4>
      </vt:variant>
    </vt:vector>
  </HeadingPairs>
  <TitlesOfParts>
    <vt:vector size="40" baseType="lpstr">
      <vt:lpstr>Office Theme</vt:lpstr>
      <vt:lpstr>1_Office Theme</vt:lpstr>
      <vt:lpstr>2_Office Theme</vt:lpstr>
      <vt:lpstr>3_Office Theme</vt:lpstr>
      <vt:lpstr>Electrical components and systems</vt:lpstr>
      <vt:lpstr>Wire a three-phase balanced load</vt:lpstr>
      <vt:lpstr>Assumed prior learning </vt:lpstr>
      <vt:lpstr>Outcomes</vt:lpstr>
      <vt:lpstr>Introduction</vt:lpstr>
      <vt:lpstr>What is a 3-phase balanced system?</vt:lpstr>
      <vt:lpstr>The main circuit of a balanced load</vt:lpstr>
      <vt:lpstr>The control circuit of a balanced load</vt:lpstr>
      <vt:lpstr>Different ways of connecting three-phased balanced loads</vt:lpstr>
      <vt:lpstr>Figure 3</vt:lpstr>
      <vt:lpstr>Figure 4</vt:lpstr>
      <vt:lpstr>Figure 5</vt:lpstr>
      <vt:lpstr>Figure 6</vt:lpstr>
      <vt:lpstr>Balancing resistive loads</vt:lpstr>
      <vt:lpstr>Balanced wattage loads</vt:lpstr>
      <vt:lpstr>Example: Balanced wattage loads</vt:lpstr>
      <vt:lpstr>PowerPoint Presentation</vt:lpstr>
      <vt:lpstr>Example: Balanced wattage loads continued</vt:lpstr>
      <vt:lpstr>Example: Balanced wattage loads continued</vt:lpstr>
      <vt:lpstr>Example: Balanced wattage loads continued</vt:lpstr>
      <vt:lpstr>Example: Balanced wattage loads continued</vt:lpstr>
      <vt:lpstr>Unbalanced wattage loads</vt:lpstr>
      <vt:lpstr>Unbalanced wattage loads continued</vt:lpstr>
      <vt:lpstr>Motor loads</vt:lpstr>
      <vt:lpstr>Wire a three-phase load balanced panel</vt:lpstr>
      <vt:lpstr>Assessment criteria</vt:lpstr>
      <vt:lpstr>Control form </vt:lpstr>
      <vt:lpstr>Practise</vt:lpstr>
      <vt:lpstr>Quiz time</vt:lpstr>
      <vt:lpstr>Question 1</vt:lpstr>
      <vt:lpstr>Question 2</vt:lpstr>
      <vt:lpstr>Question 3</vt:lpstr>
      <vt:lpstr>Question 4</vt:lpstr>
      <vt:lpstr>Let’s review:</vt:lpstr>
      <vt:lpstr>HIAC brief – Form 01</vt:lpstr>
      <vt:lpstr>HIAC brief – Form 01continued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763</cp:revision>
  <dcterms:created xsi:type="dcterms:W3CDTF">2018-02-02T12:07:09Z</dcterms:created>
  <dcterms:modified xsi:type="dcterms:W3CDTF">2018-11-12T12:00:13Z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