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tags/tag10.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11.xml" ContentType="application/vnd.openxmlformats-officedocument.presentationml.tags+xml"/>
  <Override PartName="/ppt/notesSlides/notesSlide35.xml" ContentType="application/vnd.openxmlformats-officedocument.presentationml.notesSlide+xml"/>
  <Override PartName="/ppt/tags/tag12.xml" ContentType="application/vnd.openxmlformats-officedocument.presentationml.tags+xml"/>
  <Override PartName="/ppt/notesSlides/notesSlide36.xml" ContentType="application/vnd.openxmlformats-officedocument.presentationml.notesSlide+xml"/>
  <Override PartName="/ppt/tags/tag13.xml" ContentType="application/vnd.openxmlformats-officedocument.presentationml.tags+xml"/>
  <Override PartName="/ppt/notesSlides/notesSlide37.xml" ContentType="application/vnd.openxmlformats-officedocument.presentationml.notesSlide+xml"/>
  <Override PartName="/ppt/tags/tag14.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43"/>
  </p:notesMasterIdLst>
  <p:sldIdLst>
    <p:sldId id="256" r:id="rId5"/>
    <p:sldId id="469" r:id="rId6"/>
    <p:sldId id="465" r:id="rId7"/>
    <p:sldId id="460" r:id="rId8"/>
    <p:sldId id="466" r:id="rId9"/>
    <p:sldId id="467" r:id="rId10"/>
    <p:sldId id="470" r:id="rId11"/>
    <p:sldId id="471" r:id="rId12"/>
    <p:sldId id="472" r:id="rId13"/>
    <p:sldId id="473" r:id="rId14"/>
    <p:sldId id="483" r:id="rId15"/>
    <p:sldId id="474" r:id="rId16"/>
    <p:sldId id="475" r:id="rId17"/>
    <p:sldId id="476" r:id="rId18"/>
    <p:sldId id="477" r:id="rId19"/>
    <p:sldId id="420" r:id="rId20"/>
    <p:sldId id="421" r:id="rId21"/>
    <p:sldId id="485" r:id="rId22"/>
    <p:sldId id="486" r:id="rId23"/>
    <p:sldId id="487" r:id="rId24"/>
    <p:sldId id="484" r:id="rId25"/>
    <p:sldId id="480" r:id="rId26"/>
    <p:sldId id="478" r:id="rId27"/>
    <p:sldId id="479" r:id="rId28"/>
    <p:sldId id="488" r:id="rId29"/>
    <p:sldId id="489" r:id="rId30"/>
    <p:sldId id="490" r:id="rId31"/>
    <p:sldId id="491" r:id="rId32"/>
    <p:sldId id="492" r:id="rId33"/>
    <p:sldId id="494" r:id="rId34"/>
    <p:sldId id="495" r:id="rId35"/>
    <p:sldId id="496" r:id="rId36"/>
    <p:sldId id="497" r:id="rId37"/>
    <p:sldId id="498" r:id="rId38"/>
    <p:sldId id="468" r:id="rId39"/>
    <p:sldId id="457" r:id="rId40"/>
    <p:sldId id="453" r:id="rId41"/>
    <p:sldId id="493" r:id="rId42"/>
  </p:sldIdLst>
  <p:sldSz cx="10239375" cy="5759450"/>
  <p:notesSz cx="6858000" cy="91440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3"/>
            <p14:sldId id="483"/>
            <p14:sldId id="474"/>
            <p14:sldId id="475"/>
            <p14:sldId id="476"/>
            <p14:sldId id="477"/>
            <p14:sldId id="420"/>
            <p14:sldId id="421"/>
            <p14:sldId id="485"/>
            <p14:sldId id="486"/>
            <p14:sldId id="487"/>
            <p14:sldId id="484"/>
            <p14:sldId id="480"/>
            <p14:sldId id="478"/>
            <p14:sldId id="479"/>
            <p14:sldId id="488"/>
            <p14:sldId id="489"/>
            <p14:sldId id="490"/>
            <p14:sldId id="491"/>
            <p14:sldId id="492"/>
            <p14:sldId id="494"/>
            <p14:sldId id="495"/>
            <p14:sldId id="496"/>
            <p14:sldId id="497"/>
            <p14:sldId id="498"/>
            <p14:sldId id="468"/>
          </p14:sldIdLst>
        </p14:section>
        <p14:section name="Appendix" id="{61A5EB1E-5BAC-224D-8F20-5D1D8E086C2B}">
          <p14:sldIdLst>
            <p14:sldId id="457"/>
            <p14:sldId id="453"/>
            <p14:sldId id="493"/>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1379" autoAdjust="0"/>
  </p:normalViewPr>
  <p:slideViewPr>
    <p:cSldViewPr snapToGrid="0" snapToObjects="1">
      <p:cViewPr varScale="1">
        <p:scale>
          <a:sx n="62" d="100"/>
          <a:sy n="62" d="100"/>
        </p:scale>
        <p:origin x="-1416" y="-90"/>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09/11/2018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vid01= get link https://www.youtube.com/watch?v=nRzsH0plXIc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04: CTC, Book 7, EM-2, </a:t>
            </a:r>
            <a:r>
              <a:rPr lang="en-ZA" baseline="0" dirty="0" err="1" smtClean="0"/>
              <a:t>Pg</a:t>
            </a:r>
            <a:r>
              <a:rPr lang="en-ZA" baseline="0" dirty="0" smtClean="0"/>
              <a:t> 89.</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05: CTC, Book 7, EM-2, </a:t>
            </a:r>
            <a:r>
              <a:rPr lang="en-ZA" baseline="0" dirty="0" err="1" smtClean="0"/>
              <a:t>Pg</a:t>
            </a:r>
            <a:r>
              <a:rPr lang="en-ZA" baseline="0" dirty="0" smtClean="0"/>
              <a:t> 89.</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Figs</a:t>
            </a:r>
            <a:r>
              <a:rPr lang="en-ZA" baseline="0" dirty="0" smtClean="0"/>
              <a:t> 06 (a) and (b): CTC, Book 7, EM-2, </a:t>
            </a:r>
            <a:r>
              <a:rPr lang="en-ZA" baseline="0" dirty="0" err="1" smtClean="0"/>
              <a:t>Pg</a:t>
            </a:r>
            <a:r>
              <a:rPr lang="en-ZA" baseline="0" dirty="0" smtClean="0"/>
              <a:t> 90.</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Allow</a:t>
            </a:r>
            <a:r>
              <a:rPr lang="en-ZA" baseline="0" dirty="0" smtClean="0"/>
              <a:t> scroll on page. </a:t>
            </a:r>
            <a:r>
              <a:rPr lang="en-ZA" dirty="0" smtClean="0"/>
              <a:t>Fig</a:t>
            </a:r>
            <a:r>
              <a:rPr lang="en-ZA" baseline="0" dirty="0" smtClean="0"/>
              <a:t> 07: CTC, Book 7, EM-2, </a:t>
            </a:r>
            <a:r>
              <a:rPr lang="en-ZA" baseline="0" dirty="0" err="1" smtClean="0"/>
              <a:t>Pg</a:t>
            </a:r>
            <a:r>
              <a:rPr lang="en-ZA" baseline="0" dirty="0" smtClean="0"/>
              <a:t> 91.</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click on the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click on the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click on the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click on the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MCQ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click on each option.</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08: CTC, Book 7, EM-2, </a:t>
            </a:r>
            <a:r>
              <a:rPr lang="en-ZA" baseline="0" dirty="0" err="1" smtClean="0"/>
              <a:t>Pg</a:t>
            </a:r>
            <a:r>
              <a:rPr lang="en-ZA" baseline="0" dirty="0" smtClean="0"/>
              <a:t> 93. Allow scroll. </a:t>
            </a:r>
          </a:p>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smtClean="0"/>
              <a:t>Click on Connecting and Starting Three Phase AC Motors= link to that unit (4) in Three phase motors.</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09: CTC, Book 7, EM-2, </a:t>
            </a:r>
            <a:r>
              <a:rPr lang="en-ZA" baseline="0" dirty="0" err="1" smtClean="0"/>
              <a:t>Pg</a:t>
            </a:r>
            <a:r>
              <a:rPr lang="en-ZA" baseline="0" dirty="0" smtClean="0"/>
              <a:t> 94. Allow scroll.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HIAC form: see appendix for form 01. Click on button = show form 01.</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a:t>
            </a:r>
            <a:r>
              <a:rPr lang="en-ZA" baseline="0" dirty="0" smtClean="0"/>
              <a:t>1 (a) and (b): CTC, Book 7, EM-3, </a:t>
            </a:r>
            <a:r>
              <a:rPr lang="en-ZA" baseline="0" dirty="0" err="1" smtClean="0"/>
              <a:t>Pg</a:t>
            </a:r>
            <a:r>
              <a:rPr lang="en-ZA" baseline="0" dirty="0" smtClean="0"/>
              <a:t> 106.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2 (a) and (b): CTC, Book 7, EM-3, </a:t>
            </a:r>
            <a:r>
              <a:rPr lang="en-ZA" baseline="0" dirty="0" err="1" smtClean="0"/>
              <a:t>Pg</a:t>
            </a:r>
            <a:r>
              <a:rPr lang="en-ZA" baseline="0" dirty="0" smtClean="0"/>
              <a:t> 106 and 107. </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None/>
            </a:pPr>
            <a:r>
              <a:rPr lang="en-GB" sz="1200" dirty="0" smtClean="0">
                <a:solidFill>
                  <a:srgbClr val="0070C0"/>
                </a:solidFill>
              </a:rPr>
              <a:t>Using energy meters (unit 7.1 in same topic)</a:t>
            </a:r>
          </a:p>
          <a:p>
            <a:pPr marL="0" indent="0">
              <a:buNone/>
            </a:pPr>
            <a:r>
              <a:rPr lang="en-GB" sz="1200" dirty="0" smtClean="0">
                <a:solidFill>
                  <a:srgbClr val="0070C0"/>
                </a:solidFill>
              </a:rPr>
              <a:t>Connect a single phase energy meter (unit 7.2 in same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(a)=Figure 3 and (b)=Figure 4: CTC, Book 7, EM-3, </a:t>
            </a:r>
            <a:r>
              <a:rPr lang="en-ZA" baseline="0" dirty="0" err="1" smtClean="0"/>
              <a:t>Pg</a:t>
            </a:r>
            <a:r>
              <a:rPr lang="en-ZA" baseline="0" dirty="0" smtClean="0"/>
              <a:t> 108. </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35</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https://www.youtube.com/watch?v=nRzsH0plXIc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a:t>
            </a:r>
            <a:r>
              <a:rPr lang="en-ZA" baseline="0" dirty="0" smtClean="0"/>
              <a:t> scroll on form. Continued on next slide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a:t>
            </a:r>
            <a:r>
              <a:rPr lang="en-ZA" baseline="0" dirty="0" smtClean="0"/>
              <a:t> scroll on form. Continued from previous slide.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Figs</a:t>
            </a:r>
            <a:r>
              <a:rPr lang="en-ZA" baseline="0" dirty="0" smtClean="0"/>
              <a:t> 01: CTC, Book 7, EM-2, </a:t>
            </a:r>
            <a:r>
              <a:rPr lang="en-ZA" baseline="0" dirty="0" err="1" smtClean="0"/>
              <a:t>Pg</a:t>
            </a:r>
            <a:r>
              <a:rPr lang="en-ZA" baseline="0" dirty="0" smtClean="0"/>
              <a:t> 87.</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a:t>
            </a:r>
            <a:r>
              <a:rPr lang="en-ZA" baseline="0" dirty="0" smtClean="0"/>
              <a:t> 02: CTC, Book 7, EM-2, </a:t>
            </a:r>
            <a:r>
              <a:rPr lang="en-ZA" baseline="0" dirty="0" err="1" smtClean="0"/>
              <a:t>Pg</a:t>
            </a:r>
            <a:r>
              <a:rPr lang="en-ZA" baseline="0" dirty="0" smtClean="0"/>
              <a:t> 88.</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Figs</a:t>
            </a:r>
            <a:r>
              <a:rPr lang="en-ZA" baseline="0" dirty="0" smtClean="0"/>
              <a:t> 03: CTC, Book 7, EM-2, </a:t>
            </a:r>
            <a:r>
              <a:rPr lang="en-ZA" baseline="0" dirty="0" err="1" smtClean="0"/>
              <a:t>Pg</a:t>
            </a:r>
            <a:r>
              <a:rPr lang="en-ZA" baseline="0" dirty="0" smtClean="0"/>
              <a:t> 89.</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11/9/2018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21.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3.sv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5.xml"/><Relationship Id="rId1" Type="http://schemas.openxmlformats.org/officeDocument/2006/relationships/tags" Target="../tags/tag1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s://www.youtube.com/watch?v=nRzsH0plXIc" TargetMode="Externa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4.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 Connect a three phase energy meter</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What </a:t>
            </a:r>
            <a:r>
              <a:rPr lang="en-ZA" dirty="0"/>
              <a:t>is the difference between a balanced load and unbalanced load?</a:t>
            </a:r>
          </a:p>
        </p:txBody>
      </p:sp>
      <p:sp>
        <p:nvSpPr>
          <p:cNvPr id="5" name="Content Placeholder 4"/>
          <p:cNvSpPr>
            <a:spLocks noGrp="1"/>
          </p:cNvSpPr>
          <p:nvPr>
            <p:ph idx="1"/>
          </p:nvPr>
        </p:nvSpPr>
        <p:spPr/>
        <p:txBody>
          <a:bodyPr>
            <a:normAutofit/>
          </a:bodyPr>
          <a:lstStyle/>
          <a:p>
            <a:pPr marL="0" indent="0">
              <a:buNone/>
            </a:pPr>
            <a:r>
              <a:rPr lang="en-ZA" sz="2400" dirty="0"/>
              <a:t>Watch the video below for an </a:t>
            </a:r>
            <a:r>
              <a:rPr lang="en-ZA" sz="2400" dirty="0" smtClean="0"/>
              <a:t>explanation of the difference between a balanced and unbalanced load in </a:t>
            </a:r>
            <a:r>
              <a:rPr lang="en-ZA" sz="2400" dirty="0"/>
              <a:t>a three phase </a:t>
            </a:r>
            <a:r>
              <a:rPr lang="en-ZA" sz="2400" dirty="0" smtClean="0"/>
              <a:t>circuit.</a:t>
            </a:r>
          </a:p>
        </p:txBody>
      </p:sp>
      <p:sp>
        <p:nvSpPr>
          <p:cNvPr id="2" name="Rounded Rectangle 1"/>
          <p:cNvSpPr/>
          <p:nvPr/>
        </p:nvSpPr>
        <p:spPr>
          <a:xfrm>
            <a:off x="3039427" y="2651760"/>
            <a:ext cx="4047173" cy="2148840"/>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t>Balanced load vs unbalanced load</a:t>
            </a:r>
            <a:endParaRPr lang="en-ZA" sz="2400" b="1" dirty="0"/>
          </a:p>
        </p:txBody>
      </p:sp>
    </p:spTree>
    <p:extLst>
      <p:ext uri="{BB962C8B-B14F-4D97-AF65-F5344CB8AC3E}">
        <p14:creationId xmlns:p14="http://schemas.microsoft.com/office/powerpoint/2010/main" val="3127605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err="1"/>
              <a:t>Blondel’s</a:t>
            </a:r>
            <a:r>
              <a:rPr lang="en-ZA" dirty="0"/>
              <a:t> theorem</a:t>
            </a:r>
          </a:p>
        </p:txBody>
      </p:sp>
      <p:sp>
        <p:nvSpPr>
          <p:cNvPr id="5" name="Content Placeholder 4"/>
          <p:cNvSpPr>
            <a:spLocks noGrp="1"/>
          </p:cNvSpPr>
          <p:nvPr>
            <p:ph idx="1"/>
          </p:nvPr>
        </p:nvSpPr>
        <p:spPr/>
        <p:txBody>
          <a:bodyPr>
            <a:normAutofit/>
          </a:bodyPr>
          <a:lstStyle/>
          <a:p>
            <a:pPr marL="0" indent="0">
              <a:buNone/>
            </a:pPr>
            <a:r>
              <a:rPr lang="en-ZA" sz="2400" dirty="0" err="1"/>
              <a:t>Blondel’s</a:t>
            </a:r>
            <a:r>
              <a:rPr lang="en-ZA" sz="2400" dirty="0"/>
              <a:t> theorem </a:t>
            </a:r>
            <a:r>
              <a:rPr lang="en-ZA" sz="2400" dirty="0" smtClean="0"/>
              <a:t>states: to </a:t>
            </a:r>
            <a:r>
              <a:rPr lang="en-ZA" sz="2400" dirty="0"/>
              <a:t>measure the power in a circuit having N wires, it is necessary to have N minus 1 </a:t>
            </a:r>
            <a:r>
              <a:rPr lang="en-ZA" sz="2400" dirty="0" err="1" smtClean="0"/>
              <a:t>wattmeters</a:t>
            </a:r>
            <a:r>
              <a:rPr lang="en-ZA" sz="2400" dirty="0"/>
              <a:t>, with the voltage coils connected to a common wire which is usually earthed, and a current coil in each of the phases.</a:t>
            </a:r>
          </a:p>
          <a:p>
            <a:r>
              <a:rPr lang="en-ZA" sz="2400" dirty="0"/>
              <a:t>The design of some meters does not completely conform to </a:t>
            </a:r>
            <a:r>
              <a:rPr lang="en-ZA" sz="2400" dirty="0" err="1"/>
              <a:t>Blondel's</a:t>
            </a:r>
            <a:r>
              <a:rPr lang="en-ZA" sz="2400" dirty="0"/>
              <a:t> theorem. However, the error involved is insignificant.</a:t>
            </a:r>
            <a:endParaRPr lang="en-ZA" sz="2400" dirty="0" smtClean="0"/>
          </a:p>
        </p:txBody>
      </p:sp>
    </p:spTree>
    <p:extLst>
      <p:ext uri="{BB962C8B-B14F-4D97-AF65-F5344CB8AC3E}">
        <p14:creationId xmlns:p14="http://schemas.microsoft.com/office/powerpoint/2010/main" val="866010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Three-wire </a:t>
            </a:r>
            <a:r>
              <a:rPr lang="en-ZA" dirty="0"/>
              <a:t>network </a:t>
            </a:r>
          </a:p>
        </p:txBody>
      </p:sp>
      <p:sp>
        <p:nvSpPr>
          <p:cNvPr id="5" name="Content Placeholder 4"/>
          <p:cNvSpPr>
            <a:spLocks noGrp="1"/>
          </p:cNvSpPr>
          <p:nvPr>
            <p:ph idx="1"/>
          </p:nvPr>
        </p:nvSpPr>
        <p:spPr>
          <a:xfrm>
            <a:off x="703959" y="1501622"/>
            <a:ext cx="8831461" cy="3654318"/>
          </a:xfrm>
        </p:spPr>
        <p:txBody>
          <a:bodyPr>
            <a:normAutofit/>
          </a:bodyPr>
          <a:lstStyle/>
          <a:p>
            <a:pPr marL="0" indent="0">
              <a:buNone/>
            </a:pPr>
            <a:r>
              <a:rPr lang="en-ZA" sz="2400" dirty="0"/>
              <a:t>The three-wire network service (two-phases and neutral) corresponds to a three-wire single-phase, except that the current and voltages are 120° out of phase. A two-stator </a:t>
            </a:r>
            <a:r>
              <a:rPr lang="en-ZA" sz="2400" dirty="0" smtClean="0"/>
              <a:t>watt-hour meter </a:t>
            </a:r>
            <a:r>
              <a:rPr lang="en-ZA" sz="2400" dirty="0"/>
              <a:t>is required to measure the energy in this </a:t>
            </a:r>
            <a:r>
              <a:rPr lang="en-ZA" sz="2400" dirty="0" smtClean="0"/>
              <a:t>circuit as shown below. </a:t>
            </a:r>
          </a:p>
        </p:txBody>
      </p:sp>
      <p:grpSp>
        <p:nvGrpSpPr>
          <p:cNvPr id="3" name="Group 2"/>
          <p:cNvGrpSpPr/>
          <p:nvPr/>
        </p:nvGrpSpPr>
        <p:grpSpPr>
          <a:xfrm>
            <a:off x="2257365" y="2897026"/>
            <a:ext cx="5724644" cy="2628246"/>
            <a:chOff x="2257365" y="2897026"/>
            <a:chExt cx="5724644" cy="2628246"/>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605" y="2897026"/>
              <a:ext cx="5199443" cy="229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57365" y="5155940"/>
              <a:ext cx="5724644" cy="369332"/>
            </a:xfrm>
            <a:prstGeom prst="rect">
              <a:avLst/>
            </a:prstGeom>
          </p:spPr>
          <p:txBody>
            <a:bodyPr wrap="none">
              <a:spAutoFit/>
            </a:bodyPr>
            <a:lstStyle/>
            <a:p>
              <a:r>
                <a:rPr lang="en-ZA" dirty="0"/>
                <a:t>C</a:t>
              </a:r>
              <a:r>
                <a:rPr lang="en-ZA" dirty="0" smtClean="0"/>
                <a:t>urrent/voltage </a:t>
              </a:r>
              <a:r>
                <a:rPr lang="en-ZA" dirty="0"/>
                <a:t>coil </a:t>
              </a:r>
              <a:r>
                <a:rPr lang="en-ZA" dirty="0" smtClean="0"/>
                <a:t> for the </a:t>
              </a:r>
              <a:r>
                <a:rPr lang="en-ZA" dirty="0"/>
                <a:t>three-wire network service 	</a:t>
              </a:r>
            </a:p>
          </p:txBody>
        </p:sp>
      </p:grpSp>
    </p:spTree>
    <p:extLst>
      <p:ext uri="{BB962C8B-B14F-4D97-AF65-F5344CB8AC3E}">
        <p14:creationId xmlns:p14="http://schemas.microsoft.com/office/powerpoint/2010/main" val="2594564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Three-phase three-wire meter </a:t>
            </a:r>
            <a:endParaRPr lang="en-ZA" dirty="0"/>
          </a:p>
        </p:txBody>
      </p:sp>
      <p:sp>
        <p:nvSpPr>
          <p:cNvPr id="5" name="Content Placeholder 4"/>
          <p:cNvSpPr>
            <a:spLocks noGrp="1"/>
          </p:cNvSpPr>
          <p:nvPr>
            <p:ph idx="1"/>
          </p:nvPr>
        </p:nvSpPr>
        <p:spPr>
          <a:xfrm>
            <a:off x="703959" y="1473277"/>
            <a:ext cx="8831461" cy="3654318"/>
          </a:xfrm>
        </p:spPr>
        <p:txBody>
          <a:bodyPr>
            <a:normAutofit/>
          </a:bodyPr>
          <a:lstStyle/>
          <a:p>
            <a:pPr marL="0" indent="0">
              <a:buNone/>
            </a:pPr>
            <a:r>
              <a:rPr lang="en-ZA" sz="2400" dirty="0" smtClean="0"/>
              <a:t>The three-phase three-wire service is </a:t>
            </a:r>
            <a:r>
              <a:rPr lang="en-ZA" sz="2400" dirty="0"/>
              <a:t>the circuit from an unearthed star or delta system. Current and voltage of each wire are 120° out of phase. A two-stator watt-hour meter is used for energy measurement in the same manner as two separate single-phase </a:t>
            </a:r>
            <a:r>
              <a:rPr lang="en-ZA" sz="2400" dirty="0" err="1" smtClean="0"/>
              <a:t>wattmeters</a:t>
            </a:r>
            <a:r>
              <a:rPr lang="en-ZA" sz="2400" dirty="0" smtClean="0"/>
              <a:t> </a:t>
            </a:r>
            <a:r>
              <a:rPr lang="en-ZA" sz="2400" dirty="0"/>
              <a:t>are </a:t>
            </a:r>
            <a:r>
              <a:rPr lang="en-ZA" sz="2400" dirty="0" smtClean="0"/>
              <a:t>used.</a:t>
            </a:r>
          </a:p>
        </p:txBody>
      </p:sp>
      <p:grpSp>
        <p:nvGrpSpPr>
          <p:cNvPr id="3" name="Group 2"/>
          <p:cNvGrpSpPr/>
          <p:nvPr/>
        </p:nvGrpSpPr>
        <p:grpSpPr>
          <a:xfrm>
            <a:off x="2275523" y="3149155"/>
            <a:ext cx="6369844" cy="2382371"/>
            <a:chOff x="2275523" y="3149155"/>
            <a:chExt cx="6369844" cy="2382371"/>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5523" y="3149155"/>
              <a:ext cx="5048250"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59058" y="5162194"/>
              <a:ext cx="6186309" cy="369332"/>
            </a:xfrm>
            <a:prstGeom prst="rect">
              <a:avLst/>
            </a:prstGeom>
          </p:spPr>
          <p:txBody>
            <a:bodyPr wrap="none">
              <a:spAutoFit/>
            </a:bodyPr>
            <a:lstStyle/>
            <a:p>
              <a:r>
                <a:rPr lang="en-ZA" dirty="0"/>
                <a:t>C</a:t>
              </a:r>
              <a:r>
                <a:rPr lang="en-ZA" dirty="0" smtClean="0"/>
                <a:t>urrent/voltage </a:t>
              </a:r>
              <a:r>
                <a:rPr lang="en-ZA" dirty="0"/>
                <a:t>coil </a:t>
              </a:r>
              <a:r>
                <a:rPr lang="en-ZA" dirty="0" smtClean="0"/>
                <a:t> for the </a:t>
              </a:r>
              <a:r>
                <a:rPr lang="en-ZA" dirty="0"/>
                <a:t>three-phase three-wire service</a:t>
              </a:r>
              <a:r>
                <a:rPr lang="en-ZA" dirty="0" smtClean="0"/>
                <a:t> </a:t>
              </a:r>
              <a:r>
                <a:rPr lang="en-ZA" dirty="0"/>
                <a:t>	</a:t>
              </a:r>
            </a:p>
          </p:txBody>
        </p:sp>
      </p:grpSp>
    </p:spTree>
    <p:extLst>
      <p:ext uri="{BB962C8B-B14F-4D97-AF65-F5344CB8AC3E}">
        <p14:creationId xmlns:p14="http://schemas.microsoft.com/office/powerpoint/2010/main" val="3726991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Three-phase </a:t>
            </a:r>
            <a:r>
              <a:rPr lang="en-ZA" dirty="0" smtClean="0"/>
              <a:t>four-wire meter</a:t>
            </a:r>
            <a:endParaRPr lang="en-ZA" dirty="0"/>
          </a:p>
        </p:txBody>
      </p:sp>
      <p:sp>
        <p:nvSpPr>
          <p:cNvPr id="5" name="Content Placeholder 4"/>
          <p:cNvSpPr>
            <a:spLocks noGrp="1"/>
          </p:cNvSpPr>
          <p:nvPr>
            <p:ph idx="1"/>
          </p:nvPr>
        </p:nvSpPr>
        <p:spPr>
          <a:xfrm>
            <a:off x="703959" y="1533187"/>
            <a:ext cx="8831461" cy="935693"/>
          </a:xfrm>
        </p:spPr>
        <p:txBody>
          <a:bodyPr>
            <a:normAutofit/>
          </a:bodyPr>
          <a:lstStyle/>
          <a:p>
            <a:pPr marL="0" indent="0">
              <a:buNone/>
            </a:pPr>
            <a:r>
              <a:rPr lang="en-ZA" sz="2400" dirty="0"/>
              <a:t>Three-phase four-wire star circuits are widely used in the application of </a:t>
            </a:r>
            <a:r>
              <a:rPr lang="en-ZA" sz="2400" dirty="0" err="1"/>
              <a:t>polyphase</a:t>
            </a:r>
            <a:r>
              <a:rPr lang="en-ZA" sz="2400" dirty="0"/>
              <a:t> services</a:t>
            </a:r>
            <a:r>
              <a:rPr lang="en-ZA" sz="2400" dirty="0" smtClean="0"/>
              <a:t>.</a:t>
            </a:r>
            <a:endParaRPr lang="en-ZA" sz="2400" dirty="0"/>
          </a:p>
        </p:txBody>
      </p:sp>
      <p:sp>
        <p:nvSpPr>
          <p:cNvPr id="2" name="Rectangle 1"/>
          <p:cNvSpPr/>
          <p:nvPr/>
        </p:nvSpPr>
        <p:spPr>
          <a:xfrm>
            <a:off x="579120" y="4550614"/>
            <a:ext cx="9660254" cy="1200329"/>
          </a:xfrm>
          <a:prstGeom prst="rect">
            <a:avLst/>
          </a:prstGeom>
        </p:spPr>
        <p:txBody>
          <a:bodyPr wrap="square">
            <a:spAutoFit/>
          </a:bodyPr>
          <a:lstStyle/>
          <a:p>
            <a:r>
              <a:rPr lang="en-ZA" dirty="0"/>
              <a:t>Single-phase circuits for lighting are provided between each of the three phases and the earthed neutral wire, with the </a:t>
            </a:r>
            <a:r>
              <a:rPr lang="en-ZA" dirty="0" err="1"/>
              <a:t>polyphase</a:t>
            </a:r>
            <a:r>
              <a:rPr lang="en-ZA" dirty="0"/>
              <a:t> supply connected to power equipment. A two-stator watt-hour can be used to measure the energy in this circuit as shown in Fig. (a) or a three-stator meter can be used as shown in Fig. (b).</a:t>
            </a:r>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056"/>
          <a:stretch/>
        </p:blipFill>
        <p:spPr bwMode="auto">
          <a:xfrm>
            <a:off x="703959" y="2240280"/>
            <a:ext cx="3810000" cy="2310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0911" y="2173174"/>
            <a:ext cx="3807350" cy="237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03959" y="4069080"/>
            <a:ext cx="500001" cy="369332"/>
          </a:xfrm>
          <a:prstGeom prst="rect">
            <a:avLst/>
          </a:prstGeom>
          <a:noFill/>
        </p:spPr>
        <p:txBody>
          <a:bodyPr wrap="square" rtlCol="0">
            <a:spAutoFit/>
          </a:bodyPr>
          <a:lstStyle/>
          <a:p>
            <a:r>
              <a:rPr lang="en-ZA" dirty="0" smtClean="0"/>
              <a:t>a)</a:t>
            </a:r>
            <a:endParaRPr lang="en-ZA" dirty="0"/>
          </a:p>
        </p:txBody>
      </p:sp>
      <p:sp>
        <p:nvSpPr>
          <p:cNvPr id="8" name="TextBox 7"/>
          <p:cNvSpPr txBox="1"/>
          <p:nvPr/>
        </p:nvSpPr>
        <p:spPr>
          <a:xfrm>
            <a:off x="5378767" y="4052054"/>
            <a:ext cx="500001" cy="369332"/>
          </a:xfrm>
          <a:prstGeom prst="rect">
            <a:avLst/>
          </a:prstGeom>
          <a:noFill/>
        </p:spPr>
        <p:txBody>
          <a:bodyPr wrap="square" rtlCol="0">
            <a:spAutoFit/>
          </a:bodyPr>
          <a:lstStyle/>
          <a:p>
            <a:r>
              <a:rPr lang="en-ZA" dirty="0"/>
              <a:t>b</a:t>
            </a:r>
            <a:r>
              <a:rPr lang="en-ZA" dirty="0" smtClean="0"/>
              <a:t>)</a:t>
            </a:r>
            <a:endParaRPr lang="en-ZA" dirty="0"/>
          </a:p>
        </p:txBody>
      </p:sp>
    </p:spTree>
    <p:extLst>
      <p:ext uri="{BB962C8B-B14F-4D97-AF65-F5344CB8AC3E}">
        <p14:creationId xmlns:p14="http://schemas.microsoft.com/office/powerpoint/2010/main" val="4113577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Multi-circuit watt-hour </a:t>
            </a:r>
            <a:r>
              <a:rPr lang="en-ZA" dirty="0"/>
              <a:t>meters</a:t>
            </a:r>
          </a:p>
        </p:txBody>
      </p:sp>
      <p:sp>
        <p:nvSpPr>
          <p:cNvPr id="5" name="Content Placeholder 4"/>
          <p:cNvSpPr>
            <a:spLocks noGrp="1"/>
          </p:cNvSpPr>
          <p:nvPr>
            <p:ph idx="1"/>
          </p:nvPr>
        </p:nvSpPr>
        <p:spPr/>
        <p:txBody>
          <a:bodyPr>
            <a:normAutofit/>
          </a:bodyPr>
          <a:lstStyle/>
          <a:p>
            <a:pPr marL="0" indent="0">
              <a:buNone/>
            </a:pPr>
            <a:r>
              <a:rPr lang="en-ZA" sz="2400" dirty="0" err="1"/>
              <a:t>Polyphase</a:t>
            </a:r>
            <a:r>
              <a:rPr lang="en-ZA" sz="2400" dirty="0"/>
              <a:t> circuits, which combine power and lighting circuits, are measured with multi-circuit </a:t>
            </a:r>
            <a:r>
              <a:rPr lang="en-ZA" sz="2400" dirty="0" smtClean="0"/>
              <a:t>watt-hour </a:t>
            </a:r>
            <a:r>
              <a:rPr lang="en-ZA" sz="2400" dirty="0"/>
              <a:t>meters</a:t>
            </a:r>
            <a:endParaRPr lang="en-ZA" sz="2400"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7" y="2321560"/>
            <a:ext cx="4914900" cy="4895850"/>
          </a:xfrm>
          <a:prstGeom prst="rect">
            <a:avLst/>
          </a:prstGeom>
          <a:noFill/>
          <a:ln>
            <a:noFill/>
          </a:ln>
          <a:effectLst>
            <a:outerShdw blurRad="44450" dist="27940" dir="5400000" algn="ctr">
              <a:srgbClr val="000000">
                <a:alpha val="32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7165657" y="3433179"/>
            <a:ext cx="2880042" cy="1754326"/>
          </a:xfrm>
          <a:prstGeom prst="rect">
            <a:avLst/>
          </a:prstGeom>
        </p:spPr>
        <p:txBody>
          <a:bodyPr wrap="square">
            <a:spAutoFit/>
          </a:bodyPr>
          <a:lstStyle/>
          <a:p>
            <a:r>
              <a:rPr lang="en-ZA" b="1" dirty="0" smtClean="0"/>
              <a:t>NOTE</a:t>
            </a:r>
            <a:r>
              <a:rPr lang="en-ZA" dirty="0" smtClean="0"/>
              <a:t>: The </a:t>
            </a:r>
            <a:r>
              <a:rPr lang="en-ZA" dirty="0"/>
              <a:t>current and voltage coils in the meters shown in </a:t>
            </a:r>
            <a:r>
              <a:rPr lang="en-ZA" dirty="0" smtClean="0"/>
              <a:t>all the figures so far </a:t>
            </a:r>
            <a:r>
              <a:rPr lang="en-ZA" dirty="0"/>
              <a:t>are in one meter, </a:t>
            </a:r>
            <a:r>
              <a:rPr lang="en-ZA" dirty="0" smtClean="0"/>
              <a:t>that is the </a:t>
            </a:r>
            <a:r>
              <a:rPr lang="en-ZA" dirty="0"/>
              <a:t>meter is either a two or three stator assembly. 	</a:t>
            </a:r>
          </a:p>
        </p:txBody>
      </p:sp>
    </p:spTree>
    <p:extLst>
      <p:ext uri="{BB962C8B-B14F-4D97-AF65-F5344CB8AC3E}">
        <p14:creationId xmlns:p14="http://schemas.microsoft.com/office/powerpoint/2010/main" val="1866843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ZA" sz="2400" dirty="0"/>
              <a:t>B</a:t>
            </a:r>
            <a:r>
              <a:rPr lang="en-ZA" sz="2400" dirty="0" smtClean="0"/>
              <a:t>efore you wire a kilowatt-hour meter</a:t>
            </a:r>
            <a:r>
              <a:rPr lang="en-GB" sz="2400" dirty="0" smtClean="0"/>
              <a:t>, answer </a:t>
            </a:r>
            <a:r>
              <a:rPr lang="en-GB" sz="2400" dirty="0" smtClean="0"/>
              <a:t>the following questions.</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1</a:t>
            </a:r>
            <a:endParaRPr lang="en-GB" dirty="0"/>
          </a:p>
        </p:txBody>
      </p:sp>
      <p:sp>
        <p:nvSpPr>
          <p:cNvPr id="4" name="Content Placeholder 3"/>
          <p:cNvSpPr>
            <a:spLocks noGrp="1"/>
          </p:cNvSpPr>
          <p:nvPr>
            <p:ph idx="1"/>
          </p:nvPr>
        </p:nvSpPr>
        <p:spPr/>
        <p:txBody>
          <a:bodyPr>
            <a:normAutofit/>
          </a:bodyPr>
          <a:lstStyle/>
          <a:p>
            <a:pPr marL="0" indent="0">
              <a:buNone/>
            </a:pPr>
            <a:r>
              <a:rPr lang="en-ZA" sz="2400" dirty="0"/>
              <a:t>In a three </a:t>
            </a:r>
            <a:r>
              <a:rPr lang="en-ZA" sz="2400" dirty="0" smtClean="0"/>
              <a:t>phase-machine </a:t>
            </a:r>
            <a:r>
              <a:rPr lang="en-ZA" sz="2400" dirty="0"/>
              <a:t>the most common starting points of the different phase windings are?</a:t>
            </a:r>
          </a:p>
          <a:p>
            <a:pPr marL="0" indent="0">
              <a:buNone/>
            </a:pPr>
            <a:endParaRPr lang="en-ZA" sz="2400" dirty="0"/>
          </a:p>
          <a:p>
            <a:pPr marL="457200" indent="-457200">
              <a:buFont typeface="+mj-lt"/>
              <a:buAutoNum type="alphaLcParenR"/>
            </a:pPr>
            <a:r>
              <a:rPr lang="en-ZA" sz="2400" dirty="0" smtClean="0"/>
              <a:t>30 </a:t>
            </a:r>
            <a:r>
              <a:rPr lang="en-ZA" sz="2400" dirty="0"/>
              <a:t>electrical degrees </a:t>
            </a:r>
            <a:r>
              <a:rPr lang="en-ZA" sz="2400" dirty="0" smtClean="0"/>
              <a:t>apart</a:t>
            </a:r>
          </a:p>
          <a:p>
            <a:pPr marL="457200" indent="-457200">
              <a:buFont typeface="+mj-lt"/>
              <a:buAutoNum type="alphaLcParenR"/>
            </a:pPr>
            <a:r>
              <a:rPr lang="en-ZA" sz="2400" dirty="0" smtClean="0"/>
              <a:t>90 </a:t>
            </a:r>
            <a:r>
              <a:rPr lang="en-ZA" sz="2400" dirty="0"/>
              <a:t>electrical degrees </a:t>
            </a:r>
            <a:r>
              <a:rPr lang="en-ZA" sz="2400" dirty="0" smtClean="0"/>
              <a:t>apart</a:t>
            </a:r>
          </a:p>
          <a:p>
            <a:pPr marL="457200" indent="-457200">
              <a:buFont typeface="+mj-lt"/>
              <a:buAutoNum type="alphaLcParenR"/>
            </a:pPr>
            <a:r>
              <a:rPr lang="en-ZA" sz="2400" dirty="0" smtClean="0"/>
              <a:t>120 </a:t>
            </a:r>
            <a:r>
              <a:rPr lang="en-ZA" sz="2400" dirty="0"/>
              <a:t>electrical degrees </a:t>
            </a:r>
            <a:r>
              <a:rPr lang="en-ZA" sz="2400" dirty="0" smtClean="0"/>
              <a:t>apart</a:t>
            </a:r>
          </a:p>
          <a:p>
            <a:pPr marL="457200" indent="-457200">
              <a:buFont typeface="+mj-lt"/>
              <a:buAutoNum type="alphaLcParenR"/>
            </a:pPr>
            <a:r>
              <a:rPr lang="en-ZA" sz="2400" dirty="0" smtClean="0"/>
              <a:t>270 </a:t>
            </a:r>
            <a:r>
              <a:rPr lang="en-ZA" sz="2400" dirty="0"/>
              <a:t>electrical degrees apart</a:t>
            </a:r>
          </a:p>
          <a:p>
            <a:pPr marL="0" indent="0">
              <a:buNone/>
            </a:pPr>
            <a:endParaRPr lang="en-ZA" sz="2400" dirty="0"/>
          </a:p>
        </p:txBody>
      </p:sp>
    </p:spTree>
    <p:custDataLst>
      <p:tags r:id="rId1"/>
    </p:custDataLst>
    <p:extLst>
      <p:ext uri="{BB962C8B-B14F-4D97-AF65-F5344CB8AC3E}">
        <p14:creationId xmlns:p14="http://schemas.microsoft.com/office/powerpoint/2010/main" val="2396232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4" name="Content Placeholder 3"/>
          <p:cNvSpPr>
            <a:spLocks noGrp="1"/>
          </p:cNvSpPr>
          <p:nvPr>
            <p:ph idx="1"/>
          </p:nvPr>
        </p:nvSpPr>
        <p:spPr/>
        <p:txBody>
          <a:bodyPr>
            <a:normAutofit/>
          </a:bodyPr>
          <a:lstStyle/>
          <a:p>
            <a:pPr marL="0" indent="0">
              <a:buNone/>
            </a:pPr>
            <a:r>
              <a:rPr lang="en-ZA" sz="2400" dirty="0"/>
              <a:t>Identify the symbol </a:t>
            </a:r>
            <a:r>
              <a:rPr lang="en-ZA" sz="2400" dirty="0" smtClean="0"/>
              <a:t>shown: </a:t>
            </a:r>
            <a:endParaRPr lang="en-ZA" sz="2400" dirty="0"/>
          </a:p>
          <a:p>
            <a:pPr marL="0" indent="0">
              <a:buNone/>
            </a:pPr>
            <a:endParaRPr lang="en-ZA" sz="2400" dirty="0" smtClean="0"/>
          </a:p>
          <a:p>
            <a:pPr marL="0" indent="0">
              <a:buNone/>
            </a:pPr>
            <a:endParaRPr lang="en-ZA" sz="2400" dirty="0"/>
          </a:p>
          <a:p>
            <a:pPr marL="0" indent="0">
              <a:buNone/>
            </a:pPr>
            <a:endParaRPr lang="en-ZA" sz="2400" dirty="0"/>
          </a:p>
          <a:p>
            <a:pPr marL="457200" indent="-457200">
              <a:buFont typeface="+mj-lt"/>
              <a:buAutoNum type="alphaLcParenR"/>
            </a:pPr>
            <a:r>
              <a:rPr lang="en-ZA" sz="2400" dirty="0" smtClean="0"/>
              <a:t>Delta</a:t>
            </a:r>
          </a:p>
          <a:p>
            <a:pPr marL="457200" indent="-457200">
              <a:buFont typeface="+mj-lt"/>
              <a:buAutoNum type="alphaLcParenR"/>
            </a:pPr>
            <a:r>
              <a:rPr lang="en-ZA" sz="2400" dirty="0" smtClean="0"/>
              <a:t>Star</a:t>
            </a:r>
            <a:endParaRPr lang="en-ZA" sz="2400" dirty="0"/>
          </a:p>
          <a:p>
            <a:pPr marL="457200" indent="-457200">
              <a:buFont typeface="+mj-lt"/>
              <a:buAutoNum type="alphaLcParenR"/>
            </a:pPr>
            <a:r>
              <a:rPr lang="en-ZA" sz="2400" dirty="0" smtClean="0"/>
              <a:t>Resistor </a:t>
            </a:r>
            <a:r>
              <a:rPr lang="en-ZA" sz="2400" dirty="0"/>
              <a:t>bank</a:t>
            </a:r>
          </a:p>
          <a:p>
            <a:pPr marL="457200" indent="-457200">
              <a:buFont typeface="+mj-lt"/>
              <a:buAutoNum type="alphaLcParenR"/>
            </a:pPr>
            <a:r>
              <a:rPr lang="en-ZA" sz="2400" dirty="0" smtClean="0"/>
              <a:t>Resistor diagram</a:t>
            </a:r>
          </a:p>
          <a:p>
            <a:pPr marL="0" indent="0">
              <a:buNone/>
            </a:pPr>
            <a:endParaRPr lang="en-ZA" sz="2400" dirty="0"/>
          </a:p>
        </p:txBody>
      </p:sp>
      <p:pic>
        <p:nvPicPr>
          <p:cNvPr id="6" name="Picture 5"/>
          <p:cNvPicPr/>
          <p:nvPr/>
        </p:nvPicPr>
        <p:blipFill rotWithShape="1">
          <a:blip r:embed="rId4" cstate="print">
            <a:lum bright="-20000" contrast="40000"/>
            <a:extLst>
              <a:ext uri="{28A0092B-C50C-407E-A947-70E740481C1C}">
                <a14:useLocalDpi xmlns:a14="http://schemas.microsoft.com/office/drawing/2010/main" val="0"/>
              </a:ext>
            </a:extLst>
          </a:blip>
          <a:srcRect r="7645" b="7010"/>
          <a:stretch/>
        </p:blipFill>
        <p:spPr bwMode="auto">
          <a:xfrm>
            <a:off x="3919853" y="2174554"/>
            <a:ext cx="1840867" cy="1506855"/>
          </a:xfrm>
          <a:prstGeom prst="rect">
            <a:avLst/>
          </a:prstGeom>
          <a:noFill/>
          <a:ln>
            <a:solidFill>
              <a:schemeClr val="tx1"/>
            </a:solidFill>
          </a:ln>
          <a:extLst>
            <a:ext uri="{53640926-AAD7-44D8-BBD7-CCE9431645EC}">
              <a14:shadowObscured xmlns:a14="http://schemas.microsoft.com/office/drawing/2010/main"/>
            </a:ext>
          </a:extLst>
        </p:spPr>
      </p:pic>
    </p:spTree>
    <p:custDataLst>
      <p:tags r:id="rId1"/>
    </p:custDataLst>
    <p:extLst>
      <p:ext uri="{BB962C8B-B14F-4D97-AF65-F5344CB8AC3E}">
        <p14:creationId xmlns:p14="http://schemas.microsoft.com/office/powerpoint/2010/main" val="2809110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3</a:t>
            </a:r>
            <a:endParaRPr lang="en-GB" dirty="0"/>
          </a:p>
        </p:txBody>
      </p:sp>
      <p:sp>
        <p:nvSpPr>
          <p:cNvPr id="4" name="Content Placeholder 3"/>
          <p:cNvSpPr>
            <a:spLocks noGrp="1"/>
          </p:cNvSpPr>
          <p:nvPr>
            <p:ph idx="1"/>
          </p:nvPr>
        </p:nvSpPr>
        <p:spPr/>
        <p:txBody>
          <a:bodyPr>
            <a:normAutofit/>
          </a:bodyPr>
          <a:lstStyle/>
          <a:p>
            <a:pPr marL="0" indent="0">
              <a:buNone/>
            </a:pPr>
            <a:r>
              <a:rPr lang="en-ZA" sz="2400" dirty="0"/>
              <a:t>Identify the symbol </a:t>
            </a:r>
            <a:r>
              <a:rPr lang="en-ZA" sz="2400" dirty="0" smtClean="0"/>
              <a:t>shown: </a:t>
            </a:r>
            <a:endParaRPr lang="en-ZA" sz="2400" dirty="0"/>
          </a:p>
          <a:p>
            <a:pPr marL="0" indent="0">
              <a:buNone/>
            </a:pPr>
            <a:endParaRPr lang="en-ZA" sz="2400" dirty="0" smtClean="0"/>
          </a:p>
          <a:p>
            <a:pPr marL="0" indent="0">
              <a:buNone/>
            </a:pPr>
            <a:endParaRPr lang="en-ZA" sz="2400" dirty="0"/>
          </a:p>
          <a:p>
            <a:pPr marL="0" indent="0">
              <a:buNone/>
            </a:pPr>
            <a:endParaRPr lang="en-ZA" sz="2400" dirty="0"/>
          </a:p>
          <a:p>
            <a:pPr marL="457200" indent="-457200">
              <a:buFont typeface="+mj-lt"/>
              <a:buAutoNum type="alphaLcParenR"/>
            </a:pPr>
            <a:r>
              <a:rPr lang="en-ZA" sz="2400" dirty="0" smtClean="0"/>
              <a:t>Delta</a:t>
            </a:r>
          </a:p>
          <a:p>
            <a:pPr marL="457200" indent="-457200">
              <a:buFont typeface="+mj-lt"/>
              <a:buAutoNum type="alphaLcParenR"/>
            </a:pPr>
            <a:r>
              <a:rPr lang="en-ZA" sz="2400" dirty="0" smtClean="0"/>
              <a:t>Star</a:t>
            </a:r>
            <a:endParaRPr lang="en-ZA" sz="2400" dirty="0"/>
          </a:p>
          <a:p>
            <a:pPr marL="457200" indent="-457200">
              <a:buFont typeface="+mj-lt"/>
              <a:buAutoNum type="alphaLcParenR"/>
            </a:pPr>
            <a:r>
              <a:rPr lang="en-ZA" sz="2400" dirty="0" smtClean="0"/>
              <a:t>Resistor </a:t>
            </a:r>
            <a:r>
              <a:rPr lang="en-ZA" sz="2400" dirty="0"/>
              <a:t>bank</a:t>
            </a:r>
          </a:p>
          <a:p>
            <a:pPr marL="457200" indent="-457200">
              <a:buFont typeface="+mj-lt"/>
              <a:buAutoNum type="alphaLcParenR"/>
            </a:pPr>
            <a:r>
              <a:rPr lang="en-ZA" sz="2400" dirty="0" smtClean="0"/>
              <a:t>Resistor diagram</a:t>
            </a:r>
          </a:p>
          <a:p>
            <a:pPr marL="0" indent="0">
              <a:buNone/>
            </a:pPr>
            <a:endParaRPr lang="en-ZA" sz="2400" dirty="0"/>
          </a:p>
        </p:txBody>
      </p:sp>
      <p:pic>
        <p:nvPicPr>
          <p:cNvPr id="5" name="Picture 4"/>
          <p:cNvPicPr/>
          <p:nvPr/>
        </p:nvPicPr>
        <p:blipFill rotWithShape="1">
          <a:blip r:embed="rId4" cstate="print">
            <a:lum bright="-20000" contrast="40000"/>
            <a:extLst>
              <a:ext uri="{28A0092B-C50C-407E-A947-70E740481C1C}">
                <a14:useLocalDpi xmlns:a14="http://schemas.microsoft.com/office/drawing/2010/main" val="0"/>
              </a:ext>
            </a:extLst>
          </a:blip>
          <a:srcRect b="2569"/>
          <a:stretch/>
        </p:blipFill>
        <p:spPr bwMode="auto">
          <a:xfrm>
            <a:off x="4300220" y="2098834"/>
            <a:ext cx="1689100" cy="1436846"/>
          </a:xfrm>
          <a:prstGeom prst="rect">
            <a:avLst/>
          </a:prstGeom>
          <a:noFill/>
          <a:ln>
            <a:solidFill>
              <a:schemeClr val="tx1"/>
            </a:solidFill>
          </a:ln>
          <a:extLst>
            <a:ext uri="{53640926-AAD7-44D8-BBD7-CCE9431645EC}">
              <a14:shadowObscured xmlns:a14="http://schemas.microsoft.com/office/drawing/2010/main"/>
            </a:ext>
          </a:extLst>
        </p:spPr>
      </p:pic>
    </p:spTree>
    <p:custDataLst>
      <p:tags r:id="rId1"/>
    </p:custDataLst>
    <p:extLst>
      <p:ext uri="{BB962C8B-B14F-4D97-AF65-F5344CB8AC3E}">
        <p14:creationId xmlns:p14="http://schemas.microsoft.com/office/powerpoint/2010/main" val="3237247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Connect a three phase energy meter</a:t>
            </a:r>
            <a:br>
              <a:rPr lang="en-ZA" dirty="0"/>
            </a:br>
            <a:endParaRPr lang="en-GB" dirty="0"/>
          </a:p>
        </p:txBody>
      </p:sp>
      <p:sp>
        <p:nvSpPr>
          <p:cNvPr id="3" name="Text Placeholder 2"/>
          <p:cNvSpPr>
            <a:spLocks noGrp="1"/>
          </p:cNvSpPr>
          <p:nvPr>
            <p:ph type="body" idx="1"/>
          </p:nvPr>
        </p:nvSpPr>
        <p:spPr/>
        <p:txBody>
          <a:bodyPr/>
          <a:lstStyle/>
          <a:p>
            <a:r>
              <a:rPr lang="en-GB" dirty="0" smtClean="0"/>
              <a:t>Unit 7.3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4" name="Content Placeholder 3"/>
          <p:cNvSpPr>
            <a:spLocks noGrp="1"/>
          </p:cNvSpPr>
          <p:nvPr>
            <p:ph idx="1"/>
          </p:nvPr>
        </p:nvSpPr>
        <p:spPr/>
        <p:txBody>
          <a:bodyPr>
            <a:normAutofit/>
          </a:bodyPr>
          <a:lstStyle/>
          <a:p>
            <a:pPr marL="0" indent="0">
              <a:buNone/>
            </a:pPr>
            <a:r>
              <a:rPr lang="en-ZA" sz="2400" dirty="0" smtClean="0"/>
              <a:t>What </a:t>
            </a:r>
            <a:r>
              <a:rPr lang="en-ZA" sz="2400" dirty="0"/>
              <a:t>electrical measuring instrument could be used to measure the amount of electricity used per hour?</a:t>
            </a:r>
          </a:p>
          <a:p>
            <a:pPr marL="0" indent="0">
              <a:buNone/>
            </a:pPr>
            <a:endParaRPr lang="en-ZA" sz="2400" dirty="0"/>
          </a:p>
          <a:p>
            <a:pPr marL="457200" indent="-457200">
              <a:buFont typeface="+mj-lt"/>
              <a:buAutoNum type="alphaLcParenR"/>
            </a:pPr>
            <a:r>
              <a:rPr lang="en-ZA" sz="2400" dirty="0" smtClean="0"/>
              <a:t>Voltmeter</a:t>
            </a:r>
            <a:endParaRPr lang="en-ZA" sz="2400" dirty="0"/>
          </a:p>
          <a:p>
            <a:pPr marL="457200" indent="-457200">
              <a:buFont typeface="+mj-lt"/>
              <a:buAutoNum type="alphaLcParenR"/>
            </a:pPr>
            <a:r>
              <a:rPr lang="en-ZA" sz="2400" dirty="0" smtClean="0"/>
              <a:t>Ammeter</a:t>
            </a:r>
            <a:endParaRPr lang="en-ZA" sz="2400" dirty="0"/>
          </a:p>
          <a:p>
            <a:pPr marL="457200" indent="-457200">
              <a:buFont typeface="+mj-lt"/>
              <a:buAutoNum type="alphaLcParenR"/>
            </a:pPr>
            <a:r>
              <a:rPr lang="en-ZA" sz="2400" dirty="0" smtClean="0"/>
              <a:t>Kilowatt </a:t>
            </a:r>
            <a:r>
              <a:rPr lang="en-ZA" sz="2400" dirty="0"/>
              <a:t>hour meter</a:t>
            </a:r>
          </a:p>
          <a:p>
            <a:pPr marL="457200" indent="-457200">
              <a:buFont typeface="+mj-lt"/>
              <a:buAutoNum type="alphaLcParenR"/>
            </a:pPr>
            <a:r>
              <a:rPr lang="en-ZA" sz="2400" dirty="0" smtClean="0"/>
              <a:t>Time </a:t>
            </a:r>
            <a:r>
              <a:rPr lang="en-ZA" sz="2400" dirty="0"/>
              <a:t>switch</a:t>
            </a:r>
          </a:p>
          <a:p>
            <a:pPr marL="0" indent="0">
              <a:buNone/>
            </a:pPr>
            <a:endParaRPr lang="en-ZA" sz="2400" dirty="0"/>
          </a:p>
        </p:txBody>
      </p:sp>
    </p:spTree>
    <p:custDataLst>
      <p:tags r:id="rId1"/>
    </p:custDataLst>
    <p:extLst>
      <p:ext uri="{BB962C8B-B14F-4D97-AF65-F5344CB8AC3E}">
        <p14:creationId xmlns:p14="http://schemas.microsoft.com/office/powerpoint/2010/main" val="2499520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4" name="Content Placeholder 3"/>
          <p:cNvSpPr>
            <a:spLocks noGrp="1"/>
          </p:cNvSpPr>
          <p:nvPr>
            <p:ph idx="1"/>
          </p:nvPr>
        </p:nvSpPr>
        <p:spPr/>
        <p:txBody>
          <a:bodyPr>
            <a:normAutofit/>
          </a:bodyPr>
          <a:lstStyle/>
          <a:p>
            <a:pPr marL="0" indent="0">
              <a:buNone/>
            </a:pPr>
            <a:r>
              <a:rPr lang="en-ZA" sz="2400" dirty="0"/>
              <a:t>Which of these circuit diagrams show </a:t>
            </a:r>
            <a:r>
              <a:rPr lang="en-ZA" sz="2400" dirty="0" smtClean="0"/>
              <a:t>a three-phase </a:t>
            </a:r>
            <a:r>
              <a:rPr lang="en-ZA" sz="2400" dirty="0"/>
              <a:t>four-wire service system </a:t>
            </a:r>
            <a:r>
              <a:rPr lang="en-ZA" sz="2400" dirty="0" smtClean="0"/>
              <a:t>being measured </a:t>
            </a:r>
            <a:r>
              <a:rPr lang="en-ZA" sz="2400" dirty="0" smtClean="0"/>
              <a:t>by </a:t>
            </a:r>
            <a:r>
              <a:rPr lang="en-ZA" sz="2400" dirty="0"/>
              <a:t>a two-stator </a:t>
            </a:r>
            <a:r>
              <a:rPr lang="en-ZA" sz="2400" dirty="0" err="1"/>
              <a:t>watthour</a:t>
            </a:r>
            <a:r>
              <a:rPr lang="en-ZA" sz="2400" dirty="0"/>
              <a:t> </a:t>
            </a:r>
            <a:r>
              <a:rPr lang="en-ZA" sz="2400" dirty="0" smtClean="0"/>
              <a:t>meter?</a:t>
            </a:r>
            <a:endParaRPr lang="en-ZA" sz="2400" dirty="0"/>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9072" y="4943185"/>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3119" y="4956672"/>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diagram.</a:t>
            </a:r>
            <a:endParaRPr lang="en-GB" sz="2400" i="1" dirty="0"/>
          </a:p>
        </p:txBody>
      </p:sp>
      <p:grpSp>
        <p:nvGrpSpPr>
          <p:cNvPr id="5" name="Group 4"/>
          <p:cNvGrpSpPr/>
          <p:nvPr/>
        </p:nvGrpSpPr>
        <p:grpSpPr>
          <a:xfrm>
            <a:off x="533401" y="2331720"/>
            <a:ext cx="3980558" cy="2310969"/>
            <a:chOff x="533401" y="2331720"/>
            <a:chExt cx="3980558" cy="2310969"/>
          </a:xfrm>
        </p:grpSpPr>
        <p:pic>
          <p:nvPicPr>
            <p:cNvPr id="8"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8056"/>
            <a:stretch/>
          </p:blipFill>
          <p:spPr bwMode="auto">
            <a:xfrm>
              <a:off x="703959" y="2331720"/>
              <a:ext cx="3810000" cy="2310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3401" y="2440186"/>
              <a:ext cx="689718" cy="369332"/>
            </a:xfrm>
            <a:prstGeom prst="rect">
              <a:avLst/>
            </a:prstGeom>
            <a:noFill/>
          </p:spPr>
          <p:txBody>
            <a:bodyPr wrap="square" rtlCol="0">
              <a:spAutoFit/>
            </a:bodyPr>
            <a:lstStyle/>
            <a:p>
              <a:r>
                <a:rPr lang="en-ZA" dirty="0" smtClean="0"/>
                <a:t>A)</a:t>
              </a:r>
              <a:endParaRPr lang="en-ZA" dirty="0"/>
            </a:p>
          </p:txBody>
        </p:sp>
      </p:grpSp>
      <p:grpSp>
        <p:nvGrpSpPr>
          <p:cNvPr id="11" name="Group 10"/>
          <p:cNvGrpSpPr/>
          <p:nvPr/>
        </p:nvGrpSpPr>
        <p:grpSpPr>
          <a:xfrm>
            <a:off x="5180911" y="2325574"/>
            <a:ext cx="3807350" cy="2377440"/>
            <a:chOff x="5180911" y="2325574"/>
            <a:chExt cx="3807350" cy="2377440"/>
          </a:xfrm>
        </p:grpSpPr>
        <p:pic>
          <p:nvPicPr>
            <p:cNvPr id="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0911" y="2325574"/>
              <a:ext cx="3807350" cy="237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5276269" y="2440186"/>
              <a:ext cx="689718" cy="369332"/>
            </a:xfrm>
            <a:prstGeom prst="rect">
              <a:avLst/>
            </a:prstGeom>
            <a:noFill/>
          </p:spPr>
          <p:txBody>
            <a:bodyPr wrap="square" rtlCol="0">
              <a:spAutoFit/>
            </a:bodyPr>
            <a:lstStyle/>
            <a:p>
              <a:r>
                <a:rPr lang="en-ZA" dirty="0"/>
                <a:t>B</a:t>
              </a:r>
              <a:r>
                <a:rPr lang="en-ZA" dirty="0" smtClean="0"/>
                <a:t>)</a:t>
              </a:r>
              <a:endParaRPr lang="en-ZA" dirty="0"/>
            </a:p>
          </p:txBody>
        </p:sp>
      </p:grpSp>
    </p:spTree>
    <p:custDataLst>
      <p:tags r:id="rId1"/>
    </p:custDataLst>
    <p:extLst>
      <p:ext uri="{BB962C8B-B14F-4D97-AF65-F5344CB8AC3E}">
        <p14:creationId xmlns:p14="http://schemas.microsoft.com/office/powerpoint/2010/main" val="688124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Connecting a </a:t>
            </a:r>
            <a:r>
              <a:rPr lang="en-ZA" dirty="0" smtClean="0"/>
              <a:t>three-phase </a:t>
            </a:r>
            <a:r>
              <a:rPr lang="en-ZA" dirty="0"/>
              <a:t>energy meter to a load</a:t>
            </a:r>
          </a:p>
        </p:txBody>
      </p:sp>
      <p:sp>
        <p:nvSpPr>
          <p:cNvPr id="5" name="Content Placeholder 4"/>
          <p:cNvSpPr>
            <a:spLocks noGrp="1"/>
          </p:cNvSpPr>
          <p:nvPr>
            <p:ph idx="1"/>
          </p:nvPr>
        </p:nvSpPr>
        <p:spPr/>
        <p:txBody>
          <a:bodyPr>
            <a:normAutofit/>
          </a:bodyPr>
          <a:lstStyle/>
          <a:p>
            <a:pPr marL="0" indent="0">
              <a:buNone/>
            </a:pPr>
            <a:r>
              <a:rPr lang="en-ZA" sz="2400" dirty="0"/>
              <a:t>The load to be used in this </a:t>
            </a:r>
            <a:r>
              <a:rPr lang="en-ZA" sz="2400" dirty="0" smtClean="0"/>
              <a:t>lesson </a:t>
            </a:r>
            <a:r>
              <a:rPr lang="en-ZA" sz="2400" dirty="0"/>
              <a:t>is taken as a balanced load. T</a:t>
            </a:r>
            <a:r>
              <a:rPr lang="en-ZA" sz="2400" dirty="0" smtClean="0"/>
              <a:t>he </a:t>
            </a:r>
            <a:r>
              <a:rPr lang="en-ZA" sz="2400" dirty="0"/>
              <a:t>balancing of three-phase loads is only done in </a:t>
            </a:r>
            <a:r>
              <a:rPr lang="en-ZA" sz="2400" dirty="0" smtClean="0"/>
              <a:t>a later lesson. The </a:t>
            </a:r>
            <a:r>
              <a:rPr lang="en-ZA" sz="2400" dirty="0"/>
              <a:t>load must first be connected in delta for the three-phase balanced load, and then in star, with the neutral connected to the star-point, for the three-phase four-wire unbalanced circuit.</a:t>
            </a:r>
            <a:endParaRPr lang="en-ZA" sz="2400" dirty="0" smtClean="0"/>
          </a:p>
        </p:txBody>
      </p:sp>
    </p:spTree>
    <p:extLst>
      <p:ext uri="{BB962C8B-B14F-4D97-AF65-F5344CB8AC3E}">
        <p14:creationId xmlns:p14="http://schemas.microsoft.com/office/powerpoint/2010/main" val="1839843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Three-phase three-wire circuit (balanced)</a:t>
            </a:r>
          </a:p>
        </p:txBody>
      </p:sp>
      <p:pic>
        <p:nvPicPr>
          <p:cNvPr id="5122" name="Picture 2"/>
          <p:cNvPicPr>
            <a:picLocks noChangeAspect="1" noChangeArrowheads="1"/>
          </p:cNvPicPr>
          <p:nvPr/>
        </p:nvPicPr>
        <p:blipFill>
          <a:blip r:embed="rId3">
            <a:duotone>
              <a:prstClr val="black"/>
              <a:srgbClr val="D9C3A5">
                <a:tint val="50000"/>
                <a:satMod val="180000"/>
              </a:srgbClr>
            </a:duotone>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0" y="1419866"/>
            <a:ext cx="4390638" cy="4339584"/>
          </a:xfrm>
          <a:prstGeom prst="rect">
            <a:avLst/>
          </a:prstGeom>
          <a:noFill/>
          <a:ln>
            <a:noFill/>
          </a:ln>
          <a:effectLst>
            <a:outerShdw blurRad="44450" dist="27940" dir="5400000" algn="ctr">
              <a:srgbClr val="000000">
                <a:alpha val="32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601528" y="1221745"/>
            <a:ext cx="5637848" cy="6001643"/>
          </a:xfrm>
          <a:prstGeom prst="rect">
            <a:avLst/>
          </a:prstGeom>
        </p:spPr>
        <p:txBody>
          <a:bodyPr wrap="square">
            <a:spAutoFit/>
          </a:bodyPr>
          <a:lstStyle/>
          <a:p>
            <a:r>
              <a:rPr lang="en-ZA" sz="2400" dirty="0"/>
              <a:t>• </a:t>
            </a:r>
            <a:r>
              <a:rPr lang="en-ZA" sz="2400" dirty="0" smtClean="0"/>
              <a:t>Note </a:t>
            </a:r>
            <a:r>
              <a:rPr lang="en-ZA" sz="2400" dirty="0"/>
              <a:t>the full load current value given for the meter.</a:t>
            </a:r>
          </a:p>
          <a:p>
            <a:r>
              <a:rPr lang="en-ZA" sz="2400" dirty="0"/>
              <a:t>• Use current rating tables and select the colours and size conductors for this current.</a:t>
            </a:r>
          </a:p>
          <a:p>
            <a:r>
              <a:rPr lang="en-ZA" sz="2400" dirty="0"/>
              <a:t>• Wire the circuit as shown in </a:t>
            </a:r>
            <a:r>
              <a:rPr lang="en-ZA" sz="2400" dirty="0" smtClean="0"/>
              <a:t>the figure.</a:t>
            </a:r>
            <a:endParaRPr lang="en-ZA" sz="2400" dirty="0"/>
          </a:p>
          <a:p>
            <a:r>
              <a:rPr lang="en-ZA" sz="2400" dirty="0"/>
              <a:t>• Test the load and connect it in delta or in star depending on the current drawn. Refer back to </a:t>
            </a:r>
            <a:r>
              <a:rPr lang="en-ZA" sz="2400" dirty="0">
                <a:solidFill>
                  <a:srgbClr val="0070C0"/>
                </a:solidFill>
              </a:rPr>
              <a:t>Connecting and Starting Three Phase AC Motors </a:t>
            </a:r>
            <a:r>
              <a:rPr lang="en-ZA" sz="2400" dirty="0"/>
              <a:t>if necessary.</a:t>
            </a:r>
          </a:p>
          <a:p>
            <a:r>
              <a:rPr lang="en-ZA" sz="2400" dirty="0"/>
              <a:t>• Switch the circuit breaker on.</a:t>
            </a:r>
          </a:p>
          <a:p>
            <a:r>
              <a:rPr lang="en-ZA" sz="2400" dirty="0"/>
              <a:t>• Make sure that the disc of the meter is turning in the direction indicated by the arrow </a:t>
            </a:r>
            <a:r>
              <a:rPr lang="en-ZA" sz="2400" dirty="0" smtClean="0"/>
              <a:t>(applicable </a:t>
            </a:r>
            <a:r>
              <a:rPr lang="en-ZA" sz="2400" dirty="0"/>
              <a:t>only to disc type meter).</a:t>
            </a:r>
          </a:p>
          <a:p>
            <a:r>
              <a:rPr lang="en-ZA" sz="2400" dirty="0"/>
              <a:t>• Let the meter run for the allotted time, switch off the circuit breaker, and take the reading.</a:t>
            </a:r>
          </a:p>
        </p:txBody>
      </p:sp>
    </p:spTree>
    <p:extLst>
      <p:ext uri="{BB962C8B-B14F-4D97-AF65-F5344CB8AC3E}">
        <p14:creationId xmlns:p14="http://schemas.microsoft.com/office/powerpoint/2010/main" val="2050515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Three-phase four-wire circuit (unbalanced)</a:t>
            </a:r>
          </a:p>
        </p:txBody>
      </p:sp>
      <p:sp>
        <p:nvSpPr>
          <p:cNvPr id="5" name="Content Placeholder 4"/>
          <p:cNvSpPr>
            <a:spLocks noGrp="1"/>
          </p:cNvSpPr>
          <p:nvPr>
            <p:ph idx="1"/>
          </p:nvPr>
        </p:nvSpPr>
        <p:spPr/>
        <p:txBody>
          <a:bodyPr>
            <a:normAutofit/>
          </a:bodyPr>
          <a:lstStyle/>
          <a:p>
            <a:pPr marL="0" indent="0">
              <a:buNone/>
            </a:pPr>
            <a:r>
              <a:rPr lang="en-ZA" sz="2400" dirty="0"/>
              <a:t>Follow the procedure as set out for the three-phase three-wire circuit, </a:t>
            </a:r>
            <a:r>
              <a:rPr lang="en-ZA" sz="2400" dirty="0" smtClean="0"/>
              <a:t>on the previous slide, except </a:t>
            </a:r>
            <a:r>
              <a:rPr lang="en-ZA" sz="2400" dirty="0"/>
              <a:t>wire the circuit as </a:t>
            </a:r>
            <a:r>
              <a:rPr lang="en-ZA" sz="2400" dirty="0" smtClean="0"/>
              <a:t>shown below.</a:t>
            </a:r>
          </a:p>
        </p:txBody>
      </p:sp>
      <p:grpSp>
        <p:nvGrpSpPr>
          <p:cNvPr id="3" name="Group 2"/>
          <p:cNvGrpSpPr/>
          <p:nvPr/>
        </p:nvGrpSpPr>
        <p:grpSpPr>
          <a:xfrm>
            <a:off x="304800" y="2430145"/>
            <a:ext cx="4114801" cy="4800600"/>
            <a:chOff x="3062286" y="2430145"/>
            <a:chExt cx="4114801" cy="4800600"/>
          </a:xfrm>
        </p:grpSpPr>
        <p:pic>
          <p:nvPicPr>
            <p:cNvPr id="6146" name="Picture 2"/>
            <p:cNvPicPr>
              <a:picLocks noChangeAspect="1" noChangeArrowheads="1"/>
            </p:cNvPicPr>
            <p:nvPr/>
          </p:nvPicPr>
          <p:blipFill rotWithShape="1">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rcRect l="1505" r="-1505"/>
            <a:stretch/>
          </p:blipFill>
          <p:spPr bwMode="auto">
            <a:xfrm>
              <a:off x="3062287" y="2430145"/>
              <a:ext cx="4114800" cy="4800600"/>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62286" y="2430145"/>
              <a:ext cx="717233" cy="369332"/>
            </a:xfrm>
            <a:prstGeom prst="rect">
              <a:avLst/>
            </a:prstGeom>
            <a:solidFill>
              <a:schemeClr val="accent3">
                <a:lumMod val="60000"/>
                <a:lumOff val="40000"/>
              </a:schemeClr>
            </a:solidFill>
          </p:spPr>
          <p:txBody>
            <a:bodyPr wrap="square" rtlCol="0">
              <a:spAutoFit/>
            </a:bodyPr>
            <a:lstStyle/>
            <a:p>
              <a:endParaRPr lang="en-ZA" dirty="0"/>
            </a:p>
          </p:txBody>
        </p:sp>
      </p:grpSp>
      <p:sp>
        <p:nvSpPr>
          <p:cNvPr id="7" name="Rectangle 6"/>
          <p:cNvSpPr/>
          <p:nvPr/>
        </p:nvSpPr>
        <p:spPr>
          <a:xfrm>
            <a:off x="4587558" y="2430145"/>
            <a:ext cx="5118100" cy="3416320"/>
          </a:xfrm>
          <a:prstGeom prst="rect">
            <a:avLst/>
          </a:prstGeom>
        </p:spPr>
        <p:txBody>
          <a:bodyPr>
            <a:spAutoFit/>
          </a:bodyPr>
          <a:lstStyle/>
          <a:p>
            <a:r>
              <a:rPr lang="en-ZA" sz="2400" dirty="0"/>
              <a:t>• Test the load and connect it in star.</a:t>
            </a:r>
          </a:p>
          <a:p>
            <a:r>
              <a:rPr lang="en-ZA" sz="2400" dirty="0"/>
              <a:t>• Switch the circuit breaker on.</a:t>
            </a:r>
          </a:p>
          <a:p>
            <a:r>
              <a:rPr lang="en-ZA" sz="2400" dirty="0"/>
              <a:t>• Make sure that the disc of the meter is turning in the direction indicated by the arrow </a:t>
            </a:r>
            <a:r>
              <a:rPr lang="en-ZA" sz="2400" dirty="0" smtClean="0"/>
              <a:t>(only </a:t>
            </a:r>
            <a:r>
              <a:rPr lang="en-ZA" sz="2400" dirty="0"/>
              <a:t>applicable to disc type energy meter).</a:t>
            </a:r>
          </a:p>
          <a:p>
            <a:r>
              <a:rPr lang="en-ZA" sz="2400" dirty="0"/>
              <a:t>• Let the meter run for the allotted time, switch off the circuit breaker, and take the reading.</a:t>
            </a:r>
          </a:p>
        </p:txBody>
      </p:sp>
    </p:spTree>
    <p:extLst>
      <p:ext uri="{BB962C8B-B14F-4D97-AF65-F5344CB8AC3E}">
        <p14:creationId xmlns:p14="http://schemas.microsoft.com/office/powerpoint/2010/main" val="359913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Practise</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Practise connecting a three-phase 3-wire and a three-phase 4-wire energy </a:t>
            </a:r>
            <a:r>
              <a:rPr lang="en-ZA" sz="2400" dirty="0" smtClean="0"/>
              <a:t>meter to </a:t>
            </a:r>
            <a:r>
              <a:rPr lang="en-ZA" sz="2400" dirty="0"/>
              <a:t>a load as explained in </a:t>
            </a:r>
            <a:r>
              <a:rPr lang="en-ZA" sz="2400" dirty="0" smtClean="0"/>
              <a:t>this lesson.</a:t>
            </a:r>
            <a:endParaRPr lang="en-ZA" sz="2400" dirty="0"/>
          </a:p>
          <a:p>
            <a:r>
              <a:rPr lang="en-ZA" sz="2400" dirty="0"/>
              <a:t>Vary the size of the load, let the meter run for a specific time period and read the meter.</a:t>
            </a:r>
          </a:p>
          <a:p>
            <a:r>
              <a:rPr lang="en-ZA" sz="2400" dirty="0"/>
              <a:t>Measure the load and check the reading by calculation.</a:t>
            </a:r>
          </a:p>
          <a:p>
            <a:pPr marL="0" indent="0">
              <a:buNone/>
            </a:pPr>
            <a:r>
              <a:rPr lang="en-ZA" sz="2400" dirty="0"/>
              <a:t>The conductor sizes must be checked and changed, if necessary, each time that the load is changed.</a:t>
            </a:r>
          </a:p>
          <a:p>
            <a:pPr marL="0" indent="0">
              <a:buNone/>
            </a:pPr>
            <a:r>
              <a:rPr lang="en-ZA" sz="2400" dirty="0"/>
              <a:t>REMEMBER to adhere to the relevant safety procedures when doing the practical work. Refer to the HIAC Form.</a:t>
            </a:r>
            <a:endParaRPr lang="en-ZA" sz="2400" dirty="0" smtClean="0"/>
          </a:p>
        </p:txBody>
      </p:sp>
    </p:spTree>
    <p:extLst>
      <p:ext uri="{BB962C8B-B14F-4D97-AF65-F5344CB8AC3E}">
        <p14:creationId xmlns:p14="http://schemas.microsoft.com/office/powerpoint/2010/main" val="2645857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ZA" dirty="0" smtClean="0"/>
              <a:t>Connect a three-phase energy meter with range extension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smtClean="0"/>
              <a:t>Next you will learn how to connect </a:t>
            </a:r>
            <a:r>
              <a:rPr lang="en-ZA" sz="2400" dirty="0"/>
              <a:t>a three-phase energy meter to a load through a potential and current transformer, thereby extending the range of the energy meter.</a:t>
            </a:r>
            <a:endParaRPr lang="en-ZA" sz="2400" dirty="0" smtClean="0"/>
          </a:p>
        </p:txBody>
      </p:sp>
      <p:sp>
        <p:nvSpPr>
          <p:cNvPr id="6" name="Rounded Rectangle 5"/>
          <p:cNvSpPr/>
          <p:nvPr/>
        </p:nvSpPr>
        <p:spPr>
          <a:xfrm>
            <a:off x="3192905" y="3013023"/>
            <a:ext cx="3597639" cy="1289154"/>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t>HIAC form</a:t>
            </a:r>
            <a:endParaRPr lang="en-ZA" sz="2400" b="1" dirty="0"/>
          </a:p>
        </p:txBody>
      </p:sp>
    </p:spTree>
    <p:extLst>
      <p:ext uri="{BB962C8B-B14F-4D97-AF65-F5344CB8AC3E}">
        <p14:creationId xmlns:p14="http://schemas.microsoft.com/office/powerpoint/2010/main" val="1882543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959" y="108519"/>
            <a:ext cx="8831461" cy="1113227"/>
          </a:xfrm>
        </p:spPr>
        <p:txBody>
          <a:bodyPr/>
          <a:lstStyle/>
          <a:p>
            <a:r>
              <a:rPr lang="en-ZA" dirty="0" smtClean="0"/>
              <a:t>Designing </a:t>
            </a:r>
            <a:r>
              <a:rPr lang="en-ZA" dirty="0"/>
              <a:t>the meter</a:t>
            </a:r>
          </a:p>
        </p:txBody>
      </p:sp>
      <p:sp>
        <p:nvSpPr>
          <p:cNvPr id="5" name="Content Placeholder 4"/>
          <p:cNvSpPr>
            <a:spLocks noGrp="1"/>
          </p:cNvSpPr>
          <p:nvPr>
            <p:ph idx="1"/>
          </p:nvPr>
        </p:nvSpPr>
        <p:spPr>
          <a:xfrm>
            <a:off x="703959" y="1060746"/>
            <a:ext cx="9535416" cy="5004773"/>
          </a:xfrm>
        </p:spPr>
        <p:txBody>
          <a:bodyPr>
            <a:noAutofit/>
          </a:bodyPr>
          <a:lstStyle/>
          <a:p>
            <a:r>
              <a:rPr lang="en-ZA" sz="2400" dirty="0"/>
              <a:t>When energy has to be measured in three-phase circuits, which have a voltage higher than 500 volts and a current in excess of 100 amps, it becomes difficult to insulate the coils effectively.</a:t>
            </a:r>
          </a:p>
          <a:p>
            <a:r>
              <a:rPr lang="en-ZA" sz="2400" dirty="0" smtClean="0"/>
              <a:t>Another </a:t>
            </a:r>
            <a:r>
              <a:rPr lang="en-ZA" sz="2400" dirty="0"/>
              <a:t>problem, which arises, is the size of the instrument. As the voltage and current increase so the insulation and the wires must increase in size.</a:t>
            </a:r>
          </a:p>
          <a:p>
            <a:r>
              <a:rPr lang="en-ZA" sz="2400" dirty="0" smtClean="0"/>
              <a:t>Thus </a:t>
            </a:r>
            <a:r>
              <a:rPr lang="en-ZA" sz="2400" dirty="0"/>
              <a:t>to effectively prevent the meter from becoming too large and bulky it is necessary to design the meter for a maximum voltage and current. The meter is designed for a maximum operating voltage of 110 volts and a maximum operating current of 5 amps.</a:t>
            </a:r>
          </a:p>
          <a:p>
            <a:r>
              <a:rPr lang="en-ZA" sz="2400" dirty="0" smtClean="0"/>
              <a:t>The </a:t>
            </a:r>
            <a:r>
              <a:rPr lang="en-ZA" sz="2400" dirty="0"/>
              <a:t>energy meter is equipped with a potential transformer, which steps the voltage down from the line supply voltage to 110 volts, and current transformers, which reduces the load current to a maximum of 5 amps.</a:t>
            </a:r>
            <a:endParaRPr lang="en-ZA" sz="2400" dirty="0" smtClean="0"/>
          </a:p>
        </p:txBody>
      </p:sp>
    </p:spTree>
    <p:extLst>
      <p:ext uri="{BB962C8B-B14F-4D97-AF65-F5344CB8AC3E}">
        <p14:creationId xmlns:p14="http://schemas.microsoft.com/office/powerpoint/2010/main" val="2281998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Extending the voltage and current range</a:t>
            </a:r>
          </a:p>
        </p:txBody>
      </p:sp>
      <p:grpSp>
        <p:nvGrpSpPr>
          <p:cNvPr id="7" name="Group 6"/>
          <p:cNvGrpSpPr/>
          <p:nvPr/>
        </p:nvGrpSpPr>
        <p:grpSpPr>
          <a:xfrm>
            <a:off x="703958" y="1268094"/>
            <a:ext cx="3929002" cy="4689794"/>
            <a:chOff x="703958" y="1268094"/>
            <a:chExt cx="3929002" cy="4689794"/>
          </a:xfrm>
        </p:grpSpPr>
        <p:pic>
          <p:nvPicPr>
            <p:cNvPr id="9218" name="Picture 2"/>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826770" y="1268094"/>
              <a:ext cx="3289117" cy="325818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03958" y="4480560"/>
              <a:ext cx="3929002" cy="1477328"/>
            </a:xfrm>
            <a:prstGeom prst="rect">
              <a:avLst/>
            </a:prstGeom>
            <a:noFill/>
          </p:spPr>
          <p:txBody>
            <a:bodyPr wrap="square" rtlCol="0">
              <a:spAutoFit/>
            </a:bodyPr>
            <a:lstStyle/>
            <a:p>
              <a:r>
                <a:rPr lang="en-ZA" dirty="0" smtClean="0"/>
                <a:t>a) </a:t>
              </a:r>
              <a:r>
                <a:rPr lang="en-ZA" dirty="0"/>
                <a:t>The wiring diagram shown in </a:t>
              </a:r>
              <a:r>
                <a:rPr lang="en-ZA" dirty="0" smtClean="0"/>
                <a:t>Fig</a:t>
              </a:r>
              <a:r>
                <a:rPr lang="en-ZA" dirty="0"/>
                <a:t> </a:t>
              </a:r>
              <a:r>
                <a:rPr lang="en-ZA" dirty="0" smtClean="0"/>
                <a:t>(a</a:t>
              </a:r>
              <a:r>
                <a:rPr lang="en-ZA" dirty="0"/>
                <a:t>) </a:t>
              </a:r>
              <a:r>
                <a:rPr lang="en-ZA" dirty="0" smtClean="0"/>
                <a:t>shows </a:t>
              </a:r>
              <a:r>
                <a:rPr lang="en-ZA" dirty="0"/>
                <a:t>how both the current and voltage ranges of a three-phase, three-wire energy meter are extended. 	</a:t>
              </a:r>
            </a:p>
            <a:p>
              <a:endParaRPr lang="en-ZA" dirty="0"/>
            </a:p>
          </p:txBody>
        </p:sp>
      </p:grpSp>
      <p:grpSp>
        <p:nvGrpSpPr>
          <p:cNvPr id="6" name="Group 5"/>
          <p:cNvGrpSpPr/>
          <p:nvPr/>
        </p:nvGrpSpPr>
        <p:grpSpPr>
          <a:xfrm>
            <a:off x="5775961" y="1425573"/>
            <a:ext cx="4053839" cy="4148634"/>
            <a:chOff x="5775961" y="1425573"/>
            <a:chExt cx="4053839" cy="4148634"/>
          </a:xfrm>
        </p:grpSpPr>
        <p:pic>
          <p:nvPicPr>
            <p:cNvPr id="9220" name="Picture 4"/>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860674" y="1425573"/>
              <a:ext cx="3248025" cy="294322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775961" y="4373878"/>
              <a:ext cx="4053839" cy="1200329"/>
            </a:xfrm>
            <a:prstGeom prst="rect">
              <a:avLst/>
            </a:prstGeom>
            <a:noFill/>
          </p:spPr>
          <p:txBody>
            <a:bodyPr wrap="square" rtlCol="0">
              <a:spAutoFit/>
            </a:bodyPr>
            <a:lstStyle/>
            <a:p>
              <a:r>
                <a:rPr lang="en-ZA" dirty="0"/>
                <a:t>b) The wiring diagram shown in </a:t>
              </a:r>
              <a:r>
                <a:rPr lang="en-ZA" dirty="0" smtClean="0"/>
                <a:t>Fig</a:t>
              </a:r>
              <a:r>
                <a:rPr lang="en-ZA" dirty="0"/>
                <a:t> </a:t>
              </a:r>
              <a:r>
                <a:rPr lang="en-ZA" dirty="0" smtClean="0"/>
                <a:t>(b) </a:t>
              </a:r>
              <a:r>
                <a:rPr lang="en-ZA" dirty="0"/>
                <a:t>shows how both the current and voltage ranges of a three-phase, four-wire energy meter are extended.</a:t>
              </a:r>
            </a:p>
          </p:txBody>
        </p:sp>
      </p:grpSp>
    </p:spTree>
    <p:extLst>
      <p:ext uri="{BB962C8B-B14F-4D97-AF65-F5344CB8AC3E}">
        <p14:creationId xmlns:p14="http://schemas.microsoft.com/office/powerpoint/2010/main" val="2466770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Extending the current range </a:t>
            </a:r>
            <a:endParaRPr lang="en-ZA" dirty="0"/>
          </a:p>
        </p:txBody>
      </p:sp>
      <p:sp>
        <p:nvSpPr>
          <p:cNvPr id="5" name="Content Placeholder 4"/>
          <p:cNvSpPr>
            <a:spLocks noGrp="1"/>
          </p:cNvSpPr>
          <p:nvPr>
            <p:ph idx="1"/>
          </p:nvPr>
        </p:nvSpPr>
        <p:spPr>
          <a:xfrm>
            <a:off x="703959" y="1533187"/>
            <a:ext cx="8831461" cy="1453853"/>
          </a:xfrm>
        </p:spPr>
        <p:txBody>
          <a:bodyPr>
            <a:normAutofit/>
          </a:bodyPr>
          <a:lstStyle/>
          <a:p>
            <a:pPr marL="0" indent="0">
              <a:buNone/>
            </a:pPr>
            <a:r>
              <a:rPr lang="en-ZA" sz="2400" dirty="0" smtClean="0"/>
              <a:t>Figures (a</a:t>
            </a:r>
            <a:r>
              <a:rPr lang="en-ZA" sz="2400" dirty="0"/>
              <a:t>) </a:t>
            </a:r>
            <a:r>
              <a:rPr lang="en-ZA" sz="2400" dirty="0" smtClean="0"/>
              <a:t>and (b</a:t>
            </a:r>
            <a:r>
              <a:rPr lang="en-ZA" sz="2400" dirty="0"/>
              <a:t>) </a:t>
            </a:r>
            <a:r>
              <a:rPr lang="en-ZA" sz="2400" dirty="0" smtClean="0"/>
              <a:t>below show </a:t>
            </a:r>
            <a:r>
              <a:rPr lang="en-ZA" sz="2400" dirty="0"/>
              <a:t>how just the current range for the two types of energy meters under discussion can be extended. This is because a high current can be drawn from a comparatively low voltage.</a:t>
            </a:r>
            <a:endParaRPr lang="en-ZA" sz="2400" dirty="0" smtClean="0"/>
          </a:p>
        </p:txBody>
      </p:sp>
      <p:grpSp>
        <p:nvGrpSpPr>
          <p:cNvPr id="3" name="Group 2"/>
          <p:cNvGrpSpPr/>
          <p:nvPr/>
        </p:nvGrpSpPr>
        <p:grpSpPr>
          <a:xfrm>
            <a:off x="1391602" y="2894329"/>
            <a:ext cx="3058478" cy="3319279"/>
            <a:chOff x="1391602" y="2894329"/>
            <a:chExt cx="3058478" cy="3319279"/>
          </a:xfrm>
        </p:grpSpPr>
        <p:pic>
          <p:nvPicPr>
            <p:cNvPr id="10242" name="Picture 2"/>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1391602" y="2894329"/>
              <a:ext cx="3058478" cy="3319279"/>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447800" y="2956560"/>
              <a:ext cx="396240" cy="369332"/>
            </a:xfrm>
            <a:prstGeom prst="rect">
              <a:avLst/>
            </a:prstGeom>
            <a:noFill/>
          </p:spPr>
          <p:txBody>
            <a:bodyPr wrap="square" rtlCol="0">
              <a:spAutoFit/>
            </a:bodyPr>
            <a:lstStyle/>
            <a:p>
              <a:r>
                <a:rPr lang="en-ZA" dirty="0" smtClean="0"/>
                <a:t>a)</a:t>
              </a:r>
              <a:endParaRPr lang="en-ZA" dirty="0"/>
            </a:p>
          </p:txBody>
        </p:sp>
      </p:grpSp>
      <p:grpSp>
        <p:nvGrpSpPr>
          <p:cNvPr id="6" name="Group 5"/>
          <p:cNvGrpSpPr/>
          <p:nvPr/>
        </p:nvGrpSpPr>
        <p:grpSpPr>
          <a:xfrm>
            <a:off x="5818822" y="2894329"/>
            <a:ext cx="3440059" cy="3350578"/>
            <a:chOff x="5818822" y="2894329"/>
            <a:chExt cx="3440059" cy="3350578"/>
          </a:xfrm>
        </p:grpSpPr>
        <p:pic>
          <p:nvPicPr>
            <p:cNvPr id="10243" name="Picture 3"/>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818822" y="2894329"/>
              <a:ext cx="3440059" cy="3350578"/>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818822" y="3002280"/>
              <a:ext cx="396240" cy="369332"/>
            </a:xfrm>
            <a:prstGeom prst="rect">
              <a:avLst/>
            </a:prstGeom>
            <a:noFill/>
          </p:spPr>
          <p:txBody>
            <a:bodyPr wrap="square" rtlCol="0">
              <a:spAutoFit/>
            </a:bodyPr>
            <a:lstStyle/>
            <a:p>
              <a:r>
                <a:rPr lang="en-ZA" dirty="0"/>
                <a:t>b</a:t>
              </a:r>
              <a:r>
                <a:rPr lang="en-ZA" dirty="0" smtClean="0"/>
                <a:t>)</a:t>
              </a:r>
              <a:endParaRPr lang="en-ZA" dirty="0"/>
            </a:p>
          </p:txBody>
        </p:sp>
      </p:grpSp>
    </p:spTree>
    <p:extLst>
      <p:ext uri="{BB962C8B-B14F-4D97-AF65-F5344CB8AC3E}">
        <p14:creationId xmlns:p14="http://schemas.microsoft.com/office/powerpoint/2010/main" val="3177328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smtClean="0">
                <a:solidFill>
                  <a:srgbClr val="0070C0"/>
                </a:solidFill>
              </a:rPr>
              <a:t>Using energy meters</a:t>
            </a:r>
          </a:p>
          <a:p>
            <a:pPr marL="0" indent="0">
              <a:buNone/>
            </a:pPr>
            <a:r>
              <a:rPr lang="en-GB" sz="2400" dirty="0" smtClean="0">
                <a:solidFill>
                  <a:srgbClr val="0070C0"/>
                </a:solidFill>
              </a:rPr>
              <a:t>Connect a single phase energy meter</a:t>
            </a:r>
            <a:endParaRPr lang="en-GB" sz="2400" dirty="0">
              <a:solidFill>
                <a:srgbClr val="0070C0"/>
              </a:solidFill>
            </a:endParaRP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Connecting the energy meter to a load</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703959" y="1533187"/>
                <a:ext cx="8831461" cy="4090373"/>
              </a:xfrm>
            </p:spPr>
            <p:txBody>
              <a:bodyPr>
                <a:normAutofit fontScale="92500"/>
              </a:bodyPr>
              <a:lstStyle/>
              <a:p>
                <a:pPr marL="0" indent="0">
                  <a:buNone/>
                </a:pPr>
                <a:r>
                  <a:rPr lang="en-ZA" sz="2600" dirty="0" smtClean="0"/>
                  <a:t>The following procedure should be followed when connecting a three phase 3-wire or a three-phase 4-wire energy meter through a potential and current transformer to a given load (in this instance a three-phase rheostat):</a:t>
                </a:r>
                <a:endParaRPr lang="en-ZA" sz="2800" dirty="0" smtClean="0"/>
              </a:p>
              <a:p>
                <a:pPr marL="0" indent="0">
                  <a:buNone/>
                </a:pPr>
                <a:r>
                  <a:rPr lang="en-ZA" sz="1800" dirty="0"/>
                  <a:t>• </a:t>
                </a:r>
                <a:r>
                  <a:rPr lang="en-ZA" sz="1900" dirty="0"/>
                  <a:t>Calculate the maximum current that is going to be drawn by the rheostat. Use Ohm’s </a:t>
                </a:r>
                <a:r>
                  <a:rPr lang="en-ZA" sz="1900" dirty="0" smtClean="0"/>
                  <a:t>Law.</a:t>
                </a:r>
              </a:p>
              <a:p>
                <a:pPr marL="0" indent="0">
                  <a:buNone/>
                </a:pPr>
                <a14:m>
                  <m:oMath xmlns:m="http://schemas.openxmlformats.org/officeDocument/2006/math">
                    <m:r>
                      <a:rPr lang="en-ZA" sz="1900" i="1" dirty="0" smtClean="0">
                        <a:latin typeface="Cambria Math"/>
                      </a:rPr>
                      <m:t>𝑀𝑎𝑥</m:t>
                    </m:r>
                    <m:r>
                      <a:rPr lang="en-ZA" sz="1900" i="1" dirty="0" smtClean="0">
                        <a:latin typeface="Cambria Math"/>
                      </a:rPr>
                      <m:t>. </m:t>
                    </m:r>
                    <m:r>
                      <a:rPr lang="en-ZA" sz="1900" i="1" dirty="0" smtClean="0">
                        <a:latin typeface="Cambria Math"/>
                      </a:rPr>
                      <m:t>𝑐𝑢𝑟𝑟𝑒𝑛𝑡</m:t>
                    </m:r>
                    <m:r>
                      <a:rPr lang="en-ZA" sz="1900" i="1" dirty="0" smtClean="0">
                        <a:latin typeface="Cambria Math"/>
                      </a:rPr>
                      <m:t> </m:t>
                    </m:r>
                    <m:r>
                      <a:rPr lang="en-ZA" sz="1900" i="1" dirty="0" smtClean="0">
                        <a:latin typeface="Cambria Math"/>
                      </a:rPr>
                      <m:t>𝑑𝑟𝑎𝑤𝑛</m:t>
                    </m:r>
                    <m:r>
                      <a:rPr lang="en-ZA" sz="1900" i="1" dirty="0" smtClean="0">
                        <a:latin typeface="Cambria Math"/>
                      </a:rPr>
                      <m:t> </m:t>
                    </m:r>
                    <m:r>
                      <a:rPr lang="en-ZA" sz="1900" i="1" dirty="0" smtClean="0">
                        <a:latin typeface="Cambria Math"/>
                      </a:rPr>
                      <m:t>𝑏𝑦</m:t>
                    </m:r>
                    <m:r>
                      <a:rPr lang="en-ZA" sz="1900" i="1" dirty="0" smtClean="0">
                        <a:latin typeface="Cambria Math"/>
                      </a:rPr>
                      <m:t> </m:t>
                    </m:r>
                    <m:r>
                      <a:rPr lang="en-ZA" sz="1900" i="1" dirty="0" smtClean="0">
                        <a:latin typeface="Cambria Math"/>
                      </a:rPr>
                      <m:t>𝑟h𝑒𝑜𝑠𝑡𝑎𝑡</m:t>
                    </m:r>
                    <m:r>
                      <a:rPr lang="en-ZA" sz="1900" i="1" dirty="0" smtClean="0">
                        <a:latin typeface="Cambria Math"/>
                      </a:rPr>
                      <m:t> =</m:t>
                    </m:r>
                    <m:f>
                      <m:fPr>
                        <m:ctrlPr>
                          <a:rPr lang="en-ZA" sz="1900" i="1" dirty="0" smtClean="0">
                            <a:latin typeface="Cambria Math"/>
                          </a:rPr>
                        </m:ctrlPr>
                      </m:fPr>
                      <m:num>
                        <m:r>
                          <a:rPr lang="en-ZA" sz="1900" i="1" dirty="0" smtClean="0">
                            <a:latin typeface="Cambria Math"/>
                          </a:rPr>
                          <m:t>𝑉</m:t>
                        </m:r>
                      </m:num>
                      <m:den>
                        <m:r>
                          <a:rPr lang="en-ZA" sz="1900" b="0" i="1" dirty="0" smtClean="0">
                            <a:latin typeface="Cambria Math"/>
                          </a:rPr>
                          <m:t>𝑅</m:t>
                        </m:r>
                      </m:den>
                    </m:f>
                    <m:r>
                      <a:rPr lang="en-ZA" sz="1900" i="1" dirty="0" smtClean="0">
                        <a:latin typeface="Cambria Math"/>
                      </a:rPr>
                      <m:t> </m:t>
                    </m:r>
                  </m:oMath>
                </a14:m>
                <a:r>
                  <a:rPr lang="en-ZA" sz="1900" dirty="0"/>
                  <a:t> </a:t>
                </a:r>
                <a:endParaRPr lang="en-ZA" sz="1900" dirty="0" smtClean="0"/>
              </a:p>
              <a:p>
                <a:pPr marL="0" indent="0">
                  <a:buNone/>
                </a:pPr>
                <a:r>
                  <a:rPr lang="en-ZA" sz="1900" dirty="0" smtClean="0"/>
                  <a:t>Where</a:t>
                </a:r>
                <a:r>
                  <a:rPr lang="en-ZA" sz="1900" b="1" dirty="0" smtClean="0"/>
                  <a:t> </a:t>
                </a:r>
                <a:r>
                  <a:rPr lang="en-ZA" sz="1900" b="1" dirty="0"/>
                  <a:t>V </a:t>
                </a:r>
                <a:r>
                  <a:rPr lang="en-ZA" sz="1900" dirty="0"/>
                  <a:t>= supply </a:t>
                </a:r>
                <a:r>
                  <a:rPr lang="en-ZA" sz="1900" dirty="0" smtClean="0"/>
                  <a:t>voltage and </a:t>
                </a:r>
                <a:r>
                  <a:rPr lang="en-ZA" sz="1900" b="1" dirty="0" smtClean="0"/>
                  <a:t>R</a:t>
                </a:r>
                <a:r>
                  <a:rPr lang="en-ZA" sz="1900" dirty="0" smtClean="0"/>
                  <a:t> </a:t>
                </a:r>
                <a:r>
                  <a:rPr lang="en-ZA" sz="1900" dirty="0"/>
                  <a:t>= resistance of rheostat at the point of the least resistance.</a:t>
                </a:r>
              </a:p>
              <a:p>
                <a:pPr marL="0" indent="0">
                  <a:buNone/>
                </a:pPr>
                <a:r>
                  <a:rPr lang="en-ZA" sz="1900" dirty="0" smtClean="0"/>
                  <a:t>• </a:t>
                </a:r>
                <a:r>
                  <a:rPr lang="en-ZA" sz="1900" dirty="0"/>
                  <a:t>Use the current value calculated above and current rating tables to select the correct size and colour conductors for wiring the main circuit to the load</a:t>
                </a:r>
                <a:r>
                  <a:rPr lang="en-ZA" sz="1900" dirty="0" smtClean="0"/>
                  <a:t>.</a:t>
                </a:r>
              </a:p>
              <a:p>
                <a:pPr marL="0" indent="0">
                  <a:buNone/>
                </a:pPr>
                <a:r>
                  <a:rPr lang="en-ZA" sz="1900" dirty="0" smtClean="0"/>
                  <a:t>• Wire the main circuit from the circuit breaker to the primary sides of the potential transformer and to the current transformer (if any). Loop the lines from there to the rheostat (the load).</a:t>
                </a:r>
              </a:p>
              <a:p>
                <a:pPr marL="0" indent="0">
                  <a:buNone/>
                </a:pPr>
                <a:endParaRPr lang="en-ZA" sz="2400" dirty="0" smtClean="0"/>
              </a:p>
              <a:p>
                <a:pPr marL="0" indent="0">
                  <a:buNone/>
                </a:pPr>
                <a:endParaRPr lang="en-ZA" sz="2400" dirty="0" smtClean="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703959" y="1533187"/>
                <a:ext cx="8831461" cy="4090373"/>
              </a:xfrm>
              <a:blipFill rotWithShape="1">
                <a:blip r:embed="rId3"/>
                <a:stretch>
                  <a:fillRect l="-1035" t="-2086" r="-1035"/>
                </a:stretch>
              </a:blipFill>
            </p:spPr>
            <p:txBody>
              <a:bodyPr/>
              <a:lstStyle/>
              <a:p>
                <a:r>
                  <a:rPr lang="en-ZA">
                    <a:noFill/>
                  </a:rPr>
                  <a:t> </a:t>
                </a:r>
              </a:p>
            </p:txBody>
          </p:sp>
        </mc:Fallback>
      </mc:AlternateContent>
    </p:spTree>
    <p:extLst>
      <p:ext uri="{BB962C8B-B14F-4D97-AF65-F5344CB8AC3E}">
        <p14:creationId xmlns:p14="http://schemas.microsoft.com/office/powerpoint/2010/main" val="2348167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Connecting the energy meter to a load (continued)</a:t>
            </a:r>
          </a:p>
        </p:txBody>
      </p:sp>
      <p:sp>
        <p:nvSpPr>
          <p:cNvPr id="8" name="Content Placeholder 7"/>
          <p:cNvSpPr>
            <a:spLocks noGrp="1"/>
          </p:cNvSpPr>
          <p:nvPr>
            <p:ph idx="1"/>
          </p:nvPr>
        </p:nvSpPr>
        <p:spPr/>
        <p:txBody>
          <a:bodyPr/>
          <a:lstStyle/>
          <a:p>
            <a:pPr marL="0" indent="0">
              <a:buNone/>
            </a:pPr>
            <a:r>
              <a:rPr lang="en-ZA" dirty="0"/>
              <a:t>Wire the main circuit from the circuit breaker to the primary sides of the potential transformer and to the current transformer (if any). Loop the lines from there to the rheostat (the load). </a:t>
            </a:r>
            <a:r>
              <a:rPr lang="en-ZA" dirty="0" smtClean="0"/>
              <a:t>As shown </a:t>
            </a:r>
            <a:r>
              <a:rPr lang="en-ZA" dirty="0"/>
              <a:t>in </a:t>
            </a:r>
            <a:r>
              <a:rPr lang="en-ZA" dirty="0" smtClean="0"/>
              <a:t>Fig (a) </a:t>
            </a:r>
            <a:r>
              <a:rPr lang="en-ZA" dirty="0"/>
              <a:t>(3-wire system) and </a:t>
            </a:r>
            <a:r>
              <a:rPr lang="en-ZA" dirty="0" smtClean="0"/>
              <a:t>Fig</a:t>
            </a:r>
            <a:r>
              <a:rPr lang="en-ZA" dirty="0"/>
              <a:t> </a:t>
            </a:r>
            <a:r>
              <a:rPr lang="en-ZA" dirty="0" smtClean="0"/>
              <a:t>(b) </a:t>
            </a:r>
            <a:r>
              <a:rPr lang="en-ZA" dirty="0"/>
              <a:t>(4-wire system</a:t>
            </a:r>
            <a:r>
              <a:rPr lang="en-ZA" dirty="0" smtClean="0"/>
              <a:t>).</a:t>
            </a:r>
            <a:endParaRPr lang="en-ZA" dirty="0"/>
          </a:p>
          <a:p>
            <a:endParaRPr lang="en-ZA" dirty="0"/>
          </a:p>
          <a:p>
            <a:endParaRPr lang="en-ZA" dirty="0"/>
          </a:p>
        </p:txBody>
      </p:sp>
      <p:grpSp>
        <p:nvGrpSpPr>
          <p:cNvPr id="11" name="Group 10"/>
          <p:cNvGrpSpPr/>
          <p:nvPr/>
        </p:nvGrpSpPr>
        <p:grpSpPr>
          <a:xfrm>
            <a:off x="914400" y="2940050"/>
            <a:ext cx="3607789" cy="2938080"/>
            <a:chOff x="914400" y="2940050"/>
            <a:chExt cx="3607789" cy="2938080"/>
          </a:xfrm>
        </p:grpSpPr>
        <p:pic>
          <p:nvPicPr>
            <p:cNvPr id="11266" name="Picture 2"/>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914400" y="2940050"/>
              <a:ext cx="3607789" cy="293808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990554" y="3046214"/>
              <a:ext cx="365806" cy="369332"/>
            </a:xfrm>
            <a:prstGeom prst="rect">
              <a:avLst/>
            </a:prstGeom>
            <a:noFill/>
          </p:spPr>
          <p:txBody>
            <a:bodyPr wrap="none" rtlCol="0">
              <a:spAutoFit/>
            </a:bodyPr>
            <a:lstStyle/>
            <a:p>
              <a:r>
                <a:rPr lang="en-ZA" dirty="0" smtClean="0"/>
                <a:t>a)</a:t>
              </a:r>
              <a:endParaRPr lang="en-ZA" dirty="0"/>
            </a:p>
          </p:txBody>
        </p:sp>
      </p:grpSp>
      <p:grpSp>
        <p:nvGrpSpPr>
          <p:cNvPr id="10" name="Group 9"/>
          <p:cNvGrpSpPr/>
          <p:nvPr/>
        </p:nvGrpSpPr>
        <p:grpSpPr>
          <a:xfrm>
            <a:off x="5612861" y="2940050"/>
            <a:ext cx="3622579" cy="2938080"/>
            <a:chOff x="5612861" y="2940050"/>
            <a:chExt cx="3622579" cy="2938080"/>
          </a:xfrm>
        </p:grpSpPr>
        <p:pic>
          <p:nvPicPr>
            <p:cNvPr id="11267" name="Picture 3"/>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612861" y="2940050"/>
              <a:ext cx="3622579" cy="293808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5673798" y="3012162"/>
              <a:ext cx="377026" cy="369332"/>
            </a:xfrm>
            <a:prstGeom prst="rect">
              <a:avLst/>
            </a:prstGeom>
            <a:noFill/>
          </p:spPr>
          <p:txBody>
            <a:bodyPr wrap="none" rtlCol="0">
              <a:spAutoFit/>
            </a:bodyPr>
            <a:lstStyle/>
            <a:p>
              <a:r>
                <a:rPr lang="en-ZA" dirty="0"/>
                <a:t>b</a:t>
              </a:r>
              <a:r>
                <a:rPr lang="en-ZA" dirty="0" smtClean="0"/>
                <a:t>)</a:t>
              </a:r>
              <a:endParaRPr lang="en-ZA" dirty="0"/>
            </a:p>
          </p:txBody>
        </p:sp>
      </p:grpSp>
    </p:spTree>
    <p:extLst>
      <p:ext uri="{BB962C8B-B14F-4D97-AF65-F5344CB8AC3E}">
        <p14:creationId xmlns:p14="http://schemas.microsoft.com/office/powerpoint/2010/main" val="2756803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03959" y="1533186"/>
            <a:ext cx="8831461" cy="4654254"/>
          </a:xfrm>
        </p:spPr>
        <p:txBody>
          <a:bodyPr>
            <a:noAutofit/>
          </a:bodyPr>
          <a:lstStyle/>
          <a:p>
            <a:r>
              <a:rPr lang="en-ZA" sz="2400" dirty="0" smtClean="0"/>
              <a:t>Wire </a:t>
            </a:r>
            <a:r>
              <a:rPr lang="en-ZA" sz="2400" dirty="0"/>
              <a:t>the secondary circuit from the secondary sides of the potential and the current transformers to the energy meter connections.</a:t>
            </a:r>
          </a:p>
          <a:p>
            <a:r>
              <a:rPr lang="en-ZA" sz="2400" dirty="0" smtClean="0"/>
              <a:t>Check </a:t>
            </a:r>
            <a:r>
              <a:rPr lang="en-ZA" sz="2400" dirty="0"/>
              <a:t>the connections and the circuit again.</a:t>
            </a:r>
          </a:p>
          <a:p>
            <a:r>
              <a:rPr lang="en-ZA" sz="2400" dirty="0" smtClean="0"/>
              <a:t>Make </a:t>
            </a:r>
            <a:r>
              <a:rPr lang="en-ZA" sz="2400" dirty="0"/>
              <a:t>sure that the installation is properly earthed.</a:t>
            </a:r>
          </a:p>
          <a:p>
            <a:r>
              <a:rPr lang="en-ZA" sz="2400" dirty="0" smtClean="0"/>
              <a:t>Test </a:t>
            </a:r>
            <a:r>
              <a:rPr lang="en-ZA" sz="2400" dirty="0"/>
              <a:t>the circuit and correct any faults before switching on the </a:t>
            </a:r>
            <a:r>
              <a:rPr lang="en-ZA" sz="2400" dirty="0" smtClean="0"/>
              <a:t>supply.</a:t>
            </a:r>
          </a:p>
          <a:p>
            <a:r>
              <a:rPr lang="en-ZA" sz="2400" dirty="0"/>
              <a:t>If you are using the old disc type energy meter, make sure that it turns in the right direction.</a:t>
            </a:r>
          </a:p>
          <a:p>
            <a:r>
              <a:rPr lang="en-ZA" sz="2400" dirty="0" smtClean="0"/>
              <a:t> </a:t>
            </a:r>
            <a:r>
              <a:rPr lang="en-ZA" sz="2400" dirty="0"/>
              <a:t>Measure the current and voltage in the supply lines and the energy meter circuit. Multiply the ammeter and voltmeter readings on the secondary side by the transformer ratios and see if it is the same as the main supply line readings.</a:t>
            </a:r>
          </a:p>
        </p:txBody>
      </p:sp>
      <p:sp>
        <p:nvSpPr>
          <p:cNvPr id="7" name="Title 3"/>
          <p:cNvSpPr>
            <a:spLocks noGrp="1"/>
          </p:cNvSpPr>
          <p:nvPr>
            <p:ph type="title"/>
          </p:nvPr>
        </p:nvSpPr>
        <p:spPr/>
        <p:txBody>
          <a:bodyPr/>
          <a:lstStyle/>
          <a:p>
            <a:r>
              <a:rPr lang="en-ZA" dirty="0"/>
              <a:t>Connecting the energy meter to a load (continued)</a:t>
            </a:r>
          </a:p>
        </p:txBody>
      </p:sp>
    </p:spTree>
    <p:extLst>
      <p:ext uri="{BB962C8B-B14F-4D97-AF65-F5344CB8AC3E}">
        <p14:creationId xmlns:p14="http://schemas.microsoft.com/office/powerpoint/2010/main" val="2913644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Example to illustrate range extension</a:t>
            </a:r>
          </a:p>
        </p:txBody>
      </p:sp>
      <p:sp>
        <p:nvSpPr>
          <p:cNvPr id="8" name="Content Placeholder 7"/>
          <p:cNvSpPr>
            <a:spLocks noGrp="1"/>
          </p:cNvSpPr>
          <p:nvPr>
            <p:ph idx="1"/>
          </p:nvPr>
        </p:nvSpPr>
        <p:spPr/>
        <p:txBody>
          <a:bodyPr>
            <a:normAutofit/>
          </a:bodyPr>
          <a:lstStyle/>
          <a:p>
            <a:pPr marL="0" indent="0">
              <a:buNone/>
            </a:pPr>
            <a:r>
              <a:rPr lang="en-ZA" sz="2400" b="1" dirty="0" smtClean="0"/>
              <a:t>Ammeter readings (secondary side)</a:t>
            </a:r>
          </a:p>
          <a:p>
            <a:pPr marL="0" indent="0">
              <a:buNone/>
            </a:pPr>
            <a:r>
              <a:rPr lang="en-ZA" sz="2400" dirty="0" smtClean="0"/>
              <a:t>Current indicated on the ammeter = 3,7 amps</a:t>
            </a:r>
          </a:p>
          <a:p>
            <a:pPr marL="0" indent="0">
              <a:buNone/>
            </a:pPr>
            <a:r>
              <a:rPr lang="en-ZA" sz="2400" dirty="0" smtClean="0"/>
              <a:t>Current </a:t>
            </a:r>
            <a:r>
              <a:rPr lang="en-ZA" sz="2400" dirty="0"/>
              <a:t>transformer ratio = 1:10</a:t>
            </a:r>
          </a:p>
          <a:p>
            <a:pPr marL="0" indent="0">
              <a:buNone/>
            </a:pPr>
            <a:r>
              <a:rPr lang="en-ZA" sz="2400" dirty="0"/>
              <a:t>Thus the current in the circuit = 3,7 x </a:t>
            </a:r>
            <a:r>
              <a:rPr lang="en-ZA" sz="2400" dirty="0" smtClean="0"/>
              <a:t>10= </a:t>
            </a:r>
            <a:r>
              <a:rPr lang="en-ZA" sz="2400" dirty="0"/>
              <a:t>37 amps</a:t>
            </a:r>
          </a:p>
          <a:p>
            <a:pPr marL="0" indent="0">
              <a:buNone/>
            </a:pPr>
            <a:r>
              <a:rPr lang="en-ZA" sz="2400" b="1" dirty="0"/>
              <a:t>Voltmeter readings (secondary side)</a:t>
            </a:r>
          </a:p>
          <a:p>
            <a:pPr marL="0" indent="0">
              <a:buNone/>
            </a:pPr>
            <a:r>
              <a:rPr lang="en-ZA" sz="2400" dirty="0"/>
              <a:t>Voltage indicates on the voltmeter = 100 volts</a:t>
            </a:r>
          </a:p>
          <a:p>
            <a:pPr marL="0" indent="0">
              <a:buNone/>
            </a:pPr>
            <a:r>
              <a:rPr lang="en-ZA" sz="2400" dirty="0"/>
              <a:t>Potential transformer ratio = 5:1</a:t>
            </a:r>
          </a:p>
          <a:p>
            <a:pPr marL="0" indent="0">
              <a:buNone/>
            </a:pPr>
            <a:r>
              <a:rPr lang="en-ZA" sz="2400" dirty="0"/>
              <a:t>Thus the voltage in the circuit = 100 x </a:t>
            </a:r>
            <a:r>
              <a:rPr lang="en-ZA" sz="2400" dirty="0" smtClean="0"/>
              <a:t>5= </a:t>
            </a:r>
            <a:r>
              <a:rPr lang="en-ZA" sz="2400" dirty="0"/>
              <a:t>500 volts</a:t>
            </a:r>
          </a:p>
        </p:txBody>
      </p:sp>
    </p:spTree>
    <p:extLst>
      <p:ext uri="{BB962C8B-B14F-4D97-AF65-F5344CB8AC3E}">
        <p14:creationId xmlns:p14="http://schemas.microsoft.com/office/powerpoint/2010/main" val="23201598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Practise</a:t>
            </a:r>
            <a:endParaRPr lang="en-ZA" dirty="0"/>
          </a:p>
        </p:txBody>
      </p:sp>
      <p:sp>
        <p:nvSpPr>
          <p:cNvPr id="8" name="Content Placeholder 7"/>
          <p:cNvSpPr>
            <a:spLocks noGrp="1"/>
          </p:cNvSpPr>
          <p:nvPr>
            <p:ph idx="1"/>
          </p:nvPr>
        </p:nvSpPr>
        <p:spPr/>
        <p:txBody>
          <a:bodyPr>
            <a:normAutofit/>
          </a:bodyPr>
          <a:lstStyle/>
          <a:p>
            <a:pPr marL="0" indent="0">
              <a:buNone/>
            </a:pPr>
            <a:r>
              <a:rPr lang="en-ZA" sz="2400" dirty="0"/>
              <a:t>Practise connecting three-phase, 3-wire and three-phase, 4-wire energy </a:t>
            </a:r>
            <a:r>
              <a:rPr lang="en-ZA" sz="2400" dirty="0" smtClean="0"/>
              <a:t>meters to </a:t>
            </a:r>
            <a:r>
              <a:rPr lang="en-ZA" sz="2400" dirty="0"/>
              <a:t>a load through current and potential transformers.</a:t>
            </a:r>
          </a:p>
          <a:p>
            <a:r>
              <a:rPr lang="en-ZA" sz="2400" dirty="0"/>
              <a:t>Measure the currents and voltages in the circuits and demonstrate, by calculation, the concept of range extension.</a:t>
            </a:r>
          </a:p>
          <a:p>
            <a:r>
              <a:rPr lang="en-ZA" sz="2400" dirty="0"/>
              <a:t>REMEMBER to adhere to all the relevant safety procedures when doing the practical work. Refer to the HIAC Form.</a:t>
            </a:r>
          </a:p>
        </p:txBody>
      </p:sp>
    </p:spTree>
    <p:extLst>
      <p:ext uri="{BB962C8B-B14F-4D97-AF65-F5344CB8AC3E}">
        <p14:creationId xmlns:p14="http://schemas.microsoft.com/office/powerpoint/2010/main" val="2576149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smtClean="0"/>
              <a:t>Measuring the power in a three phase system.</a:t>
            </a:r>
            <a:endParaRPr lang="en-GB" sz="2400" dirty="0" smtClean="0"/>
          </a:p>
          <a:p>
            <a:pPr algn="just">
              <a:buFont typeface="Wingdings" panose="05000000000000000000" pitchFamily="2" charset="2"/>
              <a:buChar char="ü"/>
            </a:pPr>
            <a:r>
              <a:rPr lang="en-GB" sz="2400" dirty="0" err="1" smtClean="0"/>
              <a:t>Wattmeters</a:t>
            </a:r>
            <a:r>
              <a:rPr lang="en-GB" sz="2400" dirty="0" smtClean="0"/>
              <a:t>.</a:t>
            </a:r>
          </a:p>
          <a:p>
            <a:pPr algn="just">
              <a:buFont typeface="Wingdings" panose="05000000000000000000" pitchFamily="2" charset="2"/>
              <a:buChar char="ü"/>
            </a:pPr>
            <a:r>
              <a:rPr lang="en-GB" sz="2400" dirty="0" smtClean="0"/>
              <a:t>Extending the voltage and current range energy meters.</a:t>
            </a:r>
            <a:endParaRPr lang="en-GB" sz="2400" dirty="0" smtClean="0"/>
          </a:p>
          <a:p>
            <a:pPr algn="just">
              <a:buFont typeface="Wingdings" panose="05000000000000000000" pitchFamily="2" charset="2"/>
              <a:buChar char="ü"/>
            </a:pPr>
            <a:r>
              <a:rPr lang="en-GB" sz="2400" dirty="0" smtClean="0"/>
              <a:t>Connecting energy meters to a balanced load.</a:t>
            </a:r>
            <a:endParaRPr lang="en-GB" sz="2400" dirty="0" smtClean="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Video brief - Vid01</a:t>
            </a:r>
          </a:p>
        </p:txBody>
      </p:sp>
      <p:sp>
        <p:nvSpPr>
          <p:cNvPr id="4" name="Content Placeholder 3"/>
          <p:cNvSpPr>
            <a:spLocks noGrp="1"/>
          </p:cNvSpPr>
          <p:nvPr>
            <p:ph idx="1"/>
          </p:nvPr>
        </p:nvSpPr>
        <p:spPr/>
        <p:txBody>
          <a:bodyPr/>
          <a:lstStyle/>
          <a:p>
            <a:pPr marL="0" indent="0">
              <a:buNone/>
            </a:pPr>
            <a:r>
              <a:rPr lang="en-ZA" dirty="0" smtClean="0"/>
              <a:t>Get link to; 3 phase balanced vs 3 </a:t>
            </a:r>
            <a:r>
              <a:rPr lang="en-ZA" dirty="0"/>
              <a:t>phase unbalanced load </a:t>
            </a:r>
            <a:r>
              <a:rPr lang="en-ZA" dirty="0">
                <a:hlinkClick r:id="rId4"/>
              </a:rPr>
              <a:t>https://</a:t>
            </a:r>
            <a:r>
              <a:rPr lang="en-ZA" dirty="0" smtClean="0">
                <a:hlinkClick r:id="rId4"/>
              </a:rPr>
              <a:t>www.youtube.com/watch?v=nRzsH0plXIc</a:t>
            </a:r>
            <a:r>
              <a:rPr lang="en-ZA" dirty="0" smtClean="0"/>
              <a:t> </a:t>
            </a:r>
            <a:endParaRPr lang="en-ZA" dirty="0"/>
          </a:p>
        </p:txBody>
      </p:sp>
    </p:spTree>
    <p:custDataLst>
      <p:tags r:id="rId1"/>
    </p:custDataLst>
    <p:extLst>
      <p:ext uri="{BB962C8B-B14F-4D97-AF65-F5344CB8AC3E}">
        <p14:creationId xmlns:p14="http://schemas.microsoft.com/office/powerpoint/2010/main" val="2874275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Form </a:t>
            </a:r>
            <a:r>
              <a:rPr lang="en-ZA" dirty="0"/>
              <a:t>brief </a:t>
            </a:r>
            <a:r>
              <a:rPr lang="en-ZA" dirty="0" smtClean="0"/>
              <a:t>– Form 01 </a:t>
            </a:r>
            <a:endParaRPr lang="en-ZA"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5062" y="1295400"/>
            <a:ext cx="5672137" cy="6567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314956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Form </a:t>
            </a:r>
            <a:r>
              <a:rPr lang="en-ZA" dirty="0"/>
              <a:t>brief </a:t>
            </a:r>
            <a:r>
              <a:rPr lang="en-ZA" dirty="0" smtClean="0"/>
              <a:t>– Form 01contin. </a:t>
            </a:r>
            <a:endParaRPr lang="en-ZA" dirty="0"/>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3467" y="1419866"/>
            <a:ext cx="6034088" cy="4339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23175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a:t>Connect a three-phase, three-wire energy meter to a three-phase load</a:t>
            </a:r>
            <a:r>
              <a:rPr lang="en-ZA" sz="2400" dirty="0" smtClean="0"/>
              <a:t>.</a:t>
            </a:r>
          </a:p>
          <a:p>
            <a:r>
              <a:rPr lang="en-ZA" sz="2400" dirty="0"/>
              <a:t>Connect a three-phase four-wire energy meter to a three-phase load. </a:t>
            </a:r>
            <a:endParaRPr lang="en-ZA" sz="2400" dirty="0" smtClean="0"/>
          </a:p>
          <a:p>
            <a:r>
              <a:rPr lang="en-ZA" sz="2400" dirty="0" smtClean="0"/>
              <a:t>Connect a three-phase energy meter with range extension</a:t>
            </a:r>
            <a:r>
              <a:rPr lang="en-ZA" sz="2400" dirty="0" smtClean="0"/>
              <a:t>.</a:t>
            </a:r>
          </a:p>
          <a:p>
            <a:r>
              <a:rPr lang="en-ZA" sz="2400" dirty="0" smtClean="0"/>
              <a:t>Connect an energy meter to a balanced load.</a:t>
            </a:r>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 connections of a single-phase energy meter and the recording of the readings of the dials were explained in </a:t>
            </a:r>
            <a:r>
              <a:rPr lang="en-ZA" sz="2400" dirty="0" smtClean="0"/>
              <a:t>earlier lessons. Make sure you go over those lessons before starting this one. </a:t>
            </a:r>
          </a:p>
          <a:p>
            <a:pPr marL="0" indent="0">
              <a:buNone/>
            </a:pPr>
            <a:r>
              <a:rPr lang="en-ZA" sz="2400" dirty="0"/>
              <a:t>In this lesson we look at the methods to measure </a:t>
            </a:r>
            <a:r>
              <a:rPr lang="en-ZA" sz="2400" dirty="0" smtClean="0"/>
              <a:t>the </a:t>
            </a:r>
            <a:r>
              <a:rPr lang="en-ZA" sz="2400" dirty="0"/>
              <a:t>power in a 3-phase </a:t>
            </a:r>
            <a:r>
              <a:rPr lang="en-ZA" sz="2400" dirty="0" smtClean="0"/>
              <a:t>system.</a:t>
            </a:r>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Measuring </a:t>
            </a:r>
            <a:r>
              <a:rPr lang="en-ZA" dirty="0"/>
              <a:t>the power in a 3-phase </a:t>
            </a:r>
            <a:r>
              <a:rPr lang="en-ZA" dirty="0" smtClean="0"/>
              <a:t>system</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 power in a 3-phase system can either be measured by means of the </a:t>
            </a:r>
            <a:r>
              <a:rPr lang="en-ZA" sz="2400" dirty="0" smtClean="0"/>
              <a:t>one-wattmeter or the two-wattmeter method </a:t>
            </a:r>
            <a:r>
              <a:rPr lang="en-ZA" sz="2400" dirty="0"/>
              <a:t>or by using the 3-phase wattmeter.</a:t>
            </a:r>
            <a:endParaRPr lang="en-ZA" sz="2400" dirty="0" smtClean="0"/>
          </a:p>
        </p:txBody>
      </p:sp>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One-wattmeter </a:t>
            </a:r>
            <a:r>
              <a:rPr lang="en-ZA" dirty="0" smtClean="0"/>
              <a:t>method</a:t>
            </a:r>
            <a:endParaRPr lang="en-ZA" dirty="0"/>
          </a:p>
        </p:txBody>
      </p:sp>
      <p:sp>
        <p:nvSpPr>
          <p:cNvPr id="5" name="Content Placeholder 4"/>
          <p:cNvSpPr>
            <a:spLocks noGrp="1"/>
          </p:cNvSpPr>
          <p:nvPr>
            <p:ph idx="1"/>
          </p:nvPr>
        </p:nvSpPr>
        <p:spPr>
          <a:xfrm>
            <a:off x="703959" y="1533187"/>
            <a:ext cx="8831461" cy="535456"/>
          </a:xfrm>
        </p:spPr>
        <p:txBody>
          <a:bodyPr>
            <a:normAutofit/>
          </a:bodyPr>
          <a:lstStyle/>
          <a:p>
            <a:pPr marL="0" indent="0">
              <a:buNone/>
            </a:pPr>
            <a:r>
              <a:rPr lang="en-ZA" sz="2400" dirty="0"/>
              <a:t>This method is used only when the load is </a:t>
            </a:r>
            <a:r>
              <a:rPr lang="en-ZA" sz="2400" dirty="0" smtClean="0"/>
              <a:t>balanced.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77" y="2480924"/>
            <a:ext cx="4543425"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9234" y="2480924"/>
            <a:ext cx="4354174"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9674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Two-wattmeter </a:t>
            </a:r>
            <a:r>
              <a:rPr lang="en-ZA" dirty="0" smtClean="0"/>
              <a:t>method</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 In this method the </a:t>
            </a:r>
            <a:r>
              <a:rPr lang="en-ZA" sz="2400" dirty="0" err="1"/>
              <a:t>wattmeters</a:t>
            </a:r>
            <a:r>
              <a:rPr lang="en-ZA" sz="2400" dirty="0"/>
              <a:t> are connected in two of the three lines and the voltage coils are then both connected to the third </a:t>
            </a:r>
            <a:r>
              <a:rPr lang="en-ZA" sz="2400" dirty="0" smtClean="0"/>
              <a:t>line (see below).</a:t>
            </a:r>
            <a:endParaRPr lang="en-ZA" sz="2400" dirty="0"/>
          </a:p>
          <a:p>
            <a:pPr marL="0" indent="0">
              <a:buNone/>
            </a:pPr>
            <a:r>
              <a:rPr lang="en-ZA" sz="2400" dirty="0"/>
              <a:t>• The total power in a 3-phase three-wire system is given by the sum of the two wattmeter readings, whether the system is balanced or unbalanced.</a:t>
            </a:r>
            <a:endParaRPr lang="en-ZA" sz="2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119" y="3623628"/>
            <a:ext cx="3619500"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3088" y="3707447"/>
            <a:ext cx="3486150"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8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The 3-phase kilowatt-hour meter</a:t>
            </a:r>
          </a:p>
        </p:txBody>
      </p:sp>
      <p:sp>
        <p:nvSpPr>
          <p:cNvPr id="5" name="Content Placeholder 4"/>
          <p:cNvSpPr>
            <a:spLocks noGrp="1"/>
          </p:cNvSpPr>
          <p:nvPr>
            <p:ph idx="1"/>
          </p:nvPr>
        </p:nvSpPr>
        <p:spPr/>
        <p:txBody>
          <a:bodyPr>
            <a:normAutofit/>
          </a:bodyPr>
          <a:lstStyle/>
          <a:p>
            <a:pPr marL="0" indent="0">
              <a:buNone/>
            </a:pPr>
            <a:r>
              <a:rPr lang="en-ZA" sz="2400" dirty="0" err="1"/>
              <a:t>Polyphase</a:t>
            </a:r>
            <a:r>
              <a:rPr lang="en-ZA" sz="2400" dirty="0"/>
              <a:t> (2-phases and more) electric circuits require measuring instruments with multiple stators (voltage and current coil assemblies). </a:t>
            </a:r>
            <a:r>
              <a:rPr lang="en-ZA" sz="2400" dirty="0" err="1"/>
              <a:t>Polyphase</a:t>
            </a:r>
            <a:r>
              <a:rPr lang="en-ZA" sz="2400" dirty="0"/>
              <a:t> meters can have either two or three electromagnetic stators and the windings can be adapted to specific </a:t>
            </a:r>
            <a:r>
              <a:rPr lang="en-ZA" sz="2400" dirty="0" smtClean="0"/>
              <a:t>circuits.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0" y="3178809"/>
            <a:ext cx="3366498" cy="2419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3530" y="3178809"/>
            <a:ext cx="3819525"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8156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13190</TotalTime>
  <Words>2539</Words>
  <Application>Microsoft Office PowerPoint</Application>
  <PresentationFormat>Custom</PresentationFormat>
  <Paragraphs>270</Paragraphs>
  <Slides>38</Slides>
  <Notes>38</Notes>
  <HiddenSlides>0</HiddenSlides>
  <MMClips>0</MMClips>
  <ScaleCrop>false</ScaleCrop>
  <HeadingPairs>
    <vt:vector size="4" baseType="variant">
      <vt:variant>
        <vt:lpstr>Theme</vt:lpstr>
      </vt:variant>
      <vt:variant>
        <vt:i4>4</vt:i4>
      </vt:variant>
      <vt:variant>
        <vt:lpstr>Slide Titles</vt:lpstr>
      </vt:variant>
      <vt:variant>
        <vt:i4>38</vt:i4>
      </vt:variant>
    </vt:vector>
  </HeadingPairs>
  <TitlesOfParts>
    <vt:vector size="42" baseType="lpstr">
      <vt:lpstr>Office Theme</vt:lpstr>
      <vt:lpstr>1_Office Theme</vt:lpstr>
      <vt:lpstr>2_Office Theme</vt:lpstr>
      <vt:lpstr>3_Office Theme</vt:lpstr>
      <vt:lpstr>Electrical components and systems</vt:lpstr>
      <vt:lpstr>Connect a three phase energy meter </vt:lpstr>
      <vt:lpstr>Assumed prior learning </vt:lpstr>
      <vt:lpstr>Outcomes</vt:lpstr>
      <vt:lpstr>Introduction</vt:lpstr>
      <vt:lpstr>Measuring the power in a 3-phase system</vt:lpstr>
      <vt:lpstr>One-wattmeter method</vt:lpstr>
      <vt:lpstr>Two-wattmeter method</vt:lpstr>
      <vt:lpstr>The 3-phase kilowatt-hour meter</vt:lpstr>
      <vt:lpstr>What is the difference between a balanced load and unbalanced load?</vt:lpstr>
      <vt:lpstr>Blondel’s theorem</vt:lpstr>
      <vt:lpstr>Three-wire network </vt:lpstr>
      <vt:lpstr>Three-phase three-wire meter </vt:lpstr>
      <vt:lpstr>Three-phase four-wire meter</vt:lpstr>
      <vt:lpstr>Multi-circuit watt-hour meters</vt:lpstr>
      <vt:lpstr>Quiz time</vt:lpstr>
      <vt:lpstr>Question 1</vt:lpstr>
      <vt:lpstr>Question 2</vt:lpstr>
      <vt:lpstr>Question 3</vt:lpstr>
      <vt:lpstr>Question 4</vt:lpstr>
      <vt:lpstr>Question 5</vt:lpstr>
      <vt:lpstr>Connecting a three-phase energy meter to a load</vt:lpstr>
      <vt:lpstr>Three-phase three-wire circuit (balanced)</vt:lpstr>
      <vt:lpstr>Three-phase four-wire circuit (unbalanced)</vt:lpstr>
      <vt:lpstr>Practise</vt:lpstr>
      <vt:lpstr>Connect a three-phase energy meter with range extension</vt:lpstr>
      <vt:lpstr>Designing the meter</vt:lpstr>
      <vt:lpstr>Extending the voltage and current range</vt:lpstr>
      <vt:lpstr>Extending the current range </vt:lpstr>
      <vt:lpstr>Connecting the energy meter to a load</vt:lpstr>
      <vt:lpstr>Connecting the energy meter to a load (continued)</vt:lpstr>
      <vt:lpstr>Connecting the energy meter to a load (continued)</vt:lpstr>
      <vt:lpstr>Example to illustrate range extension</vt:lpstr>
      <vt:lpstr>Practise</vt:lpstr>
      <vt:lpstr>Let’s review:</vt:lpstr>
      <vt:lpstr>Video brief - Vid01</vt:lpstr>
      <vt:lpstr>Form brief – Form 01 </vt:lpstr>
      <vt:lpstr>Form brief – Form 01contin.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777</cp:revision>
  <dcterms:created xsi:type="dcterms:W3CDTF">2018-02-02T12:07:09Z</dcterms:created>
  <dcterms:modified xsi:type="dcterms:W3CDTF">2018-11-09T14:33:19Z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