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tags/tag7.xml" ContentType="application/vnd.openxmlformats-officedocument.presentationml.tags+xml"/>
  <Override PartName="/ppt/notesSlides/notesSlide14.xml" ContentType="application/vnd.openxmlformats-officedocument.presentationml.notesSlide+xml"/>
  <Override PartName="/ppt/tags/tag8.xml" ContentType="application/vnd.openxmlformats-officedocument.presentationml.tags+xml"/>
  <Override PartName="/ppt/notesSlides/notesSlide15.xml" ContentType="application/vnd.openxmlformats-officedocument.presentationml.notesSlide+xml"/>
  <Override PartName="/ppt/tags/tag9.xml" ContentType="application/vnd.openxmlformats-officedocument.presentationml.tags+xml"/>
  <Override PartName="/ppt/notesSlides/notesSlide16.xml" ContentType="application/vnd.openxmlformats-officedocument.presentationml.notesSlide+xml"/>
  <Override PartName="/ppt/tags/tag10.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22"/>
  </p:notesMasterIdLst>
  <p:sldIdLst>
    <p:sldId id="256" r:id="rId5"/>
    <p:sldId id="469" r:id="rId6"/>
    <p:sldId id="465" r:id="rId7"/>
    <p:sldId id="460" r:id="rId8"/>
    <p:sldId id="466" r:id="rId9"/>
    <p:sldId id="477" r:id="rId10"/>
    <p:sldId id="420" r:id="rId11"/>
    <p:sldId id="478" r:id="rId12"/>
    <p:sldId id="479" r:id="rId13"/>
    <p:sldId id="483" r:id="rId14"/>
    <p:sldId id="481" r:id="rId15"/>
    <p:sldId id="482" r:id="rId16"/>
    <p:sldId id="480" r:id="rId17"/>
    <p:sldId id="423" r:id="rId18"/>
    <p:sldId id="484" r:id="rId19"/>
    <p:sldId id="485" r:id="rId20"/>
    <p:sldId id="468" r:id="rId21"/>
  </p:sldIdLst>
  <p:sldSz cx="10239375" cy="5759450"/>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77"/>
            <p14:sldId id="420"/>
            <p14:sldId id="478"/>
            <p14:sldId id="479"/>
            <p14:sldId id="483"/>
            <p14:sldId id="481"/>
            <p14:sldId id="482"/>
            <p14:sldId id="480"/>
            <p14:sldId id="423"/>
            <p14:sldId id="484"/>
            <p14:sldId id="485"/>
            <p14:sldId id="468"/>
          </p14:sldIdLst>
        </p14:section>
        <p14:section name="Appendix" id="{61A5EB1E-5BAC-224D-8F20-5D1D8E086C2B}">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6"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8"/>
    <p:restoredTop sz="73124" autoAdjust="0"/>
  </p:normalViewPr>
  <p:slideViewPr>
    <p:cSldViewPr snapToGrid="0" snapToObjects="1">
      <p:cViewPr varScale="1">
        <p:scale>
          <a:sx n="64" d="100"/>
          <a:sy n="64" d="100"/>
        </p:scale>
        <p:origin x="-1386" y="-102"/>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31/10/2018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a:t>
            </a:r>
            <a:r>
              <a:rPr lang="en-ZA" baseline="0" dirty="0" smtClean="0"/>
              <a:t> 03= CTC, Book1, EM-T-2, </a:t>
            </a:r>
            <a:r>
              <a:rPr lang="en-ZA" baseline="0" dirty="0" err="1" smtClean="0"/>
              <a:t>Pg</a:t>
            </a:r>
            <a:r>
              <a:rPr lang="en-ZA" baseline="0" dirty="0" smtClean="0"/>
              <a:t> 207.</a:t>
            </a:r>
          </a:p>
          <a:p>
            <a:endParaRPr lang="en-ZA" dirty="0" smtClean="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a:t>
            </a:r>
            <a:r>
              <a:rPr lang="en-ZA" baseline="0" dirty="0" smtClean="0"/>
              <a:t> 04= CTC, Book1, EM-T-2, </a:t>
            </a:r>
            <a:r>
              <a:rPr lang="en-ZA" baseline="0" dirty="0" err="1" smtClean="0"/>
              <a:t>Pg</a:t>
            </a:r>
            <a:r>
              <a:rPr lang="en-ZA" baseline="0" dirty="0" smtClean="0"/>
              <a:t> 208.</a:t>
            </a:r>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Img03</a:t>
            </a:r>
            <a:r>
              <a:rPr lang="en-ZA" baseline="0" dirty="0" smtClean="0"/>
              <a:t> = http://www.tdsurplus.com/images/ElectricMeterFront005.jpg </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a:t>
            </a:r>
            <a:r>
              <a:rPr lang="en-US" b="0" baseline="0" dirty="0" smtClean="0"/>
              <a:t>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 6509 kWh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Good</a:t>
            </a:r>
            <a:r>
              <a:rPr lang="en-US" b="0" baseline="0" dirty="0" smtClean="0"/>
              <a:t> job</a:t>
            </a:r>
            <a:r>
              <a:rPr lang="en-US" b="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a:t>
            </a:r>
            <a:r>
              <a:rPr lang="en-US" b="0" baseline="0" dirty="0" smtClean="0"/>
              <a:t>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 213 kWh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Good</a:t>
            </a:r>
            <a:r>
              <a:rPr lang="en-US" b="0" baseline="0" dirty="0" smtClean="0"/>
              <a:t> job</a:t>
            </a:r>
            <a:r>
              <a:rPr lang="en-US" b="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a:t>
            </a:r>
            <a:r>
              <a:rPr lang="en-US" b="0" baseline="0" dirty="0" smtClean="0"/>
              <a:t>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 2992 kWh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a:t>
            </a:r>
            <a:r>
              <a:rPr lang="en-US" b="0" dirty="0" smtClean="0"/>
              <a:t>Good</a:t>
            </a:r>
            <a:r>
              <a:rPr lang="en-US" b="0" baseline="0" dirty="0" smtClean="0"/>
              <a:t> job</a:t>
            </a:r>
            <a:r>
              <a:rPr lang="en-US" b="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a:t>
            </a:r>
            <a:r>
              <a:rPr lang="en-US" b="0" dirty="0" smtClean="0"/>
              <a:t>Try</a:t>
            </a:r>
            <a:r>
              <a:rPr lang="en-US" b="0" baseline="0" dirty="0" smtClean="0"/>
              <a:t> again.</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Electrical Measuring Instruments (topic: </a:t>
            </a:r>
            <a:r>
              <a:rPr lang="en-ZA" b="0" dirty="0" smtClean="0"/>
              <a:t>2 - Tools and </a:t>
            </a:r>
            <a:r>
              <a:rPr lang="en-ZA" b="0" dirty="0" err="1" smtClean="0"/>
              <a:t>Elecrical</a:t>
            </a:r>
            <a:r>
              <a:rPr lang="en-ZA" b="0" dirty="0" smtClean="0"/>
              <a:t> Measuring Instruments unit 7)</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a:t>
            </a:r>
            <a:r>
              <a:rPr lang="en-ZA" baseline="0" dirty="0" smtClean="0"/>
              <a:t> </a:t>
            </a:r>
            <a:r>
              <a:rPr lang="en-ZA" dirty="0" smtClean="0"/>
              <a:t>01= CTC, Book 1, EM-T-2,</a:t>
            </a:r>
            <a:r>
              <a:rPr lang="en-ZA" baseline="0" dirty="0" smtClean="0"/>
              <a:t> </a:t>
            </a:r>
            <a:r>
              <a:rPr lang="en-ZA" baseline="0" dirty="0" err="1" smtClean="0"/>
              <a:t>Pg</a:t>
            </a:r>
            <a:r>
              <a:rPr lang="en-ZA" baseline="0" dirty="0" smtClean="0"/>
              <a:t> 205.</a:t>
            </a:r>
          </a:p>
          <a:p>
            <a:r>
              <a:rPr lang="en-ZA" baseline="0" dirty="0" smtClean="0"/>
              <a:t>Fig 02= CTC, Book 1, EM-T-2, </a:t>
            </a:r>
            <a:r>
              <a:rPr lang="en-ZA" baseline="0" dirty="0" err="1" smtClean="0"/>
              <a:t>Pg</a:t>
            </a:r>
            <a:r>
              <a:rPr lang="en-ZA" baseline="0" dirty="0" smtClean="0"/>
              <a:t> 206</a:t>
            </a:r>
          </a:p>
          <a:p>
            <a:r>
              <a:rPr lang="en-ZA" baseline="0" dirty="0" smtClean="0"/>
              <a:t>Click on Fig01 = -The voltage element is shown in consists of a coil (C) of many turns of thin wire and high resistance, wound on a laminated iron core (A), and is connected in parallel with the load (Fig 02).</a:t>
            </a:r>
          </a:p>
          <a:p>
            <a:r>
              <a:rPr lang="en-ZA" baseline="0" dirty="0" smtClean="0"/>
              <a:t>-The current elements consists of coil (B), with a few turns of thick wire and low resistance, also wound on a laminated iron core (A) (Fig 01), and connected in series with the load (Fig 02).</a:t>
            </a:r>
          </a:p>
          <a:p>
            <a:r>
              <a:rPr lang="en-ZA" baseline="0" dirty="0" smtClean="0"/>
              <a:t>-The aluminium disc (D) is mounted between the two elements.</a:t>
            </a:r>
          </a:p>
          <a:p>
            <a:r>
              <a:rPr lang="en-ZA" baseline="0" dirty="0" smtClean="0"/>
              <a:t>Click on Fig02 = -All energy meters have the supply terminals on the left-hand side and the load terminals on the right hand side.</a:t>
            </a:r>
          </a:p>
          <a:p>
            <a:r>
              <a:rPr lang="en-ZA" baseline="0" dirty="0" smtClean="0"/>
              <a:t>-The circuit diagram shown in Fig 02 illustrates how the meter is connected to the supply and load.</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a:t>
            </a:r>
            <a:r>
              <a:rPr lang="en-ZA" baseline="0" dirty="0" smtClean="0"/>
              <a:t> on: Digital =Digital display, makes use of digits (numbers) to register the result, i.e. you can read the number of kilowatt-hours directly, e.g. 1 435 kWh. Most modern installations make use of this type of energy meter.</a:t>
            </a:r>
            <a:endParaRPr lang="en-ZA" sz="1200" b="0" i="0" u="none" strike="noStrike" kern="1200" baseline="0" dirty="0" smtClean="0">
              <a:solidFill>
                <a:schemeClr val="tx1"/>
              </a:solidFill>
              <a:latin typeface="+mn-lt"/>
              <a:ea typeface="+mn-ea"/>
              <a:cs typeface="+mn-cs"/>
            </a:endParaRPr>
          </a:p>
          <a:p>
            <a:r>
              <a:rPr lang="en-ZA" sz="1200" b="0" i="0" u="none" strike="noStrike" kern="1200" baseline="0" dirty="0" smtClean="0">
                <a:solidFill>
                  <a:schemeClr val="tx1"/>
                </a:solidFill>
                <a:latin typeface="+mn-lt"/>
                <a:ea typeface="+mn-ea"/>
                <a:cs typeface="+mn-cs"/>
              </a:rPr>
              <a:t>Analogue =Analogue display makes use of pointers or hands on numbered dials, and is more difficult to read. Older installations may still use this type of energy meter, hence this module to teach you how to read it.</a:t>
            </a:r>
          </a:p>
          <a:p>
            <a:r>
              <a:rPr lang="en-ZA" sz="1200" b="0" i="0" u="none" strike="noStrike" kern="1200" baseline="0" dirty="0" smtClean="0">
                <a:solidFill>
                  <a:schemeClr val="tx1"/>
                </a:solidFill>
                <a:latin typeface="+mn-lt"/>
                <a:ea typeface="+mn-ea"/>
                <a:cs typeface="+mn-cs"/>
              </a:rPr>
              <a:t>	</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Img02= https://5.imimg.com/data5/WA/AI/MY-43646231/smart-electrical-meter-500x500.jpg </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2879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10/31/2018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10/31/2018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5.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latin typeface="+mn-lt"/>
              </a:rPr>
              <a:t>Electrical components and systems</a:t>
            </a:r>
            <a:endParaRPr lang="en-GB" sz="6000" dirty="0">
              <a:latin typeface="+mn-lt"/>
            </a:endParaRP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smtClean="0"/>
              <a:t>Topic – </a:t>
            </a:r>
            <a:r>
              <a:rPr lang="en-ZA" sz="3200" dirty="0"/>
              <a:t>Metering Systems and Load Balancing</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Digital </a:t>
            </a:r>
            <a:r>
              <a:rPr lang="en-ZA" dirty="0" smtClean="0"/>
              <a:t>energy meter numbered wheels</a:t>
            </a:r>
            <a:endParaRPr lang="en-ZA" dirty="0"/>
          </a:p>
        </p:txBody>
      </p:sp>
      <p:sp>
        <p:nvSpPr>
          <p:cNvPr id="5" name="Content Placeholder 4"/>
          <p:cNvSpPr>
            <a:spLocks noGrp="1"/>
          </p:cNvSpPr>
          <p:nvPr>
            <p:ph idx="1"/>
          </p:nvPr>
        </p:nvSpPr>
        <p:spPr>
          <a:xfrm>
            <a:off x="703959" y="1424058"/>
            <a:ext cx="8831461" cy="715338"/>
          </a:xfrm>
        </p:spPr>
        <p:txBody>
          <a:bodyPr>
            <a:normAutofit lnSpcReduction="10000"/>
          </a:bodyPr>
          <a:lstStyle/>
          <a:p>
            <a:pPr marL="0" indent="0">
              <a:buNone/>
            </a:pPr>
            <a:r>
              <a:rPr lang="en-ZA" sz="2400" dirty="0" smtClean="0"/>
              <a:t>The </a:t>
            </a:r>
            <a:r>
              <a:rPr lang="en-ZA" sz="2400" dirty="0"/>
              <a:t>numbered </a:t>
            </a:r>
            <a:r>
              <a:rPr lang="en-ZA" sz="2400" dirty="0" smtClean="0"/>
              <a:t>wheels on an digital energy meter </a:t>
            </a:r>
            <a:r>
              <a:rPr lang="en-ZA" sz="2400" dirty="0"/>
              <a:t>represent the following values from right to </a:t>
            </a:r>
            <a:r>
              <a:rPr lang="en-ZA" sz="2400" dirty="0" smtClean="0"/>
              <a:t>left:</a:t>
            </a:r>
          </a:p>
          <a:p>
            <a:pPr marL="0" indent="0">
              <a:buNone/>
            </a:pPr>
            <a:endParaRPr lang="en-ZA" sz="2400" dirty="0" smtClean="0"/>
          </a:p>
        </p:txBody>
      </p:sp>
      <p:sp>
        <p:nvSpPr>
          <p:cNvPr id="3" name="Rectangle 2"/>
          <p:cNvSpPr/>
          <p:nvPr/>
        </p:nvSpPr>
        <p:spPr>
          <a:xfrm>
            <a:off x="5408768" y="2552696"/>
            <a:ext cx="4830607" cy="2031325"/>
          </a:xfrm>
          <a:prstGeom prst="rect">
            <a:avLst/>
          </a:prstGeom>
        </p:spPr>
        <p:txBody>
          <a:bodyPr wrap="square">
            <a:spAutoFit/>
          </a:bodyPr>
          <a:lstStyle/>
          <a:p>
            <a:pPr marL="342900" indent="-342900">
              <a:buFont typeface="Arial" panose="020B0604020202020204" pitchFamily="34" charset="0"/>
              <a:buChar char="•"/>
            </a:pPr>
            <a:r>
              <a:rPr lang="en-ZA" dirty="0"/>
              <a:t>The first wheel on the right represents </a:t>
            </a:r>
            <a:r>
              <a:rPr lang="en-ZA" dirty="0" smtClean="0"/>
              <a:t>single </a:t>
            </a:r>
            <a:r>
              <a:rPr lang="en-ZA" dirty="0"/>
              <a:t>units (kWh x </a:t>
            </a:r>
            <a:r>
              <a:rPr lang="en-ZA" dirty="0" smtClean="0"/>
              <a:t>1)</a:t>
            </a:r>
          </a:p>
          <a:p>
            <a:pPr marL="342900" indent="-342900">
              <a:buFont typeface="Arial" panose="020B0604020202020204" pitchFamily="34" charset="0"/>
              <a:buChar char="•"/>
            </a:pPr>
            <a:r>
              <a:rPr lang="en-ZA" dirty="0" smtClean="0"/>
              <a:t>The </a:t>
            </a:r>
            <a:r>
              <a:rPr lang="en-ZA" dirty="0"/>
              <a:t>second wheel represents kWh x </a:t>
            </a:r>
            <a:r>
              <a:rPr lang="en-ZA" dirty="0" smtClean="0"/>
              <a:t>10</a:t>
            </a:r>
          </a:p>
          <a:p>
            <a:pPr marL="342900" indent="-342900">
              <a:buFont typeface="Arial" panose="020B0604020202020204" pitchFamily="34" charset="0"/>
              <a:buChar char="•"/>
            </a:pPr>
            <a:r>
              <a:rPr lang="en-ZA" dirty="0" smtClean="0"/>
              <a:t>The </a:t>
            </a:r>
            <a:r>
              <a:rPr lang="en-ZA" dirty="0"/>
              <a:t>third wheel represents kWh x </a:t>
            </a:r>
            <a:r>
              <a:rPr lang="en-ZA" dirty="0" smtClean="0"/>
              <a:t>100</a:t>
            </a:r>
          </a:p>
          <a:p>
            <a:pPr marL="342900" indent="-342900">
              <a:buFont typeface="Arial" panose="020B0604020202020204" pitchFamily="34" charset="0"/>
              <a:buChar char="•"/>
            </a:pPr>
            <a:r>
              <a:rPr lang="en-ZA" dirty="0" smtClean="0"/>
              <a:t>The </a:t>
            </a:r>
            <a:r>
              <a:rPr lang="en-ZA" dirty="0"/>
              <a:t>fourth wheel represents kWh x 1 </a:t>
            </a:r>
            <a:r>
              <a:rPr lang="en-ZA" dirty="0" smtClean="0"/>
              <a:t>000</a:t>
            </a:r>
          </a:p>
          <a:p>
            <a:pPr marL="342900" indent="-342900">
              <a:buFont typeface="Arial" panose="020B0604020202020204" pitchFamily="34" charset="0"/>
              <a:buChar char="•"/>
            </a:pPr>
            <a:r>
              <a:rPr lang="en-ZA" dirty="0" smtClean="0"/>
              <a:t>The </a:t>
            </a:r>
            <a:r>
              <a:rPr lang="en-ZA" dirty="0"/>
              <a:t>fifth wheel represents kWh x 10 </a:t>
            </a:r>
            <a:r>
              <a:rPr lang="en-ZA" dirty="0" smtClean="0"/>
              <a:t>000</a:t>
            </a:r>
          </a:p>
          <a:p>
            <a:pPr marL="342900" indent="-342900">
              <a:buFont typeface="Arial" panose="020B0604020202020204" pitchFamily="34" charset="0"/>
              <a:buChar char="•"/>
            </a:pPr>
            <a:r>
              <a:rPr lang="en-ZA" dirty="0" smtClean="0"/>
              <a:t>The </a:t>
            </a:r>
            <a:r>
              <a:rPr lang="en-ZA" dirty="0"/>
              <a:t>sixth wheel represents </a:t>
            </a:r>
            <a:r>
              <a:rPr lang="en-ZA" dirty="0" smtClean="0"/>
              <a:t>kWh </a:t>
            </a:r>
            <a:r>
              <a:rPr lang="en-ZA" dirty="0"/>
              <a:t>x 100 000</a:t>
            </a:r>
          </a:p>
        </p:txBody>
      </p:sp>
      <p:grpSp>
        <p:nvGrpSpPr>
          <p:cNvPr id="27" name="Group 26"/>
          <p:cNvGrpSpPr/>
          <p:nvPr/>
        </p:nvGrpSpPr>
        <p:grpSpPr>
          <a:xfrm>
            <a:off x="890977" y="2556890"/>
            <a:ext cx="4697856" cy="2924175"/>
            <a:chOff x="890977" y="2556890"/>
            <a:chExt cx="4697856" cy="2924175"/>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977" y="2556890"/>
              <a:ext cx="4410075" cy="2924175"/>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Arrow Connector 6"/>
            <p:cNvCxnSpPr/>
            <p:nvPr/>
          </p:nvCxnSpPr>
          <p:spPr>
            <a:xfrm flipH="1">
              <a:off x="3987384" y="2775678"/>
              <a:ext cx="1538989" cy="52465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672590" y="3300334"/>
              <a:ext cx="1853783" cy="52465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p:nvPr/>
          </p:nvCxnSpPr>
          <p:spPr>
            <a:xfrm flipH="1">
              <a:off x="3162925" y="3577652"/>
              <a:ext cx="2363449" cy="500921"/>
            </a:xfrm>
            <a:prstGeom prst="straightConnector1">
              <a:avLst/>
            </a:prstGeom>
            <a:ln>
              <a:solidFill>
                <a:srgbClr val="0070C0"/>
              </a:solidFill>
              <a:tailEnd type="arrow"/>
            </a:ln>
          </p:spPr>
          <p:style>
            <a:lnRef idx="1">
              <a:schemeClr val="accent4"/>
            </a:lnRef>
            <a:fillRef idx="0">
              <a:schemeClr val="accent4"/>
            </a:fillRef>
            <a:effectRef idx="0">
              <a:schemeClr val="accent4"/>
            </a:effectRef>
            <a:fontRef idx="minor">
              <a:schemeClr val="tx1"/>
            </a:fontRef>
          </p:style>
        </p:cxnSp>
        <p:cxnSp>
          <p:nvCxnSpPr>
            <p:cNvPr id="16" name="Straight Arrow Connector 15"/>
            <p:cNvCxnSpPr/>
            <p:nvPr/>
          </p:nvCxnSpPr>
          <p:spPr>
            <a:xfrm flipH="1">
              <a:off x="2968052" y="3839980"/>
              <a:ext cx="2620781" cy="357266"/>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2" name="Straight Arrow Connector 21"/>
            <p:cNvCxnSpPr/>
            <p:nvPr/>
          </p:nvCxnSpPr>
          <p:spPr>
            <a:xfrm flipH="1">
              <a:off x="2743200" y="4078573"/>
              <a:ext cx="2798167" cy="268575"/>
            </a:xfrm>
            <a:prstGeom prst="straightConnector1">
              <a:avLst/>
            </a:prstGeom>
            <a:ln w="28575">
              <a:solidFill>
                <a:schemeClr val="accent1">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503357" y="4402111"/>
              <a:ext cx="2990355" cy="0"/>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sp>
        <p:nvSpPr>
          <p:cNvPr id="29" name="Rectangle 28"/>
          <p:cNvSpPr/>
          <p:nvPr/>
        </p:nvSpPr>
        <p:spPr>
          <a:xfrm>
            <a:off x="5301052" y="4854092"/>
            <a:ext cx="5118100" cy="646331"/>
          </a:xfrm>
          <a:prstGeom prst="rect">
            <a:avLst/>
          </a:prstGeom>
        </p:spPr>
        <p:txBody>
          <a:bodyPr>
            <a:spAutoFit/>
          </a:bodyPr>
          <a:lstStyle/>
          <a:p>
            <a:r>
              <a:rPr lang="en-ZA" dirty="0"/>
              <a:t>An exploded view of a typical digital type energy meter	</a:t>
            </a:r>
          </a:p>
        </p:txBody>
      </p:sp>
    </p:spTree>
    <p:extLst>
      <p:ext uri="{BB962C8B-B14F-4D97-AF65-F5344CB8AC3E}">
        <p14:creationId xmlns:p14="http://schemas.microsoft.com/office/powerpoint/2010/main" val="42546779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a:t/>
            </a:r>
            <a:br>
              <a:rPr lang="en-ZA" dirty="0"/>
            </a:br>
            <a:r>
              <a:rPr lang="en-ZA" dirty="0"/>
              <a:t>A</a:t>
            </a:r>
            <a:r>
              <a:rPr lang="en-ZA" dirty="0" smtClean="0"/>
              <a:t>nalogue energy meter</a:t>
            </a:r>
            <a:r>
              <a:rPr lang="en-ZA" dirty="0"/>
              <a:t/>
            </a:r>
            <a:br>
              <a:rPr lang="en-ZA" dirty="0"/>
            </a:br>
            <a:r>
              <a:rPr lang="en-ZA" dirty="0"/>
              <a:t>	</a:t>
            </a:r>
          </a:p>
        </p:txBody>
      </p:sp>
      <p:sp>
        <p:nvSpPr>
          <p:cNvPr id="5" name="Content Placeholder 4"/>
          <p:cNvSpPr>
            <a:spLocks noGrp="1"/>
          </p:cNvSpPr>
          <p:nvPr>
            <p:ph idx="1"/>
          </p:nvPr>
        </p:nvSpPr>
        <p:spPr/>
        <p:txBody>
          <a:bodyPr>
            <a:normAutofit/>
          </a:bodyPr>
          <a:lstStyle/>
          <a:p>
            <a:pPr marL="0" indent="0">
              <a:buNone/>
            </a:pPr>
            <a:r>
              <a:rPr lang="en-ZA" sz="2400" dirty="0"/>
              <a:t>Since the watt-hour is too small a measure of power consumption, the kilowatt-hour (kWh) is used as the unit for measuring energy consumed per hour. One kilowatt is equal to 1 000 watts. There are usually four or five dials on the energy meter with each dial marked from 0 to 9, as </a:t>
            </a:r>
            <a:r>
              <a:rPr lang="en-ZA" sz="2400" dirty="0" smtClean="0"/>
              <a:t>shown below.</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5834" y="3560763"/>
            <a:ext cx="6347707" cy="1626742"/>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8972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The </a:t>
            </a:r>
            <a:r>
              <a:rPr lang="en-ZA" dirty="0" smtClean="0"/>
              <a:t>dials on an analogue energy meter</a:t>
            </a:r>
            <a:endParaRPr lang="en-ZA" dirty="0"/>
          </a:p>
        </p:txBody>
      </p:sp>
      <p:sp>
        <p:nvSpPr>
          <p:cNvPr id="3" name="Content Placeholder 2"/>
          <p:cNvSpPr>
            <a:spLocks noGrp="1"/>
          </p:cNvSpPr>
          <p:nvPr>
            <p:ph idx="1"/>
          </p:nvPr>
        </p:nvSpPr>
        <p:spPr>
          <a:xfrm>
            <a:off x="718949" y="1265490"/>
            <a:ext cx="8831461" cy="1325603"/>
          </a:xfrm>
        </p:spPr>
        <p:txBody>
          <a:bodyPr>
            <a:noAutofit/>
          </a:bodyPr>
          <a:lstStyle/>
          <a:p>
            <a:pPr marL="0" indent="0">
              <a:buNone/>
            </a:pPr>
            <a:r>
              <a:rPr lang="en-ZA" sz="2400" dirty="0" smtClean="0"/>
              <a:t>The </a:t>
            </a:r>
            <a:r>
              <a:rPr lang="en-ZA" sz="2400" dirty="0"/>
              <a:t>dials register from left to right, 1 000 kWh, 100 kWh, 10 kWh, 1 kWh and in case of five dials, the extreme right hand dial registers one tenth’s of a kilowatt-hour. The reading on the first dial on the right of the energy meter registers the number of single units. </a:t>
            </a:r>
          </a:p>
          <a:p>
            <a:endParaRPr lang="en-ZA" sz="2400" dirty="0"/>
          </a:p>
        </p:txBody>
      </p:sp>
      <p:pic>
        <p:nvPicPr>
          <p:cNvPr id="9220" name="Picture 4" descr="Image result for analogue energy meter"/>
          <p:cNvPicPr>
            <a:picLocks noChangeAspect="1" noChangeArrowheads="1"/>
          </p:cNvPicPr>
          <p:nvPr/>
        </p:nvPicPr>
        <p:blipFill rotWithShape="1">
          <a:blip r:embed="rId3">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l="10625" r="5312"/>
          <a:stretch/>
        </p:blipFill>
        <p:spPr bwMode="auto">
          <a:xfrm>
            <a:off x="703959" y="2872678"/>
            <a:ext cx="2989861" cy="266753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6" name="Rectangle 5"/>
          <p:cNvSpPr/>
          <p:nvPr/>
        </p:nvSpPr>
        <p:spPr>
          <a:xfrm>
            <a:off x="4194567" y="2861634"/>
            <a:ext cx="5939878" cy="2585323"/>
          </a:xfrm>
          <a:prstGeom prst="rect">
            <a:avLst/>
          </a:prstGeom>
        </p:spPr>
        <p:txBody>
          <a:bodyPr wrap="square">
            <a:spAutoFit/>
          </a:bodyPr>
          <a:lstStyle/>
          <a:p>
            <a:pPr marL="285750" indent="-285750">
              <a:buFont typeface="Arial" panose="020B0604020202020204" pitchFamily="34" charset="0"/>
              <a:buChar char="•"/>
            </a:pPr>
            <a:r>
              <a:rPr lang="en-ZA" dirty="0"/>
              <a:t>Each dial pointer must complete a revolution to advance the dial pointer located to its left by one division. </a:t>
            </a:r>
          </a:p>
          <a:p>
            <a:pPr marL="285750" indent="-285750">
              <a:buFont typeface="Arial" panose="020B0604020202020204" pitchFamily="34" charset="0"/>
              <a:buChar char="•"/>
            </a:pPr>
            <a:r>
              <a:rPr lang="en-ZA" dirty="0"/>
              <a:t>Therefore when you read a dial, the dial before it </a:t>
            </a:r>
            <a:r>
              <a:rPr lang="en-ZA" dirty="0" smtClean="0"/>
              <a:t>( </a:t>
            </a:r>
            <a:r>
              <a:rPr lang="en-ZA" dirty="0"/>
              <a:t>to the </a:t>
            </a:r>
            <a:r>
              <a:rPr lang="en-ZA" dirty="0" smtClean="0"/>
              <a:t>right of it) </a:t>
            </a:r>
            <a:r>
              <a:rPr lang="en-ZA" dirty="0"/>
              <a:t>must be checked first. </a:t>
            </a:r>
          </a:p>
          <a:p>
            <a:pPr marL="285750" indent="-285750">
              <a:buFont typeface="Arial" panose="020B0604020202020204" pitchFamily="34" charset="0"/>
              <a:buChar char="•"/>
            </a:pPr>
            <a:r>
              <a:rPr lang="en-ZA" dirty="0"/>
              <a:t>Unless that pointer has reached or passed 0 (that is unless it has completed a revolution), the pointer in question has not reached the division on which it may appear to rest. </a:t>
            </a:r>
          </a:p>
          <a:p>
            <a:pPr marL="285750" indent="-285750">
              <a:buFont typeface="Arial" panose="020B0604020202020204" pitchFamily="34" charset="0"/>
              <a:buChar char="•"/>
            </a:pPr>
            <a:r>
              <a:rPr lang="en-ZA" dirty="0"/>
              <a:t>For this reason, read the meter from right to left for accurate readings. </a:t>
            </a:r>
          </a:p>
        </p:txBody>
      </p:sp>
    </p:spTree>
    <p:extLst>
      <p:ext uri="{BB962C8B-B14F-4D97-AF65-F5344CB8AC3E}">
        <p14:creationId xmlns:p14="http://schemas.microsoft.com/office/powerpoint/2010/main" val="31615671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Quiz time</a:t>
            </a:r>
            <a:endParaRPr lang="en-GB" sz="3000" dirty="0"/>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ZA" sz="2400" dirty="0" smtClean="0"/>
              <a:t>Practise </a:t>
            </a:r>
            <a:r>
              <a:rPr lang="en-ZA" sz="2400" dirty="0"/>
              <a:t>reading dial type energy meters by </a:t>
            </a:r>
            <a:r>
              <a:rPr lang="en-ZA" sz="2400" dirty="0" smtClean="0"/>
              <a:t>completing the following quiz.</a:t>
            </a:r>
            <a:endParaRPr lang="en-GB" sz="2400" dirty="0"/>
          </a:p>
        </p:txBody>
      </p:sp>
    </p:spTree>
    <p:custDataLst>
      <p:tags r:id="rId1"/>
    </p:custDataLst>
    <p:extLst>
      <p:ext uri="{BB962C8B-B14F-4D97-AF65-F5344CB8AC3E}">
        <p14:creationId xmlns:p14="http://schemas.microsoft.com/office/powerpoint/2010/main" val="7452230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p>
        </p:txBody>
      </p:sp>
      <p:sp>
        <p:nvSpPr>
          <p:cNvPr id="3" name="Content Placeholder 2"/>
          <p:cNvSpPr>
            <a:spLocks noGrp="1"/>
          </p:cNvSpPr>
          <p:nvPr>
            <p:ph idx="1"/>
          </p:nvPr>
        </p:nvSpPr>
        <p:spPr/>
        <p:txBody>
          <a:bodyPr>
            <a:normAutofit/>
          </a:bodyPr>
          <a:lstStyle/>
          <a:p>
            <a:pPr marL="0" indent="0">
              <a:buNone/>
            </a:pPr>
            <a:r>
              <a:rPr lang="en-ZA" sz="2400" dirty="0"/>
              <a:t>Read the </a:t>
            </a:r>
            <a:r>
              <a:rPr lang="en-ZA" sz="2400" dirty="0" smtClean="0"/>
              <a:t>value </a:t>
            </a:r>
            <a:r>
              <a:rPr lang="en-ZA" sz="2400" dirty="0"/>
              <a:t>shown below and </a:t>
            </a:r>
            <a:r>
              <a:rPr lang="en-ZA" sz="2400" dirty="0" smtClean="0"/>
              <a:t>enter </a:t>
            </a:r>
            <a:r>
              <a:rPr lang="en-ZA" sz="2400" dirty="0"/>
              <a:t>your </a:t>
            </a:r>
            <a:r>
              <a:rPr lang="en-ZA" sz="2400" dirty="0" smtClean="0"/>
              <a:t>answers in the box provided.</a:t>
            </a:r>
            <a:endParaRPr lang="en-ZA" sz="2400" dirty="0"/>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9969" y="2241547"/>
            <a:ext cx="6799437" cy="1505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34321" y="4017364"/>
            <a:ext cx="6041036" cy="369332"/>
          </a:xfrm>
          <a:prstGeom prst="rect">
            <a:avLst/>
          </a:prstGeom>
          <a:noFill/>
          <a:ln>
            <a:solidFill>
              <a:schemeClr val="tx1"/>
            </a:solidFill>
          </a:ln>
        </p:spPr>
        <p:txBody>
          <a:bodyPr wrap="square" rtlCol="0">
            <a:spAutoFit/>
          </a:bodyPr>
          <a:lstStyle/>
          <a:p>
            <a:r>
              <a:rPr lang="en-ZA" dirty="0" smtClean="0"/>
              <a:t>Enter answer here </a:t>
            </a:r>
            <a:endParaRPr lang="en-ZA" dirty="0"/>
          </a:p>
        </p:txBody>
      </p:sp>
    </p:spTree>
    <p:custDataLst>
      <p:tags r:id="rId1"/>
    </p:custDataLst>
    <p:extLst>
      <p:ext uri="{BB962C8B-B14F-4D97-AF65-F5344CB8AC3E}">
        <p14:creationId xmlns:p14="http://schemas.microsoft.com/office/powerpoint/2010/main" val="24864678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2</a:t>
            </a:r>
            <a:endParaRPr lang="en-GB" dirty="0"/>
          </a:p>
        </p:txBody>
      </p:sp>
      <p:sp>
        <p:nvSpPr>
          <p:cNvPr id="3" name="Content Placeholder 2"/>
          <p:cNvSpPr>
            <a:spLocks noGrp="1"/>
          </p:cNvSpPr>
          <p:nvPr>
            <p:ph idx="1"/>
          </p:nvPr>
        </p:nvSpPr>
        <p:spPr/>
        <p:txBody>
          <a:bodyPr>
            <a:normAutofit/>
          </a:bodyPr>
          <a:lstStyle/>
          <a:p>
            <a:pPr marL="0" indent="0">
              <a:buNone/>
            </a:pPr>
            <a:r>
              <a:rPr lang="en-ZA" sz="2400" dirty="0"/>
              <a:t>Read the value shown below and enter your answers in the box provided.</a:t>
            </a:r>
          </a:p>
        </p:txBody>
      </p:sp>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0115" y="2648938"/>
            <a:ext cx="6819144" cy="142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004194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a:t>
            </a:r>
            <a:r>
              <a:rPr lang="en-GB" dirty="0" smtClean="0"/>
              <a:t>3</a:t>
            </a:r>
            <a:endParaRPr lang="en-GB" dirty="0"/>
          </a:p>
        </p:txBody>
      </p:sp>
      <p:sp>
        <p:nvSpPr>
          <p:cNvPr id="3" name="Content Placeholder 2"/>
          <p:cNvSpPr>
            <a:spLocks noGrp="1"/>
          </p:cNvSpPr>
          <p:nvPr>
            <p:ph idx="1"/>
          </p:nvPr>
        </p:nvSpPr>
        <p:spPr/>
        <p:txBody>
          <a:bodyPr>
            <a:normAutofit/>
          </a:bodyPr>
          <a:lstStyle/>
          <a:p>
            <a:pPr marL="0" indent="0">
              <a:buNone/>
            </a:pPr>
            <a:r>
              <a:rPr lang="en-ZA" sz="2400" dirty="0"/>
              <a:t>Read the value shown below and enter your answers in the box provided.</a:t>
            </a:r>
          </a:p>
        </p:txBody>
      </p:sp>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1978" y="2444540"/>
            <a:ext cx="6955418" cy="1482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060474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Let’s review:</a:t>
            </a:r>
            <a:endParaRPr lang="en-GB" sz="3000" dirty="0"/>
          </a:p>
        </p:txBody>
      </p:sp>
      <p:sp>
        <p:nvSpPr>
          <p:cNvPr id="3" name="Content Placeholder 2"/>
          <p:cNvSpPr>
            <a:spLocks noGrp="1"/>
          </p:cNvSpPr>
          <p:nvPr>
            <p:ph idx="1"/>
          </p:nvPr>
        </p:nvSpPr>
        <p:spPr>
          <a:xfrm>
            <a:off x="1122532" y="1469693"/>
            <a:ext cx="8186360" cy="3821508"/>
          </a:xfrm>
        </p:spPr>
        <p:txBody>
          <a:bodyPr>
            <a:noAutofit/>
          </a:bodyPr>
          <a:lstStyle/>
          <a:p>
            <a:pPr marL="0" indent="0" algn="just">
              <a:buNone/>
            </a:pPr>
            <a:r>
              <a:rPr lang="en-GB" sz="2400" dirty="0" smtClean="0"/>
              <a:t>In this lesson we have covered:</a:t>
            </a:r>
          </a:p>
          <a:p>
            <a:pPr algn="just">
              <a:buFont typeface="Wingdings" panose="05000000000000000000" pitchFamily="2" charset="2"/>
              <a:buChar char="ü"/>
            </a:pPr>
            <a:r>
              <a:rPr lang="en-ZA" sz="2400" dirty="0" smtClean="0"/>
              <a:t>Construction of energy meters.</a:t>
            </a:r>
            <a:endParaRPr lang="en-ZA" sz="2400" dirty="0" smtClean="0"/>
          </a:p>
          <a:p>
            <a:pPr algn="just">
              <a:buFont typeface="Wingdings" panose="05000000000000000000" pitchFamily="2" charset="2"/>
              <a:buChar char="ü"/>
            </a:pPr>
            <a:r>
              <a:rPr lang="en-GB" sz="2400" dirty="0" smtClean="0"/>
              <a:t>Reading energy meters.</a:t>
            </a:r>
            <a:endParaRPr lang="en-GB" sz="2400" dirty="0" smtClean="0"/>
          </a:p>
          <a:p>
            <a:pPr algn="just">
              <a:buFont typeface="Wingdings" panose="05000000000000000000" pitchFamily="2" charset="2"/>
              <a:buChar char="ü"/>
            </a:pPr>
            <a:r>
              <a:rPr lang="en-GB" sz="2400" dirty="0" smtClean="0"/>
              <a:t>Types of energy meters.</a:t>
            </a:r>
            <a:endParaRPr lang="en-GB" sz="2400" dirty="0" smtClean="0"/>
          </a:p>
          <a:p>
            <a:pPr marL="0" indent="0" algn="just">
              <a:buNone/>
            </a:pPr>
            <a:r>
              <a:rPr lang="en-GB" sz="2400" dirty="0" smtClean="0"/>
              <a:t>Make sure you have a complete understanding of all the work covered here before you start the next unit.</a:t>
            </a:r>
          </a:p>
          <a:p>
            <a:pPr algn="just">
              <a:buFont typeface="Wingdings" panose="05000000000000000000" pitchFamily="2" charset="2"/>
              <a:buChar char="ü"/>
            </a:pPr>
            <a:endParaRPr lang="en-GB" sz="2400" dirty="0" smtClean="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energy meters</a:t>
            </a:r>
            <a:endParaRPr lang="en-GB" dirty="0"/>
          </a:p>
        </p:txBody>
      </p:sp>
      <p:sp>
        <p:nvSpPr>
          <p:cNvPr id="3" name="Text Placeholder 2"/>
          <p:cNvSpPr>
            <a:spLocks noGrp="1"/>
          </p:cNvSpPr>
          <p:nvPr>
            <p:ph type="body" idx="1"/>
          </p:nvPr>
        </p:nvSpPr>
        <p:spPr/>
        <p:txBody>
          <a:bodyPr/>
          <a:lstStyle/>
          <a:p>
            <a:r>
              <a:rPr lang="en-GB" dirty="0" smtClean="0"/>
              <a:t>Unit 7.1 </a:t>
            </a:r>
            <a:endParaRPr lang="en-GB" dirty="0"/>
          </a:p>
        </p:txBody>
      </p:sp>
    </p:spTree>
    <p:custDataLst>
      <p:tags r:id="rId1"/>
    </p:custDataLst>
    <p:extLst>
      <p:ext uri="{BB962C8B-B14F-4D97-AF65-F5344CB8AC3E}">
        <p14:creationId xmlns:p14="http://schemas.microsoft.com/office/powerpoint/2010/main" val="712689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pPr marL="0" indent="0">
              <a:buNone/>
            </a:pPr>
            <a:r>
              <a:rPr lang="en-GB" sz="2400" dirty="0">
                <a:solidFill>
                  <a:srgbClr val="0070C0"/>
                </a:solidFill>
              </a:rPr>
              <a:t>Electrical Measuring Instruments</a:t>
            </a:r>
            <a:endParaRPr lang="en-GB" sz="2400" dirty="0"/>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Outcomes</a:t>
            </a:r>
            <a:endParaRPr lang="en-ZA" dirty="0"/>
          </a:p>
        </p:txBody>
      </p:sp>
      <p:sp>
        <p:nvSpPr>
          <p:cNvPr id="5" name="Content Placeholder 4"/>
          <p:cNvSpPr>
            <a:spLocks noGrp="1"/>
          </p:cNvSpPr>
          <p:nvPr>
            <p:ph idx="1"/>
          </p:nvPr>
        </p:nvSpPr>
        <p:spPr/>
        <p:txBody>
          <a:bodyPr>
            <a:normAutofit/>
          </a:bodyPr>
          <a:lstStyle/>
          <a:p>
            <a:r>
              <a:rPr lang="en-ZA" sz="2400" dirty="0"/>
              <a:t>Identify the three main internal components of an energy meter (kilowatt-hour meter</a:t>
            </a:r>
            <a:r>
              <a:rPr lang="en-ZA" sz="2400" dirty="0" smtClean="0"/>
              <a:t>).</a:t>
            </a:r>
          </a:p>
          <a:p>
            <a:r>
              <a:rPr lang="en-ZA" sz="2400" dirty="0"/>
              <a:t>Draw a simple circuit diagram to show how an energy meter is connected in a circuit</a:t>
            </a:r>
            <a:r>
              <a:rPr lang="en-ZA" sz="2400" dirty="0" smtClean="0"/>
              <a:t>.</a:t>
            </a:r>
          </a:p>
          <a:p>
            <a:r>
              <a:rPr lang="en-ZA" sz="2400" dirty="0"/>
              <a:t>Read and record the amount of energy registered by a dial type energy meter (kilowatt-hour meter</a:t>
            </a:r>
            <a:r>
              <a:rPr lang="en-ZA" sz="2400" dirty="0" smtClean="0"/>
              <a:t>).</a:t>
            </a:r>
            <a:endParaRPr lang="en-ZA" sz="2400" dirty="0"/>
          </a:p>
        </p:txBody>
      </p:sp>
    </p:spTree>
    <p:extLst>
      <p:ext uri="{BB962C8B-B14F-4D97-AF65-F5344CB8AC3E}">
        <p14:creationId xmlns:p14="http://schemas.microsoft.com/office/powerpoint/2010/main" val="2957094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Introduction</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smtClean="0"/>
              <a:t>In this lesson we look at t</a:t>
            </a:r>
            <a:r>
              <a:rPr lang="en-ZA" sz="2400" dirty="0"/>
              <a:t>he construction of the </a:t>
            </a:r>
            <a:r>
              <a:rPr lang="en-ZA" sz="2400" dirty="0" smtClean="0"/>
              <a:t>energy meter </a:t>
            </a:r>
            <a:r>
              <a:rPr lang="en-ZA" sz="2400" dirty="0"/>
              <a:t>as well as the reading of its dials. The energy meter is also known as the kilowatt-hour meter. </a:t>
            </a:r>
            <a:r>
              <a:rPr lang="en-ZA" sz="2400" dirty="0" smtClean="0"/>
              <a:t>It </a:t>
            </a:r>
            <a:r>
              <a:rPr lang="en-ZA" sz="2400" dirty="0"/>
              <a:t>is used to register the amount of energy consumed in kilowatt-hours by a specific load. A kilowatt-hour is the amount of energy consumed in one hour by a load that consumes one kilowatt of power during operation, for example, a 2 kW heater burning for 3 hours will consume 2 x 3 = 6 kWh of energy. </a:t>
            </a:r>
          </a:p>
          <a:p>
            <a:pPr marL="0" indent="0">
              <a:buNone/>
            </a:pPr>
            <a:endParaRPr lang="en-ZA" sz="2400" dirty="0" smtClean="0"/>
          </a:p>
        </p:txBody>
      </p:sp>
    </p:spTree>
    <p:extLst>
      <p:ext uri="{BB962C8B-B14F-4D97-AF65-F5344CB8AC3E}">
        <p14:creationId xmlns:p14="http://schemas.microsoft.com/office/powerpoint/2010/main" val="47326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Construction of energy </a:t>
            </a:r>
            <a:r>
              <a:rPr lang="en-ZA" dirty="0" smtClean="0"/>
              <a:t>meter</a:t>
            </a:r>
            <a:endParaRPr lang="en-ZA" dirty="0"/>
          </a:p>
        </p:txBody>
      </p:sp>
      <p:pic>
        <p:nvPicPr>
          <p:cNvPr id="5122" name="Picture 2"/>
          <p:cNvPicPr>
            <a:picLocks noChangeAspect="1" noChangeArrowheads="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5764" r="1"/>
          <a:stretch/>
        </p:blipFill>
        <p:spPr bwMode="auto">
          <a:xfrm>
            <a:off x="756710" y="1756683"/>
            <a:ext cx="4420284" cy="2866036"/>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rotWithShape="1">
          <a:blip r:embed="rId4">
            <a:duotone>
              <a:prstClr val="black"/>
              <a:srgbClr val="D9C3A5">
                <a:tint val="50000"/>
                <a:satMod val="180000"/>
              </a:srgbClr>
            </a:duotone>
            <a:extLst>
              <a:ext uri="{28A0092B-C50C-407E-A947-70E740481C1C}">
                <a14:useLocalDpi xmlns:a14="http://schemas.microsoft.com/office/drawing/2010/main" val="0"/>
              </a:ext>
            </a:extLst>
          </a:blip>
          <a:srcRect l="6611"/>
          <a:stretch/>
        </p:blipFill>
        <p:spPr bwMode="auto">
          <a:xfrm>
            <a:off x="5681271" y="2049773"/>
            <a:ext cx="4260857" cy="2238375"/>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756710" y="4826833"/>
            <a:ext cx="3005821" cy="369332"/>
          </a:xfrm>
          <a:prstGeom prst="rect">
            <a:avLst/>
          </a:prstGeom>
          <a:noFill/>
        </p:spPr>
        <p:txBody>
          <a:bodyPr wrap="square" rtlCol="0">
            <a:spAutoFit/>
          </a:bodyPr>
          <a:lstStyle/>
          <a:p>
            <a:r>
              <a:rPr lang="en-ZA" dirty="0" smtClean="0"/>
              <a:t>Figure 01: Voltage element</a:t>
            </a:r>
            <a:endParaRPr lang="en-ZA" dirty="0"/>
          </a:p>
        </p:txBody>
      </p:sp>
      <p:sp>
        <p:nvSpPr>
          <p:cNvPr id="12" name="TextBox 11"/>
          <p:cNvSpPr txBox="1"/>
          <p:nvPr/>
        </p:nvSpPr>
        <p:spPr>
          <a:xfrm>
            <a:off x="5681271" y="4784361"/>
            <a:ext cx="3005821" cy="369332"/>
          </a:xfrm>
          <a:prstGeom prst="rect">
            <a:avLst/>
          </a:prstGeom>
          <a:noFill/>
        </p:spPr>
        <p:txBody>
          <a:bodyPr wrap="square" rtlCol="0">
            <a:spAutoFit/>
          </a:bodyPr>
          <a:lstStyle/>
          <a:p>
            <a:r>
              <a:rPr lang="en-ZA" dirty="0" smtClean="0"/>
              <a:t>Figure 02: Circuit diagram</a:t>
            </a:r>
            <a:endParaRPr lang="en-ZA" dirty="0"/>
          </a:p>
        </p:txBody>
      </p:sp>
      <p:sp>
        <p:nvSpPr>
          <p:cNvPr id="9" name="Rectangle 8"/>
          <p:cNvSpPr/>
          <p:nvPr/>
        </p:nvSpPr>
        <p:spPr>
          <a:xfrm>
            <a:off x="786689" y="5207985"/>
            <a:ext cx="4279986" cy="369332"/>
          </a:xfrm>
          <a:prstGeom prst="rect">
            <a:avLst/>
          </a:prstGeom>
        </p:spPr>
        <p:txBody>
          <a:bodyPr wrap="square">
            <a:spAutoFit/>
          </a:bodyPr>
          <a:lstStyle/>
          <a:p>
            <a:r>
              <a:rPr lang="en-ZA" b="1" dirty="0"/>
              <a:t>Click on each </a:t>
            </a:r>
            <a:r>
              <a:rPr lang="en-ZA" b="1" dirty="0" smtClean="0"/>
              <a:t>figure to </a:t>
            </a:r>
            <a:r>
              <a:rPr lang="en-ZA" b="1" dirty="0"/>
              <a:t>learn more</a:t>
            </a:r>
          </a:p>
        </p:txBody>
      </p:sp>
    </p:spTree>
    <p:extLst>
      <p:ext uri="{BB962C8B-B14F-4D97-AF65-F5344CB8AC3E}">
        <p14:creationId xmlns:p14="http://schemas.microsoft.com/office/powerpoint/2010/main" val="1696926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Practise</a:t>
            </a:r>
            <a:endParaRPr lang="en-GB" sz="3000" dirty="0"/>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ZA" sz="2400" dirty="0"/>
              <a:t>Familiarise yourself with the connections and wiring of an energy meter </a:t>
            </a:r>
            <a:r>
              <a:rPr lang="en-ZA" sz="2400" dirty="0" smtClean="0"/>
              <a:t>by examining </a:t>
            </a:r>
            <a:r>
              <a:rPr lang="en-ZA" sz="2400" dirty="0"/>
              <a:t>it as follows:</a:t>
            </a:r>
          </a:p>
          <a:p>
            <a:pPr marL="0" indent="0" algn="just">
              <a:buNone/>
            </a:pPr>
            <a:r>
              <a:rPr lang="en-ZA" sz="2400" dirty="0"/>
              <a:t>• Remove the front cover from the energy meter.</a:t>
            </a:r>
          </a:p>
          <a:p>
            <a:pPr marL="0" indent="0" algn="just">
              <a:buNone/>
            </a:pPr>
            <a:r>
              <a:rPr lang="en-ZA" sz="2400" dirty="0"/>
              <a:t>• Identify the current coil and the voltage coil.</a:t>
            </a:r>
          </a:p>
          <a:p>
            <a:pPr marL="0" indent="0" algn="just">
              <a:buNone/>
            </a:pPr>
            <a:r>
              <a:rPr lang="en-ZA" sz="2400" dirty="0"/>
              <a:t>• Measure the resistance of the two coils and record the values</a:t>
            </a:r>
            <a:r>
              <a:rPr lang="en-ZA" sz="2400" dirty="0" smtClean="0"/>
              <a:t>.</a:t>
            </a:r>
          </a:p>
          <a:p>
            <a:pPr marL="0" indent="0" algn="just">
              <a:buNone/>
            </a:pPr>
            <a:endParaRPr lang="en-ZA" sz="2400" dirty="0"/>
          </a:p>
          <a:p>
            <a:pPr marL="0" indent="0" algn="just">
              <a:buNone/>
            </a:pPr>
            <a:r>
              <a:rPr lang="en-ZA" sz="2400" dirty="0"/>
              <a:t>What do you notice about the resistance of the voltage coil </a:t>
            </a:r>
            <a:r>
              <a:rPr lang="en-ZA" sz="2400" dirty="0" smtClean="0"/>
              <a:t>compared to the </a:t>
            </a:r>
            <a:r>
              <a:rPr lang="en-ZA" sz="2400" dirty="0"/>
              <a:t>current </a:t>
            </a:r>
            <a:r>
              <a:rPr lang="en-ZA" sz="2400" dirty="0" smtClean="0"/>
              <a:t>coil?</a:t>
            </a:r>
            <a:endParaRPr lang="en-GB" sz="2400" dirty="0"/>
          </a:p>
        </p:txBody>
      </p:sp>
    </p:spTree>
    <p:custDataLst>
      <p:tags r:id="rId1"/>
    </p:custDataLst>
    <p:extLst>
      <p:ext uri="{BB962C8B-B14F-4D97-AF65-F5344CB8AC3E}">
        <p14:creationId xmlns:p14="http://schemas.microsoft.com/office/powerpoint/2010/main" val="1477108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Reading an energy meter</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There are two methods of displaying the amount of energy measured by an energy meter (kilowatt-hour meter</a:t>
            </a:r>
            <a:r>
              <a:rPr lang="en-ZA" sz="2400" dirty="0" smtClean="0"/>
              <a:t>): </a:t>
            </a:r>
            <a:r>
              <a:rPr lang="en-ZA" sz="2400" dirty="0"/>
              <a:t>	</a:t>
            </a:r>
          </a:p>
          <a:p>
            <a:endParaRPr lang="en-ZA" sz="2400" dirty="0"/>
          </a:p>
          <a:p>
            <a:r>
              <a:rPr lang="en-ZA" sz="2400" dirty="0">
                <a:solidFill>
                  <a:srgbClr val="0070C0"/>
                </a:solidFill>
              </a:rPr>
              <a:t>Digital </a:t>
            </a:r>
            <a:r>
              <a:rPr lang="en-ZA" sz="2400" dirty="0"/>
              <a:t>display </a:t>
            </a:r>
            <a:r>
              <a:rPr lang="en-ZA" sz="2400" dirty="0" smtClean="0">
                <a:solidFill>
                  <a:srgbClr val="0070C0"/>
                </a:solidFill>
              </a:rPr>
              <a:t> </a:t>
            </a:r>
            <a:r>
              <a:rPr lang="en-ZA" sz="2400" dirty="0" smtClean="0"/>
              <a:t>and </a:t>
            </a:r>
            <a:endParaRPr lang="en-ZA" sz="2400" dirty="0"/>
          </a:p>
          <a:p>
            <a:r>
              <a:rPr lang="en-ZA" sz="2400" dirty="0" smtClean="0">
                <a:solidFill>
                  <a:srgbClr val="0070C0"/>
                </a:solidFill>
              </a:rPr>
              <a:t>Analogue </a:t>
            </a:r>
            <a:r>
              <a:rPr lang="en-ZA" sz="2400" dirty="0"/>
              <a:t>(dial type) </a:t>
            </a:r>
            <a:r>
              <a:rPr lang="en-ZA" sz="2400" dirty="0" smtClean="0"/>
              <a:t>display.</a:t>
            </a:r>
          </a:p>
        </p:txBody>
      </p:sp>
    </p:spTree>
    <p:extLst>
      <p:ext uri="{BB962C8B-B14F-4D97-AF65-F5344CB8AC3E}">
        <p14:creationId xmlns:p14="http://schemas.microsoft.com/office/powerpoint/2010/main" val="1122488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Digital type energy meter</a:t>
            </a:r>
          </a:p>
        </p:txBody>
      </p:sp>
      <p:sp>
        <p:nvSpPr>
          <p:cNvPr id="5" name="Content Placeholder 4"/>
          <p:cNvSpPr>
            <a:spLocks noGrp="1"/>
          </p:cNvSpPr>
          <p:nvPr>
            <p:ph idx="1"/>
          </p:nvPr>
        </p:nvSpPr>
        <p:spPr/>
        <p:txBody>
          <a:bodyPr>
            <a:normAutofit/>
          </a:bodyPr>
          <a:lstStyle/>
          <a:p>
            <a:pPr marL="0" indent="0">
              <a:buNone/>
            </a:pPr>
            <a:r>
              <a:rPr lang="en-ZA" sz="2400" dirty="0"/>
              <a:t>The digital type kilowatt-hour meter usually has six large number wheels</a:t>
            </a:r>
            <a:r>
              <a:rPr lang="en-ZA" sz="2400" dirty="0" smtClean="0"/>
              <a:t>.</a:t>
            </a:r>
          </a:p>
          <a:p>
            <a:pPr marL="0" indent="0">
              <a:buNone/>
            </a:pPr>
            <a:endParaRPr lang="en-ZA" sz="2400" dirty="0" smtClean="0"/>
          </a:p>
        </p:txBody>
      </p:sp>
      <p:pic>
        <p:nvPicPr>
          <p:cNvPr id="614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2233" r="20797"/>
          <a:stretch/>
        </p:blipFill>
        <p:spPr bwMode="auto">
          <a:xfrm>
            <a:off x="6822200" y="2396679"/>
            <a:ext cx="2713220" cy="279082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44700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5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13155</TotalTime>
  <Words>1141</Words>
  <Application>Microsoft Office PowerPoint</Application>
  <PresentationFormat>Custom</PresentationFormat>
  <Paragraphs>121</Paragraphs>
  <Slides>17</Slides>
  <Notes>17</Notes>
  <HiddenSlides>0</HiddenSlides>
  <MMClips>0</MMClip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Office Theme</vt:lpstr>
      <vt:lpstr>1_Office Theme</vt:lpstr>
      <vt:lpstr>2_Office Theme</vt:lpstr>
      <vt:lpstr>3_Office Theme</vt:lpstr>
      <vt:lpstr>Electrical components and systems</vt:lpstr>
      <vt:lpstr>Using energy meters</vt:lpstr>
      <vt:lpstr>Assumed prior learning </vt:lpstr>
      <vt:lpstr>Outcomes</vt:lpstr>
      <vt:lpstr>Introduction</vt:lpstr>
      <vt:lpstr>Construction of energy meter</vt:lpstr>
      <vt:lpstr>Practise</vt:lpstr>
      <vt:lpstr>Reading an energy meter</vt:lpstr>
      <vt:lpstr>Digital type energy meter</vt:lpstr>
      <vt:lpstr>Digital energy meter numbered wheels</vt:lpstr>
      <vt:lpstr> Analogue energy meter  </vt:lpstr>
      <vt:lpstr>The dials on an analogue energy meter</vt:lpstr>
      <vt:lpstr>Quiz time</vt:lpstr>
      <vt:lpstr>Question 1</vt:lpstr>
      <vt:lpstr>Question 2</vt:lpstr>
      <vt:lpstr>Question 3</vt:lpstr>
      <vt:lpstr>Let’s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BackOffice</cp:lastModifiedBy>
  <cp:revision>769</cp:revision>
  <dcterms:created xsi:type="dcterms:W3CDTF">2018-02-02T12:07:09Z</dcterms:created>
  <dcterms:modified xsi:type="dcterms:W3CDTF">2018-10-31T12:35:39Z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