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1"/>
  </p:notesMasterIdLst>
  <p:sldIdLst>
    <p:sldId id="256" r:id="rId3"/>
    <p:sldId id="278" r:id="rId4"/>
    <p:sldId id="360" r:id="rId5"/>
    <p:sldId id="268" r:id="rId6"/>
    <p:sldId id="350" r:id="rId7"/>
    <p:sldId id="348" r:id="rId8"/>
    <p:sldId id="355" r:id="rId9"/>
    <p:sldId id="354" r:id="rId10"/>
    <p:sldId id="356" r:id="rId11"/>
    <p:sldId id="357" r:id="rId12"/>
    <p:sldId id="358" r:id="rId13"/>
    <p:sldId id="359" r:id="rId14"/>
    <p:sldId id="351" r:id="rId15"/>
    <p:sldId id="361" r:id="rId16"/>
    <p:sldId id="270" r:id="rId17"/>
    <p:sldId id="349" r:id="rId18"/>
    <p:sldId id="352" r:id="rId19"/>
    <p:sldId id="353" r:id="rId20"/>
  </p:sldIdLst>
  <p:sldSz cx="12192000" cy="6858000"/>
  <p:notesSz cx="6858000" cy="9144000"/>
  <p:custDataLst>
    <p:tags r:id="rId22"/>
  </p:custDataLst>
  <p:defaultTextStyle>
    <a:defPPr>
      <a:defRPr lang="en-US"/>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278"/>
            <p14:sldId id="360"/>
            <p14:sldId id="268"/>
            <p14:sldId id="350"/>
            <p14:sldId id="348"/>
            <p14:sldId id="355"/>
            <p14:sldId id="354"/>
            <p14:sldId id="356"/>
            <p14:sldId id="357"/>
            <p14:sldId id="358"/>
            <p14:sldId id="359"/>
            <p14:sldId id="351"/>
            <p14:sldId id="361"/>
          </p14:sldIdLst>
        </p14:section>
        <p14:section name="Appendix" id="{61A5EB1E-5BAC-224D-8F20-5D1D8E086C2B}">
          <p14:sldIdLst>
            <p14:sldId id="270"/>
            <p14:sldId id="349"/>
            <p14:sldId id="352"/>
            <p14:sldId id="35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9" clrIdx="0">
    <p:extLst/>
  </p:cmAuthor>
  <p:cmAuthor id="2" name="BackOffice" initials="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8"/>
    <p:restoredTop sz="72664"/>
  </p:normalViewPr>
  <p:slideViewPr>
    <p:cSldViewPr snapToGrid="0" snapToObjects="1">
      <p:cViewPr varScale="1">
        <p:scale>
          <a:sx n="83" d="100"/>
          <a:sy n="83" d="100"/>
        </p:scale>
        <p:origin x="19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8-24T17:55:09.247" idx="5">
    <p:pos x="298" y="2293"/>
    <p:text>Img1, 2 and 3</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08-24T17:55:32.556" idx="2">
    <p:pos x="2345" y="2264"/>
    <p:text>Img 04</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08-10T17:45:20.945" idx="4">
    <p:pos x="3091" y="2381"/>
    <p:text>These must link to the steps in the briefing forVid2-4</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294" rtl="0" eaLnBrk="1" latinLnBrk="0" hangingPunct="1">
      <a:defRPr sz="1200" kern="1200">
        <a:solidFill>
          <a:schemeClr val="tx1"/>
        </a:solidFill>
        <a:latin typeface="+mn-lt"/>
        <a:ea typeface="+mn-ea"/>
        <a:cs typeface="+mn-cs"/>
      </a:defRPr>
    </a:lvl1pPr>
    <a:lvl2pPr marL="457148"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2" algn="l" defTabSz="914294" rtl="0" eaLnBrk="1" latinLnBrk="0" hangingPunct="1">
      <a:defRPr sz="1200" kern="1200">
        <a:solidFill>
          <a:schemeClr val="tx1"/>
        </a:solidFill>
        <a:latin typeface="+mn-lt"/>
        <a:ea typeface="+mn-ea"/>
        <a:cs typeface="+mn-cs"/>
      </a:defRPr>
    </a:lvl4pPr>
    <a:lvl5pPr marL="1828590" algn="l" defTabSz="914294" rtl="0" eaLnBrk="1" latinLnBrk="0" hangingPunct="1">
      <a:defRPr sz="1200" kern="1200">
        <a:solidFill>
          <a:schemeClr val="tx1"/>
        </a:solidFill>
        <a:latin typeface="+mn-lt"/>
        <a:ea typeface="+mn-ea"/>
        <a:cs typeface="+mn-cs"/>
      </a:defRPr>
    </a:lvl5pPr>
    <a:lvl6pPr marL="2285738" algn="l" defTabSz="914294" rtl="0" eaLnBrk="1" latinLnBrk="0" hangingPunct="1">
      <a:defRPr sz="1200" kern="1200">
        <a:solidFill>
          <a:schemeClr val="tx1"/>
        </a:solidFill>
        <a:latin typeface="+mn-lt"/>
        <a:ea typeface="+mn-ea"/>
        <a:cs typeface="+mn-cs"/>
      </a:defRPr>
    </a:lvl6pPr>
    <a:lvl7pPr marL="2742884" algn="l" defTabSz="914294" rtl="0" eaLnBrk="1" latinLnBrk="0" hangingPunct="1">
      <a:defRPr sz="1200" kern="1200">
        <a:solidFill>
          <a:schemeClr val="tx1"/>
        </a:solidFill>
        <a:latin typeface="+mn-lt"/>
        <a:ea typeface="+mn-ea"/>
        <a:cs typeface="+mn-cs"/>
      </a:defRPr>
    </a:lvl7pPr>
    <a:lvl8pPr marL="3200032" algn="l" defTabSz="914294" rtl="0" eaLnBrk="1" latinLnBrk="0" hangingPunct="1">
      <a:defRPr sz="1200" kern="1200">
        <a:solidFill>
          <a:schemeClr val="tx1"/>
        </a:solidFill>
        <a:latin typeface="+mn-lt"/>
        <a:ea typeface="+mn-ea"/>
        <a:cs typeface="+mn-cs"/>
      </a:defRPr>
    </a:lvl8pPr>
    <a:lvl9pPr marL="3657180"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373400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NOTE: Do not allow learner to bypass</a:t>
            </a:r>
            <a:r>
              <a:rPr lang="en-ZA" baseline="0" dirty="0"/>
              <a:t> this self test. They must get all questions correct to proceed.</a:t>
            </a:r>
          </a:p>
          <a:p>
            <a:r>
              <a:rPr lang="en-ZA" baseline="0" dirty="0"/>
              <a:t>MCQ</a:t>
            </a:r>
          </a:p>
          <a:p>
            <a:r>
              <a:rPr lang="en-ZA" baseline="0" dirty="0"/>
              <a:t>Correct option: B</a:t>
            </a:r>
          </a:p>
          <a:p>
            <a:endParaRPr lang="en-ZA" baseline="0" dirty="0"/>
          </a:p>
          <a:p>
            <a:r>
              <a:rPr lang="en-ZA" baseline="0" dirty="0"/>
              <a:t>Feedback:</a:t>
            </a:r>
          </a:p>
          <a:p>
            <a:r>
              <a:rPr lang="en-ZA" baseline="0" dirty="0"/>
              <a:t>Correct answer: Good job!</a:t>
            </a:r>
          </a:p>
          <a:p>
            <a:r>
              <a:rPr lang="en-ZA" baseline="0" dirty="0"/>
              <a:t>Incorrect answer: Looks like you need to watch video 01 of this lesson again.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76829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NOTE: Do not allow learner to bypass</a:t>
            </a:r>
            <a:r>
              <a:rPr lang="en-ZA" baseline="0" dirty="0"/>
              <a:t> this self test. They must get all questions correct to proceed.</a:t>
            </a:r>
          </a:p>
          <a:p>
            <a:r>
              <a:rPr lang="en-ZA" baseline="0" dirty="0"/>
              <a:t>MCQ</a:t>
            </a:r>
          </a:p>
          <a:p>
            <a:r>
              <a:rPr lang="en-ZA" baseline="0" dirty="0"/>
              <a:t>Correct option: A</a:t>
            </a:r>
          </a:p>
          <a:p>
            <a:endParaRPr lang="en-ZA" baseline="0" dirty="0"/>
          </a:p>
          <a:p>
            <a:r>
              <a:rPr lang="en-ZA" baseline="0" dirty="0"/>
              <a:t>Feedback:</a:t>
            </a:r>
          </a:p>
          <a:p>
            <a:r>
              <a:rPr lang="en-ZA" baseline="0" dirty="0"/>
              <a:t>Correct answer: Nicely done!</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Incorrect answer: Looks like you need to watch video 01 of this lesson again.</a:t>
            </a:r>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76829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On</a:t>
            </a:r>
            <a:r>
              <a:rPr lang="en-GB" baseline="0" dirty="0"/>
              <a:t> clicking </a:t>
            </a:r>
            <a:r>
              <a:rPr lang="en-ZA" dirty="0"/>
              <a:t>Safety first present: </a:t>
            </a:r>
            <a:r>
              <a:rPr lang="en-ZA" sz="1200" b="0" i="0" u="none" strike="noStrike" kern="1200" baseline="0" dirty="0">
                <a:solidFill>
                  <a:schemeClr val="tx1"/>
                </a:solidFill>
                <a:latin typeface="+mn-lt"/>
                <a:ea typeface="+mn-ea"/>
                <a:cs typeface="+mn-cs"/>
              </a:rPr>
              <a:t>“Danger of electrocution if cable is tested live. Capacitance may build up in the cable if it is tested with a high voltage tester, which may cause a person touching it to receive an electric shock.” Do not allow learner to pass onto the next slide without reading the warning.</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‘Test for a short circuit between cores’ link to steps for Vid02</a:t>
            </a:r>
          </a:p>
          <a:p>
            <a:r>
              <a:rPr lang="en-ZA" sz="1200" b="0" i="0" u="none" strike="noStrike" kern="1200" baseline="0" dirty="0">
                <a:solidFill>
                  <a:schemeClr val="tx1"/>
                </a:solidFill>
                <a:latin typeface="+mn-lt"/>
                <a:ea typeface="+mn-ea"/>
                <a:cs typeface="+mn-cs"/>
              </a:rPr>
              <a:t>On clicking ‘Test for an earth fault’ link to steps for Vid03</a:t>
            </a:r>
          </a:p>
          <a:p>
            <a:r>
              <a:rPr lang="en-ZA" sz="1200" b="0" i="0" u="none" strike="noStrike" kern="1200" baseline="0" dirty="0">
                <a:solidFill>
                  <a:schemeClr val="tx1"/>
                </a:solidFill>
                <a:latin typeface="+mn-lt"/>
                <a:ea typeface="+mn-ea"/>
                <a:cs typeface="+mn-cs"/>
              </a:rPr>
              <a:t>On clicking ‘Test for an open circuit in the cores’ link to steps for Vid04</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video with script as above and use an expert presenter to explain the concept of low tension cable testing using the correct visual aids, similar to this video: https://www.youtube.com/watch?v=WhUz_VrG-yY</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1614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video with script as above and use an expert presenter to explain the concept of testing for a short circuit with the correct visual aids, similar to this video: https://www.youtube.com/watch?v=WhUz_VrG-yY</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29854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video with script as above and use an expert presenter to explain the concept of testing for an</a:t>
            </a:r>
            <a:r>
              <a:rPr lang="en-ZA" baseline="0" dirty="0"/>
              <a:t> Earth fault</a:t>
            </a:r>
            <a:r>
              <a:rPr lang="en-ZA" dirty="0"/>
              <a:t> with the correct visual aids, similar to this video: https://www.youtube.com/watch?v=WhUz_VrG-yY</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298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video with script as above and use an expert presenter to explain the concept of continuity</a:t>
            </a:r>
            <a:r>
              <a:rPr lang="en-ZA" baseline="0" dirty="0"/>
              <a:t> </a:t>
            </a:r>
            <a:r>
              <a:rPr lang="en-ZA" dirty="0"/>
              <a:t>testing with the correct visual aids, similar to this video: https://www.youtube.com/watch?v=WhUz_VrG-yY</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985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Link</a:t>
            </a:r>
            <a:r>
              <a:rPr lang="en-ZA" baseline="0" dirty="0"/>
              <a:t> each to the relevant section below.</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5675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dirty="0"/>
              <a:t> On clicking</a:t>
            </a:r>
            <a:r>
              <a:rPr lang="en-ZA" sz="1200" baseline="0" dirty="0"/>
              <a:t> Img01) present the following: “</a:t>
            </a:r>
            <a:r>
              <a:rPr lang="en-ZA" sz="1200" dirty="0"/>
              <a:t>Low-Voltage cables include voltages up to 1000V. These are mainly used in electric distribution at the nearest end to users items,</a:t>
            </a:r>
            <a:r>
              <a:rPr lang="en-ZA" sz="1200" baseline="0" dirty="0"/>
              <a:t> for example;</a:t>
            </a:r>
            <a:r>
              <a:rPr lang="en-ZA" sz="1200" dirty="0"/>
              <a:t> appliances, lightings, power outlets.”  https://tinyurl.com/y9c9t466</a:t>
            </a:r>
          </a:p>
          <a:p>
            <a:endParaRPr lang="en-ZA" sz="1200" dirty="0"/>
          </a:p>
          <a:p>
            <a:r>
              <a:rPr lang="en-ZA" sz="1200" dirty="0"/>
              <a:t> On clicking</a:t>
            </a:r>
            <a:r>
              <a:rPr lang="en-ZA" sz="1200" baseline="0" dirty="0"/>
              <a:t> Img02) present the following: </a:t>
            </a:r>
            <a:r>
              <a:rPr lang="en-ZA" sz="1200" dirty="0"/>
              <a:t> “Medium-Voltage Cables from 1000V to 44kV. Medium</a:t>
            </a:r>
            <a:r>
              <a:rPr lang="en-ZA" sz="1200" baseline="0" dirty="0"/>
              <a:t>-</a:t>
            </a:r>
            <a:r>
              <a:rPr lang="en-ZA" sz="1200" dirty="0"/>
              <a:t>voltage cables are commonly used in mobile substation equipment, for distribution of power in industrial settings and in mining.”</a:t>
            </a:r>
            <a:r>
              <a:rPr lang="en-ZA" sz="1200" baseline="0" dirty="0"/>
              <a:t> </a:t>
            </a:r>
            <a:r>
              <a:rPr lang="en-ZA" sz="1200" dirty="0"/>
              <a:t> https://tinyurl.com/y9rjy559</a:t>
            </a:r>
          </a:p>
          <a:p>
            <a:endParaRPr lang="en-Z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 On clicking</a:t>
            </a:r>
            <a:r>
              <a:rPr lang="en-ZA" sz="1200" baseline="0" dirty="0"/>
              <a:t> Img03) present the following: “</a:t>
            </a:r>
            <a:r>
              <a:rPr lang="en-ZA" sz="1200" dirty="0"/>
              <a:t>High-Voltage cables from 44kV to 230kV. Extra High Voltage cables</a:t>
            </a:r>
            <a:r>
              <a:rPr lang="en-ZA" sz="1200" baseline="0" dirty="0"/>
              <a:t> are</a:t>
            </a:r>
            <a:r>
              <a:rPr lang="en-ZA" sz="1200" dirty="0"/>
              <a:t> above 230kV range. High-voltage cables are used in power transfer and distribution, national transfer network cabling, electric stations and municipal networks.”</a:t>
            </a:r>
            <a:r>
              <a:rPr lang="en-GB" sz="1200" baseline="0" dirty="0"/>
              <a:t>  </a:t>
            </a:r>
            <a:r>
              <a:rPr lang="en-ZA" sz="1200" dirty="0"/>
              <a:t>https://tinyurl.com/y79zv3of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vid01 (see brief). Play video full screen. </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clicking </a:t>
            </a:r>
            <a:r>
              <a:rPr lang="en-GB" dirty="0"/>
              <a:t>Img04 present: “</a:t>
            </a:r>
            <a:r>
              <a:rPr lang="en-ZA" sz="1200" dirty="0"/>
              <a:t>Before using the instruments, they must be checked for proper operation as you have been taught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On clicking “</a:t>
            </a:r>
            <a:r>
              <a:rPr lang="en-ZA" sz="1200" dirty="0">
                <a:solidFill>
                  <a:srgbClr val="0070C0"/>
                </a:solidFill>
              </a:rPr>
              <a:t>Refer to the module where you have learnt how to use these testers.” the student</a:t>
            </a:r>
            <a:r>
              <a:rPr lang="en-ZA" sz="1200" baseline="0" dirty="0">
                <a:solidFill>
                  <a:srgbClr val="0070C0"/>
                </a:solidFill>
              </a:rPr>
              <a:t> must be re-directed to the module on test instruments/resistors.</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 </a:t>
            </a:r>
            <a:r>
              <a:rPr lang="en-ZA" dirty="0"/>
              <a:t>Do not allow learner to move</a:t>
            </a:r>
            <a:r>
              <a:rPr lang="en-ZA" baseline="0" dirty="0"/>
              <a:t> on, until the have clicked on the ‘Safety first’ button.</a:t>
            </a:r>
          </a:p>
          <a:p>
            <a:endParaRPr lang="en-ZA" baseline="0" dirty="0"/>
          </a:p>
          <a:p>
            <a:r>
              <a:rPr lang="en-ZA" baseline="0" dirty="0"/>
              <a:t>On clicking ‘capacitance’ present the following: “Capacitance is the ability of a system of electrical conductors and insulators to store electric charge when a potential difference exists between the conductors.”</a:t>
            </a:r>
          </a:p>
          <a:p>
            <a:endParaRPr lang="en-ZA" baseline="0" dirty="0"/>
          </a:p>
          <a:p>
            <a:r>
              <a:rPr lang="en-ZA" baseline="0" dirty="0"/>
              <a:t>On clicking Safety first present all of the below:</a:t>
            </a:r>
          </a:p>
          <a:p>
            <a:r>
              <a:rPr lang="en-ZA" sz="1200" b="1" i="0" u="none" strike="noStrike" kern="1200" baseline="0" dirty="0">
                <a:solidFill>
                  <a:schemeClr val="tx1"/>
                </a:solidFill>
                <a:latin typeface="+mn-lt"/>
                <a:ea typeface="+mn-ea"/>
                <a:cs typeface="+mn-cs"/>
              </a:rPr>
              <a:t>“Before and after testing a cable for short circuits, all the cores must be discharged to earth by means of an insulated conductor at both ends</a:t>
            </a:r>
            <a:r>
              <a:rPr lang="en-ZA" sz="1200" b="0" i="0" u="none" strike="noStrike" kern="1200" baseline="0" dirty="0">
                <a:solidFill>
                  <a:schemeClr val="tx1"/>
                </a:solidFill>
                <a:latin typeface="+mn-lt"/>
                <a:ea typeface="+mn-ea"/>
                <a:cs typeface="+mn-cs"/>
              </a:rPr>
              <a:t>. </a:t>
            </a:r>
          </a:p>
          <a:p>
            <a:r>
              <a:rPr lang="en-ZA" sz="1200" b="1" i="0" u="none" strike="noStrike" kern="1200" baseline="0" dirty="0">
                <a:solidFill>
                  <a:schemeClr val="tx1"/>
                </a:solidFill>
                <a:latin typeface="+mn-lt"/>
                <a:ea typeface="+mn-ea"/>
                <a:cs typeface="+mn-cs"/>
              </a:rPr>
              <a:t>There is a Danger of electrocution if cable is tested live. Isolate cable at both ends and lock out the switching devices before testing the cable.</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1. Insulation resistance values and also cable core resistance values will vary with the type and length of cable used, therefore no fixed values can be given in these notes. When testing any cable it is essential that the manufacturer’s specifications are used to compare the values obtained with the test instrument. </a:t>
            </a:r>
          </a:p>
          <a:p>
            <a:r>
              <a:rPr lang="en-ZA" sz="1200" b="0" i="0" u="none" strike="noStrike" kern="1200" baseline="0" dirty="0">
                <a:solidFill>
                  <a:schemeClr val="tx1"/>
                </a:solidFill>
                <a:latin typeface="+mn-lt"/>
                <a:ea typeface="+mn-ea"/>
                <a:cs typeface="+mn-cs"/>
              </a:rPr>
              <a:t>2. Different size insulation testers for example; </a:t>
            </a:r>
            <a:r>
              <a:rPr lang="en-ZA" sz="1200" b="0" i="0" u="none" strike="noStrike" kern="1200" baseline="0" dirty="0" err="1">
                <a:solidFill>
                  <a:schemeClr val="tx1"/>
                </a:solidFill>
                <a:latin typeface="+mn-lt"/>
                <a:ea typeface="+mn-ea"/>
                <a:cs typeface="+mn-cs"/>
              </a:rPr>
              <a:t>Meggers</a:t>
            </a:r>
            <a:r>
              <a:rPr lang="en-ZA" sz="1200" b="0" i="0" u="none" strike="noStrike" kern="1200" baseline="0" dirty="0">
                <a:solidFill>
                  <a:schemeClr val="tx1"/>
                </a:solidFill>
                <a:latin typeface="+mn-lt"/>
                <a:ea typeface="+mn-ea"/>
                <a:cs typeface="+mn-cs"/>
              </a:rPr>
              <a:t> and Insulation Continuity Testers are used for different sizes and voltages of cables. These notes do not include the testing of cables above 500 volts. </a:t>
            </a:r>
          </a:p>
          <a:p>
            <a:r>
              <a:rPr lang="en-ZA" sz="1200" b="0" i="0" u="none" strike="noStrike" kern="1200" baseline="0" dirty="0">
                <a:solidFill>
                  <a:schemeClr val="tx1"/>
                </a:solidFill>
                <a:latin typeface="+mn-lt"/>
                <a:ea typeface="+mn-ea"/>
                <a:cs typeface="+mn-cs"/>
              </a:rPr>
              <a:t>3. A cable need only be tested from </a:t>
            </a:r>
            <a:r>
              <a:rPr lang="en-ZA" sz="1200" b="1" i="0" u="none" strike="noStrike" kern="1200" baseline="0" dirty="0">
                <a:solidFill>
                  <a:schemeClr val="tx1"/>
                </a:solidFill>
                <a:latin typeface="+mn-lt"/>
                <a:ea typeface="+mn-ea"/>
                <a:cs typeface="+mn-cs"/>
              </a:rPr>
              <a:t>ONE </a:t>
            </a:r>
            <a:r>
              <a:rPr lang="en-ZA" sz="1200" b="0" i="0" u="none" strike="noStrike" kern="1200" baseline="0" dirty="0">
                <a:solidFill>
                  <a:schemeClr val="tx1"/>
                </a:solidFill>
                <a:latin typeface="+mn-lt"/>
                <a:ea typeface="+mn-ea"/>
                <a:cs typeface="+mn-cs"/>
              </a:rPr>
              <a:t>end.“</a:t>
            </a:r>
          </a:p>
          <a:p>
            <a:r>
              <a:rPr lang="en-ZA" sz="1200" b="0" i="0" u="none" strike="noStrike" kern="1200" baseline="0" dirty="0">
                <a:solidFill>
                  <a:schemeClr val="tx1"/>
                </a:solidFill>
                <a:latin typeface="+mn-lt"/>
                <a:ea typeface="+mn-ea"/>
                <a:cs typeface="+mn-cs"/>
              </a:rPr>
              <a:t>	</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76829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NOTE: Do not allow learner to bypass</a:t>
            </a:r>
            <a:r>
              <a:rPr lang="en-ZA" baseline="0" dirty="0"/>
              <a:t> the self test. They must get all questions correct to proceed.</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76829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NOTE: Do not allow learner to bypass</a:t>
            </a:r>
            <a:r>
              <a:rPr lang="en-ZA" baseline="0" dirty="0"/>
              <a:t> this self test. They must get all questions correct to proceed.</a:t>
            </a:r>
          </a:p>
          <a:p>
            <a:endParaRPr lang="en-ZA" baseline="0" dirty="0"/>
          </a:p>
          <a:p>
            <a:r>
              <a:rPr lang="en-ZA" baseline="0" dirty="0"/>
              <a:t>Answers above in grey are correct and may be accepted in any order.</a:t>
            </a:r>
          </a:p>
          <a:p>
            <a:endParaRPr lang="en-ZA" baseline="0" dirty="0"/>
          </a:p>
          <a:p>
            <a:r>
              <a:rPr lang="en-ZA" baseline="0" dirty="0"/>
              <a:t>Feedback:</a:t>
            </a:r>
          </a:p>
          <a:p>
            <a:endParaRPr lang="en-ZA" baseline="0" dirty="0"/>
          </a:p>
          <a:p>
            <a:r>
              <a:rPr lang="en-ZA" baseline="0" dirty="0"/>
              <a:t>Correct answer: Well done!</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Incorrect answer: Try again after watching video 01 of this lesson.</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6829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NOTE: Do not allow learner to bypass</a:t>
            </a:r>
            <a:r>
              <a:rPr lang="en-ZA" baseline="0" dirty="0"/>
              <a:t> this self test. They must get all questions correct to proceed.</a:t>
            </a:r>
          </a:p>
          <a:p>
            <a:endParaRPr lang="en-ZA" baseline="0" dirty="0"/>
          </a:p>
          <a:p>
            <a:r>
              <a:rPr lang="en-ZA" baseline="0" dirty="0"/>
              <a:t>MCQ </a:t>
            </a:r>
          </a:p>
          <a:p>
            <a:r>
              <a:rPr lang="en-ZA" baseline="0" dirty="0"/>
              <a:t>Correct option is D</a:t>
            </a:r>
          </a:p>
          <a:p>
            <a:endParaRPr lang="en-ZA" baseline="0" dirty="0"/>
          </a:p>
          <a:p>
            <a:r>
              <a:rPr lang="en-ZA" baseline="0" dirty="0"/>
              <a:t>Feedback</a:t>
            </a:r>
          </a:p>
          <a:p>
            <a:r>
              <a:rPr lang="en-ZA" baseline="0" dirty="0"/>
              <a:t>Correct answer: Well done</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Incorrect answer: Looks like you need to watch video 01 of this lesson again.</a:t>
            </a:r>
            <a:endParaRPr lang="en-ZA" dirty="0"/>
          </a:p>
          <a:p>
            <a:endParaRPr lang="en-ZA" baseline="0"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768299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148" indent="0" algn="ctr">
              <a:buNone/>
              <a:defRPr sz="2000"/>
            </a:lvl2pPr>
            <a:lvl3pPr marL="914294" indent="0" algn="ctr">
              <a:buNone/>
              <a:defRPr sz="1700"/>
            </a:lvl3pPr>
            <a:lvl4pPr marL="1371442" indent="0" algn="ctr">
              <a:buNone/>
              <a:defRPr sz="1600"/>
            </a:lvl4pPr>
            <a:lvl5pPr marL="1828590" indent="0" algn="ctr">
              <a:buNone/>
              <a:defRPr sz="1600"/>
            </a:lvl5pPr>
            <a:lvl6pPr marL="2285738" indent="0" algn="ctr">
              <a:buNone/>
              <a:defRPr sz="1600"/>
            </a:lvl6pPr>
            <a:lvl7pPr marL="2742884" indent="0" algn="ctr">
              <a:buNone/>
              <a:defRPr sz="1600"/>
            </a:lvl7pPr>
            <a:lvl8pPr marL="3200032" indent="0" algn="ctr">
              <a:buNone/>
              <a:defRPr sz="1600"/>
            </a:lvl8pPr>
            <a:lvl9pPr marL="365718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5E407DE3-9DDB-4BC9-B55A-F75D494A9618}"/>
              </a:ext>
            </a:extLst>
          </p:cNvPr>
          <p:cNvSpPr/>
          <p:nvPr userDrawn="1"/>
        </p:nvSpPr>
        <p:spPr>
          <a:xfrm>
            <a:off x="711619" y="6042975"/>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61289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1" y="1842835"/>
            <a:ext cx="10515600" cy="4232366"/>
          </a:xfrm>
        </p:spPr>
        <p:txBody>
          <a:bodyPr/>
          <a:lstStyle>
            <a:lvl1pPr marL="514290" indent="-514290">
              <a:buFont typeface="+mj-lt"/>
              <a:buAutoNum type="arabicPeriod"/>
              <a:defRPr/>
            </a:lvl1pPr>
          </a:lstStyle>
          <a:p>
            <a:pPr lvl="0"/>
            <a:r>
              <a:rPr lang="en-US" dirty="0"/>
              <a:t>Click to edit Master text styles</a:t>
            </a:r>
          </a:p>
        </p:txBody>
      </p:sp>
      <p:sp>
        <p:nvSpPr>
          <p:cNvPr id="7" name="TextBox 6"/>
          <p:cNvSpPr txBox="1"/>
          <p:nvPr userDrawn="1"/>
        </p:nvSpPr>
        <p:spPr>
          <a:xfrm>
            <a:off x="838200" y="1319615"/>
            <a:ext cx="3063958" cy="507821"/>
          </a:xfrm>
          <a:prstGeom prst="rect">
            <a:avLst/>
          </a:prstGeom>
          <a:noFill/>
        </p:spPr>
        <p:txBody>
          <a:bodyPr wrap="none" lIns="91429" tIns="45715" rIns="91429" bIns="45715" rtlCol="0">
            <a:spAutoFit/>
          </a:bodyPr>
          <a:lstStyle/>
          <a:p>
            <a:r>
              <a:rPr lang="en-GB" sz="2700"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838201" y="423081"/>
            <a:ext cx="10515600" cy="707876"/>
          </a:xfrm>
          <a:prstGeom prst="rect">
            <a:avLst/>
          </a:prstGeom>
          <a:noFill/>
        </p:spPr>
        <p:txBody>
          <a:bodyPr wrap="square" lIns="91429" tIns="45715" rIns="91429" bIns="45715" rtlCol="0">
            <a:spAutoFit/>
          </a:bodyPr>
          <a:lstStyle/>
          <a:p>
            <a:r>
              <a:rPr lang="en-GB" sz="4000"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6"/>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48" indent="0">
              <a:buNone/>
              <a:defRPr sz="2000">
                <a:solidFill>
                  <a:schemeClr val="tx1">
                    <a:tint val="75000"/>
                  </a:schemeClr>
                </a:solidFill>
              </a:defRPr>
            </a:lvl2pPr>
            <a:lvl3pPr marL="914294" indent="0">
              <a:buNone/>
              <a:defRPr sz="1700">
                <a:solidFill>
                  <a:schemeClr val="tx1">
                    <a:tint val="75000"/>
                  </a:schemeClr>
                </a:solidFill>
              </a:defRPr>
            </a:lvl3pPr>
            <a:lvl4pPr marL="1371442" indent="0">
              <a:buNone/>
              <a:defRPr sz="1600">
                <a:solidFill>
                  <a:schemeClr val="tx1">
                    <a:tint val="75000"/>
                  </a:schemeClr>
                </a:solidFill>
              </a:defRPr>
            </a:lvl4pPr>
            <a:lvl5pPr marL="1828590" indent="0">
              <a:buNone/>
              <a:defRPr sz="1600">
                <a:solidFill>
                  <a:schemeClr val="tx1">
                    <a:tint val="75000"/>
                  </a:schemeClr>
                </a:solidFill>
              </a:defRPr>
            </a:lvl5pPr>
            <a:lvl6pPr marL="2285738" indent="0">
              <a:buNone/>
              <a:defRPr sz="1600">
                <a:solidFill>
                  <a:schemeClr val="tx1">
                    <a:tint val="75000"/>
                  </a:schemeClr>
                </a:solidFill>
              </a:defRPr>
            </a:lvl6pPr>
            <a:lvl7pPr marL="2742884" indent="0">
              <a:buNone/>
              <a:defRPr sz="1600">
                <a:solidFill>
                  <a:schemeClr val="tx1">
                    <a:tint val="75000"/>
                  </a:schemeClr>
                </a:solidFill>
              </a:defRPr>
            </a:lvl7pPr>
            <a:lvl8pPr marL="3200032" indent="0">
              <a:buNone/>
              <a:defRPr sz="1600">
                <a:solidFill>
                  <a:schemeClr val="tx1">
                    <a:tint val="75000"/>
                  </a:schemeClr>
                </a:solidFill>
              </a:defRPr>
            </a:lvl8pPr>
            <a:lvl9pPr marL="365718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5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3"/>
          </a:xfrm>
        </p:spPr>
        <p:txBody>
          <a:bodyPr anchor="b"/>
          <a:lstStyle>
            <a:lvl1pPr marL="0" indent="0">
              <a:buNone/>
              <a:defRPr sz="2400" b="1"/>
            </a:lvl1pPr>
            <a:lvl2pPr marL="457148" indent="0">
              <a:buNone/>
              <a:defRPr sz="2000" b="1"/>
            </a:lvl2pPr>
            <a:lvl3pPr marL="914294" indent="0">
              <a:buNone/>
              <a:defRPr sz="1700" b="1"/>
            </a:lvl3pPr>
            <a:lvl4pPr marL="1371442" indent="0">
              <a:buNone/>
              <a:defRPr sz="1600" b="1"/>
            </a:lvl4pPr>
            <a:lvl5pPr marL="1828590" indent="0">
              <a:buNone/>
              <a:defRPr sz="1600" b="1"/>
            </a:lvl5pPr>
            <a:lvl6pPr marL="2285738" indent="0">
              <a:buNone/>
              <a:defRPr sz="1600" b="1"/>
            </a:lvl6pPr>
            <a:lvl7pPr marL="2742884" indent="0">
              <a:buNone/>
              <a:defRPr sz="1600" b="1"/>
            </a:lvl7pPr>
            <a:lvl8pPr marL="3200032" indent="0">
              <a:buNone/>
              <a:defRPr sz="1600" b="1"/>
            </a:lvl8pPr>
            <a:lvl9pPr marL="365718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2400" b="1"/>
            </a:lvl1pPr>
            <a:lvl2pPr marL="457148" indent="0">
              <a:buNone/>
              <a:defRPr sz="2000" b="1"/>
            </a:lvl2pPr>
            <a:lvl3pPr marL="914294" indent="0">
              <a:buNone/>
              <a:defRPr sz="1700" b="1"/>
            </a:lvl3pPr>
            <a:lvl4pPr marL="1371442" indent="0">
              <a:buNone/>
              <a:defRPr sz="1600" b="1"/>
            </a:lvl4pPr>
            <a:lvl5pPr marL="1828590" indent="0">
              <a:buNone/>
              <a:defRPr sz="1600" b="1"/>
            </a:lvl5pPr>
            <a:lvl6pPr marL="2285738" indent="0">
              <a:buNone/>
              <a:defRPr sz="1600" b="1"/>
            </a:lvl6pPr>
            <a:lvl7pPr marL="2742884" indent="0">
              <a:buNone/>
              <a:defRPr sz="1600" b="1"/>
            </a:lvl7pPr>
            <a:lvl8pPr marL="3200032" indent="0">
              <a:buNone/>
              <a:defRPr sz="1600" b="1"/>
            </a:lvl8pPr>
            <a:lvl9pPr marL="36571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046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443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9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9"/>
          </a:xfrm>
        </p:spPr>
        <p:txBody>
          <a:bodyPr/>
          <a:lstStyle>
            <a:lvl1pPr marL="0" indent="0">
              <a:buNone/>
              <a:defRPr sz="1600"/>
            </a:lvl1pPr>
            <a:lvl2pPr marL="457148" indent="0">
              <a:buNone/>
              <a:defRPr sz="1400"/>
            </a:lvl2pPr>
            <a:lvl3pPr marL="914294" indent="0">
              <a:buNone/>
              <a:defRPr sz="1200"/>
            </a:lvl3pPr>
            <a:lvl4pPr marL="1371442" indent="0">
              <a:buNone/>
              <a:defRPr sz="1000"/>
            </a:lvl4pPr>
            <a:lvl5pPr marL="1828590" indent="0">
              <a:buNone/>
              <a:defRPr sz="1000"/>
            </a:lvl5pPr>
            <a:lvl6pPr marL="2285738" indent="0">
              <a:buNone/>
              <a:defRPr sz="1000"/>
            </a:lvl6pPr>
            <a:lvl7pPr marL="2742884" indent="0">
              <a:buNone/>
              <a:defRPr sz="1000"/>
            </a:lvl7pPr>
            <a:lvl8pPr marL="3200032" indent="0">
              <a:buNone/>
              <a:defRPr sz="1000"/>
            </a:lvl8pPr>
            <a:lvl9pPr marL="3657180" indent="0">
              <a:buNone/>
              <a:defRPr sz="1000"/>
            </a:lvl9pPr>
          </a:lstStyle>
          <a:p>
            <a:pPr lvl="0"/>
            <a:r>
              <a:rPr lang="en-US"/>
              <a:t>Click to edit Master text styles</a:t>
            </a:r>
          </a:p>
        </p:txBody>
      </p:sp>
    </p:spTree>
    <p:extLst>
      <p:ext uri="{BB962C8B-B14F-4D97-AF65-F5344CB8AC3E}">
        <p14:creationId xmlns:p14="http://schemas.microsoft.com/office/powerpoint/2010/main" val="32473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48" indent="0">
              <a:buNone/>
              <a:defRPr sz="2700"/>
            </a:lvl2pPr>
            <a:lvl3pPr marL="914294" indent="0">
              <a:buNone/>
              <a:defRPr sz="2400"/>
            </a:lvl3pPr>
            <a:lvl4pPr marL="1371442" indent="0">
              <a:buNone/>
              <a:defRPr sz="2000"/>
            </a:lvl4pPr>
            <a:lvl5pPr marL="1828590" indent="0">
              <a:buNone/>
              <a:defRPr sz="2000"/>
            </a:lvl5pPr>
            <a:lvl6pPr marL="2285738" indent="0">
              <a:buNone/>
              <a:defRPr sz="2000"/>
            </a:lvl6pPr>
            <a:lvl7pPr marL="2742884" indent="0">
              <a:buNone/>
              <a:defRPr sz="2000"/>
            </a:lvl7pPr>
            <a:lvl8pPr marL="3200032" indent="0">
              <a:buNone/>
              <a:defRPr sz="2000"/>
            </a:lvl8pPr>
            <a:lvl9pPr marL="3657180" indent="0">
              <a:buNone/>
              <a:defRPr sz="2000"/>
            </a:lvl9pPr>
          </a:lstStyle>
          <a:p>
            <a:endParaRPr lang="en-GB"/>
          </a:p>
        </p:txBody>
      </p:sp>
      <p:sp>
        <p:nvSpPr>
          <p:cNvPr id="4" name="Text Placeholder 3"/>
          <p:cNvSpPr>
            <a:spLocks noGrp="1"/>
          </p:cNvSpPr>
          <p:nvPr>
            <p:ph type="body" sz="half" idx="2"/>
          </p:nvPr>
        </p:nvSpPr>
        <p:spPr>
          <a:xfrm>
            <a:off x="839789" y="2057400"/>
            <a:ext cx="3932237" cy="3811589"/>
          </a:xfrm>
        </p:spPr>
        <p:txBody>
          <a:bodyPr/>
          <a:lstStyle>
            <a:lvl1pPr marL="0" indent="0">
              <a:buNone/>
              <a:defRPr sz="1600"/>
            </a:lvl1pPr>
            <a:lvl2pPr marL="457148" indent="0">
              <a:buNone/>
              <a:defRPr sz="1400"/>
            </a:lvl2pPr>
            <a:lvl3pPr marL="914294" indent="0">
              <a:buNone/>
              <a:defRPr sz="1200"/>
            </a:lvl3pPr>
            <a:lvl4pPr marL="1371442" indent="0">
              <a:buNone/>
              <a:defRPr sz="1000"/>
            </a:lvl4pPr>
            <a:lvl5pPr marL="1828590" indent="0">
              <a:buNone/>
              <a:defRPr sz="1000"/>
            </a:lvl5pPr>
            <a:lvl6pPr marL="2285738" indent="0">
              <a:buNone/>
              <a:defRPr sz="1000"/>
            </a:lvl6pPr>
            <a:lvl7pPr marL="2742884" indent="0">
              <a:buNone/>
              <a:defRPr sz="1000"/>
            </a:lvl7pPr>
            <a:lvl8pPr marL="3200032" indent="0">
              <a:buNone/>
              <a:defRPr sz="1000"/>
            </a:lvl8pPr>
            <a:lvl9pPr marL="3657180" indent="0">
              <a:buNone/>
              <a:defRPr sz="1000"/>
            </a:lvl9pPr>
          </a:lstStyle>
          <a:p>
            <a:pPr lvl="0"/>
            <a:r>
              <a:rPr lang="en-US"/>
              <a:t>Click to edit Master text styles</a:t>
            </a:r>
          </a:p>
        </p:txBody>
      </p:sp>
    </p:spTree>
    <p:extLst>
      <p:ext uri="{BB962C8B-B14F-4D97-AF65-F5344CB8AC3E}">
        <p14:creationId xmlns:p14="http://schemas.microsoft.com/office/powerpoint/2010/main" val="105223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608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456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5500"/>
            </a:lvl1pPr>
          </a:lstStyle>
          <a:p>
            <a:r>
              <a:rPr lang="en-US"/>
              <a:t>Click to edit Master title style</a:t>
            </a:r>
            <a:endParaRPr lang="en-US" dirty="0"/>
          </a:p>
        </p:txBody>
      </p:sp>
      <p:sp>
        <p:nvSpPr>
          <p:cNvPr id="3" name="Subtitle 2"/>
          <p:cNvSpPr>
            <a:spLocks noGrp="1"/>
          </p:cNvSpPr>
          <p:nvPr>
            <p:ph type="subTitle" idx="1"/>
          </p:nvPr>
        </p:nvSpPr>
        <p:spPr>
          <a:xfrm>
            <a:off x="1524003" y="3602046"/>
            <a:ext cx="9144000" cy="1655762"/>
          </a:xfrm>
        </p:spPr>
        <p:txBody>
          <a:bodyPr/>
          <a:lstStyle>
            <a:lvl1pPr marL="0" indent="0" algn="ctr">
              <a:buNone/>
              <a:defRPr sz="2200"/>
            </a:lvl1pPr>
            <a:lvl2pPr marL="416866" indent="0" algn="ctr">
              <a:buNone/>
              <a:defRPr sz="1800"/>
            </a:lvl2pPr>
            <a:lvl3pPr marL="833732" indent="0" algn="ctr">
              <a:buNone/>
              <a:defRPr sz="1600"/>
            </a:lvl3pPr>
            <a:lvl4pPr marL="1250599" indent="0" algn="ctr">
              <a:buNone/>
              <a:defRPr sz="1500"/>
            </a:lvl4pPr>
            <a:lvl5pPr marL="1667465" indent="0" algn="ctr">
              <a:buNone/>
              <a:defRPr sz="1500"/>
            </a:lvl5pPr>
            <a:lvl6pPr marL="2084332" indent="0" algn="ctr">
              <a:buNone/>
              <a:defRPr sz="1500"/>
            </a:lvl6pPr>
            <a:lvl7pPr marL="2501198" indent="0" algn="ctr">
              <a:buNone/>
              <a:defRPr sz="1500"/>
            </a:lvl7pPr>
            <a:lvl8pPr marL="2918064" indent="0" algn="ctr">
              <a:buNone/>
              <a:defRPr sz="1500"/>
            </a:lvl8pPr>
            <a:lvl9pPr marL="3334931"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1471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0" indent="0">
              <a:buNone/>
              <a:defRPr sz="2700"/>
            </a:lvl1pPr>
          </a:lstStyle>
          <a:p>
            <a:pPr lvl="0"/>
            <a:r>
              <a:rPr lang="en-US" dirty="0"/>
              <a:t>Click to edit Master text styles</a:t>
            </a:r>
          </a:p>
        </p:txBody>
      </p:sp>
    </p:spTree>
    <p:extLst>
      <p:ext uri="{BB962C8B-B14F-4D97-AF65-F5344CB8AC3E}">
        <p14:creationId xmlns:p14="http://schemas.microsoft.com/office/powerpoint/2010/main" val="166153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79243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63" y="1709744"/>
            <a:ext cx="10515600" cy="2852736"/>
          </a:xfrm>
        </p:spPr>
        <p:txBody>
          <a:bodyPr anchor="b"/>
          <a:lstStyle>
            <a:lvl1pPr>
              <a:defRPr sz="5500"/>
            </a:lvl1pPr>
          </a:lstStyle>
          <a:p>
            <a:r>
              <a:rPr lang="en-US"/>
              <a:t>Click to edit Master title style</a:t>
            </a:r>
            <a:endParaRPr lang="en-US" dirty="0"/>
          </a:p>
        </p:txBody>
      </p:sp>
      <p:sp>
        <p:nvSpPr>
          <p:cNvPr id="3" name="Text Placeholder 2"/>
          <p:cNvSpPr>
            <a:spLocks noGrp="1"/>
          </p:cNvSpPr>
          <p:nvPr>
            <p:ph type="body" idx="1"/>
          </p:nvPr>
        </p:nvSpPr>
        <p:spPr>
          <a:xfrm>
            <a:off x="831863" y="4589470"/>
            <a:ext cx="10515600" cy="1500187"/>
          </a:xfrm>
        </p:spPr>
        <p:txBody>
          <a:bodyPr/>
          <a:lstStyle>
            <a:lvl1pPr marL="0" indent="0">
              <a:buNone/>
              <a:defRPr sz="2200">
                <a:solidFill>
                  <a:schemeClr val="tx1">
                    <a:tint val="75000"/>
                  </a:schemeClr>
                </a:solidFill>
              </a:defRPr>
            </a:lvl1pPr>
            <a:lvl2pPr marL="416866" indent="0">
              <a:buNone/>
              <a:defRPr sz="1800">
                <a:solidFill>
                  <a:schemeClr val="tx1">
                    <a:tint val="75000"/>
                  </a:schemeClr>
                </a:solidFill>
              </a:defRPr>
            </a:lvl2pPr>
            <a:lvl3pPr marL="833732" indent="0">
              <a:buNone/>
              <a:defRPr sz="1600">
                <a:solidFill>
                  <a:schemeClr val="tx1">
                    <a:tint val="75000"/>
                  </a:schemeClr>
                </a:solidFill>
              </a:defRPr>
            </a:lvl3pPr>
            <a:lvl4pPr marL="1250599" indent="0">
              <a:buNone/>
              <a:defRPr sz="1500">
                <a:solidFill>
                  <a:schemeClr val="tx1">
                    <a:tint val="75000"/>
                  </a:schemeClr>
                </a:solidFill>
              </a:defRPr>
            </a:lvl4pPr>
            <a:lvl5pPr marL="1667465" indent="0">
              <a:buNone/>
              <a:defRPr sz="1500">
                <a:solidFill>
                  <a:schemeClr val="tx1">
                    <a:tint val="75000"/>
                  </a:schemeClr>
                </a:solidFill>
              </a:defRPr>
            </a:lvl5pPr>
            <a:lvl6pPr marL="2084332" indent="0">
              <a:buNone/>
              <a:defRPr sz="1500">
                <a:solidFill>
                  <a:schemeClr val="tx1">
                    <a:tint val="75000"/>
                  </a:schemeClr>
                </a:solidFill>
              </a:defRPr>
            </a:lvl6pPr>
            <a:lvl7pPr marL="2501198" indent="0">
              <a:buNone/>
              <a:defRPr sz="1500">
                <a:solidFill>
                  <a:schemeClr val="tx1">
                    <a:tint val="75000"/>
                  </a:schemeClr>
                </a:solidFill>
              </a:defRPr>
            </a:lvl7pPr>
            <a:lvl8pPr marL="2918064" indent="0">
              <a:buNone/>
              <a:defRPr sz="1500">
                <a:solidFill>
                  <a:schemeClr val="tx1">
                    <a:tint val="75000"/>
                  </a:schemeClr>
                </a:solidFill>
              </a:defRPr>
            </a:lvl8pPr>
            <a:lvl9pPr marL="3334931"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4358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1209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01"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6" y="1681166"/>
            <a:ext cx="5157787" cy="823913"/>
          </a:xfrm>
        </p:spPr>
        <p:txBody>
          <a:bodyPr anchor="b"/>
          <a:lstStyle>
            <a:lvl1pPr marL="0" indent="0">
              <a:buNone/>
              <a:defRPr sz="2200" b="1"/>
            </a:lvl1pPr>
            <a:lvl2pPr marL="416866" indent="0">
              <a:buNone/>
              <a:defRPr sz="1800" b="1"/>
            </a:lvl2pPr>
            <a:lvl3pPr marL="833732" indent="0">
              <a:buNone/>
              <a:defRPr sz="1600" b="1"/>
            </a:lvl3pPr>
            <a:lvl4pPr marL="1250599" indent="0">
              <a:buNone/>
              <a:defRPr sz="1500" b="1"/>
            </a:lvl4pPr>
            <a:lvl5pPr marL="1667465" indent="0">
              <a:buNone/>
              <a:defRPr sz="1500" b="1"/>
            </a:lvl5pPr>
            <a:lvl6pPr marL="2084332" indent="0">
              <a:buNone/>
              <a:defRPr sz="1500" b="1"/>
            </a:lvl6pPr>
            <a:lvl7pPr marL="2501198" indent="0">
              <a:buNone/>
              <a:defRPr sz="1500" b="1"/>
            </a:lvl7pPr>
            <a:lvl8pPr marL="2918064" indent="0">
              <a:buNone/>
              <a:defRPr sz="1500" b="1"/>
            </a:lvl8pPr>
            <a:lvl9pPr marL="3334931" indent="0">
              <a:buNone/>
              <a:defRPr sz="1500" b="1"/>
            </a:lvl9pPr>
          </a:lstStyle>
          <a:p>
            <a:pPr lvl="0"/>
            <a:r>
              <a:rPr lang="en-US"/>
              <a:t>Edit Master text styles</a:t>
            </a:r>
          </a:p>
        </p:txBody>
      </p:sp>
      <p:sp>
        <p:nvSpPr>
          <p:cNvPr id="4" name="Content Placeholder 3"/>
          <p:cNvSpPr>
            <a:spLocks noGrp="1"/>
          </p:cNvSpPr>
          <p:nvPr>
            <p:ph sz="half" idx="2"/>
          </p:nvPr>
        </p:nvSpPr>
        <p:spPr>
          <a:xfrm>
            <a:off x="839796" y="2505078"/>
            <a:ext cx="5157787" cy="3684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6"/>
            <a:ext cx="5183188" cy="823913"/>
          </a:xfrm>
        </p:spPr>
        <p:txBody>
          <a:bodyPr anchor="b"/>
          <a:lstStyle>
            <a:lvl1pPr marL="0" indent="0">
              <a:buNone/>
              <a:defRPr sz="2200" b="1"/>
            </a:lvl1pPr>
            <a:lvl2pPr marL="416866" indent="0">
              <a:buNone/>
              <a:defRPr sz="1800" b="1"/>
            </a:lvl2pPr>
            <a:lvl3pPr marL="833732" indent="0">
              <a:buNone/>
              <a:defRPr sz="1600" b="1"/>
            </a:lvl3pPr>
            <a:lvl4pPr marL="1250599" indent="0">
              <a:buNone/>
              <a:defRPr sz="1500" b="1"/>
            </a:lvl4pPr>
            <a:lvl5pPr marL="1667465" indent="0">
              <a:buNone/>
              <a:defRPr sz="1500" b="1"/>
            </a:lvl5pPr>
            <a:lvl6pPr marL="2084332" indent="0">
              <a:buNone/>
              <a:defRPr sz="1500" b="1"/>
            </a:lvl6pPr>
            <a:lvl7pPr marL="2501198" indent="0">
              <a:buNone/>
              <a:defRPr sz="1500" b="1"/>
            </a:lvl7pPr>
            <a:lvl8pPr marL="2918064" indent="0">
              <a:buNone/>
              <a:defRPr sz="1500" b="1"/>
            </a:lvl8pPr>
            <a:lvl9pPr marL="3334931" indent="0">
              <a:buNone/>
              <a:defRPr sz="1500" b="1"/>
            </a:lvl9pPr>
          </a:lstStyle>
          <a:p>
            <a:pPr lvl="0"/>
            <a:r>
              <a:rPr lang="en-US"/>
              <a:t>Edit Master text styles</a:t>
            </a:r>
          </a:p>
        </p:txBody>
      </p:sp>
      <p:sp>
        <p:nvSpPr>
          <p:cNvPr id="6" name="Content Placeholder 5"/>
          <p:cNvSpPr>
            <a:spLocks noGrp="1"/>
          </p:cNvSpPr>
          <p:nvPr>
            <p:ph sz="quarter" idx="4"/>
          </p:nvPr>
        </p:nvSpPr>
        <p:spPr>
          <a:xfrm>
            <a:off x="6172200" y="2505078"/>
            <a:ext cx="5183188" cy="3684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728745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6543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44703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1" y="457208"/>
            <a:ext cx="3932237" cy="1600200"/>
          </a:xfrm>
        </p:spPr>
        <p:txBody>
          <a:bodyPr anchor="b"/>
          <a:lstStyle>
            <a:lvl1pPr>
              <a:defRPr sz="29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01" y="2057401"/>
            <a:ext cx="3932237" cy="3811589"/>
          </a:xfrm>
        </p:spPr>
        <p:txBody>
          <a:bodyPr/>
          <a:lstStyle>
            <a:lvl1pPr marL="0" indent="0">
              <a:buNone/>
              <a:defRPr sz="1500"/>
            </a:lvl1pPr>
            <a:lvl2pPr marL="416866" indent="0">
              <a:buNone/>
              <a:defRPr sz="1300"/>
            </a:lvl2pPr>
            <a:lvl3pPr marL="833732" indent="0">
              <a:buNone/>
              <a:defRPr sz="1100"/>
            </a:lvl3pPr>
            <a:lvl4pPr marL="1250599" indent="0">
              <a:buNone/>
              <a:defRPr sz="900"/>
            </a:lvl4pPr>
            <a:lvl5pPr marL="1667465" indent="0">
              <a:buNone/>
              <a:defRPr sz="900"/>
            </a:lvl5pPr>
            <a:lvl6pPr marL="2084332" indent="0">
              <a:buNone/>
              <a:defRPr sz="900"/>
            </a:lvl6pPr>
            <a:lvl7pPr marL="2501198" indent="0">
              <a:buNone/>
              <a:defRPr sz="900"/>
            </a:lvl7pPr>
            <a:lvl8pPr marL="2918064" indent="0">
              <a:buNone/>
              <a:defRPr sz="900"/>
            </a:lvl8pPr>
            <a:lvl9pPr marL="3334931"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28630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1" y="457208"/>
            <a:ext cx="3932237" cy="1600200"/>
          </a:xfrm>
        </p:spPr>
        <p:txBody>
          <a:bodyPr anchor="b"/>
          <a:lstStyle>
            <a:lvl1pPr>
              <a:defRPr sz="29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900"/>
            </a:lvl1pPr>
            <a:lvl2pPr marL="416866" indent="0">
              <a:buNone/>
              <a:defRPr sz="2600"/>
            </a:lvl2pPr>
            <a:lvl3pPr marL="833732" indent="0">
              <a:buNone/>
              <a:defRPr sz="2200"/>
            </a:lvl3pPr>
            <a:lvl4pPr marL="1250599" indent="0">
              <a:buNone/>
              <a:defRPr sz="1800"/>
            </a:lvl4pPr>
            <a:lvl5pPr marL="1667465" indent="0">
              <a:buNone/>
              <a:defRPr sz="1800"/>
            </a:lvl5pPr>
            <a:lvl6pPr marL="2084332" indent="0">
              <a:buNone/>
              <a:defRPr sz="1800"/>
            </a:lvl6pPr>
            <a:lvl7pPr marL="2501198" indent="0">
              <a:buNone/>
              <a:defRPr sz="1800"/>
            </a:lvl7pPr>
            <a:lvl8pPr marL="2918064" indent="0">
              <a:buNone/>
              <a:defRPr sz="1800"/>
            </a:lvl8pPr>
            <a:lvl9pPr marL="3334931"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801" y="2057401"/>
            <a:ext cx="3932237" cy="3811589"/>
          </a:xfrm>
        </p:spPr>
        <p:txBody>
          <a:bodyPr/>
          <a:lstStyle>
            <a:lvl1pPr marL="0" indent="0">
              <a:buNone/>
              <a:defRPr sz="1500"/>
            </a:lvl1pPr>
            <a:lvl2pPr marL="416866" indent="0">
              <a:buNone/>
              <a:defRPr sz="1300"/>
            </a:lvl2pPr>
            <a:lvl3pPr marL="833732" indent="0">
              <a:buNone/>
              <a:defRPr sz="1100"/>
            </a:lvl3pPr>
            <a:lvl4pPr marL="1250599" indent="0">
              <a:buNone/>
              <a:defRPr sz="900"/>
            </a:lvl4pPr>
            <a:lvl5pPr marL="1667465" indent="0">
              <a:buNone/>
              <a:defRPr sz="900"/>
            </a:lvl5pPr>
            <a:lvl6pPr marL="2084332" indent="0">
              <a:buNone/>
              <a:defRPr sz="900"/>
            </a:lvl6pPr>
            <a:lvl7pPr marL="2501198" indent="0">
              <a:buNone/>
              <a:defRPr sz="900"/>
            </a:lvl7pPr>
            <a:lvl8pPr marL="2918064" indent="0">
              <a:buNone/>
              <a:defRPr sz="900"/>
            </a:lvl8pPr>
            <a:lvl9pPr marL="3334931"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306925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92819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13" y="365132"/>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32"/>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26927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5176234" cy="484949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6156325" y="1828801"/>
            <a:ext cx="5421313" cy="4816475"/>
          </a:xfrm>
        </p:spPr>
        <p:txBody>
          <a:bodyPr/>
          <a:lstStyle/>
          <a:p>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838203" y="365129"/>
            <a:ext cx="10515600" cy="1325563"/>
          </a:xfrm>
        </p:spPr>
        <p:txBody>
          <a:bodyPr>
            <a:normAutofit/>
          </a:bodyPr>
          <a:lstStyle>
            <a:lvl1pPr>
              <a:defRPr sz="3300"/>
            </a:lvl1pPr>
          </a:lstStyle>
          <a:p>
            <a:r>
              <a:rPr lang="en-US" dirty="0"/>
              <a:t>Click to edit Master title style</a:t>
            </a:r>
            <a:endParaRPr lang="en-GB" dirty="0"/>
          </a:p>
        </p:txBody>
      </p:sp>
      <p:sp>
        <p:nvSpPr>
          <p:cNvPr id="3" name="Content Placeholder 2"/>
          <p:cNvSpPr>
            <a:spLocks noGrp="1"/>
          </p:cNvSpPr>
          <p:nvPr>
            <p:ph sz="quarter" idx="10"/>
          </p:nvPr>
        </p:nvSpPr>
        <p:spPr>
          <a:xfrm>
            <a:off x="838203" y="1803400"/>
            <a:ext cx="10515600" cy="4867275"/>
          </a:xfrm>
        </p:spPr>
        <p:txBody>
          <a:bodyPr/>
          <a:lstStyle>
            <a:lvl1pPr marL="416877" indent="-416877">
              <a:buFont typeface="+mj-lt"/>
              <a:buAutoNum type="arabicPeriod"/>
              <a:defRPr/>
            </a:lvl1pPr>
            <a:lvl2pPr marL="833754" indent="-416877">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6099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a:xfrm>
            <a:off x="838200" y="1825632"/>
            <a:ext cx="5176234" cy="484949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6156326" y="1828809"/>
            <a:ext cx="5421313" cy="4816475"/>
          </a:xfrm>
        </p:spPr>
        <p:txBody>
          <a:bodyPr/>
          <a:lstStyle/>
          <a:p>
            <a:endParaRPr lang="en-GB" dirty="0"/>
          </a:p>
        </p:txBody>
      </p:sp>
    </p:spTree>
    <p:extLst>
      <p:ext uri="{BB962C8B-B14F-4D97-AF65-F5344CB8AC3E}">
        <p14:creationId xmlns:p14="http://schemas.microsoft.com/office/powerpoint/2010/main" val="674098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696128" y="5904408"/>
            <a:ext cx="9657673" cy="509088"/>
          </a:xfrm>
        </p:spPr>
        <p:txBody>
          <a:bodyPr anchor="ctr"/>
          <a:lstStyle>
            <a:lvl1pPr marL="0" indent="0">
              <a:buNone/>
              <a:defRPr/>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5" name="TextBox 4"/>
          <p:cNvSpPr txBox="1"/>
          <p:nvPr userDrawn="1"/>
        </p:nvSpPr>
        <p:spPr>
          <a:xfrm>
            <a:off x="838201" y="5890279"/>
            <a:ext cx="854347" cy="515497"/>
          </a:xfrm>
          <a:prstGeom prst="rect">
            <a:avLst/>
          </a:prstGeom>
          <a:noFill/>
        </p:spPr>
        <p:txBody>
          <a:bodyPr wrap="none" lIns="114273" tIns="57136" rIns="114273" bIns="57136" rtlCol="0">
            <a:spAutoFit/>
          </a:bodyPr>
          <a:lstStyle/>
          <a:p>
            <a:pPr defTabSz="571363"/>
            <a:r>
              <a:rPr lang="en-GB" sz="2600" dirty="0">
                <a:solidFill>
                  <a:srgbClr val="43525A"/>
                </a:solidFill>
              </a:rPr>
              <a:t>URL:</a:t>
            </a:r>
          </a:p>
        </p:txBody>
      </p:sp>
      <p:sp>
        <p:nvSpPr>
          <p:cNvPr id="8" name="Title 1"/>
          <p:cNvSpPr>
            <a:spLocks noGrp="1"/>
          </p:cNvSpPr>
          <p:nvPr>
            <p:ph type="title"/>
          </p:nvPr>
        </p:nvSpPr>
        <p:spPr>
          <a:xfrm>
            <a:off x="838203" y="365129"/>
            <a:ext cx="10515600" cy="1325563"/>
          </a:xfrm>
        </p:spPr>
        <p:txBody>
          <a:bodyPr>
            <a:normAutofit/>
          </a:bodyPr>
          <a:lstStyle>
            <a:lvl1pPr>
              <a:defRPr sz="3300"/>
            </a:lvl1pPr>
          </a:lstStyle>
          <a:p>
            <a:r>
              <a:rPr lang="en-US" dirty="0"/>
              <a:t>Click to edit Master title style</a:t>
            </a:r>
            <a:endParaRPr lang="en-GB" dirty="0"/>
          </a:p>
        </p:txBody>
      </p:sp>
    </p:spTree>
    <p:extLst>
      <p:ext uri="{BB962C8B-B14F-4D97-AF65-F5344CB8AC3E}">
        <p14:creationId xmlns:p14="http://schemas.microsoft.com/office/powerpoint/2010/main" val="3264583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838200" y="6236923"/>
            <a:ext cx="5181600" cy="509088"/>
          </a:xfrm>
        </p:spPr>
        <p:txBody>
          <a:bodyPr anchor="ctr">
            <a:normAutofit/>
          </a:bodyPr>
          <a:lstStyle>
            <a:lvl1pPr marL="0" indent="0">
              <a:buNone/>
              <a:defRPr sz="15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6172201" y="6236923"/>
            <a:ext cx="5181600" cy="509088"/>
          </a:xfrm>
        </p:spPr>
        <p:txBody>
          <a:bodyPr anchor="ctr">
            <a:normAutofit/>
          </a:bodyPr>
          <a:lstStyle>
            <a:lvl1pPr marL="0" indent="0">
              <a:buNone/>
              <a:defRPr sz="15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199" y="1708400"/>
            <a:ext cx="5181600" cy="509088"/>
          </a:xfrm>
        </p:spPr>
        <p:txBody>
          <a:bodyPr anchor="ctr">
            <a:normAutofit/>
          </a:bodyPr>
          <a:lstStyle>
            <a:lvl1pPr marL="0" indent="0">
              <a:buNone/>
              <a:defRPr sz="22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6172201" y="1713411"/>
            <a:ext cx="5181600" cy="509088"/>
          </a:xfrm>
        </p:spPr>
        <p:txBody>
          <a:bodyPr anchor="ctr">
            <a:normAutofit/>
          </a:bodyPr>
          <a:lstStyle>
            <a:lvl1pPr marL="0" indent="0">
              <a:buNone/>
              <a:defRPr sz="22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838200" y="2217738"/>
            <a:ext cx="5181600" cy="4019550"/>
          </a:xfrm>
        </p:spPr>
        <p:txBody>
          <a:bodyPr/>
          <a:lstStyle/>
          <a:p>
            <a:endParaRPr lang="en-GB"/>
          </a:p>
        </p:txBody>
      </p:sp>
      <p:sp>
        <p:nvSpPr>
          <p:cNvPr id="16" name="Picture Placeholder 14"/>
          <p:cNvSpPr>
            <a:spLocks noGrp="1"/>
          </p:cNvSpPr>
          <p:nvPr>
            <p:ph type="pic" sz="quarter" idx="15"/>
          </p:nvPr>
        </p:nvSpPr>
        <p:spPr>
          <a:xfrm>
            <a:off x="6172199" y="2219823"/>
            <a:ext cx="5181600" cy="4019550"/>
          </a:xfrm>
        </p:spPr>
        <p:txBody>
          <a:bodyPr/>
          <a:lstStyle/>
          <a:p>
            <a:endParaRPr lang="en-GB"/>
          </a:p>
        </p:txBody>
      </p:sp>
    </p:spTree>
    <p:extLst>
      <p:ext uri="{BB962C8B-B14F-4D97-AF65-F5344CB8AC3E}">
        <p14:creationId xmlns:p14="http://schemas.microsoft.com/office/powerpoint/2010/main" val="2792683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838204" y="6236923"/>
            <a:ext cx="10515598" cy="509088"/>
          </a:xfrm>
        </p:spPr>
        <p:txBody>
          <a:bodyPr anchor="ctr">
            <a:normAutofit/>
          </a:bodyPr>
          <a:lstStyle>
            <a:lvl1pPr marL="0" indent="0">
              <a:buNone/>
              <a:defRPr sz="15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204" y="1708400"/>
            <a:ext cx="10515598" cy="509088"/>
          </a:xfrm>
        </p:spPr>
        <p:txBody>
          <a:bodyPr anchor="ctr">
            <a:normAutofit/>
          </a:bodyPr>
          <a:lstStyle>
            <a:lvl1pPr marL="0" indent="0">
              <a:buNone/>
              <a:defRPr sz="2200"/>
            </a:lvl1pPr>
            <a:lvl2pPr marL="416877" indent="0">
              <a:buNone/>
              <a:defRPr/>
            </a:lvl2pPr>
            <a:lvl3pPr marL="833754" indent="0">
              <a:buNone/>
              <a:defRPr/>
            </a:lvl3pPr>
            <a:lvl4pPr marL="1250631" indent="0">
              <a:buNone/>
              <a:defRPr/>
            </a:lvl4pPr>
            <a:lvl5pPr marL="1667507"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838203" y="2217738"/>
            <a:ext cx="10515600" cy="4019550"/>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838204" y="737874"/>
            <a:ext cx="10515598" cy="669386"/>
          </a:xfrm>
          <a:prstGeom prst="rect">
            <a:avLst/>
          </a:prstGeom>
          <a:noFill/>
        </p:spPr>
        <p:txBody>
          <a:bodyPr wrap="square" lIns="114273" tIns="57136" rIns="114273" bIns="57136" rtlCol="0" anchor="ctr">
            <a:spAutoFit/>
          </a:bodyPr>
          <a:lstStyle/>
          <a:p>
            <a:pPr defTabSz="571363"/>
            <a:r>
              <a:rPr lang="en-GB" sz="3600" b="1" dirty="0">
                <a:solidFill>
                  <a:srgbClr val="43525A"/>
                </a:solidFill>
              </a:rPr>
              <a:t>Unit Objectives</a:t>
            </a:r>
          </a:p>
        </p:txBody>
      </p:sp>
    </p:spTree>
    <p:extLst>
      <p:ext uri="{BB962C8B-B14F-4D97-AF65-F5344CB8AC3E}">
        <p14:creationId xmlns:p14="http://schemas.microsoft.com/office/powerpoint/2010/main" val="3451930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3" y="1842835"/>
            <a:ext cx="10515600" cy="4232366"/>
          </a:xfrm>
        </p:spPr>
        <p:txBody>
          <a:bodyPr/>
          <a:lstStyle>
            <a:lvl1pPr marL="468986" indent="-468986">
              <a:buFont typeface="+mj-lt"/>
              <a:buAutoNum type="arabicPeriod"/>
              <a:defRPr/>
            </a:lvl1pPr>
          </a:lstStyle>
          <a:p>
            <a:pPr lvl="0"/>
            <a:r>
              <a:rPr lang="en-US" dirty="0"/>
              <a:t>Click to edit Master text styles</a:t>
            </a:r>
          </a:p>
        </p:txBody>
      </p:sp>
      <p:sp>
        <p:nvSpPr>
          <p:cNvPr id="7" name="TextBox 6"/>
          <p:cNvSpPr txBox="1"/>
          <p:nvPr userDrawn="1"/>
        </p:nvSpPr>
        <p:spPr>
          <a:xfrm>
            <a:off x="838208" y="1319618"/>
            <a:ext cx="3001280" cy="515497"/>
          </a:xfrm>
          <a:prstGeom prst="rect">
            <a:avLst/>
          </a:prstGeom>
          <a:noFill/>
        </p:spPr>
        <p:txBody>
          <a:bodyPr wrap="none" lIns="114273" tIns="57136" rIns="114273" bIns="57136" rtlCol="0">
            <a:spAutoFit/>
          </a:bodyPr>
          <a:lstStyle/>
          <a:p>
            <a:pPr defTabSz="571363"/>
            <a:r>
              <a:rPr lang="en-GB" sz="2600"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838203" y="423087"/>
            <a:ext cx="10515600" cy="669386"/>
          </a:xfrm>
          <a:prstGeom prst="rect">
            <a:avLst/>
          </a:prstGeom>
          <a:noFill/>
        </p:spPr>
        <p:txBody>
          <a:bodyPr wrap="square" lIns="114273" tIns="57136" rIns="114273" bIns="57136" rtlCol="0">
            <a:spAutoFit/>
          </a:bodyPr>
          <a:lstStyle/>
          <a:p>
            <a:pPr defTabSz="571363"/>
            <a:r>
              <a:rPr lang="en-GB" sz="3600" b="1" dirty="0">
                <a:solidFill>
                  <a:srgbClr val="43525A"/>
                </a:solidFill>
              </a:rPr>
              <a:t>Unit Objectives</a:t>
            </a:r>
          </a:p>
        </p:txBody>
      </p:sp>
    </p:spTree>
    <p:extLst>
      <p:ext uri="{BB962C8B-B14F-4D97-AF65-F5344CB8AC3E}">
        <p14:creationId xmlns:p14="http://schemas.microsoft.com/office/powerpoint/2010/main" val="14611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ssessm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696127" y="5904408"/>
            <a:ext cx="9657673" cy="509088"/>
          </a:xfrm>
        </p:spPr>
        <p:txBody>
          <a:bodyPr anchor="ctr"/>
          <a:lstStyle>
            <a:lvl1pPr marL="0" indent="0">
              <a:buNone/>
              <a:defRPr/>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5" name="TextBox 4"/>
          <p:cNvSpPr txBox="1"/>
          <p:nvPr userDrawn="1"/>
        </p:nvSpPr>
        <p:spPr>
          <a:xfrm>
            <a:off x="838200" y="5890277"/>
            <a:ext cx="833860" cy="507821"/>
          </a:xfrm>
          <a:prstGeom prst="rect">
            <a:avLst/>
          </a:prstGeom>
          <a:noFill/>
        </p:spPr>
        <p:txBody>
          <a:bodyPr wrap="none" lIns="91429" tIns="45715" rIns="91429" bIns="45715" rtlCol="0">
            <a:spAutoFit/>
          </a:bodyPr>
          <a:lstStyle/>
          <a:p>
            <a:r>
              <a:rPr lang="en-GB" sz="2700" dirty="0"/>
              <a:t>URL:</a:t>
            </a:r>
          </a:p>
        </p:txBody>
      </p:sp>
      <p:sp>
        <p:nvSpPr>
          <p:cNvPr id="8" name="Title 1"/>
          <p:cNvSpPr>
            <a:spLocks noGrp="1"/>
          </p:cNvSpPr>
          <p:nvPr>
            <p:ph type="title"/>
          </p:nvPr>
        </p:nvSpPr>
        <p:spPr>
          <a:xfrm>
            <a:off x="838201" y="365125"/>
            <a:ext cx="10515600" cy="1325563"/>
          </a:xfrm>
        </p:spPr>
        <p:txBody>
          <a:bodyPr>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838201" y="365125"/>
            <a:ext cx="10515600" cy="1325563"/>
          </a:xfrm>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sz="quarter" idx="10"/>
          </p:nvPr>
        </p:nvSpPr>
        <p:spPr>
          <a:xfrm>
            <a:off x="838201" y="1803400"/>
            <a:ext cx="10515600" cy="4867275"/>
          </a:xfrm>
        </p:spPr>
        <p:txBody>
          <a:bodyPr/>
          <a:lstStyle>
            <a:lvl1pPr marL="457148" indent="-457148">
              <a:buFont typeface="+mj-lt"/>
              <a:buAutoNum type="arabicPeriod"/>
              <a:defRPr/>
            </a:lvl1pPr>
            <a:lvl2pPr marL="914294" indent="-457148">
              <a:buFont typeface="+mj-lt"/>
              <a:buAutoNum type="arabicPeriod"/>
              <a:defRPr/>
            </a:lvl2pPr>
          </a:lstStyle>
          <a:p>
            <a:pPr lvl="0"/>
            <a:r>
              <a:rPr lang="en-US" dirty="0"/>
              <a:t>Click to edit Master text styles</a:t>
            </a:r>
          </a:p>
          <a:p>
            <a:pPr lvl="1"/>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838199" y="6236923"/>
            <a:ext cx="5181600" cy="509088"/>
          </a:xfrm>
        </p:spPr>
        <p:txBody>
          <a:bodyPr anchor="ctr">
            <a:normAutofit/>
          </a:bodyPr>
          <a:lstStyle>
            <a:lvl1pPr marL="0" indent="0">
              <a:buNone/>
              <a:defRPr sz="16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6172201" y="6236923"/>
            <a:ext cx="5181600" cy="509088"/>
          </a:xfrm>
        </p:spPr>
        <p:txBody>
          <a:bodyPr anchor="ctr">
            <a:normAutofit/>
          </a:bodyPr>
          <a:lstStyle>
            <a:lvl1pPr marL="0" indent="0">
              <a:buNone/>
              <a:defRPr sz="16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199" y="1708400"/>
            <a:ext cx="5181600" cy="509088"/>
          </a:xfrm>
        </p:spPr>
        <p:txBody>
          <a:bodyPr anchor="ctr">
            <a:normAutofit/>
          </a:bodyPr>
          <a:lstStyle>
            <a:lvl1pPr marL="0" indent="0">
              <a:buNone/>
              <a:defRPr sz="24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6172200" y="1713411"/>
            <a:ext cx="5181600" cy="509088"/>
          </a:xfrm>
        </p:spPr>
        <p:txBody>
          <a:bodyPr anchor="ctr">
            <a:normAutofit/>
          </a:bodyPr>
          <a:lstStyle>
            <a:lvl1pPr marL="0" indent="0">
              <a:buNone/>
              <a:defRPr sz="24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838200" y="2217738"/>
            <a:ext cx="5181600" cy="4019550"/>
          </a:xfrm>
        </p:spPr>
        <p:txBody>
          <a:bodyPr/>
          <a:lstStyle/>
          <a:p>
            <a:endParaRPr lang="en-GB"/>
          </a:p>
        </p:txBody>
      </p:sp>
      <p:sp>
        <p:nvSpPr>
          <p:cNvPr id="16" name="Picture Placeholder 14"/>
          <p:cNvSpPr>
            <a:spLocks noGrp="1"/>
          </p:cNvSpPr>
          <p:nvPr>
            <p:ph type="pic" sz="quarter" idx="15"/>
          </p:nvPr>
        </p:nvSpPr>
        <p:spPr>
          <a:xfrm>
            <a:off x="6172199" y="2219822"/>
            <a:ext cx="5181600" cy="4019550"/>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838198" y="6236923"/>
            <a:ext cx="10515598" cy="509088"/>
          </a:xfrm>
        </p:spPr>
        <p:txBody>
          <a:bodyPr anchor="ctr">
            <a:normAutofit/>
          </a:bodyPr>
          <a:lstStyle>
            <a:lvl1pPr marL="0" indent="0">
              <a:buNone/>
              <a:defRPr sz="16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838198" y="1708400"/>
            <a:ext cx="10515598" cy="509088"/>
          </a:xfrm>
        </p:spPr>
        <p:txBody>
          <a:bodyPr anchor="ctr">
            <a:normAutofit/>
          </a:bodyPr>
          <a:lstStyle>
            <a:lvl1pPr marL="0" indent="0">
              <a:buNone/>
              <a:defRPr sz="2400"/>
            </a:lvl1pPr>
            <a:lvl2pPr marL="457148" indent="0">
              <a:buNone/>
              <a:defRPr/>
            </a:lvl2pPr>
            <a:lvl3pPr marL="914294" indent="0">
              <a:buNone/>
              <a:defRPr/>
            </a:lvl3pPr>
            <a:lvl4pPr marL="1371442" indent="0">
              <a:buNone/>
              <a:defRPr/>
            </a:lvl4pPr>
            <a:lvl5pPr marL="182859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838201" y="2217738"/>
            <a:ext cx="10515600" cy="4019550"/>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838198" y="718625"/>
            <a:ext cx="10515598" cy="707876"/>
          </a:xfrm>
          <a:prstGeom prst="rect">
            <a:avLst/>
          </a:prstGeom>
          <a:noFill/>
        </p:spPr>
        <p:txBody>
          <a:bodyPr wrap="square" lIns="91429" tIns="45715" rIns="91429" bIns="45715" rtlCol="0" anchor="ctr">
            <a:spAutoFit/>
          </a:bodyPr>
          <a:lstStyle/>
          <a:p>
            <a:r>
              <a:rPr lang="en-GB" sz="4000" b="1" dirty="0"/>
              <a:t>Unit Objectives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29" tIns="45715" rIns="91429" bIns="45715"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1" y="1825625"/>
            <a:ext cx="10515600" cy="4849495"/>
          </a:xfrm>
          <a:prstGeom prst="rect">
            <a:avLst/>
          </a:prstGeom>
        </p:spPr>
        <p:txBody>
          <a:bodyPr vert="horz" lIns="91429" tIns="45715" rIns="91429"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0"/>
    </p:custDataLst>
    <p:extLst>
      <p:ext uri="{BB962C8B-B14F-4D97-AF65-F5344CB8AC3E}">
        <p14:creationId xmlns:p14="http://schemas.microsoft.com/office/powerpoint/2010/main" val="170235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2" r:id="rId4"/>
    <p:sldLayoutId id="2147483663" r:id="rId5"/>
    <p:sldLayoutId id="2147483661" r:id="rId6"/>
    <p:sldLayoutId id="2147483666" r:id="rId7"/>
    <p:sldLayoutId id="2147483652" r:id="rId8"/>
    <p:sldLayoutId id="2147483664" r:id="rId9"/>
    <p:sldLayoutId id="2147483660" r:id="rId10"/>
    <p:sldLayoutId id="2147483651"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294"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574" indent="-228574" algn="l" defTabSz="914294" rtl="0" eaLnBrk="1" latinLnBrk="0" hangingPunct="1">
        <a:lnSpc>
          <a:spcPct val="90000"/>
        </a:lnSpc>
        <a:spcBef>
          <a:spcPts val="1000"/>
        </a:spcBef>
        <a:buFont typeface="Arial"/>
        <a:buChar char="•"/>
        <a:defRPr sz="2700" kern="1200">
          <a:solidFill>
            <a:schemeClr val="tx1"/>
          </a:solidFill>
          <a:latin typeface="+mn-lt"/>
          <a:ea typeface="+mn-ea"/>
          <a:cs typeface="+mn-cs"/>
        </a:defRPr>
      </a:lvl1pPr>
      <a:lvl2pPr marL="685722" indent="-228574" algn="l" defTabSz="914294" rtl="0" eaLnBrk="1" latinLnBrk="0" hangingPunct="1">
        <a:lnSpc>
          <a:spcPct val="90000"/>
        </a:lnSpc>
        <a:spcBef>
          <a:spcPts val="500"/>
        </a:spcBef>
        <a:buFont typeface="Arial"/>
        <a:buChar char="•"/>
        <a:defRPr sz="2700" kern="1200">
          <a:solidFill>
            <a:schemeClr val="tx1"/>
          </a:solidFill>
          <a:latin typeface="+mn-lt"/>
          <a:ea typeface="+mn-ea"/>
          <a:cs typeface="+mn-cs"/>
        </a:defRPr>
      </a:lvl2pPr>
      <a:lvl3pPr marL="1142868" indent="-228574" algn="l" defTabSz="914294" rtl="0" eaLnBrk="1" latinLnBrk="0" hangingPunct="1">
        <a:lnSpc>
          <a:spcPct val="90000"/>
        </a:lnSpc>
        <a:spcBef>
          <a:spcPts val="500"/>
        </a:spcBef>
        <a:buFont typeface="Arial"/>
        <a:buChar char="•"/>
        <a:defRPr sz="2700" kern="1200">
          <a:solidFill>
            <a:schemeClr val="tx1"/>
          </a:solidFill>
          <a:latin typeface="+mn-lt"/>
          <a:ea typeface="+mn-ea"/>
          <a:cs typeface="+mn-cs"/>
        </a:defRPr>
      </a:lvl3pPr>
      <a:lvl4pPr marL="1600016" indent="-228574" algn="l" defTabSz="914294" rtl="0" eaLnBrk="1" latinLnBrk="0" hangingPunct="1">
        <a:lnSpc>
          <a:spcPct val="90000"/>
        </a:lnSpc>
        <a:spcBef>
          <a:spcPts val="500"/>
        </a:spcBef>
        <a:buFont typeface="Arial"/>
        <a:buChar char="•"/>
        <a:defRPr sz="2700" kern="1200">
          <a:solidFill>
            <a:schemeClr val="tx1"/>
          </a:solidFill>
          <a:latin typeface="+mn-lt"/>
          <a:ea typeface="+mn-ea"/>
          <a:cs typeface="+mn-cs"/>
        </a:defRPr>
      </a:lvl4pPr>
      <a:lvl5pPr marL="2057164" indent="-228574" algn="l" defTabSz="914294" rtl="0" eaLnBrk="1" latinLnBrk="0" hangingPunct="1">
        <a:lnSpc>
          <a:spcPct val="90000"/>
        </a:lnSpc>
        <a:spcBef>
          <a:spcPts val="500"/>
        </a:spcBef>
        <a:buFont typeface="Arial"/>
        <a:buChar char="•"/>
        <a:defRPr sz="2700" kern="1200">
          <a:solidFill>
            <a:schemeClr val="tx1"/>
          </a:solidFill>
          <a:latin typeface="+mn-lt"/>
          <a:ea typeface="+mn-ea"/>
          <a:cs typeface="+mn-cs"/>
        </a:defRPr>
      </a:lvl5pPr>
      <a:lvl6pPr marL="2514310" indent="-228574" algn="l" defTabSz="914294" rtl="0" eaLnBrk="1" latinLnBrk="0" hangingPunct="1">
        <a:lnSpc>
          <a:spcPct val="90000"/>
        </a:lnSpc>
        <a:spcBef>
          <a:spcPts val="500"/>
        </a:spcBef>
        <a:buFont typeface="Arial"/>
        <a:buChar char="•"/>
        <a:defRPr sz="1700" kern="1200">
          <a:solidFill>
            <a:schemeClr val="tx1"/>
          </a:solidFill>
          <a:latin typeface="+mn-lt"/>
          <a:ea typeface="+mn-ea"/>
          <a:cs typeface="+mn-cs"/>
        </a:defRPr>
      </a:lvl6pPr>
      <a:lvl7pPr marL="2971458" indent="-228574" algn="l" defTabSz="914294" rtl="0" eaLnBrk="1" latinLnBrk="0" hangingPunct="1">
        <a:lnSpc>
          <a:spcPct val="90000"/>
        </a:lnSpc>
        <a:spcBef>
          <a:spcPts val="500"/>
        </a:spcBef>
        <a:buFont typeface="Arial"/>
        <a:buChar char="•"/>
        <a:defRPr sz="1700" kern="1200">
          <a:solidFill>
            <a:schemeClr val="tx1"/>
          </a:solidFill>
          <a:latin typeface="+mn-lt"/>
          <a:ea typeface="+mn-ea"/>
          <a:cs typeface="+mn-cs"/>
        </a:defRPr>
      </a:lvl7pPr>
      <a:lvl8pPr marL="3428606" indent="-228574" algn="l" defTabSz="914294" rtl="0" eaLnBrk="1" latinLnBrk="0" hangingPunct="1">
        <a:lnSpc>
          <a:spcPct val="90000"/>
        </a:lnSpc>
        <a:spcBef>
          <a:spcPts val="500"/>
        </a:spcBef>
        <a:buFont typeface="Arial"/>
        <a:buChar char="•"/>
        <a:defRPr sz="1700" kern="1200">
          <a:solidFill>
            <a:schemeClr val="tx1"/>
          </a:solidFill>
          <a:latin typeface="+mn-lt"/>
          <a:ea typeface="+mn-ea"/>
          <a:cs typeface="+mn-cs"/>
        </a:defRPr>
      </a:lvl8pPr>
      <a:lvl9pPr marL="3885753" indent="-228574" algn="l" defTabSz="914294" rtl="0" eaLnBrk="1" latinLnBrk="0" hangingPunct="1">
        <a:lnSpc>
          <a:spcPct val="90000"/>
        </a:lnSpc>
        <a:spcBef>
          <a:spcPts val="500"/>
        </a:spcBef>
        <a:buFont typeface="Arial"/>
        <a:buChar char="•"/>
        <a:defRPr sz="1700" kern="1200">
          <a:solidFill>
            <a:schemeClr val="tx1"/>
          </a:solidFill>
          <a:latin typeface="+mn-lt"/>
          <a:ea typeface="+mn-ea"/>
          <a:cs typeface="+mn-cs"/>
        </a:defRPr>
      </a:lvl9pPr>
    </p:bodyStyle>
    <p:otherStyle>
      <a:defPPr>
        <a:defRPr lang="en-US"/>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9"/>
            <a:ext cx="10515600" cy="1325563"/>
          </a:xfrm>
          <a:prstGeom prst="rect">
            <a:avLst/>
          </a:prstGeom>
        </p:spPr>
        <p:txBody>
          <a:bodyPr vert="horz" lIns="114273" tIns="57136" rIns="114273" bIns="5713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3" y="1825625"/>
            <a:ext cx="10515600" cy="4351338"/>
          </a:xfrm>
          <a:prstGeom prst="rect">
            <a:avLst/>
          </a:prstGeom>
        </p:spPr>
        <p:txBody>
          <a:bodyPr vert="horz" lIns="114273" tIns="57136" rIns="114273" bIns="5713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12" y="6356352"/>
            <a:ext cx="2743200" cy="365125"/>
          </a:xfrm>
          <a:prstGeom prst="rect">
            <a:avLst/>
          </a:prstGeom>
        </p:spPr>
        <p:txBody>
          <a:bodyPr vert="horz" lIns="114273" tIns="57136" rIns="114273" bIns="57136" rtlCol="0" anchor="ctr"/>
          <a:lstStyle>
            <a:lvl1pPr algn="l">
              <a:defRPr sz="1100">
                <a:solidFill>
                  <a:schemeClr val="tx1">
                    <a:tint val="75000"/>
                  </a:schemeClr>
                </a:solidFill>
              </a:defRPr>
            </a:lvl1pPr>
          </a:lstStyle>
          <a:p>
            <a:pPr defTabSz="571363"/>
            <a:fld id="{C764DE79-268F-4C1A-8933-263129D2AF90}" type="datetimeFigureOut">
              <a:rPr lang="en-US" smtClean="0">
                <a:solidFill>
                  <a:srgbClr val="43525A">
                    <a:tint val="75000"/>
                  </a:srgbClr>
                </a:solidFill>
              </a:rPr>
              <a:pPr defTabSz="571363"/>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4038603" y="6356352"/>
            <a:ext cx="4114800" cy="365125"/>
          </a:xfrm>
          <a:prstGeom prst="rect">
            <a:avLst/>
          </a:prstGeom>
        </p:spPr>
        <p:txBody>
          <a:bodyPr vert="horz" lIns="114273" tIns="57136" rIns="114273" bIns="57136" rtlCol="0" anchor="ctr"/>
          <a:lstStyle>
            <a:lvl1pPr algn="ctr">
              <a:defRPr sz="1100">
                <a:solidFill>
                  <a:schemeClr val="tx1">
                    <a:tint val="75000"/>
                  </a:schemeClr>
                </a:solidFill>
              </a:defRPr>
            </a:lvl1pPr>
          </a:lstStyle>
          <a:p>
            <a:pPr defTabSz="571363"/>
            <a:endParaRPr lang="en-US" dirty="0">
              <a:solidFill>
                <a:srgbClr val="43525A">
                  <a:tint val="75000"/>
                </a:srgbClr>
              </a:solidFill>
            </a:endParaRPr>
          </a:p>
        </p:txBody>
      </p:sp>
      <p:sp>
        <p:nvSpPr>
          <p:cNvPr id="6" name="Slide Number Placeholder 5"/>
          <p:cNvSpPr>
            <a:spLocks noGrp="1"/>
          </p:cNvSpPr>
          <p:nvPr>
            <p:ph type="sldNum" sz="quarter" idx="4"/>
          </p:nvPr>
        </p:nvSpPr>
        <p:spPr>
          <a:xfrm>
            <a:off x="8610606" y="6356352"/>
            <a:ext cx="2743200" cy="365125"/>
          </a:xfrm>
          <a:prstGeom prst="rect">
            <a:avLst/>
          </a:prstGeom>
        </p:spPr>
        <p:txBody>
          <a:bodyPr vert="horz" lIns="114273" tIns="57136" rIns="114273" bIns="57136" rtlCol="0" anchor="ctr"/>
          <a:lstStyle>
            <a:lvl1pPr algn="r">
              <a:defRPr sz="1100">
                <a:solidFill>
                  <a:schemeClr val="tx1">
                    <a:tint val="75000"/>
                  </a:schemeClr>
                </a:solidFill>
              </a:defRPr>
            </a:lvl1pPr>
          </a:lstStyle>
          <a:p>
            <a:pPr defTabSz="571363"/>
            <a:fld id="{48F63A3B-78C7-47BE-AE5E-E10140E04643}" type="slidenum">
              <a:rPr lang="en-US" smtClean="0">
                <a:solidFill>
                  <a:srgbClr val="43525A">
                    <a:tint val="75000"/>
                  </a:srgbClr>
                </a:solidFill>
              </a:rPr>
              <a:pPr defTabSz="571363"/>
              <a:t>‹#›</a:t>
            </a:fld>
            <a:endParaRPr lang="en-US" dirty="0">
              <a:solidFill>
                <a:srgbClr val="43525A">
                  <a:tint val="75000"/>
                </a:srgbClr>
              </a:solidFill>
            </a:endParaRPr>
          </a:p>
        </p:txBody>
      </p:sp>
    </p:spTree>
    <p:extLst>
      <p:ext uri="{BB962C8B-B14F-4D97-AF65-F5344CB8AC3E}">
        <p14:creationId xmlns:p14="http://schemas.microsoft.com/office/powerpoint/2010/main" val="6136508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833732"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8434" indent="-208434" algn="l" defTabSz="833732" rtl="0" eaLnBrk="1" latinLnBrk="0" hangingPunct="1">
        <a:lnSpc>
          <a:spcPct val="90000"/>
        </a:lnSpc>
        <a:spcBef>
          <a:spcPts val="912"/>
        </a:spcBef>
        <a:buFont typeface="Arial" panose="020B0604020202020204" pitchFamily="34" charset="0"/>
        <a:buChar char="•"/>
        <a:defRPr sz="2600" kern="1200">
          <a:solidFill>
            <a:schemeClr val="tx1"/>
          </a:solidFill>
          <a:latin typeface="+mn-lt"/>
          <a:ea typeface="+mn-ea"/>
          <a:cs typeface="+mn-cs"/>
        </a:defRPr>
      </a:lvl1pPr>
      <a:lvl2pPr marL="625300" indent="-208434" algn="l" defTabSz="833732" rtl="0" eaLnBrk="1" latinLnBrk="0" hangingPunct="1">
        <a:lnSpc>
          <a:spcPct val="90000"/>
        </a:lnSpc>
        <a:spcBef>
          <a:spcPts val="456"/>
        </a:spcBef>
        <a:buFont typeface="Arial" panose="020B0604020202020204" pitchFamily="34" charset="0"/>
        <a:buChar char="•"/>
        <a:defRPr sz="2200" kern="1200">
          <a:solidFill>
            <a:schemeClr val="tx1"/>
          </a:solidFill>
          <a:latin typeface="+mn-lt"/>
          <a:ea typeface="+mn-ea"/>
          <a:cs typeface="+mn-cs"/>
        </a:defRPr>
      </a:lvl2pPr>
      <a:lvl3pPr marL="1042166" indent="-208434" algn="l" defTabSz="833732" rtl="0" eaLnBrk="1" latinLnBrk="0" hangingPunct="1">
        <a:lnSpc>
          <a:spcPct val="90000"/>
        </a:lnSpc>
        <a:spcBef>
          <a:spcPts val="456"/>
        </a:spcBef>
        <a:buFont typeface="Arial" panose="020B0604020202020204" pitchFamily="34" charset="0"/>
        <a:buChar char="•"/>
        <a:defRPr sz="1800" kern="1200">
          <a:solidFill>
            <a:schemeClr val="tx1"/>
          </a:solidFill>
          <a:latin typeface="+mn-lt"/>
          <a:ea typeface="+mn-ea"/>
          <a:cs typeface="+mn-cs"/>
        </a:defRPr>
      </a:lvl3pPr>
      <a:lvl4pPr marL="1459032"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4pPr>
      <a:lvl5pPr marL="1875898"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5pPr>
      <a:lvl6pPr marL="2292765"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6pPr>
      <a:lvl7pPr marL="2709631"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7pPr>
      <a:lvl8pPr marL="3126497"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8pPr>
      <a:lvl9pPr marL="3543364" indent="-208434" algn="l" defTabSz="833732"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33732" rtl="0" eaLnBrk="1" latinLnBrk="0" hangingPunct="1">
        <a:defRPr sz="1600" kern="1200">
          <a:solidFill>
            <a:schemeClr val="tx1"/>
          </a:solidFill>
          <a:latin typeface="+mn-lt"/>
          <a:ea typeface="+mn-ea"/>
          <a:cs typeface="+mn-cs"/>
        </a:defRPr>
      </a:lvl1pPr>
      <a:lvl2pPr marL="416866" algn="l" defTabSz="833732" rtl="0" eaLnBrk="1" latinLnBrk="0" hangingPunct="1">
        <a:defRPr sz="1600" kern="1200">
          <a:solidFill>
            <a:schemeClr val="tx1"/>
          </a:solidFill>
          <a:latin typeface="+mn-lt"/>
          <a:ea typeface="+mn-ea"/>
          <a:cs typeface="+mn-cs"/>
        </a:defRPr>
      </a:lvl2pPr>
      <a:lvl3pPr marL="833732" algn="l" defTabSz="833732" rtl="0" eaLnBrk="1" latinLnBrk="0" hangingPunct="1">
        <a:defRPr sz="1600" kern="1200">
          <a:solidFill>
            <a:schemeClr val="tx1"/>
          </a:solidFill>
          <a:latin typeface="+mn-lt"/>
          <a:ea typeface="+mn-ea"/>
          <a:cs typeface="+mn-cs"/>
        </a:defRPr>
      </a:lvl3pPr>
      <a:lvl4pPr marL="1250599" algn="l" defTabSz="833732" rtl="0" eaLnBrk="1" latinLnBrk="0" hangingPunct="1">
        <a:defRPr sz="1600" kern="1200">
          <a:solidFill>
            <a:schemeClr val="tx1"/>
          </a:solidFill>
          <a:latin typeface="+mn-lt"/>
          <a:ea typeface="+mn-ea"/>
          <a:cs typeface="+mn-cs"/>
        </a:defRPr>
      </a:lvl4pPr>
      <a:lvl5pPr marL="1667465" algn="l" defTabSz="833732" rtl="0" eaLnBrk="1" latinLnBrk="0" hangingPunct="1">
        <a:defRPr sz="1600" kern="1200">
          <a:solidFill>
            <a:schemeClr val="tx1"/>
          </a:solidFill>
          <a:latin typeface="+mn-lt"/>
          <a:ea typeface="+mn-ea"/>
          <a:cs typeface="+mn-cs"/>
        </a:defRPr>
      </a:lvl5pPr>
      <a:lvl6pPr marL="2084332" algn="l" defTabSz="833732" rtl="0" eaLnBrk="1" latinLnBrk="0" hangingPunct="1">
        <a:defRPr sz="1600" kern="1200">
          <a:solidFill>
            <a:schemeClr val="tx1"/>
          </a:solidFill>
          <a:latin typeface="+mn-lt"/>
          <a:ea typeface="+mn-ea"/>
          <a:cs typeface="+mn-cs"/>
        </a:defRPr>
      </a:lvl6pPr>
      <a:lvl7pPr marL="2501198" algn="l" defTabSz="833732" rtl="0" eaLnBrk="1" latinLnBrk="0" hangingPunct="1">
        <a:defRPr sz="1600" kern="1200">
          <a:solidFill>
            <a:schemeClr val="tx1"/>
          </a:solidFill>
          <a:latin typeface="+mn-lt"/>
          <a:ea typeface="+mn-ea"/>
          <a:cs typeface="+mn-cs"/>
        </a:defRPr>
      </a:lvl7pPr>
      <a:lvl8pPr marL="2918064" algn="l" defTabSz="833732" rtl="0" eaLnBrk="1" latinLnBrk="0" hangingPunct="1">
        <a:defRPr sz="1600" kern="1200">
          <a:solidFill>
            <a:schemeClr val="tx1"/>
          </a:solidFill>
          <a:latin typeface="+mn-lt"/>
          <a:ea typeface="+mn-ea"/>
          <a:cs typeface="+mn-cs"/>
        </a:defRPr>
      </a:lvl8pPr>
      <a:lvl9pPr marL="3334931" algn="l" defTabSz="83373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omments" Target="../comments/comment3.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omments" Target="../comments/commen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GB" dirty="0"/>
              <a:t>Topic 1: Cables and conductors</a:t>
            </a:r>
          </a:p>
        </p:txBody>
      </p:sp>
      <p:sp>
        <p:nvSpPr>
          <p:cNvPr id="4" name="Title 1"/>
          <p:cNvSpPr txBox="1">
            <a:spLocks/>
          </p:cNvSpPr>
          <p:nvPr/>
        </p:nvSpPr>
        <p:spPr>
          <a:xfrm>
            <a:off x="1279924" y="1666167"/>
            <a:ext cx="10230758" cy="1742065"/>
          </a:xfrm>
          <a:prstGeom prst="rect">
            <a:avLst/>
          </a:prstGeom>
        </p:spPr>
        <p:txBody>
          <a:bodyPr vert="horz" lIns="91429" tIns="45715" rIns="91429" bIns="45715" rtlCol="0" anchor="b">
            <a:normAutofit/>
          </a:bodyPr>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l"/>
            <a:r>
              <a:rPr lang="en-GB" sz="4700" b="0" dirty="0"/>
              <a:t>Electrical Components and Systems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Question 2</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t>Which selector switch ranges would you use to do these tests?</a:t>
            </a:r>
          </a:p>
          <a:p>
            <a:endParaRPr lang="en-ZA" sz="2400" dirty="0"/>
          </a:p>
          <a:p>
            <a:r>
              <a:rPr lang="en-ZA" sz="2400" dirty="0"/>
              <a:t>a) Continuity test </a:t>
            </a:r>
            <a:r>
              <a:rPr lang="en-ZA" sz="2400" dirty="0">
                <a:solidFill>
                  <a:schemeClr val="bg1">
                    <a:lumMod val="50000"/>
                  </a:schemeClr>
                </a:solidFill>
              </a:rPr>
              <a:t>M</a:t>
            </a:r>
            <a:r>
              <a:rPr lang="el-GR" sz="2400" dirty="0">
                <a:solidFill>
                  <a:schemeClr val="bg1">
                    <a:lumMod val="50000"/>
                  </a:schemeClr>
                </a:solidFill>
              </a:rPr>
              <a:t>Ω </a:t>
            </a:r>
            <a:r>
              <a:rPr lang="en-ZA" sz="2400" dirty="0">
                <a:solidFill>
                  <a:schemeClr val="bg1">
                    <a:lumMod val="50000"/>
                  </a:schemeClr>
                </a:solidFill>
              </a:rPr>
              <a:t>range</a:t>
            </a:r>
            <a:r>
              <a:rPr lang="en-ZA" sz="2400" dirty="0"/>
              <a:t>, Insulation resistance between conductors </a:t>
            </a:r>
            <a:r>
              <a:rPr lang="en-ZA" sz="2400" dirty="0">
                <a:solidFill>
                  <a:schemeClr val="bg1">
                    <a:lumMod val="50000"/>
                  </a:schemeClr>
                </a:solidFill>
              </a:rPr>
              <a:t>M</a:t>
            </a:r>
            <a:r>
              <a:rPr lang="el-GR" sz="2400" dirty="0">
                <a:solidFill>
                  <a:schemeClr val="bg1">
                    <a:lumMod val="50000"/>
                  </a:schemeClr>
                </a:solidFill>
              </a:rPr>
              <a:t>Ω 	</a:t>
            </a:r>
          </a:p>
          <a:p>
            <a:r>
              <a:rPr lang="en-ZA" sz="2400" dirty="0">
                <a:solidFill>
                  <a:schemeClr val="bg1">
                    <a:lumMod val="50000"/>
                  </a:schemeClr>
                </a:solidFill>
              </a:rPr>
              <a:t>range </a:t>
            </a:r>
            <a:r>
              <a:rPr lang="en-ZA" sz="2400" dirty="0"/>
              <a:t>and Insulation resistance between conductors and earth </a:t>
            </a:r>
            <a:r>
              <a:rPr lang="en-ZA" sz="2400" dirty="0">
                <a:solidFill>
                  <a:schemeClr val="bg1">
                    <a:lumMod val="50000"/>
                  </a:schemeClr>
                </a:solidFill>
              </a:rPr>
              <a:t>M</a:t>
            </a:r>
            <a:r>
              <a:rPr lang="el-GR" sz="2400" dirty="0">
                <a:solidFill>
                  <a:schemeClr val="bg1">
                    <a:lumMod val="50000"/>
                  </a:schemeClr>
                </a:solidFill>
              </a:rPr>
              <a:t>Ω </a:t>
            </a:r>
            <a:r>
              <a:rPr lang="en-ZA" sz="2400" dirty="0">
                <a:solidFill>
                  <a:schemeClr val="bg1">
                    <a:lumMod val="50000"/>
                  </a:schemeClr>
                </a:solidFill>
              </a:rPr>
              <a:t>range</a:t>
            </a:r>
            <a:r>
              <a:rPr lang="en-ZA" sz="2400" dirty="0"/>
              <a:t>.</a:t>
            </a:r>
            <a:r>
              <a:rPr lang="el-GR" sz="2400" dirty="0"/>
              <a:t>	</a:t>
            </a:r>
            <a:endParaRPr lang="en-ZA" sz="2400" dirty="0"/>
          </a:p>
          <a:p>
            <a:r>
              <a:rPr lang="en-ZA" sz="2400" dirty="0"/>
              <a:t>b) Continuity test </a:t>
            </a:r>
            <a:r>
              <a:rPr lang="el-GR" sz="2400" dirty="0">
                <a:solidFill>
                  <a:schemeClr val="bg1">
                    <a:lumMod val="50000"/>
                  </a:schemeClr>
                </a:solidFill>
              </a:rPr>
              <a:t>Ω </a:t>
            </a:r>
            <a:r>
              <a:rPr lang="en-ZA" sz="2400" dirty="0">
                <a:solidFill>
                  <a:schemeClr val="bg1">
                    <a:lumMod val="50000"/>
                  </a:schemeClr>
                </a:solidFill>
              </a:rPr>
              <a:t>range</a:t>
            </a:r>
            <a:r>
              <a:rPr lang="en-ZA" sz="2400" dirty="0"/>
              <a:t>, Insulation resistance between conductors </a:t>
            </a:r>
            <a:r>
              <a:rPr lang="en-ZA" sz="2400" dirty="0">
                <a:solidFill>
                  <a:schemeClr val="bg1">
                    <a:lumMod val="50000"/>
                  </a:schemeClr>
                </a:solidFill>
              </a:rPr>
              <a:t>M</a:t>
            </a:r>
            <a:r>
              <a:rPr lang="el-GR" sz="2400" dirty="0">
                <a:solidFill>
                  <a:schemeClr val="bg1">
                    <a:lumMod val="50000"/>
                  </a:schemeClr>
                </a:solidFill>
              </a:rPr>
              <a:t>Ω 	</a:t>
            </a:r>
          </a:p>
          <a:p>
            <a:r>
              <a:rPr lang="en-ZA" sz="2400" dirty="0">
                <a:solidFill>
                  <a:schemeClr val="bg1">
                    <a:lumMod val="50000"/>
                  </a:schemeClr>
                </a:solidFill>
              </a:rPr>
              <a:t>range </a:t>
            </a:r>
            <a:r>
              <a:rPr lang="en-ZA" sz="2400" dirty="0"/>
              <a:t>and Insulation resistance between conductors and earth </a:t>
            </a:r>
            <a:r>
              <a:rPr lang="el-GR" sz="2400" dirty="0">
                <a:solidFill>
                  <a:schemeClr val="bg1">
                    <a:lumMod val="50000"/>
                  </a:schemeClr>
                </a:solidFill>
              </a:rPr>
              <a:t>Ω </a:t>
            </a:r>
            <a:r>
              <a:rPr lang="en-ZA" sz="2400" dirty="0">
                <a:solidFill>
                  <a:schemeClr val="bg1">
                    <a:lumMod val="50000"/>
                  </a:schemeClr>
                </a:solidFill>
              </a:rPr>
              <a:t>range</a:t>
            </a:r>
            <a:r>
              <a:rPr lang="en-ZA" sz="2400" dirty="0"/>
              <a:t>.</a:t>
            </a:r>
            <a:r>
              <a:rPr lang="el-GR" sz="2400" dirty="0"/>
              <a:t>	</a:t>
            </a:r>
            <a:endParaRPr lang="en-ZA" sz="2400" dirty="0"/>
          </a:p>
          <a:p>
            <a:r>
              <a:rPr lang="en-ZA" sz="2400" dirty="0"/>
              <a:t>c) Continuity test </a:t>
            </a:r>
            <a:r>
              <a:rPr lang="el-GR" sz="2400" dirty="0">
                <a:solidFill>
                  <a:schemeClr val="bg1">
                    <a:lumMod val="50000"/>
                  </a:schemeClr>
                </a:solidFill>
              </a:rPr>
              <a:t>Ω </a:t>
            </a:r>
            <a:r>
              <a:rPr lang="en-ZA" sz="2400" dirty="0">
                <a:solidFill>
                  <a:schemeClr val="bg1">
                    <a:lumMod val="50000"/>
                  </a:schemeClr>
                </a:solidFill>
              </a:rPr>
              <a:t>range</a:t>
            </a:r>
            <a:r>
              <a:rPr lang="en-ZA" sz="2400" dirty="0"/>
              <a:t>, Insulation resistance between conductors </a:t>
            </a:r>
            <a:r>
              <a:rPr lang="el-GR" sz="2400" dirty="0">
                <a:solidFill>
                  <a:schemeClr val="bg1">
                    <a:lumMod val="50000"/>
                  </a:schemeClr>
                </a:solidFill>
              </a:rPr>
              <a:t>Ω 	</a:t>
            </a:r>
          </a:p>
          <a:p>
            <a:r>
              <a:rPr lang="en-ZA" sz="2400" dirty="0">
                <a:solidFill>
                  <a:schemeClr val="bg1">
                    <a:lumMod val="50000"/>
                  </a:schemeClr>
                </a:solidFill>
              </a:rPr>
              <a:t>range </a:t>
            </a:r>
            <a:r>
              <a:rPr lang="en-ZA" sz="2400" dirty="0"/>
              <a:t>and Insulation resistance between conductors and earth </a:t>
            </a:r>
            <a:r>
              <a:rPr lang="el-GR" sz="2400" dirty="0">
                <a:solidFill>
                  <a:schemeClr val="bg1">
                    <a:lumMod val="50000"/>
                  </a:schemeClr>
                </a:solidFill>
              </a:rPr>
              <a:t>Ω </a:t>
            </a:r>
            <a:r>
              <a:rPr lang="en-ZA" sz="2400" dirty="0">
                <a:solidFill>
                  <a:schemeClr val="bg1">
                    <a:lumMod val="50000"/>
                  </a:schemeClr>
                </a:solidFill>
              </a:rPr>
              <a:t>range</a:t>
            </a:r>
            <a:r>
              <a:rPr lang="en-ZA" sz="2400" dirty="0"/>
              <a:t>.</a:t>
            </a:r>
            <a:r>
              <a:rPr lang="el-GR" sz="2400" dirty="0"/>
              <a:t>	</a:t>
            </a:r>
            <a:endParaRPr lang="en-ZA" sz="2400" dirty="0"/>
          </a:p>
          <a:p>
            <a:r>
              <a:rPr lang="en-ZA" sz="2400" dirty="0"/>
              <a:t>d) Continuity test </a:t>
            </a:r>
            <a:r>
              <a:rPr lang="el-GR" sz="2400" dirty="0">
                <a:solidFill>
                  <a:schemeClr val="bg1">
                    <a:lumMod val="50000"/>
                  </a:schemeClr>
                </a:solidFill>
              </a:rPr>
              <a:t>Ω </a:t>
            </a:r>
            <a:r>
              <a:rPr lang="en-ZA" sz="2400" dirty="0">
                <a:solidFill>
                  <a:schemeClr val="bg1">
                    <a:lumMod val="50000"/>
                  </a:schemeClr>
                </a:solidFill>
              </a:rPr>
              <a:t>range</a:t>
            </a:r>
            <a:r>
              <a:rPr lang="en-ZA" sz="2400" dirty="0"/>
              <a:t>, Insulation resistance between conductors </a:t>
            </a:r>
            <a:r>
              <a:rPr lang="en-ZA" sz="2400" dirty="0">
                <a:solidFill>
                  <a:schemeClr val="bg1">
                    <a:lumMod val="50000"/>
                  </a:schemeClr>
                </a:solidFill>
              </a:rPr>
              <a:t>M</a:t>
            </a:r>
            <a:r>
              <a:rPr lang="el-GR" sz="2400" dirty="0">
                <a:solidFill>
                  <a:schemeClr val="bg1">
                    <a:lumMod val="50000"/>
                  </a:schemeClr>
                </a:solidFill>
              </a:rPr>
              <a:t>Ω 	</a:t>
            </a:r>
          </a:p>
          <a:p>
            <a:r>
              <a:rPr lang="en-ZA" sz="2400" dirty="0">
                <a:solidFill>
                  <a:schemeClr val="bg1">
                    <a:lumMod val="50000"/>
                  </a:schemeClr>
                </a:solidFill>
              </a:rPr>
              <a:t>range </a:t>
            </a:r>
            <a:r>
              <a:rPr lang="en-ZA" sz="2400" dirty="0"/>
              <a:t>and Insulation resistance between conductors and earth </a:t>
            </a:r>
            <a:r>
              <a:rPr lang="en-ZA" sz="2400" dirty="0">
                <a:solidFill>
                  <a:schemeClr val="bg1">
                    <a:lumMod val="50000"/>
                  </a:schemeClr>
                </a:solidFill>
              </a:rPr>
              <a:t>M</a:t>
            </a:r>
            <a:r>
              <a:rPr lang="el-GR" sz="2400" dirty="0">
                <a:solidFill>
                  <a:schemeClr val="bg1">
                    <a:lumMod val="50000"/>
                  </a:schemeClr>
                </a:solidFill>
              </a:rPr>
              <a:t>Ω </a:t>
            </a:r>
            <a:r>
              <a:rPr lang="en-ZA" sz="2400" dirty="0">
                <a:solidFill>
                  <a:schemeClr val="bg1">
                    <a:lumMod val="50000"/>
                  </a:schemeClr>
                </a:solidFill>
              </a:rPr>
              <a:t>range</a:t>
            </a:r>
            <a:r>
              <a:rPr lang="en-ZA" sz="2400" dirty="0"/>
              <a:t>.</a:t>
            </a:r>
            <a:r>
              <a:rPr lang="el-GR" sz="2400" dirty="0"/>
              <a:t>	</a:t>
            </a:r>
            <a:endParaRPr lang="en-ZA" sz="2400" dirty="0"/>
          </a:p>
          <a:p>
            <a:endParaRPr lang="en-ZA" sz="2400" dirty="0"/>
          </a:p>
          <a:p>
            <a:endParaRPr lang="en-ZA" sz="2400" dirty="0"/>
          </a:p>
          <a:p>
            <a:endParaRPr lang="en-ZA" sz="2400" dirty="0"/>
          </a:p>
        </p:txBody>
      </p:sp>
    </p:spTree>
    <p:extLst>
      <p:ext uri="{BB962C8B-B14F-4D97-AF65-F5344CB8AC3E}">
        <p14:creationId xmlns:p14="http://schemas.microsoft.com/office/powerpoint/2010/main" val="56247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Question 3</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t>What is the danger after the short circuit test is done and how can it be avoided?</a:t>
            </a:r>
          </a:p>
          <a:p>
            <a:endParaRPr lang="en-ZA" sz="2400" dirty="0"/>
          </a:p>
          <a:p>
            <a:r>
              <a:rPr lang="en-ZA" sz="2400" dirty="0"/>
              <a:t>a) Cables store high voltages due to capacitance when tested with a high voltage tester. To avoid the danger switch the tester off after testing.</a:t>
            </a:r>
            <a:endParaRPr lang="en-GB" sz="2400" dirty="0"/>
          </a:p>
          <a:p>
            <a:r>
              <a:rPr lang="en-ZA" sz="2400" dirty="0"/>
              <a:t>b) Cables store high voltages due to capacitance when tested with a high voltage tester. After testing the cable, current carrying cores must be discharged to earth. </a:t>
            </a:r>
          </a:p>
          <a:p>
            <a:r>
              <a:rPr lang="en-ZA" sz="2400" dirty="0"/>
              <a:t>c) Cables store high voltages due to capacitance when tested with a high voltage tester. Wear rubber gloves to protect yourself from any danger.</a:t>
            </a:r>
          </a:p>
          <a:p>
            <a:r>
              <a:rPr lang="en-ZA" sz="2400" dirty="0"/>
              <a:t>d) Cables store high voltages due to capacitance when tested with a high voltage tester. Disconnect the tester lead from the blue phase and connect it onto the white phase to avoid electrocution.</a:t>
            </a:r>
          </a:p>
        </p:txBody>
      </p:sp>
    </p:spTree>
    <p:extLst>
      <p:ext uri="{BB962C8B-B14F-4D97-AF65-F5344CB8AC3E}">
        <p14:creationId xmlns:p14="http://schemas.microsoft.com/office/powerpoint/2010/main" val="408589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Question 4</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t>What must be done to a cable before any testing is attempted?</a:t>
            </a:r>
          </a:p>
          <a:p>
            <a:endParaRPr lang="en-ZA" sz="2400" dirty="0"/>
          </a:p>
          <a:p>
            <a:r>
              <a:rPr lang="en-ZA" sz="2400" dirty="0"/>
              <a:t>a) Isolate cable at both ends and lock out the switching devices.</a:t>
            </a:r>
          </a:p>
          <a:p>
            <a:r>
              <a:rPr lang="en-ZA" sz="2400" dirty="0"/>
              <a:t>b) Set up the insulation resistance tester.</a:t>
            </a:r>
          </a:p>
          <a:p>
            <a:r>
              <a:rPr lang="en-ZA" sz="2400" dirty="0"/>
              <a:t>c) Disconnect the tester lead from the blue phase and connect it onto the white phase. </a:t>
            </a:r>
          </a:p>
          <a:p>
            <a:r>
              <a:rPr lang="en-ZA" sz="2400" dirty="0"/>
              <a:t>d) The resistance tester must be switched on.</a:t>
            </a:r>
          </a:p>
        </p:txBody>
      </p:sp>
    </p:spTree>
    <p:extLst>
      <p:ext uri="{BB962C8B-B14F-4D97-AF65-F5344CB8AC3E}">
        <p14:creationId xmlns:p14="http://schemas.microsoft.com/office/powerpoint/2010/main" val="421183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Method of testing a cable</a:t>
            </a:r>
            <a:endParaRPr lang="en-GB" sz="3000" dirty="0"/>
          </a:p>
        </p:txBody>
      </p:sp>
      <p:sp>
        <p:nvSpPr>
          <p:cNvPr id="3" name="Content Placeholder 2"/>
          <p:cNvSpPr>
            <a:spLocks noGrp="1"/>
          </p:cNvSpPr>
          <p:nvPr>
            <p:ph idx="1"/>
          </p:nvPr>
        </p:nvSpPr>
        <p:spPr>
          <a:xfrm>
            <a:off x="838200" y="1506646"/>
            <a:ext cx="10959353" cy="2023364"/>
          </a:xfrm>
        </p:spPr>
        <p:txBody>
          <a:bodyPr>
            <a:noAutofit/>
          </a:bodyPr>
          <a:lstStyle/>
          <a:p>
            <a:r>
              <a:rPr lang="en-ZA" sz="2400" dirty="0"/>
              <a:t>Isolate cable at both ends and lock out the switching devices. Before and after testing discharge all the cores to earth by means of insulated conductor at both ends.</a:t>
            </a:r>
            <a:endParaRPr lang="en-GB" sz="2400" dirty="0"/>
          </a:p>
        </p:txBody>
      </p:sp>
      <p:sp>
        <p:nvSpPr>
          <p:cNvPr id="7" name="TextBox 6"/>
          <p:cNvSpPr txBox="1"/>
          <p:nvPr/>
        </p:nvSpPr>
        <p:spPr>
          <a:xfrm>
            <a:off x="5031700" y="2410489"/>
            <a:ext cx="2128602" cy="461655"/>
          </a:xfrm>
          <a:prstGeom prst="rect">
            <a:avLst/>
          </a:prstGeom>
          <a:solidFill>
            <a:sysClr val="window" lastClr="FFFFFF">
              <a:lumMod val="85000"/>
            </a:sys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pPr algn="ctr" defTabSz="457148">
              <a:defRPr/>
            </a:pPr>
            <a:r>
              <a:rPr lang="en-ZA" sz="2400" b="1" kern="0" dirty="0">
                <a:solidFill>
                  <a:srgbClr val="BE1E2D">
                    <a:lumMod val="60000"/>
                    <a:lumOff val="40000"/>
                  </a:srgbClr>
                </a:solidFill>
              </a:rPr>
              <a:t>SAFETY FIRST !</a:t>
            </a:r>
          </a:p>
        </p:txBody>
      </p:sp>
      <p:pic>
        <p:nvPicPr>
          <p:cNvPr id="8"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2061" y="2214298"/>
            <a:ext cx="854046" cy="854046"/>
          </a:xfrm>
          <a:prstGeom prst="rect">
            <a:avLst/>
          </a:prstGeom>
        </p:spPr>
      </p:pic>
      <p:sp>
        <p:nvSpPr>
          <p:cNvPr id="9" name="Rounded Rectangle 8">
            <a:extLst>
              <a:ext uri="{FF2B5EF4-FFF2-40B4-BE49-F238E27FC236}">
                <a16:creationId xmlns:a16="http://schemas.microsoft.com/office/drawing/2014/main" id="{90728476-3FE4-5341-AA55-18D145A0F940}"/>
              </a:ext>
            </a:extLst>
          </p:cNvPr>
          <p:cNvSpPr/>
          <p:nvPr/>
        </p:nvSpPr>
        <p:spPr>
          <a:xfrm>
            <a:off x="669141" y="3736219"/>
            <a:ext cx="3508744" cy="941831"/>
          </a:xfrm>
          <a:prstGeom prst="roundRect">
            <a:avLst/>
          </a:prstGeom>
          <a:solidFill>
            <a:schemeClr val="accent5"/>
          </a:solidFill>
          <a:ln w="508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ZA" sz="2400" b="1" i="1" dirty="0"/>
              <a:t>Test for a short circuit between cores</a:t>
            </a:r>
            <a:endParaRPr lang="en-GB" sz="2400" b="1" i="1" dirty="0"/>
          </a:p>
        </p:txBody>
      </p:sp>
      <p:sp>
        <p:nvSpPr>
          <p:cNvPr id="10" name="Rounded Rectangle 9">
            <a:extLst>
              <a:ext uri="{FF2B5EF4-FFF2-40B4-BE49-F238E27FC236}">
                <a16:creationId xmlns:a16="http://schemas.microsoft.com/office/drawing/2014/main" id="{90728476-3FE4-5341-AA55-18D145A0F940}"/>
              </a:ext>
            </a:extLst>
          </p:cNvPr>
          <p:cNvSpPr/>
          <p:nvPr/>
        </p:nvSpPr>
        <p:spPr>
          <a:xfrm>
            <a:off x="4603900" y="4678049"/>
            <a:ext cx="3508744" cy="941831"/>
          </a:xfrm>
          <a:prstGeom prst="roundRect">
            <a:avLst/>
          </a:prstGeom>
          <a:solidFill>
            <a:schemeClr val="accent5"/>
          </a:solidFill>
          <a:ln w="508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ZA" sz="2400" b="1" i="1" dirty="0"/>
              <a:t>Test for an earth fault</a:t>
            </a:r>
            <a:endParaRPr lang="en-GB" sz="2400" b="1" i="1" dirty="0"/>
          </a:p>
        </p:txBody>
      </p:sp>
      <p:sp>
        <p:nvSpPr>
          <p:cNvPr id="11" name="Rounded Rectangle 10">
            <a:extLst>
              <a:ext uri="{FF2B5EF4-FFF2-40B4-BE49-F238E27FC236}">
                <a16:creationId xmlns:a16="http://schemas.microsoft.com/office/drawing/2014/main" id="{90728476-3FE4-5341-AA55-18D145A0F940}"/>
              </a:ext>
            </a:extLst>
          </p:cNvPr>
          <p:cNvSpPr/>
          <p:nvPr/>
        </p:nvSpPr>
        <p:spPr>
          <a:xfrm>
            <a:off x="8370491" y="3736219"/>
            <a:ext cx="3506078" cy="941831"/>
          </a:xfrm>
          <a:prstGeom prst="roundRect">
            <a:avLst/>
          </a:prstGeom>
          <a:solidFill>
            <a:schemeClr val="accent5"/>
          </a:solidFill>
          <a:ln w="508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ZA" sz="2400" b="1" i="1" dirty="0"/>
              <a:t>Test for an open circuit in the cores</a:t>
            </a:r>
            <a:endParaRPr lang="en-GB" sz="2400" b="1" i="1" dirty="0"/>
          </a:p>
        </p:txBody>
      </p:sp>
    </p:spTree>
    <p:custDataLst>
      <p:tags r:id="rId1"/>
    </p:custDataLst>
    <p:extLst>
      <p:ext uri="{BB962C8B-B14F-4D97-AF65-F5344CB8AC3E}">
        <p14:creationId xmlns:p14="http://schemas.microsoft.com/office/powerpoint/2010/main" val="410169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60" y="767112"/>
            <a:ext cx="9135935" cy="1151647"/>
          </a:xfrm>
        </p:spPr>
        <p:txBody>
          <a:bodyPr>
            <a:normAutofit/>
          </a:bodyPr>
          <a:lstStyle/>
          <a:p>
            <a:r>
              <a:rPr lang="en-GB" sz="3600" dirty="0"/>
              <a:t>Let’s review:</a:t>
            </a:r>
          </a:p>
        </p:txBody>
      </p:sp>
      <p:sp>
        <p:nvSpPr>
          <p:cNvPr id="3" name="Content Placeholder 2"/>
          <p:cNvSpPr>
            <a:spLocks noGrp="1"/>
          </p:cNvSpPr>
          <p:nvPr>
            <p:ph idx="1"/>
          </p:nvPr>
        </p:nvSpPr>
        <p:spPr>
          <a:xfrm>
            <a:off x="1336596" y="1750021"/>
            <a:ext cx="9747480" cy="4550417"/>
          </a:xfrm>
        </p:spPr>
        <p:txBody>
          <a:bodyPr>
            <a:noAutofit/>
          </a:bodyPr>
          <a:lstStyle/>
          <a:p>
            <a:pPr algn="just"/>
            <a:r>
              <a:rPr lang="en-GB" sz="2900" dirty="0"/>
              <a:t>In this lesson we have covered:</a:t>
            </a:r>
          </a:p>
          <a:p>
            <a:pPr algn="just">
              <a:buFont typeface="Wingdings" panose="05000000000000000000" pitchFamily="2" charset="2"/>
              <a:buChar char="ü"/>
            </a:pPr>
            <a:r>
              <a:rPr lang="en-GB" sz="2900" dirty="0"/>
              <a:t>Classifying cables by voltage.</a:t>
            </a:r>
          </a:p>
          <a:p>
            <a:pPr algn="just">
              <a:buFont typeface="Wingdings" panose="05000000000000000000" pitchFamily="2" charset="2"/>
              <a:buChar char="ü"/>
            </a:pPr>
            <a:r>
              <a:rPr lang="en-GB" sz="2900" dirty="0"/>
              <a:t>Method to test for faults in cables.</a:t>
            </a:r>
          </a:p>
          <a:p>
            <a:pPr algn="just">
              <a:buFont typeface="Wingdings" panose="05000000000000000000" pitchFamily="2" charset="2"/>
              <a:buChar char="ü"/>
            </a:pPr>
            <a:r>
              <a:rPr lang="en-GB" sz="2900" dirty="0"/>
              <a:t>Safety procedures when testing a LV cable.</a:t>
            </a:r>
          </a:p>
          <a:p>
            <a:pPr algn="just"/>
            <a:endParaRPr lang="en-GB" sz="2900" dirty="0"/>
          </a:p>
          <a:p>
            <a:pPr algn="just"/>
            <a:r>
              <a:rPr lang="en-GB" sz="2900" dirty="0"/>
              <a:t>Make sure you have a complete understanding of all the work covered here before you start the next unit.</a:t>
            </a:r>
          </a:p>
          <a:p>
            <a:pPr algn="just">
              <a:buFont typeface="Wingdings" panose="05000000000000000000" pitchFamily="2" charset="2"/>
              <a:buChar char="ü"/>
            </a:pPr>
            <a:endParaRPr lang="en-GB" sz="2900" dirty="0"/>
          </a:p>
          <a:p>
            <a:pPr algn="just">
              <a:buFont typeface="Wingdings" panose="05000000000000000000" pitchFamily="2" charset="2"/>
              <a:buChar char="ü"/>
            </a:pPr>
            <a:endParaRPr lang="en-GB" sz="2900" dirty="0"/>
          </a:p>
        </p:txBody>
      </p:sp>
    </p:spTree>
    <p:custDataLst>
      <p:tags r:id="rId1"/>
    </p:custDataLst>
    <p:extLst>
      <p:ext uri="{BB962C8B-B14F-4D97-AF65-F5344CB8AC3E}">
        <p14:creationId xmlns:p14="http://schemas.microsoft.com/office/powerpoint/2010/main" val="16179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Vid01:Different types of faults in cables</a:t>
            </a:r>
          </a:p>
        </p:txBody>
      </p:sp>
      <p:sp>
        <p:nvSpPr>
          <p:cNvPr id="3" name="Content Placeholder 2"/>
          <p:cNvSpPr>
            <a:spLocks noGrp="1"/>
          </p:cNvSpPr>
          <p:nvPr>
            <p:ph sz="quarter" idx="10"/>
          </p:nvPr>
        </p:nvSpPr>
        <p:spPr>
          <a:xfrm>
            <a:off x="838201" y="1303671"/>
            <a:ext cx="10515600" cy="4867275"/>
          </a:xfrm>
        </p:spPr>
        <p:txBody>
          <a:bodyPr>
            <a:normAutofit fontScale="62500" lnSpcReduction="20000"/>
          </a:bodyPr>
          <a:lstStyle/>
          <a:p>
            <a:pPr marL="0" indent="0">
              <a:buNone/>
            </a:pPr>
            <a:r>
              <a:rPr lang="en-ZA" sz="1600" dirty="0"/>
              <a:t>Cables are tested before and after they are joined and terminated, to determine faults which may have occurred during their installation and also to ensure that the joints and/or the terminations were made correctly. The weak link in all electric equipment is its </a:t>
            </a:r>
            <a:r>
              <a:rPr lang="en-ZA" sz="1900" dirty="0"/>
              <a:t>insulation</a:t>
            </a:r>
            <a:r>
              <a:rPr lang="en-ZA" sz="1600" dirty="0"/>
              <a:t>. When this fails, current is allowed to flow along incorrect paths. Equipment can thus be damaged and/or harm caused to human lives. There  are  three  types  of  faults  that  may  be  recognised  when  first  examining  a  faulty  cable.  There  is  also  a  chance  that  two  or  even  all  three  of  these  may  occur  at  the  same  time  in  the  same  cable. </a:t>
            </a:r>
          </a:p>
          <a:p>
            <a:pPr marL="0" indent="0">
              <a:buNone/>
            </a:pPr>
            <a:r>
              <a:rPr lang="en-ZA" sz="1600" dirty="0"/>
              <a:t>NOTE: Insulation resistance values and also cable core resistance values will vary with the type and length of cable used, therefore no fixed values can be given in these notes. When testing any cable it is essential that the manufacturer’s specifications are used to compare the values obtained with the test instrument. Different size insulation testers for example; </a:t>
            </a:r>
            <a:r>
              <a:rPr lang="en-ZA" sz="1600" dirty="0" err="1"/>
              <a:t>Meggers</a:t>
            </a:r>
            <a:r>
              <a:rPr lang="en-ZA" sz="1600" dirty="0"/>
              <a:t> and Insulation Continuity Testers are used for different sizes and voltages of cables. These notes do not include the testing of cables above 500 volts.  A cable need only be tested from ONE end. 	</a:t>
            </a:r>
          </a:p>
          <a:p>
            <a:pPr marL="0" indent="0">
              <a:buNone/>
            </a:pPr>
            <a:r>
              <a:rPr lang="en-GB" sz="1700" dirty="0"/>
              <a:t>1.</a:t>
            </a:r>
            <a:r>
              <a:rPr lang="en-GB" sz="1700" b="1" dirty="0"/>
              <a:t>Open circuit fault</a:t>
            </a:r>
          </a:p>
          <a:p>
            <a:pPr marL="0" indent="0">
              <a:buNone/>
            </a:pPr>
            <a:r>
              <a:rPr lang="en-ZA" sz="1700" dirty="0"/>
              <a:t>1.1 An open circuit fault occurs when one or more of the cores burn off.</a:t>
            </a:r>
          </a:p>
          <a:p>
            <a:pPr marL="0" indent="0">
              <a:buNone/>
            </a:pPr>
            <a:r>
              <a:rPr lang="en-ZA" sz="1700" dirty="0"/>
              <a:t>1.2 This is usually caused by either too high a current passing through the conductors or by some external cause of damage to the cores.</a:t>
            </a:r>
          </a:p>
          <a:p>
            <a:pPr marL="0" indent="0">
              <a:buNone/>
            </a:pPr>
            <a:r>
              <a:rPr lang="en-ZA" sz="1700" dirty="0"/>
              <a:t>1.3 A continuity test of all cores must be done. The selector switch must be set to the “Ω” range to perform this test.</a:t>
            </a:r>
          </a:p>
          <a:p>
            <a:pPr marL="0" indent="0">
              <a:buNone/>
            </a:pPr>
            <a:r>
              <a:rPr lang="en-GB" sz="1700" dirty="0"/>
              <a:t>2. </a:t>
            </a:r>
            <a:r>
              <a:rPr lang="en-GB" sz="1700" b="1" dirty="0"/>
              <a:t>Short circuit fault</a:t>
            </a:r>
          </a:p>
          <a:p>
            <a:pPr marL="0" indent="0">
              <a:buNone/>
            </a:pPr>
            <a:r>
              <a:rPr lang="en-ZA" sz="1700" dirty="0"/>
              <a:t>2.1 A short circuit fault occurs when the insulation breaks down between the cores.</a:t>
            </a:r>
          </a:p>
          <a:p>
            <a:pPr marL="0" indent="0">
              <a:buNone/>
            </a:pPr>
            <a:r>
              <a:rPr lang="en-ZA" sz="1700" dirty="0"/>
              <a:t>2.2 This fault can be caused by applying too high a voltage over the cable, causing too high a current to flow in the cable or there may be a weak spot in the insulation.</a:t>
            </a:r>
          </a:p>
          <a:p>
            <a:pPr marL="0" indent="0">
              <a:buNone/>
            </a:pPr>
            <a:r>
              <a:rPr lang="en-ZA" sz="1700" dirty="0"/>
              <a:t>2.3 An insulation resistance test between all conductors must be done. The selector switch must be set to the “MΩ” range to perform this test.</a:t>
            </a:r>
          </a:p>
          <a:p>
            <a:pPr marL="0" indent="0">
              <a:buNone/>
            </a:pPr>
            <a:r>
              <a:rPr lang="en-GB" sz="1700" dirty="0"/>
              <a:t>3. </a:t>
            </a:r>
            <a:r>
              <a:rPr lang="en-GB" sz="1700" b="1" dirty="0"/>
              <a:t>Earth fault</a:t>
            </a:r>
          </a:p>
          <a:p>
            <a:pPr marL="0" indent="0">
              <a:buNone/>
            </a:pPr>
            <a:r>
              <a:rPr lang="en-ZA" sz="1700" dirty="0"/>
              <a:t>3.1 An earth fault occurs when one of the above faults causes the current to find a path to either the armouring of the cable or to the general mass of the earth.</a:t>
            </a:r>
          </a:p>
          <a:p>
            <a:pPr marL="0" indent="0">
              <a:buNone/>
            </a:pPr>
            <a:r>
              <a:rPr lang="en-ZA" sz="1700" dirty="0"/>
              <a:t>3.2 An insulation resistance test between all conductors and earth must be done. The selector switch must be set to the “MΩ” range to perform this test.</a:t>
            </a:r>
          </a:p>
          <a:p>
            <a:pPr marL="0" indent="0">
              <a:buNone/>
            </a:pPr>
            <a:r>
              <a:rPr lang="en-ZA" sz="1700" dirty="0"/>
              <a:t>NOTE:</a:t>
            </a:r>
          </a:p>
          <a:p>
            <a:pPr marL="0" indent="0">
              <a:buNone/>
            </a:pPr>
            <a:r>
              <a:rPr lang="en-ZA" sz="1700" dirty="0"/>
              <a:t>• There is also a chance that two or even all three faults may occur at the same time in the same cable.</a:t>
            </a:r>
          </a:p>
          <a:p>
            <a:pPr marL="0" indent="0">
              <a:buNone/>
            </a:pPr>
            <a:r>
              <a:rPr lang="en-ZA" sz="1700" dirty="0"/>
              <a:t>• In this lesson only low-tension cables (500 volt and less), which are on the surface of walls, buildings or in cable trays or ducts, will be considered. The methods used for locating faults below ground level are complex, and make use of more sophisticated instruments and will not be discussed.</a:t>
            </a:r>
          </a:p>
          <a:p>
            <a:pPr marL="0" indent="0">
              <a:buNone/>
            </a:pPr>
            <a:endParaRPr lang="en-GB" sz="1700" dirty="0"/>
          </a:p>
        </p:txBody>
      </p:sp>
    </p:spTree>
    <p:extLst>
      <p:ext uri="{BB962C8B-B14F-4D97-AF65-F5344CB8AC3E}">
        <p14:creationId xmlns:p14="http://schemas.microsoft.com/office/powerpoint/2010/main" val="1189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237534"/>
            <a:ext cx="10515600" cy="1325563"/>
          </a:xfrm>
        </p:spPr>
        <p:txBody>
          <a:bodyPr>
            <a:normAutofit/>
          </a:bodyPr>
          <a:lstStyle/>
          <a:p>
            <a:r>
              <a:rPr lang="en-GB" sz="2400" dirty="0"/>
              <a:t>Vid02: </a:t>
            </a:r>
            <a:r>
              <a:rPr lang="en-ZA" sz="2400" dirty="0"/>
              <a:t>Test for a short circuit between cores </a:t>
            </a:r>
            <a:r>
              <a:rPr lang="en-ZA" sz="2400" b="0" dirty="0"/>
              <a:t>	</a:t>
            </a:r>
            <a:br>
              <a:rPr lang="en-ZA" sz="2400" b="0" dirty="0"/>
            </a:br>
            <a:endParaRPr lang="en-GB" sz="2400" dirty="0"/>
          </a:p>
        </p:txBody>
      </p:sp>
      <p:sp>
        <p:nvSpPr>
          <p:cNvPr id="3" name="Content Placeholder 2"/>
          <p:cNvSpPr>
            <a:spLocks noGrp="1"/>
          </p:cNvSpPr>
          <p:nvPr>
            <p:ph sz="quarter" idx="10"/>
          </p:nvPr>
        </p:nvSpPr>
        <p:spPr>
          <a:xfrm>
            <a:off x="838201" y="938028"/>
            <a:ext cx="10515600" cy="4867275"/>
          </a:xfrm>
        </p:spPr>
        <p:txBody>
          <a:bodyPr>
            <a:normAutofit lnSpcReduction="10000"/>
          </a:bodyPr>
          <a:lstStyle/>
          <a:p>
            <a:pPr marL="0" indent="0">
              <a:buNone/>
            </a:pPr>
            <a:r>
              <a:rPr lang="en-GB" sz="1700" dirty="0"/>
              <a:t>Step by step instructions for </a:t>
            </a:r>
            <a:r>
              <a:rPr lang="en-ZA" sz="1700" dirty="0"/>
              <a:t>Insulation resistance test between all conductors:</a:t>
            </a:r>
          </a:p>
          <a:p>
            <a:pPr marL="0" indent="0">
              <a:buNone/>
            </a:pPr>
            <a:r>
              <a:rPr lang="en-ZA" sz="1700" dirty="0"/>
              <a:t>1.1 Set the selector switch to the “MΩ” range.</a:t>
            </a:r>
          </a:p>
          <a:p>
            <a:pPr marL="0" indent="0">
              <a:buNone/>
            </a:pPr>
            <a:r>
              <a:rPr lang="en-ZA" sz="1700" dirty="0"/>
              <a:t>1.2 Start at one end and test between all the cores. Connect insulation continuity tester lead onto the red phase and the other lead onto the blue phase and test. Note and record the reading.</a:t>
            </a:r>
          </a:p>
          <a:p>
            <a:pPr marL="0" indent="0">
              <a:buNone/>
            </a:pPr>
            <a:r>
              <a:rPr lang="en-ZA" sz="1700" dirty="0"/>
              <a:t>1.3 Disconnect the tester lead from the blue phase and connect it onto the white phase. Leave the other lead on the red phase. Test and record the reading.</a:t>
            </a:r>
          </a:p>
          <a:p>
            <a:pPr marL="0" indent="0">
              <a:buNone/>
            </a:pPr>
            <a:r>
              <a:rPr lang="en-ZA" sz="1700" dirty="0"/>
              <a:t>1.4 Disconnect the tester lead from the red phase and connect it onto the blue phase. Leave the other lead on the white phase. Test and record the reading.</a:t>
            </a:r>
          </a:p>
          <a:p>
            <a:pPr marL="0" indent="0">
              <a:buNone/>
            </a:pPr>
            <a:r>
              <a:rPr lang="en-ZA" sz="1700" dirty="0"/>
              <a:t>1.5 If a reading of less than 1MΩ is obtained then it indicates that there is a short between the two cores under test.</a:t>
            </a:r>
          </a:p>
          <a:p>
            <a:pPr marL="0" indent="0">
              <a:buNone/>
            </a:pPr>
            <a:endParaRPr lang="en-ZA" sz="1700" dirty="0"/>
          </a:p>
          <a:p>
            <a:pPr marL="0" indent="0">
              <a:buNone/>
            </a:pPr>
            <a:r>
              <a:rPr lang="en-ZA" sz="1700" dirty="0"/>
              <a:t>NOTE:</a:t>
            </a:r>
          </a:p>
          <a:p>
            <a:pPr marL="0" indent="0">
              <a:buNone/>
            </a:pPr>
            <a:r>
              <a:rPr lang="en-ZA" sz="1700" dirty="0"/>
              <a:t>When a test voltage is applied to any system of appreciable capacitance, for example a cable, a current will flow into the system until it is fully charged, causing the pointer of the tester to initially fall and then rise to the correct insulation value.</a:t>
            </a:r>
          </a:p>
          <a:p>
            <a:pPr marL="0" indent="0">
              <a:buNone/>
            </a:pPr>
            <a:r>
              <a:rPr lang="en-ZA" sz="1700" dirty="0"/>
              <a:t>Refer  to  the SANS Code  of  Practice  for  the  minimum  resistance  readings  allowed,  for  both  the  insulation  between  conductors  and  insulation  between  conductor  and  earth  test.</a:t>
            </a:r>
          </a:p>
          <a:p>
            <a:pPr marL="0" indent="0">
              <a:buNone/>
            </a:pPr>
            <a:endParaRPr lang="en-ZA" sz="1700" dirty="0"/>
          </a:p>
        </p:txBody>
      </p:sp>
    </p:spTree>
    <p:extLst>
      <p:ext uri="{BB962C8B-B14F-4D97-AF65-F5344CB8AC3E}">
        <p14:creationId xmlns:p14="http://schemas.microsoft.com/office/powerpoint/2010/main" val="158140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237534"/>
            <a:ext cx="10515600" cy="1325563"/>
          </a:xfrm>
        </p:spPr>
        <p:txBody>
          <a:bodyPr>
            <a:normAutofit/>
          </a:bodyPr>
          <a:lstStyle/>
          <a:p>
            <a:r>
              <a:rPr lang="en-GB" sz="2400" dirty="0"/>
              <a:t>Vid03: </a:t>
            </a:r>
            <a:r>
              <a:rPr lang="en-ZA" sz="2400" dirty="0"/>
              <a:t>Test for an earth fault</a:t>
            </a:r>
            <a:r>
              <a:rPr lang="en-ZA" sz="2400" b="0" dirty="0"/>
              <a:t>	</a:t>
            </a:r>
            <a:br>
              <a:rPr lang="en-ZA" sz="2400" b="0" dirty="0"/>
            </a:br>
            <a:endParaRPr lang="en-GB" sz="2400" dirty="0"/>
          </a:p>
        </p:txBody>
      </p:sp>
      <p:sp>
        <p:nvSpPr>
          <p:cNvPr id="3" name="Content Placeholder 2"/>
          <p:cNvSpPr>
            <a:spLocks noGrp="1"/>
          </p:cNvSpPr>
          <p:nvPr>
            <p:ph sz="quarter" idx="10"/>
          </p:nvPr>
        </p:nvSpPr>
        <p:spPr>
          <a:xfrm>
            <a:off x="838201" y="938028"/>
            <a:ext cx="10515600" cy="4867275"/>
          </a:xfrm>
        </p:spPr>
        <p:txBody>
          <a:bodyPr>
            <a:normAutofit lnSpcReduction="10000"/>
          </a:bodyPr>
          <a:lstStyle/>
          <a:p>
            <a:pPr marL="0" indent="0">
              <a:buNone/>
            </a:pPr>
            <a:r>
              <a:rPr lang="en-GB" sz="1700" dirty="0"/>
              <a:t>Step by step instructions for </a:t>
            </a:r>
            <a:r>
              <a:rPr lang="en-ZA" sz="1700" dirty="0"/>
              <a:t>Insulation resistance test between all conductors and earth</a:t>
            </a:r>
          </a:p>
          <a:p>
            <a:pPr marL="0" indent="0">
              <a:buNone/>
            </a:pPr>
            <a:r>
              <a:rPr lang="en-ZA" sz="1700" dirty="0"/>
              <a:t>2.1 Set the selector switch to the “MΩ” range.</a:t>
            </a:r>
          </a:p>
          <a:p>
            <a:pPr marL="0" indent="0">
              <a:buNone/>
            </a:pPr>
            <a:r>
              <a:rPr lang="en-ZA" sz="1700" dirty="0"/>
              <a:t>2.2 Connect the one lead of the instrument onto the armouring of the cable or onto an earth point that includes the earth of the cable.</a:t>
            </a:r>
          </a:p>
          <a:p>
            <a:pPr marL="0" indent="0">
              <a:buNone/>
            </a:pPr>
            <a:r>
              <a:rPr lang="en-ZA" sz="1700" dirty="0"/>
              <a:t>2.3 Connect the other lead onto the red phase of the cable. Test and record the reading.</a:t>
            </a:r>
          </a:p>
          <a:p>
            <a:pPr marL="0" indent="0">
              <a:buNone/>
            </a:pPr>
            <a:r>
              <a:rPr lang="en-ZA" sz="1700" dirty="0"/>
              <a:t>2.4 Disconnect the lead from the red phase and reconnect it onto the white phase. Test and record the reading.</a:t>
            </a:r>
          </a:p>
          <a:p>
            <a:pPr marL="0" indent="0">
              <a:buNone/>
            </a:pPr>
            <a:r>
              <a:rPr lang="en-ZA" sz="1700" dirty="0"/>
              <a:t>2.5 Disconnect the lead of the instrument you are using from the white phase and reconnect it onto the blue phase. Test and record the reading.</a:t>
            </a:r>
          </a:p>
          <a:p>
            <a:pPr marL="0" indent="0">
              <a:buNone/>
            </a:pPr>
            <a:r>
              <a:rPr lang="en-ZA" sz="1700" dirty="0"/>
              <a:t>2.6 If a reading of zero is obtained then it indicates that the particular core has an earth fault.</a:t>
            </a:r>
          </a:p>
          <a:p>
            <a:pPr marL="0" indent="0">
              <a:buNone/>
            </a:pPr>
            <a:endParaRPr lang="en-ZA" sz="1700" dirty="0"/>
          </a:p>
          <a:p>
            <a:pPr marL="0" indent="0">
              <a:buNone/>
            </a:pPr>
            <a:r>
              <a:rPr lang="en-ZA" sz="1700" dirty="0"/>
              <a:t>NOTE:</a:t>
            </a:r>
          </a:p>
          <a:p>
            <a:pPr marL="0" indent="0">
              <a:buNone/>
            </a:pPr>
            <a:r>
              <a:rPr lang="en-ZA" sz="1700" dirty="0"/>
              <a:t>When a test voltage is applied to any system of appreciable capacitance, for example a cable, a current will flow into the system until it is fully charged, causing the pointer of the tester to initially fall and then rise to the correct insulation value.</a:t>
            </a:r>
          </a:p>
          <a:p>
            <a:pPr marL="0" indent="0">
              <a:buNone/>
            </a:pPr>
            <a:r>
              <a:rPr lang="en-ZA" sz="1700" dirty="0"/>
              <a:t>Refer  to  the  SANS  Code  of  Practice  for  the  minimum  resistance  readings  allowed,  for  both  the  insulation  between  conductors  and  insulation  between  conductor  and  earth  test.</a:t>
            </a:r>
          </a:p>
          <a:p>
            <a:pPr marL="0" indent="0">
              <a:buNone/>
            </a:pPr>
            <a:endParaRPr lang="en-ZA" sz="1700" dirty="0"/>
          </a:p>
          <a:p>
            <a:pPr marL="0" indent="0">
              <a:buNone/>
            </a:pPr>
            <a:endParaRPr lang="en-ZA" sz="1700" dirty="0"/>
          </a:p>
        </p:txBody>
      </p:sp>
    </p:spTree>
    <p:extLst>
      <p:ext uri="{BB962C8B-B14F-4D97-AF65-F5344CB8AC3E}">
        <p14:creationId xmlns:p14="http://schemas.microsoft.com/office/powerpoint/2010/main" val="178381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237536"/>
            <a:ext cx="10515600" cy="700494"/>
          </a:xfrm>
        </p:spPr>
        <p:txBody>
          <a:bodyPr>
            <a:noAutofit/>
          </a:bodyPr>
          <a:lstStyle/>
          <a:p>
            <a:r>
              <a:rPr lang="en-ZA" sz="2400" dirty="0"/>
              <a:t>Vid04 Test for an open circuit in the cores</a:t>
            </a:r>
            <a:br>
              <a:rPr lang="en-ZA" sz="2400" b="0" dirty="0"/>
            </a:br>
            <a:endParaRPr lang="en-GB" sz="2400" dirty="0"/>
          </a:p>
        </p:txBody>
      </p:sp>
      <p:sp>
        <p:nvSpPr>
          <p:cNvPr id="3" name="Content Placeholder 2"/>
          <p:cNvSpPr>
            <a:spLocks noGrp="1"/>
          </p:cNvSpPr>
          <p:nvPr>
            <p:ph sz="quarter" idx="10"/>
          </p:nvPr>
        </p:nvSpPr>
        <p:spPr>
          <a:xfrm>
            <a:off x="838201" y="938028"/>
            <a:ext cx="10515600" cy="4867275"/>
          </a:xfrm>
        </p:spPr>
        <p:txBody>
          <a:bodyPr>
            <a:normAutofit/>
          </a:bodyPr>
          <a:lstStyle/>
          <a:p>
            <a:pPr marL="0" indent="0">
              <a:buNone/>
            </a:pPr>
            <a:r>
              <a:rPr lang="en-GB" sz="1700" dirty="0"/>
              <a:t>Step by step instructions for </a:t>
            </a:r>
            <a:r>
              <a:rPr lang="en-ZA" sz="1700" dirty="0"/>
              <a:t>Continuity test on all conductors (between phases)</a:t>
            </a:r>
          </a:p>
          <a:p>
            <a:pPr marL="0" indent="0">
              <a:buNone/>
            </a:pPr>
            <a:r>
              <a:rPr lang="en-ZA" sz="1700" dirty="0"/>
              <a:t>3.1 Set the selector switch to the “Ω” range.</a:t>
            </a:r>
          </a:p>
          <a:p>
            <a:pPr marL="0" indent="0">
              <a:buNone/>
            </a:pPr>
            <a:r>
              <a:rPr lang="en-ZA" sz="1700" dirty="0"/>
              <a:t>3.2 Connect the red phase, at the other end of the cable, to earth by means of an insulated conductor.</a:t>
            </a:r>
          </a:p>
          <a:p>
            <a:pPr marL="0" indent="0">
              <a:buNone/>
            </a:pPr>
            <a:r>
              <a:rPr lang="en-ZA" sz="1700" dirty="0"/>
              <a:t>3.3 Connect the one lead of the instrument that you are using to earth, and the other lead onto the red phase. Test and record the reading.</a:t>
            </a:r>
          </a:p>
          <a:p>
            <a:pPr marL="0" indent="0">
              <a:buNone/>
            </a:pPr>
            <a:r>
              <a:rPr lang="en-ZA" sz="1700" dirty="0"/>
              <a:t>3.4 Disconnect both the earth lead on the far end, and the instrument lead from the red phase and reconnect them to the white phase. Test and record the reading.</a:t>
            </a:r>
          </a:p>
          <a:p>
            <a:pPr marL="0" indent="0">
              <a:buNone/>
            </a:pPr>
            <a:r>
              <a:rPr lang="en-ZA" sz="1700" dirty="0"/>
              <a:t>3.5 Repeat the test on the blue phase. Test and record the reading.</a:t>
            </a:r>
          </a:p>
          <a:p>
            <a:pPr marL="0" indent="0">
              <a:buNone/>
            </a:pPr>
            <a:r>
              <a:rPr lang="en-ZA" sz="1700" dirty="0"/>
              <a:t>3.6 The readings obtained here must be compared to those specified by the manufacturer, but if the three readings are the same it can be safely assumed that there is continuity in the cores. An infinity reading indicates and open circuit.</a:t>
            </a:r>
          </a:p>
          <a:p>
            <a:pPr marL="0" indent="0">
              <a:buNone/>
            </a:pPr>
            <a:r>
              <a:rPr lang="en-ZA" sz="1700" dirty="0"/>
              <a:t>NOTE:</a:t>
            </a:r>
          </a:p>
          <a:p>
            <a:pPr marL="0" indent="0">
              <a:buNone/>
            </a:pPr>
            <a:r>
              <a:rPr lang="en-ZA" sz="1700" dirty="0"/>
              <a:t>When a test voltage is applied to any system of appreciable capacitance, for example a cable, a current will flow into the system until it is fully charged, causing the pointer of the tester to initially fall and then rise to the correct insulation value.</a:t>
            </a:r>
          </a:p>
        </p:txBody>
      </p:sp>
    </p:spTree>
    <p:extLst>
      <p:ext uri="{BB962C8B-B14F-4D97-AF65-F5344CB8AC3E}">
        <p14:creationId xmlns:p14="http://schemas.microsoft.com/office/powerpoint/2010/main" val="283759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2002633"/>
            <a:ext cx="10515600" cy="2852736"/>
          </a:xfrm>
        </p:spPr>
        <p:txBody>
          <a:bodyPr>
            <a:normAutofit/>
          </a:bodyPr>
          <a:lstStyle/>
          <a:p>
            <a:r>
              <a:rPr lang="en-GB" sz="4700" dirty="0"/>
              <a:t>Testing a low voltage cable</a:t>
            </a:r>
          </a:p>
        </p:txBody>
      </p:sp>
      <p:sp>
        <p:nvSpPr>
          <p:cNvPr id="3" name="Text Placeholder 2"/>
          <p:cNvSpPr>
            <a:spLocks noGrp="1"/>
          </p:cNvSpPr>
          <p:nvPr>
            <p:ph type="body" idx="1"/>
          </p:nvPr>
        </p:nvSpPr>
        <p:spPr/>
        <p:txBody>
          <a:bodyPr/>
          <a:lstStyle/>
          <a:p>
            <a:r>
              <a:rPr lang="en-GB" dirty="0"/>
              <a:t>Unit 1.3</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60" y="415782"/>
            <a:ext cx="9135935" cy="1325563"/>
          </a:xfrm>
        </p:spPr>
        <p:txBody>
          <a:bodyPr>
            <a:normAutofit/>
          </a:bodyPr>
          <a:lstStyle/>
          <a:p>
            <a:r>
              <a:rPr lang="en-ZA" dirty="0"/>
              <a:t>In this lesson you will learn about:</a:t>
            </a:r>
            <a:endParaRPr lang="en-GB" sz="3700"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336601" y="1496478"/>
            <a:ext cx="9596443" cy="4996405"/>
          </a:xfrm>
          <a:prstGeom prst="rect">
            <a:avLst/>
          </a:prstGeom>
        </p:spPr>
        <p:txBody>
          <a:bodyPr vert="horz" lIns="114260" tIns="57130" rIns="114260" bIns="5713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endParaRPr lang="en-GB" sz="3000" dirty="0">
              <a:solidFill>
                <a:srgbClr val="43525A"/>
              </a:solidFill>
            </a:endParaRPr>
          </a:p>
          <a:p>
            <a:pPr marL="0" indent="0">
              <a:buNone/>
            </a:pPr>
            <a:endParaRPr lang="en-GB" dirty="0">
              <a:solidFill>
                <a:srgbClr val="43525A"/>
              </a:solidFill>
            </a:endParaRPr>
          </a:p>
          <a:p>
            <a:pPr marL="0" indent="0">
              <a:buNone/>
            </a:pPr>
            <a:endParaRPr lang="en-GB" dirty="0">
              <a:solidFill>
                <a:srgbClr val="43525A"/>
              </a:solidFill>
            </a:endParaRPr>
          </a:p>
          <a:p>
            <a:pPr marL="0" indent="0">
              <a:buNone/>
            </a:pPr>
            <a:endParaRPr lang="en-GB" dirty="0">
              <a:solidFill>
                <a:srgbClr val="43525A"/>
              </a:solidFill>
            </a:endParaRPr>
          </a:p>
          <a:p>
            <a:pPr marL="0" indent="0">
              <a:buNone/>
            </a:pPr>
            <a:endParaRPr lang="en-GB" dirty="0">
              <a:solidFill>
                <a:srgbClr val="43525A"/>
              </a:solidFill>
            </a:endParaRPr>
          </a:p>
          <a:p>
            <a:pPr marL="0" indent="0">
              <a:buNone/>
            </a:pPr>
            <a:endParaRPr lang="en-GB" dirty="0">
              <a:solidFill>
                <a:srgbClr val="43525A"/>
              </a:solidFill>
            </a:endParaRPr>
          </a:p>
          <a:p>
            <a:endParaRPr lang="en-GB" dirty="0">
              <a:solidFill>
                <a:srgbClr val="43525A"/>
              </a:solidFill>
            </a:endParaRPr>
          </a:p>
          <a:p>
            <a:endParaRPr lang="en-GB" dirty="0">
              <a:solidFill>
                <a:srgbClr val="43525A"/>
              </a:solidFill>
            </a:endParaRPr>
          </a:p>
          <a:p>
            <a:endParaRPr lang="en-GB" dirty="0">
              <a:solidFill>
                <a:srgbClr val="43525A"/>
              </a:solidFill>
            </a:endParaRPr>
          </a:p>
        </p:txBody>
      </p:sp>
      <p:sp>
        <p:nvSpPr>
          <p:cNvPr id="5" name="Content Placeholder 4"/>
          <p:cNvSpPr>
            <a:spLocks noGrp="1"/>
          </p:cNvSpPr>
          <p:nvPr>
            <p:ph idx="1"/>
          </p:nvPr>
        </p:nvSpPr>
        <p:spPr/>
        <p:txBody>
          <a:bodyPr>
            <a:normAutofit/>
          </a:bodyPr>
          <a:lstStyle/>
          <a:p>
            <a:r>
              <a:rPr lang="en-ZA" sz="3000" dirty="0">
                <a:solidFill>
                  <a:srgbClr val="0070C0"/>
                </a:solidFill>
              </a:rPr>
              <a:t>Classification of faults in cables.</a:t>
            </a:r>
          </a:p>
          <a:p>
            <a:r>
              <a:rPr lang="en-ZA" sz="3000" dirty="0">
                <a:solidFill>
                  <a:srgbClr val="0070C0"/>
                </a:solidFill>
              </a:rPr>
              <a:t>How to test a low voltage (LV) cable.</a:t>
            </a:r>
          </a:p>
          <a:p>
            <a:r>
              <a:rPr lang="en-ZA" sz="3000" dirty="0">
                <a:solidFill>
                  <a:srgbClr val="0070C0"/>
                </a:solidFill>
              </a:rPr>
              <a:t>Safety procedures for testing a LV cable.</a:t>
            </a:r>
          </a:p>
          <a:p>
            <a:endParaRPr lang="en-ZA" sz="3000" dirty="0">
              <a:solidFill>
                <a:srgbClr val="0070C0"/>
              </a:solidFill>
            </a:endParaRPr>
          </a:p>
        </p:txBody>
      </p:sp>
    </p:spTree>
    <p:custDataLst>
      <p:tags r:id="rId1"/>
    </p:custDataLst>
    <p:extLst>
      <p:ext uri="{BB962C8B-B14F-4D97-AF65-F5344CB8AC3E}">
        <p14:creationId xmlns:p14="http://schemas.microsoft.com/office/powerpoint/2010/main" val="94155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What is a low voltage cable?</a:t>
            </a:r>
          </a:p>
        </p:txBody>
      </p:sp>
      <p:sp>
        <p:nvSpPr>
          <p:cNvPr id="3" name="Content Placeholder 2"/>
          <p:cNvSpPr>
            <a:spLocks noGrp="1"/>
          </p:cNvSpPr>
          <p:nvPr>
            <p:ph idx="1"/>
          </p:nvPr>
        </p:nvSpPr>
        <p:spPr>
          <a:xfrm>
            <a:off x="838201" y="1517735"/>
            <a:ext cx="10959353" cy="1215175"/>
          </a:xfrm>
        </p:spPr>
        <p:txBody>
          <a:bodyPr>
            <a:noAutofit/>
          </a:bodyPr>
          <a:lstStyle/>
          <a:p>
            <a:r>
              <a:rPr lang="en-ZA" sz="2400" dirty="0"/>
              <a:t>Electrical cables can be categorised in different ways including by voltage rating. Low voltage  cables  carry up to a 1000volts of electricity. LV cables have an ordinary construction as the stresses in the cable are low.</a:t>
            </a:r>
          </a:p>
          <a:p>
            <a:endParaRPr lang="en-GB" sz="2400" dirty="0"/>
          </a:p>
          <a:p>
            <a:endParaRPr lang="en-GB" sz="2400" dirty="0"/>
          </a:p>
          <a:p>
            <a:endParaRPr lang="en-GB" sz="2400" dirty="0"/>
          </a:p>
          <a:p>
            <a:endParaRPr lang="en-GB" sz="2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679" r="20424"/>
          <a:stretch/>
        </p:blipFill>
        <p:spPr bwMode="auto">
          <a:xfrm>
            <a:off x="1095154" y="3711319"/>
            <a:ext cx="1917711" cy="25278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111" y="3711319"/>
            <a:ext cx="3200400" cy="24003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0537" y="3685853"/>
            <a:ext cx="3653264" cy="242576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871" y="2732910"/>
            <a:ext cx="854046" cy="854046"/>
          </a:xfrm>
          <a:prstGeom prst="rect">
            <a:avLst/>
          </a:prstGeom>
        </p:spPr>
      </p:pic>
      <p:sp>
        <p:nvSpPr>
          <p:cNvPr id="9" name="Rectangle 8">
            <a:extLst>
              <a:ext uri="{FF2B5EF4-FFF2-40B4-BE49-F238E27FC236}">
                <a16:creationId xmlns:a16="http://schemas.microsoft.com/office/drawing/2014/main" id="{ED0F39FE-ABFC-434F-8991-7748E1C924D7}"/>
              </a:ext>
            </a:extLst>
          </p:cNvPr>
          <p:cNvSpPr/>
          <p:nvPr/>
        </p:nvSpPr>
        <p:spPr>
          <a:xfrm>
            <a:off x="1220279" y="2841024"/>
            <a:ext cx="9550501" cy="461655"/>
          </a:xfrm>
          <a:prstGeom prst="rect">
            <a:avLst/>
          </a:prstGeom>
          <a:solidFill>
            <a:srgbClr val="8FC335">
              <a:lumMod val="40000"/>
              <a:lumOff val="60000"/>
            </a:srgbClr>
          </a:solidFill>
        </p:spPr>
        <p:txBody>
          <a:bodyPr wrap="square" lIns="91429" tIns="45715" rIns="91429" bIns="45715">
            <a:spAutoFit/>
          </a:bodyPr>
          <a:lstStyle/>
          <a:p>
            <a:pPr>
              <a:defRPr/>
            </a:pPr>
            <a:r>
              <a:rPr lang="en-GB" sz="2400" i="1" kern="0" dirty="0">
                <a:solidFill>
                  <a:srgbClr val="43525A"/>
                </a:solidFill>
              </a:rPr>
              <a:t>Click on each image to learn more about the different cable voltage ratings.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Types of faults that occur in cables</a:t>
            </a:r>
          </a:p>
        </p:txBody>
      </p:sp>
      <p:sp>
        <p:nvSpPr>
          <p:cNvPr id="3" name="Content Placeholder 2"/>
          <p:cNvSpPr>
            <a:spLocks noGrp="1"/>
          </p:cNvSpPr>
          <p:nvPr>
            <p:ph idx="1"/>
          </p:nvPr>
        </p:nvSpPr>
        <p:spPr>
          <a:xfrm>
            <a:off x="804529" y="1485383"/>
            <a:ext cx="10959353" cy="1504430"/>
          </a:xfrm>
        </p:spPr>
        <p:txBody>
          <a:bodyPr>
            <a:noAutofit/>
          </a:bodyPr>
          <a:lstStyle/>
          <a:p>
            <a:r>
              <a:rPr lang="en-ZA" sz="2400" dirty="0"/>
              <a:t>There are many reasons why a cable may fail and there can be more than one fault at a time in a cable. External damage to the cable or a voltage or current that is too high can cause the insulation of the cable to break down or conductors to burn off thus causing a fault in the cable.</a:t>
            </a:r>
            <a:endParaRPr lang="en-GB" sz="2400" dirty="0"/>
          </a:p>
          <a:p>
            <a:endParaRPr lang="en-GB" sz="2400" dirty="0"/>
          </a:p>
          <a:p>
            <a:endParaRPr lang="en-GB" sz="2400" dirty="0"/>
          </a:p>
          <a:p>
            <a:endParaRPr lang="en-GB" sz="2400" dirty="0"/>
          </a:p>
          <a:p>
            <a:endParaRPr lang="en-GB" sz="2400" dirty="0"/>
          </a:p>
        </p:txBody>
      </p:sp>
      <p:pic>
        <p:nvPicPr>
          <p:cNvPr id="7"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506" y="3147518"/>
            <a:ext cx="854046" cy="854046"/>
          </a:xfrm>
          <a:prstGeom prst="rect">
            <a:avLst/>
          </a:prstGeom>
        </p:spPr>
      </p:pic>
      <p:sp>
        <p:nvSpPr>
          <p:cNvPr id="8" name="Rectangle 7">
            <a:extLst>
              <a:ext uri="{FF2B5EF4-FFF2-40B4-BE49-F238E27FC236}">
                <a16:creationId xmlns:a16="http://schemas.microsoft.com/office/drawing/2014/main" id="{ED0F39FE-ABFC-434F-8991-7748E1C924D7}"/>
              </a:ext>
            </a:extLst>
          </p:cNvPr>
          <p:cNvSpPr/>
          <p:nvPr/>
        </p:nvSpPr>
        <p:spPr>
          <a:xfrm>
            <a:off x="1225916" y="3170566"/>
            <a:ext cx="9740169" cy="830987"/>
          </a:xfrm>
          <a:prstGeom prst="rect">
            <a:avLst/>
          </a:prstGeom>
          <a:solidFill>
            <a:srgbClr val="8FC335">
              <a:lumMod val="40000"/>
              <a:lumOff val="60000"/>
            </a:srgbClr>
          </a:solidFill>
        </p:spPr>
        <p:txBody>
          <a:bodyPr wrap="square" lIns="91429" tIns="45715" rIns="91429" bIns="45715">
            <a:spAutoFit/>
          </a:bodyPr>
          <a:lstStyle/>
          <a:p>
            <a:pPr>
              <a:defRPr/>
            </a:pPr>
            <a:r>
              <a:rPr lang="en-GB" sz="2400" i="1" kern="0" dirty="0">
                <a:solidFill>
                  <a:srgbClr val="43525A"/>
                </a:solidFill>
              </a:rPr>
              <a:t>Click the button to watch a video explaining the different types of faults that can occur in cables.</a:t>
            </a:r>
          </a:p>
        </p:txBody>
      </p:sp>
      <p:sp>
        <p:nvSpPr>
          <p:cNvPr id="9" name="Rounded Rectangle 8"/>
          <p:cNvSpPr/>
          <p:nvPr/>
        </p:nvSpPr>
        <p:spPr>
          <a:xfrm>
            <a:off x="4581994" y="4369187"/>
            <a:ext cx="3028014" cy="1988910"/>
          </a:xfrm>
          <a:prstGeom prst="roundRect">
            <a:avLst/>
          </a:prstGeom>
          <a:solidFill>
            <a:srgbClr val="86B59C">
              <a:alpha val="46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9" tIns="45715" rIns="91429" bIns="45715" rtlCol="0" anchor="ctr"/>
          <a:lstStyle/>
          <a:p>
            <a:pPr algn="ctr" defTabSz="457148">
              <a:defRPr/>
            </a:pPr>
            <a:r>
              <a:rPr lang="en-ZA" kern="0" dirty="0">
                <a:solidFill>
                  <a:prstClr val="white"/>
                </a:solidFill>
                <a:latin typeface="Calibri"/>
              </a:rPr>
              <a:t>Video 01 screenshot</a:t>
            </a:r>
          </a:p>
        </p:txBody>
      </p:sp>
    </p:spTree>
    <p:custDataLst>
      <p:tags r:id="rId1"/>
    </p:custDataLst>
    <p:extLst>
      <p:ext uri="{BB962C8B-B14F-4D97-AF65-F5344CB8AC3E}">
        <p14:creationId xmlns:p14="http://schemas.microsoft.com/office/powerpoint/2010/main" val="102032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17108"/>
          </a:xfrm>
        </p:spPr>
        <p:txBody>
          <a:bodyPr>
            <a:normAutofit/>
          </a:bodyPr>
          <a:lstStyle/>
          <a:p>
            <a:r>
              <a:rPr lang="en-GB" sz="3000" dirty="0"/>
              <a:t>Test instruments</a:t>
            </a:r>
          </a:p>
        </p:txBody>
      </p:sp>
      <p:sp>
        <p:nvSpPr>
          <p:cNvPr id="3" name="Content Placeholder 2"/>
          <p:cNvSpPr>
            <a:spLocks noGrp="1"/>
          </p:cNvSpPr>
          <p:nvPr>
            <p:ph idx="1"/>
          </p:nvPr>
        </p:nvSpPr>
        <p:spPr>
          <a:xfrm>
            <a:off x="838200" y="1506646"/>
            <a:ext cx="10959353" cy="2023364"/>
          </a:xfrm>
        </p:spPr>
        <p:txBody>
          <a:bodyPr>
            <a:noAutofit/>
          </a:bodyPr>
          <a:lstStyle/>
          <a:p>
            <a:r>
              <a:rPr lang="en-ZA" sz="2400" dirty="0"/>
              <a:t>There are a number of insulation testers that are used to test cables. These instruments are suitable for testing the insulation resistance and the continuity for all medium voltage domestic and industrial wiring systems and equipment, transformers, motors, generators and low tension cables. </a:t>
            </a:r>
            <a:r>
              <a:rPr lang="en-ZA" sz="2400" dirty="0">
                <a:solidFill>
                  <a:srgbClr val="0070C0"/>
                </a:solidFill>
              </a:rPr>
              <a:t>Refer to the unit where you have learnt how to use these testers.</a:t>
            </a:r>
            <a:endParaRPr lang="en-GB" sz="2400" dirty="0">
              <a:solidFill>
                <a:srgbClr val="0070C0"/>
              </a:solidFill>
            </a:endParaRPr>
          </a:p>
          <a:p>
            <a:endParaRPr lang="en-GB" sz="2400" dirty="0"/>
          </a:p>
          <a:p>
            <a:endParaRPr lang="en-GB" sz="2400" dirty="0"/>
          </a:p>
          <a:p>
            <a:endParaRPr lang="en-GB" sz="2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49" t="6774" r="9455" b="7988"/>
          <a:stretch/>
        </p:blipFill>
        <p:spPr bwMode="auto">
          <a:xfrm>
            <a:off x="4688959" y="3625702"/>
            <a:ext cx="2860159" cy="298774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0243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Safety warning</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solidFill>
                  <a:srgbClr val="FF0000"/>
                </a:solidFill>
                <a:sym typeface="Wingdings"/>
              </a:rPr>
              <a:t></a:t>
            </a:r>
            <a:r>
              <a:rPr lang="en-ZA" sz="2400" dirty="0"/>
              <a:t>A cable stores high voltages due to </a:t>
            </a:r>
            <a:r>
              <a:rPr lang="en-ZA" sz="2400" dirty="0">
                <a:solidFill>
                  <a:srgbClr val="0070C0"/>
                </a:solidFill>
              </a:rPr>
              <a:t>capacitance</a:t>
            </a:r>
            <a:r>
              <a:rPr lang="en-ZA" sz="2400" dirty="0"/>
              <a:t> when tested with a high voltage tester, and will discharge through the body of the person touching it or through the instrument.</a:t>
            </a:r>
          </a:p>
          <a:p>
            <a:endParaRPr lang="en-ZA" sz="2400" dirty="0"/>
          </a:p>
          <a:p>
            <a:endParaRPr lang="en-ZA" sz="2400" dirty="0"/>
          </a:p>
          <a:p>
            <a:endParaRPr lang="en-ZA" sz="2400" dirty="0"/>
          </a:p>
          <a:p>
            <a:r>
              <a:rPr lang="en-ZA" sz="2400" b="1" dirty="0"/>
              <a:t>NOTE</a:t>
            </a:r>
            <a:r>
              <a:rPr lang="en-ZA" sz="2400" dirty="0"/>
              <a:t>: You must read the safety warning </a:t>
            </a:r>
            <a:r>
              <a:rPr lang="en-GB" sz="2400" dirty="0"/>
              <a:t>on this page and </a:t>
            </a:r>
            <a:r>
              <a:rPr lang="en-ZA" sz="2400" dirty="0"/>
              <a:t>complete the self test that follows in order to continue with this lesson.</a:t>
            </a:r>
          </a:p>
          <a:p>
            <a:endParaRPr lang="en-GB" sz="2400" dirty="0"/>
          </a:p>
        </p:txBody>
      </p:sp>
      <p:sp>
        <p:nvSpPr>
          <p:cNvPr id="4" name="TextBox 3"/>
          <p:cNvSpPr txBox="1"/>
          <p:nvPr/>
        </p:nvSpPr>
        <p:spPr>
          <a:xfrm>
            <a:off x="3979076" y="2532249"/>
            <a:ext cx="2128602" cy="461655"/>
          </a:xfrm>
          <a:prstGeom prst="rect">
            <a:avLst/>
          </a:prstGeom>
          <a:solidFill>
            <a:sysClr val="window" lastClr="FFFFFF">
              <a:lumMod val="85000"/>
            </a:sys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9" tIns="45715" rIns="91429" bIns="45715" rtlCol="0">
            <a:spAutoFit/>
          </a:bodyPr>
          <a:lstStyle/>
          <a:p>
            <a:pPr algn="ctr" defTabSz="457148">
              <a:defRPr/>
            </a:pPr>
            <a:r>
              <a:rPr lang="en-ZA" sz="2400" b="1" kern="0" dirty="0">
                <a:solidFill>
                  <a:srgbClr val="BE1E2D">
                    <a:lumMod val="60000"/>
                    <a:lumOff val="40000"/>
                  </a:srgbClr>
                </a:solidFill>
              </a:rPr>
              <a:t>SAFETY FIRST !</a:t>
            </a:r>
          </a:p>
        </p:txBody>
      </p:sp>
      <p:pic>
        <p:nvPicPr>
          <p:cNvPr id="5"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8894" y="2336058"/>
            <a:ext cx="854046" cy="854046"/>
          </a:xfrm>
          <a:prstGeom prst="rect">
            <a:avLst/>
          </a:prstGeom>
        </p:spPr>
      </p:pic>
    </p:spTree>
    <p:extLst>
      <p:ext uri="{BB962C8B-B14F-4D97-AF65-F5344CB8AC3E}">
        <p14:creationId xmlns:p14="http://schemas.microsoft.com/office/powerpoint/2010/main" val="74716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Self-test</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t>Before practising to use an insulation tester to test a cable to determine its condition, you must answer the following questions after watching Video 01 and reading the ‘Safety warning’ slide. If you do not get all the questions correct you will not be able to continue with this lesson.</a:t>
            </a:r>
          </a:p>
        </p:txBody>
      </p:sp>
    </p:spTree>
    <p:extLst>
      <p:ext uri="{BB962C8B-B14F-4D97-AF65-F5344CB8AC3E}">
        <p14:creationId xmlns:p14="http://schemas.microsoft.com/office/powerpoint/2010/main" val="325097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027741"/>
          </a:xfrm>
        </p:spPr>
        <p:txBody>
          <a:bodyPr>
            <a:normAutofit/>
          </a:bodyPr>
          <a:lstStyle/>
          <a:p>
            <a:r>
              <a:rPr lang="en-ZA" sz="3000" dirty="0"/>
              <a:t>Question 1</a:t>
            </a:r>
          </a:p>
        </p:txBody>
      </p:sp>
      <p:sp>
        <p:nvSpPr>
          <p:cNvPr id="3" name="Content Placeholder 2"/>
          <p:cNvSpPr>
            <a:spLocks noGrp="1"/>
          </p:cNvSpPr>
          <p:nvPr>
            <p:ph idx="1"/>
          </p:nvPr>
        </p:nvSpPr>
        <p:spPr>
          <a:xfrm>
            <a:off x="838201" y="1315262"/>
            <a:ext cx="10515600" cy="4849495"/>
          </a:xfrm>
        </p:spPr>
        <p:txBody>
          <a:bodyPr>
            <a:normAutofit/>
          </a:bodyPr>
          <a:lstStyle/>
          <a:p>
            <a:r>
              <a:rPr lang="en-ZA" sz="2400" dirty="0"/>
              <a:t>Which tests would you do to determine the condition of a given cable?</a:t>
            </a:r>
          </a:p>
          <a:p>
            <a:endParaRPr lang="en-ZA" sz="2400" dirty="0"/>
          </a:p>
          <a:p>
            <a:pPr marL="457148" indent="-457148">
              <a:buFont typeface="+mj-lt"/>
              <a:buAutoNum type="arabicPeriod"/>
            </a:pPr>
            <a:r>
              <a:rPr lang="en-ZA" sz="2400" dirty="0">
                <a:solidFill>
                  <a:schemeClr val="bg1">
                    <a:lumMod val="75000"/>
                  </a:schemeClr>
                </a:solidFill>
              </a:rPr>
              <a:t>Continuity test</a:t>
            </a:r>
          </a:p>
          <a:p>
            <a:pPr marL="457148" indent="-457148">
              <a:buFont typeface="+mj-lt"/>
              <a:buAutoNum type="arabicPeriod"/>
            </a:pPr>
            <a:r>
              <a:rPr lang="en-ZA" sz="2400" dirty="0">
                <a:solidFill>
                  <a:schemeClr val="bg1">
                    <a:lumMod val="75000"/>
                  </a:schemeClr>
                </a:solidFill>
              </a:rPr>
              <a:t>Insulation resistance between conductors</a:t>
            </a:r>
          </a:p>
          <a:p>
            <a:pPr marL="457148" indent="-457148">
              <a:buFont typeface="+mj-lt"/>
              <a:buAutoNum type="arabicPeriod"/>
            </a:pPr>
            <a:r>
              <a:rPr lang="en-ZA" sz="2400" dirty="0">
                <a:solidFill>
                  <a:schemeClr val="bg1">
                    <a:lumMod val="75000"/>
                  </a:schemeClr>
                </a:solidFill>
              </a:rPr>
              <a:t>Insulation resistance between conductors and earth </a:t>
            </a:r>
            <a:r>
              <a:rPr lang="en-ZA" sz="2400" dirty="0"/>
              <a:t>	</a:t>
            </a:r>
          </a:p>
          <a:p>
            <a:r>
              <a:rPr lang="en-ZA" sz="2400" dirty="0"/>
              <a:t> 	</a:t>
            </a:r>
          </a:p>
          <a:p>
            <a:endParaRPr lang="en-ZA" sz="2400" dirty="0"/>
          </a:p>
          <a:p>
            <a:pPr marL="457148" indent="-457148">
              <a:buFont typeface="+mj-lt"/>
              <a:buAutoNum type="arabicPeriod"/>
            </a:pPr>
            <a:endParaRPr lang="en-ZA" sz="2400" dirty="0"/>
          </a:p>
        </p:txBody>
      </p:sp>
    </p:spTree>
    <p:extLst>
      <p:ext uri="{BB962C8B-B14F-4D97-AF65-F5344CB8AC3E}">
        <p14:creationId xmlns:p14="http://schemas.microsoft.com/office/powerpoint/2010/main" val="752084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DESIGN_ID_OFFICE THEME" val="kzzHFm0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8629</TotalTime>
  <Words>2669</Words>
  <Application>Microsoft Office PowerPoint</Application>
  <PresentationFormat>Widescreen</PresentationFormat>
  <Paragraphs>214</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Open Sans</vt:lpstr>
      <vt:lpstr>Wingdings</vt:lpstr>
      <vt:lpstr>Office Theme</vt:lpstr>
      <vt:lpstr>1_Office Theme</vt:lpstr>
      <vt:lpstr>PowerPoint Presentation</vt:lpstr>
      <vt:lpstr>Testing a low voltage cable</vt:lpstr>
      <vt:lpstr>In this lesson you will learn about:</vt:lpstr>
      <vt:lpstr>What is a low voltage cable?</vt:lpstr>
      <vt:lpstr>Types of faults that occur in cables</vt:lpstr>
      <vt:lpstr>Test instruments</vt:lpstr>
      <vt:lpstr>Safety warning</vt:lpstr>
      <vt:lpstr>Self-test</vt:lpstr>
      <vt:lpstr>Question 1</vt:lpstr>
      <vt:lpstr>Question 2</vt:lpstr>
      <vt:lpstr>Question 3</vt:lpstr>
      <vt:lpstr>Question 4</vt:lpstr>
      <vt:lpstr>Method of testing a cable</vt:lpstr>
      <vt:lpstr>Let’s review:</vt:lpstr>
      <vt:lpstr>Vid01:Different types of faults in cables</vt:lpstr>
      <vt:lpstr>Vid02: Test for a short circuit between cores   </vt:lpstr>
      <vt:lpstr>Vid03: Test for an earth fault  </vt:lpstr>
      <vt:lpstr>Vid04 Test for an open circuit in the cores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188</cp:revision>
  <dcterms:created xsi:type="dcterms:W3CDTF">2018-02-02T12:07:09Z</dcterms:created>
  <dcterms:modified xsi:type="dcterms:W3CDTF">2018-09-20T07:28:41Z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