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comments/comment4.xml" ContentType="application/vnd.openxmlformats-officedocument.presentationml.comments+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comments/comment5.xml" ContentType="application/vnd.openxmlformats-officedocument.presentationml.comments+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06" r:id="rId2"/>
    <p:sldMasterId id="2147483723" r:id="rId3"/>
    <p:sldMasterId id="2147483740" r:id="rId4"/>
  </p:sldMasterIdLst>
  <p:notesMasterIdLst>
    <p:notesMasterId r:id="rId36"/>
  </p:notesMasterIdLst>
  <p:sldIdLst>
    <p:sldId id="256" r:id="rId5"/>
    <p:sldId id="309" r:id="rId6"/>
    <p:sldId id="268" r:id="rId7"/>
    <p:sldId id="278" r:id="rId8"/>
    <p:sldId id="308" r:id="rId9"/>
    <p:sldId id="319" r:id="rId10"/>
    <p:sldId id="318" r:id="rId11"/>
    <p:sldId id="322" r:id="rId12"/>
    <p:sldId id="324" r:id="rId13"/>
    <p:sldId id="321" r:id="rId14"/>
    <p:sldId id="325" r:id="rId15"/>
    <p:sldId id="326" r:id="rId16"/>
    <p:sldId id="329" r:id="rId17"/>
    <p:sldId id="332" r:id="rId18"/>
    <p:sldId id="320" r:id="rId19"/>
    <p:sldId id="334" r:id="rId20"/>
    <p:sldId id="342" r:id="rId21"/>
    <p:sldId id="341" r:id="rId22"/>
    <p:sldId id="340" r:id="rId23"/>
    <p:sldId id="335" r:id="rId24"/>
    <p:sldId id="336" r:id="rId25"/>
    <p:sldId id="337" r:id="rId26"/>
    <p:sldId id="338" r:id="rId27"/>
    <p:sldId id="339" r:id="rId28"/>
    <p:sldId id="270" r:id="rId29"/>
    <p:sldId id="323" r:id="rId30"/>
    <p:sldId id="317" r:id="rId31"/>
    <p:sldId id="327" r:id="rId32"/>
    <p:sldId id="328" r:id="rId33"/>
    <p:sldId id="330" r:id="rId34"/>
    <p:sldId id="331" r:id="rId35"/>
  </p:sldIdLst>
  <p:sldSz cx="10239375" cy="5003800"/>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308"/>
            <p14:sldId id="319"/>
            <p14:sldId id="318"/>
            <p14:sldId id="322"/>
            <p14:sldId id="324"/>
            <p14:sldId id="321"/>
            <p14:sldId id="325"/>
            <p14:sldId id="326"/>
            <p14:sldId id="329"/>
            <p14:sldId id="332"/>
            <p14:sldId id="320"/>
            <p14:sldId id="334"/>
            <p14:sldId id="342"/>
            <p14:sldId id="341"/>
            <p14:sldId id="340"/>
            <p14:sldId id="335"/>
            <p14:sldId id="336"/>
            <p14:sldId id="337"/>
            <p14:sldId id="338"/>
            <p14:sldId id="339"/>
          </p14:sldIdLst>
        </p14:section>
        <p14:section name="Appendix" id="{61A5EB1E-5BAC-224D-8F20-5D1D8E086C2B}">
          <p14:sldIdLst>
            <p14:sldId id="270"/>
            <p14:sldId id="323"/>
            <p14:sldId id="317"/>
            <p14:sldId id="327"/>
            <p14:sldId id="328"/>
            <p14:sldId id="330"/>
            <p14:sldId id="331"/>
          </p14:sldIdLst>
        </p14:section>
      </p14:sectionLst>
    </p:ext>
    <p:ext uri="{EFAFB233-063F-42B5-8137-9DF3F51BA10A}">
      <p15:sldGuideLst xmlns:p15="http://schemas.microsoft.com/office/powerpoint/2012/main">
        <p15:guide id="1" orient="horz" pos="1576">
          <p15:clr>
            <a:srgbClr val="A4A3A4"/>
          </p15:clr>
        </p15:guide>
        <p15:guide id="2" pos="322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7" clrIdx="0">
    <p:extLst/>
  </p:cmAuthor>
  <p:cmAuthor id="2" name="Benita Gomes" initials="BG" lastIdx="3" clrIdx="1">
    <p:extLst/>
  </p:cmAuthor>
  <p:cmAuthor id="3" name="BackOffice" initials="B"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82723" autoAdjust="0"/>
  </p:normalViewPr>
  <p:slideViewPr>
    <p:cSldViewPr snapToGrid="0" snapToObjects="1">
      <p:cViewPr varScale="1">
        <p:scale>
          <a:sx n="128" d="100"/>
          <a:sy n="128" d="100"/>
        </p:scale>
        <p:origin x="750" y="120"/>
      </p:cViewPr>
      <p:guideLst>
        <p:guide orient="horz" pos="1576"/>
        <p:guide pos="322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7" d="100"/>
          <a:sy n="57" d="100"/>
        </p:scale>
        <p:origin x="-281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08-24T17:31:41.271" idx="3">
    <p:pos x="138" y="1902"/>
    <p:text>Img 1</p:text>
  </p:cm>
  <p:cm authorId="3" dt="2018-08-24T17:32:06.937" idx="4">
    <p:pos x="2613" y="1624"/>
    <p:text>Img 2</p:text>
  </p:cm>
  <p:cm authorId="3" dt="2018-08-24T17:32:14.909" idx="5">
    <p:pos x="4795" y="1816"/>
    <p:text>Img 3</p:text>
  </p:cm>
  <p:cm authorId="3" dt="2018-08-24T17:32:22.243" idx="6">
    <p:pos x="5518" y="1964"/>
    <p:text>Img 4</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18-08-24T17:32:42.447" idx="2">
    <p:pos x="1880" y="1944"/>
    <p:text>Img05</p:text>
  </p:cm>
  <p:cm authorId="3" dt="2018-08-24T17:32:47.735" idx="1">
    <p:pos x="6058" y="418"/>
    <p:text>Img06</p:text>
  </p:cm>
</p:cmLst>
</file>

<file path=ppt/comments/comment3.xml><?xml version="1.0" encoding="utf-8"?>
<p:cmLst xmlns:a="http://schemas.openxmlformats.org/drawingml/2006/main" xmlns:r="http://schemas.openxmlformats.org/officeDocument/2006/relationships" xmlns:p="http://schemas.openxmlformats.org/presentationml/2006/main">
  <p:cm authorId="3" dt="2018-08-24T17:33:29.601" idx="7">
    <p:pos x="422" y="1859"/>
    <p:text>Img07</p:text>
  </p:cm>
  <p:cm authorId="3" dt="2018-08-24T17:33:35.295" idx="8">
    <p:pos x="2428" y="1795"/>
    <p:text>Img 08</p:text>
  </p:cm>
  <p:cm authorId="3" dt="2018-08-24T17:33:40.911" idx="9">
    <p:pos x="4618" y="1781"/>
    <p:text>Img09</p:text>
  </p:cm>
</p:cmLst>
</file>

<file path=ppt/comments/comment4.xml><?xml version="1.0" encoding="utf-8"?>
<p:cmLst xmlns:a="http://schemas.openxmlformats.org/drawingml/2006/main" xmlns:r="http://schemas.openxmlformats.org/officeDocument/2006/relationships" xmlns:p="http://schemas.openxmlformats.org/presentationml/2006/main">
  <p:cm authorId="3" dt="2018-08-06T18:59:59.015" idx="10">
    <p:pos x="280" y="1717"/>
    <p:text>The safety first button is used to alert learners of any potential dangers or precautions that need to be taken. See notes.</p:text>
  </p:cm>
  <p:cm authorId="3" dt="2018-08-24T17:34:11.039" idx="11">
    <p:pos x="5379" y="1575"/>
    <p:text>Img10</p:text>
  </p:cm>
</p:cmLst>
</file>

<file path=ppt/comments/comment5.xml><?xml version="1.0" encoding="utf-8"?>
<p:cmLst xmlns:a="http://schemas.openxmlformats.org/drawingml/2006/main" xmlns:r="http://schemas.openxmlformats.org/officeDocument/2006/relationships" xmlns:p="http://schemas.openxmlformats.org/presentationml/2006/main">
  <p:cm authorId="3" dt="2018-08-07T18:47:38.459" idx="12">
    <p:pos x="3545" y="1610"/>
    <p:text>Have a pop up of table 2 for this question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Link to</a:t>
            </a:r>
            <a:r>
              <a:rPr lang="en-US" b="0" baseline="0" dirty="0"/>
              <a:t> unit 1.1 upon </a:t>
            </a:r>
            <a:r>
              <a:rPr lang="en-US" b="0" baseline="0"/>
              <a:t>clicking the unit.</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On clicking </a:t>
            </a:r>
            <a:r>
              <a:rPr lang="en-ZA" dirty="0" err="1"/>
              <a:t>Img</a:t>
            </a:r>
            <a:r>
              <a:rPr lang="en-ZA" dirty="0"/>
              <a:t> 07 present: “Paper insulated cables can either be; Paper insulated, lead covered, double steel armoured</a:t>
            </a:r>
            <a:r>
              <a:rPr lang="en-ZA" baseline="0" dirty="0"/>
              <a:t> (PILCSWA) or</a:t>
            </a:r>
            <a:r>
              <a:rPr lang="en-ZA" dirty="0"/>
              <a:t> Paper insulated, lead covered, double wire armoured.” (Fig 1 Page 24 Book 2) link to section</a:t>
            </a:r>
            <a:r>
              <a:rPr lang="en-ZA" baseline="0" dirty="0"/>
              <a:t> on Paper insulated cable.</a:t>
            </a:r>
            <a:endParaRPr lang="en-ZA" dirty="0"/>
          </a:p>
          <a:p>
            <a:endParaRPr lang="en-ZA" dirty="0"/>
          </a:p>
          <a:p>
            <a:pPr marL="0" marR="0" indent="0" algn="l" defTabSz="914400" rtl="0" eaLnBrk="1" fontAlgn="auto" latinLnBrk="0" hangingPunct="1">
              <a:lnSpc>
                <a:spcPct val="100000"/>
              </a:lnSpc>
              <a:spcBef>
                <a:spcPts val="0"/>
              </a:spcBef>
              <a:spcAft>
                <a:spcPts val="0"/>
              </a:spcAft>
              <a:buClrTx/>
              <a:buSzTx/>
              <a:buFontTx/>
              <a:buNone/>
              <a:tabLst/>
              <a:defRPr/>
            </a:pPr>
            <a:r>
              <a:rPr lang="en-ZA" dirty="0"/>
              <a:t>On clicking </a:t>
            </a:r>
            <a:r>
              <a:rPr lang="en-ZA" dirty="0" err="1"/>
              <a:t>Img</a:t>
            </a:r>
            <a:r>
              <a:rPr lang="en-ZA" dirty="0"/>
              <a:t> 08 present: “PVC cables are commonly used for low and medium tension installations. </a:t>
            </a:r>
            <a:r>
              <a:rPr lang="en-ZA" sz="1200" b="0" i="0" u="none" strike="noStrike" kern="1200" baseline="0" dirty="0">
                <a:solidFill>
                  <a:schemeClr val="tx1"/>
                </a:solidFill>
                <a:latin typeface="+mn-lt"/>
                <a:ea typeface="+mn-ea"/>
                <a:cs typeface="+mn-cs"/>
              </a:rPr>
              <a:t>In this type of cable each core is insulated separately with PVC. The cores are then collectively covered with PVC, then armoured with wire, which in turn is covered with a final PVC covering.</a:t>
            </a:r>
            <a:r>
              <a:rPr lang="en-ZA" dirty="0"/>
              <a:t>” (Fig 2 Page 26 Book 2) link to section on PVC cables</a:t>
            </a:r>
          </a:p>
          <a:p>
            <a:r>
              <a:rPr lang="en-ZA" dirty="0"/>
              <a:t> On</a:t>
            </a:r>
            <a:r>
              <a:rPr lang="en-ZA" baseline="0" dirty="0"/>
              <a:t> clicking </a:t>
            </a:r>
            <a:r>
              <a:rPr lang="en-ZA" baseline="0" dirty="0" err="1"/>
              <a:t>Img</a:t>
            </a:r>
            <a:r>
              <a:rPr lang="en-ZA" baseline="0" dirty="0"/>
              <a:t> 09 present: “Cables with TRS insulation, or trailing cables as they are commonly known, for use with portable or transportable apparatus may be divided into two main classes:</a:t>
            </a:r>
            <a:r>
              <a:rPr lang="en-ZA" sz="1200" b="0" i="0" u="none" strike="noStrike" kern="1200" baseline="0" dirty="0">
                <a:solidFill>
                  <a:schemeClr val="tx1"/>
                </a:solidFill>
                <a:latin typeface="+mn-lt"/>
                <a:ea typeface="+mn-ea"/>
                <a:cs typeface="+mn-cs"/>
              </a:rPr>
              <a:t> Flexible cables for use with portable apparatus, Pliable or semi-flexible cables for use on machinery which is stationary during its operation but is moved frequently.” (Fig3 Page 27 Book 2) link to section on TRS cable.</a:t>
            </a:r>
          </a:p>
          <a:p>
            <a:r>
              <a:rPr lang="en-ZA" sz="1200" b="0" i="0" u="none" strike="noStrike" kern="1200" baseline="0" dirty="0">
                <a:solidFill>
                  <a:schemeClr val="tx1"/>
                </a:solidFill>
                <a:latin typeface="+mn-lt"/>
                <a:ea typeface="+mn-ea"/>
                <a:cs typeface="+mn-cs"/>
              </a:rPr>
              <a:t>	</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57718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See Vid03 briefing both of the</a:t>
            </a:r>
            <a:r>
              <a:rPr lang="en-ZA" baseline="0" dirty="0"/>
              <a:t> links here should direct to vid03. Play video </a:t>
            </a:r>
            <a:r>
              <a:rPr lang="en-ZA" baseline="0" dirty="0" err="1"/>
              <a:t>fullscreen</a:t>
            </a:r>
            <a:r>
              <a:rPr lang="en-ZA" baseline="0" dirty="0"/>
              <a:t>.</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647809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See Vid04 briefing,</a:t>
            </a:r>
            <a:r>
              <a:rPr lang="en-ZA" baseline="0" dirty="0"/>
              <a:t> </a:t>
            </a:r>
            <a:r>
              <a:rPr lang="en-ZA" dirty="0"/>
              <a:t>the</a:t>
            </a:r>
            <a:r>
              <a:rPr lang="en-ZA" baseline="0" dirty="0"/>
              <a:t> links here should direct to vid04. Play video full screen.</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647809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See Vid05 briefing,</a:t>
            </a:r>
            <a:r>
              <a:rPr lang="en-ZA" baseline="0" dirty="0"/>
              <a:t> </a:t>
            </a:r>
            <a:r>
              <a:rPr lang="en-ZA" dirty="0"/>
              <a:t>the</a:t>
            </a:r>
            <a:r>
              <a:rPr lang="en-ZA" baseline="0" dirty="0"/>
              <a:t> links here should direct to vid05. Play video full screen.</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647809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mn-lt"/>
                <a:ea typeface="+mn-ea"/>
                <a:cs typeface="+mn-cs"/>
              </a:rPr>
              <a:t>On clicking the button “SAFETY FIRST” present the following: “U</a:t>
            </a:r>
            <a:r>
              <a:rPr lang="en-ZA" sz="1200" dirty="0"/>
              <a:t>sing the wrong size and type of conductors can lead to conductors overheating and a fire hazard. Using incorrect colour conductors can lead to electrical accidents, like injury or electrocution.”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err="1"/>
              <a:t>Img</a:t>
            </a:r>
            <a:r>
              <a:rPr lang="en-ZA" sz="1200" dirty="0"/>
              <a:t> 10: https://tinyurl.com/y9g3t2pn</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2020354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Img</a:t>
            </a:r>
            <a:r>
              <a:rPr lang="en-US" b="0" dirty="0"/>
              <a:t>:</a:t>
            </a:r>
            <a:r>
              <a:rPr lang="en-ZA" sz="1200" b="0" i="0" u="none" strike="noStrike" kern="1200" baseline="0" dirty="0">
                <a:solidFill>
                  <a:schemeClr val="tx1"/>
                </a:solidFill>
                <a:latin typeface="+mn-lt"/>
                <a:ea typeface="+mn-ea"/>
                <a:cs typeface="+mn-cs"/>
              </a:rPr>
              <a:t>Fig3 Page 27 Book 2</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Well done, you know your conductors!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Watch Video 05 in this module again and try</a:t>
            </a:r>
            <a:r>
              <a:rPr lang="en-US" b="0" baseline="0" dirty="0"/>
              <a:t> this again.</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034361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205094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205094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Well done.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a:t>
            </a:r>
            <a:r>
              <a:rPr lang="en-US" b="0" baseline="0" dirty="0"/>
              <a:t> again.</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034361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Great</a:t>
            </a:r>
            <a:r>
              <a:rPr lang="en-US" b="0" baseline="0" dirty="0"/>
              <a:t> work</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a:t>
            </a:r>
            <a:r>
              <a:rPr lang="en-US" b="0" baseline="0" dirty="0"/>
              <a:t> again.</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03436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Link</a:t>
            </a:r>
            <a:r>
              <a:rPr lang="en-ZA" baseline="0" dirty="0"/>
              <a:t> each to the relevant section below.</a:t>
            </a: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Well</a:t>
            </a:r>
            <a:r>
              <a:rPr lang="en-US" b="0" baseline="0" dirty="0"/>
              <a:t> done</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a:t>
            </a:r>
            <a:r>
              <a:rPr lang="en-US" b="0" baseline="0" dirty="0"/>
              <a:t> again.</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034361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Excellent.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a:t>
            </a:r>
            <a:r>
              <a:rPr lang="en-US" b="0" baseline="0" dirty="0"/>
              <a:t> again.</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1034361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Excellent.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a:t>
            </a:r>
            <a:r>
              <a:rPr lang="en-US" b="0" baseline="0" dirty="0"/>
              <a:t> again.</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034361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Excellent.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a:t>
            </a:r>
            <a:r>
              <a:rPr lang="en-US" b="0" baseline="0" dirty="0"/>
              <a:t>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Table 2 to pop up when question is clicked.</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034361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Use script</a:t>
            </a:r>
            <a:r>
              <a:rPr lang="en-ZA" baseline="0" dirty="0"/>
              <a:t> in Video 01 briefing and an SME to create a video similar to this one but showing the differences between flexible cord and flexible cable: https://www.youtube.com/watch?v=Bpo7M3B06gY </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4197431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Use script</a:t>
            </a:r>
            <a:r>
              <a:rPr lang="en-ZA" baseline="0" dirty="0"/>
              <a:t> in Video 01 briefing and an SME to create a video similar to this one but showing the differences between flexible cord and flexible cable: https://www.youtube.com/watch?v=Bpo7M3B06gY OR as in video: https://www.youtube.com/watch?v=KBvyX80Pdec</a:t>
            </a:r>
          </a:p>
          <a:p>
            <a:endParaRPr lang="en-Z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Table 1: Cables.pptx by DB in the </a:t>
            </a:r>
            <a:r>
              <a:rPr lang="en-ZA" sz="1200" dirty="0" err="1"/>
              <a:t>dropbox</a:t>
            </a:r>
            <a:r>
              <a:rPr lang="en-ZA" sz="1200" dirty="0"/>
              <a:t> folder https://tinyurl.com/y8b3amab </a:t>
            </a:r>
            <a:endParaRPr lang="en-US"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4197431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Use script</a:t>
            </a:r>
            <a:r>
              <a:rPr lang="en-ZA" baseline="0" dirty="0"/>
              <a:t> in Video 02 briefing and an SME to create a video similar to this one discussing armoured cables only: https://www.youtube.com/watch?v=5XST0DkotYw</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3710699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Create a video similar to this: https://www.youtube.com/watch?v=Nn58AvA_JDs </a:t>
            </a:r>
            <a:r>
              <a:rPr lang="en-ZA" baseline="0" dirty="0"/>
              <a:t> with script as in video03 </a:t>
            </a:r>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Diagram: </a:t>
            </a:r>
            <a:r>
              <a:rPr lang="en-ZA" dirty="0"/>
              <a:t>(Fig 1 Page 24 Book 2) </a:t>
            </a:r>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3710699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Create a video similar to this: https://www.youtube.com/watch?v=Nn58AvA_JDs </a:t>
            </a:r>
            <a:r>
              <a:rPr lang="en-ZA" baseline="0" dirty="0"/>
              <a:t> with script as in video03 </a:t>
            </a:r>
            <a:endParaRPr lang="en-ZA" dirty="0"/>
          </a:p>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3710699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Create a video similar to this: https://www.youtube.com/watch?v=Nn58AvA_JDs </a:t>
            </a:r>
            <a:r>
              <a:rPr lang="en-ZA" baseline="0" dirty="0"/>
              <a:t> with script as in video04 </a:t>
            </a:r>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Diagram: </a:t>
            </a:r>
            <a:r>
              <a:rPr lang="en-ZA" dirty="0"/>
              <a:t>Fig 2 Page 26 Book 2</a:t>
            </a:r>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371069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Create a video similar to this: https://www.youtube.com/watch?v=Nn58AvA_JDs </a:t>
            </a:r>
            <a:r>
              <a:rPr lang="en-ZA" baseline="0" dirty="0"/>
              <a:t> with script as in video05</a:t>
            </a:r>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Diagram: </a:t>
            </a:r>
            <a:r>
              <a:rPr lang="en-ZA" sz="1200" b="0" i="0" u="none" strike="noStrike" kern="1200" baseline="0" dirty="0">
                <a:solidFill>
                  <a:schemeClr val="tx1"/>
                </a:solidFill>
                <a:latin typeface="+mn-lt"/>
                <a:ea typeface="+mn-ea"/>
                <a:cs typeface="+mn-cs"/>
              </a:rPr>
              <a:t>Fig3,4,5 Page 27 Book 2</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3710699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clicking unit ‘1.1’ re-direct</a:t>
            </a:r>
            <a:r>
              <a:rPr lang="en-US" baseline="0" dirty="0"/>
              <a:t> to previous lesson Section 3 unit 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 clicking Img00 present: “Silver plated copper wire.” Img00: </a:t>
            </a:r>
            <a:r>
              <a:rPr lang="en-ZA" sz="1200" b="0" i="0" kern="1200" dirty="0">
                <a:solidFill>
                  <a:schemeClr val="tx1"/>
                </a:solidFill>
                <a:effectLst/>
                <a:latin typeface="+mn-lt"/>
                <a:ea typeface="+mn-ea"/>
                <a:cs typeface="+mn-cs"/>
              </a:rPr>
              <a:t>https://bit.ly/2Odr24s </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202035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clicking unit ‘1.1’ re-direct</a:t>
            </a:r>
            <a:r>
              <a:rPr lang="en-US" baseline="0" dirty="0"/>
              <a:t> to previous lesson Section 3 unit 1.1</a:t>
            </a:r>
            <a:endParaRPr lang="en-US" dirty="0"/>
          </a:p>
          <a:p>
            <a:endParaRPr lang="en-ZA" dirty="0"/>
          </a:p>
          <a:p>
            <a:r>
              <a:rPr lang="en-ZA" dirty="0"/>
              <a:t>On clicking </a:t>
            </a:r>
            <a:r>
              <a:rPr lang="en-ZA" dirty="0" err="1"/>
              <a:t>Img</a:t>
            </a:r>
            <a:r>
              <a:rPr lang="en-ZA" dirty="0"/>
              <a:t> 1</a:t>
            </a:r>
            <a:r>
              <a:rPr lang="en-ZA" baseline="0" dirty="0"/>
              <a:t> </a:t>
            </a:r>
            <a:r>
              <a:rPr lang="en-ZA" dirty="0"/>
              <a:t>present: “</a:t>
            </a:r>
            <a:r>
              <a:rPr lang="en-GB" sz="1200" dirty="0"/>
              <a:t>Bunched strands are simply gathered together without a specific arrangement.”</a:t>
            </a:r>
            <a:r>
              <a:rPr lang="en-ZA" dirty="0"/>
              <a:t> https://bit.ly/2Kstths</a:t>
            </a:r>
          </a:p>
          <a:p>
            <a:r>
              <a:rPr lang="en-ZA" dirty="0"/>
              <a:t>On clicking </a:t>
            </a:r>
            <a:r>
              <a:rPr lang="en-ZA" dirty="0" err="1"/>
              <a:t>Img</a:t>
            </a:r>
            <a:r>
              <a:rPr lang="en-ZA" dirty="0"/>
              <a:t> </a:t>
            </a:r>
            <a:r>
              <a:rPr lang="en-ZA" baseline="0" dirty="0"/>
              <a:t> 2</a:t>
            </a:r>
            <a:r>
              <a:rPr lang="en-ZA" dirty="0"/>
              <a:t> present: “</a:t>
            </a:r>
            <a:r>
              <a:rPr lang="en-GB" sz="1200" dirty="0"/>
              <a:t>In concentric stranding the layers alternate in twist direction.”  </a:t>
            </a:r>
            <a:r>
              <a:rPr lang="en-ZA" sz="1200" b="0" i="0" kern="1200" dirty="0">
                <a:solidFill>
                  <a:schemeClr val="tx1"/>
                </a:solidFill>
                <a:effectLst/>
                <a:latin typeface="+mn-lt"/>
                <a:ea typeface="+mn-ea"/>
                <a:cs typeface="+mn-cs"/>
              </a:rPr>
              <a:t>https://bit.ly/2LUK96M Animate the direction of the green and red arrows.</a:t>
            </a:r>
          </a:p>
          <a:p>
            <a:r>
              <a:rPr lang="en-ZA" dirty="0"/>
              <a:t>On clicking </a:t>
            </a:r>
            <a:r>
              <a:rPr lang="en-ZA" sz="1200" b="0" i="0" kern="1200" dirty="0" err="1">
                <a:solidFill>
                  <a:schemeClr val="tx1"/>
                </a:solidFill>
                <a:effectLst/>
                <a:latin typeface="+mn-lt"/>
                <a:ea typeface="+mn-ea"/>
                <a:cs typeface="+mn-cs"/>
              </a:rPr>
              <a:t>Img</a:t>
            </a:r>
            <a:r>
              <a:rPr lang="en-ZA" sz="1200" b="0" i="0" kern="1200" dirty="0">
                <a:solidFill>
                  <a:schemeClr val="tx1"/>
                </a:solidFill>
                <a:effectLst/>
                <a:latin typeface="+mn-lt"/>
                <a:ea typeface="+mn-ea"/>
                <a:cs typeface="+mn-cs"/>
              </a:rPr>
              <a:t> </a:t>
            </a:r>
            <a:r>
              <a:rPr lang="en-ZA" sz="1200" b="0" i="0" kern="1200" baseline="0" dirty="0">
                <a:solidFill>
                  <a:schemeClr val="tx1"/>
                </a:solidFill>
                <a:effectLst/>
                <a:latin typeface="+mn-lt"/>
                <a:ea typeface="+mn-ea"/>
                <a:cs typeface="+mn-cs"/>
              </a:rPr>
              <a:t> 3</a:t>
            </a:r>
            <a:r>
              <a:rPr lang="en-ZA" sz="1200" b="0" i="0" kern="1200" dirty="0">
                <a:solidFill>
                  <a:schemeClr val="tx1"/>
                </a:solidFill>
                <a:effectLst/>
                <a:latin typeface="+mn-lt"/>
                <a:ea typeface="+mn-ea"/>
                <a:cs typeface="+mn-cs"/>
              </a:rPr>
              <a:t> present: “</a:t>
            </a:r>
            <a:r>
              <a:rPr lang="en-GB" sz="1200" dirty="0"/>
              <a:t>In </a:t>
            </a:r>
            <a:r>
              <a:rPr lang="en-GB" sz="1200" dirty="0" err="1"/>
              <a:t>unilay</a:t>
            </a:r>
            <a:r>
              <a:rPr lang="en-GB" sz="1200" dirty="0"/>
              <a:t> stranding every layer is twisted in the same direction. An easy way to remember this is,</a:t>
            </a:r>
            <a:r>
              <a:rPr lang="en-GB" sz="1200" baseline="0" dirty="0"/>
              <a:t> ‘</a:t>
            </a:r>
            <a:r>
              <a:rPr lang="en-GB" sz="1200" baseline="0" dirty="0" err="1"/>
              <a:t>uni</a:t>
            </a:r>
            <a:r>
              <a:rPr lang="en-GB" sz="1200" baseline="0" dirty="0"/>
              <a:t>’ means one therefore </a:t>
            </a:r>
            <a:r>
              <a:rPr lang="en-GB" sz="1200" baseline="0" dirty="0" err="1"/>
              <a:t>unilay</a:t>
            </a:r>
            <a:r>
              <a:rPr lang="en-GB" sz="1200" baseline="0" dirty="0"/>
              <a:t> means the wire twists in one direction.” </a:t>
            </a:r>
            <a:r>
              <a:rPr lang="en-ZA" sz="1200" b="0" i="0" kern="1200" dirty="0">
                <a:solidFill>
                  <a:schemeClr val="tx1"/>
                </a:solidFill>
                <a:effectLst/>
                <a:latin typeface="+mn-lt"/>
                <a:ea typeface="+mn-ea"/>
                <a:cs typeface="+mn-cs"/>
              </a:rPr>
              <a:t> https://bit.ly/2vAoBRP Animate the green arrows moving in one direction.</a:t>
            </a:r>
          </a:p>
          <a:p>
            <a:r>
              <a:rPr lang="en-ZA" dirty="0"/>
              <a:t>On clicking </a:t>
            </a:r>
            <a:r>
              <a:rPr lang="en-ZA" sz="1200" b="0" i="0" kern="1200" dirty="0" err="1">
                <a:solidFill>
                  <a:schemeClr val="tx1"/>
                </a:solidFill>
                <a:effectLst/>
                <a:latin typeface="+mn-lt"/>
                <a:ea typeface="+mn-ea"/>
                <a:cs typeface="+mn-cs"/>
              </a:rPr>
              <a:t>Img</a:t>
            </a:r>
            <a:r>
              <a:rPr lang="en-ZA" sz="1200" b="0" i="0" kern="1200" dirty="0">
                <a:solidFill>
                  <a:schemeClr val="tx1"/>
                </a:solidFill>
                <a:effectLst/>
                <a:latin typeface="+mn-lt"/>
                <a:ea typeface="+mn-ea"/>
                <a:cs typeface="+mn-cs"/>
              </a:rPr>
              <a:t> </a:t>
            </a:r>
            <a:r>
              <a:rPr lang="en-ZA" sz="1200" b="0" i="0" kern="1200" baseline="0" dirty="0">
                <a:solidFill>
                  <a:schemeClr val="tx1"/>
                </a:solidFill>
                <a:effectLst/>
                <a:latin typeface="+mn-lt"/>
                <a:ea typeface="+mn-ea"/>
                <a:cs typeface="+mn-cs"/>
              </a:rPr>
              <a:t> 4</a:t>
            </a:r>
            <a:r>
              <a:rPr lang="en-ZA" sz="1200" b="0" i="0" kern="1200" dirty="0">
                <a:solidFill>
                  <a:schemeClr val="tx1"/>
                </a:solidFill>
                <a:effectLst/>
                <a:latin typeface="+mn-lt"/>
                <a:ea typeface="+mn-ea"/>
                <a:cs typeface="+mn-cs"/>
              </a:rPr>
              <a:t> present: “In rope lay the strands are arranged similar to a rope pattern.” https://bit.ly/2vov2Z9</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3691768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err="1"/>
              <a:t>Img</a:t>
            </a:r>
            <a:r>
              <a:rPr lang="en-ZA" dirty="0"/>
              <a:t> 05 : https://tinyurl.com/ybc5pzlf</a:t>
            </a:r>
          </a:p>
          <a:p>
            <a:endParaRPr lang="en-ZA" dirty="0"/>
          </a:p>
          <a:p>
            <a:r>
              <a:rPr lang="en-ZA" dirty="0" err="1"/>
              <a:t>Img</a:t>
            </a:r>
            <a:r>
              <a:rPr lang="en-ZA" dirty="0"/>
              <a:t> 06 https://tinyurl.com/y7y9oa8g</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370450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clicking ‘Flexible cord’ present: “</a:t>
                </a:r>
                <a:r>
                  <a:rPr lang="en-ZA" sz="1200" b="0" i="0" u="none" strike="noStrike" kern="1200" baseline="0" dirty="0">
                    <a:solidFill>
                      <a:schemeClr val="tx1"/>
                    </a:solidFill>
                    <a:latin typeface="+mn-lt"/>
                    <a:ea typeface="+mn-ea"/>
                    <a:cs typeface="+mn-cs"/>
                  </a:rPr>
                  <a:t>A cable in which the nominal cross-sectional area of each conductor does not exceed </a:t>
                </a:r>
                <a14:m>
                  <m:oMath xmlns:m="http://schemas.openxmlformats.org/officeDocument/2006/math">
                    <m:r>
                      <a:rPr lang="en-ZA" sz="1200" b="0" i="1" u="none" strike="noStrike" kern="1200" baseline="0" dirty="0" smtClean="0">
                        <a:solidFill>
                          <a:schemeClr val="tx1"/>
                        </a:solidFill>
                        <a:latin typeface="Cambria Math"/>
                        <a:ea typeface="+mn-ea"/>
                        <a:cs typeface="+mn-cs"/>
                      </a:rPr>
                      <m:t>4 </m:t>
                    </m:r>
                    <m:r>
                      <a:rPr lang="en-ZA" sz="1200" b="0" i="1" u="none" strike="noStrike" kern="1200" baseline="0" dirty="0" smtClean="0">
                        <a:solidFill>
                          <a:schemeClr val="tx1"/>
                        </a:solidFill>
                        <a:latin typeface="Cambria Math"/>
                        <a:ea typeface="+mn-ea"/>
                        <a:cs typeface="+mn-cs"/>
                      </a:rPr>
                      <m:t>𝑚</m:t>
                    </m:r>
                    <m:sSup>
                      <m:sSupPr>
                        <m:ctrlPr>
                          <a:rPr lang="en-ZA" sz="1200" b="0" i="1" u="none" strike="noStrike" kern="1200" baseline="0" dirty="0" smtClean="0">
                            <a:solidFill>
                              <a:schemeClr val="tx1"/>
                            </a:solidFill>
                            <a:latin typeface="Cambria Math" panose="02040503050406030204" pitchFamily="18" charset="0"/>
                            <a:ea typeface="+mn-ea"/>
                            <a:cs typeface="+mn-cs"/>
                          </a:rPr>
                        </m:ctrlPr>
                      </m:sSupPr>
                      <m:e>
                        <m:r>
                          <a:rPr lang="en-ZA" sz="1200" b="0" i="1" u="none" strike="noStrike" kern="1200" baseline="0" dirty="0" smtClean="0">
                            <a:solidFill>
                              <a:schemeClr val="tx1"/>
                            </a:solidFill>
                            <a:latin typeface="Cambria Math"/>
                            <a:ea typeface="+mn-ea"/>
                            <a:cs typeface="+mn-cs"/>
                          </a:rPr>
                          <m:t>𝑚</m:t>
                        </m:r>
                      </m:e>
                      <m:sup>
                        <m:r>
                          <a:rPr lang="en-ZA" sz="1200" b="0" i="1" u="none" strike="noStrike" kern="1200" baseline="0" dirty="0" smtClean="0">
                            <a:solidFill>
                              <a:schemeClr val="tx1"/>
                            </a:solidFill>
                            <a:latin typeface="Cambria Math"/>
                            <a:ea typeface="+mn-ea"/>
                            <a:cs typeface="+mn-cs"/>
                          </a:rPr>
                          <m:t>2</m:t>
                        </m:r>
                      </m:sup>
                    </m:sSup>
                    <m:r>
                      <a:rPr lang="en-ZA" sz="1200" b="0" i="1" u="none" strike="noStrike" kern="1200" baseline="0" dirty="0" smtClean="0">
                        <a:solidFill>
                          <a:schemeClr val="tx1"/>
                        </a:solidFill>
                        <a:latin typeface="Cambria Math"/>
                        <a:ea typeface="+mn-ea"/>
                        <a:cs typeface="+mn-cs"/>
                      </a:rPr>
                      <m:t> </m:t>
                    </m:r>
                  </m:oMath>
                </a14:m>
                <a:r>
                  <a:rPr lang="en-ZA" sz="1200" b="0" i="0" u="none" strike="noStrike" kern="1200" baseline="0" dirty="0">
                    <a:solidFill>
                      <a:schemeClr val="tx1"/>
                    </a:solidFill>
                    <a:latin typeface="+mn-lt"/>
                    <a:ea typeface="+mn-ea"/>
                    <a:cs typeface="+mn-cs"/>
                  </a:rPr>
                  <a:t>and in which each conductor is composed of strands of a diameter less than </a:t>
                </a:r>
                <a14:m>
                  <m:oMath xmlns:m="http://schemas.openxmlformats.org/officeDocument/2006/math">
                    <m:r>
                      <a:rPr lang="en-ZA" sz="1200" b="0" i="1" u="none" strike="noStrike" kern="1200" baseline="0" dirty="0" smtClean="0">
                        <a:solidFill>
                          <a:schemeClr val="tx1"/>
                        </a:solidFill>
                        <a:latin typeface="Cambria Math"/>
                        <a:ea typeface="+mn-ea"/>
                        <a:cs typeface="+mn-cs"/>
                      </a:rPr>
                      <m:t>0,31</m:t>
                    </m:r>
                    <m:r>
                      <a:rPr lang="en-ZA" sz="1200" b="0" i="1" u="none" strike="noStrike" kern="1200" baseline="0" dirty="0" smtClean="0">
                        <a:solidFill>
                          <a:schemeClr val="tx1"/>
                        </a:solidFill>
                        <a:latin typeface="Cambria Math"/>
                        <a:ea typeface="+mn-ea"/>
                        <a:cs typeface="+mn-cs"/>
                      </a:rPr>
                      <m:t>𝑚𝑚</m:t>
                    </m:r>
                  </m:oMath>
                </a14:m>
                <a:r>
                  <a:rPr lang="en-Z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a:solidFill>
                      <a:schemeClr val="tx1"/>
                    </a:solidFill>
                    <a:latin typeface="+mn-lt"/>
                    <a:ea typeface="+mn-ea"/>
                    <a:cs typeface="+mn-cs"/>
                  </a:rPr>
                  <a:t>On clicking ‘Flexible cable’ present: “A cable in which the conductors consist of strands of diameter not exceeding </a:t>
                </a:r>
                <a14:m>
                  <m:oMath xmlns:m="http://schemas.openxmlformats.org/officeDocument/2006/math">
                    <m:r>
                      <a:rPr lang="en-ZA" sz="1200" b="0" i="1" u="none" strike="noStrike" kern="1200" baseline="0" dirty="0" smtClean="0">
                        <a:solidFill>
                          <a:schemeClr val="tx1"/>
                        </a:solidFill>
                        <a:latin typeface="Cambria Math"/>
                        <a:ea typeface="+mn-ea"/>
                        <a:cs typeface="+mn-cs"/>
                      </a:rPr>
                      <m:t>0,51</m:t>
                    </m:r>
                    <m:r>
                      <a:rPr lang="en-ZA" sz="1200" b="0" i="1" u="none" strike="noStrike" kern="1200" baseline="0" dirty="0" smtClean="0">
                        <a:solidFill>
                          <a:schemeClr val="tx1"/>
                        </a:solidFill>
                        <a:latin typeface="Cambria Math"/>
                        <a:ea typeface="+mn-ea"/>
                        <a:cs typeface="+mn-cs"/>
                      </a:rPr>
                      <m:t>𝑚𝑚</m:t>
                    </m:r>
                  </m:oMath>
                </a14:m>
                <a:r>
                  <a:rPr lang="en-ZA" sz="1200" b="0" i="0" u="none" strike="noStrike" kern="1200" baseline="0" dirty="0">
                    <a:solidFill>
                      <a:schemeClr val="tx1"/>
                    </a:solidFill>
                    <a:latin typeface="+mn-lt"/>
                    <a:ea typeface="+mn-ea"/>
                    <a:cs typeface="+mn-cs"/>
                  </a:rPr>
                  <a:t> and in which the insulation and covering are such that they afford flexibility and in which the nominal cross-sectional area of each conductor exceeds </a:t>
                </a:r>
                <a14:m>
                  <m:oMath xmlns:m="http://schemas.openxmlformats.org/officeDocument/2006/math">
                    <m:r>
                      <a:rPr lang="en-ZA" sz="1200" b="0" i="1" u="none" strike="noStrike" kern="1200" baseline="0" dirty="0" smtClean="0">
                        <a:solidFill>
                          <a:schemeClr val="tx1"/>
                        </a:solidFill>
                        <a:latin typeface="Cambria Math"/>
                        <a:ea typeface="+mn-ea"/>
                        <a:cs typeface="+mn-cs"/>
                      </a:rPr>
                      <m:t>4 </m:t>
                    </m:r>
                    <m:r>
                      <a:rPr lang="en-ZA" sz="1200" b="0" i="1" u="none" strike="noStrike" kern="1200" baseline="0" dirty="0" smtClean="0">
                        <a:solidFill>
                          <a:schemeClr val="tx1"/>
                        </a:solidFill>
                        <a:latin typeface="Cambria Math"/>
                        <a:ea typeface="+mn-ea"/>
                        <a:cs typeface="+mn-cs"/>
                      </a:rPr>
                      <m:t>𝑚</m:t>
                    </m:r>
                    <m:sSup>
                      <m:sSupPr>
                        <m:ctrlPr>
                          <a:rPr lang="en-ZA" sz="1200" b="0" i="1" u="none" strike="noStrike" kern="1200" baseline="0" dirty="0" smtClean="0">
                            <a:solidFill>
                              <a:schemeClr val="tx1"/>
                            </a:solidFill>
                            <a:latin typeface="Cambria Math" panose="02040503050406030204" pitchFamily="18" charset="0"/>
                            <a:ea typeface="+mn-ea"/>
                            <a:cs typeface="+mn-cs"/>
                          </a:rPr>
                        </m:ctrlPr>
                      </m:sSupPr>
                      <m:e>
                        <m:r>
                          <a:rPr lang="en-ZA" sz="1200" b="0" i="1" u="none" strike="noStrike" kern="1200" baseline="0" dirty="0" smtClean="0">
                            <a:solidFill>
                              <a:schemeClr val="tx1"/>
                            </a:solidFill>
                            <a:latin typeface="Cambria Math"/>
                            <a:ea typeface="+mn-ea"/>
                            <a:cs typeface="+mn-cs"/>
                          </a:rPr>
                          <m:t>𝑚</m:t>
                        </m:r>
                      </m:e>
                      <m:sup>
                        <m:r>
                          <a:rPr lang="en-ZA" sz="1200" b="0" i="1" u="none" strike="noStrike" kern="1200" baseline="0" dirty="0" smtClean="0">
                            <a:solidFill>
                              <a:schemeClr val="tx1"/>
                            </a:solidFill>
                            <a:latin typeface="Cambria Math"/>
                            <a:ea typeface="+mn-ea"/>
                            <a:cs typeface="+mn-cs"/>
                          </a:rPr>
                          <m:t>2</m:t>
                        </m:r>
                      </m:sup>
                    </m:sSup>
                  </m:oMath>
                </a14:m>
                <a:r>
                  <a:rPr lang="en-Z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a:solidFill>
                      <a:schemeClr val="tx1"/>
                    </a:solidFill>
                    <a:latin typeface="+mn-lt"/>
                    <a:ea typeface="+mn-ea"/>
                    <a:cs typeface="+mn-cs"/>
                  </a:rPr>
                  <a:t>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Screenshot of vid01 (see brief). Play video full screen. </a:t>
                </a:r>
                <a:endParaRPr lang="en-ZA"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On clicking ‘Flexible cord’ present: “</a:t>
                </a:r>
                <a:r>
                  <a:rPr lang="en-ZA" sz="1200" b="0" i="0" u="none" strike="noStrike" kern="1200" baseline="0" dirty="0" smtClean="0">
                    <a:solidFill>
                      <a:schemeClr val="tx1"/>
                    </a:solidFill>
                    <a:latin typeface="+mn-lt"/>
                    <a:ea typeface="+mn-ea"/>
                    <a:cs typeface="+mn-cs"/>
                  </a:rPr>
                  <a:t>A cable in which the nominal cross-sectional area of each conductor does not exceed </a:t>
                </a:r>
                <a:r>
                  <a:rPr lang="en-ZA" sz="1200" b="0" i="0" u="none" strike="noStrike" kern="1200" baseline="0" dirty="0" smtClean="0">
                    <a:solidFill>
                      <a:schemeClr val="tx1"/>
                    </a:solidFill>
                    <a:latin typeface="Cambria Math"/>
                    <a:ea typeface="+mn-ea"/>
                    <a:cs typeface="+mn-cs"/>
                  </a:rPr>
                  <a:t>4 𝑚𝑚^2  </a:t>
                </a:r>
                <a:r>
                  <a:rPr lang="en-ZA" sz="1200" b="0" i="0" u="none" strike="noStrike" kern="1200" baseline="0" dirty="0" smtClean="0">
                    <a:solidFill>
                      <a:schemeClr val="tx1"/>
                    </a:solidFill>
                    <a:latin typeface="+mn-lt"/>
                    <a:ea typeface="+mn-ea"/>
                    <a:cs typeface="+mn-cs"/>
                  </a:rPr>
                  <a:t>and in which each conductor is composed of strands of a diameter less than </a:t>
                </a:r>
                <a:r>
                  <a:rPr lang="en-ZA" sz="1200" b="0" i="0" u="none" strike="noStrike" kern="1200" baseline="0" dirty="0" smtClean="0">
                    <a:solidFill>
                      <a:schemeClr val="tx1"/>
                    </a:solidFill>
                    <a:latin typeface="Cambria Math"/>
                    <a:ea typeface="+mn-ea"/>
                    <a:cs typeface="+mn-cs"/>
                  </a:rPr>
                  <a:t>0,31𝑚𝑚</a:t>
                </a:r>
                <a:r>
                  <a:rPr lang="en-ZA" sz="12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mn-cs"/>
                  </a:rPr>
                  <a:t>On clicking ‘Flexible cable’ present: “A cable in which the conductors consist of strands of diameter not exceeding </a:t>
                </a:r>
                <a:r>
                  <a:rPr lang="en-ZA" sz="1200" b="0" i="0" u="none" strike="noStrike" kern="1200" baseline="0" dirty="0" smtClean="0">
                    <a:solidFill>
                      <a:schemeClr val="tx1"/>
                    </a:solidFill>
                    <a:latin typeface="Cambria Math"/>
                    <a:ea typeface="+mn-ea"/>
                    <a:cs typeface="+mn-cs"/>
                  </a:rPr>
                  <a:t>0,51𝑚𝑚</a:t>
                </a:r>
                <a:r>
                  <a:rPr lang="en-ZA" sz="1200" b="0" i="0" u="none" strike="noStrike" kern="1200" baseline="0" dirty="0" smtClean="0">
                    <a:solidFill>
                      <a:schemeClr val="tx1"/>
                    </a:solidFill>
                    <a:latin typeface="+mn-lt"/>
                    <a:ea typeface="+mn-ea"/>
                    <a:cs typeface="+mn-cs"/>
                  </a:rPr>
                  <a:t> and in which the insulation and covering are such that they afford flexibility and in which the nominal cross-sectional area of each conductor exceeds </a:t>
                </a:r>
                <a:r>
                  <a:rPr lang="en-ZA" sz="1200" b="0" i="0" u="none" strike="noStrike" kern="1200" baseline="0" dirty="0" smtClean="0">
                    <a:solidFill>
                      <a:schemeClr val="tx1"/>
                    </a:solidFill>
                    <a:latin typeface="Cambria Math"/>
                    <a:ea typeface="+mn-ea"/>
                    <a:cs typeface="+mn-cs"/>
                  </a:rPr>
                  <a:t>4 𝑚</a:t>
                </a:r>
                <a:r>
                  <a:rPr lang="en-ZA" sz="1200" b="0" i="0" u="none" strike="noStrike" kern="1200" baseline="0" dirty="0" smtClean="0">
                    <a:solidFill>
                      <a:schemeClr val="tx1"/>
                    </a:solidFill>
                    <a:latin typeface="Cambria Math"/>
                    <a:ea typeface="+mn-ea"/>
                    <a:cs typeface="+mn-cs"/>
                  </a:rPr>
                  <a:t>𝑚^2</a:t>
                </a:r>
                <a:r>
                  <a:rPr lang="en-ZA" sz="12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mn-cs"/>
                  </a:rPr>
                  <a:t>	</a:t>
                </a: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Screenshot </a:t>
                </a:r>
                <a:r>
                  <a:rPr lang="en-US" b="0" dirty="0" smtClean="0"/>
                  <a:t>of vid01 (see brief). Play video full screen. </a:t>
                </a:r>
                <a:endParaRPr lang="en-ZA"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369176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Screenshot of vid02 (see brief). Play video full screen. </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369176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Should</a:t>
            </a:r>
            <a:r>
              <a:rPr lang="en-ZA" baseline="0" dirty="0"/>
              <a:t> link to </a:t>
            </a:r>
            <a:r>
              <a:rPr lang="en-ZA" dirty="0"/>
              <a:t>SABS Wiring code section 6.3</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3691768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4" y="2628163"/>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33646" y="4263155"/>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71" y="266415"/>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15"/>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9" y="266409"/>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9"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9"/>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57"/>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9" y="266409"/>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8"/>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60"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60"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60" y="511893"/>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63"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9" y="308696"/>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818909"/>
            <a:ext cx="7679531" cy="1742064"/>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4" y="2628161"/>
            <a:ext cx="7679531" cy="120809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511844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651010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39" y="1247476"/>
            <a:ext cx="8831461" cy="2081442"/>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39" y="3348616"/>
            <a:ext cx="8831461" cy="1094581"/>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304707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789181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302" y="266409"/>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7" y="1226628"/>
            <a:ext cx="4331735" cy="601151"/>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7" y="1827779"/>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8"/>
            <a:ext cx="4353068" cy="601151"/>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1827779"/>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003692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649209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827190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6" y="333586"/>
            <a:ext cx="3302465" cy="1167554"/>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306" y="1501147"/>
            <a:ext cx="3302465" cy="278104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089067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6" y="333586"/>
            <a:ext cx="3302465" cy="1167554"/>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306" y="1501147"/>
            <a:ext cx="3302465" cy="278104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523817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342426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68" y="266405"/>
            <a:ext cx="2207865" cy="424049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5"/>
            <a:ext cx="6495604" cy="42404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726785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332037"/>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55"/>
            <a:ext cx="4553056" cy="3514243"/>
          </a:xfrm>
        </p:spPr>
        <p:txBody>
          <a:bodyPr/>
          <a:lstStyle/>
          <a:p>
            <a:endParaRPr lang="en-GB" dirty="0"/>
          </a:p>
        </p:txBody>
      </p:sp>
    </p:spTree>
    <p:extLst>
      <p:ext uri="{BB962C8B-B14F-4D97-AF65-F5344CB8AC3E}">
        <p14:creationId xmlns:p14="http://schemas.microsoft.com/office/powerpoint/2010/main" val="418475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42" y="1247479"/>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42" y="3348617"/>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73" y="4297729"/>
            <a:ext cx="748923" cy="454099"/>
          </a:xfrm>
          <a:prstGeom prst="rect">
            <a:avLst/>
          </a:prstGeom>
          <a:noFill/>
        </p:spPr>
        <p:txBody>
          <a:bodyPr wrap="none" rtlCol="0">
            <a:spAutoFit/>
          </a:bodyPr>
          <a:lstStyle/>
          <a:p>
            <a:r>
              <a:rPr lang="en-GB" sz="2351" dirty="0">
                <a:solidFill>
                  <a:srgbClr val="43525A"/>
                </a:solidFill>
              </a:rPr>
              <a:t>URL:</a:t>
            </a:r>
          </a:p>
        </p:txBody>
      </p:sp>
      <p:sp>
        <p:nvSpPr>
          <p:cNvPr id="8" name="Title 1"/>
          <p:cNvSpPr>
            <a:spLocks noGrp="1"/>
          </p:cNvSpPr>
          <p:nvPr>
            <p:ph type="title"/>
          </p:nvPr>
        </p:nvSpPr>
        <p:spPr>
          <a:xfrm>
            <a:off x="703959" y="266409"/>
            <a:ext cx="8831461" cy="967170"/>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958540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8"/>
            <a:ext cx="4351734" cy="2932783"/>
          </a:xfrm>
        </p:spPr>
        <p:txBody>
          <a:bodyPr/>
          <a:lstStyle/>
          <a:p>
            <a:endParaRPr lang="en-GB"/>
          </a:p>
        </p:txBody>
      </p:sp>
    </p:spTree>
    <p:extLst>
      <p:ext uri="{BB962C8B-B14F-4D97-AF65-F5344CB8AC3E}">
        <p14:creationId xmlns:p14="http://schemas.microsoft.com/office/powerpoint/2010/main" val="175106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60" y="4550644"/>
            <a:ext cx="8831459" cy="371446"/>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60" y="1246499"/>
            <a:ext cx="8831459" cy="371446"/>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60" y="477948"/>
            <a:ext cx="8831459" cy="609269"/>
          </a:xfrm>
          <a:prstGeom prst="rect">
            <a:avLst/>
          </a:prstGeom>
          <a:noFill/>
        </p:spPr>
        <p:txBody>
          <a:bodyPr wrap="square" rtlCol="0" anchor="ctr">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4025850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344587"/>
            <a:ext cx="8831461" cy="3088060"/>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962839"/>
            <a:ext cx="2691250" cy="454099"/>
          </a:xfrm>
          <a:prstGeom prst="rect">
            <a:avLst/>
          </a:prstGeom>
          <a:noFill/>
        </p:spPr>
        <p:txBody>
          <a:bodyPr wrap="none" rtlCol="0">
            <a:spAutoFit/>
          </a:bodyPr>
          <a:lstStyle/>
          <a:p>
            <a:r>
              <a:rPr lang="en-GB" sz="2351" b="1" dirty="0">
                <a:solidFill>
                  <a:srgbClr val="43525A"/>
                </a:solidFill>
              </a:rPr>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9" y="308697"/>
            <a:ext cx="8831461" cy="609269"/>
          </a:xfrm>
          <a:prstGeom prst="rect">
            <a:avLst/>
          </a:prstGeom>
          <a:noFill/>
        </p:spPr>
        <p:txBody>
          <a:bodyPr wrap="square" rtlCol="0">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1766628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818909"/>
            <a:ext cx="7679531" cy="1742064"/>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4" y="2628158"/>
            <a:ext cx="7679531" cy="120809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2313331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2539885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33" y="1247476"/>
            <a:ext cx="8831461" cy="2081442"/>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33" y="3348613"/>
            <a:ext cx="8831461" cy="1094581"/>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930121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85808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300" y="266409"/>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7" y="1226628"/>
            <a:ext cx="4331735" cy="601151"/>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7" y="1827779"/>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8"/>
            <a:ext cx="4353068" cy="601151"/>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1827779"/>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424444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23514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641084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0" y="333586"/>
            <a:ext cx="3302465" cy="1167554"/>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300" y="1501144"/>
            <a:ext cx="3302465" cy="278104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273538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0" y="333586"/>
            <a:ext cx="3302465" cy="1167554"/>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300" y="1501144"/>
            <a:ext cx="3302465" cy="278104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059008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3188284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62" y="266405"/>
            <a:ext cx="2207865" cy="424049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5"/>
            <a:ext cx="6495604" cy="42404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784920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332034"/>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52"/>
            <a:ext cx="4553056" cy="3514243"/>
          </a:xfrm>
        </p:spPr>
        <p:txBody>
          <a:bodyPr/>
          <a:lstStyle/>
          <a:p>
            <a:endParaRPr lang="en-GB" dirty="0"/>
          </a:p>
        </p:txBody>
      </p:sp>
    </p:spTree>
    <p:extLst>
      <p:ext uri="{BB962C8B-B14F-4D97-AF65-F5344CB8AC3E}">
        <p14:creationId xmlns:p14="http://schemas.microsoft.com/office/powerpoint/2010/main" val="20823309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67" y="4297726"/>
            <a:ext cx="748923" cy="454099"/>
          </a:xfrm>
          <a:prstGeom prst="rect">
            <a:avLst/>
          </a:prstGeom>
          <a:noFill/>
        </p:spPr>
        <p:txBody>
          <a:bodyPr wrap="none" rtlCol="0">
            <a:spAutoFit/>
          </a:bodyPr>
          <a:lstStyle/>
          <a:p>
            <a:r>
              <a:rPr lang="en-GB" sz="2351" dirty="0">
                <a:solidFill>
                  <a:srgbClr val="43525A"/>
                </a:solidFill>
              </a:rPr>
              <a:t>URL:</a:t>
            </a:r>
          </a:p>
        </p:txBody>
      </p:sp>
      <p:sp>
        <p:nvSpPr>
          <p:cNvPr id="8" name="Title 1"/>
          <p:cNvSpPr>
            <a:spLocks noGrp="1"/>
          </p:cNvSpPr>
          <p:nvPr>
            <p:ph type="title"/>
          </p:nvPr>
        </p:nvSpPr>
        <p:spPr>
          <a:xfrm>
            <a:off x="703959" y="266409"/>
            <a:ext cx="8831461" cy="967170"/>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34414201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8"/>
            <a:ext cx="4351734" cy="2932783"/>
          </a:xfrm>
        </p:spPr>
        <p:txBody>
          <a:bodyPr/>
          <a:lstStyle/>
          <a:p>
            <a:endParaRPr lang="en-GB"/>
          </a:p>
        </p:txBody>
      </p:sp>
    </p:spTree>
    <p:extLst>
      <p:ext uri="{BB962C8B-B14F-4D97-AF65-F5344CB8AC3E}">
        <p14:creationId xmlns:p14="http://schemas.microsoft.com/office/powerpoint/2010/main" val="2737357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60" y="4550644"/>
            <a:ext cx="8831459" cy="371446"/>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60" y="1246499"/>
            <a:ext cx="8831459" cy="371446"/>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60" y="477945"/>
            <a:ext cx="8831459" cy="609269"/>
          </a:xfrm>
          <a:prstGeom prst="rect">
            <a:avLst/>
          </a:prstGeom>
          <a:noFill/>
        </p:spPr>
        <p:txBody>
          <a:bodyPr wrap="square" rtlCol="0" anchor="ctr">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26964352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344587"/>
            <a:ext cx="8831461" cy="3088060"/>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962836"/>
            <a:ext cx="2691250" cy="454099"/>
          </a:xfrm>
          <a:prstGeom prst="rect">
            <a:avLst/>
          </a:prstGeom>
          <a:noFill/>
        </p:spPr>
        <p:txBody>
          <a:bodyPr wrap="none" rtlCol="0">
            <a:spAutoFit/>
          </a:bodyPr>
          <a:lstStyle/>
          <a:p>
            <a:r>
              <a:rPr lang="en-GB" sz="2351" b="1" dirty="0">
                <a:solidFill>
                  <a:srgbClr val="43525A"/>
                </a:solidFill>
              </a:rPr>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9" y="308697"/>
            <a:ext cx="8831461" cy="609269"/>
          </a:xfrm>
          <a:prstGeom prst="rect">
            <a:avLst/>
          </a:prstGeom>
          <a:noFill/>
        </p:spPr>
        <p:txBody>
          <a:bodyPr wrap="square" rtlCol="0">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2329375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302" y="266409"/>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7" y="1226628"/>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7" y="1827779"/>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8"/>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9"/>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3" y="818909"/>
            <a:ext cx="7679531" cy="1742064"/>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3" y="2628154"/>
            <a:ext cx="7679531" cy="120809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4037669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3978928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5" y="1247476"/>
            <a:ext cx="8831461" cy="2081442"/>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5" y="3348609"/>
            <a:ext cx="8831461" cy="1094581"/>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9264764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3866844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2" y="266407"/>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2" y="1226626"/>
            <a:ext cx="4331735" cy="601151"/>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2"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9988752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1793931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8132451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2" y="333586"/>
            <a:ext cx="3302465" cy="1167554"/>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2" y="1501140"/>
            <a:ext cx="3302465" cy="278104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89033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2" y="333586"/>
            <a:ext cx="3302465" cy="1167554"/>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2" y="1501140"/>
            <a:ext cx="3302465" cy="278104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8492451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34938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4" y="266405"/>
            <a:ext cx="2207865" cy="424049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5"/>
            <a:ext cx="6495604" cy="42404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5838193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ext uri="{BB962C8B-B14F-4D97-AF65-F5344CB8AC3E}">
        <p14:creationId xmlns:p14="http://schemas.microsoft.com/office/powerpoint/2010/main" val="37317393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59" y="4297722"/>
            <a:ext cx="748923" cy="454099"/>
          </a:xfrm>
          <a:prstGeom prst="rect">
            <a:avLst/>
          </a:prstGeom>
          <a:noFill/>
        </p:spPr>
        <p:txBody>
          <a:bodyPr wrap="none" rtlCol="0">
            <a:spAutoFit/>
          </a:bodyPr>
          <a:lstStyle/>
          <a:p>
            <a:r>
              <a:rPr lang="en-GB" sz="2351" dirty="0">
                <a:solidFill>
                  <a:srgbClr val="43525A"/>
                </a:solidFill>
              </a:rPr>
              <a:t>URL:</a:t>
            </a:r>
          </a:p>
        </p:txBody>
      </p:sp>
      <p:sp>
        <p:nvSpPr>
          <p:cNvPr id="8" name="Title 1"/>
          <p:cNvSpPr>
            <a:spLocks noGrp="1"/>
          </p:cNvSpPr>
          <p:nvPr>
            <p:ph type="title"/>
          </p:nvPr>
        </p:nvSpPr>
        <p:spPr>
          <a:xfrm>
            <a:off x="703958" y="266408"/>
            <a:ext cx="8831461" cy="967170"/>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17735597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4995877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477941"/>
            <a:ext cx="8831459" cy="609269"/>
          </a:xfrm>
          <a:prstGeom prst="rect">
            <a:avLst/>
          </a:prstGeom>
          <a:noFill/>
        </p:spPr>
        <p:txBody>
          <a:bodyPr wrap="square" rtlCol="0" anchor="ctr">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31808876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962832"/>
            <a:ext cx="2691250" cy="454099"/>
          </a:xfrm>
          <a:prstGeom prst="rect">
            <a:avLst/>
          </a:prstGeom>
          <a:noFill/>
        </p:spPr>
        <p:txBody>
          <a:bodyPr wrap="none" rtlCol="0">
            <a:spAutoFit/>
          </a:bodyPr>
          <a:lstStyle/>
          <a:p>
            <a:r>
              <a:rPr lang="en-GB" sz="2351" b="1" dirty="0">
                <a:solidFill>
                  <a:srgbClr val="43525A"/>
                </a:solidFill>
              </a:rPr>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609269"/>
          </a:xfrm>
          <a:prstGeom prst="rect">
            <a:avLst/>
          </a:prstGeom>
          <a:noFill/>
        </p:spPr>
        <p:txBody>
          <a:bodyPr wrap="square" rtlCol="0">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229663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9" y="333596"/>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309" y="1501141"/>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9" y="333596"/>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309" y="1501141"/>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266409"/>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67" y="4637783"/>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5" y="4637783"/>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63" y="4637783"/>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custDataLst>
      <p:tags r:id="rId19"/>
    </p:custDataLst>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266409"/>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67" y="4637783"/>
            <a:ext cx="2303859" cy="266406"/>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5" y="4637783"/>
            <a:ext cx="3455789" cy="266406"/>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63" y="4637783"/>
            <a:ext cx="2303859" cy="266406"/>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31147435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266409"/>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66" y="4637783"/>
            <a:ext cx="2303859" cy="266406"/>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5" y="4637783"/>
            <a:ext cx="3455789" cy="266406"/>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63" y="4637783"/>
            <a:ext cx="2303859" cy="266406"/>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13144079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8" y="266407"/>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8"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8" y="4637783"/>
            <a:ext cx="2303859" cy="266406"/>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4" y="4637783"/>
            <a:ext cx="3455789" cy="266406"/>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60" y="4637783"/>
            <a:ext cx="2303859" cy="266406"/>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90352122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comments" Target="../comments/comment4.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4.jpeg"/><Relationship Id="rId5" Type="http://schemas.openxmlformats.org/officeDocument/2006/relationships/image" Target="../media/image9.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5.xml"/><Relationship Id="rId1" Type="http://schemas.openxmlformats.org/officeDocument/2006/relationships/tags" Target="../tags/tag10.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1.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5.xml"/><Relationship Id="rId1" Type="http://schemas.openxmlformats.org/officeDocument/2006/relationships/tags" Target="../tags/tag13.xml"/><Relationship Id="rId4" Type="http://schemas.openxmlformats.org/officeDocument/2006/relationships/image" Target="../media/image13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5.xml"/><Relationship Id="rId1" Type="http://schemas.openxmlformats.org/officeDocument/2006/relationships/tags" Target="../tags/tag14.xml"/><Relationship Id="rId4" Type="http://schemas.openxmlformats.org/officeDocument/2006/relationships/image" Target="../media/image14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5.xml"/><Relationship Id="rId1" Type="http://schemas.openxmlformats.org/officeDocument/2006/relationships/tags" Target="../tags/tag15.xml"/><Relationship Id="rId4" Type="http://schemas.openxmlformats.org/officeDocument/2006/relationships/image" Target="../media/image15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5.xml"/><Relationship Id="rId1" Type="http://schemas.openxmlformats.org/officeDocument/2006/relationships/tags" Target="../tags/tag16.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5.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5.xml"/><Relationship Id="rId1" Type="http://schemas.openxmlformats.org/officeDocument/2006/relationships/tags" Target="../tags/tag18.xml"/><Relationship Id="rId6" Type="http://schemas.openxmlformats.org/officeDocument/2006/relationships/comments" Target="../comments/comment5.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1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0.xml"/><Relationship Id="rId5" Type="http://schemas.openxmlformats.org/officeDocument/2006/relationships/image" Target="../media/image19.png"/><Relationship Id="rId4" Type="http://schemas.openxmlformats.org/officeDocument/2006/relationships/image" Target="../media/image13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2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7.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Electrical Components and Systems</a:t>
            </a:r>
          </a:p>
        </p:txBody>
      </p:sp>
      <p:sp>
        <p:nvSpPr>
          <p:cNvPr id="3" name="Subtitle 2"/>
          <p:cNvSpPr>
            <a:spLocks noGrp="1"/>
          </p:cNvSpPr>
          <p:nvPr>
            <p:ph type="subTitle" idx="1"/>
          </p:nvPr>
        </p:nvSpPr>
        <p:spPr/>
        <p:txBody>
          <a:bodyPr>
            <a:normAutofit/>
          </a:bodyPr>
          <a:lstStyle/>
          <a:p>
            <a:pPr algn="l"/>
            <a:r>
              <a:rPr lang="en-GB" sz="2400" dirty="0"/>
              <a:t>Topic 1: Cables and conductors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dirty="0"/>
              <a:t>So many cables to choose from </a:t>
            </a:r>
          </a:p>
        </p:txBody>
      </p:sp>
      <p:sp>
        <p:nvSpPr>
          <p:cNvPr id="3" name="Content Placeholder 2"/>
          <p:cNvSpPr>
            <a:spLocks noGrp="1"/>
          </p:cNvSpPr>
          <p:nvPr>
            <p:ph idx="1"/>
          </p:nvPr>
        </p:nvSpPr>
        <p:spPr>
          <a:xfrm>
            <a:off x="703959" y="1332031"/>
            <a:ext cx="8831461" cy="2449748"/>
          </a:xfrm>
        </p:spPr>
        <p:txBody>
          <a:bodyPr>
            <a:normAutofit lnSpcReduction="10000"/>
          </a:bodyPr>
          <a:lstStyle/>
          <a:p>
            <a:pPr marL="0" indent="0">
              <a:buNone/>
            </a:pPr>
            <a:r>
              <a:rPr lang="en-ZA" sz="2400" dirty="0"/>
              <a:t>There are so many choices when it comes to selecting the right cable for a job, it is understandable if it all seems a bit overwhelming. Not only are there different types of conductors for indoor, outdoor, underground or overhead use but they also come in different materials, sizes, colours and current carrying capacities. However, you luckily have a great guide in the </a:t>
            </a:r>
            <a:r>
              <a:rPr lang="en-ZA" sz="2400" dirty="0">
                <a:solidFill>
                  <a:srgbClr val="0070C0"/>
                </a:solidFill>
              </a:rPr>
              <a:t>SANS wiring code (section 6.3)</a:t>
            </a:r>
            <a:r>
              <a:rPr lang="en-ZA" sz="2400" dirty="0"/>
              <a:t>,</a:t>
            </a:r>
            <a:r>
              <a:rPr lang="en-ZA" sz="2400" dirty="0">
                <a:solidFill>
                  <a:srgbClr val="0070C0"/>
                </a:solidFill>
              </a:rPr>
              <a:t> </a:t>
            </a:r>
            <a:r>
              <a:rPr lang="en-ZA" sz="2400" dirty="0"/>
              <a:t>which has an entire set of regulations, codes and tables to help you make the right choices.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123" y="167955"/>
            <a:ext cx="1034189" cy="1065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716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dirty="0"/>
              <a:t>Classification of cables 	</a:t>
            </a:r>
          </a:p>
        </p:txBody>
      </p:sp>
      <p:sp>
        <p:nvSpPr>
          <p:cNvPr id="3" name="Content Placeholder 2"/>
          <p:cNvSpPr>
            <a:spLocks noGrp="1"/>
          </p:cNvSpPr>
          <p:nvPr>
            <p:ph idx="1"/>
          </p:nvPr>
        </p:nvSpPr>
        <p:spPr>
          <a:xfrm>
            <a:off x="703959" y="1106262"/>
            <a:ext cx="8831461" cy="1076781"/>
          </a:xfrm>
        </p:spPr>
        <p:txBody>
          <a:bodyPr>
            <a:noAutofit/>
          </a:bodyPr>
          <a:lstStyle/>
          <a:p>
            <a:pPr marL="0" indent="0">
              <a:buNone/>
            </a:pPr>
            <a:r>
              <a:rPr lang="en-ZA" sz="2400" dirty="0"/>
              <a:t>Cables may be classified according to the insulation around the conductors. Recall that, an insulator is made of a material, which offers a very high resistance to the flow of electricity.</a:t>
            </a:r>
          </a:p>
        </p:txBody>
      </p:sp>
      <p:sp>
        <p:nvSpPr>
          <p:cNvPr id="4" name="Rectangle 3">
            <a:extLst>
              <a:ext uri="{FF2B5EF4-FFF2-40B4-BE49-F238E27FC236}">
                <a16:creationId xmlns:a16="http://schemas.microsoft.com/office/drawing/2014/main" id="{77F94683-2DB4-B34C-B1BC-606805717AC5}"/>
              </a:ext>
            </a:extLst>
          </p:cNvPr>
          <p:cNvSpPr/>
          <p:nvPr/>
        </p:nvSpPr>
        <p:spPr>
          <a:xfrm>
            <a:off x="1207942" y="2183043"/>
            <a:ext cx="8026368" cy="461665"/>
          </a:xfrm>
          <a:prstGeom prst="rect">
            <a:avLst/>
          </a:prstGeom>
          <a:solidFill>
            <a:schemeClr val="tx2">
              <a:lumMod val="40000"/>
              <a:lumOff val="60000"/>
            </a:schemeClr>
          </a:solidFill>
        </p:spPr>
        <p:txBody>
          <a:bodyPr wrap="square">
            <a:spAutoFit/>
          </a:bodyPr>
          <a:lstStyle/>
          <a:p>
            <a:r>
              <a:rPr lang="en-GB" sz="2400" i="1" dirty="0"/>
              <a:t>Click the diagrams to learn more about each type of insulation.</a:t>
            </a:r>
          </a:p>
        </p:txBody>
      </p:sp>
      <p:pic>
        <p:nvPicPr>
          <p:cNvPr id="5"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6474" y="2043289"/>
            <a:ext cx="854046" cy="854046"/>
          </a:xfrm>
          <a:prstGeom prst="rect">
            <a:avLst/>
          </a:prstGeom>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340"/>
          <a:stretch/>
        </p:blipFill>
        <p:spPr bwMode="auto">
          <a:xfrm>
            <a:off x="1230509" y="2740476"/>
            <a:ext cx="2207243" cy="2261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4244" r="4653"/>
          <a:stretch/>
        </p:blipFill>
        <p:spPr bwMode="auto">
          <a:xfrm>
            <a:off x="3872090" y="2953782"/>
            <a:ext cx="2856088" cy="2011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000" y="3033981"/>
            <a:ext cx="2691342" cy="1959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363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Paper insulated cable</a:t>
            </a:r>
          </a:p>
        </p:txBody>
      </p:sp>
      <p:sp>
        <p:nvSpPr>
          <p:cNvPr id="3" name="Content Placeholder 2"/>
          <p:cNvSpPr>
            <a:spLocks noGrp="1"/>
          </p:cNvSpPr>
          <p:nvPr>
            <p:ph idx="1"/>
          </p:nvPr>
        </p:nvSpPr>
        <p:spPr>
          <a:xfrm>
            <a:off x="703959" y="1332030"/>
            <a:ext cx="8831461" cy="1930459"/>
          </a:xfrm>
        </p:spPr>
        <p:txBody>
          <a:bodyPr>
            <a:noAutofit/>
          </a:bodyPr>
          <a:lstStyle/>
          <a:p>
            <a:pPr marL="0" indent="0">
              <a:buNone/>
            </a:pPr>
            <a:r>
              <a:rPr lang="en-ZA" sz="2400" dirty="0"/>
              <a:t>Paper when injected with resin oils is used as cable insulation and is a common insulation in underground cables. Commonly known as belting tape, it is also cheap and can withstand high temperatures. There are  two  types of armouring for paper insulators:</a:t>
            </a:r>
          </a:p>
          <a:p>
            <a:pPr marL="0" indent="0">
              <a:buNone/>
            </a:pPr>
            <a:r>
              <a:rPr lang="en-ZA" sz="2400" dirty="0"/>
              <a:t>- </a:t>
            </a:r>
            <a:r>
              <a:rPr lang="en-ZA" sz="2400" dirty="0">
                <a:solidFill>
                  <a:srgbClr val="0070C0"/>
                </a:solidFill>
              </a:rPr>
              <a:t>Paper insulated, lead covered, double steel armoured.</a:t>
            </a:r>
          </a:p>
          <a:p>
            <a:pPr marL="0" indent="0">
              <a:buNone/>
            </a:pPr>
            <a:r>
              <a:rPr lang="en-ZA" sz="2400" dirty="0"/>
              <a:t>- </a:t>
            </a:r>
            <a:r>
              <a:rPr lang="en-ZA" sz="2400" dirty="0">
                <a:solidFill>
                  <a:srgbClr val="0070C0"/>
                </a:solidFill>
              </a:rPr>
              <a:t>Paper insulated, lead covered, double wire armoured.</a:t>
            </a:r>
          </a:p>
        </p:txBody>
      </p:sp>
      <p:sp>
        <p:nvSpPr>
          <p:cNvPr id="4" name="Rectangle 3">
            <a:extLst>
              <a:ext uri="{FF2B5EF4-FFF2-40B4-BE49-F238E27FC236}">
                <a16:creationId xmlns:a16="http://schemas.microsoft.com/office/drawing/2014/main" id="{77F94683-2DB4-B34C-B1BC-606805717AC5}"/>
              </a:ext>
            </a:extLst>
          </p:cNvPr>
          <p:cNvSpPr/>
          <p:nvPr/>
        </p:nvSpPr>
        <p:spPr>
          <a:xfrm>
            <a:off x="1509050" y="3575642"/>
            <a:ext cx="4135394" cy="461665"/>
          </a:xfrm>
          <a:prstGeom prst="rect">
            <a:avLst/>
          </a:prstGeom>
          <a:solidFill>
            <a:schemeClr val="tx2">
              <a:lumMod val="40000"/>
              <a:lumOff val="60000"/>
            </a:schemeClr>
          </a:solidFill>
        </p:spPr>
        <p:txBody>
          <a:bodyPr wrap="square">
            <a:spAutoFit/>
          </a:bodyPr>
          <a:lstStyle/>
          <a:p>
            <a:r>
              <a:rPr lang="en-GB" sz="2400" i="1" dirty="0"/>
              <a:t>Click on the links to learn more.</a:t>
            </a:r>
          </a:p>
        </p:txBody>
      </p:sp>
      <p:pic>
        <p:nvPicPr>
          <p:cNvPr id="5"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1941" y="3496611"/>
            <a:ext cx="854046" cy="854046"/>
          </a:xfrm>
          <a:prstGeom prst="rect">
            <a:avLst/>
          </a:prstGeom>
        </p:spPr>
      </p:pic>
    </p:spTree>
    <p:extLst>
      <p:ext uri="{BB962C8B-B14F-4D97-AF65-F5344CB8AC3E}">
        <p14:creationId xmlns:p14="http://schemas.microsoft.com/office/powerpoint/2010/main" val="292294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dirty="0"/>
              <a:t>PVC insulated cables 	</a:t>
            </a:r>
          </a:p>
        </p:txBody>
      </p:sp>
      <p:sp>
        <p:nvSpPr>
          <p:cNvPr id="3" name="Content Placeholder 2"/>
          <p:cNvSpPr>
            <a:spLocks noGrp="1"/>
          </p:cNvSpPr>
          <p:nvPr>
            <p:ph idx="1"/>
          </p:nvPr>
        </p:nvSpPr>
        <p:spPr>
          <a:xfrm>
            <a:off x="703959" y="1332030"/>
            <a:ext cx="8831461" cy="1445037"/>
          </a:xfrm>
        </p:spPr>
        <p:txBody>
          <a:bodyPr>
            <a:noAutofit/>
          </a:bodyPr>
          <a:lstStyle/>
          <a:p>
            <a:pPr marL="0" indent="0">
              <a:buNone/>
            </a:pPr>
            <a:r>
              <a:rPr lang="en-ZA" sz="2400" dirty="0"/>
              <a:t>Polyvinyl chloride (PVC) is extensively used as insulation around conductors and cables. It is acid and oil resistant, strong and flexible, and can be coloured easily. </a:t>
            </a:r>
            <a:r>
              <a:rPr lang="en-ZA" sz="2400" dirty="0">
                <a:solidFill>
                  <a:srgbClr val="0070C0"/>
                </a:solidFill>
              </a:rPr>
              <a:t>PVC cables </a:t>
            </a:r>
            <a:r>
              <a:rPr lang="en-ZA" sz="2400" dirty="0"/>
              <a:t>are commonly used for low and medium tension installations. </a:t>
            </a:r>
          </a:p>
        </p:txBody>
      </p:sp>
      <p:sp>
        <p:nvSpPr>
          <p:cNvPr id="4" name="Rectangle 3">
            <a:extLst>
              <a:ext uri="{FF2B5EF4-FFF2-40B4-BE49-F238E27FC236}">
                <a16:creationId xmlns:a16="http://schemas.microsoft.com/office/drawing/2014/main" id="{77F94683-2DB4-B34C-B1BC-606805717AC5}"/>
              </a:ext>
            </a:extLst>
          </p:cNvPr>
          <p:cNvSpPr/>
          <p:nvPr/>
        </p:nvSpPr>
        <p:spPr>
          <a:xfrm>
            <a:off x="1288952" y="2973261"/>
            <a:ext cx="4135394" cy="461665"/>
          </a:xfrm>
          <a:prstGeom prst="rect">
            <a:avLst/>
          </a:prstGeom>
          <a:solidFill>
            <a:schemeClr val="tx2">
              <a:lumMod val="40000"/>
              <a:lumOff val="60000"/>
            </a:schemeClr>
          </a:solidFill>
        </p:spPr>
        <p:txBody>
          <a:bodyPr wrap="square">
            <a:spAutoFit/>
          </a:bodyPr>
          <a:lstStyle/>
          <a:p>
            <a:r>
              <a:rPr lang="en-GB" sz="2400" i="1" dirty="0"/>
              <a:t>Click on the link to learn more.</a:t>
            </a:r>
          </a:p>
        </p:txBody>
      </p:sp>
      <p:pic>
        <p:nvPicPr>
          <p:cNvPr id="5"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9188" y="2777067"/>
            <a:ext cx="854046" cy="854046"/>
          </a:xfrm>
          <a:prstGeom prst="rect">
            <a:avLst/>
          </a:prstGeom>
        </p:spPr>
      </p:pic>
    </p:spTree>
    <p:extLst>
      <p:ext uri="{BB962C8B-B14F-4D97-AF65-F5344CB8AC3E}">
        <p14:creationId xmlns:p14="http://schemas.microsoft.com/office/powerpoint/2010/main" val="387655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dirty="0"/>
              <a:t>TRS insulated cables 	</a:t>
            </a:r>
          </a:p>
        </p:txBody>
      </p:sp>
      <p:sp>
        <p:nvSpPr>
          <p:cNvPr id="3" name="Content Placeholder 2"/>
          <p:cNvSpPr>
            <a:spLocks noGrp="1"/>
          </p:cNvSpPr>
          <p:nvPr>
            <p:ph idx="1"/>
          </p:nvPr>
        </p:nvSpPr>
        <p:spPr>
          <a:xfrm>
            <a:off x="703959" y="1332030"/>
            <a:ext cx="8831461" cy="1445037"/>
          </a:xfrm>
        </p:spPr>
        <p:txBody>
          <a:bodyPr>
            <a:noAutofit/>
          </a:bodyPr>
          <a:lstStyle/>
          <a:p>
            <a:pPr marL="0" indent="0">
              <a:buNone/>
            </a:pPr>
            <a:r>
              <a:rPr lang="en-ZA" sz="2400" dirty="0"/>
              <a:t>Tough rubber sheath (TRS) is used as insulation for heavy duty cables. Cables with </a:t>
            </a:r>
            <a:r>
              <a:rPr lang="en-ZA" sz="2400" dirty="0">
                <a:solidFill>
                  <a:srgbClr val="0070C0"/>
                </a:solidFill>
              </a:rPr>
              <a:t>TRS insulation</a:t>
            </a:r>
            <a:r>
              <a:rPr lang="en-ZA" sz="2400" dirty="0"/>
              <a:t>, or trailing cables as they are commonly known, may be divided into two main classes: </a:t>
            </a:r>
          </a:p>
          <a:p>
            <a:pPr marL="0" indent="0">
              <a:buNone/>
            </a:pPr>
            <a:r>
              <a:rPr lang="en-ZA" sz="2400" dirty="0"/>
              <a:t>-Flexible cables for use with portable apparatus, </a:t>
            </a:r>
          </a:p>
          <a:p>
            <a:pPr marL="0" indent="0">
              <a:buNone/>
            </a:pPr>
            <a:r>
              <a:rPr lang="en-ZA" sz="2400" dirty="0"/>
              <a:t>-Pliable or semi-flexible cables for use on machinery which is stationary during its operation but is moved frequently. </a:t>
            </a:r>
          </a:p>
        </p:txBody>
      </p:sp>
      <p:sp>
        <p:nvSpPr>
          <p:cNvPr id="4" name="Rectangle 3">
            <a:extLst>
              <a:ext uri="{FF2B5EF4-FFF2-40B4-BE49-F238E27FC236}">
                <a16:creationId xmlns:a16="http://schemas.microsoft.com/office/drawing/2014/main" id="{77F94683-2DB4-B34C-B1BC-606805717AC5}"/>
              </a:ext>
            </a:extLst>
          </p:cNvPr>
          <p:cNvSpPr/>
          <p:nvPr/>
        </p:nvSpPr>
        <p:spPr>
          <a:xfrm>
            <a:off x="1394523" y="3761042"/>
            <a:ext cx="4135394" cy="461665"/>
          </a:xfrm>
          <a:prstGeom prst="rect">
            <a:avLst/>
          </a:prstGeom>
          <a:solidFill>
            <a:schemeClr val="tx2">
              <a:lumMod val="40000"/>
              <a:lumOff val="60000"/>
            </a:schemeClr>
          </a:solidFill>
        </p:spPr>
        <p:txBody>
          <a:bodyPr wrap="square">
            <a:spAutoFit/>
          </a:bodyPr>
          <a:lstStyle/>
          <a:p>
            <a:r>
              <a:rPr lang="en-GB" sz="2400" i="1" dirty="0"/>
              <a:t>Click on the links to learn more.</a:t>
            </a:r>
          </a:p>
        </p:txBody>
      </p:sp>
      <p:pic>
        <p:nvPicPr>
          <p:cNvPr id="5"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0477" y="3564843"/>
            <a:ext cx="854046" cy="854046"/>
          </a:xfrm>
          <a:prstGeom prst="rect">
            <a:avLst/>
          </a:prstGeom>
        </p:spPr>
      </p:pic>
    </p:spTree>
    <p:extLst>
      <p:ext uri="{BB962C8B-B14F-4D97-AF65-F5344CB8AC3E}">
        <p14:creationId xmlns:p14="http://schemas.microsoft.com/office/powerpoint/2010/main" val="122057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333" y="221778"/>
            <a:ext cx="7672758" cy="967170"/>
          </a:xfrm>
        </p:spPr>
        <p:txBody>
          <a:bodyPr>
            <a:normAutofit/>
          </a:bodyPr>
          <a:lstStyle/>
          <a:p>
            <a:r>
              <a:rPr lang="en-GB" sz="3000" dirty="0"/>
              <a:t>Conductor size and colour</a:t>
            </a:r>
          </a:p>
        </p:txBody>
      </p:sp>
      <p:sp>
        <p:nvSpPr>
          <p:cNvPr id="3" name="Content Placeholder 2"/>
          <p:cNvSpPr>
            <a:spLocks noGrp="1"/>
          </p:cNvSpPr>
          <p:nvPr>
            <p:ph idx="1"/>
          </p:nvPr>
        </p:nvSpPr>
        <p:spPr>
          <a:xfrm>
            <a:off x="695519" y="1122584"/>
            <a:ext cx="8059513" cy="1380398"/>
          </a:xfrm>
        </p:spPr>
        <p:txBody>
          <a:bodyPr>
            <a:noAutofit/>
          </a:bodyPr>
          <a:lstStyle/>
          <a:p>
            <a:pPr marL="0" indent="0">
              <a:buNone/>
            </a:pPr>
            <a:r>
              <a:rPr lang="en-ZA" sz="2400" dirty="0"/>
              <a:t>As a qualified electrician you should be able to recognise conductor sizes and colours by simply looking at it. Do the Quiz at the end of this unit to make sure you can identify the different types of conductors commonly used.</a:t>
            </a:r>
          </a:p>
          <a:p>
            <a:pPr marL="0" indent="0">
              <a:buNone/>
            </a:pPr>
            <a:endParaRPr lang="fr-FR" sz="2400" dirty="0"/>
          </a:p>
          <a:p>
            <a:pPr marL="0" indent="0">
              <a:buNone/>
            </a:pPr>
            <a:endParaRPr lang="fr-FR" sz="2400"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TextBox 3"/>
          <p:cNvSpPr txBox="1"/>
          <p:nvPr/>
        </p:nvSpPr>
        <p:spPr>
          <a:xfrm>
            <a:off x="1580139" y="2712439"/>
            <a:ext cx="2128602" cy="461665"/>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solidFill>
                  <a:schemeClr val="accent6">
                    <a:lumMod val="60000"/>
                    <a:lumOff val="40000"/>
                  </a:schemeClr>
                </a:solidFill>
              </a:rPr>
              <a:t>SAFETY FIRST !</a:t>
            </a:r>
          </a:p>
        </p:txBody>
      </p:sp>
      <p:pic>
        <p:nvPicPr>
          <p:cNvPr id="5"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5511" y="2516245"/>
            <a:ext cx="854046" cy="854046"/>
          </a:xfrm>
          <a:prstGeom prst="rect">
            <a:avLst/>
          </a:prstGeom>
        </p:spPr>
      </p:pic>
      <p:pic>
        <p:nvPicPr>
          <p:cNvPr id="1028" name="Picture 4" descr="2_5mm_cable_dimension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3564" y="2516246"/>
            <a:ext cx="3367821" cy="241360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41565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63" y="266409"/>
            <a:ext cx="8831461" cy="967170"/>
          </a:xfrm>
        </p:spPr>
        <p:txBody>
          <a:bodyPr/>
          <a:lstStyle/>
          <a:p>
            <a:r>
              <a:rPr lang="en-GB" dirty="0"/>
              <a:t>Example</a:t>
            </a:r>
          </a:p>
        </p:txBody>
      </p:sp>
      <p:sp>
        <p:nvSpPr>
          <p:cNvPr id="4" name="TextBox 3">
            <a:extLst>
              <a:ext uri="{FF2B5EF4-FFF2-40B4-BE49-F238E27FC236}">
                <a16:creationId xmlns:a16="http://schemas.microsoft.com/office/drawing/2014/main" id="{44C2429B-50E3-784E-A6C9-ACAB8D7143A4}"/>
              </a:ext>
            </a:extLst>
          </p:cNvPr>
          <p:cNvSpPr txBox="1"/>
          <p:nvPr/>
        </p:nvSpPr>
        <p:spPr>
          <a:xfrm>
            <a:off x="443855" y="1233576"/>
            <a:ext cx="9501656" cy="3416320"/>
          </a:xfrm>
          <a:prstGeom prst="rect">
            <a:avLst/>
          </a:prstGeom>
          <a:noFill/>
        </p:spPr>
        <p:txBody>
          <a:bodyPr wrap="square" rtlCol="0">
            <a:spAutoFit/>
          </a:bodyPr>
          <a:lstStyle/>
          <a:p>
            <a:r>
              <a:rPr lang="en-ZA" sz="2400" dirty="0">
                <a:solidFill>
                  <a:srgbClr val="43525A"/>
                </a:solidFill>
              </a:rPr>
              <a:t>Study the sketch and choose the correct description of the cable below.</a:t>
            </a:r>
          </a:p>
          <a:p>
            <a:endParaRPr lang="en-GB" sz="2400" dirty="0">
              <a:solidFill>
                <a:srgbClr val="43525A"/>
              </a:solidFill>
            </a:endParaRPr>
          </a:p>
          <a:p>
            <a:endParaRPr lang="en-GB" sz="2400" dirty="0">
              <a:solidFill>
                <a:srgbClr val="43525A"/>
              </a:solidFill>
            </a:endParaRPr>
          </a:p>
          <a:p>
            <a:endParaRPr lang="en-GB" sz="2400" dirty="0">
              <a:solidFill>
                <a:srgbClr val="43525A"/>
              </a:solidFill>
            </a:endParaRPr>
          </a:p>
          <a:p>
            <a:endParaRPr lang="en-GB" sz="2400" dirty="0">
              <a:solidFill>
                <a:srgbClr val="43525A"/>
              </a:solidFill>
            </a:endParaRPr>
          </a:p>
          <a:p>
            <a:pPr marL="457200" indent="-457200">
              <a:buFont typeface="+mj-lt"/>
              <a:buAutoNum type="alphaLcParenR"/>
            </a:pPr>
            <a:r>
              <a:rPr lang="en-ZA" sz="2400" dirty="0"/>
              <a:t>Paper insulated cable (PILCSWA).	</a:t>
            </a:r>
            <a:endParaRPr lang="en-GB" sz="2400" dirty="0">
              <a:solidFill>
                <a:srgbClr val="43525A"/>
              </a:solidFill>
            </a:endParaRPr>
          </a:p>
          <a:p>
            <a:pPr marL="457200" indent="-457200">
              <a:buFont typeface="+mj-lt"/>
              <a:buAutoNum type="alphaLcParenR"/>
            </a:pPr>
            <a:r>
              <a:rPr lang="en-ZA" sz="2400" dirty="0">
                <a:solidFill>
                  <a:srgbClr val="43525A"/>
                </a:solidFill>
              </a:rPr>
              <a:t>PVC insulated cable.</a:t>
            </a:r>
            <a:endParaRPr lang="en-GB" sz="2400" dirty="0">
              <a:solidFill>
                <a:srgbClr val="43525A"/>
              </a:solidFill>
            </a:endParaRPr>
          </a:p>
          <a:p>
            <a:pPr marL="457200" indent="-457200">
              <a:buFont typeface="+mj-lt"/>
              <a:buAutoNum type="alphaLcParenR"/>
            </a:pPr>
            <a:r>
              <a:rPr lang="en-ZA" sz="2400" dirty="0">
                <a:solidFill>
                  <a:srgbClr val="43525A"/>
                </a:solidFill>
              </a:rPr>
              <a:t>Individually screened TRS cable</a:t>
            </a:r>
            <a:r>
              <a:rPr lang="en-GB" sz="2400" dirty="0">
                <a:solidFill>
                  <a:srgbClr val="43525A"/>
                </a:solidFill>
              </a:rPr>
              <a:t>.</a:t>
            </a:r>
          </a:p>
          <a:p>
            <a:pPr marL="457200" indent="-457200">
              <a:buFont typeface="+mj-lt"/>
              <a:buAutoNum type="alphaLcParenR"/>
            </a:pPr>
            <a:r>
              <a:rPr lang="en-ZA" sz="2400" dirty="0">
                <a:solidFill>
                  <a:srgbClr val="43525A"/>
                </a:solidFill>
              </a:rPr>
              <a:t>Unscreened TRS cable</a:t>
            </a:r>
            <a:r>
              <a:rPr lang="en-GB" sz="2400" dirty="0">
                <a:solidFill>
                  <a:srgbClr val="43525A"/>
                </a:solidFill>
              </a:rPr>
              <a:t>.</a:t>
            </a:r>
          </a:p>
        </p:txBody>
      </p:sp>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613" t="6308" r="7974" b="13074"/>
          <a:stretch/>
        </p:blipFill>
        <p:spPr bwMode="auto">
          <a:xfrm>
            <a:off x="3956145" y="1681423"/>
            <a:ext cx="1902788" cy="1453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66146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559707"/>
            <a:ext cx="7672758" cy="840276"/>
          </a:xfrm>
        </p:spPr>
        <p:txBody>
          <a:bodyPr>
            <a:normAutofit/>
          </a:bodyPr>
          <a:lstStyle/>
          <a:p>
            <a:r>
              <a:rPr lang="en-GB" sz="3000" dirty="0"/>
              <a:t>Let’s review:</a:t>
            </a:r>
          </a:p>
        </p:txBody>
      </p:sp>
      <p:sp>
        <p:nvSpPr>
          <p:cNvPr id="3" name="Content Placeholder 2"/>
          <p:cNvSpPr>
            <a:spLocks noGrp="1"/>
          </p:cNvSpPr>
          <p:nvPr>
            <p:ph idx="1"/>
          </p:nvPr>
        </p:nvSpPr>
        <p:spPr>
          <a:xfrm>
            <a:off x="1122532" y="1276868"/>
            <a:ext cx="8186360" cy="3320119"/>
          </a:xfrm>
        </p:spPr>
        <p:txBody>
          <a:bodyPr>
            <a:noAutofit/>
          </a:bodyPr>
          <a:lstStyle/>
          <a:p>
            <a:pPr marL="0" indent="0" algn="just">
              <a:buNone/>
            </a:pPr>
            <a:r>
              <a:rPr lang="en-GB" sz="2400" dirty="0"/>
              <a:t>In this lesson we have covered:</a:t>
            </a:r>
          </a:p>
          <a:p>
            <a:pPr algn="just">
              <a:buFont typeface="Wingdings" panose="05000000000000000000" pitchFamily="2" charset="2"/>
              <a:buChar char="ü"/>
            </a:pPr>
            <a:r>
              <a:rPr lang="en-GB" sz="2400" dirty="0"/>
              <a:t>Stranded and solid conductors.</a:t>
            </a:r>
          </a:p>
          <a:p>
            <a:pPr algn="just">
              <a:buFont typeface="Wingdings" panose="05000000000000000000" pitchFamily="2" charset="2"/>
              <a:buChar char="ü"/>
            </a:pPr>
            <a:r>
              <a:rPr lang="en-GB" sz="2400" dirty="0"/>
              <a:t>Difference between Armoured and Unarmoured cables.</a:t>
            </a:r>
          </a:p>
          <a:p>
            <a:pPr algn="just">
              <a:buFont typeface="Wingdings" panose="05000000000000000000" pitchFamily="2" charset="2"/>
              <a:buChar char="ü"/>
            </a:pPr>
            <a:r>
              <a:rPr lang="en-GB" sz="2400" dirty="0"/>
              <a:t>Flexible cords and flexible cables.</a:t>
            </a:r>
          </a:p>
          <a:p>
            <a:pPr algn="just">
              <a:buFont typeface="Wingdings" panose="05000000000000000000" pitchFamily="2" charset="2"/>
              <a:buChar char="ü"/>
            </a:pPr>
            <a:r>
              <a:rPr lang="en-GB" sz="2400" dirty="0"/>
              <a:t>How to choose the correct colour and size of conductors.</a:t>
            </a:r>
          </a:p>
          <a:p>
            <a:pPr algn="just">
              <a:buFont typeface="Wingdings" panose="05000000000000000000" pitchFamily="2" charset="2"/>
              <a:buChar char="ü"/>
            </a:pPr>
            <a:r>
              <a:rPr lang="en-GB" sz="2400" dirty="0"/>
              <a:t>Identifying cables by the type of insulation material used.</a:t>
            </a:r>
          </a:p>
          <a:p>
            <a:pPr marL="0" indent="0" algn="just">
              <a:buNone/>
            </a:pPr>
            <a:endParaRPr lang="en-GB" sz="2400" dirty="0"/>
          </a:p>
          <a:p>
            <a:pPr marL="0" indent="0" algn="just">
              <a:buNone/>
            </a:pPr>
            <a:r>
              <a:rPr lang="en-GB" sz="2400" dirty="0"/>
              <a:t>Make sure you have a complete understanding of all the work covered here before you start the next unit.</a:t>
            </a:r>
          </a:p>
          <a:p>
            <a:pPr algn="just">
              <a:buFont typeface="Wingdings" panose="05000000000000000000" pitchFamily="2" charset="2"/>
              <a:buChar char="ü"/>
            </a:pPr>
            <a:endParaRPr lang="en-GB" sz="2400" dirty="0"/>
          </a:p>
          <a:p>
            <a:pPr algn="just">
              <a:buFont typeface="Wingdings" panose="05000000000000000000" pitchFamily="2" charset="2"/>
              <a:buChar char="ü"/>
            </a:pPr>
            <a:endParaRPr lang="en-GB" sz="2400" dirty="0"/>
          </a:p>
        </p:txBody>
      </p:sp>
    </p:spTree>
    <p:custDataLst>
      <p:tags r:id="rId1"/>
    </p:custDataLst>
    <p:extLst>
      <p:ext uri="{BB962C8B-B14F-4D97-AF65-F5344CB8AC3E}">
        <p14:creationId xmlns:p14="http://schemas.microsoft.com/office/powerpoint/2010/main" val="3810721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559707"/>
            <a:ext cx="7672758" cy="840276"/>
          </a:xfrm>
        </p:spPr>
        <p:txBody>
          <a:bodyPr>
            <a:normAutofit/>
          </a:bodyPr>
          <a:lstStyle/>
          <a:p>
            <a:r>
              <a:rPr lang="en-GB" sz="3000" dirty="0"/>
              <a:t>Quiz time</a:t>
            </a:r>
          </a:p>
        </p:txBody>
      </p:sp>
      <p:sp>
        <p:nvSpPr>
          <p:cNvPr id="3" name="Content Placeholder 2"/>
          <p:cNvSpPr>
            <a:spLocks noGrp="1"/>
          </p:cNvSpPr>
          <p:nvPr>
            <p:ph idx="1"/>
          </p:nvPr>
        </p:nvSpPr>
        <p:spPr>
          <a:xfrm>
            <a:off x="1122549" y="1276869"/>
            <a:ext cx="7607557" cy="3320119"/>
          </a:xfrm>
        </p:spPr>
        <p:txBody>
          <a:bodyPr>
            <a:noAutofit/>
          </a:bodyPr>
          <a:lstStyle/>
          <a:p>
            <a:pPr marL="0" indent="0" algn="just">
              <a:buNone/>
            </a:pPr>
            <a:r>
              <a:rPr lang="en-GB" sz="2400" dirty="0"/>
              <a:t>We have come to the end of this unit. Answer the following questions to make sure you understand how to select and identify cables and conductors.</a:t>
            </a:r>
          </a:p>
        </p:txBody>
      </p:sp>
    </p:spTree>
    <p:custDataLst>
      <p:tags r:id="rId1"/>
    </p:custDataLst>
    <p:extLst>
      <p:ext uri="{BB962C8B-B14F-4D97-AF65-F5344CB8AC3E}">
        <p14:creationId xmlns:p14="http://schemas.microsoft.com/office/powerpoint/2010/main" val="54222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63" y="266409"/>
            <a:ext cx="8831461" cy="967170"/>
          </a:xfrm>
        </p:spPr>
        <p:txBody>
          <a:bodyPr/>
          <a:lstStyle/>
          <a:p>
            <a:r>
              <a:rPr lang="en-GB" dirty="0"/>
              <a:t>Question 1</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4C2429B-50E3-784E-A6C9-ACAB8D7143A4}"/>
                  </a:ext>
                </a:extLst>
              </p:cNvPr>
              <p:cNvSpPr txBox="1"/>
              <p:nvPr/>
            </p:nvSpPr>
            <p:spPr>
              <a:xfrm>
                <a:off x="443863" y="1233576"/>
                <a:ext cx="8040581" cy="2308324"/>
              </a:xfrm>
              <a:prstGeom prst="rect">
                <a:avLst/>
              </a:prstGeom>
              <a:noFill/>
            </p:spPr>
            <p:txBody>
              <a:bodyPr wrap="square" rtlCol="0">
                <a:spAutoFit/>
              </a:bodyPr>
              <a:lstStyle/>
              <a:p>
                <a:r>
                  <a:rPr lang="en-ZA" sz="2400" dirty="0">
                    <a:solidFill>
                      <a:srgbClr val="43525A"/>
                    </a:solidFill>
                  </a:rPr>
                  <a:t>In which of the following cases will a flexible cord be used</a:t>
                </a:r>
                <a:r>
                  <a:rPr lang="en-GB" sz="2400" dirty="0">
                    <a:solidFill>
                      <a:srgbClr val="43525A"/>
                    </a:solidFill>
                  </a:rPr>
                  <a:t>?</a:t>
                </a:r>
              </a:p>
              <a:p>
                <a:endParaRPr lang="en-GB" sz="2400" dirty="0">
                  <a:solidFill>
                    <a:srgbClr val="43525A"/>
                  </a:solidFill>
                </a:endParaRPr>
              </a:p>
              <a:p>
                <a:pPr marL="457200" indent="-457200">
                  <a:buFont typeface="+mj-lt"/>
                  <a:buAutoNum type="alphaLcParenR"/>
                </a:pPr>
                <a:r>
                  <a:rPr lang="en-GB" sz="2400" dirty="0">
                    <a:solidFill>
                      <a:srgbClr val="43525A"/>
                    </a:solidFill>
                  </a:rPr>
                  <a:t>Ripcords and </a:t>
                </a:r>
                <a:r>
                  <a:rPr lang="en-GB" sz="2400" dirty="0" err="1">
                    <a:solidFill>
                      <a:srgbClr val="43525A"/>
                    </a:solidFill>
                  </a:rPr>
                  <a:t>Cabtyre</a:t>
                </a:r>
                <a:r>
                  <a:rPr lang="en-GB" sz="2400" dirty="0">
                    <a:solidFill>
                      <a:srgbClr val="43525A"/>
                    </a:solidFill>
                  </a:rPr>
                  <a:t> cords.</a:t>
                </a:r>
              </a:p>
              <a:p>
                <a:pPr marL="457200" indent="-457200">
                  <a:buFont typeface="+mj-lt"/>
                  <a:buAutoNum type="alphaLcParenR"/>
                </a:pPr>
                <a:r>
                  <a:rPr lang="en-GB" sz="2400" dirty="0">
                    <a:solidFill>
                      <a:srgbClr val="43525A"/>
                    </a:solidFill>
                  </a:rPr>
                  <a:t>With a conductor with cross sectional area of </a:t>
                </a:r>
                <a14:m>
                  <m:oMath xmlns:m="http://schemas.openxmlformats.org/officeDocument/2006/math">
                    <m:r>
                      <a:rPr lang="en-ZA" sz="2400" b="0" i="1" smtClean="0">
                        <a:solidFill>
                          <a:srgbClr val="43525A"/>
                        </a:solidFill>
                        <a:latin typeface="Cambria Math"/>
                      </a:rPr>
                      <m:t>6</m:t>
                    </m:r>
                    <m:r>
                      <a:rPr lang="en-ZA" sz="2400" b="0" i="1" smtClean="0">
                        <a:solidFill>
                          <a:srgbClr val="43525A"/>
                        </a:solidFill>
                        <a:latin typeface="Cambria Math"/>
                      </a:rPr>
                      <m:t>𝑚</m:t>
                    </m:r>
                    <m:sSup>
                      <m:sSupPr>
                        <m:ctrlPr>
                          <a:rPr lang="en-ZA" sz="2400" b="0" i="1" smtClean="0">
                            <a:solidFill>
                              <a:srgbClr val="43525A"/>
                            </a:solidFill>
                            <a:latin typeface="Cambria Math" panose="02040503050406030204" pitchFamily="18" charset="0"/>
                          </a:rPr>
                        </m:ctrlPr>
                      </m:sSupPr>
                      <m:e>
                        <m:r>
                          <a:rPr lang="en-ZA" sz="2400" b="0" i="1" smtClean="0">
                            <a:solidFill>
                              <a:srgbClr val="43525A"/>
                            </a:solidFill>
                            <a:latin typeface="Cambria Math"/>
                          </a:rPr>
                          <m:t>𝑚</m:t>
                        </m:r>
                      </m:e>
                      <m:sup>
                        <m:r>
                          <a:rPr lang="en-ZA" sz="2400" b="0" i="1" smtClean="0">
                            <a:solidFill>
                              <a:srgbClr val="43525A"/>
                            </a:solidFill>
                            <a:latin typeface="Cambria Math"/>
                          </a:rPr>
                          <m:t>2</m:t>
                        </m:r>
                      </m:sup>
                    </m:sSup>
                  </m:oMath>
                </a14:m>
                <a:r>
                  <a:rPr lang="en-GB" sz="2400" dirty="0">
                    <a:solidFill>
                      <a:srgbClr val="43525A"/>
                    </a:solidFill>
                  </a:rPr>
                  <a:t>.</a:t>
                </a:r>
              </a:p>
              <a:p>
                <a:pPr marL="457200" indent="-457200">
                  <a:buFont typeface="+mj-lt"/>
                  <a:buAutoNum type="alphaLcParenR"/>
                </a:pPr>
                <a:r>
                  <a:rPr lang="en-GB" sz="2400" dirty="0">
                    <a:solidFill>
                      <a:srgbClr val="43525A"/>
                    </a:solidFill>
                  </a:rPr>
                  <a:t>Small plastic electrical appliances.</a:t>
                </a:r>
              </a:p>
              <a:p>
                <a:pPr marL="457200" indent="-457200">
                  <a:buFont typeface="+mj-lt"/>
                  <a:buAutoNum type="alphaLcParenR"/>
                </a:pPr>
                <a:r>
                  <a:rPr lang="en-GB" sz="2400" dirty="0">
                    <a:solidFill>
                      <a:srgbClr val="43525A"/>
                    </a:solidFill>
                  </a:rPr>
                  <a:t>Where conductor strands are </a:t>
                </a:r>
                <a14:m>
                  <m:oMath xmlns:m="http://schemas.openxmlformats.org/officeDocument/2006/math">
                    <m:r>
                      <a:rPr lang="en-ZA" sz="2400" b="0" i="1" smtClean="0">
                        <a:solidFill>
                          <a:srgbClr val="43525A"/>
                        </a:solidFill>
                        <a:latin typeface="Cambria Math"/>
                      </a:rPr>
                      <m:t>0,51</m:t>
                    </m:r>
                    <m:r>
                      <a:rPr lang="en-ZA" sz="2400" b="0" i="1" smtClean="0">
                        <a:solidFill>
                          <a:srgbClr val="43525A"/>
                        </a:solidFill>
                        <a:latin typeface="Cambria Math"/>
                      </a:rPr>
                      <m:t>𝑚𝑚</m:t>
                    </m:r>
                  </m:oMath>
                </a14:m>
                <a:r>
                  <a:rPr lang="en-GB" sz="2400" dirty="0">
                    <a:solidFill>
                      <a:srgbClr val="43525A"/>
                    </a:solidFill>
                  </a:rPr>
                  <a:t> in diameter.</a:t>
                </a:r>
              </a:p>
            </p:txBody>
          </p:sp>
        </mc:Choice>
        <mc:Fallback xmlns="">
          <p:sp>
            <p:nvSpPr>
              <p:cNvPr id="4" name="TextBox 3">
                <a:extLst>
                  <a:ext uri="{FF2B5EF4-FFF2-40B4-BE49-F238E27FC236}">
                    <a16:creationId xmlns:a16="http://schemas.microsoft.com/office/drawing/2014/main" xmlns="" id="{44C2429B-50E3-784E-A6C9-ACAB8D7143A4}"/>
                  </a:ext>
                </a:extLst>
              </p:cNvPr>
              <p:cNvSpPr txBox="1">
                <a:spLocks noRot="1" noChangeAspect="1" noMove="1" noResize="1" noEditPoints="1" noAdjustHandles="1" noChangeArrowheads="1" noChangeShapeType="1" noTextEdit="1"/>
              </p:cNvSpPr>
              <p:nvPr/>
            </p:nvSpPr>
            <p:spPr>
              <a:xfrm>
                <a:off x="443855" y="1233576"/>
                <a:ext cx="8040581" cy="2308324"/>
              </a:xfrm>
              <a:prstGeom prst="rect">
                <a:avLst/>
              </a:prstGeom>
              <a:blipFill rotWithShape="1">
                <a:blip r:embed="rId4"/>
                <a:stretch>
                  <a:fillRect l="-1213" t="-2111" b="-5013"/>
                </a:stretch>
              </a:blipFill>
            </p:spPr>
            <p:txBody>
              <a:bodyPr/>
              <a:lstStyle/>
              <a:p>
                <a:r>
                  <a:rPr lang="en-ZA">
                    <a:noFill/>
                  </a:rPr>
                  <a:t> </a:t>
                </a:r>
              </a:p>
            </p:txBody>
          </p:sp>
        </mc:Fallback>
      </mc:AlternateContent>
    </p:spTree>
    <p:custDataLst>
      <p:tags r:id="rId1"/>
    </p:custDataLst>
    <p:extLst>
      <p:ext uri="{BB962C8B-B14F-4D97-AF65-F5344CB8AC3E}">
        <p14:creationId xmlns:p14="http://schemas.microsoft.com/office/powerpoint/2010/main" val="862828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Assumed prior learning </a:t>
            </a:r>
          </a:p>
        </p:txBody>
      </p:sp>
      <p:sp>
        <p:nvSpPr>
          <p:cNvPr id="3" name="Content Placeholder 2"/>
          <p:cNvSpPr>
            <a:spLocks noGrp="1"/>
          </p:cNvSpPr>
          <p:nvPr>
            <p:ph idx="1"/>
          </p:nvPr>
        </p:nvSpPr>
        <p:spPr/>
        <p:txBody>
          <a:bodyPr>
            <a:noAutofit/>
          </a:bodyPr>
          <a:lstStyle/>
          <a:p>
            <a:pPr marL="0" indent="0">
              <a:buNone/>
            </a:pPr>
            <a:r>
              <a:rPr lang="en-GB" sz="2400" dirty="0"/>
              <a:t>Conductors and insulators (</a:t>
            </a:r>
            <a:r>
              <a:rPr lang="en-GB" sz="2400" dirty="0">
                <a:solidFill>
                  <a:srgbClr val="0070C0"/>
                </a:solidFill>
              </a:rPr>
              <a:t>unit 1.1 in topic 3</a:t>
            </a:r>
            <a:r>
              <a:rPr lang="en-GB" sz="2400" dirty="0"/>
              <a:t>)</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63" y="266409"/>
            <a:ext cx="8831461" cy="967170"/>
          </a:xfrm>
        </p:spPr>
        <p:txBody>
          <a:bodyPr/>
          <a:lstStyle/>
          <a:p>
            <a:r>
              <a:rPr lang="en-GB" dirty="0"/>
              <a:t>Question 2</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4C2429B-50E3-784E-A6C9-ACAB8D7143A4}"/>
                  </a:ext>
                </a:extLst>
              </p:cNvPr>
              <p:cNvSpPr txBox="1"/>
              <p:nvPr/>
            </p:nvSpPr>
            <p:spPr>
              <a:xfrm>
                <a:off x="443863" y="1233576"/>
                <a:ext cx="8040581" cy="2677656"/>
              </a:xfrm>
              <a:prstGeom prst="rect">
                <a:avLst/>
              </a:prstGeom>
              <a:noFill/>
            </p:spPr>
            <p:txBody>
              <a:bodyPr wrap="square" rtlCol="0">
                <a:spAutoFit/>
              </a:bodyPr>
              <a:lstStyle/>
              <a:p>
                <a:r>
                  <a:rPr lang="en-ZA" sz="2400" dirty="0">
                    <a:solidFill>
                      <a:srgbClr val="43525A"/>
                    </a:solidFill>
                  </a:rPr>
                  <a:t>In which of the following instances will a flexible cable be used</a:t>
                </a:r>
                <a:r>
                  <a:rPr lang="en-GB" sz="2400" dirty="0">
                    <a:solidFill>
                      <a:srgbClr val="43525A"/>
                    </a:solidFill>
                  </a:rPr>
                  <a:t>?</a:t>
                </a:r>
              </a:p>
              <a:p>
                <a:endParaRPr lang="en-GB" sz="2400" dirty="0">
                  <a:solidFill>
                    <a:srgbClr val="43525A"/>
                  </a:solidFill>
                </a:endParaRPr>
              </a:p>
              <a:p>
                <a:pPr marL="457200" indent="-457200">
                  <a:buFont typeface="+mj-lt"/>
                  <a:buAutoNum type="alphaLcParenR"/>
                </a:pPr>
                <a:r>
                  <a:rPr lang="en-GB" sz="2400" dirty="0">
                    <a:solidFill>
                      <a:srgbClr val="43525A"/>
                    </a:solidFill>
                  </a:rPr>
                  <a:t>Drilling machines, single phase motors, electric irons and heaters.</a:t>
                </a:r>
              </a:p>
              <a:p>
                <a:pPr marL="457200" indent="-457200">
                  <a:buFont typeface="+mj-lt"/>
                  <a:buAutoNum type="alphaLcParenR"/>
                </a:pPr>
                <a:r>
                  <a:rPr lang="en-GB" sz="2400" dirty="0">
                    <a:solidFill>
                      <a:srgbClr val="43525A"/>
                    </a:solidFill>
                  </a:rPr>
                  <a:t>With a conductor with cross sectional area of </a:t>
                </a:r>
                <a14:m>
                  <m:oMath xmlns:m="http://schemas.openxmlformats.org/officeDocument/2006/math">
                    <m:r>
                      <a:rPr lang="en-ZA" sz="2400" i="1" dirty="0" smtClean="0">
                        <a:solidFill>
                          <a:srgbClr val="43525A"/>
                        </a:solidFill>
                        <a:latin typeface="Cambria Math"/>
                      </a:rPr>
                      <m:t>3</m:t>
                    </m:r>
                    <m:r>
                      <a:rPr lang="en-ZA" sz="2400" b="0" i="1" smtClean="0">
                        <a:solidFill>
                          <a:srgbClr val="43525A"/>
                        </a:solidFill>
                        <a:latin typeface="Cambria Math"/>
                      </a:rPr>
                      <m:t>𝑚</m:t>
                    </m:r>
                    <m:sSup>
                      <m:sSupPr>
                        <m:ctrlPr>
                          <a:rPr lang="en-ZA" sz="2400" b="0" i="1" smtClean="0">
                            <a:solidFill>
                              <a:srgbClr val="43525A"/>
                            </a:solidFill>
                            <a:latin typeface="Cambria Math" panose="02040503050406030204" pitchFamily="18" charset="0"/>
                          </a:rPr>
                        </m:ctrlPr>
                      </m:sSupPr>
                      <m:e>
                        <m:r>
                          <a:rPr lang="en-ZA" sz="2400" b="0" i="1" smtClean="0">
                            <a:solidFill>
                              <a:srgbClr val="43525A"/>
                            </a:solidFill>
                            <a:latin typeface="Cambria Math"/>
                          </a:rPr>
                          <m:t>𝑚</m:t>
                        </m:r>
                      </m:e>
                      <m:sup>
                        <m:r>
                          <a:rPr lang="en-ZA" sz="2400" b="0" i="1" smtClean="0">
                            <a:solidFill>
                              <a:srgbClr val="43525A"/>
                            </a:solidFill>
                            <a:latin typeface="Cambria Math"/>
                          </a:rPr>
                          <m:t>2</m:t>
                        </m:r>
                      </m:sup>
                    </m:sSup>
                  </m:oMath>
                </a14:m>
                <a:r>
                  <a:rPr lang="en-GB" sz="2400" dirty="0">
                    <a:solidFill>
                      <a:srgbClr val="43525A"/>
                    </a:solidFill>
                  </a:rPr>
                  <a:t>.</a:t>
                </a:r>
              </a:p>
              <a:p>
                <a:pPr marL="457200" indent="-457200">
                  <a:buFont typeface="+mj-lt"/>
                  <a:buAutoNum type="alphaLcParenR"/>
                </a:pPr>
                <a:r>
                  <a:rPr lang="en-GB" sz="2400" dirty="0">
                    <a:solidFill>
                      <a:srgbClr val="43525A"/>
                    </a:solidFill>
                  </a:rPr>
                  <a:t>For underground cables.</a:t>
                </a:r>
              </a:p>
              <a:p>
                <a:pPr marL="457200" indent="-457200">
                  <a:buFont typeface="+mj-lt"/>
                  <a:buAutoNum type="alphaLcParenR"/>
                </a:pPr>
                <a:r>
                  <a:rPr lang="en-GB" sz="2400" dirty="0">
                    <a:solidFill>
                      <a:srgbClr val="43525A"/>
                    </a:solidFill>
                  </a:rPr>
                  <a:t>Where conductor strands are </a:t>
                </a:r>
                <a14:m>
                  <m:oMath xmlns:m="http://schemas.openxmlformats.org/officeDocument/2006/math">
                    <m:r>
                      <a:rPr lang="en-ZA" sz="2400" b="0" i="1" smtClean="0">
                        <a:solidFill>
                          <a:srgbClr val="43525A"/>
                        </a:solidFill>
                        <a:latin typeface="Cambria Math"/>
                      </a:rPr>
                      <m:t>0,6</m:t>
                    </m:r>
                    <m:r>
                      <a:rPr lang="en-ZA" sz="2400" b="0" i="1" smtClean="0">
                        <a:solidFill>
                          <a:srgbClr val="43525A"/>
                        </a:solidFill>
                        <a:latin typeface="Cambria Math"/>
                      </a:rPr>
                      <m:t>𝑚𝑚</m:t>
                    </m:r>
                  </m:oMath>
                </a14:m>
                <a:r>
                  <a:rPr lang="en-GB" sz="2400" dirty="0">
                    <a:solidFill>
                      <a:srgbClr val="43525A"/>
                    </a:solidFill>
                  </a:rPr>
                  <a:t> in diameter.</a:t>
                </a:r>
              </a:p>
            </p:txBody>
          </p:sp>
        </mc:Choice>
        <mc:Fallback xmlns="">
          <p:sp>
            <p:nvSpPr>
              <p:cNvPr id="4" name="TextBox 3">
                <a:extLst>
                  <a:ext uri="{FF2B5EF4-FFF2-40B4-BE49-F238E27FC236}">
                    <a16:creationId xmlns:a16="http://schemas.microsoft.com/office/drawing/2014/main" xmlns="" id="{44C2429B-50E3-784E-A6C9-ACAB8D7143A4}"/>
                  </a:ext>
                </a:extLst>
              </p:cNvPr>
              <p:cNvSpPr txBox="1">
                <a:spLocks noRot="1" noChangeAspect="1" noMove="1" noResize="1" noEditPoints="1" noAdjustHandles="1" noChangeArrowheads="1" noChangeShapeType="1" noTextEdit="1"/>
              </p:cNvSpPr>
              <p:nvPr/>
            </p:nvSpPr>
            <p:spPr>
              <a:xfrm>
                <a:off x="443855" y="1233576"/>
                <a:ext cx="8040581" cy="2677656"/>
              </a:xfrm>
              <a:prstGeom prst="rect">
                <a:avLst/>
              </a:prstGeom>
              <a:blipFill rotWithShape="1">
                <a:blip r:embed="rId4"/>
                <a:stretch>
                  <a:fillRect l="-1213" t="-1818" r="-986" b="-4091"/>
                </a:stretch>
              </a:blipFill>
            </p:spPr>
            <p:txBody>
              <a:bodyPr/>
              <a:lstStyle/>
              <a:p>
                <a:r>
                  <a:rPr lang="en-ZA">
                    <a:noFill/>
                  </a:rPr>
                  <a:t> </a:t>
                </a:r>
              </a:p>
            </p:txBody>
          </p:sp>
        </mc:Fallback>
      </mc:AlternateContent>
    </p:spTree>
    <p:custDataLst>
      <p:tags r:id="rId1"/>
    </p:custDataLst>
    <p:extLst>
      <p:ext uri="{BB962C8B-B14F-4D97-AF65-F5344CB8AC3E}">
        <p14:creationId xmlns:p14="http://schemas.microsoft.com/office/powerpoint/2010/main" val="306582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63" y="266409"/>
            <a:ext cx="8831461" cy="967170"/>
          </a:xfrm>
        </p:spPr>
        <p:txBody>
          <a:bodyPr/>
          <a:lstStyle/>
          <a:p>
            <a:r>
              <a:rPr lang="en-GB" dirty="0"/>
              <a:t>Question 3</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4C2429B-50E3-784E-A6C9-ACAB8D7143A4}"/>
                  </a:ext>
                </a:extLst>
              </p:cNvPr>
              <p:cNvSpPr txBox="1"/>
              <p:nvPr/>
            </p:nvSpPr>
            <p:spPr>
              <a:xfrm>
                <a:off x="443863" y="1233576"/>
                <a:ext cx="8040581" cy="3046988"/>
              </a:xfrm>
              <a:prstGeom prst="rect">
                <a:avLst/>
              </a:prstGeom>
              <a:noFill/>
            </p:spPr>
            <p:txBody>
              <a:bodyPr wrap="square" rtlCol="0">
                <a:spAutoFit/>
              </a:bodyPr>
              <a:lstStyle/>
              <a:p>
                <a:r>
                  <a:rPr lang="en-ZA" sz="2400" dirty="0">
                    <a:solidFill>
                      <a:srgbClr val="43525A"/>
                    </a:solidFill>
                  </a:rPr>
                  <a:t>What is the current-carrying capacity of flexible cable with conductor cross-sectional area of </a:t>
                </a:r>
                <a14:m>
                  <m:oMath xmlns:m="http://schemas.openxmlformats.org/officeDocument/2006/math">
                    <m:r>
                      <a:rPr lang="en-ZA" sz="2400" i="1" dirty="0" smtClean="0">
                        <a:solidFill>
                          <a:srgbClr val="43525A"/>
                        </a:solidFill>
                        <a:latin typeface="Cambria Math"/>
                      </a:rPr>
                      <m:t>16 </m:t>
                    </m:r>
                    <m:r>
                      <a:rPr lang="en-ZA" sz="2400" i="1" dirty="0" smtClean="0">
                        <a:solidFill>
                          <a:srgbClr val="43525A"/>
                        </a:solidFill>
                        <a:latin typeface="Cambria Math"/>
                      </a:rPr>
                      <m:t>𝑚</m:t>
                    </m:r>
                    <m:sSup>
                      <m:sSupPr>
                        <m:ctrlPr>
                          <a:rPr lang="en-ZA" sz="2400" b="0" i="1" dirty="0" smtClean="0">
                            <a:solidFill>
                              <a:srgbClr val="43525A"/>
                            </a:solidFill>
                            <a:latin typeface="Cambria Math" panose="02040503050406030204" pitchFamily="18" charset="0"/>
                          </a:rPr>
                        </m:ctrlPr>
                      </m:sSupPr>
                      <m:e>
                        <m:r>
                          <a:rPr lang="en-ZA" sz="2400" i="1" dirty="0" smtClean="0">
                            <a:solidFill>
                              <a:srgbClr val="43525A"/>
                            </a:solidFill>
                            <a:latin typeface="Cambria Math"/>
                          </a:rPr>
                          <m:t>𝑚</m:t>
                        </m:r>
                      </m:e>
                      <m:sup>
                        <m:r>
                          <a:rPr lang="en-ZA" sz="2400" i="1" dirty="0" smtClean="0">
                            <a:solidFill>
                              <a:srgbClr val="43525A"/>
                            </a:solidFill>
                            <a:latin typeface="Cambria Math"/>
                          </a:rPr>
                          <m:t>2</m:t>
                        </m:r>
                      </m:sup>
                    </m:sSup>
                    <m:r>
                      <a:rPr lang="en-ZA" sz="2400" i="1" dirty="0" smtClean="0">
                        <a:solidFill>
                          <a:srgbClr val="43525A"/>
                        </a:solidFill>
                        <a:latin typeface="Cambria Math"/>
                      </a:rPr>
                      <m:t> </m:t>
                    </m:r>
                  </m:oMath>
                </a14:m>
                <a:r>
                  <a:rPr lang="en-ZA" sz="2400" dirty="0">
                    <a:solidFill>
                      <a:srgbClr val="43525A"/>
                    </a:solidFill>
                  </a:rPr>
                  <a:t>used for DC? Use the tables in Reg. 6.2.6. Table 6.9(a).</a:t>
                </a:r>
              </a:p>
              <a:p>
                <a:endParaRPr lang="en-GB" sz="2400" dirty="0">
                  <a:solidFill>
                    <a:srgbClr val="43525A"/>
                  </a:solidFill>
                </a:endParaRPr>
              </a:p>
              <a:p>
                <a:pPr marL="457200" indent="-457200">
                  <a:buFont typeface="+mj-lt"/>
                  <a:buAutoNum type="alphaLcParenR"/>
                </a:pPr>
                <a:r>
                  <a:rPr lang="en-GB" sz="2400" dirty="0">
                    <a:solidFill>
                      <a:srgbClr val="43525A"/>
                    </a:solidFill>
                  </a:rPr>
                  <a:t>41A</a:t>
                </a:r>
              </a:p>
              <a:p>
                <a:pPr marL="457200" indent="-457200">
                  <a:buFont typeface="+mj-lt"/>
                  <a:buAutoNum type="alphaLcParenR"/>
                </a:pPr>
                <a:r>
                  <a:rPr lang="en-ZA" sz="2400" dirty="0">
                    <a:solidFill>
                      <a:srgbClr val="43525A"/>
                    </a:solidFill>
                  </a:rPr>
                  <a:t>73A</a:t>
                </a:r>
                <a:endParaRPr lang="en-GB" sz="2400" dirty="0">
                  <a:solidFill>
                    <a:srgbClr val="43525A"/>
                  </a:solidFill>
                </a:endParaRPr>
              </a:p>
              <a:p>
                <a:pPr marL="457200" indent="-457200">
                  <a:buFont typeface="+mj-lt"/>
                  <a:buAutoNum type="alphaLcParenR"/>
                </a:pPr>
                <a:r>
                  <a:rPr lang="en-GB" sz="2400" dirty="0">
                    <a:solidFill>
                      <a:srgbClr val="43525A"/>
                    </a:solidFill>
                  </a:rPr>
                  <a:t>99A</a:t>
                </a:r>
              </a:p>
              <a:p>
                <a:pPr marL="457200" indent="-457200">
                  <a:buFont typeface="+mj-lt"/>
                  <a:buAutoNum type="alphaLcParenR"/>
                </a:pPr>
                <a:r>
                  <a:rPr lang="en-ZA" sz="2400" dirty="0">
                    <a:solidFill>
                      <a:srgbClr val="43525A"/>
                    </a:solidFill>
                  </a:rPr>
                  <a:t>86A</a:t>
                </a:r>
                <a:endParaRPr lang="en-GB" sz="2400" dirty="0">
                  <a:solidFill>
                    <a:srgbClr val="43525A"/>
                  </a:solidFill>
                </a:endParaRPr>
              </a:p>
            </p:txBody>
          </p:sp>
        </mc:Choice>
        <mc:Fallback xmlns="">
          <p:sp>
            <p:nvSpPr>
              <p:cNvPr id="4" name="TextBox 3">
                <a:extLst>
                  <a:ext uri="{FF2B5EF4-FFF2-40B4-BE49-F238E27FC236}">
                    <a16:creationId xmlns:a16="http://schemas.microsoft.com/office/drawing/2014/main" xmlns="" id="{44C2429B-50E3-784E-A6C9-ACAB8D7143A4}"/>
                  </a:ext>
                </a:extLst>
              </p:cNvPr>
              <p:cNvSpPr txBox="1">
                <a:spLocks noRot="1" noChangeAspect="1" noMove="1" noResize="1" noEditPoints="1" noAdjustHandles="1" noChangeArrowheads="1" noChangeShapeType="1" noTextEdit="1"/>
              </p:cNvSpPr>
              <p:nvPr/>
            </p:nvSpPr>
            <p:spPr>
              <a:xfrm>
                <a:off x="443855" y="1233576"/>
                <a:ext cx="8040581" cy="3046988"/>
              </a:xfrm>
              <a:prstGeom prst="rect">
                <a:avLst/>
              </a:prstGeom>
              <a:blipFill rotWithShape="1">
                <a:blip r:embed="rId4"/>
                <a:stretch>
                  <a:fillRect l="-1213" t="-1600" b="-3600"/>
                </a:stretch>
              </a:blipFill>
            </p:spPr>
            <p:txBody>
              <a:bodyPr/>
              <a:lstStyle/>
              <a:p>
                <a:r>
                  <a:rPr lang="en-ZA">
                    <a:noFill/>
                  </a:rPr>
                  <a:t> </a:t>
                </a:r>
              </a:p>
            </p:txBody>
          </p:sp>
        </mc:Fallback>
      </mc:AlternateContent>
    </p:spTree>
    <p:custDataLst>
      <p:tags r:id="rId1"/>
    </p:custDataLst>
    <p:extLst>
      <p:ext uri="{BB962C8B-B14F-4D97-AF65-F5344CB8AC3E}">
        <p14:creationId xmlns:p14="http://schemas.microsoft.com/office/powerpoint/2010/main" val="3486952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63" y="266409"/>
            <a:ext cx="8831461" cy="967170"/>
          </a:xfrm>
        </p:spPr>
        <p:txBody>
          <a:bodyPr/>
          <a:lstStyle/>
          <a:p>
            <a:r>
              <a:rPr lang="en-GB" dirty="0"/>
              <a:t>Question 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4C2429B-50E3-784E-A6C9-ACAB8D7143A4}"/>
                  </a:ext>
                </a:extLst>
              </p:cNvPr>
              <p:cNvSpPr txBox="1"/>
              <p:nvPr/>
            </p:nvSpPr>
            <p:spPr>
              <a:xfrm>
                <a:off x="443863" y="1233576"/>
                <a:ext cx="8040581" cy="3046988"/>
              </a:xfrm>
              <a:prstGeom prst="rect">
                <a:avLst/>
              </a:prstGeom>
              <a:noFill/>
            </p:spPr>
            <p:txBody>
              <a:bodyPr wrap="square" rtlCol="0">
                <a:spAutoFit/>
              </a:bodyPr>
              <a:lstStyle/>
              <a:p>
                <a:r>
                  <a:rPr lang="en-ZA" sz="2400" dirty="0">
                    <a:solidFill>
                      <a:srgbClr val="43525A"/>
                    </a:solidFill>
                  </a:rPr>
                  <a:t>What is the current-carrying capacity of flexible cord with conductor cross-sectional areas of </a:t>
                </a:r>
                <a14:m>
                  <m:oMath xmlns:m="http://schemas.openxmlformats.org/officeDocument/2006/math">
                    <m:r>
                      <a:rPr lang="en-ZA" sz="2400" i="1" dirty="0" smtClean="0">
                        <a:solidFill>
                          <a:srgbClr val="43525A"/>
                        </a:solidFill>
                        <a:latin typeface="Cambria Math"/>
                      </a:rPr>
                      <m:t>4 </m:t>
                    </m:r>
                    <m:r>
                      <a:rPr lang="en-ZA" sz="2400" i="1" dirty="0" smtClean="0">
                        <a:solidFill>
                          <a:srgbClr val="43525A"/>
                        </a:solidFill>
                        <a:latin typeface="Cambria Math"/>
                      </a:rPr>
                      <m:t>𝑚</m:t>
                    </m:r>
                    <m:sSup>
                      <m:sSupPr>
                        <m:ctrlPr>
                          <a:rPr lang="en-ZA" sz="2400" b="0" i="1" dirty="0" smtClean="0">
                            <a:solidFill>
                              <a:srgbClr val="43525A"/>
                            </a:solidFill>
                            <a:latin typeface="Cambria Math" panose="02040503050406030204" pitchFamily="18" charset="0"/>
                          </a:rPr>
                        </m:ctrlPr>
                      </m:sSupPr>
                      <m:e>
                        <m:r>
                          <a:rPr lang="en-ZA" sz="2400" i="1" dirty="0" smtClean="0">
                            <a:solidFill>
                              <a:srgbClr val="43525A"/>
                            </a:solidFill>
                            <a:latin typeface="Cambria Math"/>
                          </a:rPr>
                          <m:t>𝑚</m:t>
                        </m:r>
                      </m:e>
                      <m:sup>
                        <m:r>
                          <a:rPr lang="en-ZA" sz="2400" i="1" dirty="0" smtClean="0">
                            <a:solidFill>
                              <a:srgbClr val="43525A"/>
                            </a:solidFill>
                            <a:latin typeface="Cambria Math"/>
                          </a:rPr>
                          <m:t>2</m:t>
                        </m:r>
                      </m:sup>
                    </m:sSup>
                    <m:r>
                      <a:rPr lang="en-ZA" sz="2400" i="1" dirty="0" smtClean="0">
                        <a:solidFill>
                          <a:srgbClr val="43525A"/>
                        </a:solidFill>
                        <a:latin typeface="Cambria Math"/>
                      </a:rPr>
                      <m:t> </m:t>
                    </m:r>
                  </m:oMath>
                </a14:m>
                <a:r>
                  <a:rPr lang="en-ZA" sz="2400" dirty="0">
                    <a:solidFill>
                      <a:srgbClr val="43525A"/>
                    </a:solidFill>
                  </a:rPr>
                  <a:t>x 3 core mounted on a rack? Use the tables in SANS 10142-1 Reg. 6.2.6. Table 6.9(a).</a:t>
                </a:r>
              </a:p>
              <a:p>
                <a:endParaRPr lang="en-GB" sz="2400" dirty="0">
                  <a:solidFill>
                    <a:srgbClr val="43525A"/>
                  </a:solidFill>
                </a:endParaRPr>
              </a:p>
              <a:p>
                <a:pPr marL="457200" indent="-457200">
                  <a:buFont typeface="+mj-lt"/>
                  <a:buAutoNum type="alphaLcParenR"/>
                </a:pPr>
                <a:r>
                  <a:rPr lang="en-GB" sz="2400" dirty="0">
                    <a:solidFill>
                      <a:srgbClr val="43525A"/>
                    </a:solidFill>
                  </a:rPr>
                  <a:t>41A</a:t>
                </a:r>
              </a:p>
              <a:p>
                <a:pPr marL="457200" indent="-457200">
                  <a:buFont typeface="+mj-lt"/>
                  <a:buAutoNum type="alphaLcParenR"/>
                </a:pPr>
                <a:r>
                  <a:rPr lang="en-ZA" sz="2400" dirty="0">
                    <a:solidFill>
                      <a:srgbClr val="43525A"/>
                    </a:solidFill>
                  </a:rPr>
                  <a:t>73A</a:t>
                </a:r>
                <a:endParaRPr lang="en-GB" sz="2400" dirty="0">
                  <a:solidFill>
                    <a:srgbClr val="43525A"/>
                  </a:solidFill>
                </a:endParaRPr>
              </a:p>
              <a:p>
                <a:pPr marL="457200" indent="-457200">
                  <a:buFont typeface="+mj-lt"/>
                  <a:buAutoNum type="alphaLcParenR"/>
                </a:pPr>
                <a:r>
                  <a:rPr lang="en-GB" sz="2400" dirty="0">
                    <a:solidFill>
                      <a:srgbClr val="43525A"/>
                    </a:solidFill>
                  </a:rPr>
                  <a:t>99A</a:t>
                </a:r>
              </a:p>
              <a:p>
                <a:pPr marL="457200" indent="-457200">
                  <a:buFont typeface="+mj-lt"/>
                  <a:buAutoNum type="alphaLcParenR"/>
                </a:pPr>
                <a:r>
                  <a:rPr lang="en-ZA" sz="2400" dirty="0">
                    <a:solidFill>
                      <a:srgbClr val="43525A"/>
                    </a:solidFill>
                  </a:rPr>
                  <a:t>36A</a:t>
                </a:r>
                <a:endParaRPr lang="en-GB" sz="2400" dirty="0">
                  <a:solidFill>
                    <a:srgbClr val="43525A"/>
                  </a:solidFill>
                </a:endParaRPr>
              </a:p>
            </p:txBody>
          </p:sp>
        </mc:Choice>
        <mc:Fallback xmlns="">
          <p:sp>
            <p:nvSpPr>
              <p:cNvPr id="4" name="TextBox 3">
                <a:extLst>
                  <a:ext uri="{FF2B5EF4-FFF2-40B4-BE49-F238E27FC236}">
                    <a16:creationId xmlns:a16="http://schemas.microsoft.com/office/drawing/2014/main" xmlns="" xmlns:a14="http://schemas.microsoft.com/office/drawing/2010/main" id="{44C2429B-50E3-784E-A6C9-ACAB8D7143A4}"/>
                  </a:ext>
                </a:extLst>
              </p:cNvPr>
              <p:cNvSpPr txBox="1">
                <a:spLocks noRot="1" noChangeAspect="1" noMove="1" noResize="1" noEditPoints="1" noAdjustHandles="1" noChangeArrowheads="1" noChangeShapeType="1" noTextEdit="1"/>
              </p:cNvSpPr>
              <p:nvPr/>
            </p:nvSpPr>
            <p:spPr>
              <a:xfrm>
                <a:off x="443863" y="1233576"/>
                <a:ext cx="8040581" cy="3046988"/>
              </a:xfrm>
              <a:prstGeom prst="rect">
                <a:avLst/>
              </a:prstGeom>
              <a:blipFill rotWithShape="1">
                <a:blip r:embed="rId4"/>
                <a:stretch>
                  <a:fillRect l="-1213" t="-1600" r="-1289" b="-3600"/>
                </a:stretch>
              </a:blipFill>
            </p:spPr>
            <p:txBody>
              <a:bodyPr/>
              <a:lstStyle/>
              <a:p>
                <a:r>
                  <a:rPr lang="en-ZA">
                    <a:noFill/>
                  </a:rPr>
                  <a:t> </a:t>
                </a:r>
              </a:p>
            </p:txBody>
          </p:sp>
        </mc:Fallback>
      </mc:AlternateContent>
    </p:spTree>
    <p:custDataLst>
      <p:tags r:id="rId1"/>
    </p:custDataLst>
    <p:extLst>
      <p:ext uri="{BB962C8B-B14F-4D97-AF65-F5344CB8AC3E}">
        <p14:creationId xmlns:p14="http://schemas.microsoft.com/office/powerpoint/2010/main" val="989370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63" y="266409"/>
            <a:ext cx="8831461" cy="967170"/>
          </a:xfrm>
        </p:spPr>
        <p:txBody>
          <a:bodyPr/>
          <a:lstStyle/>
          <a:p>
            <a:r>
              <a:rPr lang="en-GB" dirty="0"/>
              <a:t>Question 5</a:t>
            </a:r>
          </a:p>
        </p:txBody>
      </p:sp>
      <p:sp>
        <p:nvSpPr>
          <p:cNvPr id="4" name="TextBox 3">
            <a:extLst>
              <a:ext uri="{FF2B5EF4-FFF2-40B4-BE49-F238E27FC236}">
                <a16:creationId xmlns:a16="http://schemas.microsoft.com/office/drawing/2014/main" id="{44C2429B-50E3-784E-A6C9-ACAB8D7143A4}"/>
              </a:ext>
            </a:extLst>
          </p:cNvPr>
          <p:cNvSpPr txBox="1"/>
          <p:nvPr/>
        </p:nvSpPr>
        <p:spPr>
          <a:xfrm>
            <a:off x="443863" y="1233576"/>
            <a:ext cx="8040581" cy="2677656"/>
          </a:xfrm>
          <a:prstGeom prst="rect">
            <a:avLst/>
          </a:prstGeom>
          <a:noFill/>
        </p:spPr>
        <p:txBody>
          <a:bodyPr wrap="square" rtlCol="0">
            <a:spAutoFit/>
          </a:bodyPr>
          <a:lstStyle/>
          <a:p>
            <a:r>
              <a:rPr lang="en-ZA" sz="2400" dirty="0">
                <a:solidFill>
                  <a:srgbClr val="43525A"/>
                </a:solidFill>
              </a:rPr>
              <a:t>What is the purpose, </a:t>
            </a:r>
            <a:r>
              <a:rPr lang="en-ZA" sz="2400" dirty="0"/>
              <a:t>according to the SI colour code, of the brown conductor and insulation in flexible cables? 	</a:t>
            </a:r>
          </a:p>
          <a:p>
            <a:r>
              <a:rPr lang="en-ZA" sz="2400" dirty="0">
                <a:solidFill>
                  <a:srgbClr val="43525A"/>
                </a:solidFill>
              </a:rPr>
              <a:t> </a:t>
            </a:r>
            <a:endParaRPr lang="en-GB" sz="2400" dirty="0">
              <a:solidFill>
                <a:srgbClr val="43525A"/>
              </a:solidFill>
            </a:endParaRPr>
          </a:p>
          <a:p>
            <a:pPr marL="457200" indent="-457200">
              <a:buFont typeface="+mj-lt"/>
              <a:buAutoNum type="alphaLcParenR"/>
            </a:pPr>
            <a:r>
              <a:rPr lang="en-GB" sz="2400" dirty="0">
                <a:solidFill>
                  <a:srgbClr val="43525A"/>
                </a:solidFill>
              </a:rPr>
              <a:t>Live</a:t>
            </a:r>
          </a:p>
          <a:p>
            <a:pPr marL="457200" indent="-457200">
              <a:buFont typeface="+mj-lt"/>
              <a:buAutoNum type="alphaLcParenR"/>
            </a:pPr>
            <a:r>
              <a:rPr lang="en-ZA" sz="2400" dirty="0">
                <a:solidFill>
                  <a:srgbClr val="43525A"/>
                </a:solidFill>
              </a:rPr>
              <a:t>Earth</a:t>
            </a:r>
            <a:endParaRPr lang="en-GB" sz="2400" dirty="0">
              <a:solidFill>
                <a:srgbClr val="43525A"/>
              </a:solidFill>
            </a:endParaRPr>
          </a:p>
          <a:p>
            <a:pPr marL="457200" indent="-457200">
              <a:buFont typeface="+mj-lt"/>
              <a:buAutoNum type="alphaLcParenR"/>
            </a:pPr>
            <a:r>
              <a:rPr lang="en-GB" sz="2400" dirty="0">
                <a:solidFill>
                  <a:srgbClr val="43525A"/>
                </a:solidFill>
              </a:rPr>
              <a:t>Neutral</a:t>
            </a:r>
          </a:p>
          <a:p>
            <a:endParaRPr lang="en-GB" sz="2400" dirty="0">
              <a:solidFill>
                <a:srgbClr val="43525A"/>
              </a:solidFill>
            </a:endParaRPr>
          </a:p>
        </p:txBody>
      </p:sp>
    </p:spTree>
    <p:custDataLst>
      <p:tags r:id="rId1"/>
    </p:custDataLst>
    <p:extLst>
      <p:ext uri="{BB962C8B-B14F-4D97-AF65-F5344CB8AC3E}">
        <p14:creationId xmlns:p14="http://schemas.microsoft.com/office/powerpoint/2010/main" val="3421685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63" y="266409"/>
            <a:ext cx="8831461" cy="967170"/>
          </a:xfrm>
        </p:spPr>
        <p:txBody>
          <a:bodyPr/>
          <a:lstStyle/>
          <a:p>
            <a:r>
              <a:rPr lang="en-GB" dirty="0"/>
              <a:t>Question 6</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4C2429B-50E3-784E-A6C9-ACAB8D7143A4}"/>
                  </a:ext>
                </a:extLst>
              </p:cNvPr>
              <p:cNvSpPr txBox="1"/>
              <p:nvPr/>
            </p:nvSpPr>
            <p:spPr>
              <a:xfrm>
                <a:off x="443855" y="1233576"/>
                <a:ext cx="9174278" cy="3416320"/>
              </a:xfrm>
              <a:prstGeom prst="rect">
                <a:avLst/>
              </a:prstGeom>
              <a:noFill/>
            </p:spPr>
            <p:txBody>
              <a:bodyPr wrap="square" rtlCol="0">
                <a:spAutoFit/>
              </a:bodyPr>
              <a:lstStyle/>
              <a:p>
                <a:r>
                  <a:rPr lang="en-ZA" sz="2400" dirty="0">
                    <a:solidFill>
                      <a:srgbClr val="43525A"/>
                    </a:solidFill>
                  </a:rPr>
                  <a:t>What is the current-carrying capacity of the following cable </a:t>
                </a:r>
              </a:p>
              <a:p>
                <a:r>
                  <a:rPr lang="en-ZA" sz="2400" dirty="0">
                    <a:solidFill>
                      <a:srgbClr val="43525A"/>
                    </a:solidFill>
                  </a:rPr>
                  <a:t>(Use Table 2 in Video 3): 25 </a:t>
                </a:r>
                <a14:m>
                  <m:oMath xmlns:m="http://schemas.openxmlformats.org/officeDocument/2006/math">
                    <m:r>
                      <a:rPr lang="en-ZA" sz="2400" i="1" dirty="0" smtClean="0">
                        <a:solidFill>
                          <a:srgbClr val="43525A"/>
                        </a:solidFill>
                        <a:latin typeface="Cambria Math"/>
                      </a:rPr>
                      <m:t>𝑚</m:t>
                    </m:r>
                    <m:sSup>
                      <m:sSupPr>
                        <m:ctrlPr>
                          <a:rPr lang="en-ZA" sz="2400" b="0" i="1" dirty="0" smtClean="0">
                            <a:solidFill>
                              <a:srgbClr val="43525A"/>
                            </a:solidFill>
                            <a:latin typeface="Cambria Math" panose="02040503050406030204" pitchFamily="18" charset="0"/>
                          </a:rPr>
                        </m:ctrlPr>
                      </m:sSupPr>
                      <m:e>
                        <m:r>
                          <a:rPr lang="en-ZA" sz="2400" i="1" dirty="0" smtClean="0">
                            <a:solidFill>
                              <a:srgbClr val="43525A"/>
                            </a:solidFill>
                            <a:latin typeface="Cambria Math"/>
                          </a:rPr>
                          <m:t>𝑚</m:t>
                        </m:r>
                      </m:e>
                      <m:sup>
                        <m:r>
                          <a:rPr lang="en-ZA" sz="2400" i="1" dirty="0" smtClean="0">
                            <a:solidFill>
                              <a:srgbClr val="43525A"/>
                            </a:solidFill>
                            <a:latin typeface="Cambria Math"/>
                          </a:rPr>
                          <m:t>2</m:t>
                        </m:r>
                      </m:sup>
                    </m:sSup>
                  </m:oMath>
                </a14:m>
                <a:r>
                  <a:rPr lang="en-ZA" sz="2400" dirty="0">
                    <a:solidFill>
                      <a:srgbClr val="43525A"/>
                    </a:solidFill>
                  </a:rPr>
                  <a:t>, 3.3 kV paper-insulated, 3 core cable with copper conductors, in ground?</a:t>
                </a:r>
              </a:p>
              <a:p>
                <a:endParaRPr lang="en-GB" sz="2400" dirty="0">
                  <a:solidFill>
                    <a:srgbClr val="43525A"/>
                  </a:solidFill>
                </a:endParaRPr>
              </a:p>
              <a:p>
                <a:pPr marL="457200" indent="-457200">
                  <a:buFont typeface="+mj-lt"/>
                  <a:buAutoNum type="alphaLcParenR"/>
                </a:pPr>
                <a:r>
                  <a:rPr lang="en-GB" sz="2400" dirty="0">
                    <a:solidFill>
                      <a:srgbClr val="43525A"/>
                    </a:solidFill>
                  </a:rPr>
                  <a:t>91A</a:t>
                </a:r>
              </a:p>
              <a:p>
                <a:pPr marL="457200" indent="-457200">
                  <a:buFont typeface="+mj-lt"/>
                  <a:buAutoNum type="alphaLcParenR"/>
                </a:pPr>
                <a:r>
                  <a:rPr lang="en-ZA" sz="2400" dirty="0">
                    <a:solidFill>
                      <a:srgbClr val="43525A"/>
                    </a:solidFill>
                  </a:rPr>
                  <a:t>92A</a:t>
                </a:r>
                <a:endParaRPr lang="en-GB" sz="2400" dirty="0">
                  <a:solidFill>
                    <a:srgbClr val="43525A"/>
                  </a:solidFill>
                </a:endParaRPr>
              </a:p>
              <a:p>
                <a:pPr marL="457200" indent="-457200">
                  <a:buFont typeface="+mj-lt"/>
                  <a:buAutoNum type="alphaLcParenR"/>
                </a:pPr>
                <a:r>
                  <a:rPr lang="en-GB" sz="2400" dirty="0">
                    <a:solidFill>
                      <a:srgbClr val="43525A"/>
                    </a:solidFill>
                  </a:rPr>
                  <a:t>145A</a:t>
                </a:r>
              </a:p>
              <a:p>
                <a:pPr marL="457200" indent="-457200">
                  <a:buFont typeface="+mj-lt"/>
                  <a:buAutoNum type="alphaLcParenR"/>
                </a:pPr>
                <a:r>
                  <a:rPr lang="en-GB" sz="2400" dirty="0">
                    <a:solidFill>
                      <a:srgbClr val="43525A"/>
                    </a:solidFill>
                  </a:rPr>
                  <a:t>120A</a:t>
                </a:r>
              </a:p>
              <a:p>
                <a:endParaRPr lang="en-GB" sz="2400" dirty="0">
                  <a:solidFill>
                    <a:srgbClr val="43525A"/>
                  </a:solidFill>
                </a:endParaRPr>
              </a:p>
            </p:txBody>
          </p:sp>
        </mc:Choice>
        <mc:Fallback xmlns="">
          <p:sp>
            <p:nvSpPr>
              <p:cNvPr id="4" name="TextBox 3">
                <a:extLst>
                  <a:ext uri="{FF2B5EF4-FFF2-40B4-BE49-F238E27FC236}">
                    <a16:creationId xmlns="" xmlns:a16="http://schemas.microsoft.com/office/drawing/2014/main" id="{44C2429B-50E3-784E-A6C9-ACAB8D7143A4}"/>
                  </a:ext>
                </a:extLst>
              </p:cNvPr>
              <p:cNvSpPr txBox="1">
                <a:spLocks noRot="1" noChangeAspect="1" noMove="1" noResize="1" noEditPoints="1" noAdjustHandles="1" noChangeArrowheads="1" noChangeShapeType="1" noTextEdit="1"/>
              </p:cNvSpPr>
              <p:nvPr/>
            </p:nvSpPr>
            <p:spPr>
              <a:xfrm>
                <a:off x="443855" y="1233576"/>
                <a:ext cx="9174278" cy="3416320"/>
              </a:xfrm>
              <a:prstGeom prst="rect">
                <a:avLst/>
              </a:prstGeom>
              <a:blipFill rotWithShape="1">
                <a:blip r:embed="rId4"/>
                <a:stretch>
                  <a:fillRect l="-1063" t="-1426"/>
                </a:stretch>
              </a:blipFill>
            </p:spPr>
            <p:txBody>
              <a:bodyPr/>
              <a:lstStyle/>
              <a:p>
                <a:r>
                  <a:rPr lang="en-ZA">
                    <a:noFill/>
                  </a:rPr>
                  <a:t> </a:t>
                </a:r>
              </a:p>
            </p:txBody>
          </p:sp>
        </mc:Fallback>
      </mc:AlternateContent>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7239" y="2494854"/>
            <a:ext cx="4905375"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853403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01 Briefing  </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0"/>
              </p:nvPr>
            </p:nvSpPr>
            <p:spPr>
              <a:xfrm>
                <a:off x="703959" y="1054557"/>
                <a:ext cx="8831461" cy="3551308"/>
              </a:xfrm>
            </p:spPr>
            <p:txBody>
              <a:bodyPr>
                <a:normAutofit/>
              </a:bodyPr>
              <a:lstStyle/>
              <a:p>
                <a:pPr marL="0" indent="0">
                  <a:buNone/>
                </a:pPr>
                <a:r>
                  <a:rPr lang="en-GB" sz="1800" b="1" dirty="0"/>
                  <a:t>Flexible cord </a:t>
                </a:r>
                <a:r>
                  <a:rPr lang="en-ZA" sz="1800" dirty="0"/>
                  <a:t>is a cable in which the nominal cross-sectional area of each conductor does not exceed </a:t>
                </a:r>
                <a14:m>
                  <m:oMath xmlns:m="http://schemas.openxmlformats.org/officeDocument/2006/math">
                    <m:r>
                      <a:rPr lang="en-ZA" sz="1800" b="0" i="1" smtClean="0">
                        <a:latin typeface="Cambria Math"/>
                      </a:rPr>
                      <m:t>4</m:t>
                    </m:r>
                    <m:r>
                      <a:rPr lang="en-ZA" sz="1800" b="0" i="1" smtClean="0">
                        <a:latin typeface="Cambria Math"/>
                      </a:rPr>
                      <m:t>𝑚</m:t>
                    </m:r>
                    <m:sSup>
                      <m:sSupPr>
                        <m:ctrlPr>
                          <a:rPr lang="en-ZA" sz="1800" b="0" i="1" smtClean="0">
                            <a:latin typeface="Cambria Math" panose="02040503050406030204" pitchFamily="18" charset="0"/>
                          </a:rPr>
                        </m:ctrlPr>
                      </m:sSupPr>
                      <m:e>
                        <m:r>
                          <a:rPr lang="en-ZA" sz="1800" b="0" i="1" smtClean="0">
                            <a:latin typeface="Cambria Math"/>
                          </a:rPr>
                          <m:t>𝑚</m:t>
                        </m:r>
                      </m:e>
                      <m:sup>
                        <m:r>
                          <a:rPr lang="en-ZA" sz="1800" b="0" i="1" smtClean="0">
                            <a:latin typeface="Cambria Math"/>
                          </a:rPr>
                          <m:t>2</m:t>
                        </m:r>
                      </m:sup>
                    </m:sSup>
                  </m:oMath>
                </a14:m>
                <a:r>
                  <a:rPr lang="en-ZA" sz="1800" dirty="0"/>
                  <a:t> and in which each conductor is composed of strands of a diameter less than 0,31mm. </a:t>
                </a:r>
              </a:p>
              <a:p>
                <a:pPr marL="0" indent="0">
                  <a:buNone/>
                </a:pPr>
                <a:r>
                  <a:rPr lang="en-ZA" sz="1800" dirty="0"/>
                  <a:t>Flexible cords are usually manufactured with only two cores, with the cores insulated separately by PVC. They are used for plastic reading lamps and small plastic electrical appliances. They do not need to be earthed. They are also used for the electrical connection between the ceiling rose and lamp holder. These cords are sold under the name “rip cord”. The household “rip cord” which is discussed here is of the twin core type and has a core area of </a:t>
                </a:r>
                <a14:m>
                  <m:oMath xmlns:m="http://schemas.openxmlformats.org/officeDocument/2006/math">
                    <m:r>
                      <a:rPr lang="en-ZA" sz="1800" i="1" dirty="0" smtClean="0">
                        <a:latin typeface="Cambria Math"/>
                      </a:rPr>
                      <m:t>1 </m:t>
                    </m:r>
                    <m:r>
                      <a:rPr lang="en-ZA" sz="1800" i="1" dirty="0" smtClean="0">
                        <a:latin typeface="Cambria Math"/>
                      </a:rPr>
                      <m:t>𝑚</m:t>
                    </m:r>
                    <m:sSup>
                      <m:sSupPr>
                        <m:ctrlPr>
                          <a:rPr lang="en-ZA" sz="1800" b="0" i="1" dirty="0" smtClean="0">
                            <a:latin typeface="Cambria Math" panose="02040503050406030204" pitchFamily="18" charset="0"/>
                          </a:rPr>
                        </m:ctrlPr>
                      </m:sSupPr>
                      <m:e>
                        <m:r>
                          <a:rPr lang="en-ZA" sz="1800" i="1" dirty="0" smtClean="0">
                            <a:latin typeface="Cambria Math"/>
                          </a:rPr>
                          <m:t>𝑚</m:t>
                        </m:r>
                      </m:e>
                      <m:sup>
                        <m:r>
                          <a:rPr lang="en-ZA" sz="1800" i="1" dirty="0" smtClean="0">
                            <a:latin typeface="Cambria Math"/>
                          </a:rPr>
                          <m:t>2</m:t>
                        </m:r>
                      </m:sup>
                    </m:sSup>
                    <m:r>
                      <a:rPr lang="en-ZA" sz="1800" i="1" dirty="0" smtClean="0">
                        <a:latin typeface="Cambria Math"/>
                      </a:rPr>
                      <m:t> </m:t>
                    </m:r>
                  </m:oMath>
                </a14:m>
                <a:r>
                  <a:rPr lang="en-ZA" sz="1800" dirty="0"/>
                  <a:t>and can be used to carry a maximum of 10 amps. </a:t>
                </a:r>
              </a:p>
              <a:p>
                <a:pPr marL="0" indent="0">
                  <a:buNone/>
                </a:pPr>
                <a:endParaRPr lang="en-GB" sz="18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0"/>
              </p:nvPr>
            </p:nvSpPr>
            <p:spPr>
              <a:xfrm>
                <a:off x="703958" y="1054557"/>
                <a:ext cx="8831461" cy="3551308"/>
              </a:xfrm>
              <a:blipFill rotWithShape="1">
                <a:blip r:embed="rId4"/>
                <a:stretch>
                  <a:fillRect l="-552" t="-1544" r="-759"/>
                </a:stretch>
              </a:blipFill>
            </p:spPr>
            <p:txBody>
              <a:bodyPr/>
              <a:lstStyle/>
              <a:p>
                <a:r>
                  <a:rPr lang="en-ZA">
                    <a:noFill/>
                  </a:rPr>
                  <a:t> </a:t>
                </a:r>
              </a:p>
            </p:txBody>
          </p:sp>
        </mc:Fallback>
      </mc:AlternateContent>
    </p:spTree>
    <p:custDataLst>
      <p:tags r:id="rId1"/>
    </p:custDataLst>
    <p:extLst>
      <p:ext uri="{BB962C8B-B14F-4D97-AF65-F5344CB8AC3E}">
        <p14:creationId xmlns:p14="http://schemas.microsoft.com/office/powerpoint/2010/main" val="11897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01 Briefing- cont.</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0"/>
              </p:nvPr>
            </p:nvSpPr>
            <p:spPr>
              <a:xfrm>
                <a:off x="703959" y="1054557"/>
                <a:ext cx="8831461" cy="3551308"/>
              </a:xfrm>
            </p:spPr>
            <p:txBody>
              <a:bodyPr>
                <a:noAutofit/>
              </a:bodyPr>
              <a:lstStyle/>
              <a:p>
                <a:pPr marL="0" indent="0">
                  <a:buNone/>
                </a:pPr>
                <a:r>
                  <a:rPr lang="en-ZA" sz="1400" b="1" dirty="0"/>
                  <a:t>Flexible cable </a:t>
                </a:r>
                <a:r>
                  <a:rPr lang="en-ZA" sz="1400" dirty="0"/>
                  <a:t>is a cable in which the conductors consist of strands of diameter not exceeding 0,51mm and of which the insulation and covering are such that they afford flexibility and in which the nominal cross-sectional area of each conductor exceeds </a:t>
                </a:r>
                <a14:m>
                  <m:oMath xmlns:m="http://schemas.openxmlformats.org/officeDocument/2006/math">
                    <m:r>
                      <a:rPr lang="en-ZA" sz="1400" i="1" dirty="0" smtClean="0">
                        <a:latin typeface="Cambria Math"/>
                      </a:rPr>
                      <m:t>4</m:t>
                    </m:r>
                    <m:r>
                      <a:rPr lang="en-ZA" sz="1400" i="1" dirty="0" smtClean="0">
                        <a:latin typeface="Cambria Math"/>
                      </a:rPr>
                      <m:t>𝑚</m:t>
                    </m:r>
                    <m:sSup>
                      <m:sSupPr>
                        <m:ctrlPr>
                          <a:rPr lang="en-ZA" sz="1400" i="1" dirty="0" smtClean="0">
                            <a:latin typeface="Cambria Math" panose="02040503050406030204" pitchFamily="18" charset="0"/>
                          </a:rPr>
                        </m:ctrlPr>
                      </m:sSupPr>
                      <m:e>
                        <m:r>
                          <a:rPr lang="en-ZA" sz="1400" i="1" dirty="0" smtClean="0">
                            <a:latin typeface="Cambria Math"/>
                          </a:rPr>
                          <m:t>𝑚</m:t>
                        </m:r>
                      </m:e>
                      <m:sup>
                        <m:r>
                          <a:rPr lang="en-ZA" sz="1400" i="1" dirty="0" smtClean="0">
                            <a:latin typeface="Cambria Math"/>
                          </a:rPr>
                          <m:t>2</m:t>
                        </m:r>
                      </m:sup>
                    </m:sSup>
                  </m:oMath>
                </a14:m>
                <a:r>
                  <a:rPr lang="en-ZA" sz="1400" dirty="0"/>
                  <a:t>. 	</a:t>
                </a:r>
              </a:p>
              <a:p>
                <a:pPr marL="0" indent="0">
                  <a:buNone/>
                </a:pPr>
                <a:r>
                  <a:rPr lang="en-ZA" sz="1400" dirty="0"/>
                  <a:t>This type of cable is available in different sizes and cores depending on the specific requirements. It is available in 2, 3, 4, 5 and 7 cores and each core is insulated separately. All cores are then enclosed in a common insulating covering of PVC or TRS (tough rubber sheathing). Each core has a different coloured insulation for easy identification.</a:t>
                </a:r>
              </a:p>
              <a:p>
                <a:pPr marL="0" indent="0">
                  <a:buNone/>
                </a:pPr>
                <a:r>
                  <a:rPr lang="en-ZA" sz="1400" dirty="0"/>
                  <a:t>Refer to Regulation 6.3.3 to determine the requirements relating to the identification of terminations of cores. 	</a:t>
                </a:r>
              </a:p>
              <a:p>
                <a:pPr marL="0" indent="0">
                  <a:buNone/>
                </a:pPr>
                <a:r>
                  <a:rPr lang="en-ZA" sz="1400" dirty="0"/>
                  <a:t>This type of flexible cable, also known as “</a:t>
                </a:r>
                <a:r>
                  <a:rPr lang="en-ZA" sz="1400" dirty="0" err="1"/>
                  <a:t>Cabtyre</a:t>
                </a:r>
                <a:r>
                  <a:rPr lang="en-ZA" sz="1400" dirty="0"/>
                  <a:t> cord”, is used mainly for connecting portable electrical appliances such as drilling machines, grinders, small welding machines and the single phase motors of fridges, washing machines and freezers.</a:t>
                </a:r>
              </a:p>
              <a:p>
                <a:pPr marL="0" indent="0">
                  <a:buNone/>
                </a:pPr>
                <a:r>
                  <a:rPr lang="en-ZA" sz="1400" dirty="0"/>
                  <a:t>Another type of flexible cable, known as “household flex”, which consists of three cores with the same core areas as that of “</a:t>
                </a:r>
                <a:r>
                  <a:rPr lang="en-ZA" sz="1400" dirty="0" err="1"/>
                  <a:t>Cabtyre</a:t>
                </a:r>
                <a:r>
                  <a:rPr lang="en-ZA" sz="1400" dirty="0"/>
                  <a:t> cord”, is also available. The stranded cores are insulated with either PVC, TRS or heat resistant silicone. These three cores are then enclosed with black and white braided cotton. This cable can withstand higher temperatures than “</a:t>
                </a:r>
                <a:r>
                  <a:rPr lang="en-ZA" sz="1400" dirty="0" err="1"/>
                  <a:t>Cabtyre</a:t>
                </a:r>
                <a:r>
                  <a:rPr lang="en-ZA" sz="1400" dirty="0"/>
                  <a:t> cord” and is used for electric irons, portable water heaters, electric kettles and heaters.</a:t>
                </a:r>
              </a:p>
              <a:p>
                <a:pPr marL="0" indent="0">
                  <a:buNone/>
                </a:pPr>
                <a:r>
                  <a:rPr lang="en-ZA" sz="1400" dirty="0"/>
                  <a:t>The standard type of “domestic flex” and “</a:t>
                </a:r>
                <a:r>
                  <a:rPr lang="en-ZA" sz="1400" dirty="0" err="1"/>
                  <a:t>Cabtyre</a:t>
                </a:r>
                <a:r>
                  <a:rPr lang="en-ZA" sz="1400" dirty="0"/>
                  <a:t> cord” have the conductor and insulation colours according to the SI colour code, namely: Brown - live; Blue – neutral; Yellow/green - earth.	</a:t>
                </a:r>
              </a:p>
              <a:p>
                <a:pPr marL="0" indent="0">
                  <a:buNone/>
                </a:pPr>
                <a:endParaRPr lang="en-GB" sz="1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0"/>
              </p:nvPr>
            </p:nvSpPr>
            <p:spPr>
              <a:xfrm>
                <a:off x="703958" y="1054557"/>
                <a:ext cx="8831461" cy="3551308"/>
              </a:xfrm>
              <a:blipFill rotWithShape="1">
                <a:blip r:embed="rId4"/>
                <a:stretch>
                  <a:fillRect l="-138" t="-686" r="-690" b="-3259"/>
                </a:stretch>
              </a:blipFill>
            </p:spPr>
            <p:txBody>
              <a:bodyPr/>
              <a:lstStyle/>
              <a:p>
                <a:r>
                  <a:rPr lang="en-ZA">
                    <a:noFill/>
                  </a:rPr>
                  <a:t> </a:t>
                </a:r>
              </a:p>
            </p:txBody>
          </p:sp>
        </mc:Fallback>
      </mc:AlternateContent>
      <p:pic>
        <p:nvPicPr>
          <p:cNvPr id="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043" t="10048" r="3463" b="18499"/>
          <a:stretch/>
        </p:blipFill>
        <p:spPr bwMode="auto">
          <a:xfrm>
            <a:off x="6018137" y="4451169"/>
            <a:ext cx="4028453" cy="2359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409734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Video 02 Briefing</a:t>
            </a:r>
            <a:endParaRPr lang="en-GB" dirty="0"/>
          </a:p>
        </p:txBody>
      </p:sp>
      <p:sp>
        <p:nvSpPr>
          <p:cNvPr id="3" name="Content Placeholder 2"/>
          <p:cNvSpPr>
            <a:spLocks noGrp="1"/>
          </p:cNvSpPr>
          <p:nvPr>
            <p:ph sz="quarter" idx="10"/>
          </p:nvPr>
        </p:nvSpPr>
        <p:spPr>
          <a:xfrm>
            <a:off x="826109" y="1059934"/>
            <a:ext cx="8284354" cy="3726556"/>
          </a:xfrm>
        </p:spPr>
        <p:txBody>
          <a:bodyPr>
            <a:noAutofit/>
          </a:bodyPr>
          <a:lstStyle/>
          <a:p>
            <a:pPr marL="0" indent="0">
              <a:buNone/>
            </a:pPr>
            <a:r>
              <a:rPr lang="en-ZA" sz="1800" dirty="0"/>
              <a:t>An armoured cable is a cable provided with a metallic covering of wires or tapes as a protection against mechanical damage. Two layers of helically applied steel tape armouring (STA) are applied over a cushion of  </a:t>
            </a:r>
            <a:r>
              <a:rPr lang="en-ZA" sz="1800" dirty="0" err="1"/>
              <a:t>bitumenized</a:t>
            </a:r>
            <a:r>
              <a:rPr lang="en-ZA" sz="1800" dirty="0"/>
              <a:t> textile material which contributes to corrosion protection. STA is however, not used on PVC cables. A  single  wire  armour (SWA), consisting  of a  layer of galvanised  steel  wire applied with a  fairly long lay,  is  generally used  on  PVC covered cables.</a:t>
            </a:r>
          </a:p>
          <a:p>
            <a:pPr marL="0" indent="0">
              <a:buNone/>
            </a:pPr>
            <a:r>
              <a:rPr lang="en-ZA" sz="1800" dirty="0"/>
              <a:t>The main requirement of a cable is to conduct electricity economically and safely. The cable core consists of a number of strands to ensure complete flexibility. Each layer of strands is spiralled onto the core in the opposite direction to the previous layer, in order to prevent the danger of “bird caging” or the opening up of the strands with bending or twisting. </a:t>
            </a:r>
          </a:p>
          <a:p>
            <a:pPr marL="0" indent="0">
              <a:buNone/>
            </a:pPr>
            <a:r>
              <a:rPr lang="en-ZA" sz="1800" dirty="0"/>
              <a:t>Aluminium in solid form is often used as core material for underground cables, for both low and medium tension. Besides being a good conductor, aluminium is light and easy to handle and comparatively inexpensive. The solid conductor with PVC insulation allows for a compactly constructed cable. 	</a:t>
            </a:r>
          </a:p>
          <a:p>
            <a:pPr marL="0" indent="0">
              <a:buNone/>
            </a:pPr>
            <a:endParaRPr lang="en-ZA" sz="1800" dirty="0"/>
          </a:p>
        </p:txBody>
      </p:sp>
    </p:spTree>
    <p:custDataLst>
      <p:tags r:id="rId1"/>
    </p:custDataLst>
    <p:extLst>
      <p:ext uri="{BB962C8B-B14F-4D97-AF65-F5344CB8AC3E}">
        <p14:creationId xmlns:p14="http://schemas.microsoft.com/office/powerpoint/2010/main" val="3445481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03 Briefing</a:t>
            </a:r>
          </a:p>
        </p:txBody>
      </p:sp>
      <p:sp>
        <p:nvSpPr>
          <p:cNvPr id="3" name="Content Placeholder 2"/>
          <p:cNvSpPr>
            <a:spLocks noGrp="1"/>
          </p:cNvSpPr>
          <p:nvPr>
            <p:ph sz="quarter" idx="10"/>
          </p:nvPr>
        </p:nvSpPr>
        <p:spPr>
          <a:xfrm>
            <a:off x="826109" y="1059934"/>
            <a:ext cx="8284354" cy="3726556"/>
          </a:xfrm>
        </p:spPr>
        <p:txBody>
          <a:bodyPr>
            <a:noAutofit/>
          </a:bodyPr>
          <a:lstStyle/>
          <a:p>
            <a:pPr marL="0" indent="0">
              <a:buNone/>
            </a:pPr>
            <a:r>
              <a:rPr lang="en-ZA" sz="1800" dirty="0"/>
              <a:t>Paper insulated cables</a:t>
            </a:r>
          </a:p>
          <a:p>
            <a:pPr marL="0" indent="0">
              <a:buNone/>
            </a:pPr>
            <a:r>
              <a:rPr lang="en-ZA" sz="1800" dirty="0"/>
              <a:t>Some cables used for transmission have copper conductors insulated with spiral layers of special vacuum-dried, resin-impregnated paper and covered with a continuous lead sheath. The lead sheath is essential to protect the paper from moisture. It offers very little mechanical protection, however, so a further armouring in the form of double steel tape or wire is therefore required to protect the cable mechanically. 	</a:t>
            </a:r>
          </a:p>
          <a:p>
            <a:pPr marL="0" indent="0">
              <a:buNone/>
            </a:pPr>
            <a:endParaRPr lang="en-ZA" sz="1800" dirty="0"/>
          </a:p>
          <a:p>
            <a:pPr marL="0" indent="0">
              <a:buNone/>
            </a:pPr>
            <a:r>
              <a:rPr lang="en-ZA" sz="1800" dirty="0"/>
              <a:t>	</a:t>
            </a:r>
          </a:p>
          <a:p>
            <a:pPr marL="0" indent="0">
              <a:buNone/>
            </a:pPr>
            <a:endParaRPr lang="en-ZA" sz="1800" dirty="0"/>
          </a:p>
          <a:p>
            <a:pPr marL="0" indent="0">
              <a:buNone/>
            </a:pPr>
            <a:endParaRPr lang="en-ZA" sz="1800" dirty="0"/>
          </a:p>
          <a:p>
            <a:pPr marL="0" indent="0">
              <a:buNone/>
            </a:pPr>
            <a:endParaRPr lang="en-ZA" sz="1800" dirty="0"/>
          </a:p>
          <a:p>
            <a:pPr marL="0" indent="0">
              <a:buNone/>
            </a:pPr>
            <a:endParaRPr lang="en-ZA" sz="1800" dirty="0"/>
          </a:p>
          <a:p>
            <a:pPr marL="0" indent="0">
              <a:buNone/>
            </a:pPr>
            <a:endParaRPr lang="en-ZA" sz="1800" dirty="0"/>
          </a:p>
          <a:p>
            <a:pPr marL="0" indent="0">
              <a:buNone/>
            </a:pPr>
            <a:endParaRPr lang="en-ZA" sz="1800" dirty="0"/>
          </a:p>
          <a:p>
            <a:pPr marL="0" indent="0">
              <a:buNone/>
            </a:pPr>
            <a:endParaRPr lang="en-ZA" sz="1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81" y="2721507"/>
            <a:ext cx="2087581" cy="2132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825636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03 Briefing cont.</a:t>
            </a:r>
          </a:p>
        </p:txBody>
      </p:sp>
      <p:sp>
        <p:nvSpPr>
          <p:cNvPr id="3" name="Content Placeholder 2"/>
          <p:cNvSpPr>
            <a:spLocks noGrp="1"/>
          </p:cNvSpPr>
          <p:nvPr>
            <p:ph sz="quarter" idx="10"/>
          </p:nvPr>
        </p:nvSpPr>
        <p:spPr>
          <a:xfrm>
            <a:off x="826109" y="1059934"/>
            <a:ext cx="8284354" cy="3726556"/>
          </a:xfrm>
        </p:spPr>
        <p:txBody>
          <a:bodyPr>
            <a:noAutofit/>
          </a:bodyPr>
          <a:lstStyle/>
          <a:p>
            <a:pPr marL="0" indent="0">
              <a:buNone/>
            </a:pPr>
            <a:r>
              <a:rPr lang="en-ZA" sz="1800" dirty="0"/>
              <a:t>Note that:</a:t>
            </a:r>
          </a:p>
          <a:p>
            <a:r>
              <a:rPr lang="en-ZA" sz="1800" dirty="0"/>
              <a:t>The paper is specially manufactured for the purpose and must be comparatively strong and elastic as well as able to absorb the impregnating oil satisfactorily, whilst excluding any moisture. </a:t>
            </a:r>
          </a:p>
          <a:p>
            <a:r>
              <a:rPr lang="en-ZA" sz="1800" dirty="0"/>
              <a:t>All joints as well as the ending off of the cable must be done in special cable boxes and cable glands so that the lead sheath remains a continuous tube. The cable is suitably terminated in a gland, which fits onto a cable end-box and filled with a compound to form the required seal. </a:t>
            </a:r>
            <a:r>
              <a:rPr lang="en-ZA" sz="1800" b="1" dirty="0"/>
              <a:t>Refer to Regulations 6.3.7.1-3	</a:t>
            </a:r>
          </a:p>
          <a:p>
            <a:r>
              <a:rPr lang="en-ZA" sz="1800" dirty="0"/>
              <a:t>Cable lugs are sweated or crimped onto the cores to ensure a perfect connection when the cable is connected to an electrical apparatus.</a:t>
            </a:r>
          </a:p>
          <a:p>
            <a:r>
              <a:rPr lang="en-ZA" sz="1800" dirty="0"/>
              <a:t>Table 2 below contains sizes and current carrying capacities of paper-insulated cables.</a:t>
            </a:r>
          </a:p>
          <a:p>
            <a:pPr marL="0" indent="0">
              <a:buNone/>
            </a:pPr>
            <a:r>
              <a:rPr lang="en-ZA" sz="1800" dirty="0"/>
              <a:t>	</a:t>
            </a:r>
          </a:p>
          <a:p>
            <a:pPr marL="0" indent="0">
              <a:buNone/>
            </a:pPr>
            <a:endParaRPr lang="en-ZA" sz="1800" dirty="0"/>
          </a:p>
          <a:p>
            <a:pPr marL="0" indent="0">
              <a:buNone/>
            </a:pPr>
            <a:endParaRPr lang="en-ZA" sz="1800" dirty="0"/>
          </a:p>
          <a:p>
            <a:pPr marL="0" indent="0">
              <a:buNone/>
            </a:pPr>
            <a:endParaRPr lang="en-ZA" sz="1800" dirty="0"/>
          </a:p>
          <a:p>
            <a:pPr marL="0" indent="0">
              <a:buNone/>
            </a:pPr>
            <a:endParaRPr lang="en-ZA" sz="1800" dirty="0"/>
          </a:p>
          <a:p>
            <a:pPr marL="0" indent="0">
              <a:buNone/>
            </a:pPr>
            <a:endParaRPr lang="en-ZA" sz="1800" dirty="0"/>
          </a:p>
          <a:p>
            <a:pPr marL="0" indent="0">
              <a:buNone/>
            </a:pPr>
            <a:endParaRPr lang="en-ZA" sz="1800" dirty="0"/>
          </a:p>
          <a:p>
            <a:pPr marL="0" indent="0">
              <a:buNone/>
            </a:pPr>
            <a:endParaRPr lang="en-ZA" sz="18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8351" y="4402676"/>
            <a:ext cx="4905375"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89139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303366"/>
            <a:ext cx="7672758" cy="967170"/>
          </a:xfrm>
        </p:spPr>
        <p:txBody>
          <a:bodyPr>
            <a:normAutofit/>
          </a:bodyPr>
          <a:lstStyle/>
          <a:p>
            <a:r>
              <a:rPr lang="en-ZA" sz="3200" dirty="0"/>
              <a:t>In this lesson you will learn about:</a:t>
            </a:r>
            <a:endParaRPr lang="en-GB" sz="3000"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4" y="1091877"/>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
        <p:nvSpPr>
          <p:cNvPr id="5" name="Content Placeholder 4"/>
          <p:cNvSpPr>
            <a:spLocks noGrp="1"/>
          </p:cNvSpPr>
          <p:nvPr>
            <p:ph idx="1"/>
          </p:nvPr>
        </p:nvSpPr>
        <p:spPr/>
        <p:txBody>
          <a:bodyPr>
            <a:normAutofit/>
          </a:bodyPr>
          <a:lstStyle/>
          <a:p>
            <a:r>
              <a:rPr lang="en-ZA" sz="2400" dirty="0">
                <a:solidFill>
                  <a:srgbClr val="0070C0"/>
                </a:solidFill>
              </a:rPr>
              <a:t>Arrangement of stranded conductors</a:t>
            </a:r>
          </a:p>
          <a:p>
            <a:r>
              <a:rPr lang="en-ZA" sz="2400" dirty="0">
                <a:solidFill>
                  <a:srgbClr val="0070C0"/>
                </a:solidFill>
              </a:rPr>
              <a:t>Unarmoured and Armoured cables</a:t>
            </a:r>
          </a:p>
          <a:p>
            <a:r>
              <a:rPr lang="en-ZA" sz="2400" dirty="0">
                <a:solidFill>
                  <a:srgbClr val="0070C0"/>
                </a:solidFill>
              </a:rPr>
              <a:t>Classification of cables</a:t>
            </a:r>
          </a:p>
          <a:p>
            <a:r>
              <a:rPr lang="en-ZA" sz="2400" dirty="0">
                <a:solidFill>
                  <a:srgbClr val="0070C0"/>
                </a:solidFill>
              </a:rPr>
              <a:t>Sizes and colours of conductors</a:t>
            </a:r>
          </a:p>
          <a:p>
            <a:endParaRPr lang="en-ZA" sz="2400" dirty="0">
              <a:solidFill>
                <a:srgbClr val="0070C0"/>
              </a:solidFill>
            </a:endParaRPr>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04 Briefing</a:t>
            </a:r>
          </a:p>
        </p:txBody>
      </p:sp>
      <p:sp>
        <p:nvSpPr>
          <p:cNvPr id="3" name="Content Placeholder 2"/>
          <p:cNvSpPr>
            <a:spLocks noGrp="1"/>
          </p:cNvSpPr>
          <p:nvPr>
            <p:ph sz="quarter" idx="10"/>
          </p:nvPr>
        </p:nvSpPr>
        <p:spPr>
          <a:xfrm>
            <a:off x="826109" y="1059937"/>
            <a:ext cx="8284354" cy="2507355"/>
          </a:xfrm>
        </p:spPr>
        <p:txBody>
          <a:bodyPr>
            <a:noAutofit/>
          </a:bodyPr>
          <a:lstStyle/>
          <a:p>
            <a:pPr marL="0" indent="0">
              <a:buNone/>
            </a:pPr>
            <a:r>
              <a:rPr lang="en-ZA" sz="1400" dirty="0"/>
              <a:t>PVC insulated cables</a:t>
            </a:r>
          </a:p>
          <a:p>
            <a:pPr marL="0" indent="0">
              <a:buNone/>
            </a:pPr>
            <a:r>
              <a:rPr lang="en-ZA" sz="1400" dirty="0"/>
              <a:t>PVC cables are commonly used for low and medium tension installations. In this type of cable each core is insulated separately with PVC. The cores are then collectively covered with PVC, then armoured with wire, which in turn is covered with a final PVC covering. </a:t>
            </a:r>
          </a:p>
          <a:p>
            <a:pPr marL="0" indent="0">
              <a:buNone/>
            </a:pPr>
            <a:r>
              <a:rPr lang="en-ZA" sz="1400" dirty="0"/>
              <a:t>-PVC cables are easier to handle than paper-insulated cables and are highly resistant to oils and chemicals. </a:t>
            </a:r>
          </a:p>
          <a:p>
            <a:pPr marL="0" indent="0">
              <a:buNone/>
            </a:pPr>
            <a:r>
              <a:rPr lang="en-ZA" sz="1400" dirty="0"/>
              <a:t>-Being non-hygroscopic, the insulation is not affected by moisture. </a:t>
            </a:r>
          </a:p>
          <a:p>
            <a:pPr marL="0" indent="0">
              <a:buNone/>
            </a:pPr>
            <a:r>
              <a:rPr lang="en-ZA" sz="1400" dirty="0"/>
              <a:t>-They are easily joined in a ready-made plastic joint box, which is packed with resin once the joint is made. </a:t>
            </a:r>
          </a:p>
          <a:p>
            <a:pPr marL="0" indent="0">
              <a:buNone/>
            </a:pPr>
            <a:r>
              <a:rPr lang="en-ZA" sz="1400" dirty="0"/>
              <a:t>Crimping ferrules are used to joint the cores as well as the armouring. Use is made of mechanical cable glands when the cable is fitted into an end-box, distribution board, meter or starter. Refer to Regulations 6.3.7 and 6.4.3.2. The current carrying capacity  of  PVC insulated cables depends on the  voltage at which it will operate and whether or not the  cables are buried underground or are  surrounded by air.</a:t>
            </a:r>
          </a:p>
          <a:p>
            <a:pPr marL="0" indent="0">
              <a:buNone/>
            </a:pPr>
            <a:r>
              <a:rPr lang="en-ZA" sz="1400" dirty="0"/>
              <a:t>See Regulation 6.2.6. Table 6.3(a) contains the sizes and current carrying capacities of PVC cables.</a:t>
            </a:r>
          </a:p>
          <a:p>
            <a:pPr marL="0" indent="0">
              <a:buNone/>
            </a:pPr>
            <a:endParaRPr lang="en-ZA" sz="1400" dirty="0"/>
          </a:p>
          <a:p>
            <a:pPr marL="0" indent="0">
              <a:buNone/>
            </a:pPr>
            <a:r>
              <a:rPr lang="en-ZA" sz="1400" dirty="0"/>
              <a:t>	</a:t>
            </a:r>
          </a:p>
          <a:p>
            <a:pPr marL="0" indent="0">
              <a:buNone/>
            </a:pPr>
            <a:endParaRPr lang="en-ZA" sz="1400" dirty="0"/>
          </a:p>
          <a:p>
            <a:pPr marL="0" indent="0">
              <a:buNone/>
            </a:pPr>
            <a:endParaRPr lang="en-ZA" sz="1400" dirty="0"/>
          </a:p>
          <a:p>
            <a:pPr marL="0" indent="0">
              <a:buNone/>
            </a:pPr>
            <a:endParaRPr lang="en-ZA" sz="1400" dirty="0"/>
          </a:p>
          <a:p>
            <a:pPr marL="0" indent="0">
              <a:buNone/>
            </a:pPr>
            <a:endParaRPr lang="en-ZA" sz="1400" dirty="0"/>
          </a:p>
          <a:p>
            <a:pPr marL="0" indent="0">
              <a:buNone/>
            </a:pPr>
            <a:endParaRPr lang="en-ZA" sz="1400" dirty="0"/>
          </a:p>
          <a:p>
            <a:pPr marL="0" indent="0">
              <a:buNone/>
            </a:pPr>
            <a:endParaRPr lang="en-ZA" sz="1400" dirty="0"/>
          </a:p>
          <a:p>
            <a:pPr marL="0" indent="0">
              <a:buNone/>
            </a:pPr>
            <a:endParaRPr lang="en-ZA" sz="14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2203" y="3512794"/>
            <a:ext cx="2117418" cy="1491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75363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05 Briefing</a:t>
            </a:r>
          </a:p>
        </p:txBody>
      </p:sp>
      <p:sp>
        <p:nvSpPr>
          <p:cNvPr id="3" name="Content Placeholder 2"/>
          <p:cNvSpPr>
            <a:spLocks noGrp="1"/>
          </p:cNvSpPr>
          <p:nvPr>
            <p:ph sz="quarter" idx="10"/>
          </p:nvPr>
        </p:nvSpPr>
        <p:spPr>
          <a:xfrm>
            <a:off x="826109" y="1059934"/>
            <a:ext cx="8284354" cy="2879888"/>
          </a:xfrm>
        </p:spPr>
        <p:txBody>
          <a:bodyPr>
            <a:noAutofit/>
          </a:bodyPr>
          <a:lstStyle/>
          <a:p>
            <a:pPr marL="0" indent="0">
              <a:buNone/>
            </a:pPr>
            <a:r>
              <a:rPr lang="en-ZA" sz="1400" dirty="0"/>
              <a:t>TRS insulated cables</a:t>
            </a:r>
          </a:p>
          <a:p>
            <a:pPr marL="0" indent="0">
              <a:buNone/>
            </a:pPr>
            <a:r>
              <a:rPr lang="en-ZA" sz="1400" dirty="0"/>
              <a:t>Cables with TRS insulation, or trailing cables as they are commonly known, for use with portable or transportable apparatus may be divided into two main classes:</a:t>
            </a:r>
          </a:p>
          <a:p>
            <a:pPr marL="0" indent="0">
              <a:buNone/>
            </a:pPr>
            <a:r>
              <a:rPr lang="en-ZA" sz="1400" dirty="0"/>
              <a:t>a) Flexible cables for use with portable apparatus, which is continually moved or moving about under its own power during its operation.</a:t>
            </a:r>
          </a:p>
          <a:p>
            <a:pPr marL="0" indent="0">
              <a:buNone/>
            </a:pPr>
            <a:r>
              <a:rPr lang="en-ZA" sz="1400" dirty="0"/>
              <a:t>b) Pliable or semi-flexible cables for use on machinery which is stationary during its operation but is moved frequently, for example to adjust to the daily advance in a section of a coal mine.</a:t>
            </a:r>
          </a:p>
          <a:p>
            <a:pPr marL="0" indent="0">
              <a:buNone/>
            </a:pPr>
            <a:r>
              <a:rPr lang="en-ZA" sz="1400" dirty="0"/>
              <a:t>Screening: In  cables  used  for  11kV  and  above,  each  core  is surrounded  by  a  screen  consisting  of  a  thin  conducting  material  (usually  copper)  connected  to  earth. The  screen  is  used  to  keep  electrical  stresses  radial thus  eliminating  the  chances  of  insulation  failure.  It also  reduces  the  electromagnetic  fields  around  the cables  being  transmitted  to  the  surrounding  cables.</a:t>
            </a:r>
          </a:p>
          <a:p>
            <a:pPr marL="0" indent="0">
              <a:buNone/>
            </a:pPr>
            <a:r>
              <a:rPr lang="en-ZA" sz="1400" dirty="0"/>
              <a:t>The two main classes are each divided into a further three classes as seen in FIG. 3, 4 and 5.</a:t>
            </a:r>
          </a:p>
          <a:p>
            <a:pPr marL="0" indent="0">
              <a:buNone/>
            </a:pPr>
            <a:r>
              <a:rPr lang="en-ZA" sz="1400" dirty="0"/>
              <a:t>a) Unscreened.</a:t>
            </a:r>
          </a:p>
          <a:p>
            <a:pPr marL="0" indent="0">
              <a:buNone/>
            </a:pPr>
            <a:r>
              <a:rPr lang="en-ZA" sz="1400" dirty="0"/>
              <a:t>b) Individually screened.</a:t>
            </a:r>
          </a:p>
          <a:p>
            <a:pPr marL="0" indent="0">
              <a:buNone/>
            </a:pPr>
            <a:r>
              <a:rPr lang="en-ZA" sz="1400" dirty="0"/>
              <a:t>c) Collectively screened.	</a:t>
            </a:r>
          </a:p>
          <a:p>
            <a:pPr marL="0" indent="0">
              <a:buNone/>
            </a:pPr>
            <a:endParaRPr lang="en-ZA" sz="1400" dirty="0"/>
          </a:p>
          <a:p>
            <a:pPr marL="0" indent="0">
              <a:buNone/>
            </a:pPr>
            <a:endParaRPr lang="en-ZA" sz="1400" dirty="0"/>
          </a:p>
          <a:p>
            <a:pPr marL="0" indent="0">
              <a:buNone/>
            </a:pPr>
            <a:endParaRPr lang="en-ZA" sz="1400" dirty="0"/>
          </a:p>
          <a:p>
            <a:pPr marL="0" indent="0">
              <a:buNone/>
            </a:pPr>
            <a:endParaRPr lang="en-ZA" sz="1400" dirty="0"/>
          </a:p>
          <a:p>
            <a:pPr marL="0" indent="0">
              <a:buNone/>
            </a:pPr>
            <a:endParaRPr lang="en-ZA" sz="1400" dirty="0"/>
          </a:p>
          <a:p>
            <a:pPr marL="0" indent="0">
              <a:buNone/>
            </a:pPr>
            <a:endParaRPr lang="en-ZA" sz="1400" dirty="0"/>
          </a:p>
          <a:p>
            <a:pPr marL="0" indent="0">
              <a:buNone/>
            </a:pPr>
            <a:endParaRPr lang="en-ZA" sz="1400" dirty="0"/>
          </a:p>
        </p:txBody>
      </p:sp>
      <p:grpSp>
        <p:nvGrpSpPr>
          <p:cNvPr id="5" name="Group 4"/>
          <p:cNvGrpSpPr/>
          <p:nvPr/>
        </p:nvGrpSpPr>
        <p:grpSpPr>
          <a:xfrm>
            <a:off x="3367268" y="3905955"/>
            <a:ext cx="6606775" cy="1390915"/>
            <a:chOff x="2868090" y="3023042"/>
            <a:chExt cx="6606775" cy="1390915"/>
          </a:xfrm>
        </p:grpSpPr>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9434" y="3023042"/>
              <a:ext cx="2145784" cy="1390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868090" y="3024364"/>
              <a:ext cx="6606775" cy="1389593"/>
              <a:chOff x="2868090" y="3024364"/>
              <a:chExt cx="6606775" cy="1389593"/>
            </a:xfrm>
          </p:grpSpPr>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8090" y="3024364"/>
                <a:ext cx="2411351" cy="1389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5219" y="3024366"/>
                <a:ext cx="2049646" cy="1389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custDataLst>
      <p:tags r:id="rId1"/>
    </p:custDataLst>
    <p:extLst>
      <p:ext uri="{BB962C8B-B14F-4D97-AF65-F5344CB8AC3E}">
        <p14:creationId xmlns:p14="http://schemas.microsoft.com/office/powerpoint/2010/main" val="254103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Identifying conductors and cables</a:t>
            </a:r>
            <a:br>
              <a:rPr lang="en-GB" sz="3000" dirty="0"/>
            </a:br>
            <a:endParaRPr lang="en-GB" sz="3000" dirty="0"/>
          </a:p>
        </p:txBody>
      </p:sp>
      <p:sp>
        <p:nvSpPr>
          <p:cNvPr id="3" name="Text Placeholder 2"/>
          <p:cNvSpPr>
            <a:spLocks noGrp="1"/>
          </p:cNvSpPr>
          <p:nvPr>
            <p:ph type="body" idx="1"/>
          </p:nvPr>
        </p:nvSpPr>
        <p:spPr>
          <a:xfrm>
            <a:off x="827942" y="3059973"/>
            <a:ext cx="8831461" cy="1259879"/>
          </a:xfrm>
        </p:spPr>
        <p:txBody>
          <a:bodyPr/>
          <a:lstStyle/>
          <a:p>
            <a:r>
              <a:rPr lang="en-GB" dirty="0"/>
              <a:t>Unit 1.2</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9"/>
            <a:ext cx="7672758" cy="967170"/>
          </a:xfrm>
        </p:spPr>
        <p:txBody>
          <a:bodyPr>
            <a:normAutofit/>
          </a:bodyPr>
          <a:lstStyle/>
          <a:p>
            <a:r>
              <a:rPr lang="en-GB" sz="3000" dirty="0"/>
              <a:t>Conductor materials</a:t>
            </a:r>
          </a:p>
        </p:txBody>
      </p:sp>
      <p:sp>
        <p:nvSpPr>
          <p:cNvPr id="3" name="Content Placeholder 2"/>
          <p:cNvSpPr>
            <a:spLocks noGrp="1"/>
          </p:cNvSpPr>
          <p:nvPr>
            <p:ph idx="1"/>
          </p:nvPr>
        </p:nvSpPr>
        <p:spPr>
          <a:xfrm>
            <a:off x="1122534" y="1091877"/>
            <a:ext cx="8059513" cy="2030023"/>
          </a:xfrm>
        </p:spPr>
        <p:txBody>
          <a:bodyPr>
            <a:noAutofit/>
          </a:bodyPr>
          <a:lstStyle/>
          <a:p>
            <a:pPr marL="0" indent="0">
              <a:buNone/>
            </a:pPr>
            <a:r>
              <a:rPr lang="en-GB" sz="2400" dirty="0"/>
              <a:t>Copper and aluminium are most commonly used as conductor materials, for reasons discussed in </a:t>
            </a:r>
            <a:r>
              <a:rPr lang="en-GB" sz="2400" dirty="0">
                <a:solidFill>
                  <a:srgbClr val="0070C0"/>
                </a:solidFill>
              </a:rPr>
              <a:t>unit 1.1</a:t>
            </a:r>
            <a:r>
              <a:rPr lang="en-GB" sz="2400" dirty="0"/>
              <a:t>. Copper is used extensively and can be coated with another metal to improve its conductivity for different uses. Silver is the most conductive material, however, due to its cost a much cheaper option will be silver plated wire.</a:t>
            </a:r>
          </a:p>
          <a:p>
            <a:pPr marL="0" indent="0">
              <a:buNone/>
            </a:pPr>
            <a:endParaRPr lang="en-GB"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pic>
        <p:nvPicPr>
          <p:cNvPr id="5124" name="Picture 4" descr="Image result for silver plated conduct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224" y="2953659"/>
            <a:ext cx="2488931" cy="18666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3898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959" y="51915"/>
            <a:ext cx="8831461" cy="967170"/>
          </a:xfrm>
        </p:spPr>
        <p:txBody>
          <a:bodyPr>
            <a:normAutofit/>
          </a:bodyPr>
          <a:lstStyle/>
          <a:p>
            <a:r>
              <a:rPr lang="en-ZA" sz="3000" dirty="0"/>
              <a:t>Arrangement of stranded cables</a:t>
            </a:r>
          </a:p>
        </p:txBody>
      </p:sp>
      <p:sp>
        <p:nvSpPr>
          <p:cNvPr id="3" name="Content Placeholder 2"/>
          <p:cNvSpPr>
            <a:spLocks noGrp="1"/>
          </p:cNvSpPr>
          <p:nvPr>
            <p:ph idx="1"/>
          </p:nvPr>
        </p:nvSpPr>
        <p:spPr>
          <a:xfrm>
            <a:off x="703959" y="811464"/>
            <a:ext cx="8831461" cy="1806282"/>
          </a:xfrm>
        </p:spPr>
        <p:txBody>
          <a:bodyPr>
            <a:noAutofit/>
          </a:bodyPr>
          <a:lstStyle/>
          <a:p>
            <a:pPr marL="0" indent="0">
              <a:buNone/>
            </a:pPr>
            <a:r>
              <a:rPr lang="en-ZA" sz="2400" dirty="0"/>
              <a:t>In </a:t>
            </a:r>
            <a:r>
              <a:rPr lang="en-ZA" sz="2400" dirty="0">
                <a:solidFill>
                  <a:srgbClr val="0070C0"/>
                </a:solidFill>
              </a:rPr>
              <a:t>unit 1.1 </a:t>
            </a:r>
            <a:r>
              <a:rPr lang="en-ZA" sz="2400" dirty="0"/>
              <a:t>you saw that conductors can be solid or stranded. </a:t>
            </a:r>
            <a:r>
              <a:rPr lang="en-GB" sz="2400" dirty="0"/>
              <a:t>There are several ways the strands in stranded conductors may be arranged. Bunched strands are the most common but for some applications circular patterns such as concentric, </a:t>
            </a:r>
            <a:r>
              <a:rPr lang="en-GB" sz="2400" dirty="0" err="1"/>
              <a:t>unilay</a:t>
            </a:r>
            <a:r>
              <a:rPr lang="en-GB" sz="2400" dirty="0"/>
              <a:t> or rope lay arrangements are preferred. Each material and arrangement has advantages and disadvantages.</a:t>
            </a:r>
            <a:endParaRPr lang="en-ZA" sz="24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0601"/>
          <a:stretch/>
        </p:blipFill>
        <p:spPr bwMode="auto">
          <a:xfrm>
            <a:off x="248355" y="3089431"/>
            <a:ext cx="2312474" cy="1379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260" y="3119327"/>
            <a:ext cx="3698406" cy="1115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67" b="96533" l="0" r="97990"/>
                    </a14:imgEffect>
                  </a14:imgLayer>
                </a14:imgProps>
              </a:ext>
              <a:ext uri="{28A0092B-C50C-407E-A947-70E740481C1C}">
                <a14:useLocalDpi xmlns:a14="http://schemas.microsoft.com/office/drawing/2010/main" val="0"/>
              </a:ext>
            </a:extLst>
          </a:blip>
          <a:srcRect/>
          <a:stretch>
            <a:fillRect/>
          </a:stretch>
        </p:blipFill>
        <p:spPr bwMode="auto">
          <a:xfrm rot="16200000">
            <a:off x="8475490" y="2946400"/>
            <a:ext cx="1581595" cy="176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Group 22"/>
          <p:cNvGrpSpPr/>
          <p:nvPr/>
        </p:nvGrpSpPr>
        <p:grpSpPr>
          <a:xfrm>
            <a:off x="2894024" y="2617755"/>
            <a:ext cx="1374532" cy="2914211"/>
            <a:chOff x="2997175" y="2517964"/>
            <a:chExt cx="1374532" cy="2914211"/>
          </a:xfrm>
        </p:grpSpPr>
        <p:pic>
          <p:nvPicPr>
            <p:cNvPr id="205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r="4498"/>
            <a:stretch/>
          </p:blipFill>
          <p:spPr bwMode="auto">
            <a:xfrm rot="16200000">
              <a:off x="2227335" y="3287804"/>
              <a:ext cx="2914211" cy="1374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flipH="1" flipV="1">
              <a:off x="3781777" y="3670270"/>
              <a:ext cx="90312" cy="609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872089" y="4620442"/>
              <a:ext cx="440267" cy="609600"/>
            </a:xfrm>
            <a:prstGeom prst="straightConnector1">
              <a:avLst/>
            </a:prstGeom>
            <a:ln w="76200">
              <a:tailEnd type="arrow"/>
            </a:ln>
          </p:spPr>
          <p:style>
            <a:lnRef idx="3">
              <a:schemeClr val="accent6"/>
            </a:lnRef>
            <a:fillRef idx="0">
              <a:schemeClr val="accent6"/>
            </a:fillRef>
            <a:effectRef idx="2">
              <a:schemeClr val="accent6"/>
            </a:effectRef>
            <a:fontRef idx="minor">
              <a:schemeClr val="tx1"/>
            </a:fontRef>
          </p:style>
        </p:cxnSp>
      </p:grpSp>
      <p:cxnSp>
        <p:nvCxnSpPr>
          <p:cNvPr id="30" name="Straight Arrow Connector 29"/>
          <p:cNvCxnSpPr/>
          <p:nvPr/>
        </p:nvCxnSpPr>
        <p:spPr>
          <a:xfrm>
            <a:off x="5034845" y="3273606"/>
            <a:ext cx="654755" cy="50573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287908" y="3526474"/>
            <a:ext cx="824092" cy="44859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924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000" dirty="0"/>
              <a:t>Difference between armoured and unarmoured cables</a:t>
            </a:r>
          </a:p>
        </p:txBody>
      </p:sp>
      <p:sp>
        <p:nvSpPr>
          <p:cNvPr id="3" name="Content Placeholder 2"/>
          <p:cNvSpPr>
            <a:spLocks noGrp="1"/>
          </p:cNvSpPr>
          <p:nvPr>
            <p:ph idx="1"/>
          </p:nvPr>
        </p:nvSpPr>
        <p:spPr>
          <a:xfrm>
            <a:off x="703958" y="1285373"/>
            <a:ext cx="8044932" cy="1680222"/>
          </a:xfrm>
        </p:spPr>
        <p:txBody>
          <a:bodyPr>
            <a:noAutofit/>
          </a:bodyPr>
          <a:lstStyle/>
          <a:p>
            <a:pPr marL="0" indent="0">
              <a:buNone/>
            </a:pPr>
            <a:r>
              <a:rPr lang="en-ZA" sz="2400" dirty="0"/>
              <a:t>Armour provides protection against damage or injury. Conductors in armoured cables are protected against mechanical damage while an unarmoured cable has no extra layer of protection. Armoured cables are stronger than unarmoured cables.    </a:t>
            </a:r>
          </a:p>
        </p:txBody>
      </p:sp>
      <p:grpSp>
        <p:nvGrpSpPr>
          <p:cNvPr id="8" name="Group 7"/>
          <p:cNvGrpSpPr/>
          <p:nvPr/>
        </p:nvGrpSpPr>
        <p:grpSpPr>
          <a:xfrm>
            <a:off x="8432816" y="1076592"/>
            <a:ext cx="1925475" cy="3589872"/>
            <a:chOff x="8071139" y="862101"/>
            <a:chExt cx="2164366" cy="3589872"/>
          </a:xfrm>
        </p:grpSpPr>
        <p:pic>
          <p:nvPicPr>
            <p:cNvPr id="1026" name="Picture 2" descr="Image result for something with a strong armou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 b="99333" l="2119" r="97458"/>
                      </a14:imgEffect>
                    </a14:imgLayer>
                  </a14:imgProps>
                </a:ext>
                <a:ext uri="{28A0092B-C50C-407E-A947-70E740481C1C}">
                  <a14:useLocalDpi xmlns:a14="http://schemas.microsoft.com/office/drawing/2010/main" val="0"/>
                </a:ext>
              </a:extLst>
            </a:blip>
            <a:srcRect/>
            <a:stretch>
              <a:fillRect/>
            </a:stretch>
          </p:blipFill>
          <p:spPr bwMode="auto">
            <a:xfrm>
              <a:off x="8071139" y="1145354"/>
              <a:ext cx="1300603" cy="330661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8829675" y="862101"/>
              <a:ext cx="1405830" cy="663862"/>
              <a:chOff x="8829675" y="862101"/>
              <a:chExt cx="1405830" cy="663862"/>
            </a:xfrm>
          </p:grpSpPr>
          <p:sp>
            <p:nvSpPr>
              <p:cNvPr id="5" name="Oval Callout 4"/>
              <p:cNvSpPr/>
              <p:nvPr/>
            </p:nvSpPr>
            <p:spPr>
              <a:xfrm>
                <a:off x="8829675" y="862101"/>
                <a:ext cx="1246403" cy="663862"/>
              </a:xfrm>
              <a:prstGeom prst="wedgeEllipseCallout">
                <a:avLst>
                  <a:gd name="adj1" fmla="val -47302"/>
                  <a:gd name="adj2" fmla="val 5849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dirty="0"/>
              </a:p>
            </p:txBody>
          </p:sp>
          <p:sp>
            <p:nvSpPr>
              <p:cNvPr id="6" name="TextBox 5"/>
              <p:cNvSpPr txBox="1"/>
              <p:nvPr/>
            </p:nvSpPr>
            <p:spPr>
              <a:xfrm>
                <a:off x="8930580" y="935837"/>
                <a:ext cx="1304925" cy="584775"/>
              </a:xfrm>
              <a:prstGeom prst="rect">
                <a:avLst/>
              </a:prstGeom>
              <a:noFill/>
            </p:spPr>
            <p:txBody>
              <a:bodyPr wrap="square" rtlCol="0" anchor="b">
                <a:spAutoFit/>
              </a:bodyPr>
              <a:lstStyle/>
              <a:p>
                <a:r>
                  <a:rPr lang="en-ZA" sz="1600" dirty="0"/>
                  <a:t>I’ll protect you!</a:t>
                </a:r>
              </a:p>
            </p:txBody>
          </p:sp>
        </p:grpSp>
      </p:gr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2991" y="2965594"/>
            <a:ext cx="3853392" cy="1962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703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dirty="0"/>
              <a:t>Unarmoured cables</a:t>
            </a:r>
          </a:p>
        </p:txBody>
      </p:sp>
      <p:sp>
        <p:nvSpPr>
          <p:cNvPr id="3" name="Content Placeholder 2"/>
          <p:cNvSpPr>
            <a:spLocks noGrp="1"/>
          </p:cNvSpPr>
          <p:nvPr>
            <p:ph idx="1"/>
          </p:nvPr>
        </p:nvSpPr>
        <p:spPr>
          <a:xfrm>
            <a:off x="703959" y="1072386"/>
            <a:ext cx="8831461" cy="1952049"/>
          </a:xfrm>
        </p:spPr>
        <p:txBody>
          <a:bodyPr>
            <a:noAutofit/>
          </a:bodyPr>
          <a:lstStyle/>
          <a:p>
            <a:pPr marL="0" indent="0">
              <a:buNone/>
            </a:pPr>
            <a:r>
              <a:rPr lang="en-ZA" sz="2400" dirty="0"/>
              <a:t>Flexible cord and flexible cable are two examples of unarmoured cables. </a:t>
            </a:r>
            <a:r>
              <a:rPr lang="en-ZA" sz="2400" b="1" dirty="0">
                <a:solidFill>
                  <a:srgbClr val="0070C0"/>
                </a:solidFill>
              </a:rPr>
              <a:t>Flexible cords </a:t>
            </a:r>
            <a:r>
              <a:rPr lang="en-ZA" sz="2400" dirty="0"/>
              <a:t>are usually manufactured with only two cores. They are used for plastic reading lamps and small plastic electrical appliances. </a:t>
            </a:r>
            <a:r>
              <a:rPr lang="en-ZA" sz="2400" b="1" dirty="0">
                <a:solidFill>
                  <a:srgbClr val="0070C0"/>
                </a:solidFill>
              </a:rPr>
              <a:t>Flexible cable </a:t>
            </a:r>
            <a:r>
              <a:rPr lang="en-ZA" sz="2400" dirty="0"/>
              <a:t>is available in different sizes and cores depending on the specific requirements. </a:t>
            </a:r>
          </a:p>
        </p:txBody>
      </p:sp>
      <p:sp>
        <p:nvSpPr>
          <p:cNvPr id="4" name="Rectangle 3">
            <a:extLst>
              <a:ext uri="{FF2B5EF4-FFF2-40B4-BE49-F238E27FC236}">
                <a16:creationId xmlns:a16="http://schemas.microsoft.com/office/drawing/2014/main" id="{77F94683-2DB4-B34C-B1BC-606805717AC5}"/>
              </a:ext>
            </a:extLst>
          </p:cNvPr>
          <p:cNvSpPr/>
          <p:nvPr/>
        </p:nvSpPr>
        <p:spPr>
          <a:xfrm>
            <a:off x="1343427" y="2857056"/>
            <a:ext cx="2223881" cy="1938992"/>
          </a:xfrm>
          <a:prstGeom prst="rect">
            <a:avLst/>
          </a:prstGeom>
          <a:solidFill>
            <a:schemeClr val="tx2">
              <a:lumMod val="40000"/>
              <a:lumOff val="60000"/>
            </a:schemeClr>
          </a:solidFill>
        </p:spPr>
        <p:txBody>
          <a:bodyPr wrap="square">
            <a:spAutoFit/>
          </a:bodyPr>
          <a:lstStyle/>
          <a:p>
            <a:r>
              <a:rPr lang="en-GB" sz="2400" i="1" dirty="0"/>
              <a:t>Click the button to watch a video on flexible cord and flexible cables.</a:t>
            </a:r>
          </a:p>
        </p:txBody>
      </p:sp>
      <p:pic>
        <p:nvPicPr>
          <p:cNvPr id="5"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1941" y="2857056"/>
            <a:ext cx="854046" cy="854046"/>
          </a:xfrm>
          <a:prstGeom prst="rect">
            <a:avLst/>
          </a:prstGeom>
        </p:spPr>
      </p:pic>
      <p:sp>
        <p:nvSpPr>
          <p:cNvPr id="6" name="Rounded Rectangle 5"/>
          <p:cNvSpPr/>
          <p:nvPr/>
        </p:nvSpPr>
        <p:spPr>
          <a:xfrm>
            <a:off x="4826830" y="2857065"/>
            <a:ext cx="2872191" cy="1816543"/>
          </a:xfrm>
          <a:prstGeom prst="roundRect">
            <a:avLst/>
          </a:prstGeom>
          <a:solidFill>
            <a:schemeClr val="accent3">
              <a:alpha val="4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dirty="0">
                <a:solidFill>
                  <a:schemeClr val="bg1"/>
                </a:solidFill>
              </a:rPr>
              <a:t>Vid 01 screenshot</a:t>
            </a:r>
          </a:p>
        </p:txBody>
      </p:sp>
    </p:spTree>
    <p:extLst>
      <p:ext uri="{BB962C8B-B14F-4D97-AF65-F5344CB8AC3E}">
        <p14:creationId xmlns:p14="http://schemas.microsoft.com/office/powerpoint/2010/main" val="1400812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dirty="0"/>
              <a:t>Armoured cables</a:t>
            </a:r>
          </a:p>
        </p:txBody>
      </p:sp>
      <p:sp>
        <p:nvSpPr>
          <p:cNvPr id="3" name="Content Placeholder 2"/>
          <p:cNvSpPr>
            <a:spLocks noGrp="1"/>
          </p:cNvSpPr>
          <p:nvPr>
            <p:ph idx="1"/>
          </p:nvPr>
        </p:nvSpPr>
        <p:spPr>
          <a:xfrm>
            <a:off x="703959" y="1072390"/>
            <a:ext cx="8831461" cy="937036"/>
          </a:xfrm>
        </p:spPr>
        <p:txBody>
          <a:bodyPr>
            <a:noAutofit/>
          </a:bodyPr>
          <a:lstStyle/>
          <a:p>
            <a:pPr marL="0" indent="0">
              <a:buNone/>
            </a:pPr>
            <a:r>
              <a:rPr lang="en-ZA" sz="2400" dirty="0"/>
              <a:t>An armoured cable is a cable with a metallic covering of wires or tapes as a protection against mechanical damage. </a:t>
            </a:r>
          </a:p>
        </p:txBody>
      </p:sp>
      <p:sp>
        <p:nvSpPr>
          <p:cNvPr id="4" name="Rectangle 3">
            <a:extLst>
              <a:ext uri="{FF2B5EF4-FFF2-40B4-BE49-F238E27FC236}">
                <a16:creationId xmlns:a16="http://schemas.microsoft.com/office/drawing/2014/main" id="{77F94683-2DB4-B34C-B1BC-606805717AC5}"/>
              </a:ext>
            </a:extLst>
          </p:cNvPr>
          <p:cNvSpPr/>
          <p:nvPr/>
        </p:nvSpPr>
        <p:spPr>
          <a:xfrm>
            <a:off x="1343409" y="2205617"/>
            <a:ext cx="8026368" cy="461665"/>
          </a:xfrm>
          <a:prstGeom prst="rect">
            <a:avLst/>
          </a:prstGeom>
          <a:solidFill>
            <a:schemeClr val="tx2">
              <a:lumMod val="40000"/>
              <a:lumOff val="60000"/>
            </a:schemeClr>
          </a:solidFill>
        </p:spPr>
        <p:txBody>
          <a:bodyPr wrap="square">
            <a:spAutoFit/>
          </a:bodyPr>
          <a:lstStyle/>
          <a:p>
            <a:r>
              <a:rPr lang="en-GB" sz="2400" i="1" dirty="0"/>
              <a:t>Click the button to watch a video on armoured cables</a:t>
            </a:r>
          </a:p>
        </p:txBody>
      </p:sp>
      <p:pic>
        <p:nvPicPr>
          <p:cNvPr id="5" name="Graphic 8" descr="User">
            <a:extLst>
              <a:ext uri="{FF2B5EF4-FFF2-40B4-BE49-F238E27FC236}">
                <a16:creationId xmlns:a16="http://schemas.microsoft.com/office/drawing/2014/main" id="{C0A79A0D-7218-AD46-A018-61506F07C3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1941" y="2009423"/>
            <a:ext cx="854046" cy="854046"/>
          </a:xfrm>
          <a:prstGeom prst="rect">
            <a:avLst/>
          </a:prstGeom>
        </p:spPr>
      </p:pic>
      <p:sp>
        <p:nvSpPr>
          <p:cNvPr id="6" name="Rounded Rectangle 5"/>
          <p:cNvSpPr/>
          <p:nvPr/>
        </p:nvSpPr>
        <p:spPr>
          <a:xfrm>
            <a:off x="3920504" y="2863473"/>
            <a:ext cx="2872191" cy="1816543"/>
          </a:xfrm>
          <a:prstGeom prst="roundRect">
            <a:avLst/>
          </a:prstGeom>
          <a:solidFill>
            <a:schemeClr val="accent3">
              <a:alpha val="4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ZA" dirty="0">
                <a:solidFill>
                  <a:schemeClr val="bg1"/>
                </a:solidFill>
              </a:rPr>
              <a:t>Vid 02 screenshot</a:t>
            </a:r>
          </a:p>
        </p:txBody>
      </p:sp>
    </p:spTree>
    <p:extLst>
      <p:ext uri="{BB962C8B-B14F-4D97-AF65-F5344CB8AC3E}">
        <p14:creationId xmlns:p14="http://schemas.microsoft.com/office/powerpoint/2010/main" val="19844596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9938</TotalTime>
  <Words>3207</Words>
  <Application>Microsoft Office PowerPoint</Application>
  <PresentationFormat>Custom</PresentationFormat>
  <Paragraphs>327</Paragraphs>
  <Slides>31</Slides>
  <Notes>30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31</vt:i4>
      </vt:variant>
    </vt:vector>
  </HeadingPairs>
  <TitlesOfParts>
    <vt:vector size="40" baseType="lpstr">
      <vt:lpstr>Arial</vt:lpstr>
      <vt:lpstr>Calibri</vt:lpstr>
      <vt:lpstr>Cambria Math</vt:lpstr>
      <vt:lpstr>Open Sans</vt:lpstr>
      <vt:lpstr>Wingdings</vt:lpstr>
      <vt:lpstr>Office Theme</vt:lpstr>
      <vt:lpstr>1_Office Theme</vt:lpstr>
      <vt:lpstr>2_Office Theme</vt:lpstr>
      <vt:lpstr>3_Office Theme</vt:lpstr>
      <vt:lpstr>Electrical Components and Systems</vt:lpstr>
      <vt:lpstr>Assumed prior learning </vt:lpstr>
      <vt:lpstr>In this lesson you will learn about:</vt:lpstr>
      <vt:lpstr>Identifying conductors and cables </vt:lpstr>
      <vt:lpstr>Conductor materials</vt:lpstr>
      <vt:lpstr>Arrangement of stranded cables</vt:lpstr>
      <vt:lpstr>Difference between armoured and unarmoured cables</vt:lpstr>
      <vt:lpstr>Unarmoured cables</vt:lpstr>
      <vt:lpstr>Armoured cables</vt:lpstr>
      <vt:lpstr>So many cables to choose from </vt:lpstr>
      <vt:lpstr>Classification of cables  </vt:lpstr>
      <vt:lpstr>Paper insulated cable</vt:lpstr>
      <vt:lpstr>PVC insulated cables  </vt:lpstr>
      <vt:lpstr>TRS insulated cables  </vt:lpstr>
      <vt:lpstr>Conductor size and colour</vt:lpstr>
      <vt:lpstr>Example</vt:lpstr>
      <vt:lpstr>Let’s review:</vt:lpstr>
      <vt:lpstr>Quiz time</vt:lpstr>
      <vt:lpstr>Question 1</vt:lpstr>
      <vt:lpstr>Question 2</vt:lpstr>
      <vt:lpstr>Question 3</vt:lpstr>
      <vt:lpstr>Question 4</vt:lpstr>
      <vt:lpstr>Question 5</vt:lpstr>
      <vt:lpstr>Question 6</vt:lpstr>
      <vt:lpstr>Video 01 Briefing  </vt:lpstr>
      <vt:lpstr>Video 01 Briefing- cont.</vt:lpstr>
      <vt:lpstr>Video 02 Briefing</vt:lpstr>
      <vt:lpstr>Video 03 Briefing</vt:lpstr>
      <vt:lpstr>Video 03 Briefing cont.</vt:lpstr>
      <vt:lpstr>Video 04 Briefing</vt:lpstr>
      <vt:lpstr>Video 05 Briefing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415</cp:revision>
  <dcterms:created xsi:type="dcterms:W3CDTF">2018-02-02T12:07:09Z</dcterms:created>
  <dcterms:modified xsi:type="dcterms:W3CDTF">2018-09-20T07:28:14Z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