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7.xml" ContentType="application/vnd.openxmlformats-officedocument.presentationml.tags+xml"/>
  <Override PartName="/ppt/notesSlides/notesSlide4.xml" ContentType="application/vnd.openxmlformats-officedocument.presentationml.notesSlide+xml"/>
  <Override PartName="/ppt/comments/comment2.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comments/comment3.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tags/tag10.xml" ContentType="application/vnd.openxmlformats-officedocument.presentationml.tag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comments/comment8.xml" ContentType="application/vnd.openxmlformats-officedocument.presentationml.comments+xml"/>
  <Override PartName="/ppt/tags/tag11.xml" ContentType="application/vnd.openxmlformats-officedocument.presentationml.tags+xml"/>
  <Override PartName="/ppt/notesSlides/notesSlide12.xml" ContentType="application/vnd.openxmlformats-officedocument.presentationml.notesSlide+xml"/>
  <Override PartName="/ppt/comments/comment9.xml" ContentType="application/vnd.openxmlformats-officedocument.presentationml.comments+xml"/>
  <Override PartName="/ppt/tags/tag12.xml" ContentType="application/vnd.openxmlformats-officedocument.presentationml.tags+xml"/>
  <Override PartName="/ppt/notesSlides/notesSlide13.xml" ContentType="application/vnd.openxmlformats-officedocument.presentationml.notesSlide+xml"/>
  <Override PartName="/ppt/comments/comment10.xml" ContentType="application/vnd.openxmlformats-officedocument.presentationml.comments+xml"/>
  <Override PartName="/ppt/tags/tag13.xml" ContentType="application/vnd.openxmlformats-officedocument.presentationml.tags+xml"/>
  <Override PartName="/ppt/notesSlides/notesSlide14.xml" ContentType="application/vnd.openxmlformats-officedocument.presentationml.notesSlide+xml"/>
  <Override PartName="/ppt/comments/comment11.xml" ContentType="application/vnd.openxmlformats-officedocument.presentationml.comments+xml"/>
  <Override PartName="/ppt/tags/tag14.xml" ContentType="application/vnd.openxmlformats-officedocument.presentationml.tags+xml"/>
  <Override PartName="/ppt/notesSlides/notesSlide15.xml" ContentType="application/vnd.openxmlformats-officedocument.presentationml.notesSlide+xml"/>
  <Override PartName="/ppt/comments/comment12.xml" ContentType="application/vnd.openxmlformats-officedocument.presentationml.comments+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3.xml" ContentType="application/vnd.openxmlformats-officedocument.presentationml.comments+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36"/>
  </p:notesMasterIdLst>
  <p:sldIdLst>
    <p:sldId id="256" r:id="rId2"/>
    <p:sldId id="278" r:id="rId3"/>
    <p:sldId id="460" r:id="rId4"/>
    <p:sldId id="291" r:id="rId5"/>
    <p:sldId id="347" r:id="rId6"/>
    <p:sldId id="348" r:id="rId7"/>
    <p:sldId id="349" r:id="rId8"/>
    <p:sldId id="449" r:id="rId9"/>
    <p:sldId id="450" r:id="rId10"/>
    <p:sldId id="456" r:id="rId11"/>
    <p:sldId id="461" r:id="rId12"/>
    <p:sldId id="454" r:id="rId13"/>
    <p:sldId id="350" r:id="rId14"/>
    <p:sldId id="439" r:id="rId15"/>
    <p:sldId id="352" r:id="rId16"/>
    <p:sldId id="458" r:id="rId17"/>
    <p:sldId id="451" r:id="rId18"/>
    <p:sldId id="459" r:id="rId19"/>
    <p:sldId id="420" r:id="rId20"/>
    <p:sldId id="465" r:id="rId21"/>
    <p:sldId id="423" r:id="rId22"/>
    <p:sldId id="369" r:id="rId23"/>
    <p:sldId id="421" r:id="rId24"/>
    <p:sldId id="422" r:id="rId25"/>
    <p:sldId id="424" r:id="rId26"/>
    <p:sldId id="319" r:id="rId27"/>
    <p:sldId id="457" r:id="rId28"/>
    <p:sldId id="453" r:id="rId29"/>
    <p:sldId id="363" r:id="rId30"/>
    <p:sldId id="455" r:id="rId31"/>
    <p:sldId id="366" r:id="rId32"/>
    <p:sldId id="462" r:id="rId33"/>
    <p:sldId id="463" r:id="rId34"/>
    <p:sldId id="464" r:id="rId35"/>
  </p:sldIdLst>
  <p:sldSz cx="10239375" cy="575945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278"/>
            <p14:sldId id="460"/>
            <p14:sldId id="291"/>
            <p14:sldId id="347"/>
            <p14:sldId id="348"/>
            <p14:sldId id="349"/>
            <p14:sldId id="449"/>
            <p14:sldId id="450"/>
            <p14:sldId id="456"/>
            <p14:sldId id="461"/>
            <p14:sldId id="454"/>
            <p14:sldId id="350"/>
            <p14:sldId id="439"/>
            <p14:sldId id="352"/>
            <p14:sldId id="458"/>
            <p14:sldId id="451"/>
            <p14:sldId id="459"/>
            <p14:sldId id="420"/>
            <p14:sldId id="465"/>
            <p14:sldId id="423"/>
            <p14:sldId id="369"/>
            <p14:sldId id="421"/>
            <p14:sldId id="422"/>
            <p14:sldId id="424"/>
          </p14:sldIdLst>
        </p14:section>
        <p14:section name="Appendix" id="{61A5EB1E-5BAC-224D-8F20-5D1D8E086C2B}">
          <p14:sldIdLst>
            <p14:sldId id="319"/>
            <p14:sldId id="457"/>
            <p14:sldId id="453"/>
            <p14:sldId id="363"/>
            <p14:sldId id="455"/>
            <p14:sldId id="366"/>
            <p14:sldId id="462"/>
            <p14:sldId id="463"/>
            <p14:sldId id="464"/>
          </p14:sldIdLst>
        </p14:section>
      </p14:sectionLst>
    </p:ext>
    <p:ext uri="{EFAFB233-063F-42B5-8137-9DF3F51BA10A}">
      <p15:sldGuideLst xmlns:p15="http://schemas.microsoft.com/office/powerpoint/2012/main">
        <p15:guide id="1" orient="horz" pos="1814">
          <p15:clr>
            <a:srgbClr val="A4A3A4"/>
          </p15:clr>
        </p15:guide>
        <p15:guide id="2" pos="32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9" clrIdx="0">
    <p:extLst/>
  </p:cmAuthor>
  <p:cmAuthor id="2" name="Benita Gomes" initials="BG" lastIdx="4" clrIdx="1">
    <p:extLst/>
  </p:cmAuthor>
  <p:cmAuthor id="3" name="BackOffice" initials="B" lastIdx="2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9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8"/>
    <p:restoredTop sz="73124" autoAdjust="0"/>
  </p:normalViewPr>
  <p:slideViewPr>
    <p:cSldViewPr snapToGrid="0" snapToObjects="1">
      <p:cViewPr varScale="1">
        <p:scale>
          <a:sx n="99" d="100"/>
          <a:sy n="99" d="100"/>
        </p:scale>
        <p:origin x="1662" y="84"/>
      </p:cViewPr>
      <p:guideLst>
        <p:guide orient="horz" pos="181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7-25T16:49:44.126" idx="1">
    <p:pos x="471" y="2296"/>
    <p:text>Image 01</p:text>
  </p:cm>
  <p:cm authorId="3" dt="2018-07-25T16:49:51.342" idx="2">
    <p:pos x="5187" y="2131"/>
    <p:text>Image 02</p:text>
  </p:cm>
</p:cmLst>
</file>

<file path=ppt/comments/comment10.xml><?xml version="1.0" encoding="utf-8"?>
<p:cmLst xmlns:a="http://schemas.openxmlformats.org/drawingml/2006/main" xmlns:r="http://schemas.openxmlformats.org/officeDocument/2006/relationships" xmlns:p="http://schemas.openxmlformats.org/presentationml/2006/main">
  <p:cm authorId="3" dt="2018-07-30T13:30:57.845" idx="15">
    <p:pos x="3353" y="3002"/>
    <p:text>Accept these answers in any order, correct answers are rewarded with a green thumbs  up and incorrect answers with a red thumbs down. Learners will not be able to continue to the next slide unless they get 4 thumbs up.
</p:text>
  </p:cm>
</p:cmLst>
</file>

<file path=ppt/comments/comment11.xml><?xml version="1.0" encoding="utf-8"?>
<p:cmLst xmlns:a="http://schemas.openxmlformats.org/drawingml/2006/main" xmlns:r="http://schemas.openxmlformats.org/officeDocument/2006/relationships" xmlns:p="http://schemas.openxmlformats.org/presentationml/2006/main">
  <p:cm authorId="3" dt="2018-07-27T18:17:05.781" idx="14">
    <p:pos x="5874" y="1190"/>
    <p:text>Screenshot vid03, see brief</p:text>
  </p:cm>
</p:cmLst>
</file>

<file path=ppt/comments/comment12.xml><?xml version="1.0" encoding="utf-8"?>
<p:cmLst xmlns:a="http://schemas.openxmlformats.org/drawingml/2006/main" xmlns:r="http://schemas.openxmlformats.org/officeDocument/2006/relationships" xmlns:p="http://schemas.openxmlformats.org/presentationml/2006/main">
  <p:cm authorId="3" dt="2018-07-30T15:45:56.914" idx="22">
    <p:pos x="3865" y="1861"/>
    <p:text>Img09, see notes</p:text>
  </p:cm>
</p:cmLst>
</file>

<file path=ppt/comments/comment13.xml><?xml version="1.0" encoding="utf-8"?>
<p:cmLst xmlns:a="http://schemas.openxmlformats.org/drawingml/2006/main" xmlns:r="http://schemas.openxmlformats.org/officeDocument/2006/relationships" xmlns:p="http://schemas.openxmlformats.org/presentationml/2006/main">
  <p:cm authorId="3" dt="2018-07-30T16:28:19.895" idx="23">
    <p:pos x="1521" y="1842"/>
    <p:text>Img 10</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8-07-25T16:51:59.262" idx="3">
    <p:pos x="586" y="1860"/>
    <p:text>Img 03</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8-07-25T17:29:57.521" idx="4">
    <p:pos x="313" y="1615"/>
    <p:text>Img 04</p:text>
  </p:cm>
  <p:cm authorId="3" dt="2018-07-30T20:15:50.030" idx="25">
    <p:pos x="6006" y="1162"/>
    <p:text>The safety first button will be used to alert learners of any potential dangers or precautions that need to be taken. See notes.</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8-07-25T18:39:44.065" idx="5">
    <p:pos x="651" y="2146"/>
    <p:text>Img 5.1 Solid
Img 5.2 Stranded</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8-07-25T19:08:55.929" idx="7">
    <p:pos x="4532" y="1539"/>
    <p:text>When the word diameter is clicked present the following: A diameter is a line that goes through the center of a circle connecting two points on the circumference. A diameter is twice the length of the radius of a circle.</p:text>
  </p:cm>
  <p:cm authorId="3" dt="2018-07-30T14:34:37.617" idx="19">
    <p:pos x="5865" y="1643"/>
    <p:text>Img 06</p:text>
  </p:cm>
  <p:cm authorId="3" dt="2018-07-30T20:36:49.368" idx="26">
    <p:pos x="5394" y="992"/>
    <p:text>When the words 'cross-sectional area' is clicked present the following: A view inside of something made by cutting through it at right-angles to its length.</p:text>
  </p:cm>
</p:cmLst>
</file>

<file path=ppt/comments/comment6.xml><?xml version="1.0" encoding="utf-8"?>
<p:cmLst xmlns:a="http://schemas.openxmlformats.org/drawingml/2006/main" xmlns:r="http://schemas.openxmlformats.org/officeDocument/2006/relationships" xmlns:p="http://schemas.openxmlformats.org/presentationml/2006/main">
  <p:cm authorId="3" dt="2018-07-30T14:48:49.680" idx="20">
    <p:pos x="5582" y="2937"/>
    <p:text>See brief for table 1</p:text>
  </p:cm>
</p:cmLst>
</file>

<file path=ppt/comments/comment7.xml><?xml version="1.0" encoding="utf-8"?>
<p:cmLst xmlns:a="http://schemas.openxmlformats.org/drawingml/2006/main" xmlns:r="http://schemas.openxmlformats.org/officeDocument/2006/relationships" xmlns:p="http://schemas.openxmlformats.org/presentationml/2006/main">
  <p:cm authorId="3" dt="2018-07-26T18:49:14.227" idx="24">
    <p:pos x="4081" y="2261"/>
    <p:text>Screenshot of vid01, see brief</p:text>
  </p:cm>
</p:cmLst>
</file>

<file path=ppt/comments/comment8.xml><?xml version="1.0" encoding="utf-8"?>
<p:cmLst xmlns:a="http://schemas.openxmlformats.org/drawingml/2006/main" xmlns:r="http://schemas.openxmlformats.org/officeDocument/2006/relationships" xmlns:p="http://schemas.openxmlformats.org/presentationml/2006/main">
  <p:cm authorId="3" dt="2018-07-27T16:43:23.311" idx="12">
    <p:pos x="1087" y="1709"/>
    <p:text>Img 08</p:text>
  </p:cm>
</p:cmLst>
</file>

<file path=ppt/comments/comment9.xml><?xml version="1.0" encoding="utf-8"?>
<p:cmLst xmlns:a="http://schemas.openxmlformats.org/drawingml/2006/main" xmlns:r="http://schemas.openxmlformats.org/officeDocument/2006/relationships" xmlns:p="http://schemas.openxmlformats.org/presentationml/2006/main">
  <p:cm authorId="3" dt="2018-07-27T17:47:41.099" idx="13">
    <p:pos x="4419" y="2295"/>
    <p:text>Screenshot Vid02, see brief</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1010229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screenshot of vid01 (see brief). Play video full screen. </a:t>
            </a:r>
            <a:r>
              <a:rPr lang="en-ZA" sz="1200" b="0" i="0" kern="1200" dirty="0">
                <a:solidFill>
                  <a:schemeClr val="tx1"/>
                </a:solidFill>
                <a:effectLst/>
                <a:latin typeface="+mn-lt"/>
                <a:ea typeface="+mn-ea"/>
                <a:cs typeface="+mn-cs"/>
              </a:rPr>
              <a:t>On clicking the button show an animated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23699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Img</a:t>
            </a:r>
            <a:r>
              <a:rPr lang="en-ZA" dirty="0"/>
              <a:t> 08</a:t>
            </a:r>
            <a:r>
              <a:rPr lang="en-ZA" baseline="0" dirty="0"/>
              <a:t> = https://tinyurl.com/ybdxkkmt</a:t>
            </a:r>
          </a:p>
          <a:p>
            <a:endParaRPr lang="en-Z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On clicking Img08 present: “Insulator: </a:t>
            </a:r>
            <a:r>
              <a:rPr lang="en-ZA" sz="1200" b="0" i="0" u="none" strike="noStrike" kern="1200" baseline="0" dirty="0">
                <a:solidFill>
                  <a:schemeClr val="tx1"/>
                </a:solidFill>
                <a:latin typeface="+mn-lt"/>
                <a:ea typeface="+mn-ea"/>
                <a:cs typeface="+mn-cs"/>
              </a:rPr>
              <a:t>A material, which offers a very high resistance to the flow of electricity. You will notice that plugs and wall sockets are  covered with insulators like plastic or rubber to protect us from the electric currents flowing through the metal conductors inside the sockets.”</a:t>
            </a:r>
            <a:endParaRPr lang="en-GB"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25481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Screenshot of vid02 (see brief). Play video full screen. </a:t>
            </a:r>
            <a:r>
              <a:rPr lang="en-ZA" sz="1200" b="0" i="0" kern="1200" dirty="0">
                <a:solidFill>
                  <a:schemeClr val="tx1"/>
                </a:solidFill>
                <a:effectLst/>
                <a:latin typeface="+mn-lt"/>
                <a:ea typeface="+mn-ea"/>
                <a:cs typeface="+mn-cs"/>
              </a:rPr>
              <a:t>On clicking the button show an animated video.</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46745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a:t>
            </a:r>
            <a:r>
              <a:rPr lang="en-US" b="0" baseline="0" dirty="0"/>
              <a:t> answers in grey are the correct ones. Accept these answers in any order, correct answers are rewarded with a green thumbs up and incorrect answers with a red thumbs down. Learners will not be able to continue to </a:t>
            </a:r>
            <a:r>
              <a:rPr lang="en-US" b="0" baseline="0" dirty="0">
                <a:latin typeface="Wingdings" panose="05000000000000000000" pitchFamily="2" charset="2"/>
              </a:rPr>
              <a:t>the</a:t>
            </a:r>
            <a:r>
              <a:rPr lang="en-US" b="0" baseline="0" dirty="0"/>
              <a:t> next slide unless they get 4 thumbs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Correct: Good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Incorrect: “Watch video 2 again. Remember: </a:t>
            </a:r>
            <a:r>
              <a:rPr lang="en-ZA" b="0" baseline="0" dirty="0"/>
              <a:t>The resistivity, </a:t>
            </a:r>
            <a:r>
              <a:rPr lang="en-ZA" sz="1200" dirty="0"/>
              <a:t>tensile, </a:t>
            </a:r>
            <a:r>
              <a:rPr kumimoji="0" lang="en-ZA" sz="1400" b="0" i="0" u="none" strike="noStrike" kern="1200" cap="none" spc="0" normalizeH="0" baseline="0" noProof="0" dirty="0">
                <a:ln>
                  <a:noFill/>
                </a:ln>
                <a:solidFill>
                  <a:srgbClr val="43525A"/>
                </a:solidFill>
                <a:effectLst/>
                <a:uLnTx/>
                <a:uFillTx/>
                <a:latin typeface="+mn-lt"/>
                <a:ea typeface="+mn-ea"/>
                <a:cs typeface="+mn-cs"/>
              </a:rPr>
              <a:t>effects of moisture and temperature and the possibility of chemicals coming into contact with the insulating material must be taken into consideration.”</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073337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Screenshot of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44803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On clicking </a:t>
            </a:r>
            <a:r>
              <a:rPr lang="en-ZA" sz="1200" b="0" i="0" u="none" strike="noStrike" kern="1200" baseline="0" dirty="0" err="1">
                <a:solidFill>
                  <a:schemeClr val="tx1"/>
                </a:solidFill>
                <a:latin typeface="+mn-lt"/>
                <a:ea typeface="+mn-ea"/>
                <a:cs typeface="+mn-cs"/>
              </a:rPr>
              <a:t>Img</a:t>
            </a:r>
            <a:r>
              <a:rPr lang="en-ZA" sz="1200" b="0" i="0" u="none" strike="noStrike" kern="1200" baseline="0" dirty="0">
                <a:solidFill>
                  <a:schemeClr val="tx1"/>
                </a:solidFill>
                <a:latin typeface="+mn-lt"/>
                <a:ea typeface="+mn-ea"/>
                <a:cs typeface="+mn-cs"/>
              </a:rPr>
              <a:t> 09 </a:t>
            </a:r>
          </a:p>
          <a:p>
            <a:r>
              <a:rPr lang="en-ZA" sz="1200" b="0" i="0" u="none" strike="noStrike" kern="1200" baseline="0" dirty="0">
                <a:solidFill>
                  <a:schemeClr val="tx1"/>
                </a:solidFill>
                <a:latin typeface="+mn-lt"/>
                <a:ea typeface="+mn-ea"/>
                <a:cs typeface="+mn-cs"/>
              </a:rPr>
              <a:t>Black conductor present: “B</a:t>
            </a:r>
            <a:r>
              <a:rPr lang="en-ZA" sz="1200" dirty="0"/>
              <a:t>lack indicates the neutral conductor. </a:t>
            </a:r>
            <a:r>
              <a:rPr lang="en-ZA" dirty="0"/>
              <a:t>The neutral conductor completes the circuit by forming a path for the current back to the mains.</a:t>
            </a:r>
            <a:r>
              <a:rPr lang="en-ZA" sz="1200" dirty="0"/>
              <a:t>” </a:t>
            </a:r>
          </a:p>
          <a:p>
            <a:r>
              <a:rPr lang="en-ZA" sz="1200" b="0" i="0" u="none" strike="noStrike" kern="1200" baseline="0" dirty="0">
                <a:solidFill>
                  <a:schemeClr val="tx1"/>
                </a:solidFill>
                <a:latin typeface="+mn-lt"/>
                <a:ea typeface="+mn-ea"/>
                <a:cs typeface="+mn-cs"/>
              </a:rPr>
              <a:t>Green/yellow conductor: “T</a:t>
            </a:r>
            <a:r>
              <a:rPr lang="en-ZA" sz="1200" dirty="0"/>
              <a:t>he bicolour green / yellow, indicates the earth continuity conductor. It </a:t>
            </a:r>
            <a:r>
              <a:rPr lang="en-ZA" sz="1200" b="0" i="0" kern="1200" dirty="0">
                <a:solidFill>
                  <a:schemeClr val="tx1"/>
                </a:solidFill>
                <a:effectLst/>
                <a:latin typeface="+mn-lt"/>
                <a:ea typeface="+mn-ea"/>
                <a:cs typeface="+mn-cs"/>
              </a:rPr>
              <a:t>protects you from an electric shock</a:t>
            </a:r>
            <a:r>
              <a:rPr lang="en-ZA" sz="1200" b="0" i="0" kern="1200" baseline="0" dirty="0">
                <a:solidFill>
                  <a:schemeClr val="tx1"/>
                </a:solidFill>
                <a:effectLst/>
                <a:latin typeface="+mn-lt"/>
                <a:ea typeface="+mn-ea"/>
                <a:cs typeface="+mn-cs"/>
              </a:rPr>
              <a:t> </a:t>
            </a:r>
            <a:r>
              <a:rPr lang="en-ZA" sz="1200" b="0" i="0" kern="1200" dirty="0">
                <a:solidFill>
                  <a:schemeClr val="tx1"/>
                </a:solidFill>
                <a:effectLst/>
                <a:latin typeface="+mn-lt"/>
                <a:ea typeface="+mn-ea"/>
                <a:cs typeface="+mn-cs"/>
              </a:rPr>
              <a:t>by providing a path for a fault current to flow to earth.</a:t>
            </a:r>
            <a:r>
              <a:rPr lang="en-ZA" sz="1200" dirty="0"/>
              <a:t>” </a:t>
            </a:r>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Red</a:t>
            </a:r>
            <a:r>
              <a:rPr lang="en-ZA" sz="1200" baseline="0" dirty="0"/>
              <a:t> conductor: “The </a:t>
            </a:r>
            <a:r>
              <a:rPr lang="en-ZA" sz="1200" dirty="0"/>
              <a:t>phase and any special purpose conductor shall be any base colour (red in this diagram) other than green / yellow or black.</a:t>
            </a:r>
            <a:r>
              <a:rPr lang="en-ZA" sz="1200" baseline="0" dirty="0"/>
              <a:t> </a:t>
            </a:r>
            <a:r>
              <a:rPr lang="en-ZA" dirty="0"/>
              <a:t>The live wire carries electric current to a device.”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https://tinyurl.com/y8gx4mmb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44803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screenshot of vid04 (see brief). Play video full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236998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On clicking the button SAFETY FIRST present the following:</a:t>
            </a:r>
          </a:p>
          <a:p>
            <a:r>
              <a:rPr lang="en-ZA" sz="1200" b="0" i="0" u="none" strike="noStrike" kern="1200" baseline="0" dirty="0">
                <a:solidFill>
                  <a:schemeClr val="tx1"/>
                </a:solidFill>
                <a:latin typeface="+mn-lt"/>
                <a:ea typeface="+mn-ea"/>
                <a:cs typeface="+mn-cs"/>
              </a:rPr>
              <a:t>Precautions when open bus-bar systems are used with voltages greater than 50 volts AC: </a:t>
            </a:r>
          </a:p>
          <a:p>
            <a:r>
              <a:rPr lang="en-ZA" sz="1200" b="0" i="0" u="none" strike="noStrike" kern="1200" baseline="0" dirty="0">
                <a:solidFill>
                  <a:schemeClr val="tx1"/>
                </a:solidFill>
                <a:latin typeface="+mn-lt"/>
                <a:ea typeface="+mn-ea"/>
                <a:cs typeface="+mn-cs"/>
              </a:rPr>
              <a:t>• They must be inaccessible to unauthorised persons; </a:t>
            </a:r>
          </a:p>
          <a:p>
            <a:r>
              <a:rPr lang="en-ZA" sz="1200" b="0" i="0" u="none" strike="noStrike" kern="1200" baseline="0" dirty="0">
                <a:solidFill>
                  <a:schemeClr val="tx1"/>
                </a:solidFill>
                <a:latin typeface="+mn-lt"/>
                <a:ea typeface="+mn-ea"/>
                <a:cs typeface="+mn-cs"/>
              </a:rPr>
              <a:t>• They must be able to expand; </a:t>
            </a:r>
          </a:p>
          <a:p>
            <a:r>
              <a:rPr lang="en-ZA" sz="1200" b="0" i="0" u="none" strike="noStrike" kern="1200" baseline="0" dirty="0">
                <a:solidFill>
                  <a:schemeClr val="tx1"/>
                </a:solidFill>
                <a:latin typeface="+mn-lt"/>
                <a:ea typeface="+mn-ea"/>
                <a:cs typeface="+mn-cs"/>
              </a:rPr>
              <a:t>• They must be effectively insulated.</a:t>
            </a:r>
            <a:endParaRPr lang="en-ZA" dirty="0"/>
          </a:p>
          <a:p>
            <a:endParaRPr lang="en-ZA" dirty="0"/>
          </a:p>
          <a:p>
            <a:r>
              <a:rPr lang="en-ZA" dirty="0"/>
              <a:t>On clicking </a:t>
            </a:r>
            <a:r>
              <a:rPr lang="en-ZA" dirty="0" err="1"/>
              <a:t>Img</a:t>
            </a:r>
            <a:r>
              <a:rPr lang="en-ZA" dirty="0"/>
              <a:t> 10 present: “Bus-bars </a:t>
            </a:r>
            <a:r>
              <a:rPr lang="en-ZA" sz="1200" dirty="0"/>
              <a:t>are metallic strips or bars used in electrical power distribution and are usually made out of aluminium or copper.” </a:t>
            </a:r>
            <a:r>
              <a:rPr lang="en-ZA" sz="1200" b="0" i="0" u="none" strike="noStrike" kern="1200" baseline="0" dirty="0">
                <a:solidFill>
                  <a:schemeClr val="tx1"/>
                </a:solidFill>
                <a:latin typeface="+mn-lt"/>
                <a:ea typeface="+mn-ea"/>
                <a:cs typeface="+mn-cs"/>
              </a:rPr>
              <a:t>https://tinyurl.com/znu8ert </a:t>
            </a:r>
            <a:endParaRPr lang="en-ZA" baseline="0" dirty="0"/>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725467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Link</a:t>
            </a:r>
            <a:r>
              <a:rPr lang="en-ZA" baseline="0" dirty="0"/>
              <a:t> each to the relevant section below.</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Good</a:t>
            </a:r>
            <a:r>
              <a:rPr lang="en-US" b="0" baseline="0" dirty="0"/>
              <a:t> job</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Silver is very expensive and not used</a:t>
            </a:r>
            <a:r>
              <a:rPr lang="en-US" b="0" baseline="0" dirty="0"/>
              <a:t> as often as other cheaper materials.</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034361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True or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That is not correct. </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432015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Excellent.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 again. Remember to look closely at the table</a:t>
            </a:r>
            <a:r>
              <a:rPr lang="en-US" b="0" baseline="0" dirty="0"/>
              <a:t> using column 3.</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207570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Great job. </a:t>
            </a:r>
          </a:p>
          <a:p>
            <a:r>
              <a:rPr lang="en-US" b="0" dirty="0"/>
              <a:t>Incorrect – Try</a:t>
            </a:r>
            <a:r>
              <a:rPr lang="en-US" b="0" baseline="0" dirty="0"/>
              <a:t> again. </a:t>
            </a:r>
            <a:r>
              <a:rPr lang="en-US" b="0" dirty="0"/>
              <a:t>Remember, an</a:t>
            </a:r>
            <a:r>
              <a:rPr lang="en-US" b="0" baseline="0" dirty="0"/>
              <a:t> insulator is a poor conductor and </a:t>
            </a:r>
            <a:r>
              <a:rPr lang="en-ZA" sz="1200" b="0" i="0" u="none" strike="noStrike" kern="1200" baseline="0" dirty="0">
                <a:solidFill>
                  <a:schemeClr val="tx1"/>
                </a:solidFill>
                <a:latin typeface="+mn-lt"/>
                <a:ea typeface="+mn-ea"/>
                <a:cs typeface="+mn-cs"/>
              </a:rPr>
              <a:t>due to the health hazard, asbestos is no longer used. </a:t>
            </a: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Table to appear as in animation preview (click star)</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Create an animated</a:t>
            </a:r>
            <a:r>
              <a:rPr lang="en-ZA" baseline="0" dirty="0"/>
              <a:t> video similar to https://www.youtube.com/watch?v=gtAaZ2hFYTA but using script wording as above</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an animated</a:t>
            </a:r>
            <a:r>
              <a:rPr lang="en-ZA" baseline="0" dirty="0"/>
              <a:t> video similar to https://www.youtube.com/watch?v=gtAaZ2hFYTA but using script wording as above</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Create video similar</a:t>
            </a:r>
            <a:r>
              <a:rPr lang="en-ZA" baseline="0" dirty="0"/>
              <a:t> to this </a:t>
            </a:r>
            <a:r>
              <a:rPr lang="en-ZA" baseline="0" dirty="0" err="1"/>
              <a:t>youtube</a:t>
            </a:r>
            <a:r>
              <a:rPr lang="en-ZA" baseline="0" dirty="0"/>
              <a:t> clip but with script wording as above: https://www.youtube.com/watch?v=E7_Bu9e_qXY</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585885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video similar</a:t>
            </a:r>
            <a:r>
              <a:rPr lang="en-ZA" baseline="0" dirty="0"/>
              <a:t> to this </a:t>
            </a:r>
            <a:r>
              <a:rPr lang="en-ZA" baseline="0" dirty="0" err="1"/>
              <a:t>youtube</a:t>
            </a:r>
            <a:r>
              <a:rPr lang="en-ZA" baseline="0" dirty="0"/>
              <a:t> clip but with wording as above: https://www.youtube.com/watch?v=E7_Bu9e_qXY</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5858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image 01 present the following: “Single core cables</a:t>
            </a:r>
            <a:r>
              <a:rPr lang="en-ZA" b="0" dirty="0"/>
              <a:t> are made up of a single conductor covered by PVC insulation. They are generally used in power and lighting circuits</a:t>
            </a:r>
            <a:r>
              <a:rPr lang="en-ZA" b="0" baseline="0" dirty="0"/>
              <a:t> and for </a:t>
            </a:r>
            <a:r>
              <a:rPr lang="en-ZA" b="0" dirty="0"/>
              <a:t>domestic and commercial applications</a:t>
            </a:r>
            <a:r>
              <a:rPr lang="en-US" b="0" dirty="0"/>
              <a:t>.” </a:t>
            </a:r>
            <a:r>
              <a:rPr lang="en-ZA" sz="1200" b="0" i="0" kern="1200" dirty="0">
                <a:solidFill>
                  <a:schemeClr val="tx1"/>
                </a:solidFill>
                <a:effectLst/>
                <a:latin typeface="+mn-lt"/>
                <a:ea typeface="+mn-ea"/>
                <a:cs typeface="+mn-cs"/>
              </a:rPr>
              <a:t>https://bit.ly/2LqhbXf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image 02 present the following: “</a:t>
            </a:r>
            <a:r>
              <a:rPr lang="en-ZA" b="0" dirty="0"/>
              <a:t>Multi-core cable is an electrical cable that has multiple ‘cores’ made of copper wire.</a:t>
            </a:r>
            <a:r>
              <a:rPr lang="en-US" b="0" dirty="0"/>
              <a:t>”</a:t>
            </a:r>
            <a:r>
              <a:rPr lang="en-ZA" b="0" dirty="0"/>
              <a:t> Multi-core cables are used</a:t>
            </a:r>
            <a:r>
              <a:rPr lang="en-ZA" b="0" baseline="0" dirty="0"/>
              <a:t> </a:t>
            </a:r>
            <a:r>
              <a:rPr lang="en-ZA" b="0" dirty="0"/>
              <a:t>in electronic equipment and for applications where space is limited, such as aircraft and medical equipment.” </a:t>
            </a:r>
            <a:r>
              <a:rPr lang="en-US" b="0" dirty="0"/>
              <a:t> https://bit.ly/2LvfWtY </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596646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video similar</a:t>
            </a:r>
            <a:r>
              <a:rPr lang="en-ZA" baseline="0" dirty="0"/>
              <a:t> to this </a:t>
            </a:r>
            <a:r>
              <a:rPr lang="en-ZA" baseline="0" dirty="0" err="1"/>
              <a:t>youtube</a:t>
            </a:r>
            <a:r>
              <a:rPr lang="en-ZA" baseline="0" dirty="0"/>
              <a:t> clip but with script wording as above: https://www.youtube.com/watch?v=E7_Bu9e_qXY</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894022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Cable</a:t>
            </a:r>
            <a:r>
              <a:rPr lang="en-ZA" baseline="0" dirty="0"/>
              <a:t> size and current </a:t>
            </a:r>
            <a:r>
              <a:rPr lang="en-ZA" baseline="0"/>
              <a:t>carrying capacity: https://www.youtube.com/watch?v=KBvyX80Pdec </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894022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894022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89402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mn-lt"/>
                <a:ea typeface="+mn-ea"/>
                <a:cs typeface="+mn-cs"/>
              </a:rPr>
              <a:t>On clicking Img03 itself present the following: “This is a steel wired armoured cable or SWA, which is a heavy-duty power cable. An armoured </a:t>
            </a:r>
            <a:r>
              <a:rPr lang="en-ZA" sz="1200" b="0" i="0" u="none" strike="noStrike" kern="1200" baseline="0" dirty="0">
                <a:solidFill>
                  <a:schemeClr val="tx1"/>
                </a:solidFill>
                <a:latin typeface="+mn-lt"/>
                <a:ea typeface="+mn-ea"/>
                <a:cs typeface="+mn-cs"/>
              </a:rPr>
              <a:t>cable has a metallic covering of wires or tape as protection against mechanical damage.”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mn-lt"/>
                <a:ea typeface="+mn-ea"/>
                <a:cs typeface="+mn-cs"/>
              </a:rPr>
              <a:t>On clicking each section of Img03 the name of that part should appear, as named in image. In addition when;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mn-lt"/>
                <a:ea typeface="+mn-ea"/>
                <a:cs typeface="+mn-cs"/>
              </a:rPr>
              <a:t>1) Conductor is clicked present the following: “A material that easily conducts electricity.”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mn-lt"/>
                <a:ea typeface="+mn-ea"/>
                <a:cs typeface="+mn-cs"/>
              </a:rPr>
              <a:t>2) Insulator is clicked present the following: ”A material that does NOT easily conduct electricity.”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mn-lt"/>
                <a:ea typeface="+mn-ea"/>
                <a:cs typeface="+mn-cs"/>
              </a:rPr>
              <a:t>3) Inner sheath is clicked present the following: “</a:t>
            </a:r>
            <a:r>
              <a:rPr lang="en-ZA" sz="1200" b="0" i="0" kern="1200" dirty="0">
                <a:solidFill>
                  <a:schemeClr val="tx1"/>
                </a:solidFill>
                <a:effectLst/>
                <a:latin typeface="+mn-lt"/>
                <a:ea typeface="+mn-ea"/>
                <a:cs typeface="+mn-cs"/>
              </a:rPr>
              <a:t>The sheath</a:t>
            </a:r>
            <a:r>
              <a:rPr lang="en-ZA" sz="1200" b="0" i="0" kern="1200" baseline="0" dirty="0">
                <a:solidFill>
                  <a:schemeClr val="tx1"/>
                </a:solidFill>
                <a:effectLst/>
                <a:latin typeface="+mn-lt"/>
                <a:ea typeface="+mn-ea"/>
                <a:cs typeface="+mn-cs"/>
              </a:rPr>
              <a:t> p</a:t>
            </a:r>
            <a:r>
              <a:rPr lang="en-ZA" sz="1200" b="0" i="0" kern="1200" dirty="0">
                <a:solidFill>
                  <a:schemeClr val="tx1"/>
                </a:solidFill>
                <a:effectLst/>
                <a:latin typeface="+mn-lt"/>
                <a:ea typeface="+mn-ea"/>
                <a:cs typeface="+mn-cs"/>
              </a:rPr>
              <a:t>rovides shielding, keeping out external electrical noise, and also isolating pairs of wire to prevent cross-talk between pairs.”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mn-lt"/>
                <a:ea typeface="+mn-ea"/>
                <a:cs typeface="+mn-cs"/>
              </a:rPr>
              <a:t>4) Armour is clicked present the following: </a:t>
            </a:r>
            <a:r>
              <a:rPr lang="en-ZA" sz="1200" b="0" i="0" kern="1200" dirty="0">
                <a:solidFill>
                  <a:schemeClr val="tx1"/>
                </a:solidFill>
                <a:effectLst/>
                <a:latin typeface="+mn-lt"/>
                <a:ea typeface="+mn-ea"/>
                <a:cs typeface="+mn-cs"/>
              </a:rPr>
              <a:t>”Provides mechanical protection, which means the cable can withstand higher stresses, be buried directly and used in external or underground projects.”</a:t>
            </a:r>
            <a:endParaRPr lang="en-ZA"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mn-lt"/>
                <a:ea typeface="+mn-ea"/>
                <a:cs typeface="+mn-cs"/>
              </a:rPr>
              <a:t>5) PVC outer sheath is clicked present the following: “</a:t>
            </a:r>
            <a:r>
              <a:rPr lang="en-ZA" sz="1200" b="0" i="0" kern="1200" dirty="0">
                <a:solidFill>
                  <a:schemeClr val="tx1"/>
                </a:solidFill>
                <a:effectLst/>
                <a:latin typeface="+mn-lt"/>
                <a:ea typeface="+mn-ea"/>
                <a:cs typeface="+mn-cs"/>
              </a:rPr>
              <a:t>The outer jacket provides protection against rodents, abrasion and twisting</a:t>
            </a:r>
            <a:r>
              <a:rPr lang="en-ZA" sz="1200" b="0" i="0" kern="1200" baseline="0" dirty="0">
                <a:solidFill>
                  <a:schemeClr val="tx1"/>
                </a:solidFill>
                <a:effectLst/>
                <a:latin typeface="+mn-lt"/>
                <a:ea typeface="+mn-ea"/>
                <a:cs typeface="+mn-cs"/>
              </a:rPr>
              <a:t> and</a:t>
            </a:r>
            <a:r>
              <a:rPr lang="en-ZA" sz="1200" b="0" i="0" kern="1200" dirty="0">
                <a:solidFill>
                  <a:schemeClr val="tx1"/>
                </a:solidFill>
                <a:effectLst/>
                <a:latin typeface="+mn-lt"/>
                <a:ea typeface="+mn-ea"/>
                <a:cs typeface="+mn-cs"/>
              </a:rPr>
              <a:t> is usually made of plastic.”</a:t>
            </a:r>
            <a:endParaRPr lang="en-ZA"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mn-lt"/>
                <a:ea typeface="+mn-ea"/>
                <a:cs typeface="+mn-cs"/>
              </a:rPr>
              <a:t>https://tinyurl.com/y73leomo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mn-lt"/>
                <a:ea typeface="+mn-ea"/>
                <a:cs typeface="+mn-cs"/>
              </a:rPr>
              <a:t>NB: When they click on; conductor, insulator there must be a link to the relevant section below.</a:t>
            </a:r>
            <a:endParaRPr lang="en-US" b="0"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62055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 clicking the button “SAFETY FIRST” present the following: </a:t>
            </a:r>
            <a:r>
              <a:rPr lang="en-ZA" dirty="0"/>
              <a:t>“Your body is a good conductor of electricity. Never touch a circuit conductor or component unless you are sure that it is not energised.”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a:t>
            </a:r>
            <a:r>
              <a:rPr lang="en-US" b="0" dirty="0" err="1"/>
              <a:t>Img</a:t>
            </a:r>
            <a:r>
              <a:rPr lang="en-US" b="0" baseline="0" dirty="0"/>
              <a:t> 04 present the following: “Copper is the most commonly used conducting material.”   </a:t>
            </a:r>
            <a:r>
              <a:rPr lang="en-ZA" sz="1200" b="0" i="0" kern="1200" dirty="0">
                <a:solidFill>
                  <a:schemeClr val="tx1"/>
                </a:solidFill>
                <a:effectLst/>
                <a:latin typeface="+mn-lt"/>
                <a:ea typeface="+mn-ea"/>
                <a:cs typeface="+mn-cs"/>
              </a:rPr>
              <a:t>https://bit.ly/2uOwbIT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 clicking the button “See other conducting materials” show the</a:t>
            </a:r>
            <a:r>
              <a:rPr lang="en-ZA" sz="1200" b="0" i="0" kern="1200" baseline="0" dirty="0">
                <a:solidFill>
                  <a:schemeClr val="tx1"/>
                </a:solidFill>
                <a:effectLst/>
                <a:latin typeface="+mn-lt"/>
                <a:ea typeface="+mn-ea"/>
                <a:cs typeface="+mn-cs"/>
              </a:rPr>
              <a:t>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a:solidFill>
                  <a:schemeClr val="tx1"/>
                </a:solidFill>
                <a:effectLst/>
                <a:latin typeface="+mn-lt"/>
                <a:ea typeface="+mn-ea"/>
                <a:cs typeface="+mn-cs"/>
              </a:rPr>
              <a:t>Silver, Aluminium,</a:t>
            </a:r>
            <a:r>
              <a:rPr lang="en-ZA" sz="1200" b="0" i="0" kern="1200" baseline="0" dirty="0">
                <a:solidFill>
                  <a:schemeClr val="tx1"/>
                </a:solidFill>
                <a:effectLst/>
                <a:latin typeface="+mn-lt"/>
                <a:ea typeface="+mn-ea"/>
                <a:cs typeface="+mn-cs"/>
              </a:rPr>
              <a:t> Gold , Zinc, Nickel and Tin can be used as conductors.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a:solidFill>
                  <a:schemeClr val="tx1"/>
                </a:solidFill>
                <a:effectLst/>
                <a:latin typeface="+mn-lt"/>
                <a:ea typeface="+mn-ea"/>
                <a:cs typeface="+mn-cs"/>
              </a:rPr>
              <a:t>Silver is the best conductor but due to its high price it is not used often. Most conductors are made of either Copper or Aluminium since these metals are cheaper.</a:t>
            </a:r>
            <a:endParaRPr lang="en-ZA"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23699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the button</a:t>
                </a:r>
                <a:r>
                  <a:rPr lang="en-US" b="0" baseline="0" dirty="0"/>
                  <a:t> show: “This was a trick question! Good job, if you got it right! A good conductor that is used everyday must have all of these properties.” </a:t>
                </a:r>
                <a:endParaRPr lang="en-US"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button, scroll through all the following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1km = 1 kilometer = 1,000m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1kg = 1 kilogram = 1,000g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1mm = 1 millimeter =1 thousandth</a:t>
                </a:r>
                <a:r>
                  <a:rPr lang="en-US" b="0" baseline="0" dirty="0"/>
                  <a:t> of a meter = </a:t>
                </a:r>
                <a:r>
                  <a:rPr lang="en-US" b="0" dirty="0"/>
                  <a:t> </a:t>
                </a:r>
                <a:r>
                  <a:rPr lang="en-US" b="0" i="0">
                    <a:latin typeface="Cambria Math" panose="02040503050406030204" pitchFamily="18" charset="0"/>
                  </a:rPr>
                  <a:t>1/1,000</a:t>
                </a:r>
                <a:r>
                  <a:rPr lang="en-US" b="0" dirty="0"/>
                  <a:t>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1MB = 1 megabyte = 1 million bytes = 1,000,000 bytes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last example, hide button.</a:t>
                </a:r>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65036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On clicking the word ‘SOLID’ on </a:t>
            </a:r>
            <a:r>
              <a:rPr lang="en-ZA" dirty="0" err="1"/>
              <a:t>Img</a:t>
            </a:r>
            <a:r>
              <a:rPr lang="en-ZA" baseline="0" dirty="0"/>
              <a:t> </a:t>
            </a:r>
            <a:r>
              <a:rPr lang="en-ZA" dirty="0"/>
              <a:t>B5.1 (</a:t>
            </a:r>
            <a:r>
              <a:rPr lang="en-ZA" sz="1200" b="0" i="0" kern="1200" dirty="0">
                <a:solidFill>
                  <a:schemeClr val="tx1"/>
                </a:solidFill>
                <a:effectLst/>
                <a:latin typeface="+mn-lt"/>
                <a:ea typeface="+mn-ea"/>
                <a:cs typeface="+mn-cs"/>
              </a:rPr>
              <a:t>https://bit.ly/2NHypku)</a:t>
            </a:r>
            <a:r>
              <a:rPr lang="en-ZA" sz="1200" b="0" i="0" kern="1200" baseline="0" dirty="0">
                <a:solidFill>
                  <a:schemeClr val="tx1"/>
                </a:solidFill>
                <a:effectLst/>
                <a:latin typeface="+mn-lt"/>
                <a:ea typeface="+mn-ea"/>
                <a:cs typeface="+mn-cs"/>
              </a:rPr>
              <a:t> </a:t>
            </a:r>
            <a:r>
              <a:rPr lang="en-ZA" dirty="0"/>
              <a:t>present</a:t>
            </a:r>
            <a:r>
              <a:rPr lang="en-ZA" baseline="0" dirty="0"/>
              <a:t> </a:t>
            </a:r>
            <a:r>
              <a:rPr lang="en-ZA" dirty="0"/>
              <a:t>the following and animate the conductor moving inflexibly from right to left: “Solid conductors are tough and not very flexible. They are very strong and generally used </a:t>
            </a:r>
            <a:r>
              <a:rPr lang="en-ZA" sz="1200" b="0" i="0" kern="1200" dirty="0">
                <a:solidFill>
                  <a:schemeClr val="tx1"/>
                </a:solidFill>
                <a:effectLst/>
                <a:latin typeface="+mn-lt"/>
                <a:ea typeface="+mn-ea"/>
                <a:cs typeface="+mn-cs"/>
              </a:rPr>
              <a:t>for outdoor or rugged applications which may expose the wire to corrosive elements, adverse weather condition or frequent movement</a:t>
            </a:r>
            <a:r>
              <a:rPr lang="en-ZA"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mn-lt"/>
              <a:ea typeface="+mn-ea"/>
              <a:cs typeface="+mn-cs"/>
            </a:endParaRPr>
          </a:p>
          <a:p>
            <a:r>
              <a:rPr lang="en-ZA" dirty="0"/>
              <a:t>On clicking the word ‘STRANDED’ on </a:t>
            </a:r>
            <a:r>
              <a:rPr lang="en-ZA" sz="1200" b="0" i="0" kern="1200" dirty="0">
                <a:solidFill>
                  <a:schemeClr val="tx1"/>
                </a:solidFill>
                <a:effectLst/>
                <a:latin typeface="+mn-lt"/>
                <a:ea typeface="+mn-ea"/>
                <a:cs typeface="+mn-cs"/>
              </a:rPr>
              <a:t>B5.2 (https://bit.ly/2LLM8Gd) present the following and animate the conductor bending</a:t>
            </a:r>
            <a:r>
              <a:rPr lang="en-ZA" sz="1200" b="0" i="0" kern="1200" baseline="0" dirty="0">
                <a:solidFill>
                  <a:schemeClr val="tx1"/>
                </a:solidFill>
                <a:effectLst/>
                <a:latin typeface="+mn-lt"/>
                <a:ea typeface="+mn-ea"/>
                <a:cs typeface="+mn-cs"/>
              </a:rPr>
              <a:t> flexibly all around</a:t>
            </a:r>
            <a:r>
              <a:rPr lang="en-ZA" sz="1200" b="0" i="0" kern="1200" dirty="0">
                <a:solidFill>
                  <a:schemeClr val="tx1"/>
                </a:solidFill>
                <a:effectLst/>
                <a:latin typeface="+mn-lt"/>
                <a:ea typeface="+mn-ea"/>
                <a:cs typeface="+mn-cs"/>
              </a:rPr>
              <a:t>: ”Stranded</a:t>
            </a:r>
            <a:r>
              <a:rPr lang="en-ZA" sz="1200" b="0" i="0" kern="1200" baseline="0" dirty="0">
                <a:solidFill>
                  <a:schemeClr val="tx1"/>
                </a:solidFill>
                <a:effectLst/>
                <a:latin typeface="+mn-lt"/>
                <a:ea typeface="+mn-ea"/>
                <a:cs typeface="+mn-cs"/>
              </a:rPr>
              <a:t> conductors are made of a number of small strands. </a:t>
            </a:r>
            <a:r>
              <a:rPr lang="en-ZA" sz="1200" b="0" i="0" kern="1200" dirty="0">
                <a:solidFill>
                  <a:schemeClr val="tx1"/>
                </a:solidFill>
                <a:effectLst/>
                <a:latin typeface="+mn-lt"/>
                <a:ea typeface="+mn-ea"/>
                <a:cs typeface="+mn-cs"/>
              </a:rPr>
              <a:t>Due to the </a:t>
            </a:r>
            <a:r>
              <a:rPr lang="en-ZA" sz="1200" b="0" i="0" kern="1200" baseline="0" dirty="0">
                <a:solidFill>
                  <a:schemeClr val="tx1"/>
                </a:solidFill>
                <a:effectLst/>
                <a:latin typeface="+mn-lt"/>
                <a:ea typeface="+mn-ea"/>
                <a:cs typeface="+mn-cs"/>
              </a:rPr>
              <a:t>number of strands these conductors are very flexible and </a:t>
            </a:r>
            <a:r>
              <a:rPr lang="en-ZA" sz="1200" b="0" i="0" kern="1200" dirty="0">
                <a:solidFill>
                  <a:schemeClr val="tx1"/>
                </a:solidFill>
                <a:effectLst/>
                <a:latin typeface="+mn-lt"/>
                <a:ea typeface="+mn-ea"/>
                <a:cs typeface="+mn-cs"/>
              </a:rPr>
              <a:t>is well-suited to applications which will demand flexibility and reshaping</a:t>
            </a:r>
            <a:r>
              <a:rPr lang="en-ZA" sz="1200" b="0" i="0" kern="1200" baseline="0" dirty="0">
                <a:solidFill>
                  <a:schemeClr val="tx1"/>
                </a:solidFill>
                <a:effectLst/>
                <a:latin typeface="+mn-lt"/>
                <a:ea typeface="+mn-ea"/>
                <a:cs typeface="+mn-cs"/>
              </a:rPr>
              <a:t>, </a:t>
            </a:r>
            <a:r>
              <a:rPr lang="en-ZA" sz="1200" b="0" i="0" kern="1200" dirty="0">
                <a:solidFill>
                  <a:schemeClr val="tx1"/>
                </a:solidFill>
                <a:effectLst/>
                <a:latin typeface="+mn-lt"/>
                <a:ea typeface="+mn-ea"/>
                <a:cs typeface="+mn-cs"/>
              </a:rPr>
              <a:t>such as electronic devices and circuit boards, where the wire will be protected but may bend or twist in order to connect electronic components.</a:t>
            </a:r>
            <a:r>
              <a:rPr lang="en-ZA" sz="1200" b="0" i="0" kern="1200" baseline="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536617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r>
              <a:rPr lang="en-ZA" dirty="0"/>
              <a:t>When the words 'cross-sectional' are clicked present the following: “A view inside of something made by cutting through it at right-angles to its length.”</a:t>
            </a:r>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r>
              <a:rPr lang="en-ZA" dirty="0"/>
              <a:t>When the word ‘diameter’ is clicked present the following: “A diameter is a line that goes through the </a:t>
            </a:r>
            <a:r>
              <a:rPr lang="en-ZA" dirty="0" err="1"/>
              <a:t>center</a:t>
            </a:r>
            <a:r>
              <a:rPr lang="en-ZA" dirty="0"/>
              <a:t> of a circle connecting two points on the circumference. A diameter is twice the length of the radius of a circle.”</a:t>
            </a:r>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r>
              <a:rPr lang="en-ZA" dirty="0" err="1"/>
              <a:t>Img</a:t>
            </a:r>
            <a:r>
              <a:rPr lang="en-ZA" baseline="0" dirty="0"/>
              <a:t> 06: https://bit.ly/2JVUjho </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On Clicking ‘Stranded wire’ on </a:t>
            </a:r>
            <a:r>
              <a:rPr lang="en-ZA" baseline="0" dirty="0" err="1"/>
              <a:t>Img</a:t>
            </a:r>
            <a:r>
              <a:rPr lang="en-ZA" baseline="0" dirty="0"/>
              <a:t> 06 present the following: “All conductors of rated area exceeding 1,5 mm^2 shall be stranded (Regulation 6.3.2.1 of </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SANS 10142-1). The total area of the conductor is determined by the magnitude of the current (amps) that it will be required to carry.”</a:t>
            </a: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53661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TABLE 1,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536617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539723" y="5136964"/>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6"/>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5"/>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8" y="4946743"/>
            <a:ext cx="748923" cy="454099"/>
          </a:xfrm>
          <a:prstGeom prst="rect">
            <a:avLst/>
          </a:prstGeom>
          <a:noFill/>
        </p:spPr>
        <p:txBody>
          <a:bodyPr wrap="none" rtlCol="0">
            <a:spAutoFit/>
          </a:bodyPr>
          <a:lstStyle/>
          <a:p>
            <a:r>
              <a:rPr lang="en-GB" sz="2351" dirty="0"/>
              <a:t>URL:</a:t>
            </a:r>
          </a:p>
        </p:txBody>
      </p:sp>
      <p:sp>
        <p:nvSpPr>
          <p:cNvPr id="8" name="Title 1"/>
          <p:cNvSpPr>
            <a:spLocks noGrp="1"/>
          </p:cNvSpPr>
          <p:nvPr>
            <p:ph type="title"/>
          </p:nvPr>
        </p:nvSpPr>
        <p:spPr>
          <a:xfrm>
            <a:off x="703957" y="306639"/>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8"/>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8"/>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7"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5" y="596121"/>
            <a:ext cx="8831459" cy="609269"/>
          </a:xfrm>
          <a:prstGeom prst="rect">
            <a:avLst/>
          </a:prstGeom>
          <a:noFill/>
        </p:spPr>
        <p:txBody>
          <a:bodyPr wrap="square" rtlCol="0" anchor="ctr">
            <a:spAutoFit/>
          </a:bodyPr>
          <a:lstStyle/>
          <a:p>
            <a:r>
              <a:rPr lang="en-GB" sz="3359"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7"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4"/>
            <a:ext cx="2691250" cy="454099"/>
          </a:xfrm>
          <a:prstGeom prst="rect">
            <a:avLst/>
          </a:prstGeom>
          <a:noFill/>
        </p:spPr>
        <p:txBody>
          <a:bodyPr wrap="none" rtlCol="0">
            <a:spAutoFit/>
          </a:bodyPr>
          <a:lstStyle/>
          <a:p>
            <a:r>
              <a:rPr lang="en-GB" sz="2351"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7" y="355311"/>
            <a:ext cx="8831461" cy="609269"/>
          </a:xfrm>
          <a:prstGeom prst="rect">
            <a:avLst/>
          </a:prstGeom>
          <a:noFill/>
        </p:spPr>
        <p:txBody>
          <a:bodyPr wrap="square" rtlCol="0">
            <a:spAutoFit/>
          </a:bodyPr>
          <a:lstStyle/>
          <a:p>
            <a:r>
              <a:rPr lang="en-GB" sz="3359"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18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11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t>‹#›</a:t>
            </a:fld>
            <a:endParaRPr lang="en-US" dirty="0"/>
          </a:p>
        </p:txBody>
      </p:sp>
    </p:spTree>
    <p:custDataLst>
      <p:tags r:id="rId18"/>
    </p:custDataLst>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comments" Target="../comments/comment7.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comments" Target="../comments/comment9.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comments" Target="../comments/comment10.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comments" Target="../comments/comment11.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omments" Target="../comments/comment1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comments" Target="../comments/comment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6.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6.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comments" Target="../comments/comment1.xml"/><Relationship Id="rId4" Type="http://schemas.openxmlformats.org/officeDocument/2006/relationships/image" Target="../media/image1.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Electrical components and systems</a:t>
            </a:r>
          </a:p>
        </p:txBody>
      </p:sp>
      <p:sp>
        <p:nvSpPr>
          <p:cNvPr id="3" name="Subtitle 2"/>
          <p:cNvSpPr>
            <a:spLocks noGrp="1"/>
          </p:cNvSpPr>
          <p:nvPr>
            <p:ph type="subTitle" idx="1"/>
          </p:nvPr>
        </p:nvSpPr>
        <p:spPr>
          <a:xfrm>
            <a:off x="1279922" y="2947719"/>
            <a:ext cx="7679531" cy="1390533"/>
          </a:xfrm>
        </p:spPr>
        <p:txBody>
          <a:bodyPr/>
          <a:lstStyle/>
          <a:p>
            <a:r>
              <a:rPr lang="en-GB" dirty="0"/>
              <a:t>Topic 1 – Cables and conductors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57" y="306639"/>
            <a:ext cx="8831461" cy="832614"/>
          </a:xfrm>
        </p:spPr>
        <p:txBody>
          <a:bodyPr/>
          <a:lstStyle/>
          <a:p>
            <a:r>
              <a:rPr lang="en-ZA" dirty="0"/>
              <a:t>Cross sectional area of conductors</a:t>
            </a:r>
          </a:p>
        </p:txBody>
      </p:sp>
      <p:sp>
        <p:nvSpPr>
          <p:cNvPr id="4" name="Content Placeholder 2"/>
          <p:cNvSpPr>
            <a:spLocks noGrp="1"/>
          </p:cNvSpPr>
          <p:nvPr>
            <p:ph idx="1"/>
          </p:nvPr>
        </p:nvSpPr>
        <p:spPr>
          <a:xfrm>
            <a:off x="650714" y="1139253"/>
            <a:ext cx="8500004" cy="1713080"/>
          </a:xfrm>
        </p:spPr>
        <p:txBody>
          <a:bodyPr>
            <a:noAutofit/>
          </a:bodyPr>
          <a:lstStyle/>
          <a:p>
            <a:pPr marL="0" indent="0">
              <a:buNone/>
            </a:pPr>
            <a:r>
              <a:rPr lang="en-ZA" sz="2400" dirty="0"/>
              <a:t>Conductors with a larger cross sectional area have less resistance and carry a larger amount of current than conductors with a smaller cross sectional area. The total area of the conductor is determined by the magnitude of the current (amps) that it will be required to carry. </a:t>
            </a:r>
            <a:endParaRPr lang="en-US" sz="2400" dirty="0"/>
          </a:p>
        </p:txBody>
      </p:sp>
      <mc:AlternateContent xmlns:mc="http://schemas.openxmlformats.org/markup-compatibility/2006" xmlns:a14="http://schemas.microsoft.com/office/drawing/2010/main">
        <mc:Choice Requires="a14">
          <p:sp>
            <p:nvSpPr>
              <p:cNvPr id="3" name="TextBox 2"/>
              <p:cNvSpPr txBox="1"/>
              <p:nvPr/>
            </p:nvSpPr>
            <p:spPr>
              <a:xfrm>
                <a:off x="823877" y="3377793"/>
                <a:ext cx="9415498" cy="1076705"/>
              </a:xfrm>
              <a:prstGeom prst="rect">
                <a:avLst/>
              </a:prstGeom>
              <a:noFill/>
            </p:spPr>
            <p:txBody>
              <a:bodyPr wrap="square" rtlCol="0">
                <a:spAutoFit/>
              </a:bodyPr>
              <a:lstStyle/>
              <a:p>
                <a:r>
                  <a:rPr lang="en-ZA" b="1" dirty="0"/>
                  <a:t>Cross sectional area </a:t>
                </a:r>
                <a:r>
                  <a:rPr lang="en-ZA" dirty="0"/>
                  <a:t>= </a:t>
                </a:r>
                <a14:m>
                  <m:oMath xmlns:m="http://schemas.openxmlformats.org/officeDocument/2006/math">
                    <m:f>
                      <m:fPr>
                        <m:ctrlPr>
                          <a:rPr lang="en-ZA" i="1" smtClean="0">
                            <a:solidFill>
                              <a:srgbClr val="FF0000"/>
                            </a:solidFill>
                            <a:latin typeface="Cambria Math" panose="02040503050406030204" pitchFamily="18" charset="0"/>
                          </a:rPr>
                        </m:ctrlPr>
                      </m:fPr>
                      <m:num>
                        <m:r>
                          <a:rPr lang="en-ZA" i="1" smtClean="0">
                            <a:solidFill>
                              <a:srgbClr val="FF0000"/>
                            </a:solidFill>
                            <a:latin typeface="Cambria Math"/>
                            <a:ea typeface="Cambria Math"/>
                          </a:rPr>
                          <m:t>𝜋</m:t>
                        </m:r>
                        <m:sSup>
                          <m:sSupPr>
                            <m:ctrlPr>
                              <a:rPr lang="en-ZA" b="0" i="1" smtClean="0">
                                <a:solidFill>
                                  <a:srgbClr val="FF0000"/>
                                </a:solidFill>
                                <a:latin typeface="Cambria Math" panose="02040503050406030204" pitchFamily="18" charset="0"/>
                                <a:ea typeface="Cambria Math"/>
                              </a:rPr>
                            </m:ctrlPr>
                          </m:sSupPr>
                          <m:e>
                            <m:r>
                              <a:rPr lang="en-ZA" b="0" i="1" smtClean="0">
                                <a:solidFill>
                                  <a:srgbClr val="FF0000"/>
                                </a:solidFill>
                                <a:latin typeface="Cambria Math"/>
                                <a:ea typeface="Cambria Math"/>
                              </a:rPr>
                              <m:t>𝐷</m:t>
                            </m:r>
                          </m:e>
                          <m:sup>
                            <m:r>
                              <a:rPr lang="en-ZA" b="0" i="1" smtClean="0">
                                <a:solidFill>
                                  <a:srgbClr val="FF0000"/>
                                </a:solidFill>
                                <a:latin typeface="Cambria Math"/>
                                <a:ea typeface="Cambria Math"/>
                              </a:rPr>
                              <m:t>2</m:t>
                            </m:r>
                          </m:sup>
                        </m:sSup>
                      </m:num>
                      <m:den>
                        <m:r>
                          <a:rPr lang="en-ZA" b="0" i="1" smtClean="0">
                            <a:solidFill>
                              <a:srgbClr val="FF0000"/>
                            </a:solidFill>
                            <a:latin typeface="Cambria Math"/>
                          </a:rPr>
                          <m:t>4</m:t>
                        </m:r>
                      </m:den>
                    </m:f>
                    <m:r>
                      <a:rPr lang="en-ZA" b="0" i="1" smtClean="0">
                        <a:solidFill>
                          <a:srgbClr val="FF0000"/>
                        </a:solidFill>
                        <a:latin typeface="Cambria Math"/>
                      </a:rPr>
                      <m:t> </m:t>
                    </m:r>
                    <m:r>
                      <a:rPr lang="en-ZA" b="0" i="1" smtClean="0">
                        <a:solidFill>
                          <a:srgbClr val="FF0000"/>
                        </a:solidFill>
                        <a:latin typeface="Cambria Math"/>
                        <a:ea typeface="Cambria Math"/>
                      </a:rPr>
                      <m:t>×</m:t>
                    </m:r>
                    <m:r>
                      <a:rPr lang="en-ZA" b="0" i="1" smtClean="0">
                        <a:solidFill>
                          <a:srgbClr val="FF0000"/>
                        </a:solidFill>
                        <a:latin typeface="Cambria Math"/>
                        <a:ea typeface="Cambria Math"/>
                      </a:rPr>
                      <m:t>𝑛𝑢𝑚𝑏𝑒𝑟</m:t>
                    </m:r>
                    <m:r>
                      <a:rPr lang="en-ZA" b="0" i="1" smtClean="0">
                        <a:solidFill>
                          <a:srgbClr val="FF0000"/>
                        </a:solidFill>
                        <a:latin typeface="Cambria Math"/>
                        <a:ea typeface="Cambria Math"/>
                      </a:rPr>
                      <m:t> </m:t>
                    </m:r>
                    <m:r>
                      <a:rPr lang="en-ZA" b="0" i="1" smtClean="0">
                        <a:solidFill>
                          <a:srgbClr val="FF0000"/>
                        </a:solidFill>
                        <a:latin typeface="Cambria Math"/>
                        <a:ea typeface="Cambria Math"/>
                      </a:rPr>
                      <m:t>𝑜𝑓</m:t>
                    </m:r>
                    <m:r>
                      <a:rPr lang="en-ZA" b="0" i="1" smtClean="0">
                        <a:solidFill>
                          <a:srgbClr val="FF0000"/>
                        </a:solidFill>
                        <a:latin typeface="Cambria Math"/>
                        <a:ea typeface="Cambria Math"/>
                      </a:rPr>
                      <m:t> </m:t>
                    </m:r>
                    <m:r>
                      <a:rPr lang="en-ZA" b="0" i="1" smtClean="0">
                        <a:solidFill>
                          <a:srgbClr val="FF0000"/>
                        </a:solidFill>
                        <a:latin typeface="Cambria Math"/>
                        <a:ea typeface="Cambria Math"/>
                      </a:rPr>
                      <m:t>𝑠𝑡𝑟𝑎𝑛𝑑𝑠</m:t>
                    </m:r>
                    <m:r>
                      <a:rPr lang="en-ZA" b="0" i="1" smtClean="0">
                        <a:latin typeface="Cambria Math"/>
                        <a:ea typeface="Cambria Math"/>
                      </a:rPr>
                      <m:t>, </m:t>
                    </m:r>
                    <m:r>
                      <a:rPr lang="en-ZA" b="0" i="1" smtClean="0">
                        <a:latin typeface="Cambria Math"/>
                        <a:ea typeface="Cambria Math"/>
                      </a:rPr>
                      <m:t>𝑤h𝑒𝑟𝑒</m:t>
                    </m:r>
                    <m:r>
                      <a:rPr lang="en-ZA" b="0" i="1" smtClean="0">
                        <a:latin typeface="Cambria Math"/>
                        <a:ea typeface="Cambria Math"/>
                      </a:rPr>
                      <m:t> </m:t>
                    </m:r>
                    <m:r>
                      <a:rPr lang="en-ZA" b="0" i="1" smtClean="0">
                        <a:latin typeface="Cambria Math"/>
                        <a:ea typeface="Cambria Math"/>
                      </a:rPr>
                      <m:t>𝐷</m:t>
                    </m:r>
                    <m:r>
                      <a:rPr lang="en-ZA" b="0" i="1" smtClean="0">
                        <a:latin typeface="Cambria Math"/>
                        <a:ea typeface="Cambria Math"/>
                      </a:rPr>
                      <m:t> </m:t>
                    </m:r>
                    <m:r>
                      <a:rPr lang="en-ZA" b="0" i="1" smtClean="0">
                        <a:latin typeface="Cambria Math"/>
                        <a:ea typeface="Cambria Math"/>
                      </a:rPr>
                      <m:t>𝑖𝑠</m:t>
                    </m:r>
                    <m:r>
                      <a:rPr lang="en-ZA" b="0" i="1" smtClean="0">
                        <a:latin typeface="Cambria Math"/>
                        <a:ea typeface="Cambria Math"/>
                      </a:rPr>
                      <m:t> </m:t>
                    </m:r>
                    <m:r>
                      <a:rPr lang="en-ZA" b="0" i="1" smtClean="0">
                        <a:latin typeface="Cambria Math"/>
                        <a:ea typeface="Cambria Math"/>
                      </a:rPr>
                      <m:t>𝑡h𝑒</m:t>
                    </m:r>
                    <m:r>
                      <a:rPr lang="en-ZA" b="0" i="1" smtClean="0">
                        <a:latin typeface="Cambria Math"/>
                        <a:ea typeface="Cambria Math"/>
                      </a:rPr>
                      <m:t> </m:t>
                    </m:r>
                    <m:r>
                      <a:rPr lang="en-ZA" b="0" i="1" smtClean="0">
                        <a:latin typeface="Cambria Math"/>
                        <a:ea typeface="Cambria Math"/>
                      </a:rPr>
                      <m:t>𝑑𝑖𝑎𝑚𝑒𝑡𝑒𝑟</m:t>
                    </m:r>
                  </m:oMath>
                </a14:m>
                <a:endParaRPr lang="en-ZA" b="0" dirty="0">
                  <a:ea typeface="Cambria Math"/>
                </a:endParaRPr>
              </a:p>
              <a:p>
                <a:r>
                  <a:rPr lang="en-ZA" dirty="0"/>
                  <a:t>Note: this formula may also be written as: </a:t>
                </a:r>
                <a14:m>
                  <m:oMath xmlns:m="http://schemas.openxmlformats.org/officeDocument/2006/math">
                    <m:r>
                      <m:rPr>
                        <m:sty m:val="p"/>
                      </m:rPr>
                      <a:rPr lang="el-GR" i="1" smtClean="0">
                        <a:solidFill>
                          <a:srgbClr val="FF0000"/>
                        </a:solidFill>
                        <a:latin typeface="Cambria Math"/>
                        <a:ea typeface="Cambria Math"/>
                      </a:rPr>
                      <m:t>π</m:t>
                    </m:r>
                    <m:sSup>
                      <m:sSupPr>
                        <m:ctrlPr>
                          <a:rPr lang="en-ZA" b="0" i="1" smtClean="0">
                            <a:solidFill>
                              <a:srgbClr val="FF0000"/>
                            </a:solidFill>
                            <a:latin typeface="Cambria Math" panose="02040503050406030204" pitchFamily="18" charset="0"/>
                            <a:ea typeface="Cambria Math"/>
                          </a:rPr>
                        </m:ctrlPr>
                      </m:sSupPr>
                      <m:e>
                        <m:r>
                          <a:rPr lang="en-ZA" b="0" i="1" smtClean="0">
                            <a:solidFill>
                              <a:srgbClr val="FF0000"/>
                            </a:solidFill>
                            <a:latin typeface="Cambria Math"/>
                            <a:ea typeface="Cambria Math"/>
                          </a:rPr>
                          <m:t>𝑟</m:t>
                        </m:r>
                      </m:e>
                      <m:sup>
                        <m:r>
                          <a:rPr lang="en-ZA" b="0" i="1" smtClean="0">
                            <a:solidFill>
                              <a:srgbClr val="FF0000"/>
                            </a:solidFill>
                            <a:latin typeface="Cambria Math"/>
                            <a:ea typeface="Cambria Math"/>
                          </a:rPr>
                          <m:t>2</m:t>
                        </m:r>
                      </m:sup>
                    </m:sSup>
                    <m:r>
                      <a:rPr lang="en-ZA" i="1">
                        <a:solidFill>
                          <a:srgbClr val="FF0000"/>
                        </a:solidFill>
                        <a:latin typeface="Cambria Math"/>
                        <a:ea typeface="Cambria Math"/>
                      </a:rPr>
                      <m:t>×</m:t>
                    </m:r>
                    <m:r>
                      <a:rPr lang="en-ZA" i="1">
                        <a:solidFill>
                          <a:srgbClr val="FF0000"/>
                        </a:solidFill>
                        <a:latin typeface="Cambria Math"/>
                        <a:ea typeface="Cambria Math"/>
                      </a:rPr>
                      <m:t>𝑛𝑢𝑚𝑏𝑒𝑟</m:t>
                    </m:r>
                    <m:r>
                      <a:rPr lang="en-ZA" i="1">
                        <a:solidFill>
                          <a:srgbClr val="FF0000"/>
                        </a:solidFill>
                        <a:latin typeface="Cambria Math"/>
                        <a:ea typeface="Cambria Math"/>
                      </a:rPr>
                      <m:t> </m:t>
                    </m:r>
                    <m:r>
                      <a:rPr lang="en-ZA" i="1">
                        <a:solidFill>
                          <a:srgbClr val="FF0000"/>
                        </a:solidFill>
                        <a:latin typeface="Cambria Math"/>
                        <a:ea typeface="Cambria Math"/>
                      </a:rPr>
                      <m:t>𝑜𝑓</m:t>
                    </m:r>
                    <m:r>
                      <a:rPr lang="en-ZA" i="1">
                        <a:solidFill>
                          <a:srgbClr val="FF0000"/>
                        </a:solidFill>
                        <a:latin typeface="Cambria Math"/>
                        <a:ea typeface="Cambria Math"/>
                      </a:rPr>
                      <m:t> </m:t>
                    </m:r>
                    <m:r>
                      <a:rPr lang="en-ZA" i="1">
                        <a:solidFill>
                          <a:srgbClr val="FF0000"/>
                        </a:solidFill>
                        <a:latin typeface="Cambria Math"/>
                        <a:ea typeface="Cambria Math"/>
                      </a:rPr>
                      <m:t>𝑠𝑡𝑟𝑎𝑛𝑑𝑠</m:t>
                    </m:r>
                    <m:r>
                      <a:rPr lang="en-ZA" i="1">
                        <a:latin typeface="Cambria Math"/>
                        <a:ea typeface="Cambria Math"/>
                      </a:rPr>
                      <m:t>, </m:t>
                    </m:r>
                    <m:r>
                      <a:rPr lang="en-ZA" i="1">
                        <a:latin typeface="Cambria Math"/>
                        <a:ea typeface="Cambria Math"/>
                      </a:rPr>
                      <m:t>𝑤h𝑒𝑟𝑒</m:t>
                    </m:r>
                    <m:r>
                      <a:rPr lang="en-ZA" i="1">
                        <a:latin typeface="Cambria Math"/>
                        <a:ea typeface="Cambria Math"/>
                      </a:rPr>
                      <m:t> </m:t>
                    </m:r>
                    <m:r>
                      <a:rPr lang="en-ZA" i="1">
                        <a:latin typeface="Cambria Math"/>
                        <a:ea typeface="Cambria Math"/>
                      </a:rPr>
                      <m:t>𝐷</m:t>
                    </m:r>
                    <m:r>
                      <a:rPr lang="en-ZA" i="1">
                        <a:latin typeface="Cambria Math"/>
                        <a:ea typeface="Cambria Math"/>
                      </a:rPr>
                      <m:t> </m:t>
                    </m:r>
                    <m:r>
                      <a:rPr lang="en-ZA" i="1">
                        <a:latin typeface="Cambria Math"/>
                        <a:ea typeface="Cambria Math"/>
                      </a:rPr>
                      <m:t>𝑖𝑠</m:t>
                    </m:r>
                    <m:r>
                      <a:rPr lang="en-ZA" i="1">
                        <a:latin typeface="Cambria Math"/>
                        <a:ea typeface="Cambria Math"/>
                      </a:rPr>
                      <m:t> </m:t>
                    </m:r>
                    <m:r>
                      <a:rPr lang="en-ZA" i="1">
                        <a:latin typeface="Cambria Math"/>
                        <a:ea typeface="Cambria Math"/>
                      </a:rPr>
                      <m:t>𝑡h𝑒</m:t>
                    </m:r>
                    <m:r>
                      <a:rPr lang="en-ZA" i="1">
                        <a:latin typeface="Cambria Math"/>
                        <a:ea typeface="Cambria Math"/>
                      </a:rPr>
                      <m:t> </m:t>
                    </m:r>
                    <m:r>
                      <a:rPr lang="en-ZA" i="1">
                        <a:latin typeface="Cambria Math"/>
                        <a:ea typeface="Cambria Math"/>
                      </a:rPr>
                      <m:t>𝑑𝑖𝑎𝑚𝑒𝑡𝑒𝑟</m:t>
                    </m:r>
                  </m:oMath>
                </a14:m>
                <a:endParaRPr lang="en-ZA" dirty="0">
                  <a:ea typeface="Cambria Math"/>
                </a:endParaRPr>
              </a:p>
              <a:p>
                <a:endParaRPr lang="en-ZA" dirty="0"/>
              </a:p>
            </p:txBody>
          </p:sp>
        </mc:Choice>
        <mc:Fallback xmlns="">
          <p:sp>
            <p:nvSpPr>
              <p:cNvPr id="3" name="TextBox 2"/>
              <p:cNvSpPr txBox="1">
                <a:spLocks noRot="1" noChangeAspect="1" noMove="1" noResize="1" noEditPoints="1" noAdjustHandles="1" noChangeArrowheads="1" noChangeShapeType="1" noTextEdit="1"/>
              </p:cNvSpPr>
              <p:nvPr/>
            </p:nvSpPr>
            <p:spPr>
              <a:xfrm>
                <a:off x="823877" y="3377793"/>
                <a:ext cx="9415498" cy="1076705"/>
              </a:xfrm>
              <a:prstGeom prst="rect">
                <a:avLst/>
              </a:prstGeom>
              <a:blipFill rotWithShape="1">
                <a:blip r:embed="rId3"/>
                <a:stretch>
                  <a:fillRect l="-518"/>
                </a:stretch>
              </a:blipFill>
            </p:spPr>
            <p:txBody>
              <a:bodyPr/>
              <a:lstStyle/>
              <a:p>
                <a:r>
                  <a:rPr lang="en-ZA">
                    <a:noFill/>
                  </a:rPr>
                  <a:t> </a:t>
                </a:r>
              </a:p>
            </p:txBody>
          </p:sp>
        </mc:Fallback>
      </mc:AlternateContent>
      <p:sp>
        <p:nvSpPr>
          <p:cNvPr id="6" name="Rectangle 5"/>
          <p:cNvSpPr/>
          <p:nvPr/>
        </p:nvSpPr>
        <p:spPr>
          <a:xfrm>
            <a:off x="650714" y="2953061"/>
            <a:ext cx="8335112" cy="424732"/>
          </a:xfrm>
          <a:prstGeom prst="rect">
            <a:avLst/>
          </a:prstGeom>
        </p:spPr>
        <p:txBody>
          <a:bodyPr wrap="square">
            <a:spAutoFit/>
          </a:bodyPr>
          <a:lstStyle/>
          <a:p>
            <a:pPr lvl="0" defTabSz="767913">
              <a:lnSpc>
                <a:spcPct val="90000"/>
              </a:lnSpc>
              <a:spcBef>
                <a:spcPts val="840"/>
              </a:spcBef>
            </a:pPr>
            <a:r>
              <a:rPr lang="en-US" sz="2400" dirty="0">
                <a:solidFill>
                  <a:schemeClr val="accent2"/>
                </a:solidFill>
              </a:rPr>
              <a:t>The cross sectional area of a conductor can be calculated using: </a:t>
            </a:r>
            <a:endParaRPr lang="en-GB" sz="2351" dirty="0">
              <a:solidFill>
                <a:schemeClr val="accent2"/>
              </a:solidFill>
            </a:endParaRPr>
          </a:p>
        </p:txBody>
      </p:sp>
      <p:sp>
        <p:nvSpPr>
          <p:cNvPr id="10" name="Rectangle 9">
            <a:extLst>
              <a:ext uri="{FF2B5EF4-FFF2-40B4-BE49-F238E27FC236}">
                <a16:creationId xmlns:a16="http://schemas.microsoft.com/office/drawing/2014/main" id="{ED0F39FE-ABFC-434F-8991-7748E1C924D7}"/>
              </a:ext>
            </a:extLst>
          </p:cNvPr>
          <p:cNvSpPr/>
          <p:nvPr/>
        </p:nvSpPr>
        <p:spPr>
          <a:xfrm>
            <a:off x="1504760" y="4397487"/>
            <a:ext cx="3918526" cy="1200329"/>
          </a:xfrm>
          <a:prstGeom prst="rect">
            <a:avLst/>
          </a:prstGeom>
          <a:solidFill>
            <a:schemeClr val="tx2">
              <a:lumMod val="40000"/>
              <a:lumOff val="60000"/>
            </a:schemeClr>
          </a:solidFill>
        </p:spPr>
        <p:txBody>
          <a:bodyPr wrap="square">
            <a:spAutoFit/>
          </a:bodyPr>
          <a:lstStyle/>
          <a:p>
            <a:r>
              <a:rPr lang="en-GB" sz="2400" i="1" dirty="0"/>
              <a:t>Click button to see table of </a:t>
            </a:r>
            <a:r>
              <a:rPr lang="en-ZA" sz="2400" dirty="0"/>
              <a:t>acceptable conductor sizes for wiring circuits. </a:t>
            </a:r>
          </a:p>
        </p:txBody>
      </p:sp>
      <p:pic>
        <p:nvPicPr>
          <p:cNvPr id="11"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714" y="4560027"/>
            <a:ext cx="854046" cy="854046"/>
          </a:xfrm>
          <a:prstGeom prst="rect">
            <a:avLst/>
          </a:prstGeom>
        </p:spPr>
      </p:pic>
      <p:sp>
        <p:nvSpPr>
          <p:cNvPr id="13" name="Rectangle 12">
            <a:extLst>
              <a:ext uri="{FF2B5EF4-FFF2-40B4-BE49-F238E27FC236}">
                <a16:creationId xmlns:a16="http://schemas.microsoft.com/office/drawing/2014/main" id="{C54F73FE-8ECD-E645-B4D2-858AF5B6A2C2}"/>
              </a:ext>
            </a:extLst>
          </p:cNvPr>
          <p:cNvSpPr/>
          <p:nvPr/>
        </p:nvSpPr>
        <p:spPr>
          <a:xfrm>
            <a:off x="6460180" y="4397487"/>
            <a:ext cx="2046370" cy="108432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ACCEPTABLE CONDUCTOR SIZES</a:t>
            </a:r>
          </a:p>
        </p:txBody>
      </p:sp>
    </p:spTree>
    <p:extLst>
      <p:ext uri="{BB962C8B-B14F-4D97-AF65-F5344CB8AC3E}">
        <p14:creationId xmlns:p14="http://schemas.microsoft.com/office/powerpoint/2010/main" val="181407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Copper conductors vs Aluminium conductors</a:t>
            </a:r>
          </a:p>
        </p:txBody>
      </p:sp>
      <p:sp>
        <p:nvSpPr>
          <p:cNvPr id="9" name="Content Placeholder 2"/>
          <p:cNvSpPr>
            <a:spLocks noGrp="1"/>
          </p:cNvSpPr>
          <p:nvPr>
            <p:ph idx="1"/>
          </p:nvPr>
        </p:nvSpPr>
        <p:spPr>
          <a:xfrm>
            <a:off x="893277" y="1420795"/>
            <a:ext cx="8382036" cy="994184"/>
          </a:xfrm>
        </p:spPr>
        <p:txBody>
          <a:bodyPr>
            <a:noAutofit/>
          </a:bodyPr>
          <a:lstStyle/>
          <a:p>
            <a:pPr marL="0" indent="0">
              <a:buNone/>
            </a:pPr>
            <a:r>
              <a:rPr lang="en-US" sz="2400" dirty="0"/>
              <a:t>Most conductors are made of either </a:t>
            </a:r>
            <a:r>
              <a:rPr lang="en-US" sz="2400" dirty="0">
                <a:solidFill>
                  <a:schemeClr val="accent2">
                    <a:lumMod val="75000"/>
                  </a:schemeClr>
                </a:solidFill>
              </a:rPr>
              <a:t>copper</a:t>
            </a:r>
            <a:r>
              <a:rPr lang="en-US" sz="2400" dirty="0"/>
              <a:t> or </a:t>
            </a:r>
            <a:r>
              <a:rPr lang="en-US" sz="2400" dirty="0">
                <a:solidFill>
                  <a:schemeClr val="bg1">
                    <a:lumMod val="65000"/>
                  </a:schemeClr>
                </a:solidFill>
              </a:rPr>
              <a:t>aluminum</a:t>
            </a:r>
            <a:r>
              <a:rPr lang="en-US" sz="2400" dirty="0"/>
              <a:t>. Each has advantages and disadvantages.</a:t>
            </a:r>
            <a:endParaRPr lang="en-GB" dirty="0"/>
          </a:p>
        </p:txBody>
      </p:sp>
      <p:pic>
        <p:nvPicPr>
          <p:cNvPr id="10"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851" y="2277753"/>
            <a:ext cx="854046" cy="854046"/>
          </a:xfrm>
          <a:prstGeom prst="rect">
            <a:avLst/>
          </a:prstGeom>
        </p:spPr>
      </p:pic>
      <p:sp>
        <p:nvSpPr>
          <p:cNvPr id="11" name="Rectangle 10">
            <a:extLst>
              <a:ext uri="{FF2B5EF4-FFF2-40B4-BE49-F238E27FC236}">
                <a16:creationId xmlns:a16="http://schemas.microsoft.com/office/drawing/2014/main" id="{ED0F39FE-ABFC-434F-8991-7748E1C924D7}"/>
              </a:ext>
            </a:extLst>
          </p:cNvPr>
          <p:cNvSpPr/>
          <p:nvPr/>
        </p:nvSpPr>
        <p:spPr>
          <a:xfrm>
            <a:off x="1253897" y="2277753"/>
            <a:ext cx="8382035" cy="830997"/>
          </a:xfrm>
          <a:prstGeom prst="rect">
            <a:avLst/>
          </a:prstGeom>
          <a:solidFill>
            <a:schemeClr val="tx2">
              <a:lumMod val="40000"/>
              <a:lumOff val="60000"/>
            </a:schemeClr>
          </a:solidFill>
        </p:spPr>
        <p:txBody>
          <a:bodyPr wrap="square">
            <a:spAutoFit/>
          </a:bodyPr>
          <a:lstStyle/>
          <a:p>
            <a:pPr lvl="0" defTabSz="914400">
              <a:defRPr/>
            </a:pPr>
            <a:r>
              <a:rPr lang="en-GB" sz="2400" i="1" dirty="0"/>
              <a:t>Click the button to watch a video explaining the advantages of each metal.</a:t>
            </a:r>
          </a:p>
        </p:txBody>
      </p:sp>
      <p:sp>
        <p:nvSpPr>
          <p:cNvPr id="4" name="TextBox 3"/>
          <p:cNvSpPr txBox="1"/>
          <p:nvPr/>
        </p:nvSpPr>
        <p:spPr>
          <a:xfrm>
            <a:off x="3327816" y="3837481"/>
            <a:ext cx="1993692" cy="369332"/>
          </a:xfrm>
          <a:prstGeom prst="rect">
            <a:avLst/>
          </a:prstGeom>
          <a:noFill/>
        </p:spPr>
        <p:txBody>
          <a:bodyPr wrap="square" rtlCol="0">
            <a:spAutoFit/>
          </a:bodyPr>
          <a:lstStyle/>
          <a:p>
            <a:r>
              <a:rPr lang="en-ZA" dirty="0"/>
              <a:t>Vid01 screenshot</a:t>
            </a:r>
          </a:p>
        </p:txBody>
      </p:sp>
      <p:sp>
        <p:nvSpPr>
          <p:cNvPr id="5" name="Rounded Rectangle 4"/>
          <p:cNvSpPr/>
          <p:nvPr/>
        </p:nvSpPr>
        <p:spPr>
          <a:xfrm>
            <a:off x="2713219" y="3167708"/>
            <a:ext cx="3028014" cy="1988910"/>
          </a:xfrm>
          <a:prstGeom prst="roundRect">
            <a:avLst/>
          </a:prstGeom>
          <a:solidFill>
            <a:schemeClr val="accent3">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191132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Insulators</a:t>
            </a:r>
          </a:p>
        </p:txBody>
      </p:sp>
      <p:sp>
        <p:nvSpPr>
          <p:cNvPr id="4" name="Content Placeholder 2"/>
          <p:cNvSpPr>
            <a:spLocks noGrp="1"/>
          </p:cNvSpPr>
          <p:nvPr>
            <p:ph idx="1"/>
          </p:nvPr>
        </p:nvSpPr>
        <p:spPr>
          <a:xfrm>
            <a:off x="703957" y="1428256"/>
            <a:ext cx="8831461" cy="1299954"/>
          </a:xfrm>
        </p:spPr>
        <p:txBody>
          <a:bodyPr>
            <a:noAutofit/>
          </a:bodyPr>
          <a:lstStyle/>
          <a:p>
            <a:pPr marL="0" indent="0">
              <a:buNone/>
            </a:pPr>
            <a:r>
              <a:rPr lang="en-US" sz="2400" dirty="0"/>
              <a:t>When you insulate an object you protect or cover it from any outside interference. An electrical insulator does the opposite job of a conductor. An insulator </a:t>
            </a:r>
            <a:r>
              <a:rPr lang="en-ZA" sz="2400" dirty="0"/>
              <a:t>does not easily conduct electric current.</a:t>
            </a:r>
            <a:endParaRPr lang="en-GB" dirty="0"/>
          </a:p>
        </p:txBody>
      </p:sp>
      <p:pic>
        <p:nvPicPr>
          <p:cNvPr id="2050" name="Picture 2" descr="Image result for insulate ani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023" y="2667222"/>
            <a:ext cx="3472597" cy="274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3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Types of insulators</a:t>
            </a:r>
          </a:p>
        </p:txBody>
      </p:sp>
      <p:sp>
        <p:nvSpPr>
          <p:cNvPr id="3" name="Content Placeholder 2"/>
          <p:cNvSpPr>
            <a:spLocks noGrp="1"/>
          </p:cNvSpPr>
          <p:nvPr>
            <p:ph idx="1"/>
          </p:nvPr>
        </p:nvSpPr>
        <p:spPr>
          <a:xfrm>
            <a:off x="966193" y="1260724"/>
            <a:ext cx="8309120" cy="1332574"/>
          </a:xfrm>
        </p:spPr>
        <p:txBody>
          <a:bodyPr>
            <a:noAutofit/>
          </a:bodyPr>
          <a:lstStyle/>
          <a:p>
            <a:pPr marL="0" indent="0">
              <a:buNone/>
            </a:pPr>
            <a:r>
              <a:rPr lang="en-GB" sz="2400" dirty="0"/>
              <a:t>Depending on what the insulator is used for, there are many different insulation materials to choose from. Great care must be taken to choose the right insulating material for your specific task.</a:t>
            </a:r>
          </a:p>
        </p:txBody>
      </p:sp>
      <p:sp>
        <p:nvSpPr>
          <p:cNvPr id="4" name="Rectangle 3">
            <a:extLst>
              <a:ext uri="{FF2B5EF4-FFF2-40B4-BE49-F238E27FC236}">
                <a16:creationId xmlns:a16="http://schemas.microsoft.com/office/drawing/2014/main" id="{77F94683-2DB4-B34C-B1BC-606805717AC5}"/>
              </a:ext>
            </a:extLst>
          </p:cNvPr>
          <p:cNvSpPr/>
          <p:nvPr/>
        </p:nvSpPr>
        <p:spPr>
          <a:xfrm>
            <a:off x="1196652" y="3010544"/>
            <a:ext cx="8382035" cy="461665"/>
          </a:xfrm>
          <a:prstGeom prst="rect">
            <a:avLst/>
          </a:prstGeom>
          <a:solidFill>
            <a:schemeClr val="tx2">
              <a:lumMod val="40000"/>
              <a:lumOff val="60000"/>
            </a:schemeClr>
          </a:solidFill>
        </p:spPr>
        <p:txBody>
          <a:bodyPr wrap="square">
            <a:spAutoFit/>
          </a:bodyPr>
          <a:lstStyle/>
          <a:p>
            <a:r>
              <a:rPr lang="en-GB" sz="2400" i="1" dirty="0"/>
              <a:t>Click the button to watch a video on the types of insulators.</a:t>
            </a:r>
          </a:p>
        </p:txBody>
      </p:sp>
      <p:pic>
        <p:nvPicPr>
          <p:cNvPr id="5"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859" y="2849681"/>
            <a:ext cx="854046" cy="854046"/>
          </a:xfrm>
          <a:prstGeom prst="rect">
            <a:avLst/>
          </a:prstGeom>
        </p:spPr>
      </p:pic>
      <p:sp>
        <p:nvSpPr>
          <p:cNvPr id="6" name="Rounded Rectangle 5"/>
          <p:cNvSpPr/>
          <p:nvPr/>
        </p:nvSpPr>
        <p:spPr>
          <a:xfrm>
            <a:off x="3252864" y="3592130"/>
            <a:ext cx="3028014" cy="1988910"/>
          </a:xfrm>
          <a:prstGeom prst="roundRect">
            <a:avLst/>
          </a:prstGeom>
          <a:solidFill>
            <a:schemeClr val="accent3">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solidFill>
                  <a:schemeClr val="bg1"/>
                </a:solidFill>
              </a:rPr>
              <a:t>Vid 02 screenshot</a:t>
            </a:r>
          </a:p>
        </p:txBody>
      </p:sp>
    </p:spTree>
    <p:custDataLst>
      <p:tags r:id="rId1"/>
    </p:custDataLst>
    <p:extLst>
      <p:ext uri="{BB962C8B-B14F-4D97-AF65-F5344CB8AC3E}">
        <p14:creationId xmlns:p14="http://schemas.microsoft.com/office/powerpoint/2010/main" val="3452090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614199"/>
            <a:ext cx="8831461" cy="1113227"/>
          </a:xfrm>
        </p:spPr>
        <p:txBody>
          <a:bodyPr>
            <a:normAutofit fontScale="90000"/>
          </a:bodyPr>
          <a:lstStyle/>
          <a:p>
            <a:r>
              <a:rPr lang="en-GB" dirty="0"/>
              <a:t>Example 1</a:t>
            </a:r>
            <a:br>
              <a:rPr lang="en-GB" dirty="0"/>
            </a:br>
            <a:r>
              <a:rPr lang="en-GB" dirty="0"/>
              <a:t>Which 4 properties determines the usefulness of an insulator?</a:t>
            </a:r>
          </a:p>
        </p:txBody>
      </p:sp>
      <p:sp>
        <p:nvSpPr>
          <p:cNvPr id="8" name="Rectangle 7">
            <a:extLst>
              <a:ext uri="{FF2B5EF4-FFF2-40B4-BE49-F238E27FC236}">
                <a16:creationId xmlns:a16="http://schemas.microsoft.com/office/drawing/2014/main" id="{77F94683-2DB4-B34C-B1BC-606805717AC5}"/>
              </a:ext>
            </a:extLst>
          </p:cNvPr>
          <p:cNvSpPr/>
          <p:nvPr/>
        </p:nvSpPr>
        <p:spPr>
          <a:xfrm>
            <a:off x="945678" y="2048062"/>
            <a:ext cx="8585849" cy="830997"/>
          </a:xfrm>
          <a:prstGeom prst="rect">
            <a:avLst/>
          </a:prstGeom>
          <a:solidFill>
            <a:schemeClr val="tx2">
              <a:lumMod val="40000"/>
              <a:lumOff val="60000"/>
            </a:schemeClr>
          </a:solidFill>
        </p:spPr>
        <p:txBody>
          <a:bodyPr wrap="square">
            <a:spAutoFit/>
          </a:bodyPr>
          <a:lstStyle/>
          <a:p>
            <a:r>
              <a:rPr lang="en-GB" sz="2400" i="1" dirty="0"/>
              <a:t>After watching video 02 fill in the correct answers below. You will not be able to continue until you list all properties. </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632" y="2025013"/>
            <a:ext cx="854046" cy="854046"/>
          </a:xfrm>
          <a:prstGeom prst="rect">
            <a:avLst/>
          </a:prstGeom>
        </p:spPr>
      </p:pic>
      <p:sp>
        <p:nvSpPr>
          <p:cNvPr id="3" name="TextBox 2"/>
          <p:cNvSpPr txBox="1"/>
          <p:nvPr/>
        </p:nvSpPr>
        <p:spPr>
          <a:xfrm>
            <a:off x="1259174" y="2943154"/>
            <a:ext cx="4571999" cy="707886"/>
          </a:xfrm>
          <a:prstGeom prst="rect">
            <a:avLst/>
          </a:prstGeom>
          <a:noFill/>
        </p:spPr>
        <p:txBody>
          <a:bodyPr wrap="square" rtlCol="0">
            <a:spAutoFit/>
          </a:bodyPr>
          <a:lstStyle/>
          <a:p>
            <a:r>
              <a:rPr lang="en-ZA" sz="2400" dirty="0"/>
              <a:t>1) </a:t>
            </a:r>
            <a:r>
              <a:rPr lang="en-ZA" sz="2400" dirty="0">
                <a:solidFill>
                  <a:schemeClr val="bg1">
                    <a:lumMod val="75000"/>
                  </a:schemeClr>
                </a:solidFill>
              </a:rPr>
              <a:t>Electrical        	</a:t>
            </a:r>
            <a:r>
              <a:rPr lang="en-ZA" sz="4000" b="1" dirty="0">
                <a:solidFill>
                  <a:srgbClr val="00B050"/>
                </a:solidFill>
                <a:latin typeface="Wingdings" panose="05000000000000000000" pitchFamily="2" charset="2"/>
                <a:sym typeface="Wingdings"/>
              </a:rPr>
              <a:t></a:t>
            </a:r>
            <a:endParaRPr lang="en-ZA" sz="4000" b="1" dirty="0">
              <a:solidFill>
                <a:srgbClr val="00B050"/>
              </a:solidFill>
            </a:endParaRPr>
          </a:p>
        </p:txBody>
      </p:sp>
      <p:sp>
        <p:nvSpPr>
          <p:cNvPr id="10" name="TextBox 9"/>
          <p:cNvSpPr txBox="1"/>
          <p:nvPr/>
        </p:nvSpPr>
        <p:spPr>
          <a:xfrm>
            <a:off x="1231689" y="3350197"/>
            <a:ext cx="5588836" cy="1077218"/>
          </a:xfrm>
          <a:prstGeom prst="rect">
            <a:avLst/>
          </a:prstGeom>
          <a:noFill/>
        </p:spPr>
        <p:txBody>
          <a:bodyPr wrap="square" rtlCol="0">
            <a:spAutoFit/>
          </a:bodyPr>
          <a:lstStyle/>
          <a:p>
            <a:r>
              <a:rPr lang="en-ZA" sz="2400" dirty="0"/>
              <a:t>2) </a:t>
            </a:r>
            <a:r>
              <a:rPr lang="en-ZA" sz="2400" dirty="0">
                <a:solidFill>
                  <a:schemeClr val="bg1">
                    <a:lumMod val="75000"/>
                  </a:schemeClr>
                </a:solidFill>
              </a:rPr>
              <a:t>Mechanical  	</a:t>
            </a:r>
            <a:r>
              <a:rPr lang="en-ZA" sz="4000" b="1" dirty="0">
                <a:solidFill>
                  <a:srgbClr val="00B050"/>
                </a:solidFill>
                <a:latin typeface="Wingdings" panose="05000000000000000000" pitchFamily="2" charset="2"/>
                <a:sym typeface="Wingdings"/>
              </a:rPr>
              <a:t></a:t>
            </a:r>
            <a:endParaRPr lang="en-ZA" sz="4000" b="1" dirty="0">
              <a:solidFill>
                <a:srgbClr val="00B050"/>
              </a:solidFill>
            </a:endParaRPr>
          </a:p>
          <a:p>
            <a:endParaRPr lang="en-ZA" sz="2400" dirty="0">
              <a:solidFill>
                <a:schemeClr val="bg1">
                  <a:lumMod val="75000"/>
                </a:schemeClr>
              </a:solidFill>
            </a:endParaRPr>
          </a:p>
        </p:txBody>
      </p:sp>
      <p:sp>
        <p:nvSpPr>
          <p:cNvPr id="13" name="TextBox 12"/>
          <p:cNvSpPr txBox="1"/>
          <p:nvPr/>
        </p:nvSpPr>
        <p:spPr>
          <a:xfrm>
            <a:off x="1199212" y="3779887"/>
            <a:ext cx="5798694" cy="1077218"/>
          </a:xfrm>
          <a:prstGeom prst="rect">
            <a:avLst/>
          </a:prstGeom>
          <a:noFill/>
        </p:spPr>
        <p:txBody>
          <a:bodyPr wrap="square" rtlCol="0">
            <a:spAutoFit/>
          </a:bodyPr>
          <a:lstStyle/>
          <a:p>
            <a:r>
              <a:rPr lang="en-ZA" sz="2400" dirty="0"/>
              <a:t>3) </a:t>
            </a:r>
            <a:r>
              <a:rPr lang="en-ZA" sz="2400" dirty="0">
                <a:solidFill>
                  <a:schemeClr val="bg1">
                    <a:lumMod val="75000"/>
                  </a:schemeClr>
                </a:solidFill>
              </a:rPr>
              <a:t>Physical         	</a:t>
            </a:r>
            <a:r>
              <a:rPr lang="en-ZA" sz="4000" b="1" dirty="0">
                <a:solidFill>
                  <a:srgbClr val="00B050"/>
                </a:solidFill>
                <a:latin typeface="Wingdings" panose="05000000000000000000" pitchFamily="2" charset="2"/>
                <a:sym typeface="Wingdings"/>
              </a:rPr>
              <a:t></a:t>
            </a:r>
            <a:endParaRPr lang="en-ZA" sz="4000" b="1" dirty="0">
              <a:solidFill>
                <a:srgbClr val="00B050"/>
              </a:solidFill>
              <a:latin typeface="Wingdings" panose="05000000000000000000" pitchFamily="2" charset="2"/>
            </a:endParaRPr>
          </a:p>
          <a:p>
            <a:endParaRPr lang="en-ZA" sz="2400" dirty="0">
              <a:solidFill>
                <a:schemeClr val="bg1">
                  <a:lumMod val="75000"/>
                </a:schemeClr>
              </a:solidFill>
            </a:endParaRPr>
          </a:p>
        </p:txBody>
      </p:sp>
      <p:sp>
        <p:nvSpPr>
          <p:cNvPr id="14" name="TextBox 13"/>
          <p:cNvSpPr txBox="1"/>
          <p:nvPr/>
        </p:nvSpPr>
        <p:spPr>
          <a:xfrm>
            <a:off x="1199212" y="4318496"/>
            <a:ext cx="4287187" cy="1077218"/>
          </a:xfrm>
          <a:prstGeom prst="rect">
            <a:avLst/>
          </a:prstGeom>
          <a:noFill/>
        </p:spPr>
        <p:txBody>
          <a:bodyPr wrap="square" rtlCol="0">
            <a:spAutoFit/>
          </a:bodyPr>
          <a:lstStyle/>
          <a:p>
            <a:r>
              <a:rPr lang="en-ZA" sz="2400" dirty="0"/>
              <a:t>4) </a:t>
            </a:r>
            <a:r>
              <a:rPr lang="en-ZA" sz="2400" dirty="0">
                <a:solidFill>
                  <a:schemeClr val="bg1">
                    <a:lumMod val="75000"/>
                  </a:schemeClr>
                </a:solidFill>
              </a:rPr>
              <a:t>Chemical       	</a:t>
            </a:r>
            <a:r>
              <a:rPr lang="en-ZA" sz="4000" b="1" dirty="0">
                <a:solidFill>
                  <a:srgbClr val="00B050"/>
                </a:solidFill>
                <a:latin typeface="Wingdings" panose="05000000000000000000" pitchFamily="2" charset="2"/>
                <a:sym typeface="Wingdings"/>
              </a:rPr>
              <a:t></a:t>
            </a:r>
            <a:endParaRPr lang="en-ZA" sz="4000" b="1" dirty="0">
              <a:solidFill>
                <a:srgbClr val="00B050"/>
              </a:solidFill>
            </a:endParaRPr>
          </a:p>
          <a:p>
            <a:endParaRPr lang="en-ZA" sz="2400" dirty="0">
              <a:solidFill>
                <a:schemeClr val="bg1">
                  <a:lumMod val="75000"/>
                </a:schemeClr>
              </a:solidFill>
            </a:endParaRPr>
          </a:p>
        </p:txBody>
      </p:sp>
    </p:spTree>
    <p:custDataLst>
      <p:tags r:id="rId1"/>
    </p:custDataLst>
    <p:extLst>
      <p:ext uri="{BB962C8B-B14F-4D97-AF65-F5344CB8AC3E}">
        <p14:creationId xmlns:p14="http://schemas.microsoft.com/office/powerpoint/2010/main" val="34801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TRS and PVC</a:t>
            </a:r>
          </a:p>
        </p:txBody>
      </p:sp>
      <p:sp>
        <p:nvSpPr>
          <p:cNvPr id="3" name="Content Placeholder 2"/>
          <p:cNvSpPr>
            <a:spLocks noGrp="1"/>
          </p:cNvSpPr>
          <p:nvPr>
            <p:ph idx="1"/>
          </p:nvPr>
        </p:nvSpPr>
        <p:spPr>
          <a:xfrm>
            <a:off x="942062" y="1213388"/>
            <a:ext cx="8309120" cy="762896"/>
          </a:xfrm>
        </p:spPr>
        <p:txBody>
          <a:bodyPr>
            <a:noAutofit/>
          </a:bodyPr>
          <a:lstStyle/>
          <a:p>
            <a:pPr marL="0" indent="0">
              <a:buNone/>
            </a:pPr>
            <a:r>
              <a:rPr lang="en-GB" sz="2400" dirty="0"/>
              <a:t>Tough rubber sheathing (TRS) and Polyvinyl chloride (PVC) are </a:t>
            </a:r>
            <a:r>
              <a:rPr lang="en-ZA" sz="2400" dirty="0"/>
              <a:t>most commonly used as insulation around conductors.</a:t>
            </a:r>
            <a:endParaRPr lang="en-GB" sz="2400" dirty="0"/>
          </a:p>
        </p:txBody>
      </p:sp>
      <p:sp>
        <p:nvSpPr>
          <p:cNvPr id="8" name="Rectangle 7">
            <a:extLst>
              <a:ext uri="{FF2B5EF4-FFF2-40B4-BE49-F238E27FC236}">
                <a16:creationId xmlns:a16="http://schemas.microsoft.com/office/drawing/2014/main" id="{77F94683-2DB4-B34C-B1BC-606805717AC5}"/>
              </a:ext>
            </a:extLst>
          </p:cNvPr>
          <p:cNvSpPr/>
          <p:nvPr/>
        </p:nvSpPr>
        <p:spPr>
          <a:xfrm>
            <a:off x="956809" y="2189851"/>
            <a:ext cx="3939655" cy="830997"/>
          </a:xfrm>
          <a:prstGeom prst="rect">
            <a:avLst/>
          </a:prstGeom>
          <a:solidFill>
            <a:schemeClr val="tx2">
              <a:lumMod val="40000"/>
              <a:lumOff val="60000"/>
            </a:schemeClr>
          </a:solidFill>
        </p:spPr>
        <p:txBody>
          <a:bodyPr wrap="square">
            <a:spAutoFit/>
          </a:bodyPr>
          <a:lstStyle/>
          <a:p>
            <a:r>
              <a:rPr lang="en-GB" sz="2400" i="1" dirty="0"/>
              <a:t>Watch the video for a comparison of TRS and PVC</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2028988"/>
            <a:ext cx="854046" cy="854046"/>
          </a:xfrm>
          <a:prstGeom prst="rect">
            <a:avLst/>
          </a:prstGeom>
        </p:spPr>
      </p:pic>
      <p:sp>
        <p:nvSpPr>
          <p:cNvPr id="7" name="Rounded Rectangle 6"/>
          <p:cNvSpPr/>
          <p:nvPr/>
        </p:nvSpPr>
        <p:spPr>
          <a:xfrm>
            <a:off x="5621310" y="2189851"/>
            <a:ext cx="3270108" cy="2502070"/>
          </a:xfrm>
          <a:prstGeom prst="roundRect">
            <a:avLst/>
          </a:prstGeom>
          <a:solidFill>
            <a:schemeClr val="accent3">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solidFill>
                  <a:schemeClr val="bg1"/>
                </a:solidFill>
              </a:rPr>
              <a:t>Vid 03 screenshot</a:t>
            </a:r>
          </a:p>
        </p:txBody>
      </p:sp>
    </p:spTree>
    <p:custDataLst>
      <p:tags r:id="rId1"/>
    </p:custDataLst>
    <p:extLst>
      <p:ext uri="{BB962C8B-B14F-4D97-AF65-F5344CB8AC3E}">
        <p14:creationId xmlns:p14="http://schemas.microsoft.com/office/powerpoint/2010/main" val="421962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Colours around conductors</a:t>
            </a:r>
          </a:p>
        </p:txBody>
      </p:sp>
      <p:sp>
        <p:nvSpPr>
          <p:cNvPr id="3" name="Content Placeholder 2"/>
          <p:cNvSpPr>
            <a:spLocks noGrp="1"/>
          </p:cNvSpPr>
          <p:nvPr>
            <p:ph idx="1"/>
          </p:nvPr>
        </p:nvSpPr>
        <p:spPr>
          <a:xfrm>
            <a:off x="942062" y="1213388"/>
            <a:ext cx="8309120" cy="2369261"/>
          </a:xfrm>
        </p:spPr>
        <p:txBody>
          <a:bodyPr>
            <a:noAutofit/>
          </a:bodyPr>
          <a:lstStyle/>
          <a:p>
            <a:pPr marL="0" indent="0">
              <a:buNone/>
            </a:pPr>
            <a:r>
              <a:rPr lang="en-ZA" sz="2400" dirty="0"/>
              <a:t>The most common insulation used around copper conductors is PVC, and it comes in a variety of colours. Black indicates the neutral conductor, bicolour green / yellow, indicates the earth conductor and red indicates the live conductor.</a:t>
            </a:r>
            <a:endParaRPr lang="en-GB" sz="2400" dirty="0"/>
          </a:p>
        </p:txBody>
      </p:sp>
      <p:pic>
        <p:nvPicPr>
          <p:cNvPr id="10"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386" y="2649670"/>
            <a:ext cx="854046" cy="854046"/>
          </a:xfrm>
          <a:prstGeom prst="rect">
            <a:avLst/>
          </a:prstGeom>
        </p:spPr>
      </p:pic>
      <p:sp>
        <p:nvSpPr>
          <p:cNvPr id="11" name="Rectangle 10">
            <a:extLst>
              <a:ext uri="{FF2B5EF4-FFF2-40B4-BE49-F238E27FC236}">
                <a16:creationId xmlns:a16="http://schemas.microsoft.com/office/drawing/2014/main" id="{77F94683-2DB4-B34C-B1BC-606805717AC5}"/>
              </a:ext>
            </a:extLst>
          </p:cNvPr>
          <p:cNvSpPr/>
          <p:nvPr/>
        </p:nvSpPr>
        <p:spPr>
          <a:xfrm>
            <a:off x="1201432" y="2661194"/>
            <a:ext cx="3939655" cy="830997"/>
          </a:xfrm>
          <a:prstGeom prst="rect">
            <a:avLst/>
          </a:prstGeom>
          <a:solidFill>
            <a:schemeClr val="tx2">
              <a:lumMod val="40000"/>
              <a:lumOff val="60000"/>
            </a:schemeClr>
          </a:solidFill>
        </p:spPr>
        <p:txBody>
          <a:bodyPr wrap="square">
            <a:spAutoFit/>
          </a:bodyPr>
          <a:lstStyle/>
          <a:p>
            <a:r>
              <a:rPr lang="en-GB" sz="2400" i="1" dirty="0"/>
              <a:t>Click each coloured conductor to learn more.</a:t>
            </a:r>
          </a:p>
        </p:txBody>
      </p:sp>
      <p:grpSp>
        <p:nvGrpSpPr>
          <p:cNvPr id="25" name="Group 24"/>
          <p:cNvGrpSpPr/>
          <p:nvPr/>
        </p:nvGrpSpPr>
        <p:grpSpPr>
          <a:xfrm>
            <a:off x="4881713" y="3275553"/>
            <a:ext cx="3347887" cy="2483898"/>
            <a:chOff x="4881713" y="3275553"/>
            <a:chExt cx="3347887" cy="2483898"/>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4003"/>
            <a:stretch/>
          </p:blipFill>
          <p:spPr bwMode="auto">
            <a:xfrm>
              <a:off x="5282184" y="3275553"/>
              <a:ext cx="2033015" cy="248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a:off x="6415790" y="3582649"/>
              <a:ext cx="18138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15790" y="4517502"/>
              <a:ext cx="1813810"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flipH="1">
              <a:off x="4881713" y="4205633"/>
              <a:ext cx="979443" cy="27264"/>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8334529" y="3059832"/>
            <a:ext cx="4107305" cy="1200329"/>
          </a:xfrm>
          <a:prstGeom prst="rect">
            <a:avLst/>
          </a:prstGeom>
          <a:noFill/>
        </p:spPr>
        <p:txBody>
          <a:bodyPr wrap="square" rtlCol="0">
            <a:spAutoFit/>
          </a:bodyPr>
          <a:lstStyle/>
          <a:p>
            <a:r>
              <a:rPr lang="en-ZA" dirty="0"/>
              <a:t>The bicolour green / yellow, indicates the earth continuity conductor. It protects you from an electric shock by providing a path for a fault current to flow to earth </a:t>
            </a:r>
          </a:p>
        </p:txBody>
      </p:sp>
      <p:sp>
        <p:nvSpPr>
          <p:cNvPr id="20" name="TextBox 19"/>
          <p:cNvSpPr txBox="1"/>
          <p:nvPr/>
        </p:nvSpPr>
        <p:spPr>
          <a:xfrm>
            <a:off x="8334530" y="4320483"/>
            <a:ext cx="4107305" cy="1477328"/>
          </a:xfrm>
          <a:prstGeom prst="rect">
            <a:avLst/>
          </a:prstGeom>
          <a:noFill/>
        </p:spPr>
        <p:txBody>
          <a:bodyPr wrap="square" rtlCol="0">
            <a:spAutoFit/>
          </a:bodyPr>
          <a:lstStyle/>
          <a:p>
            <a:pPr lvl="0"/>
            <a:r>
              <a:rPr lang="en-ZA" dirty="0"/>
              <a:t>The phase and any special purpose conductor shall be any base colour (red in this diagram) other than green / yellow or black. The live wire carries electric current to a device. </a:t>
            </a:r>
          </a:p>
        </p:txBody>
      </p:sp>
      <p:sp>
        <p:nvSpPr>
          <p:cNvPr id="21" name="TextBox 20"/>
          <p:cNvSpPr txBox="1"/>
          <p:nvPr/>
        </p:nvSpPr>
        <p:spPr>
          <a:xfrm>
            <a:off x="774408" y="3953543"/>
            <a:ext cx="4107305" cy="1200329"/>
          </a:xfrm>
          <a:prstGeom prst="rect">
            <a:avLst/>
          </a:prstGeom>
          <a:noFill/>
        </p:spPr>
        <p:txBody>
          <a:bodyPr wrap="square" rtlCol="0">
            <a:spAutoFit/>
          </a:bodyPr>
          <a:lstStyle/>
          <a:p>
            <a:r>
              <a:rPr lang="en-ZA" dirty="0"/>
              <a:t>Black indicates the neutral conductor. The neutral conductor completes the circuit by forming a path for the current back to the  source.</a:t>
            </a:r>
          </a:p>
        </p:txBody>
      </p:sp>
    </p:spTree>
    <p:custDataLst>
      <p:tags r:id="rId1"/>
    </p:custDataLst>
    <p:extLst>
      <p:ext uri="{BB962C8B-B14F-4D97-AF65-F5344CB8AC3E}">
        <p14:creationId xmlns:p14="http://schemas.microsoft.com/office/powerpoint/2010/main" val="42740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Current carrying capacity of conductors</a:t>
            </a:r>
          </a:p>
        </p:txBody>
      </p:sp>
      <p:sp>
        <p:nvSpPr>
          <p:cNvPr id="9" name="Content Placeholder 2"/>
          <p:cNvSpPr>
            <a:spLocks noGrp="1"/>
          </p:cNvSpPr>
          <p:nvPr>
            <p:ph idx="1"/>
          </p:nvPr>
        </p:nvSpPr>
        <p:spPr>
          <a:xfrm>
            <a:off x="893277" y="1420794"/>
            <a:ext cx="8382036" cy="1682170"/>
          </a:xfrm>
        </p:spPr>
        <p:txBody>
          <a:bodyPr>
            <a:noAutofit/>
          </a:bodyPr>
          <a:lstStyle/>
          <a:p>
            <a:pPr marL="0" indent="0">
              <a:buNone/>
            </a:pPr>
            <a:r>
              <a:rPr lang="en-US" sz="2400" dirty="0"/>
              <a:t>The current carrying capacity of an insulated conductor, also called </a:t>
            </a:r>
            <a:r>
              <a:rPr lang="en-US" sz="2400" dirty="0" err="1"/>
              <a:t>ampacity</a:t>
            </a:r>
            <a:r>
              <a:rPr lang="en-US" sz="2400" dirty="0"/>
              <a:t>, </a:t>
            </a:r>
            <a:r>
              <a:rPr lang="en-ZA" sz="2400" dirty="0"/>
              <a:t>is the maximum current that it can continuously carry without melting. The </a:t>
            </a:r>
            <a:r>
              <a:rPr lang="en-ZA" sz="2400" dirty="0" err="1"/>
              <a:t>ampacity</a:t>
            </a:r>
            <a:r>
              <a:rPr lang="en-ZA" sz="2400" dirty="0"/>
              <a:t> is measured in Amperes or amps for short. With the help of table 6.3a) in the SABS wiring code you can work out the </a:t>
            </a:r>
            <a:r>
              <a:rPr lang="en-ZA" sz="2400" dirty="0" err="1"/>
              <a:t>ampacity</a:t>
            </a:r>
            <a:r>
              <a:rPr lang="en-ZA" sz="2400" dirty="0"/>
              <a:t> of conductors.</a:t>
            </a:r>
            <a:endParaRPr lang="en-GB" dirty="0"/>
          </a:p>
        </p:txBody>
      </p:sp>
      <p:pic>
        <p:nvPicPr>
          <p:cNvPr id="10"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261" y="3647643"/>
            <a:ext cx="854046" cy="854046"/>
          </a:xfrm>
          <a:prstGeom prst="rect">
            <a:avLst/>
          </a:prstGeom>
        </p:spPr>
      </p:pic>
      <p:sp>
        <p:nvSpPr>
          <p:cNvPr id="11" name="Rectangle 10">
            <a:extLst>
              <a:ext uri="{FF2B5EF4-FFF2-40B4-BE49-F238E27FC236}">
                <a16:creationId xmlns:a16="http://schemas.microsoft.com/office/drawing/2014/main" id="{ED0F39FE-ABFC-434F-8991-7748E1C924D7}"/>
              </a:ext>
            </a:extLst>
          </p:cNvPr>
          <p:cNvSpPr/>
          <p:nvPr/>
        </p:nvSpPr>
        <p:spPr>
          <a:xfrm>
            <a:off x="1220200" y="3647643"/>
            <a:ext cx="4925767" cy="1200329"/>
          </a:xfrm>
          <a:prstGeom prst="rect">
            <a:avLst/>
          </a:prstGeom>
          <a:solidFill>
            <a:schemeClr val="tx2">
              <a:lumMod val="40000"/>
              <a:lumOff val="60000"/>
            </a:schemeClr>
          </a:solidFill>
        </p:spPr>
        <p:txBody>
          <a:bodyPr wrap="square">
            <a:spAutoFit/>
          </a:bodyPr>
          <a:lstStyle/>
          <a:p>
            <a:pPr lvl="0" defTabSz="914400">
              <a:defRPr/>
            </a:pPr>
            <a:r>
              <a:rPr lang="en-GB" sz="2400" i="1" dirty="0"/>
              <a:t>Click the button to learn how to determine the current carrying capacity of conductors.</a:t>
            </a:r>
          </a:p>
        </p:txBody>
      </p:sp>
      <p:sp>
        <p:nvSpPr>
          <p:cNvPr id="8" name="Rounded Rectangle 7"/>
          <p:cNvSpPr/>
          <p:nvPr/>
        </p:nvSpPr>
        <p:spPr>
          <a:xfrm>
            <a:off x="7120326" y="3647643"/>
            <a:ext cx="2608289" cy="2014247"/>
          </a:xfrm>
          <a:prstGeom prst="roundRect">
            <a:avLst/>
          </a:prstGeom>
          <a:solidFill>
            <a:schemeClr val="accent3">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solidFill>
                  <a:schemeClr val="bg1"/>
                </a:solidFill>
              </a:rPr>
              <a:t>Vid 04 screenshot</a:t>
            </a:r>
          </a:p>
        </p:txBody>
      </p:sp>
    </p:spTree>
    <p:custDataLst>
      <p:tags r:id="rId1"/>
    </p:custDataLst>
    <p:extLst>
      <p:ext uri="{BB962C8B-B14F-4D97-AF65-F5344CB8AC3E}">
        <p14:creationId xmlns:p14="http://schemas.microsoft.com/office/powerpoint/2010/main" val="399873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Bus-bar Precautions</a:t>
            </a:r>
          </a:p>
        </p:txBody>
      </p:sp>
      <p:sp>
        <p:nvSpPr>
          <p:cNvPr id="3" name="Content Placeholder 2"/>
          <p:cNvSpPr>
            <a:spLocks noGrp="1"/>
          </p:cNvSpPr>
          <p:nvPr>
            <p:ph idx="1"/>
          </p:nvPr>
        </p:nvSpPr>
        <p:spPr>
          <a:xfrm>
            <a:off x="703957" y="1122369"/>
            <a:ext cx="8831461" cy="1847991"/>
          </a:xfrm>
        </p:spPr>
        <p:txBody>
          <a:bodyPr>
            <a:noAutofit/>
          </a:bodyPr>
          <a:lstStyle/>
          <a:p>
            <a:pPr marL="0" indent="0">
              <a:buNone/>
            </a:pPr>
            <a:r>
              <a:rPr lang="en-ZA" sz="2400" dirty="0" err="1"/>
              <a:t>Busbars</a:t>
            </a:r>
            <a:r>
              <a:rPr lang="en-ZA" sz="2400" dirty="0"/>
              <a:t> are metallic strips or bars used in electrical power distribution and are usually made out of aluminium or copper. They are able to conduct electricity to transmit power from the source of electric power to the load. Precautions must be taken when open bus-bar systems are used.</a:t>
            </a:r>
          </a:p>
        </p:txBody>
      </p:sp>
      <p:grpSp>
        <p:nvGrpSpPr>
          <p:cNvPr id="5" name="Group 4"/>
          <p:cNvGrpSpPr/>
          <p:nvPr/>
        </p:nvGrpSpPr>
        <p:grpSpPr>
          <a:xfrm>
            <a:off x="3135907" y="2896632"/>
            <a:ext cx="2422891" cy="2961077"/>
            <a:chOff x="1471999" y="2930057"/>
            <a:chExt cx="2422891" cy="2961077"/>
          </a:xfrm>
        </p:grpSpPr>
        <p:pic>
          <p:nvPicPr>
            <p:cNvPr id="2054" name="Picture 6" descr="https://upload.wikimedia.org/wikipedia/commons/8/8d/Busbars.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499015" y="2930057"/>
              <a:ext cx="2368861" cy="29610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busbar precautions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l="3571" t="33680" r="3245" b="30896"/>
            <a:stretch/>
          </p:blipFill>
          <p:spPr bwMode="auto">
            <a:xfrm>
              <a:off x="1471999" y="4970062"/>
              <a:ext cx="2422891" cy="92107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7122003" y="2699224"/>
            <a:ext cx="2128602" cy="46166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solidFill>
                  <a:schemeClr val="accent6">
                    <a:lumMod val="60000"/>
                    <a:lumOff val="40000"/>
                  </a:schemeClr>
                </a:solidFill>
              </a:rPr>
              <a:t>SAFETY FIRST !</a:t>
            </a:r>
          </a:p>
        </p:txBody>
      </p:sp>
      <p:pic>
        <p:nvPicPr>
          <p:cNvPr id="12"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7366" y="2699224"/>
            <a:ext cx="854046" cy="854046"/>
          </a:xfrm>
          <a:prstGeom prst="rect">
            <a:avLst/>
          </a:prstGeom>
        </p:spPr>
      </p:pic>
    </p:spTree>
    <p:extLst>
      <p:ext uri="{BB962C8B-B14F-4D97-AF65-F5344CB8AC3E}">
        <p14:creationId xmlns:p14="http://schemas.microsoft.com/office/powerpoint/2010/main" val="2078419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Let’s review:</a:t>
            </a:r>
          </a:p>
        </p:txBody>
      </p:sp>
      <p:sp>
        <p:nvSpPr>
          <p:cNvPr id="3" name="Content Placeholder 2"/>
          <p:cNvSpPr>
            <a:spLocks noGrp="1"/>
          </p:cNvSpPr>
          <p:nvPr>
            <p:ph idx="1"/>
          </p:nvPr>
        </p:nvSpPr>
        <p:spPr>
          <a:xfrm>
            <a:off x="1122532" y="1469693"/>
            <a:ext cx="8186360" cy="3821508"/>
          </a:xfrm>
        </p:spPr>
        <p:txBody>
          <a:bodyPr>
            <a:noAutofit/>
          </a:bodyPr>
          <a:lstStyle/>
          <a:p>
            <a:pPr marL="0" indent="0" algn="just">
              <a:buNone/>
            </a:pPr>
            <a:r>
              <a:rPr lang="en-GB" sz="2400" dirty="0"/>
              <a:t>In this lesson we have covered:</a:t>
            </a:r>
          </a:p>
          <a:p>
            <a:pPr algn="just">
              <a:buFont typeface="Wingdings" panose="05000000000000000000" pitchFamily="2" charset="2"/>
              <a:buChar char="ü"/>
            </a:pPr>
            <a:r>
              <a:rPr lang="en-GB" sz="2400" dirty="0"/>
              <a:t>Properties, composition and uses of different types of conductors and insulators. </a:t>
            </a:r>
          </a:p>
          <a:p>
            <a:pPr algn="just">
              <a:buFont typeface="Wingdings" panose="05000000000000000000" pitchFamily="2" charset="2"/>
              <a:buChar char="ü"/>
            </a:pPr>
            <a:r>
              <a:rPr lang="en-GB" sz="2400" dirty="0"/>
              <a:t>The cross sectional area and current carrying capacity of conductors.</a:t>
            </a:r>
          </a:p>
          <a:p>
            <a:pPr algn="just">
              <a:buFont typeface="Wingdings" panose="05000000000000000000" pitchFamily="2" charset="2"/>
              <a:buChar char="ü"/>
            </a:pPr>
            <a:r>
              <a:rPr lang="en-GB" sz="2400" dirty="0"/>
              <a:t>Colours of insulators to be used around conductors.</a:t>
            </a:r>
          </a:p>
          <a:p>
            <a:pPr algn="just">
              <a:buFont typeface="Wingdings" panose="05000000000000000000" pitchFamily="2" charset="2"/>
              <a:buChar char="ü"/>
            </a:pPr>
            <a:r>
              <a:rPr lang="en-GB" sz="2400" dirty="0" err="1"/>
              <a:t>Busbar</a:t>
            </a:r>
            <a:r>
              <a:rPr lang="en-GB" sz="2400" dirty="0"/>
              <a:t> safety.</a:t>
            </a:r>
          </a:p>
          <a:p>
            <a:pPr marL="0" indent="0" algn="just">
              <a:buNone/>
            </a:pPr>
            <a:endParaRPr lang="en-GB" sz="2400" dirty="0"/>
          </a:p>
          <a:p>
            <a:pPr marL="0" indent="0" algn="just">
              <a:buNone/>
            </a:pPr>
            <a:r>
              <a:rPr lang="en-GB" sz="2400" dirty="0"/>
              <a:t>Make sure you have a complete understanding of all the work covered here before you start the next unit.</a:t>
            </a:r>
          </a:p>
          <a:p>
            <a:pPr algn="just">
              <a:buFont typeface="Wingdings" panose="05000000000000000000" pitchFamily="2" charset="2"/>
              <a:buChar char="ü"/>
            </a:pPr>
            <a:endParaRPr lang="en-GB" sz="2400" dirty="0"/>
          </a:p>
          <a:p>
            <a:pPr algn="just">
              <a:buFont typeface="Wingdings" panose="05000000000000000000" pitchFamily="2" charset="2"/>
              <a:buChar char="ü"/>
            </a:pPr>
            <a:endParaRPr lang="en-GB" sz="2400" dirty="0"/>
          </a:p>
        </p:txBody>
      </p:sp>
    </p:spTree>
    <p:custDataLst>
      <p:tags r:id="rId1"/>
    </p:custDataLst>
    <p:extLst>
      <p:ext uri="{BB962C8B-B14F-4D97-AF65-F5344CB8AC3E}">
        <p14:creationId xmlns:p14="http://schemas.microsoft.com/office/powerpoint/2010/main" val="147710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Conductors and insulators basics</a:t>
            </a:r>
          </a:p>
        </p:txBody>
      </p:sp>
      <p:sp>
        <p:nvSpPr>
          <p:cNvPr id="3" name="Text Placeholder 2"/>
          <p:cNvSpPr>
            <a:spLocks noGrp="1"/>
          </p:cNvSpPr>
          <p:nvPr>
            <p:ph type="body" idx="1"/>
          </p:nvPr>
        </p:nvSpPr>
        <p:spPr/>
        <p:txBody>
          <a:bodyPr/>
          <a:lstStyle/>
          <a:p>
            <a:r>
              <a:rPr lang="en-GB" dirty="0"/>
              <a:t>Unit 1.1</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Quiz time</a:t>
            </a:r>
          </a:p>
        </p:txBody>
      </p:sp>
      <p:sp>
        <p:nvSpPr>
          <p:cNvPr id="3" name="Content Placeholder 2"/>
          <p:cNvSpPr>
            <a:spLocks noGrp="1"/>
          </p:cNvSpPr>
          <p:nvPr>
            <p:ph idx="1"/>
          </p:nvPr>
        </p:nvSpPr>
        <p:spPr>
          <a:xfrm>
            <a:off x="1122532" y="1469693"/>
            <a:ext cx="7607557" cy="3821508"/>
          </a:xfrm>
        </p:spPr>
        <p:txBody>
          <a:bodyPr>
            <a:noAutofit/>
          </a:bodyPr>
          <a:lstStyle/>
          <a:p>
            <a:pPr marL="0" indent="0" algn="just">
              <a:buNone/>
            </a:pPr>
            <a:r>
              <a:rPr lang="en-GB" sz="2400" dirty="0"/>
              <a:t>We have come to the end of this unit. Answer the following questions to make sure you understand the basics of how to work with conductors and insulators.</a:t>
            </a:r>
          </a:p>
        </p:txBody>
      </p:sp>
    </p:spTree>
    <p:custDataLst>
      <p:tags r:id="rId1"/>
    </p:custDataLst>
    <p:extLst>
      <p:ext uri="{BB962C8B-B14F-4D97-AF65-F5344CB8AC3E}">
        <p14:creationId xmlns:p14="http://schemas.microsoft.com/office/powerpoint/2010/main" val="206148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1</a:t>
            </a:r>
          </a:p>
        </p:txBody>
      </p:sp>
      <p:sp>
        <p:nvSpPr>
          <p:cNvPr id="4" name="TextBox 3">
            <a:extLst>
              <a:ext uri="{FF2B5EF4-FFF2-40B4-BE49-F238E27FC236}">
                <a16:creationId xmlns:a16="http://schemas.microsoft.com/office/drawing/2014/main" id="{44C2429B-50E3-784E-A6C9-ACAB8D7143A4}"/>
              </a:ext>
            </a:extLst>
          </p:cNvPr>
          <p:cNvSpPr txBox="1"/>
          <p:nvPr/>
        </p:nvSpPr>
        <p:spPr>
          <a:xfrm>
            <a:off x="443852" y="1419865"/>
            <a:ext cx="8831461" cy="2308324"/>
          </a:xfrm>
          <a:prstGeom prst="rect">
            <a:avLst/>
          </a:prstGeom>
          <a:noFill/>
        </p:spPr>
        <p:txBody>
          <a:bodyPr wrap="square" rtlCol="0">
            <a:spAutoFit/>
          </a:bodyPr>
          <a:lstStyle/>
          <a:p>
            <a:r>
              <a:rPr lang="en-ZA" sz="2400" dirty="0"/>
              <a:t>Which two materials are the most commonly used for conductors?</a:t>
            </a:r>
            <a:endParaRPr lang="en-GB" sz="2400" dirty="0"/>
          </a:p>
          <a:p>
            <a:endParaRPr lang="en-GB" sz="2400" dirty="0"/>
          </a:p>
          <a:p>
            <a:pPr marL="457200" indent="-457200">
              <a:buFont typeface="+mj-lt"/>
              <a:buAutoNum type="alphaLcParenR"/>
            </a:pPr>
            <a:r>
              <a:rPr lang="en-GB" sz="2400" dirty="0"/>
              <a:t>Silver and gold</a:t>
            </a:r>
          </a:p>
          <a:p>
            <a:pPr marL="457200" indent="-457200">
              <a:buFont typeface="+mj-lt"/>
              <a:buAutoNum type="alphaLcParenR"/>
            </a:pPr>
            <a:r>
              <a:rPr lang="en-GB" sz="2400" dirty="0"/>
              <a:t>Silver and copper</a:t>
            </a:r>
          </a:p>
          <a:p>
            <a:pPr marL="457200" indent="-457200">
              <a:buFont typeface="+mj-lt"/>
              <a:buAutoNum type="alphaLcParenR"/>
            </a:pPr>
            <a:r>
              <a:rPr lang="en-GB" sz="2400" dirty="0"/>
              <a:t>Silver and aluminium </a:t>
            </a:r>
          </a:p>
          <a:p>
            <a:pPr marL="457200" indent="-457200">
              <a:buFont typeface="+mj-lt"/>
              <a:buAutoNum type="alphaLcParenR"/>
            </a:pPr>
            <a:r>
              <a:rPr lang="en-GB" sz="2400" dirty="0"/>
              <a:t>Copper and aluminium</a:t>
            </a:r>
          </a:p>
        </p:txBody>
      </p:sp>
    </p:spTree>
    <p:custDataLst>
      <p:tags r:id="rId1"/>
    </p:custDataLst>
    <p:extLst>
      <p:ext uri="{BB962C8B-B14F-4D97-AF65-F5344CB8AC3E}">
        <p14:creationId xmlns:p14="http://schemas.microsoft.com/office/powerpoint/2010/main" val="248646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2</a:t>
            </a:r>
          </a:p>
        </p:txBody>
      </p:sp>
      <p:sp>
        <p:nvSpPr>
          <p:cNvPr id="4" name="TextBox 3">
            <a:extLst>
              <a:ext uri="{FF2B5EF4-FFF2-40B4-BE49-F238E27FC236}">
                <a16:creationId xmlns:a16="http://schemas.microsoft.com/office/drawing/2014/main" id="{44C2429B-50E3-784E-A6C9-ACAB8D7143A4}"/>
              </a:ext>
            </a:extLst>
          </p:cNvPr>
          <p:cNvSpPr txBox="1"/>
          <p:nvPr/>
        </p:nvSpPr>
        <p:spPr>
          <a:xfrm>
            <a:off x="443852" y="1419865"/>
            <a:ext cx="8040581" cy="2308324"/>
          </a:xfrm>
          <a:prstGeom prst="rect">
            <a:avLst/>
          </a:prstGeom>
          <a:noFill/>
        </p:spPr>
        <p:txBody>
          <a:bodyPr wrap="square" rtlCol="0">
            <a:spAutoFit/>
          </a:bodyPr>
          <a:lstStyle/>
          <a:p>
            <a:r>
              <a:rPr lang="en-ZA" sz="2400" dirty="0"/>
              <a:t>Why are stranded conductors used</a:t>
            </a:r>
            <a:r>
              <a:rPr lang="en-GB" sz="2400" dirty="0"/>
              <a:t>?</a:t>
            </a:r>
          </a:p>
          <a:p>
            <a:endParaRPr lang="en-GB" sz="2400" dirty="0"/>
          </a:p>
          <a:p>
            <a:pPr marL="457200" indent="-457200">
              <a:buFont typeface="+mj-lt"/>
              <a:buAutoNum type="alphaLcParenR"/>
            </a:pPr>
            <a:r>
              <a:rPr lang="en-GB" sz="2400" dirty="0"/>
              <a:t>They are stronger than solid conductors.</a:t>
            </a:r>
          </a:p>
          <a:p>
            <a:pPr marL="457200" indent="-457200">
              <a:buFont typeface="+mj-lt"/>
              <a:buAutoNum type="alphaLcParenR"/>
            </a:pPr>
            <a:r>
              <a:rPr lang="en-GB" sz="2400" dirty="0"/>
              <a:t>They are flexible.</a:t>
            </a:r>
          </a:p>
          <a:p>
            <a:pPr marL="457200" indent="-457200">
              <a:buFont typeface="+mj-lt"/>
              <a:buAutoNum type="alphaLcParenR"/>
            </a:pPr>
            <a:r>
              <a:rPr lang="en-GB" sz="2400" dirty="0"/>
              <a:t>They are more rigid than solid conductors.</a:t>
            </a:r>
          </a:p>
          <a:p>
            <a:pPr marL="457200" indent="-457200">
              <a:buFont typeface="+mj-lt"/>
              <a:buAutoNum type="alphaLcParenR"/>
            </a:pPr>
            <a:r>
              <a:rPr lang="en-GB" sz="2400" dirty="0"/>
              <a:t>They are made of copper.</a:t>
            </a:r>
          </a:p>
        </p:txBody>
      </p:sp>
    </p:spTree>
    <p:custDataLst>
      <p:tags r:id="rId1"/>
    </p:custDataLst>
    <p:extLst>
      <p:ext uri="{BB962C8B-B14F-4D97-AF65-F5344CB8AC3E}">
        <p14:creationId xmlns:p14="http://schemas.microsoft.com/office/powerpoint/2010/main" val="1554878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3</a:t>
            </a:r>
          </a:p>
        </p:txBody>
      </p:sp>
      <p:sp>
        <p:nvSpPr>
          <p:cNvPr id="4" name="TextBox 3">
            <a:extLst>
              <a:ext uri="{FF2B5EF4-FFF2-40B4-BE49-F238E27FC236}">
                <a16:creationId xmlns:a16="http://schemas.microsoft.com/office/drawing/2014/main" id="{44C2429B-50E3-784E-A6C9-ACAB8D7143A4}"/>
              </a:ext>
            </a:extLst>
          </p:cNvPr>
          <p:cNvSpPr txBox="1"/>
          <p:nvPr/>
        </p:nvSpPr>
        <p:spPr>
          <a:xfrm>
            <a:off x="443852" y="1419865"/>
            <a:ext cx="8831461" cy="1200329"/>
          </a:xfrm>
          <a:prstGeom prst="rect">
            <a:avLst/>
          </a:prstGeom>
          <a:noFill/>
        </p:spPr>
        <p:txBody>
          <a:bodyPr wrap="square" rtlCol="0">
            <a:spAutoFit/>
          </a:bodyPr>
          <a:lstStyle/>
          <a:p>
            <a:r>
              <a:rPr lang="en-ZA" sz="2400" dirty="0"/>
              <a:t>Conductors with a larger cross sectional area have less resistance. </a:t>
            </a:r>
            <a:endParaRPr lang="en-GB" sz="2400" dirty="0"/>
          </a:p>
          <a:p>
            <a:endParaRPr lang="en-GB" sz="2400" dirty="0"/>
          </a:p>
          <a:p>
            <a:pPr algn="just"/>
            <a:r>
              <a:rPr lang="en-GB" sz="2400" dirty="0"/>
              <a:t>                                                    TRUE   or  FALSE</a:t>
            </a:r>
          </a:p>
        </p:txBody>
      </p:sp>
      <p:sp>
        <p:nvSpPr>
          <p:cNvPr id="3" name="Rectangle 2"/>
          <p:cNvSpPr/>
          <p:nvPr/>
        </p:nvSpPr>
        <p:spPr>
          <a:xfrm>
            <a:off x="4032354" y="217357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5324007" y="2191063"/>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ZA" dirty="0"/>
          </a:p>
        </p:txBody>
      </p:sp>
      <p:pic>
        <p:nvPicPr>
          <p:cNvPr id="6"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153" y="2868547"/>
            <a:ext cx="854046" cy="854046"/>
          </a:xfrm>
          <a:prstGeom prst="rect">
            <a:avLst/>
          </a:prstGeom>
        </p:spPr>
      </p:pic>
      <p:sp>
        <p:nvSpPr>
          <p:cNvPr id="7" name="Rectangle 6">
            <a:extLst>
              <a:ext uri="{FF2B5EF4-FFF2-40B4-BE49-F238E27FC236}">
                <a16:creationId xmlns:a16="http://schemas.microsoft.com/office/drawing/2014/main" id="{ED0F39FE-ABFC-434F-8991-7748E1C924D7}"/>
              </a:ext>
            </a:extLst>
          </p:cNvPr>
          <p:cNvSpPr/>
          <p:nvPr/>
        </p:nvSpPr>
        <p:spPr>
          <a:xfrm>
            <a:off x="1220200" y="2882032"/>
            <a:ext cx="3879454" cy="461665"/>
          </a:xfrm>
          <a:prstGeom prst="rect">
            <a:avLst/>
          </a:prstGeom>
          <a:solidFill>
            <a:schemeClr val="tx2">
              <a:lumMod val="40000"/>
              <a:lumOff val="60000"/>
            </a:schemeClr>
          </a:solidFill>
        </p:spPr>
        <p:txBody>
          <a:bodyPr wrap="square">
            <a:spAutoFit/>
          </a:bodyPr>
          <a:lstStyle/>
          <a:p>
            <a:pPr lvl="0" defTabSz="914400">
              <a:defRPr/>
            </a:pPr>
            <a:r>
              <a:rPr lang="en-GB" sz="2400" i="1" dirty="0"/>
              <a:t>Click on the correct answer.</a:t>
            </a:r>
          </a:p>
        </p:txBody>
      </p:sp>
    </p:spTree>
    <p:custDataLst>
      <p:tags r:id="rId1"/>
    </p:custDataLst>
    <p:extLst>
      <p:ext uri="{BB962C8B-B14F-4D97-AF65-F5344CB8AC3E}">
        <p14:creationId xmlns:p14="http://schemas.microsoft.com/office/powerpoint/2010/main" val="2396232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C2429B-50E3-784E-A6C9-ACAB8D7143A4}"/>
                  </a:ext>
                </a:extLst>
              </p:cNvPr>
              <p:cNvSpPr txBox="1"/>
              <p:nvPr/>
            </p:nvSpPr>
            <p:spPr>
              <a:xfrm>
                <a:off x="443852" y="1419865"/>
                <a:ext cx="9359715" cy="3046988"/>
              </a:xfrm>
              <a:prstGeom prst="rect">
                <a:avLst/>
              </a:prstGeom>
              <a:noFill/>
            </p:spPr>
            <p:txBody>
              <a:bodyPr wrap="square" rtlCol="0">
                <a:spAutoFit/>
              </a:bodyPr>
              <a:lstStyle/>
              <a:p>
                <a:r>
                  <a:rPr lang="en-ZA" sz="2400" dirty="0"/>
                  <a:t>What is the current carrying capacity of a conductor with a cross-sectional area of </a:t>
                </a:r>
                <a14:m>
                  <m:oMath xmlns:m="http://schemas.openxmlformats.org/officeDocument/2006/math">
                    <m:r>
                      <a:rPr lang="en-ZA" sz="2400" b="0" i="1" smtClean="0">
                        <a:latin typeface="Cambria Math"/>
                      </a:rPr>
                      <m:t>4</m:t>
                    </m:r>
                    <m:r>
                      <a:rPr lang="en-ZA" sz="2400" b="0" i="1" smtClean="0">
                        <a:latin typeface="Cambria Math"/>
                      </a:rPr>
                      <m:t>𝑚</m:t>
                    </m:r>
                    <m:sSup>
                      <m:sSupPr>
                        <m:ctrlPr>
                          <a:rPr lang="en-ZA" sz="2400" b="0" i="1" smtClean="0">
                            <a:latin typeface="Cambria Math" panose="02040503050406030204" pitchFamily="18" charset="0"/>
                          </a:rPr>
                        </m:ctrlPr>
                      </m:sSupPr>
                      <m:e>
                        <m:r>
                          <a:rPr lang="en-ZA" sz="2400" b="0" i="1" smtClean="0">
                            <a:latin typeface="Cambria Math"/>
                          </a:rPr>
                          <m:t>𝑚</m:t>
                        </m:r>
                      </m:e>
                      <m:sup>
                        <m:r>
                          <a:rPr lang="en-ZA" sz="2400" b="0" i="1" smtClean="0">
                            <a:latin typeface="Cambria Math"/>
                          </a:rPr>
                          <m:t>2</m:t>
                        </m:r>
                      </m:sup>
                    </m:sSup>
                  </m:oMath>
                </a14:m>
                <a:r>
                  <a:rPr lang="en-ZA" sz="2400" dirty="0"/>
                  <a:t> according to the tables for Regulation 6.2.6? (Use Column 3 in Table 6.3a.)</a:t>
                </a:r>
              </a:p>
              <a:p>
                <a:endParaRPr lang="en-GB" sz="2400" dirty="0"/>
              </a:p>
              <a:p>
                <a:r>
                  <a:rPr lang="en-GB" sz="2400" dirty="0"/>
                  <a:t>a)	25A</a:t>
                </a:r>
              </a:p>
              <a:p>
                <a:r>
                  <a:rPr lang="en-GB" sz="2400" dirty="0"/>
                  <a:t>b)	17,5A</a:t>
                </a:r>
              </a:p>
              <a:p>
                <a:r>
                  <a:rPr lang="en-GB" sz="2400" dirty="0"/>
                  <a:t>c)	29A</a:t>
                </a:r>
              </a:p>
              <a:p>
                <a:r>
                  <a:rPr lang="en-GB" sz="2400" dirty="0"/>
                  <a:t>d)	23A</a:t>
                </a:r>
              </a:p>
            </p:txBody>
          </p:sp>
        </mc:Choice>
        <mc:Fallback xmlns="">
          <p:sp>
            <p:nvSpPr>
              <p:cNvPr id="4" name="TextBox 3">
                <a:extLst>
                  <a:ext uri="{FF2B5EF4-FFF2-40B4-BE49-F238E27FC236}">
                    <a16:creationId xmlns:a16="http://schemas.microsoft.com/office/drawing/2014/main" xmlns="" xmlns:a14="http://schemas.microsoft.com/office/drawing/2010/main" id="{44C2429B-50E3-784E-A6C9-ACAB8D7143A4}"/>
                  </a:ext>
                </a:extLst>
              </p:cNvPr>
              <p:cNvSpPr txBox="1">
                <a:spLocks noRot="1" noChangeAspect="1" noMove="1" noResize="1" noEditPoints="1" noAdjustHandles="1" noChangeArrowheads="1" noChangeShapeType="1" noTextEdit="1"/>
              </p:cNvSpPr>
              <p:nvPr/>
            </p:nvSpPr>
            <p:spPr>
              <a:xfrm>
                <a:off x="443852" y="1419865"/>
                <a:ext cx="9359715" cy="3046988"/>
              </a:xfrm>
              <a:prstGeom prst="rect">
                <a:avLst/>
              </a:prstGeom>
              <a:blipFill rotWithShape="1">
                <a:blip r:embed="rId4"/>
                <a:stretch>
                  <a:fillRect l="-1042" t="-1600" r="-1564" b="-3600"/>
                </a:stretch>
              </a:blipFill>
            </p:spPr>
            <p:txBody>
              <a:bodyPr/>
              <a:lstStyle/>
              <a:p>
                <a:r>
                  <a:rPr lang="en-ZA">
                    <a:noFill/>
                  </a:rPr>
                  <a:t> </a:t>
                </a:r>
              </a:p>
            </p:txBody>
          </p:sp>
        </mc:Fallback>
      </mc:AlternateContent>
    </p:spTree>
    <p:custDataLst>
      <p:tags r:id="rId1"/>
    </p:custDataLst>
    <p:extLst>
      <p:ext uri="{BB962C8B-B14F-4D97-AF65-F5344CB8AC3E}">
        <p14:creationId xmlns:p14="http://schemas.microsoft.com/office/powerpoint/2010/main" val="671808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5</a:t>
            </a:r>
          </a:p>
        </p:txBody>
      </p:sp>
      <p:sp>
        <p:nvSpPr>
          <p:cNvPr id="4" name="TextBox 3">
            <a:extLst>
              <a:ext uri="{FF2B5EF4-FFF2-40B4-BE49-F238E27FC236}">
                <a16:creationId xmlns:a16="http://schemas.microsoft.com/office/drawing/2014/main" id="{44C2429B-50E3-784E-A6C9-ACAB8D7143A4}"/>
              </a:ext>
            </a:extLst>
          </p:cNvPr>
          <p:cNvSpPr txBox="1"/>
          <p:nvPr/>
        </p:nvSpPr>
        <p:spPr>
          <a:xfrm>
            <a:off x="443852" y="1419865"/>
            <a:ext cx="8831461" cy="2308324"/>
          </a:xfrm>
          <a:prstGeom prst="rect">
            <a:avLst/>
          </a:prstGeom>
          <a:noFill/>
        </p:spPr>
        <p:txBody>
          <a:bodyPr wrap="square" rtlCol="0">
            <a:spAutoFit/>
          </a:bodyPr>
          <a:lstStyle/>
          <a:p>
            <a:r>
              <a:rPr lang="en-GB" sz="2400" dirty="0"/>
              <a:t>Which of the following are commonly used insulator materials?</a:t>
            </a:r>
          </a:p>
          <a:p>
            <a:endParaRPr lang="en-GB" sz="2400" dirty="0"/>
          </a:p>
          <a:p>
            <a:r>
              <a:rPr lang="en-GB" sz="2400" dirty="0"/>
              <a:t>a)	Cotton and Porcelain</a:t>
            </a:r>
          </a:p>
          <a:p>
            <a:r>
              <a:rPr lang="en-GB" sz="2400" dirty="0"/>
              <a:t>b)	Asbestos and Porcelain</a:t>
            </a:r>
          </a:p>
          <a:p>
            <a:r>
              <a:rPr lang="en-GB" sz="2400" dirty="0"/>
              <a:t>c)	Copper and Silver</a:t>
            </a:r>
          </a:p>
          <a:p>
            <a:r>
              <a:rPr lang="en-GB" sz="2400" dirty="0"/>
              <a:t>d)	Paper and Carbon</a:t>
            </a:r>
          </a:p>
        </p:txBody>
      </p:sp>
    </p:spTree>
    <p:custDataLst>
      <p:tags r:id="rId1"/>
    </p:custDataLst>
    <p:extLst>
      <p:ext uri="{BB962C8B-B14F-4D97-AF65-F5344CB8AC3E}">
        <p14:creationId xmlns:p14="http://schemas.microsoft.com/office/powerpoint/2010/main" val="342516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Table brief – Table 1</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a:xfrm>
            <a:off x="703957" y="1177614"/>
            <a:ext cx="8831461" cy="1303434"/>
          </a:xfrm>
        </p:spPr>
        <p:txBody>
          <a:bodyPr>
            <a:normAutofit lnSpcReduction="10000"/>
          </a:bodyPr>
          <a:lstStyle/>
          <a:p>
            <a:pPr marL="0" indent="0">
              <a:buNone/>
            </a:pPr>
            <a:r>
              <a:rPr lang="en-ZA" dirty="0"/>
              <a:t>The conductors that have been discussed are those that are used for wiring domestic houses, shops and blocks of flats. Each municipality has its own by-laws, but the following sizes are generally accepted for the wiring of the given circuits:</a:t>
            </a:r>
          </a:p>
          <a:p>
            <a:pPr>
              <a:buFontTx/>
              <a:buChar char="-"/>
            </a:pPr>
            <a:endParaRPr lang="en-ZA"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902489958"/>
                  </p:ext>
                </p:extLst>
              </p:nvPr>
            </p:nvGraphicFramePr>
            <p:xfrm>
              <a:off x="1644285" y="2402260"/>
              <a:ext cx="6826250" cy="4565131"/>
            </p:xfrm>
            <a:graphic>
              <a:graphicData uri="http://schemas.openxmlformats.org/drawingml/2006/table">
                <a:tbl>
                  <a:tblPr firstRow="1" bandRow="1">
                    <a:tableStyleId>{5C22544A-7EE6-4342-B048-85BDC9FD1C3A}</a:tableStyleId>
                  </a:tblPr>
                  <a:tblGrid>
                    <a:gridCol w="3413125">
                      <a:extLst>
                        <a:ext uri="{9D8B030D-6E8A-4147-A177-3AD203B41FA5}">
                          <a16:colId xmlns:a16="http://schemas.microsoft.com/office/drawing/2014/main" val="20000"/>
                        </a:ext>
                      </a:extLst>
                    </a:gridCol>
                    <a:gridCol w="3413125">
                      <a:extLst>
                        <a:ext uri="{9D8B030D-6E8A-4147-A177-3AD203B41FA5}">
                          <a16:colId xmlns:a16="http://schemas.microsoft.com/office/drawing/2014/main" val="20001"/>
                        </a:ext>
                      </a:extLst>
                    </a:gridCol>
                  </a:tblGrid>
                  <a:tr h="670647">
                    <a:tc gridSpan="2">
                      <a:txBody>
                        <a:bodyPr/>
                        <a:lstStyle/>
                        <a:p>
                          <a:pPr marL="0" marR="0" lvl="0" indent="0" algn="l" defTabSz="767913"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mn-lt"/>
                              <a:ea typeface="+mn-ea"/>
                              <a:cs typeface="+mn-cs"/>
                            </a:rPr>
                            <a:t>Acceptable conductor sizes for wiring circuits </a:t>
                          </a:r>
                        </a:p>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378232">
                    <a:tc>
                      <a:txBody>
                        <a:bodyPr/>
                        <a:lstStyle/>
                        <a:p>
                          <a:endParaRPr lang="en-ZA" sz="1800" dirty="0"/>
                        </a:p>
                      </a:txBody>
                      <a:tcPr/>
                    </a:tc>
                    <a:tc>
                      <a:txBody>
                        <a:bodyPr/>
                        <a:lstStyle/>
                        <a:p>
                          <a:pPr/>
                          <a14:m>
                            <m:oMathPara xmlns:m="http://schemas.openxmlformats.org/officeDocument/2006/math">
                              <m:oMathParaPr>
                                <m:jc m:val="centerGroup"/>
                              </m:oMathParaPr>
                              <m:oMath xmlns:m="http://schemas.openxmlformats.org/officeDocument/2006/math">
                                <m:r>
                                  <a:rPr lang="en-ZA" sz="1800" b="0" i="1" smtClean="0">
                                    <a:latin typeface="Cambria Math"/>
                                  </a:rPr>
                                  <m:t>1 </m:t>
                                </m:r>
                                <m:r>
                                  <a:rPr lang="en-ZA" sz="1800" b="0" i="1" smtClean="0">
                                    <a:latin typeface="Cambria Math"/>
                                  </a:rPr>
                                  <m:t>𝑚</m:t>
                                </m:r>
                                <m:sSup>
                                  <m:sSupPr>
                                    <m:ctrlPr>
                                      <a:rPr lang="en-ZA" sz="1800" b="0" i="1" smtClean="0">
                                        <a:latin typeface="Cambria Math" panose="02040503050406030204" pitchFamily="18" charset="0"/>
                                      </a:rPr>
                                    </m:ctrlPr>
                                  </m:sSupPr>
                                  <m:e>
                                    <m:r>
                                      <a:rPr lang="en-ZA" sz="1800" b="0" i="1" smtClean="0">
                                        <a:latin typeface="Cambria Math"/>
                                      </a:rPr>
                                      <m:t>𝑚</m:t>
                                    </m:r>
                                  </m:e>
                                  <m:sup>
                                    <m:r>
                                      <a:rPr lang="en-ZA" sz="1800" b="0" i="1" smtClean="0">
                                        <a:latin typeface="Cambria Math"/>
                                      </a:rPr>
                                      <m:t>2</m:t>
                                    </m:r>
                                  </m:sup>
                                </m:sSup>
                              </m:oMath>
                            </m:oMathPara>
                          </a14:m>
                          <a:endParaRPr lang="en-ZA" sz="1800" dirty="0"/>
                        </a:p>
                      </a:txBody>
                      <a:tcPr/>
                    </a:tc>
                    <a:extLst>
                      <a:ext uri="{0D108BD9-81ED-4DB2-BD59-A6C34878D82A}">
                        <a16:rowId xmlns:a16="http://schemas.microsoft.com/office/drawing/2014/main" val="10001"/>
                      </a:ext>
                    </a:extLst>
                  </a:tr>
                  <a:tr h="551740">
                    <a:tc>
                      <a:txBody>
                        <a:bodyPr/>
                        <a:lstStyle/>
                        <a:p>
                          <a:r>
                            <a:rPr lang="en-ZA" sz="1800" b="0" i="0" u="none" strike="noStrike" kern="1200" baseline="0" dirty="0">
                              <a:solidFill>
                                <a:schemeClr val="tx1"/>
                              </a:solidFill>
                              <a:latin typeface="+mn-lt"/>
                              <a:ea typeface="+mn-ea"/>
                              <a:cs typeface="+mn-cs"/>
                            </a:rPr>
                            <a:t>Light circuits </a:t>
                          </a:r>
                          <a:endParaRPr lang="en-ZA" sz="1800" dirty="0"/>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ZA" sz="1600" b="0" i="1" smtClean="0">
                                    <a:latin typeface="Cambria Math"/>
                                  </a:rPr>
                                  <m:t>1,5 </m:t>
                                </m:r>
                                <m:r>
                                  <a:rPr lang="en-ZA" sz="1600" b="0" i="1" smtClean="0">
                                    <a:latin typeface="Cambria Math"/>
                                  </a:rPr>
                                  <m:t>𝑚</m:t>
                                </m:r>
                                <m:sSup>
                                  <m:sSupPr>
                                    <m:ctrlPr>
                                      <a:rPr lang="en-ZA" sz="1600" b="0" i="1" smtClean="0">
                                        <a:latin typeface="Cambria Math" panose="02040503050406030204" pitchFamily="18" charset="0"/>
                                      </a:rPr>
                                    </m:ctrlPr>
                                  </m:sSupPr>
                                  <m:e>
                                    <m:r>
                                      <a:rPr lang="en-ZA" sz="1600" b="0" i="1" smtClean="0">
                                        <a:latin typeface="Cambria Math"/>
                                      </a:rPr>
                                      <m:t>𝑚</m:t>
                                    </m:r>
                                  </m:e>
                                  <m:sup>
                                    <m:r>
                                      <a:rPr lang="en-ZA" sz="1600" b="0" i="1" smtClean="0">
                                        <a:latin typeface="Cambria Math"/>
                                      </a:rPr>
                                      <m:t>2</m:t>
                                    </m:r>
                                  </m:sup>
                                </m:sSup>
                              </m:oMath>
                            </m:oMathPara>
                          </a14:m>
                          <a:endParaRPr lang="en-ZA" sz="1600" dirty="0"/>
                        </a:p>
                        <a:p>
                          <a:endParaRPr lang="en-ZA" dirty="0"/>
                        </a:p>
                      </a:txBody>
                      <a:tcPr/>
                    </a:tc>
                    <a:extLst>
                      <a:ext uri="{0D108BD9-81ED-4DB2-BD59-A6C34878D82A}">
                        <a16:rowId xmlns:a16="http://schemas.microsoft.com/office/drawing/2014/main" val="10002"/>
                      </a:ext>
                    </a:extLst>
                  </a:tr>
                  <a:tr h="551740">
                    <a:tc>
                      <a:txBody>
                        <a:bodyPr/>
                        <a:lstStyle/>
                        <a:p>
                          <a:r>
                            <a:rPr lang="en-ZA" sz="1800" b="0" i="0" u="none" strike="noStrike" kern="1200" baseline="0" dirty="0">
                              <a:solidFill>
                                <a:schemeClr val="tx1"/>
                              </a:solidFill>
                              <a:latin typeface="+mn-lt"/>
                              <a:ea typeface="+mn-ea"/>
                              <a:cs typeface="+mn-cs"/>
                            </a:rPr>
                            <a:t>Plug (socket outlet) circuit </a:t>
                          </a:r>
                          <a:endParaRPr lang="en-ZA" sz="1800" dirty="0"/>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ZA" sz="1600" b="0" i="1" smtClean="0">
                                    <a:latin typeface="Cambria Math"/>
                                  </a:rPr>
                                  <m:t>2,5</m:t>
                                </m:r>
                                <m:r>
                                  <a:rPr lang="en-ZA" sz="1600" b="0" i="1" smtClean="0">
                                    <a:latin typeface="Cambria Math"/>
                                  </a:rPr>
                                  <m:t>𝑚</m:t>
                                </m:r>
                                <m:sSup>
                                  <m:sSupPr>
                                    <m:ctrlPr>
                                      <a:rPr lang="en-ZA" sz="1600" b="0" i="1" smtClean="0">
                                        <a:latin typeface="Cambria Math" panose="02040503050406030204" pitchFamily="18" charset="0"/>
                                      </a:rPr>
                                    </m:ctrlPr>
                                  </m:sSupPr>
                                  <m:e>
                                    <m:r>
                                      <a:rPr lang="en-ZA" sz="1600" b="0" i="1" smtClean="0">
                                        <a:latin typeface="Cambria Math"/>
                                      </a:rPr>
                                      <m:t>𝑚</m:t>
                                    </m:r>
                                  </m:e>
                                  <m:sup>
                                    <m:r>
                                      <a:rPr lang="en-ZA" sz="1600" b="0" i="1" smtClean="0">
                                        <a:latin typeface="Cambria Math"/>
                                      </a:rPr>
                                      <m:t>2</m:t>
                                    </m:r>
                                  </m:sup>
                                </m:sSup>
                              </m:oMath>
                            </m:oMathPara>
                          </a14:m>
                          <a:endParaRPr lang="en-ZA" sz="1600" dirty="0"/>
                        </a:p>
                        <a:p>
                          <a:endParaRPr lang="en-ZA" dirty="0"/>
                        </a:p>
                      </a:txBody>
                      <a:tcPr/>
                    </a:tc>
                    <a:extLst>
                      <a:ext uri="{0D108BD9-81ED-4DB2-BD59-A6C34878D82A}">
                        <a16:rowId xmlns:a16="http://schemas.microsoft.com/office/drawing/2014/main" val="10003"/>
                      </a:ext>
                    </a:extLst>
                  </a:tr>
                  <a:tr h="551740">
                    <a:tc>
                      <a:txBody>
                        <a:bodyPr/>
                        <a:lstStyle/>
                        <a:p>
                          <a:r>
                            <a:rPr lang="en-ZA" sz="1800" b="0" i="0" u="none" strike="noStrike" kern="1200" baseline="0" dirty="0">
                              <a:solidFill>
                                <a:schemeClr val="tx1"/>
                              </a:solidFill>
                              <a:latin typeface="+mn-lt"/>
                              <a:ea typeface="+mn-ea"/>
                              <a:cs typeface="+mn-cs"/>
                            </a:rPr>
                            <a:t>Geyser circuits </a:t>
                          </a:r>
                          <a:endParaRPr lang="en-ZA" sz="1800" dirty="0"/>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ZA" sz="1600" b="0" i="1" smtClean="0">
                                    <a:latin typeface="Cambria Math"/>
                                  </a:rPr>
                                  <m:t>4 </m:t>
                                </m:r>
                                <m:r>
                                  <a:rPr lang="en-ZA" sz="1600" b="0" i="1" smtClean="0">
                                    <a:latin typeface="Cambria Math"/>
                                  </a:rPr>
                                  <m:t>𝑚</m:t>
                                </m:r>
                                <m:sSup>
                                  <m:sSupPr>
                                    <m:ctrlPr>
                                      <a:rPr lang="en-ZA" sz="1600" b="0" i="1" smtClean="0">
                                        <a:latin typeface="Cambria Math" panose="02040503050406030204" pitchFamily="18" charset="0"/>
                                      </a:rPr>
                                    </m:ctrlPr>
                                  </m:sSupPr>
                                  <m:e>
                                    <m:r>
                                      <a:rPr lang="en-ZA" sz="1600" b="0" i="1" smtClean="0">
                                        <a:latin typeface="Cambria Math"/>
                                      </a:rPr>
                                      <m:t>𝑚</m:t>
                                    </m:r>
                                  </m:e>
                                  <m:sup>
                                    <m:r>
                                      <a:rPr lang="en-ZA" sz="1600" b="0" i="1" smtClean="0">
                                        <a:latin typeface="Cambria Math"/>
                                      </a:rPr>
                                      <m:t>2</m:t>
                                    </m:r>
                                  </m:sup>
                                </m:sSup>
                              </m:oMath>
                            </m:oMathPara>
                          </a14:m>
                          <a:endParaRPr lang="en-ZA" sz="1600" dirty="0"/>
                        </a:p>
                        <a:p>
                          <a:endParaRPr lang="en-ZA" dirty="0"/>
                        </a:p>
                      </a:txBody>
                      <a:tcPr/>
                    </a:tc>
                    <a:extLst>
                      <a:ext uri="{0D108BD9-81ED-4DB2-BD59-A6C34878D82A}">
                        <a16:rowId xmlns:a16="http://schemas.microsoft.com/office/drawing/2014/main" val="10004"/>
                      </a:ext>
                    </a:extLst>
                  </a:tr>
                  <a:tr h="551740">
                    <a:tc>
                      <a:txBody>
                        <a:bodyPr/>
                        <a:lstStyle/>
                        <a:p>
                          <a:r>
                            <a:rPr lang="en-ZA" sz="1800" b="0" i="0" u="none" strike="noStrike" kern="1200" baseline="0" dirty="0">
                              <a:solidFill>
                                <a:schemeClr val="tx1"/>
                              </a:solidFill>
                              <a:latin typeface="+mn-lt"/>
                              <a:ea typeface="+mn-ea"/>
                              <a:cs typeface="+mn-cs"/>
                            </a:rPr>
                            <a:t>Electric stove circuits </a:t>
                          </a:r>
                          <a:endParaRPr lang="en-ZA" sz="1800" dirty="0"/>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ZA" sz="1600" b="0" i="1" smtClean="0">
                                    <a:latin typeface="Cambria Math"/>
                                  </a:rPr>
                                  <m:t>6 </m:t>
                                </m:r>
                                <m:r>
                                  <a:rPr lang="en-ZA" sz="1600" b="0" i="1" smtClean="0">
                                    <a:latin typeface="Cambria Math"/>
                                  </a:rPr>
                                  <m:t>𝑚</m:t>
                                </m:r>
                                <m:sSup>
                                  <m:sSupPr>
                                    <m:ctrlPr>
                                      <a:rPr lang="en-ZA" sz="1600" b="0" i="1" smtClean="0">
                                        <a:latin typeface="Cambria Math" panose="02040503050406030204" pitchFamily="18" charset="0"/>
                                      </a:rPr>
                                    </m:ctrlPr>
                                  </m:sSupPr>
                                  <m:e>
                                    <m:r>
                                      <a:rPr lang="en-ZA" sz="1600" b="0" i="1" smtClean="0">
                                        <a:latin typeface="Cambria Math"/>
                                      </a:rPr>
                                      <m:t>𝑚</m:t>
                                    </m:r>
                                  </m:e>
                                  <m:sup>
                                    <m:r>
                                      <a:rPr lang="en-ZA" sz="1600" b="0" i="1" smtClean="0">
                                        <a:latin typeface="Cambria Math"/>
                                      </a:rPr>
                                      <m:t>2</m:t>
                                    </m:r>
                                  </m:sup>
                                </m:sSup>
                              </m:oMath>
                            </m:oMathPara>
                          </a14:m>
                          <a:endParaRPr lang="en-ZA" sz="1600" dirty="0"/>
                        </a:p>
                        <a:p>
                          <a:endParaRPr lang="en-ZA" dirty="0"/>
                        </a:p>
                      </a:txBody>
                      <a:tcPr/>
                    </a:tc>
                    <a:extLst>
                      <a:ext uri="{0D108BD9-81ED-4DB2-BD59-A6C34878D82A}">
                        <a16:rowId xmlns:a16="http://schemas.microsoft.com/office/drawing/2014/main" val="10005"/>
                      </a:ext>
                    </a:extLst>
                  </a:tr>
                  <a:tr h="551740">
                    <a:tc>
                      <a:txBody>
                        <a:bodyPr/>
                        <a:lstStyle/>
                        <a:p>
                          <a:r>
                            <a:rPr lang="en-ZA" sz="1800" b="0" i="0" u="none" strike="noStrike" kern="1200" baseline="0" dirty="0">
                              <a:solidFill>
                                <a:schemeClr val="tx1"/>
                              </a:solidFill>
                              <a:latin typeface="+mn-lt"/>
                              <a:ea typeface="+mn-ea"/>
                              <a:cs typeface="+mn-cs"/>
                            </a:rPr>
                            <a:t>Distribution board wiring </a:t>
                          </a:r>
                          <a:endParaRPr lang="en-ZA" sz="1800" dirty="0"/>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ZA" sz="1600" b="0" i="1" smtClean="0">
                                    <a:latin typeface="Cambria Math"/>
                                  </a:rPr>
                                  <m:t>10 </m:t>
                                </m:r>
                                <m:r>
                                  <a:rPr lang="en-ZA" sz="1600" b="0" i="1" smtClean="0">
                                    <a:latin typeface="Cambria Math"/>
                                  </a:rPr>
                                  <m:t>𝑚</m:t>
                                </m:r>
                                <m:sSup>
                                  <m:sSupPr>
                                    <m:ctrlPr>
                                      <a:rPr lang="en-ZA" sz="1600" b="0" i="1" smtClean="0">
                                        <a:latin typeface="Cambria Math" panose="02040503050406030204" pitchFamily="18" charset="0"/>
                                      </a:rPr>
                                    </m:ctrlPr>
                                  </m:sSupPr>
                                  <m:e>
                                    <m:r>
                                      <a:rPr lang="en-ZA" sz="1600" b="0" i="1" smtClean="0">
                                        <a:latin typeface="Cambria Math"/>
                                      </a:rPr>
                                      <m:t>𝑚</m:t>
                                    </m:r>
                                  </m:e>
                                  <m:sup>
                                    <m:r>
                                      <a:rPr lang="en-ZA" sz="1600" b="0" i="1" smtClean="0">
                                        <a:latin typeface="Cambria Math"/>
                                      </a:rPr>
                                      <m:t>2</m:t>
                                    </m:r>
                                  </m:sup>
                                </m:sSup>
                              </m:oMath>
                            </m:oMathPara>
                          </a14:m>
                          <a:endParaRPr lang="en-ZA" sz="1600" dirty="0"/>
                        </a:p>
                        <a:p>
                          <a:endParaRPr lang="en-ZA" dirty="0"/>
                        </a:p>
                      </a:txBody>
                      <a:tcPr/>
                    </a:tc>
                    <a:extLst>
                      <a:ext uri="{0D108BD9-81ED-4DB2-BD59-A6C34878D82A}">
                        <a16:rowId xmlns:a16="http://schemas.microsoft.com/office/drawing/2014/main" val="10006"/>
                      </a:ext>
                    </a:extLst>
                  </a:tr>
                  <a:tr h="670647">
                    <a:tc>
                      <a:txBody>
                        <a:bodyPr/>
                        <a:lstStyle/>
                        <a:p>
                          <a:r>
                            <a:rPr lang="en-ZA" sz="1800" b="0" i="0" u="none" strike="noStrike" kern="1200" baseline="0" dirty="0">
                              <a:solidFill>
                                <a:schemeClr val="tx1"/>
                              </a:solidFill>
                              <a:latin typeface="+mn-lt"/>
                              <a:ea typeface="+mn-ea"/>
                              <a:cs typeface="+mn-cs"/>
                            </a:rPr>
                            <a:t>Supply from meter to distribution Board </a:t>
                          </a:r>
                          <a:endParaRPr lang="en-ZA" sz="1800" dirty="0"/>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ZA" sz="1600" b="0" i="1" smtClean="0">
                                    <a:latin typeface="Cambria Math"/>
                                  </a:rPr>
                                  <m:t>16 </m:t>
                                </m:r>
                                <m:r>
                                  <a:rPr lang="en-ZA" sz="1600" b="0" i="1" smtClean="0">
                                    <a:latin typeface="Cambria Math"/>
                                  </a:rPr>
                                  <m:t>𝑚</m:t>
                                </m:r>
                                <m:sSup>
                                  <m:sSupPr>
                                    <m:ctrlPr>
                                      <a:rPr lang="en-ZA" sz="1600" b="0" i="1" smtClean="0">
                                        <a:latin typeface="Cambria Math" panose="02040503050406030204" pitchFamily="18" charset="0"/>
                                      </a:rPr>
                                    </m:ctrlPr>
                                  </m:sSupPr>
                                  <m:e>
                                    <m:r>
                                      <a:rPr lang="en-ZA" sz="1600" b="0" i="1" smtClean="0">
                                        <a:latin typeface="Cambria Math"/>
                                      </a:rPr>
                                      <m:t>𝑚</m:t>
                                    </m:r>
                                  </m:e>
                                  <m:sup>
                                    <m:r>
                                      <a:rPr lang="en-ZA" sz="1600" b="0" i="1" smtClean="0">
                                        <a:latin typeface="Cambria Math"/>
                                      </a:rPr>
                                      <m:t>2</m:t>
                                    </m:r>
                                  </m:sup>
                                </m:sSup>
                              </m:oMath>
                            </m:oMathPara>
                          </a14:m>
                          <a:endParaRPr lang="en-ZA" sz="1600" dirty="0"/>
                        </a:p>
                        <a:p>
                          <a:endParaRPr lang="en-ZA" dirty="0"/>
                        </a:p>
                      </a:txBody>
                      <a:tcPr/>
                    </a:tc>
                    <a:extLst>
                      <a:ext uri="{0D108BD9-81ED-4DB2-BD59-A6C34878D82A}">
                        <a16:rowId xmlns:a16="http://schemas.microsoft.com/office/drawing/2014/main" val="10007"/>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902489958"/>
                  </p:ext>
                </p:extLst>
              </p:nvPr>
            </p:nvGraphicFramePr>
            <p:xfrm>
              <a:off x="1644285" y="2402260"/>
              <a:ext cx="6826250" cy="4565131"/>
            </p:xfrm>
            <a:graphic>
              <a:graphicData uri="http://schemas.openxmlformats.org/drawingml/2006/table">
                <a:tbl>
                  <a:tblPr firstRow="1" bandRow="1">
                    <a:tableStyleId>{5C22544A-7EE6-4342-B048-85BDC9FD1C3A}</a:tableStyleId>
                  </a:tblPr>
                  <a:tblGrid>
                    <a:gridCol w="3413125"/>
                    <a:gridCol w="3413125"/>
                  </a:tblGrid>
                  <a:tr h="687642">
                    <a:tc gridSpan="2">
                      <a:txBody>
                        <a:bodyPr/>
                        <a:lstStyle/>
                        <a:p>
                          <a:pPr marL="0" marR="0" lvl="0" indent="0" algn="l" defTabSz="767913"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smtClean="0">
                              <a:ln>
                                <a:noFill/>
                              </a:ln>
                              <a:solidFill>
                                <a:prstClr val="white"/>
                              </a:solidFill>
                              <a:effectLst/>
                              <a:uLnTx/>
                              <a:uFillTx/>
                              <a:latin typeface="+mn-lt"/>
                              <a:ea typeface="+mn-ea"/>
                              <a:cs typeface="+mn-cs"/>
                            </a:rPr>
                            <a:t>Acceptable conductor sizes for wiring circuits </a:t>
                          </a:r>
                        </a:p>
                        <a:p>
                          <a:endParaRPr lang="en-ZA" dirty="0"/>
                        </a:p>
                      </a:txBody>
                      <a:tcPr/>
                    </a:tc>
                    <a:tc hMerge="1">
                      <a:txBody>
                        <a:bodyPr/>
                        <a:lstStyle/>
                        <a:p>
                          <a:endParaRPr lang="en-ZA" dirty="0"/>
                        </a:p>
                      </a:txBody>
                      <a:tcPr/>
                    </a:tc>
                  </a:tr>
                  <a:tr h="378232">
                    <a:tc>
                      <a:txBody>
                        <a:bodyPr/>
                        <a:lstStyle/>
                        <a:p>
                          <a:endParaRPr lang="en-ZA" sz="1800" dirty="0"/>
                        </a:p>
                      </a:txBody>
                      <a:tcPr/>
                    </a:tc>
                    <a:tc>
                      <a:txBody>
                        <a:bodyPr/>
                        <a:lstStyle/>
                        <a:p>
                          <a:endParaRPr lang="en-US"/>
                        </a:p>
                      </a:txBody>
                      <a:tcPr>
                        <a:blipFill rotWithShape="1">
                          <a:blip r:embed="rId4"/>
                          <a:stretch>
                            <a:fillRect l="-100179" t="-195161" b="-943548"/>
                          </a:stretch>
                        </a:blipFill>
                      </a:tcPr>
                    </a:tc>
                  </a:tr>
                  <a:tr h="565722">
                    <a:tc>
                      <a:txBody>
                        <a:bodyPr/>
                        <a:lstStyle/>
                        <a:p>
                          <a:r>
                            <a:rPr lang="en-ZA" sz="1800" b="0" i="0" u="none" strike="noStrike" kern="1200" baseline="0" dirty="0" smtClean="0">
                              <a:solidFill>
                                <a:schemeClr val="tx1"/>
                              </a:solidFill>
                              <a:latin typeface="+mn-lt"/>
                              <a:ea typeface="+mn-ea"/>
                              <a:cs typeface="+mn-cs"/>
                            </a:rPr>
                            <a:t>Light circuits </a:t>
                          </a:r>
                          <a:endParaRPr lang="en-ZA" sz="1800" dirty="0"/>
                        </a:p>
                      </a:txBody>
                      <a:tcPr/>
                    </a:tc>
                    <a:tc>
                      <a:txBody>
                        <a:bodyPr/>
                        <a:lstStyle/>
                        <a:p>
                          <a:endParaRPr lang="en-US"/>
                        </a:p>
                      </a:txBody>
                      <a:tcPr>
                        <a:blipFill rotWithShape="1">
                          <a:blip r:embed="rId4"/>
                          <a:stretch>
                            <a:fillRect l="-100179" t="-196774" b="-529032"/>
                          </a:stretch>
                        </a:blipFill>
                      </a:tcPr>
                    </a:tc>
                  </a:tr>
                  <a:tr h="565722">
                    <a:tc>
                      <a:txBody>
                        <a:bodyPr/>
                        <a:lstStyle/>
                        <a:p>
                          <a:r>
                            <a:rPr lang="en-ZA" sz="1800" b="0" i="0" u="none" strike="noStrike" kern="1200" baseline="0" dirty="0" smtClean="0">
                              <a:solidFill>
                                <a:schemeClr val="tx1"/>
                              </a:solidFill>
                              <a:latin typeface="+mn-lt"/>
                              <a:ea typeface="+mn-ea"/>
                              <a:cs typeface="+mn-cs"/>
                            </a:rPr>
                            <a:t>Plug (socket outlet) circuit </a:t>
                          </a:r>
                          <a:endParaRPr lang="en-ZA" sz="1800" dirty="0"/>
                        </a:p>
                      </a:txBody>
                      <a:tcPr/>
                    </a:tc>
                    <a:tc>
                      <a:txBody>
                        <a:bodyPr/>
                        <a:lstStyle/>
                        <a:p>
                          <a:endParaRPr lang="en-US"/>
                        </a:p>
                      </a:txBody>
                      <a:tcPr>
                        <a:blipFill rotWithShape="1">
                          <a:blip r:embed="rId4"/>
                          <a:stretch>
                            <a:fillRect l="-100179" t="-296774" b="-429032"/>
                          </a:stretch>
                        </a:blipFill>
                      </a:tcPr>
                    </a:tc>
                  </a:tr>
                  <a:tr h="565722">
                    <a:tc>
                      <a:txBody>
                        <a:bodyPr/>
                        <a:lstStyle/>
                        <a:p>
                          <a:r>
                            <a:rPr lang="en-ZA" sz="1800" b="0" i="0" u="none" strike="noStrike" kern="1200" baseline="0" dirty="0" smtClean="0">
                              <a:solidFill>
                                <a:schemeClr val="tx1"/>
                              </a:solidFill>
                              <a:latin typeface="+mn-lt"/>
                              <a:ea typeface="+mn-ea"/>
                              <a:cs typeface="+mn-cs"/>
                            </a:rPr>
                            <a:t>Geyser circuits </a:t>
                          </a:r>
                          <a:endParaRPr lang="en-ZA" sz="1800" dirty="0"/>
                        </a:p>
                      </a:txBody>
                      <a:tcPr/>
                    </a:tc>
                    <a:tc>
                      <a:txBody>
                        <a:bodyPr/>
                        <a:lstStyle/>
                        <a:p>
                          <a:endParaRPr lang="en-US"/>
                        </a:p>
                      </a:txBody>
                      <a:tcPr>
                        <a:blipFill rotWithShape="1">
                          <a:blip r:embed="rId4"/>
                          <a:stretch>
                            <a:fillRect l="-100179" t="-401087" b="-333696"/>
                          </a:stretch>
                        </a:blipFill>
                      </a:tcPr>
                    </a:tc>
                  </a:tr>
                  <a:tr h="565722">
                    <a:tc>
                      <a:txBody>
                        <a:bodyPr/>
                        <a:lstStyle/>
                        <a:p>
                          <a:r>
                            <a:rPr lang="en-ZA" sz="1800" b="0" i="0" u="none" strike="noStrike" kern="1200" baseline="0" dirty="0" smtClean="0">
                              <a:solidFill>
                                <a:schemeClr val="tx1"/>
                              </a:solidFill>
                              <a:latin typeface="+mn-lt"/>
                              <a:ea typeface="+mn-ea"/>
                              <a:cs typeface="+mn-cs"/>
                            </a:rPr>
                            <a:t>Electric stove circuits </a:t>
                          </a:r>
                          <a:endParaRPr lang="en-ZA" sz="1800" dirty="0"/>
                        </a:p>
                      </a:txBody>
                      <a:tcPr/>
                    </a:tc>
                    <a:tc>
                      <a:txBody>
                        <a:bodyPr/>
                        <a:lstStyle/>
                        <a:p>
                          <a:endParaRPr lang="en-US"/>
                        </a:p>
                      </a:txBody>
                      <a:tcPr>
                        <a:blipFill rotWithShape="1">
                          <a:blip r:embed="rId4"/>
                          <a:stretch>
                            <a:fillRect l="-100179" t="-495699" b="-230108"/>
                          </a:stretch>
                        </a:blipFill>
                      </a:tcPr>
                    </a:tc>
                  </a:tr>
                  <a:tr h="565722">
                    <a:tc>
                      <a:txBody>
                        <a:bodyPr/>
                        <a:lstStyle/>
                        <a:p>
                          <a:r>
                            <a:rPr lang="en-ZA" sz="1800" b="0" i="0" u="none" strike="noStrike" kern="1200" baseline="0" dirty="0" smtClean="0">
                              <a:solidFill>
                                <a:schemeClr val="tx1"/>
                              </a:solidFill>
                              <a:latin typeface="+mn-lt"/>
                              <a:ea typeface="+mn-ea"/>
                              <a:cs typeface="+mn-cs"/>
                            </a:rPr>
                            <a:t>Distribution board wiring </a:t>
                          </a:r>
                          <a:endParaRPr lang="en-ZA" sz="1800" dirty="0"/>
                        </a:p>
                      </a:txBody>
                      <a:tcPr/>
                    </a:tc>
                    <a:tc>
                      <a:txBody>
                        <a:bodyPr/>
                        <a:lstStyle/>
                        <a:p>
                          <a:endParaRPr lang="en-US"/>
                        </a:p>
                      </a:txBody>
                      <a:tcPr>
                        <a:blipFill rotWithShape="1">
                          <a:blip r:embed="rId4"/>
                          <a:stretch>
                            <a:fillRect l="-100179" t="-595699" b="-130108"/>
                          </a:stretch>
                        </a:blipFill>
                      </a:tcPr>
                    </a:tc>
                  </a:tr>
                  <a:tr h="670647">
                    <a:tc>
                      <a:txBody>
                        <a:bodyPr/>
                        <a:lstStyle/>
                        <a:p>
                          <a:r>
                            <a:rPr lang="en-ZA" sz="1800" b="0" i="0" u="none" strike="noStrike" kern="1200" baseline="0" dirty="0" smtClean="0">
                              <a:solidFill>
                                <a:schemeClr val="tx1"/>
                              </a:solidFill>
                              <a:latin typeface="+mn-lt"/>
                              <a:ea typeface="+mn-ea"/>
                              <a:cs typeface="+mn-cs"/>
                            </a:rPr>
                            <a:t>Supply from meter to distribution Board </a:t>
                          </a:r>
                          <a:endParaRPr lang="en-ZA" sz="1800" dirty="0"/>
                        </a:p>
                      </a:txBody>
                      <a:tcPr/>
                    </a:tc>
                    <a:tc>
                      <a:txBody>
                        <a:bodyPr/>
                        <a:lstStyle/>
                        <a:p>
                          <a:endParaRPr lang="en-US"/>
                        </a:p>
                      </a:txBody>
                      <a:tcPr>
                        <a:blipFill rotWithShape="1">
                          <a:blip r:embed="rId4"/>
                          <a:stretch>
                            <a:fillRect l="-100179" t="-588182" b="-10000"/>
                          </a:stretch>
                        </a:blipFill>
                      </a:tcPr>
                    </a:tc>
                  </a:tr>
                </a:tbl>
              </a:graphicData>
            </a:graphic>
          </p:graphicFrame>
        </mc:Fallback>
      </mc:AlternateContent>
      <p:sp>
        <p:nvSpPr>
          <p:cNvPr id="6" name="Rectangle 5"/>
          <p:cNvSpPr/>
          <p:nvPr/>
        </p:nvSpPr>
        <p:spPr>
          <a:xfrm>
            <a:off x="1644285" y="3023672"/>
            <a:ext cx="1303370" cy="369332"/>
          </a:xfrm>
          <a:prstGeom prst="rect">
            <a:avLst/>
          </a:prstGeom>
        </p:spPr>
        <p:txBody>
          <a:bodyPr wrap="none">
            <a:spAutoFit/>
          </a:bodyPr>
          <a:lstStyle/>
          <a:p>
            <a:pPr lvl="0" defTabSz="767913"/>
            <a:r>
              <a:rPr lang="en-ZA" dirty="0">
                <a:solidFill>
                  <a:srgbClr val="43525A"/>
                </a:solidFill>
              </a:rPr>
              <a:t>Bell circuits </a:t>
            </a:r>
          </a:p>
        </p:txBody>
      </p:sp>
    </p:spTree>
    <p:custDataLst>
      <p:tags r:id="rId1"/>
    </p:custDataLst>
    <p:extLst>
      <p:ext uri="{BB962C8B-B14F-4D97-AF65-F5344CB8AC3E}">
        <p14:creationId xmlns:p14="http://schemas.microsoft.com/office/powerpoint/2010/main" val="65537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Vid01</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p:txBody>
          <a:bodyPr>
            <a:normAutofit fontScale="77500" lnSpcReduction="20000"/>
          </a:bodyPr>
          <a:lstStyle/>
          <a:p>
            <a:pPr marL="0" indent="0">
              <a:buNone/>
            </a:pPr>
            <a:r>
              <a:rPr lang="en-ZA" dirty="0"/>
              <a:t>Animated video explaining the advantages of each type of conducting material. </a:t>
            </a:r>
          </a:p>
          <a:p>
            <a:pPr marL="0" indent="0">
              <a:buNone/>
            </a:pPr>
            <a:r>
              <a:rPr lang="en-ZA" dirty="0"/>
              <a:t>Copper is the most commonly used conducting material, because it</a:t>
            </a:r>
          </a:p>
          <a:p>
            <a:pPr marL="0" indent="0">
              <a:buNone/>
            </a:pPr>
            <a:r>
              <a:rPr lang="en-ZA" dirty="0"/>
              <a:t>- is the next best conductor after silver since it has low resistivity,</a:t>
            </a:r>
          </a:p>
          <a:p>
            <a:pPr>
              <a:buFontTx/>
              <a:buChar char="-"/>
            </a:pPr>
            <a:r>
              <a:rPr lang="en-ZA" dirty="0"/>
              <a:t>is relatively cheap,</a:t>
            </a:r>
          </a:p>
          <a:p>
            <a:pPr>
              <a:buFontTx/>
              <a:buChar char="-"/>
            </a:pPr>
            <a:r>
              <a:rPr lang="en-ZA" dirty="0"/>
              <a:t>solders easily,</a:t>
            </a:r>
          </a:p>
          <a:p>
            <a:pPr>
              <a:buFontTx/>
              <a:buChar char="-"/>
            </a:pPr>
            <a:r>
              <a:rPr lang="en-ZA" dirty="0"/>
              <a:t>is corrosion resistant,</a:t>
            </a:r>
          </a:p>
          <a:p>
            <a:pPr>
              <a:buFontTx/>
              <a:buChar char="-"/>
            </a:pPr>
            <a:r>
              <a:rPr lang="en-ZA" dirty="0"/>
              <a:t>has a high melting point.</a:t>
            </a:r>
          </a:p>
          <a:p>
            <a:pPr marL="0" indent="0">
              <a:buNone/>
            </a:pPr>
            <a:r>
              <a:rPr lang="en-ZA" dirty="0"/>
              <a:t>Aluminium is also extensively used to manufacture electrical conductors, because it</a:t>
            </a:r>
          </a:p>
          <a:p>
            <a:pPr marL="0" indent="0">
              <a:buNone/>
            </a:pPr>
            <a:r>
              <a:rPr lang="en-ZA" dirty="0"/>
              <a:t>- is a good conductor though not as good as copper,</a:t>
            </a:r>
          </a:p>
          <a:p>
            <a:pPr marL="0" indent="0">
              <a:buNone/>
            </a:pPr>
            <a:r>
              <a:rPr lang="en-ZA" dirty="0"/>
              <a:t>- is very light,</a:t>
            </a:r>
          </a:p>
          <a:p>
            <a:pPr marL="0" indent="0">
              <a:buNone/>
            </a:pPr>
            <a:r>
              <a:rPr lang="en-ZA" dirty="0"/>
              <a:t>- is relatively cheap,</a:t>
            </a:r>
          </a:p>
          <a:p>
            <a:pPr marL="0" indent="0">
              <a:buNone/>
            </a:pPr>
            <a:r>
              <a:rPr lang="en-ZA" dirty="0"/>
              <a:t>- is fairly resistant to corrosion.</a:t>
            </a:r>
          </a:p>
          <a:p>
            <a:pPr>
              <a:buFontTx/>
              <a:buChar char="-"/>
            </a:pPr>
            <a:endParaRPr lang="en-ZA" dirty="0"/>
          </a:p>
        </p:txBody>
      </p:sp>
    </p:spTree>
    <p:custDataLst>
      <p:tags r:id="rId1"/>
    </p:custDataLst>
    <p:extLst>
      <p:ext uri="{BB962C8B-B14F-4D97-AF65-F5344CB8AC3E}">
        <p14:creationId xmlns:p14="http://schemas.microsoft.com/office/powerpoint/2010/main" val="2874275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Vid01 continued</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p:txBody>
          <a:bodyPr>
            <a:normAutofit/>
          </a:bodyPr>
          <a:lstStyle/>
          <a:p>
            <a:pPr marL="0" indent="0">
              <a:buNone/>
            </a:pPr>
            <a:r>
              <a:rPr lang="en-ZA" sz="1800" dirty="0"/>
              <a:t>Compared to copper, aluminium has the following disadvantages:</a:t>
            </a:r>
          </a:p>
          <a:p>
            <a:pPr marL="0" indent="0">
              <a:buNone/>
            </a:pPr>
            <a:r>
              <a:rPr lang="en-ZA" sz="1800" dirty="0"/>
              <a:t>• It has a higher resistance and therefore thicker conductors must be used for the same current carrying capacity;</a:t>
            </a:r>
          </a:p>
          <a:p>
            <a:pPr marL="0" indent="0">
              <a:buNone/>
            </a:pPr>
            <a:r>
              <a:rPr lang="en-ZA" sz="1800" dirty="0"/>
              <a:t>• It has a lower tensile strength and is not as rigid;</a:t>
            </a:r>
          </a:p>
          <a:p>
            <a:pPr marL="0" indent="0">
              <a:buNone/>
            </a:pPr>
            <a:r>
              <a:rPr lang="en-ZA" sz="1800" dirty="0"/>
              <a:t>• It cannot be soldered and welded as easily as copper;</a:t>
            </a:r>
          </a:p>
          <a:p>
            <a:pPr marL="0" indent="0">
              <a:buNone/>
            </a:pPr>
            <a:r>
              <a:rPr lang="en-ZA" sz="1800" dirty="0"/>
              <a:t>• It is not as resistant to corrosion.</a:t>
            </a:r>
          </a:p>
        </p:txBody>
      </p:sp>
    </p:spTree>
    <p:custDataLst>
      <p:tags r:id="rId1"/>
    </p:custDataLst>
    <p:extLst>
      <p:ext uri="{BB962C8B-B14F-4D97-AF65-F5344CB8AC3E}">
        <p14:creationId xmlns:p14="http://schemas.microsoft.com/office/powerpoint/2010/main" val="1314956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a:t>
            </a:r>
          </a:p>
        </p:txBody>
      </p:sp>
      <p:sp>
        <p:nvSpPr>
          <p:cNvPr id="4" name="Content Placeholder 2">
            <a:extLst>
              <a:ext uri="{FF2B5EF4-FFF2-40B4-BE49-F238E27FC236}">
                <a16:creationId xmlns:a16="http://schemas.microsoft.com/office/drawing/2014/main" id="{6F0D3B89-CC8C-46A0-9875-809853FB6078}"/>
              </a:ext>
            </a:extLst>
          </p:cNvPr>
          <p:cNvSpPr>
            <a:spLocks noGrp="1"/>
          </p:cNvSpPr>
          <p:nvPr>
            <p:ph idx="1"/>
          </p:nvPr>
        </p:nvSpPr>
        <p:spPr>
          <a:xfrm>
            <a:off x="599026" y="1027703"/>
            <a:ext cx="8831461" cy="4582800"/>
          </a:xfrm>
        </p:spPr>
        <p:txBody>
          <a:bodyPr>
            <a:noAutofit/>
          </a:bodyPr>
          <a:lstStyle/>
          <a:p>
            <a:pPr marL="0" indent="0">
              <a:buNone/>
            </a:pPr>
            <a:r>
              <a:rPr lang="en-ZA" sz="1400" dirty="0"/>
              <a:t>Insulators are used to prevent the flow of electric current where a potential difference exists between two points, for example between two parallel conductors in an electrical flex conductor of a reading lamp. The higher the voltage at which a piece of equipment works, the more complex the problem of insulation becomes.</a:t>
            </a:r>
          </a:p>
          <a:p>
            <a:pPr marL="0" indent="0">
              <a:buNone/>
            </a:pPr>
            <a:r>
              <a:rPr lang="en-ZA" sz="1400" dirty="0"/>
              <a:t>In order to assess the usefulness of a material for the purpose of insulation it should be examined with reference to the following factors:</a:t>
            </a:r>
          </a:p>
          <a:p>
            <a:pPr marL="0" indent="0">
              <a:buNone/>
            </a:pPr>
            <a:r>
              <a:rPr lang="en-ZA" sz="1400" dirty="0"/>
              <a:t>• Electrical</a:t>
            </a:r>
          </a:p>
          <a:p>
            <a:pPr marL="0" indent="0">
              <a:buNone/>
            </a:pPr>
            <a:r>
              <a:rPr lang="en-ZA" sz="1400" dirty="0"/>
              <a:t>The resistivity, electric strength, flash over value, permittivity and dielectric loss of the material must be considered.</a:t>
            </a:r>
          </a:p>
          <a:p>
            <a:pPr marL="0" indent="0">
              <a:buNone/>
            </a:pPr>
            <a:r>
              <a:rPr lang="en-ZA" sz="1400" dirty="0"/>
              <a:t>• Mechanical</a:t>
            </a:r>
          </a:p>
          <a:p>
            <a:pPr marL="0" indent="0">
              <a:buNone/>
            </a:pPr>
            <a:r>
              <a:rPr lang="en-ZA" sz="1400" dirty="0"/>
              <a:t>The tensile, compressive, shear and impact strengths of the material as well as its machinability must be considered.</a:t>
            </a:r>
          </a:p>
          <a:p>
            <a:pPr marL="0" indent="0">
              <a:buNone/>
            </a:pPr>
            <a:r>
              <a:rPr lang="en-ZA" sz="1400" dirty="0"/>
              <a:t>• Physical</a:t>
            </a:r>
          </a:p>
          <a:p>
            <a:pPr marL="0" indent="0">
              <a:buNone/>
            </a:pPr>
            <a:r>
              <a:rPr lang="en-ZA" sz="1400" dirty="0"/>
              <a:t>The effects of moisture and temperature on the insulation material must be considered.</a:t>
            </a:r>
          </a:p>
          <a:p>
            <a:pPr marL="0" indent="0">
              <a:buNone/>
            </a:pPr>
            <a:r>
              <a:rPr lang="en-ZA" sz="1400" dirty="0"/>
              <a:t>• Chemical</a:t>
            </a:r>
          </a:p>
          <a:p>
            <a:pPr marL="0" indent="0">
              <a:buNone/>
            </a:pPr>
            <a:r>
              <a:rPr lang="en-ZA" sz="1400" dirty="0"/>
              <a:t>The possibility of chemicals and oils coming into contact with the insulating material, and the effect they will have on it, must be taken into consideration.</a:t>
            </a:r>
          </a:p>
          <a:p>
            <a:pPr marL="0" indent="0">
              <a:buNone/>
            </a:pPr>
            <a:r>
              <a:rPr lang="en-ZA" sz="1400" dirty="0"/>
              <a:t>An example of how closely these  four properties are inter-related is, that a material, which has excellent electrical properties at normal temperatures, may have very poor electrical properties at a high temperature due to its thermal instability. If moisture absorption of a material is high the electrical properties are frequently impaired, rendering the material unsuitable as an insulator. It is clear, therefore, that the greatest care must be exercised in selecting a suitable material, especially when it is remembered how many materials ranging from solids, liquids and gases are used for insulation.	</a:t>
            </a:r>
          </a:p>
          <a:p>
            <a:pPr marL="0" indent="0">
              <a:buNone/>
            </a:pPr>
            <a:endParaRPr lang="en-ZA" sz="1400" dirty="0"/>
          </a:p>
        </p:txBody>
      </p:sp>
    </p:spTree>
    <p:custDataLst>
      <p:tags r:id="rId1"/>
    </p:custDataLst>
    <p:extLst>
      <p:ext uri="{BB962C8B-B14F-4D97-AF65-F5344CB8AC3E}">
        <p14:creationId xmlns:p14="http://schemas.microsoft.com/office/powerpoint/2010/main" val="1082529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In this lesson you will learn about:</a:t>
            </a:r>
          </a:p>
        </p:txBody>
      </p:sp>
      <p:sp>
        <p:nvSpPr>
          <p:cNvPr id="5" name="Content Placeholder 4"/>
          <p:cNvSpPr>
            <a:spLocks noGrp="1"/>
          </p:cNvSpPr>
          <p:nvPr>
            <p:ph idx="1"/>
          </p:nvPr>
        </p:nvSpPr>
        <p:spPr/>
        <p:txBody>
          <a:bodyPr>
            <a:normAutofit/>
          </a:bodyPr>
          <a:lstStyle/>
          <a:p>
            <a:r>
              <a:rPr lang="en-ZA" sz="2400" dirty="0">
                <a:solidFill>
                  <a:srgbClr val="0070C0"/>
                </a:solidFill>
              </a:rPr>
              <a:t>Cables</a:t>
            </a:r>
          </a:p>
          <a:p>
            <a:r>
              <a:rPr lang="en-ZA" sz="2400" dirty="0">
                <a:solidFill>
                  <a:srgbClr val="0070C0"/>
                </a:solidFill>
              </a:rPr>
              <a:t>Conductors: uses, material, properties and cross sectional area</a:t>
            </a:r>
          </a:p>
          <a:p>
            <a:r>
              <a:rPr lang="en-ZA" sz="2400" dirty="0">
                <a:solidFill>
                  <a:srgbClr val="0070C0"/>
                </a:solidFill>
              </a:rPr>
              <a:t>Insulators: uses, types, properties and colour coding</a:t>
            </a:r>
          </a:p>
          <a:p>
            <a:r>
              <a:rPr lang="en-ZA" sz="2400" dirty="0">
                <a:solidFill>
                  <a:srgbClr val="0070C0"/>
                </a:solidFill>
              </a:rPr>
              <a:t>Current carrying capacity of conductors</a:t>
            </a:r>
          </a:p>
          <a:p>
            <a:r>
              <a:rPr lang="en-ZA" sz="2400" dirty="0">
                <a:solidFill>
                  <a:srgbClr val="0070C0"/>
                </a:solidFill>
              </a:rPr>
              <a:t>Bus-bar precautions</a:t>
            </a:r>
          </a:p>
        </p:txBody>
      </p:sp>
    </p:spTree>
    <p:extLst>
      <p:ext uri="{BB962C8B-B14F-4D97-AF65-F5344CB8AC3E}">
        <p14:creationId xmlns:p14="http://schemas.microsoft.com/office/powerpoint/2010/main" val="2957094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 continued </a:t>
            </a:r>
          </a:p>
        </p:txBody>
      </p:sp>
      <p:sp>
        <p:nvSpPr>
          <p:cNvPr id="4" name="Content Placeholder 2">
            <a:extLst>
              <a:ext uri="{FF2B5EF4-FFF2-40B4-BE49-F238E27FC236}">
                <a16:creationId xmlns:a16="http://schemas.microsoft.com/office/drawing/2014/main" id="{6F0D3B89-CC8C-46A0-9875-809853FB6078}"/>
              </a:ext>
            </a:extLst>
          </p:cNvPr>
          <p:cNvSpPr>
            <a:spLocks noGrp="1"/>
          </p:cNvSpPr>
          <p:nvPr>
            <p:ph idx="1"/>
          </p:nvPr>
        </p:nvSpPr>
        <p:spPr>
          <a:xfrm>
            <a:off x="599026" y="1027703"/>
            <a:ext cx="8831461" cy="4582800"/>
          </a:xfrm>
        </p:spPr>
        <p:txBody>
          <a:bodyPr>
            <a:noAutofit/>
          </a:bodyPr>
          <a:lstStyle/>
          <a:p>
            <a:pPr marL="0" indent="0">
              <a:buNone/>
            </a:pPr>
            <a:r>
              <a:rPr lang="en-ZA" sz="1400" dirty="0"/>
              <a:t>Here are some of the best, most commonly used insulation materials, together with their possible uses. </a:t>
            </a:r>
          </a:p>
          <a:p>
            <a:r>
              <a:rPr lang="en-ZA" sz="1400" dirty="0"/>
              <a:t>Porcelain  Insulators are used for overhead lines. </a:t>
            </a:r>
          </a:p>
          <a:p>
            <a:r>
              <a:rPr lang="en-ZA" sz="1400" dirty="0"/>
              <a:t> Asbestos  was used for conductor insulation under excessive temperature conditions, e.g. electrical stove wiring, boilers, geysers, etc. however, due to the health hazard, this material is no longer used.</a:t>
            </a:r>
          </a:p>
          <a:p>
            <a:r>
              <a:rPr lang="en-ZA" sz="1400" dirty="0"/>
              <a:t> Heat resistant </a:t>
            </a:r>
            <a:r>
              <a:rPr lang="en-ZA" sz="1400" dirty="0" err="1"/>
              <a:t>Silcone</a:t>
            </a:r>
            <a:r>
              <a:rPr lang="en-ZA" sz="1400" dirty="0"/>
              <a:t>  is used for  insulation under excessive temperature conditions, e.g. electrical stove wiring, boilers, geysers, etc. </a:t>
            </a:r>
          </a:p>
          <a:p>
            <a:r>
              <a:rPr lang="en-ZA" sz="1400" dirty="0"/>
              <a:t>  Mica used for insulation between commutator segments, electric iron elements, insulating washers, etc.</a:t>
            </a:r>
          </a:p>
          <a:p>
            <a:r>
              <a:rPr lang="en-ZA" sz="1400" dirty="0"/>
              <a:t>  Bakelite  is used for outer casings of batteries; also obtainable in sheet form and used for panel wiring boards. </a:t>
            </a:r>
          </a:p>
          <a:p>
            <a:r>
              <a:rPr lang="en-ZA" sz="1400" dirty="0"/>
              <a:t> Cotton with varnish and certain oils added within, is used to cover conductors used for motor and transformer coils. Also used as insulation tape. </a:t>
            </a:r>
          </a:p>
          <a:p>
            <a:r>
              <a:rPr lang="en-ZA" sz="1400" dirty="0"/>
              <a:t>  Shellac comes in flake form and is mixed with methylated spirits to produce a high quality insulating varnish. </a:t>
            </a:r>
          </a:p>
          <a:p>
            <a:r>
              <a:rPr lang="en-ZA" sz="1400" dirty="0"/>
              <a:t> Paper after resin oils, have been added to it, is used as cable insulation. It is also cheap and can withstand high temperatures.  </a:t>
            </a:r>
          </a:p>
          <a:p>
            <a:r>
              <a:rPr lang="en-ZA" sz="1400" dirty="0"/>
              <a:t>Vulcanised rubber insulation or VRI is used as insulation around conductors in flexible cables and cords. Tough rubber sheathing or TRS for heavy duty cables. </a:t>
            </a:r>
          </a:p>
          <a:p>
            <a:r>
              <a:rPr lang="en-ZA" sz="1400" dirty="0"/>
              <a:t>  Polyvinyl chloride  commonly known as </a:t>
            </a:r>
            <a:r>
              <a:rPr lang="en-ZA" sz="1400" i="1" dirty="0"/>
              <a:t>PVC</a:t>
            </a:r>
            <a:r>
              <a:rPr lang="en-ZA" sz="1400" dirty="0"/>
              <a:t>  is extensively used today as insulation around conductors and cables. It is acid and oil resistant, strong and flexible, and can be coloured easily.</a:t>
            </a:r>
          </a:p>
          <a:p>
            <a:pPr marL="0" indent="0">
              <a:buNone/>
            </a:pPr>
            <a:r>
              <a:rPr lang="en-ZA" sz="1400" i="1" dirty="0"/>
              <a:t>  </a:t>
            </a:r>
          </a:p>
          <a:p>
            <a:endParaRPr lang="en-ZA" sz="1400" dirty="0"/>
          </a:p>
          <a:p>
            <a:endParaRPr lang="en-ZA" sz="1400" dirty="0"/>
          </a:p>
          <a:p>
            <a:endParaRPr lang="en-ZA" sz="1400" dirty="0"/>
          </a:p>
          <a:p>
            <a:pPr marL="0" indent="0">
              <a:buNone/>
            </a:pPr>
            <a:endParaRPr lang="en-ZA" sz="1400" dirty="0"/>
          </a:p>
        </p:txBody>
      </p:sp>
    </p:spTree>
    <p:custDataLst>
      <p:tags r:id="rId1"/>
    </p:custDataLst>
    <p:extLst>
      <p:ext uri="{BB962C8B-B14F-4D97-AF65-F5344CB8AC3E}">
        <p14:creationId xmlns:p14="http://schemas.microsoft.com/office/powerpoint/2010/main" val="628730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Vid03</a:t>
            </a:r>
          </a:p>
        </p:txBody>
      </p:sp>
      <p:sp>
        <p:nvSpPr>
          <p:cNvPr id="3" name="Content Placeholder 2"/>
          <p:cNvSpPr>
            <a:spLocks noGrp="1"/>
          </p:cNvSpPr>
          <p:nvPr>
            <p:ph idx="1"/>
          </p:nvPr>
        </p:nvSpPr>
        <p:spPr/>
        <p:txBody>
          <a:bodyPr>
            <a:normAutofit/>
          </a:bodyPr>
          <a:lstStyle/>
          <a:p>
            <a:r>
              <a:rPr lang="en-ZA" sz="2400" dirty="0"/>
              <a:t>Tough rubber sheathing or TRS is </a:t>
            </a:r>
            <a:r>
              <a:rPr lang="en-ZA" dirty="0"/>
              <a:t>very flexible but is affected by water, oil and chemicals. It must be protected from direct sunlight as it will easily burn when overheated.</a:t>
            </a:r>
          </a:p>
          <a:p>
            <a:r>
              <a:rPr lang="en-ZA" dirty="0"/>
              <a:t>Polyvinyl chloride  or PVC  hardens at low temperatures and softens at high temperatures. It is largely unaffected by water, oil and chemicals. PVC is not as badly affected by direct sunlight as TRS. It does not burn easily but if it is overheated, a poisonous and corrosive gas is given off. </a:t>
            </a:r>
          </a:p>
          <a:p>
            <a:pPr marL="0" indent="0">
              <a:buNone/>
            </a:pPr>
            <a:r>
              <a:rPr lang="en-ZA" dirty="0"/>
              <a:t>  </a:t>
            </a:r>
          </a:p>
          <a:p>
            <a:endParaRPr lang="en-ZA" dirty="0"/>
          </a:p>
          <a:p>
            <a:pPr marL="0" indent="0">
              <a:buNone/>
            </a:pPr>
            <a:endParaRPr lang="en-ZA" dirty="0"/>
          </a:p>
          <a:p>
            <a:pPr marL="0" indent="0">
              <a:buNone/>
            </a:pPr>
            <a:endParaRPr lang="en-ZA" dirty="0"/>
          </a:p>
        </p:txBody>
      </p:sp>
    </p:spTree>
    <p:custDataLst>
      <p:tags r:id="rId1"/>
    </p:custDataLst>
    <p:extLst>
      <p:ext uri="{BB962C8B-B14F-4D97-AF65-F5344CB8AC3E}">
        <p14:creationId xmlns:p14="http://schemas.microsoft.com/office/powerpoint/2010/main" val="3912749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Vid04</a:t>
            </a:r>
          </a:p>
        </p:txBody>
      </p:sp>
      <p:sp>
        <p:nvSpPr>
          <p:cNvPr id="3" name="Content Placeholder 2"/>
          <p:cNvSpPr>
            <a:spLocks noGrp="1"/>
          </p:cNvSpPr>
          <p:nvPr>
            <p:ph idx="1"/>
          </p:nvPr>
        </p:nvSpPr>
        <p:spPr/>
        <p:txBody>
          <a:bodyPr>
            <a:normAutofit/>
          </a:bodyPr>
          <a:lstStyle/>
          <a:p>
            <a:pPr marL="0" indent="0">
              <a:buNone/>
            </a:pPr>
            <a:r>
              <a:rPr lang="en-ZA" sz="2400" dirty="0"/>
              <a:t>Screencast video of an expert presenter explaining:  Effective current carrying capacity of conductors.</a:t>
            </a:r>
          </a:p>
          <a:p>
            <a:pPr marL="0" indent="0">
              <a:buNone/>
            </a:pPr>
            <a:r>
              <a:rPr lang="en-ZA" sz="2400" dirty="0"/>
              <a:t>Regulation 6.2.6.1 of the SANS wiring code: The value of a tabulated current represents the effective current carrying capacity only where no correction factor is applicable. Otherwise the current-carrying capacity of a cable corresponds to the tabulated value multiplied by the appropriate correction factor or factors for ambient temperature, grouping, neutral imbalance, harmonics, thermal insulation and solar radiation, as applicable. </a:t>
            </a:r>
          </a:p>
          <a:p>
            <a:pPr marL="0" indent="0">
              <a:buNone/>
            </a:pPr>
            <a:endParaRPr lang="en-ZA" sz="2400" dirty="0"/>
          </a:p>
          <a:p>
            <a:endParaRPr lang="en-ZA" dirty="0"/>
          </a:p>
          <a:p>
            <a:pPr marL="0" indent="0">
              <a:buNone/>
            </a:pPr>
            <a:endParaRPr lang="en-ZA" dirty="0"/>
          </a:p>
          <a:p>
            <a:pPr marL="0" indent="0">
              <a:buNone/>
            </a:pPr>
            <a:endParaRPr lang="en-ZA" dirty="0"/>
          </a:p>
        </p:txBody>
      </p:sp>
      <p:sp>
        <p:nvSpPr>
          <p:cNvPr id="5" name="Line Callout 1 (Border and Accent Bar) 4"/>
          <p:cNvSpPr/>
          <p:nvPr/>
        </p:nvSpPr>
        <p:spPr>
          <a:xfrm>
            <a:off x="9728615" y="306637"/>
            <a:ext cx="2458387" cy="1776995"/>
          </a:xfrm>
          <a:prstGeom prst="accentBorderCallout1">
            <a:avLst/>
          </a:prstGeom>
          <a:solidFill>
            <a:schemeClr val="accent6">
              <a:alpha val="82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dirty="0">
                <a:solidFill>
                  <a:schemeClr val="bg1"/>
                </a:solidFill>
              </a:rPr>
              <a:t>SME must go over this section to add depth to video 04. I suggest the video be created similar to the </a:t>
            </a:r>
            <a:r>
              <a:rPr lang="en-ZA" dirty="0" err="1">
                <a:solidFill>
                  <a:schemeClr val="bg1"/>
                </a:solidFill>
              </a:rPr>
              <a:t>youtube</a:t>
            </a:r>
            <a:r>
              <a:rPr lang="en-ZA" dirty="0">
                <a:solidFill>
                  <a:schemeClr val="bg1"/>
                </a:solidFill>
              </a:rPr>
              <a:t> link in the notes</a:t>
            </a:r>
          </a:p>
        </p:txBody>
      </p:sp>
    </p:spTree>
    <p:custDataLst>
      <p:tags r:id="rId1"/>
    </p:custDataLst>
    <p:extLst>
      <p:ext uri="{BB962C8B-B14F-4D97-AF65-F5344CB8AC3E}">
        <p14:creationId xmlns:p14="http://schemas.microsoft.com/office/powerpoint/2010/main" val="2864997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Vid04 continued</a:t>
            </a:r>
          </a:p>
        </p:txBody>
      </p:sp>
      <p:sp>
        <p:nvSpPr>
          <p:cNvPr id="3" name="Content Placeholder 2"/>
          <p:cNvSpPr>
            <a:spLocks noGrp="1"/>
          </p:cNvSpPr>
          <p:nvPr>
            <p:ph idx="1"/>
          </p:nvPr>
        </p:nvSpPr>
        <p:spPr>
          <a:xfrm>
            <a:off x="703957" y="1353671"/>
            <a:ext cx="8831461" cy="834894"/>
          </a:xfrm>
        </p:spPr>
        <p:txBody>
          <a:bodyPr>
            <a:normAutofit fontScale="92500" lnSpcReduction="20000"/>
          </a:bodyPr>
          <a:lstStyle/>
          <a:p>
            <a:pPr marL="0" indent="0">
              <a:buNone/>
            </a:pPr>
            <a:r>
              <a:rPr lang="en-ZA" sz="1800" dirty="0"/>
              <a:t>By using table 6.3a) of the SANS wiring code and looking at the cross sectional areas of conductors in column 1 we can use column 2 to determine the current carrying capacity of one two-core cable, single phase enclosed in an insulating wall. Current carrying capacity is measured in amperes.</a:t>
            </a:r>
          </a:p>
          <a:p>
            <a:pPr marL="0" indent="0">
              <a:buNone/>
            </a:pPr>
            <a:endParaRPr lang="en-ZA" dirty="0"/>
          </a:p>
          <a:p>
            <a:pPr marL="0" indent="0">
              <a:buNone/>
            </a:pPr>
            <a:endParaRPr lang="en-ZA" dirty="0"/>
          </a:p>
        </p:txBody>
      </p:sp>
      <p:grpSp>
        <p:nvGrpSpPr>
          <p:cNvPr id="7" name="Group 6"/>
          <p:cNvGrpSpPr/>
          <p:nvPr/>
        </p:nvGrpSpPr>
        <p:grpSpPr>
          <a:xfrm>
            <a:off x="0" y="2264245"/>
            <a:ext cx="6534150" cy="3627254"/>
            <a:chOff x="2042099" y="2353821"/>
            <a:chExt cx="6534150" cy="3627254"/>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796"/>
            <a:stretch/>
          </p:blipFill>
          <p:spPr bwMode="auto">
            <a:xfrm>
              <a:off x="2042099" y="2353821"/>
              <a:ext cx="6534150" cy="362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218543" y="2938072"/>
              <a:ext cx="404735" cy="329784"/>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2895598" y="2970551"/>
              <a:ext cx="404735" cy="329784"/>
            </a:xfrm>
            <a:prstGeom prst="ellipse">
              <a:avLst/>
            </a:prstGeom>
            <a:solidFill>
              <a:schemeClr val="accent2">
                <a:lumMod val="75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2758190" y="3792511"/>
              <a:ext cx="542143" cy="854440"/>
            </a:xfrm>
            <a:prstGeom prst="rect">
              <a:avLst/>
            </a:prstGeom>
            <a:solidFill>
              <a:schemeClr val="accent6">
                <a:alpha val="2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grpSp>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180" b="1947"/>
          <a:stretch/>
        </p:blipFill>
        <p:spPr bwMode="auto">
          <a:xfrm>
            <a:off x="6655637" y="2369175"/>
            <a:ext cx="6437026" cy="339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0197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Vid04 continued</a:t>
            </a:r>
          </a:p>
        </p:txBody>
      </p:sp>
      <p:sp>
        <p:nvSpPr>
          <p:cNvPr id="3" name="Content Placeholder 2"/>
          <p:cNvSpPr>
            <a:spLocks noGrp="1"/>
          </p:cNvSpPr>
          <p:nvPr>
            <p:ph idx="1"/>
          </p:nvPr>
        </p:nvSpPr>
        <p:spPr>
          <a:xfrm>
            <a:off x="191434" y="1137846"/>
            <a:ext cx="8831461" cy="1527304"/>
          </a:xfrm>
        </p:spPr>
        <p:txBody>
          <a:bodyPr>
            <a:normAutofit lnSpcReduction="10000"/>
          </a:bodyPr>
          <a:lstStyle/>
          <a:p>
            <a:pPr marL="0" indent="0">
              <a:buNone/>
            </a:pPr>
            <a:r>
              <a:rPr lang="en-ZA" sz="1800" dirty="0"/>
              <a:t>For example using  the table and looking at column 2 we can see that the current carrying capacity of conductors with a cross-sectional area </a:t>
            </a:r>
          </a:p>
          <a:p>
            <a:pPr>
              <a:buFontTx/>
              <a:buChar char="-"/>
            </a:pPr>
            <a:r>
              <a:rPr lang="en-ZA" sz="1800" dirty="0"/>
              <a:t>of 1,5 mm^2 is 14 A. </a:t>
            </a:r>
          </a:p>
          <a:p>
            <a:pPr>
              <a:buFontTx/>
              <a:buChar char="-"/>
            </a:pPr>
            <a:r>
              <a:rPr lang="en-ZA" sz="1800" dirty="0"/>
              <a:t>of 2.5mm^2 is 18,5 A and</a:t>
            </a:r>
          </a:p>
          <a:p>
            <a:pPr>
              <a:buFontTx/>
              <a:buChar char="-"/>
            </a:pPr>
            <a:r>
              <a:rPr lang="en-ZA" sz="1800" dirty="0"/>
              <a:t>of 25 mm^2 is 75 A</a:t>
            </a:r>
          </a:p>
          <a:p>
            <a:pPr marL="0" indent="0">
              <a:buNone/>
            </a:pPr>
            <a:endParaRPr lang="en-ZA" dirty="0"/>
          </a:p>
          <a:p>
            <a:pPr marL="0" indent="0">
              <a:buNone/>
            </a:pPr>
            <a:endParaRPr lang="en-ZA" dirty="0"/>
          </a:p>
        </p:txBody>
      </p:sp>
      <p:grpSp>
        <p:nvGrpSpPr>
          <p:cNvPr id="7" name="Group 6"/>
          <p:cNvGrpSpPr/>
          <p:nvPr/>
        </p:nvGrpSpPr>
        <p:grpSpPr>
          <a:xfrm>
            <a:off x="0" y="2848855"/>
            <a:ext cx="6534150" cy="3627254"/>
            <a:chOff x="2042099" y="2353821"/>
            <a:chExt cx="6534150" cy="3627254"/>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796"/>
            <a:stretch/>
          </p:blipFill>
          <p:spPr bwMode="auto">
            <a:xfrm>
              <a:off x="2042099" y="2353821"/>
              <a:ext cx="6534150" cy="362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218543" y="2938072"/>
              <a:ext cx="404735" cy="329784"/>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2895598" y="2970551"/>
              <a:ext cx="404735" cy="329784"/>
            </a:xfrm>
            <a:prstGeom prst="ellipse">
              <a:avLst/>
            </a:prstGeom>
            <a:solidFill>
              <a:schemeClr val="accent2">
                <a:lumMod val="75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2758190" y="3792511"/>
              <a:ext cx="542143" cy="854440"/>
            </a:xfrm>
            <a:prstGeom prst="rect">
              <a:avLst/>
            </a:prstGeom>
            <a:solidFill>
              <a:schemeClr val="accent6">
                <a:alpha val="2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grpSp>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180" b="1947"/>
          <a:stretch/>
        </p:blipFill>
        <p:spPr bwMode="auto">
          <a:xfrm>
            <a:off x="6655637" y="2878835"/>
            <a:ext cx="6437026" cy="339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0595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Cables have many uses</a:t>
            </a:r>
          </a:p>
        </p:txBody>
      </p:sp>
      <p:sp>
        <p:nvSpPr>
          <p:cNvPr id="3" name="Content Placeholder 2"/>
          <p:cNvSpPr>
            <a:spLocks noGrp="1"/>
          </p:cNvSpPr>
          <p:nvPr>
            <p:ph idx="1"/>
          </p:nvPr>
        </p:nvSpPr>
        <p:spPr>
          <a:xfrm>
            <a:off x="884902" y="1256756"/>
            <a:ext cx="8390411" cy="1729824"/>
          </a:xfrm>
        </p:spPr>
        <p:txBody>
          <a:bodyPr>
            <a:noAutofit/>
          </a:bodyPr>
          <a:lstStyle/>
          <a:p>
            <a:pPr marL="0" indent="0">
              <a:buNone/>
            </a:pPr>
            <a:r>
              <a:rPr lang="en-GB" sz="2400" dirty="0"/>
              <a:t>Cables conduct electricity and come in different shapes and sizes. Look around you and see how many different cables you can find with different uses. When deciding on the right cable for a project, there are many things to consider, which you will learn more about in future lessons.</a:t>
            </a:r>
            <a:endParaRPr lang="en-GB" dirty="0"/>
          </a:p>
          <a:p>
            <a:endParaRPr lang="en-GB" dirty="0"/>
          </a:p>
          <a:p>
            <a:endParaRPr lang="en-GB" dirty="0"/>
          </a:p>
          <a:p>
            <a:endParaRPr lang="en-GB" dirty="0"/>
          </a:p>
        </p:txBody>
      </p:sp>
      <p:pic>
        <p:nvPicPr>
          <p:cNvPr id="6"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653" y="2713456"/>
            <a:ext cx="854046" cy="854046"/>
          </a:xfrm>
          <a:prstGeom prst="rect">
            <a:avLst/>
          </a:prstGeom>
        </p:spPr>
      </p:pic>
      <p:sp>
        <p:nvSpPr>
          <p:cNvPr id="7" name="Rectangle 6">
            <a:extLst>
              <a:ext uri="{FF2B5EF4-FFF2-40B4-BE49-F238E27FC236}">
                <a16:creationId xmlns:a16="http://schemas.microsoft.com/office/drawing/2014/main" id="{E361E8D8-AEC4-C248-93E8-816F597EB996}"/>
              </a:ext>
            </a:extLst>
          </p:cNvPr>
          <p:cNvSpPr/>
          <p:nvPr/>
        </p:nvSpPr>
        <p:spPr>
          <a:xfrm>
            <a:off x="898081" y="2973145"/>
            <a:ext cx="7091676" cy="461665"/>
          </a:xfrm>
          <a:prstGeom prst="rect">
            <a:avLst/>
          </a:prstGeom>
          <a:solidFill>
            <a:schemeClr val="tx2">
              <a:lumMod val="40000"/>
              <a:lumOff val="60000"/>
            </a:schemeClr>
          </a:solidFill>
        </p:spPr>
        <p:txBody>
          <a:bodyPr wrap="square">
            <a:spAutoFit/>
          </a:bodyPr>
          <a:lstStyle/>
          <a:p>
            <a:r>
              <a:rPr lang="en-GB" sz="2400" i="1" dirty="0"/>
              <a:t>Click on the image to see what type of cables these are.</a:t>
            </a:r>
          </a:p>
        </p:txBody>
      </p:sp>
      <p:pic>
        <p:nvPicPr>
          <p:cNvPr id="5"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800" b="90000" l="10000" r="90000"/>
                    </a14:imgEffect>
                  </a14:imgLayer>
                </a14:imgProps>
              </a:ext>
              <a:ext uri="{28A0092B-C50C-407E-A947-70E740481C1C}">
                <a14:useLocalDpi xmlns:a14="http://schemas.microsoft.com/office/drawing/2010/main" val="0"/>
              </a:ext>
            </a:extLst>
          </a:blip>
          <a:srcRect/>
          <a:stretch>
            <a:fillRect/>
          </a:stretch>
        </p:blipFill>
        <p:spPr bwMode="auto">
          <a:xfrm>
            <a:off x="5317227" y="2946418"/>
            <a:ext cx="3019451" cy="301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36" b="89617" l="9818" r="96000"/>
                    </a14:imgEffect>
                  </a14:imgLayer>
                </a14:imgProps>
              </a:ext>
              <a:ext uri="{28A0092B-C50C-407E-A947-70E740481C1C}">
                <a14:useLocalDpi xmlns:a14="http://schemas.microsoft.com/office/drawing/2010/main" val="0"/>
              </a:ext>
            </a:extLst>
          </a:blip>
          <a:srcRect/>
          <a:stretch>
            <a:fillRect/>
          </a:stretch>
        </p:blipFill>
        <p:spPr bwMode="auto">
          <a:xfrm>
            <a:off x="1323546" y="3646517"/>
            <a:ext cx="3485365" cy="231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674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What are cables made of?</a:t>
            </a:r>
          </a:p>
        </p:txBody>
      </p:sp>
      <p:sp>
        <p:nvSpPr>
          <p:cNvPr id="3" name="Content Placeholder 2"/>
          <p:cNvSpPr>
            <a:spLocks noGrp="1"/>
          </p:cNvSpPr>
          <p:nvPr>
            <p:ph idx="1"/>
          </p:nvPr>
        </p:nvSpPr>
        <p:spPr>
          <a:xfrm>
            <a:off x="966193" y="1256757"/>
            <a:ext cx="8382036" cy="749024"/>
          </a:xfrm>
        </p:spPr>
        <p:txBody>
          <a:bodyPr>
            <a:noAutofit/>
          </a:bodyPr>
          <a:lstStyle/>
          <a:p>
            <a:pPr marL="0" indent="0">
              <a:buNone/>
            </a:pPr>
            <a:r>
              <a:rPr lang="en-GB" sz="2400" dirty="0"/>
              <a:t>We see cables everywhere but what are they made of? Let’s strip away the outer jacket of a cable and take a closer look inside.</a:t>
            </a:r>
          </a:p>
          <a:p>
            <a:pPr marL="0" indent="0">
              <a:buNone/>
            </a:pP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804" y="2816978"/>
            <a:ext cx="4893976" cy="274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407" y="2005781"/>
            <a:ext cx="854046" cy="854046"/>
          </a:xfrm>
          <a:prstGeom prst="rect">
            <a:avLst/>
          </a:prstGeom>
        </p:spPr>
      </p:pic>
      <p:sp>
        <p:nvSpPr>
          <p:cNvPr id="9" name="Rectangle 8">
            <a:extLst>
              <a:ext uri="{FF2B5EF4-FFF2-40B4-BE49-F238E27FC236}">
                <a16:creationId xmlns:a16="http://schemas.microsoft.com/office/drawing/2014/main" id="{E361E8D8-AEC4-C248-93E8-816F597EB996}"/>
              </a:ext>
            </a:extLst>
          </p:cNvPr>
          <p:cNvSpPr/>
          <p:nvPr/>
        </p:nvSpPr>
        <p:spPr>
          <a:xfrm>
            <a:off x="1252453" y="2194408"/>
            <a:ext cx="8382035" cy="461665"/>
          </a:xfrm>
          <a:prstGeom prst="rect">
            <a:avLst/>
          </a:prstGeom>
          <a:solidFill>
            <a:schemeClr val="tx2">
              <a:lumMod val="40000"/>
              <a:lumOff val="60000"/>
            </a:schemeClr>
          </a:solidFill>
        </p:spPr>
        <p:txBody>
          <a:bodyPr wrap="square">
            <a:spAutoFit/>
          </a:bodyPr>
          <a:lstStyle/>
          <a:p>
            <a:r>
              <a:rPr lang="en-GB" sz="2400" i="1" dirty="0"/>
              <a:t>Click on each part of the cable to learn more.</a:t>
            </a:r>
          </a:p>
        </p:txBody>
      </p:sp>
    </p:spTree>
    <p:custDataLst>
      <p:tags r:id="rId1"/>
    </p:custDataLst>
    <p:extLst>
      <p:ext uri="{BB962C8B-B14F-4D97-AF65-F5344CB8AC3E}">
        <p14:creationId xmlns:p14="http://schemas.microsoft.com/office/powerpoint/2010/main" val="191417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Conductors</a:t>
            </a:r>
          </a:p>
        </p:txBody>
      </p:sp>
      <p:pic>
        <p:nvPicPr>
          <p:cNvPr id="6" name="Picture 4" descr="Image result for cable showing condu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53" y="2709681"/>
            <a:ext cx="3555112" cy="266633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2945570" y="2856496"/>
            <a:ext cx="944380" cy="14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89950" y="2578943"/>
            <a:ext cx="1484027" cy="646331"/>
          </a:xfrm>
          <a:prstGeom prst="rect">
            <a:avLst/>
          </a:prstGeom>
          <a:noFill/>
        </p:spPr>
        <p:txBody>
          <a:bodyPr wrap="square" rtlCol="0">
            <a:spAutoFit/>
          </a:bodyPr>
          <a:lstStyle/>
          <a:p>
            <a:r>
              <a:rPr lang="en-ZA" dirty="0"/>
              <a:t>Copper conductor</a:t>
            </a:r>
          </a:p>
        </p:txBody>
      </p:sp>
      <p:sp>
        <p:nvSpPr>
          <p:cNvPr id="9" name="Content Placeholder 2"/>
          <p:cNvSpPr>
            <a:spLocks noGrp="1"/>
          </p:cNvSpPr>
          <p:nvPr>
            <p:ph idx="1"/>
          </p:nvPr>
        </p:nvSpPr>
        <p:spPr>
          <a:xfrm>
            <a:off x="893277" y="1224360"/>
            <a:ext cx="8382036" cy="994184"/>
          </a:xfrm>
        </p:spPr>
        <p:txBody>
          <a:bodyPr>
            <a:noAutofit/>
          </a:bodyPr>
          <a:lstStyle/>
          <a:p>
            <a:pPr marL="0" indent="0">
              <a:buNone/>
            </a:pPr>
            <a:r>
              <a:rPr lang="en-US" sz="2400" dirty="0"/>
              <a:t>A metal conductor does the main job in a cable and is found at the </a:t>
            </a:r>
            <a:r>
              <a:rPr lang="en-US" sz="2400" dirty="0" err="1"/>
              <a:t>centre</a:t>
            </a:r>
            <a:r>
              <a:rPr lang="en-US" sz="2400" dirty="0"/>
              <a:t> of a cable, it is often called the wire. It easily moves or ‘conducts’ electricity from one point to another. </a:t>
            </a:r>
            <a:endParaRPr lang="en-GB" dirty="0">
              <a:solidFill>
                <a:schemeClr val="accent6">
                  <a:lumMod val="60000"/>
                  <a:lumOff val="40000"/>
                </a:schemeClr>
              </a:solidFill>
            </a:endParaRPr>
          </a:p>
        </p:txBody>
      </p:sp>
      <p:pic>
        <p:nvPicPr>
          <p:cNvPr id="10"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44259" y="4638989"/>
            <a:ext cx="854046" cy="854046"/>
          </a:xfrm>
          <a:prstGeom prst="rect">
            <a:avLst/>
          </a:prstGeom>
        </p:spPr>
      </p:pic>
      <p:sp>
        <p:nvSpPr>
          <p:cNvPr id="11" name="Rectangle 10">
            <a:extLst>
              <a:ext uri="{FF2B5EF4-FFF2-40B4-BE49-F238E27FC236}">
                <a16:creationId xmlns:a16="http://schemas.microsoft.com/office/drawing/2014/main" id="{ED0F39FE-ABFC-434F-8991-7748E1C924D7}"/>
              </a:ext>
            </a:extLst>
          </p:cNvPr>
          <p:cNvSpPr/>
          <p:nvPr/>
        </p:nvSpPr>
        <p:spPr>
          <a:xfrm>
            <a:off x="4498305" y="3923375"/>
            <a:ext cx="2894053" cy="1569660"/>
          </a:xfrm>
          <a:prstGeom prst="rect">
            <a:avLst/>
          </a:prstGeom>
          <a:solidFill>
            <a:schemeClr val="tx2">
              <a:lumMod val="40000"/>
              <a:lumOff val="60000"/>
            </a:schemeClr>
          </a:solidFill>
        </p:spPr>
        <p:txBody>
          <a:bodyPr wrap="square">
            <a:spAutoFit/>
          </a:bodyPr>
          <a:lstStyle/>
          <a:p>
            <a:r>
              <a:rPr lang="en-GB" sz="2400" i="1" dirty="0"/>
              <a:t>Click the button to learn about the different types of  metal conductors.</a:t>
            </a:r>
          </a:p>
        </p:txBody>
      </p:sp>
      <p:sp>
        <p:nvSpPr>
          <p:cNvPr id="13" name="Rectangle 12">
            <a:extLst>
              <a:ext uri="{FF2B5EF4-FFF2-40B4-BE49-F238E27FC236}">
                <a16:creationId xmlns:a16="http://schemas.microsoft.com/office/drawing/2014/main" id="{C54F73FE-8ECD-E645-B4D2-858AF5B6A2C2}"/>
              </a:ext>
            </a:extLst>
          </p:cNvPr>
          <p:cNvSpPr/>
          <p:nvPr/>
        </p:nvSpPr>
        <p:spPr>
          <a:xfrm>
            <a:off x="7887034" y="4290929"/>
            <a:ext cx="2178648" cy="1085086"/>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See other conducting materials</a:t>
            </a:r>
          </a:p>
        </p:txBody>
      </p:sp>
      <p:sp>
        <p:nvSpPr>
          <p:cNvPr id="12" name="TextBox 11"/>
          <p:cNvSpPr txBox="1"/>
          <p:nvPr/>
        </p:nvSpPr>
        <p:spPr>
          <a:xfrm>
            <a:off x="7659431" y="2415934"/>
            <a:ext cx="2128602" cy="46166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solidFill>
                  <a:schemeClr val="accent6">
                    <a:lumMod val="60000"/>
                    <a:lumOff val="40000"/>
                  </a:schemeClr>
                </a:solidFill>
              </a:rPr>
              <a:t>SAFETY FIRST !</a:t>
            </a:r>
          </a:p>
        </p:txBody>
      </p:sp>
      <p:pic>
        <p:nvPicPr>
          <p:cNvPr id="14"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8312" y="2218544"/>
            <a:ext cx="854046" cy="854046"/>
          </a:xfrm>
          <a:prstGeom prst="rect">
            <a:avLst/>
          </a:prstGeom>
        </p:spPr>
      </p:pic>
    </p:spTree>
    <p:custDataLst>
      <p:tags r:id="rId1"/>
    </p:custDataLst>
    <p:extLst>
      <p:ext uri="{BB962C8B-B14F-4D97-AF65-F5344CB8AC3E}">
        <p14:creationId xmlns:p14="http://schemas.microsoft.com/office/powerpoint/2010/main" val="418761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486520"/>
            <a:ext cx="8831461" cy="1113227"/>
          </a:xfrm>
        </p:spPr>
        <p:txBody>
          <a:bodyPr>
            <a:normAutofit fontScale="90000"/>
          </a:bodyPr>
          <a:lstStyle/>
          <a:p>
            <a:r>
              <a:rPr lang="en-GB" dirty="0"/>
              <a:t>Which of the following properties do you think a conductor that is used everyday should have?</a:t>
            </a:r>
          </a:p>
        </p:txBody>
      </p:sp>
      <p:sp>
        <p:nvSpPr>
          <p:cNvPr id="3" name="Content Placeholder 2"/>
          <p:cNvSpPr>
            <a:spLocks noGrp="1"/>
          </p:cNvSpPr>
          <p:nvPr>
            <p:ph idx="1"/>
          </p:nvPr>
        </p:nvSpPr>
        <p:spPr>
          <a:xfrm>
            <a:off x="966193" y="2007379"/>
            <a:ext cx="8309120" cy="2131060"/>
          </a:xfrm>
        </p:spPr>
        <p:txBody>
          <a:bodyPr>
            <a:noAutofit/>
          </a:bodyPr>
          <a:lstStyle/>
          <a:p>
            <a:pPr marL="457200" indent="-457200">
              <a:buFont typeface="+mj-lt"/>
              <a:buAutoNum type="alphaLcParenR"/>
            </a:pPr>
            <a:r>
              <a:rPr lang="en-ZA" sz="2400" dirty="0"/>
              <a:t>offer little resistance to the flow of electric current</a:t>
            </a:r>
          </a:p>
          <a:p>
            <a:pPr marL="457200" indent="-457200">
              <a:buFont typeface="+mj-lt"/>
              <a:buAutoNum type="alphaLcParenR"/>
            </a:pPr>
            <a:r>
              <a:rPr lang="en-ZA" sz="2400" dirty="0"/>
              <a:t>not be affected by the weather or heat</a:t>
            </a:r>
          </a:p>
          <a:p>
            <a:pPr marL="457200" indent="-457200">
              <a:buFont typeface="+mj-lt"/>
              <a:buAutoNum type="alphaLcParenR"/>
            </a:pPr>
            <a:r>
              <a:rPr lang="en-ZA" sz="2400" dirty="0"/>
              <a:t>be readily available</a:t>
            </a:r>
          </a:p>
          <a:p>
            <a:pPr marL="457200" indent="-457200">
              <a:buFont typeface="+mj-lt"/>
              <a:buAutoNum type="alphaLcParenR"/>
            </a:pPr>
            <a:r>
              <a:rPr lang="en-GB" sz="2400" dirty="0"/>
              <a:t>be inexpensive</a:t>
            </a:r>
          </a:p>
        </p:txBody>
      </p:sp>
      <p:sp>
        <p:nvSpPr>
          <p:cNvPr id="10" name="Rectangle 9">
            <a:extLst>
              <a:ext uri="{FF2B5EF4-FFF2-40B4-BE49-F238E27FC236}">
                <a16:creationId xmlns:a16="http://schemas.microsoft.com/office/drawing/2014/main" id="{C54F73FE-8ECD-E645-B4D2-858AF5B6A2C2}"/>
              </a:ext>
            </a:extLst>
          </p:cNvPr>
          <p:cNvSpPr/>
          <p:nvPr/>
        </p:nvSpPr>
        <p:spPr>
          <a:xfrm>
            <a:off x="3380069" y="3895699"/>
            <a:ext cx="2178648" cy="1085086"/>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CLICK FOR THE ANSWER</a:t>
            </a:r>
          </a:p>
        </p:txBody>
      </p:sp>
    </p:spTree>
    <p:custDataLst>
      <p:tags r:id="rId1"/>
    </p:custDataLst>
    <p:extLst>
      <p:ext uri="{BB962C8B-B14F-4D97-AF65-F5344CB8AC3E}">
        <p14:creationId xmlns:p14="http://schemas.microsoft.com/office/powerpoint/2010/main" val="333420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Solid conductors vs Stranded conductors</a:t>
            </a:r>
          </a:p>
        </p:txBody>
      </p:sp>
      <p:sp>
        <p:nvSpPr>
          <p:cNvPr id="4" name="Content Placeholder 2"/>
          <p:cNvSpPr>
            <a:spLocks noGrp="1"/>
          </p:cNvSpPr>
          <p:nvPr>
            <p:ph idx="1"/>
          </p:nvPr>
        </p:nvSpPr>
        <p:spPr>
          <a:xfrm>
            <a:off x="703957" y="1419864"/>
            <a:ext cx="8831461" cy="1392417"/>
          </a:xfrm>
        </p:spPr>
        <p:txBody>
          <a:bodyPr>
            <a:noAutofit/>
          </a:bodyPr>
          <a:lstStyle/>
          <a:p>
            <a:pPr marL="0" indent="0">
              <a:buNone/>
            </a:pPr>
            <a:r>
              <a:rPr lang="en-US" sz="2400" dirty="0"/>
              <a:t>Conductors can either be a solid piece of metal or be made up of thin strands of metal. Stranded conductors are more flexible and more expensive than solid conductors. </a:t>
            </a:r>
            <a:r>
              <a:rPr lang="en-ZA" sz="2400" dirty="0"/>
              <a:t>There can be 1, 3, 7 or 19 strands in a stranded conductor. </a:t>
            </a:r>
            <a:endParaRPr lang="en-GB" dirty="0"/>
          </a:p>
        </p:txBody>
      </p:sp>
      <p:pic>
        <p:nvPicPr>
          <p:cNvPr id="5"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745" y="2641285"/>
            <a:ext cx="854046" cy="854046"/>
          </a:xfrm>
          <a:prstGeom prst="rect">
            <a:avLst/>
          </a:prstGeom>
        </p:spPr>
      </p:pic>
      <p:sp>
        <p:nvSpPr>
          <p:cNvPr id="6" name="Rectangle 5">
            <a:extLst>
              <a:ext uri="{FF2B5EF4-FFF2-40B4-BE49-F238E27FC236}">
                <a16:creationId xmlns:a16="http://schemas.microsoft.com/office/drawing/2014/main" id="{ED0F39FE-ABFC-434F-8991-7748E1C924D7}"/>
              </a:ext>
            </a:extLst>
          </p:cNvPr>
          <p:cNvSpPr/>
          <p:nvPr/>
        </p:nvSpPr>
        <p:spPr>
          <a:xfrm>
            <a:off x="1153383" y="2812281"/>
            <a:ext cx="8382035" cy="461665"/>
          </a:xfrm>
          <a:prstGeom prst="rect">
            <a:avLst/>
          </a:prstGeom>
          <a:solidFill>
            <a:schemeClr val="tx2">
              <a:lumMod val="40000"/>
              <a:lumOff val="60000"/>
            </a:schemeClr>
          </a:solidFill>
        </p:spPr>
        <p:txBody>
          <a:bodyPr wrap="square">
            <a:spAutoFit/>
          </a:bodyPr>
          <a:lstStyle/>
          <a:p>
            <a:r>
              <a:rPr lang="en-GB" sz="2400" i="1" dirty="0"/>
              <a:t>Click on each conductor to learn more.</a:t>
            </a:r>
          </a:p>
        </p:txBody>
      </p:sp>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3826" t="7560" r="6060" b="8474"/>
          <a:stretch/>
        </p:blipFill>
        <p:spPr bwMode="auto">
          <a:xfrm>
            <a:off x="2083633" y="3370517"/>
            <a:ext cx="2143594" cy="2246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685" y="3370516"/>
            <a:ext cx="2042417" cy="204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13416" y="3297836"/>
            <a:ext cx="914400" cy="369332"/>
          </a:xfrm>
          <a:prstGeom prst="rect">
            <a:avLst/>
          </a:prstGeom>
          <a:noFill/>
        </p:spPr>
        <p:txBody>
          <a:bodyPr wrap="square" rtlCol="0">
            <a:spAutoFit/>
          </a:bodyPr>
          <a:lstStyle/>
          <a:p>
            <a:r>
              <a:rPr lang="en-ZA" dirty="0"/>
              <a:t>SOLID</a:t>
            </a:r>
          </a:p>
        </p:txBody>
      </p:sp>
      <p:sp>
        <p:nvSpPr>
          <p:cNvPr id="13" name="TextBox 12"/>
          <p:cNvSpPr txBox="1"/>
          <p:nvPr/>
        </p:nvSpPr>
        <p:spPr>
          <a:xfrm>
            <a:off x="6443893" y="3370516"/>
            <a:ext cx="1489660" cy="369332"/>
          </a:xfrm>
          <a:prstGeom prst="rect">
            <a:avLst/>
          </a:prstGeom>
          <a:noFill/>
        </p:spPr>
        <p:txBody>
          <a:bodyPr wrap="square" rtlCol="0">
            <a:spAutoFit/>
          </a:bodyPr>
          <a:lstStyle/>
          <a:p>
            <a:r>
              <a:rPr lang="en-ZA" dirty="0"/>
              <a:t>STRANDED</a:t>
            </a:r>
          </a:p>
        </p:txBody>
      </p:sp>
    </p:spTree>
    <p:extLst>
      <p:ext uri="{BB962C8B-B14F-4D97-AF65-F5344CB8AC3E}">
        <p14:creationId xmlns:p14="http://schemas.microsoft.com/office/powerpoint/2010/main" val="44134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Sizing of conductors</a:t>
            </a:r>
          </a:p>
        </p:txBody>
      </p:sp>
      <p:sp>
        <p:nvSpPr>
          <p:cNvPr id="4" name="Content Placeholder 2"/>
          <p:cNvSpPr>
            <a:spLocks noGrp="1"/>
          </p:cNvSpPr>
          <p:nvPr>
            <p:ph idx="1"/>
          </p:nvPr>
        </p:nvSpPr>
        <p:spPr>
          <a:xfrm>
            <a:off x="703957" y="1419865"/>
            <a:ext cx="8529984" cy="2057854"/>
          </a:xfrm>
        </p:spPr>
        <p:txBody>
          <a:bodyPr>
            <a:noAutofit/>
          </a:bodyPr>
          <a:lstStyle/>
          <a:p>
            <a:pPr marL="0" indent="0">
              <a:buNone/>
            </a:pPr>
            <a:r>
              <a:rPr lang="en-ZA" sz="2400" dirty="0"/>
              <a:t>The cross-sectional area of a conductor determines how much current it can handle. The larger the cable </a:t>
            </a:r>
            <a:r>
              <a:rPr lang="en-ZA" sz="2400" dirty="0">
                <a:solidFill>
                  <a:srgbClr val="0070C0"/>
                </a:solidFill>
              </a:rPr>
              <a:t>cross-sectional </a:t>
            </a:r>
            <a:r>
              <a:rPr lang="en-ZA" sz="2400" dirty="0"/>
              <a:t>area,</a:t>
            </a:r>
            <a:r>
              <a:rPr lang="en-ZA" sz="2400" dirty="0">
                <a:solidFill>
                  <a:srgbClr val="0070C0"/>
                </a:solidFill>
              </a:rPr>
              <a:t> </a:t>
            </a:r>
            <a:r>
              <a:rPr lang="en-ZA" sz="2400" dirty="0"/>
              <a:t>the more strands it will have. When a conductor has two or more strands, the strands must all be the same </a:t>
            </a:r>
            <a:r>
              <a:rPr lang="en-ZA" sz="2400" dirty="0">
                <a:solidFill>
                  <a:srgbClr val="0070C0"/>
                </a:solidFill>
              </a:rPr>
              <a:t>diameter</a:t>
            </a:r>
            <a:r>
              <a:rPr lang="en-ZA" sz="2400" dirty="0"/>
              <a:t>. </a:t>
            </a:r>
            <a:endParaRPr lang="en-GB"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932" y="2888899"/>
            <a:ext cx="3715881" cy="222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ED0F39FE-ABFC-434F-8991-7748E1C924D7}"/>
              </a:ext>
            </a:extLst>
          </p:cNvPr>
          <p:cNvSpPr/>
          <p:nvPr/>
        </p:nvSpPr>
        <p:spPr>
          <a:xfrm>
            <a:off x="1734439" y="4287430"/>
            <a:ext cx="3809175" cy="830997"/>
          </a:xfrm>
          <a:prstGeom prst="rect">
            <a:avLst/>
          </a:prstGeom>
          <a:solidFill>
            <a:schemeClr val="tx2">
              <a:lumMod val="40000"/>
              <a:lumOff val="60000"/>
            </a:schemeClr>
          </a:solidFill>
        </p:spPr>
        <p:txBody>
          <a:bodyPr wrap="square">
            <a:spAutoFit/>
          </a:bodyPr>
          <a:lstStyle/>
          <a:p>
            <a:r>
              <a:rPr lang="en-GB" sz="2400" i="1" dirty="0"/>
              <a:t>Click on stranded wire to learn more</a:t>
            </a:r>
          </a:p>
        </p:txBody>
      </p:sp>
      <p:pic>
        <p:nvPicPr>
          <p:cNvPr id="10"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957" y="4287430"/>
            <a:ext cx="854046" cy="854046"/>
          </a:xfrm>
          <a:prstGeom prst="rect">
            <a:avLst/>
          </a:prstGeom>
        </p:spPr>
      </p:pic>
      <p:sp>
        <p:nvSpPr>
          <p:cNvPr id="6" name="TextBox 5"/>
          <p:cNvSpPr txBox="1"/>
          <p:nvPr/>
        </p:nvSpPr>
        <p:spPr>
          <a:xfrm>
            <a:off x="7794886" y="4589747"/>
            <a:ext cx="1603947" cy="369332"/>
          </a:xfrm>
          <a:prstGeom prst="rect">
            <a:avLst/>
          </a:prstGeom>
          <a:noFill/>
          <a:ln>
            <a:solidFill>
              <a:schemeClr val="tx1"/>
            </a:solidFill>
          </a:ln>
        </p:spPr>
        <p:txBody>
          <a:bodyPr wrap="square" rtlCol="0">
            <a:spAutoFit/>
          </a:bodyPr>
          <a:lstStyle/>
          <a:p>
            <a:endParaRPr lang="en-ZA" dirty="0"/>
          </a:p>
        </p:txBody>
      </p:sp>
    </p:spTree>
    <p:extLst>
      <p:ext uri="{BB962C8B-B14F-4D97-AF65-F5344CB8AC3E}">
        <p14:creationId xmlns:p14="http://schemas.microsoft.com/office/powerpoint/2010/main" val="8746400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13033</TotalTime>
  <Words>3733</Words>
  <Application>Microsoft Office PowerPoint</Application>
  <PresentationFormat>Custom</PresentationFormat>
  <Paragraphs>346</Paragraphs>
  <Slides>34</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Open Sans</vt:lpstr>
      <vt:lpstr>Wingdings</vt:lpstr>
      <vt:lpstr>Office Theme</vt:lpstr>
      <vt:lpstr>Electrical components and systems</vt:lpstr>
      <vt:lpstr>Conductors and insulators basics</vt:lpstr>
      <vt:lpstr>In this lesson you will learn about:</vt:lpstr>
      <vt:lpstr>Cables have many uses</vt:lpstr>
      <vt:lpstr>What are cables made of?</vt:lpstr>
      <vt:lpstr>Conductors</vt:lpstr>
      <vt:lpstr>Which of the following properties do you think a conductor that is used everyday should have?</vt:lpstr>
      <vt:lpstr>Solid conductors vs Stranded conductors</vt:lpstr>
      <vt:lpstr>Sizing of conductors</vt:lpstr>
      <vt:lpstr>Cross sectional area of conductors</vt:lpstr>
      <vt:lpstr>Copper conductors vs Aluminium conductors</vt:lpstr>
      <vt:lpstr>Insulators</vt:lpstr>
      <vt:lpstr>Types of insulators</vt:lpstr>
      <vt:lpstr>Example 1 Which 4 properties determines the usefulness of an insulator?</vt:lpstr>
      <vt:lpstr>TRS and PVC</vt:lpstr>
      <vt:lpstr>Colours around conductors</vt:lpstr>
      <vt:lpstr>Current carrying capacity of conductors</vt:lpstr>
      <vt:lpstr>Bus-bar Precautions</vt:lpstr>
      <vt:lpstr>Let’s review:</vt:lpstr>
      <vt:lpstr>Quiz time</vt:lpstr>
      <vt:lpstr>Question 1</vt:lpstr>
      <vt:lpstr>Question 2</vt:lpstr>
      <vt:lpstr>Question 3</vt:lpstr>
      <vt:lpstr>Question 4</vt:lpstr>
      <vt:lpstr>Question 5</vt:lpstr>
      <vt:lpstr>Table brief – Table 1</vt:lpstr>
      <vt:lpstr>Video brief - Vid01</vt:lpstr>
      <vt:lpstr>Video brief - Vid01 continued</vt:lpstr>
      <vt:lpstr>Video brief - Vid02</vt:lpstr>
      <vt:lpstr>Video brief - Vid02 continued </vt:lpstr>
      <vt:lpstr>Video brief - Vid03</vt:lpstr>
      <vt:lpstr>Video brief - Vid04</vt:lpstr>
      <vt:lpstr>Video brief - Vid04 continued</vt:lpstr>
      <vt:lpstr>Video brief - Vid04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763</cp:revision>
  <dcterms:created xsi:type="dcterms:W3CDTF">2018-02-02T12:07:09Z</dcterms:created>
  <dcterms:modified xsi:type="dcterms:W3CDTF">2018-09-20T07:27:47Z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