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xml" ContentType="application/vnd.openxmlformats-officedocument.presentationml.tags+xml"/>
  <Override PartName="/ppt/notesSlides/notesSlide18.xml" ContentType="application/vnd.openxmlformats-officedocument.presentationml.notesSlide+xml"/>
  <Override PartName="/ppt/tags/tag6.xml" ContentType="application/vnd.openxmlformats-officedocument.presentationml.tags+xml"/>
  <Override PartName="/ppt/notesSlides/notesSlide19.xml" ContentType="application/vnd.openxmlformats-officedocument.presentationml.notesSlide+xml"/>
  <Override PartName="/ppt/tags/tag7.xml" ContentType="application/vnd.openxmlformats-officedocument.presentationml.tags+xml"/>
  <Override PartName="/ppt/notesSlides/notesSlide20.xml" ContentType="application/vnd.openxmlformats-officedocument.presentationml.notesSlide+xml"/>
  <Override PartName="/ppt/tags/tag8.xml" ContentType="application/vnd.openxmlformats-officedocument.presentationml.tags+xml"/>
  <Override PartName="/ppt/notesSlides/notesSlide21.xml" ContentType="application/vnd.openxmlformats-officedocument.presentationml.notesSlide+xml"/>
  <Override PartName="/ppt/tags/tag9.xml" ContentType="application/vnd.openxmlformats-officedocument.presentationml.tags+xml"/>
  <Override PartName="/ppt/notesSlides/notesSlide22.xml" ContentType="application/vnd.openxmlformats-officedocument.presentationml.notesSlide+xml"/>
  <Override PartName="/ppt/tags/tag10.xml" ContentType="application/vnd.openxmlformats-officedocument.presentationml.tags+xml"/>
  <Override PartName="/ppt/notesSlides/notesSlide23.xml" ContentType="application/vnd.openxmlformats-officedocument.presentationml.notesSlide+xml"/>
  <Override PartName="/ppt/tags/tag11.xml" ContentType="application/vnd.openxmlformats-officedocument.presentationml.tags+xml"/>
  <Override PartName="/ppt/notesSlides/notesSlide24.xml" ContentType="application/vnd.openxmlformats-officedocument.presentationml.notesSlide+xml"/>
  <Override PartName="/ppt/tags/tag12.xml" ContentType="application/vnd.openxmlformats-officedocument.presentationml.tags+xml"/>
  <Override PartName="/ppt/notesSlides/notesSlide25.xml" ContentType="application/vnd.openxmlformats-officedocument.presentationml.notesSlide+xml"/>
  <Override PartName="/ppt/tags/tag13.xml" ContentType="application/vnd.openxmlformats-officedocument.presentationml.tags+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tags/tag15.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34"/>
  </p:notesMasterIdLst>
  <p:sldIdLst>
    <p:sldId id="256" r:id="rId5"/>
    <p:sldId id="469" r:id="rId6"/>
    <p:sldId id="465" r:id="rId7"/>
    <p:sldId id="460" r:id="rId8"/>
    <p:sldId id="466" r:id="rId9"/>
    <p:sldId id="467" r:id="rId10"/>
    <p:sldId id="470" r:id="rId11"/>
    <p:sldId id="471" r:id="rId12"/>
    <p:sldId id="472" r:id="rId13"/>
    <p:sldId id="473" r:id="rId14"/>
    <p:sldId id="474" r:id="rId15"/>
    <p:sldId id="475" r:id="rId16"/>
    <p:sldId id="479" r:id="rId17"/>
    <p:sldId id="476" r:id="rId18"/>
    <p:sldId id="477" r:id="rId19"/>
    <p:sldId id="478" r:id="rId20"/>
    <p:sldId id="480" r:id="rId21"/>
    <p:sldId id="481" r:id="rId22"/>
    <p:sldId id="420" r:id="rId23"/>
    <p:sldId id="369" r:id="rId24"/>
    <p:sldId id="421" r:id="rId25"/>
    <p:sldId id="423" r:id="rId26"/>
    <p:sldId id="422" r:id="rId27"/>
    <p:sldId id="424" r:id="rId28"/>
    <p:sldId id="468" r:id="rId29"/>
    <p:sldId id="319" r:id="rId30"/>
    <p:sldId id="457" r:id="rId31"/>
    <p:sldId id="453" r:id="rId32"/>
    <p:sldId id="363" r:id="rId33"/>
  </p:sldIdLst>
  <p:sldSz cx="10239375" cy="575945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3"/>
            <p14:sldId id="474"/>
            <p14:sldId id="475"/>
            <p14:sldId id="479"/>
            <p14:sldId id="476"/>
            <p14:sldId id="477"/>
            <p14:sldId id="478"/>
            <p14:sldId id="480"/>
            <p14:sldId id="481"/>
            <p14:sldId id="420"/>
            <p14:sldId id="369"/>
            <p14:sldId id="421"/>
            <p14:sldId id="423"/>
            <p14:sldId id="422"/>
            <p14:sldId id="424"/>
            <p14:sldId id="468"/>
          </p14:sldIdLst>
        </p14:section>
        <p14:section name="Appendix" id="{61A5EB1E-5BAC-224D-8F20-5D1D8E086C2B}">
          <p14:sldIdLst>
            <p14:sldId id="319"/>
            <p14:sldId id="457"/>
            <p14:sldId id="453"/>
            <p14:sldId id="363"/>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3124" autoAdjust="0"/>
  </p:normalViewPr>
  <p:slideViewPr>
    <p:cSldViewPr snapToGrid="0" snapToObjects="1">
      <p:cViewPr>
        <p:scale>
          <a:sx n="60" d="100"/>
          <a:sy n="60" d="100"/>
        </p:scale>
        <p:origin x="-1488" y="-16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22/09/2018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 04 and 05: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182.</a:t>
            </a:r>
          </a:p>
          <a:p>
            <a:r>
              <a:rPr lang="en-ZA" dirty="0" smtClean="0"/>
              <a:t>‘Click for more information’ =“Note the sensitivity of the different MS2 relays depicted here. The more sensitive (the lower the mA rating) the quicker the response (time in seconds) for the relay to trip the circuit if over-currents occur. For example at 5A the response times are 0,4</a:t>
            </a:r>
            <a:r>
              <a:rPr lang="en-ZA" baseline="0" dirty="0" smtClean="0"/>
              <a:t> ;</a:t>
            </a:r>
            <a:r>
              <a:rPr lang="en-ZA" dirty="0" smtClean="0"/>
              <a:t> 0,7 and 1,2 seconds from the highest to the lowest sensitivities.”</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929328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06 and 07: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183.</a:t>
            </a:r>
          </a:p>
          <a:p>
            <a:endParaRPr lang="en-ZA" dirty="0" smtClean="0"/>
          </a:p>
          <a:p>
            <a:r>
              <a:rPr lang="en-ZA" dirty="0" smtClean="0"/>
              <a:t>Click on fig06 = “Under healthy circuit conditions, with no earth fault or leakage, the vector sum of the current in the phases at any instant is zero and no </a:t>
            </a:r>
            <a:r>
              <a:rPr lang="en-ZA" dirty="0" err="1" smtClean="0"/>
              <a:t>emf</a:t>
            </a:r>
            <a:r>
              <a:rPr lang="en-ZA" dirty="0" smtClean="0"/>
              <a:t> is induced in the secondary winding of the core. With an earth fault or earth leakage on the system the “imbalance” is detected by the magnetic core on the familiar core-balance principle and an </a:t>
            </a:r>
            <a:r>
              <a:rPr lang="en-ZA" dirty="0" err="1" smtClean="0"/>
              <a:t>emf</a:t>
            </a:r>
            <a:r>
              <a:rPr lang="en-ZA" dirty="0" smtClean="0"/>
              <a:t> is induced in the secondary winding, which causes a capacitor to energise and trip the circuit breaker (FIG. 6).”</a:t>
            </a:r>
          </a:p>
          <a:p>
            <a:r>
              <a:rPr lang="en-ZA" dirty="0" smtClean="0"/>
              <a:t>Click</a:t>
            </a:r>
            <a:r>
              <a:rPr lang="en-ZA" baseline="0" dirty="0" smtClean="0"/>
              <a:t> on fig07= “ This is a typical distribution scheme providing maximum discrimination. The curves mentioned in the diagram refer to FIG. 5 on slide 10.</a:t>
            </a:r>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2577916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448728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08 and 09: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184.</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aseline="0"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aseline="0" dirty="0" smtClean="0">
                <a:solidFill>
                  <a:srgbClr val="0070C0"/>
                </a:solidFill>
              </a:rPr>
              <a:t>Click for more information = “This is the connection diagram for a core-balance relay with a separate core.”</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448728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Click on ‘circuit breakers’ = “A circuit breaker is an automatic switching device having a switching capacity sufficient to connect, disconnect and carry current under fault and fault free conditions, and also capable of interrupting overloads after a defined time period.”</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986427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a:t>
            </a:r>
            <a:r>
              <a:rPr lang="en-ZA" baseline="0" dirty="0" smtClean="0"/>
              <a:t> 10: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185.</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3585185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Click on:</a:t>
            </a:r>
          </a:p>
          <a:p>
            <a:r>
              <a:rPr lang="en-ZA" dirty="0" smtClean="0"/>
              <a:t>‘Breaking capacity (kA) / Interrupting capacity’ =“Breaking capacity (kA) / Interrupting capacity (kA) is the highest prospective current that the circuit breaker will interrupt and make-and-break successfully at a specified voltage.”</a:t>
            </a:r>
          </a:p>
          <a:p>
            <a:r>
              <a:rPr lang="en-ZA" dirty="0" smtClean="0"/>
              <a:t>‘Hydraulic magnetic’ =“Hydraulic magnetic (type of overload) refers to an MCB/MCCB using a solenoid coil and armature activated by a core moving in oil to trip on overload currents. The armature moves instantaneously to trip on short circuit currents.”</a:t>
            </a:r>
          </a:p>
          <a:p>
            <a:r>
              <a:rPr lang="en-ZA" dirty="0" smtClean="0"/>
              <a:t>‘Thermal magnetic’ =“Thermal magnetic (type of overload) refers to an MCCB using bimetal strips to trip on overload currents, and an electromagnet to trip on short circuit currents.”</a:t>
            </a:r>
          </a:p>
          <a:p>
            <a:r>
              <a:rPr lang="en-ZA" dirty="0" smtClean="0"/>
              <a:t>‘Shunt trip’ =“Shunt trip is an electromagnet, which picks up when its solenoid is energised and this releases the breaker latching mechanism. It is used for remote tripping of circuit breakers.”</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4290135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087523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Solution (accept in any order):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1)</a:t>
            </a:r>
            <a:r>
              <a:rPr lang="en-ZA" b="0" dirty="0" smtClean="0"/>
              <a:t> High sensitivity earth leakage protection units,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2) </a:t>
            </a:r>
            <a:r>
              <a:rPr lang="en-ZA" b="0" dirty="0" smtClean="0"/>
              <a:t>Sensitive core balance relay, and</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3)</a:t>
            </a:r>
            <a:r>
              <a:rPr lang="en-ZA" b="0" dirty="0" smtClean="0"/>
              <a:t> </a:t>
            </a:r>
            <a:r>
              <a:rPr lang="en-ZA" b="0" dirty="0" err="1" smtClean="0"/>
              <a:t>Snsitive</a:t>
            </a:r>
            <a:r>
              <a:rPr lang="en-ZA" b="0" dirty="0" smtClean="0"/>
              <a:t> core balance relay with separate core.</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Fig02: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FALSE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Correct – Well done.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 That is not correct. </a:t>
            </a:r>
            <a:r>
              <a:rPr lang="en-ZA" b="0" dirty="0" smtClean="0"/>
              <a:t>If an earth fault should occur, as shown by the dotted line, some current will flow directly to earth and cause an</a:t>
            </a:r>
            <a:r>
              <a:rPr lang="en-ZA" b="1" dirty="0" smtClean="0"/>
              <a:t> imbalance </a:t>
            </a:r>
            <a:r>
              <a:rPr lang="en-ZA" b="0" dirty="0" smtClean="0"/>
              <a:t>in the currents flowing through the core.</a:t>
            </a: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Solution (accept answers in any order):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1) Hydraulic magnetic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2) Thermal magnetic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C</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Excellent. </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Incorrect – </a:t>
            </a:r>
            <a:r>
              <a:rPr lang="en-US" b="0" dirty="0" smtClean="0"/>
              <a:t>Try again. </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D</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endParaRPr lang="en-US" b="0" dirty="0" smtClean="0"/>
          </a:p>
          <a:p>
            <a:r>
              <a:rPr lang="en-US" b="0" dirty="0" smtClean="0"/>
              <a:t>Incorrect </a:t>
            </a:r>
            <a:r>
              <a:rPr lang="en-US" b="0" dirty="0"/>
              <a:t>– </a:t>
            </a:r>
            <a:r>
              <a:rPr lang="en-US" b="0" dirty="0" smtClean="0"/>
              <a:t>Try</a:t>
            </a:r>
            <a:r>
              <a:rPr lang="en-US" b="0" baseline="0" dirty="0" smtClean="0"/>
              <a:t> again. </a:t>
            </a:r>
            <a:endParaRPr lang="en-ZA"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Create an animated</a:t>
            </a:r>
            <a:r>
              <a:rPr lang="en-ZA" baseline="0" dirty="0" smtClean="0"/>
              <a:t> video similar to https://www.youtube.com/watch?v=gtAaZ2hFYTA but using script wording as above</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Create an animated</a:t>
            </a:r>
            <a:r>
              <a:rPr lang="en-ZA" baseline="0" dirty="0" smtClean="0"/>
              <a:t> video similar to https://www.youtube.com/watch?v=gtAaZ2hFYTA but using script wording as above</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Create video similar</a:t>
            </a:r>
            <a:r>
              <a:rPr lang="en-ZA" baseline="0" dirty="0" smtClean="0"/>
              <a:t> to this </a:t>
            </a:r>
            <a:r>
              <a:rPr lang="en-ZA" baseline="0" dirty="0" err="1" smtClean="0"/>
              <a:t>youtube</a:t>
            </a:r>
            <a:r>
              <a:rPr lang="en-ZA" baseline="0" dirty="0" smtClean="0"/>
              <a:t> clip but with script wording as above: https://www.youtube.com/watch?v=E7_Bu9e_qXY</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2585885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‘safety</a:t>
            </a:r>
            <a:r>
              <a:rPr lang="en-ZA" baseline="0" dirty="0" smtClean="0"/>
              <a:t> of persons’ = “Statistics show that the majority of electrocutions occur on low voltage systems, 220 – 500 volts, and are invariably due to earth leakage currents, those are currents flowing from a live conductor or apparatus via the victim’s body to earth. The current path is usually from one hand to the feet, that is a path embracing the heart.” </a:t>
            </a:r>
            <a:endParaRPr lang="en-ZA" dirty="0" smtClean="0"/>
          </a:p>
          <a:p>
            <a:r>
              <a:rPr lang="en-ZA" dirty="0" smtClean="0"/>
              <a:t>Click on</a:t>
            </a:r>
            <a:r>
              <a:rPr lang="en-ZA" baseline="0" dirty="0" smtClean="0"/>
              <a:t> ‘hazards’ = “The two major hazards inherent in the use of an electrical installation are shock currents and excessively high temperatures that may cause burns, fires and other injurious effects.”</a:t>
            </a:r>
          </a:p>
          <a:p>
            <a:r>
              <a:rPr lang="en-ZA" baseline="0" dirty="0" smtClean="0"/>
              <a:t>Click on ‘Earth leakage protection’ = “A device that trips (causes current to stop flowing in the circuit) when there is an earth leak in the system.”</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a:t>
            </a:r>
            <a:r>
              <a:rPr lang="en-ZA" sz="1200" dirty="0" smtClean="0">
                <a:solidFill>
                  <a:srgbClr val="0070C0"/>
                </a:solidFill>
              </a:rPr>
              <a:t>single-phase earth leakage protection’ = link to the unit on single-phase earth leakage protection</a:t>
            </a:r>
          </a:p>
          <a:p>
            <a:endParaRPr lang="en-ZA" sz="1200" dirty="0" smtClean="0">
              <a:solidFill>
                <a:srgbClr val="0070C0"/>
              </a:solidFill>
            </a:endParaRPr>
          </a:p>
          <a:p>
            <a:r>
              <a:rPr lang="en-ZA" sz="1200" dirty="0" smtClean="0">
                <a:solidFill>
                  <a:srgbClr val="0070C0"/>
                </a:solidFill>
              </a:rPr>
              <a:t>Figure 1a and 1 b: CTC Book 2, EL-T-1, </a:t>
            </a:r>
            <a:r>
              <a:rPr lang="en-ZA" sz="1200" dirty="0" err="1" smtClean="0">
                <a:solidFill>
                  <a:srgbClr val="0070C0"/>
                </a:solidFill>
              </a:rPr>
              <a:t>Pg</a:t>
            </a:r>
            <a:r>
              <a:rPr lang="en-ZA" sz="1200" baseline="0" dirty="0" smtClean="0">
                <a:solidFill>
                  <a:srgbClr val="0070C0"/>
                </a:solidFill>
              </a:rPr>
              <a:t> 179</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Fig02: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180</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aseline="0"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aseline="0" dirty="0" smtClean="0">
                <a:solidFill>
                  <a:srgbClr val="0070C0"/>
                </a:solidFill>
              </a:rPr>
              <a:t>Click on ‘Earth leakage relay’ on the figure = “If an earth fault should occur, as shown by the dotted line, some current will flow directly to earth and cause an imbalance in the currents flowing through the core. This will result in an imbalance in the magnetic flux in the core; that is there will be a resultant flux in the core, which will induce an </a:t>
            </a:r>
            <a:r>
              <a:rPr lang="en-ZA" sz="1200" baseline="0" dirty="0" err="1" smtClean="0">
                <a:solidFill>
                  <a:srgbClr val="0070C0"/>
                </a:solidFill>
              </a:rPr>
              <a:t>emf</a:t>
            </a:r>
            <a:r>
              <a:rPr lang="en-ZA" sz="1200" baseline="0" dirty="0" smtClean="0">
                <a:solidFill>
                  <a:srgbClr val="0070C0"/>
                </a:solidFill>
              </a:rPr>
              <a:t> in the secondary winding. A current will flow in the secondary circuit, which will activate the tripping coil in the earth leakage relay, causing it to trip the circuit.”</a:t>
            </a:r>
            <a:endParaRPr lang="en-ZA" dirty="0" smtClean="0"/>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7918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Click on </a:t>
            </a:r>
            <a:r>
              <a:rPr lang="en-ZA" sz="1200" dirty="0" smtClean="0">
                <a:solidFill>
                  <a:srgbClr val="0070C0"/>
                </a:solidFill>
              </a:rPr>
              <a:t>High sensitivity earth leakage protection units = link to next slide (slide 9)</a:t>
            </a:r>
          </a:p>
          <a:p>
            <a:r>
              <a:rPr lang="en-ZA" sz="1200" dirty="0" smtClean="0">
                <a:solidFill>
                  <a:srgbClr val="0070C0"/>
                </a:solidFill>
              </a:rPr>
              <a:t>Click on Sensitive core balance relay= link to slide</a:t>
            </a:r>
            <a:r>
              <a:rPr lang="en-ZA" sz="1200" baseline="0" dirty="0" smtClean="0">
                <a:solidFill>
                  <a:srgbClr val="0070C0"/>
                </a:solidFill>
              </a:rPr>
              <a:t> 10 +11</a:t>
            </a:r>
          </a:p>
          <a:p>
            <a:r>
              <a:rPr lang="en-ZA" sz="1200" baseline="0" dirty="0" smtClean="0">
                <a:solidFill>
                  <a:srgbClr val="0070C0"/>
                </a:solidFill>
              </a:rPr>
              <a:t>Click on </a:t>
            </a:r>
            <a:r>
              <a:rPr lang="en-ZA" sz="1200" dirty="0" smtClean="0">
                <a:solidFill>
                  <a:srgbClr val="0070C0"/>
                </a:solidFill>
              </a:rPr>
              <a:t>Sensitive core balance relay with separate core =link to slide12</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48201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Fig03: </a:t>
            </a:r>
            <a:r>
              <a:rPr lang="en-ZA" sz="1200" dirty="0" smtClean="0">
                <a:solidFill>
                  <a:srgbClr val="0070C0"/>
                </a:solidFill>
              </a:rPr>
              <a:t>CTC Book 2, EL-T-1, </a:t>
            </a:r>
            <a:r>
              <a:rPr lang="en-ZA" sz="1200" dirty="0" err="1" smtClean="0">
                <a:solidFill>
                  <a:srgbClr val="0070C0"/>
                </a:solidFill>
              </a:rPr>
              <a:t>Pg</a:t>
            </a:r>
            <a:r>
              <a:rPr lang="en-ZA" sz="1200" baseline="0" dirty="0" smtClean="0">
                <a:solidFill>
                  <a:srgbClr val="0070C0"/>
                </a:solidFill>
              </a:rPr>
              <a:t> 181.</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aseline="0" dirty="0" smtClean="0">
              <a:solidFill>
                <a:srgbClr val="0070C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aseline="0" dirty="0" smtClean="0">
                <a:solidFill>
                  <a:srgbClr val="0070C0"/>
                </a:solidFill>
              </a:rPr>
              <a:t>‘Click for more information’ = “•The unit is independent of mains excitation for its operation, employing a high permeability </a:t>
            </a:r>
            <a:r>
              <a:rPr lang="en-ZA" sz="1200" baseline="0" dirty="0" err="1" smtClean="0">
                <a:solidFill>
                  <a:srgbClr val="0070C0"/>
                </a:solidFill>
              </a:rPr>
              <a:t>toroidal</a:t>
            </a:r>
            <a:r>
              <a:rPr lang="en-ZA" sz="1200" baseline="0" dirty="0" smtClean="0">
                <a:solidFill>
                  <a:srgbClr val="0070C0"/>
                </a:solidFill>
              </a:rPr>
              <a:t> magnetic core, which under earth fault conditions, operates a sensitive polarised release via a trigger circuit. •The polarised release unlatches the circuit breaker mechanically, no shunt trip being used.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baseline="0" dirty="0" smtClean="0">
                <a:solidFill>
                  <a:srgbClr val="0070C0"/>
                </a:solidFill>
              </a:rPr>
              <a:t>The ELPRO 2 and ELPRO 4 with a sensitivity of 30 mA has been designed for installation as the incoming isolator in the distribution board to protect persons against earth leakage currents on all circuits fed by the switchboard. Because the incoming supply and all sub-circuit breakers are provided with overload and short circuit protection, these elements are not provided in the ELPRO unit. The reasons for this is to discriminate between earth leakage and overload/short circuit faults and it is recommended that earth leakage relays should not be combination types including overload elements.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Overload and short circuit faults are more frequently encountered, hence it is logical that the overload elements function more often and are, therefore, more prone to failure than earth leakage devices. It is also more economical to replace overload circuit breakers than earth leakage devices.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dirty="0" smtClean="0"/>
              <a:t>The ELPRO unit is capable of safely interrupting earth fault currents up to 2500 amperes (2,5 kA) at standard supply voltages; that</a:t>
            </a:r>
            <a:r>
              <a:rPr lang="en-ZA" baseline="0" dirty="0" smtClean="0"/>
              <a:t> is </a:t>
            </a:r>
            <a:r>
              <a:rPr lang="en-ZA" dirty="0" smtClean="0"/>
              <a:t>it has a 2,5 kA rating.”</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2708320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9/22/2018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9/22/2018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5.xml"/><Relationship Id="rId1" Type="http://schemas.openxmlformats.org/officeDocument/2006/relationships/tags" Target="../tags/tag1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5 </a:t>
            </a:r>
            <a:r>
              <a:rPr lang="en-GB" sz="3200" dirty="0" smtClean="0"/>
              <a:t>– </a:t>
            </a:r>
            <a:r>
              <a:rPr lang="en-GB" sz="3200" dirty="0" err="1" smtClean="0"/>
              <a:t>Earthing</a:t>
            </a:r>
            <a:r>
              <a:rPr lang="en-GB" sz="3200" dirty="0" smtClean="0"/>
              <a:t> and Bonding</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Sensitive </a:t>
            </a:r>
            <a:r>
              <a:rPr lang="en-ZA" dirty="0"/>
              <a:t>core balance relay</a:t>
            </a:r>
          </a:p>
        </p:txBody>
      </p:sp>
      <p:sp>
        <p:nvSpPr>
          <p:cNvPr id="3" name="Content Placeholder 2"/>
          <p:cNvSpPr>
            <a:spLocks noGrp="1"/>
          </p:cNvSpPr>
          <p:nvPr>
            <p:ph idx="1"/>
          </p:nvPr>
        </p:nvSpPr>
        <p:spPr>
          <a:xfrm>
            <a:off x="703959" y="1419866"/>
            <a:ext cx="8831461" cy="941999"/>
          </a:xfrm>
        </p:spPr>
        <p:txBody>
          <a:bodyPr>
            <a:noAutofit/>
          </a:bodyPr>
          <a:lstStyle/>
          <a:p>
            <a:pPr marL="0" indent="0">
              <a:buNone/>
            </a:pPr>
            <a:r>
              <a:rPr lang="en-ZA" sz="2400" dirty="0"/>
              <a:t>There are two types of relays in this range, the MS1, which is instantaneous and the MS2, which has a time delay before tripping. the sensitivity of the different MS2 </a:t>
            </a:r>
            <a:r>
              <a:rPr lang="en-ZA" sz="2400" dirty="0" smtClean="0"/>
              <a:t>relays is </a:t>
            </a:r>
            <a:r>
              <a:rPr lang="en-ZA" sz="2400" dirty="0"/>
              <a:t>depicted </a:t>
            </a:r>
            <a:r>
              <a:rPr lang="en-ZA" sz="2400" dirty="0" smtClean="0"/>
              <a:t>in the graph.</a:t>
            </a:r>
            <a:endParaRPr lang="en-ZA" sz="2400" dirty="0"/>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299"/>
          <a:stretch/>
        </p:blipFill>
        <p:spPr bwMode="auto">
          <a:xfrm>
            <a:off x="851339" y="2743198"/>
            <a:ext cx="2843592" cy="227023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4477021" y="2664369"/>
            <a:ext cx="4671059" cy="2954879"/>
            <a:chOff x="4477021" y="2664369"/>
            <a:chExt cx="4671059" cy="2954879"/>
          </a:xfrm>
        </p:grpSpPr>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7021" y="2664369"/>
              <a:ext cx="4671059" cy="2585547"/>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477021" y="5249916"/>
              <a:ext cx="4256691" cy="369332"/>
            </a:xfrm>
            <a:prstGeom prst="rect">
              <a:avLst/>
            </a:prstGeom>
            <a:noFill/>
          </p:spPr>
          <p:txBody>
            <a:bodyPr wrap="square" rtlCol="0">
              <a:spAutoFit/>
            </a:bodyPr>
            <a:lstStyle/>
            <a:p>
              <a:r>
                <a:rPr lang="en-ZA" dirty="0" smtClean="0">
                  <a:solidFill>
                    <a:srgbClr val="0070C0"/>
                  </a:solidFill>
                </a:rPr>
                <a:t>Click for more information</a:t>
              </a:r>
              <a:endParaRPr lang="en-ZA" dirty="0">
                <a:solidFill>
                  <a:srgbClr val="0070C0"/>
                </a:solidFill>
              </a:endParaRPr>
            </a:p>
          </p:txBody>
        </p:sp>
      </p:grpSp>
    </p:spTree>
    <p:extLst>
      <p:ext uri="{BB962C8B-B14F-4D97-AF65-F5344CB8AC3E}">
        <p14:creationId xmlns:p14="http://schemas.microsoft.com/office/powerpoint/2010/main" val="233727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Operation </a:t>
            </a:r>
            <a:r>
              <a:rPr lang="en-ZA" dirty="0"/>
              <a:t>of </a:t>
            </a:r>
            <a:r>
              <a:rPr lang="en-ZA" dirty="0" smtClean="0"/>
              <a:t>sensitive </a:t>
            </a:r>
            <a:r>
              <a:rPr lang="en-ZA" dirty="0"/>
              <a:t>core balance relay</a:t>
            </a:r>
          </a:p>
        </p:txBody>
      </p:sp>
      <p:sp>
        <p:nvSpPr>
          <p:cNvPr id="4" name="Content Placeholder 3"/>
          <p:cNvSpPr>
            <a:spLocks noGrp="1"/>
          </p:cNvSpPr>
          <p:nvPr>
            <p:ph idx="1"/>
          </p:nvPr>
        </p:nvSpPr>
        <p:spPr>
          <a:xfrm>
            <a:off x="703959" y="1533187"/>
            <a:ext cx="8831461" cy="673712"/>
          </a:xfrm>
        </p:spPr>
        <p:txBody>
          <a:bodyPr>
            <a:noAutofit/>
          </a:bodyPr>
          <a:lstStyle/>
          <a:p>
            <a:pPr marL="0" indent="0">
              <a:buNone/>
            </a:pPr>
            <a:r>
              <a:rPr lang="en-ZA" sz="2400" dirty="0" smtClean="0"/>
              <a:t>Click on each figure to learn more about the operation of </a:t>
            </a:r>
            <a:r>
              <a:rPr lang="en-ZA" sz="2400" dirty="0"/>
              <a:t>the sensitive core balance </a:t>
            </a:r>
            <a:r>
              <a:rPr lang="en-ZA" sz="2400" dirty="0" smtClean="0"/>
              <a:t>relay.</a:t>
            </a:r>
            <a:endParaRPr lang="en-ZA"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915" y="2427616"/>
            <a:ext cx="3793319" cy="3010744"/>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7117" y="2427616"/>
            <a:ext cx="3828303" cy="2911525"/>
          </a:xfrm>
          <a:prstGeom prst="rect">
            <a:avLst/>
          </a:prstGeom>
          <a:noFill/>
          <a:ln>
            <a:noFill/>
          </a:ln>
          <a:effectLst>
            <a:glow rad="101600">
              <a:schemeClr val="accent4">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293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Sensitive core balance relay with separate core</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en-ZA" sz="2400" dirty="0" smtClean="0"/>
                  <a:t>The sensitive core balance relay with separate core works the same as the previously discussed relays but when installing these relays the following must be borne in mind:</a:t>
                </a:r>
              </a:p>
              <a:p>
                <a:pPr marL="0" indent="0">
                  <a:buNone/>
                </a:pPr>
                <a:r>
                  <a:rPr lang="en-ZA" sz="2400" dirty="0"/>
                  <a:t>• No power conductors to be in close proximity to the outside of the core or relay.</a:t>
                </a:r>
              </a:p>
              <a:p>
                <a:pPr marL="0" indent="0">
                  <a:buNone/>
                </a:pPr>
                <a:r>
                  <a:rPr lang="en-ZA" sz="2400" dirty="0"/>
                  <a:t>• The length and area of the secondary leads between the core-balance transformers and the relay must conform to certain sizes. The length is limited at 1.25 m (2,5m loop), and the area of the copper to be a minimum of </a:t>
                </a:r>
                <a14:m>
                  <m:oMath xmlns:m="http://schemas.openxmlformats.org/officeDocument/2006/math">
                    <m:r>
                      <a:rPr lang="en-ZA" sz="2400" i="1" dirty="0" smtClean="0">
                        <a:latin typeface="Cambria Math"/>
                      </a:rPr>
                      <m:t>1 </m:t>
                    </m:r>
                    <m:r>
                      <a:rPr lang="en-ZA" sz="2400" i="1" dirty="0" smtClean="0">
                        <a:latin typeface="Cambria Math"/>
                      </a:rPr>
                      <m:t>𝑚</m:t>
                    </m:r>
                    <m:sSup>
                      <m:sSupPr>
                        <m:ctrlPr>
                          <a:rPr lang="en-ZA" sz="2400" b="0" i="1" dirty="0" smtClean="0">
                            <a:latin typeface="Cambria Math"/>
                          </a:rPr>
                        </m:ctrlPr>
                      </m:sSupPr>
                      <m:e>
                        <m:r>
                          <a:rPr lang="en-ZA" sz="2400" i="1" dirty="0" smtClean="0">
                            <a:latin typeface="Cambria Math"/>
                          </a:rPr>
                          <m:t>𝑚</m:t>
                        </m:r>
                      </m:e>
                      <m:sup>
                        <m:r>
                          <a:rPr lang="en-ZA" sz="2400" i="1" dirty="0" smtClean="0">
                            <a:latin typeface="Cambria Math"/>
                          </a:rPr>
                          <m:t>2</m:t>
                        </m:r>
                      </m:sup>
                    </m:sSup>
                  </m:oMath>
                </a14:m>
                <a:r>
                  <a:rPr lang="en-ZA" sz="2400" dirty="0" smtClean="0"/>
                  <a:t>.</a:t>
                </a:r>
                <a:endParaRPr lang="en-ZA"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035" t="-2337" r="-1725"/>
                </a:stretch>
              </a:blipFill>
            </p:spPr>
            <p:txBody>
              <a:bodyPr/>
              <a:lstStyle/>
              <a:p>
                <a:r>
                  <a:rPr lang="en-ZA">
                    <a:noFill/>
                  </a:rPr>
                  <a:t> </a:t>
                </a:r>
              </a:p>
            </p:txBody>
          </p:sp>
        </mc:Fallback>
      </mc:AlternateContent>
    </p:spTree>
    <p:extLst>
      <p:ext uri="{BB962C8B-B14F-4D97-AF65-F5344CB8AC3E}">
        <p14:creationId xmlns:p14="http://schemas.microsoft.com/office/powerpoint/2010/main" val="254505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00" y="306639"/>
            <a:ext cx="8831461" cy="1113227"/>
          </a:xfrm>
        </p:spPr>
        <p:txBody>
          <a:bodyPr/>
          <a:lstStyle/>
          <a:p>
            <a:r>
              <a:rPr lang="en-ZA" dirty="0" smtClean="0"/>
              <a:t>Operation of sensitive </a:t>
            </a:r>
            <a:r>
              <a:rPr lang="en-ZA" dirty="0"/>
              <a:t>core balance relay with separate core</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00" y="2284085"/>
            <a:ext cx="3978089" cy="26032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5277982" y="1752656"/>
            <a:ext cx="4256691" cy="3519750"/>
            <a:chOff x="5277982" y="1752656"/>
            <a:chExt cx="4256691" cy="3519750"/>
          </a:xfrm>
        </p:grpSpPr>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0402" y="1752656"/>
              <a:ext cx="4031852" cy="3134654"/>
            </a:xfrm>
            <a:prstGeom prst="rect">
              <a:avLst/>
            </a:prstGeom>
            <a:noFill/>
            <a:ln>
              <a:noFill/>
            </a:ln>
            <a:effectLst>
              <a:glow rad="63500">
                <a:schemeClr val="accent2">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277982" y="4903074"/>
              <a:ext cx="4256691" cy="369332"/>
            </a:xfrm>
            <a:prstGeom prst="rect">
              <a:avLst/>
            </a:prstGeom>
            <a:noFill/>
          </p:spPr>
          <p:txBody>
            <a:bodyPr wrap="square" rtlCol="0">
              <a:spAutoFit/>
            </a:bodyPr>
            <a:lstStyle/>
            <a:p>
              <a:r>
                <a:rPr lang="en-ZA" dirty="0" smtClean="0">
                  <a:solidFill>
                    <a:srgbClr val="0070C0"/>
                  </a:solidFill>
                </a:rPr>
                <a:t>Click for more information</a:t>
              </a:r>
              <a:endParaRPr lang="en-ZA" dirty="0">
                <a:solidFill>
                  <a:srgbClr val="0070C0"/>
                </a:solidFill>
              </a:endParaRPr>
            </a:p>
          </p:txBody>
        </p:sp>
      </p:grpSp>
    </p:spTree>
    <p:extLst>
      <p:ext uri="{BB962C8B-B14F-4D97-AF65-F5344CB8AC3E}">
        <p14:creationId xmlns:p14="http://schemas.microsoft.com/office/powerpoint/2010/main" val="2098066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Circuit breakers</a:t>
            </a:r>
            <a:endParaRPr lang="en-ZA" dirty="0"/>
          </a:p>
        </p:txBody>
      </p:sp>
      <p:sp>
        <p:nvSpPr>
          <p:cNvPr id="3" name="Content Placeholder 2"/>
          <p:cNvSpPr>
            <a:spLocks noGrp="1"/>
          </p:cNvSpPr>
          <p:nvPr>
            <p:ph idx="1"/>
          </p:nvPr>
        </p:nvSpPr>
        <p:spPr>
          <a:xfrm>
            <a:off x="703959" y="1533187"/>
            <a:ext cx="8831461" cy="1935227"/>
          </a:xfrm>
        </p:spPr>
        <p:txBody>
          <a:bodyPr>
            <a:normAutofit/>
          </a:bodyPr>
          <a:lstStyle/>
          <a:p>
            <a:pPr marL="0" indent="0">
              <a:buNone/>
            </a:pPr>
            <a:r>
              <a:rPr lang="en-ZA" sz="2400" dirty="0" smtClean="0">
                <a:solidFill>
                  <a:srgbClr val="0070C0"/>
                </a:solidFill>
              </a:rPr>
              <a:t>Circuit breakers </a:t>
            </a:r>
            <a:r>
              <a:rPr lang="en-ZA" sz="2400" dirty="0"/>
              <a:t>are discussed in detail in the ‘electrical </a:t>
            </a:r>
            <a:r>
              <a:rPr lang="en-ZA" sz="2400" dirty="0" smtClean="0"/>
              <a:t>components (circuit protection)’ </a:t>
            </a:r>
            <a:r>
              <a:rPr lang="en-ZA" sz="2400" dirty="0"/>
              <a:t>unit, in this unit we </a:t>
            </a:r>
            <a:r>
              <a:rPr lang="en-ZA" sz="2400" dirty="0" smtClean="0"/>
              <a:t>will just go </a:t>
            </a:r>
            <a:r>
              <a:rPr lang="en-ZA" sz="2400" dirty="0"/>
              <a:t>over the basics. Circuit breakers are divided into three </a:t>
            </a:r>
            <a:r>
              <a:rPr lang="en-ZA" sz="2400" dirty="0" smtClean="0"/>
              <a:t>groups</a:t>
            </a:r>
            <a:r>
              <a:rPr lang="en-ZA" sz="2400" dirty="0"/>
              <a:t>;</a:t>
            </a:r>
            <a:r>
              <a:rPr lang="en-ZA" sz="2400" dirty="0" smtClean="0"/>
              <a:t> </a:t>
            </a:r>
            <a:r>
              <a:rPr lang="en-ZA" sz="2400" dirty="0"/>
              <a:t>small frame Miniature Circuit Breakers (MCB’s), large frame Moulded Case Circuit Breakers (MCCB’s) and Air Circuit Breakers (ACB’s).</a:t>
            </a:r>
          </a:p>
        </p:txBody>
      </p:sp>
    </p:spTree>
    <p:extLst>
      <p:ext uri="{BB962C8B-B14F-4D97-AF65-F5344CB8AC3E}">
        <p14:creationId xmlns:p14="http://schemas.microsoft.com/office/powerpoint/2010/main" val="383080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M</a:t>
            </a:r>
            <a:r>
              <a:rPr lang="en-ZA" dirty="0" smtClean="0"/>
              <a:t>oulded </a:t>
            </a:r>
            <a:r>
              <a:rPr lang="en-ZA" dirty="0"/>
              <a:t>case circuit breaker</a:t>
            </a:r>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81957" y="1623574"/>
            <a:ext cx="4633582" cy="3484454"/>
          </a:xfrm>
          <a:prstGeom prst="rect">
            <a:avLst/>
          </a:prstGeom>
          <a:noFill/>
          <a:ln>
            <a:noFill/>
          </a:ln>
          <a:effectLst>
            <a:outerShdw blurRad="44450" dist="27940" dir="5400000" algn="ctr">
              <a:srgbClr val="000000">
                <a:alpha val="32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781957" y="5076497"/>
            <a:ext cx="4633582" cy="369332"/>
          </a:xfrm>
          <a:prstGeom prst="rect">
            <a:avLst/>
          </a:prstGeom>
          <a:noFill/>
        </p:spPr>
        <p:txBody>
          <a:bodyPr wrap="square" rtlCol="0">
            <a:spAutoFit/>
          </a:bodyPr>
          <a:lstStyle/>
          <a:p>
            <a:r>
              <a:rPr lang="en-ZA" dirty="0"/>
              <a:t>Construction of a moulded case circuit breaker</a:t>
            </a:r>
          </a:p>
        </p:txBody>
      </p:sp>
    </p:spTree>
    <p:extLst>
      <p:ext uri="{BB962C8B-B14F-4D97-AF65-F5344CB8AC3E}">
        <p14:creationId xmlns:p14="http://schemas.microsoft.com/office/powerpoint/2010/main" val="288689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Terminology</a:t>
            </a:r>
            <a:endParaRPr lang="en-ZA" dirty="0"/>
          </a:p>
        </p:txBody>
      </p:sp>
      <p:sp>
        <p:nvSpPr>
          <p:cNvPr id="3" name="Content Placeholder 2"/>
          <p:cNvSpPr>
            <a:spLocks noGrp="1"/>
          </p:cNvSpPr>
          <p:nvPr>
            <p:ph idx="1"/>
          </p:nvPr>
        </p:nvSpPr>
        <p:spPr/>
        <p:txBody>
          <a:bodyPr>
            <a:normAutofit/>
          </a:bodyPr>
          <a:lstStyle/>
          <a:p>
            <a:pPr marL="0" indent="0">
              <a:buNone/>
            </a:pPr>
            <a:r>
              <a:rPr lang="en-ZA" sz="2400" dirty="0"/>
              <a:t>The following terms are often used in connection with circuit breakers and should be understood</a:t>
            </a:r>
            <a:r>
              <a:rPr lang="en-ZA" sz="2400" dirty="0" smtClean="0"/>
              <a:t>:</a:t>
            </a:r>
          </a:p>
          <a:p>
            <a:r>
              <a:rPr lang="en-ZA" sz="2400" dirty="0">
                <a:solidFill>
                  <a:srgbClr val="0070C0"/>
                </a:solidFill>
              </a:rPr>
              <a:t>Breaking capacity (kA) / Interrupting </a:t>
            </a:r>
            <a:r>
              <a:rPr lang="en-ZA" sz="2400" dirty="0" smtClean="0">
                <a:solidFill>
                  <a:srgbClr val="0070C0"/>
                </a:solidFill>
              </a:rPr>
              <a:t>capacity</a:t>
            </a:r>
          </a:p>
          <a:p>
            <a:r>
              <a:rPr lang="en-ZA" sz="2400" dirty="0">
                <a:solidFill>
                  <a:srgbClr val="0070C0"/>
                </a:solidFill>
              </a:rPr>
              <a:t>Hydraulic </a:t>
            </a:r>
            <a:r>
              <a:rPr lang="en-ZA" sz="2400" dirty="0" smtClean="0">
                <a:solidFill>
                  <a:srgbClr val="0070C0"/>
                </a:solidFill>
              </a:rPr>
              <a:t>magnetic</a:t>
            </a:r>
          </a:p>
          <a:p>
            <a:r>
              <a:rPr lang="en-ZA" sz="2400" dirty="0">
                <a:solidFill>
                  <a:srgbClr val="0070C0"/>
                </a:solidFill>
              </a:rPr>
              <a:t>Thermal </a:t>
            </a:r>
            <a:r>
              <a:rPr lang="en-ZA" sz="2400" dirty="0" smtClean="0">
                <a:solidFill>
                  <a:srgbClr val="0070C0"/>
                </a:solidFill>
              </a:rPr>
              <a:t>magnetic</a:t>
            </a:r>
          </a:p>
          <a:p>
            <a:r>
              <a:rPr lang="en-ZA" sz="2400" dirty="0">
                <a:solidFill>
                  <a:srgbClr val="0070C0"/>
                </a:solidFill>
              </a:rPr>
              <a:t>Shunt trip</a:t>
            </a:r>
          </a:p>
        </p:txBody>
      </p:sp>
    </p:spTree>
    <p:extLst>
      <p:ext uri="{BB962C8B-B14F-4D97-AF65-F5344CB8AC3E}">
        <p14:creationId xmlns:p14="http://schemas.microsoft.com/office/powerpoint/2010/main" val="1763322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Bonding</a:t>
            </a:r>
            <a:endParaRPr lang="en-ZA" dirty="0"/>
          </a:p>
        </p:txBody>
      </p:sp>
      <p:sp>
        <p:nvSpPr>
          <p:cNvPr id="3" name="Content Placeholder 2"/>
          <p:cNvSpPr>
            <a:spLocks noGrp="1"/>
          </p:cNvSpPr>
          <p:nvPr>
            <p:ph idx="1"/>
          </p:nvPr>
        </p:nvSpPr>
        <p:spPr>
          <a:xfrm>
            <a:off x="703959" y="1533187"/>
            <a:ext cx="8831461" cy="2739268"/>
          </a:xfrm>
        </p:spPr>
        <p:txBody>
          <a:bodyPr>
            <a:normAutofit/>
          </a:bodyPr>
          <a:lstStyle/>
          <a:p>
            <a:pPr marL="0" indent="0">
              <a:buNone/>
            </a:pPr>
            <a:r>
              <a:rPr lang="en-ZA" sz="2400" dirty="0"/>
              <a:t>The aim of bonding is to bring all the bonded parts to the same </a:t>
            </a:r>
            <a:r>
              <a:rPr lang="en-ZA" sz="2400" dirty="0" smtClean="0"/>
              <a:t>electrical potential and reduce the risk of electrical shocks. </a:t>
            </a:r>
            <a:r>
              <a:rPr lang="en-ZA" sz="2400" dirty="0"/>
              <a:t>Bonding to electrical earth is used </a:t>
            </a:r>
            <a:r>
              <a:rPr lang="en-ZA" sz="2400" dirty="0" smtClean="0"/>
              <a:t>to </a:t>
            </a:r>
            <a:r>
              <a:rPr lang="en-ZA" sz="2400" dirty="0"/>
              <a:t>ensure that all conductors (person, surface and product) are at the same electrical potential. When all conductors are at the same potential no discharge can occur</a:t>
            </a:r>
            <a:r>
              <a:rPr lang="en-ZA" sz="2400" dirty="0" smtClean="0"/>
              <a:t>. Refer to SANS Regulations 6.13 for detailed descriptions of items that may be bonded.</a:t>
            </a:r>
            <a:endParaRPr lang="en-ZA" sz="2400" dirty="0"/>
          </a:p>
        </p:txBody>
      </p:sp>
    </p:spTree>
    <p:extLst>
      <p:ext uri="{BB962C8B-B14F-4D97-AF65-F5344CB8AC3E}">
        <p14:creationId xmlns:p14="http://schemas.microsoft.com/office/powerpoint/2010/main" val="2302972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Parts to be bonded</a:t>
            </a:r>
            <a:endParaRPr lang="en-ZA" dirty="0"/>
          </a:p>
        </p:txBody>
      </p:sp>
      <p:sp>
        <p:nvSpPr>
          <p:cNvPr id="3" name="Content Placeholder 2"/>
          <p:cNvSpPr>
            <a:spLocks noGrp="1"/>
          </p:cNvSpPr>
          <p:nvPr>
            <p:ph idx="1"/>
          </p:nvPr>
        </p:nvSpPr>
        <p:spPr>
          <a:xfrm>
            <a:off x="703959" y="1533187"/>
            <a:ext cx="8831461" cy="2739268"/>
          </a:xfrm>
        </p:spPr>
        <p:txBody>
          <a:bodyPr>
            <a:normAutofit/>
          </a:bodyPr>
          <a:lstStyle/>
          <a:p>
            <a:pPr marL="0" indent="0">
              <a:buNone/>
            </a:pPr>
            <a:r>
              <a:rPr lang="en-ZA" sz="2400" dirty="0" smtClean="0"/>
              <a:t>According to SANS Regulation 6.13.2 the following parts should be bonded:</a:t>
            </a:r>
          </a:p>
          <a:p>
            <a:r>
              <a:rPr lang="en-ZA" sz="2400" dirty="0"/>
              <a:t>Hot and cold water </a:t>
            </a:r>
            <a:r>
              <a:rPr lang="en-ZA" sz="2400" dirty="0" smtClean="0"/>
              <a:t>systems</a:t>
            </a:r>
          </a:p>
          <a:p>
            <a:r>
              <a:rPr lang="en-ZA" sz="2400" dirty="0" smtClean="0"/>
              <a:t>Antennas.</a:t>
            </a:r>
          </a:p>
          <a:p>
            <a:r>
              <a:rPr lang="en-ZA" sz="2400" dirty="0"/>
              <a:t>Roofs, gutters, down pipes and waste </a:t>
            </a:r>
            <a:r>
              <a:rPr lang="en-ZA" sz="2400" dirty="0" smtClean="0"/>
              <a:t>pipes</a:t>
            </a:r>
          </a:p>
          <a:p>
            <a:r>
              <a:rPr lang="en-ZA" sz="2400" dirty="0"/>
              <a:t>Water pumps</a:t>
            </a:r>
          </a:p>
          <a:p>
            <a:endParaRPr lang="en-ZA" sz="2400" dirty="0"/>
          </a:p>
        </p:txBody>
      </p:sp>
    </p:spTree>
    <p:extLst>
      <p:ext uri="{BB962C8B-B14F-4D97-AF65-F5344CB8AC3E}">
        <p14:creationId xmlns:p14="http://schemas.microsoft.com/office/powerpoint/2010/main" val="1812396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a:t>
            </a:r>
            <a:r>
              <a:rPr lang="en-GB" sz="2400" dirty="0" smtClean="0"/>
              <a:t>test your knowledge of three-phase earth leakage protection.</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Three-phase earth leakage protection</a:t>
            </a:r>
            <a:endParaRPr lang="en-GB" dirty="0"/>
          </a:p>
        </p:txBody>
      </p:sp>
      <p:sp>
        <p:nvSpPr>
          <p:cNvPr id="3" name="Text Placeholder 2"/>
          <p:cNvSpPr>
            <a:spLocks noGrp="1"/>
          </p:cNvSpPr>
          <p:nvPr>
            <p:ph type="body" idx="1"/>
          </p:nvPr>
        </p:nvSpPr>
        <p:spPr/>
        <p:txBody>
          <a:bodyPr/>
          <a:lstStyle/>
          <a:p>
            <a:r>
              <a:rPr lang="en-GB" dirty="0"/>
              <a:t>Unit </a:t>
            </a:r>
            <a:r>
              <a:rPr lang="en-GB" dirty="0" smtClean="0"/>
              <a:t>5.2</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1</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a:t>Name </a:t>
            </a:r>
            <a:r>
              <a:rPr lang="en-ZA" sz="2400" dirty="0" smtClean="0"/>
              <a:t>the </a:t>
            </a:r>
            <a:r>
              <a:rPr lang="en-ZA" sz="2400" dirty="0"/>
              <a:t>three types of earth leakage protection </a:t>
            </a:r>
            <a:r>
              <a:rPr lang="en-ZA" sz="2400" dirty="0" smtClean="0"/>
              <a:t>units as mentioned in this unit.</a:t>
            </a:r>
            <a:endParaRPr lang="en-ZA" sz="2400" dirty="0"/>
          </a:p>
        </p:txBody>
      </p:sp>
      <p:sp>
        <p:nvSpPr>
          <p:cNvPr id="4" name="TextBox 3"/>
          <p:cNvSpPr txBox="1"/>
          <p:nvPr/>
        </p:nvSpPr>
        <p:spPr>
          <a:xfrm>
            <a:off x="703959" y="2459421"/>
            <a:ext cx="4766675" cy="369332"/>
          </a:xfrm>
          <a:prstGeom prst="rect">
            <a:avLst/>
          </a:prstGeom>
          <a:noFill/>
          <a:ln>
            <a:solidFill>
              <a:schemeClr val="tx1"/>
            </a:solidFill>
          </a:ln>
        </p:spPr>
        <p:txBody>
          <a:bodyPr wrap="square" rtlCol="0">
            <a:spAutoFit/>
          </a:bodyPr>
          <a:lstStyle/>
          <a:p>
            <a:r>
              <a:rPr lang="en-ZA" dirty="0" smtClean="0"/>
              <a:t>1)</a:t>
            </a:r>
            <a:endParaRPr lang="en-ZA" dirty="0"/>
          </a:p>
        </p:txBody>
      </p:sp>
      <p:sp>
        <p:nvSpPr>
          <p:cNvPr id="5" name="TextBox 4"/>
          <p:cNvSpPr txBox="1"/>
          <p:nvPr/>
        </p:nvSpPr>
        <p:spPr>
          <a:xfrm>
            <a:off x="703959" y="2991664"/>
            <a:ext cx="4766675" cy="369332"/>
          </a:xfrm>
          <a:prstGeom prst="rect">
            <a:avLst/>
          </a:prstGeom>
          <a:noFill/>
          <a:ln>
            <a:solidFill>
              <a:schemeClr val="tx1"/>
            </a:solidFill>
          </a:ln>
        </p:spPr>
        <p:txBody>
          <a:bodyPr wrap="square" rtlCol="0">
            <a:spAutoFit/>
          </a:bodyPr>
          <a:lstStyle/>
          <a:p>
            <a:r>
              <a:rPr lang="en-ZA" dirty="0"/>
              <a:t>2</a:t>
            </a:r>
            <a:r>
              <a:rPr lang="en-ZA" dirty="0" smtClean="0"/>
              <a:t>)</a:t>
            </a:r>
            <a:endParaRPr lang="en-ZA" dirty="0"/>
          </a:p>
        </p:txBody>
      </p:sp>
      <p:sp>
        <p:nvSpPr>
          <p:cNvPr id="6" name="TextBox 5"/>
          <p:cNvSpPr txBox="1"/>
          <p:nvPr/>
        </p:nvSpPr>
        <p:spPr>
          <a:xfrm>
            <a:off x="703959" y="3479660"/>
            <a:ext cx="4766675" cy="369332"/>
          </a:xfrm>
          <a:prstGeom prst="rect">
            <a:avLst/>
          </a:prstGeom>
          <a:noFill/>
          <a:ln>
            <a:solidFill>
              <a:schemeClr val="tx1"/>
            </a:solidFill>
          </a:ln>
        </p:spPr>
        <p:txBody>
          <a:bodyPr wrap="square" rtlCol="0">
            <a:spAutoFit/>
          </a:bodyPr>
          <a:lstStyle/>
          <a:p>
            <a:r>
              <a:rPr lang="en-ZA" dirty="0" smtClean="0"/>
              <a:t>3)</a:t>
            </a:r>
            <a:endParaRPr lang="en-ZA" dirty="0"/>
          </a:p>
        </p:txBody>
      </p:sp>
    </p:spTree>
    <p:custDataLst>
      <p:tags r:id="rId1"/>
    </p:custDataLst>
    <p:extLst>
      <p:ext uri="{BB962C8B-B14F-4D97-AF65-F5344CB8AC3E}">
        <p14:creationId xmlns:p14="http://schemas.microsoft.com/office/powerpoint/2010/main" val="1554878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2</a:t>
            </a:r>
            <a:endParaRPr lang="en-GB" dirty="0"/>
          </a:p>
        </p:txBody>
      </p:sp>
      <p:sp>
        <p:nvSpPr>
          <p:cNvPr id="4" name="Content Placeholder 3"/>
          <p:cNvSpPr>
            <a:spLocks noGrp="1"/>
          </p:cNvSpPr>
          <p:nvPr>
            <p:ph idx="1"/>
          </p:nvPr>
        </p:nvSpPr>
        <p:spPr/>
        <p:txBody>
          <a:bodyPr>
            <a:normAutofit/>
          </a:bodyPr>
          <a:lstStyle/>
          <a:p>
            <a:pPr marL="0" indent="0">
              <a:buNone/>
            </a:pPr>
            <a:r>
              <a:rPr lang="en-ZA" sz="2400" dirty="0" smtClean="0"/>
              <a:t>True or false: </a:t>
            </a:r>
            <a:r>
              <a:rPr lang="en-ZA" sz="2400" dirty="0"/>
              <a:t>If an earth fault should occur, as shown by the dotted </a:t>
            </a:r>
            <a:r>
              <a:rPr lang="en-ZA" sz="2400" dirty="0" smtClean="0"/>
              <a:t>line in the diagram, </a:t>
            </a:r>
            <a:r>
              <a:rPr lang="en-ZA" sz="2400" dirty="0"/>
              <a:t>some current will flow directly to earth and cause </a:t>
            </a:r>
            <a:r>
              <a:rPr lang="en-ZA" sz="2400" dirty="0" smtClean="0"/>
              <a:t>a balance </a:t>
            </a:r>
            <a:r>
              <a:rPr lang="en-ZA" sz="2400" dirty="0"/>
              <a:t>in the currents flowing through the core.</a:t>
            </a:r>
          </a:p>
        </p:txBody>
      </p:sp>
      <p:sp>
        <p:nvSpPr>
          <p:cNvPr id="8" name="Rectangle 7"/>
          <p:cNvSpPr/>
          <p:nvPr/>
        </p:nvSpPr>
        <p:spPr>
          <a:xfrm>
            <a:off x="4272547" y="4853711"/>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9" name="Rectangle 8"/>
          <p:cNvSpPr/>
          <p:nvPr/>
        </p:nvSpPr>
        <p:spPr>
          <a:xfrm>
            <a:off x="5564200" y="4855435"/>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149" y="2586511"/>
            <a:ext cx="4208408" cy="2032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396232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3</a:t>
            </a:r>
            <a:endParaRPr lang="en-GB" dirty="0"/>
          </a:p>
        </p:txBody>
      </p:sp>
      <p:sp>
        <p:nvSpPr>
          <p:cNvPr id="3" name="Content Placeholder 2"/>
          <p:cNvSpPr>
            <a:spLocks noGrp="1"/>
          </p:cNvSpPr>
          <p:nvPr>
            <p:ph idx="1"/>
          </p:nvPr>
        </p:nvSpPr>
        <p:spPr>
          <a:xfrm>
            <a:off x="703959" y="1533187"/>
            <a:ext cx="8831461" cy="500565"/>
          </a:xfrm>
        </p:spPr>
        <p:txBody>
          <a:bodyPr>
            <a:noAutofit/>
          </a:bodyPr>
          <a:lstStyle/>
          <a:p>
            <a:pPr marL="0" indent="0">
              <a:buNone/>
            </a:pPr>
            <a:r>
              <a:rPr lang="en-ZA" sz="2400" dirty="0"/>
              <a:t>Name two types of overloads used in circuit </a:t>
            </a:r>
            <a:r>
              <a:rPr lang="en-ZA" sz="2400" dirty="0" smtClean="0"/>
              <a:t>breakers, mentioned in this unit.</a:t>
            </a:r>
            <a:endParaRPr lang="en-ZA" sz="2400" dirty="0"/>
          </a:p>
        </p:txBody>
      </p:sp>
      <p:sp>
        <p:nvSpPr>
          <p:cNvPr id="4" name="TextBox 3"/>
          <p:cNvSpPr txBox="1"/>
          <p:nvPr/>
        </p:nvSpPr>
        <p:spPr>
          <a:xfrm>
            <a:off x="703959" y="2459421"/>
            <a:ext cx="4766675" cy="369332"/>
          </a:xfrm>
          <a:prstGeom prst="rect">
            <a:avLst/>
          </a:prstGeom>
          <a:noFill/>
          <a:ln>
            <a:solidFill>
              <a:schemeClr val="tx1"/>
            </a:solidFill>
          </a:ln>
        </p:spPr>
        <p:txBody>
          <a:bodyPr wrap="square" rtlCol="0">
            <a:spAutoFit/>
          </a:bodyPr>
          <a:lstStyle/>
          <a:p>
            <a:r>
              <a:rPr lang="en-ZA" dirty="0" smtClean="0"/>
              <a:t>1)</a:t>
            </a:r>
            <a:endParaRPr lang="en-ZA" dirty="0"/>
          </a:p>
        </p:txBody>
      </p:sp>
      <p:sp>
        <p:nvSpPr>
          <p:cNvPr id="5" name="TextBox 4"/>
          <p:cNvSpPr txBox="1"/>
          <p:nvPr/>
        </p:nvSpPr>
        <p:spPr>
          <a:xfrm>
            <a:off x="703959" y="2991664"/>
            <a:ext cx="4766675" cy="369332"/>
          </a:xfrm>
          <a:prstGeom prst="rect">
            <a:avLst/>
          </a:prstGeom>
          <a:noFill/>
          <a:ln>
            <a:solidFill>
              <a:schemeClr val="tx1"/>
            </a:solidFill>
          </a:ln>
        </p:spPr>
        <p:txBody>
          <a:bodyPr wrap="square" rtlCol="0">
            <a:spAutoFit/>
          </a:bodyPr>
          <a:lstStyle/>
          <a:p>
            <a:r>
              <a:rPr lang="en-ZA" dirty="0"/>
              <a:t>2</a:t>
            </a:r>
            <a:r>
              <a:rPr lang="en-ZA" dirty="0" smtClean="0"/>
              <a:t>)</a:t>
            </a:r>
            <a:endParaRPr lang="en-ZA"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lstStyle/>
          <a:p>
            <a:pPr marL="0" indent="0">
              <a:buNone/>
            </a:pPr>
            <a:r>
              <a:rPr lang="en-ZA" dirty="0"/>
              <a:t>What is the aim of bonding</a:t>
            </a:r>
            <a:r>
              <a:rPr lang="en-ZA" dirty="0" smtClean="0"/>
              <a:t>?</a:t>
            </a:r>
          </a:p>
          <a:p>
            <a:pPr marL="0" indent="0">
              <a:buNone/>
            </a:pPr>
            <a:endParaRPr lang="en-ZA" dirty="0"/>
          </a:p>
          <a:p>
            <a:pPr marL="457200" indent="-457200">
              <a:buFont typeface="+mj-lt"/>
              <a:buAutoNum type="alphaLcParenR"/>
            </a:pPr>
            <a:r>
              <a:rPr lang="en-ZA" dirty="0" smtClean="0"/>
              <a:t>To </a:t>
            </a:r>
            <a:r>
              <a:rPr lang="en-ZA" dirty="0"/>
              <a:t>earth appliances</a:t>
            </a:r>
          </a:p>
          <a:p>
            <a:pPr marL="457200" indent="-457200">
              <a:buFont typeface="+mj-lt"/>
              <a:buAutoNum type="alphaLcParenR"/>
            </a:pPr>
            <a:r>
              <a:rPr lang="en-ZA" dirty="0" smtClean="0"/>
              <a:t>To </a:t>
            </a:r>
            <a:r>
              <a:rPr lang="en-ZA" dirty="0"/>
              <a:t>earth all electrical armouring of cable</a:t>
            </a:r>
          </a:p>
          <a:p>
            <a:pPr marL="457200" indent="-457200">
              <a:buFont typeface="+mj-lt"/>
              <a:buAutoNum type="alphaLcParenR"/>
            </a:pPr>
            <a:r>
              <a:rPr lang="en-ZA" dirty="0" smtClean="0"/>
              <a:t>To </a:t>
            </a:r>
            <a:r>
              <a:rPr lang="en-ZA" dirty="0"/>
              <a:t>bring all the bonded parts to the same electrical potential </a:t>
            </a:r>
          </a:p>
          <a:p>
            <a:pPr marL="457200" indent="-457200">
              <a:buFont typeface="+mj-lt"/>
              <a:buAutoNum type="alphaLcParenR"/>
            </a:pPr>
            <a:r>
              <a:rPr lang="en-ZA" dirty="0"/>
              <a:t>T</a:t>
            </a:r>
            <a:r>
              <a:rPr lang="en-ZA" dirty="0" smtClean="0"/>
              <a:t>o </a:t>
            </a:r>
            <a:r>
              <a:rPr lang="en-ZA" dirty="0"/>
              <a:t>bring all electrical cables to the same electrical point</a:t>
            </a:r>
          </a:p>
          <a:p>
            <a:pPr marL="0" indent="0">
              <a:buNone/>
            </a:pPr>
            <a:endParaRPr lang="en-ZA" dirty="0"/>
          </a:p>
        </p:txBody>
      </p:sp>
    </p:spTree>
    <p:custDataLst>
      <p:tags r:id="rId1"/>
    </p:custDataLst>
    <p:extLst>
      <p:ext uri="{BB962C8B-B14F-4D97-AF65-F5344CB8AC3E}">
        <p14:creationId xmlns:p14="http://schemas.microsoft.com/office/powerpoint/2010/main" val="671808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5</a:t>
            </a:r>
          </a:p>
        </p:txBody>
      </p:sp>
      <p:sp>
        <p:nvSpPr>
          <p:cNvPr id="3" name="Content Placeholder 2"/>
          <p:cNvSpPr>
            <a:spLocks noGrp="1"/>
          </p:cNvSpPr>
          <p:nvPr>
            <p:ph idx="1"/>
          </p:nvPr>
        </p:nvSpPr>
        <p:spPr/>
        <p:txBody>
          <a:bodyPr/>
          <a:lstStyle/>
          <a:p>
            <a:pPr marL="0" indent="0">
              <a:buNone/>
            </a:pPr>
            <a:r>
              <a:rPr lang="en-ZA" dirty="0" smtClean="0"/>
              <a:t>Which of the </a:t>
            </a:r>
            <a:r>
              <a:rPr lang="en-ZA" dirty="0"/>
              <a:t>items listed below need to be bonded?</a:t>
            </a:r>
          </a:p>
          <a:p>
            <a:pPr marL="0" indent="0">
              <a:buNone/>
            </a:pPr>
            <a:endParaRPr lang="en-ZA" dirty="0"/>
          </a:p>
          <a:p>
            <a:pPr marL="457200" indent="-457200">
              <a:buFont typeface="+mj-lt"/>
              <a:buAutoNum type="alphaLcParenR"/>
            </a:pPr>
            <a:r>
              <a:rPr lang="en-ZA" dirty="0" smtClean="0"/>
              <a:t>Spiral </a:t>
            </a:r>
            <a:r>
              <a:rPr lang="en-ZA" dirty="0"/>
              <a:t>iron staircase</a:t>
            </a:r>
          </a:p>
          <a:p>
            <a:pPr marL="457200" indent="-457200">
              <a:buFont typeface="+mj-lt"/>
              <a:buAutoNum type="alphaLcParenR"/>
            </a:pPr>
            <a:r>
              <a:rPr lang="en-ZA" dirty="0" smtClean="0"/>
              <a:t>Galvanized </a:t>
            </a:r>
            <a:r>
              <a:rPr lang="en-ZA" dirty="0"/>
              <a:t>roof</a:t>
            </a:r>
          </a:p>
          <a:p>
            <a:pPr marL="457200" indent="-457200">
              <a:buFont typeface="+mj-lt"/>
              <a:buAutoNum type="alphaLcParenR"/>
            </a:pPr>
            <a:r>
              <a:rPr lang="en-ZA" dirty="0" smtClean="0"/>
              <a:t>Aluminium </a:t>
            </a:r>
            <a:r>
              <a:rPr lang="en-ZA" dirty="0"/>
              <a:t>TV dish</a:t>
            </a:r>
          </a:p>
          <a:p>
            <a:pPr marL="457200" indent="-457200">
              <a:buFont typeface="+mj-lt"/>
              <a:buAutoNum type="alphaLcParenR"/>
            </a:pPr>
            <a:r>
              <a:rPr lang="en-ZA" dirty="0" smtClean="0"/>
              <a:t>All </a:t>
            </a:r>
            <a:r>
              <a:rPr lang="en-ZA" dirty="0"/>
              <a:t>of the above</a:t>
            </a:r>
          </a:p>
          <a:p>
            <a:pPr marL="0" indent="0">
              <a:buNone/>
            </a:pPr>
            <a:endParaRPr lang="en-ZA" dirty="0"/>
          </a:p>
        </p:txBody>
      </p:sp>
    </p:spTree>
    <p:custDataLst>
      <p:tags r:id="rId1"/>
    </p:custDataLst>
    <p:extLst>
      <p:ext uri="{BB962C8B-B14F-4D97-AF65-F5344CB8AC3E}">
        <p14:creationId xmlns:p14="http://schemas.microsoft.com/office/powerpoint/2010/main" val="3425160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smtClean="0"/>
              <a:t>Core balance relays.</a:t>
            </a:r>
            <a:endParaRPr lang="en-GB" sz="2400" dirty="0" smtClean="0"/>
          </a:p>
          <a:p>
            <a:pPr algn="just">
              <a:buFont typeface="Wingdings" panose="05000000000000000000" pitchFamily="2" charset="2"/>
              <a:buChar char="ü"/>
            </a:pPr>
            <a:r>
              <a:rPr lang="en-GB" sz="2400" dirty="0"/>
              <a:t>Three-phase earth leakage </a:t>
            </a:r>
            <a:r>
              <a:rPr lang="en-GB" sz="2400" dirty="0" smtClean="0"/>
              <a:t>protection.</a:t>
            </a:r>
          </a:p>
          <a:p>
            <a:pPr algn="just">
              <a:buFont typeface="Wingdings" panose="05000000000000000000" pitchFamily="2" charset="2"/>
              <a:buChar char="ü"/>
            </a:pPr>
            <a:r>
              <a:rPr lang="en-ZA" sz="2400" dirty="0"/>
              <a:t>Types </a:t>
            </a:r>
            <a:r>
              <a:rPr lang="en-ZA" sz="2400" dirty="0" smtClean="0"/>
              <a:t>and operation of </a:t>
            </a:r>
            <a:r>
              <a:rPr lang="en-ZA" sz="2400" dirty="0"/>
              <a:t>earth leakage protection </a:t>
            </a:r>
            <a:r>
              <a:rPr lang="en-ZA" sz="2400" dirty="0" smtClean="0"/>
              <a:t>units.</a:t>
            </a:r>
          </a:p>
          <a:p>
            <a:pPr algn="just">
              <a:buFont typeface="Wingdings" panose="05000000000000000000" pitchFamily="2" charset="2"/>
              <a:buChar char="ü"/>
            </a:pPr>
            <a:r>
              <a:rPr lang="en-ZA" sz="2400" dirty="0" smtClean="0"/>
              <a:t>Circuit breaker basics.</a:t>
            </a:r>
          </a:p>
          <a:p>
            <a:pPr algn="just">
              <a:buFont typeface="Wingdings" panose="05000000000000000000" pitchFamily="2" charset="2"/>
              <a:buChar char="ü"/>
            </a:pPr>
            <a:r>
              <a:rPr lang="en-ZA" sz="2400" dirty="0" smtClean="0"/>
              <a:t>Bonding.</a:t>
            </a:r>
            <a:endParaRPr lang="en-GB" sz="2400" dirty="0"/>
          </a:p>
          <a:p>
            <a:pPr marL="0" indent="0" algn="just">
              <a:buNone/>
            </a:pPr>
            <a:r>
              <a:rPr lang="en-GB" sz="2400" dirty="0" smtClean="0"/>
              <a:t>Make </a:t>
            </a:r>
            <a:r>
              <a:rPr lang="en-GB" sz="2400" dirty="0" smtClean="0"/>
              <a:t>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Table </a:t>
            </a:r>
            <a:r>
              <a:rPr lang="en-ZA" dirty="0"/>
              <a:t>brief </a:t>
            </a:r>
            <a:r>
              <a:rPr lang="en-ZA" dirty="0" smtClean="0"/>
              <a:t>– Table 1</a:t>
            </a:r>
            <a:endParaRPr lang="en-ZA" dirty="0"/>
          </a:p>
        </p:txBody>
      </p:sp>
      <p:sp>
        <p:nvSpPr>
          <p:cNvPr id="3" name="Content Placeholder 2">
            <a:extLst>
              <a:ext uri="{FF2B5EF4-FFF2-40B4-BE49-F238E27FC236}">
                <a16:creationId xmlns:a16="http://schemas.microsoft.com/office/drawing/2014/main" xmlns="" id="{6F0D3B89-CC8C-46A0-9875-809853FB6078}"/>
              </a:ext>
            </a:extLst>
          </p:cNvPr>
          <p:cNvSpPr>
            <a:spLocks noGrp="1"/>
          </p:cNvSpPr>
          <p:nvPr>
            <p:ph idx="1"/>
          </p:nvPr>
        </p:nvSpPr>
        <p:spPr>
          <a:xfrm>
            <a:off x="703959" y="1177615"/>
            <a:ext cx="8831461" cy="1303434"/>
          </a:xfrm>
        </p:spPr>
        <p:txBody>
          <a:bodyPr>
            <a:normAutofit/>
          </a:bodyPr>
          <a:lstStyle/>
          <a:p>
            <a:pPr>
              <a:buFontTx/>
              <a:buChar char="-"/>
            </a:pPr>
            <a:endParaRPr lang="en-ZA" dirty="0" smtClean="0"/>
          </a:p>
        </p:txBody>
      </p:sp>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Video brief - Vid01</a:t>
            </a:r>
          </a:p>
        </p:txBody>
      </p:sp>
      <p:sp>
        <p:nvSpPr>
          <p:cNvPr id="4" name="Content Placeholder 3"/>
          <p:cNvSpPr>
            <a:spLocks noGrp="1"/>
          </p:cNvSpPr>
          <p:nvPr>
            <p:ph idx="1"/>
          </p:nvPr>
        </p:nvSpPr>
        <p:spPr/>
        <p:txBody>
          <a:bodyPr/>
          <a:lstStyle/>
          <a:p>
            <a:endParaRPr lang="en-ZA"/>
          </a:p>
        </p:txBody>
      </p:sp>
    </p:spTree>
    <p:custDataLst>
      <p:tags r:id="rId1"/>
    </p:custDataLst>
    <p:extLst>
      <p:ext uri="{BB962C8B-B14F-4D97-AF65-F5344CB8AC3E}">
        <p14:creationId xmlns:p14="http://schemas.microsoft.com/office/powerpoint/2010/main" val="28742759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Video brief - </a:t>
            </a:r>
            <a:r>
              <a:rPr lang="en-ZA" dirty="0" smtClean="0"/>
              <a:t>Vid01 continued</a:t>
            </a:r>
            <a:endParaRPr lang="en-ZA" dirty="0"/>
          </a:p>
        </p:txBody>
      </p:sp>
      <p:sp>
        <p:nvSpPr>
          <p:cNvPr id="4" name="Content Placeholder 3"/>
          <p:cNvSpPr>
            <a:spLocks noGrp="1"/>
          </p:cNvSpPr>
          <p:nvPr>
            <p:ph idx="1"/>
          </p:nvPr>
        </p:nvSpPr>
        <p:spPr/>
        <p:txBody>
          <a:bodyPr/>
          <a:lstStyle/>
          <a:p>
            <a:endParaRPr lang="en-ZA"/>
          </a:p>
        </p:txBody>
      </p:sp>
    </p:spTree>
    <p:custDataLst>
      <p:tags r:id="rId1"/>
    </p:custDataLst>
    <p:extLst>
      <p:ext uri="{BB962C8B-B14F-4D97-AF65-F5344CB8AC3E}">
        <p14:creationId xmlns:p14="http://schemas.microsoft.com/office/powerpoint/2010/main" val="1314956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a:t>Video brief - Vid02</a:t>
            </a:r>
          </a:p>
        </p:txBody>
      </p:sp>
      <p:sp>
        <p:nvSpPr>
          <p:cNvPr id="3" name="Content Placeholder 2"/>
          <p:cNvSpPr>
            <a:spLocks noGrp="1"/>
          </p:cNvSpPr>
          <p:nvPr>
            <p:ph idx="1"/>
          </p:nvPr>
        </p:nvSpPr>
        <p:spPr/>
        <p:txBody>
          <a:bodyPr/>
          <a:lstStyle/>
          <a:p>
            <a:endParaRPr lang="en-ZA"/>
          </a:p>
        </p:txBody>
      </p:sp>
    </p:spTree>
    <p:custDataLst>
      <p:tags r:id="rId1"/>
    </p:custDataLst>
    <p:extLst>
      <p:ext uri="{BB962C8B-B14F-4D97-AF65-F5344CB8AC3E}">
        <p14:creationId xmlns:p14="http://schemas.microsoft.com/office/powerpoint/2010/main" val="1082529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r>
              <a:rPr lang="en-GB" sz="2400" dirty="0">
                <a:solidFill>
                  <a:srgbClr val="0070C0"/>
                </a:solidFill>
              </a:rPr>
              <a:t>Electrical components (circuit protection)</a:t>
            </a:r>
          </a:p>
          <a:p>
            <a:r>
              <a:rPr lang="en-ZA" sz="2400" dirty="0">
                <a:solidFill>
                  <a:srgbClr val="0070C0"/>
                </a:solidFill>
              </a:rPr>
              <a:t>How Single Phase AC Motors </a:t>
            </a:r>
            <a:r>
              <a:rPr lang="en-ZA" sz="2400" dirty="0" smtClean="0">
                <a:solidFill>
                  <a:srgbClr val="0070C0"/>
                </a:solidFill>
              </a:rPr>
              <a:t>Work</a:t>
            </a:r>
          </a:p>
          <a:p>
            <a:r>
              <a:rPr lang="en-ZA" sz="2400" dirty="0" smtClean="0">
                <a:solidFill>
                  <a:srgbClr val="0070C0"/>
                </a:solidFill>
              </a:rPr>
              <a:t>Single phase earth leakage protection</a:t>
            </a:r>
            <a:endParaRPr lang="en-GB" sz="2400" dirty="0">
              <a:solidFill>
                <a:srgbClr val="0070C0"/>
              </a:solidFill>
            </a:endParaRPr>
          </a:p>
          <a:p>
            <a:pPr marL="0" indent="0">
              <a:buNone/>
            </a:pPr>
            <a:endParaRPr lang="en-GB" sz="2400" dirty="0"/>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a:xfrm>
            <a:off x="703959" y="1533187"/>
            <a:ext cx="8831461" cy="4058144"/>
          </a:xfrm>
        </p:spPr>
        <p:txBody>
          <a:bodyPr>
            <a:noAutofit/>
          </a:bodyPr>
          <a:lstStyle/>
          <a:p>
            <a:r>
              <a:rPr lang="en-ZA" sz="2400" dirty="0"/>
              <a:t>Explain the principle of operation of a three-phase core-balance earth leakage relay</a:t>
            </a:r>
            <a:r>
              <a:rPr lang="en-ZA" sz="2400" dirty="0" smtClean="0"/>
              <a:t>.</a:t>
            </a:r>
          </a:p>
          <a:p>
            <a:r>
              <a:rPr lang="en-ZA" sz="2400" dirty="0"/>
              <a:t>Name and briefly describe the operation of the three types of commonly used earth leakage protection </a:t>
            </a:r>
            <a:r>
              <a:rPr lang="en-ZA" sz="2400" dirty="0" smtClean="0"/>
              <a:t>units.</a:t>
            </a:r>
          </a:p>
          <a:p>
            <a:r>
              <a:rPr lang="en-ZA" sz="2400" dirty="0"/>
              <a:t>Explain what is meant by the terms “sensitivity” and “kA rating” of an earth leakage protection unit</a:t>
            </a:r>
            <a:r>
              <a:rPr lang="en-ZA" sz="2400" dirty="0" smtClean="0"/>
              <a:t>.</a:t>
            </a:r>
          </a:p>
          <a:p>
            <a:r>
              <a:rPr lang="en-ZA" sz="2400" dirty="0"/>
              <a:t>Draw circuit diagrams to explain how a MS1 / MS2 relay, and a core balance relay with separate core are connected in a circuit</a:t>
            </a:r>
            <a:r>
              <a:rPr lang="en-ZA" sz="2400" dirty="0" smtClean="0"/>
              <a:t>.</a:t>
            </a:r>
          </a:p>
          <a:p>
            <a:r>
              <a:rPr lang="en-ZA" sz="2400" dirty="0"/>
              <a:t>Explain what a circuit breaker is, what is meant by the term “breaking capacity</a:t>
            </a:r>
            <a:r>
              <a:rPr lang="en-ZA" sz="2400" dirty="0" smtClean="0"/>
              <a:t>” </a:t>
            </a:r>
            <a:r>
              <a:rPr lang="en-ZA" sz="2400" dirty="0"/>
              <a:t>and name two types of overloads used in circuit breakers.</a:t>
            </a:r>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smtClean="0"/>
              <a:t>A fundamental principle in the wiring or cabling in underground situations, factories, offices and domestic installations, is to ensure the </a:t>
            </a:r>
            <a:r>
              <a:rPr lang="en-ZA" sz="2400" dirty="0" smtClean="0">
                <a:solidFill>
                  <a:srgbClr val="0070C0"/>
                </a:solidFill>
              </a:rPr>
              <a:t>safety of persons</a:t>
            </a:r>
            <a:r>
              <a:rPr lang="en-ZA" sz="2400" dirty="0" smtClean="0"/>
              <a:t>, animals and property against the </a:t>
            </a:r>
            <a:r>
              <a:rPr lang="en-ZA" sz="2400" dirty="0" smtClean="0">
                <a:solidFill>
                  <a:srgbClr val="0070C0"/>
                </a:solidFill>
              </a:rPr>
              <a:t>hazards</a:t>
            </a:r>
            <a:r>
              <a:rPr lang="en-ZA" sz="2400" dirty="0"/>
              <a:t> that may arise in the daily use of electricity. </a:t>
            </a:r>
            <a:r>
              <a:rPr lang="en-ZA" sz="2400" dirty="0">
                <a:solidFill>
                  <a:srgbClr val="0070C0"/>
                </a:solidFill>
              </a:rPr>
              <a:t>Earth leakage </a:t>
            </a:r>
            <a:r>
              <a:rPr lang="en-ZA" sz="2400" dirty="0" smtClean="0">
                <a:solidFill>
                  <a:srgbClr val="0070C0"/>
                </a:solidFill>
              </a:rPr>
              <a:t>protection </a:t>
            </a:r>
            <a:r>
              <a:rPr lang="en-ZA" sz="2400" dirty="0" smtClean="0"/>
              <a:t>is essential in any electrical installation.</a:t>
            </a: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Core </a:t>
            </a:r>
            <a:r>
              <a:rPr lang="en-ZA" dirty="0"/>
              <a:t>balance relay</a:t>
            </a:r>
            <a:endParaRPr lang="en-ZA" dirty="0"/>
          </a:p>
        </p:txBody>
      </p:sp>
      <p:sp>
        <p:nvSpPr>
          <p:cNvPr id="5" name="Content Placeholder 4"/>
          <p:cNvSpPr>
            <a:spLocks noGrp="1"/>
          </p:cNvSpPr>
          <p:nvPr>
            <p:ph idx="1"/>
          </p:nvPr>
        </p:nvSpPr>
        <p:spPr>
          <a:xfrm>
            <a:off x="703959" y="1552412"/>
            <a:ext cx="8831461" cy="1704688"/>
          </a:xfrm>
        </p:spPr>
        <p:txBody>
          <a:bodyPr>
            <a:normAutofit/>
          </a:bodyPr>
          <a:lstStyle/>
          <a:p>
            <a:pPr marL="0" indent="0">
              <a:buNone/>
            </a:pPr>
            <a:r>
              <a:rPr lang="en-ZA" sz="2400" dirty="0" smtClean="0"/>
              <a:t>The operating principle of a core balance relay in a three-phase circuit is the same as for a single-phase circuit (discussed in </a:t>
            </a:r>
            <a:r>
              <a:rPr lang="en-ZA" sz="2400" dirty="0" smtClean="0">
                <a:solidFill>
                  <a:srgbClr val="0070C0"/>
                </a:solidFill>
              </a:rPr>
              <a:t>single-phase earth leakage protection</a:t>
            </a:r>
            <a:r>
              <a:rPr lang="en-ZA" sz="2400" dirty="0"/>
              <a:t>). The currents flowing in the conductors are always in balance if there is no earth </a:t>
            </a:r>
            <a:r>
              <a:rPr lang="en-ZA" sz="2400" dirty="0" smtClean="0"/>
              <a:t>fault (see diagrams below).</a:t>
            </a:r>
            <a:endParaRPr lang="en-ZA" sz="2400" dirty="0" smtClean="0"/>
          </a:p>
        </p:txBody>
      </p:sp>
      <p:grpSp>
        <p:nvGrpSpPr>
          <p:cNvPr id="7" name="Group 6"/>
          <p:cNvGrpSpPr/>
          <p:nvPr/>
        </p:nvGrpSpPr>
        <p:grpSpPr>
          <a:xfrm>
            <a:off x="118754" y="3010943"/>
            <a:ext cx="3621974" cy="1473009"/>
            <a:chOff x="400986" y="3267855"/>
            <a:chExt cx="4141034" cy="1588957"/>
          </a:xfrm>
        </p:grpSpPr>
        <p:grpSp>
          <p:nvGrpSpPr>
            <p:cNvPr id="6" name="Group 5"/>
            <p:cNvGrpSpPr/>
            <p:nvPr/>
          </p:nvGrpSpPr>
          <p:grpSpPr>
            <a:xfrm>
              <a:off x="400986" y="3380099"/>
              <a:ext cx="4114506" cy="1476713"/>
              <a:chOff x="400986" y="3380099"/>
              <a:chExt cx="4114506" cy="1476713"/>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60" b="-260"/>
              <a:stretch/>
            </p:blipFill>
            <p:spPr bwMode="auto">
              <a:xfrm>
                <a:off x="400986" y="3380099"/>
                <a:ext cx="4114506" cy="14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08886" y="3412472"/>
                <a:ext cx="352558" cy="190020"/>
              </a:xfrm>
              <a:prstGeom prst="rect">
                <a:avLst/>
              </a:prstGeom>
              <a:solidFill>
                <a:schemeClr val="bg1"/>
              </a:solidFill>
            </p:spPr>
            <p:txBody>
              <a:bodyPr wrap="square" rtlCol="0">
                <a:spAutoFit/>
              </a:bodyPr>
              <a:lstStyle/>
              <a:p>
                <a:endParaRPr lang="en-ZA" dirty="0"/>
              </a:p>
            </p:txBody>
          </p:sp>
        </p:grpSp>
        <p:sp>
          <p:nvSpPr>
            <p:cNvPr id="3" name="TextBox 2"/>
            <p:cNvSpPr txBox="1"/>
            <p:nvPr/>
          </p:nvSpPr>
          <p:spPr>
            <a:xfrm>
              <a:off x="3507698" y="3267855"/>
              <a:ext cx="1034322" cy="142224"/>
            </a:xfrm>
            <a:prstGeom prst="rect">
              <a:avLst/>
            </a:prstGeom>
            <a:solidFill>
              <a:schemeClr val="bg1"/>
            </a:solidFill>
          </p:spPr>
          <p:txBody>
            <a:bodyPr wrap="square" rtlCol="0">
              <a:spAutoFit/>
            </a:bodyPr>
            <a:lstStyle/>
            <a:p>
              <a:endParaRPr lang="en-ZA" dirty="0"/>
            </a:p>
          </p:txBody>
        </p:sp>
      </p:grpSp>
      <p:grpSp>
        <p:nvGrpSpPr>
          <p:cNvPr id="9" name="Group 8"/>
          <p:cNvGrpSpPr/>
          <p:nvPr/>
        </p:nvGrpSpPr>
        <p:grpSpPr>
          <a:xfrm>
            <a:off x="3876913" y="3219185"/>
            <a:ext cx="3210861" cy="1418629"/>
            <a:chOff x="5445256" y="3507481"/>
            <a:chExt cx="3908606" cy="1702645"/>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256" y="3507481"/>
              <a:ext cx="3908606" cy="1591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726243" y="4840794"/>
              <a:ext cx="719527" cy="369332"/>
            </a:xfrm>
            <a:prstGeom prst="rect">
              <a:avLst/>
            </a:prstGeom>
            <a:solidFill>
              <a:schemeClr val="bg1"/>
            </a:solidFill>
          </p:spPr>
          <p:txBody>
            <a:bodyPr wrap="square" rtlCol="0">
              <a:spAutoFit/>
            </a:bodyPr>
            <a:lstStyle/>
            <a:p>
              <a:endParaRPr lang="en-ZA" dirty="0"/>
            </a:p>
          </p:txBody>
        </p:sp>
      </p:grpSp>
      <p:sp>
        <p:nvSpPr>
          <p:cNvPr id="11" name="Rectangle 10"/>
          <p:cNvSpPr/>
          <p:nvPr/>
        </p:nvSpPr>
        <p:spPr>
          <a:xfrm>
            <a:off x="7137927" y="3068487"/>
            <a:ext cx="3101448" cy="2585323"/>
          </a:xfrm>
          <a:prstGeom prst="rect">
            <a:avLst/>
          </a:prstGeom>
        </p:spPr>
        <p:txBody>
          <a:bodyPr wrap="square">
            <a:spAutoFit/>
          </a:bodyPr>
          <a:lstStyle/>
          <a:p>
            <a:r>
              <a:rPr lang="en-ZA" dirty="0" smtClean="0"/>
              <a:t>The </a:t>
            </a:r>
            <a:r>
              <a:rPr lang="en-ZA" dirty="0"/>
              <a:t>sketches are drawn to explain the counter balancing of currents and cannot be taken as indicating fixed values and directions, because the values and direction of current flow constantly change. However, they are always balanced in a “healthy” circuit.</a:t>
            </a:r>
          </a:p>
        </p:txBody>
      </p:sp>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Operation of core balance relay</a:t>
            </a:r>
          </a:p>
        </p:txBody>
      </p:sp>
      <p:sp>
        <p:nvSpPr>
          <p:cNvPr id="3" name="Content Placeholder 2"/>
          <p:cNvSpPr>
            <a:spLocks noGrp="1"/>
          </p:cNvSpPr>
          <p:nvPr>
            <p:ph idx="1"/>
          </p:nvPr>
        </p:nvSpPr>
        <p:spPr>
          <a:xfrm>
            <a:off x="703959" y="1533187"/>
            <a:ext cx="8831461" cy="1791904"/>
          </a:xfrm>
        </p:spPr>
        <p:txBody>
          <a:bodyPr>
            <a:normAutofit/>
          </a:bodyPr>
          <a:lstStyle/>
          <a:p>
            <a:pPr marL="0" indent="0">
              <a:buNone/>
            </a:pPr>
            <a:r>
              <a:rPr lang="en-ZA" sz="2400" dirty="0"/>
              <a:t>If the three or four wires are passed through a soft iron core with a secondary winding as shown </a:t>
            </a:r>
            <a:r>
              <a:rPr lang="en-ZA" sz="2400" dirty="0" smtClean="0"/>
              <a:t>in the figure below, </a:t>
            </a:r>
            <a:r>
              <a:rPr lang="en-ZA" sz="2400" dirty="0"/>
              <a:t>and the circuit is in balance, the resultant magnetic flux in the core, caused by the currents, will be in balance and equal to zero. Therefore no </a:t>
            </a:r>
            <a:r>
              <a:rPr lang="en-ZA" sz="2400" dirty="0" err="1"/>
              <a:t>emf</a:t>
            </a:r>
            <a:r>
              <a:rPr lang="en-ZA" sz="2400" dirty="0"/>
              <a:t> will be induced in the secondary coil.</a:t>
            </a:r>
          </a:p>
        </p:txBody>
      </p:sp>
      <p:grpSp>
        <p:nvGrpSpPr>
          <p:cNvPr id="5" name="Group 4"/>
          <p:cNvGrpSpPr/>
          <p:nvPr/>
        </p:nvGrpSpPr>
        <p:grpSpPr>
          <a:xfrm>
            <a:off x="3290887" y="3325091"/>
            <a:ext cx="4339623" cy="2434359"/>
            <a:chOff x="3290887" y="3325091"/>
            <a:chExt cx="4339623" cy="2434359"/>
          </a:xfrm>
        </p:grpSpPr>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1657" r="2975" b="-11657"/>
            <a:stretch/>
          </p:blipFill>
          <p:spPr bwMode="auto">
            <a:xfrm>
              <a:off x="3290887" y="3325091"/>
              <a:ext cx="4339623" cy="243435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1995" y="5327054"/>
              <a:ext cx="2112579" cy="369332"/>
            </a:xfrm>
            <a:prstGeom prst="rect">
              <a:avLst/>
            </a:prstGeom>
            <a:solidFill>
              <a:schemeClr val="bg1"/>
            </a:solidFill>
          </p:spPr>
          <p:txBody>
            <a:bodyPr wrap="square" rtlCol="0">
              <a:spAutoFit/>
            </a:bodyPr>
            <a:lstStyle/>
            <a:p>
              <a:r>
                <a:rPr lang="en-ZA" dirty="0" smtClean="0">
                  <a:solidFill>
                    <a:srgbClr val="0070C0"/>
                  </a:solidFill>
                </a:rPr>
                <a:t>Earth leakage relay</a:t>
              </a:r>
              <a:endParaRPr lang="en-ZA" dirty="0">
                <a:solidFill>
                  <a:srgbClr val="0070C0"/>
                </a:solidFill>
              </a:endParaRPr>
            </a:p>
          </p:txBody>
        </p:sp>
      </p:grpSp>
    </p:spTree>
    <p:extLst>
      <p:ext uri="{BB962C8B-B14F-4D97-AF65-F5344CB8AC3E}">
        <p14:creationId xmlns:p14="http://schemas.microsoft.com/office/powerpoint/2010/main" val="281642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Types of earth leakage protection units</a:t>
            </a:r>
          </a:p>
        </p:txBody>
      </p:sp>
      <p:sp>
        <p:nvSpPr>
          <p:cNvPr id="3" name="Content Placeholder 2"/>
          <p:cNvSpPr>
            <a:spLocks noGrp="1"/>
          </p:cNvSpPr>
          <p:nvPr>
            <p:ph idx="1"/>
          </p:nvPr>
        </p:nvSpPr>
        <p:spPr/>
        <p:txBody>
          <a:bodyPr>
            <a:normAutofit/>
          </a:bodyPr>
          <a:lstStyle/>
          <a:p>
            <a:pPr marL="0" indent="0">
              <a:buNone/>
            </a:pPr>
            <a:r>
              <a:rPr lang="en-ZA" sz="2400" dirty="0"/>
              <a:t>There are many different types of earth leakage </a:t>
            </a:r>
            <a:r>
              <a:rPr lang="en-ZA" sz="2400" dirty="0" smtClean="0"/>
              <a:t>protection units </a:t>
            </a:r>
            <a:r>
              <a:rPr lang="en-ZA" sz="2400" dirty="0"/>
              <a:t>and circuit breakers on the market, but </a:t>
            </a:r>
            <a:r>
              <a:rPr lang="en-ZA" sz="2400" dirty="0" smtClean="0"/>
              <a:t>we look at only </a:t>
            </a:r>
            <a:r>
              <a:rPr lang="en-ZA" sz="2400" dirty="0"/>
              <a:t>the three most commonly used </a:t>
            </a:r>
            <a:r>
              <a:rPr lang="en-ZA" sz="2400" dirty="0" smtClean="0"/>
              <a:t>types:</a:t>
            </a:r>
            <a:endParaRPr lang="en-ZA" sz="2400" dirty="0"/>
          </a:p>
          <a:p>
            <a:pPr marL="0" indent="0">
              <a:buNone/>
            </a:pPr>
            <a:r>
              <a:rPr lang="en-ZA" sz="2400" dirty="0"/>
              <a:t>• </a:t>
            </a:r>
            <a:r>
              <a:rPr lang="en-ZA" sz="2400" dirty="0">
                <a:solidFill>
                  <a:srgbClr val="0070C0"/>
                </a:solidFill>
              </a:rPr>
              <a:t>High sensitivity earth leakage protection units</a:t>
            </a:r>
            <a:r>
              <a:rPr lang="en-ZA" sz="2400" dirty="0"/>
              <a:t>,</a:t>
            </a:r>
          </a:p>
          <a:p>
            <a:pPr marL="0" indent="0">
              <a:buNone/>
            </a:pPr>
            <a:r>
              <a:rPr lang="en-ZA" sz="2400" dirty="0"/>
              <a:t>• </a:t>
            </a:r>
            <a:r>
              <a:rPr lang="en-ZA" sz="2400" dirty="0">
                <a:solidFill>
                  <a:srgbClr val="0070C0"/>
                </a:solidFill>
              </a:rPr>
              <a:t>Sensitive core balance relay</a:t>
            </a:r>
            <a:r>
              <a:rPr lang="en-ZA" sz="2400" dirty="0"/>
              <a:t>, and</a:t>
            </a:r>
          </a:p>
          <a:p>
            <a:pPr marL="0" indent="0">
              <a:buNone/>
            </a:pPr>
            <a:r>
              <a:rPr lang="en-ZA" sz="2400" dirty="0"/>
              <a:t>• </a:t>
            </a:r>
            <a:r>
              <a:rPr lang="en-ZA" sz="2400" dirty="0">
                <a:solidFill>
                  <a:srgbClr val="0070C0"/>
                </a:solidFill>
              </a:rPr>
              <a:t>Sensitive core balance relay with separate core</a:t>
            </a:r>
            <a:r>
              <a:rPr lang="en-ZA" sz="2400" dirty="0"/>
              <a:t>.</a:t>
            </a:r>
          </a:p>
        </p:txBody>
      </p:sp>
    </p:spTree>
    <p:extLst>
      <p:ext uri="{BB962C8B-B14F-4D97-AF65-F5344CB8AC3E}">
        <p14:creationId xmlns:p14="http://schemas.microsoft.com/office/powerpoint/2010/main" val="2293022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High sensitivity earth leakage protection units</a:t>
            </a:r>
          </a:p>
        </p:txBody>
      </p:sp>
      <p:sp>
        <p:nvSpPr>
          <p:cNvPr id="3" name="Content Placeholder 2"/>
          <p:cNvSpPr>
            <a:spLocks noGrp="1"/>
          </p:cNvSpPr>
          <p:nvPr>
            <p:ph idx="1"/>
          </p:nvPr>
        </p:nvSpPr>
        <p:spPr>
          <a:xfrm>
            <a:off x="703959" y="1533187"/>
            <a:ext cx="8831461" cy="1336137"/>
          </a:xfrm>
        </p:spPr>
        <p:txBody>
          <a:bodyPr>
            <a:normAutofit/>
          </a:bodyPr>
          <a:lstStyle/>
          <a:p>
            <a:pPr marL="0" indent="0">
              <a:buNone/>
            </a:pPr>
            <a:r>
              <a:rPr lang="en-ZA" sz="2400" dirty="0"/>
              <a:t>The compact, high sensitivity current operated earth leakage unit for protection of persons on direct contact, operates on the core balance principle discussed earlier.</a:t>
            </a:r>
          </a:p>
        </p:txBody>
      </p:sp>
      <p:grpSp>
        <p:nvGrpSpPr>
          <p:cNvPr id="5" name="Group 4"/>
          <p:cNvGrpSpPr/>
          <p:nvPr/>
        </p:nvGrpSpPr>
        <p:grpSpPr>
          <a:xfrm>
            <a:off x="3090038" y="2737836"/>
            <a:ext cx="4256691" cy="2834118"/>
            <a:chOff x="3090038" y="2737836"/>
            <a:chExt cx="4256691" cy="2834118"/>
          </a:xfrm>
        </p:grpSpPr>
        <p:pic>
          <p:nvPicPr>
            <p:cNvPr id="307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l="12105"/>
            <a:stretch/>
          </p:blipFill>
          <p:spPr bwMode="auto">
            <a:xfrm>
              <a:off x="3090040" y="2737836"/>
              <a:ext cx="4022059" cy="243325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90038" y="5202622"/>
              <a:ext cx="4256691" cy="369332"/>
            </a:xfrm>
            <a:prstGeom prst="rect">
              <a:avLst/>
            </a:prstGeom>
            <a:noFill/>
          </p:spPr>
          <p:txBody>
            <a:bodyPr wrap="square" rtlCol="0">
              <a:spAutoFit/>
            </a:bodyPr>
            <a:lstStyle/>
            <a:p>
              <a:r>
                <a:rPr lang="en-ZA" dirty="0" smtClean="0">
                  <a:solidFill>
                    <a:srgbClr val="0070C0"/>
                  </a:solidFill>
                </a:rPr>
                <a:t>Click for more information</a:t>
              </a:r>
              <a:endParaRPr lang="en-ZA" dirty="0">
                <a:solidFill>
                  <a:srgbClr val="0070C0"/>
                </a:solidFill>
              </a:endParaRPr>
            </a:p>
          </p:txBody>
        </p:sp>
      </p:grpSp>
    </p:spTree>
    <p:extLst>
      <p:ext uri="{BB962C8B-B14F-4D97-AF65-F5344CB8AC3E}">
        <p14:creationId xmlns:p14="http://schemas.microsoft.com/office/powerpoint/2010/main" val="19204615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13112</TotalTime>
  <Words>2448</Words>
  <Application>Microsoft Office PowerPoint</Application>
  <PresentationFormat>Custom</PresentationFormat>
  <Paragraphs>206</Paragraphs>
  <Slides>29</Slides>
  <Notes>28</Notes>
  <HiddenSlides>0</HiddenSlides>
  <MMClips>0</MMClips>
  <ScaleCrop>false</ScaleCrop>
  <HeadingPairs>
    <vt:vector size="4" baseType="variant">
      <vt:variant>
        <vt:lpstr>Theme</vt:lpstr>
      </vt:variant>
      <vt:variant>
        <vt:i4>4</vt:i4>
      </vt:variant>
      <vt:variant>
        <vt:lpstr>Slide Titles</vt:lpstr>
      </vt:variant>
      <vt:variant>
        <vt:i4>29</vt:i4>
      </vt:variant>
    </vt:vector>
  </HeadingPairs>
  <TitlesOfParts>
    <vt:vector size="33" baseType="lpstr">
      <vt:lpstr>Office Theme</vt:lpstr>
      <vt:lpstr>1_Office Theme</vt:lpstr>
      <vt:lpstr>2_Office Theme</vt:lpstr>
      <vt:lpstr>3_Office Theme</vt:lpstr>
      <vt:lpstr>Electrical components and systems</vt:lpstr>
      <vt:lpstr>Three-phase earth leakage protection</vt:lpstr>
      <vt:lpstr>Assumed prior learning </vt:lpstr>
      <vt:lpstr>Outcomes</vt:lpstr>
      <vt:lpstr>Introduction</vt:lpstr>
      <vt:lpstr>Core balance relay</vt:lpstr>
      <vt:lpstr>Operation of core balance relay</vt:lpstr>
      <vt:lpstr>Types of earth leakage protection units</vt:lpstr>
      <vt:lpstr>High sensitivity earth leakage protection units</vt:lpstr>
      <vt:lpstr>Sensitive core balance relay</vt:lpstr>
      <vt:lpstr>Operation of sensitive core balance relay</vt:lpstr>
      <vt:lpstr>Sensitive core balance relay with separate core</vt:lpstr>
      <vt:lpstr>Operation of sensitive core balance relay with separate core</vt:lpstr>
      <vt:lpstr>Circuit breakers</vt:lpstr>
      <vt:lpstr>Moulded case circuit breaker</vt:lpstr>
      <vt:lpstr>Terminology</vt:lpstr>
      <vt:lpstr>Bonding</vt:lpstr>
      <vt:lpstr>Parts to be bonded</vt:lpstr>
      <vt:lpstr>Quiz time</vt:lpstr>
      <vt:lpstr>Question 1</vt:lpstr>
      <vt:lpstr>Question 2</vt:lpstr>
      <vt:lpstr>Question 3</vt:lpstr>
      <vt:lpstr>Question 4</vt:lpstr>
      <vt:lpstr>Question 5</vt:lpstr>
      <vt:lpstr>Let’s review:</vt:lpstr>
      <vt:lpstr>Table brief – Table 1</vt:lpstr>
      <vt:lpstr>Video brief - Vid01</vt:lpstr>
      <vt:lpstr>Video brief - Vid01 continued</vt:lpstr>
      <vt:lpstr>Video brief - Vid02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767</cp:revision>
  <dcterms:created xsi:type="dcterms:W3CDTF">2018-02-02T12:07:09Z</dcterms:created>
  <dcterms:modified xsi:type="dcterms:W3CDTF">2018-09-22T16:53:55Z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