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tags/tag6.xml" ContentType="application/vnd.openxmlformats-officedocument.presentationml.tags+xml"/>
  <Override PartName="/ppt/notesSlides/notesSlide12.xml" ContentType="application/vnd.openxmlformats-officedocument.presentationml.notesSlide+xml"/>
  <Override PartName="/ppt/tags/tag7.xml" ContentType="application/vnd.openxmlformats-officedocument.presentationml.tags+xml"/>
  <Override PartName="/ppt/notesSlides/notesSlide13.xml" ContentType="application/vnd.openxmlformats-officedocument.presentationml.notesSlide+xml"/>
  <Override PartName="/ppt/tags/tag8.xml" ContentType="application/vnd.openxmlformats-officedocument.presentationml.tags+xml"/>
  <Override PartName="/ppt/notesSlides/notesSlide14.xml" ContentType="application/vnd.openxmlformats-officedocument.presentationml.notesSlide+xml"/>
  <Override PartName="/ppt/tags/tag9.xml" ContentType="application/vnd.openxmlformats-officedocument.presentationml.tags+xml"/>
  <Override PartName="/ppt/notesSlides/notesSlide15.xml" ContentType="application/vnd.openxmlformats-officedocument.presentationml.notesSlide+xml"/>
  <Override PartName="/ppt/tags/tag10.xml" ContentType="application/vnd.openxmlformats-officedocument.presentationml.tags+xml"/>
  <Override PartName="/ppt/notesSlides/notesSlide16.xml" ContentType="application/vnd.openxmlformats-officedocument.presentationml.notesSlide+xml"/>
  <Override PartName="/ppt/tags/tag11.xml" ContentType="application/vnd.openxmlformats-officedocument.presentationml.tags+xml"/>
  <Override PartName="/ppt/notesSlides/notesSlide17.xml" ContentType="application/vnd.openxmlformats-officedocument.presentationml.notesSlide+xml"/>
  <Override PartName="/ppt/tags/tag12.xml" ContentType="application/vnd.openxmlformats-officedocument.presentationml.tags+xml"/>
  <Override PartName="/ppt/notesSlides/notesSlide18.xml" ContentType="application/vnd.openxmlformats-officedocument.presentationml.notesSlide+xml"/>
  <Override PartName="/ppt/tags/tag13.xml" ContentType="application/vnd.openxmlformats-officedocument.presentationml.tags+xml"/>
  <Override PartName="/ppt/notesSlides/notesSlide19.xml" ContentType="application/vnd.openxmlformats-officedocument.presentationml.notesSlide+xml"/>
  <Override PartName="/ppt/tags/tag14.xml" ContentType="application/vnd.openxmlformats-officedocument.presentationml.tags+xml"/>
  <Override PartName="/ppt/notesSlides/notesSlide20.xml" ContentType="application/vnd.openxmlformats-officedocument.presentationml.notesSlide+xml"/>
  <Override PartName="/ppt/tags/tag15.xml" ContentType="application/vnd.openxmlformats-officedocument.presentationml.tags+xml"/>
  <Override PartName="/ppt/notesSlides/notesSlide21.xml" ContentType="application/vnd.openxmlformats-officedocument.presentationml.notesSlide+xml"/>
  <Override PartName="/ppt/tags/tag16.xml" ContentType="application/vnd.openxmlformats-officedocument.presentationml.tags+xml"/>
  <Override PartName="/ppt/notesSlides/notesSlide22.xml" ContentType="application/vnd.openxmlformats-officedocument.presentationml.notesSlide+xml"/>
  <Override PartName="/ppt/tags/tag17.xml" ContentType="application/vnd.openxmlformats-officedocument.presentationml.tags+xml"/>
  <Override PartName="/ppt/notesSlides/notesSlide23.xml" ContentType="application/vnd.openxmlformats-officedocument.presentationml.notesSlide+xml"/>
  <Override PartName="/ppt/tags/tag18.xml" ContentType="application/vnd.openxmlformats-officedocument.presentationml.tags+xml"/>
  <Override PartName="/ppt/notesSlides/notesSlide24.xml" ContentType="application/vnd.openxmlformats-officedocument.presentationml.notesSlide+xml"/>
  <Override PartName="/ppt/tags/tag19.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692" r:id="rId2"/>
    <p:sldMasterId id="2147483710" r:id="rId3"/>
    <p:sldMasterId id="2147483727" r:id="rId4"/>
  </p:sldMasterIdLst>
  <p:notesMasterIdLst>
    <p:notesMasterId r:id="rId30"/>
  </p:notesMasterIdLst>
  <p:sldIdLst>
    <p:sldId id="256" r:id="rId5"/>
    <p:sldId id="469" r:id="rId6"/>
    <p:sldId id="465" r:id="rId7"/>
    <p:sldId id="460" r:id="rId8"/>
    <p:sldId id="466" r:id="rId9"/>
    <p:sldId id="467" r:id="rId10"/>
    <p:sldId id="470" r:id="rId11"/>
    <p:sldId id="471" r:id="rId12"/>
    <p:sldId id="472" r:id="rId13"/>
    <p:sldId id="473" r:id="rId14"/>
    <p:sldId id="420" r:id="rId15"/>
    <p:sldId id="423" r:id="rId16"/>
    <p:sldId id="369" r:id="rId17"/>
    <p:sldId id="422" r:id="rId18"/>
    <p:sldId id="424" r:id="rId19"/>
    <p:sldId id="481" r:id="rId20"/>
    <p:sldId id="421" r:id="rId21"/>
    <p:sldId id="468" r:id="rId22"/>
    <p:sldId id="319" r:id="rId23"/>
    <p:sldId id="457" r:id="rId24"/>
    <p:sldId id="476" r:id="rId25"/>
    <p:sldId id="477" r:id="rId26"/>
    <p:sldId id="478" r:id="rId27"/>
    <p:sldId id="479" r:id="rId28"/>
    <p:sldId id="480" r:id="rId29"/>
  </p:sldIdLst>
  <p:sldSz cx="10239375" cy="5759450"/>
  <p:notesSz cx="6858000" cy="9144000"/>
  <p:custDataLst>
    <p:tags r:id="rId3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469"/>
            <p14:sldId id="465"/>
            <p14:sldId id="460"/>
            <p14:sldId id="466"/>
            <p14:sldId id="467"/>
            <p14:sldId id="470"/>
            <p14:sldId id="471"/>
            <p14:sldId id="472"/>
            <p14:sldId id="473"/>
            <p14:sldId id="420"/>
            <p14:sldId id="423"/>
            <p14:sldId id="369"/>
            <p14:sldId id="422"/>
            <p14:sldId id="424"/>
            <p14:sldId id="481"/>
            <p14:sldId id="421"/>
            <p14:sldId id="468"/>
          </p14:sldIdLst>
        </p14:section>
        <p14:section name="Appendix" id="{61A5EB1E-5BAC-224D-8F20-5D1D8E086C2B}">
          <p14:sldIdLst>
            <p14:sldId id="319"/>
            <p14:sldId id="457"/>
            <p14:sldId id="476"/>
            <p14:sldId id="477"/>
            <p14:sldId id="478"/>
            <p14:sldId id="479"/>
            <p14:sldId id="480"/>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9" clrIdx="0">
    <p:extLst/>
  </p:cmAuthor>
  <p:cmAuthor id="2" name="Benita Gomes" initials="BG" lastIdx="4" clrIdx="1">
    <p:extLst/>
  </p:cmAuthor>
  <p:cmAuthor id="3" name="BackOffice" initials="B" lastIdx="26"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9C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8"/>
    <p:restoredTop sz="73124" autoAdjust="0"/>
  </p:normalViewPr>
  <p:slideViewPr>
    <p:cSldViewPr snapToGrid="0" snapToObjects="1">
      <p:cViewPr varScale="1">
        <p:scale>
          <a:sx n="64" d="100"/>
          <a:sy n="64" d="100"/>
        </p:scale>
        <p:origin x="-1386" y="-102"/>
      </p:cViewPr>
      <p:guideLst>
        <p:guide orient="horz" pos="1814"/>
        <p:guide pos="32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22/09/2018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a:t>
            </a:fld>
            <a:endParaRPr lang="en-GB"/>
          </a:p>
        </p:txBody>
      </p:sp>
    </p:spTree>
    <p:extLst>
      <p:ext uri="{BB962C8B-B14F-4D97-AF65-F5344CB8AC3E}">
        <p14:creationId xmlns:p14="http://schemas.microsoft.com/office/powerpoint/2010/main" val="611794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A</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a:t>
            </a:r>
            <a:r>
              <a:rPr lang="en-US" b="0" dirty="0" smtClean="0"/>
              <a:t>Good</a:t>
            </a:r>
            <a:r>
              <a:rPr lang="en-US" b="0" baseline="0" dirty="0" smtClean="0"/>
              <a:t> job</a:t>
            </a:r>
            <a:r>
              <a:rPr lang="en-US" b="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a:t>
            </a:r>
            <a:r>
              <a:rPr lang="en-US" b="0" dirty="0" smtClean="0"/>
              <a:t>Try</a:t>
            </a:r>
            <a:r>
              <a:rPr lang="en-US" b="0" baseline="0" dirty="0" smtClean="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B</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done. </a:t>
            </a:r>
            <a:r>
              <a:rPr lang="en-ZA" b="0" dirty="0" smtClean="0"/>
              <a:t>The standard domestic and industrial earth leakage relay (ELR) has a sensitivity rating of 30 mA.</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a:t>
            </a:r>
            <a:r>
              <a:rPr lang="en-US" b="0" dirty="0" smtClean="0"/>
              <a:t>Try</a:t>
            </a:r>
            <a:r>
              <a:rPr lang="en-US" b="0" baseline="0" dirty="0" smtClean="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1034361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A</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a:t>
            </a:r>
            <a:r>
              <a:rPr lang="en-US" b="0" dirty="0" smtClean="0"/>
              <a:t>Excellent. </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a:t>
            </a:r>
            <a:r>
              <a:rPr lang="en-US" b="0" dirty="0" smtClean="0"/>
              <a:t>Try again. </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3207570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B</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Great job. </a:t>
            </a:r>
            <a:endParaRPr lang="en-US" b="0" dirty="0" smtClean="0"/>
          </a:p>
          <a:p>
            <a:r>
              <a:rPr lang="en-US" b="0" dirty="0" smtClean="0"/>
              <a:t>Incorrect </a:t>
            </a:r>
            <a:r>
              <a:rPr lang="en-US" b="0" dirty="0"/>
              <a:t>– </a:t>
            </a:r>
            <a:r>
              <a:rPr lang="en-US" b="0" dirty="0" smtClean="0"/>
              <a:t>Try</a:t>
            </a:r>
            <a:r>
              <a:rPr lang="en-US" b="0" baseline="0" dirty="0" smtClean="0"/>
              <a:t> again. </a:t>
            </a:r>
            <a:endParaRPr lang="en-ZA"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812980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C</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Great job. </a:t>
            </a:r>
            <a:endParaRPr lang="en-US" b="0" dirty="0" smtClean="0"/>
          </a:p>
          <a:p>
            <a:r>
              <a:rPr lang="en-US" b="0" dirty="0" smtClean="0"/>
              <a:t>Incorrect </a:t>
            </a:r>
            <a:r>
              <a:rPr lang="en-US" b="0" dirty="0"/>
              <a:t>– </a:t>
            </a:r>
            <a:r>
              <a:rPr lang="en-US" b="0" dirty="0" smtClean="0"/>
              <a:t>Try</a:t>
            </a:r>
            <a:r>
              <a:rPr lang="en-US" b="0" baseline="0" dirty="0" smtClean="0"/>
              <a:t> again. </a:t>
            </a:r>
            <a:endParaRPr lang="en-ZA"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812980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TRUE</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a:t>
            </a:r>
            <a:r>
              <a:rPr lang="en-US" b="0" dirty="0" smtClean="0"/>
              <a:t>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That is not correct. </a:t>
            </a:r>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2205094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Allow scroll on table.</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010229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Presenter to demonstrate as necessary.</a:t>
            </a:r>
            <a:r>
              <a:rPr lang="en-ZA" baseline="0" dirty="0" smtClean="0"/>
              <a:t> </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Figure of single phase circuit:</a:t>
            </a:r>
            <a:r>
              <a:rPr lang="en-ZA" baseline="0" dirty="0" smtClean="0"/>
              <a:t> CTC Book2, EL-T, Pg167 (Fig 2)</a:t>
            </a:r>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Figure</a:t>
            </a:r>
            <a:r>
              <a:rPr lang="en-ZA" baseline="0" dirty="0" smtClean="0"/>
              <a:t> 3</a:t>
            </a:r>
            <a:r>
              <a:rPr lang="en-ZA" dirty="0" smtClean="0"/>
              <a:t>:</a:t>
            </a:r>
            <a:r>
              <a:rPr lang="en-ZA" baseline="0" dirty="0" smtClean="0"/>
              <a:t> CTC Book2, EL-T, Pg168 (Fig 3)</a:t>
            </a:r>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Figure</a:t>
            </a:r>
            <a:r>
              <a:rPr lang="en-ZA" baseline="0" dirty="0" smtClean="0"/>
              <a:t> 4</a:t>
            </a:r>
            <a:r>
              <a:rPr lang="en-ZA" dirty="0" smtClean="0"/>
              <a:t>:</a:t>
            </a:r>
            <a:r>
              <a:rPr lang="en-ZA" baseline="0" dirty="0" smtClean="0"/>
              <a:t> CTC Book2, EL-T, Pg168 (Fig 4)</a:t>
            </a:r>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Figure</a:t>
            </a:r>
            <a:r>
              <a:rPr lang="en-ZA" baseline="0" dirty="0" smtClean="0"/>
              <a:t> 5 and 6</a:t>
            </a:r>
            <a:r>
              <a:rPr lang="en-ZA" dirty="0" smtClean="0"/>
              <a:t>:</a:t>
            </a:r>
            <a:r>
              <a:rPr lang="en-ZA" baseline="0" dirty="0" smtClean="0"/>
              <a:t> CTC Book2, EL-T, Pg169 (Fig 5 and 6)</a:t>
            </a:r>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Figure</a:t>
            </a:r>
            <a:r>
              <a:rPr lang="en-ZA" baseline="0" dirty="0" smtClean="0"/>
              <a:t>s 3, 5 and 6</a:t>
            </a:r>
            <a:r>
              <a:rPr lang="en-ZA" dirty="0" smtClean="0"/>
              <a:t>:</a:t>
            </a:r>
            <a:r>
              <a:rPr lang="en-ZA" baseline="0" dirty="0" smtClean="0"/>
              <a:t> CTC Book2, EL-T, Pg168-169 (Fig3, 5 and 6)</a:t>
            </a:r>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253151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a:t>
            </a:r>
            <a:r>
              <a:rPr lang="en-ZA" dirty="0" err="1" smtClean="0"/>
              <a:t>Earthing</a:t>
            </a:r>
            <a:r>
              <a:rPr lang="en-ZA" dirty="0" smtClean="0"/>
              <a:t>’ = Link</a:t>
            </a:r>
            <a:r>
              <a:rPr lang="en-ZA" baseline="0" dirty="0" smtClean="0"/>
              <a:t> </a:t>
            </a:r>
            <a:r>
              <a:rPr lang="en-ZA" baseline="0" dirty="0" smtClean="0"/>
              <a:t>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Img01: https://sites.google.com/site/electrichazardsandsafety/_/rsrc/1457489941436/electric-hazards/electric-shock/images.jpg?height=400&amp;width=323</a:t>
            </a:r>
          </a:p>
          <a:p>
            <a:endParaRPr lang="en-ZA" dirty="0" smtClean="0"/>
          </a:p>
          <a:p>
            <a:r>
              <a:rPr lang="en-ZA" dirty="0" smtClean="0"/>
              <a:t>Click on Table 01 = Bring table in as a pop up.</a:t>
            </a:r>
            <a:r>
              <a:rPr lang="en-ZA" baseline="0" dirty="0" smtClean="0"/>
              <a:t> See appendix for table brief.</a:t>
            </a:r>
            <a:endParaRPr lang="en-ZA" dirty="0" smtClean="0"/>
          </a:p>
          <a:p>
            <a:endParaRPr lang="en-ZA" dirty="0" smtClean="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ZA" dirty="0" smtClean="0"/>
                  <a:t>Fig01: CTC, Book</a:t>
                </a:r>
                <a:r>
                  <a:rPr lang="en-ZA" baseline="0" dirty="0" smtClean="0"/>
                  <a:t> 2, EL-T, </a:t>
                </a:r>
                <a:r>
                  <a:rPr lang="en-ZA" baseline="0" dirty="0" err="1" smtClean="0"/>
                  <a:t>Pg</a:t>
                </a:r>
                <a:r>
                  <a:rPr lang="en-ZA" baseline="0" dirty="0" smtClean="0"/>
                  <a:t> 166.</a:t>
                </a:r>
              </a:p>
              <a:p>
                <a:endParaRPr lang="en-ZA" baseline="0" dirty="0" smtClean="0"/>
              </a:p>
              <a:p>
                <a:r>
                  <a:rPr lang="en-ZA" baseline="0" dirty="0" smtClean="0"/>
                  <a:t>Click on ‘Remember Ohm’s law?’ =</a:t>
                </a:r>
              </a:p>
              <a:p>
                <a:r>
                  <a:rPr lang="en-ZA" baseline="0" dirty="0" smtClean="0"/>
                  <a:t> “ </a:t>
                </a:r>
                <a14:m>
                  <m:oMath xmlns:m="http://schemas.openxmlformats.org/officeDocument/2006/math">
                    <m:r>
                      <a:rPr lang="en-ZA" b="0" i="1" baseline="0" smtClean="0">
                        <a:latin typeface="Cambria Math"/>
                      </a:rPr>
                      <m:t>𝐼</m:t>
                    </m:r>
                    <m:r>
                      <a:rPr lang="en-ZA" b="0" i="1" baseline="0" smtClean="0">
                        <a:latin typeface="Cambria Math"/>
                      </a:rPr>
                      <m:t>=</m:t>
                    </m:r>
                    <m:f>
                      <m:fPr>
                        <m:ctrlPr>
                          <a:rPr lang="en-ZA" b="0" i="1" baseline="0" smtClean="0">
                            <a:latin typeface="Cambria Math"/>
                          </a:rPr>
                        </m:ctrlPr>
                      </m:fPr>
                      <m:num>
                        <m:r>
                          <a:rPr lang="en-ZA" b="0" i="1" baseline="0" smtClean="0">
                            <a:latin typeface="Cambria Math"/>
                          </a:rPr>
                          <m:t>𝑉</m:t>
                        </m:r>
                      </m:num>
                      <m:den>
                        <m:r>
                          <a:rPr lang="en-ZA" b="0" i="1" baseline="0" smtClean="0">
                            <a:latin typeface="Cambria Math"/>
                          </a:rPr>
                          <m:t>𝑅</m:t>
                        </m:r>
                      </m:den>
                    </m:f>
                    <m:r>
                      <a:rPr lang="en-ZA" b="0" i="1" baseline="0" smtClean="0">
                        <a:latin typeface="Cambria Math"/>
                      </a:rPr>
                      <m:t> </m:t>
                    </m:r>
                    <m:d>
                      <m:dPr>
                        <m:ctrlPr>
                          <a:rPr lang="en-ZA" b="0" i="1" baseline="0" smtClean="0">
                            <a:latin typeface="Cambria Math"/>
                          </a:rPr>
                        </m:ctrlPr>
                      </m:dPr>
                      <m:e>
                        <m:r>
                          <a:rPr lang="en-ZA" b="0" i="1" baseline="0" smtClean="0">
                            <a:latin typeface="Cambria Math"/>
                          </a:rPr>
                          <m:t>𝑂h</m:t>
                        </m:r>
                        <m:sSup>
                          <m:sSupPr>
                            <m:ctrlPr>
                              <a:rPr lang="en-ZA" b="0" i="1" baseline="0" smtClean="0">
                                <a:latin typeface="Cambria Math"/>
                              </a:rPr>
                            </m:ctrlPr>
                          </m:sSupPr>
                          <m:e>
                            <m:r>
                              <a:rPr lang="en-ZA" b="0" i="1" baseline="0" smtClean="0">
                                <a:latin typeface="Cambria Math"/>
                              </a:rPr>
                              <m:t>𝑚</m:t>
                            </m:r>
                          </m:e>
                          <m:sup>
                            <m:r>
                              <a:rPr lang="en-ZA" b="0" i="1" baseline="0" smtClean="0">
                                <a:latin typeface="Cambria Math"/>
                              </a:rPr>
                              <m:t>′</m:t>
                            </m:r>
                          </m:sup>
                        </m:sSup>
                        <m:r>
                          <a:rPr lang="en-ZA" b="0" i="1" baseline="0" smtClean="0">
                            <a:latin typeface="Cambria Math"/>
                          </a:rPr>
                          <m:t>𝑠</m:t>
                        </m:r>
                        <m:r>
                          <a:rPr lang="en-ZA" b="0" i="1" baseline="0" smtClean="0">
                            <a:latin typeface="Cambria Math"/>
                          </a:rPr>
                          <m:t> </m:t>
                        </m:r>
                        <m:r>
                          <a:rPr lang="en-ZA" b="0" i="1" baseline="0" smtClean="0">
                            <a:latin typeface="Cambria Math"/>
                          </a:rPr>
                          <m:t>𝑙𝑎𝑤</m:t>
                        </m:r>
                      </m:e>
                    </m:d>
                  </m:oMath>
                </a14:m>
                <a:endParaRPr lang="en-ZA" b="0" i="1" baseline="0" dirty="0" smtClean="0">
                  <a:latin typeface="Cambria Math"/>
                </a:endParaRPr>
              </a:p>
              <a:p>
                <a14:m>
                  <m:oMath xmlns:m="http://schemas.openxmlformats.org/officeDocument/2006/math">
                    <m:r>
                      <a:rPr lang="en-ZA" b="0" i="1" baseline="0" smtClean="0">
                        <a:latin typeface="Cambria Math"/>
                      </a:rPr>
                      <m:t>𝐶𝑢𝑟𝑟𝑒𝑛𝑡</m:t>
                    </m:r>
                    <m:r>
                      <a:rPr lang="en-ZA" b="0" i="1" baseline="0" smtClean="0">
                        <a:latin typeface="Cambria Math"/>
                      </a:rPr>
                      <m:t> </m:t>
                    </m:r>
                    <m:r>
                      <a:rPr lang="en-ZA" b="0" i="1" baseline="0" smtClean="0">
                        <a:latin typeface="Cambria Math"/>
                      </a:rPr>
                      <m:t>𝑡h𝑟𝑜𝑢𝑔h</m:t>
                    </m:r>
                    <m:r>
                      <a:rPr lang="en-ZA" b="0" i="1" baseline="0" smtClean="0">
                        <a:latin typeface="Cambria Math"/>
                      </a:rPr>
                      <m:t> </m:t>
                    </m:r>
                    <m:r>
                      <a:rPr lang="en-ZA" b="0" i="1" baseline="0" smtClean="0">
                        <a:latin typeface="Cambria Math"/>
                      </a:rPr>
                      <m:t>𝑒𝑎𝑟𝑡h</m:t>
                    </m:r>
                    <m:r>
                      <a:rPr lang="en-ZA" b="0" i="1" baseline="0" smtClean="0">
                        <a:latin typeface="Cambria Math"/>
                      </a:rPr>
                      <m:t> </m:t>
                    </m:r>
                    <m:r>
                      <a:rPr lang="en-ZA" b="0" i="1" baseline="0" smtClean="0">
                        <a:latin typeface="Cambria Math"/>
                      </a:rPr>
                      <m:t>𝑐𝑜𝑛𝑑𝑢𝑐𝑡𝑜𝑟</m:t>
                    </m:r>
                    <m:r>
                      <a:rPr lang="en-ZA" b="0" i="1" baseline="0" smtClean="0">
                        <a:latin typeface="Cambria Math"/>
                      </a:rPr>
                      <m:t>=</m:t>
                    </m:r>
                    <m:f>
                      <m:fPr>
                        <m:ctrlPr>
                          <a:rPr lang="en-ZA" b="0" i="1" baseline="0" smtClean="0">
                            <a:latin typeface="Cambria Math"/>
                          </a:rPr>
                        </m:ctrlPr>
                      </m:fPr>
                      <m:num>
                        <m:r>
                          <a:rPr lang="en-ZA" b="0" i="1" baseline="0" smtClean="0">
                            <a:latin typeface="Cambria Math"/>
                          </a:rPr>
                          <m:t>220</m:t>
                        </m:r>
                      </m:num>
                      <m:den>
                        <m:r>
                          <a:rPr lang="en-ZA" b="0" i="1" baseline="0" smtClean="0">
                            <a:latin typeface="Cambria Math"/>
                          </a:rPr>
                          <m:t>0.25</m:t>
                        </m:r>
                      </m:den>
                    </m:f>
                    <m:r>
                      <a:rPr lang="en-ZA" b="0" i="1" baseline="0" smtClean="0">
                        <a:latin typeface="Cambria Math"/>
                      </a:rPr>
                      <m:t>=880</m:t>
                    </m:r>
                    <m:r>
                      <a:rPr lang="en-ZA" b="0" i="1" baseline="0" smtClean="0">
                        <a:latin typeface="Cambria Math"/>
                      </a:rPr>
                      <m:t>𝐴</m:t>
                    </m:r>
                    <m:r>
                      <a:rPr lang="en-ZA" b="0" i="1" baseline="0" smtClean="0">
                        <a:latin typeface="Cambria Math"/>
                      </a:rPr>
                      <m:t> </m:t>
                    </m:r>
                  </m:oMath>
                </a14:m>
                <a:r>
                  <a:rPr lang="en-ZA" b="0" i="1" baseline="0" dirty="0" smtClean="0">
                    <a:latin typeface="Cambria Math"/>
                  </a:rPr>
                  <a:t> </a:t>
                </a:r>
              </a:p>
              <a:p>
                <a14:m>
                  <m:oMath xmlns:m="http://schemas.openxmlformats.org/officeDocument/2006/math">
                    <m:r>
                      <a:rPr lang="en-ZA" b="0" i="1" baseline="0" smtClean="0">
                        <a:latin typeface="Cambria Math"/>
                      </a:rPr>
                      <m:t>𝐶𝑢𝑟𝑟𝑒𝑛𝑡</m:t>
                    </m:r>
                    <m:r>
                      <a:rPr lang="en-ZA" b="0" i="1" baseline="0" smtClean="0">
                        <a:latin typeface="Cambria Math"/>
                      </a:rPr>
                      <m:t> </m:t>
                    </m:r>
                    <m:r>
                      <a:rPr lang="en-ZA" b="0" i="1" baseline="0" smtClean="0">
                        <a:latin typeface="Cambria Math"/>
                      </a:rPr>
                      <m:t>𝑡h𝑟𝑜𝑢𝑔h</m:t>
                    </m:r>
                    <m:r>
                      <a:rPr lang="en-ZA" b="0" i="1" baseline="0" smtClean="0">
                        <a:latin typeface="Cambria Math"/>
                      </a:rPr>
                      <m:t> </m:t>
                    </m:r>
                    <m:r>
                      <a:rPr lang="en-ZA" b="0" i="1" baseline="0" smtClean="0">
                        <a:latin typeface="Cambria Math"/>
                      </a:rPr>
                      <m:t>𝑚𝑎𝑛</m:t>
                    </m:r>
                    <m:r>
                      <a:rPr lang="en-ZA" b="0" i="1" baseline="0" smtClean="0">
                        <a:latin typeface="Cambria Math"/>
                      </a:rPr>
                      <m:t>=</m:t>
                    </m:r>
                    <m:f>
                      <m:fPr>
                        <m:ctrlPr>
                          <a:rPr lang="en-ZA" b="0" i="1" baseline="0" smtClean="0">
                            <a:latin typeface="Cambria Math"/>
                          </a:rPr>
                        </m:ctrlPr>
                      </m:fPr>
                      <m:num>
                        <m:r>
                          <a:rPr lang="en-ZA" b="0" i="1" baseline="0" smtClean="0">
                            <a:latin typeface="Cambria Math"/>
                          </a:rPr>
                          <m:t>220</m:t>
                        </m:r>
                      </m:num>
                      <m:den>
                        <m:r>
                          <a:rPr lang="en-ZA" b="0" i="1" baseline="0" smtClean="0">
                            <a:latin typeface="Cambria Math"/>
                          </a:rPr>
                          <m:t>20000</m:t>
                        </m:r>
                      </m:den>
                    </m:f>
                    <m:r>
                      <a:rPr lang="en-ZA" b="0" i="1" baseline="0" smtClean="0">
                        <a:latin typeface="Cambria Math"/>
                      </a:rPr>
                      <m:t>=11</m:t>
                    </m:r>
                    <m:r>
                      <a:rPr lang="en-ZA" b="0" i="1" baseline="0" smtClean="0">
                        <a:latin typeface="Cambria Math"/>
                      </a:rPr>
                      <m:t>𝑚𝐴</m:t>
                    </m:r>
                  </m:oMath>
                </a14:m>
                <a:r>
                  <a:rPr lang="en-ZA" dirty="0" smtClean="0"/>
                  <a:t> .”</a:t>
                </a:r>
                <a:endParaRPr lang="en-ZA" dirty="0"/>
              </a:p>
            </p:txBody>
          </p:sp>
        </mc:Choice>
        <mc:Fallback>
          <p:sp>
            <p:nvSpPr>
              <p:cNvPr id="3" name="Notes Placeholder 2"/>
              <p:cNvSpPr>
                <a:spLocks noGrp="1"/>
              </p:cNvSpPr>
              <p:nvPr>
                <p:ph type="body" idx="1"/>
              </p:nvPr>
            </p:nvSpPr>
            <p:spPr/>
            <p:txBody>
              <a:bodyPr/>
              <a:lstStyle/>
              <a:p>
                <a:r>
                  <a:rPr lang="en-ZA" dirty="0" smtClean="0"/>
                  <a:t>Fig01: CTC, Book</a:t>
                </a:r>
                <a:r>
                  <a:rPr lang="en-ZA" baseline="0" dirty="0" smtClean="0"/>
                  <a:t> 2, EL-T, </a:t>
                </a:r>
                <a:r>
                  <a:rPr lang="en-ZA" baseline="0" dirty="0" err="1" smtClean="0"/>
                  <a:t>Pg</a:t>
                </a:r>
                <a:r>
                  <a:rPr lang="en-ZA" baseline="0" dirty="0" smtClean="0"/>
                  <a:t> 166.</a:t>
                </a:r>
              </a:p>
              <a:p>
                <a:endParaRPr lang="en-ZA" baseline="0" dirty="0" smtClean="0"/>
              </a:p>
              <a:p>
                <a:r>
                  <a:rPr lang="en-ZA" baseline="0" dirty="0" smtClean="0"/>
                  <a:t>Click on ‘Remember Ohm’s law?’ =</a:t>
                </a:r>
              </a:p>
              <a:p>
                <a:r>
                  <a:rPr lang="en-ZA" baseline="0" dirty="0" smtClean="0"/>
                  <a:t> “ </a:t>
                </a:r>
                <a:r>
                  <a:rPr lang="en-ZA" b="0" i="0" baseline="0" smtClean="0">
                    <a:latin typeface="Cambria Math"/>
                  </a:rPr>
                  <a:t>𝐼=𝑉/𝑅  (𝑂ℎ𝑚^′ 𝑠 𝑙𝑎𝑤)</a:t>
                </a:r>
                <a:endParaRPr lang="en-ZA" b="0" i="1" baseline="0" dirty="0" smtClean="0">
                  <a:latin typeface="Cambria Math"/>
                </a:endParaRPr>
              </a:p>
              <a:p>
                <a:r>
                  <a:rPr lang="en-ZA" b="0" i="0" baseline="0" smtClean="0">
                    <a:latin typeface="Cambria Math"/>
                  </a:rPr>
                  <a:t>𝐶𝑢𝑟𝑟𝑒𝑛𝑡 𝑡ℎ𝑟𝑜𝑢𝑔ℎ 𝑒𝑎𝑟𝑡ℎ 𝑐𝑜𝑛𝑑𝑢𝑐𝑡𝑜𝑟=220/0.25=880𝐴 </a:t>
                </a:r>
                <a:r>
                  <a:rPr lang="en-ZA" b="0" i="1" baseline="0" dirty="0" smtClean="0">
                    <a:latin typeface="Cambria Math"/>
                  </a:rPr>
                  <a:t> </a:t>
                </a:r>
              </a:p>
              <a:p>
                <a:r>
                  <a:rPr lang="en-ZA" b="0" i="0" baseline="0" smtClean="0">
                    <a:latin typeface="Cambria Math"/>
                  </a:rPr>
                  <a:t>𝐶𝑢𝑟𝑟𝑒𝑛𝑡 𝑡ℎ𝑟𝑜𝑢𝑔ℎ 𝑚𝑎𝑛=220/20000=11𝑚𝐴</a:t>
                </a:r>
                <a:r>
                  <a:rPr lang="en-ZA" dirty="0" smtClean="0"/>
                  <a:t> .”</a:t>
                </a:r>
                <a:endParaRPr lang="en-ZA" dirty="0"/>
              </a:p>
            </p:txBody>
          </p:sp>
        </mc:Fallback>
      </mc:AlternateContent>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‘Earth leakage…supplements it’ =“The most important connection on an appliance or installation is the earth conductor. Wiring regulations are very strict about the proper </a:t>
            </a:r>
            <a:r>
              <a:rPr lang="en-ZA" dirty="0" err="1" smtClean="0"/>
              <a:t>earthing</a:t>
            </a:r>
            <a:r>
              <a:rPr lang="en-ZA" dirty="0" smtClean="0"/>
              <a:t> of installations and socket outlets, and the fact that earth conductors must have very low resistance. For example, in a normal domestic installation the resistance should be less than 0,25 Ω. Refer to SANS Reg. 6.12.1.4.”</a:t>
            </a:r>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Vid01=, Play full screen. See Appendix for script.</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1528793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xmlns=""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xmlns=""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4" y="3025052"/>
            <a:ext cx="7679531" cy="139053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805005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249727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35" y="1435868"/>
            <a:ext cx="8831461" cy="2395770"/>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35" y="3854305"/>
            <a:ext cx="8831461" cy="1259879"/>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91881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70484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302" y="306641"/>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7" y="1411868"/>
            <a:ext cx="4331735"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7" y="2103802"/>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8"/>
            <a:ext cx="4353068"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2103802"/>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61914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076861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197253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51722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4374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59465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64" y="306644"/>
            <a:ext cx="2207865" cy="488086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44"/>
            <a:ext cx="6495604" cy="48808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97638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9" y="1514522"/>
            <a:ext cx="8831461" cy="4087610"/>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2362705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533193"/>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61"/>
            <a:ext cx="4553056" cy="4044947"/>
          </a:xfrm>
        </p:spPr>
        <p:txBody>
          <a:bodyPr/>
          <a:lstStyle/>
          <a:p>
            <a:endParaRPr lang="en-GB" dirty="0"/>
          </a:p>
        </p:txBody>
      </p:sp>
    </p:spTree>
    <p:extLst>
      <p:ext uri="{BB962C8B-B14F-4D97-AF65-F5344CB8AC3E}">
        <p14:creationId xmlns:p14="http://schemas.microsoft.com/office/powerpoint/2010/main" val="203682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946743"/>
            <a:ext cx="676788" cy="406714"/>
          </a:xfrm>
          <a:prstGeom prst="rect">
            <a:avLst/>
          </a:prstGeom>
          <a:noFill/>
        </p:spPr>
        <p:txBody>
          <a:bodyPr wrap="none" rtlCol="0">
            <a:spAutoFit/>
          </a:bodyPr>
          <a:lstStyle/>
          <a:p>
            <a:r>
              <a:rPr lang="en-GB" sz="2043" dirty="0">
                <a:solidFill>
                  <a:srgbClr val="43525A"/>
                </a:solidFill>
              </a:rPr>
              <a:t>URL:</a:t>
            </a:r>
          </a:p>
        </p:txBody>
      </p:sp>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30573048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40"/>
            <a:ext cx="4351734" cy="3375678"/>
          </a:xfrm>
        </p:spPr>
        <p:txBody>
          <a:bodyPr/>
          <a:lstStyle/>
          <a:p>
            <a:endParaRPr lang="en-GB"/>
          </a:p>
        </p:txBody>
      </p:sp>
    </p:spTree>
    <p:extLst>
      <p:ext uri="{BB962C8B-B14F-4D97-AF65-F5344CB8AC3E}">
        <p14:creationId xmlns:p14="http://schemas.microsoft.com/office/powerpoint/2010/main" val="1518523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60" y="5237861"/>
            <a:ext cx="8831459"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60" y="1434739"/>
            <a:ext cx="8831459"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60" y="630074"/>
            <a:ext cx="8831459" cy="541367"/>
          </a:xfrm>
          <a:prstGeom prst="rect">
            <a:avLst/>
          </a:prstGeom>
          <a:noFill/>
        </p:spPr>
        <p:txBody>
          <a:bodyPr wrap="square" rtlCol="0" anchor="ctr">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400773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63" y="1108234"/>
            <a:ext cx="2363339" cy="406714"/>
          </a:xfrm>
          <a:prstGeom prst="rect">
            <a:avLst/>
          </a:prstGeom>
          <a:noFill/>
        </p:spPr>
        <p:txBody>
          <a:bodyPr wrap="none" rtlCol="0">
            <a:spAutoFit/>
          </a:bodyPr>
          <a:lstStyle/>
          <a:p>
            <a:r>
              <a:rPr lang="en-GB" sz="2043"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4"/>
            <a:ext cx="8831461" cy="541367"/>
          </a:xfrm>
          <a:prstGeom prst="rect">
            <a:avLst/>
          </a:prstGeom>
          <a:noFill/>
        </p:spPr>
        <p:txBody>
          <a:bodyPr wrap="square" rtlCol="0">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36089230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188931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54194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3057065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910514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335258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8259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816047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488531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8153117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2393161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651561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ext uri="{BB962C8B-B14F-4D97-AF65-F5344CB8AC3E}">
        <p14:creationId xmlns:p14="http://schemas.microsoft.com/office/powerpoint/2010/main" val="15527949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6705508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33406118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8454834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5969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160490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175111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792633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8665825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1919507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403917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762050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048854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7290973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19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5339438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ext uri="{BB962C8B-B14F-4D97-AF65-F5344CB8AC3E}">
        <p14:creationId xmlns:p14="http://schemas.microsoft.com/office/powerpoint/2010/main" val="28264470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4240117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19449606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4000256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91707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9/22/2018</a:t>
            </a:fld>
            <a:endParaRPr lang="en-US" dirty="0"/>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41"/>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67" y="5338159"/>
            <a:ext cx="2303859" cy="306637"/>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3" y="5338159"/>
            <a:ext cx="2303859" cy="306637"/>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87848021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4607514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14748713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3.sv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5.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9.png"/><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6.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latin typeface="+mn-lt"/>
              </a:rPr>
              <a:t>Electrical components and systems</a:t>
            </a:r>
            <a:endParaRPr lang="en-GB" sz="6000" dirty="0">
              <a:latin typeface="+mn-lt"/>
            </a:endParaRPr>
          </a:p>
        </p:txBody>
      </p:sp>
      <p:sp>
        <p:nvSpPr>
          <p:cNvPr id="3" name="Subtitle 2"/>
          <p:cNvSpPr>
            <a:spLocks noGrp="1"/>
          </p:cNvSpPr>
          <p:nvPr>
            <p:ph type="subTitle" idx="1"/>
          </p:nvPr>
        </p:nvSpPr>
        <p:spPr>
          <a:xfrm>
            <a:off x="1279924" y="2947720"/>
            <a:ext cx="7679531" cy="1390533"/>
          </a:xfrm>
        </p:spPr>
        <p:txBody>
          <a:bodyPr>
            <a:normAutofit/>
          </a:bodyPr>
          <a:lstStyle/>
          <a:p>
            <a:r>
              <a:rPr lang="en-GB" sz="3200" dirty="0" smtClean="0"/>
              <a:t>Topic 5 </a:t>
            </a:r>
            <a:r>
              <a:rPr lang="en-GB" sz="3200" dirty="0" smtClean="0"/>
              <a:t>– </a:t>
            </a:r>
            <a:r>
              <a:rPr lang="en-GB" sz="3200" dirty="0" err="1" smtClean="0"/>
              <a:t>Earthing</a:t>
            </a:r>
            <a:r>
              <a:rPr lang="en-GB" sz="3200" dirty="0" smtClean="0"/>
              <a:t> and Bonding</a:t>
            </a:r>
            <a:endParaRPr lang="en-GB" sz="3200" dirty="0"/>
          </a:p>
        </p:txBody>
      </p:sp>
    </p:spTree>
    <p:custDataLst>
      <p:tags r:id="rId1"/>
    </p:custDataLst>
    <p:extLst>
      <p:ext uri="{BB962C8B-B14F-4D97-AF65-F5344CB8AC3E}">
        <p14:creationId xmlns:p14="http://schemas.microsoft.com/office/powerpoint/2010/main" val="2085012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Sensitivity of core balance relays</a:t>
            </a:r>
            <a:endParaRPr lang="en-ZA" dirty="0"/>
          </a:p>
        </p:txBody>
      </p:sp>
      <p:sp>
        <p:nvSpPr>
          <p:cNvPr id="5" name="Content Placeholder 4"/>
          <p:cNvSpPr>
            <a:spLocks noGrp="1"/>
          </p:cNvSpPr>
          <p:nvPr>
            <p:ph idx="1"/>
          </p:nvPr>
        </p:nvSpPr>
        <p:spPr>
          <a:xfrm>
            <a:off x="703959" y="1533187"/>
            <a:ext cx="8831461" cy="3368597"/>
          </a:xfrm>
        </p:spPr>
        <p:txBody>
          <a:bodyPr>
            <a:normAutofit/>
          </a:bodyPr>
          <a:lstStyle/>
          <a:p>
            <a:pPr marL="0" indent="0">
              <a:buNone/>
            </a:pPr>
            <a:r>
              <a:rPr lang="en-ZA" sz="2400" dirty="0"/>
              <a:t>“Sensitivity” of a relay refers to the value of the earth leakage current at which the relay must trip the </a:t>
            </a:r>
            <a:r>
              <a:rPr lang="en-ZA" sz="2400" dirty="0" smtClean="0"/>
              <a:t>circuit. </a:t>
            </a:r>
          </a:p>
          <a:p>
            <a:r>
              <a:rPr lang="en-ZA" sz="2400" dirty="0" smtClean="0"/>
              <a:t>The </a:t>
            </a:r>
            <a:r>
              <a:rPr lang="en-ZA" sz="2400" dirty="0"/>
              <a:t>sensitivity of a relay is clearly marked on the </a:t>
            </a:r>
            <a:r>
              <a:rPr lang="en-ZA" sz="2400" dirty="0" smtClean="0"/>
              <a:t>relay. </a:t>
            </a:r>
          </a:p>
          <a:p>
            <a:r>
              <a:rPr lang="en-ZA" sz="2400" dirty="0" smtClean="0"/>
              <a:t>The </a:t>
            </a:r>
            <a:r>
              <a:rPr lang="en-ZA" sz="2400" dirty="0"/>
              <a:t>standard domestic and industrial earth leakage relay (ELR) has a sensitivity rating of 30 mA.</a:t>
            </a:r>
          </a:p>
          <a:p>
            <a:pPr marL="0" indent="0">
              <a:buNone/>
            </a:pPr>
            <a:r>
              <a:rPr lang="en-ZA" sz="2400" b="1" dirty="0" smtClean="0"/>
              <a:t>NOTE:</a:t>
            </a:r>
            <a:endParaRPr lang="en-ZA" sz="2400" b="1" dirty="0"/>
          </a:p>
          <a:p>
            <a:pPr marL="0" indent="0">
              <a:buNone/>
            </a:pPr>
            <a:r>
              <a:rPr lang="en-ZA" sz="2400" dirty="0"/>
              <a:t>The ELR must operate before the leakage current exceeds the rated tripping current, whatever it may be.</a:t>
            </a:r>
            <a:endParaRPr lang="en-ZA" sz="2400" dirty="0" smtClean="0"/>
          </a:p>
        </p:txBody>
      </p:sp>
    </p:spTree>
    <p:extLst>
      <p:ext uri="{BB962C8B-B14F-4D97-AF65-F5344CB8AC3E}">
        <p14:creationId xmlns:p14="http://schemas.microsoft.com/office/powerpoint/2010/main" val="1777883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Quiz time</a:t>
            </a:r>
            <a:endParaRPr lang="en-GB" sz="3000" dirty="0"/>
          </a:p>
        </p:txBody>
      </p:sp>
      <p:sp>
        <p:nvSpPr>
          <p:cNvPr id="3" name="Content Placeholder 2"/>
          <p:cNvSpPr>
            <a:spLocks noGrp="1"/>
          </p:cNvSpPr>
          <p:nvPr>
            <p:ph idx="1"/>
          </p:nvPr>
        </p:nvSpPr>
        <p:spPr>
          <a:xfrm>
            <a:off x="1122534" y="1469694"/>
            <a:ext cx="7607557" cy="3821508"/>
          </a:xfrm>
        </p:spPr>
        <p:txBody>
          <a:bodyPr>
            <a:noAutofit/>
          </a:bodyPr>
          <a:lstStyle/>
          <a:p>
            <a:pPr marL="0" indent="0" algn="just">
              <a:buNone/>
            </a:pPr>
            <a:r>
              <a:rPr lang="en-GB" sz="2400" dirty="0"/>
              <a:t>We have come to the end of this unit. Answer the following questions to make sure you </a:t>
            </a:r>
            <a:r>
              <a:rPr lang="en-GB" sz="2400" dirty="0" smtClean="0"/>
              <a:t>understand the importance of earth leakage protection.</a:t>
            </a:r>
            <a:endParaRPr lang="en-GB" sz="2400" dirty="0"/>
          </a:p>
        </p:txBody>
      </p:sp>
    </p:spTree>
    <p:custDataLst>
      <p:tags r:id="rId1"/>
    </p:custDataLst>
    <p:extLst>
      <p:ext uri="{BB962C8B-B14F-4D97-AF65-F5344CB8AC3E}">
        <p14:creationId xmlns:p14="http://schemas.microsoft.com/office/powerpoint/2010/main" val="1477108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a:t>
            </a:r>
          </a:p>
        </p:txBody>
      </p:sp>
      <p:sp>
        <p:nvSpPr>
          <p:cNvPr id="3" name="Content Placeholder 2"/>
          <p:cNvSpPr>
            <a:spLocks noGrp="1"/>
          </p:cNvSpPr>
          <p:nvPr>
            <p:ph idx="1"/>
          </p:nvPr>
        </p:nvSpPr>
        <p:spPr/>
        <p:txBody>
          <a:bodyPr>
            <a:normAutofit/>
          </a:bodyPr>
          <a:lstStyle/>
          <a:p>
            <a:pPr marL="0" indent="0">
              <a:buNone/>
            </a:pPr>
            <a:r>
              <a:rPr lang="en-ZA" sz="2400" dirty="0"/>
              <a:t>The purpose of </a:t>
            </a:r>
            <a:r>
              <a:rPr lang="en-ZA" sz="2400" dirty="0" err="1"/>
              <a:t>earthing</a:t>
            </a:r>
            <a:r>
              <a:rPr lang="en-ZA" sz="2400" dirty="0"/>
              <a:t> is to guard every installation, appliance or apparatus against the effects of</a:t>
            </a:r>
            <a:r>
              <a:rPr lang="en-ZA" sz="2400" dirty="0" smtClean="0"/>
              <a:t>?</a:t>
            </a:r>
          </a:p>
          <a:p>
            <a:pPr marL="0" indent="0">
              <a:buNone/>
            </a:pPr>
            <a:endParaRPr lang="en-ZA" sz="2400" dirty="0"/>
          </a:p>
          <a:p>
            <a:pPr marL="457200" indent="-457200">
              <a:buFont typeface="+mj-lt"/>
              <a:buAutoNum type="alphaLcParenR"/>
            </a:pPr>
            <a:r>
              <a:rPr lang="en-ZA" sz="2400" dirty="0" smtClean="0"/>
              <a:t>Stray </a:t>
            </a:r>
            <a:r>
              <a:rPr lang="en-ZA" sz="2400" dirty="0"/>
              <a:t>current</a:t>
            </a:r>
          </a:p>
          <a:p>
            <a:pPr marL="457200" indent="-457200">
              <a:buFont typeface="+mj-lt"/>
              <a:buAutoNum type="alphaLcParenR"/>
            </a:pPr>
            <a:r>
              <a:rPr lang="en-ZA" sz="2400" dirty="0" smtClean="0"/>
              <a:t>Voltage </a:t>
            </a:r>
            <a:r>
              <a:rPr lang="en-ZA" sz="2400" dirty="0"/>
              <a:t>spikes</a:t>
            </a:r>
          </a:p>
          <a:p>
            <a:pPr marL="457200" indent="-457200">
              <a:buFont typeface="+mj-lt"/>
              <a:buAutoNum type="alphaLcParenR"/>
            </a:pPr>
            <a:r>
              <a:rPr lang="en-ZA" sz="2400" dirty="0" smtClean="0"/>
              <a:t>Stray </a:t>
            </a:r>
            <a:r>
              <a:rPr lang="en-ZA" sz="2400" dirty="0"/>
              <a:t>voltages</a:t>
            </a:r>
          </a:p>
          <a:p>
            <a:pPr marL="457200" indent="-457200">
              <a:buFont typeface="+mj-lt"/>
              <a:buAutoNum type="alphaLcParenR"/>
            </a:pPr>
            <a:r>
              <a:rPr lang="en-ZA" sz="2400" dirty="0" smtClean="0"/>
              <a:t>Leakage </a:t>
            </a:r>
            <a:r>
              <a:rPr lang="en-ZA" sz="2400" dirty="0"/>
              <a:t>currents</a:t>
            </a:r>
          </a:p>
          <a:p>
            <a:pPr marL="0" indent="0">
              <a:buNone/>
            </a:pPr>
            <a:endParaRPr lang="en-ZA" sz="2400" dirty="0"/>
          </a:p>
        </p:txBody>
      </p:sp>
    </p:spTree>
    <p:custDataLst>
      <p:tags r:id="rId1"/>
    </p:custDataLst>
    <p:extLst>
      <p:ext uri="{BB962C8B-B14F-4D97-AF65-F5344CB8AC3E}">
        <p14:creationId xmlns:p14="http://schemas.microsoft.com/office/powerpoint/2010/main" val="2486467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a:t>
            </a:r>
          </a:p>
        </p:txBody>
      </p:sp>
      <p:sp>
        <p:nvSpPr>
          <p:cNvPr id="3" name="Content Placeholder 2"/>
          <p:cNvSpPr>
            <a:spLocks noGrp="1"/>
          </p:cNvSpPr>
          <p:nvPr>
            <p:ph idx="1"/>
          </p:nvPr>
        </p:nvSpPr>
        <p:spPr/>
        <p:txBody>
          <a:bodyPr>
            <a:normAutofit/>
          </a:bodyPr>
          <a:lstStyle/>
          <a:p>
            <a:pPr marL="0" indent="0">
              <a:buNone/>
            </a:pPr>
            <a:r>
              <a:rPr lang="en-ZA" sz="2400" dirty="0"/>
              <a:t>At what value must the earth leakage protection device trip?</a:t>
            </a:r>
          </a:p>
          <a:p>
            <a:pPr marL="0" indent="0">
              <a:buNone/>
            </a:pPr>
            <a:endParaRPr lang="en-ZA" sz="2400" dirty="0"/>
          </a:p>
          <a:p>
            <a:pPr marL="457200" indent="-457200">
              <a:buFont typeface="+mj-lt"/>
              <a:buAutoNum type="alphaLcParenR"/>
            </a:pPr>
            <a:r>
              <a:rPr lang="en-ZA" sz="2400" dirty="0" smtClean="0"/>
              <a:t>25ma</a:t>
            </a:r>
            <a:endParaRPr lang="en-ZA" sz="2400" dirty="0"/>
          </a:p>
          <a:p>
            <a:pPr marL="457200" indent="-457200">
              <a:buFont typeface="+mj-lt"/>
              <a:buAutoNum type="alphaLcParenR"/>
            </a:pPr>
            <a:r>
              <a:rPr lang="en-ZA" sz="2400" dirty="0" smtClean="0"/>
              <a:t>30ma</a:t>
            </a:r>
            <a:endParaRPr lang="en-ZA" sz="2400" dirty="0"/>
          </a:p>
          <a:p>
            <a:pPr marL="457200" indent="-457200">
              <a:buFont typeface="+mj-lt"/>
              <a:buAutoNum type="alphaLcParenR"/>
            </a:pPr>
            <a:r>
              <a:rPr lang="en-ZA" sz="2400" dirty="0" smtClean="0"/>
              <a:t>Between </a:t>
            </a:r>
            <a:r>
              <a:rPr lang="en-ZA" sz="2400" dirty="0"/>
              <a:t>(15-30) ma</a:t>
            </a:r>
          </a:p>
          <a:p>
            <a:pPr marL="457200" indent="-457200">
              <a:buFont typeface="+mj-lt"/>
              <a:buAutoNum type="alphaLcParenR"/>
            </a:pPr>
            <a:r>
              <a:rPr lang="en-ZA" sz="2400" dirty="0" smtClean="0"/>
              <a:t>Between </a:t>
            </a:r>
            <a:r>
              <a:rPr lang="en-ZA" sz="2400" dirty="0"/>
              <a:t>(5-25) ma</a:t>
            </a:r>
          </a:p>
          <a:p>
            <a:pPr marL="0" indent="0">
              <a:buNone/>
            </a:pPr>
            <a:endParaRPr lang="en-ZA" sz="2400" dirty="0"/>
          </a:p>
        </p:txBody>
      </p:sp>
    </p:spTree>
    <p:custDataLst>
      <p:tags r:id="rId1"/>
    </p:custDataLst>
    <p:extLst>
      <p:ext uri="{BB962C8B-B14F-4D97-AF65-F5344CB8AC3E}">
        <p14:creationId xmlns:p14="http://schemas.microsoft.com/office/powerpoint/2010/main" val="1554878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3</a:t>
            </a:r>
            <a:endParaRPr lang="en-GB" dirty="0"/>
          </a:p>
        </p:txBody>
      </p:sp>
      <p:sp>
        <p:nvSpPr>
          <p:cNvPr id="3" name="Content Placeholder 2"/>
          <p:cNvSpPr>
            <a:spLocks noGrp="1"/>
          </p:cNvSpPr>
          <p:nvPr>
            <p:ph idx="1"/>
          </p:nvPr>
        </p:nvSpPr>
        <p:spPr>
          <a:xfrm>
            <a:off x="703959" y="1533186"/>
            <a:ext cx="8831461" cy="3953213"/>
          </a:xfrm>
        </p:spPr>
        <p:txBody>
          <a:bodyPr>
            <a:noAutofit/>
          </a:bodyPr>
          <a:lstStyle/>
          <a:p>
            <a:pPr marL="0" indent="0">
              <a:buNone/>
            </a:pPr>
            <a:r>
              <a:rPr lang="en-ZA" sz="2400" dirty="0"/>
              <a:t>The </a:t>
            </a:r>
            <a:r>
              <a:rPr lang="en-ZA" sz="2400" dirty="0" smtClean="0"/>
              <a:t>diagram below shows:</a:t>
            </a:r>
          </a:p>
          <a:p>
            <a:pPr marL="0" indent="0">
              <a:buNone/>
            </a:pPr>
            <a:endParaRPr lang="en-ZA" sz="2400" dirty="0"/>
          </a:p>
          <a:p>
            <a:pPr marL="0" indent="0">
              <a:buNone/>
            </a:pPr>
            <a:endParaRPr lang="en-ZA" sz="2400" dirty="0" smtClean="0"/>
          </a:p>
          <a:p>
            <a:pPr marL="0" indent="0">
              <a:buNone/>
            </a:pPr>
            <a:endParaRPr lang="en-ZA" sz="2400" dirty="0" smtClean="0"/>
          </a:p>
          <a:p>
            <a:pPr marL="0" indent="0">
              <a:buNone/>
            </a:pPr>
            <a:endParaRPr lang="en-ZA" sz="2400" dirty="0"/>
          </a:p>
          <a:p>
            <a:pPr marL="457200" indent="-457200">
              <a:buFont typeface="+mj-lt"/>
              <a:buAutoNum type="alphaLcParenR"/>
            </a:pPr>
            <a:r>
              <a:rPr lang="en-ZA" sz="2400" dirty="0"/>
              <a:t>Core balance with wound </a:t>
            </a:r>
            <a:r>
              <a:rPr lang="en-ZA" sz="2400" dirty="0" smtClean="0"/>
              <a:t>primaries device. </a:t>
            </a:r>
            <a:endParaRPr lang="en-ZA" sz="2400" dirty="0"/>
          </a:p>
          <a:p>
            <a:pPr marL="457200" indent="-457200">
              <a:buFont typeface="+mj-lt"/>
              <a:buAutoNum type="alphaLcParenR"/>
            </a:pPr>
            <a:r>
              <a:rPr lang="en-ZA" sz="2400" dirty="0" smtClean="0"/>
              <a:t>Single </a:t>
            </a:r>
            <a:r>
              <a:rPr lang="en-ZA" sz="2400" dirty="0"/>
              <a:t>core balance earth leakage </a:t>
            </a:r>
            <a:r>
              <a:rPr lang="en-ZA" sz="2400" dirty="0" smtClean="0"/>
              <a:t>unit.</a:t>
            </a:r>
            <a:endParaRPr lang="en-ZA" sz="2400" dirty="0"/>
          </a:p>
          <a:p>
            <a:pPr marL="457200" indent="-457200">
              <a:buFont typeface="+mj-lt"/>
              <a:buAutoNum type="alphaLcParenR"/>
            </a:pPr>
            <a:r>
              <a:rPr lang="en-ZA" sz="2400" dirty="0" smtClean="0"/>
              <a:t>Three </a:t>
            </a:r>
            <a:r>
              <a:rPr lang="en-ZA" sz="2400" dirty="0"/>
              <a:t>- phase core balance earth leakage </a:t>
            </a:r>
            <a:r>
              <a:rPr lang="en-ZA" sz="2400" dirty="0" smtClean="0"/>
              <a:t>unit.</a:t>
            </a:r>
          </a:p>
          <a:p>
            <a:pPr marL="457200" indent="-457200">
              <a:buFont typeface="+mj-lt"/>
              <a:buAutoNum type="alphaLcParenR"/>
            </a:pPr>
            <a:r>
              <a:rPr lang="en-ZA" sz="2400" dirty="0" smtClean="0"/>
              <a:t>Motor </a:t>
            </a:r>
            <a:r>
              <a:rPr lang="en-ZA" sz="2400" dirty="0"/>
              <a:t>installation </a:t>
            </a:r>
            <a:r>
              <a:rPr lang="en-ZA" sz="2400" dirty="0" smtClean="0"/>
              <a:t>circuit.</a:t>
            </a:r>
            <a:endParaRPr lang="en-ZA" sz="2400" dirty="0"/>
          </a:p>
          <a:p>
            <a:pPr marL="0" indent="0">
              <a:buNone/>
            </a:pPr>
            <a:endParaRPr lang="en-ZA" sz="2400" dirty="0"/>
          </a:p>
          <a:p>
            <a:pPr marL="0" indent="0">
              <a:buNone/>
            </a:pPr>
            <a:endParaRPr lang="en-ZA" sz="2400" dirty="0"/>
          </a:p>
          <a:p>
            <a:pPr marL="0" indent="0">
              <a:buNone/>
            </a:pPr>
            <a:endParaRPr lang="en-ZA" sz="2400" dirty="0"/>
          </a:p>
          <a:p>
            <a:pPr marL="0" indent="0">
              <a:buNone/>
            </a:pPr>
            <a:endParaRPr lang="en-ZA" sz="2400" dirty="0"/>
          </a:p>
        </p:txBody>
      </p:sp>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7825" y="1567825"/>
            <a:ext cx="3437041" cy="1985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671808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4</a:t>
            </a:r>
            <a:endParaRPr lang="en-GB" dirty="0"/>
          </a:p>
        </p:txBody>
      </p:sp>
      <p:sp>
        <p:nvSpPr>
          <p:cNvPr id="3" name="Content Placeholder 2"/>
          <p:cNvSpPr>
            <a:spLocks noGrp="1"/>
          </p:cNvSpPr>
          <p:nvPr>
            <p:ph idx="1"/>
          </p:nvPr>
        </p:nvSpPr>
        <p:spPr/>
        <p:txBody>
          <a:bodyPr>
            <a:normAutofit/>
          </a:bodyPr>
          <a:lstStyle/>
          <a:p>
            <a:pPr marL="0" indent="0">
              <a:buNone/>
            </a:pPr>
            <a:r>
              <a:rPr lang="en-ZA" sz="2400" dirty="0" smtClean="0"/>
              <a:t>What </a:t>
            </a:r>
            <a:r>
              <a:rPr lang="en-ZA" sz="2400" dirty="0"/>
              <a:t>do understand by </a:t>
            </a:r>
            <a:r>
              <a:rPr lang="en-ZA" sz="2400" dirty="0" smtClean="0"/>
              <a:t>the term </a:t>
            </a:r>
            <a:r>
              <a:rPr lang="en-ZA" sz="2400" dirty="0"/>
              <a:t>“Earthed”?</a:t>
            </a:r>
          </a:p>
          <a:p>
            <a:pPr marL="0" indent="0">
              <a:buNone/>
            </a:pPr>
            <a:endParaRPr lang="en-ZA" sz="2400" dirty="0"/>
          </a:p>
          <a:p>
            <a:pPr marL="457200" indent="-457200">
              <a:buFont typeface="+mj-lt"/>
              <a:buAutoNum type="alphaLcParenR"/>
            </a:pPr>
            <a:r>
              <a:rPr lang="en-ZA" sz="2400" dirty="0" smtClean="0"/>
              <a:t>Four </a:t>
            </a:r>
            <a:r>
              <a:rPr lang="en-ZA" sz="2400" dirty="0"/>
              <a:t>socket outlets installed next to each </a:t>
            </a:r>
            <a:r>
              <a:rPr lang="en-ZA" sz="2400" dirty="0" smtClean="0"/>
              <a:t>other. </a:t>
            </a:r>
            <a:endParaRPr lang="en-ZA" sz="2400" dirty="0"/>
          </a:p>
          <a:p>
            <a:pPr marL="457200" indent="-457200">
              <a:buFont typeface="+mj-lt"/>
              <a:buAutoNum type="alphaLcParenR"/>
            </a:pPr>
            <a:r>
              <a:rPr lang="en-ZA" sz="2400" dirty="0" smtClean="0"/>
              <a:t>Connected </a:t>
            </a:r>
            <a:r>
              <a:rPr lang="en-ZA" sz="2400" dirty="0"/>
              <a:t>to earth to ensure discharged of electrical energy without </a:t>
            </a:r>
            <a:r>
              <a:rPr lang="en-ZA" sz="2400" dirty="0" smtClean="0"/>
              <a:t>danger.</a:t>
            </a:r>
            <a:endParaRPr lang="en-ZA" sz="2400" dirty="0"/>
          </a:p>
          <a:p>
            <a:pPr marL="457200" indent="-457200">
              <a:buFont typeface="+mj-lt"/>
              <a:buAutoNum type="alphaLcParenR"/>
            </a:pPr>
            <a:r>
              <a:rPr lang="en-ZA" sz="2400" dirty="0" smtClean="0"/>
              <a:t>Put </a:t>
            </a:r>
            <a:r>
              <a:rPr lang="en-ZA" sz="2400" dirty="0"/>
              <a:t>down on </a:t>
            </a:r>
            <a:r>
              <a:rPr lang="en-ZA" sz="2400" dirty="0" smtClean="0"/>
              <a:t>ground.</a:t>
            </a:r>
            <a:endParaRPr lang="en-ZA" sz="2400" dirty="0"/>
          </a:p>
          <a:p>
            <a:pPr marL="457200" indent="-457200">
              <a:buFont typeface="+mj-lt"/>
              <a:buAutoNum type="alphaLcParenR"/>
            </a:pPr>
            <a:r>
              <a:rPr lang="en-ZA" sz="2400" dirty="0" smtClean="0"/>
              <a:t>Two </a:t>
            </a:r>
            <a:r>
              <a:rPr lang="en-ZA" sz="2400" dirty="0"/>
              <a:t>light switches for one light </a:t>
            </a:r>
            <a:r>
              <a:rPr lang="en-ZA" sz="2400" dirty="0" smtClean="0"/>
              <a:t>point. </a:t>
            </a:r>
            <a:endParaRPr lang="en-ZA" sz="2400" dirty="0"/>
          </a:p>
          <a:p>
            <a:pPr marL="0" indent="0">
              <a:buNone/>
            </a:pPr>
            <a:endParaRPr lang="en-ZA" sz="2400" dirty="0"/>
          </a:p>
        </p:txBody>
      </p:sp>
    </p:spTree>
    <p:custDataLst>
      <p:tags r:id="rId1"/>
    </p:custDataLst>
    <p:extLst>
      <p:ext uri="{BB962C8B-B14F-4D97-AF65-F5344CB8AC3E}">
        <p14:creationId xmlns:p14="http://schemas.microsoft.com/office/powerpoint/2010/main" val="3425160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a:t>5</a:t>
            </a:r>
            <a:endParaRPr lang="en-GB" dirty="0"/>
          </a:p>
        </p:txBody>
      </p:sp>
      <p:sp>
        <p:nvSpPr>
          <p:cNvPr id="3" name="Content Placeholder 2"/>
          <p:cNvSpPr>
            <a:spLocks noGrp="1"/>
          </p:cNvSpPr>
          <p:nvPr>
            <p:ph idx="1"/>
          </p:nvPr>
        </p:nvSpPr>
        <p:spPr/>
        <p:txBody>
          <a:bodyPr>
            <a:normAutofit/>
          </a:bodyPr>
          <a:lstStyle/>
          <a:p>
            <a:pPr marL="0" indent="0">
              <a:buNone/>
            </a:pPr>
            <a:r>
              <a:rPr lang="en-ZA" sz="2400" dirty="0" smtClean="0"/>
              <a:t>What </a:t>
            </a:r>
            <a:r>
              <a:rPr lang="en-ZA" sz="2400" dirty="0"/>
              <a:t>is the purpose of the button on the earth leakage device?</a:t>
            </a:r>
          </a:p>
          <a:p>
            <a:pPr marL="0" indent="0">
              <a:buNone/>
            </a:pPr>
            <a:endParaRPr lang="en-ZA" sz="2400" dirty="0"/>
          </a:p>
          <a:p>
            <a:pPr marL="457200" indent="-457200">
              <a:buFont typeface="+mj-lt"/>
              <a:buAutoNum type="alphaLcParenR"/>
            </a:pPr>
            <a:r>
              <a:rPr lang="en-ZA" sz="2400" dirty="0" smtClean="0"/>
              <a:t>To </a:t>
            </a:r>
            <a:r>
              <a:rPr lang="en-ZA" sz="2400" dirty="0"/>
              <a:t>disconnect the light </a:t>
            </a:r>
            <a:r>
              <a:rPr lang="en-ZA" sz="2400" dirty="0" smtClean="0"/>
              <a:t>circuit.</a:t>
            </a:r>
            <a:endParaRPr lang="en-ZA" sz="2400" dirty="0"/>
          </a:p>
          <a:p>
            <a:pPr marL="457200" indent="-457200">
              <a:buFont typeface="+mj-lt"/>
              <a:buAutoNum type="alphaLcParenR"/>
            </a:pPr>
            <a:r>
              <a:rPr lang="en-ZA" sz="2400" dirty="0" smtClean="0"/>
              <a:t>To </a:t>
            </a:r>
            <a:r>
              <a:rPr lang="en-ZA" sz="2400" dirty="0"/>
              <a:t>be used as an emergency stop </a:t>
            </a:r>
            <a:r>
              <a:rPr lang="en-ZA" sz="2400" dirty="0" smtClean="0"/>
              <a:t>button.</a:t>
            </a:r>
            <a:endParaRPr lang="en-ZA" sz="2400" dirty="0"/>
          </a:p>
          <a:p>
            <a:pPr marL="457200" indent="-457200">
              <a:buFont typeface="+mj-lt"/>
              <a:buAutoNum type="alphaLcParenR"/>
            </a:pPr>
            <a:r>
              <a:rPr lang="en-ZA" sz="2400" dirty="0" smtClean="0"/>
              <a:t>To </a:t>
            </a:r>
            <a:r>
              <a:rPr lang="en-ZA" sz="2400" dirty="0"/>
              <a:t>test the effectiveness of the </a:t>
            </a:r>
            <a:r>
              <a:rPr lang="en-ZA" sz="2400" dirty="0" smtClean="0"/>
              <a:t>relay.</a:t>
            </a:r>
            <a:endParaRPr lang="en-ZA" sz="2400" dirty="0"/>
          </a:p>
          <a:p>
            <a:pPr marL="457200" indent="-457200">
              <a:buFont typeface="+mj-lt"/>
              <a:buAutoNum type="alphaLcParenR"/>
            </a:pPr>
            <a:r>
              <a:rPr lang="en-ZA" sz="2400" dirty="0" smtClean="0"/>
              <a:t>None </a:t>
            </a:r>
            <a:r>
              <a:rPr lang="en-ZA" sz="2400" dirty="0"/>
              <a:t>of the </a:t>
            </a:r>
            <a:r>
              <a:rPr lang="en-ZA" sz="2400" dirty="0" smtClean="0"/>
              <a:t>above.</a:t>
            </a:r>
            <a:endParaRPr lang="en-ZA" sz="2400" dirty="0"/>
          </a:p>
          <a:p>
            <a:pPr marL="0" indent="0">
              <a:buNone/>
            </a:pPr>
            <a:endParaRPr lang="en-ZA" sz="2400" dirty="0"/>
          </a:p>
        </p:txBody>
      </p:sp>
    </p:spTree>
    <p:custDataLst>
      <p:tags r:id="rId1"/>
    </p:custDataLst>
    <p:extLst>
      <p:ext uri="{BB962C8B-B14F-4D97-AF65-F5344CB8AC3E}">
        <p14:creationId xmlns:p14="http://schemas.microsoft.com/office/powerpoint/2010/main" val="3115627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4</a:t>
            </a:r>
            <a:endParaRPr lang="en-GB" dirty="0"/>
          </a:p>
        </p:txBody>
      </p:sp>
      <p:sp>
        <p:nvSpPr>
          <p:cNvPr id="4" name="Content Placeholder 3"/>
          <p:cNvSpPr>
            <a:spLocks noGrp="1"/>
          </p:cNvSpPr>
          <p:nvPr>
            <p:ph idx="1"/>
          </p:nvPr>
        </p:nvSpPr>
        <p:spPr>
          <a:xfrm>
            <a:off x="703959" y="1533187"/>
            <a:ext cx="9535416" cy="3654318"/>
          </a:xfrm>
        </p:spPr>
        <p:txBody>
          <a:bodyPr/>
          <a:lstStyle/>
          <a:p>
            <a:pPr marL="0" indent="0">
              <a:buNone/>
            </a:pPr>
            <a:r>
              <a:rPr lang="en-ZA" dirty="0"/>
              <a:t>The core balance type earth leakage relay makes use </a:t>
            </a:r>
            <a:r>
              <a:rPr lang="en-ZA" dirty="0" smtClean="0"/>
              <a:t>of electromagnetic </a:t>
            </a:r>
            <a:r>
              <a:rPr lang="en-ZA" dirty="0"/>
              <a:t>induction effects to operate.</a:t>
            </a:r>
          </a:p>
        </p:txBody>
      </p:sp>
      <p:pic>
        <p:nvPicPr>
          <p:cNvPr id="6" name="Graphic 8" descr="User">
            <a:extLst>
              <a:ext uri="{FF2B5EF4-FFF2-40B4-BE49-F238E27FC236}">
                <a16:creationId xmlns:a16="http://schemas.microsoft.com/office/drawing/2014/main" xmlns="" id="{E2092FAE-43D4-A64D-8926-8B141ADBB9E8}"/>
              </a:ext>
            </a:extLst>
          </p:cNvPr>
          <p:cNvPicPr>
            <a:picLocks noChangeAspect="1"/>
          </p:cNvPicPr>
          <p:nvPr/>
        </p:nvPicPr>
        <p:blipFill>
          <a:blip r:embed="rId4">
            <a:extLst>
              <a:ext uri="{96DAC541-7B7A-43D3-8B79-37D633B846F1}">
                <asvg:svgBlip xmlns:asvg="http://schemas.microsoft.com/office/drawing/2016/SVG/main" xmlns="" r:embed="rId6"/>
              </a:ext>
            </a:extLst>
          </a:blip>
          <a:stretch>
            <a:fillRect/>
          </a:stretch>
        </p:blipFill>
        <p:spPr>
          <a:xfrm>
            <a:off x="366152" y="3588075"/>
            <a:ext cx="854046" cy="854046"/>
          </a:xfrm>
          <a:prstGeom prst="rect">
            <a:avLst/>
          </a:prstGeom>
        </p:spPr>
      </p:pic>
      <p:sp>
        <p:nvSpPr>
          <p:cNvPr id="7" name="Rectangle 6">
            <a:extLst>
              <a:ext uri="{FF2B5EF4-FFF2-40B4-BE49-F238E27FC236}">
                <a16:creationId xmlns:a16="http://schemas.microsoft.com/office/drawing/2014/main" xmlns="" id="{ED0F39FE-ABFC-434F-8991-7748E1C924D7}"/>
              </a:ext>
            </a:extLst>
          </p:cNvPr>
          <p:cNvSpPr/>
          <p:nvPr/>
        </p:nvSpPr>
        <p:spPr>
          <a:xfrm>
            <a:off x="1220199" y="3601562"/>
            <a:ext cx="3879454" cy="461665"/>
          </a:xfrm>
          <a:prstGeom prst="rect">
            <a:avLst/>
          </a:prstGeom>
          <a:solidFill>
            <a:schemeClr val="tx2">
              <a:lumMod val="40000"/>
              <a:lumOff val="60000"/>
            </a:schemeClr>
          </a:solidFill>
        </p:spPr>
        <p:txBody>
          <a:bodyPr wrap="square">
            <a:spAutoFit/>
          </a:bodyPr>
          <a:lstStyle/>
          <a:p>
            <a:pPr lvl="0" defTabSz="914400">
              <a:defRPr/>
            </a:pPr>
            <a:r>
              <a:rPr lang="en-GB" sz="2400" i="1" dirty="0"/>
              <a:t>Click </a:t>
            </a:r>
            <a:r>
              <a:rPr lang="en-GB" sz="2400" i="1" dirty="0" smtClean="0"/>
              <a:t>on the correct answer.</a:t>
            </a:r>
            <a:endParaRPr lang="en-GB" sz="2400" i="1" dirty="0"/>
          </a:p>
        </p:txBody>
      </p:sp>
      <p:sp>
        <p:nvSpPr>
          <p:cNvPr id="8" name="Rectangle 7"/>
          <p:cNvSpPr/>
          <p:nvPr/>
        </p:nvSpPr>
        <p:spPr>
          <a:xfrm>
            <a:off x="4032354" y="2773181"/>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TRUE</a:t>
            </a:r>
            <a:endParaRPr lang="en-ZA" b="1" dirty="0"/>
          </a:p>
        </p:txBody>
      </p:sp>
      <p:sp>
        <p:nvSpPr>
          <p:cNvPr id="9" name="Rectangle 8"/>
          <p:cNvSpPr/>
          <p:nvPr/>
        </p:nvSpPr>
        <p:spPr>
          <a:xfrm>
            <a:off x="5324007" y="2790671"/>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ZA" b="1" dirty="0" smtClean="0"/>
              <a:t>FALSE</a:t>
            </a:r>
            <a:endParaRPr lang="en-ZA" b="1" dirty="0"/>
          </a:p>
        </p:txBody>
      </p:sp>
    </p:spTree>
    <p:custDataLst>
      <p:tags r:id="rId1"/>
    </p:custDataLst>
    <p:extLst>
      <p:ext uri="{BB962C8B-B14F-4D97-AF65-F5344CB8AC3E}">
        <p14:creationId xmlns:p14="http://schemas.microsoft.com/office/powerpoint/2010/main" val="2396232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Let’s review:</a:t>
            </a:r>
            <a:endParaRPr lang="en-GB" sz="3000" dirty="0"/>
          </a:p>
        </p:txBody>
      </p:sp>
      <p:sp>
        <p:nvSpPr>
          <p:cNvPr id="3" name="Content Placeholder 2"/>
          <p:cNvSpPr>
            <a:spLocks noGrp="1"/>
          </p:cNvSpPr>
          <p:nvPr>
            <p:ph idx="1"/>
          </p:nvPr>
        </p:nvSpPr>
        <p:spPr>
          <a:xfrm>
            <a:off x="1122532" y="1469693"/>
            <a:ext cx="8186360" cy="3821508"/>
          </a:xfrm>
        </p:spPr>
        <p:txBody>
          <a:bodyPr>
            <a:noAutofit/>
          </a:bodyPr>
          <a:lstStyle/>
          <a:p>
            <a:pPr marL="0" indent="0" algn="just">
              <a:buNone/>
            </a:pPr>
            <a:r>
              <a:rPr lang="en-GB" sz="2400" dirty="0" smtClean="0"/>
              <a:t>In this lesson we have covered:</a:t>
            </a:r>
          </a:p>
          <a:p>
            <a:pPr algn="just">
              <a:buFont typeface="Wingdings" panose="05000000000000000000" pitchFamily="2" charset="2"/>
              <a:buChar char="ü"/>
            </a:pPr>
            <a:r>
              <a:rPr lang="en-GB" sz="2400" dirty="0" smtClean="0"/>
              <a:t>The importance of </a:t>
            </a:r>
            <a:r>
              <a:rPr lang="en-GB" sz="2400" dirty="0" err="1" smtClean="0"/>
              <a:t>earthing</a:t>
            </a:r>
            <a:r>
              <a:rPr lang="en-GB" sz="2400" dirty="0" smtClean="0"/>
              <a:t>.</a:t>
            </a:r>
            <a:endParaRPr lang="en-GB" sz="2400" dirty="0" smtClean="0"/>
          </a:p>
          <a:p>
            <a:pPr algn="just">
              <a:buFont typeface="Wingdings" panose="05000000000000000000" pitchFamily="2" charset="2"/>
              <a:buChar char="ü"/>
            </a:pPr>
            <a:r>
              <a:rPr lang="en-GB" sz="2400" dirty="0" err="1"/>
              <a:t>Earthing</a:t>
            </a:r>
            <a:r>
              <a:rPr lang="en-GB" sz="2400" dirty="0"/>
              <a:t> and wiring </a:t>
            </a:r>
            <a:r>
              <a:rPr lang="en-GB" sz="2400" dirty="0" smtClean="0"/>
              <a:t>regulations.</a:t>
            </a:r>
          </a:p>
          <a:p>
            <a:pPr algn="just">
              <a:buFont typeface="Wingdings" panose="05000000000000000000" pitchFamily="2" charset="2"/>
              <a:buChar char="ü"/>
            </a:pPr>
            <a:r>
              <a:rPr lang="en-ZA" sz="2400" dirty="0"/>
              <a:t>Single phase earth leakage </a:t>
            </a:r>
            <a:r>
              <a:rPr lang="en-ZA" sz="2400" dirty="0" smtClean="0"/>
              <a:t>relays.</a:t>
            </a:r>
          </a:p>
          <a:p>
            <a:pPr algn="just">
              <a:buFont typeface="Wingdings" panose="05000000000000000000" pitchFamily="2" charset="2"/>
              <a:buChar char="ü"/>
            </a:pPr>
            <a:r>
              <a:rPr lang="en-ZA" sz="2400" dirty="0"/>
              <a:t>Sensitivity of core balance </a:t>
            </a:r>
            <a:r>
              <a:rPr lang="en-ZA" sz="2400" dirty="0" smtClean="0"/>
              <a:t>relays.</a:t>
            </a:r>
            <a:endParaRPr lang="en-ZA" sz="2400" dirty="0"/>
          </a:p>
          <a:p>
            <a:pPr marL="0" indent="0" algn="just">
              <a:buNone/>
            </a:pPr>
            <a:r>
              <a:rPr lang="en-GB" sz="2400" dirty="0" smtClean="0"/>
              <a:t>Make sure you have a complete understanding of all the work covered here before you start the next unit.</a:t>
            </a:r>
          </a:p>
          <a:p>
            <a:pPr algn="just">
              <a:buFont typeface="Wingdings" panose="05000000000000000000" pitchFamily="2" charset="2"/>
              <a:buChar char="ü"/>
            </a:pPr>
            <a:endParaRPr lang="en-GB" sz="2400" dirty="0" smtClean="0"/>
          </a:p>
          <a:p>
            <a:pPr algn="just">
              <a:buFont typeface="Wingdings" panose="05000000000000000000" pitchFamily="2" charset="2"/>
              <a:buChar char="ü"/>
            </a:pPr>
            <a:endParaRPr lang="en-GB" sz="2400" dirty="0"/>
          </a:p>
        </p:txBody>
      </p:sp>
    </p:spTree>
    <p:custDataLst>
      <p:tags r:id="rId1"/>
    </p:custDataLst>
    <p:extLst>
      <p:ext uri="{BB962C8B-B14F-4D97-AF65-F5344CB8AC3E}">
        <p14:creationId xmlns:p14="http://schemas.microsoft.com/office/powerpoint/2010/main" val="2464131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lstStyle/>
          <a:p>
            <a:r>
              <a:rPr lang="en-ZA" dirty="0"/>
              <a:t>Table brief – Table 01Effects of electric current on the human body</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7250453"/>
              </p:ext>
            </p:extLst>
          </p:nvPr>
        </p:nvGraphicFramePr>
        <p:xfrm>
          <a:off x="702570" y="1488519"/>
          <a:ext cx="9235909" cy="6314440"/>
        </p:xfrm>
        <a:graphic>
          <a:graphicData uri="http://schemas.openxmlformats.org/drawingml/2006/table">
            <a:tbl>
              <a:tblPr firstRow="1" bandRow="1">
                <a:tableStyleId>{616DA210-FB5B-4158-B5E0-FEB733F419BA}</a:tableStyleId>
              </a:tblPr>
              <a:tblGrid>
                <a:gridCol w="4416425"/>
                <a:gridCol w="4819484"/>
              </a:tblGrid>
              <a:tr h="370840">
                <a:tc>
                  <a:txBody>
                    <a:bodyPr/>
                    <a:lstStyle/>
                    <a:p>
                      <a:r>
                        <a:rPr lang="en-ZA" sz="1800" dirty="0" smtClean="0"/>
                        <a:t>CURRENT</a:t>
                      </a:r>
                      <a:endParaRPr lang="en-ZA" sz="1800" dirty="0"/>
                    </a:p>
                  </a:txBody>
                  <a:tcPr/>
                </a:tc>
                <a:tc>
                  <a:txBody>
                    <a:bodyPr/>
                    <a:lstStyle/>
                    <a:p>
                      <a:r>
                        <a:rPr lang="en-ZA" sz="1800" dirty="0" smtClean="0"/>
                        <a:t>RESULT</a:t>
                      </a:r>
                      <a:endParaRPr lang="en-ZA" sz="1800" dirty="0"/>
                    </a:p>
                  </a:txBody>
                  <a:tcPr/>
                </a:tc>
              </a:tr>
              <a:tr h="370840">
                <a:tc>
                  <a:txBody>
                    <a:bodyPr/>
                    <a:lstStyle/>
                    <a:p>
                      <a:r>
                        <a:rPr lang="en-ZA" sz="1800" dirty="0" smtClean="0"/>
                        <a:t>AC current of 1 – 2 </a:t>
                      </a:r>
                      <a:r>
                        <a:rPr lang="en-ZA" sz="1800" dirty="0" err="1" smtClean="0"/>
                        <a:t>milli</a:t>
                      </a:r>
                      <a:r>
                        <a:rPr lang="en-ZA" sz="1800" dirty="0" smtClean="0"/>
                        <a:t>-amperes (mA) and DC current of 5 m A.</a:t>
                      </a:r>
                      <a:endParaRPr lang="en-ZA" sz="1800" dirty="0"/>
                    </a:p>
                  </a:txBody>
                  <a:tcPr/>
                </a:tc>
                <a:tc>
                  <a:txBody>
                    <a:bodyPr/>
                    <a:lstStyle/>
                    <a:p>
                      <a:r>
                        <a:rPr lang="en-ZA" sz="1800" dirty="0" smtClean="0"/>
                        <a:t>This will just be noticeable as a tingling feeling or very light electrical shock. These currents can take place with voltages as low as 25 volts. The higher the voltage, the higher the current will become.</a:t>
                      </a:r>
                    </a:p>
                    <a:p>
                      <a:r>
                        <a:rPr lang="en-ZA" sz="1800" dirty="0" smtClean="0"/>
                        <a:t>This also depends on your body’s resistance at the time. Average body resistance is about 20 kilo ohm. But can drop to as low as 1000 ohm.</a:t>
                      </a:r>
                      <a:endParaRPr lang="en-ZA" sz="1800" dirty="0"/>
                    </a:p>
                  </a:txBody>
                  <a:tcPr/>
                </a:tc>
              </a:tr>
              <a:tr h="370840">
                <a:tc>
                  <a:txBody>
                    <a:bodyPr/>
                    <a:lstStyle/>
                    <a:p>
                      <a:r>
                        <a:rPr lang="en-ZA" sz="1800" dirty="0" smtClean="0"/>
                        <a:t>AC current of more than 15 mA and DC current of more than 75 mA.</a:t>
                      </a:r>
                      <a:endParaRPr lang="en-ZA" sz="1800" dirty="0"/>
                    </a:p>
                  </a:txBody>
                  <a:tcPr/>
                </a:tc>
                <a:tc>
                  <a:txBody>
                    <a:bodyPr/>
                    <a:lstStyle/>
                    <a:p>
                      <a:r>
                        <a:rPr lang="en-ZA" sz="1800" dirty="0" smtClean="0"/>
                        <a:t>Will cause strong contraction of the muscles, and it may be difficult or impossible to release the hands from the conductor.</a:t>
                      </a:r>
                      <a:endParaRPr lang="en-ZA" sz="1800" dirty="0"/>
                    </a:p>
                  </a:txBody>
                  <a:tcPr/>
                </a:tc>
              </a:tr>
              <a:tr h="370840">
                <a:tc>
                  <a:txBody>
                    <a:bodyPr/>
                    <a:lstStyle/>
                    <a:p>
                      <a:r>
                        <a:rPr lang="en-ZA" sz="1800" dirty="0" smtClean="0"/>
                        <a:t>AC current of 60 – 75 mA at 220 V.</a:t>
                      </a:r>
                      <a:endParaRPr lang="en-ZA" sz="1800" dirty="0"/>
                    </a:p>
                  </a:txBody>
                  <a:tcPr/>
                </a:tc>
                <a:tc>
                  <a:txBody>
                    <a:bodyPr/>
                    <a:lstStyle/>
                    <a:p>
                      <a:r>
                        <a:rPr lang="en-ZA" sz="1800" dirty="0" smtClean="0"/>
                        <a:t>Passing through the chest, (For</a:t>
                      </a:r>
                      <a:r>
                        <a:rPr lang="en-ZA" sz="1800" baseline="0" dirty="0" smtClean="0"/>
                        <a:t> example,</a:t>
                      </a:r>
                      <a:r>
                        <a:rPr lang="en-ZA" sz="1800" dirty="0" smtClean="0"/>
                        <a:t> from one hand to the other, or from one hand to a foot), can paralyse the heart in less than one second.</a:t>
                      </a:r>
                      <a:endParaRPr lang="en-ZA" sz="1800" dirty="0"/>
                    </a:p>
                  </a:txBody>
                  <a:tcPr/>
                </a:tc>
              </a:tr>
              <a:tr h="370840">
                <a:tc>
                  <a:txBody>
                    <a:bodyPr/>
                    <a:lstStyle/>
                    <a:p>
                      <a:r>
                        <a:rPr lang="en-ZA" sz="1800" dirty="0" smtClean="0"/>
                        <a:t>High voltage current</a:t>
                      </a:r>
                      <a:endParaRPr lang="en-ZA" sz="1800" dirty="0"/>
                    </a:p>
                  </a:txBody>
                  <a:tcPr/>
                </a:tc>
                <a:tc>
                  <a:txBody>
                    <a:bodyPr/>
                    <a:lstStyle/>
                    <a:p>
                      <a:r>
                        <a:rPr lang="en-ZA" sz="1800" dirty="0" smtClean="0"/>
                        <a:t>Can cause severe third degree burns and strong muscular contractions that can lead to bone fractures and spine damage.</a:t>
                      </a:r>
                      <a:endParaRPr lang="en-ZA" sz="1800" dirty="0"/>
                    </a:p>
                  </a:txBody>
                  <a:tcPr/>
                </a:tc>
              </a:tr>
              <a:tr h="370840">
                <a:tc gridSpan="2">
                  <a:txBody>
                    <a:bodyPr/>
                    <a:lstStyle/>
                    <a:p>
                      <a:r>
                        <a:rPr lang="en-ZA" sz="1800" b="1" dirty="0" smtClean="0"/>
                        <a:t>WARNING</a:t>
                      </a:r>
                      <a:r>
                        <a:rPr lang="en-ZA" sz="1800" dirty="0" smtClean="0"/>
                        <a:t>:</a:t>
                      </a:r>
                      <a:r>
                        <a:rPr lang="en-ZA" sz="1800" baseline="0" dirty="0" smtClean="0"/>
                        <a:t> </a:t>
                      </a:r>
                      <a:r>
                        <a:rPr lang="en-ZA" sz="1800" dirty="0" smtClean="0"/>
                        <a:t>If someone has been</a:t>
                      </a:r>
                      <a:r>
                        <a:rPr lang="en-ZA" sz="1800" baseline="0" dirty="0" smtClean="0"/>
                        <a:t> electrocuted, s</a:t>
                      </a:r>
                      <a:r>
                        <a:rPr lang="en-ZA" sz="1800" dirty="0" smtClean="0"/>
                        <a:t>witch off the power before removing the affected person from the current carrying conductor.</a:t>
                      </a:r>
                      <a:endParaRPr lang="en-ZA" sz="1800" dirty="0"/>
                    </a:p>
                  </a:txBody>
                  <a:tcPr/>
                </a:tc>
                <a:tc hMerge="1">
                  <a:txBody>
                    <a:bodyPr/>
                    <a:lstStyle/>
                    <a:p>
                      <a:endParaRPr lang="en-ZA" sz="1800" dirty="0"/>
                    </a:p>
                  </a:txBody>
                  <a:tcPr/>
                </a:tc>
              </a:tr>
            </a:tbl>
          </a:graphicData>
        </a:graphic>
      </p:graphicFrame>
    </p:spTree>
    <p:custDataLst>
      <p:tags r:id="rId1"/>
    </p:custDataLst>
    <p:extLst>
      <p:ext uri="{BB962C8B-B14F-4D97-AF65-F5344CB8AC3E}">
        <p14:creationId xmlns:p14="http://schemas.microsoft.com/office/powerpoint/2010/main" val="655379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Single phase earth leakage protection</a:t>
            </a:r>
            <a:endParaRPr lang="en-GB" dirty="0"/>
          </a:p>
        </p:txBody>
      </p:sp>
      <p:sp>
        <p:nvSpPr>
          <p:cNvPr id="3" name="Text Placeholder 2"/>
          <p:cNvSpPr>
            <a:spLocks noGrp="1"/>
          </p:cNvSpPr>
          <p:nvPr>
            <p:ph type="body" idx="1"/>
          </p:nvPr>
        </p:nvSpPr>
        <p:spPr/>
        <p:txBody>
          <a:bodyPr/>
          <a:lstStyle/>
          <a:p>
            <a:r>
              <a:rPr lang="en-GB" dirty="0"/>
              <a:t>Unit </a:t>
            </a:r>
            <a:r>
              <a:rPr lang="en-GB" dirty="0" smtClean="0"/>
              <a:t>5.1</a:t>
            </a:r>
            <a:endParaRPr lang="en-GB" dirty="0"/>
          </a:p>
        </p:txBody>
      </p:sp>
    </p:spTree>
    <p:custDataLst>
      <p:tags r:id="rId1"/>
    </p:custDataLst>
    <p:extLst>
      <p:ext uri="{BB962C8B-B14F-4D97-AF65-F5344CB8AC3E}">
        <p14:creationId xmlns:p14="http://schemas.microsoft.com/office/powerpoint/2010/main" val="712689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a:xfrm>
            <a:off x="703959" y="89939"/>
            <a:ext cx="8831461" cy="1524797"/>
          </a:xfrm>
        </p:spPr>
        <p:txBody>
          <a:bodyPr>
            <a:noAutofit/>
          </a:bodyPr>
          <a:lstStyle/>
          <a:p>
            <a:r>
              <a:rPr lang="en-ZA" sz="2800" dirty="0"/>
              <a:t>Video brief - Vid01 Expert presenter explaining: Principles of operation </a:t>
            </a:r>
            <a:r>
              <a:rPr lang="en-ZA" sz="2800" dirty="0" smtClean="0"/>
              <a:t>and testing of </a:t>
            </a:r>
            <a:r>
              <a:rPr lang="en-ZA" sz="2800" dirty="0"/>
              <a:t>core balance earth leakage relay</a:t>
            </a:r>
            <a:br>
              <a:rPr lang="en-ZA" sz="2800" dirty="0"/>
            </a:br>
            <a:endParaRPr lang="en-ZA" sz="28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124468985"/>
              </p:ext>
            </p:extLst>
          </p:nvPr>
        </p:nvGraphicFramePr>
        <p:xfrm>
          <a:off x="703263" y="1533525"/>
          <a:ext cx="8832850" cy="3227578"/>
        </p:xfrm>
        <a:graphic>
          <a:graphicData uri="http://schemas.openxmlformats.org/drawingml/2006/table">
            <a:tbl>
              <a:tblPr firstRow="1" bandRow="1">
                <a:tableStyleId>{5940675A-B579-460E-94D1-54222C63F5DA}</a:tableStyleId>
              </a:tblPr>
              <a:tblGrid>
                <a:gridCol w="4416425"/>
                <a:gridCol w="4416425"/>
              </a:tblGrid>
              <a:tr h="370840">
                <a:tc>
                  <a:txBody>
                    <a:bodyPr/>
                    <a:lstStyle/>
                    <a:p>
                      <a:r>
                        <a:rPr lang="en-ZA" dirty="0" smtClean="0"/>
                        <a:t>Voice over </a:t>
                      </a:r>
                      <a:endParaRPr lang="en-ZA" dirty="0"/>
                    </a:p>
                  </a:txBody>
                  <a:tcPr/>
                </a:tc>
                <a:tc>
                  <a:txBody>
                    <a:bodyPr/>
                    <a:lstStyle/>
                    <a:p>
                      <a:r>
                        <a:rPr lang="en-ZA" dirty="0" smtClean="0"/>
                        <a:t>Image</a:t>
                      </a:r>
                      <a:endParaRPr lang="en-ZA" dirty="0"/>
                    </a:p>
                  </a:txBody>
                  <a:tcPr/>
                </a:tc>
              </a:tr>
              <a:tr h="370840">
                <a:tc>
                  <a:txBody>
                    <a:bodyPr/>
                    <a:lstStyle/>
                    <a:p>
                      <a:r>
                        <a:rPr lang="en-ZA" dirty="0" smtClean="0"/>
                        <a:t>There are two types of earth leakage relays used in practice:</a:t>
                      </a:r>
                    </a:p>
                    <a:p>
                      <a:r>
                        <a:rPr lang="en-ZA" dirty="0" smtClean="0"/>
                        <a:t>• The voltage operated type.</a:t>
                      </a:r>
                    </a:p>
                    <a:p>
                      <a:r>
                        <a:rPr lang="en-ZA" dirty="0" smtClean="0"/>
                        <a:t>• The core (current) balance type.</a:t>
                      </a:r>
                    </a:p>
                    <a:p>
                      <a:r>
                        <a:rPr lang="en-ZA" dirty="0" smtClean="0"/>
                        <a:t>Only the core balance type is used in the mining industry and domestic installations and will be discussed here.</a:t>
                      </a:r>
                    </a:p>
                    <a:p>
                      <a:r>
                        <a:rPr lang="en-ZA" dirty="0" smtClean="0"/>
                        <a:t>The core balance type earth leakage relay makes use of electromagnetic induction effects to operate. For more</a:t>
                      </a:r>
                      <a:r>
                        <a:rPr lang="en-ZA" baseline="0" dirty="0" smtClean="0"/>
                        <a:t> information on this go over the unit, “How Single Phase AC Motors Work.”</a:t>
                      </a:r>
                    </a:p>
                    <a:p>
                      <a:endParaRPr lang="en-ZA" dirty="0"/>
                    </a:p>
                  </a:txBody>
                  <a:tcPr/>
                </a:tc>
                <a:tc>
                  <a:txBody>
                    <a:bodyPr/>
                    <a:lstStyle/>
                    <a:p>
                      <a:r>
                        <a:rPr lang="en-ZA" dirty="0" smtClean="0"/>
                        <a:t>Presenter</a:t>
                      </a:r>
                      <a:r>
                        <a:rPr lang="en-ZA" baseline="0" dirty="0" smtClean="0"/>
                        <a:t> to show actual relays described</a:t>
                      </a:r>
                      <a:endParaRPr lang="en-ZA" dirty="0"/>
                    </a:p>
                  </a:txBody>
                  <a:tcPr/>
                </a:tc>
              </a:tr>
            </a:tbl>
          </a:graphicData>
        </a:graphic>
      </p:graphicFrame>
    </p:spTree>
    <p:custDataLst>
      <p:tags r:id="rId1"/>
    </p:custDataLst>
    <p:extLst>
      <p:ext uri="{BB962C8B-B14F-4D97-AF65-F5344CB8AC3E}">
        <p14:creationId xmlns:p14="http://schemas.microsoft.com/office/powerpoint/2010/main" val="28742759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a:xfrm>
            <a:off x="703959" y="89939"/>
            <a:ext cx="8831461" cy="1524797"/>
          </a:xfrm>
        </p:spPr>
        <p:txBody>
          <a:bodyPr>
            <a:noAutofit/>
          </a:bodyPr>
          <a:lstStyle/>
          <a:p>
            <a:r>
              <a:rPr lang="en-ZA" sz="2800" dirty="0"/>
              <a:t>Video brief - </a:t>
            </a:r>
            <a:r>
              <a:rPr lang="en-ZA" sz="2800" dirty="0" smtClean="0"/>
              <a:t>Vid01 </a:t>
            </a:r>
            <a:r>
              <a:rPr lang="en-ZA" sz="2800" dirty="0" err="1" smtClean="0"/>
              <a:t>contin</a:t>
            </a:r>
            <a:r>
              <a:rPr lang="en-ZA" sz="2800" dirty="0" smtClean="0"/>
              <a:t>. </a:t>
            </a:r>
            <a:r>
              <a:rPr lang="en-ZA" sz="2800" dirty="0"/>
              <a:t>Expert presenter explaining: Principles of operation and testing of core balance earth leakage relay</a:t>
            </a:r>
            <a:br>
              <a:rPr lang="en-ZA" sz="2800" dirty="0"/>
            </a:br>
            <a:endParaRPr lang="en-ZA" sz="28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380057910"/>
              </p:ext>
            </p:extLst>
          </p:nvPr>
        </p:nvGraphicFramePr>
        <p:xfrm>
          <a:off x="703263" y="1533525"/>
          <a:ext cx="8832850" cy="5301552"/>
        </p:xfrm>
        <a:graphic>
          <a:graphicData uri="http://schemas.openxmlformats.org/drawingml/2006/table">
            <a:tbl>
              <a:tblPr firstRow="1" bandRow="1">
                <a:tableStyleId>{5940675A-B579-460E-94D1-54222C63F5DA}</a:tableStyleId>
              </a:tblPr>
              <a:tblGrid>
                <a:gridCol w="4416425"/>
                <a:gridCol w="4416425"/>
              </a:tblGrid>
              <a:tr h="370840">
                <a:tc>
                  <a:txBody>
                    <a:bodyPr/>
                    <a:lstStyle/>
                    <a:p>
                      <a:r>
                        <a:rPr lang="en-ZA" dirty="0" smtClean="0"/>
                        <a:t>Voice over </a:t>
                      </a:r>
                      <a:endParaRPr lang="en-ZA" dirty="0"/>
                    </a:p>
                  </a:txBody>
                  <a:tcPr/>
                </a:tc>
                <a:tc>
                  <a:txBody>
                    <a:bodyPr/>
                    <a:lstStyle/>
                    <a:p>
                      <a:r>
                        <a:rPr lang="en-ZA" dirty="0" smtClean="0"/>
                        <a:t>Image</a:t>
                      </a:r>
                      <a:endParaRPr lang="en-ZA" dirty="0"/>
                    </a:p>
                  </a:txBody>
                  <a:tcPr/>
                </a:tc>
              </a:tr>
              <a:tr h="370840">
                <a:tc>
                  <a:txBody>
                    <a:bodyPr/>
                    <a:lstStyle/>
                    <a:p>
                      <a:r>
                        <a:rPr lang="en-ZA" dirty="0" smtClean="0"/>
                        <a:t>In “healthy” electrical circuits the current in the line conductors and in the neutral conductor will balance. This means that exactly the same amount of current flowing in one direction in a cable core will flow in the opposite direction in another core. As you can see in this circuit diagram.</a:t>
                      </a:r>
                    </a:p>
                    <a:p>
                      <a:r>
                        <a:rPr lang="en-ZA" dirty="0" smtClean="0"/>
                        <a:t>If an earth fault occurs in the system, for</a:t>
                      </a:r>
                      <a:r>
                        <a:rPr lang="en-ZA" baseline="0" dirty="0" smtClean="0"/>
                        <a:t> example</a:t>
                      </a:r>
                      <a:r>
                        <a:rPr lang="en-ZA" dirty="0" smtClean="0"/>
                        <a:t> at an appliance (R) in this</a:t>
                      </a:r>
                      <a:r>
                        <a:rPr lang="en-ZA" baseline="0" dirty="0" smtClean="0"/>
                        <a:t> diagram, </a:t>
                      </a:r>
                      <a:r>
                        <a:rPr lang="en-ZA" dirty="0" smtClean="0"/>
                        <a:t>some current will be lost (flow to earth from the appliance), and the current in the neutral conductor (N) will be less than the current in the live conductor (L). Remember </a:t>
                      </a:r>
                      <a:r>
                        <a:rPr lang="en-ZA" dirty="0" err="1" smtClean="0"/>
                        <a:t>Kirchoff’s</a:t>
                      </a:r>
                      <a:r>
                        <a:rPr lang="en-ZA" dirty="0" smtClean="0"/>
                        <a:t> Current Laws?</a:t>
                      </a:r>
                    </a:p>
                    <a:p>
                      <a:r>
                        <a:rPr lang="en-ZA" dirty="0" smtClean="0"/>
                        <a:t>We know that a magnetic field is induced around a conductor that carries electric current and that the flux strength is proportional to the magnitude of the current. In the case described above the magnetic fields around the live and neutral conductors will therefore be different when an earth fault occurs.</a:t>
                      </a:r>
                    </a:p>
                    <a:p>
                      <a:r>
                        <a:rPr lang="en-ZA" dirty="0" smtClean="0"/>
                        <a:t>This difference (or imbalance) of the magnetic fields is used to activate a relay and trip the circuit breaker (switch off the power).</a:t>
                      </a:r>
                      <a:endParaRPr lang="en-ZA" dirty="0"/>
                    </a:p>
                  </a:txBody>
                  <a:tcPr/>
                </a:tc>
                <a:tc>
                  <a:txBody>
                    <a:bodyPr/>
                    <a:lstStyle/>
                    <a:p>
                      <a:r>
                        <a:rPr lang="en-ZA" dirty="0" smtClean="0"/>
                        <a:t>(Presenter to draw or use the figure</a:t>
                      </a:r>
                      <a:r>
                        <a:rPr lang="en-ZA" baseline="0" dirty="0" smtClean="0"/>
                        <a:t> provided in the CTC book)</a:t>
                      </a:r>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a:txBody>
                  <a:tcPr/>
                </a:tc>
              </a:tr>
            </a:tbl>
          </a:graphicData>
        </a:graphic>
      </p:graphicFrame>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6517" y="2498219"/>
            <a:ext cx="3515047" cy="1879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1481376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a:xfrm>
            <a:off x="703959" y="89939"/>
            <a:ext cx="8831461" cy="1524797"/>
          </a:xfrm>
        </p:spPr>
        <p:txBody>
          <a:bodyPr>
            <a:noAutofit/>
          </a:bodyPr>
          <a:lstStyle/>
          <a:p>
            <a:r>
              <a:rPr lang="en-ZA" sz="2800" dirty="0"/>
              <a:t>Video brief - </a:t>
            </a:r>
            <a:r>
              <a:rPr lang="en-ZA" sz="2800" dirty="0" smtClean="0"/>
              <a:t>Vid01 </a:t>
            </a:r>
            <a:r>
              <a:rPr lang="en-ZA" sz="2800" dirty="0" err="1" smtClean="0"/>
              <a:t>contin</a:t>
            </a:r>
            <a:r>
              <a:rPr lang="en-ZA" sz="2800" dirty="0" smtClean="0"/>
              <a:t>. </a:t>
            </a:r>
            <a:r>
              <a:rPr lang="en-ZA" sz="2800" dirty="0"/>
              <a:t>Expert presenter explaining: Principles of operation and testing of core balance earth leakage relay</a:t>
            </a:r>
            <a:br>
              <a:rPr lang="en-ZA" sz="2800" dirty="0"/>
            </a:br>
            <a:endParaRPr lang="en-ZA" sz="28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02044117"/>
              </p:ext>
            </p:extLst>
          </p:nvPr>
        </p:nvGraphicFramePr>
        <p:xfrm>
          <a:off x="703263" y="1533525"/>
          <a:ext cx="8832850" cy="3918903"/>
        </p:xfrm>
        <a:graphic>
          <a:graphicData uri="http://schemas.openxmlformats.org/drawingml/2006/table">
            <a:tbl>
              <a:tblPr firstRow="1" bandRow="1">
                <a:tableStyleId>{5940675A-B579-460E-94D1-54222C63F5DA}</a:tableStyleId>
              </a:tblPr>
              <a:tblGrid>
                <a:gridCol w="4573275"/>
                <a:gridCol w="4259575"/>
              </a:tblGrid>
              <a:tr h="370840">
                <a:tc>
                  <a:txBody>
                    <a:bodyPr/>
                    <a:lstStyle/>
                    <a:p>
                      <a:r>
                        <a:rPr lang="en-ZA" dirty="0" smtClean="0"/>
                        <a:t>Voice over </a:t>
                      </a:r>
                      <a:endParaRPr lang="en-ZA" dirty="0"/>
                    </a:p>
                  </a:txBody>
                  <a:tcPr/>
                </a:tc>
                <a:tc>
                  <a:txBody>
                    <a:bodyPr/>
                    <a:lstStyle/>
                    <a:p>
                      <a:r>
                        <a:rPr lang="en-ZA" dirty="0" smtClean="0"/>
                        <a:t>Image</a:t>
                      </a:r>
                      <a:endParaRPr lang="en-ZA" dirty="0"/>
                    </a:p>
                  </a:txBody>
                  <a:tcPr/>
                </a:tc>
              </a:tr>
              <a:tr h="370840">
                <a:tc>
                  <a:txBody>
                    <a:bodyPr/>
                    <a:lstStyle/>
                    <a:p>
                      <a:r>
                        <a:rPr lang="en-ZA" dirty="0" smtClean="0"/>
                        <a:t>Let’s move onto</a:t>
                      </a:r>
                      <a:r>
                        <a:rPr lang="en-ZA" baseline="0" dirty="0" smtClean="0"/>
                        <a:t> the t</a:t>
                      </a:r>
                      <a:r>
                        <a:rPr lang="en-ZA" dirty="0" smtClean="0"/>
                        <a:t>ypes of core balance relays. This is an example of a core balance relay with wound primaries.</a:t>
                      </a:r>
                    </a:p>
                    <a:p>
                      <a:r>
                        <a:rPr lang="en-ZA" dirty="0" smtClean="0"/>
                        <a:t>If there is no earth fault ( the circuit is “healthy”), the magnetic flux produced by the live and neutral conductors are the same and in opposite direction to one another, in</a:t>
                      </a:r>
                      <a:r>
                        <a:rPr lang="en-ZA" baseline="0" dirty="0" smtClean="0"/>
                        <a:t> other words</a:t>
                      </a:r>
                      <a:r>
                        <a:rPr lang="en-ZA" dirty="0" smtClean="0"/>
                        <a:t> the core is balanced.</a:t>
                      </a:r>
                    </a:p>
                    <a:p>
                      <a:r>
                        <a:rPr lang="en-ZA" dirty="0" smtClean="0"/>
                        <a:t>If an earth fault occurs (in case of an earth leakage current) the magnetic flux produced by the live conductor will differ from that produced by the neutral conductor. The difference in flux then induces an </a:t>
                      </a:r>
                      <a:r>
                        <a:rPr lang="en-ZA" dirty="0" err="1" smtClean="0"/>
                        <a:t>emf</a:t>
                      </a:r>
                      <a:r>
                        <a:rPr lang="en-ZA" dirty="0" smtClean="0"/>
                        <a:t>, and current, in the secondary coil, which in turn sets up a flux in the tripping coil, making it into an electromagnet that attracts a leaver, causing the device to trip.</a:t>
                      </a:r>
                      <a:endParaRPr lang="en-ZA" dirty="0"/>
                    </a:p>
                  </a:txBody>
                  <a:tcPr/>
                </a:tc>
                <a:tc>
                  <a:txBody>
                    <a:bodyPr/>
                    <a:lstStyle/>
                    <a:p>
                      <a:r>
                        <a:rPr lang="en-ZA" dirty="0" smtClean="0"/>
                        <a:t>(Presenter may</a:t>
                      </a:r>
                      <a:r>
                        <a:rPr lang="en-ZA" baseline="0" dirty="0" smtClean="0"/>
                        <a:t> u</a:t>
                      </a:r>
                      <a:r>
                        <a:rPr lang="en-ZA" dirty="0" smtClean="0"/>
                        <a:t>se  figure 3</a:t>
                      </a:r>
                      <a:r>
                        <a:rPr lang="en-ZA" baseline="0" dirty="0" smtClean="0"/>
                        <a:t> provided in the CTC book 2)</a:t>
                      </a:r>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a:txBody>
                  <a:tcPr/>
                </a:tc>
              </a:tr>
            </a:tbl>
          </a:graphicData>
        </a:graphic>
      </p:graphicFrame>
      <p:pic>
        <p:nvPicPr>
          <p:cNvPr id="409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a:stretch/>
        </p:blipFill>
        <p:spPr bwMode="auto">
          <a:xfrm>
            <a:off x="6037289" y="2325011"/>
            <a:ext cx="3381375" cy="263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571652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a:xfrm>
            <a:off x="703959" y="89939"/>
            <a:ext cx="8831461" cy="1524797"/>
          </a:xfrm>
        </p:spPr>
        <p:txBody>
          <a:bodyPr>
            <a:noAutofit/>
          </a:bodyPr>
          <a:lstStyle/>
          <a:p>
            <a:r>
              <a:rPr lang="en-ZA" sz="2800" dirty="0"/>
              <a:t>Video brief - </a:t>
            </a:r>
            <a:r>
              <a:rPr lang="en-ZA" sz="2800" dirty="0" smtClean="0"/>
              <a:t>Vid01 </a:t>
            </a:r>
            <a:r>
              <a:rPr lang="en-ZA" sz="2800" dirty="0" err="1" smtClean="0"/>
              <a:t>contin</a:t>
            </a:r>
            <a:r>
              <a:rPr lang="en-ZA" sz="2800" dirty="0" smtClean="0"/>
              <a:t>. </a:t>
            </a:r>
            <a:r>
              <a:rPr lang="en-ZA" sz="2800" dirty="0"/>
              <a:t>Expert presenter explaining: Principles of operation and testing of core balance earth leakage relay</a:t>
            </a:r>
            <a:endParaRPr lang="en-ZA" sz="28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5953646"/>
              </p:ext>
            </p:extLst>
          </p:nvPr>
        </p:nvGraphicFramePr>
        <p:xfrm>
          <a:off x="703263" y="1533525"/>
          <a:ext cx="8832850" cy="3918903"/>
        </p:xfrm>
        <a:graphic>
          <a:graphicData uri="http://schemas.openxmlformats.org/drawingml/2006/table">
            <a:tbl>
              <a:tblPr firstRow="1" bandRow="1">
                <a:tableStyleId>{5940675A-B579-460E-94D1-54222C63F5DA}</a:tableStyleId>
              </a:tblPr>
              <a:tblGrid>
                <a:gridCol w="4573275"/>
                <a:gridCol w="4259575"/>
              </a:tblGrid>
              <a:tr h="370840">
                <a:tc>
                  <a:txBody>
                    <a:bodyPr/>
                    <a:lstStyle/>
                    <a:p>
                      <a:r>
                        <a:rPr lang="en-ZA" dirty="0" smtClean="0"/>
                        <a:t>Voice over </a:t>
                      </a:r>
                      <a:endParaRPr lang="en-ZA" dirty="0"/>
                    </a:p>
                  </a:txBody>
                  <a:tcPr/>
                </a:tc>
                <a:tc>
                  <a:txBody>
                    <a:bodyPr/>
                    <a:lstStyle/>
                    <a:p>
                      <a:r>
                        <a:rPr lang="en-ZA" dirty="0" smtClean="0"/>
                        <a:t>Image</a:t>
                      </a:r>
                      <a:endParaRPr lang="en-ZA" dirty="0"/>
                    </a:p>
                  </a:txBody>
                  <a:tcPr/>
                </a:tc>
              </a:tr>
              <a:tr h="370840">
                <a:tc>
                  <a:txBody>
                    <a:bodyPr/>
                    <a:lstStyle/>
                    <a:p>
                      <a:r>
                        <a:rPr lang="en-ZA" dirty="0" smtClean="0"/>
                        <a:t>Here we see a simplified example of a core balance relay with straight primaries.</a:t>
                      </a:r>
                    </a:p>
                    <a:p>
                      <a:r>
                        <a:rPr lang="en-ZA" dirty="0" smtClean="0"/>
                        <a:t>If an earth fault occurs causing different currents to flow in the line and neutral conductors, the resulting imbalance will cause a magnetic field equal in strength to the difference of the currents in the conductors.</a:t>
                      </a:r>
                    </a:p>
                    <a:p>
                      <a:r>
                        <a:rPr lang="en-ZA" dirty="0" smtClean="0"/>
                        <a:t>• The magnetic field induces an electromotive force (</a:t>
                      </a:r>
                      <a:r>
                        <a:rPr lang="en-ZA" dirty="0" err="1" smtClean="0"/>
                        <a:t>emf</a:t>
                      </a:r>
                      <a:r>
                        <a:rPr lang="en-ZA" dirty="0" smtClean="0"/>
                        <a:t>) in the secondary coil.</a:t>
                      </a:r>
                    </a:p>
                    <a:p>
                      <a:r>
                        <a:rPr lang="en-ZA" dirty="0" smtClean="0"/>
                        <a:t>• This electromotive force is then used to activate a relay and trip the circuit breaker feeding the circuit. Earth fault current is indicated in this diagram by the dotted line.</a:t>
                      </a:r>
                    </a:p>
                    <a:p>
                      <a:r>
                        <a:rPr lang="en-ZA" dirty="0" smtClean="0"/>
                        <a:t>NOTE:</a:t>
                      </a:r>
                    </a:p>
                    <a:p>
                      <a:r>
                        <a:rPr lang="en-ZA" dirty="0" smtClean="0"/>
                        <a:t>The same system is used in three-phase power supplies and will be dealt with in a subsequent</a:t>
                      </a:r>
                      <a:r>
                        <a:rPr lang="en-ZA" baseline="0" dirty="0" smtClean="0"/>
                        <a:t> unit</a:t>
                      </a:r>
                      <a:r>
                        <a:rPr lang="en-ZA" dirty="0" smtClean="0"/>
                        <a:t>.</a:t>
                      </a:r>
                      <a:endParaRPr lang="en-ZA" dirty="0"/>
                    </a:p>
                  </a:txBody>
                  <a:tcPr/>
                </a:tc>
                <a:tc>
                  <a:txBody>
                    <a:bodyPr/>
                    <a:lstStyle/>
                    <a:p>
                      <a:r>
                        <a:rPr lang="en-ZA" dirty="0" smtClean="0"/>
                        <a:t>(Presenter may</a:t>
                      </a:r>
                      <a:r>
                        <a:rPr lang="en-ZA" baseline="0" dirty="0" smtClean="0"/>
                        <a:t> u</a:t>
                      </a:r>
                      <a:r>
                        <a:rPr lang="en-ZA" dirty="0" smtClean="0"/>
                        <a:t>se  figure 4</a:t>
                      </a:r>
                      <a:r>
                        <a:rPr lang="en-ZA" baseline="0" dirty="0" smtClean="0"/>
                        <a:t> provided in the CTC book 2)</a:t>
                      </a:r>
                      <a:endParaRPr lang="en-ZA" dirty="0" smtClean="0"/>
                    </a:p>
                    <a:p>
                      <a:r>
                        <a:rPr lang="en-ZA" dirty="0" smtClean="0"/>
                        <a:t>simplified example of a core balance relay with </a:t>
                      </a:r>
                      <a:r>
                        <a:rPr lang="en-ZA" b="1" dirty="0" smtClean="0"/>
                        <a:t>straight primaries.</a:t>
                      </a:r>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a:txBody>
                  <a:tcPr/>
                </a:tc>
              </a:tr>
            </a:tbl>
          </a:graphicData>
        </a:graphic>
      </p:graphicFrame>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9178" y="3019945"/>
            <a:ext cx="344805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49810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a:xfrm>
            <a:off x="703959" y="89939"/>
            <a:ext cx="8831461" cy="1524797"/>
          </a:xfrm>
        </p:spPr>
        <p:txBody>
          <a:bodyPr>
            <a:noAutofit/>
          </a:bodyPr>
          <a:lstStyle/>
          <a:p>
            <a:r>
              <a:rPr lang="en-ZA" sz="2800" dirty="0"/>
              <a:t>Video brief - </a:t>
            </a:r>
            <a:r>
              <a:rPr lang="en-ZA" sz="2800" dirty="0" smtClean="0"/>
              <a:t>Vid01 </a:t>
            </a:r>
            <a:r>
              <a:rPr lang="en-ZA" sz="2800" dirty="0" err="1" smtClean="0"/>
              <a:t>contin</a:t>
            </a:r>
            <a:r>
              <a:rPr lang="en-ZA" sz="2800" dirty="0" smtClean="0"/>
              <a:t>. </a:t>
            </a:r>
            <a:r>
              <a:rPr lang="en-ZA" sz="2800" dirty="0"/>
              <a:t>Expert presenter explaining: Principles of operation and testing of core balance earth leakage relay</a:t>
            </a:r>
            <a:endParaRPr lang="en-ZA" sz="28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214249"/>
              </p:ext>
            </p:extLst>
          </p:nvPr>
        </p:nvGraphicFramePr>
        <p:xfrm>
          <a:off x="703263" y="1533525"/>
          <a:ext cx="8832850" cy="7605967"/>
        </p:xfrm>
        <a:graphic>
          <a:graphicData uri="http://schemas.openxmlformats.org/drawingml/2006/table">
            <a:tbl>
              <a:tblPr firstRow="1" bandRow="1">
                <a:tableStyleId>{5940675A-B579-460E-94D1-54222C63F5DA}</a:tableStyleId>
              </a:tblPr>
              <a:tblGrid>
                <a:gridCol w="4573275"/>
                <a:gridCol w="4259575"/>
              </a:tblGrid>
              <a:tr h="370840">
                <a:tc>
                  <a:txBody>
                    <a:bodyPr/>
                    <a:lstStyle/>
                    <a:p>
                      <a:r>
                        <a:rPr lang="en-ZA" dirty="0" smtClean="0"/>
                        <a:t>Voice over </a:t>
                      </a:r>
                      <a:endParaRPr lang="en-ZA" dirty="0"/>
                    </a:p>
                  </a:txBody>
                  <a:tcPr/>
                </a:tc>
                <a:tc>
                  <a:txBody>
                    <a:bodyPr/>
                    <a:lstStyle/>
                    <a:p>
                      <a:r>
                        <a:rPr lang="en-ZA" dirty="0" smtClean="0"/>
                        <a:t>Image</a:t>
                      </a:r>
                      <a:endParaRPr lang="en-ZA" dirty="0"/>
                    </a:p>
                  </a:txBody>
                  <a:tcPr/>
                </a:tc>
              </a:tr>
              <a:tr h="370840">
                <a:tc>
                  <a:txBody>
                    <a:bodyPr/>
                    <a:lstStyle/>
                    <a:p>
                      <a:r>
                        <a:rPr lang="en-ZA" dirty="0" smtClean="0"/>
                        <a:t>Here we will see more detailed connection diagrams of the two types of core balance earth leakage relays just described. First is the - Core balance with wound primaries.</a:t>
                      </a:r>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r>
                        <a:rPr lang="en-ZA" dirty="0" smtClean="0"/>
                        <a:t>Next diagram</a:t>
                      </a:r>
                      <a:r>
                        <a:rPr lang="en-ZA" baseline="0" dirty="0" smtClean="0"/>
                        <a:t> is the Core balance with straight primaries and a tripping relay.</a:t>
                      </a:r>
                      <a:endParaRPr lang="en-ZA" dirty="0" smtClean="0"/>
                    </a:p>
                  </a:txBody>
                  <a:tcPr/>
                </a:tc>
                <a:tc>
                  <a:txBody>
                    <a:bodyPr/>
                    <a:lstStyle/>
                    <a:p>
                      <a:r>
                        <a:rPr lang="en-ZA" dirty="0" smtClean="0"/>
                        <a:t>(Presenter may</a:t>
                      </a:r>
                      <a:r>
                        <a:rPr lang="en-ZA" baseline="0" dirty="0" smtClean="0"/>
                        <a:t> u</a:t>
                      </a:r>
                      <a:r>
                        <a:rPr lang="en-ZA" dirty="0" smtClean="0"/>
                        <a:t>se  figure </a:t>
                      </a:r>
                      <a:r>
                        <a:rPr lang="en-ZA" baseline="0" dirty="0" smtClean="0"/>
                        <a:t> 5 and 6 provided in the CTC book 2)</a:t>
                      </a:r>
                      <a:endParaRPr lang="en-ZA" dirty="0" smtClean="0"/>
                    </a:p>
                    <a:p>
                      <a:r>
                        <a:rPr lang="en-ZA" b="1" dirty="0" smtClean="0"/>
                        <a:t>Core balance with wound primaries</a:t>
                      </a:r>
                      <a:endParaRPr lang="en-ZA" b="1"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pPr marL="0" marR="0" indent="0" algn="l" defTabSz="767913" rtl="0" eaLnBrk="1" fontAlgn="auto" latinLnBrk="0" hangingPunct="1">
                        <a:lnSpc>
                          <a:spcPct val="100000"/>
                        </a:lnSpc>
                        <a:spcBef>
                          <a:spcPts val="0"/>
                        </a:spcBef>
                        <a:spcAft>
                          <a:spcPts val="0"/>
                        </a:spcAft>
                        <a:buClrTx/>
                        <a:buSzTx/>
                        <a:buFontTx/>
                        <a:buNone/>
                        <a:tabLst/>
                        <a:defRPr/>
                      </a:pPr>
                      <a:r>
                        <a:rPr lang="en-ZA" sz="1512" b="1" i="0" u="none" strike="noStrike" kern="1200" baseline="0" dirty="0" smtClean="0">
                          <a:solidFill>
                            <a:schemeClr val="tx1"/>
                          </a:solidFill>
                          <a:latin typeface="+mn-lt"/>
                          <a:ea typeface="+mn-ea"/>
                          <a:cs typeface="+mn-cs"/>
                        </a:rPr>
                        <a:t>Core balance with straight primaries and a tripping relay </a:t>
                      </a:r>
                      <a:r>
                        <a:rPr lang="en-ZA" sz="1512" b="0" i="0" u="none" strike="noStrike" kern="1200" baseline="0" dirty="0" smtClean="0">
                          <a:solidFill>
                            <a:schemeClr val="tx1"/>
                          </a:solidFill>
                          <a:latin typeface="+mn-lt"/>
                          <a:ea typeface="+mn-ea"/>
                          <a:cs typeface="+mn-cs"/>
                        </a:rPr>
                        <a:t>	</a:t>
                      </a:r>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a:txBody>
                  <a:tcPr/>
                </a:tc>
              </a:tr>
            </a:tbl>
          </a:graphicData>
        </a:graphic>
      </p:graphicFrame>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7622" y="2704215"/>
            <a:ext cx="3590925"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5423" y="5958409"/>
            <a:ext cx="3495675" cy="307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808576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a:xfrm>
            <a:off x="703959" y="89939"/>
            <a:ext cx="8831461" cy="1524797"/>
          </a:xfrm>
        </p:spPr>
        <p:txBody>
          <a:bodyPr>
            <a:noAutofit/>
          </a:bodyPr>
          <a:lstStyle/>
          <a:p>
            <a:r>
              <a:rPr lang="en-ZA" sz="2800" dirty="0"/>
              <a:t>Video brief - </a:t>
            </a:r>
            <a:r>
              <a:rPr lang="en-ZA" sz="2800" dirty="0" smtClean="0"/>
              <a:t>Vid01 </a:t>
            </a:r>
            <a:r>
              <a:rPr lang="en-ZA" sz="2800" dirty="0" err="1" smtClean="0"/>
              <a:t>contin</a:t>
            </a:r>
            <a:r>
              <a:rPr lang="en-ZA" sz="2800" dirty="0" smtClean="0"/>
              <a:t>. </a:t>
            </a:r>
            <a:r>
              <a:rPr lang="en-ZA" sz="2800" dirty="0"/>
              <a:t>Expert presenter explaining: Principles of operation and testing of core balance earth leakage relay</a:t>
            </a:r>
            <a:endParaRPr lang="en-ZA" sz="28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056923298"/>
              </p:ext>
            </p:extLst>
          </p:nvPr>
        </p:nvGraphicFramePr>
        <p:xfrm>
          <a:off x="703263" y="1533525"/>
          <a:ext cx="8832850" cy="6684201"/>
        </p:xfrm>
        <a:graphic>
          <a:graphicData uri="http://schemas.openxmlformats.org/drawingml/2006/table">
            <a:tbl>
              <a:tblPr firstRow="1" bandRow="1">
                <a:tableStyleId>{5940675A-B579-460E-94D1-54222C63F5DA}</a:tableStyleId>
              </a:tblPr>
              <a:tblGrid>
                <a:gridCol w="4573275"/>
                <a:gridCol w="4259575"/>
              </a:tblGrid>
              <a:tr h="370840">
                <a:tc>
                  <a:txBody>
                    <a:bodyPr/>
                    <a:lstStyle/>
                    <a:p>
                      <a:r>
                        <a:rPr lang="en-ZA" dirty="0" smtClean="0"/>
                        <a:t>Voice over </a:t>
                      </a:r>
                      <a:endParaRPr lang="en-ZA" dirty="0"/>
                    </a:p>
                  </a:txBody>
                  <a:tcPr/>
                </a:tc>
                <a:tc>
                  <a:txBody>
                    <a:bodyPr/>
                    <a:lstStyle/>
                    <a:p>
                      <a:r>
                        <a:rPr lang="en-ZA" dirty="0" smtClean="0"/>
                        <a:t>Image</a:t>
                      </a:r>
                      <a:endParaRPr lang="en-ZA" dirty="0"/>
                    </a:p>
                  </a:txBody>
                  <a:tcPr/>
                </a:tc>
              </a:tr>
              <a:tr h="370840">
                <a:tc>
                  <a:txBody>
                    <a:bodyPr/>
                    <a:lstStyle/>
                    <a:p>
                      <a:r>
                        <a:rPr lang="en-ZA" dirty="0" smtClean="0"/>
                        <a:t>No we look at Testing earth leakage units. Earth leakage relays should be tested periodically for correct functioning.</a:t>
                      </a:r>
                    </a:p>
                    <a:p>
                      <a:r>
                        <a:rPr lang="en-ZA" dirty="0" smtClean="0"/>
                        <a:t>• A pushbutton is provided on a relay, especially for test purposes. Refer to  the figures we’ve just seen</a:t>
                      </a:r>
                      <a:r>
                        <a:rPr lang="en-ZA" baseline="0" dirty="0" smtClean="0"/>
                        <a:t> </a:t>
                      </a:r>
                      <a:r>
                        <a:rPr lang="en-ZA" dirty="0" smtClean="0"/>
                        <a:t>for the test circuits.</a:t>
                      </a:r>
                    </a:p>
                    <a:p>
                      <a:r>
                        <a:rPr lang="en-ZA" dirty="0" smtClean="0"/>
                        <a:t>• If the button is pressed, a current is allowed to flow to earth causing the circuit breaker to trip.</a:t>
                      </a:r>
                    </a:p>
                    <a:p>
                      <a:r>
                        <a:rPr lang="en-ZA" dirty="0" smtClean="0"/>
                        <a:t>• If this action does not cause the circuit breaker to trip, it is a clear indication that either there is no supply to the relay, or the relay is faulty.</a:t>
                      </a:r>
                    </a:p>
                    <a:p>
                      <a:r>
                        <a:rPr lang="en-ZA" dirty="0" smtClean="0"/>
                        <a:t>The SANS Code of Practice for the Wiring of Premises also requires that the effectiveness of earth leakage protection should be tested before an installation may be permanently connected to the supply. A later unit will deal with this in greater detail. Refer to Regulation 6.7.5</a:t>
                      </a:r>
                    </a:p>
                  </a:txBody>
                  <a:tcPr/>
                </a:tc>
                <a:tc>
                  <a:txBody>
                    <a:bodyPr/>
                    <a:lstStyle/>
                    <a:p>
                      <a:r>
                        <a:rPr lang="en-ZA" dirty="0" smtClean="0"/>
                        <a:t>(Presenter </a:t>
                      </a:r>
                      <a:r>
                        <a:rPr lang="en-ZA" baseline="0" dirty="0" smtClean="0"/>
                        <a:t> to demonstrate with actual relays)</a:t>
                      </a:r>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pPr marL="0" marR="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	</a:t>
                      </a:r>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a:txBody>
                  <a:tcPr/>
                </a:tc>
              </a:tr>
            </a:tbl>
          </a:graphicData>
        </a:graphic>
      </p:graphicFrame>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7622" y="4985349"/>
            <a:ext cx="3108229" cy="19127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44178" y="7127642"/>
            <a:ext cx="2956653" cy="26021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a:stretch/>
        </p:blipFill>
        <p:spPr bwMode="auto">
          <a:xfrm>
            <a:off x="5767621" y="2449303"/>
            <a:ext cx="3108230" cy="24252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724750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Assumed prior learning </a:t>
            </a:r>
          </a:p>
        </p:txBody>
      </p:sp>
      <p:sp>
        <p:nvSpPr>
          <p:cNvPr id="3" name="Content Placeholder 2"/>
          <p:cNvSpPr>
            <a:spLocks noGrp="1"/>
          </p:cNvSpPr>
          <p:nvPr>
            <p:ph idx="1"/>
          </p:nvPr>
        </p:nvSpPr>
        <p:spPr/>
        <p:txBody>
          <a:bodyPr>
            <a:noAutofit/>
          </a:bodyPr>
          <a:lstStyle/>
          <a:p>
            <a:r>
              <a:rPr lang="en-GB" sz="2400" dirty="0" smtClean="0">
                <a:solidFill>
                  <a:srgbClr val="0070C0"/>
                </a:solidFill>
              </a:rPr>
              <a:t>Electrical components (circuit protection)</a:t>
            </a:r>
          </a:p>
          <a:p>
            <a:r>
              <a:rPr lang="en-ZA" sz="2400" dirty="0">
                <a:solidFill>
                  <a:srgbClr val="0070C0"/>
                </a:solidFill>
              </a:rPr>
              <a:t>How Single Phase AC Motors Work</a:t>
            </a:r>
            <a:endParaRPr lang="en-GB" sz="2400" dirty="0" smtClean="0">
              <a:solidFill>
                <a:srgbClr val="0070C0"/>
              </a:solidFill>
            </a:endParaRPr>
          </a:p>
          <a:p>
            <a:pPr marL="0" indent="0">
              <a:buNone/>
            </a:pPr>
            <a:endParaRPr lang="en-GB" sz="2400" dirty="0">
              <a:solidFill>
                <a:srgbClr val="0070C0"/>
              </a:solidFill>
            </a:endParaRPr>
          </a:p>
          <a:p>
            <a:pPr marL="0" indent="0">
              <a:buNone/>
            </a:pPr>
            <a:endParaRPr lang="en-GB" sz="2400" dirty="0"/>
          </a:p>
          <a:p>
            <a:pPr marL="0" indent="0">
              <a:buNone/>
            </a:pPr>
            <a:endParaRPr lang="en-GB" sz="2400" dirty="0"/>
          </a:p>
          <a:p>
            <a:r>
              <a:rPr lang="en-GB" sz="2400" b="1" dirty="0"/>
              <a:t>Don’t feel confident yet about these topics? </a:t>
            </a:r>
            <a:r>
              <a:rPr lang="en-GB" sz="2400" i="1" dirty="0"/>
              <a:t>Click on each to review the content. </a:t>
            </a:r>
            <a:endParaRPr lang="en-ZA" sz="2400" dirty="0"/>
          </a:p>
          <a:p>
            <a:r>
              <a:rPr lang="en-GB" sz="2400" b="1" dirty="0"/>
              <a:t>Feeling confident? </a:t>
            </a:r>
            <a:r>
              <a:rPr lang="en-GB" sz="2400" i="1" dirty="0"/>
              <a:t>Click </a:t>
            </a:r>
            <a:r>
              <a:rPr lang="en-GB" sz="2400" i="1" dirty="0">
                <a:solidFill>
                  <a:srgbClr val="0070C0"/>
                </a:solidFill>
              </a:rPr>
              <a:t>next</a:t>
            </a:r>
            <a:r>
              <a:rPr lang="en-GB" sz="2400" i="1" dirty="0"/>
              <a:t> to proceed with this unit.</a:t>
            </a:r>
            <a:endParaRPr lang="en-ZA" sz="2400" dirty="0"/>
          </a:p>
          <a:p>
            <a:pPr marL="0" indent="0">
              <a:buNone/>
            </a:pPr>
            <a:endParaRPr lang="en-GB" sz="2400" dirty="0"/>
          </a:p>
          <a:p>
            <a:pPr marL="0" indent="0">
              <a:buNone/>
            </a:pPr>
            <a:endParaRPr lang="en-GB" sz="2400" dirty="0"/>
          </a:p>
          <a:p>
            <a:endParaRPr lang="en-GB" sz="2400" dirty="0"/>
          </a:p>
          <a:p>
            <a:endParaRPr lang="en-GB" sz="2400" dirty="0"/>
          </a:p>
          <a:p>
            <a:endParaRPr lang="en-GB" sz="2400" dirty="0"/>
          </a:p>
        </p:txBody>
      </p:sp>
    </p:spTree>
    <p:custDataLst>
      <p:tags r:id="rId1"/>
    </p:custDataLst>
    <p:extLst>
      <p:ext uri="{BB962C8B-B14F-4D97-AF65-F5344CB8AC3E}">
        <p14:creationId xmlns:p14="http://schemas.microsoft.com/office/powerpoint/2010/main" val="212001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Outcomes</a:t>
            </a:r>
            <a:endParaRPr lang="en-ZA" dirty="0"/>
          </a:p>
        </p:txBody>
      </p:sp>
      <p:sp>
        <p:nvSpPr>
          <p:cNvPr id="5" name="Content Placeholder 4"/>
          <p:cNvSpPr>
            <a:spLocks noGrp="1"/>
          </p:cNvSpPr>
          <p:nvPr>
            <p:ph idx="1"/>
          </p:nvPr>
        </p:nvSpPr>
        <p:spPr/>
        <p:txBody>
          <a:bodyPr>
            <a:normAutofit/>
          </a:bodyPr>
          <a:lstStyle/>
          <a:p>
            <a:r>
              <a:rPr lang="en-ZA" sz="2400" dirty="0"/>
              <a:t>Explain the dangers of electric current flowing through the human </a:t>
            </a:r>
            <a:r>
              <a:rPr lang="en-ZA" sz="2400" dirty="0" smtClean="0"/>
              <a:t>body.</a:t>
            </a:r>
          </a:p>
          <a:p>
            <a:r>
              <a:rPr lang="en-ZA" sz="2400" dirty="0"/>
              <a:t>Explain the necessity for good </a:t>
            </a:r>
            <a:r>
              <a:rPr lang="en-ZA" sz="2400" dirty="0" err="1"/>
              <a:t>earthing</a:t>
            </a:r>
            <a:r>
              <a:rPr lang="en-ZA" sz="2400" dirty="0"/>
              <a:t> of electrical installations</a:t>
            </a:r>
            <a:r>
              <a:rPr lang="en-ZA" sz="2400" dirty="0" smtClean="0"/>
              <a:t>.</a:t>
            </a:r>
          </a:p>
          <a:p>
            <a:r>
              <a:rPr lang="en-ZA" sz="2400" dirty="0"/>
              <a:t>State the reason for installing earth leakage protection</a:t>
            </a:r>
            <a:r>
              <a:rPr lang="en-ZA" sz="2400" dirty="0" smtClean="0"/>
              <a:t>.</a:t>
            </a:r>
          </a:p>
          <a:p>
            <a:r>
              <a:rPr lang="en-ZA" sz="2400" dirty="0"/>
              <a:t>Explain, with the aid of circuit diagrams, the operation of two types of single-phase core balance relays in electrical circuits.</a:t>
            </a:r>
            <a:endParaRPr lang="en-ZA" sz="2400" dirty="0" smtClean="0"/>
          </a:p>
        </p:txBody>
      </p:sp>
    </p:spTree>
    <p:extLst>
      <p:ext uri="{BB962C8B-B14F-4D97-AF65-F5344CB8AC3E}">
        <p14:creationId xmlns:p14="http://schemas.microsoft.com/office/powerpoint/2010/main" val="2957094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Introduction</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smtClean="0"/>
              <a:t>If an </a:t>
            </a:r>
            <a:r>
              <a:rPr lang="en-ZA" sz="2400" dirty="0"/>
              <a:t>electric current passes through the human body </a:t>
            </a:r>
            <a:r>
              <a:rPr lang="en-ZA" sz="2400" dirty="0" smtClean="0"/>
              <a:t>it can </a:t>
            </a:r>
            <a:r>
              <a:rPr lang="en-ZA" sz="2400" dirty="0"/>
              <a:t>be </a:t>
            </a:r>
            <a:r>
              <a:rPr lang="en-ZA" sz="2400" dirty="0" smtClean="0"/>
              <a:t>deadly. Every year thousands of people worldwide die due to electrical shock and thousands more are injured due to electric current passing through the body . The objective </a:t>
            </a:r>
            <a:r>
              <a:rPr lang="en-ZA" sz="2400" dirty="0"/>
              <a:t>of </a:t>
            </a:r>
            <a:r>
              <a:rPr lang="en-ZA" sz="2400" dirty="0" err="1">
                <a:solidFill>
                  <a:srgbClr val="0070C0"/>
                </a:solidFill>
              </a:rPr>
              <a:t>earthing</a:t>
            </a:r>
            <a:r>
              <a:rPr lang="en-ZA" sz="2400" dirty="0"/>
              <a:t> is to protect the person using an electric appliance or apparatus against electric shock.</a:t>
            </a:r>
            <a:endParaRPr lang="en-ZA" sz="2400" dirty="0" smtClean="0"/>
          </a:p>
        </p:txBody>
      </p:sp>
    </p:spTree>
    <p:extLst>
      <p:ext uri="{BB962C8B-B14F-4D97-AF65-F5344CB8AC3E}">
        <p14:creationId xmlns:p14="http://schemas.microsoft.com/office/powerpoint/2010/main" val="473266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Fatal current</a:t>
            </a:r>
            <a:endParaRPr lang="en-ZA" dirty="0"/>
          </a:p>
        </p:txBody>
      </p:sp>
      <p:pic>
        <p:nvPicPr>
          <p:cNvPr id="1026" name="Picture 2" descr="Related image"/>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t="9689"/>
          <a:stretch/>
        </p:blipFill>
        <p:spPr bwMode="auto">
          <a:xfrm>
            <a:off x="617536" y="1402936"/>
            <a:ext cx="3406515" cy="380750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024052" y="1291947"/>
            <a:ext cx="6215324" cy="3416320"/>
          </a:xfrm>
          <a:prstGeom prst="rect">
            <a:avLst/>
          </a:prstGeom>
        </p:spPr>
        <p:txBody>
          <a:bodyPr wrap="square">
            <a:spAutoFit/>
          </a:bodyPr>
          <a:lstStyle/>
          <a:p>
            <a:r>
              <a:rPr lang="en-ZA" sz="2400" dirty="0"/>
              <a:t>If an electric current passes through the human body, it can cause serious burns at the points of contact, as well as damage to blood vessels, nerves, muscles and organs along the route that the current moves through the body. </a:t>
            </a:r>
            <a:r>
              <a:rPr lang="en-ZA" sz="2400" b="1" dirty="0"/>
              <a:t>REMEMBER: </a:t>
            </a:r>
            <a:r>
              <a:rPr lang="en-ZA" sz="2400" dirty="0"/>
              <a:t>It is the current flowing through the body that causes the </a:t>
            </a:r>
            <a:r>
              <a:rPr lang="en-ZA" sz="2400" dirty="0" smtClean="0"/>
              <a:t>damage but sufficient </a:t>
            </a:r>
            <a:r>
              <a:rPr lang="en-ZA" sz="2400" dirty="0"/>
              <a:t>voltage is necessary to cause the current to flow through the body.</a:t>
            </a:r>
          </a:p>
        </p:txBody>
      </p:sp>
      <p:sp>
        <p:nvSpPr>
          <p:cNvPr id="6" name="Snip Single Corner Rectangle 5"/>
          <p:cNvSpPr/>
          <p:nvPr/>
        </p:nvSpPr>
        <p:spPr>
          <a:xfrm>
            <a:off x="4024051" y="4723257"/>
            <a:ext cx="4287187" cy="974361"/>
          </a:xfrm>
          <a:prstGeom prst="snip1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t>TABLE </a:t>
            </a:r>
            <a:r>
              <a:rPr lang="en-ZA" sz="2400" b="1" dirty="0" smtClean="0"/>
              <a:t>01: </a:t>
            </a:r>
            <a:r>
              <a:rPr lang="en-ZA" sz="2400" b="1" dirty="0"/>
              <a:t>Effects of electric current on the human body </a:t>
            </a:r>
          </a:p>
        </p:txBody>
      </p:sp>
    </p:spTree>
    <p:extLst>
      <p:ext uri="{BB962C8B-B14F-4D97-AF65-F5344CB8AC3E}">
        <p14:creationId xmlns:p14="http://schemas.microsoft.com/office/powerpoint/2010/main" val="4236952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Importance of </a:t>
            </a:r>
            <a:r>
              <a:rPr lang="en-ZA" dirty="0" err="1" smtClean="0"/>
              <a:t>earthing</a:t>
            </a:r>
            <a:endParaRPr lang="en-ZA" dirty="0"/>
          </a:p>
        </p:txBody>
      </p:sp>
      <p:sp>
        <p:nvSpPr>
          <p:cNvPr id="5" name="Content Placeholder 4"/>
          <p:cNvSpPr>
            <a:spLocks noGrp="1"/>
          </p:cNvSpPr>
          <p:nvPr>
            <p:ph idx="1"/>
          </p:nvPr>
        </p:nvSpPr>
        <p:spPr>
          <a:xfrm>
            <a:off x="703959" y="1533187"/>
            <a:ext cx="8831461" cy="1120072"/>
          </a:xfrm>
        </p:spPr>
        <p:txBody>
          <a:bodyPr>
            <a:normAutofit/>
          </a:bodyPr>
          <a:lstStyle/>
          <a:p>
            <a:pPr marL="0" indent="0">
              <a:buNone/>
            </a:pPr>
            <a:r>
              <a:rPr lang="en-ZA" sz="2400" dirty="0"/>
              <a:t>The purpose of </a:t>
            </a:r>
            <a:r>
              <a:rPr lang="en-ZA" sz="2400" dirty="0" err="1"/>
              <a:t>earthing</a:t>
            </a:r>
            <a:r>
              <a:rPr lang="en-ZA" sz="2400" dirty="0"/>
              <a:t> is to protect the person using an electric appliance or apparatus against electric shock. </a:t>
            </a:r>
            <a:endParaRPr lang="en-ZA" sz="2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851" y="2653259"/>
            <a:ext cx="5276850" cy="291465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6338158" y="2653259"/>
            <a:ext cx="3690261" cy="2031325"/>
          </a:xfrm>
          <a:prstGeom prst="rect">
            <a:avLst/>
          </a:prstGeom>
        </p:spPr>
        <p:txBody>
          <a:bodyPr wrap="square">
            <a:spAutoFit/>
          </a:bodyPr>
          <a:lstStyle/>
          <a:p>
            <a:r>
              <a:rPr lang="en-ZA" dirty="0"/>
              <a:t>Electric current takes the path of least resistance. It would rather flow through an earth conductor (which offers very little resistance), than through the human body, which offers a great deal of resistance. </a:t>
            </a:r>
            <a:r>
              <a:rPr lang="en-ZA" dirty="0">
                <a:solidFill>
                  <a:srgbClr val="0070C0"/>
                </a:solidFill>
              </a:rPr>
              <a:t>Remember Ohm’s Law?</a:t>
            </a:r>
          </a:p>
        </p:txBody>
      </p:sp>
    </p:spTree>
    <p:extLst>
      <p:ext uri="{BB962C8B-B14F-4D97-AF65-F5344CB8AC3E}">
        <p14:creationId xmlns:p14="http://schemas.microsoft.com/office/powerpoint/2010/main" val="2739861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err="1" smtClean="0"/>
              <a:t>Earthing</a:t>
            </a:r>
            <a:r>
              <a:rPr lang="en-ZA" dirty="0" smtClean="0"/>
              <a:t> and wiring regulations</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Wiring regulations </a:t>
            </a:r>
            <a:r>
              <a:rPr lang="en-ZA" sz="2400" dirty="0" smtClean="0"/>
              <a:t>require </a:t>
            </a:r>
            <a:r>
              <a:rPr lang="en-ZA" sz="2400" dirty="0"/>
              <a:t>that additional protection in the form of earth leakage relays should be installed to protect persons against the possibility of failure of the </a:t>
            </a:r>
            <a:r>
              <a:rPr lang="en-ZA" sz="2400" dirty="0" err="1"/>
              <a:t>earthing</a:t>
            </a:r>
            <a:r>
              <a:rPr lang="en-ZA" sz="2400" dirty="0"/>
              <a:t> system</a:t>
            </a:r>
            <a:r>
              <a:rPr lang="en-ZA" sz="2400" dirty="0" smtClean="0"/>
              <a:t>. </a:t>
            </a:r>
            <a:r>
              <a:rPr lang="en-ZA" sz="2400" dirty="0">
                <a:solidFill>
                  <a:srgbClr val="0070C0"/>
                </a:solidFill>
              </a:rPr>
              <a:t>Earth leakage protection does not replace the </a:t>
            </a:r>
            <a:r>
              <a:rPr lang="en-ZA" sz="2400" dirty="0" err="1">
                <a:solidFill>
                  <a:srgbClr val="0070C0"/>
                </a:solidFill>
              </a:rPr>
              <a:t>earthing</a:t>
            </a:r>
            <a:r>
              <a:rPr lang="en-ZA" sz="2400" dirty="0">
                <a:solidFill>
                  <a:srgbClr val="0070C0"/>
                </a:solidFill>
              </a:rPr>
              <a:t> system it supplements it</a:t>
            </a:r>
            <a:r>
              <a:rPr lang="en-ZA" sz="2400" dirty="0"/>
              <a:t>.</a:t>
            </a:r>
          </a:p>
          <a:p>
            <a:r>
              <a:rPr lang="en-ZA" sz="2400" dirty="0"/>
              <a:t>The earth leakage protection device automatically switches out the faulty apparatus or electrical network.</a:t>
            </a:r>
            <a:endParaRPr lang="en-ZA" sz="2400" dirty="0" smtClean="0"/>
          </a:p>
        </p:txBody>
      </p:sp>
    </p:spTree>
    <p:extLst>
      <p:ext uri="{BB962C8B-B14F-4D97-AF65-F5344CB8AC3E}">
        <p14:creationId xmlns:p14="http://schemas.microsoft.com/office/powerpoint/2010/main" val="3167240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Single phase earth leakage relays</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There are two types of earth leakage relays used in practice:</a:t>
            </a:r>
          </a:p>
          <a:p>
            <a:pPr marL="0" indent="0">
              <a:buNone/>
            </a:pPr>
            <a:r>
              <a:rPr lang="en-ZA" sz="2400" dirty="0"/>
              <a:t>• The voltage operated type.</a:t>
            </a:r>
          </a:p>
          <a:p>
            <a:pPr marL="0" indent="0">
              <a:buNone/>
            </a:pPr>
            <a:r>
              <a:rPr lang="en-ZA" sz="2400" dirty="0"/>
              <a:t>• The core (current) balance type</a:t>
            </a:r>
            <a:r>
              <a:rPr lang="en-ZA" sz="2400" dirty="0" smtClean="0"/>
              <a:t>.</a:t>
            </a:r>
            <a:endParaRPr lang="en-ZA" sz="2400" dirty="0"/>
          </a:p>
          <a:p>
            <a:pPr marL="0" indent="0">
              <a:buNone/>
            </a:pPr>
            <a:r>
              <a:rPr lang="en-ZA" sz="2400" dirty="0"/>
              <a:t>Only the core balance type is used in the mining industry and domestic installations and will </a:t>
            </a:r>
            <a:r>
              <a:rPr lang="en-ZA" sz="2400" dirty="0" smtClean="0"/>
              <a:t>be discussed further.</a:t>
            </a:r>
            <a:endParaRPr lang="en-ZA" sz="2400" dirty="0" smtClean="0"/>
          </a:p>
        </p:txBody>
      </p:sp>
      <p:sp>
        <p:nvSpPr>
          <p:cNvPr id="3" name="Rounded Rectangle 2"/>
          <p:cNvSpPr/>
          <p:nvPr/>
        </p:nvSpPr>
        <p:spPr>
          <a:xfrm>
            <a:off x="3072984" y="3657600"/>
            <a:ext cx="3342806" cy="1783830"/>
          </a:xfrm>
          <a:prstGeom prst="roundRect">
            <a:avLst/>
          </a:prstGeom>
          <a:solidFill>
            <a:schemeClr val="tx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t>Vid 01: </a:t>
            </a:r>
            <a:endParaRPr lang="en-ZA" sz="2400" b="1" dirty="0" smtClean="0"/>
          </a:p>
          <a:p>
            <a:pPr algn="ctr"/>
            <a:r>
              <a:rPr lang="en-ZA" sz="2400" b="1" dirty="0" smtClean="0"/>
              <a:t>Principles </a:t>
            </a:r>
            <a:r>
              <a:rPr lang="en-ZA" sz="2400" b="1" dirty="0"/>
              <a:t>of operation </a:t>
            </a:r>
            <a:r>
              <a:rPr lang="en-ZA" sz="2400" b="1" dirty="0" smtClean="0"/>
              <a:t>and testing of earth </a:t>
            </a:r>
            <a:r>
              <a:rPr lang="en-ZA" sz="2400" b="1" dirty="0"/>
              <a:t>leakage </a:t>
            </a:r>
            <a:r>
              <a:rPr lang="en-ZA" sz="2400" b="1" dirty="0" smtClean="0"/>
              <a:t>relays</a:t>
            </a:r>
            <a:endParaRPr lang="en-ZA" sz="2400" b="1" dirty="0"/>
          </a:p>
        </p:txBody>
      </p:sp>
    </p:spTree>
    <p:extLst>
      <p:ext uri="{BB962C8B-B14F-4D97-AF65-F5344CB8AC3E}">
        <p14:creationId xmlns:p14="http://schemas.microsoft.com/office/powerpoint/2010/main" val="36531663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5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13117</TotalTime>
  <Words>2448</Words>
  <Application>Microsoft Office PowerPoint</Application>
  <PresentationFormat>Custom</PresentationFormat>
  <Paragraphs>329</Paragraphs>
  <Slides>25</Slides>
  <Notes>25</Notes>
  <HiddenSlides>0</HiddenSlides>
  <MMClips>0</MMClips>
  <ScaleCrop>false</ScaleCrop>
  <HeadingPairs>
    <vt:vector size="4" baseType="variant">
      <vt:variant>
        <vt:lpstr>Theme</vt:lpstr>
      </vt:variant>
      <vt:variant>
        <vt:i4>4</vt:i4>
      </vt:variant>
      <vt:variant>
        <vt:lpstr>Slide Titles</vt:lpstr>
      </vt:variant>
      <vt:variant>
        <vt:i4>25</vt:i4>
      </vt:variant>
    </vt:vector>
  </HeadingPairs>
  <TitlesOfParts>
    <vt:vector size="29" baseType="lpstr">
      <vt:lpstr>Office Theme</vt:lpstr>
      <vt:lpstr>1_Office Theme</vt:lpstr>
      <vt:lpstr>2_Office Theme</vt:lpstr>
      <vt:lpstr>3_Office Theme</vt:lpstr>
      <vt:lpstr>Electrical components and systems</vt:lpstr>
      <vt:lpstr>Single phase earth leakage protection</vt:lpstr>
      <vt:lpstr>Assumed prior learning </vt:lpstr>
      <vt:lpstr>Outcomes</vt:lpstr>
      <vt:lpstr>Introduction</vt:lpstr>
      <vt:lpstr>Fatal current</vt:lpstr>
      <vt:lpstr>Importance of earthing</vt:lpstr>
      <vt:lpstr>Earthing and wiring regulations</vt:lpstr>
      <vt:lpstr>Single phase earth leakage relays</vt:lpstr>
      <vt:lpstr>Sensitivity of core balance relays</vt:lpstr>
      <vt:lpstr>Quiz time</vt:lpstr>
      <vt:lpstr>Question 1</vt:lpstr>
      <vt:lpstr>Question 2</vt:lpstr>
      <vt:lpstr>Question 3</vt:lpstr>
      <vt:lpstr>Question 4</vt:lpstr>
      <vt:lpstr>Question 5</vt:lpstr>
      <vt:lpstr>Question 4</vt:lpstr>
      <vt:lpstr>Let’s review:</vt:lpstr>
      <vt:lpstr>Table brief – Table 01Effects of electric current on the human body</vt:lpstr>
      <vt:lpstr>Video brief - Vid01 Expert presenter explaining: Principles of operation and testing of core balance earth leakage relay </vt:lpstr>
      <vt:lpstr>Video brief - Vid01 contin. Expert presenter explaining: Principles of operation and testing of core balance earth leakage relay </vt:lpstr>
      <vt:lpstr>Video brief - Vid01 contin. Expert presenter explaining: Principles of operation and testing of core balance earth leakage relay </vt:lpstr>
      <vt:lpstr>Video brief - Vid01 contin. Expert presenter explaining: Principles of operation and testing of core balance earth leakage relay</vt:lpstr>
      <vt:lpstr>Video brief - Vid01 contin. Expert presenter explaining: Principles of operation and testing of core balance earth leakage relay</vt:lpstr>
      <vt:lpstr>Video brief - Vid01 contin. Expert presenter explaining: Principles of operation and testing of core balance earth leakage relay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BackOffice</cp:lastModifiedBy>
  <cp:revision>771</cp:revision>
  <dcterms:created xsi:type="dcterms:W3CDTF">2018-02-02T12:07:09Z</dcterms:created>
  <dcterms:modified xsi:type="dcterms:W3CDTF">2018-09-22T14:38:00Z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