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tags/tag8.xml" ContentType="application/vnd.openxmlformats-officedocument.presentationml.tags+xml"/>
  <Override PartName="/ppt/notesSlides/notesSlide13.xml" ContentType="application/vnd.openxmlformats-officedocument.presentationml.notesSlide+xml"/>
  <Override PartName="/ppt/tags/tag9.xml" ContentType="application/vnd.openxmlformats-officedocument.presentationml.tags+xml"/>
  <Override PartName="/ppt/notesSlides/notesSlide14.xml" ContentType="application/vnd.openxmlformats-officedocument.presentationml.notesSlide+xml"/>
  <Override PartName="/ppt/tags/tag10.xml" ContentType="application/vnd.openxmlformats-officedocument.presentationml.tags+xml"/>
  <Override PartName="/ppt/notesSlides/notesSlide15.xml" ContentType="application/vnd.openxmlformats-officedocument.presentationml.notesSlide+xml"/>
  <Override PartName="/ppt/tags/tag11.xml" ContentType="application/vnd.openxmlformats-officedocument.presentationml.tags+xml"/>
  <Override PartName="/ppt/notesSlides/notesSlide16.xml" ContentType="application/vnd.openxmlformats-officedocument.presentationml.notesSlide+xml"/>
  <Override PartName="/ppt/tags/tag12.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tags/tag14.xml" ContentType="application/vnd.openxmlformats-officedocument.presentationml.tags+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tags/tag16.xml" ContentType="application/vnd.openxmlformats-officedocument.presentationml.tags+xml"/>
  <Override PartName="/ppt/notesSlides/notesSlide27.xml" ContentType="application/vnd.openxmlformats-officedocument.presentationml.notesSlide+xml"/>
  <Override PartName="/ppt/tags/tag17.xml" ContentType="application/vnd.openxmlformats-officedocument.presentationml.tags+xml"/>
  <Override PartName="/ppt/notesSlides/notesSlide28.xml" ContentType="application/vnd.openxmlformats-officedocument.presentationml.notesSlide+xml"/>
  <Override PartName="/ppt/tags/tag18.xml" ContentType="application/vnd.openxmlformats-officedocument.presentationml.tags+xml"/>
  <Override PartName="/ppt/notesSlides/notesSlide29.xml" ContentType="application/vnd.openxmlformats-officedocument.presentationml.notesSlide+xml"/>
  <Override PartName="/ppt/tags/tag19.xml" ContentType="application/vnd.openxmlformats-officedocument.presentationml.tags+xml"/>
  <Override PartName="/ppt/notesSlides/notesSlide30.xml" ContentType="application/vnd.openxmlformats-officedocument.presentationml.notesSlide+xml"/>
  <Override PartName="/ppt/tags/tag20.xml" ContentType="application/vnd.openxmlformats-officedocument.presentationml.tags+xml"/>
  <Override PartName="/ppt/notesSlides/notesSlide31.xml" ContentType="application/vnd.openxmlformats-officedocument.presentationml.notesSlide+xml"/>
  <Override PartName="/ppt/tags/tag21.xml" ContentType="application/vnd.openxmlformats-officedocument.presentationml.tags+xml"/>
  <Override PartName="/ppt/notesSlides/notesSlide32.xml" ContentType="application/vnd.openxmlformats-officedocument.presentationml.notesSlide+xml"/>
  <Override PartName="/ppt/tags/tag22.xml" ContentType="application/vnd.openxmlformats-officedocument.presentationml.tags+xml"/>
  <Override PartName="/ppt/notesSlides/notesSlide33.xml" ContentType="application/vnd.openxmlformats-officedocument.presentationml.notesSlide+xml"/>
  <Override PartName="/ppt/tags/tag23.xml" ContentType="application/vnd.openxmlformats-officedocument.presentationml.tags+xml"/>
  <Override PartName="/ppt/notesSlides/notesSlide34.xml" ContentType="application/vnd.openxmlformats-officedocument.presentationml.notesSlide+xml"/>
  <Override PartName="/ppt/tags/tag24.xml" ContentType="application/vnd.openxmlformats-officedocument.presentationml.tags+xml"/>
  <Override PartName="/ppt/notesSlides/notesSlide35.xml" ContentType="application/vnd.openxmlformats-officedocument.presentationml.notesSlide+xml"/>
  <Override PartName="/ppt/tags/tag25.xml" ContentType="application/vnd.openxmlformats-officedocument.presentationml.tags+xml"/>
  <Override PartName="/ppt/notesSlides/notesSlide36.xml" ContentType="application/vnd.openxmlformats-officedocument.presentationml.notesSlide+xml"/>
  <Override PartName="/ppt/tags/tag26.xml" ContentType="application/vnd.openxmlformats-officedocument.presentationml.tags+xml"/>
  <Override PartName="/ppt/notesSlides/notesSlide37.xml" ContentType="application/vnd.openxmlformats-officedocument.presentationml.notesSlide+xml"/>
  <Override PartName="/ppt/tags/tag27.xml" ContentType="application/vnd.openxmlformats-officedocument.presentationml.tags+xml"/>
  <Override PartName="/ppt/notesSlides/notesSlide38.xml" ContentType="application/vnd.openxmlformats-officedocument.presentationml.notesSlide+xml"/>
  <Override PartName="/ppt/tags/tag28.xml" ContentType="application/vnd.openxmlformats-officedocument.presentationml.tags+xml"/>
  <Override PartName="/ppt/notesSlides/notesSlide39.xml" ContentType="application/vnd.openxmlformats-officedocument.presentationml.notesSlide+xml"/>
  <Override PartName="/ppt/tags/tag29.xml" ContentType="application/vnd.openxmlformats-officedocument.presentationml.tags+xml"/>
  <Override PartName="/ppt/notesSlides/notesSlide40.xml" ContentType="application/vnd.openxmlformats-officedocument.presentationml.notesSlide+xml"/>
  <Override PartName="/ppt/tags/tag30.xml" ContentType="application/vnd.openxmlformats-officedocument.presentationml.tags+xml"/>
  <Override PartName="/ppt/notesSlides/notesSlide41.xml" ContentType="application/vnd.openxmlformats-officedocument.presentationml.notesSlide+xml"/>
  <Override PartName="/ppt/tags/tag31.xml" ContentType="application/vnd.openxmlformats-officedocument.presentationml.tags+xml"/>
  <Override PartName="/ppt/notesSlides/notesSlide42.xml" ContentType="application/vnd.openxmlformats-officedocument.presentationml.notesSlide+xml"/>
  <Override PartName="/ppt/tags/tag32.xml" ContentType="application/vnd.openxmlformats-officedocument.presentationml.tags+xml"/>
  <Override PartName="/ppt/notesSlides/notesSlide43.xml" ContentType="application/vnd.openxmlformats-officedocument.presentationml.notesSlide+xml"/>
  <Override PartName="/ppt/tags/tag33.xml" ContentType="application/vnd.openxmlformats-officedocument.presentationml.tags+xml"/>
  <Override PartName="/ppt/notesSlides/notesSlide44.xml" ContentType="application/vnd.openxmlformats-officedocument.presentationml.notesSlide+xml"/>
  <Override PartName="/ppt/tags/tag34.xml" ContentType="application/vnd.openxmlformats-officedocument.presentationml.tags+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0" r:id="rId1"/>
    <p:sldMasterId id="2147483692" r:id="rId2"/>
    <p:sldMasterId id="2147483710" r:id="rId3"/>
    <p:sldMasterId id="2147483727" r:id="rId4"/>
  </p:sldMasterIdLst>
  <p:notesMasterIdLst>
    <p:notesMasterId r:id="rId50"/>
  </p:notesMasterIdLst>
  <p:sldIdLst>
    <p:sldId id="256" r:id="rId5"/>
    <p:sldId id="469" r:id="rId6"/>
    <p:sldId id="465" r:id="rId7"/>
    <p:sldId id="460" r:id="rId8"/>
    <p:sldId id="466" r:id="rId9"/>
    <p:sldId id="467" r:id="rId10"/>
    <p:sldId id="471" r:id="rId11"/>
    <p:sldId id="475" r:id="rId12"/>
    <p:sldId id="472" r:id="rId13"/>
    <p:sldId id="473" r:id="rId14"/>
    <p:sldId id="474" r:id="rId15"/>
    <p:sldId id="420" r:id="rId16"/>
    <p:sldId id="423" r:id="rId17"/>
    <p:sldId id="369" r:id="rId18"/>
    <p:sldId id="421" r:id="rId19"/>
    <p:sldId id="422" r:id="rId20"/>
    <p:sldId id="484" r:id="rId21"/>
    <p:sldId id="489" r:id="rId22"/>
    <p:sldId id="490" r:id="rId23"/>
    <p:sldId id="491" r:id="rId24"/>
    <p:sldId id="492" r:id="rId25"/>
    <p:sldId id="493" r:id="rId26"/>
    <p:sldId id="494" r:id="rId27"/>
    <p:sldId id="424" r:id="rId28"/>
    <p:sldId id="485" r:id="rId29"/>
    <p:sldId id="486" r:id="rId30"/>
    <p:sldId id="487" r:id="rId31"/>
    <p:sldId id="500" r:id="rId32"/>
    <p:sldId id="501" r:id="rId33"/>
    <p:sldId id="468" r:id="rId34"/>
    <p:sldId id="457" r:id="rId35"/>
    <p:sldId id="476" r:id="rId36"/>
    <p:sldId id="477" r:id="rId37"/>
    <p:sldId id="478" r:id="rId38"/>
    <p:sldId id="479" r:id="rId39"/>
    <p:sldId id="480" r:id="rId40"/>
    <p:sldId id="481" r:id="rId41"/>
    <p:sldId id="482" r:id="rId42"/>
    <p:sldId id="483" r:id="rId43"/>
    <p:sldId id="453" r:id="rId44"/>
    <p:sldId id="495" r:id="rId45"/>
    <p:sldId id="496" r:id="rId46"/>
    <p:sldId id="497" r:id="rId47"/>
    <p:sldId id="498" r:id="rId48"/>
    <p:sldId id="499" r:id="rId49"/>
  </p:sldIdLst>
  <p:sldSz cx="10239375" cy="5759450"/>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BBCFFB-2E67-B048-A833-19529453E247}">
          <p14:sldIdLst>
            <p14:sldId id="256"/>
            <p14:sldId id="469"/>
            <p14:sldId id="465"/>
            <p14:sldId id="460"/>
            <p14:sldId id="466"/>
            <p14:sldId id="467"/>
            <p14:sldId id="471"/>
            <p14:sldId id="475"/>
            <p14:sldId id="472"/>
            <p14:sldId id="473"/>
            <p14:sldId id="474"/>
            <p14:sldId id="420"/>
            <p14:sldId id="423"/>
            <p14:sldId id="369"/>
            <p14:sldId id="421"/>
            <p14:sldId id="422"/>
            <p14:sldId id="484"/>
            <p14:sldId id="489"/>
            <p14:sldId id="490"/>
            <p14:sldId id="491"/>
            <p14:sldId id="492"/>
            <p14:sldId id="493"/>
            <p14:sldId id="494"/>
            <p14:sldId id="424"/>
            <p14:sldId id="485"/>
            <p14:sldId id="486"/>
            <p14:sldId id="487"/>
            <p14:sldId id="500"/>
            <p14:sldId id="501"/>
            <p14:sldId id="468"/>
          </p14:sldIdLst>
        </p14:section>
        <p14:section name="Appendix" id="{61A5EB1E-5BAC-224D-8F20-5D1D8E086C2B}">
          <p14:sldIdLst>
            <p14:sldId id="457"/>
            <p14:sldId id="476"/>
            <p14:sldId id="477"/>
            <p14:sldId id="478"/>
            <p14:sldId id="479"/>
            <p14:sldId id="480"/>
            <p14:sldId id="481"/>
            <p14:sldId id="482"/>
            <p14:sldId id="483"/>
            <p14:sldId id="453"/>
            <p14:sldId id="495"/>
            <p14:sldId id="496"/>
            <p14:sldId id="497"/>
            <p14:sldId id="498"/>
            <p14:sldId id="499"/>
          </p14:sldIdLst>
        </p14:section>
      </p14:sectionLst>
    </p:ext>
    <p:ext uri="{EFAFB233-063F-42B5-8137-9DF3F51BA10A}">
      <p15:sldGuideLst xmlns:p15="http://schemas.microsoft.com/office/powerpoint/2012/main">
        <p15:guide id="1" orient="horz" pos="1814">
          <p15:clr>
            <a:srgbClr val="A4A3A4"/>
          </p15:clr>
        </p15:guide>
        <p15:guide id="2" pos="322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ylan Busa" initials="DB" lastIdx="19" clrIdx="0">
    <p:extLst/>
  </p:cmAuthor>
  <p:cmAuthor id="2" name="Benita Gomes" initials="BG" lastIdx="4" clrIdx="1">
    <p:extLst/>
  </p:cmAuthor>
  <p:cmAuthor id="3" name="BackOffice" initials="B" lastIdx="26"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8D9C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8"/>
    <p:restoredTop sz="73124" autoAdjust="0"/>
  </p:normalViewPr>
  <p:slideViewPr>
    <p:cSldViewPr snapToGrid="0" snapToObjects="1">
      <p:cViewPr varScale="1">
        <p:scale>
          <a:sx n="99" d="100"/>
          <a:sy n="99" d="100"/>
        </p:scale>
        <p:origin x="1662" y="84"/>
      </p:cViewPr>
      <p:guideLst>
        <p:guide orient="horz" pos="1814"/>
        <p:guide pos="322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commentAuthors" Target="commentAuthor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tags" Target="tags/tag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27ACCD-5B93-6E49-948F-63BDCFD317E8}" type="datetimeFigureOut">
              <a:rPr lang="en-GB" smtClean="0"/>
              <a:t>20/09/2018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FEC50E-693F-7248-AD71-EC691CF637E1}" type="slidenum">
              <a:rPr lang="en-GB" smtClean="0"/>
              <a:t>‹#›</a:t>
            </a:fld>
            <a:endParaRPr lang="en-GB"/>
          </a:p>
        </p:txBody>
      </p:sp>
    </p:spTree>
    <p:extLst>
      <p:ext uri="{BB962C8B-B14F-4D97-AF65-F5344CB8AC3E}">
        <p14:creationId xmlns:p14="http://schemas.microsoft.com/office/powerpoint/2010/main" val="44634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a:t>
            </a:fld>
            <a:endParaRPr lang="en-GB"/>
          </a:p>
        </p:txBody>
      </p:sp>
    </p:spTree>
    <p:extLst>
      <p:ext uri="{BB962C8B-B14F-4D97-AF65-F5344CB8AC3E}">
        <p14:creationId xmlns:p14="http://schemas.microsoft.com/office/powerpoint/2010/main" val="611794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sz="1200" b="0" i="0" kern="1200" dirty="0">
                <a:solidFill>
                  <a:schemeClr val="tx1"/>
                </a:solidFill>
                <a:effectLst/>
                <a:latin typeface="+mn-lt"/>
                <a:ea typeface="+mn-ea"/>
                <a:cs typeface="+mn-cs"/>
              </a:rPr>
              <a:t>Table 01 content</a:t>
            </a:r>
            <a:r>
              <a:rPr lang="en-ZA" sz="1200" b="0" i="0" kern="1200" baseline="0" dirty="0">
                <a:solidFill>
                  <a:schemeClr val="tx1"/>
                </a:solidFill>
                <a:effectLst/>
                <a:latin typeface="+mn-lt"/>
                <a:ea typeface="+mn-ea"/>
                <a:cs typeface="+mn-cs"/>
              </a:rPr>
              <a:t> source: </a:t>
            </a:r>
            <a:r>
              <a:rPr lang="en-ZA" sz="1200" b="0" i="0" kern="1200" dirty="0">
                <a:solidFill>
                  <a:schemeClr val="tx1"/>
                </a:solidFill>
                <a:effectLst/>
                <a:latin typeface="+mn-lt"/>
                <a:ea typeface="+mn-ea"/>
                <a:cs typeface="+mn-cs"/>
              </a:rPr>
              <a:t>https://bit.ly/2xh2YXv</a:t>
            </a:r>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10</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Vid</a:t>
            </a:r>
            <a:r>
              <a:rPr lang="en-ZA" baseline="0" dirty="0"/>
              <a:t> 02 = Play full screen, see appendix for script.</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11</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t>12</a:t>
            </a:fld>
            <a:endParaRPr lang="en-GB"/>
          </a:p>
        </p:txBody>
      </p:sp>
    </p:spTree>
    <p:extLst>
      <p:ext uri="{BB962C8B-B14F-4D97-AF65-F5344CB8AC3E}">
        <p14:creationId xmlns:p14="http://schemas.microsoft.com/office/powerpoint/2010/main" val="22050948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Insert</a:t>
            </a:r>
            <a:r>
              <a:rPr lang="en-US" b="0" baseline="0" dirty="0"/>
              <a:t> text box for answer to be entered.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Solution: ‘</a:t>
            </a:r>
            <a:r>
              <a:rPr lang="en-ZA" dirty="0"/>
              <a:t>A fuse is a device for protecting a circuit or appliance from excessive current.’ Accept</a:t>
            </a:r>
            <a:r>
              <a:rPr lang="en-ZA" baseline="0" dirty="0"/>
              <a:t> slight variations of this definition</a:t>
            </a:r>
            <a:endParaRPr lang="en-Z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13</a:t>
            </a:fld>
            <a:endParaRPr lang="en-GB"/>
          </a:p>
        </p:txBody>
      </p:sp>
    </p:spTree>
    <p:extLst>
      <p:ext uri="{BB962C8B-B14F-4D97-AF65-F5344CB8AC3E}">
        <p14:creationId xmlns:p14="http://schemas.microsoft.com/office/powerpoint/2010/main" val="4148638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Allow text to be entered.</a:t>
            </a:r>
            <a:r>
              <a:rPr lang="en-US" b="0" baseline="0" dirty="0"/>
              <a:t> Accept answers in any order.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Solution: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1) </a:t>
            </a:r>
            <a:r>
              <a:rPr lang="en-ZA" sz="1200" dirty="0"/>
              <a:t>The semi-enclosed type</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dirty="0"/>
              <a:t>2) </a:t>
            </a:r>
            <a:r>
              <a:rPr lang="en-ZA" sz="1200" dirty="0"/>
              <a:t>Totally enclosed type or</a:t>
            </a:r>
            <a:r>
              <a:rPr lang="en-ZA" sz="1200" baseline="0" dirty="0"/>
              <a:t> </a:t>
            </a:r>
            <a:r>
              <a:rPr lang="en-ZA" sz="1200" dirty="0"/>
              <a:t>cartridge fuse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14</a:t>
            </a:fld>
            <a:endParaRPr lang="en-GB"/>
          </a:p>
        </p:txBody>
      </p:sp>
    </p:spTree>
    <p:extLst>
      <p:ext uri="{BB962C8B-B14F-4D97-AF65-F5344CB8AC3E}">
        <p14:creationId xmlns:p14="http://schemas.microsoft.com/office/powerpoint/2010/main" val="1034361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True or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Well done.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Incorrect – That is not correct. </a:t>
            </a:r>
            <a:r>
              <a:rPr lang="en-ZA" sz="1200" b="0" i="0" u="none" strike="noStrike" kern="1200" baseline="0" dirty="0">
                <a:solidFill>
                  <a:schemeClr val="tx1"/>
                </a:solidFill>
                <a:latin typeface="+mn-lt"/>
                <a:ea typeface="+mn-ea"/>
                <a:cs typeface="+mn-cs"/>
              </a:rPr>
              <a:t>Semi-enclosed fuses are normally </a:t>
            </a:r>
            <a:r>
              <a:rPr lang="en-ZA" sz="1200" b="1" i="0" u="none" strike="noStrike" kern="1200" baseline="0" dirty="0">
                <a:solidFill>
                  <a:schemeClr val="tx1"/>
                </a:solidFill>
                <a:latin typeface="+mn-lt"/>
                <a:ea typeface="+mn-ea"/>
                <a:cs typeface="+mn-cs"/>
              </a:rPr>
              <a:t>not</a:t>
            </a:r>
            <a:r>
              <a:rPr lang="en-ZA" sz="1200" b="0" i="0" u="none" strike="noStrike" kern="1200" baseline="0" dirty="0">
                <a:solidFill>
                  <a:schemeClr val="tx1"/>
                </a:solidFill>
                <a:latin typeface="+mn-lt"/>
                <a:ea typeface="+mn-ea"/>
                <a:cs typeface="+mn-cs"/>
              </a:rPr>
              <a:t> used to protect circuits exceeding 30 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15</a:t>
            </a:fld>
            <a:endParaRPr lang="en-GB"/>
          </a:p>
        </p:txBody>
      </p:sp>
    </p:spTree>
    <p:extLst>
      <p:ext uri="{BB962C8B-B14F-4D97-AF65-F5344CB8AC3E}">
        <p14:creationId xmlns:p14="http://schemas.microsoft.com/office/powerpoint/2010/main" val="34320155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Allow</a:t>
            </a:r>
            <a:r>
              <a:rPr lang="en-US" b="0" baseline="0" dirty="0"/>
              <a:t> text to be entered.</a:t>
            </a:r>
          </a:p>
          <a:p>
            <a:r>
              <a:rPr lang="en-US" b="0" baseline="0" dirty="0"/>
              <a:t>Solution: </a:t>
            </a:r>
            <a:r>
              <a:rPr lang="en-ZA" sz="1200" b="0" i="0" u="none" strike="noStrike" kern="1200" baseline="0" dirty="0">
                <a:solidFill>
                  <a:schemeClr val="tx1"/>
                </a:solidFill>
                <a:latin typeface="+mn-lt"/>
                <a:ea typeface="+mn-ea"/>
                <a:cs typeface="+mn-cs"/>
              </a:rPr>
              <a:t>High rupturing capacity fuse</a:t>
            </a:r>
          </a:p>
          <a:p>
            <a:r>
              <a:rPr lang="en-ZA" sz="1200" b="0" i="0" u="none" strike="noStrike" kern="1200" baseline="0" dirty="0">
                <a:solidFill>
                  <a:schemeClr val="tx1"/>
                </a:solidFill>
                <a:latin typeface="+mn-lt"/>
                <a:ea typeface="+mn-ea"/>
                <a:cs typeface="+mn-cs"/>
              </a:rPr>
              <a:t>May also accept: </a:t>
            </a:r>
            <a:r>
              <a:rPr lang="en-ZA" sz="1200" b="0" i="0" u="none" strike="noStrike" kern="1200" baseline="0" dirty="0" err="1">
                <a:solidFill>
                  <a:schemeClr val="tx1"/>
                </a:solidFill>
                <a:latin typeface="+mn-lt"/>
                <a:ea typeface="+mn-ea"/>
                <a:cs typeface="+mn-cs"/>
              </a:rPr>
              <a:t>h.r.c</a:t>
            </a:r>
            <a:r>
              <a:rPr lang="en-ZA" sz="1200" b="0" i="0" u="none" strike="noStrike" kern="1200" baseline="0" dirty="0">
                <a:solidFill>
                  <a:schemeClr val="tx1"/>
                </a:solidFill>
                <a:latin typeface="+mn-lt"/>
                <a:ea typeface="+mn-ea"/>
                <a:cs typeface="+mn-cs"/>
              </a:rPr>
              <a:t>. fuse as an answer.</a:t>
            </a: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16</a:t>
            </a:fld>
            <a:endParaRPr lang="en-GB"/>
          </a:p>
        </p:txBody>
      </p:sp>
    </p:spTree>
    <p:extLst>
      <p:ext uri="{BB962C8B-B14F-4D97-AF65-F5344CB8AC3E}">
        <p14:creationId xmlns:p14="http://schemas.microsoft.com/office/powerpoint/2010/main" val="3207570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Allow</a:t>
            </a:r>
            <a:r>
              <a:rPr lang="en-US" b="0" baseline="0" dirty="0"/>
              <a:t> text to be entered.</a:t>
            </a:r>
          </a:p>
          <a:p>
            <a:r>
              <a:rPr lang="en-US" b="0" baseline="0" dirty="0"/>
              <a:t>Solution: Indication element</a:t>
            </a:r>
            <a:endParaRPr lang="en-ZA" sz="1200" b="0" i="0" u="none" strike="noStrike" kern="1200" baseline="0" dirty="0">
              <a:solidFill>
                <a:schemeClr val="tx1"/>
              </a:solidFill>
              <a:latin typeface="+mn-lt"/>
              <a:ea typeface="+mn-ea"/>
              <a:cs typeface="+mn-cs"/>
            </a:endParaRP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t>17</a:t>
            </a:fld>
            <a:endParaRPr lang="en-GB"/>
          </a:p>
        </p:txBody>
      </p:sp>
    </p:spTree>
    <p:extLst>
      <p:ext uri="{BB962C8B-B14F-4D97-AF65-F5344CB8AC3E}">
        <p14:creationId xmlns:p14="http://schemas.microsoft.com/office/powerpoint/2010/main" val="32075702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err="1"/>
              <a:t>Img</a:t>
            </a:r>
            <a:r>
              <a:rPr lang="en-ZA" dirty="0"/>
              <a:t> 01:https://i.ytimg.com/vi/</a:t>
            </a:r>
            <a:r>
              <a:rPr lang="en-ZA" dirty="0" err="1"/>
              <a:t>GQlqoYmUWrs</a:t>
            </a:r>
            <a:r>
              <a:rPr lang="en-ZA" dirty="0"/>
              <a:t>/maxresdefault.jpg </a:t>
            </a:r>
          </a:p>
          <a:p>
            <a:endParaRPr lang="en-ZA" dirty="0"/>
          </a:p>
          <a:p>
            <a:r>
              <a:rPr lang="en-ZA" dirty="0"/>
              <a:t>Zoom into the ‘circuit</a:t>
            </a:r>
            <a:r>
              <a:rPr lang="en-ZA" baseline="0" dirty="0"/>
              <a:t> breaker</a:t>
            </a:r>
            <a:r>
              <a:rPr lang="en-ZA" dirty="0"/>
              <a:t>’ section of </a:t>
            </a:r>
            <a:r>
              <a:rPr lang="en-ZA" dirty="0" err="1"/>
              <a:t>Img</a:t>
            </a:r>
            <a:r>
              <a:rPr lang="en-ZA" dirty="0"/>
              <a:t> 01. Play animation on slide to see effect.</a:t>
            </a:r>
          </a:p>
        </p:txBody>
      </p:sp>
      <p:sp>
        <p:nvSpPr>
          <p:cNvPr id="4" name="Slide Number Placeholder 3"/>
          <p:cNvSpPr>
            <a:spLocks noGrp="1"/>
          </p:cNvSpPr>
          <p:nvPr>
            <p:ph type="sldNum" sz="quarter" idx="10"/>
          </p:nvPr>
        </p:nvSpPr>
        <p:spPr/>
        <p:txBody>
          <a:bodyPr/>
          <a:lstStyle/>
          <a:p>
            <a:fld id="{16FEC50E-693F-7248-AD71-EC691CF637E1}" type="slidenum">
              <a:rPr lang="en-GB" smtClean="0"/>
              <a:t>18</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19</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2</a:t>
            </a:fld>
            <a:endParaRPr lang="en-GB">
              <a:solidFill>
                <a:prstClr val="black"/>
              </a:solidFill>
            </a:endParaRPr>
          </a:p>
        </p:txBody>
      </p:sp>
    </p:spTree>
    <p:extLst>
      <p:ext uri="{BB962C8B-B14F-4D97-AF65-F5344CB8AC3E}">
        <p14:creationId xmlns:p14="http://schemas.microsoft.com/office/powerpoint/2010/main" val="1010229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20</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See appendix for Vid03</a:t>
            </a:r>
            <a:r>
              <a:rPr lang="en-ZA" baseline="0" dirty="0"/>
              <a:t> script. Play full screen.</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21</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22</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23</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b="0" dirty="0"/>
              <a:t>Allow text to be entered.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Solution: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1) A circuit breaker can </a:t>
            </a:r>
            <a:r>
              <a:rPr lang="en-ZA" sz="1200" dirty="0"/>
              <a:t>be used as an isolator</a:t>
            </a: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2) A circuit breaker can simply be reset after a fault or over-current and does not need to be replaced.</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3) A circuit breaker can be used in case of overload and short-circuit conditions.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ZA" sz="1200" b="0" i="0" u="none" strike="noStrike" kern="1200" baseline="0" dirty="0">
                <a:solidFill>
                  <a:schemeClr val="tx1"/>
                </a:solidFill>
                <a:latin typeface="+mn-lt"/>
                <a:ea typeface="+mn-ea"/>
                <a:cs typeface="+mn-cs"/>
              </a:rPr>
              <a:t>Accept slight variations of the above and in any order.</a:t>
            </a:r>
          </a:p>
          <a:p>
            <a:r>
              <a:rPr lang="en-ZA" sz="1200" b="0" i="0" u="none" strike="noStrike"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24</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is 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Great job. </a:t>
            </a:r>
          </a:p>
          <a:p>
            <a:r>
              <a:rPr lang="en-US" b="0" dirty="0"/>
              <a:t>Incorrect – Try</a:t>
            </a:r>
            <a:r>
              <a:rPr lang="en-US" b="0" baseline="0" dirty="0"/>
              <a:t> again. </a:t>
            </a:r>
            <a:endParaRPr lang="en-ZA"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25</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0" dirty="0"/>
              <a:t>Allow text to be entered.</a:t>
            </a:r>
          </a:p>
          <a:p>
            <a:r>
              <a:rPr lang="en-ZA" b="0" dirty="0"/>
              <a:t>Solution:</a:t>
            </a:r>
          </a:p>
          <a:p>
            <a:r>
              <a:rPr lang="en-ZA" b="0" dirty="0"/>
              <a:t>1) </a:t>
            </a:r>
            <a:r>
              <a:rPr lang="en-ZA" sz="1200" dirty="0"/>
              <a:t>The magnetic type</a:t>
            </a:r>
            <a:endParaRPr lang="en-ZA" b="0" dirty="0"/>
          </a:p>
          <a:p>
            <a:r>
              <a:rPr lang="en-ZA" b="0" dirty="0"/>
              <a:t>2) </a:t>
            </a:r>
            <a:r>
              <a:rPr lang="en-ZA" sz="1200" dirty="0"/>
              <a:t>The thermo-magnetic type</a:t>
            </a:r>
          </a:p>
          <a:p>
            <a:r>
              <a:rPr lang="en-ZA" sz="1200" b="0" dirty="0"/>
              <a:t>Accept answers in any order.</a:t>
            </a:r>
            <a:endParaRPr lang="en-ZA" b="0" dirty="0"/>
          </a:p>
          <a:p>
            <a:endParaRPr lang="en-ZA"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26</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FALSE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Great job.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Incorrect – </a:t>
            </a:r>
            <a:r>
              <a:rPr lang="en-US" b="0" baseline="0" dirty="0"/>
              <a:t> </a:t>
            </a:r>
            <a:r>
              <a:rPr lang="en-ZA" sz="1200" dirty="0"/>
              <a:t>Arc quenching is achieved in mini circuit breakers by a number of metal plates placed diagonally and </a:t>
            </a:r>
            <a:r>
              <a:rPr lang="en-ZA" sz="1200" b="1" dirty="0"/>
              <a:t>above</a:t>
            </a:r>
            <a:r>
              <a:rPr lang="en-ZA" sz="1200" dirty="0"/>
              <a:t> the contacts as arc </a:t>
            </a:r>
            <a:r>
              <a:rPr lang="en-ZA" sz="1200" dirty="0" err="1"/>
              <a:t>interrupters.</a:t>
            </a:r>
            <a:r>
              <a:rPr lang="en-ZA" sz="1200" b="0" i="0" u="none" strike="noStrike" kern="1200" baseline="0" dirty="0" err="1">
                <a:solidFill>
                  <a:schemeClr val="tx1"/>
                </a:solidFill>
                <a:latin typeface="+mn-lt"/>
                <a:ea typeface="+mn-ea"/>
                <a:cs typeface="+mn-cs"/>
              </a:rPr>
              <a:t>They</a:t>
            </a:r>
            <a:r>
              <a:rPr lang="en-ZA" sz="1200" b="0" i="0" u="none" strike="noStrike" kern="1200" baseline="0" dirty="0">
                <a:solidFill>
                  <a:schemeClr val="tx1"/>
                </a:solidFill>
                <a:latin typeface="+mn-lt"/>
                <a:ea typeface="+mn-ea"/>
                <a:cs typeface="+mn-cs"/>
              </a:rPr>
              <a:t> divide and absorb the spark, thus protecting the contact points. </a:t>
            </a:r>
          </a:p>
          <a:p>
            <a:r>
              <a:rPr lang="en-ZA" sz="1200" b="0" i="0" u="none" strike="noStrike" kern="1200" baseline="0" dirty="0">
                <a:solidFill>
                  <a:schemeClr val="tx1"/>
                </a:solidFill>
                <a:latin typeface="+mn-lt"/>
                <a:ea typeface="+mn-ea"/>
                <a:cs typeface="+mn-cs"/>
              </a:rPr>
              <a:t>	</a:t>
            </a:r>
          </a:p>
          <a:p>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27</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Great job.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Incorrect – Regulation</a:t>
            </a:r>
            <a:r>
              <a:rPr lang="en-US" b="0" baseline="0" dirty="0"/>
              <a:t> 6.8.1 of SANS states: </a:t>
            </a:r>
            <a:r>
              <a:rPr lang="en-ZA" b="0" dirty="0"/>
              <a:t>A circuit-breaker that is used as a main or local switch-</a:t>
            </a:r>
            <a:r>
              <a:rPr lang="en-ZA" b="0" dirty="0" err="1"/>
              <a:t>disconnector</a:t>
            </a:r>
            <a:r>
              <a:rPr lang="en-ZA" b="0" dirty="0"/>
              <a:t>(see 6.9.4) shall comply with the relevant requirements of a standard given</a:t>
            </a:r>
            <a:r>
              <a:rPr lang="en-ZA" b="0" baseline="0" dirty="0"/>
              <a:t> </a:t>
            </a:r>
            <a:r>
              <a:rPr lang="en-ZA" b="0" dirty="0"/>
              <a:t>in clause 4 for switch-</a:t>
            </a:r>
            <a:r>
              <a:rPr lang="en-ZA" b="0" dirty="0" err="1"/>
              <a:t>disconnectors</a:t>
            </a:r>
            <a:r>
              <a:rPr lang="en-ZA" b="0" dirty="0"/>
              <a:t>, or, alternatively, a switch-</a:t>
            </a:r>
            <a:r>
              <a:rPr lang="en-ZA" b="0" dirty="0" err="1"/>
              <a:t>disconnectorshall</a:t>
            </a:r>
            <a:r>
              <a:rPr lang="en-ZA" b="0" dirty="0"/>
              <a:t> be positioned on the supply side of the circuit-breaker.</a:t>
            </a:r>
            <a:r>
              <a:rPr lang="en-ZA" sz="1200" b="0" i="0" u="none" strike="noStrike" kern="1200" baseline="0" dirty="0">
                <a:solidFill>
                  <a:schemeClr val="tx1"/>
                </a:solidFill>
                <a:latin typeface="+mn-lt"/>
                <a:ea typeface="+mn-ea"/>
                <a:cs typeface="+mn-cs"/>
              </a:rPr>
              <a:t>	</a:t>
            </a:r>
          </a:p>
          <a:p>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28</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MCQ</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answer TRUE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Feedback: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Correct – Great job. </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Incorrect – </a:t>
            </a:r>
            <a:r>
              <a:rPr lang="en-ZA" b="0" dirty="0"/>
              <a:t>Low temperatures</a:t>
            </a:r>
            <a:r>
              <a:rPr lang="en-ZA" b="0" baseline="0" dirty="0"/>
              <a:t> </a:t>
            </a:r>
            <a:r>
              <a:rPr lang="en-ZA" b="0" dirty="0"/>
              <a:t>might prevent thermal protection from tripping.</a:t>
            </a:r>
            <a:endParaRPr lang="en-GB" sz="1200" dirty="0"/>
          </a:p>
        </p:txBody>
      </p:sp>
      <p:sp>
        <p:nvSpPr>
          <p:cNvPr id="4" name="Slide Number Placeholder 3"/>
          <p:cNvSpPr>
            <a:spLocks noGrp="1"/>
          </p:cNvSpPr>
          <p:nvPr>
            <p:ph type="sldNum" sz="quarter" idx="10"/>
          </p:nvPr>
        </p:nvSpPr>
        <p:spPr/>
        <p:txBody>
          <a:bodyPr/>
          <a:lstStyle/>
          <a:p>
            <a:fld id="{16FEC50E-693F-7248-AD71-EC691CF637E1}" type="slidenum">
              <a:rPr lang="en-GB" smtClean="0"/>
              <a:t>29</a:t>
            </a:fld>
            <a:endParaRPr lang="en-GB"/>
          </a:p>
        </p:txBody>
      </p:sp>
    </p:spTree>
    <p:extLst>
      <p:ext uri="{BB962C8B-B14F-4D97-AF65-F5344CB8AC3E}">
        <p14:creationId xmlns:p14="http://schemas.microsoft.com/office/powerpoint/2010/main" val="812980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Link to</a:t>
            </a:r>
            <a:r>
              <a:rPr lang="en-US" b="0" baseline="0" dirty="0"/>
              <a:t> unit 1.1 upon </a:t>
            </a:r>
            <a:r>
              <a:rPr lang="en-US" b="0" baseline="0"/>
              <a:t>clicking the unit.</a:t>
            </a:r>
            <a:endParaRPr lang="en-US" b="0"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3</a:t>
            </a:fld>
            <a:endParaRPr lang="en-GB">
              <a:solidFill>
                <a:prstClr val="black"/>
              </a:solidFill>
            </a:endParaRPr>
          </a:p>
        </p:txBody>
      </p:sp>
    </p:spTree>
    <p:extLst>
      <p:ext uri="{BB962C8B-B14F-4D97-AF65-F5344CB8AC3E}">
        <p14:creationId xmlns:p14="http://schemas.microsoft.com/office/powerpoint/2010/main" val="2253151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16FEC50E-693F-7248-AD71-EC691CF637E1}" type="slidenum">
              <a:rPr lang="en-GB" smtClean="0">
                <a:solidFill>
                  <a:prstClr val="black"/>
                </a:solidFill>
              </a:rPr>
              <a:pPr/>
              <a:t>30</a:t>
            </a:fld>
            <a:endParaRPr lang="en-GB">
              <a:solidFill>
                <a:prstClr val="black"/>
              </a:solidFill>
            </a:endParaRPr>
          </a:p>
        </p:txBody>
      </p:sp>
    </p:spTree>
    <p:extLst>
      <p:ext uri="{BB962C8B-B14F-4D97-AF65-F5344CB8AC3E}">
        <p14:creationId xmlns:p14="http://schemas.microsoft.com/office/powerpoint/2010/main" val="22050948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Vid02: script as above. Presenter to show actual fuses and demonstrations not just images-the images here are just used for reference.</a:t>
            </a:r>
          </a:p>
          <a:p>
            <a:endParaRPr lang="en-ZA" baseline="0" dirty="0"/>
          </a:p>
          <a:p>
            <a:r>
              <a:rPr lang="en-ZA" baseline="0" dirty="0"/>
              <a:t>Semi-enclosed image: </a:t>
            </a:r>
            <a:r>
              <a:rPr lang="en-ZA" sz="1200" b="0" i="0" kern="1200" dirty="0">
                <a:solidFill>
                  <a:schemeClr val="tx1"/>
                </a:solidFill>
                <a:effectLst/>
                <a:latin typeface="+mn-lt"/>
                <a:ea typeface="+mn-ea"/>
                <a:cs typeface="+mn-cs"/>
              </a:rPr>
              <a:t>https://bit.ly/2Mwt6Dw</a:t>
            </a:r>
            <a:endParaRPr lang="en-ZA"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31</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aseline="0" dirty="0"/>
              <a:t>Vid02: script as above. Presenter to show actual fuses and demonstrations not just images-the images here are just used for reference.</a:t>
            </a:r>
          </a:p>
          <a:p>
            <a:r>
              <a:rPr lang="en-ZA" baseline="0" dirty="0"/>
              <a:t>Figure 10: Book 4, CO-T, Page 21</a:t>
            </a:r>
          </a:p>
        </p:txBody>
      </p:sp>
      <p:sp>
        <p:nvSpPr>
          <p:cNvPr id="4" name="Slide Number Placeholder 3"/>
          <p:cNvSpPr>
            <a:spLocks noGrp="1"/>
          </p:cNvSpPr>
          <p:nvPr>
            <p:ph type="sldNum" sz="quarter" idx="10"/>
          </p:nvPr>
        </p:nvSpPr>
        <p:spPr/>
        <p:txBody>
          <a:bodyPr/>
          <a:lstStyle/>
          <a:p>
            <a:fld id="{16FEC50E-693F-7248-AD71-EC691CF637E1}" type="slidenum">
              <a:rPr lang="en-GB" smtClean="0"/>
              <a:t>32</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Vid02: script as above. Presenter to show actual fuses and demonstrations not just images-the images here are just used for reference.</a:t>
            </a:r>
          </a:p>
          <a:p>
            <a:endParaRPr lang="en-ZA"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33</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aseline="0" dirty="0"/>
              <a:t>Vid02: script as above. Presenter to show actual fuses and demonstrations not just images-the images here are just used for reference.</a:t>
            </a:r>
          </a:p>
          <a:p>
            <a:endParaRPr lang="en-ZA" baseline="0" dirty="0"/>
          </a:p>
          <a:p>
            <a:r>
              <a:rPr lang="en-ZA" baseline="0" dirty="0"/>
              <a:t>Image of enclosed fuse: </a:t>
            </a:r>
            <a:r>
              <a:rPr lang="en-ZA" sz="1200" b="0" i="0" kern="1200" dirty="0">
                <a:solidFill>
                  <a:schemeClr val="tx1"/>
                </a:solidFill>
                <a:effectLst/>
                <a:latin typeface="+mn-lt"/>
                <a:ea typeface="+mn-ea"/>
                <a:cs typeface="+mn-cs"/>
              </a:rPr>
              <a:t>https://bit.ly/2MwBoLI</a:t>
            </a:r>
            <a:endParaRPr lang="en-ZA"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34</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aseline="0" dirty="0"/>
              <a:t>Vid02: script as above. Presenter to show actual fuses and demonstrations not just images-the images here are just used for reference.</a:t>
            </a:r>
          </a:p>
          <a:p>
            <a:endParaRPr lang="en-ZA" baseline="0" dirty="0"/>
          </a:p>
          <a:p>
            <a:r>
              <a:rPr lang="en-ZA" baseline="0" dirty="0"/>
              <a:t>Figure 11: Book 4, CO-T, Page 23.</a:t>
            </a:r>
          </a:p>
        </p:txBody>
      </p:sp>
      <p:sp>
        <p:nvSpPr>
          <p:cNvPr id="4" name="Slide Number Placeholder 3"/>
          <p:cNvSpPr>
            <a:spLocks noGrp="1"/>
          </p:cNvSpPr>
          <p:nvPr>
            <p:ph type="sldNum" sz="quarter" idx="10"/>
          </p:nvPr>
        </p:nvSpPr>
        <p:spPr/>
        <p:txBody>
          <a:bodyPr/>
          <a:lstStyle/>
          <a:p>
            <a:fld id="{16FEC50E-693F-7248-AD71-EC691CF637E1}" type="slidenum">
              <a:rPr lang="en-GB" smtClean="0"/>
              <a:t>35</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aseline="0" dirty="0"/>
              <a:t>Vid02: script as above. Presenter to show actual fuses and demonstrations not just images-the images here are just used for reference.</a:t>
            </a:r>
          </a:p>
          <a:p>
            <a:endParaRPr lang="en-ZA" baseline="0" dirty="0"/>
          </a:p>
          <a:p>
            <a:r>
              <a:rPr lang="en-ZA" baseline="0" dirty="0"/>
              <a:t>Figure 12: Book 4, CO-T, Page 23.</a:t>
            </a:r>
          </a:p>
        </p:txBody>
      </p:sp>
      <p:sp>
        <p:nvSpPr>
          <p:cNvPr id="4" name="Slide Number Placeholder 3"/>
          <p:cNvSpPr>
            <a:spLocks noGrp="1"/>
          </p:cNvSpPr>
          <p:nvPr>
            <p:ph type="sldNum" sz="quarter" idx="10"/>
          </p:nvPr>
        </p:nvSpPr>
        <p:spPr/>
        <p:txBody>
          <a:bodyPr/>
          <a:lstStyle/>
          <a:p>
            <a:fld id="{16FEC50E-693F-7248-AD71-EC691CF637E1}" type="slidenum">
              <a:rPr lang="en-GB" smtClean="0"/>
              <a:t>36</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aseline="0" dirty="0"/>
              <a:t>Vid02: script as above. Presenter to show actual fuses and demonstrations not just images-the images here are just used for reference.</a:t>
            </a:r>
          </a:p>
          <a:p>
            <a:endParaRPr lang="en-ZA" baseline="0" dirty="0"/>
          </a:p>
          <a:p>
            <a:r>
              <a:rPr lang="en-ZA" baseline="0" dirty="0"/>
              <a:t>Figure 13: Book 4, CO-T, Page 24.</a:t>
            </a:r>
          </a:p>
        </p:txBody>
      </p:sp>
      <p:sp>
        <p:nvSpPr>
          <p:cNvPr id="4" name="Slide Number Placeholder 3"/>
          <p:cNvSpPr>
            <a:spLocks noGrp="1"/>
          </p:cNvSpPr>
          <p:nvPr>
            <p:ph type="sldNum" sz="quarter" idx="10"/>
          </p:nvPr>
        </p:nvSpPr>
        <p:spPr/>
        <p:txBody>
          <a:bodyPr/>
          <a:lstStyle/>
          <a:p>
            <a:fld id="{16FEC50E-693F-7248-AD71-EC691CF637E1}" type="slidenum">
              <a:rPr lang="en-GB" smtClean="0"/>
              <a:t>37</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aseline="0" dirty="0"/>
              <a:t>Vid02: script as above. Presenter to show actual fuses and demonstrations not just images-the images here are just used for reference.</a:t>
            </a:r>
          </a:p>
          <a:p>
            <a:endParaRPr lang="en-ZA" baseline="0" dirty="0"/>
          </a:p>
          <a:p>
            <a:r>
              <a:rPr lang="en-ZA" baseline="0" dirty="0"/>
              <a:t>Image of slow blow fuse: </a:t>
            </a:r>
            <a:r>
              <a:rPr lang="en-ZA" sz="1200" b="0" i="0" kern="1200" dirty="0">
                <a:solidFill>
                  <a:schemeClr val="tx1"/>
                </a:solidFill>
                <a:effectLst/>
                <a:latin typeface="+mn-lt"/>
                <a:ea typeface="+mn-ea"/>
                <a:cs typeface="+mn-cs"/>
              </a:rPr>
              <a:t>https://bit.ly/2NekHtB</a:t>
            </a:r>
            <a:endParaRPr lang="en-ZA" baseline="0" dirty="0"/>
          </a:p>
          <a:p>
            <a:endParaRPr lang="en-ZA"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38</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baseline="0" dirty="0"/>
              <a:t>Vid02: script as above. Presenter to show actual fuses and demonstrations not just images-the images here are just used for reference.</a:t>
            </a:r>
          </a:p>
          <a:p>
            <a:endParaRPr lang="en-ZA"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Image of quick blow fuse: </a:t>
            </a:r>
            <a:r>
              <a:rPr lang="en-ZA" sz="1200" b="0" i="0" kern="1200" dirty="0">
                <a:solidFill>
                  <a:schemeClr val="tx1"/>
                </a:solidFill>
                <a:effectLst/>
                <a:latin typeface="+mn-lt"/>
                <a:ea typeface="+mn-ea"/>
                <a:cs typeface="+mn-cs"/>
              </a:rPr>
              <a:t>https://bit.ly/2MwBoLI</a:t>
            </a:r>
            <a:endParaRPr lang="en-ZA" baseline="0" dirty="0"/>
          </a:p>
          <a:p>
            <a:endParaRPr lang="en-ZA" baseline="0" dirty="0"/>
          </a:p>
        </p:txBody>
      </p:sp>
      <p:sp>
        <p:nvSpPr>
          <p:cNvPr id="4" name="Slide Number Placeholder 3"/>
          <p:cNvSpPr>
            <a:spLocks noGrp="1"/>
          </p:cNvSpPr>
          <p:nvPr>
            <p:ph type="sldNum" sz="quarter" idx="10"/>
          </p:nvPr>
        </p:nvSpPr>
        <p:spPr/>
        <p:txBody>
          <a:bodyPr/>
          <a:lstStyle/>
          <a:p>
            <a:fld id="{16FEC50E-693F-7248-AD71-EC691CF637E1}" type="slidenum">
              <a:rPr lang="en-GB" smtClean="0"/>
              <a:t>39</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Link</a:t>
            </a:r>
            <a:r>
              <a:rPr lang="en-ZA" baseline="0" dirty="0"/>
              <a:t> each to the relevant section below.</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Vid03 script as above. </a:t>
            </a:r>
            <a:r>
              <a:rPr lang="en-ZA" baseline="0" dirty="0"/>
              <a:t>Presenter to show actual breakers and demonstrations not just images-the images here are just used for reference.</a:t>
            </a: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r>
              <a:rPr lang="en-ZA" dirty="0"/>
              <a:t>Presenter to show the different types</a:t>
            </a:r>
            <a:r>
              <a:rPr lang="en-ZA" baseline="0" dirty="0"/>
              <a:t> of circuit breakers.</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Image of circuit breakers: https://www.elprocus.com/wp-content/uploads/2016/10/Types-of-Circuit-Breakers.png</a:t>
            </a:r>
          </a:p>
          <a:p>
            <a:pPr marL="0" marR="0" indent="0" algn="l" defTabSz="914400" rtl="0" eaLnBrk="1" fontAlgn="auto" latinLnBrk="0" hangingPunct="1">
              <a:lnSpc>
                <a:spcPct val="100000"/>
              </a:lnSpc>
              <a:spcBef>
                <a:spcPts val="0"/>
              </a:spcBef>
              <a:spcAft>
                <a:spcPts val="0"/>
              </a:spcAft>
              <a:buClrTx/>
              <a:buSzTx/>
              <a:buFontTx/>
              <a:buNone/>
              <a:tabLst/>
              <a:defRPr/>
            </a:pP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 to this:</a:t>
            </a:r>
            <a:r>
              <a:rPr lang="en-ZA" baseline="0" dirty="0"/>
              <a:t> https://www.youtube.com/watch?v=iY9skBNKFGE</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40</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Vid03 script as above. </a:t>
            </a:r>
            <a:r>
              <a:rPr lang="en-ZA" baseline="0" dirty="0"/>
              <a:t>Presenter to show actual breakers and demonstrations not just images-the images here are just used for reference.</a:t>
            </a: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r>
              <a:rPr lang="en-ZA" dirty="0"/>
              <a:t>Presenter to show the different types</a:t>
            </a:r>
            <a:r>
              <a:rPr lang="en-ZA" baseline="0" dirty="0"/>
              <a:t> of circuit breakers.</a:t>
            </a:r>
          </a:p>
          <a:p>
            <a:pPr marL="0" marR="0" indent="0" algn="l" defTabSz="914400" rtl="0" eaLnBrk="1" fontAlgn="auto" latinLnBrk="0" hangingPunct="1">
              <a:lnSpc>
                <a:spcPct val="100000"/>
              </a:lnSpc>
              <a:spcBef>
                <a:spcPts val="0"/>
              </a:spcBef>
              <a:spcAft>
                <a:spcPts val="0"/>
              </a:spcAft>
              <a:buClrTx/>
              <a:buSzTx/>
              <a:buFontTx/>
              <a:buNone/>
              <a:tabLst/>
              <a:defRPr/>
            </a:pPr>
            <a:r>
              <a:rPr lang="en-ZA" baseline="0" dirty="0"/>
              <a:t>Image of magnetic circuit breaker: https://www.asi-ez.com/pix/illustrations/ndb-100_series_cb.jpg</a:t>
            </a: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 to this:</a:t>
            </a:r>
            <a:r>
              <a:rPr lang="en-ZA" baseline="0" dirty="0"/>
              <a:t> https://www.youtube.com/watch?v=iY9skBNKFGE</a:t>
            </a:r>
            <a:endParaRPr lang="en-ZA" dirty="0"/>
          </a:p>
          <a:p>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41</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Vid03 script as above. </a:t>
            </a:r>
            <a:r>
              <a:rPr lang="en-ZA" baseline="0" dirty="0"/>
              <a:t>Presenter to show actual breakers and demonstrations not just images-the images here are just used for reference.</a:t>
            </a:r>
            <a:endParaRPr lang="en-ZA" dirty="0"/>
          </a:p>
          <a:p>
            <a:r>
              <a:rPr lang="en-ZA" dirty="0"/>
              <a:t>Figure</a:t>
            </a:r>
            <a:r>
              <a:rPr lang="en-ZA" baseline="0" dirty="0"/>
              <a:t> 14: Book 4, CO-T, Page 29</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 to this:</a:t>
            </a:r>
            <a:r>
              <a:rPr lang="en-ZA" baseline="0" dirty="0"/>
              <a:t> https://www.youtube.com/watch?v=iY9skBNKFGE</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42</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Vid03 script as above. </a:t>
            </a:r>
            <a:r>
              <a:rPr lang="en-ZA" baseline="0" dirty="0"/>
              <a:t>Presenter to show actual breakers and demonstrations not just images-the images here are just used for reference.</a:t>
            </a:r>
            <a:endParaRPr lang="en-ZA" dirty="0"/>
          </a:p>
          <a:p>
            <a:r>
              <a:rPr lang="en-ZA" dirty="0"/>
              <a:t>Image of thermo-magnetic breaker: http://engineering.electrical-equipment.org/wp-content/uploads/2014/02/Thermal-Magnetic-Circuit-Breakers.jpg</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 to this:</a:t>
            </a:r>
            <a:r>
              <a:rPr lang="en-ZA" baseline="0" dirty="0"/>
              <a:t> https://www.youtube.com/watch?v=iY9skBNKFGE</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43</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Vid03 script as above. </a:t>
            </a:r>
            <a:r>
              <a:rPr lang="en-ZA" baseline="0" dirty="0"/>
              <a:t>Presenter to show actual breakers and demonstrations not just images-the images here are just used for reference.</a:t>
            </a:r>
            <a:endParaRPr lang="en-ZA" dirty="0"/>
          </a:p>
          <a:p>
            <a:r>
              <a:rPr lang="en-ZA" dirty="0"/>
              <a:t>Figure</a:t>
            </a:r>
            <a:r>
              <a:rPr lang="en-ZA" baseline="0" dirty="0"/>
              <a:t> 15: Book 4, CO-T, Page 30</a:t>
            </a:r>
          </a:p>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 to this:</a:t>
            </a:r>
            <a:r>
              <a:rPr lang="en-ZA" baseline="0" dirty="0"/>
              <a:t> https://www.youtube.com/watch?v=iY9skBNKFGE</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44</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a:t>Vid03 script as above. </a:t>
            </a:r>
            <a:r>
              <a:rPr lang="en-ZA" baseline="0" dirty="0"/>
              <a:t>Presenter to show actual breakers and demonstrations not just images-the images here are just used for reference.</a:t>
            </a:r>
            <a:endParaRPr lang="en-ZA" dirty="0"/>
          </a:p>
          <a:p>
            <a:pPr marL="0" marR="0" indent="0" algn="l" defTabSz="914400" rtl="0" eaLnBrk="1" fontAlgn="auto" latinLnBrk="0" hangingPunct="1">
              <a:lnSpc>
                <a:spcPct val="100000"/>
              </a:lnSpc>
              <a:spcBef>
                <a:spcPts val="0"/>
              </a:spcBef>
              <a:spcAft>
                <a:spcPts val="0"/>
              </a:spcAft>
              <a:buClrTx/>
              <a:buSzTx/>
              <a:buFontTx/>
              <a:buNone/>
              <a:tabLst/>
              <a:defRPr/>
            </a:pPr>
            <a:r>
              <a:rPr lang="en-ZA" dirty="0"/>
              <a:t>Create a video similar to this:</a:t>
            </a:r>
            <a:r>
              <a:rPr lang="en-ZA" baseline="0" dirty="0"/>
              <a:t> https://www.youtube.com/watch?v=iY9skBNKFGE</a:t>
            </a:r>
            <a:endParaRPr lang="en-ZA" dirty="0"/>
          </a:p>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45</a:t>
            </a:fld>
            <a:endParaRPr lang="en-GB"/>
          </a:p>
        </p:txBody>
      </p:sp>
    </p:spTree>
    <p:extLst>
      <p:ext uri="{BB962C8B-B14F-4D97-AF65-F5344CB8AC3E}">
        <p14:creationId xmlns:p14="http://schemas.microsoft.com/office/powerpoint/2010/main" val="1032009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a:p>
            <a:r>
              <a:rPr lang="en-ZA" dirty="0" err="1"/>
              <a:t>Img</a:t>
            </a:r>
            <a:r>
              <a:rPr lang="en-ZA" dirty="0"/>
              <a:t> 01: https://i.ytimg.com/vi/GQlqoYmUWrs/maxresdefault.jpg </a:t>
            </a:r>
          </a:p>
          <a:p>
            <a:endParaRPr lang="en-ZA" dirty="0"/>
          </a:p>
          <a:p>
            <a:r>
              <a:rPr lang="en-ZA" sz="1200" b="0" i="0" kern="1200" dirty="0">
                <a:solidFill>
                  <a:schemeClr val="tx1"/>
                </a:solidFill>
                <a:effectLst/>
                <a:latin typeface="+mn-lt"/>
                <a:ea typeface="+mn-ea"/>
                <a:cs typeface="+mn-cs"/>
              </a:rPr>
              <a:t>On</a:t>
            </a:r>
            <a:r>
              <a:rPr lang="en-ZA" sz="1200" b="0" i="0" kern="1200" baseline="0" dirty="0">
                <a:solidFill>
                  <a:schemeClr val="tx1"/>
                </a:solidFill>
                <a:effectLst/>
                <a:latin typeface="+mn-lt"/>
                <a:ea typeface="+mn-ea"/>
                <a:cs typeface="+mn-cs"/>
              </a:rPr>
              <a:t> clicking ‘fuses and circuit breakers’ =“C</a:t>
            </a:r>
            <a:r>
              <a:rPr lang="en-ZA" sz="1200" b="0" i="0" kern="1200" dirty="0">
                <a:solidFill>
                  <a:schemeClr val="tx1"/>
                </a:solidFill>
                <a:effectLst/>
                <a:latin typeface="+mn-lt"/>
                <a:ea typeface="+mn-ea"/>
                <a:cs typeface="+mn-cs"/>
              </a:rPr>
              <a:t>ircuit breakers and fuses are designed to detect when there is too much current in the circuit, while overload relays are designed to detect if a motor is overheating and will open the circuit if the motor gets too hot. For example, an overload relay can trip without a circuit breaker tripping. One does not replace the other.”</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5</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dirty="0" err="1"/>
              <a:t>Img</a:t>
            </a:r>
            <a:r>
              <a:rPr lang="en-ZA" dirty="0"/>
              <a:t> 01:https://i.ytimg.com/vi/</a:t>
            </a:r>
            <a:r>
              <a:rPr lang="en-ZA" dirty="0" err="1"/>
              <a:t>GQlqoYmUWrs</a:t>
            </a:r>
            <a:r>
              <a:rPr lang="en-ZA" dirty="0"/>
              <a:t>/maxresdefault.jpg </a:t>
            </a:r>
          </a:p>
          <a:p>
            <a:endParaRPr lang="en-ZA" dirty="0"/>
          </a:p>
          <a:p>
            <a:r>
              <a:rPr lang="en-ZA" dirty="0"/>
              <a:t>Zoom into the ‘fuse’ section of </a:t>
            </a:r>
            <a:r>
              <a:rPr lang="en-ZA" dirty="0" err="1"/>
              <a:t>Img</a:t>
            </a:r>
            <a:r>
              <a:rPr lang="en-ZA" dirty="0"/>
              <a:t> 01. Play animation on slide to see effect.</a:t>
            </a:r>
          </a:p>
        </p:txBody>
      </p:sp>
      <p:sp>
        <p:nvSpPr>
          <p:cNvPr id="4" name="Slide Number Placeholder 3"/>
          <p:cNvSpPr>
            <a:spLocks noGrp="1"/>
          </p:cNvSpPr>
          <p:nvPr>
            <p:ph type="sldNum" sz="quarter" idx="10"/>
          </p:nvPr>
        </p:nvSpPr>
        <p:spPr/>
        <p:txBody>
          <a:bodyPr/>
          <a:lstStyle/>
          <a:p>
            <a:fld id="{16FEC50E-693F-7248-AD71-EC691CF637E1}" type="slidenum">
              <a:rPr lang="en-GB" smtClean="0"/>
              <a:t>6</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Img02:</a:t>
            </a:r>
            <a:r>
              <a:rPr lang="en-ZA" sz="1200" b="0" i="0" kern="1200" dirty="0">
                <a:solidFill>
                  <a:schemeClr val="tx1"/>
                </a:solidFill>
                <a:effectLst/>
                <a:latin typeface="+mn-lt"/>
                <a:ea typeface="+mn-ea"/>
                <a:cs typeface="+mn-cs"/>
              </a:rPr>
              <a:t>https://bit.ly/2xeEYoI</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7</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ZA" dirty="0"/>
              <a:t>Get cod</a:t>
            </a:r>
            <a:r>
              <a:rPr lang="en-ZA" baseline="0" dirty="0"/>
              <a:t>e for ‘Fun with electrical fuses’ YT01</a:t>
            </a:r>
            <a:r>
              <a:rPr lang="en-ZA" dirty="0"/>
              <a:t>=</a:t>
            </a:r>
            <a:r>
              <a:rPr lang="en-ZA" baseline="0" dirty="0"/>
              <a:t> https://www.youtube.com/watch?v=70arPvsHKkk, play video full screen. </a:t>
            </a:r>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8</a:t>
            </a:fld>
            <a:endParaRPr lang="en-GB"/>
          </a:p>
        </p:txBody>
      </p:sp>
    </p:spTree>
    <p:extLst>
      <p:ext uri="{BB962C8B-B14F-4D97-AF65-F5344CB8AC3E}">
        <p14:creationId xmlns:p14="http://schemas.microsoft.com/office/powerpoint/2010/main" val="1528793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6FEC50E-693F-7248-AD71-EC691CF637E1}" type="slidenum">
              <a:rPr lang="en-GB" smtClean="0"/>
              <a:t>9</a:t>
            </a:fld>
            <a:endParaRPr lang="en-GB"/>
          </a:p>
        </p:txBody>
      </p:sp>
    </p:spTree>
    <p:extLst>
      <p:ext uri="{BB962C8B-B14F-4D97-AF65-F5344CB8AC3E}">
        <p14:creationId xmlns:p14="http://schemas.microsoft.com/office/powerpoint/2010/main" val="15287931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
        <p:nvSpPr>
          <p:cNvPr id="7" name="Rectangle 6">
            <a:extLst>
              <a:ext uri="{FF2B5EF4-FFF2-40B4-BE49-F238E27FC236}">
                <a16:creationId xmlns:a16="http://schemas.microsoft.com/office/drawing/2014/main" id="{5E407DE3-9DDB-4BC9-B55A-F75D494A9618}"/>
              </a:ext>
            </a:extLst>
          </p:cNvPr>
          <p:cNvSpPr/>
          <p:nvPr userDrawn="1"/>
        </p:nvSpPr>
        <p:spPr>
          <a:xfrm>
            <a:off x="392012" y="5084243"/>
            <a:ext cx="9455351" cy="507831"/>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900" b="0" i="1" u="none" strike="noStrike" kern="1200" cap="none" spc="0" normalizeH="0" baseline="0" noProof="0" dirty="0">
                <a:ln>
                  <a:noFill/>
                </a:ln>
                <a:solidFill>
                  <a:srgbClr val="43525A"/>
                </a:solidFill>
                <a:effectLst/>
                <a:uLnTx/>
                <a:uFillTx/>
                <a:latin typeface="+mn-lt"/>
                <a:ea typeface="+mn-ea"/>
                <a:cs typeface="+mn-cs"/>
              </a:rPr>
              <a:t>All copyright and intellectual property rights in respect of materials developed by the service provider during this project will vest in the Department of Higher Education and Training, which will have the right to allow any individual, company, agency or organisation to use or modify the materials for any purpose approved by this Department, including selling the materials or releasing them as Open Educational Resources (OER) under an appropriate copyright license. </a:t>
            </a:r>
          </a:p>
        </p:txBody>
      </p:sp>
    </p:spTree>
    <p:custDataLst>
      <p:tags r:id="rId1"/>
    </p:custDataLst>
    <p:extLst>
      <p:ext uri="{BB962C8B-B14F-4D97-AF65-F5344CB8AC3E}">
        <p14:creationId xmlns:p14="http://schemas.microsoft.com/office/powerpoint/2010/main" val="79908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33904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71393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3134729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21240573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t>Unit Objectives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t>Unit Objectives</a:t>
            </a:r>
          </a:p>
        </p:txBody>
      </p:sp>
    </p:spTree>
    <p:extLst>
      <p:ext uri="{BB962C8B-B14F-4D97-AF65-F5344CB8AC3E}">
        <p14:creationId xmlns:p14="http://schemas.microsoft.com/office/powerpoint/2010/main" val="946319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4378"/>
            </a:lvl1pPr>
          </a:lstStyle>
          <a:p>
            <a:r>
              <a:rPr lang="en-US"/>
              <a:t>Click to edit Master title style</a:t>
            </a:r>
            <a:endParaRPr lang="en-US" dirty="0"/>
          </a:p>
        </p:txBody>
      </p:sp>
      <p:sp>
        <p:nvSpPr>
          <p:cNvPr id="3" name="Subtitle 2"/>
          <p:cNvSpPr>
            <a:spLocks noGrp="1"/>
          </p:cNvSpPr>
          <p:nvPr>
            <p:ph type="subTitle" idx="1"/>
          </p:nvPr>
        </p:nvSpPr>
        <p:spPr>
          <a:xfrm>
            <a:off x="1279924" y="3025052"/>
            <a:ext cx="7679531" cy="1390533"/>
          </a:xfrm>
        </p:spPr>
        <p:txBody>
          <a:bodyPr/>
          <a:lstStyle>
            <a:lvl1pPr marL="0" indent="0" algn="ctr">
              <a:buNone/>
              <a:defRPr sz="1751"/>
            </a:lvl1pPr>
            <a:lvl2pPr marL="333573" indent="0" algn="ctr">
              <a:buNone/>
              <a:defRPr sz="1459"/>
            </a:lvl2pPr>
            <a:lvl3pPr marL="667146" indent="0" algn="ctr">
              <a:buNone/>
              <a:defRPr sz="1313"/>
            </a:lvl3pPr>
            <a:lvl4pPr marL="1000719" indent="0" algn="ctr">
              <a:buNone/>
              <a:defRPr sz="1167"/>
            </a:lvl4pPr>
            <a:lvl5pPr marL="1334292" indent="0" algn="ctr">
              <a:buNone/>
              <a:defRPr sz="1167"/>
            </a:lvl5pPr>
            <a:lvl6pPr marL="1667866" indent="0" algn="ctr">
              <a:buNone/>
              <a:defRPr sz="1167"/>
            </a:lvl6pPr>
            <a:lvl7pPr marL="2001439" indent="0" algn="ctr">
              <a:buNone/>
              <a:defRPr sz="1167"/>
            </a:lvl7pPr>
            <a:lvl8pPr marL="2335012" indent="0" algn="ctr">
              <a:buNone/>
              <a:defRPr sz="1167"/>
            </a:lvl8pPr>
            <a:lvl9pPr marL="2668585" indent="0" algn="ctr">
              <a:buNone/>
              <a:defRPr sz="116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805005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2497278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35" y="1435868"/>
            <a:ext cx="8831461" cy="2395770"/>
          </a:xfrm>
        </p:spPr>
        <p:txBody>
          <a:bodyPr anchor="b"/>
          <a:lstStyle>
            <a:lvl1pPr>
              <a:defRPr sz="4378"/>
            </a:lvl1pPr>
          </a:lstStyle>
          <a:p>
            <a:r>
              <a:rPr lang="en-US"/>
              <a:t>Click to edit Master title style</a:t>
            </a:r>
            <a:endParaRPr lang="en-US" dirty="0"/>
          </a:p>
        </p:txBody>
      </p:sp>
      <p:sp>
        <p:nvSpPr>
          <p:cNvPr id="3" name="Text Placeholder 2"/>
          <p:cNvSpPr>
            <a:spLocks noGrp="1"/>
          </p:cNvSpPr>
          <p:nvPr>
            <p:ph type="body" idx="1"/>
          </p:nvPr>
        </p:nvSpPr>
        <p:spPr>
          <a:xfrm>
            <a:off x="698635" y="3854305"/>
            <a:ext cx="8831461" cy="1259879"/>
          </a:xfrm>
        </p:spPr>
        <p:txBody>
          <a:bodyPr/>
          <a:lstStyle>
            <a:lvl1pPr marL="0" indent="0">
              <a:buNone/>
              <a:defRPr sz="1751">
                <a:solidFill>
                  <a:schemeClr val="tx1">
                    <a:tint val="75000"/>
                  </a:schemeClr>
                </a:solidFill>
              </a:defRPr>
            </a:lvl1pPr>
            <a:lvl2pPr marL="333573" indent="0">
              <a:buNone/>
              <a:defRPr sz="1459">
                <a:solidFill>
                  <a:schemeClr val="tx1">
                    <a:tint val="75000"/>
                  </a:schemeClr>
                </a:solidFill>
              </a:defRPr>
            </a:lvl2pPr>
            <a:lvl3pPr marL="667146" indent="0">
              <a:buNone/>
              <a:defRPr sz="1313">
                <a:solidFill>
                  <a:schemeClr val="tx1">
                    <a:tint val="75000"/>
                  </a:schemeClr>
                </a:solidFill>
              </a:defRPr>
            </a:lvl3pPr>
            <a:lvl4pPr marL="1000719" indent="0">
              <a:buNone/>
              <a:defRPr sz="1167">
                <a:solidFill>
                  <a:schemeClr val="tx1">
                    <a:tint val="75000"/>
                  </a:schemeClr>
                </a:solidFill>
              </a:defRPr>
            </a:lvl4pPr>
            <a:lvl5pPr marL="1334292" indent="0">
              <a:buNone/>
              <a:defRPr sz="1167">
                <a:solidFill>
                  <a:schemeClr val="tx1">
                    <a:tint val="75000"/>
                  </a:schemeClr>
                </a:solidFill>
              </a:defRPr>
            </a:lvl5pPr>
            <a:lvl6pPr marL="1667866" indent="0">
              <a:buNone/>
              <a:defRPr sz="1167">
                <a:solidFill>
                  <a:schemeClr val="tx1">
                    <a:tint val="75000"/>
                  </a:schemeClr>
                </a:solidFill>
              </a:defRPr>
            </a:lvl6pPr>
            <a:lvl7pPr marL="2001439" indent="0">
              <a:buNone/>
              <a:defRPr sz="1167">
                <a:solidFill>
                  <a:schemeClr val="tx1">
                    <a:tint val="75000"/>
                  </a:schemeClr>
                </a:solidFill>
              </a:defRPr>
            </a:lvl7pPr>
            <a:lvl8pPr marL="2335012" indent="0">
              <a:buNone/>
              <a:defRPr sz="1167">
                <a:solidFill>
                  <a:schemeClr val="tx1">
                    <a:tint val="75000"/>
                  </a:schemeClr>
                </a:solidFill>
              </a:defRPr>
            </a:lvl8pPr>
            <a:lvl9pPr marL="2668585" indent="0">
              <a:buNone/>
              <a:defRPr sz="1167">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918810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4851846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704844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302" y="306641"/>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7" y="1411868"/>
            <a:ext cx="4331735"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4" name="Content Placeholder 3"/>
          <p:cNvSpPr>
            <a:spLocks noGrp="1"/>
          </p:cNvSpPr>
          <p:nvPr>
            <p:ph sz="half" idx="2"/>
          </p:nvPr>
        </p:nvSpPr>
        <p:spPr>
          <a:xfrm>
            <a:off x="705297" y="2103802"/>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8"/>
            <a:ext cx="4353068" cy="691934"/>
          </a:xfrm>
        </p:spPr>
        <p:txBody>
          <a:bodyPr anchor="b"/>
          <a:lstStyle>
            <a:lvl1pPr marL="0" indent="0">
              <a:buNone/>
              <a:defRPr sz="1751" b="1"/>
            </a:lvl1pPr>
            <a:lvl2pPr marL="333573" indent="0">
              <a:buNone/>
              <a:defRPr sz="1459" b="1"/>
            </a:lvl2pPr>
            <a:lvl3pPr marL="667146" indent="0">
              <a:buNone/>
              <a:defRPr sz="1313" b="1"/>
            </a:lvl3pPr>
            <a:lvl4pPr marL="1000719" indent="0">
              <a:buNone/>
              <a:defRPr sz="1167" b="1"/>
            </a:lvl4pPr>
            <a:lvl5pPr marL="1334292" indent="0">
              <a:buNone/>
              <a:defRPr sz="1167" b="1"/>
            </a:lvl5pPr>
            <a:lvl6pPr marL="1667866" indent="0">
              <a:buNone/>
              <a:defRPr sz="1167" b="1"/>
            </a:lvl6pPr>
            <a:lvl7pPr marL="2001439" indent="0">
              <a:buNone/>
              <a:defRPr sz="1167" b="1"/>
            </a:lvl7pPr>
            <a:lvl8pPr marL="2335012" indent="0">
              <a:buNone/>
              <a:defRPr sz="1167" b="1"/>
            </a:lvl8pPr>
            <a:lvl9pPr marL="2668585" indent="0">
              <a:buNone/>
              <a:defRPr sz="1167" b="1"/>
            </a:lvl9pPr>
          </a:lstStyle>
          <a:p>
            <a:pPr lvl="0"/>
            <a:r>
              <a:rPr lang="en-US"/>
              <a:t>Edit Master text styles</a:t>
            </a:r>
          </a:p>
        </p:txBody>
      </p:sp>
      <p:sp>
        <p:nvSpPr>
          <p:cNvPr id="6" name="Content Placeholder 5"/>
          <p:cNvSpPr>
            <a:spLocks noGrp="1"/>
          </p:cNvSpPr>
          <p:nvPr>
            <p:ph sz="quarter" idx="4"/>
          </p:nvPr>
        </p:nvSpPr>
        <p:spPr>
          <a:xfrm>
            <a:off x="5183684" y="2103802"/>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61914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076861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197253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335"/>
            </a:lvl1pPr>
            <a:lvl2pPr>
              <a:defRPr sz="2043"/>
            </a:lvl2pPr>
            <a:lvl3pPr>
              <a:defRPr sz="1751"/>
            </a:lvl3pPr>
            <a:lvl4pPr>
              <a:defRPr sz="1459"/>
            </a:lvl4pPr>
            <a:lvl5pPr>
              <a:defRPr sz="1459"/>
            </a:lvl5pPr>
            <a:lvl6pPr>
              <a:defRPr sz="1459"/>
            </a:lvl6pPr>
            <a:lvl7pPr>
              <a:defRPr sz="1459"/>
            </a:lvl7pPr>
            <a:lvl8pPr>
              <a:defRPr sz="1459"/>
            </a:lvl8pPr>
            <a:lvl9pPr>
              <a:defRPr sz="145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517227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302" y="383970"/>
            <a:ext cx="3302465" cy="1343871"/>
          </a:xfrm>
        </p:spPr>
        <p:txBody>
          <a:bodyPr anchor="b"/>
          <a:lstStyle>
            <a:lvl1pPr>
              <a:defRPr sz="2335"/>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335"/>
            </a:lvl1pPr>
            <a:lvl2pPr marL="333573" indent="0">
              <a:buNone/>
              <a:defRPr sz="2043"/>
            </a:lvl2pPr>
            <a:lvl3pPr marL="667146" indent="0">
              <a:buNone/>
              <a:defRPr sz="1751"/>
            </a:lvl3pPr>
            <a:lvl4pPr marL="1000719" indent="0">
              <a:buNone/>
              <a:defRPr sz="1459"/>
            </a:lvl4pPr>
            <a:lvl5pPr marL="1334292" indent="0">
              <a:buNone/>
              <a:defRPr sz="1459"/>
            </a:lvl5pPr>
            <a:lvl6pPr marL="1667866" indent="0">
              <a:buNone/>
              <a:defRPr sz="1459"/>
            </a:lvl6pPr>
            <a:lvl7pPr marL="2001439" indent="0">
              <a:buNone/>
              <a:defRPr sz="1459"/>
            </a:lvl7pPr>
            <a:lvl8pPr marL="2335012" indent="0">
              <a:buNone/>
              <a:defRPr sz="1459"/>
            </a:lvl8pPr>
            <a:lvl9pPr marL="2668585" indent="0">
              <a:buNone/>
              <a:defRPr sz="1459"/>
            </a:lvl9pPr>
          </a:lstStyle>
          <a:p>
            <a:r>
              <a:rPr lang="en-US"/>
              <a:t>Click icon to add picture</a:t>
            </a:r>
            <a:endParaRPr lang="en-US" dirty="0"/>
          </a:p>
        </p:txBody>
      </p:sp>
      <p:sp>
        <p:nvSpPr>
          <p:cNvPr id="4" name="Text Placeholder 3"/>
          <p:cNvSpPr>
            <a:spLocks noGrp="1"/>
          </p:cNvSpPr>
          <p:nvPr>
            <p:ph type="body" sz="half" idx="2"/>
          </p:nvPr>
        </p:nvSpPr>
        <p:spPr>
          <a:xfrm>
            <a:off x="705302" y="1727836"/>
            <a:ext cx="3302465" cy="3201029"/>
          </a:xfrm>
        </p:spPr>
        <p:txBody>
          <a:bodyPr/>
          <a:lstStyle>
            <a:lvl1pPr marL="0" indent="0">
              <a:buNone/>
              <a:defRPr sz="1167"/>
            </a:lvl1pPr>
            <a:lvl2pPr marL="333573" indent="0">
              <a:buNone/>
              <a:defRPr sz="1021"/>
            </a:lvl2pPr>
            <a:lvl3pPr marL="667146" indent="0">
              <a:buNone/>
              <a:defRPr sz="876"/>
            </a:lvl3pPr>
            <a:lvl4pPr marL="1000719" indent="0">
              <a:buNone/>
              <a:defRPr sz="730"/>
            </a:lvl4pPr>
            <a:lvl5pPr marL="1334292" indent="0">
              <a:buNone/>
              <a:defRPr sz="730"/>
            </a:lvl5pPr>
            <a:lvl6pPr marL="1667866" indent="0">
              <a:buNone/>
              <a:defRPr sz="730"/>
            </a:lvl6pPr>
            <a:lvl7pPr marL="2001439" indent="0">
              <a:buNone/>
              <a:defRPr sz="730"/>
            </a:lvl7pPr>
            <a:lvl8pPr marL="2335012" indent="0">
              <a:buNone/>
              <a:defRPr sz="730"/>
            </a:lvl8pPr>
            <a:lvl9pPr marL="2668585" indent="0">
              <a:buNone/>
              <a:defRPr sz="73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43745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59465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64" y="306644"/>
            <a:ext cx="2207865" cy="488086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44"/>
            <a:ext cx="6495604" cy="48808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79763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Created Video">
    <p:spTree>
      <p:nvGrpSpPr>
        <p:cNvPr id="1" name=""/>
        <p:cNvGrpSpPr/>
        <p:nvPr/>
      </p:nvGrpSpPr>
      <p:grpSpPr>
        <a:xfrm>
          <a:off x="0" y="0"/>
          <a:ext cx="0" cy="0"/>
          <a:chOff x="0" y="0"/>
          <a:chExt cx="0" cy="0"/>
        </a:xfrm>
      </p:grpSpPr>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
        <p:nvSpPr>
          <p:cNvPr id="3" name="Content Placeholder 2"/>
          <p:cNvSpPr>
            <a:spLocks noGrp="1"/>
          </p:cNvSpPr>
          <p:nvPr>
            <p:ph sz="quarter" idx="10"/>
          </p:nvPr>
        </p:nvSpPr>
        <p:spPr>
          <a:xfrm>
            <a:off x="703959" y="1514522"/>
            <a:ext cx="8831461" cy="4087610"/>
          </a:xfrm>
        </p:spPr>
        <p:txBody>
          <a:bodyPr/>
          <a:lstStyle>
            <a:lvl1pPr marL="333582" indent="-333582">
              <a:buFont typeface="+mj-lt"/>
              <a:buAutoNum type="arabicPeriod"/>
              <a:defRPr/>
            </a:lvl1pPr>
            <a:lvl2pPr marL="667163" indent="-333582">
              <a:buFont typeface="+mj-lt"/>
              <a:buAutoNum type="arabicPeriod"/>
              <a:defRPr/>
            </a:lvl2pPr>
          </a:lstStyle>
          <a:p>
            <a:pPr lvl="0"/>
            <a:r>
              <a:rPr lang="en-US" dirty="0"/>
              <a:t>Click to edit Master text styles</a:t>
            </a:r>
          </a:p>
          <a:p>
            <a:pPr lvl="1"/>
            <a:endParaRPr lang="en-US" dirty="0"/>
          </a:p>
        </p:txBody>
      </p:sp>
    </p:spTree>
    <p:extLst>
      <p:ext uri="{BB962C8B-B14F-4D97-AF65-F5344CB8AC3E}">
        <p14:creationId xmlns:p14="http://schemas.microsoft.com/office/powerpoint/2010/main" val="236270525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918"/>
            </a:lvl1pPr>
          </a:lstStyle>
          <a:p>
            <a:r>
              <a:rPr lang="en-US" dirty="0"/>
              <a:t>Click to edit Master title style</a:t>
            </a:r>
            <a:endParaRPr lang="en-GB" dirty="0"/>
          </a:p>
        </p:txBody>
      </p:sp>
      <p:sp>
        <p:nvSpPr>
          <p:cNvPr id="3" name="Content Placeholder 2"/>
          <p:cNvSpPr>
            <a:spLocks noGrp="1"/>
          </p:cNvSpPr>
          <p:nvPr>
            <p:ph idx="1"/>
          </p:nvPr>
        </p:nvSpPr>
        <p:spPr>
          <a:xfrm>
            <a:off x="703957" y="1533193"/>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61"/>
            <a:ext cx="4553056" cy="4044947"/>
          </a:xfrm>
        </p:spPr>
        <p:txBody>
          <a:bodyPr/>
          <a:lstStyle/>
          <a:p>
            <a:endParaRPr lang="en-GB" dirty="0"/>
          </a:p>
        </p:txBody>
      </p:sp>
    </p:spTree>
    <p:extLst>
      <p:ext uri="{BB962C8B-B14F-4D97-AF65-F5344CB8AC3E}">
        <p14:creationId xmlns:p14="http://schemas.microsoft.com/office/powerpoint/2010/main" val="2036826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4811633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5" name="TextBox 4"/>
          <p:cNvSpPr txBox="1"/>
          <p:nvPr userDrawn="1"/>
        </p:nvSpPr>
        <p:spPr>
          <a:xfrm>
            <a:off x="703958" y="4946743"/>
            <a:ext cx="676788" cy="406714"/>
          </a:xfrm>
          <a:prstGeom prst="rect">
            <a:avLst/>
          </a:prstGeom>
          <a:noFill/>
        </p:spPr>
        <p:txBody>
          <a:bodyPr wrap="none" rtlCol="0">
            <a:spAutoFit/>
          </a:bodyPr>
          <a:lstStyle/>
          <a:p>
            <a:r>
              <a:rPr lang="en-GB" sz="2043" dirty="0">
                <a:solidFill>
                  <a:srgbClr val="43525A"/>
                </a:solidFill>
              </a:rPr>
              <a:t>URL:</a:t>
            </a:r>
          </a:p>
        </p:txBody>
      </p:sp>
      <p:sp>
        <p:nvSpPr>
          <p:cNvPr id="8" name="Title 1"/>
          <p:cNvSpPr>
            <a:spLocks noGrp="1"/>
          </p:cNvSpPr>
          <p:nvPr>
            <p:ph type="title"/>
          </p:nvPr>
        </p:nvSpPr>
        <p:spPr>
          <a:xfrm>
            <a:off x="703959" y="306641"/>
            <a:ext cx="8831461" cy="1113227"/>
          </a:xfrm>
        </p:spPr>
        <p:txBody>
          <a:bodyPr>
            <a:normAutofit/>
          </a:bodyPr>
          <a:lstStyle>
            <a:lvl1pPr>
              <a:defRPr sz="2626"/>
            </a:lvl1pPr>
          </a:lstStyle>
          <a:p>
            <a:r>
              <a:rPr lang="en-US" dirty="0"/>
              <a:t>Click to edit Master title style</a:t>
            </a:r>
            <a:endParaRPr lang="en-GB" dirty="0"/>
          </a:p>
        </p:txBody>
      </p:sp>
    </p:spTree>
    <p:extLst>
      <p:ext uri="{BB962C8B-B14F-4D97-AF65-F5344CB8AC3E}">
        <p14:creationId xmlns:p14="http://schemas.microsoft.com/office/powerpoint/2010/main" val="305730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40"/>
            <a:ext cx="4351734" cy="3375678"/>
          </a:xfrm>
        </p:spPr>
        <p:txBody>
          <a:bodyPr/>
          <a:lstStyle/>
          <a:p>
            <a:endParaRPr lang="en-GB"/>
          </a:p>
        </p:txBody>
      </p:sp>
    </p:spTree>
    <p:extLst>
      <p:ext uri="{BB962C8B-B14F-4D97-AF65-F5344CB8AC3E}">
        <p14:creationId xmlns:p14="http://schemas.microsoft.com/office/powerpoint/2010/main" val="1518523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60" y="5237861"/>
            <a:ext cx="8831459" cy="427540"/>
          </a:xfrm>
        </p:spPr>
        <p:txBody>
          <a:bodyPr anchor="ctr">
            <a:normAutofit/>
          </a:bodyPr>
          <a:lstStyle>
            <a:lvl1pPr marL="0" indent="0">
              <a:buNone/>
              <a:defRPr sz="1168"/>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60" y="1434739"/>
            <a:ext cx="8831459" cy="427540"/>
          </a:xfrm>
        </p:spPr>
        <p:txBody>
          <a:bodyPr anchor="ctr">
            <a:normAutofit/>
          </a:bodyPr>
          <a:lstStyle>
            <a:lvl1pPr marL="0" indent="0">
              <a:buNone/>
              <a:defRPr sz="1752"/>
            </a:lvl1pPr>
            <a:lvl2pPr marL="333582" indent="0">
              <a:buNone/>
              <a:defRPr/>
            </a:lvl2pPr>
            <a:lvl3pPr marL="667163" indent="0">
              <a:buNone/>
              <a:defRPr/>
            </a:lvl3pPr>
            <a:lvl4pPr marL="1000745" indent="0">
              <a:buNone/>
              <a:defRPr/>
            </a:lvl4pPr>
            <a:lvl5pPr marL="13343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60" y="630074"/>
            <a:ext cx="8831459" cy="541367"/>
          </a:xfrm>
          <a:prstGeom prst="rect">
            <a:avLst/>
          </a:prstGeom>
          <a:noFill/>
        </p:spPr>
        <p:txBody>
          <a:bodyPr wrap="square" rtlCol="0" anchor="ctr">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4007737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375279" indent="-375279">
              <a:buFont typeface="+mj-lt"/>
              <a:buAutoNum type="arabicPeriod"/>
              <a:defRPr/>
            </a:lvl1pPr>
          </a:lstStyle>
          <a:p>
            <a:pPr lvl="0"/>
            <a:r>
              <a:rPr lang="en-US" dirty="0"/>
              <a:t>Click to edit Master text styles</a:t>
            </a:r>
          </a:p>
        </p:txBody>
      </p:sp>
      <p:sp>
        <p:nvSpPr>
          <p:cNvPr id="7" name="TextBox 6"/>
          <p:cNvSpPr txBox="1"/>
          <p:nvPr userDrawn="1"/>
        </p:nvSpPr>
        <p:spPr>
          <a:xfrm>
            <a:off x="703963" y="1108234"/>
            <a:ext cx="2363339" cy="406714"/>
          </a:xfrm>
          <a:prstGeom prst="rect">
            <a:avLst/>
          </a:prstGeom>
          <a:noFill/>
        </p:spPr>
        <p:txBody>
          <a:bodyPr wrap="none" rtlCol="0">
            <a:spAutoFit/>
          </a:bodyPr>
          <a:lstStyle/>
          <a:p>
            <a:r>
              <a:rPr lang="en-GB" sz="2043"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4"/>
            <a:ext cx="8831461" cy="541367"/>
          </a:xfrm>
          <a:prstGeom prst="rect">
            <a:avLst/>
          </a:prstGeom>
          <a:noFill/>
        </p:spPr>
        <p:txBody>
          <a:bodyPr wrap="square" rtlCol="0">
            <a:spAutoFit/>
          </a:bodyPr>
          <a:lstStyle/>
          <a:p>
            <a:r>
              <a:rPr lang="en-GB" sz="2918" b="1" dirty="0">
                <a:solidFill>
                  <a:srgbClr val="43525A"/>
                </a:solidFill>
              </a:rPr>
              <a:t>Unit Objectives</a:t>
            </a:r>
          </a:p>
        </p:txBody>
      </p:sp>
    </p:spTree>
    <p:extLst>
      <p:ext uri="{BB962C8B-B14F-4D97-AF65-F5344CB8AC3E}">
        <p14:creationId xmlns:p14="http://schemas.microsoft.com/office/powerpoint/2010/main" val="36089230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2"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2" y="3025045"/>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188931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54194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4"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4" y="3854300"/>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305706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1910514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1" y="306638"/>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1" y="1411865"/>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1" y="2103799"/>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5"/>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799"/>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335258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82598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473505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2816047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6488531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1"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1" y="1727835"/>
            <a:ext cx="3302465" cy="3201028"/>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815311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2393161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3" y="306637"/>
            <a:ext cx="2207865" cy="488086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7"/>
            <a:ext cx="6495604" cy="488086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5651561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6"/>
            <a:ext cx="4347228" cy="4072678"/>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5"/>
            <a:ext cx="4553056" cy="4044947"/>
          </a:xfrm>
        </p:spPr>
        <p:txBody>
          <a:bodyPr/>
          <a:lstStyle/>
          <a:p>
            <a:endParaRPr lang="en-GB" dirty="0"/>
          </a:p>
        </p:txBody>
      </p:sp>
    </p:spTree>
    <p:extLst>
      <p:ext uri="{BB962C8B-B14F-4D97-AF65-F5344CB8AC3E}">
        <p14:creationId xmlns:p14="http://schemas.microsoft.com/office/powerpoint/2010/main" val="15527949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58" y="4946743"/>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7" y="306639"/>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16705508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0"/>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8"/>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8"/>
            <a:ext cx="4351734" cy="3375678"/>
          </a:xfrm>
        </p:spPr>
        <p:txBody>
          <a:bodyPr/>
          <a:lstStyle/>
          <a:p>
            <a:endParaRPr lang="en-GB"/>
          </a:p>
        </p:txBody>
      </p:sp>
    </p:spTree>
    <p:extLst>
      <p:ext uri="{BB962C8B-B14F-4D97-AF65-F5344CB8AC3E}">
        <p14:creationId xmlns:p14="http://schemas.microsoft.com/office/powerpoint/2010/main" val="33406118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5" y="5237860"/>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5"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7"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5" y="596121"/>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84548341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7"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4"/>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7" y="355311"/>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5969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5507213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79924" y="942577"/>
            <a:ext cx="7679531" cy="2005142"/>
          </a:xfrm>
        </p:spPr>
        <p:txBody>
          <a:bodyPr anchor="b"/>
          <a:lstStyle>
            <a:lvl1pPr algn="ctr">
              <a:defRPr sz="5039"/>
            </a:lvl1pPr>
          </a:lstStyle>
          <a:p>
            <a:r>
              <a:rPr lang="en-US"/>
              <a:t>Click to edit Master title style</a:t>
            </a:r>
            <a:endParaRPr lang="en-US" dirty="0"/>
          </a:p>
        </p:txBody>
      </p:sp>
      <p:sp>
        <p:nvSpPr>
          <p:cNvPr id="3" name="Subtitle 2"/>
          <p:cNvSpPr>
            <a:spLocks noGrp="1"/>
          </p:cNvSpPr>
          <p:nvPr>
            <p:ph type="subTitle" idx="1"/>
          </p:nvPr>
        </p:nvSpPr>
        <p:spPr>
          <a:xfrm>
            <a:off x="1279924" y="3025046"/>
            <a:ext cx="7679531" cy="1390533"/>
          </a:xfrm>
        </p:spPr>
        <p:txBody>
          <a:bodyPr/>
          <a:lstStyle>
            <a:lvl1pPr marL="0" indent="0" algn="ctr">
              <a:buNone/>
              <a:defRPr sz="2016"/>
            </a:lvl1pPr>
            <a:lvl2pPr marL="383957" indent="0" algn="ctr">
              <a:buNone/>
              <a:defRPr sz="1680"/>
            </a:lvl2pPr>
            <a:lvl3pPr marL="767913" indent="0" algn="ctr">
              <a:buNone/>
              <a:defRPr sz="1512"/>
            </a:lvl3pPr>
            <a:lvl4pPr marL="1151870" indent="0" algn="ctr">
              <a:buNone/>
              <a:defRPr sz="1344"/>
            </a:lvl4pPr>
            <a:lvl5pPr marL="1535826" indent="0" algn="ctr">
              <a:buNone/>
              <a:defRPr sz="1344"/>
            </a:lvl5pPr>
            <a:lvl6pPr marL="1919783" indent="0" algn="ctr">
              <a:buNone/>
              <a:defRPr sz="1344"/>
            </a:lvl6pPr>
            <a:lvl7pPr marL="2303739" indent="0" algn="ctr">
              <a:buNone/>
              <a:defRPr sz="1344"/>
            </a:lvl7pPr>
            <a:lvl8pPr marL="2687696" indent="0" algn="ctr">
              <a:buNone/>
              <a:defRPr sz="1344"/>
            </a:lvl8pPr>
            <a:lvl9pPr marL="3071652" indent="0" algn="ctr">
              <a:buNone/>
              <a:defRPr sz="1344"/>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16049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417511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8626" y="1435864"/>
            <a:ext cx="8831461" cy="2395771"/>
          </a:xfrm>
        </p:spPr>
        <p:txBody>
          <a:bodyPr anchor="b"/>
          <a:lstStyle>
            <a:lvl1pPr>
              <a:defRPr sz="5039"/>
            </a:lvl1pPr>
          </a:lstStyle>
          <a:p>
            <a:r>
              <a:rPr lang="en-US"/>
              <a:t>Click to edit Master title style</a:t>
            </a:r>
            <a:endParaRPr lang="en-US" dirty="0"/>
          </a:p>
        </p:txBody>
      </p:sp>
      <p:sp>
        <p:nvSpPr>
          <p:cNvPr id="3" name="Text Placeholder 2"/>
          <p:cNvSpPr>
            <a:spLocks noGrp="1"/>
          </p:cNvSpPr>
          <p:nvPr>
            <p:ph type="body" idx="1"/>
          </p:nvPr>
        </p:nvSpPr>
        <p:spPr>
          <a:xfrm>
            <a:off x="698626" y="3854301"/>
            <a:ext cx="8831461" cy="1259879"/>
          </a:xfrm>
        </p:spPr>
        <p:txBody>
          <a:bodyPr/>
          <a:lstStyle>
            <a:lvl1pPr marL="0" indent="0">
              <a:buNone/>
              <a:defRPr sz="2016">
                <a:solidFill>
                  <a:schemeClr val="tx1">
                    <a:tint val="75000"/>
                  </a:schemeClr>
                </a:solidFill>
              </a:defRPr>
            </a:lvl1pPr>
            <a:lvl2pPr marL="383957" indent="0">
              <a:buNone/>
              <a:defRPr sz="1680">
                <a:solidFill>
                  <a:schemeClr val="tx1">
                    <a:tint val="75000"/>
                  </a:schemeClr>
                </a:solidFill>
              </a:defRPr>
            </a:lvl2pPr>
            <a:lvl3pPr marL="767913" indent="0">
              <a:buNone/>
              <a:defRPr sz="1512">
                <a:solidFill>
                  <a:schemeClr val="tx1">
                    <a:tint val="75000"/>
                  </a:schemeClr>
                </a:solidFill>
              </a:defRPr>
            </a:lvl3pPr>
            <a:lvl4pPr marL="1151870" indent="0">
              <a:buNone/>
              <a:defRPr sz="1344">
                <a:solidFill>
                  <a:schemeClr val="tx1">
                    <a:tint val="75000"/>
                  </a:schemeClr>
                </a:solidFill>
              </a:defRPr>
            </a:lvl4pPr>
            <a:lvl5pPr marL="1535826" indent="0">
              <a:buNone/>
              <a:defRPr sz="1344">
                <a:solidFill>
                  <a:schemeClr val="tx1">
                    <a:tint val="75000"/>
                  </a:schemeClr>
                </a:solidFill>
              </a:defRPr>
            </a:lvl5pPr>
            <a:lvl6pPr marL="1919783" indent="0">
              <a:buNone/>
              <a:defRPr sz="1344">
                <a:solidFill>
                  <a:schemeClr val="tx1">
                    <a:tint val="75000"/>
                  </a:schemeClr>
                </a:solidFill>
              </a:defRPr>
            </a:lvl6pPr>
            <a:lvl7pPr marL="2303739" indent="0">
              <a:buNone/>
              <a:defRPr sz="1344">
                <a:solidFill>
                  <a:schemeClr val="tx1">
                    <a:tint val="75000"/>
                  </a:schemeClr>
                </a:solidFill>
              </a:defRPr>
            </a:lvl7pPr>
            <a:lvl8pPr marL="2687696" indent="0">
              <a:buNone/>
              <a:defRPr sz="1344">
                <a:solidFill>
                  <a:schemeClr val="tx1">
                    <a:tint val="75000"/>
                  </a:schemeClr>
                </a:solidFill>
              </a:defRPr>
            </a:lvl8pPr>
            <a:lvl9pPr marL="3071652" indent="0">
              <a:buNone/>
              <a:defRPr sz="134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1792633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03957"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183684" y="1533187"/>
            <a:ext cx="4351734" cy="365431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28665825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05293" y="306639"/>
            <a:ext cx="8831461" cy="1113227"/>
          </a:xfrm>
        </p:spPr>
        <p:txBody>
          <a:bodyPr/>
          <a:lstStyle/>
          <a:p>
            <a:r>
              <a:rPr lang="en-US"/>
              <a:t>Click to edit Master title style</a:t>
            </a:r>
            <a:endParaRPr lang="en-US" dirty="0"/>
          </a:p>
        </p:txBody>
      </p:sp>
      <p:sp>
        <p:nvSpPr>
          <p:cNvPr id="3" name="Text Placeholder 2"/>
          <p:cNvSpPr>
            <a:spLocks noGrp="1"/>
          </p:cNvSpPr>
          <p:nvPr>
            <p:ph type="body" idx="1"/>
          </p:nvPr>
        </p:nvSpPr>
        <p:spPr>
          <a:xfrm>
            <a:off x="705293" y="1411866"/>
            <a:ext cx="4331735"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4" name="Content Placeholder 3"/>
          <p:cNvSpPr>
            <a:spLocks noGrp="1"/>
          </p:cNvSpPr>
          <p:nvPr>
            <p:ph sz="half" idx="2"/>
          </p:nvPr>
        </p:nvSpPr>
        <p:spPr>
          <a:xfrm>
            <a:off x="705293" y="2103800"/>
            <a:ext cx="4331735"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3684" y="1411866"/>
            <a:ext cx="4353068" cy="691934"/>
          </a:xfrm>
        </p:spPr>
        <p:txBody>
          <a:bodyPr anchor="b"/>
          <a:lstStyle>
            <a:lvl1pPr marL="0" indent="0">
              <a:buNone/>
              <a:defRPr sz="2016" b="1"/>
            </a:lvl1pPr>
            <a:lvl2pPr marL="383957" indent="0">
              <a:buNone/>
              <a:defRPr sz="1680" b="1"/>
            </a:lvl2pPr>
            <a:lvl3pPr marL="767913" indent="0">
              <a:buNone/>
              <a:defRPr sz="1512" b="1"/>
            </a:lvl3pPr>
            <a:lvl4pPr marL="1151870" indent="0">
              <a:buNone/>
              <a:defRPr sz="1344" b="1"/>
            </a:lvl4pPr>
            <a:lvl5pPr marL="1535826" indent="0">
              <a:buNone/>
              <a:defRPr sz="1344" b="1"/>
            </a:lvl5pPr>
            <a:lvl6pPr marL="1919783" indent="0">
              <a:buNone/>
              <a:defRPr sz="1344" b="1"/>
            </a:lvl6pPr>
            <a:lvl7pPr marL="2303739" indent="0">
              <a:buNone/>
              <a:defRPr sz="1344" b="1"/>
            </a:lvl7pPr>
            <a:lvl8pPr marL="2687696" indent="0">
              <a:buNone/>
              <a:defRPr sz="1344" b="1"/>
            </a:lvl8pPr>
            <a:lvl9pPr marL="3071652" indent="0">
              <a:buNone/>
              <a:defRPr sz="1344" b="1"/>
            </a:lvl9pPr>
          </a:lstStyle>
          <a:p>
            <a:pPr lvl="0"/>
            <a:r>
              <a:rPr lang="en-US"/>
              <a:t>Edit Master text styles</a:t>
            </a:r>
          </a:p>
        </p:txBody>
      </p:sp>
      <p:sp>
        <p:nvSpPr>
          <p:cNvPr id="6" name="Content Placeholder 5"/>
          <p:cNvSpPr>
            <a:spLocks noGrp="1"/>
          </p:cNvSpPr>
          <p:nvPr>
            <p:ph sz="quarter" idx="4"/>
          </p:nvPr>
        </p:nvSpPr>
        <p:spPr>
          <a:xfrm>
            <a:off x="5183684" y="2103800"/>
            <a:ext cx="4353068" cy="30943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8" name="Footer Placeholder 7"/>
          <p:cNvSpPr>
            <a:spLocks noGrp="1"/>
          </p:cNvSpPr>
          <p:nvPr>
            <p:ph type="ftr" sz="quarter" idx="11"/>
          </p:nvPr>
        </p:nvSpPr>
        <p:spPr/>
        <p:txBody>
          <a:bodyPr/>
          <a:lstStyle/>
          <a:p>
            <a:endParaRPr lang="en-US" dirty="0">
              <a:solidFill>
                <a:srgbClr val="43525A">
                  <a:tint val="75000"/>
                </a:srgbClr>
              </a:solidFill>
            </a:endParaRPr>
          </a:p>
        </p:txBody>
      </p:sp>
      <p:sp>
        <p:nvSpPr>
          <p:cNvPr id="9" name="Slide Number Placeholder 8"/>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19195079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4" name="Footer Placeholder 3"/>
          <p:cNvSpPr>
            <a:spLocks noGrp="1"/>
          </p:cNvSpPr>
          <p:nvPr>
            <p:ph type="ftr" sz="quarter" idx="11"/>
          </p:nvPr>
        </p:nvSpPr>
        <p:spPr/>
        <p:txBody>
          <a:bodyPr/>
          <a:lstStyle/>
          <a:p>
            <a:endParaRPr lang="en-US" dirty="0">
              <a:solidFill>
                <a:srgbClr val="43525A">
                  <a:tint val="75000"/>
                </a:srgb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40403917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3" name="Footer Placeholder 2"/>
          <p:cNvSpPr>
            <a:spLocks noGrp="1"/>
          </p:cNvSpPr>
          <p:nvPr>
            <p:ph type="ftr" sz="quarter" idx="11"/>
          </p:nvPr>
        </p:nvSpPr>
        <p:spPr/>
        <p:txBody>
          <a:bodyPr/>
          <a:lstStyle/>
          <a:p>
            <a:endParaRPr lang="en-US" dirty="0">
              <a:solidFill>
                <a:srgbClr val="43525A">
                  <a:tint val="75000"/>
                </a:srgbClr>
              </a:solidFill>
            </a:endParaRPr>
          </a:p>
        </p:txBody>
      </p:sp>
      <p:sp>
        <p:nvSpPr>
          <p:cNvPr id="4" name="Slide Number Placeholder 3"/>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77620502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048854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6" name="Footer Placeholder 5"/>
          <p:cNvSpPr>
            <a:spLocks noGrp="1"/>
          </p:cNvSpPr>
          <p:nvPr>
            <p:ph type="ftr" sz="quarter" idx="11"/>
          </p:nvPr>
        </p:nvSpPr>
        <p:spPr/>
        <p:txBody>
          <a:bodyPr/>
          <a:lstStyle/>
          <a:p>
            <a:endParaRPr lang="en-US" dirty="0">
              <a:solidFill>
                <a:srgbClr val="43525A">
                  <a:tint val="75000"/>
                </a:srgbClr>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7290973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919951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7512831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7555" y="306636"/>
            <a:ext cx="2207865" cy="488086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03957" y="306636"/>
            <a:ext cx="6495604" cy="488086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11"/>
          </p:nvPr>
        </p:nvSpPr>
        <p:spPr/>
        <p:txBody>
          <a:bodyPr/>
          <a:lstStyle/>
          <a:p>
            <a:endParaRPr lang="en-US" dirty="0">
              <a:solidFill>
                <a:srgbClr val="43525A">
                  <a:tint val="75000"/>
                </a:srgbClr>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533943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59"/>
            </a:lvl1pPr>
          </a:lstStyle>
          <a:p>
            <a:r>
              <a:rPr lang="en-US" dirty="0"/>
              <a:t>Click to edit Master title style</a:t>
            </a:r>
            <a:endParaRPr lang="en-GB" dirty="0"/>
          </a:p>
        </p:txBody>
      </p:sp>
      <p:sp>
        <p:nvSpPr>
          <p:cNvPr id="3" name="Content Placeholder 2"/>
          <p:cNvSpPr>
            <a:spLocks noGrp="1"/>
          </p:cNvSpPr>
          <p:nvPr>
            <p:ph idx="1"/>
          </p:nvPr>
        </p:nvSpPr>
        <p:spPr>
          <a:xfrm>
            <a:off x="703957" y="1533188"/>
            <a:ext cx="4347228" cy="4072677"/>
          </a:xfrm>
        </p:spPr>
        <p:txBody>
          <a:bodyPr/>
          <a:lstStyle>
            <a:lvl1pPr marL="0" indent="0">
              <a:buNone/>
              <a:defRPr/>
            </a:lvl1pPr>
          </a:lstStyle>
          <a:p>
            <a:pPr lvl="0"/>
            <a:r>
              <a:rPr lang="en-US" dirty="0"/>
              <a:t>Click to edit Master text styles</a:t>
            </a:r>
          </a:p>
        </p:txBody>
      </p:sp>
      <p:sp>
        <p:nvSpPr>
          <p:cNvPr id="5" name="Picture Placeholder 4"/>
          <p:cNvSpPr>
            <a:spLocks noGrp="1"/>
          </p:cNvSpPr>
          <p:nvPr>
            <p:ph type="pic" sz="quarter" idx="10"/>
          </p:nvPr>
        </p:nvSpPr>
        <p:spPr>
          <a:xfrm>
            <a:off x="5170352" y="1535856"/>
            <a:ext cx="4553056" cy="4044947"/>
          </a:xfrm>
        </p:spPr>
        <p:txBody>
          <a:bodyPr/>
          <a:lstStyle/>
          <a:p>
            <a:endParaRPr lang="en-GB" dirty="0"/>
          </a:p>
        </p:txBody>
      </p:sp>
    </p:spTree>
    <p:extLst>
      <p:ext uri="{BB962C8B-B14F-4D97-AF65-F5344CB8AC3E}">
        <p14:creationId xmlns:p14="http://schemas.microsoft.com/office/powerpoint/2010/main" val="28264470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ourced Video">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flipH="1">
            <a:off x="1424483" y="4958609"/>
            <a:ext cx="8110936" cy="427540"/>
          </a:xfrm>
        </p:spPr>
        <p:txBody>
          <a:bodyPr anchor="ctr"/>
          <a:lstStyle>
            <a:lvl1pPr marL="0" indent="0">
              <a:buNone/>
              <a:defRPr/>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5" name="TextBox 4"/>
          <p:cNvSpPr txBox="1"/>
          <p:nvPr userDrawn="1"/>
        </p:nvSpPr>
        <p:spPr>
          <a:xfrm>
            <a:off x="703960" y="4946744"/>
            <a:ext cx="748923" cy="454099"/>
          </a:xfrm>
          <a:prstGeom prst="rect">
            <a:avLst/>
          </a:prstGeom>
          <a:noFill/>
        </p:spPr>
        <p:txBody>
          <a:bodyPr wrap="none" rtlCol="0">
            <a:spAutoFit/>
          </a:bodyPr>
          <a:lstStyle/>
          <a:p>
            <a:r>
              <a:rPr lang="en-GB" sz="2351" dirty="0">
                <a:solidFill>
                  <a:srgbClr val="43525A"/>
                </a:solidFill>
              </a:rPr>
              <a:t>URL:</a:t>
            </a:r>
          </a:p>
        </p:txBody>
      </p:sp>
      <p:sp>
        <p:nvSpPr>
          <p:cNvPr id="8" name="Title 1"/>
          <p:cNvSpPr>
            <a:spLocks noGrp="1"/>
          </p:cNvSpPr>
          <p:nvPr>
            <p:ph type="title"/>
          </p:nvPr>
        </p:nvSpPr>
        <p:spPr>
          <a:xfrm>
            <a:off x="703959" y="306640"/>
            <a:ext cx="8831461" cy="1113227"/>
          </a:xfrm>
        </p:spPr>
        <p:txBody>
          <a:bodyPr>
            <a:normAutofit/>
          </a:bodyPr>
          <a:lstStyle>
            <a:lvl1pPr>
              <a:defRPr sz="3023"/>
            </a:lvl1pPr>
          </a:lstStyle>
          <a:p>
            <a:r>
              <a:rPr lang="en-US" dirty="0"/>
              <a:t>Click to edit Master title style</a:t>
            </a:r>
            <a:endParaRPr lang="en-GB" dirty="0"/>
          </a:p>
        </p:txBody>
      </p:sp>
    </p:spTree>
    <p:extLst>
      <p:ext uri="{BB962C8B-B14F-4D97-AF65-F5344CB8AC3E}">
        <p14:creationId xmlns:p14="http://schemas.microsoft.com/office/powerpoint/2010/main" val="4240117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8" name="Text Placeholder 3"/>
          <p:cNvSpPr>
            <a:spLocks noGrp="1"/>
          </p:cNvSpPr>
          <p:nvPr>
            <p:ph type="body" sz="quarter" idx="10"/>
          </p:nvPr>
        </p:nvSpPr>
        <p:spPr>
          <a:xfrm flipH="1">
            <a:off x="703957"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0" name="Text Placeholder 3"/>
          <p:cNvSpPr>
            <a:spLocks noGrp="1"/>
          </p:cNvSpPr>
          <p:nvPr>
            <p:ph type="body" sz="quarter" idx="11"/>
          </p:nvPr>
        </p:nvSpPr>
        <p:spPr>
          <a:xfrm flipH="1">
            <a:off x="5183685" y="5237861"/>
            <a:ext cx="4351734"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6" y="1434739"/>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3" name="Text Placeholder 3"/>
          <p:cNvSpPr>
            <a:spLocks noGrp="1"/>
          </p:cNvSpPr>
          <p:nvPr>
            <p:ph type="body" sz="quarter" idx="13"/>
          </p:nvPr>
        </p:nvSpPr>
        <p:spPr>
          <a:xfrm flipH="1">
            <a:off x="5183685" y="1438947"/>
            <a:ext cx="4351734"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5" name="Picture Placeholder 14"/>
          <p:cNvSpPr>
            <a:spLocks noGrp="1"/>
          </p:cNvSpPr>
          <p:nvPr>
            <p:ph type="pic" sz="quarter" idx="14"/>
          </p:nvPr>
        </p:nvSpPr>
        <p:spPr>
          <a:xfrm>
            <a:off x="703957" y="1862489"/>
            <a:ext cx="4351734" cy="3375678"/>
          </a:xfrm>
        </p:spPr>
        <p:txBody>
          <a:bodyPr/>
          <a:lstStyle/>
          <a:p>
            <a:endParaRPr lang="en-GB"/>
          </a:p>
        </p:txBody>
      </p:sp>
      <p:sp>
        <p:nvSpPr>
          <p:cNvPr id="16" name="Picture Placeholder 14"/>
          <p:cNvSpPr>
            <a:spLocks noGrp="1"/>
          </p:cNvSpPr>
          <p:nvPr>
            <p:ph type="pic" sz="quarter" idx="15"/>
          </p:nvPr>
        </p:nvSpPr>
        <p:spPr>
          <a:xfrm>
            <a:off x="5183683" y="1864239"/>
            <a:ext cx="4351734" cy="3375678"/>
          </a:xfrm>
        </p:spPr>
        <p:txBody>
          <a:bodyPr/>
          <a:lstStyle/>
          <a:p>
            <a:endParaRPr lang="en-GB"/>
          </a:p>
        </p:txBody>
      </p:sp>
    </p:spTree>
    <p:extLst>
      <p:ext uri="{BB962C8B-B14F-4D97-AF65-F5344CB8AC3E}">
        <p14:creationId xmlns:p14="http://schemas.microsoft.com/office/powerpoint/2010/main" val="1944960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8" name="Text Placeholder 3"/>
          <p:cNvSpPr>
            <a:spLocks noGrp="1"/>
          </p:cNvSpPr>
          <p:nvPr>
            <p:ph type="body" sz="quarter" idx="10"/>
          </p:nvPr>
        </p:nvSpPr>
        <p:spPr>
          <a:xfrm flipH="1">
            <a:off x="703957" y="5237861"/>
            <a:ext cx="8831459" cy="427540"/>
          </a:xfrm>
        </p:spPr>
        <p:txBody>
          <a:bodyPr anchor="ctr">
            <a:normAutofit/>
          </a:bodyPr>
          <a:lstStyle>
            <a:lvl1pPr marL="0" indent="0">
              <a:buNone/>
              <a:defRPr sz="1344"/>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12" name="Text Placeholder 3"/>
          <p:cNvSpPr>
            <a:spLocks noGrp="1"/>
          </p:cNvSpPr>
          <p:nvPr>
            <p:ph type="body" sz="quarter" idx="12"/>
          </p:nvPr>
        </p:nvSpPr>
        <p:spPr>
          <a:xfrm flipH="1">
            <a:off x="703957" y="1434739"/>
            <a:ext cx="8831459" cy="427540"/>
          </a:xfrm>
        </p:spPr>
        <p:txBody>
          <a:bodyPr anchor="ctr">
            <a:normAutofit/>
          </a:bodyPr>
          <a:lstStyle>
            <a:lvl1pPr marL="0" indent="0">
              <a:buNone/>
              <a:defRPr sz="2016"/>
            </a:lvl1pPr>
            <a:lvl2pPr marL="383957" indent="0">
              <a:buNone/>
              <a:defRPr/>
            </a:lvl2pPr>
            <a:lvl3pPr marL="767913" indent="0">
              <a:buNone/>
              <a:defRPr/>
            </a:lvl3pPr>
            <a:lvl4pPr marL="1151870" indent="0">
              <a:buNone/>
              <a:defRPr/>
            </a:lvl4pPr>
            <a:lvl5pPr marL="1535826" indent="0">
              <a:buNone/>
              <a:defRPr/>
            </a:lvl5pPr>
          </a:lstStyle>
          <a:p>
            <a:pPr lvl="0"/>
            <a:r>
              <a:rPr lang="en-US" dirty="0"/>
              <a:t>Click to edit Master text styles</a:t>
            </a:r>
          </a:p>
        </p:txBody>
      </p:sp>
      <p:sp>
        <p:nvSpPr>
          <p:cNvPr id="6" name="Picture Placeholder 5"/>
          <p:cNvSpPr>
            <a:spLocks noGrp="1"/>
          </p:cNvSpPr>
          <p:nvPr>
            <p:ph type="pic" sz="quarter" idx="13"/>
          </p:nvPr>
        </p:nvSpPr>
        <p:spPr>
          <a:xfrm>
            <a:off x="703959" y="1862489"/>
            <a:ext cx="8831461" cy="3375678"/>
          </a:xfrm>
        </p:spPr>
        <p:txBody>
          <a:bodyPr/>
          <a:lstStyle/>
          <a:p>
            <a:endParaRPr lang="en-GB"/>
          </a:p>
        </p:txBody>
      </p:sp>
      <p:sp>
        <p:nvSpPr>
          <p:cNvPr id="4" name="TextBox 3">
            <a:extLst>
              <a:ext uri="{FF2B5EF4-FFF2-40B4-BE49-F238E27FC236}">
                <a16:creationId xmlns:a16="http://schemas.microsoft.com/office/drawing/2014/main" id="{3CC66BF8-9F36-274C-974D-1343BDA00F29}"/>
              </a:ext>
            </a:extLst>
          </p:cNvPr>
          <p:cNvSpPr txBox="1"/>
          <p:nvPr userDrawn="1"/>
        </p:nvSpPr>
        <p:spPr>
          <a:xfrm>
            <a:off x="703957" y="596122"/>
            <a:ext cx="8831459" cy="609269"/>
          </a:xfrm>
          <a:prstGeom prst="rect">
            <a:avLst/>
          </a:prstGeom>
          <a:noFill/>
        </p:spPr>
        <p:txBody>
          <a:bodyPr wrap="square" rtlCol="0" anchor="ctr">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4000256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nit objectives">
    <p:spTree>
      <p:nvGrpSpPr>
        <p:cNvPr id="1" name=""/>
        <p:cNvGrpSpPr/>
        <p:nvPr/>
      </p:nvGrpSpPr>
      <p:grpSpPr>
        <a:xfrm>
          <a:off x="0" y="0"/>
          <a:ext cx="0" cy="0"/>
          <a:chOff x="0" y="0"/>
          <a:chExt cx="0" cy="0"/>
        </a:xfrm>
      </p:grpSpPr>
      <p:sp>
        <p:nvSpPr>
          <p:cNvPr id="6" name="Content Placeholder 2"/>
          <p:cNvSpPr>
            <a:spLocks noGrp="1"/>
          </p:cNvSpPr>
          <p:nvPr>
            <p:ph idx="1"/>
          </p:nvPr>
        </p:nvSpPr>
        <p:spPr>
          <a:xfrm>
            <a:off x="703959" y="1547640"/>
            <a:ext cx="8831461" cy="3554404"/>
          </a:xfrm>
        </p:spPr>
        <p:txBody>
          <a:bodyPr/>
          <a:lstStyle>
            <a:lvl1pPr marL="431951" indent="-431951">
              <a:buFont typeface="+mj-lt"/>
              <a:buAutoNum type="arabicPeriod"/>
              <a:defRPr/>
            </a:lvl1pPr>
          </a:lstStyle>
          <a:p>
            <a:pPr lvl="0"/>
            <a:r>
              <a:rPr lang="en-US" dirty="0"/>
              <a:t>Click to edit Master text styles</a:t>
            </a:r>
          </a:p>
        </p:txBody>
      </p:sp>
      <p:sp>
        <p:nvSpPr>
          <p:cNvPr id="7" name="TextBox 6"/>
          <p:cNvSpPr txBox="1"/>
          <p:nvPr userDrawn="1"/>
        </p:nvSpPr>
        <p:spPr>
          <a:xfrm>
            <a:off x="703957" y="1108235"/>
            <a:ext cx="2691250" cy="454099"/>
          </a:xfrm>
          <a:prstGeom prst="rect">
            <a:avLst/>
          </a:prstGeom>
          <a:noFill/>
        </p:spPr>
        <p:txBody>
          <a:bodyPr wrap="none" rtlCol="0">
            <a:spAutoFit/>
          </a:bodyPr>
          <a:lstStyle/>
          <a:p>
            <a:r>
              <a:rPr lang="en-GB" sz="2351" b="1" dirty="0">
                <a:solidFill>
                  <a:srgbClr val="43525A"/>
                </a:solidFill>
              </a:rPr>
              <a:t>In this topic we will:</a:t>
            </a:r>
          </a:p>
        </p:txBody>
      </p:sp>
      <p:sp>
        <p:nvSpPr>
          <p:cNvPr id="3" name="TextBox 2">
            <a:extLst>
              <a:ext uri="{FF2B5EF4-FFF2-40B4-BE49-F238E27FC236}">
                <a16:creationId xmlns:a16="http://schemas.microsoft.com/office/drawing/2014/main" id="{57618537-F5E9-3749-AC7F-D2C31DFF0143}"/>
              </a:ext>
            </a:extLst>
          </p:cNvPr>
          <p:cNvSpPr txBox="1"/>
          <p:nvPr userDrawn="1"/>
        </p:nvSpPr>
        <p:spPr>
          <a:xfrm>
            <a:off x="703959" y="355312"/>
            <a:ext cx="8831461" cy="609269"/>
          </a:xfrm>
          <a:prstGeom prst="rect">
            <a:avLst/>
          </a:prstGeom>
          <a:noFill/>
        </p:spPr>
        <p:txBody>
          <a:bodyPr wrap="square" rtlCol="0">
            <a:spAutoFit/>
          </a:bodyPr>
          <a:lstStyle/>
          <a:p>
            <a:r>
              <a:rPr lang="en-GB" sz="3359" b="1" dirty="0">
                <a:solidFill>
                  <a:srgbClr val="43525A"/>
                </a:solidFill>
              </a:rPr>
              <a:t>Unit Objectives</a:t>
            </a:r>
          </a:p>
        </p:txBody>
      </p:sp>
    </p:spTree>
    <p:extLst>
      <p:ext uri="{BB962C8B-B14F-4D97-AF65-F5344CB8AC3E}">
        <p14:creationId xmlns:p14="http://schemas.microsoft.com/office/powerpoint/2010/main" val="3917073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840741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Content Placeholder 2"/>
          <p:cNvSpPr>
            <a:spLocks noGrp="1"/>
          </p:cNvSpPr>
          <p:nvPr>
            <p:ph idx="1"/>
          </p:nvPr>
        </p:nvSpPr>
        <p:spPr>
          <a:xfrm>
            <a:off x="4353068" y="829255"/>
            <a:ext cx="5183684" cy="4092942"/>
          </a:xfrm>
        </p:spPr>
        <p:txBody>
          <a:bodyPr/>
          <a:lstStyle>
            <a:lvl1pPr>
              <a:defRPr sz="2687"/>
            </a:lvl1pPr>
            <a:lvl2pPr>
              <a:defRPr sz="2351"/>
            </a:lvl2pPr>
            <a:lvl3pPr>
              <a:defRPr sz="2016"/>
            </a:lvl3pPr>
            <a:lvl4pPr>
              <a:defRPr sz="1680"/>
            </a:lvl4pPr>
            <a:lvl5pPr>
              <a:defRPr sz="1680"/>
            </a:lvl5pPr>
            <a:lvl6pPr>
              <a:defRPr sz="1680"/>
            </a:lvl6pPr>
            <a:lvl7pPr>
              <a:defRPr sz="1680"/>
            </a:lvl7pPr>
            <a:lvl8pPr>
              <a:defRPr sz="1680"/>
            </a:lvl8pPr>
            <a:lvl9pPr>
              <a:defRPr sz="168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30923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5293" y="383963"/>
            <a:ext cx="3302465" cy="1343872"/>
          </a:xfrm>
        </p:spPr>
        <p:txBody>
          <a:bodyPr anchor="b"/>
          <a:lstStyle>
            <a:lvl1pPr>
              <a:defRPr sz="2687"/>
            </a:lvl1pPr>
          </a:lstStyle>
          <a:p>
            <a:r>
              <a:rPr lang="en-US"/>
              <a:t>Click to edit Master title style</a:t>
            </a:r>
            <a:endParaRPr lang="en-US" dirty="0"/>
          </a:p>
        </p:txBody>
      </p:sp>
      <p:sp>
        <p:nvSpPr>
          <p:cNvPr id="3" name="Picture Placeholder 2"/>
          <p:cNvSpPr>
            <a:spLocks noGrp="1" noChangeAspect="1"/>
          </p:cNvSpPr>
          <p:nvPr>
            <p:ph type="pic" idx="1"/>
          </p:nvPr>
        </p:nvSpPr>
        <p:spPr>
          <a:xfrm>
            <a:off x="4353068" y="829255"/>
            <a:ext cx="5183684" cy="4092942"/>
          </a:xfrm>
        </p:spPr>
        <p:txBody>
          <a:bodyPr anchor="t"/>
          <a:lstStyle>
            <a:lvl1pPr marL="0" indent="0">
              <a:buNone/>
              <a:defRPr sz="2687"/>
            </a:lvl1pPr>
            <a:lvl2pPr marL="383957" indent="0">
              <a:buNone/>
              <a:defRPr sz="2351"/>
            </a:lvl2pPr>
            <a:lvl3pPr marL="767913" indent="0">
              <a:buNone/>
              <a:defRPr sz="2016"/>
            </a:lvl3pPr>
            <a:lvl4pPr marL="1151870" indent="0">
              <a:buNone/>
              <a:defRPr sz="1680"/>
            </a:lvl4pPr>
            <a:lvl5pPr marL="1535826" indent="0">
              <a:buNone/>
              <a:defRPr sz="1680"/>
            </a:lvl5pPr>
            <a:lvl6pPr marL="1919783" indent="0">
              <a:buNone/>
              <a:defRPr sz="1680"/>
            </a:lvl6pPr>
            <a:lvl7pPr marL="2303739" indent="0">
              <a:buNone/>
              <a:defRPr sz="1680"/>
            </a:lvl7pPr>
            <a:lvl8pPr marL="2687696" indent="0">
              <a:buNone/>
              <a:defRPr sz="1680"/>
            </a:lvl8pPr>
            <a:lvl9pPr marL="3071652" indent="0">
              <a:buNone/>
              <a:defRPr sz="1680"/>
            </a:lvl9pPr>
          </a:lstStyle>
          <a:p>
            <a:r>
              <a:rPr lang="en-US"/>
              <a:t>Click icon to add picture</a:t>
            </a:r>
            <a:endParaRPr lang="en-US" dirty="0"/>
          </a:p>
        </p:txBody>
      </p:sp>
      <p:sp>
        <p:nvSpPr>
          <p:cNvPr id="4" name="Text Placeholder 3"/>
          <p:cNvSpPr>
            <a:spLocks noGrp="1"/>
          </p:cNvSpPr>
          <p:nvPr>
            <p:ph type="body" sz="half" idx="2"/>
          </p:nvPr>
        </p:nvSpPr>
        <p:spPr>
          <a:xfrm>
            <a:off x="705293" y="1727836"/>
            <a:ext cx="3302465" cy="3201027"/>
          </a:xfrm>
        </p:spPr>
        <p:txBody>
          <a:bodyPr/>
          <a:lstStyle>
            <a:lvl1pPr marL="0" indent="0">
              <a:buNone/>
              <a:defRPr sz="1344"/>
            </a:lvl1pPr>
            <a:lvl2pPr marL="383957" indent="0">
              <a:buNone/>
              <a:defRPr sz="1176"/>
            </a:lvl2pPr>
            <a:lvl3pPr marL="767913" indent="0">
              <a:buNone/>
              <a:defRPr sz="1008"/>
            </a:lvl3pPr>
            <a:lvl4pPr marL="1151870" indent="0">
              <a:buNone/>
              <a:defRPr sz="840"/>
            </a:lvl4pPr>
            <a:lvl5pPr marL="1535826" indent="0">
              <a:buNone/>
              <a:defRPr sz="840"/>
            </a:lvl5pPr>
            <a:lvl6pPr marL="1919783" indent="0">
              <a:buNone/>
              <a:defRPr sz="840"/>
            </a:lvl6pPr>
            <a:lvl7pPr marL="2303739" indent="0">
              <a:buNone/>
              <a:defRPr sz="840"/>
            </a:lvl7pPr>
            <a:lvl8pPr marL="2687696" indent="0">
              <a:buNone/>
              <a:defRPr sz="840"/>
            </a:lvl8pPr>
            <a:lvl9pPr marL="3071652" indent="0">
              <a:buNone/>
              <a:defRPr sz="84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236466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theme" Target="../theme/theme2.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theme" Target="../theme/theme4.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t>9/20/2018</a:t>
            </a:fld>
            <a:endParaRPr lang="en-US" dirty="0"/>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t>‹#›</a:t>
            </a:fld>
            <a:endParaRPr lang="en-US" dirty="0"/>
          </a:p>
        </p:txBody>
      </p:sp>
    </p:spTree>
    <p:custDataLst>
      <p:tags r:id="rId18"/>
    </p:custDataLst>
    <p:extLst>
      <p:ext uri="{BB962C8B-B14F-4D97-AF65-F5344CB8AC3E}">
        <p14:creationId xmlns:p14="http://schemas.microsoft.com/office/powerpoint/2010/main" val="26555721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65" r:id="rId12"/>
    <p:sldLayoutId id="2147483661" r:id="rId13"/>
    <p:sldLayoutId id="2147483652" r:id="rId14"/>
    <p:sldLayoutId id="2147483664" r:id="rId15"/>
    <p:sldLayoutId id="2147483660"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41"/>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67" y="5338159"/>
            <a:ext cx="2303859" cy="306637"/>
          </a:xfrm>
          <a:prstGeom prst="rect">
            <a:avLst/>
          </a:prstGeom>
        </p:spPr>
        <p:txBody>
          <a:bodyPr vert="horz" lIns="91440" tIns="45720" rIns="91440" bIns="45720" rtlCol="0" anchor="ctr"/>
          <a:lstStyle>
            <a:lvl1pPr algn="l">
              <a:defRPr sz="876">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876">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3" y="5338159"/>
            <a:ext cx="2303859" cy="306637"/>
          </a:xfrm>
          <a:prstGeom prst="rect">
            <a:avLst/>
          </a:prstGeom>
        </p:spPr>
        <p:txBody>
          <a:bodyPr vert="horz" lIns="91440" tIns="45720" rIns="91440" bIns="45720" rtlCol="0" anchor="ctr"/>
          <a:lstStyle>
            <a:lvl1pPr algn="r">
              <a:defRPr sz="876">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87848021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Lst>
  <p:txStyles>
    <p:titleStyle>
      <a:lvl1pPr algn="l" defTabSz="667146" rtl="0" eaLnBrk="1" latinLnBrk="0" hangingPunct="1">
        <a:lnSpc>
          <a:spcPct val="90000"/>
        </a:lnSpc>
        <a:spcBef>
          <a:spcPct val="0"/>
        </a:spcBef>
        <a:buNone/>
        <a:defRPr sz="3210" kern="1200">
          <a:solidFill>
            <a:schemeClr val="tx1"/>
          </a:solidFill>
          <a:latin typeface="+mj-lt"/>
          <a:ea typeface="+mj-ea"/>
          <a:cs typeface="+mj-cs"/>
        </a:defRPr>
      </a:lvl1pPr>
    </p:titleStyle>
    <p:bodyStyle>
      <a:lvl1pPr marL="166787" indent="-166787" algn="l" defTabSz="667146" rtl="0" eaLnBrk="1" latinLnBrk="0" hangingPunct="1">
        <a:lnSpc>
          <a:spcPct val="90000"/>
        </a:lnSpc>
        <a:spcBef>
          <a:spcPts val="730"/>
        </a:spcBef>
        <a:buFont typeface="Arial" panose="020B0604020202020204" pitchFamily="34" charset="0"/>
        <a:buChar char="•"/>
        <a:defRPr sz="2043" kern="1200">
          <a:solidFill>
            <a:schemeClr val="tx1"/>
          </a:solidFill>
          <a:latin typeface="+mn-lt"/>
          <a:ea typeface="+mn-ea"/>
          <a:cs typeface="+mn-cs"/>
        </a:defRPr>
      </a:lvl1pPr>
      <a:lvl2pPr marL="500360" indent="-166787" algn="l" defTabSz="667146" rtl="0" eaLnBrk="1" latinLnBrk="0" hangingPunct="1">
        <a:lnSpc>
          <a:spcPct val="90000"/>
        </a:lnSpc>
        <a:spcBef>
          <a:spcPts val="365"/>
        </a:spcBef>
        <a:buFont typeface="Arial" panose="020B0604020202020204" pitchFamily="34" charset="0"/>
        <a:buChar char="•"/>
        <a:defRPr sz="1751" kern="1200">
          <a:solidFill>
            <a:schemeClr val="tx1"/>
          </a:solidFill>
          <a:latin typeface="+mn-lt"/>
          <a:ea typeface="+mn-ea"/>
          <a:cs typeface="+mn-cs"/>
        </a:defRPr>
      </a:lvl2pPr>
      <a:lvl3pPr marL="833933" indent="-166787" algn="l" defTabSz="667146" rtl="0" eaLnBrk="1" latinLnBrk="0" hangingPunct="1">
        <a:lnSpc>
          <a:spcPct val="90000"/>
        </a:lnSpc>
        <a:spcBef>
          <a:spcPts val="365"/>
        </a:spcBef>
        <a:buFont typeface="Arial" panose="020B0604020202020204" pitchFamily="34" charset="0"/>
        <a:buChar char="•"/>
        <a:defRPr sz="1459" kern="1200">
          <a:solidFill>
            <a:schemeClr val="tx1"/>
          </a:solidFill>
          <a:latin typeface="+mn-lt"/>
          <a:ea typeface="+mn-ea"/>
          <a:cs typeface="+mn-cs"/>
        </a:defRPr>
      </a:lvl3pPr>
      <a:lvl4pPr marL="1167506"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4pPr>
      <a:lvl5pPr marL="1501079"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5pPr>
      <a:lvl6pPr marL="183465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6pPr>
      <a:lvl7pPr marL="2168225"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7pPr>
      <a:lvl8pPr marL="2501798"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8pPr>
      <a:lvl9pPr marL="2835372" indent="-166787" algn="l" defTabSz="667146" rtl="0" eaLnBrk="1" latinLnBrk="0" hangingPunct="1">
        <a:lnSpc>
          <a:spcPct val="90000"/>
        </a:lnSpc>
        <a:spcBef>
          <a:spcPts val="365"/>
        </a:spcBef>
        <a:buFont typeface="Arial" panose="020B0604020202020204" pitchFamily="34" charset="0"/>
        <a:buChar char="•"/>
        <a:defRPr sz="1313" kern="1200">
          <a:solidFill>
            <a:schemeClr val="tx1"/>
          </a:solidFill>
          <a:latin typeface="+mn-lt"/>
          <a:ea typeface="+mn-ea"/>
          <a:cs typeface="+mn-cs"/>
        </a:defRPr>
      </a:lvl9pPr>
    </p:bodyStyle>
    <p:otherStyle>
      <a:defPPr>
        <a:defRPr lang="en-US"/>
      </a:defPPr>
      <a:lvl1pPr marL="0" algn="l" defTabSz="667146" rtl="0" eaLnBrk="1" latinLnBrk="0" hangingPunct="1">
        <a:defRPr sz="1313" kern="1200">
          <a:solidFill>
            <a:schemeClr val="tx1"/>
          </a:solidFill>
          <a:latin typeface="+mn-lt"/>
          <a:ea typeface="+mn-ea"/>
          <a:cs typeface="+mn-cs"/>
        </a:defRPr>
      </a:lvl1pPr>
      <a:lvl2pPr marL="333573" algn="l" defTabSz="667146" rtl="0" eaLnBrk="1" latinLnBrk="0" hangingPunct="1">
        <a:defRPr sz="1313" kern="1200">
          <a:solidFill>
            <a:schemeClr val="tx1"/>
          </a:solidFill>
          <a:latin typeface="+mn-lt"/>
          <a:ea typeface="+mn-ea"/>
          <a:cs typeface="+mn-cs"/>
        </a:defRPr>
      </a:lvl2pPr>
      <a:lvl3pPr marL="667146" algn="l" defTabSz="667146" rtl="0" eaLnBrk="1" latinLnBrk="0" hangingPunct="1">
        <a:defRPr sz="1313" kern="1200">
          <a:solidFill>
            <a:schemeClr val="tx1"/>
          </a:solidFill>
          <a:latin typeface="+mn-lt"/>
          <a:ea typeface="+mn-ea"/>
          <a:cs typeface="+mn-cs"/>
        </a:defRPr>
      </a:lvl3pPr>
      <a:lvl4pPr marL="1000719" algn="l" defTabSz="667146" rtl="0" eaLnBrk="1" latinLnBrk="0" hangingPunct="1">
        <a:defRPr sz="1313" kern="1200">
          <a:solidFill>
            <a:schemeClr val="tx1"/>
          </a:solidFill>
          <a:latin typeface="+mn-lt"/>
          <a:ea typeface="+mn-ea"/>
          <a:cs typeface="+mn-cs"/>
        </a:defRPr>
      </a:lvl4pPr>
      <a:lvl5pPr marL="1334292" algn="l" defTabSz="667146" rtl="0" eaLnBrk="1" latinLnBrk="0" hangingPunct="1">
        <a:defRPr sz="1313" kern="1200">
          <a:solidFill>
            <a:schemeClr val="tx1"/>
          </a:solidFill>
          <a:latin typeface="+mn-lt"/>
          <a:ea typeface="+mn-ea"/>
          <a:cs typeface="+mn-cs"/>
        </a:defRPr>
      </a:lvl5pPr>
      <a:lvl6pPr marL="1667866" algn="l" defTabSz="667146" rtl="0" eaLnBrk="1" latinLnBrk="0" hangingPunct="1">
        <a:defRPr sz="1313" kern="1200">
          <a:solidFill>
            <a:schemeClr val="tx1"/>
          </a:solidFill>
          <a:latin typeface="+mn-lt"/>
          <a:ea typeface="+mn-ea"/>
          <a:cs typeface="+mn-cs"/>
        </a:defRPr>
      </a:lvl6pPr>
      <a:lvl7pPr marL="2001439" algn="l" defTabSz="667146" rtl="0" eaLnBrk="1" latinLnBrk="0" hangingPunct="1">
        <a:defRPr sz="1313" kern="1200">
          <a:solidFill>
            <a:schemeClr val="tx1"/>
          </a:solidFill>
          <a:latin typeface="+mn-lt"/>
          <a:ea typeface="+mn-ea"/>
          <a:cs typeface="+mn-cs"/>
        </a:defRPr>
      </a:lvl7pPr>
      <a:lvl8pPr marL="2335012" algn="l" defTabSz="667146" rtl="0" eaLnBrk="1" latinLnBrk="0" hangingPunct="1">
        <a:defRPr sz="1313" kern="1200">
          <a:solidFill>
            <a:schemeClr val="tx1"/>
          </a:solidFill>
          <a:latin typeface="+mn-lt"/>
          <a:ea typeface="+mn-ea"/>
          <a:cs typeface="+mn-cs"/>
        </a:defRPr>
      </a:lvl8pPr>
      <a:lvl9pPr marL="2668585" algn="l" defTabSz="667146" rtl="0" eaLnBrk="1" latinLnBrk="0" hangingPunct="1">
        <a:defRPr sz="131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7" y="306638"/>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7"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7" y="5338158"/>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3" y="5338158"/>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59" y="5338158"/>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346075147"/>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03959" y="306639"/>
            <a:ext cx="8831461" cy="111322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03959" y="1533187"/>
            <a:ext cx="8831461" cy="365431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03959" y="5338159"/>
            <a:ext cx="2303859" cy="306637"/>
          </a:xfrm>
          <a:prstGeom prst="rect">
            <a:avLst/>
          </a:prstGeom>
        </p:spPr>
        <p:txBody>
          <a:bodyPr vert="horz" lIns="91440" tIns="45720" rIns="91440" bIns="45720" rtlCol="0" anchor="ctr"/>
          <a:lstStyle>
            <a:lvl1pPr algn="l">
              <a:defRPr sz="1008">
                <a:solidFill>
                  <a:schemeClr val="tx1">
                    <a:tint val="75000"/>
                  </a:schemeClr>
                </a:solidFill>
              </a:defRPr>
            </a:lvl1pPr>
          </a:lstStyle>
          <a:p>
            <a:fld id="{C764DE79-268F-4C1A-8933-263129D2AF90}" type="datetimeFigureOut">
              <a:rPr lang="en-US" smtClean="0">
                <a:solidFill>
                  <a:srgbClr val="43525A">
                    <a:tint val="75000"/>
                  </a:srgbClr>
                </a:solidFill>
              </a:rPr>
              <a:pPr/>
              <a:t>9/20/2018</a:t>
            </a:fld>
            <a:endParaRPr lang="en-US" dirty="0">
              <a:solidFill>
                <a:srgbClr val="43525A">
                  <a:tint val="75000"/>
                </a:srgbClr>
              </a:solidFill>
            </a:endParaRPr>
          </a:p>
        </p:txBody>
      </p:sp>
      <p:sp>
        <p:nvSpPr>
          <p:cNvPr id="5" name="Footer Placeholder 4"/>
          <p:cNvSpPr>
            <a:spLocks noGrp="1"/>
          </p:cNvSpPr>
          <p:nvPr>
            <p:ph type="ftr" sz="quarter" idx="3"/>
          </p:nvPr>
        </p:nvSpPr>
        <p:spPr>
          <a:xfrm>
            <a:off x="3391795" y="5338159"/>
            <a:ext cx="3455789" cy="306637"/>
          </a:xfrm>
          <a:prstGeom prst="rect">
            <a:avLst/>
          </a:prstGeom>
        </p:spPr>
        <p:txBody>
          <a:bodyPr vert="horz" lIns="91440" tIns="45720" rIns="91440" bIns="45720" rtlCol="0" anchor="ctr"/>
          <a:lstStyle>
            <a:lvl1pPr algn="ctr">
              <a:defRPr sz="1008">
                <a:solidFill>
                  <a:schemeClr val="tx1">
                    <a:tint val="75000"/>
                  </a:schemeClr>
                </a:solidFill>
              </a:defRPr>
            </a:lvl1pPr>
          </a:lstStyle>
          <a:p>
            <a:endParaRPr lang="en-US" dirty="0">
              <a:solidFill>
                <a:srgbClr val="43525A">
                  <a:tint val="75000"/>
                </a:srgbClr>
              </a:solidFill>
            </a:endParaRPr>
          </a:p>
        </p:txBody>
      </p:sp>
      <p:sp>
        <p:nvSpPr>
          <p:cNvPr id="6" name="Slide Number Placeholder 5"/>
          <p:cNvSpPr>
            <a:spLocks noGrp="1"/>
          </p:cNvSpPr>
          <p:nvPr>
            <p:ph type="sldNum" sz="quarter" idx="4"/>
          </p:nvPr>
        </p:nvSpPr>
        <p:spPr>
          <a:xfrm>
            <a:off x="7231561" y="5338159"/>
            <a:ext cx="2303859" cy="306637"/>
          </a:xfrm>
          <a:prstGeom prst="rect">
            <a:avLst/>
          </a:prstGeom>
        </p:spPr>
        <p:txBody>
          <a:bodyPr vert="horz" lIns="91440" tIns="45720" rIns="91440" bIns="45720" rtlCol="0" anchor="ctr"/>
          <a:lstStyle>
            <a:lvl1pPr algn="r">
              <a:defRPr sz="1008">
                <a:solidFill>
                  <a:schemeClr val="tx1">
                    <a:tint val="75000"/>
                  </a:schemeClr>
                </a:solidFill>
              </a:defRPr>
            </a:lvl1pPr>
          </a:lstStyle>
          <a:p>
            <a:fld id="{48F63A3B-78C7-47BE-AE5E-E10140E04643}" type="slidenum">
              <a:rPr lang="en-US" smtClean="0">
                <a:solidFill>
                  <a:srgbClr val="43525A">
                    <a:tint val="75000"/>
                  </a:srgbClr>
                </a:solidFill>
              </a:rPr>
              <a:pPr/>
              <a:t>‹#›</a:t>
            </a:fld>
            <a:endParaRPr lang="en-US" dirty="0">
              <a:solidFill>
                <a:srgbClr val="43525A">
                  <a:tint val="75000"/>
                </a:srgbClr>
              </a:solidFill>
            </a:endParaRPr>
          </a:p>
        </p:txBody>
      </p:sp>
    </p:spTree>
    <p:extLst>
      <p:ext uri="{BB962C8B-B14F-4D97-AF65-F5344CB8AC3E}">
        <p14:creationId xmlns:p14="http://schemas.microsoft.com/office/powerpoint/2010/main" val="11474871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Lst>
  <p:txStyles>
    <p:titleStyle>
      <a:lvl1pPr algn="l" defTabSz="767913" rtl="0" eaLnBrk="1" latinLnBrk="0" hangingPunct="1">
        <a:lnSpc>
          <a:spcPct val="90000"/>
        </a:lnSpc>
        <a:spcBef>
          <a:spcPct val="0"/>
        </a:spcBef>
        <a:buNone/>
        <a:defRPr sz="3695" kern="1200">
          <a:solidFill>
            <a:schemeClr val="tx1"/>
          </a:solidFill>
          <a:latin typeface="+mj-lt"/>
          <a:ea typeface="+mj-ea"/>
          <a:cs typeface="+mj-cs"/>
        </a:defRPr>
      </a:lvl1pPr>
    </p:titleStyle>
    <p:bodyStyle>
      <a:lvl1pPr marL="191978" indent="-191978" algn="l" defTabSz="767913" rtl="0" eaLnBrk="1" latinLnBrk="0" hangingPunct="1">
        <a:lnSpc>
          <a:spcPct val="90000"/>
        </a:lnSpc>
        <a:spcBef>
          <a:spcPts val="840"/>
        </a:spcBef>
        <a:buFont typeface="Arial" panose="020B0604020202020204" pitchFamily="34" charset="0"/>
        <a:buChar char="•"/>
        <a:defRPr sz="2351" kern="1200">
          <a:solidFill>
            <a:schemeClr val="tx1"/>
          </a:solidFill>
          <a:latin typeface="+mn-lt"/>
          <a:ea typeface="+mn-ea"/>
          <a:cs typeface="+mn-cs"/>
        </a:defRPr>
      </a:lvl1pPr>
      <a:lvl2pPr marL="575935" indent="-191978" algn="l" defTabSz="767913" rtl="0" eaLnBrk="1" latinLnBrk="0" hangingPunct="1">
        <a:lnSpc>
          <a:spcPct val="90000"/>
        </a:lnSpc>
        <a:spcBef>
          <a:spcPts val="420"/>
        </a:spcBef>
        <a:buFont typeface="Arial" panose="020B0604020202020204" pitchFamily="34" charset="0"/>
        <a:buChar char="•"/>
        <a:defRPr sz="2016" kern="1200">
          <a:solidFill>
            <a:schemeClr val="tx1"/>
          </a:solidFill>
          <a:latin typeface="+mn-lt"/>
          <a:ea typeface="+mn-ea"/>
          <a:cs typeface="+mn-cs"/>
        </a:defRPr>
      </a:lvl2pPr>
      <a:lvl3pPr marL="959891" indent="-191978" algn="l" defTabSz="767913" rtl="0" eaLnBrk="1" latinLnBrk="0" hangingPunct="1">
        <a:lnSpc>
          <a:spcPct val="90000"/>
        </a:lnSpc>
        <a:spcBef>
          <a:spcPts val="420"/>
        </a:spcBef>
        <a:buFont typeface="Arial" panose="020B0604020202020204" pitchFamily="34" charset="0"/>
        <a:buChar char="•"/>
        <a:defRPr sz="1680" kern="1200">
          <a:solidFill>
            <a:schemeClr val="tx1"/>
          </a:solidFill>
          <a:latin typeface="+mn-lt"/>
          <a:ea typeface="+mn-ea"/>
          <a:cs typeface="+mn-cs"/>
        </a:defRPr>
      </a:lvl3pPr>
      <a:lvl4pPr marL="134384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4pPr>
      <a:lvl5pPr marL="1727805"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5pPr>
      <a:lvl6pPr marL="211176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6pPr>
      <a:lvl7pPr marL="2495718"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7pPr>
      <a:lvl8pPr marL="2879674"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8pPr>
      <a:lvl9pPr marL="3263631" indent="-191978" algn="l" defTabSz="767913" rtl="0" eaLnBrk="1" latinLnBrk="0" hangingPunct="1">
        <a:lnSpc>
          <a:spcPct val="90000"/>
        </a:lnSpc>
        <a:spcBef>
          <a:spcPts val="420"/>
        </a:spcBef>
        <a:buFont typeface="Arial" panose="020B0604020202020204" pitchFamily="34" charset="0"/>
        <a:buChar char="•"/>
        <a:defRPr sz="1512" kern="1200">
          <a:solidFill>
            <a:schemeClr val="tx1"/>
          </a:solidFill>
          <a:latin typeface="+mn-lt"/>
          <a:ea typeface="+mn-ea"/>
          <a:cs typeface="+mn-cs"/>
        </a:defRPr>
      </a:lvl9pPr>
    </p:bodyStyle>
    <p:otherStyle>
      <a:defPPr>
        <a:defRPr lang="en-US"/>
      </a:defPPr>
      <a:lvl1pPr marL="0" algn="l" defTabSz="767913" rtl="0" eaLnBrk="1" latinLnBrk="0" hangingPunct="1">
        <a:defRPr sz="1512" kern="1200">
          <a:solidFill>
            <a:schemeClr val="tx1"/>
          </a:solidFill>
          <a:latin typeface="+mn-lt"/>
          <a:ea typeface="+mn-ea"/>
          <a:cs typeface="+mn-cs"/>
        </a:defRPr>
      </a:lvl1pPr>
      <a:lvl2pPr marL="383957" algn="l" defTabSz="767913" rtl="0" eaLnBrk="1" latinLnBrk="0" hangingPunct="1">
        <a:defRPr sz="1512" kern="1200">
          <a:solidFill>
            <a:schemeClr val="tx1"/>
          </a:solidFill>
          <a:latin typeface="+mn-lt"/>
          <a:ea typeface="+mn-ea"/>
          <a:cs typeface="+mn-cs"/>
        </a:defRPr>
      </a:lvl2pPr>
      <a:lvl3pPr marL="767913" algn="l" defTabSz="767913" rtl="0" eaLnBrk="1" latinLnBrk="0" hangingPunct="1">
        <a:defRPr sz="1512" kern="1200">
          <a:solidFill>
            <a:schemeClr val="tx1"/>
          </a:solidFill>
          <a:latin typeface="+mn-lt"/>
          <a:ea typeface="+mn-ea"/>
          <a:cs typeface="+mn-cs"/>
        </a:defRPr>
      </a:lvl3pPr>
      <a:lvl4pPr marL="1151870" algn="l" defTabSz="767913" rtl="0" eaLnBrk="1" latinLnBrk="0" hangingPunct="1">
        <a:defRPr sz="1512" kern="1200">
          <a:solidFill>
            <a:schemeClr val="tx1"/>
          </a:solidFill>
          <a:latin typeface="+mn-lt"/>
          <a:ea typeface="+mn-ea"/>
          <a:cs typeface="+mn-cs"/>
        </a:defRPr>
      </a:lvl4pPr>
      <a:lvl5pPr marL="1535826" algn="l" defTabSz="767913" rtl="0" eaLnBrk="1" latinLnBrk="0" hangingPunct="1">
        <a:defRPr sz="1512" kern="1200">
          <a:solidFill>
            <a:schemeClr val="tx1"/>
          </a:solidFill>
          <a:latin typeface="+mn-lt"/>
          <a:ea typeface="+mn-ea"/>
          <a:cs typeface="+mn-cs"/>
        </a:defRPr>
      </a:lvl5pPr>
      <a:lvl6pPr marL="1919783" algn="l" defTabSz="767913" rtl="0" eaLnBrk="1" latinLnBrk="0" hangingPunct="1">
        <a:defRPr sz="1512" kern="1200">
          <a:solidFill>
            <a:schemeClr val="tx1"/>
          </a:solidFill>
          <a:latin typeface="+mn-lt"/>
          <a:ea typeface="+mn-ea"/>
          <a:cs typeface="+mn-cs"/>
        </a:defRPr>
      </a:lvl6pPr>
      <a:lvl7pPr marL="2303739" algn="l" defTabSz="767913" rtl="0" eaLnBrk="1" latinLnBrk="0" hangingPunct="1">
        <a:defRPr sz="1512" kern="1200">
          <a:solidFill>
            <a:schemeClr val="tx1"/>
          </a:solidFill>
          <a:latin typeface="+mn-lt"/>
          <a:ea typeface="+mn-ea"/>
          <a:cs typeface="+mn-cs"/>
        </a:defRPr>
      </a:lvl7pPr>
      <a:lvl8pPr marL="2687696" algn="l" defTabSz="767913" rtl="0" eaLnBrk="1" latinLnBrk="0" hangingPunct="1">
        <a:defRPr sz="1512" kern="1200">
          <a:solidFill>
            <a:schemeClr val="tx1"/>
          </a:solidFill>
          <a:latin typeface="+mn-lt"/>
          <a:ea typeface="+mn-ea"/>
          <a:cs typeface="+mn-cs"/>
        </a:defRPr>
      </a:lvl8pPr>
      <a:lvl9pPr marL="3071652" algn="l" defTabSz="767913" rtl="0" eaLnBrk="1" latinLnBrk="0" hangingPunct="1">
        <a:defRPr sz="15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4.sv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2.xml"/><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4.sv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4.sv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35.xml"/><Relationship Id="rId1" Type="http://schemas.openxmlformats.org/officeDocument/2006/relationships/tags" Target="../tags/tag19.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8.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0.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2.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hyperlink" Target="https://www.youtube.com/watch?v=q7boSVgCRN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20=70arPvsHKk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a:latin typeface="+mn-lt"/>
              </a:rPr>
              <a:t>Electrical components and systems</a:t>
            </a:r>
          </a:p>
        </p:txBody>
      </p:sp>
      <p:sp>
        <p:nvSpPr>
          <p:cNvPr id="3" name="Subtitle 2"/>
          <p:cNvSpPr>
            <a:spLocks noGrp="1"/>
          </p:cNvSpPr>
          <p:nvPr>
            <p:ph type="subTitle" idx="1"/>
          </p:nvPr>
        </p:nvSpPr>
        <p:spPr>
          <a:xfrm>
            <a:off x="1279924" y="2947720"/>
            <a:ext cx="7679531" cy="1390533"/>
          </a:xfrm>
        </p:spPr>
        <p:txBody>
          <a:bodyPr>
            <a:normAutofit/>
          </a:bodyPr>
          <a:lstStyle/>
          <a:p>
            <a:r>
              <a:rPr lang="en-GB" sz="3200" dirty="0"/>
              <a:t>Topic 2 – Electrical components</a:t>
            </a:r>
          </a:p>
        </p:txBody>
      </p:sp>
    </p:spTree>
    <p:custDataLst>
      <p:tags r:id="rId1"/>
    </p:custDataLst>
    <p:extLst>
      <p:ext uri="{BB962C8B-B14F-4D97-AF65-F5344CB8AC3E}">
        <p14:creationId xmlns:p14="http://schemas.microsoft.com/office/powerpoint/2010/main" val="2085012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Fuse element materials</a:t>
            </a:r>
          </a:p>
        </p:txBody>
      </p:sp>
      <p:graphicFrame>
        <p:nvGraphicFramePr>
          <p:cNvPr id="2" name="Content Placeholder 1"/>
          <p:cNvGraphicFramePr>
            <a:graphicFrameLocks noGrp="1"/>
          </p:cNvGraphicFramePr>
          <p:nvPr>
            <p:ph idx="1"/>
            <p:extLst>
              <p:ext uri="{D42A27DB-BD31-4B8C-83A1-F6EECF244321}">
                <p14:modId xmlns:p14="http://schemas.microsoft.com/office/powerpoint/2010/main" val="1468508799"/>
              </p:ext>
            </p:extLst>
          </p:nvPr>
        </p:nvGraphicFramePr>
        <p:xfrm>
          <a:off x="704158" y="2957591"/>
          <a:ext cx="8831262" cy="2595880"/>
        </p:xfrm>
        <a:graphic>
          <a:graphicData uri="http://schemas.openxmlformats.org/drawingml/2006/table">
            <a:tbl>
              <a:tblPr firstRow="1" bandRow="1">
                <a:tableStyleId>{616DA210-FB5B-4158-B5E0-FEB733F419BA}</a:tableStyleId>
              </a:tblPr>
              <a:tblGrid>
                <a:gridCol w="2943754">
                  <a:extLst>
                    <a:ext uri="{9D8B030D-6E8A-4147-A177-3AD203B41FA5}">
                      <a16:colId xmlns:a16="http://schemas.microsoft.com/office/drawing/2014/main" val="20000"/>
                    </a:ext>
                  </a:extLst>
                </a:gridCol>
                <a:gridCol w="2943754">
                  <a:extLst>
                    <a:ext uri="{9D8B030D-6E8A-4147-A177-3AD203B41FA5}">
                      <a16:colId xmlns:a16="http://schemas.microsoft.com/office/drawing/2014/main" val="20001"/>
                    </a:ext>
                  </a:extLst>
                </a:gridCol>
                <a:gridCol w="2943754">
                  <a:extLst>
                    <a:ext uri="{9D8B030D-6E8A-4147-A177-3AD203B41FA5}">
                      <a16:colId xmlns:a16="http://schemas.microsoft.com/office/drawing/2014/main" val="20002"/>
                    </a:ext>
                  </a:extLst>
                </a:gridCol>
              </a:tblGrid>
              <a:tr h="370840">
                <a:tc>
                  <a:txBody>
                    <a:bodyPr/>
                    <a:lstStyle/>
                    <a:p>
                      <a:pPr algn="l"/>
                      <a:r>
                        <a:rPr lang="en-ZA" dirty="0"/>
                        <a:t>METAL</a:t>
                      </a:r>
                    </a:p>
                  </a:txBody>
                  <a:tcPr marL="152373" marR="152373"/>
                </a:tc>
                <a:tc>
                  <a:txBody>
                    <a:bodyPr/>
                    <a:lstStyle/>
                    <a:p>
                      <a:pPr algn="l"/>
                      <a:r>
                        <a:rPr lang="en-ZA" dirty="0"/>
                        <a:t>MELTING POINT IN </a:t>
                      </a:r>
                      <a:r>
                        <a:rPr lang="en-ZA" dirty="0">
                          <a:sym typeface="Symbol"/>
                        </a:rPr>
                        <a:t>C</a:t>
                      </a:r>
                      <a:endParaRPr lang="en-ZA" dirty="0"/>
                    </a:p>
                  </a:txBody>
                  <a:tcPr marL="152373" marR="152373"/>
                </a:tc>
                <a:tc>
                  <a:txBody>
                    <a:bodyPr/>
                    <a:lstStyle/>
                    <a:p>
                      <a:pPr algn="l"/>
                      <a:r>
                        <a:rPr lang="en-ZA" dirty="0"/>
                        <a:t>RESISTANCE</a:t>
                      </a:r>
                      <a:r>
                        <a:rPr lang="en-ZA" baseline="0" dirty="0"/>
                        <a:t> in </a:t>
                      </a:r>
                      <a:r>
                        <a:rPr lang="en-ZA" baseline="0" dirty="0">
                          <a:sym typeface="Symbol"/>
                        </a:rPr>
                        <a:t>-mm</a:t>
                      </a:r>
                      <a:endParaRPr lang="en-ZA" dirty="0"/>
                    </a:p>
                  </a:txBody>
                  <a:tcPr marL="152373" marR="152373"/>
                </a:tc>
                <a:extLst>
                  <a:ext uri="{0D108BD9-81ED-4DB2-BD59-A6C34878D82A}">
                    <a16:rowId xmlns:a16="http://schemas.microsoft.com/office/drawing/2014/main" val="10000"/>
                  </a:ext>
                </a:extLst>
              </a:tr>
              <a:tr h="370840">
                <a:tc>
                  <a:txBody>
                    <a:bodyPr/>
                    <a:lstStyle/>
                    <a:p>
                      <a:pPr algn="l"/>
                      <a:r>
                        <a:rPr lang="en-ZA" dirty="0"/>
                        <a:t>SILVER</a:t>
                      </a:r>
                    </a:p>
                  </a:txBody>
                  <a:tcPr marL="152373" marR="152373"/>
                </a:tc>
                <a:tc>
                  <a:txBody>
                    <a:bodyPr/>
                    <a:lstStyle/>
                    <a:p>
                      <a:pPr algn="l"/>
                      <a:r>
                        <a:rPr lang="en-ZA" dirty="0"/>
                        <a:t>980</a:t>
                      </a:r>
                    </a:p>
                  </a:txBody>
                  <a:tcPr marL="152373" marR="152373"/>
                </a:tc>
                <a:tc>
                  <a:txBody>
                    <a:bodyPr/>
                    <a:lstStyle/>
                    <a:p>
                      <a:pPr algn="l"/>
                      <a:r>
                        <a:rPr lang="en-ZA" dirty="0"/>
                        <a:t>16</a:t>
                      </a:r>
                    </a:p>
                  </a:txBody>
                  <a:tcPr marL="152373" marR="152373"/>
                </a:tc>
                <a:extLst>
                  <a:ext uri="{0D108BD9-81ED-4DB2-BD59-A6C34878D82A}">
                    <a16:rowId xmlns:a16="http://schemas.microsoft.com/office/drawing/2014/main" val="10001"/>
                  </a:ext>
                </a:extLst>
              </a:tr>
              <a:tr h="370840">
                <a:tc>
                  <a:txBody>
                    <a:bodyPr/>
                    <a:lstStyle/>
                    <a:p>
                      <a:pPr algn="l"/>
                      <a:r>
                        <a:rPr lang="en-ZA" dirty="0"/>
                        <a:t>TIN</a:t>
                      </a:r>
                    </a:p>
                  </a:txBody>
                  <a:tcPr marL="152373" marR="152373"/>
                </a:tc>
                <a:tc>
                  <a:txBody>
                    <a:bodyPr/>
                    <a:lstStyle/>
                    <a:p>
                      <a:pPr algn="l"/>
                      <a:r>
                        <a:rPr lang="en-ZA" dirty="0"/>
                        <a:t>240</a:t>
                      </a:r>
                    </a:p>
                  </a:txBody>
                  <a:tcPr marL="152373" marR="152373"/>
                </a:tc>
                <a:tc>
                  <a:txBody>
                    <a:bodyPr/>
                    <a:lstStyle/>
                    <a:p>
                      <a:pPr algn="l"/>
                      <a:r>
                        <a:rPr lang="en-ZA" dirty="0"/>
                        <a:t>112</a:t>
                      </a:r>
                    </a:p>
                  </a:txBody>
                  <a:tcPr marL="152373" marR="152373"/>
                </a:tc>
                <a:extLst>
                  <a:ext uri="{0D108BD9-81ED-4DB2-BD59-A6C34878D82A}">
                    <a16:rowId xmlns:a16="http://schemas.microsoft.com/office/drawing/2014/main" val="10002"/>
                  </a:ext>
                </a:extLst>
              </a:tr>
              <a:tr h="370840">
                <a:tc>
                  <a:txBody>
                    <a:bodyPr/>
                    <a:lstStyle/>
                    <a:p>
                      <a:pPr algn="l"/>
                      <a:r>
                        <a:rPr lang="en-ZA" dirty="0"/>
                        <a:t>ZINC</a:t>
                      </a:r>
                    </a:p>
                  </a:txBody>
                  <a:tcPr marL="152373" marR="152373"/>
                </a:tc>
                <a:tc>
                  <a:txBody>
                    <a:bodyPr/>
                    <a:lstStyle/>
                    <a:p>
                      <a:pPr algn="l"/>
                      <a:r>
                        <a:rPr lang="en-ZA" dirty="0"/>
                        <a:t>419</a:t>
                      </a:r>
                    </a:p>
                  </a:txBody>
                  <a:tcPr marL="152373" marR="152373"/>
                </a:tc>
                <a:tc>
                  <a:txBody>
                    <a:bodyPr/>
                    <a:lstStyle/>
                    <a:p>
                      <a:pPr algn="l"/>
                      <a:r>
                        <a:rPr lang="en-ZA" dirty="0"/>
                        <a:t>60</a:t>
                      </a:r>
                    </a:p>
                  </a:txBody>
                  <a:tcPr marL="152373" marR="152373"/>
                </a:tc>
                <a:extLst>
                  <a:ext uri="{0D108BD9-81ED-4DB2-BD59-A6C34878D82A}">
                    <a16:rowId xmlns:a16="http://schemas.microsoft.com/office/drawing/2014/main" val="10003"/>
                  </a:ext>
                </a:extLst>
              </a:tr>
              <a:tr h="370840">
                <a:tc>
                  <a:txBody>
                    <a:bodyPr/>
                    <a:lstStyle/>
                    <a:p>
                      <a:pPr algn="l"/>
                      <a:r>
                        <a:rPr lang="en-ZA" dirty="0"/>
                        <a:t>LEAD</a:t>
                      </a:r>
                    </a:p>
                  </a:txBody>
                  <a:tcPr marL="152373" marR="152373"/>
                </a:tc>
                <a:tc>
                  <a:txBody>
                    <a:bodyPr/>
                    <a:lstStyle/>
                    <a:p>
                      <a:pPr algn="l"/>
                      <a:r>
                        <a:rPr lang="en-ZA" dirty="0"/>
                        <a:t>328</a:t>
                      </a:r>
                    </a:p>
                  </a:txBody>
                  <a:tcPr marL="152373" marR="152373"/>
                </a:tc>
                <a:tc>
                  <a:txBody>
                    <a:bodyPr/>
                    <a:lstStyle/>
                    <a:p>
                      <a:pPr algn="l"/>
                      <a:r>
                        <a:rPr lang="en-ZA" dirty="0"/>
                        <a:t>210</a:t>
                      </a:r>
                    </a:p>
                  </a:txBody>
                  <a:tcPr marL="152373" marR="152373"/>
                </a:tc>
                <a:extLst>
                  <a:ext uri="{0D108BD9-81ED-4DB2-BD59-A6C34878D82A}">
                    <a16:rowId xmlns:a16="http://schemas.microsoft.com/office/drawing/2014/main" val="10004"/>
                  </a:ext>
                </a:extLst>
              </a:tr>
              <a:tr h="370840">
                <a:tc>
                  <a:txBody>
                    <a:bodyPr/>
                    <a:lstStyle/>
                    <a:p>
                      <a:pPr algn="l"/>
                      <a:r>
                        <a:rPr lang="en-ZA" dirty="0"/>
                        <a:t>COPPER</a:t>
                      </a:r>
                    </a:p>
                  </a:txBody>
                  <a:tcPr marL="152373" marR="152373"/>
                </a:tc>
                <a:tc>
                  <a:txBody>
                    <a:bodyPr/>
                    <a:lstStyle/>
                    <a:p>
                      <a:pPr algn="l"/>
                      <a:r>
                        <a:rPr lang="en-ZA" dirty="0"/>
                        <a:t>1090</a:t>
                      </a:r>
                    </a:p>
                  </a:txBody>
                  <a:tcPr marL="152373" marR="152373"/>
                </a:tc>
                <a:tc>
                  <a:txBody>
                    <a:bodyPr/>
                    <a:lstStyle/>
                    <a:p>
                      <a:pPr algn="l"/>
                      <a:r>
                        <a:rPr lang="en-ZA" dirty="0"/>
                        <a:t>17</a:t>
                      </a:r>
                    </a:p>
                  </a:txBody>
                  <a:tcPr marL="152373" marR="152373"/>
                </a:tc>
                <a:extLst>
                  <a:ext uri="{0D108BD9-81ED-4DB2-BD59-A6C34878D82A}">
                    <a16:rowId xmlns:a16="http://schemas.microsoft.com/office/drawing/2014/main" val="10005"/>
                  </a:ext>
                </a:extLst>
              </a:tr>
              <a:tr h="370840">
                <a:tc>
                  <a:txBody>
                    <a:bodyPr/>
                    <a:lstStyle/>
                    <a:p>
                      <a:pPr algn="l"/>
                      <a:r>
                        <a:rPr lang="en-ZA" dirty="0"/>
                        <a:t>ALUMINIUM</a:t>
                      </a:r>
                    </a:p>
                  </a:txBody>
                  <a:tcPr marL="152373" marR="152373"/>
                </a:tc>
                <a:tc>
                  <a:txBody>
                    <a:bodyPr/>
                    <a:lstStyle/>
                    <a:p>
                      <a:pPr algn="l"/>
                      <a:r>
                        <a:rPr lang="en-ZA" dirty="0"/>
                        <a:t>665</a:t>
                      </a:r>
                    </a:p>
                  </a:txBody>
                  <a:tcPr marL="152373" marR="152373"/>
                </a:tc>
                <a:tc>
                  <a:txBody>
                    <a:bodyPr/>
                    <a:lstStyle/>
                    <a:p>
                      <a:pPr algn="l"/>
                      <a:r>
                        <a:rPr lang="en-ZA" dirty="0"/>
                        <a:t>28</a:t>
                      </a:r>
                    </a:p>
                  </a:txBody>
                  <a:tcPr marL="152373" marR="152373"/>
                </a:tc>
                <a:extLst>
                  <a:ext uri="{0D108BD9-81ED-4DB2-BD59-A6C34878D82A}">
                    <a16:rowId xmlns:a16="http://schemas.microsoft.com/office/drawing/2014/main" val="10006"/>
                  </a:ext>
                </a:extLst>
              </a:tr>
            </a:tbl>
          </a:graphicData>
        </a:graphic>
      </p:graphicFrame>
      <p:sp>
        <p:nvSpPr>
          <p:cNvPr id="7" name="Rectangle 6"/>
          <p:cNvSpPr/>
          <p:nvPr/>
        </p:nvSpPr>
        <p:spPr>
          <a:xfrm>
            <a:off x="703957" y="1193058"/>
            <a:ext cx="8831461" cy="1569660"/>
          </a:xfrm>
          <a:prstGeom prst="rect">
            <a:avLst/>
          </a:prstGeom>
        </p:spPr>
        <p:txBody>
          <a:bodyPr wrap="square">
            <a:spAutoFit/>
          </a:bodyPr>
          <a:lstStyle/>
          <a:p>
            <a:r>
              <a:rPr lang="en-ZA" sz="2400" dirty="0"/>
              <a:t>The material used as a fuse element must have the following properties; low melting point, low </a:t>
            </a:r>
            <a:r>
              <a:rPr lang="en-ZA" sz="2400" dirty="0" err="1"/>
              <a:t>ohmic</a:t>
            </a:r>
            <a:r>
              <a:rPr lang="en-ZA" sz="2400" dirty="0"/>
              <a:t> resistance, high conductivity, low cost and it should be free from deterioration.</a:t>
            </a:r>
          </a:p>
          <a:p>
            <a:r>
              <a:rPr lang="en-ZA" sz="2400" dirty="0"/>
              <a:t>There is no material that satisfies all of the above properties.</a:t>
            </a:r>
          </a:p>
        </p:txBody>
      </p:sp>
    </p:spTree>
    <p:extLst>
      <p:ext uri="{BB962C8B-B14F-4D97-AF65-F5344CB8AC3E}">
        <p14:creationId xmlns:p14="http://schemas.microsoft.com/office/powerpoint/2010/main" val="2471788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Types of fuses</a:t>
            </a:r>
          </a:p>
        </p:txBody>
      </p:sp>
      <p:sp>
        <p:nvSpPr>
          <p:cNvPr id="5" name="Content Placeholder 4"/>
          <p:cNvSpPr>
            <a:spLocks noGrp="1"/>
          </p:cNvSpPr>
          <p:nvPr>
            <p:ph idx="1"/>
          </p:nvPr>
        </p:nvSpPr>
        <p:spPr/>
        <p:txBody>
          <a:bodyPr>
            <a:normAutofit/>
          </a:bodyPr>
          <a:lstStyle/>
          <a:p>
            <a:pPr marL="0" indent="0">
              <a:buNone/>
            </a:pPr>
            <a:r>
              <a:rPr lang="en-ZA" sz="2400" dirty="0"/>
              <a:t>The two types of fuses in general use are:</a:t>
            </a:r>
          </a:p>
          <a:p>
            <a:r>
              <a:rPr lang="en-ZA" sz="2400" dirty="0"/>
              <a:t>The semi-enclosed type;</a:t>
            </a:r>
          </a:p>
          <a:p>
            <a:r>
              <a:rPr lang="en-ZA" sz="2400" dirty="0"/>
              <a:t>Totally enclosed type or cartridge fuse (</a:t>
            </a:r>
            <a:r>
              <a:rPr lang="en-ZA" sz="2400" dirty="0" err="1"/>
              <a:t>h.r.c</a:t>
            </a:r>
            <a:r>
              <a:rPr lang="en-ZA" sz="2400" dirty="0"/>
              <a:t>. fuse)</a:t>
            </a:r>
          </a:p>
          <a:p>
            <a:endParaRPr lang="en-ZA" sz="2400" dirty="0"/>
          </a:p>
        </p:txBody>
      </p:sp>
      <p:sp>
        <p:nvSpPr>
          <p:cNvPr id="6" name="Rounded Rectangle 5"/>
          <p:cNvSpPr/>
          <p:nvPr/>
        </p:nvSpPr>
        <p:spPr>
          <a:xfrm>
            <a:off x="3329409" y="3126690"/>
            <a:ext cx="3146342" cy="1954975"/>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Vid02: </a:t>
            </a:r>
            <a:r>
              <a:rPr lang="en-ZA" b="1" dirty="0"/>
              <a:t>Construction and selection of fuses</a:t>
            </a:r>
          </a:p>
        </p:txBody>
      </p:sp>
    </p:spTree>
    <p:extLst>
      <p:ext uri="{BB962C8B-B14F-4D97-AF65-F5344CB8AC3E}">
        <p14:creationId xmlns:p14="http://schemas.microsoft.com/office/powerpoint/2010/main" val="2183358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1"/>
            <a:ext cx="7672758" cy="1484371"/>
          </a:xfrm>
        </p:spPr>
        <p:txBody>
          <a:bodyPr>
            <a:normAutofit/>
          </a:bodyPr>
          <a:lstStyle/>
          <a:p>
            <a:r>
              <a:rPr lang="en-GB" sz="3000" dirty="0">
                <a:latin typeface="+mn-lt"/>
              </a:rPr>
              <a:t>After </a:t>
            </a:r>
            <a:r>
              <a:rPr lang="en-GB" sz="3300" dirty="0">
                <a:latin typeface="+mn-lt"/>
              </a:rPr>
              <a:t>watching</a:t>
            </a:r>
            <a:r>
              <a:rPr lang="en-GB" sz="3000" dirty="0">
                <a:latin typeface="+mn-lt"/>
              </a:rPr>
              <a:t> Video 02 on the construction and selection of fuses answer the questions that follow.</a:t>
            </a:r>
          </a:p>
        </p:txBody>
      </p:sp>
    </p:spTree>
    <p:custDataLst>
      <p:tags r:id="rId1"/>
    </p:custDataLst>
    <p:extLst>
      <p:ext uri="{BB962C8B-B14F-4D97-AF65-F5344CB8AC3E}">
        <p14:creationId xmlns:p14="http://schemas.microsoft.com/office/powerpoint/2010/main" val="1477108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a:xfrm>
            <a:off x="703959" y="1533187"/>
            <a:ext cx="8831461" cy="655377"/>
          </a:xfrm>
        </p:spPr>
        <p:txBody>
          <a:bodyPr>
            <a:normAutofit/>
          </a:bodyPr>
          <a:lstStyle/>
          <a:p>
            <a:pPr marL="0" indent="0">
              <a:buNone/>
            </a:pPr>
            <a:r>
              <a:rPr lang="en-ZA" sz="2400" dirty="0"/>
              <a:t>Give the definition of a fuse.</a:t>
            </a:r>
          </a:p>
        </p:txBody>
      </p:sp>
      <p:sp>
        <p:nvSpPr>
          <p:cNvPr id="4" name="TextBox 3"/>
          <p:cNvSpPr txBox="1"/>
          <p:nvPr/>
        </p:nvSpPr>
        <p:spPr>
          <a:xfrm>
            <a:off x="809469" y="2323475"/>
            <a:ext cx="8124669" cy="369332"/>
          </a:xfrm>
          <a:prstGeom prst="rect">
            <a:avLst/>
          </a:prstGeom>
          <a:noFill/>
          <a:ln>
            <a:solidFill>
              <a:schemeClr val="tx1"/>
            </a:solidFill>
          </a:ln>
        </p:spPr>
        <p:txBody>
          <a:bodyPr wrap="square" rtlCol="0">
            <a:spAutoFit/>
          </a:bodyPr>
          <a:lstStyle/>
          <a:p>
            <a:r>
              <a:rPr lang="en-ZA" dirty="0"/>
              <a:t>ENTER ANSWER HERE</a:t>
            </a:r>
          </a:p>
        </p:txBody>
      </p:sp>
    </p:spTree>
    <p:custDataLst>
      <p:tags r:id="rId1"/>
    </p:custDataLst>
    <p:extLst>
      <p:ext uri="{BB962C8B-B14F-4D97-AF65-F5344CB8AC3E}">
        <p14:creationId xmlns:p14="http://schemas.microsoft.com/office/powerpoint/2010/main" val="248646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p>
        </p:txBody>
      </p:sp>
      <p:sp>
        <p:nvSpPr>
          <p:cNvPr id="3" name="Content Placeholder 2"/>
          <p:cNvSpPr>
            <a:spLocks noGrp="1"/>
          </p:cNvSpPr>
          <p:nvPr>
            <p:ph idx="1"/>
          </p:nvPr>
        </p:nvSpPr>
        <p:spPr>
          <a:xfrm>
            <a:off x="703959" y="1419866"/>
            <a:ext cx="8831461" cy="1038521"/>
          </a:xfrm>
        </p:spPr>
        <p:txBody>
          <a:bodyPr>
            <a:normAutofit/>
          </a:bodyPr>
          <a:lstStyle/>
          <a:p>
            <a:pPr marL="0" indent="0">
              <a:buNone/>
            </a:pPr>
            <a:r>
              <a:rPr lang="en-ZA" sz="2400" dirty="0"/>
              <a:t>Name the two types of fuses in general use.</a:t>
            </a:r>
          </a:p>
        </p:txBody>
      </p:sp>
      <p:sp>
        <p:nvSpPr>
          <p:cNvPr id="4" name="TextBox 3"/>
          <p:cNvSpPr txBox="1"/>
          <p:nvPr/>
        </p:nvSpPr>
        <p:spPr>
          <a:xfrm>
            <a:off x="854439" y="2263515"/>
            <a:ext cx="3013023" cy="369332"/>
          </a:xfrm>
          <a:prstGeom prst="rect">
            <a:avLst/>
          </a:prstGeom>
          <a:noFill/>
          <a:ln>
            <a:solidFill>
              <a:schemeClr val="tx1"/>
            </a:solidFill>
          </a:ln>
        </p:spPr>
        <p:txBody>
          <a:bodyPr wrap="square" rtlCol="0">
            <a:spAutoFit/>
          </a:bodyPr>
          <a:lstStyle/>
          <a:p>
            <a:r>
              <a:rPr lang="en-ZA" dirty="0"/>
              <a:t>1)</a:t>
            </a:r>
          </a:p>
        </p:txBody>
      </p:sp>
      <p:sp>
        <p:nvSpPr>
          <p:cNvPr id="5" name="TextBox 4"/>
          <p:cNvSpPr txBox="1"/>
          <p:nvPr/>
        </p:nvSpPr>
        <p:spPr>
          <a:xfrm>
            <a:off x="854439" y="3060492"/>
            <a:ext cx="3013023" cy="369332"/>
          </a:xfrm>
          <a:prstGeom prst="rect">
            <a:avLst/>
          </a:prstGeom>
          <a:noFill/>
          <a:ln>
            <a:solidFill>
              <a:schemeClr val="tx1"/>
            </a:solidFill>
          </a:ln>
        </p:spPr>
        <p:txBody>
          <a:bodyPr wrap="square" rtlCol="0">
            <a:spAutoFit/>
          </a:bodyPr>
          <a:lstStyle/>
          <a:p>
            <a:r>
              <a:rPr lang="en-ZA" dirty="0"/>
              <a:t>2)</a:t>
            </a:r>
          </a:p>
        </p:txBody>
      </p:sp>
    </p:spTree>
    <p:custDataLst>
      <p:tags r:id="rId1"/>
    </p:custDataLst>
    <p:extLst>
      <p:ext uri="{BB962C8B-B14F-4D97-AF65-F5344CB8AC3E}">
        <p14:creationId xmlns:p14="http://schemas.microsoft.com/office/powerpoint/2010/main" val="1554878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854" y="306639"/>
            <a:ext cx="8831461" cy="1113227"/>
          </a:xfrm>
        </p:spPr>
        <p:txBody>
          <a:bodyPr/>
          <a:lstStyle/>
          <a:p>
            <a:r>
              <a:rPr lang="en-GB" dirty="0"/>
              <a:t>Question 3</a:t>
            </a:r>
          </a:p>
        </p:txBody>
      </p:sp>
      <p:sp>
        <p:nvSpPr>
          <p:cNvPr id="3" name="Rectangle 2"/>
          <p:cNvSpPr/>
          <p:nvPr/>
        </p:nvSpPr>
        <p:spPr>
          <a:xfrm>
            <a:off x="4032354" y="262019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TRUE</a:t>
            </a:r>
          </a:p>
        </p:txBody>
      </p:sp>
      <p:sp>
        <p:nvSpPr>
          <p:cNvPr id="5" name="Rectangle 4"/>
          <p:cNvSpPr/>
          <p:nvPr/>
        </p:nvSpPr>
        <p:spPr>
          <a:xfrm>
            <a:off x="5324007" y="262019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b="1" dirty="0"/>
              <a:t>FALSE</a:t>
            </a:r>
          </a:p>
        </p:txBody>
      </p:sp>
      <p:pic>
        <p:nvPicPr>
          <p:cNvPr id="6"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841" y="3513124"/>
            <a:ext cx="854046" cy="854046"/>
          </a:xfrm>
          <a:prstGeom prst="rect">
            <a:avLst/>
          </a:prstGeom>
        </p:spPr>
      </p:pic>
      <p:sp>
        <p:nvSpPr>
          <p:cNvPr id="7" name="Rectangle 6">
            <a:extLst>
              <a:ext uri="{FF2B5EF4-FFF2-40B4-BE49-F238E27FC236}">
                <a16:creationId xmlns:a16="http://schemas.microsoft.com/office/drawing/2014/main" id="{ED0F39FE-ABFC-434F-8991-7748E1C924D7}"/>
              </a:ext>
            </a:extLst>
          </p:cNvPr>
          <p:cNvSpPr/>
          <p:nvPr/>
        </p:nvSpPr>
        <p:spPr>
          <a:xfrm>
            <a:off x="1220200" y="3709314"/>
            <a:ext cx="3879454" cy="461665"/>
          </a:xfrm>
          <a:prstGeom prst="rect">
            <a:avLst/>
          </a:prstGeom>
          <a:solidFill>
            <a:schemeClr val="tx2">
              <a:lumMod val="40000"/>
              <a:lumOff val="60000"/>
            </a:schemeClr>
          </a:solidFill>
        </p:spPr>
        <p:txBody>
          <a:bodyPr wrap="square">
            <a:spAutoFit/>
          </a:bodyPr>
          <a:lstStyle/>
          <a:p>
            <a:pPr lvl="0" defTabSz="914400">
              <a:defRPr/>
            </a:pPr>
            <a:r>
              <a:rPr lang="en-GB" sz="2400" i="1" dirty="0"/>
              <a:t>Click on the correct answer.</a:t>
            </a:r>
          </a:p>
        </p:txBody>
      </p:sp>
      <p:sp>
        <p:nvSpPr>
          <p:cNvPr id="4" name="Rectangle 3"/>
          <p:cNvSpPr/>
          <p:nvPr/>
        </p:nvSpPr>
        <p:spPr>
          <a:xfrm>
            <a:off x="600876" y="1537975"/>
            <a:ext cx="9052789" cy="830997"/>
          </a:xfrm>
          <a:prstGeom prst="rect">
            <a:avLst/>
          </a:prstGeom>
        </p:spPr>
        <p:txBody>
          <a:bodyPr wrap="square">
            <a:spAutoFit/>
          </a:bodyPr>
          <a:lstStyle/>
          <a:p>
            <a:r>
              <a:rPr lang="en-ZA" sz="2400" dirty="0"/>
              <a:t>Semi-enclosed fuses are normally used to protect circuits exceeding </a:t>
            </a:r>
          </a:p>
          <a:p>
            <a:r>
              <a:rPr lang="en-ZA" sz="2400" dirty="0"/>
              <a:t>30A. 	</a:t>
            </a:r>
          </a:p>
        </p:txBody>
      </p:sp>
    </p:spTree>
    <p:custDataLst>
      <p:tags r:id="rId1"/>
    </p:custDataLst>
    <p:extLst>
      <p:ext uri="{BB962C8B-B14F-4D97-AF65-F5344CB8AC3E}">
        <p14:creationId xmlns:p14="http://schemas.microsoft.com/office/powerpoint/2010/main" val="2396232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4</a:t>
            </a:r>
          </a:p>
        </p:txBody>
      </p:sp>
      <p:sp>
        <p:nvSpPr>
          <p:cNvPr id="3" name="Content Placeholder 2"/>
          <p:cNvSpPr>
            <a:spLocks noGrp="1"/>
          </p:cNvSpPr>
          <p:nvPr>
            <p:ph idx="1"/>
          </p:nvPr>
        </p:nvSpPr>
        <p:spPr>
          <a:xfrm>
            <a:off x="703959" y="1533187"/>
            <a:ext cx="8831461" cy="550446"/>
          </a:xfrm>
        </p:spPr>
        <p:txBody>
          <a:bodyPr/>
          <a:lstStyle/>
          <a:p>
            <a:pPr marL="0" indent="0">
              <a:buNone/>
            </a:pPr>
            <a:r>
              <a:rPr lang="en-ZA" dirty="0"/>
              <a:t>What type of fuse is shown below?</a:t>
            </a:r>
          </a:p>
        </p:txBody>
      </p:sp>
      <p:sp>
        <p:nvSpPr>
          <p:cNvPr id="4" name="TextBox 3"/>
          <p:cNvSpPr txBox="1"/>
          <p:nvPr/>
        </p:nvSpPr>
        <p:spPr>
          <a:xfrm>
            <a:off x="689540" y="4751876"/>
            <a:ext cx="5411449" cy="369332"/>
          </a:xfrm>
          <a:prstGeom prst="rect">
            <a:avLst/>
          </a:prstGeom>
          <a:noFill/>
          <a:ln>
            <a:solidFill>
              <a:schemeClr val="tx1"/>
            </a:solidFill>
          </a:ln>
        </p:spPr>
        <p:txBody>
          <a:bodyPr wrap="square" rtlCol="0">
            <a:spAutoFit/>
          </a:bodyPr>
          <a:lstStyle/>
          <a:p>
            <a:r>
              <a:rPr lang="en-ZA" dirty="0"/>
              <a:t>ENTER ANSWER HERE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392" y="2083633"/>
            <a:ext cx="4194591" cy="252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08236" y="2083633"/>
            <a:ext cx="1611451" cy="369332"/>
          </a:xfrm>
          <a:prstGeom prst="rect">
            <a:avLst/>
          </a:prstGeom>
          <a:solidFill>
            <a:schemeClr val="bg1"/>
          </a:solidFill>
        </p:spPr>
        <p:txBody>
          <a:bodyPr wrap="square" rtlCol="0">
            <a:spAutoFit/>
          </a:bodyPr>
          <a:lstStyle/>
          <a:p>
            <a:r>
              <a:rPr lang="en-ZA" dirty="0"/>
              <a:t>              A</a:t>
            </a:r>
          </a:p>
        </p:txBody>
      </p:sp>
    </p:spTree>
    <p:custDataLst>
      <p:tags r:id="rId1"/>
    </p:custDataLst>
    <p:extLst>
      <p:ext uri="{BB962C8B-B14F-4D97-AF65-F5344CB8AC3E}">
        <p14:creationId xmlns:p14="http://schemas.microsoft.com/office/powerpoint/2010/main" val="671808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5</a:t>
            </a:r>
          </a:p>
        </p:txBody>
      </p:sp>
      <p:sp>
        <p:nvSpPr>
          <p:cNvPr id="3" name="Content Placeholder 2"/>
          <p:cNvSpPr>
            <a:spLocks noGrp="1"/>
          </p:cNvSpPr>
          <p:nvPr>
            <p:ph idx="1"/>
          </p:nvPr>
        </p:nvSpPr>
        <p:spPr>
          <a:xfrm>
            <a:off x="703959" y="1533187"/>
            <a:ext cx="8831461" cy="550446"/>
          </a:xfrm>
        </p:spPr>
        <p:txBody>
          <a:bodyPr/>
          <a:lstStyle/>
          <a:p>
            <a:pPr marL="0" indent="0">
              <a:buNone/>
            </a:pPr>
            <a:r>
              <a:rPr lang="en-ZA" dirty="0"/>
              <a:t>What is ‘A’ in this fuse diagram called?</a:t>
            </a:r>
          </a:p>
        </p:txBody>
      </p:sp>
      <p:sp>
        <p:nvSpPr>
          <p:cNvPr id="4" name="TextBox 3"/>
          <p:cNvSpPr txBox="1"/>
          <p:nvPr/>
        </p:nvSpPr>
        <p:spPr>
          <a:xfrm>
            <a:off x="689540" y="4751876"/>
            <a:ext cx="5411449" cy="369332"/>
          </a:xfrm>
          <a:prstGeom prst="rect">
            <a:avLst/>
          </a:prstGeom>
          <a:noFill/>
          <a:ln>
            <a:solidFill>
              <a:schemeClr val="tx1"/>
            </a:solidFill>
          </a:ln>
        </p:spPr>
        <p:txBody>
          <a:bodyPr wrap="square" rtlCol="0">
            <a:spAutoFit/>
          </a:bodyPr>
          <a:lstStyle/>
          <a:p>
            <a:r>
              <a:rPr lang="en-ZA" dirty="0"/>
              <a:t>ENTER ANSWER HERE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2392" y="2083633"/>
            <a:ext cx="4194591" cy="2521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508236" y="2083633"/>
            <a:ext cx="1611451" cy="369332"/>
          </a:xfrm>
          <a:prstGeom prst="rect">
            <a:avLst/>
          </a:prstGeom>
          <a:solidFill>
            <a:schemeClr val="bg1"/>
          </a:solidFill>
        </p:spPr>
        <p:txBody>
          <a:bodyPr wrap="square" rtlCol="0">
            <a:spAutoFit/>
          </a:bodyPr>
          <a:lstStyle/>
          <a:p>
            <a:r>
              <a:rPr lang="en-ZA" dirty="0"/>
              <a:t>              A</a:t>
            </a:r>
          </a:p>
        </p:txBody>
      </p:sp>
    </p:spTree>
    <p:custDataLst>
      <p:tags r:id="rId1"/>
    </p:custDataLst>
    <p:extLst>
      <p:ext uri="{BB962C8B-B14F-4D97-AF65-F5344CB8AC3E}">
        <p14:creationId xmlns:p14="http://schemas.microsoft.com/office/powerpoint/2010/main" val="830867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Function of a circuit breaker</a:t>
            </a:r>
          </a:p>
        </p:txBody>
      </p:sp>
      <p:sp>
        <p:nvSpPr>
          <p:cNvPr id="5" name="Content Placeholder 4"/>
          <p:cNvSpPr>
            <a:spLocks noGrp="1"/>
          </p:cNvSpPr>
          <p:nvPr>
            <p:ph idx="1"/>
          </p:nvPr>
        </p:nvSpPr>
        <p:spPr/>
        <p:txBody>
          <a:bodyPr>
            <a:normAutofit/>
          </a:bodyPr>
          <a:lstStyle/>
          <a:p>
            <a:pPr marL="0" indent="0">
              <a:buNone/>
            </a:pPr>
            <a:r>
              <a:rPr lang="en-ZA" sz="2400" dirty="0"/>
              <a:t>A circuit breaker is a mechanical switching device, used to protect electrical circuits and equipment in the event of fault current and over-current.</a:t>
            </a:r>
          </a:p>
        </p:txBody>
      </p:sp>
      <p:grpSp>
        <p:nvGrpSpPr>
          <p:cNvPr id="6" name="Group 5"/>
          <p:cNvGrpSpPr/>
          <p:nvPr/>
        </p:nvGrpSpPr>
        <p:grpSpPr>
          <a:xfrm>
            <a:off x="2863121" y="3001463"/>
            <a:ext cx="5021705" cy="2685947"/>
            <a:chOff x="1918739" y="2575604"/>
            <a:chExt cx="7030387" cy="3954594"/>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739" y="2575604"/>
              <a:ext cx="7030387" cy="395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18739" y="2620575"/>
              <a:ext cx="4272199" cy="947084"/>
            </a:xfrm>
            <a:prstGeom prst="rect">
              <a:avLst/>
            </a:prstGeom>
            <a:solidFill>
              <a:schemeClr val="bg2"/>
            </a:solidFill>
          </p:spPr>
          <p:txBody>
            <a:bodyPr wrap="square" rtlCol="0" anchor="t">
              <a:noAutofit/>
            </a:bodyPr>
            <a:lstStyle/>
            <a:p>
              <a:r>
                <a:rPr lang="en-ZA" dirty="0"/>
                <a:t>CONTACTORS, OVERLOADS, FUSES AND CIRCUIT BREAKERS</a:t>
              </a:r>
            </a:p>
          </p:txBody>
        </p:sp>
      </p:grpSp>
      <p:sp>
        <p:nvSpPr>
          <p:cNvPr id="2" name="Oval 1"/>
          <p:cNvSpPr/>
          <p:nvPr/>
        </p:nvSpPr>
        <p:spPr>
          <a:xfrm>
            <a:off x="4242217" y="3473556"/>
            <a:ext cx="1394085" cy="990801"/>
          </a:xfrm>
          <a:prstGeom prst="ellipse">
            <a:avLst/>
          </a:prstGeom>
          <a:solidFill>
            <a:schemeClr val="accent2">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2"/>
              </a:solidFill>
            </a:endParaRPr>
          </a:p>
        </p:txBody>
      </p:sp>
    </p:spTree>
    <p:extLst>
      <p:ext uri="{BB962C8B-B14F-4D97-AF65-F5344CB8AC3E}">
        <p14:creationId xmlns:p14="http://schemas.microsoft.com/office/powerpoint/2010/main" val="264682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Difference between circuit breaker and fuse</a:t>
            </a:r>
          </a:p>
        </p:txBody>
      </p:sp>
      <p:sp>
        <p:nvSpPr>
          <p:cNvPr id="5" name="Content Placeholder 4"/>
          <p:cNvSpPr>
            <a:spLocks noGrp="1"/>
          </p:cNvSpPr>
          <p:nvPr>
            <p:ph idx="1"/>
          </p:nvPr>
        </p:nvSpPr>
        <p:spPr>
          <a:xfrm>
            <a:off x="703959" y="1533187"/>
            <a:ext cx="8831461" cy="2244334"/>
          </a:xfrm>
        </p:spPr>
        <p:txBody>
          <a:bodyPr>
            <a:normAutofit/>
          </a:bodyPr>
          <a:lstStyle/>
          <a:p>
            <a:pPr marL="0" indent="0">
              <a:buNone/>
            </a:pPr>
            <a:r>
              <a:rPr lang="en-ZA" sz="2400" dirty="0"/>
              <a:t>A fuse is a piece of metal that melts when overheated due to an excessive flow of current whereas a circuit breaker has a switching mechanism, which is activated due to power overloads and short circuits. Fuses are faster to disrupt the current flow but they must be replaced after a piece of metal melts down while circuit breakers can be reset and used again.</a:t>
            </a:r>
          </a:p>
        </p:txBody>
      </p:sp>
    </p:spTree>
    <p:extLst>
      <p:ext uri="{BB962C8B-B14F-4D97-AF65-F5344CB8AC3E}">
        <p14:creationId xmlns:p14="http://schemas.microsoft.com/office/powerpoint/2010/main" val="975659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Circuit protection</a:t>
            </a:r>
          </a:p>
        </p:txBody>
      </p:sp>
      <p:sp>
        <p:nvSpPr>
          <p:cNvPr id="3" name="Text Placeholder 2"/>
          <p:cNvSpPr>
            <a:spLocks noGrp="1"/>
          </p:cNvSpPr>
          <p:nvPr>
            <p:ph type="body" idx="1"/>
          </p:nvPr>
        </p:nvSpPr>
        <p:spPr/>
        <p:txBody>
          <a:bodyPr/>
          <a:lstStyle/>
          <a:p>
            <a:r>
              <a:rPr lang="en-GB" dirty="0"/>
              <a:t>Unit 4.2</a:t>
            </a:r>
          </a:p>
        </p:txBody>
      </p:sp>
    </p:spTree>
    <p:custDataLst>
      <p:tags r:id="rId1"/>
    </p:custDataLst>
    <p:extLst>
      <p:ext uri="{BB962C8B-B14F-4D97-AF65-F5344CB8AC3E}">
        <p14:creationId xmlns:p14="http://schemas.microsoft.com/office/powerpoint/2010/main" val="7126895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Advantages of circuit breakers</a:t>
            </a:r>
          </a:p>
        </p:txBody>
      </p:sp>
      <p:sp>
        <p:nvSpPr>
          <p:cNvPr id="5" name="Content Placeholder 4"/>
          <p:cNvSpPr>
            <a:spLocks noGrp="1"/>
          </p:cNvSpPr>
          <p:nvPr>
            <p:ph idx="1"/>
          </p:nvPr>
        </p:nvSpPr>
        <p:spPr>
          <a:xfrm>
            <a:off x="703959" y="1419866"/>
            <a:ext cx="8831461" cy="2244334"/>
          </a:xfrm>
        </p:spPr>
        <p:txBody>
          <a:bodyPr>
            <a:normAutofit/>
          </a:bodyPr>
          <a:lstStyle/>
          <a:p>
            <a:pPr marL="0" indent="0">
              <a:buNone/>
            </a:pPr>
            <a:r>
              <a:rPr lang="en-ZA" sz="2400" dirty="0"/>
              <a:t>A circuit breaker can:</a:t>
            </a:r>
          </a:p>
          <a:p>
            <a:r>
              <a:rPr lang="en-ZA" sz="2400" dirty="0"/>
              <a:t>be used as an isolator,</a:t>
            </a:r>
          </a:p>
          <a:p>
            <a:r>
              <a:rPr lang="en-ZA" sz="2400" dirty="0"/>
              <a:t>simply be reset after a fault or over-current (it does not have to be replaced), and</a:t>
            </a:r>
          </a:p>
          <a:p>
            <a:r>
              <a:rPr lang="en-ZA" sz="2400" dirty="0"/>
              <a:t>be used in case of overload and short-circuit conditions.</a:t>
            </a:r>
          </a:p>
        </p:txBody>
      </p:sp>
    </p:spTree>
    <p:extLst>
      <p:ext uri="{BB962C8B-B14F-4D97-AF65-F5344CB8AC3E}">
        <p14:creationId xmlns:p14="http://schemas.microsoft.com/office/powerpoint/2010/main" val="6645923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Types of breakers</a:t>
            </a:r>
          </a:p>
        </p:txBody>
      </p:sp>
      <p:sp>
        <p:nvSpPr>
          <p:cNvPr id="5" name="Content Placeholder 4"/>
          <p:cNvSpPr>
            <a:spLocks noGrp="1"/>
          </p:cNvSpPr>
          <p:nvPr>
            <p:ph idx="1"/>
          </p:nvPr>
        </p:nvSpPr>
        <p:spPr>
          <a:xfrm>
            <a:off x="703959" y="1533187"/>
            <a:ext cx="8831461" cy="2244334"/>
          </a:xfrm>
        </p:spPr>
        <p:txBody>
          <a:bodyPr>
            <a:normAutofit/>
          </a:bodyPr>
          <a:lstStyle/>
          <a:p>
            <a:pPr marL="0" indent="0">
              <a:buNone/>
            </a:pPr>
            <a:r>
              <a:rPr lang="en-ZA" sz="2400" dirty="0"/>
              <a:t>There are two basic types in use:</a:t>
            </a:r>
          </a:p>
          <a:p>
            <a:r>
              <a:rPr lang="en-ZA" sz="2400" dirty="0"/>
              <a:t>The magnetic type,</a:t>
            </a:r>
          </a:p>
          <a:p>
            <a:r>
              <a:rPr lang="en-ZA" sz="2400" dirty="0"/>
              <a:t>The thermo-magnetic type.</a:t>
            </a:r>
          </a:p>
        </p:txBody>
      </p:sp>
      <p:sp>
        <p:nvSpPr>
          <p:cNvPr id="6" name="Rounded Rectangle 5"/>
          <p:cNvSpPr/>
          <p:nvPr/>
        </p:nvSpPr>
        <p:spPr>
          <a:xfrm>
            <a:off x="3329409" y="3126690"/>
            <a:ext cx="3146342" cy="1954975"/>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Vid03: </a:t>
            </a:r>
            <a:r>
              <a:rPr lang="en-ZA" b="1" dirty="0"/>
              <a:t>Types of circuit breakers and arc quenching</a:t>
            </a:r>
          </a:p>
        </p:txBody>
      </p:sp>
    </p:spTree>
    <p:extLst>
      <p:ext uri="{BB962C8B-B14F-4D97-AF65-F5344CB8AC3E}">
        <p14:creationId xmlns:p14="http://schemas.microsoft.com/office/powerpoint/2010/main" val="1140794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Selection of circuit breakers</a:t>
            </a:r>
          </a:p>
        </p:txBody>
      </p:sp>
      <p:sp>
        <p:nvSpPr>
          <p:cNvPr id="5" name="Content Placeholder 4"/>
          <p:cNvSpPr>
            <a:spLocks noGrp="1"/>
          </p:cNvSpPr>
          <p:nvPr>
            <p:ph idx="1"/>
          </p:nvPr>
        </p:nvSpPr>
        <p:spPr>
          <a:xfrm>
            <a:off x="703959" y="1533187"/>
            <a:ext cx="8831461" cy="2244334"/>
          </a:xfrm>
        </p:spPr>
        <p:txBody>
          <a:bodyPr>
            <a:normAutofit/>
          </a:bodyPr>
          <a:lstStyle/>
          <a:p>
            <a:pPr marL="0" indent="0">
              <a:buNone/>
            </a:pPr>
            <a:r>
              <a:rPr lang="en-ZA" sz="2400" dirty="0"/>
              <a:t>The ratings of circuit breakers are clearly marked on them. Take care when installing or replacing circuit breakers that the correct rating in terms of amperage and time delays (where appropriate) are taken into account.</a:t>
            </a:r>
          </a:p>
        </p:txBody>
      </p:sp>
    </p:spTree>
    <p:extLst>
      <p:ext uri="{BB962C8B-B14F-4D97-AF65-F5344CB8AC3E}">
        <p14:creationId xmlns:p14="http://schemas.microsoft.com/office/powerpoint/2010/main" val="3183694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ZA" sz="3000" dirty="0">
                <a:latin typeface="+mn-lt"/>
              </a:rPr>
              <a:t>After watching Video 03 answer the following questions.</a:t>
            </a:r>
          </a:p>
        </p:txBody>
      </p:sp>
    </p:spTree>
    <p:extLst>
      <p:ext uri="{BB962C8B-B14F-4D97-AF65-F5344CB8AC3E}">
        <p14:creationId xmlns:p14="http://schemas.microsoft.com/office/powerpoint/2010/main" val="297791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1</a:t>
            </a:r>
          </a:p>
        </p:txBody>
      </p:sp>
      <p:sp>
        <p:nvSpPr>
          <p:cNvPr id="3" name="Content Placeholder 2"/>
          <p:cNvSpPr>
            <a:spLocks noGrp="1"/>
          </p:cNvSpPr>
          <p:nvPr>
            <p:ph idx="1"/>
          </p:nvPr>
        </p:nvSpPr>
        <p:spPr>
          <a:xfrm>
            <a:off x="703959" y="1533187"/>
            <a:ext cx="8831461" cy="550446"/>
          </a:xfrm>
        </p:spPr>
        <p:txBody>
          <a:bodyPr>
            <a:normAutofit/>
          </a:bodyPr>
          <a:lstStyle/>
          <a:p>
            <a:pPr marL="0" indent="0">
              <a:buNone/>
            </a:pPr>
            <a:r>
              <a:rPr lang="en-ZA" sz="2400" dirty="0"/>
              <a:t>List three advantages of circuit breakers over fuses.</a:t>
            </a:r>
          </a:p>
        </p:txBody>
      </p:sp>
      <p:sp>
        <p:nvSpPr>
          <p:cNvPr id="4" name="TextBox 3"/>
          <p:cNvSpPr txBox="1"/>
          <p:nvPr/>
        </p:nvSpPr>
        <p:spPr>
          <a:xfrm>
            <a:off x="854439" y="2263515"/>
            <a:ext cx="3013023" cy="369332"/>
          </a:xfrm>
          <a:prstGeom prst="rect">
            <a:avLst/>
          </a:prstGeom>
          <a:noFill/>
          <a:ln>
            <a:solidFill>
              <a:schemeClr val="tx1"/>
            </a:solidFill>
          </a:ln>
        </p:spPr>
        <p:txBody>
          <a:bodyPr wrap="square" rtlCol="0">
            <a:spAutoFit/>
          </a:bodyPr>
          <a:lstStyle/>
          <a:p>
            <a:r>
              <a:rPr lang="en-ZA" dirty="0"/>
              <a:t>1)</a:t>
            </a:r>
          </a:p>
        </p:txBody>
      </p:sp>
      <p:sp>
        <p:nvSpPr>
          <p:cNvPr id="5" name="TextBox 4"/>
          <p:cNvSpPr txBox="1"/>
          <p:nvPr/>
        </p:nvSpPr>
        <p:spPr>
          <a:xfrm>
            <a:off x="854439" y="3075482"/>
            <a:ext cx="3013023" cy="369332"/>
          </a:xfrm>
          <a:prstGeom prst="rect">
            <a:avLst/>
          </a:prstGeom>
          <a:noFill/>
          <a:ln>
            <a:solidFill>
              <a:schemeClr val="tx1"/>
            </a:solidFill>
          </a:ln>
        </p:spPr>
        <p:txBody>
          <a:bodyPr wrap="square" rtlCol="0">
            <a:spAutoFit/>
          </a:bodyPr>
          <a:lstStyle/>
          <a:p>
            <a:r>
              <a:rPr lang="en-ZA" dirty="0"/>
              <a:t>2)</a:t>
            </a:r>
          </a:p>
        </p:txBody>
      </p:sp>
      <p:sp>
        <p:nvSpPr>
          <p:cNvPr id="6" name="TextBox 5"/>
          <p:cNvSpPr txBox="1"/>
          <p:nvPr/>
        </p:nvSpPr>
        <p:spPr>
          <a:xfrm>
            <a:off x="854439" y="3884951"/>
            <a:ext cx="3013023" cy="369332"/>
          </a:xfrm>
          <a:prstGeom prst="rect">
            <a:avLst/>
          </a:prstGeom>
          <a:noFill/>
          <a:ln>
            <a:solidFill>
              <a:schemeClr val="tx1"/>
            </a:solidFill>
          </a:ln>
        </p:spPr>
        <p:txBody>
          <a:bodyPr wrap="square" rtlCol="0">
            <a:spAutoFit/>
          </a:bodyPr>
          <a:lstStyle/>
          <a:p>
            <a:r>
              <a:rPr lang="en-ZA" dirty="0"/>
              <a:t>3)</a:t>
            </a:r>
          </a:p>
        </p:txBody>
      </p:sp>
    </p:spTree>
    <p:custDataLst>
      <p:tags r:id="rId1"/>
    </p:custDataLst>
    <p:extLst>
      <p:ext uri="{BB962C8B-B14F-4D97-AF65-F5344CB8AC3E}">
        <p14:creationId xmlns:p14="http://schemas.microsoft.com/office/powerpoint/2010/main" val="3425160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2</a:t>
            </a:r>
          </a:p>
        </p:txBody>
      </p:sp>
      <p:sp>
        <p:nvSpPr>
          <p:cNvPr id="3" name="Content Placeholder 2"/>
          <p:cNvSpPr>
            <a:spLocks noGrp="1"/>
          </p:cNvSpPr>
          <p:nvPr>
            <p:ph idx="1"/>
          </p:nvPr>
        </p:nvSpPr>
        <p:spPr/>
        <p:txBody>
          <a:bodyPr>
            <a:normAutofit/>
          </a:bodyPr>
          <a:lstStyle/>
          <a:p>
            <a:pPr marL="0" indent="0">
              <a:buNone/>
            </a:pPr>
            <a:r>
              <a:rPr lang="en-ZA" sz="2400" dirty="0"/>
              <a:t>What is the function of the plunger in a magnetic-type circuit breaker?</a:t>
            </a:r>
          </a:p>
          <a:p>
            <a:pPr marL="0" indent="0">
              <a:buNone/>
            </a:pPr>
            <a:endParaRPr lang="en-ZA" sz="2400" dirty="0"/>
          </a:p>
          <a:p>
            <a:pPr marL="457200" indent="-457200">
              <a:buFont typeface="+mj-lt"/>
              <a:buAutoNum type="alphaLcParenR"/>
            </a:pPr>
            <a:r>
              <a:rPr lang="en-ZA" sz="2400" dirty="0"/>
              <a:t>Increase the strength of the magnetic flux.</a:t>
            </a:r>
          </a:p>
          <a:p>
            <a:pPr marL="457200" indent="-457200">
              <a:buFont typeface="+mj-lt"/>
              <a:buAutoNum type="alphaLcParenR"/>
            </a:pPr>
            <a:r>
              <a:rPr lang="en-ZA" sz="2400" dirty="0"/>
              <a:t>Damping or slowing down effect.</a:t>
            </a:r>
          </a:p>
          <a:p>
            <a:pPr marL="457200" indent="-457200">
              <a:buFont typeface="+mj-lt"/>
              <a:buAutoNum type="alphaLcParenR"/>
            </a:pPr>
            <a:r>
              <a:rPr lang="en-ZA" sz="2400" dirty="0"/>
              <a:t>Bend when it is heated.</a:t>
            </a:r>
          </a:p>
          <a:p>
            <a:pPr marL="457200" indent="-457200">
              <a:buFont typeface="+mj-lt"/>
              <a:buAutoNum type="alphaLcParenR"/>
            </a:pPr>
            <a:r>
              <a:rPr lang="en-ZA" sz="2400" dirty="0"/>
              <a:t>To quench the arcs.</a:t>
            </a:r>
          </a:p>
        </p:txBody>
      </p:sp>
    </p:spTree>
    <p:custDataLst>
      <p:tags r:id="rId1"/>
    </p:custDataLst>
    <p:extLst>
      <p:ext uri="{BB962C8B-B14F-4D97-AF65-F5344CB8AC3E}">
        <p14:creationId xmlns:p14="http://schemas.microsoft.com/office/powerpoint/2010/main" val="698373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3</a:t>
            </a:r>
          </a:p>
        </p:txBody>
      </p:sp>
      <p:sp>
        <p:nvSpPr>
          <p:cNvPr id="3" name="Content Placeholder 2"/>
          <p:cNvSpPr>
            <a:spLocks noGrp="1"/>
          </p:cNvSpPr>
          <p:nvPr>
            <p:ph idx="1"/>
          </p:nvPr>
        </p:nvSpPr>
        <p:spPr>
          <a:xfrm>
            <a:off x="703959" y="1533187"/>
            <a:ext cx="8831461" cy="670367"/>
          </a:xfrm>
        </p:spPr>
        <p:txBody>
          <a:bodyPr>
            <a:normAutofit/>
          </a:bodyPr>
          <a:lstStyle/>
          <a:p>
            <a:pPr marL="0" indent="0">
              <a:buNone/>
            </a:pPr>
            <a:r>
              <a:rPr lang="en-ZA" sz="2400" dirty="0"/>
              <a:t>Name two types of circuit breakers.</a:t>
            </a:r>
          </a:p>
        </p:txBody>
      </p:sp>
      <p:sp>
        <p:nvSpPr>
          <p:cNvPr id="4" name="TextBox 3"/>
          <p:cNvSpPr txBox="1"/>
          <p:nvPr/>
        </p:nvSpPr>
        <p:spPr>
          <a:xfrm>
            <a:off x="854439" y="2263515"/>
            <a:ext cx="3013023" cy="369332"/>
          </a:xfrm>
          <a:prstGeom prst="rect">
            <a:avLst/>
          </a:prstGeom>
          <a:noFill/>
          <a:ln>
            <a:solidFill>
              <a:schemeClr val="tx1"/>
            </a:solidFill>
          </a:ln>
        </p:spPr>
        <p:txBody>
          <a:bodyPr wrap="square" rtlCol="0">
            <a:spAutoFit/>
          </a:bodyPr>
          <a:lstStyle/>
          <a:p>
            <a:r>
              <a:rPr lang="en-ZA" dirty="0"/>
              <a:t>1)</a:t>
            </a:r>
          </a:p>
        </p:txBody>
      </p:sp>
      <p:sp>
        <p:nvSpPr>
          <p:cNvPr id="5" name="TextBox 4"/>
          <p:cNvSpPr txBox="1"/>
          <p:nvPr/>
        </p:nvSpPr>
        <p:spPr>
          <a:xfrm>
            <a:off x="854439" y="3075482"/>
            <a:ext cx="3013023" cy="369332"/>
          </a:xfrm>
          <a:prstGeom prst="rect">
            <a:avLst/>
          </a:prstGeom>
          <a:noFill/>
          <a:ln>
            <a:solidFill>
              <a:schemeClr val="tx1"/>
            </a:solidFill>
          </a:ln>
        </p:spPr>
        <p:txBody>
          <a:bodyPr wrap="square" rtlCol="0">
            <a:spAutoFit/>
          </a:bodyPr>
          <a:lstStyle/>
          <a:p>
            <a:r>
              <a:rPr lang="en-ZA" dirty="0"/>
              <a:t>2)</a:t>
            </a:r>
          </a:p>
        </p:txBody>
      </p:sp>
    </p:spTree>
    <p:custDataLst>
      <p:tags r:id="rId1"/>
    </p:custDataLst>
    <p:extLst>
      <p:ext uri="{BB962C8B-B14F-4D97-AF65-F5344CB8AC3E}">
        <p14:creationId xmlns:p14="http://schemas.microsoft.com/office/powerpoint/2010/main" val="39777238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4</a:t>
            </a:r>
          </a:p>
        </p:txBody>
      </p:sp>
      <p:sp>
        <p:nvSpPr>
          <p:cNvPr id="3" name="Content Placeholder 2"/>
          <p:cNvSpPr>
            <a:spLocks noGrp="1"/>
          </p:cNvSpPr>
          <p:nvPr>
            <p:ph idx="1"/>
          </p:nvPr>
        </p:nvSpPr>
        <p:spPr/>
        <p:txBody>
          <a:bodyPr>
            <a:normAutofit/>
          </a:bodyPr>
          <a:lstStyle/>
          <a:p>
            <a:pPr marL="0" indent="0">
              <a:buNone/>
            </a:pPr>
            <a:r>
              <a:rPr lang="en-ZA" sz="2400" dirty="0"/>
              <a:t>Arc quenching is achieved in mini circuit breakers by a number of metal plates placed diagonally and below the contacts as arc interrupters.</a:t>
            </a:r>
          </a:p>
          <a:p>
            <a:pPr marL="0" indent="0">
              <a:buNone/>
            </a:pPr>
            <a:endParaRPr lang="en-ZA" sz="2400" dirty="0"/>
          </a:p>
          <a:p>
            <a:pPr marL="457200" indent="-457200">
              <a:buFont typeface="+mj-lt"/>
              <a:buAutoNum type="alphaLcParenR"/>
            </a:pPr>
            <a:endParaRPr lang="en-ZA" sz="2400" dirty="0"/>
          </a:p>
        </p:txBody>
      </p:sp>
      <p:sp>
        <p:nvSpPr>
          <p:cNvPr id="4" name="Rectangle 3"/>
          <p:cNvSpPr/>
          <p:nvPr/>
        </p:nvSpPr>
        <p:spPr>
          <a:xfrm>
            <a:off x="4032354" y="262019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TRUE</a:t>
            </a:r>
          </a:p>
        </p:txBody>
      </p:sp>
      <p:sp>
        <p:nvSpPr>
          <p:cNvPr id="5" name="Rectangle 4"/>
          <p:cNvSpPr/>
          <p:nvPr/>
        </p:nvSpPr>
        <p:spPr>
          <a:xfrm>
            <a:off x="5324007" y="262019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b="1" dirty="0"/>
              <a:t>FALSE</a:t>
            </a:r>
          </a:p>
        </p:txBody>
      </p:sp>
      <p:pic>
        <p:nvPicPr>
          <p:cNvPr id="6"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841" y="3513124"/>
            <a:ext cx="854046" cy="854046"/>
          </a:xfrm>
          <a:prstGeom prst="rect">
            <a:avLst/>
          </a:prstGeom>
        </p:spPr>
      </p:pic>
      <p:sp>
        <p:nvSpPr>
          <p:cNvPr id="7" name="Rectangle 6">
            <a:extLst>
              <a:ext uri="{FF2B5EF4-FFF2-40B4-BE49-F238E27FC236}">
                <a16:creationId xmlns:a16="http://schemas.microsoft.com/office/drawing/2014/main" id="{ED0F39FE-ABFC-434F-8991-7748E1C924D7}"/>
              </a:ext>
            </a:extLst>
          </p:cNvPr>
          <p:cNvSpPr/>
          <p:nvPr/>
        </p:nvSpPr>
        <p:spPr>
          <a:xfrm>
            <a:off x="1220200" y="3709314"/>
            <a:ext cx="3879454" cy="461665"/>
          </a:xfrm>
          <a:prstGeom prst="rect">
            <a:avLst/>
          </a:prstGeom>
          <a:solidFill>
            <a:schemeClr val="tx2">
              <a:lumMod val="40000"/>
              <a:lumOff val="60000"/>
            </a:schemeClr>
          </a:solidFill>
        </p:spPr>
        <p:txBody>
          <a:bodyPr wrap="square">
            <a:spAutoFit/>
          </a:bodyPr>
          <a:lstStyle/>
          <a:p>
            <a:pPr lvl="0" defTabSz="914400">
              <a:defRPr/>
            </a:pPr>
            <a:r>
              <a:rPr lang="en-GB" sz="2400" i="1" dirty="0"/>
              <a:t>Click on the correct answer.</a:t>
            </a:r>
          </a:p>
        </p:txBody>
      </p:sp>
    </p:spTree>
    <p:custDataLst>
      <p:tags r:id="rId1"/>
    </p:custDataLst>
    <p:extLst>
      <p:ext uri="{BB962C8B-B14F-4D97-AF65-F5344CB8AC3E}">
        <p14:creationId xmlns:p14="http://schemas.microsoft.com/office/powerpoint/2010/main" val="27355988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4</a:t>
            </a:r>
          </a:p>
        </p:txBody>
      </p:sp>
      <p:sp>
        <p:nvSpPr>
          <p:cNvPr id="3" name="Content Placeholder 2"/>
          <p:cNvSpPr>
            <a:spLocks noGrp="1"/>
          </p:cNvSpPr>
          <p:nvPr>
            <p:ph idx="1"/>
          </p:nvPr>
        </p:nvSpPr>
        <p:spPr/>
        <p:txBody>
          <a:bodyPr>
            <a:normAutofit/>
          </a:bodyPr>
          <a:lstStyle/>
          <a:p>
            <a:pPr marL="0" indent="0">
              <a:buNone/>
            </a:pPr>
            <a:r>
              <a:rPr lang="en-ZA" sz="2400" dirty="0"/>
              <a:t>A  circuit  breaker  may  be  used  as  a  </a:t>
            </a:r>
            <a:r>
              <a:rPr lang="en-ZA" sz="2400" dirty="0" err="1"/>
              <a:t>disconnector</a:t>
            </a:r>
            <a:r>
              <a:rPr lang="en-ZA" sz="2400" dirty="0"/>
              <a:t>  provided  it  complies  with  the  standards  of  the  relevant  </a:t>
            </a:r>
            <a:r>
              <a:rPr lang="en-ZA" sz="2400" dirty="0" err="1"/>
              <a:t>disconnectors</a:t>
            </a:r>
            <a:r>
              <a:rPr lang="en-ZA" sz="2400" dirty="0"/>
              <a:t>. </a:t>
            </a:r>
          </a:p>
          <a:p>
            <a:pPr marL="457200" indent="-457200">
              <a:buFont typeface="+mj-lt"/>
              <a:buAutoNum type="alphaLcParenR"/>
            </a:pPr>
            <a:endParaRPr lang="en-ZA" sz="2400" dirty="0"/>
          </a:p>
        </p:txBody>
      </p:sp>
      <p:sp>
        <p:nvSpPr>
          <p:cNvPr id="4" name="Rectangle 3"/>
          <p:cNvSpPr/>
          <p:nvPr/>
        </p:nvSpPr>
        <p:spPr>
          <a:xfrm>
            <a:off x="4032354" y="262019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TRUE</a:t>
            </a:r>
          </a:p>
        </p:txBody>
      </p:sp>
      <p:sp>
        <p:nvSpPr>
          <p:cNvPr id="5" name="Rectangle 4"/>
          <p:cNvSpPr/>
          <p:nvPr/>
        </p:nvSpPr>
        <p:spPr>
          <a:xfrm>
            <a:off x="5324007" y="262019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b="1" dirty="0"/>
              <a:t>FALSE</a:t>
            </a:r>
          </a:p>
        </p:txBody>
      </p:sp>
      <p:pic>
        <p:nvPicPr>
          <p:cNvPr id="6"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841" y="3513124"/>
            <a:ext cx="854046" cy="854046"/>
          </a:xfrm>
          <a:prstGeom prst="rect">
            <a:avLst/>
          </a:prstGeom>
        </p:spPr>
      </p:pic>
      <p:sp>
        <p:nvSpPr>
          <p:cNvPr id="7" name="Rectangle 6">
            <a:extLst>
              <a:ext uri="{FF2B5EF4-FFF2-40B4-BE49-F238E27FC236}">
                <a16:creationId xmlns:a16="http://schemas.microsoft.com/office/drawing/2014/main" id="{ED0F39FE-ABFC-434F-8991-7748E1C924D7}"/>
              </a:ext>
            </a:extLst>
          </p:cNvPr>
          <p:cNvSpPr/>
          <p:nvPr/>
        </p:nvSpPr>
        <p:spPr>
          <a:xfrm>
            <a:off x="1220200" y="3709314"/>
            <a:ext cx="3879454" cy="461665"/>
          </a:xfrm>
          <a:prstGeom prst="rect">
            <a:avLst/>
          </a:prstGeom>
          <a:solidFill>
            <a:schemeClr val="tx2">
              <a:lumMod val="40000"/>
              <a:lumOff val="60000"/>
            </a:schemeClr>
          </a:solidFill>
        </p:spPr>
        <p:txBody>
          <a:bodyPr wrap="square">
            <a:spAutoFit/>
          </a:bodyPr>
          <a:lstStyle/>
          <a:p>
            <a:pPr lvl="0" defTabSz="914400">
              <a:defRPr/>
            </a:pPr>
            <a:r>
              <a:rPr lang="en-GB" sz="2400" i="1" dirty="0"/>
              <a:t>Click on the correct answer.</a:t>
            </a:r>
          </a:p>
        </p:txBody>
      </p:sp>
    </p:spTree>
    <p:custDataLst>
      <p:tags r:id="rId1"/>
    </p:custDataLst>
    <p:extLst>
      <p:ext uri="{BB962C8B-B14F-4D97-AF65-F5344CB8AC3E}">
        <p14:creationId xmlns:p14="http://schemas.microsoft.com/office/powerpoint/2010/main" val="1085538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 4</a:t>
            </a:r>
          </a:p>
        </p:txBody>
      </p:sp>
      <p:sp>
        <p:nvSpPr>
          <p:cNvPr id="3" name="Content Placeholder 2"/>
          <p:cNvSpPr>
            <a:spLocks noGrp="1"/>
          </p:cNvSpPr>
          <p:nvPr>
            <p:ph idx="1"/>
          </p:nvPr>
        </p:nvSpPr>
        <p:spPr/>
        <p:txBody>
          <a:bodyPr>
            <a:normAutofit/>
          </a:bodyPr>
          <a:lstStyle/>
          <a:p>
            <a:pPr marL="0" indent="0">
              <a:buNone/>
            </a:pPr>
            <a:r>
              <a:rPr lang="en-ZA" sz="2400" dirty="0"/>
              <a:t>An  abnormally  low  ambient  temperature  will  delay  the  tripping  of  thermal  magnetic  circuit  breakers  on  overload. </a:t>
            </a:r>
          </a:p>
        </p:txBody>
      </p:sp>
      <p:sp>
        <p:nvSpPr>
          <p:cNvPr id="4" name="Rectangle 3"/>
          <p:cNvSpPr/>
          <p:nvPr/>
        </p:nvSpPr>
        <p:spPr>
          <a:xfrm>
            <a:off x="4032354" y="262019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a:t>TRUE</a:t>
            </a:r>
          </a:p>
        </p:txBody>
      </p:sp>
      <p:sp>
        <p:nvSpPr>
          <p:cNvPr id="5" name="Rectangle 4"/>
          <p:cNvSpPr/>
          <p:nvPr/>
        </p:nvSpPr>
        <p:spPr>
          <a:xfrm>
            <a:off x="5324007" y="2620194"/>
            <a:ext cx="827228" cy="446620"/>
          </a:xfrm>
          <a:prstGeom prst="rect">
            <a:avLst/>
          </a:prstGeom>
          <a:solidFill>
            <a:schemeClr val="tx1">
              <a:lumMod val="60000"/>
              <a:lumOff val="40000"/>
              <a:alpha val="3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ZA" b="1" dirty="0"/>
              <a:t>FALSE</a:t>
            </a:r>
          </a:p>
        </p:txBody>
      </p:sp>
      <p:pic>
        <p:nvPicPr>
          <p:cNvPr id="6" name="Graphic 8" descr="User">
            <a:extLst>
              <a:ext uri="{FF2B5EF4-FFF2-40B4-BE49-F238E27FC236}">
                <a16:creationId xmlns:a16="http://schemas.microsoft.com/office/drawing/2014/main" id="{E2092FAE-43D4-A64D-8926-8B141ADBB9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79841" y="3513124"/>
            <a:ext cx="854046" cy="854046"/>
          </a:xfrm>
          <a:prstGeom prst="rect">
            <a:avLst/>
          </a:prstGeom>
        </p:spPr>
      </p:pic>
      <p:sp>
        <p:nvSpPr>
          <p:cNvPr id="7" name="Rectangle 6">
            <a:extLst>
              <a:ext uri="{FF2B5EF4-FFF2-40B4-BE49-F238E27FC236}">
                <a16:creationId xmlns:a16="http://schemas.microsoft.com/office/drawing/2014/main" id="{ED0F39FE-ABFC-434F-8991-7748E1C924D7}"/>
              </a:ext>
            </a:extLst>
          </p:cNvPr>
          <p:cNvSpPr/>
          <p:nvPr/>
        </p:nvSpPr>
        <p:spPr>
          <a:xfrm>
            <a:off x="1220200" y="3709314"/>
            <a:ext cx="3879454" cy="461665"/>
          </a:xfrm>
          <a:prstGeom prst="rect">
            <a:avLst/>
          </a:prstGeom>
          <a:solidFill>
            <a:schemeClr val="tx2">
              <a:lumMod val="40000"/>
              <a:lumOff val="60000"/>
            </a:schemeClr>
          </a:solidFill>
        </p:spPr>
        <p:txBody>
          <a:bodyPr wrap="square">
            <a:spAutoFit/>
          </a:bodyPr>
          <a:lstStyle/>
          <a:p>
            <a:pPr lvl="0" defTabSz="914400">
              <a:defRPr/>
            </a:pPr>
            <a:r>
              <a:rPr lang="en-GB" sz="2400" i="1" dirty="0"/>
              <a:t>Click on the correct answer.</a:t>
            </a:r>
          </a:p>
        </p:txBody>
      </p:sp>
    </p:spTree>
    <p:custDataLst>
      <p:tags r:id="rId1"/>
    </p:custDataLst>
    <p:extLst>
      <p:ext uri="{BB962C8B-B14F-4D97-AF65-F5344CB8AC3E}">
        <p14:creationId xmlns:p14="http://schemas.microsoft.com/office/powerpoint/2010/main" val="664462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a:t>Assumed prior learning </a:t>
            </a:r>
          </a:p>
        </p:txBody>
      </p:sp>
      <p:sp>
        <p:nvSpPr>
          <p:cNvPr id="3" name="Content Placeholder 2"/>
          <p:cNvSpPr>
            <a:spLocks noGrp="1"/>
          </p:cNvSpPr>
          <p:nvPr>
            <p:ph idx="1"/>
          </p:nvPr>
        </p:nvSpPr>
        <p:spPr/>
        <p:txBody>
          <a:bodyPr>
            <a:noAutofit/>
          </a:bodyPr>
          <a:lstStyle/>
          <a:p>
            <a:pPr marL="0" indent="0">
              <a:buNone/>
            </a:pPr>
            <a:r>
              <a:rPr lang="en-GB" sz="2400" dirty="0">
                <a:solidFill>
                  <a:srgbClr val="0070C0"/>
                </a:solidFill>
              </a:rPr>
              <a:t>Contactors and overload relays</a:t>
            </a:r>
          </a:p>
          <a:p>
            <a:pPr marL="0" indent="0">
              <a:buNone/>
            </a:pPr>
            <a:endParaRPr lang="en-GB" sz="2400" dirty="0"/>
          </a:p>
          <a:p>
            <a:pPr marL="0" indent="0">
              <a:buNone/>
            </a:pPr>
            <a:endParaRPr lang="en-GB" sz="2400" dirty="0"/>
          </a:p>
          <a:p>
            <a:pPr marL="0" indent="0">
              <a:buNone/>
            </a:pPr>
            <a:endParaRPr lang="en-GB" sz="2400" dirty="0"/>
          </a:p>
          <a:p>
            <a:r>
              <a:rPr lang="en-GB" sz="2400" b="1" dirty="0"/>
              <a:t>Don’t feel confident yet about these topics? </a:t>
            </a:r>
            <a:r>
              <a:rPr lang="en-GB" sz="2400" i="1" dirty="0"/>
              <a:t>Click on each to review the content. </a:t>
            </a:r>
            <a:endParaRPr lang="en-ZA" sz="2400" dirty="0"/>
          </a:p>
          <a:p>
            <a:r>
              <a:rPr lang="en-GB" sz="2400" b="1" dirty="0"/>
              <a:t>Feeling confident? </a:t>
            </a:r>
            <a:r>
              <a:rPr lang="en-GB" sz="2400" i="1" dirty="0"/>
              <a:t>Click </a:t>
            </a:r>
            <a:r>
              <a:rPr lang="en-GB" sz="2400" i="1" dirty="0">
                <a:solidFill>
                  <a:srgbClr val="0070C0"/>
                </a:solidFill>
              </a:rPr>
              <a:t>next</a:t>
            </a:r>
            <a:r>
              <a:rPr lang="en-GB" sz="2400" i="1" dirty="0"/>
              <a:t> to proceed with this unit.</a:t>
            </a:r>
            <a:endParaRPr lang="en-ZA" sz="2400" dirty="0"/>
          </a:p>
          <a:p>
            <a:pPr marL="0" indent="0">
              <a:buNone/>
            </a:pPr>
            <a:endParaRPr lang="en-GB" sz="2400" dirty="0"/>
          </a:p>
          <a:p>
            <a:pPr marL="0" indent="0">
              <a:buNone/>
            </a:pPr>
            <a:endParaRPr lang="en-GB" sz="2400" dirty="0"/>
          </a:p>
          <a:p>
            <a:endParaRPr lang="en-GB" sz="2400" dirty="0"/>
          </a:p>
          <a:p>
            <a:endParaRPr lang="en-GB" sz="2400" dirty="0"/>
          </a:p>
          <a:p>
            <a:endParaRPr lang="en-GB" sz="2400" dirty="0"/>
          </a:p>
        </p:txBody>
      </p:sp>
    </p:spTree>
    <p:custDataLst>
      <p:tags r:id="rId1"/>
    </p:custDataLst>
    <p:extLst>
      <p:ext uri="{BB962C8B-B14F-4D97-AF65-F5344CB8AC3E}">
        <p14:creationId xmlns:p14="http://schemas.microsoft.com/office/powerpoint/2010/main" val="21200168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7330" y="644232"/>
            <a:ext cx="7672758" cy="967170"/>
          </a:xfrm>
        </p:spPr>
        <p:txBody>
          <a:bodyPr>
            <a:normAutofit/>
          </a:bodyPr>
          <a:lstStyle/>
          <a:p>
            <a:r>
              <a:rPr lang="en-GB" sz="3000" dirty="0"/>
              <a:t>Let’s review:</a:t>
            </a:r>
          </a:p>
        </p:txBody>
      </p:sp>
      <p:sp>
        <p:nvSpPr>
          <p:cNvPr id="3" name="Content Placeholder 2"/>
          <p:cNvSpPr>
            <a:spLocks noGrp="1"/>
          </p:cNvSpPr>
          <p:nvPr>
            <p:ph idx="1"/>
          </p:nvPr>
        </p:nvSpPr>
        <p:spPr>
          <a:xfrm>
            <a:off x="1122532" y="1469693"/>
            <a:ext cx="8186360" cy="3821508"/>
          </a:xfrm>
        </p:spPr>
        <p:txBody>
          <a:bodyPr>
            <a:noAutofit/>
          </a:bodyPr>
          <a:lstStyle/>
          <a:p>
            <a:pPr marL="0" indent="0" algn="just">
              <a:buNone/>
            </a:pPr>
            <a:r>
              <a:rPr lang="en-GB" sz="2400" dirty="0"/>
              <a:t>In this lesson we have covered:</a:t>
            </a:r>
          </a:p>
          <a:p>
            <a:pPr algn="just">
              <a:buFont typeface="Wingdings" panose="05000000000000000000" pitchFamily="2" charset="2"/>
              <a:buChar char="ü"/>
            </a:pPr>
            <a:r>
              <a:rPr lang="en-GB" sz="2400" dirty="0"/>
              <a:t>Function and operation of fuses</a:t>
            </a:r>
          </a:p>
          <a:p>
            <a:pPr algn="just">
              <a:buFont typeface="Wingdings" panose="05000000000000000000" pitchFamily="2" charset="2"/>
              <a:buChar char="ü"/>
            </a:pPr>
            <a:r>
              <a:rPr lang="en-GB" sz="2400" dirty="0"/>
              <a:t>Types of fuses</a:t>
            </a:r>
          </a:p>
          <a:p>
            <a:pPr algn="just">
              <a:buFont typeface="Wingdings" panose="05000000000000000000" pitchFamily="2" charset="2"/>
              <a:buChar char="ü"/>
            </a:pPr>
            <a:r>
              <a:rPr lang="en-GB" sz="2400" dirty="0"/>
              <a:t>Function and operation of circuit breakers</a:t>
            </a:r>
          </a:p>
          <a:p>
            <a:pPr algn="just">
              <a:buFont typeface="Wingdings" panose="05000000000000000000" pitchFamily="2" charset="2"/>
              <a:buChar char="ü"/>
            </a:pPr>
            <a:r>
              <a:rPr lang="en-GB" sz="2400" dirty="0"/>
              <a:t>Types of circuit breakers</a:t>
            </a:r>
          </a:p>
          <a:p>
            <a:pPr marL="0" indent="0" algn="just">
              <a:buNone/>
            </a:pPr>
            <a:r>
              <a:rPr lang="en-GB" sz="2400" dirty="0"/>
              <a:t>Make sure you have a complete understanding of all the work covered here before you start the next unit.</a:t>
            </a:r>
          </a:p>
          <a:p>
            <a:pPr algn="just">
              <a:buFont typeface="Wingdings" panose="05000000000000000000" pitchFamily="2" charset="2"/>
              <a:buChar char="ü"/>
            </a:pPr>
            <a:endParaRPr lang="en-GB" sz="2400" dirty="0"/>
          </a:p>
          <a:p>
            <a:pPr algn="just">
              <a:buFont typeface="Wingdings" panose="05000000000000000000" pitchFamily="2" charset="2"/>
              <a:buChar char="ü"/>
            </a:pPr>
            <a:endParaRPr lang="en-GB" sz="2400" dirty="0"/>
          </a:p>
        </p:txBody>
      </p:sp>
    </p:spTree>
    <p:custDataLst>
      <p:tags r:id="rId1"/>
    </p:custDataLst>
    <p:extLst>
      <p:ext uri="{BB962C8B-B14F-4D97-AF65-F5344CB8AC3E}">
        <p14:creationId xmlns:p14="http://schemas.microsoft.com/office/powerpoint/2010/main" val="24641310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Expert technician explaining the construction of fuses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05964309"/>
              </p:ext>
            </p:extLst>
          </p:nvPr>
        </p:nvGraphicFramePr>
        <p:xfrm>
          <a:off x="703263" y="1533525"/>
          <a:ext cx="8832850" cy="3653777"/>
        </p:xfrm>
        <a:graphic>
          <a:graphicData uri="http://schemas.openxmlformats.org/drawingml/2006/table">
            <a:tbl>
              <a:tblPr firstRow="1" bandRow="1">
                <a:tableStyleId>{5940675A-B579-460E-94D1-54222C63F5DA}</a:tableStyleId>
              </a:tblPr>
              <a:tblGrid>
                <a:gridCol w="4738167">
                  <a:extLst>
                    <a:ext uri="{9D8B030D-6E8A-4147-A177-3AD203B41FA5}">
                      <a16:colId xmlns:a16="http://schemas.microsoft.com/office/drawing/2014/main" val="20000"/>
                    </a:ext>
                  </a:extLst>
                </a:gridCol>
                <a:gridCol w="4094683">
                  <a:extLst>
                    <a:ext uri="{9D8B030D-6E8A-4147-A177-3AD203B41FA5}">
                      <a16:colId xmlns:a16="http://schemas.microsoft.com/office/drawing/2014/main" val="20001"/>
                    </a:ext>
                  </a:extLst>
                </a:gridCol>
              </a:tblGrid>
              <a:tr h="475157">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baseline="0" dirty="0"/>
                        <a:t>Three types of fuse are used as circuit protection ; the </a:t>
                      </a:r>
                      <a:r>
                        <a:rPr lang="en-ZA" baseline="0" dirty="0" err="1"/>
                        <a:t>rewireable</a:t>
                      </a:r>
                      <a:r>
                        <a:rPr lang="en-ZA" baseline="0" dirty="0"/>
                        <a:t> or semi-enclosed fuse, enclosed fuses and the high rupturing capacity (HRC) fuse. We will discuss each one . For the applicable standards of fuses and fuse holders see Table 4.1 of the SANS Code.</a:t>
                      </a:r>
                      <a:endParaRPr lang="en-ZA" sz="1512" b="0" i="0" u="none" strike="noStrike" kern="1200" baseline="0" dirty="0">
                        <a:solidFill>
                          <a:schemeClr val="tx1"/>
                        </a:solidFill>
                        <a:latin typeface="+mn-lt"/>
                        <a:ea typeface="+mn-ea"/>
                        <a:cs typeface="+mn-cs"/>
                      </a:endParaRPr>
                    </a:p>
                  </a:txBody>
                  <a:tcPr/>
                </a:tc>
                <a:tc>
                  <a:txBody>
                    <a:bodyPr/>
                    <a:lstStyle/>
                    <a:p>
                      <a:endParaRPr lang="en-ZA" dirty="0"/>
                    </a:p>
                  </a:txBody>
                  <a:tcPr/>
                </a:tc>
                <a:extLst>
                  <a:ext uri="{0D108BD9-81ED-4DB2-BD59-A6C34878D82A}">
                    <a16:rowId xmlns:a16="http://schemas.microsoft.com/office/drawing/2014/main" val="10001"/>
                  </a:ext>
                </a:extLst>
              </a:tr>
              <a:tr h="370840">
                <a:tc>
                  <a:txBody>
                    <a:bodyPr/>
                    <a:lstStyle/>
                    <a:p>
                      <a:r>
                        <a:rPr lang="en-ZA" baseline="0" dirty="0"/>
                        <a:t>In older homes the switchboard may still have semi-enclosed </a:t>
                      </a:r>
                      <a:r>
                        <a:rPr lang="en-ZA" baseline="0" dirty="0" err="1"/>
                        <a:t>rewireable</a:t>
                      </a:r>
                      <a:r>
                        <a:rPr lang="en-ZA" baseline="0" dirty="0"/>
                        <a:t> fuses. These fuses are ceramic plug-in units on the switchboard. They have a length of fuse wire connected between two screws on the contacts of a fuse holder and operate in an overload or short-circuit . The semi-enclosed fuse is made up of a fuse holder, an element and a fuse carrier. The holder and carrier can be made of porcelain or </a:t>
                      </a:r>
                      <a:r>
                        <a:rPr lang="en-ZA" baseline="0" dirty="0" err="1"/>
                        <a:t>bakelite</a:t>
                      </a:r>
                      <a:r>
                        <a:rPr lang="en-ZA" baseline="0" dirty="0"/>
                        <a:t>.</a:t>
                      </a:r>
                      <a:endParaRPr lang="en-ZA" sz="1512" b="0" i="0" u="none" strike="noStrike" kern="1200" baseline="0" dirty="0">
                        <a:solidFill>
                          <a:schemeClr val="tx1"/>
                        </a:solidFill>
                        <a:latin typeface="+mn-lt"/>
                        <a:ea typeface="+mn-ea"/>
                        <a:cs typeface="+mn-cs"/>
                      </a:endParaRPr>
                    </a:p>
                  </a:txBody>
                  <a:tcPr/>
                </a:tc>
                <a:tc>
                  <a:txBody>
                    <a:bodyPr/>
                    <a:lstStyle/>
                    <a:p>
                      <a:endParaRPr lang="en-ZA" dirty="0"/>
                    </a:p>
                  </a:txBody>
                  <a:tcPr/>
                </a:tc>
                <a:extLst>
                  <a:ext uri="{0D108BD9-81ED-4DB2-BD59-A6C34878D82A}">
                    <a16:rowId xmlns:a16="http://schemas.microsoft.com/office/drawing/2014/main" val="10002"/>
                  </a:ext>
                </a:extLst>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695" y="3109010"/>
            <a:ext cx="2274757" cy="1703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8742759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Expert technician explaining the construction of fuses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09123793"/>
              </p:ext>
            </p:extLst>
          </p:nvPr>
        </p:nvGraphicFramePr>
        <p:xfrm>
          <a:off x="703263" y="1533525"/>
          <a:ext cx="8832850" cy="3792778"/>
        </p:xfrm>
        <a:graphic>
          <a:graphicData uri="http://schemas.openxmlformats.org/drawingml/2006/table">
            <a:tbl>
              <a:tblPr firstRow="1" bandRow="1">
                <a:tableStyleId>{5940675A-B579-460E-94D1-54222C63F5DA}</a:tableStyleId>
              </a:tblPr>
              <a:tblGrid>
                <a:gridCol w="4738167">
                  <a:extLst>
                    <a:ext uri="{9D8B030D-6E8A-4147-A177-3AD203B41FA5}">
                      <a16:colId xmlns:a16="http://schemas.microsoft.com/office/drawing/2014/main" val="20000"/>
                    </a:ext>
                  </a:extLst>
                </a:gridCol>
                <a:gridCol w="4094683">
                  <a:extLst>
                    <a:ext uri="{9D8B030D-6E8A-4147-A177-3AD203B41FA5}">
                      <a16:colId xmlns:a16="http://schemas.microsoft.com/office/drawing/2014/main" val="20001"/>
                    </a:ext>
                  </a:extLst>
                </a:gridCol>
              </a:tblGrid>
              <a:tr h="475157">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baseline="0" dirty="0"/>
                        <a:t>The figure shows the construction of a semi-enclosed, re-</a:t>
                      </a:r>
                      <a:r>
                        <a:rPr lang="en-ZA" baseline="0" dirty="0" err="1"/>
                        <a:t>wireable</a:t>
                      </a:r>
                      <a:r>
                        <a:rPr lang="en-ZA" baseline="0" dirty="0"/>
                        <a:t> fuse.</a:t>
                      </a:r>
                    </a:p>
                    <a:p>
                      <a:pPr marL="285750" indent="-285750">
                        <a:buFont typeface="Arial" panose="020B0604020202020204" pitchFamily="34" charset="0"/>
                        <a:buChar char="•"/>
                      </a:pPr>
                      <a:r>
                        <a:rPr lang="en-ZA" baseline="0" dirty="0"/>
                        <a:t>The fuse holder must never be wired with an element exceeding the rated value of the fuse, since it will then fail to protect the appliance or circuit for which it was intended.</a:t>
                      </a:r>
                    </a:p>
                    <a:p>
                      <a:pPr marL="285750" indent="-285750">
                        <a:buFont typeface="Arial" panose="020B0604020202020204" pitchFamily="34" charset="0"/>
                        <a:buChar char="•"/>
                      </a:pPr>
                      <a:r>
                        <a:rPr lang="en-ZA" sz="1512" b="0" i="0" u="none" strike="noStrike" kern="1200" baseline="0" dirty="0">
                          <a:solidFill>
                            <a:schemeClr val="tx1"/>
                          </a:solidFill>
                          <a:latin typeface="+mn-lt"/>
                          <a:ea typeface="+mn-ea"/>
                          <a:cs typeface="+mn-cs"/>
                        </a:rPr>
                        <a:t>The element is screwed to a contact at each end and wired through an asbestos, ceramic, or porcelain tube, which serves to enclose the spark when the fuse blows.</a:t>
                      </a:r>
                    </a:p>
                    <a:p>
                      <a:pPr marL="285750" indent="-285750">
                        <a:buFont typeface="Arial" panose="020B0604020202020204" pitchFamily="34" charset="0"/>
                        <a:buChar char="•"/>
                      </a:pPr>
                      <a:endParaRPr lang="en-ZA" sz="1512" b="0" i="0" u="none" strike="noStrike" kern="1200" baseline="0" dirty="0">
                        <a:solidFill>
                          <a:schemeClr val="tx1"/>
                        </a:solidFill>
                        <a:latin typeface="+mn-lt"/>
                        <a:ea typeface="+mn-ea"/>
                        <a:cs typeface="+mn-cs"/>
                      </a:endParaRPr>
                    </a:p>
                    <a:p>
                      <a:pPr marL="0" indent="0">
                        <a:buFont typeface="Arial" panose="020B0604020202020204" pitchFamily="34" charset="0"/>
                        <a:buNone/>
                      </a:pPr>
                      <a:r>
                        <a:rPr lang="en-ZA" sz="1512" b="0" i="0" u="none" strike="noStrike" kern="1200" baseline="0" dirty="0">
                          <a:solidFill>
                            <a:schemeClr val="tx1"/>
                          </a:solidFill>
                          <a:latin typeface="+mn-lt"/>
                          <a:ea typeface="+mn-ea"/>
                          <a:cs typeface="+mn-cs"/>
                        </a:rPr>
                        <a:t>See SANS Regulation 6.10  for the use of fuses not being permitted as overcurrent protection in residential installations.</a:t>
                      </a:r>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318" y="2057766"/>
            <a:ext cx="2614988" cy="214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245233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Expert technician explaining the construction of fuses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456270603"/>
              </p:ext>
            </p:extLst>
          </p:nvPr>
        </p:nvGraphicFramePr>
        <p:xfrm>
          <a:off x="703263" y="1533525"/>
          <a:ext cx="8832850" cy="4023220"/>
        </p:xfrm>
        <a:graphic>
          <a:graphicData uri="http://schemas.openxmlformats.org/drawingml/2006/table">
            <a:tbl>
              <a:tblPr firstRow="1" bandRow="1">
                <a:tableStyleId>{5940675A-B579-460E-94D1-54222C63F5DA}</a:tableStyleId>
              </a:tblPr>
              <a:tblGrid>
                <a:gridCol w="4738167">
                  <a:extLst>
                    <a:ext uri="{9D8B030D-6E8A-4147-A177-3AD203B41FA5}">
                      <a16:colId xmlns:a16="http://schemas.microsoft.com/office/drawing/2014/main" val="20000"/>
                    </a:ext>
                  </a:extLst>
                </a:gridCol>
                <a:gridCol w="4094683">
                  <a:extLst>
                    <a:ext uri="{9D8B030D-6E8A-4147-A177-3AD203B41FA5}">
                      <a16:colId xmlns:a16="http://schemas.microsoft.com/office/drawing/2014/main" val="20001"/>
                    </a:ext>
                  </a:extLst>
                </a:gridCol>
              </a:tblGrid>
              <a:tr h="475157">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sz="1512" b="0" i="0" u="none" strike="noStrike" kern="1200" baseline="0" dirty="0">
                          <a:solidFill>
                            <a:schemeClr val="tx1"/>
                          </a:solidFill>
                          <a:latin typeface="+mn-lt"/>
                          <a:ea typeface="+mn-ea"/>
                          <a:cs typeface="+mn-cs"/>
                        </a:rPr>
                        <a:t>The relative advantages of semi-enclosed fuses is that they are; cheap and easy to rewire.</a:t>
                      </a:r>
                    </a:p>
                    <a:p>
                      <a:endParaRPr lang="en-ZA" sz="1512" b="0" i="0" u="none" strike="noStrike" kern="1200" baseline="0" dirty="0">
                        <a:solidFill>
                          <a:schemeClr val="tx1"/>
                        </a:solidFill>
                        <a:latin typeface="+mn-lt"/>
                        <a:ea typeface="+mn-ea"/>
                        <a:cs typeface="+mn-cs"/>
                      </a:endParaRPr>
                    </a:p>
                    <a:p>
                      <a:r>
                        <a:rPr lang="en-ZA" sz="1512" b="0" i="0" u="none" strike="noStrike" kern="1200" baseline="0" dirty="0">
                          <a:solidFill>
                            <a:schemeClr val="tx1"/>
                          </a:solidFill>
                          <a:latin typeface="+mn-lt"/>
                          <a:ea typeface="+mn-ea"/>
                          <a:cs typeface="+mn-cs"/>
                        </a:rPr>
                        <a:t>The relative  disadvantages are :</a:t>
                      </a:r>
                    </a:p>
                    <a:p>
                      <a:r>
                        <a:rPr lang="en-ZA" sz="1512" b="0" i="0" u="none" strike="noStrike" kern="1200" baseline="0" dirty="0">
                          <a:solidFill>
                            <a:schemeClr val="tx1"/>
                          </a:solidFill>
                          <a:latin typeface="+mn-lt"/>
                          <a:ea typeface="+mn-ea"/>
                          <a:cs typeface="+mn-cs"/>
                        </a:rPr>
                        <a:t>• It deteriorates easily because it is not enclosed; </a:t>
                      </a:r>
                    </a:p>
                    <a:p>
                      <a:r>
                        <a:rPr lang="en-ZA" sz="1512" b="0" i="0" u="none" strike="noStrike" kern="1200" baseline="0" dirty="0">
                          <a:solidFill>
                            <a:schemeClr val="tx1"/>
                          </a:solidFill>
                          <a:latin typeface="+mn-lt"/>
                          <a:ea typeface="+mn-ea"/>
                          <a:cs typeface="+mn-cs"/>
                        </a:rPr>
                        <a:t>• Ratings are unreliable; </a:t>
                      </a:r>
                    </a:p>
                    <a:p>
                      <a:r>
                        <a:rPr lang="en-ZA" sz="1512" b="0" i="0" u="none" strike="noStrike" kern="1200" baseline="0" dirty="0">
                          <a:solidFill>
                            <a:schemeClr val="tx1"/>
                          </a:solidFill>
                          <a:latin typeface="+mn-lt"/>
                          <a:ea typeface="+mn-ea"/>
                          <a:cs typeface="+mn-cs"/>
                        </a:rPr>
                        <a:t>• Gives no indication if blown; </a:t>
                      </a:r>
                    </a:p>
                    <a:p>
                      <a:r>
                        <a:rPr lang="en-ZA" sz="1512" b="0" i="0" u="none" strike="noStrike" kern="1200" baseline="0" dirty="0">
                          <a:solidFill>
                            <a:schemeClr val="tx1"/>
                          </a:solidFill>
                          <a:latin typeface="+mn-lt"/>
                          <a:ea typeface="+mn-ea"/>
                          <a:cs typeface="+mn-cs"/>
                        </a:rPr>
                        <a:t>• Not effective under short-circuit conditions; </a:t>
                      </a:r>
                    </a:p>
                    <a:p>
                      <a:r>
                        <a:rPr lang="en-ZA" sz="1512" b="0" i="0" u="none" strike="noStrike" kern="1200" baseline="0" dirty="0">
                          <a:solidFill>
                            <a:schemeClr val="tx1"/>
                          </a:solidFill>
                          <a:latin typeface="+mn-lt"/>
                          <a:ea typeface="+mn-ea"/>
                          <a:cs typeface="+mn-cs"/>
                        </a:rPr>
                        <a:t>• Can be wrongly rewired with an element of incorrect value, thus negatively affecting the rating of the fuse. </a:t>
                      </a:r>
                    </a:p>
                    <a:p>
                      <a:r>
                        <a:rPr lang="en-ZA" sz="1512" b="0" i="0" u="none" strike="noStrike" kern="1200" baseline="0" dirty="0">
                          <a:solidFill>
                            <a:schemeClr val="tx1"/>
                          </a:solidFill>
                          <a:latin typeface="+mn-lt"/>
                          <a:ea typeface="+mn-ea"/>
                          <a:cs typeface="+mn-cs"/>
                        </a:rPr>
                        <a:t>	</a:t>
                      </a:r>
                    </a:p>
                    <a:p>
                      <a:pPr marL="0" marR="0" indent="0" algn="l" defTabSz="767913" rtl="0" eaLnBrk="1" fontAlgn="auto" latinLnBrk="0" hangingPunct="1">
                        <a:lnSpc>
                          <a:spcPct val="100000"/>
                        </a:lnSpc>
                        <a:spcBef>
                          <a:spcPts val="0"/>
                        </a:spcBef>
                        <a:spcAft>
                          <a:spcPts val="0"/>
                        </a:spcAft>
                        <a:buClrTx/>
                        <a:buSzTx/>
                        <a:buFontTx/>
                        <a:buNone/>
                        <a:tabLst/>
                        <a:defRPr/>
                      </a:pPr>
                      <a:r>
                        <a:rPr lang="en-ZA" sz="1512" b="0" i="0" u="none" strike="noStrike" kern="1200" baseline="0" dirty="0">
                          <a:solidFill>
                            <a:schemeClr val="tx1"/>
                          </a:solidFill>
                          <a:latin typeface="+mn-lt"/>
                          <a:ea typeface="+mn-ea"/>
                          <a:cs typeface="+mn-cs"/>
                        </a:rPr>
                        <a:t>Please note that: Semi-enclosed fuses are normally not used to protect circuits exceeding 30 A.</a:t>
                      </a: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64318" y="2057766"/>
            <a:ext cx="2614988" cy="2145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55305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Expert technician explaining the construction of fuses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395897316"/>
              </p:ext>
            </p:extLst>
          </p:nvPr>
        </p:nvGraphicFramePr>
        <p:xfrm>
          <a:off x="703263" y="1533525"/>
          <a:ext cx="8832850" cy="3792778"/>
        </p:xfrm>
        <a:graphic>
          <a:graphicData uri="http://schemas.openxmlformats.org/drawingml/2006/table">
            <a:tbl>
              <a:tblPr firstRow="1" bandRow="1">
                <a:tableStyleId>{5940675A-B579-460E-94D1-54222C63F5DA}</a:tableStyleId>
              </a:tblPr>
              <a:tblGrid>
                <a:gridCol w="4738167">
                  <a:extLst>
                    <a:ext uri="{9D8B030D-6E8A-4147-A177-3AD203B41FA5}">
                      <a16:colId xmlns:a16="http://schemas.microsoft.com/office/drawing/2014/main" val="20000"/>
                    </a:ext>
                  </a:extLst>
                </a:gridCol>
                <a:gridCol w="4094683">
                  <a:extLst>
                    <a:ext uri="{9D8B030D-6E8A-4147-A177-3AD203B41FA5}">
                      <a16:colId xmlns:a16="http://schemas.microsoft.com/office/drawing/2014/main" val="20001"/>
                    </a:ext>
                  </a:extLst>
                </a:gridCol>
              </a:tblGrid>
              <a:tr h="475157">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sz="1512" b="0" i="0" u="none" strike="noStrike" kern="1200" baseline="0" dirty="0">
                          <a:solidFill>
                            <a:schemeClr val="tx1"/>
                          </a:solidFill>
                          <a:latin typeface="+mn-lt"/>
                          <a:ea typeface="+mn-ea"/>
                          <a:cs typeface="+mn-cs"/>
                        </a:rPr>
                        <a:t>An enclosed fuse is one in which the element is totally enclosed by means of a container or sealed tube, thus protecting the element from the atmosphere and containing the spark when it blows. We will discuss a few important examples of enclosed fuses., the cartridge fuse, </a:t>
                      </a:r>
                    </a:p>
                    <a:p>
                      <a:r>
                        <a:rPr lang="en-ZA" sz="1512" b="0" i="0" u="none" strike="noStrike" kern="1200" baseline="0" dirty="0">
                          <a:solidFill>
                            <a:schemeClr val="tx1"/>
                          </a:solidFill>
                          <a:latin typeface="+mn-lt"/>
                          <a:ea typeface="+mn-ea"/>
                          <a:cs typeface="+mn-cs"/>
                        </a:rPr>
                        <a:t>Edison screw fuse and High rupturing capacity (</a:t>
                      </a:r>
                      <a:r>
                        <a:rPr lang="en-ZA" sz="1512" b="0" i="0" u="none" strike="noStrike" kern="1200" baseline="0" dirty="0" err="1">
                          <a:solidFill>
                            <a:schemeClr val="tx1"/>
                          </a:solidFill>
                          <a:latin typeface="+mn-lt"/>
                          <a:ea typeface="+mn-ea"/>
                          <a:cs typeface="+mn-cs"/>
                        </a:rPr>
                        <a:t>h.r.c</a:t>
                      </a:r>
                      <a:r>
                        <a:rPr lang="en-ZA" sz="1512" b="0" i="0" u="none" strike="noStrike" kern="1200" baseline="0" dirty="0">
                          <a:solidFill>
                            <a:schemeClr val="tx1"/>
                          </a:solidFill>
                          <a:latin typeface="+mn-lt"/>
                          <a:ea typeface="+mn-ea"/>
                          <a:cs typeface="+mn-cs"/>
                        </a:rPr>
                        <a:t>.) fuses.</a:t>
                      </a: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5122" name="Picture 2" descr="Image result for enclosed f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1522" y="222416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4050932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Expert technician explaining the construction of fuses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776493781"/>
              </p:ext>
            </p:extLst>
          </p:nvPr>
        </p:nvGraphicFramePr>
        <p:xfrm>
          <a:off x="703263" y="1533525"/>
          <a:ext cx="8832850" cy="2871012"/>
        </p:xfrm>
        <a:graphic>
          <a:graphicData uri="http://schemas.openxmlformats.org/drawingml/2006/table">
            <a:tbl>
              <a:tblPr firstRow="1" bandRow="1">
                <a:tableStyleId>{5940675A-B579-460E-94D1-54222C63F5DA}</a:tableStyleId>
              </a:tblPr>
              <a:tblGrid>
                <a:gridCol w="4738167">
                  <a:extLst>
                    <a:ext uri="{9D8B030D-6E8A-4147-A177-3AD203B41FA5}">
                      <a16:colId xmlns:a16="http://schemas.microsoft.com/office/drawing/2014/main" val="20000"/>
                    </a:ext>
                  </a:extLst>
                </a:gridCol>
                <a:gridCol w="4094683">
                  <a:extLst>
                    <a:ext uri="{9D8B030D-6E8A-4147-A177-3AD203B41FA5}">
                      <a16:colId xmlns:a16="http://schemas.microsoft.com/office/drawing/2014/main" val="20001"/>
                    </a:ext>
                  </a:extLst>
                </a:gridCol>
              </a:tblGrid>
              <a:tr h="475157">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sz="1512" b="0" i="0" u="none" strike="noStrike" kern="1200" baseline="0" dirty="0">
                          <a:solidFill>
                            <a:schemeClr val="tx1"/>
                          </a:solidFill>
                          <a:latin typeface="+mn-lt"/>
                          <a:ea typeface="+mn-ea"/>
                          <a:cs typeface="+mn-cs"/>
                        </a:rPr>
                        <a:t>This is  a Cartridge fuse. The fuse element is enclosed by means of a glass, porcelain or ceramic tube. The ends of the elements are soldered to tinned brass caps. They are commonly used in motor vehicles. 	</a:t>
                      </a: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8357" y="2111091"/>
            <a:ext cx="3290594" cy="204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133325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Expert technician explaining the construction of fuses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386797073"/>
              </p:ext>
            </p:extLst>
          </p:nvPr>
        </p:nvGraphicFramePr>
        <p:xfrm>
          <a:off x="703263" y="1533525"/>
          <a:ext cx="8832850" cy="2640571"/>
        </p:xfrm>
        <a:graphic>
          <a:graphicData uri="http://schemas.openxmlformats.org/drawingml/2006/table">
            <a:tbl>
              <a:tblPr firstRow="1" bandRow="1">
                <a:tableStyleId>{5940675A-B579-460E-94D1-54222C63F5DA}</a:tableStyleId>
              </a:tblPr>
              <a:tblGrid>
                <a:gridCol w="4738167">
                  <a:extLst>
                    <a:ext uri="{9D8B030D-6E8A-4147-A177-3AD203B41FA5}">
                      <a16:colId xmlns:a16="http://schemas.microsoft.com/office/drawing/2014/main" val="20000"/>
                    </a:ext>
                  </a:extLst>
                </a:gridCol>
                <a:gridCol w="4094683">
                  <a:extLst>
                    <a:ext uri="{9D8B030D-6E8A-4147-A177-3AD203B41FA5}">
                      <a16:colId xmlns:a16="http://schemas.microsoft.com/office/drawing/2014/main" val="20001"/>
                    </a:ext>
                  </a:extLst>
                </a:gridCol>
              </a:tblGrid>
              <a:tr h="475157">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sz="1512" b="0" i="0" u="none" strike="noStrike" kern="1200" baseline="0" dirty="0">
                          <a:solidFill>
                            <a:schemeClr val="tx1"/>
                          </a:solidFill>
                          <a:latin typeface="+mn-lt"/>
                          <a:ea typeface="+mn-ea"/>
                          <a:cs typeface="+mn-cs"/>
                        </a:rPr>
                        <a:t>The Edison screw fuse is another form of cartridge fuse, since its element is enclosed in a glass container. It is commonly found in stoves. 	</a:t>
                      </a: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p>
                      <a:endParaRPr lang="en-ZA" sz="1512" b="0" i="0" u="none" strike="noStrike" kern="1200" baseline="0" dirty="0">
                        <a:solidFill>
                          <a:schemeClr val="tx1"/>
                        </a:solidFill>
                        <a:latin typeface="+mn-lt"/>
                        <a:ea typeface="+mn-ea"/>
                        <a:cs typeface="+mn-cs"/>
                      </a:endParaRPr>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90738" y="2082362"/>
            <a:ext cx="1955241" cy="2001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939659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Expert technician explaining the construction of fuses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3938299164"/>
              </p:ext>
            </p:extLst>
          </p:nvPr>
        </p:nvGraphicFramePr>
        <p:xfrm>
          <a:off x="703263" y="1533525"/>
          <a:ext cx="8832850" cy="5175427"/>
        </p:xfrm>
        <a:graphic>
          <a:graphicData uri="http://schemas.openxmlformats.org/drawingml/2006/table">
            <a:tbl>
              <a:tblPr firstRow="1" bandRow="1">
                <a:tableStyleId>{5940675A-B579-460E-94D1-54222C63F5DA}</a:tableStyleId>
              </a:tblPr>
              <a:tblGrid>
                <a:gridCol w="4738167">
                  <a:extLst>
                    <a:ext uri="{9D8B030D-6E8A-4147-A177-3AD203B41FA5}">
                      <a16:colId xmlns:a16="http://schemas.microsoft.com/office/drawing/2014/main" val="20000"/>
                    </a:ext>
                  </a:extLst>
                </a:gridCol>
                <a:gridCol w="4094683">
                  <a:extLst>
                    <a:ext uri="{9D8B030D-6E8A-4147-A177-3AD203B41FA5}">
                      <a16:colId xmlns:a16="http://schemas.microsoft.com/office/drawing/2014/main" val="20001"/>
                    </a:ext>
                  </a:extLst>
                </a:gridCol>
              </a:tblGrid>
              <a:tr h="475157">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sz="1512" b="0" i="0" u="none" strike="noStrike" kern="1200" baseline="0" dirty="0">
                          <a:solidFill>
                            <a:schemeClr val="tx1"/>
                          </a:solidFill>
                          <a:latin typeface="+mn-lt"/>
                          <a:ea typeface="+mn-ea"/>
                          <a:cs typeface="+mn-cs"/>
                        </a:rPr>
                        <a:t>High rupturing capacity or </a:t>
                      </a:r>
                      <a:r>
                        <a:rPr lang="en-ZA" sz="1512" b="0" i="0" u="none" strike="noStrike" kern="1200" baseline="0" dirty="0" err="1">
                          <a:solidFill>
                            <a:schemeClr val="tx1"/>
                          </a:solidFill>
                          <a:latin typeface="+mn-lt"/>
                          <a:ea typeface="+mn-ea"/>
                          <a:cs typeface="+mn-cs"/>
                        </a:rPr>
                        <a:t>h.r.c</a:t>
                      </a:r>
                      <a:r>
                        <a:rPr lang="en-ZA" sz="1512" b="0" i="0" u="none" strike="noStrike" kern="1200" baseline="0" dirty="0">
                          <a:solidFill>
                            <a:schemeClr val="tx1"/>
                          </a:solidFill>
                          <a:latin typeface="+mn-lt"/>
                          <a:ea typeface="+mn-ea"/>
                          <a:cs typeface="+mn-cs"/>
                        </a:rPr>
                        <a:t> fuses are cartridge fuses able to interrupt high currents.</a:t>
                      </a:r>
                    </a:p>
                    <a:p>
                      <a:r>
                        <a:rPr lang="en-ZA" sz="1512" b="0" i="0" u="none" strike="noStrike" kern="1200" baseline="0" dirty="0">
                          <a:solidFill>
                            <a:schemeClr val="tx1"/>
                          </a:solidFill>
                          <a:latin typeface="+mn-lt"/>
                          <a:ea typeface="+mn-ea"/>
                          <a:cs typeface="+mn-cs"/>
                        </a:rPr>
                        <a:t>• Their elements are manufactured from silver;</a:t>
                      </a:r>
                    </a:p>
                    <a:p>
                      <a:r>
                        <a:rPr lang="en-ZA" sz="1512" b="0" i="0" u="none" strike="noStrike" kern="1200" baseline="0" dirty="0">
                          <a:solidFill>
                            <a:schemeClr val="tx1"/>
                          </a:solidFill>
                          <a:latin typeface="+mn-lt"/>
                          <a:ea typeface="+mn-ea"/>
                          <a:cs typeface="+mn-cs"/>
                        </a:rPr>
                        <a:t>• Apart from the fuse element, it also has an indicating element, which is wired in parallel with the fuse element and has the function to indicate if the fuse is blown.</a:t>
                      </a:r>
                    </a:p>
                    <a:p>
                      <a:r>
                        <a:rPr lang="en-ZA" sz="1512" b="0" i="0" u="none" strike="noStrike" kern="1200" baseline="0" dirty="0">
                          <a:solidFill>
                            <a:schemeClr val="tx1"/>
                          </a:solidFill>
                          <a:latin typeface="+mn-lt"/>
                          <a:ea typeface="+mn-ea"/>
                          <a:cs typeface="+mn-cs"/>
                        </a:rPr>
                        <a:t>A small quantity of explosive powder is placed in a tiny hole behind the indicating label. If the indicating element melts when the fuse blows, the powder ignites and blows a hole in the indicating label.</a:t>
                      </a:r>
                    </a:p>
                    <a:p>
                      <a:r>
                        <a:rPr lang="en-ZA" sz="1512" b="0" i="0" u="none" strike="noStrike" kern="1200" baseline="0" dirty="0">
                          <a:solidFill>
                            <a:schemeClr val="tx1"/>
                          </a:solidFill>
                          <a:latin typeface="+mn-lt"/>
                          <a:ea typeface="+mn-ea"/>
                          <a:cs typeface="+mn-cs"/>
                        </a:rPr>
                        <a:t>• The fuse element is surrounded by an insulating material such as fire clay or silica granules, which quench the arc instantaneously.</a:t>
                      </a:r>
                    </a:p>
                    <a:p>
                      <a:r>
                        <a:rPr lang="en-ZA" sz="1512" b="0" i="0" u="none" strike="noStrike" kern="1200" baseline="0" dirty="0">
                          <a:solidFill>
                            <a:schemeClr val="tx1"/>
                          </a:solidFill>
                          <a:latin typeface="+mn-lt"/>
                          <a:ea typeface="+mn-ea"/>
                          <a:cs typeface="+mn-cs"/>
                        </a:rPr>
                        <a:t>• An important characteristic is that it can operate at very high and very low over-currents, with different time delays. The higher the current, the shorter the time delay before it blows and vice versa.</a:t>
                      </a:r>
                    </a:p>
                    <a:p>
                      <a:r>
                        <a:rPr lang="en-ZA" sz="1512" b="0" i="0" u="none" strike="noStrike" kern="1200" baseline="0" dirty="0">
                          <a:solidFill>
                            <a:schemeClr val="tx1"/>
                          </a:solidFill>
                          <a:latin typeface="+mn-lt"/>
                          <a:ea typeface="+mn-ea"/>
                          <a:cs typeface="+mn-cs"/>
                        </a:rPr>
                        <a:t>NOTE: At excessively high currents it operates instantaneously.</a:t>
                      </a:r>
                    </a:p>
                    <a:p>
                      <a:endParaRPr lang="en-ZA" sz="1512" b="0" i="0" u="none" strike="noStrike" kern="1200" baseline="0" dirty="0">
                        <a:solidFill>
                          <a:schemeClr val="tx1"/>
                        </a:solidFill>
                        <a:latin typeface="+mn-lt"/>
                        <a:ea typeface="+mn-ea"/>
                        <a:cs typeface="+mn-cs"/>
                      </a:endParaRPr>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46165" y="2723031"/>
            <a:ext cx="3524366" cy="218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49733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Expert technician explaining the construction of fuses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99321752"/>
              </p:ext>
            </p:extLst>
          </p:nvPr>
        </p:nvGraphicFramePr>
        <p:xfrm>
          <a:off x="703263" y="1533525"/>
          <a:ext cx="8832850" cy="4023220"/>
        </p:xfrm>
        <a:graphic>
          <a:graphicData uri="http://schemas.openxmlformats.org/drawingml/2006/table">
            <a:tbl>
              <a:tblPr firstRow="1" bandRow="1">
                <a:tableStyleId>{5940675A-B579-460E-94D1-54222C63F5DA}</a:tableStyleId>
              </a:tblPr>
              <a:tblGrid>
                <a:gridCol w="4738167">
                  <a:extLst>
                    <a:ext uri="{9D8B030D-6E8A-4147-A177-3AD203B41FA5}">
                      <a16:colId xmlns:a16="http://schemas.microsoft.com/office/drawing/2014/main" val="20000"/>
                    </a:ext>
                  </a:extLst>
                </a:gridCol>
                <a:gridCol w="4094683">
                  <a:extLst>
                    <a:ext uri="{9D8B030D-6E8A-4147-A177-3AD203B41FA5}">
                      <a16:colId xmlns:a16="http://schemas.microsoft.com/office/drawing/2014/main" val="20001"/>
                    </a:ext>
                  </a:extLst>
                </a:gridCol>
              </a:tblGrid>
              <a:tr h="475157">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sz="1512" b="0" i="0" u="none" strike="noStrike" kern="1200" baseline="0" dirty="0">
                          <a:solidFill>
                            <a:schemeClr val="tx1"/>
                          </a:solidFill>
                          <a:latin typeface="+mn-lt"/>
                          <a:ea typeface="+mn-ea"/>
                          <a:cs typeface="+mn-cs"/>
                        </a:rPr>
                        <a:t>Lastly we look at ; Quick blow and slow blow fuses.</a:t>
                      </a:r>
                    </a:p>
                    <a:p>
                      <a:r>
                        <a:rPr lang="en-ZA" sz="1512" b="0" i="0" u="none" strike="noStrike" kern="1200" baseline="0" dirty="0">
                          <a:solidFill>
                            <a:schemeClr val="tx1"/>
                          </a:solidFill>
                          <a:latin typeface="+mn-lt"/>
                          <a:ea typeface="+mn-ea"/>
                          <a:cs typeface="+mn-cs"/>
                        </a:rPr>
                        <a:t>Normal fast-blow fuses are the most general purpose fuses. A time-delay fuse (also known as an anti-surge or slow-blow fuse) is designed to allow a current which is above the rated value of the fuse to flow for a short period of time without the fuse blowing.</a:t>
                      </a:r>
                    </a:p>
                    <a:p>
                      <a:endParaRPr lang="en-ZA" sz="1512" b="0" i="0" u="none" strike="noStrike" kern="1200" baseline="0" dirty="0">
                        <a:solidFill>
                          <a:schemeClr val="tx1"/>
                        </a:solidFill>
                        <a:latin typeface="+mn-lt"/>
                        <a:ea typeface="+mn-ea"/>
                        <a:cs typeface="+mn-cs"/>
                      </a:endParaRPr>
                    </a:p>
                    <a:p>
                      <a:r>
                        <a:rPr lang="en-ZA" sz="1512" b="0" i="0" u="none" strike="noStrike" kern="1200" baseline="0" dirty="0">
                          <a:solidFill>
                            <a:schemeClr val="tx1"/>
                          </a:solidFill>
                          <a:latin typeface="+mn-lt"/>
                          <a:ea typeface="+mn-ea"/>
                          <a:cs typeface="+mn-cs"/>
                        </a:rPr>
                        <a:t>Fuses are designed to be capable of carrying current at 50% above the rated value for approximately four hours, but small overloads for an indefinite period. Slow blow fuses are for example, incorporated in the starting circuits of motors where the overload during starting will exceed 50%. The fuse must be able to carry this current for a few seconds without blowing. Fuse elements are made of zinc. </a:t>
                      </a:r>
                    </a:p>
                    <a:p>
                      <a:r>
                        <a:rPr lang="en-ZA" sz="1512" b="0" i="0" u="none" strike="noStrike" kern="1200" baseline="0" dirty="0">
                          <a:solidFill>
                            <a:schemeClr val="tx1"/>
                          </a:solidFill>
                          <a:latin typeface="+mn-lt"/>
                          <a:ea typeface="+mn-ea"/>
                          <a:cs typeface="+mn-cs"/>
                        </a:rPr>
                        <a:t>	</a:t>
                      </a:r>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2378" y="2100945"/>
            <a:ext cx="2087302" cy="20873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7377830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lstStyle/>
          <a:p>
            <a:r>
              <a:rPr lang="en-ZA" dirty="0"/>
              <a:t>Video brief - Vid02 Expert technician explaining the construction of fuses </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534370149"/>
              </p:ext>
            </p:extLst>
          </p:nvPr>
        </p:nvGraphicFramePr>
        <p:xfrm>
          <a:off x="703263" y="1533525"/>
          <a:ext cx="8832850" cy="3423335"/>
        </p:xfrm>
        <a:graphic>
          <a:graphicData uri="http://schemas.openxmlformats.org/drawingml/2006/table">
            <a:tbl>
              <a:tblPr firstRow="1" bandRow="1">
                <a:tableStyleId>{5940675A-B579-460E-94D1-54222C63F5DA}</a:tableStyleId>
              </a:tblPr>
              <a:tblGrid>
                <a:gridCol w="4738167">
                  <a:extLst>
                    <a:ext uri="{9D8B030D-6E8A-4147-A177-3AD203B41FA5}">
                      <a16:colId xmlns:a16="http://schemas.microsoft.com/office/drawing/2014/main" val="20000"/>
                    </a:ext>
                  </a:extLst>
                </a:gridCol>
                <a:gridCol w="4094683">
                  <a:extLst>
                    <a:ext uri="{9D8B030D-6E8A-4147-A177-3AD203B41FA5}">
                      <a16:colId xmlns:a16="http://schemas.microsoft.com/office/drawing/2014/main" val="20001"/>
                    </a:ext>
                  </a:extLst>
                </a:gridCol>
              </a:tblGrid>
              <a:tr h="475157">
                <a:tc>
                  <a:txBody>
                    <a:bodyPr/>
                    <a:lstStyle/>
                    <a:p>
                      <a:r>
                        <a:rPr lang="en-ZA" dirty="0"/>
                        <a:t>Voice over </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sz="1512" b="0" i="0" u="none" strike="noStrike" kern="1200" baseline="0" dirty="0">
                          <a:solidFill>
                            <a:schemeClr val="tx1"/>
                          </a:solidFill>
                          <a:latin typeface="+mn-lt"/>
                          <a:ea typeface="+mn-ea"/>
                          <a:cs typeface="+mn-cs"/>
                        </a:rPr>
                        <a:t>A quick blow fuse is designed to blow within a very short period of time during overload. This type of fuse is used in circuits that are very sensitive to overload currents. </a:t>
                      </a:r>
                    </a:p>
                    <a:p>
                      <a:r>
                        <a:rPr lang="en-ZA" sz="1512" b="0" i="0" u="none" strike="noStrike" kern="1200" baseline="0" dirty="0">
                          <a:solidFill>
                            <a:schemeClr val="tx1"/>
                          </a:solidFill>
                          <a:latin typeface="+mn-lt"/>
                          <a:ea typeface="+mn-ea"/>
                          <a:cs typeface="+mn-cs"/>
                        </a:rPr>
                        <a:t>	</a:t>
                      </a:r>
                    </a:p>
                    <a:p>
                      <a:r>
                        <a:rPr lang="en-ZA" sz="1512" b="0" i="0" u="none" strike="noStrike" kern="1200" baseline="0" dirty="0">
                          <a:solidFill>
                            <a:schemeClr val="tx1"/>
                          </a:solidFill>
                          <a:latin typeface="+mn-lt"/>
                          <a:ea typeface="+mn-ea"/>
                          <a:cs typeface="+mn-cs"/>
                        </a:rPr>
                        <a:t>	</a:t>
                      </a:r>
                    </a:p>
                    <a:p>
                      <a:endParaRPr lang="en-ZA" sz="1512" b="0" i="0" u="none" strike="noStrike" kern="1200" baseline="0" dirty="0">
                        <a:solidFill>
                          <a:schemeClr val="tx1"/>
                        </a:solidFill>
                        <a:latin typeface="+mn-lt"/>
                        <a:ea typeface="+mn-ea"/>
                        <a:cs typeface="+mn-cs"/>
                      </a:endParaRPr>
                    </a:p>
                  </a:txBody>
                  <a:tcPr/>
                </a:tc>
                <a:tc>
                  <a:txBody>
                    <a:bodyPr/>
                    <a:lstStyle/>
                    <a:p>
                      <a:endParaRPr lang="en-ZA" dirty="0"/>
                    </a:p>
                  </a:txBody>
                  <a:tcPr/>
                </a:tc>
                <a:extLst>
                  <a:ext uri="{0D108BD9-81ED-4DB2-BD59-A6C34878D82A}">
                    <a16:rowId xmlns:a16="http://schemas.microsoft.com/office/drawing/2014/main" val="10001"/>
                  </a:ext>
                </a:extLst>
              </a:tr>
              <a:tr h="370840">
                <a:tc>
                  <a:txBody>
                    <a:bodyPr/>
                    <a:lstStyle/>
                    <a:p>
                      <a:r>
                        <a:rPr lang="en-ZA" sz="1512" b="0" i="0" u="none" strike="noStrike" kern="1200" baseline="0" dirty="0">
                          <a:solidFill>
                            <a:schemeClr val="tx1"/>
                          </a:solidFill>
                          <a:latin typeface="+mn-lt"/>
                          <a:ea typeface="+mn-ea"/>
                          <a:cs typeface="+mn-cs"/>
                        </a:rPr>
                        <a:t>Be  careful in your selection of fuses. Fuses are normally clearly marked. Take care to replace fuses with ones of correct rating, considering both amperage and time delay where applicable.</a:t>
                      </a:r>
                    </a:p>
                    <a:p>
                      <a:r>
                        <a:rPr lang="en-ZA" sz="1512" b="0" i="0" u="none" strike="noStrike" kern="1200" baseline="0" dirty="0">
                          <a:solidFill>
                            <a:schemeClr val="tx1"/>
                          </a:solidFill>
                          <a:latin typeface="+mn-lt"/>
                          <a:ea typeface="+mn-ea"/>
                          <a:cs typeface="+mn-cs"/>
                        </a:rPr>
                        <a:t>When rewiring semi-enclosed fuses, take care to rewire them with element wire of the correct (same) value.</a:t>
                      </a:r>
                    </a:p>
                  </a:txBody>
                  <a:tcPr/>
                </a:tc>
                <a:tc>
                  <a:txBody>
                    <a:bodyPr/>
                    <a:lstStyle/>
                    <a:p>
                      <a:endParaRPr lang="en-ZA" dirty="0"/>
                    </a:p>
                  </a:txBody>
                  <a:tcPr/>
                </a:tc>
                <a:extLst>
                  <a:ext uri="{0D108BD9-81ED-4DB2-BD59-A6C34878D82A}">
                    <a16:rowId xmlns:a16="http://schemas.microsoft.com/office/drawing/2014/main" val="10002"/>
                  </a:ext>
                </a:extLst>
              </a:tr>
            </a:tbl>
          </a:graphicData>
        </a:graphic>
      </p:graphicFrame>
      <p:pic>
        <p:nvPicPr>
          <p:cNvPr id="5" name="Picture 2" descr="Image result for enclosed f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96611" y="2044283"/>
            <a:ext cx="1298471" cy="12984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7466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Outcomes</a:t>
            </a:r>
          </a:p>
        </p:txBody>
      </p:sp>
      <p:sp>
        <p:nvSpPr>
          <p:cNvPr id="5" name="Content Placeholder 4"/>
          <p:cNvSpPr>
            <a:spLocks noGrp="1"/>
          </p:cNvSpPr>
          <p:nvPr>
            <p:ph idx="1"/>
          </p:nvPr>
        </p:nvSpPr>
        <p:spPr/>
        <p:txBody>
          <a:bodyPr>
            <a:normAutofit/>
          </a:bodyPr>
          <a:lstStyle/>
          <a:p>
            <a:r>
              <a:rPr lang="en-ZA" sz="2400" dirty="0"/>
              <a:t>Explain the functions and operations of the different types of fuses.</a:t>
            </a:r>
          </a:p>
          <a:p>
            <a:r>
              <a:rPr lang="en-ZA" sz="2400" dirty="0"/>
              <a:t>Identify and explain the operation of the two types of circuit breakers.</a:t>
            </a:r>
          </a:p>
        </p:txBody>
      </p:sp>
    </p:spTree>
    <p:extLst>
      <p:ext uri="{BB962C8B-B14F-4D97-AF65-F5344CB8AC3E}">
        <p14:creationId xmlns:p14="http://schemas.microsoft.com/office/powerpoint/2010/main" val="29570940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fontScale="90000"/>
          </a:bodyPr>
          <a:lstStyle/>
          <a:p>
            <a:r>
              <a:rPr lang="en-ZA" dirty="0"/>
              <a:t>Video brief - Vid03 Expert technician explaining the different types of breakers in use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804176922"/>
              </p:ext>
            </p:extLst>
          </p:nvPr>
        </p:nvGraphicFramePr>
        <p:xfrm>
          <a:off x="703959" y="1533525"/>
          <a:ext cx="8832850" cy="5071110"/>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a:txBody>
                    <a:bodyPr/>
                    <a:lstStyle/>
                    <a:p>
                      <a:r>
                        <a:rPr lang="en-ZA" dirty="0"/>
                        <a:t>Voice over</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pPr marL="0" marR="0" indent="0" algn="l" defTabSz="767913" rtl="0" eaLnBrk="1" fontAlgn="auto" latinLnBrk="0" hangingPunct="1">
                        <a:lnSpc>
                          <a:spcPct val="100000"/>
                        </a:lnSpc>
                        <a:spcBef>
                          <a:spcPts val="0"/>
                        </a:spcBef>
                        <a:spcAft>
                          <a:spcPts val="0"/>
                        </a:spcAft>
                        <a:buClrTx/>
                        <a:buSzTx/>
                        <a:buFontTx/>
                        <a:buNone/>
                        <a:tabLst/>
                        <a:defRPr/>
                      </a:pPr>
                      <a:r>
                        <a:rPr lang="en-ZA" dirty="0"/>
                        <a:t>Breakers can be a small device to guard one household appliance or big switchgear</a:t>
                      </a:r>
                      <a:r>
                        <a:rPr lang="en-ZA" baseline="0" dirty="0"/>
                        <a:t> designed </a:t>
                      </a:r>
                      <a:r>
                        <a:rPr lang="en-ZA" dirty="0"/>
                        <a:t> to shield high voltage circuits that supply a complete city. Circuit breakers can be</a:t>
                      </a:r>
                      <a:r>
                        <a:rPr lang="en-ZA" baseline="0" dirty="0"/>
                        <a:t> classified according to its </a:t>
                      </a:r>
                      <a:r>
                        <a:rPr lang="en-ZA" dirty="0"/>
                        <a:t>features such as voltage class, construction type, interrupting type, and structural features. </a:t>
                      </a:r>
                      <a:r>
                        <a:rPr lang="en-ZA" baseline="0" dirty="0"/>
                        <a:t> For the applicable standards of circuit breakers see Table 4.1 of the SANS Code.</a:t>
                      </a:r>
                      <a:endParaRPr lang="en-ZA" sz="1512" b="0" i="0" u="none" strike="noStrike" kern="1200" baseline="0" dirty="0">
                        <a:solidFill>
                          <a:schemeClr val="tx1"/>
                        </a:solidFill>
                        <a:latin typeface="+mn-lt"/>
                        <a:ea typeface="+mn-ea"/>
                        <a:cs typeface="+mn-cs"/>
                      </a:endParaRPr>
                    </a:p>
                    <a:p>
                      <a:r>
                        <a:rPr lang="en-ZA" dirty="0"/>
                        <a:t>A circuit-breaker that is used as a main or local switch </a:t>
                      </a:r>
                      <a:r>
                        <a:rPr lang="en-ZA" dirty="0" err="1"/>
                        <a:t>disconnector</a:t>
                      </a:r>
                      <a:r>
                        <a:rPr lang="en-ZA" dirty="0"/>
                        <a:t> SANS Regulation see 6.9.4 shall comply with the relevant requirements of a standard given</a:t>
                      </a:r>
                    </a:p>
                    <a:p>
                      <a:r>
                        <a:rPr lang="en-ZA" dirty="0"/>
                        <a:t>in clause 4 for switch-</a:t>
                      </a:r>
                      <a:r>
                        <a:rPr lang="en-ZA" dirty="0" err="1"/>
                        <a:t>disconnectors</a:t>
                      </a:r>
                      <a:r>
                        <a:rPr lang="en-ZA" dirty="0"/>
                        <a:t>, or, alternatively, a switch-</a:t>
                      </a:r>
                      <a:r>
                        <a:rPr lang="en-ZA" dirty="0" err="1"/>
                        <a:t>disconnectorshall</a:t>
                      </a:r>
                      <a:r>
                        <a:rPr lang="en-ZA" dirty="0"/>
                        <a:t> be positioned on the supply side of the circuit-breaker.</a:t>
                      </a:r>
                    </a:p>
                    <a:p>
                      <a:r>
                        <a:rPr lang="en-ZA" dirty="0"/>
                        <a:t>We will discuss </a:t>
                      </a:r>
                      <a:r>
                        <a:rPr lang="en-ZA" sz="1512" b="0" i="0" u="none" strike="noStrike" kern="1200" baseline="0" dirty="0">
                          <a:solidFill>
                            <a:schemeClr val="tx1"/>
                          </a:solidFill>
                          <a:latin typeface="+mn-lt"/>
                          <a:ea typeface="+mn-ea"/>
                          <a:cs typeface="+mn-cs"/>
                        </a:rPr>
                        <a:t>the operating principle of a magnetic circuit breaker and  a thermo-magnetic circuit breaker.</a:t>
                      </a:r>
                    </a:p>
                    <a:p>
                      <a:r>
                        <a:rPr lang="en-ZA" sz="1512" b="0" i="0" u="none" strike="noStrike" kern="1200" baseline="0" dirty="0">
                          <a:solidFill>
                            <a:schemeClr val="tx1"/>
                          </a:solidFill>
                          <a:latin typeface="+mn-lt"/>
                          <a:ea typeface="+mn-ea"/>
                          <a:cs typeface="+mn-cs"/>
                        </a:rPr>
                        <a:t>	</a:t>
                      </a:r>
                    </a:p>
                    <a:p>
                      <a:endParaRPr lang="en-ZA" dirty="0"/>
                    </a:p>
                    <a:p>
                      <a:endParaRPr lang="en-ZA" dirty="0"/>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0967" y="2036762"/>
            <a:ext cx="2705100"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314956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fontScale="90000"/>
          </a:bodyPr>
          <a:lstStyle/>
          <a:p>
            <a:r>
              <a:rPr lang="en-ZA" dirty="0"/>
              <a:t>Video brief - Vid03 Expert technician explaining the different types of breakers in use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58359945"/>
              </p:ext>
            </p:extLst>
          </p:nvPr>
        </p:nvGraphicFramePr>
        <p:xfrm>
          <a:off x="703959" y="1533525"/>
          <a:ext cx="8832850" cy="3688461"/>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a:txBody>
                    <a:bodyPr/>
                    <a:lstStyle/>
                    <a:p>
                      <a:r>
                        <a:rPr lang="en-ZA" dirty="0"/>
                        <a:t>Voice over</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dirty="0"/>
                        <a:t>Magnetic circuit breakers use a solenoid (electromagnet) whose pulling force increases with the current. </a:t>
                      </a:r>
                    </a:p>
                    <a:p>
                      <a:r>
                        <a:rPr lang="en-ZA" dirty="0"/>
                        <a:t>The operating principle of a magnetic circuit breaker (also called a mini circuit breaker or </a:t>
                      </a:r>
                      <a:r>
                        <a:rPr lang="en-ZA" dirty="0" err="1"/>
                        <a:t>m.c.b</a:t>
                      </a:r>
                      <a:r>
                        <a:rPr lang="en-ZA" dirty="0"/>
                        <a:t>.) is to trip if the magnetic flux produced by the current exceeds a pre-set limit.</a:t>
                      </a:r>
                    </a:p>
                    <a:p>
                      <a:endParaRPr lang="en-ZA" dirty="0"/>
                    </a:p>
                    <a:p>
                      <a:endParaRPr lang="en-ZA" dirty="0"/>
                    </a:p>
                    <a:p>
                      <a:endParaRPr lang="en-ZA" dirty="0"/>
                    </a:p>
                    <a:p>
                      <a:endParaRPr lang="en-ZA" dirty="0"/>
                    </a:p>
                    <a:p>
                      <a:endParaRPr lang="en-ZA" dirty="0"/>
                    </a:p>
                    <a:p>
                      <a:endParaRPr lang="en-ZA" dirty="0"/>
                    </a:p>
                    <a:p>
                      <a:endParaRPr lang="en-ZA" dirty="0"/>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9305" y="1960641"/>
            <a:ext cx="2401497" cy="2401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29690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fontScale="90000"/>
          </a:bodyPr>
          <a:lstStyle/>
          <a:p>
            <a:r>
              <a:rPr lang="en-ZA" dirty="0"/>
              <a:t>Video brief - Vid03 Expert technician explaining the different types of breakers in use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20323315"/>
              </p:ext>
            </p:extLst>
          </p:nvPr>
        </p:nvGraphicFramePr>
        <p:xfrm>
          <a:off x="703959" y="1533525"/>
          <a:ext cx="8832850" cy="5762435"/>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a:txBody>
                    <a:bodyPr/>
                    <a:lstStyle/>
                    <a:p>
                      <a:r>
                        <a:rPr lang="en-ZA" dirty="0"/>
                        <a:t>Voice over</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dirty="0"/>
                        <a:t>Let’s look at the construction of a magnetic-type circuit breaker .</a:t>
                      </a:r>
                    </a:p>
                    <a:p>
                      <a:r>
                        <a:rPr lang="en-ZA" dirty="0"/>
                        <a:t>• A current coil is connected between the input and output terminals. It is wound around a non-magnetic cylinder, which contains a soft iron plunger in oil.</a:t>
                      </a:r>
                    </a:p>
                    <a:p>
                      <a:r>
                        <a:rPr lang="en-ZA" dirty="0"/>
                        <a:t>• The function of the plunger is to increase the strength of the magnetic flux as it is pulled towards the centre of the coil.</a:t>
                      </a:r>
                    </a:p>
                    <a:p>
                      <a:r>
                        <a:rPr lang="en-ZA" dirty="0"/>
                        <a:t>• The oil (in the damping pot) has a damping or slowing down effect that provides the time delay.</a:t>
                      </a:r>
                    </a:p>
                    <a:p>
                      <a:r>
                        <a:rPr lang="en-ZA" dirty="0"/>
                        <a:t>• When the plunger reaches the centre of the coil, the flux is sufficient to attract the armature, which causes the breaker (</a:t>
                      </a:r>
                      <a:r>
                        <a:rPr lang="en-ZA" dirty="0" err="1"/>
                        <a:t>m.c.b</a:t>
                      </a:r>
                      <a:r>
                        <a:rPr lang="en-ZA" dirty="0"/>
                        <a:t>.) to trip.</a:t>
                      </a:r>
                    </a:p>
                    <a:p>
                      <a:r>
                        <a:rPr lang="en-ZA" dirty="0"/>
                        <a:t>• Under short circuit conditions the current may reach values of 2 500 A, which will set up a flux in the coil that is strong enough to attract the armature without the assistance of the plunger, causing the </a:t>
                      </a:r>
                      <a:r>
                        <a:rPr lang="en-ZA" dirty="0" err="1"/>
                        <a:t>m.c.b</a:t>
                      </a:r>
                      <a:r>
                        <a:rPr lang="en-ZA" dirty="0"/>
                        <a:t>. to trip instantaneously.</a:t>
                      </a:r>
                    </a:p>
                    <a:p>
                      <a:endParaRPr lang="en-ZA" dirty="0"/>
                    </a:p>
                    <a:p>
                      <a:endParaRPr lang="en-ZA" dirty="0"/>
                    </a:p>
                    <a:p>
                      <a:endParaRPr lang="en-ZA" dirty="0"/>
                    </a:p>
                    <a:p>
                      <a:endParaRPr lang="en-ZA" dirty="0"/>
                    </a:p>
                    <a:p>
                      <a:endParaRPr lang="en-ZA" dirty="0"/>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75706" y="2033240"/>
            <a:ext cx="2893420" cy="291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66566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fontScale="90000"/>
          </a:bodyPr>
          <a:lstStyle/>
          <a:p>
            <a:r>
              <a:rPr lang="en-ZA" dirty="0"/>
              <a:t>Video brief - Vid03 Expert technician explaining the different types of breakers in use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82187809"/>
              </p:ext>
            </p:extLst>
          </p:nvPr>
        </p:nvGraphicFramePr>
        <p:xfrm>
          <a:off x="703959" y="1533525"/>
          <a:ext cx="8832850" cy="3688461"/>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a:txBody>
                    <a:bodyPr/>
                    <a:lstStyle/>
                    <a:p>
                      <a:r>
                        <a:rPr lang="en-ZA" dirty="0"/>
                        <a:t>Voice over</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dirty="0"/>
                        <a:t>The</a:t>
                      </a:r>
                      <a:r>
                        <a:rPr lang="en-ZA" baseline="0" dirty="0"/>
                        <a:t> difference between the </a:t>
                      </a:r>
                      <a:r>
                        <a:rPr lang="en-ZA" sz="1512" b="0" i="0" u="none" strike="noStrike" kern="1200" baseline="0" dirty="0">
                          <a:solidFill>
                            <a:schemeClr val="tx1"/>
                          </a:solidFill>
                          <a:latin typeface="+mn-lt"/>
                          <a:ea typeface="+mn-ea"/>
                          <a:cs typeface="+mn-cs"/>
                        </a:rPr>
                        <a:t>magnetic and  thermo-magnetic circuit breaker is that  the thermo-magnetic has both thermal (for overload trip) and magnetic (for inrush/instantaneous trip) elements. This is used primarily for conductor protection. The magnetic only breaker is mainly used for motor protection.</a:t>
                      </a:r>
                    </a:p>
                    <a:p>
                      <a:r>
                        <a:rPr lang="en-ZA" dirty="0"/>
                        <a:t>The majority of circuit breakers are thermo-magnetic, which means they accomplish electrical protection by combining two mechanisms that respond to heat and magnetic fields.</a:t>
                      </a:r>
                    </a:p>
                    <a:p>
                      <a:endParaRPr lang="en-ZA" dirty="0"/>
                    </a:p>
                    <a:p>
                      <a:endParaRPr lang="en-ZA" dirty="0"/>
                    </a:p>
                    <a:p>
                      <a:endParaRPr lang="en-ZA" dirty="0"/>
                    </a:p>
                    <a:p>
                      <a:endParaRPr lang="en-ZA" dirty="0"/>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1806" y="2044102"/>
            <a:ext cx="3457184" cy="20859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851074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fontScale="90000"/>
          </a:bodyPr>
          <a:lstStyle/>
          <a:p>
            <a:r>
              <a:rPr lang="en-ZA" dirty="0"/>
              <a:t>Video brief - Vid03 Expert technician explaining the different types of breakers in use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994543525"/>
              </p:ext>
            </p:extLst>
          </p:nvPr>
        </p:nvGraphicFramePr>
        <p:xfrm>
          <a:off x="703959" y="1533525"/>
          <a:ext cx="8832850" cy="4840669"/>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a:txBody>
                    <a:bodyPr/>
                    <a:lstStyle/>
                    <a:p>
                      <a:r>
                        <a:rPr lang="en-ZA" dirty="0"/>
                        <a:t>Voice over</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dirty="0"/>
                        <a:t>The construction of a thermo-magnetic (also called thermal-magnetic) circuit breaker is</a:t>
                      </a:r>
                      <a:r>
                        <a:rPr lang="en-ZA" baseline="0" dirty="0"/>
                        <a:t> as follows:</a:t>
                      </a:r>
                      <a:endParaRPr lang="en-ZA" dirty="0"/>
                    </a:p>
                    <a:p>
                      <a:r>
                        <a:rPr lang="en-ZA" dirty="0"/>
                        <a:t>• A bimetal strip is incorporated between the input and output terminals. The bimetal strip will bend when it is heated and produce pressure on the tripping mechanism, causing the </a:t>
                      </a:r>
                      <a:r>
                        <a:rPr lang="en-ZA" dirty="0" err="1"/>
                        <a:t>m.c.b</a:t>
                      </a:r>
                      <a:r>
                        <a:rPr lang="en-ZA" dirty="0"/>
                        <a:t>. to trip.</a:t>
                      </a:r>
                    </a:p>
                    <a:p>
                      <a:r>
                        <a:rPr lang="en-ZA" dirty="0"/>
                        <a:t>• The time delay is achieved by the time it takes for the current to heat up the bi-metal strip sufficiently to trip the </a:t>
                      </a:r>
                      <a:r>
                        <a:rPr lang="en-ZA" dirty="0" err="1"/>
                        <a:t>m.c.b</a:t>
                      </a:r>
                      <a:r>
                        <a:rPr lang="en-ZA" dirty="0"/>
                        <a:t>.</a:t>
                      </a:r>
                    </a:p>
                    <a:p>
                      <a:r>
                        <a:rPr lang="en-ZA" dirty="0"/>
                        <a:t>• In the case of a short-circuit, the magnetic flux produced is sufficient to attract the tripping lever and trip the </a:t>
                      </a:r>
                      <a:r>
                        <a:rPr lang="en-ZA" dirty="0" err="1"/>
                        <a:t>m.c.b</a:t>
                      </a:r>
                      <a:r>
                        <a:rPr lang="en-ZA" dirty="0"/>
                        <a:t>.</a:t>
                      </a:r>
                    </a:p>
                    <a:p>
                      <a:endParaRPr lang="en-ZA" dirty="0"/>
                    </a:p>
                    <a:p>
                      <a:endParaRPr lang="en-ZA" dirty="0"/>
                    </a:p>
                    <a:p>
                      <a:endParaRPr lang="en-ZA" dirty="0"/>
                    </a:p>
                    <a:p>
                      <a:endParaRPr lang="en-ZA" dirty="0"/>
                    </a:p>
                    <a:p>
                      <a:endParaRPr lang="en-ZA" dirty="0"/>
                    </a:p>
                    <a:p>
                      <a:endParaRPr lang="en-ZA" dirty="0"/>
                    </a:p>
                    <a:p>
                      <a:endParaRPr lang="en-ZA" dirty="0"/>
                    </a:p>
                  </a:txBody>
                  <a:tcPr/>
                </a:tc>
                <a:tc>
                  <a:txBody>
                    <a:bodyPr/>
                    <a:lstStyle/>
                    <a:p>
                      <a:endParaRPr lang="en-ZA" dirty="0"/>
                    </a:p>
                  </a:txBody>
                  <a:tcPr/>
                </a:tc>
                <a:extLst>
                  <a:ext uri="{0D108BD9-81ED-4DB2-BD59-A6C34878D82A}">
                    <a16:rowId xmlns:a16="http://schemas.microsoft.com/office/drawing/2014/main" val="10001"/>
                  </a:ext>
                </a:extLst>
              </a:tr>
            </a:tbl>
          </a:graphicData>
        </a:graphic>
      </p:graphicFrame>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3157" y="1983674"/>
            <a:ext cx="2531562" cy="2333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023616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92C05-8DD4-4005-AA63-7A57617E295A}"/>
              </a:ext>
            </a:extLst>
          </p:cNvPr>
          <p:cNvSpPr>
            <a:spLocks noGrp="1"/>
          </p:cNvSpPr>
          <p:nvPr>
            <p:ph type="title"/>
          </p:nvPr>
        </p:nvSpPr>
        <p:spPr/>
        <p:txBody>
          <a:bodyPr>
            <a:normAutofit fontScale="90000"/>
          </a:bodyPr>
          <a:lstStyle/>
          <a:p>
            <a:r>
              <a:rPr lang="en-ZA" dirty="0"/>
              <a:t>Video brief - Vid03 Expert technician explaining the different types of breakers in use</a:t>
            </a: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557142519"/>
              </p:ext>
            </p:extLst>
          </p:nvPr>
        </p:nvGraphicFramePr>
        <p:xfrm>
          <a:off x="703959" y="1533525"/>
          <a:ext cx="8832850" cy="5531993"/>
        </p:xfrm>
        <a:graphic>
          <a:graphicData uri="http://schemas.openxmlformats.org/drawingml/2006/table">
            <a:tbl>
              <a:tblPr firstRow="1" bandRow="1">
                <a:tableStyleId>{5940675A-B579-460E-94D1-54222C63F5DA}</a:tableStyleId>
              </a:tblPr>
              <a:tblGrid>
                <a:gridCol w="4416425">
                  <a:extLst>
                    <a:ext uri="{9D8B030D-6E8A-4147-A177-3AD203B41FA5}">
                      <a16:colId xmlns:a16="http://schemas.microsoft.com/office/drawing/2014/main" val="20000"/>
                    </a:ext>
                  </a:extLst>
                </a:gridCol>
                <a:gridCol w="4416425">
                  <a:extLst>
                    <a:ext uri="{9D8B030D-6E8A-4147-A177-3AD203B41FA5}">
                      <a16:colId xmlns:a16="http://schemas.microsoft.com/office/drawing/2014/main" val="20001"/>
                    </a:ext>
                  </a:extLst>
                </a:gridCol>
              </a:tblGrid>
              <a:tr h="370840">
                <a:tc>
                  <a:txBody>
                    <a:bodyPr/>
                    <a:lstStyle/>
                    <a:p>
                      <a:r>
                        <a:rPr lang="en-ZA" dirty="0"/>
                        <a:t>Voice over</a:t>
                      </a:r>
                    </a:p>
                  </a:txBody>
                  <a:tcPr/>
                </a:tc>
                <a:tc>
                  <a:txBody>
                    <a:bodyPr/>
                    <a:lstStyle/>
                    <a:p>
                      <a:r>
                        <a:rPr lang="en-ZA" dirty="0"/>
                        <a:t>Image</a:t>
                      </a:r>
                    </a:p>
                  </a:txBody>
                  <a:tcPr/>
                </a:tc>
                <a:extLst>
                  <a:ext uri="{0D108BD9-81ED-4DB2-BD59-A6C34878D82A}">
                    <a16:rowId xmlns:a16="http://schemas.microsoft.com/office/drawing/2014/main" val="10000"/>
                  </a:ext>
                </a:extLst>
              </a:tr>
              <a:tr h="370840">
                <a:tc>
                  <a:txBody>
                    <a:bodyPr/>
                    <a:lstStyle/>
                    <a:p>
                      <a:r>
                        <a:rPr lang="en-ZA" dirty="0"/>
                        <a:t>When the current carrying contacts of the circuit breaker are moved apart, an arc is formed, which persists for a short period after the separation of contacts. This arc is dangerous due to the energy generated in it in the form of heat which may result in an explosive force. The circuit breaker should be able to extinguish the arc without causing disturbances to the equipment or danger to the operator.</a:t>
                      </a:r>
                    </a:p>
                    <a:p>
                      <a:endParaRPr lang="en-ZA" sz="1512" b="0" i="0" u="none" strike="noStrike" kern="1200" baseline="0" dirty="0">
                        <a:solidFill>
                          <a:schemeClr val="tx1"/>
                        </a:solidFill>
                        <a:latin typeface="+mn-lt"/>
                        <a:ea typeface="+mn-ea"/>
                        <a:cs typeface="+mn-cs"/>
                      </a:endParaRPr>
                    </a:p>
                    <a:p>
                      <a:pPr marL="285750" indent="-285750">
                        <a:buFont typeface="Arial" panose="020B0604020202020204" pitchFamily="34" charset="0"/>
                        <a:buChar char="•"/>
                      </a:pPr>
                      <a:r>
                        <a:rPr lang="en-ZA" sz="1512" b="0" i="0" u="none" strike="noStrike" kern="1200" baseline="0" dirty="0">
                          <a:solidFill>
                            <a:schemeClr val="tx1"/>
                          </a:solidFill>
                          <a:latin typeface="+mn-lt"/>
                          <a:ea typeface="+mn-ea"/>
                          <a:cs typeface="+mn-cs"/>
                        </a:rPr>
                        <a:t>In mini circuit breakers it involves a number of metal plates placed diagonally and above the contacts as arc interrupters. They divide and absorb the spark, thus protecting the contact points. </a:t>
                      </a:r>
                    </a:p>
                    <a:p>
                      <a:pPr marL="285750" indent="-285750">
                        <a:buFont typeface="Arial" panose="020B0604020202020204" pitchFamily="34" charset="0"/>
                        <a:buChar char="•"/>
                      </a:pPr>
                      <a:r>
                        <a:rPr lang="en-ZA" sz="1512" b="0" i="0" u="none" strike="noStrike" kern="1200" baseline="0" dirty="0">
                          <a:solidFill>
                            <a:schemeClr val="tx1"/>
                          </a:solidFill>
                          <a:latin typeface="+mn-lt"/>
                          <a:ea typeface="+mn-ea"/>
                          <a:cs typeface="+mn-cs"/>
                        </a:rPr>
                        <a:t>Experience has shown that in large circuit breakers, if the arc is broken in oil instead of in air, the tendency of the arc to be </a:t>
                      </a:r>
                      <a:r>
                        <a:rPr lang="en-ZA" sz="1512" b="0" i="0" u="none" strike="noStrike" kern="1200" baseline="0" dirty="0" err="1">
                          <a:solidFill>
                            <a:schemeClr val="tx1"/>
                          </a:solidFill>
                          <a:latin typeface="+mn-lt"/>
                          <a:ea typeface="+mn-ea"/>
                          <a:cs typeface="+mn-cs"/>
                        </a:rPr>
                        <a:t>restruck</a:t>
                      </a:r>
                      <a:r>
                        <a:rPr lang="en-ZA" sz="1512" b="0" i="0" u="none" strike="noStrike" kern="1200" baseline="0" dirty="0">
                          <a:solidFill>
                            <a:schemeClr val="tx1"/>
                          </a:solidFill>
                          <a:latin typeface="+mn-lt"/>
                          <a:ea typeface="+mn-ea"/>
                          <a:cs typeface="+mn-cs"/>
                        </a:rPr>
                        <a:t> is greatly reduced. Final quenching is thus more rapidly effected. This is due partly to the cooling action of the oil on the gas bubble as the arc is drawn out, and partly to the mechanical projection of the cold oil on the arc itself.	</a:t>
                      </a:r>
                      <a:endParaRPr lang="en-ZA" dirty="0"/>
                    </a:p>
                  </a:txBody>
                  <a:tcPr/>
                </a:tc>
                <a:tc>
                  <a:txBody>
                    <a:bodyPr/>
                    <a:lstStyle/>
                    <a:p>
                      <a:r>
                        <a:rPr lang="en-ZA" dirty="0"/>
                        <a:t>Demonstration by presenter similar to: </a:t>
                      </a:r>
                      <a:r>
                        <a:rPr lang="en-ZA" dirty="0">
                          <a:hlinkClick r:id="rId4"/>
                        </a:rPr>
                        <a:t>https://www.youtube.com/watch?v=q7boSVgCRN0</a:t>
                      </a:r>
                      <a:r>
                        <a:rPr lang="en-ZA" dirty="0"/>
                        <a:t> </a:t>
                      </a:r>
                    </a:p>
                  </a:txBody>
                  <a:tcPr/>
                </a:tc>
                <a:extLst>
                  <a:ext uri="{0D108BD9-81ED-4DB2-BD59-A6C34878D82A}">
                    <a16:rowId xmlns:a16="http://schemas.microsoft.com/office/drawing/2014/main" val="10001"/>
                  </a:ext>
                </a:extLst>
              </a:tr>
            </a:tbl>
          </a:graphicData>
        </a:graphic>
      </p:graphicFrame>
    </p:spTree>
    <p:custDataLst>
      <p:tags r:id="rId1"/>
    </p:custDataLst>
    <p:extLst>
      <p:ext uri="{BB962C8B-B14F-4D97-AF65-F5344CB8AC3E}">
        <p14:creationId xmlns:p14="http://schemas.microsoft.com/office/powerpoint/2010/main" val="647628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Introduction</a:t>
            </a:r>
          </a:p>
        </p:txBody>
      </p:sp>
      <p:sp>
        <p:nvSpPr>
          <p:cNvPr id="7" name="Content Placeholder 6"/>
          <p:cNvSpPr>
            <a:spLocks noGrp="1"/>
          </p:cNvSpPr>
          <p:nvPr>
            <p:ph idx="1"/>
          </p:nvPr>
        </p:nvSpPr>
        <p:spPr/>
        <p:txBody>
          <a:bodyPr>
            <a:normAutofit/>
          </a:bodyPr>
          <a:lstStyle/>
          <a:p>
            <a:pPr marL="0" indent="0">
              <a:buNone/>
            </a:pPr>
            <a:r>
              <a:rPr lang="en-ZA" sz="2400" dirty="0"/>
              <a:t>Contactors, overload relays, fuses and circuit breakers are the main components in an electrical circuit. While overload relays protect the motor, circuit breakers and fuses protect the circuit. In this lesson we find out more about the circuit protection provided by </a:t>
            </a:r>
            <a:r>
              <a:rPr lang="en-ZA" sz="2400" dirty="0">
                <a:solidFill>
                  <a:srgbClr val="0070C0"/>
                </a:solidFill>
              </a:rPr>
              <a:t>fuses and circuit breakers.</a:t>
            </a:r>
            <a:r>
              <a:rPr lang="en-ZA" sz="2400" dirty="0"/>
              <a:t> </a:t>
            </a:r>
          </a:p>
        </p:txBody>
      </p:sp>
      <p:grpSp>
        <p:nvGrpSpPr>
          <p:cNvPr id="3" name="Group 2"/>
          <p:cNvGrpSpPr/>
          <p:nvPr/>
        </p:nvGrpSpPr>
        <p:grpSpPr>
          <a:xfrm>
            <a:off x="2863121" y="3040294"/>
            <a:ext cx="5021705" cy="2685947"/>
            <a:chOff x="1918739" y="2575604"/>
            <a:chExt cx="7030387" cy="3954594"/>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739" y="2575604"/>
              <a:ext cx="7030387" cy="395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918739" y="2620575"/>
              <a:ext cx="4272199" cy="947084"/>
            </a:xfrm>
            <a:prstGeom prst="rect">
              <a:avLst/>
            </a:prstGeom>
            <a:solidFill>
              <a:schemeClr val="bg2"/>
            </a:solidFill>
          </p:spPr>
          <p:txBody>
            <a:bodyPr wrap="square" rtlCol="0" anchor="t">
              <a:noAutofit/>
            </a:bodyPr>
            <a:lstStyle/>
            <a:p>
              <a:r>
                <a:rPr lang="en-ZA" dirty="0"/>
                <a:t>CONTACTORS, OVERLOADS, FUSES AND CIRCUIT BREAKERS</a:t>
              </a:r>
            </a:p>
          </p:txBody>
        </p:sp>
      </p:grpSp>
    </p:spTree>
    <p:extLst>
      <p:ext uri="{BB962C8B-B14F-4D97-AF65-F5344CB8AC3E}">
        <p14:creationId xmlns:p14="http://schemas.microsoft.com/office/powerpoint/2010/main" val="4732669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What are fuses used for?</a:t>
            </a:r>
          </a:p>
        </p:txBody>
      </p:sp>
      <p:sp>
        <p:nvSpPr>
          <p:cNvPr id="5" name="Content Placeholder 4"/>
          <p:cNvSpPr>
            <a:spLocks noGrp="1"/>
          </p:cNvSpPr>
          <p:nvPr>
            <p:ph idx="1"/>
          </p:nvPr>
        </p:nvSpPr>
        <p:spPr/>
        <p:txBody>
          <a:bodyPr>
            <a:normAutofit/>
          </a:bodyPr>
          <a:lstStyle/>
          <a:p>
            <a:pPr marL="0" indent="0">
              <a:buNone/>
            </a:pPr>
            <a:r>
              <a:rPr lang="en-ZA" sz="2400" dirty="0"/>
              <a:t>A fuse is a device for protecting a circuit or appliance from excessive current flowing across it (short circuit current in defective circuits or overload currents in circuits that are not defective). </a:t>
            </a:r>
          </a:p>
        </p:txBody>
      </p:sp>
      <p:grpSp>
        <p:nvGrpSpPr>
          <p:cNvPr id="6" name="Group 5"/>
          <p:cNvGrpSpPr/>
          <p:nvPr/>
        </p:nvGrpSpPr>
        <p:grpSpPr>
          <a:xfrm>
            <a:off x="2863121" y="3001463"/>
            <a:ext cx="5021705" cy="2685947"/>
            <a:chOff x="1918739" y="2575604"/>
            <a:chExt cx="7030387" cy="3954594"/>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8739" y="2575604"/>
              <a:ext cx="7030387" cy="39545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918739" y="2620575"/>
              <a:ext cx="4272199" cy="947084"/>
            </a:xfrm>
            <a:prstGeom prst="rect">
              <a:avLst/>
            </a:prstGeom>
            <a:solidFill>
              <a:schemeClr val="bg2"/>
            </a:solidFill>
          </p:spPr>
          <p:txBody>
            <a:bodyPr wrap="square" rtlCol="0" anchor="t">
              <a:noAutofit/>
            </a:bodyPr>
            <a:lstStyle/>
            <a:p>
              <a:r>
                <a:rPr lang="en-ZA" dirty="0"/>
                <a:t>CONTACTORS, OVERLOADS, FUSES AND CIRCUIT BREAKERS</a:t>
              </a:r>
            </a:p>
          </p:txBody>
        </p:sp>
      </p:grpSp>
      <p:sp>
        <p:nvSpPr>
          <p:cNvPr id="2" name="Oval 1"/>
          <p:cNvSpPr/>
          <p:nvPr/>
        </p:nvSpPr>
        <p:spPr>
          <a:xfrm>
            <a:off x="6026046" y="3353635"/>
            <a:ext cx="1394085" cy="990801"/>
          </a:xfrm>
          <a:prstGeom prst="ellipse">
            <a:avLst/>
          </a:prstGeom>
          <a:solidFill>
            <a:schemeClr val="accent2">
              <a:lumMod val="60000"/>
              <a:lumOff val="40000"/>
              <a:alpha val="3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solidFill>
                <a:schemeClr val="accent2"/>
              </a:solidFill>
            </a:endParaRPr>
          </a:p>
        </p:txBody>
      </p:sp>
    </p:spTree>
    <p:extLst>
      <p:ext uri="{BB962C8B-B14F-4D97-AF65-F5344CB8AC3E}">
        <p14:creationId xmlns:p14="http://schemas.microsoft.com/office/powerpoint/2010/main" val="423695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How do fuses work?</a:t>
            </a:r>
          </a:p>
        </p:txBody>
      </p:sp>
      <p:sp>
        <p:nvSpPr>
          <p:cNvPr id="5" name="Content Placeholder 4"/>
          <p:cNvSpPr>
            <a:spLocks noGrp="1"/>
          </p:cNvSpPr>
          <p:nvPr>
            <p:ph idx="1"/>
          </p:nvPr>
        </p:nvSpPr>
        <p:spPr>
          <a:xfrm>
            <a:off x="703959" y="1533187"/>
            <a:ext cx="6510501" cy="3654318"/>
          </a:xfrm>
        </p:spPr>
        <p:txBody>
          <a:bodyPr>
            <a:normAutofit/>
          </a:bodyPr>
          <a:lstStyle/>
          <a:p>
            <a:pPr marL="0" indent="0">
              <a:buNone/>
            </a:pPr>
            <a:r>
              <a:rPr lang="en-ZA" sz="2400" dirty="0"/>
              <a:t>A fuse protects the circuit by disconnecting the circuit from the supply when the fuse element melts. The fuse element or fuse wire in a fuse is designed to melt when the current through it exceeds a certain value for a certain time.</a:t>
            </a:r>
          </a:p>
          <a:p>
            <a:pPr marL="0" indent="0">
              <a:buNone/>
            </a:pPr>
            <a:r>
              <a:rPr lang="en-ZA" sz="2400" dirty="0"/>
              <a:t>Note: the fuse element is connected in series with the electrical supply to the appliance, so that when the fuse blows (opens) it will open the entire circuit and stop current through the components.</a:t>
            </a: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493" b="7049"/>
          <a:stretch/>
        </p:blipFill>
        <p:spPr bwMode="auto">
          <a:xfrm>
            <a:off x="7079549" y="1488217"/>
            <a:ext cx="3024915" cy="22293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0970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ZA" dirty="0"/>
              <a:t>Experimenting with fuses </a:t>
            </a:r>
          </a:p>
        </p:txBody>
      </p:sp>
      <p:sp>
        <p:nvSpPr>
          <p:cNvPr id="5" name="Content Placeholder 4"/>
          <p:cNvSpPr>
            <a:spLocks noGrp="1"/>
          </p:cNvSpPr>
          <p:nvPr>
            <p:ph idx="1"/>
          </p:nvPr>
        </p:nvSpPr>
        <p:spPr>
          <a:xfrm>
            <a:off x="703959" y="1533187"/>
            <a:ext cx="8831461" cy="1045121"/>
          </a:xfrm>
        </p:spPr>
        <p:txBody>
          <a:bodyPr>
            <a:normAutofit/>
          </a:bodyPr>
          <a:lstStyle/>
          <a:p>
            <a:pPr marL="0" indent="0">
              <a:buNone/>
            </a:pPr>
            <a:r>
              <a:rPr lang="en-ZA" sz="2400" dirty="0"/>
              <a:t>Watch the video to see a simple demonstration on how a low rating electrical fuse works. </a:t>
            </a:r>
          </a:p>
        </p:txBody>
      </p:sp>
      <p:sp>
        <p:nvSpPr>
          <p:cNvPr id="6" name="Rounded Rectangle 5">
            <a:hlinkClick r:id="rId3"/>
          </p:cNvPr>
          <p:cNvSpPr/>
          <p:nvPr/>
        </p:nvSpPr>
        <p:spPr>
          <a:xfrm>
            <a:off x="3329409" y="2781916"/>
            <a:ext cx="3146342" cy="1954975"/>
          </a:xfrm>
          <a:prstGeom prst="roundRect">
            <a:avLst/>
          </a:prstGeom>
          <a:solidFill>
            <a:schemeClr val="bg1">
              <a:lumMod val="6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t>Vid01: </a:t>
            </a:r>
            <a:r>
              <a:rPr lang="en-ZA" b="1" dirty="0"/>
              <a:t>Experimenting with fuses</a:t>
            </a:r>
          </a:p>
        </p:txBody>
      </p:sp>
    </p:spTree>
    <p:extLst>
      <p:ext uri="{BB962C8B-B14F-4D97-AF65-F5344CB8AC3E}">
        <p14:creationId xmlns:p14="http://schemas.microsoft.com/office/powerpoint/2010/main" val="2392152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br>
              <a:rPr lang="en-ZA" dirty="0"/>
            </a:br>
            <a:r>
              <a:rPr lang="en-ZA" dirty="0"/>
              <a:t>Materials used for fuse elements </a:t>
            </a:r>
            <a:br>
              <a:rPr lang="en-ZA" dirty="0"/>
            </a:br>
            <a:r>
              <a:rPr lang="en-ZA" dirty="0"/>
              <a:t>	</a:t>
            </a:r>
          </a:p>
        </p:txBody>
      </p:sp>
      <p:sp>
        <p:nvSpPr>
          <p:cNvPr id="5" name="Content Placeholder 4"/>
          <p:cNvSpPr>
            <a:spLocks noGrp="1"/>
          </p:cNvSpPr>
          <p:nvPr>
            <p:ph idx="1"/>
          </p:nvPr>
        </p:nvSpPr>
        <p:spPr/>
        <p:txBody>
          <a:bodyPr>
            <a:normAutofit/>
          </a:bodyPr>
          <a:lstStyle/>
          <a:p>
            <a:pPr marL="0" indent="0">
              <a:buNone/>
            </a:pPr>
            <a:r>
              <a:rPr lang="en-ZA" sz="2400" dirty="0"/>
              <a:t>The materials commonly used as fuse elements are:</a:t>
            </a:r>
          </a:p>
          <a:p>
            <a:r>
              <a:rPr lang="en-ZA" sz="2400" dirty="0"/>
              <a:t>Copper – tends to oxidise;</a:t>
            </a:r>
          </a:p>
          <a:p>
            <a:r>
              <a:rPr lang="en-ZA" sz="2400" dirty="0"/>
              <a:t>Tin - leaves a vapour that could extend the duration of the arc;</a:t>
            </a:r>
          </a:p>
          <a:p>
            <a:r>
              <a:rPr lang="en-ZA" sz="2400" dirty="0"/>
              <a:t>Lead - which splashes and could damage adjacent circuits;</a:t>
            </a:r>
          </a:p>
          <a:p>
            <a:r>
              <a:rPr lang="en-ZA" sz="2400" dirty="0"/>
              <a:t>Zinc - affords time delay</a:t>
            </a:r>
          </a:p>
          <a:p>
            <a:r>
              <a:rPr lang="en-ZA" sz="2400" dirty="0"/>
              <a:t>Silver - used for high rupturing capacity (</a:t>
            </a:r>
            <a:r>
              <a:rPr lang="en-ZA" sz="2400" dirty="0" err="1"/>
              <a:t>h.r.c</a:t>
            </a:r>
            <a:r>
              <a:rPr lang="en-ZA" sz="2400" dirty="0"/>
              <a:t>.) fuses</a:t>
            </a:r>
          </a:p>
          <a:p>
            <a:pPr marL="0" indent="0">
              <a:buNone/>
            </a:pPr>
            <a:endParaRPr lang="en-ZA" sz="2400" dirty="0"/>
          </a:p>
        </p:txBody>
      </p:sp>
    </p:spTree>
    <p:extLst>
      <p:ext uri="{BB962C8B-B14F-4D97-AF65-F5344CB8AC3E}">
        <p14:creationId xmlns:p14="http://schemas.microsoft.com/office/powerpoint/2010/main" val="40746088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I6SUkkga"/>
  <p:tag name="ARTICULATE_SLIDE_THUMBNAIL_REFRESH" val="1"/>
  <p:tag name="ARTICULATE_SLIDE_COUNT" val="4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Custom 3">
      <a:dk1>
        <a:srgbClr val="43525A"/>
      </a:dk1>
      <a:lt1>
        <a:sysClr val="window" lastClr="FFFFFF"/>
      </a:lt1>
      <a:dk2>
        <a:srgbClr val="8FC335"/>
      </a:dk2>
      <a:lt2>
        <a:srgbClr val="E7E6E6"/>
      </a:lt2>
      <a:accent1>
        <a:srgbClr val="0C6030"/>
      </a:accent1>
      <a:accent2>
        <a:srgbClr val="F36F21"/>
      </a:accent2>
      <a:accent3>
        <a:srgbClr val="86B59C"/>
      </a:accent3>
      <a:accent4>
        <a:srgbClr val="DEC368"/>
      </a:accent4>
      <a:accent5>
        <a:srgbClr val="96692F"/>
      </a:accent5>
      <a:accent6>
        <a:srgbClr val="BE1E2D"/>
      </a:accent6>
      <a:hlink>
        <a:srgbClr val="0C6030"/>
      </a:hlink>
      <a:folHlink>
        <a:srgbClr val="F36F21"/>
      </a:folHlink>
    </a:clrScheme>
    <a:fontScheme name="Custom 2">
      <a:majorFont>
        <a:latin typeface="Open Sans"/>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13339</TotalTime>
  <Words>4191</Words>
  <Application>Microsoft Office PowerPoint</Application>
  <PresentationFormat>Custom</PresentationFormat>
  <Paragraphs>447</Paragraphs>
  <Slides>45</Slides>
  <Notes>45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45</vt:i4>
      </vt:variant>
    </vt:vector>
  </HeadingPairs>
  <TitlesOfParts>
    <vt:vector size="54" baseType="lpstr">
      <vt:lpstr>Arial</vt:lpstr>
      <vt:lpstr>Calibri</vt:lpstr>
      <vt:lpstr>Open Sans</vt:lpstr>
      <vt:lpstr>Symbol</vt:lpstr>
      <vt:lpstr>Wingdings</vt:lpstr>
      <vt:lpstr>Office Theme</vt:lpstr>
      <vt:lpstr>1_Office Theme</vt:lpstr>
      <vt:lpstr>2_Office Theme</vt:lpstr>
      <vt:lpstr>3_Office Theme</vt:lpstr>
      <vt:lpstr>Electrical components and systems</vt:lpstr>
      <vt:lpstr>Circuit protection</vt:lpstr>
      <vt:lpstr>Assumed prior learning </vt:lpstr>
      <vt:lpstr>Outcomes</vt:lpstr>
      <vt:lpstr>Introduction</vt:lpstr>
      <vt:lpstr>What are fuses used for?</vt:lpstr>
      <vt:lpstr>How do fuses work?</vt:lpstr>
      <vt:lpstr>Experimenting with fuses </vt:lpstr>
      <vt:lpstr> Materials used for fuse elements   </vt:lpstr>
      <vt:lpstr>Fuse element materials</vt:lpstr>
      <vt:lpstr>Types of fuses</vt:lpstr>
      <vt:lpstr>After watching Video 02 on the construction and selection of fuses answer the questions that follow.</vt:lpstr>
      <vt:lpstr>Question 1</vt:lpstr>
      <vt:lpstr>Question 2</vt:lpstr>
      <vt:lpstr>Question 3</vt:lpstr>
      <vt:lpstr>Question 4</vt:lpstr>
      <vt:lpstr>Question 5</vt:lpstr>
      <vt:lpstr>Function of a circuit breaker</vt:lpstr>
      <vt:lpstr>Difference between circuit breaker and fuse</vt:lpstr>
      <vt:lpstr>Advantages of circuit breakers</vt:lpstr>
      <vt:lpstr>Types of breakers</vt:lpstr>
      <vt:lpstr>Selection of circuit breakers</vt:lpstr>
      <vt:lpstr>After watching Video 03 answer the following questions.</vt:lpstr>
      <vt:lpstr>Question 1</vt:lpstr>
      <vt:lpstr>Question 2</vt:lpstr>
      <vt:lpstr>Question 3</vt:lpstr>
      <vt:lpstr>Question 4</vt:lpstr>
      <vt:lpstr>Question 4</vt:lpstr>
      <vt:lpstr>Question 4</vt:lpstr>
      <vt:lpstr>Let’s review:</vt:lpstr>
      <vt:lpstr>Video brief - Vid02 Expert technician explaining the construction of fuses </vt:lpstr>
      <vt:lpstr>Video brief - Vid02 Expert technician explaining the construction of fuses </vt:lpstr>
      <vt:lpstr>Video brief - Vid02 Expert technician explaining the construction of fuses </vt:lpstr>
      <vt:lpstr>Video brief - Vid02 Expert technician explaining the construction of fuses </vt:lpstr>
      <vt:lpstr>Video brief - Vid02 Expert technician explaining the construction of fuses </vt:lpstr>
      <vt:lpstr>Video brief - Vid02 Expert technician explaining the construction of fuses </vt:lpstr>
      <vt:lpstr>Video brief - Vid02 Expert technician explaining the construction of fuses </vt:lpstr>
      <vt:lpstr>Video brief - Vid02 Expert technician explaining the construction of fuses </vt:lpstr>
      <vt:lpstr>Video brief - Vid02 Expert technician explaining the construction of fuses </vt:lpstr>
      <vt:lpstr>Video brief - Vid03 Expert technician explaining the different types of breakers in use</vt:lpstr>
      <vt:lpstr>Video brief - Vid03 Expert technician explaining the different types of breakers in use</vt:lpstr>
      <vt:lpstr>Video brief - Vid03 Expert technician explaining the different types of breakers in use</vt:lpstr>
      <vt:lpstr>Video brief - Vid03 Expert technician explaining the different types of breakers in use</vt:lpstr>
      <vt:lpstr>Video brief - Vid03 Expert technician explaining the different types of breakers in use</vt:lpstr>
      <vt:lpstr>Video brief - Vid03 Expert technician explaining the different types of breakers in use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7: Electronics</dc:title>
  <dc:creator>Dylan Busa</dc:creator>
  <cp:lastModifiedBy>Benita Gomes</cp:lastModifiedBy>
  <cp:revision>793</cp:revision>
  <dcterms:created xsi:type="dcterms:W3CDTF">2018-02-02T12:07:09Z</dcterms:created>
  <dcterms:modified xsi:type="dcterms:W3CDTF">2018-09-20T07:31:48Z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0B72FE40-8D90-4E4C-9ECE-EAA412A5D681</vt:lpwstr>
  </property>
  <property fmtid="{D5CDD505-2E9C-101B-9397-08002B2CF9AE}" pid="3" name="ArticulatePath">
    <vt:lpwstr>07_03_01_Getting Familiar with Resistors</vt:lpwstr>
  </property>
</Properties>
</file>