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 id="2147483710" r:id="rId3"/>
    <p:sldMasterId id="2147483727" r:id="rId4"/>
  </p:sldMasterIdLst>
  <p:notesMasterIdLst>
    <p:notesMasterId r:id="rId48"/>
  </p:notesMasterIdLst>
  <p:sldIdLst>
    <p:sldId id="256" r:id="rId5"/>
    <p:sldId id="278" r:id="rId6"/>
    <p:sldId id="465" r:id="rId7"/>
    <p:sldId id="460" r:id="rId8"/>
    <p:sldId id="474" r:id="rId9"/>
    <p:sldId id="486" r:id="rId10"/>
    <p:sldId id="487" r:id="rId11"/>
    <p:sldId id="420" r:id="rId12"/>
    <p:sldId id="480" r:id="rId13"/>
    <p:sldId id="481" r:id="rId14"/>
    <p:sldId id="466" r:id="rId15"/>
    <p:sldId id="467" r:id="rId16"/>
    <p:sldId id="469" r:id="rId17"/>
    <p:sldId id="470" r:id="rId18"/>
    <p:sldId id="471" r:id="rId19"/>
    <p:sldId id="468" r:id="rId20"/>
    <p:sldId id="472" r:id="rId21"/>
    <p:sldId id="423" r:id="rId22"/>
    <p:sldId id="492" r:id="rId23"/>
    <p:sldId id="494" r:id="rId24"/>
    <p:sldId id="495" r:id="rId25"/>
    <p:sldId id="491" r:id="rId26"/>
    <p:sldId id="473" r:id="rId27"/>
    <p:sldId id="483" r:id="rId28"/>
    <p:sldId id="484" r:id="rId29"/>
    <p:sldId id="489" r:id="rId30"/>
    <p:sldId id="485" r:id="rId31"/>
    <p:sldId id="488" r:id="rId32"/>
    <p:sldId id="490" r:id="rId33"/>
    <p:sldId id="482" r:id="rId34"/>
    <p:sldId id="493" r:id="rId35"/>
    <p:sldId id="497" r:id="rId36"/>
    <p:sldId id="421" r:id="rId37"/>
    <p:sldId id="422" r:id="rId38"/>
    <p:sldId id="424" r:id="rId39"/>
    <p:sldId id="475" r:id="rId40"/>
    <p:sldId id="457" r:id="rId41"/>
    <p:sldId id="476" r:id="rId42"/>
    <p:sldId id="477" r:id="rId43"/>
    <p:sldId id="478" r:id="rId44"/>
    <p:sldId id="479" r:id="rId45"/>
    <p:sldId id="363" r:id="rId46"/>
    <p:sldId id="496" r:id="rId47"/>
  </p:sldIdLst>
  <p:sldSz cx="10239375" cy="575945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278"/>
            <p14:sldId id="465"/>
            <p14:sldId id="460"/>
            <p14:sldId id="474"/>
            <p14:sldId id="486"/>
            <p14:sldId id="487"/>
            <p14:sldId id="420"/>
            <p14:sldId id="480"/>
            <p14:sldId id="481"/>
            <p14:sldId id="466"/>
            <p14:sldId id="467"/>
            <p14:sldId id="469"/>
            <p14:sldId id="470"/>
            <p14:sldId id="471"/>
            <p14:sldId id="468"/>
            <p14:sldId id="472"/>
            <p14:sldId id="423"/>
            <p14:sldId id="492"/>
            <p14:sldId id="494"/>
            <p14:sldId id="495"/>
            <p14:sldId id="491"/>
            <p14:sldId id="473"/>
            <p14:sldId id="483"/>
            <p14:sldId id="484"/>
            <p14:sldId id="489"/>
            <p14:sldId id="485"/>
            <p14:sldId id="488"/>
            <p14:sldId id="490"/>
            <p14:sldId id="482"/>
            <p14:sldId id="493"/>
            <p14:sldId id="497"/>
            <p14:sldId id="421"/>
            <p14:sldId id="422"/>
            <p14:sldId id="424"/>
            <p14:sldId id="475"/>
          </p14:sldIdLst>
        </p14:section>
        <p14:section name="Appendix" id="{61A5EB1E-5BAC-224D-8F20-5D1D8E086C2B}">
          <p14:sldIdLst>
            <p14:sldId id="457"/>
            <p14:sldId id="476"/>
            <p14:sldId id="477"/>
            <p14:sldId id="478"/>
            <p14:sldId id="479"/>
            <p14:sldId id="363"/>
            <p14:sldId id="496"/>
          </p14:sldIdLst>
        </p14:section>
      </p14:sectionLst>
    </p:ext>
    <p:ext uri="{EFAFB233-063F-42B5-8137-9DF3F51BA10A}">
      <p15:sldGuideLst xmlns:p15="http://schemas.microsoft.com/office/powerpoint/2012/main">
        <p15:guide id="1" orient="horz" pos="181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8"/>
    <p:restoredTop sz="73124" autoAdjust="0"/>
  </p:normalViewPr>
  <p:slideViewPr>
    <p:cSldViewPr snapToGrid="0" snapToObjects="1">
      <p:cViewPr varScale="1">
        <p:scale>
          <a:sx n="99" d="100"/>
          <a:sy n="99" d="100"/>
        </p:scale>
        <p:origin x="1662" y="84"/>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161419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01: Book 4, CO-T, Pg8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a:t>
            </a:r>
            <a:r>
              <a:rPr lang="en-GB" baseline="0" dirty="0"/>
              <a:t> clicking ‘Arc shield’ = “</a:t>
            </a:r>
            <a:r>
              <a:rPr lang="en-ZA" baseline="0" dirty="0"/>
              <a:t>Air break contacts: These contacts operate in normal atmospheric conditions. The spark is suppressed by the arc shield, which cools the air around the contacts.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a:t>Oil break contacts: These contacts operate in an oil bath. The oil is used to suppress and cool the arc.”</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‘Stationary contact’ = “</a:t>
            </a:r>
            <a:r>
              <a:rPr lang="en-ZA" dirty="0"/>
              <a:t>The stationary contacts are normally marked 1,3,5; R,S,T, or L1, L2, L3 at the top of the contactor and T1, T2, T3; 2, 4, 6 or U, V, W at the bottom of the contactor. These contacts do not move and are used to connect the supply to the load in the circuit (power circuit). Main contacts are bigger than auxiliary contacts because they must handle the current capacity of the load and high switching frequency.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Note: When doing maintenance on a contactor, the stationary and moving contacts must always be checked for wear.”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On clicking ‘Moving contacts’ =</a:t>
            </a:r>
            <a:r>
              <a:rPr lang="en-ZA" baseline="0" dirty="0"/>
              <a:t> </a:t>
            </a:r>
            <a:r>
              <a:rPr lang="en-ZA" dirty="0"/>
              <a:t>“</a:t>
            </a:r>
            <a:r>
              <a:rPr lang="en-ZA" sz="1200" b="0" i="0" u="none" strike="noStrike" kern="1200" baseline="0" dirty="0">
                <a:solidFill>
                  <a:schemeClr val="tx1"/>
                </a:solidFill>
                <a:latin typeface="+mn-lt"/>
                <a:ea typeface="+mn-ea"/>
                <a:cs typeface="+mn-cs"/>
              </a:rPr>
              <a:t>The moving contacts move against the stationary contacts when the coil is energised to ensure that the current flows through the contactor to the load.”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On clicking ‘Moving armature’ = “The armature can move and is mechanically connected to a set of contacts (moving contacts). When the magnet attracts the armature, the contacts move against the stationary contacts or away from the stationary contacts, depending on their characteristics.”</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On clicking ‘Moving auxiliary contacts” = “Auxiliary contacts work on the same principle as the stationary and moving contacts. These contacts are much smaller because they are used in the control circuit, which draws less current. These are arranged as normally open, or normally closed contacts.”</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On clicking ‘Coil’ present = “A coil consists of thin wire, which is placed around a soft iron core to form an electromagnet. When current flows through the coil, the magnet becomes magnetised and therefore attracts the armature. The coil is normally marked A1 and A2 on the contactor.</a:t>
            </a:r>
          </a:p>
          <a:p>
            <a:r>
              <a:rPr lang="en-ZA" sz="1200" b="0" i="0" u="none" strike="noStrike" kern="1200" baseline="0" dirty="0">
                <a:solidFill>
                  <a:schemeClr val="tx1"/>
                </a:solidFill>
                <a:latin typeface="+mn-lt"/>
                <a:ea typeface="+mn-ea"/>
                <a:cs typeface="+mn-cs"/>
              </a:rPr>
              <a:t>Note: When replacing a contactor coil, always make sure of the voltage of the coil.”</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On clicking ‘Electromagnet’ = “Due to the current in the coil, the electromagnet becomes magnetised by the magnetic field of the coil and therefore attracts the armature.</a:t>
            </a:r>
          </a:p>
          <a:p>
            <a:r>
              <a:rPr lang="en-ZA" sz="1200" b="0" i="0" u="none" strike="noStrike" kern="1200" baseline="0" dirty="0">
                <a:solidFill>
                  <a:schemeClr val="tx1"/>
                </a:solidFill>
                <a:latin typeface="+mn-lt"/>
                <a:ea typeface="+mn-ea"/>
                <a:cs typeface="+mn-cs"/>
              </a:rPr>
              <a:t>Note: To prevent chattering (vibration and noise), always ensure that the area of contact between the magnet and armature is clean and rust free.”</a:t>
            </a: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a:t>
            </a:r>
            <a:r>
              <a:rPr lang="en-GB" baseline="0" dirty="0"/>
              <a:t> on ‘armature’ =“</a:t>
            </a:r>
            <a:r>
              <a:rPr lang="en-ZA" baseline="0" dirty="0"/>
              <a:t>Piece of soft iron placed in close proximity of an electro-magnet, to transmit force when the magnet is electrified.”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each of Clapper, Vertical action and </a:t>
            </a:r>
            <a:r>
              <a:rPr lang="en-GB" dirty="0" err="1"/>
              <a:t>Bellcrank</a:t>
            </a:r>
            <a:r>
              <a:rPr lang="en-GB" dirty="0"/>
              <a:t> = link to the relevant</a:t>
            </a:r>
            <a:r>
              <a:rPr lang="en-GB" baseline="0" dirty="0"/>
              <a:t> page below.</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02: Book 4, CO-T, Pg10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Img04: </a:t>
            </a:r>
            <a:r>
              <a:rPr lang="en-ZA" sz="1200" b="0" i="0" kern="1200" dirty="0">
                <a:solidFill>
                  <a:schemeClr val="tx1"/>
                </a:solidFill>
                <a:effectLst/>
                <a:latin typeface="+mn-lt"/>
                <a:ea typeface="+mn-ea"/>
                <a:cs typeface="+mn-cs"/>
              </a:rPr>
              <a:t>https://bit.ly/2CfAGma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Img03 present</a:t>
            </a:r>
            <a:r>
              <a:rPr lang="en-ZA" sz="1200" b="0" i="0" kern="1200" baseline="0" dirty="0">
                <a:solidFill>
                  <a:schemeClr val="tx1"/>
                </a:solidFill>
                <a:effectLst/>
                <a:latin typeface="+mn-lt"/>
                <a:ea typeface="+mn-ea"/>
                <a:cs typeface="+mn-cs"/>
              </a:rPr>
              <a:t> = </a:t>
            </a:r>
            <a:r>
              <a:rPr lang="en-ZA" sz="1200" b="0" i="0" kern="1200" dirty="0">
                <a:solidFill>
                  <a:schemeClr val="tx1"/>
                </a:solidFill>
                <a:effectLst/>
                <a:latin typeface="+mn-lt"/>
                <a:ea typeface="+mn-ea"/>
                <a:cs typeface="+mn-cs"/>
              </a:rPr>
              <a:t>“Clapper type armature has a hinged armature and as it pivots to seat, the moveable contacts close against the stationary contacts, in this way closing the power circuit. When the coil is energized it generates an electromagnetic force that attracts the hinged armature so that the moving contact moves toward the fixed contact and then current flows from incoming terminal to outlet terminal.</a:t>
            </a:r>
            <a:r>
              <a:rPr lang="en-ZA" sz="1200" b="0" i="0" kern="1200" baseline="0" dirty="0">
                <a:solidFill>
                  <a:schemeClr val="tx1"/>
                </a:solidFill>
                <a:effectLst/>
                <a:latin typeface="+mn-lt"/>
                <a:ea typeface="+mn-ea"/>
                <a:cs typeface="+mn-cs"/>
              </a:rPr>
              <a:t> W</a:t>
            </a:r>
            <a:r>
              <a:rPr lang="en-ZA" sz="1200" b="0" i="0" kern="1200" dirty="0">
                <a:solidFill>
                  <a:schemeClr val="tx1"/>
                </a:solidFill>
                <a:effectLst/>
                <a:latin typeface="+mn-lt"/>
                <a:ea typeface="+mn-ea"/>
                <a:cs typeface="+mn-cs"/>
              </a:rPr>
              <a:t>hen the coil is de-energized then the spring will exerts its force on the movable contact to return it to its normal position.”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03: Book 4, CO-T, Pg11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Fig03 =</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“In a vertical action type the armature and moving contacts move upward in a vertical direction.”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04: Book 4, CO-T, Pg11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Fig04 present</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“A </a:t>
            </a:r>
            <a:r>
              <a:rPr lang="en-ZA" sz="1200" b="0" i="0" kern="1200" dirty="0" err="1">
                <a:solidFill>
                  <a:schemeClr val="tx1"/>
                </a:solidFill>
                <a:effectLst/>
                <a:latin typeface="+mn-lt"/>
                <a:ea typeface="+mn-ea"/>
                <a:cs typeface="+mn-cs"/>
              </a:rPr>
              <a:t>bellcrank</a:t>
            </a:r>
            <a:r>
              <a:rPr lang="en-ZA" sz="1200" b="0" i="0" kern="1200" dirty="0">
                <a:solidFill>
                  <a:schemeClr val="tx1"/>
                </a:solidFill>
                <a:effectLst/>
                <a:latin typeface="+mn-lt"/>
                <a:ea typeface="+mn-ea"/>
                <a:cs typeface="+mn-cs"/>
              </a:rPr>
              <a:t> lever converts the vertical action of the armature to a horizontal contact motion.”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Img05: https://bit.ly/2NjojcP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Fig05: Book 4, CO-T, 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On clicking either Img03 or Figure05 = “A shading ring is a single turn of copper mounted on the face of an electromagnet assembly or the armature as shown.</a:t>
            </a:r>
            <a:r>
              <a:rPr lang="en-ZA" baseline="0" dirty="0"/>
              <a:t> </a:t>
            </a:r>
            <a:r>
              <a:rPr lang="en-ZA" dirty="0"/>
              <a:t>When a magnetic field is induced into the laminated core, it induces a current into the shading ring. The induced current in the shading ring causes a concentrated magnetic field in the centre of the shading ring. This then gives a better “hold-down” force on the armature of the contactor. This method eliminates excessive vibration and noise, which is caused by the alternating current.”</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a:t>
            </a:r>
            <a:r>
              <a:rPr lang="en-GB" baseline="0" dirty="0"/>
              <a:t> Appendix for Vid01 script. Play Vid 01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Silver is very expensive and not used</a:t>
            </a:r>
            <a:r>
              <a:rPr lang="en-US" b="0" baseline="0" dirty="0"/>
              <a:t> as often as other cheaper materials.</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0102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HINT: Breaking is severe</a:t>
            </a:r>
            <a:r>
              <a:rPr lang="en-US" b="0" baseline="0" dirty="0"/>
              <a:t> and it </a:t>
            </a:r>
            <a:r>
              <a:rPr lang="en-ZA" sz="1200" b="0" i="0" u="none" strike="noStrike" kern="1200" baseline="0" dirty="0">
                <a:solidFill>
                  <a:schemeClr val="tx1"/>
                </a:solidFill>
                <a:latin typeface="+mn-lt"/>
                <a:ea typeface="+mn-ea"/>
                <a:cs typeface="+mn-cs"/>
              </a:rPr>
              <a:t>applies to plugging and inching of squirrel cage motors.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Allow drag and drop of the answers. Only accept the below</a:t>
            </a:r>
            <a:r>
              <a:rPr lang="en-US" b="0" baseline="0" dirty="0"/>
              <a:t> order.</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correct labels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a:t>
            </a:r>
            <a:r>
              <a:rPr lang="en-ZA" sz="1200" b="1" i="0" u="none" strike="noStrike" kern="1200" baseline="0" dirty="0">
                <a:solidFill>
                  <a:schemeClr val="tx1"/>
                </a:solidFill>
                <a:latin typeface="+mn-lt"/>
                <a:ea typeface="+mn-ea"/>
                <a:cs typeface="+mn-cs"/>
              </a:rPr>
              <a:t>Moving contacts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 </a:t>
            </a:r>
            <a:r>
              <a:rPr lang="en-ZA" sz="1200" b="1" i="0" u="none" strike="noStrike" kern="1200" baseline="0" dirty="0">
                <a:solidFill>
                  <a:schemeClr val="tx1"/>
                </a:solidFill>
                <a:latin typeface="+mn-lt"/>
                <a:ea typeface="+mn-ea"/>
                <a:cs typeface="+mn-cs"/>
              </a:rPr>
              <a:t>Coil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 </a:t>
            </a:r>
            <a:r>
              <a:rPr lang="en-ZA" sz="1200" b="1" i="0" u="none" strike="noStrike" kern="1200" baseline="0" dirty="0">
                <a:solidFill>
                  <a:schemeClr val="tx1"/>
                </a:solidFill>
                <a:latin typeface="+mn-lt"/>
                <a:ea typeface="+mn-ea"/>
                <a:cs typeface="+mn-cs"/>
              </a:rPr>
              <a:t>Armature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 </a:t>
            </a:r>
            <a:r>
              <a:rPr lang="en-ZA" sz="1200" b="1" i="0" u="none" strike="noStrike" kern="1200" baseline="0" dirty="0">
                <a:solidFill>
                  <a:schemeClr val="tx1"/>
                </a:solidFill>
                <a:latin typeface="+mn-lt"/>
                <a:ea typeface="+mn-ea"/>
                <a:cs typeface="+mn-cs"/>
              </a:rPr>
              <a:t>Pivot point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 </a:t>
            </a:r>
            <a:r>
              <a:rPr lang="en-ZA" sz="1200" b="1" i="0" u="none" strike="noStrike" kern="1200" baseline="0" dirty="0">
                <a:solidFill>
                  <a:schemeClr val="tx1"/>
                </a:solidFill>
                <a:latin typeface="+mn-lt"/>
                <a:ea typeface="+mn-ea"/>
                <a:cs typeface="+mn-cs"/>
              </a:rPr>
              <a:t>Stationary contacts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reference: The Correct diagram of the </a:t>
            </a:r>
            <a:r>
              <a:rPr lang="en-US" b="0" dirty="0" err="1"/>
              <a:t>Bellcrank</a:t>
            </a:r>
            <a:r>
              <a:rPr lang="en-US" b="0" dirty="0"/>
              <a:t> armature appears in</a:t>
            </a:r>
            <a:r>
              <a:rPr lang="en-US" b="0" baseline="0" dirty="0"/>
              <a:t> Book 4, CO-T, Page 11.</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Clicking ‘Sans Regulation’ = “</a:t>
            </a:r>
            <a:r>
              <a:rPr lang="en-ZA" sz="1200" dirty="0"/>
              <a:t>Overload protection is a means of protecting both the load and the leads from damage caused by excessive loading. Regulations 6.6.1 and 6.6.2 in the SANS Code of Practice for the Wiring of Premises, state there must be some form of overload protection in each line. In three-phase supplies all three lines are live, therefore THREE phase overload relays are required in all starters controlling three phase loads.” </a:t>
            </a:r>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Clicking on ‘overload’ =</a:t>
            </a:r>
            <a:r>
              <a:rPr lang="en-GB" baseline="0" dirty="0"/>
              <a:t> “Overload is an </a:t>
            </a:r>
            <a:r>
              <a:rPr lang="en-ZA" baseline="0" dirty="0"/>
              <a:t>excess amount above what is desirable or suitable. Over a definite limit, example magnitude of an electric current.</a:t>
            </a:r>
          </a:p>
          <a:p>
            <a:pPr marL="0" indent="0" algn="just">
              <a:buNone/>
            </a:pPr>
            <a:r>
              <a:rPr lang="en-ZA" sz="1200" dirty="0"/>
              <a:t>Overload relays follow the heating patterns of the electric motor it is installed in and interrupt the current once the heat sensing mechanism in the relay gets too hot.</a:t>
            </a:r>
            <a:r>
              <a:rPr lang="en-ZA" sz="1200" baseline="0" dirty="0"/>
              <a:t> </a:t>
            </a:r>
            <a:r>
              <a:rPr lang="en-ZA" sz="1200" dirty="0"/>
              <a:t>The overload contacts are connected in series and located between the contactor and the motor itself to prevent the motor from restarting once the overload trips.”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Img06: https://temcoindustrial.com/media/static/product_guides/contactors/overload_relay.jpg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Diagram01: https://temcoindustrial.com/media/static/product_guides/contactors/overload_relay_wiring.jpg</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Click on ‘magnetic effect’ = </a:t>
            </a:r>
            <a:r>
              <a:rPr lang="en-ZA" sz="1200" b="0" i="0" u="none" strike="noStrike" kern="1200" baseline="0" dirty="0">
                <a:solidFill>
                  <a:schemeClr val="tx1"/>
                </a:solidFill>
                <a:latin typeface="+mn-lt"/>
                <a:ea typeface="+mn-ea"/>
                <a:cs typeface="+mn-cs"/>
              </a:rPr>
              <a:t>“Magnetic forces are used to operate some form of tripping mechanism to trip the starter.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Click on ‘thermal effect’ = “When heated to a certain temperature the tripping mechanism trips the starter.”</a:t>
            </a: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On clicking ‘Safety</a:t>
            </a:r>
            <a:r>
              <a:rPr lang="en-ZA" baseline="0" dirty="0"/>
              <a:t> first’ =“</a:t>
            </a:r>
            <a:r>
              <a:rPr lang="en-ZA" sz="1200" dirty="0"/>
              <a:t>When the contacts open, the contactor coil de-energizes, which results in an interruption of the main power to the motor. </a:t>
            </a:r>
            <a:r>
              <a:rPr lang="en-ZA" dirty="0"/>
              <a:t>These contacts do not affect control power, so don't assume there is an absence of current without a proper lockout.”</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Fig07: Book 4, CO-T, </a:t>
            </a:r>
            <a:r>
              <a:rPr lang="en-ZA" sz="1200" b="0" i="0" u="none" strike="noStrike" kern="1200" baseline="0" dirty="0" err="1">
                <a:solidFill>
                  <a:schemeClr val="tx1"/>
                </a:solidFill>
                <a:latin typeface="+mn-lt"/>
                <a:ea typeface="+mn-ea"/>
                <a:cs typeface="+mn-cs"/>
              </a:rPr>
              <a:t>Pg</a:t>
            </a:r>
            <a:r>
              <a:rPr lang="en-ZA" sz="1200" b="0" i="0" u="none" strike="noStrike" kern="1200" baseline="0" dirty="0">
                <a:solidFill>
                  <a:schemeClr val="tx1"/>
                </a:solidFill>
                <a:latin typeface="+mn-lt"/>
                <a:ea typeface="+mn-ea"/>
                <a:cs typeface="+mn-cs"/>
              </a:rPr>
              <a:t> 14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Click on ‘Magnetic overload relays’ =“The magnetic overload relay consists of a current coil connected in series with the motor load, an armature, a piston attached to a plunger and adjustable washer. The piston has a by-pass hole in it through which oil can pass.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The adjustable washer fits on top of the piston and has a number of holes of various diameters. The position of the adjustable washer determines the effective area of the by-pass hole in the piston.</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The piston and adjustable washer fit in an oil filled cup known as a dash pot. To vary the time-delay, the effective area of the by-pass hole in the piston must be altered. This is done by turning the adjustable washer in relation to the piston.</a:t>
            </a:r>
          </a:p>
          <a:p>
            <a:r>
              <a:rPr lang="en-ZA" sz="1200" b="1" i="0" u="none" strike="noStrike" kern="1200" baseline="0" dirty="0">
                <a:solidFill>
                  <a:schemeClr val="tx1"/>
                </a:solidFill>
                <a:latin typeface="+mn-lt"/>
                <a:ea typeface="+mn-ea"/>
                <a:cs typeface="+mn-cs"/>
              </a:rPr>
              <a:t>Note: </a:t>
            </a:r>
            <a:r>
              <a:rPr lang="en-ZA" sz="1200" b="0" i="0" u="none" strike="noStrike" kern="1200" baseline="0" dirty="0">
                <a:solidFill>
                  <a:schemeClr val="tx1"/>
                </a:solidFill>
                <a:latin typeface="+mn-lt"/>
                <a:ea typeface="+mn-ea"/>
                <a:cs typeface="+mn-cs"/>
              </a:rPr>
              <a:t>Tripping time can be altered by changing the position of the adjustable washer in relation to the piston.</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The longest delay will occur when the smallest by-pass hole in the adjustable washer is over the by-pass hole in the piston.</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The shortest delay will occur when the largest by-pass hole in the adjustable washer is over the by-pass hole in the piston.”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89601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Fig08: Book 4, CO-T, </a:t>
            </a:r>
            <a:r>
              <a:rPr lang="en-ZA" sz="1200" b="0" i="0" u="none" strike="noStrike" kern="1200" baseline="0" dirty="0" err="1">
                <a:solidFill>
                  <a:schemeClr val="tx1"/>
                </a:solidFill>
                <a:latin typeface="+mn-lt"/>
                <a:ea typeface="+mn-ea"/>
                <a:cs typeface="+mn-cs"/>
              </a:rPr>
              <a:t>Pg</a:t>
            </a:r>
            <a:r>
              <a:rPr lang="en-ZA" sz="1200" b="0" i="0" u="none" strike="noStrike" kern="1200" baseline="0" dirty="0">
                <a:solidFill>
                  <a:schemeClr val="tx1"/>
                </a:solidFill>
                <a:latin typeface="+mn-lt"/>
                <a:ea typeface="+mn-ea"/>
                <a:cs typeface="+mn-cs"/>
              </a:rPr>
              <a:t> 16	</a:t>
            </a:r>
          </a:p>
          <a:p>
            <a:r>
              <a:rPr lang="en-ZA" sz="1200" b="0" i="0" u="none" strike="noStrike" kern="1200" baseline="0" dirty="0">
                <a:solidFill>
                  <a:schemeClr val="tx1"/>
                </a:solidFill>
                <a:latin typeface="+mn-lt"/>
                <a:ea typeface="+mn-ea"/>
                <a:cs typeface="+mn-cs"/>
              </a:rPr>
              <a:t>Fig09: Book 4, CO-T, </a:t>
            </a:r>
            <a:r>
              <a:rPr lang="en-ZA" sz="1200" b="0" i="0" u="none" strike="noStrike" kern="1200" baseline="0" dirty="0" err="1">
                <a:solidFill>
                  <a:schemeClr val="tx1"/>
                </a:solidFill>
                <a:latin typeface="+mn-lt"/>
                <a:ea typeface="+mn-ea"/>
                <a:cs typeface="+mn-cs"/>
              </a:rPr>
              <a:t>Pg</a:t>
            </a:r>
            <a:r>
              <a:rPr lang="en-ZA" sz="1200" b="0" i="0" u="none" strike="noStrike" kern="1200" baseline="0" dirty="0">
                <a:solidFill>
                  <a:schemeClr val="tx1"/>
                </a:solidFill>
                <a:latin typeface="+mn-lt"/>
                <a:ea typeface="+mn-ea"/>
                <a:cs typeface="+mn-cs"/>
              </a:rPr>
              <a:t> 17</a:t>
            </a:r>
          </a:p>
          <a:p>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Click on ‘Bimetallic overload relay’=“Each relay contains three bimetallic elements consisting of double strips of different metals or alloys having different coefficients of expansion.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n-ea"/>
                <a:cs typeface="+mn-cs"/>
              </a:rPr>
              <a:t>Each element is fitted with a winding connected in series with each phase of the motor and with a cross-section adapted to the control current. When heated the elements bend. When an incident occurs, the current to the load increases bending of the elements, which activates the differential device, whose lateral or vertical displacement, depending upon the relay model, rotates the cam or shaft connected to the triggering device.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n-ea"/>
                <a:cs typeface="+mn-cs"/>
              </a:rPr>
              <a:t>When the movement is sufficient, the piece to which the moving parts of the contacts are fixed, moves away from the holding stop causing the opening of the trip contact in the contactor coil circuit and the closing of the signal contact. The relay cannot be reset until the elements have cooled sufficiently.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n-ea"/>
                <a:cs typeface="+mn-cs"/>
              </a:rPr>
              <a:t>The distance that must be travelled to escape the holding stop is a function of the tripping current set on the relay and of the ambient temperature, this requires a correction by the bimetal compensation element (FIG.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n-ea"/>
                <a:cs typeface="+mn-cs"/>
              </a:rPr>
              <a:t>When a high current flows through the heater windings (1), the main elements (2) bend and the differential bars (3) are moved in the direction of the arrow. The cam (4) is also driven and turns on its shaft. The leading edge of this cam (5) causes the compensation strip to rotate (6), the holding stop (7) is released, allowing the escape of the moveable piece (8) which is pulled by a spring (9). The contacts change position. In this illustration the relay is in the set position, ready to be tripped.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on ‘</a:t>
            </a:r>
            <a:r>
              <a:rPr lang="en-ZA" sz="1200" dirty="0"/>
              <a:t>Eutectic alloy type overload’=“A spindle carrying a ratchet wheel is embedded in a low melting point, fusible, eutectic alloy.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The nature of the eutectic alloy is such that it will respond to temperature changes. It has a certain fixed temperature at which it will change from a solid to a liquid state without going through a mushy phase.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When the current is excessive, the alloy is heated and melts. When molten, it permits the ratchet wheel to rotate.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The ratchet wheel is spring loaded. As soon as the alloy film melts, the ratchet is free to turn, the trigger is released and a spring opens the contacts (normally closed) which are in the contactor coil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text to</a:t>
            </a:r>
            <a:r>
              <a:rPr lang="en-GB" baseline="0" dirty="0"/>
              <a:t> be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Once the text has been inputted and the enter button clicked present the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Solution: “The motor in the vacuum cleaner is protected from overheating. </a:t>
            </a:r>
            <a:r>
              <a:rPr lang="en-ZA" baseline="0" dirty="0"/>
              <a:t>Thermal protection is present to turn the motor off when excessive heat is generated within the motor circuitry, it stops the temperature from increasing before it causes the motor to burn up. The thermal protector resets once the motor cools down to a safe operating temperature, which is why Mrs Edwards can use the machine again after a few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a:t>Extended explanation: “</a:t>
            </a:r>
            <a:r>
              <a:rPr lang="en-ZA" dirty="0"/>
              <a:t>Continuous operation of an electric motor at currents marginally above its rated value can result in thermal damage to the motor. The insulation can be degraded, resulting in reduced motor life through eventual internal motor faults.” </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89601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Link to</a:t>
            </a:r>
            <a:r>
              <a:rPr lang="en-US" b="0" baseline="0" dirty="0"/>
              <a:t> unit upon clicking</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25315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Allow drag and drop.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Img</a:t>
            </a:r>
            <a:r>
              <a:rPr lang="en-US" b="0" dirty="0"/>
              <a:t> 07=https://www.galco.com/images/moreinfo/t16_diagram.jpg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a:t>
            </a:r>
            <a:r>
              <a:rPr lang="en-ZA" dirty="0"/>
              <a:t>Terminals (1L1, 3L2, 5L3)</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a:t>
            </a:r>
            <a:r>
              <a:rPr lang="en-ZA" dirty="0"/>
              <a:t>Current setting range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a:t>
            </a:r>
            <a:r>
              <a:rPr lang="en-ZA" dirty="0"/>
              <a:t>Status indicator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4 </a:t>
            </a:r>
            <a:r>
              <a:rPr lang="en-ZA" dirty="0"/>
              <a:t>RESET button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5 </a:t>
            </a:r>
            <a:r>
              <a:rPr lang="en-US" dirty="0"/>
              <a:t>Signaling  </a:t>
            </a:r>
            <a:r>
              <a:rPr lang="en-ZA" dirty="0"/>
              <a:t>contacts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6 </a:t>
            </a:r>
            <a:r>
              <a:rPr lang="en-US" dirty="0"/>
              <a:t>Terminals 2T1,4T2, 6T3</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7 Tripping contacts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8 </a:t>
            </a:r>
            <a:r>
              <a:rPr lang="en-US" dirty="0"/>
              <a:t>STOP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True or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Overload current: is </a:t>
            </a:r>
            <a:r>
              <a:rPr lang="en-ZA" b="0" dirty="0"/>
              <a:t>overcurrent that occurs in an electrically undamaged circuit.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432015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 </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 job. </a:t>
            </a:r>
          </a:p>
          <a:p>
            <a:r>
              <a:rPr lang="en-US" b="0" dirty="0"/>
              <a:t>Incorrect – Try</a:t>
            </a:r>
            <a:r>
              <a:rPr lang="en-US" b="0" baseline="0" dirty="0"/>
              <a:t> again. </a:t>
            </a: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aseline="0" dirty="0"/>
              <a:t>This part can be said straight to camera.</a:t>
            </a:r>
          </a:p>
          <a:p>
            <a:r>
              <a:rPr lang="en-ZA" baseline="0" dirty="0"/>
              <a:t>Image: Presenter to either show actual squirrel cage or slip ring motors or use an image like the one here https://bit.ly/2N2tnTA</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a:p>
            <a:r>
              <a:rPr lang="en-ZA" dirty="0"/>
              <a:t>Chart 1</a:t>
            </a:r>
            <a:r>
              <a:rPr lang="en-ZA" baseline="0" dirty="0"/>
              <a:t> source and wording: </a:t>
            </a:r>
            <a:r>
              <a:rPr lang="en-ZA" sz="1200" b="0" i="0" kern="1200" dirty="0">
                <a:solidFill>
                  <a:schemeClr val="tx1"/>
                </a:solidFill>
                <a:effectLst/>
                <a:latin typeface="+mn-lt"/>
                <a:ea typeface="+mn-ea"/>
                <a:cs typeface="+mn-cs"/>
              </a:rPr>
              <a:t>https://bit.ly/2M8r0JP</a:t>
            </a:r>
            <a:endParaRPr lang="en-ZA" baseline="0" dirty="0"/>
          </a:p>
          <a:p>
            <a:endParaRPr lang="en-ZA" baseline="0" dirty="0"/>
          </a:p>
          <a:p>
            <a:r>
              <a:rPr lang="en-ZA" baseline="0" dirty="0"/>
              <a:t>Image showing AC-1, AC-2, AC-3, AC-4: Book 4, CO-T, Page13</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Image showing AC-1, AC-2, AC-3, AC-4: Book 4, CO-T, Page13</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Link</a:t>
            </a:r>
            <a:r>
              <a:rPr lang="en-ZA" baseline="0" dirty="0"/>
              <a:t> each to the relevant section below.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Image showing AC-1, AC-2, AC-3, AC-4: Book 4, CO-T, Page13</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Image showing AC-1, AC-2, AC-3, AC-4: Book 4, CO-T, Page13</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 video similar</a:t>
            </a:r>
            <a:r>
              <a:rPr lang="en-ZA" baseline="0" dirty="0"/>
              <a:t> to this: https://www.youtube.com/watch?v=zJzq2X47bbk with expert demonstrating on the applicable overload relay, with script as above.</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58588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a:t>
            </a:r>
            <a:r>
              <a:rPr lang="en-ZA" baseline="0" dirty="0"/>
              <a:t> to this: https://www.youtube.com/watch?v=zJzq2X47bbk with expert demonstrating on the applicable overload relay, with script as above.</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58588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Click on ‘contactors’= “Contactors control electric current to the motor. Their function is to repeatedly establish and interrupt an electrical power circuit.”</a:t>
            </a:r>
          </a:p>
          <a:p>
            <a:endParaRPr lang="en-ZA" dirty="0"/>
          </a:p>
          <a:p>
            <a:r>
              <a:rPr lang="en-ZA" dirty="0"/>
              <a:t>Click on ‘overloads’=“Overload relays</a:t>
            </a:r>
            <a:r>
              <a:rPr lang="en-ZA" baseline="0" dirty="0"/>
              <a:t> </a:t>
            </a:r>
            <a:r>
              <a:rPr lang="en-ZA" dirty="0"/>
              <a:t>protects motors from drawing too much current, overheating and burning out.”</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Source: https://www.thespruce.com/what-is-a-switching-device-1152770 </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Img</a:t>
            </a:r>
            <a:r>
              <a:rPr lang="en-GB" dirty="0"/>
              <a:t> 01: https://bit.ly/2PtT6kL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Img</a:t>
            </a:r>
            <a:r>
              <a:rPr lang="en-GB" dirty="0"/>
              <a:t> 02: </a:t>
            </a:r>
            <a:r>
              <a:rPr lang="en-ZA" sz="1200" b="0" i="0" kern="1200" dirty="0">
                <a:solidFill>
                  <a:schemeClr val="tx1"/>
                </a:solidFill>
                <a:effectLst/>
                <a:latin typeface="+mn-lt"/>
                <a:ea typeface="+mn-ea"/>
                <a:cs typeface="+mn-cs"/>
              </a:rPr>
              <a:t>https://bit.ly/2ObS9x5</a:t>
            </a:r>
            <a:endParaRPr lang="en-GB" dirty="0"/>
          </a:p>
          <a:p>
            <a:endParaRPr lang="en-ZA" dirty="0"/>
          </a:p>
          <a:p>
            <a:r>
              <a:rPr lang="en-ZA" dirty="0"/>
              <a:t>Click on ‘contactors’= “Contactors control electric current to the motor. Their function is to repeatedly establish and interrupt an electrical power circuit.”</a:t>
            </a:r>
          </a:p>
          <a:p>
            <a:endParaRPr lang="en-ZA" dirty="0"/>
          </a:p>
          <a:p>
            <a:r>
              <a:rPr lang="en-ZA" dirty="0"/>
              <a:t>Click on ‘overload protection’=“Overload protection</a:t>
            </a:r>
            <a:r>
              <a:rPr lang="en-ZA" baseline="0" dirty="0"/>
              <a:t> </a:t>
            </a:r>
            <a:r>
              <a:rPr lang="en-ZA" dirty="0"/>
              <a:t>protects motors from drawing too much current, overheating and burning out.”</a:t>
            </a:r>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2879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Same as previous </a:t>
            </a:r>
            <a:r>
              <a:rPr lang="en-GB" dirty="0" err="1"/>
              <a:t>Img</a:t>
            </a:r>
            <a:r>
              <a:rPr lang="en-GB" dirty="0"/>
              <a:t> 01: https://bit.ly/2PtT6kL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Im</a:t>
            </a:r>
            <a:r>
              <a:rPr lang="en-GB" baseline="0" dirty="0"/>
              <a:t>g01 or ‘Functions of contactors’ = “</a:t>
            </a:r>
            <a:r>
              <a:rPr lang="en-ZA" baseline="0" dirty="0"/>
              <a:t>The function of the contactor is to make and break all power supply lines running to a load or to repeatedly establish and interrupt an electrical power circuit. When control voltage is applied to a coil (or electromagnet) the contacts are pulled closed allowing current to pass through the contacts to the motor.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aseline="0" dirty="0"/>
              <a:t>The 3-phase AC motor dominates the field of motor applications. Apart from small motors (fraction of a kW), which have manually operated starters, most motors are controlled with the aid of contactors and contactor combinations. These are operated by various control devices, either manually or automatically, from signals activated by time, movement, pressure or temperature. Control sequencing necessary between several drives can easily be carried out with contactors, interlocking being arranged via their auxiliary circuits.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The load rating stated in kW is the basic data required to enable the correct selection of contactors to be made, but this figure by itself is not always sufficient. The type of load , its operating cycle, switching frequency, and total life required, all influence the overall stress on the contactor.”</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just">
              <a:buNone/>
            </a:pPr>
            <a:r>
              <a:rPr lang="en-ZA" sz="1200" dirty="0"/>
              <a:t>Click</a:t>
            </a:r>
            <a:r>
              <a:rPr lang="en-ZA" sz="1200" baseline="0" dirty="0"/>
              <a:t> on Img03= “Lighting contactors </a:t>
            </a:r>
            <a:r>
              <a:rPr lang="en-ZA" sz="1200" dirty="0"/>
              <a:t>control the flow of electricity through a circuit, powering the lighting in an</a:t>
            </a:r>
            <a:r>
              <a:rPr lang="en-ZA" sz="1200" baseline="0" dirty="0"/>
              <a:t> </a:t>
            </a:r>
            <a:r>
              <a:rPr lang="en-ZA" sz="1200" dirty="0"/>
              <a:t>area. The lighting contactors exist remotely and control circuits with very high voltages, which can be dangerous if controlled directly by an operator. Though their output is used for switching very high loads, they are controlled by a circuit with much less power.”</a:t>
            </a:r>
          </a:p>
          <a:p>
            <a:pPr marL="0" indent="0" algn="just">
              <a:buNone/>
            </a:pPr>
            <a:endParaRPr lang="en-ZA" sz="1200" dirty="0"/>
          </a:p>
          <a:p>
            <a:pPr marL="0" indent="0" algn="just">
              <a:buNone/>
            </a:pPr>
            <a:r>
              <a:rPr lang="en-ZA" sz="1200" dirty="0"/>
              <a:t>Img02:</a:t>
            </a:r>
            <a:r>
              <a:rPr lang="en-ZA" sz="1200" baseline="0" dirty="0"/>
              <a:t> </a:t>
            </a:r>
            <a:r>
              <a:rPr lang="en-ZA" sz="1200" b="0" i="0" kern="1200" dirty="0">
                <a:solidFill>
                  <a:schemeClr val="tx1"/>
                </a:solidFill>
                <a:effectLst/>
                <a:latin typeface="+mn-lt"/>
                <a:ea typeface="+mn-ea"/>
                <a:cs typeface="+mn-cs"/>
              </a:rPr>
              <a:t>https://bit.ly/2Qks9RU</a:t>
            </a:r>
            <a:r>
              <a:rPr lang="en-ZA" sz="1200" dirty="0"/>
              <a:t> </a:t>
            </a: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20509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2" y="5084243"/>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4" y="3025052"/>
            <a:ext cx="7679531" cy="139053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0500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4972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5" y="1435868"/>
            <a:ext cx="8831461" cy="2395770"/>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35" y="3854305"/>
            <a:ext cx="8831461" cy="1259879"/>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188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7048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411868"/>
            <a:ext cx="4331735"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7" y="2103802"/>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8"/>
            <a:ext cx="4353068"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2103802"/>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6191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7686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9725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5172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4374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594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4" y="306644"/>
            <a:ext cx="2207865" cy="48808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44"/>
            <a:ext cx="6495604" cy="48808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976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9" y="1514522"/>
            <a:ext cx="8831461" cy="4087610"/>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36270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533193"/>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61"/>
            <a:ext cx="4553056" cy="4044947"/>
          </a:xfrm>
        </p:spPr>
        <p:txBody>
          <a:bodyPr/>
          <a:lstStyle/>
          <a:p>
            <a:endParaRPr lang="en-GB" dirty="0"/>
          </a:p>
        </p:txBody>
      </p:sp>
    </p:spTree>
    <p:extLst>
      <p:ext uri="{BB962C8B-B14F-4D97-AF65-F5344CB8AC3E}">
        <p14:creationId xmlns:p14="http://schemas.microsoft.com/office/powerpoint/2010/main" val="203682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946743"/>
            <a:ext cx="676788" cy="406714"/>
          </a:xfrm>
          <a:prstGeom prst="rect">
            <a:avLst/>
          </a:prstGeom>
          <a:noFill/>
        </p:spPr>
        <p:txBody>
          <a:bodyPr wrap="none" rtlCol="0">
            <a:spAutoFit/>
          </a:bodyPr>
          <a:lstStyle/>
          <a:p>
            <a:r>
              <a:rPr lang="en-GB" sz="2043" dirty="0">
                <a:solidFill>
                  <a:srgbClr val="43525A"/>
                </a:solidFill>
              </a:rPr>
              <a:t>URL:</a:t>
            </a:r>
          </a:p>
        </p:txBody>
      </p:sp>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305730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40"/>
            <a:ext cx="4351734" cy="3375678"/>
          </a:xfrm>
        </p:spPr>
        <p:txBody>
          <a:bodyPr/>
          <a:lstStyle/>
          <a:p>
            <a:endParaRPr lang="en-GB"/>
          </a:p>
        </p:txBody>
      </p:sp>
    </p:spTree>
    <p:extLst>
      <p:ext uri="{BB962C8B-B14F-4D97-AF65-F5344CB8AC3E}">
        <p14:creationId xmlns:p14="http://schemas.microsoft.com/office/powerpoint/2010/main" val="151852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5237861"/>
            <a:ext cx="8831459"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434739"/>
            <a:ext cx="8831459"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0" y="630074"/>
            <a:ext cx="8831459" cy="541367"/>
          </a:xfrm>
          <a:prstGeom prst="rect">
            <a:avLst/>
          </a:prstGeom>
          <a:noFill/>
        </p:spPr>
        <p:txBody>
          <a:bodyPr wrap="square" rtlCol="0" anchor="ctr">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400773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63" y="1108234"/>
            <a:ext cx="2363339" cy="406714"/>
          </a:xfrm>
          <a:prstGeom prst="rect">
            <a:avLst/>
          </a:prstGeom>
          <a:noFill/>
        </p:spPr>
        <p:txBody>
          <a:bodyPr wrap="none" rtlCol="0">
            <a:spAutoFit/>
          </a:bodyPr>
          <a:lstStyle/>
          <a:p>
            <a:r>
              <a:rPr lang="en-GB" sz="2043"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4"/>
            <a:ext cx="8831461" cy="541367"/>
          </a:xfrm>
          <a:prstGeom prst="rect">
            <a:avLst/>
          </a:prstGeom>
          <a:noFill/>
        </p:spPr>
        <p:txBody>
          <a:bodyPr wrap="square" rtlCol="0">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360892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62129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309988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394577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19054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53396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70701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9237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533665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40424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127431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054808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ext uri="{BB962C8B-B14F-4D97-AF65-F5344CB8AC3E}">
        <p14:creationId xmlns:p14="http://schemas.microsoft.com/office/powerpoint/2010/main" val="653807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73647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1593925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529022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28057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72500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536129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2103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07904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707644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265999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42989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300267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505060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7269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16326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ext uri="{BB962C8B-B14F-4D97-AF65-F5344CB8AC3E}">
        <p14:creationId xmlns:p14="http://schemas.microsoft.com/office/powerpoint/2010/main" val="1793893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41680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3906968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91724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220980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41"/>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5338159"/>
            <a:ext cx="2303859" cy="306637"/>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5338159"/>
            <a:ext cx="2303859" cy="306637"/>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784802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2707308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98405542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5.sv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5.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latin typeface="+mn-lt"/>
              </a:rPr>
              <a:t>Electrical components and systems</a:t>
            </a:r>
          </a:p>
        </p:txBody>
      </p:sp>
      <p:sp>
        <p:nvSpPr>
          <p:cNvPr id="3" name="Subtitle 2"/>
          <p:cNvSpPr>
            <a:spLocks noGrp="1"/>
          </p:cNvSpPr>
          <p:nvPr>
            <p:ph type="subTitle" idx="1"/>
          </p:nvPr>
        </p:nvSpPr>
        <p:spPr>
          <a:xfrm>
            <a:off x="1279924" y="2947720"/>
            <a:ext cx="7679531" cy="1390533"/>
          </a:xfrm>
        </p:spPr>
        <p:txBody>
          <a:bodyPr>
            <a:normAutofit/>
          </a:bodyPr>
          <a:lstStyle/>
          <a:p>
            <a:r>
              <a:rPr lang="en-GB" sz="3200" dirty="0"/>
              <a:t>Topic 4 – Electrical components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Difference between contactors and relays</a:t>
            </a:r>
          </a:p>
        </p:txBody>
      </p:sp>
      <p:sp>
        <p:nvSpPr>
          <p:cNvPr id="3" name="Content Placeholder 2"/>
          <p:cNvSpPr>
            <a:spLocks noGrp="1"/>
          </p:cNvSpPr>
          <p:nvPr>
            <p:ph idx="1"/>
          </p:nvPr>
        </p:nvSpPr>
        <p:spPr>
          <a:xfrm>
            <a:off x="1122534" y="1469693"/>
            <a:ext cx="7607557" cy="3208633"/>
          </a:xfrm>
        </p:spPr>
        <p:txBody>
          <a:bodyPr>
            <a:noAutofit/>
          </a:bodyPr>
          <a:lstStyle/>
          <a:p>
            <a:pPr marL="0" indent="0" algn="just">
              <a:buNone/>
            </a:pPr>
            <a:r>
              <a:rPr lang="en-ZA" sz="2400" dirty="0"/>
              <a:t>Both contactors and relays perform the task of switching a circuit BUT they have very different applications. The main differences between them are the loads they are designed to carry and the amount of power each uses.</a:t>
            </a:r>
          </a:p>
          <a:p>
            <a:pPr algn="just"/>
            <a:r>
              <a:rPr lang="en-ZA" sz="2400" dirty="0"/>
              <a:t> Contactors are used for high voltage switching so they have much larger electromagnets that draw significant amounts of power.</a:t>
            </a:r>
          </a:p>
          <a:p>
            <a:pPr algn="just"/>
            <a:r>
              <a:rPr lang="en-ZA" sz="2400" dirty="0"/>
              <a:t>Relays are used for low voltage switching hence the smaller electromagnets require much less power than contactors.</a:t>
            </a:r>
            <a:endParaRPr lang="en-GB" sz="2400" dirty="0"/>
          </a:p>
        </p:txBody>
      </p:sp>
    </p:spTree>
    <p:custDataLst>
      <p:tags r:id="rId1"/>
    </p:custDataLst>
    <p:extLst>
      <p:ext uri="{BB962C8B-B14F-4D97-AF65-F5344CB8AC3E}">
        <p14:creationId xmlns:p14="http://schemas.microsoft.com/office/powerpoint/2010/main" val="56671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b="3642"/>
          <a:stretch/>
        </p:blipFill>
        <p:spPr bwMode="auto">
          <a:xfrm>
            <a:off x="6276457" y="1365274"/>
            <a:ext cx="3211311" cy="392073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3000" dirty="0"/>
              <a:t>Contactor components</a:t>
            </a:r>
          </a:p>
        </p:txBody>
      </p:sp>
      <p:sp>
        <p:nvSpPr>
          <p:cNvPr id="3" name="Content Placeholder 2"/>
          <p:cNvSpPr>
            <a:spLocks noGrp="1"/>
          </p:cNvSpPr>
          <p:nvPr>
            <p:ph idx="1"/>
          </p:nvPr>
        </p:nvSpPr>
        <p:spPr>
          <a:xfrm>
            <a:off x="703960" y="1533187"/>
            <a:ext cx="5164578" cy="3654318"/>
          </a:xfrm>
        </p:spPr>
        <p:txBody>
          <a:bodyPr>
            <a:noAutofit/>
          </a:bodyPr>
          <a:lstStyle/>
          <a:p>
            <a:pPr marL="0" indent="0">
              <a:buNone/>
            </a:pPr>
            <a:r>
              <a:rPr lang="en-ZA" sz="2400" dirty="0"/>
              <a:t>A contactor has three main parts: </a:t>
            </a:r>
          </a:p>
          <a:p>
            <a:r>
              <a:rPr lang="en-ZA" sz="2400" dirty="0"/>
              <a:t>The contacts, which are the current carrying parts of the contactor made up of the power contacts, auxiliary contacts and contact springs.</a:t>
            </a:r>
          </a:p>
          <a:p>
            <a:r>
              <a:rPr lang="en-ZA" sz="2400" dirty="0"/>
              <a:t>The electromagnet, which provides the force to close the contacts.</a:t>
            </a:r>
          </a:p>
          <a:p>
            <a:r>
              <a:rPr lang="en-ZA" sz="2400" dirty="0"/>
              <a:t>The enclosure, which is the frame that houses the contacts and electromagnet.</a:t>
            </a:r>
          </a:p>
        </p:txBody>
      </p:sp>
      <p:sp>
        <p:nvSpPr>
          <p:cNvPr id="4" name="Rectangle 3"/>
          <p:cNvSpPr/>
          <p:nvPr/>
        </p:nvSpPr>
        <p:spPr>
          <a:xfrm>
            <a:off x="2935333" y="5054627"/>
            <a:ext cx="4476465" cy="57194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Click on each component in the figure to learn more.</a:t>
            </a:r>
          </a:p>
        </p:txBody>
      </p:sp>
    </p:spTree>
    <p:custDataLst>
      <p:tags r:id="rId1"/>
    </p:custDataLst>
    <p:extLst>
      <p:ext uri="{BB962C8B-B14F-4D97-AF65-F5344CB8AC3E}">
        <p14:creationId xmlns:p14="http://schemas.microsoft.com/office/powerpoint/2010/main" val="17307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How the armature works</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In the construction of a contactor, the </a:t>
            </a:r>
            <a:r>
              <a:rPr lang="en-ZA" sz="2400" dirty="0">
                <a:solidFill>
                  <a:srgbClr val="0070C0"/>
                </a:solidFill>
              </a:rPr>
              <a:t>armature</a:t>
            </a:r>
            <a:r>
              <a:rPr lang="en-ZA" sz="2400" dirty="0"/>
              <a:t> is connected mechanically to a set of contacts. When the armature moves to the closed position, the contacts close or open depending on their characteristics. There are three types of armature assemblies: </a:t>
            </a:r>
            <a:r>
              <a:rPr lang="en-ZA" sz="2400" dirty="0">
                <a:solidFill>
                  <a:srgbClr val="0070C0"/>
                </a:solidFill>
              </a:rPr>
              <a:t>Clapper</a:t>
            </a:r>
            <a:r>
              <a:rPr lang="en-ZA" sz="2400" dirty="0"/>
              <a:t>, </a:t>
            </a:r>
            <a:r>
              <a:rPr lang="en-ZA" sz="2400" dirty="0">
                <a:solidFill>
                  <a:srgbClr val="0070C0"/>
                </a:solidFill>
              </a:rPr>
              <a:t>Vertical action </a:t>
            </a:r>
            <a:r>
              <a:rPr lang="en-ZA" sz="2400" dirty="0"/>
              <a:t>and </a:t>
            </a:r>
            <a:r>
              <a:rPr lang="en-ZA" sz="2400" dirty="0" err="1">
                <a:solidFill>
                  <a:srgbClr val="0070C0"/>
                </a:solidFill>
              </a:rPr>
              <a:t>Bellcrank</a:t>
            </a:r>
            <a:r>
              <a:rPr lang="en-ZA" sz="2400" dirty="0">
                <a:solidFill>
                  <a:srgbClr val="0070C0"/>
                </a:solidFill>
              </a:rPr>
              <a:t> </a:t>
            </a:r>
            <a:r>
              <a:rPr lang="en-ZA" sz="2400" dirty="0"/>
              <a:t>.</a:t>
            </a:r>
            <a:endParaRPr lang="en-GB" sz="2400" dirty="0"/>
          </a:p>
        </p:txBody>
      </p:sp>
    </p:spTree>
    <p:custDataLst>
      <p:tags r:id="rId1"/>
    </p:custDataLst>
    <p:extLst>
      <p:ext uri="{BB962C8B-B14F-4D97-AF65-F5344CB8AC3E}">
        <p14:creationId xmlns:p14="http://schemas.microsoft.com/office/powerpoint/2010/main" val="64642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Clapper type armature</a:t>
            </a:r>
          </a:p>
        </p:txBody>
      </p:sp>
      <p:pic>
        <p:nvPicPr>
          <p:cNvPr id="3074" name="Picture 2"/>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11966"/>
          <a:stretch/>
        </p:blipFill>
        <p:spPr bwMode="auto">
          <a:xfrm>
            <a:off x="5303401" y="1801616"/>
            <a:ext cx="3859799" cy="260697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Related image"/>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84616" y="1801616"/>
            <a:ext cx="3837482" cy="35215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410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Vertical action armature</a:t>
            </a:r>
          </a:p>
        </p:txBody>
      </p:sp>
      <p:pic>
        <p:nvPicPr>
          <p:cNvPr id="5122" name="Picture 2"/>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10850"/>
          <a:stretch/>
        </p:blipFill>
        <p:spPr bwMode="auto">
          <a:xfrm>
            <a:off x="2233533" y="2022475"/>
            <a:ext cx="4531649" cy="245958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1754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err="1"/>
              <a:t>Bellcrank</a:t>
            </a:r>
            <a:r>
              <a:rPr lang="en-GB" sz="3000" dirty="0"/>
              <a:t> type armature</a:t>
            </a:r>
          </a:p>
        </p:txBody>
      </p:sp>
      <p:pic>
        <p:nvPicPr>
          <p:cNvPr id="6146" name="Picture 2"/>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a:stretch/>
        </p:blipFill>
        <p:spPr bwMode="auto">
          <a:xfrm>
            <a:off x="1912339" y="2010842"/>
            <a:ext cx="5213841" cy="247121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7770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Shading rings</a:t>
            </a:r>
          </a:p>
        </p:txBody>
      </p:sp>
      <p:sp>
        <p:nvSpPr>
          <p:cNvPr id="3" name="Content Placeholder 2"/>
          <p:cNvSpPr>
            <a:spLocks noGrp="1"/>
          </p:cNvSpPr>
          <p:nvPr>
            <p:ph idx="1"/>
          </p:nvPr>
        </p:nvSpPr>
        <p:spPr>
          <a:xfrm>
            <a:off x="1122534" y="1469694"/>
            <a:ext cx="7607557" cy="1108614"/>
          </a:xfrm>
        </p:spPr>
        <p:txBody>
          <a:bodyPr>
            <a:noAutofit/>
          </a:bodyPr>
          <a:lstStyle/>
          <a:p>
            <a:pPr marL="0" indent="0" algn="just">
              <a:buNone/>
            </a:pPr>
            <a:r>
              <a:rPr lang="en-ZA" sz="2400" dirty="0"/>
              <a:t>A shading ring is a single turn of copper mounted on the face of an electromagnet assembly or the armature.</a:t>
            </a:r>
            <a:endParaRPr lang="en-GB" sz="2400"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493" r="2992"/>
          <a:stretch/>
        </p:blipFill>
        <p:spPr bwMode="auto">
          <a:xfrm>
            <a:off x="5246559" y="2550149"/>
            <a:ext cx="3867462" cy="253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092"/>
          <a:stretch/>
        </p:blipFill>
        <p:spPr bwMode="auto">
          <a:xfrm>
            <a:off x="1229193" y="2550149"/>
            <a:ext cx="3342808" cy="232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5091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Selection of contactors</a:t>
            </a:r>
          </a:p>
        </p:txBody>
      </p:sp>
      <p:sp>
        <p:nvSpPr>
          <p:cNvPr id="3" name="Content Placeholder 2"/>
          <p:cNvSpPr>
            <a:spLocks noGrp="1"/>
          </p:cNvSpPr>
          <p:nvPr>
            <p:ph idx="1"/>
          </p:nvPr>
        </p:nvSpPr>
        <p:spPr>
          <a:xfrm>
            <a:off x="1122534" y="1469694"/>
            <a:ext cx="7607557" cy="1288496"/>
          </a:xfrm>
        </p:spPr>
        <p:txBody>
          <a:bodyPr>
            <a:noAutofit/>
          </a:bodyPr>
          <a:lstStyle/>
          <a:p>
            <a:pPr marL="0" indent="0" algn="just">
              <a:buNone/>
            </a:pPr>
            <a:r>
              <a:rPr lang="en-ZA" sz="2400" dirty="0"/>
              <a:t>It is important that the correct contactor is selected for specific loads and applications. When replacing a contactor, look at both the current and application markings on the contactor.</a:t>
            </a:r>
            <a:endParaRPr lang="en-GB" sz="2400" dirty="0"/>
          </a:p>
        </p:txBody>
      </p:sp>
      <p:sp>
        <p:nvSpPr>
          <p:cNvPr id="4" name="Rounded Rectangle 3"/>
          <p:cNvSpPr/>
          <p:nvPr/>
        </p:nvSpPr>
        <p:spPr>
          <a:xfrm>
            <a:off x="3482273" y="3026467"/>
            <a:ext cx="3040912" cy="170121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 01=Selection of contactors for specific loads and applications</a:t>
            </a:r>
          </a:p>
        </p:txBody>
      </p:sp>
    </p:spTree>
    <p:custDataLst>
      <p:tags r:id="rId1"/>
    </p:custDataLst>
    <p:extLst>
      <p:ext uri="{BB962C8B-B14F-4D97-AF65-F5344CB8AC3E}">
        <p14:creationId xmlns:p14="http://schemas.microsoft.com/office/powerpoint/2010/main" val="375374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4" y="306639"/>
            <a:ext cx="8831461" cy="1113227"/>
          </a:xfrm>
        </p:spPr>
        <p:txBody>
          <a:bodyPr>
            <a:normAutofit/>
          </a:bodyPr>
          <a:lstStyle/>
          <a:p>
            <a:r>
              <a:rPr lang="en-GB" sz="3000" dirty="0"/>
              <a:t>After watching Video01: selection of contactors, answer the questions that follow. </a:t>
            </a:r>
          </a:p>
        </p:txBody>
      </p:sp>
    </p:spTree>
    <p:custDataLst>
      <p:tags r:id="rId1"/>
    </p:custDataLst>
    <p:extLst>
      <p:ext uri="{BB962C8B-B14F-4D97-AF65-F5344CB8AC3E}">
        <p14:creationId xmlns:p14="http://schemas.microsoft.com/office/powerpoint/2010/main" val="248646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a:xfrm>
            <a:off x="703959" y="1533187"/>
            <a:ext cx="8831461" cy="3654318"/>
          </a:xfrm>
        </p:spPr>
        <p:txBody>
          <a:bodyPr>
            <a:normAutofit/>
          </a:bodyPr>
          <a:lstStyle/>
          <a:p>
            <a:pPr marL="0" indent="0">
              <a:buNone/>
            </a:pPr>
            <a:r>
              <a:rPr lang="en-ZA" sz="2400" dirty="0"/>
              <a:t>What  is  the  function  of  a  contactor?</a:t>
            </a:r>
          </a:p>
          <a:p>
            <a:pPr marL="0" indent="0">
              <a:buNone/>
            </a:pPr>
            <a:endParaRPr lang="en-ZA" sz="2400" dirty="0"/>
          </a:p>
          <a:p>
            <a:pPr marL="457200" indent="-457200">
              <a:buFont typeface="+mj-lt"/>
              <a:buAutoNum type="alphaLcParenR"/>
            </a:pPr>
            <a:r>
              <a:rPr lang="en-ZA" sz="2400" dirty="0"/>
              <a:t>To  manually  operate  starters    </a:t>
            </a:r>
          </a:p>
          <a:p>
            <a:pPr marL="457200" indent="-457200">
              <a:buFont typeface="+mj-lt"/>
              <a:buAutoNum type="alphaLcParenR"/>
            </a:pPr>
            <a:r>
              <a:rPr lang="en-ZA" sz="2400" dirty="0"/>
              <a:t>Motors  are  controlled  with  the  aid  of  contactors    </a:t>
            </a:r>
          </a:p>
          <a:p>
            <a:pPr marL="457200" indent="-457200">
              <a:buFont typeface="+mj-lt"/>
              <a:buAutoNum type="alphaLcParenR"/>
            </a:pPr>
            <a:r>
              <a:rPr lang="en-ZA" sz="2400" dirty="0"/>
              <a:t>Control  sequencing  device  </a:t>
            </a:r>
          </a:p>
          <a:p>
            <a:pPr marL="457200" indent="-457200">
              <a:buFont typeface="+mj-lt"/>
              <a:buAutoNum type="alphaLcParenR"/>
            </a:pPr>
            <a:r>
              <a:rPr lang="en-ZA" sz="2400" dirty="0"/>
              <a:t>To  open  and  close  contacts  electromagnetically </a:t>
            </a:r>
          </a:p>
          <a:p>
            <a:pPr marL="457200" indent="-457200">
              <a:buFont typeface="+mj-lt"/>
              <a:buAutoNum type="alphaLcParenR"/>
            </a:pPr>
            <a:endParaRPr lang="en-ZA" sz="2400" dirty="0"/>
          </a:p>
        </p:txBody>
      </p:sp>
    </p:spTree>
    <p:custDataLst>
      <p:tags r:id="rId1"/>
    </p:custDataLst>
    <p:extLst>
      <p:ext uri="{BB962C8B-B14F-4D97-AF65-F5344CB8AC3E}">
        <p14:creationId xmlns:p14="http://schemas.microsoft.com/office/powerpoint/2010/main" val="76717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Contactors and overloads</a:t>
            </a:r>
          </a:p>
        </p:txBody>
      </p:sp>
      <p:sp>
        <p:nvSpPr>
          <p:cNvPr id="3" name="Text Placeholder 2"/>
          <p:cNvSpPr>
            <a:spLocks noGrp="1"/>
          </p:cNvSpPr>
          <p:nvPr>
            <p:ph type="body" idx="1"/>
          </p:nvPr>
        </p:nvSpPr>
        <p:spPr/>
        <p:txBody>
          <a:bodyPr/>
          <a:lstStyle/>
          <a:p>
            <a:r>
              <a:rPr lang="en-GB" dirty="0"/>
              <a:t>Unit 4.1</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3" name="Content Placeholder 2"/>
          <p:cNvSpPr>
            <a:spLocks noGrp="1"/>
          </p:cNvSpPr>
          <p:nvPr>
            <p:ph idx="1"/>
          </p:nvPr>
        </p:nvSpPr>
        <p:spPr>
          <a:xfrm>
            <a:off x="703959" y="1533187"/>
            <a:ext cx="8831461" cy="3654318"/>
          </a:xfrm>
        </p:spPr>
        <p:txBody>
          <a:bodyPr>
            <a:normAutofit/>
          </a:bodyPr>
          <a:lstStyle/>
          <a:p>
            <a:pPr marL="0" indent="0">
              <a:buNone/>
            </a:pPr>
            <a:r>
              <a:rPr lang="en-ZA" sz="2400" dirty="0"/>
              <a:t>Which contactor is suited to the load in printing machines?</a:t>
            </a:r>
          </a:p>
          <a:p>
            <a:pPr marL="0" indent="0">
              <a:buNone/>
            </a:pPr>
            <a:endParaRPr lang="en-ZA" sz="2400" dirty="0"/>
          </a:p>
          <a:p>
            <a:pPr marL="457200" indent="-457200">
              <a:buFont typeface="+mj-lt"/>
              <a:buAutoNum type="alphaLcParenR"/>
            </a:pPr>
            <a:r>
              <a:rPr lang="en-ZA" sz="2400" dirty="0"/>
              <a:t>AC-1</a:t>
            </a:r>
          </a:p>
          <a:p>
            <a:pPr marL="457200" indent="-457200">
              <a:buFont typeface="+mj-lt"/>
              <a:buAutoNum type="alphaLcParenR"/>
            </a:pPr>
            <a:r>
              <a:rPr lang="en-ZA" sz="2400" dirty="0"/>
              <a:t>AC-2</a:t>
            </a:r>
          </a:p>
          <a:p>
            <a:pPr marL="457200" indent="-457200">
              <a:buFont typeface="+mj-lt"/>
              <a:buAutoNum type="alphaLcParenR"/>
            </a:pPr>
            <a:r>
              <a:rPr lang="en-ZA" sz="2400" dirty="0"/>
              <a:t>AC-3</a:t>
            </a:r>
          </a:p>
          <a:p>
            <a:pPr marL="457200" indent="-457200">
              <a:buFont typeface="+mj-lt"/>
              <a:buAutoNum type="alphaLcParenR"/>
            </a:pPr>
            <a:r>
              <a:rPr lang="en-ZA" sz="2400" dirty="0"/>
              <a:t>AC-4</a:t>
            </a:r>
          </a:p>
        </p:txBody>
      </p:sp>
    </p:spTree>
    <p:custDataLst>
      <p:tags r:id="rId1"/>
    </p:custDataLst>
    <p:extLst>
      <p:ext uri="{BB962C8B-B14F-4D97-AF65-F5344CB8AC3E}">
        <p14:creationId xmlns:p14="http://schemas.microsoft.com/office/powerpoint/2010/main" val="420028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p>
        </p:txBody>
      </p:sp>
      <p:sp>
        <p:nvSpPr>
          <p:cNvPr id="3" name="Content Placeholder 2"/>
          <p:cNvSpPr>
            <a:spLocks noGrp="1"/>
          </p:cNvSpPr>
          <p:nvPr>
            <p:ph idx="1"/>
          </p:nvPr>
        </p:nvSpPr>
        <p:spPr>
          <a:xfrm>
            <a:off x="703959" y="1533187"/>
            <a:ext cx="8831461" cy="1050525"/>
          </a:xfrm>
        </p:spPr>
        <p:txBody>
          <a:bodyPr>
            <a:normAutofit lnSpcReduction="10000"/>
          </a:bodyPr>
          <a:lstStyle/>
          <a:p>
            <a:pPr marL="0" indent="0">
              <a:buNone/>
            </a:pPr>
            <a:r>
              <a:rPr lang="en-ZA" sz="2400" dirty="0"/>
              <a:t>Label the diagram below correctly. Choose the correct labels from the list on the right and drop them onto the corresponding positions in the diagram.</a:t>
            </a:r>
          </a:p>
          <a:p>
            <a:pPr marL="0" indent="0">
              <a:buNone/>
            </a:pPr>
            <a:endParaRPr lang="en-ZA" sz="2400" dirty="0"/>
          </a:p>
        </p:txBody>
      </p:sp>
      <p:sp>
        <p:nvSpPr>
          <p:cNvPr id="4" name="TextBox 3"/>
          <p:cNvSpPr txBox="1"/>
          <p:nvPr/>
        </p:nvSpPr>
        <p:spPr>
          <a:xfrm>
            <a:off x="5326912" y="3047632"/>
            <a:ext cx="818707" cy="369332"/>
          </a:xfrm>
          <a:prstGeom prst="rect">
            <a:avLst/>
          </a:prstGeom>
          <a:solidFill>
            <a:schemeClr val="bg1"/>
          </a:solidFill>
        </p:spPr>
        <p:txBody>
          <a:bodyPr wrap="square" rtlCol="0">
            <a:spAutoFit/>
          </a:bodyPr>
          <a:lstStyle/>
          <a:p>
            <a:r>
              <a:rPr lang="en-ZA" dirty="0"/>
              <a:t>B</a:t>
            </a:r>
          </a:p>
        </p:txBody>
      </p:sp>
      <p:sp>
        <p:nvSpPr>
          <p:cNvPr id="7" name="TextBox 6"/>
          <p:cNvSpPr txBox="1"/>
          <p:nvPr/>
        </p:nvSpPr>
        <p:spPr>
          <a:xfrm>
            <a:off x="4907147" y="4835602"/>
            <a:ext cx="818707" cy="369332"/>
          </a:xfrm>
          <a:prstGeom prst="rect">
            <a:avLst/>
          </a:prstGeom>
          <a:solidFill>
            <a:schemeClr val="bg1"/>
          </a:solidFill>
        </p:spPr>
        <p:txBody>
          <a:bodyPr wrap="square" rtlCol="0">
            <a:spAutoFit/>
          </a:bodyPr>
          <a:lstStyle/>
          <a:p>
            <a:r>
              <a:rPr lang="en-ZA" dirty="0"/>
              <a:t>C</a:t>
            </a:r>
          </a:p>
        </p:txBody>
      </p:sp>
      <p:sp>
        <p:nvSpPr>
          <p:cNvPr id="8" name="TextBox 7"/>
          <p:cNvSpPr txBox="1"/>
          <p:nvPr/>
        </p:nvSpPr>
        <p:spPr>
          <a:xfrm>
            <a:off x="2757378" y="2583712"/>
            <a:ext cx="1293627" cy="369332"/>
          </a:xfrm>
          <a:prstGeom prst="rect">
            <a:avLst/>
          </a:prstGeom>
          <a:solidFill>
            <a:schemeClr val="bg1"/>
          </a:solidFill>
        </p:spPr>
        <p:txBody>
          <a:bodyPr wrap="square" rtlCol="0">
            <a:spAutoFit/>
          </a:bodyPr>
          <a:lstStyle/>
          <a:p>
            <a:r>
              <a:rPr lang="en-ZA" dirty="0"/>
              <a:t>A</a:t>
            </a:r>
          </a:p>
        </p:txBody>
      </p:sp>
      <p:sp>
        <p:nvSpPr>
          <p:cNvPr id="9" name="TextBox 8"/>
          <p:cNvSpPr txBox="1"/>
          <p:nvPr/>
        </p:nvSpPr>
        <p:spPr>
          <a:xfrm>
            <a:off x="896680" y="3894139"/>
            <a:ext cx="818707" cy="369332"/>
          </a:xfrm>
          <a:prstGeom prst="rect">
            <a:avLst/>
          </a:prstGeom>
          <a:solidFill>
            <a:schemeClr val="bg1"/>
          </a:solidFill>
        </p:spPr>
        <p:txBody>
          <a:bodyPr wrap="square" rtlCol="0">
            <a:spAutoFit/>
          </a:bodyPr>
          <a:lstStyle/>
          <a:p>
            <a:r>
              <a:rPr lang="en-ZA" dirty="0"/>
              <a:t>         E</a:t>
            </a:r>
          </a:p>
        </p:txBody>
      </p:sp>
      <p:sp>
        <p:nvSpPr>
          <p:cNvPr id="10" name="TextBox 9"/>
          <p:cNvSpPr txBox="1"/>
          <p:nvPr/>
        </p:nvSpPr>
        <p:spPr>
          <a:xfrm>
            <a:off x="1598429" y="4814705"/>
            <a:ext cx="818707" cy="369332"/>
          </a:xfrm>
          <a:prstGeom prst="rect">
            <a:avLst/>
          </a:prstGeom>
          <a:solidFill>
            <a:schemeClr val="bg1"/>
          </a:solidFill>
        </p:spPr>
        <p:txBody>
          <a:bodyPr wrap="square" rtlCol="0">
            <a:spAutoFit/>
          </a:bodyPr>
          <a:lstStyle/>
          <a:p>
            <a:r>
              <a:rPr lang="en-ZA" dirty="0"/>
              <a:t>         D</a:t>
            </a:r>
          </a:p>
        </p:txBody>
      </p:sp>
      <p:grpSp>
        <p:nvGrpSpPr>
          <p:cNvPr id="6" name="Group 5"/>
          <p:cNvGrpSpPr/>
          <p:nvPr/>
        </p:nvGrpSpPr>
        <p:grpSpPr>
          <a:xfrm>
            <a:off x="916061" y="2585188"/>
            <a:ext cx="5238527" cy="2619746"/>
            <a:chOff x="896680" y="2583712"/>
            <a:chExt cx="5238527" cy="2619746"/>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489"/>
            <a:stretch/>
          </p:blipFill>
          <p:spPr bwMode="auto">
            <a:xfrm>
              <a:off x="1084521" y="2583712"/>
              <a:ext cx="4715761"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16500" y="3047632"/>
              <a:ext cx="818707" cy="369332"/>
            </a:xfrm>
            <a:prstGeom prst="rect">
              <a:avLst/>
            </a:prstGeom>
            <a:solidFill>
              <a:schemeClr val="bg1"/>
            </a:solidFill>
          </p:spPr>
          <p:txBody>
            <a:bodyPr wrap="square" rtlCol="0">
              <a:spAutoFit/>
            </a:bodyPr>
            <a:lstStyle/>
            <a:p>
              <a:r>
                <a:rPr lang="en-ZA" dirty="0"/>
                <a:t>B</a:t>
              </a:r>
            </a:p>
          </p:txBody>
        </p:sp>
        <p:sp>
          <p:nvSpPr>
            <p:cNvPr id="13" name="TextBox 12"/>
            <p:cNvSpPr txBox="1"/>
            <p:nvPr/>
          </p:nvSpPr>
          <p:spPr>
            <a:xfrm>
              <a:off x="4800821" y="4834126"/>
              <a:ext cx="818707" cy="369332"/>
            </a:xfrm>
            <a:prstGeom prst="rect">
              <a:avLst/>
            </a:prstGeom>
            <a:solidFill>
              <a:schemeClr val="bg1"/>
            </a:solidFill>
          </p:spPr>
          <p:txBody>
            <a:bodyPr wrap="square" rtlCol="0">
              <a:spAutoFit/>
            </a:bodyPr>
            <a:lstStyle/>
            <a:p>
              <a:r>
                <a:rPr lang="en-ZA" dirty="0"/>
                <a:t>C</a:t>
              </a:r>
            </a:p>
          </p:txBody>
        </p:sp>
        <p:sp>
          <p:nvSpPr>
            <p:cNvPr id="14" name="TextBox 13"/>
            <p:cNvSpPr txBox="1"/>
            <p:nvPr/>
          </p:nvSpPr>
          <p:spPr>
            <a:xfrm>
              <a:off x="2757377" y="2583712"/>
              <a:ext cx="1293627" cy="369332"/>
            </a:xfrm>
            <a:prstGeom prst="rect">
              <a:avLst/>
            </a:prstGeom>
            <a:solidFill>
              <a:schemeClr val="bg1"/>
            </a:solidFill>
          </p:spPr>
          <p:txBody>
            <a:bodyPr wrap="square" rtlCol="0">
              <a:spAutoFit/>
            </a:bodyPr>
            <a:lstStyle/>
            <a:p>
              <a:r>
                <a:rPr lang="en-ZA" dirty="0"/>
                <a:t>A</a:t>
              </a:r>
            </a:p>
          </p:txBody>
        </p:sp>
        <p:sp>
          <p:nvSpPr>
            <p:cNvPr id="15" name="TextBox 14"/>
            <p:cNvSpPr txBox="1"/>
            <p:nvPr/>
          </p:nvSpPr>
          <p:spPr>
            <a:xfrm>
              <a:off x="896680" y="3894139"/>
              <a:ext cx="818707" cy="369332"/>
            </a:xfrm>
            <a:prstGeom prst="rect">
              <a:avLst/>
            </a:prstGeom>
            <a:solidFill>
              <a:schemeClr val="bg1"/>
            </a:solidFill>
          </p:spPr>
          <p:txBody>
            <a:bodyPr wrap="square" rtlCol="0">
              <a:spAutoFit/>
            </a:bodyPr>
            <a:lstStyle/>
            <a:p>
              <a:r>
                <a:rPr lang="en-ZA" dirty="0"/>
                <a:t>         E</a:t>
              </a:r>
            </a:p>
          </p:txBody>
        </p:sp>
        <p:sp>
          <p:nvSpPr>
            <p:cNvPr id="16" name="TextBox 15"/>
            <p:cNvSpPr txBox="1"/>
            <p:nvPr/>
          </p:nvSpPr>
          <p:spPr>
            <a:xfrm>
              <a:off x="1598428" y="4812861"/>
              <a:ext cx="818707" cy="369332"/>
            </a:xfrm>
            <a:prstGeom prst="rect">
              <a:avLst/>
            </a:prstGeom>
            <a:solidFill>
              <a:schemeClr val="bg1"/>
            </a:solidFill>
          </p:spPr>
          <p:txBody>
            <a:bodyPr wrap="square" rtlCol="0">
              <a:spAutoFit/>
            </a:bodyPr>
            <a:lstStyle/>
            <a:p>
              <a:r>
                <a:rPr lang="en-ZA" dirty="0"/>
                <a:t>         D</a:t>
              </a:r>
            </a:p>
          </p:txBody>
        </p:sp>
      </p:grpSp>
      <p:sp>
        <p:nvSpPr>
          <p:cNvPr id="18" name="TextBox 17"/>
          <p:cNvSpPr txBox="1"/>
          <p:nvPr/>
        </p:nvSpPr>
        <p:spPr>
          <a:xfrm>
            <a:off x="5859691" y="4219611"/>
            <a:ext cx="964018" cy="369332"/>
          </a:xfrm>
          <a:prstGeom prst="rect">
            <a:avLst/>
          </a:prstGeom>
          <a:solidFill>
            <a:schemeClr val="bg1"/>
          </a:solidFill>
          <a:ln>
            <a:solidFill>
              <a:schemeClr val="tx1"/>
            </a:solidFill>
          </a:ln>
        </p:spPr>
        <p:txBody>
          <a:bodyPr wrap="square" rtlCol="0">
            <a:spAutoFit/>
          </a:bodyPr>
          <a:lstStyle/>
          <a:p>
            <a:r>
              <a:rPr lang="en-ZA" dirty="0"/>
              <a:t>Coil</a:t>
            </a:r>
          </a:p>
        </p:txBody>
      </p:sp>
      <p:sp>
        <p:nvSpPr>
          <p:cNvPr id="19" name="TextBox 18"/>
          <p:cNvSpPr txBox="1"/>
          <p:nvPr/>
        </p:nvSpPr>
        <p:spPr>
          <a:xfrm>
            <a:off x="5859691" y="2953044"/>
            <a:ext cx="1649710" cy="369332"/>
          </a:xfrm>
          <a:prstGeom prst="rect">
            <a:avLst/>
          </a:prstGeom>
          <a:solidFill>
            <a:schemeClr val="bg1"/>
          </a:solidFill>
          <a:ln>
            <a:solidFill>
              <a:schemeClr val="tx1"/>
            </a:solidFill>
          </a:ln>
        </p:spPr>
        <p:txBody>
          <a:bodyPr wrap="square" rtlCol="0">
            <a:spAutoFit/>
          </a:bodyPr>
          <a:lstStyle/>
          <a:p>
            <a:r>
              <a:rPr lang="en-ZA" dirty="0"/>
              <a:t>Armature</a:t>
            </a:r>
          </a:p>
        </p:txBody>
      </p:sp>
      <p:sp>
        <p:nvSpPr>
          <p:cNvPr id="20" name="TextBox 19"/>
          <p:cNvSpPr txBox="1"/>
          <p:nvPr/>
        </p:nvSpPr>
        <p:spPr>
          <a:xfrm>
            <a:off x="5859691" y="2466391"/>
            <a:ext cx="1421218" cy="369332"/>
          </a:xfrm>
          <a:prstGeom prst="rect">
            <a:avLst/>
          </a:prstGeom>
          <a:solidFill>
            <a:schemeClr val="bg1"/>
          </a:solidFill>
          <a:ln>
            <a:solidFill>
              <a:schemeClr val="tx1"/>
            </a:solidFill>
          </a:ln>
        </p:spPr>
        <p:txBody>
          <a:bodyPr wrap="square" rtlCol="0">
            <a:spAutoFit/>
          </a:bodyPr>
          <a:lstStyle/>
          <a:p>
            <a:r>
              <a:rPr lang="en-ZA" dirty="0"/>
              <a:t>Pivot point</a:t>
            </a:r>
          </a:p>
        </p:txBody>
      </p:sp>
      <p:sp>
        <p:nvSpPr>
          <p:cNvPr id="21" name="TextBox 20"/>
          <p:cNvSpPr txBox="1"/>
          <p:nvPr/>
        </p:nvSpPr>
        <p:spPr>
          <a:xfrm>
            <a:off x="5859691" y="4697102"/>
            <a:ext cx="1175676" cy="646331"/>
          </a:xfrm>
          <a:prstGeom prst="rect">
            <a:avLst/>
          </a:prstGeom>
          <a:solidFill>
            <a:schemeClr val="bg1"/>
          </a:solidFill>
          <a:ln>
            <a:solidFill>
              <a:schemeClr val="tx1"/>
            </a:solidFill>
          </a:ln>
        </p:spPr>
        <p:txBody>
          <a:bodyPr wrap="square" rtlCol="0">
            <a:spAutoFit/>
          </a:bodyPr>
          <a:lstStyle/>
          <a:p>
            <a:r>
              <a:rPr lang="en-ZA" dirty="0"/>
              <a:t>Moving </a:t>
            </a:r>
          </a:p>
          <a:p>
            <a:r>
              <a:rPr lang="en-ZA" dirty="0"/>
              <a:t>contacts</a:t>
            </a:r>
          </a:p>
        </p:txBody>
      </p:sp>
      <p:sp>
        <p:nvSpPr>
          <p:cNvPr id="22" name="TextBox 21"/>
          <p:cNvSpPr txBox="1"/>
          <p:nvPr/>
        </p:nvSpPr>
        <p:spPr>
          <a:xfrm>
            <a:off x="5859691" y="3416964"/>
            <a:ext cx="1395885" cy="646331"/>
          </a:xfrm>
          <a:prstGeom prst="rect">
            <a:avLst/>
          </a:prstGeom>
          <a:solidFill>
            <a:schemeClr val="bg1"/>
          </a:solidFill>
          <a:ln>
            <a:solidFill>
              <a:schemeClr val="tx1"/>
            </a:solidFill>
          </a:ln>
        </p:spPr>
        <p:txBody>
          <a:bodyPr wrap="square" rtlCol="0">
            <a:spAutoFit/>
          </a:bodyPr>
          <a:lstStyle/>
          <a:p>
            <a:r>
              <a:rPr lang="en-ZA" dirty="0"/>
              <a:t>Stationary  contacts</a:t>
            </a:r>
          </a:p>
        </p:txBody>
      </p:sp>
    </p:spTree>
    <p:custDataLst>
      <p:tags r:id="rId1"/>
    </p:custDataLst>
    <p:extLst>
      <p:ext uri="{BB962C8B-B14F-4D97-AF65-F5344CB8AC3E}">
        <p14:creationId xmlns:p14="http://schemas.microsoft.com/office/powerpoint/2010/main" val="2163418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How is a motor protected?</a:t>
            </a:r>
          </a:p>
        </p:txBody>
      </p:sp>
      <p:sp>
        <p:nvSpPr>
          <p:cNvPr id="3" name="Content Placeholder 2"/>
          <p:cNvSpPr>
            <a:spLocks noGrp="1"/>
          </p:cNvSpPr>
          <p:nvPr>
            <p:ph idx="1"/>
          </p:nvPr>
        </p:nvSpPr>
        <p:spPr>
          <a:xfrm>
            <a:off x="1122534" y="1469694"/>
            <a:ext cx="7607557" cy="2751432"/>
          </a:xfrm>
        </p:spPr>
        <p:txBody>
          <a:bodyPr>
            <a:noAutofit/>
          </a:bodyPr>
          <a:lstStyle/>
          <a:p>
            <a:pPr marL="0" indent="0">
              <a:buNone/>
            </a:pPr>
            <a:r>
              <a:rPr lang="en-ZA" sz="2400" dirty="0"/>
              <a:t>Motor protections vary according to the size of the motor and voltage level. </a:t>
            </a:r>
            <a:r>
              <a:rPr lang="en-ZA" sz="2400" dirty="0">
                <a:solidFill>
                  <a:srgbClr val="0070C0"/>
                </a:solidFill>
              </a:rPr>
              <a:t>SANS Regulation </a:t>
            </a:r>
            <a:r>
              <a:rPr lang="en-ZA" sz="2400" dirty="0"/>
              <a:t>6.7.1.1 states that protection against overload and short-circuit may be provided by separate devices or by a single device. One such device is the overload relay. Protective devices must operate at currents and voltages and within timeframes that are related to the characteristics of the circuit that they serve. </a:t>
            </a:r>
            <a:endParaRPr lang="en-GB" sz="2400" dirty="0"/>
          </a:p>
        </p:txBody>
      </p:sp>
    </p:spTree>
    <p:custDataLst>
      <p:tags r:id="rId1"/>
    </p:custDataLst>
    <p:extLst>
      <p:ext uri="{BB962C8B-B14F-4D97-AF65-F5344CB8AC3E}">
        <p14:creationId xmlns:p14="http://schemas.microsoft.com/office/powerpoint/2010/main" val="402655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752" y="650118"/>
            <a:ext cx="7672758" cy="967170"/>
          </a:xfrm>
        </p:spPr>
        <p:txBody>
          <a:bodyPr>
            <a:normAutofit/>
          </a:bodyPr>
          <a:lstStyle/>
          <a:p>
            <a:r>
              <a:rPr lang="en-GB" sz="3000" dirty="0"/>
              <a:t>Overload relays</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An overload relay protects an electrical motor from overheating once an </a:t>
            </a:r>
            <a:r>
              <a:rPr lang="en-ZA" sz="2400" dirty="0">
                <a:solidFill>
                  <a:srgbClr val="0070C0"/>
                </a:solidFill>
              </a:rPr>
              <a:t>overload</a:t>
            </a:r>
            <a:r>
              <a:rPr lang="en-ZA" sz="2400" dirty="0"/>
              <a:t> is detected. When current is too high for too long, heaters cause the relay contacts, carrying current to the coil of the contactor, to open. When the contacts open, the contactor coil de-energizes, which results in an interruption of the main power to the motor. </a:t>
            </a:r>
          </a:p>
          <a:p>
            <a:pPr marL="0" indent="0" algn="just">
              <a:buNone/>
            </a:pPr>
            <a:r>
              <a:rPr lang="en-ZA" sz="2400"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752" y="3602932"/>
            <a:ext cx="2730677" cy="226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679" y="3725209"/>
            <a:ext cx="1967024" cy="189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3471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Type of overload relays</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When current flows in a conductor, heat is generated and a magnetic field is set up around the conductor - both being proportional to the amount of current flowing. Overload relays make use of either the </a:t>
            </a:r>
            <a:r>
              <a:rPr lang="en-ZA" sz="2400" dirty="0">
                <a:solidFill>
                  <a:srgbClr val="0070C0"/>
                </a:solidFill>
              </a:rPr>
              <a:t>magnetic effect </a:t>
            </a:r>
            <a:r>
              <a:rPr lang="en-ZA" sz="2400" dirty="0"/>
              <a:t>or the </a:t>
            </a:r>
            <a:r>
              <a:rPr lang="en-ZA" sz="2400" dirty="0">
                <a:solidFill>
                  <a:srgbClr val="0070C0"/>
                </a:solidFill>
              </a:rPr>
              <a:t>thermal effect </a:t>
            </a:r>
            <a:r>
              <a:rPr lang="en-ZA" sz="2400" dirty="0"/>
              <a:t>of the current flowing in the power circuit. </a:t>
            </a:r>
          </a:p>
        </p:txBody>
      </p:sp>
      <p:grpSp>
        <p:nvGrpSpPr>
          <p:cNvPr id="4" name="Group 3"/>
          <p:cNvGrpSpPr/>
          <p:nvPr/>
        </p:nvGrpSpPr>
        <p:grpSpPr>
          <a:xfrm>
            <a:off x="3650088" y="3370290"/>
            <a:ext cx="2939199" cy="854046"/>
            <a:chOff x="3782772" y="3174099"/>
            <a:chExt cx="2939199" cy="854046"/>
          </a:xfrm>
        </p:grpSpPr>
        <p:sp>
          <p:nvSpPr>
            <p:cNvPr id="5" name="TextBox 4"/>
            <p:cNvSpPr txBox="1"/>
            <p:nvPr/>
          </p:nvSpPr>
          <p:spPr>
            <a:xfrm>
              <a:off x="4593369" y="3370290"/>
              <a:ext cx="2128602"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solidFill>
                    <a:schemeClr val="accent6">
                      <a:lumMod val="60000"/>
                      <a:lumOff val="40000"/>
                    </a:schemeClr>
                  </a:solidFill>
                </a:rPr>
                <a:t>SAFETY FIRST !</a:t>
              </a:r>
            </a:p>
          </p:txBody>
        </p:sp>
        <p:pic>
          <p:nvPicPr>
            <p:cNvPr id="6"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82772" y="3174099"/>
              <a:ext cx="854046" cy="854046"/>
            </a:xfrm>
            <a:prstGeom prst="rect">
              <a:avLst/>
            </a:prstGeom>
          </p:spPr>
        </p:pic>
      </p:grpSp>
    </p:spTree>
    <p:custDataLst>
      <p:tags r:id="rId1"/>
    </p:custDataLst>
    <p:extLst>
      <p:ext uri="{BB962C8B-B14F-4D97-AF65-F5344CB8AC3E}">
        <p14:creationId xmlns:p14="http://schemas.microsoft.com/office/powerpoint/2010/main" val="196284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Magnetic overload relays</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Magnetic forces are used to operate some form of tripping mechanism to trip the starter. Magnetic relays are usually set to trip at 100% of motor rating.</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298" y="2536323"/>
            <a:ext cx="4432780" cy="27548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66972" y="5291202"/>
            <a:ext cx="4799102" cy="369332"/>
          </a:xfrm>
          <a:prstGeom prst="rect">
            <a:avLst/>
          </a:prstGeom>
          <a:noFill/>
        </p:spPr>
        <p:txBody>
          <a:bodyPr wrap="square" rtlCol="0">
            <a:spAutoFit/>
          </a:bodyPr>
          <a:lstStyle/>
          <a:p>
            <a:r>
              <a:rPr lang="en-ZA" dirty="0">
                <a:solidFill>
                  <a:srgbClr val="0070C0"/>
                </a:solidFill>
              </a:rPr>
              <a:t>Magnetic overload relay</a:t>
            </a:r>
          </a:p>
        </p:txBody>
      </p:sp>
    </p:spTree>
    <p:custDataLst>
      <p:tags r:id="rId1"/>
    </p:custDataLst>
    <p:extLst>
      <p:ext uri="{BB962C8B-B14F-4D97-AF65-F5344CB8AC3E}">
        <p14:creationId xmlns:p14="http://schemas.microsoft.com/office/powerpoint/2010/main" val="3506519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points on magnetic overload relays</a:t>
            </a:r>
          </a:p>
        </p:txBody>
      </p:sp>
      <p:sp>
        <p:nvSpPr>
          <p:cNvPr id="3" name="Content Placeholder 2"/>
          <p:cNvSpPr>
            <a:spLocks noGrp="1"/>
          </p:cNvSpPr>
          <p:nvPr>
            <p:ph idx="1"/>
          </p:nvPr>
        </p:nvSpPr>
        <p:spPr>
          <a:xfrm>
            <a:off x="703959" y="1533187"/>
            <a:ext cx="8831461" cy="3719297"/>
          </a:xfrm>
        </p:spPr>
        <p:txBody>
          <a:bodyPr>
            <a:noAutofit/>
          </a:bodyPr>
          <a:lstStyle/>
          <a:p>
            <a:pPr marL="0" indent="0">
              <a:buNone/>
            </a:pPr>
            <a:r>
              <a:rPr lang="en-ZA" sz="2400" dirty="0"/>
              <a:t>• The deeper the plunger in the coil, the weaker the field needed to draw it into the coil.</a:t>
            </a:r>
          </a:p>
          <a:p>
            <a:pPr marL="0" indent="0">
              <a:buNone/>
            </a:pPr>
            <a:r>
              <a:rPr lang="en-ZA" sz="2400" dirty="0"/>
              <a:t>• When the plunger is in its correct position and normal current is flowing, the magnetic force will be too weak to draw the plunger into the coil. When the current is increased due to an overload, the magnetic field becomes stronger and draws the plunger deeper into the coil. The plunger strikes the trip pin, which in turn trips the switch.</a:t>
            </a:r>
          </a:p>
          <a:p>
            <a:pPr marL="0" indent="0">
              <a:buNone/>
            </a:pPr>
            <a:r>
              <a:rPr lang="en-ZA" sz="2400" dirty="0"/>
              <a:t>• The position of the plunger in the coil determines the current that will trip the starter.</a:t>
            </a:r>
          </a:p>
        </p:txBody>
      </p:sp>
    </p:spTree>
    <p:extLst>
      <p:ext uri="{BB962C8B-B14F-4D97-AF65-F5344CB8AC3E}">
        <p14:creationId xmlns:p14="http://schemas.microsoft.com/office/powerpoint/2010/main" val="1569035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Thermal overload relays</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There are two types of thermal overload relays:</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758" y="1937835"/>
            <a:ext cx="4735181" cy="24203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639" y="1937835"/>
            <a:ext cx="3156871" cy="24510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22534" y="4422042"/>
            <a:ext cx="3147237" cy="646331"/>
          </a:xfrm>
          <a:prstGeom prst="rect">
            <a:avLst/>
          </a:prstGeom>
          <a:noFill/>
        </p:spPr>
        <p:txBody>
          <a:bodyPr wrap="square" rtlCol="0">
            <a:spAutoFit/>
          </a:bodyPr>
          <a:lstStyle/>
          <a:p>
            <a:r>
              <a:rPr lang="en-ZA" dirty="0">
                <a:solidFill>
                  <a:srgbClr val="0070C0"/>
                </a:solidFill>
              </a:rPr>
              <a:t>Bimetallic overload relay</a:t>
            </a:r>
          </a:p>
          <a:p>
            <a:endParaRPr lang="en-ZA" dirty="0"/>
          </a:p>
        </p:txBody>
      </p:sp>
      <p:sp>
        <p:nvSpPr>
          <p:cNvPr id="5" name="TextBox 4"/>
          <p:cNvSpPr txBox="1"/>
          <p:nvPr/>
        </p:nvSpPr>
        <p:spPr>
          <a:xfrm>
            <a:off x="4874694" y="4391942"/>
            <a:ext cx="3572540" cy="646331"/>
          </a:xfrm>
          <a:prstGeom prst="rect">
            <a:avLst/>
          </a:prstGeom>
          <a:noFill/>
        </p:spPr>
        <p:txBody>
          <a:bodyPr wrap="square" rtlCol="0">
            <a:spAutoFit/>
          </a:bodyPr>
          <a:lstStyle/>
          <a:p>
            <a:r>
              <a:rPr lang="en-ZA" dirty="0">
                <a:solidFill>
                  <a:srgbClr val="0070C0"/>
                </a:solidFill>
              </a:rPr>
              <a:t>Eutectic alloy type overload</a:t>
            </a:r>
          </a:p>
          <a:p>
            <a:endParaRPr lang="en-ZA" dirty="0"/>
          </a:p>
        </p:txBody>
      </p:sp>
    </p:spTree>
    <p:custDataLst>
      <p:tags r:id="rId1"/>
    </p:custDataLst>
    <p:extLst>
      <p:ext uri="{BB962C8B-B14F-4D97-AF65-F5344CB8AC3E}">
        <p14:creationId xmlns:p14="http://schemas.microsoft.com/office/powerpoint/2010/main" val="271879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Example: Thermal protection </a:t>
            </a:r>
          </a:p>
        </p:txBody>
      </p:sp>
      <p:sp>
        <p:nvSpPr>
          <p:cNvPr id="3" name="Content Placeholder 2"/>
          <p:cNvSpPr>
            <a:spLocks noGrp="1"/>
          </p:cNvSpPr>
          <p:nvPr>
            <p:ph idx="1"/>
          </p:nvPr>
        </p:nvSpPr>
        <p:spPr>
          <a:xfrm>
            <a:off x="1122534" y="1469694"/>
            <a:ext cx="7607557" cy="2464354"/>
          </a:xfrm>
        </p:spPr>
        <p:txBody>
          <a:bodyPr>
            <a:noAutofit/>
          </a:bodyPr>
          <a:lstStyle/>
          <a:p>
            <a:pPr marL="0" indent="0">
              <a:buNone/>
            </a:pPr>
            <a:r>
              <a:rPr lang="en-ZA" sz="2400" dirty="0"/>
              <a:t>Mrs Edwards is vacuuming her floors when suddenly the vacuum cleaner switches off. She tries to switch the machine on again but nothing happens, when she touches the vacuum cleaner she notices that it is very hot. After a few minutes, when the machine has cooled down, she is able to continue with the vacuuming. Explain the possible cause and reason for the machine switching itself off.</a:t>
            </a:r>
          </a:p>
          <a:p>
            <a:pPr marL="0" indent="0">
              <a:buNone/>
            </a:pPr>
            <a:endParaRPr lang="en-GB" sz="2400" dirty="0"/>
          </a:p>
        </p:txBody>
      </p:sp>
      <p:sp>
        <p:nvSpPr>
          <p:cNvPr id="4" name="Rectangle 3"/>
          <p:cNvSpPr/>
          <p:nvPr/>
        </p:nvSpPr>
        <p:spPr>
          <a:xfrm>
            <a:off x="1796901" y="4082902"/>
            <a:ext cx="6145619" cy="1446028"/>
          </a:xfrm>
          <a:prstGeom prst="rect">
            <a:avLst/>
          </a:prstGeom>
          <a:solidFill>
            <a:schemeClr val="bg1">
              <a:lumMod val="6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INSERT ANSWER HERE AND PRESS ENTER WHEN DONE</a:t>
            </a:r>
          </a:p>
        </p:txBody>
      </p:sp>
    </p:spTree>
    <p:custDataLst>
      <p:tags r:id="rId1"/>
    </p:custDataLst>
    <p:extLst>
      <p:ext uri="{BB962C8B-B14F-4D97-AF65-F5344CB8AC3E}">
        <p14:creationId xmlns:p14="http://schemas.microsoft.com/office/powerpoint/2010/main" val="285014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Functions of overload components 	</a:t>
            </a:r>
          </a:p>
        </p:txBody>
      </p:sp>
      <p:sp>
        <p:nvSpPr>
          <p:cNvPr id="3" name="Content Placeholder 2"/>
          <p:cNvSpPr>
            <a:spLocks noGrp="1"/>
          </p:cNvSpPr>
          <p:nvPr>
            <p:ph idx="1"/>
          </p:nvPr>
        </p:nvSpPr>
        <p:spPr>
          <a:xfrm>
            <a:off x="703959" y="1533188"/>
            <a:ext cx="8831461" cy="2252004"/>
          </a:xfrm>
        </p:spPr>
        <p:txBody>
          <a:bodyPr>
            <a:noAutofit/>
          </a:bodyPr>
          <a:lstStyle/>
          <a:p>
            <a:pPr marL="0" indent="0">
              <a:buNone/>
            </a:pPr>
            <a:r>
              <a:rPr lang="en-ZA" sz="2400" dirty="0"/>
              <a:t>The overload components are: </a:t>
            </a:r>
          </a:p>
          <a:p>
            <a:r>
              <a:rPr lang="en-ZA" sz="2400" dirty="0"/>
              <a:t>Terminals (power circuit) </a:t>
            </a:r>
          </a:p>
          <a:p>
            <a:r>
              <a:rPr lang="en-ZA" sz="2400" dirty="0"/>
              <a:t>Current adjustment</a:t>
            </a:r>
          </a:p>
          <a:p>
            <a:r>
              <a:rPr lang="en-ZA" sz="2400" dirty="0"/>
              <a:t>Reset button </a:t>
            </a:r>
          </a:p>
          <a:p>
            <a:r>
              <a:rPr lang="en-ZA" sz="2400" dirty="0"/>
              <a:t>Trip switch terminals (control circuit)	</a:t>
            </a:r>
          </a:p>
          <a:p>
            <a:pPr marL="0" indent="0">
              <a:buNone/>
            </a:pPr>
            <a:endParaRPr lang="en-ZA" sz="2400" dirty="0"/>
          </a:p>
          <a:p>
            <a:endParaRPr lang="en-ZA" sz="2400" dirty="0"/>
          </a:p>
        </p:txBody>
      </p:sp>
      <p:sp>
        <p:nvSpPr>
          <p:cNvPr id="4" name="Rounded Rectangle 3"/>
          <p:cNvSpPr/>
          <p:nvPr/>
        </p:nvSpPr>
        <p:spPr>
          <a:xfrm>
            <a:off x="3482273" y="3877072"/>
            <a:ext cx="3040912" cy="170121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 02=Functions of overload components and selection of overloads</a:t>
            </a:r>
          </a:p>
        </p:txBody>
      </p:sp>
    </p:spTree>
    <p:extLst>
      <p:ext uri="{BB962C8B-B14F-4D97-AF65-F5344CB8AC3E}">
        <p14:creationId xmlns:p14="http://schemas.microsoft.com/office/powerpoint/2010/main" val="293524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Assumed prior learning </a:t>
            </a:r>
          </a:p>
        </p:txBody>
      </p:sp>
      <p:sp>
        <p:nvSpPr>
          <p:cNvPr id="3" name="Content Placeholder 2"/>
          <p:cNvSpPr>
            <a:spLocks noGrp="1"/>
          </p:cNvSpPr>
          <p:nvPr>
            <p:ph idx="1"/>
          </p:nvPr>
        </p:nvSpPr>
        <p:spPr/>
        <p:txBody>
          <a:bodyPr>
            <a:noAutofit/>
          </a:bodyPr>
          <a:lstStyle/>
          <a:p>
            <a:pPr marL="0" indent="0">
              <a:buNone/>
            </a:pPr>
            <a:r>
              <a:rPr lang="en-GB" sz="2400" dirty="0">
                <a:solidFill>
                  <a:srgbClr val="0070C0"/>
                </a:solidFill>
              </a:rPr>
              <a:t>DC motors</a:t>
            </a:r>
          </a:p>
          <a:p>
            <a:pPr marL="0" indent="0">
              <a:buNone/>
            </a:pPr>
            <a:endParaRPr lang="en-GB" sz="2400" dirty="0"/>
          </a:p>
          <a:p>
            <a:pPr marL="0" indent="0">
              <a:buNone/>
            </a:pPr>
            <a:endParaRPr lang="en-GB" sz="2400" dirty="0"/>
          </a:p>
          <a:p>
            <a:r>
              <a:rPr lang="en-GB" sz="2400" b="1" dirty="0"/>
              <a:t>Don’t feel confident yet about these topics? </a:t>
            </a:r>
            <a:r>
              <a:rPr lang="en-GB" sz="2400" i="1" dirty="0"/>
              <a:t>Click on each to review the content. </a:t>
            </a:r>
            <a:endParaRPr lang="en-ZA" sz="2400" dirty="0"/>
          </a:p>
          <a:p>
            <a:r>
              <a:rPr lang="en-GB" sz="2400" b="1" dirty="0"/>
              <a:t>Feeling confident? </a:t>
            </a:r>
            <a:r>
              <a:rPr lang="en-GB" sz="2400" i="1" dirty="0"/>
              <a:t>Click </a:t>
            </a:r>
            <a:r>
              <a:rPr lang="en-GB" sz="2400" i="1" dirty="0">
                <a:solidFill>
                  <a:srgbClr val="0070C0"/>
                </a:solidFill>
              </a:rPr>
              <a:t>next</a:t>
            </a:r>
            <a:r>
              <a:rPr lang="en-GB" sz="2400" i="1" dirty="0"/>
              <a:t> to proceed with this unit.</a:t>
            </a:r>
            <a:endParaRPr lang="en-ZA"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212001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Quiz time</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GB" sz="2400" dirty="0"/>
              <a:t>We have come to the end of this unit. Answer the following questions to make sure you understand how to work with overload protection.</a:t>
            </a:r>
          </a:p>
        </p:txBody>
      </p:sp>
    </p:spTree>
    <p:custDataLst>
      <p:tags r:id="rId1"/>
    </p:custDataLst>
    <p:extLst>
      <p:ext uri="{BB962C8B-B14F-4D97-AF65-F5344CB8AC3E}">
        <p14:creationId xmlns:p14="http://schemas.microsoft.com/office/powerpoint/2010/main" val="1035913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5" name="Content Placeholder 4"/>
          <p:cNvSpPr>
            <a:spLocks noGrp="1"/>
          </p:cNvSpPr>
          <p:nvPr>
            <p:ph idx="1"/>
          </p:nvPr>
        </p:nvSpPr>
        <p:spPr/>
        <p:txBody>
          <a:bodyPr/>
          <a:lstStyle/>
          <a:p>
            <a:pPr marL="0" indent="0">
              <a:buNone/>
            </a:pPr>
            <a:r>
              <a:rPr lang="en-ZA" dirty="0"/>
              <a:t>What type of overload relay is shown in the figure below?</a:t>
            </a:r>
          </a:p>
          <a:p>
            <a:pPr marL="0" indent="0">
              <a:buNone/>
            </a:pPr>
            <a:endParaRPr lang="en-ZA" dirty="0"/>
          </a:p>
          <a:p>
            <a:pPr marL="0" indent="0">
              <a:buNone/>
            </a:pPr>
            <a:endParaRPr lang="en-ZA" dirty="0"/>
          </a:p>
          <a:p>
            <a:pPr marL="457200" indent="-457200">
              <a:buFont typeface="+mj-lt"/>
              <a:buAutoNum type="alphaLcParenR"/>
            </a:pPr>
            <a:r>
              <a:rPr lang="en-ZA" dirty="0"/>
              <a:t>Thermal </a:t>
            </a:r>
          </a:p>
          <a:p>
            <a:pPr marL="457200" indent="-457200">
              <a:buFont typeface="+mj-lt"/>
              <a:buAutoNum type="alphaLcParenR"/>
            </a:pPr>
            <a:r>
              <a:rPr lang="en-ZA" dirty="0"/>
              <a:t>Magnetic </a:t>
            </a:r>
          </a:p>
          <a:p>
            <a:pPr marL="457200" indent="-457200">
              <a:buFont typeface="+mj-lt"/>
              <a:buAutoNum type="alphaLcParenR"/>
            </a:pPr>
            <a:r>
              <a:rPr lang="en-ZA" dirty="0"/>
              <a:t>Eutectic alloy type</a:t>
            </a:r>
          </a:p>
          <a:p>
            <a:pPr marL="457200" indent="-457200">
              <a:buFont typeface="+mj-lt"/>
              <a:buAutoNum type="alphaLcParenR"/>
            </a:pPr>
            <a:r>
              <a:rPr lang="en-ZA" dirty="0"/>
              <a:t>Bimetallic</a:t>
            </a:r>
          </a:p>
        </p:txBody>
      </p:sp>
      <p:grpSp>
        <p:nvGrpSpPr>
          <p:cNvPr id="4" name="Group 3"/>
          <p:cNvGrpSpPr/>
          <p:nvPr/>
        </p:nvGrpSpPr>
        <p:grpSpPr>
          <a:xfrm>
            <a:off x="4455153" y="2461503"/>
            <a:ext cx="2796251" cy="2014803"/>
            <a:chOff x="3264195" y="1731963"/>
            <a:chExt cx="3392894" cy="2295525"/>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16"/>
            <a:stretch/>
          </p:blipFill>
          <p:spPr bwMode="auto">
            <a:xfrm>
              <a:off x="3327991" y="1731963"/>
              <a:ext cx="3329098"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64195" y="1796902"/>
              <a:ext cx="404037" cy="369332"/>
            </a:xfrm>
            <a:prstGeom prst="rect">
              <a:avLst/>
            </a:prstGeom>
            <a:solidFill>
              <a:schemeClr val="bg1"/>
            </a:solidFill>
          </p:spPr>
          <p:txBody>
            <a:bodyPr wrap="square" rtlCol="0">
              <a:spAutoFit/>
            </a:bodyPr>
            <a:lstStyle/>
            <a:p>
              <a:endParaRPr lang="en-ZA" dirty="0"/>
            </a:p>
          </p:txBody>
        </p:sp>
      </p:grpSp>
    </p:spTree>
    <p:custDataLst>
      <p:tags r:id="rId1"/>
    </p:custDataLst>
    <p:extLst>
      <p:ext uri="{BB962C8B-B14F-4D97-AF65-F5344CB8AC3E}">
        <p14:creationId xmlns:p14="http://schemas.microsoft.com/office/powerpoint/2010/main" val="2227055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5" name="Content Placeholder 4"/>
          <p:cNvSpPr>
            <a:spLocks noGrp="1"/>
          </p:cNvSpPr>
          <p:nvPr>
            <p:ph idx="1"/>
          </p:nvPr>
        </p:nvSpPr>
        <p:spPr>
          <a:xfrm>
            <a:off x="703959" y="1533187"/>
            <a:ext cx="8831461" cy="960362"/>
          </a:xfrm>
        </p:spPr>
        <p:txBody>
          <a:bodyPr>
            <a:noAutofit/>
          </a:bodyPr>
          <a:lstStyle/>
          <a:p>
            <a:pPr marL="0" indent="0">
              <a:buNone/>
            </a:pPr>
            <a:r>
              <a:rPr lang="en-ZA" sz="2400" dirty="0"/>
              <a:t>Label the overload relay correctly. Choose the correct labels from the list and drop them onto the corresponding positions in the diagram.</a:t>
            </a:r>
          </a:p>
          <a:p>
            <a:pPr marL="0" indent="0">
              <a:buNone/>
            </a:pPr>
            <a:endParaRPr lang="en-ZA" sz="2400" dirty="0"/>
          </a:p>
        </p:txBody>
      </p:sp>
      <p:pic>
        <p:nvPicPr>
          <p:cNvPr id="102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r="52676"/>
          <a:stretch/>
        </p:blipFill>
        <p:spPr bwMode="auto">
          <a:xfrm>
            <a:off x="825425" y="2678215"/>
            <a:ext cx="2374976" cy="25092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90167" y="3019279"/>
            <a:ext cx="2573080" cy="369332"/>
          </a:xfrm>
          <a:prstGeom prst="rect">
            <a:avLst/>
          </a:prstGeom>
          <a:noFill/>
          <a:ln>
            <a:solidFill>
              <a:schemeClr val="tx1"/>
            </a:solidFill>
          </a:ln>
        </p:spPr>
        <p:txBody>
          <a:bodyPr wrap="square" rtlCol="0">
            <a:spAutoFit/>
          </a:bodyPr>
          <a:lstStyle/>
          <a:p>
            <a:r>
              <a:rPr lang="en-ZA" dirty="0"/>
              <a:t>Terminals (1L1, 3L2, 5L3)</a:t>
            </a:r>
          </a:p>
        </p:txBody>
      </p:sp>
      <p:sp>
        <p:nvSpPr>
          <p:cNvPr id="9" name="TextBox 8"/>
          <p:cNvSpPr txBox="1"/>
          <p:nvPr/>
        </p:nvSpPr>
        <p:spPr>
          <a:xfrm>
            <a:off x="6390167" y="2493549"/>
            <a:ext cx="2573080" cy="369332"/>
          </a:xfrm>
          <a:prstGeom prst="rect">
            <a:avLst/>
          </a:prstGeom>
          <a:noFill/>
          <a:ln>
            <a:solidFill>
              <a:schemeClr val="tx1"/>
            </a:solidFill>
          </a:ln>
        </p:spPr>
        <p:txBody>
          <a:bodyPr wrap="square" rtlCol="0">
            <a:spAutoFit/>
          </a:bodyPr>
          <a:lstStyle/>
          <a:p>
            <a:r>
              <a:rPr lang="en-ZA" dirty="0"/>
              <a:t>Current setting range</a:t>
            </a:r>
          </a:p>
        </p:txBody>
      </p:sp>
      <p:sp>
        <p:nvSpPr>
          <p:cNvPr id="10" name="TextBox 9"/>
          <p:cNvSpPr txBox="1"/>
          <p:nvPr/>
        </p:nvSpPr>
        <p:spPr>
          <a:xfrm>
            <a:off x="6390167" y="4171287"/>
            <a:ext cx="2573080" cy="369332"/>
          </a:xfrm>
          <a:prstGeom prst="rect">
            <a:avLst/>
          </a:prstGeom>
          <a:noFill/>
          <a:ln>
            <a:solidFill>
              <a:schemeClr val="tx1"/>
            </a:solidFill>
          </a:ln>
        </p:spPr>
        <p:txBody>
          <a:bodyPr wrap="square" rtlCol="0">
            <a:spAutoFit/>
          </a:bodyPr>
          <a:lstStyle/>
          <a:p>
            <a:r>
              <a:rPr lang="en-ZA" dirty="0"/>
              <a:t>Status indicator</a:t>
            </a:r>
          </a:p>
        </p:txBody>
      </p:sp>
      <p:sp>
        <p:nvSpPr>
          <p:cNvPr id="11" name="TextBox 10"/>
          <p:cNvSpPr txBox="1"/>
          <p:nvPr/>
        </p:nvSpPr>
        <p:spPr>
          <a:xfrm>
            <a:off x="3714307" y="3601888"/>
            <a:ext cx="2573080" cy="369332"/>
          </a:xfrm>
          <a:prstGeom prst="rect">
            <a:avLst/>
          </a:prstGeom>
          <a:noFill/>
          <a:ln>
            <a:solidFill>
              <a:schemeClr val="tx1"/>
            </a:solidFill>
          </a:ln>
        </p:spPr>
        <p:txBody>
          <a:bodyPr wrap="square" rtlCol="0">
            <a:spAutoFit/>
          </a:bodyPr>
          <a:lstStyle/>
          <a:p>
            <a:r>
              <a:rPr lang="en-ZA" dirty="0"/>
              <a:t>RESET button</a:t>
            </a:r>
          </a:p>
        </p:txBody>
      </p:sp>
      <p:sp>
        <p:nvSpPr>
          <p:cNvPr id="12" name="TextBox 11"/>
          <p:cNvSpPr txBox="1"/>
          <p:nvPr/>
        </p:nvSpPr>
        <p:spPr>
          <a:xfrm>
            <a:off x="3714307" y="3019279"/>
            <a:ext cx="2573080" cy="369332"/>
          </a:xfrm>
          <a:prstGeom prst="rect">
            <a:avLst/>
          </a:prstGeom>
          <a:noFill/>
          <a:ln>
            <a:solidFill>
              <a:schemeClr val="tx1"/>
            </a:solidFill>
          </a:ln>
        </p:spPr>
        <p:txBody>
          <a:bodyPr wrap="square" rtlCol="0">
            <a:spAutoFit/>
          </a:bodyPr>
          <a:lstStyle/>
          <a:p>
            <a:pPr lvl="0"/>
            <a:r>
              <a:rPr lang="en-US" dirty="0"/>
              <a:t>Signaling  </a:t>
            </a:r>
            <a:r>
              <a:rPr lang="en-ZA" dirty="0"/>
              <a:t>contacts</a:t>
            </a:r>
          </a:p>
        </p:txBody>
      </p:sp>
      <p:sp>
        <p:nvSpPr>
          <p:cNvPr id="7" name="Rectangle 6"/>
          <p:cNvSpPr/>
          <p:nvPr/>
        </p:nvSpPr>
        <p:spPr>
          <a:xfrm>
            <a:off x="6390167" y="3601888"/>
            <a:ext cx="2573080" cy="369332"/>
          </a:xfrm>
          <a:prstGeom prst="rect">
            <a:avLst/>
          </a:prstGeom>
          <a:ln>
            <a:solidFill>
              <a:schemeClr val="tx1"/>
            </a:solidFill>
          </a:ln>
        </p:spPr>
        <p:txBody>
          <a:bodyPr wrap="square">
            <a:spAutoFit/>
          </a:bodyPr>
          <a:lstStyle/>
          <a:p>
            <a:pPr lvl="0" defTabSz="914400">
              <a:defRPr/>
            </a:pPr>
            <a:r>
              <a:rPr lang="en-US" dirty="0"/>
              <a:t>Terminals (2T1,4T2, 6T3)</a:t>
            </a:r>
          </a:p>
        </p:txBody>
      </p:sp>
      <p:sp>
        <p:nvSpPr>
          <p:cNvPr id="14" name="Rectangle 13"/>
          <p:cNvSpPr/>
          <p:nvPr/>
        </p:nvSpPr>
        <p:spPr>
          <a:xfrm>
            <a:off x="3714307" y="4171287"/>
            <a:ext cx="2573080" cy="369332"/>
          </a:xfrm>
          <a:prstGeom prst="rect">
            <a:avLst/>
          </a:prstGeom>
          <a:ln>
            <a:solidFill>
              <a:schemeClr val="tx1"/>
            </a:solidFill>
          </a:ln>
        </p:spPr>
        <p:txBody>
          <a:bodyPr wrap="square">
            <a:spAutoFit/>
          </a:bodyPr>
          <a:lstStyle/>
          <a:p>
            <a:pPr lvl="0" defTabSz="914400">
              <a:defRPr/>
            </a:pPr>
            <a:r>
              <a:rPr lang="en-US" dirty="0"/>
              <a:t>STOP button</a:t>
            </a:r>
          </a:p>
        </p:txBody>
      </p:sp>
      <p:sp>
        <p:nvSpPr>
          <p:cNvPr id="15" name="Rectangle 14"/>
          <p:cNvSpPr/>
          <p:nvPr/>
        </p:nvSpPr>
        <p:spPr>
          <a:xfrm>
            <a:off x="3714307" y="2493549"/>
            <a:ext cx="2573080" cy="369332"/>
          </a:xfrm>
          <a:prstGeom prst="rect">
            <a:avLst/>
          </a:prstGeom>
          <a:ln>
            <a:solidFill>
              <a:schemeClr val="tx1"/>
            </a:solidFill>
          </a:ln>
        </p:spPr>
        <p:txBody>
          <a:bodyPr wrap="square">
            <a:spAutoFit/>
          </a:bodyPr>
          <a:lstStyle/>
          <a:p>
            <a:pPr lvl="0" defTabSz="914400">
              <a:defRPr/>
            </a:pPr>
            <a:r>
              <a:rPr lang="en-US" dirty="0"/>
              <a:t>Tripping contacts</a:t>
            </a:r>
          </a:p>
        </p:txBody>
      </p:sp>
    </p:spTree>
    <p:custDataLst>
      <p:tags r:id="rId1"/>
    </p:custDataLst>
    <p:extLst>
      <p:ext uri="{BB962C8B-B14F-4D97-AF65-F5344CB8AC3E}">
        <p14:creationId xmlns:p14="http://schemas.microsoft.com/office/powerpoint/2010/main" val="139257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p>
        </p:txBody>
      </p:sp>
      <p:sp>
        <p:nvSpPr>
          <p:cNvPr id="4" name="Content Placeholder 3"/>
          <p:cNvSpPr>
            <a:spLocks noGrp="1"/>
          </p:cNvSpPr>
          <p:nvPr>
            <p:ph idx="1"/>
          </p:nvPr>
        </p:nvSpPr>
        <p:spPr/>
        <p:txBody>
          <a:bodyPr/>
          <a:lstStyle/>
          <a:p>
            <a:pPr marL="0" indent="0">
              <a:buNone/>
            </a:pPr>
            <a:r>
              <a:rPr lang="en-ZA" dirty="0"/>
              <a:t>Overload  current  is  defined  as  the  current  that  flows  when  a  short  circuit  occurs. </a:t>
            </a:r>
          </a:p>
        </p:txBody>
      </p:sp>
      <p:sp>
        <p:nvSpPr>
          <p:cNvPr id="3" name="Rectangle 2"/>
          <p:cNvSpPr/>
          <p:nvPr/>
        </p:nvSpPr>
        <p:spPr>
          <a:xfrm>
            <a:off x="4032354" y="2365770"/>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TRUE</a:t>
            </a:r>
          </a:p>
        </p:txBody>
      </p:sp>
      <p:sp>
        <p:nvSpPr>
          <p:cNvPr id="5" name="Rectangle 4"/>
          <p:cNvSpPr/>
          <p:nvPr/>
        </p:nvSpPr>
        <p:spPr>
          <a:xfrm>
            <a:off x="5324007" y="2365770"/>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dirty="0"/>
              <a:t>FALSE</a:t>
            </a:r>
          </a:p>
        </p:txBody>
      </p:sp>
      <p:pic>
        <p:nvPicPr>
          <p:cNvPr id="6"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153" y="2868547"/>
            <a:ext cx="854046" cy="854046"/>
          </a:xfrm>
          <a:prstGeom prst="rect">
            <a:avLst/>
          </a:prstGeom>
        </p:spPr>
      </p:pic>
      <p:sp>
        <p:nvSpPr>
          <p:cNvPr id="7" name="Rectangle 6">
            <a:extLst>
              <a:ext uri="{FF2B5EF4-FFF2-40B4-BE49-F238E27FC236}">
                <a16:creationId xmlns:a16="http://schemas.microsoft.com/office/drawing/2014/main" id="{ED0F39FE-ABFC-434F-8991-7748E1C924D7}"/>
              </a:ext>
            </a:extLst>
          </p:cNvPr>
          <p:cNvSpPr/>
          <p:nvPr/>
        </p:nvSpPr>
        <p:spPr>
          <a:xfrm>
            <a:off x="1220200" y="3112866"/>
            <a:ext cx="3879454" cy="461665"/>
          </a:xfrm>
          <a:prstGeom prst="rect">
            <a:avLst/>
          </a:prstGeom>
          <a:solidFill>
            <a:schemeClr val="tx2">
              <a:lumMod val="40000"/>
              <a:lumOff val="60000"/>
            </a:schemeClr>
          </a:solidFill>
        </p:spPr>
        <p:txBody>
          <a:bodyPr wrap="square">
            <a:spAutoFit/>
          </a:bodyPr>
          <a:lstStyle/>
          <a:p>
            <a:pPr lvl="0" defTabSz="914400">
              <a:defRPr/>
            </a:pPr>
            <a:r>
              <a:rPr lang="en-GB" sz="2400" i="1" dirty="0"/>
              <a:t>Click on the correct answer.</a:t>
            </a:r>
          </a:p>
        </p:txBody>
      </p:sp>
    </p:spTree>
    <p:custDataLst>
      <p:tags r:id="rId1"/>
    </p:custDataLst>
    <p:extLst>
      <p:ext uri="{BB962C8B-B14F-4D97-AF65-F5344CB8AC3E}">
        <p14:creationId xmlns:p14="http://schemas.microsoft.com/office/powerpoint/2010/main" val="2396232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p>
        </p:txBody>
      </p:sp>
      <p:sp>
        <p:nvSpPr>
          <p:cNvPr id="3" name="Content Placeholder 2"/>
          <p:cNvSpPr>
            <a:spLocks noGrp="1"/>
          </p:cNvSpPr>
          <p:nvPr>
            <p:ph idx="1"/>
          </p:nvPr>
        </p:nvSpPr>
        <p:spPr/>
        <p:txBody>
          <a:bodyPr>
            <a:normAutofit/>
          </a:bodyPr>
          <a:lstStyle/>
          <a:p>
            <a:pPr marL="0" indent="0">
              <a:buNone/>
            </a:pPr>
            <a:r>
              <a:rPr lang="en-ZA" sz="2400" dirty="0"/>
              <a:t>The  main  difference  between  a  contactor  and  a  relay  is  a  contactor :</a:t>
            </a:r>
          </a:p>
          <a:p>
            <a:pPr marL="0" indent="0">
              <a:buNone/>
            </a:pPr>
            <a:endParaRPr lang="en-ZA" sz="2400" dirty="0"/>
          </a:p>
          <a:p>
            <a:pPr marL="457200" indent="-457200">
              <a:buFont typeface="+mj-lt"/>
              <a:buAutoNum type="alphaLcParenR"/>
            </a:pPr>
            <a:r>
              <a:rPr lang="en-ZA" sz="2400" dirty="0"/>
              <a:t>Only  works  on  AC  power  </a:t>
            </a:r>
          </a:p>
          <a:p>
            <a:pPr marL="457200" indent="-457200">
              <a:buFont typeface="+mj-lt"/>
              <a:buAutoNum type="alphaLcParenR"/>
            </a:pPr>
            <a:r>
              <a:rPr lang="en-ZA" sz="2400" dirty="0"/>
              <a:t>Only  has  one  set  of  contacts    </a:t>
            </a:r>
          </a:p>
          <a:p>
            <a:pPr marL="457200" indent="-457200">
              <a:buFont typeface="+mj-lt"/>
              <a:buAutoNum type="alphaLcParenR"/>
            </a:pPr>
            <a:r>
              <a:rPr lang="en-ZA" sz="2400" dirty="0"/>
              <a:t>Controls  larger  currents  </a:t>
            </a:r>
          </a:p>
          <a:p>
            <a:pPr marL="457200" indent="-457200">
              <a:buFont typeface="+mj-lt"/>
              <a:buAutoNum type="alphaLcParenR"/>
            </a:pPr>
            <a:r>
              <a:rPr lang="en-ZA" sz="2400" dirty="0"/>
              <a:t>Controls  voltage  only </a:t>
            </a:r>
          </a:p>
        </p:txBody>
      </p:sp>
    </p:spTree>
    <p:custDataLst>
      <p:tags r:id="rId1"/>
    </p:custDataLst>
    <p:extLst>
      <p:ext uri="{BB962C8B-B14F-4D97-AF65-F5344CB8AC3E}">
        <p14:creationId xmlns:p14="http://schemas.microsoft.com/office/powerpoint/2010/main" val="671808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5</a:t>
            </a:r>
          </a:p>
        </p:txBody>
      </p:sp>
      <p:sp>
        <p:nvSpPr>
          <p:cNvPr id="3" name="Content Placeholder 2"/>
          <p:cNvSpPr>
            <a:spLocks noGrp="1"/>
          </p:cNvSpPr>
          <p:nvPr>
            <p:ph idx="1"/>
          </p:nvPr>
        </p:nvSpPr>
        <p:spPr/>
        <p:txBody>
          <a:bodyPr/>
          <a:lstStyle/>
          <a:p>
            <a:pPr marL="0" indent="0">
              <a:buNone/>
            </a:pPr>
            <a:r>
              <a:rPr lang="en-ZA" dirty="0"/>
              <a:t>What is the part labelled X  in the diagram called?</a:t>
            </a:r>
          </a:p>
          <a:p>
            <a:pPr marL="0" indent="0">
              <a:buNone/>
            </a:pPr>
            <a:endParaRPr lang="en-ZA" dirty="0"/>
          </a:p>
          <a:p>
            <a:pPr marL="457200" indent="-457200">
              <a:buFont typeface="+mj-lt"/>
              <a:buAutoNum type="alphaLcParenR"/>
            </a:pPr>
            <a:r>
              <a:rPr lang="en-ZA" dirty="0"/>
              <a:t>Adjustable washer</a:t>
            </a:r>
          </a:p>
          <a:p>
            <a:pPr marL="457200" indent="-457200">
              <a:buFont typeface="+mj-lt"/>
              <a:buAutoNum type="alphaLcParenR"/>
            </a:pPr>
            <a:r>
              <a:rPr lang="en-ZA" dirty="0"/>
              <a:t>Eutectic alloy</a:t>
            </a:r>
          </a:p>
          <a:p>
            <a:pPr marL="457200" indent="-457200">
              <a:buFont typeface="+mj-lt"/>
              <a:buAutoNum type="alphaLcParenR"/>
            </a:pPr>
            <a:r>
              <a:rPr lang="en-ZA" dirty="0"/>
              <a:t>Bimetallic strip</a:t>
            </a:r>
          </a:p>
          <a:p>
            <a:pPr marL="457200" indent="-457200">
              <a:buFont typeface="+mj-lt"/>
              <a:buAutoNum type="alphaLcParenR"/>
            </a:pPr>
            <a:r>
              <a:rPr lang="en-ZA" dirty="0"/>
              <a:t>Guide bush</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19"/>
          <a:stretch/>
        </p:blipFill>
        <p:spPr bwMode="auto">
          <a:xfrm>
            <a:off x="4539729" y="2094356"/>
            <a:ext cx="3530383" cy="197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28122" y="2111971"/>
            <a:ext cx="797442" cy="369332"/>
          </a:xfrm>
          <a:prstGeom prst="rect">
            <a:avLst/>
          </a:prstGeom>
          <a:solidFill>
            <a:schemeClr val="bg1"/>
          </a:solidFill>
        </p:spPr>
        <p:txBody>
          <a:bodyPr wrap="square" rtlCol="0">
            <a:spAutoFit/>
          </a:bodyPr>
          <a:lstStyle/>
          <a:p>
            <a:r>
              <a:rPr lang="en-ZA" dirty="0"/>
              <a:t>         X</a:t>
            </a:r>
          </a:p>
        </p:txBody>
      </p:sp>
      <p:sp>
        <p:nvSpPr>
          <p:cNvPr id="8" name="TextBox 7"/>
          <p:cNvSpPr txBox="1"/>
          <p:nvPr/>
        </p:nvSpPr>
        <p:spPr>
          <a:xfrm>
            <a:off x="5387163" y="3405233"/>
            <a:ext cx="1034901" cy="369332"/>
          </a:xfrm>
          <a:prstGeom prst="rect">
            <a:avLst/>
          </a:prstGeom>
          <a:solidFill>
            <a:schemeClr val="bg1"/>
          </a:solidFill>
        </p:spPr>
        <p:txBody>
          <a:bodyPr wrap="square" rtlCol="0">
            <a:spAutoFit/>
          </a:bodyPr>
          <a:lstStyle/>
          <a:p>
            <a:r>
              <a:rPr lang="en-ZA" dirty="0"/>
              <a:t>         </a:t>
            </a:r>
          </a:p>
        </p:txBody>
      </p:sp>
    </p:spTree>
    <p:custDataLst>
      <p:tags r:id="rId1"/>
    </p:custDataLst>
    <p:extLst>
      <p:ext uri="{BB962C8B-B14F-4D97-AF65-F5344CB8AC3E}">
        <p14:creationId xmlns:p14="http://schemas.microsoft.com/office/powerpoint/2010/main" val="3425160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Let’s review:</a:t>
            </a:r>
          </a:p>
        </p:txBody>
      </p:sp>
      <p:sp>
        <p:nvSpPr>
          <p:cNvPr id="3" name="Content Placeholder 2"/>
          <p:cNvSpPr>
            <a:spLocks noGrp="1"/>
          </p:cNvSpPr>
          <p:nvPr>
            <p:ph idx="1"/>
          </p:nvPr>
        </p:nvSpPr>
        <p:spPr>
          <a:xfrm>
            <a:off x="1122532" y="1469693"/>
            <a:ext cx="8186360" cy="3821508"/>
          </a:xfrm>
        </p:spPr>
        <p:txBody>
          <a:bodyPr>
            <a:noAutofit/>
          </a:bodyPr>
          <a:lstStyle/>
          <a:p>
            <a:pPr marL="0" indent="0" algn="just">
              <a:buNone/>
            </a:pPr>
            <a:r>
              <a:rPr lang="en-GB" sz="2400" dirty="0"/>
              <a:t>In this lesson we have covered:</a:t>
            </a:r>
          </a:p>
          <a:p>
            <a:pPr algn="just">
              <a:buFont typeface="Wingdings" panose="05000000000000000000" pitchFamily="2" charset="2"/>
              <a:buChar char="ü"/>
            </a:pPr>
            <a:r>
              <a:rPr lang="en-GB" sz="2400" dirty="0"/>
              <a:t>Identifying different types of contactors.</a:t>
            </a:r>
          </a:p>
          <a:p>
            <a:pPr algn="just">
              <a:buFont typeface="Wingdings" panose="05000000000000000000" pitchFamily="2" charset="2"/>
              <a:buChar char="ü"/>
            </a:pPr>
            <a:r>
              <a:rPr lang="en-GB" sz="2400" dirty="0"/>
              <a:t>Selecting contactors for different loads.</a:t>
            </a:r>
          </a:p>
          <a:p>
            <a:pPr algn="just">
              <a:buFont typeface="Wingdings" panose="05000000000000000000" pitchFamily="2" charset="2"/>
              <a:buChar char="ü"/>
            </a:pPr>
            <a:r>
              <a:rPr lang="en-GB" sz="2400" dirty="0"/>
              <a:t>Types of overload relays.</a:t>
            </a:r>
          </a:p>
          <a:p>
            <a:pPr algn="just">
              <a:buFont typeface="Wingdings" panose="05000000000000000000" pitchFamily="2" charset="2"/>
              <a:buChar char="ü"/>
            </a:pPr>
            <a:r>
              <a:rPr lang="en-ZA" sz="2400" dirty="0"/>
              <a:t>Functions and selection of overload relays.</a:t>
            </a:r>
            <a:endParaRPr lang="en-GB" sz="2400" dirty="0"/>
          </a:p>
          <a:p>
            <a:pPr marL="0" indent="0" algn="just">
              <a:buNone/>
            </a:pPr>
            <a:r>
              <a:rPr lang="en-GB" sz="2400" dirty="0"/>
              <a:t>Make sure you have a complete understanding of all the work covered here before you start the next unit.</a:t>
            </a:r>
          </a:p>
          <a:p>
            <a:pPr algn="just">
              <a:buFont typeface="Wingdings" panose="05000000000000000000" pitchFamily="2" charset="2"/>
              <a:buChar char="ü"/>
            </a:pPr>
            <a:endParaRPr lang="en-GB" sz="2400" dirty="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1351483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a:bodyPr>
          <a:lstStyle/>
          <a:p>
            <a:r>
              <a:rPr lang="en-ZA" sz="2400" dirty="0"/>
              <a:t>Video brief - Vid001Expert technician explaining: Selection of contactors for specific loads and applications (NB: </a:t>
            </a:r>
            <a:r>
              <a:rPr lang="en-ZA" sz="2400" b="1" dirty="0"/>
              <a:t>Presenter must be able to explain the in-rush current diagrams</a:t>
            </a:r>
            <a:r>
              <a:rPr lang="en-ZA" sz="2400" dirty="0"/>
              <a:t>)</a:t>
            </a:r>
          </a:p>
        </p:txBody>
      </p:sp>
      <p:sp>
        <p:nvSpPr>
          <p:cNvPr id="4" name="Content Placeholder 3"/>
          <p:cNvSpPr>
            <a:spLocks noGrp="1"/>
          </p:cNvSpPr>
          <p:nvPr>
            <p:ph idx="1"/>
          </p:nvPr>
        </p:nvSpPr>
        <p:spPr/>
        <p:txBody>
          <a:bodyPr>
            <a:normAutofit fontScale="55000" lnSpcReduction="20000"/>
          </a:bodyPr>
          <a:lstStyle/>
          <a:p>
            <a:pPr marL="0" indent="0">
              <a:buNone/>
            </a:pPr>
            <a:r>
              <a:rPr lang="en-ZA" dirty="0"/>
              <a:t>It is important that the correct contactor is selected for specific loads and applications. Contactor ratings are clearly marked on the contactor, but care must be taken to select the correct contactor, based on current and application. Remember: When replacing a contactor, look at both the current and application markings on the contactor. The load type and duty cycle of the load are known as the Utilisation Category. There are basically four utilisation categories of contactors, denoted AC-1, AC-2, AC-3 and AC-4. The categories are determined by the current values that the contactor must make (switch on) or break (switch off), and they depend on:</a:t>
            </a:r>
          </a:p>
          <a:p>
            <a:r>
              <a:rPr lang="en-ZA" dirty="0"/>
              <a:t>The type of load being switched for example squirrel cage or slip ring motor, resistors.</a:t>
            </a:r>
          </a:p>
          <a:p>
            <a:endParaRPr lang="en-ZA" dirty="0"/>
          </a:p>
          <a:p>
            <a:endParaRPr lang="en-ZA" dirty="0"/>
          </a:p>
          <a:p>
            <a:endParaRPr lang="en-ZA" dirty="0"/>
          </a:p>
          <a:p>
            <a:endParaRPr lang="en-ZA" dirty="0"/>
          </a:p>
          <a:p>
            <a:r>
              <a:rPr lang="en-ZA" dirty="0"/>
              <a:t>The condition under which opening and closing, that is breaking and making of the circuit is performed, like motor running or stalled or in the course of starting or reverse running.</a:t>
            </a:r>
          </a:p>
          <a:p>
            <a:endParaRPr lang="en-ZA" dirty="0"/>
          </a:p>
          <a:p>
            <a:pPr marL="0" indent="0">
              <a:buNone/>
            </a:pPr>
            <a:r>
              <a:rPr lang="en-ZA" dirty="0"/>
              <a:t>Making capacity  is the current capacity of the breaker, which it can handle during closing even if the line has a short circuit fault. </a:t>
            </a:r>
          </a:p>
          <a:p>
            <a:pPr marL="0" indent="0">
              <a:buNone/>
            </a:pPr>
            <a:r>
              <a:rPr lang="en-ZA" dirty="0"/>
              <a:t>Breaking Capacity is the current capacity of the breaker, which it can handle during opening. This will be less than the Making capacity.</a:t>
            </a:r>
          </a:p>
          <a:p>
            <a:pPr marL="0" indent="0">
              <a:buNone/>
            </a:pPr>
            <a:endParaRPr lang="en-ZA"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530" y="2387596"/>
            <a:ext cx="1988289" cy="123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74275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Vid001 </a:t>
            </a:r>
            <a:r>
              <a:rPr lang="en-ZA" dirty="0" err="1"/>
              <a:t>contin</a:t>
            </a:r>
            <a:r>
              <a:rPr lang="en-ZA" dirty="0"/>
              <a:t>. Expert technician explaining: Selection of contactors for specific loads and applications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37580616"/>
              </p:ext>
            </p:extLst>
          </p:nvPr>
        </p:nvGraphicFramePr>
        <p:xfrm>
          <a:off x="703959" y="1873767"/>
          <a:ext cx="8832850" cy="6684201"/>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39105">
                <a:tc>
                  <a:txBody>
                    <a:bodyPr/>
                    <a:lstStyle/>
                    <a:p>
                      <a:r>
                        <a:rPr lang="en-ZA" sz="1512" b="0" i="0" kern="1200" dirty="0">
                          <a:solidFill>
                            <a:schemeClr val="tx1"/>
                          </a:solidFill>
                          <a:effectLst/>
                          <a:latin typeface="+mn-lt"/>
                          <a:ea typeface="+mn-ea"/>
                          <a:cs typeface="+mn-cs"/>
                        </a:rPr>
                        <a:t>In the 3 phase Squirrel-cage inductive motor load, which is one of the most common load types in the industry, the motor draws a significant amount of current (inrush current) when starting. Squirrel</a:t>
                      </a:r>
                      <a:r>
                        <a:rPr lang="en-ZA" sz="1512" b="0" i="0" kern="1200" baseline="0" dirty="0">
                          <a:solidFill>
                            <a:schemeClr val="tx1"/>
                          </a:solidFill>
                          <a:effectLst/>
                          <a:latin typeface="+mn-lt"/>
                          <a:ea typeface="+mn-ea"/>
                          <a:cs typeface="+mn-cs"/>
                        </a:rPr>
                        <a:t> cage and slip ring motors are discussed in detail in unit 6; DC motors.</a:t>
                      </a:r>
                      <a:endParaRPr lang="en-ZA" sz="1512" b="0" i="0" kern="1200" dirty="0">
                        <a:solidFill>
                          <a:schemeClr val="tx1"/>
                        </a:solidFill>
                        <a:effectLst/>
                        <a:latin typeface="+mn-lt"/>
                        <a:ea typeface="+mn-ea"/>
                        <a:cs typeface="+mn-cs"/>
                      </a:endParaRPr>
                    </a:p>
                    <a:p>
                      <a:r>
                        <a:rPr lang="en-ZA" sz="1512" b="0" i="0" kern="1200" dirty="0">
                          <a:solidFill>
                            <a:schemeClr val="tx1"/>
                          </a:solidFill>
                          <a:effectLst/>
                          <a:latin typeface="+mn-lt"/>
                          <a:ea typeface="+mn-ea"/>
                          <a:cs typeface="+mn-cs"/>
                        </a:rPr>
                        <a:t>The inrush current during the start of the motor is significantly higher than the motor running current. This can be seen in this</a:t>
                      </a:r>
                      <a:r>
                        <a:rPr lang="en-ZA" sz="1512" b="0" i="0" kern="1200" baseline="0" dirty="0">
                          <a:solidFill>
                            <a:schemeClr val="tx1"/>
                          </a:solidFill>
                          <a:effectLst/>
                          <a:latin typeface="+mn-lt"/>
                          <a:ea typeface="+mn-ea"/>
                          <a:cs typeface="+mn-cs"/>
                        </a:rPr>
                        <a:t> chart</a:t>
                      </a:r>
                      <a:r>
                        <a:rPr lang="en-ZA" sz="1512" b="0" i="0" kern="1200" dirty="0">
                          <a:solidFill>
                            <a:schemeClr val="tx1"/>
                          </a:solidFill>
                          <a:effectLst/>
                          <a:latin typeface="+mn-lt"/>
                          <a:ea typeface="+mn-ea"/>
                          <a:cs typeface="+mn-cs"/>
                        </a:rPr>
                        <a:t>. The contactor will have to be able to withstand this current.</a:t>
                      </a:r>
                      <a:endParaRPr lang="en-ZA" dirty="0"/>
                    </a:p>
                    <a:p>
                      <a:endParaRPr lang="en-ZA" dirty="0"/>
                    </a:p>
                    <a:p>
                      <a:endParaRPr lang="en-ZA" dirty="0"/>
                    </a:p>
                    <a:p>
                      <a:endParaRPr lang="en-ZA" dirty="0"/>
                    </a:p>
                    <a:p>
                      <a:r>
                        <a:rPr lang="en-ZA" dirty="0"/>
                        <a:t>We can summarise the four utilisation categories as</a:t>
                      </a:r>
                      <a:r>
                        <a:rPr lang="en-ZA" baseline="0" dirty="0"/>
                        <a:t>; </a:t>
                      </a:r>
                      <a:r>
                        <a:rPr lang="en-ZA" dirty="0"/>
                        <a:t>AC-1, AC-2, AC-3 and AC-4. The charts you are about to see have been compiled using</a:t>
                      </a:r>
                      <a:r>
                        <a:rPr lang="en-ZA" baseline="0" dirty="0"/>
                        <a:t> various manufacturer’s standards.</a:t>
                      </a:r>
                      <a:endParaRPr lang="en-ZA" dirty="0"/>
                    </a:p>
                    <a:p>
                      <a:pPr marL="0" marR="0" indent="0" algn="l" defTabSz="767913" rtl="0" eaLnBrk="1" fontAlgn="auto" latinLnBrk="0" hangingPunct="1">
                        <a:lnSpc>
                          <a:spcPct val="100000"/>
                        </a:lnSpc>
                        <a:spcBef>
                          <a:spcPts val="0"/>
                        </a:spcBef>
                        <a:spcAft>
                          <a:spcPts val="0"/>
                        </a:spcAft>
                        <a:buClrTx/>
                        <a:buSzTx/>
                        <a:buFontTx/>
                        <a:buNone/>
                        <a:tabLst/>
                        <a:defRPr/>
                      </a:pPr>
                      <a:r>
                        <a:rPr lang="en-ZA" dirty="0"/>
                        <a:t>Let’s start with Category AC-1. The ‘le’ refers to the rated operational current. When selecting a contactor,  make sure that the contactor’s rated current is specified.</a:t>
                      </a:r>
                    </a:p>
                    <a:p>
                      <a:pPr marL="0" marR="0" indent="0" algn="l" defTabSz="767913" rtl="0" eaLnBrk="1" fontAlgn="auto" latinLnBrk="0" hangingPunct="1">
                        <a:lnSpc>
                          <a:spcPct val="100000"/>
                        </a:lnSpc>
                        <a:spcBef>
                          <a:spcPts val="0"/>
                        </a:spcBef>
                        <a:spcAft>
                          <a:spcPts val="0"/>
                        </a:spcAft>
                        <a:buClrTx/>
                        <a:buSzTx/>
                        <a:buFontTx/>
                        <a:buNone/>
                        <a:tabLst/>
                        <a:defRPr/>
                      </a:pPr>
                      <a:r>
                        <a:rPr lang="en-ZA" dirty="0"/>
                        <a:t>This </a:t>
                      </a:r>
                      <a:r>
                        <a:rPr lang="en-ZA" sz="1512" b="0" i="0" u="none" strike="noStrike" kern="1200" baseline="0" dirty="0">
                          <a:solidFill>
                            <a:schemeClr val="tx1"/>
                          </a:solidFill>
                          <a:latin typeface="+mn-lt"/>
                          <a:ea typeface="+mn-ea"/>
                          <a:cs typeface="+mn-cs"/>
                        </a:rPr>
                        <a:t>applies to all AC machines (loads), for non-inductive or slightly inductive loads, whose power factor is at least equal to 0,95 (cos ∅ ≥ 0,95). </a:t>
                      </a:r>
                    </a:p>
                    <a:p>
                      <a:pPr marL="0" marR="0" indent="0" algn="l" defTabSz="767913" rtl="0" eaLnBrk="1" fontAlgn="auto" latinLnBrk="0" hangingPunct="1">
                        <a:lnSpc>
                          <a:spcPct val="100000"/>
                        </a:lnSpc>
                        <a:spcBef>
                          <a:spcPts val="0"/>
                        </a:spcBef>
                        <a:spcAft>
                          <a:spcPts val="0"/>
                        </a:spcAft>
                        <a:buClrTx/>
                        <a:buSzTx/>
                        <a:buFontTx/>
                        <a:buNone/>
                        <a:tabLst/>
                        <a:defRPr/>
                      </a:pPr>
                      <a:r>
                        <a:rPr lang="en-ZA" dirty="0"/>
                        <a:t>An example of this is Heating distribution.</a:t>
                      </a:r>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endParaRPr lang="en-ZA" sz="1512" b="1" i="0" u="none" strike="noStrike" kern="1200" baseline="0" dirty="0">
                        <a:solidFill>
                          <a:schemeClr val="tx1"/>
                        </a:solidFill>
                        <a:latin typeface="+mn-lt"/>
                        <a:ea typeface="+mn-ea"/>
                        <a:cs typeface="+mn-cs"/>
                      </a:endParaRPr>
                    </a:p>
                    <a:p>
                      <a:pPr marL="0" marR="0" indent="0" algn="l" defTabSz="767913" rtl="0" eaLnBrk="1" fontAlgn="auto" latinLnBrk="0" hangingPunct="1">
                        <a:lnSpc>
                          <a:spcPct val="100000"/>
                        </a:lnSpc>
                        <a:spcBef>
                          <a:spcPts val="0"/>
                        </a:spcBef>
                        <a:spcAft>
                          <a:spcPts val="0"/>
                        </a:spcAft>
                        <a:buClrTx/>
                        <a:buSzTx/>
                        <a:buFontTx/>
                        <a:buNone/>
                        <a:tabLst/>
                        <a:defRPr/>
                      </a:pPr>
                      <a:r>
                        <a:rPr lang="en-ZA" sz="1512" b="1" i="0" u="none" strike="noStrike" kern="1200" baseline="0" dirty="0">
                          <a:solidFill>
                            <a:schemeClr val="tx1"/>
                          </a:solidFill>
                          <a:latin typeface="+mn-lt"/>
                          <a:ea typeface="+mn-ea"/>
                          <a:cs typeface="+mn-cs"/>
                        </a:rPr>
                        <a:t>Category AC-1 </a:t>
                      </a:r>
                      <a:r>
                        <a:rPr lang="en-ZA" sz="1512" b="0" i="0" u="none" strike="noStrike" kern="1200" baseline="0" dirty="0">
                          <a:solidFill>
                            <a:schemeClr val="tx1"/>
                          </a:solidFill>
                          <a:latin typeface="+mn-lt"/>
                          <a:ea typeface="+mn-ea"/>
                          <a:cs typeface="+mn-cs"/>
                        </a:rPr>
                        <a:t>	</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512" b="1" i="0" u="none" strike="noStrike" kern="1200" baseline="0" dirty="0">
                          <a:solidFill>
                            <a:schemeClr val="tx1"/>
                          </a:solidFill>
                          <a:latin typeface="+mn-lt"/>
                          <a:ea typeface="+mn-ea"/>
                          <a:cs typeface="+mn-cs"/>
                        </a:rPr>
                        <a:t>Application example: </a:t>
                      </a:r>
                      <a:endParaRPr lang="en-ZA" sz="1512" b="0" i="0" u="none" strike="noStrike" kern="1200" baseline="0" dirty="0">
                        <a:solidFill>
                          <a:schemeClr val="tx1"/>
                        </a:solidFill>
                        <a:latin typeface="+mn-lt"/>
                        <a:ea typeface="+mn-ea"/>
                        <a:cs typeface="+mn-cs"/>
                      </a:endParaRPr>
                    </a:p>
                    <a:p>
                      <a:r>
                        <a:rPr lang="en-ZA" sz="1512" b="0" i="0" u="none" strike="noStrike" kern="1200" baseline="0" dirty="0">
                          <a:solidFill>
                            <a:schemeClr val="tx1"/>
                          </a:solidFill>
                          <a:latin typeface="+mn-lt"/>
                          <a:ea typeface="+mn-ea"/>
                          <a:cs typeface="+mn-cs"/>
                        </a:rPr>
                        <a:t>Heating distribution. 	</a:t>
                      </a:r>
                    </a:p>
                    <a:p>
                      <a:endParaRPr lang="en-ZA" dirty="0"/>
                    </a:p>
                    <a:p>
                      <a:endParaRPr lang="en-ZA" dirty="0"/>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798" y="5344377"/>
            <a:ext cx="2174164" cy="194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95" y="2336913"/>
            <a:ext cx="2398657" cy="124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5260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Vid001 </a:t>
            </a:r>
            <a:r>
              <a:rPr lang="en-ZA" dirty="0" err="1"/>
              <a:t>contin</a:t>
            </a:r>
            <a:r>
              <a:rPr lang="en-ZA" dirty="0"/>
              <a:t>. Expert technician explaining: Selection of contactors for specific loads and applications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51557856"/>
              </p:ext>
            </p:extLst>
          </p:nvPr>
        </p:nvGraphicFramePr>
        <p:xfrm>
          <a:off x="703959" y="1873767"/>
          <a:ext cx="8832850" cy="3918903"/>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39105">
                <a:tc>
                  <a:txBody>
                    <a:bodyPr/>
                    <a:lstStyle/>
                    <a:p>
                      <a:r>
                        <a:rPr lang="en-ZA" dirty="0"/>
                        <a:t>Category AC-2. </a:t>
                      </a:r>
                      <a:r>
                        <a:rPr lang="en-ZA" sz="1512" b="0" i="0" u="none" strike="noStrike" kern="1200" baseline="0" dirty="0">
                          <a:solidFill>
                            <a:schemeClr val="tx1"/>
                          </a:solidFill>
                          <a:latin typeface="+mn-lt"/>
                          <a:ea typeface="+mn-ea"/>
                          <a:cs typeface="+mn-cs"/>
                        </a:rPr>
                        <a:t>Applies to starting, plugging and inching of slip ring motors. On closing, the contactor makes the starting current, (approximately 2.5 x </a:t>
                      </a:r>
                      <a:r>
                        <a:rPr lang="en-ZA" sz="1512" b="0" i="0" u="none" strike="noStrike" kern="1200" baseline="0" dirty="0" err="1">
                          <a:solidFill>
                            <a:schemeClr val="tx1"/>
                          </a:solidFill>
                          <a:latin typeface="+mn-lt"/>
                          <a:ea typeface="+mn-ea"/>
                          <a:cs typeface="+mn-cs"/>
                        </a:rPr>
                        <a:t>Ie</a:t>
                      </a:r>
                      <a:r>
                        <a:rPr lang="en-ZA" sz="1512" b="0" i="0" u="none" strike="noStrike" kern="1200" baseline="0" dirty="0">
                          <a:solidFill>
                            <a:schemeClr val="tx1"/>
                          </a:solidFill>
                          <a:latin typeface="+mn-lt"/>
                          <a:ea typeface="+mn-ea"/>
                          <a:cs typeface="+mn-cs"/>
                        </a:rPr>
                        <a:t>). On opening, it must break the starting current (voltage ≤ mains voltage). Breaking is severe. 	</a:t>
                      </a:r>
                    </a:p>
                    <a:p>
                      <a:r>
                        <a:rPr lang="en-ZA" sz="1512" b="0" i="0" u="none" strike="noStrike" kern="1200" baseline="0" dirty="0">
                          <a:solidFill>
                            <a:schemeClr val="tx1"/>
                          </a:solidFill>
                          <a:latin typeface="+mn-lt"/>
                          <a:ea typeface="+mn-ea"/>
                          <a:cs typeface="+mn-cs"/>
                        </a:rPr>
                        <a:t>An example of this is Lifting overhead cranes, gantries.</a:t>
                      </a:r>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512" b="1" i="0" u="none" strike="noStrike" kern="1200" baseline="0" dirty="0">
                          <a:solidFill>
                            <a:schemeClr val="tx1"/>
                          </a:solidFill>
                          <a:latin typeface="+mn-lt"/>
                          <a:ea typeface="+mn-ea"/>
                          <a:cs typeface="+mn-cs"/>
                        </a:rPr>
                        <a:t>Category AC-2 </a:t>
                      </a:r>
                      <a:r>
                        <a:rPr lang="en-ZA" sz="1512" b="0" i="0" u="none" strike="noStrike" kern="1200" baseline="0" dirty="0">
                          <a:solidFill>
                            <a:schemeClr val="tx1"/>
                          </a:solidFill>
                          <a:latin typeface="+mn-lt"/>
                          <a:ea typeface="+mn-ea"/>
                          <a:cs typeface="+mn-cs"/>
                        </a:rPr>
                        <a:t>	</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512" b="0" i="0" u="none" strike="noStrike" kern="1200" baseline="0" dirty="0">
                          <a:solidFill>
                            <a:schemeClr val="tx1"/>
                          </a:solidFill>
                          <a:latin typeface="+mn-lt"/>
                          <a:ea typeface="+mn-ea"/>
                          <a:cs typeface="+mn-cs"/>
                        </a:rPr>
                        <a:t>	</a:t>
                      </a:r>
                    </a:p>
                    <a:p>
                      <a:r>
                        <a:rPr lang="en-ZA" sz="1512" b="1" i="0" u="none" strike="noStrike" kern="1200" baseline="0" dirty="0">
                          <a:solidFill>
                            <a:schemeClr val="tx1"/>
                          </a:solidFill>
                          <a:latin typeface="+mn-lt"/>
                          <a:ea typeface="+mn-ea"/>
                          <a:cs typeface="+mn-cs"/>
                        </a:rPr>
                        <a:t>Application example: </a:t>
                      </a:r>
                      <a:endParaRPr lang="en-ZA" sz="1512" b="0" i="0" u="none" strike="noStrike" kern="1200" baseline="0" dirty="0">
                        <a:solidFill>
                          <a:schemeClr val="tx1"/>
                        </a:solidFill>
                        <a:latin typeface="+mn-lt"/>
                        <a:ea typeface="+mn-ea"/>
                        <a:cs typeface="+mn-cs"/>
                      </a:endParaRPr>
                    </a:p>
                    <a:p>
                      <a:r>
                        <a:rPr lang="en-ZA" sz="1512" b="0" i="0" u="none" strike="noStrike" kern="1200" baseline="0" dirty="0">
                          <a:solidFill>
                            <a:schemeClr val="tx1"/>
                          </a:solidFill>
                          <a:latin typeface="+mn-lt"/>
                          <a:ea typeface="+mn-ea"/>
                          <a:cs typeface="+mn-cs"/>
                        </a:rPr>
                        <a:t>Lifting overhead cranes, gantries. 	</a:t>
                      </a:r>
                    </a:p>
                    <a:p>
                      <a:endParaRPr lang="en-ZA" dirty="0"/>
                    </a:p>
                    <a:p>
                      <a:endParaRPr lang="en-ZA" dirty="0"/>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394" y="2640049"/>
            <a:ext cx="24288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1187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Outcomes</a:t>
            </a:r>
          </a:p>
        </p:txBody>
      </p:sp>
      <p:sp>
        <p:nvSpPr>
          <p:cNvPr id="5" name="Content Placeholder 4"/>
          <p:cNvSpPr>
            <a:spLocks noGrp="1"/>
          </p:cNvSpPr>
          <p:nvPr>
            <p:ph idx="1"/>
          </p:nvPr>
        </p:nvSpPr>
        <p:spPr/>
        <p:txBody>
          <a:bodyPr>
            <a:normAutofit/>
          </a:bodyPr>
          <a:lstStyle/>
          <a:p>
            <a:r>
              <a:rPr lang="en-ZA" sz="2400" dirty="0">
                <a:solidFill>
                  <a:srgbClr val="0070C0"/>
                </a:solidFill>
              </a:rPr>
              <a:t>Function of switching devices</a:t>
            </a:r>
          </a:p>
          <a:p>
            <a:r>
              <a:rPr lang="en-ZA" sz="2400" dirty="0">
                <a:solidFill>
                  <a:srgbClr val="0070C0"/>
                </a:solidFill>
              </a:rPr>
              <a:t>Purpose and function of contactors</a:t>
            </a:r>
          </a:p>
          <a:p>
            <a:r>
              <a:rPr lang="en-ZA" sz="2400" dirty="0">
                <a:solidFill>
                  <a:srgbClr val="0070C0"/>
                </a:solidFill>
              </a:rPr>
              <a:t>Types of contactors</a:t>
            </a:r>
          </a:p>
          <a:p>
            <a:r>
              <a:rPr lang="en-ZA" sz="2400" dirty="0">
                <a:solidFill>
                  <a:srgbClr val="0070C0"/>
                </a:solidFill>
              </a:rPr>
              <a:t>Selection of contactors</a:t>
            </a:r>
          </a:p>
          <a:p>
            <a:r>
              <a:rPr lang="en-ZA" sz="2400" dirty="0">
                <a:solidFill>
                  <a:srgbClr val="0070C0"/>
                </a:solidFill>
              </a:rPr>
              <a:t>Overload protection</a:t>
            </a:r>
          </a:p>
          <a:p>
            <a:r>
              <a:rPr lang="en-ZA" sz="2400" dirty="0">
                <a:solidFill>
                  <a:srgbClr val="0070C0"/>
                </a:solidFill>
              </a:rPr>
              <a:t>Purpose and function of overload relays</a:t>
            </a:r>
          </a:p>
          <a:p>
            <a:r>
              <a:rPr lang="en-ZA" sz="2400" dirty="0">
                <a:solidFill>
                  <a:srgbClr val="0070C0"/>
                </a:solidFill>
              </a:rPr>
              <a:t>Types of overload protection</a:t>
            </a:r>
          </a:p>
          <a:p>
            <a:r>
              <a:rPr lang="en-ZA" sz="2400" dirty="0">
                <a:solidFill>
                  <a:srgbClr val="0070C0"/>
                </a:solidFill>
              </a:rPr>
              <a:t>Selection of overload relays</a:t>
            </a:r>
          </a:p>
          <a:p>
            <a:endParaRPr lang="en-ZA" sz="2400" dirty="0">
              <a:solidFill>
                <a:srgbClr val="0070C0"/>
              </a:solidFill>
            </a:endParaRPr>
          </a:p>
        </p:txBody>
      </p:sp>
    </p:spTree>
    <p:extLst>
      <p:ext uri="{BB962C8B-B14F-4D97-AF65-F5344CB8AC3E}">
        <p14:creationId xmlns:p14="http://schemas.microsoft.com/office/powerpoint/2010/main" val="2957094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Vid001 </a:t>
            </a:r>
            <a:r>
              <a:rPr lang="en-ZA" dirty="0" err="1"/>
              <a:t>contin</a:t>
            </a:r>
            <a:r>
              <a:rPr lang="en-ZA" dirty="0"/>
              <a:t>. Expert technician explaining: Selection of contactors for specific loads and applications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3799898"/>
              </p:ext>
            </p:extLst>
          </p:nvPr>
        </p:nvGraphicFramePr>
        <p:xfrm>
          <a:off x="703959" y="1873767"/>
          <a:ext cx="8832850" cy="5301552"/>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39105">
                <a:tc>
                  <a:txBody>
                    <a:bodyPr/>
                    <a:lstStyle/>
                    <a:p>
                      <a:r>
                        <a:rPr lang="en-ZA" dirty="0"/>
                        <a:t>Category AC-3. </a:t>
                      </a:r>
                      <a:r>
                        <a:rPr lang="en-ZA" sz="1512" b="0" i="0" u="none" strike="noStrike" kern="1200" baseline="0" dirty="0">
                          <a:solidFill>
                            <a:schemeClr val="tx1"/>
                          </a:solidFill>
                          <a:latin typeface="+mn-lt"/>
                          <a:ea typeface="+mn-ea"/>
                          <a:cs typeface="+mn-cs"/>
                        </a:rPr>
                        <a:t>This applies to squirrel cage motors where breaking occurs while the motor is running. On closing, the contactor makes the starting current, which is about 5 to 7 times the rated current of the motor. On opening, it breaks the rated current drawn by the motor. 	</a:t>
                      </a:r>
                    </a:p>
                    <a:p>
                      <a:r>
                        <a:rPr lang="en-ZA" sz="1512" b="0" i="0" u="none" strike="noStrike" kern="1200" baseline="0" dirty="0">
                          <a:solidFill>
                            <a:schemeClr val="tx1"/>
                          </a:solidFill>
                          <a:latin typeface="+mn-lt"/>
                          <a:ea typeface="+mn-ea"/>
                          <a:cs typeface="+mn-cs"/>
                        </a:rPr>
                        <a:t>Examples of this include; Conveyor belts, compressors, pumps, mixers, and air conditioning units. 	</a:t>
                      </a:r>
                    </a:p>
                    <a:p>
                      <a:endParaRPr lang="en-ZA" sz="1512" b="0" i="0" u="none" strike="noStrike" kern="1200" baseline="0" dirty="0">
                        <a:solidFill>
                          <a:schemeClr val="tx1"/>
                        </a:solidFill>
                        <a:latin typeface="+mn-lt"/>
                        <a:ea typeface="+mn-ea"/>
                        <a:cs typeface="+mn-cs"/>
                      </a:endParaRPr>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512" b="1" i="0" u="none" strike="noStrike" kern="1200" baseline="0" dirty="0">
                          <a:solidFill>
                            <a:schemeClr val="tx1"/>
                          </a:solidFill>
                          <a:latin typeface="+mn-lt"/>
                          <a:ea typeface="+mn-ea"/>
                          <a:cs typeface="+mn-cs"/>
                        </a:rPr>
                        <a:t>Category AC-3</a:t>
                      </a:r>
                      <a:endParaRPr lang="en-ZA" sz="1512" b="0" i="0" u="none" strike="noStrike" kern="1200" baseline="0" dirty="0">
                        <a:solidFill>
                          <a:schemeClr val="tx1"/>
                        </a:solidFill>
                        <a:latin typeface="+mn-lt"/>
                        <a:ea typeface="+mn-ea"/>
                        <a:cs typeface="+mn-cs"/>
                      </a:endParaRP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512" b="1" i="0" u="none" strike="noStrike" kern="1200" baseline="0" dirty="0">
                          <a:solidFill>
                            <a:schemeClr val="tx1"/>
                          </a:solidFill>
                          <a:latin typeface="+mn-lt"/>
                          <a:ea typeface="+mn-ea"/>
                          <a:cs typeface="+mn-cs"/>
                        </a:rPr>
                        <a:t>Application example: </a:t>
                      </a:r>
                      <a:endParaRPr lang="en-ZA" sz="1512" b="0" i="0" u="none" strike="noStrike" kern="1200" baseline="0" dirty="0">
                        <a:solidFill>
                          <a:schemeClr val="tx1"/>
                        </a:solidFill>
                        <a:latin typeface="+mn-lt"/>
                        <a:ea typeface="+mn-ea"/>
                        <a:cs typeface="+mn-cs"/>
                      </a:endParaRPr>
                    </a:p>
                    <a:p>
                      <a:r>
                        <a:rPr lang="en-ZA" sz="1512" b="0" i="0" u="none" strike="noStrike" kern="1200" baseline="0" dirty="0">
                          <a:solidFill>
                            <a:schemeClr val="tx1"/>
                          </a:solidFill>
                          <a:latin typeface="+mn-lt"/>
                          <a:ea typeface="+mn-ea"/>
                          <a:cs typeface="+mn-cs"/>
                        </a:rPr>
                        <a:t>Conveyor belts, compressors, pumps, mixers, and air conditioning units. 	</a:t>
                      </a:r>
                    </a:p>
                    <a:p>
                      <a:endParaRPr lang="en-ZA" dirty="0"/>
                    </a:p>
                    <a:p>
                      <a:endParaRPr lang="en-ZA" dirty="0"/>
                    </a:p>
                    <a:p>
                      <a:r>
                        <a:rPr lang="en-ZA" sz="1512" b="0" i="0" u="none" strike="noStrike" kern="1200" baseline="0" dirty="0">
                          <a:solidFill>
                            <a:schemeClr val="tx1"/>
                          </a:solidFill>
                          <a:latin typeface="+mn-lt"/>
                          <a:ea typeface="+mn-ea"/>
                          <a:cs typeface="+mn-cs"/>
                        </a:rPr>
                        <a:t>	</a:t>
                      </a:r>
                    </a:p>
                    <a:p>
                      <a:r>
                        <a:rPr lang="en-ZA" sz="1512" b="0" i="0" u="none" strike="noStrike" kern="1200" baseline="0" dirty="0">
                          <a:solidFill>
                            <a:schemeClr val="tx1"/>
                          </a:solidFill>
                          <a:latin typeface="+mn-lt"/>
                          <a:ea typeface="+mn-ea"/>
                          <a:cs typeface="+mn-cs"/>
                        </a:rPr>
                        <a:t>	</a:t>
                      </a:r>
                    </a:p>
                    <a:p>
                      <a:endParaRPr lang="en-ZA" dirty="0"/>
                    </a:p>
                    <a:p>
                      <a:endParaRPr lang="en-ZA" dirty="0"/>
                    </a:p>
                  </a:txBody>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659" y="2645588"/>
            <a:ext cx="24288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42176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Vid001 </a:t>
            </a:r>
            <a:r>
              <a:rPr lang="en-ZA" dirty="0" err="1"/>
              <a:t>contin</a:t>
            </a:r>
            <a:r>
              <a:rPr lang="en-ZA" dirty="0"/>
              <a:t>. Expert technician explaining: Selection of contactors for specific loads and applications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87960626"/>
              </p:ext>
            </p:extLst>
          </p:nvPr>
        </p:nvGraphicFramePr>
        <p:xfrm>
          <a:off x="703959" y="1873767"/>
          <a:ext cx="8832850" cy="3918903"/>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39105">
                <a:tc>
                  <a:txBody>
                    <a:bodyPr/>
                    <a:lstStyle/>
                    <a:p>
                      <a:r>
                        <a:rPr lang="en-ZA" dirty="0"/>
                        <a:t>Category AC-4. </a:t>
                      </a:r>
                      <a:r>
                        <a:rPr lang="en-ZA" sz="1512" b="0" i="0" u="none" strike="noStrike" kern="1200" baseline="0" dirty="0">
                          <a:solidFill>
                            <a:schemeClr val="tx1"/>
                          </a:solidFill>
                          <a:latin typeface="+mn-lt"/>
                          <a:ea typeface="+mn-ea"/>
                          <a:cs typeface="+mn-cs"/>
                        </a:rPr>
                        <a:t>Applies to plugging and inching of squirrel cage motors. The contactor makes the starting current, (approx. 5 to 7 x </a:t>
                      </a:r>
                      <a:r>
                        <a:rPr lang="en-ZA" sz="1512" b="0" i="0" u="none" strike="noStrike" kern="1200" baseline="0" dirty="0" err="1">
                          <a:solidFill>
                            <a:schemeClr val="tx1"/>
                          </a:solidFill>
                          <a:latin typeface="+mn-lt"/>
                          <a:ea typeface="+mn-ea"/>
                          <a:cs typeface="+mn-cs"/>
                        </a:rPr>
                        <a:t>Ie</a:t>
                      </a:r>
                      <a:r>
                        <a:rPr lang="en-ZA" sz="1512" b="0" i="0" u="none" strike="noStrike" kern="1200" baseline="0" dirty="0">
                          <a:solidFill>
                            <a:schemeClr val="tx1"/>
                          </a:solidFill>
                          <a:latin typeface="+mn-lt"/>
                          <a:ea typeface="+mn-ea"/>
                          <a:cs typeface="+mn-cs"/>
                        </a:rPr>
                        <a:t>). On opening, it breaks this same current, which varies according to motor speed. Breaking is severe. 	</a:t>
                      </a:r>
                    </a:p>
                    <a:p>
                      <a:r>
                        <a:rPr lang="en-ZA" sz="1512" b="0" i="0" u="none" strike="noStrike" kern="1200" baseline="0" dirty="0">
                          <a:solidFill>
                            <a:schemeClr val="tx1"/>
                          </a:solidFill>
                          <a:latin typeface="+mn-lt"/>
                          <a:ea typeface="+mn-ea"/>
                          <a:cs typeface="+mn-cs"/>
                        </a:rPr>
                        <a:t>Application examples </a:t>
                      </a:r>
                      <a:r>
                        <a:rPr lang="en-ZA" sz="1512" b="0" i="0" u="none" strike="noStrike" kern="1200" baseline="0">
                          <a:solidFill>
                            <a:schemeClr val="tx1"/>
                          </a:solidFill>
                          <a:latin typeface="+mn-lt"/>
                          <a:ea typeface="+mn-ea"/>
                          <a:cs typeface="+mn-cs"/>
                        </a:rPr>
                        <a:t>are:</a:t>
                      </a:r>
                      <a:r>
                        <a:rPr lang="en-ZA" sz="1512" b="0" i="0" u="none" strike="noStrike" kern="1200" baseline="0" dirty="0">
                          <a:solidFill>
                            <a:schemeClr val="tx1"/>
                          </a:solidFill>
                          <a:latin typeface="+mn-lt"/>
                          <a:ea typeface="+mn-ea"/>
                          <a:cs typeface="+mn-cs"/>
                        </a:rPr>
                        <a:t> </a:t>
                      </a:r>
                      <a:r>
                        <a:rPr lang="en-ZA" sz="1512" b="0" i="0" u="none" strike="noStrike" kern="1200" baseline="0">
                          <a:solidFill>
                            <a:schemeClr val="tx1"/>
                          </a:solidFill>
                          <a:latin typeface="+mn-lt"/>
                          <a:ea typeface="+mn-ea"/>
                          <a:cs typeface="+mn-cs"/>
                        </a:rPr>
                        <a:t>Hoists</a:t>
                      </a:r>
                      <a:r>
                        <a:rPr lang="en-ZA" sz="1512" b="0" i="0" u="none" strike="noStrike" kern="1200" baseline="0" dirty="0">
                          <a:solidFill>
                            <a:schemeClr val="tx1"/>
                          </a:solidFill>
                          <a:latin typeface="+mn-lt"/>
                          <a:ea typeface="+mn-ea"/>
                          <a:cs typeface="+mn-cs"/>
                        </a:rPr>
                        <a:t>, printing machines, wire drawing machines.</a:t>
                      </a:r>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512" b="1" i="0" u="none" strike="noStrike" kern="1200" baseline="0" dirty="0">
                          <a:solidFill>
                            <a:schemeClr val="tx1"/>
                          </a:solidFill>
                          <a:latin typeface="+mn-lt"/>
                          <a:ea typeface="+mn-ea"/>
                          <a:cs typeface="+mn-cs"/>
                        </a:rPr>
                        <a:t>Category AC-4</a:t>
                      </a:r>
                      <a:endParaRPr lang="en-ZA" sz="1512" b="0" i="0" u="none" strike="noStrike" kern="1200" baseline="0" dirty="0">
                        <a:solidFill>
                          <a:schemeClr val="tx1"/>
                        </a:solidFill>
                        <a:latin typeface="+mn-lt"/>
                        <a:ea typeface="+mn-ea"/>
                        <a:cs typeface="+mn-cs"/>
                      </a:endParaRP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512" b="0" i="0" u="none" strike="noStrike" kern="1200" baseline="0" dirty="0">
                          <a:solidFill>
                            <a:schemeClr val="tx1"/>
                          </a:solidFill>
                          <a:latin typeface="+mn-lt"/>
                          <a:ea typeface="+mn-ea"/>
                          <a:cs typeface="+mn-cs"/>
                        </a:rPr>
                        <a:t>	</a:t>
                      </a:r>
                      <a:r>
                        <a:rPr lang="en-ZA" sz="1512" b="1" i="0" u="none" strike="noStrike" kern="1200" baseline="0" dirty="0">
                          <a:solidFill>
                            <a:schemeClr val="tx1"/>
                          </a:solidFill>
                          <a:latin typeface="+mn-lt"/>
                          <a:ea typeface="+mn-ea"/>
                          <a:cs typeface="+mn-cs"/>
                        </a:rPr>
                        <a:t>Application example: </a:t>
                      </a:r>
                      <a:endParaRPr lang="en-ZA" sz="1512" b="0" i="0" u="none" strike="noStrike" kern="1200" baseline="0" dirty="0">
                        <a:solidFill>
                          <a:schemeClr val="tx1"/>
                        </a:solidFill>
                        <a:latin typeface="+mn-lt"/>
                        <a:ea typeface="+mn-ea"/>
                        <a:cs typeface="+mn-cs"/>
                      </a:endParaRPr>
                    </a:p>
                    <a:p>
                      <a:r>
                        <a:rPr lang="en-ZA" sz="1512" b="0" i="0" u="none" strike="noStrike" kern="1200" baseline="0" dirty="0">
                          <a:solidFill>
                            <a:schemeClr val="tx1"/>
                          </a:solidFill>
                          <a:latin typeface="+mn-lt"/>
                          <a:ea typeface="+mn-ea"/>
                          <a:cs typeface="+mn-cs"/>
                        </a:rPr>
                        <a:t>Hoists, printing machines, wire drawing machines. 	</a:t>
                      </a:r>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600510"/>
            <a:ext cx="23145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65177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59" y="85061"/>
            <a:ext cx="8831461" cy="1288639"/>
          </a:xfrm>
        </p:spPr>
        <p:txBody>
          <a:bodyPr>
            <a:noAutofit/>
          </a:bodyPr>
          <a:lstStyle/>
          <a:p>
            <a:r>
              <a:rPr lang="en-ZA" sz="2800" dirty="0"/>
              <a:t>Video brief - Vid02 Expert technician explaining the function of overload components and selection of overloads</a:t>
            </a:r>
            <a:br>
              <a:rPr lang="en-ZA" sz="2800" dirty="0"/>
            </a:br>
            <a:endParaRPr lang="en-ZA" sz="2800" dirty="0"/>
          </a:p>
        </p:txBody>
      </p:sp>
      <p:sp>
        <p:nvSpPr>
          <p:cNvPr id="3" name="Content Placeholder 2"/>
          <p:cNvSpPr>
            <a:spLocks noGrp="1"/>
          </p:cNvSpPr>
          <p:nvPr>
            <p:ph idx="1"/>
          </p:nvPr>
        </p:nvSpPr>
        <p:spPr>
          <a:xfrm>
            <a:off x="703959" y="1022824"/>
            <a:ext cx="8831461" cy="5409874"/>
          </a:xfrm>
        </p:spPr>
        <p:txBody>
          <a:bodyPr>
            <a:noAutofit/>
          </a:bodyPr>
          <a:lstStyle/>
          <a:p>
            <a:pPr marL="0" indent="0">
              <a:buNone/>
            </a:pPr>
            <a:r>
              <a:rPr lang="en-ZA" sz="1400" dirty="0"/>
              <a:t>An overload relay protects an electrical motor from overheating once an overload is detected. When current is too high for too long, heaters cause the relay contacts, carrying current to the coil of the contactor, to open. When the contacts open, the contactor coil de-energizes, which results in an interruption of the main power to the motor. </a:t>
            </a:r>
          </a:p>
          <a:p>
            <a:r>
              <a:rPr lang="en-ZA" sz="1400" dirty="0"/>
              <a:t>We will examine the following components on the overloads display board. </a:t>
            </a:r>
          </a:p>
          <a:p>
            <a:pPr marL="0" indent="0">
              <a:buNone/>
            </a:pPr>
            <a:r>
              <a:rPr lang="en-ZA" sz="1400" dirty="0"/>
              <a:t>Terminals (power circuit) </a:t>
            </a:r>
          </a:p>
          <a:p>
            <a:r>
              <a:rPr lang="en-ZA" sz="1400" dirty="0"/>
              <a:t>Incoming connectors are in the form of adjustable copper prongs or screw type terminals. These terminals or prongs are connected to the contactor terminals and are marked in the same manner as the contactor top stationary contacts (1, 3, 5; R,S,T; L1, L2, L3). Outgoing connectors are in the form of screw type terminals. These terminals connect the load to the power circuit and are marked the same as the contactor bottom stationary contacts (2, 4, 6; U,V,W; T1, T2, T3). </a:t>
            </a:r>
          </a:p>
          <a:p>
            <a:pPr marL="0" indent="0">
              <a:buNone/>
            </a:pPr>
            <a:r>
              <a:rPr lang="en-ZA" sz="1400" dirty="0"/>
              <a:t>Current adjustment</a:t>
            </a:r>
          </a:p>
          <a:p>
            <a:r>
              <a:rPr lang="en-ZA" sz="1400" dirty="0"/>
              <a:t>Adjustment of the overload relay to match the full load current of the load can be by means of either a lever, a screw or heater coil. The lever is moved to the desired current mark. The screw works as a dial graduated in amperes. The heater coil works against a standard selection table. For a certain current rating, a heater coil has to be chosen from a chart to match the load current and it must be installed on the overload. 	</a:t>
            </a:r>
          </a:p>
          <a:p>
            <a:pPr marL="0" indent="0">
              <a:buNone/>
            </a:pPr>
            <a:r>
              <a:rPr lang="en-ZA" sz="1400" dirty="0"/>
              <a:t>Reset button</a:t>
            </a:r>
          </a:p>
          <a:p>
            <a:r>
              <a:rPr lang="en-ZA" sz="1400" dirty="0"/>
              <a:t>A hand/auto lever or screw provides selection of either manual resetting of the trip switch by the insulated stop- reset push, or automatic resetting of the trip switch when the relay has cooled after tripping. 	</a:t>
            </a:r>
          </a:p>
          <a:p>
            <a:pPr marL="0" indent="0">
              <a:buNone/>
            </a:pPr>
            <a:r>
              <a:rPr lang="en-ZA" sz="1400" dirty="0"/>
              <a:t>Trip switch terminals (control circuit) 	</a:t>
            </a:r>
          </a:p>
          <a:p>
            <a:r>
              <a:rPr lang="en-ZA" sz="1400" dirty="0"/>
              <a:t>The overload relay consists of two sets of trip switch terminals, a N/O and a N/C contact. The N/C contact opens when there is an overload condition and the N/O contact closes. The N/C contact is then used in the control circuit to trip the circuit when there is an overload condition and the N/O contact indicates that there is an overload condition. 	</a:t>
            </a:r>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p:txBody>
      </p:sp>
    </p:spTree>
    <p:custDataLst>
      <p:tags r:id="rId1"/>
    </p:custDataLst>
    <p:extLst>
      <p:ext uri="{BB962C8B-B14F-4D97-AF65-F5344CB8AC3E}">
        <p14:creationId xmlns:p14="http://schemas.microsoft.com/office/powerpoint/2010/main" val="1082529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59" y="85061"/>
            <a:ext cx="8831461" cy="1288639"/>
          </a:xfrm>
        </p:spPr>
        <p:txBody>
          <a:bodyPr>
            <a:noAutofit/>
          </a:bodyPr>
          <a:lstStyle/>
          <a:p>
            <a:r>
              <a:rPr lang="en-ZA" sz="2800" dirty="0"/>
              <a:t>Video brief - Vid02 </a:t>
            </a:r>
            <a:r>
              <a:rPr lang="en-ZA" sz="2800" dirty="0" err="1"/>
              <a:t>contin</a:t>
            </a:r>
            <a:r>
              <a:rPr lang="en-ZA" sz="2800" dirty="0"/>
              <a:t>. Expert technician explaining the function of overload components and selection of overloads</a:t>
            </a:r>
            <a:br>
              <a:rPr lang="en-ZA" sz="2800" dirty="0"/>
            </a:br>
            <a:endParaRPr lang="en-ZA" sz="2800" dirty="0"/>
          </a:p>
        </p:txBody>
      </p:sp>
      <p:sp>
        <p:nvSpPr>
          <p:cNvPr id="3" name="Content Placeholder 2"/>
          <p:cNvSpPr>
            <a:spLocks noGrp="1"/>
          </p:cNvSpPr>
          <p:nvPr>
            <p:ph idx="1"/>
          </p:nvPr>
        </p:nvSpPr>
        <p:spPr>
          <a:xfrm>
            <a:off x="703959" y="1022824"/>
            <a:ext cx="8831461" cy="3654318"/>
          </a:xfrm>
        </p:spPr>
        <p:txBody>
          <a:bodyPr>
            <a:normAutofit fontScale="70000" lnSpcReduction="20000"/>
          </a:bodyPr>
          <a:lstStyle/>
          <a:p>
            <a:pPr marL="0" indent="0">
              <a:buNone/>
            </a:pPr>
            <a:r>
              <a:rPr lang="en-ZA" dirty="0"/>
              <a:t>Selection of overloads</a:t>
            </a:r>
          </a:p>
          <a:p>
            <a:pPr marL="0" indent="0">
              <a:buNone/>
            </a:pPr>
            <a:r>
              <a:rPr lang="en-ZA" dirty="0"/>
              <a:t>After determining the full load current, it is important to select an overload that suits the contactor and the load. Remember overloads can be connected directly beneath the contactor or separately. Ensure that the range of current settings, which are marked on the overload, accommodates the full load current. In the case of a heater coil overload, ensure that the heater coils will be able to handle the full load current. According to </a:t>
            </a:r>
            <a:r>
              <a:rPr lang="en-ZA" sz="2400" dirty="0"/>
              <a:t>SANS Code of Practice for the Wiring of Premises </a:t>
            </a:r>
            <a:r>
              <a:rPr lang="en-ZA" dirty="0"/>
              <a:t>an overload protective device shall be installed</a:t>
            </a:r>
          </a:p>
          <a:p>
            <a:pPr marL="0" indent="0">
              <a:buNone/>
            </a:pPr>
            <a:r>
              <a:rPr lang="en-ZA" dirty="0"/>
              <a:t>a) along a conductor where the current capacity of the conductor is reduced,</a:t>
            </a:r>
          </a:p>
          <a:p>
            <a:pPr marL="0" indent="0">
              <a:buNone/>
            </a:pPr>
            <a:r>
              <a:rPr lang="en-ZA" dirty="0"/>
              <a:t>b) where the thermal rating of a disconnecting device could be exceeded (summation of ratings), and</a:t>
            </a:r>
          </a:p>
          <a:p>
            <a:pPr marL="0" indent="0">
              <a:buNone/>
            </a:pPr>
            <a:r>
              <a:rPr lang="en-ZA" dirty="0"/>
              <a:t>c) where the thermal rating of an earth leakage protection device not provided with integral overcurrent protection, could be exceeded.	</a:t>
            </a:r>
          </a:p>
          <a:p>
            <a:pPr marL="0" indent="0">
              <a:buNone/>
            </a:pPr>
            <a:r>
              <a:rPr lang="en-ZA" dirty="0"/>
              <a:t>Make sure that you are able to select the correct overloads for different loads. Overload relays are inexpensive, but the results of selecting the wrong one for an application can be a disaster for your motor, process, or both.</a:t>
            </a:r>
          </a:p>
          <a:p>
            <a:pPr marL="0" indent="0">
              <a:buNone/>
            </a:pPr>
            <a:r>
              <a:rPr lang="en-ZA" dirty="0"/>
              <a:t>	</a:t>
            </a:r>
          </a:p>
          <a:p>
            <a:endParaRPr lang="en-ZA" dirty="0"/>
          </a:p>
          <a:p>
            <a:pPr marL="0" indent="0">
              <a:buNone/>
            </a:pPr>
            <a:endParaRPr lang="en-ZA" dirty="0"/>
          </a:p>
          <a:p>
            <a:pPr marL="0" indent="0">
              <a:buNone/>
            </a:pPr>
            <a:endParaRPr lang="en-ZA" dirty="0"/>
          </a:p>
        </p:txBody>
      </p:sp>
    </p:spTree>
    <p:custDataLst>
      <p:tags r:id="rId1"/>
    </p:custDataLst>
    <p:extLst>
      <p:ext uri="{BB962C8B-B14F-4D97-AF65-F5344CB8AC3E}">
        <p14:creationId xmlns:p14="http://schemas.microsoft.com/office/powerpoint/2010/main" val="138153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Introduction</a:t>
            </a:r>
          </a:p>
        </p:txBody>
      </p:sp>
      <p:sp>
        <p:nvSpPr>
          <p:cNvPr id="5" name="Content Placeholder 4"/>
          <p:cNvSpPr>
            <a:spLocks noGrp="1"/>
          </p:cNvSpPr>
          <p:nvPr>
            <p:ph idx="1"/>
          </p:nvPr>
        </p:nvSpPr>
        <p:spPr>
          <a:xfrm>
            <a:off x="703959" y="1533186"/>
            <a:ext cx="8831461" cy="2039353"/>
          </a:xfrm>
        </p:spPr>
        <p:txBody>
          <a:bodyPr>
            <a:noAutofit/>
          </a:bodyPr>
          <a:lstStyle/>
          <a:p>
            <a:pPr marL="0" indent="0">
              <a:buNone/>
            </a:pPr>
            <a:r>
              <a:rPr lang="en-ZA" sz="2400" dirty="0"/>
              <a:t>An electric circuit is made up of different components or building blocks such as contactors, overload relays, fuses and circuit breakers. These are connected to each other in different ways. In this lesson we will focus on the function and use of </a:t>
            </a:r>
            <a:r>
              <a:rPr lang="en-ZA" sz="2400" dirty="0">
                <a:solidFill>
                  <a:srgbClr val="0070C0"/>
                </a:solidFill>
              </a:rPr>
              <a:t>contactors</a:t>
            </a:r>
            <a:r>
              <a:rPr lang="en-ZA" sz="2400" dirty="0"/>
              <a:t> and </a:t>
            </a:r>
            <a:r>
              <a:rPr lang="en-ZA" sz="2400" dirty="0">
                <a:solidFill>
                  <a:srgbClr val="0070C0"/>
                </a:solidFill>
              </a:rPr>
              <a:t>overloads</a:t>
            </a:r>
            <a:r>
              <a:rPr lang="en-ZA" sz="2400" dirty="0"/>
              <a:t>.  </a:t>
            </a:r>
          </a:p>
        </p:txBody>
      </p:sp>
    </p:spTree>
    <p:extLst>
      <p:ext uri="{BB962C8B-B14F-4D97-AF65-F5344CB8AC3E}">
        <p14:creationId xmlns:p14="http://schemas.microsoft.com/office/powerpoint/2010/main" val="283331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What is a switching device?</a:t>
            </a:r>
          </a:p>
        </p:txBody>
      </p:sp>
      <p:sp>
        <p:nvSpPr>
          <p:cNvPr id="5" name="Content Placeholder 4"/>
          <p:cNvSpPr>
            <a:spLocks noGrp="1"/>
          </p:cNvSpPr>
          <p:nvPr>
            <p:ph idx="1"/>
          </p:nvPr>
        </p:nvSpPr>
        <p:spPr>
          <a:xfrm>
            <a:off x="703959" y="1533186"/>
            <a:ext cx="8831461" cy="2166943"/>
          </a:xfrm>
        </p:spPr>
        <p:txBody>
          <a:bodyPr>
            <a:noAutofit/>
          </a:bodyPr>
          <a:lstStyle/>
          <a:p>
            <a:pPr marL="0" indent="0">
              <a:buNone/>
            </a:pPr>
            <a:r>
              <a:rPr lang="en-ZA" sz="2400" dirty="0"/>
              <a:t>A switching device opens and closes an electrical circuit. Electrical circuits must form a continuous loop, a switch is like a gate in that loop. A circuit is ‘on’ when the switch is closed and the circuit is ‘off’ when the switch is open. According to the SANS wiring code, contactors , fuses, circuit breakers, relays and </a:t>
            </a:r>
            <a:r>
              <a:rPr lang="en-ZA" sz="2400" dirty="0" err="1"/>
              <a:t>disconnectors</a:t>
            </a:r>
            <a:r>
              <a:rPr lang="en-ZA" sz="2400" dirty="0"/>
              <a:t> are examples of switching devices.</a:t>
            </a:r>
          </a:p>
        </p:txBody>
      </p:sp>
    </p:spTree>
    <p:extLst>
      <p:ext uri="{BB962C8B-B14F-4D97-AF65-F5344CB8AC3E}">
        <p14:creationId xmlns:p14="http://schemas.microsoft.com/office/powerpoint/2010/main" val="230376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Motor components</a:t>
            </a:r>
          </a:p>
        </p:txBody>
      </p:sp>
      <p:sp>
        <p:nvSpPr>
          <p:cNvPr id="5" name="Content Placeholder 4"/>
          <p:cNvSpPr>
            <a:spLocks noGrp="1"/>
          </p:cNvSpPr>
          <p:nvPr>
            <p:ph idx="1"/>
          </p:nvPr>
        </p:nvSpPr>
        <p:spPr>
          <a:xfrm>
            <a:off x="703959" y="1533186"/>
            <a:ext cx="8831461" cy="1826701"/>
          </a:xfrm>
        </p:spPr>
        <p:txBody>
          <a:bodyPr>
            <a:noAutofit/>
          </a:bodyPr>
          <a:lstStyle/>
          <a:p>
            <a:pPr marL="0" indent="0">
              <a:buNone/>
            </a:pPr>
            <a:r>
              <a:rPr lang="en-ZA" sz="2400" dirty="0"/>
              <a:t>A Starter, controls electrical power use in a motor or motor controlled equipment. Starters ‘start’ motors and can also stop, reverse and protect them. Starters have two main components, </a:t>
            </a:r>
            <a:r>
              <a:rPr lang="en-ZA" sz="2400" dirty="0">
                <a:solidFill>
                  <a:srgbClr val="0070C0"/>
                </a:solidFill>
              </a:rPr>
              <a:t>contactors</a:t>
            </a:r>
            <a:r>
              <a:rPr lang="en-ZA" sz="2400" dirty="0"/>
              <a:t> and </a:t>
            </a:r>
            <a:r>
              <a:rPr lang="en-ZA" sz="2400" dirty="0">
                <a:solidFill>
                  <a:srgbClr val="0070C0"/>
                </a:solidFill>
              </a:rPr>
              <a:t>overload protection</a:t>
            </a:r>
            <a:r>
              <a:rPr lang="en-ZA" sz="2400" dirty="0"/>
              <a:t>. Contactors with overload protection devices are often used to start motors.</a:t>
            </a:r>
          </a:p>
        </p:txBody>
      </p:sp>
      <p:grpSp>
        <p:nvGrpSpPr>
          <p:cNvPr id="3" name="Group 2"/>
          <p:cNvGrpSpPr/>
          <p:nvPr/>
        </p:nvGrpSpPr>
        <p:grpSpPr>
          <a:xfrm>
            <a:off x="1719291" y="3359887"/>
            <a:ext cx="1935291" cy="2336359"/>
            <a:chOff x="1719291" y="3359887"/>
            <a:chExt cx="1935291" cy="2336359"/>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91" y="3359887"/>
              <a:ext cx="1935291" cy="229481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19291" y="5326914"/>
              <a:ext cx="1669311" cy="369332"/>
            </a:xfrm>
            <a:prstGeom prst="rect">
              <a:avLst/>
            </a:prstGeom>
            <a:noFill/>
          </p:spPr>
          <p:txBody>
            <a:bodyPr wrap="square" rtlCol="0">
              <a:spAutoFit/>
            </a:bodyPr>
            <a:lstStyle/>
            <a:p>
              <a:r>
                <a:rPr lang="en-ZA" dirty="0">
                  <a:solidFill>
                    <a:schemeClr val="bg1"/>
                  </a:solidFill>
                </a:rPr>
                <a:t>Contactor</a:t>
              </a:r>
            </a:p>
          </p:txBody>
        </p:sp>
      </p:grpSp>
      <p:grpSp>
        <p:nvGrpSpPr>
          <p:cNvPr id="7" name="Group 6"/>
          <p:cNvGrpSpPr/>
          <p:nvPr/>
        </p:nvGrpSpPr>
        <p:grpSpPr>
          <a:xfrm>
            <a:off x="5052677" y="3359886"/>
            <a:ext cx="2581500" cy="2195921"/>
            <a:chOff x="5052677" y="3359886"/>
            <a:chExt cx="2581500" cy="2195921"/>
          </a:xfrm>
        </p:grpSpPr>
        <p:pic>
          <p:nvPicPr>
            <p:cNvPr id="2052" name="Picture 4" descr="Image result for picture of overload and conta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635" y="3359886"/>
              <a:ext cx="1826588" cy="18265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52677" y="5186475"/>
              <a:ext cx="2581500" cy="369332"/>
            </a:xfrm>
            <a:prstGeom prst="rect">
              <a:avLst/>
            </a:prstGeom>
            <a:noFill/>
          </p:spPr>
          <p:txBody>
            <a:bodyPr wrap="square" rtlCol="0">
              <a:spAutoFit/>
            </a:bodyPr>
            <a:lstStyle/>
            <a:p>
              <a:r>
                <a:rPr lang="en-ZA" dirty="0"/>
                <a:t>Thermal overload relay</a:t>
              </a:r>
            </a:p>
          </p:txBody>
        </p:sp>
      </p:grpSp>
    </p:spTree>
    <p:extLst>
      <p:ext uri="{BB962C8B-B14F-4D97-AF65-F5344CB8AC3E}">
        <p14:creationId xmlns:p14="http://schemas.microsoft.com/office/powerpoint/2010/main" val="155595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What is a Contactor?</a:t>
            </a:r>
          </a:p>
        </p:txBody>
      </p:sp>
      <p:sp>
        <p:nvSpPr>
          <p:cNvPr id="3" name="Content Placeholder 2"/>
          <p:cNvSpPr>
            <a:spLocks noGrp="1"/>
          </p:cNvSpPr>
          <p:nvPr>
            <p:ph idx="1"/>
          </p:nvPr>
        </p:nvSpPr>
        <p:spPr>
          <a:xfrm>
            <a:off x="1122534" y="1469694"/>
            <a:ext cx="7607557" cy="1603290"/>
          </a:xfrm>
        </p:spPr>
        <p:txBody>
          <a:bodyPr>
            <a:noAutofit/>
          </a:bodyPr>
          <a:lstStyle/>
          <a:p>
            <a:pPr marL="0" indent="0" algn="just">
              <a:buNone/>
            </a:pPr>
            <a:r>
              <a:rPr lang="en-ZA" sz="2400" dirty="0"/>
              <a:t>A contactor can be used on its own as a power control device or as part of a starter. Contactors are found in most electrical equipment, that is frequently turned on and off, from lighting to heating devices and complex industrial equipment.</a:t>
            </a:r>
            <a:endParaRPr lang="en-GB"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249" y="3158044"/>
            <a:ext cx="2129696" cy="2525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D0F39FE-ABFC-434F-8991-7748E1C924D7}"/>
              </a:ext>
            </a:extLst>
          </p:cNvPr>
          <p:cNvSpPr/>
          <p:nvPr/>
        </p:nvSpPr>
        <p:spPr>
          <a:xfrm>
            <a:off x="6469429" y="3072984"/>
            <a:ext cx="3357796" cy="461665"/>
          </a:xfrm>
          <a:prstGeom prst="rect">
            <a:avLst/>
          </a:prstGeom>
          <a:solidFill>
            <a:schemeClr val="bg1"/>
          </a:solidFill>
        </p:spPr>
        <p:txBody>
          <a:bodyPr wrap="square">
            <a:spAutoFit/>
          </a:bodyPr>
          <a:lstStyle/>
          <a:p>
            <a:pPr lvl="0" defTabSz="914400">
              <a:defRPr/>
            </a:pPr>
            <a:r>
              <a:rPr lang="en-GB" sz="2400" i="1" dirty="0">
                <a:solidFill>
                  <a:srgbClr val="0070C0"/>
                </a:solidFill>
              </a:rPr>
              <a:t>Functions of contactors</a:t>
            </a:r>
          </a:p>
        </p:txBody>
      </p:sp>
    </p:spTree>
    <p:custDataLst>
      <p:tags r:id="rId1"/>
    </p:custDataLst>
    <p:extLst>
      <p:ext uri="{BB962C8B-B14F-4D97-AF65-F5344CB8AC3E}">
        <p14:creationId xmlns:p14="http://schemas.microsoft.com/office/powerpoint/2010/main" val="147710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Lighting contactor</a:t>
            </a:r>
          </a:p>
        </p:txBody>
      </p:sp>
      <p:sp>
        <p:nvSpPr>
          <p:cNvPr id="3" name="Content Placeholder 2"/>
          <p:cNvSpPr>
            <a:spLocks noGrp="1"/>
          </p:cNvSpPr>
          <p:nvPr>
            <p:ph idx="1"/>
          </p:nvPr>
        </p:nvSpPr>
        <p:spPr>
          <a:xfrm>
            <a:off x="1122534" y="1469694"/>
            <a:ext cx="7607557" cy="1347934"/>
          </a:xfrm>
        </p:spPr>
        <p:txBody>
          <a:bodyPr>
            <a:noAutofit/>
          </a:bodyPr>
          <a:lstStyle/>
          <a:p>
            <a:pPr marL="0" indent="0" algn="just">
              <a:buNone/>
            </a:pPr>
            <a:r>
              <a:rPr lang="en-ZA" sz="2400" dirty="0"/>
              <a:t>In large office buildings or shopping centres for example, lighting contactors are used to provide central, remote control of the large number of lighting installations. In a home, a light switch is an example of a switching device.</a:t>
            </a:r>
            <a:endParaRPr lang="en-GB" sz="24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972" y="3007314"/>
            <a:ext cx="3855430" cy="25656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72934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14330</TotalTime>
  <Words>4623</Words>
  <Application>Microsoft Office PowerPoint</Application>
  <PresentationFormat>Custom</PresentationFormat>
  <Paragraphs>519</Paragraphs>
  <Slides>43</Slides>
  <Notes>43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43</vt:i4>
      </vt:variant>
    </vt:vector>
  </HeadingPairs>
  <TitlesOfParts>
    <vt:vector size="51" baseType="lpstr">
      <vt:lpstr>Arial</vt:lpstr>
      <vt:lpstr>Calibri</vt:lpstr>
      <vt:lpstr>Open Sans</vt:lpstr>
      <vt:lpstr>Wingdings</vt:lpstr>
      <vt:lpstr>Office Theme</vt:lpstr>
      <vt:lpstr>1_Office Theme</vt:lpstr>
      <vt:lpstr>2_Office Theme</vt:lpstr>
      <vt:lpstr>3_Office Theme</vt:lpstr>
      <vt:lpstr>Electrical components and systems</vt:lpstr>
      <vt:lpstr>Contactors and overloads</vt:lpstr>
      <vt:lpstr>Assumed prior learning </vt:lpstr>
      <vt:lpstr>Outcomes</vt:lpstr>
      <vt:lpstr>Introduction</vt:lpstr>
      <vt:lpstr>What is a switching device?</vt:lpstr>
      <vt:lpstr>Motor components</vt:lpstr>
      <vt:lpstr>What is a Contactor?</vt:lpstr>
      <vt:lpstr>Lighting contactor</vt:lpstr>
      <vt:lpstr>Difference between contactors and relays</vt:lpstr>
      <vt:lpstr>Contactor components</vt:lpstr>
      <vt:lpstr>How the armature works</vt:lpstr>
      <vt:lpstr>Clapper type armature</vt:lpstr>
      <vt:lpstr>Vertical action armature</vt:lpstr>
      <vt:lpstr>Bellcrank type armature</vt:lpstr>
      <vt:lpstr>Shading rings</vt:lpstr>
      <vt:lpstr>Selection of contactors</vt:lpstr>
      <vt:lpstr>After watching Video01: selection of contactors, answer the questions that follow. </vt:lpstr>
      <vt:lpstr>Question 1</vt:lpstr>
      <vt:lpstr>Question 2</vt:lpstr>
      <vt:lpstr>Question 3</vt:lpstr>
      <vt:lpstr>How is a motor protected?</vt:lpstr>
      <vt:lpstr>Overload relays</vt:lpstr>
      <vt:lpstr>Type of overload relays</vt:lpstr>
      <vt:lpstr>Magnetic overload relays</vt:lpstr>
      <vt:lpstr>Key points on magnetic overload relays</vt:lpstr>
      <vt:lpstr>Thermal overload relays</vt:lpstr>
      <vt:lpstr>Example: Thermal protection </vt:lpstr>
      <vt:lpstr>Functions of overload components  </vt:lpstr>
      <vt:lpstr>Quiz time</vt:lpstr>
      <vt:lpstr>Question 1</vt:lpstr>
      <vt:lpstr>Question 2</vt:lpstr>
      <vt:lpstr>Question 3</vt:lpstr>
      <vt:lpstr>Question 4</vt:lpstr>
      <vt:lpstr>Question 5</vt:lpstr>
      <vt:lpstr>Let’s review:</vt:lpstr>
      <vt:lpstr>Video brief - Vid001Expert technician explaining: Selection of contactors for specific loads and applications (NB: Presenter must be able to explain the in-rush current diagrams)</vt:lpstr>
      <vt:lpstr>Video brief - Vid001 contin. Expert technician explaining: Selection of contactors for specific loads and applications</vt:lpstr>
      <vt:lpstr>Video brief - Vid001 contin. Expert technician explaining: Selection of contactors for specific loads and applications</vt:lpstr>
      <vt:lpstr>Video brief - Vid001 contin. Expert technician explaining: Selection of contactors for specific loads and applications</vt:lpstr>
      <vt:lpstr>Video brief - Vid001 contin. Expert technician explaining: Selection of contactors for specific loads and applications</vt:lpstr>
      <vt:lpstr>Video brief - Vid02 Expert technician explaining the function of overload components and selection of overloads </vt:lpstr>
      <vt:lpstr>Video brief - Vid02 contin. Expert technician explaining the function of overload components and selection of overloads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851</cp:revision>
  <dcterms:created xsi:type="dcterms:W3CDTF">2018-02-02T12:07:09Z</dcterms:created>
  <dcterms:modified xsi:type="dcterms:W3CDTF">2018-09-20T07:31:17Z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