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8.xml" ContentType="application/vnd.openxmlformats-officedocument.presentationml.tags+xml"/>
  <Override PartName="/ppt/notesSlides/notesSlide6.xml" ContentType="application/vnd.openxmlformats-officedocument.presentationml.notesSlide+xml"/>
  <Override PartName="/ppt/comments/comment2.xml" ContentType="application/vnd.openxmlformats-officedocument.presentationml.comment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comments/comment3.xml" ContentType="application/vnd.openxmlformats-officedocument.presentationml.comment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comments/comment4.xml" ContentType="application/vnd.openxmlformats-officedocument.presentationml.comments+xml"/>
  <Override PartName="/ppt/tags/tag25.xml" ContentType="application/vnd.openxmlformats-officedocument.presentationml.tags+xml"/>
  <Override PartName="/ppt/notesSlides/notesSlide23.xml" ContentType="application/vnd.openxmlformats-officedocument.presentationml.notesSlide+xml"/>
  <Override PartName="/ppt/comments/comment5.xml" ContentType="application/vnd.openxmlformats-officedocument.presentationml.comments+xml"/>
  <Override PartName="/ppt/tags/tag26.xml" ContentType="application/vnd.openxmlformats-officedocument.presentationml.tags+xml"/>
  <Override PartName="/ppt/notesSlides/notesSlide24.xml" ContentType="application/vnd.openxmlformats-officedocument.presentationml.notesSlide+xml"/>
  <Override PartName="/ppt/comments/comment6.xml" ContentType="application/vnd.openxmlformats-officedocument.presentationml.comments+xml"/>
  <Override PartName="/ppt/tags/tag27.xml" ContentType="application/vnd.openxmlformats-officedocument.presentationml.tags+xml"/>
  <Override PartName="/ppt/notesSlides/notesSlide25.xml" ContentType="application/vnd.openxmlformats-officedocument.presentationml.notesSlide+xml"/>
  <Override PartName="/ppt/comments/comment7.xml" ContentType="application/vnd.openxmlformats-officedocument.presentationml.comments+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comments/comment8.xml" ContentType="application/vnd.openxmlformats-officedocument.presentationml.comments+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92" r:id="rId2"/>
    <p:sldMasterId id="2147483710" r:id="rId3"/>
  </p:sldMasterIdLst>
  <p:notesMasterIdLst>
    <p:notesMasterId r:id="rId42"/>
  </p:notesMasterIdLst>
  <p:sldIdLst>
    <p:sldId id="256" r:id="rId4"/>
    <p:sldId id="465" r:id="rId5"/>
    <p:sldId id="278" r:id="rId6"/>
    <p:sldId id="460" r:id="rId7"/>
    <p:sldId id="492" r:id="rId8"/>
    <p:sldId id="420" r:id="rId9"/>
    <p:sldId id="470" r:id="rId10"/>
    <p:sldId id="468" r:id="rId11"/>
    <p:sldId id="467" r:id="rId12"/>
    <p:sldId id="466" r:id="rId13"/>
    <p:sldId id="469" r:id="rId14"/>
    <p:sldId id="423" r:id="rId15"/>
    <p:sldId id="473" r:id="rId16"/>
    <p:sldId id="474" r:id="rId17"/>
    <p:sldId id="475" r:id="rId18"/>
    <p:sldId id="476" r:id="rId19"/>
    <p:sldId id="369" r:id="rId20"/>
    <p:sldId id="477" r:id="rId21"/>
    <p:sldId id="481" r:id="rId22"/>
    <p:sldId id="422" r:id="rId23"/>
    <p:sldId id="482" r:id="rId24"/>
    <p:sldId id="483" r:id="rId25"/>
    <p:sldId id="484" r:id="rId26"/>
    <p:sldId id="485" r:id="rId27"/>
    <p:sldId id="486" r:id="rId28"/>
    <p:sldId id="487" r:id="rId29"/>
    <p:sldId id="490" r:id="rId30"/>
    <p:sldId id="424" r:id="rId31"/>
    <p:sldId id="488" r:id="rId32"/>
    <p:sldId id="489" r:id="rId33"/>
    <p:sldId id="421" r:id="rId34"/>
    <p:sldId id="491" r:id="rId35"/>
    <p:sldId id="457" r:id="rId36"/>
    <p:sldId id="471" r:id="rId37"/>
    <p:sldId id="472" r:id="rId38"/>
    <p:sldId id="478" r:id="rId39"/>
    <p:sldId id="479" r:id="rId40"/>
    <p:sldId id="480" r:id="rId41"/>
  </p:sldIdLst>
  <p:sldSz cx="10239375" cy="5759450"/>
  <p:notesSz cx="6858000" cy="91440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465"/>
            <p14:sldId id="278"/>
            <p14:sldId id="460"/>
            <p14:sldId id="492"/>
            <p14:sldId id="420"/>
            <p14:sldId id="470"/>
            <p14:sldId id="468"/>
            <p14:sldId id="467"/>
            <p14:sldId id="466"/>
            <p14:sldId id="469"/>
            <p14:sldId id="423"/>
            <p14:sldId id="473"/>
            <p14:sldId id="474"/>
            <p14:sldId id="475"/>
            <p14:sldId id="476"/>
            <p14:sldId id="369"/>
            <p14:sldId id="477"/>
            <p14:sldId id="481"/>
            <p14:sldId id="422"/>
            <p14:sldId id="482"/>
            <p14:sldId id="483"/>
            <p14:sldId id="484"/>
            <p14:sldId id="485"/>
            <p14:sldId id="486"/>
            <p14:sldId id="487"/>
            <p14:sldId id="490"/>
            <p14:sldId id="424"/>
            <p14:sldId id="488"/>
            <p14:sldId id="489"/>
            <p14:sldId id="421"/>
            <p14:sldId id="491"/>
          </p14:sldIdLst>
        </p14:section>
        <p14:section name="Appendix" id="{61A5EB1E-5BAC-224D-8F20-5D1D8E086C2B}">
          <p14:sldIdLst>
            <p14:sldId id="457"/>
            <p14:sldId id="471"/>
            <p14:sldId id="472"/>
            <p14:sldId id="478"/>
            <p14:sldId id="479"/>
            <p14:sldId id="480"/>
          </p14:sldIdLst>
        </p14:section>
      </p14:sectionLst>
    </p:ext>
    <p:ext uri="{EFAFB233-063F-42B5-8137-9DF3F51BA10A}">
      <p15:sldGuideLst xmlns:p15="http://schemas.microsoft.com/office/powerpoint/2012/main">
        <p15:guide id="1" orient="horz" pos="1814">
          <p15:clr>
            <a:srgbClr val="A4A3A4"/>
          </p15:clr>
        </p15:guide>
        <p15:guide id="2" pos="322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9" clrIdx="0">
    <p:extLst/>
  </p:cmAuthor>
  <p:cmAuthor id="2" name="Benita Gomes" initials="BG" lastIdx="4" clrIdx="1">
    <p:extLst/>
  </p:cmAuthor>
  <p:cmAuthor id="3" name="BackOffice" initials="B" lastIdx="4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8D9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8"/>
    <p:restoredTop sz="73124" autoAdjust="0"/>
  </p:normalViewPr>
  <p:slideViewPr>
    <p:cSldViewPr snapToGrid="0" snapToObjects="1">
      <p:cViewPr varScale="1">
        <p:scale>
          <a:sx n="99" d="100"/>
          <a:sy n="99" d="100"/>
        </p:scale>
        <p:origin x="1662" y="84"/>
      </p:cViewPr>
      <p:guideLst>
        <p:guide orient="horz" pos="1814"/>
        <p:guide pos="32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08-28T09:40:46.178" idx="32">
    <p:pos x="478" y="1992"/>
    <p:text>Img 01:https://bit.ly/2BPXubM</p:text>
  </p:cm>
  <p:cm authorId="3" dt="2018-08-28T09:40:56.023" idx="33">
    <p:pos x="2404" y="1936"/>
    <p:text>Img02:https://bit.ly/2PHuZQx 
</p:text>
  </p:cm>
  <p:cm authorId="3" dt="2018-08-28T09:41:08.351" idx="34">
    <p:pos x="5532" y="1862"/>
    <p:text>Img03:https://bit.ly/2oeqgcz
</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18-08-29T13:45:30.552" idx="31">
    <p:pos x="2437" y="1764"/>
    <p:text>Img 04:https://bit.ly/2PII3Fp</p:text>
  </p:cm>
</p:cmLst>
</file>

<file path=ppt/comments/comment3.xml><?xml version="1.0" encoding="utf-8"?>
<p:cmLst xmlns:a="http://schemas.openxmlformats.org/drawingml/2006/main" xmlns:r="http://schemas.openxmlformats.org/officeDocument/2006/relationships" xmlns:p="http://schemas.openxmlformats.org/presentationml/2006/main">
  <p:cm authorId="3" dt="2018-08-27T21:19:27.748" idx="28">
    <p:pos x="359" y="1926"/>
    <p:text>Figures 1, 2 and 3 Page 73 of Book 3 SW-1</p:text>
  </p:cm>
</p:cmLst>
</file>

<file path=ppt/comments/comment4.xml><?xml version="1.0" encoding="utf-8"?>
<p:cmLst xmlns:a="http://schemas.openxmlformats.org/drawingml/2006/main" xmlns:r="http://schemas.openxmlformats.org/officeDocument/2006/relationships" xmlns:p="http://schemas.openxmlformats.org/presentationml/2006/main">
  <p:cm authorId="3" dt="2018-08-29T16:38:32.573" idx="38">
    <p:pos x="1845" y="1704"/>
    <p:text>Img05: https://bit.ly/2PLiYtj 
</p:text>
  </p:cm>
</p:cmLst>
</file>

<file path=ppt/comments/comment5.xml><?xml version="1.0" encoding="utf-8"?>
<p:cmLst xmlns:a="http://schemas.openxmlformats.org/drawingml/2006/main" xmlns:r="http://schemas.openxmlformats.org/officeDocument/2006/relationships" xmlns:p="http://schemas.openxmlformats.org/presentationml/2006/main">
  <p:cm authorId="3" dt="2018-08-29T14:36:39.043" idx="35">
    <p:pos x="1529" y="1575"/>
    <p:text>Figure 01: https://bit.ly/2Pg8fpD</p:text>
  </p:cm>
</p:cmLst>
</file>

<file path=ppt/comments/comment6.xml><?xml version="1.0" encoding="utf-8"?>
<p:cmLst xmlns:a="http://schemas.openxmlformats.org/drawingml/2006/main" xmlns:r="http://schemas.openxmlformats.org/officeDocument/2006/relationships" xmlns:p="http://schemas.openxmlformats.org/presentationml/2006/main">
  <p:cm authorId="3" dt="2018-08-29T16:39:02.528" idx="39">
    <p:pos x="338" y="1504"/>
    <p:text>Img06: https://bit.ly/2BZswOs
</p:text>
  </p:cm>
</p:cmLst>
</file>

<file path=ppt/comments/comment7.xml><?xml version="1.0" encoding="utf-8"?>
<p:cmLst xmlns:a="http://schemas.openxmlformats.org/drawingml/2006/main" xmlns:r="http://schemas.openxmlformats.org/officeDocument/2006/relationships" xmlns:p="http://schemas.openxmlformats.org/presentationml/2006/main">
  <p:cm authorId="3" dt="2018-08-29T16:39:21.006" idx="40">
    <p:pos x="679" y="2026"/>
    <p:text>Img07: https://bit.ly/2Nx8vA3
</p:text>
  </p:cm>
</p:cmLst>
</file>

<file path=ppt/comments/comment8.xml><?xml version="1.0" encoding="utf-8"?>
<p:cmLst xmlns:a="http://schemas.openxmlformats.org/drawingml/2006/main" xmlns:r="http://schemas.openxmlformats.org/officeDocument/2006/relationships" xmlns:p="http://schemas.openxmlformats.org/presentationml/2006/main">
  <p:cm authorId="3" dt="2018-08-29T16:34:32.165" idx="37">
    <p:pos x="5024" y="2228"/>
    <p:text>This is the correctly labeled diagram and only to be shown when the parts have all been labeled in the diagaram on the left.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 to redirect to ‘video1’</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Good</a:t>
            </a:r>
            <a:r>
              <a:rPr lang="en-US" b="0" baseline="0" dirty="0"/>
              <a:t> job</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a:t>
            </a:r>
            <a:r>
              <a:rPr lang="en-US" b="0" baseline="0" dirty="0"/>
              <a:t> again.</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4148638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Good</a:t>
            </a:r>
            <a:r>
              <a:rPr lang="en-US" b="0" baseline="0" dirty="0"/>
              <a:t> job</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a:t>
            </a:r>
            <a:r>
              <a:rPr lang="en-US" b="0" baseline="0" dirty="0"/>
              <a:t> again.</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414863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Good</a:t>
            </a:r>
            <a:r>
              <a:rPr lang="en-US" b="0" baseline="0" dirty="0"/>
              <a:t> job</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a:t>
            </a:r>
            <a:r>
              <a:rPr lang="en-US" b="0" baseline="0" dirty="0"/>
              <a:t> again.</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4148638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	</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034361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sz="1200" b="0" i="0" u="none" strike="noStrike" kern="1200" baseline="0" dirty="0">
                <a:solidFill>
                  <a:schemeClr val="tx1"/>
                </a:solidFill>
                <a:latin typeface="+mn-lt"/>
                <a:ea typeface="+mn-ea"/>
                <a:cs typeface="+mn-cs"/>
              </a:rPr>
              <a:t>Vid02 screenshot. Play video full-screen.</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	</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 to redirect to ‘video2’</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Excellent. </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 again. Remember to watch video 2</a:t>
            </a:r>
            <a:r>
              <a:rPr lang="en-US" b="0" baseline="0" dirty="0"/>
              <a:t> carefully.</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20757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010229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Excellent. </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 again. </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3207570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Excellent. </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Try again. </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3207570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sz="1200" b="0" i="0" u="none" strike="noStrike" kern="1200" baseline="0" dirty="0">
                <a:solidFill>
                  <a:schemeClr val="tx1"/>
                </a:solidFill>
                <a:latin typeface="+mn-lt"/>
                <a:ea typeface="+mn-ea"/>
                <a:cs typeface="+mn-cs"/>
              </a:rPr>
              <a:t>Img05: </a:t>
            </a:r>
            <a:r>
              <a:rPr lang="en-ZA" sz="1200" b="0" i="0" kern="1200" dirty="0">
                <a:solidFill>
                  <a:schemeClr val="tx1"/>
                </a:solidFill>
                <a:effectLst/>
                <a:latin typeface="+mn-lt"/>
                <a:ea typeface="+mn-ea"/>
                <a:cs typeface="+mn-cs"/>
              </a:rPr>
              <a:t>https://bit.ly/2PLiYtj </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	</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a:solidFill>
                  <a:schemeClr val="tx1"/>
                </a:solidFill>
                <a:latin typeface="+mn-lt"/>
                <a:ea typeface="+mn-ea"/>
                <a:cs typeface="+mn-cs"/>
              </a:rPr>
              <a:t>On clicking ‘Element’ present: A (resistance) wire that is the heating unit in an electrical heater, cooker, etc.</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Figure 1: https://bit.ly/2Pg8fpD (Note: this can be created as an animated Gif)</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On clicking Figure 01 present the following:” The moving part of a commonly used thermostat is a bi-metal strip, which changes its shape when heated. The bi-metal strip consists of two different kinds of metal jointed together, for example iron and brass. The strip may be straight or it may be wound in a spiral form. If a bi-metal strip is heated up, the two metals expand differently, causing the strip to bend. </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The top part of Figure 1 shows the thermostat in its normally closed (N/C) position. With the contacts closed the current can flow through it, causing it to heat up. </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The lower part of Figure 1 shows the thermostat in the open position. With heat, brass expands faster than iron and the bi-metal strip bends down and away from the top contact, thus breaking the circuit. </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When the bi-metal strip cools it bends back to its original position thus closing and completing the circuit again.</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This action of opening and closing the circuit is used to maintain a constant temperature in a stove plate, geyser, etc.”</a:t>
            </a:r>
          </a:p>
          <a:p>
            <a:endParaRPr lang="en-ZA" sz="1200" b="0" i="0" u="none" strike="noStrike" kern="1200" baseline="0" dirty="0">
              <a:solidFill>
                <a:schemeClr val="tx1"/>
              </a:solidFill>
              <a:latin typeface="+mn-lt"/>
              <a:ea typeface="+mn-ea"/>
              <a:cs typeface="+mn-cs"/>
            </a:endParaRP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	</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Img06: </a:t>
            </a:r>
            <a:r>
              <a:rPr lang="en-ZA" sz="1200" b="0" i="0" kern="1200" dirty="0">
                <a:solidFill>
                  <a:schemeClr val="tx1"/>
                </a:solidFill>
                <a:effectLst/>
                <a:latin typeface="+mn-lt"/>
                <a:ea typeface="+mn-ea"/>
                <a:cs typeface="+mn-cs"/>
              </a:rPr>
              <a:t>https://bit.ly/2BZswOs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mn-lt"/>
                <a:ea typeface="+mn-ea"/>
                <a:cs typeface="+mn-cs"/>
              </a:rPr>
              <a:t>Fig</a:t>
            </a:r>
            <a:r>
              <a:rPr lang="en-ZA" sz="1200" b="0" i="0" kern="1200" baseline="0" dirty="0">
                <a:solidFill>
                  <a:schemeClr val="tx1"/>
                </a:solidFill>
                <a:effectLst/>
                <a:latin typeface="+mn-lt"/>
                <a:ea typeface="+mn-ea"/>
                <a:cs typeface="+mn-cs"/>
              </a:rPr>
              <a:t> 2: Book 3, SW-3,Page 102. (Note: Figure 2 can be an animated gif)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baseline="0" dirty="0">
                <a:solidFill>
                  <a:schemeClr val="tx1"/>
                </a:solidFill>
                <a:effectLst/>
                <a:latin typeface="+mn-lt"/>
                <a:ea typeface="+mn-ea"/>
                <a:cs typeface="+mn-cs"/>
              </a:rPr>
              <a:t>On clicking Fig 02 present: ”The temperature of the oven is usually controlled by a bellows type thermostat. The main parts of such a thermostat are the bulb, the capillary tube, the bellows and the switch contacts. Fig. 2 shows the operation of the thermostat schematically.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a:solidFill>
                  <a:schemeClr val="tx1"/>
                </a:solidFill>
                <a:effectLst/>
                <a:latin typeface="+mn-lt"/>
                <a:ea typeface="+mn-ea"/>
                <a:cs typeface="+mn-cs"/>
              </a:rPr>
              <a:t>The switch contacts are connected in series with the oven supply line. The bulb is filled with a liquid that expands when heated. The operation of the bellows thermostat is shown in Fig. 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a:solidFill>
                  <a:schemeClr val="tx1"/>
                </a:solidFill>
                <a:effectLst/>
                <a:latin typeface="+mn-lt"/>
                <a:ea typeface="+mn-ea"/>
                <a:cs typeface="+mn-cs"/>
              </a:rPr>
              <a:t>To set the oven temperature the oven heat selector dial is turned to the required position. When the oven temperature increases above this setting the pressure within the bulb forces the bellows to expand.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a:solidFill>
                  <a:schemeClr val="tx1"/>
                </a:solidFill>
                <a:effectLst/>
                <a:latin typeface="+mn-lt"/>
                <a:ea typeface="+mn-ea"/>
                <a:cs typeface="+mn-cs"/>
              </a:rPr>
              <a:t>The movement of the bellows is coupled to an arm that opens the circuit between the switch contacts (top figure).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a:solidFill>
                  <a:schemeClr val="tx1"/>
                </a:solidFill>
                <a:effectLst/>
                <a:latin typeface="+mn-lt"/>
                <a:ea typeface="+mn-ea"/>
                <a:cs typeface="+mn-cs"/>
              </a:rPr>
              <a:t>As the oven cools, the bellows contracts and the switch is closed (bottom figure).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a:solidFill>
                  <a:schemeClr val="tx1"/>
                </a:solidFill>
                <a:effectLst/>
                <a:latin typeface="+mn-lt"/>
                <a:ea typeface="+mn-ea"/>
                <a:cs typeface="+mn-cs"/>
              </a:rPr>
              <a:t>This action of the thermostat is repeated as often as necessary to keep the temperature in the oven constant and always equal to the setting of the heat selector.”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Img07: </a:t>
            </a:r>
            <a:r>
              <a:rPr lang="en-ZA" sz="1200" b="0" i="0" kern="1200" dirty="0">
                <a:solidFill>
                  <a:schemeClr val="tx1"/>
                </a:solidFill>
                <a:effectLst/>
                <a:latin typeface="+mn-lt"/>
                <a:ea typeface="+mn-ea"/>
                <a:cs typeface="+mn-cs"/>
              </a:rPr>
              <a:t>https://bit.ly/2Nx8vA3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mn-lt"/>
                <a:ea typeface="+mn-ea"/>
                <a:cs typeface="+mn-cs"/>
              </a:rPr>
              <a:t>Figure 3:</a:t>
            </a:r>
            <a:r>
              <a:rPr lang="en-ZA" sz="1200" b="0" i="0" kern="1200" baseline="0" dirty="0">
                <a:solidFill>
                  <a:schemeClr val="tx1"/>
                </a:solidFill>
                <a:effectLst/>
                <a:latin typeface="+mn-lt"/>
                <a:ea typeface="+mn-ea"/>
                <a:cs typeface="+mn-cs"/>
              </a:rPr>
              <a:t>Book 3, SW-3,Page 103. (Can be created as an animated Gif)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baseline="0" dirty="0">
                <a:solidFill>
                  <a:schemeClr val="tx1"/>
                </a:solidFill>
                <a:effectLst/>
                <a:latin typeface="+mn-lt"/>
                <a:ea typeface="+mn-ea"/>
                <a:cs typeface="+mn-cs"/>
              </a:rPr>
              <a:t>On clicking Figure 3 present: “The construction principle of the </a:t>
            </a:r>
            <a:r>
              <a:rPr lang="en-ZA" sz="1200" b="0" i="0" kern="1200" baseline="0" dirty="0" err="1">
                <a:solidFill>
                  <a:schemeClr val="tx1"/>
                </a:solidFill>
                <a:effectLst/>
                <a:latin typeface="+mn-lt"/>
                <a:ea typeface="+mn-ea"/>
                <a:cs typeface="+mn-cs"/>
              </a:rPr>
              <a:t>simmerstat</a:t>
            </a:r>
            <a:r>
              <a:rPr lang="en-ZA" sz="1200" b="0" i="0" kern="1200" baseline="0" dirty="0">
                <a:solidFill>
                  <a:schemeClr val="tx1"/>
                </a:solidFill>
                <a:effectLst/>
                <a:latin typeface="+mn-lt"/>
                <a:ea typeface="+mn-ea"/>
                <a:cs typeface="+mn-cs"/>
              </a:rPr>
              <a:t> switch is shown in Fig. 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a:solidFill>
                  <a:schemeClr val="tx1"/>
                </a:solidFill>
                <a:effectLst/>
                <a:latin typeface="+mn-lt"/>
                <a:ea typeface="+mn-ea"/>
                <a:cs typeface="+mn-cs"/>
              </a:rPr>
              <a:t>The two elements are connected in parallel to the supply and only two connections are made between the stove plate and the control switch.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a:solidFill>
                  <a:schemeClr val="tx1"/>
                </a:solidFill>
                <a:effectLst/>
                <a:latin typeface="+mn-lt"/>
                <a:ea typeface="+mn-ea"/>
                <a:cs typeface="+mn-cs"/>
              </a:rPr>
              <a:t>The switch is controlled automatically by a bi-metal strip, which opens the stove plate circuit when the temperature coincides with the switch setting.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a:solidFill>
                  <a:schemeClr val="tx1"/>
                </a:solidFill>
                <a:effectLst/>
                <a:latin typeface="+mn-lt"/>
                <a:ea typeface="+mn-ea"/>
                <a:cs typeface="+mn-cs"/>
              </a:rPr>
              <a:t>The bi-metal strip is heated by a small element connected across the supply.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kern="1200" baseline="0" dirty="0">
                <a:solidFill>
                  <a:schemeClr val="tx1"/>
                </a:solidFill>
                <a:effectLst/>
                <a:latin typeface="+mn-lt"/>
                <a:ea typeface="+mn-ea"/>
                <a:cs typeface="+mn-cs"/>
              </a:rPr>
              <a:t>The heating effect of this element is rated in accordance with the rating of the stove plate. It is essential that when a switch is replaced, its rating and the stove plate rating are the same, or else the temperature setting of the switch and the actual plate temperature will not be the same.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u="none" strike="noStrike" kern="1200" baseline="0" dirty="0">
                <a:solidFill>
                  <a:schemeClr val="tx1"/>
                </a:solidFill>
                <a:latin typeface="+mn-lt"/>
                <a:ea typeface="+mn-ea"/>
                <a:cs typeface="+mn-cs"/>
              </a:rPr>
              <a:t>The heating element of the switch operates independently of the plate. The switch will thus open and close even when not connected to the load.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i="0" u="none" strike="noStrike" kern="1200" baseline="0" dirty="0">
                <a:solidFill>
                  <a:schemeClr val="tx1"/>
                </a:solidFill>
                <a:latin typeface="+mn-lt"/>
                <a:ea typeface="+mn-ea"/>
                <a:cs typeface="+mn-cs"/>
              </a:rPr>
              <a:t>Some of these oven switches have an extra contact at the back for a pilot light, which is lit when switched 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0" i="0" u="none" strike="noStrike" kern="1200" baseline="0" dirty="0">
                <a:solidFill>
                  <a:schemeClr val="tx1"/>
                </a:solidFill>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Great job. </a:t>
            </a:r>
          </a:p>
          <a:p>
            <a:r>
              <a:rPr lang="en-US" b="0" dirty="0"/>
              <a:t>Incorrect – Try</a:t>
            </a:r>
            <a:r>
              <a:rPr lang="en-US" b="0" baseline="0" dirty="0"/>
              <a:t> again.</a:t>
            </a:r>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812980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Well done.</a:t>
            </a:r>
          </a:p>
          <a:p>
            <a:r>
              <a:rPr lang="en-US" b="0" dirty="0"/>
              <a:t>Incorrect – Try</a:t>
            </a:r>
            <a:r>
              <a:rPr lang="en-US" b="0" baseline="0" dirty="0"/>
              <a:t> again. </a:t>
            </a:r>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812980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Well done.</a:t>
            </a:r>
          </a:p>
          <a:p>
            <a:r>
              <a:rPr lang="en-US" b="0" dirty="0"/>
              <a:t>Incorrect – Try</a:t>
            </a:r>
            <a:r>
              <a:rPr lang="en-US" b="0" baseline="0" dirty="0"/>
              <a:t> again. </a:t>
            </a:r>
            <a:endParaRPr lang="en-Z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81298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Link</a:t>
            </a:r>
            <a:r>
              <a:rPr lang="en-ZA" baseline="0" dirty="0"/>
              <a:t> each to the relevant section below.</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Allow</a:t>
            </a:r>
            <a:r>
              <a:rPr lang="en-US" b="0" baseline="0" dirty="0"/>
              <a:t> text to be entered in the grey boxes.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The correctly labeled image is shown in Figure 2 on the 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3432015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2205094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Create </a:t>
            </a:r>
            <a:r>
              <a:rPr lang="en-ZA" baseline="0" dirty="0"/>
              <a:t>a video similar to https://www.youtube.com/watch?v=3anj5r67iuk but using script wording as above and the matching images.</a:t>
            </a:r>
          </a:p>
          <a:p>
            <a:endParaRPr lang="en-ZA" baseline="0" dirty="0"/>
          </a:p>
          <a:p>
            <a:r>
              <a:rPr lang="en-ZA" baseline="0" dirty="0"/>
              <a:t>All images are in Book 3 SW-1.</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Create </a:t>
            </a:r>
            <a:r>
              <a:rPr lang="en-ZA" baseline="0" dirty="0"/>
              <a:t>a video similar to https://www.youtube.com/watch?v=3anj5r67iuk but using script wording as above and the matching images.</a:t>
            </a:r>
          </a:p>
          <a:p>
            <a:endParaRPr lang="en-ZA" baseline="0" dirty="0"/>
          </a:p>
          <a:p>
            <a:r>
              <a:rPr lang="en-ZA" baseline="0" dirty="0"/>
              <a:t>All images are in Book </a:t>
            </a:r>
            <a:r>
              <a:rPr lang="en-ZA" baseline="0"/>
              <a:t>3 SW-1.</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Create </a:t>
            </a:r>
            <a:r>
              <a:rPr lang="en-ZA" baseline="0" dirty="0"/>
              <a:t>a video similar to https://www.youtube.com/watch?v=3anj5r67iuk but using script wording as above and the matching images.</a:t>
            </a:r>
          </a:p>
          <a:p>
            <a:endParaRPr lang="en-ZA" baseline="0" dirty="0"/>
          </a:p>
          <a:p>
            <a:r>
              <a:rPr lang="en-ZA" baseline="0" dirty="0"/>
              <a:t>All images are in Book </a:t>
            </a:r>
            <a:r>
              <a:rPr lang="en-ZA" baseline="0"/>
              <a:t>3 SW-1.</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Create </a:t>
            </a:r>
            <a:r>
              <a:rPr lang="en-ZA" baseline="0" dirty="0"/>
              <a:t>a video similar to https://www.youtube.com/watch?v=3anj5r67iuk but using script wording as above and the matching images.</a:t>
            </a:r>
          </a:p>
          <a:p>
            <a:endParaRPr lang="en-ZA" baseline="0" dirty="0"/>
          </a:p>
          <a:p>
            <a:r>
              <a:rPr lang="en-ZA" baseline="0" dirty="0"/>
              <a:t>All images are in Book 3 SW-2.</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Create </a:t>
            </a:r>
            <a:r>
              <a:rPr lang="en-ZA" baseline="0" dirty="0"/>
              <a:t>a video similar to https://www.youtube.com/watch?v=3anj5r67iuk but using script wording as above and the matching images.</a:t>
            </a:r>
          </a:p>
          <a:p>
            <a:endParaRPr lang="en-ZA" baseline="0" dirty="0"/>
          </a:p>
          <a:p>
            <a:r>
              <a:rPr lang="en-ZA" baseline="0" dirty="0"/>
              <a:t>All images are in Book </a:t>
            </a:r>
            <a:r>
              <a:rPr lang="en-ZA" baseline="0"/>
              <a:t>3 SW-2.</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Create </a:t>
            </a:r>
            <a:r>
              <a:rPr lang="en-ZA" baseline="0" dirty="0"/>
              <a:t>a video similar to https://www.youtube.com/watch?v=3anj5r67iuk but using script wording as above and the matching images.</a:t>
            </a:r>
          </a:p>
          <a:p>
            <a:endParaRPr lang="en-ZA" baseline="0" dirty="0"/>
          </a:p>
          <a:p>
            <a:r>
              <a:rPr lang="en-ZA" baseline="0" dirty="0"/>
              <a:t>All images are in Book </a:t>
            </a:r>
            <a:r>
              <a:rPr lang="en-ZA" baseline="0"/>
              <a:t>3 SW-2.</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On</a:t>
            </a:r>
            <a:r>
              <a:rPr lang="en-ZA" baseline="0" dirty="0"/>
              <a:t> clicking ‘Safety First’ present: </a:t>
            </a:r>
            <a:endParaRPr lang="en-ZA"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“Isolate, lock out and test before commencing work. </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Calculate the current in the new circuit and use current rating tables to select the correct size conductors.</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Use appropriate type of conductor.</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Strictly adhere to the SANS wiring code for conductor colours.</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Earth all metal parts. Reg. 6.12 of the SANS wiring code.</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Measure the earth continuity resistance. Comply with Reg. 8.7.3</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Always use the correct tool for the job.</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Ensure tools are in good condition.</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Use tools correctly.</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Wear appropriate PPE where necessary.</a:t>
            </a:r>
          </a:p>
          <a:p>
            <a:pPr marL="171450" indent="-171450">
              <a:buFont typeface="Arial" panose="020B0604020202020204" pitchFamily="34" charset="0"/>
              <a:buChar char="•"/>
            </a:pPr>
            <a:r>
              <a:rPr lang="en-ZA" sz="1200" b="0" i="0" u="none" strike="noStrike" kern="1200" baseline="0" dirty="0">
                <a:solidFill>
                  <a:schemeClr val="tx1"/>
                </a:solidFill>
                <a:latin typeface="+mn-lt"/>
                <a:ea typeface="+mn-ea"/>
                <a:cs typeface="+mn-cs"/>
              </a:rPr>
              <a:t>Always take good care of tools. Maintain, clean and store it </a:t>
            </a:r>
            <a:r>
              <a:rPr lang="en-ZA" sz="1200" b="0" i="0" u="none" strike="noStrike" kern="1200" baseline="0">
                <a:solidFill>
                  <a:schemeClr val="tx1"/>
                </a:solidFill>
                <a:latin typeface="+mn-lt"/>
                <a:ea typeface="+mn-ea"/>
                <a:cs typeface="+mn-cs"/>
              </a:rPr>
              <a:t>properly.”</a:t>
            </a:r>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	</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Img</a:t>
            </a:r>
            <a:r>
              <a:rPr lang="en-GB" dirty="0"/>
              <a:t> 01: </a:t>
            </a:r>
            <a:r>
              <a:rPr lang="en-ZA" sz="1200" b="0" i="0" kern="1200" dirty="0">
                <a:solidFill>
                  <a:schemeClr val="tx1"/>
                </a:solidFill>
                <a:effectLst/>
                <a:latin typeface="+mn-lt"/>
                <a:ea typeface="+mn-ea"/>
                <a:cs typeface="+mn-cs"/>
              </a:rPr>
              <a:t>https://bit.ly/2BPXubM:</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mn-lt"/>
                <a:ea typeface="+mn-ea"/>
                <a:cs typeface="+mn-cs"/>
              </a:rPr>
              <a:t>On clicking</a:t>
            </a:r>
            <a:r>
              <a:rPr lang="en-ZA" sz="1200" b="0" i="0" kern="1200" baseline="0" dirty="0">
                <a:solidFill>
                  <a:schemeClr val="tx1"/>
                </a:solidFill>
                <a:effectLst/>
                <a:latin typeface="+mn-lt"/>
                <a:ea typeface="+mn-ea"/>
                <a:cs typeface="+mn-cs"/>
              </a:rPr>
              <a:t> Img01 present the following: “</a:t>
            </a:r>
            <a:r>
              <a:rPr lang="en-ZA" sz="1200" b="0" i="0" kern="1200" dirty="0">
                <a:solidFill>
                  <a:schemeClr val="tx1"/>
                </a:solidFill>
                <a:effectLst/>
                <a:latin typeface="+mn-lt"/>
                <a:ea typeface="+mn-ea"/>
                <a:cs typeface="+mn-cs"/>
              </a:rPr>
              <a:t>A wood burning iron stove.”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err="1">
                <a:solidFill>
                  <a:schemeClr val="tx1"/>
                </a:solidFill>
                <a:effectLst/>
                <a:latin typeface="+mn-lt"/>
                <a:ea typeface="+mn-ea"/>
                <a:cs typeface="+mn-cs"/>
              </a:rPr>
              <a:t>Img</a:t>
            </a:r>
            <a:r>
              <a:rPr lang="en-ZA" sz="1200" b="0" i="0" kern="1200" dirty="0">
                <a:solidFill>
                  <a:schemeClr val="tx1"/>
                </a:solidFill>
                <a:effectLst/>
                <a:latin typeface="+mn-lt"/>
                <a:ea typeface="+mn-ea"/>
                <a:cs typeface="+mn-cs"/>
              </a:rPr>
              <a:t> 02: https://bit.ly/2PHuZQx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mn-lt"/>
                <a:ea typeface="+mn-ea"/>
                <a:cs typeface="+mn-cs"/>
              </a:rPr>
              <a:t>On clicking Img02 present the following: “Gas stoves today use two basic types of ignition sources, standing pilot and electric. A stove with a standing pilot has a small, continuously burning gas flame (called a pilot light) under the cooktop. Early gas stoves had to be lit manually with a match.” (source:</a:t>
            </a:r>
            <a:r>
              <a:rPr lang="en-ZA" sz="1200" b="0" i="0" kern="1200" baseline="0" dirty="0">
                <a:solidFill>
                  <a:schemeClr val="tx1"/>
                </a:solidFill>
                <a:effectLst/>
                <a:latin typeface="+mn-lt"/>
                <a:ea typeface="+mn-ea"/>
                <a:cs typeface="+mn-cs"/>
              </a:rPr>
              <a:t> https://en.wikipedia.org/wiki/Gas_stove) </a:t>
            </a:r>
            <a:endParaRPr lang="en-Z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mn-lt"/>
                <a:ea typeface="+mn-ea"/>
                <a:cs typeface="+mn-cs"/>
              </a:rPr>
              <a:t>Img03:</a:t>
            </a:r>
            <a:r>
              <a:rPr lang="en-ZA" sz="1200" b="0" i="0" kern="1200" baseline="0" dirty="0">
                <a:solidFill>
                  <a:schemeClr val="tx1"/>
                </a:solidFill>
                <a:effectLst/>
                <a:latin typeface="+mn-lt"/>
                <a:ea typeface="+mn-ea"/>
                <a:cs typeface="+mn-cs"/>
              </a:rPr>
              <a:t> </a:t>
            </a:r>
            <a:r>
              <a:rPr lang="en-ZA" sz="1200" b="0" i="0" kern="1200" dirty="0">
                <a:solidFill>
                  <a:schemeClr val="tx1"/>
                </a:solidFill>
                <a:effectLst/>
                <a:latin typeface="+mn-lt"/>
                <a:ea typeface="+mn-ea"/>
                <a:cs typeface="+mn-cs"/>
              </a:rPr>
              <a:t>https://bit.ly/2oeqgcz</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a:solidFill>
                  <a:schemeClr val="tx1"/>
                </a:solidFill>
                <a:effectLst/>
                <a:latin typeface="+mn-lt"/>
                <a:ea typeface="+mn-ea"/>
                <a:cs typeface="+mn-cs"/>
              </a:rPr>
              <a:t>On</a:t>
            </a:r>
            <a:r>
              <a:rPr lang="en-ZA" sz="1200" b="0" i="0" kern="1200" baseline="0" dirty="0">
                <a:solidFill>
                  <a:schemeClr val="tx1"/>
                </a:solidFill>
                <a:effectLst/>
                <a:latin typeface="+mn-lt"/>
                <a:ea typeface="+mn-ea"/>
                <a:cs typeface="+mn-cs"/>
              </a:rPr>
              <a:t> clicking Img03 present the following: “Induction cooking heats a cooking vessel by magnetic induction, rather than thermal conduction from a flame, or an electrical heating element. As inductive heating directly heats the vessel, very rapid increases in temperature can be achieved. In this image you see an induction cooking surface boiling water through several layers of newsprint. The paper is undamaged since heat is produced only in the bottom of the pot.” (source: https://en.wikipedia.org/wiki/Induction_cooking)</a:t>
            </a:r>
            <a:endParaRPr lang="en-ZA"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Img</a:t>
            </a:r>
            <a:r>
              <a:rPr lang="en-GB" dirty="0"/>
              <a:t> 04: https://bit.ly/2PII3Fp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clicking Img01 present: “The 3-heat 4 position switch</a:t>
            </a:r>
            <a:r>
              <a:rPr lang="en-GB" baseline="0" dirty="0"/>
              <a:t> is rarely </a:t>
            </a:r>
            <a:r>
              <a:rPr lang="en-ZA" dirty="0"/>
              <a:t>found nowadays. </a:t>
            </a:r>
            <a:r>
              <a:rPr lang="en-ZA" sz="1200" dirty="0"/>
              <a:t>It used a combination of connections to control the heat of the stove plate.</a:t>
            </a:r>
            <a:r>
              <a:rPr lang="en-GB" sz="1200" dirty="0"/>
              <a:t>”</a:t>
            </a:r>
            <a:endParaRPr lang="en-ZA"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clicking ‘Example’ present</a:t>
                </a:r>
                <a:r>
                  <a:rPr lang="en-GB" baseline="0" dirty="0"/>
                  <a:t>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t>
                </a:r>
                <a:r>
                  <a:rPr lang="en-ZA" baseline="0" dirty="0"/>
                  <a:t>Heat is a form of energy and the rate at which it is used is equal to the power consumed. The unit of power is the watt. Stove plates are rated in watts. The amount of heat produced is proportional to the square of the current and the resistance of the circuit (</a:t>
                </a:r>
                <a14:m>
                  <m:oMath xmlns:m="http://schemas.openxmlformats.org/officeDocument/2006/math">
                    <m:r>
                      <a:rPr lang="en-ZA" i="1" baseline="0" dirty="0" smtClean="0">
                        <a:latin typeface="Cambria Math"/>
                      </a:rPr>
                      <m:t>𝑃</m:t>
                    </m:r>
                    <m:r>
                      <a:rPr lang="en-ZA" i="1" baseline="0" dirty="0" smtClean="0">
                        <a:latin typeface="Cambria Math"/>
                      </a:rPr>
                      <m:t> = </m:t>
                    </m:r>
                    <m:sSup>
                      <m:sSupPr>
                        <m:ctrlPr>
                          <a:rPr lang="en-ZA" b="0" i="1" baseline="0" dirty="0" smtClean="0">
                            <a:latin typeface="Cambria Math" panose="02040503050406030204" pitchFamily="18" charset="0"/>
                          </a:rPr>
                        </m:ctrlPr>
                      </m:sSupPr>
                      <m:e>
                        <m:r>
                          <a:rPr lang="en-ZA" i="1" baseline="0" dirty="0" smtClean="0">
                            <a:latin typeface="Cambria Math"/>
                          </a:rPr>
                          <m:t>𝐼</m:t>
                        </m:r>
                      </m:e>
                      <m:sup>
                        <m:r>
                          <a:rPr lang="en-ZA" b="0" i="1" baseline="0" dirty="0" smtClean="0">
                            <a:latin typeface="Cambria Math"/>
                          </a:rPr>
                          <m:t>2</m:t>
                        </m:r>
                      </m:sup>
                    </m:sSup>
                    <m:r>
                      <a:rPr lang="en-ZA" i="1" baseline="0" dirty="0" smtClean="0">
                        <a:latin typeface="Cambria Math"/>
                      </a:rPr>
                      <m:t>𝑅</m:t>
                    </m:r>
                  </m:oMath>
                </a14:m>
                <a:r>
                  <a:rPr lang="en-GB"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aseline="0" dirty="0"/>
                  <a:t>Assume that the two elements of a stove plate have resistance values of 96 ohms each.</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aseline="0" dirty="0" err="1"/>
                  <a:t>i</a:t>
                </a:r>
                <a:r>
                  <a:rPr lang="en-ZA" baseline="0" dirty="0"/>
                  <a:t>) Two resistances of 96 ohms each connected in series across a 220 V supply.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aseline="0" dirty="0"/>
                  <a:t>Total resistance = 96 + 96 = 192 ohms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aseline="0" dirty="0"/>
                  <a:t>Current </a:t>
                </a:r>
                <a14:m>
                  <m:oMath xmlns:m="http://schemas.openxmlformats.org/officeDocument/2006/math">
                    <m:r>
                      <a:rPr lang="en-ZA" i="1" baseline="0" dirty="0" smtClean="0">
                        <a:latin typeface="Cambria Math"/>
                      </a:rPr>
                      <m:t>𝐼</m:t>
                    </m:r>
                    <m:r>
                      <a:rPr lang="en-ZA" i="1" baseline="0" dirty="0" smtClean="0">
                        <a:latin typeface="Cambria Math"/>
                      </a:rPr>
                      <m:t> =</m:t>
                    </m:r>
                    <m:f>
                      <m:fPr>
                        <m:ctrlPr>
                          <a:rPr lang="en-ZA" b="0" i="1" baseline="0" dirty="0" smtClean="0">
                            <a:latin typeface="Cambria Math" panose="02040503050406030204" pitchFamily="18" charset="0"/>
                          </a:rPr>
                        </m:ctrlPr>
                      </m:fPr>
                      <m:num>
                        <m:r>
                          <a:rPr lang="en-ZA" b="0" i="1" baseline="0" dirty="0" smtClean="0">
                            <a:latin typeface="Cambria Math"/>
                          </a:rPr>
                          <m:t>𝑉</m:t>
                        </m:r>
                      </m:num>
                      <m:den>
                        <m:r>
                          <a:rPr lang="en-ZA" b="0" i="1" baseline="0" dirty="0" smtClean="0">
                            <a:latin typeface="Cambria Math"/>
                          </a:rPr>
                          <m:t>𝑅</m:t>
                        </m:r>
                      </m:den>
                    </m:f>
                    <m:r>
                      <a:rPr lang="en-ZA" b="0" i="1" baseline="0" dirty="0" smtClean="0">
                        <a:latin typeface="Cambria Math"/>
                      </a:rPr>
                      <m:t> </m:t>
                    </m:r>
                    <m:r>
                      <a:rPr lang="en-ZA" i="1" baseline="0" dirty="0" smtClean="0">
                        <a:latin typeface="Cambria Math"/>
                      </a:rPr>
                      <m:t> =</m:t>
                    </m:r>
                    <m:f>
                      <m:fPr>
                        <m:ctrlPr>
                          <a:rPr lang="en-ZA" b="0" i="1" baseline="0" dirty="0" smtClean="0">
                            <a:latin typeface="Cambria Math" panose="02040503050406030204" pitchFamily="18" charset="0"/>
                          </a:rPr>
                        </m:ctrlPr>
                      </m:fPr>
                      <m:num>
                        <m:r>
                          <a:rPr lang="en-ZA" b="0" i="1" baseline="0" dirty="0" smtClean="0">
                            <a:latin typeface="Cambria Math"/>
                          </a:rPr>
                          <m:t>220</m:t>
                        </m:r>
                      </m:num>
                      <m:den>
                        <m:r>
                          <a:rPr lang="en-ZA" b="0" i="1" baseline="0" dirty="0" smtClean="0">
                            <a:latin typeface="Cambria Math"/>
                          </a:rPr>
                          <m:t>192</m:t>
                        </m:r>
                      </m:den>
                    </m:f>
                    <m:r>
                      <a:rPr lang="en-ZA" i="1" baseline="0" dirty="0" smtClean="0">
                        <a:latin typeface="Cambria Math"/>
                      </a:rPr>
                      <m:t> = 1,2 </m:t>
                    </m:r>
                    <m:r>
                      <a:rPr lang="en-ZA" i="1" baseline="0" dirty="0" smtClean="0">
                        <a:latin typeface="Cambria Math"/>
                      </a:rPr>
                      <m:t>𝑎𝑚𝑝𝑠</m:t>
                    </m:r>
                  </m:oMath>
                </a14:m>
                <a:endParaRPr lang="en-Z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ii) One resistance of 96 ohms connected across a 220 V supply.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Total resistance = 96 ohms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Current </a:t>
                </a:r>
                <a14:m>
                  <m:oMath xmlns:m="http://schemas.openxmlformats.org/officeDocument/2006/math">
                    <m:r>
                      <a:rPr lang="en-ZA" i="1" baseline="0" dirty="0" smtClean="0">
                        <a:latin typeface="Cambria Math"/>
                      </a:rPr>
                      <m:t>𝐼</m:t>
                    </m:r>
                    <m:r>
                      <a:rPr lang="en-ZA" i="1" baseline="0" dirty="0" smtClean="0">
                        <a:latin typeface="Cambria Math"/>
                      </a:rPr>
                      <m:t> =</m:t>
                    </m:r>
                    <m:f>
                      <m:fPr>
                        <m:ctrlPr>
                          <a:rPr lang="en-ZA" b="0" i="1" baseline="0" dirty="0" smtClean="0">
                            <a:latin typeface="Cambria Math" panose="02040503050406030204" pitchFamily="18" charset="0"/>
                          </a:rPr>
                        </m:ctrlPr>
                      </m:fPr>
                      <m:num>
                        <m:r>
                          <a:rPr lang="en-ZA" b="0" i="1" baseline="0" dirty="0" smtClean="0">
                            <a:latin typeface="Cambria Math"/>
                          </a:rPr>
                          <m:t>𝑉</m:t>
                        </m:r>
                      </m:num>
                      <m:den>
                        <m:r>
                          <a:rPr lang="en-ZA" b="0" i="1" baseline="0" dirty="0" smtClean="0">
                            <a:latin typeface="Cambria Math"/>
                          </a:rPr>
                          <m:t>𝑅</m:t>
                        </m:r>
                      </m:den>
                    </m:f>
                    <m:r>
                      <a:rPr lang="en-ZA" b="0" i="1" baseline="0" dirty="0" smtClean="0">
                        <a:latin typeface="Cambria Math"/>
                      </a:rPr>
                      <m:t> </m:t>
                    </m:r>
                    <m:r>
                      <a:rPr lang="en-ZA" i="1" baseline="0" dirty="0" smtClean="0">
                        <a:latin typeface="Cambria Math"/>
                      </a:rPr>
                      <m:t> =</m:t>
                    </m:r>
                    <m:f>
                      <m:fPr>
                        <m:ctrlPr>
                          <a:rPr lang="en-ZA" b="0" i="1" baseline="0" dirty="0" smtClean="0">
                            <a:latin typeface="Cambria Math" panose="02040503050406030204" pitchFamily="18" charset="0"/>
                          </a:rPr>
                        </m:ctrlPr>
                      </m:fPr>
                      <m:num>
                        <m:r>
                          <a:rPr lang="en-ZA" b="0" i="1" baseline="0" dirty="0" smtClean="0">
                            <a:latin typeface="Cambria Math"/>
                          </a:rPr>
                          <m:t>220</m:t>
                        </m:r>
                      </m:num>
                      <m:den>
                        <m:r>
                          <a:rPr lang="en-ZA" b="0" i="1" baseline="0" dirty="0" smtClean="0">
                            <a:latin typeface="Cambria Math"/>
                          </a:rPr>
                          <m:t>96</m:t>
                        </m:r>
                      </m:den>
                    </m:f>
                    <m:r>
                      <a:rPr lang="en-ZA" i="1" baseline="0" dirty="0" smtClean="0">
                        <a:latin typeface="Cambria Math"/>
                      </a:rPr>
                      <m:t> =</m:t>
                    </m:r>
                    <m:r>
                      <a:rPr lang="en-ZA" b="0" i="1" baseline="0" dirty="0" smtClean="0">
                        <a:latin typeface="Cambria Math"/>
                      </a:rPr>
                      <m:t>2,3 </m:t>
                    </m:r>
                    <m:r>
                      <a:rPr lang="en-ZA" i="1" baseline="0" dirty="0" smtClean="0">
                        <a:latin typeface="Cambria Math"/>
                      </a:rPr>
                      <m:t>𝑎𝑚𝑝𝑠</m:t>
                    </m:r>
                  </m:oMath>
                </a14:m>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iii) Two resistances of 96 ohms each connected in parallel across a 220 V supply.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a:solidFill>
                      <a:schemeClr val="tx1"/>
                    </a:solidFill>
                    <a:latin typeface="+mn-lt"/>
                    <a:ea typeface="+mn-ea"/>
                    <a:cs typeface="+mn-cs"/>
                  </a:rPr>
                  <a:t>Total resistance </a:t>
                </a:r>
                <a14:m>
                  <m:oMath xmlns:m="http://schemas.openxmlformats.org/officeDocument/2006/math">
                    <m:r>
                      <a:rPr lang="en-ZA" sz="1200" b="0" i="1" u="none" strike="noStrike" kern="1200" baseline="0" smtClean="0">
                        <a:solidFill>
                          <a:schemeClr val="tx1"/>
                        </a:solidFill>
                        <a:latin typeface="Cambria Math"/>
                        <a:ea typeface="+mn-ea"/>
                        <a:cs typeface="+mn-cs"/>
                      </a:rPr>
                      <m:t>=</m:t>
                    </m:r>
                    <m:f>
                      <m:fPr>
                        <m:ctrlPr>
                          <a:rPr lang="en-ZA" sz="1200" b="0" i="1" u="none" strike="noStrike" kern="1200" baseline="0" smtClean="0">
                            <a:solidFill>
                              <a:schemeClr val="tx1"/>
                            </a:solidFill>
                            <a:latin typeface="Cambria Math" panose="02040503050406030204" pitchFamily="18" charset="0"/>
                            <a:ea typeface="+mn-ea"/>
                            <a:cs typeface="+mn-cs"/>
                          </a:rPr>
                        </m:ctrlPr>
                      </m:fPr>
                      <m:num>
                        <m:sSub>
                          <m:sSubPr>
                            <m:ctrlPr>
                              <a:rPr lang="en-ZA" sz="1200" b="0" i="1" u="none" strike="noStrike" kern="1200" baseline="0" smtClean="0">
                                <a:solidFill>
                                  <a:schemeClr val="tx1"/>
                                </a:solidFill>
                                <a:latin typeface="Cambria Math" panose="02040503050406030204" pitchFamily="18" charset="0"/>
                                <a:ea typeface="+mn-ea"/>
                                <a:cs typeface="+mn-cs"/>
                              </a:rPr>
                            </m:ctrlPr>
                          </m:sSubPr>
                          <m:e>
                            <m:r>
                              <a:rPr lang="en-ZA" sz="1200" b="0" i="1" u="none" strike="noStrike" kern="1200" baseline="0" smtClean="0">
                                <a:solidFill>
                                  <a:schemeClr val="tx1"/>
                                </a:solidFill>
                                <a:latin typeface="Cambria Math"/>
                                <a:ea typeface="+mn-ea"/>
                                <a:cs typeface="+mn-cs"/>
                              </a:rPr>
                              <m:t>𝑅</m:t>
                            </m:r>
                          </m:e>
                          <m:sub>
                            <m:r>
                              <a:rPr lang="en-ZA" sz="1200" b="0" i="1" u="none" strike="noStrike" kern="1200" baseline="0" smtClean="0">
                                <a:solidFill>
                                  <a:schemeClr val="tx1"/>
                                </a:solidFill>
                                <a:latin typeface="Cambria Math"/>
                                <a:ea typeface="+mn-ea"/>
                                <a:cs typeface="+mn-cs"/>
                              </a:rPr>
                              <m:t>1</m:t>
                            </m:r>
                          </m:sub>
                        </m:sSub>
                        <m:r>
                          <a:rPr lang="en-ZA" sz="1200" b="0" i="1" u="none" strike="noStrike" kern="1200" baseline="0" smtClean="0">
                            <a:solidFill>
                              <a:schemeClr val="tx1"/>
                            </a:solidFill>
                            <a:latin typeface="Cambria Math"/>
                            <a:ea typeface="+mn-ea"/>
                            <a:cs typeface="+mn-cs"/>
                          </a:rPr>
                          <m:t>×</m:t>
                        </m:r>
                        <m:sSub>
                          <m:sSubPr>
                            <m:ctrlPr>
                              <a:rPr lang="en-ZA" sz="1200" b="0" i="1" u="none" strike="noStrike" kern="1200" baseline="0" smtClean="0">
                                <a:solidFill>
                                  <a:schemeClr val="tx1"/>
                                </a:solidFill>
                                <a:latin typeface="Cambria Math" panose="02040503050406030204" pitchFamily="18" charset="0"/>
                                <a:ea typeface="+mn-ea"/>
                                <a:cs typeface="+mn-cs"/>
                              </a:rPr>
                            </m:ctrlPr>
                          </m:sSubPr>
                          <m:e>
                            <m:r>
                              <a:rPr lang="en-ZA" sz="1200" b="0" i="1" u="none" strike="noStrike" kern="1200" baseline="0" smtClean="0">
                                <a:solidFill>
                                  <a:schemeClr val="tx1"/>
                                </a:solidFill>
                                <a:latin typeface="Cambria Math"/>
                                <a:ea typeface="+mn-ea"/>
                                <a:cs typeface="+mn-cs"/>
                              </a:rPr>
                              <m:t>𝑅</m:t>
                            </m:r>
                          </m:e>
                          <m:sub>
                            <m:r>
                              <a:rPr lang="en-ZA" sz="1200" b="0" i="1" u="none" strike="noStrike" kern="1200" baseline="0" smtClean="0">
                                <a:solidFill>
                                  <a:schemeClr val="tx1"/>
                                </a:solidFill>
                                <a:latin typeface="Cambria Math"/>
                                <a:ea typeface="+mn-ea"/>
                                <a:cs typeface="+mn-cs"/>
                              </a:rPr>
                              <m:t>2</m:t>
                            </m:r>
                          </m:sub>
                        </m:sSub>
                      </m:num>
                      <m:den>
                        <m:sSub>
                          <m:sSubPr>
                            <m:ctrlPr>
                              <a:rPr lang="en-ZA" sz="1200" b="0" i="1" u="none" strike="noStrike" kern="1200" baseline="0" smtClean="0">
                                <a:solidFill>
                                  <a:schemeClr val="tx1"/>
                                </a:solidFill>
                                <a:latin typeface="Cambria Math" panose="02040503050406030204" pitchFamily="18" charset="0"/>
                                <a:ea typeface="+mn-ea"/>
                                <a:cs typeface="+mn-cs"/>
                              </a:rPr>
                            </m:ctrlPr>
                          </m:sSubPr>
                          <m:e>
                            <m:r>
                              <a:rPr lang="en-ZA" sz="1200" b="0" i="1" u="none" strike="noStrike" kern="1200" baseline="0" smtClean="0">
                                <a:solidFill>
                                  <a:schemeClr val="tx1"/>
                                </a:solidFill>
                                <a:latin typeface="Cambria Math"/>
                                <a:ea typeface="+mn-ea"/>
                                <a:cs typeface="+mn-cs"/>
                              </a:rPr>
                              <m:t>𝑅</m:t>
                            </m:r>
                          </m:e>
                          <m:sub>
                            <m:r>
                              <a:rPr lang="en-ZA" sz="1200" b="0" i="1" u="none" strike="noStrike" kern="1200" baseline="0" smtClean="0">
                                <a:solidFill>
                                  <a:schemeClr val="tx1"/>
                                </a:solidFill>
                                <a:latin typeface="Cambria Math"/>
                                <a:ea typeface="+mn-ea"/>
                                <a:cs typeface="+mn-cs"/>
                              </a:rPr>
                              <m:t>1</m:t>
                            </m:r>
                          </m:sub>
                        </m:sSub>
                        <m:r>
                          <a:rPr lang="en-ZA" sz="1200" b="0" i="1" u="none" strike="noStrike" kern="1200" baseline="0" smtClean="0">
                            <a:solidFill>
                              <a:schemeClr val="tx1"/>
                            </a:solidFill>
                            <a:latin typeface="Cambria Math"/>
                            <a:ea typeface="+mn-ea"/>
                            <a:cs typeface="+mn-cs"/>
                          </a:rPr>
                          <m:t>+</m:t>
                        </m:r>
                        <m:sSub>
                          <m:sSubPr>
                            <m:ctrlPr>
                              <a:rPr lang="en-ZA" sz="1200" b="0" i="1" u="none" strike="noStrike" kern="1200" baseline="0" smtClean="0">
                                <a:solidFill>
                                  <a:schemeClr val="tx1"/>
                                </a:solidFill>
                                <a:latin typeface="Cambria Math" panose="02040503050406030204" pitchFamily="18" charset="0"/>
                                <a:ea typeface="+mn-ea"/>
                                <a:cs typeface="+mn-cs"/>
                              </a:rPr>
                            </m:ctrlPr>
                          </m:sSubPr>
                          <m:e>
                            <m:r>
                              <a:rPr lang="en-ZA" sz="1200" b="0" i="1" u="none" strike="noStrike" kern="1200" baseline="0" smtClean="0">
                                <a:solidFill>
                                  <a:schemeClr val="tx1"/>
                                </a:solidFill>
                                <a:latin typeface="Cambria Math"/>
                                <a:ea typeface="+mn-ea"/>
                                <a:cs typeface="+mn-cs"/>
                              </a:rPr>
                              <m:t>𝑅</m:t>
                            </m:r>
                          </m:e>
                          <m:sub>
                            <m:r>
                              <a:rPr lang="en-ZA" sz="1200" b="0" i="1" u="none" strike="noStrike" kern="1200" baseline="0" smtClean="0">
                                <a:solidFill>
                                  <a:schemeClr val="tx1"/>
                                </a:solidFill>
                                <a:latin typeface="Cambria Math"/>
                                <a:ea typeface="+mn-ea"/>
                                <a:cs typeface="+mn-cs"/>
                              </a:rPr>
                              <m:t>2</m:t>
                            </m:r>
                          </m:sub>
                        </m:sSub>
                      </m:den>
                    </m:f>
                    <m:r>
                      <a:rPr lang="en-ZA" sz="1200" b="0" i="1" u="none" strike="noStrike" kern="1200" baseline="0" smtClean="0">
                        <a:solidFill>
                          <a:schemeClr val="tx1"/>
                        </a:solidFill>
                        <a:latin typeface="Cambria Math"/>
                        <a:ea typeface="+mn-ea"/>
                        <a:cs typeface="+mn-cs"/>
                      </a:rPr>
                      <m:t>=</m:t>
                    </m:r>
                    <m:f>
                      <m:fPr>
                        <m:ctrlPr>
                          <a:rPr lang="en-ZA" sz="1200" b="0" i="1" u="none" strike="noStrike" kern="1200" baseline="0" smtClean="0">
                            <a:solidFill>
                              <a:schemeClr val="tx1"/>
                            </a:solidFill>
                            <a:latin typeface="Cambria Math" panose="02040503050406030204" pitchFamily="18" charset="0"/>
                            <a:ea typeface="+mn-ea"/>
                            <a:cs typeface="+mn-cs"/>
                          </a:rPr>
                        </m:ctrlPr>
                      </m:fPr>
                      <m:num>
                        <m:r>
                          <a:rPr lang="en-ZA" sz="1200" b="0" i="1" u="none" strike="noStrike" kern="1200" baseline="0" smtClean="0">
                            <a:solidFill>
                              <a:schemeClr val="tx1"/>
                            </a:solidFill>
                            <a:latin typeface="Cambria Math"/>
                            <a:ea typeface="+mn-ea"/>
                            <a:cs typeface="+mn-cs"/>
                          </a:rPr>
                          <m:t>96</m:t>
                        </m:r>
                        <m:r>
                          <a:rPr lang="en-ZA" sz="1200" b="0" i="1" u="none" strike="noStrike" kern="1200" baseline="0" smtClean="0">
                            <a:solidFill>
                              <a:schemeClr val="tx1"/>
                            </a:solidFill>
                            <a:latin typeface="Cambria Math"/>
                            <a:ea typeface="Cambria Math"/>
                            <a:cs typeface="+mn-cs"/>
                          </a:rPr>
                          <m:t>×96</m:t>
                        </m:r>
                      </m:num>
                      <m:den>
                        <m:r>
                          <a:rPr lang="en-ZA" sz="1200" b="0" i="1" u="none" strike="noStrike" kern="1200" baseline="0" smtClean="0">
                            <a:solidFill>
                              <a:schemeClr val="tx1"/>
                            </a:solidFill>
                            <a:latin typeface="Cambria Math"/>
                            <a:ea typeface="+mn-ea"/>
                            <a:cs typeface="+mn-cs"/>
                          </a:rPr>
                          <m:t>96+96</m:t>
                        </m:r>
                      </m:den>
                    </m:f>
                    <m:r>
                      <a:rPr lang="en-ZA" sz="1200" b="0" i="0" u="none" strike="noStrike" kern="1200" baseline="0" smtClean="0">
                        <a:solidFill>
                          <a:schemeClr val="tx1"/>
                        </a:solidFill>
                        <a:latin typeface="Cambria Math"/>
                        <a:ea typeface="+mn-ea"/>
                        <a:cs typeface="+mn-cs"/>
                      </a:rPr>
                      <m:t>=</m:t>
                    </m:r>
                    <m:f>
                      <m:fPr>
                        <m:ctrlPr>
                          <a:rPr lang="en-ZA" sz="1200" b="0" i="1" u="none" strike="noStrike" kern="1200" baseline="0" smtClean="0">
                            <a:solidFill>
                              <a:schemeClr val="tx1"/>
                            </a:solidFill>
                            <a:latin typeface="Cambria Math" panose="02040503050406030204" pitchFamily="18" charset="0"/>
                            <a:ea typeface="+mn-ea"/>
                            <a:cs typeface="+mn-cs"/>
                          </a:rPr>
                        </m:ctrlPr>
                      </m:fPr>
                      <m:num>
                        <m:r>
                          <a:rPr lang="en-ZA" sz="1200" b="0" i="0" u="none" strike="noStrike" kern="1200" baseline="0" smtClean="0">
                            <a:solidFill>
                              <a:schemeClr val="tx1"/>
                            </a:solidFill>
                            <a:latin typeface="Cambria Math"/>
                            <a:ea typeface="+mn-ea"/>
                            <a:cs typeface="+mn-cs"/>
                          </a:rPr>
                          <m:t>9216</m:t>
                        </m:r>
                      </m:num>
                      <m:den>
                        <m:r>
                          <a:rPr lang="en-ZA" sz="1200" b="0" i="1" u="none" strike="noStrike" kern="1200" baseline="0" smtClean="0">
                            <a:solidFill>
                              <a:schemeClr val="tx1"/>
                            </a:solidFill>
                            <a:latin typeface="Cambria Math"/>
                            <a:ea typeface="+mn-ea"/>
                            <a:cs typeface="+mn-cs"/>
                          </a:rPr>
                          <m:t>192</m:t>
                        </m:r>
                      </m:den>
                    </m:f>
                    <m:r>
                      <a:rPr lang="en-ZA" sz="1200" b="0" i="1" u="none" strike="noStrike" kern="1200" baseline="0" smtClean="0">
                        <a:solidFill>
                          <a:schemeClr val="tx1"/>
                        </a:solidFill>
                        <a:latin typeface="Cambria Math"/>
                        <a:ea typeface="+mn-ea"/>
                        <a:cs typeface="+mn-cs"/>
                      </a:rPr>
                      <m:t>=48 </m:t>
                    </m:r>
                    <m:r>
                      <a:rPr lang="en-ZA" sz="1200" b="0" i="1" u="none" strike="noStrike" kern="1200" baseline="0" smtClean="0">
                        <a:solidFill>
                          <a:schemeClr val="tx1"/>
                        </a:solidFill>
                        <a:latin typeface="Cambria Math"/>
                        <a:ea typeface="+mn-ea"/>
                        <a:cs typeface="+mn-cs"/>
                      </a:rPr>
                      <m:t>𝑜h𝑚𝑠</m:t>
                    </m:r>
                  </m:oMath>
                </a14:m>
                <a:r>
                  <a:rPr lang="en-Z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Current </a:t>
                </a:r>
                <a14:m>
                  <m:oMath xmlns:m="http://schemas.openxmlformats.org/officeDocument/2006/math">
                    <m:r>
                      <a:rPr lang="en-ZA" i="1" baseline="0" dirty="0" smtClean="0">
                        <a:latin typeface="Cambria Math"/>
                      </a:rPr>
                      <m:t>𝐼</m:t>
                    </m:r>
                    <m:r>
                      <a:rPr lang="en-ZA" i="1" baseline="0" dirty="0" smtClean="0">
                        <a:latin typeface="Cambria Math"/>
                      </a:rPr>
                      <m:t> =</m:t>
                    </m:r>
                    <m:f>
                      <m:fPr>
                        <m:ctrlPr>
                          <a:rPr lang="en-ZA" b="0" i="1" baseline="0" dirty="0" smtClean="0">
                            <a:latin typeface="Cambria Math" panose="02040503050406030204" pitchFamily="18" charset="0"/>
                          </a:rPr>
                        </m:ctrlPr>
                      </m:fPr>
                      <m:num>
                        <m:r>
                          <a:rPr lang="en-ZA" b="0" i="1" baseline="0" dirty="0" smtClean="0">
                            <a:latin typeface="Cambria Math"/>
                          </a:rPr>
                          <m:t>𝑉</m:t>
                        </m:r>
                      </m:num>
                      <m:den>
                        <m:r>
                          <a:rPr lang="en-ZA" b="0" i="1" baseline="0" dirty="0" smtClean="0">
                            <a:latin typeface="Cambria Math"/>
                          </a:rPr>
                          <m:t>𝑅</m:t>
                        </m:r>
                      </m:den>
                    </m:f>
                    <m:r>
                      <a:rPr lang="en-ZA" b="0" i="1" baseline="0" dirty="0" smtClean="0">
                        <a:latin typeface="Cambria Math"/>
                      </a:rPr>
                      <m:t> </m:t>
                    </m:r>
                    <m:r>
                      <a:rPr lang="en-ZA" i="1" baseline="0" dirty="0" smtClean="0">
                        <a:latin typeface="Cambria Math"/>
                      </a:rPr>
                      <m:t> =</m:t>
                    </m:r>
                    <m:f>
                      <m:fPr>
                        <m:ctrlPr>
                          <a:rPr lang="en-ZA" b="0" i="1" baseline="0" dirty="0" smtClean="0">
                            <a:latin typeface="Cambria Math" panose="02040503050406030204" pitchFamily="18" charset="0"/>
                          </a:rPr>
                        </m:ctrlPr>
                      </m:fPr>
                      <m:num>
                        <m:r>
                          <a:rPr lang="en-ZA" b="0" i="1" baseline="0" dirty="0" smtClean="0">
                            <a:latin typeface="Cambria Math"/>
                          </a:rPr>
                          <m:t>220</m:t>
                        </m:r>
                      </m:num>
                      <m:den>
                        <m:r>
                          <a:rPr lang="en-ZA" b="0" i="1" baseline="0" dirty="0" smtClean="0">
                            <a:latin typeface="Cambria Math"/>
                          </a:rPr>
                          <m:t>48</m:t>
                        </m:r>
                      </m:den>
                    </m:f>
                    <m:r>
                      <a:rPr lang="en-ZA" i="1" baseline="0" dirty="0" smtClean="0">
                        <a:latin typeface="Cambria Math"/>
                      </a:rPr>
                      <m:t> =</m:t>
                    </m:r>
                    <m:r>
                      <a:rPr lang="en-ZA" b="0" i="1" baseline="0" dirty="0" smtClean="0">
                        <a:latin typeface="Cambria Math"/>
                      </a:rPr>
                      <m:t>4,6 </m:t>
                    </m:r>
                    <m:r>
                      <a:rPr lang="en-ZA" i="1" baseline="0" dirty="0" smtClean="0">
                        <a:latin typeface="Cambria Math"/>
                      </a:rPr>
                      <m:t>𝑎𝑚𝑝𝑠</m:t>
                    </m:r>
                  </m:oMath>
                </a14:m>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a:solidFill>
                      <a:schemeClr val="tx1"/>
                    </a:solidFill>
                    <a:latin typeface="+mn-lt"/>
                    <a:ea typeface="+mn-ea"/>
                    <a:cs typeface="+mn-cs"/>
                  </a:rPr>
                  <a:t>From the above calculations three different current values were obtained which will produce three different heat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On clicking ‘Example’ present</a:t>
                </a:r>
                <a:r>
                  <a:rPr lang="en-GB" baseline="0" dirty="0" smtClean="0"/>
                  <a:t>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t>
                </a:r>
                <a:r>
                  <a:rPr lang="en-ZA" baseline="0" dirty="0" smtClean="0"/>
                  <a:t>Heat is a form of energy and the rate at which it is used is equal to the power consumed. The unit of power is the watt. Stove plates are rated in watts. The amount of heat produced is proportional to the square of the current and the resistance of the circuit (</a:t>
                </a:r>
                <a:r>
                  <a:rPr lang="en-ZA" i="0" baseline="0" dirty="0" smtClean="0">
                    <a:latin typeface="Cambria Math"/>
                  </a:rPr>
                  <a:t>𝑃 = 𝐼</a:t>
                </a:r>
                <a:r>
                  <a:rPr lang="en-ZA" b="0" i="0" baseline="0" dirty="0" smtClean="0">
                    <a:latin typeface="Cambria Math"/>
                  </a:rPr>
                  <a:t>^2 </a:t>
                </a:r>
                <a:r>
                  <a:rPr lang="en-ZA" i="0" baseline="0" dirty="0" smtClean="0">
                    <a:latin typeface="Cambria Math"/>
                  </a:rPr>
                  <a:t>𝑅</a:t>
                </a:r>
                <a:r>
                  <a:rPr lang="en-GB"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aseline="0" dirty="0" smtClean="0"/>
                  <a:t>Assume that the two elements of a stove plate have resistance values of 96 ohms each.</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aseline="0" dirty="0" err="1" smtClean="0"/>
                  <a:t>i</a:t>
                </a:r>
                <a:r>
                  <a:rPr lang="en-ZA" baseline="0" dirty="0" smtClean="0"/>
                  <a:t>) Two resistances of 96 ohms each connected in series across a 220 V supply.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aseline="0" dirty="0" smtClean="0"/>
                  <a:t>Total resistance = 96 + 96 = 192 ohms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aseline="0" dirty="0" smtClean="0"/>
                  <a:t>Current </a:t>
                </a:r>
                <a:r>
                  <a:rPr lang="en-ZA" i="0" baseline="0" dirty="0" smtClean="0">
                    <a:latin typeface="Cambria Math"/>
                  </a:rPr>
                  <a:t>𝐼 =</a:t>
                </a:r>
                <a:r>
                  <a:rPr lang="en-ZA" b="0" i="0" baseline="0" dirty="0" smtClean="0">
                    <a:latin typeface="Cambria Math"/>
                  </a:rPr>
                  <a:t>𝑉/𝑅  </a:t>
                </a:r>
                <a:r>
                  <a:rPr lang="en-ZA" i="0" baseline="0" dirty="0" smtClean="0">
                    <a:latin typeface="Cambria Math"/>
                  </a:rPr>
                  <a:t> =</a:t>
                </a:r>
                <a:r>
                  <a:rPr lang="en-ZA" b="0" i="0" baseline="0" dirty="0" smtClean="0">
                    <a:latin typeface="Cambria Math"/>
                  </a:rPr>
                  <a:t>220/192 </a:t>
                </a:r>
                <a:r>
                  <a:rPr lang="en-ZA" i="0" baseline="0" dirty="0" smtClean="0">
                    <a:latin typeface="Cambria Math"/>
                  </a:rPr>
                  <a:t> = 1,2 𝑎𝑚𝑝𝑠</a:t>
                </a:r>
                <a:endParaRPr lang="en-Z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ii) One resistance of 96 ohms connected across a 220 V supply.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Total resistance = 96 ohms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Current </a:t>
                </a:r>
                <a:r>
                  <a:rPr lang="en-ZA" i="0" baseline="0" dirty="0" smtClean="0">
                    <a:latin typeface="Cambria Math"/>
                  </a:rPr>
                  <a:t>𝐼 =</a:t>
                </a:r>
                <a:r>
                  <a:rPr lang="en-ZA" b="0" i="0" baseline="0" dirty="0" smtClean="0">
                    <a:latin typeface="Cambria Math"/>
                  </a:rPr>
                  <a:t>𝑉/𝑅  </a:t>
                </a:r>
                <a:r>
                  <a:rPr lang="en-ZA" i="0" baseline="0" dirty="0" smtClean="0">
                    <a:latin typeface="Cambria Math"/>
                  </a:rPr>
                  <a:t> =</a:t>
                </a:r>
                <a:r>
                  <a:rPr lang="en-ZA" b="0" i="0" baseline="0" dirty="0" smtClean="0">
                    <a:latin typeface="Cambria Math"/>
                  </a:rPr>
                  <a:t>220/</a:t>
                </a:r>
                <a:r>
                  <a:rPr lang="en-ZA" b="0" i="0" baseline="0" dirty="0" smtClean="0">
                    <a:latin typeface="Cambria Math"/>
                  </a:rPr>
                  <a:t>96 </a:t>
                </a:r>
                <a:r>
                  <a:rPr lang="en-ZA" i="0" baseline="0" dirty="0" smtClean="0">
                    <a:latin typeface="Cambria Math"/>
                  </a:rPr>
                  <a:t> =</a:t>
                </a:r>
                <a:r>
                  <a:rPr lang="en-ZA" b="0" i="0" baseline="0" dirty="0" smtClean="0">
                    <a:latin typeface="Cambria Math"/>
                  </a:rPr>
                  <a:t>2,3 </a:t>
                </a:r>
                <a:r>
                  <a:rPr lang="en-ZA" i="0" baseline="0" dirty="0" smtClean="0">
                    <a:latin typeface="Cambria Math"/>
                  </a:rPr>
                  <a:t>𝑎𝑚𝑝𝑠</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iii) Two resistances of 96 ohms each connected in parallel across a 220 V supply.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mn-cs"/>
                  </a:rPr>
                  <a:t>Total resistance </a:t>
                </a:r>
                <a:r>
                  <a:rPr lang="en-ZA" sz="1200" b="0" i="0" u="none" strike="noStrike" kern="1200" baseline="0" smtClean="0">
                    <a:solidFill>
                      <a:schemeClr val="tx1"/>
                    </a:solidFill>
                    <a:latin typeface="Cambria Math"/>
                    <a:ea typeface="+mn-ea"/>
                    <a:cs typeface="+mn-cs"/>
                  </a:rPr>
                  <a:t>=(𝑅_1×𝑅_2)/(𝑅_1+𝑅_2 )=(96</a:t>
                </a:r>
                <a:r>
                  <a:rPr lang="en-ZA" sz="1200" b="0" i="0" u="none" strike="noStrike" kern="1200" baseline="0" smtClean="0">
                    <a:solidFill>
                      <a:schemeClr val="tx1"/>
                    </a:solidFill>
                    <a:latin typeface="Cambria Math"/>
                    <a:ea typeface="Cambria Math"/>
                    <a:cs typeface="+mn-cs"/>
                  </a:rPr>
                  <a:t>×96</a:t>
                </a:r>
                <a:r>
                  <a:rPr lang="en-ZA" sz="1200" b="0" i="0" u="none" strike="noStrike" kern="1200" baseline="0" smtClean="0">
                    <a:solidFill>
                      <a:schemeClr val="tx1"/>
                    </a:solidFill>
                    <a:latin typeface="Cambria Math"/>
                    <a:ea typeface="+mn-ea"/>
                    <a:cs typeface="+mn-cs"/>
                  </a:rPr>
                  <a:t>)/(96+96)=9216/192=48 𝑜ℎ𝑚𝑠</a:t>
                </a:r>
                <a:r>
                  <a:rPr lang="en-ZA" sz="12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Current </a:t>
                </a:r>
                <a:r>
                  <a:rPr lang="en-ZA" i="0" baseline="0" dirty="0" smtClean="0">
                    <a:latin typeface="Cambria Math"/>
                  </a:rPr>
                  <a:t>𝐼 =</a:t>
                </a:r>
                <a:r>
                  <a:rPr lang="en-ZA" b="0" i="0" baseline="0" dirty="0" smtClean="0">
                    <a:latin typeface="Cambria Math"/>
                  </a:rPr>
                  <a:t>𝑉/𝑅  </a:t>
                </a:r>
                <a:r>
                  <a:rPr lang="en-ZA" i="0" baseline="0" dirty="0" smtClean="0">
                    <a:latin typeface="Cambria Math"/>
                  </a:rPr>
                  <a:t> =</a:t>
                </a:r>
                <a:r>
                  <a:rPr lang="en-ZA" b="0" i="0" baseline="0" dirty="0" smtClean="0">
                    <a:latin typeface="Cambria Math"/>
                  </a:rPr>
                  <a:t>220/</a:t>
                </a:r>
                <a:r>
                  <a:rPr lang="en-ZA" b="0" i="0" baseline="0" dirty="0" smtClean="0">
                    <a:latin typeface="Cambria Math"/>
                  </a:rPr>
                  <a:t>48 </a:t>
                </a:r>
                <a:r>
                  <a:rPr lang="en-ZA" i="0" baseline="0" dirty="0" smtClean="0">
                    <a:latin typeface="Cambria Math"/>
                  </a:rPr>
                  <a:t> =</a:t>
                </a:r>
                <a:r>
                  <a:rPr lang="en-ZA" b="0" i="0" baseline="0" dirty="0" smtClean="0">
                    <a:latin typeface="Cambria Math"/>
                  </a:rPr>
                  <a:t>4</a:t>
                </a:r>
                <a:r>
                  <a:rPr lang="en-ZA" b="0" i="0" baseline="0" dirty="0" smtClean="0">
                    <a:latin typeface="Cambria Math"/>
                  </a:rPr>
                  <a:t>,</a:t>
                </a:r>
                <a:r>
                  <a:rPr lang="en-ZA" b="0" i="0" baseline="0" dirty="0" smtClean="0">
                    <a:latin typeface="Cambria Math"/>
                  </a:rPr>
                  <a:t>6</a:t>
                </a:r>
                <a:r>
                  <a:rPr lang="en-ZA" b="0" i="0" baseline="0" dirty="0" smtClean="0">
                    <a:latin typeface="Cambria Math"/>
                  </a:rPr>
                  <a:t> </a:t>
                </a:r>
                <a:r>
                  <a:rPr lang="en-ZA" i="0" baseline="0" dirty="0" smtClean="0">
                    <a:latin typeface="Cambria Math"/>
                  </a:rPr>
                  <a:t>𝑎𝑚𝑝𝑠</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mn-cs"/>
                  </a:rPr>
                  <a:t>From the above calculations three different current values were obtained which will produce three different heat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Clicking</a:t>
            </a:r>
            <a:r>
              <a:rPr lang="en-GB" baseline="0" dirty="0"/>
              <a:t> Fig01 present the following: “For </a:t>
            </a:r>
            <a:r>
              <a:rPr lang="en-ZA" baseline="0" dirty="0"/>
              <a:t>low heat the two elements of the stove plate are connected in series.”</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On clicking Fig02 present the following:”</a:t>
            </a:r>
            <a:r>
              <a:rPr lang="en-ZA" baseline="0" dirty="0"/>
              <a:t> For medium heat only one of the two stove plate elements are connected.”</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On clicking Fig03 present the following: “</a:t>
            </a:r>
            <a:r>
              <a:rPr lang="en-ZA" baseline="0" dirty="0"/>
              <a:t>For high heat the two elements of the stove plate are connected in parallel.”</a:t>
            </a: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a:t>
            </a:r>
            <a:r>
              <a:rPr lang="en-GB" baseline="0" dirty="0"/>
              <a:t> brief for Vid01. Play full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2205094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4" y="3025046"/>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92011" y="498364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79908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3390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5" y="306636"/>
            <a:ext cx="2207865" cy="48808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6"/>
            <a:ext cx="6495604" cy="48808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1393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8"/>
            <a:ext cx="4347228" cy="407267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6"/>
            <a:ext cx="4553056" cy="4044947"/>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60" y="4946744"/>
            <a:ext cx="748923" cy="454099"/>
          </a:xfrm>
          <a:prstGeom prst="rect">
            <a:avLst/>
          </a:prstGeom>
          <a:noFill/>
        </p:spPr>
        <p:txBody>
          <a:bodyPr wrap="none" rtlCol="0">
            <a:spAutoFit/>
          </a:bodyPr>
          <a:lstStyle/>
          <a:p>
            <a:r>
              <a:rPr lang="en-GB" sz="2351" dirty="0"/>
              <a:t>URL:</a:t>
            </a:r>
          </a:p>
        </p:txBody>
      </p:sp>
      <p:sp>
        <p:nvSpPr>
          <p:cNvPr id="8" name="Title 1"/>
          <p:cNvSpPr>
            <a:spLocks noGrp="1"/>
          </p:cNvSpPr>
          <p:nvPr>
            <p:ph type="title"/>
          </p:nvPr>
        </p:nvSpPr>
        <p:spPr>
          <a:xfrm>
            <a:off x="703959" y="306640"/>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7"/>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9"/>
            <a:ext cx="4351734" cy="3375678"/>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7" y="5237861"/>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7"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7" y="596122"/>
            <a:ext cx="8831459" cy="609269"/>
          </a:xfrm>
          <a:prstGeom prst="rect">
            <a:avLst/>
          </a:prstGeom>
          <a:noFill/>
        </p:spPr>
        <p:txBody>
          <a:bodyPr wrap="square" rtlCol="0" anchor="ctr">
            <a:spAutoFit/>
          </a:bodyPr>
          <a:lstStyle/>
          <a:p>
            <a:r>
              <a:rPr lang="en-GB" sz="3359"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5"/>
            <a:ext cx="2691250" cy="454099"/>
          </a:xfrm>
          <a:prstGeom prst="rect">
            <a:avLst/>
          </a:prstGeom>
          <a:noFill/>
        </p:spPr>
        <p:txBody>
          <a:bodyPr wrap="none" rtlCol="0">
            <a:spAutoFit/>
          </a:bodyPr>
          <a:lstStyle/>
          <a:p>
            <a:r>
              <a:rPr lang="en-GB" sz="2351"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9" y="355312"/>
            <a:ext cx="8831461" cy="609269"/>
          </a:xfrm>
          <a:prstGeom prst="rect">
            <a:avLst/>
          </a:prstGeom>
          <a:noFill/>
        </p:spPr>
        <p:txBody>
          <a:bodyPr wrap="square" rtlCol="0">
            <a:spAutoFit/>
          </a:bodyPr>
          <a:lstStyle/>
          <a:p>
            <a:r>
              <a:rPr lang="en-GB" sz="3359"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942577"/>
            <a:ext cx="7679531" cy="2005142"/>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4" y="3025052"/>
            <a:ext cx="7679531" cy="139053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805005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249727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35" y="1435868"/>
            <a:ext cx="8831461" cy="2395770"/>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35" y="3854305"/>
            <a:ext cx="8831461" cy="1259879"/>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91881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184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070484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302" y="306641"/>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7" y="1411868"/>
            <a:ext cx="4331735" cy="691934"/>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7" y="2103802"/>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8"/>
            <a:ext cx="4353068" cy="691934"/>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2103802"/>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761914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076861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197253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2" y="383970"/>
            <a:ext cx="3302465" cy="1343871"/>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302" y="1727836"/>
            <a:ext cx="3302465" cy="3201029"/>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451722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2" y="383970"/>
            <a:ext cx="3302465" cy="1343871"/>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302" y="1727836"/>
            <a:ext cx="3302465" cy="3201029"/>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54374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5946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64" y="306644"/>
            <a:ext cx="2207865" cy="488086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44"/>
            <a:ext cx="6495604" cy="48808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79763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9" y="306641"/>
            <a:ext cx="8831461" cy="1113227"/>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9" y="1514522"/>
            <a:ext cx="8831461" cy="4087610"/>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362705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533193"/>
            <a:ext cx="4347228" cy="407267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61"/>
            <a:ext cx="4553056" cy="4044947"/>
          </a:xfrm>
        </p:spPr>
        <p:txBody>
          <a:bodyPr/>
          <a:lstStyle/>
          <a:p>
            <a:endParaRPr lang="en-GB" dirty="0"/>
          </a:p>
        </p:txBody>
      </p:sp>
    </p:spTree>
    <p:extLst>
      <p:ext uri="{BB962C8B-B14F-4D97-AF65-F5344CB8AC3E}">
        <p14:creationId xmlns:p14="http://schemas.microsoft.com/office/powerpoint/2010/main" val="203682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6"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6" y="3854301"/>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116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946743"/>
            <a:ext cx="676788" cy="406714"/>
          </a:xfrm>
          <a:prstGeom prst="rect">
            <a:avLst/>
          </a:prstGeom>
          <a:noFill/>
        </p:spPr>
        <p:txBody>
          <a:bodyPr wrap="none" rtlCol="0">
            <a:spAutoFit/>
          </a:bodyPr>
          <a:lstStyle/>
          <a:p>
            <a:r>
              <a:rPr lang="en-GB" sz="2043" dirty="0">
                <a:solidFill>
                  <a:srgbClr val="43525A"/>
                </a:solidFill>
              </a:rPr>
              <a:t>URL:</a:t>
            </a:r>
          </a:p>
        </p:txBody>
      </p:sp>
      <p:sp>
        <p:nvSpPr>
          <p:cNvPr id="8" name="Title 1"/>
          <p:cNvSpPr>
            <a:spLocks noGrp="1"/>
          </p:cNvSpPr>
          <p:nvPr>
            <p:ph type="title"/>
          </p:nvPr>
        </p:nvSpPr>
        <p:spPr>
          <a:xfrm>
            <a:off x="703959" y="306641"/>
            <a:ext cx="8831461" cy="1113227"/>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3057304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1"/>
            <a:ext cx="4351734" cy="427540"/>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1"/>
            <a:ext cx="4351734" cy="427540"/>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7"/>
            <a:ext cx="4351734" cy="427540"/>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40"/>
            <a:ext cx="4351734" cy="3375678"/>
          </a:xfrm>
        </p:spPr>
        <p:txBody>
          <a:bodyPr/>
          <a:lstStyle/>
          <a:p>
            <a:endParaRPr lang="en-GB"/>
          </a:p>
        </p:txBody>
      </p:sp>
    </p:spTree>
    <p:extLst>
      <p:ext uri="{BB962C8B-B14F-4D97-AF65-F5344CB8AC3E}">
        <p14:creationId xmlns:p14="http://schemas.microsoft.com/office/powerpoint/2010/main" val="1518523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60" y="5237861"/>
            <a:ext cx="8831459" cy="427540"/>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60" y="1434739"/>
            <a:ext cx="8831459" cy="427540"/>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60" y="630074"/>
            <a:ext cx="8831459" cy="541367"/>
          </a:xfrm>
          <a:prstGeom prst="rect">
            <a:avLst/>
          </a:prstGeom>
          <a:noFill/>
        </p:spPr>
        <p:txBody>
          <a:bodyPr wrap="square" rtlCol="0" anchor="ctr">
            <a:spAutoFit/>
          </a:bodyPr>
          <a:lstStyle/>
          <a:p>
            <a:r>
              <a:rPr lang="en-GB" sz="2918" b="1" dirty="0">
                <a:solidFill>
                  <a:srgbClr val="43525A"/>
                </a:solidFill>
              </a:rPr>
              <a:t>Unit Objectives</a:t>
            </a:r>
          </a:p>
        </p:txBody>
      </p:sp>
    </p:spTree>
    <p:extLst>
      <p:ext uri="{BB962C8B-B14F-4D97-AF65-F5344CB8AC3E}">
        <p14:creationId xmlns:p14="http://schemas.microsoft.com/office/powerpoint/2010/main" val="400773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547640"/>
            <a:ext cx="8831461" cy="3554404"/>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63" y="1108234"/>
            <a:ext cx="2363339" cy="406714"/>
          </a:xfrm>
          <a:prstGeom prst="rect">
            <a:avLst/>
          </a:prstGeom>
          <a:noFill/>
        </p:spPr>
        <p:txBody>
          <a:bodyPr wrap="none" rtlCol="0">
            <a:spAutoFit/>
          </a:bodyPr>
          <a:lstStyle/>
          <a:p>
            <a:r>
              <a:rPr lang="en-GB" sz="2043" b="1" dirty="0">
                <a:solidFill>
                  <a:srgbClr val="43525A"/>
                </a:solidFill>
              </a:rPr>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9" y="355314"/>
            <a:ext cx="8831461" cy="541367"/>
          </a:xfrm>
          <a:prstGeom prst="rect">
            <a:avLst/>
          </a:prstGeom>
          <a:noFill/>
        </p:spPr>
        <p:txBody>
          <a:bodyPr wrap="square" rtlCol="0">
            <a:spAutoFit/>
          </a:bodyPr>
          <a:lstStyle/>
          <a:p>
            <a:r>
              <a:rPr lang="en-GB" sz="2918" b="1" dirty="0">
                <a:solidFill>
                  <a:srgbClr val="43525A"/>
                </a:solidFill>
              </a:rPr>
              <a:t>Unit Objectives</a:t>
            </a:r>
          </a:p>
        </p:txBody>
      </p:sp>
    </p:spTree>
    <p:extLst>
      <p:ext uri="{BB962C8B-B14F-4D97-AF65-F5344CB8AC3E}">
        <p14:creationId xmlns:p14="http://schemas.microsoft.com/office/powerpoint/2010/main" val="3608923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2" y="3025045"/>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932935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5438148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4" y="3854300"/>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5056848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123530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306638"/>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411865"/>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1" y="2103799"/>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5"/>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799"/>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4712164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964686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3505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878406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464718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4232733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7982472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306637"/>
            <a:ext cx="2207865" cy="488086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7"/>
            <a:ext cx="6495604" cy="488086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556735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6"/>
            <a:ext cx="4347228" cy="4072678"/>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5"/>
            <a:ext cx="4553056" cy="4044947"/>
          </a:xfrm>
        </p:spPr>
        <p:txBody>
          <a:bodyPr/>
          <a:lstStyle/>
          <a:p>
            <a:endParaRPr lang="en-GB" dirty="0"/>
          </a:p>
        </p:txBody>
      </p:sp>
    </p:spTree>
    <p:extLst>
      <p:ext uri="{BB962C8B-B14F-4D97-AF65-F5344CB8AC3E}">
        <p14:creationId xmlns:p14="http://schemas.microsoft.com/office/powerpoint/2010/main" val="36639939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58" y="4946743"/>
            <a:ext cx="748923" cy="454099"/>
          </a:xfrm>
          <a:prstGeom prst="rect">
            <a:avLst/>
          </a:prstGeom>
          <a:noFill/>
        </p:spPr>
        <p:txBody>
          <a:bodyPr wrap="none" rtlCol="0">
            <a:spAutoFit/>
          </a:bodyPr>
          <a:lstStyle/>
          <a:p>
            <a:r>
              <a:rPr lang="en-GB" sz="2351" dirty="0">
                <a:solidFill>
                  <a:srgbClr val="43525A"/>
                </a:solidFill>
              </a:rPr>
              <a:t>URL:</a:t>
            </a:r>
          </a:p>
        </p:txBody>
      </p:sp>
      <p:sp>
        <p:nvSpPr>
          <p:cNvPr id="8" name="Title 1"/>
          <p:cNvSpPr>
            <a:spLocks noGrp="1"/>
          </p:cNvSpPr>
          <p:nvPr>
            <p:ph type="title"/>
          </p:nvPr>
        </p:nvSpPr>
        <p:spPr>
          <a:xfrm>
            <a:off x="703957" y="306639"/>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2643586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8"/>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8"/>
            <a:ext cx="4351734" cy="3375678"/>
          </a:xfrm>
        </p:spPr>
        <p:txBody>
          <a:bodyPr/>
          <a:lstStyle/>
          <a:p>
            <a:endParaRPr lang="en-GB"/>
          </a:p>
        </p:txBody>
      </p:sp>
    </p:spTree>
    <p:extLst>
      <p:ext uri="{BB962C8B-B14F-4D97-AF65-F5344CB8AC3E}">
        <p14:creationId xmlns:p14="http://schemas.microsoft.com/office/powerpoint/2010/main" val="31901423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5" y="5237860"/>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5"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7"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5" y="596121"/>
            <a:ext cx="8831459" cy="609269"/>
          </a:xfrm>
          <a:prstGeom prst="rect">
            <a:avLst/>
          </a:prstGeom>
          <a:noFill/>
        </p:spPr>
        <p:txBody>
          <a:bodyPr wrap="square" rtlCol="0" anchor="ctr">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34622611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7"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4"/>
            <a:ext cx="2691250" cy="454099"/>
          </a:xfrm>
          <a:prstGeom prst="rect">
            <a:avLst/>
          </a:prstGeom>
          <a:noFill/>
        </p:spPr>
        <p:txBody>
          <a:bodyPr wrap="none" rtlCol="0">
            <a:spAutoFit/>
          </a:bodyPr>
          <a:lstStyle/>
          <a:p>
            <a:r>
              <a:rPr lang="en-GB" sz="2351" b="1" dirty="0">
                <a:solidFill>
                  <a:srgbClr val="43525A"/>
                </a:solidFill>
              </a:rPr>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7" y="355311"/>
            <a:ext cx="8831461" cy="609269"/>
          </a:xfrm>
          <a:prstGeom prst="rect">
            <a:avLst/>
          </a:prstGeom>
          <a:noFill/>
        </p:spPr>
        <p:txBody>
          <a:bodyPr wrap="square" rtlCol="0">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276581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3" y="306639"/>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3" y="1411866"/>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3" y="2103800"/>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6"/>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800"/>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5072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128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4074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3092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3646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306639"/>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9" y="5338159"/>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5" y="5338159"/>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61" y="5338159"/>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t>‹#›</a:t>
            </a:fld>
            <a:endParaRPr lang="en-US" dirty="0"/>
          </a:p>
        </p:txBody>
      </p:sp>
    </p:spTree>
    <p:custDataLst>
      <p:tags r:id="rId18"/>
    </p:custDataLst>
    <p:extLst>
      <p:ext uri="{BB962C8B-B14F-4D97-AF65-F5344CB8AC3E}">
        <p14:creationId xmlns:p14="http://schemas.microsoft.com/office/powerpoint/2010/main" val="2655572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65" r:id="rId12"/>
    <p:sldLayoutId id="2147483661" r:id="rId13"/>
    <p:sldLayoutId id="2147483652" r:id="rId14"/>
    <p:sldLayoutId id="2147483664" r:id="rId15"/>
    <p:sldLayoutId id="2147483660"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306641"/>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67" y="5338159"/>
            <a:ext cx="2303859" cy="306637"/>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5" y="5338159"/>
            <a:ext cx="3455789" cy="306637"/>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63" y="5338159"/>
            <a:ext cx="2303859" cy="306637"/>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87848021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306638"/>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5338158"/>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3" y="5338158"/>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59" y="5338158"/>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60910066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5.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comments" Target="../comments/comment4.xml"/><Relationship Id="rId5" Type="http://schemas.microsoft.com/office/2007/relationships/hdphoto" Target="../media/hdphoto1.wdp"/><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comments" Target="../comments/comment5.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notesSlide" Target="../notesSlides/notesSlide24.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8" Type="http://schemas.openxmlformats.org/officeDocument/2006/relationships/comments" Target="../comments/comment7.xml"/><Relationship Id="rId3" Type="http://schemas.openxmlformats.org/officeDocument/2006/relationships/notesSlide" Target="../notesSlides/notesSlide25.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1.png"/><Relationship Id="rId5" Type="http://schemas.openxmlformats.org/officeDocument/2006/relationships/image" Target="../media/image26.emf"/><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comments" Target="../comments/comment8.xml"/><Relationship Id="rId5" Type="http://schemas.openxmlformats.org/officeDocument/2006/relationships/image" Target="../media/image28.png"/><Relationship Id="rId4" Type="http://schemas.openxmlformats.org/officeDocument/2006/relationships/image" Target="../media/image27.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5.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comments" Target="../comments/commen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Electrical components and systems</a:t>
            </a:r>
          </a:p>
        </p:txBody>
      </p:sp>
      <p:sp>
        <p:nvSpPr>
          <p:cNvPr id="3" name="Subtitle 2"/>
          <p:cNvSpPr>
            <a:spLocks noGrp="1"/>
          </p:cNvSpPr>
          <p:nvPr>
            <p:ph type="subTitle" idx="1"/>
          </p:nvPr>
        </p:nvSpPr>
        <p:spPr>
          <a:xfrm>
            <a:off x="1279924" y="2947720"/>
            <a:ext cx="7679531" cy="1390533"/>
          </a:xfrm>
        </p:spPr>
        <p:txBody>
          <a:bodyPr/>
          <a:lstStyle/>
          <a:p>
            <a:r>
              <a:rPr lang="en-GB" dirty="0"/>
              <a:t>Topic 3 – Practising with stove switches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The switching position diagrams </a:t>
            </a:r>
          </a:p>
        </p:txBody>
      </p:sp>
      <p:sp>
        <p:nvSpPr>
          <p:cNvPr id="3" name="Content Placeholder 2"/>
          <p:cNvSpPr>
            <a:spLocks noGrp="1"/>
          </p:cNvSpPr>
          <p:nvPr>
            <p:ph idx="1"/>
          </p:nvPr>
        </p:nvSpPr>
        <p:spPr>
          <a:xfrm>
            <a:off x="1122534" y="1469694"/>
            <a:ext cx="7607557" cy="3821508"/>
          </a:xfrm>
        </p:spPr>
        <p:txBody>
          <a:bodyPr>
            <a:noAutofit/>
          </a:bodyPr>
          <a:lstStyle/>
          <a:p>
            <a:pPr marL="0" indent="0" algn="just">
              <a:buNone/>
            </a:pPr>
            <a:r>
              <a:rPr lang="en-ZA" sz="2400" dirty="0"/>
              <a:t>To determine the switching position on the four position three-heat stove switch:</a:t>
            </a:r>
          </a:p>
          <a:p>
            <a:r>
              <a:rPr lang="en-ZA" sz="2400" dirty="0">
                <a:solidFill>
                  <a:srgbClr val="0070C0"/>
                </a:solidFill>
              </a:rPr>
              <a:t>Make a sketch of the terminals </a:t>
            </a:r>
          </a:p>
          <a:p>
            <a:r>
              <a:rPr lang="en-ZA" sz="2400" dirty="0">
                <a:solidFill>
                  <a:srgbClr val="0070C0"/>
                </a:solidFill>
              </a:rPr>
              <a:t>Draw a diagram of the switch terminals </a:t>
            </a:r>
          </a:p>
          <a:p>
            <a:r>
              <a:rPr lang="en-ZA" sz="2400" dirty="0">
                <a:solidFill>
                  <a:srgbClr val="0070C0"/>
                </a:solidFill>
              </a:rPr>
              <a:t>Use a </a:t>
            </a:r>
            <a:r>
              <a:rPr lang="en-ZA" sz="2400" dirty="0" err="1">
                <a:solidFill>
                  <a:srgbClr val="0070C0"/>
                </a:solidFill>
              </a:rPr>
              <a:t>megger</a:t>
            </a:r>
            <a:r>
              <a:rPr lang="en-ZA" sz="2400" dirty="0">
                <a:solidFill>
                  <a:srgbClr val="0070C0"/>
                </a:solidFill>
              </a:rPr>
              <a:t> or </a:t>
            </a:r>
            <a:r>
              <a:rPr lang="en-ZA" sz="2400" dirty="0" err="1">
                <a:solidFill>
                  <a:srgbClr val="0070C0"/>
                </a:solidFill>
              </a:rPr>
              <a:t>multimeter</a:t>
            </a:r>
            <a:r>
              <a:rPr lang="en-ZA" sz="2400" dirty="0">
                <a:solidFill>
                  <a:srgbClr val="0070C0"/>
                </a:solidFill>
              </a:rPr>
              <a:t> and test all the terminals </a:t>
            </a:r>
          </a:p>
          <a:p>
            <a:pPr marL="0" indent="0">
              <a:buNone/>
            </a:pPr>
            <a:r>
              <a:rPr lang="en-ZA" sz="2400" dirty="0"/>
              <a:t>	</a:t>
            </a:r>
          </a:p>
          <a:p>
            <a:pPr algn="just"/>
            <a:endParaRPr lang="en-GB" sz="2400" dirty="0"/>
          </a:p>
        </p:txBody>
      </p:sp>
      <p:sp>
        <p:nvSpPr>
          <p:cNvPr id="5" name="Rounded Rectangle 4"/>
          <p:cNvSpPr/>
          <p:nvPr/>
        </p:nvSpPr>
        <p:spPr>
          <a:xfrm>
            <a:off x="3599231" y="3632522"/>
            <a:ext cx="3040912" cy="1701210"/>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Vid 01 screenshot</a:t>
            </a:r>
          </a:p>
        </p:txBody>
      </p:sp>
    </p:spTree>
    <p:custDataLst>
      <p:tags r:id="rId1"/>
    </p:custDataLst>
    <p:extLst>
      <p:ext uri="{BB962C8B-B14F-4D97-AF65-F5344CB8AC3E}">
        <p14:creationId xmlns:p14="http://schemas.microsoft.com/office/powerpoint/2010/main" val="3433284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8106" y="587192"/>
            <a:ext cx="7607557" cy="1135283"/>
          </a:xfrm>
        </p:spPr>
        <p:txBody>
          <a:bodyPr>
            <a:noAutofit/>
          </a:bodyPr>
          <a:lstStyle/>
          <a:p>
            <a:pPr marL="0" indent="0" algn="just">
              <a:buNone/>
            </a:pPr>
            <a:r>
              <a:rPr lang="en-GB" sz="2400" dirty="0"/>
              <a:t>After watching </a:t>
            </a:r>
            <a:r>
              <a:rPr lang="en-GB" sz="2400" dirty="0">
                <a:solidFill>
                  <a:srgbClr val="0070C0"/>
                </a:solidFill>
              </a:rPr>
              <a:t>video 1 </a:t>
            </a:r>
            <a:r>
              <a:rPr lang="en-GB" sz="2400" dirty="0"/>
              <a:t>answer the questions that follow based on </a:t>
            </a:r>
            <a:r>
              <a:rPr lang="en-ZA" sz="2400" dirty="0"/>
              <a:t>circuit diagrams of a four-position, three-heat stove switch.</a:t>
            </a:r>
            <a:endParaRPr lang="en-GB" sz="2400" dirty="0"/>
          </a:p>
        </p:txBody>
      </p:sp>
    </p:spTree>
    <p:custDataLst>
      <p:tags r:id="rId1"/>
    </p:custDataLst>
    <p:extLst>
      <p:ext uri="{BB962C8B-B14F-4D97-AF65-F5344CB8AC3E}">
        <p14:creationId xmlns:p14="http://schemas.microsoft.com/office/powerpoint/2010/main" val="2368566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1</a:t>
            </a:r>
          </a:p>
        </p:txBody>
      </p:sp>
      <p:sp>
        <p:nvSpPr>
          <p:cNvPr id="3" name="Content Placeholder 2"/>
          <p:cNvSpPr>
            <a:spLocks noGrp="1"/>
          </p:cNvSpPr>
          <p:nvPr>
            <p:ph idx="1"/>
          </p:nvPr>
        </p:nvSpPr>
        <p:spPr/>
        <p:txBody>
          <a:bodyPr>
            <a:normAutofit/>
          </a:bodyPr>
          <a:lstStyle/>
          <a:p>
            <a:pPr marL="0" indent="0">
              <a:buNone/>
            </a:pPr>
            <a:r>
              <a:rPr lang="en-ZA" sz="2400" dirty="0"/>
              <a:t>Match the Circuit diagram shown with the position the three-heat stove switch is in.</a:t>
            </a:r>
          </a:p>
          <a:p>
            <a:pPr marL="0" indent="0">
              <a:buNone/>
            </a:pPr>
            <a:endParaRPr lang="en-ZA" sz="2400" dirty="0"/>
          </a:p>
          <a:p>
            <a:pPr marL="457200" indent="-457200">
              <a:buFont typeface="+mj-lt"/>
              <a:buAutoNum type="alphaLcParenR"/>
            </a:pPr>
            <a:r>
              <a:rPr lang="en-ZA" sz="2400" dirty="0"/>
              <a:t>Off position </a:t>
            </a:r>
          </a:p>
          <a:p>
            <a:pPr marL="457200" indent="-457200">
              <a:buFont typeface="+mj-lt"/>
              <a:buAutoNum type="alphaLcParenR"/>
            </a:pPr>
            <a:r>
              <a:rPr lang="en-ZA" sz="2400" dirty="0"/>
              <a:t>Low position </a:t>
            </a:r>
          </a:p>
          <a:p>
            <a:pPr marL="457200" indent="-457200">
              <a:buFont typeface="+mj-lt"/>
              <a:buAutoNum type="alphaLcParenR"/>
            </a:pPr>
            <a:r>
              <a:rPr lang="en-ZA" sz="2400" dirty="0"/>
              <a:t>Medium position</a:t>
            </a:r>
          </a:p>
          <a:p>
            <a:pPr marL="457200" indent="-457200">
              <a:buFont typeface="+mj-lt"/>
              <a:buAutoNum type="alphaLcParenR"/>
            </a:pPr>
            <a:r>
              <a:rPr lang="en-ZA" sz="2400" dirty="0"/>
              <a:t>High position</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9406" y="2593625"/>
            <a:ext cx="3515070" cy="2105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486467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2</a:t>
            </a:r>
          </a:p>
        </p:txBody>
      </p:sp>
      <p:sp>
        <p:nvSpPr>
          <p:cNvPr id="3" name="Content Placeholder 2"/>
          <p:cNvSpPr>
            <a:spLocks noGrp="1"/>
          </p:cNvSpPr>
          <p:nvPr>
            <p:ph idx="1"/>
          </p:nvPr>
        </p:nvSpPr>
        <p:spPr/>
        <p:txBody>
          <a:bodyPr>
            <a:normAutofit/>
          </a:bodyPr>
          <a:lstStyle/>
          <a:p>
            <a:pPr marL="0" indent="0">
              <a:buNone/>
            </a:pPr>
            <a:r>
              <a:rPr lang="en-ZA" sz="2400" dirty="0"/>
              <a:t>Match the Circuit diagram shown with the position the three-heat stove switch is in.</a:t>
            </a:r>
          </a:p>
          <a:p>
            <a:pPr marL="0" indent="0">
              <a:buNone/>
            </a:pPr>
            <a:endParaRPr lang="en-ZA" sz="2400" dirty="0"/>
          </a:p>
          <a:p>
            <a:pPr marL="457200" indent="-457200">
              <a:buFont typeface="+mj-lt"/>
              <a:buAutoNum type="alphaLcParenR"/>
            </a:pPr>
            <a:r>
              <a:rPr lang="en-ZA" sz="2400" dirty="0"/>
              <a:t>Off position </a:t>
            </a:r>
          </a:p>
          <a:p>
            <a:pPr marL="457200" indent="-457200">
              <a:buFont typeface="+mj-lt"/>
              <a:buAutoNum type="alphaLcParenR"/>
            </a:pPr>
            <a:r>
              <a:rPr lang="en-ZA" sz="2400" dirty="0"/>
              <a:t>Low position </a:t>
            </a:r>
          </a:p>
          <a:p>
            <a:pPr marL="457200" indent="-457200">
              <a:buFont typeface="+mj-lt"/>
              <a:buAutoNum type="alphaLcParenR"/>
            </a:pPr>
            <a:r>
              <a:rPr lang="en-ZA" sz="2400" dirty="0"/>
              <a:t>Medium position</a:t>
            </a:r>
          </a:p>
          <a:p>
            <a:pPr marL="457200" indent="-457200">
              <a:buFont typeface="+mj-lt"/>
              <a:buAutoNum type="alphaLcParenR"/>
            </a:pPr>
            <a:r>
              <a:rPr lang="en-ZA" sz="2400" dirty="0"/>
              <a:t>High position</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6194" y="2416100"/>
            <a:ext cx="3378494" cy="2041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77459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3</a:t>
            </a:r>
          </a:p>
        </p:txBody>
      </p:sp>
      <p:sp>
        <p:nvSpPr>
          <p:cNvPr id="3" name="Content Placeholder 2"/>
          <p:cNvSpPr>
            <a:spLocks noGrp="1"/>
          </p:cNvSpPr>
          <p:nvPr>
            <p:ph idx="1"/>
          </p:nvPr>
        </p:nvSpPr>
        <p:spPr/>
        <p:txBody>
          <a:bodyPr>
            <a:normAutofit/>
          </a:bodyPr>
          <a:lstStyle/>
          <a:p>
            <a:pPr marL="0" indent="0">
              <a:buNone/>
            </a:pPr>
            <a:r>
              <a:rPr lang="en-ZA" sz="2400" dirty="0"/>
              <a:t>Match the Circuit diagram shown with the position the three-heat stove switch is in.</a:t>
            </a:r>
          </a:p>
          <a:p>
            <a:pPr marL="0" indent="0">
              <a:buNone/>
            </a:pPr>
            <a:endParaRPr lang="en-ZA" sz="2400" dirty="0"/>
          </a:p>
          <a:p>
            <a:pPr marL="457200" indent="-457200">
              <a:buFont typeface="+mj-lt"/>
              <a:buAutoNum type="alphaLcParenR"/>
            </a:pPr>
            <a:r>
              <a:rPr lang="en-ZA" sz="2400" dirty="0"/>
              <a:t>Off position </a:t>
            </a:r>
          </a:p>
          <a:p>
            <a:pPr marL="457200" indent="-457200">
              <a:buFont typeface="+mj-lt"/>
              <a:buAutoNum type="alphaLcParenR"/>
            </a:pPr>
            <a:r>
              <a:rPr lang="en-ZA" sz="2400" dirty="0"/>
              <a:t>Low position </a:t>
            </a:r>
          </a:p>
          <a:p>
            <a:pPr marL="457200" indent="-457200">
              <a:buFont typeface="+mj-lt"/>
              <a:buAutoNum type="alphaLcParenR"/>
            </a:pPr>
            <a:r>
              <a:rPr lang="en-ZA" sz="2400" dirty="0"/>
              <a:t>Medium position</a:t>
            </a:r>
          </a:p>
          <a:p>
            <a:pPr marL="457200" indent="-457200">
              <a:buFont typeface="+mj-lt"/>
              <a:buAutoNum type="alphaLcParenR"/>
            </a:pPr>
            <a:r>
              <a:rPr lang="en-ZA" sz="2400" dirty="0"/>
              <a:t>High position</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2862" y="2523091"/>
            <a:ext cx="4189963" cy="195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635358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dirty="0"/>
              <a:t>Five-heat stove switch</a:t>
            </a:r>
          </a:p>
        </p:txBody>
      </p:sp>
      <p:sp>
        <p:nvSpPr>
          <p:cNvPr id="3" name="Content Placeholder 2"/>
          <p:cNvSpPr>
            <a:spLocks noGrp="1"/>
          </p:cNvSpPr>
          <p:nvPr>
            <p:ph idx="1"/>
          </p:nvPr>
        </p:nvSpPr>
        <p:spPr>
          <a:xfrm>
            <a:off x="703959" y="1533187"/>
            <a:ext cx="8831461" cy="1762906"/>
          </a:xfrm>
        </p:spPr>
        <p:txBody>
          <a:bodyPr>
            <a:noAutofit/>
          </a:bodyPr>
          <a:lstStyle/>
          <a:p>
            <a:pPr marL="0" indent="0" algn="just">
              <a:buNone/>
            </a:pPr>
            <a:r>
              <a:rPr lang="en-ZA" sz="2400" dirty="0"/>
              <a:t>To achieve five levels of heat on a 5-heat, six position stove switch, three resistances of equal value are used. The 5-heat switch is similar to the 3-heat, except that there is an extra high level where three elements are in parallel and an extra low one where three elements  are in series.</a:t>
            </a:r>
            <a:endParaRPr lang="en-GB" sz="2400" dirty="0"/>
          </a:p>
        </p:txBody>
      </p:sp>
    </p:spTree>
    <p:custDataLst>
      <p:tags r:id="rId1"/>
    </p:custDataLst>
    <p:extLst>
      <p:ext uri="{BB962C8B-B14F-4D97-AF65-F5344CB8AC3E}">
        <p14:creationId xmlns:p14="http://schemas.microsoft.com/office/powerpoint/2010/main" val="4260860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dirty="0"/>
              <a:t>Five-heat, stove switching arrangement</a:t>
            </a:r>
          </a:p>
        </p:txBody>
      </p:sp>
      <p:sp>
        <p:nvSpPr>
          <p:cNvPr id="3" name="Content Placeholder 2"/>
          <p:cNvSpPr>
            <a:spLocks noGrp="1"/>
          </p:cNvSpPr>
          <p:nvPr>
            <p:ph idx="1"/>
          </p:nvPr>
        </p:nvSpPr>
        <p:spPr>
          <a:xfrm>
            <a:off x="703959" y="1533187"/>
            <a:ext cx="8831461" cy="880404"/>
          </a:xfrm>
        </p:spPr>
        <p:txBody>
          <a:bodyPr>
            <a:noAutofit/>
          </a:bodyPr>
          <a:lstStyle/>
          <a:p>
            <a:pPr marL="0" indent="0" algn="just">
              <a:buNone/>
            </a:pPr>
            <a:r>
              <a:rPr lang="en-ZA" sz="2400" dirty="0"/>
              <a:t>The five different heats are obtained by the following switching arrangements:</a:t>
            </a:r>
            <a:endParaRPr lang="en-GB" sz="24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959" y="2689705"/>
            <a:ext cx="2914650" cy="4095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4768" y="2660316"/>
            <a:ext cx="2181225" cy="42862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3789" y="2660316"/>
            <a:ext cx="1343025" cy="4953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9765" y="3800669"/>
            <a:ext cx="2605250" cy="115933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4393" y="3604049"/>
            <a:ext cx="2276475" cy="15525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56444" y="3088941"/>
            <a:ext cx="3009679" cy="338554"/>
          </a:xfrm>
          <a:prstGeom prst="rect">
            <a:avLst/>
          </a:prstGeom>
          <a:noFill/>
        </p:spPr>
        <p:txBody>
          <a:bodyPr wrap="square" rtlCol="0">
            <a:spAutoFit/>
          </a:bodyPr>
          <a:lstStyle/>
          <a:p>
            <a:r>
              <a:rPr lang="en-ZA" sz="1600" dirty="0">
                <a:solidFill>
                  <a:srgbClr val="0070C0"/>
                </a:solidFill>
              </a:rPr>
              <a:t>First position – three in series</a:t>
            </a:r>
          </a:p>
        </p:txBody>
      </p:sp>
      <p:sp>
        <p:nvSpPr>
          <p:cNvPr id="10" name="TextBox 9"/>
          <p:cNvSpPr txBox="1"/>
          <p:nvPr/>
        </p:nvSpPr>
        <p:spPr>
          <a:xfrm>
            <a:off x="4000945" y="3099280"/>
            <a:ext cx="3532335" cy="338554"/>
          </a:xfrm>
          <a:prstGeom prst="rect">
            <a:avLst/>
          </a:prstGeom>
          <a:noFill/>
        </p:spPr>
        <p:txBody>
          <a:bodyPr wrap="square" rtlCol="0">
            <a:spAutoFit/>
          </a:bodyPr>
          <a:lstStyle/>
          <a:p>
            <a:r>
              <a:rPr lang="en-ZA" sz="1600" dirty="0">
                <a:solidFill>
                  <a:srgbClr val="0070C0"/>
                </a:solidFill>
              </a:rPr>
              <a:t>Second position – two in series</a:t>
            </a:r>
          </a:p>
        </p:txBody>
      </p:sp>
      <p:sp>
        <p:nvSpPr>
          <p:cNvPr id="12" name="TextBox 11"/>
          <p:cNvSpPr txBox="1"/>
          <p:nvPr/>
        </p:nvSpPr>
        <p:spPr>
          <a:xfrm>
            <a:off x="7278092" y="3158862"/>
            <a:ext cx="2961058" cy="338554"/>
          </a:xfrm>
          <a:prstGeom prst="rect">
            <a:avLst/>
          </a:prstGeom>
          <a:noFill/>
        </p:spPr>
        <p:txBody>
          <a:bodyPr wrap="square" rtlCol="0">
            <a:spAutoFit/>
          </a:bodyPr>
          <a:lstStyle/>
          <a:p>
            <a:r>
              <a:rPr lang="en-ZA" sz="1600" dirty="0">
                <a:solidFill>
                  <a:srgbClr val="0070C0"/>
                </a:solidFill>
              </a:rPr>
              <a:t>Third position – one in circuit</a:t>
            </a:r>
          </a:p>
        </p:txBody>
      </p:sp>
      <p:sp>
        <p:nvSpPr>
          <p:cNvPr id="13" name="TextBox 12"/>
          <p:cNvSpPr txBox="1"/>
          <p:nvPr/>
        </p:nvSpPr>
        <p:spPr>
          <a:xfrm>
            <a:off x="1794699" y="4987347"/>
            <a:ext cx="3009679" cy="338554"/>
          </a:xfrm>
          <a:prstGeom prst="rect">
            <a:avLst/>
          </a:prstGeom>
          <a:noFill/>
        </p:spPr>
        <p:txBody>
          <a:bodyPr wrap="square" rtlCol="0">
            <a:spAutoFit/>
          </a:bodyPr>
          <a:lstStyle/>
          <a:p>
            <a:r>
              <a:rPr lang="en-ZA" sz="1600" dirty="0">
                <a:solidFill>
                  <a:srgbClr val="0070C0"/>
                </a:solidFill>
              </a:rPr>
              <a:t>Fourth position – two in parallel </a:t>
            </a:r>
          </a:p>
        </p:txBody>
      </p:sp>
      <p:sp>
        <p:nvSpPr>
          <p:cNvPr id="14" name="TextBox 13"/>
          <p:cNvSpPr txBox="1"/>
          <p:nvPr/>
        </p:nvSpPr>
        <p:spPr>
          <a:xfrm>
            <a:off x="5299332" y="5156624"/>
            <a:ext cx="3009679" cy="338554"/>
          </a:xfrm>
          <a:prstGeom prst="rect">
            <a:avLst/>
          </a:prstGeom>
          <a:noFill/>
        </p:spPr>
        <p:txBody>
          <a:bodyPr wrap="square" rtlCol="0">
            <a:spAutoFit/>
          </a:bodyPr>
          <a:lstStyle/>
          <a:p>
            <a:r>
              <a:rPr lang="en-ZA" sz="1600" dirty="0">
                <a:solidFill>
                  <a:srgbClr val="0070C0"/>
                </a:solidFill>
              </a:rPr>
              <a:t>Fifth position – three in parallel </a:t>
            </a:r>
          </a:p>
        </p:txBody>
      </p:sp>
    </p:spTree>
    <p:custDataLst>
      <p:tags r:id="rId1"/>
    </p:custDataLst>
    <p:extLst>
      <p:ext uri="{BB962C8B-B14F-4D97-AF65-F5344CB8AC3E}">
        <p14:creationId xmlns:p14="http://schemas.microsoft.com/office/powerpoint/2010/main" val="392927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a:t>
            </a:r>
          </a:p>
        </p:txBody>
      </p:sp>
      <p:sp>
        <p:nvSpPr>
          <p:cNvPr id="3" name="Content Placeholder 2"/>
          <p:cNvSpPr>
            <a:spLocks noGrp="1"/>
          </p:cNvSpPr>
          <p:nvPr>
            <p:ph idx="1"/>
          </p:nvPr>
        </p:nvSpPr>
        <p:spPr>
          <a:xfrm>
            <a:off x="703959" y="1443230"/>
            <a:ext cx="8831461" cy="3654318"/>
          </a:xfrm>
        </p:spPr>
        <p:txBody>
          <a:bodyPr>
            <a:normAutofit/>
          </a:bodyPr>
          <a:lstStyle/>
          <a:p>
            <a:pPr marL="0" indent="0">
              <a:buNone/>
            </a:pPr>
            <a:r>
              <a:rPr lang="en-ZA" sz="2400" dirty="0"/>
              <a:t>Try this by yourself: Assume that each resistance on a five-heat switch has a value of 96Ω.</a:t>
            </a:r>
          </a:p>
          <a:p>
            <a:pPr marL="0" indent="0">
              <a:buNone/>
            </a:pPr>
            <a:r>
              <a:rPr lang="en-ZA" sz="2400" dirty="0"/>
              <a:t>Calculate the current in each switching position, if the supply voltage is 220 V.</a:t>
            </a:r>
          </a:p>
        </p:txBody>
      </p:sp>
    </p:spTree>
    <p:custDataLst>
      <p:tags r:id="rId1"/>
    </p:custDataLst>
    <p:extLst>
      <p:ext uri="{BB962C8B-B14F-4D97-AF65-F5344CB8AC3E}">
        <p14:creationId xmlns:p14="http://schemas.microsoft.com/office/powerpoint/2010/main" val="1554878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dirty="0"/>
              <a:t>Five-heat, stove switching positions</a:t>
            </a:r>
          </a:p>
        </p:txBody>
      </p:sp>
      <p:sp>
        <p:nvSpPr>
          <p:cNvPr id="3" name="Content Placeholder 2"/>
          <p:cNvSpPr>
            <a:spLocks noGrp="1"/>
          </p:cNvSpPr>
          <p:nvPr>
            <p:ph idx="1"/>
          </p:nvPr>
        </p:nvSpPr>
        <p:spPr>
          <a:xfrm>
            <a:off x="810285" y="1224842"/>
            <a:ext cx="8831461" cy="2166943"/>
          </a:xfrm>
        </p:spPr>
        <p:txBody>
          <a:bodyPr>
            <a:noAutofit/>
          </a:bodyPr>
          <a:lstStyle/>
          <a:p>
            <a:pPr marL="0" indent="0" algn="just">
              <a:buNone/>
            </a:pPr>
            <a:r>
              <a:rPr lang="en-ZA" sz="2400" dirty="0"/>
              <a:t>To determine the switching positions on the six position five-heat stove switch:</a:t>
            </a:r>
          </a:p>
          <a:p>
            <a:r>
              <a:rPr lang="en-ZA" sz="2400" dirty="0">
                <a:solidFill>
                  <a:srgbClr val="0070C0"/>
                </a:solidFill>
              </a:rPr>
              <a:t>Make a sketch of the terminals </a:t>
            </a:r>
          </a:p>
          <a:p>
            <a:r>
              <a:rPr lang="en-ZA" sz="2400" dirty="0">
                <a:solidFill>
                  <a:srgbClr val="0070C0"/>
                </a:solidFill>
              </a:rPr>
              <a:t>Draw a diagram of the switch terminals</a:t>
            </a:r>
          </a:p>
          <a:p>
            <a:r>
              <a:rPr lang="en-ZA" sz="2400" dirty="0">
                <a:solidFill>
                  <a:srgbClr val="0070C0"/>
                </a:solidFill>
              </a:rPr>
              <a:t>Use a </a:t>
            </a:r>
            <a:r>
              <a:rPr lang="en-ZA" sz="2400" dirty="0" err="1">
                <a:solidFill>
                  <a:srgbClr val="0070C0"/>
                </a:solidFill>
              </a:rPr>
              <a:t>megger</a:t>
            </a:r>
            <a:r>
              <a:rPr lang="en-ZA" sz="2400" dirty="0">
                <a:solidFill>
                  <a:srgbClr val="0070C0"/>
                </a:solidFill>
              </a:rPr>
              <a:t> or </a:t>
            </a:r>
            <a:r>
              <a:rPr lang="en-ZA" sz="2400" dirty="0" err="1">
                <a:solidFill>
                  <a:srgbClr val="0070C0"/>
                </a:solidFill>
              </a:rPr>
              <a:t>multimeter</a:t>
            </a:r>
            <a:r>
              <a:rPr lang="en-ZA" sz="2400" dirty="0">
                <a:solidFill>
                  <a:srgbClr val="0070C0"/>
                </a:solidFill>
              </a:rPr>
              <a:t>  and test between all terminals</a:t>
            </a:r>
          </a:p>
          <a:p>
            <a:pPr marL="0" indent="0">
              <a:buNone/>
            </a:pPr>
            <a:r>
              <a:rPr lang="en-ZA" sz="2400" dirty="0"/>
              <a:t>	</a:t>
            </a:r>
          </a:p>
          <a:p>
            <a:pPr algn="just"/>
            <a:endParaRPr lang="en-GB" sz="2400" dirty="0"/>
          </a:p>
        </p:txBody>
      </p:sp>
      <p:sp>
        <p:nvSpPr>
          <p:cNvPr id="15" name="Rounded Rectangle 14"/>
          <p:cNvSpPr/>
          <p:nvPr/>
        </p:nvSpPr>
        <p:spPr>
          <a:xfrm>
            <a:off x="3599231" y="3721395"/>
            <a:ext cx="3040912" cy="1701210"/>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Vid 02 screenshot</a:t>
            </a:r>
          </a:p>
        </p:txBody>
      </p:sp>
    </p:spTree>
    <p:custDataLst>
      <p:tags r:id="rId1"/>
    </p:custDataLst>
    <p:extLst>
      <p:ext uri="{BB962C8B-B14F-4D97-AF65-F5344CB8AC3E}">
        <p14:creationId xmlns:p14="http://schemas.microsoft.com/office/powerpoint/2010/main" val="3060801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8106" y="587192"/>
            <a:ext cx="7607557" cy="1135283"/>
          </a:xfrm>
        </p:spPr>
        <p:txBody>
          <a:bodyPr>
            <a:noAutofit/>
          </a:bodyPr>
          <a:lstStyle/>
          <a:p>
            <a:pPr marL="0" indent="0" algn="just">
              <a:buNone/>
            </a:pPr>
            <a:r>
              <a:rPr lang="en-GB" sz="2400" dirty="0"/>
              <a:t>After watching </a:t>
            </a:r>
            <a:r>
              <a:rPr lang="en-GB" sz="2400" dirty="0">
                <a:solidFill>
                  <a:srgbClr val="0070C0"/>
                </a:solidFill>
              </a:rPr>
              <a:t>video 2 </a:t>
            </a:r>
            <a:r>
              <a:rPr lang="en-GB" sz="2400" dirty="0"/>
              <a:t>answer the questions that follow based on </a:t>
            </a:r>
            <a:r>
              <a:rPr lang="en-ZA" sz="2400" dirty="0"/>
              <a:t>circuit diagrams of a six-position, five-heat stove switch.</a:t>
            </a:r>
            <a:endParaRPr lang="en-GB" sz="2400" dirty="0"/>
          </a:p>
        </p:txBody>
      </p:sp>
    </p:spTree>
    <p:custDataLst>
      <p:tags r:id="rId1"/>
    </p:custDataLst>
    <p:extLst>
      <p:ext uri="{BB962C8B-B14F-4D97-AF65-F5344CB8AC3E}">
        <p14:creationId xmlns:p14="http://schemas.microsoft.com/office/powerpoint/2010/main" val="1582681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Assumed prior learning </a:t>
            </a:r>
          </a:p>
        </p:txBody>
      </p:sp>
      <p:sp>
        <p:nvSpPr>
          <p:cNvPr id="3" name="Content Placeholder 2"/>
          <p:cNvSpPr>
            <a:spLocks noGrp="1"/>
          </p:cNvSpPr>
          <p:nvPr>
            <p:ph idx="1"/>
          </p:nvPr>
        </p:nvSpPr>
        <p:spPr/>
        <p:txBody>
          <a:bodyPr>
            <a:noAutofit/>
          </a:bodyPr>
          <a:lstStyle/>
          <a:p>
            <a:r>
              <a:rPr lang="en-GB" sz="2400" dirty="0">
                <a:solidFill>
                  <a:srgbClr val="0070C0"/>
                </a:solidFill>
              </a:rPr>
              <a:t>Wiring </a:t>
            </a:r>
            <a:r>
              <a:rPr lang="en-GB" sz="2400">
                <a:solidFill>
                  <a:srgbClr val="0070C0"/>
                </a:solidFill>
              </a:rPr>
              <a:t>of premises</a:t>
            </a:r>
            <a:endParaRPr lang="en-GB" sz="2400" dirty="0">
              <a:solidFill>
                <a:srgbClr val="0070C0"/>
              </a:solidFill>
            </a:endParaRPr>
          </a:p>
          <a:p>
            <a:r>
              <a:rPr lang="en-GB" sz="2400" dirty="0">
                <a:solidFill>
                  <a:srgbClr val="0070C0"/>
                </a:solidFill>
              </a:rPr>
              <a:t>Cables and conductors</a:t>
            </a:r>
          </a:p>
          <a:p>
            <a:r>
              <a:rPr lang="en-GB" sz="2400" dirty="0">
                <a:solidFill>
                  <a:srgbClr val="0070C0"/>
                </a:solidFill>
              </a:rPr>
              <a:t>Circuit diagrams</a:t>
            </a:r>
          </a:p>
          <a:p>
            <a:pPr marL="0" indent="0">
              <a:buNone/>
            </a:pPr>
            <a:endParaRPr lang="en-GB"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spTree>
    <p:custDataLst>
      <p:tags r:id="rId1"/>
    </p:custDataLst>
    <p:extLst>
      <p:ext uri="{BB962C8B-B14F-4D97-AF65-F5344CB8AC3E}">
        <p14:creationId xmlns:p14="http://schemas.microsoft.com/office/powerpoint/2010/main" val="2120016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959" y="179048"/>
            <a:ext cx="8831461" cy="1113227"/>
          </a:xfrm>
        </p:spPr>
        <p:txBody>
          <a:bodyPr/>
          <a:lstStyle/>
          <a:p>
            <a:r>
              <a:rPr lang="en-GB" dirty="0"/>
              <a:t>Question 1</a:t>
            </a:r>
          </a:p>
        </p:txBody>
      </p:sp>
      <p:sp>
        <p:nvSpPr>
          <p:cNvPr id="3" name="Content Placeholder 2"/>
          <p:cNvSpPr>
            <a:spLocks noGrp="1"/>
          </p:cNvSpPr>
          <p:nvPr>
            <p:ph idx="1"/>
          </p:nvPr>
        </p:nvSpPr>
        <p:spPr>
          <a:xfrm>
            <a:off x="703959" y="1292275"/>
            <a:ext cx="8831461" cy="3654318"/>
          </a:xfrm>
        </p:spPr>
        <p:txBody>
          <a:bodyPr>
            <a:normAutofit/>
          </a:bodyPr>
          <a:lstStyle/>
          <a:p>
            <a:pPr marL="0" indent="0">
              <a:buNone/>
            </a:pPr>
            <a:r>
              <a:rPr lang="en-ZA" sz="2400" dirty="0"/>
              <a:t>Match the Circuit diagram shown with the position the five-heat stove switch is in.</a:t>
            </a:r>
          </a:p>
          <a:p>
            <a:pPr marL="457200" indent="-457200">
              <a:buFont typeface="+mj-lt"/>
              <a:buAutoNum type="alphaLcParenR"/>
            </a:pPr>
            <a:r>
              <a:rPr lang="en-ZA" sz="2400" dirty="0"/>
              <a:t>First position</a:t>
            </a:r>
          </a:p>
          <a:p>
            <a:pPr marL="457200" indent="-457200">
              <a:buFont typeface="+mj-lt"/>
              <a:buAutoNum type="alphaLcParenR"/>
            </a:pPr>
            <a:r>
              <a:rPr lang="en-ZA" sz="2400" dirty="0"/>
              <a:t>Second position</a:t>
            </a:r>
          </a:p>
          <a:p>
            <a:pPr marL="457200" indent="-457200">
              <a:buFont typeface="+mj-lt"/>
              <a:buAutoNum type="alphaLcParenR"/>
            </a:pPr>
            <a:r>
              <a:rPr lang="en-ZA" sz="2400" dirty="0"/>
              <a:t>Fourth position</a:t>
            </a:r>
          </a:p>
          <a:p>
            <a:pPr marL="457200" indent="-457200">
              <a:buFont typeface="+mj-lt"/>
              <a:buAutoNum type="alphaLcParenR"/>
            </a:pPr>
            <a:r>
              <a:rPr lang="en-ZA" sz="2400" dirty="0"/>
              <a:t>Fifth position</a:t>
            </a:r>
          </a:p>
          <a:p>
            <a:pPr marL="0" indent="0">
              <a:buNone/>
            </a:pPr>
            <a:endParaRPr lang="en-ZA" sz="2400"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4411" y="2124591"/>
            <a:ext cx="2713964" cy="166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71808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959" y="179048"/>
            <a:ext cx="8831461" cy="1113227"/>
          </a:xfrm>
        </p:spPr>
        <p:txBody>
          <a:bodyPr/>
          <a:lstStyle/>
          <a:p>
            <a:r>
              <a:rPr lang="en-GB" dirty="0"/>
              <a:t>Question 2</a:t>
            </a:r>
          </a:p>
        </p:txBody>
      </p:sp>
      <p:sp>
        <p:nvSpPr>
          <p:cNvPr id="3" name="Content Placeholder 2"/>
          <p:cNvSpPr>
            <a:spLocks noGrp="1"/>
          </p:cNvSpPr>
          <p:nvPr>
            <p:ph idx="1"/>
          </p:nvPr>
        </p:nvSpPr>
        <p:spPr>
          <a:xfrm>
            <a:off x="703959" y="1326271"/>
            <a:ext cx="8831461" cy="3654318"/>
          </a:xfrm>
        </p:spPr>
        <p:txBody>
          <a:bodyPr>
            <a:normAutofit/>
          </a:bodyPr>
          <a:lstStyle/>
          <a:p>
            <a:pPr marL="0" indent="0">
              <a:buNone/>
            </a:pPr>
            <a:r>
              <a:rPr lang="en-ZA" sz="2400" dirty="0"/>
              <a:t>Match the Circuit diagram shown with the position the five-heat stove switch is in.</a:t>
            </a:r>
          </a:p>
          <a:p>
            <a:pPr marL="457200" indent="-457200">
              <a:buFont typeface="+mj-lt"/>
              <a:buAutoNum type="alphaLcParenR"/>
            </a:pPr>
            <a:r>
              <a:rPr lang="en-ZA" sz="2400" dirty="0"/>
              <a:t>First position</a:t>
            </a:r>
          </a:p>
          <a:p>
            <a:pPr marL="457200" indent="-457200">
              <a:buFont typeface="+mj-lt"/>
              <a:buAutoNum type="alphaLcParenR"/>
            </a:pPr>
            <a:r>
              <a:rPr lang="en-ZA" sz="2400" dirty="0"/>
              <a:t>Second position</a:t>
            </a:r>
          </a:p>
          <a:p>
            <a:pPr marL="457200" indent="-457200">
              <a:buFont typeface="+mj-lt"/>
              <a:buAutoNum type="alphaLcParenR"/>
            </a:pPr>
            <a:r>
              <a:rPr lang="en-ZA" sz="2400" dirty="0"/>
              <a:t>Fourth position</a:t>
            </a:r>
          </a:p>
          <a:p>
            <a:pPr marL="457200" indent="-457200">
              <a:buFont typeface="+mj-lt"/>
              <a:buAutoNum type="alphaLcParenR"/>
            </a:pPr>
            <a:r>
              <a:rPr lang="en-ZA" sz="2400" dirty="0"/>
              <a:t>Off position</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853" y="2082061"/>
            <a:ext cx="2866007" cy="174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548137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959" y="179048"/>
            <a:ext cx="8831461" cy="1113227"/>
          </a:xfrm>
        </p:spPr>
        <p:txBody>
          <a:bodyPr/>
          <a:lstStyle/>
          <a:p>
            <a:r>
              <a:rPr lang="en-GB" dirty="0"/>
              <a:t>Question 3</a:t>
            </a:r>
          </a:p>
        </p:txBody>
      </p:sp>
      <p:sp>
        <p:nvSpPr>
          <p:cNvPr id="3" name="Content Placeholder 2"/>
          <p:cNvSpPr>
            <a:spLocks noGrp="1"/>
          </p:cNvSpPr>
          <p:nvPr>
            <p:ph idx="1"/>
          </p:nvPr>
        </p:nvSpPr>
        <p:spPr>
          <a:xfrm>
            <a:off x="703959" y="1292275"/>
            <a:ext cx="8831461" cy="3654318"/>
          </a:xfrm>
        </p:spPr>
        <p:txBody>
          <a:bodyPr>
            <a:normAutofit/>
          </a:bodyPr>
          <a:lstStyle/>
          <a:p>
            <a:pPr marL="0" indent="0">
              <a:buNone/>
            </a:pPr>
            <a:r>
              <a:rPr lang="en-ZA" sz="2400" dirty="0"/>
              <a:t>Match the Circuit diagram shown with the position the five-heat stove switch is in.</a:t>
            </a:r>
          </a:p>
          <a:p>
            <a:pPr marL="457200" indent="-457200">
              <a:buFont typeface="+mj-lt"/>
              <a:buAutoNum type="alphaLcParenR"/>
            </a:pPr>
            <a:r>
              <a:rPr lang="en-ZA" sz="2400" dirty="0"/>
              <a:t>First position</a:t>
            </a:r>
          </a:p>
          <a:p>
            <a:pPr marL="457200" indent="-457200">
              <a:buFont typeface="+mj-lt"/>
              <a:buAutoNum type="alphaLcParenR"/>
            </a:pPr>
            <a:r>
              <a:rPr lang="en-ZA" sz="2400" dirty="0"/>
              <a:t>Second position</a:t>
            </a:r>
          </a:p>
          <a:p>
            <a:pPr marL="457200" indent="-457200">
              <a:buFont typeface="+mj-lt"/>
              <a:buAutoNum type="alphaLcParenR"/>
            </a:pPr>
            <a:r>
              <a:rPr lang="en-ZA" sz="2400" dirty="0"/>
              <a:t>Fourth position</a:t>
            </a:r>
          </a:p>
          <a:p>
            <a:pPr marL="457200" indent="-457200">
              <a:buFont typeface="+mj-lt"/>
              <a:buAutoNum type="alphaLcParenR"/>
            </a:pPr>
            <a:r>
              <a:rPr lang="en-ZA" sz="2400" dirty="0"/>
              <a:t>Fifth position</a:t>
            </a:r>
          </a:p>
          <a:p>
            <a:pPr marL="0" indent="0">
              <a:buNone/>
            </a:pPr>
            <a:endParaRPr lang="en-ZA" sz="2400"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171" y="1887796"/>
            <a:ext cx="3017020" cy="187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69075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dirty="0"/>
              <a:t>Thermostatic control switch</a:t>
            </a:r>
          </a:p>
        </p:txBody>
      </p:sp>
      <p:sp>
        <p:nvSpPr>
          <p:cNvPr id="3" name="Content Placeholder 2"/>
          <p:cNvSpPr>
            <a:spLocks noGrp="1"/>
          </p:cNvSpPr>
          <p:nvPr>
            <p:ph idx="1"/>
          </p:nvPr>
        </p:nvSpPr>
        <p:spPr>
          <a:xfrm>
            <a:off x="810285" y="1224843"/>
            <a:ext cx="8831461" cy="1369502"/>
          </a:xfrm>
        </p:spPr>
        <p:txBody>
          <a:bodyPr>
            <a:noAutofit/>
          </a:bodyPr>
          <a:lstStyle/>
          <a:p>
            <a:pPr marL="0" indent="0">
              <a:buNone/>
            </a:pPr>
            <a:r>
              <a:rPr lang="en-ZA" sz="2400" dirty="0"/>
              <a:t>A thermostat is a device used to keep temperature steady in most heating appliances. It acts as a switch, which is operated by the application of heat.	</a:t>
            </a:r>
          </a:p>
          <a:p>
            <a:pPr algn="just"/>
            <a:endParaRPr lang="en-GB" sz="2400" dirty="0"/>
          </a:p>
        </p:txBody>
      </p:sp>
      <p:sp>
        <p:nvSpPr>
          <p:cNvPr id="5" name="AutoShape 2"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304621" y="2594345"/>
            <a:ext cx="3497273" cy="262295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44567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dirty="0"/>
              <a:t>How does a bi-metal thermostat work?</a:t>
            </a:r>
          </a:p>
        </p:txBody>
      </p:sp>
      <p:sp>
        <p:nvSpPr>
          <p:cNvPr id="3" name="Content Placeholder 2"/>
          <p:cNvSpPr>
            <a:spLocks noGrp="1"/>
          </p:cNvSpPr>
          <p:nvPr>
            <p:ph idx="1"/>
          </p:nvPr>
        </p:nvSpPr>
        <p:spPr>
          <a:xfrm>
            <a:off x="810285" y="1224843"/>
            <a:ext cx="8831461" cy="922934"/>
          </a:xfrm>
        </p:spPr>
        <p:txBody>
          <a:bodyPr>
            <a:noAutofit/>
          </a:bodyPr>
          <a:lstStyle/>
          <a:p>
            <a:pPr marL="0" indent="0">
              <a:buNone/>
            </a:pPr>
            <a:r>
              <a:rPr lang="en-ZA" sz="2400" dirty="0"/>
              <a:t>There are three parts to the thermostat control; a small heater </a:t>
            </a:r>
            <a:r>
              <a:rPr lang="en-ZA" sz="2400" dirty="0">
                <a:solidFill>
                  <a:srgbClr val="0070C0"/>
                </a:solidFill>
              </a:rPr>
              <a:t>element</a:t>
            </a:r>
            <a:r>
              <a:rPr lang="en-ZA" sz="2400" dirty="0"/>
              <a:t>, bi-metallic strip and an adjustment mechanism.</a:t>
            </a:r>
            <a:endParaRPr lang="en-GB" sz="2400" dirty="0"/>
          </a:p>
        </p:txBody>
      </p:sp>
      <p:sp>
        <p:nvSpPr>
          <p:cNvPr id="5" name="AutoShape 2"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6114" y="2511729"/>
            <a:ext cx="4077269" cy="25435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Graphic 8" descr="User">
            <a:extLst>
              <a:ext uri="{FF2B5EF4-FFF2-40B4-BE49-F238E27FC236}">
                <a16:creationId xmlns:a16="http://schemas.microsoft.com/office/drawing/2014/main" id="{6C5CFF63-8077-8946-9B7D-33C0DBF999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8300" y="2511729"/>
            <a:ext cx="756428" cy="756428"/>
          </a:xfrm>
          <a:prstGeom prst="rect">
            <a:avLst/>
          </a:prstGeom>
        </p:spPr>
      </p:pic>
      <p:sp>
        <p:nvSpPr>
          <p:cNvPr id="10" name="Rectangle 9">
            <a:extLst>
              <a:ext uri="{FF2B5EF4-FFF2-40B4-BE49-F238E27FC236}">
                <a16:creationId xmlns:a16="http://schemas.microsoft.com/office/drawing/2014/main" id="{E361E8D8-AEC4-C248-93E8-816F597EB996}"/>
              </a:ext>
            </a:extLst>
          </p:cNvPr>
          <p:cNvSpPr/>
          <p:nvPr/>
        </p:nvSpPr>
        <p:spPr>
          <a:xfrm>
            <a:off x="442728" y="3277902"/>
            <a:ext cx="1667737" cy="1200329"/>
          </a:xfrm>
          <a:prstGeom prst="rect">
            <a:avLst/>
          </a:prstGeom>
          <a:solidFill>
            <a:schemeClr val="tx2">
              <a:lumMod val="40000"/>
              <a:lumOff val="60000"/>
            </a:schemeClr>
          </a:solidFill>
        </p:spPr>
        <p:txBody>
          <a:bodyPr wrap="square">
            <a:spAutoFit/>
          </a:bodyPr>
          <a:lstStyle/>
          <a:p>
            <a:r>
              <a:rPr lang="en-GB" sz="2400" i="1" dirty="0"/>
              <a:t>Click on figure 1 to learn more</a:t>
            </a:r>
          </a:p>
        </p:txBody>
      </p:sp>
    </p:spTree>
    <p:custDataLst>
      <p:tags r:id="rId1"/>
    </p:custDataLst>
    <p:extLst>
      <p:ext uri="{BB962C8B-B14F-4D97-AF65-F5344CB8AC3E}">
        <p14:creationId xmlns:p14="http://schemas.microsoft.com/office/powerpoint/2010/main" val="2223835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dirty="0"/>
              <a:t>How does the oven thermostat work?</a:t>
            </a:r>
          </a:p>
        </p:txBody>
      </p:sp>
      <p:sp>
        <p:nvSpPr>
          <p:cNvPr id="3" name="Content Placeholder 2"/>
          <p:cNvSpPr>
            <a:spLocks noGrp="1"/>
          </p:cNvSpPr>
          <p:nvPr>
            <p:ph idx="1"/>
          </p:nvPr>
        </p:nvSpPr>
        <p:spPr>
          <a:xfrm>
            <a:off x="810285" y="1224843"/>
            <a:ext cx="8831461" cy="922934"/>
          </a:xfrm>
        </p:spPr>
        <p:txBody>
          <a:bodyPr>
            <a:noAutofit/>
          </a:bodyPr>
          <a:lstStyle/>
          <a:p>
            <a:pPr marL="0" indent="0">
              <a:buNone/>
            </a:pPr>
            <a:r>
              <a:rPr lang="en-ZA" sz="2400" dirty="0"/>
              <a:t>The oven switch connects both the top and the bottom elements of the oven. The temperature of the oven is usually controlled by a bellows type thermostat.</a:t>
            </a:r>
            <a:endParaRPr lang="en-GB" sz="2400" dirty="0"/>
          </a:p>
        </p:txBody>
      </p:sp>
      <p:sp>
        <p:nvSpPr>
          <p:cNvPr id="5" name="AutoShape 2"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285" y="2548898"/>
            <a:ext cx="4197650" cy="2315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8255" y="2147777"/>
            <a:ext cx="2796281" cy="353879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phic 8" descr="User">
            <a:extLst>
              <a:ext uri="{FF2B5EF4-FFF2-40B4-BE49-F238E27FC236}">
                <a16:creationId xmlns:a16="http://schemas.microsoft.com/office/drawing/2014/main" id="{6C5CFF63-8077-8946-9B7D-33C0DBF999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31175" y="2092210"/>
            <a:ext cx="756428" cy="756428"/>
          </a:xfrm>
          <a:prstGeom prst="rect">
            <a:avLst/>
          </a:prstGeom>
        </p:spPr>
      </p:pic>
      <p:sp>
        <p:nvSpPr>
          <p:cNvPr id="11" name="Rectangle 10">
            <a:extLst>
              <a:ext uri="{FF2B5EF4-FFF2-40B4-BE49-F238E27FC236}">
                <a16:creationId xmlns:a16="http://schemas.microsoft.com/office/drawing/2014/main" id="{E361E8D8-AEC4-C248-93E8-816F597EB996}"/>
              </a:ext>
            </a:extLst>
          </p:cNvPr>
          <p:cNvSpPr/>
          <p:nvPr/>
        </p:nvSpPr>
        <p:spPr>
          <a:xfrm>
            <a:off x="8305603" y="2858383"/>
            <a:ext cx="1667737" cy="1200329"/>
          </a:xfrm>
          <a:prstGeom prst="rect">
            <a:avLst/>
          </a:prstGeom>
          <a:solidFill>
            <a:schemeClr val="tx2">
              <a:lumMod val="40000"/>
              <a:lumOff val="60000"/>
            </a:schemeClr>
          </a:solidFill>
        </p:spPr>
        <p:txBody>
          <a:bodyPr wrap="square">
            <a:spAutoFit/>
          </a:bodyPr>
          <a:lstStyle/>
          <a:p>
            <a:r>
              <a:rPr lang="en-GB" sz="2400" i="1" dirty="0"/>
              <a:t>Click on figure 2 to learn more</a:t>
            </a:r>
          </a:p>
        </p:txBody>
      </p:sp>
    </p:spTree>
    <p:custDataLst>
      <p:tags r:id="rId1"/>
    </p:custDataLst>
    <p:extLst>
      <p:ext uri="{BB962C8B-B14F-4D97-AF65-F5344CB8AC3E}">
        <p14:creationId xmlns:p14="http://schemas.microsoft.com/office/powerpoint/2010/main" val="293008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dirty="0"/>
              <a:t>Exploring the Simmerstat</a:t>
            </a:r>
          </a:p>
        </p:txBody>
      </p:sp>
      <p:sp>
        <p:nvSpPr>
          <p:cNvPr id="3" name="Content Placeholder 2"/>
          <p:cNvSpPr>
            <a:spLocks noGrp="1"/>
          </p:cNvSpPr>
          <p:nvPr>
            <p:ph idx="1"/>
          </p:nvPr>
        </p:nvSpPr>
        <p:spPr>
          <a:xfrm>
            <a:off x="810285" y="1299270"/>
            <a:ext cx="8831461" cy="1401399"/>
          </a:xfrm>
        </p:spPr>
        <p:txBody>
          <a:bodyPr>
            <a:noAutofit/>
          </a:bodyPr>
          <a:lstStyle/>
          <a:p>
            <a:pPr marL="0" indent="0">
              <a:buNone/>
            </a:pPr>
            <a:r>
              <a:rPr lang="en-ZA" sz="2400" dirty="0"/>
              <a:t>The thermostatic control switch for stove plates is sometimes known as a “</a:t>
            </a:r>
            <a:r>
              <a:rPr lang="en-ZA" sz="2400" dirty="0" err="1"/>
              <a:t>simmerstat</a:t>
            </a:r>
            <a:r>
              <a:rPr lang="en-ZA" sz="2400" dirty="0"/>
              <a:t>”, energy regulator or infinite switch. It operates on the same principle as the bi-metal thermostat and allows variable power output of the heating element.</a:t>
            </a:r>
            <a:endParaRPr lang="en-GB" sz="2400" dirty="0"/>
          </a:p>
        </p:txBody>
      </p:sp>
      <p:sp>
        <p:nvSpPr>
          <p:cNvPr id="5" name="AutoShape 2" descr="Related imag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251" y="2700669"/>
            <a:ext cx="2600878" cy="2600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4771" y="2688108"/>
            <a:ext cx="2966485" cy="305444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Graphic 8" descr="User">
            <a:extLst>
              <a:ext uri="{FF2B5EF4-FFF2-40B4-BE49-F238E27FC236}">
                <a16:creationId xmlns:a16="http://schemas.microsoft.com/office/drawing/2014/main" id="{6C5CFF63-8077-8946-9B7D-33C0DBF999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56747" y="2560043"/>
            <a:ext cx="756428" cy="756428"/>
          </a:xfrm>
          <a:prstGeom prst="rect">
            <a:avLst/>
          </a:prstGeom>
        </p:spPr>
      </p:pic>
      <p:sp>
        <p:nvSpPr>
          <p:cNvPr id="13" name="Rectangle 12">
            <a:extLst>
              <a:ext uri="{FF2B5EF4-FFF2-40B4-BE49-F238E27FC236}">
                <a16:creationId xmlns:a16="http://schemas.microsoft.com/office/drawing/2014/main" id="{E361E8D8-AEC4-C248-93E8-816F597EB996}"/>
              </a:ext>
            </a:extLst>
          </p:cNvPr>
          <p:cNvSpPr/>
          <p:nvPr/>
        </p:nvSpPr>
        <p:spPr>
          <a:xfrm>
            <a:off x="8231175" y="3326216"/>
            <a:ext cx="1667737" cy="1200329"/>
          </a:xfrm>
          <a:prstGeom prst="rect">
            <a:avLst/>
          </a:prstGeom>
          <a:solidFill>
            <a:schemeClr val="tx2">
              <a:lumMod val="40000"/>
              <a:lumOff val="60000"/>
            </a:schemeClr>
          </a:solidFill>
        </p:spPr>
        <p:txBody>
          <a:bodyPr wrap="square">
            <a:spAutoFit/>
          </a:bodyPr>
          <a:lstStyle/>
          <a:p>
            <a:r>
              <a:rPr lang="en-GB" sz="2400" i="1" dirty="0"/>
              <a:t>Click on figure 3 to learn more</a:t>
            </a:r>
          </a:p>
        </p:txBody>
      </p:sp>
    </p:spTree>
    <p:custDataLst>
      <p:tags r:id="rId1"/>
    </p:custDataLst>
    <p:extLst>
      <p:ext uri="{BB962C8B-B14F-4D97-AF65-F5344CB8AC3E}">
        <p14:creationId xmlns:p14="http://schemas.microsoft.com/office/powerpoint/2010/main" val="126086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8106" y="587192"/>
            <a:ext cx="7607557" cy="1135283"/>
          </a:xfrm>
        </p:spPr>
        <p:txBody>
          <a:bodyPr>
            <a:noAutofit/>
          </a:bodyPr>
          <a:lstStyle/>
          <a:p>
            <a:pPr marL="0" indent="0" algn="just">
              <a:buNone/>
            </a:pPr>
            <a:r>
              <a:rPr lang="en-GB" sz="2400" dirty="0"/>
              <a:t>Now that you’ve learnt how the different types of thermostats operate answer the questions that follow to test your understanding of this topic.</a:t>
            </a:r>
          </a:p>
        </p:txBody>
      </p:sp>
    </p:spTree>
    <p:custDataLst>
      <p:tags r:id="rId1"/>
    </p:custDataLst>
    <p:extLst>
      <p:ext uri="{BB962C8B-B14F-4D97-AF65-F5344CB8AC3E}">
        <p14:creationId xmlns:p14="http://schemas.microsoft.com/office/powerpoint/2010/main" val="3354946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1</a:t>
            </a:r>
          </a:p>
        </p:txBody>
      </p:sp>
      <p:sp>
        <p:nvSpPr>
          <p:cNvPr id="3" name="Content Placeholder 2"/>
          <p:cNvSpPr>
            <a:spLocks noGrp="1"/>
          </p:cNvSpPr>
          <p:nvPr>
            <p:ph idx="1"/>
          </p:nvPr>
        </p:nvSpPr>
        <p:spPr>
          <a:xfrm>
            <a:off x="703959" y="1453862"/>
            <a:ext cx="8831461" cy="3654318"/>
          </a:xfrm>
        </p:spPr>
        <p:txBody>
          <a:bodyPr>
            <a:normAutofit/>
          </a:bodyPr>
          <a:lstStyle/>
          <a:p>
            <a:pPr marL="0" indent="0">
              <a:buNone/>
            </a:pPr>
            <a:r>
              <a:rPr lang="en-ZA" sz="2400" dirty="0"/>
              <a:t>What  type  of  electrical  equipment  would  you  use  to  control  the  temperature  in  a  geyser? </a:t>
            </a:r>
          </a:p>
          <a:p>
            <a:endParaRPr lang="en-ZA" sz="2400" dirty="0"/>
          </a:p>
          <a:p>
            <a:pPr marL="457200" indent="-457200">
              <a:buFont typeface="+mj-lt"/>
              <a:buAutoNum type="alphaLcParenR"/>
            </a:pPr>
            <a:r>
              <a:rPr lang="en-ZA" sz="2400" dirty="0"/>
              <a:t>Time  switch  </a:t>
            </a:r>
          </a:p>
          <a:p>
            <a:pPr marL="457200" indent="-457200">
              <a:buFont typeface="+mj-lt"/>
              <a:buAutoNum type="alphaLcParenR"/>
            </a:pPr>
            <a:r>
              <a:rPr lang="en-ZA" sz="2400" dirty="0"/>
              <a:t>Pressure  switch  </a:t>
            </a:r>
          </a:p>
          <a:p>
            <a:pPr marL="457200" indent="-457200">
              <a:buFont typeface="+mj-lt"/>
              <a:buAutoNum type="alphaLcParenR"/>
            </a:pPr>
            <a:r>
              <a:rPr lang="en-ZA" sz="2400" dirty="0"/>
              <a:t>Thermostat  </a:t>
            </a:r>
          </a:p>
          <a:p>
            <a:pPr marL="457200" indent="-457200">
              <a:buFont typeface="+mj-lt"/>
              <a:buAutoNum type="alphaLcParenR"/>
            </a:pPr>
            <a:r>
              <a:rPr lang="en-ZA" sz="2400" dirty="0"/>
              <a:t>Thermometer </a:t>
            </a:r>
          </a:p>
        </p:txBody>
      </p:sp>
    </p:spTree>
    <p:custDataLst>
      <p:tags r:id="rId1"/>
    </p:custDataLst>
    <p:extLst>
      <p:ext uri="{BB962C8B-B14F-4D97-AF65-F5344CB8AC3E}">
        <p14:creationId xmlns:p14="http://schemas.microsoft.com/office/powerpoint/2010/main" val="3425160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2</a:t>
            </a:r>
          </a:p>
        </p:txBody>
      </p:sp>
      <p:sp>
        <p:nvSpPr>
          <p:cNvPr id="3" name="Content Placeholder 2"/>
          <p:cNvSpPr>
            <a:spLocks noGrp="1"/>
          </p:cNvSpPr>
          <p:nvPr>
            <p:ph idx="1"/>
          </p:nvPr>
        </p:nvSpPr>
        <p:spPr/>
        <p:txBody>
          <a:bodyPr>
            <a:normAutofit/>
          </a:bodyPr>
          <a:lstStyle/>
          <a:p>
            <a:pPr marL="0" indent="0">
              <a:buNone/>
            </a:pPr>
            <a:r>
              <a:rPr lang="en-ZA" sz="2400" dirty="0"/>
              <a:t>What type of thermostat is normally used to control an oven?</a:t>
            </a:r>
          </a:p>
          <a:p>
            <a:pPr marL="0" indent="0">
              <a:buNone/>
            </a:pPr>
            <a:endParaRPr lang="en-ZA" sz="2400" dirty="0"/>
          </a:p>
          <a:p>
            <a:pPr marL="457200" indent="-457200">
              <a:buFont typeface="+mj-lt"/>
              <a:buAutoNum type="alphaLcParenR"/>
            </a:pPr>
            <a:r>
              <a:rPr lang="en-ZA" sz="2400" dirty="0"/>
              <a:t>Bi-metal </a:t>
            </a:r>
          </a:p>
          <a:p>
            <a:pPr marL="457200" indent="-457200">
              <a:buFont typeface="+mj-lt"/>
              <a:buAutoNum type="alphaLcParenR"/>
            </a:pPr>
            <a:r>
              <a:rPr lang="en-ZA" sz="2400" dirty="0"/>
              <a:t>Simmerstat</a:t>
            </a:r>
          </a:p>
          <a:p>
            <a:pPr marL="457200" indent="-457200">
              <a:buFont typeface="+mj-lt"/>
              <a:buAutoNum type="alphaLcParenR"/>
            </a:pPr>
            <a:r>
              <a:rPr lang="en-ZA" sz="2400" dirty="0"/>
              <a:t>Bellows</a:t>
            </a:r>
          </a:p>
          <a:p>
            <a:pPr marL="457200" indent="-457200">
              <a:buFont typeface="+mj-lt"/>
              <a:buAutoNum type="alphaLcParenR"/>
            </a:pPr>
            <a:r>
              <a:rPr lang="en-ZA" sz="2400" dirty="0"/>
              <a:t>Capillary tube</a:t>
            </a:r>
          </a:p>
        </p:txBody>
      </p:sp>
    </p:spTree>
    <p:custDataLst>
      <p:tags r:id="rId1"/>
    </p:custDataLst>
    <p:extLst>
      <p:ext uri="{BB962C8B-B14F-4D97-AF65-F5344CB8AC3E}">
        <p14:creationId xmlns:p14="http://schemas.microsoft.com/office/powerpoint/2010/main" val="1928968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Practising with stove switches</a:t>
            </a:r>
          </a:p>
        </p:txBody>
      </p:sp>
      <p:sp>
        <p:nvSpPr>
          <p:cNvPr id="3" name="Text Placeholder 2"/>
          <p:cNvSpPr>
            <a:spLocks noGrp="1"/>
          </p:cNvSpPr>
          <p:nvPr>
            <p:ph type="body" idx="1"/>
          </p:nvPr>
        </p:nvSpPr>
        <p:spPr/>
        <p:txBody>
          <a:bodyPr/>
          <a:lstStyle/>
          <a:p>
            <a:r>
              <a:rPr lang="en-GB" dirty="0"/>
              <a:t>Unit 2</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3</a:t>
            </a:r>
          </a:p>
        </p:txBody>
      </p:sp>
      <p:sp>
        <p:nvSpPr>
          <p:cNvPr id="3" name="Content Placeholder 2"/>
          <p:cNvSpPr>
            <a:spLocks noGrp="1"/>
          </p:cNvSpPr>
          <p:nvPr>
            <p:ph idx="1"/>
          </p:nvPr>
        </p:nvSpPr>
        <p:spPr/>
        <p:txBody>
          <a:bodyPr>
            <a:normAutofit/>
          </a:bodyPr>
          <a:lstStyle/>
          <a:p>
            <a:pPr marL="0" indent="0">
              <a:buNone/>
            </a:pPr>
            <a:r>
              <a:rPr lang="en-ZA" sz="2400" dirty="0"/>
              <a:t>What is the thermostat control switch for stove plates also known as?</a:t>
            </a:r>
          </a:p>
          <a:p>
            <a:pPr marL="0" indent="0">
              <a:buNone/>
            </a:pPr>
            <a:endParaRPr lang="en-ZA" sz="2400" dirty="0"/>
          </a:p>
          <a:p>
            <a:pPr marL="457200" indent="-457200">
              <a:buFont typeface="+mj-lt"/>
              <a:buAutoNum type="alphaLcParenR"/>
            </a:pPr>
            <a:r>
              <a:rPr lang="en-ZA" sz="2400" dirty="0"/>
              <a:t>Bi-metal </a:t>
            </a:r>
          </a:p>
          <a:p>
            <a:pPr marL="457200" indent="-457200">
              <a:buFont typeface="+mj-lt"/>
              <a:buAutoNum type="alphaLcParenR"/>
            </a:pPr>
            <a:r>
              <a:rPr lang="en-ZA" sz="2400" dirty="0"/>
              <a:t>Simmerstat</a:t>
            </a:r>
          </a:p>
          <a:p>
            <a:pPr marL="457200" indent="-457200">
              <a:buFont typeface="+mj-lt"/>
              <a:buAutoNum type="alphaLcParenR"/>
            </a:pPr>
            <a:r>
              <a:rPr lang="en-ZA" sz="2400" dirty="0"/>
              <a:t>Bellows</a:t>
            </a:r>
          </a:p>
          <a:p>
            <a:pPr marL="457200" indent="-457200">
              <a:buFont typeface="+mj-lt"/>
              <a:buAutoNum type="alphaLcParenR"/>
            </a:pPr>
            <a:r>
              <a:rPr lang="en-ZA" sz="2400" dirty="0"/>
              <a:t>Capillary tube</a:t>
            </a:r>
          </a:p>
          <a:p>
            <a:pPr marL="0" indent="0">
              <a:buNone/>
            </a:pPr>
            <a:endParaRPr lang="en-ZA" sz="2400" dirty="0"/>
          </a:p>
        </p:txBody>
      </p:sp>
    </p:spTree>
    <p:custDataLst>
      <p:tags r:id="rId1"/>
    </p:custDataLst>
    <p:extLst>
      <p:ext uri="{BB962C8B-B14F-4D97-AF65-F5344CB8AC3E}">
        <p14:creationId xmlns:p14="http://schemas.microsoft.com/office/powerpoint/2010/main" val="708801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4</a:t>
            </a:r>
          </a:p>
        </p:txBody>
      </p:sp>
      <p:sp>
        <p:nvSpPr>
          <p:cNvPr id="17" name="Content Placeholder 16"/>
          <p:cNvSpPr>
            <a:spLocks noGrp="1"/>
          </p:cNvSpPr>
          <p:nvPr>
            <p:ph idx="1"/>
          </p:nvPr>
        </p:nvSpPr>
        <p:spPr/>
        <p:txBody>
          <a:bodyPr/>
          <a:lstStyle/>
          <a:p>
            <a:pPr marL="0" indent="0">
              <a:buNone/>
            </a:pPr>
            <a:r>
              <a:rPr lang="en-ZA" dirty="0"/>
              <a:t>Label the parts of the oven thermostat</a:t>
            </a:r>
          </a:p>
        </p:txBody>
      </p:sp>
      <p:grpSp>
        <p:nvGrpSpPr>
          <p:cNvPr id="8" name="Group 7"/>
          <p:cNvGrpSpPr/>
          <p:nvPr/>
        </p:nvGrpSpPr>
        <p:grpSpPr>
          <a:xfrm>
            <a:off x="2880450" y="2297002"/>
            <a:ext cx="3585338" cy="2343445"/>
            <a:chOff x="882502" y="1707558"/>
            <a:chExt cx="3585338" cy="2343445"/>
          </a:xfrm>
        </p:grpSpPr>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99"/>
            <a:stretch/>
          </p:blipFill>
          <p:spPr bwMode="auto">
            <a:xfrm>
              <a:off x="882503" y="1707558"/>
              <a:ext cx="3585337" cy="234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30549" y="1707558"/>
              <a:ext cx="382772" cy="999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1949302" y="1977286"/>
              <a:ext cx="382772" cy="999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p:cNvSpPr/>
            <p:nvPr/>
          </p:nvSpPr>
          <p:spPr>
            <a:xfrm>
              <a:off x="2611376" y="3624963"/>
              <a:ext cx="382772" cy="999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p:cNvSpPr/>
            <p:nvPr/>
          </p:nvSpPr>
          <p:spPr>
            <a:xfrm>
              <a:off x="882502" y="3231558"/>
              <a:ext cx="829339" cy="999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1169581" y="3624962"/>
              <a:ext cx="542260" cy="999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5220" y="3324151"/>
            <a:ext cx="32004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396232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Let’s review:</a:t>
            </a:r>
          </a:p>
        </p:txBody>
      </p:sp>
      <p:sp>
        <p:nvSpPr>
          <p:cNvPr id="3" name="Content Placeholder 2"/>
          <p:cNvSpPr>
            <a:spLocks noGrp="1"/>
          </p:cNvSpPr>
          <p:nvPr>
            <p:ph idx="1"/>
          </p:nvPr>
        </p:nvSpPr>
        <p:spPr>
          <a:xfrm>
            <a:off x="1122532" y="1469693"/>
            <a:ext cx="8186360" cy="3821508"/>
          </a:xfrm>
        </p:spPr>
        <p:txBody>
          <a:bodyPr>
            <a:noAutofit/>
          </a:bodyPr>
          <a:lstStyle/>
          <a:p>
            <a:pPr marL="0" indent="0" algn="just">
              <a:buNone/>
            </a:pPr>
            <a:r>
              <a:rPr lang="en-GB" sz="2400" dirty="0"/>
              <a:t>In this lesson we have covered:</a:t>
            </a:r>
          </a:p>
          <a:p>
            <a:pPr algn="just">
              <a:buFont typeface="Wingdings" panose="05000000000000000000" pitchFamily="2" charset="2"/>
              <a:buChar char="ü"/>
            </a:pPr>
            <a:r>
              <a:rPr lang="en-GB" sz="2400" dirty="0"/>
              <a:t>Three-heat, four-position switches and it circuit diagram.</a:t>
            </a:r>
          </a:p>
          <a:p>
            <a:pPr algn="just">
              <a:buFont typeface="Wingdings" panose="05000000000000000000" pitchFamily="2" charset="2"/>
              <a:buChar char="ü"/>
            </a:pPr>
            <a:r>
              <a:rPr lang="en-GB" sz="2400" dirty="0"/>
              <a:t>Five-heat, six-position switches and its circuit diagram.</a:t>
            </a:r>
          </a:p>
          <a:p>
            <a:pPr algn="just">
              <a:buFont typeface="Wingdings" panose="05000000000000000000" pitchFamily="2" charset="2"/>
              <a:buChar char="ü"/>
            </a:pPr>
            <a:r>
              <a:rPr lang="en-GB" sz="2400" dirty="0"/>
              <a:t>Types of thermostats used in heating appliances.</a:t>
            </a:r>
          </a:p>
          <a:p>
            <a:pPr algn="just">
              <a:buFont typeface="Wingdings" panose="05000000000000000000" pitchFamily="2" charset="2"/>
              <a:buChar char="ü"/>
            </a:pPr>
            <a:r>
              <a:rPr lang="en-ZA" sz="2400" dirty="0"/>
              <a:t>Circuit diagrams of thermostatic control switches.</a:t>
            </a:r>
            <a:endParaRPr lang="en-GB" sz="2400" dirty="0"/>
          </a:p>
          <a:p>
            <a:pPr marL="0" indent="0" algn="just">
              <a:buNone/>
            </a:pPr>
            <a:endParaRPr lang="en-GB" sz="2400" dirty="0"/>
          </a:p>
          <a:p>
            <a:pPr marL="0" indent="0" algn="just">
              <a:buNone/>
            </a:pPr>
            <a:endParaRPr lang="en-GB" sz="2400" dirty="0"/>
          </a:p>
          <a:p>
            <a:pPr marL="0" indent="0" algn="just">
              <a:buNone/>
            </a:pPr>
            <a:r>
              <a:rPr lang="en-GB" sz="2400" dirty="0"/>
              <a:t>Make sure you have a complete understanding of all the work covered here before you start the next unit.</a:t>
            </a:r>
          </a:p>
          <a:p>
            <a:pPr algn="just">
              <a:buFont typeface="Wingdings" panose="05000000000000000000" pitchFamily="2" charset="2"/>
              <a:buChar char="ü"/>
            </a:pPr>
            <a:endParaRPr lang="en-GB" sz="2400" dirty="0"/>
          </a:p>
          <a:p>
            <a:pPr algn="just">
              <a:buFont typeface="Wingdings" panose="05000000000000000000" pitchFamily="2" charset="2"/>
              <a:buChar char="ü"/>
            </a:pPr>
            <a:endParaRPr lang="en-GB" sz="2400" dirty="0"/>
          </a:p>
        </p:txBody>
      </p:sp>
    </p:spTree>
    <p:custDataLst>
      <p:tags r:id="rId1"/>
    </p:custDataLst>
    <p:extLst>
      <p:ext uri="{BB962C8B-B14F-4D97-AF65-F5344CB8AC3E}">
        <p14:creationId xmlns:p14="http://schemas.microsoft.com/office/powerpoint/2010/main" val="1518282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a:xfrm>
            <a:off x="703959" y="170121"/>
            <a:ext cx="8831461" cy="914401"/>
          </a:xfrm>
        </p:spPr>
        <p:txBody>
          <a:bodyPr>
            <a:normAutofit fontScale="90000"/>
          </a:bodyPr>
          <a:lstStyle/>
          <a:p>
            <a:r>
              <a:rPr lang="en-ZA" sz="2000" dirty="0"/>
              <a:t>Video brief - Vid01 Video of expert presenter explaining how to determine the switching position on the four position three-heat stove switch </a:t>
            </a:r>
            <a:br>
              <a:rPr lang="en-ZA" sz="1800" dirty="0"/>
            </a:br>
            <a:r>
              <a:rPr lang="en-ZA" sz="1800" dirty="0"/>
              <a:t>	</a:t>
            </a:r>
            <a:br>
              <a:rPr lang="en-ZA" sz="1800" dirty="0"/>
            </a:br>
            <a:endParaRPr lang="en-ZA" sz="1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68366162"/>
              </p:ext>
            </p:extLst>
          </p:nvPr>
        </p:nvGraphicFramePr>
        <p:xfrm>
          <a:off x="703263" y="927100"/>
          <a:ext cx="8832850" cy="4701667"/>
        </p:xfrm>
        <a:graphic>
          <a:graphicData uri="http://schemas.openxmlformats.org/drawingml/2006/table">
            <a:tbl>
              <a:tblPr firstRow="1" bandRow="1">
                <a:tableStyleId>{5940675A-B579-460E-94D1-54222C63F5DA}</a:tableStyleId>
              </a:tblPr>
              <a:tblGrid>
                <a:gridCol w="6069677">
                  <a:extLst>
                    <a:ext uri="{9D8B030D-6E8A-4147-A177-3AD203B41FA5}">
                      <a16:colId xmlns:a16="http://schemas.microsoft.com/office/drawing/2014/main" val="20000"/>
                    </a:ext>
                  </a:extLst>
                </a:gridCol>
                <a:gridCol w="2763173">
                  <a:extLst>
                    <a:ext uri="{9D8B030D-6E8A-4147-A177-3AD203B41FA5}">
                      <a16:colId xmlns:a16="http://schemas.microsoft.com/office/drawing/2014/main" val="20001"/>
                    </a:ext>
                  </a:extLst>
                </a:gridCol>
              </a:tblGrid>
              <a:tr h="370840">
                <a:tc>
                  <a:txBody>
                    <a:bodyPr/>
                    <a:lstStyle/>
                    <a:p>
                      <a:r>
                        <a:rPr lang="en-ZA" b="1" dirty="0"/>
                        <a:t>Voice over </a:t>
                      </a:r>
                    </a:p>
                  </a:txBody>
                  <a:tcPr/>
                </a:tc>
                <a:tc>
                  <a:txBody>
                    <a:bodyPr/>
                    <a:lstStyle/>
                    <a:p>
                      <a:r>
                        <a:rPr lang="en-ZA" b="1" dirty="0"/>
                        <a:t>Image</a:t>
                      </a:r>
                    </a:p>
                  </a:txBody>
                  <a:tcPr/>
                </a:tc>
                <a:extLst>
                  <a:ext uri="{0D108BD9-81ED-4DB2-BD59-A6C34878D82A}">
                    <a16:rowId xmlns:a16="http://schemas.microsoft.com/office/drawing/2014/main" val="10000"/>
                  </a:ext>
                </a:extLst>
              </a:tr>
              <a:tr h="370840">
                <a:tc>
                  <a:txBody>
                    <a:bodyPr/>
                    <a:lstStyle/>
                    <a:p>
                      <a:r>
                        <a:rPr lang="en-ZA" sz="1200" dirty="0"/>
                        <a:t>Remember you must isolate, lock out and test before commencing electrical work</a:t>
                      </a:r>
                      <a:r>
                        <a:rPr lang="en-ZA" sz="1200" baseline="0" dirty="0"/>
                        <a:t> and Strictly adhere to the SANS wiring code. Wiring diagrams of the circuits must be drawn correctly and in accordance with the manufacturer’s markings;</a:t>
                      </a:r>
                    </a:p>
                    <a:p>
                      <a:r>
                        <a:rPr lang="en-ZA" sz="1200" baseline="0" dirty="0"/>
                        <a:t>1) The physical wiring of the circuits must be in accordance with the SANS Code of Practice for the Wiring of Premises, and the standards learnt in the unit on panel wiring;</a:t>
                      </a:r>
                    </a:p>
                    <a:p>
                      <a:r>
                        <a:rPr lang="en-ZA" sz="1200" baseline="0" dirty="0"/>
                        <a:t>2) All metal parts must be earthed;</a:t>
                      </a:r>
                    </a:p>
                    <a:p>
                      <a:r>
                        <a:rPr lang="en-ZA" sz="1200" baseline="0" dirty="0"/>
                        <a:t>3) The switch must operate correctly in all positions;</a:t>
                      </a:r>
                    </a:p>
                    <a:p>
                      <a:r>
                        <a:rPr lang="en-ZA" sz="1200" baseline="0" dirty="0"/>
                        <a:t>4) All the relevant safety precautions must be observed during the task.</a:t>
                      </a:r>
                    </a:p>
                    <a:p>
                      <a:endParaRPr lang="en-ZA" sz="1200" dirty="0"/>
                    </a:p>
                    <a:p>
                      <a:r>
                        <a:rPr lang="en-ZA" sz="1200" dirty="0"/>
                        <a:t>To determine the switching position on the four position three-heat stove switch, proceed as follows: Make a sketch of the terminals on the three-heat stove switch as viewed from the rear. (Fig. 2).</a:t>
                      </a:r>
                    </a:p>
                  </a:txBody>
                  <a:tcPr/>
                </a:tc>
                <a:tc>
                  <a:txBody>
                    <a:bodyPr/>
                    <a:lstStyle/>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txBody>
                  <a:tcPr/>
                </a:tc>
                <a:extLst>
                  <a:ext uri="{0D108BD9-81ED-4DB2-BD59-A6C34878D82A}">
                    <a16:rowId xmlns:a16="http://schemas.microsoft.com/office/drawing/2014/main" val="10001"/>
                  </a:ext>
                </a:extLst>
              </a:tr>
              <a:tr h="370840">
                <a:tc>
                  <a:txBody>
                    <a:bodyPr/>
                    <a:lstStyle/>
                    <a:p>
                      <a:r>
                        <a:rPr lang="en-ZA" sz="1200" dirty="0"/>
                        <a:t>Draw a diagram of the switch terminals in their four respective positions, to indicate the switch bridging.</a:t>
                      </a:r>
                    </a:p>
                  </a:txBody>
                  <a:tcPr/>
                </a:tc>
                <a:tc>
                  <a:txBody>
                    <a:bodyPr/>
                    <a:lstStyle/>
                    <a:p>
                      <a:endParaRPr lang="en-ZA" dirty="0"/>
                    </a:p>
                    <a:p>
                      <a:endParaRPr lang="en-ZA" dirty="0"/>
                    </a:p>
                    <a:p>
                      <a:endParaRPr lang="en-ZA" dirty="0"/>
                    </a:p>
                    <a:p>
                      <a:endParaRPr lang="en-ZA" dirty="0"/>
                    </a:p>
                    <a:p>
                      <a:endParaRPr lang="en-ZA" dirty="0"/>
                    </a:p>
                    <a:p>
                      <a:endParaRPr lang="en-ZA" dirty="0"/>
                    </a:p>
                    <a:p>
                      <a:endParaRPr lang="en-ZA" dirty="0"/>
                    </a:p>
                    <a:p>
                      <a:endParaRPr lang="en-ZA" dirty="0"/>
                    </a:p>
                  </a:txBody>
                  <a:tcPr/>
                </a:tc>
                <a:extLst>
                  <a:ext uri="{0D108BD9-81ED-4DB2-BD59-A6C34878D82A}">
                    <a16:rowId xmlns:a16="http://schemas.microsoft.com/office/drawing/2014/main" val="10002"/>
                  </a:ext>
                </a:extLst>
              </a:tr>
            </a:tbl>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860" y="2413591"/>
            <a:ext cx="2062135" cy="1063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618" y="3910480"/>
            <a:ext cx="1975377" cy="121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874275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a:xfrm>
            <a:off x="703959" y="170121"/>
            <a:ext cx="8831461" cy="914401"/>
          </a:xfrm>
        </p:spPr>
        <p:txBody>
          <a:bodyPr>
            <a:normAutofit fontScale="90000"/>
          </a:bodyPr>
          <a:lstStyle/>
          <a:p>
            <a:r>
              <a:rPr lang="en-ZA" sz="2000" dirty="0"/>
              <a:t>Video brief - Vid01 </a:t>
            </a:r>
            <a:r>
              <a:rPr lang="en-ZA" sz="2000" dirty="0" err="1"/>
              <a:t>contin</a:t>
            </a:r>
            <a:r>
              <a:rPr lang="en-ZA" sz="2000" dirty="0"/>
              <a:t>. Video of expert presenter explaining how to determine the switching position on the four position three-heat stove switch </a:t>
            </a:r>
            <a:br>
              <a:rPr lang="en-ZA" sz="1800" dirty="0"/>
            </a:br>
            <a:r>
              <a:rPr lang="en-ZA" sz="1800" dirty="0"/>
              <a:t>	</a:t>
            </a:r>
            <a:br>
              <a:rPr lang="en-ZA" sz="1800" dirty="0"/>
            </a:br>
            <a:endParaRPr lang="en-ZA" sz="1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73768605"/>
              </p:ext>
            </p:extLst>
          </p:nvPr>
        </p:nvGraphicFramePr>
        <p:xfrm>
          <a:off x="703263" y="927100"/>
          <a:ext cx="8832850" cy="5418455"/>
        </p:xfrm>
        <a:graphic>
          <a:graphicData uri="http://schemas.openxmlformats.org/drawingml/2006/table">
            <a:tbl>
              <a:tblPr firstRow="1" bandRow="1">
                <a:tableStyleId>{5940675A-B579-460E-94D1-54222C63F5DA}</a:tableStyleId>
              </a:tblPr>
              <a:tblGrid>
                <a:gridCol w="6069677">
                  <a:extLst>
                    <a:ext uri="{9D8B030D-6E8A-4147-A177-3AD203B41FA5}">
                      <a16:colId xmlns:a16="http://schemas.microsoft.com/office/drawing/2014/main" val="20000"/>
                    </a:ext>
                  </a:extLst>
                </a:gridCol>
                <a:gridCol w="2763173">
                  <a:extLst>
                    <a:ext uri="{9D8B030D-6E8A-4147-A177-3AD203B41FA5}">
                      <a16:colId xmlns:a16="http://schemas.microsoft.com/office/drawing/2014/main" val="20001"/>
                    </a:ext>
                  </a:extLst>
                </a:gridCol>
              </a:tblGrid>
              <a:tr h="370840">
                <a:tc>
                  <a:txBody>
                    <a:bodyPr/>
                    <a:lstStyle/>
                    <a:p>
                      <a:r>
                        <a:rPr lang="en-ZA" b="1" dirty="0"/>
                        <a:t>Voice over </a:t>
                      </a:r>
                    </a:p>
                  </a:txBody>
                  <a:tcPr/>
                </a:tc>
                <a:tc>
                  <a:txBody>
                    <a:bodyPr/>
                    <a:lstStyle/>
                    <a:p>
                      <a:r>
                        <a:rPr lang="en-ZA" b="1" dirty="0"/>
                        <a:t>Image</a:t>
                      </a:r>
                    </a:p>
                  </a:txBody>
                  <a:tcPr/>
                </a:tc>
                <a:extLst>
                  <a:ext uri="{0D108BD9-81ED-4DB2-BD59-A6C34878D82A}">
                    <a16:rowId xmlns:a16="http://schemas.microsoft.com/office/drawing/2014/main" val="10000"/>
                  </a:ext>
                </a:extLst>
              </a:tr>
              <a:tr h="2380925">
                <a:tc>
                  <a:txBody>
                    <a:bodyPr/>
                    <a:lstStyle/>
                    <a:p>
                      <a:r>
                        <a:rPr lang="en-ZA" sz="1200" dirty="0"/>
                        <a:t>Use a </a:t>
                      </a:r>
                      <a:r>
                        <a:rPr lang="en-ZA" sz="1200" dirty="0" err="1"/>
                        <a:t>megger</a:t>
                      </a:r>
                      <a:r>
                        <a:rPr lang="en-ZA" sz="1200" dirty="0"/>
                        <a:t> or </a:t>
                      </a:r>
                      <a:r>
                        <a:rPr lang="en-ZA" sz="1200" dirty="0" err="1"/>
                        <a:t>multimeter</a:t>
                      </a:r>
                      <a:r>
                        <a:rPr lang="en-ZA" sz="1200" dirty="0"/>
                        <a:t> and test between all the terminals in each position. Draw in all the bridge positions on the diagram as follows:</a:t>
                      </a:r>
                    </a:p>
                    <a:p>
                      <a:r>
                        <a:rPr lang="en-ZA" sz="1200" dirty="0"/>
                        <a:t>In off position (Presenter to explain)</a:t>
                      </a:r>
                    </a:p>
                    <a:p>
                      <a:r>
                        <a:rPr lang="en-ZA" sz="1200" dirty="0"/>
                        <a:t>In</a:t>
                      </a:r>
                      <a:r>
                        <a:rPr lang="en-ZA" sz="1200" baseline="0" dirty="0"/>
                        <a:t> low position (Presenter to explain)</a:t>
                      </a:r>
                    </a:p>
                    <a:p>
                      <a:r>
                        <a:rPr lang="en-ZA" sz="1200" baseline="0" dirty="0"/>
                        <a:t>In medium position (presenter to explain)</a:t>
                      </a:r>
                    </a:p>
                    <a:p>
                      <a:r>
                        <a:rPr lang="en-ZA" sz="1200" baseline="0" dirty="0"/>
                        <a:t>In high position (presenter to explain)</a:t>
                      </a:r>
                      <a:endParaRPr lang="en-ZA" sz="1200" dirty="0"/>
                    </a:p>
                  </a:txBody>
                  <a:tcPr/>
                </a:tc>
                <a:tc>
                  <a:txBody>
                    <a:bodyPr/>
                    <a:lstStyle/>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txBody>
                  <a:tcPr/>
                </a:tc>
                <a:extLst>
                  <a:ext uri="{0D108BD9-81ED-4DB2-BD59-A6C34878D82A}">
                    <a16:rowId xmlns:a16="http://schemas.microsoft.com/office/drawing/2014/main" val="10001"/>
                  </a:ext>
                </a:extLst>
              </a:tr>
              <a:tr h="370840">
                <a:tc>
                  <a:txBody>
                    <a:bodyPr/>
                    <a:lstStyle/>
                    <a:p>
                      <a:r>
                        <a:rPr lang="en-ZA" sz="1200" dirty="0"/>
                        <a:t>From the above you can now determine which are your LIVE, NEUTRAL, COMMON and OTHER terminals.</a:t>
                      </a:r>
                    </a:p>
                    <a:p>
                      <a:r>
                        <a:rPr lang="en-ZA" sz="1200" dirty="0"/>
                        <a:t>• It can be seen that No. 1 is the common terminal for three ON positions, therefore No. 1 is the live incoming terminal.</a:t>
                      </a:r>
                    </a:p>
                    <a:p>
                      <a:r>
                        <a:rPr lang="en-ZA" sz="1200" dirty="0"/>
                        <a:t>• It is obvious that the LIVE and NEUTRAL should not be bridged (short-circuited) in any position. Therefore, No. 2 is the NEUTRAL incoming terminal.</a:t>
                      </a:r>
                    </a:p>
                    <a:p>
                      <a:r>
                        <a:rPr lang="en-ZA" sz="1200" dirty="0"/>
                        <a:t>• In the MEDIUM position there is a common point to the two elements. Because the NEUTRAL is connected permanently to one end of an element it can be assumed that in the medium position the LIVE will bridge with a common point of one of the two elements. In this case it is No. 3 on the switch.</a:t>
                      </a:r>
                    </a:p>
                    <a:p>
                      <a:r>
                        <a:rPr lang="en-ZA" sz="1200" dirty="0"/>
                        <a:t>• There is only one terminal remaining (No. 4) and this is called the OTHER terminal.</a:t>
                      </a:r>
                    </a:p>
                    <a:p>
                      <a:r>
                        <a:rPr lang="en-ZA" sz="1200" dirty="0"/>
                        <a:t>• LIVE (No. 1), NEUTRAL (No. 2) COMMON (No. 3) and OTHER (No. 4) can be superimposed over the numbers on the switch.</a:t>
                      </a:r>
                    </a:p>
                    <a:p>
                      <a:endParaRPr lang="en-ZA" sz="1200" dirty="0"/>
                    </a:p>
                  </a:txBody>
                  <a:tcPr/>
                </a:tc>
                <a:tc>
                  <a:txBody>
                    <a:bodyPr/>
                    <a:lstStyle/>
                    <a:p>
                      <a:endParaRPr lang="en-ZA" dirty="0"/>
                    </a:p>
                    <a:p>
                      <a:r>
                        <a:rPr lang="en-ZA" dirty="0"/>
                        <a:t>Same image as above</a:t>
                      </a:r>
                    </a:p>
                    <a:p>
                      <a:endParaRPr lang="en-ZA" dirty="0"/>
                    </a:p>
                    <a:p>
                      <a:endParaRPr lang="en-ZA" dirty="0"/>
                    </a:p>
                    <a:p>
                      <a:endParaRPr lang="en-ZA" dirty="0"/>
                    </a:p>
                    <a:p>
                      <a:endParaRPr lang="en-ZA" dirty="0"/>
                    </a:p>
                  </a:txBody>
                  <a:tcPr/>
                </a:tc>
                <a:extLst>
                  <a:ext uri="{0D108BD9-81ED-4DB2-BD59-A6C34878D82A}">
                    <a16:rowId xmlns:a16="http://schemas.microsoft.com/office/drawing/2014/main" val="10002"/>
                  </a:ext>
                </a:extLst>
              </a:tr>
            </a:tbl>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0139" y="1363101"/>
            <a:ext cx="1265275" cy="2287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2367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a:xfrm>
            <a:off x="703959" y="170121"/>
            <a:ext cx="8831461" cy="914401"/>
          </a:xfrm>
        </p:spPr>
        <p:txBody>
          <a:bodyPr>
            <a:normAutofit fontScale="90000"/>
          </a:bodyPr>
          <a:lstStyle/>
          <a:p>
            <a:r>
              <a:rPr lang="en-ZA" sz="2000" dirty="0"/>
              <a:t>Video brief - Vid01 </a:t>
            </a:r>
            <a:r>
              <a:rPr lang="en-ZA" sz="2000" dirty="0" err="1"/>
              <a:t>contin</a:t>
            </a:r>
            <a:r>
              <a:rPr lang="en-ZA" sz="2000" dirty="0"/>
              <a:t>. Video of expert presenter explaining how to determine the switching position on the four position three-heat stove switch </a:t>
            </a:r>
            <a:br>
              <a:rPr lang="en-ZA" sz="1800" dirty="0"/>
            </a:br>
            <a:r>
              <a:rPr lang="en-ZA" sz="1800" dirty="0"/>
              <a:t>	</a:t>
            </a:r>
            <a:br>
              <a:rPr lang="en-ZA" sz="1800" dirty="0"/>
            </a:br>
            <a:endParaRPr lang="en-ZA" sz="1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4969809"/>
              </p:ext>
            </p:extLst>
          </p:nvPr>
        </p:nvGraphicFramePr>
        <p:xfrm>
          <a:off x="703263" y="927100"/>
          <a:ext cx="8832850" cy="4379786"/>
        </p:xfrm>
        <a:graphic>
          <a:graphicData uri="http://schemas.openxmlformats.org/drawingml/2006/table">
            <a:tbl>
              <a:tblPr firstRow="1" bandRow="1">
                <a:tableStyleId>{5940675A-B579-460E-94D1-54222C63F5DA}</a:tableStyleId>
              </a:tblPr>
              <a:tblGrid>
                <a:gridCol w="6069677">
                  <a:extLst>
                    <a:ext uri="{9D8B030D-6E8A-4147-A177-3AD203B41FA5}">
                      <a16:colId xmlns:a16="http://schemas.microsoft.com/office/drawing/2014/main" val="20000"/>
                    </a:ext>
                  </a:extLst>
                </a:gridCol>
                <a:gridCol w="2763173">
                  <a:extLst>
                    <a:ext uri="{9D8B030D-6E8A-4147-A177-3AD203B41FA5}">
                      <a16:colId xmlns:a16="http://schemas.microsoft.com/office/drawing/2014/main" val="20001"/>
                    </a:ext>
                  </a:extLst>
                </a:gridCol>
              </a:tblGrid>
              <a:tr h="370840">
                <a:tc>
                  <a:txBody>
                    <a:bodyPr/>
                    <a:lstStyle/>
                    <a:p>
                      <a:r>
                        <a:rPr lang="en-ZA" b="1" dirty="0"/>
                        <a:t>Voice over </a:t>
                      </a:r>
                    </a:p>
                  </a:txBody>
                  <a:tcPr/>
                </a:tc>
                <a:tc>
                  <a:txBody>
                    <a:bodyPr/>
                    <a:lstStyle/>
                    <a:p>
                      <a:r>
                        <a:rPr lang="en-ZA" b="1" dirty="0"/>
                        <a:t>Image</a:t>
                      </a:r>
                    </a:p>
                  </a:txBody>
                  <a:tcPr/>
                </a:tc>
                <a:extLst>
                  <a:ext uri="{0D108BD9-81ED-4DB2-BD59-A6C34878D82A}">
                    <a16:rowId xmlns:a16="http://schemas.microsoft.com/office/drawing/2014/main" val="10000"/>
                  </a:ext>
                </a:extLst>
              </a:tr>
              <a:tr h="2380925">
                <a:tc>
                  <a:txBody>
                    <a:bodyPr/>
                    <a:lstStyle/>
                    <a:p>
                      <a:r>
                        <a:rPr lang="en-ZA" sz="1200" dirty="0"/>
                        <a:t>Some of these switches have an extra contact at the back for a pilot light. As soon as the switch is switched on low, medium or high, the pilot light comes on, showing that the switch is on.</a:t>
                      </a:r>
                    </a:p>
                    <a:p>
                      <a:r>
                        <a:rPr lang="en-ZA" sz="1200" dirty="0"/>
                        <a:t>Circuit diagrams for three-heat operation:</a:t>
                      </a:r>
                    </a:p>
                    <a:p>
                      <a:r>
                        <a:rPr lang="en-ZA" sz="1200" dirty="0"/>
                        <a:t>These are shown in Fig. 3, 4, 5 and 6 for different positions.</a:t>
                      </a:r>
                    </a:p>
                    <a:p>
                      <a:r>
                        <a:rPr lang="en-ZA" sz="1200" dirty="0"/>
                        <a:t>(a) Off position (Fig. 3)</a:t>
                      </a:r>
                    </a:p>
                    <a:p>
                      <a:r>
                        <a:rPr lang="en-ZA" sz="1200" dirty="0"/>
                        <a:t>(b) Low position (Fig. 4)</a:t>
                      </a:r>
                    </a:p>
                    <a:p>
                      <a:r>
                        <a:rPr lang="en-ZA" sz="1200" dirty="0"/>
                        <a:t>(c) Medium position (Fig. 5)</a:t>
                      </a:r>
                    </a:p>
                    <a:p>
                      <a:r>
                        <a:rPr lang="en-ZA" sz="1200" dirty="0"/>
                        <a:t>(d) High position (Fig. 6)</a:t>
                      </a:r>
                    </a:p>
                    <a:p>
                      <a:endParaRPr lang="en-ZA" sz="1200" dirty="0"/>
                    </a:p>
                    <a:p>
                      <a:endParaRPr lang="en-ZA" sz="1200" dirty="0"/>
                    </a:p>
                    <a:p>
                      <a:endParaRPr lang="en-ZA" sz="1200" dirty="0"/>
                    </a:p>
                    <a:p>
                      <a:r>
                        <a:rPr lang="en-ZA" sz="1200" dirty="0"/>
                        <a:t>Practice drawing these wiring diagrams before attempting the self-test. The idea is not to memorise them, but to understand them.</a:t>
                      </a:r>
                    </a:p>
                  </a:txBody>
                  <a:tcPr/>
                </a:tc>
                <a:tc>
                  <a:txBody>
                    <a:bodyPr/>
                    <a:lstStyle/>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txBody>
                  <a:tcPr/>
                </a:tc>
                <a:extLst>
                  <a:ext uri="{0D108BD9-81ED-4DB2-BD59-A6C34878D82A}">
                    <a16:rowId xmlns:a16="http://schemas.microsoft.com/office/drawing/2014/main" val="10001"/>
                  </a:ext>
                </a:extLst>
              </a:tr>
            </a:tbl>
          </a:graphicData>
        </a:graphic>
      </p:graphicFrame>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1053" y="1331914"/>
            <a:ext cx="2043204" cy="3676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622802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a:xfrm>
            <a:off x="703959" y="170121"/>
            <a:ext cx="8831461" cy="914401"/>
          </a:xfrm>
        </p:spPr>
        <p:txBody>
          <a:bodyPr>
            <a:normAutofit fontScale="90000"/>
          </a:bodyPr>
          <a:lstStyle/>
          <a:p>
            <a:r>
              <a:rPr lang="en-ZA" sz="2000" dirty="0"/>
              <a:t>Video brief - Vid02 Video of expert presenter explaining how to determine the switching position on the six position five-heat stove switch </a:t>
            </a:r>
            <a:br>
              <a:rPr lang="en-ZA" sz="1800" dirty="0"/>
            </a:br>
            <a:r>
              <a:rPr lang="en-ZA" sz="1800" dirty="0"/>
              <a:t>	</a:t>
            </a:r>
            <a:br>
              <a:rPr lang="en-ZA" sz="1800" dirty="0"/>
            </a:br>
            <a:endParaRPr lang="en-ZA" sz="1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10619930"/>
              </p:ext>
            </p:extLst>
          </p:nvPr>
        </p:nvGraphicFramePr>
        <p:xfrm>
          <a:off x="703263" y="927100"/>
          <a:ext cx="8832850" cy="4701667"/>
        </p:xfrm>
        <a:graphic>
          <a:graphicData uri="http://schemas.openxmlformats.org/drawingml/2006/table">
            <a:tbl>
              <a:tblPr firstRow="1" bandRow="1">
                <a:tableStyleId>{5940675A-B579-460E-94D1-54222C63F5DA}</a:tableStyleId>
              </a:tblPr>
              <a:tblGrid>
                <a:gridCol w="6069677">
                  <a:extLst>
                    <a:ext uri="{9D8B030D-6E8A-4147-A177-3AD203B41FA5}">
                      <a16:colId xmlns:a16="http://schemas.microsoft.com/office/drawing/2014/main" val="20000"/>
                    </a:ext>
                  </a:extLst>
                </a:gridCol>
                <a:gridCol w="2763173">
                  <a:extLst>
                    <a:ext uri="{9D8B030D-6E8A-4147-A177-3AD203B41FA5}">
                      <a16:colId xmlns:a16="http://schemas.microsoft.com/office/drawing/2014/main" val="20001"/>
                    </a:ext>
                  </a:extLst>
                </a:gridCol>
              </a:tblGrid>
              <a:tr h="370840">
                <a:tc>
                  <a:txBody>
                    <a:bodyPr/>
                    <a:lstStyle/>
                    <a:p>
                      <a:r>
                        <a:rPr lang="en-ZA" b="1" dirty="0"/>
                        <a:t>Voice over </a:t>
                      </a:r>
                    </a:p>
                  </a:txBody>
                  <a:tcPr/>
                </a:tc>
                <a:tc>
                  <a:txBody>
                    <a:bodyPr/>
                    <a:lstStyle/>
                    <a:p>
                      <a:r>
                        <a:rPr lang="en-ZA" b="1" dirty="0"/>
                        <a:t>Image</a:t>
                      </a:r>
                    </a:p>
                  </a:txBody>
                  <a:tcPr/>
                </a:tc>
                <a:extLst>
                  <a:ext uri="{0D108BD9-81ED-4DB2-BD59-A6C34878D82A}">
                    <a16:rowId xmlns:a16="http://schemas.microsoft.com/office/drawing/2014/main" val="10000"/>
                  </a:ext>
                </a:extLst>
              </a:tr>
              <a:tr h="370840">
                <a:tc>
                  <a:txBody>
                    <a:bodyPr/>
                    <a:lstStyle/>
                    <a:p>
                      <a:r>
                        <a:rPr lang="en-ZA" sz="1200" dirty="0"/>
                        <a:t>Remember you must isolate, lock out and test before commencing electrical work</a:t>
                      </a:r>
                      <a:r>
                        <a:rPr lang="en-ZA" sz="1200" baseline="0" dirty="0"/>
                        <a:t> and Strictly adhere to the SANS wiring code. Wiring diagrams of the circuits must be drawn correctly and in accordance with the manufacturer’s markings;</a:t>
                      </a:r>
                    </a:p>
                    <a:p>
                      <a:r>
                        <a:rPr lang="en-ZA" sz="1200" baseline="0" dirty="0"/>
                        <a:t>1) The physical wiring of the circuits must be in accordance with the SANS Code of Practice for the Wiring of Premises, and the standards learnt in the unit on panel wiring;</a:t>
                      </a:r>
                    </a:p>
                    <a:p>
                      <a:r>
                        <a:rPr lang="en-ZA" sz="1200" baseline="0" dirty="0"/>
                        <a:t>2) All metal parts must be earthed;</a:t>
                      </a:r>
                    </a:p>
                    <a:p>
                      <a:r>
                        <a:rPr lang="en-ZA" sz="1200" baseline="0" dirty="0"/>
                        <a:t>3) The switch must operate correctly in all positions;</a:t>
                      </a:r>
                    </a:p>
                    <a:p>
                      <a:r>
                        <a:rPr lang="en-ZA" sz="1200" baseline="0" dirty="0"/>
                        <a:t>4) All the relevant safety precautions must be observed during the task.</a:t>
                      </a:r>
                    </a:p>
                    <a:p>
                      <a:endParaRPr lang="en-ZA" sz="1200" baseline="0" dirty="0"/>
                    </a:p>
                    <a:p>
                      <a:r>
                        <a:rPr lang="en-ZA" sz="1200" dirty="0"/>
                        <a:t>To determine the switching positions on the six position five-heat stove switch Make a sketch of the terminals on a five-heat stove switch as viewed from the rear. (Fig. 1).</a:t>
                      </a:r>
                    </a:p>
                  </a:txBody>
                  <a:tcPr/>
                </a:tc>
                <a:tc>
                  <a:txBody>
                    <a:bodyPr/>
                    <a:lstStyle/>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txBody>
                  <a:tcPr/>
                </a:tc>
                <a:extLst>
                  <a:ext uri="{0D108BD9-81ED-4DB2-BD59-A6C34878D82A}">
                    <a16:rowId xmlns:a16="http://schemas.microsoft.com/office/drawing/2014/main" val="10001"/>
                  </a:ext>
                </a:extLst>
              </a:tr>
              <a:tr h="370840">
                <a:tc>
                  <a:txBody>
                    <a:bodyPr/>
                    <a:lstStyle/>
                    <a:p>
                      <a:r>
                        <a:rPr lang="en-ZA" sz="1200" dirty="0"/>
                        <a:t>Draw a diagram of the switch terminals in their five respective positions, to indicate the switch bridging as shown below.</a:t>
                      </a:r>
                    </a:p>
                  </a:txBody>
                  <a:tcPr/>
                </a:tc>
                <a:tc>
                  <a:txBody>
                    <a:bodyPr/>
                    <a:lstStyle/>
                    <a:p>
                      <a:endParaRPr lang="en-ZA" dirty="0"/>
                    </a:p>
                    <a:p>
                      <a:endParaRPr lang="en-ZA" dirty="0"/>
                    </a:p>
                    <a:p>
                      <a:endParaRPr lang="en-ZA" dirty="0"/>
                    </a:p>
                    <a:p>
                      <a:endParaRPr lang="en-ZA" dirty="0"/>
                    </a:p>
                    <a:p>
                      <a:endParaRPr lang="en-ZA" dirty="0"/>
                    </a:p>
                    <a:p>
                      <a:endParaRPr lang="en-ZA" dirty="0"/>
                    </a:p>
                    <a:p>
                      <a:endParaRPr lang="en-ZA" dirty="0"/>
                    </a:p>
                    <a:p>
                      <a:endParaRPr lang="en-ZA" dirty="0"/>
                    </a:p>
                  </a:txBody>
                  <a:tcPr/>
                </a:tc>
                <a:extLst>
                  <a:ext uri="{0D108BD9-81ED-4DB2-BD59-A6C34878D82A}">
                    <a16:rowId xmlns:a16="http://schemas.microsoft.com/office/drawing/2014/main" val="10002"/>
                  </a:ext>
                </a:extLst>
              </a:tr>
            </a:tbl>
          </a:graphicData>
        </a:graphic>
      </p:graphicFrame>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0025" y="1742817"/>
            <a:ext cx="2500422" cy="1571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0026" y="3783501"/>
            <a:ext cx="2404728" cy="1603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78733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a:xfrm>
            <a:off x="703959" y="170121"/>
            <a:ext cx="8831461" cy="914401"/>
          </a:xfrm>
        </p:spPr>
        <p:txBody>
          <a:bodyPr>
            <a:normAutofit fontScale="90000"/>
          </a:bodyPr>
          <a:lstStyle/>
          <a:p>
            <a:r>
              <a:rPr lang="en-ZA" sz="2000" dirty="0"/>
              <a:t>Video brief - Vid02 </a:t>
            </a:r>
            <a:r>
              <a:rPr lang="en-ZA" sz="2000" dirty="0" err="1"/>
              <a:t>contin</a:t>
            </a:r>
            <a:r>
              <a:rPr lang="en-ZA" sz="2000" dirty="0"/>
              <a:t>. Video of expert presenter explaining how to determine the switching position on the six position five-heat stove switch </a:t>
            </a:r>
            <a:br>
              <a:rPr lang="en-ZA" sz="1800" dirty="0"/>
            </a:br>
            <a:r>
              <a:rPr lang="en-ZA" sz="1800" dirty="0"/>
              <a:t>	</a:t>
            </a:r>
            <a:br>
              <a:rPr lang="en-ZA" sz="1800" dirty="0"/>
            </a:br>
            <a:endParaRPr lang="en-ZA" sz="1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83984897"/>
              </p:ext>
            </p:extLst>
          </p:nvPr>
        </p:nvGraphicFramePr>
        <p:xfrm>
          <a:off x="703263" y="927100"/>
          <a:ext cx="8832850" cy="5791581"/>
        </p:xfrm>
        <a:graphic>
          <a:graphicData uri="http://schemas.openxmlformats.org/drawingml/2006/table">
            <a:tbl>
              <a:tblPr firstRow="1" bandRow="1">
                <a:tableStyleId>{5940675A-B579-460E-94D1-54222C63F5DA}</a:tableStyleId>
              </a:tblPr>
              <a:tblGrid>
                <a:gridCol w="6069677">
                  <a:extLst>
                    <a:ext uri="{9D8B030D-6E8A-4147-A177-3AD203B41FA5}">
                      <a16:colId xmlns:a16="http://schemas.microsoft.com/office/drawing/2014/main" val="20000"/>
                    </a:ext>
                  </a:extLst>
                </a:gridCol>
                <a:gridCol w="2763173">
                  <a:extLst>
                    <a:ext uri="{9D8B030D-6E8A-4147-A177-3AD203B41FA5}">
                      <a16:colId xmlns:a16="http://schemas.microsoft.com/office/drawing/2014/main" val="20001"/>
                    </a:ext>
                  </a:extLst>
                </a:gridCol>
              </a:tblGrid>
              <a:tr h="370840">
                <a:tc>
                  <a:txBody>
                    <a:bodyPr/>
                    <a:lstStyle/>
                    <a:p>
                      <a:r>
                        <a:rPr lang="en-ZA" b="1" dirty="0"/>
                        <a:t>Voice over </a:t>
                      </a:r>
                    </a:p>
                  </a:txBody>
                  <a:tcPr/>
                </a:tc>
                <a:tc>
                  <a:txBody>
                    <a:bodyPr/>
                    <a:lstStyle/>
                    <a:p>
                      <a:r>
                        <a:rPr lang="en-ZA" b="1" dirty="0"/>
                        <a:t>Image</a:t>
                      </a:r>
                    </a:p>
                  </a:txBody>
                  <a:tcPr/>
                </a:tc>
                <a:extLst>
                  <a:ext uri="{0D108BD9-81ED-4DB2-BD59-A6C34878D82A}">
                    <a16:rowId xmlns:a16="http://schemas.microsoft.com/office/drawing/2014/main" val="10000"/>
                  </a:ext>
                </a:extLst>
              </a:tr>
              <a:tr h="370840">
                <a:tc>
                  <a:txBody>
                    <a:bodyPr/>
                    <a:lstStyle/>
                    <a:p>
                      <a:r>
                        <a:rPr lang="en-ZA" sz="1200" dirty="0"/>
                        <a:t>Use a </a:t>
                      </a:r>
                      <a:r>
                        <a:rPr lang="en-ZA" sz="1200" dirty="0" err="1"/>
                        <a:t>megger</a:t>
                      </a:r>
                      <a:r>
                        <a:rPr lang="en-ZA" sz="1200" dirty="0"/>
                        <a:t> or </a:t>
                      </a:r>
                      <a:r>
                        <a:rPr lang="en-ZA" sz="1200" dirty="0" err="1"/>
                        <a:t>multimeter</a:t>
                      </a:r>
                      <a:r>
                        <a:rPr lang="en-ZA" sz="1200" dirty="0"/>
                        <a:t> and test between all terminals in each position. Draw in all the bridge positions on the diagram below as follows:</a:t>
                      </a:r>
                    </a:p>
                    <a:p>
                      <a:r>
                        <a:rPr lang="en-ZA" sz="1200" dirty="0"/>
                        <a:t>In off position (Presenter to explain)</a:t>
                      </a:r>
                    </a:p>
                    <a:p>
                      <a:r>
                        <a:rPr lang="en-ZA" sz="1200" dirty="0"/>
                        <a:t>In</a:t>
                      </a:r>
                      <a:r>
                        <a:rPr lang="en-ZA" sz="1200" baseline="0" dirty="0"/>
                        <a:t> position1 (Presenter to explain)</a:t>
                      </a:r>
                    </a:p>
                    <a:p>
                      <a:r>
                        <a:rPr lang="en-ZA" sz="1200" baseline="0" dirty="0"/>
                        <a:t>In position2 (presenter to explain)</a:t>
                      </a:r>
                    </a:p>
                    <a:p>
                      <a:r>
                        <a:rPr lang="en-ZA" sz="1200" baseline="0" dirty="0"/>
                        <a:t>In position3 (presenter to explain)</a:t>
                      </a:r>
                      <a:endParaRPr lang="en-ZA" sz="1200" dirty="0"/>
                    </a:p>
                    <a:p>
                      <a:r>
                        <a:rPr lang="en-ZA" sz="1200" dirty="0"/>
                        <a:t>In</a:t>
                      </a:r>
                      <a:r>
                        <a:rPr lang="en-ZA" sz="1200" baseline="0" dirty="0"/>
                        <a:t> position4 (Presenter to explain)</a:t>
                      </a:r>
                    </a:p>
                    <a:p>
                      <a:r>
                        <a:rPr lang="en-ZA" sz="1200" baseline="0" dirty="0"/>
                        <a:t>In position5 (presenter to explain)</a:t>
                      </a:r>
                    </a:p>
                    <a:p>
                      <a:endParaRPr lang="en-ZA" sz="1200" dirty="0"/>
                    </a:p>
                  </a:txBody>
                  <a:tcPr/>
                </a:tc>
                <a:tc>
                  <a:txBody>
                    <a:bodyPr/>
                    <a:lstStyle/>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txBody>
                  <a:tcPr/>
                </a:tc>
                <a:extLst>
                  <a:ext uri="{0D108BD9-81ED-4DB2-BD59-A6C34878D82A}">
                    <a16:rowId xmlns:a16="http://schemas.microsoft.com/office/drawing/2014/main" val="10001"/>
                  </a:ext>
                </a:extLst>
              </a:tr>
              <a:tr h="370840">
                <a:tc>
                  <a:txBody>
                    <a:bodyPr/>
                    <a:lstStyle/>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From the drawing the live, neutral and other terminals can be determined. </a:t>
                      </a: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In the above it can be seen that No. 1 is the common terminal for all five “ON” positions. Therefore No. 1 is the live incoming terminal. </a:t>
                      </a:r>
                    </a:p>
                    <a:p>
                      <a:r>
                        <a:rPr lang="en-ZA" sz="1200" b="1" i="0" u="none" strike="noStrike" kern="1200" baseline="0" dirty="0">
                          <a:solidFill>
                            <a:schemeClr val="tx1"/>
                          </a:solidFill>
                          <a:latin typeface="+mn-lt"/>
                          <a:ea typeface="+mn-ea"/>
                          <a:cs typeface="+mn-cs"/>
                        </a:rPr>
                        <a:t>The live and neutral are never bridged in any position</a:t>
                      </a:r>
                      <a:r>
                        <a:rPr lang="en-ZA" sz="1200" b="0" i="0" u="none" strike="noStrike" kern="1200" baseline="0" dirty="0">
                          <a:solidFill>
                            <a:schemeClr val="tx1"/>
                          </a:solidFill>
                          <a:latin typeface="+mn-lt"/>
                          <a:ea typeface="+mn-ea"/>
                          <a:cs typeface="+mn-cs"/>
                        </a:rPr>
                        <a:t>. Therefore No. 2 is the neutral incoming terminal. </a:t>
                      </a:r>
                    </a:p>
                    <a:p>
                      <a:r>
                        <a:rPr lang="en-ZA" sz="1200" b="1" i="0" u="none" strike="noStrike" kern="1200" baseline="0" dirty="0">
                          <a:solidFill>
                            <a:schemeClr val="tx1"/>
                          </a:solidFill>
                          <a:latin typeface="+mn-lt"/>
                          <a:ea typeface="+mn-ea"/>
                          <a:cs typeface="+mn-cs"/>
                        </a:rPr>
                        <a:t>NOTE: </a:t>
                      </a:r>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Some of these switches have an extra contact at the back for a pilot light. As soon as the switch is switched on in low, medium or high, the pilot light comes on.	</a:t>
                      </a:r>
                    </a:p>
                    <a:p>
                      <a:endParaRPr lang="en-ZA" sz="1200" dirty="0"/>
                    </a:p>
                  </a:txBody>
                  <a:tcPr/>
                </a:tc>
                <a:tc>
                  <a:txBody>
                    <a:bodyPr/>
                    <a:lstStyle/>
                    <a:p>
                      <a:endParaRPr lang="en-ZA" dirty="0"/>
                    </a:p>
                    <a:p>
                      <a:r>
                        <a:rPr lang="en-ZA" dirty="0"/>
                        <a:t>Same as above</a:t>
                      </a:r>
                    </a:p>
                    <a:p>
                      <a:endParaRPr lang="en-ZA" dirty="0"/>
                    </a:p>
                    <a:p>
                      <a:endParaRPr lang="en-ZA" dirty="0"/>
                    </a:p>
                    <a:p>
                      <a:endParaRPr lang="en-ZA" dirty="0"/>
                    </a:p>
                    <a:p>
                      <a:endParaRPr lang="en-ZA" dirty="0"/>
                    </a:p>
                    <a:p>
                      <a:endParaRPr lang="en-ZA" dirty="0"/>
                    </a:p>
                    <a:p>
                      <a:endParaRPr lang="en-ZA" dirty="0"/>
                    </a:p>
                  </a:txBody>
                  <a:tcPr/>
                </a:tc>
                <a:extLst>
                  <a:ext uri="{0D108BD9-81ED-4DB2-BD59-A6C34878D82A}">
                    <a16:rowId xmlns:a16="http://schemas.microsoft.com/office/drawing/2014/main" val="10002"/>
                  </a:ext>
                </a:extLst>
              </a:tr>
            </a:tbl>
          </a:graphicData>
        </a:graphic>
      </p:graphicFrame>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223" y="1351406"/>
            <a:ext cx="1541721" cy="319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92578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a:xfrm>
            <a:off x="703959" y="170121"/>
            <a:ext cx="8831461" cy="914401"/>
          </a:xfrm>
        </p:spPr>
        <p:txBody>
          <a:bodyPr>
            <a:normAutofit fontScale="90000"/>
          </a:bodyPr>
          <a:lstStyle/>
          <a:p>
            <a:r>
              <a:rPr lang="en-ZA" sz="2000" dirty="0"/>
              <a:t>Video brief - Vid02 </a:t>
            </a:r>
            <a:r>
              <a:rPr lang="en-ZA" sz="2000" dirty="0" err="1"/>
              <a:t>contin</a:t>
            </a:r>
            <a:r>
              <a:rPr lang="en-ZA" sz="2000" dirty="0"/>
              <a:t>. Video of expert presenter explaining how to determine the switching position on the six position five-heat stove switch </a:t>
            </a:r>
            <a:br>
              <a:rPr lang="en-ZA" sz="1800" dirty="0"/>
            </a:br>
            <a:r>
              <a:rPr lang="en-ZA" sz="1800" dirty="0"/>
              <a:t>	</a:t>
            </a:r>
            <a:br>
              <a:rPr lang="en-ZA" sz="1800" dirty="0"/>
            </a:br>
            <a:endParaRPr lang="en-ZA" sz="1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44659106"/>
              </p:ext>
            </p:extLst>
          </p:nvPr>
        </p:nvGraphicFramePr>
        <p:xfrm>
          <a:off x="703263" y="927100"/>
          <a:ext cx="8832850" cy="3688461"/>
        </p:xfrm>
        <a:graphic>
          <a:graphicData uri="http://schemas.openxmlformats.org/drawingml/2006/table">
            <a:tbl>
              <a:tblPr firstRow="1" bandRow="1">
                <a:tableStyleId>{5940675A-B579-460E-94D1-54222C63F5DA}</a:tableStyleId>
              </a:tblPr>
              <a:tblGrid>
                <a:gridCol w="3975063">
                  <a:extLst>
                    <a:ext uri="{9D8B030D-6E8A-4147-A177-3AD203B41FA5}">
                      <a16:colId xmlns:a16="http://schemas.microsoft.com/office/drawing/2014/main" val="20000"/>
                    </a:ext>
                  </a:extLst>
                </a:gridCol>
                <a:gridCol w="4857787">
                  <a:extLst>
                    <a:ext uri="{9D8B030D-6E8A-4147-A177-3AD203B41FA5}">
                      <a16:colId xmlns:a16="http://schemas.microsoft.com/office/drawing/2014/main" val="20001"/>
                    </a:ext>
                  </a:extLst>
                </a:gridCol>
              </a:tblGrid>
              <a:tr h="370840">
                <a:tc>
                  <a:txBody>
                    <a:bodyPr/>
                    <a:lstStyle/>
                    <a:p>
                      <a:r>
                        <a:rPr lang="en-ZA" b="1" dirty="0"/>
                        <a:t>Voice over </a:t>
                      </a:r>
                    </a:p>
                  </a:txBody>
                  <a:tcPr/>
                </a:tc>
                <a:tc>
                  <a:txBody>
                    <a:bodyPr/>
                    <a:lstStyle/>
                    <a:p>
                      <a:r>
                        <a:rPr lang="en-ZA" b="1" dirty="0"/>
                        <a:t>Image</a:t>
                      </a:r>
                    </a:p>
                  </a:txBody>
                  <a:tcPr/>
                </a:tc>
                <a:extLst>
                  <a:ext uri="{0D108BD9-81ED-4DB2-BD59-A6C34878D82A}">
                    <a16:rowId xmlns:a16="http://schemas.microsoft.com/office/drawing/2014/main" val="10000"/>
                  </a:ext>
                </a:extLst>
              </a:tr>
              <a:tr h="370840">
                <a:tc>
                  <a:txBody>
                    <a:bodyPr/>
                    <a:lstStyle/>
                    <a:p>
                      <a:r>
                        <a:rPr lang="en-ZA" sz="1200" dirty="0"/>
                        <a:t>These</a:t>
                      </a:r>
                      <a:r>
                        <a:rPr lang="en-ZA" sz="1200" baseline="0" dirty="0"/>
                        <a:t> are the </a:t>
                      </a:r>
                      <a:r>
                        <a:rPr lang="en-ZA" sz="1200" dirty="0"/>
                        <a:t>Circuit diagrams for a five-heat stove switch.</a:t>
                      </a:r>
                    </a:p>
                    <a:p>
                      <a:endParaRPr lang="en-ZA" sz="1200" dirty="0"/>
                    </a:p>
                    <a:p>
                      <a:r>
                        <a:rPr lang="en-ZA" sz="1200" dirty="0"/>
                        <a:t>(presenter to go over and explain each in turn)</a:t>
                      </a:r>
                    </a:p>
                    <a:p>
                      <a:endParaRPr lang="en-ZA" sz="1200" dirty="0"/>
                    </a:p>
                    <a:p>
                      <a:pPr marL="285750" indent="-285750">
                        <a:buAutoNum type="romanLcParenBoth"/>
                      </a:pPr>
                      <a:r>
                        <a:rPr lang="en-ZA" sz="1200" dirty="0"/>
                        <a:t>Fig 2 - Off position </a:t>
                      </a:r>
                    </a:p>
                    <a:p>
                      <a:pPr marL="285750" indent="-285750">
                        <a:buAutoNum type="romanLcParenBoth"/>
                      </a:pPr>
                      <a:r>
                        <a:rPr lang="en-ZA" sz="1200" dirty="0"/>
                        <a:t>Fig 3 - Position 1</a:t>
                      </a:r>
                    </a:p>
                    <a:p>
                      <a:pPr marL="0" indent="0">
                        <a:buNone/>
                      </a:pPr>
                      <a:r>
                        <a:rPr lang="en-ZA" sz="1200" dirty="0"/>
                        <a:t>(iii)  Fig 4 - Position 2 </a:t>
                      </a:r>
                    </a:p>
                    <a:p>
                      <a:pPr marL="0" indent="0">
                        <a:buNone/>
                      </a:pPr>
                      <a:r>
                        <a:rPr lang="en-ZA" sz="1200" dirty="0"/>
                        <a:t>(iv)  Fig 5 - Position 3</a:t>
                      </a:r>
                    </a:p>
                    <a:p>
                      <a:pPr marL="0" indent="0">
                        <a:buNone/>
                      </a:pPr>
                      <a:r>
                        <a:rPr lang="en-ZA" sz="1200" dirty="0"/>
                        <a:t>(v)  Fig.6 - Position 4 </a:t>
                      </a:r>
                    </a:p>
                    <a:p>
                      <a:pPr marL="0" indent="0">
                        <a:buNone/>
                      </a:pPr>
                      <a:r>
                        <a:rPr lang="en-ZA" sz="1200" dirty="0"/>
                        <a:t>(vi) Fig.7 - Position 5</a:t>
                      </a:r>
                    </a:p>
                  </a:txBody>
                  <a:tcPr/>
                </a:tc>
                <a:tc>
                  <a:txBody>
                    <a:bodyPr/>
                    <a:lstStyle/>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txBody>
                  <a:tcPr/>
                </a:tc>
                <a:extLst>
                  <a:ext uri="{0D108BD9-81ED-4DB2-BD59-A6C34878D82A}">
                    <a16:rowId xmlns:a16="http://schemas.microsoft.com/office/drawing/2014/main" val="10001"/>
                  </a:ext>
                </a:extLst>
              </a:tr>
            </a:tbl>
          </a:graphicData>
        </a:graphic>
      </p:graphicFrame>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3908" y="1313416"/>
            <a:ext cx="2974790" cy="3307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86683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In this lesson you will learn how to:</a:t>
            </a:r>
          </a:p>
        </p:txBody>
      </p:sp>
      <p:sp>
        <p:nvSpPr>
          <p:cNvPr id="5" name="Content Placeholder 4"/>
          <p:cNvSpPr>
            <a:spLocks noGrp="1"/>
          </p:cNvSpPr>
          <p:nvPr>
            <p:ph idx="1"/>
          </p:nvPr>
        </p:nvSpPr>
        <p:spPr/>
        <p:txBody>
          <a:bodyPr>
            <a:normAutofit/>
          </a:bodyPr>
          <a:lstStyle/>
          <a:p>
            <a:r>
              <a:rPr lang="en-ZA" sz="2400" dirty="0">
                <a:solidFill>
                  <a:srgbClr val="0070C0"/>
                </a:solidFill>
              </a:rPr>
              <a:t>wire a three-heat stove switch</a:t>
            </a:r>
          </a:p>
          <a:p>
            <a:r>
              <a:rPr lang="en-ZA" sz="2400" dirty="0">
                <a:solidFill>
                  <a:srgbClr val="0070C0"/>
                </a:solidFill>
              </a:rPr>
              <a:t>wire a five-heat stove switch</a:t>
            </a:r>
          </a:p>
          <a:p>
            <a:r>
              <a:rPr lang="en-ZA" sz="2400" dirty="0">
                <a:solidFill>
                  <a:srgbClr val="0070C0"/>
                </a:solidFill>
              </a:rPr>
              <a:t>wire thermostatic control switches</a:t>
            </a:r>
          </a:p>
        </p:txBody>
      </p:sp>
    </p:spTree>
    <p:extLst>
      <p:ext uri="{BB962C8B-B14F-4D97-AF65-F5344CB8AC3E}">
        <p14:creationId xmlns:p14="http://schemas.microsoft.com/office/powerpoint/2010/main" val="2957094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266" y="221579"/>
            <a:ext cx="8831461" cy="1113227"/>
          </a:xfrm>
        </p:spPr>
        <p:txBody>
          <a:bodyPr>
            <a:normAutofit/>
          </a:bodyPr>
          <a:lstStyle/>
          <a:p>
            <a:r>
              <a:rPr lang="en-ZA" sz="3000" dirty="0"/>
              <a:t>Before wiring any switches…</a:t>
            </a:r>
          </a:p>
        </p:txBody>
      </p:sp>
      <p:grpSp>
        <p:nvGrpSpPr>
          <p:cNvPr id="6" name="Group 5"/>
          <p:cNvGrpSpPr/>
          <p:nvPr/>
        </p:nvGrpSpPr>
        <p:grpSpPr>
          <a:xfrm>
            <a:off x="3650088" y="1674909"/>
            <a:ext cx="2939199" cy="854046"/>
            <a:chOff x="3782772" y="3174099"/>
            <a:chExt cx="2939199" cy="854046"/>
          </a:xfrm>
        </p:grpSpPr>
        <p:sp>
          <p:nvSpPr>
            <p:cNvPr id="7" name="TextBox 6"/>
            <p:cNvSpPr txBox="1"/>
            <p:nvPr/>
          </p:nvSpPr>
          <p:spPr>
            <a:xfrm>
              <a:off x="4593369" y="3370290"/>
              <a:ext cx="2128602" cy="461665"/>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solidFill>
                    <a:schemeClr val="accent6">
                      <a:lumMod val="60000"/>
                      <a:lumOff val="40000"/>
                    </a:schemeClr>
                  </a:solidFill>
                </a:rPr>
                <a:t>SAFETY FIRST !</a:t>
              </a:r>
            </a:p>
          </p:txBody>
        </p:sp>
        <p:pic>
          <p:nvPicPr>
            <p:cNvPr id="8"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2772" y="3174099"/>
              <a:ext cx="854046" cy="854046"/>
            </a:xfrm>
            <a:prstGeom prst="rect">
              <a:avLst/>
            </a:prstGeom>
          </p:spPr>
        </p:pic>
      </p:grpSp>
    </p:spTree>
    <p:extLst>
      <p:ext uri="{BB962C8B-B14F-4D97-AF65-F5344CB8AC3E}">
        <p14:creationId xmlns:p14="http://schemas.microsoft.com/office/powerpoint/2010/main" val="1600621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From charcoal to induction</a:t>
            </a:r>
          </a:p>
        </p:txBody>
      </p:sp>
      <p:sp>
        <p:nvSpPr>
          <p:cNvPr id="3" name="Content Placeholder 2"/>
          <p:cNvSpPr>
            <a:spLocks noGrp="1"/>
          </p:cNvSpPr>
          <p:nvPr>
            <p:ph idx="1"/>
          </p:nvPr>
        </p:nvSpPr>
        <p:spPr>
          <a:xfrm>
            <a:off x="1122534" y="1469694"/>
            <a:ext cx="7607557" cy="1813152"/>
          </a:xfrm>
        </p:spPr>
        <p:txBody>
          <a:bodyPr>
            <a:noAutofit/>
          </a:bodyPr>
          <a:lstStyle/>
          <a:p>
            <a:pPr marL="0" indent="0" algn="just">
              <a:buNone/>
            </a:pPr>
            <a:r>
              <a:rPr lang="en-ZA" sz="2400" dirty="0"/>
              <a:t>Metal stove’s were first used in the 18</a:t>
            </a:r>
            <a:r>
              <a:rPr lang="en-ZA" sz="2400" baseline="30000" dirty="0"/>
              <a:t>th</a:t>
            </a:r>
            <a:r>
              <a:rPr lang="en-ZA" sz="2400" dirty="0"/>
              <a:t> century, the fuel burning stove is the most basic design. Modern cooking appliances make use of gas and electricity. The first electric stoves used heating elements made of high-resistance metal to produce heat.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7178" y="3207520"/>
            <a:ext cx="2242981" cy="224298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7005" y="3207520"/>
            <a:ext cx="2840032" cy="213002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587" t="14628" r="3139" b="12995"/>
          <a:stretch/>
        </p:blipFill>
        <p:spPr bwMode="auto">
          <a:xfrm>
            <a:off x="3827721" y="3097634"/>
            <a:ext cx="2211572" cy="234979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477108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Four position, three-heat switch</a:t>
            </a:r>
          </a:p>
        </p:txBody>
      </p:sp>
      <p:sp>
        <p:nvSpPr>
          <p:cNvPr id="3" name="Content Placeholder 2"/>
          <p:cNvSpPr>
            <a:spLocks noGrp="1"/>
          </p:cNvSpPr>
          <p:nvPr>
            <p:ph idx="1"/>
          </p:nvPr>
        </p:nvSpPr>
        <p:spPr>
          <a:xfrm>
            <a:off x="1122534" y="1469694"/>
            <a:ext cx="7607557" cy="3821508"/>
          </a:xfrm>
        </p:spPr>
        <p:txBody>
          <a:bodyPr>
            <a:noAutofit/>
          </a:bodyPr>
          <a:lstStyle/>
          <a:p>
            <a:pPr marL="0" indent="0" algn="just">
              <a:buNone/>
            </a:pPr>
            <a:r>
              <a:rPr lang="en-ZA" sz="2400" dirty="0"/>
              <a:t>These switches can still be found in use today but very rarely. It uses a combination of connections to control the heat of the stove plate.</a:t>
            </a:r>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5418"/>
          <a:stretch/>
        </p:blipFill>
        <p:spPr bwMode="auto">
          <a:xfrm>
            <a:off x="4197248" y="2413417"/>
            <a:ext cx="1933730" cy="369485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28007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29" y="644232"/>
            <a:ext cx="7996729" cy="967170"/>
          </a:xfrm>
        </p:spPr>
        <p:txBody>
          <a:bodyPr>
            <a:normAutofit/>
          </a:bodyPr>
          <a:lstStyle/>
          <a:p>
            <a:r>
              <a:rPr lang="en-GB" sz="3000" dirty="0"/>
              <a:t>How do we get three levels of heat on a </a:t>
            </a:r>
            <a:br>
              <a:rPr lang="en-GB" sz="3000" dirty="0"/>
            </a:br>
            <a:r>
              <a:rPr lang="en-GB" sz="3000" dirty="0"/>
              <a:t>3-heat switch?</a:t>
            </a:r>
          </a:p>
        </p:txBody>
      </p:sp>
      <p:sp>
        <p:nvSpPr>
          <p:cNvPr id="3" name="Content Placeholder 2"/>
          <p:cNvSpPr>
            <a:spLocks noGrp="1"/>
          </p:cNvSpPr>
          <p:nvPr>
            <p:ph idx="1"/>
          </p:nvPr>
        </p:nvSpPr>
        <p:spPr>
          <a:xfrm>
            <a:off x="1122534" y="1612060"/>
            <a:ext cx="7607557" cy="1753191"/>
          </a:xfrm>
        </p:spPr>
        <p:txBody>
          <a:bodyPr>
            <a:noAutofit/>
          </a:bodyPr>
          <a:lstStyle/>
          <a:p>
            <a:pPr marL="0" indent="0" algn="just">
              <a:buNone/>
            </a:pPr>
            <a:r>
              <a:rPr lang="en-ZA" sz="2400" dirty="0"/>
              <a:t>To get three levels of heat, two resistance of equal value is used. The resistances are connected either (</a:t>
            </a:r>
            <a:r>
              <a:rPr lang="en-ZA" sz="2400" dirty="0" err="1"/>
              <a:t>i</a:t>
            </a:r>
            <a:r>
              <a:rPr lang="en-ZA" sz="2400" dirty="0"/>
              <a:t>) in series, (ii) using one resistance only, (iii) using two resistances in parallel. We will explain this concept further using the example below.</a:t>
            </a:r>
          </a:p>
        </p:txBody>
      </p:sp>
      <p:sp>
        <p:nvSpPr>
          <p:cNvPr id="11" name="Snip Single Corner Rectangle 10"/>
          <p:cNvSpPr/>
          <p:nvPr/>
        </p:nvSpPr>
        <p:spPr>
          <a:xfrm>
            <a:off x="3620671" y="3282764"/>
            <a:ext cx="2998033" cy="1064302"/>
          </a:xfrm>
          <a:prstGeom prst="snip1Rect">
            <a:avLst/>
          </a:prstGeom>
          <a:solidFill>
            <a:schemeClr val="tx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t>EXAMPLE</a:t>
            </a:r>
          </a:p>
        </p:txBody>
      </p:sp>
    </p:spTree>
    <p:custDataLst>
      <p:tags r:id="rId1"/>
    </p:custDataLst>
    <p:extLst>
      <p:ext uri="{BB962C8B-B14F-4D97-AF65-F5344CB8AC3E}">
        <p14:creationId xmlns:p14="http://schemas.microsoft.com/office/powerpoint/2010/main" val="364113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How the 3-heat switch works</a:t>
            </a:r>
          </a:p>
        </p:txBody>
      </p:sp>
      <p:sp>
        <p:nvSpPr>
          <p:cNvPr id="3" name="Content Placeholder 2"/>
          <p:cNvSpPr>
            <a:spLocks noGrp="1"/>
          </p:cNvSpPr>
          <p:nvPr>
            <p:ph idx="1"/>
          </p:nvPr>
        </p:nvSpPr>
        <p:spPr>
          <a:xfrm>
            <a:off x="1122534" y="1469694"/>
            <a:ext cx="7607557" cy="3821508"/>
          </a:xfrm>
        </p:spPr>
        <p:txBody>
          <a:bodyPr>
            <a:noAutofit/>
          </a:bodyPr>
          <a:lstStyle/>
          <a:p>
            <a:pPr marL="0" indent="0" algn="just">
              <a:buNone/>
            </a:pPr>
            <a:r>
              <a:rPr lang="en-ZA" sz="2400" dirty="0"/>
              <a:t>A four position, three-heat stove switch is designed to operate a stove plate consisting of two separate elements. One end of each element being connected as a common point.</a:t>
            </a:r>
          </a:p>
        </p:txBody>
      </p:sp>
      <p:grpSp>
        <p:nvGrpSpPr>
          <p:cNvPr id="6" name="Group 5"/>
          <p:cNvGrpSpPr/>
          <p:nvPr/>
        </p:nvGrpSpPr>
        <p:grpSpPr>
          <a:xfrm>
            <a:off x="1122534" y="3289819"/>
            <a:ext cx="2447925" cy="1176912"/>
            <a:chOff x="1122534" y="3289819"/>
            <a:chExt cx="2447925" cy="1176912"/>
          </a:xfrm>
          <a:scene3d>
            <a:camera prst="orthographicFront">
              <a:rot lat="0" lon="0" rev="0"/>
            </a:camera>
            <a:lightRig rig="balanced" dir="t">
              <a:rot lat="0" lon="0" rev="8700000"/>
            </a:lightRig>
          </a:scene3d>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534" y="3289819"/>
              <a:ext cx="2447925" cy="685800"/>
            </a:xfrm>
            <a:prstGeom prst="rect">
              <a:avLst/>
            </a:prstGeom>
            <a:noFill/>
            <a:ln>
              <a:noFill/>
            </a:ln>
            <a:effectLst>
              <a:outerShdw blurRad="44450" dist="27940" dir="5400000" algn="ctr">
                <a:srgbClr val="000000">
                  <a:alpha val="32000"/>
                </a:srgbClr>
              </a:outerShdw>
            </a:effectLst>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87125" y="4097399"/>
              <a:ext cx="1918741" cy="36933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r>
                <a:rPr lang="en-ZA" dirty="0">
                  <a:solidFill>
                    <a:srgbClr val="0070C0"/>
                  </a:solidFill>
                </a:rPr>
                <a:t>IN SERIES</a:t>
              </a:r>
            </a:p>
          </p:txBody>
        </p:sp>
      </p:grpSp>
      <p:grpSp>
        <p:nvGrpSpPr>
          <p:cNvPr id="7" name="Group 6"/>
          <p:cNvGrpSpPr/>
          <p:nvPr/>
        </p:nvGrpSpPr>
        <p:grpSpPr>
          <a:xfrm>
            <a:off x="3806643" y="3351731"/>
            <a:ext cx="2458387" cy="1119953"/>
            <a:chOff x="3806643" y="3351731"/>
            <a:chExt cx="2458387" cy="1119953"/>
          </a:xfrm>
          <a:scene3d>
            <a:camera prst="orthographicFront">
              <a:rot lat="0" lon="0" rev="0"/>
            </a:camera>
            <a:lightRig rig="balanced" dir="t">
              <a:rot lat="0" lon="0" rev="8700000"/>
            </a:lightRig>
          </a:scene3d>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292" y="3351731"/>
              <a:ext cx="1962150" cy="561975"/>
            </a:xfrm>
            <a:prstGeom prst="rect">
              <a:avLst/>
            </a:prstGeom>
            <a:noFill/>
            <a:ln>
              <a:noFill/>
            </a:ln>
            <a:effectLst>
              <a:outerShdw blurRad="44450" dist="27940" dir="5400000" algn="ctr">
                <a:srgbClr val="000000">
                  <a:alpha val="32000"/>
                </a:srgbClr>
              </a:outerShdw>
            </a:effectLst>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06643" y="4102352"/>
              <a:ext cx="2458387" cy="36933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r>
                <a:rPr lang="en-ZA" dirty="0">
                  <a:solidFill>
                    <a:srgbClr val="0070C0"/>
                  </a:solidFill>
                </a:rPr>
                <a:t>ONE RESISTANCE ONLY</a:t>
              </a:r>
            </a:p>
          </p:txBody>
        </p:sp>
      </p:grpSp>
      <p:grpSp>
        <p:nvGrpSpPr>
          <p:cNvPr id="8" name="Group 7"/>
          <p:cNvGrpSpPr/>
          <p:nvPr/>
        </p:nvGrpSpPr>
        <p:grpSpPr>
          <a:xfrm>
            <a:off x="6265030" y="3146944"/>
            <a:ext cx="2686050" cy="1328541"/>
            <a:chOff x="6265030" y="3146944"/>
            <a:chExt cx="2686050" cy="1328541"/>
          </a:xfrm>
          <a:scene3d>
            <a:camera prst="orthographicFront">
              <a:rot lat="0" lon="0" rev="0"/>
            </a:camera>
            <a:lightRig rig="balanced" dir="t">
              <a:rot lat="0" lon="0" rev="8700000"/>
            </a:lightRig>
          </a:scene3d>
        </p:grpSpPr>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5030" y="3146944"/>
              <a:ext cx="2686050" cy="971550"/>
            </a:xfrm>
            <a:prstGeom prst="rect">
              <a:avLst/>
            </a:prstGeom>
            <a:noFill/>
            <a:ln>
              <a:noFill/>
            </a:ln>
            <a:effectLst>
              <a:outerShdw blurRad="44450" dist="27940" dir="5400000" algn="ctr">
                <a:srgbClr val="000000">
                  <a:alpha val="32000"/>
                </a:srgbClr>
              </a:outerShdw>
            </a:effectLst>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996528" y="4106153"/>
              <a:ext cx="1733560" cy="36933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r>
                <a:rPr lang="en-ZA" dirty="0">
                  <a:solidFill>
                    <a:srgbClr val="0070C0"/>
                  </a:solidFill>
                </a:rPr>
                <a:t>IN PARALLEL</a:t>
              </a:r>
            </a:p>
          </p:txBody>
        </p:sp>
      </p:grpSp>
    </p:spTree>
    <p:custDataLst>
      <p:tags r:id="rId1"/>
    </p:custDataLst>
    <p:extLst>
      <p:ext uri="{BB962C8B-B14F-4D97-AF65-F5344CB8AC3E}">
        <p14:creationId xmlns:p14="http://schemas.microsoft.com/office/powerpoint/2010/main" val="7335595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13616</TotalTime>
  <Words>3967</Words>
  <Application>Microsoft Office PowerPoint</Application>
  <PresentationFormat>Custom</PresentationFormat>
  <Paragraphs>528</Paragraphs>
  <Slides>38</Slides>
  <Notes>37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Calibri</vt:lpstr>
      <vt:lpstr>Cambria Math</vt:lpstr>
      <vt:lpstr>Open Sans</vt:lpstr>
      <vt:lpstr>Wingdings</vt:lpstr>
      <vt:lpstr>Office Theme</vt:lpstr>
      <vt:lpstr>1_Office Theme</vt:lpstr>
      <vt:lpstr>2_Office Theme</vt:lpstr>
      <vt:lpstr>Electrical components and systems</vt:lpstr>
      <vt:lpstr>Assumed prior learning </vt:lpstr>
      <vt:lpstr>Practising with stove switches</vt:lpstr>
      <vt:lpstr>In this lesson you will learn how to:</vt:lpstr>
      <vt:lpstr>Before wiring any switches…</vt:lpstr>
      <vt:lpstr>From charcoal to induction</vt:lpstr>
      <vt:lpstr>Four position, three-heat switch</vt:lpstr>
      <vt:lpstr>How do we get three levels of heat on a  3-heat switch?</vt:lpstr>
      <vt:lpstr>How the 3-heat switch works</vt:lpstr>
      <vt:lpstr>The switching position diagrams </vt:lpstr>
      <vt:lpstr>PowerPoint Presentation</vt:lpstr>
      <vt:lpstr>Question 1</vt:lpstr>
      <vt:lpstr>Question 2</vt:lpstr>
      <vt:lpstr>Question 3</vt:lpstr>
      <vt:lpstr>Five-heat stove switch</vt:lpstr>
      <vt:lpstr>Five-heat, stove switching arrangement</vt:lpstr>
      <vt:lpstr>Exercise</vt:lpstr>
      <vt:lpstr>Five-heat, stove switching positions</vt:lpstr>
      <vt:lpstr>PowerPoint Presentation</vt:lpstr>
      <vt:lpstr>Question 1</vt:lpstr>
      <vt:lpstr>Question 2</vt:lpstr>
      <vt:lpstr>Question 3</vt:lpstr>
      <vt:lpstr>Thermostatic control switch</vt:lpstr>
      <vt:lpstr>How does a bi-metal thermostat work?</vt:lpstr>
      <vt:lpstr>How does the oven thermostat work?</vt:lpstr>
      <vt:lpstr>Exploring the Simmerstat</vt:lpstr>
      <vt:lpstr>PowerPoint Presentation</vt:lpstr>
      <vt:lpstr>Question 1</vt:lpstr>
      <vt:lpstr>Question 2</vt:lpstr>
      <vt:lpstr>Question 3</vt:lpstr>
      <vt:lpstr>Question 4</vt:lpstr>
      <vt:lpstr>Let’s review:</vt:lpstr>
      <vt:lpstr>Video brief - Vid01 Video of expert presenter explaining how to determine the switching position on the four position three-heat stove switch    </vt:lpstr>
      <vt:lpstr>Video brief - Vid01 contin. Video of expert presenter explaining how to determine the switching position on the four position three-heat stove switch    </vt:lpstr>
      <vt:lpstr>Video brief - Vid01 contin. Video of expert presenter explaining how to determine the switching position on the four position three-heat stove switch    </vt:lpstr>
      <vt:lpstr>Video brief - Vid02 Video of expert presenter explaining how to determine the switching position on the six position five-heat stove switch    </vt:lpstr>
      <vt:lpstr>Video brief - Vid02 contin. Video of expert presenter explaining how to determine the switching position on the six position five-heat stove switch    </vt:lpstr>
      <vt:lpstr>Video brief - Vid02 contin. Video of expert presenter explaining how to determine the switching position on the six position five-heat stove switch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809</cp:revision>
  <dcterms:created xsi:type="dcterms:W3CDTF">2018-02-02T12:07:09Z</dcterms:created>
  <dcterms:modified xsi:type="dcterms:W3CDTF">2018-09-20T07:30:52Z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