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tags/tag7.xml" ContentType="application/vnd.openxmlformats-officedocument.presentationml.tags+xml"/>
  <Override PartName="/ppt/notesSlides/notesSlide5.xml" ContentType="application/vnd.openxmlformats-officedocument.presentationml.notesSlide+xml"/>
  <Override PartName="/ppt/comments/comment2.xml" ContentType="application/vnd.openxmlformats-officedocument.presentationml.comments+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comments/comment3.xml" ContentType="application/vnd.openxmlformats-officedocument.presentationml.comments+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comments/comment4.xml" ContentType="application/vnd.openxmlformats-officedocument.presentationml.comments+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comments/comment5.xml" ContentType="application/vnd.openxmlformats-officedocument.presentationml.comments+xml"/>
  <Override PartName="/ppt/tags/tag24.xml" ContentType="application/vnd.openxmlformats-officedocument.presentationml.tags+xml"/>
  <Override PartName="/ppt/notesSlides/notesSlide23.xml" ContentType="application/vnd.openxmlformats-officedocument.presentationml.notesSlide+xml"/>
  <Override PartName="/ppt/comments/comment6.xml" ContentType="application/vnd.openxmlformats-officedocument.presentationml.comments+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92" r:id="rId2"/>
    <p:sldMasterId id="2147483710" r:id="rId3"/>
  </p:sldMasterIdLst>
  <p:notesMasterIdLst>
    <p:notesMasterId r:id="rId43"/>
  </p:notesMasterIdLst>
  <p:sldIdLst>
    <p:sldId id="256" r:id="rId4"/>
    <p:sldId id="465" r:id="rId5"/>
    <p:sldId id="278" r:id="rId6"/>
    <p:sldId id="460" r:id="rId7"/>
    <p:sldId id="468" r:id="rId8"/>
    <p:sldId id="420" r:id="rId9"/>
    <p:sldId id="492" r:id="rId10"/>
    <p:sldId id="490" r:id="rId11"/>
    <p:sldId id="467" r:id="rId12"/>
    <p:sldId id="491" r:id="rId13"/>
    <p:sldId id="470" r:id="rId14"/>
    <p:sldId id="469" r:id="rId15"/>
    <p:sldId id="471" r:id="rId16"/>
    <p:sldId id="483" r:id="rId17"/>
    <p:sldId id="473" r:id="rId18"/>
    <p:sldId id="484" r:id="rId19"/>
    <p:sldId id="474" r:id="rId20"/>
    <p:sldId id="485" r:id="rId21"/>
    <p:sldId id="472" r:id="rId22"/>
    <p:sldId id="477" r:id="rId23"/>
    <p:sldId id="486" r:id="rId24"/>
    <p:sldId id="479" r:id="rId25"/>
    <p:sldId id="478" r:id="rId26"/>
    <p:sldId id="488" r:id="rId27"/>
    <p:sldId id="493" r:id="rId28"/>
    <p:sldId id="487" r:id="rId29"/>
    <p:sldId id="423" r:id="rId30"/>
    <p:sldId id="369" r:id="rId31"/>
    <p:sldId id="421" r:id="rId32"/>
    <p:sldId id="422" r:id="rId33"/>
    <p:sldId id="424" r:id="rId34"/>
    <p:sldId id="457" r:id="rId35"/>
    <p:sldId id="475" r:id="rId36"/>
    <p:sldId id="453" r:id="rId37"/>
    <p:sldId id="476" r:id="rId38"/>
    <p:sldId id="363" r:id="rId39"/>
    <p:sldId id="480" r:id="rId40"/>
    <p:sldId id="482" r:id="rId41"/>
    <p:sldId id="319" r:id="rId42"/>
  </p:sldIdLst>
  <p:sldSz cx="10239375" cy="5759450"/>
  <p:notesSz cx="6858000" cy="9144000"/>
  <p:custDataLst>
    <p:tags r:id="rId4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465"/>
            <p14:sldId id="278"/>
            <p14:sldId id="460"/>
            <p14:sldId id="468"/>
            <p14:sldId id="420"/>
            <p14:sldId id="492"/>
            <p14:sldId id="490"/>
            <p14:sldId id="467"/>
            <p14:sldId id="491"/>
            <p14:sldId id="470"/>
            <p14:sldId id="469"/>
            <p14:sldId id="471"/>
            <p14:sldId id="483"/>
            <p14:sldId id="473"/>
            <p14:sldId id="484"/>
            <p14:sldId id="474"/>
            <p14:sldId id="485"/>
            <p14:sldId id="472"/>
            <p14:sldId id="477"/>
            <p14:sldId id="486"/>
            <p14:sldId id="479"/>
            <p14:sldId id="478"/>
            <p14:sldId id="488"/>
            <p14:sldId id="493"/>
            <p14:sldId id="487"/>
            <p14:sldId id="423"/>
            <p14:sldId id="369"/>
            <p14:sldId id="421"/>
            <p14:sldId id="422"/>
            <p14:sldId id="424"/>
          </p14:sldIdLst>
        </p14:section>
        <p14:section name="Appendix" id="{61A5EB1E-5BAC-224D-8F20-5D1D8E086C2B}">
          <p14:sldIdLst>
            <p14:sldId id="457"/>
            <p14:sldId id="475"/>
            <p14:sldId id="453"/>
            <p14:sldId id="476"/>
            <p14:sldId id="363"/>
            <p14:sldId id="480"/>
            <p14:sldId id="482"/>
            <p14:sldId id="319"/>
          </p14:sldIdLst>
        </p14:section>
      </p14:sectionLst>
    </p:ext>
    <p:ext uri="{EFAFB233-063F-42B5-8137-9DF3F51BA10A}">
      <p15:sldGuideLst xmlns:p15="http://schemas.microsoft.com/office/powerpoint/2012/main">
        <p15:guide id="1" orient="horz" pos="1814">
          <p15:clr>
            <a:srgbClr val="A4A3A4"/>
          </p15:clr>
        </p15:guide>
        <p15:guide id="2" pos="322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9" clrIdx="0">
    <p:extLst/>
  </p:cmAuthor>
  <p:cmAuthor id="2" name="Benita Gomes" initials="BG" lastIdx="4" clrIdx="1">
    <p:extLst/>
  </p:cmAuthor>
  <p:cmAuthor id="3" name="BackOffice" initials="B" lastIdx="4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8D9C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8"/>
    <p:restoredTop sz="73124" autoAdjust="0"/>
  </p:normalViewPr>
  <p:slideViewPr>
    <p:cSldViewPr snapToGrid="0" snapToObjects="1">
      <p:cViewPr varScale="1">
        <p:scale>
          <a:sx n="99" d="100"/>
          <a:sy n="99" d="100"/>
        </p:scale>
        <p:origin x="1662" y="84"/>
      </p:cViewPr>
      <p:guideLst>
        <p:guide orient="horz" pos="1814"/>
        <p:guide pos="32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8-08-25T10:31:23.200" idx="38">
    <p:pos x="5298" y="871"/>
    <p:text>Img02:https://bit.ly/2Mxtarw
</p:text>
  </p:cm>
  <p:cm authorId="3" dt="2018-08-25T10:31:36.025" idx="37">
    <p:pos x="189" y="870"/>
    <p:text>Img01:https://bit.ly/2BLO9So
</p:text>
  </p:cm>
</p:cmLst>
</file>

<file path=ppt/comments/comment2.xml><?xml version="1.0" encoding="utf-8"?>
<p:cmLst xmlns:a="http://schemas.openxmlformats.org/drawingml/2006/main" xmlns:r="http://schemas.openxmlformats.org/officeDocument/2006/relationships" xmlns:p="http://schemas.openxmlformats.org/presentationml/2006/main">
  <p:cm authorId="3" dt="2018-08-25T10:33:36.614" idx="39">
    <p:pos x="331" y="1259"/>
    <p:text>Img03 and 04: Writer's own</p:text>
  </p:cm>
</p:cmLst>
</file>

<file path=ppt/comments/comment3.xml><?xml version="1.0" encoding="utf-8"?>
<p:cmLst xmlns:a="http://schemas.openxmlformats.org/drawingml/2006/main" xmlns:r="http://schemas.openxmlformats.org/officeDocument/2006/relationships" xmlns:p="http://schemas.openxmlformats.org/presentationml/2006/main">
  <p:cm authorId="3" dt="2018-08-25T10:55:38.584" idx="40">
    <p:pos x="302" y="1043"/>
    <p:text>Img05: https://bit.ly/2BMpgWG</p:text>
  </p:cm>
  <p:cm authorId="3" dt="2018-08-25T11:03:22.915" idx="41">
    <p:pos x="2457" y="1028"/>
    <p:text>Img06: https://bit.ly/2wdsRaV</p:text>
  </p:cm>
  <p:cm authorId="3" dt="2018-08-25T11:12:43.743" idx="42">
    <p:pos x="5052" y="1035"/>
    <p:text>Img07: https://bit.ly/2BL5P0v</p:text>
  </p:cm>
</p:cmLst>
</file>

<file path=ppt/comments/comment4.xml><?xml version="1.0" encoding="utf-8"?>
<p:cmLst xmlns:a="http://schemas.openxmlformats.org/drawingml/2006/main" xmlns:r="http://schemas.openxmlformats.org/officeDocument/2006/relationships" xmlns:p="http://schemas.openxmlformats.org/presentationml/2006/main">
  <p:cm authorId="3" dt="2018-08-25T11:37:35.772" idx="32">
    <p:pos x="458" y="3110"/>
    <p:text>Img 08: https://tinyurl.com/ybuawerf
</p:text>
  </p:cm>
  <p:cm authorId="3" dt="2018-08-25T11:37:43.918" idx="33">
    <p:pos x="2481" y="3097"/>
    <p:text>Img09: https://bit.ly/2N0f6Tz
</p:text>
  </p:cm>
  <p:cm authorId="3" dt="2018-08-25T11:37:51.764" idx="34">
    <p:pos x="4365" y="3159"/>
    <p:text>Img 10: https://bit.ly/2wdTJqy 
</p:text>
  </p:cm>
</p:cmLst>
</file>

<file path=ppt/comments/comment5.xml><?xml version="1.0" encoding="utf-8"?>
<p:cmLst xmlns:a="http://schemas.openxmlformats.org/drawingml/2006/main" xmlns:r="http://schemas.openxmlformats.org/officeDocument/2006/relationships" xmlns:p="http://schemas.openxmlformats.org/presentationml/2006/main">
  <p:cm authorId="3" dt="2018-08-25T11:40:00.610" idx="35">
    <p:pos x="556" y="1619"/>
    <p:text>Img 11: https://bit.ly/2wj3kfK</p:text>
  </p:cm>
</p:cmLst>
</file>

<file path=ppt/comments/comment6.xml><?xml version="1.0" encoding="utf-8"?>
<p:cmLst xmlns:a="http://schemas.openxmlformats.org/drawingml/2006/main" xmlns:r="http://schemas.openxmlformats.org/officeDocument/2006/relationships" xmlns:p="http://schemas.openxmlformats.org/presentationml/2006/main">
  <p:cm authorId="3" dt="2018-08-25T11:46:16.209" idx="36">
    <p:pos x="429" y="2053"/>
    <p:text>Img 12: https://bit.ly/2wd162u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Link to unit 00 upon clicking unit 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Link to</a:t>
            </a:r>
            <a:r>
              <a:rPr lang="en-US" b="0" baseline="0" dirty="0"/>
              <a:t> topic 3 lesson 1, upon clicking unit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Link to unit 3.1 upon clicking unit 3.1</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dirty="0">
                <a:solidFill>
                  <a:schemeClr val="tx1"/>
                </a:solidFill>
                <a:effectLst/>
                <a:latin typeface="+mn-lt"/>
                <a:ea typeface="+mn-ea"/>
                <a:cs typeface="+mn-cs"/>
              </a:rPr>
              <a:t>On clicking the button “SAFETY FIRST” present the following: “Incorrect terminations and loose conductors can cause hot connections, conductors burning off, damage to equipment, fire hazard and injury and electrocution. Adhere strictly to the SANS wiring code – Reg. 6.3.7.1&amp;2, and ensure that conductors are terminated correctly and tightened properly.”</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clicking image 08 present: “Connector</a:t>
            </a:r>
            <a:r>
              <a:rPr lang="en-GB" baseline="0" dirty="0"/>
              <a:t> </a:t>
            </a:r>
            <a:r>
              <a:rPr lang="en-ZA" dirty="0"/>
              <a:t>strips are used where a large number of conductors or cables must be terminated and marked, and where space is limited.”</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https://tinyurl.com/ybuawerf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clicking image 09 present: ”</a:t>
            </a:r>
            <a:r>
              <a:rPr lang="en-ZA" dirty="0"/>
              <a:t>Using</a:t>
            </a:r>
            <a:r>
              <a:rPr lang="en-ZA" baseline="0" dirty="0"/>
              <a:t> loops: w</a:t>
            </a:r>
            <a:r>
              <a:rPr lang="en-ZA" dirty="0"/>
              <a:t>hen conductors are terminated on a terminal stud or screw, they are looped at the ends to form a compete</a:t>
            </a:r>
            <a:r>
              <a:rPr lang="en-ZA" baseline="0" dirty="0"/>
              <a:t> </a:t>
            </a:r>
            <a:r>
              <a:rPr lang="en-ZA" dirty="0"/>
              <a:t>circle.”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https://bit.ly/2N0f6Tz</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clicking image 10 present: “Crimping a lug: </a:t>
            </a:r>
            <a:r>
              <a:rPr lang="en-ZA" dirty="0"/>
              <a:t>Instead of making loops at the ends of </a:t>
            </a:r>
            <a:r>
              <a:rPr lang="en-ZA" b="1" dirty="0"/>
              <a:t>stranded conductors</a:t>
            </a:r>
            <a:r>
              <a:rPr lang="en-ZA" dirty="0"/>
              <a:t>, lugs may be used. Lugs can be soldered on or crimped on with special crimping pliers.”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https://bit.ly/2wdTJqy </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Figure 1: Book 2, CW-T, Page 198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clicking the diagram</a:t>
            </a:r>
            <a:r>
              <a:rPr lang="en-GB" baseline="0" dirty="0"/>
              <a:t> re-direct to video 1. See Vid01 brief. Play full screen.</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Figure 2: Book 2, CW-T, Page 199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clicking the diagram</a:t>
            </a:r>
            <a:r>
              <a:rPr lang="en-GB" baseline="0" dirty="0"/>
              <a:t> re-direct to video 2. See Vid02 brief. Play full screen.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Figure 5: Book 2, CW-T, Page 201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clicking the diagram</a:t>
            </a:r>
            <a:r>
              <a:rPr lang="en-GB" baseline="0" dirty="0"/>
              <a:t> re-direct to video 3. See Vid03 brief. Play full screen.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Answer:</a:t>
            </a:r>
            <a:r>
              <a:rPr lang="en-GB" baseline="0" dirty="0"/>
              <a:t> “</a:t>
            </a:r>
            <a:r>
              <a:rPr lang="en-ZA" baseline="0" dirty="0"/>
              <a:t>A ferrule is a cylindrical piece of tinned copper tubing used to join two conductor ends together.”</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Figure 6: Book 2, CW-T Page 202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clicking figure 6 present the following: “</a:t>
            </a:r>
            <a:r>
              <a:rPr lang="en-ZA" dirty="0"/>
              <a:t>When using ferrules the correct sizes must be used (according to the size of the conductors).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The method of joining two stranded conductors with a ferrule is as follows: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 Strip the insulation off to a length longer than is required.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 Use combination pliers to twist the strands lightly together in the same direction as the manufactured lay of the wires. Two full turns are usually sufficient.</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 Cut the ends of the conductors to half the length of the ferrule so that when placed inside the ferrule they will touch at the centre. Thus, the insulation of the conductors will touch the ferrule on either side.</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 Place the ferrule in the hollow of the crimping pliers with the centre of the one half in the centre of the pliers’ jaw. Crimp first one side and then the 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 Test the completed joint by trying to pull the conductors apart by hand.”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010229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Animated figure</a:t>
            </a:r>
            <a:r>
              <a:rPr lang="en-ZA" baseline="0" dirty="0"/>
              <a:t> to ‘bounce in’. </a:t>
            </a:r>
            <a:r>
              <a:rPr lang="en-ZA" dirty="0"/>
              <a:t>On clicking the animated stick figure present the following: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 Wiring must be in accordance with given circuit diagram;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 Correct size of wire is selected by measuring load resistances, calculating the current through the loads (Ohm’s Law) and using the appropriate tables prescribed by wiring regulations (Reg. 6.2.5);</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 Correct colour conductors are selected as per wiring regulations(Reg. 6.3.3);</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ZA" dirty="0"/>
              <a:t>Panel layout must be planned and conductors bunched together where possible and </a:t>
            </a:r>
            <a:r>
              <a:rPr lang="en-ZA" dirty="0" err="1"/>
              <a:t>layed</a:t>
            </a:r>
            <a:r>
              <a:rPr lang="en-ZA" dirty="0"/>
              <a:t> out neatly (horizontal conductors parallel to each other and to edge of panel, and the same for vertical conductors).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ZA" dirty="0"/>
              <a:t>If you need to remind yourself of calculations</a:t>
            </a:r>
            <a:r>
              <a:rPr lang="en-ZA" baseline="0" dirty="0"/>
              <a:t> then go over the lesson</a:t>
            </a:r>
            <a:r>
              <a:rPr lang="en-ZA" dirty="0"/>
              <a:t> </a:t>
            </a:r>
            <a:r>
              <a:rPr lang="en-ZA" baseline="0" dirty="0"/>
              <a:t>‘</a:t>
            </a:r>
            <a:r>
              <a:rPr lang="en-GB" sz="1200" dirty="0"/>
              <a:t>Getting familiar with resistors’ (</a:t>
            </a:r>
            <a:r>
              <a:rPr lang="en-GB" sz="1200" dirty="0">
                <a:solidFill>
                  <a:srgbClr val="0070C0"/>
                </a:solidFill>
              </a:rPr>
              <a:t>unit 3.1</a:t>
            </a:r>
            <a:r>
              <a:rPr lang="en-GB" sz="1200"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11: </a:t>
            </a:r>
            <a:r>
              <a:rPr lang="en-ZA" sz="1200" b="0" i="0" kern="1200" dirty="0">
                <a:solidFill>
                  <a:schemeClr val="tx1"/>
                </a:solidFill>
                <a:effectLst/>
                <a:latin typeface="+mn-lt"/>
                <a:ea typeface="+mn-ea"/>
                <a:cs typeface="+mn-cs"/>
              </a:rPr>
              <a:t>https://bit.ly/2wj3kfK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‘Planning</a:t>
            </a:r>
            <a:r>
              <a:rPr lang="en-GB" baseline="0" dirty="0"/>
              <a:t> a wiring layout’ title plus screenshot of </a:t>
            </a:r>
            <a:r>
              <a:rPr lang="en-GB" dirty="0"/>
              <a:t>Vid04. See Vid04</a:t>
            </a:r>
            <a:r>
              <a:rPr lang="en-GB" baseline="0" dirty="0"/>
              <a:t> brief. Play video full screen.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Img12:https://bit.ly/2wd162u</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Upon clicking ‘No’ redirect back to the start of this lesson.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Upon clicking ‘Yes’ link to Video 05. See brief for Vid05. Play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205094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a:t>
            </a:r>
            <a:r>
              <a:rPr lang="en-US" b="0" baseline="0" dirty="0"/>
              <a:t> answers in Green are correct and the red one incorrect. All options to be shown in the same </a:t>
            </a:r>
            <a:r>
              <a:rPr lang="en-US" b="0" baseline="0" dirty="0" err="1"/>
              <a:t>colour</a:t>
            </a:r>
            <a:r>
              <a:rPr lang="en-US" b="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Good</a:t>
            </a:r>
            <a:r>
              <a:rPr lang="en-US" b="0" baseline="0" dirty="0"/>
              <a:t> job</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That is a control step when we</a:t>
            </a:r>
            <a:r>
              <a:rPr lang="en-US" b="0" baseline="0" dirty="0"/>
              <a:t> wire the panel.</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4148638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‘Three or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Well done.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Try</a:t>
            </a:r>
            <a:r>
              <a:rPr lang="en-US" b="0" baseline="0" dirty="0"/>
              <a:t> again.</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1034361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True or False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0" dirty="0"/>
              <a:t>Correct answer is FALSE. “</a:t>
            </a:r>
            <a:r>
              <a:rPr lang="en-ZA" sz="1200" b="0" i="0" u="none" strike="noStrike" kern="1200" baseline="0" dirty="0">
                <a:solidFill>
                  <a:schemeClr val="tx1"/>
                </a:solidFill>
                <a:latin typeface="+mn-lt"/>
                <a:ea typeface="+mn-ea"/>
                <a:cs typeface="+mn-cs"/>
              </a:rPr>
              <a:t>All the vertical and horizontal conductor bunches must be parallel with each other </a:t>
            </a:r>
            <a:r>
              <a:rPr lang="en-ZA" sz="1200" b="1" i="0" u="none" strike="noStrike" kern="1200" baseline="0" dirty="0">
                <a:solidFill>
                  <a:schemeClr val="tx1"/>
                </a:solidFill>
                <a:latin typeface="+mn-lt"/>
                <a:ea typeface="+mn-ea"/>
                <a:cs typeface="+mn-cs"/>
              </a:rPr>
              <a:t>and also </a:t>
            </a:r>
            <a:r>
              <a:rPr lang="en-ZA" sz="1200" b="0" i="0" u="none" strike="noStrike" kern="1200" baseline="0" dirty="0">
                <a:solidFill>
                  <a:schemeClr val="tx1"/>
                </a:solidFill>
                <a:latin typeface="+mn-lt"/>
                <a:ea typeface="+mn-ea"/>
                <a:cs typeface="+mn-cs"/>
              </a:rPr>
              <a:t>parallel to the top, bottom and sides of the panel.” </a:t>
            </a:r>
          </a:p>
          <a:p>
            <a:r>
              <a:rPr lang="en-ZA" sz="1200" b="0" i="0" u="none" strike="noStrike" kern="1200" baseline="0" dirty="0">
                <a:solidFill>
                  <a:schemeClr val="tx1"/>
                </a:solidFill>
                <a:latin typeface="+mn-lt"/>
                <a:ea typeface="+mn-ea"/>
                <a:cs typeface="+mn-cs"/>
              </a:rPr>
              <a:t>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Well done. </a:t>
            </a:r>
            <a:r>
              <a:rPr lang="en-ZA" b="0" dirty="0"/>
              <a:t>“All the vertical and horizontal conductor bunches must be parallel with each other </a:t>
            </a:r>
            <a:r>
              <a:rPr lang="en-ZA" b="1" dirty="0"/>
              <a:t>and also </a:t>
            </a:r>
            <a:r>
              <a:rPr lang="en-ZA" b="0" dirty="0"/>
              <a:t>parallel to the top, bottom and sides of the panel.”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That is not correct. “</a:t>
            </a:r>
            <a:r>
              <a:rPr lang="en-ZA" sz="1200" b="0" i="0" u="none" strike="noStrike" kern="1200" baseline="0" dirty="0">
                <a:solidFill>
                  <a:schemeClr val="tx1"/>
                </a:solidFill>
                <a:latin typeface="+mn-lt"/>
                <a:ea typeface="+mn-ea"/>
                <a:cs typeface="+mn-cs"/>
              </a:rPr>
              <a:t>All the vertical and horizontal conductor bunches must be parallel with each other </a:t>
            </a:r>
            <a:r>
              <a:rPr lang="en-ZA" sz="1200" b="1" i="0" u="none" strike="noStrike" kern="1200" baseline="0" dirty="0">
                <a:solidFill>
                  <a:schemeClr val="tx1"/>
                </a:solidFill>
                <a:latin typeface="+mn-lt"/>
                <a:ea typeface="+mn-ea"/>
                <a:cs typeface="+mn-cs"/>
              </a:rPr>
              <a:t>and also </a:t>
            </a:r>
            <a:r>
              <a:rPr lang="en-ZA" sz="1200" b="0" i="0" u="none" strike="noStrike" kern="1200" baseline="0" dirty="0">
                <a:solidFill>
                  <a:schemeClr val="tx1"/>
                </a:solidFill>
                <a:latin typeface="+mn-lt"/>
                <a:ea typeface="+mn-ea"/>
                <a:cs typeface="+mn-cs"/>
              </a:rPr>
              <a:t>parallel to the top, bottom and sides of the panel.”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3432015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Excellent. </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Try again. Remember</a:t>
            </a:r>
            <a:r>
              <a:rPr lang="en-US" b="0" baseline="0" dirty="0"/>
              <a:t> </a:t>
            </a:r>
            <a:r>
              <a:rPr lang="en-ZA" sz="1200" b="0" baseline="0" dirty="0"/>
              <a:t>a</a:t>
            </a:r>
            <a:r>
              <a:rPr lang="en-ZA" sz="1200" dirty="0"/>
              <a:t> panel  is where control or monitoring instruments are displayed. </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3207570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Link</a:t>
            </a:r>
            <a:r>
              <a:rPr lang="en-ZA" baseline="0" dirty="0"/>
              <a:t> each to the relevant section below.</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sz="1200" b="0" i="0" u="none" strike="noStrike" kern="1200" baseline="0" dirty="0">
                <a:solidFill>
                  <a:schemeClr val="tx1"/>
                </a:solidFill>
                <a:latin typeface="+mn-lt"/>
                <a:ea typeface="+mn-ea"/>
                <a:cs typeface="+mn-cs"/>
              </a:rPr>
              <a:t>Insert textbox for answer.</a:t>
            </a: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Accept slight variations in the answer: “1) Earth all metal parts. Reg. 6.12 of the SANS wiring code.</a:t>
            </a:r>
          </a:p>
          <a:p>
            <a:r>
              <a:rPr lang="en-ZA" sz="1200" b="0" i="0" u="none" strike="noStrike" kern="1200" baseline="0" dirty="0">
                <a:solidFill>
                  <a:schemeClr val="tx1"/>
                </a:solidFill>
                <a:latin typeface="+mn-lt"/>
                <a:ea typeface="+mn-ea"/>
                <a:cs typeface="+mn-cs"/>
              </a:rPr>
              <a:t>2) Measure the earth continuity resistance. Comply with Reg. 8.7.3”</a:t>
            </a:r>
          </a:p>
          <a:p>
            <a:endParaRPr lang="en-GB"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812980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Create a</a:t>
            </a:r>
            <a:r>
              <a:rPr lang="en-ZA" baseline="0" dirty="0"/>
              <a:t> video (similar to https://www.youtube.com/watch?v=4nVR-5KNdVg from 00:25 to 01:35) but using script voice over as above.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Figure 1: Book 2, CW-T, Page 198</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Create a</a:t>
            </a:r>
            <a:r>
              <a:rPr lang="en-ZA" baseline="0" dirty="0"/>
              <a:t> video (similar to https://www.youtube.com/watch?v=4nVR-5KNdVg from 00:25 to 01:35) but using script voice over as above.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Figure 1: Book 2, CW-T, Page 198</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Create a</a:t>
            </a:r>
            <a:r>
              <a:rPr lang="en-ZA" baseline="0" dirty="0"/>
              <a:t> video (similar to https://www.dailymotion.com/video/x5a46cw from 0:00 to 0:57 of this video) ) using script voice over as above.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Figure 2: Book 2, CW-T, Page 199</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Create a</a:t>
            </a:r>
            <a:r>
              <a:rPr lang="en-ZA" baseline="0" dirty="0"/>
              <a:t> video (similar to https://www.dailymotion.com/video/x5a46cw from 0:00 to 0:57 of this video) using script voice over as above. Keep Figure 2 as pop up in the corner of the screen while it is mentioned and then do the same as figures 3 and 4 are mentioned.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Figure 2: Book 2, CW-T, Page 199</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Create a</a:t>
            </a:r>
            <a:r>
              <a:rPr lang="en-ZA" baseline="0" dirty="0"/>
              <a:t> video using script voice over as above similar to the creative commons video or you may use the creative commons video ‘Crimping Ferrules’ https://www.youtube.com/watch?v=H63VTRLyerE .Have figure 5 pop up when it is mentioned.</a:t>
            </a:r>
          </a:p>
          <a:p>
            <a:endParaRPr lang="en-Z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Figure 5: Book 2, CW-T, Page 201</a:t>
            </a:r>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2585885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Create a</a:t>
            </a:r>
            <a:r>
              <a:rPr lang="en-ZA" baseline="0" dirty="0"/>
              <a:t> video (similar to https://www.youtube.com/watch?v=SBCH_6kNQTc from 04:55 to 6:03) but using script voice over as above. Keep Figure 7 as pop up in the corner of the screen while it is mentioned and then do the same as figures 3 and 4 are mentioned.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Figure 7 and 8: Book 2, CW-T, Page 203</a:t>
            </a:r>
            <a:r>
              <a:rPr lang="en-GB" baseline="0" dirty="0"/>
              <a:t> and 204</a:t>
            </a:r>
            <a:endParaRPr lang="en-GB"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Create a</a:t>
            </a:r>
            <a:r>
              <a:rPr lang="en-ZA" baseline="0" dirty="0"/>
              <a:t> video (similar to https://www.youtube.com/watch?v=SBCH_6kNQTc from 04:55 to 6:03) but using script voice over as above. Keep Figure 7 as pop up in the corner of the screen while it is mentioned and then do the same as figures 3 and 4 are mentioned.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Figure 7 and 8: Book 2, CW-T, Page 203</a:t>
            </a:r>
            <a:r>
              <a:rPr lang="en-GB" baseline="0" dirty="0"/>
              <a:t> and 204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Fire alarm wiring Image: https://bit.ly/2NhgbXj</a:t>
            </a:r>
            <a:endParaRPr lang="en-GB"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Create a</a:t>
            </a:r>
            <a:r>
              <a:rPr lang="en-ZA" baseline="0" dirty="0"/>
              <a:t> video similar to https://www.youtube.com/watch?v=SBCH_6kNQTc from 04:55 to 6:03 and https://www.youtube.com/watch?v=1PloSdS_hBU from 01:53 to end.</a:t>
            </a:r>
          </a:p>
          <a:p>
            <a:endParaRPr lang="en-ZA" baseline="0" dirty="0"/>
          </a:p>
          <a:p>
            <a:r>
              <a:rPr lang="en-ZA" baseline="0" dirty="0"/>
              <a:t>We can also include a video on how to wire a specific control panel, for example, ‘wiring a security alarm panel’: </a:t>
            </a:r>
            <a:r>
              <a:rPr lang="en-ZA" sz="1200" b="0" i="0" kern="1200" dirty="0">
                <a:solidFill>
                  <a:schemeClr val="tx1"/>
                </a:solidFill>
                <a:effectLst/>
                <a:latin typeface="+mn-lt"/>
                <a:ea typeface="+mn-ea"/>
                <a:cs typeface="+mn-cs"/>
              </a:rPr>
              <a:t>https://bit.ly/2MywBy7 </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Img01:</a:t>
            </a:r>
            <a:r>
              <a:rPr lang="en-ZA" baseline="0" dirty="0"/>
              <a:t> </a:t>
            </a:r>
            <a:r>
              <a:rPr lang="en-ZA" sz="1200" b="0" i="0" kern="1200" dirty="0">
                <a:solidFill>
                  <a:schemeClr val="tx1"/>
                </a:solidFill>
                <a:effectLst/>
                <a:latin typeface="+mn-lt"/>
                <a:ea typeface="+mn-ea"/>
                <a:cs typeface="+mn-cs"/>
              </a:rPr>
              <a:t>https://bit.ly/2BLO9So</a:t>
            </a:r>
          </a:p>
          <a:p>
            <a:r>
              <a:rPr lang="en-ZA" sz="1200" b="0" i="0" kern="1200" dirty="0">
                <a:solidFill>
                  <a:schemeClr val="tx1"/>
                </a:solidFill>
                <a:effectLst/>
                <a:latin typeface="+mn-lt"/>
                <a:ea typeface="+mn-ea"/>
                <a:cs typeface="+mn-cs"/>
              </a:rPr>
              <a:t>On clicking Img01 present: “That’s correct,</a:t>
            </a:r>
            <a:r>
              <a:rPr lang="en-ZA" sz="1200" b="0" i="0" kern="1200" baseline="0" dirty="0">
                <a:solidFill>
                  <a:schemeClr val="tx1"/>
                </a:solidFill>
                <a:effectLst/>
                <a:latin typeface="+mn-lt"/>
                <a:ea typeface="+mn-ea"/>
                <a:cs typeface="+mn-cs"/>
              </a:rPr>
              <a:t> this is a swimming pool control panel. Electrical panels are used to monitor and control mechanical equipment. Panels are designed according to specific system needs and includes devices that allow an operator to control specified equipment. Factories, production lines, alarm systems, ships, mainframe computer systems and swimming pools are some examples of where you can find control panels.”</a:t>
            </a:r>
            <a:endParaRPr lang="en-ZA" sz="1200" b="0" i="0" kern="1200" dirty="0">
              <a:solidFill>
                <a:schemeClr val="tx1"/>
              </a:solidFill>
              <a:effectLst/>
              <a:latin typeface="+mn-lt"/>
              <a:ea typeface="+mn-ea"/>
              <a:cs typeface="+mn-cs"/>
            </a:endParaRPr>
          </a:p>
          <a:p>
            <a:endParaRPr lang="en-ZA" sz="1200" b="0" i="0" kern="1200" dirty="0">
              <a:solidFill>
                <a:schemeClr val="tx1"/>
              </a:solidFill>
              <a:effectLst/>
              <a:latin typeface="+mn-lt"/>
              <a:ea typeface="+mn-ea"/>
              <a:cs typeface="+mn-cs"/>
            </a:endParaRPr>
          </a:p>
          <a:p>
            <a:r>
              <a:rPr lang="en-ZA" sz="1200" b="0" i="0" kern="1200" dirty="0">
                <a:solidFill>
                  <a:schemeClr val="tx1"/>
                </a:solidFill>
                <a:effectLst/>
                <a:latin typeface="+mn-lt"/>
                <a:ea typeface="+mn-ea"/>
                <a:cs typeface="+mn-cs"/>
              </a:rPr>
              <a:t>Img</a:t>
            </a:r>
            <a:r>
              <a:rPr lang="en-ZA" sz="1200" b="0" i="0" kern="1200" baseline="0" dirty="0">
                <a:solidFill>
                  <a:schemeClr val="tx1"/>
                </a:solidFill>
                <a:effectLst/>
                <a:latin typeface="+mn-lt"/>
                <a:ea typeface="+mn-ea"/>
                <a:cs typeface="+mn-cs"/>
              </a:rPr>
              <a:t>02: https://bit.ly/2Mxtarw</a:t>
            </a:r>
          </a:p>
          <a:p>
            <a:r>
              <a:rPr lang="en-ZA" sz="1200" b="0" i="0" kern="1200" baseline="0" dirty="0">
                <a:solidFill>
                  <a:schemeClr val="tx1"/>
                </a:solidFill>
                <a:effectLst/>
                <a:latin typeface="+mn-lt"/>
                <a:ea typeface="+mn-ea"/>
                <a:cs typeface="+mn-cs"/>
              </a:rPr>
              <a:t>On clicking Img02 present: “This is not an electronic control panel it is a distribution board (DB). Many people mistake the DB in their homes for an electric panel, however, each unit has very different uses and must not be confused. The DB is sometimes called the </a:t>
            </a:r>
            <a:r>
              <a:rPr lang="en-ZA" sz="1200" b="0" i="0" kern="1200" baseline="0" dirty="0" err="1">
                <a:solidFill>
                  <a:schemeClr val="tx1"/>
                </a:solidFill>
                <a:effectLst/>
                <a:latin typeface="+mn-lt"/>
                <a:ea typeface="+mn-ea"/>
                <a:cs typeface="+mn-cs"/>
              </a:rPr>
              <a:t>panelboard</a:t>
            </a:r>
            <a:r>
              <a:rPr lang="en-ZA" sz="1200" b="0" i="0" kern="1200" baseline="0" dirty="0">
                <a:solidFill>
                  <a:schemeClr val="tx1"/>
                </a:solidFill>
                <a:effectLst/>
                <a:latin typeface="+mn-lt"/>
                <a:ea typeface="+mn-ea"/>
                <a:cs typeface="+mn-cs"/>
              </a:rPr>
              <a:t> or breaker panel hence the terms DB and panel are often confused. The electrical supply is distributed from the DB within a building. The main supply cable comes into the board and is then distributed to the breakers and from there to all the circuits, including the lights and plugs. Electrical panels are used to control mechanical equipment. Panels are designed according to its specific use and includes devices that allow an operator to control specified equipment.”</a:t>
            </a:r>
          </a:p>
          <a:p>
            <a:endParaRPr lang="en-ZA"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3822898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Img</a:t>
            </a:r>
            <a:r>
              <a:rPr lang="en-GB" dirty="0"/>
              <a:t> 03 and 04: Writer’s own</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Stick figure to ‘bounce in’ as animated (click on the star to start animation). On clicking the animated stick figure present the following: “Find the specific circuit breaker switch connected to the plugs found on the distribution board, within the home. If the breaker trips again right after you reset it, that indicates a bigger problem </a:t>
            </a:r>
            <a:r>
              <a:rPr lang="en-ZA" baseline="0" dirty="0"/>
              <a:t> and </a:t>
            </a:r>
            <a:r>
              <a:rPr lang="en-ZA" dirty="0"/>
              <a:t>you</a:t>
            </a:r>
            <a:r>
              <a:rPr lang="en-ZA" baseline="0" dirty="0"/>
              <a:t> will</a:t>
            </a:r>
            <a:r>
              <a:rPr lang="en-ZA" dirty="0"/>
              <a:t> have to find the cause of the problem before you can fix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Image 01: https://tinyurl.com/yatyujwz</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Include</a:t>
            </a:r>
            <a:r>
              <a:rPr lang="en-ZA" baseline="0" dirty="0"/>
              <a:t> a text box where answers can be inserted.</a:t>
            </a:r>
          </a:p>
          <a:p>
            <a:endParaRPr lang="en-ZA" dirty="0"/>
          </a:p>
          <a:p>
            <a:r>
              <a:rPr lang="en-ZA" dirty="0"/>
              <a:t>Accept any variation of the following: “A</a:t>
            </a:r>
            <a:r>
              <a:rPr lang="en-ZA" baseline="0" dirty="0"/>
              <a:t> distribution board in a home contains</a:t>
            </a:r>
            <a:r>
              <a:rPr lang="en-ZA" dirty="0"/>
              <a:t> a circuit breaker, which is a safety mechanism designed to trip and switch off the power in the case of electric</a:t>
            </a:r>
            <a:r>
              <a:rPr lang="en-ZA" baseline="0" dirty="0"/>
              <a:t> overloads </a:t>
            </a:r>
            <a:r>
              <a:rPr lang="en-ZA" dirty="0"/>
              <a:t>or short circuit occurs.”</a:t>
            </a:r>
          </a:p>
          <a:p>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Distribution</a:t>
            </a:r>
            <a:r>
              <a:rPr lang="en-GB" baseline="0" dirty="0"/>
              <a:t> board image: https://www.home-dzine.co.za/diy/images/circuit-1.jpg </a:t>
            </a:r>
            <a:endParaRPr lang="en-GB"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3822898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Leave spaces or text boxes for answers to be entered.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Answer: All answers above are correct. Accept any three of the five</a:t>
            </a:r>
            <a:r>
              <a:rPr lang="en-GB" baseline="0" dirty="0"/>
              <a:t> answers.</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Img05: https://bit.ly/2BMpgWG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clicking Img05 present: “Ventilation</a:t>
            </a:r>
            <a:r>
              <a:rPr lang="en-GB" baseline="0" dirty="0"/>
              <a:t> panels monitor and control the temperature of electronic equipment. It prevents equipment overheating thereby preventing equipment failure.”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Img06:</a:t>
            </a:r>
            <a:r>
              <a:rPr lang="en-ZA" sz="1200" b="0" i="0" kern="1200" dirty="0">
                <a:solidFill>
                  <a:schemeClr val="tx1"/>
                </a:solidFill>
                <a:effectLst/>
                <a:latin typeface="+mn-lt"/>
                <a:ea typeface="+mn-ea"/>
                <a:cs typeface="+mn-cs"/>
              </a:rPr>
              <a:t>https://bit.ly/2wdsRaV:</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dirty="0">
                <a:solidFill>
                  <a:schemeClr val="tx1"/>
                </a:solidFill>
                <a:effectLst/>
                <a:latin typeface="+mn-lt"/>
                <a:ea typeface="+mn-ea"/>
                <a:cs typeface="+mn-cs"/>
              </a:rPr>
              <a:t>On clicking Img05 present: “Fire alarm panels act as a control unit for fire alarm systems that have multiple linked detectors. They are typically used in larger buildings and commercial properties. Their primary tasks are to monitor fires, alert people to the location of a fire and supply power to fire detectors.”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dirty="0">
                <a:solidFill>
                  <a:schemeClr val="tx1"/>
                </a:solidFill>
                <a:effectLst/>
                <a:latin typeface="+mn-lt"/>
                <a:ea typeface="+mn-ea"/>
                <a:cs typeface="+mn-cs"/>
              </a:rPr>
              <a:t>On clicking Img07 present: “Production</a:t>
            </a:r>
            <a:r>
              <a:rPr lang="en-ZA" sz="1200" b="0" i="0" kern="1200" baseline="0" dirty="0">
                <a:solidFill>
                  <a:schemeClr val="tx1"/>
                </a:solidFill>
                <a:effectLst/>
                <a:latin typeface="+mn-lt"/>
                <a:ea typeface="+mn-ea"/>
                <a:cs typeface="+mn-cs"/>
              </a:rPr>
              <a:t> line panels are used to control and monitor machines and boost productivity in many industries. Technological</a:t>
            </a:r>
            <a:r>
              <a:rPr lang="en-ZA" sz="1200" b="0" i="0" kern="1200" dirty="0">
                <a:solidFill>
                  <a:schemeClr val="tx1"/>
                </a:solidFill>
                <a:effectLst/>
                <a:latin typeface="+mn-lt"/>
                <a:ea typeface="+mn-ea"/>
                <a:cs typeface="+mn-cs"/>
              </a:rPr>
              <a:t> advancements have modernised control panel wiring and are transforming how panels are designed, built, commissioned and maintained.”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dirty="0">
                <a:solidFill>
                  <a:schemeClr val="tx1"/>
                </a:solidFill>
                <a:effectLst/>
                <a:latin typeface="+mn-lt"/>
                <a:ea typeface="+mn-ea"/>
                <a:cs typeface="+mn-cs"/>
              </a:rPr>
              <a:t>Img07: https://bit.ly/2BL5P0v</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205094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4" y="942577"/>
            <a:ext cx="7679531" cy="2005142"/>
          </a:xfrm>
        </p:spPr>
        <p:txBody>
          <a:bodyPr anchor="b"/>
          <a:lstStyle>
            <a:lvl1pPr algn="ctr">
              <a:defRPr sz="5039"/>
            </a:lvl1pPr>
          </a:lstStyle>
          <a:p>
            <a:r>
              <a:rPr lang="en-US"/>
              <a:t>Click to edit Master title style</a:t>
            </a:r>
            <a:endParaRPr lang="en-US" dirty="0"/>
          </a:p>
        </p:txBody>
      </p:sp>
      <p:sp>
        <p:nvSpPr>
          <p:cNvPr id="3" name="Subtitle 2"/>
          <p:cNvSpPr>
            <a:spLocks noGrp="1"/>
          </p:cNvSpPr>
          <p:nvPr>
            <p:ph type="subTitle" idx="1"/>
          </p:nvPr>
        </p:nvSpPr>
        <p:spPr>
          <a:xfrm>
            <a:off x="1279924" y="3025046"/>
            <a:ext cx="7679531" cy="1390533"/>
          </a:xfrm>
        </p:spPr>
        <p:txBody>
          <a:bodyPr/>
          <a:lstStyle>
            <a:lvl1pPr marL="0" indent="0" algn="ctr">
              <a:buNone/>
              <a:defRPr sz="2016"/>
            </a:lvl1pPr>
            <a:lvl2pPr marL="383957" indent="0" algn="ctr">
              <a:buNone/>
              <a:defRPr sz="1680"/>
            </a:lvl2pPr>
            <a:lvl3pPr marL="767913" indent="0" algn="ctr">
              <a:buNone/>
              <a:defRPr sz="1512"/>
            </a:lvl3pPr>
            <a:lvl4pPr marL="1151870" indent="0" algn="ctr">
              <a:buNone/>
              <a:defRPr sz="1344"/>
            </a:lvl4pPr>
            <a:lvl5pPr marL="1535826" indent="0" algn="ctr">
              <a:buNone/>
              <a:defRPr sz="1344"/>
            </a:lvl5pPr>
            <a:lvl6pPr marL="1919783" indent="0" algn="ctr">
              <a:buNone/>
              <a:defRPr sz="1344"/>
            </a:lvl6pPr>
            <a:lvl7pPr marL="2303739" indent="0" algn="ctr">
              <a:buNone/>
              <a:defRPr sz="1344"/>
            </a:lvl7pPr>
            <a:lvl8pPr marL="2687696" indent="0" algn="ctr">
              <a:buNone/>
              <a:defRPr sz="1344"/>
            </a:lvl8pPr>
            <a:lvl9pPr marL="3071652" indent="0" algn="ctr">
              <a:buNone/>
              <a:defRPr sz="13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441249" y="5084243"/>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79908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33904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5" y="306636"/>
            <a:ext cx="2207865" cy="48808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306636"/>
            <a:ext cx="6495604" cy="488086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1393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59"/>
            </a:lvl1pPr>
          </a:lstStyle>
          <a:p>
            <a:r>
              <a:rPr lang="en-US" dirty="0"/>
              <a:t>Click to edit Master title style</a:t>
            </a:r>
            <a:endParaRPr lang="en-GB" dirty="0"/>
          </a:p>
        </p:txBody>
      </p:sp>
      <p:sp>
        <p:nvSpPr>
          <p:cNvPr id="3" name="Content Placeholder 2"/>
          <p:cNvSpPr>
            <a:spLocks noGrp="1"/>
          </p:cNvSpPr>
          <p:nvPr>
            <p:ph idx="1"/>
          </p:nvPr>
        </p:nvSpPr>
        <p:spPr>
          <a:xfrm>
            <a:off x="703957" y="1533188"/>
            <a:ext cx="4347228" cy="4072677"/>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56"/>
            <a:ext cx="4553056" cy="4044947"/>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5" name="TextBox 4"/>
          <p:cNvSpPr txBox="1"/>
          <p:nvPr userDrawn="1"/>
        </p:nvSpPr>
        <p:spPr>
          <a:xfrm>
            <a:off x="703960" y="4946744"/>
            <a:ext cx="748923" cy="454099"/>
          </a:xfrm>
          <a:prstGeom prst="rect">
            <a:avLst/>
          </a:prstGeom>
          <a:noFill/>
        </p:spPr>
        <p:txBody>
          <a:bodyPr wrap="none" rtlCol="0">
            <a:spAutoFit/>
          </a:bodyPr>
          <a:lstStyle/>
          <a:p>
            <a:r>
              <a:rPr lang="en-GB" sz="2351" dirty="0"/>
              <a:t>URL:</a:t>
            </a:r>
          </a:p>
        </p:txBody>
      </p:sp>
      <p:sp>
        <p:nvSpPr>
          <p:cNvPr id="8" name="Title 1"/>
          <p:cNvSpPr>
            <a:spLocks noGrp="1"/>
          </p:cNvSpPr>
          <p:nvPr>
            <p:ph type="title"/>
          </p:nvPr>
        </p:nvSpPr>
        <p:spPr>
          <a:xfrm>
            <a:off x="703959" y="306640"/>
            <a:ext cx="8831461" cy="1113227"/>
          </a:xfrm>
        </p:spPr>
        <p:txBody>
          <a:bodyPr>
            <a:normAutofit/>
          </a:bodyPr>
          <a:lstStyle>
            <a:lvl1pPr>
              <a:defRPr sz="3023"/>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1"/>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1"/>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7"/>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39"/>
            <a:ext cx="4351734" cy="3375678"/>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7" y="5237861"/>
            <a:ext cx="8831459"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7" y="1434739"/>
            <a:ext cx="8831459"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9" y="1862489"/>
            <a:ext cx="8831461" cy="3375678"/>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7" y="596122"/>
            <a:ext cx="8831459" cy="609269"/>
          </a:xfrm>
          <a:prstGeom prst="rect">
            <a:avLst/>
          </a:prstGeom>
          <a:noFill/>
        </p:spPr>
        <p:txBody>
          <a:bodyPr wrap="square" rtlCol="0" anchor="ctr">
            <a:spAutoFit/>
          </a:bodyPr>
          <a:lstStyle/>
          <a:p>
            <a:r>
              <a:rPr lang="en-GB" sz="3359"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9" y="1547640"/>
            <a:ext cx="8831461" cy="3554404"/>
          </a:xfrm>
        </p:spPr>
        <p:txBody>
          <a:bodyPr/>
          <a:lstStyle>
            <a:lvl1pPr marL="431951" indent="-431951">
              <a:buFont typeface="+mj-lt"/>
              <a:buAutoNum type="arabicPeriod"/>
              <a:defRPr/>
            </a:lvl1pPr>
          </a:lstStyle>
          <a:p>
            <a:pPr lvl="0"/>
            <a:r>
              <a:rPr lang="en-US" dirty="0"/>
              <a:t>Click to edit Master text styles</a:t>
            </a:r>
          </a:p>
        </p:txBody>
      </p:sp>
      <p:sp>
        <p:nvSpPr>
          <p:cNvPr id="7" name="TextBox 6"/>
          <p:cNvSpPr txBox="1"/>
          <p:nvPr userDrawn="1"/>
        </p:nvSpPr>
        <p:spPr>
          <a:xfrm>
            <a:off x="703957" y="1108235"/>
            <a:ext cx="2691250" cy="454099"/>
          </a:xfrm>
          <a:prstGeom prst="rect">
            <a:avLst/>
          </a:prstGeom>
          <a:noFill/>
        </p:spPr>
        <p:txBody>
          <a:bodyPr wrap="none" rtlCol="0">
            <a:spAutoFit/>
          </a:bodyPr>
          <a:lstStyle/>
          <a:p>
            <a:r>
              <a:rPr lang="en-GB" sz="2351"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9" y="355312"/>
            <a:ext cx="8831461" cy="609269"/>
          </a:xfrm>
          <a:prstGeom prst="rect">
            <a:avLst/>
          </a:prstGeom>
          <a:noFill/>
        </p:spPr>
        <p:txBody>
          <a:bodyPr wrap="square" rtlCol="0">
            <a:spAutoFit/>
          </a:bodyPr>
          <a:lstStyle/>
          <a:p>
            <a:r>
              <a:rPr lang="en-GB" sz="3359"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4" y="942577"/>
            <a:ext cx="7679531" cy="2005142"/>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4" y="3025052"/>
            <a:ext cx="7679531" cy="139053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805005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249727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35" y="1435868"/>
            <a:ext cx="8831461" cy="2395770"/>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35" y="3854305"/>
            <a:ext cx="8831461" cy="1259879"/>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91881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85184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070484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302" y="306641"/>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7" y="1411868"/>
            <a:ext cx="4331735" cy="691934"/>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7" y="2103802"/>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8"/>
            <a:ext cx="4353068" cy="691934"/>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2103802"/>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8" name="Footer Placeholder 7"/>
          <p:cNvSpPr>
            <a:spLocks noGrp="1"/>
          </p:cNvSpPr>
          <p:nvPr>
            <p:ph type="ftr" sz="quarter" idx="11"/>
          </p:nvPr>
        </p:nvSpPr>
        <p:spPr/>
        <p:txBody>
          <a:bodyPr/>
          <a:lstStyle/>
          <a:p>
            <a:endParaRPr lang="en-US" dirty="0">
              <a:solidFill>
                <a:srgbClr val="43525A">
                  <a:tint val="75000"/>
                </a:srgb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761914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4" name="Footer Placeholder 3"/>
          <p:cNvSpPr>
            <a:spLocks noGrp="1"/>
          </p:cNvSpPr>
          <p:nvPr>
            <p:ph type="ftr" sz="quarter" idx="11"/>
          </p:nvPr>
        </p:nvSpPr>
        <p:spPr/>
        <p:txBody>
          <a:bodyPr/>
          <a:lstStyle/>
          <a:p>
            <a:endParaRPr lang="en-US" dirty="0">
              <a:solidFill>
                <a:srgbClr val="43525A">
                  <a:tint val="75000"/>
                </a:srgb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076861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3" name="Footer Placeholder 2"/>
          <p:cNvSpPr>
            <a:spLocks noGrp="1"/>
          </p:cNvSpPr>
          <p:nvPr>
            <p:ph type="ftr" sz="quarter" idx="11"/>
          </p:nvPr>
        </p:nvSpPr>
        <p:spPr/>
        <p:txBody>
          <a:bodyPr/>
          <a:lstStyle/>
          <a:p>
            <a:endParaRPr lang="en-US" dirty="0">
              <a:solidFill>
                <a:srgbClr val="43525A">
                  <a:tint val="75000"/>
                </a:srgb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197253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302" y="383970"/>
            <a:ext cx="3302465" cy="1343871"/>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302" y="1727836"/>
            <a:ext cx="3302465" cy="3201029"/>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451722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302" y="383970"/>
            <a:ext cx="3302465" cy="1343871"/>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302" y="1727836"/>
            <a:ext cx="3302465" cy="3201029"/>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54374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5946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64" y="306644"/>
            <a:ext cx="2207865" cy="488086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306644"/>
            <a:ext cx="6495604" cy="48808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79763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9" y="306641"/>
            <a:ext cx="8831461" cy="1113227"/>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9" y="1514522"/>
            <a:ext cx="8831461" cy="4087610"/>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2362705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533193"/>
            <a:ext cx="4347228" cy="4072677"/>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61"/>
            <a:ext cx="4553056" cy="4044947"/>
          </a:xfrm>
        </p:spPr>
        <p:txBody>
          <a:bodyPr/>
          <a:lstStyle/>
          <a:p>
            <a:endParaRPr lang="en-GB" dirty="0"/>
          </a:p>
        </p:txBody>
      </p:sp>
    </p:spTree>
    <p:extLst>
      <p:ext uri="{BB962C8B-B14F-4D97-AF65-F5344CB8AC3E}">
        <p14:creationId xmlns:p14="http://schemas.microsoft.com/office/powerpoint/2010/main" val="203682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6" y="1435864"/>
            <a:ext cx="8831461" cy="2395771"/>
          </a:xfrm>
        </p:spPr>
        <p:txBody>
          <a:bodyPr anchor="b"/>
          <a:lstStyle>
            <a:lvl1pPr>
              <a:defRPr sz="5039"/>
            </a:lvl1pPr>
          </a:lstStyle>
          <a:p>
            <a:r>
              <a:rPr lang="en-US"/>
              <a:t>Click to edit Master title style</a:t>
            </a:r>
            <a:endParaRPr lang="en-US" dirty="0"/>
          </a:p>
        </p:txBody>
      </p:sp>
      <p:sp>
        <p:nvSpPr>
          <p:cNvPr id="3" name="Text Placeholder 2"/>
          <p:cNvSpPr>
            <a:spLocks noGrp="1"/>
          </p:cNvSpPr>
          <p:nvPr>
            <p:ph type="body" idx="1"/>
          </p:nvPr>
        </p:nvSpPr>
        <p:spPr>
          <a:xfrm>
            <a:off x="698626" y="3854301"/>
            <a:ext cx="8831461" cy="1259879"/>
          </a:xfrm>
        </p:spPr>
        <p:txBody>
          <a:bodyPr/>
          <a:lstStyle>
            <a:lvl1pPr marL="0" indent="0">
              <a:buNone/>
              <a:defRPr sz="2016">
                <a:solidFill>
                  <a:schemeClr val="tx1">
                    <a:tint val="75000"/>
                  </a:schemeClr>
                </a:solidFill>
              </a:defRPr>
            </a:lvl1pPr>
            <a:lvl2pPr marL="383957" indent="0">
              <a:buNone/>
              <a:defRPr sz="1680">
                <a:solidFill>
                  <a:schemeClr val="tx1">
                    <a:tint val="75000"/>
                  </a:schemeClr>
                </a:solidFill>
              </a:defRPr>
            </a:lvl2pPr>
            <a:lvl3pPr marL="767913" indent="0">
              <a:buNone/>
              <a:defRPr sz="1512">
                <a:solidFill>
                  <a:schemeClr val="tx1">
                    <a:tint val="75000"/>
                  </a:schemeClr>
                </a:solidFill>
              </a:defRPr>
            </a:lvl3pPr>
            <a:lvl4pPr marL="1151870" indent="0">
              <a:buNone/>
              <a:defRPr sz="1344">
                <a:solidFill>
                  <a:schemeClr val="tx1">
                    <a:tint val="75000"/>
                  </a:schemeClr>
                </a:solidFill>
              </a:defRPr>
            </a:lvl4pPr>
            <a:lvl5pPr marL="1535826" indent="0">
              <a:buNone/>
              <a:defRPr sz="1344">
                <a:solidFill>
                  <a:schemeClr val="tx1">
                    <a:tint val="75000"/>
                  </a:schemeClr>
                </a:solidFill>
              </a:defRPr>
            </a:lvl5pPr>
            <a:lvl6pPr marL="1919783" indent="0">
              <a:buNone/>
              <a:defRPr sz="1344">
                <a:solidFill>
                  <a:schemeClr val="tx1">
                    <a:tint val="75000"/>
                  </a:schemeClr>
                </a:solidFill>
              </a:defRPr>
            </a:lvl6pPr>
            <a:lvl7pPr marL="2303739" indent="0">
              <a:buNone/>
              <a:defRPr sz="1344">
                <a:solidFill>
                  <a:schemeClr val="tx1">
                    <a:tint val="75000"/>
                  </a:schemeClr>
                </a:solidFill>
              </a:defRPr>
            </a:lvl7pPr>
            <a:lvl8pPr marL="2687696" indent="0">
              <a:buNone/>
              <a:defRPr sz="1344">
                <a:solidFill>
                  <a:schemeClr val="tx1">
                    <a:tint val="75000"/>
                  </a:schemeClr>
                </a:solidFill>
              </a:defRPr>
            </a:lvl8pPr>
            <a:lvl9pPr marL="3071652" indent="0">
              <a:buNone/>
              <a:defRPr sz="13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116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946743"/>
            <a:ext cx="676788" cy="406714"/>
          </a:xfrm>
          <a:prstGeom prst="rect">
            <a:avLst/>
          </a:prstGeom>
          <a:noFill/>
        </p:spPr>
        <p:txBody>
          <a:bodyPr wrap="none" rtlCol="0">
            <a:spAutoFit/>
          </a:bodyPr>
          <a:lstStyle/>
          <a:p>
            <a:r>
              <a:rPr lang="en-GB" sz="2043" dirty="0">
                <a:solidFill>
                  <a:srgbClr val="43525A"/>
                </a:solidFill>
              </a:rPr>
              <a:t>URL:</a:t>
            </a:r>
          </a:p>
        </p:txBody>
      </p:sp>
      <p:sp>
        <p:nvSpPr>
          <p:cNvPr id="8" name="Title 1"/>
          <p:cNvSpPr>
            <a:spLocks noGrp="1"/>
          </p:cNvSpPr>
          <p:nvPr>
            <p:ph type="title"/>
          </p:nvPr>
        </p:nvSpPr>
        <p:spPr>
          <a:xfrm>
            <a:off x="703959" y="306641"/>
            <a:ext cx="8831461" cy="1113227"/>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3057304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1"/>
            <a:ext cx="4351734" cy="427540"/>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1"/>
            <a:ext cx="4351734" cy="427540"/>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7"/>
            <a:ext cx="4351734" cy="427540"/>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40"/>
            <a:ext cx="4351734" cy="3375678"/>
          </a:xfrm>
        </p:spPr>
        <p:txBody>
          <a:bodyPr/>
          <a:lstStyle/>
          <a:p>
            <a:endParaRPr lang="en-GB"/>
          </a:p>
        </p:txBody>
      </p:sp>
    </p:spTree>
    <p:extLst>
      <p:ext uri="{BB962C8B-B14F-4D97-AF65-F5344CB8AC3E}">
        <p14:creationId xmlns:p14="http://schemas.microsoft.com/office/powerpoint/2010/main" val="1518523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60" y="5237861"/>
            <a:ext cx="8831459" cy="427540"/>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60" y="1434739"/>
            <a:ext cx="8831459" cy="427540"/>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9" y="1862489"/>
            <a:ext cx="8831461" cy="3375678"/>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60" y="630074"/>
            <a:ext cx="8831459" cy="541367"/>
          </a:xfrm>
          <a:prstGeom prst="rect">
            <a:avLst/>
          </a:prstGeom>
          <a:noFill/>
        </p:spPr>
        <p:txBody>
          <a:bodyPr wrap="square" rtlCol="0" anchor="ctr">
            <a:spAutoFit/>
          </a:bodyPr>
          <a:lstStyle/>
          <a:p>
            <a:r>
              <a:rPr lang="en-GB" sz="2918" b="1" dirty="0">
                <a:solidFill>
                  <a:srgbClr val="43525A"/>
                </a:solidFill>
              </a:rPr>
              <a:t>Unit Objectives</a:t>
            </a:r>
          </a:p>
        </p:txBody>
      </p:sp>
    </p:spTree>
    <p:extLst>
      <p:ext uri="{BB962C8B-B14F-4D97-AF65-F5344CB8AC3E}">
        <p14:creationId xmlns:p14="http://schemas.microsoft.com/office/powerpoint/2010/main" val="400773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9" y="1547640"/>
            <a:ext cx="8831461" cy="3554404"/>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63" y="1108234"/>
            <a:ext cx="2363339" cy="406714"/>
          </a:xfrm>
          <a:prstGeom prst="rect">
            <a:avLst/>
          </a:prstGeom>
          <a:noFill/>
        </p:spPr>
        <p:txBody>
          <a:bodyPr wrap="none" rtlCol="0">
            <a:spAutoFit/>
          </a:bodyPr>
          <a:lstStyle/>
          <a:p>
            <a:r>
              <a:rPr lang="en-GB" sz="2043" b="1" dirty="0">
                <a:solidFill>
                  <a:srgbClr val="43525A"/>
                </a:solidFill>
              </a:rPr>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9" y="355314"/>
            <a:ext cx="8831461" cy="541367"/>
          </a:xfrm>
          <a:prstGeom prst="rect">
            <a:avLst/>
          </a:prstGeom>
          <a:noFill/>
        </p:spPr>
        <p:txBody>
          <a:bodyPr wrap="square" rtlCol="0">
            <a:spAutoFit/>
          </a:bodyPr>
          <a:lstStyle/>
          <a:p>
            <a:r>
              <a:rPr lang="en-GB" sz="2918" b="1" dirty="0">
                <a:solidFill>
                  <a:srgbClr val="43525A"/>
                </a:solidFill>
              </a:rPr>
              <a:t>Unit Objectives</a:t>
            </a:r>
          </a:p>
        </p:txBody>
      </p:sp>
    </p:spTree>
    <p:extLst>
      <p:ext uri="{BB962C8B-B14F-4D97-AF65-F5344CB8AC3E}">
        <p14:creationId xmlns:p14="http://schemas.microsoft.com/office/powerpoint/2010/main" val="36089230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942577"/>
            <a:ext cx="7679531" cy="2005142"/>
          </a:xfrm>
        </p:spPr>
        <p:txBody>
          <a:bodyPr anchor="b"/>
          <a:lstStyle>
            <a:lvl1pPr algn="ctr">
              <a:defRPr sz="5039"/>
            </a:lvl1pPr>
          </a:lstStyle>
          <a:p>
            <a:r>
              <a:rPr lang="en-US"/>
              <a:t>Click to edit Master title style</a:t>
            </a:r>
            <a:endParaRPr lang="en-US" dirty="0"/>
          </a:p>
        </p:txBody>
      </p:sp>
      <p:sp>
        <p:nvSpPr>
          <p:cNvPr id="3" name="Subtitle 2"/>
          <p:cNvSpPr>
            <a:spLocks noGrp="1"/>
          </p:cNvSpPr>
          <p:nvPr>
            <p:ph type="subTitle" idx="1"/>
          </p:nvPr>
        </p:nvSpPr>
        <p:spPr>
          <a:xfrm>
            <a:off x="1279922" y="3025045"/>
            <a:ext cx="7679531" cy="1390533"/>
          </a:xfrm>
        </p:spPr>
        <p:txBody>
          <a:bodyPr/>
          <a:lstStyle>
            <a:lvl1pPr marL="0" indent="0" algn="ctr">
              <a:buNone/>
              <a:defRPr sz="2016"/>
            </a:lvl1pPr>
            <a:lvl2pPr marL="383957" indent="0" algn="ctr">
              <a:buNone/>
              <a:defRPr sz="1680"/>
            </a:lvl2pPr>
            <a:lvl3pPr marL="767913" indent="0" algn="ctr">
              <a:buNone/>
              <a:defRPr sz="1512"/>
            </a:lvl3pPr>
            <a:lvl4pPr marL="1151870" indent="0" algn="ctr">
              <a:buNone/>
              <a:defRPr sz="1344"/>
            </a:lvl4pPr>
            <a:lvl5pPr marL="1535826" indent="0" algn="ctr">
              <a:buNone/>
              <a:defRPr sz="1344"/>
            </a:lvl5pPr>
            <a:lvl6pPr marL="1919783" indent="0" algn="ctr">
              <a:buNone/>
              <a:defRPr sz="1344"/>
            </a:lvl6pPr>
            <a:lvl7pPr marL="2303739" indent="0" algn="ctr">
              <a:buNone/>
              <a:defRPr sz="1344"/>
            </a:lvl7pPr>
            <a:lvl8pPr marL="2687696" indent="0" algn="ctr">
              <a:buNone/>
              <a:defRPr sz="1344"/>
            </a:lvl8pPr>
            <a:lvl9pPr marL="3071652" indent="0" algn="ctr">
              <a:buNone/>
              <a:defRPr sz="13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4127487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1797238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435864"/>
            <a:ext cx="8831461" cy="2395771"/>
          </a:xfrm>
        </p:spPr>
        <p:txBody>
          <a:bodyPr anchor="b"/>
          <a:lstStyle>
            <a:lvl1pPr>
              <a:defRPr sz="5039"/>
            </a:lvl1pPr>
          </a:lstStyle>
          <a:p>
            <a:r>
              <a:rPr lang="en-US"/>
              <a:t>Click to edit Master title style</a:t>
            </a:r>
            <a:endParaRPr lang="en-US" dirty="0"/>
          </a:p>
        </p:txBody>
      </p:sp>
      <p:sp>
        <p:nvSpPr>
          <p:cNvPr id="3" name="Text Placeholder 2"/>
          <p:cNvSpPr>
            <a:spLocks noGrp="1"/>
          </p:cNvSpPr>
          <p:nvPr>
            <p:ph type="body" idx="1"/>
          </p:nvPr>
        </p:nvSpPr>
        <p:spPr>
          <a:xfrm>
            <a:off x="698624" y="3854300"/>
            <a:ext cx="8831461" cy="1259879"/>
          </a:xfrm>
        </p:spPr>
        <p:txBody>
          <a:bodyPr/>
          <a:lstStyle>
            <a:lvl1pPr marL="0" indent="0">
              <a:buNone/>
              <a:defRPr sz="2016">
                <a:solidFill>
                  <a:schemeClr val="tx1">
                    <a:tint val="75000"/>
                  </a:schemeClr>
                </a:solidFill>
              </a:defRPr>
            </a:lvl1pPr>
            <a:lvl2pPr marL="383957" indent="0">
              <a:buNone/>
              <a:defRPr sz="1680">
                <a:solidFill>
                  <a:schemeClr val="tx1">
                    <a:tint val="75000"/>
                  </a:schemeClr>
                </a:solidFill>
              </a:defRPr>
            </a:lvl2pPr>
            <a:lvl3pPr marL="767913" indent="0">
              <a:buNone/>
              <a:defRPr sz="1512">
                <a:solidFill>
                  <a:schemeClr val="tx1">
                    <a:tint val="75000"/>
                  </a:schemeClr>
                </a:solidFill>
              </a:defRPr>
            </a:lvl3pPr>
            <a:lvl4pPr marL="1151870" indent="0">
              <a:buNone/>
              <a:defRPr sz="1344">
                <a:solidFill>
                  <a:schemeClr val="tx1">
                    <a:tint val="75000"/>
                  </a:schemeClr>
                </a:solidFill>
              </a:defRPr>
            </a:lvl4pPr>
            <a:lvl5pPr marL="1535826" indent="0">
              <a:buNone/>
              <a:defRPr sz="1344">
                <a:solidFill>
                  <a:schemeClr val="tx1">
                    <a:tint val="75000"/>
                  </a:schemeClr>
                </a:solidFill>
              </a:defRPr>
            </a:lvl5pPr>
            <a:lvl6pPr marL="1919783" indent="0">
              <a:buNone/>
              <a:defRPr sz="1344">
                <a:solidFill>
                  <a:schemeClr val="tx1">
                    <a:tint val="75000"/>
                  </a:schemeClr>
                </a:solidFill>
              </a:defRPr>
            </a:lvl6pPr>
            <a:lvl7pPr marL="2303739" indent="0">
              <a:buNone/>
              <a:defRPr sz="1344">
                <a:solidFill>
                  <a:schemeClr val="tx1">
                    <a:tint val="75000"/>
                  </a:schemeClr>
                </a:solidFill>
              </a:defRPr>
            </a:lvl7pPr>
            <a:lvl8pPr marL="2687696" indent="0">
              <a:buNone/>
              <a:defRPr sz="1344">
                <a:solidFill>
                  <a:schemeClr val="tx1">
                    <a:tint val="75000"/>
                  </a:schemeClr>
                </a:solidFill>
              </a:defRPr>
            </a:lvl8pPr>
            <a:lvl9pPr marL="3071652" indent="0">
              <a:buNone/>
              <a:defRPr sz="13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8436343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8346694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306638"/>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411865"/>
            <a:ext cx="4331735"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4" name="Content Placeholder 3"/>
          <p:cNvSpPr>
            <a:spLocks noGrp="1"/>
          </p:cNvSpPr>
          <p:nvPr>
            <p:ph sz="half" idx="2"/>
          </p:nvPr>
        </p:nvSpPr>
        <p:spPr>
          <a:xfrm>
            <a:off x="705291" y="2103799"/>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5"/>
            <a:ext cx="4353068"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6" name="Content Placeholder 5"/>
          <p:cNvSpPr>
            <a:spLocks noGrp="1"/>
          </p:cNvSpPr>
          <p:nvPr>
            <p:ph sz="quarter" idx="4"/>
          </p:nvPr>
        </p:nvSpPr>
        <p:spPr>
          <a:xfrm>
            <a:off x="5183684" y="2103799"/>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8" name="Footer Placeholder 7"/>
          <p:cNvSpPr>
            <a:spLocks noGrp="1"/>
          </p:cNvSpPr>
          <p:nvPr>
            <p:ph type="ftr" sz="quarter" idx="11"/>
          </p:nvPr>
        </p:nvSpPr>
        <p:spPr/>
        <p:txBody>
          <a:bodyPr/>
          <a:lstStyle/>
          <a:p>
            <a:endParaRPr lang="en-US" dirty="0">
              <a:solidFill>
                <a:srgbClr val="43525A">
                  <a:tint val="75000"/>
                </a:srgb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0127664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4" name="Footer Placeholder 3"/>
          <p:cNvSpPr>
            <a:spLocks noGrp="1"/>
          </p:cNvSpPr>
          <p:nvPr>
            <p:ph type="ftr" sz="quarter" idx="11"/>
          </p:nvPr>
        </p:nvSpPr>
        <p:spPr/>
        <p:txBody>
          <a:bodyPr/>
          <a:lstStyle/>
          <a:p>
            <a:endParaRPr lang="en-US" dirty="0">
              <a:solidFill>
                <a:srgbClr val="43525A">
                  <a:tint val="75000"/>
                </a:srgb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068107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73505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3" name="Footer Placeholder 2"/>
          <p:cNvSpPr>
            <a:spLocks noGrp="1"/>
          </p:cNvSpPr>
          <p:nvPr>
            <p:ph type="ftr" sz="quarter" idx="11"/>
          </p:nvPr>
        </p:nvSpPr>
        <p:spPr/>
        <p:txBody>
          <a:bodyPr/>
          <a:lstStyle/>
          <a:p>
            <a:endParaRPr lang="en-US" dirty="0">
              <a:solidFill>
                <a:srgbClr val="43525A">
                  <a:tint val="75000"/>
                </a:srgb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7323400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83963"/>
            <a:ext cx="3302465" cy="1343872"/>
          </a:xfrm>
        </p:spPr>
        <p:txBody>
          <a:bodyPr anchor="b"/>
          <a:lstStyle>
            <a:lvl1pPr>
              <a:defRPr sz="2687"/>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687"/>
            </a:lvl1pPr>
            <a:lvl2pPr>
              <a:defRPr sz="2351"/>
            </a:lvl2pPr>
            <a:lvl3pPr>
              <a:defRPr sz="2016"/>
            </a:lvl3pPr>
            <a:lvl4pPr>
              <a:defRPr sz="1680"/>
            </a:lvl4pPr>
            <a:lvl5pPr>
              <a:defRPr sz="1680"/>
            </a:lvl5pPr>
            <a:lvl6pPr>
              <a:defRPr sz="1680"/>
            </a:lvl6pPr>
            <a:lvl7pPr>
              <a:defRPr sz="1680"/>
            </a:lvl7pPr>
            <a:lvl8pPr>
              <a:defRPr sz="1680"/>
            </a:lvl8pPr>
            <a:lvl9pPr>
              <a:defRPr sz="1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727835"/>
            <a:ext cx="3302465" cy="3201028"/>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7724018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83963"/>
            <a:ext cx="3302465" cy="1343872"/>
          </a:xfrm>
        </p:spPr>
        <p:txBody>
          <a:bodyPr anchor="b"/>
          <a:lstStyle>
            <a:lvl1pPr>
              <a:defRPr sz="268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687"/>
            </a:lvl1pPr>
            <a:lvl2pPr marL="383957" indent="0">
              <a:buNone/>
              <a:defRPr sz="2351"/>
            </a:lvl2pPr>
            <a:lvl3pPr marL="767913" indent="0">
              <a:buNone/>
              <a:defRPr sz="2016"/>
            </a:lvl3pPr>
            <a:lvl4pPr marL="1151870" indent="0">
              <a:buNone/>
              <a:defRPr sz="1680"/>
            </a:lvl4pPr>
            <a:lvl5pPr marL="1535826" indent="0">
              <a:buNone/>
              <a:defRPr sz="1680"/>
            </a:lvl5pPr>
            <a:lvl6pPr marL="1919783" indent="0">
              <a:buNone/>
              <a:defRPr sz="1680"/>
            </a:lvl6pPr>
            <a:lvl7pPr marL="2303739" indent="0">
              <a:buNone/>
              <a:defRPr sz="1680"/>
            </a:lvl7pPr>
            <a:lvl8pPr marL="2687696" indent="0">
              <a:buNone/>
              <a:defRPr sz="1680"/>
            </a:lvl8pPr>
            <a:lvl9pPr marL="3071652" indent="0">
              <a:buNone/>
              <a:defRPr sz="1680"/>
            </a:lvl9pPr>
          </a:lstStyle>
          <a:p>
            <a:r>
              <a:rPr lang="en-US"/>
              <a:t>Click icon to add picture</a:t>
            </a:r>
            <a:endParaRPr lang="en-US" dirty="0"/>
          </a:p>
        </p:txBody>
      </p:sp>
      <p:sp>
        <p:nvSpPr>
          <p:cNvPr id="4" name="Text Placeholder 3"/>
          <p:cNvSpPr>
            <a:spLocks noGrp="1"/>
          </p:cNvSpPr>
          <p:nvPr>
            <p:ph type="body" sz="half" idx="2"/>
          </p:nvPr>
        </p:nvSpPr>
        <p:spPr>
          <a:xfrm>
            <a:off x="705291" y="1727835"/>
            <a:ext cx="3302465" cy="3201028"/>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8657241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1331136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306637"/>
            <a:ext cx="2207865" cy="488086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306637"/>
            <a:ext cx="6495604" cy="488086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7096171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59"/>
            </a:lvl1pPr>
          </a:lstStyle>
          <a:p>
            <a:r>
              <a:rPr lang="en-US" dirty="0"/>
              <a:t>Click to edit Master title style</a:t>
            </a:r>
            <a:endParaRPr lang="en-GB" dirty="0"/>
          </a:p>
        </p:txBody>
      </p:sp>
      <p:sp>
        <p:nvSpPr>
          <p:cNvPr id="3" name="Content Placeholder 2"/>
          <p:cNvSpPr>
            <a:spLocks noGrp="1"/>
          </p:cNvSpPr>
          <p:nvPr>
            <p:ph idx="1"/>
          </p:nvPr>
        </p:nvSpPr>
        <p:spPr>
          <a:xfrm>
            <a:off x="703957" y="1533186"/>
            <a:ext cx="4347228" cy="4072678"/>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55"/>
            <a:ext cx="4553056" cy="4044947"/>
          </a:xfrm>
        </p:spPr>
        <p:txBody>
          <a:bodyPr/>
          <a:lstStyle/>
          <a:p>
            <a:endParaRPr lang="en-GB" dirty="0"/>
          </a:p>
        </p:txBody>
      </p:sp>
    </p:spTree>
    <p:extLst>
      <p:ext uri="{BB962C8B-B14F-4D97-AF65-F5344CB8AC3E}">
        <p14:creationId xmlns:p14="http://schemas.microsoft.com/office/powerpoint/2010/main" val="8991106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5" name="TextBox 4"/>
          <p:cNvSpPr txBox="1"/>
          <p:nvPr userDrawn="1"/>
        </p:nvSpPr>
        <p:spPr>
          <a:xfrm>
            <a:off x="703958" y="4946743"/>
            <a:ext cx="748923" cy="454099"/>
          </a:xfrm>
          <a:prstGeom prst="rect">
            <a:avLst/>
          </a:prstGeom>
          <a:noFill/>
        </p:spPr>
        <p:txBody>
          <a:bodyPr wrap="none" rtlCol="0">
            <a:spAutoFit/>
          </a:bodyPr>
          <a:lstStyle/>
          <a:p>
            <a:r>
              <a:rPr lang="en-GB" sz="2351" dirty="0">
                <a:solidFill>
                  <a:srgbClr val="43525A"/>
                </a:solidFill>
              </a:rPr>
              <a:t>URL:</a:t>
            </a:r>
          </a:p>
        </p:txBody>
      </p:sp>
      <p:sp>
        <p:nvSpPr>
          <p:cNvPr id="8" name="Title 1"/>
          <p:cNvSpPr>
            <a:spLocks noGrp="1"/>
          </p:cNvSpPr>
          <p:nvPr>
            <p:ph type="title"/>
          </p:nvPr>
        </p:nvSpPr>
        <p:spPr>
          <a:xfrm>
            <a:off x="703957" y="306639"/>
            <a:ext cx="8831461" cy="1113227"/>
          </a:xfrm>
        </p:spPr>
        <p:txBody>
          <a:bodyPr>
            <a:normAutofit/>
          </a:bodyPr>
          <a:lstStyle>
            <a:lvl1pPr>
              <a:defRPr sz="3023"/>
            </a:lvl1pPr>
          </a:lstStyle>
          <a:p>
            <a:r>
              <a:rPr lang="en-US" dirty="0"/>
              <a:t>Click to edit Master title style</a:t>
            </a:r>
            <a:endParaRPr lang="en-GB" dirty="0"/>
          </a:p>
        </p:txBody>
      </p:sp>
    </p:spTree>
    <p:extLst>
      <p:ext uri="{BB962C8B-B14F-4D97-AF65-F5344CB8AC3E}">
        <p14:creationId xmlns:p14="http://schemas.microsoft.com/office/powerpoint/2010/main" val="32704316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0"/>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0"/>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8"/>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38"/>
            <a:ext cx="4351734" cy="3375678"/>
          </a:xfrm>
        </p:spPr>
        <p:txBody>
          <a:bodyPr/>
          <a:lstStyle/>
          <a:p>
            <a:endParaRPr lang="en-GB"/>
          </a:p>
        </p:txBody>
      </p:sp>
    </p:spTree>
    <p:extLst>
      <p:ext uri="{BB962C8B-B14F-4D97-AF65-F5344CB8AC3E}">
        <p14:creationId xmlns:p14="http://schemas.microsoft.com/office/powerpoint/2010/main" val="32470099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5" y="5237860"/>
            <a:ext cx="8831459"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5" y="1434739"/>
            <a:ext cx="8831459"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7" y="1862489"/>
            <a:ext cx="8831461" cy="3375678"/>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5" y="596121"/>
            <a:ext cx="8831459" cy="609269"/>
          </a:xfrm>
          <a:prstGeom prst="rect">
            <a:avLst/>
          </a:prstGeom>
          <a:noFill/>
        </p:spPr>
        <p:txBody>
          <a:bodyPr wrap="square" rtlCol="0" anchor="ctr">
            <a:spAutoFit/>
          </a:bodyPr>
          <a:lstStyle/>
          <a:p>
            <a:r>
              <a:rPr lang="en-GB" sz="3359" b="1" dirty="0">
                <a:solidFill>
                  <a:srgbClr val="43525A"/>
                </a:solidFill>
              </a:rPr>
              <a:t>Unit Objectives</a:t>
            </a:r>
          </a:p>
        </p:txBody>
      </p:sp>
    </p:spTree>
    <p:extLst>
      <p:ext uri="{BB962C8B-B14F-4D97-AF65-F5344CB8AC3E}">
        <p14:creationId xmlns:p14="http://schemas.microsoft.com/office/powerpoint/2010/main" val="34164859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7" y="1547640"/>
            <a:ext cx="8831461" cy="3554404"/>
          </a:xfrm>
        </p:spPr>
        <p:txBody>
          <a:bodyPr/>
          <a:lstStyle>
            <a:lvl1pPr marL="431951" indent="-431951">
              <a:buFont typeface="+mj-lt"/>
              <a:buAutoNum type="arabicPeriod"/>
              <a:defRPr/>
            </a:lvl1pPr>
          </a:lstStyle>
          <a:p>
            <a:pPr lvl="0"/>
            <a:r>
              <a:rPr lang="en-US" dirty="0"/>
              <a:t>Click to edit Master text styles</a:t>
            </a:r>
          </a:p>
        </p:txBody>
      </p:sp>
      <p:sp>
        <p:nvSpPr>
          <p:cNvPr id="7" name="TextBox 6"/>
          <p:cNvSpPr txBox="1"/>
          <p:nvPr userDrawn="1"/>
        </p:nvSpPr>
        <p:spPr>
          <a:xfrm>
            <a:off x="703957" y="1108234"/>
            <a:ext cx="2691250" cy="454099"/>
          </a:xfrm>
          <a:prstGeom prst="rect">
            <a:avLst/>
          </a:prstGeom>
          <a:noFill/>
        </p:spPr>
        <p:txBody>
          <a:bodyPr wrap="none" rtlCol="0">
            <a:spAutoFit/>
          </a:bodyPr>
          <a:lstStyle/>
          <a:p>
            <a:r>
              <a:rPr lang="en-GB" sz="2351" b="1" dirty="0">
                <a:solidFill>
                  <a:srgbClr val="43525A"/>
                </a:solidFill>
              </a:rPr>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7" y="355311"/>
            <a:ext cx="8831461" cy="609269"/>
          </a:xfrm>
          <a:prstGeom prst="rect">
            <a:avLst/>
          </a:prstGeom>
          <a:noFill/>
        </p:spPr>
        <p:txBody>
          <a:bodyPr wrap="square" rtlCol="0">
            <a:spAutoFit/>
          </a:bodyPr>
          <a:lstStyle/>
          <a:p>
            <a:r>
              <a:rPr lang="en-GB" sz="3359" b="1" dirty="0">
                <a:solidFill>
                  <a:srgbClr val="43525A"/>
                </a:solidFill>
              </a:rPr>
              <a:t>Unit Objectives</a:t>
            </a:r>
          </a:p>
        </p:txBody>
      </p:sp>
    </p:spTree>
    <p:extLst>
      <p:ext uri="{BB962C8B-B14F-4D97-AF65-F5344CB8AC3E}">
        <p14:creationId xmlns:p14="http://schemas.microsoft.com/office/powerpoint/2010/main" val="1683016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3" y="306639"/>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3" y="1411866"/>
            <a:ext cx="4331735"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4" name="Content Placeholder 3"/>
          <p:cNvSpPr>
            <a:spLocks noGrp="1"/>
          </p:cNvSpPr>
          <p:nvPr>
            <p:ph sz="half" idx="2"/>
          </p:nvPr>
        </p:nvSpPr>
        <p:spPr>
          <a:xfrm>
            <a:off x="705293" y="2103800"/>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6"/>
            <a:ext cx="4353068"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6" name="Content Placeholder 5"/>
          <p:cNvSpPr>
            <a:spLocks noGrp="1"/>
          </p:cNvSpPr>
          <p:nvPr>
            <p:ph sz="quarter" idx="4"/>
          </p:nvPr>
        </p:nvSpPr>
        <p:spPr>
          <a:xfrm>
            <a:off x="5183684" y="2103800"/>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5072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5128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4074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3" y="383963"/>
            <a:ext cx="3302465" cy="1343872"/>
          </a:xfrm>
        </p:spPr>
        <p:txBody>
          <a:bodyPr anchor="b"/>
          <a:lstStyle>
            <a:lvl1pPr>
              <a:defRPr sz="2687"/>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687"/>
            </a:lvl1pPr>
            <a:lvl2pPr>
              <a:defRPr sz="2351"/>
            </a:lvl2pPr>
            <a:lvl3pPr>
              <a:defRPr sz="2016"/>
            </a:lvl3pPr>
            <a:lvl4pPr>
              <a:defRPr sz="1680"/>
            </a:lvl4pPr>
            <a:lvl5pPr>
              <a:defRPr sz="1680"/>
            </a:lvl5pPr>
            <a:lvl6pPr>
              <a:defRPr sz="1680"/>
            </a:lvl6pPr>
            <a:lvl7pPr>
              <a:defRPr sz="1680"/>
            </a:lvl7pPr>
            <a:lvl8pPr>
              <a:defRPr sz="1680"/>
            </a:lvl8pPr>
            <a:lvl9pPr>
              <a:defRPr sz="1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3" y="1727836"/>
            <a:ext cx="3302465" cy="3201027"/>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3092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3" y="383963"/>
            <a:ext cx="3302465" cy="1343872"/>
          </a:xfrm>
        </p:spPr>
        <p:txBody>
          <a:bodyPr anchor="b"/>
          <a:lstStyle>
            <a:lvl1pPr>
              <a:defRPr sz="268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687"/>
            </a:lvl1pPr>
            <a:lvl2pPr marL="383957" indent="0">
              <a:buNone/>
              <a:defRPr sz="2351"/>
            </a:lvl2pPr>
            <a:lvl3pPr marL="767913" indent="0">
              <a:buNone/>
              <a:defRPr sz="2016"/>
            </a:lvl3pPr>
            <a:lvl4pPr marL="1151870" indent="0">
              <a:buNone/>
              <a:defRPr sz="1680"/>
            </a:lvl4pPr>
            <a:lvl5pPr marL="1535826" indent="0">
              <a:buNone/>
              <a:defRPr sz="1680"/>
            </a:lvl5pPr>
            <a:lvl6pPr marL="1919783" indent="0">
              <a:buNone/>
              <a:defRPr sz="1680"/>
            </a:lvl6pPr>
            <a:lvl7pPr marL="2303739" indent="0">
              <a:buNone/>
              <a:defRPr sz="1680"/>
            </a:lvl7pPr>
            <a:lvl8pPr marL="2687696" indent="0">
              <a:buNone/>
              <a:defRPr sz="1680"/>
            </a:lvl8pPr>
            <a:lvl9pPr marL="3071652" indent="0">
              <a:buNone/>
              <a:defRPr sz="1680"/>
            </a:lvl9pPr>
          </a:lstStyle>
          <a:p>
            <a:r>
              <a:rPr lang="en-US"/>
              <a:t>Click icon to add picture</a:t>
            </a:r>
            <a:endParaRPr lang="en-US" dirty="0"/>
          </a:p>
        </p:txBody>
      </p:sp>
      <p:sp>
        <p:nvSpPr>
          <p:cNvPr id="4" name="Text Placeholder 3"/>
          <p:cNvSpPr>
            <a:spLocks noGrp="1"/>
          </p:cNvSpPr>
          <p:nvPr>
            <p:ph type="body" sz="half" idx="2"/>
          </p:nvPr>
        </p:nvSpPr>
        <p:spPr>
          <a:xfrm>
            <a:off x="705293" y="1727836"/>
            <a:ext cx="3302465" cy="3201027"/>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36466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9" y="306639"/>
            <a:ext cx="8831461" cy="11132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9" y="1533187"/>
            <a:ext cx="8831461" cy="36543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9" y="5338159"/>
            <a:ext cx="2303859" cy="306637"/>
          </a:xfrm>
          <a:prstGeom prst="rect">
            <a:avLst/>
          </a:prstGeom>
        </p:spPr>
        <p:txBody>
          <a:bodyPr vert="horz" lIns="91440" tIns="45720" rIns="91440" bIns="45720" rtlCol="0" anchor="ctr"/>
          <a:lstStyle>
            <a:lvl1pPr algn="l">
              <a:defRPr sz="1008">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5" y="5338159"/>
            <a:ext cx="3455789" cy="306637"/>
          </a:xfrm>
          <a:prstGeom prst="rect">
            <a:avLst/>
          </a:prstGeom>
        </p:spPr>
        <p:txBody>
          <a:bodyPr vert="horz" lIns="91440" tIns="45720" rIns="91440" bIns="45720" rtlCol="0" anchor="ctr"/>
          <a:lstStyle>
            <a:lvl1pPr algn="ctr">
              <a:defRPr sz="100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61" y="5338159"/>
            <a:ext cx="2303859" cy="306637"/>
          </a:xfrm>
          <a:prstGeom prst="rect">
            <a:avLst/>
          </a:prstGeom>
        </p:spPr>
        <p:txBody>
          <a:bodyPr vert="horz" lIns="91440" tIns="45720" rIns="91440" bIns="45720" rtlCol="0" anchor="ctr"/>
          <a:lstStyle>
            <a:lvl1pPr algn="r">
              <a:defRPr sz="1008">
                <a:solidFill>
                  <a:schemeClr val="tx1">
                    <a:tint val="75000"/>
                  </a:schemeClr>
                </a:solidFill>
              </a:defRPr>
            </a:lvl1pPr>
          </a:lstStyle>
          <a:p>
            <a:fld id="{48F63A3B-78C7-47BE-AE5E-E10140E04643}" type="slidenum">
              <a:rPr lang="en-US" smtClean="0"/>
              <a:t>‹#›</a:t>
            </a:fld>
            <a:endParaRPr lang="en-US" dirty="0"/>
          </a:p>
        </p:txBody>
      </p:sp>
    </p:spTree>
    <p:custDataLst>
      <p:tags r:id="rId18"/>
    </p:custDataLst>
    <p:extLst>
      <p:ext uri="{BB962C8B-B14F-4D97-AF65-F5344CB8AC3E}">
        <p14:creationId xmlns:p14="http://schemas.microsoft.com/office/powerpoint/2010/main" val="26555721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65" r:id="rId12"/>
    <p:sldLayoutId id="2147483661" r:id="rId13"/>
    <p:sldLayoutId id="2147483652" r:id="rId14"/>
    <p:sldLayoutId id="2147483664" r:id="rId15"/>
    <p:sldLayoutId id="2147483660" r:id="rId16"/>
  </p:sldLayoutIdLst>
  <p:txStyles>
    <p:titleStyle>
      <a:lvl1pPr algn="l" defTabSz="767913" rtl="0" eaLnBrk="1" latinLnBrk="0" hangingPunct="1">
        <a:lnSpc>
          <a:spcPct val="90000"/>
        </a:lnSpc>
        <a:spcBef>
          <a:spcPct val="0"/>
        </a:spcBef>
        <a:buNone/>
        <a:defRPr sz="3695" kern="1200">
          <a:solidFill>
            <a:schemeClr val="tx1"/>
          </a:solidFill>
          <a:latin typeface="+mj-lt"/>
          <a:ea typeface="+mj-ea"/>
          <a:cs typeface="+mj-cs"/>
        </a:defRPr>
      </a:lvl1pPr>
    </p:titleStyle>
    <p:bodyStyle>
      <a:lvl1pPr marL="191978" indent="-191978" algn="l" defTabSz="767913" rtl="0" eaLnBrk="1" latinLnBrk="0" hangingPunct="1">
        <a:lnSpc>
          <a:spcPct val="90000"/>
        </a:lnSpc>
        <a:spcBef>
          <a:spcPts val="840"/>
        </a:spcBef>
        <a:buFont typeface="Arial" panose="020B0604020202020204" pitchFamily="34" charset="0"/>
        <a:buChar char="•"/>
        <a:defRPr sz="2351" kern="1200">
          <a:solidFill>
            <a:schemeClr val="tx1"/>
          </a:solidFill>
          <a:latin typeface="+mn-lt"/>
          <a:ea typeface="+mn-ea"/>
          <a:cs typeface="+mn-cs"/>
        </a:defRPr>
      </a:lvl1pPr>
      <a:lvl2pPr marL="575935" indent="-191978" algn="l" defTabSz="767913" rtl="0" eaLnBrk="1" latinLnBrk="0" hangingPunct="1">
        <a:lnSpc>
          <a:spcPct val="90000"/>
        </a:lnSpc>
        <a:spcBef>
          <a:spcPts val="420"/>
        </a:spcBef>
        <a:buFont typeface="Arial" panose="020B0604020202020204" pitchFamily="34" charset="0"/>
        <a:buChar char="•"/>
        <a:defRPr sz="2016" kern="1200">
          <a:solidFill>
            <a:schemeClr val="tx1"/>
          </a:solidFill>
          <a:latin typeface="+mn-lt"/>
          <a:ea typeface="+mn-ea"/>
          <a:cs typeface="+mn-cs"/>
        </a:defRPr>
      </a:lvl2pPr>
      <a:lvl3pPr marL="959891" indent="-191978" algn="l" defTabSz="767913" rtl="0" eaLnBrk="1" latinLnBrk="0" hangingPunct="1">
        <a:lnSpc>
          <a:spcPct val="90000"/>
        </a:lnSpc>
        <a:spcBef>
          <a:spcPts val="420"/>
        </a:spcBef>
        <a:buFont typeface="Arial" panose="020B0604020202020204" pitchFamily="34" charset="0"/>
        <a:buChar char="•"/>
        <a:defRPr sz="1680" kern="1200">
          <a:solidFill>
            <a:schemeClr val="tx1"/>
          </a:solidFill>
          <a:latin typeface="+mn-lt"/>
          <a:ea typeface="+mn-ea"/>
          <a:cs typeface="+mn-cs"/>
        </a:defRPr>
      </a:lvl3pPr>
      <a:lvl4pPr marL="134384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4pPr>
      <a:lvl5pPr marL="1727805"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5pPr>
      <a:lvl6pPr marL="211176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6pPr>
      <a:lvl7pPr marL="249571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7pPr>
      <a:lvl8pPr marL="2879674"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8pPr>
      <a:lvl9pPr marL="326363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9pPr>
    </p:bodyStyle>
    <p:otherStyle>
      <a:defPPr>
        <a:defRPr lang="en-US"/>
      </a:defPPr>
      <a:lvl1pPr marL="0" algn="l" defTabSz="767913" rtl="0" eaLnBrk="1" latinLnBrk="0" hangingPunct="1">
        <a:defRPr sz="1512" kern="1200">
          <a:solidFill>
            <a:schemeClr val="tx1"/>
          </a:solidFill>
          <a:latin typeface="+mn-lt"/>
          <a:ea typeface="+mn-ea"/>
          <a:cs typeface="+mn-cs"/>
        </a:defRPr>
      </a:lvl1pPr>
      <a:lvl2pPr marL="383957" algn="l" defTabSz="767913" rtl="0" eaLnBrk="1" latinLnBrk="0" hangingPunct="1">
        <a:defRPr sz="1512" kern="1200">
          <a:solidFill>
            <a:schemeClr val="tx1"/>
          </a:solidFill>
          <a:latin typeface="+mn-lt"/>
          <a:ea typeface="+mn-ea"/>
          <a:cs typeface="+mn-cs"/>
        </a:defRPr>
      </a:lvl2pPr>
      <a:lvl3pPr marL="767913" algn="l" defTabSz="767913" rtl="0" eaLnBrk="1" latinLnBrk="0" hangingPunct="1">
        <a:defRPr sz="1512" kern="1200">
          <a:solidFill>
            <a:schemeClr val="tx1"/>
          </a:solidFill>
          <a:latin typeface="+mn-lt"/>
          <a:ea typeface="+mn-ea"/>
          <a:cs typeface="+mn-cs"/>
        </a:defRPr>
      </a:lvl3pPr>
      <a:lvl4pPr marL="1151870" algn="l" defTabSz="767913" rtl="0" eaLnBrk="1" latinLnBrk="0" hangingPunct="1">
        <a:defRPr sz="1512" kern="1200">
          <a:solidFill>
            <a:schemeClr val="tx1"/>
          </a:solidFill>
          <a:latin typeface="+mn-lt"/>
          <a:ea typeface="+mn-ea"/>
          <a:cs typeface="+mn-cs"/>
        </a:defRPr>
      </a:lvl4pPr>
      <a:lvl5pPr marL="1535826" algn="l" defTabSz="767913" rtl="0" eaLnBrk="1" latinLnBrk="0" hangingPunct="1">
        <a:defRPr sz="1512" kern="1200">
          <a:solidFill>
            <a:schemeClr val="tx1"/>
          </a:solidFill>
          <a:latin typeface="+mn-lt"/>
          <a:ea typeface="+mn-ea"/>
          <a:cs typeface="+mn-cs"/>
        </a:defRPr>
      </a:lvl5pPr>
      <a:lvl6pPr marL="1919783" algn="l" defTabSz="767913" rtl="0" eaLnBrk="1" latinLnBrk="0" hangingPunct="1">
        <a:defRPr sz="1512" kern="1200">
          <a:solidFill>
            <a:schemeClr val="tx1"/>
          </a:solidFill>
          <a:latin typeface="+mn-lt"/>
          <a:ea typeface="+mn-ea"/>
          <a:cs typeface="+mn-cs"/>
        </a:defRPr>
      </a:lvl6pPr>
      <a:lvl7pPr marL="2303739" algn="l" defTabSz="767913" rtl="0" eaLnBrk="1" latinLnBrk="0" hangingPunct="1">
        <a:defRPr sz="1512" kern="1200">
          <a:solidFill>
            <a:schemeClr val="tx1"/>
          </a:solidFill>
          <a:latin typeface="+mn-lt"/>
          <a:ea typeface="+mn-ea"/>
          <a:cs typeface="+mn-cs"/>
        </a:defRPr>
      </a:lvl7pPr>
      <a:lvl8pPr marL="2687696" algn="l" defTabSz="767913" rtl="0" eaLnBrk="1" latinLnBrk="0" hangingPunct="1">
        <a:defRPr sz="1512" kern="1200">
          <a:solidFill>
            <a:schemeClr val="tx1"/>
          </a:solidFill>
          <a:latin typeface="+mn-lt"/>
          <a:ea typeface="+mn-ea"/>
          <a:cs typeface="+mn-cs"/>
        </a:defRPr>
      </a:lvl8pPr>
      <a:lvl9pPr marL="3071652" algn="l" defTabSz="767913" rtl="0" eaLnBrk="1" latinLnBrk="0" hangingPunct="1">
        <a:defRPr sz="151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9" y="306641"/>
            <a:ext cx="8831461" cy="11132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9" y="1533187"/>
            <a:ext cx="8831461" cy="36543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67" y="5338159"/>
            <a:ext cx="2303859" cy="306637"/>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3"/>
          </p:nvPr>
        </p:nvSpPr>
        <p:spPr>
          <a:xfrm>
            <a:off x="3391795" y="5338159"/>
            <a:ext cx="3455789" cy="306637"/>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solidFill>
                <a:srgbClr val="43525A">
                  <a:tint val="75000"/>
                </a:srgbClr>
              </a:solidFill>
            </a:endParaRPr>
          </a:p>
        </p:txBody>
      </p:sp>
      <p:sp>
        <p:nvSpPr>
          <p:cNvPr id="6" name="Slide Number Placeholder 5"/>
          <p:cNvSpPr>
            <a:spLocks noGrp="1"/>
          </p:cNvSpPr>
          <p:nvPr>
            <p:ph type="sldNum" sz="quarter" idx="4"/>
          </p:nvPr>
        </p:nvSpPr>
        <p:spPr>
          <a:xfrm>
            <a:off x="7231563" y="5338159"/>
            <a:ext cx="2303859" cy="306637"/>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87848021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306638"/>
            <a:ext cx="8831461" cy="11132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533187"/>
            <a:ext cx="8831461" cy="36543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5338158"/>
            <a:ext cx="2303859" cy="306637"/>
          </a:xfrm>
          <a:prstGeom prst="rect">
            <a:avLst/>
          </a:prstGeom>
        </p:spPr>
        <p:txBody>
          <a:bodyPr vert="horz" lIns="91440" tIns="45720" rIns="91440" bIns="45720" rtlCol="0" anchor="ctr"/>
          <a:lstStyle>
            <a:lvl1pPr algn="l">
              <a:defRPr sz="1008">
                <a:solidFill>
                  <a:schemeClr val="tx1">
                    <a:tint val="75000"/>
                  </a:schemeClr>
                </a:solidFill>
              </a:defRPr>
            </a:lvl1p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3"/>
          </p:nvPr>
        </p:nvSpPr>
        <p:spPr>
          <a:xfrm>
            <a:off x="3391793" y="5338158"/>
            <a:ext cx="3455789" cy="306637"/>
          </a:xfrm>
          <a:prstGeom prst="rect">
            <a:avLst/>
          </a:prstGeom>
        </p:spPr>
        <p:txBody>
          <a:bodyPr vert="horz" lIns="91440" tIns="45720" rIns="91440" bIns="45720" rtlCol="0" anchor="ctr"/>
          <a:lstStyle>
            <a:lvl1pPr algn="ctr">
              <a:defRPr sz="1008">
                <a:solidFill>
                  <a:schemeClr val="tx1">
                    <a:tint val="75000"/>
                  </a:schemeClr>
                </a:solidFill>
              </a:defRPr>
            </a:lvl1pPr>
          </a:lstStyle>
          <a:p>
            <a:endParaRPr lang="en-US" dirty="0">
              <a:solidFill>
                <a:srgbClr val="43525A">
                  <a:tint val="75000"/>
                </a:srgbClr>
              </a:solidFill>
            </a:endParaRPr>
          </a:p>
        </p:txBody>
      </p:sp>
      <p:sp>
        <p:nvSpPr>
          <p:cNvPr id="6" name="Slide Number Placeholder 5"/>
          <p:cNvSpPr>
            <a:spLocks noGrp="1"/>
          </p:cNvSpPr>
          <p:nvPr>
            <p:ph type="sldNum" sz="quarter" idx="4"/>
          </p:nvPr>
        </p:nvSpPr>
        <p:spPr>
          <a:xfrm>
            <a:off x="7231559" y="5338158"/>
            <a:ext cx="2303859" cy="306637"/>
          </a:xfrm>
          <a:prstGeom prst="rect">
            <a:avLst/>
          </a:prstGeom>
        </p:spPr>
        <p:txBody>
          <a:bodyPr vert="horz" lIns="91440" tIns="45720" rIns="91440" bIns="45720" rtlCol="0" anchor="ctr"/>
          <a:lstStyle>
            <a:lvl1pPr algn="r">
              <a:defRPr sz="1008">
                <a:solidFill>
                  <a:schemeClr val="tx1">
                    <a:tint val="75000"/>
                  </a:schemeClr>
                </a:solidFill>
              </a:defRPr>
            </a:lvl1p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30348671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Lst>
  <p:txStyles>
    <p:titleStyle>
      <a:lvl1pPr algn="l" defTabSz="767913" rtl="0" eaLnBrk="1" latinLnBrk="0" hangingPunct="1">
        <a:lnSpc>
          <a:spcPct val="90000"/>
        </a:lnSpc>
        <a:spcBef>
          <a:spcPct val="0"/>
        </a:spcBef>
        <a:buNone/>
        <a:defRPr sz="3695" kern="1200">
          <a:solidFill>
            <a:schemeClr val="tx1"/>
          </a:solidFill>
          <a:latin typeface="+mj-lt"/>
          <a:ea typeface="+mj-ea"/>
          <a:cs typeface="+mj-cs"/>
        </a:defRPr>
      </a:lvl1pPr>
    </p:titleStyle>
    <p:bodyStyle>
      <a:lvl1pPr marL="191978" indent="-191978" algn="l" defTabSz="767913" rtl="0" eaLnBrk="1" latinLnBrk="0" hangingPunct="1">
        <a:lnSpc>
          <a:spcPct val="90000"/>
        </a:lnSpc>
        <a:spcBef>
          <a:spcPts val="840"/>
        </a:spcBef>
        <a:buFont typeface="Arial" panose="020B0604020202020204" pitchFamily="34" charset="0"/>
        <a:buChar char="•"/>
        <a:defRPr sz="2351" kern="1200">
          <a:solidFill>
            <a:schemeClr val="tx1"/>
          </a:solidFill>
          <a:latin typeface="+mn-lt"/>
          <a:ea typeface="+mn-ea"/>
          <a:cs typeface="+mn-cs"/>
        </a:defRPr>
      </a:lvl1pPr>
      <a:lvl2pPr marL="575935" indent="-191978" algn="l" defTabSz="767913" rtl="0" eaLnBrk="1" latinLnBrk="0" hangingPunct="1">
        <a:lnSpc>
          <a:spcPct val="90000"/>
        </a:lnSpc>
        <a:spcBef>
          <a:spcPts val="420"/>
        </a:spcBef>
        <a:buFont typeface="Arial" panose="020B0604020202020204" pitchFamily="34" charset="0"/>
        <a:buChar char="•"/>
        <a:defRPr sz="2016" kern="1200">
          <a:solidFill>
            <a:schemeClr val="tx1"/>
          </a:solidFill>
          <a:latin typeface="+mn-lt"/>
          <a:ea typeface="+mn-ea"/>
          <a:cs typeface="+mn-cs"/>
        </a:defRPr>
      </a:lvl2pPr>
      <a:lvl3pPr marL="959891" indent="-191978" algn="l" defTabSz="767913" rtl="0" eaLnBrk="1" latinLnBrk="0" hangingPunct="1">
        <a:lnSpc>
          <a:spcPct val="90000"/>
        </a:lnSpc>
        <a:spcBef>
          <a:spcPts val="420"/>
        </a:spcBef>
        <a:buFont typeface="Arial" panose="020B0604020202020204" pitchFamily="34" charset="0"/>
        <a:buChar char="•"/>
        <a:defRPr sz="1680" kern="1200">
          <a:solidFill>
            <a:schemeClr val="tx1"/>
          </a:solidFill>
          <a:latin typeface="+mn-lt"/>
          <a:ea typeface="+mn-ea"/>
          <a:cs typeface="+mn-cs"/>
        </a:defRPr>
      </a:lvl3pPr>
      <a:lvl4pPr marL="134384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4pPr>
      <a:lvl5pPr marL="1727805"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5pPr>
      <a:lvl6pPr marL="211176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6pPr>
      <a:lvl7pPr marL="249571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7pPr>
      <a:lvl8pPr marL="2879674"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8pPr>
      <a:lvl9pPr marL="326363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9pPr>
    </p:bodyStyle>
    <p:otherStyle>
      <a:defPPr>
        <a:defRPr lang="en-US"/>
      </a:defPPr>
      <a:lvl1pPr marL="0" algn="l" defTabSz="767913" rtl="0" eaLnBrk="1" latinLnBrk="0" hangingPunct="1">
        <a:defRPr sz="1512" kern="1200">
          <a:solidFill>
            <a:schemeClr val="tx1"/>
          </a:solidFill>
          <a:latin typeface="+mn-lt"/>
          <a:ea typeface="+mn-ea"/>
          <a:cs typeface="+mn-cs"/>
        </a:defRPr>
      </a:lvl1pPr>
      <a:lvl2pPr marL="383957" algn="l" defTabSz="767913" rtl="0" eaLnBrk="1" latinLnBrk="0" hangingPunct="1">
        <a:defRPr sz="1512" kern="1200">
          <a:solidFill>
            <a:schemeClr val="tx1"/>
          </a:solidFill>
          <a:latin typeface="+mn-lt"/>
          <a:ea typeface="+mn-ea"/>
          <a:cs typeface="+mn-cs"/>
        </a:defRPr>
      </a:lvl2pPr>
      <a:lvl3pPr marL="767913" algn="l" defTabSz="767913" rtl="0" eaLnBrk="1" latinLnBrk="0" hangingPunct="1">
        <a:defRPr sz="1512" kern="1200">
          <a:solidFill>
            <a:schemeClr val="tx1"/>
          </a:solidFill>
          <a:latin typeface="+mn-lt"/>
          <a:ea typeface="+mn-ea"/>
          <a:cs typeface="+mn-cs"/>
        </a:defRPr>
      </a:lvl3pPr>
      <a:lvl4pPr marL="1151870" algn="l" defTabSz="767913" rtl="0" eaLnBrk="1" latinLnBrk="0" hangingPunct="1">
        <a:defRPr sz="1512" kern="1200">
          <a:solidFill>
            <a:schemeClr val="tx1"/>
          </a:solidFill>
          <a:latin typeface="+mn-lt"/>
          <a:ea typeface="+mn-ea"/>
          <a:cs typeface="+mn-cs"/>
        </a:defRPr>
      </a:lvl4pPr>
      <a:lvl5pPr marL="1535826" algn="l" defTabSz="767913" rtl="0" eaLnBrk="1" latinLnBrk="0" hangingPunct="1">
        <a:defRPr sz="1512" kern="1200">
          <a:solidFill>
            <a:schemeClr val="tx1"/>
          </a:solidFill>
          <a:latin typeface="+mn-lt"/>
          <a:ea typeface="+mn-ea"/>
          <a:cs typeface="+mn-cs"/>
        </a:defRPr>
      </a:lvl5pPr>
      <a:lvl6pPr marL="1919783" algn="l" defTabSz="767913" rtl="0" eaLnBrk="1" latinLnBrk="0" hangingPunct="1">
        <a:defRPr sz="1512" kern="1200">
          <a:solidFill>
            <a:schemeClr val="tx1"/>
          </a:solidFill>
          <a:latin typeface="+mn-lt"/>
          <a:ea typeface="+mn-ea"/>
          <a:cs typeface="+mn-cs"/>
        </a:defRPr>
      </a:lvl6pPr>
      <a:lvl7pPr marL="2303739" algn="l" defTabSz="767913" rtl="0" eaLnBrk="1" latinLnBrk="0" hangingPunct="1">
        <a:defRPr sz="1512" kern="1200">
          <a:solidFill>
            <a:schemeClr val="tx1"/>
          </a:solidFill>
          <a:latin typeface="+mn-lt"/>
          <a:ea typeface="+mn-ea"/>
          <a:cs typeface="+mn-cs"/>
        </a:defRPr>
      </a:lvl7pPr>
      <a:lvl8pPr marL="2687696" algn="l" defTabSz="767913" rtl="0" eaLnBrk="1" latinLnBrk="0" hangingPunct="1">
        <a:defRPr sz="1512" kern="1200">
          <a:solidFill>
            <a:schemeClr val="tx1"/>
          </a:solidFill>
          <a:latin typeface="+mn-lt"/>
          <a:ea typeface="+mn-ea"/>
          <a:cs typeface="+mn-cs"/>
        </a:defRPr>
      </a:lvl8pPr>
      <a:lvl9pPr marL="3071652" algn="l" defTabSz="767913" rtl="0" eaLnBrk="1" latinLnBrk="0" hangingPunct="1">
        <a:defRPr sz="15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notesSlide" Target="../notesSlides/notesSlide9.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comments" Target="../comments/commen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comments" Target="../comments/comment4.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5.png"/><Relationship Id="rId5" Type="http://schemas.openxmlformats.org/officeDocument/2006/relationships/image" Target="../media/image8.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9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comments" Target="../comments/comment5.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comments" Target="../comments/comment6.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5.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25.e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27.emf"/><Relationship Id="rId4" Type="http://schemas.openxmlformats.org/officeDocument/2006/relationships/image" Target="../media/image26.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notesSlide" Target="../notesSlides/notesSlide5.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Electrical components and systems</a:t>
            </a:r>
          </a:p>
        </p:txBody>
      </p:sp>
      <p:sp>
        <p:nvSpPr>
          <p:cNvPr id="3" name="Subtitle 2"/>
          <p:cNvSpPr>
            <a:spLocks noGrp="1"/>
          </p:cNvSpPr>
          <p:nvPr>
            <p:ph type="subTitle" idx="1"/>
          </p:nvPr>
        </p:nvSpPr>
        <p:spPr>
          <a:xfrm>
            <a:off x="1279924" y="2947720"/>
            <a:ext cx="7679531" cy="1390533"/>
          </a:xfrm>
        </p:spPr>
        <p:txBody>
          <a:bodyPr/>
          <a:lstStyle/>
          <a:p>
            <a:r>
              <a:rPr lang="en-GB" dirty="0"/>
              <a:t>Topic 2 – Wiring a panel</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Electrical control panel uses</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604" b="4460"/>
          <a:stretch/>
        </p:blipFill>
        <p:spPr bwMode="auto">
          <a:xfrm>
            <a:off x="771897" y="1943500"/>
            <a:ext cx="2038489" cy="255319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4826" r="6060" b="5371"/>
          <a:stretch/>
        </p:blipFill>
        <p:spPr bwMode="auto">
          <a:xfrm>
            <a:off x="3659022" y="1848543"/>
            <a:ext cx="2493818" cy="264814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0253" y="1848542"/>
            <a:ext cx="2452847" cy="264814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Graphic 8" descr="User">
            <a:extLst>
              <a:ext uri="{FF2B5EF4-FFF2-40B4-BE49-F238E27FC236}">
                <a16:creationId xmlns:a16="http://schemas.microsoft.com/office/drawing/2014/main" id="{6C5CFF63-8077-8946-9B7D-33C0DBF999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4874" y="4664665"/>
            <a:ext cx="854046" cy="854046"/>
          </a:xfrm>
          <a:prstGeom prst="rect">
            <a:avLst/>
          </a:prstGeom>
        </p:spPr>
      </p:pic>
      <p:sp>
        <p:nvSpPr>
          <p:cNvPr id="24" name="Rectangle 23">
            <a:extLst>
              <a:ext uri="{FF2B5EF4-FFF2-40B4-BE49-F238E27FC236}">
                <a16:creationId xmlns:a16="http://schemas.microsoft.com/office/drawing/2014/main" id="{E361E8D8-AEC4-C248-93E8-816F597EB996}"/>
              </a:ext>
            </a:extLst>
          </p:cNvPr>
          <p:cNvSpPr/>
          <p:nvPr/>
        </p:nvSpPr>
        <p:spPr>
          <a:xfrm>
            <a:off x="1198920" y="4860855"/>
            <a:ext cx="8776842" cy="461665"/>
          </a:xfrm>
          <a:prstGeom prst="rect">
            <a:avLst/>
          </a:prstGeom>
          <a:solidFill>
            <a:schemeClr val="tx1">
              <a:lumMod val="20000"/>
              <a:lumOff val="80000"/>
            </a:schemeClr>
          </a:solidFill>
          <a:ln>
            <a:solidFill>
              <a:schemeClr val="tx1">
                <a:lumMod val="40000"/>
                <a:lumOff val="60000"/>
              </a:schemeClr>
            </a:solidFill>
          </a:ln>
        </p:spPr>
        <p:txBody>
          <a:bodyPr wrap="square">
            <a:spAutoFit/>
          </a:bodyPr>
          <a:lstStyle/>
          <a:p>
            <a:r>
              <a:rPr lang="en-GB" sz="2400" i="1" dirty="0"/>
              <a:t>Click on each image to learn what the different panels are used for.</a:t>
            </a:r>
          </a:p>
        </p:txBody>
      </p:sp>
    </p:spTree>
    <p:custDataLst>
      <p:tags r:id="rId1"/>
    </p:custDataLst>
    <p:extLst>
      <p:ext uri="{BB962C8B-B14F-4D97-AF65-F5344CB8AC3E}">
        <p14:creationId xmlns:p14="http://schemas.microsoft.com/office/powerpoint/2010/main" val="2606540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Preparing to wire a panel</a:t>
            </a:r>
          </a:p>
        </p:txBody>
      </p:sp>
      <p:sp>
        <p:nvSpPr>
          <p:cNvPr id="3" name="Content Placeholder 2"/>
          <p:cNvSpPr>
            <a:spLocks noGrp="1"/>
          </p:cNvSpPr>
          <p:nvPr>
            <p:ph idx="1"/>
          </p:nvPr>
        </p:nvSpPr>
        <p:spPr>
          <a:xfrm>
            <a:off x="1122534" y="1469694"/>
            <a:ext cx="7607557" cy="1528339"/>
          </a:xfrm>
        </p:spPr>
        <p:txBody>
          <a:bodyPr>
            <a:noAutofit/>
          </a:bodyPr>
          <a:lstStyle/>
          <a:p>
            <a:pPr marL="0" indent="0" algn="just">
              <a:buNone/>
            </a:pPr>
            <a:r>
              <a:rPr lang="en-GB" sz="2400" dirty="0"/>
              <a:t>As an electrician you will be required to wire an electrical panel safely, neatly and as per wiring regulations.  Before you learn how to wire a panel you must be able to terminate and join conductors. </a:t>
            </a:r>
          </a:p>
        </p:txBody>
      </p:sp>
      <p:grpSp>
        <p:nvGrpSpPr>
          <p:cNvPr id="6" name="Group 5"/>
          <p:cNvGrpSpPr/>
          <p:nvPr/>
        </p:nvGrpSpPr>
        <p:grpSpPr>
          <a:xfrm>
            <a:off x="3650088" y="3174099"/>
            <a:ext cx="2939199" cy="854046"/>
            <a:chOff x="3782772" y="3174099"/>
            <a:chExt cx="2939199" cy="854046"/>
          </a:xfrm>
        </p:grpSpPr>
        <p:sp>
          <p:nvSpPr>
            <p:cNvPr id="4" name="TextBox 3"/>
            <p:cNvSpPr txBox="1"/>
            <p:nvPr/>
          </p:nvSpPr>
          <p:spPr>
            <a:xfrm>
              <a:off x="4593369" y="3370290"/>
              <a:ext cx="2128602" cy="461665"/>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solidFill>
                    <a:schemeClr val="accent6">
                      <a:lumMod val="60000"/>
                      <a:lumOff val="40000"/>
                    </a:schemeClr>
                  </a:solidFill>
                </a:rPr>
                <a:t>SAFETY FIRST !</a:t>
              </a:r>
            </a:p>
          </p:txBody>
        </p:sp>
        <p:pic>
          <p:nvPicPr>
            <p:cNvPr id="5" name="Graphic 8" descr="User">
              <a:extLst>
                <a:ext uri="{FF2B5EF4-FFF2-40B4-BE49-F238E27FC236}">
                  <a16:creationId xmlns:a16="http://schemas.microsoft.com/office/drawing/2014/main" id="{E2092FAE-43D4-A64D-8926-8B141ADBB9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82772" y="3174099"/>
              <a:ext cx="854046" cy="854046"/>
            </a:xfrm>
            <a:prstGeom prst="rect">
              <a:avLst/>
            </a:prstGeom>
          </p:spPr>
        </p:pic>
      </p:grpSp>
    </p:spTree>
    <p:custDataLst>
      <p:tags r:id="rId1"/>
    </p:custDataLst>
    <p:extLst>
      <p:ext uri="{BB962C8B-B14F-4D97-AF65-F5344CB8AC3E}">
        <p14:creationId xmlns:p14="http://schemas.microsoft.com/office/powerpoint/2010/main" val="2100612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Methods of terminating a cable</a:t>
            </a:r>
          </a:p>
        </p:txBody>
      </p:sp>
      <p:sp>
        <p:nvSpPr>
          <p:cNvPr id="3" name="Content Placeholder 2"/>
          <p:cNvSpPr>
            <a:spLocks noGrp="1"/>
          </p:cNvSpPr>
          <p:nvPr>
            <p:ph idx="1"/>
          </p:nvPr>
        </p:nvSpPr>
        <p:spPr>
          <a:xfrm>
            <a:off x="1122534" y="1469694"/>
            <a:ext cx="7607557" cy="1438398"/>
          </a:xfrm>
        </p:spPr>
        <p:txBody>
          <a:bodyPr>
            <a:noAutofit/>
          </a:bodyPr>
          <a:lstStyle/>
          <a:p>
            <a:pPr marL="0" indent="0" algn="just">
              <a:buNone/>
            </a:pPr>
            <a:r>
              <a:rPr lang="en-ZA" sz="2400" dirty="0"/>
              <a:t>A cable termination describes the specific point at which a cable, ends or starts. Cable terminations are often designed to enable the physical and electrical connecting of two cable ends. Connections must be safe, tight and neat.</a:t>
            </a:r>
            <a:endParaRPr lang="en-GB" sz="2400" dirty="0"/>
          </a:p>
        </p:txBody>
      </p:sp>
      <p:grpSp>
        <p:nvGrpSpPr>
          <p:cNvPr id="5" name="Group 4"/>
          <p:cNvGrpSpPr/>
          <p:nvPr/>
        </p:nvGrpSpPr>
        <p:grpSpPr>
          <a:xfrm>
            <a:off x="616488" y="3020328"/>
            <a:ext cx="2951171" cy="2201034"/>
            <a:chOff x="616488" y="3020328"/>
            <a:chExt cx="2951171" cy="2201034"/>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747"/>
            <a:stretch/>
          </p:blipFill>
          <p:spPr bwMode="auto">
            <a:xfrm>
              <a:off x="616488" y="3020328"/>
              <a:ext cx="2951171" cy="18108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93609" y="4852030"/>
              <a:ext cx="1796928" cy="369332"/>
            </a:xfrm>
            <a:prstGeom prst="rect">
              <a:avLst/>
            </a:prstGeom>
            <a:noFill/>
          </p:spPr>
          <p:txBody>
            <a:bodyPr wrap="square" rtlCol="0">
              <a:spAutoFit/>
            </a:bodyPr>
            <a:lstStyle/>
            <a:p>
              <a:r>
                <a:rPr lang="en-ZA" dirty="0">
                  <a:solidFill>
                    <a:srgbClr val="0070C0"/>
                  </a:solidFill>
                </a:rPr>
                <a:t>Connector strip</a:t>
              </a:r>
            </a:p>
          </p:txBody>
        </p:sp>
      </p:grpSp>
      <p:grpSp>
        <p:nvGrpSpPr>
          <p:cNvPr id="6" name="Group 5"/>
          <p:cNvGrpSpPr/>
          <p:nvPr/>
        </p:nvGrpSpPr>
        <p:grpSpPr>
          <a:xfrm>
            <a:off x="3706959" y="3020327"/>
            <a:ext cx="2996409" cy="2211455"/>
            <a:chOff x="3706959" y="3020327"/>
            <a:chExt cx="2996409" cy="2211455"/>
          </a:xfrm>
        </p:grpSpPr>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1009"/>
            <a:stretch/>
          </p:blipFill>
          <p:spPr bwMode="auto">
            <a:xfrm>
              <a:off x="3706959" y="3020327"/>
              <a:ext cx="2996409" cy="181085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306699" y="4862450"/>
              <a:ext cx="1796928" cy="369332"/>
            </a:xfrm>
            <a:prstGeom prst="rect">
              <a:avLst/>
            </a:prstGeom>
            <a:noFill/>
          </p:spPr>
          <p:txBody>
            <a:bodyPr wrap="square" rtlCol="0">
              <a:spAutoFit/>
            </a:bodyPr>
            <a:lstStyle/>
            <a:p>
              <a:r>
                <a:rPr lang="en-ZA" dirty="0">
                  <a:solidFill>
                    <a:srgbClr val="0070C0"/>
                  </a:solidFill>
                </a:rPr>
                <a:t>Making a loop</a:t>
              </a:r>
            </a:p>
          </p:txBody>
        </p:sp>
      </p:grpSp>
      <p:grpSp>
        <p:nvGrpSpPr>
          <p:cNvPr id="7" name="Group 6"/>
          <p:cNvGrpSpPr/>
          <p:nvPr/>
        </p:nvGrpSpPr>
        <p:grpSpPr>
          <a:xfrm>
            <a:off x="6898239" y="3020326"/>
            <a:ext cx="3198359" cy="2488456"/>
            <a:chOff x="6898239" y="3020326"/>
            <a:chExt cx="3198359" cy="2488456"/>
          </a:xfrm>
        </p:grpSpPr>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12241"/>
            <a:stretch/>
          </p:blipFill>
          <p:spPr bwMode="auto">
            <a:xfrm>
              <a:off x="6898239" y="3020326"/>
              <a:ext cx="3168378" cy="181085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928220" y="4862451"/>
              <a:ext cx="3168378" cy="646331"/>
            </a:xfrm>
            <a:prstGeom prst="rect">
              <a:avLst/>
            </a:prstGeom>
            <a:noFill/>
          </p:spPr>
          <p:txBody>
            <a:bodyPr wrap="square" rtlCol="0" anchor="ctr">
              <a:spAutoFit/>
            </a:bodyPr>
            <a:lstStyle/>
            <a:p>
              <a:pPr algn="ctr"/>
              <a:r>
                <a:rPr lang="en-ZA" dirty="0">
                  <a:solidFill>
                    <a:srgbClr val="0070C0"/>
                  </a:solidFill>
                </a:rPr>
                <a:t>Crimping a lug </a:t>
              </a:r>
            </a:p>
            <a:p>
              <a:pPr algn="ctr"/>
              <a:r>
                <a:rPr lang="en-ZA" dirty="0">
                  <a:solidFill>
                    <a:srgbClr val="0070C0"/>
                  </a:solidFill>
                </a:rPr>
                <a:t>(stranded conductors only)</a:t>
              </a:r>
            </a:p>
          </p:txBody>
        </p:sp>
      </p:grpSp>
    </p:spTree>
    <p:custDataLst>
      <p:tags r:id="rId1"/>
    </p:custDataLst>
    <p:extLst>
      <p:ext uri="{BB962C8B-B14F-4D97-AF65-F5344CB8AC3E}">
        <p14:creationId xmlns:p14="http://schemas.microsoft.com/office/powerpoint/2010/main" val="3409904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Using connector strips</a:t>
            </a:r>
          </a:p>
        </p:txBody>
      </p:sp>
      <p:pic>
        <p:nvPicPr>
          <p:cNvPr id="5" name="Graphic 8" descr="User">
            <a:extLst>
              <a:ext uri="{FF2B5EF4-FFF2-40B4-BE49-F238E27FC236}">
                <a16:creationId xmlns:a16="http://schemas.microsoft.com/office/drawing/2014/main" id="{6C5CFF63-8077-8946-9B7D-33C0DBF999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7330" y="4676929"/>
            <a:ext cx="854046" cy="854046"/>
          </a:xfrm>
          <a:prstGeom prst="rect">
            <a:avLst/>
          </a:prstGeom>
        </p:spPr>
      </p:pic>
      <p:sp>
        <p:nvSpPr>
          <p:cNvPr id="6" name="Rectangle 5">
            <a:extLst>
              <a:ext uri="{FF2B5EF4-FFF2-40B4-BE49-F238E27FC236}">
                <a16:creationId xmlns:a16="http://schemas.microsoft.com/office/drawing/2014/main" id="{E361E8D8-AEC4-C248-93E8-816F597EB996}"/>
              </a:ext>
            </a:extLst>
          </p:cNvPr>
          <p:cNvSpPr/>
          <p:nvPr/>
        </p:nvSpPr>
        <p:spPr>
          <a:xfrm>
            <a:off x="1911376" y="4873119"/>
            <a:ext cx="7382526" cy="461665"/>
          </a:xfrm>
          <a:prstGeom prst="rect">
            <a:avLst/>
          </a:prstGeom>
          <a:solidFill>
            <a:schemeClr val="tx1">
              <a:lumMod val="20000"/>
              <a:lumOff val="80000"/>
            </a:schemeClr>
          </a:solidFill>
          <a:ln>
            <a:solidFill>
              <a:schemeClr val="tx1">
                <a:lumMod val="40000"/>
                <a:lumOff val="60000"/>
              </a:schemeClr>
            </a:solidFill>
          </a:ln>
        </p:spPr>
        <p:txBody>
          <a:bodyPr wrap="square">
            <a:spAutoFit/>
          </a:bodyPr>
          <a:lstStyle/>
          <a:p>
            <a:r>
              <a:rPr lang="en-GB" sz="2400" i="1" dirty="0"/>
              <a:t>Click on the diagram to learn how to use connector strips.</a:t>
            </a:r>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1611402"/>
            <a:ext cx="5210175" cy="29337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602767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t>Practise using connector strips</a:t>
            </a:r>
          </a:p>
        </p:txBody>
      </p:sp>
      <p:sp>
        <p:nvSpPr>
          <p:cNvPr id="3" name="Content Placeholder 2"/>
          <p:cNvSpPr>
            <a:spLocks noGrp="1"/>
          </p:cNvSpPr>
          <p:nvPr>
            <p:ph idx="1"/>
          </p:nvPr>
        </p:nvSpPr>
        <p:spPr>
          <a:xfrm>
            <a:off x="703959" y="1533187"/>
            <a:ext cx="8831461" cy="770626"/>
          </a:xfrm>
        </p:spPr>
        <p:txBody>
          <a:bodyPr>
            <a:normAutofit/>
          </a:bodyPr>
          <a:lstStyle/>
          <a:p>
            <a:pPr marL="0" indent="0">
              <a:buNone/>
            </a:pPr>
            <a:r>
              <a:rPr lang="en-ZA" sz="2400" dirty="0"/>
              <a:t>	</a:t>
            </a:r>
          </a:p>
          <a:p>
            <a:pPr marL="0" indent="0">
              <a:buNone/>
            </a:pPr>
            <a:endParaRPr lang="en-ZA" sz="2400" dirty="0"/>
          </a:p>
        </p:txBody>
      </p:sp>
      <p:sp>
        <p:nvSpPr>
          <p:cNvPr id="7" name="Rounded Rectangle 6"/>
          <p:cNvSpPr/>
          <p:nvPr/>
        </p:nvSpPr>
        <p:spPr>
          <a:xfrm>
            <a:off x="703959" y="1475080"/>
            <a:ext cx="8300852" cy="77062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Practise preparing at least five conductor ends to fit into connector strips. </a:t>
            </a:r>
          </a:p>
          <a:p>
            <a:pPr algn="ctr"/>
            <a:r>
              <a:rPr lang="en-ZA" dirty="0">
                <a:solidFill>
                  <a:schemeClr val="tx1"/>
                </a:solidFill>
              </a:rPr>
              <a:t>Use 1,5 mm</a:t>
            </a:r>
            <a:r>
              <a:rPr lang="en-ZA" baseline="30000" dirty="0">
                <a:solidFill>
                  <a:schemeClr val="tx1"/>
                </a:solidFill>
              </a:rPr>
              <a:t>2 </a:t>
            </a:r>
            <a:r>
              <a:rPr lang="en-ZA" dirty="0">
                <a:solidFill>
                  <a:schemeClr val="tx1"/>
                </a:solidFill>
              </a:rPr>
              <a:t>and 4 mm</a:t>
            </a:r>
            <a:r>
              <a:rPr lang="en-ZA" baseline="30000" dirty="0">
                <a:solidFill>
                  <a:schemeClr val="tx1"/>
                </a:solidFill>
              </a:rPr>
              <a:t>2 </a:t>
            </a:r>
            <a:r>
              <a:rPr lang="en-ZA" dirty="0">
                <a:solidFill>
                  <a:schemeClr val="tx1"/>
                </a:solidFill>
              </a:rPr>
              <a:t>copper conductors. </a:t>
            </a:r>
          </a:p>
        </p:txBody>
      </p:sp>
    </p:spTree>
    <p:custDataLst>
      <p:tags r:id="rId1"/>
    </p:custDataLst>
    <p:extLst>
      <p:ext uri="{BB962C8B-B14F-4D97-AF65-F5344CB8AC3E}">
        <p14:creationId xmlns:p14="http://schemas.microsoft.com/office/powerpoint/2010/main" val="1695112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Using loops</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6512" y="1436688"/>
            <a:ext cx="5086350" cy="28860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Graphic 8" descr="User">
            <a:extLst>
              <a:ext uri="{FF2B5EF4-FFF2-40B4-BE49-F238E27FC236}">
                <a16:creationId xmlns:a16="http://schemas.microsoft.com/office/drawing/2014/main" id="{6C5CFF63-8077-8946-9B7D-33C0DBF999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7330" y="4676929"/>
            <a:ext cx="854046" cy="854046"/>
          </a:xfrm>
          <a:prstGeom prst="rect">
            <a:avLst/>
          </a:prstGeom>
        </p:spPr>
      </p:pic>
      <p:sp>
        <p:nvSpPr>
          <p:cNvPr id="6" name="Rectangle 5">
            <a:extLst>
              <a:ext uri="{FF2B5EF4-FFF2-40B4-BE49-F238E27FC236}">
                <a16:creationId xmlns:a16="http://schemas.microsoft.com/office/drawing/2014/main" id="{E361E8D8-AEC4-C248-93E8-816F597EB996}"/>
              </a:ext>
            </a:extLst>
          </p:cNvPr>
          <p:cNvSpPr/>
          <p:nvPr/>
        </p:nvSpPr>
        <p:spPr>
          <a:xfrm>
            <a:off x="1911376" y="4873119"/>
            <a:ext cx="7382526" cy="461665"/>
          </a:xfrm>
          <a:prstGeom prst="rect">
            <a:avLst/>
          </a:prstGeom>
          <a:solidFill>
            <a:schemeClr val="tx1">
              <a:lumMod val="20000"/>
              <a:lumOff val="80000"/>
            </a:schemeClr>
          </a:solidFill>
          <a:ln>
            <a:solidFill>
              <a:schemeClr val="tx1">
                <a:lumMod val="40000"/>
                <a:lumOff val="60000"/>
              </a:schemeClr>
            </a:solidFill>
          </a:ln>
        </p:spPr>
        <p:txBody>
          <a:bodyPr wrap="square">
            <a:spAutoFit/>
          </a:bodyPr>
          <a:lstStyle/>
          <a:p>
            <a:r>
              <a:rPr lang="en-GB" sz="2400" i="1" dirty="0"/>
              <a:t>Click on the diagram to learn how to form loops.</a:t>
            </a:r>
          </a:p>
        </p:txBody>
      </p:sp>
    </p:spTree>
    <p:custDataLst>
      <p:tags r:id="rId1"/>
    </p:custDataLst>
    <p:extLst>
      <p:ext uri="{BB962C8B-B14F-4D97-AF65-F5344CB8AC3E}">
        <p14:creationId xmlns:p14="http://schemas.microsoft.com/office/powerpoint/2010/main" val="2413377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t>Practise forming loops</a:t>
            </a:r>
          </a:p>
        </p:txBody>
      </p:sp>
      <p:sp>
        <p:nvSpPr>
          <p:cNvPr id="3" name="Content Placeholder 2"/>
          <p:cNvSpPr>
            <a:spLocks noGrp="1"/>
          </p:cNvSpPr>
          <p:nvPr>
            <p:ph idx="1"/>
          </p:nvPr>
        </p:nvSpPr>
        <p:spPr>
          <a:xfrm>
            <a:off x="703959" y="1533187"/>
            <a:ext cx="8831461" cy="770626"/>
          </a:xfrm>
        </p:spPr>
        <p:txBody>
          <a:bodyPr>
            <a:normAutofit/>
          </a:bodyPr>
          <a:lstStyle/>
          <a:p>
            <a:pPr marL="0" indent="0">
              <a:buNone/>
            </a:pPr>
            <a:r>
              <a:rPr lang="en-ZA" sz="2400" dirty="0"/>
              <a:t>	</a:t>
            </a:r>
          </a:p>
          <a:p>
            <a:pPr marL="0" indent="0">
              <a:buNone/>
            </a:pPr>
            <a:endParaRPr lang="en-ZA" sz="2400" dirty="0"/>
          </a:p>
        </p:txBody>
      </p:sp>
      <mc:AlternateContent xmlns:mc="http://schemas.openxmlformats.org/markup-compatibility/2006" xmlns:a14="http://schemas.microsoft.com/office/drawing/2010/main">
        <mc:Choice Requires="a14">
          <p:sp>
            <p:nvSpPr>
              <p:cNvPr id="7" name="Rounded Rectangle 6"/>
              <p:cNvSpPr/>
              <p:nvPr/>
            </p:nvSpPr>
            <p:spPr>
              <a:xfrm>
                <a:off x="703959" y="1467366"/>
                <a:ext cx="8300852" cy="111628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dirty="0">
                    <a:solidFill>
                      <a:schemeClr val="tx1"/>
                    </a:solidFill>
                  </a:rPr>
                  <a:t>Make at least five loops on the ends of:</a:t>
                </a:r>
              </a:p>
              <a:p>
                <a:pPr algn="ctr"/>
                <a:r>
                  <a:rPr lang="en-ZA" dirty="0">
                    <a:solidFill>
                      <a:schemeClr val="tx1"/>
                    </a:solidFill>
                  </a:rPr>
                  <a:t>a) </a:t>
                </a:r>
                <a14:m>
                  <m:oMath xmlns:m="http://schemas.openxmlformats.org/officeDocument/2006/math">
                    <m:r>
                      <a:rPr lang="en-ZA" i="1" dirty="0" smtClean="0">
                        <a:solidFill>
                          <a:schemeClr val="tx1"/>
                        </a:solidFill>
                        <a:latin typeface="Cambria Math"/>
                      </a:rPr>
                      <m:t>1 </m:t>
                    </m:r>
                    <m:r>
                      <a:rPr lang="en-ZA" i="1" dirty="0" smtClean="0">
                        <a:solidFill>
                          <a:schemeClr val="tx1"/>
                        </a:solidFill>
                        <a:latin typeface="Cambria Math"/>
                      </a:rPr>
                      <m:t>𝑚</m:t>
                    </m:r>
                    <m:sSup>
                      <m:sSupPr>
                        <m:ctrlPr>
                          <a:rPr lang="en-ZA" b="0" i="1" dirty="0" smtClean="0">
                            <a:solidFill>
                              <a:schemeClr val="tx1"/>
                            </a:solidFill>
                            <a:latin typeface="Cambria Math" panose="02040503050406030204" pitchFamily="18" charset="0"/>
                          </a:rPr>
                        </m:ctrlPr>
                      </m:sSupPr>
                      <m:e>
                        <m:r>
                          <a:rPr lang="en-ZA" i="1" dirty="0" smtClean="0">
                            <a:solidFill>
                              <a:schemeClr val="tx1"/>
                            </a:solidFill>
                            <a:latin typeface="Cambria Math"/>
                          </a:rPr>
                          <m:t>𝑚</m:t>
                        </m:r>
                      </m:e>
                      <m:sup>
                        <m:r>
                          <a:rPr lang="en-ZA" i="1" dirty="0" smtClean="0">
                            <a:solidFill>
                              <a:schemeClr val="tx1"/>
                            </a:solidFill>
                            <a:latin typeface="Cambria Math"/>
                          </a:rPr>
                          <m:t>2</m:t>
                        </m:r>
                      </m:sup>
                    </m:sSup>
                    <m:r>
                      <a:rPr lang="en-ZA" i="1" dirty="0" smtClean="0">
                        <a:solidFill>
                          <a:schemeClr val="tx1"/>
                        </a:solidFill>
                        <a:latin typeface="Cambria Math"/>
                      </a:rPr>
                      <m:t> </m:t>
                    </m:r>
                  </m:oMath>
                </a14:m>
                <a:r>
                  <a:rPr lang="en-ZA" dirty="0">
                    <a:solidFill>
                      <a:schemeClr val="tx1"/>
                    </a:solidFill>
                  </a:rPr>
                  <a:t>solid conductors,</a:t>
                </a:r>
              </a:p>
              <a:p>
                <a:pPr algn="ctr"/>
                <a:r>
                  <a:rPr lang="en-ZA" dirty="0">
                    <a:solidFill>
                      <a:schemeClr val="tx1"/>
                    </a:solidFill>
                  </a:rPr>
                  <a:t>                  b) </a:t>
                </a:r>
                <a14:m>
                  <m:oMath xmlns:m="http://schemas.openxmlformats.org/officeDocument/2006/math">
                    <m:r>
                      <a:rPr lang="en-ZA" i="1" dirty="0" smtClean="0">
                        <a:solidFill>
                          <a:schemeClr val="tx1"/>
                        </a:solidFill>
                        <a:latin typeface="Cambria Math"/>
                      </a:rPr>
                      <m:t>1,5 </m:t>
                    </m:r>
                    <m:r>
                      <a:rPr lang="en-ZA" i="1" dirty="0" smtClean="0">
                        <a:solidFill>
                          <a:schemeClr val="tx1"/>
                        </a:solidFill>
                        <a:latin typeface="Cambria Math"/>
                      </a:rPr>
                      <m:t>𝑚</m:t>
                    </m:r>
                    <m:sSup>
                      <m:sSupPr>
                        <m:ctrlPr>
                          <a:rPr lang="en-ZA" b="0" i="1" dirty="0" smtClean="0">
                            <a:solidFill>
                              <a:schemeClr val="tx1"/>
                            </a:solidFill>
                            <a:latin typeface="Cambria Math" panose="02040503050406030204" pitchFamily="18" charset="0"/>
                          </a:rPr>
                        </m:ctrlPr>
                      </m:sSupPr>
                      <m:e>
                        <m:r>
                          <a:rPr lang="en-ZA" i="1" dirty="0" smtClean="0">
                            <a:solidFill>
                              <a:schemeClr val="tx1"/>
                            </a:solidFill>
                            <a:latin typeface="Cambria Math"/>
                          </a:rPr>
                          <m:t>𝑚</m:t>
                        </m:r>
                      </m:e>
                      <m:sup>
                        <m:r>
                          <a:rPr lang="en-ZA" i="1" dirty="0" smtClean="0">
                            <a:solidFill>
                              <a:schemeClr val="tx1"/>
                            </a:solidFill>
                            <a:latin typeface="Cambria Math"/>
                          </a:rPr>
                          <m:t>2</m:t>
                        </m:r>
                      </m:sup>
                    </m:sSup>
                  </m:oMath>
                </a14:m>
                <a:r>
                  <a:rPr lang="en-ZA" dirty="0">
                    <a:solidFill>
                      <a:schemeClr val="tx1"/>
                    </a:solidFill>
                  </a:rPr>
                  <a:t> stranded conductors, and</a:t>
                </a:r>
              </a:p>
              <a:p>
                <a:pPr algn="ctr"/>
                <a:r>
                  <a:rPr lang="en-ZA" dirty="0">
                    <a:solidFill>
                      <a:schemeClr val="tx1"/>
                    </a:solidFill>
                  </a:rPr>
                  <a:t>       c) </a:t>
                </a:r>
                <a14:m>
                  <m:oMath xmlns:m="http://schemas.openxmlformats.org/officeDocument/2006/math">
                    <m:r>
                      <a:rPr lang="en-ZA" i="1" dirty="0" smtClean="0">
                        <a:solidFill>
                          <a:schemeClr val="tx1"/>
                        </a:solidFill>
                        <a:latin typeface="Cambria Math"/>
                      </a:rPr>
                      <m:t>4 </m:t>
                    </m:r>
                    <m:r>
                      <a:rPr lang="en-ZA" i="1" dirty="0" smtClean="0">
                        <a:solidFill>
                          <a:schemeClr val="tx1"/>
                        </a:solidFill>
                        <a:latin typeface="Cambria Math"/>
                      </a:rPr>
                      <m:t>𝑚</m:t>
                    </m:r>
                    <m:sSup>
                      <m:sSupPr>
                        <m:ctrlPr>
                          <a:rPr lang="en-ZA" b="0" i="1" dirty="0" smtClean="0">
                            <a:solidFill>
                              <a:schemeClr val="tx1"/>
                            </a:solidFill>
                            <a:latin typeface="Cambria Math" panose="02040503050406030204" pitchFamily="18" charset="0"/>
                          </a:rPr>
                        </m:ctrlPr>
                      </m:sSupPr>
                      <m:e>
                        <m:r>
                          <a:rPr lang="en-ZA" i="1" dirty="0" smtClean="0">
                            <a:solidFill>
                              <a:schemeClr val="tx1"/>
                            </a:solidFill>
                            <a:latin typeface="Cambria Math"/>
                          </a:rPr>
                          <m:t>𝑚</m:t>
                        </m:r>
                      </m:e>
                      <m:sup>
                        <m:r>
                          <a:rPr lang="en-ZA" i="1" dirty="0" smtClean="0">
                            <a:solidFill>
                              <a:schemeClr val="tx1"/>
                            </a:solidFill>
                            <a:latin typeface="Cambria Math"/>
                          </a:rPr>
                          <m:t>2</m:t>
                        </m:r>
                      </m:sup>
                    </m:sSup>
                    <m:r>
                      <a:rPr lang="en-ZA" i="1" dirty="0" smtClean="0">
                        <a:solidFill>
                          <a:schemeClr val="tx1"/>
                        </a:solidFill>
                        <a:latin typeface="Cambria Math"/>
                      </a:rPr>
                      <m:t> </m:t>
                    </m:r>
                  </m:oMath>
                </a14:m>
                <a:r>
                  <a:rPr lang="en-ZA" dirty="0">
                    <a:solidFill>
                      <a:schemeClr val="tx1"/>
                    </a:solidFill>
                  </a:rPr>
                  <a:t>stranded conductors.</a:t>
                </a:r>
              </a:p>
            </p:txBody>
          </p:sp>
        </mc:Choice>
        <mc:Fallback xmlns="">
          <p:sp>
            <p:nvSpPr>
              <p:cNvPr id="7" name="Rounded Rectangle 6"/>
              <p:cNvSpPr>
                <a:spLocks noRot="1" noChangeAspect="1" noMove="1" noResize="1" noEditPoints="1" noAdjustHandles="1" noChangeArrowheads="1" noChangeShapeType="1" noTextEdit="1"/>
              </p:cNvSpPr>
              <p:nvPr/>
            </p:nvSpPr>
            <p:spPr>
              <a:xfrm>
                <a:off x="703959" y="1467366"/>
                <a:ext cx="8300852" cy="1116281"/>
              </a:xfrm>
              <a:prstGeom prst="roundRect">
                <a:avLst/>
              </a:prstGeom>
              <a:blipFill rotWithShape="1">
                <a:blip r:embed="rId4"/>
                <a:stretch>
                  <a:fillRect t="-5405" b="-11351"/>
                </a:stretch>
              </a:blipFill>
            </p:spPr>
            <p:txBody>
              <a:bodyPr/>
              <a:lstStyle/>
              <a:p>
                <a:r>
                  <a:rPr lang="en-ZA">
                    <a:noFill/>
                  </a:rPr>
                  <a:t> </a:t>
                </a:r>
              </a:p>
            </p:txBody>
          </p:sp>
        </mc:Fallback>
      </mc:AlternateContent>
    </p:spTree>
    <p:custDataLst>
      <p:tags r:id="rId1"/>
    </p:custDataLst>
    <p:extLst>
      <p:ext uri="{BB962C8B-B14F-4D97-AF65-F5344CB8AC3E}">
        <p14:creationId xmlns:p14="http://schemas.microsoft.com/office/powerpoint/2010/main" val="2364330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Using lugs</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8888" y="1422400"/>
            <a:ext cx="5181600" cy="29146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Graphic 8" descr="User">
            <a:extLst>
              <a:ext uri="{FF2B5EF4-FFF2-40B4-BE49-F238E27FC236}">
                <a16:creationId xmlns:a16="http://schemas.microsoft.com/office/drawing/2014/main" id="{6C5CFF63-8077-8946-9B7D-33C0DBF999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7330" y="4676929"/>
            <a:ext cx="854046" cy="854046"/>
          </a:xfrm>
          <a:prstGeom prst="rect">
            <a:avLst/>
          </a:prstGeom>
        </p:spPr>
      </p:pic>
      <p:sp>
        <p:nvSpPr>
          <p:cNvPr id="6" name="Rectangle 5">
            <a:extLst>
              <a:ext uri="{FF2B5EF4-FFF2-40B4-BE49-F238E27FC236}">
                <a16:creationId xmlns:a16="http://schemas.microsoft.com/office/drawing/2014/main" id="{E361E8D8-AEC4-C248-93E8-816F597EB996}"/>
              </a:ext>
            </a:extLst>
          </p:cNvPr>
          <p:cNvSpPr/>
          <p:nvPr/>
        </p:nvSpPr>
        <p:spPr>
          <a:xfrm>
            <a:off x="1911375" y="4873119"/>
            <a:ext cx="7697319" cy="461665"/>
          </a:xfrm>
          <a:prstGeom prst="rect">
            <a:avLst/>
          </a:prstGeom>
          <a:solidFill>
            <a:schemeClr val="tx1">
              <a:lumMod val="20000"/>
              <a:lumOff val="80000"/>
            </a:schemeClr>
          </a:solidFill>
          <a:ln>
            <a:solidFill>
              <a:schemeClr val="tx1">
                <a:lumMod val="40000"/>
                <a:lumOff val="60000"/>
              </a:schemeClr>
            </a:solidFill>
          </a:ln>
        </p:spPr>
        <p:txBody>
          <a:bodyPr wrap="square">
            <a:spAutoFit/>
          </a:bodyPr>
          <a:lstStyle/>
          <a:p>
            <a:r>
              <a:rPr lang="en-GB" sz="2400" i="1" dirty="0"/>
              <a:t>Click on the diagram to learn the </a:t>
            </a:r>
            <a:r>
              <a:rPr lang="en-ZA" sz="2400" i="1" dirty="0"/>
              <a:t>method to crimp on a lug</a:t>
            </a:r>
            <a:endParaRPr lang="en-GB" sz="2400" i="1" dirty="0"/>
          </a:p>
        </p:txBody>
      </p:sp>
    </p:spTree>
    <p:custDataLst>
      <p:tags r:id="rId1"/>
    </p:custDataLst>
    <p:extLst>
      <p:ext uri="{BB962C8B-B14F-4D97-AF65-F5344CB8AC3E}">
        <p14:creationId xmlns:p14="http://schemas.microsoft.com/office/powerpoint/2010/main" val="608337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t>Practise using lugs</a:t>
            </a:r>
          </a:p>
        </p:txBody>
      </p:sp>
      <p:sp>
        <p:nvSpPr>
          <p:cNvPr id="3" name="Content Placeholder 2"/>
          <p:cNvSpPr>
            <a:spLocks noGrp="1"/>
          </p:cNvSpPr>
          <p:nvPr>
            <p:ph idx="1"/>
          </p:nvPr>
        </p:nvSpPr>
        <p:spPr>
          <a:xfrm>
            <a:off x="703959" y="1533187"/>
            <a:ext cx="8831461" cy="770626"/>
          </a:xfrm>
        </p:spPr>
        <p:txBody>
          <a:bodyPr>
            <a:normAutofit/>
          </a:bodyPr>
          <a:lstStyle/>
          <a:p>
            <a:pPr marL="0" indent="0">
              <a:buNone/>
            </a:pPr>
            <a:r>
              <a:rPr lang="en-ZA" sz="2400" dirty="0"/>
              <a:t>	</a:t>
            </a:r>
          </a:p>
          <a:p>
            <a:pPr marL="0" indent="0">
              <a:buNone/>
            </a:pPr>
            <a:endParaRPr lang="en-ZA" sz="2400" dirty="0"/>
          </a:p>
        </p:txBody>
      </p:sp>
      <p:sp>
        <p:nvSpPr>
          <p:cNvPr id="7" name="Rounded Rectangle 6"/>
          <p:cNvSpPr/>
          <p:nvPr/>
        </p:nvSpPr>
        <p:spPr>
          <a:xfrm>
            <a:off x="703959" y="1467366"/>
            <a:ext cx="8300852" cy="111628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dirty="0">
                <a:solidFill>
                  <a:schemeClr val="tx1"/>
                </a:solidFill>
              </a:rPr>
              <a:t>Prepare at least two conductor ends for entry into crimp lugs, using: </a:t>
            </a:r>
          </a:p>
          <a:p>
            <a:pPr algn="ctr"/>
            <a:r>
              <a:rPr lang="en-ZA" dirty="0">
                <a:solidFill>
                  <a:schemeClr val="tx1"/>
                </a:solidFill>
              </a:rPr>
              <a:t>a) 1,5 mm</a:t>
            </a:r>
            <a:r>
              <a:rPr lang="en-ZA" baseline="30000" dirty="0">
                <a:solidFill>
                  <a:schemeClr val="tx1"/>
                </a:solidFill>
              </a:rPr>
              <a:t>2 </a:t>
            </a:r>
            <a:r>
              <a:rPr lang="en-ZA" dirty="0">
                <a:solidFill>
                  <a:schemeClr val="tx1"/>
                </a:solidFill>
              </a:rPr>
              <a:t>copper conductors. </a:t>
            </a:r>
          </a:p>
          <a:p>
            <a:r>
              <a:rPr lang="en-ZA" dirty="0">
                <a:solidFill>
                  <a:schemeClr val="tx1"/>
                </a:solidFill>
              </a:rPr>
              <a:t>                                                 b) 4 mm</a:t>
            </a:r>
            <a:r>
              <a:rPr lang="en-ZA" baseline="30000" dirty="0">
                <a:solidFill>
                  <a:schemeClr val="tx1"/>
                </a:solidFill>
              </a:rPr>
              <a:t>2 </a:t>
            </a:r>
            <a:r>
              <a:rPr lang="en-ZA" dirty="0">
                <a:solidFill>
                  <a:schemeClr val="tx1"/>
                </a:solidFill>
              </a:rPr>
              <a:t>copper conductors. </a:t>
            </a:r>
          </a:p>
          <a:p>
            <a:r>
              <a:rPr lang="en-ZA" dirty="0"/>
              <a:t>	</a:t>
            </a:r>
          </a:p>
        </p:txBody>
      </p:sp>
    </p:spTree>
    <p:custDataLst>
      <p:tags r:id="rId1"/>
    </p:custDataLst>
    <p:extLst>
      <p:ext uri="{BB962C8B-B14F-4D97-AF65-F5344CB8AC3E}">
        <p14:creationId xmlns:p14="http://schemas.microsoft.com/office/powerpoint/2010/main" val="797112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ZA" sz="3000" dirty="0"/>
              <a:t>Joining conductors </a:t>
            </a:r>
            <a:endParaRPr lang="en-GB" sz="3000" dirty="0"/>
          </a:p>
        </p:txBody>
      </p:sp>
      <p:sp>
        <p:nvSpPr>
          <p:cNvPr id="3" name="Content Placeholder 2"/>
          <p:cNvSpPr>
            <a:spLocks noGrp="1"/>
          </p:cNvSpPr>
          <p:nvPr>
            <p:ph idx="1"/>
          </p:nvPr>
        </p:nvSpPr>
        <p:spPr>
          <a:xfrm>
            <a:off x="1122534" y="1469694"/>
            <a:ext cx="7607557" cy="3821508"/>
          </a:xfrm>
        </p:spPr>
        <p:txBody>
          <a:bodyPr>
            <a:noAutofit/>
          </a:bodyPr>
          <a:lstStyle/>
          <a:p>
            <a:pPr marL="0" indent="0" algn="just">
              <a:buNone/>
            </a:pPr>
            <a:r>
              <a:rPr lang="en-GB" sz="2400" dirty="0"/>
              <a:t>We have discussed cable joints in </a:t>
            </a:r>
            <a:r>
              <a:rPr lang="en-GB" sz="2400" dirty="0">
                <a:solidFill>
                  <a:srgbClr val="0070C0"/>
                </a:solidFill>
              </a:rPr>
              <a:t>unit 1.6 </a:t>
            </a:r>
            <a:r>
              <a:rPr lang="en-GB" sz="2400" dirty="0"/>
              <a:t>and will only go over it briefly in this unit. </a:t>
            </a:r>
            <a:r>
              <a:rPr lang="en-ZA" sz="2400" dirty="0"/>
              <a:t>Thin conductors can be joined by soldering or using ferrules. We deal with using ferrules only. This type of joint is known as a “dry joint” and </a:t>
            </a:r>
            <a:r>
              <a:rPr lang="en-ZA" sz="2400" b="1" dirty="0"/>
              <a:t>may not be used to join solid conductors.</a:t>
            </a:r>
          </a:p>
          <a:p>
            <a:pPr marL="0" indent="0" algn="just">
              <a:buNone/>
            </a:pPr>
            <a:r>
              <a:rPr lang="en-ZA" sz="2400" b="1" dirty="0">
                <a:solidFill>
                  <a:srgbClr val="0070C0"/>
                </a:solidFill>
              </a:rPr>
              <a:t>Do you remember what a ferrule is?</a:t>
            </a:r>
          </a:p>
          <a:p>
            <a:pPr marL="0" indent="0" algn="just">
              <a:buNone/>
            </a:pPr>
            <a:endParaRPr lang="en-ZA" sz="2400" b="1" dirty="0">
              <a:solidFill>
                <a:srgbClr val="0070C0"/>
              </a:solidFill>
            </a:endParaRPr>
          </a:p>
          <a:p>
            <a:pPr marL="0" indent="0" algn="just">
              <a:buNone/>
            </a:pPr>
            <a:endParaRPr lang="en-ZA" sz="2400" b="1" dirty="0">
              <a:solidFill>
                <a:srgbClr val="0070C0"/>
              </a:solidFill>
            </a:endParaRPr>
          </a:p>
          <a:p>
            <a:pPr marL="0" indent="0" algn="just">
              <a:buNone/>
            </a:pPr>
            <a:endParaRPr lang="en-ZA" sz="2400" b="1" dirty="0">
              <a:solidFill>
                <a:srgbClr val="0070C0"/>
              </a:solidFill>
            </a:endParaRPr>
          </a:p>
          <a:p>
            <a:pPr marL="0" indent="0" algn="just">
              <a:buNone/>
            </a:pPr>
            <a:endParaRPr lang="en-ZA" sz="2400" b="1" dirty="0">
              <a:solidFill>
                <a:srgbClr val="0070C0"/>
              </a:solidFill>
            </a:endParaRPr>
          </a:p>
          <a:p>
            <a:pPr marL="0" indent="0" algn="just">
              <a:buNone/>
            </a:pPr>
            <a:endParaRPr lang="en-GB" sz="2400" b="1" dirty="0">
              <a:solidFill>
                <a:srgbClr val="0070C0"/>
              </a:solidFill>
            </a:endParaRPr>
          </a:p>
        </p:txBody>
      </p:sp>
      <p:sp>
        <p:nvSpPr>
          <p:cNvPr id="5" name="TextBox 4"/>
          <p:cNvSpPr txBox="1"/>
          <p:nvPr/>
        </p:nvSpPr>
        <p:spPr>
          <a:xfrm>
            <a:off x="1253161" y="3837810"/>
            <a:ext cx="4316365" cy="369332"/>
          </a:xfrm>
          <a:prstGeom prst="rect">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ZA" dirty="0"/>
              <a:t>Click here for the answer</a:t>
            </a:r>
          </a:p>
        </p:txBody>
      </p:sp>
    </p:spTree>
    <p:custDataLst>
      <p:tags r:id="rId1"/>
    </p:custDataLst>
    <p:extLst>
      <p:ext uri="{BB962C8B-B14F-4D97-AF65-F5344CB8AC3E}">
        <p14:creationId xmlns:p14="http://schemas.microsoft.com/office/powerpoint/2010/main" val="1349838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Assumed prior learning </a:t>
            </a:r>
          </a:p>
        </p:txBody>
      </p:sp>
      <p:sp>
        <p:nvSpPr>
          <p:cNvPr id="3" name="Content Placeholder 2"/>
          <p:cNvSpPr>
            <a:spLocks noGrp="1"/>
          </p:cNvSpPr>
          <p:nvPr>
            <p:ph idx="1"/>
          </p:nvPr>
        </p:nvSpPr>
        <p:spPr/>
        <p:txBody>
          <a:bodyPr>
            <a:noAutofit/>
          </a:bodyPr>
          <a:lstStyle/>
          <a:p>
            <a:r>
              <a:rPr lang="en-GB" sz="2400" dirty="0"/>
              <a:t>General Basic Safety (</a:t>
            </a:r>
            <a:r>
              <a:rPr lang="en-GB" sz="2400" dirty="0">
                <a:solidFill>
                  <a:srgbClr val="0070C0"/>
                </a:solidFill>
              </a:rPr>
              <a:t>unit 00</a:t>
            </a:r>
            <a:r>
              <a:rPr lang="en-GB" sz="2400" dirty="0"/>
              <a:t>)</a:t>
            </a:r>
          </a:p>
          <a:p>
            <a:r>
              <a:rPr lang="en-GB" sz="2400" dirty="0"/>
              <a:t>Cables and conductors (</a:t>
            </a:r>
            <a:r>
              <a:rPr lang="en-GB" sz="2400" dirty="0">
                <a:solidFill>
                  <a:srgbClr val="0070C0"/>
                </a:solidFill>
              </a:rPr>
              <a:t>unit 1 topic 3</a:t>
            </a:r>
            <a:r>
              <a:rPr lang="en-GB" sz="2400" dirty="0"/>
              <a:t>)</a:t>
            </a:r>
          </a:p>
          <a:p>
            <a:r>
              <a:rPr lang="en-GB" sz="2400" dirty="0"/>
              <a:t>Getting familiar with resistors (</a:t>
            </a:r>
            <a:r>
              <a:rPr lang="en-GB" sz="2400" dirty="0">
                <a:solidFill>
                  <a:srgbClr val="0070C0"/>
                </a:solidFill>
              </a:rPr>
              <a:t>unit 3.1</a:t>
            </a:r>
            <a:r>
              <a:rPr lang="en-GB" sz="2400" dirty="0"/>
              <a:t>)</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endParaRPr lang="en-GB" sz="2400" dirty="0"/>
          </a:p>
          <a:p>
            <a:endParaRPr lang="en-GB" sz="2400" dirty="0"/>
          </a:p>
          <a:p>
            <a:endParaRPr lang="en-GB" sz="2400" dirty="0"/>
          </a:p>
        </p:txBody>
      </p:sp>
    </p:spTree>
    <p:custDataLst>
      <p:tags r:id="rId1"/>
    </p:custDataLst>
    <p:extLst>
      <p:ext uri="{BB962C8B-B14F-4D97-AF65-F5344CB8AC3E}">
        <p14:creationId xmlns:p14="http://schemas.microsoft.com/office/powerpoint/2010/main" val="2120016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Joining conductors with a crimp ferrule</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1452" y="1512925"/>
            <a:ext cx="4791075" cy="24288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Graphic 8" descr="User">
            <a:extLst>
              <a:ext uri="{FF2B5EF4-FFF2-40B4-BE49-F238E27FC236}">
                <a16:creationId xmlns:a16="http://schemas.microsoft.com/office/drawing/2014/main" id="{6C5CFF63-8077-8946-9B7D-33C0DBF999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37407" y="4215264"/>
            <a:ext cx="854046" cy="854046"/>
          </a:xfrm>
          <a:prstGeom prst="rect">
            <a:avLst/>
          </a:prstGeom>
        </p:spPr>
      </p:pic>
      <p:sp>
        <p:nvSpPr>
          <p:cNvPr id="6" name="Rectangle 5">
            <a:extLst>
              <a:ext uri="{FF2B5EF4-FFF2-40B4-BE49-F238E27FC236}">
                <a16:creationId xmlns:a16="http://schemas.microsoft.com/office/drawing/2014/main" id="{E361E8D8-AEC4-C248-93E8-816F597EB996}"/>
              </a:ext>
            </a:extLst>
          </p:cNvPr>
          <p:cNvSpPr/>
          <p:nvPr/>
        </p:nvSpPr>
        <p:spPr>
          <a:xfrm>
            <a:off x="2191452" y="4411454"/>
            <a:ext cx="7697319" cy="461665"/>
          </a:xfrm>
          <a:prstGeom prst="rect">
            <a:avLst/>
          </a:prstGeom>
          <a:solidFill>
            <a:schemeClr val="tx1">
              <a:lumMod val="20000"/>
              <a:lumOff val="80000"/>
            </a:schemeClr>
          </a:solidFill>
          <a:ln>
            <a:solidFill>
              <a:schemeClr val="tx1">
                <a:lumMod val="40000"/>
                <a:lumOff val="60000"/>
              </a:schemeClr>
            </a:solidFill>
          </a:ln>
        </p:spPr>
        <p:txBody>
          <a:bodyPr wrap="square">
            <a:spAutoFit/>
          </a:bodyPr>
          <a:lstStyle/>
          <a:p>
            <a:r>
              <a:rPr lang="en-GB" sz="2400" i="1" dirty="0"/>
              <a:t>Click on figure 6 for the steps to crimp a ferrule.</a:t>
            </a:r>
          </a:p>
        </p:txBody>
      </p:sp>
    </p:spTree>
    <p:custDataLst>
      <p:tags r:id="rId1"/>
    </p:custDataLst>
    <p:extLst>
      <p:ext uri="{BB962C8B-B14F-4D97-AF65-F5344CB8AC3E}">
        <p14:creationId xmlns:p14="http://schemas.microsoft.com/office/powerpoint/2010/main" val="2971047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t>Practise joining conductors</a:t>
            </a:r>
          </a:p>
        </p:txBody>
      </p:sp>
      <p:sp>
        <p:nvSpPr>
          <p:cNvPr id="3" name="Content Placeholder 2"/>
          <p:cNvSpPr>
            <a:spLocks noGrp="1"/>
          </p:cNvSpPr>
          <p:nvPr>
            <p:ph idx="1"/>
          </p:nvPr>
        </p:nvSpPr>
        <p:spPr>
          <a:xfrm>
            <a:off x="703959" y="1533187"/>
            <a:ext cx="8831461" cy="770626"/>
          </a:xfrm>
        </p:spPr>
        <p:txBody>
          <a:bodyPr>
            <a:normAutofit/>
          </a:bodyPr>
          <a:lstStyle/>
          <a:p>
            <a:pPr marL="0" indent="0">
              <a:buNone/>
            </a:pPr>
            <a:r>
              <a:rPr lang="en-ZA" sz="2400" dirty="0"/>
              <a:t>	</a:t>
            </a:r>
          </a:p>
          <a:p>
            <a:pPr marL="0" indent="0">
              <a:buNone/>
            </a:pPr>
            <a:endParaRPr lang="en-ZA" sz="2400" dirty="0"/>
          </a:p>
        </p:txBody>
      </p:sp>
      <p:sp>
        <p:nvSpPr>
          <p:cNvPr id="7" name="Rounded Rectangle 6"/>
          <p:cNvSpPr/>
          <p:nvPr/>
        </p:nvSpPr>
        <p:spPr>
          <a:xfrm>
            <a:off x="703959" y="1246904"/>
            <a:ext cx="8300852" cy="129441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dirty="0">
              <a:solidFill>
                <a:schemeClr val="tx1"/>
              </a:solidFill>
            </a:endParaRPr>
          </a:p>
          <a:p>
            <a:r>
              <a:rPr lang="en-ZA" dirty="0">
                <a:solidFill>
                  <a:schemeClr val="tx1"/>
                </a:solidFill>
              </a:rPr>
              <a:t>Join at least two sets of conductors by using crimp ferrules on: </a:t>
            </a:r>
          </a:p>
          <a:p>
            <a:r>
              <a:rPr lang="en-ZA" dirty="0">
                <a:solidFill>
                  <a:schemeClr val="tx1"/>
                </a:solidFill>
              </a:rPr>
              <a:t>						a) 1,5 mm</a:t>
            </a:r>
            <a:r>
              <a:rPr lang="en-ZA" baseline="30000" dirty="0">
                <a:solidFill>
                  <a:schemeClr val="tx1"/>
                </a:solidFill>
              </a:rPr>
              <a:t>2 </a:t>
            </a:r>
            <a:r>
              <a:rPr lang="en-ZA" dirty="0">
                <a:solidFill>
                  <a:schemeClr val="tx1"/>
                </a:solidFill>
              </a:rPr>
              <a:t>copper conductors </a:t>
            </a:r>
          </a:p>
          <a:p>
            <a:r>
              <a:rPr lang="en-ZA" dirty="0">
                <a:solidFill>
                  <a:schemeClr val="tx1"/>
                </a:solidFill>
              </a:rPr>
              <a:t>						b) 4 mm</a:t>
            </a:r>
            <a:r>
              <a:rPr lang="en-ZA" baseline="30000" dirty="0">
                <a:solidFill>
                  <a:schemeClr val="tx1"/>
                </a:solidFill>
              </a:rPr>
              <a:t>2 </a:t>
            </a:r>
            <a:r>
              <a:rPr lang="en-ZA" dirty="0">
                <a:solidFill>
                  <a:schemeClr val="tx1"/>
                </a:solidFill>
              </a:rPr>
              <a:t>copper conductors </a:t>
            </a:r>
          </a:p>
          <a:p>
            <a:r>
              <a:rPr lang="en-ZA" dirty="0">
                <a:solidFill>
                  <a:schemeClr val="tx1"/>
                </a:solidFill>
              </a:rPr>
              <a:t>First prepare the conductors to fit into the ferrules. </a:t>
            </a:r>
            <a:r>
              <a:rPr lang="en-ZA" dirty="0"/>
              <a:t>	</a:t>
            </a:r>
          </a:p>
          <a:p>
            <a:r>
              <a:rPr lang="en-ZA" dirty="0"/>
              <a:t>	</a:t>
            </a:r>
          </a:p>
        </p:txBody>
      </p:sp>
    </p:spTree>
    <p:custDataLst>
      <p:tags r:id="rId1"/>
    </p:custDataLst>
    <p:extLst>
      <p:ext uri="{BB962C8B-B14F-4D97-AF65-F5344CB8AC3E}">
        <p14:creationId xmlns:p14="http://schemas.microsoft.com/office/powerpoint/2010/main" val="1603037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fontScale="90000"/>
          </a:bodyPr>
          <a:lstStyle/>
          <a:p>
            <a:r>
              <a:rPr lang="en-ZA" sz="3200" dirty="0"/>
              <a:t>Points to remember when wiring a panel</a:t>
            </a:r>
            <a:br>
              <a:rPr lang="en-ZA" sz="3200" dirty="0"/>
            </a:br>
            <a:r>
              <a:rPr lang="en-ZA" sz="3000" dirty="0"/>
              <a:t>	</a:t>
            </a:r>
          </a:p>
        </p:txBody>
      </p:sp>
      <p:sp>
        <p:nvSpPr>
          <p:cNvPr id="3" name="Content Placeholder 2"/>
          <p:cNvSpPr>
            <a:spLocks noGrp="1"/>
          </p:cNvSpPr>
          <p:nvPr>
            <p:ph idx="1"/>
          </p:nvPr>
        </p:nvSpPr>
        <p:spPr>
          <a:xfrm>
            <a:off x="1122534" y="1469694"/>
            <a:ext cx="7607557" cy="1772270"/>
          </a:xfrm>
        </p:spPr>
        <p:txBody>
          <a:bodyPr>
            <a:noAutofit/>
          </a:bodyPr>
          <a:lstStyle/>
          <a:p>
            <a:pPr algn="just"/>
            <a:r>
              <a:rPr lang="en-GB" sz="2400" dirty="0"/>
              <a:t>Measure load resistance</a:t>
            </a:r>
          </a:p>
          <a:p>
            <a:pPr algn="just"/>
            <a:r>
              <a:rPr lang="en-GB" sz="2400" dirty="0"/>
              <a:t>Use Ohm’s Law</a:t>
            </a:r>
          </a:p>
          <a:p>
            <a:pPr algn="just"/>
            <a:r>
              <a:rPr lang="en-GB" sz="2400" dirty="0"/>
              <a:t>Plan the panel layout</a:t>
            </a:r>
          </a:p>
          <a:p>
            <a:pPr algn="just"/>
            <a:r>
              <a:rPr lang="en-GB" sz="2400" dirty="0"/>
              <a:t>Choose correct conductor colours and sizes</a:t>
            </a:r>
          </a:p>
          <a:p>
            <a:pPr algn="just"/>
            <a:endParaRPr lang="en-GB" sz="2400" dirty="0"/>
          </a:p>
        </p:txBody>
      </p:sp>
      <p:grpSp>
        <p:nvGrpSpPr>
          <p:cNvPr id="4" name="Group 3"/>
          <p:cNvGrpSpPr/>
          <p:nvPr/>
        </p:nvGrpSpPr>
        <p:grpSpPr>
          <a:xfrm>
            <a:off x="4773504" y="3287925"/>
            <a:ext cx="692366" cy="1712722"/>
            <a:chOff x="7573272" y="2514711"/>
            <a:chExt cx="692366" cy="1712722"/>
          </a:xfrm>
          <a:solidFill>
            <a:schemeClr val="tx1">
              <a:lumMod val="20000"/>
              <a:lumOff val="80000"/>
            </a:schemeClr>
          </a:solidFill>
          <a:effectLst>
            <a:outerShdw blurRad="76200" dir="18900000" sy="23000" kx="-1200000" algn="bl" rotWithShape="0">
              <a:prstClr val="black">
                <a:alpha val="20000"/>
              </a:prstClr>
            </a:outerShdw>
          </a:effectLst>
          <a:scene3d>
            <a:camera prst="isometricLeftDown"/>
            <a:lightRig rig="threePt" dir="t"/>
          </a:scene3d>
        </p:grpSpPr>
        <p:sp>
          <p:nvSpPr>
            <p:cNvPr id="5" name="Smiley Face 4"/>
            <p:cNvSpPr/>
            <p:nvPr/>
          </p:nvSpPr>
          <p:spPr>
            <a:xfrm>
              <a:off x="7637488" y="2514711"/>
              <a:ext cx="614597" cy="554636"/>
            </a:xfrm>
            <a:prstGeom prst="smileyFace">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ZA"/>
            </a:p>
          </p:txBody>
        </p:sp>
        <p:grpSp>
          <p:nvGrpSpPr>
            <p:cNvPr id="6" name="Group 5"/>
            <p:cNvGrpSpPr/>
            <p:nvPr/>
          </p:nvGrpSpPr>
          <p:grpSpPr>
            <a:xfrm>
              <a:off x="7573272" y="3003713"/>
              <a:ext cx="692366" cy="1223720"/>
              <a:chOff x="7573272" y="3003713"/>
              <a:chExt cx="692366" cy="1223720"/>
            </a:xfrm>
            <a:grpFill/>
          </p:grpSpPr>
          <p:grpSp>
            <p:nvGrpSpPr>
              <p:cNvPr id="7" name="Group 6"/>
              <p:cNvGrpSpPr/>
              <p:nvPr/>
            </p:nvGrpSpPr>
            <p:grpSpPr>
              <a:xfrm>
                <a:off x="7573272" y="3018703"/>
                <a:ext cx="547648" cy="667065"/>
                <a:chOff x="7573272" y="3018703"/>
                <a:chExt cx="547648" cy="667065"/>
              </a:xfrm>
              <a:grpFill/>
            </p:grpSpPr>
            <p:cxnSp>
              <p:nvCxnSpPr>
                <p:cNvPr id="13" name="Straight Connector 12"/>
                <p:cNvCxnSpPr/>
                <p:nvPr/>
              </p:nvCxnSpPr>
              <p:spPr>
                <a:xfrm flipH="1">
                  <a:off x="7573272" y="3065705"/>
                  <a:ext cx="168639" cy="620063"/>
                </a:xfrm>
                <a:prstGeom prst="line">
                  <a:avLst/>
                </a:prstGeom>
                <a:grpFill/>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7757409" y="3018703"/>
                  <a:ext cx="363511" cy="605073"/>
                  <a:chOff x="7757409" y="3018703"/>
                  <a:chExt cx="363511" cy="605073"/>
                </a:xfrm>
                <a:grpFill/>
              </p:grpSpPr>
              <p:cxnSp>
                <p:nvCxnSpPr>
                  <p:cNvPr id="15" name="Straight Connector 14"/>
                  <p:cNvCxnSpPr/>
                  <p:nvPr/>
                </p:nvCxnSpPr>
                <p:spPr>
                  <a:xfrm>
                    <a:off x="8102183" y="3018703"/>
                    <a:ext cx="18737" cy="605073"/>
                  </a:xfrm>
                  <a:prstGeom prst="line">
                    <a:avLst/>
                  </a:prstGeom>
                  <a:grpFill/>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757409" y="3623776"/>
                    <a:ext cx="359763" cy="0"/>
                  </a:xfrm>
                  <a:prstGeom prst="line">
                    <a:avLst/>
                  </a:prstGeom>
                  <a:grpFill/>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8" name="Group 7"/>
              <p:cNvGrpSpPr/>
              <p:nvPr/>
            </p:nvGrpSpPr>
            <p:grpSpPr>
              <a:xfrm>
                <a:off x="7742420" y="3003713"/>
                <a:ext cx="523218" cy="1223720"/>
                <a:chOff x="7742420" y="3003713"/>
                <a:chExt cx="523218" cy="1223720"/>
              </a:xfrm>
              <a:grpFill/>
            </p:grpSpPr>
            <p:cxnSp>
              <p:nvCxnSpPr>
                <p:cNvPr id="9" name="Straight Connector 8"/>
                <p:cNvCxnSpPr/>
                <p:nvPr/>
              </p:nvCxnSpPr>
              <p:spPr>
                <a:xfrm flipH="1">
                  <a:off x="7742420" y="3003713"/>
                  <a:ext cx="1" cy="620063"/>
                </a:xfrm>
                <a:prstGeom prst="line">
                  <a:avLst/>
                </a:prstGeom>
                <a:grpFill/>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089924" y="3088607"/>
                  <a:ext cx="175714" cy="566165"/>
                </a:xfrm>
                <a:prstGeom prst="line">
                  <a:avLst/>
                </a:prstGeom>
                <a:grpFill/>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742420" y="3623776"/>
                  <a:ext cx="14990" cy="603657"/>
                </a:xfrm>
                <a:prstGeom prst="line">
                  <a:avLst/>
                </a:prstGeom>
                <a:grpFill/>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102183" y="3623776"/>
                  <a:ext cx="18737" cy="603657"/>
                </a:xfrm>
                <a:prstGeom prst="line">
                  <a:avLst/>
                </a:prstGeom>
                <a:grpFill/>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spTree>
    <p:custDataLst>
      <p:tags r:id="rId1"/>
    </p:custDataLst>
    <p:extLst>
      <p:ext uri="{BB962C8B-B14F-4D97-AF65-F5344CB8AC3E}">
        <p14:creationId xmlns:p14="http://schemas.microsoft.com/office/powerpoint/2010/main" val="145068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Wiring layout</a:t>
            </a:r>
          </a:p>
        </p:txBody>
      </p:sp>
      <p:sp>
        <p:nvSpPr>
          <p:cNvPr id="3" name="Content Placeholder 2"/>
          <p:cNvSpPr>
            <a:spLocks noGrp="1"/>
          </p:cNvSpPr>
          <p:nvPr>
            <p:ph idx="1"/>
          </p:nvPr>
        </p:nvSpPr>
        <p:spPr>
          <a:xfrm>
            <a:off x="1122534" y="1469694"/>
            <a:ext cx="7607557" cy="3821508"/>
          </a:xfrm>
        </p:spPr>
        <p:txBody>
          <a:bodyPr>
            <a:noAutofit/>
          </a:bodyPr>
          <a:lstStyle/>
          <a:p>
            <a:pPr marL="0" indent="0" algn="just">
              <a:buNone/>
            </a:pPr>
            <a:r>
              <a:rPr lang="en-ZA" sz="2400" dirty="0"/>
              <a:t>Before a panel is wired it is essential that a plan of the wiring layout is made, so that when the panel is complete it will be neat and pleasing to look at.</a:t>
            </a:r>
            <a:endParaRPr lang="en-GB" sz="2400" dirty="0"/>
          </a:p>
        </p:txBody>
      </p:sp>
      <p:sp>
        <p:nvSpPr>
          <p:cNvPr id="4" name="Rounded Rectangle 3"/>
          <p:cNvSpPr/>
          <p:nvPr/>
        </p:nvSpPr>
        <p:spPr>
          <a:xfrm>
            <a:off x="5712950" y="2716274"/>
            <a:ext cx="3742660" cy="225410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Planning a wiring layout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3352" y="2601954"/>
            <a:ext cx="3920539" cy="2953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814818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ZA" sz="3000" dirty="0"/>
              <a:t>Wiring a single phase load panel 	</a:t>
            </a:r>
          </a:p>
        </p:txBody>
      </p:sp>
      <p:sp>
        <p:nvSpPr>
          <p:cNvPr id="3" name="Content Placeholder 2"/>
          <p:cNvSpPr>
            <a:spLocks noGrp="1"/>
          </p:cNvSpPr>
          <p:nvPr>
            <p:ph idx="1"/>
          </p:nvPr>
        </p:nvSpPr>
        <p:spPr>
          <a:xfrm>
            <a:off x="1057330" y="1606209"/>
            <a:ext cx="7607557" cy="3821508"/>
          </a:xfrm>
        </p:spPr>
        <p:txBody>
          <a:bodyPr>
            <a:noAutofit/>
          </a:bodyPr>
          <a:lstStyle/>
          <a:p>
            <a:pPr marL="0" indent="0" algn="just">
              <a:buNone/>
            </a:pPr>
            <a:r>
              <a:rPr lang="en-ZA" sz="2400" dirty="0"/>
              <a:t>Given a single-phase load panel and a wiring diagram, you will be expected to wire a panel. It is very important that you pay close attention to the regulations in the SANS wiring code to guide you through the wiring process.</a:t>
            </a:r>
          </a:p>
          <a:p>
            <a:pPr marL="0" indent="0" algn="just">
              <a:buNone/>
            </a:pPr>
            <a:endParaRPr lang="en-ZA" sz="2400" dirty="0"/>
          </a:p>
          <a:p>
            <a:pPr marL="0" indent="0" algn="just">
              <a:buNone/>
            </a:pPr>
            <a:endParaRPr lang="en-ZA" sz="2400" dirty="0"/>
          </a:p>
          <a:p>
            <a:pPr marL="0" indent="0" algn="just">
              <a:buNone/>
            </a:pPr>
            <a:endParaRPr lang="en-ZA" sz="2400" dirty="0"/>
          </a:p>
          <a:p>
            <a:pPr marL="0" indent="0" algn="just">
              <a:buNone/>
            </a:pPr>
            <a:endParaRPr lang="en-ZA" sz="2400" dirty="0"/>
          </a:p>
          <a:p>
            <a:pPr marL="0" indent="0" algn="just">
              <a:buNone/>
            </a:pPr>
            <a:endParaRPr lang="en-ZA" sz="2400" b="1" dirty="0"/>
          </a:p>
        </p:txBody>
      </p:sp>
      <p:sp>
        <p:nvSpPr>
          <p:cNvPr id="17" name="Rectangle 16"/>
          <p:cNvSpPr/>
          <p:nvPr/>
        </p:nvSpPr>
        <p:spPr>
          <a:xfrm>
            <a:off x="5972866" y="4293574"/>
            <a:ext cx="827228" cy="446620"/>
          </a:xfrm>
          <a:prstGeom prst="rect">
            <a:avLst/>
          </a:prstGeom>
          <a:solidFill>
            <a:schemeClr val="tx1">
              <a:lumMod val="60000"/>
              <a:lumOff val="40000"/>
              <a:alpha val="3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00B050"/>
                </a:solidFill>
              </a:rPr>
              <a:t>Yes</a:t>
            </a:r>
          </a:p>
        </p:txBody>
      </p:sp>
      <p:sp>
        <p:nvSpPr>
          <p:cNvPr id="18" name="Rectangle 17"/>
          <p:cNvSpPr/>
          <p:nvPr/>
        </p:nvSpPr>
        <p:spPr>
          <a:xfrm>
            <a:off x="7437813" y="4293574"/>
            <a:ext cx="827228" cy="446620"/>
          </a:xfrm>
          <a:prstGeom prst="rect">
            <a:avLst/>
          </a:prstGeom>
          <a:solidFill>
            <a:schemeClr val="tx1">
              <a:lumMod val="60000"/>
              <a:lumOff val="40000"/>
              <a:alpha val="3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FF0000"/>
                </a:solidFill>
              </a:rPr>
              <a:t>No</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660" y="3137893"/>
            <a:ext cx="3232770" cy="2412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593278" y="3846000"/>
            <a:ext cx="3467595" cy="646331"/>
          </a:xfrm>
          <a:prstGeom prst="rect">
            <a:avLst/>
          </a:prstGeom>
          <a:noFill/>
        </p:spPr>
        <p:txBody>
          <a:bodyPr wrap="square" rtlCol="0">
            <a:spAutoFit/>
          </a:bodyPr>
          <a:lstStyle/>
          <a:p>
            <a:r>
              <a:rPr lang="en-ZA" b="1" dirty="0"/>
              <a:t>Are you ready to wire a panel?</a:t>
            </a:r>
            <a:endParaRPr lang="en-GB" b="1" dirty="0"/>
          </a:p>
          <a:p>
            <a:endParaRPr lang="en-ZA" dirty="0"/>
          </a:p>
        </p:txBody>
      </p:sp>
    </p:spTree>
    <p:custDataLst>
      <p:tags r:id="rId1"/>
    </p:custDataLst>
    <p:extLst>
      <p:ext uri="{BB962C8B-B14F-4D97-AF65-F5344CB8AC3E}">
        <p14:creationId xmlns:p14="http://schemas.microsoft.com/office/powerpoint/2010/main" val="3166233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Let’s review:</a:t>
            </a:r>
          </a:p>
        </p:txBody>
      </p:sp>
      <p:sp>
        <p:nvSpPr>
          <p:cNvPr id="3" name="Content Placeholder 2"/>
          <p:cNvSpPr>
            <a:spLocks noGrp="1"/>
          </p:cNvSpPr>
          <p:nvPr>
            <p:ph idx="1"/>
          </p:nvPr>
        </p:nvSpPr>
        <p:spPr>
          <a:xfrm>
            <a:off x="1122532" y="1469693"/>
            <a:ext cx="8186360" cy="3821508"/>
          </a:xfrm>
        </p:spPr>
        <p:txBody>
          <a:bodyPr>
            <a:noAutofit/>
          </a:bodyPr>
          <a:lstStyle/>
          <a:p>
            <a:pPr marL="0" indent="0" algn="just">
              <a:buNone/>
            </a:pPr>
            <a:r>
              <a:rPr lang="en-GB" sz="2400" dirty="0"/>
              <a:t>In this lesson we have covered:</a:t>
            </a:r>
          </a:p>
          <a:p>
            <a:pPr algn="just">
              <a:buFont typeface="Wingdings" panose="05000000000000000000" pitchFamily="2" charset="2"/>
              <a:buChar char="ü"/>
            </a:pPr>
            <a:r>
              <a:rPr lang="en-GB" sz="2400" dirty="0"/>
              <a:t>Identifying electrical panels and its uses.</a:t>
            </a:r>
          </a:p>
          <a:p>
            <a:pPr algn="just">
              <a:buFont typeface="Wingdings" panose="05000000000000000000" pitchFamily="2" charset="2"/>
              <a:buChar char="ü"/>
            </a:pPr>
            <a:r>
              <a:rPr lang="en-GB" sz="2400" dirty="0"/>
              <a:t>How to terminate and join conductors.</a:t>
            </a:r>
          </a:p>
          <a:p>
            <a:pPr algn="just">
              <a:buFont typeface="Wingdings" panose="05000000000000000000" pitchFamily="2" charset="2"/>
              <a:buChar char="ü"/>
            </a:pPr>
            <a:r>
              <a:rPr lang="en-GB" sz="2400" dirty="0"/>
              <a:t>The importance of a wiring layout.</a:t>
            </a:r>
          </a:p>
          <a:p>
            <a:pPr algn="just">
              <a:buFont typeface="Wingdings" panose="05000000000000000000" pitchFamily="2" charset="2"/>
              <a:buChar char="ü"/>
            </a:pPr>
            <a:r>
              <a:rPr lang="en-GB" sz="2400" dirty="0"/>
              <a:t>Process of wiring a panel.</a:t>
            </a:r>
          </a:p>
          <a:p>
            <a:pPr marL="0" indent="0" algn="just">
              <a:buNone/>
            </a:pPr>
            <a:endParaRPr lang="en-GB" sz="2400" dirty="0"/>
          </a:p>
          <a:p>
            <a:pPr marL="0" indent="0" algn="just">
              <a:buNone/>
            </a:pPr>
            <a:r>
              <a:rPr lang="en-GB" sz="2400" dirty="0"/>
              <a:t>Make sure you have a complete understanding of all the work covered here before you start the next unit.</a:t>
            </a:r>
          </a:p>
          <a:p>
            <a:pPr algn="just">
              <a:buFont typeface="Wingdings" panose="05000000000000000000" pitchFamily="2" charset="2"/>
              <a:buChar char="ü"/>
            </a:pPr>
            <a:endParaRPr lang="en-GB" sz="2400" dirty="0"/>
          </a:p>
          <a:p>
            <a:pPr algn="just">
              <a:buFont typeface="Wingdings" panose="05000000000000000000" pitchFamily="2" charset="2"/>
              <a:buChar char="ü"/>
            </a:pPr>
            <a:endParaRPr lang="en-GB" sz="2400" dirty="0"/>
          </a:p>
        </p:txBody>
      </p:sp>
    </p:spTree>
    <p:custDataLst>
      <p:tags r:id="rId1"/>
    </p:custDataLst>
    <p:extLst>
      <p:ext uri="{BB962C8B-B14F-4D97-AF65-F5344CB8AC3E}">
        <p14:creationId xmlns:p14="http://schemas.microsoft.com/office/powerpoint/2010/main" val="3275531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Quiz time</a:t>
            </a:r>
          </a:p>
        </p:txBody>
      </p:sp>
      <p:sp>
        <p:nvSpPr>
          <p:cNvPr id="3" name="Content Placeholder 2"/>
          <p:cNvSpPr>
            <a:spLocks noGrp="1"/>
          </p:cNvSpPr>
          <p:nvPr>
            <p:ph idx="1"/>
          </p:nvPr>
        </p:nvSpPr>
        <p:spPr>
          <a:xfrm>
            <a:off x="1122534" y="1469694"/>
            <a:ext cx="7607557" cy="3821508"/>
          </a:xfrm>
        </p:spPr>
        <p:txBody>
          <a:bodyPr>
            <a:noAutofit/>
          </a:bodyPr>
          <a:lstStyle/>
          <a:p>
            <a:pPr marL="0" indent="0" algn="just">
              <a:buNone/>
            </a:pPr>
            <a:r>
              <a:rPr lang="en-GB" sz="2400" dirty="0"/>
              <a:t>We have come to the end of this unit. Answer the following questions to make sure you understand how to wire a panel.</a:t>
            </a:r>
          </a:p>
        </p:txBody>
      </p:sp>
    </p:spTree>
    <p:custDataLst>
      <p:tags r:id="rId1"/>
    </p:custDataLst>
    <p:extLst>
      <p:ext uri="{BB962C8B-B14F-4D97-AF65-F5344CB8AC3E}">
        <p14:creationId xmlns:p14="http://schemas.microsoft.com/office/powerpoint/2010/main" val="849397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1</a:t>
            </a:r>
          </a:p>
        </p:txBody>
      </p:sp>
      <p:sp>
        <p:nvSpPr>
          <p:cNvPr id="3" name="Content Placeholder 2"/>
          <p:cNvSpPr>
            <a:spLocks noGrp="1"/>
          </p:cNvSpPr>
          <p:nvPr>
            <p:ph idx="1"/>
          </p:nvPr>
        </p:nvSpPr>
        <p:spPr/>
        <p:txBody>
          <a:bodyPr>
            <a:normAutofit/>
          </a:bodyPr>
          <a:lstStyle/>
          <a:p>
            <a:pPr marL="0" indent="0">
              <a:buNone/>
            </a:pPr>
            <a:r>
              <a:rPr lang="en-ZA" sz="2400" dirty="0"/>
              <a:t>From the list of options, click on the correct steps to connect conductors to panel studs. </a:t>
            </a:r>
          </a:p>
        </p:txBody>
      </p:sp>
      <p:sp>
        <p:nvSpPr>
          <p:cNvPr id="4" name="TextBox 3"/>
          <p:cNvSpPr txBox="1"/>
          <p:nvPr/>
        </p:nvSpPr>
        <p:spPr>
          <a:xfrm>
            <a:off x="6985257" y="2802904"/>
            <a:ext cx="2255496" cy="646331"/>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ZA" dirty="0">
                <a:solidFill>
                  <a:srgbClr val="00B050"/>
                </a:solidFill>
              </a:rPr>
              <a:t>Not more than 3 conductors to a stud.</a:t>
            </a:r>
          </a:p>
        </p:txBody>
      </p:sp>
      <p:sp>
        <p:nvSpPr>
          <p:cNvPr id="5" name="TextBox 4"/>
          <p:cNvSpPr txBox="1"/>
          <p:nvPr/>
        </p:nvSpPr>
        <p:spPr>
          <a:xfrm>
            <a:off x="896211" y="2771111"/>
            <a:ext cx="2576519" cy="646331"/>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ZA" dirty="0">
                <a:solidFill>
                  <a:srgbClr val="00B050"/>
                </a:solidFill>
              </a:rPr>
              <a:t>Nuts tightened firmly but not over-tightened.</a:t>
            </a:r>
            <a:endParaRPr lang="en-ZA" dirty="0"/>
          </a:p>
        </p:txBody>
      </p:sp>
      <p:sp>
        <p:nvSpPr>
          <p:cNvPr id="6" name="TextBox 5"/>
          <p:cNvSpPr txBox="1"/>
          <p:nvPr/>
        </p:nvSpPr>
        <p:spPr>
          <a:xfrm>
            <a:off x="3655921" y="4122819"/>
            <a:ext cx="3073141" cy="923330"/>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ZA" dirty="0">
                <a:solidFill>
                  <a:srgbClr val="00B050"/>
                </a:solidFill>
              </a:rPr>
              <a:t>When loops are used, washers to be placed on both sides of loop and between loops.</a:t>
            </a:r>
          </a:p>
        </p:txBody>
      </p:sp>
      <p:sp>
        <p:nvSpPr>
          <p:cNvPr id="7" name="TextBox 6"/>
          <p:cNvSpPr txBox="1"/>
          <p:nvPr/>
        </p:nvSpPr>
        <p:spPr>
          <a:xfrm>
            <a:off x="3655921" y="2687992"/>
            <a:ext cx="3077388" cy="923330"/>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ZA" dirty="0">
                <a:solidFill>
                  <a:srgbClr val="FF0000"/>
                </a:solidFill>
              </a:rPr>
              <a:t>Measure the earth continuity resistance. Comply with Reg. 8.7.3</a:t>
            </a:r>
          </a:p>
        </p:txBody>
      </p:sp>
    </p:spTree>
    <p:custDataLst>
      <p:tags r:id="rId1"/>
    </p:custDataLst>
    <p:extLst>
      <p:ext uri="{BB962C8B-B14F-4D97-AF65-F5344CB8AC3E}">
        <p14:creationId xmlns:p14="http://schemas.microsoft.com/office/powerpoint/2010/main" val="2486467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2</a:t>
            </a:r>
          </a:p>
        </p:txBody>
      </p:sp>
      <p:sp>
        <p:nvSpPr>
          <p:cNvPr id="3" name="Content Placeholder 2"/>
          <p:cNvSpPr>
            <a:spLocks noGrp="1"/>
          </p:cNvSpPr>
          <p:nvPr>
            <p:ph idx="1"/>
          </p:nvPr>
        </p:nvSpPr>
        <p:spPr/>
        <p:txBody>
          <a:bodyPr/>
          <a:lstStyle/>
          <a:p>
            <a:pPr marL="0" indent="0">
              <a:buNone/>
            </a:pPr>
            <a:r>
              <a:rPr lang="en-ZA" dirty="0"/>
              <a:t>Regulation 6.1.5 of the Wiring Code SANS 10142 part 1 states that not more than _________ conductors must be connected to one terminal.</a:t>
            </a:r>
          </a:p>
        </p:txBody>
      </p:sp>
    </p:spTree>
    <p:custDataLst>
      <p:tags r:id="rId1"/>
    </p:custDataLst>
    <p:extLst>
      <p:ext uri="{BB962C8B-B14F-4D97-AF65-F5344CB8AC3E}">
        <p14:creationId xmlns:p14="http://schemas.microsoft.com/office/powerpoint/2010/main" val="1554878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3</a:t>
            </a:r>
          </a:p>
        </p:txBody>
      </p:sp>
      <p:sp>
        <p:nvSpPr>
          <p:cNvPr id="4" name="Content Placeholder 3"/>
          <p:cNvSpPr>
            <a:spLocks noGrp="1"/>
          </p:cNvSpPr>
          <p:nvPr>
            <p:ph idx="1"/>
          </p:nvPr>
        </p:nvSpPr>
        <p:spPr/>
        <p:txBody>
          <a:bodyPr/>
          <a:lstStyle/>
          <a:p>
            <a:pPr marL="0" indent="0">
              <a:buNone/>
            </a:pPr>
            <a:r>
              <a:rPr lang="en-ZA" dirty="0"/>
              <a:t>All the vertical and horizontal conductor bunches must be parallel with each other but do not have to be parallel to the top, bottom and sides of the panel.</a:t>
            </a:r>
          </a:p>
          <a:p>
            <a:pPr marL="0" indent="0">
              <a:buNone/>
            </a:pPr>
            <a:endParaRPr lang="en-ZA" dirty="0"/>
          </a:p>
          <a:p>
            <a:pPr marL="0" indent="0">
              <a:buNone/>
            </a:pPr>
            <a:r>
              <a:rPr lang="en-ZA" dirty="0"/>
              <a:t>					OR	</a:t>
            </a:r>
          </a:p>
        </p:txBody>
      </p:sp>
      <p:sp>
        <p:nvSpPr>
          <p:cNvPr id="3" name="Rectangle 2"/>
          <p:cNvSpPr/>
          <p:nvPr/>
        </p:nvSpPr>
        <p:spPr>
          <a:xfrm>
            <a:off x="3608876" y="2909844"/>
            <a:ext cx="827228" cy="446620"/>
          </a:xfrm>
          <a:prstGeom prst="rect">
            <a:avLst/>
          </a:prstGeom>
          <a:solidFill>
            <a:schemeClr val="tx1">
              <a:lumMod val="75000"/>
              <a:alpha val="3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True</a:t>
            </a:r>
          </a:p>
        </p:txBody>
      </p:sp>
      <p:sp>
        <p:nvSpPr>
          <p:cNvPr id="5" name="Rectangle 4"/>
          <p:cNvSpPr/>
          <p:nvPr/>
        </p:nvSpPr>
        <p:spPr>
          <a:xfrm>
            <a:off x="5193385" y="2909844"/>
            <a:ext cx="827228" cy="446620"/>
          </a:xfrm>
          <a:prstGeom prst="rect">
            <a:avLst/>
          </a:prstGeom>
          <a:solidFill>
            <a:schemeClr val="tx1">
              <a:lumMod val="75000"/>
              <a:alpha val="3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False</a:t>
            </a:r>
          </a:p>
        </p:txBody>
      </p:sp>
    </p:spTree>
    <p:custDataLst>
      <p:tags r:id="rId1"/>
    </p:custDataLst>
    <p:extLst>
      <p:ext uri="{BB962C8B-B14F-4D97-AF65-F5344CB8AC3E}">
        <p14:creationId xmlns:p14="http://schemas.microsoft.com/office/powerpoint/2010/main" val="2396232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Wiring a panel</a:t>
            </a:r>
          </a:p>
        </p:txBody>
      </p:sp>
      <p:sp>
        <p:nvSpPr>
          <p:cNvPr id="3" name="Text Placeholder 2"/>
          <p:cNvSpPr>
            <a:spLocks noGrp="1"/>
          </p:cNvSpPr>
          <p:nvPr>
            <p:ph type="body" idx="1"/>
          </p:nvPr>
        </p:nvSpPr>
        <p:spPr/>
        <p:txBody>
          <a:bodyPr/>
          <a:lstStyle/>
          <a:p>
            <a:r>
              <a:rPr lang="en-GB" dirty="0"/>
              <a:t>Unit 2</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4</a:t>
            </a:r>
          </a:p>
        </p:txBody>
      </p:sp>
      <p:sp>
        <p:nvSpPr>
          <p:cNvPr id="3" name="Content Placeholder 2"/>
          <p:cNvSpPr>
            <a:spLocks noGrp="1"/>
          </p:cNvSpPr>
          <p:nvPr>
            <p:ph idx="1"/>
          </p:nvPr>
        </p:nvSpPr>
        <p:spPr/>
        <p:txBody>
          <a:bodyPr>
            <a:normAutofit/>
          </a:bodyPr>
          <a:lstStyle/>
          <a:p>
            <a:pPr marL="0" indent="0">
              <a:buNone/>
            </a:pPr>
            <a:r>
              <a:rPr lang="en-ZA" dirty="0"/>
              <a:t>Where are you likely to find electrical panels?</a:t>
            </a:r>
          </a:p>
          <a:p>
            <a:pPr marL="0" indent="0">
              <a:buNone/>
            </a:pPr>
            <a:endParaRPr lang="en-ZA" dirty="0"/>
          </a:p>
          <a:p>
            <a:pPr marL="0" indent="0">
              <a:buNone/>
            </a:pPr>
            <a:r>
              <a:rPr lang="en-ZA" dirty="0"/>
              <a:t>a) Production lines.</a:t>
            </a:r>
          </a:p>
          <a:p>
            <a:pPr marL="0" indent="0">
              <a:buNone/>
            </a:pPr>
            <a:r>
              <a:rPr lang="en-ZA" dirty="0"/>
              <a:t>b) Distribution boards.</a:t>
            </a:r>
          </a:p>
          <a:p>
            <a:pPr marL="0" indent="0">
              <a:buNone/>
            </a:pPr>
            <a:r>
              <a:rPr lang="en-ZA" dirty="0"/>
              <a:t>c) Appliances.</a:t>
            </a:r>
          </a:p>
          <a:p>
            <a:pPr marL="0" indent="0">
              <a:buNone/>
            </a:pPr>
            <a:r>
              <a:rPr lang="en-ZA" dirty="0"/>
              <a:t>d) All of the above.</a:t>
            </a:r>
          </a:p>
        </p:txBody>
      </p:sp>
    </p:spTree>
    <p:custDataLst>
      <p:tags r:id="rId1"/>
    </p:custDataLst>
    <p:extLst>
      <p:ext uri="{BB962C8B-B14F-4D97-AF65-F5344CB8AC3E}">
        <p14:creationId xmlns:p14="http://schemas.microsoft.com/office/powerpoint/2010/main" val="671808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5</a:t>
            </a:r>
          </a:p>
        </p:txBody>
      </p:sp>
      <p:sp>
        <p:nvSpPr>
          <p:cNvPr id="3" name="Content Placeholder 2"/>
          <p:cNvSpPr>
            <a:spLocks noGrp="1"/>
          </p:cNvSpPr>
          <p:nvPr>
            <p:ph idx="1"/>
          </p:nvPr>
        </p:nvSpPr>
        <p:spPr/>
        <p:txBody>
          <a:bodyPr/>
          <a:lstStyle/>
          <a:p>
            <a:pPr marL="0" indent="0">
              <a:buNone/>
            </a:pPr>
            <a:r>
              <a:rPr lang="en-ZA" dirty="0"/>
              <a:t>Metal parts of a panel may become live if it is not earthed or insufficiently earthed, and cause electric shock or electrocution. How do you protect against this?  </a:t>
            </a:r>
          </a:p>
          <a:p>
            <a:pPr marL="0" indent="0">
              <a:buNone/>
            </a:pPr>
            <a:endParaRPr lang="en-ZA" dirty="0"/>
          </a:p>
          <a:p>
            <a:pPr marL="0" indent="0">
              <a:buNone/>
            </a:pPr>
            <a:endParaRPr lang="en-ZA" dirty="0"/>
          </a:p>
        </p:txBody>
      </p:sp>
      <p:sp>
        <p:nvSpPr>
          <p:cNvPr id="4" name="TextBox 3"/>
          <p:cNvSpPr txBox="1"/>
          <p:nvPr/>
        </p:nvSpPr>
        <p:spPr>
          <a:xfrm>
            <a:off x="2596181" y="3087584"/>
            <a:ext cx="5047013" cy="646331"/>
          </a:xfrm>
          <a:prstGeom prst="rect">
            <a:avLst/>
          </a:prstGeom>
          <a:noFill/>
          <a:ln>
            <a:solidFill>
              <a:schemeClr val="tx1"/>
            </a:solidFill>
          </a:ln>
          <a:effectLst/>
        </p:spPr>
        <p:txBody>
          <a:bodyPr wrap="square" rtlCol="0">
            <a:spAutoFit/>
          </a:bodyPr>
          <a:lstStyle/>
          <a:p>
            <a:r>
              <a:rPr lang="en-ZA" dirty="0"/>
              <a:t>1) Earth all metal parts. </a:t>
            </a:r>
          </a:p>
          <a:p>
            <a:r>
              <a:rPr lang="en-ZA" dirty="0"/>
              <a:t>2) Measure the earth continuity resistance. </a:t>
            </a:r>
          </a:p>
        </p:txBody>
      </p:sp>
    </p:spTree>
    <p:custDataLst>
      <p:tags r:id="rId1"/>
    </p:custDataLst>
    <p:extLst>
      <p:ext uri="{BB962C8B-B14F-4D97-AF65-F5344CB8AC3E}">
        <p14:creationId xmlns:p14="http://schemas.microsoft.com/office/powerpoint/2010/main" val="3425160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 Vid01 Technician using connector strips to terminate cables.  </a:t>
            </a:r>
          </a:p>
        </p:txBody>
      </p:sp>
      <p:sp>
        <p:nvSpPr>
          <p:cNvPr id="4" name="Content Placeholder 3"/>
          <p:cNvSpPr>
            <a:spLocks noGrp="1"/>
          </p:cNvSpPr>
          <p:nvPr>
            <p:ph idx="1"/>
          </p:nvPr>
        </p:nvSpPr>
        <p:spPr/>
        <p:txBody>
          <a:bodyPr>
            <a:normAutofit/>
          </a:bodyPr>
          <a:lstStyle/>
          <a:p>
            <a:pPr marL="0" indent="0">
              <a:buNone/>
            </a:pPr>
            <a:r>
              <a:rPr lang="en-ZA" dirty="0"/>
              <a:t>Let’s go over the method of terminating conductors using a connector strip. It is important that connections are safe, tight and neat. Connector strips are used where a large number of conductors or cables must be terminated and marked, and where the space is limited.  First let’s look at  a diagram to see how they are connected.</a:t>
            </a:r>
          </a:p>
          <a:p>
            <a:pPr marL="0" indent="0">
              <a:buNone/>
            </a:pPr>
            <a:endParaRPr lang="en-ZA" dirty="0"/>
          </a:p>
          <a:p>
            <a:pPr marL="0" indent="0">
              <a:buNone/>
            </a:pPr>
            <a:r>
              <a:rPr lang="en-ZA" dirty="0"/>
              <a:t> </a:t>
            </a:r>
          </a:p>
          <a:p>
            <a:pPr marL="0" indent="0">
              <a:buNone/>
            </a:pPr>
            <a:endParaRPr lang="en-ZA" dirty="0"/>
          </a:p>
          <a:p>
            <a:pPr marL="0" indent="0">
              <a:buNone/>
            </a:pPr>
            <a:endParaRPr lang="en-ZA" dirty="0"/>
          </a:p>
          <a:p>
            <a:pPr marL="0" indent="0">
              <a:buNone/>
            </a:pPr>
            <a:endParaRPr lang="en-ZA"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037" y="3177629"/>
            <a:ext cx="4325625" cy="2993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74275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Vid01 </a:t>
            </a:r>
            <a:r>
              <a:rPr lang="en-ZA" dirty="0" err="1"/>
              <a:t>contin</a:t>
            </a:r>
            <a:r>
              <a:rPr lang="en-ZA" dirty="0"/>
              <a:t>. Technician using connector strips to terminate cables.  </a:t>
            </a:r>
          </a:p>
        </p:txBody>
      </p:sp>
      <p:sp>
        <p:nvSpPr>
          <p:cNvPr id="4" name="Content Placeholder 3"/>
          <p:cNvSpPr>
            <a:spLocks noGrp="1"/>
          </p:cNvSpPr>
          <p:nvPr>
            <p:ph idx="1"/>
          </p:nvPr>
        </p:nvSpPr>
        <p:spPr/>
        <p:txBody>
          <a:bodyPr>
            <a:normAutofit fontScale="85000" lnSpcReduction="10000"/>
          </a:bodyPr>
          <a:lstStyle/>
          <a:p>
            <a:pPr marL="0" indent="0">
              <a:buNone/>
            </a:pPr>
            <a:r>
              <a:rPr lang="en-ZA" dirty="0"/>
              <a:t>Now we will go over the method and steps of using connector strips. </a:t>
            </a:r>
          </a:p>
          <a:p>
            <a:pPr marL="0" indent="0">
              <a:buNone/>
            </a:pPr>
            <a:r>
              <a:rPr lang="en-ZA" dirty="0"/>
              <a:t>1) Strip the insulation to about 20 mm by using a knife or a wire stripper.</a:t>
            </a:r>
          </a:p>
          <a:p>
            <a:pPr marL="0" indent="0">
              <a:buNone/>
            </a:pPr>
            <a:r>
              <a:rPr lang="en-ZA" dirty="0"/>
              <a:t>2) The conductor must not be damaged or nicked in the stripping process.</a:t>
            </a:r>
          </a:p>
          <a:p>
            <a:pPr marL="0" indent="0">
              <a:buNone/>
            </a:pPr>
            <a:r>
              <a:rPr lang="en-ZA" dirty="0"/>
              <a:t>3) Use the correct size hole (stripping slot) in the stripper or make sure that you only cut through the insulation and not the conductor when using a knife.</a:t>
            </a:r>
          </a:p>
          <a:p>
            <a:pPr marL="0" indent="0">
              <a:buNone/>
            </a:pPr>
            <a:r>
              <a:rPr lang="en-ZA" dirty="0"/>
              <a:t>4) Twist the strands of the conductor together, in the same direction as the manufactured lay of the wire. Two full turns will be sufficient.</a:t>
            </a:r>
          </a:p>
          <a:p>
            <a:pPr marL="0" indent="0">
              <a:buNone/>
            </a:pPr>
            <a:r>
              <a:rPr lang="en-ZA" dirty="0"/>
              <a:t>5) Insert the conductor into the terminal and tighten the screw onto the conductor (figure 1 shows the same steps), so that it can not be pulled out by hand.</a:t>
            </a:r>
          </a:p>
          <a:p>
            <a:pPr marL="0" indent="0">
              <a:buNone/>
            </a:pPr>
            <a:endParaRPr lang="en-ZA" dirty="0"/>
          </a:p>
          <a:p>
            <a:pPr marL="0" indent="0">
              <a:buNone/>
            </a:pPr>
            <a:r>
              <a:rPr lang="en-ZA" dirty="0"/>
              <a:t> </a:t>
            </a:r>
          </a:p>
          <a:p>
            <a:pPr marL="0" indent="0">
              <a:buNone/>
            </a:pPr>
            <a:endParaRPr lang="en-ZA" dirty="0"/>
          </a:p>
          <a:p>
            <a:pPr marL="0" indent="0">
              <a:buNone/>
            </a:pPr>
            <a:endParaRPr lang="en-ZA" dirty="0"/>
          </a:p>
          <a:p>
            <a:pPr marL="0" indent="0">
              <a:buNone/>
            </a:pPr>
            <a:endParaRPr lang="en-ZA" dirty="0"/>
          </a:p>
        </p:txBody>
      </p:sp>
    </p:spTree>
    <p:custDataLst>
      <p:tags r:id="rId1"/>
    </p:custDataLst>
    <p:extLst>
      <p:ext uri="{BB962C8B-B14F-4D97-AF65-F5344CB8AC3E}">
        <p14:creationId xmlns:p14="http://schemas.microsoft.com/office/powerpoint/2010/main" val="3155493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 Vid02 Technician showing method to form loops </a:t>
            </a:r>
          </a:p>
        </p:txBody>
      </p:sp>
      <p:sp>
        <p:nvSpPr>
          <p:cNvPr id="4" name="Content Placeholder 3"/>
          <p:cNvSpPr>
            <a:spLocks noGrp="1"/>
          </p:cNvSpPr>
          <p:nvPr>
            <p:ph idx="1"/>
          </p:nvPr>
        </p:nvSpPr>
        <p:spPr/>
        <p:txBody>
          <a:bodyPr/>
          <a:lstStyle/>
          <a:p>
            <a:pPr marL="0" indent="0">
              <a:buNone/>
            </a:pPr>
            <a:r>
              <a:rPr lang="en-ZA" dirty="0"/>
              <a:t>When conductors are terminated on a terminal stud or screw, they are looped at the ends to form a compete circle. Have a look at figure 2, 3 and 4 which shows the method to form a loop. We will go over the steps in detail.</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071" y="2928415"/>
            <a:ext cx="3437512" cy="20354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9583" y="2892790"/>
            <a:ext cx="3205980" cy="206331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8582" y="2845290"/>
            <a:ext cx="2677668" cy="122794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314956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Vid02 </a:t>
            </a:r>
            <a:r>
              <a:rPr lang="en-ZA" dirty="0" err="1"/>
              <a:t>contin</a:t>
            </a:r>
            <a:r>
              <a:rPr lang="en-ZA" dirty="0"/>
              <a:t>. Technician showing method to form loops </a:t>
            </a:r>
          </a:p>
        </p:txBody>
      </p:sp>
      <p:sp>
        <p:nvSpPr>
          <p:cNvPr id="4" name="Content Placeholder 3"/>
          <p:cNvSpPr>
            <a:spLocks noGrp="1"/>
          </p:cNvSpPr>
          <p:nvPr>
            <p:ph idx="1"/>
          </p:nvPr>
        </p:nvSpPr>
        <p:spPr/>
        <p:txBody>
          <a:bodyPr>
            <a:normAutofit fontScale="77500" lnSpcReduction="20000"/>
          </a:bodyPr>
          <a:lstStyle/>
          <a:p>
            <a:pPr marL="0" indent="0">
              <a:buNone/>
            </a:pPr>
            <a:r>
              <a:rPr lang="en-ZA" dirty="0"/>
              <a:t>1) Strip off the insulation to about 60 mm, but do not completely remove the insulation from the conductors. Pull the insulation off until there is about 20 mm of conductor left in the insulation (FIG. 2).</a:t>
            </a:r>
          </a:p>
          <a:p>
            <a:pPr marL="0" indent="0">
              <a:buNone/>
            </a:pPr>
            <a:r>
              <a:rPr lang="en-ZA" dirty="0"/>
              <a:t>2) Bend the end of the conductor at the stripped insulation, to 90° (FIG. 2).</a:t>
            </a:r>
          </a:p>
          <a:p>
            <a:pPr marL="0" indent="0">
              <a:buNone/>
            </a:pPr>
            <a:r>
              <a:rPr lang="en-ZA" dirty="0"/>
              <a:t>3) Twist the wires of the bent end together in the same direction as the manufactured lay of the wires. Two full twists are usually sufficient.</a:t>
            </a:r>
          </a:p>
          <a:p>
            <a:pPr marL="0" indent="0">
              <a:buNone/>
            </a:pPr>
            <a:r>
              <a:rPr lang="en-ZA" dirty="0"/>
              <a:t>4) Remove the insulation completely and cut off the 20 mm piece of conductor that was left inside the insulation.</a:t>
            </a:r>
          </a:p>
          <a:p>
            <a:pPr marL="0" indent="0">
              <a:buNone/>
            </a:pPr>
            <a:r>
              <a:rPr lang="en-ZA" dirty="0"/>
              <a:t>5) Make the loop with a pair of round nosed pliers (FIG. 3), and cut off the excess conductor with a side-cutter (diagonal pliers).</a:t>
            </a:r>
          </a:p>
          <a:p>
            <a:pPr marL="0" indent="0">
              <a:buNone/>
            </a:pPr>
            <a:r>
              <a:rPr lang="en-ZA" dirty="0"/>
              <a:t>6) Or, form the loop around the actual stud or screw and again cut off the excess conductor.</a:t>
            </a:r>
          </a:p>
          <a:p>
            <a:pPr marL="0" indent="0">
              <a:buNone/>
            </a:pPr>
            <a:r>
              <a:rPr lang="en-ZA" dirty="0"/>
              <a:t>7) The conductor must be in line with the centre of the loop as shown in FIG. 4.</a:t>
            </a:r>
          </a:p>
          <a:p>
            <a:pPr marL="0" indent="0">
              <a:buNone/>
            </a:pPr>
            <a:r>
              <a:rPr lang="en-ZA" dirty="0"/>
              <a:t>8) Place the loop onto the stud, with a washer on both sides of it and tighten the nut. If more than one conductor terminates on the same stud, a washer must be placed between them.</a:t>
            </a:r>
          </a:p>
        </p:txBody>
      </p:sp>
    </p:spTree>
    <p:custDataLst>
      <p:tags r:id="rId1"/>
    </p:custDataLst>
    <p:extLst>
      <p:ext uri="{BB962C8B-B14F-4D97-AF65-F5344CB8AC3E}">
        <p14:creationId xmlns:p14="http://schemas.microsoft.com/office/powerpoint/2010/main" val="561927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 Vid03 Technician using crimping tool  </a:t>
            </a:r>
          </a:p>
        </p:txBody>
      </p:sp>
      <p:sp>
        <p:nvSpPr>
          <p:cNvPr id="3" name="Content Placeholder 2"/>
          <p:cNvSpPr>
            <a:spLocks noGrp="1"/>
          </p:cNvSpPr>
          <p:nvPr>
            <p:ph idx="1"/>
          </p:nvPr>
        </p:nvSpPr>
        <p:spPr/>
        <p:txBody>
          <a:bodyPr>
            <a:normAutofit fontScale="77500" lnSpcReduction="20000"/>
          </a:bodyPr>
          <a:lstStyle/>
          <a:p>
            <a:pPr marL="0" indent="0">
              <a:buNone/>
            </a:pPr>
            <a:r>
              <a:rPr lang="en-ZA" dirty="0"/>
              <a:t>Instead of making loops at the ends of stranded conductors, lugs may be used. Lugs can be soldered on or crimped on with special crimping pliers. We will only deal with the crimping on of lugs. Lugs may not be used to terminate solid conductors.</a:t>
            </a:r>
          </a:p>
          <a:p>
            <a:pPr marL="0" indent="0">
              <a:buNone/>
            </a:pPr>
            <a:r>
              <a:rPr lang="en-ZA" dirty="0"/>
              <a:t>The method to crimp on a lug is as follows:</a:t>
            </a:r>
          </a:p>
          <a:p>
            <a:pPr marL="0" indent="0">
              <a:buNone/>
            </a:pPr>
            <a:r>
              <a:rPr lang="en-ZA" dirty="0"/>
              <a:t>1) Strip the insulation off to a length longer than is required.</a:t>
            </a:r>
          </a:p>
          <a:p>
            <a:pPr marL="0" indent="0">
              <a:buNone/>
            </a:pPr>
            <a:r>
              <a:rPr lang="en-ZA" dirty="0"/>
              <a:t>2) Use combination pliers to twist the strands lightly together in the same direction as the manufactured lay of the wires. Two full twists are usually sufficient.</a:t>
            </a:r>
          </a:p>
          <a:p>
            <a:pPr marL="0" indent="0">
              <a:buNone/>
            </a:pPr>
            <a:r>
              <a:rPr lang="en-ZA" dirty="0"/>
              <a:t>3) Cut the conductor to the length of the lug’s socket. The insulation must touch the socket.</a:t>
            </a:r>
          </a:p>
          <a:p>
            <a:pPr marL="0" indent="0">
              <a:buNone/>
            </a:pPr>
            <a:r>
              <a:rPr lang="en-ZA" dirty="0"/>
              <a:t>4) Place the lug, with the conductor in it, between the jaws of the crimping pliers. The socket of the lug must lie in the hollow part of the jaw as in figure 5.</a:t>
            </a:r>
          </a:p>
          <a:p>
            <a:pPr marL="0" indent="0">
              <a:buNone/>
            </a:pPr>
            <a:r>
              <a:rPr lang="en-ZA" dirty="0"/>
              <a:t>5) Make sure that the conductor is properly inside the socket, and close the crimping pliers. The jaws of the pliers must be closed completely and the lug must be crimped in the centre of the socket. FIG. 5 shows what happens inside the socket when the lug is crimped.</a:t>
            </a:r>
          </a:p>
          <a:p>
            <a:pPr marL="0" indent="0">
              <a:buNone/>
            </a:pPr>
            <a:r>
              <a:rPr lang="en-ZA" dirty="0"/>
              <a:t>Finally, test the connection by trying to pull the lug and conductor apart.</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471" y="5018684"/>
            <a:ext cx="3822596" cy="230768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082529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Vid04 Planning a wiring layout</a:t>
            </a:r>
          </a:p>
        </p:txBody>
      </p:sp>
      <p:sp>
        <p:nvSpPr>
          <p:cNvPr id="3" name="Content Placeholder 2"/>
          <p:cNvSpPr>
            <a:spLocks noGrp="1"/>
          </p:cNvSpPr>
          <p:nvPr>
            <p:ph idx="1"/>
          </p:nvPr>
        </p:nvSpPr>
        <p:spPr/>
        <p:txBody>
          <a:bodyPr>
            <a:normAutofit fontScale="77500" lnSpcReduction="20000"/>
          </a:bodyPr>
          <a:lstStyle/>
          <a:p>
            <a:pPr marL="0" indent="0">
              <a:buNone/>
            </a:pPr>
            <a:r>
              <a:rPr lang="en-ZA" dirty="0"/>
              <a:t>Before a panel is wired it is essential that a plan of the wiring layout is made, so that when the panel is complete it will be neat and pleasing to look at. Conductors must be bunched as far as possible. Loose or separate conductors must not be visible on the board.</a:t>
            </a:r>
          </a:p>
          <a:p>
            <a:pPr marL="0" indent="0">
              <a:buNone/>
            </a:pPr>
            <a:r>
              <a:rPr lang="en-ZA" dirty="0"/>
              <a:t>If two rows of studs are used plan the layout as follows:</a:t>
            </a:r>
          </a:p>
          <a:p>
            <a:pPr marL="0" indent="0">
              <a:buNone/>
            </a:pPr>
            <a:r>
              <a:rPr lang="en-ZA" dirty="0"/>
              <a:t>• Take the conductors between the two rows, with all the conductors bunched and taped, and tap off to the studs from the main bunch.</a:t>
            </a:r>
          </a:p>
          <a:p>
            <a:pPr marL="0" indent="0">
              <a:buNone/>
            </a:pPr>
            <a:r>
              <a:rPr lang="en-ZA" dirty="0"/>
              <a:t>• The best way of holding the bunches of conductors together is by using PVC insulation tape as in figure 7, although there are also other types of binders on the market. </a:t>
            </a:r>
          </a:p>
          <a:p>
            <a:pPr marL="0" indent="0">
              <a:buNone/>
            </a:pPr>
            <a:r>
              <a:rPr lang="en-ZA" dirty="0"/>
              <a:t>• Bunch all the cables running horizontally into as few bunches as possible and do the same with the conductors running vertically.</a:t>
            </a:r>
          </a:p>
          <a:p>
            <a:pPr marL="0" indent="0">
              <a:buNone/>
            </a:pPr>
            <a:r>
              <a:rPr lang="en-ZA" dirty="0"/>
              <a:t>• All the vertical and horizontal conductor bunches must be parallel with each other and also parallel to the top, bottom and sides of the panel.</a:t>
            </a:r>
          </a:p>
          <a:p>
            <a:pPr marL="0" indent="0">
              <a:buNone/>
            </a:pPr>
            <a:r>
              <a:rPr lang="en-ZA" dirty="0"/>
              <a:t>Conductors should be bent around the thumb as shown in FIG. 8 to prevent damage to the insulation.</a:t>
            </a:r>
          </a:p>
          <a:p>
            <a:pPr marL="0" indent="0">
              <a:buNone/>
            </a:pPr>
            <a:endParaRPr lang="en-ZA"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714" y="5045963"/>
            <a:ext cx="3955308" cy="1673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9765" y="5045963"/>
            <a:ext cx="3569319" cy="188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03506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Vid04 </a:t>
            </a:r>
            <a:r>
              <a:rPr lang="en-ZA" dirty="0" err="1"/>
              <a:t>contin</a:t>
            </a:r>
            <a:r>
              <a:rPr lang="en-ZA" dirty="0"/>
              <a:t>. Planning a wiring layout</a:t>
            </a:r>
          </a:p>
        </p:txBody>
      </p:sp>
      <p:sp>
        <p:nvSpPr>
          <p:cNvPr id="4" name="Content Placeholder 3"/>
          <p:cNvSpPr>
            <a:spLocks noGrp="1"/>
          </p:cNvSpPr>
          <p:nvPr>
            <p:ph idx="1"/>
          </p:nvPr>
        </p:nvSpPr>
        <p:spPr/>
        <p:txBody>
          <a:bodyPr>
            <a:normAutofit/>
          </a:bodyPr>
          <a:lstStyle/>
          <a:p>
            <a:pPr marL="0" indent="0">
              <a:buNone/>
            </a:pPr>
            <a:r>
              <a:rPr lang="en-ZA" dirty="0"/>
              <a:t>It is very important to note that Regulation 6.1.5 of the Wiring Code SANS 10142 part 1 states that not more than three conductors shall be connected to one terminal. Thus, it is important to plan the layout of the wiring before wiring the panel.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2577" y="2975976"/>
            <a:ext cx="4560126" cy="3135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41139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 Vid05 Technician demonstrating how to wire a panel</a:t>
            </a:r>
          </a:p>
        </p:txBody>
      </p:sp>
      <p:sp>
        <p:nvSpPr>
          <p:cNvPr id="3" name="Content Placeholder 2">
            <a:extLst>
              <a:ext uri="{FF2B5EF4-FFF2-40B4-BE49-F238E27FC236}">
                <a16:creationId xmlns:a16="http://schemas.microsoft.com/office/drawing/2014/main" id="{6F0D3B89-CC8C-46A0-9875-809853FB6078}"/>
              </a:ext>
            </a:extLst>
          </p:cNvPr>
          <p:cNvSpPr>
            <a:spLocks noGrp="1"/>
          </p:cNvSpPr>
          <p:nvPr>
            <p:ph idx="1"/>
          </p:nvPr>
        </p:nvSpPr>
        <p:spPr>
          <a:xfrm>
            <a:off x="703959" y="1381369"/>
            <a:ext cx="8831461" cy="4356287"/>
          </a:xfrm>
        </p:spPr>
        <p:txBody>
          <a:bodyPr>
            <a:noAutofit/>
          </a:bodyPr>
          <a:lstStyle/>
          <a:p>
            <a:pPr marL="0" indent="0">
              <a:buNone/>
            </a:pPr>
            <a:r>
              <a:rPr lang="en-ZA" sz="1400" dirty="0"/>
              <a:t>A panel  is where control or monitoring instruments are displayed or it is an enclosed unit that is the part of a system that users can access, such as alarm systems, mainframe computer systems and  elevators. In this unit we only cover the process of wiring the panel</a:t>
            </a:r>
          </a:p>
          <a:p>
            <a:pPr marL="0" indent="0">
              <a:buNone/>
            </a:pPr>
            <a:r>
              <a:rPr lang="en-ZA" sz="1400" dirty="0"/>
              <a:t>Older control panels are often equipped with push buttons and </a:t>
            </a:r>
            <a:r>
              <a:rPr lang="en-ZA" sz="1400" dirty="0" err="1"/>
              <a:t>analog</a:t>
            </a:r>
            <a:r>
              <a:rPr lang="en-ZA" sz="1400" dirty="0"/>
              <a:t> instruments but  nowadays in many cases touchscreens are used for monitoring and control purposes.</a:t>
            </a:r>
          </a:p>
          <a:p>
            <a:pPr marL="0" indent="0">
              <a:buNone/>
            </a:pPr>
            <a:r>
              <a:rPr lang="en-ZA" sz="1400" dirty="0"/>
              <a:t>When wiring a panel:</a:t>
            </a:r>
          </a:p>
          <a:p>
            <a:pPr>
              <a:buFontTx/>
              <a:buChar char="-"/>
            </a:pPr>
            <a:r>
              <a:rPr lang="en-ZA" sz="1400" dirty="0"/>
              <a:t>Select either a </a:t>
            </a:r>
            <a:r>
              <a:rPr lang="en-ZA" sz="1400" dirty="0" err="1"/>
              <a:t>megger</a:t>
            </a:r>
            <a:r>
              <a:rPr lang="en-ZA" sz="1400" dirty="0"/>
              <a:t> or a </a:t>
            </a:r>
            <a:r>
              <a:rPr lang="en-ZA" sz="1400" dirty="0" err="1"/>
              <a:t>multimeter</a:t>
            </a:r>
            <a:r>
              <a:rPr lang="en-ZA" sz="1400" dirty="0"/>
              <a:t> and measure the resistance between the studs marked “load”.</a:t>
            </a:r>
          </a:p>
          <a:p>
            <a:pPr>
              <a:buFontTx/>
              <a:buChar char="-"/>
            </a:pPr>
            <a:r>
              <a:rPr lang="en-ZA" sz="1400" dirty="0"/>
              <a:t>Use Ohm’s Law to calculate the value of the current that the load resistors will draw (refer to module: Getting familiar with resistors). </a:t>
            </a:r>
          </a:p>
          <a:p>
            <a:pPr>
              <a:buFontTx/>
              <a:buChar char="-"/>
            </a:pPr>
            <a:r>
              <a:rPr lang="en-ZA" sz="1400" dirty="0"/>
              <a:t>Use the tables given in Regulation 6.2.5 (SANS Code of Practice), Table 6.3(a), to determine the size (cross-sectional area) of the conductor that must be used for the calculated current. Refer also to Module  ‘Selecting  Cables and Conductors’.</a:t>
            </a:r>
          </a:p>
          <a:p>
            <a:pPr>
              <a:buFontTx/>
              <a:buChar char="-"/>
            </a:pPr>
            <a:r>
              <a:rPr lang="en-ZA" sz="1400" dirty="0"/>
              <a:t>NOTE:</a:t>
            </a:r>
          </a:p>
          <a:p>
            <a:pPr>
              <a:buFontTx/>
              <a:buChar char="-"/>
            </a:pPr>
            <a:r>
              <a:rPr lang="en-ZA" sz="1400" dirty="0"/>
              <a:t>In practice, correction factors as required by Reg. 6.2.5, must be used with tables to calculate the size of conductors to be used.</a:t>
            </a:r>
          </a:p>
          <a:p>
            <a:pPr>
              <a:buFontTx/>
              <a:buChar char="-"/>
            </a:pPr>
            <a:r>
              <a:rPr lang="en-ZA" sz="1400" dirty="0"/>
              <a:t>Select the correct colours to be used.</a:t>
            </a:r>
          </a:p>
          <a:p>
            <a:pPr>
              <a:buFontTx/>
              <a:buChar char="-"/>
            </a:pPr>
            <a:r>
              <a:rPr lang="en-ZA" sz="1400" dirty="0"/>
              <a:t>Wire the panel according to the diagram.</a:t>
            </a:r>
          </a:p>
          <a:p>
            <a:pPr marL="0" indent="0">
              <a:buNone/>
            </a:pPr>
            <a:endParaRPr lang="en-ZA" sz="1400" dirty="0"/>
          </a:p>
        </p:txBody>
      </p:sp>
    </p:spTree>
    <p:custDataLst>
      <p:tags r:id="rId1"/>
    </p:custDataLst>
    <p:extLst>
      <p:ext uri="{BB962C8B-B14F-4D97-AF65-F5344CB8AC3E}">
        <p14:creationId xmlns:p14="http://schemas.microsoft.com/office/powerpoint/2010/main" val="655379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In this lesson you will learn about:</a:t>
            </a:r>
          </a:p>
        </p:txBody>
      </p:sp>
      <p:sp>
        <p:nvSpPr>
          <p:cNvPr id="5" name="Content Placeholder 4"/>
          <p:cNvSpPr>
            <a:spLocks noGrp="1"/>
          </p:cNvSpPr>
          <p:nvPr>
            <p:ph idx="1"/>
          </p:nvPr>
        </p:nvSpPr>
        <p:spPr/>
        <p:txBody>
          <a:bodyPr>
            <a:normAutofit/>
          </a:bodyPr>
          <a:lstStyle/>
          <a:p>
            <a:r>
              <a:rPr lang="en-ZA" sz="2400" dirty="0">
                <a:solidFill>
                  <a:srgbClr val="0070C0"/>
                </a:solidFill>
              </a:rPr>
              <a:t>Terminating a conductor.</a:t>
            </a:r>
          </a:p>
          <a:p>
            <a:r>
              <a:rPr lang="en-ZA" sz="2400" dirty="0">
                <a:solidFill>
                  <a:srgbClr val="0070C0"/>
                </a:solidFill>
              </a:rPr>
              <a:t>Planning a wiring layout.</a:t>
            </a:r>
          </a:p>
          <a:p>
            <a:r>
              <a:rPr lang="en-ZA" sz="2400" dirty="0">
                <a:solidFill>
                  <a:srgbClr val="0070C0"/>
                </a:solidFill>
              </a:rPr>
              <a:t>Wiring a single-phase load panel.</a:t>
            </a:r>
          </a:p>
        </p:txBody>
      </p:sp>
    </p:spTree>
    <p:extLst>
      <p:ext uri="{BB962C8B-B14F-4D97-AF65-F5344CB8AC3E}">
        <p14:creationId xmlns:p14="http://schemas.microsoft.com/office/powerpoint/2010/main" val="2957094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dirty="0"/>
              <a:t>There are two images below, click on the image of an electrical panel</a:t>
            </a:r>
          </a:p>
        </p:txBody>
      </p:sp>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8147" b="16513"/>
          <a:stretch/>
        </p:blipFill>
        <p:spPr bwMode="auto">
          <a:xfrm>
            <a:off x="875979" y="1419866"/>
            <a:ext cx="3796260" cy="2860107"/>
          </a:xfrm>
          <a:prstGeom prst="rect">
            <a:avLst/>
          </a:prstGeom>
          <a:noFill/>
          <a:ln>
            <a:noFill/>
          </a:ln>
          <a:effectLst>
            <a:glow rad="101600">
              <a:schemeClr val="accent6">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8277" y="1419866"/>
            <a:ext cx="2663704" cy="2860107"/>
          </a:xfrm>
          <a:prstGeom prst="rect">
            <a:avLst/>
          </a:prstGeom>
          <a:noFill/>
          <a:ln>
            <a:noFill/>
          </a:ln>
          <a:effectLst>
            <a:glow rad="101600">
              <a:schemeClr val="accent6">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7394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Distribution boards</a:t>
            </a:r>
          </a:p>
        </p:txBody>
      </p:sp>
      <p:sp>
        <p:nvSpPr>
          <p:cNvPr id="3" name="Content Placeholder 2"/>
          <p:cNvSpPr>
            <a:spLocks noGrp="1"/>
          </p:cNvSpPr>
          <p:nvPr>
            <p:ph idx="1"/>
          </p:nvPr>
        </p:nvSpPr>
        <p:spPr>
          <a:xfrm>
            <a:off x="1122531" y="1540802"/>
            <a:ext cx="7607557" cy="1438398"/>
          </a:xfrm>
        </p:spPr>
        <p:txBody>
          <a:bodyPr>
            <a:noAutofit/>
          </a:bodyPr>
          <a:lstStyle/>
          <a:p>
            <a:pPr marL="0" indent="0" algn="just">
              <a:buNone/>
            </a:pPr>
            <a:r>
              <a:rPr lang="en-GB" sz="2400" dirty="0"/>
              <a:t>If a switch ‘trips’ in  your home, what do you do? </a:t>
            </a:r>
          </a:p>
        </p:txBody>
      </p:sp>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b="5607"/>
          <a:stretch/>
        </p:blipFill>
        <p:spPr>
          <a:xfrm>
            <a:off x="5741030" y="2228673"/>
            <a:ext cx="2604316" cy="2934573"/>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306712" y="2228674"/>
            <a:ext cx="3490919" cy="2934573"/>
          </a:xfrm>
          <a:prstGeom prst="rect">
            <a:avLst/>
          </a:prstGeom>
        </p:spPr>
      </p:pic>
    </p:spTree>
    <p:custDataLst>
      <p:tags r:id="rId1"/>
    </p:custDataLst>
    <p:extLst>
      <p:ext uri="{BB962C8B-B14F-4D97-AF65-F5344CB8AC3E}">
        <p14:creationId xmlns:p14="http://schemas.microsoft.com/office/powerpoint/2010/main" val="1477108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Distribution boards</a:t>
            </a:r>
          </a:p>
        </p:txBody>
      </p:sp>
      <p:sp>
        <p:nvSpPr>
          <p:cNvPr id="3" name="Content Placeholder 2"/>
          <p:cNvSpPr>
            <a:spLocks noGrp="1"/>
          </p:cNvSpPr>
          <p:nvPr>
            <p:ph idx="1"/>
          </p:nvPr>
        </p:nvSpPr>
        <p:spPr>
          <a:xfrm>
            <a:off x="1122531" y="1540802"/>
            <a:ext cx="7607557" cy="1438398"/>
          </a:xfrm>
        </p:spPr>
        <p:txBody>
          <a:bodyPr>
            <a:noAutofit/>
          </a:bodyPr>
          <a:lstStyle/>
          <a:p>
            <a:pPr marL="0" indent="0" algn="just">
              <a:buNone/>
            </a:pPr>
            <a:r>
              <a:rPr lang="en-GB" sz="2400" dirty="0"/>
              <a:t>If a switch ‘trips’ in  your home, what do you do? </a:t>
            </a:r>
          </a:p>
        </p:txBody>
      </p:sp>
      <p:grpSp>
        <p:nvGrpSpPr>
          <p:cNvPr id="2087" name="Group 2086"/>
          <p:cNvGrpSpPr/>
          <p:nvPr/>
        </p:nvGrpSpPr>
        <p:grpSpPr>
          <a:xfrm>
            <a:off x="6973324" y="2889259"/>
            <a:ext cx="692366" cy="1712722"/>
            <a:chOff x="7573272" y="2514711"/>
            <a:chExt cx="692366" cy="1712722"/>
          </a:xfrm>
          <a:solidFill>
            <a:schemeClr val="tx1">
              <a:lumMod val="20000"/>
              <a:lumOff val="80000"/>
            </a:schemeClr>
          </a:solidFill>
          <a:effectLst>
            <a:outerShdw blurRad="76200" dir="18900000" sy="23000" kx="-1200000" algn="bl" rotWithShape="0">
              <a:prstClr val="black">
                <a:alpha val="20000"/>
              </a:prstClr>
            </a:outerShdw>
          </a:effectLst>
          <a:scene3d>
            <a:camera prst="isometricLeftDown"/>
            <a:lightRig rig="threePt" dir="t"/>
          </a:scene3d>
        </p:grpSpPr>
        <p:sp>
          <p:nvSpPr>
            <p:cNvPr id="4" name="Smiley Face 3"/>
            <p:cNvSpPr/>
            <p:nvPr/>
          </p:nvSpPr>
          <p:spPr>
            <a:xfrm>
              <a:off x="7637488" y="2514711"/>
              <a:ext cx="614597" cy="554636"/>
            </a:xfrm>
            <a:prstGeom prst="smileyFace">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ZA"/>
            </a:p>
          </p:txBody>
        </p:sp>
        <p:grpSp>
          <p:nvGrpSpPr>
            <p:cNvPr id="2086" name="Group 2085"/>
            <p:cNvGrpSpPr/>
            <p:nvPr/>
          </p:nvGrpSpPr>
          <p:grpSpPr>
            <a:xfrm>
              <a:off x="7573272" y="3003713"/>
              <a:ext cx="692366" cy="1223720"/>
              <a:chOff x="7573272" y="3003713"/>
              <a:chExt cx="692366" cy="1223720"/>
            </a:xfrm>
            <a:grpFill/>
          </p:grpSpPr>
          <p:grpSp>
            <p:nvGrpSpPr>
              <p:cNvPr id="2084" name="Group 2083"/>
              <p:cNvGrpSpPr/>
              <p:nvPr/>
            </p:nvGrpSpPr>
            <p:grpSpPr>
              <a:xfrm>
                <a:off x="7573272" y="3018703"/>
                <a:ext cx="547648" cy="667065"/>
                <a:chOff x="7573272" y="3018703"/>
                <a:chExt cx="547648" cy="667065"/>
              </a:xfrm>
              <a:grpFill/>
            </p:grpSpPr>
            <p:cxnSp>
              <p:nvCxnSpPr>
                <p:cNvPr id="2061" name="Straight Connector 2060"/>
                <p:cNvCxnSpPr/>
                <p:nvPr/>
              </p:nvCxnSpPr>
              <p:spPr>
                <a:xfrm flipH="1">
                  <a:off x="7573272" y="3065705"/>
                  <a:ext cx="168639" cy="620063"/>
                </a:xfrm>
                <a:prstGeom prst="line">
                  <a:avLst/>
                </a:prstGeom>
                <a:grpFill/>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2083" name="Group 2082"/>
                <p:cNvGrpSpPr/>
                <p:nvPr/>
              </p:nvGrpSpPr>
              <p:grpSpPr>
                <a:xfrm>
                  <a:off x="7757409" y="3018703"/>
                  <a:ext cx="363511" cy="605073"/>
                  <a:chOff x="7757409" y="3018703"/>
                  <a:chExt cx="363511" cy="605073"/>
                </a:xfrm>
                <a:grpFill/>
              </p:grpSpPr>
              <p:cxnSp>
                <p:nvCxnSpPr>
                  <p:cNvPr id="31" name="Straight Connector 30"/>
                  <p:cNvCxnSpPr/>
                  <p:nvPr/>
                </p:nvCxnSpPr>
                <p:spPr>
                  <a:xfrm>
                    <a:off x="8102183" y="3018703"/>
                    <a:ext cx="18737" cy="605073"/>
                  </a:xfrm>
                  <a:prstGeom prst="line">
                    <a:avLst/>
                  </a:prstGeom>
                  <a:grpFill/>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65" name="Straight Connector 2064"/>
                  <p:cNvCxnSpPr/>
                  <p:nvPr/>
                </p:nvCxnSpPr>
                <p:spPr>
                  <a:xfrm>
                    <a:off x="7757409" y="3623776"/>
                    <a:ext cx="359763" cy="0"/>
                  </a:xfrm>
                  <a:prstGeom prst="line">
                    <a:avLst/>
                  </a:prstGeom>
                  <a:grpFill/>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085" name="Group 2084"/>
              <p:cNvGrpSpPr/>
              <p:nvPr/>
            </p:nvGrpSpPr>
            <p:grpSpPr>
              <a:xfrm>
                <a:off x="7742420" y="3003713"/>
                <a:ext cx="523218" cy="1223720"/>
                <a:chOff x="7742420" y="3003713"/>
                <a:chExt cx="523218" cy="1223720"/>
              </a:xfrm>
              <a:grpFill/>
            </p:grpSpPr>
            <p:cxnSp>
              <p:nvCxnSpPr>
                <p:cNvPr id="2049" name="Straight Connector 2048"/>
                <p:cNvCxnSpPr/>
                <p:nvPr/>
              </p:nvCxnSpPr>
              <p:spPr>
                <a:xfrm flipH="1">
                  <a:off x="7742420" y="3003713"/>
                  <a:ext cx="1" cy="620063"/>
                </a:xfrm>
                <a:prstGeom prst="line">
                  <a:avLst/>
                </a:prstGeom>
                <a:grpFill/>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58" name="Straight Connector 2057"/>
                <p:cNvCxnSpPr/>
                <p:nvPr/>
              </p:nvCxnSpPr>
              <p:spPr>
                <a:xfrm>
                  <a:off x="8089924" y="3088607"/>
                  <a:ext cx="175714" cy="566165"/>
                </a:xfrm>
                <a:prstGeom prst="line">
                  <a:avLst/>
                </a:prstGeom>
                <a:grpFill/>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75" name="Straight Connector 2074"/>
                <p:cNvCxnSpPr/>
                <p:nvPr/>
              </p:nvCxnSpPr>
              <p:spPr>
                <a:xfrm flipH="1">
                  <a:off x="7742420" y="3623776"/>
                  <a:ext cx="14990" cy="603657"/>
                </a:xfrm>
                <a:prstGeom prst="line">
                  <a:avLst/>
                </a:prstGeom>
                <a:grpFill/>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79" name="Straight Connector 2078"/>
                <p:cNvCxnSpPr/>
                <p:nvPr/>
              </p:nvCxnSpPr>
              <p:spPr>
                <a:xfrm flipH="1">
                  <a:off x="8102183" y="3623776"/>
                  <a:ext cx="18737" cy="603657"/>
                </a:xfrm>
                <a:prstGeom prst="line">
                  <a:avLst/>
                </a:prstGeom>
                <a:grpFill/>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pic>
        <p:nvPicPr>
          <p:cNvPr id="209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8704" y="2460869"/>
            <a:ext cx="4658265" cy="245590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52401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87"/>
                                        </p:tgtEl>
                                        <p:attrNameLst>
                                          <p:attrName>style.visibility</p:attrName>
                                        </p:attrNameLst>
                                      </p:cBhvr>
                                      <p:to>
                                        <p:strVal val="visible"/>
                                      </p:to>
                                    </p:set>
                                    <p:animEffect transition="in" filter="wipe(down)">
                                      <p:cBhvr>
                                        <p:cTn id="7" dur="580">
                                          <p:stCondLst>
                                            <p:cond delay="0"/>
                                          </p:stCondLst>
                                        </p:cTn>
                                        <p:tgtEl>
                                          <p:spTgt spid="2087"/>
                                        </p:tgtEl>
                                      </p:cBhvr>
                                    </p:animEffect>
                                    <p:anim calcmode="lin" valueType="num">
                                      <p:cBhvr>
                                        <p:cTn id="8" dur="1822" tmFilter="0,0; 0.14,0.36; 0.43,0.73; 0.71,0.91; 1.0,1.0">
                                          <p:stCondLst>
                                            <p:cond delay="0"/>
                                          </p:stCondLst>
                                        </p:cTn>
                                        <p:tgtEl>
                                          <p:spTgt spid="208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8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8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8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87"/>
                                        </p:tgtEl>
                                        <p:attrNameLst>
                                          <p:attrName>ppt_y</p:attrName>
                                        </p:attrNameLst>
                                      </p:cBhvr>
                                      <p:tavLst>
                                        <p:tav tm="0" fmla="#ppt_y-sin(pi*$)/81">
                                          <p:val>
                                            <p:fltVal val="0"/>
                                          </p:val>
                                        </p:tav>
                                        <p:tav tm="100000">
                                          <p:val>
                                            <p:fltVal val="1"/>
                                          </p:val>
                                        </p:tav>
                                      </p:tavLst>
                                    </p:anim>
                                    <p:animScale>
                                      <p:cBhvr>
                                        <p:cTn id="13" dur="26">
                                          <p:stCondLst>
                                            <p:cond delay="650"/>
                                          </p:stCondLst>
                                        </p:cTn>
                                        <p:tgtEl>
                                          <p:spTgt spid="2087"/>
                                        </p:tgtEl>
                                      </p:cBhvr>
                                      <p:to x="100000" y="60000"/>
                                    </p:animScale>
                                    <p:animScale>
                                      <p:cBhvr>
                                        <p:cTn id="14" dur="166" decel="50000">
                                          <p:stCondLst>
                                            <p:cond delay="676"/>
                                          </p:stCondLst>
                                        </p:cTn>
                                        <p:tgtEl>
                                          <p:spTgt spid="2087"/>
                                        </p:tgtEl>
                                      </p:cBhvr>
                                      <p:to x="100000" y="100000"/>
                                    </p:animScale>
                                    <p:animScale>
                                      <p:cBhvr>
                                        <p:cTn id="15" dur="26">
                                          <p:stCondLst>
                                            <p:cond delay="1312"/>
                                          </p:stCondLst>
                                        </p:cTn>
                                        <p:tgtEl>
                                          <p:spTgt spid="2087"/>
                                        </p:tgtEl>
                                      </p:cBhvr>
                                      <p:to x="100000" y="80000"/>
                                    </p:animScale>
                                    <p:animScale>
                                      <p:cBhvr>
                                        <p:cTn id="16" dur="166" decel="50000">
                                          <p:stCondLst>
                                            <p:cond delay="1338"/>
                                          </p:stCondLst>
                                        </p:cTn>
                                        <p:tgtEl>
                                          <p:spTgt spid="2087"/>
                                        </p:tgtEl>
                                      </p:cBhvr>
                                      <p:to x="100000" y="100000"/>
                                    </p:animScale>
                                    <p:animScale>
                                      <p:cBhvr>
                                        <p:cTn id="17" dur="26">
                                          <p:stCondLst>
                                            <p:cond delay="1642"/>
                                          </p:stCondLst>
                                        </p:cTn>
                                        <p:tgtEl>
                                          <p:spTgt spid="2087"/>
                                        </p:tgtEl>
                                      </p:cBhvr>
                                      <p:to x="100000" y="90000"/>
                                    </p:animScale>
                                    <p:animScale>
                                      <p:cBhvr>
                                        <p:cTn id="18" dur="166" decel="50000">
                                          <p:stCondLst>
                                            <p:cond delay="1668"/>
                                          </p:stCondLst>
                                        </p:cTn>
                                        <p:tgtEl>
                                          <p:spTgt spid="2087"/>
                                        </p:tgtEl>
                                      </p:cBhvr>
                                      <p:to x="100000" y="100000"/>
                                    </p:animScale>
                                    <p:animScale>
                                      <p:cBhvr>
                                        <p:cTn id="19" dur="26">
                                          <p:stCondLst>
                                            <p:cond delay="1808"/>
                                          </p:stCondLst>
                                        </p:cTn>
                                        <p:tgtEl>
                                          <p:spTgt spid="2087"/>
                                        </p:tgtEl>
                                      </p:cBhvr>
                                      <p:to x="100000" y="95000"/>
                                    </p:animScale>
                                    <p:animScale>
                                      <p:cBhvr>
                                        <p:cTn id="20" dur="166" decel="50000">
                                          <p:stCondLst>
                                            <p:cond delay="1834"/>
                                          </p:stCondLst>
                                        </p:cTn>
                                        <p:tgtEl>
                                          <p:spTgt spid="208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dirty="0"/>
              <a:t>What does a circuit breaker do?</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48676" y="1116860"/>
            <a:ext cx="5310076" cy="343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84420" y="2293494"/>
            <a:ext cx="2443396" cy="1200329"/>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ZA" dirty="0"/>
              <a:t>Insert your answer here</a:t>
            </a:r>
          </a:p>
          <a:p>
            <a:endParaRPr lang="en-ZA" dirty="0"/>
          </a:p>
          <a:p>
            <a:endParaRPr lang="en-ZA" dirty="0"/>
          </a:p>
          <a:p>
            <a:endParaRPr lang="en-ZA" dirty="0"/>
          </a:p>
        </p:txBody>
      </p:sp>
    </p:spTree>
    <p:extLst>
      <p:ext uri="{BB962C8B-B14F-4D97-AF65-F5344CB8AC3E}">
        <p14:creationId xmlns:p14="http://schemas.microsoft.com/office/powerpoint/2010/main" val="2602776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What could cause a trip in a circuit breaker?</a:t>
            </a:r>
          </a:p>
        </p:txBody>
      </p:sp>
      <p:pic>
        <p:nvPicPr>
          <p:cNvPr id="5" name="Graphic 8" descr="User">
            <a:extLst>
              <a:ext uri="{FF2B5EF4-FFF2-40B4-BE49-F238E27FC236}">
                <a16:creationId xmlns:a16="http://schemas.microsoft.com/office/drawing/2014/main" id="{6C5CFF63-8077-8946-9B7D-33C0DBF999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8081" y="1588956"/>
            <a:ext cx="854046" cy="854046"/>
          </a:xfrm>
          <a:prstGeom prst="rect">
            <a:avLst/>
          </a:prstGeom>
        </p:spPr>
      </p:pic>
      <p:sp>
        <p:nvSpPr>
          <p:cNvPr id="6" name="Rectangle 5">
            <a:extLst>
              <a:ext uri="{FF2B5EF4-FFF2-40B4-BE49-F238E27FC236}">
                <a16:creationId xmlns:a16="http://schemas.microsoft.com/office/drawing/2014/main" id="{E361E8D8-AEC4-C248-93E8-816F597EB996}"/>
              </a:ext>
            </a:extLst>
          </p:cNvPr>
          <p:cNvSpPr/>
          <p:nvPr/>
        </p:nvSpPr>
        <p:spPr>
          <a:xfrm>
            <a:off x="1752127" y="1785146"/>
            <a:ext cx="6552424" cy="461665"/>
          </a:xfrm>
          <a:prstGeom prst="rect">
            <a:avLst/>
          </a:prstGeom>
          <a:solidFill>
            <a:schemeClr val="tx1">
              <a:lumMod val="20000"/>
              <a:lumOff val="80000"/>
            </a:schemeClr>
          </a:solidFill>
          <a:ln>
            <a:solidFill>
              <a:schemeClr val="tx1">
                <a:lumMod val="40000"/>
                <a:lumOff val="60000"/>
              </a:schemeClr>
            </a:solidFill>
          </a:ln>
        </p:spPr>
        <p:txBody>
          <a:bodyPr wrap="square">
            <a:spAutoFit/>
          </a:bodyPr>
          <a:lstStyle/>
          <a:p>
            <a:r>
              <a:rPr lang="en-GB" sz="2400" i="1" dirty="0"/>
              <a:t>Enter three possible causes below.</a:t>
            </a:r>
          </a:p>
        </p:txBody>
      </p:sp>
      <p:sp>
        <p:nvSpPr>
          <p:cNvPr id="4" name="TextBox 3"/>
          <p:cNvSpPr txBox="1"/>
          <p:nvPr/>
        </p:nvSpPr>
        <p:spPr>
          <a:xfrm>
            <a:off x="3530707" y="2769035"/>
            <a:ext cx="2255496" cy="646331"/>
          </a:xfrm>
          <a:prstGeom prst="rect">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ZA" dirty="0"/>
              <a:t>Overloaded circuit</a:t>
            </a:r>
          </a:p>
          <a:p>
            <a:endParaRPr lang="en-ZA" dirty="0"/>
          </a:p>
        </p:txBody>
      </p:sp>
      <p:sp>
        <p:nvSpPr>
          <p:cNvPr id="8" name="TextBox 7"/>
          <p:cNvSpPr txBox="1"/>
          <p:nvPr/>
        </p:nvSpPr>
        <p:spPr>
          <a:xfrm>
            <a:off x="1057330" y="3650108"/>
            <a:ext cx="2255496" cy="646331"/>
          </a:xfrm>
          <a:prstGeom prst="rect">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ZA" dirty="0"/>
              <a:t>Too many devices on one plug point </a:t>
            </a:r>
          </a:p>
        </p:txBody>
      </p:sp>
      <p:sp>
        <p:nvSpPr>
          <p:cNvPr id="9" name="TextBox 8"/>
          <p:cNvSpPr txBox="1"/>
          <p:nvPr/>
        </p:nvSpPr>
        <p:spPr>
          <a:xfrm>
            <a:off x="1057330" y="2769031"/>
            <a:ext cx="2255496" cy="646331"/>
          </a:xfrm>
          <a:prstGeom prst="rect">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ZA" dirty="0"/>
              <a:t>Short circuit</a:t>
            </a:r>
          </a:p>
          <a:p>
            <a:endParaRPr lang="en-ZA" dirty="0"/>
          </a:p>
        </p:txBody>
      </p:sp>
      <p:sp>
        <p:nvSpPr>
          <p:cNvPr id="10" name="TextBox 9"/>
          <p:cNvSpPr txBox="1"/>
          <p:nvPr/>
        </p:nvSpPr>
        <p:spPr>
          <a:xfrm>
            <a:off x="6153986" y="2769032"/>
            <a:ext cx="2255496" cy="646331"/>
          </a:xfrm>
          <a:prstGeom prst="rect">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ZA" dirty="0"/>
              <a:t>High power consuming devices</a:t>
            </a:r>
          </a:p>
        </p:txBody>
      </p:sp>
      <p:sp>
        <p:nvSpPr>
          <p:cNvPr id="11" name="TextBox 10"/>
          <p:cNvSpPr txBox="1"/>
          <p:nvPr/>
        </p:nvSpPr>
        <p:spPr>
          <a:xfrm>
            <a:off x="3530707" y="3692521"/>
            <a:ext cx="2255496" cy="646331"/>
          </a:xfrm>
          <a:prstGeom prst="rect">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ZA" dirty="0"/>
              <a:t>Ground fault</a:t>
            </a:r>
          </a:p>
          <a:p>
            <a:endParaRPr lang="en-ZA" dirty="0"/>
          </a:p>
        </p:txBody>
      </p:sp>
    </p:spTree>
    <p:custDataLst>
      <p:tags r:id="rId1"/>
    </p:custDataLst>
    <p:extLst>
      <p:ext uri="{BB962C8B-B14F-4D97-AF65-F5344CB8AC3E}">
        <p14:creationId xmlns:p14="http://schemas.microsoft.com/office/powerpoint/2010/main" val="15149341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13913</TotalTime>
  <Words>4222</Words>
  <Application>Microsoft Office PowerPoint</Application>
  <PresentationFormat>Custom</PresentationFormat>
  <Paragraphs>344</Paragraphs>
  <Slides>39</Slides>
  <Notes>38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39</vt:i4>
      </vt:variant>
    </vt:vector>
  </HeadingPairs>
  <TitlesOfParts>
    <vt:vector size="47" baseType="lpstr">
      <vt:lpstr>Arial</vt:lpstr>
      <vt:lpstr>Calibri</vt:lpstr>
      <vt:lpstr>Cambria Math</vt:lpstr>
      <vt:lpstr>Open Sans</vt:lpstr>
      <vt:lpstr>Wingdings</vt:lpstr>
      <vt:lpstr>Office Theme</vt:lpstr>
      <vt:lpstr>1_Office Theme</vt:lpstr>
      <vt:lpstr>2_Office Theme</vt:lpstr>
      <vt:lpstr>Electrical components and systems</vt:lpstr>
      <vt:lpstr>Assumed prior learning </vt:lpstr>
      <vt:lpstr>Wiring a panel</vt:lpstr>
      <vt:lpstr>In this lesson you will learn about:</vt:lpstr>
      <vt:lpstr>There are two images below, click on the image of an electrical panel</vt:lpstr>
      <vt:lpstr>Distribution boards</vt:lpstr>
      <vt:lpstr>Distribution boards</vt:lpstr>
      <vt:lpstr>What does a circuit breaker do?</vt:lpstr>
      <vt:lpstr>What could cause a trip in a circuit breaker?</vt:lpstr>
      <vt:lpstr>Electrical control panel uses</vt:lpstr>
      <vt:lpstr>Preparing to wire a panel</vt:lpstr>
      <vt:lpstr>Methods of terminating a cable</vt:lpstr>
      <vt:lpstr>Using connector strips</vt:lpstr>
      <vt:lpstr>Practise using connector strips</vt:lpstr>
      <vt:lpstr>Using loops</vt:lpstr>
      <vt:lpstr>Practise forming loops</vt:lpstr>
      <vt:lpstr>Using lugs</vt:lpstr>
      <vt:lpstr>Practise using lugs</vt:lpstr>
      <vt:lpstr>Joining conductors </vt:lpstr>
      <vt:lpstr>Joining conductors with a crimp ferrule</vt:lpstr>
      <vt:lpstr>Practise joining conductors</vt:lpstr>
      <vt:lpstr>Points to remember when wiring a panel  </vt:lpstr>
      <vt:lpstr>Wiring layout</vt:lpstr>
      <vt:lpstr>Wiring a single phase load panel  </vt:lpstr>
      <vt:lpstr>Let’s review:</vt:lpstr>
      <vt:lpstr>Quiz time</vt:lpstr>
      <vt:lpstr>Question 1</vt:lpstr>
      <vt:lpstr>Question 2</vt:lpstr>
      <vt:lpstr>Question 3</vt:lpstr>
      <vt:lpstr>Question 4</vt:lpstr>
      <vt:lpstr>Question 5</vt:lpstr>
      <vt:lpstr>Video brief - Vid01 Technician using connector strips to terminate cables.  </vt:lpstr>
      <vt:lpstr>Vid01 contin. Technician using connector strips to terminate cables.  </vt:lpstr>
      <vt:lpstr>Video brief - Vid02 Technician showing method to form loops </vt:lpstr>
      <vt:lpstr>Vid02 contin. Technician showing method to form loops </vt:lpstr>
      <vt:lpstr>Video brief - Vid03 Technician using crimping tool  </vt:lpstr>
      <vt:lpstr>Video Brief: Vid04 Planning a wiring layout</vt:lpstr>
      <vt:lpstr>Video Brief: Vid04 contin. Planning a wiring layout</vt:lpstr>
      <vt:lpstr>Video brief – Vid05 Technician demonstrating how to wire a panel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839</cp:revision>
  <dcterms:created xsi:type="dcterms:W3CDTF">2018-02-02T12:07:09Z</dcterms:created>
  <dcterms:modified xsi:type="dcterms:W3CDTF">2018-09-20T07:30:27Z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