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comments/comment1.xml" ContentType="application/vnd.openxmlformats-officedocument.presentationml.comments+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comments/comment2.xml" ContentType="application/vnd.openxmlformats-officedocument.presentationml.comments+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comments/comment3.xml" ContentType="application/vnd.openxmlformats-officedocument.presentationml.comments+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4.xml" ContentType="application/vnd.openxmlformats-officedocument.presentationml.notesSlide+xml"/>
  <Override PartName="/ppt/tags/tag33.xml" ContentType="application/vnd.openxmlformats-officedocument.presentationml.tags+xml"/>
  <Override PartName="/ppt/notesSlides/notesSlide25.xml" ContentType="application/vnd.openxmlformats-officedocument.presentationml.notesSlide+xml"/>
  <Override PartName="/ppt/tags/tag34.xml" ContentType="application/vnd.openxmlformats-officedocument.presentationml.tags+xml"/>
  <Override PartName="/ppt/notesSlides/notesSlide26.xml" ContentType="application/vnd.openxmlformats-officedocument.presentationml.notesSlide+xml"/>
  <Override PartName="/ppt/tags/tag35.xml" ContentType="application/vnd.openxmlformats-officedocument.presentationml.tags+xml"/>
  <Override PartName="/ppt/notesSlides/notesSlide27.xml" ContentType="application/vnd.openxmlformats-officedocument.presentationml.notesSlide+xml"/>
  <Override PartName="/ppt/tags/tag36.xml" ContentType="application/vnd.openxmlformats-officedocument.presentationml.tags+xml"/>
  <Override PartName="/ppt/notesSlides/notesSlide28.xml" ContentType="application/vnd.openxmlformats-officedocument.presentationml.notesSlide+xml"/>
  <Override PartName="/ppt/tags/tag37.xml" ContentType="application/vnd.openxmlformats-officedocument.presentationml.tags+xml"/>
  <Override PartName="/ppt/notesSlides/notesSlide29.xml" ContentType="application/vnd.openxmlformats-officedocument.presentationml.notesSlide+xml"/>
  <Override PartName="/ppt/tags/tag38.xml" ContentType="application/vnd.openxmlformats-officedocument.presentationml.tags+xml"/>
  <Override PartName="/ppt/notesSlides/notesSlide30.xml" ContentType="application/vnd.openxmlformats-officedocument.presentationml.notesSlide+xml"/>
  <Override PartName="/ppt/tags/tag39.xml" ContentType="application/vnd.openxmlformats-officedocument.presentationml.tags+xml"/>
  <Override PartName="/ppt/notesSlides/notesSlide31.xml" ContentType="application/vnd.openxmlformats-officedocument.presentationml.notesSlide+xml"/>
  <Override PartName="/ppt/tags/tag40.xml" ContentType="application/vnd.openxmlformats-officedocument.presentationml.tags+xml"/>
  <Override PartName="/ppt/notesSlides/notesSlide32.xml" ContentType="application/vnd.openxmlformats-officedocument.presentationml.notesSlide+xml"/>
  <Override PartName="/ppt/tags/tag41.xml" ContentType="application/vnd.openxmlformats-officedocument.presentationml.tags+xml"/>
  <Override PartName="/ppt/notesSlides/notesSlide33.xml" ContentType="application/vnd.openxmlformats-officedocument.presentationml.notesSlide+xml"/>
  <Override PartName="/ppt/tags/tag42.xml" ContentType="application/vnd.openxmlformats-officedocument.presentationml.tags+xml"/>
  <Override PartName="/ppt/notesSlides/notesSlide34.xml" ContentType="application/vnd.openxmlformats-officedocument.presentationml.notesSlide+xml"/>
  <Override PartName="/ppt/tags/tag43.xml" ContentType="application/vnd.openxmlformats-officedocument.presentationml.tags+xml"/>
  <Override PartName="/ppt/notesSlides/notesSlide35.xml" ContentType="application/vnd.openxmlformats-officedocument.presentationml.notesSlide+xml"/>
  <Override PartName="/ppt/tags/tag44.xml" ContentType="application/vnd.openxmlformats-officedocument.presentationml.tags+xml"/>
  <Override PartName="/ppt/notesSlides/notesSlide36.xml" ContentType="application/vnd.openxmlformats-officedocument.presentationml.notesSlide+xml"/>
  <Override PartName="/ppt/tags/tag45.xml" ContentType="application/vnd.openxmlformats-officedocument.presentationml.tags+xml"/>
  <Override PartName="/ppt/notesSlides/notesSlide37.xml" ContentType="application/vnd.openxmlformats-officedocument.presentationml.notesSlide+xml"/>
  <Override PartName="/ppt/tags/tag46.xml" ContentType="application/vnd.openxmlformats-officedocument.presentationml.tags+xml"/>
  <Override PartName="/ppt/notesSlides/notesSlide38.xml" ContentType="application/vnd.openxmlformats-officedocument.presentationml.notesSlide+xml"/>
  <Override PartName="/ppt/tags/tag47.xml" ContentType="application/vnd.openxmlformats-officedocument.presentationml.tags+xml"/>
  <Override PartName="/ppt/notesSlides/notesSlide3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40.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notesMasterIdLst>
    <p:notesMasterId r:id="rId48"/>
  </p:notesMasterIdLst>
  <p:sldIdLst>
    <p:sldId id="278" r:id="rId2"/>
    <p:sldId id="318" r:id="rId3"/>
    <p:sldId id="376" r:id="rId4"/>
    <p:sldId id="355" r:id="rId5"/>
    <p:sldId id="353" r:id="rId6"/>
    <p:sldId id="297" r:id="rId7"/>
    <p:sldId id="354" r:id="rId8"/>
    <p:sldId id="357" r:id="rId9"/>
    <p:sldId id="313" r:id="rId10"/>
    <p:sldId id="361" r:id="rId11"/>
    <p:sldId id="378" r:id="rId12"/>
    <p:sldId id="381" r:id="rId13"/>
    <p:sldId id="384" r:id="rId14"/>
    <p:sldId id="386" r:id="rId15"/>
    <p:sldId id="382" r:id="rId16"/>
    <p:sldId id="383" r:id="rId17"/>
    <p:sldId id="385" r:id="rId18"/>
    <p:sldId id="387" r:id="rId19"/>
    <p:sldId id="388" r:id="rId20"/>
    <p:sldId id="389" r:id="rId21"/>
    <p:sldId id="390" r:id="rId22"/>
    <p:sldId id="391" r:id="rId23"/>
    <p:sldId id="393" r:id="rId24"/>
    <p:sldId id="392" r:id="rId25"/>
    <p:sldId id="340" r:id="rId26"/>
    <p:sldId id="394" r:id="rId27"/>
    <p:sldId id="364" r:id="rId28"/>
    <p:sldId id="398" r:id="rId29"/>
    <p:sldId id="399" r:id="rId30"/>
    <p:sldId id="400" r:id="rId31"/>
    <p:sldId id="395" r:id="rId32"/>
    <p:sldId id="396" r:id="rId33"/>
    <p:sldId id="401" r:id="rId34"/>
    <p:sldId id="402" r:id="rId35"/>
    <p:sldId id="397" r:id="rId36"/>
    <p:sldId id="403" r:id="rId37"/>
    <p:sldId id="366" r:id="rId38"/>
    <p:sldId id="405" r:id="rId39"/>
    <p:sldId id="404" r:id="rId40"/>
    <p:sldId id="406" r:id="rId41"/>
    <p:sldId id="359" r:id="rId42"/>
    <p:sldId id="362" r:id="rId43"/>
    <p:sldId id="363" r:id="rId44"/>
    <p:sldId id="367" r:id="rId45"/>
    <p:sldId id="368" r:id="rId46"/>
    <p:sldId id="369" r:id="rId47"/>
  </p:sldIdLst>
  <p:sldSz cx="10239375" cy="5759450"/>
  <p:notesSz cx="6858000" cy="9144000"/>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78"/>
            <p14:sldId id="318"/>
            <p14:sldId id="376"/>
            <p14:sldId id="355"/>
            <p14:sldId id="353"/>
            <p14:sldId id="297"/>
            <p14:sldId id="354"/>
            <p14:sldId id="357"/>
            <p14:sldId id="313"/>
            <p14:sldId id="361"/>
            <p14:sldId id="378"/>
            <p14:sldId id="381"/>
            <p14:sldId id="384"/>
            <p14:sldId id="386"/>
            <p14:sldId id="382"/>
            <p14:sldId id="383"/>
            <p14:sldId id="385"/>
            <p14:sldId id="387"/>
            <p14:sldId id="388"/>
            <p14:sldId id="389"/>
            <p14:sldId id="390"/>
            <p14:sldId id="391"/>
            <p14:sldId id="393"/>
            <p14:sldId id="392"/>
            <p14:sldId id="340"/>
            <p14:sldId id="394"/>
            <p14:sldId id="364"/>
            <p14:sldId id="398"/>
            <p14:sldId id="399"/>
            <p14:sldId id="400"/>
            <p14:sldId id="395"/>
            <p14:sldId id="396"/>
            <p14:sldId id="401"/>
            <p14:sldId id="402"/>
            <p14:sldId id="397"/>
            <p14:sldId id="403"/>
            <p14:sldId id="366"/>
            <p14:sldId id="405"/>
            <p14:sldId id="404"/>
            <p14:sldId id="406"/>
          </p14:sldIdLst>
        </p14:section>
        <p14:section name="Appendix" id="{61A5EB1E-5BAC-224D-8F20-5D1D8E086C2B}">
          <p14:sldIdLst>
            <p14:sldId id="359"/>
            <p14:sldId id="362"/>
            <p14:sldId id="363"/>
            <p14:sldId id="367"/>
            <p14:sldId id="368"/>
            <p14:sldId id="36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7" clrIdx="0">
    <p:extLst/>
  </p:cmAuthor>
  <p:cmAuthor id="2" name="Benita Gomes" initials="BG" lastIdx="8"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6316" autoAdjust="0"/>
  </p:normalViewPr>
  <p:slideViewPr>
    <p:cSldViewPr snapToGrid="0" snapToObjects="1">
      <p:cViewPr varScale="1">
        <p:scale>
          <a:sx n="117" d="100"/>
          <a:sy n="117" d="100"/>
        </p:scale>
        <p:origin x="10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9-03T08:31:06.027" idx="7">
    <p:pos x="1738" y="2437"/>
    <p:text>Get the correct diagram to go with the scenario</p:text>
    <p:extLst>
      <p:ext uri="{C676402C-5697-4E1C-873F-D02D1690AC5C}">
        <p15:threadingInfo xmlns:p15="http://schemas.microsoft.com/office/powerpoint/2012/main" timeZoneBias="-120"/>
      </p:ext>
    </p:extLst>
  </p:cm>
  <p:cm authorId="2" dt="2018-09-03T08:31:45.044" idx="8">
    <p:pos x="4714" y="2258"/>
    <p:text>We need this kind of info but in a more relatable scenario ie someone's geyser is broken.</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8-09-03T08:31:06.027" idx="7">
    <p:pos x="1738" y="2437"/>
    <p:text>Get the correct diagram to go with the scenario</p:text>
    <p:extLst>
      <p:ext uri="{C676402C-5697-4E1C-873F-D02D1690AC5C}">
        <p15:threadingInfo xmlns:p15="http://schemas.microsoft.com/office/powerpoint/2012/main" timeZoneBias="-120"/>
      </p:ext>
    </p:extLst>
  </p:cm>
  <p:cm authorId="2" dt="2018-09-03T08:31:45.044" idx="8">
    <p:pos x="4714" y="2258"/>
    <p:text>We need this kind of info but in a more relatable scenario ie someone's geyser is broken.</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8-09-03T08:31:06.027" idx="7">
    <p:pos x="1738" y="2437"/>
    <p:text>Get the correct diagram to go with the scenario</p:text>
    <p:extLst>
      <p:ext uri="{C676402C-5697-4E1C-873F-D02D1690AC5C}">
        <p15:threadingInfo xmlns:p15="http://schemas.microsoft.com/office/powerpoint/2012/main" timeZoneBias="-120"/>
      </p:ext>
    </p:extLst>
  </p:cm>
  <p:cm authorId="2" dt="2018-09-03T08:31:45.044" idx="8">
    <p:pos x="4714" y="2258"/>
    <p:text>We need this kind of info but in a more relatable scenario ie someone's geyser is broken.</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https://www.youtube.com/watch?v=vXbllFrpL7Q</a:t>
            </a:r>
          </a:p>
          <a:p>
            <a:r>
              <a:rPr lang="en-ZA" dirty="0"/>
              <a:t>https://www.youtube.com/watch?v=NfcgA1axPLo</a:t>
            </a:r>
          </a:p>
          <a:p>
            <a:r>
              <a:rPr lang="en-ZA" dirty="0"/>
              <a:t>https://www.youtube.com/watch?v=bF3OyQ3HwfU</a:t>
            </a:r>
          </a:p>
        </p:txBody>
      </p:sp>
      <p:sp>
        <p:nvSpPr>
          <p:cNvPr id="4" name="Slide Number Placeholder 3"/>
          <p:cNvSpPr>
            <a:spLocks noGrp="1"/>
          </p:cNvSpPr>
          <p:nvPr>
            <p:ph type="sldNum" sz="quarter" idx="10"/>
          </p:nvPr>
        </p:nvSpPr>
        <p:spPr/>
        <p:txBody>
          <a:bodyPr/>
          <a:lstStyle/>
          <a:p>
            <a:fld id="{16FEC50E-693F-7248-AD71-EC691CF637E1}" type="slidenum">
              <a:rPr lang="en-GB" smtClean="0"/>
              <a:t>1</a:t>
            </a:fld>
            <a:endParaRPr lang="en-GB"/>
          </a:p>
        </p:txBody>
      </p:sp>
    </p:spTree>
    <p:extLst>
      <p:ext uri="{BB962C8B-B14F-4D97-AF65-F5344CB8AC3E}">
        <p14:creationId xmlns:p14="http://schemas.microsoft.com/office/powerpoint/2010/main" val="1562820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1174863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839616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1810224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446064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798367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3262312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2032684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2872334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1888379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3970676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Attribution to materials: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https://courses.lumenlearning.com/boundless-physics/chapter/voltmeters-and-ammeters/</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821641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419141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1633684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Notes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video it should play </a:t>
            </a:r>
            <a:r>
              <a:rPr lang="en-US" b="0" dirty="0" err="1"/>
              <a:t>fullscreen</a:t>
            </a:r>
            <a:r>
              <a:rPr lang="en-US" b="0" dirty="0"/>
              <a:t>. </a:t>
            </a:r>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1395340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Notes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video it should play </a:t>
            </a:r>
            <a:r>
              <a:rPr lang="en-US" b="0" dirty="0" err="1"/>
              <a:t>fullscreen</a:t>
            </a:r>
            <a:r>
              <a:rPr lang="en-US" b="0" dirty="0"/>
              <a:t>. </a:t>
            </a:r>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674515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Notes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Multiple Choice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Three correct answer indicated in italics.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correct; Well done you are correct!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incorrect: Not quite, Electricians use electrical measuring instruments for the following reasons: </a:t>
            </a:r>
          </a:p>
          <a:p>
            <a:pPr marL="0" indent="0">
              <a:buNone/>
            </a:pPr>
            <a:endParaRPr lang="en-GB" dirty="0"/>
          </a:p>
          <a:p>
            <a:pPr marL="0" indent="0">
              <a:buNone/>
            </a:pPr>
            <a:r>
              <a:rPr lang="en-GB" dirty="0"/>
              <a:t>To make sure there’s no current flowing before trying to fix something.</a:t>
            </a:r>
          </a:p>
          <a:p>
            <a:pPr marL="0" indent="0">
              <a:buNone/>
            </a:pPr>
            <a:r>
              <a:rPr lang="en-GB" dirty="0"/>
              <a:t>To find out why there is not enough power flowing to something. </a:t>
            </a:r>
          </a:p>
          <a:p>
            <a:pPr marL="0" indent="0">
              <a:buNone/>
            </a:pPr>
            <a:r>
              <a:rPr lang="en-GB" dirty="0"/>
              <a:t>To find how much power a machine is using.</a:t>
            </a:r>
          </a:p>
          <a:p>
            <a:pPr marL="0" indent="0">
              <a:buNone/>
            </a:pP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4036571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Notes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Multiple Choice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Three correct answer indicated in italics.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correct; Well done you are correct!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incorrect: Not quite, Electricians use electrical measuring instruments for the following reasons: </a:t>
            </a:r>
          </a:p>
          <a:p>
            <a:pPr marL="0" indent="0">
              <a:buNone/>
            </a:pPr>
            <a:endParaRPr lang="en-GB" dirty="0"/>
          </a:p>
          <a:p>
            <a:pPr marL="0" indent="0">
              <a:buNone/>
            </a:pPr>
            <a:r>
              <a:rPr lang="en-GB" dirty="0"/>
              <a:t>To make sure there’s no current flowing before trying to fix something.</a:t>
            </a:r>
          </a:p>
          <a:p>
            <a:pPr marL="0" indent="0">
              <a:buNone/>
            </a:pPr>
            <a:r>
              <a:rPr lang="en-GB" dirty="0"/>
              <a:t>To find out why there is not enough power flowing to something. </a:t>
            </a:r>
          </a:p>
          <a:p>
            <a:pPr marL="0" indent="0">
              <a:buNone/>
            </a:pPr>
            <a:r>
              <a:rPr lang="en-GB" dirty="0"/>
              <a:t>To find how much power a machine is using.</a:t>
            </a:r>
          </a:p>
          <a:p>
            <a:pPr marL="0" indent="0">
              <a:buNone/>
            </a:pP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2307641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Notes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Multiple Choice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Three correct answer indicated in italics.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correct; Well done you are correct!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incorrect: Not quite, Electricians use electrical measuring instruments for the following reasons: </a:t>
            </a:r>
          </a:p>
          <a:p>
            <a:pPr marL="0" indent="0">
              <a:buNone/>
            </a:pPr>
            <a:endParaRPr lang="en-GB" dirty="0"/>
          </a:p>
          <a:p>
            <a:pPr marL="0" indent="0">
              <a:buNone/>
            </a:pPr>
            <a:r>
              <a:rPr lang="en-GB" dirty="0"/>
              <a:t>To make sure there’s no current flowing before trying to fix something.</a:t>
            </a:r>
          </a:p>
          <a:p>
            <a:pPr marL="0" indent="0">
              <a:buNone/>
            </a:pPr>
            <a:r>
              <a:rPr lang="en-GB" dirty="0"/>
              <a:t>To find out why there is not enough power flowing to something. </a:t>
            </a:r>
          </a:p>
          <a:p>
            <a:pPr marL="0" indent="0">
              <a:buNone/>
            </a:pPr>
            <a:r>
              <a:rPr lang="en-GB" dirty="0"/>
              <a:t>To find how much power a machine is using.</a:t>
            </a:r>
          </a:p>
          <a:p>
            <a:pPr marL="0" indent="0">
              <a:buNone/>
            </a:pP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2003430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Notes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Multiple Choice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Three correct answer indicated in italics.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correct; Well done you are correct!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incorrect: Not quite, Electricians use electrical measuring instruments for the following reasons: </a:t>
            </a:r>
          </a:p>
          <a:p>
            <a:pPr marL="0" indent="0">
              <a:buNone/>
            </a:pPr>
            <a:endParaRPr lang="en-GB" dirty="0"/>
          </a:p>
          <a:p>
            <a:pPr marL="0" indent="0">
              <a:buNone/>
            </a:pPr>
            <a:r>
              <a:rPr lang="en-GB" dirty="0"/>
              <a:t>To make sure there’s no current flowing before trying to fix something.</a:t>
            </a:r>
          </a:p>
          <a:p>
            <a:pPr marL="0" indent="0">
              <a:buNone/>
            </a:pPr>
            <a:r>
              <a:rPr lang="en-GB" dirty="0"/>
              <a:t>To find out why there is not enough power flowing to something. </a:t>
            </a:r>
          </a:p>
          <a:p>
            <a:pPr marL="0" indent="0">
              <a:buNone/>
            </a:pPr>
            <a:r>
              <a:rPr lang="en-GB" dirty="0"/>
              <a:t>To find how much power a machine is using.</a:t>
            </a:r>
          </a:p>
          <a:p>
            <a:pPr marL="0" indent="0">
              <a:buNone/>
            </a:pP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1991824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Notes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Multiple Choice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Three correct answer indicated in italics.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correct; Well done you are correct!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incorrect: Not quite, Electricians use electrical measuring instruments for the following reasons: </a:t>
            </a:r>
          </a:p>
          <a:p>
            <a:pPr marL="0" indent="0">
              <a:buNone/>
            </a:pPr>
            <a:endParaRPr lang="en-GB" dirty="0"/>
          </a:p>
          <a:p>
            <a:pPr marL="0" indent="0">
              <a:buNone/>
            </a:pPr>
            <a:r>
              <a:rPr lang="en-GB" dirty="0"/>
              <a:t>To make sure there’s no current flowing before trying to fix something.</a:t>
            </a:r>
          </a:p>
          <a:p>
            <a:pPr marL="0" indent="0">
              <a:buNone/>
            </a:pPr>
            <a:r>
              <a:rPr lang="en-GB" dirty="0"/>
              <a:t>To find out why there is not enough power flowing to something. </a:t>
            </a:r>
          </a:p>
          <a:p>
            <a:pPr marL="0" indent="0">
              <a:buNone/>
            </a:pPr>
            <a:r>
              <a:rPr lang="en-GB" dirty="0"/>
              <a:t>To find how much power a machine is using.</a:t>
            </a:r>
          </a:p>
          <a:p>
            <a:pPr marL="0" indent="0">
              <a:buNone/>
            </a:pP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2333086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Notes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Multiple Choice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Three correct answer indicated in italics.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correct; Well done you are correct!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incorrect: Not quite, Electricians use electrical measuring instruments for the following reasons: </a:t>
            </a:r>
          </a:p>
          <a:p>
            <a:pPr marL="0" indent="0">
              <a:buNone/>
            </a:pPr>
            <a:endParaRPr lang="en-GB" dirty="0"/>
          </a:p>
          <a:p>
            <a:pPr marL="0" indent="0">
              <a:buNone/>
            </a:pPr>
            <a:r>
              <a:rPr lang="en-GB" dirty="0"/>
              <a:t>To make sure there’s no current flowing before trying to fix something.</a:t>
            </a:r>
          </a:p>
          <a:p>
            <a:pPr marL="0" indent="0">
              <a:buNone/>
            </a:pPr>
            <a:r>
              <a:rPr lang="en-GB" dirty="0"/>
              <a:t>To find out why there is not enough power flowing to something. </a:t>
            </a:r>
          </a:p>
          <a:p>
            <a:pPr marL="0" indent="0">
              <a:buNone/>
            </a:pPr>
            <a:r>
              <a:rPr lang="en-GB" dirty="0"/>
              <a:t>To find how much power a machine is using.</a:t>
            </a:r>
          </a:p>
          <a:p>
            <a:pPr marL="0" indent="0">
              <a:buNone/>
            </a:pP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2057837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explain how each meter is connected in a circuit for example a voltmeter is connected in parallel because of the internal resistance of the meter. If you connect it in series it will create an open circuit.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Ammeter is connected in series because an ammeter has very little resistance if you connect it across a resistance (</a:t>
            </a:r>
            <a:r>
              <a:rPr lang="en-US" dirty="0" err="1"/>
              <a:t>ie</a:t>
            </a:r>
            <a:r>
              <a:rPr lang="en-US" dirty="0"/>
              <a:t> live or neutral on a stove) you will have a short circuit and a big explosion.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Ohmeter</a:t>
            </a:r>
            <a:r>
              <a:rPr lang="en-US" dirty="0"/>
              <a:t> can only be connected across a resistance once the power has been switched off. </a:t>
            </a:r>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2252676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Notes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Multiple Choice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Three correct answer indicated in italics.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correct; Well done you are correct!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incorrect: Not quite, Electricians use electrical measuring instruments for the following reasons: </a:t>
            </a:r>
          </a:p>
          <a:p>
            <a:pPr marL="0" indent="0">
              <a:buNone/>
            </a:pPr>
            <a:endParaRPr lang="en-GB" dirty="0"/>
          </a:p>
          <a:p>
            <a:pPr marL="0" indent="0">
              <a:buNone/>
            </a:pPr>
            <a:r>
              <a:rPr lang="en-GB" dirty="0"/>
              <a:t>To make sure there’s no current flowing before trying to fix something.</a:t>
            </a:r>
          </a:p>
          <a:p>
            <a:pPr marL="0" indent="0">
              <a:buNone/>
            </a:pPr>
            <a:r>
              <a:rPr lang="en-GB" dirty="0"/>
              <a:t>To find out why there is not enough power flowing to something. </a:t>
            </a:r>
          </a:p>
          <a:p>
            <a:pPr marL="0" indent="0">
              <a:buNone/>
            </a:pPr>
            <a:r>
              <a:rPr lang="en-GB" dirty="0"/>
              <a:t>To find how much power a machine is using.</a:t>
            </a:r>
          </a:p>
          <a:p>
            <a:pPr marL="0" indent="0">
              <a:buNone/>
            </a:pP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18885768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Notes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Multiple Choice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Three correct answer indicated in italics.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correct; Well done you are correct!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incorrect: Not quite, Electricians use electrical measuring instruments for the following reasons: </a:t>
            </a:r>
          </a:p>
          <a:p>
            <a:pPr marL="0" indent="0">
              <a:buNone/>
            </a:pPr>
            <a:endParaRPr lang="en-GB" dirty="0"/>
          </a:p>
          <a:p>
            <a:pPr marL="0" indent="0">
              <a:buNone/>
            </a:pPr>
            <a:r>
              <a:rPr lang="en-GB" dirty="0"/>
              <a:t>To make sure there’s no current flowing before trying to fix something.</a:t>
            </a:r>
          </a:p>
          <a:p>
            <a:pPr marL="0" indent="0">
              <a:buNone/>
            </a:pPr>
            <a:r>
              <a:rPr lang="en-GB" dirty="0"/>
              <a:t>To find out why there is not enough power flowing to something. </a:t>
            </a:r>
          </a:p>
          <a:p>
            <a:pPr marL="0" indent="0">
              <a:buNone/>
            </a:pPr>
            <a:r>
              <a:rPr lang="en-GB" dirty="0"/>
              <a:t>To find how much power a machine is using.</a:t>
            </a:r>
          </a:p>
          <a:p>
            <a:pPr marL="0" indent="0">
              <a:buNone/>
            </a:pP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1355481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Notes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Multiple Choice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Three correct answer indicated in italics.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correct; Well done you are correct!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incorrect: Not quite, Electricians use electrical measuring instruments for the following reasons: </a:t>
            </a:r>
          </a:p>
          <a:p>
            <a:pPr marL="0" indent="0">
              <a:buNone/>
            </a:pPr>
            <a:endParaRPr lang="en-GB" dirty="0"/>
          </a:p>
          <a:p>
            <a:pPr marL="0" indent="0">
              <a:buNone/>
            </a:pPr>
            <a:r>
              <a:rPr lang="en-GB" dirty="0"/>
              <a:t>To make sure there’s no current flowing before trying to fix something.</a:t>
            </a:r>
          </a:p>
          <a:p>
            <a:pPr marL="0" indent="0">
              <a:buNone/>
            </a:pPr>
            <a:r>
              <a:rPr lang="en-GB" dirty="0"/>
              <a:t>To find out why there is not enough power flowing to something. </a:t>
            </a:r>
          </a:p>
          <a:p>
            <a:pPr marL="0" indent="0">
              <a:buNone/>
            </a:pPr>
            <a:r>
              <a:rPr lang="en-GB" dirty="0"/>
              <a:t>To find how much power a machine is using.</a:t>
            </a:r>
          </a:p>
          <a:p>
            <a:pPr marL="0" indent="0">
              <a:buNone/>
            </a:pP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28616899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Notes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Multiple Choice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Three correct answer indicated in italics.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correct; Well done you are correct!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incorrect: Not quite, Electricians use electrical measuring instruments for the following reasons: </a:t>
            </a:r>
          </a:p>
          <a:p>
            <a:pPr marL="0" indent="0">
              <a:buNone/>
            </a:pPr>
            <a:endParaRPr lang="en-GB" dirty="0"/>
          </a:p>
          <a:p>
            <a:pPr marL="0" indent="0">
              <a:buNone/>
            </a:pPr>
            <a:r>
              <a:rPr lang="en-GB" dirty="0"/>
              <a:t>To make sure there’s no current flowing before trying to fix something.</a:t>
            </a:r>
          </a:p>
          <a:p>
            <a:pPr marL="0" indent="0">
              <a:buNone/>
            </a:pPr>
            <a:r>
              <a:rPr lang="en-GB" dirty="0"/>
              <a:t>To find out why there is not enough power flowing to something. </a:t>
            </a:r>
          </a:p>
          <a:p>
            <a:pPr marL="0" indent="0">
              <a:buNone/>
            </a:pPr>
            <a:r>
              <a:rPr lang="en-GB" dirty="0"/>
              <a:t>To find how much power a machine is using.</a:t>
            </a:r>
          </a:p>
          <a:p>
            <a:pPr marL="0" indent="0">
              <a:buNone/>
            </a:pP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1824435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Notes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Multiple Choice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Three correct answer indicated in italics.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correct; Well done you are correct!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incorrect: Not quite, Electricians use electrical measuring instruments for the following reasons: </a:t>
            </a:r>
          </a:p>
          <a:p>
            <a:pPr marL="0" indent="0">
              <a:buNone/>
            </a:pPr>
            <a:endParaRPr lang="en-GB" dirty="0"/>
          </a:p>
          <a:p>
            <a:pPr marL="0" indent="0">
              <a:buNone/>
            </a:pPr>
            <a:r>
              <a:rPr lang="en-GB" dirty="0"/>
              <a:t>To make sure there’s no current flowing before trying to fix something.</a:t>
            </a:r>
          </a:p>
          <a:p>
            <a:pPr marL="0" indent="0">
              <a:buNone/>
            </a:pPr>
            <a:r>
              <a:rPr lang="en-GB" dirty="0"/>
              <a:t>To find out why there is not enough power flowing to something. </a:t>
            </a:r>
          </a:p>
          <a:p>
            <a:pPr marL="0" indent="0">
              <a:buNone/>
            </a:pPr>
            <a:r>
              <a:rPr lang="en-GB" dirty="0"/>
              <a:t>To find how much power a machine is using.</a:t>
            </a:r>
          </a:p>
          <a:p>
            <a:pPr marL="0" indent="0">
              <a:buNone/>
            </a:pP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13467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Notes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Multiple Choice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Three correct answer indicated in italics.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correct; Well done you are correct!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incorrect: Not quite, Electricians use electrical measuring instruments for the following reasons: </a:t>
            </a:r>
          </a:p>
          <a:p>
            <a:pPr marL="0" indent="0">
              <a:buNone/>
            </a:pPr>
            <a:endParaRPr lang="en-GB" dirty="0"/>
          </a:p>
          <a:p>
            <a:pPr marL="0" indent="0">
              <a:buNone/>
            </a:pPr>
            <a:r>
              <a:rPr lang="en-GB" dirty="0"/>
              <a:t>To make sure there’s no current flowing before trying to fix something.</a:t>
            </a:r>
          </a:p>
          <a:p>
            <a:pPr marL="0" indent="0">
              <a:buNone/>
            </a:pPr>
            <a:r>
              <a:rPr lang="en-GB" dirty="0"/>
              <a:t>To find out why there is not enough power flowing to something. </a:t>
            </a:r>
          </a:p>
          <a:p>
            <a:pPr marL="0" indent="0">
              <a:buNone/>
            </a:pPr>
            <a:r>
              <a:rPr lang="en-GB" dirty="0"/>
              <a:t>To find how much power a machine is using.</a:t>
            </a:r>
          </a:p>
          <a:p>
            <a:pPr marL="0" indent="0">
              <a:buNone/>
            </a:pP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2182622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Notes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Multiple Choice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Three correct answer indicated in italics.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correct; Well done you are correct!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incorrect: Not quite, Electricians use electrical measuring instruments for the following reasons: </a:t>
            </a:r>
          </a:p>
          <a:p>
            <a:pPr marL="0" indent="0">
              <a:buNone/>
            </a:pPr>
            <a:endParaRPr lang="en-GB" dirty="0"/>
          </a:p>
          <a:p>
            <a:pPr marL="0" indent="0">
              <a:buNone/>
            </a:pPr>
            <a:r>
              <a:rPr lang="en-GB" dirty="0"/>
              <a:t>To make sure there’s no current flowing before trying to fix something.</a:t>
            </a:r>
          </a:p>
          <a:p>
            <a:pPr marL="0" indent="0">
              <a:buNone/>
            </a:pPr>
            <a:r>
              <a:rPr lang="en-GB" dirty="0"/>
              <a:t>To find out why there is not enough power flowing to something. </a:t>
            </a:r>
          </a:p>
          <a:p>
            <a:pPr marL="0" indent="0">
              <a:buNone/>
            </a:pPr>
            <a:r>
              <a:rPr lang="en-GB" dirty="0"/>
              <a:t>To find how much power a machine is using.</a:t>
            </a:r>
          </a:p>
          <a:p>
            <a:pPr marL="0" indent="0">
              <a:buNone/>
            </a:pP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5451951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Notes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Multiple Choice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Three correct answer indicated in italics.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correct; Well done you are correct!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incorrect: Not quite, Electricians use electrical measuring instruments for the following reasons: </a:t>
            </a:r>
          </a:p>
          <a:p>
            <a:pPr marL="0" indent="0">
              <a:buNone/>
            </a:pPr>
            <a:endParaRPr lang="en-GB" dirty="0"/>
          </a:p>
          <a:p>
            <a:pPr marL="0" indent="0">
              <a:buNone/>
            </a:pPr>
            <a:r>
              <a:rPr lang="en-GB" dirty="0"/>
              <a:t>To make sure there’s no current flowing before trying to fix something.</a:t>
            </a:r>
          </a:p>
          <a:p>
            <a:pPr marL="0" indent="0">
              <a:buNone/>
            </a:pPr>
            <a:r>
              <a:rPr lang="en-GB" dirty="0"/>
              <a:t>To find out why there is not enough power flowing to something. </a:t>
            </a:r>
          </a:p>
          <a:p>
            <a:pPr marL="0" indent="0">
              <a:buNone/>
            </a:pPr>
            <a:r>
              <a:rPr lang="en-GB" dirty="0"/>
              <a:t>To find how much power a machine is using.</a:t>
            </a:r>
          </a:p>
          <a:p>
            <a:pPr marL="0" indent="0">
              <a:buNone/>
            </a:pP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8789246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Notes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Multiple Choice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Three correct answer indicated in italics.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correct; Well done you are correct!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incorrect: Not quite, Electricians use electrical measuring instruments for the following reasons: </a:t>
            </a:r>
          </a:p>
          <a:p>
            <a:pPr marL="0" indent="0">
              <a:buNone/>
            </a:pPr>
            <a:endParaRPr lang="en-GB" dirty="0"/>
          </a:p>
          <a:p>
            <a:pPr marL="0" indent="0">
              <a:buNone/>
            </a:pPr>
            <a:r>
              <a:rPr lang="en-GB" dirty="0"/>
              <a:t>To make sure there’s no current flowing before trying to fix something.</a:t>
            </a:r>
          </a:p>
          <a:p>
            <a:pPr marL="0" indent="0">
              <a:buNone/>
            </a:pPr>
            <a:r>
              <a:rPr lang="en-GB" dirty="0"/>
              <a:t>To find out why there is not enough power flowing to something. </a:t>
            </a:r>
          </a:p>
          <a:p>
            <a:pPr marL="0" indent="0">
              <a:buNone/>
            </a:pPr>
            <a:r>
              <a:rPr lang="en-GB" dirty="0"/>
              <a:t>To find how much power a machine is using.</a:t>
            </a:r>
          </a:p>
          <a:p>
            <a:pPr marL="0" indent="0">
              <a:buNone/>
            </a:pP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41293334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Resitance</a:t>
            </a:r>
            <a:r>
              <a:rPr lang="en-ZA" dirty="0"/>
              <a:t>, the voltage and the current flow</a:t>
            </a:r>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2378520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27863892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 </a:t>
            </a:r>
            <a:r>
              <a:rPr lang="en-ZA" dirty="0" err="1"/>
              <a:t>whattmeter</a:t>
            </a:r>
            <a:r>
              <a:rPr lang="en-ZA" dirty="0"/>
              <a:t> is a voltage and ammeter in one device and it measure the wattage used per installation </a:t>
            </a:r>
            <a:r>
              <a:rPr lang="en-ZA" dirty="0" err="1"/>
              <a:t>ie</a:t>
            </a:r>
            <a:r>
              <a:rPr lang="en-ZA" dirty="0"/>
              <a:t> a house. For example if you have a granny flat that you rent out you can supply the house with electricity and the wattmeter will measure how much electricity that flat has consumed so that you can charge them. </a:t>
            </a:r>
          </a:p>
        </p:txBody>
      </p:sp>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2726731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Blocks should be hyperlinked the relevant sections/topics on the NOLS</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1872533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Notes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video it should play </a:t>
            </a:r>
            <a:r>
              <a:rPr lang="en-US" b="0" dirty="0" err="1"/>
              <a:t>fullscreen</a:t>
            </a:r>
            <a:r>
              <a:rPr lang="en-US" b="0" dirty="0"/>
              <a:t>. </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3996910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Notes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Multiple Choice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Three correct answer indicated in italics.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correct; Well done you are correct!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incorrect: Not quite, Electricians use electrical measuring instruments for the following reasons: </a:t>
            </a:r>
          </a:p>
          <a:p>
            <a:pPr marL="0" indent="0">
              <a:buNone/>
            </a:pPr>
            <a:endParaRPr lang="en-GB" dirty="0"/>
          </a:p>
          <a:p>
            <a:pPr marL="0" indent="0">
              <a:buNone/>
            </a:pPr>
            <a:r>
              <a:rPr lang="en-GB" dirty="0"/>
              <a:t>To make sure there’s no current flowing before trying to fix something.</a:t>
            </a:r>
          </a:p>
          <a:p>
            <a:pPr marL="0" indent="0">
              <a:buNone/>
            </a:pPr>
            <a:r>
              <a:rPr lang="en-GB" dirty="0"/>
              <a:t>To find out why there is not enough power flowing to something. </a:t>
            </a:r>
          </a:p>
          <a:p>
            <a:pPr marL="0" indent="0">
              <a:buNone/>
            </a:pPr>
            <a:r>
              <a:rPr lang="en-GB" dirty="0"/>
              <a:t>To find how much power a machine is using.</a:t>
            </a:r>
          </a:p>
          <a:p>
            <a:pPr marL="0" indent="0">
              <a:buNone/>
            </a:pP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542333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1645313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587915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942577"/>
            <a:ext cx="7679531" cy="2005142"/>
          </a:xfrm>
        </p:spPr>
        <p:txBody>
          <a:bodyPr anchor="b"/>
          <a:lstStyle>
            <a:lvl1pPr algn="ctr">
              <a:defRPr sz="5039"/>
            </a:lvl1pPr>
          </a:lstStyle>
          <a:p>
            <a:r>
              <a:rPr lang="en-US"/>
              <a:t>Click to edit Master title style</a:t>
            </a:r>
            <a:endParaRPr lang="en-US" dirty="0"/>
          </a:p>
        </p:txBody>
      </p:sp>
      <p:sp>
        <p:nvSpPr>
          <p:cNvPr id="3" name="Subtitle 2"/>
          <p:cNvSpPr>
            <a:spLocks noGrp="1"/>
          </p:cNvSpPr>
          <p:nvPr>
            <p:ph type="subTitle" idx="1"/>
          </p:nvPr>
        </p:nvSpPr>
        <p:spPr>
          <a:xfrm>
            <a:off x="1279922" y="3025045"/>
            <a:ext cx="7679531" cy="1390533"/>
          </a:xfrm>
        </p:spPr>
        <p:txBody>
          <a:bodyPr/>
          <a:lstStyle>
            <a:lvl1pPr marL="0" indent="0" algn="ctr">
              <a:buNone/>
              <a:defRPr sz="2016"/>
            </a:lvl1pPr>
            <a:lvl2pPr marL="383957" indent="0" algn="ctr">
              <a:buNone/>
              <a:defRPr sz="1680"/>
            </a:lvl2pPr>
            <a:lvl3pPr marL="767913" indent="0" algn="ctr">
              <a:buNone/>
              <a:defRPr sz="1512"/>
            </a:lvl3pPr>
            <a:lvl4pPr marL="1151870" indent="0" algn="ctr">
              <a:buNone/>
              <a:defRPr sz="1344"/>
            </a:lvl4pPr>
            <a:lvl5pPr marL="1535826" indent="0" algn="ctr">
              <a:buNone/>
              <a:defRPr sz="1344"/>
            </a:lvl5pPr>
            <a:lvl6pPr marL="1919783" indent="0" algn="ctr">
              <a:buNone/>
              <a:defRPr sz="1344"/>
            </a:lvl6pPr>
            <a:lvl7pPr marL="2303739" indent="0" algn="ctr">
              <a:buNone/>
              <a:defRPr sz="1344"/>
            </a:lvl7pPr>
            <a:lvl8pPr marL="2687696" indent="0" algn="ctr">
              <a:buNone/>
              <a:defRPr sz="1344"/>
            </a:lvl8pPr>
            <a:lvl9pPr marL="3071652" indent="0" algn="ctr">
              <a:buNone/>
              <a:defRPr sz="13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532689" y="4983645"/>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79908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3390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306637"/>
            <a:ext cx="2207865" cy="488086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37"/>
            <a:ext cx="6495604" cy="488086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1393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59"/>
            </a:lvl1pPr>
          </a:lstStyle>
          <a:p>
            <a:r>
              <a:rPr lang="en-US" dirty="0"/>
              <a:t>Click to edit Master title style</a:t>
            </a:r>
            <a:endParaRPr lang="en-GB" dirty="0"/>
          </a:p>
        </p:txBody>
      </p:sp>
      <p:sp>
        <p:nvSpPr>
          <p:cNvPr id="3" name="Content Placeholder 2"/>
          <p:cNvSpPr>
            <a:spLocks noGrp="1"/>
          </p:cNvSpPr>
          <p:nvPr>
            <p:ph idx="1"/>
          </p:nvPr>
        </p:nvSpPr>
        <p:spPr>
          <a:xfrm>
            <a:off x="703957" y="1533186"/>
            <a:ext cx="4347228" cy="4072678"/>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55"/>
            <a:ext cx="4553056" cy="4044947"/>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5" name="TextBox 4"/>
          <p:cNvSpPr txBox="1"/>
          <p:nvPr userDrawn="1"/>
        </p:nvSpPr>
        <p:spPr>
          <a:xfrm>
            <a:off x="703958" y="4946743"/>
            <a:ext cx="748923" cy="454099"/>
          </a:xfrm>
          <a:prstGeom prst="rect">
            <a:avLst/>
          </a:prstGeom>
          <a:noFill/>
        </p:spPr>
        <p:txBody>
          <a:bodyPr wrap="none" rtlCol="0">
            <a:spAutoFit/>
          </a:bodyPr>
          <a:lstStyle/>
          <a:p>
            <a:r>
              <a:rPr lang="en-GB" sz="2351" dirty="0"/>
              <a:t>URL:</a:t>
            </a:r>
          </a:p>
        </p:txBody>
      </p:sp>
      <p:sp>
        <p:nvSpPr>
          <p:cNvPr id="8" name="Title 1"/>
          <p:cNvSpPr>
            <a:spLocks noGrp="1"/>
          </p:cNvSpPr>
          <p:nvPr>
            <p:ph type="title"/>
          </p:nvPr>
        </p:nvSpPr>
        <p:spPr>
          <a:xfrm>
            <a:off x="703957" y="306639"/>
            <a:ext cx="8831461" cy="1113227"/>
          </a:xfrm>
        </p:spPr>
        <p:txBody>
          <a:bodyPr>
            <a:normAutofit/>
          </a:bodyPr>
          <a:lstStyle>
            <a:lvl1pPr>
              <a:defRPr sz="3023"/>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0"/>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0"/>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8"/>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38"/>
            <a:ext cx="4351734" cy="3375678"/>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5" y="5237860"/>
            <a:ext cx="8831459"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5" y="1434739"/>
            <a:ext cx="8831459"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7" y="1862489"/>
            <a:ext cx="8831461" cy="3375678"/>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5" y="596121"/>
            <a:ext cx="8831459" cy="609269"/>
          </a:xfrm>
          <a:prstGeom prst="rect">
            <a:avLst/>
          </a:prstGeom>
          <a:noFill/>
        </p:spPr>
        <p:txBody>
          <a:bodyPr wrap="square" rtlCol="0" anchor="ctr">
            <a:spAutoFit/>
          </a:bodyPr>
          <a:lstStyle/>
          <a:p>
            <a:r>
              <a:rPr lang="en-GB" sz="3359" b="1" dirty="0"/>
              <a:t>Unit Objectives</a:t>
            </a:r>
          </a:p>
        </p:txBody>
      </p:sp>
    </p:spTree>
    <p:custDataLst>
      <p:tags r:id="rId1"/>
    </p:custData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7" y="1547640"/>
            <a:ext cx="8831461" cy="3554404"/>
          </a:xfrm>
        </p:spPr>
        <p:txBody>
          <a:bodyPr/>
          <a:lstStyle>
            <a:lvl1pPr marL="431951" indent="-431951">
              <a:buFont typeface="+mj-lt"/>
              <a:buAutoNum type="arabicPeriod"/>
              <a:defRPr/>
            </a:lvl1pPr>
          </a:lstStyle>
          <a:p>
            <a:pPr lvl="0"/>
            <a:r>
              <a:rPr lang="en-US" dirty="0"/>
              <a:t>Click to edit Master text styles</a:t>
            </a:r>
          </a:p>
        </p:txBody>
      </p:sp>
      <p:sp>
        <p:nvSpPr>
          <p:cNvPr id="7" name="TextBox 6"/>
          <p:cNvSpPr txBox="1"/>
          <p:nvPr userDrawn="1"/>
        </p:nvSpPr>
        <p:spPr>
          <a:xfrm>
            <a:off x="703957" y="1108234"/>
            <a:ext cx="2691250" cy="454099"/>
          </a:xfrm>
          <a:prstGeom prst="rect">
            <a:avLst/>
          </a:prstGeom>
          <a:noFill/>
        </p:spPr>
        <p:txBody>
          <a:bodyPr wrap="none" rtlCol="0">
            <a:spAutoFit/>
          </a:bodyPr>
          <a:lstStyle/>
          <a:p>
            <a:r>
              <a:rPr lang="en-GB" sz="2351"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7" y="355311"/>
            <a:ext cx="8831461" cy="609269"/>
          </a:xfrm>
          <a:prstGeom prst="rect">
            <a:avLst/>
          </a:prstGeom>
          <a:noFill/>
        </p:spPr>
        <p:txBody>
          <a:bodyPr wrap="square" rtlCol="0">
            <a:spAutoFit/>
          </a:bodyPr>
          <a:lstStyle/>
          <a:p>
            <a:r>
              <a:rPr lang="en-GB" sz="3359"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03957" y="1294031"/>
            <a:ext cx="8831461" cy="365431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ustDataLst>
      <p:tags r:id="rId1"/>
    </p:custDataLst>
    <p:extLst>
      <p:ext uri="{BB962C8B-B14F-4D97-AF65-F5344CB8AC3E}">
        <p14:creationId xmlns:p14="http://schemas.microsoft.com/office/powerpoint/2010/main" val="348518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435864"/>
            <a:ext cx="8831461" cy="2395771"/>
          </a:xfrm>
        </p:spPr>
        <p:txBody>
          <a:bodyPr anchor="b"/>
          <a:lstStyle>
            <a:lvl1pPr>
              <a:defRPr sz="5039"/>
            </a:lvl1pPr>
          </a:lstStyle>
          <a:p>
            <a:r>
              <a:rPr lang="en-US"/>
              <a:t>Click to edit Master title style</a:t>
            </a:r>
            <a:endParaRPr lang="en-US" dirty="0"/>
          </a:p>
        </p:txBody>
      </p:sp>
      <p:sp>
        <p:nvSpPr>
          <p:cNvPr id="3" name="Text Placeholder 2"/>
          <p:cNvSpPr>
            <a:spLocks noGrp="1"/>
          </p:cNvSpPr>
          <p:nvPr>
            <p:ph type="body" idx="1"/>
          </p:nvPr>
        </p:nvSpPr>
        <p:spPr>
          <a:xfrm>
            <a:off x="698624" y="3854300"/>
            <a:ext cx="8831461" cy="1259879"/>
          </a:xfrm>
        </p:spPr>
        <p:txBody>
          <a:bodyPr/>
          <a:lstStyle>
            <a:lvl1pPr marL="0" indent="0">
              <a:buNone/>
              <a:defRPr sz="2016">
                <a:solidFill>
                  <a:schemeClr val="tx1">
                    <a:tint val="75000"/>
                  </a:schemeClr>
                </a:solidFill>
              </a:defRPr>
            </a:lvl1pPr>
            <a:lvl2pPr marL="383957" indent="0">
              <a:buNone/>
              <a:defRPr sz="1680">
                <a:solidFill>
                  <a:schemeClr val="tx1">
                    <a:tint val="75000"/>
                  </a:schemeClr>
                </a:solidFill>
              </a:defRPr>
            </a:lvl2pPr>
            <a:lvl3pPr marL="767913" indent="0">
              <a:buNone/>
              <a:defRPr sz="1512">
                <a:solidFill>
                  <a:schemeClr val="tx1">
                    <a:tint val="75000"/>
                  </a:schemeClr>
                </a:solidFill>
              </a:defRPr>
            </a:lvl3pPr>
            <a:lvl4pPr marL="1151870" indent="0">
              <a:buNone/>
              <a:defRPr sz="1344">
                <a:solidFill>
                  <a:schemeClr val="tx1">
                    <a:tint val="75000"/>
                  </a:schemeClr>
                </a:solidFill>
              </a:defRPr>
            </a:lvl4pPr>
            <a:lvl5pPr marL="1535826" indent="0">
              <a:buNone/>
              <a:defRPr sz="1344">
                <a:solidFill>
                  <a:schemeClr val="tx1">
                    <a:tint val="75000"/>
                  </a:schemeClr>
                </a:solidFill>
              </a:defRPr>
            </a:lvl5pPr>
            <a:lvl6pPr marL="1919783" indent="0">
              <a:buNone/>
              <a:defRPr sz="1344">
                <a:solidFill>
                  <a:schemeClr val="tx1">
                    <a:tint val="75000"/>
                  </a:schemeClr>
                </a:solidFill>
              </a:defRPr>
            </a:lvl6pPr>
            <a:lvl7pPr marL="2303739" indent="0">
              <a:buNone/>
              <a:defRPr sz="1344">
                <a:solidFill>
                  <a:schemeClr val="tx1">
                    <a:tint val="75000"/>
                  </a:schemeClr>
                </a:solidFill>
              </a:defRPr>
            </a:lvl7pPr>
            <a:lvl8pPr marL="2687696" indent="0">
              <a:buNone/>
              <a:defRPr sz="1344">
                <a:solidFill>
                  <a:schemeClr val="tx1">
                    <a:tint val="75000"/>
                  </a:schemeClr>
                </a:solidFill>
              </a:defRPr>
            </a:lvl8pPr>
            <a:lvl9pPr marL="3071652" indent="0">
              <a:buNone/>
              <a:defRPr sz="13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ustDataLst>
      <p:tags r:id="rId1"/>
    </p:custDataLst>
    <p:extLst>
      <p:ext uri="{BB962C8B-B14F-4D97-AF65-F5344CB8AC3E}">
        <p14:creationId xmlns:p14="http://schemas.microsoft.com/office/powerpoint/2010/main" val="244811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7350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306638"/>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411865"/>
            <a:ext cx="4331735"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4" name="Content Placeholder 3"/>
          <p:cNvSpPr>
            <a:spLocks noGrp="1"/>
          </p:cNvSpPr>
          <p:nvPr>
            <p:ph sz="half" idx="2"/>
          </p:nvPr>
        </p:nvSpPr>
        <p:spPr>
          <a:xfrm>
            <a:off x="705291" y="2103799"/>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5"/>
            <a:ext cx="4353068"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6" name="Content Placeholder 5"/>
          <p:cNvSpPr>
            <a:spLocks noGrp="1"/>
          </p:cNvSpPr>
          <p:nvPr>
            <p:ph sz="quarter" idx="4"/>
          </p:nvPr>
        </p:nvSpPr>
        <p:spPr>
          <a:xfrm>
            <a:off x="5183684" y="2103799"/>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5072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5128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4074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83963"/>
            <a:ext cx="3302465" cy="1343872"/>
          </a:xfrm>
        </p:spPr>
        <p:txBody>
          <a:bodyPr anchor="b"/>
          <a:lstStyle>
            <a:lvl1pPr>
              <a:defRPr sz="2687"/>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687"/>
            </a:lvl1pPr>
            <a:lvl2pPr>
              <a:defRPr sz="2351"/>
            </a:lvl2pPr>
            <a:lvl3pPr>
              <a:defRPr sz="2016"/>
            </a:lvl3pPr>
            <a:lvl4pPr>
              <a:defRPr sz="1680"/>
            </a:lvl4pPr>
            <a:lvl5pPr>
              <a:defRPr sz="1680"/>
            </a:lvl5pPr>
            <a:lvl6pPr>
              <a:defRPr sz="1680"/>
            </a:lvl6pPr>
            <a:lvl7pPr>
              <a:defRPr sz="1680"/>
            </a:lvl7pPr>
            <a:lvl8pPr>
              <a:defRPr sz="1680"/>
            </a:lvl8pPr>
            <a:lvl9pPr>
              <a:defRPr sz="1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727835"/>
            <a:ext cx="3302465" cy="3201028"/>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3092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83963"/>
            <a:ext cx="3302465" cy="1343872"/>
          </a:xfrm>
        </p:spPr>
        <p:txBody>
          <a:bodyPr anchor="b"/>
          <a:lstStyle>
            <a:lvl1pPr>
              <a:defRPr sz="268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687"/>
            </a:lvl1pPr>
            <a:lvl2pPr marL="383957" indent="0">
              <a:buNone/>
              <a:defRPr sz="2351"/>
            </a:lvl2pPr>
            <a:lvl3pPr marL="767913" indent="0">
              <a:buNone/>
              <a:defRPr sz="2016"/>
            </a:lvl3pPr>
            <a:lvl4pPr marL="1151870" indent="0">
              <a:buNone/>
              <a:defRPr sz="1680"/>
            </a:lvl4pPr>
            <a:lvl5pPr marL="1535826" indent="0">
              <a:buNone/>
              <a:defRPr sz="1680"/>
            </a:lvl5pPr>
            <a:lvl6pPr marL="1919783" indent="0">
              <a:buNone/>
              <a:defRPr sz="1680"/>
            </a:lvl6pPr>
            <a:lvl7pPr marL="2303739" indent="0">
              <a:buNone/>
              <a:defRPr sz="1680"/>
            </a:lvl7pPr>
            <a:lvl8pPr marL="2687696" indent="0">
              <a:buNone/>
              <a:defRPr sz="1680"/>
            </a:lvl8pPr>
            <a:lvl9pPr marL="3071652" indent="0">
              <a:buNone/>
              <a:defRPr sz="1680"/>
            </a:lvl9pPr>
          </a:lstStyle>
          <a:p>
            <a:r>
              <a:rPr lang="en-US"/>
              <a:t>Click icon to add picture</a:t>
            </a:r>
            <a:endParaRPr lang="en-US" dirty="0"/>
          </a:p>
        </p:txBody>
      </p:sp>
      <p:sp>
        <p:nvSpPr>
          <p:cNvPr id="4" name="Text Placeholder 3"/>
          <p:cNvSpPr>
            <a:spLocks noGrp="1"/>
          </p:cNvSpPr>
          <p:nvPr>
            <p:ph type="body" sz="half" idx="2"/>
          </p:nvPr>
        </p:nvSpPr>
        <p:spPr>
          <a:xfrm>
            <a:off x="705291" y="1727835"/>
            <a:ext cx="3302465" cy="3201028"/>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36466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306638"/>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5338158"/>
            <a:ext cx="2303859" cy="306637"/>
          </a:xfrm>
          <a:prstGeom prst="rect">
            <a:avLst/>
          </a:prstGeom>
        </p:spPr>
        <p:txBody>
          <a:bodyPr vert="horz" lIns="91440" tIns="45720" rIns="91440" bIns="45720" rtlCol="0" anchor="ctr"/>
          <a:lstStyle>
            <a:lvl1pPr algn="l">
              <a:defRPr sz="1008">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3" y="5338158"/>
            <a:ext cx="3455789" cy="306637"/>
          </a:xfrm>
          <a:prstGeom prst="rect">
            <a:avLst/>
          </a:prstGeom>
        </p:spPr>
        <p:txBody>
          <a:bodyPr vert="horz" lIns="91440" tIns="45720" rIns="91440" bIns="45720" rtlCol="0" anchor="ctr"/>
          <a:lstStyle>
            <a:lvl1pPr algn="ctr">
              <a:defRPr sz="100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5338158"/>
            <a:ext cx="2303859" cy="306637"/>
          </a:xfrm>
          <a:prstGeom prst="rect">
            <a:avLst/>
          </a:prstGeom>
        </p:spPr>
        <p:txBody>
          <a:bodyPr vert="horz" lIns="91440" tIns="45720" rIns="91440" bIns="45720" rtlCol="0" anchor="ctr"/>
          <a:lstStyle>
            <a:lvl1pPr algn="r">
              <a:defRPr sz="1008">
                <a:solidFill>
                  <a:schemeClr val="tx1">
                    <a:tint val="75000"/>
                  </a:schemeClr>
                </a:solidFill>
              </a:defRPr>
            </a:lvl1pPr>
          </a:lstStyle>
          <a:p>
            <a:fld id="{48F63A3B-78C7-47BE-AE5E-E10140E04643}" type="slidenum">
              <a:rPr lang="en-US" smtClean="0"/>
              <a:t>‹#›</a:t>
            </a:fld>
            <a:endParaRPr lang="en-US" dirty="0"/>
          </a:p>
        </p:txBody>
      </p:sp>
    </p:spTree>
    <p:custDataLst>
      <p:tags r:id="rId18"/>
    </p:custDataLst>
    <p:extLst>
      <p:ext uri="{BB962C8B-B14F-4D97-AF65-F5344CB8AC3E}">
        <p14:creationId xmlns:p14="http://schemas.microsoft.com/office/powerpoint/2010/main" val="26555721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65" r:id="rId12"/>
    <p:sldLayoutId id="2147483661" r:id="rId13"/>
    <p:sldLayoutId id="2147483652" r:id="rId14"/>
    <p:sldLayoutId id="2147483664" r:id="rId15"/>
    <p:sldLayoutId id="2147483660" r:id="rId16"/>
  </p:sldLayoutIdLst>
  <p:txStyles>
    <p:titleStyle>
      <a:lvl1pPr algn="l" defTabSz="767913" rtl="0" eaLnBrk="1" latinLnBrk="0" hangingPunct="1">
        <a:lnSpc>
          <a:spcPct val="90000"/>
        </a:lnSpc>
        <a:spcBef>
          <a:spcPct val="0"/>
        </a:spcBef>
        <a:buNone/>
        <a:defRPr sz="3695" kern="1200">
          <a:solidFill>
            <a:schemeClr val="tx1"/>
          </a:solidFill>
          <a:latin typeface="+mj-lt"/>
          <a:ea typeface="+mj-ea"/>
          <a:cs typeface="+mj-cs"/>
        </a:defRPr>
      </a:lvl1pPr>
    </p:titleStyle>
    <p:bodyStyle>
      <a:lvl1pPr marL="191978" indent="-191978" algn="l" defTabSz="767913" rtl="0" eaLnBrk="1" latinLnBrk="0" hangingPunct="1">
        <a:lnSpc>
          <a:spcPct val="90000"/>
        </a:lnSpc>
        <a:spcBef>
          <a:spcPts val="840"/>
        </a:spcBef>
        <a:buFont typeface="Arial" panose="020B0604020202020204" pitchFamily="34" charset="0"/>
        <a:buChar char="•"/>
        <a:defRPr sz="2351" kern="1200">
          <a:solidFill>
            <a:schemeClr val="tx1"/>
          </a:solidFill>
          <a:latin typeface="+mn-lt"/>
          <a:ea typeface="+mn-ea"/>
          <a:cs typeface="+mn-cs"/>
        </a:defRPr>
      </a:lvl1pPr>
      <a:lvl2pPr marL="575935" indent="-191978" algn="l" defTabSz="767913" rtl="0" eaLnBrk="1" latinLnBrk="0" hangingPunct="1">
        <a:lnSpc>
          <a:spcPct val="90000"/>
        </a:lnSpc>
        <a:spcBef>
          <a:spcPts val="420"/>
        </a:spcBef>
        <a:buFont typeface="Arial" panose="020B0604020202020204" pitchFamily="34" charset="0"/>
        <a:buChar char="•"/>
        <a:defRPr sz="2016" kern="1200">
          <a:solidFill>
            <a:schemeClr val="tx1"/>
          </a:solidFill>
          <a:latin typeface="+mn-lt"/>
          <a:ea typeface="+mn-ea"/>
          <a:cs typeface="+mn-cs"/>
        </a:defRPr>
      </a:lvl2pPr>
      <a:lvl3pPr marL="959891" indent="-191978" algn="l" defTabSz="767913" rtl="0" eaLnBrk="1" latinLnBrk="0" hangingPunct="1">
        <a:lnSpc>
          <a:spcPct val="90000"/>
        </a:lnSpc>
        <a:spcBef>
          <a:spcPts val="420"/>
        </a:spcBef>
        <a:buFont typeface="Arial" panose="020B0604020202020204" pitchFamily="34" charset="0"/>
        <a:buChar char="•"/>
        <a:defRPr sz="1680" kern="1200">
          <a:solidFill>
            <a:schemeClr val="tx1"/>
          </a:solidFill>
          <a:latin typeface="+mn-lt"/>
          <a:ea typeface="+mn-ea"/>
          <a:cs typeface="+mn-cs"/>
        </a:defRPr>
      </a:lvl3pPr>
      <a:lvl4pPr marL="134384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4pPr>
      <a:lvl5pPr marL="1727805"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5pPr>
      <a:lvl6pPr marL="211176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6pPr>
      <a:lvl7pPr marL="249571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7pPr>
      <a:lvl8pPr marL="2879674"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8pPr>
      <a:lvl9pPr marL="326363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9pPr>
    </p:bodyStyle>
    <p:otherStyle>
      <a:defPPr>
        <a:defRPr lang="en-US"/>
      </a:defPPr>
      <a:lvl1pPr marL="0" algn="l" defTabSz="767913" rtl="0" eaLnBrk="1" latinLnBrk="0" hangingPunct="1">
        <a:defRPr sz="1512" kern="1200">
          <a:solidFill>
            <a:schemeClr val="tx1"/>
          </a:solidFill>
          <a:latin typeface="+mn-lt"/>
          <a:ea typeface="+mn-ea"/>
          <a:cs typeface="+mn-cs"/>
        </a:defRPr>
      </a:lvl1pPr>
      <a:lvl2pPr marL="383957" algn="l" defTabSz="767913" rtl="0" eaLnBrk="1" latinLnBrk="0" hangingPunct="1">
        <a:defRPr sz="1512" kern="1200">
          <a:solidFill>
            <a:schemeClr val="tx1"/>
          </a:solidFill>
          <a:latin typeface="+mn-lt"/>
          <a:ea typeface="+mn-ea"/>
          <a:cs typeface="+mn-cs"/>
        </a:defRPr>
      </a:lvl2pPr>
      <a:lvl3pPr marL="767913" algn="l" defTabSz="767913" rtl="0" eaLnBrk="1" latinLnBrk="0" hangingPunct="1">
        <a:defRPr sz="1512" kern="1200">
          <a:solidFill>
            <a:schemeClr val="tx1"/>
          </a:solidFill>
          <a:latin typeface="+mn-lt"/>
          <a:ea typeface="+mn-ea"/>
          <a:cs typeface="+mn-cs"/>
        </a:defRPr>
      </a:lvl3pPr>
      <a:lvl4pPr marL="1151870" algn="l" defTabSz="767913" rtl="0" eaLnBrk="1" latinLnBrk="0" hangingPunct="1">
        <a:defRPr sz="1512" kern="1200">
          <a:solidFill>
            <a:schemeClr val="tx1"/>
          </a:solidFill>
          <a:latin typeface="+mn-lt"/>
          <a:ea typeface="+mn-ea"/>
          <a:cs typeface="+mn-cs"/>
        </a:defRPr>
      </a:lvl4pPr>
      <a:lvl5pPr marL="1535826" algn="l" defTabSz="767913" rtl="0" eaLnBrk="1" latinLnBrk="0" hangingPunct="1">
        <a:defRPr sz="1512" kern="1200">
          <a:solidFill>
            <a:schemeClr val="tx1"/>
          </a:solidFill>
          <a:latin typeface="+mn-lt"/>
          <a:ea typeface="+mn-ea"/>
          <a:cs typeface="+mn-cs"/>
        </a:defRPr>
      </a:lvl5pPr>
      <a:lvl6pPr marL="1919783" algn="l" defTabSz="767913" rtl="0" eaLnBrk="1" latinLnBrk="0" hangingPunct="1">
        <a:defRPr sz="1512" kern="1200">
          <a:solidFill>
            <a:schemeClr val="tx1"/>
          </a:solidFill>
          <a:latin typeface="+mn-lt"/>
          <a:ea typeface="+mn-ea"/>
          <a:cs typeface="+mn-cs"/>
        </a:defRPr>
      </a:lvl6pPr>
      <a:lvl7pPr marL="2303739" algn="l" defTabSz="767913" rtl="0" eaLnBrk="1" latinLnBrk="0" hangingPunct="1">
        <a:defRPr sz="1512" kern="1200">
          <a:solidFill>
            <a:schemeClr val="tx1"/>
          </a:solidFill>
          <a:latin typeface="+mn-lt"/>
          <a:ea typeface="+mn-ea"/>
          <a:cs typeface="+mn-cs"/>
        </a:defRPr>
      </a:lvl7pPr>
      <a:lvl8pPr marL="2687696" algn="l" defTabSz="767913" rtl="0" eaLnBrk="1" latinLnBrk="0" hangingPunct="1">
        <a:defRPr sz="1512" kern="1200">
          <a:solidFill>
            <a:schemeClr val="tx1"/>
          </a:solidFill>
          <a:latin typeface="+mn-lt"/>
          <a:ea typeface="+mn-ea"/>
          <a:cs typeface="+mn-cs"/>
        </a:defRPr>
      </a:lvl8pPr>
      <a:lvl9pPr marL="3071652" algn="l" defTabSz="767913" rtl="0" eaLnBrk="1" latinLnBrk="0" hangingPunct="1">
        <a:defRPr sz="15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comments" Target="../comments/comment1.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comments" Target="../comments/commen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comments" Target="../comments/comment3.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5.sv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5.sv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5.sv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5.sv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5.sv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9.png"/><Relationship Id="rId5" Type="http://schemas.openxmlformats.org/officeDocument/2006/relationships/image" Target="../media/image5.sv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9.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5.sv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5.sv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5.sv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5.sv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5.sv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image" Target="../media/image5.sv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5.sv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image" Target="../media/image5.sv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5.sv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5.sv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vXbllFrpL7Q" TargetMode="External"/><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youtube.com/watch?v=TBt-kxYfync"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vXbllFrpL7Q" TargetMode="External"/><Relationship Id="rId2" Type="http://schemas.openxmlformats.org/officeDocument/2006/relationships/slideLayout" Target="../slideLayouts/slideLayout2.xml"/><Relationship Id="rId1" Type="http://schemas.openxmlformats.org/officeDocument/2006/relationships/tags" Target="../tags/tag4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youtube.com/watch?v=TBt-kxYfync"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50.xml"/><Relationship Id="rId6" Type="http://schemas.openxmlformats.org/officeDocument/2006/relationships/image" Target="../media/image14.png"/><Relationship Id="rId5" Type="http://schemas.openxmlformats.org/officeDocument/2006/relationships/hyperlink" Target="https://www.youtube.com/watch?v=TBt-kxYfync" TargetMode="External"/><Relationship Id="rId4" Type="http://schemas.openxmlformats.org/officeDocument/2006/relationships/hyperlink" Target="https://www.youtube.com/watch?v=vXbllFrpL7Q"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vXbllFrpL7Q" TargetMode="External"/><Relationship Id="rId2" Type="http://schemas.openxmlformats.org/officeDocument/2006/relationships/slideLayout" Target="../slideLayouts/slideLayout2.xml"/><Relationship Id="rId1" Type="http://schemas.openxmlformats.org/officeDocument/2006/relationships/tags" Target="../tags/tag51.xml"/><Relationship Id="rId5" Type="http://schemas.openxmlformats.org/officeDocument/2006/relationships/image" Target="../media/image14.png"/><Relationship Id="rId4" Type="http://schemas.openxmlformats.org/officeDocument/2006/relationships/hyperlink" Target="https://www.youtube.com/watch?v=TBt-kxYfync"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vXbllFrpL7Q" TargetMode="External"/><Relationship Id="rId2" Type="http://schemas.openxmlformats.org/officeDocument/2006/relationships/slideLayout" Target="../slideLayouts/slideLayout2.xml"/><Relationship Id="rId1" Type="http://schemas.openxmlformats.org/officeDocument/2006/relationships/tags" Target="../tags/tag52.xml"/><Relationship Id="rId5" Type="http://schemas.openxmlformats.org/officeDocument/2006/relationships/image" Target="../media/image14.png"/><Relationship Id="rId4" Type="http://schemas.openxmlformats.org/officeDocument/2006/relationships/hyperlink" Target="https://www.youtube.com/watch?v=TBt-kxYfync"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Electrical Measuring Instruments</a:t>
            </a:r>
          </a:p>
        </p:txBody>
      </p:sp>
      <p:sp>
        <p:nvSpPr>
          <p:cNvPr id="3" name="Text Placeholder 2"/>
          <p:cNvSpPr>
            <a:spLocks noGrp="1"/>
          </p:cNvSpPr>
          <p:nvPr>
            <p:ph type="body" idx="1"/>
          </p:nvPr>
        </p:nvSpPr>
        <p:spPr/>
        <p:txBody>
          <a:bodyPr/>
          <a:lstStyle/>
          <a:p>
            <a:r>
              <a:rPr lang="en-GB" dirty="0"/>
              <a:t>Topic 2, Unit 8.1</a:t>
            </a:r>
          </a:p>
        </p:txBody>
      </p:sp>
      <p:sp>
        <p:nvSpPr>
          <p:cNvPr id="4" name="Rectangle 3">
            <a:extLst>
              <a:ext uri="{FF2B5EF4-FFF2-40B4-BE49-F238E27FC236}">
                <a16:creationId xmlns:a16="http://schemas.microsoft.com/office/drawing/2014/main" id="{5E407DE3-9DDB-4BC9-B55A-F75D494A9618}"/>
              </a:ext>
            </a:extLst>
          </p:cNvPr>
          <p:cNvSpPr/>
          <p:nvPr/>
        </p:nvSpPr>
        <p:spPr>
          <a:xfrm>
            <a:off x="784024" y="4699538"/>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Electrical measuring instruments  </a:t>
            </a:r>
          </a:p>
        </p:txBody>
      </p:sp>
      <p:sp>
        <p:nvSpPr>
          <p:cNvPr id="6" name="Rectangle 5">
            <a:extLst>
              <a:ext uri="{FF2B5EF4-FFF2-40B4-BE49-F238E27FC236}">
                <a16:creationId xmlns:a16="http://schemas.microsoft.com/office/drawing/2014/main" id="{5D5AFE3C-25EA-4E40-A881-C5274C6CB647}"/>
              </a:ext>
            </a:extLst>
          </p:cNvPr>
          <p:cNvSpPr/>
          <p:nvPr/>
        </p:nvSpPr>
        <p:spPr>
          <a:xfrm>
            <a:off x="638623" y="2875961"/>
            <a:ext cx="2636595" cy="1498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Placeholder Video 04 </a:t>
            </a:r>
          </a:p>
          <a:p>
            <a:pPr algn="ctr"/>
            <a:r>
              <a:rPr lang="en-ZA" dirty="0"/>
              <a:t>How to use a voltmeter</a:t>
            </a:r>
          </a:p>
        </p:txBody>
      </p:sp>
      <p:sp>
        <p:nvSpPr>
          <p:cNvPr id="7" name="Rectangle 6">
            <a:extLst>
              <a:ext uri="{FF2B5EF4-FFF2-40B4-BE49-F238E27FC236}">
                <a16:creationId xmlns:a16="http://schemas.microsoft.com/office/drawing/2014/main" id="{15ABD95F-A2D4-4E4A-9E1D-7D49E2B40225}"/>
              </a:ext>
            </a:extLst>
          </p:cNvPr>
          <p:cNvSpPr/>
          <p:nvPr/>
        </p:nvSpPr>
        <p:spPr>
          <a:xfrm>
            <a:off x="3633108" y="2879053"/>
            <a:ext cx="2636595" cy="1498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Placeholder Video 05 </a:t>
            </a:r>
          </a:p>
          <a:p>
            <a:pPr algn="ctr"/>
            <a:r>
              <a:rPr lang="en-ZA" dirty="0"/>
              <a:t>How to use an ammeter</a:t>
            </a:r>
          </a:p>
        </p:txBody>
      </p:sp>
      <p:sp>
        <p:nvSpPr>
          <p:cNvPr id="8" name="Rectangle 7">
            <a:extLst>
              <a:ext uri="{FF2B5EF4-FFF2-40B4-BE49-F238E27FC236}">
                <a16:creationId xmlns:a16="http://schemas.microsoft.com/office/drawing/2014/main" id="{EF79BB95-B9EE-4550-9C5E-A59D499ADDF2}"/>
              </a:ext>
            </a:extLst>
          </p:cNvPr>
          <p:cNvSpPr/>
          <p:nvPr/>
        </p:nvSpPr>
        <p:spPr>
          <a:xfrm>
            <a:off x="6627593" y="2879053"/>
            <a:ext cx="2636595" cy="1498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Placeholder Video 06</a:t>
            </a:r>
          </a:p>
          <a:p>
            <a:pPr algn="ctr"/>
            <a:r>
              <a:rPr lang="en-ZA" dirty="0"/>
              <a:t>How to use a wattmeter</a:t>
            </a:r>
          </a:p>
        </p:txBody>
      </p:sp>
      <p:sp>
        <p:nvSpPr>
          <p:cNvPr id="12" name="Rectangle 11">
            <a:extLst>
              <a:ext uri="{FF2B5EF4-FFF2-40B4-BE49-F238E27FC236}">
                <a16:creationId xmlns:a16="http://schemas.microsoft.com/office/drawing/2014/main" id="{5E8E5E2B-572D-41D0-950D-5A06FCB40CC9}"/>
              </a:ext>
            </a:extLst>
          </p:cNvPr>
          <p:cNvSpPr/>
          <p:nvPr/>
        </p:nvSpPr>
        <p:spPr>
          <a:xfrm>
            <a:off x="638623" y="2479923"/>
            <a:ext cx="2636595" cy="392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accent1"/>
                </a:solidFill>
              </a:rPr>
              <a:t>Voltmeter</a:t>
            </a:r>
          </a:p>
        </p:txBody>
      </p:sp>
      <p:sp>
        <p:nvSpPr>
          <p:cNvPr id="13" name="Rectangle 12">
            <a:extLst>
              <a:ext uri="{FF2B5EF4-FFF2-40B4-BE49-F238E27FC236}">
                <a16:creationId xmlns:a16="http://schemas.microsoft.com/office/drawing/2014/main" id="{7D2814A5-493B-4647-96C0-202816FADCC2}"/>
              </a:ext>
            </a:extLst>
          </p:cNvPr>
          <p:cNvSpPr/>
          <p:nvPr/>
        </p:nvSpPr>
        <p:spPr>
          <a:xfrm>
            <a:off x="3633107" y="2461916"/>
            <a:ext cx="2636595" cy="392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accent1"/>
                </a:solidFill>
              </a:rPr>
              <a:t>Ammeter</a:t>
            </a:r>
          </a:p>
        </p:txBody>
      </p:sp>
      <p:sp>
        <p:nvSpPr>
          <p:cNvPr id="14" name="Rectangle 13">
            <a:extLst>
              <a:ext uri="{FF2B5EF4-FFF2-40B4-BE49-F238E27FC236}">
                <a16:creationId xmlns:a16="http://schemas.microsoft.com/office/drawing/2014/main" id="{FE06F7D7-BA36-4EB0-BAF0-00BD41505BC9}"/>
              </a:ext>
            </a:extLst>
          </p:cNvPr>
          <p:cNvSpPr/>
          <p:nvPr/>
        </p:nvSpPr>
        <p:spPr>
          <a:xfrm>
            <a:off x="6599829" y="2461916"/>
            <a:ext cx="2636595" cy="392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accent1"/>
                </a:solidFill>
              </a:rPr>
              <a:t>Wattmeter</a:t>
            </a:r>
          </a:p>
        </p:txBody>
      </p:sp>
      <p:sp>
        <p:nvSpPr>
          <p:cNvPr id="15" name="Rectangle 14">
            <a:extLst>
              <a:ext uri="{FF2B5EF4-FFF2-40B4-BE49-F238E27FC236}">
                <a16:creationId xmlns:a16="http://schemas.microsoft.com/office/drawing/2014/main" id="{88631FF9-7A1E-4A42-939F-0FBF3B7A7D65}"/>
              </a:ext>
            </a:extLst>
          </p:cNvPr>
          <p:cNvSpPr/>
          <p:nvPr/>
        </p:nvSpPr>
        <p:spPr>
          <a:xfrm>
            <a:off x="1200955" y="1382011"/>
            <a:ext cx="8074358" cy="830997"/>
          </a:xfrm>
          <a:prstGeom prst="rect">
            <a:avLst/>
          </a:prstGeom>
          <a:solidFill>
            <a:schemeClr val="tx2">
              <a:lumMod val="40000"/>
              <a:lumOff val="60000"/>
            </a:schemeClr>
          </a:solidFill>
        </p:spPr>
        <p:txBody>
          <a:bodyPr wrap="square">
            <a:spAutoFit/>
          </a:bodyPr>
          <a:lstStyle/>
          <a:p>
            <a:r>
              <a:rPr lang="en-GB" sz="2400" i="1" dirty="0"/>
              <a:t>Click on the videos below to see how to use each of these instruments. </a:t>
            </a:r>
          </a:p>
        </p:txBody>
      </p:sp>
      <p:pic>
        <p:nvPicPr>
          <p:cNvPr id="16" name="Graphic 15" descr="User">
            <a:extLst>
              <a:ext uri="{FF2B5EF4-FFF2-40B4-BE49-F238E27FC236}">
                <a16:creationId xmlns:a16="http://schemas.microsoft.com/office/drawing/2014/main" id="{165DBDEB-B703-44EA-9551-216DCEA09F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6908" y="1248371"/>
            <a:ext cx="784255" cy="854046"/>
          </a:xfrm>
          <a:prstGeom prst="rect">
            <a:avLst/>
          </a:prstGeom>
        </p:spPr>
      </p:pic>
    </p:spTree>
    <p:custDataLst>
      <p:tags r:id="rId1"/>
    </p:custDataLst>
    <p:extLst>
      <p:ext uri="{BB962C8B-B14F-4D97-AF65-F5344CB8AC3E}">
        <p14:creationId xmlns:p14="http://schemas.microsoft.com/office/powerpoint/2010/main" val="1759654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Tips about voltmeters</a:t>
            </a:r>
          </a:p>
        </p:txBody>
      </p:sp>
      <p:sp>
        <p:nvSpPr>
          <p:cNvPr id="8" name="Rectangle 7">
            <a:extLst>
              <a:ext uri="{FF2B5EF4-FFF2-40B4-BE49-F238E27FC236}">
                <a16:creationId xmlns:a16="http://schemas.microsoft.com/office/drawing/2014/main" id="{EF79BB95-B9EE-4550-9C5E-A59D499ADDF2}"/>
              </a:ext>
            </a:extLst>
          </p:cNvPr>
          <p:cNvSpPr/>
          <p:nvPr/>
        </p:nvSpPr>
        <p:spPr>
          <a:xfrm>
            <a:off x="6906836" y="1290323"/>
            <a:ext cx="3022146" cy="1783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Placeholder image of voltmeter</a:t>
            </a:r>
          </a:p>
        </p:txBody>
      </p:sp>
      <p:sp>
        <p:nvSpPr>
          <p:cNvPr id="11" name="Content Placeholder 2">
            <a:extLst>
              <a:ext uri="{FF2B5EF4-FFF2-40B4-BE49-F238E27FC236}">
                <a16:creationId xmlns:a16="http://schemas.microsoft.com/office/drawing/2014/main" id="{B9860349-42FA-4E2E-B67C-D2FFF351AA3A}"/>
              </a:ext>
            </a:extLst>
          </p:cNvPr>
          <p:cNvSpPr>
            <a:spLocks noGrp="1"/>
          </p:cNvSpPr>
          <p:nvPr>
            <p:ph idx="1"/>
          </p:nvPr>
        </p:nvSpPr>
        <p:spPr>
          <a:xfrm>
            <a:off x="518902" y="1244363"/>
            <a:ext cx="6158736" cy="937804"/>
          </a:xfrm>
        </p:spPr>
        <p:txBody>
          <a:bodyPr>
            <a:noAutofit/>
          </a:bodyPr>
          <a:lstStyle/>
          <a:p>
            <a:pPr marL="0" indent="0">
              <a:buNone/>
            </a:pPr>
            <a:r>
              <a:rPr lang="en-GB" dirty="0"/>
              <a:t>Here are some things you need to remember about voltmeters:</a:t>
            </a:r>
          </a:p>
          <a:p>
            <a:pPr marL="0" indent="0">
              <a:buNone/>
            </a:pPr>
            <a:r>
              <a:rPr lang="en-GB" dirty="0"/>
              <a:t>A voltmeter measures electrical potential difference between two points in a circuit.</a:t>
            </a:r>
          </a:p>
          <a:p>
            <a:pPr marL="0" indent="0">
              <a:buNone/>
            </a:pPr>
            <a:r>
              <a:rPr lang="en-GB" dirty="0"/>
              <a:t>It is </a:t>
            </a:r>
            <a:r>
              <a:rPr lang="en-GB" b="1" dirty="0"/>
              <a:t>connected in parallel </a:t>
            </a:r>
            <a:r>
              <a:rPr lang="en-GB" dirty="0"/>
              <a:t>with a device to measure the voltage of the device. </a:t>
            </a:r>
          </a:p>
          <a:p>
            <a:pPr marL="0" indent="0">
              <a:buNone/>
            </a:pPr>
            <a:r>
              <a:rPr lang="en-GB" dirty="0"/>
              <a:t>A voltmeter is an </a:t>
            </a:r>
            <a:r>
              <a:rPr lang="en-GB" b="1" dirty="0"/>
              <a:t>analogue meter </a:t>
            </a:r>
            <a:r>
              <a:rPr lang="en-GB" dirty="0"/>
              <a:t>which means it has a </a:t>
            </a:r>
            <a:r>
              <a:rPr lang="en-GB" b="1" dirty="0"/>
              <a:t>galvanometer</a:t>
            </a:r>
            <a:r>
              <a:rPr lang="en-GB" dirty="0"/>
              <a:t> which measures the current flow using the movement or deflection of a needle. The needle deflection is produced by  a magnetic force acting on current carrying wire. </a:t>
            </a:r>
          </a:p>
        </p:txBody>
      </p:sp>
      <p:sp>
        <p:nvSpPr>
          <p:cNvPr id="18" name="Rectangle 17">
            <a:extLst>
              <a:ext uri="{FF2B5EF4-FFF2-40B4-BE49-F238E27FC236}">
                <a16:creationId xmlns:a16="http://schemas.microsoft.com/office/drawing/2014/main" id="{CD81F828-5F1B-49F8-99BF-23FC916C7B9E}"/>
              </a:ext>
            </a:extLst>
          </p:cNvPr>
          <p:cNvSpPr/>
          <p:nvPr/>
        </p:nvSpPr>
        <p:spPr>
          <a:xfrm>
            <a:off x="6906836" y="3350471"/>
            <a:ext cx="3022146" cy="1783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Placeholder image of inside of  voltmeter showing </a:t>
            </a:r>
            <a:r>
              <a:rPr lang="en-ZA" dirty="0" err="1"/>
              <a:t>galvameter</a:t>
            </a:r>
            <a:endParaRPr lang="en-ZA" dirty="0"/>
          </a:p>
        </p:txBody>
      </p:sp>
    </p:spTree>
    <p:custDataLst>
      <p:tags r:id="rId1"/>
    </p:custDataLst>
    <p:extLst>
      <p:ext uri="{BB962C8B-B14F-4D97-AF65-F5344CB8AC3E}">
        <p14:creationId xmlns:p14="http://schemas.microsoft.com/office/powerpoint/2010/main" val="4151063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Diagram voltmeter connection</a:t>
            </a:r>
          </a:p>
        </p:txBody>
      </p:sp>
      <p:sp>
        <p:nvSpPr>
          <p:cNvPr id="11" name="Content Placeholder 2">
            <a:extLst>
              <a:ext uri="{FF2B5EF4-FFF2-40B4-BE49-F238E27FC236}">
                <a16:creationId xmlns:a16="http://schemas.microsoft.com/office/drawing/2014/main" id="{B9860349-42FA-4E2E-B67C-D2FFF351AA3A}"/>
              </a:ext>
            </a:extLst>
          </p:cNvPr>
          <p:cNvSpPr>
            <a:spLocks noGrp="1"/>
          </p:cNvSpPr>
          <p:nvPr>
            <p:ph idx="1"/>
          </p:nvPr>
        </p:nvSpPr>
        <p:spPr>
          <a:xfrm>
            <a:off x="518901" y="1454087"/>
            <a:ext cx="9163942" cy="937804"/>
          </a:xfrm>
        </p:spPr>
        <p:txBody>
          <a:bodyPr>
            <a:noAutofit/>
          </a:bodyPr>
          <a:lstStyle/>
          <a:p>
            <a:pPr marL="0" indent="0">
              <a:buNone/>
            </a:pPr>
            <a:r>
              <a:rPr lang="en-GB" dirty="0"/>
              <a:t>You should be able to explain by use of a diagram how a voltmeter is connected to a device. Here is an example: </a:t>
            </a:r>
          </a:p>
        </p:txBody>
      </p:sp>
      <p:sp>
        <p:nvSpPr>
          <p:cNvPr id="3" name="Rectangle 2">
            <a:extLst>
              <a:ext uri="{FF2B5EF4-FFF2-40B4-BE49-F238E27FC236}">
                <a16:creationId xmlns:a16="http://schemas.microsoft.com/office/drawing/2014/main" id="{0F6BB125-FAD0-418A-98B9-40B0964565BA}"/>
              </a:ext>
            </a:extLst>
          </p:cNvPr>
          <p:cNvSpPr/>
          <p:nvPr/>
        </p:nvSpPr>
        <p:spPr>
          <a:xfrm>
            <a:off x="612396" y="2322586"/>
            <a:ext cx="9163942" cy="838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a:extLst>
              <a:ext uri="{FF2B5EF4-FFF2-40B4-BE49-F238E27FC236}">
                <a16:creationId xmlns:a16="http://schemas.microsoft.com/office/drawing/2014/main" id="{30714D6B-99E6-44A9-AE1C-67C41101C390}"/>
              </a:ext>
            </a:extLst>
          </p:cNvPr>
          <p:cNvPicPr>
            <a:picLocks noChangeAspect="1"/>
          </p:cNvPicPr>
          <p:nvPr/>
        </p:nvPicPr>
        <p:blipFill rotWithShape="1">
          <a:blip r:embed="rId4"/>
          <a:srcRect l="10973" t="5483" r="11149" b="49445"/>
          <a:stretch/>
        </p:blipFill>
        <p:spPr>
          <a:xfrm>
            <a:off x="443852" y="3625462"/>
            <a:ext cx="3573710" cy="2028686"/>
          </a:xfrm>
          <a:prstGeom prst="rect">
            <a:avLst/>
          </a:prstGeom>
        </p:spPr>
      </p:pic>
      <p:pic>
        <p:nvPicPr>
          <p:cNvPr id="5" name="Picture 4">
            <a:extLst>
              <a:ext uri="{FF2B5EF4-FFF2-40B4-BE49-F238E27FC236}">
                <a16:creationId xmlns:a16="http://schemas.microsoft.com/office/drawing/2014/main" id="{5BE81504-BFB1-45F2-84D8-D47B1798BDB3}"/>
              </a:ext>
            </a:extLst>
          </p:cNvPr>
          <p:cNvPicPr>
            <a:picLocks noChangeAspect="1"/>
          </p:cNvPicPr>
          <p:nvPr/>
        </p:nvPicPr>
        <p:blipFill rotWithShape="1">
          <a:blip r:embed="rId5"/>
          <a:srcRect b="76188"/>
          <a:stretch/>
        </p:blipFill>
        <p:spPr>
          <a:xfrm>
            <a:off x="3842159" y="3584396"/>
            <a:ext cx="3640821" cy="595801"/>
          </a:xfrm>
          <a:prstGeom prst="rect">
            <a:avLst/>
          </a:prstGeom>
        </p:spPr>
      </p:pic>
      <p:sp>
        <p:nvSpPr>
          <p:cNvPr id="10" name="Rectangle 9">
            <a:extLst>
              <a:ext uri="{FF2B5EF4-FFF2-40B4-BE49-F238E27FC236}">
                <a16:creationId xmlns:a16="http://schemas.microsoft.com/office/drawing/2014/main" id="{826EC4CF-A1DC-4527-B4A0-EB906B2DBA43}"/>
              </a:ext>
            </a:extLst>
          </p:cNvPr>
          <p:cNvSpPr/>
          <p:nvPr/>
        </p:nvSpPr>
        <p:spPr>
          <a:xfrm>
            <a:off x="7936230" y="290093"/>
            <a:ext cx="2303145" cy="838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Ask SME for a suitable scenario and diagram</a:t>
            </a:r>
          </a:p>
        </p:txBody>
      </p:sp>
    </p:spTree>
    <p:custDataLst>
      <p:tags r:id="rId1"/>
    </p:custDataLst>
    <p:extLst>
      <p:ext uri="{BB962C8B-B14F-4D97-AF65-F5344CB8AC3E}">
        <p14:creationId xmlns:p14="http://schemas.microsoft.com/office/powerpoint/2010/main" val="217902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Draw a diagram voltmeter connection</a:t>
            </a:r>
          </a:p>
        </p:txBody>
      </p:sp>
      <p:sp>
        <p:nvSpPr>
          <p:cNvPr id="11" name="Content Placeholder 2">
            <a:extLst>
              <a:ext uri="{FF2B5EF4-FFF2-40B4-BE49-F238E27FC236}">
                <a16:creationId xmlns:a16="http://schemas.microsoft.com/office/drawing/2014/main" id="{B9860349-42FA-4E2E-B67C-D2FFF351AA3A}"/>
              </a:ext>
            </a:extLst>
          </p:cNvPr>
          <p:cNvSpPr>
            <a:spLocks noGrp="1"/>
          </p:cNvSpPr>
          <p:nvPr>
            <p:ph idx="1"/>
          </p:nvPr>
        </p:nvSpPr>
        <p:spPr>
          <a:xfrm>
            <a:off x="518901" y="1454087"/>
            <a:ext cx="9163942" cy="937804"/>
          </a:xfrm>
        </p:spPr>
        <p:txBody>
          <a:bodyPr>
            <a:noAutofit/>
          </a:bodyPr>
          <a:lstStyle/>
          <a:p>
            <a:pPr marL="0" indent="0">
              <a:buNone/>
            </a:pPr>
            <a:r>
              <a:rPr lang="en-GB" dirty="0"/>
              <a:t>Now it’s your turn to see if you can draw a diagram of a voltmeter connection. You will upload your diagram as part of your </a:t>
            </a:r>
            <a:r>
              <a:rPr lang="en-GB" dirty="0" err="1"/>
              <a:t>ePortfolio</a:t>
            </a:r>
            <a:r>
              <a:rPr lang="en-GB" dirty="0"/>
              <a:t>.</a:t>
            </a:r>
          </a:p>
        </p:txBody>
      </p:sp>
      <p:sp>
        <p:nvSpPr>
          <p:cNvPr id="3" name="Rectangle 2">
            <a:extLst>
              <a:ext uri="{FF2B5EF4-FFF2-40B4-BE49-F238E27FC236}">
                <a16:creationId xmlns:a16="http://schemas.microsoft.com/office/drawing/2014/main" id="{0F6BB125-FAD0-418A-98B9-40B0964565BA}"/>
              </a:ext>
            </a:extLst>
          </p:cNvPr>
          <p:cNvSpPr/>
          <p:nvPr/>
        </p:nvSpPr>
        <p:spPr>
          <a:xfrm>
            <a:off x="612396" y="2322586"/>
            <a:ext cx="9163942" cy="838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Insert scenario </a:t>
            </a:r>
          </a:p>
        </p:txBody>
      </p:sp>
      <p:sp>
        <p:nvSpPr>
          <p:cNvPr id="10" name="Rectangle 9">
            <a:extLst>
              <a:ext uri="{FF2B5EF4-FFF2-40B4-BE49-F238E27FC236}">
                <a16:creationId xmlns:a16="http://schemas.microsoft.com/office/drawing/2014/main" id="{826EC4CF-A1DC-4527-B4A0-EB906B2DBA43}"/>
              </a:ext>
            </a:extLst>
          </p:cNvPr>
          <p:cNvSpPr/>
          <p:nvPr/>
        </p:nvSpPr>
        <p:spPr>
          <a:xfrm>
            <a:off x="9013916" y="265043"/>
            <a:ext cx="2303145" cy="838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Ask SME for a suitable scenario and diagram</a:t>
            </a:r>
          </a:p>
        </p:txBody>
      </p:sp>
      <p:sp>
        <p:nvSpPr>
          <p:cNvPr id="8" name="Rectangle 7">
            <a:extLst>
              <a:ext uri="{FF2B5EF4-FFF2-40B4-BE49-F238E27FC236}">
                <a16:creationId xmlns:a16="http://schemas.microsoft.com/office/drawing/2014/main" id="{E9822D45-86A5-4BFE-9562-95AC31AD0EC1}"/>
              </a:ext>
            </a:extLst>
          </p:cNvPr>
          <p:cNvSpPr/>
          <p:nvPr/>
        </p:nvSpPr>
        <p:spPr>
          <a:xfrm>
            <a:off x="1300077" y="4218666"/>
            <a:ext cx="3894290" cy="5657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Upload my diagram</a:t>
            </a:r>
          </a:p>
        </p:txBody>
      </p:sp>
      <p:sp>
        <p:nvSpPr>
          <p:cNvPr id="9" name="Rectangle 8">
            <a:extLst>
              <a:ext uri="{FF2B5EF4-FFF2-40B4-BE49-F238E27FC236}">
                <a16:creationId xmlns:a16="http://schemas.microsoft.com/office/drawing/2014/main" id="{44C5D6C7-26B6-48BF-9F2A-73F65647C980}"/>
              </a:ext>
            </a:extLst>
          </p:cNvPr>
          <p:cNvSpPr/>
          <p:nvPr/>
        </p:nvSpPr>
        <p:spPr>
          <a:xfrm>
            <a:off x="1200955" y="3450104"/>
            <a:ext cx="8074358" cy="461665"/>
          </a:xfrm>
          <a:prstGeom prst="rect">
            <a:avLst/>
          </a:prstGeom>
          <a:solidFill>
            <a:schemeClr val="tx2">
              <a:lumMod val="40000"/>
              <a:lumOff val="60000"/>
            </a:schemeClr>
          </a:solidFill>
        </p:spPr>
        <p:txBody>
          <a:bodyPr wrap="square">
            <a:spAutoFit/>
          </a:bodyPr>
          <a:lstStyle/>
          <a:p>
            <a:r>
              <a:rPr lang="en-GB" sz="2400" i="1" dirty="0"/>
              <a:t>Click on the button below to upload your completed diagram.</a:t>
            </a:r>
          </a:p>
        </p:txBody>
      </p:sp>
      <p:pic>
        <p:nvPicPr>
          <p:cNvPr id="12" name="Graphic 11" descr="User">
            <a:extLst>
              <a:ext uri="{FF2B5EF4-FFF2-40B4-BE49-F238E27FC236}">
                <a16:creationId xmlns:a16="http://schemas.microsoft.com/office/drawing/2014/main" id="{CF703DCA-A561-41C9-B514-CC4F90394C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6908" y="3316464"/>
            <a:ext cx="784255" cy="854046"/>
          </a:xfrm>
          <a:prstGeom prst="rect">
            <a:avLst/>
          </a:prstGeom>
        </p:spPr>
      </p:pic>
    </p:spTree>
    <p:custDataLst>
      <p:tags r:id="rId1"/>
    </p:custDataLst>
    <p:extLst>
      <p:ext uri="{BB962C8B-B14F-4D97-AF65-F5344CB8AC3E}">
        <p14:creationId xmlns:p14="http://schemas.microsoft.com/office/powerpoint/2010/main" val="1744640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Compare diagrams</a:t>
            </a:r>
          </a:p>
        </p:txBody>
      </p:sp>
      <p:sp>
        <p:nvSpPr>
          <p:cNvPr id="11" name="Content Placeholder 2">
            <a:extLst>
              <a:ext uri="{FF2B5EF4-FFF2-40B4-BE49-F238E27FC236}">
                <a16:creationId xmlns:a16="http://schemas.microsoft.com/office/drawing/2014/main" id="{B9860349-42FA-4E2E-B67C-D2FFF351AA3A}"/>
              </a:ext>
            </a:extLst>
          </p:cNvPr>
          <p:cNvSpPr>
            <a:spLocks noGrp="1"/>
          </p:cNvSpPr>
          <p:nvPr>
            <p:ph idx="1"/>
          </p:nvPr>
        </p:nvSpPr>
        <p:spPr>
          <a:xfrm>
            <a:off x="537716" y="2410823"/>
            <a:ext cx="9163942" cy="937804"/>
          </a:xfrm>
        </p:spPr>
        <p:txBody>
          <a:bodyPr>
            <a:noAutofit/>
          </a:bodyPr>
          <a:lstStyle/>
          <a:p>
            <a:pPr marL="0" indent="0">
              <a:buNone/>
            </a:pPr>
            <a:r>
              <a:rPr lang="en-GB" dirty="0"/>
              <a:t>Did your diagram look like this?  </a:t>
            </a:r>
          </a:p>
        </p:txBody>
      </p:sp>
      <p:sp>
        <p:nvSpPr>
          <p:cNvPr id="10" name="Rectangle 9">
            <a:extLst>
              <a:ext uri="{FF2B5EF4-FFF2-40B4-BE49-F238E27FC236}">
                <a16:creationId xmlns:a16="http://schemas.microsoft.com/office/drawing/2014/main" id="{826EC4CF-A1DC-4527-B4A0-EB906B2DBA43}"/>
              </a:ext>
            </a:extLst>
          </p:cNvPr>
          <p:cNvSpPr/>
          <p:nvPr/>
        </p:nvSpPr>
        <p:spPr>
          <a:xfrm>
            <a:off x="9013916" y="265043"/>
            <a:ext cx="2303145" cy="838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Exemplar diagram based on previous scenario</a:t>
            </a:r>
          </a:p>
        </p:txBody>
      </p:sp>
      <p:sp>
        <p:nvSpPr>
          <p:cNvPr id="13" name="Rectangle 12">
            <a:extLst>
              <a:ext uri="{FF2B5EF4-FFF2-40B4-BE49-F238E27FC236}">
                <a16:creationId xmlns:a16="http://schemas.microsoft.com/office/drawing/2014/main" id="{7185A184-AF8E-4B7D-81AE-C188FC0D33B1}"/>
              </a:ext>
            </a:extLst>
          </p:cNvPr>
          <p:cNvSpPr/>
          <p:nvPr/>
        </p:nvSpPr>
        <p:spPr>
          <a:xfrm>
            <a:off x="537716" y="3072716"/>
            <a:ext cx="4066941" cy="2242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Exemplar diagram based on previous scenario</a:t>
            </a:r>
          </a:p>
        </p:txBody>
      </p:sp>
      <p:sp>
        <p:nvSpPr>
          <p:cNvPr id="14" name="Rectangle 13">
            <a:extLst>
              <a:ext uri="{FF2B5EF4-FFF2-40B4-BE49-F238E27FC236}">
                <a16:creationId xmlns:a16="http://schemas.microsoft.com/office/drawing/2014/main" id="{DDED3F41-EABA-41B6-9A40-D9C54D21E39F}"/>
              </a:ext>
            </a:extLst>
          </p:cNvPr>
          <p:cNvSpPr/>
          <p:nvPr/>
        </p:nvSpPr>
        <p:spPr>
          <a:xfrm>
            <a:off x="443852" y="1419865"/>
            <a:ext cx="9163942" cy="838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Scenario info from previous slide </a:t>
            </a:r>
          </a:p>
        </p:txBody>
      </p:sp>
    </p:spTree>
    <p:custDataLst>
      <p:tags r:id="rId1"/>
    </p:custDataLst>
    <p:extLst>
      <p:ext uri="{BB962C8B-B14F-4D97-AF65-F5344CB8AC3E}">
        <p14:creationId xmlns:p14="http://schemas.microsoft.com/office/powerpoint/2010/main" val="1016209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Tips about ammeters</a:t>
            </a:r>
          </a:p>
        </p:txBody>
      </p:sp>
      <p:sp>
        <p:nvSpPr>
          <p:cNvPr id="8" name="Rectangle 7">
            <a:extLst>
              <a:ext uri="{FF2B5EF4-FFF2-40B4-BE49-F238E27FC236}">
                <a16:creationId xmlns:a16="http://schemas.microsoft.com/office/drawing/2014/main" id="{EF79BB95-B9EE-4550-9C5E-A59D499ADDF2}"/>
              </a:ext>
            </a:extLst>
          </p:cNvPr>
          <p:cNvSpPr/>
          <p:nvPr/>
        </p:nvSpPr>
        <p:spPr>
          <a:xfrm>
            <a:off x="6906836" y="1290323"/>
            <a:ext cx="3022146" cy="1783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Placeholder image of ammeter</a:t>
            </a:r>
          </a:p>
        </p:txBody>
      </p:sp>
      <p:sp>
        <p:nvSpPr>
          <p:cNvPr id="11" name="Content Placeholder 2">
            <a:extLst>
              <a:ext uri="{FF2B5EF4-FFF2-40B4-BE49-F238E27FC236}">
                <a16:creationId xmlns:a16="http://schemas.microsoft.com/office/drawing/2014/main" id="{B9860349-42FA-4E2E-B67C-D2FFF351AA3A}"/>
              </a:ext>
            </a:extLst>
          </p:cNvPr>
          <p:cNvSpPr>
            <a:spLocks noGrp="1"/>
          </p:cNvSpPr>
          <p:nvPr>
            <p:ph idx="1"/>
          </p:nvPr>
        </p:nvSpPr>
        <p:spPr>
          <a:xfrm>
            <a:off x="518902" y="1244363"/>
            <a:ext cx="6158736" cy="937804"/>
          </a:xfrm>
        </p:spPr>
        <p:txBody>
          <a:bodyPr>
            <a:noAutofit/>
          </a:bodyPr>
          <a:lstStyle/>
          <a:p>
            <a:pPr marL="0" indent="0">
              <a:buNone/>
            </a:pPr>
            <a:r>
              <a:rPr lang="en-GB" dirty="0"/>
              <a:t>Here are some things you need to remember about ammeters:</a:t>
            </a:r>
          </a:p>
          <a:p>
            <a:pPr marL="0" indent="0">
              <a:buNone/>
            </a:pPr>
            <a:r>
              <a:rPr lang="en-GB" dirty="0"/>
              <a:t>A ammeter measures the electric current in a circuit.</a:t>
            </a:r>
            <a:endParaRPr lang="en-ZA" dirty="0"/>
          </a:p>
          <a:p>
            <a:pPr marL="0" indent="0">
              <a:buNone/>
            </a:pPr>
            <a:r>
              <a:rPr lang="en-ZA" dirty="0"/>
              <a:t>Ammeters have very low resistance and are always connected in series in any circuit.</a:t>
            </a:r>
            <a:endParaRPr lang="en-GB" dirty="0"/>
          </a:p>
        </p:txBody>
      </p:sp>
      <p:sp>
        <p:nvSpPr>
          <p:cNvPr id="18" name="Rectangle 17">
            <a:extLst>
              <a:ext uri="{FF2B5EF4-FFF2-40B4-BE49-F238E27FC236}">
                <a16:creationId xmlns:a16="http://schemas.microsoft.com/office/drawing/2014/main" id="{CD81F828-5F1B-49F8-99BF-23FC916C7B9E}"/>
              </a:ext>
            </a:extLst>
          </p:cNvPr>
          <p:cNvSpPr/>
          <p:nvPr/>
        </p:nvSpPr>
        <p:spPr>
          <a:xfrm>
            <a:off x="6906836" y="3350471"/>
            <a:ext cx="3022146" cy="1783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Placeholder image of inside of  ammeter</a:t>
            </a:r>
          </a:p>
        </p:txBody>
      </p:sp>
      <p:sp>
        <p:nvSpPr>
          <p:cNvPr id="7" name="Rectangle 6">
            <a:extLst>
              <a:ext uri="{FF2B5EF4-FFF2-40B4-BE49-F238E27FC236}">
                <a16:creationId xmlns:a16="http://schemas.microsoft.com/office/drawing/2014/main" id="{7E7F2DEA-0078-4CF5-8C37-D128746A29D0}"/>
              </a:ext>
            </a:extLst>
          </p:cNvPr>
          <p:cNvSpPr/>
          <p:nvPr/>
        </p:nvSpPr>
        <p:spPr>
          <a:xfrm>
            <a:off x="6397054" y="174964"/>
            <a:ext cx="2303145" cy="838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Add more tips for ammeters</a:t>
            </a:r>
          </a:p>
        </p:txBody>
      </p:sp>
    </p:spTree>
    <p:custDataLst>
      <p:tags r:id="rId1"/>
    </p:custDataLst>
    <p:extLst>
      <p:ext uri="{BB962C8B-B14F-4D97-AF65-F5344CB8AC3E}">
        <p14:creationId xmlns:p14="http://schemas.microsoft.com/office/powerpoint/2010/main" val="408838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Diagram ammeter connection</a:t>
            </a:r>
          </a:p>
        </p:txBody>
      </p:sp>
      <p:sp>
        <p:nvSpPr>
          <p:cNvPr id="11" name="Content Placeholder 2">
            <a:extLst>
              <a:ext uri="{FF2B5EF4-FFF2-40B4-BE49-F238E27FC236}">
                <a16:creationId xmlns:a16="http://schemas.microsoft.com/office/drawing/2014/main" id="{B9860349-42FA-4E2E-B67C-D2FFF351AA3A}"/>
              </a:ext>
            </a:extLst>
          </p:cNvPr>
          <p:cNvSpPr>
            <a:spLocks noGrp="1"/>
          </p:cNvSpPr>
          <p:nvPr>
            <p:ph idx="1"/>
          </p:nvPr>
        </p:nvSpPr>
        <p:spPr>
          <a:xfrm>
            <a:off x="518901" y="1454087"/>
            <a:ext cx="9163942" cy="937804"/>
          </a:xfrm>
        </p:spPr>
        <p:txBody>
          <a:bodyPr>
            <a:noAutofit/>
          </a:bodyPr>
          <a:lstStyle/>
          <a:p>
            <a:pPr marL="0" indent="0">
              <a:buNone/>
            </a:pPr>
            <a:r>
              <a:rPr lang="en-GB" dirty="0"/>
              <a:t>You should be able to explain by use of a diagram how a ammeter is connected to a device. Here is an example: </a:t>
            </a:r>
          </a:p>
        </p:txBody>
      </p:sp>
      <p:sp>
        <p:nvSpPr>
          <p:cNvPr id="3" name="Rectangle 2">
            <a:extLst>
              <a:ext uri="{FF2B5EF4-FFF2-40B4-BE49-F238E27FC236}">
                <a16:creationId xmlns:a16="http://schemas.microsoft.com/office/drawing/2014/main" id="{0F6BB125-FAD0-418A-98B9-40B0964565BA}"/>
              </a:ext>
            </a:extLst>
          </p:cNvPr>
          <p:cNvSpPr/>
          <p:nvPr/>
        </p:nvSpPr>
        <p:spPr>
          <a:xfrm>
            <a:off x="612396" y="2322586"/>
            <a:ext cx="8662917" cy="838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Scenario information</a:t>
            </a:r>
          </a:p>
        </p:txBody>
      </p:sp>
      <p:pic>
        <p:nvPicPr>
          <p:cNvPr id="4" name="Picture 3">
            <a:extLst>
              <a:ext uri="{FF2B5EF4-FFF2-40B4-BE49-F238E27FC236}">
                <a16:creationId xmlns:a16="http://schemas.microsoft.com/office/drawing/2014/main" id="{30714D6B-99E6-44A9-AE1C-67C41101C390}"/>
              </a:ext>
            </a:extLst>
          </p:cNvPr>
          <p:cNvPicPr>
            <a:picLocks noChangeAspect="1"/>
          </p:cNvPicPr>
          <p:nvPr/>
        </p:nvPicPr>
        <p:blipFill rotWithShape="1">
          <a:blip r:embed="rId4"/>
          <a:srcRect l="10973" t="5483" r="11149" b="49445"/>
          <a:stretch/>
        </p:blipFill>
        <p:spPr>
          <a:xfrm>
            <a:off x="443852" y="3625462"/>
            <a:ext cx="3573710" cy="2028686"/>
          </a:xfrm>
          <a:prstGeom prst="rect">
            <a:avLst/>
          </a:prstGeom>
        </p:spPr>
      </p:pic>
      <p:sp>
        <p:nvSpPr>
          <p:cNvPr id="10" name="Rectangle 9">
            <a:extLst>
              <a:ext uri="{FF2B5EF4-FFF2-40B4-BE49-F238E27FC236}">
                <a16:creationId xmlns:a16="http://schemas.microsoft.com/office/drawing/2014/main" id="{826EC4CF-A1DC-4527-B4A0-EB906B2DBA43}"/>
              </a:ext>
            </a:extLst>
          </p:cNvPr>
          <p:cNvSpPr/>
          <p:nvPr/>
        </p:nvSpPr>
        <p:spPr>
          <a:xfrm>
            <a:off x="7784982" y="393505"/>
            <a:ext cx="2303145" cy="838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Ask SME for a suitable scenario and diagram</a:t>
            </a:r>
          </a:p>
        </p:txBody>
      </p:sp>
      <p:pic>
        <p:nvPicPr>
          <p:cNvPr id="6" name="Picture 5">
            <a:extLst>
              <a:ext uri="{FF2B5EF4-FFF2-40B4-BE49-F238E27FC236}">
                <a16:creationId xmlns:a16="http://schemas.microsoft.com/office/drawing/2014/main" id="{253F7C52-708C-47BB-BB81-B00B9B3706B2}"/>
              </a:ext>
            </a:extLst>
          </p:cNvPr>
          <p:cNvPicPr>
            <a:picLocks noChangeAspect="1"/>
          </p:cNvPicPr>
          <p:nvPr/>
        </p:nvPicPr>
        <p:blipFill rotWithShape="1">
          <a:blip r:embed="rId5"/>
          <a:srcRect l="-2544" t="24681" r="2544" b="71438"/>
          <a:stretch/>
        </p:blipFill>
        <p:spPr>
          <a:xfrm>
            <a:off x="3542482" y="4428338"/>
            <a:ext cx="5730737" cy="152829"/>
          </a:xfrm>
          <a:prstGeom prst="rect">
            <a:avLst/>
          </a:prstGeom>
        </p:spPr>
      </p:pic>
      <p:pic>
        <p:nvPicPr>
          <p:cNvPr id="7" name="Picture 6">
            <a:extLst>
              <a:ext uri="{FF2B5EF4-FFF2-40B4-BE49-F238E27FC236}">
                <a16:creationId xmlns:a16="http://schemas.microsoft.com/office/drawing/2014/main" id="{92DEC531-0844-4FFA-90F6-B5E7C9C0F533}"/>
              </a:ext>
            </a:extLst>
          </p:cNvPr>
          <p:cNvPicPr>
            <a:picLocks noChangeAspect="1"/>
          </p:cNvPicPr>
          <p:nvPr/>
        </p:nvPicPr>
        <p:blipFill rotWithShape="1">
          <a:blip r:embed="rId5"/>
          <a:srcRect b="80029"/>
          <a:stretch/>
        </p:blipFill>
        <p:spPr>
          <a:xfrm>
            <a:off x="3952106" y="3468861"/>
            <a:ext cx="5730737" cy="786517"/>
          </a:xfrm>
          <a:prstGeom prst="rect">
            <a:avLst/>
          </a:prstGeom>
        </p:spPr>
      </p:pic>
    </p:spTree>
    <p:custDataLst>
      <p:tags r:id="rId1"/>
    </p:custDataLst>
    <p:extLst>
      <p:ext uri="{BB962C8B-B14F-4D97-AF65-F5344CB8AC3E}">
        <p14:creationId xmlns:p14="http://schemas.microsoft.com/office/powerpoint/2010/main" val="3887646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Draw a diagram ammeter connection</a:t>
            </a:r>
          </a:p>
        </p:txBody>
      </p:sp>
      <p:sp>
        <p:nvSpPr>
          <p:cNvPr id="11" name="Content Placeholder 2">
            <a:extLst>
              <a:ext uri="{FF2B5EF4-FFF2-40B4-BE49-F238E27FC236}">
                <a16:creationId xmlns:a16="http://schemas.microsoft.com/office/drawing/2014/main" id="{B9860349-42FA-4E2E-B67C-D2FFF351AA3A}"/>
              </a:ext>
            </a:extLst>
          </p:cNvPr>
          <p:cNvSpPr>
            <a:spLocks noGrp="1"/>
          </p:cNvSpPr>
          <p:nvPr>
            <p:ph idx="1"/>
          </p:nvPr>
        </p:nvSpPr>
        <p:spPr>
          <a:xfrm>
            <a:off x="518901" y="1454087"/>
            <a:ext cx="9163942" cy="937804"/>
          </a:xfrm>
        </p:spPr>
        <p:txBody>
          <a:bodyPr>
            <a:noAutofit/>
          </a:bodyPr>
          <a:lstStyle/>
          <a:p>
            <a:pPr marL="0" indent="0">
              <a:buNone/>
            </a:pPr>
            <a:r>
              <a:rPr lang="en-GB" dirty="0"/>
              <a:t>Now it’s your turn to see if you can draw a diagram of an ammeter connection. You will upload your diagram as part of your </a:t>
            </a:r>
            <a:r>
              <a:rPr lang="en-GB" dirty="0" err="1"/>
              <a:t>ePortfolio</a:t>
            </a:r>
            <a:r>
              <a:rPr lang="en-GB" dirty="0"/>
              <a:t>.</a:t>
            </a:r>
          </a:p>
        </p:txBody>
      </p:sp>
      <p:sp>
        <p:nvSpPr>
          <p:cNvPr id="3" name="Rectangle 2">
            <a:extLst>
              <a:ext uri="{FF2B5EF4-FFF2-40B4-BE49-F238E27FC236}">
                <a16:creationId xmlns:a16="http://schemas.microsoft.com/office/drawing/2014/main" id="{0F6BB125-FAD0-418A-98B9-40B0964565BA}"/>
              </a:ext>
            </a:extLst>
          </p:cNvPr>
          <p:cNvSpPr/>
          <p:nvPr/>
        </p:nvSpPr>
        <p:spPr>
          <a:xfrm>
            <a:off x="612396" y="2322586"/>
            <a:ext cx="9163942" cy="838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Insert scenario </a:t>
            </a:r>
          </a:p>
        </p:txBody>
      </p:sp>
      <p:sp>
        <p:nvSpPr>
          <p:cNvPr id="10" name="Rectangle 9">
            <a:extLst>
              <a:ext uri="{FF2B5EF4-FFF2-40B4-BE49-F238E27FC236}">
                <a16:creationId xmlns:a16="http://schemas.microsoft.com/office/drawing/2014/main" id="{826EC4CF-A1DC-4527-B4A0-EB906B2DBA43}"/>
              </a:ext>
            </a:extLst>
          </p:cNvPr>
          <p:cNvSpPr/>
          <p:nvPr/>
        </p:nvSpPr>
        <p:spPr>
          <a:xfrm>
            <a:off x="9013916" y="265043"/>
            <a:ext cx="2303145" cy="838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Ask SME for a suitable scenario and diagram</a:t>
            </a:r>
          </a:p>
        </p:txBody>
      </p:sp>
      <p:sp>
        <p:nvSpPr>
          <p:cNvPr id="8" name="Rectangle 7">
            <a:extLst>
              <a:ext uri="{FF2B5EF4-FFF2-40B4-BE49-F238E27FC236}">
                <a16:creationId xmlns:a16="http://schemas.microsoft.com/office/drawing/2014/main" id="{E9822D45-86A5-4BFE-9562-95AC31AD0EC1}"/>
              </a:ext>
            </a:extLst>
          </p:cNvPr>
          <p:cNvSpPr/>
          <p:nvPr/>
        </p:nvSpPr>
        <p:spPr>
          <a:xfrm>
            <a:off x="1300077" y="4218666"/>
            <a:ext cx="3894290" cy="5657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Upload my diagram</a:t>
            </a:r>
          </a:p>
        </p:txBody>
      </p:sp>
      <p:sp>
        <p:nvSpPr>
          <p:cNvPr id="9" name="Rectangle 8">
            <a:extLst>
              <a:ext uri="{FF2B5EF4-FFF2-40B4-BE49-F238E27FC236}">
                <a16:creationId xmlns:a16="http://schemas.microsoft.com/office/drawing/2014/main" id="{44C5D6C7-26B6-48BF-9F2A-73F65647C980}"/>
              </a:ext>
            </a:extLst>
          </p:cNvPr>
          <p:cNvSpPr/>
          <p:nvPr/>
        </p:nvSpPr>
        <p:spPr>
          <a:xfrm>
            <a:off x="1200955" y="3450104"/>
            <a:ext cx="8074358" cy="461665"/>
          </a:xfrm>
          <a:prstGeom prst="rect">
            <a:avLst/>
          </a:prstGeom>
          <a:solidFill>
            <a:schemeClr val="tx2">
              <a:lumMod val="40000"/>
              <a:lumOff val="60000"/>
            </a:schemeClr>
          </a:solidFill>
        </p:spPr>
        <p:txBody>
          <a:bodyPr wrap="square">
            <a:spAutoFit/>
          </a:bodyPr>
          <a:lstStyle/>
          <a:p>
            <a:r>
              <a:rPr lang="en-GB" sz="2400" i="1" dirty="0"/>
              <a:t>Click on the button below to upload your completed diagram.</a:t>
            </a:r>
          </a:p>
        </p:txBody>
      </p:sp>
      <p:pic>
        <p:nvPicPr>
          <p:cNvPr id="12" name="Graphic 11" descr="User">
            <a:extLst>
              <a:ext uri="{FF2B5EF4-FFF2-40B4-BE49-F238E27FC236}">
                <a16:creationId xmlns:a16="http://schemas.microsoft.com/office/drawing/2014/main" id="{CF703DCA-A561-41C9-B514-CC4F90394C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6908" y="3316464"/>
            <a:ext cx="784255" cy="854046"/>
          </a:xfrm>
          <a:prstGeom prst="rect">
            <a:avLst/>
          </a:prstGeom>
        </p:spPr>
      </p:pic>
    </p:spTree>
    <p:custDataLst>
      <p:tags r:id="rId1"/>
    </p:custDataLst>
    <p:extLst>
      <p:ext uri="{BB962C8B-B14F-4D97-AF65-F5344CB8AC3E}">
        <p14:creationId xmlns:p14="http://schemas.microsoft.com/office/powerpoint/2010/main" val="3796821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Compare diagrams</a:t>
            </a:r>
          </a:p>
        </p:txBody>
      </p:sp>
      <p:sp>
        <p:nvSpPr>
          <p:cNvPr id="11" name="Content Placeholder 2">
            <a:extLst>
              <a:ext uri="{FF2B5EF4-FFF2-40B4-BE49-F238E27FC236}">
                <a16:creationId xmlns:a16="http://schemas.microsoft.com/office/drawing/2014/main" id="{B9860349-42FA-4E2E-B67C-D2FFF351AA3A}"/>
              </a:ext>
            </a:extLst>
          </p:cNvPr>
          <p:cNvSpPr>
            <a:spLocks noGrp="1"/>
          </p:cNvSpPr>
          <p:nvPr>
            <p:ph idx="1"/>
          </p:nvPr>
        </p:nvSpPr>
        <p:spPr>
          <a:xfrm>
            <a:off x="537716" y="2410823"/>
            <a:ext cx="9163942" cy="937804"/>
          </a:xfrm>
        </p:spPr>
        <p:txBody>
          <a:bodyPr>
            <a:noAutofit/>
          </a:bodyPr>
          <a:lstStyle/>
          <a:p>
            <a:pPr marL="0" indent="0">
              <a:buNone/>
            </a:pPr>
            <a:r>
              <a:rPr lang="en-GB" dirty="0"/>
              <a:t>Did your diagram look like this?  </a:t>
            </a:r>
          </a:p>
        </p:txBody>
      </p:sp>
      <p:sp>
        <p:nvSpPr>
          <p:cNvPr id="10" name="Rectangle 9">
            <a:extLst>
              <a:ext uri="{FF2B5EF4-FFF2-40B4-BE49-F238E27FC236}">
                <a16:creationId xmlns:a16="http://schemas.microsoft.com/office/drawing/2014/main" id="{826EC4CF-A1DC-4527-B4A0-EB906B2DBA43}"/>
              </a:ext>
            </a:extLst>
          </p:cNvPr>
          <p:cNvSpPr/>
          <p:nvPr/>
        </p:nvSpPr>
        <p:spPr>
          <a:xfrm>
            <a:off x="9013916" y="265043"/>
            <a:ext cx="2303145" cy="838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Exemplar diagram based on previous scenario</a:t>
            </a:r>
          </a:p>
        </p:txBody>
      </p:sp>
      <p:sp>
        <p:nvSpPr>
          <p:cNvPr id="13" name="Rectangle 12">
            <a:extLst>
              <a:ext uri="{FF2B5EF4-FFF2-40B4-BE49-F238E27FC236}">
                <a16:creationId xmlns:a16="http://schemas.microsoft.com/office/drawing/2014/main" id="{7185A184-AF8E-4B7D-81AE-C188FC0D33B1}"/>
              </a:ext>
            </a:extLst>
          </p:cNvPr>
          <p:cNvSpPr/>
          <p:nvPr/>
        </p:nvSpPr>
        <p:spPr>
          <a:xfrm>
            <a:off x="537716" y="3072716"/>
            <a:ext cx="4066941" cy="2242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Exemplar diagram based on previous scenario</a:t>
            </a:r>
          </a:p>
        </p:txBody>
      </p:sp>
      <p:sp>
        <p:nvSpPr>
          <p:cNvPr id="14" name="Rectangle 13">
            <a:extLst>
              <a:ext uri="{FF2B5EF4-FFF2-40B4-BE49-F238E27FC236}">
                <a16:creationId xmlns:a16="http://schemas.microsoft.com/office/drawing/2014/main" id="{DDED3F41-EABA-41B6-9A40-D9C54D21E39F}"/>
              </a:ext>
            </a:extLst>
          </p:cNvPr>
          <p:cNvSpPr/>
          <p:nvPr/>
        </p:nvSpPr>
        <p:spPr>
          <a:xfrm>
            <a:off x="443852" y="1419865"/>
            <a:ext cx="9163942" cy="838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Scenario info from previous slide </a:t>
            </a:r>
          </a:p>
        </p:txBody>
      </p:sp>
    </p:spTree>
    <p:custDataLst>
      <p:tags r:id="rId1"/>
    </p:custDataLst>
    <p:extLst>
      <p:ext uri="{BB962C8B-B14F-4D97-AF65-F5344CB8AC3E}">
        <p14:creationId xmlns:p14="http://schemas.microsoft.com/office/powerpoint/2010/main" val="2376925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Tips about </a:t>
            </a:r>
            <a:r>
              <a:rPr lang="en-GB" dirty="0" err="1"/>
              <a:t>wattmeters</a:t>
            </a:r>
            <a:endParaRPr lang="en-GB" dirty="0"/>
          </a:p>
        </p:txBody>
      </p:sp>
      <p:sp>
        <p:nvSpPr>
          <p:cNvPr id="8" name="Rectangle 7">
            <a:extLst>
              <a:ext uri="{FF2B5EF4-FFF2-40B4-BE49-F238E27FC236}">
                <a16:creationId xmlns:a16="http://schemas.microsoft.com/office/drawing/2014/main" id="{EF79BB95-B9EE-4550-9C5E-A59D499ADDF2}"/>
              </a:ext>
            </a:extLst>
          </p:cNvPr>
          <p:cNvSpPr/>
          <p:nvPr/>
        </p:nvSpPr>
        <p:spPr>
          <a:xfrm>
            <a:off x="6906836" y="1290323"/>
            <a:ext cx="3022146" cy="1783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Placeholder image of wattmeter</a:t>
            </a:r>
          </a:p>
        </p:txBody>
      </p:sp>
      <p:sp>
        <p:nvSpPr>
          <p:cNvPr id="11" name="Content Placeholder 2">
            <a:extLst>
              <a:ext uri="{FF2B5EF4-FFF2-40B4-BE49-F238E27FC236}">
                <a16:creationId xmlns:a16="http://schemas.microsoft.com/office/drawing/2014/main" id="{B9860349-42FA-4E2E-B67C-D2FFF351AA3A}"/>
              </a:ext>
            </a:extLst>
          </p:cNvPr>
          <p:cNvSpPr>
            <a:spLocks noGrp="1"/>
          </p:cNvSpPr>
          <p:nvPr>
            <p:ph idx="1"/>
          </p:nvPr>
        </p:nvSpPr>
        <p:spPr>
          <a:xfrm>
            <a:off x="518902" y="1244363"/>
            <a:ext cx="6158736" cy="937804"/>
          </a:xfrm>
        </p:spPr>
        <p:txBody>
          <a:bodyPr>
            <a:noAutofit/>
          </a:bodyPr>
          <a:lstStyle/>
          <a:p>
            <a:pPr marL="0" indent="0">
              <a:buNone/>
            </a:pPr>
            <a:r>
              <a:rPr lang="en-GB" dirty="0"/>
              <a:t>Here are some things you need to remember about </a:t>
            </a:r>
            <a:r>
              <a:rPr lang="en-GB" dirty="0" err="1"/>
              <a:t>wattmeters</a:t>
            </a:r>
            <a:r>
              <a:rPr lang="en-GB" dirty="0"/>
              <a:t>:</a:t>
            </a:r>
          </a:p>
          <a:p>
            <a:pPr marL="0" indent="0">
              <a:buNone/>
            </a:pPr>
            <a:r>
              <a:rPr lang="en-ZA" dirty="0"/>
              <a:t>Wattmeter measures the electric power (or the supply rate of electrical energy) in watts of any given circuit. </a:t>
            </a:r>
          </a:p>
        </p:txBody>
      </p:sp>
      <p:sp>
        <p:nvSpPr>
          <p:cNvPr id="18" name="Rectangle 17">
            <a:extLst>
              <a:ext uri="{FF2B5EF4-FFF2-40B4-BE49-F238E27FC236}">
                <a16:creationId xmlns:a16="http://schemas.microsoft.com/office/drawing/2014/main" id="{CD81F828-5F1B-49F8-99BF-23FC916C7B9E}"/>
              </a:ext>
            </a:extLst>
          </p:cNvPr>
          <p:cNvSpPr/>
          <p:nvPr/>
        </p:nvSpPr>
        <p:spPr>
          <a:xfrm>
            <a:off x="6906836" y="3350471"/>
            <a:ext cx="3022146" cy="1783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Placeholder image of inside of  wattmeter</a:t>
            </a:r>
          </a:p>
        </p:txBody>
      </p:sp>
      <p:sp>
        <p:nvSpPr>
          <p:cNvPr id="9" name="Rectangle 8">
            <a:extLst>
              <a:ext uri="{FF2B5EF4-FFF2-40B4-BE49-F238E27FC236}">
                <a16:creationId xmlns:a16="http://schemas.microsoft.com/office/drawing/2014/main" id="{35A51330-1404-442B-8356-5C70DB66E601}"/>
              </a:ext>
            </a:extLst>
          </p:cNvPr>
          <p:cNvSpPr/>
          <p:nvPr/>
        </p:nvSpPr>
        <p:spPr>
          <a:xfrm>
            <a:off x="6397054" y="174964"/>
            <a:ext cx="2303145" cy="838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Add more tips for </a:t>
            </a:r>
            <a:r>
              <a:rPr lang="en-ZA" dirty="0" err="1"/>
              <a:t>wattmeters</a:t>
            </a:r>
            <a:endParaRPr lang="en-ZA" dirty="0"/>
          </a:p>
        </p:txBody>
      </p:sp>
    </p:spTree>
    <p:custDataLst>
      <p:tags r:id="rId1"/>
    </p:custDataLst>
    <p:extLst>
      <p:ext uri="{BB962C8B-B14F-4D97-AF65-F5344CB8AC3E}">
        <p14:creationId xmlns:p14="http://schemas.microsoft.com/office/powerpoint/2010/main" val="271022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CC Attributions </a:t>
            </a:r>
          </a:p>
        </p:txBody>
      </p:sp>
      <p:sp>
        <p:nvSpPr>
          <p:cNvPr id="3" name="Content Placeholder 2"/>
          <p:cNvSpPr>
            <a:spLocks noGrp="1"/>
          </p:cNvSpPr>
          <p:nvPr>
            <p:ph idx="1"/>
          </p:nvPr>
        </p:nvSpPr>
        <p:spPr>
          <a:xfrm>
            <a:off x="518900" y="1454087"/>
            <a:ext cx="9276622" cy="937804"/>
          </a:xfrm>
        </p:spPr>
        <p:txBody>
          <a:bodyPr>
            <a:noAutofit/>
          </a:bodyPr>
          <a:lstStyle/>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4B9D8A61-6875-4B13-AFF1-9D8D72C2900C}"/>
              </a:ext>
            </a:extLst>
          </p:cNvPr>
          <p:cNvPicPr>
            <a:picLocks noChangeAspect="1"/>
          </p:cNvPicPr>
          <p:nvPr/>
        </p:nvPicPr>
        <p:blipFill>
          <a:blip r:embed="rId4"/>
          <a:stretch>
            <a:fillRect/>
          </a:stretch>
        </p:blipFill>
        <p:spPr>
          <a:xfrm>
            <a:off x="714935" y="1302497"/>
            <a:ext cx="4829175" cy="2724150"/>
          </a:xfrm>
          <a:prstGeom prst="rect">
            <a:avLst/>
          </a:prstGeom>
        </p:spPr>
      </p:pic>
    </p:spTree>
    <p:custDataLst>
      <p:tags r:id="rId1"/>
    </p:custDataLst>
    <p:extLst>
      <p:ext uri="{BB962C8B-B14F-4D97-AF65-F5344CB8AC3E}">
        <p14:creationId xmlns:p14="http://schemas.microsoft.com/office/powerpoint/2010/main" val="1339978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Diagram wattmeter connection</a:t>
            </a:r>
          </a:p>
        </p:txBody>
      </p:sp>
      <p:sp>
        <p:nvSpPr>
          <p:cNvPr id="11" name="Content Placeholder 2">
            <a:extLst>
              <a:ext uri="{FF2B5EF4-FFF2-40B4-BE49-F238E27FC236}">
                <a16:creationId xmlns:a16="http://schemas.microsoft.com/office/drawing/2014/main" id="{B9860349-42FA-4E2E-B67C-D2FFF351AA3A}"/>
              </a:ext>
            </a:extLst>
          </p:cNvPr>
          <p:cNvSpPr>
            <a:spLocks noGrp="1"/>
          </p:cNvSpPr>
          <p:nvPr>
            <p:ph idx="1"/>
          </p:nvPr>
        </p:nvSpPr>
        <p:spPr>
          <a:xfrm>
            <a:off x="518901" y="1454087"/>
            <a:ext cx="9163942" cy="937804"/>
          </a:xfrm>
        </p:spPr>
        <p:txBody>
          <a:bodyPr>
            <a:noAutofit/>
          </a:bodyPr>
          <a:lstStyle/>
          <a:p>
            <a:pPr marL="0" indent="0">
              <a:buNone/>
            </a:pPr>
            <a:r>
              <a:rPr lang="en-GB" dirty="0"/>
              <a:t>You should be able to explain by use of a diagram how a wattmeter is connected to a device. You should be able to show the current coil and voltage  coil Here is an example: </a:t>
            </a:r>
          </a:p>
        </p:txBody>
      </p:sp>
      <p:sp>
        <p:nvSpPr>
          <p:cNvPr id="3" name="Rectangle 2">
            <a:extLst>
              <a:ext uri="{FF2B5EF4-FFF2-40B4-BE49-F238E27FC236}">
                <a16:creationId xmlns:a16="http://schemas.microsoft.com/office/drawing/2014/main" id="{0F6BB125-FAD0-418A-98B9-40B0964565BA}"/>
              </a:ext>
            </a:extLst>
          </p:cNvPr>
          <p:cNvSpPr/>
          <p:nvPr/>
        </p:nvSpPr>
        <p:spPr>
          <a:xfrm>
            <a:off x="612396" y="2589227"/>
            <a:ext cx="8662917" cy="838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Scenario information</a:t>
            </a:r>
          </a:p>
        </p:txBody>
      </p:sp>
      <p:pic>
        <p:nvPicPr>
          <p:cNvPr id="4" name="Picture 3">
            <a:extLst>
              <a:ext uri="{FF2B5EF4-FFF2-40B4-BE49-F238E27FC236}">
                <a16:creationId xmlns:a16="http://schemas.microsoft.com/office/drawing/2014/main" id="{30714D6B-99E6-44A9-AE1C-67C41101C390}"/>
              </a:ext>
            </a:extLst>
          </p:cNvPr>
          <p:cNvPicPr>
            <a:picLocks noChangeAspect="1"/>
          </p:cNvPicPr>
          <p:nvPr/>
        </p:nvPicPr>
        <p:blipFill rotWithShape="1">
          <a:blip r:embed="rId4"/>
          <a:srcRect l="10973" t="5483" r="11149" b="49445"/>
          <a:stretch/>
        </p:blipFill>
        <p:spPr>
          <a:xfrm>
            <a:off x="443852" y="3625462"/>
            <a:ext cx="3573710" cy="2028686"/>
          </a:xfrm>
          <a:prstGeom prst="rect">
            <a:avLst/>
          </a:prstGeom>
        </p:spPr>
      </p:pic>
      <p:sp>
        <p:nvSpPr>
          <p:cNvPr id="10" name="Rectangle 9">
            <a:extLst>
              <a:ext uri="{FF2B5EF4-FFF2-40B4-BE49-F238E27FC236}">
                <a16:creationId xmlns:a16="http://schemas.microsoft.com/office/drawing/2014/main" id="{826EC4CF-A1DC-4527-B4A0-EB906B2DBA43}"/>
              </a:ext>
            </a:extLst>
          </p:cNvPr>
          <p:cNvSpPr/>
          <p:nvPr/>
        </p:nvSpPr>
        <p:spPr>
          <a:xfrm>
            <a:off x="7784982" y="393505"/>
            <a:ext cx="2303145" cy="838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Ask SME for a suitable scenario and diagram</a:t>
            </a:r>
          </a:p>
        </p:txBody>
      </p:sp>
      <p:pic>
        <p:nvPicPr>
          <p:cNvPr id="7" name="Picture 6">
            <a:extLst>
              <a:ext uri="{FF2B5EF4-FFF2-40B4-BE49-F238E27FC236}">
                <a16:creationId xmlns:a16="http://schemas.microsoft.com/office/drawing/2014/main" id="{92DEC531-0844-4FFA-90F6-B5E7C9C0F533}"/>
              </a:ext>
            </a:extLst>
          </p:cNvPr>
          <p:cNvPicPr>
            <a:picLocks noChangeAspect="1"/>
          </p:cNvPicPr>
          <p:nvPr/>
        </p:nvPicPr>
        <p:blipFill rotWithShape="1">
          <a:blip r:embed="rId5"/>
          <a:srcRect b="80029"/>
          <a:stretch/>
        </p:blipFill>
        <p:spPr>
          <a:xfrm>
            <a:off x="3952106" y="3468861"/>
            <a:ext cx="5730737" cy="786517"/>
          </a:xfrm>
          <a:prstGeom prst="rect">
            <a:avLst/>
          </a:prstGeom>
        </p:spPr>
      </p:pic>
      <p:pic>
        <p:nvPicPr>
          <p:cNvPr id="9" name="Picture 8">
            <a:extLst>
              <a:ext uri="{FF2B5EF4-FFF2-40B4-BE49-F238E27FC236}">
                <a16:creationId xmlns:a16="http://schemas.microsoft.com/office/drawing/2014/main" id="{5D0F392F-5B9B-40CD-945B-35EABFF537EB}"/>
              </a:ext>
            </a:extLst>
          </p:cNvPr>
          <p:cNvPicPr/>
          <p:nvPr/>
        </p:nvPicPr>
        <p:blipFill rotWithShape="1">
          <a:blip r:embed="rId6"/>
          <a:srcRect t="27665" b="63627"/>
          <a:stretch/>
        </p:blipFill>
        <p:spPr>
          <a:xfrm>
            <a:off x="3713062" y="4411979"/>
            <a:ext cx="5731510" cy="342900"/>
          </a:xfrm>
          <a:prstGeom prst="rect">
            <a:avLst/>
          </a:prstGeom>
        </p:spPr>
      </p:pic>
    </p:spTree>
    <p:custDataLst>
      <p:tags r:id="rId1"/>
    </p:custDataLst>
    <p:extLst>
      <p:ext uri="{BB962C8B-B14F-4D97-AF65-F5344CB8AC3E}">
        <p14:creationId xmlns:p14="http://schemas.microsoft.com/office/powerpoint/2010/main" val="448020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Draw a diagram wattmeter connection</a:t>
            </a:r>
          </a:p>
        </p:txBody>
      </p:sp>
      <p:sp>
        <p:nvSpPr>
          <p:cNvPr id="11" name="Content Placeholder 2">
            <a:extLst>
              <a:ext uri="{FF2B5EF4-FFF2-40B4-BE49-F238E27FC236}">
                <a16:creationId xmlns:a16="http://schemas.microsoft.com/office/drawing/2014/main" id="{B9860349-42FA-4E2E-B67C-D2FFF351AA3A}"/>
              </a:ext>
            </a:extLst>
          </p:cNvPr>
          <p:cNvSpPr>
            <a:spLocks noGrp="1"/>
          </p:cNvSpPr>
          <p:nvPr>
            <p:ph idx="1"/>
          </p:nvPr>
        </p:nvSpPr>
        <p:spPr>
          <a:xfrm>
            <a:off x="518901" y="1454087"/>
            <a:ext cx="9163942" cy="937804"/>
          </a:xfrm>
        </p:spPr>
        <p:txBody>
          <a:bodyPr>
            <a:noAutofit/>
          </a:bodyPr>
          <a:lstStyle/>
          <a:p>
            <a:pPr marL="0" indent="0">
              <a:buNone/>
            </a:pPr>
            <a:r>
              <a:rPr lang="en-GB" dirty="0"/>
              <a:t>Now it’s your turn to see if you can draw a diagram of an wattmeter connection. You will upload your diagram as part of your </a:t>
            </a:r>
            <a:r>
              <a:rPr lang="en-GB" dirty="0" err="1"/>
              <a:t>ePortfolio</a:t>
            </a:r>
            <a:r>
              <a:rPr lang="en-GB" dirty="0"/>
              <a:t>.</a:t>
            </a:r>
          </a:p>
        </p:txBody>
      </p:sp>
      <p:sp>
        <p:nvSpPr>
          <p:cNvPr id="3" name="Rectangle 2">
            <a:extLst>
              <a:ext uri="{FF2B5EF4-FFF2-40B4-BE49-F238E27FC236}">
                <a16:creationId xmlns:a16="http://schemas.microsoft.com/office/drawing/2014/main" id="{0F6BB125-FAD0-418A-98B9-40B0964565BA}"/>
              </a:ext>
            </a:extLst>
          </p:cNvPr>
          <p:cNvSpPr/>
          <p:nvPr/>
        </p:nvSpPr>
        <p:spPr>
          <a:xfrm>
            <a:off x="612396" y="2322586"/>
            <a:ext cx="9163942" cy="838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Insert scenario </a:t>
            </a:r>
          </a:p>
        </p:txBody>
      </p:sp>
      <p:sp>
        <p:nvSpPr>
          <p:cNvPr id="10" name="Rectangle 9">
            <a:extLst>
              <a:ext uri="{FF2B5EF4-FFF2-40B4-BE49-F238E27FC236}">
                <a16:creationId xmlns:a16="http://schemas.microsoft.com/office/drawing/2014/main" id="{826EC4CF-A1DC-4527-B4A0-EB906B2DBA43}"/>
              </a:ext>
            </a:extLst>
          </p:cNvPr>
          <p:cNvSpPr/>
          <p:nvPr/>
        </p:nvSpPr>
        <p:spPr>
          <a:xfrm>
            <a:off x="9013916" y="265043"/>
            <a:ext cx="2303145" cy="838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Ask SME for a suitable scenario and diagram</a:t>
            </a:r>
          </a:p>
        </p:txBody>
      </p:sp>
      <p:sp>
        <p:nvSpPr>
          <p:cNvPr id="8" name="Rectangle 7">
            <a:extLst>
              <a:ext uri="{FF2B5EF4-FFF2-40B4-BE49-F238E27FC236}">
                <a16:creationId xmlns:a16="http://schemas.microsoft.com/office/drawing/2014/main" id="{E9822D45-86A5-4BFE-9562-95AC31AD0EC1}"/>
              </a:ext>
            </a:extLst>
          </p:cNvPr>
          <p:cNvSpPr/>
          <p:nvPr/>
        </p:nvSpPr>
        <p:spPr>
          <a:xfrm>
            <a:off x="1300077" y="4218666"/>
            <a:ext cx="3894290" cy="5657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Upload my diagram</a:t>
            </a:r>
          </a:p>
        </p:txBody>
      </p:sp>
      <p:sp>
        <p:nvSpPr>
          <p:cNvPr id="9" name="Rectangle 8">
            <a:extLst>
              <a:ext uri="{FF2B5EF4-FFF2-40B4-BE49-F238E27FC236}">
                <a16:creationId xmlns:a16="http://schemas.microsoft.com/office/drawing/2014/main" id="{44C5D6C7-26B6-48BF-9F2A-73F65647C980}"/>
              </a:ext>
            </a:extLst>
          </p:cNvPr>
          <p:cNvSpPr/>
          <p:nvPr/>
        </p:nvSpPr>
        <p:spPr>
          <a:xfrm>
            <a:off x="1200955" y="3450104"/>
            <a:ext cx="8074358" cy="461665"/>
          </a:xfrm>
          <a:prstGeom prst="rect">
            <a:avLst/>
          </a:prstGeom>
          <a:solidFill>
            <a:schemeClr val="tx2">
              <a:lumMod val="40000"/>
              <a:lumOff val="60000"/>
            </a:schemeClr>
          </a:solidFill>
        </p:spPr>
        <p:txBody>
          <a:bodyPr wrap="square">
            <a:spAutoFit/>
          </a:bodyPr>
          <a:lstStyle/>
          <a:p>
            <a:r>
              <a:rPr lang="en-GB" sz="2400" i="1" dirty="0"/>
              <a:t>Click on the button below to upload your completed diagram.</a:t>
            </a:r>
          </a:p>
        </p:txBody>
      </p:sp>
      <p:pic>
        <p:nvPicPr>
          <p:cNvPr id="12" name="Graphic 11" descr="User">
            <a:extLst>
              <a:ext uri="{FF2B5EF4-FFF2-40B4-BE49-F238E27FC236}">
                <a16:creationId xmlns:a16="http://schemas.microsoft.com/office/drawing/2014/main" id="{CF703DCA-A561-41C9-B514-CC4F90394C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6908" y="3316464"/>
            <a:ext cx="784255" cy="854046"/>
          </a:xfrm>
          <a:prstGeom prst="rect">
            <a:avLst/>
          </a:prstGeom>
        </p:spPr>
      </p:pic>
    </p:spTree>
    <p:custDataLst>
      <p:tags r:id="rId1"/>
    </p:custDataLst>
    <p:extLst>
      <p:ext uri="{BB962C8B-B14F-4D97-AF65-F5344CB8AC3E}">
        <p14:creationId xmlns:p14="http://schemas.microsoft.com/office/powerpoint/2010/main" val="3202432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Compare diagrams</a:t>
            </a:r>
          </a:p>
        </p:txBody>
      </p:sp>
      <p:sp>
        <p:nvSpPr>
          <p:cNvPr id="11" name="Content Placeholder 2">
            <a:extLst>
              <a:ext uri="{FF2B5EF4-FFF2-40B4-BE49-F238E27FC236}">
                <a16:creationId xmlns:a16="http://schemas.microsoft.com/office/drawing/2014/main" id="{B9860349-42FA-4E2E-B67C-D2FFF351AA3A}"/>
              </a:ext>
            </a:extLst>
          </p:cNvPr>
          <p:cNvSpPr>
            <a:spLocks noGrp="1"/>
          </p:cNvSpPr>
          <p:nvPr>
            <p:ph idx="1"/>
          </p:nvPr>
        </p:nvSpPr>
        <p:spPr>
          <a:xfrm>
            <a:off x="537716" y="2410823"/>
            <a:ext cx="9163942" cy="937804"/>
          </a:xfrm>
        </p:spPr>
        <p:txBody>
          <a:bodyPr>
            <a:noAutofit/>
          </a:bodyPr>
          <a:lstStyle/>
          <a:p>
            <a:pPr marL="0" indent="0">
              <a:buNone/>
            </a:pPr>
            <a:r>
              <a:rPr lang="en-GB" dirty="0"/>
              <a:t>Did your diagram look like this?  </a:t>
            </a:r>
          </a:p>
        </p:txBody>
      </p:sp>
      <p:sp>
        <p:nvSpPr>
          <p:cNvPr id="10" name="Rectangle 9">
            <a:extLst>
              <a:ext uri="{FF2B5EF4-FFF2-40B4-BE49-F238E27FC236}">
                <a16:creationId xmlns:a16="http://schemas.microsoft.com/office/drawing/2014/main" id="{826EC4CF-A1DC-4527-B4A0-EB906B2DBA43}"/>
              </a:ext>
            </a:extLst>
          </p:cNvPr>
          <p:cNvSpPr/>
          <p:nvPr/>
        </p:nvSpPr>
        <p:spPr>
          <a:xfrm>
            <a:off x="9013916" y="265043"/>
            <a:ext cx="2303145" cy="838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Exemplar diagram based on previous scenario</a:t>
            </a:r>
          </a:p>
        </p:txBody>
      </p:sp>
      <p:sp>
        <p:nvSpPr>
          <p:cNvPr id="13" name="Rectangle 12">
            <a:extLst>
              <a:ext uri="{FF2B5EF4-FFF2-40B4-BE49-F238E27FC236}">
                <a16:creationId xmlns:a16="http://schemas.microsoft.com/office/drawing/2014/main" id="{7185A184-AF8E-4B7D-81AE-C188FC0D33B1}"/>
              </a:ext>
            </a:extLst>
          </p:cNvPr>
          <p:cNvSpPr/>
          <p:nvPr/>
        </p:nvSpPr>
        <p:spPr>
          <a:xfrm>
            <a:off x="537716" y="3072716"/>
            <a:ext cx="4066941" cy="2242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Exemplar diagram based on previous scenario</a:t>
            </a:r>
          </a:p>
        </p:txBody>
      </p:sp>
      <p:sp>
        <p:nvSpPr>
          <p:cNvPr id="14" name="Rectangle 13">
            <a:extLst>
              <a:ext uri="{FF2B5EF4-FFF2-40B4-BE49-F238E27FC236}">
                <a16:creationId xmlns:a16="http://schemas.microsoft.com/office/drawing/2014/main" id="{DDED3F41-EABA-41B6-9A40-D9C54D21E39F}"/>
              </a:ext>
            </a:extLst>
          </p:cNvPr>
          <p:cNvSpPr/>
          <p:nvPr/>
        </p:nvSpPr>
        <p:spPr>
          <a:xfrm>
            <a:off x="443852" y="1419865"/>
            <a:ext cx="9163942" cy="838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Scenario info from previous slide </a:t>
            </a:r>
          </a:p>
        </p:txBody>
      </p:sp>
    </p:spTree>
    <p:custDataLst>
      <p:tags r:id="rId1"/>
    </p:custDataLst>
    <p:extLst>
      <p:ext uri="{BB962C8B-B14F-4D97-AF65-F5344CB8AC3E}">
        <p14:creationId xmlns:p14="http://schemas.microsoft.com/office/powerpoint/2010/main" val="3640782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Multimeter</a:t>
            </a:r>
          </a:p>
        </p:txBody>
      </p:sp>
      <p:sp>
        <p:nvSpPr>
          <p:cNvPr id="3" name="Content Placeholder 2"/>
          <p:cNvSpPr>
            <a:spLocks noGrp="1"/>
          </p:cNvSpPr>
          <p:nvPr>
            <p:ph idx="1"/>
          </p:nvPr>
        </p:nvSpPr>
        <p:spPr>
          <a:xfrm>
            <a:off x="518900" y="1454087"/>
            <a:ext cx="9208573" cy="937804"/>
          </a:xfrm>
        </p:spPr>
        <p:txBody>
          <a:bodyPr>
            <a:noAutofit/>
          </a:bodyPr>
          <a:lstStyle/>
          <a:p>
            <a:pPr marL="0" indent="0">
              <a:buNone/>
            </a:pPr>
            <a:r>
              <a:rPr lang="en-GB" dirty="0"/>
              <a:t>In this unit you have learned about three different measuring devices. The good news is that these days electricians use one device that can measure all three things: resistance, voltage and current.  Take a look at how it works. </a:t>
            </a:r>
          </a:p>
        </p:txBody>
      </p:sp>
      <p:sp>
        <p:nvSpPr>
          <p:cNvPr id="8" name="Rectangle 7">
            <a:extLst>
              <a:ext uri="{FF2B5EF4-FFF2-40B4-BE49-F238E27FC236}">
                <a16:creationId xmlns:a16="http://schemas.microsoft.com/office/drawing/2014/main" id="{E34005C2-D4C3-4A5E-AAEF-65925517B8A0}"/>
              </a:ext>
            </a:extLst>
          </p:cNvPr>
          <p:cNvSpPr/>
          <p:nvPr/>
        </p:nvSpPr>
        <p:spPr>
          <a:xfrm>
            <a:off x="1219010" y="3003087"/>
            <a:ext cx="2646060" cy="1200329"/>
          </a:xfrm>
          <a:prstGeom prst="rect">
            <a:avLst/>
          </a:prstGeom>
          <a:solidFill>
            <a:schemeClr val="tx2">
              <a:lumMod val="40000"/>
              <a:lumOff val="60000"/>
            </a:schemeClr>
          </a:solidFill>
        </p:spPr>
        <p:txBody>
          <a:bodyPr wrap="square">
            <a:spAutoFit/>
          </a:bodyPr>
          <a:lstStyle/>
          <a:p>
            <a:r>
              <a:rPr lang="en-GB" sz="2400" i="1" dirty="0"/>
              <a:t>Click on the videos for more information.  </a:t>
            </a:r>
          </a:p>
        </p:txBody>
      </p:sp>
      <p:pic>
        <p:nvPicPr>
          <p:cNvPr id="9" name="Graphic 8" descr="User">
            <a:extLst>
              <a:ext uri="{FF2B5EF4-FFF2-40B4-BE49-F238E27FC236}">
                <a16:creationId xmlns:a16="http://schemas.microsoft.com/office/drawing/2014/main" id="{D6499620-1C06-4B16-B441-7D3CF18C17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4963" y="2869447"/>
            <a:ext cx="784255" cy="854046"/>
          </a:xfrm>
          <a:prstGeom prst="rect">
            <a:avLst/>
          </a:prstGeom>
        </p:spPr>
      </p:pic>
      <p:sp>
        <p:nvSpPr>
          <p:cNvPr id="10" name="Rectangle 9">
            <a:extLst>
              <a:ext uri="{FF2B5EF4-FFF2-40B4-BE49-F238E27FC236}">
                <a16:creationId xmlns:a16="http://schemas.microsoft.com/office/drawing/2014/main" id="{82CBBFF3-0DE6-4FFD-948A-ABC94B0E9AE5}"/>
              </a:ext>
            </a:extLst>
          </p:cNvPr>
          <p:cNvSpPr/>
          <p:nvPr/>
        </p:nvSpPr>
        <p:spPr>
          <a:xfrm>
            <a:off x="4299913" y="2869447"/>
            <a:ext cx="4720452" cy="2583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Placeholder Video 06:How to use a </a:t>
            </a:r>
            <a:r>
              <a:rPr lang="en-ZA" dirty="0" err="1"/>
              <a:t>multimeter</a:t>
            </a:r>
            <a:endParaRPr lang="en-ZA" dirty="0"/>
          </a:p>
        </p:txBody>
      </p:sp>
    </p:spTree>
    <p:custDataLst>
      <p:tags r:id="rId1"/>
    </p:custDataLst>
    <p:extLst>
      <p:ext uri="{BB962C8B-B14F-4D97-AF65-F5344CB8AC3E}">
        <p14:creationId xmlns:p14="http://schemas.microsoft.com/office/powerpoint/2010/main" val="4213604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Multimeter</a:t>
            </a:r>
          </a:p>
        </p:txBody>
      </p:sp>
      <p:sp>
        <p:nvSpPr>
          <p:cNvPr id="3" name="Content Placeholder 2"/>
          <p:cNvSpPr>
            <a:spLocks noGrp="1"/>
          </p:cNvSpPr>
          <p:nvPr>
            <p:ph idx="1"/>
          </p:nvPr>
        </p:nvSpPr>
        <p:spPr>
          <a:xfrm>
            <a:off x="518900" y="1454087"/>
            <a:ext cx="9208573" cy="937804"/>
          </a:xfrm>
        </p:spPr>
        <p:txBody>
          <a:bodyPr>
            <a:noAutofit/>
          </a:bodyPr>
          <a:lstStyle/>
          <a:p>
            <a:pPr marL="0" indent="0">
              <a:buNone/>
            </a:pPr>
            <a:r>
              <a:rPr lang="en-GB" dirty="0"/>
              <a:t>Take a look of this multimeter to see the different settings available. </a:t>
            </a:r>
          </a:p>
        </p:txBody>
      </p:sp>
      <p:sp>
        <p:nvSpPr>
          <p:cNvPr id="8" name="Rectangle 7">
            <a:extLst>
              <a:ext uri="{FF2B5EF4-FFF2-40B4-BE49-F238E27FC236}">
                <a16:creationId xmlns:a16="http://schemas.microsoft.com/office/drawing/2014/main" id="{E34005C2-D4C3-4A5E-AAEF-65925517B8A0}"/>
              </a:ext>
            </a:extLst>
          </p:cNvPr>
          <p:cNvSpPr/>
          <p:nvPr/>
        </p:nvSpPr>
        <p:spPr>
          <a:xfrm>
            <a:off x="1219010" y="3003087"/>
            <a:ext cx="2646060" cy="1200329"/>
          </a:xfrm>
          <a:prstGeom prst="rect">
            <a:avLst/>
          </a:prstGeom>
          <a:solidFill>
            <a:schemeClr val="tx2">
              <a:lumMod val="40000"/>
              <a:lumOff val="60000"/>
            </a:schemeClr>
          </a:solidFill>
        </p:spPr>
        <p:txBody>
          <a:bodyPr wrap="square">
            <a:spAutoFit/>
          </a:bodyPr>
          <a:lstStyle/>
          <a:p>
            <a:r>
              <a:rPr lang="en-GB" sz="2400" i="1" dirty="0"/>
              <a:t>Click on the videos for more information.  </a:t>
            </a:r>
          </a:p>
        </p:txBody>
      </p:sp>
      <p:pic>
        <p:nvPicPr>
          <p:cNvPr id="9" name="Graphic 8" descr="User">
            <a:extLst>
              <a:ext uri="{FF2B5EF4-FFF2-40B4-BE49-F238E27FC236}">
                <a16:creationId xmlns:a16="http://schemas.microsoft.com/office/drawing/2014/main" id="{D6499620-1C06-4B16-B441-7D3CF18C17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4963" y="2869447"/>
            <a:ext cx="784255" cy="854046"/>
          </a:xfrm>
          <a:prstGeom prst="rect">
            <a:avLst/>
          </a:prstGeom>
        </p:spPr>
      </p:pic>
      <p:sp>
        <p:nvSpPr>
          <p:cNvPr id="10" name="Rectangle 9">
            <a:extLst>
              <a:ext uri="{FF2B5EF4-FFF2-40B4-BE49-F238E27FC236}">
                <a16:creationId xmlns:a16="http://schemas.microsoft.com/office/drawing/2014/main" id="{82CBBFF3-0DE6-4FFD-948A-ABC94B0E9AE5}"/>
              </a:ext>
            </a:extLst>
          </p:cNvPr>
          <p:cNvSpPr/>
          <p:nvPr/>
        </p:nvSpPr>
        <p:spPr>
          <a:xfrm>
            <a:off x="4299913" y="2869447"/>
            <a:ext cx="4720452" cy="2583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Placeholder image: Detailed image of the </a:t>
            </a:r>
            <a:r>
              <a:rPr lang="en-ZA" dirty="0" err="1"/>
              <a:t>multimeter</a:t>
            </a:r>
            <a:r>
              <a:rPr lang="en-ZA" dirty="0"/>
              <a:t> showing the various parts and settings. </a:t>
            </a:r>
          </a:p>
        </p:txBody>
      </p:sp>
    </p:spTree>
    <p:custDataLst>
      <p:tags r:id="rId1"/>
    </p:custDataLst>
    <p:extLst>
      <p:ext uri="{BB962C8B-B14F-4D97-AF65-F5344CB8AC3E}">
        <p14:creationId xmlns:p14="http://schemas.microsoft.com/office/powerpoint/2010/main" val="4087299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Quiz</a:t>
            </a:r>
          </a:p>
        </p:txBody>
      </p:sp>
      <p:sp>
        <p:nvSpPr>
          <p:cNvPr id="3" name="Subtitle 2"/>
          <p:cNvSpPr>
            <a:spLocks noGrp="1"/>
          </p:cNvSpPr>
          <p:nvPr>
            <p:ph type="subTitle" idx="1"/>
          </p:nvPr>
        </p:nvSpPr>
        <p:spPr/>
        <p:txBody>
          <a:bodyPr>
            <a:normAutofit lnSpcReduction="10000"/>
          </a:bodyPr>
          <a:lstStyle/>
          <a:p>
            <a:r>
              <a:rPr lang="en-GB" dirty="0"/>
              <a:t>This quiz is out of 15 marks. </a:t>
            </a:r>
          </a:p>
          <a:p>
            <a:r>
              <a:rPr lang="en-GB" dirty="0"/>
              <a:t> You need to get at </a:t>
            </a:r>
            <a:r>
              <a:rPr lang="en-GB"/>
              <a:t>least 13/15</a:t>
            </a:r>
            <a:endParaRPr lang="en-GB" dirty="0"/>
          </a:p>
          <a:p>
            <a:r>
              <a:rPr lang="en-GB" dirty="0"/>
              <a:t> If you get less, we suggest that you work through the materials again before moving onto the next topic. </a:t>
            </a:r>
          </a:p>
        </p:txBody>
      </p:sp>
    </p:spTree>
    <p:custDataLst>
      <p:tags r:id="rId1"/>
    </p:custDataLst>
    <p:extLst>
      <p:ext uri="{BB962C8B-B14F-4D97-AF65-F5344CB8AC3E}">
        <p14:creationId xmlns:p14="http://schemas.microsoft.com/office/powerpoint/2010/main" val="4115325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Question 1</a:t>
            </a:r>
          </a:p>
        </p:txBody>
      </p:sp>
      <p:sp>
        <p:nvSpPr>
          <p:cNvPr id="3" name="Content Placeholder 2"/>
          <p:cNvSpPr>
            <a:spLocks noGrp="1"/>
          </p:cNvSpPr>
          <p:nvPr>
            <p:ph idx="1"/>
          </p:nvPr>
        </p:nvSpPr>
        <p:spPr>
          <a:xfrm>
            <a:off x="518900" y="1454087"/>
            <a:ext cx="9208573" cy="937804"/>
          </a:xfrm>
        </p:spPr>
        <p:txBody>
          <a:bodyPr>
            <a:noAutofit/>
          </a:bodyPr>
          <a:lstStyle/>
          <a:p>
            <a:pPr marL="0" indent="0">
              <a:buNone/>
            </a:pPr>
            <a:r>
              <a:rPr lang="en-GB" dirty="0"/>
              <a:t>Why do electricians use electrical measuring instruments? </a:t>
            </a:r>
          </a:p>
          <a:p>
            <a:pPr marL="0" indent="0">
              <a:buNone/>
            </a:pPr>
            <a:endParaRPr lang="en-GB" dirty="0"/>
          </a:p>
          <a:p>
            <a:pPr marL="0" indent="0">
              <a:buNone/>
            </a:pPr>
            <a:endParaRPr lang="en-GB" dirty="0"/>
          </a:p>
          <a:p>
            <a:pPr marL="0" indent="0">
              <a:buNone/>
            </a:pPr>
            <a:endParaRPr lang="en-GB" dirty="0"/>
          </a:p>
          <a:p>
            <a:pPr marL="0" indent="0">
              <a:buNone/>
            </a:pPr>
            <a:r>
              <a:rPr lang="en-GB" dirty="0"/>
              <a:t>To make sure that power source will last longer. </a:t>
            </a:r>
          </a:p>
          <a:p>
            <a:pPr marL="0" indent="0">
              <a:buNone/>
            </a:pPr>
            <a:r>
              <a:rPr lang="en-GB" i="1" dirty="0"/>
              <a:t>To make sure there’s no current flowing before trying to fix something.</a:t>
            </a:r>
          </a:p>
          <a:p>
            <a:pPr marL="0" indent="0">
              <a:buNone/>
            </a:pPr>
            <a:r>
              <a:rPr lang="en-GB" i="1" dirty="0"/>
              <a:t>To find out why there is not enough power flowing to something</a:t>
            </a:r>
            <a:r>
              <a:rPr lang="en-GB" dirty="0"/>
              <a:t>. </a:t>
            </a:r>
          </a:p>
          <a:p>
            <a:pPr marL="0" indent="0">
              <a:buNone/>
            </a:pPr>
            <a:r>
              <a:rPr lang="en-GB" i="1" dirty="0"/>
              <a:t>To find how much power a machine is using.</a:t>
            </a:r>
          </a:p>
          <a:p>
            <a:pPr marL="0" indent="0">
              <a:buNone/>
            </a:pPr>
            <a:r>
              <a:rPr lang="en-GB" dirty="0"/>
              <a:t>To be able to draw a circuit diagram</a:t>
            </a:r>
          </a:p>
          <a:p>
            <a:pPr marL="0" indent="0">
              <a:buNone/>
            </a:pPr>
            <a:r>
              <a:rPr lang="en-GB" dirty="0"/>
              <a:t> </a:t>
            </a:r>
          </a:p>
          <a:p>
            <a:pPr>
              <a:buFont typeface="Courier New" panose="02070309020205020404" pitchFamily="49" charset="0"/>
              <a:buChar char="o"/>
            </a:pPr>
            <a:endParaRPr lang="en-GB" i="1" dirty="0"/>
          </a:p>
        </p:txBody>
      </p:sp>
      <p:sp>
        <p:nvSpPr>
          <p:cNvPr id="4" name="Rectangle 3">
            <a:extLst>
              <a:ext uri="{FF2B5EF4-FFF2-40B4-BE49-F238E27FC236}">
                <a16:creationId xmlns:a16="http://schemas.microsoft.com/office/drawing/2014/main" id="{44F75126-DC13-41DB-BBF1-D2AAC031BDD4}"/>
              </a:ext>
            </a:extLst>
          </p:cNvPr>
          <p:cNvSpPr/>
          <p:nvPr/>
        </p:nvSpPr>
        <p:spPr>
          <a:xfrm>
            <a:off x="1033958" y="2070850"/>
            <a:ext cx="7011225" cy="461665"/>
          </a:xfrm>
          <a:prstGeom prst="rect">
            <a:avLst/>
          </a:prstGeom>
          <a:solidFill>
            <a:schemeClr val="tx2">
              <a:lumMod val="40000"/>
              <a:lumOff val="60000"/>
            </a:schemeClr>
          </a:solidFill>
        </p:spPr>
        <p:txBody>
          <a:bodyPr wrap="square">
            <a:spAutoFit/>
          </a:bodyPr>
          <a:lstStyle/>
          <a:p>
            <a:r>
              <a:rPr lang="en-GB" sz="2400" i="1" dirty="0"/>
              <a:t>Choose the correct answer(s) below and click ‘Submit’. </a:t>
            </a:r>
          </a:p>
        </p:txBody>
      </p:sp>
      <p:pic>
        <p:nvPicPr>
          <p:cNvPr id="5" name="Graphic 4" descr="User">
            <a:extLst>
              <a:ext uri="{FF2B5EF4-FFF2-40B4-BE49-F238E27FC236}">
                <a16:creationId xmlns:a16="http://schemas.microsoft.com/office/drawing/2014/main" id="{267B0389-6BF4-42BB-83B6-F122D8C74E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912" y="1937210"/>
            <a:ext cx="784255" cy="854046"/>
          </a:xfrm>
          <a:prstGeom prst="rect">
            <a:avLst/>
          </a:prstGeom>
        </p:spPr>
      </p:pic>
    </p:spTree>
    <p:custDataLst>
      <p:tags r:id="rId1"/>
    </p:custDataLst>
    <p:extLst>
      <p:ext uri="{BB962C8B-B14F-4D97-AF65-F5344CB8AC3E}">
        <p14:creationId xmlns:p14="http://schemas.microsoft.com/office/powerpoint/2010/main" val="1353820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Question2</a:t>
            </a:r>
          </a:p>
        </p:txBody>
      </p:sp>
      <p:sp>
        <p:nvSpPr>
          <p:cNvPr id="3" name="Content Placeholder 2"/>
          <p:cNvSpPr>
            <a:spLocks noGrp="1"/>
          </p:cNvSpPr>
          <p:nvPr>
            <p:ph idx="1"/>
          </p:nvPr>
        </p:nvSpPr>
        <p:spPr>
          <a:xfrm>
            <a:off x="518900" y="1454087"/>
            <a:ext cx="9208573" cy="937804"/>
          </a:xfrm>
        </p:spPr>
        <p:txBody>
          <a:bodyPr>
            <a:noAutofit/>
          </a:bodyPr>
          <a:lstStyle/>
          <a:p>
            <a:pPr marL="0" indent="0">
              <a:buNone/>
            </a:pPr>
            <a:r>
              <a:rPr lang="en-GB" dirty="0"/>
              <a:t>How should a voltmeter be connected to a device? </a:t>
            </a:r>
          </a:p>
          <a:p>
            <a:pPr marL="0" indent="0">
              <a:buNone/>
            </a:pPr>
            <a:endParaRPr lang="en-GB" dirty="0"/>
          </a:p>
          <a:p>
            <a:pPr marL="0" indent="0">
              <a:buNone/>
            </a:pPr>
            <a:endParaRPr lang="en-GB" dirty="0"/>
          </a:p>
          <a:p>
            <a:pPr marL="0" indent="0">
              <a:buNone/>
            </a:pPr>
            <a:endParaRPr lang="en-GB" dirty="0"/>
          </a:p>
          <a:p>
            <a:pPr>
              <a:buFont typeface="Courier New" panose="02070309020205020404" pitchFamily="49" charset="0"/>
              <a:buChar char="o"/>
            </a:pPr>
            <a:r>
              <a:rPr lang="en-GB" dirty="0"/>
              <a:t>In series</a:t>
            </a:r>
          </a:p>
          <a:p>
            <a:pPr>
              <a:buFont typeface="Courier New" panose="02070309020205020404" pitchFamily="49" charset="0"/>
              <a:buChar char="o"/>
            </a:pPr>
            <a:r>
              <a:rPr lang="en-GB" i="1" dirty="0"/>
              <a:t>In parallel </a:t>
            </a:r>
          </a:p>
          <a:p>
            <a:pPr>
              <a:buFont typeface="Courier New" panose="02070309020205020404" pitchFamily="49" charset="0"/>
              <a:buChar char="o"/>
            </a:pPr>
            <a:r>
              <a:rPr lang="en-GB" dirty="0"/>
              <a:t>You don’t connect voltmeters to devices</a:t>
            </a:r>
          </a:p>
        </p:txBody>
      </p:sp>
      <p:sp>
        <p:nvSpPr>
          <p:cNvPr id="4" name="Rectangle 3">
            <a:extLst>
              <a:ext uri="{FF2B5EF4-FFF2-40B4-BE49-F238E27FC236}">
                <a16:creationId xmlns:a16="http://schemas.microsoft.com/office/drawing/2014/main" id="{44F75126-DC13-41DB-BBF1-D2AAC031BDD4}"/>
              </a:ext>
            </a:extLst>
          </p:cNvPr>
          <p:cNvSpPr/>
          <p:nvPr/>
        </p:nvSpPr>
        <p:spPr>
          <a:xfrm>
            <a:off x="1033958" y="2070850"/>
            <a:ext cx="7011225" cy="461665"/>
          </a:xfrm>
          <a:prstGeom prst="rect">
            <a:avLst/>
          </a:prstGeom>
          <a:solidFill>
            <a:schemeClr val="tx2">
              <a:lumMod val="40000"/>
              <a:lumOff val="60000"/>
            </a:schemeClr>
          </a:solidFill>
        </p:spPr>
        <p:txBody>
          <a:bodyPr wrap="square">
            <a:spAutoFit/>
          </a:bodyPr>
          <a:lstStyle/>
          <a:p>
            <a:r>
              <a:rPr lang="en-GB" sz="2400" i="1" dirty="0"/>
              <a:t>Choose the correct answer below and click ‘Submit’. </a:t>
            </a:r>
          </a:p>
        </p:txBody>
      </p:sp>
      <p:pic>
        <p:nvPicPr>
          <p:cNvPr id="5" name="Graphic 4" descr="User">
            <a:extLst>
              <a:ext uri="{FF2B5EF4-FFF2-40B4-BE49-F238E27FC236}">
                <a16:creationId xmlns:a16="http://schemas.microsoft.com/office/drawing/2014/main" id="{267B0389-6BF4-42BB-83B6-F122D8C74E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912" y="1937210"/>
            <a:ext cx="784255" cy="854046"/>
          </a:xfrm>
          <a:prstGeom prst="rect">
            <a:avLst/>
          </a:prstGeom>
        </p:spPr>
      </p:pic>
    </p:spTree>
    <p:custDataLst>
      <p:tags r:id="rId1"/>
    </p:custDataLst>
    <p:extLst>
      <p:ext uri="{BB962C8B-B14F-4D97-AF65-F5344CB8AC3E}">
        <p14:creationId xmlns:p14="http://schemas.microsoft.com/office/powerpoint/2010/main" val="1512938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Question 3 </a:t>
            </a:r>
          </a:p>
        </p:txBody>
      </p:sp>
      <p:sp>
        <p:nvSpPr>
          <p:cNvPr id="3" name="Content Placeholder 2"/>
          <p:cNvSpPr>
            <a:spLocks noGrp="1"/>
          </p:cNvSpPr>
          <p:nvPr>
            <p:ph idx="1"/>
          </p:nvPr>
        </p:nvSpPr>
        <p:spPr>
          <a:xfrm>
            <a:off x="518900" y="1454087"/>
            <a:ext cx="9208573" cy="937804"/>
          </a:xfrm>
        </p:spPr>
        <p:txBody>
          <a:bodyPr>
            <a:noAutofit/>
          </a:bodyPr>
          <a:lstStyle/>
          <a:p>
            <a:pPr marL="0" indent="0">
              <a:buNone/>
            </a:pPr>
            <a:r>
              <a:rPr lang="en-GB" dirty="0"/>
              <a:t>Is a voltmeter’s internal resistance high or low? </a:t>
            </a:r>
          </a:p>
          <a:p>
            <a:pPr marL="0" indent="0">
              <a:buNone/>
            </a:pPr>
            <a:endParaRPr lang="en-GB" dirty="0"/>
          </a:p>
          <a:p>
            <a:pPr marL="0" indent="0">
              <a:buNone/>
            </a:pPr>
            <a:endParaRPr lang="en-GB" dirty="0"/>
          </a:p>
          <a:p>
            <a:pPr>
              <a:buFont typeface="Courier New" panose="02070309020205020404" pitchFamily="49" charset="0"/>
              <a:buChar char="o"/>
            </a:pPr>
            <a:r>
              <a:rPr lang="en-GB" dirty="0"/>
              <a:t>High </a:t>
            </a:r>
          </a:p>
          <a:p>
            <a:pPr>
              <a:buFont typeface="Courier New" panose="02070309020205020404" pitchFamily="49" charset="0"/>
              <a:buChar char="o"/>
            </a:pPr>
            <a:r>
              <a:rPr lang="en-GB" dirty="0"/>
              <a:t>Low</a:t>
            </a:r>
          </a:p>
        </p:txBody>
      </p:sp>
      <p:sp>
        <p:nvSpPr>
          <p:cNvPr id="4" name="Rectangle 3">
            <a:extLst>
              <a:ext uri="{FF2B5EF4-FFF2-40B4-BE49-F238E27FC236}">
                <a16:creationId xmlns:a16="http://schemas.microsoft.com/office/drawing/2014/main" id="{44F75126-DC13-41DB-BBF1-D2AAC031BDD4}"/>
              </a:ext>
            </a:extLst>
          </p:cNvPr>
          <p:cNvSpPr/>
          <p:nvPr/>
        </p:nvSpPr>
        <p:spPr>
          <a:xfrm>
            <a:off x="1033958" y="2070850"/>
            <a:ext cx="7011225" cy="461665"/>
          </a:xfrm>
          <a:prstGeom prst="rect">
            <a:avLst/>
          </a:prstGeom>
          <a:solidFill>
            <a:schemeClr val="tx2">
              <a:lumMod val="40000"/>
              <a:lumOff val="60000"/>
            </a:schemeClr>
          </a:solidFill>
        </p:spPr>
        <p:txBody>
          <a:bodyPr wrap="square">
            <a:spAutoFit/>
          </a:bodyPr>
          <a:lstStyle/>
          <a:p>
            <a:r>
              <a:rPr lang="en-GB" sz="2400" i="1" dirty="0"/>
              <a:t>Choose the correct answer below and click ‘Submit’. </a:t>
            </a:r>
          </a:p>
        </p:txBody>
      </p:sp>
      <p:pic>
        <p:nvPicPr>
          <p:cNvPr id="5" name="Graphic 4" descr="User">
            <a:extLst>
              <a:ext uri="{FF2B5EF4-FFF2-40B4-BE49-F238E27FC236}">
                <a16:creationId xmlns:a16="http://schemas.microsoft.com/office/drawing/2014/main" id="{267B0389-6BF4-42BB-83B6-F122D8C74E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912" y="1937210"/>
            <a:ext cx="784255" cy="854046"/>
          </a:xfrm>
          <a:prstGeom prst="rect">
            <a:avLst/>
          </a:prstGeom>
        </p:spPr>
      </p:pic>
      <p:pic>
        <p:nvPicPr>
          <p:cNvPr id="6" name="Picture 5">
            <a:extLst>
              <a:ext uri="{FF2B5EF4-FFF2-40B4-BE49-F238E27FC236}">
                <a16:creationId xmlns:a16="http://schemas.microsoft.com/office/drawing/2014/main" id="{9B6CA2E1-A105-410B-9A7F-0E43CFB22ADB}"/>
              </a:ext>
            </a:extLst>
          </p:cNvPr>
          <p:cNvPicPr>
            <a:picLocks noChangeAspect="1"/>
          </p:cNvPicPr>
          <p:nvPr/>
        </p:nvPicPr>
        <p:blipFill>
          <a:blip r:embed="rId6"/>
          <a:stretch>
            <a:fillRect/>
          </a:stretch>
        </p:blipFill>
        <p:spPr>
          <a:xfrm>
            <a:off x="6274938" y="2391891"/>
            <a:ext cx="6000750" cy="4676775"/>
          </a:xfrm>
          <a:prstGeom prst="rect">
            <a:avLst/>
          </a:prstGeom>
        </p:spPr>
      </p:pic>
      <p:sp>
        <p:nvSpPr>
          <p:cNvPr id="7" name="Rectangle 6">
            <a:extLst>
              <a:ext uri="{FF2B5EF4-FFF2-40B4-BE49-F238E27FC236}">
                <a16:creationId xmlns:a16="http://schemas.microsoft.com/office/drawing/2014/main" id="{54888786-D24D-4338-97A4-C621DF57D8EF}"/>
              </a:ext>
            </a:extLst>
          </p:cNvPr>
          <p:cNvSpPr/>
          <p:nvPr/>
        </p:nvSpPr>
        <p:spPr>
          <a:xfrm>
            <a:off x="7130642" y="0"/>
            <a:ext cx="1946246" cy="964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Ask SME what is the correct answer and why</a:t>
            </a:r>
          </a:p>
        </p:txBody>
      </p:sp>
    </p:spTree>
    <p:custDataLst>
      <p:tags r:id="rId1"/>
    </p:custDataLst>
    <p:extLst>
      <p:ext uri="{BB962C8B-B14F-4D97-AF65-F5344CB8AC3E}">
        <p14:creationId xmlns:p14="http://schemas.microsoft.com/office/powerpoint/2010/main" val="3675244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Question 4</a:t>
            </a:r>
          </a:p>
        </p:txBody>
      </p:sp>
      <p:sp>
        <p:nvSpPr>
          <p:cNvPr id="3" name="Content Placeholder 2"/>
          <p:cNvSpPr>
            <a:spLocks noGrp="1"/>
          </p:cNvSpPr>
          <p:nvPr>
            <p:ph idx="1"/>
          </p:nvPr>
        </p:nvSpPr>
        <p:spPr>
          <a:xfrm>
            <a:off x="518900" y="1454087"/>
            <a:ext cx="9208573" cy="937804"/>
          </a:xfrm>
        </p:spPr>
        <p:txBody>
          <a:bodyPr>
            <a:noAutofit/>
          </a:bodyPr>
          <a:lstStyle/>
          <a:p>
            <a:pPr marL="0" indent="0">
              <a:buNone/>
            </a:pPr>
            <a:r>
              <a:rPr lang="en-GB" dirty="0"/>
              <a:t>Is a voltmeter’s internal resistance needs to be (high or low?) because: </a:t>
            </a:r>
          </a:p>
          <a:p>
            <a:pPr marL="0" indent="0">
              <a:buNone/>
            </a:pPr>
            <a:endParaRPr lang="en-GB" dirty="0"/>
          </a:p>
          <a:p>
            <a:pPr marL="0" indent="0">
              <a:buNone/>
            </a:pPr>
            <a:endParaRPr lang="en-GB" dirty="0"/>
          </a:p>
          <a:p>
            <a:pPr marL="0" indent="0">
              <a:buNone/>
            </a:pPr>
            <a:endParaRPr lang="en-GB" dirty="0"/>
          </a:p>
          <a:p>
            <a:pPr>
              <a:buFont typeface="Courier New" panose="02070309020205020404" pitchFamily="49" charset="0"/>
              <a:buChar char="o"/>
            </a:pPr>
            <a:r>
              <a:rPr lang="en-GB" dirty="0"/>
              <a:t>Insert reason</a:t>
            </a:r>
          </a:p>
          <a:p>
            <a:pPr>
              <a:buFont typeface="Courier New" panose="02070309020205020404" pitchFamily="49" charset="0"/>
              <a:buChar char="o"/>
            </a:pPr>
            <a:r>
              <a:rPr lang="en-GB" dirty="0"/>
              <a:t>Insert reason </a:t>
            </a:r>
          </a:p>
          <a:p>
            <a:pPr>
              <a:buFont typeface="Courier New" panose="02070309020205020404" pitchFamily="49" charset="0"/>
              <a:buChar char="o"/>
            </a:pPr>
            <a:r>
              <a:rPr lang="en-GB" dirty="0"/>
              <a:t>Insert reason </a:t>
            </a:r>
          </a:p>
        </p:txBody>
      </p:sp>
      <p:sp>
        <p:nvSpPr>
          <p:cNvPr id="4" name="Rectangle 3">
            <a:extLst>
              <a:ext uri="{FF2B5EF4-FFF2-40B4-BE49-F238E27FC236}">
                <a16:creationId xmlns:a16="http://schemas.microsoft.com/office/drawing/2014/main" id="{44F75126-DC13-41DB-BBF1-D2AAC031BDD4}"/>
              </a:ext>
            </a:extLst>
          </p:cNvPr>
          <p:cNvSpPr/>
          <p:nvPr/>
        </p:nvSpPr>
        <p:spPr>
          <a:xfrm>
            <a:off x="1033958" y="2070850"/>
            <a:ext cx="7011225" cy="461665"/>
          </a:xfrm>
          <a:prstGeom prst="rect">
            <a:avLst/>
          </a:prstGeom>
          <a:solidFill>
            <a:schemeClr val="tx2">
              <a:lumMod val="40000"/>
              <a:lumOff val="60000"/>
            </a:schemeClr>
          </a:solidFill>
        </p:spPr>
        <p:txBody>
          <a:bodyPr wrap="square">
            <a:spAutoFit/>
          </a:bodyPr>
          <a:lstStyle/>
          <a:p>
            <a:r>
              <a:rPr lang="en-GB" sz="2400" i="1" dirty="0"/>
              <a:t>Choose the correct answer below and click ‘Submit’. </a:t>
            </a:r>
          </a:p>
        </p:txBody>
      </p:sp>
      <p:pic>
        <p:nvPicPr>
          <p:cNvPr id="5" name="Graphic 4" descr="User">
            <a:extLst>
              <a:ext uri="{FF2B5EF4-FFF2-40B4-BE49-F238E27FC236}">
                <a16:creationId xmlns:a16="http://schemas.microsoft.com/office/drawing/2014/main" id="{267B0389-6BF4-42BB-83B6-F122D8C74E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912" y="1937210"/>
            <a:ext cx="784255" cy="854046"/>
          </a:xfrm>
          <a:prstGeom prst="rect">
            <a:avLst/>
          </a:prstGeom>
        </p:spPr>
      </p:pic>
      <p:pic>
        <p:nvPicPr>
          <p:cNvPr id="6" name="Picture 5">
            <a:extLst>
              <a:ext uri="{FF2B5EF4-FFF2-40B4-BE49-F238E27FC236}">
                <a16:creationId xmlns:a16="http://schemas.microsoft.com/office/drawing/2014/main" id="{9B6CA2E1-A105-410B-9A7F-0E43CFB22ADB}"/>
              </a:ext>
            </a:extLst>
          </p:cNvPr>
          <p:cNvPicPr>
            <a:picLocks noChangeAspect="1"/>
          </p:cNvPicPr>
          <p:nvPr/>
        </p:nvPicPr>
        <p:blipFill>
          <a:blip r:embed="rId6"/>
          <a:stretch>
            <a:fillRect/>
          </a:stretch>
        </p:blipFill>
        <p:spPr>
          <a:xfrm>
            <a:off x="6274938" y="2391891"/>
            <a:ext cx="6000750" cy="4676775"/>
          </a:xfrm>
          <a:prstGeom prst="rect">
            <a:avLst/>
          </a:prstGeom>
        </p:spPr>
      </p:pic>
      <p:sp>
        <p:nvSpPr>
          <p:cNvPr id="7" name="Rectangle 6">
            <a:extLst>
              <a:ext uri="{FF2B5EF4-FFF2-40B4-BE49-F238E27FC236}">
                <a16:creationId xmlns:a16="http://schemas.microsoft.com/office/drawing/2014/main" id="{54888786-D24D-4338-97A4-C621DF57D8EF}"/>
              </a:ext>
            </a:extLst>
          </p:cNvPr>
          <p:cNvSpPr/>
          <p:nvPr/>
        </p:nvSpPr>
        <p:spPr>
          <a:xfrm>
            <a:off x="7130642" y="0"/>
            <a:ext cx="1946246" cy="964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Ask SME what is the correct answer and why</a:t>
            </a:r>
          </a:p>
        </p:txBody>
      </p:sp>
    </p:spTree>
    <p:custDataLst>
      <p:tags r:id="rId1"/>
    </p:custDataLst>
    <p:extLst>
      <p:ext uri="{BB962C8B-B14F-4D97-AF65-F5344CB8AC3E}">
        <p14:creationId xmlns:p14="http://schemas.microsoft.com/office/powerpoint/2010/main" val="612857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70124D-91FA-40BB-A55F-0889FE2599EA}"/>
              </a:ext>
            </a:extLst>
          </p:cNvPr>
          <p:cNvPicPr>
            <a:picLocks noChangeAspect="1"/>
          </p:cNvPicPr>
          <p:nvPr/>
        </p:nvPicPr>
        <p:blipFill>
          <a:blip r:embed="rId3"/>
          <a:stretch>
            <a:fillRect/>
          </a:stretch>
        </p:blipFill>
        <p:spPr>
          <a:xfrm>
            <a:off x="698500" y="173333"/>
            <a:ext cx="7574915" cy="5412784"/>
          </a:xfrm>
          <a:prstGeom prst="rect">
            <a:avLst/>
          </a:prstGeom>
        </p:spPr>
      </p:pic>
    </p:spTree>
    <p:custDataLst>
      <p:tags r:id="rId1"/>
    </p:custDataLst>
    <p:extLst>
      <p:ext uri="{BB962C8B-B14F-4D97-AF65-F5344CB8AC3E}">
        <p14:creationId xmlns:p14="http://schemas.microsoft.com/office/powerpoint/2010/main" val="3271062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Question 5</a:t>
            </a:r>
          </a:p>
        </p:txBody>
      </p:sp>
      <p:sp>
        <p:nvSpPr>
          <p:cNvPr id="3" name="Content Placeholder 2"/>
          <p:cNvSpPr>
            <a:spLocks noGrp="1"/>
          </p:cNvSpPr>
          <p:nvPr>
            <p:ph idx="1"/>
          </p:nvPr>
        </p:nvSpPr>
        <p:spPr>
          <a:xfrm>
            <a:off x="518900" y="1454087"/>
            <a:ext cx="9208573" cy="937804"/>
          </a:xfrm>
        </p:spPr>
        <p:txBody>
          <a:bodyPr>
            <a:noAutofit/>
          </a:bodyPr>
          <a:lstStyle/>
          <a:p>
            <a:pPr marL="0" indent="0">
              <a:buNone/>
            </a:pPr>
            <a:r>
              <a:rPr lang="en-GB" dirty="0"/>
              <a:t>What is important to remember when connecting a voltmeter in a DC circuit?</a:t>
            </a:r>
          </a:p>
          <a:p>
            <a:pPr marL="0" indent="0">
              <a:buNone/>
            </a:pPr>
            <a:endParaRPr lang="en-GB" dirty="0"/>
          </a:p>
          <a:p>
            <a:pPr marL="0" indent="0">
              <a:buNone/>
            </a:pPr>
            <a:endParaRPr lang="en-GB" dirty="0"/>
          </a:p>
          <a:p>
            <a:pPr>
              <a:buFont typeface="Courier New" panose="02070309020205020404" pitchFamily="49" charset="0"/>
              <a:buChar char="o"/>
            </a:pPr>
            <a:r>
              <a:rPr lang="en-GB" dirty="0"/>
              <a:t>Insert reason</a:t>
            </a:r>
          </a:p>
          <a:p>
            <a:pPr>
              <a:buFont typeface="Courier New" panose="02070309020205020404" pitchFamily="49" charset="0"/>
              <a:buChar char="o"/>
            </a:pPr>
            <a:r>
              <a:rPr lang="en-GB" dirty="0"/>
              <a:t>Insert reason </a:t>
            </a:r>
          </a:p>
          <a:p>
            <a:pPr>
              <a:buFont typeface="Courier New" panose="02070309020205020404" pitchFamily="49" charset="0"/>
              <a:buChar char="o"/>
            </a:pPr>
            <a:r>
              <a:rPr lang="en-GB" dirty="0"/>
              <a:t>Insert reason </a:t>
            </a:r>
          </a:p>
        </p:txBody>
      </p:sp>
      <p:sp>
        <p:nvSpPr>
          <p:cNvPr id="4" name="Rectangle 3">
            <a:extLst>
              <a:ext uri="{FF2B5EF4-FFF2-40B4-BE49-F238E27FC236}">
                <a16:creationId xmlns:a16="http://schemas.microsoft.com/office/drawing/2014/main" id="{44F75126-DC13-41DB-BBF1-D2AAC031BDD4}"/>
              </a:ext>
            </a:extLst>
          </p:cNvPr>
          <p:cNvSpPr/>
          <p:nvPr/>
        </p:nvSpPr>
        <p:spPr>
          <a:xfrm>
            <a:off x="1033958" y="2301682"/>
            <a:ext cx="7011225" cy="461665"/>
          </a:xfrm>
          <a:prstGeom prst="rect">
            <a:avLst/>
          </a:prstGeom>
          <a:solidFill>
            <a:schemeClr val="tx2">
              <a:lumMod val="40000"/>
              <a:lumOff val="60000"/>
            </a:schemeClr>
          </a:solidFill>
        </p:spPr>
        <p:txBody>
          <a:bodyPr wrap="square">
            <a:spAutoFit/>
          </a:bodyPr>
          <a:lstStyle/>
          <a:p>
            <a:r>
              <a:rPr lang="en-GB" sz="2400" i="1" dirty="0"/>
              <a:t>Choose the correct answer below and click ‘Submit’. </a:t>
            </a:r>
          </a:p>
        </p:txBody>
      </p:sp>
      <p:pic>
        <p:nvPicPr>
          <p:cNvPr id="5" name="Graphic 4" descr="User">
            <a:extLst>
              <a:ext uri="{FF2B5EF4-FFF2-40B4-BE49-F238E27FC236}">
                <a16:creationId xmlns:a16="http://schemas.microsoft.com/office/drawing/2014/main" id="{267B0389-6BF4-42BB-83B6-F122D8C74E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912" y="2168042"/>
            <a:ext cx="784255" cy="854046"/>
          </a:xfrm>
          <a:prstGeom prst="rect">
            <a:avLst/>
          </a:prstGeom>
        </p:spPr>
      </p:pic>
      <p:sp>
        <p:nvSpPr>
          <p:cNvPr id="7" name="Rectangle 6">
            <a:extLst>
              <a:ext uri="{FF2B5EF4-FFF2-40B4-BE49-F238E27FC236}">
                <a16:creationId xmlns:a16="http://schemas.microsoft.com/office/drawing/2014/main" id="{54888786-D24D-4338-97A4-C621DF57D8EF}"/>
              </a:ext>
            </a:extLst>
          </p:cNvPr>
          <p:cNvSpPr/>
          <p:nvPr/>
        </p:nvSpPr>
        <p:spPr>
          <a:xfrm>
            <a:off x="7130642" y="0"/>
            <a:ext cx="1946246" cy="964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Ask SME what is the correct answer and why</a:t>
            </a:r>
          </a:p>
        </p:txBody>
      </p:sp>
    </p:spTree>
    <p:custDataLst>
      <p:tags r:id="rId1"/>
    </p:custDataLst>
    <p:extLst>
      <p:ext uri="{BB962C8B-B14F-4D97-AF65-F5344CB8AC3E}">
        <p14:creationId xmlns:p14="http://schemas.microsoft.com/office/powerpoint/2010/main" val="1368402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Question 6</a:t>
            </a:r>
          </a:p>
        </p:txBody>
      </p:sp>
      <p:sp>
        <p:nvSpPr>
          <p:cNvPr id="3" name="Content Placeholder 2"/>
          <p:cNvSpPr>
            <a:spLocks noGrp="1"/>
          </p:cNvSpPr>
          <p:nvPr>
            <p:ph idx="1"/>
          </p:nvPr>
        </p:nvSpPr>
        <p:spPr>
          <a:xfrm>
            <a:off x="518900" y="1274477"/>
            <a:ext cx="9208573" cy="937804"/>
          </a:xfrm>
        </p:spPr>
        <p:txBody>
          <a:bodyPr>
            <a:noAutofit/>
          </a:bodyPr>
          <a:lstStyle/>
          <a:p>
            <a:pPr marL="0" indent="0">
              <a:buNone/>
            </a:pPr>
            <a:r>
              <a:rPr lang="en-GB" dirty="0"/>
              <a:t>Take a look at this diagram, is this the correct way to connect a voltmeter in a circuit?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a:buFont typeface="Courier New" panose="02070309020205020404" pitchFamily="49" charset="0"/>
              <a:buChar char="o"/>
            </a:pPr>
            <a:r>
              <a:rPr lang="en-GB" dirty="0"/>
              <a:t>Yes this is correct </a:t>
            </a:r>
          </a:p>
          <a:p>
            <a:pPr>
              <a:buFont typeface="Courier New" panose="02070309020205020404" pitchFamily="49" charset="0"/>
              <a:buChar char="o"/>
            </a:pPr>
            <a:r>
              <a:rPr lang="en-GB" i="1" dirty="0"/>
              <a:t>No this is not correct</a:t>
            </a:r>
          </a:p>
        </p:txBody>
      </p:sp>
      <p:sp>
        <p:nvSpPr>
          <p:cNvPr id="4" name="Rectangle 3">
            <a:extLst>
              <a:ext uri="{FF2B5EF4-FFF2-40B4-BE49-F238E27FC236}">
                <a16:creationId xmlns:a16="http://schemas.microsoft.com/office/drawing/2014/main" id="{44F75126-DC13-41DB-BBF1-D2AAC031BDD4}"/>
              </a:ext>
            </a:extLst>
          </p:cNvPr>
          <p:cNvSpPr/>
          <p:nvPr/>
        </p:nvSpPr>
        <p:spPr>
          <a:xfrm>
            <a:off x="1033958" y="3952332"/>
            <a:ext cx="7011225" cy="461665"/>
          </a:xfrm>
          <a:prstGeom prst="rect">
            <a:avLst/>
          </a:prstGeom>
          <a:solidFill>
            <a:schemeClr val="tx2">
              <a:lumMod val="40000"/>
              <a:lumOff val="60000"/>
            </a:schemeClr>
          </a:solidFill>
        </p:spPr>
        <p:txBody>
          <a:bodyPr wrap="square">
            <a:spAutoFit/>
          </a:bodyPr>
          <a:lstStyle/>
          <a:p>
            <a:r>
              <a:rPr lang="en-GB" sz="2400" i="1" dirty="0"/>
              <a:t>Choose the correct answer below and click ‘Submit’. </a:t>
            </a:r>
          </a:p>
        </p:txBody>
      </p:sp>
      <p:pic>
        <p:nvPicPr>
          <p:cNvPr id="5" name="Graphic 4" descr="User">
            <a:extLst>
              <a:ext uri="{FF2B5EF4-FFF2-40B4-BE49-F238E27FC236}">
                <a16:creationId xmlns:a16="http://schemas.microsoft.com/office/drawing/2014/main" id="{267B0389-6BF4-42BB-83B6-F122D8C74E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912" y="3818692"/>
            <a:ext cx="784255" cy="854046"/>
          </a:xfrm>
          <a:prstGeom prst="rect">
            <a:avLst/>
          </a:prstGeom>
        </p:spPr>
      </p:pic>
      <p:sp>
        <p:nvSpPr>
          <p:cNvPr id="7" name="Rectangle 6">
            <a:extLst>
              <a:ext uri="{FF2B5EF4-FFF2-40B4-BE49-F238E27FC236}">
                <a16:creationId xmlns:a16="http://schemas.microsoft.com/office/drawing/2014/main" id="{C9EEBABD-DB82-4F34-862D-092A1B14FE5A}"/>
              </a:ext>
            </a:extLst>
          </p:cNvPr>
          <p:cNvSpPr/>
          <p:nvPr/>
        </p:nvSpPr>
        <p:spPr>
          <a:xfrm>
            <a:off x="3413068" y="1918367"/>
            <a:ext cx="3039014" cy="1892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Placeholder image: Circuit diagram of voltmeter </a:t>
            </a:r>
            <a:r>
              <a:rPr lang="en-ZA" i="1" u="sng" dirty="0"/>
              <a:t>incorrectly </a:t>
            </a:r>
            <a:r>
              <a:rPr lang="en-ZA" dirty="0"/>
              <a:t>connected</a:t>
            </a:r>
          </a:p>
        </p:txBody>
      </p:sp>
    </p:spTree>
    <p:custDataLst>
      <p:tags r:id="rId1"/>
    </p:custDataLst>
    <p:extLst>
      <p:ext uri="{BB962C8B-B14F-4D97-AF65-F5344CB8AC3E}">
        <p14:creationId xmlns:p14="http://schemas.microsoft.com/office/powerpoint/2010/main" val="3179819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Question 7</a:t>
            </a:r>
          </a:p>
        </p:txBody>
      </p:sp>
      <p:sp>
        <p:nvSpPr>
          <p:cNvPr id="3" name="Content Placeholder 2"/>
          <p:cNvSpPr>
            <a:spLocks noGrp="1"/>
          </p:cNvSpPr>
          <p:nvPr>
            <p:ph idx="1"/>
          </p:nvPr>
        </p:nvSpPr>
        <p:spPr>
          <a:xfrm>
            <a:off x="518900" y="1454087"/>
            <a:ext cx="9208573" cy="937804"/>
          </a:xfrm>
        </p:spPr>
        <p:txBody>
          <a:bodyPr>
            <a:noAutofit/>
          </a:bodyPr>
          <a:lstStyle/>
          <a:p>
            <a:pPr marL="0" indent="0">
              <a:buNone/>
            </a:pPr>
            <a:r>
              <a:rPr lang="en-GB" dirty="0"/>
              <a:t>How should a ammeter be connected to a device? </a:t>
            </a:r>
          </a:p>
          <a:p>
            <a:pPr marL="0" indent="0">
              <a:buNone/>
            </a:pPr>
            <a:endParaRPr lang="en-GB" dirty="0"/>
          </a:p>
          <a:p>
            <a:pPr marL="0" indent="0">
              <a:buNone/>
            </a:pPr>
            <a:endParaRPr lang="en-GB" dirty="0"/>
          </a:p>
          <a:p>
            <a:pPr marL="0" indent="0">
              <a:buNone/>
            </a:pPr>
            <a:endParaRPr lang="en-GB" dirty="0"/>
          </a:p>
          <a:p>
            <a:pPr>
              <a:buFont typeface="Courier New" panose="02070309020205020404" pitchFamily="49" charset="0"/>
              <a:buChar char="o"/>
            </a:pPr>
            <a:r>
              <a:rPr lang="en-GB" i="1" dirty="0"/>
              <a:t>In series</a:t>
            </a:r>
          </a:p>
          <a:p>
            <a:pPr>
              <a:buFont typeface="Courier New" panose="02070309020205020404" pitchFamily="49" charset="0"/>
              <a:buChar char="o"/>
            </a:pPr>
            <a:r>
              <a:rPr lang="en-GB" dirty="0"/>
              <a:t>In parallel </a:t>
            </a:r>
          </a:p>
          <a:p>
            <a:pPr>
              <a:buFont typeface="Courier New" panose="02070309020205020404" pitchFamily="49" charset="0"/>
              <a:buChar char="o"/>
            </a:pPr>
            <a:r>
              <a:rPr lang="en-GB" dirty="0"/>
              <a:t>You don’t connect voltmeters to devices</a:t>
            </a:r>
          </a:p>
        </p:txBody>
      </p:sp>
      <p:sp>
        <p:nvSpPr>
          <p:cNvPr id="4" name="Rectangle 3">
            <a:extLst>
              <a:ext uri="{FF2B5EF4-FFF2-40B4-BE49-F238E27FC236}">
                <a16:creationId xmlns:a16="http://schemas.microsoft.com/office/drawing/2014/main" id="{44F75126-DC13-41DB-BBF1-D2AAC031BDD4}"/>
              </a:ext>
            </a:extLst>
          </p:cNvPr>
          <p:cNvSpPr/>
          <p:nvPr/>
        </p:nvSpPr>
        <p:spPr>
          <a:xfrm>
            <a:off x="1033958" y="2070850"/>
            <a:ext cx="7011225" cy="461665"/>
          </a:xfrm>
          <a:prstGeom prst="rect">
            <a:avLst/>
          </a:prstGeom>
          <a:solidFill>
            <a:schemeClr val="tx2">
              <a:lumMod val="40000"/>
              <a:lumOff val="60000"/>
            </a:schemeClr>
          </a:solidFill>
        </p:spPr>
        <p:txBody>
          <a:bodyPr wrap="square">
            <a:spAutoFit/>
          </a:bodyPr>
          <a:lstStyle/>
          <a:p>
            <a:r>
              <a:rPr lang="en-GB" sz="2400" i="1" dirty="0"/>
              <a:t>Choose the correct answer below and click ‘Submit’. </a:t>
            </a:r>
          </a:p>
        </p:txBody>
      </p:sp>
      <p:pic>
        <p:nvPicPr>
          <p:cNvPr id="5" name="Graphic 4" descr="User">
            <a:extLst>
              <a:ext uri="{FF2B5EF4-FFF2-40B4-BE49-F238E27FC236}">
                <a16:creationId xmlns:a16="http://schemas.microsoft.com/office/drawing/2014/main" id="{267B0389-6BF4-42BB-83B6-F122D8C74E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912" y="1937210"/>
            <a:ext cx="784255" cy="854046"/>
          </a:xfrm>
          <a:prstGeom prst="rect">
            <a:avLst/>
          </a:prstGeom>
        </p:spPr>
      </p:pic>
    </p:spTree>
    <p:custDataLst>
      <p:tags r:id="rId1"/>
    </p:custDataLst>
    <p:extLst>
      <p:ext uri="{BB962C8B-B14F-4D97-AF65-F5344CB8AC3E}">
        <p14:creationId xmlns:p14="http://schemas.microsoft.com/office/powerpoint/2010/main" val="428226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Question 8 </a:t>
            </a:r>
          </a:p>
        </p:txBody>
      </p:sp>
      <p:sp>
        <p:nvSpPr>
          <p:cNvPr id="3" name="Content Placeholder 2"/>
          <p:cNvSpPr>
            <a:spLocks noGrp="1"/>
          </p:cNvSpPr>
          <p:nvPr>
            <p:ph idx="1"/>
          </p:nvPr>
        </p:nvSpPr>
        <p:spPr>
          <a:xfrm>
            <a:off x="518900" y="1454087"/>
            <a:ext cx="9208573" cy="937804"/>
          </a:xfrm>
        </p:spPr>
        <p:txBody>
          <a:bodyPr>
            <a:noAutofit/>
          </a:bodyPr>
          <a:lstStyle/>
          <a:p>
            <a:pPr marL="0" indent="0">
              <a:buNone/>
            </a:pPr>
            <a:r>
              <a:rPr lang="en-GB" dirty="0"/>
              <a:t>Is a ammeter’s internal resistance high or low? </a:t>
            </a:r>
          </a:p>
          <a:p>
            <a:pPr marL="0" indent="0">
              <a:buNone/>
            </a:pPr>
            <a:endParaRPr lang="en-GB" dirty="0"/>
          </a:p>
          <a:p>
            <a:pPr marL="0" indent="0">
              <a:buNone/>
            </a:pPr>
            <a:endParaRPr lang="en-GB" dirty="0"/>
          </a:p>
          <a:p>
            <a:pPr>
              <a:buFont typeface="Courier New" panose="02070309020205020404" pitchFamily="49" charset="0"/>
              <a:buChar char="o"/>
            </a:pPr>
            <a:r>
              <a:rPr lang="en-GB" dirty="0"/>
              <a:t>High </a:t>
            </a:r>
          </a:p>
          <a:p>
            <a:pPr>
              <a:buFont typeface="Courier New" panose="02070309020205020404" pitchFamily="49" charset="0"/>
              <a:buChar char="o"/>
            </a:pPr>
            <a:r>
              <a:rPr lang="en-GB" dirty="0"/>
              <a:t>Low</a:t>
            </a:r>
          </a:p>
        </p:txBody>
      </p:sp>
      <p:sp>
        <p:nvSpPr>
          <p:cNvPr id="4" name="Rectangle 3">
            <a:extLst>
              <a:ext uri="{FF2B5EF4-FFF2-40B4-BE49-F238E27FC236}">
                <a16:creationId xmlns:a16="http://schemas.microsoft.com/office/drawing/2014/main" id="{44F75126-DC13-41DB-BBF1-D2AAC031BDD4}"/>
              </a:ext>
            </a:extLst>
          </p:cNvPr>
          <p:cNvSpPr/>
          <p:nvPr/>
        </p:nvSpPr>
        <p:spPr>
          <a:xfrm>
            <a:off x="1033958" y="2070850"/>
            <a:ext cx="7011225" cy="461665"/>
          </a:xfrm>
          <a:prstGeom prst="rect">
            <a:avLst/>
          </a:prstGeom>
          <a:solidFill>
            <a:schemeClr val="tx2">
              <a:lumMod val="40000"/>
              <a:lumOff val="60000"/>
            </a:schemeClr>
          </a:solidFill>
        </p:spPr>
        <p:txBody>
          <a:bodyPr wrap="square">
            <a:spAutoFit/>
          </a:bodyPr>
          <a:lstStyle/>
          <a:p>
            <a:r>
              <a:rPr lang="en-GB" sz="2400" i="1" dirty="0"/>
              <a:t>Choose the correct answer below and click ‘Submit’. </a:t>
            </a:r>
          </a:p>
        </p:txBody>
      </p:sp>
      <p:pic>
        <p:nvPicPr>
          <p:cNvPr id="5" name="Graphic 4" descr="User">
            <a:extLst>
              <a:ext uri="{FF2B5EF4-FFF2-40B4-BE49-F238E27FC236}">
                <a16:creationId xmlns:a16="http://schemas.microsoft.com/office/drawing/2014/main" id="{267B0389-6BF4-42BB-83B6-F122D8C74E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912" y="1937210"/>
            <a:ext cx="784255" cy="854046"/>
          </a:xfrm>
          <a:prstGeom prst="rect">
            <a:avLst/>
          </a:prstGeom>
        </p:spPr>
      </p:pic>
      <p:sp>
        <p:nvSpPr>
          <p:cNvPr id="7" name="Rectangle 6">
            <a:extLst>
              <a:ext uri="{FF2B5EF4-FFF2-40B4-BE49-F238E27FC236}">
                <a16:creationId xmlns:a16="http://schemas.microsoft.com/office/drawing/2014/main" id="{54888786-D24D-4338-97A4-C621DF57D8EF}"/>
              </a:ext>
            </a:extLst>
          </p:cNvPr>
          <p:cNvSpPr/>
          <p:nvPr/>
        </p:nvSpPr>
        <p:spPr>
          <a:xfrm>
            <a:off x="7130642" y="0"/>
            <a:ext cx="1946246" cy="964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Ask SME what is the correct answer and why</a:t>
            </a:r>
          </a:p>
        </p:txBody>
      </p:sp>
    </p:spTree>
    <p:custDataLst>
      <p:tags r:id="rId1"/>
    </p:custDataLst>
    <p:extLst>
      <p:ext uri="{BB962C8B-B14F-4D97-AF65-F5344CB8AC3E}">
        <p14:creationId xmlns:p14="http://schemas.microsoft.com/office/powerpoint/2010/main" val="2128949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Question 9</a:t>
            </a:r>
          </a:p>
        </p:txBody>
      </p:sp>
      <p:sp>
        <p:nvSpPr>
          <p:cNvPr id="3" name="Content Placeholder 2"/>
          <p:cNvSpPr>
            <a:spLocks noGrp="1"/>
          </p:cNvSpPr>
          <p:nvPr>
            <p:ph idx="1"/>
          </p:nvPr>
        </p:nvSpPr>
        <p:spPr>
          <a:xfrm>
            <a:off x="518900" y="1454087"/>
            <a:ext cx="9208573" cy="937804"/>
          </a:xfrm>
        </p:spPr>
        <p:txBody>
          <a:bodyPr>
            <a:noAutofit/>
          </a:bodyPr>
          <a:lstStyle/>
          <a:p>
            <a:pPr marL="0" indent="0">
              <a:buNone/>
            </a:pPr>
            <a:r>
              <a:rPr lang="en-GB" dirty="0"/>
              <a:t>Is a ammeter’s internal resistance needs to be (high or low?) because: </a:t>
            </a:r>
          </a:p>
          <a:p>
            <a:pPr marL="0" indent="0">
              <a:buNone/>
            </a:pPr>
            <a:endParaRPr lang="en-GB" dirty="0"/>
          </a:p>
          <a:p>
            <a:pPr marL="0" indent="0">
              <a:buNone/>
            </a:pPr>
            <a:endParaRPr lang="en-GB" dirty="0"/>
          </a:p>
          <a:p>
            <a:pPr marL="0" indent="0">
              <a:buNone/>
            </a:pPr>
            <a:endParaRPr lang="en-GB" dirty="0"/>
          </a:p>
          <a:p>
            <a:pPr>
              <a:buFont typeface="Courier New" panose="02070309020205020404" pitchFamily="49" charset="0"/>
              <a:buChar char="o"/>
            </a:pPr>
            <a:r>
              <a:rPr lang="en-GB" dirty="0"/>
              <a:t>Insert reason</a:t>
            </a:r>
          </a:p>
          <a:p>
            <a:pPr>
              <a:buFont typeface="Courier New" panose="02070309020205020404" pitchFamily="49" charset="0"/>
              <a:buChar char="o"/>
            </a:pPr>
            <a:r>
              <a:rPr lang="en-GB" dirty="0"/>
              <a:t>Insert reason </a:t>
            </a:r>
          </a:p>
          <a:p>
            <a:pPr>
              <a:buFont typeface="Courier New" panose="02070309020205020404" pitchFamily="49" charset="0"/>
              <a:buChar char="o"/>
            </a:pPr>
            <a:r>
              <a:rPr lang="en-GB" dirty="0"/>
              <a:t>Insert reason </a:t>
            </a:r>
          </a:p>
        </p:txBody>
      </p:sp>
      <p:sp>
        <p:nvSpPr>
          <p:cNvPr id="4" name="Rectangle 3">
            <a:extLst>
              <a:ext uri="{FF2B5EF4-FFF2-40B4-BE49-F238E27FC236}">
                <a16:creationId xmlns:a16="http://schemas.microsoft.com/office/drawing/2014/main" id="{44F75126-DC13-41DB-BBF1-D2AAC031BDD4}"/>
              </a:ext>
            </a:extLst>
          </p:cNvPr>
          <p:cNvSpPr/>
          <p:nvPr/>
        </p:nvSpPr>
        <p:spPr>
          <a:xfrm>
            <a:off x="1033958" y="2070850"/>
            <a:ext cx="7011225" cy="461665"/>
          </a:xfrm>
          <a:prstGeom prst="rect">
            <a:avLst/>
          </a:prstGeom>
          <a:solidFill>
            <a:schemeClr val="tx2">
              <a:lumMod val="40000"/>
              <a:lumOff val="60000"/>
            </a:schemeClr>
          </a:solidFill>
        </p:spPr>
        <p:txBody>
          <a:bodyPr wrap="square">
            <a:spAutoFit/>
          </a:bodyPr>
          <a:lstStyle/>
          <a:p>
            <a:r>
              <a:rPr lang="en-GB" sz="2400" i="1" dirty="0"/>
              <a:t>Choose the correct answer below and click ‘Submit’. </a:t>
            </a:r>
          </a:p>
        </p:txBody>
      </p:sp>
      <p:pic>
        <p:nvPicPr>
          <p:cNvPr id="5" name="Graphic 4" descr="User">
            <a:extLst>
              <a:ext uri="{FF2B5EF4-FFF2-40B4-BE49-F238E27FC236}">
                <a16:creationId xmlns:a16="http://schemas.microsoft.com/office/drawing/2014/main" id="{267B0389-6BF4-42BB-83B6-F122D8C74E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912" y="1937210"/>
            <a:ext cx="784255" cy="854046"/>
          </a:xfrm>
          <a:prstGeom prst="rect">
            <a:avLst/>
          </a:prstGeom>
        </p:spPr>
      </p:pic>
      <p:sp>
        <p:nvSpPr>
          <p:cNvPr id="7" name="Rectangle 6">
            <a:extLst>
              <a:ext uri="{FF2B5EF4-FFF2-40B4-BE49-F238E27FC236}">
                <a16:creationId xmlns:a16="http://schemas.microsoft.com/office/drawing/2014/main" id="{54888786-D24D-4338-97A4-C621DF57D8EF}"/>
              </a:ext>
            </a:extLst>
          </p:cNvPr>
          <p:cNvSpPr/>
          <p:nvPr/>
        </p:nvSpPr>
        <p:spPr>
          <a:xfrm>
            <a:off x="7130642" y="0"/>
            <a:ext cx="1946246" cy="964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Ask SME what is the correct answer and why</a:t>
            </a:r>
          </a:p>
        </p:txBody>
      </p:sp>
    </p:spTree>
    <p:custDataLst>
      <p:tags r:id="rId1"/>
    </p:custDataLst>
    <p:extLst>
      <p:ext uri="{BB962C8B-B14F-4D97-AF65-F5344CB8AC3E}">
        <p14:creationId xmlns:p14="http://schemas.microsoft.com/office/powerpoint/2010/main" val="3224369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Question 10</a:t>
            </a:r>
          </a:p>
        </p:txBody>
      </p:sp>
      <p:sp>
        <p:nvSpPr>
          <p:cNvPr id="3" name="Content Placeholder 2"/>
          <p:cNvSpPr>
            <a:spLocks noGrp="1"/>
          </p:cNvSpPr>
          <p:nvPr>
            <p:ph idx="1"/>
          </p:nvPr>
        </p:nvSpPr>
        <p:spPr>
          <a:xfrm>
            <a:off x="518900" y="1274477"/>
            <a:ext cx="9208573" cy="937804"/>
          </a:xfrm>
        </p:spPr>
        <p:txBody>
          <a:bodyPr>
            <a:noAutofit/>
          </a:bodyPr>
          <a:lstStyle/>
          <a:p>
            <a:pPr marL="0" indent="0">
              <a:buNone/>
            </a:pPr>
            <a:r>
              <a:rPr lang="en-GB" dirty="0"/>
              <a:t>Take a look at this diagram, is this the correct way to connect a ammeter in a circuit?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a:buFont typeface="Courier New" panose="02070309020205020404" pitchFamily="49" charset="0"/>
              <a:buChar char="o"/>
            </a:pPr>
            <a:r>
              <a:rPr lang="en-GB" i="1" dirty="0"/>
              <a:t>Yes this is correct </a:t>
            </a:r>
          </a:p>
          <a:p>
            <a:pPr>
              <a:buFont typeface="Courier New" panose="02070309020205020404" pitchFamily="49" charset="0"/>
              <a:buChar char="o"/>
            </a:pPr>
            <a:r>
              <a:rPr lang="en-GB" dirty="0"/>
              <a:t>No this is not correct</a:t>
            </a:r>
          </a:p>
        </p:txBody>
      </p:sp>
      <p:sp>
        <p:nvSpPr>
          <p:cNvPr id="4" name="Rectangle 3">
            <a:extLst>
              <a:ext uri="{FF2B5EF4-FFF2-40B4-BE49-F238E27FC236}">
                <a16:creationId xmlns:a16="http://schemas.microsoft.com/office/drawing/2014/main" id="{44F75126-DC13-41DB-BBF1-D2AAC031BDD4}"/>
              </a:ext>
            </a:extLst>
          </p:cNvPr>
          <p:cNvSpPr/>
          <p:nvPr/>
        </p:nvSpPr>
        <p:spPr>
          <a:xfrm>
            <a:off x="1033958" y="3952332"/>
            <a:ext cx="7011225" cy="461665"/>
          </a:xfrm>
          <a:prstGeom prst="rect">
            <a:avLst/>
          </a:prstGeom>
          <a:solidFill>
            <a:schemeClr val="tx2">
              <a:lumMod val="40000"/>
              <a:lumOff val="60000"/>
            </a:schemeClr>
          </a:solidFill>
        </p:spPr>
        <p:txBody>
          <a:bodyPr wrap="square">
            <a:spAutoFit/>
          </a:bodyPr>
          <a:lstStyle/>
          <a:p>
            <a:r>
              <a:rPr lang="en-GB" sz="2400" i="1" dirty="0"/>
              <a:t>Choose the correct answer below and click ‘Submit’. </a:t>
            </a:r>
          </a:p>
        </p:txBody>
      </p:sp>
      <p:pic>
        <p:nvPicPr>
          <p:cNvPr id="5" name="Graphic 4" descr="User">
            <a:extLst>
              <a:ext uri="{FF2B5EF4-FFF2-40B4-BE49-F238E27FC236}">
                <a16:creationId xmlns:a16="http://schemas.microsoft.com/office/drawing/2014/main" id="{267B0389-6BF4-42BB-83B6-F122D8C74E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912" y="3818692"/>
            <a:ext cx="784255" cy="854046"/>
          </a:xfrm>
          <a:prstGeom prst="rect">
            <a:avLst/>
          </a:prstGeom>
        </p:spPr>
      </p:pic>
      <p:sp>
        <p:nvSpPr>
          <p:cNvPr id="7" name="Rectangle 6">
            <a:extLst>
              <a:ext uri="{FF2B5EF4-FFF2-40B4-BE49-F238E27FC236}">
                <a16:creationId xmlns:a16="http://schemas.microsoft.com/office/drawing/2014/main" id="{C9EEBABD-DB82-4F34-862D-092A1B14FE5A}"/>
              </a:ext>
            </a:extLst>
          </p:cNvPr>
          <p:cNvSpPr/>
          <p:nvPr/>
        </p:nvSpPr>
        <p:spPr>
          <a:xfrm>
            <a:off x="3413068" y="1918367"/>
            <a:ext cx="3039014" cy="1892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Placeholder image: Circuit diagram of ammeter </a:t>
            </a:r>
            <a:r>
              <a:rPr lang="en-ZA" i="1" u="sng" dirty="0"/>
              <a:t>correctly </a:t>
            </a:r>
            <a:r>
              <a:rPr lang="en-ZA" dirty="0"/>
              <a:t>connected</a:t>
            </a:r>
          </a:p>
        </p:txBody>
      </p:sp>
    </p:spTree>
    <p:custDataLst>
      <p:tags r:id="rId1"/>
    </p:custDataLst>
    <p:extLst>
      <p:ext uri="{BB962C8B-B14F-4D97-AF65-F5344CB8AC3E}">
        <p14:creationId xmlns:p14="http://schemas.microsoft.com/office/powerpoint/2010/main" val="3849321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Question 11</a:t>
            </a:r>
          </a:p>
        </p:txBody>
      </p:sp>
      <p:sp>
        <p:nvSpPr>
          <p:cNvPr id="3" name="Content Placeholder 2"/>
          <p:cNvSpPr>
            <a:spLocks noGrp="1"/>
          </p:cNvSpPr>
          <p:nvPr>
            <p:ph idx="1"/>
          </p:nvPr>
        </p:nvSpPr>
        <p:spPr>
          <a:xfrm>
            <a:off x="518900" y="1454087"/>
            <a:ext cx="9208573" cy="937804"/>
          </a:xfrm>
        </p:spPr>
        <p:txBody>
          <a:bodyPr>
            <a:noAutofit/>
          </a:bodyPr>
          <a:lstStyle/>
          <a:p>
            <a:pPr marL="0" indent="0">
              <a:buNone/>
            </a:pPr>
            <a:r>
              <a:rPr lang="en-GB" dirty="0"/>
              <a:t>What is important to remember when connecting an ammeter in a DC circuit?</a:t>
            </a:r>
          </a:p>
          <a:p>
            <a:pPr marL="0" indent="0">
              <a:buNone/>
            </a:pPr>
            <a:endParaRPr lang="en-GB" dirty="0"/>
          </a:p>
          <a:p>
            <a:pPr marL="0" indent="0">
              <a:buNone/>
            </a:pPr>
            <a:endParaRPr lang="en-GB" dirty="0"/>
          </a:p>
          <a:p>
            <a:pPr>
              <a:buFont typeface="Courier New" panose="02070309020205020404" pitchFamily="49" charset="0"/>
              <a:buChar char="o"/>
            </a:pPr>
            <a:r>
              <a:rPr lang="en-GB" dirty="0"/>
              <a:t>Insert reason</a:t>
            </a:r>
          </a:p>
          <a:p>
            <a:pPr>
              <a:buFont typeface="Courier New" panose="02070309020205020404" pitchFamily="49" charset="0"/>
              <a:buChar char="o"/>
            </a:pPr>
            <a:r>
              <a:rPr lang="en-GB" dirty="0"/>
              <a:t>Insert reason </a:t>
            </a:r>
          </a:p>
          <a:p>
            <a:pPr>
              <a:buFont typeface="Courier New" panose="02070309020205020404" pitchFamily="49" charset="0"/>
              <a:buChar char="o"/>
            </a:pPr>
            <a:r>
              <a:rPr lang="en-GB" dirty="0"/>
              <a:t>Insert reason </a:t>
            </a:r>
          </a:p>
        </p:txBody>
      </p:sp>
      <p:sp>
        <p:nvSpPr>
          <p:cNvPr id="4" name="Rectangle 3">
            <a:extLst>
              <a:ext uri="{FF2B5EF4-FFF2-40B4-BE49-F238E27FC236}">
                <a16:creationId xmlns:a16="http://schemas.microsoft.com/office/drawing/2014/main" id="{44F75126-DC13-41DB-BBF1-D2AAC031BDD4}"/>
              </a:ext>
            </a:extLst>
          </p:cNvPr>
          <p:cNvSpPr/>
          <p:nvPr/>
        </p:nvSpPr>
        <p:spPr>
          <a:xfrm>
            <a:off x="1033958" y="2301682"/>
            <a:ext cx="7011225" cy="461665"/>
          </a:xfrm>
          <a:prstGeom prst="rect">
            <a:avLst/>
          </a:prstGeom>
          <a:solidFill>
            <a:schemeClr val="tx2">
              <a:lumMod val="40000"/>
              <a:lumOff val="60000"/>
            </a:schemeClr>
          </a:solidFill>
        </p:spPr>
        <p:txBody>
          <a:bodyPr wrap="square">
            <a:spAutoFit/>
          </a:bodyPr>
          <a:lstStyle/>
          <a:p>
            <a:r>
              <a:rPr lang="en-GB" sz="2400" i="1" dirty="0"/>
              <a:t>Choose the correct answer below and click ‘Submit’. </a:t>
            </a:r>
          </a:p>
        </p:txBody>
      </p:sp>
      <p:pic>
        <p:nvPicPr>
          <p:cNvPr id="5" name="Graphic 4" descr="User">
            <a:extLst>
              <a:ext uri="{FF2B5EF4-FFF2-40B4-BE49-F238E27FC236}">
                <a16:creationId xmlns:a16="http://schemas.microsoft.com/office/drawing/2014/main" id="{267B0389-6BF4-42BB-83B6-F122D8C74E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912" y="2168042"/>
            <a:ext cx="784255" cy="854046"/>
          </a:xfrm>
          <a:prstGeom prst="rect">
            <a:avLst/>
          </a:prstGeom>
        </p:spPr>
      </p:pic>
      <p:sp>
        <p:nvSpPr>
          <p:cNvPr id="7" name="Rectangle 6">
            <a:extLst>
              <a:ext uri="{FF2B5EF4-FFF2-40B4-BE49-F238E27FC236}">
                <a16:creationId xmlns:a16="http://schemas.microsoft.com/office/drawing/2014/main" id="{54888786-D24D-4338-97A4-C621DF57D8EF}"/>
              </a:ext>
            </a:extLst>
          </p:cNvPr>
          <p:cNvSpPr/>
          <p:nvPr/>
        </p:nvSpPr>
        <p:spPr>
          <a:xfrm>
            <a:off x="7130642" y="0"/>
            <a:ext cx="1946246" cy="964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Ask SME what is the correct answer and why</a:t>
            </a:r>
          </a:p>
        </p:txBody>
      </p:sp>
    </p:spTree>
    <p:custDataLst>
      <p:tags r:id="rId1"/>
    </p:custDataLst>
    <p:extLst>
      <p:ext uri="{BB962C8B-B14F-4D97-AF65-F5344CB8AC3E}">
        <p14:creationId xmlns:p14="http://schemas.microsoft.com/office/powerpoint/2010/main" val="2039870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Question 12</a:t>
            </a:r>
          </a:p>
        </p:txBody>
      </p:sp>
      <p:sp>
        <p:nvSpPr>
          <p:cNvPr id="3" name="Content Placeholder 2"/>
          <p:cNvSpPr>
            <a:spLocks noGrp="1"/>
          </p:cNvSpPr>
          <p:nvPr>
            <p:ph idx="1"/>
          </p:nvPr>
        </p:nvSpPr>
        <p:spPr>
          <a:xfrm>
            <a:off x="518900" y="1454087"/>
            <a:ext cx="9208573" cy="937804"/>
          </a:xfrm>
        </p:spPr>
        <p:txBody>
          <a:bodyPr>
            <a:noAutofit/>
          </a:bodyPr>
          <a:lstStyle/>
          <a:p>
            <a:pPr marL="0" indent="0">
              <a:buNone/>
            </a:pPr>
            <a:r>
              <a:rPr lang="en-GB" dirty="0"/>
              <a:t>What does a wattmeter measure? </a:t>
            </a:r>
          </a:p>
          <a:p>
            <a:pPr marL="0" indent="0">
              <a:buNone/>
            </a:pPr>
            <a:endParaRPr lang="en-GB" dirty="0"/>
          </a:p>
          <a:p>
            <a:pPr marL="0" indent="0">
              <a:buNone/>
            </a:pPr>
            <a:endParaRPr lang="en-GB" dirty="0"/>
          </a:p>
          <a:p>
            <a:pPr>
              <a:buFont typeface="Courier New" panose="02070309020205020404" pitchFamily="49" charset="0"/>
              <a:buChar char="o"/>
            </a:pPr>
            <a:r>
              <a:rPr lang="en-GB" dirty="0"/>
              <a:t>Voltage</a:t>
            </a:r>
          </a:p>
          <a:p>
            <a:pPr>
              <a:buFont typeface="Courier New" panose="02070309020205020404" pitchFamily="49" charset="0"/>
              <a:buChar char="o"/>
            </a:pPr>
            <a:r>
              <a:rPr lang="en-GB" dirty="0"/>
              <a:t>Resistance </a:t>
            </a:r>
          </a:p>
          <a:p>
            <a:pPr>
              <a:buFont typeface="Courier New" panose="02070309020205020404" pitchFamily="49" charset="0"/>
              <a:buChar char="o"/>
            </a:pPr>
            <a:r>
              <a:rPr lang="en-GB" i="1" dirty="0"/>
              <a:t>Current</a:t>
            </a:r>
          </a:p>
        </p:txBody>
      </p:sp>
      <p:sp>
        <p:nvSpPr>
          <p:cNvPr id="4" name="Rectangle 3">
            <a:extLst>
              <a:ext uri="{FF2B5EF4-FFF2-40B4-BE49-F238E27FC236}">
                <a16:creationId xmlns:a16="http://schemas.microsoft.com/office/drawing/2014/main" id="{44F75126-DC13-41DB-BBF1-D2AAC031BDD4}"/>
              </a:ext>
            </a:extLst>
          </p:cNvPr>
          <p:cNvSpPr/>
          <p:nvPr/>
        </p:nvSpPr>
        <p:spPr>
          <a:xfrm>
            <a:off x="1033958" y="2070850"/>
            <a:ext cx="7011225" cy="461665"/>
          </a:xfrm>
          <a:prstGeom prst="rect">
            <a:avLst/>
          </a:prstGeom>
          <a:solidFill>
            <a:schemeClr val="tx2">
              <a:lumMod val="40000"/>
              <a:lumOff val="60000"/>
            </a:schemeClr>
          </a:solidFill>
        </p:spPr>
        <p:txBody>
          <a:bodyPr wrap="square">
            <a:spAutoFit/>
          </a:bodyPr>
          <a:lstStyle/>
          <a:p>
            <a:r>
              <a:rPr lang="en-GB" sz="2400" i="1" dirty="0"/>
              <a:t>Choose the correct answer(s) below and click ‘Submit’. </a:t>
            </a:r>
          </a:p>
        </p:txBody>
      </p:sp>
      <p:pic>
        <p:nvPicPr>
          <p:cNvPr id="5" name="Graphic 4" descr="User">
            <a:extLst>
              <a:ext uri="{FF2B5EF4-FFF2-40B4-BE49-F238E27FC236}">
                <a16:creationId xmlns:a16="http://schemas.microsoft.com/office/drawing/2014/main" id="{267B0389-6BF4-42BB-83B6-F122D8C74E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912" y="1937210"/>
            <a:ext cx="784255" cy="854046"/>
          </a:xfrm>
          <a:prstGeom prst="rect">
            <a:avLst/>
          </a:prstGeom>
        </p:spPr>
      </p:pic>
    </p:spTree>
    <p:custDataLst>
      <p:tags r:id="rId1"/>
    </p:custDataLst>
    <p:extLst>
      <p:ext uri="{BB962C8B-B14F-4D97-AF65-F5344CB8AC3E}">
        <p14:creationId xmlns:p14="http://schemas.microsoft.com/office/powerpoint/2010/main" val="3669242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Question 13</a:t>
            </a:r>
          </a:p>
        </p:txBody>
      </p:sp>
      <p:sp>
        <p:nvSpPr>
          <p:cNvPr id="3" name="Content Placeholder 2"/>
          <p:cNvSpPr>
            <a:spLocks noGrp="1"/>
          </p:cNvSpPr>
          <p:nvPr>
            <p:ph idx="1"/>
          </p:nvPr>
        </p:nvSpPr>
        <p:spPr>
          <a:xfrm>
            <a:off x="518900" y="1274477"/>
            <a:ext cx="9208573" cy="937804"/>
          </a:xfrm>
        </p:spPr>
        <p:txBody>
          <a:bodyPr>
            <a:noAutofit/>
          </a:bodyPr>
          <a:lstStyle/>
          <a:p>
            <a:pPr marL="0" indent="0">
              <a:buNone/>
            </a:pPr>
            <a:r>
              <a:rPr lang="en-GB" dirty="0"/>
              <a:t>Take a look at this diagram, is this the correct way to connect a wattmeter in a circuit?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a:buFont typeface="Courier New" panose="02070309020205020404" pitchFamily="49" charset="0"/>
              <a:buChar char="o"/>
            </a:pPr>
            <a:r>
              <a:rPr lang="en-GB" dirty="0"/>
              <a:t>Yes this is correct </a:t>
            </a:r>
          </a:p>
          <a:p>
            <a:pPr>
              <a:buFont typeface="Courier New" panose="02070309020205020404" pitchFamily="49" charset="0"/>
              <a:buChar char="o"/>
            </a:pPr>
            <a:r>
              <a:rPr lang="en-GB" i="1" dirty="0"/>
              <a:t>No this is not correct</a:t>
            </a:r>
          </a:p>
        </p:txBody>
      </p:sp>
      <p:sp>
        <p:nvSpPr>
          <p:cNvPr id="4" name="Rectangle 3">
            <a:extLst>
              <a:ext uri="{FF2B5EF4-FFF2-40B4-BE49-F238E27FC236}">
                <a16:creationId xmlns:a16="http://schemas.microsoft.com/office/drawing/2014/main" id="{44F75126-DC13-41DB-BBF1-D2AAC031BDD4}"/>
              </a:ext>
            </a:extLst>
          </p:cNvPr>
          <p:cNvSpPr/>
          <p:nvPr/>
        </p:nvSpPr>
        <p:spPr>
          <a:xfrm>
            <a:off x="1033958" y="3952332"/>
            <a:ext cx="7011225" cy="461665"/>
          </a:xfrm>
          <a:prstGeom prst="rect">
            <a:avLst/>
          </a:prstGeom>
          <a:solidFill>
            <a:schemeClr val="tx2">
              <a:lumMod val="40000"/>
              <a:lumOff val="60000"/>
            </a:schemeClr>
          </a:solidFill>
        </p:spPr>
        <p:txBody>
          <a:bodyPr wrap="square">
            <a:spAutoFit/>
          </a:bodyPr>
          <a:lstStyle/>
          <a:p>
            <a:r>
              <a:rPr lang="en-GB" sz="2400" i="1" dirty="0"/>
              <a:t>Choose the correct answer below and click ‘Submit’. </a:t>
            </a:r>
          </a:p>
        </p:txBody>
      </p:sp>
      <p:pic>
        <p:nvPicPr>
          <p:cNvPr id="5" name="Graphic 4" descr="User">
            <a:extLst>
              <a:ext uri="{FF2B5EF4-FFF2-40B4-BE49-F238E27FC236}">
                <a16:creationId xmlns:a16="http://schemas.microsoft.com/office/drawing/2014/main" id="{267B0389-6BF4-42BB-83B6-F122D8C74E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912" y="3818692"/>
            <a:ext cx="784255" cy="854046"/>
          </a:xfrm>
          <a:prstGeom prst="rect">
            <a:avLst/>
          </a:prstGeom>
        </p:spPr>
      </p:pic>
      <p:sp>
        <p:nvSpPr>
          <p:cNvPr id="7" name="Rectangle 6">
            <a:extLst>
              <a:ext uri="{FF2B5EF4-FFF2-40B4-BE49-F238E27FC236}">
                <a16:creationId xmlns:a16="http://schemas.microsoft.com/office/drawing/2014/main" id="{C9EEBABD-DB82-4F34-862D-092A1B14FE5A}"/>
              </a:ext>
            </a:extLst>
          </p:cNvPr>
          <p:cNvSpPr/>
          <p:nvPr/>
        </p:nvSpPr>
        <p:spPr>
          <a:xfrm>
            <a:off x="3413068" y="1918367"/>
            <a:ext cx="3039014" cy="1892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Placeholder image: Circuit diagram of ammeter </a:t>
            </a:r>
            <a:r>
              <a:rPr lang="en-ZA" b="1" u="sng" dirty="0"/>
              <a:t>in</a:t>
            </a:r>
            <a:r>
              <a:rPr lang="en-ZA" b="1" i="1" u="sng" dirty="0"/>
              <a:t>c</a:t>
            </a:r>
            <a:r>
              <a:rPr lang="en-ZA" i="1" u="sng" dirty="0"/>
              <a:t>orrectly </a:t>
            </a:r>
            <a:r>
              <a:rPr lang="en-ZA" dirty="0"/>
              <a:t>connected</a:t>
            </a:r>
          </a:p>
        </p:txBody>
      </p:sp>
    </p:spTree>
    <p:custDataLst>
      <p:tags r:id="rId1"/>
    </p:custDataLst>
    <p:extLst>
      <p:ext uri="{BB962C8B-B14F-4D97-AF65-F5344CB8AC3E}">
        <p14:creationId xmlns:p14="http://schemas.microsoft.com/office/powerpoint/2010/main" val="35971068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Question 14</a:t>
            </a:r>
          </a:p>
        </p:txBody>
      </p:sp>
      <p:sp>
        <p:nvSpPr>
          <p:cNvPr id="3" name="Content Placeholder 2"/>
          <p:cNvSpPr>
            <a:spLocks noGrp="1"/>
          </p:cNvSpPr>
          <p:nvPr>
            <p:ph idx="1"/>
          </p:nvPr>
        </p:nvSpPr>
        <p:spPr>
          <a:xfrm>
            <a:off x="518900" y="1454087"/>
            <a:ext cx="9208573" cy="937804"/>
          </a:xfrm>
        </p:spPr>
        <p:txBody>
          <a:bodyPr>
            <a:noAutofit/>
          </a:bodyPr>
          <a:lstStyle/>
          <a:p>
            <a:pPr marL="0" indent="0">
              <a:buNone/>
            </a:pPr>
            <a:r>
              <a:rPr lang="en-GB" dirty="0"/>
              <a:t>What two things can you use to extend the range of a wattmeter? </a:t>
            </a:r>
          </a:p>
          <a:p>
            <a:pPr marL="0" indent="0">
              <a:buNone/>
            </a:pPr>
            <a:endParaRPr lang="en-GB" dirty="0"/>
          </a:p>
          <a:p>
            <a:pPr marL="0" indent="0">
              <a:buNone/>
            </a:pPr>
            <a:endParaRPr lang="en-GB" dirty="0"/>
          </a:p>
          <a:p>
            <a:pPr>
              <a:buFont typeface="Courier New" panose="02070309020205020404" pitchFamily="49" charset="0"/>
              <a:buChar char="o"/>
            </a:pPr>
            <a:r>
              <a:rPr lang="en-GB" i="1" dirty="0"/>
              <a:t> Add a current coil and voltage coil</a:t>
            </a:r>
          </a:p>
          <a:p>
            <a:pPr>
              <a:buFont typeface="Courier New" panose="02070309020205020404" pitchFamily="49" charset="0"/>
              <a:buChar char="o"/>
            </a:pPr>
            <a:r>
              <a:rPr lang="en-GB" i="1" dirty="0"/>
              <a:t>Add insert possible answer</a:t>
            </a:r>
          </a:p>
          <a:p>
            <a:pPr>
              <a:buFont typeface="Courier New" panose="02070309020205020404" pitchFamily="49" charset="0"/>
              <a:buChar char="o"/>
            </a:pPr>
            <a:r>
              <a:rPr lang="en-GB" i="1" dirty="0"/>
              <a:t>Add insert possible answer</a:t>
            </a:r>
          </a:p>
        </p:txBody>
      </p:sp>
      <p:sp>
        <p:nvSpPr>
          <p:cNvPr id="4" name="Rectangle 3">
            <a:extLst>
              <a:ext uri="{FF2B5EF4-FFF2-40B4-BE49-F238E27FC236}">
                <a16:creationId xmlns:a16="http://schemas.microsoft.com/office/drawing/2014/main" id="{44F75126-DC13-41DB-BBF1-D2AAC031BDD4}"/>
              </a:ext>
            </a:extLst>
          </p:cNvPr>
          <p:cNvSpPr/>
          <p:nvPr/>
        </p:nvSpPr>
        <p:spPr>
          <a:xfrm>
            <a:off x="1033958" y="2070850"/>
            <a:ext cx="7011225" cy="461665"/>
          </a:xfrm>
          <a:prstGeom prst="rect">
            <a:avLst/>
          </a:prstGeom>
          <a:solidFill>
            <a:schemeClr val="tx2">
              <a:lumMod val="40000"/>
              <a:lumOff val="60000"/>
            </a:schemeClr>
          </a:solidFill>
        </p:spPr>
        <p:txBody>
          <a:bodyPr wrap="square">
            <a:spAutoFit/>
          </a:bodyPr>
          <a:lstStyle/>
          <a:p>
            <a:r>
              <a:rPr lang="en-GB" sz="2400" i="1" dirty="0"/>
              <a:t>Choose the correct answer(s) below and click ‘Submit’. </a:t>
            </a:r>
          </a:p>
        </p:txBody>
      </p:sp>
      <p:pic>
        <p:nvPicPr>
          <p:cNvPr id="5" name="Graphic 4" descr="User">
            <a:extLst>
              <a:ext uri="{FF2B5EF4-FFF2-40B4-BE49-F238E27FC236}">
                <a16:creationId xmlns:a16="http://schemas.microsoft.com/office/drawing/2014/main" id="{267B0389-6BF4-42BB-83B6-F122D8C74E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912" y="1937210"/>
            <a:ext cx="784255" cy="854046"/>
          </a:xfrm>
          <a:prstGeom prst="rect">
            <a:avLst/>
          </a:prstGeom>
        </p:spPr>
      </p:pic>
    </p:spTree>
    <p:custDataLst>
      <p:tags r:id="rId1"/>
    </p:custDataLst>
    <p:extLst>
      <p:ext uri="{BB962C8B-B14F-4D97-AF65-F5344CB8AC3E}">
        <p14:creationId xmlns:p14="http://schemas.microsoft.com/office/powerpoint/2010/main" val="1383899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Outcomes </a:t>
            </a:r>
          </a:p>
        </p:txBody>
      </p:sp>
      <p:sp>
        <p:nvSpPr>
          <p:cNvPr id="3" name="Content Placeholder 2"/>
          <p:cNvSpPr>
            <a:spLocks noGrp="1"/>
          </p:cNvSpPr>
          <p:nvPr>
            <p:ph idx="1"/>
          </p:nvPr>
        </p:nvSpPr>
        <p:spPr>
          <a:xfrm>
            <a:off x="518900" y="1454087"/>
            <a:ext cx="9276622" cy="937804"/>
          </a:xfrm>
        </p:spPr>
        <p:txBody>
          <a:bodyPr>
            <a:noAutofit/>
          </a:bodyPr>
          <a:lstStyle/>
          <a:p>
            <a:pPr marL="0" indent="0">
              <a:buNone/>
            </a:pPr>
            <a:r>
              <a:rPr lang="en-GB" dirty="0"/>
              <a:t>By the end of this unit you will be able to: </a:t>
            </a:r>
          </a:p>
          <a:p>
            <a:r>
              <a:rPr lang="en-GB" dirty="0"/>
              <a:t>Describe how to measure voltage, resistance and current.</a:t>
            </a:r>
          </a:p>
          <a:p>
            <a:r>
              <a:rPr lang="en-GB" dirty="0"/>
              <a:t>Draw a circuit diagram to describe how to correctly connect a voltmeter</a:t>
            </a:r>
          </a:p>
          <a:p>
            <a:r>
              <a:rPr lang="en-GB" dirty="0"/>
              <a:t>Draw a circuit diagram to describe how to correctly connect a ammeter</a:t>
            </a:r>
          </a:p>
          <a:p>
            <a:r>
              <a:rPr lang="en-GB" dirty="0"/>
              <a:t>Draw a circuit diagram to describe how to correctly connect a wattmeter</a:t>
            </a:r>
          </a:p>
          <a:p>
            <a:r>
              <a:rPr lang="en-GB" dirty="0"/>
              <a:t>Explain how to use a multimeter</a:t>
            </a:r>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74285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Question 15</a:t>
            </a:r>
          </a:p>
        </p:txBody>
      </p:sp>
      <p:sp>
        <p:nvSpPr>
          <p:cNvPr id="3" name="Content Placeholder 2"/>
          <p:cNvSpPr>
            <a:spLocks noGrp="1"/>
          </p:cNvSpPr>
          <p:nvPr>
            <p:ph idx="1"/>
          </p:nvPr>
        </p:nvSpPr>
        <p:spPr>
          <a:xfrm>
            <a:off x="518900" y="1454087"/>
            <a:ext cx="9208573" cy="937804"/>
          </a:xfrm>
        </p:spPr>
        <p:txBody>
          <a:bodyPr>
            <a:noAutofit/>
          </a:bodyPr>
          <a:lstStyle/>
          <a:p>
            <a:pPr marL="0" indent="0">
              <a:buNone/>
            </a:pPr>
            <a:r>
              <a:rPr lang="en-GB" dirty="0"/>
              <a:t>There is a special instrument that can measure voltage, resistance and current. What is it called? </a:t>
            </a:r>
          </a:p>
          <a:p>
            <a:pPr marL="0" indent="0">
              <a:buNone/>
            </a:pPr>
            <a:endParaRPr lang="en-GB" dirty="0"/>
          </a:p>
          <a:p>
            <a:pPr marL="0" indent="0">
              <a:buNone/>
            </a:pPr>
            <a:endParaRPr lang="en-GB" dirty="0"/>
          </a:p>
          <a:p>
            <a:pPr>
              <a:buFont typeface="Courier New" panose="02070309020205020404" pitchFamily="49" charset="0"/>
              <a:buChar char="o"/>
            </a:pPr>
            <a:r>
              <a:rPr lang="en-GB" i="1" dirty="0"/>
              <a:t> Multimeter</a:t>
            </a:r>
          </a:p>
          <a:p>
            <a:pPr>
              <a:buFont typeface="Courier New" panose="02070309020205020404" pitchFamily="49" charset="0"/>
              <a:buChar char="o"/>
            </a:pPr>
            <a:r>
              <a:rPr lang="en-GB" dirty="0" err="1"/>
              <a:t>Ampmeter</a:t>
            </a:r>
            <a:endParaRPr lang="en-GB" dirty="0"/>
          </a:p>
          <a:p>
            <a:pPr>
              <a:buFont typeface="Courier New" panose="02070309020205020404" pitchFamily="49" charset="0"/>
              <a:buChar char="o"/>
            </a:pPr>
            <a:r>
              <a:rPr lang="en-GB" dirty="0"/>
              <a:t>Analogue meter</a:t>
            </a:r>
          </a:p>
          <a:p>
            <a:pPr>
              <a:buFont typeface="Courier New" panose="02070309020205020404" pitchFamily="49" charset="0"/>
              <a:buChar char="o"/>
            </a:pPr>
            <a:r>
              <a:rPr lang="en-GB" dirty="0" err="1"/>
              <a:t>Galvameter</a:t>
            </a:r>
            <a:endParaRPr lang="en-GB" dirty="0"/>
          </a:p>
        </p:txBody>
      </p:sp>
      <p:sp>
        <p:nvSpPr>
          <p:cNvPr id="4" name="Rectangle 3">
            <a:extLst>
              <a:ext uri="{FF2B5EF4-FFF2-40B4-BE49-F238E27FC236}">
                <a16:creationId xmlns:a16="http://schemas.microsoft.com/office/drawing/2014/main" id="{44F75126-DC13-41DB-BBF1-D2AAC031BDD4}"/>
              </a:ext>
            </a:extLst>
          </p:cNvPr>
          <p:cNvSpPr/>
          <p:nvPr/>
        </p:nvSpPr>
        <p:spPr>
          <a:xfrm>
            <a:off x="1025794" y="2193313"/>
            <a:ext cx="7011225" cy="461665"/>
          </a:xfrm>
          <a:prstGeom prst="rect">
            <a:avLst/>
          </a:prstGeom>
          <a:solidFill>
            <a:schemeClr val="tx2">
              <a:lumMod val="40000"/>
              <a:lumOff val="60000"/>
            </a:schemeClr>
          </a:solidFill>
        </p:spPr>
        <p:txBody>
          <a:bodyPr wrap="square">
            <a:spAutoFit/>
          </a:bodyPr>
          <a:lstStyle/>
          <a:p>
            <a:r>
              <a:rPr lang="en-GB" sz="2400" i="1" dirty="0"/>
              <a:t>Choose the correct answer(s) below and click ‘Submit’. </a:t>
            </a:r>
          </a:p>
        </p:txBody>
      </p:sp>
      <p:pic>
        <p:nvPicPr>
          <p:cNvPr id="5" name="Graphic 4" descr="User">
            <a:extLst>
              <a:ext uri="{FF2B5EF4-FFF2-40B4-BE49-F238E27FC236}">
                <a16:creationId xmlns:a16="http://schemas.microsoft.com/office/drawing/2014/main" id="{267B0389-6BF4-42BB-83B6-F122D8C74E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1748" y="2059673"/>
            <a:ext cx="784255" cy="854046"/>
          </a:xfrm>
          <a:prstGeom prst="rect">
            <a:avLst/>
          </a:prstGeom>
        </p:spPr>
      </p:pic>
    </p:spTree>
    <p:custDataLst>
      <p:tags r:id="rId1"/>
    </p:custDataLst>
    <p:extLst>
      <p:ext uri="{BB962C8B-B14F-4D97-AF65-F5344CB8AC3E}">
        <p14:creationId xmlns:p14="http://schemas.microsoft.com/office/powerpoint/2010/main" val="15400426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69605-A306-422F-B5C3-CCE68BFC4880}"/>
              </a:ext>
            </a:extLst>
          </p:cNvPr>
          <p:cNvSpPr>
            <a:spLocks noGrp="1"/>
          </p:cNvSpPr>
          <p:nvPr>
            <p:ph type="title"/>
          </p:nvPr>
        </p:nvSpPr>
        <p:spPr/>
        <p:txBody>
          <a:bodyPr/>
          <a:lstStyle/>
          <a:p>
            <a:r>
              <a:rPr lang="en-ZA" dirty="0"/>
              <a:t>Video 01: Paul- Ammeter</a:t>
            </a:r>
          </a:p>
        </p:txBody>
      </p:sp>
      <p:sp>
        <p:nvSpPr>
          <p:cNvPr id="3" name="Content Placeholder 2">
            <a:extLst>
              <a:ext uri="{FF2B5EF4-FFF2-40B4-BE49-F238E27FC236}">
                <a16:creationId xmlns:a16="http://schemas.microsoft.com/office/drawing/2014/main" id="{B2528624-E9DD-42AF-B492-397403E52B5B}"/>
              </a:ext>
            </a:extLst>
          </p:cNvPr>
          <p:cNvSpPr>
            <a:spLocks noGrp="1"/>
          </p:cNvSpPr>
          <p:nvPr>
            <p:ph idx="1"/>
          </p:nvPr>
        </p:nvSpPr>
        <p:spPr/>
        <p:txBody>
          <a:bodyPr>
            <a:normAutofit fontScale="70000" lnSpcReduction="20000"/>
          </a:bodyPr>
          <a:lstStyle/>
          <a:p>
            <a:pPr marL="0" indent="0">
              <a:buNone/>
            </a:pPr>
            <a:r>
              <a:rPr lang="en-ZA" dirty="0"/>
              <a:t>Animated video black white hand drawn images (this should include cut-away screens to circuit diagrams of voltmeter and ammeter connected to connection box in front of geyser) </a:t>
            </a:r>
          </a:p>
          <a:p>
            <a:pPr marL="0" indent="0">
              <a:buNone/>
            </a:pPr>
            <a:endParaRPr lang="en-ZA" dirty="0"/>
          </a:p>
          <a:p>
            <a:pPr marL="0" indent="0">
              <a:buNone/>
            </a:pPr>
            <a:r>
              <a:rPr lang="en-ZA" dirty="0"/>
              <a:t>Mrs Brown’s geyser is not working. Paul is the electrician that goes to see what is wrong with Mrs Brown’s geyser. Paul know that in order for something to work there always needs to be three things: resistance, voltage and current flow (Ohm’s law). In front the geyser is a small connection box. This is where he will do all of his testing. The first thing Paul is going to check is if there is voltage. He will connect the voltmeter across the Live and the Neutral connections. The voltmeter will then register if there is voltage. If there is voltage he will check to see if there is resistance over the element by connecting the ohmmeter across the elements. If there is no resistance it means the element is faulty. If there is resistance and voltage, there should be current flow that he can measure with an ammeter. If there is no current flow it means there is a connection missing. </a:t>
            </a:r>
            <a:r>
              <a:rPr lang="en-ZA" dirty="0" err="1"/>
              <a:t>Ie</a:t>
            </a:r>
            <a:r>
              <a:rPr lang="en-ZA" dirty="0"/>
              <a:t> wire broken or burnt off. </a:t>
            </a:r>
          </a:p>
          <a:p>
            <a:pPr marL="0" indent="0">
              <a:buNone/>
            </a:pPr>
            <a:endParaRPr lang="en-ZA" dirty="0"/>
          </a:p>
          <a:p>
            <a:pPr marL="0" indent="0">
              <a:buNone/>
            </a:pPr>
            <a:r>
              <a:rPr lang="en-ZA" dirty="0"/>
              <a:t>While he was at her house Mrs Brown also mentioned to Paul that she feels her electricity bill is very high. Mrs Brown has a tenant that lives on the property and she wants to know how much power the tenant is using each month. To be able to measure how much power is being used by a household, Paul is going to go to the electricity meter located on the property and he is going use a wattmeter to determine how much power the household has used. </a:t>
            </a:r>
          </a:p>
          <a:p>
            <a:pPr marL="0" indent="0">
              <a:buNone/>
            </a:pPr>
            <a:endParaRPr lang="en-ZA" dirty="0"/>
          </a:p>
        </p:txBody>
      </p:sp>
      <p:sp>
        <p:nvSpPr>
          <p:cNvPr id="4" name="Rectangle 3">
            <a:extLst>
              <a:ext uri="{FF2B5EF4-FFF2-40B4-BE49-F238E27FC236}">
                <a16:creationId xmlns:a16="http://schemas.microsoft.com/office/drawing/2014/main" id="{3ECD5122-4197-4A7E-96EE-A2B75C0F3E59}"/>
              </a:ext>
            </a:extLst>
          </p:cNvPr>
          <p:cNvSpPr/>
          <p:nvPr/>
        </p:nvSpPr>
        <p:spPr>
          <a:xfrm>
            <a:off x="8291072" y="0"/>
            <a:ext cx="1851852" cy="11132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Check script with SME</a:t>
            </a:r>
          </a:p>
        </p:txBody>
      </p:sp>
    </p:spTree>
    <p:custDataLst>
      <p:tags r:id="rId1"/>
    </p:custDataLst>
    <p:extLst>
      <p:ext uri="{BB962C8B-B14F-4D97-AF65-F5344CB8AC3E}">
        <p14:creationId xmlns:p14="http://schemas.microsoft.com/office/powerpoint/2010/main" val="2743074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69605-A306-422F-B5C3-CCE68BFC4880}"/>
              </a:ext>
            </a:extLst>
          </p:cNvPr>
          <p:cNvSpPr>
            <a:spLocks noGrp="1"/>
          </p:cNvSpPr>
          <p:nvPr>
            <p:ph type="title"/>
          </p:nvPr>
        </p:nvSpPr>
        <p:spPr/>
        <p:txBody>
          <a:bodyPr/>
          <a:lstStyle/>
          <a:p>
            <a:r>
              <a:rPr lang="en-ZA" dirty="0"/>
              <a:t>Video 02: Voltmeter</a:t>
            </a:r>
          </a:p>
        </p:txBody>
      </p:sp>
      <p:sp>
        <p:nvSpPr>
          <p:cNvPr id="3" name="Content Placeholder 2">
            <a:extLst>
              <a:ext uri="{FF2B5EF4-FFF2-40B4-BE49-F238E27FC236}">
                <a16:creationId xmlns:a16="http://schemas.microsoft.com/office/drawing/2014/main" id="{B2528624-E9DD-42AF-B492-397403E52B5B}"/>
              </a:ext>
            </a:extLst>
          </p:cNvPr>
          <p:cNvSpPr>
            <a:spLocks noGrp="1"/>
          </p:cNvSpPr>
          <p:nvPr>
            <p:ph idx="1"/>
          </p:nvPr>
        </p:nvSpPr>
        <p:spPr/>
        <p:txBody>
          <a:bodyPr>
            <a:normAutofit/>
          </a:bodyPr>
          <a:lstStyle/>
          <a:p>
            <a:pPr marL="0" indent="0">
              <a:buNone/>
            </a:pPr>
            <a:r>
              <a:rPr lang="en-ZA" dirty="0"/>
              <a:t>Demonstration video with experienced facilitator taking the learner through how to use a voltmeter. Must show closeups of the voltmeter, how it’s connected, the readings and what they mean.  Use the following references for style and content:  </a:t>
            </a:r>
          </a:p>
          <a:p>
            <a:pPr marL="0" indent="0">
              <a:lnSpc>
                <a:spcPct val="100000"/>
              </a:lnSpc>
              <a:buNone/>
            </a:pPr>
            <a:r>
              <a:rPr lang="en-ZA" dirty="0">
                <a:hlinkClick r:id="rId3"/>
              </a:rPr>
              <a:t>https://www.youtube.com/watch?v=vXbllFrpL7Q</a:t>
            </a:r>
            <a:endParaRPr lang="en-ZA" dirty="0"/>
          </a:p>
          <a:p>
            <a:pPr marL="0" indent="0">
              <a:lnSpc>
                <a:spcPct val="100000"/>
              </a:lnSpc>
              <a:buNone/>
            </a:pPr>
            <a:r>
              <a:rPr lang="en-ZA" dirty="0">
                <a:hlinkClick r:id="rId4"/>
              </a:rPr>
              <a:t>https://www.youtube.com/watch?v=TBt-kxYfync</a:t>
            </a:r>
            <a:endParaRPr lang="en-ZA" dirty="0"/>
          </a:p>
          <a:p>
            <a:pPr marL="0" indent="0">
              <a:lnSpc>
                <a:spcPct val="100000"/>
              </a:lnSpc>
              <a:buNone/>
            </a:pPr>
            <a:endParaRPr lang="en-ZA" dirty="0"/>
          </a:p>
          <a:p>
            <a:pPr marL="0" indent="0">
              <a:buNone/>
            </a:pPr>
            <a:endParaRPr lang="en-ZA" dirty="0"/>
          </a:p>
        </p:txBody>
      </p:sp>
      <p:pic>
        <p:nvPicPr>
          <p:cNvPr id="5" name="Picture 4">
            <a:extLst>
              <a:ext uri="{FF2B5EF4-FFF2-40B4-BE49-F238E27FC236}">
                <a16:creationId xmlns:a16="http://schemas.microsoft.com/office/drawing/2014/main" id="{49D044DE-6283-4968-88CF-8BA2E232C607}"/>
              </a:ext>
            </a:extLst>
          </p:cNvPr>
          <p:cNvPicPr>
            <a:picLocks noChangeAspect="1"/>
          </p:cNvPicPr>
          <p:nvPr/>
        </p:nvPicPr>
        <p:blipFill>
          <a:blip r:embed="rId5"/>
          <a:stretch>
            <a:fillRect/>
          </a:stretch>
        </p:blipFill>
        <p:spPr>
          <a:xfrm>
            <a:off x="-4185908" y="4010025"/>
            <a:ext cx="9158803" cy="7283772"/>
          </a:xfrm>
          <a:prstGeom prst="rect">
            <a:avLst/>
          </a:prstGeom>
        </p:spPr>
      </p:pic>
      <p:pic>
        <p:nvPicPr>
          <p:cNvPr id="6" name="Picture 5">
            <a:extLst>
              <a:ext uri="{FF2B5EF4-FFF2-40B4-BE49-F238E27FC236}">
                <a16:creationId xmlns:a16="http://schemas.microsoft.com/office/drawing/2014/main" id="{AC70EBAA-FB64-4BB0-9001-3661723962E2}"/>
              </a:ext>
            </a:extLst>
          </p:cNvPr>
          <p:cNvPicPr>
            <a:picLocks noChangeAspect="1"/>
          </p:cNvPicPr>
          <p:nvPr/>
        </p:nvPicPr>
        <p:blipFill>
          <a:blip r:embed="rId6"/>
          <a:stretch>
            <a:fillRect/>
          </a:stretch>
        </p:blipFill>
        <p:spPr>
          <a:xfrm>
            <a:off x="4972895" y="4010025"/>
            <a:ext cx="6456553" cy="8736627"/>
          </a:xfrm>
          <a:prstGeom prst="rect">
            <a:avLst/>
          </a:prstGeom>
        </p:spPr>
      </p:pic>
    </p:spTree>
    <p:custDataLst>
      <p:tags r:id="rId1"/>
    </p:custDataLst>
    <p:extLst>
      <p:ext uri="{BB962C8B-B14F-4D97-AF65-F5344CB8AC3E}">
        <p14:creationId xmlns:p14="http://schemas.microsoft.com/office/powerpoint/2010/main" val="1764643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69605-A306-422F-B5C3-CCE68BFC4880}"/>
              </a:ext>
            </a:extLst>
          </p:cNvPr>
          <p:cNvSpPr>
            <a:spLocks noGrp="1"/>
          </p:cNvSpPr>
          <p:nvPr>
            <p:ph type="title"/>
          </p:nvPr>
        </p:nvSpPr>
        <p:spPr/>
        <p:txBody>
          <a:bodyPr/>
          <a:lstStyle/>
          <a:p>
            <a:r>
              <a:rPr lang="en-ZA" dirty="0"/>
              <a:t>Video 03: Ammeter</a:t>
            </a:r>
          </a:p>
        </p:txBody>
      </p:sp>
      <p:sp>
        <p:nvSpPr>
          <p:cNvPr id="3" name="Content Placeholder 2">
            <a:extLst>
              <a:ext uri="{FF2B5EF4-FFF2-40B4-BE49-F238E27FC236}">
                <a16:creationId xmlns:a16="http://schemas.microsoft.com/office/drawing/2014/main" id="{B2528624-E9DD-42AF-B492-397403E52B5B}"/>
              </a:ext>
            </a:extLst>
          </p:cNvPr>
          <p:cNvSpPr>
            <a:spLocks noGrp="1"/>
          </p:cNvSpPr>
          <p:nvPr>
            <p:ph idx="1"/>
          </p:nvPr>
        </p:nvSpPr>
        <p:spPr/>
        <p:txBody>
          <a:bodyPr>
            <a:normAutofit/>
          </a:bodyPr>
          <a:lstStyle/>
          <a:p>
            <a:pPr marL="0" indent="0">
              <a:buNone/>
            </a:pPr>
            <a:r>
              <a:rPr lang="en-ZA" dirty="0"/>
              <a:t>Demonstration video with experienced facilitator taking the learner through how to use a ammeter. Must show closeups of the ammeter, how it’s connected, the readings and what they mean.  Use the following references for style and content:  </a:t>
            </a:r>
          </a:p>
          <a:p>
            <a:pPr marL="0" indent="0">
              <a:lnSpc>
                <a:spcPct val="100000"/>
              </a:lnSpc>
              <a:buNone/>
            </a:pPr>
            <a:r>
              <a:rPr lang="en-ZA" dirty="0">
                <a:hlinkClick r:id="rId3"/>
              </a:rPr>
              <a:t>https://www.youtube.com/watch?v=vXbllFrpL7Q</a:t>
            </a:r>
            <a:endParaRPr lang="en-ZA" dirty="0"/>
          </a:p>
          <a:p>
            <a:pPr marL="0" indent="0">
              <a:lnSpc>
                <a:spcPct val="100000"/>
              </a:lnSpc>
              <a:buNone/>
            </a:pPr>
            <a:r>
              <a:rPr lang="en-ZA" dirty="0">
                <a:hlinkClick r:id="rId4"/>
              </a:rPr>
              <a:t>https://www.youtube.com/watch?v=TBt-kxYfync</a:t>
            </a:r>
            <a:endParaRPr lang="en-ZA" dirty="0"/>
          </a:p>
          <a:p>
            <a:pPr marL="0" indent="0">
              <a:lnSpc>
                <a:spcPct val="100000"/>
              </a:lnSpc>
              <a:buNone/>
            </a:pPr>
            <a:endParaRPr lang="en-ZA" dirty="0"/>
          </a:p>
          <a:p>
            <a:pPr marL="0" indent="0">
              <a:buNone/>
            </a:pPr>
            <a:endParaRPr lang="en-ZA" dirty="0"/>
          </a:p>
        </p:txBody>
      </p:sp>
      <p:pic>
        <p:nvPicPr>
          <p:cNvPr id="4" name="Picture 3">
            <a:extLst>
              <a:ext uri="{FF2B5EF4-FFF2-40B4-BE49-F238E27FC236}">
                <a16:creationId xmlns:a16="http://schemas.microsoft.com/office/drawing/2014/main" id="{E0F96540-D039-47CA-8EC4-ED50A05A54D8}"/>
              </a:ext>
            </a:extLst>
          </p:cNvPr>
          <p:cNvPicPr>
            <a:picLocks noChangeAspect="1"/>
          </p:cNvPicPr>
          <p:nvPr/>
        </p:nvPicPr>
        <p:blipFill>
          <a:blip r:embed="rId5"/>
          <a:stretch>
            <a:fillRect/>
          </a:stretch>
        </p:blipFill>
        <p:spPr>
          <a:xfrm>
            <a:off x="199869" y="3849700"/>
            <a:ext cx="3782159" cy="5075571"/>
          </a:xfrm>
          <a:prstGeom prst="rect">
            <a:avLst/>
          </a:prstGeom>
        </p:spPr>
      </p:pic>
      <p:pic>
        <p:nvPicPr>
          <p:cNvPr id="7" name="Picture 6">
            <a:extLst>
              <a:ext uri="{FF2B5EF4-FFF2-40B4-BE49-F238E27FC236}">
                <a16:creationId xmlns:a16="http://schemas.microsoft.com/office/drawing/2014/main" id="{B0CCAD44-E37F-40E2-BF88-D701BA522AE0}"/>
              </a:ext>
            </a:extLst>
          </p:cNvPr>
          <p:cNvPicPr>
            <a:picLocks noChangeAspect="1"/>
          </p:cNvPicPr>
          <p:nvPr/>
        </p:nvPicPr>
        <p:blipFill>
          <a:blip r:embed="rId6"/>
          <a:stretch>
            <a:fillRect/>
          </a:stretch>
        </p:blipFill>
        <p:spPr>
          <a:xfrm>
            <a:off x="4019802" y="3811320"/>
            <a:ext cx="4348111" cy="4128301"/>
          </a:xfrm>
          <a:prstGeom prst="rect">
            <a:avLst/>
          </a:prstGeom>
        </p:spPr>
      </p:pic>
    </p:spTree>
    <p:custDataLst>
      <p:tags r:id="rId1"/>
    </p:custDataLst>
    <p:extLst>
      <p:ext uri="{BB962C8B-B14F-4D97-AF65-F5344CB8AC3E}">
        <p14:creationId xmlns:p14="http://schemas.microsoft.com/office/powerpoint/2010/main" val="1751606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69605-A306-422F-B5C3-CCE68BFC4880}"/>
              </a:ext>
            </a:extLst>
          </p:cNvPr>
          <p:cNvSpPr>
            <a:spLocks noGrp="1"/>
          </p:cNvSpPr>
          <p:nvPr>
            <p:ph type="title"/>
          </p:nvPr>
        </p:nvSpPr>
        <p:spPr/>
        <p:txBody>
          <a:bodyPr/>
          <a:lstStyle/>
          <a:p>
            <a:r>
              <a:rPr lang="en-ZA" dirty="0"/>
              <a:t>Video 04: Wattmeter</a:t>
            </a:r>
          </a:p>
        </p:txBody>
      </p:sp>
      <p:sp>
        <p:nvSpPr>
          <p:cNvPr id="3" name="Content Placeholder 2">
            <a:extLst>
              <a:ext uri="{FF2B5EF4-FFF2-40B4-BE49-F238E27FC236}">
                <a16:creationId xmlns:a16="http://schemas.microsoft.com/office/drawing/2014/main" id="{B2528624-E9DD-42AF-B492-397403E52B5B}"/>
              </a:ext>
            </a:extLst>
          </p:cNvPr>
          <p:cNvSpPr>
            <a:spLocks noGrp="1"/>
          </p:cNvSpPr>
          <p:nvPr>
            <p:ph idx="1"/>
          </p:nvPr>
        </p:nvSpPr>
        <p:spPr/>
        <p:txBody>
          <a:bodyPr>
            <a:normAutofit/>
          </a:bodyPr>
          <a:lstStyle/>
          <a:p>
            <a:pPr marL="0" indent="0">
              <a:buNone/>
            </a:pPr>
            <a:r>
              <a:rPr lang="en-ZA" dirty="0"/>
              <a:t>Demonstration video with experienced facilitator taking the learner through how to use a wattmeter. Must show closeups of the wattmeter, how it’s connected, the readings and what they mean.  Use the following references for style and content:  </a:t>
            </a:r>
          </a:p>
          <a:p>
            <a:pPr marL="0" indent="0">
              <a:lnSpc>
                <a:spcPct val="100000"/>
              </a:lnSpc>
              <a:buNone/>
            </a:pPr>
            <a:r>
              <a:rPr lang="en-ZA" dirty="0">
                <a:hlinkClick r:id="rId4"/>
              </a:rPr>
              <a:t>https://www.youtube.com/watch?v=vXbllFrpL7Q</a:t>
            </a:r>
            <a:endParaRPr lang="en-ZA" dirty="0"/>
          </a:p>
          <a:p>
            <a:pPr marL="0" indent="0">
              <a:lnSpc>
                <a:spcPct val="100000"/>
              </a:lnSpc>
              <a:buNone/>
            </a:pPr>
            <a:r>
              <a:rPr lang="en-ZA" dirty="0">
                <a:hlinkClick r:id="rId5"/>
              </a:rPr>
              <a:t>https://www.youtube.com/watch?v=TBt-kxYfync</a:t>
            </a:r>
            <a:endParaRPr lang="en-ZA" dirty="0"/>
          </a:p>
          <a:p>
            <a:pPr marL="0" indent="0">
              <a:lnSpc>
                <a:spcPct val="100000"/>
              </a:lnSpc>
              <a:buNone/>
            </a:pPr>
            <a:endParaRPr lang="en-ZA" dirty="0"/>
          </a:p>
          <a:p>
            <a:pPr marL="0" indent="0">
              <a:buNone/>
            </a:pPr>
            <a:endParaRPr lang="en-ZA" dirty="0"/>
          </a:p>
        </p:txBody>
      </p:sp>
      <p:pic>
        <p:nvPicPr>
          <p:cNvPr id="5" name="Picture 4">
            <a:extLst>
              <a:ext uri="{FF2B5EF4-FFF2-40B4-BE49-F238E27FC236}">
                <a16:creationId xmlns:a16="http://schemas.microsoft.com/office/drawing/2014/main" id="{3BB399F2-02A7-450C-B7E6-1CCBAFBBC652}"/>
              </a:ext>
            </a:extLst>
          </p:cNvPr>
          <p:cNvPicPr>
            <a:picLocks noChangeAspect="1"/>
          </p:cNvPicPr>
          <p:nvPr/>
        </p:nvPicPr>
        <p:blipFill>
          <a:blip r:embed="rId6"/>
          <a:stretch>
            <a:fillRect/>
          </a:stretch>
        </p:blipFill>
        <p:spPr>
          <a:xfrm>
            <a:off x="437930" y="3749809"/>
            <a:ext cx="4276683" cy="5759450"/>
          </a:xfrm>
          <a:prstGeom prst="rect">
            <a:avLst/>
          </a:prstGeom>
        </p:spPr>
      </p:pic>
    </p:spTree>
    <p:custDataLst>
      <p:tags r:id="rId1"/>
    </p:custDataLst>
    <p:extLst>
      <p:ext uri="{BB962C8B-B14F-4D97-AF65-F5344CB8AC3E}">
        <p14:creationId xmlns:p14="http://schemas.microsoft.com/office/powerpoint/2010/main" val="22271240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69605-A306-422F-B5C3-CCE68BFC4880}"/>
              </a:ext>
            </a:extLst>
          </p:cNvPr>
          <p:cNvSpPr>
            <a:spLocks noGrp="1"/>
          </p:cNvSpPr>
          <p:nvPr>
            <p:ph type="title"/>
          </p:nvPr>
        </p:nvSpPr>
        <p:spPr/>
        <p:txBody>
          <a:bodyPr/>
          <a:lstStyle/>
          <a:p>
            <a:r>
              <a:rPr lang="en-ZA" dirty="0"/>
              <a:t>Video 05: </a:t>
            </a:r>
            <a:r>
              <a:rPr lang="en-ZA" dirty="0" err="1"/>
              <a:t>Multimeter</a:t>
            </a:r>
            <a:endParaRPr lang="en-ZA" dirty="0"/>
          </a:p>
        </p:txBody>
      </p:sp>
      <p:sp>
        <p:nvSpPr>
          <p:cNvPr id="3" name="Content Placeholder 2">
            <a:extLst>
              <a:ext uri="{FF2B5EF4-FFF2-40B4-BE49-F238E27FC236}">
                <a16:creationId xmlns:a16="http://schemas.microsoft.com/office/drawing/2014/main" id="{B2528624-E9DD-42AF-B492-397403E52B5B}"/>
              </a:ext>
            </a:extLst>
          </p:cNvPr>
          <p:cNvSpPr>
            <a:spLocks noGrp="1"/>
          </p:cNvSpPr>
          <p:nvPr>
            <p:ph idx="1"/>
          </p:nvPr>
        </p:nvSpPr>
        <p:spPr/>
        <p:txBody>
          <a:bodyPr>
            <a:normAutofit/>
          </a:bodyPr>
          <a:lstStyle/>
          <a:p>
            <a:pPr marL="0" indent="0">
              <a:buNone/>
            </a:pPr>
            <a:r>
              <a:rPr lang="en-ZA" dirty="0"/>
              <a:t>Demonstration video with experienced facilitator taking the learner through how to use a </a:t>
            </a:r>
            <a:r>
              <a:rPr lang="en-ZA" dirty="0" err="1"/>
              <a:t>multimeter</a:t>
            </a:r>
            <a:r>
              <a:rPr lang="en-ZA" dirty="0"/>
              <a:t>. Must show closeups of the </a:t>
            </a:r>
            <a:r>
              <a:rPr lang="en-ZA" dirty="0" err="1"/>
              <a:t>multimeter</a:t>
            </a:r>
            <a:r>
              <a:rPr lang="en-ZA" dirty="0"/>
              <a:t>, how it’s connected, the readings and what they mean.  Use the following references for style and content:  </a:t>
            </a:r>
          </a:p>
          <a:p>
            <a:pPr marL="0" indent="0">
              <a:lnSpc>
                <a:spcPct val="100000"/>
              </a:lnSpc>
              <a:buNone/>
            </a:pPr>
            <a:r>
              <a:rPr lang="en-ZA" dirty="0">
                <a:hlinkClick r:id="rId3"/>
              </a:rPr>
              <a:t>https://www.youtube.com/watch?v=vXbllFrpL7Q</a:t>
            </a:r>
            <a:endParaRPr lang="en-ZA" dirty="0"/>
          </a:p>
          <a:p>
            <a:pPr marL="0" indent="0">
              <a:lnSpc>
                <a:spcPct val="100000"/>
              </a:lnSpc>
              <a:buNone/>
            </a:pPr>
            <a:r>
              <a:rPr lang="en-ZA" dirty="0">
                <a:hlinkClick r:id="rId4"/>
              </a:rPr>
              <a:t>https://www.youtube.com/watch?v=TBt-kxYfync</a:t>
            </a:r>
            <a:endParaRPr lang="en-ZA" dirty="0"/>
          </a:p>
          <a:p>
            <a:pPr marL="0" indent="0">
              <a:lnSpc>
                <a:spcPct val="100000"/>
              </a:lnSpc>
              <a:buNone/>
            </a:pPr>
            <a:endParaRPr lang="en-ZA" dirty="0"/>
          </a:p>
          <a:p>
            <a:pPr marL="0" indent="0">
              <a:buNone/>
            </a:pPr>
            <a:endParaRPr lang="en-ZA" dirty="0"/>
          </a:p>
        </p:txBody>
      </p:sp>
      <p:pic>
        <p:nvPicPr>
          <p:cNvPr id="5" name="Picture 4">
            <a:extLst>
              <a:ext uri="{FF2B5EF4-FFF2-40B4-BE49-F238E27FC236}">
                <a16:creationId xmlns:a16="http://schemas.microsoft.com/office/drawing/2014/main" id="{3BB399F2-02A7-450C-B7E6-1CCBAFBBC652}"/>
              </a:ext>
            </a:extLst>
          </p:cNvPr>
          <p:cNvPicPr>
            <a:picLocks noChangeAspect="1"/>
          </p:cNvPicPr>
          <p:nvPr/>
        </p:nvPicPr>
        <p:blipFill>
          <a:blip r:embed="rId5"/>
          <a:stretch>
            <a:fillRect/>
          </a:stretch>
        </p:blipFill>
        <p:spPr>
          <a:xfrm>
            <a:off x="437930" y="3749809"/>
            <a:ext cx="4276683" cy="5759450"/>
          </a:xfrm>
          <a:prstGeom prst="rect">
            <a:avLst/>
          </a:prstGeom>
        </p:spPr>
      </p:pic>
    </p:spTree>
    <p:custDataLst>
      <p:tags r:id="rId1"/>
    </p:custDataLst>
    <p:extLst>
      <p:ext uri="{BB962C8B-B14F-4D97-AF65-F5344CB8AC3E}">
        <p14:creationId xmlns:p14="http://schemas.microsoft.com/office/powerpoint/2010/main" val="3257354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69605-A306-422F-B5C3-CCE68BFC4880}"/>
              </a:ext>
            </a:extLst>
          </p:cNvPr>
          <p:cNvSpPr>
            <a:spLocks noGrp="1"/>
          </p:cNvSpPr>
          <p:nvPr>
            <p:ph type="title"/>
          </p:nvPr>
        </p:nvSpPr>
        <p:spPr/>
        <p:txBody>
          <a:bodyPr/>
          <a:lstStyle/>
          <a:p>
            <a:r>
              <a:rPr lang="en-ZA" dirty="0"/>
              <a:t>Video 06: </a:t>
            </a:r>
            <a:r>
              <a:rPr lang="en-ZA" dirty="0" err="1"/>
              <a:t>Multimeter</a:t>
            </a:r>
            <a:endParaRPr lang="en-ZA" dirty="0"/>
          </a:p>
        </p:txBody>
      </p:sp>
      <p:sp>
        <p:nvSpPr>
          <p:cNvPr id="3" name="Content Placeholder 2">
            <a:extLst>
              <a:ext uri="{FF2B5EF4-FFF2-40B4-BE49-F238E27FC236}">
                <a16:creationId xmlns:a16="http://schemas.microsoft.com/office/drawing/2014/main" id="{B2528624-E9DD-42AF-B492-397403E52B5B}"/>
              </a:ext>
            </a:extLst>
          </p:cNvPr>
          <p:cNvSpPr>
            <a:spLocks noGrp="1"/>
          </p:cNvSpPr>
          <p:nvPr>
            <p:ph idx="1"/>
          </p:nvPr>
        </p:nvSpPr>
        <p:spPr/>
        <p:txBody>
          <a:bodyPr>
            <a:normAutofit/>
          </a:bodyPr>
          <a:lstStyle/>
          <a:p>
            <a:pPr marL="0" indent="0">
              <a:buNone/>
            </a:pPr>
            <a:r>
              <a:rPr lang="en-ZA" dirty="0"/>
              <a:t>Demonstration video with experienced facilitator taking the learner through how to use a </a:t>
            </a:r>
            <a:r>
              <a:rPr lang="en-ZA" dirty="0" err="1"/>
              <a:t>multimeter</a:t>
            </a:r>
            <a:r>
              <a:rPr lang="en-ZA" dirty="0"/>
              <a:t>. Must show closeups of the </a:t>
            </a:r>
            <a:r>
              <a:rPr lang="en-ZA" dirty="0" err="1"/>
              <a:t>multimeter</a:t>
            </a:r>
            <a:r>
              <a:rPr lang="en-ZA" dirty="0"/>
              <a:t>, how it’s connected, the readings and what they mean.  Use the following references for style and content:  </a:t>
            </a:r>
          </a:p>
          <a:p>
            <a:pPr marL="0" indent="0">
              <a:lnSpc>
                <a:spcPct val="100000"/>
              </a:lnSpc>
              <a:buNone/>
            </a:pPr>
            <a:r>
              <a:rPr lang="en-ZA" dirty="0">
                <a:hlinkClick r:id="rId3"/>
              </a:rPr>
              <a:t>https://www.youtube.com/watch?v=vXbllFrpL7Q</a:t>
            </a:r>
            <a:endParaRPr lang="en-ZA" dirty="0"/>
          </a:p>
          <a:p>
            <a:pPr marL="0" indent="0">
              <a:lnSpc>
                <a:spcPct val="100000"/>
              </a:lnSpc>
              <a:buNone/>
            </a:pPr>
            <a:r>
              <a:rPr lang="en-ZA" dirty="0">
                <a:hlinkClick r:id="rId4"/>
              </a:rPr>
              <a:t>https://www.youtube.com/watch?v=TBt-kxYfync</a:t>
            </a:r>
            <a:endParaRPr lang="en-ZA" dirty="0"/>
          </a:p>
          <a:p>
            <a:pPr marL="0" indent="0">
              <a:lnSpc>
                <a:spcPct val="100000"/>
              </a:lnSpc>
              <a:buNone/>
            </a:pPr>
            <a:endParaRPr lang="en-ZA" dirty="0"/>
          </a:p>
          <a:p>
            <a:pPr marL="0" indent="0">
              <a:buNone/>
            </a:pPr>
            <a:endParaRPr lang="en-ZA" dirty="0"/>
          </a:p>
        </p:txBody>
      </p:sp>
      <p:pic>
        <p:nvPicPr>
          <p:cNvPr id="5" name="Picture 4">
            <a:extLst>
              <a:ext uri="{FF2B5EF4-FFF2-40B4-BE49-F238E27FC236}">
                <a16:creationId xmlns:a16="http://schemas.microsoft.com/office/drawing/2014/main" id="{3BB399F2-02A7-450C-B7E6-1CCBAFBBC652}"/>
              </a:ext>
            </a:extLst>
          </p:cNvPr>
          <p:cNvPicPr>
            <a:picLocks noChangeAspect="1"/>
          </p:cNvPicPr>
          <p:nvPr/>
        </p:nvPicPr>
        <p:blipFill>
          <a:blip r:embed="rId5"/>
          <a:stretch>
            <a:fillRect/>
          </a:stretch>
        </p:blipFill>
        <p:spPr>
          <a:xfrm>
            <a:off x="437930" y="3749809"/>
            <a:ext cx="4276683" cy="5759450"/>
          </a:xfrm>
          <a:prstGeom prst="rect">
            <a:avLst/>
          </a:prstGeom>
        </p:spPr>
      </p:pic>
    </p:spTree>
    <p:custDataLst>
      <p:tags r:id="rId1"/>
    </p:custDataLst>
    <p:extLst>
      <p:ext uri="{BB962C8B-B14F-4D97-AF65-F5344CB8AC3E}">
        <p14:creationId xmlns:p14="http://schemas.microsoft.com/office/powerpoint/2010/main" val="2882604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Glossy of words</a:t>
            </a:r>
          </a:p>
        </p:txBody>
      </p:sp>
      <p:pic>
        <p:nvPicPr>
          <p:cNvPr id="3" name="Picture 2">
            <a:extLst>
              <a:ext uri="{FF2B5EF4-FFF2-40B4-BE49-F238E27FC236}">
                <a16:creationId xmlns:a16="http://schemas.microsoft.com/office/drawing/2014/main" id="{2583B91F-AFF4-4982-8E07-51AF0BA13C7F}"/>
              </a:ext>
            </a:extLst>
          </p:cNvPr>
          <p:cNvPicPr>
            <a:picLocks noChangeAspect="1"/>
          </p:cNvPicPr>
          <p:nvPr/>
        </p:nvPicPr>
        <p:blipFill>
          <a:blip r:embed="rId4"/>
          <a:stretch>
            <a:fillRect/>
          </a:stretch>
        </p:blipFill>
        <p:spPr>
          <a:xfrm>
            <a:off x="513959" y="1313957"/>
            <a:ext cx="6593774" cy="3907609"/>
          </a:xfrm>
          <a:prstGeom prst="rect">
            <a:avLst/>
          </a:prstGeom>
        </p:spPr>
      </p:pic>
    </p:spTree>
    <p:custDataLst>
      <p:tags r:id="rId1"/>
    </p:custDataLst>
    <p:extLst>
      <p:ext uri="{BB962C8B-B14F-4D97-AF65-F5344CB8AC3E}">
        <p14:creationId xmlns:p14="http://schemas.microsoft.com/office/powerpoint/2010/main" val="3618430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What will I be learning?  </a:t>
            </a:r>
          </a:p>
        </p:txBody>
      </p:sp>
      <p:sp>
        <p:nvSpPr>
          <p:cNvPr id="3" name="Content Placeholder 2"/>
          <p:cNvSpPr>
            <a:spLocks noGrp="1"/>
          </p:cNvSpPr>
          <p:nvPr>
            <p:ph idx="1"/>
          </p:nvPr>
        </p:nvSpPr>
        <p:spPr>
          <a:xfrm>
            <a:off x="522972" y="1454087"/>
            <a:ext cx="8966810" cy="937804"/>
          </a:xfrm>
        </p:spPr>
        <p:txBody>
          <a:bodyPr>
            <a:noAutofit/>
          </a:bodyPr>
          <a:lstStyle/>
          <a:p>
            <a:pPr marL="0" indent="0">
              <a:buNone/>
            </a:pPr>
            <a:r>
              <a:rPr lang="en-GB" dirty="0"/>
              <a:t>In this unit you will learn about the different types of electrical measuring instruments that electricians use to test voltage, resistance and current. To get the most out of this unit there are some concepts that you should already understand. </a:t>
            </a:r>
          </a:p>
        </p:txBody>
      </p:sp>
      <p:sp>
        <p:nvSpPr>
          <p:cNvPr id="5" name="Rectangle 4">
            <a:extLst>
              <a:ext uri="{FF2B5EF4-FFF2-40B4-BE49-F238E27FC236}">
                <a16:creationId xmlns:a16="http://schemas.microsoft.com/office/drawing/2014/main" id="{91C2E24F-F1F6-4313-9AA8-1E128BB86FF7}"/>
              </a:ext>
            </a:extLst>
          </p:cNvPr>
          <p:cNvSpPr/>
          <p:nvPr/>
        </p:nvSpPr>
        <p:spPr>
          <a:xfrm>
            <a:off x="760719" y="4011066"/>
            <a:ext cx="1951745" cy="1137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What is Ohm’s Law?</a:t>
            </a:r>
          </a:p>
        </p:txBody>
      </p:sp>
      <p:sp>
        <p:nvSpPr>
          <p:cNvPr id="6" name="Rectangle 5">
            <a:extLst>
              <a:ext uri="{FF2B5EF4-FFF2-40B4-BE49-F238E27FC236}">
                <a16:creationId xmlns:a16="http://schemas.microsoft.com/office/drawing/2014/main" id="{E5453BB8-F386-4273-A340-B67C8898A953}"/>
              </a:ext>
            </a:extLst>
          </p:cNvPr>
          <p:cNvSpPr/>
          <p:nvPr/>
        </p:nvSpPr>
        <p:spPr>
          <a:xfrm>
            <a:off x="2864863" y="4011065"/>
            <a:ext cx="1951745" cy="1137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What is voltage?</a:t>
            </a:r>
          </a:p>
        </p:txBody>
      </p:sp>
      <p:sp>
        <p:nvSpPr>
          <p:cNvPr id="7" name="Rectangle 6">
            <a:extLst>
              <a:ext uri="{FF2B5EF4-FFF2-40B4-BE49-F238E27FC236}">
                <a16:creationId xmlns:a16="http://schemas.microsoft.com/office/drawing/2014/main" id="{8CA6CF1B-9404-4ABC-ADF2-0D4C08390904}"/>
              </a:ext>
            </a:extLst>
          </p:cNvPr>
          <p:cNvSpPr/>
          <p:nvPr/>
        </p:nvSpPr>
        <p:spPr>
          <a:xfrm>
            <a:off x="4969007" y="4011064"/>
            <a:ext cx="1951745" cy="1137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What is resistance? </a:t>
            </a:r>
          </a:p>
        </p:txBody>
      </p:sp>
      <p:sp>
        <p:nvSpPr>
          <p:cNvPr id="8" name="Rectangle 7">
            <a:extLst>
              <a:ext uri="{FF2B5EF4-FFF2-40B4-BE49-F238E27FC236}">
                <a16:creationId xmlns:a16="http://schemas.microsoft.com/office/drawing/2014/main" id="{1E14F621-E68B-488E-A1E2-0908CE200C24}"/>
              </a:ext>
            </a:extLst>
          </p:cNvPr>
          <p:cNvSpPr/>
          <p:nvPr/>
        </p:nvSpPr>
        <p:spPr>
          <a:xfrm>
            <a:off x="7073151" y="4011063"/>
            <a:ext cx="1951745" cy="1137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What is current? </a:t>
            </a:r>
          </a:p>
        </p:txBody>
      </p:sp>
      <p:sp>
        <p:nvSpPr>
          <p:cNvPr id="9" name="Rectangle 8">
            <a:extLst>
              <a:ext uri="{FF2B5EF4-FFF2-40B4-BE49-F238E27FC236}">
                <a16:creationId xmlns:a16="http://schemas.microsoft.com/office/drawing/2014/main" id="{2B3EB7AC-F6DF-48CD-B0C3-3B03EC192FCF}"/>
              </a:ext>
            </a:extLst>
          </p:cNvPr>
          <p:cNvSpPr/>
          <p:nvPr/>
        </p:nvSpPr>
        <p:spPr>
          <a:xfrm>
            <a:off x="1103749" y="3039038"/>
            <a:ext cx="5817003" cy="461665"/>
          </a:xfrm>
          <a:prstGeom prst="rect">
            <a:avLst/>
          </a:prstGeom>
          <a:solidFill>
            <a:schemeClr val="tx2">
              <a:lumMod val="40000"/>
              <a:lumOff val="60000"/>
            </a:schemeClr>
          </a:solidFill>
        </p:spPr>
        <p:txBody>
          <a:bodyPr wrap="square">
            <a:spAutoFit/>
          </a:bodyPr>
          <a:lstStyle/>
          <a:p>
            <a:r>
              <a:rPr lang="en-GB" sz="2400" i="1" dirty="0"/>
              <a:t>Click on the links below to revise these topics.</a:t>
            </a:r>
          </a:p>
        </p:txBody>
      </p:sp>
      <p:pic>
        <p:nvPicPr>
          <p:cNvPr id="10" name="Graphic 9" descr="User">
            <a:extLst>
              <a:ext uri="{FF2B5EF4-FFF2-40B4-BE49-F238E27FC236}">
                <a16:creationId xmlns:a16="http://schemas.microsoft.com/office/drawing/2014/main" id="{E8D2EB43-8D78-49FB-A768-DD0F8C2A6A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03" y="2905398"/>
            <a:ext cx="784255" cy="854046"/>
          </a:xfrm>
          <a:prstGeom prst="rect">
            <a:avLst/>
          </a:prstGeom>
        </p:spPr>
      </p:pic>
    </p:spTree>
    <p:custDataLst>
      <p:tags r:id="rId1"/>
    </p:custDataLst>
    <p:extLst>
      <p:ext uri="{BB962C8B-B14F-4D97-AF65-F5344CB8AC3E}">
        <p14:creationId xmlns:p14="http://schemas.microsoft.com/office/powerpoint/2010/main" val="2639754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Why do electricians do testing? </a:t>
            </a:r>
          </a:p>
        </p:txBody>
      </p:sp>
      <p:sp>
        <p:nvSpPr>
          <p:cNvPr id="3" name="Content Placeholder 2"/>
          <p:cNvSpPr>
            <a:spLocks noGrp="1"/>
          </p:cNvSpPr>
          <p:nvPr>
            <p:ph idx="1"/>
          </p:nvPr>
        </p:nvSpPr>
        <p:spPr>
          <a:xfrm>
            <a:off x="518900" y="1454087"/>
            <a:ext cx="9208573" cy="937804"/>
          </a:xfrm>
        </p:spPr>
        <p:txBody>
          <a:bodyPr>
            <a:noAutofit/>
          </a:bodyPr>
          <a:lstStyle/>
          <a:p>
            <a:pPr marL="0" indent="0">
              <a:buNone/>
            </a:pPr>
            <a:r>
              <a:rPr lang="en-GB" dirty="0"/>
              <a:t>So, why do electricians even need electrical measuring instruments? Watch the video below to find out why these instruments play such an important role in the work that an electrician does. </a:t>
            </a:r>
            <a:endParaRPr lang="en-GB" i="1" dirty="0"/>
          </a:p>
        </p:txBody>
      </p:sp>
      <p:sp>
        <p:nvSpPr>
          <p:cNvPr id="8" name="Rectangle 7">
            <a:extLst>
              <a:ext uri="{FF2B5EF4-FFF2-40B4-BE49-F238E27FC236}">
                <a16:creationId xmlns:a16="http://schemas.microsoft.com/office/drawing/2014/main" id="{E34005C2-D4C3-4A5E-AAEF-65925517B8A0}"/>
              </a:ext>
            </a:extLst>
          </p:cNvPr>
          <p:cNvSpPr/>
          <p:nvPr/>
        </p:nvSpPr>
        <p:spPr>
          <a:xfrm>
            <a:off x="1219010" y="3003087"/>
            <a:ext cx="2646060" cy="1200329"/>
          </a:xfrm>
          <a:prstGeom prst="rect">
            <a:avLst/>
          </a:prstGeom>
          <a:solidFill>
            <a:schemeClr val="tx2">
              <a:lumMod val="40000"/>
              <a:lumOff val="60000"/>
            </a:schemeClr>
          </a:solidFill>
        </p:spPr>
        <p:txBody>
          <a:bodyPr wrap="square">
            <a:spAutoFit/>
          </a:bodyPr>
          <a:lstStyle/>
          <a:p>
            <a:r>
              <a:rPr lang="en-GB" sz="2400" i="1" dirty="0"/>
              <a:t>Click on the videos for more information.  </a:t>
            </a:r>
          </a:p>
        </p:txBody>
      </p:sp>
      <p:pic>
        <p:nvPicPr>
          <p:cNvPr id="9" name="Graphic 8" descr="User">
            <a:extLst>
              <a:ext uri="{FF2B5EF4-FFF2-40B4-BE49-F238E27FC236}">
                <a16:creationId xmlns:a16="http://schemas.microsoft.com/office/drawing/2014/main" id="{D6499620-1C06-4B16-B441-7D3CF18C17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4963" y="2869447"/>
            <a:ext cx="784255" cy="854046"/>
          </a:xfrm>
          <a:prstGeom prst="rect">
            <a:avLst/>
          </a:prstGeom>
        </p:spPr>
      </p:pic>
      <p:sp>
        <p:nvSpPr>
          <p:cNvPr id="10" name="Rectangle 9">
            <a:extLst>
              <a:ext uri="{FF2B5EF4-FFF2-40B4-BE49-F238E27FC236}">
                <a16:creationId xmlns:a16="http://schemas.microsoft.com/office/drawing/2014/main" id="{82CBBFF3-0DE6-4FFD-948A-ABC94B0E9AE5}"/>
              </a:ext>
            </a:extLst>
          </p:cNvPr>
          <p:cNvSpPr/>
          <p:nvPr/>
        </p:nvSpPr>
        <p:spPr>
          <a:xfrm>
            <a:off x="4299913" y="2869447"/>
            <a:ext cx="4720452" cy="2583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Placeholder Video 01: Paul</a:t>
            </a:r>
          </a:p>
        </p:txBody>
      </p:sp>
    </p:spTree>
    <p:custDataLst>
      <p:tags r:id="rId1"/>
    </p:custDataLst>
    <p:extLst>
      <p:ext uri="{BB962C8B-B14F-4D97-AF65-F5344CB8AC3E}">
        <p14:creationId xmlns:p14="http://schemas.microsoft.com/office/powerpoint/2010/main" val="2968554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Test yourself </a:t>
            </a:r>
          </a:p>
        </p:txBody>
      </p:sp>
      <p:sp>
        <p:nvSpPr>
          <p:cNvPr id="3" name="Content Placeholder 2"/>
          <p:cNvSpPr>
            <a:spLocks noGrp="1"/>
          </p:cNvSpPr>
          <p:nvPr>
            <p:ph idx="1"/>
          </p:nvPr>
        </p:nvSpPr>
        <p:spPr>
          <a:xfrm>
            <a:off x="518900" y="1454087"/>
            <a:ext cx="9208573" cy="937804"/>
          </a:xfrm>
        </p:spPr>
        <p:txBody>
          <a:bodyPr>
            <a:noAutofit/>
          </a:bodyPr>
          <a:lstStyle/>
          <a:p>
            <a:pPr marL="0" indent="0">
              <a:buNone/>
            </a:pPr>
            <a:r>
              <a:rPr lang="en-GB" dirty="0"/>
              <a:t>Why do electricians use electrical measuring instruments? </a:t>
            </a:r>
          </a:p>
          <a:p>
            <a:pPr marL="0" indent="0">
              <a:buNone/>
            </a:pPr>
            <a:endParaRPr lang="en-GB" dirty="0"/>
          </a:p>
          <a:p>
            <a:pPr marL="0" indent="0">
              <a:buNone/>
            </a:pPr>
            <a:endParaRPr lang="en-GB" dirty="0"/>
          </a:p>
          <a:p>
            <a:pPr marL="0" indent="0">
              <a:buNone/>
            </a:pPr>
            <a:endParaRPr lang="en-GB" dirty="0"/>
          </a:p>
          <a:p>
            <a:pPr marL="0" indent="0">
              <a:buNone/>
            </a:pPr>
            <a:r>
              <a:rPr lang="en-GB" dirty="0"/>
              <a:t>To make sure that power source will last longer. </a:t>
            </a:r>
          </a:p>
          <a:p>
            <a:pPr marL="0" indent="0">
              <a:buNone/>
            </a:pPr>
            <a:r>
              <a:rPr lang="en-GB" i="1" dirty="0"/>
              <a:t>To make sure there’s no current flowing before trying to fix something.</a:t>
            </a:r>
          </a:p>
          <a:p>
            <a:pPr marL="0" indent="0">
              <a:buNone/>
            </a:pPr>
            <a:r>
              <a:rPr lang="en-GB" i="1" dirty="0"/>
              <a:t>To find out why there is not enough power flowing to something</a:t>
            </a:r>
            <a:r>
              <a:rPr lang="en-GB" dirty="0"/>
              <a:t>. </a:t>
            </a:r>
          </a:p>
          <a:p>
            <a:pPr marL="0" indent="0">
              <a:buNone/>
            </a:pPr>
            <a:r>
              <a:rPr lang="en-GB" i="1" dirty="0"/>
              <a:t>To find how much power a machine is using.</a:t>
            </a:r>
          </a:p>
          <a:p>
            <a:pPr marL="0" indent="0">
              <a:buNone/>
            </a:pPr>
            <a:r>
              <a:rPr lang="en-GB" dirty="0"/>
              <a:t>To be able to draw a circuit diagram</a:t>
            </a:r>
          </a:p>
          <a:p>
            <a:pPr marL="0" indent="0">
              <a:buNone/>
            </a:pPr>
            <a:r>
              <a:rPr lang="en-GB" dirty="0"/>
              <a:t> </a:t>
            </a:r>
          </a:p>
          <a:p>
            <a:pPr>
              <a:buFont typeface="Courier New" panose="02070309020205020404" pitchFamily="49" charset="0"/>
              <a:buChar char="o"/>
            </a:pPr>
            <a:endParaRPr lang="en-GB" i="1" dirty="0"/>
          </a:p>
        </p:txBody>
      </p:sp>
      <p:sp>
        <p:nvSpPr>
          <p:cNvPr id="4" name="Rectangle 3">
            <a:extLst>
              <a:ext uri="{FF2B5EF4-FFF2-40B4-BE49-F238E27FC236}">
                <a16:creationId xmlns:a16="http://schemas.microsoft.com/office/drawing/2014/main" id="{44F75126-DC13-41DB-BBF1-D2AAC031BDD4}"/>
              </a:ext>
            </a:extLst>
          </p:cNvPr>
          <p:cNvSpPr/>
          <p:nvPr/>
        </p:nvSpPr>
        <p:spPr>
          <a:xfrm>
            <a:off x="1033958" y="2070850"/>
            <a:ext cx="7011225" cy="461665"/>
          </a:xfrm>
          <a:prstGeom prst="rect">
            <a:avLst/>
          </a:prstGeom>
          <a:solidFill>
            <a:schemeClr val="tx2">
              <a:lumMod val="40000"/>
              <a:lumOff val="60000"/>
            </a:schemeClr>
          </a:solidFill>
        </p:spPr>
        <p:txBody>
          <a:bodyPr wrap="square">
            <a:spAutoFit/>
          </a:bodyPr>
          <a:lstStyle/>
          <a:p>
            <a:r>
              <a:rPr lang="en-GB" sz="2400" i="1" dirty="0"/>
              <a:t>Choose the correct answer(s) below and click ‘Submit’. </a:t>
            </a:r>
          </a:p>
        </p:txBody>
      </p:sp>
      <p:pic>
        <p:nvPicPr>
          <p:cNvPr id="5" name="Graphic 4" descr="User">
            <a:extLst>
              <a:ext uri="{FF2B5EF4-FFF2-40B4-BE49-F238E27FC236}">
                <a16:creationId xmlns:a16="http://schemas.microsoft.com/office/drawing/2014/main" id="{267B0389-6BF4-42BB-83B6-F122D8C74E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912" y="1937210"/>
            <a:ext cx="784255" cy="854046"/>
          </a:xfrm>
          <a:prstGeom prst="rect">
            <a:avLst/>
          </a:prstGeom>
        </p:spPr>
      </p:pic>
    </p:spTree>
    <p:custDataLst>
      <p:tags r:id="rId1"/>
    </p:custDataLst>
    <p:extLst>
      <p:ext uri="{BB962C8B-B14F-4D97-AF65-F5344CB8AC3E}">
        <p14:creationId xmlns:p14="http://schemas.microsoft.com/office/powerpoint/2010/main" val="1071770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Electrical measuring instruments  </a:t>
            </a:r>
          </a:p>
        </p:txBody>
      </p:sp>
      <p:sp>
        <p:nvSpPr>
          <p:cNvPr id="3" name="Content Placeholder 2"/>
          <p:cNvSpPr>
            <a:spLocks noGrp="1"/>
          </p:cNvSpPr>
          <p:nvPr>
            <p:ph idx="1"/>
          </p:nvPr>
        </p:nvSpPr>
        <p:spPr>
          <a:xfrm>
            <a:off x="518900" y="1454087"/>
            <a:ext cx="9316663" cy="937804"/>
          </a:xfrm>
        </p:spPr>
        <p:txBody>
          <a:bodyPr>
            <a:noAutofit/>
          </a:bodyPr>
          <a:lstStyle/>
          <a:p>
            <a:pPr marL="0" indent="0">
              <a:buNone/>
            </a:pPr>
            <a:r>
              <a:rPr lang="en-GB" dirty="0"/>
              <a:t>As you saw in the video, electricians measure three main things: </a:t>
            </a:r>
            <a:r>
              <a:rPr lang="en-GB" b="1" dirty="0"/>
              <a:t>resistance</a:t>
            </a:r>
            <a:r>
              <a:rPr lang="en-GB" dirty="0"/>
              <a:t>, </a:t>
            </a:r>
            <a:r>
              <a:rPr lang="en-GB" b="1" dirty="0"/>
              <a:t>voltage</a:t>
            </a:r>
            <a:r>
              <a:rPr lang="en-GB" dirty="0"/>
              <a:t> and </a:t>
            </a:r>
            <a:r>
              <a:rPr lang="en-GB" b="1" dirty="0"/>
              <a:t>current</a:t>
            </a:r>
            <a:r>
              <a:rPr lang="en-GB" dirty="0"/>
              <a:t>. The instruments that they use to test each of these things are:</a:t>
            </a:r>
          </a:p>
          <a:p>
            <a:pPr marL="0" indent="0">
              <a:buNone/>
            </a:pPr>
            <a:endParaRPr lang="en-GB" dirty="0"/>
          </a:p>
        </p:txBody>
      </p:sp>
      <p:sp>
        <p:nvSpPr>
          <p:cNvPr id="6" name="Rectangle 5">
            <a:extLst>
              <a:ext uri="{FF2B5EF4-FFF2-40B4-BE49-F238E27FC236}">
                <a16:creationId xmlns:a16="http://schemas.microsoft.com/office/drawing/2014/main" id="{5D5AFE3C-25EA-4E40-A881-C5274C6CB647}"/>
              </a:ext>
            </a:extLst>
          </p:cNvPr>
          <p:cNvSpPr/>
          <p:nvPr/>
        </p:nvSpPr>
        <p:spPr>
          <a:xfrm>
            <a:off x="638623" y="2875961"/>
            <a:ext cx="2636595" cy="1498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of voltmeter</a:t>
            </a:r>
          </a:p>
        </p:txBody>
      </p:sp>
      <p:sp>
        <p:nvSpPr>
          <p:cNvPr id="7" name="Rectangle 6">
            <a:extLst>
              <a:ext uri="{FF2B5EF4-FFF2-40B4-BE49-F238E27FC236}">
                <a16:creationId xmlns:a16="http://schemas.microsoft.com/office/drawing/2014/main" id="{15ABD95F-A2D4-4E4A-9E1D-7D49E2B40225}"/>
              </a:ext>
            </a:extLst>
          </p:cNvPr>
          <p:cNvSpPr/>
          <p:nvPr/>
        </p:nvSpPr>
        <p:spPr>
          <a:xfrm>
            <a:off x="3633108" y="2879053"/>
            <a:ext cx="2636595" cy="1498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of ammeter</a:t>
            </a:r>
          </a:p>
        </p:txBody>
      </p:sp>
      <p:sp>
        <p:nvSpPr>
          <p:cNvPr id="8" name="Rectangle 7">
            <a:extLst>
              <a:ext uri="{FF2B5EF4-FFF2-40B4-BE49-F238E27FC236}">
                <a16:creationId xmlns:a16="http://schemas.microsoft.com/office/drawing/2014/main" id="{EF79BB95-B9EE-4550-9C5E-A59D499ADDF2}"/>
              </a:ext>
            </a:extLst>
          </p:cNvPr>
          <p:cNvSpPr/>
          <p:nvPr/>
        </p:nvSpPr>
        <p:spPr>
          <a:xfrm>
            <a:off x="6627593" y="2879053"/>
            <a:ext cx="2636595" cy="1498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of wattmeter</a:t>
            </a:r>
          </a:p>
        </p:txBody>
      </p:sp>
      <p:sp>
        <p:nvSpPr>
          <p:cNvPr id="9" name="Rectangle 8">
            <a:extLst>
              <a:ext uri="{FF2B5EF4-FFF2-40B4-BE49-F238E27FC236}">
                <a16:creationId xmlns:a16="http://schemas.microsoft.com/office/drawing/2014/main" id="{A954F66D-57BC-4B64-B402-EF8C91CD868A}"/>
              </a:ext>
            </a:extLst>
          </p:cNvPr>
          <p:cNvSpPr/>
          <p:nvPr/>
        </p:nvSpPr>
        <p:spPr>
          <a:xfrm>
            <a:off x="638623" y="4377439"/>
            <a:ext cx="2636595" cy="7484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accent1"/>
                </a:solidFill>
              </a:rPr>
              <a:t>Measures voltage.</a:t>
            </a:r>
          </a:p>
        </p:txBody>
      </p:sp>
      <p:sp>
        <p:nvSpPr>
          <p:cNvPr id="10" name="Rectangle 9">
            <a:extLst>
              <a:ext uri="{FF2B5EF4-FFF2-40B4-BE49-F238E27FC236}">
                <a16:creationId xmlns:a16="http://schemas.microsoft.com/office/drawing/2014/main" id="{15BDB3E3-274D-4206-B656-EF8DB5625341}"/>
              </a:ext>
            </a:extLst>
          </p:cNvPr>
          <p:cNvSpPr/>
          <p:nvPr/>
        </p:nvSpPr>
        <p:spPr>
          <a:xfrm>
            <a:off x="3633108" y="4374346"/>
            <a:ext cx="2636595" cy="7484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accent1"/>
                </a:solidFill>
              </a:rPr>
              <a:t>Measures current in a circuit.</a:t>
            </a:r>
          </a:p>
        </p:txBody>
      </p:sp>
      <p:sp>
        <p:nvSpPr>
          <p:cNvPr id="11" name="Rectangle 10">
            <a:extLst>
              <a:ext uri="{FF2B5EF4-FFF2-40B4-BE49-F238E27FC236}">
                <a16:creationId xmlns:a16="http://schemas.microsoft.com/office/drawing/2014/main" id="{F42A9474-B8C1-4B26-B9E9-C689CAB011DF}"/>
              </a:ext>
            </a:extLst>
          </p:cNvPr>
          <p:cNvSpPr/>
          <p:nvPr/>
        </p:nvSpPr>
        <p:spPr>
          <a:xfrm>
            <a:off x="6627593" y="4380531"/>
            <a:ext cx="2636595" cy="7484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accent1"/>
                </a:solidFill>
              </a:rPr>
              <a:t>Measures power consumed in a load.</a:t>
            </a:r>
          </a:p>
        </p:txBody>
      </p:sp>
      <p:sp>
        <p:nvSpPr>
          <p:cNvPr id="12" name="Rectangle 11">
            <a:extLst>
              <a:ext uri="{FF2B5EF4-FFF2-40B4-BE49-F238E27FC236}">
                <a16:creationId xmlns:a16="http://schemas.microsoft.com/office/drawing/2014/main" id="{5E8E5E2B-572D-41D0-950D-5A06FCB40CC9}"/>
              </a:ext>
            </a:extLst>
          </p:cNvPr>
          <p:cNvSpPr/>
          <p:nvPr/>
        </p:nvSpPr>
        <p:spPr>
          <a:xfrm>
            <a:off x="638623" y="2479923"/>
            <a:ext cx="2636595" cy="392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accent1"/>
                </a:solidFill>
              </a:rPr>
              <a:t>Voltmeter</a:t>
            </a:r>
          </a:p>
        </p:txBody>
      </p:sp>
      <p:sp>
        <p:nvSpPr>
          <p:cNvPr id="13" name="Rectangle 12">
            <a:extLst>
              <a:ext uri="{FF2B5EF4-FFF2-40B4-BE49-F238E27FC236}">
                <a16:creationId xmlns:a16="http://schemas.microsoft.com/office/drawing/2014/main" id="{7D2814A5-493B-4647-96C0-202816FADCC2}"/>
              </a:ext>
            </a:extLst>
          </p:cNvPr>
          <p:cNvSpPr/>
          <p:nvPr/>
        </p:nvSpPr>
        <p:spPr>
          <a:xfrm>
            <a:off x="3633107" y="2461916"/>
            <a:ext cx="2636595" cy="392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accent1"/>
                </a:solidFill>
              </a:rPr>
              <a:t>Ammeter</a:t>
            </a:r>
          </a:p>
        </p:txBody>
      </p:sp>
      <p:sp>
        <p:nvSpPr>
          <p:cNvPr id="14" name="Rectangle 13">
            <a:extLst>
              <a:ext uri="{FF2B5EF4-FFF2-40B4-BE49-F238E27FC236}">
                <a16:creationId xmlns:a16="http://schemas.microsoft.com/office/drawing/2014/main" id="{FE06F7D7-BA36-4EB0-BAF0-00BD41505BC9}"/>
              </a:ext>
            </a:extLst>
          </p:cNvPr>
          <p:cNvSpPr/>
          <p:nvPr/>
        </p:nvSpPr>
        <p:spPr>
          <a:xfrm>
            <a:off x="6599829" y="2461916"/>
            <a:ext cx="2636595" cy="392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accent1"/>
                </a:solidFill>
              </a:rPr>
              <a:t>Wattmeter</a:t>
            </a:r>
          </a:p>
        </p:txBody>
      </p:sp>
    </p:spTree>
    <p:custDataLst>
      <p:tags r:id="rId1"/>
    </p:custDataLst>
    <p:extLst>
      <p:ext uri="{BB962C8B-B14F-4D97-AF65-F5344CB8AC3E}">
        <p14:creationId xmlns:p14="http://schemas.microsoft.com/office/powerpoint/2010/main" val="28256844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4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14313</TotalTime>
  <Words>4042</Words>
  <Application>Microsoft Office PowerPoint</Application>
  <PresentationFormat>Custom</PresentationFormat>
  <Paragraphs>550</Paragraphs>
  <Slides>46</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Courier New</vt:lpstr>
      <vt:lpstr>Open Sans</vt:lpstr>
      <vt:lpstr>Office Theme</vt:lpstr>
      <vt:lpstr>Electrical Measuring Instruments</vt:lpstr>
      <vt:lpstr>CC Attributions </vt:lpstr>
      <vt:lpstr>PowerPoint Presentation</vt:lpstr>
      <vt:lpstr>Outcomes </vt:lpstr>
      <vt:lpstr>Glossy of words</vt:lpstr>
      <vt:lpstr>What will I be learning?  </vt:lpstr>
      <vt:lpstr>Why do electricians do testing? </vt:lpstr>
      <vt:lpstr>Test yourself </vt:lpstr>
      <vt:lpstr>Electrical measuring instruments  </vt:lpstr>
      <vt:lpstr>Electrical measuring instruments  </vt:lpstr>
      <vt:lpstr>Tips about voltmeters</vt:lpstr>
      <vt:lpstr>Diagram voltmeter connection</vt:lpstr>
      <vt:lpstr>Draw a diagram voltmeter connection</vt:lpstr>
      <vt:lpstr>Compare diagrams</vt:lpstr>
      <vt:lpstr>Tips about ammeters</vt:lpstr>
      <vt:lpstr>Diagram ammeter connection</vt:lpstr>
      <vt:lpstr>Draw a diagram ammeter connection</vt:lpstr>
      <vt:lpstr>Compare diagrams</vt:lpstr>
      <vt:lpstr>Tips about wattmeters</vt:lpstr>
      <vt:lpstr>Diagram wattmeter connection</vt:lpstr>
      <vt:lpstr>Draw a diagram wattmeter connection</vt:lpstr>
      <vt:lpstr>Compare diagrams</vt:lpstr>
      <vt:lpstr>Multimeter</vt:lpstr>
      <vt:lpstr>Multimeter</vt:lpstr>
      <vt:lpstr>Quiz</vt:lpstr>
      <vt:lpstr>Question 1</vt:lpstr>
      <vt:lpstr>Question2</vt:lpstr>
      <vt:lpstr>Question 3 </vt:lpstr>
      <vt:lpstr>Question 4</vt:lpstr>
      <vt:lpstr>Question 5</vt:lpstr>
      <vt:lpstr>Question 6</vt:lpstr>
      <vt:lpstr>Question 7</vt:lpstr>
      <vt:lpstr>Question 8 </vt:lpstr>
      <vt:lpstr>Question 9</vt:lpstr>
      <vt:lpstr>Question 10</vt:lpstr>
      <vt:lpstr>Question 11</vt:lpstr>
      <vt:lpstr>Question 12</vt:lpstr>
      <vt:lpstr>Question 13</vt:lpstr>
      <vt:lpstr>Question 14</vt:lpstr>
      <vt:lpstr>Question 15</vt:lpstr>
      <vt:lpstr>Video 01: Paul- Ammeter</vt:lpstr>
      <vt:lpstr>Video 02: Voltmeter</vt:lpstr>
      <vt:lpstr>Video 03: Ammeter</vt:lpstr>
      <vt:lpstr>Video 04: Wattmeter</vt:lpstr>
      <vt:lpstr>Video 05: Multimeter</vt:lpstr>
      <vt:lpstr>Video 06: Multimeter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890</cp:revision>
  <dcterms:created xsi:type="dcterms:W3CDTF">2018-02-02T12:07:09Z</dcterms:created>
  <dcterms:modified xsi:type="dcterms:W3CDTF">2018-09-20T07:27:12Z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