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notesSlides/notesSlide8.xml" ContentType="application/vnd.openxmlformats-officedocument.presentationml.notesSlide+xml"/>
  <Override PartName="/ppt/tags/tag16.xml" ContentType="application/vnd.openxmlformats-officedocument.presentationml.tags+xml"/>
  <Override PartName="/ppt/notesSlides/notesSlide9.xml" ContentType="application/vnd.openxmlformats-officedocument.presentationml.notesSlide+xml"/>
  <Override PartName="/ppt/tags/tag17.xml" ContentType="application/vnd.openxmlformats-officedocument.presentationml.tags+xml"/>
  <Override PartName="/ppt/notesSlides/notesSlide10.xml" ContentType="application/vnd.openxmlformats-officedocument.presentationml.notesSlide+xml"/>
  <Override PartName="/ppt/tags/tag18.xml" ContentType="application/vnd.openxmlformats-officedocument.presentationml.tags+xml"/>
  <Override PartName="/ppt/notesSlides/notesSlide11.xml" ContentType="application/vnd.openxmlformats-officedocument.presentationml.notesSlide+xml"/>
  <Override PartName="/ppt/tags/tag19.xml" ContentType="application/vnd.openxmlformats-officedocument.presentationml.tags+xml"/>
  <Override PartName="/ppt/notesSlides/notesSlide12.xml" ContentType="application/vnd.openxmlformats-officedocument.presentationml.notesSlide+xml"/>
  <Override PartName="/ppt/tags/tag20.xml" ContentType="application/vnd.openxmlformats-officedocument.presentationml.tags+xml"/>
  <Override PartName="/ppt/notesSlides/notesSlide13.xml" ContentType="application/vnd.openxmlformats-officedocument.presentationml.notesSlide+xml"/>
  <Override PartName="/ppt/tags/tag21.xml" ContentType="application/vnd.openxmlformats-officedocument.presentationml.tags+xml"/>
  <Override PartName="/ppt/notesSlides/notesSlide14.xml" ContentType="application/vnd.openxmlformats-officedocument.presentationml.notesSlide+xml"/>
  <Override PartName="/ppt/tags/tag22.xml" ContentType="application/vnd.openxmlformats-officedocument.presentationml.tags+xml"/>
  <Override PartName="/ppt/notesSlides/notesSlide15.xml" ContentType="application/vnd.openxmlformats-officedocument.presentationml.notesSlide+xml"/>
  <Override PartName="/ppt/tags/tag23.xml" ContentType="application/vnd.openxmlformats-officedocument.presentationml.tags+xml"/>
  <Override PartName="/ppt/notesSlides/notesSlide16.xml" ContentType="application/vnd.openxmlformats-officedocument.presentationml.notesSlide+xml"/>
  <Override PartName="/ppt/tags/tag24.xml" ContentType="application/vnd.openxmlformats-officedocument.presentationml.tags+xml"/>
  <Override PartName="/ppt/notesSlides/notesSlide17.xml" ContentType="application/vnd.openxmlformats-officedocument.presentationml.notesSlide+xml"/>
  <Override PartName="/ppt/tags/tag25.xml" ContentType="application/vnd.openxmlformats-officedocument.presentationml.tags+xml"/>
  <Override PartName="/ppt/notesSlides/notesSlide18.xml" ContentType="application/vnd.openxmlformats-officedocument.presentationml.notesSlide+xml"/>
  <Override PartName="/ppt/tags/tag26.xml" ContentType="application/vnd.openxmlformats-officedocument.presentationml.tags+xml"/>
  <Override PartName="/ppt/notesSlides/notesSlide19.xml" ContentType="application/vnd.openxmlformats-officedocument.presentationml.notesSlide+xml"/>
  <Override PartName="/ppt/tags/tag27.xml" ContentType="application/vnd.openxmlformats-officedocument.presentationml.tags+xml"/>
  <Override PartName="/ppt/notesSlides/notesSlide20.xml" ContentType="application/vnd.openxmlformats-officedocument.presentationml.notesSlide+xml"/>
  <Override PartName="/ppt/tags/tag28.xml" ContentType="application/vnd.openxmlformats-officedocument.presentationml.tags+xml"/>
  <Override PartName="/ppt/notesSlides/notesSlide21.xml" ContentType="application/vnd.openxmlformats-officedocument.presentationml.notesSlide+xml"/>
  <Override PartName="/ppt/tags/tag29.xml" ContentType="application/vnd.openxmlformats-officedocument.presentationml.tags+xml"/>
  <Override PartName="/ppt/notesSlides/notesSlide2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23.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29"/>
  </p:notesMasterIdLst>
  <p:sldIdLst>
    <p:sldId id="278" r:id="rId2"/>
    <p:sldId id="318" r:id="rId3"/>
    <p:sldId id="353" r:id="rId4"/>
    <p:sldId id="297" r:id="rId5"/>
    <p:sldId id="313" r:id="rId6"/>
    <p:sldId id="354" r:id="rId7"/>
    <p:sldId id="314" r:id="rId8"/>
    <p:sldId id="315" r:id="rId9"/>
    <p:sldId id="337" r:id="rId10"/>
    <p:sldId id="356" r:id="rId11"/>
    <p:sldId id="357" r:id="rId12"/>
    <p:sldId id="342" r:id="rId13"/>
    <p:sldId id="351" r:id="rId14"/>
    <p:sldId id="358" r:id="rId15"/>
    <p:sldId id="352" r:id="rId16"/>
    <p:sldId id="345" r:id="rId17"/>
    <p:sldId id="346" r:id="rId18"/>
    <p:sldId id="340" r:id="rId19"/>
    <p:sldId id="359" r:id="rId20"/>
    <p:sldId id="360" r:id="rId21"/>
    <p:sldId id="361" r:id="rId22"/>
    <p:sldId id="363" r:id="rId23"/>
    <p:sldId id="362" r:id="rId24"/>
    <p:sldId id="332" r:id="rId25"/>
    <p:sldId id="339" r:id="rId26"/>
    <p:sldId id="343" r:id="rId27"/>
    <p:sldId id="350" r:id="rId28"/>
  </p:sldIdLst>
  <p:sldSz cx="10239375" cy="5759450"/>
  <p:notesSz cx="6858000" cy="9144000"/>
  <p:custDataLst>
    <p:tags r:id="rId3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78"/>
            <p14:sldId id="318"/>
            <p14:sldId id="353"/>
            <p14:sldId id="297"/>
            <p14:sldId id="313"/>
            <p14:sldId id="354"/>
            <p14:sldId id="314"/>
            <p14:sldId id="315"/>
            <p14:sldId id="337"/>
            <p14:sldId id="356"/>
            <p14:sldId id="357"/>
            <p14:sldId id="342"/>
            <p14:sldId id="351"/>
            <p14:sldId id="358"/>
            <p14:sldId id="352"/>
            <p14:sldId id="345"/>
            <p14:sldId id="346"/>
            <p14:sldId id="340"/>
            <p14:sldId id="359"/>
            <p14:sldId id="360"/>
            <p14:sldId id="361"/>
            <p14:sldId id="363"/>
            <p14:sldId id="362"/>
          </p14:sldIdLst>
        </p14:section>
        <p14:section name="Appendix" id="{61A5EB1E-5BAC-224D-8F20-5D1D8E086C2B}">
          <p14:sldIdLst>
            <p14:sldId id="332"/>
            <p14:sldId id="339"/>
            <p14:sldId id="343"/>
            <p14:sldId id="35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 clrIdx="0">
    <p:extLst/>
  </p:cmAuthor>
  <p:cmAuthor id="2" name="Benita Gomes" initials="BG" lastIdx="6"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1529" autoAdjust="0"/>
  </p:normalViewPr>
  <p:slideViewPr>
    <p:cSldViewPr snapToGrid="0" snapToObjects="1">
      <p:cViewPr varScale="1">
        <p:scale>
          <a:sx n="124" d="100"/>
          <a:sy n="124" d="100"/>
        </p:scale>
        <p:origin x="85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20/09/2018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2821641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 correct answer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shown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 Not quite. </a:t>
            </a:r>
            <a:r>
              <a:rPr lang="en-ZA" sz="1200" i="1" dirty="0"/>
              <a:t>Oxygen and acetylene are the two gasses used to create a flame hot enough to cut through metal.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2263283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moves mouse over the hotspots the corresponding labels should appear. </a:t>
            </a:r>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2853760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Drag and drop 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Learner must drag and drop the correct label to the correct hotspot on the diagram. </a:t>
            </a:r>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2356697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moves mouse over the hotspots the corresponding labels should appear. </a:t>
            </a:r>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2717841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Drag and drop 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Learner must drag and drop the correct label to the correct hotspot on the diagram. </a:t>
            </a:r>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23961503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moves mouse over each block they should see the following: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PPE Block: Slide 14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Precautions Block: Slide 15</a:t>
            </a:r>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4168896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1972362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moves mouse over the hotspots the corresponding labels should appear. </a:t>
            </a:r>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14271963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 correct answer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shown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incorrect-Incorrect. Oxygen and acetylene are highly flammable which means you should never smoke near them. </a:t>
            </a:r>
            <a:endParaRPr lang="en-GB" sz="1200" i="1" dirty="0"/>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1865853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 correct answer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shown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incorrect-Incorrect. Because oxygen and acetylene gasses are flammable (able to catch on fire) </a:t>
            </a:r>
            <a:r>
              <a:rPr lang="en-GB" dirty="0"/>
              <a:t>You should always wear fire resistant overalls when using an oxy-acetylene torch.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893670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27863892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 correct answer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shown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incorrect-Incorrect. Because oxygen and acetylene gasses are flammable (able to catch on fire) </a:t>
            </a:r>
            <a:r>
              <a:rPr lang="en-GB" dirty="0"/>
              <a:t>You should always wear fire resistant overalls when using an oxy-acetylene torch.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16981463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 correct answer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shown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incorrect-Incorrect. Because oxygen and acetylene gasses are flammable (able to catch on fire) </a:t>
            </a:r>
            <a:r>
              <a:rPr lang="en-GB" dirty="0"/>
              <a:t>You should always wear fire resistant overalls when using an oxy-acetylene torch.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13456914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 correct answer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shown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incorrect-Incorrect. Because oxygen and acetylene gasses are flammable (able to catch on fire) </a:t>
            </a:r>
            <a:r>
              <a:rPr lang="en-GB" dirty="0"/>
              <a:t>You should always wear fire resistant overalls when using an oxy-acetylene torch.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6766536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Notes continue on next slide. </a:t>
            </a:r>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1971241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Underlined section should be hyperlinked to Topic 2: Unit 1 Hand tools</a:t>
            </a:r>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187253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645313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Notes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Multiple Choice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One correct answer indicated in italics.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 if correct; Well done you are correct!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 if incorrect: Not quite, The correct answer is that </a:t>
            </a:r>
            <a:r>
              <a:rPr lang="en-GB" b="0" i="1" dirty="0"/>
              <a:t>t</a:t>
            </a:r>
            <a:r>
              <a:rPr lang="en-GB" i="1" dirty="0"/>
              <a:t>he electrician could use a device that uses gas to ignite a flame that is hot enough to cut through metal.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3996910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When learner clicks on video it should play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2080471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 correct answer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shown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 Not quite. </a:t>
            </a:r>
            <a:r>
              <a:rPr lang="en-ZA" sz="1200" i="1" dirty="0"/>
              <a:t>Oxygen and acetylene are the two gasses used to create a flame hot enough to cut through metal.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3304507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moves mouse over the hotspots the corresponding labels should appear. </a:t>
            </a:r>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1595126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 correct answer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shown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 Not quite. </a:t>
            </a:r>
            <a:r>
              <a:rPr lang="en-ZA" sz="1200" i="1" dirty="0"/>
              <a:t>Oxygen and acetylene are the two gasses used to create a flame hot enough to cut through metal.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42000715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5E407DE3-9DDB-4BC9-B55A-F75D494A9618}"/>
              </a:ext>
            </a:extLst>
          </p:cNvPr>
          <p:cNvSpPr/>
          <p:nvPr userDrawn="1"/>
        </p:nvSpPr>
        <p:spPr>
          <a:xfrm>
            <a:off x="483452" y="5084242"/>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t>Unit Objectives</a:t>
            </a:r>
          </a:p>
        </p:txBody>
      </p:sp>
    </p:spTree>
    <p:custDataLst>
      <p:tags r:id="rId1"/>
    </p:custData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03957" y="1294031"/>
            <a:ext cx="8831461" cy="365431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ustDataLst>
      <p:tags r:id="rId1"/>
    </p:custDataLst>
    <p:extLst>
      <p:ext uri="{BB962C8B-B14F-4D97-AF65-F5344CB8AC3E}">
        <p14:creationId xmlns:p14="http://schemas.microsoft.com/office/powerpoint/2010/main" val="348518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ustDataLst>
      <p:tags r:id="rId1"/>
    </p:custDataLst>
    <p:extLst>
      <p:ext uri="{BB962C8B-B14F-4D97-AF65-F5344CB8AC3E}">
        <p14:creationId xmlns:p14="http://schemas.microsoft.com/office/powerpoint/2010/main" val="244811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9/20/2018</a:t>
            </a:fld>
            <a:endParaRPr lang="en-US" dirty="0"/>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custDataLst>
      <p:tags r:id="rId18"/>
    </p:custDataLst>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3.sv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3.sv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3.sv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3.sv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image" Target="../media/image3.sv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image" Target="../media/image3.sv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3.xml"/><Relationship Id="rId6" Type="http://schemas.openxmlformats.org/officeDocument/2006/relationships/image" Target="../media/image5.png"/><Relationship Id="rId5" Type="http://schemas.openxmlformats.org/officeDocument/2006/relationships/image" Target="../media/image3.sv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4.xml"/><Relationship Id="rId5" Type="http://schemas.openxmlformats.org/officeDocument/2006/relationships/image" Target="../media/image3.sv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6.xml"/><Relationship Id="rId5" Type="http://schemas.openxmlformats.org/officeDocument/2006/relationships/image" Target="../media/image3.sv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7.xml"/><Relationship Id="rId5" Type="http://schemas.openxmlformats.org/officeDocument/2006/relationships/image" Target="../media/image3.sv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8.xml"/><Relationship Id="rId5" Type="http://schemas.openxmlformats.org/officeDocument/2006/relationships/image" Target="../media/image3.sv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9.xml"/><Relationship Id="rId6" Type="http://schemas.openxmlformats.org/officeDocument/2006/relationships/image" Target="../media/image6.png"/><Relationship Id="rId5" Type="http://schemas.openxmlformats.org/officeDocument/2006/relationships/image" Target="../media/image3.sv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Yjg3ZxMDv_4" TargetMode="Externa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3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3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3.sv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3.sv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3.sv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Gas Cutting</a:t>
            </a:r>
          </a:p>
        </p:txBody>
      </p:sp>
      <p:sp>
        <p:nvSpPr>
          <p:cNvPr id="3" name="Text Placeholder 2"/>
          <p:cNvSpPr>
            <a:spLocks noGrp="1"/>
          </p:cNvSpPr>
          <p:nvPr>
            <p:ph type="body" idx="1"/>
          </p:nvPr>
        </p:nvSpPr>
        <p:spPr/>
        <p:txBody>
          <a:bodyPr/>
          <a:lstStyle/>
          <a:p>
            <a:r>
              <a:rPr lang="en-GB" dirty="0"/>
              <a:t>Topic 2, Unit 7.2</a:t>
            </a:r>
          </a:p>
        </p:txBody>
      </p:sp>
      <p:sp>
        <p:nvSpPr>
          <p:cNvPr id="4" name="Rectangle 3">
            <a:extLst>
              <a:ext uri="{FF2B5EF4-FFF2-40B4-BE49-F238E27FC236}">
                <a16:creationId xmlns:a16="http://schemas.microsoft.com/office/drawing/2014/main" id="{843779DE-871C-4708-8F99-7021666784BD}"/>
              </a:ext>
            </a:extLst>
          </p:cNvPr>
          <p:cNvSpPr/>
          <p:nvPr/>
        </p:nvSpPr>
        <p:spPr>
          <a:xfrm>
            <a:off x="7184571" y="299677"/>
            <a:ext cx="2435839" cy="1136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Need SME in put especially for the video scripts</a:t>
            </a:r>
          </a:p>
        </p:txBody>
      </p:sp>
      <p:sp>
        <p:nvSpPr>
          <p:cNvPr id="5" name="Rectangle 4">
            <a:extLst>
              <a:ext uri="{FF2B5EF4-FFF2-40B4-BE49-F238E27FC236}">
                <a16:creationId xmlns:a16="http://schemas.microsoft.com/office/drawing/2014/main" id="{5E407DE3-9DDB-4BC9-B55A-F75D494A9618}"/>
              </a:ext>
            </a:extLst>
          </p:cNvPr>
          <p:cNvSpPr/>
          <p:nvPr/>
        </p:nvSpPr>
        <p:spPr>
          <a:xfrm>
            <a:off x="637901" y="4777338"/>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What colour is the tank containing the oxygen? </a:t>
            </a:r>
          </a:p>
        </p:txBody>
      </p:sp>
      <p:sp>
        <p:nvSpPr>
          <p:cNvPr id="5" name="Rectangle 4">
            <a:extLst>
              <a:ext uri="{FF2B5EF4-FFF2-40B4-BE49-F238E27FC236}">
                <a16:creationId xmlns:a16="http://schemas.microsoft.com/office/drawing/2014/main" id="{985AC8D0-2882-4837-8F43-E2AF729F7479}"/>
              </a:ext>
            </a:extLst>
          </p:cNvPr>
          <p:cNvSpPr/>
          <p:nvPr/>
        </p:nvSpPr>
        <p:spPr>
          <a:xfrm>
            <a:off x="1115018" y="2266790"/>
            <a:ext cx="8386033" cy="461665"/>
          </a:xfrm>
          <a:prstGeom prst="rect">
            <a:avLst/>
          </a:prstGeom>
          <a:solidFill>
            <a:schemeClr val="tx2">
              <a:lumMod val="40000"/>
              <a:lumOff val="60000"/>
            </a:schemeClr>
          </a:solidFill>
        </p:spPr>
        <p:txBody>
          <a:bodyPr wrap="square">
            <a:spAutoFit/>
          </a:bodyPr>
          <a:lstStyle/>
          <a:p>
            <a:r>
              <a:rPr lang="en-GB" sz="2400" i="1" dirty="0"/>
              <a:t>Choose the correct answer and click ‘Submit’.</a:t>
            </a:r>
          </a:p>
        </p:txBody>
      </p:sp>
      <p:pic>
        <p:nvPicPr>
          <p:cNvPr id="6" name="Graphic 5" descr="User">
            <a:extLst>
              <a:ext uri="{FF2B5EF4-FFF2-40B4-BE49-F238E27FC236}">
                <a16:creationId xmlns:a16="http://schemas.microsoft.com/office/drawing/2014/main" id="{E79AD182-5015-43CF-9B43-99AE2C204D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0972" y="2133150"/>
            <a:ext cx="784255" cy="854046"/>
          </a:xfrm>
          <a:prstGeom prst="rect">
            <a:avLst/>
          </a:prstGeom>
        </p:spPr>
      </p:pic>
      <p:sp>
        <p:nvSpPr>
          <p:cNvPr id="7" name="TextBox 6">
            <a:extLst>
              <a:ext uri="{FF2B5EF4-FFF2-40B4-BE49-F238E27FC236}">
                <a16:creationId xmlns:a16="http://schemas.microsoft.com/office/drawing/2014/main" id="{08B2E9F5-E796-4E68-95D3-87BA7F414848}"/>
              </a:ext>
            </a:extLst>
          </p:cNvPr>
          <p:cNvSpPr txBox="1"/>
          <p:nvPr/>
        </p:nvSpPr>
        <p:spPr>
          <a:xfrm>
            <a:off x="1115018" y="2958373"/>
            <a:ext cx="9030468" cy="1015663"/>
          </a:xfrm>
          <a:prstGeom prst="rect">
            <a:avLst/>
          </a:prstGeom>
          <a:noFill/>
        </p:spPr>
        <p:txBody>
          <a:bodyPr wrap="square" rtlCol="0">
            <a:spAutoFit/>
          </a:bodyPr>
          <a:lstStyle/>
          <a:p>
            <a:pPr marL="285750" indent="-285750">
              <a:buFont typeface="Courier New" panose="02070309020205020404" pitchFamily="49" charset="0"/>
              <a:buChar char="o"/>
            </a:pPr>
            <a:r>
              <a:rPr lang="en-ZA" sz="2000" i="1" dirty="0"/>
              <a:t>Black</a:t>
            </a:r>
          </a:p>
          <a:p>
            <a:pPr marL="285750" indent="-285750">
              <a:buFont typeface="Courier New" panose="02070309020205020404" pitchFamily="49" charset="0"/>
              <a:buChar char="o"/>
            </a:pPr>
            <a:r>
              <a:rPr lang="en-ZA" sz="2000" dirty="0"/>
              <a:t>Maroon</a:t>
            </a:r>
          </a:p>
          <a:p>
            <a:pPr marL="285750" indent="-285750">
              <a:buFont typeface="Courier New" panose="02070309020205020404" pitchFamily="49" charset="0"/>
              <a:buChar char="o"/>
            </a:pPr>
            <a:r>
              <a:rPr lang="en-ZA" sz="2000" dirty="0"/>
              <a:t>Orange</a:t>
            </a:r>
          </a:p>
        </p:txBody>
      </p:sp>
    </p:spTree>
    <p:custDataLst>
      <p:tags r:id="rId1"/>
    </p:custDataLst>
    <p:extLst>
      <p:ext uri="{BB962C8B-B14F-4D97-AF65-F5344CB8AC3E}">
        <p14:creationId xmlns:p14="http://schemas.microsoft.com/office/powerpoint/2010/main" val="907491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What colour is the tank containing the acetylene? </a:t>
            </a:r>
          </a:p>
        </p:txBody>
      </p:sp>
      <p:sp>
        <p:nvSpPr>
          <p:cNvPr id="5" name="Rectangle 4">
            <a:extLst>
              <a:ext uri="{FF2B5EF4-FFF2-40B4-BE49-F238E27FC236}">
                <a16:creationId xmlns:a16="http://schemas.microsoft.com/office/drawing/2014/main" id="{985AC8D0-2882-4837-8F43-E2AF729F7479}"/>
              </a:ext>
            </a:extLst>
          </p:cNvPr>
          <p:cNvSpPr/>
          <p:nvPr/>
        </p:nvSpPr>
        <p:spPr>
          <a:xfrm>
            <a:off x="1115018" y="2266790"/>
            <a:ext cx="8386033" cy="461665"/>
          </a:xfrm>
          <a:prstGeom prst="rect">
            <a:avLst/>
          </a:prstGeom>
          <a:solidFill>
            <a:schemeClr val="tx2">
              <a:lumMod val="40000"/>
              <a:lumOff val="60000"/>
            </a:schemeClr>
          </a:solidFill>
        </p:spPr>
        <p:txBody>
          <a:bodyPr wrap="square">
            <a:spAutoFit/>
          </a:bodyPr>
          <a:lstStyle/>
          <a:p>
            <a:r>
              <a:rPr lang="en-GB" sz="2400" i="1" dirty="0"/>
              <a:t>Choose the correct answer and click ‘Submit’.</a:t>
            </a:r>
          </a:p>
        </p:txBody>
      </p:sp>
      <p:pic>
        <p:nvPicPr>
          <p:cNvPr id="6" name="Graphic 5" descr="User">
            <a:extLst>
              <a:ext uri="{FF2B5EF4-FFF2-40B4-BE49-F238E27FC236}">
                <a16:creationId xmlns:a16="http://schemas.microsoft.com/office/drawing/2014/main" id="{E79AD182-5015-43CF-9B43-99AE2C204D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0972" y="2133150"/>
            <a:ext cx="784255" cy="854046"/>
          </a:xfrm>
          <a:prstGeom prst="rect">
            <a:avLst/>
          </a:prstGeom>
        </p:spPr>
      </p:pic>
      <p:sp>
        <p:nvSpPr>
          <p:cNvPr id="7" name="TextBox 6">
            <a:extLst>
              <a:ext uri="{FF2B5EF4-FFF2-40B4-BE49-F238E27FC236}">
                <a16:creationId xmlns:a16="http://schemas.microsoft.com/office/drawing/2014/main" id="{08B2E9F5-E796-4E68-95D3-87BA7F414848}"/>
              </a:ext>
            </a:extLst>
          </p:cNvPr>
          <p:cNvSpPr txBox="1"/>
          <p:nvPr/>
        </p:nvSpPr>
        <p:spPr>
          <a:xfrm>
            <a:off x="1115018" y="2958373"/>
            <a:ext cx="9030468" cy="1015663"/>
          </a:xfrm>
          <a:prstGeom prst="rect">
            <a:avLst/>
          </a:prstGeom>
          <a:noFill/>
        </p:spPr>
        <p:txBody>
          <a:bodyPr wrap="square" rtlCol="0">
            <a:spAutoFit/>
          </a:bodyPr>
          <a:lstStyle/>
          <a:p>
            <a:pPr marL="285750" indent="-285750">
              <a:buFont typeface="Courier New" panose="02070309020205020404" pitchFamily="49" charset="0"/>
              <a:buChar char="o"/>
            </a:pPr>
            <a:r>
              <a:rPr lang="en-ZA" sz="2000" dirty="0"/>
              <a:t>Black</a:t>
            </a:r>
          </a:p>
          <a:p>
            <a:pPr marL="285750" indent="-285750">
              <a:buFont typeface="Courier New" panose="02070309020205020404" pitchFamily="49" charset="0"/>
              <a:buChar char="o"/>
            </a:pPr>
            <a:r>
              <a:rPr lang="en-ZA" sz="2000" i="1" dirty="0"/>
              <a:t>Maroon</a:t>
            </a:r>
          </a:p>
          <a:p>
            <a:pPr marL="285750" indent="-285750">
              <a:buFont typeface="Courier New" panose="02070309020205020404" pitchFamily="49" charset="0"/>
              <a:buChar char="o"/>
            </a:pPr>
            <a:r>
              <a:rPr lang="en-ZA" sz="2000" dirty="0"/>
              <a:t>Orange</a:t>
            </a:r>
          </a:p>
        </p:txBody>
      </p:sp>
    </p:spTree>
    <p:custDataLst>
      <p:tags r:id="rId1"/>
    </p:custDataLst>
    <p:extLst>
      <p:ext uri="{BB962C8B-B14F-4D97-AF65-F5344CB8AC3E}">
        <p14:creationId xmlns:p14="http://schemas.microsoft.com/office/powerpoint/2010/main" val="1968801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Parts of an Oxy-acetylene cutting torch</a:t>
            </a:r>
          </a:p>
        </p:txBody>
      </p:sp>
      <p:sp>
        <p:nvSpPr>
          <p:cNvPr id="3" name="Content Placeholder 2"/>
          <p:cNvSpPr>
            <a:spLocks noGrp="1"/>
          </p:cNvSpPr>
          <p:nvPr>
            <p:ph idx="1"/>
          </p:nvPr>
        </p:nvSpPr>
        <p:spPr>
          <a:xfrm>
            <a:off x="518900" y="1419865"/>
            <a:ext cx="9208573" cy="937804"/>
          </a:xfrm>
        </p:spPr>
        <p:txBody>
          <a:bodyPr>
            <a:noAutofit/>
          </a:bodyPr>
          <a:lstStyle/>
          <a:p>
            <a:pPr marL="0" indent="0">
              <a:buNone/>
            </a:pPr>
            <a:r>
              <a:rPr lang="en-GB" dirty="0"/>
              <a:t>Now that you know what the torch looks like on an image, let’s take a look at this tool in more detail </a:t>
            </a:r>
          </a:p>
        </p:txBody>
      </p:sp>
      <p:sp>
        <p:nvSpPr>
          <p:cNvPr id="8" name="Rectangle 7">
            <a:extLst>
              <a:ext uri="{FF2B5EF4-FFF2-40B4-BE49-F238E27FC236}">
                <a16:creationId xmlns:a16="http://schemas.microsoft.com/office/drawing/2014/main" id="{21BF5538-5B81-4AB7-B58B-5F4658F2BF90}"/>
              </a:ext>
            </a:extLst>
          </p:cNvPr>
          <p:cNvSpPr/>
          <p:nvPr/>
        </p:nvSpPr>
        <p:spPr>
          <a:xfrm>
            <a:off x="1045227" y="2353624"/>
            <a:ext cx="8757294" cy="461665"/>
          </a:xfrm>
          <a:prstGeom prst="rect">
            <a:avLst/>
          </a:prstGeom>
          <a:solidFill>
            <a:schemeClr val="tx2">
              <a:lumMod val="40000"/>
              <a:lumOff val="60000"/>
            </a:schemeClr>
          </a:solidFill>
        </p:spPr>
        <p:txBody>
          <a:bodyPr wrap="square">
            <a:spAutoFit/>
          </a:bodyPr>
          <a:lstStyle/>
          <a:p>
            <a:r>
              <a:rPr lang="en-GB" sz="2400" i="1" dirty="0"/>
              <a:t>Click on the video for more information. </a:t>
            </a:r>
          </a:p>
        </p:txBody>
      </p:sp>
      <p:pic>
        <p:nvPicPr>
          <p:cNvPr id="9" name="Graphic 8" descr="User">
            <a:extLst>
              <a:ext uri="{FF2B5EF4-FFF2-40B4-BE49-F238E27FC236}">
                <a16:creationId xmlns:a16="http://schemas.microsoft.com/office/drawing/2014/main" id="{63FC300A-51D4-40E6-9456-7C8E00D46FA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1181" y="2219984"/>
            <a:ext cx="784255" cy="854046"/>
          </a:xfrm>
          <a:prstGeom prst="rect">
            <a:avLst/>
          </a:prstGeom>
        </p:spPr>
      </p:pic>
      <p:sp>
        <p:nvSpPr>
          <p:cNvPr id="10" name="Rectangle 9">
            <a:extLst>
              <a:ext uri="{FF2B5EF4-FFF2-40B4-BE49-F238E27FC236}">
                <a16:creationId xmlns:a16="http://schemas.microsoft.com/office/drawing/2014/main" id="{2A3FC06A-917D-4339-8C2E-627BFDDAE037}"/>
              </a:ext>
            </a:extLst>
          </p:cNvPr>
          <p:cNvSpPr/>
          <p:nvPr/>
        </p:nvSpPr>
        <p:spPr>
          <a:xfrm>
            <a:off x="1186953" y="3074030"/>
            <a:ext cx="4015137" cy="2258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Video 02: Parts of a torch </a:t>
            </a:r>
          </a:p>
        </p:txBody>
      </p:sp>
    </p:spTree>
    <p:custDataLst>
      <p:tags r:id="rId1"/>
    </p:custDataLst>
    <p:extLst>
      <p:ext uri="{BB962C8B-B14F-4D97-AF65-F5344CB8AC3E}">
        <p14:creationId xmlns:p14="http://schemas.microsoft.com/office/powerpoint/2010/main" val="2722717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41E85930-996F-404E-9339-138DC03590B8}"/>
              </a:ext>
            </a:extLst>
          </p:cNvPr>
          <p:cNvPicPr>
            <a:picLocks noChangeAspect="1"/>
          </p:cNvPicPr>
          <p:nvPr/>
        </p:nvPicPr>
        <p:blipFill>
          <a:blip r:embed="rId4"/>
          <a:stretch>
            <a:fillRect/>
          </a:stretch>
        </p:blipFill>
        <p:spPr>
          <a:xfrm>
            <a:off x="3297865" y="2523802"/>
            <a:ext cx="3643643" cy="3118492"/>
          </a:xfrm>
          <a:prstGeom prst="rect">
            <a:avLst/>
          </a:prstGeom>
        </p:spPr>
      </p:pic>
      <p:sp>
        <p:nvSpPr>
          <p:cNvPr id="2" name="Title 1"/>
          <p:cNvSpPr>
            <a:spLocks noGrp="1"/>
          </p:cNvSpPr>
          <p:nvPr>
            <p:ph type="title"/>
          </p:nvPr>
        </p:nvSpPr>
        <p:spPr>
          <a:xfrm>
            <a:off x="443852" y="306638"/>
            <a:ext cx="8831461" cy="1113227"/>
          </a:xfrm>
        </p:spPr>
        <p:txBody>
          <a:bodyPr/>
          <a:lstStyle/>
          <a:p>
            <a:r>
              <a:rPr lang="en-GB" dirty="0"/>
              <a:t>Test yourself </a:t>
            </a:r>
          </a:p>
        </p:txBody>
      </p:sp>
      <p:sp>
        <p:nvSpPr>
          <p:cNvPr id="3" name="Content Placeholder 2"/>
          <p:cNvSpPr>
            <a:spLocks noGrp="1"/>
          </p:cNvSpPr>
          <p:nvPr>
            <p:ph idx="1"/>
          </p:nvPr>
        </p:nvSpPr>
        <p:spPr>
          <a:xfrm>
            <a:off x="518900" y="1131749"/>
            <a:ext cx="9208573" cy="937804"/>
          </a:xfrm>
        </p:spPr>
        <p:txBody>
          <a:bodyPr>
            <a:noAutofit/>
          </a:bodyPr>
          <a:lstStyle/>
          <a:p>
            <a:pPr marL="0" indent="0">
              <a:buNone/>
            </a:pPr>
            <a:r>
              <a:rPr lang="en-GB" dirty="0"/>
              <a:t>Can you label this diagram? </a:t>
            </a:r>
          </a:p>
        </p:txBody>
      </p:sp>
      <p:sp>
        <p:nvSpPr>
          <p:cNvPr id="7" name="Rectangle 6">
            <a:extLst>
              <a:ext uri="{FF2B5EF4-FFF2-40B4-BE49-F238E27FC236}">
                <a16:creationId xmlns:a16="http://schemas.microsoft.com/office/drawing/2014/main" id="{21BC5D61-1A51-4D91-A5D1-F50BB34DA12E}"/>
              </a:ext>
            </a:extLst>
          </p:cNvPr>
          <p:cNvSpPr/>
          <p:nvPr/>
        </p:nvSpPr>
        <p:spPr>
          <a:xfrm>
            <a:off x="7460512" y="3154743"/>
            <a:ext cx="1906325" cy="1221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t>Image placeholder: This should be an image of a real torch with corresponding labels</a:t>
            </a:r>
          </a:p>
        </p:txBody>
      </p:sp>
      <p:sp>
        <p:nvSpPr>
          <p:cNvPr id="8" name="Rectangle 7">
            <a:extLst>
              <a:ext uri="{FF2B5EF4-FFF2-40B4-BE49-F238E27FC236}">
                <a16:creationId xmlns:a16="http://schemas.microsoft.com/office/drawing/2014/main" id="{21BF5538-5B81-4AB7-B58B-5F4658F2BF90}"/>
              </a:ext>
            </a:extLst>
          </p:cNvPr>
          <p:cNvSpPr/>
          <p:nvPr/>
        </p:nvSpPr>
        <p:spPr>
          <a:xfrm>
            <a:off x="1045227" y="1589075"/>
            <a:ext cx="7922040" cy="830997"/>
          </a:xfrm>
          <a:prstGeom prst="rect">
            <a:avLst/>
          </a:prstGeom>
          <a:solidFill>
            <a:schemeClr val="tx2">
              <a:lumMod val="40000"/>
              <a:lumOff val="60000"/>
            </a:schemeClr>
          </a:solidFill>
        </p:spPr>
        <p:txBody>
          <a:bodyPr wrap="square">
            <a:spAutoFit/>
          </a:bodyPr>
          <a:lstStyle/>
          <a:p>
            <a:r>
              <a:rPr lang="en-GB" sz="2400" i="1" dirty="0"/>
              <a:t>Drag and drop the label to the correct part of the machine and click ‘Submit’. </a:t>
            </a:r>
          </a:p>
        </p:txBody>
      </p:sp>
      <p:pic>
        <p:nvPicPr>
          <p:cNvPr id="9" name="Graphic 8" descr="User">
            <a:extLst>
              <a:ext uri="{FF2B5EF4-FFF2-40B4-BE49-F238E27FC236}">
                <a16:creationId xmlns:a16="http://schemas.microsoft.com/office/drawing/2014/main" id="{63FC300A-51D4-40E6-9456-7C8E00D46FA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1181" y="1455435"/>
            <a:ext cx="784255" cy="854046"/>
          </a:xfrm>
          <a:prstGeom prst="rect">
            <a:avLst/>
          </a:prstGeom>
        </p:spPr>
      </p:pic>
      <p:sp>
        <p:nvSpPr>
          <p:cNvPr id="4" name="Rectangle 3">
            <a:extLst>
              <a:ext uri="{FF2B5EF4-FFF2-40B4-BE49-F238E27FC236}">
                <a16:creationId xmlns:a16="http://schemas.microsoft.com/office/drawing/2014/main" id="{E8B3F4CC-ACA8-403B-9ABC-E5F2B89FDF38}"/>
              </a:ext>
            </a:extLst>
          </p:cNvPr>
          <p:cNvSpPr/>
          <p:nvPr/>
        </p:nvSpPr>
        <p:spPr>
          <a:xfrm>
            <a:off x="3526052" y="3199879"/>
            <a:ext cx="883664" cy="676195"/>
          </a:xfrm>
          <a:prstGeom prst="rec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Rectangle 9">
            <a:extLst>
              <a:ext uri="{FF2B5EF4-FFF2-40B4-BE49-F238E27FC236}">
                <a16:creationId xmlns:a16="http://schemas.microsoft.com/office/drawing/2014/main" id="{FF8D1739-7EFF-4314-9D96-18759B95C52E}"/>
              </a:ext>
            </a:extLst>
          </p:cNvPr>
          <p:cNvSpPr/>
          <p:nvPr/>
        </p:nvSpPr>
        <p:spPr>
          <a:xfrm>
            <a:off x="3329741" y="4841947"/>
            <a:ext cx="883664" cy="676195"/>
          </a:xfrm>
          <a:prstGeom prst="rec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Rectangle 11">
            <a:extLst>
              <a:ext uri="{FF2B5EF4-FFF2-40B4-BE49-F238E27FC236}">
                <a16:creationId xmlns:a16="http://schemas.microsoft.com/office/drawing/2014/main" id="{E7F9B7BC-8D7C-4EB3-AA32-18170E7DE23A}"/>
              </a:ext>
            </a:extLst>
          </p:cNvPr>
          <p:cNvSpPr/>
          <p:nvPr/>
        </p:nvSpPr>
        <p:spPr>
          <a:xfrm>
            <a:off x="5801069" y="4841947"/>
            <a:ext cx="883664" cy="676195"/>
          </a:xfrm>
          <a:prstGeom prst="rec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Rectangle 12">
            <a:extLst>
              <a:ext uri="{FF2B5EF4-FFF2-40B4-BE49-F238E27FC236}">
                <a16:creationId xmlns:a16="http://schemas.microsoft.com/office/drawing/2014/main" id="{A0D93B71-8EC3-4ABA-9F87-631CA1FA4978}"/>
              </a:ext>
            </a:extLst>
          </p:cNvPr>
          <p:cNvSpPr/>
          <p:nvPr/>
        </p:nvSpPr>
        <p:spPr>
          <a:xfrm>
            <a:off x="3658386" y="2444056"/>
            <a:ext cx="883664" cy="676195"/>
          </a:xfrm>
          <a:prstGeom prst="rec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Rectangle 13">
            <a:extLst>
              <a:ext uri="{FF2B5EF4-FFF2-40B4-BE49-F238E27FC236}">
                <a16:creationId xmlns:a16="http://schemas.microsoft.com/office/drawing/2014/main" id="{9F2BE85E-BA7F-4240-9C7F-A9FE6BAB9940}"/>
              </a:ext>
            </a:extLst>
          </p:cNvPr>
          <p:cNvSpPr/>
          <p:nvPr/>
        </p:nvSpPr>
        <p:spPr>
          <a:xfrm>
            <a:off x="5333537" y="2390372"/>
            <a:ext cx="1274356" cy="676195"/>
          </a:xfrm>
          <a:prstGeom prst="rec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a:extLst>
              <a:ext uri="{FF2B5EF4-FFF2-40B4-BE49-F238E27FC236}">
                <a16:creationId xmlns:a16="http://schemas.microsoft.com/office/drawing/2014/main" id="{0B8C3C16-1A29-4E2E-838E-7D98625F7136}"/>
              </a:ext>
            </a:extLst>
          </p:cNvPr>
          <p:cNvSpPr/>
          <p:nvPr/>
        </p:nvSpPr>
        <p:spPr>
          <a:xfrm>
            <a:off x="4609230" y="2575085"/>
            <a:ext cx="883664" cy="676195"/>
          </a:xfrm>
          <a:prstGeom prst="rec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custDataLst>
      <p:tags r:id="rId1"/>
    </p:custDataLst>
    <p:extLst>
      <p:ext uri="{BB962C8B-B14F-4D97-AF65-F5344CB8AC3E}">
        <p14:creationId xmlns:p14="http://schemas.microsoft.com/office/powerpoint/2010/main" val="3112835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How to use an Oxy-acetylene cutting torch</a:t>
            </a:r>
          </a:p>
        </p:txBody>
      </p:sp>
      <p:sp>
        <p:nvSpPr>
          <p:cNvPr id="3" name="Content Placeholder 2"/>
          <p:cNvSpPr>
            <a:spLocks noGrp="1"/>
          </p:cNvSpPr>
          <p:nvPr>
            <p:ph idx="1"/>
          </p:nvPr>
        </p:nvSpPr>
        <p:spPr>
          <a:xfrm>
            <a:off x="518900" y="1419865"/>
            <a:ext cx="9208573" cy="937804"/>
          </a:xfrm>
        </p:spPr>
        <p:txBody>
          <a:bodyPr>
            <a:noAutofit/>
          </a:bodyPr>
          <a:lstStyle/>
          <a:p>
            <a:pPr marL="0" indent="0">
              <a:buNone/>
            </a:pPr>
            <a:r>
              <a:rPr lang="en-GB" dirty="0"/>
              <a:t>Now that you know what the torch looks like, let’s take a look at how to use this tool to cut a metal bracket into smaller pieces.</a:t>
            </a:r>
          </a:p>
        </p:txBody>
      </p:sp>
      <p:sp>
        <p:nvSpPr>
          <p:cNvPr id="8" name="Rectangle 7">
            <a:extLst>
              <a:ext uri="{FF2B5EF4-FFF2-40B4-BE49-F238E27FC236}">
                <a16:creationId xmlns:a16="http://schemas.microsoft.com/office/drawing/2014/main" id="{21BF5538-5B81-4AB7-B58B-5F4658F2BF90}"/>
              </a:ext>
            </a:extLst>
          </p:cNvPr>
          <p:cNvSpPr/>
          <p:nvPr/>
        </p:nvSpPr>
        <p:spPr>
          <a:xfrm>
            <a:off x="1045227" y="2353624"/>
            <a:ext cx="8757294" cy="461665"/>
          </a:xfrm>
          <a:prstGeom prst="rect">
            <a:avLst/>
          </a:prstGeom>
          <a:solidFill>
            <a:schemeClr val="tx2">
              <a:lumMod val="40000"/>
              <a:lumOff val="60000"/>
            </a:schemeClr>
          </a:solidFill>
        </p:spPr>
        <p:txBody>
          <a:bodyPr wrap="square">
            <a:spAutoFit/>
          </a:bodyPr>
          <a:lstStyle/>
          <a:p>
            <a:r>
              <a:rPr lang="en-GB" sz="2400" i="1" dirty="0"/>
              <a:t>Click on the video for more information. </a:t>
            </a:r>
          </a:p>
        </p:txBody>
      </p:sp>
      <p:pic>
        <p:nvPicPr>
          <p:cNvPr id="9" name="Graphic 8" descr="User">
            <a:extLst>
              <a:ext uri="{FF2B5EF4-FFF2-40B4-BE49-F238E27FC236}">
                <a16:creationId xmlns:a16="http://schemas.microsoft.com/office/drawing/2014/main" id="{63FC300A-51D4-40E6-9456-7C8E00D46FA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1181" y="2219984"/>
            <a:ext cx="784255" cy="854046"/>
          </a:xfrm>
          <a:prstGeom prst="rect">
            <a:avLst/>
          </a:prstGeom>
        </p:spPr>
      </p:pic>
      <p:sp>
        <p:nvSpPr>
          <p:cNvPr id="10" name="Rectangle 9">
            <a:extLst>
              <a:ext uri="{FF2B5EF4-FFF2-40B4-BE49-F238E27FC236}">
                <a16:creationId xmlns:a16="http://schemas.microsoft.com/office/drawing/2014/main" id="{2A3FC06A-917D-4339-8C2E-627BFDDAE037}"/>
              </a:ext>
            </a:extLst>
          </p:cNvPr>
          <p:cNvSpPr/>
          <p:nvPr/>
        </p:nvSpPr>
        <p:spPr>
          <a:xfrm>
            <a:off x="1186953" y="3074030"/>
            <a:ext cx="4015137" cy="2258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Video 03: How to cut a metal bracket </a:t>
            </a:r>
          </a:p>
        </p:txBody>
      </p:sp>
    </p:spTree>
    <p:custDataLst>
      <p:tags r:id="rId1"/>
    </p:custDataLst>
    <p:extLst>
      <p:ext uri="{BB962C8B-B14F-4D97-AF65-F5344CB8AC3E}">
        <p14:creationId xmlns:p14="http://schemas.microsoft.com/office/powerpoint/2010/main" val="21426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 </a:t>
            </a:r>
          </a:p>
        </p:txBody>
      </p:sp>
      <p:sp>
        <p:nvSpPr>
          <p:cNvPr id="3" name="Content Placeholder 2"/>
          <p:cNvSpPr>
            <a:spLocks noGrp="1"/>
          </p:cNvSpPr>
          <p:nvPr>
            <p:ph idx="1"/>
          </p:nvPr>
        </p:nvSpPr>
        <p:spPr>
          <a:xfrm>
            <a:off x="518900" y="1131749"/>
            <a:ext cx="9208573" cy="937804"/>
          </a:xfrm>
        </p:spPr>
        <p:txBody>
          <a:bodyPr>
            <a:noAutofit/>
          </a:bodyPr>
          <a:lstStyle/>
          <a:p>
            <a:pPr marL="0" indent="0">
              <a:buNone/>
            </a:pPr>
            <a:r>
              <a:rPr lang="en-GB" dirty="0"/>
              <a:t>Here are the steps for cutting a metal bracket into two pieces. Can you put them in the correct order?</a:t>
            </a:r>
          </a:p>
        </p:txBody>
      </p:sp>
      <p:sp>
        <p:nvSpPr>
          <p:cNvPr id="8" name="Rectangle 7">
            <a:extLst>
              <a:ext uri="{FF2B5EF4-FFF2-40B4-BE49-F238E27FC236}">
                <a16:creationId xmlns:a16="http://schemas.microsoft.com/office/drawing/2014/main" id="{21BF5538-5B81-4AB7-B58B-5F4658F2BF90}"/>
              </a:ext>
            </a:extLst>
          </p:cNvPr>
          <p:cNvSpPr/>
          <p:nvPr/>
        </p:nvSpPr>
        <p:spPr>
          <a:xfrm>
            <a:off x="1045227" y="2048728"/>
            <a:ext cx="7922040" cy="461665"/>
          </a:xfrm>
          <a:prstGeom prst="rect">
            <a:avLst/>
          </a:prstGeom>
          <a:solidFill>
            <a:schemeClr val="tx2">
              <a:lumMod val="40000"/>
              <a:lumOff val="60000"/>
            </a:schemeClr>
          </a:solidFill>
        </p:spPr>
        <p:txBody>
          <a:bodyPr wrap="square">
            <a:spAutoFit/>
          </a:bodyPr>
          <a:lstStyle/>
          <a:p>
            <a:r>
              <a:rPr lang="en-GB" sz="2400" i="1" dirty="0"/>
              <a:t>Move the steps into the correct order and click ‘Submit’. </a:t>
            </a:r>
          </a:p>
        </p:txBody>
      </p:sp>
      <p:pic>
        <p:nvPicPr>
          <p:cNvPr id="9" name="Graphic 8" descr="User">
            <a:extLst>
              <a:ext uri="{FF2B5EF4-FFF2-40B4-BE49-F238E27FC236}">
                <a16:creationId xmlns:a16="http://schemas.microsoft.com/office/drawing/2014/main" id="{63FC300A-51D4-40E6-9456-7C8E00D46FA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1181" y="1915088"/>
            <a:ext cx="784255" cy="854046"/>
          </a:xfrm>
          <a:prstGeom prst="rect">
            <a:avLst/>
          </a:prstGeom>
        </p:spPr>
      </p:pic>
      <p:sp>
        <p:nvSpPr>
          <p:cNvPr id="16" name="Rectangle 15">
            <a:extLst>
              <a:ext uri="{FF2B5EF4-FFF2-40B4-BE49-F238E27FC236}">
                <a16:creationId xmlns:a16="http://schemas.microsoft.com/office/drawing/2014/main" id="{00A70B9C-56BE-4425-B9CE-EF4F69B48128}"/>
              </a:ext>
            </a:extLst>
          </p:cNvPr>
          <p:cNvSpPr/>
          <p:nvPr/>
        </p:nvSpPr>
        <p:spPr>
          <a:xfrm>
            <a:off x="7460512" y="3154743"/>
            <a:ext cx="1906325" cy="1221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t>Steps need to be added once Video 02 has been created</a:t>
            </a:r>
          </a:p>
        </p:txBody>
      </p:sp>
      <p:sp>
        <p:nvSpPr>
          <p:cNvPr id="6" name="Rectangle 5">
            <a:extLst>
              <a:ext uri="{FF2B5EF4-FFF2-40B4-BE49-F238E27FC236}">
                <a16:creationId xmlns:a16="http://schemas.microsoft.com/office/drawing/2014/main" id="{740CC0EE-8200-43EA-8390-5385870ACCA8}"/>
              </a:ext>
            </a:extLst>
          </p:cNvPr>
          <p:cNvSpPr/>
          <p:nvPr/>
        </p:nvSpPr>
        <p:spPr>
          <a:xfrm>
            <a:off x="1108129" y="2769134"/>
            <a:ext cx="3409627" cy="4616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Step 1</a:t>
            </a:r>
          </a:p>
        </p:txBody>
      </p:sp>
      <p:sp>
        <p:nvSpPr>
          <p:cNvPr id="17" name="Rectangle 16">
            <a:extLst>
              <a:ext uri="{FF2B5EF4-FFF2-40B4-BE49-F238E27FC236}">
                <a16:creationId xmlns:a16="http://schemas.microsoft.com/office/drawing/2014/main" id="{4BF2A7A5-FED7-4464-817C-45F2D6D11FBC}"/>
              </a:ext>
            </a:extLst>
          </p:cNvPr>
          <p:cNvSpPr/>
          <p:nvPr/>
        </p:nvSpPr>
        <p:spPr>
          <a:xfrm>
            <a:off x="1108129" y="3383199"/>
            <a:ext cx="3409627" cy="4616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Step 2</a:t>
            </a:r>
          </a:p>
        </p:txBody>
      </p:sp>
      <p:sp>
        <p:nvSpPr>
          <p:cNvPr id="18" name="Rectangle 17">
            <a:extLst>
              <a:ext uri="{FF2B5EF4-FFF2-40B4-BE49-F238E27FC236}">
                <a16:creationId xmlns:a16="http://schemas.microsoft.com/office/drawing/2014/main" id="{57DDBBE5-067C-4E9E-AB8B-9ECF5C28484F}"/>
              </a:ext>
            </a:extLst>
          </p:cNvPr>
          <p:cNvSpPr/>
          <p:nvPr/>
        </p:nvSpPr>
        <p:spPr>
          <a:xfrm>
            <a:off x="1108129" y="3997264"/>
            <a:ext cx="3409627" cy="4616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Step 3</a:t>
            </a:r>
          </a:p>
        </p:txBody>
      </p:sp>
      <p:sp>
        <p:nvSpPr>
          <p:cNvPr id="19" name="Rectangle 18">
            <a:extLst>
              <a:ext uri="{FF2B5EF4-FFF2-40B4-BE49-F238E27FC236}">
                <a16:creationId xmlns:a16="http://schemas.microsoft.com/office/drawing/2014/main" id="{6CEC18A0-FEE4-44B1-BC54-D954E8FF9E83}"/>
              </a:ext>
            </a:extLst>
          </p:cNvPr>
          <p:cNvSpPr/>
          <p:nvPr/>
        </p:nvSpPr>
        <p:spPr>
          <a:xfrm>
            <a:off x="1108128" y="4620778"/>
            <a:ext cx="3409627" cy="4616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Step 4</a:t>
            </a:r>
          </a:p>
        </p:txBody>
      </p:sp>
      <p:sp>
        <p:nvSpPr>
          <p:cNvPr id="20" name="Rectangle 19">
            <a:extLst>
              <a:ext uri="{FF2B5EF4-FFF2-40B4-BE49-F238E27FC236}">
                <a16:creationId xmlns:a16="http://schemas.microsoft.com/office/drawing/2014/main" id="{A841E141-535A-4ABE-A1A0-1034F2F54160}"/>
              </a:ext>
            </a:extLst>
          </p:cNvPr>
          <p:cNvSpPr/>
          <p:nvPr/>
        </p:nvSpPr>
        <p:spPr>
          <a:xfrm>
            <a:off x="1108129" y="5244292"/>
            <a:ext cx="3409627" cy="4616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Step 5</a:t>
            </a:r>
          </a:p>
        </p:txBody>
      </p:sp>
    </p:spTree>
    <p:custDataLst>
      <p:tags r:id="rId1"/>
    </p:custDataLst>
    <p:extLst>
      <p:ext uri="{BB962C8B-B14F-4D97-AF65-F5344CB8AC3E}">
        <p14:creationId xmlns:p14="http://schemas.microsoft.com/office/powerpoint/2010/main" val="1420818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Safety precautions</a:t>
            </a:r>
          </a:p>
        </p:txBody>
      </p:sp>
      <p:sp>
        <p:nvSpPr>
          <p:cNvPr id="3" name="Content Placeholder 2"/>
          <p:cNvSpPr>
            <a:spLocks noGrp="1"/>
          </p:cNvSpPr>
          <p:nvPr>
            <p:ph idx="1"/>
          </p:nvPr>
        </p:nvSpPr>
        <p:spPr>
          <a:xfrm>
            <a:off x="518900" y="1419865"/>
            <a:ext cx="9208573" cy="937804"/>
          </a:xfrm>
        </p:spPr>
        <p:txBody>
          <a:bodyPr>
            <a:noAutofit/>
          </a:bodyPr>
          <a:lstStyle/>
          <a:p>
            <a:pPr marL="0" indent="0">
              <a:buNone/>
            </a:pPr>
            <a:r>
              <a:rPr lang="en-GB" dirty="0"/>
              <a:t>When using any kind of machinery you must make sure that you take the correct safety precautions to keep yourself and those around you safe. </a:t>
            </a:r>
          </a:p>
        </p:txBody>
      </p:sp>
      <p:sp>
        <p:nvSpPr>
          <p:cNvPr id="8" name="Rectangle 7">
            <a:extLst>
              <a:ext uri="{FF2B5EF4-FFF2-40B4-BE49-F238E27FC236}">
                <a16:creationId xmlns:a16="http://schemas.microsoft.com/office/drawing/2014/main" id="{21BF5538-5B81-4AB7-B58B-5F4658F2BF90}"/>
              </a:ext>
            </a:extLst>
          </p:cNvPr>
          <p:cNvSpPr/>
          <p:nvPr/>
        </p:nvSpPr>
        <p:spPr>
          <a:xfrm>
            <a:off x="1045227" y="2353624"/>
            <a:ext cx="8757294" cy="461665"/>
          </a:xfrm>
          <a:prstGeom prst="rect">
            <a:avLst/>
          </a:prstGeom>
          <a:solidFill>
            <a:schemeClr val="tx2">
              <a:lumMod val="40000"/>
              <a:lumOff val="60000"/>
            </a:schemeClr>
          </a:solidFill>
        </p:spPr>
        <p:txBody>
          <a:bodyPr wrap="square">
            <a:spAutoFit/>
          </a:bodyPr>
          <a:lstStyle/>
          <a:p>
            <a:r>
              <a:rPr lang="en-GB" sz="2400" i="1" dirty="0"/>
              <a:t>Watch the video below for more information.  </a:t>
            </a:r>
          </a:p>
        </p:txBody>
      </p:sp>
      <p:pic>
        <p:nvPicPr>
          <p:cNvPr id="9" name="Graphic 8" descr="User">
            <a:extLst>
              <a:ext uri="{FF2B5EF4-FFF2-40B4-BE49-F238E27FC236}">
                <a16:creationId xmlns:a16="http://schemas.microsoft.com/office/drawing/2014/main" id="{63FC300A-51D4-40E6-9456-7C8E00D46FA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1181" y="2219984"/>
            <a:ext cx="784255" cy="854046"/>
          </a:xfrm>
          <a:prstGeom prst="rect">
            <a:avLst/>
          </a:prstGeom>
        </p:spPr>
      </p:pic>
      <p:sp>
        <p:nvSpPr>
          <p:cNvPr id="11" name="Rectangle 10">
            <a:extLst>
              <a:ext uri="{FF2B5EF4-FFF2-40B4-BE49-F238E27FC236}">
                <a16:creationId xmlns:a16="http://schemas.microsoft.com/office/drawing/2014/main" id="{DF05132B-9DEC-43D9-A70C-30F2FE240B10}"/>
              </a:ext>
            </a:extLst>
          </p:cNvPr>
          <p:cNvSpPr/>
          <p:nvPr/>
        </p:nvSpPr>
        <p:spPr>
          <a:xfrm>
            <a:off x="1186953" y="3074030"/>
            <a:ext cx="4015137" cy="2258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Video 04: Safety precautions</a:t>
            </a:r>
          </a:p>
        </p:txBody>
      </p:sp>
    </p:spTree>
    <p:custDataLst>
      <p:tags r:id="rId1"/>
    </p:custDataLst>
    <p:extLst>
      <p:ext uri="{BB962C8B-B14F-4D97-AF65-F5344CB8AC3E}">
        <p14:creationId xmlns:p14="http://schemas.microsoft.com/office/powerpoint/2010/main" val="610012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Personal Protective Equipment</a:t>
            </a:r>
          </a:p>
        </p:txBody>
      </p:sp>
      <p:sp>
        <p:nvSpPr>
          <p:cNvPr id="3" name="Content Placeholder 2"/>
          <p:cNvSpPr>
            <a:spLocks noGrp="1"/>
          </p:cNvSpPr>
          <p:nvPr>
            <p:ph idx="1"/>
          </p:nvPr>
        </p:nvSpPr>
        <p:spPr>
          <a:xfrm>
            <a:off x="518900" y="1419865"/>
            <a:ext cx="9208573" cy="937804"/>
          </a:xfrm>
        </p:spPr>
        <p:txBody>
          <a:bodyPr>
            <a:noAutofit/>
          </a:bodyPr>
          <a:lstStyle/>
          <a:p>
            <a:pPr marL="0" indent="0">
              <a:buNone/>
            </a:pPr>
            <a:r>
              <a:rPr lang="en-GB" dirty="0"/>
              <a:t>Here is the PPE you would need when gas cutting. </a:t>
            </a:r>
          </a:p>
        </p:txBody>
      </p:sp>
      <p:sp>
        <p:nvSpPr>
          <p:cNvPr id="8" name="Rectangle 7">
            <a:extLst>
              <a:ext uri="{FF2B5EF4-FFF2-40B4-BE49-F238E27FC236}">
                <a16:creationId xmlns:a16="http://schemas.microsoft.com/office/drawing/2014/main" id="{21BF5538-5B81-4AB7-B58B-5F4658F2BF90}"/>
              </a:ext>
            </a:extLst>
          </p:cNvPr>
          <p:cNvSpPr/>
          <p:nvPr/>
        </p:nvSpPr>
        <p:spPr>
          <a:xfrm>
            <a:off x="1045227" y="2353624"/>
            <a:ext cx="8757294" cy="461665"/>
          </a:xfrm>
          <a:prstGeom prst="rect">
            <a:avLst/>
          </a:prstGeom>
          <a:solidFill>
            <a:schemeClr val="tx2">
              <a:lumMod val="40000"/>
              <a:lumOff val="60000"/>
            </a:schemeClr>
          </a:solidFill>
        </p:spPr>
        <p:txBody>
          <a:bodyPr wrap="square">
            <a:spAutoFit/>
          </a:bodyPr>
          <a:lstStyle/>
          <a:p>
            <a:r>
              <a:rPr lang="en-GB" sz="2400" i="1" dirty="0"/>
              <a:t>Click on the blocks below for more information.  </a:t>
            </a:r>
          </a:p>
        </p:txBody>
      </p:sp>
      <p:pic>
        <p:nvPicPr>
          <p:cNvPr id="9" name="Graphic 8" descr="User">
            <a:extLst>
              <a:ext uri="{FF2B5EF4-FFF2-40B4-BE49-F238E27FC236}">
                <a16:creationId xmlns:a16="http://schemas.microsoft.com/office/drawing/2014/main" id="{63FC300A-51D4-40E6-9456-7C8E00D46FA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1181" y="2219984"/>
            <a:ext cx="784255" cy="854046"/>
          </a:xfrm>
          <a:prstGeom prst="rect">
            <a:avLst/>
          </a:prstGeom>
        </p:spPr>
      </p:pic>
      <p:sp>
        <p:nvSpPr>
          <p:cNvPr id="7" name="Rectangle 6">
            <a:extLst>
              <a:ext uri="{FF2B5EF4-FFF2-40B4-BE49-F238E27FC236}">
                <a16:creationId xmlns:a16="http://schemas.microsoft.com/office/drawing/2014/main" id="{B286CD8B-129E-491C-B555-E982C899FBD5}"/>
              </a:ext>
            </a:extLst>
          </p:cNvPr>
          <p:cNvSpPr/>
          <p:nvPr/>
        </p:nvSpPr>
        <p:spPr>
          <a:xfrm>
            <a:off x="3678046" y="3019124"/>
            <a:ext cx="2363071" cy="2521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a person wearing the following PPE: </a:t>
            </a:r>
          </a:p>
          <a:p>
            <a:pPr algn="ctr"/>
            <a:r>
              <a:rPr lang="en-ZA" dirty="0"/>
              <a:t>Safety overalls non flammable </a:t>
            </a:r>
          </a:p>
          <a:p>
            <a:pPr algn="ctr"/>
            <a:r>
              <a:rPr lang="en-ZA" dirty="0"/>
              <a:t>Safety shoes</a:t>
            </a:r>
          </a:p>
          <a:p>
            <a:pPr algn="ctr"/>
            <a:r>
              <a:rPr lang="en-ZA" dirty="0"/>
              <a:t>Safety glasses</a:t>
            </a:r>
          </a:p>
        </p:txBody>
      </p:sp>
      <p:pic>
        <p:nvPicPr>
          <p:cNvPr id="4" name="Picture 3">
            <a:extLst>
              <a:ext uri="{FF2B5EF4-FFF2-40B4-BE49-F238E27FC236}">
                <a16:creationId xmlns:a16="http://schemas.microsoft.com/office/drawing/2014/main" id="{D9E748B7-89A1-4149-AEE3-2506CCFFD281}"/>
              </a:ext>
            </a:extLst>
          </p:cNvPr>
          <p:cNvPicPr>
            <a:picLocks noChangeAspect="1"/>
          </p:cNvPicPr>
          <p:nvPr/>
        </p:nvPicPr>
        <p:blipFill>
          <a:blip r:embed="rId6"/>
          <a:stretch>
            <a:fillRect/>
          </a:stretch>
        </p:blipFill>
        <p:spPr>
          <a:xfrm>
            <a:off x="6334125" y="3198568"/>
            <a:ext cx="3905250" cy="2162175"/>
          </a:xfrm>
          <a:prstGeom prst="rect">
            <a:avLst/>
          </a:prstGeom>
        </p:spPr>
      </p:pic>
    </p:spTree>
    <p:custDataLst>
      <p:tags r:id="rId1"/>
    </p:custDataLst>
    <p:extLst>
      <p:ext uri="{BB962C8B-B14F-4D97-AF65-F5344CB8AC3E}">
        <p14:creationId xmlns:p14="http://schemas.microsoft.com/office/powerpoint/2010/main" val="373079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Safety precautions </a:t>
            </a:r>
          </a:p>
        </p:txBody>
      </p:sp>
      <p:sp>
        <p:nvSpPr>
          <p:cNvPr id="3" name="Content Placeholder 2"/>
          <p:cNvSpPr>
            <a:spLocks noGrp="1"/>
          </p:cNvSpPr>
          <p:nvPr>
            <p:ph idx="1"/>
          </p:nvPr>
        </p:nvSpPr>
        <p:spPr>
          <a:xfrm>
            <a:off x="518900" y="1419865"/>
            <a:ext cx="9208573" cy="937804"/>
          </a:xfrm>
        </p:spPr>
        <p:txBody>
          <a:bodyPr>
            <a:noAutofit/>
          </a:bodyPr>
          <a:lstStyle/>
          <a:p>
            <a:pPr marL="0" indent="0">
              <a:buNone/>
            </a:pPr>
            <a:r>
              <a:rPr lang="en-GB" dirty="0"/>
              <a:t>Making sure you the people around you are safe is very important. Here are some things you should keep in mind when gas cutting.  </a:t>
            </a:r>
          </a:p>
        </p:txBody>
      </p:sp>
      <p:sp>
        <p:nvSpPr>
          <p:cNvPr id="8" name="Rectangle 7">
            <a:extLst>
              <a:ext uri="{FF2B5EF4-FFF2-40B4-BE49-F238E27FC236}">
                <a16:creationId xmlns:a16="http://schemas.microsoft.com/office/drawing/2014/main" id="{21BF5538-5B81-4AB7-B58B-5F4658F2BF90}"/>
              </a:ext>
            </a:extLst>
          </p:cNvPr>
          <p:cNvSpPr/>
          <p:nvPr/>
        </p:nvSpPr>
        <p:spPr>
          <a:xfrm>
            <a:off x="1102428" y="2357669"/>
            <a:ext cx="8757294" cy="461665"/>
          </a:xfrm>
          <a:prstGeom prst="rect">
            <a:avLst/>
          </a:prstGeom>
          <a:solidFill>
            <a:schemeClr val="tx2">
              <a:lumMod val="40000"/>
              <a:lumOff val="60000"/>
            </a:schemeClr>
          </a:solidFill>
        </p:spPr>
        <p:txBody>
          <a:bodyPr wrap="square">
            <a:spAutoFit/>
          </a:bodyPr>
          <a:lstStyle/>
          <a:p>
            <a:r>
              <a:rPr lang="en-GB" sz="2400" i="1" dirty="0"/>
              <a:t>Click on the video for more information.  </a:t>
            </a:r>
          </a:p>
        </p:txBody>
      </p:sp>
      <p:pic>
        <p:nvPicPr>
          <p:cNvPr id="9" name="Graphic 8" descr="User">
            <a:extLst>
              <a:ext uri="{FF2B5EF4-FFF2-40B4-BE49-F238E27FC236}">
                <a16:creationId xmlns:a16="http://schemas.microsoft.com/office/drawing/2014/main" id="{63FC300A-51D4-40E6-9456-7C8E00D46FA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8382" y="2224029"/>
            <a:ext cx="784255" cy="854046"/>
          </a:xfrm>
          <a:prstGeom prst="rect">
            <a:avLst/>
          </a:prstGeom>
        </p:spPr>
      </p:pic>
      <p:sp>
        <p:nvSpPr>
          <p:cNvPr id="10" name="Rectangle 9">
            <a:extLst>
              <a:ext uri="{FF2B5EF4-FFF2-40B4-BE49-F238E27FC236}">
                <a16:creationId xmlns:a16="http://schemas.microsoft.com/office/drawing/2014/main" id="{2A3FC06A-917D-4339-8C2E-627BFDDAE037}"/>
              </a:ext>
            </a:extLst>
          </p:cNvPr>
          <p:cNvSpPr/>
          <p:nvPr/>
        </p:nvSpPr>
        <p:spPr>
          <a:xfrm>
            <a:off x="1157447" y="3040983"/>
            <a:ext cx="4222607" cy="25972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Video 04 Safety Precautions</a:t>
            </a:r>
          </a:p>
        </p:txBody>
      </p:sp>
    </p:spTree>
    <p:custDataLst>
      <p:tags r:id="rId1"/>
    </p:custDataLst>
    <p:extLst>
      <p:ext uri="{BB962C8B-B14F-4D97-AF65-F5344CB8AC3E}">
        <p14:creationId xmlns:p14="http://schemas.microsoft.com/office/powerpoint/2010/main" val="2485661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Say whether the following statement is true or false. </a:t>
            </a:r>
          </a:p>
          <a:p>
            <a:pPr marL="0" indent="0">
              <a:buNone/>
            </a:pPr>
            <a:r>
              <a:rPr lang="en-GB" b="1" dirty="0"/>
              <a:t>The gasses used for gas cutting are not flammable so it’s ok to smoke near them.  </a:t>
            </a:r>
          </a:p>
        </p:txBody>
      </p:sp>
      <p:sp>
        <p:nvSpPr>
          <p:cNvPr id="5" name="Rectangle 4">
            <a:extLst>
              <a:ext uri="{FF2B5EF4-FFF2-40B4-BE49-F238E27FC236}">
                <a16:creationId xmlns:a16="http://schemas.microsoft.com/office/drawing/2014/main" id="{985AC8D0-2882-4837-8F43-E2AF729F7479}"/>
              </a:ext>
            </a:extLst>
          </p:cNvPr>
          <p:cNvSpPr/>
          <p:nvPr/>
        </p:nvSpPr>
        <p:spPr>
          <a:xfrm>
            <a:off x="1115018" y="2875570"/>
            <a:ext cx="8386033" cy="461665"/>
          </a:xfrm>
          <a:prstGeom prst="rect">
            <a:avLst/>
          </a:prstGeom>
          <a:solidFill>
            <a:schemeClr val="tx2">
              <a:lumMod val="40000"/>
              <a:lumOff val="60000"/>
            </a:schemeClr>
          </a:solidFill>
        </p:spPr>
        <p:txBody>
          <a:bodyPr wrap="square">
            <a:spAutoFit/>
          </a:bodyPr>
          <a:lstStyle/>
          <a:p>
            <a:r>
              <a:rPr lang="en-GB" sz="2400" i="1" dirty="0"/>
              <a:t>Choose the correct answer and click ‘Submit’.</a:t>
            </a:r>
          </a:p>
        </p:txBody>
      </p:sp>
      <p:pic>
        <p:nvPicPr>
          <p:cNvPr id="6" name="Graphic 5" descr="User">
            <a:extLst>
              <a:ext uri="{FF2B5EF4-FFF2-40B4-BE49-F238E27FC236}">
                <a16:creationId xmlns:a16="http://schemas.microsoft.com/office/drawing/2014/main" id="{E79AD182-5015-43CF-9B43-99AE2C204D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0972" y="2741930"/>
            <a:ext cx="784255" cy="854046"/>
          </a:xfrm>
          <a:prstGeom prst="rect">
            <a:avLst/>
          </a:prstGeom>
        </p:spPr>
      </p:pic>
      <p:sp>
        <p:nvSpPr>
          <p:cNvPr id="7" name="TextBox 6">
            <a:extLst>
              <a:ext uri="{FF2B5EF4-FFF2-40B4-BE49-F238E27FC236}">
                <a16:creationId xmlns:a16="http://schemas.microsoft.com/office/drawing/2014/main" id="{08B2E9F5-E796-4E68-95D3-87BA7F414848}"/>
              </a:ext>
            </a:extLst>
          </p:cNvPr>
          <p:cNvSpPr txBox="1"/>
          <p:nvPr/>
        </p:nvSpPr>
        <p:spPr>
          <a:xfrm>
            <a:off x="1115018" y="3567153"/>
            <a:ext cx="9030468" cy="707886"/>
          </a:xfrm>
          <a:prstGeom prst="rect">
            <a:avLst/>
          </a:prstGeom>
          <a:noFill/>
        </p:spPr>
        <p:txBody>
          <a:bodyPr wrap="square" rtlCol="0">
            <a:spAutoFit/>
          </a:bodyPr>
          <a:lstStyle/>
          <a:p>
            <a:pPr marL="285750" indent="-285750">
              <a:buFont typeface="Courier New" panose="02070309020205020404" pitchFamily="49" charset="0"/>
              <a:buChar char="o"/>
            </a:pPr>
            <a:r>
              <a:rPr lang="en-ZA" sz="2000" dirty="0"/>
              <a:t>True</a:t>
            </a:r>
          </a:p>
          <a:p>
            <a:pPr marL="285750" indent="-285750">
              <a:buFont typeface="Courier New" panose="02070309020205020404" pitchFamily="49" charset="0"/>
              <a:buChar char="o"/>
            </a:pPr>
            <a:r>
              <a:rPr lang="en-ZA" sz="2000" i="1" dirty="0"/>
              <a:t>False</a:t>
            </a:r>
          </a:p>
        </p:txBody>
      </p:sp>
    </p:spTree>
    <p:custDataLst>
      <p:tags r:id="rId1"/>
    </p:custDataLst>
    <p:extLst>
      <p:ext uri="{BB962C8B-B14F-4D97-AF65-F5344CB8AC3E}">
        <p14:creationId xmlns:p14="http://schemas.microsoft.com/office/powerpoint/2010/main" val="3277879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Outcomes </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r>
              <a:rPr lang="en-GB" dirty="0"/>
              <a:t>By the end of this unit you will be able to: </a:t>
            </a:r>
          </a:p>
          <a:p>
            <a:pPr marL="0" indent="0">
              <a:buNone/>
            </a:pPr>
            <a:endParaRPr lang="en-GB" dirty="0"/>
          </a:p>
          <a:p>
            <a:pPr marL="0" indent="0">
              <a:buNone/>
            </a:pPr>
            <a:r>
              <a:rPr lang="en-GB" dirty="0"/>
              <a:t>Define gas cutting</a:t>
            </a:r>
          </a:p>
          <a:p>
            <a:pPr marL="0" indent="0">
              <a:buNone/>
            </a:pPr>
            <a:r>
              <a:rPr lang="en-GB" dirty="0"/>
              <a:t>Understand why electricians need to cut metal</a:t>
            </a:r>
          </a:p>
          <a:p>
            <a:pPr marL="0" indent="0">
              <a:buNone/>
            </a:pPr>
            <a:r>
              <a:rPr lang="en-ZA" dirty="0"/>
              <a:t>Describe how to use a oxy-acetylene machine</a:t>
            </a:r>
          </a:p>
          <a:p>
            <a:pPr marL="0" indent="0">
              <a:buNone/>
            </a:pPr>
            <a:r>
              <a:rPr lang="en-ZA" dirty="0"/>
              <a:t>Describe which safety precautions should be taken when using a welding machine. </a:t>
            </a:r>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1339978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Say whether the following statement is true or false.  </a:t>
            </a:r>
          </a:p>
          <a:p>
            <a:pPr marL="0" indent="0">
              <a:buNone/>
            </a:pPr>
            <a:r>
              <a:rPr lang="en-GB" dirty="0"/>
              <a:t>You should always wear fire resistant overalls when using an oxy-acetylene torch. </a:t>
            </a:r>
          </a:p>
        </p:txBody>
      </p:sp>
      <p:sp>
        <p:nvSpPr>
          <p:cNvPr id="5" name="Rectangle 4">
            <a:extLst>
              <a:ext uri="{FF2B5EF4-FFF2-40B4-BE49-F238E27FC236}">
                <a16:creationId xmlns:a16="http://schemas.microsoft.com/office/drawing/2014/main" id="{985AC8D0-2882-4837-8F43-E2AF729F7479}"/>
              </a:ext>
            </a:extLst>
          </p:cNvPr>
          <p:cNvSpPr/>
          <p:nvPr/>
        </p:nvSpPr>
        <p:spPr>
          <a:xfrm>
            <a:off x="1115018" y="2875570"/>
            <a:ext cx="8386033" cy="461665"/>
          </a:xfrm>
          <a:prstGeom prst="rect">
            <a:avLst/>
          </a:prstGeom>
          <a:solidFill>
            <a:schemeClr val="tx2">
              <a:lumMod val="40000"/>
              <a:lumOff val="60000"/>
            </a:schemeClr>
          </a:solidFill>
        </p:spPr>
        <p:txBody>
          <a:bodyPr wrap="square">
            <a:spAutoFit/>
          </a:bodyPr>
          <a:lstStyle/>
          <a:p>
            <a:r>
              <a:rPr lang="en-GB" sz="2400" i="1" dirty="0"/>
              <a:t>Choose the correct answer and click ‘Submit’.</a:t>
            </a:r>
          </a:p>
        </p:txBody>
      </p:sp>
      <p:pic>
        <p:nvPicPr>
          <p:cNvPr id="6" name="Graphic 5" descr="User">
            <a:extLst>
              <a:ext uri="{FF2B5EF4-FFF2-40B4-BE49-F238E27FC236}">
                <a16:creationId xmlns:a16="http://schemas.microsoft.com/office/drawing/2014/main" id="{E79AD182-5015-43CF-9B43-99AE2C204D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0972" y="2741930"/>
            <a:ext cx="784255" cy="854046"/>
          </a:xfrm>
          <a:prstGeom prst="rect">
            <a:avLst/>
          </a:prstGeom>
        </p:spPr>
      </p:pic>
      <p:sp>
        <p:nvSpPr>
          <p:cNvPr id="7" name="TextBox 6">
            <a:extLst>
              <a:ext uri="{FF2B5EF4-FFF2-40B4-BE49-F238E27FC236}">
                <a16:creationId xmlns:a16="http://schemas.microsoft.com/office/drawing/2014/main" id="{08B2E9F5-E796-4E68-95D3-87BA7F414848}"/>
              </a:ext>
            </a:extLst>
          </p:cNvPr>
          <p:cNvSpPr txBox="1"/>
          <p:nvPr/>
        </p:nvSpPr>
        <p:spPr>
          <a:xfrm>
            <a:off x="1045227" y="3592072"/>
            <a:ext cx="9030468" cy="707886"/>
          </a:xfrm>
          <a:prstGeom prst="rect">
            <a:avLst/>
          </a:prstGeom>
          <a:noFill/>
        </p:spPr>
        <p:txBody>
          <a:bodyPr wrap="square" rtlCol="0">
            <a:spAutoFit/>
          </a:bodyPr>
          <a:lstStyle/>
          <a:p>
            <a:pPr marL="285750" indent="-285750">
              <a:buFont typeface="Courier New" panose="02070309020205020404" pitchFamily="49" charset="0"/>
              <a:buChar char="o"/>
            </a:pPr>
            <a:r>
              <a:rPr lang="en-ZA" sz="2000" i="1" dirty="0"/>
              <a:t>True</a:t>
            </a:r>
          </a:p>
          <a:p>
            <a:pPr marL="285750" indent="-285750">
              <a:buFont typeface="Courier New" panose="02070309020205020404" pitchFamily="49" charset="0"/>
              <a:buChar char="o"/>
            </a:pPr>
            <a:r>
              <a:rPr lang="en-ZA" sz="2000" dirty="0"/>
              <a:t>False</a:t>
            </a:r>
          </a:p>
        </p:txBody>
      </p:sp>
    </p:spTree>
    <p:custDataLst>
      <p:tags r:id="rId1"/>
    </p:custDataLst>
    <p:extLst>
      <p:ext uri="{BB962C8B-B14F-4D97-AF65-F5344CB8AC3E}">
        <p14:creationId xmlns:p14="http://schemas.microsoft.com/office/powerpoint/2010/main" val="1526470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Why are backfires a problem?  </a:t>
            </a:r>
          </a:p>
        </p:txBody>
      </p:sp>
      <p:sp>
        <p:nvSpPr>
          <p:cNvPr id="5" name="Rectangle 4">
            <a:extLst>
              <a:ext uri="{FF2B5EF4-FFF2-40B4-BE49-F238E27FC236}">
                <a16:creationId xmlns:a16="http://schemas.microsoft.com/office/drawing/2014/main" id="{985AC8D0-2882-4837-8F43-E2AF729F7479}"/>
              </a:ext>
            </a:extLst>
          </p:cNvPr>
          <p:cNvSpPr/>
          <p:nvPr/>
        </p:nvSpPr>
        <p:spPr>
          <a:xfrm>
            <a:off x="1297898" y="2103293"/>
            <a:ext cx="8386033" cy="461665"/>
          </a:xfrm>
          <a:prstGeom prst="rect">
            <a:avLst/>
          </a:prstGeom>
          <a:solidFill>
            <a:schemeClr val="tx2">
              <a:lumMod val="40000"/>
              <a:lumOff val="60000"/>
            </a:schemeClr>
          </a:solidFill>
        </p:spPr>
        <p:txBody>
          <a:bodyPr wrap="square">
            <a:spAutoFit/>
          </a:bodyPr>
          <a:lstStyle/>
          <a:p>
            <a:r>
              <a:rPr lang="en-GB" sz="2400" i="1" dirty="0"/>
              <a:t>Choose the correct answers and click ‘Submit’.</a:t>
            </a:r>
          </a:p>
        </p:txBody>
      </p:sp>
      <p:pic>
        <p:nvPicPr>
          <p:cNvPr id="6" name="Graphic 5" descr="User">
            <a:extLst>
              <a:ext uri="{FF2B5EF4-FFF2-40B4-BE49-F238E27FC236}">
                <a16:creationId xmlns:a16="http://schemas.microsoft.com/office/drawing/2014/main" id="{E79AD182-5015-43CF-9B43-99AE2C204D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852" y="1969653"/>
            <a:ext cx="784255" cy="854046"/>
          </a:xfrm>
          <a:prstGeom prst="rect">
            <a:avLst/>
          </a:prstGeom>
        </p:spPr>
      </p:pic>
      <p:sp>
        <p:nvSpPr>
          <p:cNvPr id="7" name="TextBox 6">
            <a:extLst>
              <a:ext uri="{FF2B5EF4-FFF2-40B4-BE49-F238E27FC236}">
                <a16:creationId xmlns:a16="http://schemas.microsoft.com/office/drawing/2014/main" id="{08B2E9F5-E796-4E68-95D3-87BA7F414848}"/>
              </a:ext>
            </a:extLst>
          </p:cNvPr>
          <p:cNvSpPr txBox="1"/>
          <p:nvPr/>
        </p:nvSpPr>
        <p:spPr>
          <a:xfrm>
            <a:off x="1228107" y="2765019"/>
            <a:ext cx="9030468" cy="1323439"/>
          </a:xfrm>
          <a:prstGeom prst="rect">
            <a:avLst/>
          </a:prstGeom>
          <a:noFill/>
        </p:spPr>
        <p:txBody>
          <a:bodyPr wrap="square" rtlCol="0">
            <a:spAutoFit/>
          </a:bodyPr>
          <a:lstStyle/>
          <a:p>
            <a:pPr marL="285750" indent="-285750">
              <a:buFont typeface="Courier New" panose="02070309020205020404" pitchFamily="49" charset="0"/>
              <a:buChar char="o"/>
            </a:pPr>
            <a:r>
              <a:rPr lang="en-ZA" sz="2000" i="1" dirty="0"/>
              <a:t>Backfires can cause injuries to people</a:t>
            </a:r>
          </a:p>
          <a:p>
            <a:pPr marL="285750" indent="-285750">
              <a:buFont typeface="Courier New" panose="02070309020205020404" pitchFamily="49" charset="0"/>
              <a:buChar char="o"/>
            </a:pPr>
            <a:r>
              <a:rPr lang="en-ZA" sz="2000" dirty="0"/>
              <a:t>Backfires mean you have to start all over again </a:t>
            </a:r>
          </a:p>
          <a:p>
            <a:pPr marL="285750" indent="-285750">
              <a:buFont typeface="Courier New" panose="02070309020205020404" pitchFamily="49" charset="0"/>
              <a:buChar char="o"/>
            </a:pPr>
            <a:r>
              <a:rPr lang="en-ZA" sz="2000" i="1" dirty="0"/>
              <a:t>Backfires can damage the equipment</a:t>
            </a:r>
          </a:p>
          <a:p>
            <a:pPr marL="285750" indent="-285750">
              <a:buFont typeface="Courier New" panose="02070309020205020404" pitchFamily="49" charset="0"/>
              <a:buChar char="o"/>
            </a:pPr>
            <a:r>
              <a:rPr lang="en-ZA" sz="2000" dirty="0"/>
              <a:t>Backfires can damage the metal you are cutting</a:t>
            </a:r>
          </a:p>
        </p:txBody>
      </p:sp>
    </p:spTree>
    <p:custDataLst>
      <p:tags r:id="rId1"/>
    </p:custDataLst>
    <p:extLst>
      <p:ext uri="{BB962C8B-B14F-4D97-AF65-F5344CB8AC3E}">
        <p14:creationId xmlns:p14="http://schemas.microsoft.com/office/powerpoint/2010/main" val="1939268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How will you know if a backfire has occurred? </a:t>
            </a:r>
          </a:p>
        </p:txBody>
      </p:sp>
      <p:sp>
        <p:nvSpPr>
          <p:cNvPr id="5" name="Rectangle 4">
            <a:extLst>
              <a:ext uri="{FF2B5EF4-FFF2-40B4-BE49-F238E27FC236}">
                <a16:creationId xmlns:a16="http://schemas.microsoft.com/office/drawing/2014/main" id="{985AC8D0-2882-4837-8F43-E2AF729F7479}"/>
              </a:ext>
            </a:extLst>
          </p:cNvPr>
          <p:cNvSpPr/>
          <p:nvPr/>
        </p:nvSpPr>
        <p:spPr>
          <a:xfrm>
            <a:off x="1297898" y="2103293"/>
            <a:ext cx="8386033" cy="461665"/>
          </a:xfrm>
          <a:prstGeom prst="rect">
            <a:avLst/>
          </a:prstGeom>
          <a:solidFill>
            <a:schemeClr val="tx2">
              <a:lumMod val="40000"/>
              <a:lumOff val="60000"/>
            </a:schemeClr>
          </a:solidFill>
        </p:spPr>
        <p:txBody>
          <a:bodyPr wrap="square">
            <a:spAutoFit/>
          </a:bodyPr>
          <a:lstStyle/>
          <a:p>
            <a:r>
              <a:rPr lang="en-GB" sz="2400" i="1" dirty="0"/>
              <a:t>Choose the correct answers and click ‘Submit’.</a:t>
            </a:r>
          </a:p>
        </p:txBody>
      </p:sp>
      <p:pic>
        <p:nvPicPr>
          <p:cNvPr id="6" name="Graphic 5" descr="User">
            <a:extLst>
              <a:ext uri="{FF2B5EF4-FFF2-40B4-BE49-F238E27FC236}">
                <a16:creationId xmlns:a16="http://schemas.microsoft.com/office/drawing/2014/main" id="{E79AD182-5015-43CF-9B43-99AE2C204D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852" y="1969653"/>
            <a:ext cx="784255" cy="854046"/>
          </a:xfrm>
          <a:prstGeom prst="rect">
            <a:avLst/>
          </a:prstGeom>
        </p:spPr>
      </p:pic>
      <p:sp>
        <p:nvSpPr>
          <p:cNvPr id="7" name="TextBox 6">
            <a:extLst>
              <a:ext uri="{FF2B5EF4-FFF2-40B4-BE49-F238E27FC236}">
                <a16:creationId xmlns:a16="http://schemas.microsoft.com/office/drawing/2014/main" id="{08B2E9F5-E796-4E68-95D3-87BA7F414848}"/>
              </a:ext>
            </a:extLst>
          </p:cNvPr>
          <p:cNvSpPr txBox="1"/>
          <p:nvPr/>
        </p:nvSpPr>
        <p:spPr>
          <a:xfrm>
            <a:off x="1228107" y="2765019"/>
            <a:ext cx="9030468" cy="1631216"/>
          </a:xfrm>
          <a:prstGeom prst="rect">
            <a:avLst/>
          </a:prstGeom>
          <a:noFill/>
        </p:spPr>
        <p:txBody>
          <a:bodyPr wrap="square" rtlCol="0">
            <a:spAutoFit/>
          </a:bodyPr>
          <a:lstStyle/>
          <a:p>
            <a:pPr marL="285750" indent="-285750">
              <a:buFont typeface="Courier New" panose="02070309020205020404" pitchFamily="49" charset="0"/>
              <a:buChar char="o"/>
            </a:pPr>
            <a:r>
              <a:rPr lang="en-ZA" sz="2000" i="1" dirty="0"/>
              <a:t>There is a sound like a gunshot</a:t>
            </a:r>
          </a:p>
          <a:p>
            <a:pPr marL="285750" indent="-285750">
              <a:buFont typeface="Courier New" panose="02070309020205020404" pitchFamily="49" charset="0"/>
              <a:buChar char="o"/>
            </a:pPr>
            <a:r>
              <a:rPr lang="en-ZA" sz="2000" dirty="0"/>
              <a:t>The flame gets bigger</a:t>
            </a:r>
          </a:p>
          <a:p>
            <a:pPr marL="285750" indent="-285750">
              <a:buFont typeface="Courier New" panose="02070309020205020404" pitchFamily="49" charset="0"/>
              <a:buChar char="o"/>
            </a:pPr>
            <a:r>
              <a:rPr lang="en-ZA" sz="2000" i="1" dirty="0"/>
              <a:t>The flame is extinguished (goes out)</a:t>
            </a:r>
          </a:p>
          <a:p>
            <a:pPr marL="285750" indent="-285750">
              <a:buFont typeface="Courier New" panose="02070309020205020404" pitchFamily="49" charset="0"/>
              <a:buChar char="o"/>
            </a:pPr>
            <a:r>
              <a:rPr lang="en-ZA" sz="2000" dirty="0"/>
              <a:t>The body of the torch feels cold to the touch</a:t>
            </a:r>
          </a:p>
          <a:p>
            <a:pPr marL="285750" indent="-285750">
              <a:buFont typeface="Courier New" panose="02070309020205020404" pitchFamily="49" charset="0"/>
              <a:buChar char="o"/>
            </a:pPr>
            <a:r>
              <a:rPr lang="en-ZA" sz="2000" i="1" dirty="0"/>
              <a:t>The body of the torch heats up. </a:t>
            </a:r>
          </a:p>
        </p:txBody>
      </p:sp>
    </p:spTree>
    <p:custDataLst>
      <p:tags r:id="rId1"/>
    </p:custDataLst>
    <p:extLst>
      <p:ext uri="{BB962C8B-B14F-4D97-AF65-F5344CB8AC3E}">
        <p14:creationId xmlns:p14="http://schemas.microsoft.com/office/powerpoint/2010/main" val="2366729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What are some of things that could cause a backfire? </a:t>
            </a:r>
          </a:p>
        </p:txBody>
      </p:sp>
      <p:sp>
        <p:nvSpPr>
          <p:cNvPr id="5" name="Rectangle 4">
            <a:extLst>
              <a:ext uri="{FF2B5EF4-FFF2-40B4-BE49-F238E27FC236}">
                <a16:creationId xmlns:a16="http://schemas.microsoft.com/office/drawing/2014/main" id="{985AC8D0-2882-4837-8F43-E2AF729F7479}"/>
              </a:ext>
            </a:extLst>
          </p:cNvPr>
          <p:cNvSpPr/>
          <p:nvPr/>
        </p:nvSpPr>
        <p:spPr>
          <a:xfrm>
            <a:off x="1297898" y="2103293"/>
            <a:ext cx="8386033" cy="461665"/>
          </a:xfrm>
          <a:prstGeom prst="rect">
            <a:avLst/>
          </a:prstGeom>
          <a:solidFill>
            <a:schemeClr val="tx2">
              <a:lumMod val="40000"/>
              <a:lumOff val="60000"/>
            </a:schemeClr>
          </a:solidFill>
        </p:spPr>
        <p:txBody>
          <a:bodyPr wrap="square">
            <a:spAutoFit/>
          </a:bodyPr>
          <a:lstStyle/>
          <a:p>
            <a:r>
              <a:rPr lang="en-GB" sz="2400" i="1" dirty="0"/>
              <a:t>Choose the correct answers and click ‘Submit’.</a:t>
            </a:r>
          </a:p>
        </p:txBody>
      </p:sp>
      <p:pic>
        <p:nvPicPr>
          <p:cNvPr id="6" name="Graphic 5" descr="User">
            <a:extLst>
              <a:ext uri="{FF2B5EF4-FFF2-40B4-BE49-F238E27FC236}">
                <a16:creationId xmlns:a16="http://schemas.microsoft.com/office/drawing/2014/main" id="{E79AD182-5015-43CF-9B43-99AE2C204D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852" y="1969653"/>
            <a:ext cx="784255" cy="854046"/>
          </a:xfrm>
          <a:prstGeom prst="rect">
            <a:avLst/>
          </a:prstGeom>
        </p:spPr>
      </p:pic>
      <p:sp>
        <p:nvSpPr>
          <p:cNvPr id="7" name="TextBox 6">
            <a:extLst>
              <a:ext uri="{FF2B5EF4-FFF2-40B4-BE49-F238E27FC236}">
                <a16:creationId xmlns:a16="http://schemas.microsoft.com/office/drawing/2014/main" id="{08B2E9F5-E796-4E68-95D3-87BA7F414848}"/>
              </a:ext>
            </a:extLst>
          </p:cNvPr>
          <p:cNvSpPr txBox="1"/>
          <p:nvPr/>
        </p:nvSpPr>
        <p:spPr>
          <a:xfrm>
            <a:off x="1228107" y="2765019"/>
            <a:ext cx="9030468" cy="1631216"/>
          </a:xfrm>
          <a:prstGeom prst="rect">
            <a:avLst/>
          </a:prstGeom>
          <a:noFill/>
        </p:spPr>
        <p:txBody>
          <a:bodyPr wrap="square" rtlCol="0">
            <a:spAutoFit/>
          </a:bodyPr>
          <a:lstStyle/>
          <a:p>
            <a:pPr marL="285750" indent="-285750">
              <a:buFont typeface="Courier New" panose="02070309020205020404" pitchFamily="49" charset="0"/>
              <a:buChar char="o"/>
            </a:pPr>
            <a:r>
              <a:rPr lang="en-ZA" sz="2000" i="1" dirty="0"/>
              <a:t>A dirty nozzle</a:t>
            </a:r>
          </a:p>
          <a:p>
            <a:pPr marL="285750" indent="-285750">
              <a:buFont typeface="Courier New" panose="02070309020205020404" pitchFamily="49" charset="0"/>
              <a:buChar char="o"/>
            </a:pPr>
            <a:r>
              <a:rPr lang="en-ZA" sz="2000" dirty="0"/>
              <a:t>A faulty connector</a:t>
            </a:r>
          </a:p>
          <a:p>
            <a:pPr marL="285750" indent="-285750">
              <a:buFont typeface="Courier New" panose="02070309020205020404" pitchFamily="49" charset="0"/>
              <a:buChar char="o"/>
            </a:pPr>
            <a:r>
              <a:rPr lang="en-ZA" sz="2000" i="1" dirty="0"/>
              <a:t>Holding the nozzle too close to the material when cutting</a:t>
            </a:r>
          </a:p>
          <a:p>
            <a:pPr marL="285750" indent="-285750">
              <a:buFont typeface="Courier New" panose="02070309020205020404" pitchFamily="49" charset="0"/>
              <a:buChar char="o"/>
            </a:pPr>
            <a:r>
              <a:rPr lang="en-ZA" sz="2000" dirty="0"/>
              <a:t>A broken valve</a:t>
            </a:r>
          </a:p>
          <a:p>
            <a:pPr marL="285750" indent="-285750">
              <a:buFont typeface="Courier New" panose="02070309020205020404" pitchFamily="49" charset="0"/>
              <a:buChar char="o"/>
            </a:pPr>
            <a:r>
              <a:rPr lang="en-ZA" sz="2000" i="1" dirty="0"/>
              <a:t>An incorrect mixture of oxy-acetylene gas. </a:t>
            </a:r>
          </a:p>
        </p:txBody>
      </p:sp>
      <p:pic>
        <p:nvPicPr>
          <p:cNvPr id="4" name="Picture 3">
            <a:extLst>
              <a:ext uri="{FF2B5EF4-FFF2-40B4-BE49-F238E27FC236}">
                <a16:creationId xmlns:a16="http://schemas.microsoft.com/office/drawing/2014/main" id="{006B01A4-B025-4F33-A25D-E033B6E28654}"/>
              </a:ext>
            </a:extLst>
          </p:cNvPr>
          <p:cNvPicPr>
            <a:picLocks noChangeAspect="1"/>
          </p:cNvPicPr>
          <p:nvPr/>
        </p:nvPicPr>
        <p:blipFill>
          <a:blip r:embed="rId6"/>
          <a:stretch>
            <a:fillRect/>
          </a:stretch>
        </p:blipFill>
        <p:spPr>
          <a:xfrm>
            <a:off x="7756111" y="0"/>
            <a:ext cx="4762500" cy="5438775"/>
          </a:xfrm>
          <a:prstGeom prst="rect">
            <a:avLst/>
          </a:prstGeom>
        </p:spPr>
      </p:pic>
    </p:spTree>
    <p:custDataLst>
      <p:tags r:id="rId1"/>
    </p:custDataLst>
    <p:extLst>
      <p:ext uri="{BB962C8B-B14F-4D97-AF65-F5344CB8AC3E}">
        <p14:creationId xmlns:p14="http://schemas.microsoft.com/office/powerpoint/2010/main" val="720957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785A2-059B-4831-B379-7AB0F0E6D807}"/>
              </a:ext>
            </a:extLst>
          </p:cNvPr>
          <p:cNvSpPr>
            <a:spLocks noGrp="1"/>
          </p:cNvSpPr>
          <p:nvPr>
            <p:ph type="title"/>
          </p:nvPr>
        </p:nvSpPr>
        <p:spPr/>
        <p:txBody>
          <a:bodyPr/>
          <a:lstStyle/>
          <a:p>
            <a:r>
              <a:rPr lang="en-ZA" dirty="0"/>
              <a:t>Video 01 How an oxy-acetylene torch works  </a:t>
            </a:r>
          </a:p>
        </p:txBody>
      </p:sp>
      <p:sp>
        <p:nvSpPr>
          <p:cNvPr id="3" name="Content Placeholder 2">
            <a:extLst>
              <a:ext uri="{FF2B5EF4-FFF2-40B4-BE49-F238E27FC236}">
                <a16:creationId xmlns:a16="http://schemas.microsoft.com/office/drawing/2014/main" id="{A5F5A5B7-4242-45FF-BB09-E61C22A3FB1E}"/>
              </a:ext>
            </a:extLst>
          </p:cNvPr>
          <p:cNvSpPr>
            <a:spLocks noGrp="1"/>
          </p:cNvSpPr>
          <p:nvPr>
            <p:ph idx="1"/>
          </p:nvPr>
        </p:nvSpPr>
        <p:spPr/>
        <p:txBody>
          <a:bodyPr>
            <a:normAutofit fontScale="85000" lnSpcReduction="20000"/>
          </a:bodyPr>
          <a:lstStyle/>
          <a:p>
            <a:pPr marL="0" indent="0">
              <a:buNone/>
            </a:pPr>
            <a:r>
              <a:rPr lang="en-ZA" dirty="0"/>
              <a:t>Demonstration video interspersed with animated explanations. Use the following video as reference:</a:t>
            </a:r>
          </a:p>
          <a:p>
            <a:pPr marL="0" indent="0">
              <a:buNone/>
            </a:pPr>
            <a:r>
              <a:rPr lang="en-ZA" dirty="0"/>
              <a:t>Reference video: </a:t>
            </a:r>
            <a:r>
              <a:rPr lang="en-ZA" dirty="0">
                <a:hlinkClick r:id="rId3"/>
              </a:rPr>
              <a:t>https://www.youtube.com/watch?v=Yjg3ZxMDv_4</a:t>
            </a:r>
            <a:r>
              <a:rPr lang="en-ZA" dirty="0"/>
              <a:t> (from 4 min into the video) </a:t>
            </a:r>
          </a:p>
          <a:p>
            <a:pPr marL="0" indent="0">
              <a:buNone/>
            </a:pPr>
            <a:r>
              <a:rPr lang="en-ZA" dirty="0"/>
              <a:t>An oxy-acetylene torch uses a combination of two gasses, oxygen and acetylene to create a flame hot enough to cut through metal. Each of the gasses are stored in a separate tank. A black tank for the oxygen and a maroon tank for the acetylene. Both of these tanks are connected to the torch which is the part used for creating the flame. You would first open up the oxygen valve a little bit to allow oxygen to flow through the top of the torch. Then you turn on the acetylene valve (just a little bit) and light the torch using a lighter. Once the flame is burning you then regulate your oxygen flow using the second valve at the top of the torch. You do this until you have a bright white light flowing from the top of the torch. You are now ready to use the torch to cut through a piece of metal. </a:t>
            </a:r>
          </a:p>
          <a:p>
            <a:pPr marL="0" indent="0">
              <a:buNone/>
            </a:pPr>
            <a:endParaRPr lang="en-ZA" dirty="0"/>
          </a:p>
          <a:p>
            <a:pPr marL="0" indent="0">
              <a:buNone/>
            </a:pPr>
            <a:endParaRPr lang="en-ZA" dirty="0"/>
          </a:p>
        </p:txBody>
      </p:sp>
      <p:sp>
        <p:nvSpPr>
          <p:cNvPr id="4" name="Rectangle 3">
            <a:extLst>
              <a:ext uri="{FF2B5EF4-FFF2-40B4-BE49-F238E27FC236}">
                <a16:creationId xmlns:a16="http://schemas.microsoft.com/office/drawing/2014/main" id="{6C59B22A-9A16-410A-A588-19C2D069E58F}"/>
              </a:ext>
            </a:extLst>
          </p:cNvPr>
          <p:cNvSpPr/>
          <p:nvPr/>
        </p:nvSpPr>
        <p:spPr>
          <a:xfrm>
            <a:off x="9313049" y="122945"/>
            <a:ext cx="1790380" cy="991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Check this explanation with an SME</a:t>
            </a:r>
          </a:p>
        </p:txBody>
      </p:sp>
      <p:pic>
        <p:nvPicPr>
          <p:cNvPr id="6" name="Picture 5">
            <a:extLst>
              <a:ext uri="{FF2B5EF4-FFF2-40B4-BE49-F238E27FC236}">
                <a16:creationId xmlns:a16="http://schemas.microsoft.com/office/drawing/2014/main" id="{A766E4B0-9656-4A88-A862-53821D43BD25}"/>
              </a:ext>
            </a:extLst>
          </p:cNvPr>
          <p:cNvPicPr>
            <a:picLocks noChangeAspect="1"/>
          </p:cNvPicPr>
          <p:nvPr/>
        </p:nvPicPr>
        <p:blipFill>
          <a:blip r:embed="rId4"/>
          <a:stretch>
            <a:fillRect/>
          </a:stretch>
        </p:blipFill>
        <p:spPr>
          <a:xfrm>
            <a:off x="7096965" y="4948349"/>
            <a:ext cx="3677570" cy="3147529"/>
          </a:xfrm>
          <a:prstGeom prst="rect">
            <a:avLst/>
          </a:prstGeom>
        </p:spPr>
      </p:pic>
    </p:spTree>
    <p:custDataLst>
      <p:tags r:id="rId1"/>
    </p:custDataLst>
    <p:extLst>
      <p:ext uri="{BB962C8B-B14F-4D97-AF65-F5344CB8AC3E}">
        <p14:creationId xmlns:p14="http://schemas.microsoft.com/office/powerpoint/2010/main" val="1892498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785A2-059B-4831-B379-7AB0F0E6D807}"/>
              </a:ext>
            </a:extLst>
          </p:cNvPr>
          <p:cNvSpPr>
            <a:spLocks noGrp="1"/>
          </p:cNvSpPr>
          <p:nvPr>
            <p:ph type="title"/>
          </p:nvPr>
        </p:nvSpPr>
        <p:spPr/>
        <p:txBody>
          <a:bodyPr/>
          <a:lstStyle/>
          <a:p>
            <a:r>
              <a:rPr lang="en-ZA" dirty="0"/>
              <a:t>Video 02 Parts of a </a:t>
            </a:r>
            <a:r>
              <a:rPr lang="en-GB" dirty="0"/>
              <a:t>Oxy-acetylene cutting torch.</a:t>
            </a:r>
            <a:endParaRPr lang="en-ZA" dirty="0"/>
          </a:p>
        </p:txBody>
      </p:sp>
      <p:sp>
        <p:nvSpPr>
          <p:cNvPr id="3" name="Content Placeholder 2">
            <a:extLst>
              <a:ext uri="{FF2B5EF4-FFF2-40B4-BE49-F238E27FC236}">
                <a16:creationId xmlns:a16="http://schemas.microsoft.com/office/drawing/2014/main" id="{A5F5A5B7-4242-45FF-BB09-E61C22A3FB1E}"/>
              </a:ext>
            </a:extLst>
          </p:cNvPr>
          <p:cNvSpPr>
            <a:spLocks noGrp="1"/>
          </p:cNvSpPr>
          <p:nvPr>
            <p:ph idx="1"/>
          </p:nvPr>
        </p:nvSpPr>
        <p:spPr>
          <a:xfrm>
            <a:off x="703957" y="1524552"/>
            <a:ext cx="8831461" cy="3654318"/>
          </a:xfrm>
        </p:spPr>
        <p:txBody>
          <a:bodyPr>
            <a:normAutofit/>
          </a:bodyPr>
          <a:lstStyle/>
          <a:p>
            <a:pPr marL="0" indent="0">
              <a:buNone/>
            </a:pPr>
            <a:r>
              <a:rPr lang="en-ZA" dirty="0"/>
              <a:t>Demonstration video with a facilitator talking the learner through the different parts of an </a:t>
            </a:r>
            <a:r>
              <a:rPr lang="en-GB" dirty="0"/>
              <a:t>Oxy-acetylene cutting torch</a:t>
            </a:r>
            <a:r>
              <a:rPr lang="en-ZA" dirty="0"/>
              <a:t>.</a:t>
            </a:r>
          </a:p>
        </p:txBody>
      </p:sp>
      <p:pic>
        <p:nvPicPr>
          <p:cNvPr id="4" name="Picture 3">
            <a:extLst>
              <a:ext uri="{FF2B5EF4-FFF2-40B4-BE49-F238E27FC236}">
                <a16:creationId xmlns:a16="http://schemas.microsoft.com/office/drawing/2014/main" id="{D602907D-CFC9-4A45-A595-B195A9D75368}"/>
              </a:ext>
            </a:extLst>
          </p:cNvPr>
          <p:cNvPicPr>
            <a:picLocks noChangeAspect="1"/>
          </p:cNvPicPr>
          <p:nvPr/>
        </p:nvPicPr>
        <p:blipFill>
          <a:blip r:embed="rId4"/>
          <a:stretch>
            <a:fillRect/>
          </a:stretch>
        </p:blipFill>
        <p:spPr>
          <a:xfrm>
            <a:off x="0" y="2470740"/>
            <a:ext cx="3676491" cy="1761941"/>
          </a:xfrm>
          <a:prstGeom prst="rect">
            <a:avLst/>
          </a:prstGeom>
        </p:spPr>
      </p:pic>
      <p:pic>
        <p:nvPicPr>
          <p:cNvPr id="10" name="Picture 9">
            <a:extLst>
              <a:ext uri="{FF2B5EF4-FFF2-40B4-BE49-F238E27FC236}">
                <a16:creationId xmlns:a16="http://schemas.microsoft.com/office/drawing/2014/main" id="{B12A8F59-DAA4-4197-BF94-663AAE4D25C7}"/>
              </a:ext>
            </a:extLst>
          </p:cNvPr>
          <p:cNvPicPr>
            <a:picLocks noChangeAspect="1"/>
          </p:cNvPicPr>
          <p:nvPr/>
        </p:nvPicPr>
        <p:blipFill>
          <a:blip r:embed="rId5"/>
          <a:stretch>
            <a:fillRect/>
          </a:stretch>
        </p:blipFill>
        <p:spPr>
          <a:xfrm>
            <a:off x="0" y="4328445"/>
            <a:ext cx="3914775" cy="5324475"/>
          </a:xfrm>
          <a:prstGeom prst="rect">
            <a:avLst/>
          </a:prstGeom>
        </p:spPr>
      </p:pic>
      <p:pic>
        <p:nvPicPr>
          <p:cNvPr id="11" name="Picture 10">
            <a:extLst>
              <a:ext uri="{FF2B5EF4-FFF2-40B4-BE49-F238E27FC236}">
                <a16:creationId xmlns:a16="http://schemas.microsoft.com/office/drawing/2014/main" id="{B3C9D961-6EA5-41A2-853A-FCDD67FF45A3}"/>
              </a:ext>
            </a:extLst>
          </p:cNvPr>
          <p:cNvPicPr>
            <a:picLocks noChangeAspect="1"/>
          </p:cNvPicPr>
          <p:nvPr/>
        </p:nvPicPr>
        <p:blipFill>
          <a:blip r:embed="rId6"/>
          <a:stretch>
            <a:fillRect/>
          </a:stretch>
        </p:blipFill>
        <p:spPr>
          <a:xfrm>
            <a:off x="3914775" y="2528500"/>
            <a:ext cx="3990975" cy="4191000"/>
          </a:xfrm>
          <a:prstGeom prst="rect">
            <a:avLst/>
          </a:prstGeom>
        </p:spPr>
      </p:pic>
    </p:spTree>
    <p:custDataLst>
      <p:tags r:id="rId1"/>
    </p:custDataLst>
    <p:extLst>
      <p:ext uri="{BB962C8B-B14F-4D97-AF65-F5344CB8AC3E}">
        <p14:creationId xmlns:p14="http://schemas.microsoft.com/office/powerpoint/2010/main" val="768656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785A2-059B-4831-B379-7AB0F0E6D807}"/>
              </a:ext>
            </a:extLst>
          </p:cNvPr>
          <p:cNvSpPr>
            <a:spLocks noGrp="1"/>
          </p:cNvSpPr>
          <p:nvPr>
            <p:ph type="title"/>
          </p:nvPr>
        </p:nvSpPr>
        <p:spPr/>
        <p:txBody>
          <a:bodyPr/>
          <a:lstStyle/>
          <a:p>
            <a:r>
              <a:rPr lang="en-ZA" dirty="0"/>
              <a:t>Video 03 How to use an </a:t>
            </a:r>
            <a:r>
              <a:rPr lang="en-GB" dirty="0"/>
              <a:t>Oxy-acetylene cutting torch.</a:t>
            </a:r>
            <a:endParaRPr lang="en-ZA" dirty="0"/>
          </a:p>
        </p:txBody>
      </p:sp>
      <p:sp>
        <p:nvSpPr>
          <p:cNvPr id="3" name="Content Placeholder 2">
            <a:extLst>
              <a:ext uri="{FF2B5EF4-FFF2-40B4-BE49-F238E27FC236}">
                <a16:creationId xmlns:a16="http://schemas.microsoft.com/office/drawing/2014/main" id="{A5F5A5B7-4242-45FF-BB09-E61C22A3FB1E}"/>
              </a:ext>
            </a:extLst>
          </p:cNvPr>
          <p:cNvSpPr>
            <a:spLocks noGrp="1"/>
          </p:cNvSpPr>
          <p:nvPr>
            <p:ph idx="1"/>
          </p:nvPr>
        </p:nvSpPr>
        <p:spPr/>
        <p:txBody>
          <a:bodyPr>
            <a:normAutofit/>
          </a:bodyPr>
          <a:lstStyle/>
          <a:p>
            <a:pPr marL="0" indent="0">
              <a:buNone/>
            </a:pPr>
            <a:r>
              <a:rPr lang="en-ZA" dirty="0"/>
              <a:t>Demonstration video demonstrating how to cut a metal bracket into smaller pieces They should mention the safe ways to use this machine. Must also include how to calculate the amount of gas to be used.</a:t>
            </a:r>
          </a:p>
          <a:p>
            <a:pPr marL="0" indent="0">
              <a:buNone/>
            </a:pPr>
            <a:endParaRPr lang="en-ZA" dirty="0"/>
          </a:p>
          <a:p>
            <a:pPr marL="0" indent="0">
              <a:buNone/>
            </a:pPr>
            <a:endParaRPr lang="en-ZA" dirty="0"/>
          </a:p>
        </p:txBody>
      </p:sp>
    </p:spTree>
    <p:custDataLst>
      <p:tags r:id="rId1"/>
    </p:custDataLst>
    <p:extLst>
      <p:ext uri="{BB962C8B-B14F-4D97-AF65-F5344CB8AC3E}">
        <p14:creationId xmlns:p14="http://schemas.microsoft.com/office/powerpoint/2010/main" val="664987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785A2-059B-4831-B379-7AB0F0E6D807}"/>
              </a:ext>
            </a:extLst>
          </p:cNvPr>
          <p:cNvSpPr>
            <a:spLocks noGrp="1"/>
          </p:cNvSpPr>
          <p:nvPr>
            <p:ph type="title"/>
          </p:nvPr>
        </p:nvSpPr>
        <p:spPr/>
        <p:txBody>
          <a:bodyPr/>
          <a:lstStyle/>
          <a:p>
            <a:r>
              <a:rPr lang="en-ZA" dirty="0"/>
              <a:t>Video 04 Safety Precautions  </a:t>
            </a:r>
          </a:p>
        </p:txBody>
      </p:sp>
      <p:sp>
        <p:nvSpPr>
          <p:cNvPr id="3" name="Content Placeholder 2">
            <a:extLst>
              <a:ext uri="{FF2B5EF4-FFF2-40B4-BE49-F238E27FC236}">
                <a16:creationId xmlns:a16="http://schemas.microsoft.com/office/drawing/2014/main" id="{A5F5A5B7-4242-45FF-BB09-E61C22A3FB1E}"/>
              </a:ext>
            </a:extLst>
          </p:cNvPr>
          <p:cNvSpPr>
            <a:spLocks noGrp="1"/>
          </p:cNvSpPr>
          <p:nvPr>
            <p:ph idx="1"/>
          </p:nvPr>
        </p:nvSpPr>
        <p:spPr/>
        <p:txBody>
          <a:bodyPr>
            <a:normAutofit/>
          </a:bodyPr>
          <a:lstStyle/>
          <a:p>
            <a:pPr marL="0" indent="0">
              <a:buNone/>
            </a:pPr>
            <a:r>
              <a:rPr lang="en-ZA" dirty="0"/>
              <a:t>Animated black and white video with voice over, real images of the torch can be added to the video as well. Must contain the following information: </a:t>
            </a:r>
          </a:p>
          <a:p>
            <a:pPr marL="0" indent="0">
              <a:buNone/>
            </a:pPr>
            <a:endParaRPr lang="en-ZA" dirty="0"/>
          </a:p>
        </p:txBody>
      </p:sp>
      <p:pic>
        <p:nvPicPr>
          <p:cNvPr id="4" name="Picture 3">
            <a:extLst>
              <a:ext uri="{FF2B5EF4-FFF2-40B4-BE49-F238E27FC236}">
                <a16:creationId xmlns:a16="http://schemas.microsoft.com/office/drawing/2014/main" id="{9602E374-2870-41E0-B9FF-C78096A36E92}"/>
              </a:ext>
            </a:extLst>
          </p:cNvPr>
          <p:cNvPicPr>
            <a:picLocks noChangeAspect="1"/>
          </p:cNvPicPr>
          <p:nvPr/>
        </p:nvPicPr>
        <p:blipFill>
          <a:blip r:embed="rId3"/>
          <a:stretch>
            <a:fillRect/>
          </a:stretch>
        </p:blipFill>
        <p:spPr>
          <a:xfrm>
            <a:off x="270406" y="2474258"/>
            <a:ext cx="3172827" cy="5759450"/>
          </a:xfrm>
          <a:prstGeom prst="rect">
            <a:avLst/>
          </a:prstGeom>
        </p:spPr>
      </p:pic>
      <p:pic>
        <p:nvPicPr>
          <p:cNvPr id="6" name="Picture 5">
            <a:extLst>
              <a:ext uri="{FF2B5EF4-FFF2-40B4-BE49-F238E27FC236}">
                <a16:creationId xmlns:a16="http://schemas.microsoft.com/office/drawing/2014/main" id="{0BDEAEAA-63C1-4479-AE79-ACCE37801CE6}"/>
              </a:ext>
            </a:extLst>
          </p:cNvPr>
          <p:cNvPicPr>
            <a:picLocks noChangeAspect="1"/>
          </p:cNvPicPr>
          <p:nvPr/>
        </p:nvPicPr>
        <p:blipFill>
          <a:blip r:embed="rId4"/>
          <a:stretch>
            <a:fillRect/>
          </a:stretch>
        </p:blipFill>
        <p:spPr>
          <a:xfrm>
            <a:off x="3589887" y="2474258"/>
            <a:ext cx="2899438" cy="3900824"/>
          </a:xfrm>
          <a:prstGeom prst="rect">
            <a:avLst/>
          </a:prstGeom>
        </p:spPr>
      </p:pic>
      <p:pic>
        <p:nvPicPr>
          <p:cNvPr id="7" name="Picture 6">
            <a:extLst>
              <a:ext uri="{FF2B5EF4-FFF2-40B4-BE49-F238E27FC236}">
                <a16:creationId xmlns:a16="http://schemas.microsoft.com/office/drawing/2014/main" id="{DE5DF84B-1E46-4F68-ABCD-E5DB91612A52}"/>
              </a:ext>
            </a:extLst>
          </p:cNvPr>
          <p:cNvPicPr>
            <a:picLocks noChangeAspect="1"/>
          </p:cNvPicPr>
          <p:nvPr/>
        </p:nvPicPr>
        <p:blipFill>
          <a:blip r:embed="rId5"/>
          <a:stretch>
            <a:fillRect/>
          </a:stretch>
        </p:blipFill>
        <p:spPr>
          <a:xfrm>
            <a:off x="6635979" y="2474258"/>
            <a:ext cx="2523787" cy="3494002"/>
          </a:xfrm>
          <a:prstGeom prst="rect">
            <a:avLst/>
          </a:prstGeom>
        </p:spPr>
      </p:pic>
      <p:pic>
        <p:nvPicPr>
          <p:cNvPr id="8" name="Picture 7">
            <a:extLst>
              <a:ext uri="{FF2B5EF4-FFF2-40B4-BE49-F238E27FC236}">
                <a16:creationId xmlns:a16="http://schemas.microsoft.com/office/drawing/2014/main" id="{604FA6F1-CFB4-4440-836F-7800FFA84396}"/>
              </a:ext>
            </a:extLst>
          </p:cNvPr>
          <p:cNvPicPr>
            <a:picLocks noChangeAspect="1"/>
          </p:cNvPicPr>
          <p:nvPr/>
        </p:nvPicPr>
        <p:blipFill>
          <a:blip r:embed="rId6"/>
          <a:stretch>
            <a:fillRect/>
          </a:stretch>
        </p:blipFill>
        <p:spPr>
          <a:xfrm>
            <a:off x="8395467" y="3121190"/>
            <a:ext cx="2774404" cy="3592256"/>
          </a:xfrm>
          <a:prstGeom prst="rect">
            <a:avLst/>
          </a:prstGeom>
        </p:spPr>
      </p:pic>
    </p:spTree>
    <p:custDataLst>
      <p:tags r:id="rId1"/>
    </p:custDataLst>
    <p:extLst>
      <p:ext uri="{BB962C8B-B14F-4D97-AF65-F5344CB8AC3E}">
        <p14:creationId xmlns:p14="http://schemas.microsoft.com/office/powerpoint/2010/main" val="1718441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Glossy of words</a:t>
            </a:r>
          </a:p>
        </p:txBody>
      </p:sp>
      <p:pic>
        <p:nvPicPr>
          <p:cNvPr id="6" name="Picture 5">
            <a:extLst>
              <a:ext uri="{FF2B5EF4-FFF2-40B4-BE49-F238E27FC236}">
                <a16:creationId xmlns:a16="http://schemas.microsoft.com/office/drawing/2014/main" id="{7AD8259F-6602-4ACF-B2A8-4378D93D232E}"/>
              </a:ext>
            </a:extLst>
          </p:cNvPr>
          <p:cNvPicPr>
            <a:picLocks noChangeAspect="1"/>
          </p:cNvPicPr>
          <p:nvPr/>
        </p:nvPicPr>
        <p:blipFill>
          <a:blip r:embed="rId4"/>
          <a:stretch>
            <a:fillRect/>
          </a:stretch>
        </p:blipFill>
        <p:spPr>
          <a:xfrm>
            <a:off x="576846" y="1181100"/>
            <a:ext cx="7517873" cy="4445000"/>
          </a:xfrm>
          <a:prstGeom prst="rect">
            <a:avLst/>
          </a:prstGeom>
        </p:spPr>
      </p:pic>
    </p:spTree>
    <p:custDataLst>
      <p:tags r:id="rId1"/>
    </p:custDataLst>
    <p:extLst>
      <p:ext uri="{BB962C8B-B14F-4D97-AF65-F5344CB8AC3E}">
        <p14:creationId xmlns:p14="http://schemas.microsoft.com/office/powerpoint/2010/main" val="361843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What will I be learning?  </a:t>
            </a:r>
          </a:p>
        </p:txBody>
      </p:sp>
      <p:sp>
        <p:nvSpPr>
          <p:cNvPr id="3" name="Content Placeholder 2"/>
          <p:cNvSpPr>
            <a:spLocks noGrp="1"/>
          </p:cNvSpPr>
          <p:nvPr>
            <p:ph idx="1"/>
          </p:nvPr>
        </p:nvSpPr>
        <p:spPr>
          <a:xfrm>
            <a:off x="522972" y="1454087"/>
            <a:ext cx="8966810" cy="937804"/>
          </a:xfrm>
        </p:spPr>
        <p:txBody>
          <a:bodyPr>
            <a:noAutofit/>
          </a:bodyPr>
          <a:lstStyle/>
          <a:p>
            <a:pPr marL="0" indent="0">
              <a:buNone/>
            </a:pPr>
            <a:r>
              <a:rPr lang="en-GB" dirty="0"/>
              <a:t>In this unit you will learn about why electricians need to cut metal and the process that they use to cut metal which is called Gas Cutting. You will also learn about the very important safety precautions you must take when gas cutting. </a:t>
            </a:r>
          </a:p>
          <a:p>
            <a:endParaRPr lang="en-GB" dirty="0"/>
          </a:p>
        </p:txBody>
      </p:sp>
      <p:sp>
        <p:nvSpPr>
          <p:cNvPr id="4" name="Rectangle 3">
            <a:extLst>
              <a:ext uri="{FF2B5EF4-FFF2-40B4-BE49-F238E27FC236}">
                <a16:creationId xmlns:a16="http://schemas.microsoft.com/office/drawing/2014/main" id="{26DA00B2-284C-4FF6-8779-FC2D413CB3CA}"/>
              </a:ext>
            </a:extLst>
          </p:cNvPr>
          <p:cNvSpPr/>
          <p:nvPr/>
        </p:nvSpPr>
        <p:spPr>
          <a:xfrm>
            <a:off x="668510" y="3367560"/>
            <a:ext cx="6201015" cy="14061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Gas cutting is a very practical skill. While this unit will give you some information about welding you will need to go to a training centre to practice your gas cutting skills. </a:t>
            </a:r>
          </a:p>
        </p:txBody>
      </p:sp>
    </p:spTree>
    <p:custDataLst>
      <p:tags r:id="rId1"/>
    </p:custDataLst>
    <p:extLst>
      <p:ext uri="{BB962C8B-B14F-4D97-AF65-F5344CB8AC3E}">
        <p14:creationId xmlns:p14="http://schemas.microsoft.com/office/powerpoint/2010/main" val="263975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Introduction </a:t>
            </a:r>
          </a:p>
        </p:txBody>
      </p:sp>
      <p:sp>
        <p:nvSpPr>
          <p:cNvPr id="3" name="Content Placeholder 2"/>
          <p:cNvSpPr>
            <a:spLocks noGrp="1"/>
          </p:cNvSpPr>
          <p:nvPr>
            <p:ph idx="1"/>
          </p:nvPr>
        </p:nvSpPr>
        <p:spPr>
          <a:xfrm>
            <a:off x="518901" y="1454087"/>
            <a:ext cx="4398882" cy="937804"/>
          </a:xfrm>
        </p:spPr>
        <p:txBody>
          <a:bodyPr>
            <a:noAutofit/>
          </a:bodyPr>
          <a:lstStyle/>
          <a:p>
            <a:pPr marL="0" indent="0">
              <a:buNone/>
            </a:pPr>
            <a:r>
              <a:rPr lang="en-GB" dirty="0"/>
              <a:t>In the unit on welding you learned metal brackets used to create wire ways come in standards sizes.  Electricians sometimes need melt or fuse two metal brackets together to make a longer bracket especially in a large environment such as a factory. </a:t>
            </a:r>
          </a:p>
        </p:txBody>
      </p:sp>
      <p:sp>
        <p:nvSpPr>
          <p:cNvPr id="5" name="Rectangle 4">
            <a:extLst>
              <a:ext uri="{FF2B5EF4-FFF2-40B4-BE49-F238E27FC236}">
                <a16:creationId xmlns:a16="http://schemas.microsoft.com/office/drawing/2014/main" id="{8C6AD91B-0F67-4539-BEC0-40EC02507838}"/>
              </a:ext>
            </a:extLst>
          </p:cNvPr>
          <p:cNvSpPr/>
          <p:nvPr/>
        </p:nvSpPr>
        <p:spPr>
          <a:xfrm>
            <a:off x="5923821" y="1588807"/>
            <a:ext cx="3234978" cy="2245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someone welding two metal brackets together. </a:t>
            </a:r>
          </a:p>
        </p:txBody>
      </p:sp>
    </p:spTree>
    <p:custDataLst>
      <p:tags r:id="rId1"/>
    </p:custDataLst>
    <p:extLst>
      <p:ext uri="{BB962C8B-B14F-4D97-AF65-F5344CB8AC3E}">
        <p14:creationId xmlns:p14="http://schemas.microsoft.com/office/powerpoint/2010/main" val="2825684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Introduction </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What do you think an electrician could do if the metal bracket is too long and they needed to make it smaller? </a:t>
            </a:r>
          </a:p>
          <a:p>
            <a:pPr marL="0" indent="0">
              <a:buNone/>
            </a:pPr>
            <a:endParaRPr lang="en-GB" dirty="0"/>
          </a:p>
          <a:p>
            <a:pPr marL="0" indent="0">
              <a:buNone/>
            </a:pPr>
            <a:endParaRPr lang="en-GB" dirty="0"/>
          </a:p>
          <a:p>
            <a:pPr marL="0" indent="0">
              <a:buNone/>
            </a:pPr>
            <a:endParaRPr lang="en-GB" dirty="0"/>
          </a:p>
          <a:p>
            <a:pPr>
              <a:buFont typeface="Courier New" panose="02070309020205020404" pitchFamily="49" charset="0"/>
              <a:buChar char="o"/>
            </a:pPr>
            <a:r>
              <a:rPr lang="en-GB" dirty="0"/>
              <a:t>The electrician could use a hacksaw to make it smaller</a:t>
            </a:r>
          </a:p>
          <a:p>
            <a:pPr>
              <a:buFont typeface="Courier New" panose="02070309020205020404" pitchFamily="49" charset="0"/>
              <a:buChar char="o"/>
            </a:pPr>
            <a:r>
              <a:rPr lang="en-GB" dirty="0"/>
              <a:t>Nothing, the electrician would need to use a plastic bracket instead</a:t>
            </a:r>
          </a:p>
          <a:p>
            <a:pPr>
              <a:buFont typeface="Courier New" panose="02070309020205020404" pitchFamily="49" charset="0"/>
              <a:buChar char="o"/>
            </a:pPr>
            <a:r>
              <a:rPr lang="en-GB" i="1" dirty="0"/>
              <a:t>The electrician could use a device that uses gas to ignite a flame that is hot enough to cut through metal. </a:t>
            </a:r>
          </a:p>
        </p:txBody>
      </p:sp>
      <p:sp>
        <p:nvSpPr>
          <p:cNvPr id="6" name="Rectangle 5">
            <a:extLst>
              <a:ext uri="{FF2B5EF4-FFF2-40B4-BE49-F238E27FC236}">
                <a16:creationId xmlns:a16="http://schemas.microsoft.com/office/drawing/2014/main" id="{229E08D0-B242-45BC-B211-D7AE0EE2B29E}"/>
              </a:ext>
            </a:extLst>
          </p:cNvPr>
          <p:cNvSpPr/>
          <p:nvPr/>
        </p:nvSpPr>
        <p:spPr>
          <a:xfrm>
            <a:off x="1115018" y="2426113"/>
            <a:ext cx="8386033" cy="461665"/>
          </a:xfrm>
          <a:prstGeom prst="rect">
            <a:avLst/>
          </a:prstGeom>
          <a:solidFill>
            <a:schemeClr val="tx2">
              <a:lumMod val="40000"/>
              <a:lumOff val="60000"/>
            </a:schemeClr>
          </a:solidFill>
        </p:spPr>
        <p:txBody>
          <a:bodyPr wrap="square">
            <a:spAutoFit/>
          </a:bodyPr>
          <a:lstStyle/>
          <a:p>
            <a:r>
              <a:rPr lang="en-GB" sz="2400" i="1" dirty="0"/>
              <a:t>Choose the correct answer and click ‘Submit’.</a:t>
            </a:r>
          </a:p>
        </p:txBody>
      </p:sp>
      <p:pic>
        <p:nvPicPr>
          <p:cNvPr id="7" name="Graphic 6" descr="User">
            <a:extLst>
              <a:ext uri="{FF2B5EF4-FFF2-40B4-BE49-F238E27FC236}">
                <a16:creationId xmlns:a16="http://schemas.microsoft.com/office/drawing/2014/main" id="{1EA762B6-2551-4F0A-AC20-58104C7B8E1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0972" y="2292473"/>
            <a:ext cx="784255" cy="854046"/>
          </a:xfrm>
          <a:prstGeom prst="rect">
            <a:avLst/>
          </a:prstGeom>
        </p:spPr>
      </p:pic>
    </p:spTree>
    <p:custDataLst>
      <p:tags r:id="rId1"/>
    </p:custDataLst>
    <p:extLst>
      <p:ext uri="{BB962C8B-B14F-4D97-AF65-F5344CB8AC3E}">
        <p14:creationId xmlns:p14="http://schemas.microsoft.com/office/powerpoint/2010/main" val="2968554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What is gas cutting? </a:t>
            </a:r>
          </a:p>
        </p:txBody>
      </p:sp>
      <p:sp>
        <p:nvSpPr>
          <p:cNvPr id="3" name="Content Placeholder 2"/>
          <p:cNvSpPr>
            <a:spLocks noGrp="1"/>
          </p:cNvSpPr>
          <p:nvPr>
            <p:ph idx="1"/>
          </p:nvPr>
        </p:nvSpPr>
        <p:spPr>
          <a:xfrm>
            <a:off x="518900" y="1245074"/>
            <a:ext cx="9208573" cy="937804"/>
          </a:xfrm>
        </p:spPr>
        <p:txBody>
          <a:bodyPr>
            <a:noAutofit/>
          </a:bodyPr>
          <a:lstStyle/>
          <a:p>
            <a:pPr marL="0" indent="0">
              <a:buNone/>
            </a:pPr>
            <a:r>
              <a:rPr lang="en-GB" dirty="0"/>
              <a:t>To be able to cut a metal bracket into smaller pieces an electrician would need to make use of a gas cutting machine, also called an </a:t>
            </a:r>
            <a:r>
              <a:rPr lang="en-GB" b="1" dirty="0"/>
              <a:t>Oxy-acetylene cutting torch</a:t>
            </a:r>
            <a:r>
              <a:rPr lang="en-GB" dirty="0"/>
              <a:t>.  This type of machine uses a </a:t>
            </a:r>
            <a:r>
              <a:rPr lang="en-GB" b="1" dirty="0"/>
              <a:t>combination of gases </a:t>
            </a:r>
            <a:r>
              <a:rPr lang="en-GB" dirty="0"/>
              <a:t>such as </a:t>
            </a:r>
            <a:r>
              <a:rPr lang="en-GB" b="1" dirty="0"/>
              <a:t>oxygen</a:t>
            </a:r>
            <a:r>
              <a:rPr lang="en-GB" dirty="0"/>
              <a:t> and </a:t>
            </a:r>
            <a:r>
              <a:rPr lang="en-GB" b="1" dirty="0"/>
              <a:t>acetylene</a:t>
            </a:r>
            <a:r>
              <a:rPr lang="en-GB" dirty="0"/>
              <a:t> to </a:t>
            </a:r>
            <a:r>
              <a:rPr lang="en-GB" b="1" dirty="0"/>
              <a:t>create a flame </a:t>
            </a:r>
            <a:r>
              <a:rPr lang="en-GB" dirty="0"/>
              <a:t>hot enough to cut through metal. </a:t>
            </a:r>
          </a:p>
          <a:p>
            <a:endParaRPr lang="en-GB" dirty="0"/>
          </a:p>
        </p:txBody>
      </p:sp>
      <p:sp>
        <p:nvSpPr>
          <p:cNvPr id="7" name="Rectangle 6">
            <a:extLst>
              <a:ext uri="{FF2B5EF4-FFF2-40B4-BE49-F238E27FC236}">
                <a16:creationId xmlns:a16="http://schemas.microsoft.com/office/drawing/2014/main" id="{F4219BD5-1481-46DD-96E8-03168C8C24C3}"/>
              </a:ext>
            </a:extLst>
          </p:cNvPr>
          <p:cNvSpPr/>
          <p:nvPr/>
        </p:nvSpPr>
        <p:spPr>
          <a:xfrm>
            <a:off x="4514139" y="2879725"/>
            <a:ext cx="5152375" cy="2721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Video 01: How an Oxy-acetylene cutting torch works</a:t>
            </a:r>
          </a:p>
        </p:txBody>
      </p:sp>
      <p:sp>
        <p:nvSpPr>
          <p:cNvPr id="11" name="Rectangle 10">
            <a:extLst>
              <a:ext uri="{FF2B5EF4-FFF2-40B4-BE49-F238E27FC236}">
                <a16:creationId xmlns:a16="http://schemas.microsoft.com/office/drawing/2014/main" id="{E890738A-53A5-4D1D-8BE8-125B397CDD37}"/>
              </a:ext>
            </a:extLst>
          </p:cNvPr>
          <p:cNvSpPr/>
          <p:nvPr/>
        </p:nvSpPr>
        <p:spPr>
          <a:xfrm>
            <a:off x="1115019" y="2896995"/>
            <a:ext cx="2926784" cy="2308324"/>
          </a:xfrm>
          <a:prstGeom prst="rect">
            <a:avLst/>
          </a:prstGeom>
          <a:solidFill>
            <a:schemeClr val="tx2">
              <a:lumMod val="40000"/>
              <a:lumOff val="60000"/>
            </a:schemeClr>
          </a:solidFill>
        </p:spPr>
        <p:txBody>
          <a:bodyPr wrap="square">
            <a:spAutoFit/>
          </a:bodyPr>
          <a:lstStyle/>
          <a:p>
            <a:r>
              <a:rPr lang="en-GB" sz="2400" i="1" dirty="0"/>
              <a:t>Watch the video for more information on the process of cutting metal using </a:t>
            </a:r>
            <a:r>
              <a:rPr lang="en-GB" sz="2400" dirty="0"/>
              <a:t>an Oxy-acetylene cutting torch.  </a:t>
            </a:r>
          </a:p>
        </p:txBody>
      </p:sp>
      <p:pic>
        <p:nvPicPr>
          <p:cNvPr id="12" name="Graphic 11" descr="User">
            <a:extLst>
              <a:ext uri="{FF2B5EF4-FFF2-40B4-BE49-F238E27FC236}">
                <a16:creationId xmlns:a16="http://schemas.microsoft.com/office/drawing/2014/main" id="{EB12A451-A7CE-4518-B5D6-B2F69C41AEE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0972" y="2763355"/>
            <a:ext cx="784255" cy="854046"/>
          </a:xfrm>
          <a:prstGeom prst="rect">
            <a:avLst/>
          </a:prstGeom>
        </p:spPr>
      </p:pic>
    </p:spTree>
    <p:custDataLst>
      <p:tags r:id="rId1"/>
    </p:custDataLst>
    <p:extLst>
      <p:ext uri="{BB962C8B-B14F-4D97-AF65-F5344CB8AC3E}">
        <p14:creationId xmlns:p14="http://schemas.microsoft.com/office/powerpoint/2010/main" val="163625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a:t>
            </a:r>
          </a:p>
        </p:txBody>
      </p:sp>
      <p:sp>
        <p:nvSpPr>
          <p:cNvPr id="3" name="Content Placeholder 2"/>
          <p:cNvSpPr>
            <a:spLocks noGrp="1"/>
          </p:cNvSpPr>
          <p:nvPr>
            <p:ph idx="1"/>
          </p:nvPr>
        </p:nvSpPr>
        <p:spPr>
          <a:xfrm>
            <a:off x="518900" y="1454087"/>
            <a:ext cx="9208573" cy="937804"/>
          </a:xfrm>
        </p:spPr>
        <p:txBody>
          <a:bodyPr>
            <a:noAutofit/>
          </a:bodyPr>
          <a:lstStyle/>
          <a:p>
            <a:pPr marL="0" indent="0">
              <a:buNone/>
            </a:pPr>
            <a:r>
              <a:rPr lang="en-GB" dirty="0"/>
              <a:t>Which two gasses combine to create a flame hot enough to cut through metal?  </a:t>
            </a:r>
          </a:p>
          <a:p>
            <a:endParaRPr lang="en-GB" dirty="0"/>
          </a:p>
        </p:txBody>
      </p:sp>
      <p:sp>
        <p:nvSpPr>
          <p:cNvPr id="5" name="Rectangle 4">
            <a:extLst>
              <a:ext uri="{FF2B5EF4-FFF2-40B4-BE49-F238E27FC236}">
                <a16:creationId xmlns:a16="http://schemas.microsoft.com/office/drawing/2014/main" id="{985AC8D0-2882-4837-8F43-E2AF729F7479}"/>
              </a:ext>
            </a:extLst>
          </p:cNvPr>
          <p:cNvSpPr/>
          <p:nvPr/>
        </p:nvSpPr>
        <p:spPr>
          <a:xfrm>
            <a:off x="1115018" y="2266790"/>
            <a:ext cx="8386033" cy="461665"/>
          </a:xfrm>
          <a:prstGeom prst="rect">
            <a:avLst/>
          </a:prstGeom>
          <a:solidFill>
            <a:schemeClr val="tx2">
              <a:lumMod val="40000"/>
              <a:lumOff val="60000"/>
            </a:schemeClr>
          </a:solidFill>
        </p:spPr>
        <p:txBody>
          <a:bodyPr wrap="square">
            <a:spAutoFit/>
          </a:bodyPr>
          <a:lstStyle/>
          <a:p>
            <a:r>
              <a:rPr lang="en-GB" sz="2400" i="1" dirty="0"/>
              <a:t>Choose the correct answer and click ‘Submit’.</a:t>
            </a:r>
          </a:p>
        </p:txBody>
      </p:sp>
      <p:pic>
        <p:nvPicPr>
          <p:cNvPr id="6" name="Graphic 5" descr="User">
            <a:extLst>
              <a:ext uri="{FF2B5EF4-FFF2-40B4-BE49-F238E27FC236}">
                <a16:creationId xmlns:a16="http://schemas.microsoft.com/office/drawing/2014/main" id="{E79AD182-5015-43CF-9B43-99AE2C204D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0972" y="2133150"/>
            <a:ext cx="784255" cy="854046"/>
          </a:xfrm>
          <a:prstGeom prst="rect">
            <a:avLst/>
          </a:prstGeom>
        </p:spPr>
      </p:pic>
      <p:sp>
        <p:nvSpPr>
          <p:cNvPr id="7" name="TextBox 6">
            <a:extLst>
              <a:ext uri="{FF2B5EF4-FFF2-40B4-BE49-F238E27FC236}">
                <a16:creationId xmlns:a16="http://schemas.microsoft.com/office/drawing/2014/main" id="{08B2E9F5-E796-4E68-95D3-87BA7F414848}"/>
              </a:ext>
            </a:extLst>
          </p:cNvPr>
          <p:cNvSpPr txBox="1"/>
          <p:nvPr/>
        </p:nvSpPr>
        <p:spPr>
          <a:xfrm>
            <a:off x="862469" y="2958373"/>
            <a:ext cx="9030468" cy="1015663"/>
          </a:xfrm>
          <a:prstGeom prst="rect">
            <a:avLst/>
          </a:prstGeom>
          <a:noFill/>
        </p:spPr>
        <p:txBody>
          <a:bodyPr wrap="square" rtlCol="0">
            <a:spAutoFit/>
          </a:bodyPr>
          <a:lstStyle/>
          <a:p>
            <a:pPr marL="285750" indent="-285750">
              <a:buFont typeface="Courier New" panose="02070309020205020404" pitchFamily="49" charset="0"/>
              <a:buChar char="o"/>
            </a:pPr>
            <a:r>
              <a:rPr lang="en-ZA" sz="2000" dirty="0"/>
              <a:t>Oxygen and carbon dioxide</a:t>
            </a:r>
          </a:p>
          <a:p>
            <a:pPr marL="285750" indent="-285750">
              <a:buFont typeface="Courier New" panose="02070309020205020404" pitchFamily="49" charset="0"/>
              <a:buChar char="o"/>
            </a:pPr>
            <a:r>
              <a:rPr lang="en-ZA" sz="2000" dirty="0"/>
              <a:t>Acetylene and nitrogen</a:t>
            </a:r>
          </a:p>
          <a:p>
            <a:pPr marL="285750" indent="-285750">
              <a:buFont typeface="Courier New" panose="02070309020205020404" pitchFamily="49" charset="0"/>
              <a:buChar char="o"/>
            </a:pPr>
            <a:r>
              <a:rPr lang="en-ZA" sz="2000" i="1" dirty="0"/>
              <a:t>Oxygen and acetylene</a:t>
            </a:r>
          </a:p>
        </p:txBody>
      </p:sp>
    </p:spTree>
    <p:custDataLst>
      <p:tags r:id="rId1"/>
    </p:custDataLst>
    <p:extLst>
      <p:ext uri="{BB962C8B-B14F-4D97-AF65-F5344CB8AC3E}">
        <p14:creationId xmlns:p14="http://schemas.microsoft.com/office/powerpoint/2010/main" val="876803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Parts of Oxy-acetylene cutting torch</a:t>
            </a:r>
          </a:p>
        </p:txBody>
      </p:sp>
      <p:sp>
        <p:nvSpPr>
          <p:cNvPr id="3" name="Content Placeholder 2"/>
          <p:cNvSpPr>
            <a:spLocks noGrp="1"/>
          </p:cNvSpPr>
          <p:nvPr>
            <p:ph idx="1"/>
          </p:nvPr>
        </p:nvSpPr>
        <p:spPr>
          <a:xfrm>
            <a:off x="518900" y="1419865"/>
            <a:ext cx="9208573" cy="937804"/>
          </a:xfrm>
        </p:spPr>
        <p:txBody>
          <a:bodyPr>
            <a:noAutofit/>
          </a:bodyPr>
          <a:lstStyle/>
          <a:p>
            <a:pPr marL="0" indent="0">
              <a:buNone/>
            </a:pPr>
            <a:r>
              <a:rPr lang="en-GB" dirty="0"/>
              <a:t>This is what an arc welding machine looks like.  </a:t>
            </a:r>
          </a:p>
        </p:txBody>
      </p:sp>
      <p:sp>
        <p:nvSpPr>
          <p:cNvPr id="7" name="Rectangle 6">
            <a:extLst>
              <a:ext uri="{FF2B5EF4-FFF2-40B4-BE49-F238E27FC236}">
                <a16:creationId xmlns:a16="http://schemas.microsoft.com/office/drawing/2014/main" id="{21BC5D61-1A51-4D91-A5D1-F50BB34DA12E}"/>
              </a:ext>
            </a:extLst>
          </p:cNvPr>
          <p:cNvSpPr/>
          <p:nvPr/>
        </p:nvSpPr>
        <p:spPr>
          <a:xfrm>
            <a:off x="7368987" y="544725"/>
            <a:ext cx="1906325" cy="1221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t>Image placeholder: This should be an image of a real  torch with corresponding labels</a:t>
            </a:r>
          </a:p>
        </p:txBody>
      </p:sp>
      <p:sp>
        <p:nvSpPr>
          <p:cNvPr id="8" name="Rectangle 7">
            <a:extLst>
              <a:ext uri="{FF2B5EF4-FFF2-40B4-BE49-F238E27FC236}">
                <a16:creationId xmlns:a16="http://schemas.microsoft.com/office/drawing/2014/main" id="{21BF5538-5B81-4AB7-B58B-5F4658F2BF90}"/>
              </a:ext>
            </a:extLst>
          </p:cNvPr>
          <p:cNvSpPr/>
          <p:nvPr/>
        </p:nvSpPr>
        <p:spPr>
          <a:xfrm>
            <a:off x="1045227" y="2048717"/>
            <a:ext cx="8230085" cy="461665"/>
          </a:xfrm>
          <a:prstGeom prst="rect">
            <a:avLst/>
          </a:prstGeom>
          <a:solidFill>
            <a:schemeClr val="tx2">
              <a:lumMod val="40000"/>
              <a:lumOff val="60000"/>
            </a:schemeClr>
          </a:solidFill>
        </p:spPr>
        <p:txBody>
          <a:bodyPr wrap="square">
            <a:spAutoFit/>
          </a:bodyPr>
          <a:lstStyle/>
          <a:p>
            <a:r>
              <a:rPr lang="en-GB" sz="2400" i="1" dirty="0"/>
              <a:t>Move over each part of the image to see the different parts </a:t>
            </a:r>
          </a:p>
        </p:txBody>
      </p:sp>
      <p:pic>
        <p:nvPicPr>
          <p:cNvPr id="9" name="Graphic 8" descr="User">
            <a:extLst>
              <a:ext uri="{FF2B5EF4-FFF2-40B4-BE49-F238E27FC236}">
                <a16:creationId xmlns:a16="http://schemas.microsoft.com/office/drawing/2014/main" id="{63FC300A-51D4-40E6-9456-7C8E00D46FA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1181" y="1915077"/>
            <a:ext cx="784255" cy="854046"/>
          </a:xfrm>
          <a:prstGeom prst="rect">
            <a:avLst/>
          </a:prstGeom>
        </p:spPr>
      </p:pic>
      <p:pic>
        <p:nvPicPr>
          <p:cNvPr id="4" name="Picture 3">
            <a:extLst>
              <a:ext uri="{FF2B5EF4-FFF2-40B4-BE49-F238E27FC236}">
                <a16:creationId xmlns:a16="http://schemas.microsoft.com/office/drawing/2014/main" id="{8CE8E3B3-676C-4F80-9DCC-DBBDE2BFF581}"/>
              </a:ext>
            </a:extLst>
          </p:cNvPr>
          <p:cNvPicPr>
            <a:picLocks noChangeAspect="1"/>
          </p:cNvPicPr>
          <p:nvPr/>
        </p:nvPicPr>
        <p:blipFill>
          <a:blip r:embed="rId6"/>
          <a:stretch>
            <a:fillRect/>
          </a:stretch>
        </p:blipFill>
        <p:spPr>
          <a:xfrm>
            <a:off x="3202831" y="2639899"/>
            <a:ext cx="3643643" cy="3118492"/>
          </a:xfrm>
          <a:prstGeom prst="rect">
            <a:avLst/>
          </a:prstGeom>
        </p:spPr>
      </p:pic>
      <p:sp>
        <p:nvSpPr>
          <p:cNvPr id="10" name="Rectangle 9">
            <a:extLst>
              <a:ext uri="{FF2B5EF4-FFF2-40B4-BE49-F238E27FC236}">
                <a16:creationId xmlns:a16="http://schemas.microsoft.com/office/drawing/2014/main" id="{6AB7DFF7-23A4-48F6-8483-CDB7579101E9}"/>
              </a:ext>
            </a:extLst>
          </p:cNvPr>
          <p:cNvSpPr/>
          <p:nvPr/>
        </p:nvSpPr>
        <p:spPr>
          <a:xfrm>
            <a:off x="3867624" y="3232809"/>
            <a:ext cx="689008" cy="676195"/>
          </a:xfrm>
          <a:prstGeom prst="rec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Rectangle 10">
            <a:extLst>
              <a:ext uri="{FF2B5EF4-FFF2-40B4-BE49-F238E27FC236}">
                <a16:creationId xmlns:a16="http://schemas.microsoft.com/office/drawing/2014/main" id="{33588563-2B53-43E6-A796-D16B33BA3A69}"/>
              </a:ext>
            </a:extLst>
          </p:cNvPr>
          <p:cNvSpPr/>
          <p:nvPr/>
        </p:nvSpPr>
        <p:spPr>
          <a:xfrm>
            <a:off x="4470377" y="3132798"/>
            <a:ext cx="689008" cy="676195"/>
          </a:xfrm>
          <a:prstGeom prst="rec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Rectangle 11">
            <a:extLst>
              <a:ext uri="{FF2B5EF4-FFF2-40B4-BE49-F238E27FC236}">
                <a16:creationId xmlns:a16="http://schemas.microsoft.com/office/drawing/2014/main" id="{F39C04C2-9773-4310-8AD0-982B9870E345}"/>
              </a:ext>
            </a:extLst>
          </p:cNvPr>
          <p:cNvSpPr/>
          <p:nvPr/>
        </p:nvSpPr>
        <p:spPr>
          <a:xfrm>
            <a:off x="5024652" y="3003281"/>
            <a:ext cx="689008" cy="676195"/>
          </a:xfrm>
          <a:prstGeom prst="rec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Rectangle 12">
            <a:extLst>
              <a:ext uri="{FF2B5EF4-FFF2-40B4-BE49-F238E27FC236}">
                <a16:creationId xmlns:a16="http://schemas.microsoft.com/office/drawing/2014/main" id="{541486E3-EE83-4D24-8B1F-9F5BB5BA2D45}"/>
              </a:ext>
            </a:extLst>
          </p:cNvPr>
          <p:cNvSpPr/>
          <p:nvPr/>
        </p:nvSpPr>
        <p:spPr>
          <a:xfrm>
            <a:off x="4430679" y="4199145"/>
            <a:ext cx="689008" cy="676195"/>
          </a:xfrm>
          <a:prstGeom prst="rec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Rectangle 13">
            <a:extLst>
              <a:ext uri="{FF2B5EF4-FFF2-40B4-BE49-F238E27FC236}">
                <a16:creationId xmlns:a16="http://schemas.microsoft.com/office/drawing/2014/main" id="{6A16D884-6166-4697-9C4F-D3E810D03622}"/>
              </a:ext>
            </a:extLst>
          </p:cNvPr>
          <p:cNvSpPr/>
          <p:nvPr/>
        </p:nvSpPr>
        <p:spPr>
          <a:xfrm>
            <a:off x="5119687" y="4199145"/>
            <a:ext cx="689008" cy="676195"/>
          </a:xfrm>
          <a:prstGeom prst="rec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ustDataLst>
      <p:tags r:id="rId1"/>
    </p:custDataLst>
    <p:extLst>
      <p:ext uri="{BB962C8B-B14F-4D97-AF65-F5344CB8AC3E}">
        <p14:creationId xmlns:p14="http://schemas.microsoft.com/office/powerpoint/2010/main" val="15442051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2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13575</TotalTime>
  <Words>2137</Words>
  <Application>Microsoft Office PowerPoint</Application>
  <PresentationFormat>Custom</PresentationFormat>
  <Paragraphs>242</Paragraphs>
  <Slides>27</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Courier New</vt:lpstr>
      <vt:lpstr>Open Sans</vt:lpstr>
      <vt:lpstr>Office Theme</vt:lpstr>
      <vt:lpstr>Gas Cutting</vt:lpstr>
      <vt:lpstr>Outcomes </vt:lpstr>
      <vt:lpstr>Glossy of words</vt:lpstr>
      <vt:lpstr>What will I be learning?  </vt:lpstr>
      <vt:lpstr>Introduction </vt:lpstr>
      <vt:lpstr>Introduction </vt:lpstr>
      <vt:lpstr>What is gas cutting? </vt:lpstr>
      <vt:lpstr>Test yourself</vt:lpstr>
      <vt:lpstr>Parts of Oxy-acetylene cutting torch</vt:lpstr>
      <vt:lpstr>Test yourself</vt:lpstr>
      <vt:lpstr>Test yourself</vt:lpstr>
      <vt:lpstr>Parts of an Oxy-acetylene cutting torch</vt:lpstr>
      <vt:lpstr>Test yourself </vt:lpstr>
      <vt:lpstr>How to use an Oxy-acetylene cutting torch</vt:lpstr>
      <vt:lpstr>Test yourself </vt:lpstr>
      <vt:lpstr>Safety precautions</vt:lpstr>
      <vt:lpstr>Personal Protective Equipment</vt:lpstr>
      <vt:lpstr>Safety precautions </vt:lpstr>
      <vt:lpstr>Test yourself</vt:lpstr>
      <vt:lpstr>Test yourself</vt:lpstr>
      <vt:lpstr>Test yourself</vt:lpstr>
      <vt:lpstr>Test yourself</vt:lpstr>
      <vt:lpstr>Test yourself</vt:lpstr>
      <vt:lpstr>Video 01 How an oxy-acetylene torch works  </vt:lpstr>
      <vt:lpstr>Video 02 Parts of a Oxy-acetylene cutting torch.</vt:lpstr>
      <vt:lpstr>Video 03 How to use an Oxy-acetylene cutting torch.</vt:lpstr>
      <vt:lpstr>Video 04 Safety Precautions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739</cp:revision>
  <dcterms:created xsi:type="dcterms:W3CDTF">2018-02-02T12:07:09Z</dcterms:created>
  <dcterms:modified xsi:type="dcterms:W3CDTF">2018-09-20T07:26:40Z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