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4.xml" ContentType="application/vnd.openxmlformats-officedocument.presentationml.tags+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5.xml" ContentType="application/vnd.openxmlformats-officedocument.presentationml.tags+xml"/>
  <Override PartName="/ppt/notesSlides/notesSlide1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7"/>
  </p:notesMasterIdLst>
  <p:sldIdLst>
    <p:sldId id="278" r:id="rId2"/>
    <p:sldId id="318" r:id="rId3"/>
    <p:sldId id="353" r:id="rId4"/>
    <p:sldId id="297" r:id="rId5"/>
    <p:sldId id="313" r:id="rId6"/>
    <p:sldId id="314" r:id="rId7"/>
    <p:sldId id="315" r:id="rId8"/>
    <p:sldId id="336" r:id="rId9"/>
    <p:sldId id="334" r:id="rId10"/>
    <p:sldId id="337" r:id="rId11"/>
    <p:sldId id="338" r:id="rId12"/>
    <p:sldId id="351" r:id="rId13"/>
    <p:sldId id="342" r:id="rId14"/>
    <p:sldId id="352" r:id="rId15"/>
    <p:sldId id="345" r:id="rId16"/>
    <p:sldId id="346" r:id="rId17"/>
    <p:sldId id="348" r:id="rId18"/>
    <p:sldId id="349" r:id="rId19"/>
    <p:sldId id="340" r:id="rId20"/>
    <p:sldId id="320" r:id="rId21"/>
    <p:sldId id="332" r:id="rId22"/>
    <p:sldId id="339" r:id="rId23"/>
    <p:sldId id="344" r:id="rId24"/>
    <p:sldId id="343" r:id="rId25"/>
    <p:sldId id="350" r:id="rId26"/>
  </p:sldIdLst>
  <p:sldSz cx="10239375" cy="5759450"/>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78"/>
            <p14:sldId id="318"/>
            <p14:sldId id="353"/>
            <p14:sldId id="297"/>
            <p14:sldId id="313"/>
            <p14:sldId id="314"/>
            <p14:sldId id="315"/>
            <p14:sldId id="336"/>
            <p14:sldId id="334"/>
            <p14:sldId id="337"/>
            <p14:sldId id="338"/>
            <p14:sldId id="351"/>
            <p14:sldId id="342"/>
            <p14:sldId id="352"/>
            <p14:sldId id="345"/>
            <p14:sldId id="346"/>
            <p14:sldId id="348"/>
            <p14:sldId id="349"/>
            <p14:sldId id="340"/>
            <p14:sldId id="320"/>
          </p14:sldIdLst>
        </p14:section>
        <p14:section name="Appendix" id="{61A5EB1E-5BAC-224D-8F20-5D1D8E086C2B}">
          <p14:sldIdLst>
            <p14:sldId id="332"/>
            <p14:sldId id="339"/>
            <p14:sldId id="344"/>
            <p14:sldId id="343"/>
            <p14:sldId id="35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6"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91529" autoAdjust="0"/>
  </p:normalViewPr>
  <p:slideViewPr>
    <p:cSldViewPr snapToGrid="0" snapToObjects="1">
      <p:cViewPr varScale="1">
        <p:scale>
          <a:sx n="124" d="100"/>
          <a:sy n="124" d="100"/>
        </p:scale>
        <p:origin x="8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6243B7-D20F-4A1F-95C6-5B20AA9FA71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A"/>
        </a:p>
      </dgm:t>
    </dgm:pt>
    <dgm:pt modelId="{4A2269EB-A522-41B0-9F7D-2BD30A7871A7}">
      <dgm:prSet phldrT="[Text]"/>
      <dgm:spPr/>
      <dgm:t>
        <a:bodyPr/>
        <a:lstStyle/>
        <a:p>
          <a:r>
            <a:rPr lang="en-ZA" dirty="0"/>
            <a:t>Electricians use metal brackets to make sure cables are neatly placed. </a:t>
          </a:r>
        </a:p>
      </dgm:t>
    </dgm:pt>
    <dgm:pt modelId="{A1AEBB26-2FD8-410A-AC23-40440EF2A2F5}" type="parTrans" cxnId="{FF209420-307E-415A-B7A5-E46502D7CA44}">
      <dgm:prSet/>
      <dgm:spPr/>
      <dgm:t>
        <a:bodyPr/>
        <a:lstStyle/>
        <a:p>
          <a:endParaRPr lang="en-ZA"/>
        </a:p>
      </dgm:t>
    </dgm:pt>
    <dgm:pt modelId="{59951A0C-3E74-447B-B594-E460E7ED6829}" type="sibTrans" cxnId="{FF209420-307E-415A-B7A5-E46502D7CA44}">
      <dgm:prSet/>
      <dgm:spPr/>
      <dgm:t>
        <a:bodyPr/>
        <a:lstStyle/>
        <a:p>
          <a:endParaRPr lang="en-ZA"/>
        </a:p>
      </dgm:t>
    </dgm:pt>
    <dgm:pt modelId="{3836B9AA-081E-4720-8578-33E31BD41E5F}">
      <dgm:prSet phldrT="[Text]"/>
      <dgm:spPr/>
      <dgm:t>
        <a:bodyPr/>
        <a:lstStyle/>
        <a:p>
          <a:r>
            <a:rPr lang="en-ZA" dirty="0"/>
            <a:t>These metal brackets usually come in a standard size. </a:t>
          </a:r>
        </a:p>
      </dgm:t>
    </dgm:pt>
    <dgm:pt modelId="{FEDF31AB-0FDD-4AF4-A0F1-05B45D95CA6C}" type="parTrans" cxnId="{5FD48FBC-9720-43C4-81DC-A407B1AE4712}">
      <dgm:prSet/>
      <dgm:spPr/>
      <dgm:t>
        <a:bodyPr/>
        <a:lstStyle/>
        <a:p>
          <a:endParaRPr lang="en-ZA"/>
        </a:p>
      </dgm:t>
    </dgm:pt>
    <dgm:pt modelId="{A0DBFF44-09F7-4B71-BCD4-124D86BAECC0}" type="sibTrans" cxnId="{5FD48FBC-9720-43C4-81DC-A407B1AE4712}">
      <dgm:prSet/>
      <dgm:spPr/>
      <dgm:t>
        <a:bodyPr/>
        <a:lstStyle/>
        <a:p>
          <a:endParaRPr lang="en-ZA"/>
        </a:p>
      </dgm:t>
    </dgm:pt>
    <dgm:pt modelId="{7FE42CBD-F7B7-4A29-8CEF-B51896914288}">
      <dgm:prSet phldrT="[Text]"/>
      <dgm:spPr/>
      <dgm:t>
        <a:bodyPr/>
        <a:lstStyle/>
        <a:p>
          <a:r>
            <a:rPr lang="en-ZA" dirty="0"/>
            <a:t>Factories are often big spaces which means that the standard sized brackets won’t work.</a:t>
          </a:r>
        </a:p>
      </dgm:t>
    </dgm:pt>
    <dgm:pt modelId="{D0907C77-100E-4177-946F-4C7F1BDFC364}" type="parTrans" cxnId="{7A2E1391-2973-4047-96C8-5959ECE738A5}">
      <dgm:prSet/>
      <dgm:spPr/>
      <dgm:t>
        <a:bodyPr/>
        <a:lstStyle/>
        <a:p>
          <a:endParaRPr lang="en-ZA"/>
        </a:p>
      </dgm:t>
    </dgm:pt>
    <dgm:pt modelId="{1E9561DC-04AE-4F9F-A351-36B4D0010E31}" type="sibTrans" cxnId="{7A2E1391-2973-4047-96C8-5959ECE738A5}">
      <dgm:prSet/>
      <dgm:spPr/>
      <dgm:t>
        <a:bodyPr/>
        <a:lstStyle/>
        <a:p>
          <a:endParaRPr lang="en-ZA"/>
        </a:p>
      </dgm:t>
    </dgm:pt>
    <dgm:pt modelId="{A01BAB5F-7FEC-4C36-9076-BDF758319B39}">
      <dgm:prSet phldrT="[Text]"/>
      <dgm:spPr/>
      <dgm:t>
        <a:bodyPr/>
        <a:lstStyle/>
        <a:p>
          <a:r>
            <a:rPr lang="en-ZA" dirty="0"/>
            <a:t>To solve this problem the electrician can weld brackets together to make the correct size. </a:t>
          </a:r>
        </a:p>
      </dgm:t>
    </dgm:pt>
    <dgm:pt modelId="{FB6EBBE2-3556-41A7-A6C1-BAD89EC39213}" type="parTrans" cxnId="{8A053565-1D1D-4029-9360-A070B357039E}">
      <dgm:prSet/>
      <dgm:spPr/>
      <dgm:t>
        <a:bodyPr/>
        <a:lstStyle/>
        <a:p>
          <a:endParaRPr lang="en-ZA"/>
        </a:p>
      </dgm:t>
    </dgm:pt>
    <dgm:pt modelId="{A89C7B62-49A0-4B35-B1B6-55BE315DC480}" type="sibTrans" cxnId="{8A053565-1D1D-4029-9360-A070B357039E}">
      <dgm:prSet/>
      <dgm:spPr/>
      <dgm:t>
        <a:bodyPr/>
        <a:lstStyle/>
        <a:p>
          <a:endParaRPr lang="en-ZA"/>
        </a:p>
      </dgm:t>
    </dgm:pt>
    <dgm:pt modelId="{BB1BB966-F60C-4129-8274-6989A9556336}" type="pres">
      <dgm:prSet presAssocID="{AE6243B7-D20F-4A1F-95C6-5B20AA9FA716}" presName="diagram" presStyleCnt="0">
        <dgm:presLayoutVars>
          <dgm:dir/>
          <dgm:resizeHandles val="exact"/>
        </dgm:presLayoutVars>
      </dgm:prSet>
      <dgm:spPr/>
    </dgm:pt>
    <dgm:pt modelId="{D64391B6-75CC-45D2-A073-984F39BC82B8}" type="pres">
      <dgm:prSet presAssocID="{4A2269EB-A522-41B0-9F7D-2BD30A7871A7}" presName="node" presStyleLbl="node1" presStyleIdx="0" presStyleCnt="4">
        <dgm:presLayoutVars>
          <dgm:bulletEnabled val="1"/>
        </dgm:presLayoutVars>
      </dgm:prSet>
      <dgm:spPr/>
    </dgm:pt>
    <dgm:pt modelId="{3DBCF82F-735A-446E-A9F4-93AD5871088D}" type="pres">
      <dgm:prSet presAssocID="{59951A0C-3E74-447B-B594-E460E7ED6829}" presName="sibTrans" presStyleCnt="0"/>
      <dgm:spPr/>
    </dgm:pt>
    <dgm:pt modelId="{70D098FF-B87B-4604-AA77-3CEE3BB8F01A}" type="pres">
      <dgm:prSet presAssocID="{3836B9AA-081E-4720-8578-33E31BD41E5F}" presName="node" presStyleLbl="node1" presStyleIdx="1" presStyleCnt="4">
        <dgm:presLayoutVars>
          <dgm:bulletEnabled val="1"/>
        </dgm:presLayoutVars>
      </dgm:prSet>
      <dgm:spPr/>
    </dgm:pt>
    <dgm:pt modelId="{96B5E043-D4C1-4658-9B5E-6E7BB7048101}" type="pres">
      <dgm:prSet presAssocID="{A0DBFF44-09F7-4B71-BCD4-124D86BAECC0}" presName="sibTrans" presStyleCnt="0"/>
      <dgm:spPr/>
    </dgm:pt>
    <dgm:pt modelId="{458FDA7C-9204-45BF-9F10-A556D9642E98}" type="pres">
      <dgm:prSet presAssocID="{7FE42CBD-F7B7-4A29-8CEF-B51896914288}" presName="node" presStyleLbl="node1" presStyleIdx="2" presStyleCnt="4">
        <dgm:presLayoutVars>
          <dgm:bulletEnabled val="1"/>
        </dgm:presLayoutVars>
      </dgm:prSet>
      <dgm:spPr/>
    </dgm:pt>
    <dgm:pt modelId="{DEB18F6C-3EB3-48C9-96D8-58ED1B3442BD}" type="pres">
      <dgm:prSet presAssocID="{1E9561DC-04AE-4F9F-A351-36B4D0010E31}" presName="sibTrans" presStyleCnt="0"/>
      <dgm:spPr/>
    </dgm:pt>
    <dgm:pt modelId="{07D7C670-BF5C-4726-A696-89B73936CB00}" type="pres">
      <dgm:prSet presAssocID="{A01BAB5F-7FEC-4C36-9076-BDF758319B39}" presName="node" presStyleLbl="node1" presStyleIdx="3" presStyleCnt="4">
        <dgm:presLayoutVars>
          <dgm:bulletEnabled val="1"/>
        </dgm:presLayoutVars>
      </dgm:prSet>
      <dgm:spPr/>
    </dgm:pt>
  </dgm:ptLst>
  <dgm:cxnLst>
    <dgm:cxn modelId="{FF209420-307E-415A-B7A5-E46502D7CA44}" srcId="{AE6243B7-D20F-4A1F-95C6-5B20AA9FA716}" destId="{4A2269EB-A522-41B0-9F7D-2BD30A7871A7}" srcOrd="0" destOrd="0" parTransId="{A1AEBB26-2FD8-410A-AC23-40440EF2A2F5}" sibTransId="{59951A0C-3E74-447B-B594-E460E7ED6829}"/>
    <dgm:cxn modelId="{83664B24-062B-4E59-9F7A-4A57E984B532}" type="presOf" srcId="{7FE42CBD-F7B7-4A29-8CEF-B51896914288}" destId="{458FDA7C-9204-45BF-9F10-A556D9642E98}" srcOrd="0" destOrd="0" presId="urn:microsoft.com/office/officeart/2005/8/layout/default"/>
    <dgm:cxn modelId="{A964AB27-9A0D-47E8-9ED2-8BC69BEE54B5}" type="presOf" srcId="{AE6243B7-D20F-4A1F-95C6-5B20AA9FA716}" destId="{BB1BB966-F60C-4129-8274-6989A9556336}" srcOrd="0" destOrd="0" presId="urn:microsoft.com/office/officeart/2005/8/layout/default"/>
    <dgm:cxn modelId="{03560A2F-B280-4DFA-99AE-0D9510D63E48}" type="presOf" srcId="{3836B9AA-081E-4720-8578-33E31BD41E5F}" destId="{70D098FF-B87B-4604-AA77-3CEE3BB8F01A}" srcOrd="0" destOrd="0" presId="urn:microsoft.com/office/officeart/2005/8/layout/default"/>
    <dgm:cxn modelId="{8A053565-1D1D-4029-9360-A070B357039E}" srcId="{AE6243B7-D20F-4A1F-95C6-5B20AA9FA716}" destId="{A01BAB5F-7FEC-4C36-9076-BDF758319B39}" srcOrd="3" destOrd="0" parTransId="{FB6EBBE2-3556-41A7-A6C1-BAD89EC39213}" sibTransId="{A89C7B62-49A0-4B35-B1B6-55BE315DC480}"/>
    <dgm:cxn modelId="{6620C56E-884D-4CA9-8D4D-5520A2C38F79}" type="presOf" srcId="{4A2269EB-A522-41B0-9F7D-2BD30A7871A7}" destId="{D64391B6-75CC-45D2-A073-984F39BC82B8}" srcOrd="0" destOrd="0" presId="urn:microsoft.com/office/officeart/2005/8/layout/default"/>
    <dgm:cxn modelId="{57F20753-41A2-49B5-AD29-C748B55C4277}" type="presOf" srcId="{A01BAB5F-7FEC-4C36-9076-BDF758319B39}" destId="{07D7C670-BF5C-4726-A696-89B73936CB00}" srcOrd="0" destOrd="0" presId="urn:microsoft.com/office/officeart/2005/8/layout/default"/>
    <dgm:cxn modelId="{7A2E1391-2973-4047-96C8-5959ECE738A5}" srcId="{AE6243B7-D20F-4A1F-95C6-5B20AA9FA716}" destId="{7FE42CBD-F7B7-4A29-8CEF-B51896914288}" srcOrd="2" destOrd="0" parTransId="{D0907C77-100E-4177-946F-4C7F1BDFC364}" sibTransId="{1E9561DC-04AE-4F9F-A351-36B4D0010E31}"/>
    <dgm:cxn modelId="{5FD48FBC-9720-43C4-81DC-A407B1AE4712}" srcId="{AE6243B7-D20F-4A1F-95C6-5B20AA9FA716}" destId="{3836B9AA-081E-4720-8578-33E31BD41E5F}" srcOrd="1" destOrd="0" parTransId="{FEDF31AB-0FDD-4AF4-A0F1-05B45D95CA6C}" sibTransId="{A0DBFF44-09F7-4B71-BCD4-124D86BAECC0}"/>
    <dgm:cxn modelId="{D7D7873C-3FE6-4CA2-8B99-EFEE58F7CD3F}" type="presParOf" srcId="{BB1BB966-F60C-4129-8274-6989A9556336}" destId="{D64391B6-75CC-45D2-A073-984F39BC82B8}" srcOrd="0" destOrd="0" presId="urn:microsoft.com/office/officeart/2005/8/layout/default"/>
    <dgm:cxn modelId="{66B6A38F-2562-42CF-B757-0B06B7CA3F30}" type="presParOf" srcId="{BB1BB966-F60C-4129-8274-6989A9556336}" destId="{3DBCF82F-735A-446E-A9F4-93AD5871088D}" srcOrd="1" destOrd="0" presId="urn:microsoft.com/office/officeart/2005/8/layout/default"/>
    <dgm:cxn modelId="{167A2156-F262-4501-8097-D792DCC48FDC}" type="presParOf" srcId="{BB1BB966-F60C-4129-8274-6989A9556336}" destId="{70D098FF-B87B-4604-AA77-3CEE3BB8F01A}" srcOrd="2" destOrd="0" presId="urn:microsoft.com/office/officeart/2005/8/layout/default"/>
    <dgm:cxn modelId="{EFF2391B-14C0-4403-8A17-DF59082F76B3}" type="presParOf" srcId="{BB1BB966-F60C-4129-8274-6989A9556336}" destId="{96B5E043-D4C1-4658-9B5E-6E7BB7048101}" srcOrd="3" destOrd="0" presId="urn:microsoft.com/office/officeart/2005/8/layout/default"/>
    <dgm:cxn modelId="{3A6E3584-247E-4170-9D73-53B0CCC4DE7E}" type="presParOf" srcId="{BB1BB966-F60C-4129-8274-6989A9556336}" destId="{458FDA7C-9204-45BF-9F10-A556D9642E98}" srcOrd="4" destOrd="0" presId="urn:microsoft.com/office/officeart/2005/8/layout/default"/>
    <dgm:cxn modelId="{28237918-FF3D-4FC6-AA04-9B05D1950C1C}" type="presParOf" srcId="{BB1BB966-F60C-4129-8274-6989A9556336}" destId="{DEB18F6C-3EB3-48C9-96D8-58ED1B3442BD}" srcOrd="5" destOrd="0" presId="urn:microsoft.com/office/officeart/2005/8/layout/default"/>
    <dgm:cxn modelId="{E3906982-5115-489F-93F5-3BB78B909B46}" type="presParOf" srcId="{BB1BB966-F60C-4129-8274-6989A9556336}" destId="{07D7C670-BF5C-4726-A696-89B73936CB00}"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930B28-A3C3-41B4-9879-157DED91697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A"/>
        </a:p>
      </dgm:t>
    </dgm:pt>
    <dgm:pt modelId="{85BB7A38-DA8A-439F-9DFC-B2C66CB08E35}">
      <dgm:prSet phldrT="[Text]"/>
      <dgm:spPr/>
      <dgm:t>
        <a:bodyPr/>
        <a:lstStyle/>
        <a:p>
          <a:r>
            <a:rPr lang="en-US" b="0" dirty="0"/>
            <a:t>All electrical connections must be sound otherwise they will overheat and the arc will fluctuate.</a:t>
          </a:r>
          <a:endParaRPr lang="en-ZA" b="0" dirty="0"/>
        </a:p>
      </dgm:t>
    </dgm:pt>
    <dgm:pt modelId="{692F0791-2747-4D77-8316-6C4C914449D4}" type="parTrans" cxnId="{CF18BD17-0A60-4F03-9618-5CB1B4379A9A}">
      <dgm:prSet/>
      <dgm:spPr/>
      <dgm:t>
        <a:bodyPr/>
        <a:lstStyle/>
        <a:p>
          <a:endParaRPr lang="en-ZA"/>
        </a:p>
      </dgm:t>
    </dgm:pt>
    <dgm:pt modelId="{BBF57EC2-2135-40CE-AC38-707E7364CFA9}" type="sibTrans" cxnId="{CF18BD17-0A60-4F03-9618-5CB1B4379A9A}">
      <dgm:prSet/>
      <dgm:spPr/>
      <dgm:t>
        <a:bodyPr/>
        <a:lstStyle/>
        <a:p>
          <a:endParaRPr lang="en-ZA"/>
        </a:p>
      </dgm:t>
    </dgm:pt>
    <dgm:pt modelId="{1E51C5C8-8613-4C60-98EE-44670F8A9695}">
      <dgm:prSet phldrT="[Text]"/>
      <dgm:spPr/>
      <dgm:t>
        <a:bodyPr/>
        <a:lstStyle/>
        <a:p>
          <a:r>
            <a:rPr lang="en-ZA" dirty="0"/>
            <a:t>Image</a:t>
          </a:r>
          <a:r>
            <a:rPr lang="en-ZA" baseline="0" dirty="0"/>
            <a:t> of electrical connections on a welding machine </a:t>
          </a:r>
          <a:endParaRPr lang="en-ZA" dirty="0"/>
        </a:p>
      </dgm:t>
    </dgm:pt>
    <dgm:pt modelId="{42EDBEE1-3AE9-4F00-917B-0A176C2524E8}" type="parTrans" cxnId="{EA3E019E-B109-42CC-BFF2-BB9D95A02C99}">
      <dgm:prSet/>
      <dgm:spPr/>
      <dgm:t>
        <a:bodyPr/>
        <a:lstStyle/>
        <a:p>
          <a:endParaRPr lang="en-ZA"/>
        </a:p>
      </dgm:t>
    </dgm:pt>
    <dgm:pt modelId="{E10250A7-B778-40BC-8960-1A3162BDC84C}" type="sibTrans" cxnId="{EA3E019E-B109-42CC-BFF2-BB9D95A02C99}">
      <dgm:prSet/>
      <dgm:spPr/>
      <dgm:t>
        <a:bodyPr/>
        <a:lstStyle/>
        <a:p>
          <a:endParaRPr lang="en-ZA"/>
        </a:p>
      </dgm:t>
    </dgm:pt>
    <dgm:pt modelId="{C47B392A-AF08-4E02-80F5-C84284241E36}" type="pres">
      <dgm:prSet presAssocID="{AC930B28-A3C3-41B4-9879-157DED916977}" presName="diagram" presStyleCnt="0">
        <dgm:presLayoutVars>
          <dgm:dir/>
          <dgm:resizeHandles val="exact"/>
        </dgm:presLayoutVars>
      </dgm:prSet>
      <dgm:spPr/>
    </dgm:pt>
    <dgm:pt modelId="{DB2F6CAE-46AD-4F6A-A8DE-151F19DBE5E7}" type="pres">
      <dgm:prSet presAssocID="{85BB7A38-DA8A-439F-9DFC-B2C66CB08E35}" presName="node" presStyleLbl="node1" presStyleIdx="0" presStyleCnt="2">
        <dgm:presLayoutVars>
          <dgm:bulletEnabled val="1"/>
        </dgm:presLayoutVars>
      </dgm:prSet>
      <dgm:spPr/>
    </dgm:pt>
    <dgm:pt modelId="{9F28ED24-F56E-489E-8377-885854033BA3}" type="pres">
      <dgm:prSet presAssocID="{BBF57EC2-2135-40CE-AC38-707E7364CFA9}" presName="sibTrans" presStyleCnt="0"/>
      <dgm:spPr/>
    </dgm:pt>
    <dgm:pt modelId="{176FA44A-2767-4F95-8C3D-758818F6D8CE}" type="pres">
      <dgm:prSet presAssocID="{1E51C5C8-8613-4C60-98EE-44670F8A9695}" presName="node" presStyleLbl="node1" presStyleIdx="1" presStyleCnt="2">
        <dgm:presLayoutVars>
          <dgm:bulletEnabled val="1"/>
        </dgm:presLayoutVars>
      </dgm:prSet>
      <dgm:spPr/>
    </dgm:pt>
  </dgm:ptLst>
  <dgm:cxnLst>
    <dgm:cxn modelId="{CF18BD17-0A60-4F03-9618-5CB1B4379A9A}" srcId="{AC930B28-A3C3-41B4-9879-157DED916977}" destId="{85BB7A38-DA8A-439F-9DFC-B2C66CB08E35}" srcOrd="0" destOrd="0" parTransId="{692F0791-2747-4D77-8316-6C4C914449D4}" sibTransId="{BBF57EC2-2135-40CE-AC38-707E7364CFA9}"/>
    <dgm:cxn modelId="{EEAECD71-9A05-47D7-8137-43B50EE675C0}" type="presOf" srcId="{AC930B28-A3C3-41B4-9879-157DED916977}" destId="{C47B392A-AF08-4E02-80F5-C84284241E36}" srcOrd="0" destOrd="0" presId="urn:microsoft.com/office/officeart/2005/8/layout/default"/>
    <dgm:cxn modelId="{EA3E019E-B109-42CC-BFF2-BB9D95A02C99}" srcId="{AC930B28-A3C3-41B4-9879-157DED916977}" destId="{1E51C5C8-8613-4C60-98EE-44670F8A9695}" srcOrd="1" destOrd="0" parTransId="{42EDBEE1-3AE9-4F00-917B-0A176C2524E8}" sibTransId="{E10250A7-B778-40BC-8960-1A3162BDC84C}"/>
    <dgm:cxn modelId="{D85674C8-0182-4509-BB4F-F30E18C5D5A5}" type="presOf" srcId="{1E51C5C8-8613-4C60-98EE-44670F8A9695}" destId="{176FA44A-2767-4F95-8C3D-758818F6D8CE}" srcOrd="0" destOrd="0" presId="urn:microsoft.com/office/officeart/2005/8/layout/default"/>
    <dgm:cxn modelId="{F65BBCCD-6A9E-40C5-A436-724BFEBF7A81}" type="presOf" srcId="{85BB7A38-DA8A-439F-9DFC-B2C66CB08E35}" destId="{DB2F6CAE-46AD-4F6A-A8DE-151F19DBE5E7}" srcOrd="0" destOrd="0" presId="urn:microsoft.com/office/officeart/2005/8/layout/default"/>
    <dgm:cxn modelId="{C0CE9C20-1404-461A-B1E5-B79C710DF7BA}" type="presParOf" srcId="{C47B392A-AF08-4E02-80F5-C84284241E36}" destId="{DB2F6CAE-46AD-4F6A-A8DE-151F19DBE5E7}" srcOrd="0" destOrd="0" presId="urn:microsoft.com/office/officeart/2005/8/layout/default"/>
    <dgm:cxn modelId="{B4E83301-21C6-494E-8BCE-4651D8CDCDB7}" type="presParOf" srcId="{C47B392A-AF08-4E02-80F5-C84284241E36}" destId="{9F28ED24-F56E-489E-8377-885854033BA3}" srcOrd="1" destOrd="0" presId="urn:microsoft.com/office/officeart/2005/8/layout/default"/>
    <dgm:cxn modelId="{6EE89645-9B75-4883-AB3C-13291321EE60}" type="presParOf" srcId="{C47B392A-AF08-4E02-80F5-C84284241E36}" destId="{176FA44A-2767-4F95-8C3D-758818F6D8CE}"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930B28-A3C3-41B4-9879-157DED91697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A"/>
        </a:p>
      </dgm:t>
    </dgm:pt>
    <dgm:pt modelId="{85BB7A38-DA8A-439F-9DFC-B2C66CB08E35}">
      <dgm:prSet phldrT="[Text]"/>
      <dgm:spPr/>
      <dgm:t>
        <a:bodyPr/>
        <a:lstStyle/>
        <a:p>
          <a:r>
            <a:rPr lang="en-US" b="0" dirty="0"/>
            <a:t>All insulated components must be in good condition and a proper earth must be used. </a:t>
          </a:r>
        </a:p>
      </dgm:t>
    </dgm:pt>
    <dgm:pt modelId="{692F0791-2747-4D77-8316-6C4C914449D4}" type="parTrans" cxnId="{CF18BD17-0A60-4F03-9618-5CB1B4379A9A}">
      <dgm:prSet/>
      <dgm:spPr/>
      <dgm:t>
        <a:bodyPr/>
        <a:lstStyle/>
        <a:p>
          <a:endParaRPr lang="en-ZA"/>
        </a:p>
      </dgm:t>
    </dgm:pt>
    <dgm:pt modelId="{BBF57EC2-2135-40CE-AC38-707E7364CFA9}" type="sibTrans" cxnId="{CF18BD17-0A60-4F03-9618-5CB1B4379A9A}">
      <dgm:prSet/>
      <dgm:spPr/>
      <dgm:t>
        <a:bodyPr/>
        <a:lstStyle/>
        <a:p>
          <a:endParaRPr lang="en-ZA"/>
        </a:p>
      </dgm:t>
    </dgm:pt>
    <dgm:pt modelId="{1E51C5C8-8613-4C60-98EE-44670F8A9695}">
      <dgm:prSet phldrT="[Text]"/>
      <dgm:spPr/>
      <dgm:t>
        <a:bodyPr/>
        <a:lstStyle/>
        <a:p>
          <a:r>
            <a:rPr lang="en-ZA" dirty="0"/>
            <a:t>Image</a:t>
          </a:r>
          <a:r>
            <a:rPr lang="en-ZA" baseline="0" dirty="0"/>
            <a:t> of insulated component in good condition and proper earth</a:t>
          </a:r>
          <a:endParaRPr lang="en-ZA" dirty="0"/>
        </a:p>
      </dgm:t>
    </dgm:pt>
    <dgm:pt modelId="{42EDBEE1-3AE9-4F00-917B-0A176C2524E8}" type="parTrans" cxnId="{EA3E019E-B109-42CC-BFF2-BB9D95A02C99}">
      <dgm:prSet/>
      <dgm:spPr/>
      <dgm:t>
        <a:bodyPr/>
        <a:lstStyle/>
        <a:p>
          <a:endParaRPr lang="en-ZA"/>
        </a:p>
      </dgm:t>
    </dgm:pt>
    <dgm:pt modelId="{E10250A7-B778-40BC-8960-1A3162BDC84C}" type="sibTrans" cxnId="{EA3E019E-B109-42CC-BFF2-BB9D95A02C99}">
      <dgm:prSet/>
      <dgm:spPr/>
      <dgm:t>
        <a:bodyPr/>
        <a:lstStyle/>
        <a:p>
          <a:endParaRPr lang="en-ZA"/>
        </a:p>
      </dgm:t>
    </dgm:pt>
    <dgm:pt modelId="{C47B392A-AF08-4E02-80F5-C84284241E36}" type="pres">
      <dgm:prSet presAssocID="{AC930B28-A3C3-41B4-9879-157DED916977}" presName="diagram" presStyleCnt="0">
        <dgm:presLayoutVars>
          <dgm:dir/>
          <dgm:resizeHandles val="exact"/>
        </dgm:presLayoutVars>
      </dgm:prSet>
      <dgm:spPr/>
    </dgm:pt>
    <dgm:pt modelId="{DB2F6CAE-46AD-4F6A-A8DE-151F19DBE5E7}" type="pres">
      <dgm:prSet presAssocID="{85BB7A38-DA8A-439F-9DFC-B2C66CB08E35}" presName="node" presStyleLbl="node1" presStyleIdx="0" presStyleCnt="2">
        <dgm:presLayoutVars>
          <dgm:bulletEnabled val="1"/>
        </dgm:presLayoutVars>
      </dgm:prSet>
      <dgm:spPr/>
    </dgm:pt>
    <dgm:pt modelId="{9F28ED24-F56E-489E-8377-885854033BA3}" type="pres">
      <dgm:prSet presAssocID="{BBF57EC2-2135-40CE-AC38-707E7364CFA9}" presName="sibTrans" presStyleCnt="0"/>
      <dgm:spPr/>
    </dgm:pt>
    <dgm:pt modelId="{176FA44A-2767-4F95-8C3D-758818F6D8CE}" type="pres">
      <dgm:prSet presAssocID="{1E51C5C8-8613-4C60-98EE-44670F8A9695}" presName="node" presStyleLbl="node1" presStyleIdx="1" presStyleCnt="2">
        <dgm:presLayoutVars>
          <dgm:bulletEnabled val="1"/>
        </dgm:presLayoutVars>
      </dgm:prSet>
      <dgm:spPr/>
    </dgm:pt>
  </dgm:ptLst>
  <dgm:cxnLst>
    <dgm:cxn modelId="{CF18BD17-0A60-4F03-9618-5CB1B4379A9A}" srcId="{AC930B28-A3C3-41B4-9879-157DED916977}" destId="{85BB7A38-DA8A-439F-9DFC-B2C66CB08E35}" srcOrd="0" destOrd="0" parTransId="{692F0791-2747-4D77-8316-6C4C914449D4}" sibTransId="{BBF57EC2-2135-40CE-AC38-707E7364CFA9}"/>
    <dgm:cxn modelId="{EEAECD71-9A05-47D7-8137-43B50EE675C0}" type="presOf" srcId="{AC930B28-A3C3-41B4-9879-157DED916977}" destId="{C47B392A-AF08-4E02-80F5-C84284241E36}" srcOrd="0" destOrd="0" presId="urn:microsoft.com/office/officeart/2005/8/layout/default"/>
    <dgm:cxn modelId="{EA3E019E-B109-42CC-BFF2-BB9D95A02C99}" srcId="{AC930B28-A3C3-41B4-9879-157DED916977}" destId="{1E51C5C8-8613-4C60-98EE-44670F8A9695}" srcOrd="1" destOrd="0" parTransId="{42EDBEE1-3AE9-4F00-917B-0A176C2524E8}" sibTransId="{E10250A7-B778-40BC-8960-1A3162BDC84C}"/>
    <dgm:cxn modelId="{D85674C8-0182-4509-BB4F-F30E18C5D5A5}" type="presOf" srcId="{1E51C5C8-8613-4C60-98EE-44670F8A9695}" destId="{176FA44A-2767-4F95-8C3D-758818F6D8CE}" srcOrd="0" destOrd="0" presId="urn:microsoft.com/office/officeart/2005/8/layout/default"/>
    <dgm:cxn modelId="{F65BBCCD-6A9E-40C5-A436-724BFEBF7A81}" type="presOf" srcId="{85BB7A38-DA8A-439F-9DFC-B2C66CB08E35}" destId="{DB2F6CAE-46AD-4F6A-A8DE-151F19DBE5E7}" srcOrd="0" destOrd="0" presId="urn:microsoft.com/office/officeart/2005/8/layout/default"/>
    <dgm:cxn modelId="{C0CE9C20-1404-461A-B1E5-B79C710DF7BA}" type="presParOf" srcId="{C47B392A-AF08-4E02-80F5-C84284241E36}" destId="{DB2F6CAE-46AD-4F6A-A8DE-151F19DBE5E7}" srcOrd="0" destOrd="0" presId="urn:microsoft.com/office/officeart/2005/8/layout/default"/>
    <dgm:cxn modelId="{B4E83301-21C6-494E-8BCE-4651D8CDCDB7}" type="presParOf" srcId="{C47B392A-AF08-4E02-80F5-C84284241E36}" destId="{9F28ED24-F56E-489E-8377-885854033BA3}" srcOrd="1" destOrd="0" presId="urn:microsoft.com/office/officeart/2005/8/layout/default"/>
    <dgm:cxn modelId="{6EE89645-9B75-4883-AB3C-13291321EE60}" type="presParOf" srcId="{C47B392A-AF08-4E02-80F5-C84284241E36}" destId="{176FA44A-2767-4F95-8C3D-758818F6D8CE}" srcOrd="2"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930B28-A3C3-41B4-9879-157DED91697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A"/>
        </a:p>
      </dgm:t>
    </dgm:pt>
    <dgm:pt modelId="{85BB7A38-DA8A-439F-9DFC-B2C66CB08E35}">
      <dgm:prSet phldrT="[Text]"/>
      <dgm:spPr/>
      <dgm:t>
        <a:bodyPr/>
        <a:lstStyle/>
        <a:p>
          <a:r>
            <a:rPr lang="en-ZA" b="0" dirty="0"/>
            <a:t>An</a:t>
          </a:r>
          <a:r>
            <a:rPr lang="en-ZA" b="0" baseline="0" dirty="0"/>
            <a:t> electrode holder of adequate amperage rating must always used for the work to be done</a:t>
          </a:r>
          <a:endParaRPr lang="en-ZA" b="0" dirty="0"/>
        </a:p>
      </dgm:t>
    </dgm:pt>
    <dgm:pt modelId="{692F0791-2747-4D77-8316-6C4C914449D4}" type="parTrans" cxnId="{CF18BD17-0A60-4F03-9618-5CB1B4379A9A}">
      <dgm:prSet/>
      <dgm:spPr/>
      <dgm:t>
        <a:bodyPr/>
        <a:lstStyle/>
        <a:p>
          <a:endParaRPr lang="en-ZA"/>
        </a:p>
      </dgm:t>
    </dgm:pt>
    <dgm:pt modelId="{BBF57EC2-2135-40CE-AC38-707E7364CFA9}" type="sibTrans" cxnId="{CF18BD17-0A60-4F03-9618-5CB1B4379A9A}">
      <dgm:prSet/>
      <dgm:spPr/>
      <dgm:t>
        <a:bodyPr/>
        <a:lstStyle/>
        <a:p>
          <a:endParaRPr lang="en-ZA"/>
        </a:p>
      </dgm:t>
    </dgm:pt>
    <dgm:pt modelId="{1E51C5C8-8613-4C60-98EE-44670F8A9695}">
      <dgm:prSet phldrT="[Text]"/>
      <dgm:spPr/>
      <dgm:t>
        <a:bodyPr/>
        <a:lstStyle/>
        <a:p>
          <a:r>
            <a:rPr lang="en-ZA" dirty="0"/>
            <a:t>Image</a:t>
          </a:r>
          <a:r>
            <a:rPr lang="en-ZA" baseline="0" dirty="0"/>
            <a:t> of electrical connections on a welding machine </a:t>
          </a:r>
          <a:endParaRPr lang="en-ZA" dirty="0"/>
        </a:p>
      </dgm:t>
    </dgm:pt>
    <dgm:pt modelId="{42EDBEE1-3AE9-4F00-917B-0A176C2524E8}" type="parTrans" cxnId="{EA3E019E-B109-42CC-BFF2-BB9D95A02C99}">
      <dgm:prSet/>
      <dgm:spPr/>
      <dgm:t>
        <a:bodyPr/>
        <a:lstStyle/>
        <a:p>
          <a:endParaRPr lang="en-ZA"/>
        </a:p>
      </dgm:t>
    </dgm:pt>
    <dgm:pt modelId="{E10250A7-B778-40BC-8960-1A3162BDC84C}" type="sibTrans" cxnId="{EA3E019E-B109-42CC-BFF2-BB9D95A02C99}">
      <dgm:prSet/>
      <dgm:spPr/>
      <dgm:t>
        <a:bodyPr/>
        <a:lstStyle/>
        <a:p>
          <a:endParaRPr lang="en-ZA"/>
        </a:p>
      </dgm:t>
    </dgm:pt>
    <dgm:pt modelId="{C47B392A-AF08-4E02-80F5-C84284241E36}" type="pres">
      <dgm:prSet presAssocID="{AC930B28-A3C3-41B4-9879-157DED916977}" presName="diagram" presStyleCnt="0">
        <dgm:presLayoutVars>
          <dgm:dir/>
          <dgm:resizeHandles val="exact"/>
        </dgm:presLayoutVars>
      </dgm:prSet>
      <dgm:spPr/>
    </dgm:pt>
    <dgm:pt modelId="{DB2F6CAE-46AD-4F6A-A8DE-151F19DBE5E7}" type="pres">
      <dgm:prSet presAssocID="{85BB7A38-DA8A-439F-9DFC-B2C66CB08E35}" presName="node" presStyleLbl="node1" presStyleIdx="0" presStyleCnt="2">
        <dgm:presLayoutVars>
          <dgm:bulletEnabled val="1"/>
        </dgm:presLayoutVars>
      </dgm:prSet>
      <dgm:spPr/>
    </dgm:pt>
    <dgm:pt modelId="{9F28ED24-F56E-489E-8377-885854033BA3}" type="pres">
      <dgm:prSet presAssocID="{BBF57EC2-2135-40CE-AC38-707E7364CFA9}" presName="sibTrans" presStyleCnt="0"/>
      <dgm:spPr/>
    </dgm:pt>
    <dgm:pt modelId="{176FA44A-2767-4F95-8C3D-758818F6D8CE}" type="pres">
      <dgm:prSet presAssocID="{1E51C5C8-8613-4C60-98EE-44670F8A9695}" presName="node" presStyleLbl="node1" presStyleIdx="1" presStyleCnt="2">
        <dgm:presLayoutVars>
          <dgm:bulletEnabled val="1"/>
        </dgm:presLayoutVars>
      </dgm:prSet>
      <dgm:spPr/>
    </dgm:pt>
  </dgm:ptLst>
  <dgm:cxnLst>
    <dgm:cxn modelId="{CF18BD17-0A60-4F03-9618-5CB1B4379A9A}" srcId="{AC930B28-A3C3-41B4-9879-157DED916977}" destId="{85BB7A38-DA8A-439F-9DFC-B2C66CB08E35}" srcOrd="0" destOrd="0" parTransId="{692F0791-2747-4D77-8316-6C4C914449D4}" sibTransId="{BBF57EC2-2135-40CE-AC38-707E7364CFA9}"/>
    <dgm:cxn modelId="{EEAECD71-9A05-47D7-8137-43B50EE675C0}" type="presOf" srcId="{AC930B28-A3C3-41B4-9879-157DED916977}" destId="{C47B392A-AF08-4E02-80F5-C84284241E36}" srcOrd="0" destOrd="0" presId="urn:microsoft.com/office/officeart/2005/8/layout/default"/>
    <dgm:cxn modelId="{EA3E019E-B109-42CC-BFF2-BB9D95A02C99}" srcId="{AC930B28-A3C3-41B4-9879-157DED916977}" destId="{1E51C5C8-8613-4C60-98EE-44670F8A9695}" srcOrd="1" destOrd="0" parTransId="{42EDBEE1-3AE9-4F00-917B-0A176C2524E8}" sibTransId="{E10250A7-B778-40BC-8960-1A3162BDC84C}"/>
    <dgm:cxn modelId="{D85674C8-0182-4509-BB4F-F30E18C5D5A5}" type="presOf" srcId="{1E51C5C8-8613-4C60-98EE-44670F8A9695}" destId="{176FA44A-2767-4F95-8C3D-758818F6D8CE}" srcOrd="0" destOrd="0" presId="urn:microsoft.com/office/officeart/2005/8/layout/default"/>
    <dgm:cxn modelId="{F65BBCCD-6A9E-40C5-A436-724BFEBF7A81}" type="presOf" srcId="{85BB7A38-DA8A-439F-9DFC-B2C66CB08E35}" destId="{DB2F6CAE-46AD-4F6A-A8DE-151F19DBE5E7}" srcOrd="0" destOrd="0" presId="urn:microsoft.com/office/officeart/2005/8/layout/default"/>
    <dgm:cxn modelId="{C0CE9C20-1404-461A-B1E5-B79C710DF7BA}" type="presParOf" srcId="{C47B392A-AF08-4E02-80F5-C84284241E36}" destId="{DB2F6CAE-46AD-4F6A-A8DE-151F19DBE5E7}" srcOrd="0" destOrd="0" presId="urn:microsoft.com/office/officeart/2005/8/layout/default"/>
    <dgm:cxn modelId="{B4E83301-21C6-494E-8BCE-4651D8CDCDB7}" type="presParOf" srcId="{C47B392A-AF08-4E02-80F5-C84284241E36}" destId="{9F28ED24-F56E-489E-8377-885854033BA3}" srcOrd="1" destOrd="0" presId="urn:microsoft.com/office/officeart/2005/8/layout/default"/>
    <dgm:cxn modelId="{6EE89645-9B75-4883-AB3C-13291321EE60}" type="presParOf" srcId="{C47B392A-AF08-4E02-80F5-C84284241E36}" destId="{176FA44A-2767-4F95-8C3D-758818F6D8CE}"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930B28-A3C3-41B4-9879-157DED91697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A"/>
        </a:p>
      </dgm:t>
    </dgm:pt>
    <dgm:pt modelId="{85BB7A38-DA8A-439F-9DFC-B2C66CB08E35}">
      <dgm:prSet phldrT="[Text]"/>
      <dgm:spPr/>
      <dgm:t>
        <a:bodyPr/>
        <a:lstStyle/>
        <a:p>
          <a:r>
            <a:rPr lang="en-US" b="0" dirty="0"/>
            <a:t>Protect</a:t>
          </a:r>
          <a:r>
            <a:rPr lang="en-US" b="0" baseline="0" dirty="0"/>
            <a:t> your eyes from intense visible light and ultra-violet and infrared emissions of the arc by using a </a:t>
          </a:r>
          <a:r>
            <a:rPr lang="en-US" b="0" baseline="0" dirty="0" err="1"/>
            <a:t>handshield</a:t>
          </a:r>
          <a:r>
            <a:rPr lang="en-US" b="0" baseline="0" dirty="0"/>
            <a:t> or </a:t>
          </a:r>
          <a:r>
            <a:rPr lang="en-US" b="0" baseline="0" dirty="0" err="1"/>
            <a:t>headmask</a:t>
          </a:r>
          <a:endParaRPr lang="en-US" b="0" dirty="0"/>
        </a:p>
      </dgm:t>
    </dgm:pt>
    <dgm:pt modelId="{692F0791-2747-4D77-8316-6C4C914449D4}" type="parTrans" cxnId="{CF18BD17-0A60-4F03-9618-5CB1B4379A9A}">
      <dgm:prSet/>
      <dgm:spPr/>
      <dgm:t>
        <a:bodyPr/>
        <a:lstStyle/>
        <a:p>
          <a:endParaRPr lang="en-ZA"/>
        </a:p>
      </dgm:t>
    </dgm:pt>
    <dgm:pt modelId="{BBF57EC2-2135-40CE-AC38-707E7364CFA9}" type="sibTrans" cxnId="{CF18BD17-0A60-4F03-9618-5CB1B4379A9A}">
      <dgm:prSet/>
      <dgm:spPr/>
      <dgm:t>
        <a:bodyPr/>
        <a:lstStyle/>
        <a:p>
          <a:endParaRPr lang="en-ZA"/>
        </a:p>
      </dgm:t>
    </dgm:pt>
    <dgm:pt modelId="{1E51C5C8-8613-4C60-98EE-44670F8A9695}">
      <dgm:prSet phldrT="[Text]"/>
      <dgm:spPr/>
      <dgm:t>
        <a:bodyPr/>
        <a:lstStyle/>
        <a:p>
          <a:r>
            <a:rPr lang="en-ZA" dirty="0"/>
            <a:t>Image</a:t>
          </a:r>
          <a:r>
            <a:rPr lang="en-ZA" baseline="0" dirty="0"/>
            <a:t> of  person welding using a </a:t>
          </a:r>
          <a:r>
            <a:rPr lang="en-ZA" baseline="0" dirty="0" err="1"/>
            <a:t>handshield</a:t>
          </a:r>
          <a:r>
            <a:rPr lang="en-ZA" baseline="0" dirty="0"/>
            <a:t> or </a:t>
          </a:r>
          <a:r>
            <a:rPr lang="en-ZA" baseline="0" dirty="0" err="1"/>
            <a:t>headmask</a:t>
          </a:r>
          <a:endParaRPr lang="en-ZA" dirty="0"/>
        </a:p>
      </dgm:t>
    </dgm:pt>
    <dgm:pt modelId="{42EDBEE1-3AE9-4F00-917B-0A176C2524E8}" type="parTrans" cxnId="{EA3E019E-B109-42CC-BFF2-BB9D95A02C99}">
      <dgm:prSet/>
      <dgm:spPr/>
      <dgm:t>
        <a:bodyPr/>
        <a:lstStyle/>
        <a:p>
          <a:endParaRPr lang="en-ZA"/>
        </a:p>
      </dgm:t>
    </dgm:pt>
    <dgm:pt modelId="{E10250A7-B778-40BC-8960-1A3162BDC84C}" type="sibTrans" cxnId="{EA3E019E-B109-42CC-BFF2-BB9D95A02C99}">
      <dgm:prSet/>
      <dgm:spPr/>
      <dgm:t>
        <a:bodyPr/>
        <a:lstStyle/>
        <a:p>
          <a:endParaRPr lang="en-ZA"/>
        </a:p>
      </dgm:t>
    </dgm:pt>
    <dgm:pt modelId="{C47B392A-AF08-4E02-80F5-C84284241E36}" type="pres">
      <dgm:prSet presAssocID="{AC930B28-A3C3-41B4-9879-157DED916977}" presName="diagram" presStyleCnt="0">
        <dgm:presLayoutVars>
          <dgm:dir/>
          <dgm:resizeHandles val="exact"/>
        </dgm:presLayoutVars>
      </dgm:prSet>
      <dgm:spPr/>
    </dgm:pt>
    <dgm:pt modelId="{DB2F6CAE-46AD-4F6A-A8DE-151F19DBE5E7}" type="pres">
      <dgm:prSet presAssocID="{85BB7A38-DA8A-439F-9DFC-B2C66CB08E35}" presName="node" presStyleLbl="node1" presStyleIdx="0" presStyleCnt="2">
        <dgm:presLayoutVars>
          <dgm:bulletEnabled val="1"/>
        </dgm:presLayoutVars>
      </dgm:prSet>
      <dgm:spPr/>
    </dgm:pt>
    <dgm:pt modelId="{9F28ED24-F56E-489E-8377-885854033BA3}" type="pres">
      <dgm:prSet presAssocID="{BBF57EC2-2135-40CE-AC38-707E7364CFA9}" presName="sibTrans" presStyleCnt="0"/>
      <dgm:spPr/>
    </dgm:pt>
    <dgm:pt modelId="{176FA44A-2767-4F95-8C3D-758818F6D8CE}" type="pres">
      <dgm:prSet presAssocID="{1E51C5C8-8613-4C60-98EE-44670F8A9695}" presName="node" presStyleLbl="node1" presStyleIdx="1" presStyleCnt="2">
        <dgm:presLayoutVars>
          <dgm:bulletEnabled val="1"/>
        </dgm:presLayoutVars>
      </dgm:prSet>
      <dgm:spPr/>
    </dgm:pt>
  </dgm:ptLst>
  <dgm:cxnLst>
    <dgm:cxn modelId="{CF18BD17-0A60-4F03-9618-5CB1B4379A9A}" srcId="{AC930B28-A3C3-41B4-9879-157DED916977}" destId="{85BB7A38-DA8A-439F-9DFC-B2C66CB08E35}" srcOrd="0" destOrd="0" parTransId="{692F0791-2747-4D77-8316-6C4C914449D4}" sibTransId="{BBF57EC2-2135-40CE-AC38-707E7364CFA9}"/>
    <dgm:cxn modelId="{EEAECD71-9A05-47D7-8137-43B50EE675C0}" type="presOf" srcId="{AC930B28-A3C3-41B4-9879-157DED916977}" destId="{C47B392A-AF08-4E02-80F5-C84284241E36}" srcOrd="0" destOrd="0" presId="urn:microsoft.com/office/officeart/2005/8/layout/default"/>
    <dgm:cxn modelId="{EA3E019E-B109-42CC-BFF2-BB9D95A02C99}" srcId="{AC930B28-A3C3-41B4-9879-157DED916977}" destId="{1E51C5C8-8613-4C60-98EE-44670F8A9695}" srcOrd="1" destOrd="0" parTransId="{42EDBEE1-3AE9-4F00-917B-0A176C2524E8}" sibTransId="{E10250A7-B778-40BC-8960-1A3162BDC84C}"/>
    <dgm:cxn modelId="{D85674C8-0182-4509-BB4F-F30E18C5D5A5}" type="presOf" srcId="{1E51C5C8-8613-4C60-98EE-44670F8A9695}" destId="{176FA44A-2767-4F95-8C3D-758818F6D8CE}" srcOrd="0" destOrd="0" presId="urn:microsoft.com/office/officeart/2005/8/layout/default"/>
    <dgm:cxn modelId="{F65BBCCD-6A9E-40C5-A436-724BFEBF7A81}" type="presOf" srcId="{85BB7A38-DA8A-439F-9DFC-B2C66CB08E35}" destId="{DB2F6CAE-46AD-4F6A-A8DE-151F19DBE5E7}" srcOrd="0" destOrd="0" presId="urn:microsoft.com/office/officeart/2005/8/layout/default"/>
    <dgm:cxn modelId="{C0CE9C20-1404-461A-B1E5-B79C710DF7BA}" type="presParOf" srcId="{C47B392A-AF08-4E02-80F5-C84284241E36}" destId="{DB2F6CAE-46AD-4F6A-A8DE-151F19DBE5E7}" srcOrd="0" destOrd="0" presId="urn:microsoft.com/office/officeart/2005/8/layout/default"/>
    <dgm:cxn modelId="{B4E83301-21C6-494E-8BCE-4651D8CDCDB7}" type="presParOf" srcId="{C47B392A-AF08-4E02-80F5-C84284241E36}" destId="{9F28ED24-F56E-489E-8377-885854033BA3}" srcOrd="1" destOrd="0" presId="urn:microsoft.com/office/officeart/2005/8/layout/default"/>
    <dgm:cxn modelId="{6EE89645-9B75-4883-AB3C-13291321EE60}" type="presParOf" srcId="{C47B392A-AF08-4E02-80F5-C84284241E36}" destId="{176FA44A-2767-4F95-8C3D-758818F6D8CE}" srcOrd="2"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391B6-75CC-45D2-A073-984F39BC82B8}">
      <dsp:nvSpPr>
        <dsp:cNvPr id="0" name=""/>
        <dsp:cNvSpPr/>
      </dsp:nvSpPr>
      <dsp:spPr>
        <a:xfrm>
          <a:off x="1335816" y="209"/>
          <a:ext cx="2519235" cy="15115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ZA" sz="1900" kern="1200" dirty="0"/>
            <a:t>Electricians use metal brackets to make sure cables are neatly placed. </a:t>
          </a:r>
        </a:p>
      </dsp:txBody>
      <dsp:txXfrm>
        <a:off x="1335816" y="209"/>
        <a:ext cx="2519235" cy="1511541"/>
      </dsp:txXfrm>
    </dsp:sp>
    <dsp:sp modelId="{70D098FF-B87B-4604-AA77-3CEE3BB8F01A}">
      <dsp:nvSpPr>
        <dsp:cNvPr id="0" name=""/>
        <dsp:cNvSpPr/>
      </dsp:nvSpPr>
      <dsp:spPr>
        <a:xfrm>
          <a:off x="4106975" y="209"/>
          <a:ext cx="2519235" cy="15115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ZA" sz="1900" kern="1200" dirty="0"/>
            <a:t>These metal brackets usually come in a standard size. </a:t>
          </a:r>
        </a:p>
      </dsp:txBody>
      <dsp:txXfrm>
        <a:off x="4106975" y="209"/>
        <a:ext cx="2519235" cy="1511541"/>
      </dsp:txXfrm>
    </dsp:sp>
    <dsp:sp modelId="{458FDA7C-9204-45BF-9F10-A556D9642E98}">
      <dsp:nvSpPr>
        <dsp:cNvPr id="0" name=""/>
        <dsp:cNvSpPr/>
      </dsp:nvSpPr>
      <dsp:spPr>
        <a:xfrm>
          <a:off x="1335816" y="1763674"/>
          <a:ext cx="2519235" cy="15115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ZA" sz="1900" kern="1200" dirty="0"/>
            <a:t>Factories are often big spaces which means that the standard sized brackets won’t work.</a:t>
          </a:r>
        </a:p>
      </dsp:txBody>
      <dsp:txXfrm>
        <a:off x="1335816" y="1763674"/>
        <a:ext cx="2519235" cy="1511541"/>
      </dsp:txXfrm>
    </dsp:sp>
    <dsp:sp modelId="{07D7C670-BF5C-4726-A696-89B73936CB00}">
      <dsp:nvSpPr>
        <dsp:cNvPr id="0" name=""/>
        <dsp:cNvSpPr/>
      </dsp:nvSpPr>
      <dsp:spPr>
        <a:xfrm>
          <a:off x="4106975" y="1763674"/>
          <a:ext cx="2519235" cy="15115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ZA" sz="1900" kern="1200" dirty="0"/>
            <a:t>To solve this problem the electrician can weld brackets together to make the correct size. </a:t>
          </a:r>
        </a:p>
      </dsp:txBody>
      <dsp:txXfrm>
        <a:off x="4106975" y="1763674"/>
        <a:ext cx="2519235" cy="1511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F6CAE-46AD-4F6A-A8DE-151F19DBE5E7}">
      <dsp:nvSpPr>
        <dsp:cNvPr id="0" name=""/>
        <dsp:cNvSpPr/>
      </dsp:nvSpPr>
      <dsp:spPr>
        <a:xfrm>
          <a:off x="69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kern="1200" dirty="0"/>
            <a:t>All electrical connections must be sound otherwise they will overheat and the arc will fluctuate.</a:t>
          </a:r>
          <a:endParaRPr lang="en-ZA" sz="2100" b="0" kern="1200" dirty="0"/>
        </a:p>
      </dsp:txBody>
      <dsp:txXfrm>
        <a:off x="698" y="361978"/>
        <a:ext cx="2725662" cy="1635397"/>
      </dsp:txXfrm>
    </dsp:sp>
    <dsp:sp modelId="{176FA44A-2767-4F95-8C3D-758818F6D8CE}">
      <dsp:nvSpPr>
        <dsp:cNvPr id="0" name=""/>
        <dsp:cNvSpPr/>
      </dsp:nvSpPr>
      <dsp:spPr>
        <a:xfrm>
          <a:off x="299892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ZA" sz="2100" kern="1200" dirty="0"/>
            <a:t>Image</a:t>
          </a:r>
          <a:r>
            <a:rPr lang="en-ZA" sz="2100" kern="1200" baseline="0" dirty="0"/>
            <a:t> of electrical connections on a welding machine </a:t>
          </a:r>
          <a:endParaRPr lang="en-ZA" sz="2100" kern="1200" dirty="0"/>
        </a:p>
      </dsp:txBody>
      <dsp:txXfrm>
        <a:off x="2998928" y="361978"/>
        <a:ext cx="2725662" cy="16353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F6CAE-46AD-4F6A-A8DE-151F19DBE5E7}">
      <dsp:nvSpPr>
        <dsp:cNvPr id="0" name=""/>
        <dsp:cNvSpPr/>
      </dsp:nvSpPr>
      <dsp:spPr>
        <a:xfrm>
          <a:off x="69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kern="1200" dirty="0"/>
            <a:t>All insulated components must be in good condition and a proper earth must be used. </a:t>
          </a:r>
        </a:p>
      </dsp:txBody>
      <dsp:txXfrm>
        <a:off x="698" y="361978"/>
        <a:ext cx="2725662" cy="1635397"/>
      </dsp:txXfrm>
    </dsp:sp>
    <dsp:sp modelId="{176FA44A-2767-4F95-8C3D-758818F6D8CE}">
      <dsp:nvSpPr>
        <dsp:cNvPr id="0" name=""/>
        <dsp:cNvSpPr/>
      </dsp:nvSpPr>
      <dsp:spPr>
        <a:xfrm>
          <a:off x="299892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ZA" sz="2100" kern="1200" dirty="0"/>
            <a:t>Image</a:t>
          </a:r>
          <a:r>
            <a:rPr lang="en-ZA" sz="2100" kern="1200" baseline="0" dirty="0"/>
            <a:t> of insulated component in good condition and proper earth</a:t>
          </a:r>
          <a:endParaRPr lang="en-ZA" sz="2100" kern="1200" dirty="0"/>
        </a:p>
      </dsp:txBody>
      <dsp:txXfrm>
        <a:off x="2998928" y="361978"/>
        <a:ext cx="2725662" cy="16353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F6CAE-46AD-4F6A-A8DE-151F19DBE5E7}">
      <dsp:nvSpPr>
        <dsp:cNvPr id="0" name=""/>
        <dsp:cNvSpPr/>
      </dsp:nvSpPr>
      <dsp:spPr>
        <a:xfrm>
          <a:off x="69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ZA" sz="2100" b="0" kern="1200" dirty="0"/>
            <a:t>An</a:t>
          </a:r>
          <a:r>
            <a:rPr lang="en-ZA" sz="2100" b="0" kern="1200" baseline="0" dirty="0"/>
            <a:t> electrode holder of adequate amperage rating must always used for the work to be done</a:t>
          </a:r>
          <a:endParaRPr lang="en-ZA" sz="2100" b="0" kern="1200" dirty="0"/>
        </a:p>
      </dsp:txBody>
      <dsp:txXfrm>
        <a:off x="698" y="361978"/>
        <a:ext cx="2725662" cy="1635397"/>
      </dsp:txXfrm>
    </dsp:sp>
    <dsp:sp modelId="{176FA44A-2767-4F95-8C3D-758818F6D8CE}">
      <dsp:nvSpPr>
        <dsp:cNvPr id="0" name=""/>
        <dsp:cNvSpPr/>
      </dsp:nvSpPr>
      <dsp:spPr>
        <a:xfrm>
          <a:off x="299892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ZA" sz="2100" kern="1200" dirty="0"/>
            <a:t>Image</a:t>
          </a:r>
          <a:r>
            <a:rPr lang="en-ZA" sz="2100" kern="1200" baseline="0" dirty="0"/>
            <a:t> of electrical connections on a welding machine </a:t>
          </a:r>
          <a:endParaRPr lang="en-ZA" sz="2100" kern="1200" dirty="0"/>
        </a:p>
      </dsp:txBody>
      <dsp:txXfrm>
        <a:off x="2998928" y="361978"/>
        <a:ext cx="2725662" cy="16353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F6CAE-46AD-4F6A-A8DE-151F19DBE5E7}">
      <dsp:nvSpPr>
        <dsp:cNvPr id="0" name=""/>
        <dsp:cNvSpPr/>
      </dsp:nvSpPr>
      <dsp:spPr>
        <a:xfrm>
          <a:off x="69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dirty="0"/>
            <a:t>Protect</a:t>
          </a:r>
          <a:r>
            <a:rPr lang="en-US" sz="1700" b="0" kern="1200" baseline="0" dirty="0"/>
            <a:t> your eyes from intense visible light and ultra-violet and infrared emissions of the arc by using a </a:t>
          </a:r>
          <a:r>
            <a:rPr lang="en-US" sz="1700" b="0" kern="1200" baseline="0" dirty="0" err="1"/>
            <a:t>handshield</a:t>
          </a:r>
          <a:r>
            <a:rPr lang="en-US" sz="1700" b="0" kern="1200" baseline="0" dirty="0"/>
            <a:t> or </a:t>
          </a:r>
          <a:r>
            <a:rPr lang="en-US" sz="1700" b="0" kern="1200" baseline="0" dirty="0" err="1"/>
            <a:t>headmask</a:t>
          </a:r>
          <a:endParaRPr lang="en-US" sz="1700" b="0" kern="1200" dirty="0"/>
        </a:p>
      </dsp:txBody>
      <dsp:txXfrm>
        <a:off x="698" y="361978"/>
        <a:ext cx="2725662" cy="1635397"/>
      </dsp:txXfrm>
    </dsp:sp>
    <dsp:sp modelId="{176FA44A-2767-4F95-8C3D-758818F6D8CE}">
      <dsp:nvSpPr>
        <dsp:cNvPr id="0" name=""/>
        <dsp:cNvSpPr/>
      </dsp:nvSpPr>
      <dsp:spPr>
        <a:xfrm>
          <a:off x="2998928" y="361978"/>
          <a:ext cx="2725662" cy="1635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ZA" sz="1700" kern="1200" dirty="0"/>
            <a:t>Image</a:t>
          </a:r>
          <a:r>
            <a:rPr lang="en-ZA" sz="1700" kern="1200" baseline="0" dirty="0"/>
            <a:t> of  person welding using a </a:t>
          </a:r>
          <a:r>
            <a:rPr lang="en-ZA" sz="1700" kern="1200" baseline="0" dirty="0" err="1"/>
            <a:t>handshield</a:t>
          </a:r>
          <a:r>
            <a:rPr lang="en-ZA" sz="1700" kern="1200" baseline="0" dirty="0"/>
            <a:t> or </a:t>
          </a:r>
          <a:r>
            <a:rPr lang="en-ZA" sz="1700" kern="1200" baseline="0" dirty="0" err="1"/>
            <a:t>headmask</a:t>
          </a:r>
          <a:endParaRPr lang="en-ZA" sz="1700" kern="1200" dirty="0"/>
        </a:p>
      </dsp:txBody>
      <dsp:txXfrm>
        <a:off x="2998928" y="361978"/>
        <a:ext cx="2725662" cy="16353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821641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4166270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Learner must drag and drop the correct label to the correct hotspot on the diagram. </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356697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85376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Learner must drag and drop the correct label to the correct hotspot on the diagram. </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2396150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each block they should see the following: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PPE Block: Slide 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Precautions Block: Slide 15</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4168896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972362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669899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blocks the following information should appear: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 1: All electrical connections must be sound otherwise they will overheat and the arc will fluctuate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 2: All insulated components must be in good condition and a proper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 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 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3244838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427196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Notes continue on next slide. </a:t>
            </a:r>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97124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2786389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Underlined section should be hyperlinked to Topic 2: Unit 1 Hand tools</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87253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645313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video it should play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080471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a:t>
            </a:r>
            <a:r>
              <a:rPr lang="en-GB" sz="1200" i="1" dirty="0"/>
              <a:t>Welding is the process of making two pieces of metal into one piece by using a tool that creates a heat source hot enough to melt metal.</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3304507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a:t>
            </a:r>
            <a:r>
              <a:rPr lang="en-ZA" sz="1200" i="1" dirty="0"/>
              <a:t>Welding melts the two base metals together while soldering melts a filler metal to join pieces of metal together.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07466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each block a corresponding image should appear: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Block 1- Image of electrician using a bracket to put cables into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Block 2- Image of metal bracket standard size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Block 3- Image of a interior space of a factory showing a metal bracket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Block 4- Image of someone welding two pieces of metal together. </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924414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951268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483452" y="5084242"/>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ustDataLst>
      <p:tags r:id="rId1"/>
    </p:custData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03957" y="1294031"/>
            <a:ext cx="8831461" cy="36543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3.sv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3.sv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3.sv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3.sv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notesSlide" Target="../notesSlides/notesSlide16.xml"/><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notesSlide" Target="../notesSlides/notesSlide17.xml"/><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ZZvMsnSUDqo" TargetMode="Externa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29.xml"/><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3.sv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8.xml"/><Relationship Id="rId7" Type="http://schemas.openxmlformats.org/officeDocument/2006/relationships/diagramLayout" Target="../diagrams/layout1.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diagramData" Target="../diagrams/data1.xml"/><Relationship Id="rId5" Type="http://schemas.openxmlformats.org/officeDocument/2006/relationships/image" Target="../media/image3.sv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Welding</a:t>
            </a:r>
          </a:p>
        </p:txBody>
      </p:sp>
      <p:sp>
        <p:nvSpPr>
          <p:cNvPr id="3" name="Text Placeholder 2"/>
          <p:cNvSpPr>
            <a:spLocks noGrp="1"/>
          </p:cNvSpPr>
          <p:nvPr>
            <p:ph type="body" idx="1"/>
          </p:nvPr>
        </p:nvSpPr>
        <p:spPr/>
        <p:txBody>
          <a:bodyPr/>
          <a:lstStyle/>
          <a:p>
            <a:r>
              <a:rPr lang="en-GB" dirty="0"/>
              <a:t>Topic 2, Unit 7</a:t>
            </a:r>
          </a:p>
        </p:txBody>
      </p:sp>
      <p:sp>
        <p:nvSpPr>
          <p:cNvPr id="4" name="Rectangle 3">
            <a:extLst>
              <a:ext uri="{FF2B5EF4-FFF2-40B4-BE49-F238E27FC236}">
                <a16:creationId xmlns:a16="http://schemas.microsoft.com/office/drawing/2014/main" id="{843779DE-871C-4708-8F99-7021666784BD}"/>
              </a:ext>
            </a:extLst>
          </p:cNvPr>
          <p:cNvSpPr/>
          <p:nvPr/>
        </p:nvSpPr>
        <p:spPr>
          <a:xfrm>
            <a:off x="7184571" y="299677"/>
            <a:ext cx="2435839" cy="1136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Need SME in put especially for the video scripts</a:t>
            </a:r>
          </a:p>
        </p:txBody>
      </p:sp>
      <p:sp>
        <p:nvSpPr>
          <p:cNvPr id="5" name="Rectangle 4">
            <a:extLst>
              <a:ext uri="{FF2B5EF4-FFF2-40B4-BE49-F238E27FC236}">
                <a16:creationId xmlns:a16="http://schemas.microsoft.com/office/drawing/2014/main" id="{5E407DE3-9DDB-4BC9-B55A-F75D494A9618}"/>
              </a:ext>
            </a:extLst>
          </p:cNvPr>
          <p:cNvSpPr/>
          <p:nvPr/>
        </p:nvSpPr>
        <p:spPr>
          <a:xfrm>
            <a:off x="709290" y="4643322"/>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Parts of a welding machine</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This is what an arc welding machine looks like.  </a:t>
            </a:r>
          </a:p>
        </p:txBody>
      </p:sp>
      <p:pic>
        <p:nvPicPr>
          <p:cNvPr id="5" name="Picture 4">
            <a:extLst>
              <a:ext uri="{FF2B5EF4-FFF2-40B4-BE49-F238E27FC236}">
                <a16:creationId xmlns:a16="http://schemas.microsoft.com/office/drawing/2014/main" id="{A35A8073-743F-4372-9574-2E8ED888B0D8}"/>
              </a:ext>
            </a:extLst>
          </p:cNvPr>
          <p:cNvPicPr>
            <a:picLocks noChangeAspect="1"/>
          </p:cNvPicPr>
          <p:nvPr/>
        </p:nvPicPr>
        <p:blipFill>
          <a:blip r:embed="rId4"/>
          <a:stretch>
            <a:fillRect/>
          </a:stretch>
        </p:blipFill>
        <p:spPr>
          <a:xfrm>
            <a:off x="6210419" y="1657952"/>
            <a:ext cx="3748088" cy="3928980"/>
          </a:xfrm>
          <a:prstGeom prst="rect">
            <a:avLst/>
          </a:prstGeom>
        </p:spPr>
      </p:pic>
      <p:sp>
        <p:nvSpPr>
          <p:cNvPr id="7" name="Rectangle 6">
            <a:extLst>
              <a:ext uri="{FF2B5EF4-FFF2-40B4-BE49-F238E27FC236}">
                <a16:creationId xmlns:a16="http://schemas.microsoft.com/office/drawing/2014/main" id="{21BC5D61-1A51-4D91-A5D1-F50BB34DA12E}"/>
              </a:ext>
            </a:extLst>
          </p:cNvPr>
          <p:cNvSpPr/>
          <p:nvPr/>
        </p:nvSpPr>
        <p:spPr>
          <a:xfrm>
            <a:off x="7368987" y="544725"/>
            <a:ext cx="1906325" cy="122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Image placeholder: This should be an image of a real welding machine with corresponding labels</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048717"/>
            <a:ext cx="4786955" cy="830997"/>
          </a:xfrm>
          <a:prstGeom prst="rect">
            <a:avLst/>
          </a:prstGeom>
          <a:solidFill>
            <a:schemeClr val="tx2">
              <a:lumMod val="40000"/>
              <a:lumOff val="60000"/>
            </a:schemeClr>
          </a:solidFill>
        </p:spPr>
        <p:txBody>
          <a:bodyPr wrap="square">
            <a:spAutoFit/>
          </a:bodyPr>
          <a:lstStyle/>
          <a:p>
            <a:r>
              <a:rPr lang="en-GB" sz="2400" i="1" dirty="0"/>
              <a:t>Move over each part of the machine to see the different parts.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1181" y="1915077"/>
            <a:ext cx="784255" cy="854046"/>
          </a:xfrm>
          <a:prstGeom prst="rect">
            <a:avLst/>
          </a:prstGeom>
        </p:spPr>
      </p:pic>
    </p:spTree>
    <p:custDataLst>
      <p:tags r:id="rId1"/>
    </p:custDataLst>
    <p:extLst>
      <p:ext uri="{BB962C8B-B14F-4D97-AF65-F5344CB8AC3E}">
        <p14:creationId xmlns:p14="http://schemas.microsoft.com/office/powerpoint/2010/main" val="154420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Parts of a welding machine</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Now that you have a general idea of what a welding machine looks like, let’s take a detailed look at how this kind of machine works.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Click on the video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10" name="Rectangle 9">
            <a:extLst>
              <a:ext uri="{FF2B5EF4-FFF2-40B4-BE49-F238E27FC236}">
                <a16:creationId xmlns:a16="http://schemas.microsoft.com/office/drawing/2014/main" id="{2A3FC06A-917D-4339-8C2E-627BFDDAE037}"/>
              </a:ext>
            </a:extLst>
          </p:cNvPr>
          <p:cNvSpPr/>
          <p:nvPr/>
        </p:nvSpPr>
        <p:spPr>
          <a:xfrm>
            <a:off x="1186953" y="3074030"/>
            <a:ext cx="4015137" cy="2258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02: Parts of a welding machine </a:t>
            </a:r>
          </a:p>
        </p:txBody>
      </p:sp>
    </p:spTree>
    <p:custDataLst>
      <p:tags r:id="rId1"/>
    </p:custDataLst>
    <p:extLst>
      <p:ext uri="{BB962C8B-B14F-4D97-AF65-F5344CB8AC3E}">
        <p14:creationId xmlns:p14="http://schemas.microsoft.com/office/powerpoint/2010/main" val="3772961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 </a:t>
            </a:r>
          </a:p>
        </p:txBody>
      </p:sp>
      <p:sp>
        <p:nvSpPr>
          <p:cNvPr id="3" name="Content Placeholder 2"/>
          <p:cNvSpPr>
            <a:spLocks noGrp="1"/>
          </p:cNvSpPr>
          <p:nvPr>
            <p:ph idx="1"/>
          </p:nvPr>
        </p:nvSpPr>
        <p:spPr>
          <a:xfrm>
            <a:off x="518900" y="1131749"/>
            <a:ext cx="9208573" cy="937804"/>
          </a:xfrm>
        </p:spPr>
        <p:txBody>
          <a:bodyPr>
            <a:noAutofit/>
          </a:bodyPr>
          <a:lstStyle/>
          <a:p>
            <a:pPr marL="0" indent="0">
              <a:buNone/>
            </a:pPr>
            <a:r>
              <a:rPr lang="en-GB" dirty="0"/>
              <a:t>Can you label this diagram? </a:t>
            </a:r>
          </a:p>
        </p:txBody>
      </p:sp>
      <p:pic>
        <p:nvPicPr>
          <p:cNvPr id="5" name="Picture 4">
            <a:extLst>
              <a:ext uri="{FF2B5EF4-FFF2-40B4-BE49-F238E27FC236}">
                <a16:creationId xmlns:a16="http://schemas.microsoft.com/office/drawing/2014/main" id="{A35A8073-743F-4372-9574-2E8ED888B0D8}"/>
              </a:ext>
            </a:extLst>
          </p:cNvPr>
          <p:cNvPicPr>
            <a:picLocks noChangeAspect="1"/>
          </p:cNvPicPr>
          <p:nvPr/>
        </p:nvPicPr>
        <p:blipFill rotWithShape="1">
          <a:blip r:embed="rId4"/>
          <a:srcRect b="18556"/>
          <a:stretch/>
        </p:blipFill>
        <p:spPr>
          <a:xfrm>
            <a:off x="3245643" y="2486298"/>
            <a:ext cx="3748088" cy="3199886"/>
          </a:xfrm>
          <a:prstGeom prst="rect">
            <a:avLst/>
          </a:prstGeom>
        </p:spPr>
      </p:pic>
      <p:sp>
        <p:nvSpPr>
          <p:cNvPr id="7" name="Rectangle 6">
            <a:extLst>
              <a:ext uri="{FF2B5EF4-FFF2-40B4-BE49-F238E27FC236}">
                <a16:creationId xmlns:a16="http://schemas.microsoft.com/office/drawing/2014/main" id="{21BC5D61-1A51-4D91-A5D1-F50BB34DA12E}"/>
              </a:ext>
            </a:extLst>
          </p:cNvPr>
          <p:cNvSpPr/>
          <p:nvPr/>
        </p:nvSpPr>
        <p:spPr>
          <a:xfrm>
            <a:off x="7460512" y="3154743"/>
            <a:ext cx="1906325" cy="122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Image placeholder: This should be an image of a real welding machine with corresponding labels</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1589075"/>
            <a:ext cx="7922040" cy="830997"/>
          </a:xfrm>
          <a:prstGeom prst="rect">
            <a:avLst/>
          </a:prstGeom>
          <a:solidFill>
            <a:schemeClr val="tx2">
              <a:lumMod val="40000"/>
              <a:lumOff val="60000"/>
            </a:schemeClr>
          </a:solidFill>
        </p:spPr>
        <p:txBody>
          <a:bodyPr wrap="square">
            <a:spAutoFit/>
          </a:bodyPr>
          <a:lstStyle/>
          <a:p>
            <a:r>
              <a:rPr lang="en-GB" sz="2400" i="1" dirty="0"/>
              <a:t>Drag and drop the label to the correct part of the machine and click ‘Submit’.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1181" y="1455435"/>
            <a:ext cx="784255" cy="854046"/>
          </a:xfrm>
          <a:prstGeom prst="rect">
            <a:avLst/>
          </a:prstGeom>
        </p:spPr>
      </p:pic>
      <p:sp>
        <p:nvSpPr>
          <p:cNvPr id="4" name="Rectangle 3">
            <a:extLst>
              <a:ext uri="{FF2B5EF4-FFF2-40B4-BE49-F238E27FC236}">
                <a16:creationId xmlns:a16="http://schemas.microsoft.com/office/drawing/2014/main" id="{E8B3F4CC-ACA8-403B-9ABC-E5F2B89FDF38}"/>
              </a:ext>
            </a:extLst>
          </p:cNvPr>
          <p:cNvSpPr/>
          <p:nvPr/>
        </p:nvSpPr>
        <p:spPr>
          <a:xfrm>
            <a:off x="3526052" y="3199879"/>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Rectangle 9">
            <a:extLst>
              <a:ext uri="{FF2B5EF4-FFF2-40B4-BE49-F238E27FC236}">
                <a16:creationId xmlns:a16="http://schemas.microsoft.com/office/drawing/2014/main" id="{FF8D1739-7EFF-4314-9D96-18759B95C52E}"/>
              </a:ext>
            </a:extLst>
          </p:cNvPr>
          <p:cNvSpPr/>
          <p:nvPr/>
        </p:nvSpPr>
        <p:spPr>
          <a:xfrm>
            <a:off x="3329741" y="4403957"/>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a:extLst>
              <a:ext uri="{FF2B5EF4-FFF2-40B4-BE49-F238E27FC236}">
                <a16:creationId xmlns:a16="http://schemas.microsoft.com/office/drawing/2014/main" id="{E6CA3E5A-1591-463D-970F-8E0C6926E262}"/>
              </a:ext>
            </a:extLst>
          </p:cNvPr>
          <p:cNvSpPr/>
          <p:nvPr/>
        </p:nvSpPr>
        <p:spPr>
          <a:xfrm>
            <a:off x="5809469" y="4086241"/>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id="{E7F9B7BC-8D7C-4EB3-AA32-18170E7DE23A}"/>
              </a:ext>
            </a:extLst>
          </p:cNvPr>
          <p:cNvSpPr/>
          <p:nvPr/>
        </p:nvSpPr>
        <p:spPr>
          <a:xfrm>
            <a:off x="5724229" y="5083255"/>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a:extLst>
              <a:ext uri="{FF2B5EF4-FFF2-40B4-BE49-F238E27FC236}">
                <a16:creationId xmlns:a16="http://schemas.microsoft.com/office/drawing/2014/main" id="{A0D93B71-8EC3-4ABA-9F87-631CA1FA4978}"/>
              </a:ext>
            </a:extLst>
          </p:cNvPr>
          <p:cNvSpPr/>
          <p:nvPr/>
        </p:nvSpPr>
        <p:spPr>
          <a:xfrm>
            <a:off x="4515939" y="2486298"/>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id="{9F2BE85E-BA7F-4240-9C7F-A9FE6BAB9940}"/>
              </a:ext>
            </a:extLst>
          </p:cNvPr>
          <p:cNvSpPr/>
          <p:nvPr/>
        </p:nvSpPr>
        <p:spPr>
          <a:xfrm>
            <a:off x="5786235" y="2575085"/>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0B8C3C16-1A29-4E2E-838E-7D98625F7136}"/>
              </a:ext>
            </a:extLst>
          </p:cNvPr>
          <p:cNvSpPr/>
          <p:nvPr/>
        </p:nvSpPr>
        <p:spPr>
          <a:xfrm>
            <a:off x="5829660" y="3330663"/>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custDataLst>
      <p:tags r:id="rId1"/>
    </p:custDataLst>
    <p:extLst>
      <p:ext uri="{BB962C8B-B14F-4D97-AF65-F5344CB8AC3E}">
        <p14:creationId xmlns:p14="http://schemas.microsoft.com/office/powerpoint/2010/main" val="3112835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How to use a welding machine</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Now that you know what a welding machine looks like, let’s take a look at how to use this machine to weld two metal brackets together.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Click on the video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10" name="Rectangle 9">
            <a:extLst>
              <a:ext uri="{FF2B5EF4-FFF2-40B4-BE49-F238E27FC236}">
                <a16:creationId xmlns:a16="http://schemas.microsoft.com/office/drawing/2014/main" id="{2A3FC06A-917D-4339-8C2E-627BFDDAE037}"/>
              </a:ext>
            </a:extLst>
          </p:cNvPr>
          <p:cNvSpPr/>
          <p:nvPr/>
        </p:nvSpPr>
        <p:spPr>
          <a:xfrm>
            <a:off x="1186953" y="3074030"/>
            <a:ext cx="4015137" cy="2258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02: How to weld </a:t>
            </a:r>
          </a:p>
        </p:txBody>
      </p:sp>
    </p:spTree>
    <p:custDataLst>
      <p:tags r:id="rId1"/>
    </p:custDataLst>
    <p:extLst>
      <p:ext uri="{BB962C8B-B14F-4D97-AF65-F5344CB8AC3E}">
        <p14:creationId xmlns:p14="http://schemas.microsoft.com/office/powerpoint/2010/main" val="272271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 </a:t>
            </a:r>
          </a:p>
        </p:txBody>
      </p:sp>
      <p:sp>
        <p:nvSpPr>
          <p:cNvPr id="3" name="Content Placeholder 2"/>
          <p:cNvSpPr>
            <a:spLocks noGrp="1"/>
          </p:cNvSpPr>
          <p:nvPr>
            <p:ph idx="1"/>
          </p:nvPr>
        </p:nvSpPr>
        <p:spPr>
          <a:xfrm>
            <a:off x="518900" y="1131749"/>
            <a:ext cx="9208573" cy="937804"/>
          </a:xfrm>
        </p:spPr>
        <p:txBody>
          <a:bodyPr>
            <a:noAutofit/>
          </a:bodyPr>
          <a:lstStyle/>
          <a:p>
            <a:pPr marL="0" indent="0">
              <a:buNone/>
            </a:pPr>
            <a:r>
              <a:rPr lang="en-GB" dirty="0"/>
              <a:t>Here are the steps for welding two metal brackets together. Can you put them in the correct order?</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048728"/>
            <a:ext cx="7922040" cy="461665"/>
          </a:xfrm>
          <a:prstGeom prst="rect">
            <a:avLst/>
          </a:prstGeom>
          <a:solidFill>
            <a:schemeClr val="tx2">
              <a:lumMod val="40000"/>
              <a:lumOff val="60000"/>
            </a:schemeClr>
          </a:solidFill>
        </p:spPr>
        <p:txBody>
          <a:bodyPr wrap="square">
            <a:spAutoFit/>
          </a:bodyPr>
          <a:lstStyle/>
          <a:p>
            <a:r>
              <a:rPr lang="en-GB" sz="2400" i="1" dirty="0"/>
              <a:t>Move the steps into the correct order and click ‘Submit’.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1915088"/>
            <a:ext cx="784255" cy="854046"/>
          </a:xfrm>
          <a:prstGeom prst="rect">
            <a:avLst/>
          </a:prstGeom>
        </p:spPr>
      </p:pic>
      <p:sp>
        <p:nvSpPr>
          <p:cNvPr id="16" name="Rectangle 15">
            <a:extLst>
              <a:ext uri="{FF2B5EF4-FFF2-40B4-BE49-F238E27FC236}">
                <a16:creationId xmlns:a16="http://schemas.microsoft.com/office/drawing/2014/main" id="{00A70B9C-56BE-4425-B9CE-EF4F69B48128}"/>
              </a:ext>
            </a:extLst>
          </p:cNvPr>
          <p:cNvSpPr/>
          <p:nvPr/>
        </p:nvSpPr>
        <p:spPr>
          <a:xfrm>
            <a:off x="7460512" y="3154743"/>
            <a:ext cx="1906325" cy="122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Steps need to be added once Video 02 has been created</a:t>
            </a:r>
          </a:p>
        </p:txBody>
      </p:sp>
      <p:sp>
        <p:nvSpPr>
          <p:cNvPr id="6" name="Rectangle 5">
            <a:extLst>
              <a:ext uri="{FF2B5EF4-FFF2-40B4-BE49-F238E27FC236}">
                <a16:creationId xmlns:a16="http://schemas.microsoft.com/office/drawing/2014/main" id="{740CC0EE-8200-43EA-8390-5385870ACCA8}"/>
              </a:ext>
            </a:extLst>
          </p:cNvPr>
          <p:cNvSpPr/>
          <p:nvPr/>
        </p:nvSpPr>
        <p:spPr>
          <a:xfrm>
            <a:off x="1108129" y="2769134"/>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1</a:t>
            </a:r>
          </a:p>
        </p:txBody>
      </p:sp>
      <p:sp>
        <p:nvSpPr>
          <p:cNvPr id="17" name="Rectangle 16">
            <a:extLst>
              <a:ext uri="{FF2B5EF4-FFF2-40B4-BE49-F238E27FC236}">
                <a16:creationId xmlns:a16="http://schemas.microsoft.com/office/drawing/2014/main" id="{4BF2A7A5-FED7-4464-817C-45F2D6D11FBC}"/>
              </a:ext>
            </a:extLst>
          </p:cNvPr>
          <p:cNvSpPr/>
          <p:nvPr/>
        </p:nvSpPr>
        <p:spPr>
          <a:xfrm>
            <a:off x="1108129" y="3383199"/>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2</a:t>
            </a:r>
          </a:p>
        </p:txBody>
      </p:sp>
      <p:sp>
        <p:nvSpPr>
          <p:cNvPr id="18" name="Rectangle 17">
            <a:extLst>
              <a:ext uri="{FF2B5EF4-FFF2-40B4-BE49-F238E27FC236}">
                <a16:creationId xmlns:a16="http://schemas.microsoft.com/office/drawing/2014/main" id="{57DDBBE5-067C-4E9E-AB8B-9ECF5C28484F}"/>
              </a:ext>
            </a:extLst>
          </p:cNvPr>
          <p:cNvSpPr/>
          <p:nvPr/>
        </p:nvSpPr>
        <p:spPr>
          <a:xfrm>
            <a:off x="1108129" y="3997264"/>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3</a:t>
            </a:r>
          </a:p>
        </p:txBody>
      </p:sp>
      <p:sp>
        <p:nvSpPr>
          <p:cNvPr id="19" name="Rectangle 18">
            <a:extLst>
              <a:ext uri="{FF2B5EF4-FFF2-40B4-BE49-F238E27FC236}">
                <a16:creationId xmlns:a16="http://schemas.microsoft.com/office/drawing/2014/main" id="{6CEC18A0-FEE4-44B1-BC54-D954E8FF9E83}"/>
              </a:ext>
            </a:extLst>
          </p:cNvPr>
          <p:cNvSpPr/>
          <p:nvPr/>
        </p:nvSpPr>
        <p:spPr>
          <a:xfrm>
            <a:off x="1108128" y="4620778"/>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4</a:t>
            </a:r>
          </a:p>
        </p:txBody>
      </p:sp>
      <p:sp>
        <p:nvSpPr>
          <p:cNvPr id="20" name="Rectangle 19">
            <a:extLst>
              <a:ext uri="{FF2B5EF4-FFF2-40B4-BE49-F238E27FC236}">
                <a16:creationId xmlns:a16="http://schemas.microsoft.com/office/drawing/2014/main" id="{A841E141-535A-4ABE-A1A0-1034F2F54160}"/>
              </a:ext>
            </a:extLst>
          </p:cNvPr>
          <p:cNvSpPr/>
          <p:nvPr/>
        </p:nvSpPr>
        <p:spPr>
          <a:xfrm>
            <a:off x="1108129" y="5244292"/>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5</a:t>
            </a:r>
          </a:p>
        </p:txBody>
      </p:sp>
    </p:spTree>
    <p:custDataLst>
      <p:tags r:id="rId1"/>
    </p:custDataLst>
    <p:extLst>
      <p:ext uri="{BB962C8B-B14F-4D97-AF65-F5344CB8AC3E}">
        <p14:creationId xmlns:p14="http://schemas.microsoft.com/office/powerpoint/2010/main" val="1420818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Safety precautions</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When using any kind of machinery you must make sure that you take the correct safety precautions to keep yourself and those around you safe.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Touch the blocks below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10" name="Rectangle 9">
            <a:extLst>
              <a:ext uri="{FF2B5EF4-FFF2-40B4-BE49-F238E27FC236}">
                <a16:creationId xmlns:a16="http://schemas.microsoft.com/office/drawing/2014/main" id="{2A3FC06A-917D-4339-8C2E-627BFDDAE037}"/>
              </a:ext>
            </a:extLst>
          </p:cNvPr>
          <p:cNvSpPr/>
          <p:nvPr/>
        </p:nvSpPr>
        <p:spPr>
          <a:xfrm>
            <a:off x="1102428" y="3547879"/>
            <a:ext cx="2363071" cy="1193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What PPE do I need when I am welding? </a:t>
            </a:r>
          </a:p>
        </p:txBody>
      </p:sp>
      <p:sp>
        <p:nvSpPr>
          <p:cNvPr id="7" name="Rectangle 6">
            <a:extLst>
              <a:ext uri="{FF2B5EF4-FFF2-40B4-BE49-F238E27FC236}">
                <a16:creationId xmlns:a16="http://schemas.microsoft.com/office/drawing/2014/main" id="{B286CD8B-129E-491C-B555-E982C899FBD5}"/>
              </a:ext>
            </a:extLst>
          </p:cNvPr>
          <p:cNvSpPr/>
          <p:nvPr/>
        </p:nvSpPr>
        <p:spPr>
          <a:xfrm>
            <a:off x="3775191" y="3547879"/>
            <a:ext cx="2363071" cy="1193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What precautions should I take?</a:t>
            </a:r>
          </a:p>
        </p:txBody>
      </p:sp>
    </p:spTree>
    <p:custDataLst>
      <p:tags r:id="rId1"/>
    </p:custDataLst>
    <p:extLst>
      <p:ext uri="{BB962C8B-B14F-4D97-AF65-F5344CB8AC3E}">
        <p14:creationId xmlns:p14="http://schemas.microsoft.com/office/powerpoint/2010/main" val="610012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Personal Protective Equipment</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Here is the PPE you would need when welding.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Click on the blocks below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7" name="Rectangle 6">
            <a:extLst>
              <a:ext uri="{FF2B5EF4-FFF2-40B4-BE49-F238E27FC236}">
                <a16:creationId xmlns:a16="http://schemas.microsoft.com/office/drawing/2014/main" id="{B286CD8B-129E-491C-B555-E982C899FBD5}"/>
              </a:ext>
            </a:extLst>
          </p:cNvPr>
          <p:cNvSpPr/>
          <p:nvPr/>
        </p:nvSpPr>
        <p:spPr>
          <a:xfrm>
            <a:off x="3678046" y="3019124"/>
            <a:ext cx="2363071" cy="252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person wearing the following PPE: </a:t>
            </a:r>
          </a:p>
          <a:p>
            <a:pPr algn="ctr"/>
            <a:r>
              <a:rPr lang="en-ZA" dirty="0"/>
              <a:t>Safety overalls </a:t>
            </a:r>
          </a:p>
          <a:p>
            <a:pPr algn="ctr"/>
            <a:r>
              <a:rPr lang="en-ZA" dirty="0"/>
              <a:t>Safety shoes</a:t>
            </a:r>
          </a:p>
          <a:p>
            <a:pPr algn="ctr"/>
            <a:r>
              <a:rPr lang="en-ZA" dirty="0" err="1"/>
              <a:t>Headscreen</a:t>
            </a:r>
            <a:r>
              <a:rPr lang="en-ZA" dirty="0"/>
              <a:t>, each item should be labelled on the diagram</a:t>
            </a:r>
          </a:p>
        </p:txBody>
      </p:sp>
    </p:spTree>
    <p:custDataLst>
      <p:tags r:id="rId1"/>
    </p:custDataLst>
    <p:extLst>
      <p:ext uri="{BB962C8B-B14F-4D97-AF65-F5344CB8AC3E}">
        <p14:creationId xmlns:p14="http://schemas.microsoft.com/office/powerpoint/2010/main" val="37307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Precautions</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Here are the precautions you should take when welding: </a:t>
            </a:r>
          </a:p>
        </p:txBody>
      </p:sp>
      <p:graphicFrame>
        <p:nvGraphicFramePr>
          <p:cNvPr id="5" name="Diagram 4">
            <a:extLst>
              <a:ext uri="{FF2B5EF4-FFF2-40B4-BE49-F238E27FC236}">
                <a16:creationId xmlns:a16="http://schemas.microsoft.com/office/drawing/2014/main" id="{7F9804F1-9BCB-4B63-8447-34C9B4F48749}"/>
              </a:ext>
            </a:extLst>
          </p:cNvPr>
          <p:cNvGraphicFramePr/>
          <p:nvPr>
            <p:extLst>
              <p:ext uri="{D42A27DB-BD31-4B8C-83A1-F6EECF244321}">
                <p14:modId xmlns:p14="http://schemas.microsoft.com/office/powerpoint/2010/main" val="917491581"/>
              </p:ext>
            </p:extLst>
          </p:nvPr>
        </p:nvGraphicFramePr>
        <p:xfrm>
          <a:off x="690503" y="1810624"/>
          <a:ext cx="5725290" cy="23593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1C618B2C-0336-4ACA-972F-653F47720F37}"/>
              </a:ext>
            </a:extLst>
          </p:cNvPr>
          <p:cNvGraphicFramePr/>
          <p:nvPr>
            <p:extLst>
              <p:ext uri="{D42A27DB-BD31-4B8C-83A1-F6EECF244321}">
                <p14:modId xmlns:p14="http://schemas.microsoft.com/office/powerpoint/2010/main" val="3498622947"/>
              </p:ext>
            </p:extLst>
          </p:nvPr>
        </p:nvGraphicFramePr>
        <p:xfrm>
          <a:off x="690503" y="3618403"/>
          <a:ext cx="5725290" cy="235935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1229605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Precautions</a:t>
            </a:r>
          </a:p>
        </p:txBody>
      </p:sp>
      <p:graphicFrame>
        <p:nvGraphicFramePr>
          <p:cNvPr id="5" name="Diagram 4">
            <a:extLst>
              <a:ext uri="{FF2B5EF4-FFF2-40B4-BE49-F238E27FC236}">
                <a16:creationId xmlns:a16="http://schemas.microsoft.com/office/drawing/2014/main" id="{7F9804F1-9BCB-4B63-8447-34C9B4F48749}"/>
              </a:ext>
            </a:extLst>
          </p:cNvPr>
          <p:cNvGraphicFramePr/>
          <p:nvPr>
            <p:extLst>
              <p:ext uri="{D42A27DB-BD31-4B8C-83A1-F6EECF244321}">
                <p14:modId xmlns:p14="http://schemas.microsoft.com/office/powerpoint/2010/main" val="3856118411"/>
              </p:ext>
            </p:extLst>
          </p:nvPr>
        </p:nvGraphicFramePr>
        <p:xfrm>
          <a:off x="690503" y="1071946"/>
          <a:ext cx="5725290" cy="23593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1C618B2C-0336-4ACA-972F-653F47720F37}"/>
              </a:ext>
            </a:extLst>
          </p:cNvPr>
          <p:cNvGraphicFramePr/>
          <p:nvPr>
            <p:extLst>
              <p:ext uri="{D42A27DB-BD31-4B8C-83A1-F6EECF244321}">
                <p14:modId xmlns:p14="http://schemas.microsoft.com/office/powerpoint/2010/main" val="1274390379"/>
              </p:ext>
            </p:extLst>
          </p:nvPr>
        </p:nvGraphicFramePr>
        <p:xfrm>
          <a:off x="690503" y="3016931"/>
          <a:ext cx="5725290" cy="235935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849947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Safety thoughts </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Here are some final things you need to be aware of when welding: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1989151"/>
            <a:ext cx="8757294" cy="461665"/>
          </a:xfrm>
          <a:prstGeom prst="rect">
            <a:avLst/>
          </a:prstGeom>
          <a:solidFill>
            <a:schemeClr val="tx2">
              <a:lumMod val="40000"/>
              <a:lumOff val="60000"/>
            </a:schemeClr>
          </a:solidFill>
        </p:spPr>
        <p:txBody>
          <a:bodyPr wrap="square">
            <a:spAutoFit/>
          </a:bodyPr>
          <a:lstStyle/>
          <a:p>
            <a:r>
              <a:rPr lang="en-GB" sz="2400" i="1" dirty="0"/>
              <a:t>Click on the video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1855511"/>
            <a:ext cx="784255" cy="854046"/>
          </a:xfrm>
          <a:prstGeom prst="rect">
            <a:avLst/>
          </a:prstGeom>
        </p:spPr>
      </p:pic>
      <p:sp>
        <p:nvSpPr>
          <p:cNvPr id="10" name="Rectangle 9">
            <a:extLst>
              <a:ext uri="{FF2B5EF4-FFF2-40B4-BE49-F238E27FC236}">
                <a16:creationId xmlns:a16="http://schemas.microsoft.com/office/drawing/2014/main" id="{2A3FC06A-917D-4339-8C2E-627BFDDAE037}"/>
              </a:ext>
            </a:extLst>
          </p:cNvPr>
          <p:cNvSpPr/>
          <p:nvPr/>
        </p:nvSpPr>
        <p:spPr>
          <a:xfrm>
            <a:off x="1102428" y="2709557"/>
            <a:ext cx="4222607" cy="2597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04 Safety Thoughts </a:t>
            </a:r>
          </a:p>
        </p:txBody>
      </p:sp>
    </p:spTree>
    <p:custDataLst>
      <p:tags r:id="rId1"/>
    </p:custDataLst>
    <p:extLst>
      <p:ext uri="{BB962C8B-B14F-4D97-AF65-F5344CB8AC3E}">
        <p14:creationId xmlns:p14="http://schemas.microsoft.com/office/powerpoint/2010/main" val="248566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r>
              <a:rPr lang="en-GB" dirty="0"/>
              <a:t>By the end of this unit you will be able to: </a:t>
            </a:r>
          </a:p>
          <a:p>
            <a:pPr marL="0" indent="0">
              <a:buNone/>
            </a:pPr>
            <a:endParaRPr lang="en-GB" dirty="0"/>
          </a:p>
          <a:p>
            <a:pPr marL="0" indent="0">
              <a:buNone/>
            </a:pPr>
            <a:r>
              <a:rPr lang="en-GB" dirty="0"/>
              <a:t>Define welding</a:t>
            </a:r>
          </a:p>
          <a:p>
            <a:pPr marL="0" indent="0">
              <a:buNone/>
            </a:pPr>
            <a:r>
              <a:rPr lang="en-GB" dirty="0"/>
              <a:t>Understand why electricians weld</a:t>
            </a:r>
          </a:p>
          <a:p>
            <a:pPr marL="0" indent="0">
              <a:buNone/>
            </a:pPr>
            <a:r>
              <a:rPr lang="en-ZA" dirty="0"/>
              <a:t>Describe how to use a welding machine</a:t>
            </a:r>
          </a:p>
          <a:p>
            <a:pPr marL="0" indent="0">
              <a:buNone/>
            </a:pPr>
            <a:r>
              <a:rPr lang="en-ZA" dirty="0"/>
              <a:t>Describe which safety precautions should be taken when using a welding machine.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1339978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370B05-EF5D-487F-A76C-DDD403EA67AC}"/>
              </a:ext>
            </a:extLst>
          </p:cNvPr>
          <p:cNvPicPr>
            <a:picLocks noChangeAspect="1"/>
          </p:cNvPicPr>
          <p:nvPr/>
        </p:nvPicPr>
        <p:blipFill>
          <a:blip r:embed="rId3"/>
          <a:stretch>
            <a:fillRect/>
          </a:stretch>
        </p:blipFill>
        <p:spPr>
          <a:xfrm>
            <a:off x="249179" y="0"/>
            <a:ext cx="9741015" cy="5759450"/>
          </a:xfrm>
          <a:prstGeom prst="rect">
            <a:avLst/>
          </a:prstGeom>
        </p:spPr>
      </p:pic>
    </p:spTree>
    <p:custDataLst>
      <p:tags r:id="rId1"/>
    </p:custDataLst>
    <p:extLst>
      <p:ext uri="{BB962C8B-B14F-4D97-AF65-F5344CB8AC3E}">
        <p14:creationId xmlns:p14="http://schemas.microsoft.com/office/powerpoint/2010/main" val="2894290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01 What is welding </a:t>
            </a:r>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p:txBody>
          <a:bodyPr>
            <a:normAutofit fontScale="92500" lnSpcReduction="10000"/>
          </a:bodyPr>
          <a:lstStyle/>
          <a:p>
            <a:pPr marL="0" indent="0">
              <a:buNone/>
            </a:pPr>
            <a:r>
              <a:rPr lang="en-ZA" dirty="0"/>
              <a:t>Demonstration video interspersed with animated explanations. Use the following video as reference: </a:t>
            </a:r>
            <a:r>
              <a:rPr lang="en-ZA" dirty="0">
                <a:hlinkClick r:id="rId3"/>
              </a:rPr>
              <a:t>https://www.youtube.com/watch?v=ZZvMsnSUDqo</a:t>
            </a:r>
            <a:endParaRPr lang="en-ZA" dirty="0"/>
          </a:p>
          <a:p>
            <a:pPr marL="0" indent="0">
              <a:buNone/>
            </a:pPr>
            <a:endParaRPr lang="en-ZA" dirty="0"/>
          </a:p>
          <a:p>
            <a:pPr marL="0" indent="0">
              <a:buNone/>
            </a:pPr>
            <a:r>
              <a:rPr lang="en-GB" dirty="0"/>
              <a:t>Welding is the process of making two pieces of metal into one piece by using a tool that creates a heat source hot enough to melt metal. This is different from the technique of soldering or brazing where a filler metal is melted in order to join two pieces of metal (the metal equivalent of using glue). With welding the edges of the two base metals are melted so that they become one piece. This is called fusion. The part where the two metals have melted together, called the join will be much stronger than if a filler metal was used. </a:t>
            </a:r>
            <a:endParaRPr lang="en-GB" b="1" dirty="0"/>
          </a:p>
          <a:p>
            <a:pPr marL="0" indent="0">
              <a:buNone/>
            </a:pPr>
            <a:endParaRPr lang="en-ZA" dirty="0"/>
          </a:p>
        </p:txBody>
      </p:sp>
      <p:pic>
        <p:nvPicPr>
          <p:cNvPr id="5" name="Picture 4">
            <a:extLst>
              <a:ext uri="{FF2B5EF4-FFF2-40B4-BE49-F238E27FC236}">
                <a16:creationId xmlns:a16="http://schemas.microsoft.com/office/drawing/2014/main" id="{0E3AE489-15D2-4E8A-B1B0-213A374527BA}"/>
              </a:ext>
            </a:extLst>
          </p:cNvPr>
          <p:cNvPicPr>
            <a:picLocks noChangeAspect="1"/>
          </p:cNvPicPr>
          <p:nvPr/>
        </p:nvPicPr>
        <p:blipFill>
          <a:blip r:embed="rId4"/>
          <a:stretch>
            <a:fillRect/>
          </a:stretch>
        </p:blipFill>
        <p:spPr>
          <a:xfrm>
            <a:off x="703957" y="5051060"/>
            <a:ext cx="7803930" cy="5759450"/>
          </a:xfrm>
          <a:prstGeom prst="rect">
            <a:avLst/>
          </a:prstGeom>
        </p:spPr>
      </p:pic>
    </p:spTree>
    <p:custDataLst>
      <p:tags r:id="rId1"/>
    </p:custDataLst>
    <p:extLst>
      <p:ext uri="{BB962C8B-B14F-4D97-AF65-F5344CB8AC3E}">
        <p14:creationId xmlns:p14="http://schemas.microsoft.com/office/powerpoint/2010/main" val="1892498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02 Parts of a welding machine</a:t>
            </a:r>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p:txBody>
          <a:bodyPr>
            <a:normAutofit/>
          </a:bodyPr>
          <a:lstStyle/>
          <a:p>
            <a:pPr marL="0" indent="0">
              <a:buNone/>
            </a:pPr>
            <a:r>
              <a:rPr lang="en-ZA" dirty="0"/>
              <a:t>Demonstration video with a facilitator talking the learner through the different parts of an actual welding machine. Information provided is what facilitator should cover in this video. </a:t>
            </a:r>
          </a:p>
        </p:txBody>
      </p:sp>
      <p:pic>
        <p:nvPicPr>
          <p:cNvPr id="5" name="Picture 4">
            <a:extLst>
              <a:ext uri="{FF2B5EF4-FFF2-40B4-BE49-F238E27FC236}">
                <a16:creationId xmlns:a16="http://schemas.microsoft.com/office/drawing/2014/main" id="{BE5AB4AF-0D10-4620-BB79-687E3ACFA5AE}"/>
              </a:ext>
            </a:extLst>
          </p:cNvPr>
          <p:cNvPicPr>
            <a:picLocks noChangeAspect="1"/>
          </p:cNvPicPr>
          <p:nvPr/>
        </p:nvPicPr>
        <p:blipFill>
          <a:blip r:embed="rId4"/>
          <a:stretch>
            <a:fillRect/>
          </a:stretch>
        </p:blipFill>
        <p:spPr>
          <a:xfrm>
            <a:off x="164807" y="2407258"/>
            <a:ext cx="3622652" cy="3966703"/>
          </a:xfrm>
          <a:prstGeom prst="rect">
            <a:avLst/>
          </a:prstGeom>
        </p:spPr>
      </p:pic>
      <p:pic>
        <p:nvPicPr>
          <p:cNvPr id="6" name="Picture 5">
            <a:extLst>
              <a:ext uri="{FF2B5EF4-FFF2-40B4-BE49-F238E27FC236}">
                <a16:creationId xmlns:a16="http://schemas.microsoft.com/office/drawing/2014/main" id="{2D044A82-2D0C-4CB5-ACB0-EA541F278A75}"/>
              </a:ext>
            </a:extLst>
          </p:cNvPr>
          <p:cNvPicPr>
            <a:picLocks noChangeAspect="1"/>
          </p:cNvPicPr>
          <p:nvPr/>
        </p:nvPicPr>
        <p:blipFill>
          <a:blip r:embed="rId5"/>
          <a:stretch>
            <a:fillRect/>
          </a:stretch>
        </p:blipFill>
        <p:spPr>
          <a:xfrm>
            <a:off x="3880935" y="2407258"/>
            <a:ext cx="2917531" cy="3954752"/>
          </a:xfrm>
          <a:prstGeom prst="rect">
            <a:avLst/>
          </a:prstGeom>
        </p:spPr>
      </p:pic>
      <p:pic>
        <p:nvPicPr>
          <p:cNvPr id="7" name="Picture 6">
            <a:extLst>
              <a:ext uri="{FF2B5EF4-FFF2-40B4-BE49-F238E27FC236}">
                <a16:creationId xmlns:a16="http://schemas.microsoft.com/office/drawing/2014/main" id="{6D205A97-6381-4EA4-A72E-F5B00732EB54}"/>
              </a:ext>
            </a:extLst>
          </p:cNvPr>
          <p:cNvPicPr>
            <a:picLocks noChangeAspect="1"/>
          </p:cNvPicPr>
          <p:nvPr/>
        </p:nvPicPr>
        <p:blipFill>
          <a:blip r:embed="rId6"/>
          <a:stretch>
            <a:fillRect/>
          </a:stretch>
        </p:blipFill>
        <p:spPr>
          <a:xfrm>
            <a:off x="6876775" y="2407258"/>
            <a:ext cx="2902364" cy="1843607"/>
          </a:xfrm>
          <a:prstGeom prst="rect">
            <a:avLst/>
          </a:prstGeom>
        </p:spPr>
      </p:pic>
    </p:spTree>
    <p:custDataLst>
      <p:tags r:id="rId1"/>
    </p:custDataLst>
    <p:extLst>
      <p:ext uri="{BB962C8B-B14F-4D97-AF65-F5344CB8AC3E}">
        <p14:creationId xmlns:p14="http://schemas.microsoft.com/office/powerpoint/2010/main" val="768656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ECC291-F4C3-4A08-B6DC-4B10439DCB3C}"/>
              </a:ext>
            </a:extLst>
          </p:cNvPr>
          <p:cNvPicPr>
            <a:picLocks noChangeAspect="1"/>
          </p:cNvPicPr>
          <p:nvPr/>
        </p:nvPicPr>
        <p:blipFill>
          <a:blip r:embed="rId3"/>
          <a:stretch>
            <a:fillRect/>
          </a:stretch>
        </p:blipFill>
        <p:spPr>
          <a:xfrm>
            <a:off x="250726" y="413709"/>
            <a:ext cx="3591220" cy="4932031"/>
          </a:xfrm>
          <a:prstGeom prst="rect">
            <a:avLst/>
          </a:prstGeom>
        </p:spPr>
      </p:pic>
      <p:pic>
        <p:nvPicPr>
          <p:cNvPr id="3" name="Picture 2">
            <a:extLst>
              <a:ext uri="{FF2B5EF4-FFF2-40B4-BE49-F238E27FC236}">
                <a16:creationId xmlns:a16="http://schemas.microsoft.com/office/drawing/2014/main" id="{0FF10E33-20E8-4A63-BD74-DB571EAC0DF3}"/>
              </a:ext>
            </a:extLst>
          </p:cNvPr>
          <p:cNvPicPr>
            <a:picLocks noChangeAspect="1"/>
          </p:cNvPicPr>
          <p:nvPr/>
        </p:nvPicPr>
        <p:blipFill>
          <a:blip r:embed="rId4"/>
          <a:stretch>
            <a:fillRect/>
          </a:stretch>
        </p:blipFill>
        <p:spPr>
          <a:xfrm>
            <a:off x="4099088" y="304587"/>
            <a:ext cx="3272674" cy="1978396"/>
          </a:xfrm>
          <a:prstGeom prst="rect">
            <a:avLst/>
          </a:prstGeom>
        </p:spPr>
      </p:pic>
      <p:pic>
        <p:nvPicPr>
          <p:cNvPr id="4" name="Picture 3">
            <a:extLst>
              <a:ext uri="{FF2B5EF4-FFF2-40B4-BE49-F238E27FC236}">
                <a16:creationId xmlns:a16="http://schemas.microsoft.com/office/drawing/2014/main" id="{2FFA7B79-8048-4EEC-AFBA-FEAFD0A38558}"/>
              </a:ext>
            </a:extLst>
          </p:cNvPr>
          <p:cNvPicPr>
            <a:picLocks noChangeAspect="1"/>
          </p:cNvPicPr>
          <p:nvPr/>
        </p:nvPicPr>
        <p:blipFill>
          <a:blip r:embed="rId5"/>
          <a:stretch>
            <a:fillRect/>
          </a:stretch>
        </p:blipFill>
        <p:spPr>
          <a:xfrm>
            <a:off x="4278000" y="2702138"/>
            <a:ext cx="5095875" cy="2752725"/>
          </a:xfrm>
          <a:prstGeom prst="rect">
            <a:avLst/>
          </a:prstGeom>
        </p:spPr>
      </p:pic>
    </p:spTree>
    <p:custDataLst>
      <p:tags r:id="rId1"/>
    </p:custDataLst>
    <p:extLst>
      <p:ext uri="{BB962C8B-B14F-4D97-AF65-F5344CB8AC3E}">
        <p14:creationId xmlns:p14="http://schemas.microsoft.com/office/powerpoint/2010/main" val="734688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03 How to weld</a:t>
            </a:r>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p:txBody>
          <a:bodyPr>
            <a:normAutofit/>
          </a:bodyPr>
          <a:lstStyle/>
          <a:p>
            <a:pPr marL="0" indent="0">
              <a:buNone/>
            </a:pPr>
            <a:r>
              <a:rPr lang="en-ZA" dirty="0"/>
              <a:t>Demonstration video demonstrating how to weld two pieces of metal brackets (used for wireways) together.  They should mention the safe ways to use this machine. Must also include how to calculate the correct current.</a:t>
            </a:r>
          </a:p>
          <a:p>
            <a:pPr marL="0" indent="0">
              <a:buNone/>
            </a:pPr>
            <a:endParaRPr lang="en-ZA" dirty="0"/>
          </a:p>
          <a:p>
            <a:pPr marL="0" indent="0">
              <a:buNone/>
            </a:pPr>
            <a:endParaRPr lang="en-ZA" dirty="0"/>
          </a:p>
        </p:txBody>
      </p:sp>
      <p:pic>
        <p:nvPicPr>
          <p:cNvPr id="6" name="Picture 5">
            <a:extLst>
              <a:ext uri="{FF2B5EF4-FFF2-40B4-BE49-F238E27FC236}">
                <a16:creationId xmlns:a16="http://schemas.microsoft.com/office/drawing/2014/main" id="{C9A74716-8389-40DC-80D1-9AD47DCB9A85}"/>
              </a:ext>
            </a:extLst>
          </p:cNvPr>
          <p:cNvPicPr>
            <a:picLocks noChangeAspect="1"/>
          </p:cNvPicPr>
          <p:nvPr/>
        </p:nvPicPr>
        <p:blipFill>
          <a:blip r:embed="rId3"/>
          <a:stretch>
            <a:fillRect/>
          </a:stretch>
        </p:blipFill>
        <p:spPr>
          <a:xfrm>
            <a:off x="4344599" y="2772107"/>
            <a:ext cx="4429526" cy="2082371"/>
          </a:xfrm>
          <a:prstGeom prst="rect">
            <a:avLst/>
          </a:prstGeom>
        </p:spPr>
      </p:pic>
      <p:pic>
        <p:nvPicPr>
          <p:cNvPr id="4" name="Picture 3">
            <a:extLst>
              <a:ext uri="{FF2B5EF4-FFF2-40B4-BE49-F238E27FC236}">
                <a16:creationId xmlns:a16="http://schemas.microsoft.com/office/drawing/2014/main" id="{25262A21-C3B8-4B85-84B4-28336281783C}"/>
              </a:ext>
            </a:extLst>
          </p:cNvPr>
          <p:cNvPicPr>
            <a:picLocks noChangeAspect="1"/>
          </p:cNvPicPr>
          <p:nvPr/>
        </p:nvPicPr>
        <p:blipFill>
          <a:blip r:embed="rId4"/>
          <a:stretch>
            <a:fillRect/>
          </a:stretch>
        </p:blipFill>
        <p:spPr>
          <a:xfrm>
            <a:off x="286030" y="2772107"/>
            <a:ext cx="3648195" cy="1450827"/>
          </a:xfrm>
          <a:prstGeom prst="rect">
            <a:avLst/>
          </a:prstGeom>
        </p:spPr>
      </p:pic>
      <p:pic>
        <p:nvPicPr>
          <p:cNvPr id="7" name="Picture 6">
            <a:extLst>
              <a:ext uri="{FF2B5EF4-FFF2-40B4-BE49-F238E27FC236}">
                <a16:creationId xmlns:a16="http://schemas.microsoft.com/office/drawing/2014/main" id="{5139621C-7530-4E8E-A923-5E90AF95088D}"/>
              </a:ext>
            </a:extLst>
          </p:cNvPr>
          <p:cNvPicPr>
            <a:picLocks noChangeAspect="1"/>
          </p:cNvPicPr>
          <p:nvPr/>
        </p:nvPicPr>
        <p:blipFill>
          <a:blip r:embed="rId5"/>
          <a:stretch>
            <a:fillRect/>
          </a:stretch>
        </p:blipFill>
        <p:spPr>
          <a:xfrm>
            <a:off x="293583" y="4292024"/>
            <a:ext cx="3052303" cy="1898952"/>
          </a:xfrm>
          <a:prstGeom prst="rect">
            <a:avLst/>
          </a:prstGeom>
        </p:spPr>
      </p:pic>
    </p:spTree>
    <p:custDataLst>
      <p:tags r:id="rId1"/>
    </p:custDataLst>
    <p:extLst>
      <p:ext uri="{BB962C8B-B14F-4D97-AF65-F5344CB8AC3E}">
        <p14:creationId xmlns:p14="http://schemas.microsoft.com/office/powerpoint/2010/main" val="664987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04 Safety Thoughts </a:t>
            </a:r>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p:txBody>
          <a:bodyPr>
            <a:normAutofit/>
          </a:bodyPr>
          <a:lstStyle/>
          <a:p>
            <a:pPr marL="0" indent="0">
              <a:buNone/>
            </a:pPr>
            <a:r>
              <a:rPr lang="en-ZA" dirty="0"/>
              <a:t>Video combination of images and voice over. An image for each point should appear and as it appears there should be a voice over reading out the point and it’s associated hazard. </a:t>
            </a:r>
          </a:p>
          <a:p>
            <a:pPr marL="0" indent="0">
              <a:buNone/>
            </a:pPr>
            <a:endParaRPr lang="en-ZA" dirty="0"/>
          </a:p>
        </p:txBody>
      </p:sp>
      <p:pic>
        <p:nvPicPr>
          <p:cNvPr id="5" name="Picture 4">
            <a:extLst>
              <a:ext uri="{FF2B5EF4-FFF2-40B4-BE49-F238E27FC236}">
                <a16:creationId xmlns:a16="http://schemas.microsoft.com/office/drawing/2014/main" id="{30BF2098-F0A2-4139-B180-3F030F68F685}"/>
              </a:ext>
            </a:extLst>
          </p:cNvPr>
          <p:cNvPicPr>
            <a:picLocks noChangeAspect="1"/>
          </p:cNvPicPr>
          <p:nvPr/>
        </p:nvPicPr>
        <p:blipFill>
          <a:blip r:embed="rId3"/>
          <a:stretch>
            <a:fillRect/>
          </a:stretch>
        </p:blipFill>
        <p:spPr>
          <a:xfrm>
            <a:off x="863112" y="2604720"/>
            <a:ext cx="5107381" cy="4579681"/>
          </a:xfrm>
          <a:prstGeom prst="rect">
            <a:avLst/>
          </a:prstGeom>
        </p:spPr>
      </p:pic>
    </p:spTree>
    <p:custDataLst>
      <p:tags r:id="rId1"/>
    </p:custDataLst>
    <p:extLst>
      <p:ext uri="{BB962C8B-B14F-4D97-AF65-F5344CB8AC3E}">
        <p14:creationId xmlns:p14="http://schemas.microsoft.com/office/powerpoint/2010/main" val="1718441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Glossy of words</a:t>
            </a:r>
          </a:p>
        </p:txBody>
      </p:sp>
      <p:pic>
        <p:nvPicPr>
          <p:cNvPr id="6" name="Picture 5">
            <a:extLst>
              <a:ext uri="{FF2B5EF4-FFF2-40B4-BE49-F238E27FC236}">
                <a16:creationId xmlns:a16="http://schemas.microsoft.com/office/drawing/2014/main" id="{7AD8259F-6602-4ACF-B2A8-4378D93D232E}"/>
              </a:ext>
            </a:extLst>
          </p:cNvPr>
          <p:cNvPicPr>
            <a:picLocks noChangeAspect="1"/>
          </p:cNvPicPr>
          <p:nvPr/>
        </p:nvPicPr>
        <p:blipFill>
          <a:blip r:embed="rId4"/>
          <a:stretch>
            <a:fillRect/>
          </a:stretch>
        </p:blipFill>
        <p:spPr>
          <a:xfrm>
            <a:off x="576846" y="1181100"/>
            <a:ext cx="7517873" cy="4445000"/>
          </a:xfrm>
          <a:prstGeom prst="rect">
            <a:avLst/>
          </a:prstGeom>
        </p:spPr>
      </p:pic>
    </p:spTree>
    <p:custDataLst>
      <p:tags r:id="rId1"/>
    </p:custDataLst>
    <p:extLst>
      <p:ext uri="{BB962C8B-B14F-4D97-AF65-F5344CB8AC3E}">
        <p14:creationId xmlns:p14="http://schemas.microsoft.com/office/powerpoint/2010/main" val="361843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will I be learning?  </a:t>
            </a:r>
          </a:p>
        </p:txBody>
      </p:sp>
      <p:sp>
        <p:nvSpPr>
          <p:cNvPr id="3" name="Content Placeholder 2"/>
          <p:cNvSpPr>
            <a:spLocks noGrp="1"/>
          </p:cNvSpPr>
          <p:nvPr>
            <p:ph idx="1"/>
          </p:nvPr>
        </p:nvSpPr>
        <p:spPr>
          <a:xfrm>
            <a:off x="522972" y="1454087"/>
            <a:ext cx="8966810" cy="937804"/>
          </a:xfrm>
        </p:spPr>
        <p:txBody>
          <a:bodyPr>
            <a:noAutofit/>
          </a:bodyPr>
          <a:lstStyle/>
          <a:p>
            <a:pPr marL="0" indent="0">
              <a:buNone/>
            </a:pPr>
            <a:r>
              <a:rPr lang="en-GB" dirty="0"/>
              <a:t>In this unit you will learn about what welding is and why electricians need to weld on the job. You will be introduced to the welding machine most commonly used by electricians and finally, you will also learn about the very important safety precautions you must take when welding. </a:t>
            </a:r>
          </a:p>
          <a:p>
            <a:endParaRPr lang="en-GB" dirty="0"/>
          </a:p>
        </p:txBody>
      </p:sp>
      <p:sp>
        <p:nvSpPr>
          <p:cNvPr id="4" name="Rectangle 3">
            <a:extLst>
              <a:ext uri="{FF2B5EF4-FFF2-40B4-BE49-F238E27FC236}">
                <a16:creationId xmlns:a16="http://schemas.microsoft.com/office/drawing/2014/main" id="{26DA00B2-284C-4FF6-8779-FC2D413CB3CA}"/>
              </a:ext>
            </a:extLst>
          </p:cNvPr>
          <p:cNvSpPr/>
          <p:nvPr/>
        </p:nvSpPr>
        <p:spPr>
          <a:xfrm>
            <a:off x="668510" y="3367560"/>
            <a:ext cx="6201015" cy="1406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Welding is a very practical skill. While this unit will give you some information about welding you will need to go to a training centre to practice your welding skills </a:t>
            </a:r>
          </a:p>
        </p:txBody>
      </p:sp>
    </p:spTree>
    <p:custDataLst>
      <p:tags r:id="rId1"/>
    </p:custDataLst>
    <p:extLst>
      <p:ext uri="{BB962C8B-B14F-4D97-AF65-F5344CB8AC3E}">
        <p14:creationId xmlns:p14="http://schemas.microsoft.com/office/powerpoint/2010/main" val="263975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is welding? </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Take a look at the first image. There are two pieces of metal. Now take a look at the second image, the two pieces of metal have now been joined to make one piece. How did this happen? </a:t>
            </a:r>
          </a:p>
          <a:p>
            <a:endParaRPr lang="en-GB" dirty="0"/>
          </a:p>
        </p:txBody>
      </p:sp>
      <p:sp>
        <p:nvSpPr>
          <p:cNvPr id="4" name="Rectangle 3">
            <a:extLst>
              <a:ext uri="{FF2B5EF4-FFF2-40B4-BE49-F238E27FC236}">
                <a16:creationId xmlns:a16="http://schemas.microsoft.com/office/drawing/2014/main" id="{4AE9AFAE-BC2F-4071-94C5-6AC468132848}"/>
              </a:ext>
            </a:extLst>
          </p:cNvPr>
          <p:cNvSpPr/>
          <p:nvPr/>
        </p:nvSpPr>
        <p:spPr>
          <a:xfrm>
            <a:off x="1410962" y="2879725"/>
            <a:ext cx="3560607" cy="1915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two separate pieces of metal </a:t>
            </a:r>
          </a:p>
        </p:txBody>
      </p:sp>
      <p:sp>
        <p:nvSpPr>
          <p:cNvPr id="7" name="Rectangle 6">
            <a:extLst>
              <a:ext uri="{FF2B5EF4-FFF2-40B4-BE49-F238E27FC236}">
                <a16:creationId xmlns:a16="http://schemas.microsoft.com/office/drawing/2014/main" id="{2EA63B7D-1FF7-47C8-8C01-D7A36ED15C4C}"/>
              </a:ext>
            </a:extLst>
          </p:cNvPr>
          <p:cNvSpPr/>
          <p:nvPr/>
        </p:nvSpPr>
        <p:spPr>
          <a:xfrm>
            <a:off x="5672639" y="2879724"/>
            <a:ext cx="3394519" cy="19151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two pieces of metal now welded together</a:t>
            </a:r>
          </a:p>
        </p:txBody>
      </p:sp>
    </p:spTree>
    <p:custDataLst>
      <p:tags r:id="rId1"/>
    </p:custDataLst>
    <p:extLst>
      <p:ext uri="{BB962C8B-B14F-4D97-AF65-F5344CB8AC3E}">
        <p14:creationId xmlns:p14="http://schemas.microsoft.com/office/powerpoint/2010/main" val="282568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is welding? </a:t>
            </a:r>
          </a:p>
        </p:txBody>
      </p:sp>
      <p:sp>
        <p:nvSpPr>
          <p:cNvPr id="3" name="Content Placeholder 2"/>
          <p:cNvSpPr>
            <a:spLocks noGrp="1"/>
          </p:cNvSpPr>
          <p:nvPr>
            <p:ph idx="1"/>
          </p:nvPr>
        </p:nvSpPr>
        <p:spPr>
          <a:xfrm>
            <a:off x="518900" y="1245074"/>
            <a:ext cx="9208573" cy="937804"/>
          </a:xfrm>
        </p:spPr>
        <p:txBody>
          <a:bodyPr>
            <a:noAutofit/>
          </a:bodyPr>
          <a:lstStyle/>
          <a:p>
            <a:pPr marL="0" indent="0">
              <a:buNone/>
            </a:pPr>
            <a:r>
              <a:rPr lang="en-GB" dirty="0"/>
              <a:t>The two pieces of metal became one piece by </a:t>
            </a:r>
            <a:r>
              <a:rPr lang="en-GB" b="1" dirty="0"/>
              <a:t>welding</a:t>
            </a:r>
            <a:r>
              <a:rPr lang="en-GB" dirty="0"/>
              <a:t> them together. Welding is the process of making two pieces of metal into one piece by using a tool that creates a heat source hot enough to melt metal. </a:t>
            </a:r>
            <a:endParaRPr lang="en-GB" b="1" dirty="0"/>
          </a:p>
          <a:p>
            <a:endParaRPr lang="en-GB" dirty="0"/>
          </a:p>
          <a:p>
            <a:endParaRPr lang="en-GB" dirty="0"/>
          </a:p>
        </p:txBody>
      </p:sp>
      <p:sp>
        <p:nvSpPr>
          <p:cNvPr id="7" name="Rectangle 6">
            <a:extLst>
              <a:ext uri="{FF2B5EF4-FFF2-40B4-BE49-F238E27FC236}">
                <a16:creationId xmlns:a16="http://schemas.microsoft.com/office/drawing/2014/main" id="{F4219BD5-1481-46DD-96E8-03168C8C24C3}"/>
              </a:ext>
            </a:extLst>
          </p:cNvPr>
          <p:cNvSpPr/>
          <p:nvPr/>
        </p:nvSpPr>
        <p:spPr>
          <a:xfrm>
            <a:off x="1186953" y="3312494"/>
            <a:ext cx="4015137" cy="2258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01: What is welding </a:t>
            </a:r>
          </a:p>
        </p:txBody>
      </p:sp>
      <p:sp>
        <p:nvSpPr>
          <p:cNvPr id="11" name="Rectangle 10">
            <a:extLst>
              <a:ext uri="{FF2B5EF4-FFF2-40B4-BE49-F238E27FC236}">
                <a16:creationId xmlns:a16="http://schemas.microsoft.com/office/drawing/2014/main" id="{E890738A-53A5-4D1D-8BE8-125B397CDD37}"/>
              </a:ext>
            </a:extLst>
          </p:cNvPr>
          <p:cNvSpPr/>
          <p:nvPr/>
        </p:nvSpPr>
        <p:spPr>
          <a:xfrm>
            <a:off x="1115018" y="2358301"/>
            <a:ext cx="8386033" cy="461665"/>
          </a:xfrm>
          <a:prstGeom prst="rect">
            <a:avLst/>
          </a:prstGeom>
          <a:solidFill>
            <a:schemeClr val="tx2">
              <a:lumMod val="40000"/>
              <a:lumOff val="60000"/>
            </a:schemeClr>
          </a:solidFill>
        </p:spPr>
        <p:txBody>
          <a:bodyPr wrap="square">
            <a:spAutoFit/>
          </a:bodyPr>
          <a:lstStyle/>
          <a:p>
            <a:r>
              <a:rPr lang="en-GB" sz="2400" i="1" dirty="0"/>
              <a:t>Watch the video below for more information on welding. </a:t>
            </a:r>
          </a:p>
        </p:txBody>
      </p:sp>
      <p:pic>
        <p:nvPicPr>
          <p:cNvPr id="12" name="Graphic 11" descr="User">
            <a:extLst>
              <a:ext uri="{FF2B5EF4-FFF2-40B4-BE49-F238E27FC236}">
                <a16:creationId xmlns:a16="http://schemas.microsoft.com/office/drawing/2014/main" id="{EB12A451-A7CE-4518-B5D6-B2F69C41AE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224661"/>
            <a:ext cx="784255" cy="854046"/>
          </a:xfrm>
          <a:prstGeom prst="rect">
            <a:avLst/>
          </a:prstGeom>
        </p:spPr>
      </p:pic>
    </p:spTree>
    <p:custDataLst>
      <p:tags r:id="rId1"/>
    </p:custDataLst>
    <p:extLst>
      <p:ext uri="{BB962C8B-B14F-4D97-AF65-F5344CB8AC3E}">
        <p14:creationId xmlns:p14="http://schemas.microsoft.com/office/powerpoint/2010/main" val="163625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is welding? </a:t>
            </a:r>
          </a:p>
          <a:p>
            <a:endParaRPr lang="en-GB" dirty="0"/>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862469" y="2958373"/>
            <a:ext cx="9030468" cy="1631216"/>
          </a:xfrm>
          <a:prstGeom prst="rect">
            <a:avLst/>
          </a:prstGeom>
          <a:noFill/>
        </p:spPr>
        <p:txBody>
          <a:bodyPr wrap="square" rtlCol="0">
            <a:spAutoFit/>
          </a:bodyPr>
          <a:lstStyle/>
          <a:p>
            <a:pPr marL="285750" indent="-285750">
              <a:buFont typeface="Courier New" panose="02070309020205020404" pitchFamily="49" charset="0"/>
              <a:buChar char="o"/>
            </a:pPr>
            <a:r>
              <a:rPr lang="en-GB" sz="2000" i="1" dirty="0"/>
              <a:t>Welding is the process of making two pieces of metal into one piece by using a tool that creates a heat source hot enough to melt metal.</a:t>
            </a:r>
          </a:p>
          <a:p>
            <a:pPr marL="285750" indent="-285750">
              <a:buFont typeface="Courier New" panose="02070309020205020404" pitchFamily="49" charset="0"/>
              <a:buChar char="o"/>
            </a:pPr>
            <a:r>
              <a:rPr lang="en-GB" sz="2000" dirty="0"/>
              <a:t>Welding is the process of melting a filler metal in order to join two pieces of metal together.</a:t>
            </a:r>
          </a:p>
          <a:p>
            <a:pPr marL="285750" indent="-285750">
              <a:buFont typeface="Courier New" panose="02070309020205020404" pitchFamily="49" charset="0"/>
              <a:buChar char="o"/>
            </a:pPr>
            <a:r>
              <a:rPr lang="en-GB" sz="2000" dirty="0"/>
              <a:t>Welding the process of using gas to cut a piece of metal into two pieces. </a:t>
            </a:r>
            <a:endParaRPr lang="en-ZA" sz="2000" dirty="0"/>
          </a:p>
        </p:txBody>
      </p:sp>
    </p:spTree>
    <p:custDataLst>
      <p:tags r:id="rId1"/>
    </p:custDataLst>
    <p:extLst>
      <p:ext uri="{BB962C8B-B14F-4D97-AF65-F5344CB8AC3E}">
        <p14:creationId xmlns:p14="http://schemas.microsoft.com/office/powerpoint/2010/main" val="87680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is the difference between welding and soldering?</a:t>
            </a:r>
          </a:p>
          <a:p>
            <a:endParaRPr lang="en-GB" dirty="0"/>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862469" y="2958373"/>
            <a:ext cx="9030468" cy="1631216"/>
          </a:xfrm>
          <a:prstGeom prst="rect">
            <a:avLst/>
          </a:prstGeom>
          <a:noFill/>
        </p:spPr>
        <p:txBody>
          <a:bodyPr wrap="square" rtlCol="0">
            <a:spAutoFit/>
          </a:bodyPr>
          <a:lstStyle/>
          <a:p>
            <a:pPr marL="285750" indent="-285750">
              <a:buFont typeface="Courier New" panose="02070309020205020404" pitchFamily="49" charset="0"/>
              <a:buChar char="o"/>
            </a:pPr>
            <a:r>
              <a:rPr lang="en-ZA" sz="2000" dirty="0"/>
              <a:t>There is no difference they are the same process</a:t>
            </a:r>
          </a:p>
          <a:p>
            <a:pPr marL="285750" indent="-285750">
              <a:buFont typeface="Courier New" panose="02070309020205020404" pitchFamily="49" charset="0"/>
              <a:buChar char="o"/>
            </a:pPr>
            <a:r>
              <a:rPr lang="en-ZA" sz="2000" i="1" dirty="0"/>
              <a:t>Welding melts the two base metals together while soldering melts a filler metal to join pieces of metal together. </a:t>
            </a:r>
          </a:p>
          <a:p>
            <a:pPr marL="285750" indent="-285750">
              <a:buFont typeface="Courier New" panose="02070309020205020404" pitchFamily="49" charset="0"/>
              <a:buChar char="o"/>
            </a:pPr>
            <a:r>
              <a:rPr lang="en-ZA" sz="2000" dirty="0"/>
              <a:t>Welding melts a filler metal to join two pieces together while soldering melts the two base metals together. </a:t>
            </a:r>
          </a:p>
        </p:txBody>
      </p:sp>
    </p:spTree>
    <p:custDataLst>
      <p:tags r:id="rId1"/>
    </p:custDataLst>
    <p:extLst>
      <p:ext uri="{BB962C8B-B14F-4D97-AF65-F5344CB8AC3E}">
        <p14:creationId xmlns:p14="http://schemas.microsoft.com/office/powerpoint/2010/main" val="2278158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Why do electricians need to weld? </a:t>
            </a:r>
          </a:p>
        </p:txBody>
      </p:sp>
      <p:sp>
        <p:nvSpPr>
          <p:cNvPr id="7" name="Rectangle 6">
            <a:extLst>
              <a:ext uri="{FF2B5EF4-FFF2-40B4-BE49-F238E27FC236}">
                <a16:creationId xmlns:a16="http://schemas.microsoft.com/office/drawing/2014/main" id="{4EA71173-AE90-4773-816F-5038491B5AC0}"/>
              </a:ext>
            </a:extLst>
          </p:cNvPr>
          <p:cNvSpPr/>
          <p:nvPr/>
        </p:nvSpPr>
        <p:spPr>
          <a:xfrm>
            <a:off x="1045227" y="1325205"/>
            <a:ext cx="8386033" cy="830997"/>
          </a:xfrm>
          <a:prstGeom prst="rect">
            <a:avLst/>
          </a:prstGeom>
          <a:solidFill>
            <a:schemeClr val="tx2">
              <a:lumMod val="40000"/>
              <a:lumOff val="60000"/>
            </a:schemeClr>
          </a:solidFill>
        </p:spPr>
        <p:txBody>
          <a:bodyPr wrap="square">
            <a:spAutoFit/>
          </a:bodyPr>
          <a:lstStyle/>
          <a:p>
            <a:r>
              <a:rPr lang="en-GB" sz="2400" i="1" dirty="0"/>
              <a:t>The blocks below explain why an electrician needs to weld. Click on each box to see an image. </a:t>
            </a:r>
          </a:p>
        </p:txBody>
      </p:sp>
      <p:pic>
        <p:nvPicPr>
          <p:cNvPr id="8" name="Graphic 7" descr="User">
            <a:extLst>
              <a:ext uri="{FF2B5EF4-FFF2-40B4-BE49-F238E27FC236}">
                <a16:creationId xmlns:a16="http://schemas.microsoft.com/office/drawing/2014/main" id="{015CDE53-B0AF-4EA4-AA0E-64176F92D20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1191565"/>
            <a:ext cx="784255" cy="854046"/>
          </a:xfrm>
          <a:prstGeom prst="rect">
            <a:avLst/>
          </a:prstGeom>
        </p:spPr>
      </p:pic>
      <p:graphicFrame>
        <p:nvGraphicFramePr>
          <p:cNvPr id="5" name="Diagram 4">
            <a:extLst>
              <a:ext uri="{FF2B5EF4-FFF2-40B4-BE49-F238E27FC236}">
                <a16:creationId xmlns:a16="http://schemas.microsoft.com/office/drawing/2014/main" id="{850FAD70-52E2-4DA3-9813-00D208C48402}"/>
              </a:ext>
            </a:extLst>
          </p:cNvPr>
          <p:cNvGraphicFramePr/>
          <p:nvPr>
            <p:extLst>
              <p:ext uri="{D42A27DB-BD31-4B8C-83A1-F6EECF244321}">
                <p14:modId xmlns:p14="http://schemas.microsoft.com/office/powerpoint/2010/main" val="4272934456"/>
              </p:ext>
            </p:extLst>
          </p:nvPr>
        </p:nvGraphicFramePr>
        <p:xfrm>
          <a:off x="975436" y="2304792"/>
          <a:ext cx="7962027" cy="32754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Rectangle 10">
            <a:extLst>
              <a:ext uri="{FF2B5EF4-FFF2-40B4-BE49-F238E27FC236}">
                <a16:creationId xmlns:a16="http://schemas.microsoft.com/office/drawing/2014/main" id="{1AD3209D-4B2A-42A9-B03A-F934508FCF39}"/>
              </a:ext>
            </a:extLst>
          </p:cNvPr>
          <p:cNvSpPr/>
          <p:nvPr/>
        </p:nvSpPr>
        <p:spPr>
          <a:xfrm>
            <a:off x="9690805" y="1088180"/>
            <a:ext cx="1494145" cy="10608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a:t>Image of electrician using a bracket to put cables into it</a:t>
            </a:r>
          </a:p>
        </p:txBody>
      </p:sp>
      <p:sp>
        <p:nvSpPr>
          <p:cNvPr id="13" name="Rectangle 12">
            <a:extLst>
              <a:ext uri="{FF2B5EF4-FFF2-40B4-BE49-F238E27FC236}">
                <a16:creationId xmlns:a16="http://schemas.microsoft.com/office/drawing/2014/main" id="{3A2161A7-B56E-41D0-8204-FD92FCBEBC33}"/>
              </a:ext>
            </a:extLst>
          </p:cNvPr>
          <p:cNvSpPr/>
          <p:nvPr/>
        </p:nvSpPr>
        <p:spPr>
          <a:xfrm>
            <a:off x="9690804" y="2211812"/>
            <a:ext cx="1494145" cy="10608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Image of metal bracket standard size</a:t>
            </a:r>
          </a:p>
        </p:txBody>
      </p:sp>
      <p:sp>
        <p:nvSpPr>
          <p:cNvPr id="14" name="Rectangle 13">
            <a:extLst>
              <a:ext uri="{FF2B5EF4-FFF2-40B4-BE49-F238E27FC236}">
                <a16:creationId xmlns:a16="http://schemas.microsoft.com/office/drawing/2014/main" id="{3F182928-50B1-4CBF-82F4-3E4355C9B49E}"/>
              </a:ext>
            </a:extLst>
          </p:cNvPr>
          <p:cNvSpPr/>
          <p:nvPr/>
        </p:nvSpPr>
        <p:spPr>
          <a:xfrm>
            <a:off x="9690805" y="3365607"/>
            <a:ext cx="1494145" cy="10608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Image of a interior space of a factory showing a metal bracket </a:t>
            </a:r>
          </a:p>
        </p:txBody>
      </p:sp>
      <p:sp>
        <p:nvSpPr>
          <p:cNvPr id="15" name="Rectangle 14">
            <a:extLst>
              <a:ext uri="{FF2B5EF4-FFF2-40B4-BE49-F238E27FC236}">
                <a16:creationId xmlns:a16="http://schemas.microsoft.com/office/drawing/2014/main" id="{69239519-CFA3-4CAC-BDF5-F60A52FFB1F9}"/>
              </a:ext>
            </a:extLst>
          </p:cNvPr>
          <p:cNvSpPr/>
          <p:nvPr/>
        </p:nvSpPr>
        <p:spPr>
          <a:xfrm>
            <a:off x="9690805" y="4519402"/>
            <a:ext cx="1494145" cy="10608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Image of someone welding two pieces of metal together. </a:t>
            </a:r>
          </a:p>
        </p:txBody>
      </p:sp>
    </p:spTree>
    <p:custDataLst>
      <p:tags r:id="rId1"/>
    </p:custDataLst>
    <p:extLst>
      <p:ext uri="{BB962C8B-B14F-4D97-AF65-F5344CB8AC3E}">
        <p14:creationId xmlns:p14="http://schemas.microsoft.com/office/powerpoint/2010/main" val="13915337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2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13379</TotalTime>
  <Words>1806</Words>
  <Application>Microsoft Office PowerPoint</Application>
  <PresentationFormat>Custom</PresentationFormat>
  <Paragraphs>181</Paragraphs>
  <Slides>25</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Courier New</vt:lpstr>
      <vt:lpstr>Open Sans</vt:lpstr>
      <vt:lpstr>Office Theme</vt:lpstr>
      <vt:lpstr>Welding</vt:lpstr>
      <vt:lpstr>Outcomes </vt:lpstr>
      <vt:lpstr>Glossy of words</vt:lpstr>
      <vt:lpstr>What will I be learning?  </vt:lpstr>
      <vt:lpstr>What is welding? </vt:lpstr>
      <vt:lpstr>What is welding? </vt:lpstr>
      <vt:lpstr>Test yourself</vt:lpstr>
      <vt:lpstr>Test yourself</vt:lpstr>
      <vt:lpstr>Why do electricians need to weld? </vt:lpstr>
      <vt:lpstr>Parts of a welding machine</vt:lpstr>
      <vt:lpstr>Parts of a welding machine</vt:lpstr>
      <vt:lpstr>Test yourself </vt:lpstr>
      <vt:lpstr>How to use a welding machine</vt:lpstr>
      <vt:lpstr>Test yourself </vt:lpstr>
      <vt:lpstr>Safety precautions</vt:lpstr>
      <vt:lpstr>Personal Protective Equipment</vt:lpstr>
      <vt:lpstr>Precautions</vt:lpstr>
      <vt:lpstr>Precautions</vt:lpstr>
      <vt:lpstr>Safety thoughts </vt:lpstr>
      <vt:lpstr>PowerPoint Presentation</vt:lpstr>
      <vt:lpstr>Video 01 What is welding </vt:lpstr>
      <vt:lpstr>Video 02 Parts of a welding machine</vt:lpstr>
      <vt:lpstr>PowerPoint Presentation</vt:lpstr>
      <vt:lpstr>Video 03 How to weld</vt:lpstr>
      <vt:lpstr>Video 04 Safety Thoughts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683</cp:revision>
  <dcterms:created xsi:type="dcterms:W3CDTF">2018-02-02T12:07:09Z</dcterms:created>
  <dcterms:modified xsi:type="dcterms:W3CDTF">2018-09-20T07:26:08Z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