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7"/>
  </p:notesMasterIdLst>
  <p:sldIdLst>
    <p:sldId id="278" r:id="rId2"/>
    <p:sldId id="320" r:id="rId3"/>
    <p:sldId id="268" r:id="rId4"/>
    <p:sldId id="317" r:id="rId5"/>
    <p:sldId id="308" r:id="rId6"/>
    <p:sldId id="312" r:id="rId7"/>
    <p:sldId id="318" r:id="rId8"/>
    <p:sldId id="309" r:id="rId9"/>
    <p:sldId id="313" r:id="rId10"/>
    <p:sldId id="319" r:id="rId11"/>
    <p:sldId id="310" r:id="rId12"/>
    <p:sldId id="314" r:id="rId13"/>
    <p:sldId id="322" r:id="rId14"/>
    <p:sldId id="311" r:id="rId15"/>
    <p:sldId id="315" r:id="rId16"/>
    <p:sldId id="323" r:id="rId17"/>
    <p:sldId id="316" r:id="rId18"/>
    <p:sldId id="324" r:id="rId19"/>
    <p:sldId id="270" r:id="rId20"/>
    <p:sldId id="321" r:id="rId21"/>
    <p:sldId id="295" r:id="rId22"/>
    <p:sldId id="303" r:id="rId23"/>
    <p:sldId id="304" r:id="rId24"/>
    <p:sldId id="306" r:id="rId25"/>
    <p:sldId id="305" r:id="rId26"/>
  </p:sldIdLst>
  <p:sldSz cx="10239375" cy="575945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78"/>
            <p14:sldId id="320"/>
            <p14:sldId id="268"/>
            <p14:sldId id="317"/>
            <p14:sldId id="308"/>
            <p14:sldId id="312"/>
            <p14:sldId id="318"/>
            <p14:sldId id="309"/>
            <p14:sldId id="313"/>
            <p14:sldId id="319"/>
            <p14:sldId id="310"/>
            <p14:sldId id="314"/>
            <p14:sldId id="322"/>
            <p14:sldId id="311"/>
            <p14:sldId id="315"/>
            <p14:sldId id="323"/>
            <p14:sldId id="316"/>
            <p14:sldId id="324"/>
          </p14:sldIdLst>
        </p14:section>
        <p14:section name="Appendix" id="{61A5EB1E-5BAC-224D-8F20-5D1D8E086C2B}">
          <p14:sldIdLst>
            <p14:sldId id="270"/>
            <p14:sldId id="321"/>
            <p14:sldId id="295"/>
            <p14:sldId id="303"/>
            <p14:sldId id="304"/>
            <p14:sldId id="306"/>
            <p14:sldId id="30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6"/>
    <p:restoredTop sz="81208" autoAdjust="0"/>
  </p:normalViewPr>
  <p:slideViewPr>
    <p:cSldViewPr snapToGrid="0" snapToObjects="1">
      <p:cViewPr varScale="1">
        <p:scale>
          <a:sx n="110" d="100"/>
          <a:sy n="110" d="100"/>
        </p:scale>
        <p:origin x="13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2</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4197431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65964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2139986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287348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2688384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3403545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218475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for interactivity</a:t>
            </a:r>
          </a:p>
          <a:p>
            <a:r>
              <a:rPr lang="en-US" b="0" dirty="0"/>
              <a:t>When the learner clicks on each block, it should expand to slides 5 ,8,11 and 14</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349335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each block, it should appear as a full screen.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Description of an engineer’s square</a:t>
            </a:r>
            <a:r>
              <a:rPr lang="en-US" dirty="0"/>
              <a:t>: </a:t>
            </a:r>
            <a:r>
              <a:rPr lang="en-ZA" sz="1200" dirty="0">
                <a:effectLst/>
                <a:latin typeface="Arial" panose="020B0604020202020204" pitchFamily="34" charset="0"/>
              </a:rPr>
              <a:t>The </a:t>
            </a:r>
            <a:r>
              <a:rPr lang="en-ZA" sz="1200" b="1" dirty="0">
                <a:effectLst/>
                <a:latin typeface="Arial" panose="020B0604020202020204" pitchFamily="34" charset="0"/>
              </a:rPr>
              <a:t>engineer’s square </a:t>
            </a:r>
            <a:r>
              <a:rPr lang="en-ZA" sz="1200" dirty="0">
                <a:effectLst/>
                <a:latin typeface="Arial" panose="020B0604020202020204" pitchFamily="34" charset="0"/>
              </a:rPr>
              <a:t>is also known as a “try square”. You use the square to “try” it for squareness. The square has a blade and a stock. </a:t>
            </a:r>
          </a:p>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3101917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for interactivity</a:t>
            </a:r>
          </a:p>
          <a:p>
            <a:r>
              <a:rPr lang="en-US" dirty="0"/>
              <a:t>There must be a textbox that the learner can type into</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71391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rPr>
              <a:t>Description: Rules are typically made of stainless steel. They come in different lengths and widths, but are typically 150 mm and 300 mm lengths. Rules are commonly graduated in centimetres (cm), millimetres (mm) and half millimetres.</a:t>
            </a:r>
            <a:endParaRPr lang="en-US" dirty="0"/>
          </a:p>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713596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rPr>
              <a:t>Description: A </a:t>
            </a:r>
            <a:r>
              <a:rPr lang="en-ZA" sz="1200" b="1" dirty="0">
                <a:effectLst/>
                <a:latin typeface="Arial" panose="020B0604020202020204" pitchFamily="34" charset="0"/>
              </a:rPr>
              <a:t>feeler gauge </a:t>
            </a:r>
            <a:r>
              <a:rPr lang="en-ZA" sz="1200" dirty="0">
                <a:effectLst/>
                <a:latin typeface="Arial" panose="020B0604020202020204" pitchFamily="34" charset="0"/>
              </a:rPr>
              <a:t>is used to measure the thickness of narrow slots and gaps, checking small gaps and clearances, and checking the straightness and flatness of parts. Feeler gauges are usually about 10mm wide and 75mm-300mm long</a:t>
            </a:r>
          </a:p>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3225361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a:effectLst/>
                <a:latin typeface="Arial" panose="020B0604020202020204" pitchFamily="34" charset="0"/>
              </a:rPr>
              <a:t>Description: The </a:t>
            </a:r>
            <a:r>
              <a:rPr lang="en-ZA" sz="1200" b="1" dirty="0" err="1">
                <a:effectLst/>
                <a:latin typeface="Arial" panose="020B0604020202020204" pitchFamily="34" charset="0"/>
              </a:rPr>
              <a:t>vernier</a:t>
            </a:r>
            <a:r>
              <a:rPr lang="en-ZA" sz="1200" b="1" dirty="0">
                <a:effectLst/>
                <a:latin typeface="Arial" panose="020B0604020202020204" pitchFamily="34" charset="0"/>
              </a:rPr>
              <a:t> calliper </a:t>
            </a:r>
            <a:r>
              <a:rPr lang="en-ZA" sz="1200" dirty="0">
                <a:effectLst/>
                <a:latin typeface="Arial" panose="020B0604020202020204" pitchFamily="34" charset="0"/>
              </a:rPr>
              <a:t>is used for getting quick, semi-accurate inside, outside and depth dimensions. They are available in different sizes typically from 150 mm to 1000 mm and are graduated in millimetre divisions. The instrument can measure accurately to 0,02 mm or 0,05 mm, depending on the type of </a:t>
            </a:r>
            <a:r>
              <a:rPr lang="en-ZA" sz="1200" dirty="0" err="1">
                <a:effectLst/>
                <a:latin typeface="Arial" panose="020B0604020202020204" pitchFamily="34" charset="0"/>
              </a:rPr>
              <a:t>vernier</a:t>
            </a:r>
            <a:r>
              <a:rPr lang="en-ZA" sz="1200" dirty="0">
                <a:effectLst/>
                <a:latin typeface="Arial" panose="020B0604020202020204" pitchFamily="34" charset="0"/>
              </a:rPr>
              <a:t> scale used. </a:t>
            </a:r>
          </a:p>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4144930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2086574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video it should appear as a full screen. </a:t>
            </a:r>
          </a:p>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88632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1" y="508424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
        <p:nvSpPr>
          <p:cNvPr id="3" name="Content Placeholder 2"/>
          <p:cNvSpPr>
            <a:spLocks noGrp="1"/>
          </p:cNvSpPr>
          <p:nvPr>
            <p:ph sz="quarter" idx="10"/>
          </p:nvPr>
        </p:nvSpPr>
        <p:spPr>
          <a:xfrm>
            <a:off x="703957" y="1514522"/>
            <a:ext cx="8831461" cy="4087610"/>
          </a:xfrm>
        </p:spPr>
        <p:txBody>
          <a:bodyPr/>
          <a:lstStyle>
            <a:lvl1pPr marL="383957" indent="-383957">
              <a:buFont typeface="+mj-lt"/>
              <a:buAutoNum type="arabicPeriod"/>
              <a:defRPr/>
            </a:lvl1pPr>
            <a:lvl2pPr marL="767913" indent="-383957">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42713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9"/>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65" r:id="rId13"/>
    <p:sldLayoutId id="2147483661" r:id="rId14"/>
    <p:sldLayoutId id="2147483652" r:id="rId15"/>
    <p:sldLayoutId id="2147483664" r:id="rId16"/>
    <p:sldLayoutId id="2147483660" r:id="rId17"/>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slideLayout" Target="../slideLayouts/slideLayout7.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 and Mark off Materials</a:t>
            </a:r>
          </a:p>
        </p:txBody>
      </p:sp>
      <p:sp>
        <p:nvSpPr>
          <p:cNvPr id="3" name="Text Placeholder 2"/>
          <p:cNvSpPr>
            <a:spLocks noGrp="1"/>
          </p:cNvSpPr>
          <p:nvPr>
            <p:ph type="body" idx="1"/>
          </p:nvPr>
        </p:nvSpPr>
        <p:spPr/>
        <p:txBody>
          <a:bodyPr/>
          <a:lstStyle/>
          <a:p>
            <a:r>
              <a:rPr lang="en-GB" dirty="0"/>
              <a:t>Topic 2, Unit 4</a:t>
            </a:r>
          </a:p>
        </p:txBody>
      </p:sp>
      <p:sp>
        <p:nvSpPr>
          <p:cNvPr id="4" name="Rectangle 3">
            <a:extLst>
              <a:ext uri="{FF2B5EF4-FFF2-40B4-BE49-F238E27FC236}">
                <a16:creationId xmlns:a16="http://schemas.microsoft.com/office/drawing/2014/main" id="{5E407DE3-9DDB-4BC9-B55A-F75D494A9618}"/>
              </a:ext>
            </a:extLst>
          </p:cNvPr>
          <p:cNvSpPr/>
          <p:nvPr/>
        </p:nvSpPr>
        <p:spPr>
          <a:xfrm>
            <a:off x="709290" y="4750701"/>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49773B-CBDA-7F4C-8A2B-EE105B03C5A8}"/>
              </a:ext>
            </a:extLst>
          </p:cNvPr>
          <p:cNvSpPr/>
          <p:nvPr/>
        </p:nvSpPr>
        <p:spPr>
          <a:xfrm>
            <a:off x="656681" y="377032"/>
            <a:ext cx="9113619" cy="830997"/>
          </a:xfrm>
          <a:prstGeom prst="rect">
            <a:avLst/>
          </a:prstGeom>
        </p:spPr>
        <p:txBody>
          <a:bodyPr wrap="square">
            <a:spAutoFit/>
          </a:bodyPr>
          <a:lstStyle/>
          <a:p>
            <a:r>
              <a:rPr lang="en-US" sz="2400" dirty="0"/>
              <a:t>These are the measurements that you should have gotten for Karabo, did you get them right?</a:t>
            </a:r>
          </a:p>
        </p:txBody>
      </p:sp>
      <p:sp>
        <p:nvSpPr>
          <p:cNvPr id="4" name="Rectangle 3">
            <a:extLst>
              <a:ext uri="{FF2B5EF4-FFF2-40B4-BE49-F238E27FC236}">
                <a16:creationId xmlns:a16="http://schemas.microsoft.com/office/drawing/2014/main" id="{402AA3FA-448B-A441-848A-7DB1D12C734B}"/>
              </a:ext>
            </a:extLst>
          </p:cNvPr>
          <p:cNvSpPr/>
          <p:nvPr/>
        </p:nvSpPr>
        <p:spPr>
          <a:xfrm>
            <a:off x="531422" y="1800007"/>
            <a:ext cx="9238878" cy="1569660"/>
          </a:xfrm>
          <a:prstGeom prst="rect">
            <a:avLst/>
          </a:prstGeom>
        </p:spPr>
        <p:txBody>
          <a:bodyPr wrap="square">
            <a:spAutoFit/>
          </a:bodyPr>
          <a:lstStyle/>
          <a:p>
            <a:r>
              <a:rPr lang="en-US" sz="2400" dirty="0"/>
              <a:t>A - [insert measurement]</a:t>
            </a:r>
          </a:p>
          <a:p>
            <a:r>
              <a:rPr lang="en-US" sz="2400" dirty="0"/>
              <a:t>B - [insert measurement]</a:t>
            </a:r>
          </a:p>
          <a:p>
            <a:r>
              <a:rPr lang="en-US" sz="2400" dirty="0"/>
              <a:t>C - [insert measurement]</a:t>
            </a:r>
          </a:p>
          <a:p>
            <a:r>
              <a:rPr lang="en-US" sz="2400" dirty="0"/>
              <a:t>D - [insert measurement]</a:t>
            </a:r>
          </a:p>
        </p:txBody>
      </p:sp>
    </p:spTree>
    <p:extLst>
      <p:ext uri="{BB962C8B-B14F-4D97-AF65-F5344CB8AC3E}">
        <p14:creationId xmlns:p14="http://schemas.microsoft.com/office/powerpoint/2010/main" val="130552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1951593" y="137786"/>
            <a:ext cx="5836085" cy="523220"/>
          </a:xfrm>
          <a:prstGeom prst="rect">
            <a:avLst/>
          </a:prstGeom>
          <a:noFill/>
        </p:spPr>
        <p:txBody>
          <a:bodyPr wrap="none" rtlCol="0">
            <a:spAutoFit/>
          </a:bodyPr>
          <a:lstStyle/>
          <a:p>
            <a:r>
              <a:rPr lang="en-GB" sz="2800" dirty="0"/>
              <a:t>Introduction to measuring instruments</a:t>
            </a:r>
            <a:endParaRPr lang="en-US" sz="2800" dirty="0"/>
          </a:p>
        </p:txBody>
      </p:sp>
      <p:sp>
        <p:nvSpPr>
          <p:cNvPr id="3" name="TextBox 2">
            <a:extLst>
              <a:ext uri="{FF2B5EF4-FFF2-40B4-BE49-F238E27FC236}">
                <a16:creationId xmlns:a16="http://schemas.microsoft.com/office/drawing/2014/main" id="{648920FF-ED80-724E-854D-E42C30055899}"/>
              </a:ext>
            </a:extLst>
          </p:cNvPr>
          <p:cNvSpPr txBox="1"/>
          <p:nvPr/>
        </p:nvSpPr>
        <p:spPr>
          <a:xfrm>
            <a:off x="3588328" y="661006"/>
            <a:ext cx="2133599" cy="461665"/>
          </a:xfrm>
          <a:prstGeom prst="rect">
            <a:avLst/>
          </a:prstGeom>
          <a:noFill/>
        </p:spPr>
        <p:txBody>
          <a:bodyPr wrap="square" rtlCol="0">
            <a:spAutoFit/>
          </a:bodyPr>
          <a:lstStyle/>
          <a:p>
            <a:r>
              <a:rPr lang="en-US" sz="2400" dirty="0"/>
              <a:t>Feeler Gauge</a:t>
            </a:r>
          </a:p>
        </p:txBody>
      </p:sp>
      <p:sp>
        <p:nvSpPr>
          <p:cNvPr id="7" name="Rectangle 6">
            <a:extLst>
              <a:ext uri="{FF2B5EF4-FFF2-40B4-BE49-F238E27FC236}">
                <a16:creationId xmlns:a16="http://schemas.microsoft.com/office/drawing/2014/main" id="{3CD0FCE2-11E9-094C-85E1-4E534073A683}"/>
              </a:ext>
            </a:extLst>
          </p:cNvPr>
          <p:cNvSpPr/>
          <p:nvPr/>
        </p:nvSpPr>
        <p:spPr>
          <a:xfrm>
            <a:off x="6012490" y="4480788"/>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Vid04:How to use </a:t>
            </a:r>
            <a:r>
              <a:rPr lang="en-US" dirty="0"/>
              <a:t>a feeler gauge </a:t>
            </a:r>
            <a:endParaRPr lang="en-ZA" dirty="0"/>
          </a:p>
        </p:txBody>
      </p:sp>
      <p:sp>
        <p:nvSpPr>
          <p:cNvPr id="8" name="Rectangle 7">
            <a:extLst>
              <a:ext uri="{FF2B5EF4-FFF2-40B4-BE49-F238E27FC236}">
                <a16:creationId xmlns:a16="http://schemas.microsoft.com/office/drawing/2014/main" id="{094D9EAD-6BE4-364C-B59A-5F80D83BF5BE}"/>
              </a:ext>
            </a:extLst>
          </p:cNvPr>
          <p:cNvSpPr/>
          <p:nvPr/>
        </p:nvSpPr>
        <p:spPr>
          <a:xfrm>
            <a:off x="1107857" y="4620979"/>
            <a:ext cx="5118100" cy="830997"/>
          </a:xfrm>
          <a:prstGeom prst="rect">
            <a:avLst/>
          </a:prstGeom>
        </p:spPr>
        <p:txBody>
          <a:bodyPr>
            <a:spAutoFit/>
          </a:bodyPr>
          <a:lstStyle/>
          <a:p>
            <a:r>
              <a:rPr lang="en-ZA" sz="2400" dirty="0"/>
              <a:t>Watch the following video to find out how to use a </a:t>
            </a:r>
            <a:r>
              <a:rPr lang="en-US" sz="2400" dirty="0"/>
              <a:t>feeler gauge </a:t>
            </a:r>
          </a:p>
        </p:txBody>
      </p:sp>
      <p:sp>
        <p:nvSpPr>
          <p:cNvPr id="9" name="TextBox 8">
            <a:extLst>
              <a:ext uri="{FF2B5EF4-FFF2-40B4-BE49-F238E27FC236}">
                <a16:creationId xmlns:a16="http://schemas.microsoft.com/office/drawing/2014/main" id="{A4D6E529-63FF-EB45-86EE-91B364DB8788}"/>
              </a:ext>
            </a:extLst>
          </p:cNvPr>
          <p:cNvSpPr txBox="1"/>
          <p:nvPr/>
        </p:nvSpPr>
        <p:spPr>
          <a:xfrm>
            <a:off x="1107857" y="2208335"/>
            <a:ext cx="4916753" cy="830997"/>
          </a:xfrm>
          <a:prstGeom prst="rect">
            <a:avLst/>
          </a:prstGeom>
          <a:noFill/>
        </p:spPr>
        <p:txBody>
          <a:bodyPr wrap="square" rtlCol="0">
            <a:spAutoFit/>
          </a:bodyPr>
          <a:lstStyle/>
          <a:p>
            <a:r>
              <a:rPr lang="en-US" sz="2400" dirty="0"/>
              <a:t>Click here to see what a feeler gauge looks like</a:t>
            </a:r>
          </a:p>
        </p:txBody>
      </p:sp>
      <p:sp>
        <p:nvSpPr>
          <p:cNvPr id="10" name="TextBox 9">
            <a:extLst>
              <a:ext uri="{FF2B5EF4-FFF2-40B4-BE49-F238E27FC236}">
                <a16:creationId xmlns:a16="http://schemas.microsoft.com/office/drawing/2014/main" id="{132136BC-2221-5744-BBB9-068F28AC1050}"/>
              </a:ext>
            </a:extLst>
          </p:cNvPr>
          <p:cNvSpPr txBox="1"/>
          <p:nvPr/>
        </p:nvSpPr>
        <p:spPr>
          <a:xfrm>
            <a:off x="1107857" y="3353615"/>
            <a:ext cx="4659682" cy="830997"/>
          </a:xfrm>
          <a:prstGeom prst="rect">
            <a:avLst/>
          </a:prstGeom>
          <a:noFill/>
        </p:spPr>
        <p:txBody>
          <a:bodyPr wrap="square" rtlCol="0">
            <a:spAutoFit/>
          </a:bodyPr>
          <a:lstStyle/>
          <a:p>
            <a:r>
              <a:rPr lang="en-US" sz="2400" dirty="0"/>
              <a:t>Click here to see a description of a feeler gauge </a:t>
            </a:r>
          </a:p>
        </p:txBody>
      </p:sp>
      <p:sp>
        <p:nvSpPr>
          <p:cNvPr id="11" name="Rectangle 10">
            <a:extLst>
              <a:ext uri="{FF2B5EF4-FFF2-40B4-BE49-F238E27FC236}">
                <a16:creationId xmlns:a16="http://schemas.microsoft.com/office/drawing/2014/main" id="{014CE848-4732-A648-8F14-CB0157F02D34}"/>
              </a:ext>
            </a:extLst>
          </p:cNvPr>
          <p:cNvSpPr/>
          <p:nvPr/>
        </p:nvSpPr>
        <p:spPr>
          <a:xfrm>
            <a:off x="6012493" y="2007135"/>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t>
            </a:r>
            <a:r>
              <a:rPr lang="en-US" dirty="0"/>
              <a:t>a feeler gauge </a:t>
            </a:r>
            <a:endParaRPr lang="en-ZA" dirty="0"/>
          </a:p>
        </p:txBody>
      </p:sp>
      <p:sp>
        <p:nvSpPr>
          <p:cNvPr id="12" name="Rectangle 11">
            <a:extLst>
              <a:ext uri="{FF2B5EF4-FFF2-40B4-BE49-F238E27FC236}">
                <a16:creationId xmlns:a16="http://schemas.microsoft.com/office/drawing/2014/main" id="{F4FDEC62-DF73-2B47-A52A-AF162DD2C45A}"/>
              </a:ext>
            </a:extLst>
          </p:cNvPr>
          <p:cNvSpPr/>
          <p:nvPr/>
        </p:nvSpPr>
        <p:spPr>
          <a:xfrm>
            <a:off x="6012490" y="32415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description of </a:t>
            </a:r>
            <a:r>
              <a:rPr lang="en-US" dirty="0"/>
              <a:t>a feeler gauge </a:t>
            </a:r>
            <a:endParaRPr lang="en-ZA" dirty="0"/>
          </a:p>
        </p:txBody>
      </p:sp>
      <p:sp>
        <p:nvSpPr>
          <p:cNvPr id="4" name="TextBox 3">
            <a:extLst>
              <a:ext uri="{FF2B5EF4-FFF2-40B4-BE49-F238E27FC236}">
                <a16:creationId xmlns:a16="http://schemas.microsoft.com/office/drawing/2014/main" id="{CDC645B4-E78A-994F-A4E2-13E302E7E653}"/>
              </a:ext>
            </a:extLst>
          </p:cNvPr>
          <p:cNvSpPr txBox="1"/>
          <p:nvPr/>
        </p:nvSpPr>
        <p:spPr>
          <a:xfrm>
            <a:off x="529366" y="1203837"/>
            <a:ext cx="8680537" cy="461665"/>
          </a:xfrm>
          <a:prstGeom prst="rect">
            <a:avLst/>
          </a:prstGeom>
          <a:noFill/>
        </p:spPr>
        <p:txBody>
          <a:bodyPr wrap="square" rtlCol="0">
            <a:spAutoFit/>
          </a:bodyPr>
          <a:lstStyle/>
          <a:p>
            <a:r>
              <a:rPr lang="en-US" sz="2400" dirty="0"/>
              <a:t>Click on the blocks below to learn about feeler gauges</a:t>
            </a:r>
          </a:p>
        </p:txBody>
      </p:sp>
    </p:spTree>
    <p:custDataLst>
      <p:tags r:id="rId1"/>
    </p:custDataLst>
    <p:extLst>
      <p:ext uri="{BB962C8B-B14F-4D97-AF65-F5344CB8AC3E}">
        <p14:creationId xmlns:p14="http://schemas.microsoft.com/office/powerpoint/2010/main" val="413960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34B614-A9DC-3946-A68E-8DC5502C707D}"/>
              </a:ext>
            </a:extLst>
          </p:cNvPr>
          <p:cNvSpPr/>
          <p:nvPr/>
        </p:nvSpPr>
        <p:spPr>
          <a:xfrm>
            <a:off x="4169312" y="256659"/>
            <a:ext cx="1545359" cy="461665"/>
          </a:xfrm>
          <a:prstGeom prst="rect">
            <a:avLst/>
          </a:prstGeom>
        </p:spPr>
        <p:txBody>
          <a:bodyPr wrap="none">
            <a:spAutoFit/>
          </a:bodyPr>
          <a:lstStyle/>
          <a:p>
            <a:r>
              <a:rPr lang="en-GB" sz="2400" dirty="0"/>
              <a:t>Question 3</a:t>
            </a:r>
            <a:endParaRPr lang="en-US" sz="2400" dirty="0"/>
          </a:p>
        </p:txBody>
      </p:sp>
      <p:sp>
        <p:nvSpPr>
          <p:cNvPr id="3" name="TextBox 2">
            <a:extLst>
              <a:ext uri="{FF2B5EF4-FFF2-40B4-BE49-F238E27FC236}">
                <a16:creationId xmlns:a16="http://schemas.microsoft.com/office/drawing/2014/main" id="{19CB0070-38D3-E742-B08A-C4C06DEC28D0}"/>
              </a:ext>
            </a:extLst>
          </p:cNvPr>
          <p:cNvSpPr txBox="1"/>
          <p:nvPr/>
        </p:nvSpPr>
        <p:spPr>
          <a:xfrm>
            <a:off x="338676" y="718324"/>
            <a:ext cx="9206630" cy="1569660"/>
          </a:xfrm>
          <a:prstGeom prst="rect">
            <a:avLst/>
          </a:prstGeom>
          <a:noFill/>
        </p:spPr>
        <p:txBody>
          <a:bodyPr wrap="square" rtlCol="0">
            <a:spAutoFit/>
          </a:bodyPr>
          <a:lstStyle/>
          <a:p>
            <a:r>
              <a:rPr lang="en-US" sz="2400" dirty="0"/>
              <a:t>Karabo has been given a new task to help his boss measure spark plug gaps. He has never done this before and needs some assistance. Drag and drop the steps in the correct order that will allow Karabo to use a feeler gauge to measure the gaps in the spark plug. </a:t>
            </a:r>
          </a:p>
        </p:txBody>
      </p:sp>
      <p:pic>
        <p:nvPicPr>
          <p:cNvPr id="4" name="Picture 3">
            <a:extLst>
              <a:ext uri="{FF2B5EF4-FFF2-40B4-BE49-F238E27FC236}">
                <a16:creationId xmlns:a16="http://schemas.microsoft.com/office/drawing/2014/main" id="{7A464E62-0866-274B-95F5-1530AC6EFDF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2605414"/>
            <a:ext cx="2955439" cy="2648716"/>
          </a:xfrm>
          <a:prstGeom prst="rect">
            <a:avLst/>
          </a:prstGeom>
        </p:spPr>
      </p:pic>
      <p:sp>
        <p:nvSpPr>
          <p:cNvPr id="7" name="Rectangle 6">
            <a:extLst>
              <a:ext uri="{FF2B5EF4-FFF2-40B4-BE49-F238E27FC236}">
                <a16:creationId xmlns:a16="http://schemas.microsoft.com/office/drawing/2014/main" id="{394A327C-F57B-3741-83E9-6AD2473EA74E}"/>
              </a:ext>
            </a:extLst>
          </p:cNvPr>
          <p:cNvSpPr/>
          <p:nvPr/>
        </p:nvSpPr>
        <p:spPr>
          <a:xfrm>
            <a:off x="2798633" y="2371387"/>
            <a:ext cx="7440742" cy="2677656"/>
          </a:xfrm>
          <a:prstGeom prst="rect">
            <a:avLst/>
          </a:prstGeom>
        </p:spPr>
        <p:txBody>
          <a:bodyPr wrap="square">
            <a:spAutoFit/>
          </a:bodyPr>
          <a:lstStyle/>
          <a:p>
            <a:pPr marL="342900" indent="-342900">
              <a:buFont typeface="Arial" panose="020B0604020202020204" pitchFamily="34" charset="0"/>
              <a:buChar char="•"/>
            </a:pPr>
            <a:r>
              <a:rPr lang="en-US" sz="2400" dirty="0"/>
              <a:t>When you have found a good fitting blade, look at the measurement that it is marked with and record the measurement on a piece of paper</a:t>
            </a:r>
          </a:p>
          <a:p>
            <a:pPr marL="342900" indent="-342900">
              <a:buFont typeface="Arial" panose="020B0604020202020204" pitchFamily="34" charset="0"/>
              <a:buChar char="•"/>
            </a:pPr>
            <a:r>
              <a:rPr lang="en-US" sz="2400" dirty="0"/>
              <a:t>Place a blade into the spark plug gap</a:t>
            </a:r>
          </a:p>
          <a:p>
            <a:pPr marL="342900" indent="-342900">
              <a:buFont typeface="Arial" panose="020B0604020202020204" pitchFamily="34" charset="0"/>
              <a:buChar char="•"/>
            </a:pPr>
            <a:r>
              <a:rPr lang="en-US" sz="2400" dirty="0"/>
              <a:t>If it is not the right fit, try the next blade, and the next, until you feel that the blade fits well. </a:t>
            </a:r>
          </a:p>
          <a:p>
            <a:pPr marL="342900" indent="-342900">
              <a:buFont typeface="Arial" panose="020B0604020202020204" pitchFamily="34" charset="0"/>
              <a:buChar char="•"/>
            </a:pPr>
            <a:r>
              <a:rPr lang="en-US" sz="2400" dirty="0"/>
              <a:t>Feel if it is the correct fit. </a:t>
            </a:r>
          </a:p>
        </p:txBody>
      </p:sp>
    </p:spTree>
    <p:custDataLst>
      <p:tags r:id="rId1"/>
    </p:custDataLst>
    <p:extLst>
      <p:ext uri="{BB962C8B-B14F-4D97-AF65-F5344CB8AC3E}">
        <p14:creationId xmlns:p14="http://schemas.microsoft.com/office/powerpoint/2010/main" val="314028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B21FFE-5322-BB4E-9BBD-398A592CA9D6}"/>
              </a:ext>
            </a:extLst>
          </p:cNvPr>
          <p:cNvSpPr/>
          <p:nvPr/>
        </p:nvSpPr>
        <p:spPr>
          <a:xfrm>
            <a:off x="713984" y="1826485"/>
            <a:ext cx="7177697" cy="2677656"/>
          </a:xfrm>
          <a:prstGeom prst="rect">
            <a:avLst/>
          </a:prstGeom>
        </p:spPr>
        <p:txBody>
          <a:bodyPr wrap="square">
            <a:spAutoFit/>
          </a:bodyPr>
          <a:lstStyle/>
          <a:p>
            <a:pPr marL="342900" indent="-342900">
              <a:buFont typeface="Arial" panose="020B0604020202020204" pitchFamily="34" charset="0"/>
              <a:buChar char="•"/>
            </a:pPr>
            <a:r>
              <a:rPr lang="en-US" sz="2400" dirty="0"/>
              <a:t>Place a blade into the spark plug gap </a:t>
            </a:r>
          </a:p>
          <a:p>
            <a:pPr marL="342900" indent="-342900">
              <a:buFont typeface="Arial" panose="020B0604020202020204" pitchFamily="34" charset="0"/>
              <a:buChar char="•"/>
            </a:pPr>
            <a:r>
              <a:rPr lang="en-US" sz="2400" dirty="0"/>
              <a:t>Feel if it is the correct fit. </a:t>
            </a:r>
          </a:p>
          <a:p>
            <a:pPr marL="342900" indent="-342900">
              <a:buFont typeface="Arial" panose="020B0604020202020204" pitchFamily="34" charset="0"/>
              <a:buChar char="•"/>
            </a:pPr>
            <a:r>
              <a:rPr lang="en-US" sz="2400" dirty="0"/>
              <a:t>If it is not, try the next blade, and the next, until you feel that the blade fits well. </a:t>
            </a:r>
          </a:p>
          <a:p>
            <a:pPr marL="342900" indent="-342900">
              <a:buFont typeface="Arial" panose="020B0604020202020204" pitchFamily="34" charset="0"/>
              <a:buChar char="•"/>
            </a:pPr>
            <a:r>
              <a:rPr lang="en-US" sz="2400" dirty="0"/>
              <a:t>When you have found a good fitting blade, look at the measurement that it is marked with and record the measurement on a piece of paper</a:t>
            </a:r>
          </a:p>
        </p:txBody>
      </p:sp>
      <p:sp>
        <p:nvSpPr>
          <p:cNvPr id="3" name="TextBox 2">
            <a:extLst>
              <a:ext uri="{FF2B5EF4-FFF2-40B4-BE49-F238E27FC236}">
                <a16:creationId xmlns:a16="http://schemas.microsoft.com/office/drawing/2014/main" id="{3C01262A-79DC-3F45-8AC7-2C49BC9BE73A}"/>
              </a:ext>
            </a:extLst>
          </p:cNvPr>
          <p:cNvSpPr txBox="1"/>
          <p:nvPr/>
        </p:nvSpPr>
        <p:spPr>
          <a:xfrm>
            <a:off x="112735" y="814192"/>
            <a:ext cx="9916754" cy="461665"/>
          </a:xfrm>
          <a:prstGeom prst="rect">
            <a:avLst/>
          </a:prstGeom>
          <a:noFill/>
        </p:spPr>
        <p:txBody>
          <a:bodyPr wrap="none" rtlCol="0">
            <a:spAutoFit/>
          </a:bodyPr>
          <a:lstStyle/>
          <a:p>
            <a:r>
              <a:rPr lang="en-US" sz="2400" dirty="0"/>
              <a:t>These are the steps that Karabo should have followed, did you get them right?</a:t>
            </a:r>
          </a:p>
        </p:txBody>
      </p:sp>
    </p:spTree>
    <p:custDataLst>
      <p:tags r:id="rId1"/>
    </p:custDataLst>
    <p:extLst>
      <p:ext uri="{BB962C8B-B14F-4D97-AF65-F5344CB8AC3E}">
        <p14:creationId xmlns:p14="http://schemas.microsoft.com/office/powerpoint/2010/main" val="4108010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3595996" y="103468"/>
            <a:ext cx="2428614" cy="523220"/>
          </a:xfrm>
          <a:prstGeom prst="rect">
            <a:avLst/>
          </a:prstGeom>
          <a:noFill/>
        </p:spPr>
        <p:txBody>
          <a:bodyPr wrap="none" rtlCol="0">
            <a:spAutoFit/>
          </a:bodyPr>
          <a:lstStyle/>
          <a:p>
            <a:r>
              <a:rPr lang="en-US" sz="2800" dirty="0"/>
              <a:t>Vernier </a:t>
            </a:r>
            <a:r>
              <a:rPr lang="en-US" sz="2800" dirty="0" err="1"/>
              <a:t>Calliper</a:t>
            </a:r>
            <a:endParaRPr lang="en-US" sz="2800" dirty="0"/>
          </a:p>
        </p:txBody>
      </p:sp>
      <p:sp>
        <p:nvSpPr>
          <p:cNvPr id="8" name="Rectangle 7">
            <a:extLst>
              <a:ext uri="{FF2B5EF4-FFF2-40B4-BE49-F238E27FC236}">
                <a16:creationId xmlns:a16="http://schemas.microsoft.com/office/drawing/2014/main" id="{33BDD0E7-F722-4743-BCE0-0FF5E0E29BFD}"/>
              </a:ext>
            </a:extLst>
          </p:cNvPr>
          <p:cNvSpPr/>
          <p:nvPr/>
        </p:nvSpPr>
        <p:spPr>
          <a:xfrm>
            <a:off x="6012490" y="4480788"/>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Vid04:How to use </a:t>
            </a:r>
            <a:r>
              <a:rPr lang="en-US" dirty="0"/>
              <a:t>a feeler gauge </a:t>
            </a:r>
            <a:endParaRPr lang="en-ZA" dirty="0"/>
          </a:p>
        </p:txBody>
      </p:sp>
      <p:sp>
        <p:nvSpPr>
          <p:cNvPr id="9" name="Rectangle 8">
            <a:extLst>
              <a:ext uri="{FF2B5EF4-FFF2-40B4-BE49-F238E27FC236}">
                <a16:creationId xmlns:a16="http://schemas.microsoft.com/office/drawing/2014/main" id="{8D030EB8-A2FF-784B-BEE3-6687890C707E}"/>
              </a:ext>
            </a:extLst>
          </p:cNvPr>
          <p:cNvSpPr/>
          <p:nvPr/>
        </p:nvSpPr>
        <p:spPr>
          <a:xfrm>
            <a:off x="1107857" y="4620979"/>
            <a:ext cx="5118100" cy="830997"/>
          </a:xfrm>
          <a:prstGeom prst="rect">
            <a:avLst/>
          </a:prstGeom>
        </p:spPr>
        <p:txBody>
          <a:bodyPr>
            <a:spAutoFit/>
          </a:bodyPr>
          <a:lstStyle/>
          <a:p>
            <a:r>
              <a:rPr lang="en-ZA" sz="2400" dirty="0"/>
              <a:t>Watch the following video to find out how to use a </a:t>
            </a:r>
            <a:r>
              <a:rPr lang="en-US" sz="2400" dirty="0"/>
              <a:t>feeler gauge </a:t>
            </a:r>
          </a:p>
        </p:txBody>
      </p:sp>
      <p:sp>
        <p:nvSpPr>
          <p:cNvPr id="10" name="TextBox 9">
            <a:extLst>
              <a:ext uri="{FF2B5EF4-FFF2-40B4-BE49-F238E27FC236}">
                <a16:creationId xmlns:a16="http://schemas.microsoft.com/office/drawing/2014/main" id="{8D79E91E-1EC1-3242-B800-01493483D0D9}"/>
              </a:ext>
            </a:extLst>
          </p:cNvPr>
          <p:cNvSpPr txBox="1"/>
          <p:nvPr/>
        </p:nvSpPr>
        <p:spPr>
          <a:xfrm>
            <a:off x="1107857" y="2208335"/>
            <a:ext cx="4916753" cy="830997"/>
          </a:xfrm>
          <a:prstGeom prst="rect">
            <a:avLst/>
          </a:prstGeom>
          <a:noFill/>
        </p:spPr>
        <p:txBody>
          <a:bodyPr wrap="square" rtlCol="0">
            <a:spAutoFit/>
          </a:bodyPr>
          <a:lstStyle/>
          <a:p>
            <a:r>
              <a:rPr lang="en-US" sz="2400" dirty="0"/>
              <a:t>Click here to see what a feeler gauge looks like</a:t>
            </a:r>
          </a:p>
        </p:txBody>
      </p:sp>
      <p:sp>
        <p:nvSpPr>
          <p:cNvPr id="11" name="TextBox 10">
            <a:extLst>
              <a:ext uri="{FF2B5EF4-FFF2-40B4-BE49-F238E27FC236}">
                <a16:creationId xmlns:a16="http://schemas.microsoft.com/office/drawing/2014/main" id="{E318F79D-ECDE-894A-8F45-CB474211F1EB}"/>
              </a:ext>
            </a:extLst>
          </p:cNvPr>
          <p:cNvSpPr txBox="1"/>
          <p:nvPr/>
        </p:nvSpPr>
        <p:spPr>
          <a:xfrm>
            <a:off x="1107857" y="3353615"/>
            <a:ext cx="4659682" cy="830997"/>
          </a:xfrm>
          <a:prstGeom prst="rect">
            <a:avLst/>
          </a:prstGeom>
          <a:noFill/>
        </p:spPr>
        <p:txBody>
          <a:bodyPr wrap="square" rtlCol="0">
            <a:spAutoFit/>
          </a:bodyPr>
          <a:lstStyle/>
          <a:p>
            <a:r>
              <a:rPr lang="en-US" sz="2400" dirty="0"/>
              <a:t>Click here to see a description of a feeler gauge </a:t>
            </a:r>
          </a:p>
        </p:txBody>
      </p:sp>
      <p:sp>
        <p:nvSpPr>
          <p:cNvPr id="12" name="Rectangle 11">
            <a:extLst>
              <a:ext uri="{FF2B5EF4-FFF2-40B4-BE49-F238E27FC236}">
                <a16:creationId xmlns:a16="http://schemas.microsoft.com/office/drawing/2014/main" id="{9DA0EAF9-99BA-9640-9F37-D8DE3497322C}"/>
              </a:ext>
            </a:extLst>
          </p:cNvPr>
          <p:cNvSpPr/>
          <p:nvPr/>
        </p:nvSpPr>
        <p:spPr>
          <a:xfrm>
            <a:off x="6012493" y="2007135"/>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t>
            </a:r>
            <a:r>
              <a:rPr lang="en-US" dirty="0"/>
              <a:t>a feeler gauge </a:t>
            </a:r>
            <a:endParaRPr lang="en-ZA" dirty="0"/>
          </a:p>
        </p:txBody>
      </p:sp>
      <p:sp>
        <p:nvSpPr>
          <p:cNvPr id="13" name="Rectangle 12">
            <a:extLst>
              <a:ext uri="{FF2B5EF4-FFF2-40B4-BE49-F238E27FC236}">
                <a16:creationId xmlns:a16="http://schemas.microsoft.com/office/drawing/2014/main" id="{8433B838-1E66-7E49-ACAB-447B74B53507}"/>
              </a:ext>
            </a:extLst>
          </p:cNvPr>
          <p:cNvSpPr/>
          <p:nvPr/>
        </p:nvSpPr>
        <p:spPr>
          <a:xfrm>
            <a:off x="6012490" y="32415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description of </a:t>
            </a:r>
            <a:r>
              <a:rPr lang="en-US" dirty="0"/>
              <a:t>a feeler gauge </a:t>
            </a:r>
            <a:endParaRPr lang="en-ZA" dirty="0"/>
          </a:p>
        </p:txBody>
      </p:sp>
      <p:sp>
        <p:nvSpPr>
          <p:cNvPr id="3" name="TextBox 2">
            <a:extLst>
              <a:ext uri="{FF2B5EF4-FFF2-40B4-BE49-F238E27FC236}">
                <a16:creationId xmlns:a16="http://schemas.microsoft.com/office/drawing/2014/main" id="{1D311CA8-B6DE-8F46-B642-AB903E9A1F80}"/>
              </a:ext>
            </a:extLst>
          </p:cNvPr>
          <p:cNvSpPr txBox="1"/>
          <p:nvPr/>
        </p:nvSpPr>
        <p:spPr>
          <a:xfrm>
            <a:off x="789140" y="726510"/>
            <a:ext cx="8154444" cy="461665"/>
          </a:xfrm>
          <a:prstGeom prst="rect">
            <a:avLst/>
          </a:prstGeom>
          <a:noFill/>
        </p:spPr>
        <p:txBody>
          <a:bodyPr wrap="square" rtlCol="0">
            <a:spAutoFit/>
          </a:bodyPr>
          <a:lstStyle/>
          <a:p>
            <a:r>
              <a:rPr lang="en-US" sz="2400" dirty="0"/>
              <a:t>Click on the blocks below to learn about Vernier </a:t>
            </a:r>
            <a:r>
              <a:rPr lang="en-US" sz="2400" dirty="0" err="1"/>
              <a:t>Callipers</a:t>
            </a:r>
            <a:endParaRPr lang="en-US" sz="2400" dirty="0"/>
          </a:p>
        </p:txBody>
      </p:sp>
    </p:spTree>
    <p:custDataLst>
      <p:tags r:id="rId1"/>
    </p:custDataLst>
    <p:extLst>
      <p:ext uri="{BB962C8B-B14F-4D97-AF65-F5344CB8AC3E}">
        <p14:creationId xmlns:p14="http://schemas.microsoft.com/office/powerpoint/2010/main" val="1206513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A0EDC1-83EB-4D4F-B94F-C66DE1E1D9BB}"/>
              </a:ext>
            </a:extLst>
          </p:cNvPr>
          <p:cNvSpPr/>
          <p:nvPr/>
        </p:nvSpPr>
        <p:spPr>
          <a:xfrm>
            <a:off x="4128654" y="159677"/>
            <a:ext cx="1607127" cy="461665"/>
          </a:xfrm>
          <a:prstGeom prst="rect">
            <a:avLst/>
          </a:prstGeom>
        </p:spPr>
        <p:txBody>
          <a:bodyPr wrap="square">
            <a:spAutoFit/>
          </a:bodyPr>
          <a:lstStyle/>
          <a:p>
            <a:r>
              <a:rPr lang="en-GB" sz="2400" dirty="0"/>
              <a:t>Question 4</a:t>
            </a:r>
            <a:endParaRPr lang="en-US" sz="2400" dirty="0"/>
          </a:p>
        </p:txBody>
      </p:sp>
      <p:sp>
        <p:nvSpPr>
          <p:cNvPr id="3" name="TextBox 2">
            <a:extLst>
              <a:ext uri="{FF2B5EF4-FFF2-40B4-BE49-F238E27FC236}">
                <a16:creationId xmlns:a16="http://schemas.microsoft.com/office/drawing/2014/main" id="{82010D77-06F2-5E4E-BF0B-C25F291D3151}"/>
              </a:ext>
            </a:extLst>
          </p:cNvPr>
          <p:cNvSpPr txBox="1"/>
          <p:nvPr/>
        </p:nvSpPr>
        <p:spPr>
          <a:xfrm>
            <a:off x="450937" y="814192"/>
            <a:ext cx="9219156" cy="830997"/>
          </a:xfrm>
          <a:prstGeom prst="rect">
            <a:avLst/>
          </a:prstGeom>
          <a:noFill/>
        </p:spPr>
        <p:txBody>
          <a:bodyPr wrap="square" rtlCol="0">
            <a:spAutoFit/>
          </a:bodyPr>
          <a:lstStyle/>
          <a:p>
            <a:r>
              <a:rPr lang="en-US" sz="2400" dirty="0"/>
              <a:t>Look at the measurements below and work out the depth of each of these measurements.</a:t>
            </a:r>
          </a:p>
        </p:txBody>
      </p:sp>
      <p:sp>
        <p:nvSpPr>
          <p:cNvPr id="6" name="Rectangle 5">
            <a:extLst>
              <a:ext uri="{FF2B5EF4-FFF2-40B4-BE49-F238E27FC236}">
                <a16:creationId xmlns:a16="http://schemas.microsoft.com/office/drawing/2014/main" id="{6915491B-3BD5-B141-8E7A-B31565927A8C}"/>
              </a:ext>
            </a:extLst>
          </p:cNvPr>
          <p:cNvSpPr/>
          <p:nvPr/>
        </p:nvSpPr>
        <p:spPr>
          <a:xfrm>
            <a:off x="2644239" y="1674888"/>
            <a:ext cx="3091542" cy="20943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3 images of a Vernier calliper with varying measurements. </a:t>
            </a:r>
          </a:p>
        </p:txBody>
      </p:sp>
      <p:sp>
        <p:nvSpPr>
          <p:cNvPr id="5" name="Rectangle 4">
            <a:extLst>
              <a:ext uri="{FF2B5EF4-FFF2-40B4-BE49-F238E27FC236}">
                <a16:creationId xmlns:a16="http://schemas.microsoft.com/office/drawing/2014/main" id="{EB7B129B-A919-3542-B60E-3F9B660B8CB6}"/>
              </a:ext>
            </a:extLst>
          </p:cNvPr>
          <p:cNvSpPr/>
          <p:nvPr/>
        </p:nvSpPr>
        <p:spPr>
          <a:xfrm>
            <a:off x="667041" y="4260558"/>
            <a:ext cx="8786948" cy="1312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Answer block</a:t>
            </a:r>
          </a:p>
        </p:txBody>
      </p:sp>
    </p:spTree>
    <p:custDataLst>
      <p:tags r:id="rId1"/>
    </p:custDataLst>
    <p:extLst>
      <p:ext uri="{BB962C8B-B14F-4D97-AF65-F5344CB8AC3E}">
        <p14:creationId xmlns:p14="http://schemas.microsoft.com/office/powerpoint/2010/main" val="2552386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42349D-AF2F-A842-9B83-50DE6173FAC0}"/>
              </a:ext>
            </a:extLst>
          </p:cNvPr>
          <p:cNvSpPr txBox="1"/>
          <p:nvPr/>
        </p:nvSpPr>
        <p:spPr>
          <a:xfrm>
            <a:off x="2029216" y="325677"/>
            <a:ext cx="6375747" cy="461665"/>
          </a:xfrm>
          <a:prstGeom prst="rect">
            <a:avLst/>
          </a:prstGeom>
          <a:noFill/>
        </p:spPr>
        <p:txBody>
          <a:bodyPr wrap="square" rtlCol="0">
            <a:spAutoFit/>
          </a:bodyPr>
          <a:lstStyle/>
          <a:p>
            <a:r>
              <a:rPr lang="en-US" sz="2400" dirty="0"/>
              <a:t>Did you get all of the measurements correct?</a:t>
            </a:r>
          </a:p>
        </p:txBody>
      </p:sp>
      <p:sp>
        <p:nvSpPr>
          <p:cNvPr id="3" name="TextBox 2">
            <a:extLst>
              <a:ext uri="{FF2B5EF4-FFF2-40B4-BE49-F238E27FC236}">
                <a16:creationId xmlns:a16="http://schemas.microsoft.com/office/drawing/2014/main" id="{3A7E9BB4-EA3A-EB4E-9620-00EE5B5AB10A}"/>
              </a:ext>
            </a:extLst>
          </p:cNvPr>
          <p:cNvSpPr txBox="1"/>
          <p:nvPr/>
        </p:nvSpPr>
        <p:spPr>
          <a:xfrm>
            <a:off x="739036" y="1202499"/>
            <a:ext cx="8041709" cy="1200329"/>
          </a:xfrm>
          <a:prstGeom prst="rect">
            <a:avLst/>
          </a:prstGeom>
          <a:noFill/>
        </p:spPr>
        <p:txBody>
          <a:bodyPr wrap="square" rtlCol="0">
            <a:spAutoFit/>
          </a:bodyPr>
          <a:lstStyle/>
          <a:p>
            <a:pPr marL="342900" indent="-342900">
              <a:buFont typeface="+mj-lt"/>
              <a:buAutoNum type="arabicPeriod"/>
            </a:pPr>
            <a:r>
              <a:rPr lang="en-US" sz="2400" dirty="0"/>
              <a:t>[insert correct measurement]</a:t>
            </a:r>
          </a:p>
          <a:p>
            <a:pPr marL="342900" indent="-342900">
              <a:buFont typeface="+mj-lt"/>
              <a:buAutoNum type="arabicPeriod"/>
            </a:pPr>
            <a:r>
              <a:rPr lang="en-US" sz="2400" dirty="0"/>
              <a:t>[insert correct measurement]</a:t>
            </a:r>
          </a:p>
          <a:p>
            <a:pPr marL="342900" indent="-342900">
              <a:buFont typeface="+mj-lt"/>
              <a:buAutoNum type="arabicPeriod"/>
            </a:pPr>
            <a:r>
              <a:rPr lang="en-US" sz="2400" dirty="0"/>
              <a:t>[insert correct measurement]</a:t>
            </a:r>
          </a:p>
        </p:txBody>
      </p:sp>
    </p:spTree>
    <p:extLst>
      <p:ext uri="{BB962C8B-B14F-4D97-AF65-F5344CB8AC3E}">
        <p14:creationId xmlns:p14="http://schemas.microsoft.com/office/powerpoint/2010/main" val="182382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2588902" y="107715"/>
            <a:ext cx="4816383" cy="523220"/>
          </a:xfrm>
          <a:prstGeom prst="rect">
            <a:avLst/>
          </a:prstGeom>
          <a:noFill/>
        </p:spPr>
        <p:txBody>
          <a:bodyPr wrap="none" rtlCol="0">
            <a:spAutoFit/>
          </a:bodyPr>
          <a:lstStyle/>
          <a:p>
            <a:r>
              <a:rPr lang="en-GB" sz="2800" dirty="0"/>
              <a:t>Handling your equipment safely</a:t>
            </a:r>
            <a:endParaRPr lang="en-US" sz="2800" dirty="0"/>
          </a:p>
        </p:txBody>
      </p:sp>
      <p:sp>
        <p:nvSpPr>
          <p:cNvPr id="3" name="TextBox 2">
            <a:extLst>
              <a:ext uri="{FF2B5EF4-FFF2-40B4-BE49-F238E27FC236}">
                <a16:creationId xmlns:a16="http://schemas.microsoft.com/office/drawing/2014/main" id="{648920FF-ED80-724E-854D-E42C30055899}"/>
              </a:ext>
            </a:extLst>
          </p:cNvPr>
          <p:cNvSpPr txBox="1"/>
          <p:nvPr/>
        </p:nvSpPr>
        <p:spPr>
          <a:xfrm>
            <a:off x="238057" y="730279"/>
            <a:ext cx="9518072" cy="1200329"/>
          </a:xfrm>
          <a:prstGeom prst="rect">
            <a:avLst/>
          </a:prstGeom>
          <a:noFill/>
        </p:spPr>
        <p:txBody>
          <a:bodyPr wrap="square" rtlCol="0">
            <a:spAutoFit/>
          </a:bodyPr>
          <a:lstStyle/>
          <a:p>
            <a:r>
              <a:rPr lang="en-US" sz="2400" dirty="0"/>
              <a:t>Although we have learnt how to use four different types of equipment, it is also important to know how to use them safely and precisely. Watch the video below which explains how to handle and maintain your tools</a:t>
            </a:r>
          </a:p>
        </p:txBody>
      </p:sp>
      <p:sp>
        <p:nvSpPr>
          <p:cNvPr id="4" name="Rectangle 3">
            <a:extLst>
              <a:ext uri="{FF2B5EF4-FFF2-40B4-BE49-F238E27FC236}">
                <a16:creationId xmlns:a16="http://schemas.microsoft.com/office/drawing/2014/main" id="{CCD2C565-B047-3948-B6A7-E036BEC513FD}"/>
              </a:ext>
            </a:extLst>
          </p:cNvPr>
          <p:cNvSpPr/>
          <p:nvPr/>
        </p:nvSpPr>
        <p:spPr>
          <a:xfrm>
            <a:off x="3110992" y="2478640"/>
            <a:ext cx="3091542" cy="20943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Vid06: How to handle your equipment safely. </a:t>
            </a:r>
          </a:p>
        </p:txBody>
      </p:sp>
    </p:spTree>
    <p:extLst>
      <p:ext uri="{BB962C8B-B14F-4D97-AF65-F5344CB8AC3E}">
        <p14:creationId xmlns:p14="http://schemas.microsoft.com/office/powerpoint/2010/main" val="1346096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C20130-7768-B94E-A9A1-CB920BE91992}"/>
              </a:ext>
            </a:extLst>
          </p:cNvPr>
          <p:cNvSpPr txBox="1"/>
          <p:nvPr/>
        </p:nvSpPr>
        <p:spPr>
          <a:xfrm>
            <a:off x="3695178" y="212942"/>
            <a:ext cx="2263953" cy="461665"/>
          </a:xfrm>
          <a:prstGeom prst="rect">
            <a:avLst/>
          </a:prstGeom>
          <a:noFill/>
        </p:spPr>
        <p:txBody>
          <a:bodyPr wrap="none" rtlCol="0">
            <a:spAutoFit/>
          </a:bodyPr>
          <a:lstStyle/>
          <a:p>
            <a:r>
              <a:rPr lang="en-US" sz="2400" dirty="0"/>
              <a:t>Portfolio Activity</a:t>
            </a:r>
          </a:p>
        </p:txBody>
      </p:sp>
      <p:sp>
        <p:nvSpPr>
          <p:cNvPr id="3" name="TextBox 2">
            <a:extLst>
              <a:ext uri="{FF2B5EF4-FFF2-40B4-BE49-F238E27FC236}">
                <a16:creationId xmlns:a16="http://schemas.microsoft.com/office/drawing/2014/main" id="{CA4AA64A-E495-554D-8E6E-ECAC645A4DDF}"/>
              </a:ext>
            </a:extLst>
          </p:cNvPr>
          <p:cNvSpPr txBox="1"/>
          <p:nvPr/>
        </p:nvSpPr>
        <p:spPr>
          <a:xfrm>
            <a:off x="613774" y="799868"/>
            <a:ext cx="8968636" cy="4154984"/>
          </a:xfrm>
          <a:prstGeom prst="rect">
            <a:avLst/>
          </a:prstGeom>
          <a:noFill/>
        </p:spPr>
        <p:txBody>
          <a:bodyPr wrap="square" rtlCol="0">
            <a:spAutoFit/>
          </a:bodyPr>
          <a:lstStyle/>
          <a:p>
            <a:r>
              <a:rPr lang="en-US" sz="2400" dirty="0"/>
              <a:t>Follow the instructions below to complete the activity:</a:t>
            </a:r>
          </a:p>
          <a:p>
            <a:pPr marL="457200" indent="-457200">
              <a:buFont typeface="+mj-lt"/>
              <a:buAutoNum type="arabicPeriod"/>
            </a:pPr>
            <a:r>
              <a:rPr lang="en-US" sz="2400" dirty="0"/>
              <a:t>Ask a friend to film you OR take photographs of you using a cellphone while you complete the activity</a:t>
            </a:r>
          </a:p>
          <a:p>
            <a:pPr marL="457200" indent="-457200">
              <a:buFont typeface="+mj-lt"/>
              <a:buAutoNum type="arabicPeriod"/>
            </a:pPr>
            <a:r>
              <a:rPr lang="en-US" sz="2400" dirty="0"/>
              <a:t>Using a Vernier caliper, measure and mark off a piece of wood</a:t>
            </a:r>
          </a:p>
          <a:p>
            <a:pPr marL="457200" indent="-457200">
              <a:buFont typeface="+mj-lt"/>
              <a:buAutoNum type="arabicPeriod"/>
            </a:pPr>
            <a:r>
              <a:rPr lang="en-US" sz="2400" dirty="0"/>
              <a:t>While you are doing so, explain to your friend what steps you are taking to measure and mark off the piece of wood</a:t>
            </a:r>
          </a:p>
          <a:p>
            <a:pPr marL="457200" indent="-457200">
              <a:buFont typeface="+mj-lt"/>
              <a:buAutoNum type="arabicPeriod"/>
            </a:pPr>
            <a:r>
              <a:rPr lang="en-US" sz="2400" dirty="0"/>
              <a:t>Make sure that when your friend records the video or takes the photographs, he/she shows where you mark off the piece of wood and how you work out the measurement</a:t>
            </a:r>
          </a:p>
          <a:p>
            <a:pPr marL="457200" indent="-457200">
              <a:buFont typeface="+mj-lt"/>
              <a:buAutoNum type="arabicPeriod"/>
            </a:pPr>
            <a:r>
              <a:rPr lang="en-US" sz="2400" dirty="0"/>
              <a:t>When you are done, upload the video OR photographs by clicking on the ’Submit assignment’ button below</a:t>
            </a:r>
          </a:p>
        </p:txBody>
      </p:sp>
      <p:sp>
        <p:nvSpPr>
          <p:cNvPr id="5" name="Rectangle 4">
            <a:extLst>
              <a:ext uri="{FF2B5EF4-FFF2-40B4-BE49-F238E27FC236}">
                <a16:creationId xmlns:a16="http://schemas.microsoft.com/office/drawing/2014/main" id="{25FC8607-F1CD-D145-9D82-969E5ED3F29B}"/>
              </a:ext>
            </a:extLst>
          </p:cNvPr>
          <p:cNvSpPr/>
          <p:nvPr/>
        </p:nvSpPr>
        <p:spPr>
          <a:xfrm>
            <a:off x="4827154" y="4954852"/>
            <a:ext cx="2751093" cy="66482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dirty="0"/>
              <a:t>Submit assignment</a:t>
            </a:r>
          </a:p>
        </p:txBody>
      </p:sp>
    </p:spTree>
    <p:custDataLst>
      <p:tags r:id="rId1"/>
    </p:custDataLst>
    <p:extLst>
      <p:ext uri="{BB962C8B-B14F-4D97-AF65-F5344CB8AC3E}">
        <p14:creationId xmlns:p14="http://schemas.microsoft.com/office/powerpoint/2010/main" val="2693987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Vid00: Meet Karabo. </a:t>
            </a:r>
          </a:p>
        </p:txBody>
      </p:sp>
      <p:sp>
        <p:nvSpPr>
          <p:cNvPr id="3" name="Content Placeholder 2"/>
          <p:cNvSpPr>
            <a:spLocks noGrp="1"/>
          </p:cNvSpPr>
          <p:nvPr>
            <p:ph sz="quarter" idx="10"/>
          </p:nvPr>
        </p:nvSpPr>
        <p:spPr/>
        <p:txBody>
          <a:bodyPr>
            <a:normAutofit/>
          </a:bodyPr>
          <a:lstStyle/>
          <a:p>
            <a:pPr marL="0" indent="0">
              <a:buNone/>
            </a:pPr>
            <a:r>
              <a:rPr lang="en-GB" b="1" dirty="0"/>
              <a:t>Animated video using a tool like GoAnimate. Hand drawn images with a voice over. </a:t>
            </a:r>
          </a:p>
          <a:p>
            <a:pPr marL="0" indent="0">
              <a:buNone/>
            </a:pPr>
            <a:r>
              <a:rPr lang="en-GB" b="1" u="sng" dirty="0"/>
              <a:t>Script for voice over:</a:t>
            </a:r>
          </a:p>
          <a:p>
            <a:pPr marL="0" indent="0">
              <a:buNone/>
            </a:pPr>
            <a:r>
              <a:rPr lang="en-US" sz="2200" dirty="0"/>
              <a:t>Karabo is an electrician’s apprentice. He only started working for the electrical company about a month ago and still has a lot to learn! One day, the company asks him to measure out 28cm of copper wire that they need to complete a job. Karabo has never measured something before and when he tries for the first time, he accidentally measures and cuts 26cm of copper wire instead. This is too short and Karabo’s boss is upset with him because copper wire is expensive</a:t>
            </a:r>
            <a:r>
              <a:rPr lang="en-GB" sz="2200" dirty="0"/>
              <a:t>. He tells Karabo that it is important to learn how to measure and mark off materials accurately.</a:t>
            </a:r>
            <a:endParaRPr lang="en-GB" sz="2200" u="sng" dirty="0"/>
          </a:p>
        </p:txBody>
      </p:sp>
    </p:spTree>
    <p:custDataLst>
      <p:tags r:id="rId1"/>
    </p:custDataLst>
    <p:extLst>
      <p:ext uri="{BB962C8B-B14F-4D97-AF65-F5344CB8AC3E}">
        <p14:creationId xmlns:p14="http://schemas.microsoft.com/office/powerpoint/2010/main" val="1189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8BDF03-3F12-D249-BFBE-EC9808A5AA9D}"/>
              </a:ext>
            </a:extLst>
          </p:cNvPr>
          <p:cNvSpPr txBox="1"/>
          <p:nvPr/>
        </p:nvSpPr>
        <p:spPr>
          <a:xfrm>
            <a:off x="638827" y="1014608"/>
            <a:ext cx="8617907" cy="461665"/>
          </a:xfrm>
          <a:prstGeom prst="rect">
            <a:avLst/>
          </a:prstGeom>
          <a:noFill/>
        </p:spPr>
        <p:txBody>
          <a:bodyPr wrap="square" rtlCol="0">
            <a:spAutoFit/>
          </a:bodyPr>
          <a:lstStyle/>
          <a:p>
            <a:r>
              <a:rPr lang="en-US" sz="2400" dirty="0"/>
              <a:t>Click on the box below to meet Karabo…</a:t>
            </a:r>
          </a:p>
        </p:txBody>
      </p:sp>
      <p:sp>
        <p:nvSpPr>
          <p:cNvPr id="5" name="Rectangle 4">
            <a:extLst>
              <a:ext uri="{FF2B5EF4-FFF2-40B4-BE49-F238E27FC236}">
                <a16:creationId xmlns:a16="http://schemas.microsoft.com/office/drawing/2014/main" id="{B3B72D0A-3FA1-FD42-9F34-A30E0B2509EE}"/>
              </a:ext>
            </a:extLst>
          </p:cNvPr>
          <p:cNvSpPr/>
          <p:nvPr/>
        </p:nvSpPr>
        <p:spPr>
          <a:xfrm>
            <a:off x="3402009" y="2304794"/>
            <a:ext cx="3091542" cy="20943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Vid00: Meet Karabo. </a:t>
            </a:r>
          </a:p>
        </p:txBody>
      </p:sp>
    </p:spTree>
    <p:custDataLst>
      <p:tags r:id="rId1"/>
    </p:custDataLst>
    <p:extLst>
      <p:ext uri="{BB962C8B-B14F-4D97-AF65-F5344CB8AC3E}">
        <p14:creationId xmlns:p14="http://schemas.microsoft.com/office/powerpoint/2010/main" val="2571033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Vid01:Importance of measuring and marking off materials. </a:t>
            </a:r>
          </a:p>
        </p:txBody>
      </p:sp>
      <p:sp>
        <p:nvSpPr>
          <p:cNvPr id="3" name="Content Placeholder 2"/>
          <p:cNvSpPr>
            <a:spLocks noGrp="1"/>
          </p:cNvSpPr>
          <p:nvPr>
            <p:ph sz="quarter" idx="10"/>
          </p:nvPr>
        </p:nvSpPr>
        <p:spPr/>
        <p:txBody>
          <a:bodyPr>
            <a:normAutofit/>
          </a:bodyPr>
          <a:lstStyle/>
          <a:p>
            <a:pPr marL="0" indent="0">
              <a:buNone/>
            </a:pPr>
            <a:r>
              <a:rPr lang="en-GB" b="1" dirty="0"/>
              <a:t>Animated video using a tool like GoAnimate. Hand drawn images with a voice over. </a:t>
            </a:r>
          </a:p>
          <a:p>
            <a:pPr marL="0" indent="0">
              <a:buNone/>
            </a:pPr>
            <a:r>
              <a:rPr lang="en-GB" b="1" u="sng" dirty="0"/>
              <a:t>Script for voice over:</a:t>
            </a:r>
          </a:p>
          <a:p>
            <a:pPr marL="0" indent="0">
              <a:buNone/>
            </a:pPr>
            <a:r>
              <a:rPr lang="en-GB" dirty="0"/>
              <a:t>When you do any type of electrical work, you need to make sure that you are very careful and pay attention to the details. If you measure something incorrectly, this can lead to wastage of materials, untidiness, and sometimes even danger. For electricians, measuring and marking is an important part of everyday work, whether you work for a construction company or own your own business. </a:t>
            </a:r>
            <a:endParaRPr lang="en-GB" u="sng" dirty="0"/>
          </a:p>
        </p:txBody>
      </p:sp>
    </p:spTree>
    <p:custDataLst>
      <p:tags r:id="rId1"/>
    </p:custDataLst>
    <p:extLst>
      <p:ext uri="{BB962C8B-B14F-4D97-AF65-F5344CB8AC3E}">
        <p14:creationId xmlns:p14="http://schemas.microsoft.com/office/powerpoint/2010/main" val="91083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066" y="-181747"/>
            <a:ext cx="8831461" cy="1113227"/>
          </a:xfrm>
        </p:spPr>
        <p:txBody>
          <a:bodyPr/>
          <a:lstStyle/>
          <a:p>
            <a:r>
              <a:rPr lang="en-ZA" dirty="0"/>
              <a:t>Vid02:How to use an Engineer’s Square</a:t>
            </a:r>
            <a:endParaRPr lang="en-GB" dirty="0"/>
          </a:p>
        </p:txBody>
      </p:sp>
      <p:sp>
        <p:nvSpPr>
          <p:cNvPr id="3" name="Content Placeholder 2"/>
          <p:cNvSpPr>
            <a:spLocks noGrp="1"/>
          </p:cNvSpPr>
          <p:nvPr>
            <p:ph sz="quarter" idx="10"/>
          </p:nvPr>
        </p:nvSpPr>
        <p:spPr/>
        <p:txBody>
          <a:bodyPr>
            <a:normAutofit/>
          </a:bodyPr>
          <a:lstStyle/>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graphicFrame>
        <p:nvGraphicFramePr>
          <p:cNvPr id="5" name="Table 4">
            <a:extLst>
              <a:ext uri="{FF2B5EF4-FFF2-40B4-BE49-F238E27FC236}">
                <a16:creationId xmlns:a16="http://schemas.microsoft.com/office/drawing/2014/main" id="{086A8DAE-52CD-6144-9DCF-9A901B62916C}"/>
              </a:ext>
            </a:extLst>
          </p:cNvPr>
          <p:cNvGraphicFramePr>
            <a:graphicFrameLocks noGrp="1"/>
          </p:cNvGraphicFramePr>
          <p:nvPr>
            <p:extLst>
              <p:ext uri="{D42A27DB-BD31-4B8C-83A1-F6EECF244321}">
                <p14:modId xmlns:p14="http://schemas.microsoft.com/office/powerpoint/2010/main" val="2997519967"/>
              </p:ext>
            </p:extLst>
          </p:nvPr>
        </p:nvGraphicFramePr>
        <p:xfrm>
          <a:off x="356899" y="2606392"/>
          <a:ext cx="8832850" cy="230442"/>
        </p:xfrm>
        <a:graphic>
          <a:graphicData uri="http://schemas.openxmlformats.org/drawingml/2006/table">
            <a:tbl>
              <a:tblPr/>
              <a:tblGrid>
                <a:gridCol w="8832850">
                  <a:extLst>
                    <a:ext uri="{9D8B030D-6E8A-4147-A177-3AD203B41FA5}">
                      <a16:colId xmlns:a16="http://schemas.microsoft.com/office/drawing/2014/main" val="3877398296"/>
                    </a:ext>
                  </a:extLst>
                </a:gridCol>
              </a:tblGrid>
              <a:tr h="0">
                <a:tc>
                  <a:txBody>
                    <a:bodyPr/>
                    <a:lstStyle/>
                    <a:p>
                      <a:r>
                        <a:rPr lang="en-ZA" dirty="0">
                          <a:effectLst/>
                          <a:latin typeface="Arial" panose="020B0604020202020204" pitchFamily="34" charset="0"/>
                        </a:rPr>
                        <a:t> </a:t>
                      </a:r>
                    </a:p>
                  </a:txBody>
                  <a:tcPr marL="47625" marR="47625" marT="0" marB="0">
                    <a:lnL>
                      <a:noFill/>
                    </a:lnL>
                    <a:lnR>
                      <a:noFill/>
                    </a:lnR>
                    <a:lnT>
                      <a:noFill/>
                    </a:lnT>
                    <a:lnB>
                      <a:noFill/>
                    </a:lnB>
                  </a:tcPr>
                </a:tc>
                <a:extLst>
                  <a:ext uri="{0D108BD9-81ED-4DB2-BD59-A6C34878D82A}">
                    <a16:rowId xmlns:a16="http://schemas.microsoft.com/office/drawing/2014/main" val="2735621944"/>
                  </a:ext>
                </a:extLst>
              </a:tr>
            </a:tbl>
          </a:graphicData>
        </a:graphic>
      </p:graphicFrame>
      <p:graphicFrame>
        <p:nvGraphicFramePr>
          <p:cNvPr id="7" name="Table 6">
            <a:extLst>
              <a:ext uri="{FF2B5EF4-FFF2-40B4-BE49-F238E27FC236}">
                <a16:creationId xmlns:a16="http://schemas.microsoft.com/office/drawing/2014/main" id="{FA5F6B72-CF6C-A142-87F4-DC325D42E6D2}"/>
              </a:ext>
            </a:extLst>
          </p:cNvPr>
          <p:cNvGraphicFramePr>
            <a:graphicFrameLocks noGrp="1"/>
          </p:cNvGraphicFramePr>
          <p:nvPr>
            <p:extLst>
              <p:ext uri="{D42A27DB-BD31-4B8C-83A1-F6EECF244321}">
                <p14:modId xmlns:p14="http://schemas.microsoft.com/office/powerpoint/2010/main" val="1668180675"/>
              </p:ext>
            </p:extLst>
          </p:nvPr>
        </p:nvGraphicFramePr>
        <p:xfrm>
          <a:off x="254791" y="5468714"/>
          <a:ext cx="4518533" cy="3654425"/>
        </p:xfrm>
        <a:graphic>
          <a:graphicData uri="http://schemas.openxmlformats.org/drawingml/2006/table">
            <a:tbl>
              <a:tblPr/>
              <a:tblGrid>
                <a:gridCol w="4518533">
                  <a:extLst>
                    <a:ext uri="{9D8B030D-6E8A-4147-A177-3AD203B41FA5}">
                      <a16:colId xmlns:a16="http://schemas.microsoft.com/office/drawing/2014/main" val="3964771707"/>
                    </a:ext>
                  </a:extLst>
                </a:gridCol>
              </a:tblGrid>
              <a:tr h="3654425">
                <a:tc>
                  <a:txBody>
                    <a:bodyPr/>
                    <a:lstStyle/>
                    <a:p>
                      <a:br>
                        <a:rPr lang="en-ZA" sz="800" dirty="0">
                          <a:effectLst/>
                          <a:latin typeface="Arial" panose="020B0604020202020204" pitchFamily="34" charset="0"/>
                        </a:rPr>
                      </a:br>
                      <a:endParaRPr lang="en-ZA" sz="800" dirty="0">
                        <a:effectLst/>
                        <a:latin typeface="Arial" panose="020B0604020202020204" pitchFamily="34" charset="0"/>
                      </a:endParaRPr>
                    </a:p>
                  </a:txBody>
                  <a:tcPr marL="24363" marR="24363" marT="0" marB="0">
                    <a:lnL>
                      <a:noFill/>
                    </a:lnL>
                    <a:lnR>
                      <a:noFill/>
                    </a:lnR>
                    <a:lnT>
                      <a:noFill/>
                    </a:lnT>
                    <a:lnB>
                      <a:noFill/>
                    </a:lnB>
                  </a:tcPr>
                </a:tc>
                <a:extLst>
                  <a:ext uri="{0D108BD9-81ED-4DB2-BD59-A6C34878D82A}">
                    <a16:rowId xmlns:a16="http://schemas.microsoft.com/office/drawing/2014/main" val="2029695549"/>
                  </a:ext>
                </a:extLst>
              </a:tr>
            </a:tbl>
          </a:graphicData>
        </a:graphic>
      </p:graphicFrame>
      <p:sp>
        <p:nvSpPr>
          <p:cNvPr id="8" name="TextBox 7">
            <a:extLst>
              <a:ext uri="{FF2B5EF4-FFF2-40B4-BE49-F238E27FC236}">
                <a16:creationId xmlns:a16="http://schemas.microsoft.com/office/drawing/2014/main" id="{007CF0E5-226A-E54F-96DA-36A73ABEC65C}"/>
              </a:ext>
            </a:extLst>
          </p:cNvPr>
          <p:cNvSpPr txBox="1"/>
          <p:nvPr/>
        </p:nvSpPr>
        <p:spPr>
          <a:xfrm>
            <a:off x="-24219" y="931480"/>
            <a:ext cx="9739746" cy="5539978"/>
          </a:xfrm>
          <a:prstGeom prst="rect">
            <a:avLst/>
          </a:prstGeom>
          <a:noFill/>
        </p:spPr>
        <p:txBody>
          <a:bodyPr wrap="square" rtlCol="0">
            <a:spAutoFit/>
          </a:bodyPr>
          <a:lstStyle/>
          <a:p>
            <a:r>
              <a:rPr lang="en-ZA" sz="1600" b="1" u="sng" dirty="0">
                <a:latin typeface="Arial" panose="020B0604020202020204" pitchFamily="34" charset="0"/>
              </a:rPr>
              <a:t>Script for voiceover</a:t>
            </a:r>
          </a:p>
          <a:p>
            <a:r>
              <a:rPr lang="en-ZA" sz="1600" dirty="0">
                <a:latin typeface="Arial" panose="020B0604020202020204" pitchFamily="34" charset="0"/>
              </a:rPr>
              <a:t>An engineer’s square, or “try square” is a useful tool for measuring the squareness of a workpiece. There are two methods of using an engineers square, this video is going to demonstrate both of them.</a:t>
            </a:r>
          </a:p>
          <a:p>
            <a:endParaRPr lang="en-ZA" sz="1600" dirty="0">
              <a:latin typeface="Arial" panose="020B0604020202020204" pitchFamily="34" charset="0"/>
            </a:endParaRPr>
          </a:p>
          <a:p>
            <a:r>
              <a:rPr lang="en-ZA" sz="1600" b="1" dirty="0">
                <a:latin typeface="Arial" panose="020B0604020202020204" pitchFamily="34" charset="0"/>
              </a:rPr>
              <a:t>[Method 1] </a:t>
            </a:r>
          </a:p>
          <a:p>
            <a:r>
              <a:rPr lang="en-ZA" sz="1600" dirty="0">
                <a:latin typeface="Arial" panose="020B0604020202020204" pitchFamily="34" charset="0"/>
              </a:rPr>
              <a:t>The first method starts with wiping the down the engineer’s square and the surfaces of your workpiece before you begin measuring – this will make the process cleaner and it will allow you to mark your workpiece more easily. Next, put the stock of the square parallel to the workpiece. Once it is sitting flush against the workpiece, slide the square down until the blade touches the top of the workpiece and hold the workpiece against the light. If you are able to see any light between the blade and the workpiece, this either means that the workpiece is not square or the engineer’s square is faulty.</a:t>
            </a:r>
          </a:p>
          <a:p>
            <a:endParaRPr lang="en-ZA" sz="1600" dirty="0">
              <a:latin typeface="Arial" panose="020B0604020202020204" pitchFamily="34" charset="0"/>
            </a:endParaRPr>
          </a:p>
          <a:p>
            <a:r>
              <a:rPr lang="en-ZA" sz="1600" b="1" dirty="0">
                <a:latin typeface="Arial" panose="020B0604020202020204" pitchFamily="34" charset="0"/>
              </a:rPr>
              <a:t>[Method 2]</a:t>
            </a:r>
          </a:p>
          <a:p>
            <a:r>
              <a:rPr lang="en-ZA" sz="1600" dirty="0">
                <a:latin typeface="Arial" panose="020B0604020202020204" pitchFamily="34" charset="0"/>
              </a:rPr>
              <a:t>Sometimes it is not possible to hold the workpiece up to the light. This is when it is useful to try the second method to check for squareness.</a:t>
            </a:r>
          </a:p>
          <a:p>
            <a:r>
              <a:rPr lang="en-ZA" sz="1600" dirty="0">
                <a:latin typeface="Arial" panose="020B0604020202020204" pitchFamily="34" charset="0"/>
              </a:rPr>
              <a:t>Put the workpiece on a surface plate and then put the square on the surface plate. Slide the square up to the workpiece and then measure the gap with a feeler gauge. While holding the square firmly and making sure it doesn’t move, try the same blade at the second position. If the fit is the same as the first position, this means that the workpiece is square. If it is not, you can measure the difference in measurements by trying different blades on the feeler gauge until one fits.</a:t>
            </a:r>
          </a:p>
          <a:p>
            <a:endParaRPr lang="en-ZA" sz="1600" dirty="0">
              <a:latin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5E1B1B1F-71CD-A541-A64A-9C8F58D71D3C}"/>
              </a:ext>
            </a:extLst>
          </p:cNvPr>
          <p:cNvSpPr txBox="1"/>
          <p:nvPr/>
        </p:nvSpPr>
        <p:spPr>
          <a:xfrm>
            <a:off x="-24219" y="562148"/>
            <a:ext cx="9460736" cy="369332"/>
          </a:xfrm>
          <a:prstGeom prst="rect">
            <a:avLst/>
          </a:prstGeom>
          <a:noFill/>
        </p:spPr>
        <p:txBody>
          <a:bodyPr wrap="square" rtlCol="0">
            <a:spAutoFit/>
          </a:bodyPr>
          <a:lstStyle/>
          <a:p>
            <a:r>
              <a:rPr lang="en-US" b="1" dirty="0"/>
              <a:t>Video and voiceover demonstrating someone handling and using an engineer’s square</a:t>
            </a:r>
          </a:p>
        </p:txBody>
      </p:sp>
    </p:spTree>
    <p:custDataLst>
      <p:tags r:id="rId1"/>
    </p:custDataLst>
    <p:extLst>
      <p:ext uri="{BB962C8B-B14F-4D97-AF65-F5344CB8AC3E}">
        <p14:creationId xmlns:p14="http://schemas.microsoft.com/office/powerpoint/2010/main" val="89524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Vid03: How to use a Steel Rule</a:t>
            </a:r>
            <a:endParaRPr lang="en-GB" dirty="0"/>
          </a:p>
        </p:txBody>
      </p:sp>
      <p:sp>
        <p:nvSpPr>
          <p:cNvPr id="3" name="Content Placeholder 2"/>
          <p:cNvSpPr>
            <a:spLocks noGrp="1"/>
          </p:cNvSpPr>
          <p:nvPr>
            <p:ph sz="quarter" idx="10"/>
          </p:nvPr>
        </p:nvSpPr>
        <p:spPr/>
        <p:txBody>
          <a:bodyPr>
            <a:normAutofit/>
          </a:bodyPr>
          <a:lstStyle/>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
        <p:nvSpPr>
          <p:cNvPr id="4" name="TextBox 3">
            <a:extLst>
              <a:ext uri="{FF2B5EF4-FFF2-40B4-BE49-F238E27FC236}">
                <a16:creationId xmlns:a16="http://schemas.microsoft.com/office/drawing/2014/main" id="{987EA017-A038-654E-B921-58E4040925D7}"/>
              </a:ext>
            </a:extLst>
          </p:cNvPr>
          <p:cNvSpPr txBox="1"/>
          <p:nvPr/>
        </p:nvSpPr>
        <p:spPr>
          <a:xfrm>
            <a:off x="338203" y="1803748"/>
            <a:ext cx="9757775" cy="3416320"/>
          </a:xfrm>
          <a:prstGeom prst="rect">
            <a:avLst/>
          </a:prstGeom>
          <a:noFill/>
        </p:spPr>
        <p:txBody>
          <a:bodyPr wrap="square" rtlCol="0">
            <a:spAutoFit/>
          </a:bodyPr>
          <a:lstStyle/>
          <a:p>
            <a:r>
              <a:rPr lang="en-ZA" b="1" u="sng" dirty="0">
                <a:latin typeface="Arial" panose="020B0604020202020204" pitchFamily="34" charset="0"/>
              </a:rPr>
              <a:t>Script for voiceover</a:t>
            </a:r>
            <a:endParaRPr lang="en-US" dirty="0"/>
          </a:p>
          <a:p>
            <a:r>
              <a:rPr lang="en-US" dirty="0"/>
              <a:t>As an electrician, a steel rule will soon become your best friend! Because you will need to use it frequently, it is important to know how to use it correctly. Let’s take a look at how to use a steel rule effectively. </a:t>
            </a:r>
          </a:p>
          <a:p>
            <a:endParaRPr lang="en-US" dirty="0"/>
          </a:p>
          <a:p>
            <a:r>
              <a:rPr lang="en-US" dirty="0"/>
              <a:t>Steel rules are usually gradated in either millimeters or centimeters. When you are measuring an object or workpiece, it is important to hold the ruler at the edge of the object. Make sure that your line of sight is directly on top of the object. This will allow you to get an accurate measurement and to avoid a parallax error. When you are measuring anything that is under one meter, you should write the measurement down in millimeters in order to give the most accurate reading. For example, 0,2 meters would be written down as 200 millimeters. Use a pencil or a piece of chalk to mark off the measurement if necessary. Do not use a pen or anything else that could leave a permanent mark!</a:t>
            </a:r>
          </a:p>
        </p:txBody>
      </p:sp>
      <p:sp>
        <p:nvSpPr>
          <p:cNvPr id="5" name="Rectangle 4">
            <a:extLst>
              <a:ext uri="{FF2B5EF4-FFF2-40B4-BE49-F238E27FC236}">
                <a16:creationId xmlns:a16="http://schemas.microsoft.com/office/drawing/2014/main" id="{D332DACC-84EE-8A4E-A031-29DEA0E8BA39}"/>
              </a:ext>
            </a:extLst>
          </p:cNvPr>
          <p:cNvSpPr/>
          <p:nvPr/>
        </p:nvSpPr>
        <p:spPr>
          <a:xfrm>
            <a:off x="338203" y="1191356"/>
            <a:ext cx="9369468" cy="369332"/>
          </a:xfrm>
          <a:prstGeom prst="rect">
            <a:avLst/>
          </a:prstGeom>
        </p:spPr>
        <p:txBody>
          <a:bodyPr wrap="square">
            <a:spAutoFit/>
          </a:bodyPr>
          <a:lstStyle/>
          <a:p>
            <a:r>
              <a:rPr lang="en-US" b="1" dirty="0"/>
              <a:t>Video and voiceover demonstrating someone handling and using a steel rule</a:t>
            </a:r>
          </a:p>
        </p:txBody>
      </p:sp>
    </p:spTree>
    <p:custDataLst>
      <p:tags r:id="rId1"/>
    </p:custDataLst>
    <p:extLst>
      <p:ext uri="{BB962C8B-B14F-4D97-AF65-F5344CB8AC3E}">
        <p14:creationId xmlns:p14="http://schemas.microsoft.com/office/powerpoint/2010/main" val="2614197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Vid04: How to use a feeler gauge</a:t>
            </a:r>
            <a:endParaRPr lang="en-GB" dirty="0"/>
          </a:p>
        </p:txBody>
      </p:sp>
      <p:sp>
        <p:nvSpPr>
          <p:cNvPr id="3" name="Content Placeholder 2"/>
          <p:cNvSpPr>
            <a:spLocks noGrp="1"/>
          </p:cNvSpPr>
          <p:nvPr>
            <p:ph sz="quarter" idx="10"/>
          </p:nvPr>
        </p:nvSpPr>
        <p:spPr/>
        <p:txBody>
          <a:bodyPr>
            <a:normAutofit/>
          </a:bodyPr>
          <a:lstStyle/>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
        <p:nvSpPr>
          <p:cNvPr id="4" name="TextBox 3">
            <a:extLst>
              <a:ext uri="{FF2B5EF4-FFF2-40B4-BE49-F238E27FC236}">
                <a16:creationId xmlns:a16="http://schemas.microsoft.com/office/drawing/2014/main" id="{7B4E77CB-E958-B347-A4FE-9837D2FA5B53}"/>
              </a:ext>
            </a:extLst>
          </p:cNvPr>
          <p:cNvSpPr txBox="1"/>
          <p:nvPr/>
        </p:nvSpPr>
        <p:spPr>
          <a:xfrm>
            <a:off x="413359" y="1215025"/>
            <a:ext cx="9031266" cy="2831544"/>
          </a:xfrm>
          <a:prstGeom prst="rect">
            <a:avLst/>
          </a:prstGeom>
          <a:noFill/>
        </p:spPr>
        <p:txBody>
          <a:bodyPr wrap="square" rtlCol="0">
            <a:spAutoFit/>
          </a:bodyPr>
          <a:lstStyle/>
          <a:p>
            <a:endParaRPr lang="en-US" dirty="0"/>
          </a:p>
          <a:p>
            <a:r>
              <a:rPr lang="en-ZA" sz="2000" b="1" u="sng" dirty="0">
                <a:latin typeface="Arial" panose="020B0604020202020204" pitchFamily="34" charset="0"/>
              </a:rPr>
              <a:t>Script for voiceover</a:t>
            </a:r>
            <a:endParaRPr lang="en-US" sz="2000" dirty="0"/>
          </a:p>
          <a:p>
            <a:r>
              <a:rPr lang="en-US" sz="2000" dirty="0"/>
              <a:t>A feeler gauge is a useful tool for measuring small slots or gaps between objects and for checking how straight objects are. Each blade on the feeler gauge is marked with a different measurement. To use a feeler gauge, place a blade into the gap or slot that you are measuring and feel if it is the correct fit. If it is not, try the next blade, and the next, until you feel that the blade fits well. When you have found a good fitting blade, look at the measurement that it is marked with and record the measurement on a piece of paper – this is the measurement of the gap or slot. </a:t>
            </a:r>
          </a:p>
        </p:txBody>
      </p:sp>
      <p:sp>
        <p:nvSpPr>
          <p:cNvPr id="5" name="Rectangle 4">
            <a:extLst>
              <a:ext uri="{FF2B5EF4-FFF2-40B4-BE49-F238E27FC236}">
                <a16:creationId xmlns:a16="http://schemas.microsoft.com/office/drawing/2014/main" id="{31C4A15E-0033-F041-8C00-30DB2E3C8797}"/>
              </a:ext>
            </a:extLst>
          </p:cNvPr>
          <p:cNvSpPr/>
          <p:nvPr/>
        </p:nvSpPr>
        <p:spPr>
          <a:xfrm>
            <a:off x="338203" y="1191356"/>
            <a:ext cx="9369468" cy="369332"/>
          </a:xfrm>
          <a:prstGeom prst="rect">
            <a:avLst/>
          </a:prstGeom>
        </p:spPr>
        <p:txBody>
          <a:bodyPr wrap="square">
            <a:spAutoFit/>
          </a:bodyPr>
          <a:lstStyle/>
          <a:p>
            <a:r>
              <a:rPr lang="en-US" b="1" dirty="0"/>
              <a:t>Video and voiceover demonstrating someone handling and using a feeler gauge</a:t>
            </a:r>
          </a:p>
        </p:txBody>
      </p:sp>
    </p:spTree>
    <p:custDataLst>
      <p:tags r:id="rId1"/>
    </p:custDataLst>
    <p:extLst>
      <p:ext uri="{BB962C8B-B14F-4D97-AF65-F5344CB8AC3E}">
        <p14:creationId xmlns:p14="http://schemas.microsoft.com/office/powerpoint/2010/main" val="1935708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Vid05: How to use a Vernier Calliper</a:t>
            </a:r>
            <a:endParaRPr lang="en-GB" dirty="0"/>
          </a:p>
        </p:txBody>
      </p:sp>
      <p:sp>
        <p:nvSpPr>
          <p:cNvPr id="3" name="Content Placeholder 2"/>
          <p:cNvSpPr>
            <a:spLocks noGrp="1"/>
          </p:cNvSpPr>
          <p:nvPr>
            <p:ph sz="quarter" idx="10"/>
          </p:nvPr>
        </p:nvSpPr>
        <p:spPr/>
        <p:txBody>
          <a:bodyPr>
            <a:normAutofit/>
          </a:bodyPr>
          <a:lstStyle/>
          <a:p>
            <a:pPr marL="0" indent="0">
              <a:buNone/>
            </a:pPr>
            <a:endParaRPr lang="en-ZA" sz="2400" dirty="0"/>
          </a:p>
          <a:p>
            <a:pPr marL="0" indent="0">
              <a:buNone/>
            </a:pPr>
            <a:endParaRPr lang="en-ZA" sz="2400" dirty="0"/>
          </a:p>
          <a:p>
            <a:pPr marL="0" indent="0">
              <a:buNone/>
            </a:pPr>
            <a:endParaRPr lang="en-ZA" sz="2400" dirty="0"/>
          </a:p>
          <a:p>
            <a:pPr marL="0" indent="0">
              <a:buNone/>
            </a:pPr>
            <a:endParaRPr lang="en-ZA" sz="1800" dirty="0"/>
          </a:p>
        </p:txBody>
      </p:sp>
      <p:sp>
        <p:nvSpPr>
          <p:cNvPr id="4" name="TextBox 3">
            <a:extLst>
              <a:ext uri="{FF2B5EF4-FFF2-40B4-BE49-F238E27FC236}">
                <a16:creationId xmlns:a16="http://schemas.microsoft.com/office/drawing/2014/main" id="{C3E61B3E-FCCE-8148-B494-7FEE3D249F80}"/>
              </a:ext>
            </a:extLst>
          </p:cNvPr>
          <p:cNvSpPr txBox="1"/>
          <p:nvPr/>
        </p:nvSpPr>
        <p:spPr>
          <a:xfrm>
            <a:off x="184779" y="1744193"/>
            <a:ext cx="9222267" cy="3970318"/>
          </a:xfrm>
          <a:prstGeom prst="rect">
            <a:avLst/>
          </a:prstGeom>
          <a:noFill/>
        </p:spPr>
        <p:txBody>
          <a:bodyPr wrap="square" rtlCol="0">
            <a:spAutoFit/>
          </a:bodyPr>
          <a:lstStyle/>
          <a:p>
            <a:r>
              <a:rPr lang="en-ZA" b="1" u="sng" dirty="0">
                <a:latin typeface="Arial" panose="020B0604020202020204" pitchFamily="34" charset="0"/>
              </a:rPr>
              <a:t>Script for voiceover</a:t>
            </a:r>
            <a:endParaRPr lang="en-US" dirty="0"/>
          </a:p>
          <a:p>
            <a:r>
              <a:rPr lang="en-US" dirty="0"/>
              <a:t>A Vernier caliper can seem like a challenging tool to use, but once you get the hang of it, it becomes easier. Vernier calipers are used to measure the inside, outside, and depth dimensions of an object. </a:t>
            </a:r>
          </a:p>
          <a:p>
            <a:endParaRPr lang="en-US" dirty="0"/>
          </a:p>
          <a:p>
            <a:r>
              <a:rPr lang="en-US" dirty="0"/>
              <a:t>To use the Vernier caliper, open the teeth wide and close them against the object. Take the object out while ensuring not to move the teeth. If you are measuring the inside dimension of an object, ensure that the inside jaws are closed tightly enough to fit inside the object. Now that you have the measurement, it is time to work out the reading. First, look at where the 0 line of the Vernier scale intersects with the main scale. Over here, the measurement is </a:t>
            </a:r>
            <a:r>
              <a:rPr lang="en-US" i="1" dirty="0"/>
              <a:t>[insert measurement]. </a:t>
            </a:r>
            <a:r>
              <a:rPr lang="en-US" dirty="0"/>
              <a:t>Write down this measurement. Next, look at the line where the major scale mark and the minor scale mark line up with one another most accurately. In this case, the lines are intersecting at [insert measurement]. Write this main scale measurement down. Lastly, take the two measurements and add them together, this will give you the dimension of the object. </a:t>
            </a:r>
          </a:p>
        </p:txBody>
      </p:sp>
      <p:sp>
        <p:nvSpPr>
          <p:cNvPr id="6" name="Rectangle 5">
            <a:extLst>
              <a:ext uri="{FF2B5EF4-FFF2-40B4-BE49-F238E27FC236}">
                <a16:creationId xmlns:a16="http://schemas.microsoft.com/office/drawing/2014/main" id="{1D4A8AA6-5CFE-9142-AE49-EA7F3F5D007B}"/>
              </a:ext>
            </a:extLst>
          </p:cNvPr>
          <p:cNvSpPr/>
          <p:nvPr/>
        </p:nvSpPr>
        <p:spPr>
          <a:xfrm>
            <a:off x="130587" y="1097862"/>
            <a:ext cx="9276459" cy="646331"/>
          </a:xfrm>
          <a:prstGeom prst="rect">
            <a:avLst/>
          </a:prstGeom>
        </p:spPr>
        <p:txBody>
          <a:bodyPr wrap="square">
            <a:spAutoFit/>
          </a:bodyPr>
          <a:lstStyle/>
          <a:p>
            <a:r>
              <a:rPr lang="en-US" b="1" dirty="0"/>
              <a:t>Video and voiceover demonstrating someone handling and using a Vernier caliper to measure an object</a:t>
            </a:r>
          </a:p>
        </p:txBody>
      </p:sp>
    </p:spTree>
    <p:custDataLst>
      <p:tags r:id="rId1"/>
    </p:custDataLst>
    <p:extLst>
      <p:ext uri="{BB962C8B-B14F-4D97-AF65-F5344CB8AC3E}">
        <p14:creationId xmlns:p14="http://schemas.microsoft.com/office/powerpoint/2010/main" val="92096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Vid06:How to handle your equipment safely</a:t>
            </a:r>
            <a:endParaRPr lang="en-GB" dirty="0"/>
          </a:p>
        </p:txBody>
      </p:sp>
      <p:sp>
        <p:nvSpPr>
          <p:cNvPr id="3" name="Content Placeholder 2"/>
          <p:cNvSpPr>
            <a:spLocks noGrp="1"/>
          </p:cNvSpPr>
          <p:nvPr>
            <p:ph sz="quarter" idx="10"/>
          </p:nvPr>
        </p:nvSpPr>
        <p:spPr>
          <a:xfrm>
            <a:off x="278072" y="1534789"/>
            <a:ext cx="8831461" cy="4087610"/>
          </a:xfrm>
        </p:spPr>
        <p:txBody>
          <a:bodyPr>
            <a:normAutofit fontScale="92500" lnSpcReduction="10000"/>
          </a:bodyPr>
          <a:lstStyle/>
          <a:p>
            <a:pPr marL="0" indent="0">
              <a:buNone/>
            </a:pPr>
            <a:r>
              <a:rPr lang="en-ZA" sz="2400" dirty="0"/>
              <a:t>Aside from being able to use equipment correctly, it is also important to maintain it properly so that it does not get damaged and does not run the risk of injuring somebody. Let’s take a look at some tips to ensure that you handle your equipment safely. </a:t>
            </a:r>
          </a:p>
          <a:p>
            <a:r>
              <a:rPr lang="en-ZA" sz="2400" dirty="0"/>
              <a:t>Make sure that once you have used your equipment, you pack it away safely. This will prevent it from being damaged or lost.</a:t>
            </a:r>
          </a:p>
          <a:p>
            <a:r>
              <a:rPr lang="en-ZA" sz="2400" dirty="0"/>
              <a:t>Exposing your equipment to heat can damage it and might even result in an inaccurate reading. Try to make sure that you keep your equipment in a cool place and that you do not handle it unnecessarily.</a:t>
            </a:r>
          </a:p>
          <a:p>
            <a:r>
              <a:rPr lang="en-ZA" sz="2400" dirty="0"/>
              <a:t>If you are not planning on using a piece of equipment for a long time, wipe the equipment with a clean-oil soaked cloth, focusing on the moving parts, before putting it in its container and storing it in a cool, dry place.</a:t>
            </a:r>
          </a:p>
          <a:p>
            <a:pPr marL="0" indent="0">
              <a:buNone/>
            </a:pPr>
            <a:endParaRPr lang="en-ZA" sz="2400" dirty="0"/>
          </a:p>
          <a:p>
            <a:pPr marL="0" indent="0">
              <a:buNone/>
            </a:pPr>
            <a:endParaRPr lang="en-ZA" sz="2400" dirty="0"/>
          </a:p>
          <a:p>
            <a:pPr marL="0" indent="0">
              <a:buNone/>
            </a:pPr>
            <a:endParaRPr lang="en-ZA" sz="1800" dirty="0"/>
          </a:p>
        </p:txBody>
      </p:sp>
      <p:sp>
        <p:nvSpPr>
          <p:cNvPr id="4" name="Rectangle 3">
            <a:extLst>
              <a:ext uri="{FF2B5EF4-FFF2-40B4-BE49-F238E27FC236}">
                <a16:creationId xmlns:a16="http://schemas.microsoft.com/office/drawing/2014/main" id="{4CC5FA03-12F7-244B-AA72-C69FA9613D00}"/>
              </a:ext>
            </a:extLst>
          </p:cNvPr>
          <p:cNvSpPr/>
          <p:nvPr/>
        </p:nvSpPr>
        <p:spPr>
          <a:xfrm>
            <a:off x="168167" y="1165457"/>
            <a:ext cx="10071208" cy="369332"/>
          </a:xfrm>
          <a:prstGeom prst="rect">
            <a:avLst/>
          </a:prstGeom>
        </p:spPr>
        <p:txBody>
          <a:bodyPr wrap="square">
            <a:spAutoFit/>
          </a:bodyPr>
          <a:lstStyle/>
          <a:p>
            <a:r>
              <a:rPr lang="en-US" b="1" dirty="0"/>
              <a:t>Video and voiceover of someone explaining how to handle equipment properly</a:t>
            </a:r>
          </a:p>
        </p:txBody>
      </p:sp>
    </p:spTree>
    <p:custDataLst>
      <p:tags r:id="rId1"/>
    </p:custDataLst>
    <p:extLst>
      <p:ext uri="{BB962C8B-B14F-4D97-AF65-F5344CB8AC3E}">
        <p14:creationId xmlns:p14="http://schemas.microsoft.com/office/powerpoint/2010/main" val="421530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Why is it important to measure and mark off materials?</a:t>
            </a:r>
          </a:p>
        </p:txBody>
      </p:sp>
      <p:sp>
        <p:nvSpPr>
          <p:cNvPr id="3" name="Content Placeholder 2"/>
          <p:cNvSpPr>
            <a:spLocks noGrp="1"/>
          </p:cNvSpPr>
          <p:nvPr>
            <p:ph idx="1"/>
          </p:nvPr>
        </p:nvSpPr>
        <p:spPr>
          <a:xfrm>
            <a:off x="518900" y="1454087"/>
            <a:ext cx="9276622" cy="937804"/>
          </a:xfrm>
        </p:spPr>
        <p:txBody>
          <a:bodyPr>
            <a:noAutofit/>
          </a:bodyPr>
          <a:lstStyle/>
          <a:p>
            <a:pPr marL="0" indent="0">
              <a:buNone/>
            </a:pPr>
            <a:r>
              <a:rPr lang="en-GB" sz="2400" dirty="0"/>
              <a:t>To avoid falling into a trap like Karabo did, you are going to learn how to measure and mark off the workpieces that you use to complete a job, for example…</a:t>
            </a: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7945B0CB-7A9B-4093-898C-6EFD0F8B8B11}"/>
              </a:ext>
            </a:extLst>
          </p:cNvPr>
          <p:cNvSpPr/>
          <p:nvPr/>
        </p:nvSpPr>
        <p:spPr>
          <a:xfrm>
            <a:off x="6026330" y="2517737"/>
            <a:ext cx="3091542" cy="209430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Vid01:Importance of measuring and marking off materials. </a:t>
            </a:r>
          </a:p>
        </p:txBody>
      </p:sp>
      <p:sp>
        <p:nvSpPr>
          <p:cNvPr id="5" name="Rectangle 4">
            <a:extLst>
              <a:ext uri="{FF2B5EF4-FFF2-40B4-BE49-F238E27FC236}">
                <a16:creationId xmlns:a16="http://schemas.microsoft.com/office/drawing/2014/main" id="{BA7231A0-BC6E-4A3F-8C47-3F368809D910}"/>
              </a:ext>
            </a:extLst>
          </p:cNvPr>
          <p:cNvSpPr/>
          <p:nvPr/>
        </p:nvSpPr>
        <p:spPr>
          <a:xfrm>
            <a:off x="518900" y="2697394"/>
            <a:ext cx="5118100" cy="1200329"/>
          </a:xfrm>
          <a:prstGeom prst="rect">
            <a:avLst/>
          </a:prstGeom>
        </p:spPr>
        <p:txBody>
          <a:bodyPr>
            <a:spAutoFit/>
          </a:bodyPr>
          <a:lstStyle/>
          <a:p>
            <a:r>
              <a:rPr lang="en-GB" sz="2400" dirty="0"/>
              <a:t>Watch this video to learn more about why it is important to measure and mark off materials.  </a:t>
            </a:r>
          </a:p>
        </p:txBody>
      </p:sp>
      <p:sp>
        <p:nvSpPr>
          <p:cNvPr id="6" name="Rectangle 5">
            <a:extLst>
              <a:ext uri="{FF2B5EF4-FFF2-40B4-BE49-F238E27FC236}">
                <a16:creationId xmlns:a16="http://schemas.microsoft.com/office/drawing/2014/main" id="{6BD8BE2C-7491-AC43-84D5-BBCF401740C6}"/>
              </a:ext>
            </a:extLst>
          </p:cNvPr>
          <p:cNvSpPr/>
          <p:nvPr/>
        </p:nvSpPr>
        <p:spPr>
          <a:xfrm>
            <a:off x="-864908" y="1922989"/>
            <a:ext cx="130876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are workpieces? Anything that you manufacture</a:t>
            </a:r>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19ECD1-0129-2245-967D-9EB53B48BE37}"/>
              </a:ext>
            </a:extLst>
          </p:cNvPr>
          <p:cNvSpPr txBox="1"/>
          <p:nvPr/>
        </p:nvSpPr>
        <p:spPr>
          <a:xfrm>
            <a:off x="3244242" y="288099"/>
            <a:ext cx="6250488" cy="461665"/>
          </a:xfrm>
          <a:prstGeom prst="rect">
            <a:avLst/>
          </a:prstGeom>
          <a:noFill/>
        </p:spPr>
        <p:txBody>
          <a:bodyPr wrap="square" rtlCol="0">
            <a:spAutoFit/>
          </a:bodyPr>
          <a:lstStyle/>
          <a:p>
            <a:r>
              <a:rPr lang="en-US" sz="2400" dirty="0"/>
              <a:t>The four measuring tools</a:t>
            </a:r>
          </a:p>
        </p:txBody>
      </p:sp>
      <p:sp>
        <p:nvSpPr>
          <p:cNvPr id="3" name="TextBox 2">
            <a:extLst>
              <a:ext uri="{FF2B5EF4-FFF2-40B4-BE49-F238E27FC236}">
                <a16:creationId xmlns:a16="http://schemas.microsoft.com/office/drawing/2014/main" id="{CAA8ABF5-9709-D549-AACB-4B21E7F7EDFC}"/>
              </a:ext>
            </a:extLst>
          </p:cNvPr>
          <p:cNvSpPr txBox="1"/>
          <p:nvPr/>
        </p:nvSpPr>
        <p:spPr>
          <a:xfrm>
            <a:off x="551145" y="977030"/>
            <a:ext cx="9432099" cy="830997"/>
          </a:xfrm>
          <a:prstGeom prst="rect">
            <a:avLst/>
          </a:prstGeom>
          <a:noFill/>
        </p:spPr>
        <p:txBody>
          <a:bodyPr wrap="square" rtlCol="0">
            <a:spAutoFit/>
          </a:bodyPr>
          <a:lstStyle/>
          <a:p>
            <a:r>
              <a:rPr lang="en-US" sz="2400" dirty="0"/>
              <a:t>There are four main measuring tools that you will use. Click on the boxes below to find out more about each one.</a:t>
            </a:r>
          </a:p>
        </p:txBody>
      </p:sp>
      <p:sp>
        <p:nvSpPr>
          <p:cNvPr id="4" name="Rectangle 3">
            <a:extLst>
              <a:ext uri="{FF2B5EF4-FFF2-40B4-BE49-F238E27FC236}">
                <a16:creationId xmlns:a16="http://schemas.microsoft.com/office/drawing/2014/main" id="{410471C2-13C2-C340-AAE1-43FCB6E5E37D}"/>
              </a:ext>
            </a:extLst>
          </p:cNvPr>
          <p:cNvSpPr/>
          <p:nvPr/>
        </p:nvSpPr>
        <p:spPr>
          <a:xfrm>
            <a:off x="651353" y="2141951"/>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Engineer’s Square</a:t>
            </a:r>
          </a:p>
        </p:txBody>
      </p:sp>
      <p:sp>
        <p:nvSpPr>
          <p:cNvPr id="5" name="Rectangle 4">
            <a:extLst>
              <a:ext uri="{FF2B5EF4-FFF2-40B4-BE49-F238E27FC236}">
                <a16:creationId xmlns:a16="http://schemas.microsoft.com/office/drawing/2014/main" id="{19B297B9-76C1-F240-A5C1-C4393EBE5A9D}"/>
              </a:ext>
            </a:extLst>
          </p:cNvPr>
          <p:cNvSpPr/>
          <p:nvPr/>
        </p:nvSpPr>
        <p:spPr>
          <a:xfrm>
            <a:off x="5413331" y="2141951"/>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Steel Rule</a:t>
            </a:r>
          </a:p>
        </p:txBody>
      </p:sp>
      <p:sp>
        <p:nvSpPr>
          <p:cNvPr id="6" name="Rectangle 5">
            <a:extLst>
              <a:ext uri="{FF2B5EF4-FFF2-40B4-BE49-F238E27FC236}">
                <a16:creationId xmlns:a16="http://schemas.microsoft.com/office/drawing/2014/main" id="{1F9B2BD8-8915-F946-84D6-DBB4619997E2}"/>
              </a:ext>
            </a:extLst>
          </p:cNvPr>
          <p:cNvSpPr/>
          <p:nvPr/>
        </p:nvSpPr>
        <p:spPr>
          <a:xfrm>
            <a:off x="651353" y="3935260"/>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Feeler Gauge</a:t>
            </a:r>
          </a:p>
        </p:txBody>
      </p:sp>
      <p:sp>
        <p:nvSpPr>
          <p:cNvPr id="7" name="Rectangle 6">
            <a:extLst>
              <a:ext uri="{FF2B5EF4-FFF2-40B4-BE49-F238E27FC236}">
                <a16:creationId xmlns:a16="http://schemas.microsoft.com/office/drawing/2014/main" id="{BC7C82AE-1EFA-2340-B7D7-99E94DB69FB1}"/>
              </a:ext>
            </a:extLst>
          </p:cNvPr>
          <p:cNvSpPr/>
          <p:nvPr/>
        </p:nvSpPr>
        <p:spPr>
          <a:xfrm>
            <a:off x="5413331" y="3897682"/>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Vernier </a:t>
            </a:r>
            <a:r>
              <a:rPr lang="en-US" dirty="0" err="1"/>
              <a:t>Calliper</a:t>
            </a:r>
            <a:endParaRPr lang="en-US" dirty="0"/>
          </a:p>
        </p:txBody>
      </p:sp>
    </p:spTree>
    <p:custDataLst>
      <p:tags r:id="rId1"/>
    </p:custDataLst>
    <p:extLst>
      <p:ext uri="{BB962C8B-B14F-4D97-AF65-F5344CB8AC3E}">
        <p14:creationId xmlns:p14="http://schemas.microsoft.com/office/powerpoint/2010/main" val="11714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3200400" y="118342"/>
            <a:ext cx="2788456" cy="523220"/>
          </a:xfrm>
          <a:prstGeom prst="rect">
            <a:avLst/>
          </a:prstGeom>
          <a:noFill/>
        </p:spPr>
        <p:txBody>
          <a:bodyPr wrap="none" rtlCol="0">
            <a:spAutoFit/>
          </a:bodyPr>
          <a:lstStyle/>
          <a:p>
            <a:r>
              <a:rPr lang="en-GB" sz="2800" dirty="0"/>
              <a:t>Engineer’s Square</a:t>
            </a:r>
            <a:endParaRPr lang="en-US" sz="2800" dirty="0"/>
          </a:p>
        </p:txBody>
      </p:sp>
      <p:sp>
        <p:nvSpPr>
          <p:cNvPr id="5" name="Rectangle 4">
            <a:extLst>
              <a:ext uri="{FF2B5EF4-FFF2-40B4-BE49-F238E27FC236}">
                <a16:creationId xmlns:a16="http://schemas.microsoft.com/office/drawing/2014/main" id="{044B6EC5-7110-554B-9BAA-16231E28DABC}"/>
              </a:ext>
            </a:extLst>
          </p:cNvPr>
          <p:cNvSpPr/>
          <p:nvPr/>
        </p:nvSpPr>
        <p:spPr>
          <a:xfrm>
            <a:off x="6488479" y="3929644"/>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Vid02:How to use an Engineer’s Square. </a:t>
            </a:r>
          </a:p>
        </p:txBody>
      </p:sp>
      <p:sp>
        <p:nvSpPr>
          <p:cNvPr id="6" name="Rectangle 5">
            <a:extLst>
              <a:ext uri="{FF2B5EF4-FFF2-40B4-BE49-F238E27FC236}">
                <a16:creationId xmlns:a16="http://schemas.microsoft.com/office/drawing/2014/main" id="{E3EB2E6A-44F3-6B43-9043-829E5B50D93F}"/>
              </a:ext>
            </a:extLst>
          </p:cNvPr>
          <p:cNvSpPr/>
          <p:nvPr/>
        </p:nvSpPr>
        <p:spPr>
          <a:xfrm>
            <a:off x="1583846" y="4069835"/>
            <a:ext cx="5118100" cy="830997"/>
          </a:xfrm>
          <a:prstGeom prst="rect">
            <a:avLst/>
          </a:prstGeom>
        </p:spPr>
        <p:txBody>
          <a:bodyPr>
            <a:spAutoFit/>
          </a:bodyPr>
          <a:lstStyle/>
          <a:p>
            <a:r>
              <a:rPr lang="en-ZA" sz="2400" dirty="0"/>
              <a:t>Watch the following video to find out how to use an Engineer’s Square</a:t>
            </a:r>
            <a:endParaRPr lang="en-US" sz="2400" dirty="0"/>
          </a:p>
        </p:txBody>
      </p:sp>
      <p:sp>
        <p:nvSpPr>
          <p:cNvPr id="7" name="Rectangle 6">
            <a:extLst>
              <a:ext uri="{FF2B5EF4-FFF2-40B4-BE49-F238E27FC236}">
                <a16:creationId xmlns:a16="http://schemas.microsoft.com/office/drawing/2014/main" id="{198F7E59-B7E3-8D44-9B2D-0AB0BD714833}"/>
              </a:ext>
            </a:extLst>
          </p:cNvPr>
          <p:cNvSpPr/>
          <p:nvPr/>
        </p:nvSpPr>
        <p:spPr>
          <a:xfrm>
            <a:off x="8279704" y="-112734"/>
            <a:ext cx="4631078" cy="1235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Why does something have to be square? Visual thing to make things appealing. Things need to fit into other components exactly</a:t>
            </a:r>
          </a:p>
        </p:txBody>
      </p:sp>
      <p:sp>
        <p:nvSpPr>
          <p:cNvPr id="8" name="TextBox 7">
            <a:extLst>
              <a:ext uri="{FF2B5EF4-FFF2-40B4-BE49-F238E27FC236}">
                <a16:creationId xmlns:a16="http://schemas.microsoft.com/office/drawing/2014/main" id="{2A761651-FF7C-3042-8165-893C698DE58A}"/>
              </a:ext>
            </a:extLst>
          </p:cNvPr>
          <p:cNvSpPr txBox="1"/>
          <p:nvPr/>
        </p:nvSpPr>
        <p:spPr>
          <a:xfrm>
            <a:off x="1583846" y="1657191"/>
            <a:ext cx="4916753" cy="830997"/>
          </a:xfrm>
          <a:prstGeom prst="rect">
            <a:avLst/>
          </a:prstGeom>
          <a:noFill/>
        </p:spPr>
        <p:txBody>
          <a:bodyPr wrap="square" rtlCol="0">
            <a:spAutoFit/>
          </a:bodyPr>
          <a:lstStyle/>
          <a:p>
            <a:r>
              <a:rPr lang="en-US" sz="2400" dirty="0"/>
              <a:t>Click here to see what an Engineer’s Square looks like</a:t>
            </a:r>
          </a:p>
        </p:txBody>
      </p:sp>
      <p:sp>
        <p:nvSpPr>
          <p:cNvPr id="9" name="TextBox 8">
            <a:extLst>
              <a:ext uri="{FF2B5EF4-FFF2-40B4-BE49-F238E27FC236}">
                <a16:creationId xmlns:a16="http://schemas.microsoft.com/office/drawing/2014/main" id="{2E2297A1-53A0-374A-95A5-DED20BBDD4BB}"/>
              </a:ext>
            </a:extLst>
          </p:cNvPr>
          <p:cNvSpPr txBox="1"/>
          <p:nvPr/>
        </p:nvSpPr>
        <p:spPr>
          <a:xfrm>
            <a:off x="1583846" y="2802471"/>
            <a:ext cx="4659682" cy="830997"/>
          </a:xfrm>
          <a:prstGeom prst="rect">
            <a:avLst/>
          </a:prstGeom>
          <a:noFill/>
        </p:spPr>
        <p:txBody>
          <a:bodyPr wrap="square" rtlCol="0">
            <a:spAutoFit/>
          </a:bodyPr>
          <a:lstStyle/>
          <a:p>
            <a:r>
              <a:rPr lang="en-US" sz="2400" dirty="0"/>
              <a:t>Click here to see a description of an Engineer’s Square</a:t>
            </a:r>
          </a:p>
        </p:txBody>
      </p:sp>
      <p:sp>
        <p:nvSpPr>
          <p:cNvPr id="10" name="Rectangle 9">
            <a:extLst>
              <a:ext uri="{FF2B5EF4-FFF2-40B4-BE49-F238E27FC236}">
                <a16:creationId xmlns:a16="http://schemas.microsoft.com/office/drawing/2014/main" id="{2EC34267-61D7-644A-B50F-84C957B3740F}"/>
              </a:ext>
            </a:extLst>
          </p:cNvPr>
          <p:cNvSpPr/>
          <p:nvPr/>
        </p:nvSpPr>
        <p:spPr>
          <a:xfrm>
            <a:off x="6488482" y="14559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an Engineer’s Square. </a:t>
            </a:r>
          </a:p>
        </p:txBody>
      </p:sp>
      <p:sp>
        <p:nvSpPr>
          <p:cNvPr id="11" name="Rectangle 10">
            <a:extLst>
              <a:ext uri="{FF2B5EF4-FFF2-40B4-BE49-F238E27FC236}">
                <a16:creationId xmlns:a16="http://schemas.microsoft.com/office/drawing/2014/main" id="{4A16C4DE-20A8-9F49-A450-BCC055C47A64}"/>
              </a:ext>
            </a:extLst>
          </p:cNvPr>
          <p:cNvSpPr/>
          <p:nvPr/>
        </p:nvSpPr>
        <p:spPr>
          <a:xfrm>
            <a:off x="6488479" y="2690447"/>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description of an Engineer’s Square. </a:t>
            </a:r>
          </a:p>
        </p:txBody>
      </p:sp>
    </p:spTree>
    <p:custDataLst>
      <p:tags r:id="rId1"/>
    </p:custDataLst>
    <p:extLst>
      <p:ext uri="{BB962C8B-B14F-4D97-AF65-F5344CB8AC3E}">
        <p14:creationId xmlns:p14="http://schemas.microsoft.com/office/powerpoint/2010/main" val="3719292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33F4A0-4722-7642-88A1-1AA89B9141FD}"/>
              </a:ext>
            </a:extLst>
          </p:cNvPr>
          <p:cNvSpPr/>
          <p:nvPr/>
        </p:nvSpPr>
        <p:spPr>
          <a:xfrm>
            <a:off x="4097325" y="230970"/>
            <a:ext cx="1763148" cy="461665"/>
          </a:xfrm>
          <a:prstGeom prst="rect">
            <a:avLst/>
          </a:prstGeom>
        </p:spPr>
        <p:txBody>
          <a:bodyPr wrap="square">
            <a:spAutoFit/>
          </a:bodyPr>
          <a:lstStyle/>
          <a:p>
            <a:r>
              <a:rPr lang="en-GB" sz="2400" dirty="0"/>
              <a:t>Question 1</a:t>
            </a:r>
            <a:endParaRPr lang="en-US" sz="2400" dirty="0"/>
          </a:p>
        </p:txBody>
      </p:sp>
      <p:sp>
        <p:nvSpPr>
          <p:cNvPr id="4" name="TextBox 3">
            <a:extLst>
              <a:ext uri="{FF2B5EF4-FFF2-40B4-BE49-F238E27FC236}">
                <a16:creationId xmlns:a16="http://schemas.microsoft.com/office/drawing/2014/main" id="{21824BCE-E46C-4C45-B7C3-450E808A5194}"/>
              </a:ext>
            </a:extLst>
          </p:cNvPr>
          <p:cNvSpPr txBox="1"/>
          <p:nvPr/>
        </p:nvSpPr>
        <p:spPr>
          <a:xfrm>
            <a:off x="483099" y="914400"/>
            <a:ext cx="8991600" cy="1938992"/>
          </a:xfrm>
          <a:prstGeom prst="rect">
            <a:avLst/>
          </a:prstGeom>
          <a:noFill/>
        </p:spPr>
        <p:txBody>
          <a:bodyPr wrap="square" rtlCol="0">
            <a:spAutoFit/>
          </a:bodyPr>
          <a:lstStyle/>
          <a:p>
            <a:r>
              <a:rPr lang="en-US" sz="2400" dirty="0"/>
              <a:t>Karabo’s boss has asked him to measure the squareness of a workpiece in a dark room.</a:t>
            </a:r>
          </a:p>
          <a:p>
            <a:endParaRPr lang="en-US" sz="2400" dirty="0"/>
          </a:p>
          <a:p>
            <a:r>
              <a:rPr lang="en-US" sz="2400" dirty="0"/>
              <a:t>Explain, step by step, how you think Karabo should go about measuring the workpiece. When you are done, click on the ‘Submit’ button.</a:t>
            </a:r>
          </a:p>
        </p:txBody>
      </p:sp>
      <p:sp>
        <p:nvSpPr>
          <p:cNvPr id="5" name="Rectangle 4">
            <a:extLst>
              <a:ext uri="{FF2B5EF4-FFF2-40B4-BE49-F238E27FC236}">
                <a16:creationId xmlns:a16="http://schemas.microsoft.com/office/drawing/2014/main" id="{24D815AA-88B2-D647-9B6D-33219B44A9BF}"/>
              </a:ext>
            </a:extLst>
          </p:cNvPr>
          <p:cNvSpPr/>
          <p:nvPr/>
        </p:nvSpPr>
        <p:spPr>
          <a:xfrm>
            <a:off x="559754" y="3503100"/>
            <a:ext cx="8786948" cy="1312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Answer block</a:t>
            </a:r>
          </a:p>
        </p:txBody>
      </p:sp>
      <p:sp>
        <p:nvSpPr>
          <p:cNvPr id="3" name="Rectangle 2">
            <a:extLst>
              <a:ext uri="{FF2B5EF4-FFF2-40B4-BE49-F238E27FC236}">
                <a16:creationId xmlns:a16="http://schemas.microsoft.com/office/drawing/2014/main" id="{D25F3DC3-2675-5640-84CA-EAFEDAD57E92}"/>
              </a:ext>
            </a:extLst>
          </p:cNvPr>
          <p:cNvSpPr/>
          <p:nvPr/>
        </p:nvSpPr>
        <p:spPr>
          <a:xfrm>
            <a:off x="8267178" y="5148197"/>
            <a:ext cx="1665962" cy="488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Submit</a:t>
            </a:r>
          </a:p>
        </p:txBody>
      </p:sp>
    </p:spTree>
    <p:custDataLst>
      <p:tags r:id="rId1"/>
    </p:custDataLst>
    <p:extLst>
      <p:ext uri="{BB962C8B-B14F-4D97-AF65-F5344CB8AC3E}">
        <p14:creationId xmlns:p14="http://schemas.microsoft.com/office/powerpoint/2010/main" val="385576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9A3FF4-1125-8C4A-8495-DF2A1C5B995E}"/>
              </a:ext>
            </a:extLst>
          </p:cNvPr>
          <p:cNvSpPr txBox="1"/>
          <p:nvPr/>
        </p:nvSpPr>
        <p:spPr>
          <a:xfrm>
            <a:off x="112735" y="814192"/>
            <a:ext cx="9916754" cy="461665"/>
          </a:xfrm>
          <a:prstGeom prst="rect">
            <a:avLst/>
          </a:prstGeom>
          <a:noFill/>
        </p:spPr>
        <p:txBody>
          <a:bodyPr wrap="none" rtlCol="0">
            <a:spAutoFit/>
          </a:bodyPr>
          <a:lstStyle/>
          <a:p>
            <a:r>
              <a:rPr lang="en-US" sz="2400" dirty="0"/>
              <a:t>These are the steps that Karabo should have followed, did you get them right?</a:t>
            </a:r>
          </a:p>
        </p:txBody>
      </p:sp>
      <p:sp>
        <p:nvSpPr>
          <p:cNvPr id="3" name="Rectangle 2">
            <a:extLst>
              <a:ext uri="{FF2B5EF4-FFF2-40B4-BE49-F238E27FC236}">
                <a16:creationId xmlns:a16="http://schemas.microsoft.com/office/drawing/2014/main" id="{1E41478D-B2C6-AA44-9080-F9A70981A852}"/>
              </a:ext>
            </a:extLst>
          </p:cNvPr>
          <p:cNvSpPr/>
          <p:nvPr/>
        </p:nvSpPr>
        <p:spPr>
          <a:xfrm>
            <a:off x="318479" y="1510481"/>
            <a:ext cx="9451822" cy="3785652"/>
          </a:xfrm>
          <a:prstGeom prst="rect">
            <a:avLst/>
          </a:prstGeom>
        </p:spPr>
        <p:txBody>
          <a:bodyPr wrap="square">
            <a:spAutoFit/>
          </a:bodyPr>
          <a:lstStyle/>
          <a:p>
            <a:pPr marL="457200" indent="-457200">
              <a:buFont typeface="+mj-lt"/>
              <a:buAutoNum type="arabicPeriod"/>
            </a:pPr>
            <a:r>
              <a:rPr lang="en-ZA" sz="2400" dirty="0">
                <a:latin typeface="Arial" panose="020B0604020202020204" pitchFamily="34" charset="0"/>
              </a:rPr>
              <a:t>Put the workpiece on a surface plate and then put the square on the surface plate. </a:t>
            </a:r>
          </a:p>
          <a:p>
            <a:pPr marL="457200" indent="-457200">
              <a:buFont typeface="+mj-lt"/>
              <a:buAutoNum type="arabicPeriod"/>
            </a:pPr>
            <a:r>
              <a:rPr lang="en-ZA" sz="2400" dirty="0">
                <a:latin typeface="Arial" panose="020B0604020202020204" pitchFamily="34" charset="0"/>
              </a:rPr>
              <a:t>Slide the square up to the workpiece and then measure the gap with a feeler gauge. </a:t>
            </a:r>
          </a:p>
          <a:p>
            <a:pPr marL="457200" indent="-457200">
              <a:buFont typeface="+mj-lt"/>
              <a:buAutoNum type="arabicPeriod"/>
            </a:pPr>
            <a:r>
              <a:rPr lang="en-ZA" sz="2400" dirty="0">
                <a:latin typeface="Arial" panose="020B0604020202020204" pitchFamily="34" charset="0"/>
              </a:rPr>
              <a:t>While holding the square firmly and making sure it doesn’t move, try the same blade at the second position. </a:t>
            </a:r>
          </a:p>
          <a:p>
            <a:pPr marL="457200" indent="-457200">
              <a:buFont typeface="+mj-lt"/>
              <a:buAutoNum type="arabicPeriod"/>
            </a:pPr>
            <a:r>
              <a:rPr lang="en-ZA" sz="2400" dirty="0">
                <a:latin typeface="Arial" panose="020B0604020202020204" pitchFamily="34" charset="0"/>
              </a:rPr>
              <a:t>If the fit is the same as the first position, this means that the workpiece is square. If it is not, you can measure the difference in measurements by trying different blades on the feeler gauge until one fits.</a:t>
            </a:r>
          </a:p>
        </p:txBody>
      </p:sp>
    </p:spTree>
    <p:custDataLst>
      <p:tags r:id="rId1"/>
    </p:custDataLst>
    <p:extLst>
      <p:ext uri="{BB962C8B-B14F-4D97-AF65-F5344CB8AC3E}">
        <p14:creationId xmlns:p14="http://schemas.microsoft.com/office/powerpoint/2010/main" val="254109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3449173" y="235629"/>
            <a:ext cx="1629933" cy="523220"/>
          </a:xfrm>
          <a:prstGeom prst="rect">
            <a:avLst/>
          </a:prstGeom>
          <a:noFill/>
        </p:spPr>
        <p:txBody>
          <a:bodyPr wrap="none" rtlCol="0">
            <a:spAutoFit/>
          </a:bodyPr>
          <a:lstStyle/>
          <a:p>
            <a:r>
              <a:rPr lang="en-GB" sz="2800" dirty="0"/>
              <a:t>Steel Rule</a:t>
            </a:r>
            <a:endParaRPr lang="en-US" sz="2800" dirty="0"/>
          </a:p>
        </p:txBody>
      </p:sp>
      <p:graphicFrame>
        <p:nvGraphicFramePr>
          <p:cNvPr id="4" name="Table 3">
            <a:extLst>
              <a:ext uri="{FF2B5EF4-FFF2-40B4-BE49-F238E27FC236}">
                <a16:creationId xmlns:a16="http://schemas.microsoft.com/office/drawing/2014/main" id="{E735F12A-E07F-4343-875B-E769126C8E7F}"/>
              </a:ext>
            </a:extLst>
          </p:cNvPr>
          <p:cNvGraphicFramePr>
            <a:graphicFrameLocks noGrp="1"/>
          </p:cNvGraphicFramePr>
          <p:nvPr>
            <p:extLst>
              <p:ext uri="{D42A27DB-BD31-4B8C-83A1-F6EECF244321}">
                <p14:modId xmlns:p14="http://schemas.microsoft.com/office/powerpoint/2010/main" val="4112135610"/>
              </p:ext>
            </p:extLst>
          </p:nvPr>
        </p:nvGraphicFramePr>
        <p:xfrm>
          <a:off x="1260281" y="497077"/>
          <a:ext cx="8239677" cy="2316480"/>
        </p:xfrm>
        <a:graphic>
          <a:graphicData uri="http://schemas.openxmlformats.org/drawingml/2006/table">
            <a:tbl>
              <a:tblPr/>
              <a:tblGrid>
                <a:gridCol w="8239677">
                  <a:extLst>
                    <a:ext uri="{9D8B030D-6E8A-4147-A177-3AD203B41FA5}">
                      <a16:colId xmlns:a16="http://schemas.microsoft.com/office/drawing/2014/main" val="3196397209"/>
                    </a:ext>
                  </a:extLst>
                </a:gridCol>
              </a:tblGrid>
              <a:tr h="1902767">
                <a:tc>
                  <a:txBody>
                    <a:bodyPr/>
                    <a:lstStyle/>
                    <a:p>
                      <a:br>
                        <a:rPr lang="en-ZA" sz="1400" dirty="0">
                          <a:effectLst/>
                          <a:latin typeface="Arial" panose="020B0604020202020204" pitchFamily="34" charset="0"/>
                        </a:rPr>
                      </a:br>
                      <a:endParaRPr lang="en-ZA" sz="1400" dirty="0">
                        <a:effectLst/>
                        <a:latin typeface="Arial" panose="020B0604020202020204" pitchFamily="34" charset="0"/>
                      </a:endParaRPr>
                    </a:p>
                    <a:p>
                      <a:r>
                        <a:rPr lang="en-ZA" sz="2400" dirty="0">
                          <a:effectLst/>
                          <a:latin typeface="+mn-lt"/>
                        </a:rPr>
                        <a:t>The </a:t>
                      </a:r>
                      <a:r>
                        <a:rPr lang="en-ZA" sz="2400" b="1" dirty="0">
                          <a:effectLst/>
                          <a:latin typeface="+mn-lt"/>
                        </a:rPr>
                        <a:t>steel rule </a:t>
                      </a:r>
                      <a:r>
                        <a:rPr lang="en-ZA" sz="2400" dirty="0">
                          <a:effectLst/>
                          <a:latin typeface="+mn-lt"/>
                        </a:rPr>
                        <a:t>is the most commonly used measuring instrument in a workshop. Click on the boxes below for more information</a:t>
                      </a:r>
                      <a:r>
                        <a:rPr lang="en-ZA" sz="2400" dirty="0">
                          <a:effectLst/>
                          <a:latin typeface="Arial" panose="020B0604020202020204" pitchFamily="34" charset="0"/>
                        </a:rPr>
                        <a:t> </a:t>
                      </a:r>
                    </a:p>
                    <a:p>
                      <a:endParaRPr lang="en-ZA" sz="2400" dirty="0">
                        <a:effectLst/>
                        <a:latin typeface="Arial" panose="020B0604020202020204" pitchFamily="34" charset="0"/>
                      </a:endParaRPr>
                    </a:p>
                    <a:p>
                      <a:r>
                        <a:rPr lang="en-ZA" sz="2400" dirty="0">
                          <a:effectLst/>
                          <a:latin typeface="Arial" panose="020B0604020202020204" pitchFamily="34" charset="0"/>
                        </a:rPr>
                        <a:t>  </a:t>
                      </a:r>
                    </a:p>
                    <a:p>
                      <a:br>
                        <a:rPr lang="en-ZA" sz="1400" dirty="0">
                          <a:effectLst/>
                          <a:latin typeface="Arial" panose="020B0604020202020204" pitchFamily="34" charset="0"/>
                        </a:rPr>
                      </a:br>
                      <a:endParaRPr lang="en-ZA" sz="1400" dirty="0">
                        <a:effectLst/>
                        <a:latin typeface="Arial" panose="020B0604020202020204" pitchFamily="34" charset="0"/>
                      </a:endParaRPr>
                    </a:p>
                  </a:txBody>
                  <a:tcPr marL="44427" marR="44427" marT="0" marB="0">
                    <a:lnL>
                      <a:noFill/>
                    </a:lnL>
                    <a:lnR>
                      <a:noFill/>
                    </a:lnR>
                    <a:lnT>
                      <a:noFill/>
                    </a:lnT>
                    <a:lnB>
                      <a:noFill/>
                    </a:lnB>
                  </a:tcPr>
                </a:tc>
                <a:extLst>
                  <a:ext uri="{0D108BD9-81ED-4DB2-BD59-A6C34878D82A}">
                    <a16:rowId xmlns:a16="http://schemas.microsoft.com/office/drawing/2014/main" val="3148051503"/>
                  </a:ext>
                </a:extLst>
              </a:tr>
            </a:tbl>
          </a:graphicData>
        </a:graphic>
      </p:graphicFrame>
      <p:sp>
        <p:nvSpPr>
          <p:cNvPr id="9" name="Rectangle 8">
            <a:extLst>
              <a:ext uri="{FF2B5EF4-FFF2-40B4-BE49-F238E27FC236}">
                <a16:creationId xmlns:a16="http://schemas.microsoft.com/office/drawing/2014/main" id="{6D1AFB3B-0987-8B40-A6F5-A9EFA65E8128}"/>
              </a:ext>
            </a:extLst>
          </p:cNvPr>
          <p:cNvSpPr/>
          <p:nvPr/>
        </p:nvSpPr>
        <p:spPr>
          <a:xfrm>
            <a:off x="6801630" y="4543419"/>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Vid03:How to use </a:t>
            </a:r>
            <a:r>
              <a:rPr lang="en-US" dirty="0"/>
              <a:t>a steel rule</a:t>
            </a:r>
            <a:r>
              <a:rPr lang="en-ZA" dirty="0"/>
              <a:t> </a:t>
            </a:r>
          </a:p>
        </p:txBody>
      </p:sp>
      <p:sp>
        <p:nvSpPr>
          <p:cNvPr id="10" name="Rectangle 9">
            <a:extLst>
              <a:ext uri="{FF2B5EF4-FFF2-40B4-BE49-F238E27FC236}">
                <a16:creationId xmlns:a16="http://schemas.microsoft.com/office/drawing/2014/main" id="{19A5351E-6FFB-E94C-B5FF-02967C7FDD2D}"/>
              </a:ext>
            </a:extLst>
          </p:cNvPr>
          <p:cNvSpPr/>
          <p:nvPr/>
        </p:nvSpPr>
        <p:spPr>
          <a:xfrm>
            <a:off x="1896997" y="4683610"/>
            <a:ext cx="5118100" cy="830997"/>
          </a:xfrm>
          <a:prstGeom prst="rect">
            <a:avLst/>
          </a:prstGeom>
        </p:spPr>
        <p:txBody>
          <a:bodyPr>
            <a:spAutoFit/>
          </a:bodyPr>
          <a:lstStyle/>
          <a:p>
            <a:r>
              <a:rPr lang="en-ZA" sz="2400" dirty="0"/>
              <a:t>Watch the following video to find out how to use a steel rule</a:t>
            </a:r>
            <a:endParaRPr lang="en-US" sz="2400" dirty="0"/>
          </a:p>
        </p:txBody>
      </p:sp>
      <p:sp>
        <p:nvSpPr>
          <p:cNvPr id="11" name="TextBox 10">
            <a:extLst>
              <a:ext uri="{FF2B5EF4-FFF2-40B4-BE49-F238E27FC236}">
                <a16:creationId xmlns:a16="http://schemas.microsoft.com/office/drawing/2014/main" id="{FC31F198-6005-1F42-A577-B70069B4D14E}"/>
              </a:ext>
            </a:extLst>
          </p:cNvPr>
          <p:cNvSpPr txBox="1"/>
          <p:nvPr/>
        </p:nvSpPr>
        <p:spPr>
          <a:xfrm>
            <a:off x="1896997" y="2270966"/>
            <a:ext cx="4916753" cy="830997"/>
          </a:xfrm>
          <a:prstGeom prst="rect">
            <a:avLst/>
          </a:prstGeom>
          <a:noFill/>
        </p:spPr>
        <p:txBody>
          <a:bodyPr wrap="square" rtlCol="0">
            <a:spAutoFit/>
          </a:bodyPr>
          <a:lstStyle/>
          <a:p>
            <a:r>
              <a:rPr lang="en-US" sz="2400" dirty="0"/>
              <a:t>Click here to see what a steel rule looks like</a:t>
            </a:r>
          </a:p>
        </p:txBody>
      </p:sp>
      <p:sp>
        <p:nvSpPr>
          <p:cNvPr id="12" name="TextBox 11">
            <a:extLst>
              <a:ext uri="{FF2B5EF4-FFF2-40B4-BE49-F238E27FC236}">
                <a16:creationId xmlns:a16="http://schemas.microsoft.com/office/drawing/2014/main" id="{6B00959A-B838-E344-802B-F8CD7F7DF0C6}"/>
              </a:ext>
            </a:extLst>
          </p:cNvPr>
          <p:cNvSpPr txBox="1"/>
          <p:nvPr/>
        </p:nvSpPr>
        <p:spPr>
          <a:xfrm>
            <a:off x="1896997" y="3416246"/>
            <a:ext cx="4659682" cy="830997"/>
          </a:xfrm>
          <a:prstGeom prst="rect">
            <a:avLst/>
          </a:prstGeom>
          <a:noFill/>
        </p:spPr>
        <p:txBody>
          <a:bodyPr wrap="square" rtlCol="0">
            <a:spAutoFit/>
          </a:bodyPr>
          <a:lstStyle/>
          <a:p>
            <a:r>
              <a:rPr lang="en-US" sz="2400" dirty="0"/>
              <a:t>Click here to see a description of a steel rule</a:t>
            </a:r>
          </a:p>
        </p:txBody>
      </p:sp>
      <p:sp>
        <p:nvSpPr>
          <p:cNvPr id="13" name="Rectangle 12">
            <a:extLst>
              <a:ext uri="{FF2B5EF4-FFF2-40B4-BE49-F238E27FC236}">
                <a16:creationId xmlns:a16="http://schemas.microsoft.com/office/drawing/2014/main" id="{1CD61C5C-F806-E047-BBD9-AEFCBF9EAC0C}"/>
              </a:ext>
            </a:extLst>
          </p:cNvPr>
          <p:cNvSpPr/>
          <p:nvPr/>
        </p:nvSpPr>
        <p:spPr>
          <a:xfrm>
            <a:off x="6801633" y="2069766"/>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t>
            </a:r>
            <a:r>
              <a:rPr lang="en-US" dirty="0"/>
              <a:t>a steel rule. Must show xx measurements</a:t>
            </a:r>
            <a:r>
              <a:rPr lang="en-ZA" dirty="0"/>
              <a:t> </a:t>
            </a:r>
          </a:p>
        </p:txBody>
      </p:sp>
      <p:sp>
        <p:nvSpPr>
          <p:cNvPr id="14" name="Rectangle 13">
            <a:extLst>
              <a:ext uri="{FF2B5EF4-FFF2-40B4-BE49-F238E27FC236}">
                <a16:creationId xmlns:a16="http://schemas.microsoft.com/office/drawing/2014/main" id="{1DAE26BB-4517-844D-A236-3A9AC2AF2686}"/>
              </a:ext>
            </a:extLst>
          </p:cNvPr>
          <p:cNvSpPr/>
          <p:nvPr/>
        </p:nvSpPr>
        <p:spPr>
          <a:xfrm>
            <a:off x="6801630" y="3304222"/>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description of </a:t>
            </a:r>
            <a:r>
              <a:rPr lang="en-US" dirty="0"/>
              <a:t>a steel rule</a:t>
            </a:r>
            <a:r>
              <a:rPr lang="en-ZA" dirty="0"/>
              <a:t> </a:t>
            </a:r>
          </a:p>
        </p:txBody>
      </p:sp>
    </p:spTree>
    <p:custDataLst>
      <p:tags r:id="rId1"/>
    </p:custDataLst>
    <p:extLst>
      <p:ext uri="{BB962C8B-B14F-4D97-AF65-F5344CB8AC3E}">
        <p14:creationId xmlns:p14="http://schemas.microsoft.com/office/powerpoint/2010/main" val="351502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1E97D4-4312-B44D-8130-6F602346EA59}"/>
              </a:ext>
            </a:extLst>
          </p:cNvPr>
          <p:cNvSpPr/>
          <p:nvPr/>
        </p:nvSpPr>
        <p:spPr>
          <a:xfrm>
            <a:off x="3698257" y="381350"/>
            <a:ext cx="1545359" cy="461665"/>
          </a:xfrm>
          <a:prstGeom prst="rect">
            <a:avLst/>
          </a:prstGeom>
        </p:spPr>
        <p:txBody>
          <a:bodyPr wrap="none">
            <a:spAutoFit/>
          </a:bodyPr>
          <a:lstStyle/>
          <a:p>
            <a:r>
              <a:rPr lang="en-GB" sz="2400" dirty="0"/>
              <a:t>Question 2</a:t>
            </a:r>
            <a:endParaRPr lang="en-US" sz="2400" dirty="0"/>
          </a:p>
        </p:txBody>
      </p:sp>
      <p:sp>
        <p:nvSpPr>
          <p:cNvPr id="3" name="Rectangle 2">
            <a:extLst>
              <a:ext uri="{FF2B5EF4-FFF2-40B4-BE49-F238E27FC236}">
                <a16:creationId xmlns:a16="http://schemas.microsoft.com/office/drawing/2014/main" id="{915B3DF8-A547-E842-9ABA-FB6169B5F49F}"/>
              </a:ext>
            </a:extLst>
          </p:cNvPr>
          <p:cNvSpPr/>
          <p:nvPr/>
        </p:nvSpPr>
        <p:spPr>
          <a:xfrm>
            <a:off x="2079322" y="2558333"/>
            <a:ext cx="2569986" cy="167432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Steel Rule with arrows pointing to different measurements, similar to the one on the right. </a:t>
            </a:r>
          </a:p>
        </p:txBody>
      </p:sp>
      <p:sp>
        <p:nvSpPr>
          <p:cNvPr id="4" name="TextBox 3">
            <a:extLst>
              <a:ext uri="{FF2B5EF4-FFF2-40B4-BE49-F238E27FC236}">
                <a16:creationId xmlns:a16="http://schemas.microsoft.com/office/drawing/2014/main" id="{FFFD53A6-9AD0-5B43-8C87-5D9BD8D9C855}"/>
              </a:ext>
            </a:extLst>
          </p:cNvPr>
          <p:cNvSpPr txBox="1"/>
          <p:nvPr/>
        </p:nvSpPr>
        <p:spPr>
          <a:xfrm>
            <a:off x="400833" y="843015"/>
            <a:ext cx="9544833" cy="1846659"/>
          </a:xfrm>
          <a:prstGeom prst="rect">
            <a:avLst/>
          </a:prstGeom>
          <a:noFill/>
        </p:spPr>
        <p:txBody>
          <a:bodyPr wrap="square" rtlCol="0">
            <a:spAutoFit/>
          </a:bodyPr>
          <a:lstStyle/>
          <a:p>
            <a:r>
              <a:rPr lang="en-US" sz="2400" dirty="0"/>
              <a:t>Karabo’s boss is happy with his work and wants him to measure out some copper wire. Because the room is so dark, Karabo is having some trouble reading the marks on the steel rule. See if you can help him out. Write down the measurements on the steel rule below from A to D. </a:t>
            </a:r>
          </a:p>
          <a:p>
            <a:endParaRPr lang="en-US" dirty="0"/>
          </a:p>
        </p:txBody>
      </p:sp>
      <p:pic>
        <p:nvPicPr>
          <p:cNvPr id="5" name="Picture 4">
            <a:extLst>
              <a:ext uri="{FF2B5EF4-FFF2-40B4-BE49-F238E27FC236}">
                <a16:creationId xmlns:a16="http://schemas.microsoft.com/office/drawing/2014/main" id="{1415BFC1-0421-0447-ABAF-5AD5EB116300}"/>
              </a:ext>
            </a:extLst>
          </p:cNvPr>
          <p:cNvPicPr>
            <a:picLocks noChangeAspect="1"/>
          </p:cNvPicPr>
          <p:nvPr/>
        </p:nvPicPr>
        <p:blipFill>
          <a:blip r:embed="rId3"/>
          <a:stretch>
            <a:fillRect/>
          </a:stretch>
        </p:blipFill>
        <p:spPr>
          <a:xfrm>
            <a:off x="5426473" y="2404997"/>
            <a:ext cx="2978490" cy="2153678"/>
          </a:xfrm>
          <a:prstGeom prst="rect">
            <a:avLst/>
          </a:prstGeom>
        </p:spPr>
      </p:pic>
      <p:cxnSp>
        <p:nvCxnSpPr>
          <p:cNvPr id="7" name="Straight Arrow Connector 6">
            <a:extLst>
              <a:ext uri="{FF2B5EF4-FFF2-40B4-BE49-F238E27FC236}">
                <a16:creationId xmlns:a16="http://schemas.microsoft.com/office/drawing/2014/main" id="{5B906FFF-C1EB-964D-8667-EB0B093CD8D9}"/>
              </a:ext>
            </a:extLst>
          </p:cNvPr>
          <p:cNvCxnSpPr/>
          <p:nvPr/>
        </p:nvCxnSpPr>
        <p:spPr>
          <a:xfrm>
            <a:off x="5498926" y="2492679"/>
            <a:ext cx="0" cy="388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8E30B98-D687-094B-BE26-ABD490A91DAC}"/>
              </a:ext>
            </a:extLst>
          </p:cNvPr>
          <p:cNvCxnSpPr>
            <a:cxnSpLocks/>
          </p:cNvCxnSpPr>
          <p:nvPr/>
        </p:nvCxnSpPr>
        <p:spPr>
          <a:xfrm>
            <a:off x="6488482" y="2492679"/>
            <a:ext cx="0" cy="388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189BCF8-E7F1-7748-A478-D5A1FB4DA0DD}"/>
              </a:ext>
            </a:extLst>
          </p:cNvPr>
          <p:cNvCxnSpPr>
            <a:cxnSpLocks/>
          </p:cNvCxnSpPr>
          <p:nvPr/>
        </p:nvCxnSpPr>
        <p:spPr>
          <a:xfrm flipV="1">
            <a:off x="5588695" y="3720230"/>
            <a:ext cx="0" cy="400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7FD89CE-8155-D847-97FE-D844120842EE}"/>
              </a:ext>
            </a:extLst>
          </p:cNvPr>
          <p:cNvCxnSpPr>
            <a:cxnSpLocks/>
          </p:cNvCxnSpPr>
          <p:nvPr/>
        </p:nvCxnSpPr>
        <p:spPr>
          <a:xfrm flipV="1">
            <a:off x="6768230" y="3720230"/>
            <a:ext cx="0" cy="400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8D560A6-0AC5-894E-B8B8-F2CFFACD711F}"/>
              </a:ext>
            </a:extLst>
          </p:cNvPr>
          <p:cNvSpPr txBox="1"/>
          <p:nvPr/>
        </p:nvSpPr>
        <p:spPr>
          <a:xfrm>
            <a:off x="5354569" y="2169817"/>
            <a:ext cx="468252" cy="369332"/>
          </a:xfrm>
          <a:prstGeom prst="rect">
            <a:avLst/>
          </a:prstGeom>
          <a:noFill/>
        </p:spPr>
        <p:txBody>
          <a:bodyPr wrap="square" rtlCol="0">
            <a:spAutoFit/>
          </a:bodyPr>
          <a:lstStyle/>
          <a:p>
            <a:r>
              <a:rPr lang="en-US" dirty="0"/>
              <a:t>A</a:t>
            </a:r>
          </a:p>
        </p:txBody>
      </p:sp>
      <p:sp>
        <p:nvSpPr>
          <p:cNvPr id="17" name="TextBox 16">
            <a:extLst>
              <a:ext uri="{FF2B5EF4-FFF2-40B4-BE49-F238E27FC236}">
                <a16:creationId xmlns:a16="http://schemas.microsoft.com/office/drawing/2014/main" id="{518A68A7-918B-3C43-8F11-86BE845D74AE}"/>
              </a:ext>
            </a:extLst>
          </p:cNvPr>
          <p:cNvSpPr txBox="1"/>
          <p:nvPr/>
        </p:nvSpPr>
        <p:spPr>
          <a:xfrm>
            <a:off x="6341007" y="2169817"/>
            <a:ext cx="468252" cy="369332"/>
          </a:xfrm>
          <a:prstGeom prst="rect">
            <a:avLst/>
          </a:prstGeom>
          <a:noFill/>
        </p:spPr>
        <p:txBody>
          <a:bodyPr wrap="square" rtlCol="0">
            <a:spAutoFit/>
          </a:bodyPr>
          <a:lstStyle/>
          <a:p>
            <a:r>
              <a:rPr lang="en-US" dirty="0"/>
              <a:t>B</a:t>
            </a:r>
          </a:p>
        </p:txBody>
      </p:sp>
      <p:sp>
        <p:nvSpPr>
          <p:cNvPr id="18" name="TextBox 17">
            <a:extLst>
              <a:ext uri="{FF2B5EF4-FFF2-40B4-BE49-F238E27FC236}">
                <a16:creationId xmlns:a16="http://schemas.microsoft.com/office/drawing/2014/main" id="{E36CA230-E242-F249-9712-B6F119B52C22}"/>
              </a:ext>
            </a:extLst>
          </p:cNvPr>
          <p:cNvSpPr txBox="1"/>
          <p:nvPr/>
        </p:nvSpPr>
        <p:spPr>
          <a:xfrm>
            <a:off x="5476085" y="4085556"/>
            <a:ext cx="468252" cy="369332"/>
          </a:xfrm>
          <a:prstGeom prst="rect">
            <a:avLst/>
          </a:prstGeom>
          <a:noFill/>
        </p:spPr>
        <p:txBody>
          <a:bodyPr wrap="square" rtlCol="0">
            <a:spAutoFit/>
          </a:bodyPr>
          <a:lstStyle/>
          <a:p>
            <a:r>
              <a:rPr lang="en-US" dirty="0"/>
              <a:t>C</a:t>
            </a:r>
          </a:p>
        </p:txBody>
      </p:sp>
      <p:sp>
        <p:nvSpPr>
          <p:cNvPr id="19" name="TextBox 18">
            <a:extLst>
              <a:ext uri="{FF2B5EF4-FFF2-40B4-BE49-F238E27FC236}">
                <a16:creationId xmlns:a16="http://schemas.microsoft.com/office/drawing/2014/main" id="{D8AE7A73-83F3-B549-AC95-C1047DF42B35}"/>
              </a:ext>
            </a:extLst>
          </p:cNvPr>
          <p:cNvSpPr txBox="1"/>
          <p:nvPr/>
        </p:nvSpPr>
        <p:spPr>
          <a:xfrm>
            <a:off x="6609426" y="4088584"/>
            <a:ext cx="468252" cy="369332"/>
          </a:xfrm>
          <a:prstGeom prst="rect">
            <a:avLst/>
          </a:prstGeom>
          <a:noFill/>
        </p:spPr>
        <p:txBody>
          <a:bodyPr wrap="square" rtlCol="0">
            <a:spAutoFit/>
          </a:bodyPr>
          <a:lstStyle/>
          <a:p>
            <a:r>
              <a:rPr lang="en-US" dirty="0"/>
              <a:t>D</a:t>
            </a:r>
          </a:p>
        </p:txBody>
      </p:sp>
      <p:sp>
        <p:nvSpPr>
          <p:cNvPr id="14" name="Rectangle 13">
            <a:extLst>
              <a:ext uri="{FF2B5EF4-FFF2-40B4-BE49-F238E27FC236}">
                <a16:creationId xmlns:a16="http://schemas.microsoft.com/office/drawing/2014/main" id="{AE467279-A4B5-E04B-AF8A-739CCA4A3CC4}"/>
              </a:ext>
            </a:extLst>
          </p:cNvPr>
          <p:cNvSpPr/>
          <p:nvPr/>
        </p:nvSpPr>
        <p:spPr>
          <a:xfrm>
            <a:off x="400833" y="4404992"/>
            <a:ext cx="8786948" cy="1312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Answer block</a:t>
            </a:r>
          </a:p>
        </p:txBody>
      </p:sp>
    </p:spTree>
    <p:custDataLst>
      <p:tags r:id="rId1"/>
    </p:custDataLst>
    <p:extLst>
      <p:ext uri="{BB962C8B-B14F-4D97-AF65-F5344CB8AC3E}">
        <p14:creationId xmlns:p14="http://schemas.microsoft.com/office/powerpoint/2010/main" val="27193574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SLIDE_COUNT" val="2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10760</TotalTime>
  <Words>2675</Words>
  <Application>Microsoft Office PowerPoint</Application>
  <PresentationFormat>Custom</PresentationFormat>
  <Paragraphs>208</Paragraphs>
  <Slides>25</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Open Sans</vt:lpstr>
      <vt:lpstr>Office Theme</vt:lpstr>
      <vt:lpstr>Measure and Mark off Materials</vt:lpstr>
      <vt:lpstr>PowerPoint Presentation</vt:lpstr>
      <vt:lpstr>Why is it important to measure and mark off materials?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Vid00: Meet Karabo. </vt:lpstr>
      <vt:lpstr>Vid01:Importance of measuring and marking off materials. </vt:lpstr>
      <vt:lpstr>Vid02:How to use an Engineer’s Square</vt:lpstr>
      <vt:lpstr>Vid03: How to use a Steel Rule</vt:lpstr>
      <vt:lpstr>Vid04: How to use a feeler gauge</vt:lpstr>
      <vt:lpstr>Vid05: How to use a Vernier Calliper</vt:lpstr>
      <vt:lpstr>Vid06:How to handle your equipment safely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343</cp:revision>
  <dcterms:created xsi:type="dcterms:W3CDTF">2018-02-02T12:07:09Z</dcterms:created>
  <dcterms:modified xsi:type="dcterms:W3CDTF">2018-09-20T07:25:37Z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