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comments/comment1.xml" ContentType="application/vnd.openxmlformats-officedocument.presentationml.comments+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14"/>
  </p:notesMasterIdLst>
  <p:sldIdLst>
    <p:sldId id="318" r:id="rId2"/>
    <p:sldId id="309" r:id="rId3"/>
    <p:sldId id="268" r:id="rId4"/>
    <p:sldId id="278" r:id="rId5"/>
    <p:sldId id="321" r:id="rId6"/>
    <p:sldId id="308" r:id="rId7"/>
    <p:sldId id="319" r:id="rId8"/>
    <p:sldId id="320" r:id="rId9"/>
    <p:sldId id="322" r:id="rId10"/>
    <p:sldId id="334" r:id="rId11"/>
    <p:sldId id="270" r:id="rId12"/>
    <p:sldId id="317" r:id="rId13"/>
  </p:sldIdLst>
  <p:sldSz cx="10239375" cy="5003800"/>
  <p:notesSz cx="6858000" cy="9144000"/>
  <p:custDataLst>
    <p:tags r:id="rId1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318"/>
            <p14:sldId id="309"/>
            <p14:sldId id="268"/>
            <p14:sldId id="278"/>
            <p14:sldId id="321"/>
            <p14:sldId id="308"/>
            <p14:sldId id="319"/>
            <p14:sldId id="320"/>
            <p14:sldId id="322"/>
            <p14:sldId id="334"/>
          </p14:sldIdLst>
        </p14:section>
        <p14:section name="Appendix" id="{61A5EB1E-5BAC-224D-8F20-5D1D8E086C2B}">
          <p14:sldIdLst>
            <p14:sldId id="270"/>
            <p14:sldId id="31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8"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3"/>
    <p:restoredTop sz="93712" autoAdjust="0"/>
  </p:normalViewPr>
  <p:slideViewPr>
    <p:cSldViewPr snapToGrid="0" snapToObjects="1">
      <p:cViewPr varScale="1">
        <p:scale>
          <a:sx n="145" d="100"/>
          <a:sy n="145" d="100"/>
        </p:scale>
        <p:origin x="17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5-29T11:31:48.079" idx="18">
    <p:pos x="5616" y="724"/>
    <p:text>Img12 - https://cdn.pixabay.com/photo/2017/03/02/09/26/question-mark-2110767_960_720.jpg</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20/09/2018</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4197431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3710699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design: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list of text should be broken up to make it more interesting. Text should be presented in a menu type of format.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Information should be presented in a clickable menu so that learner can click on each outcome instead of it being one long list. </a:t>
            </a:r>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b="1" dirty="0"/>
              <a:t>Note for development: </a:t>
            </a:r>
          </a:p>
          <a:p>
            <a:r>
              <a:rPr lang="en-ZA" dirty="0"/>
              <a:t>There are 8 steps for each of the 6 scenarios in Course 4. The scenario will be built out as once piece.  This storyboard covers:</a:t>
            </a:r>
          </a:p>
          <a:p>
            <a:r>
              <a:rPr lang="en-ZA" dirty="0"/>
              <a:t>Step 1- Client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Image showing electrician from unit 1 looking at plans (if there is space) and also image must be able to be enlarged</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2020354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endParaRPr lang="en-Z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t>Video of Katlego who realizes he needs screws to put the equipment together. Ho goes to buy screw but these are too big. The point of this video is to show how accuracy is vital – and also get them to understand tolerances.</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2020354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1241804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dirty="0"/>
              <a:t>MCQ</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b="0" dirty="0"/>
              <a:t>Answer 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b="0" dirty="0"/>
              <a:t>If B: Incorrect. The size can be between 50,00mm and 50,01mm.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b="0" dirty="0"/>
              <a:t>If C: Incorrect. </a:t>
            </a:r>
            <a:r>
              <a:rPr lang="en-GB" dirty="0"/>
              <a:t>The size can be larger (by 0,01mm) than the given dimension but not smaller than 50,00mm.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1467696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Video of Katlego correctly assembling the required part. He needs to ask for the pieces that he identifies on the drawing and show the users.</a:t>
            </a:r>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1903326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1144650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450795" y="4383866"/>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553930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9/20/2018</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custDataLst>
      <p:tags r:id="rId19"/>
    </p:custDataLst>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65" r:id="rId13"/>
    <p:sldLayoutId id="2147483661" r:id="rId14"/>
    <p:sldLayoutId id="2147483652" r:id="rId15"/>
    <p:sldLayoutId id="2147483664" r:id="rId16"/>
    <p:sldLayoutId id="2147483660"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comments" Target="../comments/comment1.xml"/><Relationship Id="rId4" Type="http://schemas.openxmlformats.org/officeDocument/2006/relationships/image" Target="../media/image7.tif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ZA" dirty="0"/>
              <a:t>Tools and Electrical Measuring Instruments</a:t>
            </a:r>
            <a:endParaRPr lang="en-GB" dirty="0"/>
          </a:p>
        </p:txBody>
      </p:sp>
      <p:sp>
        <p:nvSpPr>
          <p:cNvPr id="3" name="Subtitle 2"/>
          <p:cNvSpPr>
            <a:spLocks noGrp="1"/>
          </p:cNvSpPr>
          <p:nvPr>
            <p:ph type="subTitle" idx="1"/>
          </p:nvPr>
        </p:nvSpPr>
        <p:spPr/>
        <p:txBody>
          <a:bodyPr>
            <a:normAutofit/>
          </a:bodyPr>
          <a:lstStyle/>
          <a:p>
            <a:pPr algn="l"/>
            <a:r>
              <a:rPr lang="en-GB" sz="2400" dirty="0"/>
              <a:t>Topic: Reading engineering drawings</a:t>
            </a:r>
          </a:p>
        </p:txBody>
      </p:sp>
      <p:sp>
        <p:nvSpPr>
          <p:cNvPr id="4" name="Rectangle 3">
            <a:extLst>
              <a:ext uri="{FF2B5EF4-FFF2-40B4-BE49-F238E27FC236}">
                <a16:creationId xmlns:a16="http://schemas.microsoft.com/office/drawing/2014/main" id="{0991F5C2-1A9C-4A7E-A028-10C575897B16}"/>
              </a:ext>
            </a:extLst>
          </p:cNvPr>
          <p:cNvSpPr/>
          <p:nvPr/>
        </p:nvSpPr>
        <p:spPr>
          <a:xfrm>
            <a:off x="2222681" y="3232200"/>
            <a:ext cx="2214880" cy="1381760"/>
          </a:xfrm>
          <a:prstGeom prst="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ZA" dirty="0"/>
              <a:t>Incomplete – add 5 questions and video and image briefs</a:t>
            </a:r>
          </a:p>
        </p:txBody>
      </p:sp>
    </p:spTree>
    <p:custDataLst>
      <p:tags r:id="rId1"/>
    </p:custDataLst>
    <p:extLst>
      <p:ext uri="{BB962C8B-B14F-4D97-AF65-F5344CB8AC3E}">
        <p14:creationId xmlns:p14="http://schemas.microsoft.com/office/powerpoint/2010/main" val="2441198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 Quick Quiz</a:t>
            </a:r>
          </a:p>
        </p:txBody>
      </p:sp>
      <p:sp>
        <p:nvSpPr>
          <p:cNvPr id="3" name="Content Placeholder 2"/>
          <p:cNvSpPr>
            <a:spLocks noGrp="1"/>
          </p:cNvSpPr>
          <p:nvPr>
            <p:ph idx="1"/>
          </p:nvPr>
        </p:nvSpPr>
        <p:spPr>
          <a:xfrm>
            <a:off x="1122531" y="1091868"/>
            <a:ext cx="4835357" cy="3645525"/>
          </a:xfrm>
        </p:spPr>
        <p:txBody>
          <a:bodyPr>
            <a:noAutofit/>
          </a:bodyPr>
          <a:lstStyle/>
          <a:p>
            <a:pPr marL="0" indent="0" algn="just">
              <a:buNone/>
            </a:pPr>
            <a:r>
              <a:rPr lang="en-GB" sz="2400" dirty="0"/>
              <a:t>Before we end off, take some time to check your understanding of what we have covered in this unit by answering the following questions.</a:t>
            </a:r>
          </a:p>
        </p:txBody>
      </p:sp>
      <p:pic>
        <p:nvPicPr>
          <p:cNvPr id="4" name="Picture 3">
            <a:extLst>
              <a:ext uri="{FF2B5EF4-FFF2-40B4-BE49-F238E27FC236}">
                <a16:creationId xmlns:a16="http://schemas.microsoft.com/office/drawing/2014/main" id="{F8E5B007-18CF-7F4C-888C-10F330E59B7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577601" y="1091868"/>
            <a:ext cx="4417143" cy="2944762"/>
          </a:xfrm>
          <a:prstGeom prst="rect">
            <a:avLst/>
          </a:prstGeom>
        </p:spPr>
      </p:pic>
      <p:sp>
        <p:nvSpPr>
          <p:cNvPr id="5" name="Rectangle 4">
            <a:extLst>
              <a:ext uri="{FF2B5EF4-FFF2-40B4-BE49-F238E27FC236}">
                <a16:creationId xmlns:a16="http://schemas.microsoft.com/office/drawing/2014/main" id="{D6833181-99B6-415E-AA1F-0BEEED139C29}"/>
              </a:ext>
            </a:extLst>
          </p:cNvPr>
          <p:cNvSpPr/>
          <p:nvPr/>
        </p:nvSpPr>
        <p:spPr>
          <a:xfrm>
            <a:off x="2222681" y="3058160"/>
            <a:ext cx="2214880" cy="1381760"/>
          </a:xfrm>
          <a:prstGeom prst="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ZA" dirty="0"/>
              <a:t>Incomplete – add 5 questions</a:t>
            </a:r>
          </a:p>
        </p:txBody>
      </p:sp>
    </p:spTree>
    <p:custDataLst>
      <p:tags r:id="rId1"/>
    </p:custDataLst>
    <p:extLst>
      <p:ext uri="{BB962C8B-B14F-4D97-AF65-F5344CB8AC3E}">
        <p14:creationId xmlns:p14="http://schemas.microsoft.com/office/powerpoint/2010/main" val="357927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a:t>
            </a:r>
          </a:p>
        </p:txBody>
      </p:sp>
      <p:sp>
        <p:nvSpPr>
          <p:cNvPr id="3" name="Content Placeholder 2"/>
          <p:cNvSpPr>
            <a:spLocks noGrp="1"/>
          </p:cNvSpPr>
          <p:nvPr>
            <p:ph sz="quarter" idx="10"/>
          </p:nvPr>
        </p:nvSpPr>
        <p:spPr>
          <a:xfrm>
            <a:off x="703958" y="1054557"/>
            <a:ext cx="8831461" cy="3551308"/>
          </a:xfrm>
        </p:spPr>
        <p:txBody>
          <a:bodyPr>
            <a:normAutofit/>
          </a:bodyPr>
          <a:lstStyle/>
          <a:p>
            <a:pPr marL="0" indent="0">
              <a:buNone/>
            </a:pPr>
            <a:endParaRPr lang="en-GB" i="1" dirty="0"/>
          </a:p>
        </p:txBody>
      </p:sp>
    </p:spTree>
    <p:custDataLst>
      <p:tags r:id="rId1"/>
    </p:custDataLst>
    <p:extLst>
      <p:ext uri="{BB962C8B-B14F-4D97-AF65-F5344CB8AC3E}">
        <p14:creationId xmlns:p14="http://schemas.microsoft.com/office/powerpoint/2010/main" val="11897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Resource 01:</a:t>
            </a:r>
          </a:p>
        </p:txBody>
      </p:sp>
      <p:sp>
        <p:nvSpPr>
          <p:cNvPr id="3" name="Content Placeholder 2"/>
          <p:cNvSpPr>
            <a:spLocks noGrp="1"/>
          </p:cNvSpPr>
          <p:nvPr>
            <p:ph sz="quarter" idx="10"/>
          </p:nvPr>
        </p:nvSpPr>
        <p:spPr>
          <a:xfrm>
            <a:off x="826109" y="1059933"/>
            <a:ext cx="8284354" cy="3943867"/>
          </a:xfrm>
        </p:spPr>
        <p:txBody>
          <a:bodyPr>
            <a:noAutofit/>
          </a:bodyPr>
          <a:lstStyle/>
          <a:p>
            <a:pPr marL="0" indent="0">
              <a:buNone/>
            </a:pPr>
            <a:endParaRPr lang="en-US" sz="912" dirty="0"/>
          </a:p>
        </p:txBody>
      </p:sp>
    </p:spTree>
    <p:custDataLst>
      <p:tags r:id="rId1"/>
    </p:custDataLst>
    <p:extLst>
      <p:ext uri="{BB962C8B-B14F-4D97-AF65-F5344CB8AC3E}">
        <p14:creationId xmlns:p14="http://schemas.microsoft.com/office/powerpoint/2010/main" val="3445481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 </a:t>
            </a:r>
          </a:p>
        </p:txBody>
      </p:sp>
      <p:sp>
        <p:nvSpPr>
          <p:cNvPr id="3" name="Content Placeholder 2"/>
          <p:cNvSpPr>
            <a:spLocks noGrp="1"/>
          </p:cNvSpPr>
          <p:nvPr>
            <p:ph idx="1"/>
          </p:nvPr>
        </p:nvSpPr>
        <p:spPr>
          <a:xfrm>
            <a:off x="1122531" y="1091868"/>
            <a:ext cx="8059513" cy="814762"/>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122531" y="1091868"/>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None/>
            </a:pPr>
            <a:r>
              <a:rPr lang="en-GB" sz="2400" dirty="0"/>
              <a:t>On completion of this unit, you will be able to read and interpret an engineering drawing. </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3: Dimensions and tolerances</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1" y="1091868"/>
            <a:ext cx="8059513" cy="3645525"/>
          </a:xfrm>
        </p:spPr>
        <p:txBody>
          <a:bodyPr>
            <a:noAutofit/>
          </a:bodyPr>
          <a:lstStyle/>
          <a:p>
            <a:pPr marL="0" indent="0">
              <a:buNone/>
            </a:pPr>
            <a:r>
              <a:rPr lang="en-GB" sz="2400" dirty="0"/>
              <a:t>Now you know what the abbreviations and symbol on this drawing mean. You are one step closer to helping Katlego know what he needs to buy to put this equipment together.</a:t>
            </a:r>
          </a:p>
          <a:p>
            <a:pPr marL="0" indent="0">
              <a:buNone/>
            </a:pPr>
            <a:endParaRPr lang="en-GB" sz="2400" dirty="0"/>
          </a:p>
          <a:p>
            <a:pPr marL="0" indent="0">
              <a:buNone/>
            </a:pPr>
            <a:endParaRPr lang="en-GB" sz="2400" dirty="0"/>
          </a:p>
          <a:p>
            <a:pPr marL="0" indent="0">
              <a:buNone/>
            </a:pPr>
            <a:endParaRPr lang="en-GB" sz="2400" dirty="0"/>
          </a:p>
          <a:p>
            <a:pPr marL="0" indent="0">
              <a:buNone/>
            </a:pPr>
            <a:r>
              <a:rPr lang="en-GB" sz="2400" dirty="0"/>
              <a:t>Can you see what these measurements are </a:t>
            </a:r>
          </a:p>
          <a:p>
            <a:pPr marL="0" indent="0">
              <a:buNone/>
            </a:pPr>
            <a:r>
              <a:rPr lang="en-GB" sz="2400" dirty="0"/>
              <a:t>indicating? Why do you think we use mm and not m or cm?</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Rectangle 3">
            <a:extLst>
              <a:ext uri="{FF2B5EF4-FFF2-40B4-BE49-F238E27FC236}">
                <a16:creationId xmlns:a16="http://schemas.microsoft.com/office/drawing/2014/main" id="{42B9E926-9D28-4B5C-AA86-03CD6C1C6F00}"/>
              </a:ext>
            </a:extLst>
          </p:cNvPr>
          <p:cNvSpPr/>
          <p:nvPr/>
        </p:nvSpPr>
        <p:spPr>
          <a:xfrm>
            <a:off x="6899405" y="2155415"/>
            <a:ext cx="3120448" cy="17565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Repeat intro image from Unit 1</a:t>
            </a:r>
          </a:p>
        </p:txBody>
      </p:sp>
      <p:sp>
        <p:nvSpPr>
          <p:cNvPr id="5" name="Rectangle 4">
            <a:extLst>
              <a:ext uri="{FF2B5EF4-FFF2-40B4-BE49-F238E27FC236}">
                <a16:creationId xmlns:a16="http://schemas.microsoft.com/office/drawing/2014/main" id="{03F464D2-BA35-43AD-967E-D728B24606AE}"/>
              </a:ext>
            </a:extLst>
          </p:cNvPr>
          <p:cNvSpPr/>
          <p:nvPr/>
        </p:nvSpPr>
        <p:spPr>
          <a:xfrm>
            <a:off x="1224461" y="2196343"/>
            <a:ext cx="4168119" cy="1200329"/>
          </a:xfrm>
          <a:prstGeom prst="rect">
            <a:avLst/>
          </a:prstGeom>
          <a:solidFill>
            <a:schemeClr val="tx2">
              <a:lumMod val="40000"/>
              <a:lumOff val="60000"/>
            </a:schemeClr>
          </a:solidFill>
        </p:spPr>
        <p:txBody>
          <a:bodyPr wrap="square">
            <a:spAutoFit/>
          </a:bodyPr>
          <a:lstStyle/>
          <a:p>
            <a:pPr algn="just"/>
            <a:r>
              <a:rPr lang="en-GB" sz="2400" i="1" dirty="0"/>
              <a:t>Click here to enlarge the image and look at the measurements on the drawing. </a:t>
            </a:r>
          </a:p>
        </p:txBody>
      </p:sp>
      <p:pic>
        <p:nvPicPr>
          <p:cNvPr id="6" name="Graphic 5" descr="User">
            <a:extLst>
              <a:ext uri="{FF2B5EF4-FFF2-40B4-BE49-F238E27FC236}">
                <a16:creationId xmlns:a16="http://schemas.microsoft.com/office/drawing/2014/main" id="{400AF29A-379C-463C-AC51-803D8BF8F4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0415" y="2179627"/>
            <a:ext cx="854046" cy="854046"/>
          </a:xfrm>
          <a:prstGeom prst="rect">
            <a:avLst/>
          </a:prstGeom>
        </p:spPr>
      </p:pic>
    </p:spTree>
    <p:custDataLst>
      <p:tags r:id="rId1"/>
    </p:custDataLst>
    <p:extLst>
      <p:ext uri="{BB962C8B-B14F-4D97-AF65-F5344CB8AC3E}">
        <p14:creationId xmlns:p14="http://schemas.microsoft.com/office/powerpoint/2010/main" val="1786239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a:t>Dimensions</a:t>
            </a:r>
            <a:endParaRPr lang="en-GB" sz="3000" dirty="0"/>
          </a:p>
        </p:txBody>
      </p:sp>
      <p:sp>
        <p:nvSpPr>
          <p:cNvPr id="3" name="Content Placeholder 2"/>
          <p:cNvSpPr>
            <a:spLocks noGrp="1"/>
          </p:cNvSpPr>
          <p:nvPr>
            <p:ph idx="1"/>
          </p:nvPr>
        </p:nvSpPr>
        <p:spPr>
          <a:xfrm>
            <a:off x="1122531" y="1091868"/>
            <a:ext cx="8059513" cy="3645525"/>
          </a:xfrm>
        </p:spPr>
        <p:txBody>
          <a:bodyPr>
            <a:noAutofit/>
          </a:bodyPr>
          <a:lstStyle/>
          <a:p>
            <a:pPr marL="0" indent="0">
              <a:buNone/>
            </a:pPr>
            <a:r>
              <a:rPr lang="en-ZA" dirty="0"/>
              <a:t>Have you noticed that drawings are usually dimensioned in millimetres? When we need a high degree of accuracy, dimensions are given in decimal parts of a millimetre. This will ensure greater precision.</a:t>
            </a:r>
          </a:p>
          <a:p>
            <a:pPr marL="0" indent="0">
              <a:buNone/>
            </a:pPr>
            <a:endParaRPr lang="en-ZA" dirty="0"/>
          </a:p>
          <a:p>
            <a:pPr marL="0" indent="0">
              <a:buNone/>
            </a:pPr>
            <a:endParaRPr lang="en-ZA" dirty="0"/>
          </a:p>
          <a:p>
            <a:pPr marL="0" indent="0">
              <a:buNone/>
            </a:pPr>
            <a:r>
              <a:rPr lang="en-ZA" dirty="0"/>
              <a:t>	</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F2675EA6-668C-492F-A9D9-0D6AC8FC429A}"/>
              </a:ext>
            </a:extLst>
          </p:cNvPr>
          <p:cNvPicPr>
            <a:picLocks noChangeAspect="1"/>
          </p:cNvPicPr>
          <p:nvPr/>
        </p:nvPicPr>
        <p:blipFill>
          <a:blip r:embed="rId4"/>
          <a:stretch>
            <a:fillRect/>
          </a:stretch>
        </p:blipFill>
        <p:spPr>
          <a:xfrm>
            <a:off x="1122531" y="2152171"/>
            <a:ext cx="4792663" cy="1038410"/>
          </a:xfrm>
          <a:prstGeom prst="rect">
            <a:avLst/>
          </a:prstGeom>
        </p:spPr>
      </p:pic>
      <p:pic>
        <p:nvPicPr>
          <p:cNvPr id="5" name="Picture 4">
            <a:extLst>
              <a:ext uri="{FF2B5EF4-FFF2-40B4-BE49-F238E27FC236}">
                <a16:creationId xmlns:a16="http://schemas.microsoft.com/office/drawing/2014/main" id="{A5EF9935-85AC-420A-9DAC-D83026D4E7FA}"/>
              </a:ext>
            </a:extLst>
          </p:cNvPr>
          <p:cNvPicPr>
            <a:picLocks noChangeAspect="1"/>
          </p:cNvPicPr>
          <p:nvPr/>
        </p:nvPicPr>
        <p:blipFill>
          <a:blip r:embed="rId5"/>
          <a:stretch>
            <a:fillRect/>
          </a:stretch>
        </p:blipFill>
        <p:spPr>
          <a:xfrm>
            <a:off x="1186920" y="3335869"/>
            <a:ext cx="4655080" cy="1511985"/>
          </a:xfrm>
          <a:prstGeom prst="rect">
            <a:avLst/>
          </a:prstGeom>
        </p:spPr>
      </p:pic>
      <p:sp>
        <p:nvSpPr>
          <p:cNvPr id="7" name="Rectangle 6">
            <a:extLst>
              <a:ext uri="{FF2B5EF4-FFF2-40B4-BE49-F238E27FC236}">
                <a16:creationId xmlns:a16="http://schemas.microsoft.com/office/drawing/2014/main" id="{56B7BC18-23BB-4856-8CAB-44CD4CF5FFB9}"/>
              </a:ext>
            </a:extLst>
          </p:cNvPr>
          <p:cNvSpPr/>
          <p:nvPr/>
        </p:nvSpPr>
        <p:spPr>
          <a:xfrm>
            <a:off x="6829902" y="1973536"/>
            <a:ext cx="3102157" cy="1200329"/>
          </a:xfrm>
          <a:prstGeom prst="rect">
            <a:avLst/>
          </a:prstGeom>
          <a:solidFill>
            <a:schemeClr val="tx2">
              <a:lumMod val="40000"/>
              <a:lumOff val="60000"/>
            </a:schemeClr>
          </a:solidFill>
        </p:spPr>
        <p:txBody>
          <a:bodyPr wrap="square">
            <a:spAutoFit/>
          </a:bodyPr>
          <a:lstStyle/>
          <a:p>
            <a:pPr algn="just"/>
            <a:r>
              <a:rPr lang="en-GB" sz="2400" i="1" dirty="0"/>
              <a:t>Click here to see why Katlego still needs your help. </a:t>
            </a:r>
          </a:p>
        </p:txBody>
      </p:sp>
      <p:pic>
        <p:nvPicPr>
          <p:cNvPr id="8" name="Graphic 7" descr="User">
            <a:extLst>
              <a:ext uri="{FF2B5EF4-FFF2-40B4-BE49-F238E27FC236}">
                <a16:creationId xmlns:a16="http://schemas.microsoft.com/office/drawing/2014/main" id="{016B95E0-3D58-470F-93C2-BFC9C5E569C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45525" y="1973536"/>
            <a:ext cx="854046" cy="854046"/>
          </a:xfrm>
          <a:prstGeom prst="rect">
            <a:avLst/>
          </a:prstGeom>
        </p:spPr>
      </p:pic>
      <p:sp>
        <p:nvSpPr>
          <p:cNvPr id="10" name="Rectangle 9">
            <a:extLst>
              <a:ext uri="{FF2B5EF4-FFF2-40B4-BE49-F238E27FC236}">
                <a16:creationId xmlns:a16="http://schemas.microsoft.com/office/drawing/2014/main" id="{3EE17111-1F10-4368-9EAD-907F01FC26FD}"/>
              </a:ext>
            </a:extLst>
          </p:cNvPr>
          <p:cNvSpPr/>
          <p:nvPr/>
        </p:nvSpPr>
        <p:spPr>
          <a:xfrm>
            <a:off x="7267613" y="3335869"/>
            <a:ext cx="2226734" cy="139552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SME: Please assist with this video. What can demonstrate the info described below?</a:t>
            </a:r>
          </a:p>
        </p:txBody>
      </p:sp>
    </p:spTree>
    <p:custDataLst>
      <p:tags r:id="rId1"/>
    </p:custDataLst>
    <p:extLst>
      <p:ext uri="{BB962C8B-B14F-4D97-AF65-F5344CB8AC3E}">
        <p14:creationId xmlns:p14="http://schemas.microsoft.com/office/powerpoint/2010/main" val="3838984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Tolerances</a:t>
            </a:r>
          </a:p>
        </p:txBody>
      </p:sp>
      <p:sp>
        <p:nvSpPr>
          <p:cNvPr id="3" name="Content Placeholder 2"/>
          <p:cNvSpPr>
            <a:spLocks noGrp="1"/>
          </p:cNvSpPr>
          <p:nvPr>
            <p:ph idx="1"/>
          </p:nvPr>
        </p:nvSpPr>
        <p:spPr>
          <a:xfrm>
            <a:off x="1122531" y="1091868"/>
            <a:ext cx="8059513" cy="3645525"/>
          </a:xfrm>
        </p:spPr>
        <p:txBody>
          <a:bodyPr>
            <a:noAutofit/>
          </a:bodyPr>
          <a:lstStyle/>
          <a:p>
            <a:pPr marL="0" indent="0">
              <a:buNone/>
            </a:pPr>
            <a:r>
              <a:rPr lang="en-ZA" sz="2400" dirty="0"/>
              <a:t>Now you have seen that even if we know the dimensions of an object, sometimes we need to see that allowances are made for parts to be oversize or undersize.</a:t>
            </a:r>
          </a:p>
          <a:p>
            <a:pPr marL="0" indent="0">
              <a:buNone/>
            </a:pPr>
            <a:r>
              <a:rPr lang="en-ZA" sz="2400" dirty="0"/>
              <a:t>These are called </a:t>
            </a:r>
            <a:r>
              <a:rPr lang="en-ZA" sz="2400" b="1" dirty="0"/>
              <a:t>tolerances</a:t>
            </a:r>
            <a:r>
              <a:rPr lang="en-ZA" sz="2400" dirty="0"/>
              <a:t>. The plus symbol </a:t>
            </a:r>
            <a:r>
              <a:rPr lang="en-ZA" sz="2400" b="1" dirty="0"/>
              <a:t>+</a:t>
            </a:r>
            <a:r>
              <a:rPr lang="en-ZA" sz="2400" dirty="0"/>
              <a:t> means that the machined surface can be larger, and </a:t>
            </a:r>
            <a:r>
              <a:rPr lang="en-ZA" sz="2400" b="1" dirty="0"/>
              <a:t>-</a:t>
            </a:r>
            <a:r>
              <a:rPr lang="en-ZA" sz="2400" dirty="0"/>
              <a:t> minus means that it can be smaller than the dimension stated on the drawing. </a:t>
            </a:r>
          </a:p>
          <a:p>
            <a:pPr marL="0" indent="0">
              <a:buNone/>
            </a:pPr>
            <a:r>
              <a:rPr lang="en-ZA" sz="2400" dirty="0"/>
              <a:t>This image shows it can be 1/100 mm or 0,01 mm larger or smaller, i.e. it can be any size between 49,99 mm to 50,01 mm.</a:t>
            </a:r>
          </a:p>
          <a:p>
            <a:pPr marL="0" indent="0">
              <a:buNone/>
            </a:pPr>
            <a:endParaRPr lang="en-ZA" dirty="0"/>
          </a:p>
          <a:p>
            <a:pPr marL="0" indent="0">
              <a:buNone/>
            </a:pPr>
            <a:endParaRPr lang="en-ZA" dirty="0"/>
          </a:p>
          <a:p>
            <a:pPr marL="0" indent="0">
              <a:buNone/>
            </a:pPr>
            <a:endParaRPr lang="en-ZA" dirty="0"/>
          </a:p>
          <a:p>
            <a:pPr marL="0" indent="0">
              <a:buNone/>
            </a:pPr>
            <a:r>
              <a:rPr lang="en-ZA" dirty="0"/>
              <a:t>	</a:t>
            </a:r>
          </a:p>
          <a:p>
            <a:endParaRPr lang="en-ZA"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Rectangle 3">
            <a:extLst>
              <a:ext uri="{FF2B5EF4-FFF2-40B4-BE49-F238E27FC236}">
                <a16:creationId xmlns:a16="http://schemas.microsoft.com/office/drawing/2014/main" id="{B3B954B2-79ED-4294-81A0-C480E0453530}"/>
              </a:ext>
            </a:extLst>
          </p:cNvPr>
          <p:cNvSpPr/>
          <p:nvPr/>
        </p:nvSpPr>
        <p:spPr>
          <a:xfrm>
            <a:off x="7681922" y="54740"/>
            <a:ext cx="2226734" cy="9671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SME: Please assist with this slide</a:t>
            </a:r>
          </a:p>
        </p:txBody>
      </p:sp>
      <p:pic>
        <p:nvPicPr>
          <p:cNvPr id="5" name="Picture 4">
            <a:extLst>
              <a:ext uri="{FF2B5EF4-FFF2-40B4-BE49-F238E27FC236}">
                <a16:creationId xmlns:a16="http://schemas.microsoft.com/office/drawing/2014/main" id="{BD3E98AE-3CC0-4329-8CC8-44CB2CC96736}"/>
              </a:ext>
            </a:extLst>
          </p:cNvPr>
          <p:cNvPicPr>
            <a:picLocks noChangeAspect="1"/>
          </p:cNvPicPr>
          <p:nvPr/>
        </p:nvPicPr>
        <p:blipFill>
          <a:blip r:embed="rId4"/>
          <a:stretch>
            <a:fillRect/>
          </a:stretch>
        </p:blipFill>
        <p:spPr>
          <a:xfrm>
            <a:off x="3853365" y="4038599"/>
            <a:ext cx="2894762" cy="885059"/>
          </a:xfrm>
          <a:prstGeom prst="rect">
            <a:avLst/>
          </a:prstGeom>
        </p:spPr>
      </p:pic>
    </p:spTree>
    <p:custDataLst>
      <p:tags r:id="rId1"/>
    </p:custDataLst>
    <p:extLst>
      <p:ext uri="{BB962C8B-B14F-4D97-AF65-F5344CB8AC3E}">
        <p14:creationId xmlns:p14="http://schemas.microsoft.com/office/powerpoint/2010/main" val="823748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Tolerances</a:t>
            </a:r>
          </a:p>
        </p:txBody>
      </p:sp>
      <p:sp>
        <p:nvSpPr>
          <p:cNvPr id="3" name="Content Placeholder 2"/>
          <p:cNvSpPr>
            <a:spLocks noGrp="1"/>
          </p:cNvSpPr>
          <p:nvPr>
            <p:ph idx="1"/>
          </p:nvPr>
        </p:nvSpPr>
        <p:spPr>
          <a:xfrm>
            <a:off x="1122531" y="1091868"/>
            <a:ext cx="8059513" cy="3645525"/>
          </a:xfrm>
        </p:spPr>
        <p:txBody>
          <a:bodyPr>
            <a:noAutofit/>
          </a:bodyPr>
          <a:lstStyle/>
          <a:p>
            <a:pPr marL="0" indent="0">
              <a:buNone/>
            </a:pPr>
            <a:r>
              <a:rPr lang="en-GB" dirty="0"/>
              <a:t>What can you tell about the tolerances shown on this diagram? </a:t>
            </a:r>
          </a:p>
          <a:p>
            <a:pPr marL="457200" indent="-457200">
              <a:buAutoNum type="alphaLcParenR"/>
            </a:pPr>
            <a:r>
              <a:rPr lang="en-GB" dirty="0"/>
              <a:t>The size can be larger by 0,01mm but not smaller than the dimension given.</a:t>
            </a:r>
          </a:p>
          <a:p>
            <a:pPr marL="457200" indent="-457200">
              <a:buAutoNum type="alphaLcParenR"/>
            </a:pPr>
            <a:r>
              <a:rPr lang="en-GB" dirty="0"/>
              <a:t>The size can be between 49,99mm and 50,01mm.</a:t>
            </a:r>
          </a:p>
          <a:p>
            <a:pPr marL="457200" indent="-457200">
              <a:buAutoNum type="alphaLcParenR"/>
            </a:pPr>
            <a:r>
              <a:rPr lang="en-GB" dirty="0"/>
              <a:t>The size can be smaller than the given dimension but not larger.</a:t>
            </a:r>
          </a:p>
          <a:p>
            <a:pPr marL="0" indent="0">
              <a:buNone/>
            </a:pPr>
            <a:endParaRPr lang="en-GB" dirty="0"/>
          </a:p>
          <a:p>
            <a:pPr marL="0" indent="0">
              <a:buNone/>
            </a:pPr>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41222957-D091-4E69-81DE-85DCA3B2FAEA}"/>
              </a:ext>
            </a:extLst>
          </p:cNvPr>
          <p:cNvPicPr>
            <a:picLocks noChangeAspect="1"/>
          </p:cNvPicPr>
          <p:nvPr/>
        </p:nvPicPr>
        <p:blipFill>
          <a:blip r:embed="rId4"/>
          <a:stretch>
            <a:fillRect/>
          </a:stretch>
        </p:blipFill>
        <p:spPr>
          <a:xfrm>
            <a:off x="6227473" y="116017"/>
            <a:ext cx="3276071" cy="975851"/>
          </a:xfrm>
          <a:prstGeom prst="rect">
            <a:avLst/>
          </a:prstGeom>
        </p:spPr>
      </p:pic>
    </p:spTree>
    <p:custDataLst>
      <p:tags r:id="rId1"/>
    </p:custDataLst>
    <p:extLst>
      <p:ext uri="{BB962C8B-B14F-4D97-AF65-F5344CB8AC3E}">
        <p14:creationId xmlns:p14="http://schemas.microsoft.com/office/powerpoint/2010/main" val="4273770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At last…</a:t>
            </a:r>
          </a:p>
        </p:txBody>
      </p:sp>
      <p:sp>
        <p:nvSpPr>
          <p:cNvPr id="3" name="Content Placeholder 2"/>
          <p:cNvSpPr>
            <a:spLocks noGrp="1"/>
          </p:cNvSpPr>
          <p:nvPr>
            <p:ph idx="1"/>
          </p:nvPr>
        </p:nvSpPr>
        <p:spPr>
          <a:xfrm>
            <a:off x="1122531" y="1091868"/>
            <a:ext cx="8059513" cy="3645525"/>
          </a:xfrm>
        </p:spPr>
        <p:txBody>
          <a:bodyPr>
            <a:noAutofit/>
          </a:bodyPr>
          <a:lstStyle/>
          <a:p>
            <a:pPr marL="0" indent="0">
              <a:buNone/>
            </a:pPr>
            <a:r>
              <a:rPr lang="en-GB" dirty="0"/>
              <a:t>You should be able to interpret engineering drawings now.</a:t>
            </a:r>
          </a:p>
          <a:p>
            <a:pPr marL="0" indent="0">
              <a:buNone/>
            </a:pPr>
            <a:r>
              <a:rPr lang="en-GB" dirty="0"/>
              <a:t>Describe what you would tell Katlego to buy so that he can assemble the equipment he needs.</a:t>
            </a:r>
          </a:p>
          <a:p>
            <a:pPr marL="0" indent="0">
              <a:buNone/>
            </a:pPr>
            <a:endParaRPr lang="en-GB" dirty="0"/>
          </a:p>
          <a:p>
            <a:pPr marL="0" indent="0">
              <a:buNone/>
            </a:pPr>
            <a:r>
              <a:rPr lang="en-GB" dirty="0"/>
              <a:t>[Space to type in – for </a:t>
            </a:r>
            <a:r>
              <a:rPr lang="en-GB" dirty="0" err="1"/>
              <a:t>ePortfolio</a:t>
            </a:r>
            <a:r>
              <a:rPr lang="en-GB" dirty="0"/>
              <a:t>?]</a:t>
            </a:r>
          </a:p>
          <a:p>
            <a:pPr marL="0" indent="0">
              <a:buNone/>
            </a:pPr>
            <a:endParaRPr lang="en-GB" dirty="0"/>
          </a:p>
          <a:p>
            <a:pPr marL="0" indent="0">
              <a:buNone/>
            </a:pPr>
            <a:endParaRPr lang="en-GB" dirty="0"/>
          </a:p>
          <a:p>
            <a:endParaRPr lang="en-GB" dirty="0"/>
          </a:p>
          <a:p>
            <a:endParaRPr lang="en-GB" dirty="0"/>
          </a:p>
          <a:p>
            <a:endParaRPr lang="en-GB" dirty="0"/>
          </a:p>
        </p:txBody>
      </p:sp>
      <p:sp>
        <p:nvSpPr>
          <p:cNvPr id="5" name="Rectangle 4">
            <a:extLst>
              <a:ext uri="{FF2B5EF4-FFF2-40B4-BE49-F238E27FC236}">
                <a16:creationId xmlns:a16="http://schemas.microsoft.com/office/drawing/2014/main" id="{447D47E3-5010-44BD-BB26-2A38DEC72E73}"/>
              </a:ext>
            </a:extLst>
          </p:cNvPr>
          <p:cNvSpPr/>
          <p:nvPr/>
        </p:nvSpPr>
        <p:spPr>
          <a:xfrm>
            <a:off x="6899405" y="2155415"/>
            <a:ext cx="3120448" cy="17565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Repeat intro image from Unit 1</a:t>
            </a:r>
          </a:p>
        </p:txBody>
      </p:sp>
      <p:sp>
        <p:nvSpPr>
          <p:cNvPr id="6" name="Rectangle 5">
            <a:extLst>
              <a:ext uri="{FF2B5EF4-FFF2-40B4-BE49-F238E27FC236}">
                <a16:creationId xmlns:a16="http://schemas.microsoft.com/office/drawing/2014/main" id="{EF39F0D4-201D-43D3-B9C7-E89D58C1919B}"/>
              </a:ext>
            </a:extLst>
          </p:cNvPr>
          <p:cNvSpPr/>
          <p:nvPr/>
        </p:nvSpPr>
        <p:spPr>
          <a:xfrm>
            <a:off x="1701947" y="3173865"/>
            <a:ext cx="3102157" cy="830997"/>
          </a:xfrm>
          <a:prstGeom prst="rect">
            <a:avLst/>
          </a:prstGeom>
          <a:solidFill>
            <a:schemeClr val="tx2">
              <a:lumMod val="40000"/>
              <a:lumOff val="60000"/>
            </a:schemeClr>
          </a:solidFill>
        </p:spPr>
        <p:txBody>
          <a:bodyPr wrap="square">
            <a:spAutoFit/>
          </a:bodyPr>
          <a:lstStyle/>
          <a:p>
            <a:pPr algn="just"/>
            <a:r>
              <a:rPr lang="en-GB" sz="2400" i="1" dirty="0"/>
              <a:t>Click here to see if you were correct.</a:t>
            </a:r>
          </a:p>
        </p:txBody>
      </p:sp>
      <p:pic>
        <p:nvPicPr>
          <p:cNvPr id="7" name="Graphic 6" descr="User">
            <a:extLst>
              <a:ext uri="{FF2B5EF4-FFF2-40B4-BE49-F238E27FC236}">
                <a16:creationId xmlns:a16="http://schemas.microsoft.com/office/drawing/2014/main" id="{B0486928-12F3-4392-8E3B-D5B97EF92A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7570" y="3173865"/>
            <a:ext cx="854046" cy="854046"/>
          </a:xfrm>
          <a:prstGeom prst="rect">
            <a:avLst/>
          </a:prstGeom>
        </p:spPr>
      </p:pic>
    </p:spTree>
    <p:custDataLst>
      <p:tags r:id="rId1"/>
    </p:custDataLst>
    <p:extLst>
      <p:ext uri="{BB962C8B-B14F-4D97-AF65-F5344CB8AC3E}">
        <p14:creationId xmlns:p14="http://schemas.microsoft.com/office/powerpoint/2010/main" val="10104193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1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8970</TotalTime>
  <Words>739</Words>
  <Application>Microsoft Office PowerPoint</Application>
  <PresentationFormat>Custom</PresentationFormat>
  <Paragraphs>134</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Open Sans</vt:lpstr>
      <vt:lpstr>Office Theme</vt:lpstr>
      <vt:lpstr>Tools and Electrical Measuring Instruments</vt:lpstr>
      <vt:lpstr>Assumed prior learning </vt:lpstr>
      <vt:lpstr>Outcomes</vt:lpstr>
      <vt:lpstr>Unit 3: Dimensions and tolerances</vt:lpstr>
      <vt:lpstr>Introduction</vt:lpstr>
      <vt:lpstr>Dimensions</vt:lpstr>
      <vt:lpstr>Tolerances</vt:lpstr>
      <vt:lpstr>Tolerances</vt:lpstr>
      <vt:lpstr>At last…</vt:lpstr>
      <vt:lpstr>A Quick Quiz</vt:lpstr>
      <vt:lpstr>Video Briefing- </vt:lpstr>
      <vt:lpstr>Resource 01: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353</cp:revision>
  <dcterms:created xsi:type="dcterms:W3CDTF">2018-02-02T12:07:09Z</dcterms:created>
  <dcterms:modified xsi:type="dcterms:W3CDTF">2018-09-20T07:25:07Z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