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comments/comment1.xml" ContentType="application/vnd.openxmlformats-officedocument.presentationml.comments+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7"/>
  </p:notesMasterIdLst>
  <p:sldIdLst>
    <p:sldId id="318" r:id="rId2"/>
    <p:sldId id="309" r:id="rId3"/>
    <p:sldId id="268" r:id="rId4"/>
    <p:sldId id="278" r:id="rId5"/>
    <p:sldId id="308" r:id="rId6"/>
    <p:sldId id="319" r:id="rId7"/>
    <p:sldId id="337" r:id="rId8"/>
    <p:sldId id="320" r:id="rId9"/>
    <p:sldId id="321" r:id="rId10"/>
    <p:sldId id="323" r:id="rId11"/>
    <p:sldId id="324" r:id="rId12"/>
    <p:sldId id="325" r:id="rId13"/>
    <p:sldId id="326" r:id="rId14"/>
    <p:sldId id="327" r:id="rId15"/>
    <p:sldId id="328" r:id="rId16"/>
    <p:sldId id="329" r:id="rId17"/>
    <p:sldId id="330" r:id="rId18"/>
    <p:sldId id="331" r:id="rId19"/>
    <p:sldId id="322" r:id="rId20"/>
    <p:sldId id="332" r:id="rId21"/>
    <p:sldId id="338" r:id="rId22"/>
    <p:sldId id="333" r:id="rId23"/>
    <p:sldId id="334" r:id="rId24"/>
    <p:sldId id="270" r:id="rId25"/>
    <p:sldId id="317" r:id="rId26"/>
  </p:sldIdLst>
  <p:sldSz cx="10239375" cy="50038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318"/>
            <p14:sldId id="309"/>
            <p14:sldId id="268"/>
            <p14:sldId id="278"/>
            <p14:sldId id="308"/>
            <p14:sldId id="319"/>
            <p14:sldId id="337"/>
            <p14:sldId id="320"/>
            <p14:sldId id="321"/>
            <p14:sldId id="323"/>
            <p14:sldId id="324"/>
            <p14:sldId id="325"/>
            <p14:sldId id="326"/>
            <p14:sldId id="327"/>
            <p14:sldId id="328"/>
            <p14:sldId id="329"/>
            <p14:sldId id="330"/>
            <p14:sldId id="331"/>
            <p14:sldId id="322"/>
            <p14:sldId id="332"/>
            <p14:sldId id="338"/>
            <p14:sldId id="333"/>
            <p14:sldId id="334"/>
          </p14:sldIdLst>
        </p14:section>
        <p14:section name="Appendix" id="{61A5EB1E-5BAC-224D-8F20-5D1D8E086C2B}">
          <p14:sldIdLst>
            <p14:sldId id="270"/>
            <p14:sldId id="31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8"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3"/>
    <p:restoredTop sz="93712" autoAdjust="0"/>
  </p:normalViewPr>
  <p:slideViewPr>
    <p:cSldViewPr snapToGrid="0" snapToObjects="1">
      <p:cViewPr varScale="1">
        <p:scale>
          <a:sx n="145" d="100"/>
          <a:sy n="145" d="100"/>
        </p:scale>
        <p:origin x="1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9T11:31:48.079" idx="18">
    <p:pos x="5616" y="724"/>
    <p:text>Img12 - https://cdn.pixabay.com/photo/2017/03/02/09/26/question-mark-2110767_960_720.jpg</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66172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2920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367326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77788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368147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74943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4240681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420543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815402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70840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list of text should be broken up to make it more interesting. Text should be presented in a menu type of format.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Information should be presented in a clickable menu so that learner can click on each outcome instead of it being one long list. </a:t>
            </a:r>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text “</a:t>
            </a:r>
            <a:r>
              <a:rPr lang="en-ZA" dirty="0"/>
              <a:t>Click on the phone to hear Mr Mabuzo’s brief to you” should fade in once learner clicks on this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learner clicks on the image of the cell phone </a:t>
            </a:r>
            <a:r>
              <a:rPr lang="en-GB" dirty="0"/>
              <a:t>Voice Rec 01: Client brief should play.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Hint box should fade in/float in approx. 7 seconds into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Need an image of Mr Mabuzo (black male, middle age, professional, the same person should be used throughout this entire scenario as Mr Mabuzo.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517900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056929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1446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71069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b="1" dirty="0"/>
              <a:t>Note for development: </a:t>
            </a:r>
          </a:p>
          <a:p>
            <a:r>
              <a:rPr lang="en-ZA" dirty="0"/>
              <a:t>There are 8 steps for each of the 6 scenarios in Course 4. The scenario will be built out as once piece.  This storyboard covers:</a:t>
            </a:r>
          </a:p>
          <a:p>
            <a:r>
              <a:rPr lang="en-ZA" dirty="0"/>
              <a:t>Step 1- Client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showing electrician from unit 1 looking at plans (if there is space) and also image must be able to be enlarged</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Click here to go to symbols: </a:t>
            </a:r>
            <a:r>
              <a:rPr lang="en-ZA" b="1" dirty="0"/>
              <a:t>Click through to next slide for symbols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Click here to go to abbreviations: Go to abbreviations (slide 20)</a:t>
            </a:r>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96578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3276706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86026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80131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048208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444264" y="4269239"/>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custDataLst>
      <p:tags r:id="rId19"/>
    </p:custDataLst>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comments" Target="../comments/comment1.xml"/><Relationship Id="rId4" Type="http://schemas.openxmlformats.org/officeDocument/2006/relationships/image" Target="../media/image28.tif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ZA" dirty="0"/>
              <a:t>Tools and Electrical Measuring Instruments</a:t>
            </a:r>
            <a:endParaRPr lang="en-GB" dirty="0"/>
          </a:p>
        </p:txBody>
      </p:sp>
      <p:sp>
        <p:nvSpPr>
          <p:cNvPr id="3" name="Subtitle 2"/>
          <p:cNvSpPr>
            <a:spLocks noGrp="1"/>
          </p:cNvSpPr>
          <p:nvPr>
            <p:ph type="subTitle" idx="1"/>
          </p:nvPr>
        </p:nvSpPr>
        <p:spPr/>
        <p:txBody>
          <a:bodyPr>
            <a:normAutofit/>
          </a:bodyPr>
          <a:lstStyle/>
          <a:p>
            <a:pPr algn="l"/>
            <a:r>
              <a:rPr lang="en-GB" sz="2400" dirty="0"/>
              <a:t>Topic: Reading engineering drawings</a:t>
            </a:r>
          </a:p>
        </p:txBody>
      </p:sp>
      <p:sp>
        <p:nvSpPr>
          <p:cNvPr id="4" name="Rectangle 3">
            <a:extLst>
              <a:ext uri="{FF2B5EF4-FFF2-40B4-BE49-F238E27FC236}">
                <a16:creationId xmlns:a16="http://schemas.microsoft.com/office/drawing/2014/main" id="{2CF7DBBC-3397-454E-A4D1-FDDFF71C64DD}"/>
              </a:ext>
            </a:extLst>
          </p:cNvPr>
          <p:cNvSpPr/>
          <p:nvPr/>
        </p:nvSpPr>
        <p:spPr>
          <a:xfrm>
            <a:off x="2354354" y="3232200"/>
            <a:ext cx="2214880" cy="138176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a:t>Incomplete – add 5 questions. Add video and image briefs</a:t>
            </a:r>
          </a:p>
        </p:txBody>
      </p:sp>
    </p:spTree>
    <p:custDataLst>
      <p:tags r:id="rId1"/>
    </p:custDataLst>
    <p:extLst>
      <p:ext uri="{BB962C8B-B14F-4D97-AF65-F5344CB8AC3E}">
        <p14:creationId xmlns:p14="http://schemas.microsoft.com/office/powerpoint/2010/main" val="2441198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Serrated shaft</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Can you tell the difference between a serrated shaft and a splined shaft?</a:t>
            </a:r>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F10304F1-34B9-4DBA-BE61-472533B003F9}"/>
              </a:ext>
            </a:extLst>
          </p:cNvPr>
          <p:cNvPicPr>
            <a:picLocks noChangeAspect="1"/>
          </p:cNvPicPr>
          <p:nvPr/>
        </p:nvPicPr>
        <p:blipFill>
          <a:blip r:embed="rId4"/>
          <a:stretch>
            <a:fillRect/>
          </a:stretch>
        </p:blipFill>
        <p:spPr>
          <a:xfrm>
            <a:off x="1122531" y="2270655"/>
            <a:ext cx="3250671" cy="2015806"/>
          </a:xfrm>
          <a:prstGeom prst="rect">
            <a:avLst/>
          </a:prstGeom>
        </p:spPr>
      </p:pic>
      <p:pic>
        <p:nvPicPr>
          <p:cNvPr id="5" name="Picture 4">
            <a:extLst>
              <a:ext uri="{FF2B5EF4-FFF2-40B4-BE49-F238E27FC236}">
                <a16:creationId xmlns:a16="http://schemas.microsoft.com/office/drawing/2014/main" id="{989572F6-8FFF-4330-91E2-64DBF5BA2C0A}"/>
              </a:ext>
            </a:extLst>
          </p:cNvPr>
          <p:cNvPicPr>
            <a:picLocks noChangeAspect="1"/>
          </p:cNvPicPr>
          <p:nvPr/>
        </p:nvPicPr>
        <p:blipFill>
          <a:blip r:embed="rId5"/>
          <a:stretch>
            <a:fillRect/>
          </a:stretch>
        </p:blipFill>
        <p:spPr>
          <a:xfrm>
            <a:off x="6058429" y="1672696"/>
            <a:ext cx="3524250" cy="3571875"/>
          </a:xfrm>
          <a:prstGeom prst="rect">
            <a:avLst/>
          </a:prstGeom>
        </p:spPr>
      </p:pic>
    </p:spTree>
    <p:custDataLst>
      <p:tags r:id="rId1"/>
    </p:custDataLst>
    <p:extLst>
      <p:ext uri="{BB962C8B-B14F-4D97-AF65-F5344CB8AC3E}">
        <p14:creationId xmlns:p14="http://schemas.microsoft.com/office/powerpoint/2010/main" val="2732144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Knurling</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ZA" dirty="0"/>
              <a:t>Knurling when a pattern is pressed onto the round section of equipment.</a:t>
            </a: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413988BB-A3AF-4DAA-8438-52127B9D38D2}"/>
              </a:ext>
            </a:extLst>
          </p:cNvPr>
          <p:cNvPicPr>
            <a:picLocks noChangeAspect="1"/>
          </p:cNvPicPr>
          <p:nvPr/>
        </p:nvPicPr>
        <p:blipFill>
          <a:blip r:embed="rId4"/>
          <a:stretch>
            <a:fillRect/>
          </a:stretch>
        </p:blipFill>
        <p:spPr>
          <a:xfrm>
            <a:off x="791706" y="1557867"/>
            <a:ext cx="4360581" cy="2501900"/>
          </a:xfrm>
          <a:prstGeom prst="rect">
            <a:avLst/>
          </a:prstGeom>
        </p:spPr>
      </p:pic>
      <p:pic>
        <p:nvPicPr>
          <p:cNvPr id="5" name="Picture 4">
            <a:extLst>
              <a:ext uri="{FF2B5EF4-FFF2-40B4-BE49-F238E27FC236}">
                <a16:creationId xmlns:a16="http://schemas.microsoft.com/office/drawing/2014/main" id="{1ED4E8B2-C0C8-46D8-AE88-5E839C6AF27D}"/>
              </a:ext>
            </a:extLst>
          </p:cNvPr>
          <p:cNvPicPr>
            <a:picLocks noChangeAspect="1"/>
          </p:cNvPicPr>
          <p:nvPr/>
        </p:nvPicPr>
        <p:blipFill>
          <a:blip r:embed="rId5"/>
          <a:stretch>
            <a:fillRect/>
          </a:stretch>
        </p:blipFill>
        <p:spPr>
          <a:xfrm>
            <a:off x="5675841" y="1977043"/>
            <a:ext cx="4077759" cy="1875174"/>
          </a:xfrm>
          <a:prstGeom prst="rect">
            <a:avLst/>
          </a:prstGeom>
        </p:spPr>
      </p:pic>
    </p:spTree>
    <p:custDataLst>
      <p:tags r:id="rId1"/>
    </p:custDataLst>
    <p:extLst>
      <p:ext uri="{BB962C8B-B14F-4D97-AF65-F5344CB8AC3E}">
        <p14:creationId xmlns:p14="http://schemas.microsoft.com/office/powerpoint/2010/main" val="297950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Square on a shaft</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D03D5EF5-48F5-4A60-8209-4A3FC44CC56C}"/>
              </a:ext>
            </a:extLst>
          </p:cNvPr>
          <p:cNvPicPr>
            <a:picLocks noChangeAspect="1"/>
          </p:cNvPicPr>
          <p:nvPr/>
        </p:nvPicPr>
        <p:blipFill>
          <a:blip r:embed="rId4"/>
          <a:stretch>
            <a:fillRect/>
          </a:stretch>
        </p:blipFill>
        <p:spPr>
          <a:xfrm>
            <a:off x="201612" y="1240788"/>
            <a:ext cx="6686550" cy="3076575"/>
          </a:xfrm>
          <a:prstGeom prst="rect">
            <a:avLst/>
          </a:prstGeom>
        </p:spPr>
      </p:pic>
      <p:pic>
        <p:nvPicPr>
          <p:cNvPr id="5" name="Picture 4">
            <a:extLst>
              <a:ext uri="{FF2B5EF4-FFF2-40B4-BE49-F238E27FC236}">
                <a16:creationId xmlns:a16="http://schemas.microsoft.com/office/drawing/2014/main" id="{6B5BA4BA-C14B-44FF-A1E9-BED82E14E38E}"/>
              </a:ext>
            </a:extLst>
          </p:cNvPr>
          <p:cNvPicPr>
            <a:picLocks noChangeAspect="1"/>
          </p:cNvPicPr>
          <p:nvPr/>
        </p:nvPicPr>
        <p:blipFill>
          <a:blip r:embed="rId5"/>
          <a:stretch>
            <a:fillRect/>
          </a:stretch>
        </p:blipFill>
        <p:spPr>
          <a:xfrm>
            <a:off x="7689167" y="705711"/>
            <a:ext cx="2047875" cy="1714500"/>
          </a:xfrm>
          <a:prstGeom prst="rect">
            <a:avLst/>
          </a:prstGeom>
        </p:spPr>
      </p:pic>
      <p:sp>
        <p:nvSpPr>
          <p:cNvPr id="6" name="Rectangle 5">
            <a:extLst>
              <a:ext uri="{FF2B5EF4-FFF2-40B4-BE49-F238E27FC236}">
                <a16:creationId xmlns:a16="http://schemas.microsoft.com/office/drawing/2014/main" id="{D271930E-D0E7-4460-87A7-B296BCC715E8}"/>
              </a:ext>
            </a:extLst>
          </p:cNvPr>
          <p:cNvSpPr/>
          <p:nvPr/>
        </p:nvSpPr>
        <p:spPr>
          <a:xfrm>
            <a:off x="7616721" y="2172716"/>
            <a:ext cx="2226734" cy="9671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better image</a:t>
            </a:r>
          </a:p>
        </p:txBody>
      </p:sp>
    </p:spTree>
    <p:custDataLst>
      <p:tags r:id="rId1"/>
    </p:custDataLst>
    <p:extLst>
      <p:ext uri="{BB962C8B-B14F-4D97-AF65-F5344CB8AC3E}">
        <p14:creationId xmlns:p14="http://schemas.microsoft.com/office/powerpoint/2010/main" val="1755420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Holes in a PCD</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PCD stands for pitch circle diameter.</a:t>
            </a:r>
          </a:p>
          <a:p>
            <a:pPr marL="0" indent="0">
              <a:buNone/>
            </a:pPr>
            <a:r>
              <a:rPr lang="en-ZA" sz="2400" dirty="0"/>
              <a:t>12 Holes 6 mm means that 12 holes with a diameter of 6 mm must be drilled in the flange, at a given PCD.</a:t>
            </a:r>
            <a:endParaRPr lang="en-GB" sz="2400" dirty="0"/>
          </a:p>
          <a:p>
            <a:endParaRPr lang="en-GB" sz="2400" dirty="0"/>
          </a:p>
          <a:p>
            <a:endParaRPr lang="en-GB" dirty="0"/>
          </a:p>
        </p:txBody>
      </p:sp>
      <p:pic>
        <p:nvPicPr>
          <p:cNvPr id="4" name="Picture 3">
            <a:extLst>
              <a:ext uri="{FF2B5EF4-FFF2-40B4-BE49-F238E27FC236}">
                <a16:creationId xmlns:a16="http://schemas.microsoft.com/office/drawing/2014/main" id="{2E56B079-3D1A-45FB-974E-35980436F22A}"/>
              </a:ext>
            </a:extLst>
          </p:cNvPr>
          <p:cNvPicPr>
            <a:picLocks noChangeAspect="1"/>
          </p:cNvPicPr>
          <p:nvPr/>
        </p:nvPicPr>
        <p:blipFill>
          <a:blip r:embed="rId4"/>
          <a:stretch>
            <a:fillRect/>
          </a:stretch>
        </p:blipFill>
        <p:spPr>
          <a:xfrm>
            <a:off x="5300133" y="2677078"/>
            <a:ext cx="4320116" cy="1910908"/>
          </a:xfrm>
          <a:prstGeom prst="rect">
            <a:avLst/>
          </a:prstGeom>
        </p:spPr>
      </p:pic>
      <p:pic>
        <p:nvPicPr>
          <p:cNvPr id="5" name="Picture 4">
            <a:extLst>
              <a:ext uri="{FF2B5EF4-FFF2-40B4-BE49-F238E27FC236}">
                <a16:creationId xmlns:a16="http://schemas.microsoft.com/office/drawing/2014/main" id="{D06F8BC5-CB70-4D1D-A882-2EEA8A76F0D0}"/>
              </a:ext>
            </a:extLst>
          </p:cNvPr>
          <p:cNvPicPr>
            <a:picLocks noChangeAspect="1"/>
          </p:cNvPicPr>
          <p:nvPr/>
        </p:nvPicPr>
        <p:blipFill>
          <a:blip r:embed="rId5"/>
          <a:stretch>
            <a:fillRect/>
          </a:stretch>
        </p:blipFill>
        <p:spPr>
          <a:xfrm>
            <a:off x="1317588" y="2705357"/>
            <a:ext cx="2551679" cy="2032036"/>
          </a:xfrm>
          <a:prstGeom prst="rect">
            <a:avLst/>
          </a:prstGeom>
        </p:spPr>
      </p:pic>
      <p:sp>
        <p:nvSpPr>
          <p:cNvPr id="6" name="Rectangle 5">
            <a:extLst>
              <a:ext uri="{FF2B5EF4-FFF2-40B4-BE49-F238E27FC236}">
                <a16:creationId xmlns:a16="http://schemas.microsoft.com/office/drawing/2014/main" id="{3B3D1D98-3AEA-4242-A61E-1DB767B791C0}"/>
              </a:ext>
            </a:extLst>
          </p:cNvPr>
          <p:cNvSpPr/>
          <p:nvPr/>
        </p:nvSpPr>
        <p:spPr>
          <a:xfrm>
            <a:off x="3468576" y="3844927"/>
            <a:ext cx="2226734" cy="9671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better image – must match drawing: 12 holes</a:t>
            </a:r>
          </a:p>
        </p:txBody>
      </p:sp>
    </p:spTree>
    <p:custDataLst>
      <p:tags r:id="rId1"/>
    </p:custDataLst>
    <p:extLst>
      <p:ext uri="{BB962C8B-B14F-4D97-AF65-F5344CB8AC3E}">
        <p14:creationId xmlns:p14="http://schemas.microsoft.com/office/powerpoint/2010/main" val="2800748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Hole pitches on a linear plane</a:t>
            </a:r>
          </a:p>
        </p:txBody>
      </p:sp>
      <p:sp>
        <p:nvSpPr>
          <p:cNvPr id="3" name="Content Placeholder 2"/>
          <p:cNvSpPr>
            <a:spLocks noGrp="1"/>
          </p:cNvSpPr>
          <p:nvPr>
            <p:ph idx="1"/>
          </p:nvPr>
        </p:nvSpPr>
        <p:spPr>
          <a:xfrm>
            <a:off x="1122531" y="939800"/>
            <a:ext cx="4846469" cy="3797593"/>
          </a:xfrm>
        </p:spPr>
        <p:txBody>
          <a:bodyPr>
            <a:noAutofit/>
          </a:bodyPr>
          <a:lstStyle/>
          <a:p>
            <a:pPr marL="0" indent="0">
              <a:buNone/>
            </a:pPr>
            <a:r>
              <a:rPr lang="en-ZA" sz="2400" dirty="0"/>
              <a:t>P = Pitch, which is the distance from the centre of the one hole to the centre of the next hole.</a:t>
            </a:r>
          </a:p>
          <a:p>
            <a:pPr marL="0" indent="0">
              <a:buNone/>
            </a:pPr>
            <a:r>
              <a:rPr lang="en-ZA" sz="2400" dirty="0"/>
              <a:t>16 holes 12 mm means that 16 holes with a diameter of 12 mm must be drilled in the flange at a given distance (P) apart.</a:t>
            </a:r>
            <a:endParaRPr lang="en-GB" sz="2400"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3DFD57F3-72B8-47B2-A5E9-A1FF475608B8}"/>
              </a:ext>
            </a:extLst>
          </p:cNvPr>
          <p:cNvPicPr>
            <a:picLocks noChangeAspect="1"/>
          </p:cNvPicPr>
          <p:nvPr/>
        </p:nvPicPr>
        <p:blipFill>
          <a:blip r:embed="rId4"/>
          <a:stretch>
            <a:fillRect/>
          </a:stretch>
        </p:blipFill>
        <p:spPr>
          <a:xfrm>
            <a:off x="6594531" y="413007"/>
            <a:ext cx="3359736" cy="1166026"/>
          </a:xfrm>
          <a:prstGeom prst="rect">
            <a:avLst/>
          </a:prstGeom>
        </p:spPr>
      </p:pic>
      <p:sp>
        <p:nvSpPr>
          <p:cNvPr id="6" name="Rectangle 5">
            <a:extLst>
              <a:ext uri="{FF2B5EF4-FFF2-40B4-BE49-F238E27FC236}">
                <a16:creationId xmlns:a16="http://schemas.microsoft.com/office/drawing/2014/main" id="{99B2F7F7-BDA1-4E4F-A9EC-830115B9096D}"/>
              </a:ext>
            </a:extLst>
          </p:cNvPr>
          <p:cNvSpPr/>
          <p:nvPr/>
        </p:nvSpPr>
        <p:spPr>
          <a:xfrm>
            <a:off x="7341422" y="1535061"/>
            <a:ext cx="2226734" cy="9671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better image – must match drawing: 12 holes</a:t>
            </a:r>
          </a:p>
        </p:txBody>
      </p:sp>
      <p:pic>
        <p:nvPicPr>
          <p:cNvPr id="7" name="Picture 6">
            <a:extLst>
              <a:ext uri="{FF2B5EF4-FFF2-40B4-BE49-F238E27FC236}">
                <a16:creationId xmlns:a16="http://schemas.microsoft.com/office/drawing/2014/main" id="{62E97DC6-60E3-4D00-826B-626585F1E7B7}"/>
              </a:ext>
            </a:extLst>
          </p:cNvPr>
          <p:cNvPicPr>
            <a:picLocks noChangeAspect="1"/>
          </p:cNvPicPr>
          <p:nvPr/>
        </p:nvPicPr>
        <p:blipFill>
          <a:blip r:embed="rId5"/>
          <a:stretch>
            <a:fillRect/>
          </a:stretch>
        </p:blipFill>
        <p:spPr>
          <a:xfrm>
            <a:off x="4963969" y="3106362"/>
            <a:ext cx="5117298" cy="1915275"/>
          </a:xfrm>
          <a:prstGeom prst="rect">
            <a:avLst/>
          </a:prstGeom>
        </p:spPr>
      </p:pic>
    </p:spTree>
    <p:custDataLst>
      <p:tags r:id="rId1"/>
    </p:custDataLst>
    <p:extLst>
      <p:ext uri="{BB962C8B-B14F-4D97-AF65-F5344CB8AC3E}">
        <p14:creationId xmlns:p14="http://schemas.microsoft.com/office/powerpoint/2010/main" val="2273600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Bearing</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A bearing is the part of a machine that bears the friction, especially between a rotating shaft and its housing. Can you see the bearings in the photo?</a:t>
            </a:r>
          </a:p>
          <a:p>
            <a:pPr marL="0" indent="0">
              <a:buNone/>
            </a:pP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D5F766A8-99D5-4C01-BCD8-41406A79BA55}"/>
              </a:ext>
            </a:extLst>
          </p:cNvPr>
          <p:cNvPicPr>
            <a:picLocks noChangeAspect="1"/>
          </p:cNvPicPr>
          <p:nvPr/>
        </p:nvPicPr>
        <p:blipFill>
          <a:blip r:embed="rId4"/>
          <a:stretch>
            <a:fillRect/>
          </a:stretch>
        </p:blipFill>
        <p:spPr>
          <a:xfrm>
            <a:off x="5766858" y="2278062"/>
            <a:ext cx="4359276" cy="2076127"/>
          </a:xfrm>
          <a:prstGeom prst="rect">
            <a:avLst/>
          </a:prstGeom>
        </p:spPr>
      </p:pic>
      <p:pic>
        <p:nvPicPr>
          <p:cNvPr id="5" name="Picture 4">
            <a:extLst>
              <a:ext uri="{FF2B5EF4-FFF2-40B4-BE49-F238E27FC236}">
                <a16:creationId xmlns:a16="http://schemas.microsoft.com/office/drawing/2014/main" id="{DF9D25EE-84BD-4002-9888-71BA62E2D323}"/>
              </a:ext>
            </a:extLst>
          </p:cNvPr>
          <p:cNvPicPr>
            <a:picLocks noChangeAspect="1"/>
          </p:cNvPicPr>
          <p:nvPr/>
        </p:nvPicPr>
        <p:blipFill>
          <a:blip r:embed="rId5"/>
          <a:stretch>
            <a:fillRect/>
          </a:stretch>
        </p:blipFill>
        <p:spPr>
          <a:xfrm>
            <a:off x="1246187" y="2162261"/>
            <a:ext cx="2860676" cy="2760301"/>
          </a:xfrm>
          <a:prstGeom prst="rect">
            <a:avLst/>
          </a:prstGeom>
        </p:spPr>
      </p:pic>
      <p:sp>
        <p:nvSpPr>
          <p:cNvPr id="6" name="Rectangle 5">
            <a:extLst>
              <a:ext uri="{FF2B5EF4-FFF2-40B4-BE49-F238E27FC236}">
                <a16:creationId xmlns:a16="http://schemas.microsoft.com/office/drawing/2014/main" id="{0DA69147-7A0E-4DF0-98A4-3E6377455216}"/>
              </a:ext>
            </a:extLst>
          </p:cNvPr>
          <p:cNvSpPr/>
          <p:nvPr/>
        </p:nvSpPr>
        <p:spPr>
          <a:xfrm>
            <a:off x="3683822" y="3663409"/>
            <a:ext cx="2226734" cy="9671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better image – must match drawing and show a shaft</a:t>
            </a:r>
          </a:p>
        </p:txBody>
      </p:sp>
    </p:spTree>
    <p:custDataLst>
      <p:tags r:id="rId1"/>
    </p:custDataLst>
    <p:extLst>
      <p:ext uri="{BB962C8B-B14F-4D97-AF65-F5344CB8AC3E}">
        <p14:creationId xmlns:p14="http://schemas.microsoft.com/office/powerpoint/2010/main" val="166488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Radius</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A radius is a radial line from the focus to any point on a curve.</a:t>
            </a:r>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420CD0D3-08C9-4AB9-92F7-F335AE3F5ED6}"/>
              </a:ext>
            </a:extLst>
          </p:cNvPr>
          <p:cNvSpPr/>
          <p:nvPr/>
        </p:nvSpPr>
        <p:spPr>
          <a:xfrm>
            <a:off x="7681922" y="124698"/>
            <a:ext cx="2226734" cy="9671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SME: Please assist with this slide</a:t>
            </a:r>
          </a:p>
        </p:txBody>
      </p:sp>
    </p:spTree>
    <p:custDataLst>
      <p:tags r:id="rId1"/>
    </p:custDataLst>
    <p:extLst>
      <p:ext uri="{BB962C8B-B14F-4D97-AF65-F5344CB8AC3E}">
        <p14:creationId xmlns:p14="http://schemas.microsoft.com/office/powerpoint/2010/main" val="185157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Angle</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This shows that the angle is 25</a:t>
            </a:r>
            <a:r>
              <a:rPr lang="en-ZA" sz="2400" dirty="0"/>
              <a:t>°.</a:t>
            </a:r>
            <a:endParaRPr lang="en-GB" sz="2400"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63668761-826C-43F4-BBD5-F656C0FC0155}"/>
              </a:ext>
            </a:extLst>
          </p:cNvPr>
          <p:cNvPicPr>
            <a:picLocks noChangeAspect="1"/>
          </p:cNvPicPr>
          <p:nvPr/>
        </p:nvPicPr>
        <p:blipFill>
          <a:blip r:embed="rId4"/>
          <a:stretch>
            <a:fillRect/>
          </a:stretch>
        </p:blipFill>
        <p:spPr>
          <a:xfrm>
            <a:off x="3967588" y="2160587"/>
            <a:ext cx="4762500" cy="2257425"/>
          </a:xfrm>
          <a:prstGeom prst="rect">
            <a:avLst/>
          </a:prstGeom>
        </p:spPr>
      </p:pic>
    </p:spTree>
    <p:custDataLst>
      <p:tags r:id="rId1"/>
    </p:custDataLst>
    <p:extLst>
      <p:ext uri="{BB962C8B-B14F-4D97-AF65-F5344CB8AC3E}">
        <p14:creationId xmlns:p14="http://schemas.microsoft.com/office/powerpoint/2010/main" val="25184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Chamfer</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A chamfer is a bevelled surface at an edge or a corner or </a:t>
            </a:r>
            <a:r>
              <a:rPr lang="en-GB" sz="2400"/>
              <a:t>a workpiece</a:t>
            </a:r>
            <a:r>
              <a:rPr lang="en-GB" sz="2400" dirty="0"/>
              <a:t>.</a:t>
            </a:r>
          </a:p>
          <a:p>
            <a:pPr marL="0" indent="0">
              <a:buNone/>
            </a:pPr>
            <a:endParaRPr lang="en-GB" dirty="0"/>
          </a:p>
          <a:p>
            <a:pPr marL="0" indent="0">
              <a:buNone/>
            </a:pPr>
            <a:r>
              <a:rPr lang="en-GB" sz="2400" dirty="0"/>
              <a:t>The diagram shows </a:t>
            </a:r>
            <a:r>
              <a:rPr lang="en-ZA" sz="2400" dirty="0"/>
              <a:t>the chamfer is 2 mm wide by 45° angle</a:t>
            </a:r>
            <a:r>
              <a:rPr lang="en-ZA" dirty="0"/>
              <a:t>.</a:t>
            </a: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1FCF93DA-4EEB-4DD4-AE2F-C9A06185BC71}"/>
              </a:ext>
            </a:extLst>
          </p:cNvPr>
          <p:cNvPicPr>
            <a:picLocks noChangeAspect="1"/>
          </p:cNvPicPr>
          <p:nvPr/>
        </p:nvPicPr>
        <p:blipFill>
          <a:blip r:embed="rId4"/>
          <a:stretch>
            <a:fillRect/>
          </a:stretch>
        </p:blipFill>
        <p:spPr>
          <a:xfrm>
            <a:off x="7230532" y="2593265"/>
            <a:ext cx="2847975" cy="2144128"/>
          </a:xfrm>
          <a:prstGeom prst="rect">
            <a:avLst/>
          </a:prstGeom>
        </p:spPr>
      </p:pic>
      <p:pic>
        <p:nvPicPr>
          <p:cNvPr id="5" name="Picture 4">
            <a:extLst>
              <a:ext uri="{FF2B5EF4-FFF2-40B4-BE49-F238E27FC236}">
                <a16:creationId xmlns:a16="http://schemas.microsoft.com/office/drawing/2014/main" id="{CE3FEED2-9C68-4F97-8BBE-9E41A560EC28}"/>
              </a:ext>
            </a:extLst>
          </p:cNvPr>
          <p:cNvPicPr>
            <a:picLocks noChangeAspect="1"/>
          </p:cNvPicPr>
          <p:nvPr/>
        </p:nvPicPr>
        <p:blipFill>
          <a:blip r:embed="rId5"/>
          <a:stretch>
            <a:fillRect/>
          </a:stretch>
        </p:blipFill>
        <p:spPr>
          <a:xfrm>
            <a:off x="2019243" y="2723147"/>
            <a:ext cx="2383424" cy="2269218"/>
          </a:xfrm>
          <a:prstGeom prst="rect">
            <a:avLst/>
          </a:prstGeom>
        </p:spPr>
      </p:pic>
    </p:spTree>
    <p:custDataLst>
      <p:tags r:id="rId1"/>
    </p:custDataLst>
    <p:extLst>
      <p:ext uri="{BB962C8B-B14F-4D97-AF65-F5344CB8AC3E}">
        <p14:creationId xmlns:p14="http://schemas.microsoft.com/office/powerpoint/2010/main" val="21146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Taper</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A taper shows a gradual narrowing at one end.</a:t>
            </a:r>
          </a:p>
          <a:p>
            <a:pPr marL="0" indent="0">
              <a:buNone/>
            </a:pPr>
            <a:r>
              <a:rPr lang="en-GB" sz="2400" dirty="0"/>
              <a:t>This image shows:</a:t>
            </a:r>
          </a:p>
          <a:p>
            <a:pPr marL="0" indent="0">
              <a:buNone/>
            </a:pPr>
            <a:r>
              <a:rPr lang="en-ZA" sz="2400" dirty="0"/>
              <a:t>1:100 = 1 millimetre taper for every 100 millimetres</a:t>
            </a: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27ECC12C-4A29-406D-8C72-3F943B4FCABD}"/>
              </a:ext>
            </a:extLst>
          </p:cNvPr>
          <p:cNvPicPr>
            <a:picLocks noChangeAspect="1"/>
          </p:cNvPicPr>
          <p:nvPr/>
        </p:nvPicPr>
        <p:blipFill>
          <a:blip r:embed="rId4"/>
          <a:stretch>
            <a:fillRect/>
          </a:stretch>
        </p:blipFill>
        <p:spPr>
          <a:xfrm>
            <a:off x="1346200" y="2273462"/>
            <a:ext cx="6835830" cy="2558867"/>
          </a:xfrm>
          <a:prstGeom prst="rect">
            <a:avLst/>
          </a:prstGeom>
        </p:spPr>
      </p:pic>
      <p:sp>
        <p:nvSpPr>
          <p:cNvPr id="5" name="Rectangle 4">
            <a:extLst>
              <a:ext uri="{FF2B5EF4-FFF2-40B4-BE49-F238E27FC236}">
                <a16:creationId xmlns:a16="http://schemas.microsoft.com/office/drawing/2014/main" id="{CD19B8C7-40F4-4887-9876-E01EE749CAE0}"/>
              </a:ext>
            </a:extLst>
          </p:cNvPr>
          <p:cNvSpPr/>
          <p:nvPr/>
        </p:nvSpPr>
        <p:spPr>
          <a:xfrm>
            <a:off x="7681922" y="124698"/>
            <a:ext cx="2226734" cy="9671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SME: Please assist with this slide. Practical example?</a:t>
            </a:r>
          </a:p>
        </p:txBody>
      </p:sp>
    </p:spTree>
    <p:custDataLst>
      <p:tags r:id="rId1"/>
    </p:custDataLst>
    <p:extLst>
      <p:ext uri="{BB962C8B-B14F-4D97-AF65-F5344CB8AC3E}">
        <p14:creationId xmlns:p14="http://schemas.microsoft.com/office/powerpoint/2010/main" val="40787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 </a:t>
            </a:r>
          </a:p>
        </p:txBody>
      </p:sp>
      <p:sp>
        <p:nvSpPr>
          <p:cNvPr id="3" name="Content Placeholder 2"/>
          <p:cNvSpPr>
            <a:spLocks noGrp="1"/>
          </p:cNvSpPr>
          <p:nvPr>
            <p:ph idx="1"/>
          </p:nvPr>
        </p:nvSpPr>
        <p:spPr>
          <a:xfrm>
            <a:off x="1122531" y="1091868"/>
            <a:ext cx="8059513" cy="81476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a:t>Abbreviations</a:t>
            </a:r>
            <a:endParaRPr lang="en-GB" sz="3000" dirty="0"/>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dirty="0"/>
              <a:t>Here is a list of abbreviations you might come across:</a:t>
            </a:r>
          </a:p>
          <a:p>
            <a:pPr marL="0" indent="0">
              <a:buNone/>
            </a:pPr>
            <a:r>
              <a:rPr lang="en-GB" dirty="0"/>
              <a:t>A/F = across flats</a:t>
            </a:r>
          </a:p>
          <a:p>
            <a:pPr marL="0" indent="0">
              <a:buNone/>
            </a:pPr>
            <a:r>
              <a:rPr lang="en-GB" dirty="0"/>
              <a:t>CRS = centres</a:t>
            </a:r>
          </a:p>
          <a:p>
            <a:pPr marL="0" indent="0">
              <a:buNone/>
            </a:pPr>
            <a:r>
              <a:rPr lang="en-GB" dirty="0"/>
              <a:t>CH HD = cheese head</a:t>
            </a:r>
          </a:p>
          <a:p>
            <a:pPr marL="0" indent="0">
              <a:buNone/>
            </a:pPr>
            <a:r>
              <a:rPr lang="en-GB" dirty="0"/>
              <a:t>CL or C = centre line</a:t>
            </a:r>
          </a:p>
          <a:p>
            <a:pPr marL="0" indent="0">
              <a:buNone/>
            </a:pPr>
            <a:r>
              <a:rPr lang="en-GB" dirty="0"/>
              <a:t>CHAM = chamfered</a:t>
            </a:r>
          </a:p>
          <a:p>
            <a:pPr marL="0" indent="0">
              <a:buNone/>
            </a:pPr>
            <a:r>
              <a:rPr lang="en-GB" dirty="0" err="1"/>
              <a:t>C’Bore</a:t>
            </a:r>
            <a:r>
              <a:rPr lang="en-GB" dirty="0"/>
              <a:t> = counterbore</a:t>
            </a:r>
          </a:p>
          <a:p>
            <a:pPr marL="0" indent="0">
              <a:buNone/>
            </a:pPr>
            <a:r>
              <a:rPr lang="en-GB" dirty="0"/>
              <a:t>CSK = countersunk</a:t>
            </a:r>
          </a:p>
          <a:p>
            <a:pPr marL="0" indent="0">
              <a:buNone/>
            </a:pPr>
            <a:r>
              <a:rPr lang="en-GB" dirty="0"/>
              <a:t>CSK HD = countersunk head</a:t>
            </a:r>
          </a:p>
          <a:p>
            <a:pPr marL="0" indent="0">
              <a:buNone/>
            </a:pPr>
            <a:r>
              <a:rPr lang="en-GB" dirty="0"/>
              <a:t>HEX = hexagon</a:t>
            </a:r>
          </a:p>
          <a:p>
            <a:pPr marL="0" indent="0">
              <a:buNone/>
            </a:pP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1BAC0F29-8EB4-48A2-BB8F-1AF5682A6178}"/>
              </a:ext>
            </a:extLst>
          </p:cNvPr>
          <p:cNvPicPr>
            <a:picLocks noChangeAspect="1"/>
          </p:cNvPicPr>
          <p:nvPr/>
        </p:nvPicPr>
        <p:blipFill>
          <a:blip r:embed="rId4"/>
          <a:stretch>
            <a:fillRect/>
          </a:stretch>
        </p:blipFill>
        <p:spPr>
          <a:xfrm>
            <a:off x="7147903" y="1091868"/>
            <a:ext cx="1808163" cy="1001482"/>
          </a:xfrm>
          <a:prstGeom prst="rect">
            <a:avLst/>
          </a:prstGeom>
        </p:spPr>
      </p:pic>
      <p:pic>
        <p:nvPicPr>
          <p:cNvPr id="5" name="Picture 4">
            <a:extLst>
              <a:ext uri="{FF2B5EF4-FFF2-40B4-BE49-F238E27FC236}">
                <a16:creationId xmlns:a16="http://schemas.microsoft.com/office/drawing/2014/main" id="{0F398B51-60DE-4245-9725-8C7BF41C5731}"/>
              </a:ext>
            </a:extLst>
          </p:cNvPr>
          <p:cNvPicPr>
            <a:picLocks noChangeAspect="1"/>
          </p:cNvPicPr>
          <p:nvPr/>
        </p:nvPicPr>
        <p:blipFill>
          <a:blip r:embed="rId5"/>
          <a:stretch>
            <a:fillRect/>
          </a:stretch>
        </p:blipFill>
        <p:spPr>
          <a:xfrm>
            <a:off x="6788575" y="2333747"/>
            <a:ext cx="1941513" cy="1303475"/>
          </a:xfrm>
          <a:prstGeom prst="rect">
            <a:avLst/>
          </a:prstGeom>
        </p:spPr>
      </p:pic>
      <p:pic>
        <p:nvPicPr>
          <p:cNvPr id="6" name="Picture 5">
            <a:extLst>
              <a:ext uri="{FF2B5EF4-FFF2-40B4-BE49-F238E27FC236}">
                <a16:creationId xmlns:a16="http://schemas.microsoft.com/office/drawing/2014/main" id="{E15102E6-F9BB-4F3E-A885-6B28C9684BED}"/>
              </a:ext>
            </a:extLst>
          </p:cNvPr>
          <p:cNvPicPr>
            <a:picLocks noChangeAspect="1"/>
          </p:cNvPicPr>
          <p:nvPr/>
        </p:nvPicPr>
        <p:blipFill>
          <a:blip r:embed="rId6"/>
          <a:stretch>
            <a:fillRect/>
          </a:stretch>
        </p:blipFill>
        <p:spPr>
          <a:xfrm>
            <a:off x="7492470" y="3649127"/>
            <a:ext cx="1922463" cy="813556"/>
          </a:xfrm>
          <a:prstGeom prst="rect">
            <a:avLst/>
          </a:prstGeom>
        </p:spPr>
      </p:pic>
      <p:pic>
        <p:nvPicPr>
          <p:cNvPr id="7" name="Picture 6">
            <a:extLst>
              <a:ext uri="{FF2B5EF4-FFF2-40B4-BE49-F238E27FC236}">
                <a16:creationId xmlns:a16="http://schemas.microsoft.com/office/drawing/2014/main" id="{30980AA4-489D-44CE-BC0F-7EA93FC2BD64}"/>
              </a:ext>
            </a:extLst>
          </p:cNvPr>
          <p:cNvPicPr>
            <a:picLocks noChangeAspect="1"/>
          </p:cNvPicPr>
          <p:nvPr/>
        </p:nvPicPr>
        <p:blipFill>
          <a:blip r:embed="rId7"/>
          <a:stretch>
            <a:fillRect/>
          </a:stretch>
        </p:blipFill>
        <p:spPr>
          <a:xfrm>
            <a:off x="4798685" y="3578188"/>
            <a:ext cx="1909521" cy="1069446"/>
          </a:xfrm>
          <a:prstGeom prst="rect">
            <a:avLst/>
          </a:prstGeom>
        </p:spPr>
      </p:pic>
    </p:spTree>
    <p:custDataLst>
      <p:tags r:id="rId1"/>
    </p:custDataLst>
    <p:extLst>
      <p:ext uri="{BB962C8B-B14F-4D97-AF65-F5344CB8AC3E}">
        <p14:creationId xmlns:p14="http://schemas.microsoft.com/office/powerpoint/2010/main" val="1074812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Abbreviations</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dirty="0"/>
              <a:t>Here are more abbreviations you need to know:</a:t>
            </a:r>
          </a:p>
          <a:p>
            <a:pPr marL="0" indent="0">
              <a:buNone/>
            </a:pPr>
            <a:r>
              <a:rPr lang="en-ZA" sz="1600" dirty="0"/>
              <a:t>DIA = Diameter (in a note)</a:t>
            </a:r>
          </a:p>
          <a:p>
            <a:pPr marL="0" indent="0">
              <a:buNone/>
            </a:pPr>
            <a:r>
              <a:rPr lang="en-ZA" sz="1600" dirty="0"/>
              <a:t>⌀ = Diameter (preceding a dimension)</a:t>
            </a:r>
          </a:p>
          <a:p>
            <a:pPr marL="0" indent="0">
              <a:buNone/>
            </a:pPr>
            <a:r>
              <a:rPr lang="en-ZA" sz="1600" dirty="0"/>
              <a:t>DRG = Drawing</a:t>
            </a:r>
          </a:p>
          <a:p>
            <a:pPr marL="0" indent="0">
              <a:buNone/>
            </a:pPr>
            <a:r>
              <a:rPr lang="en-ZA" sz="1600" dirty="0"/>
              <a:t>FIG = Figure</a:t>
            </a:r>
          </a:p>
          <a:p>
            <a:pPr marL="0" indent="0">
              <a:buNone/>
            </a:pPr>
            <a:r>
              <a:rPr lang="en-ZA" sz="1600" dirty="0"/>
              <a:t>HEX HD = Hexagon Head </a:t>
            </a:r>
          </a:p>
          <a:p>
            <a:pPr marL="0" indent="0">
              <a:buNone/>
            </a:pPr>
            <a:r>
              <a:rPr lang="en-ZA" sz="1600" dirty="0"/>
              <a:t>MAT = Material</a:t>
            </a:r>
          </a:p>
          <a:p>
            <a:pPr marL="0" indent="0">
              <a:buNone/>
            </a:pPr>
            <a:r>
              <a:rPr lang="en-ZA" sz="1600" dirty="0"/>
              <a:t>NO = Number</a:t>
            </a:r>
          </a:p>
          <a:p>
            <a:pPr marL="0" indent="0">
              <a:buNone/>
            </a:pPr>
            <a:r>
              <a:rPr lang="en-ZA" sz="1600" dirty="0"/>
              <a:t>PCD = Pitch circle diameter</a:t>
            </a:r>
          </a:p>
          <a:p>
            <a:pPr marL="0" indent="0">
              <a:buNone/>
            </a:pPr>
            <a:r>
              <a:rPr lang="en-ZA" sz="1600" dirty="0"/>
              <a:t>RAD = Radius (in a note)</a:t>
            </a:r>
          </a:p>
          <a:p>
            <a:pPr marL="0" indent="0">
              <a:buNone/>
            </a:pPr>
            <a:r>
              <a:rPr lang="pt-BR" sz="1600" dirty="0"/>
              <a:t>R = Radius (preceding a dimension)</a:t>
            </a:r>
          </a:p>
          <a:p>
            <a:pPr marL="0" indent="0">
              <a:buNone/>
            </a:pPr>
            <a:r>
              <a:rPr lang="en-ZA" sz="1600" dirty="0"/>
              <a:t>SCR = Screwed</a:t>
            </a:r>
            <a:endParaRPr lang="en-GB" sz="1600"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666116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Check what you remember</a:t>
            </a:r>
          </a:p>
        </p:txBody>
      </p:sp>
      <p:sp>
        <p:nvSpPr>
          <p:cNvPr id="3" name="Content Placeholder 2"/>
          <p:cNvSpPr>
            <a:spLocks noGrp="1"/>
          </p:cNvSpPr>
          <p:nvPr>
            <p:ph idx="1"/>
          </p:nvPr>
        </p:nvSpPr>
        <p:spPr>
          <a:xfrm>
            <a:off x="1122532" y="1016000"/>
            <a:ext cx="4346936" cy="3721393"/>
          </a:xfrm>
        </p:spPr>
        <p:txBody>
          <a:bodyPr>
            <a:noAutofit/>
          </a:bodyPr>
          <a:lstStyle/>
          <a:p>
            <a:pPr marL="0" indent="0">
              <a:buNone/>
            </a:pPr>
            <a:r>
              <a:rPr lang="en-GB" dirty="0"/>
              <a:t>State what the following symbol and abbreviations mean in the context of these drawings. Remember you can go back and check what these mean.</a:t>
            </a:r>
          </a:p>
          <a:p>
            <a:pPr marL="0" indent="0">
              <a:buNone/>
            </a:pPr>
            <a:endParaRPr lang="en-GB" dirty="0"/>
          </a:p>
          <a:p>
            <a:pPr marL="0" indent="0">
              <a:buNone/>
            </a:pPr>
            <a:r>
              <a:rPr lang="en-GB" dirty="0"/>
              <a:t>[This is followed by a quiz. No need to draw anything. Just ensure they understand the abbreviations in the context of the drawing </a:t>
            </a:r>
            <a:r>
              <a:rPr lang="en-GB"/>
              <a:t>from unit 1.]</a:t>
            </a: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5" name="Rectangle 4">
            <a:extLst>
              <a:ext uri="{FF2B5EF4-FFF2-40B4-BE49-F238E27FC236}">
                <a16:creationId xmlns:a16="http://schemas.microsoft.com/office/drawing/2014/main" id="{09FDA6D4-6715-4F43-A0F1-0CFCCE53FBCF}"/>
              </a:ext>
            </a:extLst>
          </p:cNvPr>
          <p:cNvSpPr/>
          <p:nvPr/>
        </p:nvSpPr>
        <p:spPr>
          <a:xfrm>
            <a:off x="6303562" y="1233577"/>
            <a:ext cx="3120448" cy="1756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Video of somebody showing all of these concepts in context on a drawing. Suggest SME for this.</a:t>
            </a:r>
          </a:p>
        </p:txBody>
      </p:sp>
      <p:sp>
        <p:nvSpPr>
          <p:cNvPr id="6" name="Rectangle 5">
            <a:extLst>
              <a:ext uri="{FF2B5EF4-FFF2-40B4-BE49-F238E27FC236}">
                <a16:creationId xmlns:a16="http://schemas.microsoft.com/office/drawing/2014/main" id="{57D7A79F-655F-4BC1-A8B7-1285F99497E6}"/>
              </a:ext>
            </a:extLst>
          </p:cNvPr>
          <p:cNvSpPr/>
          <p:nvPr/>
        </p:nvSpPr>
        <p:spPr>
          <a:xfrm>
            <a:off x="7681922" y="124698"/>
            <a:ext cx="2226734" cy="9671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SME: Please assist with this slide. Practical example?</a:t>
            </a:r>
          </a:p>
        </p:txBody>
      </p:sp>
    </p:spTree>
    <p:custDataLst>
      <p:tags r:id="rId1"/>
    </p:custDataLst>
    <p:extLst>
      <p:ext uri="{BB962C8B-B14F-4D97-AF65-F5344CB8AC3E}">
        <p14:creationId xmlns:p14="http://schemas.microsoft.com/office/powerpoint/2010/main" val="561762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Quiz</a:t>
            </a:r>
          </a:p>
        </p:txBody>
      </p:sp>
      <p:sp>
        <p:nvSpPr>
          <p:cNvPr id="3" name="Content Placeholder 2"/>
          <p:cNvSpPr>
            <a:spLocks noGrp="1"/>
          </p:cNvSpPr>
          <p:nvPr>
            <p:ph idx="1"/>
          </p:nvPr>
        </p:nvSpPr>
        <p:spPr>
          <a:xfrm>
            <a:off x="1122531" y="1091868"/>
            <a:ext cx="4835357" cy="3645525"/>
          </a:xfrm>
        </p:spPr>
        <p:txBody>
          <a:bodyPr>
            <a:noAutofit/>
          </a:bodyPr>
          <a:lstStyle/>
          <a:p>
            <a:pPr marL="0" indent="0" algn="just">
              <a:buNone/>
            </a:pPr>
            <a:r>
              <a:rPr lang="en-GB" sz="2400" dirty="0"/>
              <a:t>Before we end off, take some time to check your understanding of what we have covered in this unit by answering the following questions.</a:t>
            </a:r>
          </a:p>
        </p:txBody>
      </p:sp>
      <p:pic>
        <p:nvPicPr>
          <p:cNvPr id="4" name="Picture 3">
            <a:extLst>
              <a:ext uri="{FF2B5EF4-FFF2-40B4-BE49-F238E27FC236}">
                <a16:creationId xmlns:a16="http://schemas.microsoft.com/office/drawing/2014/main" id="{F8E5B007-18CF-7F4C-888C-10F330E59B7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7601" y="1091868"/>
            <a:ext cx="4417143" cy="2944762"/>
          </a:xfrm>
          <a:prstGeom prst="rect">
            <a:avLst/>
          </a:prstGeom>
        </p:spPr>
      </p:pic>
      <p:sp>
        <p:nvSpPr>
          <p:cNvPr id="5" name="Rectangle 4">
            <a:extLst>
              <a:ext uri="{FF2B5EF4-FFF2-40B4-BE49-F238E27FC236}">
                <a16:creationId xmlns:a16="http://schemas.microsoft.com/office/drawing/2014/main" id="{829A22F2-5363-4305-9720-EF06F49EE975}"/>
              </a:ext>
            </a:extLst>
          </p:cNvPr>
          <p:cNvSpPr/>
          <p:nvPr/>
        </p:nvSpPr>
        <p:spPr>
          <a:xfrm>
            <a:off x="2222681" y="3058160"/>
            <a:ext cx="2214880" cy="138176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a:t>Incomplete – add 5 questions</a:t>
            </a:r>
          </a:p>
        </p:txBody>
      </p:sp>
    </p:spTree>
    <p:custDataLst>
      <p:tags r:id="rId1"/>
    </p:custDataLst>
    <p:extLst>
      <p:ext uri="{BB962C8B-B14F-4D97-AF65-F5344CB8AC3E}">
        <p14:creationId xmlns:p14="http://schemas.microsoft.com/office/powerpoint/2010/main" val="357927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a:t>
            </a:r>
          </a:p>
        </p:txBody>
      </p:sp>
      <p:sp>
        <p:nvSpPr>
          <p:cNvPr id="3" name="Content Placeholder 2"/>
          <p:cNvSpPr>
            <a:spLocks noGrp="1"/>
          </p:cNvSpPr>
          <p:nvPr>
            <p:ph sz="quarter" idx="10"/>
          </p:nvPr>
        </p:nvSpPr>
        <p:spPr>
          <a:xfrm>
            <a:off x="703958" y="1054557"/>
            <a:ext cx="8831461" cy="3551308"/>
          </a:xfrm>
        </p:spPr>
        <p:txBody>
          <a:bodyPr>
            <a:normAutofit/>
          </a:bodyPr>
          <a:lstStyle/>
          <a:p>
            <a:pPr marL="0" indent="0">
              <a:buNone/>
            </a:pPr>
            <a:r>
              <a:rPr lang="en-GB" i="1" dirty="0"/>
              <a:t>What videos can assist with this? Do we need somebody to teach these on a drawing to tie this up?</a:t>
            </a:r>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01:</a:t>
            </a:r>
          </a:p>
        </p:txBody>
      </p:sp>
      <p:sp>
        <p:nvSpPr>
          <p:cNvPr id="3" name="Content Placeholder 2"/>
          <p:cNvSpPr>
            <a:spLocks noGrp="1"/>
          </p:cNvSpPr>
          <p:nvPr>
            <p:ph sz="quarter" idx="10"/>
          </p:nvPr>
        </p:nvSpPr>
        <p:spPr>
          <a:xfrm>
            <a:off x="826109" y="1059933"/>
            <a:ext cx="8284354" cy="3943867"/>
          </a:xfrm>
        </p:spPr>
        <p:txBody>
          <a:bodyPr>
            <a:noAutofit/>
          </a:bodyPr>
          <a:lstStyle/>
          <a:p>
            <a:pPr marL="0" indent="0">
              <a:buNone/>
            </a:pPr>
            <a:endParaRPr lang="en-US" sz="912" dirty="0"/>
          </a:p>
        </p:txBody>
      </p:sp>
    </p:spTree>
    <p:custDataLst>
      <p:tags r:id="rId1"/>
    </p:custDataLst>
    <p:extLst>
      <p:ext uri="{BB962C8B-B14F-4D97-AF65-F5344CB8AC3E}">
        <p14:creationId xmlns:p14="http://schemas.microsoft.com/office/powerpoint/2010/main" val="344548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On completion of this unit, you will be able to state the meaning of all abbreviations used on a technical drawing.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2: Symbols and abbreviations </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Have you figured out how to help Katlego yet? Do you know what the piece of equipment is called?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You now understand what the lines on engineering drawings represent, but there are still symbols and abbreviations that you may not be familiar with. These are used to save space on drawings. This unit will list and describe all of these.</a:t>
            </a:r>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42B9E926-9D28-4B5C-AA86-03CD6C1C6F00}"/>
              </a:ext>
            </a:extLst>
          </p:cNvPr>
          <p:cNvSpPr/>
          <p:nvPr/>
        </p:nvSpPr>
        <p:spPr>
          <a:xfrm>
            <a:off x="6303562" y="1506367"/>
            <a:ext cx="3120448" cy="1756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Repeat intro image from Unit 1</a:t>
            </a:r>
          </a:p>
        </p:txBody>
      </p:sp>
      <p:sp>
        <p:nvSpPr>
          <p:cNvPr id="5" name="Rectangle 4">
            <a:extLst>
              <a:ext uri="{FF2B5EF4-FFF2-40B4-BE49-F238E27FC236}">
                <a16:creationId xmlns:a16="http://schemas.microsoft.com/office/drawing/2014/main" id="{03F464D2-BA35-43AD-967E-D728B24606AE}"/>
              </a:ext>
            </a:extLst>
          </p:cNvPr>
          <p:cNvSpPr/>
          <p:nvPr/>
        </p:nvSpPr>
        <p:spPr>
          <a:xfrm>
            <a:off x="1106140" y="1784462"/>
            <a:ext cx="4168119" cy="1200329"/>
          </a:xfrm>
          <a:prstGeom prst="rect">
            <a:avLst/>
          </a:prstGeom>
          <a:solidFill>
            <a:schemeClr val="tx2">
              <a:lumMod val="40000"/>
              <a:lumOff val="60000"/>
            </a:schemeClr>
          </a:solidFill>
        </p:spPr>
        <p:txBody>
          <a:bodyPr wrap="square">
            <a:spAutoFit/>
          </a:bodyPr>
          <a:lstStyle/>
          <a:p>
            <a:pPr algn="just"/>
            <a:r>
              <a:rPr lang="en-GB" sz="2400" i="1" dirty="0"/>
              <a:t>Click here to enlarge the image and look at the information in the bottom right-hand corner.</a:t>
            </a:r>
          </a:p>
        </p:txBody>
      </p:sp>
      <p:pic>
        <p:nvPicPr>
          <p:cNvPr id="6" name="Graphic 5" descr="User">
            <a:extLst>
              <a:ext uri="{FF2B5EF4-FFF2-40B4-BE49-F238E27FC236}">
                <a16:creationId xmlns:a16="http://schemas.microsoft.com/office/drawing/2014/main" id="{400AF29A-379C-463C-AC51-803D8BF8F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094" y="1767746"/>
            <a:ext cx="854046" cy="854046"/>
          </a:xfrm>
          <a:prstGeom prst="rect">
            <a:avLst/>
          </a:prstGeom>
        </p:spPr>
      </p:pic>
    </p:spTree>
    <p:custDataLst>
      <p:tags r:id="rId1"/>
    </p:custDataLst>
    <p:extLst>
      <p:ext uri="{BB962C8B-B14F-4D97-AF65-F5344CB8AC3E}">
        <p14:creationId xmlns:p14="http://schemas.microsoft.com/office/powerpoint/2010/main" val="383898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531" y="1091868"/>
            <a:ext cx="8059513" cy="3645525"/>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5" name="Rectangle 4">
            <a:extLst>
              <a:ext uri="{FF2B5EF4-FFF2-40B4-BE49-F238E27FC236}">
                <a16:creationId xmlns:a16="http://schemas.microsoft.com/office/drawing/2014/main" id="{2312C401-06EB-436D-B0C8-99D0D0688EEC}"/>
              </a:ext>
            </a:extLst>
          </p:cNvPr>
          <p:cNvSpPr/>
          <p:nvPr/>
        </p:nvSpPr>
        <p:spPr>
          <a:xfrm>
            <a:off x="1106140" y="1784462"/>
            <a:ext cx="4168119" cy="1569660"/>
          </a:xfrm>
          <a:prstGeom prst="rect">
            <a:avLst/>
          </a:prstGeom>
          <a:solidFill>
            <a:schemeClr val="tx2">
              <a:lumMod val="40000"/>
              <a:lumOff val="60000"/>
            </a:schemeClr>
          </a:solidFill>
        </p:spPr>
        <p:txBody>
          <a:bodyPr wrap="square">
            <a:spAutoFit/>
          </a:bodyPr>
          <a:lstStyle/>
          <a:p>
            <a:pPr algn="just"/>
            <a:r>
              <a:rPr lang="en-GB" sz="2400" i="1" dirty="0"/>
              <a:t>Click here to go to symbols. This will show you examples of the equipment and how it is drawn in a technical drawing.</a:t>
            </a:r>
          </a:p>
        </p:txBody>
      </p:sp>
      <p:pic>
        <p:nvPicPr>
          <p:cNvPr id="6" name="Graphic 5" descr="User">
            <a:extLst>
              <a:ext uri="{FF2B5EF4-FFF2-40B4-BE49-F238E27FC236}">
                <a16:creationId xmlns:a16="http://schemas.microsoft.com/office/drawing/2014/main" id="{B96F27AC-AAAD-4240-ABF8-72B25DB076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094" y="1767746"/>
            <a:ext cx="854046" cy="854046"/>
          </a:xfrm>
          <a:prstGeom prst="rect">
            <a:avLst/>
          </a:prstGeom>
        </p:spPr>
      </p:pic>
      <p:sp>
        <p:nvSpPr>
          <p:cNvPr id="7" name="Rectangle 6">
            <a:extLst>
              <a:ext uri="{FF2B5EF4-FFF2-40B4-BE49-F238E27FC236}">
                <a16:creationId xmlns:a16="http://schemas.microsoft.com/office/drawing/2014/main" id="{842C0374-0762-4B2E-A680-33923591C76C}"/>
              </a:ext>
            </a:extLst>
          </p:cNvPr>
          <p:cNvSpPr/>
          <p:nvPr/>
        </p:nvSpPr>
        <p:spPr>
          <a:xfrm>
            <a:off x="5701282" y="3635450"/>
            <a:ext cx="3423187" cy="1200329"/>
          </a:xfrm>
          <a:prstGeom prst="rect">
            <a:avLst/>
          </a:prstGeom>
          <a:solidFill>
            <a:schemeClr val="tx2">
              <a:lumMod val="40000"/>
              <a:lumOff val="60000"/>
            </a:schemeClr>
          </a:solidFill>
        </p:spPr>
        <p:txBody>
          <a:bodyPr wrap="square">
            <a:spAutoFit/>
          </a:bodyPr>
          <a:lstStyle/>
          <a:p>
            <a:r>
              <a:rPr lang="en-GB" sz="2400" i="1" dirty="0"/>
              <a:t>Click here to go to abbreviations used in technical drawings.</a:t>
            </a:r>
          </a:p>
        </p:txBody>
      </p:sp>
      <p:pic>
        <p:nvPicPr>
          <p:cNvPr id="8" name="Graphic 7" descr="User">
            <a:extLst>
              <a:ext uri="{FF2B5EF4-FFF2-40B4-BE49-F238E27FC236}">
                <a16:creationId xmlns:a16="http://schemas.microsoft.com/office/drawing/2014/main" id="{23CC5449-BAF7-4D47-9620-99D72C8626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47236" y="3618734"/>
            <a:ext cx="854046" cy="854046"/>
          </a:xfrm>
          <a:prstGeom prst="rect">
            <a:avLst/>
          </a:prstGeom>
        </p:spPr>
      </p:pic>
      <p:sp>
        <p:nvSpPr>
          <p:cNvPr id="10" name="Title 9">
            <a:extLst>
              <a:ext uri="{FF2B5EF4-FFF2-40B4-BE49-F238E27FC236}">
                <a16:creationId xmlns:a16="http://schemas.microsoft.com/office/drawing/2014/main" id="{79420397-07C1-4382-88C7-ABBCA3833ACE}"/>
              </a:ext>
            </a:extLst>
          </p:cNvPr>
          <p:cNvSpPr>
            <a:spLocks noGrp="1"/>
          </p:cNvSpPr>
          <p:nvPr>
            <p:ph type="title"/>
          </p:nvPr>
        </p:nvSpPr>
        <p:spPr/>
        <p:txBody>
          <a:bodyPr/>
          <a:lstStyle/>
          <a:p>
            <a:endParaRPr lang="en-ZA"/>
          </a:p>
        </p:txBody>
      </p:sp>
    </p:spTree>
    <p:custDataLst>
      <p:tags r:id="rId1"/>
    </p:custDataLst>
    <p:extLst>
      <p:ext uri="{BB962C8B-B14F-4D97-AF65-F5344CB8AC3E}">
        <p14:creationId xmlns:p14="http://schemas.microsoft.com/office/powerpoint/2010/main" val="88967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External screw threads</a:t>
            </a:r>
          </a:p>
        </p:txBody>
      </p:sp>
      <p:sp>
        <p:nvSpPr>
          <p:cNvPr id="3" name="Content Placeholder 2"/>
          <p:cNvSpPr>
            <a:spLocks noGrp="1"/>
          </p:cNvSpPr>
          <p:nvPr>
            <p:ph idx="1"/>
          </p:nvPr>
        </p:nvSpPr>
        <p:spPr>
          <a:xfrm>
            <a:off x="787401" y="2952077"/>
            <a:ext cx="8394644" cy="1641383"/>
          </a:xfrm>
        </p:spPr>
        <p:txBody>
          <a:bodyPr>
            <a:noAutofit/>
          </a:bodyPr>
          <a:lstStyle/>
          <a:p>
            <a:pPr marL="0" indent="0">
              <a:buNone/>
            </a:pPr>
            <a:endParaRPr lang="en-ZA" sz="2400" dirty="0"/>
          </a:p>
          <a:p>
            <a:pPr marL="0" indent="0">
              <a:buNone/>
            </a:pPr>
            <a:r>
              <a:rPr lang="en-ZA" sz="2400" dirty="0"/>
              <a:t>M = Metric</a:t>
            </a:r>
          </a:p>
          <a:p>
            <a:pPr marL="0" indent="0">
              <a:buNone/>
            </a:pPr>
            <a:r>
              <a:rPr lang="en-ZA" sz="2400" dirty="0"/>
              <a:t>14 = 14 mm outside diameter</a:t>
            </a:r>
          </a:p>
          <a:p>
            <a:pPr marL="0" indent="0">
              <a:buNone/>
            </a:pPr>
            <a:r>
              <a:rPr lang="en-ZA" sz="2400" dirty="0"/>
              <a:t>1,5 = 1,5 mm pitch of the thread (a thread pitch of </a:t>
            </a:r>
            <a:r>
              <a:rPr lang="en-ZA" sz="2400" b="1" dirty="0"/>
              <a:t>1.5</a:t>
            </a:r>
            <a:r>
              <a:rPr lang="en-ZA" sz="2400" dirty="0"/>
              <a:t> means that the distance between one thread and the next is </a:t>
            </a:r>
            <a:r>
              <a:rPr lang="en-ZA" sz="2400" b="1" dirty="0"/>
              <a:t>1.5</a:t>
            </a:r>
            <a:r>
              <a:rPr lang="en-ZA" sz="2400" dirty="0"/>
              <a:t>mm)</a:t>
            </a:r>
            <a:endParaRPr lang="en-GB" sz="2400" dirty="0"/>
          </a:p>
        </p:txBody>
      </p:sp>
      <p:pic>
        <p:nvPicPr>
          <p:cNvPr id="4" name="Picture 3">
            <a:extLst>
              <a:ext uri="{FF2B5EF4-FFF2-40B4-BE49-F238E27FC236}">
                <a16:creationId xmlns:a16="http://schemas.microsoft.com/office/drawing/2014/main" id="{2A29B4B8-46A6-4602-8044-424E130E727F}"/>
              </a:ext>
            </a:extLst>
          </p:cNvPr>
          <p:cNvPicPr>
            <a:picLocks noChangeAspect="1"/>
          </p:cNvPicPr>
          <p:nvPr/>
        </p:nvPicPr>
        <p:blipFill>
          <a:blip r:embed="rId4"/>
          <a:stretch>
            <a:fillRect/>
          </a:stretch>
        </p:blipFill>
        <p:spPr>
          <a:xfrm>
            <a:off x="6977175" y="0"/>
            <a:ext cx="3043791" cy="1641383"/>
          </a:xfrm>
          <a:prstGeom prst="rect">
            <a:avLst/>
          </a:prstGeom>
        </p:spPr>
      </p:pic>
      <p:pic>
        <p:nvPicPr>
          <p:cNvPr id="5" name="Picture 4">
            <a:extLst>
              <a:ext uri="{FF2B5EF4-FFF2-40B4-BE49-F238E27FC236}">
                <a16:creationId xmlns:a16="http://schemas.microsoft.com/office/drawing/2014/main" id="{2EE520E0-E348-4024-8F7F-6A4303B51AC3}"/>
              </a:ext>
            </a:extLst>
          </p:cNvPr>
          <p:cNvPicPr>
            <a:picLocks noChangeAspect="1"/>
          </p:cNvPicPr>
          <p:nvPr/>
        </p:nvPicPr>
        <p:blipFill>
          <a:blip r:embed="rId5"/>
          <a:stretch>
            <a:fillRect/>
          </a:stretch>
        </p:blipFill>
        <p:spPr>
          <a:xfrm>
            <a:off x="67734" y="981433"/>
            <a:ext cx="6600825" cy="2276475"/>
          </a:xfrm>
          <a:prstGeom prst="rect">
            <a:avLst/>
          </a:prstGeom>
        </p:spPr>
      </p:pic>
    </p:spTree>
    <p:custDataLst>
      <p:tags r:id="rId1"/>
    </p:custDataLst>
    <p:extLst>
      <p:ext uri="{BB962C8B-B14F-4D97-AF65-F5344CB8AC3E}">
        <p14:creationId xmlns:p14="http://schemas.microsoft.com/office/powerpoint/2010/main" val="216376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Internal screw threads</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5" name="Content Placeholder 2">
            <a:extLst>
              <a:ext uri="{FF2B5EF4-FFF2-40B4-BE49-F238E27FC236}">
                <a16:creationId xmlns:a16="http://schemas.microsoft.com/office/drawing/2014/main" id="{9DA8DEA0-CAAC-4E23-9DCE-CCAB637315C6}"/>
              </a:ext>
            </a:extLst>
          </p:cNvPr>
          <p:cNvSpPr txBox="1">
            <a:spLocks/>
          </p:cNvSpPr>
          <p:nvPr/>
        </p:nvSpPr>
        <p:spPr>
          <a:xfrm>
            <a:off x="1057330" y="988236"/>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This diagram shows the inside where the screw from the previous image will fit.</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
        <p:nvSpPr>
          <p:cNvPr id="6" name="Content Placeholder 2">
            <a:extLst>
              <a:ext uri="{FF2B5EF4-FFF2-40B4-BE49-F238E27FC236}">
                <a16:creationId xmlns:a16="http://schemas.microsoft.com/office/drawing/2014/main" id="{D1DBB1ED-8533-4189-B5C8-4D0EA88AFFED}"/>
              </a:ext>
            </a:extLst>
          </p:cNvPr>
          <p:cNvSpPr txBox="1">
            <a:spLocks/>
          </p:cNvSpPr>
          <p:nvPr/>
        </p:nvSpPr>
        <p:spPr>
          <a:xfrm>
            <a:off x="787401" y="2501900"/>
            <a:ext cx="8394644" cy="2235493"/>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ZA" sz="2400" dirty="0"/>
              <a:t>As before:</a:t>
            </a:r>
          </a:p>
          <a:p>
            <a:pPr marL="0" indent="0">
              <a:buFont typeface="Arial" panose="020B0604020202020204" pitchFamily="34" charset="0"/>
              <a:buNone/>
            </a:pPr>
            <a:r>
              <a:rPr lang="en-ZA" sz="2400" dirty="0"/>
              <a:t>M = Metric</a:t>
            </a:r>
          </a:p>
          <a:p>
            <a:pPr marL="0" indent="0">
              <a:buFont typeface="Arial" panose="020B0604020202020204" pitchFamily="34" charset="0"/>
              <a:buNone/>
            </a:pPr>
            <a:r>
              <a:rPr lang="en-ZA" sz="2400" dirty="0"/>
              <a:t>14 = 14 mm outside diameter</a:t>
            </a:r>
          </a:p>
          <a:p>
            <a:pPr marL="0" indent="0">
              <a:buFont typeface="Arial" panose="020B0604020202020204" pitchFamily="34" charset="0"/>
              <a:buNone/>
            </a:pPr>
            <a:r>
              <a:rPr lang="en-ZA" sz="2400" dirty="0"/>
              <a:t>1,5 = 1,5 mm pitch of the thread (a thread pitch of </a:t>
            </a:r>
            <a:r>
              <a:rPr lang="en-ZA" sz="2400" b="1" dirty="0"/>
              <a:t>1.5</a:t>
            </a:r>
            <a:r>
              <a:rPr lang="en-ZA" sz="2400" dirty="0"/>
              <a:t> means that the distance between one thread and the next is </a:t>
            </a:r>
            <a:r>
              <a:rPr lang="en-ZA" sz="2400" b="1" dirty="0"/>
              <a:t>1.5</a:t>
            </a:r>
            <a:r>
              <a:rPr lang="en-ZA" sz="2400" dirty="0"/>
              <a:t>mm)</a:t>
            </a:r>
            <a:endParaRPr lang="en-GB" sz="2400" dirty="0"/>
          </a:p>
        </p:txBody>
      </p:sp>
      <p:pic>
        <p:nvPicPr>
          <p:cNvPr id="7" name="Picture 6">
            <a:extLst>
              <a:ext uri="{FF2B5EF4-FFF2-40B4-BE49-F238E27FC236}">
                <a16:creationId xmlns:a16="http://schemas.microsoft.com/office/drawing/2014/main" id="{0693703D-2947-478B-9F58-2F07B9C6DFD9}"/>
              </a:ext>
            </a:extLst>
          </p:cNvPr>
          <p:cNvPicPr>
            <a:picLocks noChangeAspect="1"/>
          </p:cNvPicPr>
          <p:nvPr/>
        </p:nvPicPr>
        <p:blipFill>
          <a:blip r:embed="rId4"/>
          <a:stretch>
            <a:fillRect/>
          </a:stretch>
        </p:blipFill>
        <p:spPr>
          <a:xfrm>
            <a:off x="4611088" y="1542775"/>
            <a:ext cx="4775684" cy="2020662"/>
          </a:xfrm>
          <a:prstGeom prst="rect">
            <a:avLst/>
          </a:prstGeom>
        </p:spPr>
      </p:pic>
    </p:spTree>
    <p:custDataLst>
      <p:tags r:id="rId1"/>
    </p:custDataLst>
    <p:extLst>
      <p:ext uri="{BB962C8B-B14F-4D97-AF65-F5344CB8AC3E}">
        <p14:creationId xmlns:p14="http://schemas.microsoft.com/office/powerpoint/2010/main" val="293765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Splined shaft</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ZA" b="1" dirty="0"/>
              <a:t>Splines</a:t>
            </a:r>
            <a:r>
              <a:rPr lang="en-ZA" dirty="0"/>
              <a:t> are ridges or teeth on a drive </a:t>
            </a:r>
            <a:r>
              <a:rPr lang="en-ZA" b="1" dirty="0"/>
              <a:t>shaft</a:t>
            </a:r>
            <a:r>
              <a:rPr lang="en-ZA" dirty="0"/>
              <a:t> that match with grooves in a matching piece and transfer torque to it.</a:t>
            </a: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5F92FFEA-BAF8-4362-A20D-05F1A03A90F1}"/>
              </a:ext>
            </a:extLst>
          </p:cNvPr>
          <p:cNvPicPr>
            <a:picLocks noChangeAspect="1"/>
          </p:cNvPicPr>
          <p:nvPr/>
        </p:nvPicPr>
        <p:blipFill>
          <a:blip r:embed="rId4"/>
          <a:stretch>
            <a:fillRect/>
          </a:stretch>
        </p:blipFill>
        <p:spPr>
          <a:xfrm>
            <a:off x="6090707" y="2617258"/>
            <a:ext cx="3789893" cy="1929234"/>
          </a:xfrm>
          <a:prstGeom prst="rect">
            <a:avLst/>
          </a:prstGeom>
        </p:spPr>
      </p:pic>
      <p:pic>
        <p:nvPicPr>
          <p:cNvPr id="5" name="Picture 4">
            <a:extLst>
              <a:ext uri="{FF2B5EF4-FFF2-40B4-BE49-F238E27FC236}">
                <a16:creationId xmlns:a16="http://schemas.microsoft.com/office/drawing/2014/main" id="{015D8FBE-7958-492F-971E-7828E409C128}"/>
              </a:ext>
            </a:extLst>
          </p:cNvPr>
          <p:cNvPicPr>
            <a:picLocks noChangeAspect="1"/>
          </p:cNvPicPr>
          <p:nvPr/>
        </p:nvPicPr>
        <p:blipFill>
          <a:blip r:embed="rId5"/>
          <a:stretch>
            <a:fillRect/>
          </a:stretch>
        </p:blipFill>
        <p:spPr>
          <a:xfrm>
            <a:off x="1575562" y="2205038"/>
            <a:ext cx="3415007" cy="2248430"/>
          </a:xfrm>
          <a:prstGeom prst="rect">
            <a:avLst/>
          </a:prstGeom>
        </p:spPr>
      </p:pic>
    </p:spTree>
    <p:custDataLst>
      <p:tags r:id="rId1"/>
    </p:custDataLst>
    <p:extLst>
      <p:ext uri="{BB962C8B-B14F-4D97-AF65-F5344CB8AC3E}">
        <p14:creationId xmlns:p14="http://schemas.microsoft.com/office/powerpoint/2010/main" val="36341057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9245</TotalTime>
  <Words>1162</Words>
  <Application>Microsoft Office PowerPoint</Application>
  <PresentationFormat>Custom</PresentationFormat>
  <Paragraphs>244</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Open Sans</vt:lpstr>
      <vt:lpstr>Office Theme</vt:lpstr>
      <vt:lpstr>Tools and Electrical Measuring Instruments</vt:lpstr>
      <vt:lpstr>Assumed prior learning </vt:lpstr>
      <vt:lpstr>Outcomes</vt:lpstr>
      <vt:lpstr>Unit 2: Symbols and abbreviations </vt:lpstr>
      <vt:lpstr>Introduction</vt:lpstr>
      <vt:lpstr>PowerPoint Presentation</vt:lpstr>
      <vt:lpstr>External screw threads</vt:lpstr>
      <vt:lpstr>Internal screw threads</vt:lpstr>
      <vt:lpstr>Splined shaft</vt:lpstr>
      <vt:lpstr>Serrated shaft</vt:lpstr>
      <vt:lpstr>Knurling</vt:lpstr>
      <vt:lpstr>Square on a shaft</vt:lpstr>
      <vt:lpstr>Holes in a PCD</vt:lpstr>
      <vt:lpstr>Hole pitches on a linear plane</vt:lpstr>
      <vt:lpstr>Bearing</vt:lpstr>
      <vt:lpstr>Radius</vt:lpstr>
      <vt:lpstr>Angle</vt:lpstr>
      <vt:lpstr>Chamfer</vt:lpstr>
      <vt:lpstr>Taper</vt:lpstr>
      <vt:lpstr>Abbreviations</vt:lpstr>
      <vt:lpstr>Abbreviations</vt:lpstr>
      <vt:lpstr>Check what you remember</vt:lpstr>
      <vt:lpstr>A Quick Quiz</vt:lpstr>
      <vt:lpstr>Video Briefing- </vt:lpstr>
      <vt:lpstr>Resource 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373</cp:revision>
  <dcterms:created xsi:type="dcterms:W3CDTF">2018-02-02T12:07:09Z</dcterms:created>
  <dcterms:modified xsi:type="dcterms:W3CDTF">2018-09-20T07:24:41Z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