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comments/comment1.xml" ContentType="application/vnd.openxmlformats-officedocument.presentationml.comments+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27"/>
  </p:notesMasterIdLst>
  <p:sldIdLst>
    <p:sldId id="256" r:id="rId2"/>
    <p:sldId id="309" r:id="rId3"/>
    <p:sldId id="268" r:id="rId4"/>
    <p:sldId id="278" r:id="rId5"/>
    <p:sldId id="308" r:id="rId6"/>
    <p:sldId id="332" r:id="rId7"/>
    <p:sldId id="331" r:id="rId8"/>
    <p:sldId id="320" r:id="rId9"/>
    <p:sldId id="319" r:id="rId10"/>
    <p:sldId id="318" r:id="rId11"/>
    <p:sldId id="325" r:id="rId12"/>
    <p:sldId id="324" r:id="rId13"/>
    <p:sldId id="323" r:id="rId14"/>
    <p:sldId id="335" r:id="rId15"/>
    <p:sldId id="326" r:id="rId16"/>
    <p:sldId id="270" r:id="rId17"/>
    <p:sldId id="317" r:id="rId18"/>
    <p:sldId id="333" r:id="rId19"/>
    <p:sldId id="327" r:id="rId20"/>
    <p:sldId id="321" r:id="rId21"/>
    <p:sldId id="322" r:id="rId22"/>
    <p:sldId id="334" r:id="rId23"/>
    <p:sldId id="328" r:id="rId24"/>
    <p:sldId id="329" r:id="rId25"/>
    <p:sldId id="330" r:id="rId26"/>
  </p:sldIdLst>
  <p:sldSz cx="10239375" cy="50038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308"/>
            <p14:sldId id="332"/>
            <p14:sldId id="331"/>
            <p14:sldId id="320"/>
            <p14:sldId id="319"/>
            <p14:sldId id="318"/>
            <p14:sldId id="325"/>
            <p14:sldId id="324"/>
            <p14:sldId id="323"/>
            <p14:sldId id="335"/>
            <p14:sldId id="326"/>
          </p14:sldIdLst>
        </p14:section>
        <p14:section name="Appendix" id="{61A5EB1E-5BAC-224D-8F20-5D1D8E086C2B}">
          <p14:sldIdLst>
            <p14:sldId id="270"/>
            <p14:sldId id="317"/>
            <p14:sldId id="333"/>
            <p14:sldId id="327"/>
            <p14:sldId id="321"/>
            <p14:sldId id="322"/>
            <p14:sldId id="334"/>
            <p14:sldId id="328"/>
            <p14:sldId id="329"/>
            <p14:sldId id="33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8"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3"/>
    <p:restoredTop sz="68344" autoAdjust="0"/>
  </p:normalViewPr>
  <p:slideViewPr>
    <p:cSldViewPr snapToGrid="0" snapToObjects="1">
      <p:cViewPr varScale="1">
        <p:scale>
          <a:sx n="106" d="100"/>
          <a:sy n="106" d="100"/>
        </p:scale>
        <p:origin x="14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29T11:31:48.079" idx="18">
    <p:pos x="5616" y="724"/>
    <p:text>Img12 - https://cdn.pixabay.com/photo/2017/03/02/09/26/question-mark-2110767_960_720.jpg</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object to show the drawing with the cutting plane. Click to explode drawing in 3D. Turn and show front view of section. Overlay drawing.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Did you notice these lines? Get more thinking.</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4191031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 the lines that show hidden outlines and edges. [all are highlighted when selected correctly]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 the lines that show visible outlines and edges. [all are highlighted when selected correctly]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 the lines that show limits of partial views. [all are highlighted when selected correctly]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 the lines that show </a:t>
            </a:r>
            <a:r>
              <a:rPr lang="en-US" dirty="0" err="1"/>
              <a:t>centre</a:t>
            </a:r>
            <a:r>
              <a:rPr lang="en-US" dirty="0"/>
              <a:t> lines. [all are highlighted when selected correctly]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 the lines that show a section through a cutting plane. [all are highlighted when selected correctly]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4065280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A-F: Must be clickable and explode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2411565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114465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Match image to 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line thickness – all 2mm except outline: 7mm</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3131636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4197431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Different ways of looking at an image</a:t>
            </a:r>
          </a:p>
          <a:p>
            <a:endParaRPr lang="en-ZA" dirty="0"/>
          </a:p>
          <a:p>
            <a:r>
              <a:rPr lang="en-ZA" dirty="0"/>
              <a:t>Look at object. Choose perspectives.</a:t>
            </a:r>
          </a:p>
          <a:p>
            <a:endParaRPr lang="en-ZA" dirty="0"/>
          </a:p>
          <a:p>
            <a:r>
              <a:rPr lang="en-ZA" dirty="0"/>
              <a:t>Lines help you tell you what view you are looking at.</a:t>
            </a:r>
          </a:p>
          <a:p>
            <a:r>
              <a:rPr lang="en-ZA" dirty="0"/>
              <a:t>where things are/what </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3710699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Different ways of looking at an image</a:t>
            </a:r>
          </a:p>
          <a:p>
            <a:endParaRPr lang="en-ZA" dirty="0"/>
          </a:p>
          <a:p>
            <a:r>
              <a:rPr lang="en-ZA" dirty="0"/>
              <a:t>Look at object. Choose perspectives.</a:t>
            </a:r>
          </a:p>
          <a:p>
            <a:endParaRPr lang="en-ZA" dirty="0"/>
          </a:p>
          <a:p>
            <a:r>
              <a:rPr lang="en-ZA" dirty="0"/>
              <a:t>Lines help you tell you what view you are looking at.</a:t>
            </a:r>
          </a:p>
          <a:p>
            <a:r>
              <a:rPr lang="en-ZA" dirty="0"/>
              <a:t>where things are/what </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2098827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Use at end of unit.</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3112159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None/>
            </a:pPr>
            <a:r>
              <a:rPr lang="en-ZA" dirty="0"/>
              <a:t>Click on each to show text:</a:t>
            </a:r>
          </a:p>
          <a:p>
            <a:pPr marL="228600" indent="-228600">
              <a:buAutoNum type="arabicPeriod"/>
            </a:pPr>
            <a:r>
              <a:rPr lang="en-ZA" dirty="0"/>
              <a:t>This is an isometric drawing.</a:t>
            </a:r>
          </a:p>
          <a:p>
            <a:pPr marL="228600" indent="-228600">
              <a:buAutoNum type="arabicPeriod"/>
            </a:pPr>
            <a:r>
              <a:rPr lang="en-ZA" dirty="0"/>
              <a:t>This is an orthographic representation of the view of the top of this machine part.</a:t>
            </a:r>
          </a:p>
          <a:p>
            <a:pPr marL="228600" indent="-228600">
              <a:buAutoNum type="arabicPeriod"/>
            </a:pPr>
            <a:r>
              <a:rPr lang="en-ZA" dirty="0"/>
              <a:t>This is a sectional view. If we cut the machine part open along the line A-A showing in 2, this is how we represent what we see.</a:t>
            </a:r>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4237470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design: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list of text should be broken up to make it more interesting. Text should be presented in a menu type of format.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Information should be presented in a clickable menu so that learner can click on each outcome instead of it being one long list. </a:t>
            </a:r>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2727431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Use at end of unit.</a:t>
            </a:r>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947669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831938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None/>
            </a:pPr>
            <a:r>
              <a:rPr lang="en-ZA" dirty="0"/>
              <a:t>Click on each to show text:</a:t>
            </a:r>
          </a:p>
          <a:p>
            <a:pPr marL="228600" indent="-228600">
              <a:buAutoNum type="arabicPeriod"/>
            </a:pPr>
            <a:r>
              <a:rPr lang="en-ZA" dirty="0"/>
              <a:t>This is an isometric drawing.</a:t>
            </a:r>
          </a:p>
          <a:p>
            <a:pPr marL="228600" indent="-228600">
              <a:buAutoNum type="arabicPeriod"/>
            </a:pPr>
            <a:r>
              <a:rPr lang="en-ZA" dirty="0"/>
              <a:t>This is an orthographic representation of the view of the top of this machine part.</a:t>
            </a:r>
          </a:p>
          <a:p>
            <a:pPr marL="228600" indent="-228600">
              <a:buAutoNum type="arabicPeriod"/>
            </a:pPr>
            <a:r>
              <a:rPr lang="en-ZA" dirty="0"/>
              <a:t>This is a sectional view. If we cut the machine part open along the line A-A showing in 2, this is how we represent what we see.</a:t>
            </a:r>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2160408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3481832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b="1" dirty="0"/>
              <a:t>Note for development: </a:t>
            </a:r>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Video of Katlego holding a machine part (to be specified by SME): Katlego has the plans but the machine part is in pieces. He needs to screw it together but how does he know which screws he will need to buy to put it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SME: What would they need to fix/do? What kind of thing do they use this for?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You will be able to interpret engineering drawings.</a:t>
            </a:r>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2020354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Click on different parts of drawing for different information. Pop out with info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Lines – Highlight lines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Symbols – Highlight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Variances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Measurements</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1273918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Video brief: </a:t>
            </a:r>
            <a:r>
              <a:rPr lang="en-ZA" sz="1200" b="0" i="0" kern="1200" dirty="0">
                <a:solidFill>
                  <a:schemeClr val="tx1"/>
                </a:solidFill>
                <a:effectLst/>
                <a:latin typeface="+mn-lt"/>
                <a:ea typeface="+mn-ea"/>
                <a:cs typeface="+mn-cs"/>
              </a:rPr>
              <a:t>Imagine that you have an object suspended by transparent threads inside a glass box. Then draw the object on each of three faces as seen from that direction. Unfold the box and you have the three views. We call this an "orthographic" or "</a:t>
            </a:r>
            <a:r>
              <a:rPr lang="en-ZA" sz="1200" b="0" i="0" kern="1200" dirty="0" err="1">
                <a:solidFill>
                  <a:schemeClr val="tx1"/>
                </a:solidFill>
                <a:effectLst/>
                <a:latin typeface="+mn-lt"/>
                <a:ea typeface="+mn-ea"/>
                <a:cs typeface="+mn-cs"/>
              </a:rPr>
              <a:t>multiview</a:t>
            </a:r>
            <a:r>
              <a:rPr lang="en-ZA" sz="1200" b="0" i="0" kern="1200" dirty="0">
                <a:solidFill>
                  <a:schemeClr val="tx1"/>
                </a:solidFill>
                <a:effectLst/>
                <a:latin typeface="+mn-lt"/>
                <a:ea typeface="+mn-ea"/>
                <a:cs typeface="+mn-cs"/>
              </a:rPr>
              <a:t>" drawing. This is how the three views appear on a piece of paper after unfolding the box. Now use a piece of paper in place of the glass box and create your own Multiview drawing of any simple object.</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2372435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Describe what is needed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Isometric 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Multiview – top view, left view, right view,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 interactive machine part (SME Q – what machine part shows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at how much detail we can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1112089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Video brief: </a:t>
            </a:r>
            <a:r>
              <a:rPr lang="en-ZA" sz="1200" b="0" i="0" kern="1200" dirty="0">
                <a:solidFill>
                  <a:schemeClr val="tx1"/>
                </a:solidFill>
                <a:effectLst/>
                <a:latin typeface="+mn-lt"/>
                <a:ea typeface="+mn-ea"/>
                <a:cs typeface="+mn-cs"/>
              </a:rPr>
              <a:t>Imagine that you have an object suspended by transparent threads inside a glass box. Then draw the object on each of three faces as seen from that direction. Unfold the box and you have the three views. We call this an "orthographic" or "</a:t>
            </a:r>
            <a:r>
              <a:rPr lang="en-ZA" sz="1200" b="0" i="0" kern="1200" dirty="0" err="1">
                <a:solidFill>
                  <a:schemeClr val="tx1"/>
                </a:solidFill>
                <a:effectLst/>
                <a:latin typeface="+mn-lt"/>
                <a:ea typeface="+mn-ea"/>
                <a:cs typeface="+mn-cs"/>
              </a:rPr>
              <a:t>multiview</a:t>
            </a:r>
            <a:r>
              <a:rPr lang="en-ZA" sz="1200" b="0" i="0" kern="1200" dirty="0">
                <a:solidFill>
                  <a:schemeClr val="tx1"/>
                </a:solidFill>
                <a:effectLst/>
                <a:latin typeface="+mn-lt"/>
                <a:ea typeface="+mn-ea"/>
                <a:cs typeface="+mn-cs"/>
              </a:rPr>
              <a:t>" drawing. This is how the three views appear on a piece of paper after unfolding the box. Now use a piece of paper in place of the glass box and create your own Multiview drawing of any simple object.</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1505683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Find better image. Interactivity here?</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19715321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92012" y="4263154"/>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5393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9/20/2018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custDataLst>
      <p:tags r:id="rId19"/>
    </p:custDataLst>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comments" Target="../comments/comment1.xml"/><Relationship Id="rId4" Type="http://schemas.openxmlformats.org/officeDocument/2006/relationships/image" Target="../media/image9.tif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9.xml"/><Relationship Id="rId5" Type="http://schemas.openxmlformats.org/officeDocument/2006/relationships/hyperlink" Target="https://www.youtube.com/watch?v=jj4mUHzTSYc" TargetMode="External"/><Relationship Id="rId4" Type="http://schemas.openxmlformats.org/officeDocument/2006/relationships/hyperlink" Target="https://www.youtube.com/watch?v=_t2NjPpsegE"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20.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2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2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23.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4.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5.xml"/><Relationship Id="rId5" Type="http://schemas.openxmlformats.org/officeDocument/2006/relationships/hyperlink" Target="https://www.youtube.com/watch?v=jj4mUHzTSYc" TargetMode="External"/><Relationship Id="rId4" Type="http://schemas.openxmlformats.org/officeDocument/2006/relationships/hyperlink" Target="https://www.youtube.com/watch?v=_t2NjPpsegE"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26.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27.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28.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ZA" dirty="0"/>
              <a:t>Tools and Electrical Measuring Instruments</a:t>
            </a:r>
            <a:endParaRPr lang="en-GB" dirty="0"/>
          </a:p>
        </p:txBody>
      </p:sp>
      <p:sp>
        <p:nvSpPr>
          <p:cNvPr id="3" name="Subtitle 2"/>
          <p:cNvSpPr>
            <a:spLocks noGrp="1"/>
          </p:cNvSpPr>
          <p:nvPr>
            <p:ph type="subTitle" idx="1"/>
          </p:nvPr>
        </p:nvSpPr>
        <p:spPr/>
        <p:txBody>
          <a:bodyPr>
            <a:normAutofit/>
          </a:bodyPr>
          <a:lstStyle/>
          <a:p>
            <a:pPr algn="l"/>
            <a:r>
              <a:rPr lang="en-GB" sz="2400" dirty="0"/>
              <a:t>Topic: Reading engineering drawings</a:t>
            </a:r>
          </a:p>
        </p:txBody>
      </p:sp>
      <p:sp>
        <p:nvSpPr>
          <p:cNvPr id="7" name="Rectangle 6">
            <a:extLst>
              <a:ext uri="{FF2B5EF4-FFF2-40B4-BE49-F238E27FC236}">
                <a16:creationId xmlns:a16="http://schemas.microsoft.com/office/drawing/2014/main" id="{D5965CB4-E4B9-4AA2-BC10-2615C8B3E0C3}"/>
              </a:ext>
            </a:extLst>
          </p:cNvPr>
          <p:cNvSpPr/>
          <p:nvPr/>
        </p:nvSpPr>
        <p:spPr>
          <a:xfrm>
            <a:off x="7437120" y="3058160"/>
            <a:ext cx="2214880" cy="1381760"/>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dirty="0"/>
              <a:t>Incomplete unit</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4998" y="459131"/>
            <a:ext cx="3066662" cy="1223299"/>
          </a:xfrm>
        </p:spPr>
        <p:txBody>
          <a:bodyPr>
            <a:noAutofit/>
          </a:bodyPr>
          <a:lstStyle/>
          <a:p>
            <a:r>
              <a:rPr lang="en-GB" sz="3000" dirty="0"/>
              <a:t>What do </a:t>
            </a:r>
            <a:r>
              <a:rPr lang="en-GB" sz="3000" dirty="0" err="1"/>
              <a:t>multiview</a:t>
            </a:r>
            <a:r>
              <a:rPr lang="en-GB" sz="3000" dirty="0"/>
              <a:t> drawings show?</a:t>
            </a:r>
          </a:p>
        </p:txBody>
      </p:sp>
      <p:sp>
        <p:nvSpPr>
          <p:cNvPr id="3" name="Content Placeholder 2"/>
          <p:cNvSpPr>
            <a:spLocks noGrp="1"/>
          </p:cNvSpPr>
          <p:nvPr>
            <p:ph idx="1"/>
          </p:nvPr>
        </p:nvSpPr>
        <p:spPr>
          <a:xfrm>
            <a:off x="545000" y="1779128"/>
            <a:ext cx="3066661" cy="3057032"/>
          </a:xfrm>
        </p:spPr>
        <p:txBody>
          <a:bodyPr>
            <a:normAutofit lnSpcReduction="10000"/>
          </a:bodyPr>
          <a:lstStyle/>
          <a:p>
            <a:pPr marL="0" indent="0">
              <a:buNone/>
            </a:pPr>
            <a:r>
              <a:rPr lang="en-GB" sz="2400" dirty="0"/>
              <a:t>We have seen that these drawings show a representation of 3D objects from different angles.</a:t>
            </a:r>
          </a:p>
          <a:p>
            <a:pPr marL="0" indent="0">
              <a:buNone/>
            </a:pPr>
            <a:r>
              <a:rPr lang="en-GB" sz="2400" dirty="0"/>
              <a:t>Do you think this is enough detail? What else might we need to see? </a:t>
            </a:r>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endParaRPr lang="en-GB" sz="1400" dirty="0"/>
          </a:p>
          <a:p>
            <a:endParaRPr lang="en-GB" sz="1400" dirty="0"/>
          </a:p>
          <a:p>
            <a:endParaRPr lang="en-GB" sz="1400" dirty="0"/>
          </a:p>
        </p:txBody>
      </p:sp>
      <p:pic>
        <p:nvPicPr>
          <p:cNvPr id="4" name="Picture 3">
            <a:extLst>
              <a:ext uri="{FF2B5EF4-FFF2-40B4-BE49-F238E27FC236}">
                <a16:creationId xmlns:a16="http://schemas.microsoft.com/office/drawing/2014/main" id="{1BCC0B9D-2773-4C4F-861F-A0A5B7392EAA}"/>
              </a:ext>
            </a:extLst>
          </p:cNvPr>
          <p:cNvPicPr>
            <a:picLocks noChangeAspect="1"/>
          </p:cNvPicPr>
          <p:nvPr/>
        </p:nvPicPr>
        <p:blipFill rotWithShape="1">
          <a:blip r:embed="rId4"/>
          <a:srcRect l="96" r="17189" b="2"/>
          <a:stretch/>
        </p:blipFill>
        <p:spPr>
          <a:xfrm>
            <a:off x="3896082" y="10"/>
            <a:ext cx="6343293" cy="5003790"/>
          </a:xfrm>
          <a:prstGeom prst="rect">
            <a:avLst/>
          </a:prstGeom>
          <a:effectLst/>
        </p:spPr>
      </p:pic>
      <p:sp>
        <p:nvSpPr>
          <p:cNvPr id="5" name="Rectangle 4">
            <a:extLst>
              <a:ext uri="{FF2B5EF4-FFF2-40B4-BE49-F238E27FC236}">
                <a16:creationId xmlns:a16="http://schemas.microsoft.com/office/drawing/2014/main" id="{B32EC735-4561-47A3-98EE-DD5C25290704}"/>
              </a:ext>
            </a:extLst>
          </p:cNvPr>
          <p:cNvSpPr/>
          <p:nvPr/>
        </p:nvSpPr>
        <p:spPr>
          <a:xfrm>
            <a:off x="7437120" y="3058160"/>
            <a:ext cx="2214880" cy="1381760"/>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dirty="0"/>
              <a:t>Incomplete</a:t>
            </a:r>
          </a:p>
        </p:txBody>
      </p:sp>
    </p:spTree>
    <p:custDataLst>
      <p:tags r:id="rId1"/>
    </p:custDataLst>
    <p:extLst>
      <p:ext uri="{BB962C8B-B14F-4D97-AF65-F5344CB8AC3E}">
        <p14:creationId xmlns:p14="http://schemas.microsoft.com/office/powerpoint/2010/main" val="2820350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4998" y="459131"/>
            <a:ext cx="3066662" cy="1223299"/>
          </a:xfrm>
        </p:spPr>
        <p:txBody>
          <a:bodyPr>
            <a:normAutofit fontScale="90000"/>
          </a:bodyPr>
          <a:lstStyle/>
          <a:p>
            <a:r>
              <a:rPr lang="en-GB" sz="3000" dirty="0"/>
              <a:t>How do we show more views? </a:t>
            </a:r>
          </a:p>
        </p:txBody>
      </p:sp>
      <p:sp>
        <p:nvSpPr>
          <p:cNvPr id="3" name="Content Placeholder 2"/>
          <p:cNvSpPr>
            <a:spLocks noGrp="1"/>
          </p:cNvSpPr>
          <p:nvPr>
            <p:ph idx="1"/>
          </p:nvPr>
        </p:nvSpPr>
        <p:spPr>
          <a:xfrm>
            <a:off x="545000" y="1473200"/>
            <a:ext cx="4574687" cy="3067882"/>
          </a:xfrm>
        </p:spPr>
        <p:txBody>
          <a:bodyPr>
            <a:normAutofit/>
          </a:bodyPr>
          <a:lstStyle/>
          <a:p>
            <a:pPr marL="0" indent="0">
              <a:buNone/>
            </a:pPr>
            <a:r>
              <a:rPr lang="en-GB" sz="2400" dirty="0"/>
              <a:t>Sometimes we need to see what the inside of a piece of equipment looks like. To show this, we can use a sectional view. </a:t>
            </a:r>
          </a:p>
          <a:p>
            <a:pPr marL="0" indent="0">
              <a:buNone/>
            </a:pPr>
            <a:r>
              <a:rPr lang="en-GB" sz="2400" dirty="0"/>
              <a:t>This shows what the object looks like if we cut it open along a line. What do you notice about the sectional view?</a:t>
            </a:r>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endParaRPr lang="en-GB" sz="1400" dirty="0"/>
          </a:p>
          <a:p>
            <a:endParaRPr lang="en-GB" sz="1400" dirty="0"/>
          </a:p>
          <a:p>
            <a:endParaRPr lang="en-GB" sz="1400" dirty="0"/>
          </a:p>
        </p:txBody>
      </p:sp>
      <p:pic>
        <p:nvPicPr>
          <p:cNvPr id="4" name="Picture 3">
            <a:extLst>
              <a:ext uri="{FF2B5EF4-FFF2-40B4-BE49-F238E27FC236}">
                <a16:creationId xmlns:a16="http://schemas.microsoft.com/office/drawing/2014/main" id="{905B7AA9-BA2A-48ED-9567-1CBAFA7F70B4}"/>
              </a:ext>
            </a:extLst>
          </p:cNvPr>
          <p:cNvPicPr>
            <a:picLocks noChangeAspect="1"/>
          </p:cNvPicPr>
          <p:nvPr/>
        </p:nvPicPr>
        <p:blipFill rotWithShape="1">
          <a:blip r:embed="rId4"/>
          <a:srcRect l="4289" r="1" b="1"/>
          <a:stretch/>
        </p:blipFill>
        <p:spPr>
          <a:xfrm>
            <a:off x="4947920" y="10"/>
            <a:ext cx="5442150" cy="4292940"/>
          </a:xfrm>
          <a:prstGeom prst="rect">
            <a:avLst/>
          </a:prstGeom>
          <a:effectLst/>
        </p:spPr>
      </p:pic>
      <p:sp>
        <p:nvSpPr>
          <p:cNvPr id="5" name="Rectangle 4">
            <a:extLst>
              <a:ext uri="{FF2B5EF4-FFF2-40B4-BE49-F238E27FC236}">
                <a16:creationId xmlns:a16="http://schemas.microsoft.com/office/drawing/2014/main" id="{A08D8E56-E5AB-41E3-BEF5-9D91358AAD94}"/>
              </a:ext>
            </a:extLst>
          </p:cNvPr>
          <p:cNvSpPr/>
          <p:nvPr/>
        </p:nvSpPr>
        <p:spPr>
          <a:xfrm>
            <a:off x="1106140" y="4428475"/>
            <a:ext cx="5843300" cy="461665"/>
          </a:xfrm>
          <a:prstGeom prst="rect">
            <a:avLst/>
          </a:prstGeom>
          <a:solidFill>
            <a:schemeClr val="tx2">
              <a:lumMod val="40000"/>
              <a:lumOff val="60000"/>
            </a:schemeClr>
          </a:solidFill>
        </p:spPr>
        <p:txBody>
          <a:bodyPr wrap="square">
            <a:spAutoFit/>
          </a:bodyPr>
          <a:lstStyle/>
          <a:p>
            <a:pPr algn="just"/>
            <a:r>
              <a:rPr lang="en-GB" sz="2400" i="1" dirty="0"/>
              <a:t>Click the image to see how this works.</a:t>
            </a:r>
          </a:p>
        </p:txBody>
      </p:sp>
      <p:pic>
        <p:nvPicPr>
          <p:cNvPr id="6" name="Graphic 5" descr="User">
            <a:extLst>
              <a:ext uri="{FF2B5EF4-FFF2-40B4-BE49-F238E27FC236}">
                <a16:creationId xmlns:a16="http://schemas.microsoft.com/office/drawing/2014/main" id="{7052FDA0-5D75-47DF-A668-7F9F4162D6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883" y="4114059"/>
            <a:ext cx="854046" cy="854046"/>
          </a:xfrm>
          <a:prstGeom prst="rect">
            <a:avLst/>
          </a:prstGeom>
        </p:spPr>
      </p:pic>
    </p:spTree>
    <p:custDataLst>
      <p:tags r:id="rId1"/>
    </p:custDataLst>
    <p:extLst>
      <p:ext uri="{BB962C8B-B14F-4D97-AF65-F5344CB8AC3E}">
        <p14:creationId xmlns:p14="http://schemas.microsoft.com/office/powerpoint/2010/main" val="1587344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Types of lines</a:t>
            </a:r>
          </a:p>
        </p:txBody>
      </p:sp>
      <p:sp>
        <p:nvSpPr>
          <p:cNvPr id="3" name="Content Placeholder 2"/>
          <p:cNvSpPr>
            <a:spLocks noGrp="1"/>
          </p:cNvSpPr>
          <p:nvPr>
            <p:ph idx="1"/>
          </p:nvPr>
        </p:nvSpPr>
        <p:spPr>
          <a:xfrm>
            <a:off x="1122531" y="1091868"/>
            <a:ext cx="8059513" cy="3645525"/>
          </a:xfrm>
        </p:spPr>
        <p:txBody>
          <a:bodyPr>
            <a:noAutofit/>
          </a:bodyPr>
          <a:lstStyle/>
          <a:p>
            <a:pPr marL="0" indent="0">
              <a:buNone/>
            </a:pPr>
            <a:r>
              <a:rPr lang="en-GB" sz="2400" dirty="0"/>
              <a:t>Did you notice that different lines and symbols can show different details?</a:t>
            </a:r>
          </a:p>
          <a:p>
            <a:pPr marL="0" indent="0">
              <a:buNone/>
            </a:pPr>
            <a:r>
              <a:rPr lang="en-GB" sz="2400" dirty="0"/>
              <a:t>Can you tell what each line shows?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FCC4F47D-546D-4889-8196-1AFADF1E0C1E}"/>
              </a:ext>
            </a:extLst>
          </p:cNvPr>
          <p:cNvPicPr>
            <a:picLocks noChangeAspect="1"/>
          </p:cNvPicPr>
          <p:nvPr/>
        </p:nvPicPr>
        <p:blipFill>
          <a:blip r:embed="rId4"/>
          <a:stretch>
            <a:fillRect/>
          </a:stretch>
        </p:blipFill>
        <p:spPr>
          <a:xfrm>
            <a:off x="5949314" y="1849121"/>
            <a:ext cx="4255267" cy="3053080"/>
          </a:xfrm>
          <a:prstGeom prst="rect">
            <a:avLst/>
          </a:prstGeom>
        </p:spPr>
      </p:pic>
      <p:sp>
        <p:nvSpPr>
          <p:cNvPr id="5" name="Rectangle 4">
            <a:extLst>
              <a:ext uri="{FF2B5EF4-FFF2-40B4-BE49-F238E27FC236}">
                <a16:creationId xmlns:a16="http://schemas.microsoft.com/office/drawing/2014/main" id="{786A34B0-0367-4475-9F02-16BB0D600A49}"/>
              </a:ext>
            </a:extLst>
          </p:cNvPr>
          <p:cNvSpPr/>
          <p:nvPr/>
        </p:nvSpPr>
        <p:spPr>
          <a:xfrm>
            <a:off x="1258539" y="3094707"/>
            <a:ext cx="3914895" cy="830997"/>
          </a:xfrm>
          <a:prstGeom prst="rect">
            <a:avLst/>
          </a:prstGeom>
          <a:solidFill>
            <a:schemeClr val="tx2">
              <a:lumMod val="40000"/>
              <a:lumOff val="60000"/>
            </a:schemeClr>
          </a:solidFill>
        </p:spPr>
        <p:txBody>
          <a:bodyPr wrap="square">
            <a:spAutoFit/>
          </a:bodyPr>
          <a:lstStyle/>
          <a:p>
            <a:pPr algn="just"/>
            <a:r>
              <a:rPr lang="en-GB" sz="2400" i="1" dirty="0"/>
              <a:t>Click the image to find out more about the detail.</a:t>
            </a:r>
          </a:p>
        </p:txBody>
      </p:sp>
      <p:pic>
        <p:nvPicPr>
          <p:cNvPr id="6" name="Graphic 5" descr="User">
            <a:extLst>
              <a:ext uri="{FF2B5EF4-FFF2-40B4-BE49-F238E27FC236}">
                <a16:creationId xmlns:a16="http://schemas.microsoft.com/office/drawing/2014/main" id="{B0317724-0888-47D4-92AE-2DD008DEBF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2282" y="3047084"/>
            <a:ext cx="854355" cy="854355"/>
          </a:xfrm>
          <a:prstGeom prst="rect">
            <a:avLst/>
          </a:prstGeom>
        </p:spPr>
      </p:pic>
      <p:sp>
        <p:nvSpPr>
          <p:cNvPr id="7" name="Rectangle 6">
            <a:extLst>
              <a:ext uri="{FF2B5EF4-FFF2-40B4-BE49-F238E27FC236}">
                <a16:creationId xmlns:a16="http://schemas.microsoft.com/office/drawing/2014/main" id="{D3525B96-EF3A-4718-9C5A-340D9C13CA59}"/>
              </a:ext>
            </a:extLst>
          </p:cNvPr>
          <p:cNvSpPr/>
          <p:nvPr/>
        </p:nvSpPr>
        <p:spPr>
          <a:xfrm>
            <a:off x="7437120" y="3058160"/>
            <a:ext cx="2214880" cy="1381760"/>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dirty="0"/>
              <a:t>Incomplete</a:t>
            </a:r>
          </a:p>
        </p:txBody>
      </p:sp>
    </p:spTree>
    <p:custDataLst>
      <p:tags r:id="rId1"/>
    </p:custDataLst>
    <p:extLst>
      <p:ext uri="{BB962C8B-B14F-4D97-AF65-F5344CB8AC3E}">
        <p14:creationId xmlns:p14="http://schemas.microsoft.com/office/powerpoint/2010/main" val="3791216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Identify different lines</a:t>
            </a:r>
          </a:p>
        </p:txBody>
      </p:sp>
      <p:sp>
        <p:nvSpPr>
          <p:cNvPr id="3" name="Content Placeholder 2"/>
          <p:cNvSpPr>
            <a:spLocks noGrp="1"/>
          </p:cNvSpPr>
          <p:nvPr>
            <p:ph idx="1"/>
          </p:nvPr>
        </p:nvSpPr>
        <p:spPr>
          <a:xfrm>
            <a:off x="1122532" y="1091868"/>
            <a:ext cx="4309488" cy="3645525"/>
          </a:xfrm>
        </p:spPr>
        <p:txBody>
          <a:bodyPr>
            <a:noAutofit/>
          </a:bodyPr>
          <a:lstStyle/>
          <a:p>
            <a:pPr marL="0" indent="0">
              <a:buNone/>
            </a:pPr>
            <a:r>
              <a:rPr lang="en-GB" dirty="0"/>
              <a:t>This drawing shows the use of lines and symbols.</a:t>
            </a:r>
          </a:p>
          <a:p>
            <a:pPr marL="0" indent="0">
              <a:buNone/>
            </a:pPr>
            <a:endParaRPr lang="en-GB" dirty="0"/>
          </a:p>
          <a:p>
            <a:pPr marL="0" indent="0">
              <a:buNone/>
            </a:pPr>
            <a:r>
              <a:rPr lang="en-GB" dirty="0"/>
              <a:t>It contains a lot of detail, and shows two sections.</a:t>
            </a:r>
          </a:p>
          <a:p>
            <a:pPr marL="0" indent="0">
              <a:buNone/>
            </a:pPr>
            <a:endParaRPr lang="en-GB" dirty="0"/>
          </a:p>
          <a:p>
            <a:endParaRPr lang="en-GB" dirty="0"/>
          </a:p>
        </p:txBody>
      </p:sp>
      <p:pic>
        <p:nvPicPr>
          <p:cNvPr id="4" name="Picture 3">
            <a:extLst>
              <a:ext uri="{FF2B5EF4-FFF2-40B4-BE49-F238E27FC236}">
                <a16:creationId xmlns:a16="http://schemas.microsoft.com/office/drawing/2014/main" id="{B22941F6-0DC3-4DA0-AC55-49F2A353F663}"/>
              </a:ext>
            </a:extLst>
          </p:cNvPr>
          <p:cNvPicPr>
            <a:picLocks noChangeAspect="1"/>
          </p:cNvPicPr>
          <p:nvPr/>
        </p:nvPicPr>
        <p:blipFill>
          <a:blip r:embed="rId4"/>
          <a:stretch>
            <a:fillRect/>
          </a:stretch>
        </p:blipFill>
        <p:spPr>
          <a:xfrm>
            <a:off x="5566033" y="976135"/>
            <a:ext cx="4309488" cy="4018700"/>
          </a:xfrm>
          <a:prstGeom prst="rect">
            <a:avLst/>
          </a:prstGeom>
        </p:spPr>
      </p:pic>
      <p:sp>
        <p:nvSpPr>
          <p:cNvPr id="6" name="Rectangle 5">
            <a:extLst>
              <a:ext uri="{FF2B5EF4-FFF2-40B4-BE49-F238E27FC236}">
                <a16:creationId xmlns:a16="http://schemas.microsoft.com/office/drawing/2014/main" id="{BF507277-EAD9-47E7-AE6E-63A020283686}"/>
              </a:ext>
            </a:extLst>
          </p:cNvPr>
          <p:cNvSpPr/>
          <p:nvPr/>
        </p:nvSpPr>
        <p:spPr>
          <a:xfrm>
            <a:off x="1258539" y="3094707"/>
            <a:ext cx="3914895" cy="830997"/>
          </a:xfrm>
          <a:prstGeom prst="rect">
            <a:avLst/>
          </a:prstGeom>
          <a:solidFill>
            <a:schemeClr val="tx2">
              <a:lumMod val="40000"/>
              <a:lumOff val="60000"/>
            </a:schemeClr>
          </a:solidFill>
        </p:spPr>
        <p:txBody>
          <a:bodyPr wrap="square">
            <a:spAutoFit/>
          </a:bodyPr>
          <a:lstStyle/>
          <a:p>
            <a:pPr algn="just"/>
            <a:r>
              <a:rPr lang="en-GB" sz="2400" i="1" dirty="0"/>
              <a:t>Click the image to find out more about the detail.</a:t>
            </a:r>
          </a:p>
        </p:txBody>
      </p:sp>
      <p:pic>
        <p:nvPicPr>
          <p:cNvPr id="7" name="Graphic 6" descr="User">
            <a:extLst>
              <a:ext uri="{FF2B5EF4-FFF2-40B4-BE49-F238E27FC236}">
                <a16:creationId xmlns:a16="http://schemas.microsoft.com/office/drawing/2014/main" id="{B265B55C-1C6C-4BE5-8A69-FA6C9D3F05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2282" y="3047084"/>
            <a:ext cx="854355" cy="854355"/>
          </a:xfrm>
          <a:prstGeom prst="rect">
            <a:avLst/>
          </a:prstGeom>
        </p:spPr>
      </p:pic>
    </p:spTree>
    <p:custDataLst>
      <p:tags r:id="rId1"/>
    </p:custDataLst>
    <p:extLst>
      <p:ext uri="{BB962C8B-B14F-4D97-AF65-F5344CB8AC3E}">
        <p14:creationId xmlns:p14="http://schemas.microsoft.com/office/powerpoint/2010/main" val="50292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Quick Quiz</a:t>
            </a:r>
          </a:p>
        </p:txBody>
      </p:sp>
      <p:sp>
        <p:nvSpPr>
          <p:cNvPr id="3" name="Content Placeholder 2"/>
          <p:cNvSpPr>
            <a:spLocks noGrp="1"/>
          </p:cNvSpPr>
          <p:nvPr>
            <p:ph idx="1"/>
          </p:nvPr>
        </p:nvSpPr>
        <p:spPr>
          <a:xfrm>
            <a:off x="1122531" y="1091868"/>
            <a:ext cx="4835357" cy="3645525"/>
          </a:xfrm>
        </p:spPr>
        <p:txBody>
          <a:bodyPr>
            <a:noAutofit/>
          </a:bodyPr>
          <a:lstStyle/>
          <a:p>
            <a:pPr marL="0" indent="0" algn="just">
              <a:buNone/>
            </a:pPr>
            <a:r>
              <a:rPr lang="en-GB" sz="2400" dirty="0"/>
              <a:t>Before we end off, take some time to check your understanding of what we have covered in this unit by answering the following questions.</a:t>
            </a:r>
          </a:p>
        </p:txBody>
      </p:sp>
      <p:pic>
        <p:nvPicPr>
          <p:cNvPr id="4" name="Picture 3">
            <a:extLst>
              <a:ext uri="{FF2B5EF4-FFF2-40B4-BE49-F238E27FC236}">
                <a16:creationId xmlns:a16="http://schemas.microsoft.com/office/drawing/2014/main" id="{F8E5B007-18CF-7F4C-888C-10F330E59B7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577601" y="1091868"/>
            <a:ext cx="4417143" cy="2944762"/>
          </a:xfrm>
          <a:prstGeom prst="rect">
            <a:avLst/>
          </a:prstGeom>
        </p:spPr>
      </p:pic>
      <p:sp>
        <p:nvSpPr>
          <p:cNvPr id="5" name="Rectangle 4">
            <a:extLst>
              <a:ext uri="{FF2B5EF4-FFF2-40B4-BE49-F238E27FC236}">
                <a16:creationId xmlns:a16="http://schemas.microsoft.com/office/drawing/2014/main" id="{1BDE3D29-01BB-4F10-B927-C12BBAA92A25}"/>
              </a:ext>
            </a:extLst>
          </p:cNvPr>
          <p:cNvSpPr/>
          <p:nvPr/>
        </p:nvSpPr>
        <p:spPr>
          <a:xfrm>
            <a:off x="2222681" y="3058160"/>
            <a:ext cx="2214880" cy="1381760"/>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dirty="0"/>
              <a:t>Incomplete – add 5 questions</a:t>
            </a:r>
          </a:p>
        </p:txBody>
      </p:sp>
    </p:spTree>
    <p:custDataLst>
      <p:tags r:id="rId1"/>
    </p:custDataLst>
    <p:extLst>
      <p:ext uri="{BB962C8B-B14F-4D97-AF65-F5344CB8AC3E}">
        <p14:creationId xmlns:p14="http://schemas.microsoft.com/office/powerpoint/2010/main" val="357927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Types of lines</a:t>
            </a:r>
          </a:p>
        </p:txBody>
      </p:sp>
      <p:sp>
        <p:nvSpPr>
          <p:cNvPr id="3" name="Content Placeholder 2"/>
          <p:cNvSpPr>
            <a:spLocks noGrp="1"/>
          </p:cNvSpPr>
          <p:nvPr>
            <p:ph idx="1"/>
          </p:nvPr>
        </p:nvSpPr>
        <p:spPr>
          <a:xfrm>
            <a:off x="1122531" y="1091868"/>
            <a:ext cx="8059513" cy="3645525"/>
          </a:xfrm>
        </p:spPr>
        <p:txBody>
          <a:bodyPr>
            <a:noAutofit/>
          </a:bodyPr>
          <a:lstStyle/>
          <a:p>
            <a:pPr marL="0" indent="0">
              <a:buNone/>
            </a:pPr>
            <a:r>
              <a:rPr lang="en-GB" sz="2400" dirty="0"/>
              <a:t>You have seen that different lines and symbols can show different details.</a:t>
            </a:r>
          </a:p>
          <a:p>
            <a:pPr marL="0" indent="0">
              <a:buNone/>
            </a:pPr>
            <a:r>
              <a:rPr lang="en-GB" sz="2400" dirty="0"/>
              <a:t>Can you tell what each line shows in this diagram?</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3039FC90-3AD9-4959-BA85-B3A58F4116B7}"/>
              </a:ext>
            </a:extLst>
          </p:cNvPr>
          <p:cNvPicPr>
            <a:picLocks noChangeAspect="1"/>
          </p:cNvPicPr>
          <p:nvPr/>
        </p:nvPicPr>
        <p:blipFill>
          <a:blip r:embed="rId4"/>
          <a:stretch>
            <a:fillRect/>
          </a:stretch>
        </p:blipFill>
        <p:spPr>
          <a:xfrm>
            <a:off x="1591309" y="2392997"/>
            <a:ext cx="2505075" cy="2066925"/>
          </a:xfrm>
          <a:prstGeom prst="rect">
            <a:avLst/>
          </a:prstGeom>
        </p:spPr>
      </p:pic>
    </p:spTree>
    <p:custDataLst>
      <p:tags r:id="rId1"/>
    </p:custDataLst>
    <p:extLst>
      <p:ext uri="{BB962C8B-B14F-4D97-AF65-F5344CB8AC3E}">
        <p14:creationId xmlns:p14="http://schemas.microsoft.com/office/powerpoint/2010/main" val="2183873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a:t>
            </a:r>
          </a:p>
        </p:txBody>
      </p:sp>
      <p:sp>
        <p:nvSpPr>
          <p:cNvPr id="3" name="Content Placeholder 2"/>
          <p:cNvSpPr>
            <a:spLocks noGrp="1"/>
          </p:cNvSpPr>
          <p:nvPr>
            <p:ph sz="quarter" idx="10"/>
          </p:nvPr>
        </p:nvSpPr>
        <p:spPr>
          <a:xfrm>
            <a:off x="703958" y="1054557"/>
            <a:ext cx="8831461" cy="3551308"/>
          </a:xfrm>
        </p:spPr>
        <p:txBody>
          <a:bodyPr>
            <a:normAutofit/>
          </a:bodyPr>
          <a:lstStyle/>
          <a:p>
            <a:pPr marL="0" indent="0">
              <a:buNone/>
            </a:pPr>
            <a:r>
              <a:rPr lang="en-GB" i="1" dirty="0">
                <a:hlinkClick r:id="rId4"/>
              </a:rPr>
              <a:t>Types of lines overview: https://www.youtube.com/watch?v=_t2NjPpsegE</a:t>
            </a:r>
            <a:endParaRPr lang="en-GB" i="1" dirty="0"/>
          </a:p>
          <a:p>
            <a:pPr marL="0" indent="0">
              <a:buNone/>
            </a:pPr>
            <a:endParaRPr lang="en-GB" i="1" dirty="0"/>
          </a:p>
          <a:p>
            <a:pPr marL="0" indent="0">
              <a:buNone/>
            </a:pPr>
            <a:r>
              <a:rPr lang="en-GB" i="1" dirty="0"/>
              <a:t>Types of lines details: </a:t>
            </a:r>
            <a:r>
              <a:rPr lang="en-GB" i="1" dirty="0">
                <a:hlinkClick r:id="rId5"/>
              </a:rPr>
              <a:t>https://www.youtube.com/watch?v=jj4mUHzTSYc</a:t>
            </a:r>
            <a:r>
              <a:rPr lang="en-GB" i="1" dirty="0"/>
              <a:t>  </a:t>
            </a:r>
          </a:p>
        </p:txBody>
      </p:sp>
    </p:spTree>
    <p:custDataLst>
      <p:tags r:id="rId1"/>
    </p:custDataLst>
    <p:extLst>
      <p:ext uri="{BB962C8B-B14F-4D97-AF65-F5344CB8AC3E}">
        <p14:creationId xmlns:p14="http://schemas.microsoft.com/office/powerpoint/2010/main" val="11897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Resource 01: Intro</a:t>
            </a:r>
          </a:p>
        </p:txBody>
      </p:sp>
      <p:pic>
        <p:nvPicPr>
          <p:cNvPr id="6" name="Content Placeholder 5">
            <a:extLst>
              <a:ext uri="{FF2B5EF4-FFF2-40B4-BE49-F238E27FC236}">
                <a16:creationId xmlns:a16="http://schemas.microsoft.com/office/drawing/2014/main" id="{B3DD06B9-FC5D-4E78-9F82-C2AD5198F755}"/>
              </a:ext>
            </a:extLst>
          </p:cNvPr>
          <p:cNvPicPr>
            <a:picLocks noGrp="1" noChangeAspect="1"/>
          </p:cNvPicPr>
          <p:nvPr>
            <p:ph sz="quarter" idx="10"/>
          </p:nvPr>
        </p:nvPicPr>
        <p:blipFill>
          <a:blip r:embed="rId4"/>
          <a:stretch>
            <a:fillRect/>
          </a:stretch>
        </p:blipFill>
        <p:spPr>
          <a:xfrm>
            <a:off x="3029371" y="1316038"/>
            <a:ext cx="4180634" cy="3551237"/>
          </a:xfrm>
          <a:prstGeom prst="rect">
            <a:avLst/>
          </a:prstGeom>
        </p:spPr>
      </p:pic>
    </p:spTree>
    <p:custDataLst>
      <p:tags r:id="rId1"/>
    </p:custDataLst>
    <p:extLst>
      <p:ext uri="{BB962C8B-B14F-4D97-AF65-F5344CB8AC3E}">
        <p14:creationId xmlns:p14="http://schemas.microsoft.com/office/powerpoint/2010/main" val="3445481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Resource 01:</a:t>
            </a:r>
          </a:p>
        </p:txBody>
      </p:sp>
      <p:pic>
        <p:nvPicPr>
          <p:cNvPr id="4" name="Content Placeholder 3">
            <a:extLst>
              <a:ext uri="{FF2B5EF4-FFF2-40B4-BE49-F238E27FC236}">
                <a16:creationId xmlns:a16="http://schemas.microsoft.com/office/drawing/2014/main" id="{33E1D625-8565-4A4D-BBA7-F32C6FE4C9C8}"/>
              </a:ext>
            </a:extLst>
          </p:cNvPr>
          <p:cNvPicPr>
            <a:picLocks noGrp="1" noChangeAspect="1"/>
          </p:cNvPicPr>
          <p:nvPr>
            <p:ph sz="quarter" idx="10"/>
          </p:nvPr>
        </p:nvPicPr>
        <p:blipFill>
          <a:blip r:embed="rId4"/>
          <a:stretch>
            <a:fillRect/>
          </a:stretch>
        </p:blipFill>
        <p:spPr>
          <a:xfrm>
            <a:off x="2853877" y="647238"/>
            <a:ext cx="3962400" cy="3905250"/>
          </a:xfrm>
          <a:prstGeom prst="rect">
            <a:avLst/>
          </a:prstGeom>
        </p:spPr>
      </p:pic>
    </p:spTree>
    <p:custDataLst>
      <p:tags r:id="rId1"/>
    </p:custDataLst>
    <p:extLst>
      <p:ext uri="{BB962C8B-B14F-4D97-AF65-F5344CB8AC3E}">
        <p14:creationId xmlns:p14="http://schemas.microsoft.com/office/powerpoint/2010/main" val="3933591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a:t>
            </a:r>
          </a:p>
        </p:txBody>
      </p:sp>
      <p:pic>
        <p:nvPicPr>
          <p:cNvPr id="5" name="Content Placeholder 4">
            <a:extLst>
              <a:ext uri="{FF2B5EF4-FFF2-40B4-BE49-F238E27FC236}">
                <a16:creationId xmlns:a16="http://schemas.microsoft.com/office/drawing/2014/main" id="{C0356589-CA23-4692-9823-4E090AFEB847}"/>
              </a:ext>
            </a:extLst>
          </p:cNvPr>
          <p:cNvPicPr>
            <a:picLocks noGrp="1" noChangeAspect="1"/>
          </p:cNvPicPr>
          <p:nvPr>
            <p:ph sz="quarter" idx="10"/>
          </p:nvPr>
        </p:nvPicPr>
        <p:blipFill>
          <a:blip r:embed="rId4"/>
          <a:stretch>
            <a:fillRect/>
          </a:stretch>
        </p:blipFill>
        <p:spPr>
          <a:xfrm>
            <a:off x="284480" y="968375"/>
            <a:ext cx="3533775" cy="3067050"/>
          </a:xfrm>
          <a:prstGeom prst="rect">
            <a:avLst/>
          </a:prstGeom>
        </p:spPr>
      </p:pic>
      <p:pic>
        <p:nvPicPr>
          <p:cNvPr id="6" name="Picture 5">
            <a:extLst>
              <a:ext uri="{FF2B5EF4-FFF2-40B4-BE49-F238E27FC236}">
                <a16:creationId xmlns:a16="http://schemas.microsoft.com/office/drawing/2014/main" id="{F233A09A-4FCB-4292-BF5B-D64B61F83038}"/>
              </a:ext>
            </a:extLst>
          </p:cNvPr>
          <p:cNvPicPr>
            <a:picLocks noChangeAspect="1"/>
          </p:cNvPicPr>
          <p:nvPr/>
        </p:nvPicPr>
        <p:blipFill>
          <a:blip r:embed="rId5"/>
          <a:stretch>
            <a:fillRect/>
          </a:stretch>
        </p:blipFill>
        <p:spPr>
          <a:xfrm>
            <a:off x="4108767" y="868362"/>
            <a:ext cx="4295775" cy="2352675"/>
          </a:xfrm>
          <a:prstGeom prst="rect">
            <a:avLst/>
          </a:prstGeom>
        </p:spPr>
      </p:pic>
      <p:pic>
        <p:nvPicPr>
          <p:cNvPr id="7" name="Picture 6">
            <a:extLst>
              <a:ext uri="{FF2B5EF4-FFF2-40B4-BE49-F238E27FC236}">
                <a16:creationId xmlns:a16="http://schemas.microsoft.com/office/drawing/2014/main" id="{7D1C9FEE-6F27-4A31-B70E-58B9D4BF89B3}"/>
              </a:ext>
            </a:extLst>
          </p:cNvPr>
          <p:cNvPicPr>
            <a:picLocks noChangeAspect="1"/>
          </p:cNvPicPr>
          <p:nvPr/>
        </p:nvPicPr>
        <p:blipFill>
          <a:blip r:embed="rId6"/>
          <a:stretch>
            <a:fillRect/>
          </a:stretch>
        </p:blipFill>
        <p:spPr>
          <a:xfrm>
            <a:off x="4019233" y="3263582"/>
            <a:ext cx="6039167" cy="1887675"/>
          </a:xfrm>
          <a:prstGeom prst="rect">
            <a:avLst/>
          </a:prstGeom>
        </p:spPr>
      </p:pic>
    </p:spTree>
    <p:custDataLst>
      <p:tags r:id="rId1"/>
    </p:custDataLst>
    <p:extLst>
      <p:ext uri="{BB962C8B-B14F-4D97-AF65-F5344CB8AC3E}">
        <p14:creationId xmlns:p14="http://schemas.microsoft.com/office/powerpoint/2010/main" val="3298546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 </a:t>
            </a:r>
          </a:p>
        </p:txBody>
      </p:sp>
      <p:sp>
        <p:nvSpPr>
          <p:cNvPr id="3" name="Content Placeholder 2"/>
          <p:cNvSpPr>
            <a:spLocks noGrp="1"/>
          </p:cNvSpPr>
          <p:nvPr>
            <p:ph idx="1"/>
          </p:nvPr>
        </p:nvSpPr>
        <p:spPr>
          <a:xfrm>
            <a:off x="1122531" y="1091868"/>
            <a:ext cx="8059513" cy="81476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Resource 01:</a:t>
            </a:r>
          </a:p>
        </p:txBody>
      </p:sp>
      <p:sp>
        <p:nvSpPr>
          <p:cNvPr id="7" name="Content Placeholder 6">
            <a:extLst>
              <a:ext uri="{FF2B5EF4-FFF2-40B4-BE49-F238E27FC236}">
                <a16:creationId xmlns:a16="http://schemas.microsoft.com/office/drawing/2014/main" id="{C1D6D34B-4DC6-4A7B-85A2-65E513BA8EEE}"/>
              </a:ext>
            </a:extLst>
          </p:cNvPr>
          <p:cNvSpPr>
            <a:spLocks noGrp="1"/>
          </p:cNvSpPr>
          <p:nvPr>
            <p:ph sz="quarter" idx="10"/>
          </p:nvPr>
        </p:nvSpPr>
        <p:spPr>
          <a:xfrm>
            <a:off x="703958" y="1145894"/>
            <a:ext cx="2594827" cy="3721228"/>
          </a:xfrm>
        </p:spPr>
        <p:txBody>
          <a:bodyPr/>
          <a:lstStyle/>
          <a:p>
            <a:pPr marL="0" indent="0">
              <a:buNone/>
            </a:pPr>
            <a:r>
              <a:rPr lang="en-ZA" dirty="0"/>
              <a:t>Redraw</a:t>
            </a:r>
          </a:p>
        </p:txBody>
      </p:sp>
      <p:pic>
        <p:nvPicPr>
          <p:cNvPr id="9" name="Picture 8">
            <a:extLst>
              <a:ext uri="{FF2B5EF4-FFF2-40B4-BE49-F238E27FC236}">
                <a16:creationId xmlns:a16="http://schemas.microsoft.com/office/drawing/2014/main" id="{DACCFB4D-B8C8-4C80-865B-1B2E38B5C04B}"/>
              </a:ext>
            </a:extLst>
          </p:cNvPr>
          <p:cNvPicPr>
            <a:picLocks noChangeAspect="1"/>
          </p:cNvPicPr>
          <p:nvPr/>
        </p:nvPicPr>
        <p:blipFill>
          <a:blip r:embed="rId4"/>
          <a:stretch>
            <a:fillRect/>
          </a:stretch>
        </p:blipFill>
        <p:spPr>
          <a:xfrm>
            <a:off x="3286125" y="34925"/>
            <a:ext cx="6953250" cy="4933950"/>
          </a:xfrm>
          <a:prstGeom prst="rect">
            <a:avLst/>
          </a:prstGeom>
        </p:spPr>
      </p:pic>
    </p:spTree>
    <p:custDataLst>
      <p:tags r:id="rId1"/>
    </p:custDataLst>
    <p:extLst>
      <p:ext uri="{BB962C8B-B14F-4D97-AF65-F5344CB8AC3E}">
        <p14:creationId xmlns:p14="http://schemas.microsoft.com/office/powerpoint/2010/main" val="3731455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Resource 01:</a:t>
            </a:r>
          </a:p>
        </p:txBody>
      </p:sp>
      <p:pic>
        <p:nvPicPr>
          <p:cNvPr id="1026" name="Picture 2" descr="Image result for assembly drawings for practice pdf">
            <a:extLst>
              <a:ext uri="{FF2B5EF4-FFF2-40B4-BE49-F238E27FC236}">
                <a16:creationId xmlns:a16="http://schemas.microsoft.com/office/drawing/2014/main" id="{87D62455-E232-46E3-89A6-10EB8EA02692}"/>
              </a:ext>
            </a:extLst>
          </p:cNvPr>
          <p:cNvPicPr>
            <a:picLocks noGrp="1" noChangeAspect="1" noChangeArrowheads="1"/>
          </p:cNvPicPr>
          <p:nvPr>
            <p:ph sz="quarter" idx="10"/>
          </p:nvPr>
        </p:nvPicPr>
        <p:blipFill>
          <a:blip r:embed="rId4">
            <a:extLst>
              <a:ext uri="{28A0092B-C50C-407E-A947-70E740481C1C}">
                <a14:useLocalDpi xmlns:a14="http://schemas.microsoft.com/office/drawing/2010/main" val="0"/>
              </a:ext>
            </a:extLst>
          </a:blip>
          <a:srcRect/>
          <a:stretch>
            <a:fillRect/>
          </a:stretch>
        </p:blipFill>
        <p:spPr bwMode="auto">
          <a:xfrm>
            <a:off x="2052637" y="595809"/>
            <a:ext cx="7482779" cy="42293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38805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a:t>
            </a:r>
          </a:p>
        </p:txBody>
      </p:sp>
      <p:sp>
        <p:nvSpPr>
          <p:cNvPr id="3" name="Content Placeholder 2"/>
          <p:cNvSpPr>
            <a:spLocks noGrp="1"/>
          </p:cNvSpPr>
          <p:nvPr>
            <p:ph sz="quarter" idx="10"/>
          </p:nvPr>
        </p:nvSpPr>
        <p:spPr>
          <a:xfrm>
            <a:off x="703958" y="1054557"/>
            <a:ext cx="8831461" cy="3551308"/>
          </a:xfrm>
        </p:spPr>
        <p:txBody>
          <a:bodyPr>
            <a:normAutofit/>
          </a:bodyPr>
          <a:lstStyle/>
          <a:p>
            <a:pPr marL="0" indent="0">
              <a:buNone/>
            </a:pPr>
            <a:r>
              <a:rPr lang="en-GB" i="1" dirty="0">
                <a:hlinkClick r:id="rId4"/>
              </a:rPr>
              <a:t>Types of lines overview: https://www.youtube.com/watch?v=_t2NjPpsegE</a:t>
            </a:r>
            <a:endParaRPr lang="en-GB" i="1" dirty="0"/>
          </a:p>
          <a:p>
            <a:pPr marL="0" indent="0">
              <a:buNone/>
            </a:pPr>
            <a:endParaRPr lang="en-GB" i="1" dirty="0"/>
          </a:p>
          <a:p>
            <a:pPr marL="0" indent="0">
              <a:buNone/>
            </a:pPr>
            <a:r>
              <a:rPr lang="en-GB" i="1" dirty="0"/>
              <a:t>Types of lines details: </a:t>
            </a:r>
            <a:r>
              <a:rPr lang="en-GB" i="1" dirty="0">
                <a:hlinkClick r:id="rId5"/>
              </a:rPr>
              <a:t>https://www.youtube.com/watch?v=jj4mUHzTSYc</a:t>
            </a:r>
            <a:r>
              <a:rPr lang="en-GB" i="1" dirty="0"/>
              <a:t>  </a:t>
            </a:r>
          </a:p>
        </p:txBody>
      </p:sp>
    </p:spTree>
    <p:custDataLst>
      <p:tags r:id="rId1"/>
    </p:custDataLst>
    <p:extLst>
      <p:ext uri="{BB962C8B-B14F-4D97-AF65-F5344CB8AC3E}">
        <p14:creationId xmlns:p14="http://schemas.microsoft.com/office/powerpoint/2010/main" val="4264846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Resource 01:</a:t>
            </a:r>
          </a:p>
        </p:txBody>
      </p:sp>
      <p:sp>
        <p:nvSpPr>
          <p:cNvPr id="5" name="Content Placeholder 4">
            <a:extLst>
              <a:ext uri="{FF2B5EF4-FFF2-40B4-BE49-F238E27FC236}">
                <a16:creationId xmlns:a16="http://schemas.microsoft.com/office/drawing/2014/main" id="{8C8187BE-535B-48E6-A35C-EF323AE839C4}"/>
              </a:ext>
            </a:extLst>
          </p:cNvPr>
          <p:cNvSpPr>
            <a:spLocks noGrp="1"/>
          </p:cNvSpPr>
          <p:nvPr>
            <p:ph sz="quarter" idx="10"/>
          </p:nvPr>
        </p:nvSpPr>
        <p:spPr/>
        <p:txBody>
          <a:bodyPr/>
          <a:lstStyle/>
          <a:p>
            <a:endParaRPr lang="en-ZA"/>
          </a:p>
        </p:txBody>
      </p:sp>
      <p:pic>
        <p:nvPicPr>
          <p:cNvPr id="6" name="Picture 5">
            <a:extLst>
              <a:ext uri="{FF2B5EF4-FFF2-40B4-BE49-F238E27FC236}">
                <a16:creationId xmlns:a16="http://schemas.microsoft.com/office/drawing/2014/main" id="{34E3500F-EEED-45E6-BE55-6F2FA08B619F}"/>
              </a:ext>
            </a:extLst>
          </p:cNvPr>
          <p:cNvPicPr>
            <a:picLocks noChangeAspect="1"/>
          </p:cNvPicPr>
          <p:nvPr/>
        </p:nvPicPr>
        <p:blipFill>
          <a:blip r:embed="rId4"/>
          <a:stretch>
            <a:fillRect/>
          </a:stretch>
        </p:blipFill>
        <p:spPr>
          <a:xfrm>
            <a:off x="3199298" y="531708"/>
            <a:ext cx="5771082" cy="4140651"/>
          </a:xfrm>
          <a:prstGeom prst="rect">
            <a:avLst/>
          </a:prstGeom>
        </p:spPr>
      </p:pic>
    </p:spTree>
    <p:custDataLst>
      <p:tags r:id="rId1"/>
    </p:custDataLst>
    <p:extLst>
      <p:ext uri="{BB962C8B-B14F-4D97-AF65-F5344CB8AC3E}">
        <p14:creationId xmlns:p14="http://schemas.microsoft.com/office/powerpoint/2010/main" val="1688108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Resource 01:</a:t>
            </a:r>
          </a:p>
        </p:txBody>
      </p:sp>
      <p:sp>
        <p:nvSpPr>
          <p:cNvPr id="7" name="Content Placeholder 6">
            <a:extLst>
              <a:ext uri="{FF2B5EF4-FFF2-40B4-BE49-F238E27FC236}">
                <a16:creationId xmlns:a16="http://schemas.microsoft.com/office/drawing/2014/main" id="{C1D6D34B-4DC6-4A7B-85A2-65E513BA8EEE}"/>
              </a:ext>
            </a:extLst>
          </p:cNvPr>
          <p:cNvSpPr>
            <a:spLocks noGrp="1"/>
          </p:cNvSpPr>
          <p:nvPr>
            <p:ph sz="quarter" idx="10"/>
          </p:nvPr>
        </p:nvSpPr>
        <p:spPr>
          <a:xfrm>
            <a:off x="703958" y="1145894"/>
            <a:ext cx="2594827" cy="3721228"/>
          </a:xfrm>
        </p:spPr>
        <p:txBody>
          <a:bodyPr/>
          <a:lstStyle/>
          <a:p>
            <a:pPr marL="0" indent="0">
              <a:buNone/>
            </a:pPr>
            <a:r>
              <a:rPr lang="en-ZA" dirty="0"/>
              <a:t>Redraw</a:t>
            </a:r>
          </a:p>
        </p:txBody>
      </p:sp>
      <p:pic>
        <p:nvPicPr>
          <p:cNvPr id="9" name="Picture 8">
            <a:extLst>
              <a:ext uri="{FF2B5EF4-FFF2-40B4-BE49-F238E27FC236}">
                <a16:creationId xmlns:a16="http://schemas.microsoft.com/office/drawing/2014/main" id="{DACCFB4D-B8C8-4C80-865B-1B2E38B5C04B}"/>
              </a:ext>
            </a:extLst>
          </p:cNvPr>
          <p:cNvPicPr>
            <a:picLocks noChangeAspect="1"/>
          </p:cNvPicPr>
          <p:nvPr/>
        </p:nvPicPr>
        <p:blipFill>
          <a:blip r:embed="rId4"/>
          <a:stretch>
            <a:fillRect/>
          </a:stretch>
        </p:blipFill>
        <p:spPr>
          <a:xfrm>
            <a:off x="3286125" y="34925"/>
            <a:ext cx="6953250" cy="4933950"/>
          </a:xfrm>
          <a:prstGeom prst="rect">
            <a:avLst/>
          </a:prstGeom>
        </p:spPr>
      </p:pic>
    </p:spTree>
    <p:custDataLst>
      <p:tags r:id="rId1"/>
    </p:custDataLst>
    <p:extLst>
      <p:ext uri="{BB962C8B-B14F-4D97-AF65-F5344CB8AC3E}">
        <p14:creationId xmlns:p14="http://schemas.microsoft.com/office/powerpoint/2010/main" val="3214497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Resource 01:</a:t>
            </a:r>
          </a:p>
        </p:txBody>
      </p:sp>
      <p:pic>
        <p:nvPicPr>
          <p:cNvPr id="1026" name="Picture 2" descr="Image result for assembly drawings for practice pdf">
            <a:extLst>
              <a:ext uri="{FF2B5EF4-FFF2-40B4-BE49-F238E27FC236}">
                <a16:creationId xmlns:a16="http://schemas.microsoft.com/office/drawing/2014/main" id="{87D62455-E232-46E3-89A6-10EB8EA02692}"/>
              </a:ext>
            </a:extLst>
          </p:cNvPr>
          <p:cNvPicPr>
            <a:picLocks noGrp="1" noChangeAspect="1" noChangeArrowheads="1"/>
          </p:cNvPicPr>
          <p:nvPr>
            <p:ph sz="quarter" idx="10"/>
          </p:nvPr>
        </p:nvPicPr>
        <p:blipFill>
          <a:blip r:embed="rId4">
            <a:extLst>
              <a:ext uri="{28A0092B-C50C-407E-A947-70E740481C1C}">
                <a14:useLocalDpi xmlns:a14="http://schemas.microsoft.com/office/drawing/2010/main" val="0"/>
              </a:ext>
            </a:extLst>
          </a:blip>
          <a:srcRect/>
          <a:stretch>
            <a:fillRect/>
          </a:stretch>
        </p:blipFill>
        <p:spPr bwMode="auto">
          <a:xfrm>
            <a:off x="2052637" y="595809"/>
            <a:ext cx="7482779" cy="42293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89701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endParaRPr lang="en-ZA" dirty="0"/>
          </a:p>
          <a:p>
            <a:r>
              <a:rPr lang="en-ZA" dirty="0"/>
              <a:t>Identify the different types of lines on an engineering drawing and state their meaning. </a:t>
            </a:r>
          </a:p>
          <a:p>
            <a:endParaRPr lang="en-ZA" dirty="0"/>
          </a:p>
          <a:p>
            <a:r>
              <a:rPr lang="en-ZA" dirty="0"/>
              <a:t>State the meaning of all the abbreviations used on a technical drawing. </a:t>
            </a:r>
          </a:p>
          <a:p>
            <a:endParaRPr lang="en-ZA" dirty="0"/>
          </a:p>
          <a:p>
            <a:r>
              <a:rPr lang="en-ZA" dirty="0"/>
              <a:t>Read and interpret a given engineering drawing. </a:t>
            </a:r>
          </a:p>
          <a:p>
            <a:pPr marL="0" indent="0">
              <a:buFont typeface="Arial" panose="020B0604020202020204" pitchFamily="34" charset="0"/>
              <a:buNone/>
            </a:pPr>
            <a:endParaRPr lang="en-GB" sz="2400"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ZA" dirty="0"/>
          </a:p>
          <a:p>
            <a:r>
              <a:rPr lang="en-ZA" dirty="0"/>
              <a:t>A theory test will be set at the end of the module and must be completed without using references. </a:t>
            </a:r>
          </a:p>
          <a:p>
            <a:endParaRPr lang="en-ZA" dirty="0"/>
          </a:p>
          <a:p>
            <a:r>
              <a:rPr lang="en-ZA" dirty="0"/>
              <a:t>3.2 The learner will be given an engineering drawing of a work piece and must correctly </a:t>
            </a:r>
          </a:p>
          <a:p>
            <a:endParaRPr lang="en-ZA" dirty="0"/>
          </a:p>
          <a:p>
            <a:r>
              <a:rPr lang="en-ZA" dirty="0"/>
              <a:t>(a) name the work piece and state the material that must be used to manufacture it, </a:t>
            </a:r>
          </a:p>
          <a:p>
            <a:endParaRPr lang="en-ZA" dirty="0"/>
          </a:p>
          <a:p>
            <a:r>
              <a:rPr lang="en-ZA" dirty="0"/>
              <a:t>(b) identify and state the meaning of all the different lines and abbreviations used in the drawing, </a:t>
            </a:r>
          </a:p>
          <a:p>
            <a:endParaRPr lang="en-ZA" dirty="0"/>
          </a:p>
          <a:p>
            <a:r>
              <a:rPr lang="en-ZA" dirty="0"/>
              <a:t>(c) state the dimensions of the work piece, and the tolerances allowed during manufacture. </a:t>
            </a:r>
          </a:p>
          <a:p>
            <a:pPr marL="0" indent="0">
              <a:buFont typeface="Arial" panose="020B0604020202020204" pitchFamily="34" charse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1: Lines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1" y="1091868"/>
            <a:ext cx="3790291" cy="3645525"/>
          </a:xfrm>
        </p:spPr>
        <p:txBody>
          <a:bodyPr>
            <a:noAutofit/>
          </a:bodyPr>
          <a:lstStyle/>
          <a:p>
            <a:pPr marL="0" indent="0">
              <a:buNone/>
            </a:pPr>
            <a:r>
              <a:rPr lang="en-GB" sz="2400" dirty="0"/>
              <a:t>Have you ever seen engineering drawings like this one? </a:t>
            </a:r>
          </a:p>
          <a:p>
            <a:pPr marL="0" indent="0">
              <a:buNone/>
            </a:pPr>
            <a:r>
              <a:rPr lang="en-GB" sz="2400" dirty="0"/>
              <a:t>If you don’t know how to read this, it may seem complicated. This unit will guide you through understanding engineering drawings. But why do you need to understand this?</a:t>
            </a:r>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Rectangle 3">
            <a:extLst>
              <a:ext uri="{FF2B5EF4-FFF2-40B4-BE49-F238E27FC236}">
                <a16:creationId xmlns:a16="http://schemas.microsoft.com/office/drawing/2014/main" id="{8045EC64-E65F-4B56-8A59-4D52A543502C}"/>
              </a:ext>
            </a:extLst>
          </p:cNvPr>
          <p:cNvSpPr/>
          <p:nvPr/>
        </p:nvSpPr>
        <p:spPr>
          <a:xfrm>
            <a:off x="5319042" y="355698"/>
            <a:ext cx="4534250" cy="30399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Complicated drawing here. Resource 1</a:t>
            </a:r>
          </a:p>
        </p:txBody>
      </p:sp>
      <p:sp>
        <p:nvSpPr>
          <p:cNvPr id="5" name="Rectangle 4">
            <a:extLst>
              <a:ext uri="{FF2B5EF4-FFF2-40B4-BE49-F238E27FC236}">
                <a16:creationId xmlns:a16="http://schemas.microsoft.com/office/drawing/2014/main" id="{B189A922-21FF-41E7-87EB-7EE102BD0237}"/>
              </a:ext>
            </a:extLst>
          </p:cNvPr>
          <p:cNvSpPr/>
          <p:nvPr/>
        </p:nvSpPr>
        <p:spPr>
          <a:xfrm>
            <a:off x="5973733" y="3810772"/>
            <a:ext cx="4013547" cy="1200329"/>
          </a:xfrm>
          <a:prstGeom prst="rect">
            <a:avLst/>
          </a:prstGeom>
          <a:solidFill>
            <a:schemeClr val="tx2">
              <a:lumMod val="40000"/>
              <a:lumOff val="60000"/>
            </a:schemeClr>
          </a:solidFill>
        </p:spPr>
        <p:txBody>
          <a:bodyPr wrap="square">
            <a:spAutoFit/>
          </a:bodyPr>
          <a:lstStyle/>
          <a:p>
            <a:pPr algn="just"/>
            <a:r>
              <a:rPr lang="en-GB" sz="2400" i="1" dirty="0"/>
              <a:t>Click here to find out why Katlego needs your help. [link to video]</a:t>
            </a:r>
          </a:p>
        </p:txBody>
      </p:sp>
      <p:pic>
        <p:nvPicPr>
          <p:cNvPr id="6" name="Graphic 5" descr="User">
            <a:extLst>
              <a:ext uri="{FF2B5EF4-FFF2-40B4-BE49-F238E27FC236}">
                <a16:creationId xmlns:a16="http://schemas.microsoft.com/office/drawing/2014/main" id="{31CB1751-C66B-4321-A929-6F67F0BF66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19687" y="3794056"/>
            <a:ext cx="854046" cy="854046"/>
          </a:xfrm>
          <a:prstGeom prst="rect">
            <a:avLst/>
          </a:prstGeom>
        </p:spPr>
      </p:pic>
      <p:sp>
        <p:nvSpPr>
          <p:cNvPr id="7" name="Rectangle 6">
            <a:extLst>
              <a:ext uri="{FF2B5EF4-FFF2-40B4-BE49-F238E27FC236}">
                <a16:creationId xmlns:a16="http://schemas.microsoft.com/office/drawing/2014/main" id="{D4E5593E-5686-4215-863B-9EDA7D0F7670}"/>
              </a:ext>
            </a:extLst>
          </p:cNvPr>
          <p:cNvSpPr/>
          <p:nvPr/>
        </p:nvSpPr>
        <p:spPr>
          <a:xfrm>
            <a:off x="7843520" y="182880"/>
            <a:ext cx="2214880" cy="1381760"/>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dirty="0"/>
              <a:t>SME: For what machine part/piece of equipment would they need a drawing?</a:t>
            </a:r>
          </a:p>
        </p:txBody>
      </p:sp>
    </p:spTree>
    <p:custDataLst>
      <p:tags r:id="rId1"/>
    </p:custDataLst>
    <p:extLst>
      <p:ext uri="{BB962C8B-B14F-4D97-AF65-F5344CB8AC3E}">
        <p14:creationId xmlns:p14="http://schemas.microsoft.com/office/powerpoint/2010/main" val="3838984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Some general information on drawings</a:t>
            </a:r>
          </a:p>
        </p:txBody>
      </p:sp>
      <p:sp>
        <p:nvSpPr>
          <p:cNvPr id="3" name="Content Placeholder 2"/>
          <p:cNvSpPr>
            <a:spLocks noGrp="1"/>
          </p:cNvSpPr>
          <p:nvPr>
            <p:ph idx="1"/>
          </p:nvPr>
        </p:nvSpPr>
        <p:spPr>
          <a:xfrm>
            <a:off x="1122531" y="1091868"/>
            <a:ext cx="3790291" cy="3645525"/>
          </a:xfrm>
        </p:spPr>
        <p:txBody>
          <a:bodyPr>
            <a:noAutofit/>
          </a:bodyPr>
          <a:lstStyle/>
          <a:p>
            <a:r>
              <a:rPr lang="en-ZA" sz="2400" dirty="0"/>
              <a:t>We can see all the construction details of a piece of equipment in an engineering drawing. </a:t>
            </a:r>
          </a:p>
          <a:p>
            <a:r>
              <a:rPr lang="en-ZA" sz="2400" dirty="0"/>
              <a:t>Symbols, lines and figures give drawings meaning. These have been standardised so they mean the same thing wherever the drawings are made and used. </a:t>
            </a:r>
          </a:p>
          <a:p>
            <a:pPr marL="0" indent="0">
              <a:buNone/>
            </a:pPr>
            <a:endParaRPr lang="en-ZA"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Rectangle 3">
            <a:extLst>
              <a:ext uri="{FF2B5EF4-FFF2-40B4-BE49-F238E27FC236}">
                <a16:creationId xmlns:a16="http://schemas.microsoft.com/office/drawing/2014/main" id="{8045EC64-E65F-4B56-8A59-4D52A543502C}"/>
              </a:ext>
            </a:extLst>
          </p:cNvPr>
          <p:cNvSpPr/>
          <p:nvPr/>
        </p:nvSpPr>
        <p:spPr>
          <a:xfrm>
            <a:off x="5326554" y="1091869"/>
            <a:ext cx="4534250" cy="23037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Resource 1 repeated but clickable.</a:t>
            </a:r>
          </a:p>
        </p:txBody>
      </p:sp>
      <p:sp>
        <p:nvSpPr>
          <p:cNvPr id="5" name="Rectangle 4">
            <a:extLst>
              <a:ext uri="{FF2B5EF4-FFF2-40B4-BE49-F238E27FC236}">
                <a16:creationId xmlns:a16="http://schemas.microsoft.com/office/drawing/2014/main" id="{B189A922-21FF-41E7-87EB-7EE102BD0237}"/>
              </a:ext>
            </a:extLst>
          </p:cNvPr>
          <p:cNvSpPr/>
          <p:nvPr/>
        </p:nvSpPr>
        <p:spPr>
          <a:xfrm>
            <a:off x="5973733" y="3810772"/>
            <a:ext cx="4013547" cy="830997"/>
          </a:xfrm>
          <a:prstGeom prst="rect">
            <a:avLst/>
          </a:prstGeom>
          <a:solidFill>
            <a:schemeClr val="tx2">
              <a:lumMod val="40000"/>
              <a:lumOff val="60000"/>
            </a:schemeClr>
          </a:solidFill>
        </p:spPr>
        <p:txBody>
          <a:bodyPr wrap="square">
            <a:spAutoFit/>
          </a:bodyPr>
          <a:lstStyle/>
          <a:p>
            <a:pPr algn="just"/>
            <a:r>
              <a:rPr lang="en-GB" sz="2400" i="1" dirty="0"/>
              <a:t>Click on the numbers on this drawing to find out more.</a:t>
            </a:r>
          </a:p>
        </p:txBody>
      </p:sp>
      <p:pic>
        <p:nvPicPr>
          <p:cNvPr id="6" name="Graphic 5" descr="User">
            <a:extLst>
              <a:ext uri="{FF2B5EF4-FFF2-40B4-BE49-F238E27FC236}">
                <a16:creationId xmlns:a16="http://schemas.microsoft.com/office/drawing/2014/main" id="{31CB1751-C66B-4321-A929-6F67F0BF66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19687" y="3794056"/>
            <a:ext cx="854046" cy="854046"/>
          </a:xfrm>
          <a:prstGeom prst="rect">
            <a:avLst/>
          </a:prstGeom>
        </p:spPr>
      </p:pic>
    </p:spTree>
    <p:custDataLst>
      <p:tags r:id="rId1"/>
    </p:custDataLst>
    <p:extLst>
      <p:ext uri="{BB962C8B-B14F-4D97-AF65-F5344CB8AC3E}">
        <p14:creationId xmlns:p14="http://schemas.microsoft.com/office/powerpoint/2010/main" val="1487400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Understanding different views</a:t>
            </a:r>
          </a:p>
        </p:txBody>
      </p:sp>
      <p:sp>
        <p:nvSpPr>
          <p:cNvPr id="3" name="Content Placeholder 2"/>
          <p:cNvSpPr>
            <a:spLocks noGrp="1"/>
          </p:cNvSpPr>
          <p:nvPr>
            <p:ph idx="1"/>
          </p:nvPr>
        </p:nvSpPr>
        <p:spPr>
          <a:xfrm>
            <a:off x="1122532" y="1091868"/>
            <a:ext cx="3790290" cy="3645525"/>
          </a:xfrm>
        </p:spPr>
        <p:txBody>
          <a:bodyPr>
            <a:noAutofit/>
          </a:bodyPr>
          <a:lstStyle/>
          <a:p>
            <a:pPr marL="0" indent="0">
              <a:buNone/>
            </a:pPr>
            <a:r>
              <a:rPr lang="en-ZA" sz="2400" dirty="0"/>
              <a:t>This image shows different views of one man.  Each view can be represented in a drawing. </a:t>
            </a:r>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5" name="Rectangle 4">
            <a:extLst>
              <a:ext uri="{FF2B5EF4-FFF2-40B4-BE49-F238E27FC236}">
                <a16:creationId xmlns:a16="http://schemas.microsoft.com/office/drawing/2014/main" id="{96D854F4-EFCF-48B5-B7DE-AEC548679FBD}"/>
              </a:ext>
            </a:extLst>
          </p:cNvPr>
          <p:cNvSpPr/>
          <p:nvPr/>
        </p:nvSpPr>
        <p:spPr>
          <a:xfrm>
            <a:off x="5326554" y="1002303"/>
            <a:ext cx="4534250" cy="29991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Image</a:t>
            </a:r>
          </a:p>
        </p:txBody>
      </p:sp>
      <p:sp>
        <p:nvSpPr>
          <p:cNvPr id="6" name="Rectangle 5">
            <a:extLst>
              <a:ext uri="{FF2B5EF4-FFF2-40B4-BE49-F238E27FC236}">
                <a16:creationId xmlns:a16="http://schemas.microsoft.com/office/drawing/2014/main" id="{348BD609-C072-4E21-8BAE-1AC8B3A33B5F}"/>
              </a:ext>
            </a:extLst>
          </p:cNvPr>
          <p:cNvSpPr/>
          <p:nvPr/>
        </p:nvSpPr>
        <p:spPr>
          <a:xfrm>
            <a:off x="1106140" y="3007151"/>
            <a:ext cx="4013547" cy="830997"/>
          </a:xfrm>
          <a:prstGeom prst="rect">
            <a:avLst/>
          </a:prstGeom>
          <a:solidFill>
            <a:schemeClr val="tx2">
              <a:lumMod val="40000"/>
              <a:lumOff val="60000"/>
            </a:schemeClr>
          </a:solidFill>
        </p:spPr>
        <p:txBody>
          <a:bodyPr wrap="square">
            <a:spAutoFit/>
          </a:bodyPr>
          <a:lstStyle/>
          <a:p>
            <a:pPr algn="just"/>
            <a:r>
              <a:rPr lang="en-GB" sz="2400" i="1" dirty="0"/>
              <a:t>Click on this image to enlarge it.</a:t>
            </a:r>
          </a:p>
        </p:txBody>
      </p:sp>
      <p:pic>
        <p:nvPicPr>
          <p:cNvPr id="7" name="Graphic 6" descr="User">
            <a:extLst>
              <a:ext uri="{FF2B5EF4-FFF2-40B4-BE49-F238E27FC236}">
                <a16:creationId xmlns:a16="http://schemas.microsoft.com/office/drawing/2014/main" id="{6C95DB79-2780-4CD5-8236-ED9F9CB763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2257" y="3147450"/>
            <a:ext cx="854046" cy="854046"/>
          </a:xfrm>
          <a:prstGeom prst="rect">
            <a:avLst/>
          </a:prstGeom>
        </p:spPr>
      </p:pic>
      <p:pic>
        <p:nvPicPr>
          <p:cNvPr id="8" name="Content Placeholder 3">
            <a:extLst>
              <a:ext uri="{FF2B5EF4-FFF2-40B4-BE49-F238E27FC236}">
                <a16:creationId xmlns:a16="http://schemas.microsoft.com/office/drawing/2014/main" id="{0AF89B8D-BC48-4814-92EB-F4AE3D6B40A7}"/>
              </a:ext>
            </a:extLst>
          </p:cNvPr>
          <p:cNvPicPr>
            <a:picLocks noChangeAspect="1"/>
          </p:cNvPicPr>
          <p:nvPr/>
        </p:nvPicPr>
        <p:blipFill>
          <a:blip r:embed="rId6"/>
          <a:stretch>
            <a:fillRect/>
          </a:stretch>
        </p:blipFill>
        <p:spPr>
          <a:xfrm>
            <a:off x="5484609" y="1002303"/>
            <a:ext cx="3962400" cy="3905250"/>
          </a:xfrm>
          <a:prstGeom prst="rect">
            <a:avLst/>
          </a:prstGeom>
        </p:spPr>
      </p:pic>
    </p:spTree>
    <p:custDataLst>
      <p:tags r:id="rId1"/>
    </p:custDataLst>
    <p:extLst>
      <p:ext uri="{BB962C8B-B14F-4D97-AF65-F5344CB8AC3E}">
        <p14:creationId xmlns:p14="http://schemas.microsoft.com/office/powerpoint/2010/main" val="3390047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Understanding perspectives</a:t>
            </a:r>
          </a:p>
        </p:txBody>
      </p:sp>
      <p:sp>
        <p:nvSpPr>
          <p:cNvPr id="3" name="Content Placeholder 2"/>
          <p:cNvSpPr>
            <a:spLocks noGrp="1"/>
          </p:cNvSpPr>
          <p:nvPr>
            <p:ph idx="1"/>
          </p:nvPr>
        </p:nvSpPr>
        <p:spPr>
          <a:xfrm>
            <a:off x="1122532" y="1091868"/>
            <a:ext cx="3790290" cy="3645525"/>
          </a:xfrm>
        </p:spPr>
        <p:txBody>
          <a:bodyPr>
            <a:noAutofit/>
          </a:bodyPr>
          <a:lstStyle/>
          <a:p>
            <a:pPr marL="0" indent="0">
              <a:buNone/>
            </a:pPr>
            <a:r>
              <a:rPr lang="en-ZA" sz="2400" dirty="0"/>
              <a:t>Any engineering drawing should show everything so you have a complete understanding of the object from the drawing. </a:t>
            </a:r>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5" name="Rectangle 4">
            <a:extLst>
              <a:ext uri="{FF2B5EF4-FFF2-40B4-BE49-F238E27FC236}">
                <a16:creationId xmlns:a16="http://schemas.microsoft.com/office/drawing/2014/main" id="{96D854F4-EFCF-48B5-B7DE-AEC548679FBD}"/>
              </a:ext>
            </a:extLst>
          </p:cNvPr>
          <p:cNvSpPr/>
          <p:nvPr/>
        </p:nvSpPr>
        <p:spPr>
          <a:xfrm>
            <a:off x="5326554" y="1002303"/>
            <a:ext cx="4534250" cy="29991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Image showing a machine part and as it is moved, you can see the drawing that is associated with the part.</a:t>
            </a:r>
          </a:p>
        </p:txBody>
      </p:sp>
      <p:sp>
        <p:nvSpPr>
          <p:cNvPr id="6" name="Rectangle 5">
            <a:extLst>
              <a:ext uri="{FF2B5EF4-FFF2-40B4-BE49-F238E27FC236}">
                <a16:creationId xmlns:a16="http://schemas.microsoft.com/office/drawing/2014/main" id="{348BD609-C072-4E21-8BAE-1AC8B3A33B5F}"/>
              </a:ext>
            </a:extLst>
          </p:cNvPr>
          <p:cNvSpPr/>
          <p:nvPr/>
        </p:nvSpPr>
        <p:spPr>
          <a:xfrm>
            <a:off x="1057330" y="2875374"/>
            <a:ext cx="4013547" cy="1938992"/>
          </a:xfrm>
          <a:prstGeom prst="rect">
            <a:avLst/>
          </a:prstGeom>
          <a:solidFill>
            <a:schemeClr val="tx2">
              <a:lumMod val="40000"/>
              <a:lumOff val="60000"/>
            </a:schemeClr>
          </a:solidFill>
        </p:spPr>
        <p:txBody>
          <a:bodyPr wrap="square">
            <a:spAutoFit/>
          </a:bodyPr>
          <a:lstStyle/>
          <a:p>
            <a:pPr algn="just"/>
            <a:r>
              <a:rPr lang="en-GB" sz="2400" i="1" dirty="0"/>
              <a:t>Move this machine part around to be able to show the different perspectives and how each is represented in a drawing.</a:t>
            </a:r>
          </a:p>
        </p:txBody>
      </p:sp>
      <p:pic>
        <p:nvPicPr>
          <p:cNvPr id="7" name="Graphic 6" descr="User">
            <a:extLst>
              <a:ext uri="{FF2B5EF4-FFF2-40B4-BE49-F238E27FC236}">
                <a16:creationId xmlns:a16="http://schemas.microsoft.com/office/drawing/2014/main" id="{6C95DB79-2780-4CD5-8236-ED9F9CB763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3447" y="3015673"/>
            <a:ext cx="854046" cy="854046"/>
          </a:xfrm>
          <a:prstGeom prst="rect">
            <a:avLst/>
          </a:prstGeom>
        </p:spPr>
      </p:pic>
      <p:sp>
        <p:nvSpPr>
          <p:cNvPr id="8" name="Rectangle 7">
            <a:extLst>
              <a:ext uri="{FF2B5EF4-FFF2-40B4-BE49-F238E27FC236}">
                <a16:creationId xmlns:a16="http://schemas.microsoft.com/office/drawing/2014/main" id="{A4A4B923-6C7F-42A6-91EA-F58F3116C296}"/>
              </a:ext>
            </a:extLst>
          </p:cNvPr>
          <p:cNvSpPr/>
          <p:nvPr/>
        </p:nvSpPr>
        <p:spPr>
          <a:xfrm>
            <a:off x="7843520" y="182880"/>
            <a:ext cx="2214880" cy="1666240"/>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dirty="0"/>
              <a:t>SME: For what machine part/piece of equipment would they need a drawing? Same thing used throughout lesson.</a:t>
            </a:r>
          </a:p>
        </p:txBody>
      </p:sp>
    </p:spTree>
    <p:custDataLst>
      <p:tags r:id="rId1"/>
    </p:custDataLst>
    <p:extLst>
      <p:ext uri="{BB962C8B-B14F-4D97-AF65-F5344CB8AC3E}">
        <p14:creationId xmlns:p14="http://schemas.microsoft.com/office/powerpoint/2010/main" val="1049901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4998" y="459131"/>
            <a:ext cx="3066662" cy="1755749"/>
          </a:xfrm>
        </p:spPr>
        <p:txBody>
          <a:bodyPr>
            <a:normAutofit/>
          </a:bodyPr>
          <a:lstStyle/>
          <a:p>
            <a:r>
              <a:rPr lang="en-GB" sz="3000" dirty="0"/>
              <a:t>What are </a:t>
            </a:r>
            <a:r>
              <a:rPr lang="en-GB" sz="3000" dirty="0" err="1"/>
              <a:t>multiview</a:t>
            </a:r>
            <a:r>
              <a:rPr lang="en-GB" sz="3000" dirty="0"/>
              <a:t> drawings?</a:t>
            </a:r>
          </a:p>
        </p:txBody>
      </p:sp>
      <p:sp>
        <p:nvSpPr>
          <p:cNvPr id="3" name="Content Placeholder 2"/>
          <p:cNvSpPr>
            <a:spLocks noGrp="1"/>
          </p:cNvSpPr>
          <p:nvPr>
            <p:ph idx="1"/>
          </p:nvPr>
        </p:nvSpPr>
        <p:spPr>
          <a:xfrm>
            <a:off x="545000" y="2032000"/>
            <a:ext cx="3066661" cy="2509082"/>
          </a:xfrm>
        </p:spPr>
        <p:txBody>
          <a:bodyPr>
            <a:normAutofit/>
          </a:bodyPr>
          <a:lstStyle/>
          <a:p>
            <a:pPr marL="0" indent="0">
              <a:buNone/>
            </a:pPr>
            <a:r>
              <a:rPr lang="en-GB" sz="2400" dirty="0"/>
              <a:t>These drawings are used to represent a 2D view of a 3D object.</a:t>
            </a:r>
          </a:p>
          <a:p>
            <a:pPr marL="0" indent="0">
              <a:buNone/>
            </a:pPr>
            <a:r>
              <a:rPr lang="en-GB" sz="2400" dirty="0"/>
              <a:t>You don’t need to be able to draw these but you must be able to interpret them.</a:t>
            </a:r>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endParaRPr lang="en-GB" sz="1400" dirty="0"/>
          </a:p>
          <a:p>
            <a:endParaRPr lang="en-GB" sz="1400" dirty="0"/>
          </a:p>
          <a:p>
            <a:endParaRPr lang="en-GB" sz="1400" dirty="0"/>
          </a:p>
        </p:txBody>
      </p:sp>
      <p:pic>
        <p:nvPicPr>
          <p:cNvPr id="4" name="Picture 3">
            <a:extLst>
              <a:ext uri="{FF2B5EF4-FFF2-40B4-BE49-F238E27FC236}">
                <a16:creationId xmlns:a16="http://schemas.microsoft.com/office/drawing/2014/main" id="{6E676443-5A5E-4398-9436-DF9112D21566}"/>
              </a:ext>
            </a:extLst>
          </p:cNvPr>
          <p:cNvPicPr>
            <a:picLocks noChangeAspect="1"/>
          </p:cNvPicPr>
          <p:nvPr/>
        </p:nvPicPr>
        <p:blipFill rotWithShape="1">
          <a:blip r:embed="rId4"/>
          <a:srcRect t="10360" r="-1" b="-1"/>
          <a:stretch/>
        </p:blipFill>
        <p:spPr>
          <a:xfrm>
            <a:off x="3896082" y="-104172"/>
            <a:ext cx="6343293" cy="5107972"/>
          </a:xfrm>
          <a:prstGeom prst="rect">
            <a:avLst/>
          </a:prstGeom>
          <a:effectLst/>
        </p:spPr>
      </p:pic>
      <p:sp>
        <p:nvSpPr>
          <p:cNvPr id="5" name="Rectangle 4">
            <a:extLst>
              <a:ext uri="{FF2B5EF4-FFF2-40B4-BE49-F238E27FC236}">
                <a16:creationId xmlns:a16="http://schemas.microsoft.com/office/drawing/2014/main" id="{4E102F69-0937-49EE-BE0F-B713AF96D9A8}"/>
              </a:ext>
            </a:extLst>
          </p:cNvPr>
          <p:cNvSpPr/>
          <p:nvPr/>
        </p:nvSpPr>
        <p:spPr>
          <a:xfrm>
            <a:off x="5393660" y="2645813"/>
            <a:ext cx="4013547" cy="1569660"/>
          </a:xfrm>
          <a:prstGeom prst="rect">
            <a:avLst/>
          </a:prstGeom>
          <a:solidFill>
            <a:schemeClr val="tx2">
              <a:lumMod val="40000"/>
              <a:lumOff val="60000"/>
            </a:schemeClr>
          </a:solidFill>
        </p:spPr>
        <p:txBody>
          <a:bodyPr wrap="square">
            <a:spAutoFit/>
          </a:bodyPr>
          <a:lstStyle/>
          <a:p>
            <a:pPr algn="just"/>
            <a:r>
              <a:rPr lang="en-GB" sz="2400" i="1" dirty="0"/>
              <a:t>Watch this video and create your own </a:t>
            </a:r>
            <a:r>
              <a:rPr lang="en-GB" sz="2400" i="1" dirty="0" err="1"/>
              <a:t>multiview</a:t>
            </a:r>
            <a:r>
              <a:rPr lang="en-GB" sz="2400" i="1" dirty="0"/>
              <a:t> drawing of any simple object. Upload to your </a:t>
            </a:r>
            <a:r>
              <a:rPr lang="en-GB" sz="2400" i="1" dirty="0" err="1"/>
              <a:t>ePortfolio</a:t>
            </a:r>
            <a:r>
              <a:rPr lang="en-GB" sz="2400" i="1" dirty="0"/>
              <a:t>.</a:t>
            </a:r>
          </a:p>
        </p:txBody>
      </p:sp>
      <p:pic>
        <p:nvPicPr>
          <p:cNvPr id="6" name="Graphic 5" descr="User">
            <a:extLst>
              <a:ext uri="{FF2B5EF4-FFF2-40B4-BE49-F238E27FC236}">
                <a16:creationId xmlns:a16="http://schemas.microsoft.com/office/drawing/2014/main" id="{B8934DBB-D632-4C31-902E-D0BFEE003B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89777" y="2786112"/>
            <a:ext cx="854046" cy="854046"/>
          </a:xfrm>
          <a:prstGeom prst="rect">
            <a:avLst/>
          </a:prstGeom>
        </p:spPr>
      </p:pic>
      <p:sp>
        <p:nvSpPr>
          <p:cNvPr id="7" name="Rectangle 6">
            <a:extLst>
              <a:ext uri="{FF2B5EF4-FFF2-40B4-BE49-F238E27FC236}">
                <a16:creationId xmlns:a16="http://schemas.microsoft.com/office/drawing/2014/main" id="{EFB57A10-14AB-49A0-B6C3-9B6F3AB395CD}"/>
              </a:ext>
            </a:extLst>
          </p:cNvPr>
          <p:cNvSpPr/>
          <p:nvPr/>
        </p:nvSpPr>
        <p:spPr>
          <a:xfrm>
            <a:off x="2646431" y="-231749"/>
            <a:ext cx="2214880" cy="1381760"/>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dirty="0"/>
              <a:t>Incomplete</a:t>
            </a:r>
          </a:p>
        </p:txBody>
      </p:sp>
    </p:spTree>
    <p:custDataLst>
      <p:tags r:id="rId1"/>
    </p:custDataLst>
    <p:extLst>
      <p:ext uri="{BB962C8B-B14F-4D97-AF65-F5344CB8AC3E}">
        <p14:creationId xmlns:p14="http://schemas.microsoft.com/office/powerpoint/2010/main" val="40142440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2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TotalTime>
  <Words>1650</Words>
  <Application>Microsoft Office PowerPoint</Application>
  <PresentationFormat>Custom</PresentationFormat>
  <Paragraphs>262</Paragraphs>
  <Slides>25</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Open Sans</vt:lpstr>
      <vt:lpstr>Office Theme</vt:lpstr>
      <vt:lpstr>Tools and Electrical Measuring Instruments</vt:lpstr>
      <vt:lpstr>Assumed prior learning </vt:lpstr>
      <vt:lpstr>Outcomes</vt:lpstr>
      <vt:lpstr>Unit 1: Lines</vt:lpstr>
      <vt:lpstr>Introduction</vt:lpstr>
      <vt:lpstr>Some general information on drawings</vt:lpstr>
      <vt:lpstr>Understanding different views</vt:lpstr>
      <vt:lpstr>Understanding perspectives</vt:lpstr>
      <vt:lpstr>What are multiview drawings?</vt:lpstr>
      <vt:lpstr>What do multiview drawings show?</vt:lpstr>
      <vt:lpstr>How do we show more views? </vt:lpstr>
      <vt:lpstr>Types of lines</vt:lpstr>
      <vt:lpstr>Identify different lines</vt:lpstr>
      <vt:lpstr>A Quick Quiz</vt:lpstr>
      <vt:lpstr>Types of lines</vt:lpstr>
      <vt:lpstr>Video Briefing- </vt:lpstr>
      <vt:lpstr>Resource 01: Intro</vt:lpstr>
      <vt:lpstr>Resource 01:</vt:lpstr>
      <vt:lpstr>Video Briefing- </vt:lpstr>
      <vt:lpstr>Resource 01:</vt:lpstr>
      <vt:lpstr>Resource 01:</vt:lpstr>
      <vt:lpstr>Video Briefing- </vt:lpstr>
      <vt:lpstr>Resource 01:</vt:lpstr>
      <vt:lpstr>Resource 01:</vt:lpstr>
      <vt:lpstr>Resource 01: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 and Electrical Measuring Instruments</dc:title>
  <dc:creator>Kirsty von Gogh</dc:creator>
  <cp:lastModifiedBy>Benita Gomes</cp:lastModifiedBy>
  <cp:revision>27</cp:revision>
  <dcterms:created xsi:type="dcterms:W3CDTF">2018-07-16T07:32:23Z</dcterms:created>
  <dcterms:modified xsi:type="dcterms:W3CDTF">2018-09-20T07:24:13Z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59CDE3FB-AA41-491A-9BC9-C715780F6259</vt:lpwstr>
  </property>
  <property fmtid="{D5CDD505-2E9C-101B-9397-08002B2CF9AE}" pid="3" name="ArticulatePath">
    <vt:lpwstr>02_04_01_Lines</vt:lpwstr>
  </property>
</Properties>
</file>