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notesSlides/notesSlide9.xml" ContentType="application/vnd.openxmlformats-officedocument.presentationml.notesSlide+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4"/>
  </p:notesMasterIdLst>
  <p:sldIdLst>
    <p:sldId id="278" r:id="rId2"/>
    <p:sldId id="268" r:id="rId3"/>
    <p:sldId id="297" r:id="rId4"/>
    <p:sldId id="284" r:id="rId5"/>
    <p:sldId id="285" r:id="rId6"/>
    <p:sldId id="286" r:id="rId7"/>
    <p:sldId id="296" r:id="rId8"/>
    <p:sldId id="299" r:id="rId9"/>
    <p:sldId id="300" r:id="rId10"/>
    <p:sldId id="301" r:id="rId11"/>
    <p:sldId id="302" r:id="rId12"/>
    <p:sldId id="303" r:id="rId13"/>
  </p:sldIdLst>
  <p:sldSz cx="10239375" cy="5759450"/>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78"/>
            <p14:sldId id="268"/>
            <p14:sldId id="297"/>
            <p14:sldId id="284"/>
            <p14:sldId id="285"/>
            <p14:sldId id="286"/>
            <p14:sldId id="296"/>
            <p14:sldId id="299"/>
            <p14:sldId id="300"/>
            <p14:sldId id="301"/>
            <p14:sldId id="302"/>
            <p14:sldId id="303"/>
          </p14:sldIdLst>
        </p14:section>
        <p14:section name="Appendix" id="{61A5EB1E-5BAC-224D-8F20-5D1D8E086C2B}">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4"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1250" autoAdjust="0"/>
  </p:normalViewPr>
  <p:slideViewPr>
    <p:cSldViewPr snapToGrid="0" snapToObjects="1">
      <p:cViewPr varScale="1">
        <p:scale>
          <a:sx n="135" d="100"/>
          <a:sy n="135" d="100"/>
        </p:scale>
        <p:origin x="43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20/09/2018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4142290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654328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87253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3257082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64058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910931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1900176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2201115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342726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828012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216166" y="5084242"/>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ustDataLst>
      <p:tags r:id="rId1"/>
    </p:custData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03957" y="1294031"/>
            <a:ext cx="8831461" cy="365431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9/20/2018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2.sv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Rules for tools </a:t>
            </a:r>
          </a:p>
        </p:txBody>
      </p:sp>
      <p:sp>
        <p:nvSpPr>
          <p:cNvPr id="3" name="Text Placeholder 2"/>
          <p:cNvSpPr>
            <a:spLocks noGrp="1"/>
          </p:cNvSpPr>
          <p:nvPr>
            <p:ph type="body" idx="1"/>
          </p:nvPr>
        </p:nvSpPr>
        <p:spPr/>
        <p:txBody>
          <a:bodyPr/>
          <a:lstStyle/>
          <a:p>
            <a:r>
              <a:rPr lang="en-GB" dirty="0"/>
              <a:t>Course 2, Topic 2, Unit 2</a:t>
            </a:r>
          </a:p>
        </p:txBody>
      </p:sp>
      <p:sp>
        <p:nvSpPr>
          <p:cNvPr id="4" name="Rectangle 3">
            <a:extLst>
              <a:ext uri="{FF2B5EF4-FFF2-40B4-BE49-F238E27FC236}">
                <a16:creationId xmlns:a16="http://schemas.microsoft.com/office/drawing/2014/main" id="{5E407DE3-9DDB-4BC9-B55A-F75D494A9618}"/>
              </a:ext>
            </a:extLst>
          </p:cNvPr>
          <p:cNvSpPr/>
          <p:nvPr/>
        </p:nvSpPr>
        <p:spPr>
          <a:xfrm>
            <a:off x="583398" y="4801939"/>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Report and replace broken tools</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endParaRPr lang="en-GB" dirty="0"/>
          </a:p>
          <a:p>
            <a:endParaRPr lang="en-GB" dirty="0"/>
          </a:p>
          <a:p>
            <a:endParaRPr lang="en-GB" dirty="0"/>
          </a:p>
        </p:txBody>
      </p:sp>
      <p:sp>
        <p:nvSpPr>
          <p:cNvPr id="9" name="Content Placeholder 2">
            <a:extLst>
              <a:ext uri="{FF2B5EF4-FFF2-40B4-BE49-F238E27FC236}">
                <a16:creationId xmlns:a16="http://schemas.microsoft.com/office/drawing/2014/main" id="{CF195E6D-3BE3-47DC-9398-DDE4FAC2479B}"/>
              </a:ext>
            </a:extLst>
          </p:cNvPr>
          <p:cNvSpPr txBox="1">
            <a:spLocks/>
          </p:cNvSpPr>
          <p:nvPr/>
        </p:nvSpPr>
        <p:spPr>
          <a:xfrm>
            <a:off x="671300" y="160648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None/>
            </a:pPr>
            <a:r>
              <a:rPr lang="en-GB" dirty="0"/>
              <a:t>Learner is given a scenario task. They must follow the steps to complete the task. </a:t>
            </a:r>
          </a:p>
          <a:p>
            <a:endParaRPr lang="en-GB" dirty="0"/>
          </a:p>
          <a:p>
            <a:endParaRPr lang="en-GB" dirty="0"/>
          </a:p>
        </p:txBody>
      </p:sp>
      <p:sp>
        <p:nvSpPr>
          <p:cNvPr id="10" name="Rectangle 9">
            <a:extLst>
              <a:ext uri="{FF2B5EF4-FFF2-40B4-BE49-F238E27FC236}">
                <a16:creationId xmlns:a16="http://schemas.microsoft.com/office/drawing/2014/main" id="{1642BE29-62F3-4B69-A0DC-8D50FA51E928}"/>
              </a:ext>
            </a:extLst>
          </p:cNvPr>
          <p:cNvSpPr/>
          <p:nvPr/>
        </p:nvSpPr>
        <p:spPr>
          <a:xfrm>
            <a:off x="7372350" y="2426113"/>
            <a:ext cx="2867025" cy="2692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2">
            <a:extLst>
              <a:ext uri="{FF2B5EF4-FFF2-40B4-BE49-F238E27FC236}">
                <a16:creationId xmlns:a16="http://schemas.microsoft.com/office/drawing/2014/main" id="{04AFAC55-B25B-4AFF-A016-BD36160ECF43}"/>
              </a:ext>
            </a:extLst>
          </p:cNvPr>
          <p:cNvSpPr txBox="1">
            <a:spLocks/>
          </p:cNvSpPr>
          <p:nvPr/>
        </p:nvSpPr>
        <p:spPr>
          <a:xfrm>
            <a:off x="671300" y="320999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Use the correct tool for the job</a:t>
            </a:r>
          </a:p>
          <a:p>
            <a:pPr marL="0" indent="0">
              <a:buFont typeface="Arial" panose="020B0604020202020204" pitchFamily="34" charset="0"/>
              <a:buNone/>
            </a:pPr>
            <a:r>
              <a:rPr lang="en-GB" dirty="0"/>
              <a:t>Use correct size for the job</a:t>
            </a:r>
          </a:p>
          <a:p>
            <a:pPr marL="0" indent="0">
              <a:buFont typeface="Arial" panose="020B0604020202020204" pitchFamily="34" charset="0"/>
              <a:buNone/>
            </a:pPr>
            <a:r>
              <a:rPr lang="en-GB" dirty="0"/>
              <a:t>Report and replace broken tools </a:t>
            </a:r>
          </a:p>
          <a:p>
            <a:pPr marL="0" indent="0">
              <a:buFont typeface="Arial" panose="020B0604020202020204" pitchFamily="34" charset="0"/>
              <a:buNone/>
            </a:pPr>
            <a:r>
              <a:rPr lang="en-GB" dirty="0"/>
              <a:t>Use tools correctly </a:t>
            </a:r>
          </a:p>
          <a:p>
            <a:pPr marL="0" indent="0">
              <a:buFont typeface="Arial" panose="020B0604020202020204" pitchFamily="34" charset="0"/>
              <a:buNone/>
            </a:pPr>
            <a:r>
              <a:rPr lang="en-GB" dirty="0"/>
              <a:t>Store tools away after use</a:t>
            </a:r>
          </a:p>
          <a:p>
            <a:pPr marL="0" indent="0">
              <a:buFont typeface="Arial" panose="020B0604020202020204" pitchFamily="34" charse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221163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Use tools correctly </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endParaRPr lang="en-GB" dirty="0"/>
          </a:p>
          <a:p>
            <a:endParaRPr lang="en-GB" dirty="0"/>
          </a:p>
          <a:p>
            <a:endParaRPr lang="en-GB" dirty="0"/>
          </a:p>
        </p:txBody>
      </p:sp>
      <p:sp>
        <p:nvSpPr>
          <p:cNvPr id="9" name="Content Placeholder 2">
            <a:extLst>
              <a:ext uri="{FF2B5EF4-FFF2-40B4-BE49-F238E27FC236}">
                <a16:creationId xmlns:a16="http://schemas.microsoft.com/office/drawing/2014/main" id="{CF195E6D-3BE3-47DC-9398-DDE4FAC2479B}"/>
              </a:ext>
            </a:extLst>
          </p:cNvPr>
          <p:cNvSpPr txBox="1">
            <a:spLocks/>
          </p:cNvSpPr>
          <p:nvPr/>
        </p:nvSpPr>
        <p:spPr>
          <a:xfrm>
            <a:off x="671300" y="160648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None/>
            </a:pPr>
            <a:r>
              <a:rPr lang="en-GB" dirty="0"/>
              <a:t>Learner is given a scenario task. They must follow the steps to complete the task. </a:t>
            </a:r>
          </a:p>
          <a:p>
            <a:endParaRPr lang="en-GB" dirty="0"/>
          </a:p>
          <a:p>
            <a:endParaRPr lang="en-GB" dirty="0"/>
          </a:p>
        </p:txBody>
      </p:sp>
      <p:sp>
        <p:nvSpPr>
          <p:cNvPr id="10" name="Rectangle 9">
            <a:extLst>
              <a:ext uri="{FF2B5EF4-FFF2-40B4-BE49-F238E27FC236}">
                <a16:creationId xmlns:a16="http://schemas.microsoft.com/office/drawing/2014/main" id="{1642BE29-62F3-4B69-A0DC-8D50FA51E928}"/>
              </a:ext>
            </a:extLst>
          </p:cNvPr>
          <p:cNvSpPr/>
          <p:nvPr/>
        </p:nvSpPr>
        <p:spPr>
          <a:xfrm>
            <a:off x="7372350" y="2426113"/>
            <a:ext cx="2867025" cy="2692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2">
            <a:extLst>
              <a:ext uri="{FF2B5EF4-FFF2-40B4-BE49-F238E27FC236}">
                <a16:creationId xmlns:a16="http://schemas.microsoft.com/office/drawing/2014/main" id="{04AFAC55-B25B-4AFF-A016-BD36160ECF43}"/>
              </a:ext>
            </a:extLst>
          </p:cNvPr>
          <p:cNvSpPr txBox="1">
            <a:spLocks/>
          </p:cNvSpPr>
          <p:nvPr/>
        </p:nvSpPr>
        <p:spPr>
          <a:xfrm>
            <a:off x="671300" y="320999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Use the correct tool for the job</a:t>
            </a:r>
          </a:p>
          <a:p>
            <a:pPr marL="0" indent="0">
              <a:buFont typeface="Arial" panose="020B0604020202020204" pitchFamily="34" charset="0"/>
              <a:buNone/>
            </a:pPr>
            <a:r>
              <a:rPr lang="en-GB" dirty="0"/>
              <a:t>Use correct size for the job</a:t>
            </a:r>
          </a:p>
          <a:p>
            <a:pPr marL="0" indent="0">
              <a:buFont typeface="Arial" panose="020B0604020202020204" pitchFamily="34" charset="0"/>
              <a:buNone/>
            </a:pPr>
            <a:r>
              <a:rPr lang="en-GB" dirty="0"/>
              <a:t>Report and replace broken tools </a:t>
            </a:r>
          </a:p>
          <a:p>
            <a:pPr marL="0" indent="0">
              <a:buFont typeface="Arial" panose="020B0604020202020204" pitchFamily="34" charset="0"/>
              <a:buNone/>
            </a:pPr>
            <a:r>
              <a:rPr lang="en-GB" dirty="0"/>
              <a:t>Use tools correctly </a:t>
            </a:r>
          </a:p>
          <a:p>
            <a:pPr marL="0" indent="0">
              <a:buFont typeface="Arial" panose="020B0604020202020204" pitchFamily="34" charset="0"/>
              <a:buNone/>
            </a:pPr>
            <a:r>
              <a:rPr lang="en-GB" dirty="0"/>
              <a:t>Store tools away after use</a:t>
            </a:r>
          </a:p>
          <a:p>
            <a:pPr marL="0" indent="0">
              <a:buFont typeface="Arial" panose="020B0604020202020204" pitchFamily="34" charse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78170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Store tools away after use</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endParaRPr lang="en-GB" dirty="0"/>
          </a:p>
          <a:p>
            <a:endParaRPr lang="en-GB" dirty="0"/>
          </a:p>
          <a:p>
            <a:endParaRPr lang="en-GB" dirty="0"/>
          </a:p>
        </p:txBody>
      </p:sp>
      <p:sp>
        <p:nvSpPr>
          <p:cNvPr id="9" name="Content Placeholder 2">
            <a:extLst>
              <a:ext uri="{FF2B5EF4-FFF2-40B4-BE49-F238E27FC236}">
                <a16:creationId xmlns:a16="http://schemas.microsoft.com/office/drawing/2014/main" id="{CF195E6D-3BE3-47DC-9398-DDE4FAC2479B}"/>
              </a:ext>
            </a:extLst>
          </p:cNvPr>
          <p:cNvSpPr txBox="1">
            <a:spLocks/>
          </p:cNvSpPr>
          <p:nvPr/>
        </p:nvSpPr>
        <p:spPr>
          <a:xfrm>
            <a:off x="671300" y="160648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None/>
            </a:pPr>
            <a:r>
              <a:rPr lang="en-GB" dirty="0"/>
              <a:t>Learner is given a scenario task. They must follow the steps to complete the task. </a:t>
            </a:r>
          </a:p>
          <a:p>
            <a:endParaRPr lang="en-GB" dirty="0"/>
          </a:p>
          <a:p>
            <a:endParaRPr lang="en-GB" dirty="0"/>
          </a:p>
        </p:txBody>
      </p:sp>
      <p:sp>
        <p:nvSpPr>
          <p:cNvPr id="10" name="Rectangle 9">
            <a:extLst>
              <a:ext uri="{FF2B5EF4-FFF2-40B4-BE49-F238E27FC236}">
                <a16:creationId xmlns:a16="http://schemas.microsoft.com/office/drawing/2014/main" id="{1642BE29-62F3-4B69-A0DC-8D50FA51E928}"/>
              </a:ext>
            </a:extLst>
          </p:cNvPr>
          <p:cNvSpPr/>
          <p:nvPr/>
        </p:nvSpPr>
        <p:spPr>
          <a:xfrm>
            <a:off x="7372350" y="2426113"/>
            <a:ext cx="2867025" cy="2692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2">
            <a:extLst>
              <a:ext uri="{FF2B5EF4-FFF2-40B4-BE49-F238E27FC236}">
                <a16:creationId xmlns:a16="http://schemas.microsoft.com/office/drawing/2014/main" id="{04AFAC55-B25B-4AFF-A016-BD36160ECF43}"/>
              </a:ext>
            </a:extLst>
          </p:cNvPr>
          <p:cNvSpPr txBox="1">
            <a:spLocks/>
          </p:cNvSpPr>
          <p:nvPr/>
        </p:nvSpPr>
        <p:spPr>
          <a:xfrm>
            <a:off x="671300" y="320999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Use the correct tool for the job</a:t>
            </a:r>
          </a:p>
          <a:p>
            <a:pPr marL="0" indent="0">
              <a:buFont typeface="Arial" panose="020B0604020202020204" pitchFamily="34" charset="0"/>
              <a:buNone/>
            </a:pPr>
            <a:r>
              <a:rPr lang="en-GB" dirty="0"/>
              <a:t>Use correct size for the job</a:t>
            </a:r>
          </a:p>
          <a:p>
            <a:pPr marL="0" indent="0">
              <a:buFont typeface="Arial" panose="020B0604020202020204" pitchFamily="34" charset="0"/>
              <a:buNone/>
            </a:pPr>
            <a:r>
              <a:rPr lang="en-GB" dirty="0"/>
              <a:t>Report and replace broken tools </a:t>
            </a:r>
          </a:p>
          <a:p>
            <a:pPr marL="0" indent="0">
              <a:buFont typeface="Arial" panose="020B0604020202020204" pitchFamily="34" charset="0"/>
              <a:buNone/>
            </a:pPr>
            <a:r>
              <a:rPr lang="en-GB" dirty="0"/>
              <a:t>Use tools correctly </a:t>
            </a:r>
          </a:p>
          <a:p>
            <a:pPr marL="0" indent="0">
              <a:buFont typeface="Arial" panose="020B0604020202020204" pitchFamily="34" charset="0"/>
              <a:buNone/>
            </a:pPr>
            <a:r>
              <a:rPr lang="en-GB" dirty="0"/>
              <a:t>Store tools away after use</a:t>
            </a:r>
          </a:p>
          <a:p>
            <a:pPr marL="0" indent="0">
              <a:buFont typeface="Arial" panose="020B0604020202020204" pitchFamily="34" charse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378518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 </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r>
              <a:rPr lang="en-GB" dirty="0"/>
              <a:t>By the end of this unit you will be able to: </a:t>
            </a:r>
          </a:p>
          <a:p>
            <a:r>
              <a:rPr lang="en-GB" dirty="0"/>
              <a:t>Apply the 5 safety rules for tools when completing a job.</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1696475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will I be learning?  </a:t>
            </a:r>
          </a:p>
        </p:txBody>
      </p:sp>
      <p:sp>
        <p:nvSpPr>
          <p:cNvPr id="3" name="Content Placeholder 2"/>
          <p:cNvSpPr>
            <a:spLocks noGrp="1"/>
          </p:cNvSpPr>
          <p:nvPr>
            <p:ph idx="1"/>
          </p:nvPr>
        </p:nvSpPr>
        <p:spPr>
          <a:xfrm>
            <a:off x="518900" y="1454087"/>
            <a:ext cx="8964734" cy="937804"/>
          </a:xfrm>
        </p:spPr>
        <p:txBody>
          <a:bodyPr>
            <a:noAutofit/>
          </a:bodyPr>
          <a:lstStyle/>
          <a:p>
            <a:pPr marL="0" indent="0">
              <a:buNone/>
            </a:pPr>
            <a:r>
              <a:rPr lang="en-GB" dirty="0"/>
              <a:t>Now that you know more about checking your tools and equipment and using them correctly, you will learn 5 handy rules for tools that will help you to keep yourself and others around </a:t>
            </a:r>
            <a:r>
              <a:rPr lang="en-GB"/>
              <a:t>you safe.    </a:t>
            </a: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2639754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5 safety rules for tools</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9" name="Content Placeholder 2">
            <a:extLst>
              <a:ext uri="{FF2B5EF4-FFF2-40B4-BE49-F238E27FC236}">
                <a16:creationId xmlns:a16="http://schemas.microsoft.com/office/drawing/2014/main" id="{CF195E6D-3BE3-47DC-9398-DDE4FAC2479B}"/>
              </a:ext>
            </a:extLst>
          </p:cNvPr>
          <p:cNvSpPr txBox="1">
            <a:spLocks/>
          </p:cNvSpPr>
          <p:nvPr/>
        </p:nvSpPr>
        <p:spPr>
          <a:xfrm>
            <a:off x="671300" y="160648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endParaRPr lang="en-GB" dirty="0"/>
          </a:p>
          <a:p>
            <a:endParaRPr lang="en-GB" dirty="0"/>
          </a:p>
          <a:p>
            <a:endParaRPr lang="en-GB" dirty="0"/>
          </a:p>
          <a:p>
            <a:endParaRPr lang="en-GB" dirty="0"/>
          </a:p>
        </p:txBody>
      </p:sp>
      <p:sp>
        <p:nvSpPr>
          <p:cNvPr id="10" name="Rectangle 9">
            <a:extLst>
              <a:ext uri="{FF2B5EF4-FFF2-40B4-BE49-F238E27FC236}">
                <a16:creationId xmlns:a16="http://schemas.microsoft.com/office/drawing/2014/main" id="{1642BE29-62F3-4B69-A0DC-8D50FA51E928}"/>
              </a:ext>
            </a:extLst>
          </p:cNvPr>
          <p:cNvSpPr/>
          <p:nvPr/>
        </p:nvSpPr>
        <p:spPr>
          <a:xfrm>
            <a:off x="5649832" y="2760617"/>
            <a:ext cx="2867025" cy="2692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Vid 01</a:t>
            </a:r>
          </a:p>
        </p:txBody>
      </p:sp>
      <p:sp>
        <p:nvSpPr>
          <p:cNvPr id="7" name="Rectangle 6">
            <a:extLst>
              <a:ext uri="{FF2B5EF4-FFF2-40B4-BE49-F238E27FC236}">
                <a16:creationId xmlns:a16="http://schemas.microsoft.com/office/drawing/2014/main" id="{480EB8B7-E597-4064-B5FE-D63A30707277}"/>
              </a:ext>
            </a:extLst>
          </p:cNvPr>
          <p:cNvSpPr/>
          <p:nvPr/>
        </p:nvSpPr>
        <p:spPr>
          <a:xfrm>
            <a:off x="1297898" y="2069024"/>
            <a:ext cx="8787396" cy="461665"/>
          </a:xfrm>
          <a:prstGeom prst="rect">
            <a:avLst/>
          </a:prstGeom>
          <a:solidFill>
            <a:schemeClr val="tx2">
              <a:lumMod val="40000"/>
              <a:lumOff val="60000"/>
            </a:schemeClr>
          </a:solidFill>
        </p:spPr>
        <p:txBody>
          <a:bodyPr wrap="square">
            <a:spAutoFit/>
          </a:bodyPr>
          <a:lstStyle/>
          <a:p>
            <a:r>
              <a:rPr lang="en-GB" sz="2400" i="1" dirty="0"/>
              <a:t>Click on each block below to for more information on each reason. </a:t>
            </a:r>
          </a:p>
        </p:txBody>
      </p:sp>
      <p:pic>
        <p:nvPicPr>
          <p:cNvPr id="8" name="Graphic 7" descr="User">
            <a:extLst>
              <a:ext uri="{FF2B5EF4-FFF2-40B4-BE49-F238E27FC236}">
                <a16:creationId xmlns:a16="http://schemas.microsoft.com/office/drawing/2014/main" id="{4E9DCAA7-64CE-4AD1-8523-28DA9E77B04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852" y="2085140"/>
            <a:ext cx="784255" cy="854046"/>
          </a:xfrm>
          <a:prstGeom prst="rect">
            <a:avLst/>
          </a:prstGeom>
        </p:spPr>
      </p:pic>
    </p:spTree>
    <p:custDataLst>
      <p:tags r:id="rId1"/>
    </p:custDataLst>
    <p:extLst>
      <p:ext uri="{BB962C8B-B14F-4D97-AF65-F5344CB8AC3E}">
        <p14:creationId xmlns:p14="http://schemas.microsoft.com/office/powerpoint/2010/main" val="1611469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5 safety rules for tools</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9" name="Content Placeholder 2">
            <a:extLst>
              <a:ext uri="{FF2B5EF4-FFF2-40B4-BE49-F238E27FC236}">
                <a16:creationId xmlns:a16="http://schemas.microsoft.com/office/drawing/2014/main" id="{CF195E6D-3BE3-47DC-9398-DDE4FAC2479B}"/>
              </a:ext>
            </a:extLst>
          </p:cNvPr>
          <p:cNvSpPr txBox="1">
            <a:spLocks/>
          </p:cNvSpPr>
          <p:nvPr/>
        </p:nvSpPr>
        <p:spPr>
          <a:xfrm>
            <a:off x="481376" y="465665"/>
            <a:ext cx="9276622" cy="161353"/>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pPr marL="0" indent="0">
              <a:buFont typeface="Arial" panose="020B0604020202020204" pitchFamily="34" charset="0"/>
              <a:buNone/>
            </a:pPr>
            <a:r>
              <a:rPr lang="en-GB" dirty="0"/>
              <a:t>Use the correct tool for the job</a:t>
            </a:r>
          </a:p>
          <a:p>
            <a:pPr marL="0" indent="0">
              <a:buFont typeface="Arial" panose="020B0604020202020204" pitchFamily="34" charset="0"/>
              <a:buNone/>
            </a:pPr>
            <a:r>
              <a:rPr lang="en-GB" dirty="0"/>
              <a:t>Use correct size for the job</a:t>
            </a:r>
          </a:p>
          <a:p>
            <a:pPr marL="0" indent="0">
              <a:buFont typeface="Arial" panose="020B0604020202020204" pitchFamily="34" charset="0"/>
              <a:buNone/>
            </a:pPr>
            <a:r>
              <a:rPr lang="en-GB" dirty="0"/>
              <a:t>Report and replace broken tools </a:t>
            </a:r>
          </a:p>
          <a:p>
            <a:pPr marL="0" indent="0">
              <a:buFont typeface="Arial" panose="020B0604020202020204" pitchFamily="34" charset="0"/>
              <a:buNone/>
            </a:pPr>
            <a:r>
              <a:rPr lang="en-GB" dirty="0"/>
              <a:t>Use tools correctly </a:t>
            </a:r>
          </a:p>
          <a:p>
            <a:pPr marL="0" indent="0">
              <a:buFont typeface="Arial" panose="020B0604020202020204" pitchFamily="34" charset="0"/>
              <a:buNone/>
            </a:pPr>
            <a:r>
              <a:rPr lang="en-GB" dirty="0"/>
              <a:t>Store tools away after use</a:t>
            </a:r>
          </a:p>
          <a:p>
            <a:pPr marL="0" indent="0">
              <a:buFont typeface="Arial" panose="020B0604020202020204" pitchFamily="34" charse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776362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5 safety rules for tools</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endParaRPr lang="en-GB" dirty="0"/>
          </a:p>
          <a:p>
            <a:endParaRPr lang="en-GB" dirty="0"/>
          </a:p>
          <a:p>
            <a:endParaRPr lang="en-GB" dirty="0"/>
          </a:p>
        </p:txBody>
      </p:sp>
      <p:sp>
        <p:nvSpPr>
          <p:cNvPr id="9" name="Content Placeholder 2">
            <a:extLst>
              <a:ext uri="{FF2B5EF4-FFF2-40B4-BE49-F238E27FC236}">
                <a16:creationId xmlns:a16="http://schemas.microsoft.com/office/drawing/2014/main" id="{CF195E6D-3BE3-47DC-9398-DDE4FAC2479B}"/>
              </a:ext>
            </a:extLst>
          </p:cNvPr>
          <p:cNvSpPr txBox="1">
            <a:spLocks/>
          </p:cNvSpPr>
          <p:nvPr/>
        </p:nvSpPr>
        <p:spPr>
          <a:xfrm>
            <a:off x="671300" y="160648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Learner watches a video of someone doing a task. They need to identify which of the 5 safety rules the person did not follow.  </a:t>
            </a:r>
          </a:p>
          <a:p>
            <a:endParaRPr lang="en-GB" dirty="0"/>
          </a:p>
          <a:p>
            <a:endParaRPr lang="en-GB" dirty="0"/>
          </a:p>
          <a:p>
            <a:endParaRPr lang="en-GB" dirty="0"/>
          </a:p>
        </p:txBody>
      </p:sp>
      <p:sp>
        <p:nvSpPr>
          <p:cNvPr id="10" name="Rectangle 9">
            <a:extLst>
              <a:ext uri="{FF2B5EF4-FFF2-40B4-BE49-F238E27FC236}">
                <a16:creationId xmlns:a16="http://schemas.microsoft.com/office/drawing/2014/main" id="{1642BE29-62F3-4B69-A0DC-8D50FA51E928}"/>
              </a:ext>
            </a:extLst>
          </p:cNvPr>
          <p:cNvSpPr/>
          <p:nvPr/>
        </p:nvSpPr>
        <p:spPr>
          <a:xfrm>
            <a:off x="7372350" y="2426113"/>
            <a:ext cx="2867025" cy="2692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custDataLst>
      <p:tags r:id="rId1"/>
    </p:custDataLst>
    <p:extLst>
      <p:ext uri="{BB962C8B-B14F-4D97-AF65-F5344CB8AC3E}">
        <p14:creationId xmlns:p14="http://schemas.microsoft.com/office/powerpoint/2010/main" val="186539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5 safety rules for tools</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endParaRPr lang="en-GB" dirty="0"/>
          </a:p>
          <a:p>
            <a:endParaRPr lang="en-GB" dirty="0"/>
          </a:p>
          <a:p>
            <a:endParaRPr lang="en-GB" dirty="0"/>
          </a:p>
        </p:txBody>
      </p:sp>
      <p:sp>
        <p:nvSpPr>
          <p:cNvPr id="9" name="Content Placeholder 2">
            <a:extLst>
              <a:ext uri="{FF2B5EF4-FFF2-40B4-BE49-F238E27FC236}">
                <a16:creationId xmlns:a16="http://schemas.microsoft.com/office/drawing/2014/main" id="{CF195E6D-3BE3-47DC-9398-DDE4FAC2479B}"/>
              </a:ext>
            </a:extLst>
          </p:cNvPr>
          <p:cNvSpPr txBox="1">
            <a:spLocks/>
          </p:cNvSpPr>
          <p:nvPr/>
        </p:nvSpPr>
        <p:spPr>
          <a:xfrm>
            <a:off x="671300" y="160648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None/>
            </a:pPr>
            <a:r>
              <a:rPr lang="en-GB" dirty="0"/>
              <a:t>Learner is given a scenario task. They must follow the steps to complete the task. </a:t>
            </a:r>
          </a:p>
          <a:p>
            <a:endParaRPr lang="en-GB" dirty="0"/>
          </a:p>
          <a:p>
            <a:endParaRPr lang="en-GB" dirty="0"/>
          </a:p>
        </p:txBody>
      </p:sp>
      <p:sp>
        <p:nvSpPr>
          <p:cNvPr id="10" name="Rectangle 9">
            <a:extLst>
              <a:ext uri="{FF2B5EF4-FFF2-40B4-BE49-F238E27FC236}">
                <a16:creationId xmlns:a16="http://schemas.microsoft.com/office/drawing/2014/main" id="{1642BE29-62F3-4B69-A0DC-8D50FA51E928}"/>
              </a:ext>
            </a:extLst>
          </p:cNvPr>
          <p:cNvSpPr/>
          <p:nvPr/>
        </p:nvSpPr>
        <p:spPr>
          <a:xfrm>
            <a:off x="7372350" y="2426113"/>
            <a:ext cx="2867025" cy="2692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2">
            <a:extLst>
              <a:ext uri="{FF2B5EF4-FFF2-40B4-BE49-F238E27FC236}">
                <a16:creationId xmlns:a16="http://schemas.microsoft.com/office/drawing/2014/main" id="{04AFAC55-B25B-4AFF-A016-BD36160ECF43}"/>
              </a:ext>
            </a:extLst>
          </p:cNvPr>
          <p:cNvSpPr txBox="1">
            <a:spLocks/>
          </p:cNvSpPr>
          <p:nvPr/>
        </p:nvSpPr>
        <p:spPr>
          <a:xfrm>
            <a:off x="671300" y="320999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Use the correct tool for the job</a:t>
            </a:r>
          </a:p>
          <a:p>
            <a:pPr marL="0" indent="0">
              <a:buFont typeface="Arial" panose="020B0604020202020204" pitchFamily="34" charset="0"/>
              <a:buNone/>
            </a:pPr>
            <a:r>
              <a:rPr lang="en-GB" dirty="0"/>
              <a:t>Use correct size for the job</a:t>
            </a:r>
          </a:p>
          <a:p>
            <a:pPr marL="0" indent="0">
              <a:buFont typeface="Arial" panose="020B0604020202020204" pitchFamily="34" charset="0"/>
              <a:buNone/>
            </a:pPr>
            <a:r>
              <a:rPr lang="en-GB" dirty="0"/>
              <a:t>Report and replace broken tools </a:t>
            </a:r>
          </a:p>
          <a:p>
            <a:pPr marL="0" indent="0">
              <a:buFont typeface="Arial" panose="020B0604020202020204" pitchFamily="34" charset="0"/>
              <a:buNone/>
            </a:pPr>
            <a:r>
              <a:rPr lang="en-GB" dirty="0"/>
              <a:t>Use tools correctly </a:t>
            </a:r>
          </a:p>
          <a:p>
            <a:pPr marL="0" indent="0">
              <a:buFont typeface="Arial" panose="020B0604020202020204" pitchFamily="34" charset="0"/>
              <a:buNone/>
            </a:pPr>
            <a:r>
              <a:rPr lang="en-GB" dirty="0"/>
              <a:t>Store tools away after use</a:t>
            </a:r>
          </a:p>
          <a:p>
            <a:pPr marL="0" indent="0">
              <a:buFont typeface="Arial" panose="020B0604020202020204" pitchFamily="34" charse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2406825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Use correct tool for the job</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endParaRPr lang="en-GB" dirty="0"/>
          </a:p>
          <a:p>
            <a:endParaRPr lang="en-GB" dirty="0"/>
          </a:p>
          <a:p>
            <a:endParaRPr lang="en-GB" dirty="0"/>
          </a:p>
        </p:txBody>
      </p:sp>
      <p:sp>
        <p:nvSpPr>
          <p:cNvPr id="9" name="Content Placeholder 2">
            <a:extLst>
              <a:ext uri="{FF2B5EF4-FFF2-40B4-BE49-F238E27FC236}">
                <a16:creationId xmlns:a16="http://schemas.microsoft.com/office/drawing/2014/main" id="{CF195E6D-3BE3-47DC-9398-DDE4FAC2479B}"/>
              </a:ext>
            </a:extLst>
          </p:cNvPr>
          <p:cNvSpPr txBox="1">
            <a:spLocks/>
          </p:cNvSpPr>
          <p:nvPr/>
        </p:nvSpPr>
        <p:spPr>
          <a:xfrm>
            <a:off x="671300" y="160648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None/>
            </a:pPr>
            <a:r>
              <a:rPr lang="en-GB" dirty="0"/>
              <a:t>Learner is given a scenario task. They must follow the steps to complete the task. </a:t>
            </a:r>
          </a:p>
          <a:p>
            <a:endParaRPr lang="en-GB" dirty="0"/>
          </a:p>
          <a:p>
            <a:endParaRPr lang="en-GB" dirty="0"/>
          </a:p>
        </p:txBody>
      </p:sp>
      <p:sp>
        <p:nvSpPr>
          <p:cNvPr id="10" name="Rectangle 9">
            <a:extLst>
              <a:ext uri="{FF2B5EF4-FFF2-40B4-BE49-F238E27FC236}">
                <a16:creationId xmlns:a16="http://schemas.microsoft.com/office/drawing/2014/main" id="{1642BE29-62F3-4B69-A0DC-8D50FA51E928}"/>
              </a:ext>
            </a:extLst>
          </p:cNvPr>
          <p:cNvSpPr/>
          <p:nvPr/>
        </p:nvSpPr>
        <p:spPr>
          <a:xfrm>
            <a:off x="7372350" y="2426113"/>
            <a:ext cx="2867025" cy="2692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2">
            <a:extLst>
              <a:ext uri="{FF2B5EF4-FFF2-40B4-BE49-F238E27FC236}">
                <a16:creationId xmlns:a16="http://schemas.microsoft.com/office/drawing/2014/main" id="{04AFAC55-B25B-4AFF-A016-BD36160ECF43}"/>
              </a:ext>
            </a:extLst>
          </p:cNvPr>
          <p:cNvSpPr txBox="1">
            <a:spLocks/>
          </p:cNvSpPr>
          <p:nvPr/>
        </p:nvSpPr>
        <p:spPr>
          <a:xfrm>
            <a:off x="671300" y="320999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Use the correct tool for the job</a:t>
            </a:r>
          </a:p>
          <a:p>
            <a:pPr marL="0" indent="0">
              <a:buFont typeface="Arial" panose="020B0604020202020204" pitchFamily="34" charset="0"/>
              <a:buNone/>
            </a:pPr>
            <a:r>
              <a:rPr lang="en-GB" dirty="0"/>
              <a:t>Use correct size for the job</a:t>
            </a:r>
          </a:p>
          <a:p>
            <a:pPr marL="0" indent="0">
              <a:buFont typeface="Arial" panose="020B0604020202020204" pitchFamily="34" charset="0"/>
              <a:buNone/>
            </a:pPr>
            <a:r>
              <a:rPr lang="en-GB" dirty="0"/>
              <a:t>Report and replace broken tools </a:t>
            </a:r>
          </a:p>
          <a:p>
            <a:pPr marL="0" indent="0">
              <a:buFont typeface="Arial" panose="020B0604020202020204" pitchFamily="34" charset="0"/>
              <a:buNone/>
            </a:pPr>
            <a:r>
              <a:rPr lang="en-GB" dirty="0"/>
              <a:t>Use tools correctly </a:t>
            </a:r>
          </a:p>
          <a:p>
            <a:pPr marL="0" indent="0">
              <a:buFont typeface="Arial" panose="020B0604020202020204" pitchFamily="34" charset="0"/>
              <a:buNone/>
            </a:pPr>
            <a:r>
              <a:rPr lang="en-GB" dirty="0"/>
              <a:t>Store tools away after use</a:t>
            </a:r>
          </a:p>
          <a:p>
            <a:pPr marL="0" indent="0">
              <a:buFont typeface="Arial" panose="020B0604020202020204" pitchFamily="34" charse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2217636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Use correct size for the job</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endParaRPr lang="en-GB" dirty="0"/>
          </a:p>
          <a:p>
            <a:pPr marL="0" indent="0">
              <a:buNone/>
            </a:pPr>
            <a:endParaRPr lang="en-GB" dirty="0"/>
          </a:p>
          <a:p>
            <a:endParaRPr lang="en-GB" dirty="0"/>
          </a:p>
          <a:p>
            <a:endParaRPr lang="en-GB" dirty="0"/>
          </a:p>
          <a:p>
            <a:endParaRPr lang="en-GB" dirty="0"/>
          </a:p>
        </p:txBody>
      </p:sp>
      <p:sp>
        <p:nvSpPr>
          <p:cNvPr id="9" name="Content Placeholder 2">
            <a:extLst>
              <a:ext uri="{FF2B5EF4-FFF2-40B4-BE49-F238E27FC236}">
                <a16:creationId xmlns:a16="http://schemas.microsoft.com/office/drawing/2014/main" id="{CF195E6D-3BE3-47DC-9398-DDE4FAC2479B}"/>
              </a:ext>
            </a:extLst>
          </p:cNvPr>
          <p:cNvSpPr txBox="1">
            <a:spLocks/>
          </p:cNvSpPr>
          <p:nvPr/>
        </p:nvSpPr>
        <p:spPr>
          <a:xfrm>
            <a:off x="671300" y="160648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None/>
            </a:pPr>
            <a:r>
              <a:rPr lang="en-GB" dirty="0"/>
              <a:t>Learner is given a scenario task. They must follow the steps to complete the task. </a:t>
            </a:r>
          </a:p>
          <a:p>
            <a:endParaRPr lang="en-GB" dirty="0"/>
          </a:p>
          <a:p>
            <a:endParaRPr lang="en-GB" dirty="0"/>
          </a:p>
        </p:txBody>
      </p:sp>
      <p:sp>
        <p:nvSpPr>
          <p:cNvPr id="10" name="Rectangle 9">
            <a:extLst>
              <a:ext uri="{FF2B5EF4-FFF2-40B4-BE49-F238E27FC236}">
                <a16:creationId xmlns:a16="http://schemas.microsoft.com/office/drawing/2014/main" id="{1642BE29-62F3-4B69-A0DC-8D50FA51E928}"/>
              </a:ext>
            </a:extLst>
          </p:cNvPr>
          <p:cNvSpPr/>
          <p:nvPr/>
        </p:nvSpPr>
        <p:spPr>
          <a:xfrm>
            <a:off x="7372350" y="2426113"/>
            <a:ext cx="2867025" cy="2692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Content Placeholder 2">
            <a:extLst>
              <a:ext uri="{FF2B5EF4-FFF2-40B4-BE49-F238E27FC236}">
                <a16:creationId xmlns:a16="http://schemas.microsoft.com/office/drawing/2014/main" id="{04AFAC55-B25B-4AFF-A016-BD36160ECF43}"/>
              </a:ext>
            </a:extLst>
          </p:cNvPr>
          <p:cNvSpPr txBox="1">
            <a:spLocks/>
          </p:cNvSpPr>
          <p:nvPr/>
        </p:nvSpPr>
        <p:spPr>
          <a:xfrm>
            <a:off x="671300" y="3209997"/>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Use the correct tool for the job</a:t>
            </a:r>
          </a:p>
          <a:p>
            <a:pPr marL="0" indent="0">
              <a:buFont typeface="Arial" panose="020B0604020202020204" pitchFamily="34" charset="0"/>
              <a:buNone/>
            </a:pPr>
            <a:r>
              <a:rPr lang="en-GB" dirty="0"/>
              <a:t>Use correct size for the job</a:t>
            </a:r>
          </a:p>
          <a:p>
            <a:pPr marL="0" indent="0">
              <a:buFont typeface="Arial" panose="020B0604020202020204" pitchFamily="34" charset="0"/>
              <a:buNone/>
            </a:pPr>
            <a:r>
              <a:rPr lang="en-GB" dirty="0"/>
              <a:t>Report and replace broken tools </a:t>
            </a:r>
          </a:p>
          <a:p>
            <a:pPr marL="0" indent="0">
              <a:buFont typeface="Arial" panose="020B0604020202020204" pitchFamily="34" charset="0"/>
              <a:buNone/>
            </a:pPr>
            <a:r>
              <a:rPr lang="en-GB" dirty="0"/>
              <a:t>Use tools correctly </a:t>
            </a:r>
          </a:p>
          <a:p>
            <a:pPr marL="0" indent="0">
              <a:buFont typeface="Arial" panose="020B0604020202020204" pitchFamily="34" charset="0"/>
              <a:buNone/>
            </a:pPr>
            <a:r>
              <a:rPr lang="en-GB" dirty="0"/>
              <a:t>Store tools away after use</a:t>
            </a:r>
          </a:p>
          <a:p>
            <a:pPr marL="0" indent="0">
              <a:buFont typeface="Arial" panose="020B0604020202020204" pitchFamily="34" charse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31996710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1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11445</TotalTime>
  <Words>726</Words>
  <Application>Microsoft Office PowerPoint</Application>
  <PresentationFormat>Custom</PresentationFormat>
  <Paragraphs>150</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Open Sans</vt:lpstr>
      <vt:lpstr>Office Theme</vt:lpstr>
      <vt:lpstr>Rules for tools </vt:lpstr>
      <vt:lpstr>Outcomes </vt:lpstr>
      <vt:lpstr>What will I be learning?  </vt:lpstr>
      <vt:lpstr>5 safety rules for tools</vt:lpstr>
      <vt:lpstr>5 safety rules for tools</vt:lpstr>
      <vt:lpstr>5 safety rules for tools</vt:lpstr>
      <vt:lpstr>5 safety rules for tools</vt:lpstr>
      <vt:lpstr>Use correct tool for the job</vt:lpstr>
      <vt:lpstr>Use correct size for the job</vt:lpstr>
      <vt:lpstr>Report and replace broken tools</vt:lpstr>
      <vt:lpstr>Use tools correctly </vt:lpstr>
      <vt:lpstr>Store tools away after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490</cp:revision>
  <dcterms:created xsi:type="dcterms:W3CDTF">2018-02-02T12:07:09Z</dcterms:created>
  <dcterms:modified xsi:type="dcterms:W3CDTF">2018-09-20T07:22:58Z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