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comments/comment1.xml" ContentType="application/vnd.openxmlformats-officedocument.presentationml.comment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notesSlides/notesSlide18.xml" ContentType="application/vnd.openxmlformats-officedocument.presentationml.notesSlide+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notesSlides/notesSlide23.xml" ContentType="application/vnd.openxmlformats-officedocument.presentationml.notesSlide+xml"/>
  <Override PartName="/ppt/tags/tag31.xml" ContentType="application/vnd.openxmlformats-officedocument.presentationml.tags+xml"/>
  <Override PartName="/ppt/notesSlides/notesSlide24.xml" ContentType="application/vnd.openxmlformats-officedocument.presentationml.notesSlide+xml"/>
  <Override PartName="/ppt/tags/tag32.xml" ContentType="application/vnd.openxmlformats-officedocument.presentationml.tags+xml"/>
  <Override PartName="/ppt/notesSlides/notesSlide25.xml" ContentType="application/vnd.openxmlformats-officedocument.presentationml.notesSlide+xml"/>
  <Override PartName="/ppt/tags/tag33.xml" ContentType="application/vnd.openxmlformats-officedocument.presentationml.tags+xml"/>
  <Override PartName="/ppt/notesSlides/notesSlide26.xml" ContentType="application/vnd.openxmlformats-officedocument.presentationml.notesSlide+xml"/>
  <Override PartName="/ppt/tags/tag34.xml" ContentType="application/vnd.openxmlformats-officedocument.presentationml.tags+xml"/>
  <Override PartName="/ppt/notesSlides/notesSlide2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7"/>
  </p:notesMasterIdLst>
  <p:sldIdLst>
    <p:sldId id="278" r:id="rId2"/>
    <p:sldId id="268" r:id="rId3"/>
    <p:sldId id="297" r:id="rId4"/>
    <p:sldId id="305" r:id="rId5"/>
    <p:sldId id="304" r:id="rId6"/>
    <p:sldId id="294" r:id="rId7"/>
    <p:sldId id="306" r:id="rId8"/>
    <p:sldId id="281" r:id="rId9"/>
    <p:sldId id="307" r:id="rId10"/>
    <p:sldId id="308" r:id="rId11"/>
    <p:sldId id="309" r:id="rId12"/>
    <p:sldId id="311" r:id="rId13"/>
    <p:sldId id="312" r:id="rId14"/>
    <p:sldId id="313" r:id="rId15"/>
    <p:sldId id="314" r:id="rId16"/>
    <p:sldId id="288" r:id="rId17"/>
    <p:sldId id="289" r:id="rId18"/>
    <p:sldId id="291" r:id="rId19"/>
    <p:sldId id="321" r:id="rId20"/>
    <p:sldId id="323" r:id="rId21"/>
    <p:sldId id="320" r:id="rId22"/>
    <p:sldId id="322" r:id="rId23"/>
    <p:sldId id="293" r:id="rId24"/>
    <p:sldId id="295" r:id="rId25"/>
    <p:sldId id="325" r:id="rId26"/>
    <p:sldId id="326" r:id="rId27"/>
    <p:sldId id="327" r:id="rId28"/>
    <p:sldId id="328" r:id="rId29"/>
    <p:sldId id="310" r:id="rId30"/>
    <p:sldId id="315" r:id="rId31"/>
    <p:sldId id="316" r:id="rId32"/>
    <p:sldId id="317" r:id="rId33"/>
    <p:sldId id="318" r:id="rId34"/>
    <p:sldId id="319" r:id="rId35"/>
    <p:sldId id="324" r:id="rId36"/>
  </p:sldIdLst>
  <p:sldSz cx="10239375" cy="5759450"/>
  <p:notesSz cx="6858000" cy="9144000"/>
  <p:custDataLst>
    <p:tags r:id="rId3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268"/>
            <p14:sldId id="297"/>
            <p14:sldId id="305"/>
            <p14:sldId id="304"/>
            <p14:sldId id="294"/>
            <p14:sldId id="306"/>
            <p14:sldId id="281"/>
            <p14:sldId id="307"/>
            <p14:sldId id="308"/>
            <p14:sldId id="309"/>
            <p14:sldId id="311"/>
            <p14:sldId id="312"/>
            <p14:sldId id="313"/>
            <p14:sldId id="314"/>
            <p14:sldId id="288"/>
            <p14:sldId id="289"/>
            <p14:sldId id="291"/>
            <p14:sldId id="321"/>
            <p14:sldId id="323"/>
            <p14:sldId id="320"/>
            <p14:sldId id="322"/>
            <p14:sldId id="293"/>
            <p14:sldId id="295"/>
            <p14:sldId id="325"/>
            <p14:sldId id="326"/>
            <p14:sldId id="327"/>
            <p14:sldId id="328"/>
          </p14:sldIdLst>
        </p14:section>
        <p14:section name="Appendix" id="{61A5EB1E-5BAC-224D-8F20-5D1D8E086C2B}">
          <p14:sldIdLst>
            <p14:sldId id="310"/>
            <p14:sldId id="315"/>
            <p14:sldId id="316"/>
            <p14:sldId id="317"/>
            <p14:sldId id="318"/>
            <p14:sldId id="319"/>
            <p14:sldId id="32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p:restoredTop sz="81250" autoAdjust="0"/>
  </p:normalViewPr>
  <p:slideViewPr>
    <p:cSldViewPr snapToGrid="0" snapToObjects="1">
      <p:cViewPr varScale="1">
        <p:scale>
          <a:sx n="110" d="100"/>
          <a:sy n="110" d="100"/>
        </p:scale>
        <p:origin x="13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7-11T13:35:25.465" idx="4">
    <p:pos x="1350" y="2004"/>
    <p:text>Images need to be replaced with sylised images that fit with the rest of the theme.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ear icon the </a:t>
            </a:r>
            <a:r>
              <a:rPr lang="en-US" dirty="0" err="1"/>
              <a:t>Voicerec</a:t>
            </a:r>
            <a:r>
              <a:rPr lang="en-US" dirty="0"/>
              <a:t> 1 should play.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254477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3544396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846073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824279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2562158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images on the left, video should play on the right.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“Back to topics menu” they should be taken to Slide 6</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509808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correct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Shown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correctly spotted that the housing is cracked and the cord is broken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Oops not quite. The housing is cracked and the cord is broken on this power drill.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50948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961931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White boxes with green outline should be hotspots that learner can drag boxes into.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Order is as follows: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Image of power drill earthed - </a:t>
            </a:r>
            <a:r>
              <a:rPr lang="en-ZA" dirty="0">
                <a:solidFill>
                  <a:schemeClr val="accent1"/>
                </a:solidFill>
              </a:rPr>
              <a:t>Make sure its earthed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check switch for correct on/off operation - </a:t>
            </a:r>
            <a:r>
              <a:rPr lang="en-ZA" dirty="0">
                <a:solidFill>
                  <a:schemeClr val="accent1"/>
                </a:solidFill>
              </a:rPr>
              <a:t>Check switch for correct on/off operation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cords checked for damage- </a:t>
            </a:r>
            <a:r>
              <a:rPr lang="en-ZA" dirty="0">
                <a:solidFill>
                  <a:schemeClr val="accent1"/>
                </a:solidFill>
              </a:rPr>
              <a:t>Check cords for damage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check for damages or cracks in housing - </a:t>
            </a:r>
            <a:r>
              <a:rPr lang="en-ZA" dirty="0">
                <a:solidFill>
                  <a:schemeClr val="accent1"/>
                </a:solidFill>
              </a:rPr>
              <a:t>Check for damages or cracks in housing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Feedback if correct- Well done you matched the correct checks to their images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Feedback if incorrect- Oops not quite, here are the correct </a:t>
            </a:r>
            <a:r>
              <a:rPr lang="en-ZA" dirty="0" err="1"/>
              <a:t>matchs</a:t>
            </a:r>
            <a:r>
              <a:rPr lang="en-ZA"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729024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White boxes with green outline should be hotspots that learner can drag boxes into.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Order is as follows: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Image of power drill earthed - </a:t>
            </a:r>
            <a:r>
              <a:rPr lang="en-ZA" dirty="0">
                <a:solidFill>
                  <a:schemeClr val="accent1"/>
                </a:solidFill>
              </a:rPr>
              <a:t>Make sure its earthed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check switch for correct on/off operation - </a:t>
            </a:r>
            <a:r>
              <a:rPr lang="en-ZA" dirty="0">
                <a:solidFill>
                  <a:schemeClr val="accent1"/>
                </a:solidFill>
              </a:rPr>
              <a:t>Check switch for correct on/off operation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cords checked for damage- </a:t>
            </a:r>
            <a:r>
              <a:rPr lang="en-ZA" dirty="0">
                <a:solidFill>
                  <a:schemeClr val="accent1"/>
                </a:solidFill>
              </a:rPr>
              <a:t>Check cords for damage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Image of check for damages or cracks in housing - </a:t>
            </a:r>
            <a:r>
              <a:rPr lang="en-ZA" dirty="0">
                <a:solidFill>
                  <a:schemeClr val="accent1"/>
                </a:solidFill>
              </a:rPr>
              <a:t>Check for damages or cracks in housing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Feedback if correct- Well done you matched the correct checks to their images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Feedback if incorrect- Oops not quite, here are the correct </a:t>
            </a:r>
            <a:r>
              <a:rPr lang="en-ZA" dirty="0" err="1"/>
              <a:t>matchs</a:t>
            </a:r>
            <a:r>
              <a:rPr lang="en-ZA"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37135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872533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296613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question with multiple correct answers.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answers are show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got all of the points (Take learner to slide 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Oops not quite, these are the correct points mentioned in the video: </a:t>
            </a:r>
          </a:p>
          <a:p>
            <a:pPr marL="342900" indent="-342900">
              <a:buFont typeface="Courier New" panose="02070309020205020404" pitchFamily="49" charset="0"/>
              <a:buChar char="o"/>
            </a:pPr>
            <a:r>
              <a:rPr lang="en-ZA" sz="1200" i="1" dirty="0"/>
              <a:t>Place cords away from heat, water and oil.</a:t>
            </a:r>
          </a:p>
          <a:p>
            <a:pPr marL="342900" indent="-342900">
              <a:buFont typeface="Courier New" panose="02070309020205020404" pitchFamily="49" charset="0"/>
              <a:buChar char="o"/>
            </a:pPr>
            <a:r>
              <a:rPr lang="en-ZA" sz="1200" i="1" dirty="0"/>
              <a:t>Place cords  out of the way of persons walking or vehicles crossing</a:t>
            </a:r>
          </a:p>
          <a:p>
            <a:pPr marL="342900" indent="-342900">
              <a:buFont typeface="Courier New" panose="02070309020205020404" pitchFamily="49" charset="0"/>
              <a:buChar char="o"/>
            </a:pPr>
            <a:r>
              <a:rPr lang="en-ZA" sz="1200" i="1" dirty="0"/>
              <a:t>Stop tools before adjusting </a:t>
            </a:r>
          </a:p>
          <a:p>
            <a:pPr marL="342900" indent="-342900">
              <a:buFont typeface="Courier New" panose="02070309020205020404" pitchFamily="49" charset="0"/>
              <a:buChar char="o"/>
            </a:pPr>
            <a:r>
              <a:rPr lang="en-ZA" sz="1200" i="1" dirty="0"/>
              <a:t>Secure workpiece</a:t>
            </a:r>
          </a:p>
          <a:p>
            <a:pPr marL="342900" indent="-342900">
              <a:buFont typeface="Courier New" panose="02070309020205020404" pitchFamily="49" charset="0"/>
              <a:buChar char="o"/>
            </a:pPr>
            <a:r>
              <a:rPr lang="en-ZA" sz="1200" i="1" dirty="0"/>
              <a:t>Work at the correct speed- do not force</a:t>
            </a:r>
          </a:p>
          <a:p>
            <a:pPr marL="342900" indent="-342900">
              <a:buFont typeface="Courier New" panose="02070309020205020404" pitchFamily="49" charset="0"/>
              <a:buChar char="o"/>
            </a:pPr>
            <a:r>
              <a:rPr lang="en-ZA" sz="1200" i="1" dirty="0"/>
              <a:t>Wear PPE when appropriate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(Take learner to slide 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1037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3 correct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Shown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the ladder had three things wrong with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Oops not quite. Actually, the ladder had all three faults </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3345027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546406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Oops not quite, </a:t>
            </a:r>
            <a:r>
              <a:rPr lang="en-GB" b="1" dirty="0"/>
              <a:t>It is dangerous to use an aluminium ladder when working with electricity. You should rather use a fibre glass ladder.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520451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indent="0">
              <a:buNone/>
            </a:pPr>
            <a:r>
              <a:rPr lang="en-US" b="1" dirty="0"/>
              <a:t>Feedback if incorrect- Oops not quite, you should </a:t>
            </a:r>
            <a:r>
              <a:rPr lang="en-ZA" b="1" dirty="0"/>
              <a:t>lock door before placing ladder over door.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3069347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pPr marL="0" indent="0">
              <a:buNone/>
            </a:pPr>
            <a:r>
              <a:rPr lang="en-US" b="1" dirty="0"/>
              <a:t>Feedback if incorrect- Oops not quite, </a:t>
            </a:r>
            <a:r>
              <a:rPr lang="en-ZA" b="1" dirty="0"/>
              <a:t>You should haul tools using a bucket or basket and remove after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2660805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shown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 </a:t>
            </a:r>
          </a:p>
          <a:p>
            <a:r>
              <a:rPr lang="en-US" b="1" dirty="0"/>
              <a:t>Feedback if incorrect- Oops not quite, </a:t>
            </a:r>
            <a:r>
              <a:rPr lang="en-ZA" b="1"/>
              <a:t>t</a:t>
            </a:r>
            <a:r>
              <a:rPr lang="en-ZA"/>
              <a:t>here must be someone holding the ladder unless it is securely tied at the top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312116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97895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each block the following information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Reason 1- Using </a:t>
            </a:r>
            <a:r>
              <a:rPr lang="en-GB" dirty="0"/>
              <a:t>tools incorrectly or using badly cared for tools can cause someone to get hurt.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Reason 2- Tools are expensive, if you keep on damaging them you will need to replace them often.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Reason 3- Usually your employer will provide you with the tools you need.  As an employee you need to take good care of company equipment.</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9655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“Hand tool care and safety” they should be taken to Slide 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“Power tool care and safety” they should be taken to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“Ladder care and safety” they should be taken to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“5 Safety rules for tools” they should be taken to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450056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38988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Learner should be able to zoom into the image of the toolbox so that they can see minute details </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956403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correct answer (indicated in italics)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Oops not quite, the screwdriver caused Time to cut his hand.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808477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Text box for learner to add text. When the click on the submit button they should be taken to the next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286238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497520"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ustDataLst>
      <p:tags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03957" y="1294031"/>
            <a:ext cx="8831461" cy="36543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0.xml"/><Relationship Id="rId7" Type="http://schemas.openxmlformats.org/officeDocument/2006/relationships/image" Target="../media/image4.sv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2.sv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2.sv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2.sv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2.sv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2.sv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2.sv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2.sv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2.sv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Caring for your tools and equipment  </a:t>
            </a:r>
          </a:p>
        </p:txBody>
      </p:sp>
      <p:sp>
        <p:nvSpPr>
          <p:cNvPr id="3" name="Text Placeholder 2"/>
          <p:cNvSpPr>
            <a:spLocks noGrp="1"/>
          </p:cNvSpPr>
          <p:nvPr>
            <p:ph type="body" idx="1"/>
          </p:nvPr>
        </p:nvSpPr>
        <p:spPr/>
        <p:txBody>
          <a:bodyPr/>
          <a:lstStyle/>
          <a:p>
            <a:r>
              <a:rPr lang="en-GB" dirty="0"/>
              <a:t>Topic 2, Unit 3</a:t>
            </a:r>
          </a:p>
        </p:txBody>
      </p:sp>
      <p:sp>
        <p:nvSpPr>
          <p:cNvPr id="4" name="Rectangle 3">
            <a:extLst>
              <a:ext uri="{FF2B5EF4-FFF2-40B4-BE49-F238E27FC236}">
                <a16:creationId xmlns:a16="http://schemas.microsoft.com/office/drawing/2014/main" id="{5E407DE3-9DDB-4BC9-B55A-F75D494A9618}"/>
              </a:ext>
            </a:extLst>
          </p:cNvPr>
          <p:cNvSpPr/>
          <p:nvPr/>
        </p:nvSpPr>
        <p:spPr>
          <a:xfrm>
            <a:off x="574892" y="4629013"/>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It’s the screwdriver’s fault!</a:t>
            </a:r>
          </a:p>
        </p:txBody>
      </p:sp>
      <p:sp>
        <p:nvSpPr>
          <p:cNvPr id="3" name="Content Placeholder 2"/>
          <p:cNvSpPr>
            <a:spLocks noGrp="1"/>
          </p:cNvSpPr>
          <p:nvPr>
            <p:ph idx="1"/>
          </p:nvPr>
        </p:nvSpPr>
        <p:spPr>
          <a:xfrm>
            <a:off x="518900" y="1166700"/>
            <a:ext cx="8831461" cy="937804"/>
          </a:xfrm>
        </p:spPr>
        <p:txBody>
          <a:bodyPr>
            <a:noAutofit/>
          </a:bodyPr>
          <a:lstStyle/>
          <a:p>
            <a:pPr marL="0" indent="0">
              <a:buNone/>
            </a:pPr>
            <a:r>
              <a:rPr lang="en-GB" dirty="0"/>
              <a:t>Did you say that it was the screwdriver? What’s wrong with it?</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D91ABFC9-AE9A-4320-B3CE-07699CE38591}"/>
              </a:ext>
            </a:extLst>
          </p:cNvPr>
          <p:cNvSpPr/>
          <p:nvPr/>
        </p:nvSpPr>
        <p:spPr>
          <a:xfrm>
            <a:off x="5570962" y="1786956"/>
            <a:ext cx="4340682"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Close up image of the screwdriver showing how the metal part of the screwdriver is poking through the insulation. </a:t>
            </a:r>
          </a:p>
        </p:txBody>
      </p:sp>
      <p:sp>
        <p:nvSpPr>
          <p:cNvPr id="9" name="Rectangle 8">
            <a:extLst>
              <a:ext uri="{FF2B5EF4-FFF2-40B4-BE49-F238E27FC236}">
                <a16:creationId xmlns:a16="http://schemas.microsoft.com/office/drawing/2014/main" id="{16D8DB60-DA28-4D99-8E68-54EE0D62640C}"/>
              </a:ext>
            </a:extLst>
          </p:cNvPr>
          <p:cNvSpPr/>
          <p:nvPr/>
        </p:nvSpPr>
        <p:spPr>
          <a:xfrm>
            <a:off x="1297898" y="1786957"/>
            <a:ext cx="3821789" cy="1200329"/>
          </a:xfrm>
          <a:prstGeom prst="rect">
            <a:avLst/>
          </a:prstGeom>
          <a:solidFill>
            <a:schemeClr val="tx2">
              <a:lumMod val="40000"/>
              <a:lumOff val="60000"/>
            </a:schemeClr>
          </a:solidFill>
        </p:spPr>
        <p:txBody>
          <a:bodyPr wrap="square">
            <a:spAutoFit/>
          </a:bodyPr>
          <a:lstStyle/>
          <a:p>
            <a:r>
              <a:rPr lang="en-GB" sz="2400" i="1" dirty="0"/>
              <a:t>Use the space below to write what you think is wrong with the screwdriver.  </a:t>
            </a:r>
          </a:p>
        </p:txBody>
      </p:sp>
      <p:pic>
        <p:nvPicPr>
          <p:cNvPr id="10" name="Graphic 9" descr="User">
            <a:extLst>
              <a:ext uri="{FF2B5EF4-FFF2-40B4-BE49-F238E27FC236}">
                <a16:creationId xmlns:a16="http://schemas.microsoft.com/office/drawing/2014/main" id="{C177F200-5D4A-4FA2-B52C-A5504D7B9C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803073"/>
            <a:ext cx="784255" cy="854046"/>
          </a:xfrm>
          <a:prstGeom prst="rect">
            <a:avLst/>
          </a:prstGeom>
        </p:spPr>
      </p:pic>
      <p:sp>
        <p:nvSpPr>
          <p:cNvPr id="4" name="Rectangle 3">
            <a:extLst>
              <a:ext uri="{FF2B5EF4-FFF2-40B4-BE49-F238E27FC236}">
                <a16:creationId xmlns:a16="http://schemas.microsoft.com/office/drawing/2014/main" id="{82636231-637A-4033-BC90-28F408232D77}"/>
              </a:ext>
            </a:extLst>
          </p:cNvPr>
          <p:cNvSpPr/>
          <p:nvPr/>
        </p:nvSpPr>
        <p:spPr>
          <a:xfrm>
            <a:off x="1297898" y="3187337"/>
            <a:ext cx="3821789" cy="1976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429161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 your tools</a:t>
            </a:r>
          </a:p>
        </p:txBody>
      </p:sp>
      <p:sp>
        <p:nvSpPr>
          <p:cNvPr id="3" name="Content Placeholder 2"/>
          <p:cNvSpPr>
            <a:spLocks noGrp="1"/>
          </p:cNvSpPr>
          <p:nvPr>
            <p:ph idx="1"/>
          </p:nvPr>
        </p:nvSpPr>
        <p:spPr>
          <a:xfrm>
            <a:off x="597082" y="1214006"/>
            <a:ext cx="6749076" cy="937804"/>
          </a:xfrm>
        </p:spPr>
        <p:txBody>
          <a:bodyPr>
            <a:noAutofit/>
          </a:bodyPr>
          <a:lstStyle/>
          <a:p>
            <a:pPr marL="0" indent="0">
              <a:buNone/>
            </a:pPr>
            <a:r>
              <a:rPr lang="en-GB" dirty="0"/>
              <a:t>The example of the screwdriver shows how important it is to check your tools carefully before you use them. Here is how you would check your hand tools. </a:t>
            </a:r>
          </a:p>
        </p:txBody>
      </p:sp>
      <p:sp>
        <p:nvSpPr>
          <p:cNvPr id="5" name="Rectangle 4">
            <a:extLst>
              <a:ext uri="{FF2B5EF4-FFF2-40B4-BE49-F238E27FC236}">
                <a16:creationId xmlns:a16="http://schemas.microsoft.com/office/drawing/2014/main" id="{AF86C484-BD66-4FCD-9842-52B796D70CA9}"/>
              </a:ext>
            </a:extLst>
          </p:cNvPr>
          <p:cNvSpPr/>
          <p:nvPr/>
        </p:nvSpPr>
        <p:spPr>
          <a:xfrm>
            <a:off x="847484" y="377114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file in bad condition  </a:t>
            </a:r>
          </a:p>
        </p:txBody>
      </p:sp>
      <p:sp>
        <p:nvSpPr>
          <p:cNvPr id="8" name="Rectangle 7">
            <a:extLst>
              <a:ext uri="{FF2B5EF4-FFF2-40B4-BE49-F238E27FC236}">
                <a16:creationId xmlns:a16="http://schemas.microsoft.com/office/drawing/2014/main" id="{F5C4FD5F-FEB8-410F-B1D7-A7FE7A810077}"/>
              </a:ext>
            </a:extLst>
          </p:cNvPr>
          <p:cNvSpPr/>
          <p:nvPr/>
        </p:nvSpPr>
        <p:spPr>
          <a:xfrm>
            <a:off x="7864125" y="1359187"/>
            <a:ext cx="1931398" cy="56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(Voice rec 01)</a:t>
            </a:r>
          </a:p>
        </p:txBody>
      </p:sp>
      <p:sp>
        <p:nvSpPr>
          <p:cNvPr id="9" name="Rectangle 8">
            <a:extLst>
              <a:ext uri="{FF2B5EF4-FFF2-40B4-BE49-F238E27FC236}">
                <a16:creationId xmlns:a16="http://schemas.microsoft.com/office/drawing/2014/main" id="{3DA36D86-89A6-40EF-852E-43F17C85181B}"/>
              </a:ext>
            </a:extLst>
          </p:cNvPr>
          <p:cNvSpPr/>
          <p:nvPr/>
        </p:nvSpPr>
        <p:spPr>
          <a:xfrm>
            <a:off x="2484126"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good condition</a:t>
            </a:r>
          </a:p>
        </p:txBody>
      </p:sp>
      <p:sp>
        <p:nvSpPr>
          <p:cNvPr id="10" name="Rectangle 9">
            <a:extLst>
              <a:ext uri="{FF2B5EF4-FFF2-40B4-BE49-F238E27FC236}">
                <a16:creationId xmlns:a16="http://schemas.microsoft.com/office/drawing/2014/main" id="{49A45DFF-E096-4175-8B34-A8F08660992A}"/>
              </a:ext>
            </a:extLst>
          </p:cNvPr>
          <p:cNvSpPr/>
          <p:nvPr/>
        </p:nvSpPr>
        <p:spPr>
          <a:xfrm>
            <a:off x="4730393"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bad condition</a:t>
            </a:r>
          </a:p>
        </p:txBody>
      </p:sp>
      <p:sp>
        <p:nvSpPr>
          <p:cNvPr id="13" name="TextBox 12">
            <a:extLst>
              <a:ext uri="{FF2B5EF4-FFF2-40B4-BE49-F238E27FC236}">
                <a16:creationId xmlns:a16="http://schemas.microsoft.com/office/drawing/2014/main" id="{9C125EFF-A25D-4D2A-9F38-2221BFF9227A}"/>
              </a:ext>
            </a:extLst>
          </p:cNvPr>
          <p:cNvSpPr txBox="1"/>
          <p:nvPr/>
        </p:nvSpPr>
        <p:spPr>
          <a:xfrm>
            <a:off x="677833" y="3045391"/>
            <a:ext cx="2093867" cy="461665"/>
          </a:xfrm>
          <a:prstGeom prst="rect">
            <a:avLst/>
          </a:prstGeom>
          <a:noFill/>
        </p:spPr>
        <p:txBody>
          <a:bodyPr wrap="square" rtlCol="0">
            <a:spAutoFit/>
          </a:bodyPr>
          <a:lstStyle/>
          <a:p>
            <a:r>
              <a:rPr lang="en-ZA" sz="2400" dirty="0"/>
              <a:t>Files</a:t>
            </a:r>
          </a:p>
        </p:txBody>
      </p:sp>
      <p:sp>
        <p:nvSpPr>
          <p:cNvPr id="14" name="Rectangle 13">
            <a:extLst>
              <a:ext uri="{FF2B5EF4-FFF2-40B4-BE49-F238E27FC236}">
                <a16:creationId xmlns:a16="http://schemas.microsoft.com/office/drawing/2014/main" id="{C53C59F4-5BA6-4CB5-95A4-0D97038FBFB9}"/>
              </a:ext>
            </a:extLst>
          </p:cNvPr>
          <p:cNvSpPr/>
          <p:nvPr/>
        </p:nvSpPr>
        <p:spPr>
          <a:xfrm>
            <a:off x="1265631" y="2397208"/>
            <a:ext cx="7314879" cy="461665"/>
          </a:xfrm>
          <a:prstGeom prst="rect">
            <a:avLst/>
          </a:prstGeom>
          <a:solidFill>
            <a:schemeClr val="tx2">
              <a:lumMod val="40000"/>
              <a:lumOff val="60000"/>
            </a:schemeClr>
          </a:solidFill>
        </p:spPr>
        <p:txBody>
          <a:bodyPr wrap="square">
            <a:spAutoFit/>
          </a:bodyPr>
          <a:lstStyle/>
          <a:p>
            <a:r>
              <a:rPr lang="en-GB" sz="2400" i="1" dirty="0"/>
              <a:t>Click on the speaker to hear some interesting information.</a:t>
            </a:r>
          </a:p>
        </p:txBody>
      </p:sp>
      <p:pic>
        <p:nvPicPr>
          <p:cNvPr id="15" name="Graphic 14" descr="User">
            <a:extLst>
              <a:ext uri="{FF2B5EF4-FFF2-40B4-BE49-F238E27FC236}">
                <a16:creationId xmlns:a16="http://schemas.microsoft.com/office/drawing/2014/main" id="{B2E8BFC8-B4F6-42F5-B327-35DCC00B07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245853"/>
            <a:ext cx="784255" cy="854046"/>
          </a:xfrm>
          <a:prstGeom prst="rect">
            <a:avLst/>
          </a:prstGeom>
        </p:spPr>
      </p:pic>
      <p:sp>
        <p:nvSpPr>
          <p:cNvPr id="16" name="Rectangle 15">
            <a:extLst>
              <a:ext uri="{FF2B5EF4-FFF2-40B4-BE49-F238E27FC236}">
                <a16:creationId xmlns:a16="http://schemas.microsoft.com/office/drawing/2014/main" id="{AA088636-1367-4520-ADFA-17A8F6E6B246}"/>
              </a:ext>
            </a:extLst>
          </p:cNvPr>
          <p:cNvSpPr/>
          <p:nvPr/>
        </p:nvSpPr>
        <p:spPr>
          <a:xfrm>
            <a:off x="5555999" y="3776393"/>
            <a:ext cx="3580317" cy="1812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Handles should be fitted and files should be sharp. </a:t>
            </a:r>
          </a:p>
        </p:txBody>
      </p:sp>
      <p:sp>
        <p:nvSpPr>
          <p:cNvPr id="17" name="TextBox 16">
            <a:extLst>
              <a:ext uri="{FF2B5EF4-FFF2-40B4-BE49-F238E27FC236}">
                <a16:creationId xmlns:a16="http://schemas.microsoft.com/office/drawing/2014/main" id="{3232F017-3DE8-49D4-94C9-706B2E88FD44}"/>
              </a:ext>
            </a:extLst>
          </p:cNvPr>
          <p:cNvSpPr txBox="1"/>
          <p:nvPr/>
        </p:nvSpPr>
        <p:spPr>
          <a:xfrm>
            <a:off x="7864125" y="228305"/>
            <a:ext cx="2093867" cy="461665"/>
          </a:xfrm>
          <a:prstGeom prst="rect">
            <a:avLst/>
          </a:prstGeom>
          <a:noFill/>
        </p:spPr>
        <p:txBody>
          <a:bodyPr wrap="square" rtlCol="0">
            <a:spAutoFit/>
          </a:bodyPr>
          <a:lstStyle/>
          <a:p>
            <a:r>
              <a:rPr lang="en-ZA" sz="2400" dirty="0"/>
              <a:t>Did you know?</a:t>
            </a:r>
          </a:p>
        </p:txBody>
      </p:sp>
      <p:pic>
        <p:nvPicPr>
          <p:cNvPr id="12" name="Graphic 11" descr="Headphones">
            <a:extLst>
              <a:ext uri="{FF2B5EF4-FFF2-40B4-BE49-F238E27FC236}">
                <a16:creationId xmlns:a16="http://schemas.microsoft.com/office/drawing/2014/main" id="{D47E461F-DA11-4AD4-AB8E-A8DA10F007D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465083" y="585763"/>
            <a:ext cx="773424" cy="773424"/>
          </a:xfrm>
          <a:prstGeom prst="rect">
            <a:avLst/>
          </a:prstGeom>
        </p:spPr>
      </p:pic>
      <p:sp>
        <p:nvSpPr>
          <p:cNvPr id="18" name="Rectangle 17">
            <a:extLst>
              <a:ext uri="{FF2B5EF4-FFF2-40B4-BE49-F238E27FC236}">
                <a16:creationId xmlns:a16="http://schemas.microsoft.com/office/drawing/2014/main" id="{82DB3A4D-2927-4334-81B7-2A50FCF2A2F5}"/>
              </a:ext>
            </a:extLst>
          </p:cNvPr>
          <p:cNvSpPr/>
          <p:nvPr/>
        </p:nvSpPr>
        <p:spPr>
          <a:xfrm>
            <a:off x="3261194" y="377114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file in good condition  </a:t>
            </a:r>
          </a:p>
        </p:txBody>
      </p:sp>
      <p:pic>
        <p:nvPicPr>
          <p:cNvPr id="19" name="Picture 18">
            <a:extLst>
              <a:ext uri="{FF2B5EF4-FFF2-40B4-BE49-F238E27FC236}">
                <a16:creationId xmlns:a16="http://schemas.microsoft.com/office/drawing/2014/main" id="{39D88F51-A279-4754-A104-DA29B2CE9542}"/>
              </a:ext>
            </a:extLst>
          </p:cNvPr>
          <p:cNvPicPr>
            <a:picLocks noChangeAspect="1"/>
          </p:cNvPicPr>
          <p:nvPr/>
        </p:nvPicPr>
        <p:blipFill rotWithShape="1">
          <a:blip r:embed="rId8"/>
          <a:srcRect l="56207" r="5879"/>
          <a:stretch/>
        </p:blipFill>
        <p:spPr>
          <a:xfrm>
            <a:off x="1724766" y="3182017"/>
            <a:ext cx="418011" cy="542515"/>
          </a:xfrm>
          <a:prstGeom prst="rect">
            <a:avLst/>
          </a:prstGeom>
        </p:spPr>
      </p:pic>
      <p:pic>
        <p:nvPicPr>
          <p:cNvPr id="20" name="Picture 19">
            <a:extLst>
              <a:ext uri="{FF2B5EF4-FFF2-40B4-BE49-F238E27FC236}">
                <a16:creationId xmlns:a16="http://schemas.microsoft.com/office/drawing/2014/main" id="{97171F00-1D2D-42D3-90A1-ADBBAC6E4F2D}"/>
              </a:ext>
            </a:extLst>
          </p:cNvPr>
          <p:cNvPicPr>
            <a:picLocks noChangeAspect="1"/>
          </p:cNvPicPr>
          <p:nvPr/>
        </p:nvPicPr>
        <p:blipFill rotWithShape="1">
          <a:blip r:embed="rId8"/>
          <a:srcRect r="46502"/>
          <a:stretch/>
        </p:blipFill>
        <p:spPr>
          <a:xfrm>
            <a:off x="4060645" y="3192790"/>
            <a:ext cx="572190" cy="526289"/>
          </a:xfrm>
          <a:prstGeom prst="rect">
            <a:avLst/>
          </a:prstGeom>
        </p:spPr>
      </p:pic>
    </p:spTree>
    <p:custDataLst>
      <p:tags r:id="rId1"/>
    </p:custDataLst>
    <p:extLst>
      <p:ext uri="{BB962C8B-B14F-4D97-AF65-F5344CB8AC3E}">
        <p14:creationId xmlns:p14="http://schemas.microsoft.com/office/powerpoint/2010/main" val="310550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 your tools</a:t>
            </a:r>
          </a:p>
        </p:txBody>
      </p:sp>
      <p:sp>
        <p:nvSpPr>
          <p:cNvPr id="5" name="Rectangle 4">
            <a:extLst>
              <a:ext uri="{FF2B5EF4-FFF2-40B4-BE49-F238E27FC236}">
                <a16:creationId xmlns:a16="http://schemas.microsoft.com/office/drawing/2014/main" id="{AF86C484-BD66-4FCD-9842-52B796D70CA9}"/>
              </a:ext>
            </a:extLst>
          </p:cNvPr>
          <p:cNvSpPr/>
          <p:nvPr/>
        </p:nvSpPr>
        <p:spPr>
          <a:xfrm>
            <a:off x="61350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hammer in bad condition  </a:t>
            </a:r>
          </a:p>
        </p:txBody>
      </p:sp>
      <p:sp>
        <p:nvSpPr>
          <p:cNvPr id="9" name="Rectangle 8">
            <a:extLst>
              <a:ext uri="{FF2B5EF4-FFF2-40B4-BE49-F238E27FC236}">
                <a16:creationId xmlns:a16="http://schemas.microsoft.com/office/drawing/2014/main" id="{3DA36D86-89A6-40EF-852E-43F17C85181B}"/>
              </a:ext>
            </a:extLst>
          </p:cNvPr>
          <p:cNvSpPr/>
          <p:nvPr/>
        </p:nvSpPr>
        <p:spPr>
          <a:xfrm>
            <a:off x="2484126"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good condition</a:t>
            </a:r>
          </a:p>
        </p:txBody>
      </p:sp>
      <p:sp>
        <p:nvSpPr>
          <p:cNvPr id="10" name="Rectangle 9">
            <a:extLst>
              <a:ext uri="{FF2B5EF4-FFF2-40B4-BE49-F238E27FC236}">
                <a16:creationId xmlns:a16="http://schemas.microsoft.com/office/drawing/2014/main" id="{49A45DFF-E096-4175-8B34-A8F08660992A}"/>
              </a:ext>
            </a:extLst>
          </p:cNvPr>
          <p:cNvSpPr/>
          <p:nvPr/>
        </p:nvSpPr>
        <p:spPr>
          <a:xfrm>
            <a:off x="4730393"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bad condition</a:t>
            </a:r>
          </a:p>
        </p:txBody>
      </p:sp>
      <p:sp>
        <p:nvSpPr>
          <p:cNvPr id="13" name="TextBox 12">
            <a:extLst>
              <a:ext uri="{FF2B5EF4-FFF2-40B4-BE49-F238E27FC236}">
                <a16:creationId xmlns:a16="http://schemas.microsoft.com/office/drawing/2014/main" id="{9C125EFF-A25D-4D2A-9F38-2221BFF9227A}"/>
              </a:ext>
            </a:extLst>
          </p:cNvPr>
          <p:cNvSpPr txBox="1"/>
          <p:nvPr/>
        </p:nvSpPr>
        <p:spPr>
          <a:xfrm>
            <a:off x="443852" y="1550127"/>
            <a:ext cx="2093867" cy="461665"/>
          </a:xfrm>
          <a:prstGeom prst="rect">
            <a:avLst/>
          </a:prstGeom>
          <a:noFill/>
        </p:spPr>
        <p:txBody>
          <a:bodyPr wrap="square" rtlCol="0">
            <a:spAutoFit/>
          </a:bodyPr>
          <a:lstStyle/>
          <a:p>
            <a:r>
              <a:rPr lang="en-ZA" sz="2400" dirty="0"/>
              <a:t>Hammers</a:t>
            </a:r>
          </a:p>
        </p:txBody>
      </p:sp>
      <p:sp>
        <p:nvSpPr>
          <p:cNvPr id="16" name="Rectangle 15">
            <a:extLst>
              <a:ext uri="{FF2B5EF4-FFF2-40B4-BE49-F238E27FC236}">
                <a16:creationId xmlns:a16="http://schemas.microsoft.com/office/drawing/2014/main" id="{AA088636-1367-4520-ADFA-17A8F6E6B246}"/>
              </a:ext>
            </a:extLst>
          </p:cNvPr>
          <p:cNvSpPr/>
          <p:nvPr/>
        </p:nvSpPr>
        <p:spPr>
          <a:xfrm>
            <a:off x="5322018" y="2629473"/>
            <a:ext cx="3580317" cy="1812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Handles should be tight, no mushrooming of heads.  </a:t>
            </a:r>
          </a:p>
        </p:txBody>
      </p:sp>
      <p:sp>
        <p:nvSpPr>
          <p:cNvPr id="18" name="Rectangle 17">
            <a:extLst>
              <a:ext uri="{FF2B5EF4-FFF2-40B4-BE49-F238E27FC236}">
                <a16:creationId xmlns:a16="http://schemas.microsoft.com/office/drawing/2014/main" id="{82DB3A4D-2927-4334-81B7-2A50FCF2A2F5}"/>
              </a:ext>
            </a:extLst>
          </p:cNvPr>
          <p:cNvSpPr/>
          <p:nvPr/>
        </p:nvSpPr>
        <p:spPr>
          <a:xfrm>
            <a:off x="302721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hammer in good condition  </a:t>
            </a:r>
          </a:p>
        </p:txBody>
      </p:sp>
      <p:pic>
        <p:nvPicPr>
          <p:cNvPr id="19" name="Picture 18">
            <a:extLst>
              <a:ext uri="{FF2B5EF4-FFF2-40B4-BE49-F238E27FC236}">
                <a16:creationId xmlns:a16="http://schemas.microsoft.com/office/drawing/2014/main" id="{39D88F51-A279-4754-A104-DA29B2CE9542}"/>
              </a:ext>
            </a:extLst>
          </p:cNvPr>
          <p:cNvPicPr>
            <a:picLocks noChangeAspect="1"/>
          </p:cNvPicPr>
          <p:nvPr/>
        </p:nvPicPr>
        <p:blipFill rotWithShape="1">
          <a:blip r:embed="rId4"/>
          <a:srcRect l="56207" r="5879"/>
          <a:stretch/>
        </p:blipFill>
        <p:spPr>
          <a:xfrm>
            <a:off x="1490785" y="2035097"/>
            <a:ext cx="418011" cy="542515"/>
          </a:xfrm>
          <a:prstGeom prst="rect">
            <a:avLst/>
          </a:prstGeom>
        </p:spPr>
      </p:pic>
      <p:pic>
        <p:nvPicPr>
          <p:cNvPr id="20" name="Picture 19">
            <a:extLst>
              <a:ext uri="{FF2B5EF4-FFF2-40B4-BE49-F238E27FC236}">
                <a16:creationId xmlns:a16="http://schemas.microsoft.com/office/drawing/2014/main" id="{97171F00-1D2D-42D3-90A1-ADBBAC6E4F2D}"/>
              </a:ext>
            </a:extLst>
          </p:cNvPr>
          <p:cNvPicPr>
            <a:picLocks noChangeAspect="1"/>
          </p:cNvPicPr>
          <p:nvPr/>
        </p:nvPicPr>
        <p:blipFill rotWithShape="1">
          <a:blip r:embed="rId4"/>
          <a:srcRect r="46502"/>
          <a:stretch/>
        </p:blipFill>
        <p:spPr>
          <a:xfrm>
            <a:off x="3826664" y="2045870"/>
            <a:ext cx="572190" cy="526289"/>
          </a:xfrm>
          <a:prstGeom prst="rect">
            <a:avLst/>
          </a:prstGeom>
        </p:spPr>
      </p:pic>
    </p:spTree>
    <p:custDataLst>
      <p:tags r:id="rId1"/>
    </p:custDataLst>
    <p:extLst>
      <p:ext uri="{BB962C8B-B14F-4D97-AF65-F5344CB8AC3E}">
        <p14:creationId xmlns:p14="http://schemas.microsoft.com/office/powerpoint/2010/main" val="2522829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 your tools</a:t>
            </a:r>
          </a:p>
        </p:txBody>
      </p:sp>
      <p:sp>
        <p:nvSpPr>
          <p:cNvPr id="5" name="Rectangle 4">
            <a:extLst>
              <a:ext uri="{FF2B5EF4-FFF2-40B4-BE49-F238E27FC236}">
                <a16:creationId xmlns:a16="http://schemas.microsoft.com/office/drawing/2014/main" id="{AF86C484-BD66-4FCD-9842-52B796D70CA9}"/>
              </a:ext>
            </a:extLst>
          </p:cNvPr>
          <p:cNvSpPr/>
          <p:nvPr/>
        </p:nvSpPr>
        <p:spPr>
          <a:xfrm>
            <a:off x="61350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screwdriver in bad condition  </a:t>
            </a:r>
          </a:p>
        </p:txBody>
      </p:sp>
      <p:sp>
        <p:nvSpPr>
          <p:cNvPr id="9" name="Rectangle 8">
            <a:extLst>
              <a:ext uri="{FF2B5EF4-FFF2-40B4-BE49-F238E27FC236}">
                <a16:creationId xmlns:a16="http://schemas.microsoft.com/office/drawing/2014/main" id="{3DA36D86-89A6-40EF-852E-43F17C85181B}"/>
              </a:ext>
            </a:extLst>
          </p:cNvPr>
          <p:cNvSpPr/>
          <p:nvPr/>
        </p:nvSpPr>
        <p:spPr>
          <a:xfrm>
            <a:off x="2484126"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good condition</a:t>
            </a:r>
          </a:p>
        </p:txBody>
      </p:sp>
      <p:sp>
        <p:nvSpPr>
          <p:cNvPr id="10" name="Rectangle 9">
            <a:extLst>
              <a:ext uri="{FF2B5EF4-FFF2-40B4-BE49-F238E27FC236}">
                <a16:creationId xmlns:a16="http://schemas.microsoft.com/office/drawing/2014/main" id="{49A45DFF-E096-4175-8B34-A8F08660992A}"/>
              </a:ext>
            </a:extLst>
          </p:cNvPr>
          <p:cNvSpPr/>
          <p:nvPr/>
        </p:nvSpPr>
        <p:spPr>
          <a:xfrm>
            <a:off x="4730393"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bad condition</a:t>
            </a:r>
          </a:p>
        </p:txBody>
      </p:sp>
      <p:sp>
        <p:nvSpPr>
          <p:cNvPr id="13" name="TextBox 12">
            <a:extLst>
              <a:ext uri="{FF2B5EF4-FFF2-40B4-BE49-F238E27FC236}">
                <a16:creationId xmlns:a16="http://schemas.microsoft.com/office/drawing/2014/main" id="{9C125EFF-A25D-4D2A-9F38-2221BFF9227A}"/>
              </a:ext>
            </a:extLst>
          </p:cNvPr>
          <p:cNvSpPr txBox="1"/>
          <p:nvPr/>
        </p:nvSpPr>
        <p:spPr>
          <a:xfrm>
            <a:off x="443852" y="1550127"/>
            <a:ext cx="2093867" cy="461665"/>
          </a:xfrm>
          <a:prstGeom prst="rect">
            <a:avLst/>
          </a:prstGeom>
          <a:noFill/>
        </p:spPr>
        <p:txBody>
          <a:bodyPr wrap="square" rtlCol="0">
            <a:spAutoFit/>
          </a:bodyPr>
          <a:lstStyle/>
          <a:p>
            <a:r>
              <a:rPr lang="en-ZA" sz="2400" dirty="0"/>
              <a:t>Screwdrivers</a:t>
            </a:r>
          </a:p>
        </p:txBody>
      </p:sp>
      <p:sp>
        <p:nvSpPr>
          <p:cNvPr id="16" name="Rectangle 15">
            <a:extLst>
              <a:ext uri="{FF2B5EF4-FFF2-40B4-BE49-F238E27FC236}">
                <a16:creationId xmlns:a16="http://schemas.microsoft.com/office/drawing/2014/main" id="{AA088636-1367-4520-ADFA-17A8F6E6B246}"/>
              </a:ext>
            </a:extLst>
          </p:cNvPr>
          <p:cNvSpPr/>
          <p:nvPr/>
        </p:nvSpPr>
        <p:spPr>
          <a:xfrm>
            <a:off x="5322018" y="2629473"/>
            <a:ext cx="3580317" cy="1812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Tips should be square and correctly shaped, not too worn. Handles should be in good condition, insulated and secured.</a:t>
            </a:r>
          </a:p>
        </p:txBody>
      </p:sp>
      <p:sp>
        <p:nvSpPr>
          <p:cNvPr id="18" name="Rectangle 17">
            <a:extLst>
              <a:ext uri="{FF2B5EF4-FFF2-40B4-BE49-F238E27FC236}">
                <a16:creationId xmlns:a16="http://schemas.microsoft.com/office/drawing/2014/main" id="{82DB3A4D-2927-4334-81B7-2A50FCF2A2F5}"/>
              </a:ext>
            </a:extLst>
          </p:cNvPr>
          <p:cNvSpPr/>
          <p:nvPr/>
        </p:nvSpPr>
        <p:spPr>
          <a:xfrm>
            <a:off x="302721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screwdriver in good condition  </a:t>
            </a:r>
          </a:p>
        </p:txBody>
      </p:sp>
      <p:pic>
        <p:nvPicPr>
          <p:cNvPr id="19" name="Picture 18">
            <a:extLst>
              <a:ext uri="{FF2B5EF4-FFF2-40B4-BE49-F238E27FC236}">
                <a16:creationId xmlns:a16="http://schemas.microsoft.com/office/drawing/2014/main" id="{39D88F51-A279-4754-A104-DA29B2CE9542}"/>
              </a:ext>
            </a:extLst>
          </p:cNvPr>
          <p:cNvPicPr>
            <a:picLocks noChangeAspect="1"/>
          </p:cNvPicPr>
          <p:nvPr/>
        </p:nvPicPr>
        <p:blipFill rotWithShape="1">
          <a:blip r:embed="rId4"/>
          <a:srcRect l="56207" r="5879"/>
          <a:stretch/>
        </p:blipFill>
        <p:spPr>
          <a:xfrm>
            <a:off x="1490785" y="2035097"/>
            <a:ext cx="418011" cy="542515"/>
          </a:xfrm>
          <a:prstGeom prst="rect">
            <a:avLst/>
          </a:prstGeom>
        </p:spPr>
      </p:pic>
      <p:pic>
        <p:nvPicPr>
          <p:cNvPr id="20" name="Picture 19">
            <a:extLst>
              <a:ext uri="{FF2B5EF4-FFF2-40B4-BE49-F238E27FC236}">
                <a16:creationId xmlns:a16="http://schemas.microsoft.com/office/drawing/2014/main" id="{97171F00-1D2D-42D3-90A1-ADBBAC6E4F2D}"/>
              </a:ext>
            </a:extLst>
          </p:cNvPr>
          <p:cNvPicPr>
            <a:picLocks noChangeAspect="1"/>
          </p:cNvPicPr>
          <p:nvPr/>
        </p:nvPicPr>
        <p:blipFill rotWithShape="1">
          <a:blip r:embed="rId4"/>
          <a:srcRect r="46502"/>
          <a:stretch/>
        </p:blipFill>
        <p:spPr>
          <a:xfrm>
            <a:off x="3826664" y="2045870"/>
            <a:ext cx="572190" cy="526289"/>
          </a:xfrm>
          <a:prstGeom prst="rect">
            <a:avLst/>
          </a:prstGeom>
        </p:spPr>
      </p:pic>
    </p:spTree>
    <p:custDataLst>
      <p:tags r:id="rId1"/>
    </p:custDataLst>
    <p:extLst>
      <p:ext uri="{BB962C8B-B14F-4D97-AF65-F5344CB8AC3E}">
        <p14:creationId xmlns:p14="http://schemas.microsoft.com/office/powerpoint/2010/main" val="1598850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 your tools</a:t>
            </a:r>
          </a:p>
        </p:txBody>
      </p:sp>
      <p:sp>
        <p:nvSpPr>
          <p:cNvPr id="5" name="Rectangle 4">
            <a:extLst>
              <a:ext uri="{FF2B5EF4-FFF2-40B4-BE49-F238E27FC236}">
                <a16:creationId xmlns:a16="http://schemas.microsoft.com/office/drawing/2014/main" id="{AF86C484-BD66-4FCD-9842-52B796D70CA9}"/>
              </a:ext>
            </a:extLst>
          </p:cNvPr>
          <p:cNvSpPr/>
          <p:nvPr/>
        </p:nvSpPr>
        <p:spPr>
          <a:xfrm>
            <a:off x="61350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Chisels and punches</a:t>
            </a:r>
          </a:p>
          <a:p>
            <a:pPr algn="ctr"/>
            <a:r>
              <a:rPr lang="en-ZA" dirty="0"/>
              <a:t> in bad condition  </a:t>
            </a:r>
          </a:p>
        </p:txBody>
      </p:sp>
      <p:sp>
        <p:nvSpPr>
          <p:cNvPr id="9" name="Rectangle 8">
            <a:extLst>
              <a:ext uri="{FF2B5EF4-FFF2-40B4-BE49-F238E27FC236}">
                <a16:creationId xmlns:a16="http://schemas.microsoft.com/office/drawing/2014/main" id="{3DA36D86-89A6-40EF-852E-43F17C85181B}"/>
              </a:ext>
            </a:extLst>
          </p:cNvPr>
          <p:cNvSpPr/>
          <p:nvPr/>
        </p:nvSpPr>
        <p:spPr>
          <a:xfrm>
            <a:off x="2484126"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good condition</a:t>
            </a:r>
          </a:p>
        </p:txBody>
      </p:sp>
      <p:sp>
        <p:nvSpPr>
          <p:cNvPr id="10" name="Rectangle 9">
            <a:extLst>
              <a:ext uri="{FF2B5EF4-FFF2-40B4-BE49-F238E27FC236}">
                <a16:creationId xmlns:a16="http://schemas.microsoft.com/office/drawing/2014/main" id="{49A45DFF-E096-4175-8B34-A8F08660992A}"/>
              </a:ext>
            </a:extLst>
          </p:cNvPr>
          <p:cNvSpPr/>
          <p:nvPr/>
        </p:nvSpPr>
        <p:spPr>
          <a:xfrm>
            <a:off x="4730393"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bad condition</a:t>
            </a:r>
          </a:p>
        </p:txBody>
      </p:sp>
      <p:sp>
        <p:nvSpPr>
          <p:cNvPr id="13" name="TextBox 12">
            <a:extLst>
              <a:ext uri="{FF2B5EF4-FFF2-40B4-BE49-F238E27FC236}">
                <a16:creationId xmlns:a16="http://schemas.microsoft.com/office/drawing/2014/main" id="{9C125EFF-A25D-4D2A-9F38-2221BFF9227A}"/>
              </a:ext>
            </a:extLst>
          </p:cNvPr>
          <p:cNvSpPr txBox="1"/>
          <p:nvPr/>
        </p:nvSpPr>
        <p:spPr>
          <a:xfrm>
            <a:off x="443852" y="1550127"/>
            <a:ext cx="2874114" cy="461665"/>
          </a:xfrm>
          <a:prstGeom prst="rect">
            <a:avLst/>
          </a:prstGeom>
          <a:noFill/>
        </p:spPr>
        <p:txBody>
          <a:bodyPr wrap="square" rtlCol="0">
            <a:spAutoFit/>
          </a:bodyPr>
          <a:lstStyle/>
          <a:p>
            <a:r>
              <a:rPr lang="en-ZA" sz="2400" dirty="0"/>
              <a:t>Chisels and punches</a:t>
            </a:r>
          </a:p>
        </p:txBody>
      </p:sp>
      <p:sp>
        <p:nvSpPr>
          <p:cNvPr id="16" name="Rectangle 15">
            <a:extLst>
              <a:ext uri="{FF2B5EF4-FFF2-40B4-BE49-F238E27FC236}">
                <a16:creationId xmlns:a16="http://schemas.microsoft.com/office/drawing/2014/main" id="{AA088636-1367-4520-ADFA-17A8F6E6B246}"/>
              </a:ext>
            </a:extLst>
          </p:cNvPr>
          <p:cNvSpPr/>
          <p:nvPr/>
        </p:nvSpPr>
        <p:spPr>
          <a:xfrm>
            <a:off x="5322018" y="2629473"/>
            <a:ext cx="3580317" cy="1812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Heads should not be mushroomed or have any rough edges. </a:t>
            </a:r>
          </a:p>
        </p:txBody>
      </p:sp>
      <p:sp>
        <p:nvSpPr>
          <p:cNvPr id="18" name="Rectangle 17">
            <a:extLst>
              <a:ext uri="{FF2B5EF4-FFF2-40B4-BE49-F238E27FC236}">
                <a16:creationId xmlns:a16="http://schemas.microsoft.com/office/drawing/2014/main" id="{82DB3A4D-2927-4334-81B7-2A50FCF2A2F5}"/>
              </a:ext>
            </a:extLst>
          </p:cNvPr>
          <p:cNvSpPr/>
          <p:nvPr/>
        </p:nvSpPr>
        <p:spPr>
          <a:xfrm>
            <a:off x="302721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Chisels and punches</a:t>
            </a:r>
          </a:p>
          <a:p>
            <a:pPr algn="ctr"/>
            <a:r>
              <a:rPr lang="en-ZA" dirty="0"/>
              <a:t> in good condition  </a:t>
            </a:r>
          </a:p>
        </p:txBody>
      </p:sp>
      <p:pic>
        <p:nvPicPr>
          <p:cNvPr id="19" name="Picture 18">
            <a:extLst>
              <a:ext uri="{FF2B5EF4-FFF2-40B4-BE49-F238E27FC236}">
                <a16:creationId xmlns:a16="http://schemas.microsoft.com/office/drawing/2014/main" id="{39D88F51-A279-4754-A104-DA29B2CE9542}"/>
              </a:ext>
            </a:extLst>
          </p:cNvPr>
          <p:cNvPicPr>
            <a:picLocks noChangeAspect="1"/>
          </p:cNvPicPr>
          <p:nvPr/>
        </p:nvPicPr>
        <p:blipFill rotWithShape="1">
          <a:blip r:embed="rId4"/>
          <a:srcRect l="56207" r="5879"/>
          <a:stretch/>
        </p:blipFill>
        <p:spPr>
          <a:xfrm>
            <a:off x="1490785" y="2035097"/>
            <a:ext cx="418011" cy="542515"/>
          </a:xfrm>
          <a:prstGeom prst="rect">
            <a:avLst/>
          </a:prstGeom>
        </p:spPr>
      </p:pic>
      <p:pic>
        <p:nvPicPr>
          <p:cNvPr id="20" name="Picture 19">
            <a:extLst>
              <a:ext uri="{FF2B5EF4-FFF2-40B4-BE49-F238E27FC236}">
                <a16:creationId xmlns:a16="http://schemas.microsoft.com/office/drawing/2014/main" id="{97171F00-1D2D-42D3-90A1-ADBBAC6E4F2D}"/>
              </a:ext>
            </a:extLst>
          </p:cNvPr>
          <p:cNvPicPr>
            <a:picLocks noChangeAspect="1"/>
          </p:cNvPicPr>
          <p:nvPr/>
        </p:nvPicPr>
        <p:blipFill rotWithShape="1">
          <a:blip r:embed="rId4"/>
          <a:srcRect r="46502"/>
          <a:stretch/>
        </p:blipFill>
        <p:spPr>
          <a:xfrm>
            <a:off x="3826664" y="2045870"/>
            <a:ext cx="572190" cy="526289"/>
          </a:xfrm>
          <a:prstGeom prst="rect">
            <a:avLst/>
          </a:prstGeom>
        </p:spPr>
      </p:pic>
    </p:spTree>
    <p:custDataLst>
      <p:tags r:id="rId1"/>
    </p:custDataLst>
    <p:extLst>
      <p:ext uri="{BB962C8B-B14F-4D97-AF65-F5344CB8AC3E}">
        <p14:creationId xmlns:p14="http://schemas.microsoft.com/office/powerpoint/2010/main" val="89376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 your tools</a:t>
            </a:r>
          </a:p>
        </p:txBody>
      </p:sp>
      <p:sp>
        <p:nvSpPr>
          <p:cNvPr id="5" name="Rectangle 4">
            <a:extLst>
              <a:ext uri="{FF2B5EF4-FFF2-40B4-BE49-F238E27FC236}">
                <a16:creationId xmlns:a16="http://schemas.microsoft.com/office/drawing/2014/main" id="{AF86C484-BD66-4FCD-9842-52B796D70CA9}"/>
              </a:ext>
            </a:extLst>
          </p:cNvPr>
          <p:cNvSpPr/>
          <p:nvPr/>
        </p:nvSpPr>
        <p:spPr>
          <a:xfrm>
            <a:off x="61350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spanners</a:t>
            </a:r>
          </a:p>
          <a:p>
            <a:pPr algn="ctr"/>
            <a:r>
              <a:rPr lang="en-ZA" dirty="0"/>
              <a:t>in bad condition  </a:t>
            </a:r>
          </a:p>
        </p:txBody>
      </p:sp>
      <p:sp>
        <p:nvSpPr>
          <p:cNvPr id="9" name="Rectangle 8">
            <a:extLst>
              <a:ext uri="{FF2B5EF4-FFF2-40B4-BE49-F238E27FC236}">
                <a16:creationId xmlns:a16="http://schemas.microsoft.com/office/drawing/2014/main" id="{3DA36D86-89A6-40EF-852E-43F17C85181B}"/>
              </a:ext>
            </a:extLst>
          </p:cNvPr>
          <p:cNvSpPr/>
          <p:nvPr/>
        </p:nvSpPr>
        <p:spPr>
          <a:xfrm>
            <a:off x="2484126"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good condition</a:t>
            </a:r>
          </a:p>
        </p:txBody>
      </p:sp>
      <p:sp>
        <p:nvSpPr>
          <p:cNvPr id="10" name="Rectangle 9">
            <a:extLst>
              <a:ext uri="{FF2B5EF4-FFF2-40B4-BE49-F238E27FC236}">
                <a16:creationId xmlns:a16="http://schemas.microsoft.com/office/drawing/2014/main" id="{49A45DFF-E096-4175-8B34-A8F08660992A}"/>
              </a:ext>
            </a:extLst>
          </p:cNvPr>
          <p:cNvSpPr/>
          <p:nvPr/>
        </p:nvSpPr>
        <p:spPr>
          <a:xfrm>
            <a:off x="4730393" y="6477787"/>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tool in bad condition</a:t>
            </a:r>
          </a:p>
        </p:txBody>
      </p:sp>
      <p:sp>
        <p:nvSpPr>
          <p:cNvPr id="13" name="TextBox 12">
            <a:extLst>
              <a:ext uri="{FF2B5EF4-FFF2-40B4-BE49-F238E27FC236}">
                <a16:creationId xmlns:a16="http://schemas.microsoft.com/office/drawing/2014/main" id="{9C125EFF-A25D-4D2A-9F38-2221BFF9227A}"/>
              </a:ext>
            </a:extLst>
          </p:cNvPr>
          <p:cNvSpPr txBox="1"/>
          <p:nvPr/>
        </p:nvSpPr>
        <p:spPr>
          <a:xfrm>
            <a:off x="443852" y="1550127"/>
            <a:ext cx="2874114" cy="461665"/>
          </a:xfrm>
          <a:prstGeom prst="rect">
            <a:avLst/>
          </a:prstGeom>
          <a:noFill/>
        </p:spPr>
        <p:txBody>
          <a:bodyPr wrap="square" rtlCol="0">
            <a:spAutoFit/>
          </a:bodyPr>
          <a:lstStyle/>
          <a:p>
            <a:r>
              <a:rPr lang="en-ZA" sz="2400" dirty="0"/>
              <a:t>Spanners</a:t>
            </a:r>
          </a:p>
        </p:txBody>
      </p:sp>
      <p:sp>
        <p:nvSpPr>
          <p:cNvPr id="16" name="Rectangle 15">
            <a:extLst>
              <a:ext uri="{FF2B5EF4-FFF2-40B4-BE49-F238E27FC236}">
                <a16:creationId xmlns:a16="http://schemas.microsoft.com/office/drawing/2014/main" id="{AA088636-1367-4520-ADFA-17A8F6E6B246}"/>
              </a:ext>
            </a:extLst>
          </p:cNvPr>
          <p:cNvSpPr/>
          <p:nvPr/>
        </p:nvSpPr>
        <p:spPr>
          <a:xfrm>
            <a:off x="5322018" y="2629473"/>
            <a:ext cx="3580317" cy="1812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Should not be rounded. </a:t>
            </a:r>
          </a:p>
        </p:txBody>
      </p:sp>
      <p:sp>
        <p:nvSpPr>
          <p:cNvPr id="18" name="Rectangle 17">
            <a:extLst>
              <a:ext uri="{FF2B5EF4-FFF2-40B4-BE49-F238E27FC236}">
                <a16:creationId xmlns:a16="http://schemas.microsoft.com/office/drawing/2014/main" id="{82DB3A4D-2927-4334-81B7-2A50FCF2A2F5}"/>
              </a:ext>
            </a:extLst>
          </p:cNvPr>
          <p:cNvSpPr/>
          <p:nvPr/>
        </p:nvSpPr>
        <p:spPr>
          <a:xfrm>
            <a:off x="3027213" y="2624222"/>
            <a:ext cx="2128905" cy="181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t>Image of spanners</a:t>
            </a:r>
          </a:p>
          <a:p>
            <a:pPr algn="ctr"/>
            <a:r>
              <a:rPr lang="en-ZA" dirty="0"/>
              <a:t> in good condition  </a:t>
            </a:r>
          </a:p>
        </p:txBody>
      </p:sp>
      <p:pic>
        <p:nvPicPr>
          <p:cNvPr id="19" name="Picture 18">
            <a:extLst>
              <a:ext uri="{FF2B5EF4-FFF2-40B4-BE49-F238E27FC236}">
                <a16:creationId xmlns:a16="http://schemas.microsoft.com/office/drawing/2014/main" id="{39D88F51-A279-4754-A104-DA29B2CE9542}"/>
              </a:ext>
            </a:extLst>
          </p:cNvPr>
          <p:cNvPicPr>
            <a:picLocks noChangeAspect="1"/>
          </p:cNvPicPr>
          <p:nvPr/>
        </p:nvPicPr>
        <p:blipFill rotWithShape="1">
          <a:blip r:embed="rId4"/>
          <a:srcRect l="56207" r="5879"/>
          <a:stretch/>
        </p:blipFill>
        <p:spPr>
          <a:xfrm>
            <a:off x="1490785" y="2035097"/>
            <a:ext cx="418011" cy="542515"/>
          </a:xfrm>
          <a:prstGeom prst="rect">
            <a:avLst/>
          </a:prstGeom>
        </p:spPr>
      </p:pic>
      <p:pic>
        <p:nvPicPr>
          <p:cNvPr id="20" name="Picture 19">
            <a:extLst>
              <a:ext uri="{FF2B5EF4-FFF2-40B4-BE49-F238E27FC236}">
                <a16:creationId xmlns:a16="http://schemas.microsoft.com/office/drawing/2014/main" id="{97171F00-1D2D-42D3-90A1-ADBBAC6E4F2D}"/>
              </a:ext>
            </a:extLst>
          </p:cNvPr>
          <p:cNvPicPr>
            <a:picLocks noChangeAspect="1"/>
          </p:cNvPicPr>
          <p:nvPr/>
        </p:nvPicPr>
        <p:blipFill rotWithShape="1">
          <a:blip r:embed="rId4"/>
          <a:srcRect r="46502"/>
          <a:stretch/>
        </p:blipFill>
        <p:spPr>
          <a:xfrm>
            <a:off x="3826664" y="2045870"/>
            <a:ext cx="572190" cy="526289"/>
          </a:xfrm>
          <a:prstGeom prst="rect">
            <a:avLst/>
          </a:prstGeom>
        </p:spPr>
      </p:pic>
    </p:spTree>
    <p:custDataLst>
      <p:tags r:id="rId1"/>
    </p:custDataLst>
    <p:extLst>
      <p:ext uri="{BB962C8B-B14F-4D97-AF65-F5344CB8AC3E}">
        <p14:creationId xmlns:p14="http://schemas.microsoft.com/office/powerpoint/2010/main" val="284931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your tools correctly</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0AD1F6D7-D496-4000-B7B6-79595319E521}"/>
              </a:ext>
            </a:extLst>
          </p:cNvPr>
          <p:cNvSpPr/>
          <p:nvPr/>
        </p:nvSpPr>
        <p:spPr>
          <a:xfrm>
            <a:off x="692257" y="2983407"/>
            <a:ext cx="1519720" cy="795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 01</a:t>
            </a:r>
          </a:p>
        </p:txBody>
      </p:sp>
      <p:sp>
        <p:nvSpPr>
          <p:cNvPr id="5" name="Rectangle 4">
            <a:extLst>
              <a:ext uri="{FF2B5EF4-FFF2-40B4-BE49-F238E27FC236}">
                <a16:creationId xmlns:a16="http://schemas.microsoft.com/office/drawing/2014/main" id="{AF86C484-BD66-4FCD-9842-52B796D70CA9}"/>
              </a:ext>
            </a:extLst>
          </p:cNvPr>
          <p:cNvSpPr/>
          <p:nvPr/>
        </p:nvSpPr>
        <p:spPr>
          <a:xfrm>
            <a:off x="692257" y="3916963"/>
            <a:ext cx="1519719" cy="795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 02</a:t>
            </a:r>
          </a:p>
        </p:txBody>
      </p:sp>
      <p:sp>
        <p:nvSpPr>
          <p:cNvPr id="6" name="Rectangle 5">
            <a:extLst>
              <a:ext uri="{FF2B5EF4-FFF2-40B4-BE49-F238E27FC236}">
                <a16:creationId xmlns:a16="http://schemas.microsoft.com/office/drawing/2014/main" id="{FD6477B3-F95A-4F3E-9F90-459D30C2F48E}"/>
              </a:ext>
            </a:extLst>
          </p:cNvPr>
          <p:cNvSpPr/>
          <p:nvPr/>
        </p:nvSpPr>
        <p:spPr>
          <a:xfrm>
            <a:off x="696036" y="4814130"/>
            <a:ext cx="1519720" cy="769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Placeholder Vid 03</a:t>
            </a:r>
          </a:p>
        </p:txBody>
      </p:sp>
      <p:sp>
        <p:nvSpPr>
          <p:cNvPr id="9" name="Content Placeholder 2">
            <a:extLst>
              <a:ext uri="{FF2B5EF4-FFF2-40B4-BE49-F238E27FC236}">
                <a16:creationId xmlns:a16="http://schemas.microsoft.com/office/drawing/2014/main" id="{619E707C-6ACE-41CB-A5C4-F657503D3650}"/>
              </a:ext>
            </a:extLst>
          </p:cNvPr>
          <p:cNvSpPr txBox="1">
            <a:spLocks/>
          </p:cNvSpPr>
          <p:nvPr/>
        </p:nvSpPr>
        <p:spPr>
          <a:xfrm>
            <a:off x="597082" y="1214006"/>
            <a:ext cx="937423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Now that you know what to look out for, here are some videos on how to use your tools correctly. </a:t>
            </a:r>
          </a:p>
        </p:txBody>
      </p:sp>
      <p:sp>
        <p:nvSpPr>
          <p:cNvPr id="10" name="Rectangle 9">
            <a:extLst>
              <a:ext uri="{FF2B5EF4-FFF2-40B4-BE49-F238E27FC236}">
                <a16:creationId xmlns:a16="http://schemas.microsoft.com/office/drawing/2014/main" id="{E0726148-65CD-4896-8299-D5696DFBD5B6}"/>
              </a:ext>
            </a:extLst>
          </p:cNvPr>
          <p:cNvSpPr/>
          <p:nvPr/>
        </p:nvSpPr>
        <p:spPr>
          <a:xfrm>
            <a:off x="1265631" y="2012109"/>
            <a:ext cx="8787396" cy="830997"/>
          </a:xfrm>
          <a:prstGeom prst="rect">
            <a:avLst/>
          </a:prstGeom>
          <a:solidFill>
            <a:schemeClr val="tx2">
              <a:lumMod val="40000"/>
              <a:lumOff val="60000"/>
            </a:schemeClr>
          </a:solidFill>
        </p:spPr>
        <p:txBody>
          <a:bodyPr wrap="square">
            <a:spAutoFit/>
          </a:bodyPr>
          <a:lstStyle/>
          <a:p>
            <a:r>
              <a:rPr lang="en-GB" sz="2400" i="1" dirty="0"/>
              <a:t>Click on each block on the left. The video will appear on the right. To work through the other two topics click on ‘Back to Topics Menu’.  </a:t>
            </a:r>
          </a:p>
        </p:txBody>
      </p:sp>
      <p:pic>
        <p:nvPicPr>
          <p:cNvPr id="11" name="Graphic 10" descr="User">
            <a:extLst>
              <a:ext uri="{FF2B5EF4-FFF2-40B4-BE49-F238E27FC236}">
                <a16:creationId xmlns:a16="http://schemas.microsoft.com/office/drawing/2014/main" id="{F5464A5A-D182-4AF6-94C8-D9CBFF8B2B7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860754"/>
            <a:ext cx="784255" cy="854046"/>
          </a:xfrm>
          <a:prstGeom prst="rect">
            <a:avLst/>
          </a:prstGeom>
        </p:spPr>
      </p:pic>
      <p:sp>
        <p:nvSpPr>
          <p:cNvPr id="12" name="Rectangle 11">
            <a:extLst>
              <a:ext uri="{FF2B5EF4-FFF2-40B4-BE49-F238E27FC236}">
                <a16:creationId xmlns:a16="http://schemas.microsoft.com/office/drawing/2014/main" id="{2FE18420-364C-4D7C-BA9E-0B805F6D9372}"/>
              </a:ext>
            </a:extLst>
          </p:cNvPr>
          <p:cNvSpPr/>
          <p:nvPr/>
        </p:nvSpPr>
        <p:spPr>
          <a:xfrm>
            <a:off x="2699611" y="2916345"/>
            <a:ext cx="4572046" cy="2752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Video should play here</a:t>
            </a:r>
          </a:p>
        </p:txBody>
      </p:sp>
      <p:sp>
        <p:nvSpPr>
          <p:cNvPr id="13" name="Rectangle 12">
            <a:extLst>
              <a:ext uri="{FF2B5EF4-FFF2-40B4-BE49-F238E27FC236}">
                <a16:creationId xmlns:a16="http://schemas.microsoft.com/office/drawing/2014/main" id="{79E2287D-03F4-4C33-90E5-7B9B61167BF6}"/>
              </a:ext>
            </a:extLst>
          </p:cNvPr>
          <p:cNvSpPr/>
          <p:nvPr/>
        </p:nvSpPr>
        <p:spPr>
          <a:xfrm>
            <a:off x="8275802" y="4819724"/>
            <a:ext cx="1519720" cy="769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Back to Topics Menu</a:t>
            </a:r>
          </a:p>
        </p:txBody>
      </p:sp>
    </p:spTree>
    <p:custDataLst>
      <p:tags r:id="rId1"/>
    </p:custDataLst>
    <p:extLst>
      <p:ext uri="{BB962C8B-B14F-4D97-AF65-F5344CB8AC3E}">
        <p14:creationId xmlns:p14="http://schemas.microsoft.com/office/powerpoint/2010/main" val="195968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Checks on portable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FD6477B3-F95A-4F3E-9F90-459D30C2F48E}"/>
              </a:ext>
            </a:extLst>
          </p:cNvPr>
          <p:cNvSpPr/>
          <p:nvPr/>
        </p:nvSpPr>
        <p:spPr>
          <a:xfrm>
            <a:off x="1265631" y="3011442"/>
            <a:ext cx="4050034" cy="2519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 power drill with a cord. The cord should be damaged and the housing should be cracked/damaged.  </a:t>
            </a:r>
          </a:p>
        </p:txBody>
      </p:sp>
      <p:sp>
        <p:nvSpPr>
          <p:cNvPr id="10" name="Content Placeholder 2">
            <a:extLst>
              <a:ext uri="{FF2B5EF4-FFF2-40B4-BE49-F238E27FC236}">
                <a16:creationId xmlns:a16="http://schemas.microsoft.com/office/drawing/2014/main" id="{AF21A12E-5AC9-47E1-81EF-46CE11050F2F}"/>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Just as you need to check your hand tools and ladder carefully before using them, you would do the same for your power tools. </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4810EDF0-01C6-4E4C-8AA5-D85543A91CA0}"/>
              </a:ext>
            </a:extLst>
          </p:cNvPr>
          <p:cNvSpPr/>
          <p:nvPr/>
        </p:nvSpPr>
        <p:spPr>
          <a:xfrm>
            <a:off x="1265631" y="2012109"/>
            <a:ext cx="8787396" cy="830997"/>
          </a:xfrm>
          <a:prstGeom prst="rect">
            <a:avLst/>
          </a:prstGeom>
          <a:solidFill>
            <a:schemeClr val="tx2">
              <a:lumMod val="40000"/>
              <a:lumOff val="60000"/>
            </a:schemeClr>
          </a:solidFill>
        </p:spPr>
        <p:txBody>
          <a:bodyPr wrap="square">
            <a:spAutoFit/>
          </a:bodyPr>
          <a:lstStyle/>
          <a:p>
            <a:r>
              <a:rPr lang="en-GB" sz="2400" i="1" dirty="0"/>
              <a:t>Take a look at the image below. Can you spot what’s wrong with the power drill? Choose the correct answer(s) and click ‘Submit’. </a:t>
            </a:r>
          </a:p>
        </p:txBody>
      </p:sp>
      <p:pic>
        <p:nvPicPr>
          <p:cNvPr id="12" name="Graphic 11" descr="User">
            <a:extLst>
              <a:ext uri="{FF2B5EF4-FFF2-40B4-BE49-F238E27FC236}">
                <a16:creationId xmlns:a16="http://schemas.microsoft.com/office/drawing/2014/main" id="{3BCE35C7-726E-421F-81B3-790AC479BA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860754"/>
            <a:ext cx="784255" cy="854046"/>
          </a:xfrm>
          <a:prstGeom prst="rect">
            <a:avLst/>
          </a:prstGeom>
        </p:spPr>
      </p:pic>
      <p:sp>
        <p:nvSpPr>
          <p:cNvPr id="14" name="TextBox 13">
            <a:extLst>
              <a:ext uri="{FF2B5EF4-FFF2-40B4-BE49-F238E27FC236}">
                <a16:creationId xmlns:a16="http://schemas.microsoft.com/office/drawing/2014/main" id="{5D65FDD0-E296-402D-A440-CC64EE6E525F}"/>
              </a:ext>
            </a:extLst>
          </p:cNvPr>
          <p:cNvSpPr txBox="1"/>
          <p:nvPr/>
        </p:nvSpPr>
        <p:spPr>
          <a:xfrm>
            <a:off x="5441615" y="3178627"/>
            <a:ext cx="4494865" cy="1569660"/>
          </a:xfrm>
          <a:prstGeom prst="rect">
            <a:avLst/>
          </a:prstGeom>
          <a:noFill/>
        </p:spPr>
        <p:txBody>
          <a:bodyPr wrap="square" rtlCol="0">
            <a:spAutoFit/>
          </a:bodyPr>
          <a:lstStyle/>
          <a:p>
            <a:pPr marL="342900" indent="-342900">
              <a:buFont typeface="Courier New" panose="02070309020205020404" pitchFamily="49" charset="0"/>
              <a:buChar char="o"/>
            </a:pPr>
            <a:r>
              <a:rPr lang="en-ZA" sz="2400" dirty="0"/>
              <a:t>The cord is bent</a:t>
            </a:r>
          </a:p>
          <a:p>
            <a:pPr marL="342900" indent="-342900">
              <a:buFont typeface="Courier New" panose="02070309020205020404" pitchFamily="49" charset="0"/>
              <a:buChar char="o"/>
            </a:pPr>
            <a:r>
              <a:rPr lang="en-ZA" sz="2400" i="1" dirty="0"/>
              <a:t>The housing is cracked</a:t>
            </a:r>
          </a:p>
          <a:p>
            <a:pPr marL="342900" indent="-342900">
              <a:buFont typeface="Courier New" panose="02070309020205020404" pitchFamily="49" charset="0"/>
              <a:buChar char="o"/>
            </a:pPr>
            <a:r>
              <a:rPr lang="en-ZA" sz="2400" i="1" dirty="0"/>
              <a:t>The cord is damaged</a:t>
            </a:r>
          </a:p>
          <a:p>
            <a:pPr marL="342900" indent="-342900">
              <a:buFont typeface="Courier New" panose="02070309020205020404" pitchFamily="49" charset="0"/>
              <a:buChar char="o"/>
            </a:pPr>
            <a:r>
              <a:rPr lang="en-ZA" sz="2400" dirty="0"/>
              <a:t>The wrong drill bit is being used</a:t>
            </a:r>
          </a:p>
        </p:txBody>
      </p:sp>
    </p:spTree>
    <p:custDataLst>
      <p:tags r:id="rId1"/>
    </p:custDataLst>
    <p:extLst>
      <p:ext uri="{BB962C8B-B14F-4D97-AF65-F5344CB8AC3E}">
        <p14:creationId xmlns:p14="http://schemas.microsoft.com/office/powerpoint/2010/main" val="142688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Checks on portable equipment</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FD6477B3-F95A-4F3E-9F90-459D30C2F48E}"/>
              </a:ext>
            </a:extLst>
          </p:cNvPr>
          <p:cNvSpPr/>
          <p:nvPr/>
        </p:nvSpPr>
        <p:spPr>
          <a:xfrm>
            <a:off x="2508070" y="3106377"/>
            <a:ext cx="4830542" cy="2536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O4</a:t>
            </a:r>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496603"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Working with equipment that has something wrong with it is very dangerous. You should always check your equipment before you use it. </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228106" y="2195030"/>
            <a:ext cx="8926087" cy="461665"/>
          </a:xfrm>
          <a:prstGeom prst="rect">
            <a:avLst/>
          </a:prstGeom>
          <a:solidFill>
            <a:schemeClr val="tx2">
              <a:lumMod val="40000"/>
              <a:lumOff val="60000"/>
            </a:schemeClr>
          </a:solidFill>
        </p:spPr>
        <p:txBody>
          <a:bodyPr wrap="square">
            <a:spAutoFit/>
          </a:bodyPr>
          <a:lstStyle/>
          <a:p>
            <a:r>
              <a:rPr lang="en-GB" sz="2400" i="1" dirty="0"/>
              <a:t>Watch the video to see what checks you should do for your equipment. </a:t>
            </a:r>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6328" y="2043675"/>
            <a:ext cx="784255" cy="854046"/>
          </a:xfrm>
          <a:prstGeom prst="rect">
            <a:avLst/>
          </a:prstGeom>
        </p:spPr>
      </p:pic>
    </p:spTree>
    <p:custDataLst>
      <p:tags r:id="rId1"/>
    </p:custDataLst>
    <p:extLst>
      <p:ext uri="{BB962C8B-B14F-4D97-AF65-F5344CB8AC3E}">
        <p14:creationId xmlns:p14="http://schemas.microsoft.com/office/powerpoint/2010/main" val="762194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Checks on portable equipment</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7336231"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See if you can match the checks mentioned in the video with the correct image. </a:t>
            </a:r>
          </a:p>
          <a:p>
            <a:pPr marL="0" indent="0">
              <a:buFont typeface="Arial" panose="020B0604020202020204" pitchFamily="34" charse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90583" y="1891430"/>
            <a:ext cx="4681267" cy="830997"/>
          </a:xfrm>
          <a:prstGeom prst="rect">
            <a:avLst/>
          </a:prstGeom>
          <a:solidFill>
            <a:schemeClr val="tx2">
              <a:lumMod val="40000"/>
              <a:lumOff val="60000"/>
            </a:schemeClr>
          </a:solidFill>
        </p:spPr>
        <p:txBody>
          <a:bodyPr wrap="square">
            <a:spAutoFit/>
          </a:bodyPr>
          <a:lstStyle/>
          <a:p>
            <a:r>
              <a:rPr lang="en-GB" sz="2400" i="1" dirty="0"/>
              <a:t>Drag and drop the correct check next to its image and click ‘Submit’. </a:t>
            </a:r>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8805" y="1740075"/>
            <a:ext cx="784255" cy="854046"/>
          </a:xfrm>
          <a:prstGeom prst="rect">
            <a:avLst/>
          </a:prstGeom>
        </p:spPr>
      </p:pic>
      <p:sp>
        <p:nvSpPr>
          <p:cNvPr id="4" name="Rectangle 3">
            <a:extLst>
              <a:ext uri="{FF2B5EF4-FFF2-40B4-BE49-F238E27FC236}">
                <a16:creationId xmlns:a16="http://schemas.microsoft.com/office/drawing/2014/main" id="{F0926893-E618-452E-9627-2C5150AEC70A}"/>
              </a:ext>
            </a:extLst>
          </p:cNvPr>
          <p:cNvSpPr/>
          <p:nvPr/>
        </p:nvSpPr>
        <p:spPr>
          <a:xfrm>
            <a:off x="102149" y="2941558"/>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power drill earthed</a:t>
            </a:r>
          </a:p>
        </p:txBody>
      </p:sp>
      <p:sp>
        <p:nvSpPr>
          <p:cNvPr id="11" name="Rectangle 10">
            <a:extLst>
              <a:ext uri="{FF2B5EF4-FFF2-40B4-BE49-F238E27FC236}">
                <a16:creationId xmlns:a16="http://schemas.microsoft.com/office/drawing/2014/main" id="{6350A93D-ACD3-41DA-A7BD-6E1931DDD071}"/>
              </a:ext>
            </a:extLst>
          </p:cNvPr>
          <p:cNvSpPr/>
          <p:nvPr/>
        </p:nvSpPr>
        <p:spPr>
          <a:xfrm>
            <a:off x="102149" y="4123988"/>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cords checked for damage</a:t>
            </a:r>
          </a:p>
        </p:txBody>
      </p:sp>
      <p:sp>
        <p:nvSpPr>
          <p:cNvPr id="12" name="Rectangle 11">
            <a:extLst>
              <a:ext uri="{FF2B5EF4-FFF2-40B4-BE49-F238E27FC236}">
                <a16:creationId xmlns:a16="http://schemas.microsoft.com/office/drawing/2014/main" id="{D466B1CD-9F28-4D47-8C17-D48B03DCA190}"/>
              </a:ext>
            </a:extLst>
          </p:cNvPr>
          <p:cNvSpPr/>
          <p:nvPr/>
        </p:nvSpPr>
        <p:spPr>
          <a:xfrm>
            <a:off x="4038347" y="2936501"/>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check switch for correct on/off operation </a:t>
            </a:r>
          </a:p>
        </p:txBody>
      </p:sp>
      <p:sp>
        <p:nvSpPr>
          <p:cNvPr id="13" name="Rectangle 12">
            <a:extLst>
              <a:ext uri="{FF2B5EF4-FFF2-40B4-BE49-F238E27FC236}">
                <a16:creationId xmlns:a16="http://schemas.microsoft.com/office/drawing/2014/main" id="{76DDF188-9D57-43AD-8470-BDFBF663CF7A}"/>
              </a:ext>
            </a:extLst>
          </p:cNvPr>
          <p:cNvSpPr/>
          <p:nvPr/>
        </p:nvSpPr>
        <p:spPr>
          <a:xfrm>
            <a:off x="4050727" y="4123987"/>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check for damages or cracks in housing </a:t>
            </a:r>
          </a:p>
        </p:txBody>
      </p:sp>
      <p:sp>
        <p:nvSpPr>
          <p:cNvPr id="14" name="Rectangle 13">
            <a:extLst>
              <a:ext uri="{FF2B5EF4-FFF2-40B4-BE49-F238E27FC236}">
                <a16:creationId xmlns:a16="http://schemas.microsoft.com/office/drawing/2014/main" id="{AED4BE26-5253-4EF6-ACE8-EF8329F76496}"/>
              </a:ext>
            </a:extLst>
          </p:cNvPr>
          <p:cNvSpPr/>
          <p:nvPr/>
        </p:nvSpPr>
        <p:spPr>
          <a:xfrm>
            <a:off x="2006021" y="2941558"/>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5" name="Rectangle 14">
            <a:extLst>
              <a:ext uri="{FF2B5EF4-FFF2-40B4-BE49-F238E27FC236}">
                <a16:creationId xmlns:a16="http://schemas.microsoft.com/office/drawing/2014/main" id="{6435E493-ADBD-4F27-81EB-C727D1C9353B}"/>
              </a:ext>
            </a:extLst>
          </p:cNvPr>
          <p:cNvSpPr/>
          <p:nvPr/>
        </p:nvSpPr>
        <p:spPr>
          <a:xfrm>
            <a:off x="2006021" y="4149128"/>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6" name="Rectangle 15">
            <a:extLst>
              <a:ext uri="{FF2B5EF4-FFF2-40B4-BE49-F238E27FC236}">
                <a16:creationId xmlns:a16="http://schemas.microsoft.com/office/drawing/2014/main" id="{CA2DEBE3-8C7A-4CAA-9EDB-F4707B5B702B}"/>
              </a:ext>
            </a:extLst>
          </p:cNvPr>
          <p:cNvSpPr/>
          <p:nvPr/>
        </p:nvSpPr>
        <p:spPr>
          <a:xfrm>
            <a:off x="5953182" y="2936501"/>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7" name="Rectangle 16">
            <a:extLst>
              <a:ext uri="{FF2B5EF4-FFF2-40B4-BE49-F238E27FC236}">
                <a16:creationId xmlns:a16="http://schemas.microsoft.com/office/drawing/2014/main" id="{CE5FB0D8-68DE-452D-81DC-40571D52CEED}"/>
              </a:ext>
            </a:extLst>
          </p:cNvPr>
          <p:cNvSpPr/>
          <p:nvPr/>
        </p:nvSpPr>
        <p:spPr>
          <a:xfrm>
            <a:off x="5953182" y="4149128"/>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8" name="Rectangle 17">
            <a:extLst>
              <a:ext uri="{FF2B5EF4-FFF2-40B4-BE49-F238E27FC236}">
                <a16:creationId xmlns:a16="http://schemas.microsoft.com/office/drawing/2014/main" id="{9881C240-550E-41FF-BCCD-DE6915D25127}"/>
              </a:ext>
            </a:extLst>
          </p:cNvPr>
          <p:cNvSpPr/>
          <p:nvPr/>
        </p:nvSpPr>
        <p:spPr>
          <a:xfrm>
            <a:off x="8233354" y="3113791"/>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Make sure its earthed</a:t>
            </a:r>
          </a:p>
        </p:txBody>
      </p:sp>
      <p:sp>
        <p:nvSpPr>
          <p:cNvPr id="19" name="Rectangle 18">
            <a:extLst>
              <a:ext uri="{FF2B5EF4-FFF2-40B4-BE49-F238E27FC236}">
                <a16:creationId xmlns:a16="http://schemas.microsoft.com/office/drawing/2014/main" id="{0FF8A445-9C7C-452F-880F-06B7227684B2}"/>
              </a:ext>
            </a:extLst>
          </p:cNvPr>
          <p:cNvSpPr/>
          <p:nvPr/>
        </p:nvSpPr>
        <p:spPr>
          <a:xfrm>
            <a:off x="8233354" y="4261422"/>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cords for damage</a:t>
            </a:r>
          </a:p>
        </p:txBody>
      </p:sp>
      <p:sp>
        <p:nvSpPr>
          <p:cNvPr id="20" name="Rectangle 19">
            <a:extLst>
              <a:ext uri="{FF2B5EF4-FFF2-40B4-BE49-F238E27FC236}">
                <a16:creationId xmlns:a16="http://schemas.microsoft.com/office/drawing/2014/main" id="{BEE0B7B5-8D23-4AC1-94D3-E73517D89F51}"/>
              </a:ext>
            </a:extLst>
          </p:cNvPr>
          <p:cNvSpPr/>
          <p:nvPr/>
        </p:nvSpPr>
        <p:spPr>
          <a:xfrm>
            <a:off x="8224687" y="852933"/>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switch for correct on/off operation </a:t>
            </a:r>
          </a:p>
        </p:txBody>
      </p:sp>
      <p:sp>
        <p:nvSpPr>
          <p:cNvPr id="21" name="Rectangle 20">
            <a:extLst>
              <a:ext uri="{FF2B5EF4-FFF2-40B4-BE49-F238E27FC236}">
                <a16:creationId xmlns:a16="http://schemas.microsoft.com/office/drawing/2014/main" id="{AD82DD16-196A-4F0D-B9DD-BD4421B5C095}"/>
              </a:ext>
            </a:extLst>
          </p:cNvPr>
          <p:cNvSpPr/>
          <p:nvPr/>
        </p:nvSpPr>
        <p:spPr>
          <a:xfrm>
            <a:off x="8233354" y="1966160"/>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for damages or cracks in housing </a:t>
            </a:r>
          </a:p>
        </p:txBody>
      </p:sp>
    </p:spTree>
    <p:custDataLst>
      <p:tags r:id="rId1"/>
    </p:custDataLst>
    <p:extLst>
      <p:ext uri="{BB962C8B-B14F-4D97-AF65-F5344CB8AC3E}">
        <p14:creationId xmlns:p14="http://schemas.microsoft.com/office/powerpoint/2010/main" val="342439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By the end of this unit you will be able to: </a:t>
            </a:r>
          </a:p>
          <a:p>
            <a:r>
              <a:rPr lang="en-GB" dirty="0"/>
              <a:t>Understand how to check basic tools for damage and wear and tear</a:t>
            </a:r>
          </a:p>
          <a:p>
            <a:r>
              <a:rPr lang="en-GB" dirty="0"/>
              <a:t>Describe how to use basic tools correctly</a:t>
            </a:r>
          </a:p>
          <a:p>
            <a:r>
              <a:rPr lang="en-GB" dirty="0"/>
              <a:t>Identify problems with equipment that could lead to injury</a:t>
            </a:r>
          </a:p>
          <a:p>
            <a:r>
              <a:rPr lang="en-GB" dirty="0"/>
              <a:t>Describe how to use equipment correctly </a:t>
            </a:r>
          </a:p>
          <a:p>
            <a:r>
              <a:rPr lang="en-GB" dirty="0"/>
              <a:t>Identify problems with ladders that could lead to injury</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7336231"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Here are the correct checks with their images. </a:t>
            </a:r>
          </a:p>
          <a:p>
            <a:endParaRPr lang="en-GB" dirty="0"/>
          </a:p>
          <a:p>
            <a:endParaRPr lang="en-GB" dirty="0"/>
          </a:p>
          <a:p>
            <a:endParaRPr lang="en-GB" dirty="0"/>
          </a:p>
        </p:txBody>
      </p:sp>
      <p:sp>
        <p:nvSpPr>
          <p:cNvPr id="4" name="Rectangle 3">
            <a:extLst>
              <a:ext uri="{FF2B5EF4-FFF2-40B4-BE49-F238E27FC236}">
                <a16:creationId xmlns:a16="http://schemas.microsoft.com/office/drawing/2014/main" id="{F0926893-E618-452E-9627-2C5150AEC70A}"/>
              </a:ext>
            </a:extLst>
          </p:cNvPr>
          <p:cNvSpPr/>
          <p:nvPr/>
        </p:nvSpPr>
        <p:spPr>
          <a:xfrm>
            <a:off x="443852" y="2029925"/>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power drill earthed</a:t>
            </a:r>
          </a:p>
        </p:txBody>
      </p:sp>
      <p:sp>
        <p:nvSpPr>
          <p:cNvPr id="11" name="Rectangle 10">
            <a:extLst>
              <a:ext uri="{FF2B5EF4-FFF2-40B4-BE49-F238E27FC236}">
                <a16:creationId xmlns:a16="http://schemas.microsoft.com/office/drawing/2014/main" id="{6350A93D-ACD3-41DA-A7BD-6E1931DDD071}"/>
              </a:ext>
            </a:extLst>
          </p:cNvPr>
          <p:cNvSpPr/>
          <p:nvPr/>
        </p:nvSpPr>
        <p:spPr>
          <a:xfrm>
            <a:off x="443852" y="3212355"/>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cords checked for damage</a:t>
            </a:r>
          </a:p>
        </p:txBody>
      </p:sp>
      <p:sp>
        <p:nvSpPr>
          <p:cNvPr id="12" name="Rectangle 11">
            <a:extLst>
              <a:ext uri="{FF2B5EF4-FFF2-40B4-BE49-F238E27FC236}">
                <a16:creationId xmlns:a16="http://schemas.microsoft.com/office/drawing/2014/main" id="{D466B1CD-9F28-4D47-8C17-D48B03DCA190}"/>
              </a:ext>
            </a:extLst>
          </p:cNvPr>
          <p:cNvSpPr/>
          <p:nvPr/>
        </p:nvSpPr>
        <p:spPr>
          <a:xfrm>
            <a:off x="4380050" y="2024868"/>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check switch for correct on/off operation </a:t>
            </a:r>
          </a:p>
        </p:txBody>
      </p:sp>
      <p:sp>
        <p:nvSpPr>
          <p:cNvPr id="13" name="Rectangle 12">
            <a:extLst>
              <a:ext uri="{FF2B5EF4-FFF2-40B4-BE49-F238E27FC236}">
                <a16:creationId xmlns:a16="http://schemas.microsoft.com/office/drawing/2014/main" id="{76DDF188-9D57-43AD-8470-BDFBF663CF7A}"/>
              </a:ext>
            </a:extLst>
          </p:cNvPr>
          <p:cNvSpPr/>
          <p:nvPr/>
        </p:nvSpPr>
        <p:spPr>
          <a:xfrm>
            <a:off x="4392430" y="3212354"/>
            <a:ext cx="1833503" cy="1010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check for damages or cracks in housing </a:t>
            </a:r>
          </a:p>
        </p:txBody>
      </p:sp>
      <p:sp>
        <p:nvSpPr>
          <p:cNvPr id="14" name="Rectangle 13">
            <a:extLst>
              <a:ext uri="{FF2B5EF4-FFF2-40B4-BE49-F238E27FC236}">
                <a16:creationId xmlns:a16="http://schemas.microsoft.com/office/drawing/2014/main" id="{AED4BE26-5253-4EF6-ACE8-EF8329F76496}"/>
              </a:ext>
            </a:extLst>
          </p:cNvPr>
          <p:cNvSpPr/>
          <p:nvPr/>
        </p:nvSpPr>
        <p:spPr>
          <a:xfrm>
            <a:off x="2347724" y="2029925"/>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5" name="Rectangle 14">
            <a:extLst>
              <a:ext uri="{FF2B5EF4-FFF2-40B4-BE49-F238E27FC236}">
                <a16:creationId xmlns:a16="http://schemas.microsoft.com/office/drawing/2014/main" id="{6435E493-ADBD-4F27-81EB-C727D1C9353B}"/>
              </a:ext>
            </a:extLst>
          </p:cNvPr>
          <p:cNvSpPr/>
          <p:nvPr/>
        </p:nvSpPr>
        <p:spPr>
          <a:xfrm>
            <a:off x="2347724" y="3237495"/>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6" name="Rectangle 15">
            <a:extLst>
              <a:ext uri="{FF2B5EF4-FFF2-40B4-BE49-F238E27FC236}">
                <a16:creationId xmlns:a16="http://schemas.microsoft.com/office/drawing/2014/main" id="{CA2DEBE3-8C7A-4CAA-9EDB-F4707B5B702B}"/>
              </a:ext>
            </a:extLst>
          </p:cNvPr>
          <p:cNvSpPr/>
          <p:nvPr/>
        </p:nvSpPr>
        <p:spPr>
          <a:xfrm>
            <a:off x="6294885" y="2024868"/>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7" name="Rectangle 16">
            <a:extLst>
              <a:ext uri="{FF2B5EF4-FFF2-40B4-BE49-F238E27FC236}">
                <a16:creationId xmlns:a16="http://schemas.microsoft.com/office/drawing/2014/main" id="{CE5FB0D8-68DE-452D-81DC-40571D52CEED}"/>
              </a:ext>
            </a:extLst>
          </p:cNvPr>
          <p:cNvSpPr/>
          <p:nvPr/>
        </p:nvSpPr>
        <p:spPr>
          <a:xfrm>
            <a:off x="6294885" y="3237495"/>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bg2">
                    <a:lumMod val="75000"/>
                  </a:schemeClr>
                </a:solidFill>
              </a:rPr>
              <a:t>Hotspot</a:t>
            </a:r>
          </a:p>
        </p:txBody>
      </p:sp>
      <p:sp>
        <p:nvSpPr>
          <p:cNvPr id="18" name="Rectangle 17">
            <a:extLst>
              <a:ext uri="{FF2B5EF4-FFF2-40B4-BE49-F238E27FC236}">
                <a16:creationId xmlns:a16="http://schemas.microsoft.com/office/drawing/2014/main" id="{9881C240-550E-41FF-BCCD-DE6915D25127}"/>
              </a:ext>
            </a:extLst>
          </p:cNvPr>
          <p:cNvSpPr/>
          <p:nvPr/>
        </p:nvSpPr>
        <p:spPr>
          <a:xfrm>
            <a:off x="2339508" y="2029924"/>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Make sure its earthed</a:t>
            </a:r>
          </a:p>
        </p:txBody>
      </p:sp>
      <p:sp>
        <p:nvSpPr>
          <p:cNvPr id="19" name="Rectangle 18">
            <a:extLst>
              <a:ext uri="{FF2B5EF4-FFF2-40B4-BE49-F238E27FC236}">
                <a16:creationId xmlns:a16="http://schemas.microsoft.com/office/drawing/2014/main" id="{0FF8A445-9C7C-452F-880F-06B7227684B2}"/>
              </a:ext>
            </a:extLst>
          </p:cNvPr>
          <p:cNvSpPr/>
          <p:nvPr/>
        </p:nvSpPr>
        <p:spPr>
          <a:xfrm>
            <a:off x="2347724" y="3229771"/>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cords for damage</a:t>
            </a:r>
          </a:p>
        </p:txBody>
      </p:sp>
      <p:sp>
        <p:nvSpPr>
          <p:cNvPr id="20" name="Rectangle 19">
            <a:extLst>
              <a:ext uri="{FF2B5EF4-FFF2-40B4-BE49-F238E27FC236}">
                <a16:creationId xmlns:a16="http://schemas.microsoft.com/office/drawing/2014/main" id="{BEE0B7B5-8D23-4AC1-94D3-E73517D89F51}"/>
              </a:ext>
            </a:extLst>
          </p:cNvPr>
          <p:cNvSpPr/>
          <p:nvPr/>
        </p:nvSpPr>
        <p:spPr>
          <a:xfrm>
            <a:off x="6294885" y="2029925"/>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switch for correct on/off operation </a:t>
            </a:r>
          </a:p>
        </p:txBody>
      </p:sp>
      <p:sp>
        <p:nvSpPr>
          <p:cNvPr id="21" name="Rectangle 20">
            <a:extLst>
              <a:ext uri="{FF2B5EF4-FFF2-40B4-BE49-F238E27FC236}">
                <a16:creationId xmlns:a16="http://schemas.microsoft.com/office/drawing/2014/main" id="{AD82DD16-196A-4F0D-B9DD-BD4421B5C095}"/>
              </a:ext>
            </a:extLst>
          </p:cNvPr>
          <p:cNvSpPr/>
          <p:nvPr/>
        </p:nvSpPr>
        <p:spPr>
          <a:xfrm>
            <a:off x="6294884" y="3234251"/>
            <a:ext cx="1833503" cy="10101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1"/>
                </a:solidFill>
              </a:rPr>
              <a:t>Check for damages or cracks in housing </a:t>
            </a:r>
          </a:p>
        </p:txBody>
      </p:sp>
    </p:spTree>
    <p:custDataLst>
      <p:tags r:id="rId1"/>
    </p:custDataLst>
    <p:extLst>
      <p:ext uri="{BB962C8B-B14F-4D97-AF65-F5344CB8AC3E}">
        <p14:creationId xmlns:p14="http://schemas.microsoft.com/office/powerpoint/2010/main" val="417409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equipment correctly</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FD6477B3-F95A-4F3E-9F90-459D30C2F48E}"/>
              </a:ext>
            </a:extLst>
          </p:cNvPr>
          <p:cNvSpPr/>
          <p:nvPr/>
        </p:nvSpPr>
        <p:spPr>
          <a:xfrm>
            <a:off x="2508070" y="3106377"/>
            <a:ext cx="4830542" cy="2536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O5</a:t>
            </a:r>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Now that you know how to check your equipment, find out how to use it correctly.</a:t>
            </a:r>
          </a:p>
          <a:p>
            <a:pPr marL="0" indent="0">
              <a:buFont typeface="Arial" panose="020B0604020202020204" pitchFamily="34" charse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228107" y="2195030"/>
            <a:ext cx="5146567" cy="461665"/>
          </a:xfrm>
          <a:prstGeom prst="rect">
            <a:avLst/>
          </a:prstGeom>
          <a:solidFill>
            <a:schemeClr val="tx2">
              <a:lumMod val="40000"/>
              <a:lumOff val="60000"/>
            </a:schemeClr>
          </a:solidFill>
        </p:spPr>
        <p:txBody>
          <a:bodyPr wrap="square">
            <a:spAutoFit/>
          </a:bodyPr>
          <a:lstStyle/>
          <a:p>
            <a:r>
              <a:rPr lang="en-GB" sz="2400" i="1" dirty="0"/>
              <a:t>Click on the video for more information. </a:t>
            </a:r>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6328" y="2043675"/>
            <a:ext cx="784255" cy="854046"/>
          </a:xfrm>
          <a:prstGeom prst="rect">
            <a:avLst/>
          </a:prstGeom>
        </p:spPr>
      </p:pic>
    </p:spTree>
    <p:custDataLst>
      <p:tags r:id="rId1"/>
    </p:custDataLst>
    <p:extLst>
      <p:ext uri="{BB962C8B-B14F-4D97-AF65-F5344CB8AC3E}">
        <p14:creationId xmlns:p14="http://schemas.microsoft.com/office/powerpoint/2010/main" val="4021990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equipment correctly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Do you remember the points mentioned in the video? </a:t>
            </a:r>
          </a:p>
          <a:p>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90583" y="1707252"/>
            <a:ext cx="8760624" cy="830997"/>
          </a:xfrm>
          <a:prstGeom prst="rect">
            <a:avLst/>
          </a:prstGeom>
          <a:solidFill>
            <a:schemeClr val="tx2">
              <a:lumMod val="40000"/>
              <a:lumOff val="60000"/>
            </a:schemeClr>
          </a:solidFill>
        </p:spPr>
        <p:txBody>
          <a:bodyPr wrap="square">
            <a:spAutoFit/>
          </a:bodyPr>
          <a:lstStyle/>
          <a:p>
            <a:r>
              <a:rPr lang="en-GB" sz="2400" dirty="0"/>
              <a:t>Select all the points about using equipment correctly from the list below and click ‘Submit’. </a:t>
            </a:r>
            <a:endParaRPr lang="en-GB" sz="2400" i="1" dirty="0"/>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8804" y="1677481"/>
            <a:ext cx="784255" cy="854046"/>
          </a:xfrm>
          <a:prstGeom prst="rect">
            <a:avLst/>
          </a:prstGeom>
        </p:spPr>
      </p:pic>
      <p:sp>
        <p:nvSpPr>
          <p:cNvPr id="4" name="Rectangle 3">
            <a:extLst>
              <a:ext uri="{FF2B5EF4-FFF2-40B4-BE49-F238E27FC236}">
                <a16:creationId xmlns:a16="http://schemas.microsoft.com/office/drawing/2014/main" id="{E2C9273F-B07B-4B50-9531-151DBA56F92F}"/>
              </a:ext>
            </a:extLst>
          </p:cNvPr>
          <p:cNvSpPr/>
          <p:nvPr/>
        </p:nvSpPr>
        <p:spPr>
          <a:xfrm>
            <a:off x="1153059" y="2794071"/>
            <a:ext cx="8798148" cy="2862322"/>
          </a:xfrm>
          <a:prstGeom prst="rect">
            <a:avLst/>
          </a:prstGeom>
        </p:spPr>
        <p:txBody>
          <a:bodyPr wrap="square">
            <a:spAutoFit/>
          </a:bodyPr>
          <a:lstStyle/>
          <a:p>
            <a:pPr marL="342900" indent="-342900">
              <a:buFont typeface="Courier New" panose="02070309020205020404" pitchFamily="49" charset="0"/>
              <a:buChar char="o"/>
            </a:pPr>
            <a:r>
              <a:rPr lang="en-ZA" sz="2000" i="1" dirty="0"/>
              <a:t>Place cords away from heat, water and oil.</a:t>
            </a:r>
          </a:p>
          <a:p>
            <a:pPr marL="342900" indent="-342900">
              <a:buFont typeface="Courier New" panose="02070309020205020404" pitchFamily="49" charset="0"/>
              <a:buChar char="o"/>
            </a:pPr>
            <a:r>
              <a:rPr lang="en-ZA" sz="2000" i="1" dirty="0"/>
              <a:t>Place cords  out of the way of persons walking or vehicles crossing</a:t>
            </a:r>
          </a:p>
          <a:p>
            <a:pPr marL="342900" indent="-342900">
              <a:buFont typeface="Courier New" panose="02070309020205020404" pitchFamily="49" charset="0"/>
              <a:buChar char="o"/>
            </a:pPr>
            <a:r>
              <a:rPr lang="en-ZA" sz="2000" dirty="0"/>
              <a:t>Tape cords with insultation tape if they are damaged</a:t>
            </a:r>
          </a:p>
          <a:p>
            <a:pPr marL="342900" indent="-342900">
              <a:buFont typeface="Courier New" panose="02070309020205020404" pitchFamily="49" charset="0"/>
              <a:buChar char="o"/>
            </a:pPr>
            <a:r>
              <a:rPr lang="en-ZA" sz="2000" i="1" dirty="0"/>
              <a:t>Stop tools before adjusting </a:t>
            </a:r>
          </a:p>
          <a:p>
            <a:pPr marL="342900" indent="-342900">
              <a:buFont typeface="Courier New" panose="02070309020205020404" pitchFamily="49" charset="0"/>
              <a:buChar char="o"/>
            </a:pPr>
            <a:r>
              <a:rPr lang="en-ZA" sz="2000" dirty="0"/>
              <a:t>Wipe tools down to remove any dust</a:t>
            </a:r>
          </a:p>
          <a:p>
            <a:pPr marL="342900" indent="-342900">
              <a:buFont typeface="Courier New" panose="02070309020205020404" pitchFamily="49" charset="0"/>
              <a:buChar char="o"/>
            </a:pPr>
            <a:r>
              <a:rPr lang="en-ZA" sz="2000" i="1" dirty="0"/>
              <a:t>Secure workpiece</a:t>
            </a:r>
          </a:p>
          <a:p>
            <a:pPr marL="342900" indent="-342900">
              <a:buFont typeface="Courier New" panose="02070309020205020404" pitchFamily="49" charset="0"/>
              <a:buChar char="o"/>
            </a:pPr>
            <a:r>
              <a:rPr lang="en-ZA" sz="2000" dirty="0"/>
              <a:t>Switch tool off after 5 minutes</a:t>
            </a:r>
          </a:p>
          <a:p>
            <a:pPr marL="342900" indent="-342900">
              <a:buFont typeface="Courier New" panose="02070309020205020404" pitchFamily="49" charset="0"/>
              <a:buChar char="o"/>
            </a:pPr>
            <a:r>
              <a:rPr lang="en-ZA" sz="2000" i="1" dirty="0"/>
              <a:t>Work at the correct speed- do not force</a:t>
            </a:r>
          </a:p>
          <a:p>
            <a:pPr marL="342900" indent="-342900">
              <a:buFont typeface="Courier New" panose="02070309020205020404" pitchFamily="49" charset="0"/>
              <a:buChar char="o"/>
            </a:pPr>
            <a:r>
              <a:rPr lang="en-ZA" sz="2000" i="1" dirty="0"/>
              <a:t>Wear PPE when appropriate</a:t>
            </a:r>
          </a:p>
        </p:txBody>
      </p:sp>
    </p:spTree>
    <p:custDataLst>
      <p:tags r:id="rId1"/>
    </p:custDataLst>
    <p:extLst>
      <p:ext uri="{BB962C8B-B14F-4D97-AF65-F5344CB8AC3E}">
        <p14:creationId xmlns:p14="http://schemas.microsoft.com/office/powerpoint/2010/main" val="2582938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5" name="Rectangle 4">
            <a:extLst>
              <a:ext uri="{FF2B5EF4-FFF2-40B4-BE49-F238E27FC236}">
                <a16:creationId xmlns:a16="http://schemas.microsoft.com/office/drawing/2014/main" id="{4C9C3884-14A7-496C-A8A3-80AC34FE777B}"/>
              </a:ext>
            </a:extLst>
          </p:cNvPr>
          <p:cNvSpPr/>
          <p:nvPr/>
        </p:nvSpPr>
        <p:spPr>
          <a:xfrm>
            <a:off x="835979" y="2426113"/>
            <a:ext cx="4112580" cy="27711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an electrician using a ladder for a job. He is about to do an electrician installation but is using an </a:t>
            </a:r>
            <a:r>
              <a:rPr lang="en-ZA" dirty="0" err="1"/>
              <a:t>aliminuim</a:t>
            </a:r>
            <a:r>
              <a:rPr lang="en-ZA" dirty="0"/>
              <a:t> ladder.  Learner needs to be able to “Zoom” into the picture in order to see minute details </a:t>
            </a:r>
            <a:r>
              <a:rPr lang="en-ZA" dirty="0" err="1"/>
              <a:t>ie</a:t>
            </a:r>
            <a:r>
              <a:rPr lang="en-ZA" dirty="0"/>
              <a:t> dirt on the ladder step </a:t>
            </a:r>
          </a:p>
        </p:txBody>
      </p:sp>
      <p:sp>
        <p:nvSpPr>
          <p:cNvPr id="7" name="Content Placeholder 2">
            <a:extLst>
              <a:ext uri="{FF2B5EF4-FFF2-40B4-BE49-F238E27FC236}">
                <a16:creationId xmlns:a16="http://schemas.microsoft.com/office/drawing/2014/main" id="{EC66F0C7-5939-42D2-BB54-82698970BAA5}"/>
              </a:ext>
            </a:extLst>
          </p:cNvPr>
          <p:cNvSpPr txBox="1">
            <a:spLocks/>
          </p:cNvSpPr>
          <p:nvPr/>
        </p:nvSpPr>
        <p:spPr>
          <a:xfrm>
            <a:off x="518900" y="14540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endParaRPr lang="en-GB"/>
          </a:p>
          <a:p>
            <a:pPr marL="0" indent="0">
              <a:buFont typeface="Arial" panose="020B0604020202020204" pitchFamily="34" charset="0"/>
              <a:buNone/>
            </a:pPr>
            <a:endParaRPr lang="en-GB"/>
          </a:p>
          <a:p>
            <a:pPr marL="0" indent="0">
              <a:buFont typeface="Arial" panose="020B0604020202020204" pitchFamily="34" charset="0"/>
              <a:buNone/>
            </a:pPr>
            <a:endParaRPr lang="en-GB"/>
          </a:p>
          <a:p>
            <a:endParaRPr lang="en-GB"/>
          </a:p>
          <a:p>
            <a:endParaRPr lang="en-GB"/>
          </a:p>
          <a:p>
            <a:endParaRPr lang="en-GB" dirty="0"/>
          </a:p>
        </p:txBody>
      </p:sp>
      <p:sp>
        <p:nvSpPr>
          <p:cNvPr id="9" name="Rectangle 8">
            <a:extLst>
              <a:ext uri="{FF2B5EF4-FFF2-40B4-BE49-F238E27FC236}">
                <a16:creationId xmlns:a16="http://schemas.microsoft.com/office/drawing/2014/main" id="{AD4B3818-263B-4C0C-A2AC-8B5D3B1CB119}"/>
              </a:ext>
            </a:extLst>
          </p:cNvPr>
          <p:cNvSpPr/>
          <p:nvPr/>
        </p:nvSpPr>
        <p:spPr>
          <a:xfrm>
            <a:off x="1265631" y="1322057"/>
            <a:ext cx="8787396" cy="830997"/>
          </a:xfrm>
          <a:prstGeom prst="rect">
            <a:avLst/>
          </a:prstGeom>
          <a:solidFill>
            <a:schemeClr val="tx2">
              <a:lumMod val="40000"/>
              <a:lumOff val="60000"/>
            </a:schemeClr>
          </a:solidFill>
        </p:spPr>
        <p:txBody>
          <a:bodyPr wrap="square">
            <a:spAutoFit/>
          </a:bodyPr>
          <a:lstStyle/>
          <a:p>
            <a:r>
              <a:rPr lang="en-GB" sz="2400" i="1" dirty="0"/>
              <a:t>Take a look at the image below. Can you spot what’s wrong with the ladder? Choose the correct answer(s) and click ‘Submit’. </a:t>
            </a:r>
          </a:p>
        </p:txBody>
      </p:sp>
      <p:pic>
        <p:nvPicPr>
          <p:cNvPr id="11" name="Graphic 10" descr="User">
            <a:extLst>
              <a:ext uri="{FF2B5EF4-FFF2-40B4-BE49-F238E27FC236}">
                <a16:creationId xmlns:a16="http://schemas.microsoft.com/office/drawing/2014/main" id="{E22F8CE1-1B79-4FBF-9A7D-72CDBA4480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1170702"/>
            <a:ext cx="784255" cy="854046"/>
          </a:xfrm>
          <a:prstGeom prst="rect">
            <a:avLst/>
          </a:prstGeom>
        </p:spPr>
      </p:pic>
      <p:sp>
        <p:nvSpPr>
          <p:cNvPr id="12" name="TextBox 11">
            <a:extLst>
              <a:ext uri="{FF2B5EF4-FFF2-40B4-BE49-F238E27FC236}">
                <a16:creationId xmlns:a16="http://schemas.microsoft.com/office/drawing/2014/main" id="{990FF9FF-7D65-4AB1-898B-54791CA67045}"/>
              </a:ext>
            </a:extLst>
          </p:cNvPr>
          <p:cNvSpPr txBox="1"/>
          <p:nvPr/>
        </p:nvSpPr>
        <p:spPr>
          <a:xfrm>
            <a:off x="5290817" y="2391891"/>
            <a:ext cx="4494865" cy="2308324"/>
          </a:xfrm>
          <a:prstGeom prst="rect">
            <a:avLst/>
          </a:prstGeom>
          <a:noFill/>
        </p:spPr>
        <p:txBody>
          <a:bodyPr wrap="square" rtlCol="0">
            <a:spAutoFit/>
          </a:bodyPr>
          <a:lstStyle/>
          <a:p>
            <a:pPr marL="342900" indent="-342900">
              <a:buFont typeface="Courier New" panose="02070309020205020404" pitchFamily="49" charset="0"/>
              <a:buChar char="o"/>
            </a:pPr>
            <a:r>
              <a:rPr lang="en-ZA" sz="2400" i="1" dirty="0"/>
              <a:t>There is a grease on the step</a:t>
            </a:r>
          </a:p>
          <a:p>
            <a:pPr marL="342900" indent="-342900">
              <a:buFont typeface="Courier New" panose="02070309020205020404" pitchFamily="49" charset="0"/>
              <a:buChar char="o"/>
            </a:pPr>
            <a:r>
              <a:rPr lang="en-ZA" sz="2400" i="1" dirty="0"/>
              <a:t>The ladder is aluminium which is dangerous when working with electricity</a:t>
            </a:r>
          </a:p>
          <a:p>
            <a:pPr marL="342900" indent="-342900">
              <a:buFont typeface="Courier New" panose="02070309020205020404" pitchFamily="49" charset="0"/>
              <a:buChar char="o"/>
            </a:pPr>
            <a:r>
              <a:rPr lang="en-ZA" sz="2400" i="1" dirty="0"/>
              <a:t>The hinge on the ladder is rusty and it wont fold out properly</a:t>
            </a:r>
          </a:p>
        </p:txBody>
      </p:sp>
    </p:spTree>
    <p:custDataLst>
      <p:tags r:id="rId1"/>
    </p:custDataLst>
    <p:extLst>
      <p:ext uri="{BB962C8B-B14F-4D97-AF65-F5344CB8AC3E}">
        <p14:creationId xmlns:p14="http://schemas.microsoft.com/office/powerpoint/2010/main" val="24849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DD34EAC4-FB53-4E56-BD48-0BEE2C666BF6}"/>
              </a:ext>
            </a:extLst>
          </p:cNvPr>
          <p:cNvSpPr txBox="1">
            <a:spLocks/>
          </p:cNvSpPr>
          <p:nvPr/>
        </p:nvSpPr>
        <p:spPr>
          <a:xfrm>
            <a:off x="518900" y="14540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endParaRPr lang="en-GB"/>
          </a:p>
          <a:p>
            <a:pPr marL="0" indent="0">
              <a:buFont typeface="Arial" panose="020B0604020202020204" pitchFamily="34" charset="0"/>
              <a:buNone/>
            </a:pPr>
            <a:endParaRPr lang="en-GB"/>
          </a:p>
          <a:p>
            <a:pPr marL="0" indent="0">
              <a:buFont typeface="Arial" panose="020B0604020202020204" pitchFamily="34" charset="0"/>
              <a:buNone/>
            </a:pPr>
            <a:endParaRPr lang="en-GB"/>
          </a:p>
          <a:p>
            <a:endParaRPr lang="en-GB"/>
          </a:p>
          <a:p>
            <a:endParaRPr lang="en-GB"/>
          </a:p>
          <a:p>
            <a:endParaRPr lang="en-GB" dirty="0"/>
          </a:p>
        </p:txBody>
      </p:sp>
      <p:sp>
        <p:nvSpPr>
          <p:cNvPr id="8" name="Rectangle 7">
            <a:extLst>
              <a:ext uri="{FF2B5EF4-FFF2-40B4-BE49-F238E27FC236}">
                <a16:creationId xmlns:a16="http://schemas.microsoft.com/office/drawing/2014/main" id="{FAF3FB2C-900D-4EE8-9E29-A3062605F09E}"/>
              </a:ext>
            </a:extLst>
          </p:cNvPr>
          <p:cNvSpPr/>
          <p:nvPr/>
        </p:nvSpPr>
        <p:spPr>
          <a:xfrm>
            <a:off x="2159726" y="2279927"/>
            <a:ext cx="5257263" cy="3234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Video O6</a:t>
            </a:r>
          </a:p>
        </p:txBody>
      </p:sp>
      <p:sp>
        <p:nvSpPr>
          <p:cNvPr id="9" name="Content Placeholder 2">
            <a:extLst>
              <a:ext uri="{FF2B5EF4-FFF2-40B4-BE49-F238E27FC236}">
                <a16:creationId xmlns:a16="http://schemas.microsoft.com/office/drawing/2014/main" id="{1767240D-BED0-46CC-8603-5A1195F653F9}"/>
              </a:ext>
            </a:extLst>
          </p:cNvPr>
          <p:cNvSpPr txBox="1">
            <a:spLocks/>
          </p:cNvSpPr>
          <p:nvPr/>
        </p:nvSpPr>
        <p:spPr>
          <a:xfrm>
            <a:off x="518900" y="1166700"/>
            <a:ext cx="9496603"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As an electrician you will often make use of a ladder to do your work. </a:t>
            </a:r>
          </a:p>
          <a:p>
            <a:endParaRPr lang="en-GB" dirty="0"/>
          </a:p>
          <a:p>
            <a:endParaRPr lang="en-GB" dirty="0"/>
          </a:p>
        </p:txBody>
      </p:sp>
      <p:sp>
        <p:nvSpPr>
          <p:cNvPr id="10" name="Rectangle 9">
            <a:extLst>
              <a:ext uri="{FF2B5EF4-FFF2-40B4-BE49-F238E27FC236}">
                <a16:creationId xmlns:a16="http://schemas.microsoft.com/office/drawing/2014/main" id="{F588BA38-A2D5-425C-BF0D-021C69D8590F}"/>
              </a:ext>
            </a:extLst>
          </p:cNvPr>
          <p:cNvSpPr/>
          <p:nvPr/>
        </p:nvSpPr>
        <p:spPr>
          <a:xfrm>
            <a:off x="1228107" y="1672686"/>
            <a:ext cx="7645928" cy="461665"/>
          </a:xfrm>
          <a:prstGeom prst="rect">
            <a:avLst/>
          </a:prstGeom>
          <a:solidFill>
            <a:schemeClr val="tx2">
              <a:lumMod val="40000"/>
              <a:lumOff val="60000"/>
            </a:schemeClr>
          </a:solidFill>
        </p:spPr>
        <p:txBody>
          <a:bodyPr wrap="square">
            <a:spAutoFit/>
          </a:bodyPr>
          <a:lstStyle/>
          <a:p>
            <a:r>
              <a:rPr lang="en-GB" sz="2400" i="1" dirty="0"/>
              <a:t>Watch the video for some important points on ladder safety. </a:t>
            </a:r>
          </a:p>
        </p:txBody>
      </p:sp>
      <p:pic>
        <p:nvPicPr>
          <p:cNvPr id="11" name="Graphic 10" descr="User">
            <a:extLst>
              <a:ext uri="{FF2B5EF4-FFF2-40B4-BE49-F238E27FC236}">
                <a16:creationId xmlns:a16="http://schemas.microsoft.com/office/drawing/2014/main" id="{679AE13A-C05E-46F6-B494-29B0C94F17B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6328" y="1521331"/>
            <a:ext cx="784255" cy="854046"/>
          </a:xfrm>
          <a:prstGeom prst="rect">
            <a:avLst/>
          </a:prstGeom>
        </p:spPr>
      </p:pic>
    </p:spTree>
    <p:custDataLst>
      <p:tags r:id="rId1"/>
    </p:custDataLst>
    <p:extLst>
      <p:ext uri="{BB962C8B-B14F-4D97-AF65-F5344CB8AC3E}">
        <p14:creationId xmlns:p14="http://schemas.microsoft.com/office/powerpoint/2010/main" val="3734944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899" y="1140577"/>
            <a:ext cx="9522083" cy="937804"/>
          </a:xfrm>
        </p:spPr>
        <p:txBody>
          <a:bodyPr>
            <a:noAutofit/>
          </a:bodyPr>
          <a:lstStyle/>
          <a:p>
            <a:pPr marL="0" indent="0">
              <a:buNone/>
            </a:pPr>
            <a:r>
              <a:rPr lang="en-GB" dirty="0"/>
              <a:t>Decide if the following statement is True or False</a:t>
            </a:r>
          </a:p>
          <a:p>
            <a:pPr marL="0" indent="0">
              <a:buNone/>
            </a:pPr>
            <a:r>
              <a:rPr lang="en-GB" b="1" dirty="0"/>
              <a:t>It is dangerous to use an aluminium ladder when working with electricity.</a:t>
            </a:r>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53059" y="2201000"/>
            <a:ext cx="8760624" cy="461665"/>
          </a:xfrm>
          <a:prstGeom prst="rect">
            <a:avLst/>
          </a:prstGeom>
          <a:solidFill>
            <a:schemeClr val="tx2">
              <a:lumMod val="40000"/>
              <a:lumOff val="60000"/>
            </a:schemeClr>
          </a:solidFill>
        </p:spPr>
        <p:txBody>
          <a:bodyPr wrap="square">
            <a:spAutoFit/>
          </a:bodyPr>
          <a:lstStyle/>
          <a:p>
            <a:r>
              <a:rPr lang="en-GB" sz="2400" dirty="0"/>
              <a:t>Select your answer and click ‘Submit’. </a:t>
            </a:r>
            <a:endParaRPr lang="en-GB" sz="2400" i="1" dirty="0"/>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1280" y="2171229"/>
            <a:ext cx="784255" cy="854046"/>
          </a:xfrm>
          <a:prstGeom prst="rect">
            <a:avLst/>
          </a:prstGeom>
        </p:spPr>
      </p:pic>
      <p:sp>
        <p:nvSpPr>
          <p:cNvPr id="4" name="Rectangle 3">
            <a:extLst>
              <a:ext uri="{FF2B5EF4-FFF2-40B4-BE49-F238E27FC236}">
                <a16:creationId xmlns:a16="http://schemas.microsoft.com/office/drawing/2014/main" id="{E2C9273F-B07B-4B50-9531-151DBA56F92F}"/>
              </a:ext>
            </a:extLst>
          </p:cNvPr>
          <p:cNvSpPr/>
          <p:nvPr/>
        </p:nvSpPr>
        <p:spPr>
          <a:xfrm>
            <a:off x="1153059" y="2794071"/>
            <a:ext cx="8798148" cy="707886"/>
          </a:xfrm>
          <a:prstGeom prst="rect">
            <a:avLst/>
          </a:prstGeom>
        </p:spPr>
        <p:txBody>
          <a:bodyPr wrap="square">
            <a:spAutoFit/>
          </a:bodyPr>
          <a:lstStyle/>
          <a:p>
            <a:pPr marL="342900" indent="-342900">
              <a:buFont typeface="Courier New" panose="02070309020205020404" pitchFamily="49" charset="0"/>
              <a:buChar char="o"/>
            </a:pPr>
            <a:r>
              <a:rPr lang="en-ZA" sz="2000" i="1" dirty="0"/>
              <a:t>True</a:t>
            </a:r>
          </a:p>
          <a:p>
            <a:pPr marL="342900" indent="-342900">
              <a:buFont typeface="Courier New" panose="02070309020205020404" pitchFamily="49" charset="0"/>
              <a:buChar char="o"/>
            </a:pPr>
            <a:r>
              <a:rPr lang="en-ZA" sz="2000" dirty="0"/>
              <a:t>False </a:t>
            </a:r>
          </a:p>
        </p:txBody>
      </p:sp>
    </p:spTree>
    <p:custDataLst>
      <p:tags r:id="rId1"/>
    </p:custDataLst>
    <p:extLst>
      <p:ext uri="{BB962C8B-B14F-4D97-AF65-F5344CB8AC3E}">
        <p14:creationId xmlns:p14="http://schemas.microsoft.com/office/powerpoint/2010/main" val="1858418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899" y="1140577"/>
            <a:ext cx="9522083" cy="937804"/>
          </a:xfrm>
        </p:spPr>
        <p:txBody>
          <a:bodyPr>
            <a:noAutofit/>
          </a:bodyPr>
          <a:lstStyle/>
          <a:p>
            <a:pPr marL="0" indent="0">
              <a:buNone/>
            </a:pPr>
            <a:r>
              <a:rPr lang="en-GB" dirty="0"/>
              <a:t>Decide if the following statement is True or False</a:t>
            </a:r>
          </a:p>
          <a:p>
            <a:pPr marL="0" indent="0">
              <a:buNone/>
            </a:pPr>
            <a:r>
              <a:rPr lang="en-ZA" b="1" dirty="0"/>
              <a:t>You don’t have to lock door before placing ladder over door.</a:t>
            </a:r>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53059" y="2201000"/>
            <a:ext cx="8760624" cy="461665"/>
          </a:xfrm>
          <a:prstGeom prst="rect">
            <a:avLst/>
          </a:prstGeom>
          <a:solidFill>
            <a:schemeClr val="tx2">
              <a:lumMod val="40000"/>
              <a:lumOff val="60000"/>
            </a:schemeClr>
          </a:solidFill>
        </p:spPr>
        <p:txBody>
          <a:bodyPr wrap="square">
            <a:spAutoFit/>
          </a:bodyPr>
          <a:lstStyle/>
          <a:p>
            <a:r>
              <a:rPr lang="en-GB" sz="2400" dirty="0"/>
              <a:t>Select your answer and click ‘Submit’. </a:t>
            </a:r>
            <a:endParaRPr lang="en-GB" sz="2400" i="1" dirty="0"/>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1280" y="2171229"/>
            <a:ext cx="784255" cy="854046"/>
          </a:xfrm>
          <a:prstGeom prst="rect">
            <a:avLst/>
          </a:prstGeom>
        </p:spPr>
      </p:pic>
      <p:sp>
        <p:nvSpPr>
          <p:cNvPr id="4" name="Rectangle 3">
            <a:extLst>
              <a:ext uri="{FF2B5EF4-FFF2-40B4-BE49-F238E27FC236}">
                <a16:creationId xmlns:a16="http://schemas.microsoft.com/office/drawing/2014/main" id="{E2C9273F-B07B-4B50-9531-151DBA56F92F}"/>
              </a:ext>
            </a:extLst>
          </p:cNvPr>
          <p:cNvSpPr/>
          <p:nvPr/>
        </p:nvSpPr>
        <p:spPr>
          <a:xfrm>
            <a:off x="1153059" y="2794071"/>
            <a:ext cx="8798148" cy="707886"/>
          </a:xfrm>
          <a:prstGeom prst="rect">
            <a:avLst/>
          </a:prstGeom>
        </p:spPr>
        <p:txBody>
          <a:bodyPr wrap="square">
            <a:spAutoFit/>
          </a:bodyPr>
          <a:lstStyle/>
          <a:p>
            <a:pPr marL="342900" indent="-342900">
              <a:buFont typeface="Courier New" panose="02070309020205020404" pitchFamily="49" charset="0"/>
              <a:buChar char="o"/>
            </a:pPr>
            <a:r>
              <a:rPr lang="en-ZA" sz="2000" dirty="0"/>
              <a:t>True</a:t>
            </a:r>
          </a:p>
          <a:p>
            <a:pPr marL="342900" indent="-342900">
              <a:buFont typeface="Courier New" panose="02070309020205020404" pitchFamily="49" charset="0"/>
              <a:buChar char="o"/>
            </a:pPr>
            <a:r>
              <a:rPr lang="en-ZA" sz="2000" i="1" dirty="0"/>
              <a:t>False </a:t>
            </a:r>
          </a:p>
        </p:txBody>
      </p:sp>
    </p:spTree>
    <p:custDataLst>
      <p:tags r:id="rId1"/>
    </p:custDataLst>
    <p:extLst>
      <p:ext uri="{BB962C8B-B14F-4D97-AF65-F5344CB8AC3E}">
        <p14:creationId xmlns:p14="http://schemas.microsoft.com/office/powerpoint/2010/main" val="1667815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899" y="1140577"/>
            <a:ext cx="9522083" cy="937804"/>
          </a:xfrm>
        </p:spPr>
        <p:txBody>
          <a:bodyPr>
            <a:noAutofit/>
          </a:bodyPr>
          <a:lstStyle/>
          <a:p>
            <a:pPr marL="0" indent="0">
              <a:buNone/>
            </a:pPr>
            <a:r>
              <a:rPr lang="en-GB" dirty="0"/>
              <a:t>Decide if the following statement is True or False</a:t>
            </a:r>
          </a:p>
          <a:p>
            <a:pPr marL="0" indent="0">
              <a:buNone/>
            </a:pPr>
            <a:r>
              <a:rPr lang="en-ZA" b="1" dirty="0"/>
              <a:t>You should haul tools using a bucket or basket and remove after use.</a:t>
            </a:r>
          </a:p>
          <a:p>
            <a:pPr marL="0" indent="0">
              <a:buNone/>
            </a:pPr>
            <a:endParaRPr lang="en-GB" dirty="0"/>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53059" y="2201000"/>
            <a:ext cx="8760624" cy="461665"/>
          </a:xfrm>
          <a:prstGeom prst="rect">
            <a:avLst/>
          </a:prstGeom>
          <a:solidFill>
            <a:schemeClr val="tx2">
              <a:lumMod val="40000"/>
              <a:lumOff val="60000"/>
            </a:schemeClr>
          </a:solidFill>
        </p:spPr>
        <p:txBody>
          <a:bodyPr wrap="square">
            <a:spAutoFit/>
          </a:bodyPr>
          <a:lstStyle/>
          <a:p>
            <a:r>
              <a:rPr lang="en-GB" sz="2400" dirty="0"/>
              <a:t>Select your answer and click ‘Submit’. </a:t>
            </a:r>
            <a:endParaRPr lang="en-GB" sz="2400" i="1" dirty="0"/>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1280" y="2171229"/>
            <a:ext cx="784255" cy="854046"/>
          </a:xfrm>
          <a:prstGeom prst="rect">
            <a:avLst/>
          </a:prstGeom>
        </p:spPr>
      </p:pic>
      <p:sp>
        <p:nvSpPr>
          <p:cNvPr id="4" name="Rectangle 3">
            <a:extLst>
              <a:ext uri="{FF2B5EF4-FFF2-40B4-BE49-F238E27FC236}">
                <a16:creationId xmlns:a16="http://schemas.microsoft.com/office/drawing/2014/main" id="{E2C9273F-B07B-4B50-9531-151DBA56F92F}"/>
              </a:ext>
            </a:extLst>
          </p:cNvPr>
          <p:cNvSpPr/>
          <p:nvPr/>
        </p:nvSpPr>
        <p:spPr>
          <a:xfrm>
            <a:off x="1153059" y="2794071"/>
            <a:ext cx="8798148" cy="707886"/>
          </a:xfrm>
          <a:prstGeom prst="rect">
            <a:avLst/>
          </a:prstGeom>
        </p:spPr>
        <p:txBody>
          <a:bodyPr wrap="square">
            <a:spAutoFit/>
          </a:bodyPr>
          <a:lstStyle/>
          <a:p>
            <a:pPr marL="342900" indent="-342900">
              <a:buFont typeface="Courier New" panose="02070309020205020404" pitchFamily="49" charset="0"/>
              <a:buChar char="o"/>
            </a:pPr>
            <a:r>
              <a:rPr lang="en-ZA" sz="2000" dirty="0"/>
              <a:t>True</a:t>
            </a:r>
          </a:p>
          <a:p>
            <a:pPr marL="342900" indent="-342900">
              <a:buFont typeface="Courier New" panose="02070309020205020404" pitchFamily="49" charset="0"/>
              <a:buChar char="o"/>
            </a:pPr>
            <a:r>
              <a:rPr lang="en-ZA" sz="2000" i="1" dirty="0"/>
              <a:t>False </a:t>
            </a:r>
          </a:p>
        </p:txBody>
      </p:sp>
    </p:spTree>
    <p:custDataLst>
      <p:tags r:id="rId1"/>
    </p:custDataLst>
    <p:extLst>
      <p:ext uri="{BB962C8B-B14F-4D97-AF65-F5344CB8AC3E}">
        <p14:creationId xmlns:p14="http://schemas.microsoft.com/office/powerpoint/2010/main" val="2821789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Ladder safety</a:t>
            </a:r>
          </a:p>
        </p:txBody>
      </p:sp>
      <p:sp>
        <p:nvSpPr>
          <p:cNvPr id="3" name="Content Placeholder 2"/>
          <p:cNvSpPr>
            <a:spLocks noGrp="1"/>
          </p:cNvSpPr>
          <p:nvPr>
            <p:ph idx="1"/>
          </p:nvPr>
        </p:nvSpPr>
        <p:spPr>
          <a:xfrm>
            <a:off x="518899" y="1140577"/>
            <a:ext cx="9522083" cy="937804"/>
          </a:xfrm>
        </p:spPr>
        <p:txBody>
          <a:bodyPr>
            <a:noAutofit/>
          </a:bodyPr>
          <a:lstStyle/>
          <a:p>
            <a:pPr marL="0" indent="0">
              <a:buNone/>
            </a:pPr>
            <a:r>
              <a:rPr lang="en-GB" dirty="0"/>
              <a:t>Decide if the following statement is True or False</a:t>
            </a:r>
          </a:p>
          <a:p>
            <a:pPr marL="0" indent="0">
              <a:buNone/>
            </a:pPr>
            <a:r>
              <a:rPr lang="en-GB" b="1" dirty="0"/>
              <a:t>You don’t need someone to hold the ladder for you while you are on it. </a:t>
            </a:r>
          </a:p>
          <a:p>
            <a:endParaRPr lang="en-GB" dirty="0"/>
          </a:p>
          <a:p>
            <a:endParaRPr lang="en-GB" dirty="0"/>
          </a:p>
          <a:p>
            <a:endParaRPr lang="en-GB" dirty="0"/>
          </a:p>
        </p:txBody>
      </p:sp>
      <p:sp>
        <p:nvSpPr>
          <p:cNvPr id="7" name="Content Placeholder 2">
            <a:extLst>
              <a:ext uri="{FF2B5EF4-FFF2-40B4-BE49-F238E27FC236}">
                <a16:creationId xmlns:a16="http://schemas.microsoft.com/office/drawing/2014/main" id="{8010E52D-821A-4FC9-B337-17E641EB9069}"/>
              </a:ext>
            </a:extLst>
          </p:cNvPr>
          <p:cNvSpPr txBox="1">
            <a:spLocks/>
          </p:cNvSpPr>
          <p:nvPr/>
        </p:nvSpPr>
        <p:spPr>
          <a:xfrm>
            <a:off x="518900" y="1166700"/>
            <a:ext cx="9069237"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endParaRPr lang="en-GB" dirty="0"/>
          </a:p>
          <a:p>
            <a:endParaRPr lang="en-GB" dirty="0"/>
          </a:p>
          <a:p>
            <a:endParaRPr lang="en-GB" dirty="0"/>
          </a:p>
        </p:txBody>
      </p:sp>
      <p:sp>
        <p:nvSpPr>
          <p:cNvPr id="8" name="Rectangle 7">
            <a:extLst>
              <a:ext uri="{FF2B5EF4-FFF2-40B4-BE49-F238E27FC236}">
                <a16:creationId xmlns:a16="http://schemas.microsoft.com/office/drawing/2014/main" id="{75B2695F-EAE3-4411-AE21-A092B6F983AD}"/>
              </a:ext>
            </a:extLst>
          </p:cNvPr>
          <p:cNvSpPr/>
          <p:nvPr/>
        </p:nvSpPr>
        <p:spPr>
          <a:xfrm>
            <a:off x="1153059" y="2201000"/>
            <a:ext cx="8760624" cy="461665"/>
          </a:xfrm>
          <a:prstGeom prst="rect">
            <a:avLst/>
          </a:prstGeom>
          <a:solidFill>
            <a:schemeClr val="tx2">
              <a:lumMod val="40000"/>
              <a:lumOff val="60000"/>
            </a:schemeClr>
          </a:solidFill>
        </p:spPr>
        <p:txBody>
          <a:bodyPr wrap="square">
            <a:spAutoFit/>
          </a:bodyPr>
          <a:lstStyle/>
          <a:p>
            <a:r>
              <a:rPr lang="en-GB" sz="2400" dirty="0"/>
              <a:t>Select your answer and click ‘Submit’. </a:t>
            </a:r>
            <a:endParaRPr lang="en-GB" sz="2400" i="1" dirty="0"/>
          </a:p>
        </p:txBody>
      </p:sp>
      <p:pic>
        <p:nvPicPr>
          <p:cNvPr id="10" name="Graphic 9" descr="User">
            <a:extLst>
              <a:ext uri="{FF2B5EF4-FFF2-40B4-BE49-F238E27FC236}">
                <a16:creationId xmlns:a16="http://schemas.microsoft.com/office/drawing/2014/main" id="{8A9D26DE-060B-43C2-B6D2-FC3762501D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1280" y="2171229"/>
            <a:ext cx="784255" cy="854046"/>
          </a:xfrm>
          <a:prstGeom prst="rect">
            <a:avLst/>
          </a:prstGeom>
        </p:spPr>
      </p:pic>
      <p:sp>
        <p:nvSpPr>
          <p:cNvPr id="4" name="Rectangle 3">
            <a:extLst>
              <a:ext uri="{FF2B5EF4-FFF2-40B4-BE49-F238E27FC236}">
                <a16:creationId xmlns:a16="http://schemas.microsoft.com/office/drawing/2014/main" id="{E2C9273F-B07B-4B50-9531-151DBA56F92F}"/>
              </a:ext>
            </a:extLst>
          </p:cNvPr>
          <p:cNvSpPr/>
          <p:nvPr/>
        </p:nvSpPr>
        <p:spPr>
          <a:xfrm>
            <a:off x="1153059" y="2794071"/>
            <a:ext cx="8798148" cy="707886"/>
          </a:xfrm>
          <a:prstGeom prst="rect">
            <a:avLst/>
          </a:prstGeom>
        </p:spPr>
        <p:txBody>
          <a:bodyPr wrap="square">
            <a:spAutoFit/>
          </a:bodyPr>
          <a:lstStyle/>
          <a:p>
            <a:pPr marL="342900" indent="-342900">
              <a:buFont typeface="Courier New" panose="02070309020205020404" pitchFamily="49" charset="0"/>
              <a:buChar char="o"/>
            </a:pPr>
            <a:r>
              <a:rPr lang="en-ZA" sz="2000" dirty="0"/>
              <a:t>True</a:t>
            </a:r>
          </a:p>
          <a:p>
            <a:pPr marL="342900" indent="-342900">
              <a:buFont typeface="Courier New" panose="02070309020205020404" pitchFamily="49" charset="0"/>
              <a:buChar char="o"/>
            </a:pPr>
            <a:r>
              <a:rPr lang="en-ZA" sz="2000" i="1" dirty="0"/>
              <a:t>False </a:t>
            </a:r>
          </a:p>
        </p:txBody>
      </p:sp>
    </p:spTree>
    <p:custDataLst>
      <p:tags r:id="rId1"/>
    </p:custDataLst>
    <p:extLst>
      <p:ext uri="{BB962C8B-B14F-4D97-AF65-F5344CB8AC3E}">
        <p14:creationId xmlns:p14="http://schemas.microsoft.com/office/powerpoint/2010/main" val="528791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Voice recording 01- Did you know? </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lstStyle/>
          <a:p>
            <a:pPr marL="0" indent="0">
              <a:buNone/>
            </a:pPr>
            <a:r>
              <a:rPr lang="en-ZA" dirty="0"/>
              <a:t>There are more injuries from using dull or not sharp tools than from sharp ones. This is because dull cutting tools require much more force to do their job. With more force being applied, a tool more easily slips and could cause injury to you or damage equipment. </a:t>
            </a:r>
          </a:p>
        </p:txBody>
      </p:sp>
    </p:spTree>
    <p:custDataLst>
      <p:tags r:id="rId1"/>
    </p:custDataLst>
    <p:extLst>
      <p:ext uri="{BB962C8B-B14F-4D97-AF65-F5344CB8AC3E}">
        <p14:creationId xmlns:p14="http://schemas.microsoft.com/office/powerpoint/2010/main" val="150253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will I be learning?  </a:t>
            </a:r>
          </a:p>
        </p:txBody>
      </p:sp>
      <p:sp>
        <p:nvSpPr>
          <p:cNvPr id="3" name="Content Placeholder 2"/>
          <p:cNvSpPr>
            <a:spLocks noGrp="1"/>
          </p:cNvSpPr>
          <p:nvPr>
            <p:ph idx="1"/>
          </p:nvPr>
        </p:nvSpPr>
        <p:spPr>
          <a:xfrm>
            <a:off x="518900" y="1454087"/>
            <a:ext cx="5629351" cy="937804"/>
          </a:xfrm>
        </p:spPr>
        <p:txBody>
          <a:bodyPr>
            <a:noAutofit/>
          </a:bodyPr>
          <a:lstStyle/>
          <a:p>
            <a:pPr marL="0" indent="0">
              <a:buNone/>
            </a:pPr>
            <a:r>
              <a:rPr lang="en-GB" dirty="0"/>
              <a:t>Try and imagine an electrician without any tools…how would he even do his job? </a:t>
            </a:r>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4AE9AFAE-BC2F-4071-94C5-6AC468132848}"/>
              </a:ext>
            </a:extLst>
          </p:cNvPr>
          <p:cNvSpPr/>
          <p:nvPr/>
        </p:nvSpPr>
        <p:spPr>
          <a:xfrm>
            <a:off x="6557554" y="1454087"/>
            <a:ext cx="3239588" cy="324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an electrician looking lost/aimless</a:t>
            </a:r>
          </a:p>
        </p:txBody>
      </p:sp>
    </p:spTree>
    <p:custDataLst>
      <p:tags r:id="rId1"/>
    </p:custDataLst>
    <p:extLst>
      <p:ext uri="{BB962C8B-B14F-4D97-AF65-F5344CB8AC3E}">
        <p14:creationId xmlns:p14="http://schemas.microsoft.com/office/powerpoint/2010/main" val="2639754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01- Screwdriver</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lstStyle/>
          <a:p>
            <a:pPr marL="0" indent="0">
              <a:buNone/>
            </a:pPr>
            <a:r>
              <a:rPr lang="en-ZA" dirty="0"/>
              <a:t>Short demonstration video where electrician talks about how to use a screwdriver. </a:t>
            </a:r>
          </a:p>
          <a:p>
            <a:pPr marL="0" indent="0">
              <a:buNone/>
            </a:pPr>
            <a:endParaRPr lang="en-ZA" dirty="0"/>
          </a:p>
          <a:p>
            <a:pPr marL="0" indent="0">
              <a:buNone/>
            </a:pPr>
            <a:r>
              <a:rPr lang="en-ZA" dirty="0"/>
              <a:t>Must cover the following: </a:t>
            </a:r>
          </a:p>
          <a:p>
            <a:r>
              <a:rPr lang="en-ZA" dirty="0"/>
              <a:t>Work secured</a:t>
            </a:r>
          </a:p>
          <a:p>
            <a:r>
              <a:rPr lang="en-ZA" dirty="0"/>
              <a:t>Must fit the screw</a:t>
            </a:r>
          </a:p>
          <a:p>
            <a:r>
              <a:rPr lang="en-ZA" dirty="0"/>
              <a:t>Use drill or awl to start the screw</a:t>
            </a:r>
          </a:p>
        </p:txBody>
      </p:sp>
    </p:spTree>
    <p:custDataLst>
      <p:tags r:id="rId1"/>
    </p:custDataLst>
    <p:extLst>
      <p:ext uri="{BB962C8B-B14F-4D97-AF65-F5344CB8AC3E}">
        <p14:creationId xmlns:p14="http://schemas.microsoft.com/office/powerpoint/2010/main" val="3183456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02- Hammer</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lstStyle/>
          <a:p>
            <a:pPr marL="0" indent="0">
              <a:buNone/>
            </a:pPr>
            <a:r>
              <a:rPr lang="en-ZA" dirty="0"/>
              <a:t>Short demonstration video where electrician talks about how to use a hammer. </a:t>
            </a:r>
          </a:p>
          <a:p>
            <a:pPr marL="0" indent="0">
              <a:buNone/>
            </a:pPr>
            <a:endParaRPr lang="en-ZA" dirty="0"/>
          </a:p>
          <a:p>
            <a:pPr marL="0" indent="0">
              <a:buNone/>
            </a:pPr>
            <a:r>
              <a:rPr lang="en-ZA" dirty="0"/>
              <a:t>Must cover the following: </a:t>
            </a:r>
          </a:p>
          <a:p>
            <a:r>
              <a:rPr lang="en-ZA" dirty="0"/>
              <a:t>Keep eyes on nail or chisel </a:t>
            </a:r>
          </a:p>
          <a:p>
            <a:r>
              <a:rPr lang="en-ZA" dirty="0"/>
              <a:t>Wear gloves or use foam rubber discs</a:t>
            </a:r>
          </a:p>
          <a:p>
            <a:r>
              <a:rPr lang="en-ZA" dirty="0"/>
              <a:t>Wear goggles if necessary</a:t>
            </a:r>
          </a:p>
        </p:txBody>
      </p:sp>
    </p:spTree>
    <p:custDataLst>
      <p:tags r:id="rId1"/>
    </p:custDataLst>
    <p:extLst>
      <p:ext uri="{BB962C8B-B14F-4D97-AF65-F5344CB8AC3E}">
        <p14:creationId xmlns:p14="http://schemas.microsoft.com/office/powerpoint/2010/main" val="1260341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03- Files</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lstStyle/>
          <a:p>
            <a:pPr marL="0" indent="0">
              <a:buNone/>
            </a:pPr>
            <a:r>
              <a:rPr lang="en-ZA" dirty="0"/>
              <a:t>Short demonstration video where electrician talks about how to use a files. </a:t>
            </a:r>
          </a:p>
          <a:p>
            <a:pPr marL="0" indent="0">
              <a:buNone/>
            </a:pPr>
            <a:endParaRPr lang="en-ZA" dirty="0"/>
          </a:p>
          <a:p>
            <a:pPr marL="0" indent="0">
              <a:buNone/>
            </a:pPr>
            <a:r>
              <a:rPr lang="en-ZA" dirty="0"/>
              <a:t>Must cover the following: </a:t>
            </a:r>
          </a:p>
          <a:p>
            <a:r>
              <a:rPr lang="en-ZA" dirty="0"/>
              <a:t>Keep clean and sharp </a:t>
            </a:r>
          </a:p>
          <a:p>
            <a:r>
              <a:rPr lang="en-ZA" dirty="0"/>
              <a:t>Ensure handle is fitted and tight</a:t>
            </a:r>
          </a:p>
          <a:p>
            <a:r>
              <a:rPr lang="en-ZA" dirty="0"/>
              <a:t>Never hit with a hammer or use as a lever</a:t>
            </a:r>
          </a:p>
          <a:p>
            <a:r>
              <a:rPr lang="en-ZA" dirty="0"/>
              <a:t>Do not put in your pocket</a:t>
            </a:r>
          </a:p>
        </p:txBody>
      </p:sp>
    </p:spTree>
    <p:custDataLst>
      <p:tags r:id="rId1"/>
    </p:custDataLst>
    <p:extLst>
      <p:ext uri="{BB962C8B-B14F-4D97-AF65-F5344CB8AC3E}">
        <p14:creationId xmlns:p14="http://schemas.microsoft.com/office/powerpoint/2010/main" val="3873395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04- How to check </a:t>
            </a:r>
            <a:r>
              <a:rPr lang="en-ZA" dirty="0" err="1"/>
              <a:t>powertools</a:t>
            </a:r>
            <a:endParaRPr lang="en-ZA" dirty="0"/>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normAutofit fontScale="85000" lnSpcReduction="10000"/>
          </a:bodyPr>
          <a:lstStyle/>
          <a:p>
            <a:pPr marL="0" indent="0">
              <a:buNone/>
            </a:pPr>
            <a:r>
              <a:rPr lang="en-ZA" dirty="0"/>
              <a:t>Short demonstration video where electrician talks about how to check </a:t>
            </a:r>
            <a:r>
              <a:rPr lang="en-ZA" dirty="0" err="1"/>
              <a:t>powertools</a:t>
            </a:r>
            <a:endParaRPr lang="en-ZA" dirty="0"/>
          </a:p>
          <a:p>
            <a:pPr marL="0" indent="0">
              <a:buNone/>
            </a:pPr>
            <a:endParaRPr lang="en-ZA" dirty="0"/>
          </a:p>
          <a:p>
            <a:pPr marL="0" indent="0">
              <a:buNone/>
            </a:pPr>
            <a:r>
              <a:rPr lang="en-ZA" dirty="0"/>
              <a:t>Must cover the following: </a:t>
            </a:r>
          </a:p>
          <a:p>
            <a:r>
              <a:rPr lang="en-ZA" dirty="0"/>
              <a:t>Examine before use</a:t>
            </a:r>
          </a:p>
          <a:p>
            <a:r>
              <a:rPr lang="en-ZA" dirty="0"/>
              <a:t>Make sure it is earthed (if not double insulated) and consequences if it is not earthed</a:t>
            </a:r>
          </a:p>
          <a:p>
            <a:r>
              <a:rPr lang="en-ZA" dirty="0"/>
              <a:t>Check cords for cracks or weaknesses, replace, do not patch. Discuss consequences using damaged cords</a:t>
            </a:r>
          </a:p>
          <a:p>
            <a:r>
              <a:rPr lang="en-ZA" dirty="0"/>
              <a:t>Check switch for correct on/off operation and consequences for not checking</a:t>
            </a:r>
          </a:p>
          <a:p>
            <a:r>
              <a:rPr lang="en-ZA" dirty="0"/>
              <a:t>Check for damages or cracks in housing and consequences if there is damage</a:t>
            </a:r>
          </a:p>
        </p:txBody>
      </p:sp>
    </p:spTree>
    <p:custDataLst>
      <p:tags r:id="rId1"/>
    </p:custDataLst>
    <p:extLst>
      <p:ext uri="{BB962C8B-B14F-4D97-AF65-F5344CB8AC3E}">
        <p14:creationId xmlns:p14="http://schemas.microsoft.com/office/powerpoint/2010/main" val="1318669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05- How to operate </a:t>
            </a:r>
            <a:r>
              <a:rPr lang="en-ZA" dirty="0" err="1"/>
              <a:t>powertools</a:t>
            </a:r>
            <a:r>
              <a:rPr lang="en-ZA" dirty="0"/>
              <a:t> correctly </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normAutofit fontScale="92500" lnSpcReduction="10000"/>
          </a:bodyPr>
          <a:lstStyle/>
          <a:p>
            <a:pPr marL="0" indent="0">
              <a:buNone/>
            </a:pPr>
            <a:r>
              <a:rPr lang="en-ZA" dirty="0"/>
              <a:t>Short demonstration video where electrician talks about how to operate  power tools correctly. </a:t>
            </a:r>
          </a:p>
          <a:p>
            <a:pPr marL="0" indent="0">
              <a:buNone/>
            </a:pPr>
            <a:endParaRPr lang="en-ZA" dirty="0"/>
          </a:p>
          <a:p>
            <a:pPr marL="0" indent="0">
              <a:buNone/>
            </a:pPr>
            <a:r>
              <a:rPr lang="en-ZA" dirty="0"/>
              <a:t>Must cover the following: </a:t>
            </a:r>
          </a:p>
          <a:p>
            <a:r>
              <a:rPr lang="en-ZA" dirty="0"/>
              <a:t>Place cords away safely away from heat, water and oil and out of the way of persons walking or vehicles crossing</a:t>
            </a:r>
          </a:p>
          <a:p>
            <a:r>
              <a:rPr lang="en-ZA" dirty="0"/>
              <a:t> Stop tools before adjusting </a:t>
            </a:r>
          </a:p>
          <a:p>
            <a:r>
              <a:rPr lang="en-ZA" dirty="0"/>
              <a:t>Secure workpiece</a:t>
            </a:r>
          </a:p>
          <a:p>
            <a:r>
              <a:rPr lang="en-ZA" dirty="0"/>
              <a:t>Work at the correct speed- do not force</a:t>
            </a:r>
          </a:p>
          <a:p>
            <a:r>
              <a:rPr lang="en-ZA" dirty="0"/>
              <a:t>Wear PPE when appropriate</a:t>
            </a:r>
          </a:p>
          <a:p>
            <a:pPr marL="0" indent="0">
              <a:buNone/>
            </a:pPr>
            <a:endParaRPr lang="en-ZA" dirty="0"/>
          </a:p>
        </p:txBody>
      </p:sp>
    </p:spTree>
    <p:custDataLst>
      <p:tags r:id="rId1"/>
    </p:custDataLst>
    <p:extLst>
      <p:ext uri="{BB962C8B-B14F-4D97-AF65-F5344CB8AC3E}">
        <p14:creationId xmlns:p14="http://schemas.microsoft.com/office/powerpoint/2010/main" val="1831060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AE14-929B-4D2C-88DE-13365ADD5BA5}"/>
              </a:ext>
            </a:extLst>
          </p:cNvPr>
          <p:cNvSpPr>
            <a:spLocks noGrp="1"/>
          </p:cNvSpPr>
          <p:nvPr>
            <p:ph type="title"/>
          </p:nvPr>
        </p:nvSpPr>
        <p:spPr/>
        <p:txBody>
          <a:bodyPr/>
          <a:lstStyle/>
          <a:p>
            <a:r>
              <a:rPr lang="en-ZA" dirty="0"/>
              <a:t>Video 06- Ladder safety</a:t>
            </a:r>
          </a:p>
        </p:txBody>
      </p:sp>
      <p:sp>
        <p:nvSpPr>
          <p:cNvPr id="3" name="Content Placeholder 2">
            <a:extLst>
              <a:ext uri="{FF2B5EF4-FFF2-40B4-BE49-F238E27FC236}">
                <a16:creationId xmlns:a16="http://schemas.microsoft.com/office/drawing/2014/main" id="{1F33AC83-EE12-46B1-A386-B3FDD0A47CB3}"/>
              </a:ext>
            </a:extLst>
          </p:cNvPr>
          <p:cNvSpPr>
            <a:spLocks noGrp="1"/>
          </p:cNvSpPr>
          <p:nvPr>
            <p:ph idx="1"/>
          </p:nvPr>
        </p:nvSpPr>
        <p:spPr/>
        <p:txBody>
          <a:bodyPr>
            <a:normAutofit fontScale="70000" lnSpcReduction="20000"/>
          </a:bodyPr>
          <a:lstStyle/>
          <a:p>
            <a:pPr marL="0" indent="0">
              <a:buNone/>
            </a:pPr>
            <a:r>
              <a:rPr lang="en-ZA" dirty="0"/>
              <a:t>Short demonstration video where electrician covers the following points. As he talks there should be someone demonstrating the various points. </a:t>
            </a:r>
          </a:p>
          <a:p>
            <a:r>
              <a:rPr lang="en-ZA" dirty="0"/>
              <a:t>Use correct ladder for the job (Fibre glass vs </a:t>
            </a:r>
            <a:r>
              <a:rPr lang="en-ZA" dirty="0" err="1"/>
              <a:t>aliminuim</a:t>
            </a:r>
            <a:r>
              <a:rPr lang="en-ZA" dirty="0"/>
              <a:t>)</a:t>
            </a:r>
          </a:p>
          <a:p>
            <a:r>
              <a:rPr lang="en-ZA" dirty="0"/>
              <a:t>No metal ladders when working with electricity</a:t>
            </a:r>
          </a:p>
          <a:p>
            <a:r>
              <a:rPr lang="en-ZA" dirty="0"/>
              <a:t>Don’t bring into contact with power conductors</a:t>
            </a:r>
          </a:p>
          <a:p>
            <a:r>
              <a:rPr lang="en-ZA" dirty="0"/>
              <a:t>Place at the correct angle</a:t>
            </a:r>
          </a:p>
          <a:p>
            <a:r>
              <a:rPr lang="en-ZA" dirty="0"/>
              <a:t>There must be someone holding the ladder unless it is securely tied at the top</a:t>
            </a:r>
          </a:p>
          <a:p>
            <a:r>
              <a:rPr lang="en-ZA" dirty="0"/>
              <a:t>Hinges of a step ladder must be locked before using</a:t>
            </a:r>
          </a:p>
          <a:p>
            <a:r>
              <a:rPr lang="en-ZA" dirty="0"/>
              <a:t>Lock doors before placing ladder over door</a:t>
            </a:r>
          </a:p>
          <a:p>
            <a:r>
              <a:rPr lang="en-ZA" dirty="0"/>
              <a:t>Do not lean ladder against windows or doors</a:t>
            </a:r>
          </a:p>
          <a:p>
            <a:r>
              <a:rPr lang="en-ZA" dirty="0"/>
              <a:t>Use both hands to climb a ladder </a:t>
            </a:r>
          </a:p>
          <a:p>
            <a:r>
              <a:rPr lang="en-ZA" dirty="0"/>
              <a:t>Haul tools but using a bucket or basked and remove after use</a:t>
            </a:r>
          </a:p>
          <a:p>
            <a:r>
              <a:rPr lang="en-ZA" dirty="0"/>
              <a:t>Store ladder safety and out of the way after use, either lying on its side or </a:t>
            </a:r>
            <a:r>
              <a:rPr lang="en-ZA" dirty="0" err="1"/>
              <a:t>suspensed</a:t>
            </a:r>
            <a:r>
              <a:rPr lang="en-ZA" dirty="0"/>
              <a:t> from several wall brackets to prevent warping. </a:t>
            </a:r>
          </a:p>
          <a:p>
            <a:pPr marL="0" indent="0">
              <a:buNone/>
            </a:pPr>
            <a:endParaRPr lang="en-ZA" dirty="0"/>
          </a:p>
        </p:txBody>
      </p:sp>
    </p:spTree>
    <p:custDataLst>
      <p:tags r:id="rId1"/>
    </p:custDataLst>
    <p:extLst>
      <p:ext uri="{BB962C8B-B14F-4D97-AF65-F5344CB8AC3E}">
        <p14:creationId xmlns:p14="http://schemas.microsoft.com/office/powerpoint/2010/main" val="2721983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will I be learning?  </a:t>
            </a:r>
          </a:p>
        </p:txBody>
      </p:sp>
      <p:sp>
        <p:nvSpPr>
          <p:cNvPr id="3" name="Content Placeholder 2"/>
          <p:cNvSpPr>
            <a:spLocks noGrp="1"/>
          </p:cNvSpPr>
          <p:nvPr>
            <p:ph idx="1"/>
          </p:nvPr>
        </p:nvSpPr>
        <p:spPr>
          <a:xfrm>
            <a:off x="518900" y="1454087"/>
            <a:ext cx="6099614" cy="937804"/>
          </a:xfrm>
        </p:spPr>
        <p:txBody>
          <a:bodyPr>
            <a:noAutofit/>
          </a:bodyPr>
          <a:lstStyle/>
          <a:p>
            <a:pPr marL="0" indent="0">
              <a:buNone/>
            </a:pPr>
            <a:r>
              <a:rPr lang="en-GB" dirty="0"/>
              <a:t>Your tools are like extensions of your hands. Since you will need them for every job you do, it makes sense to look after them right? </a:t>
            </a:r>
          </a:p>
          <a:p>
            <a:pPr marL="0" indent="0">
              <a:buNone/>
            </a:pPr>
            <a:r>
              <a:rPr lang="en-GB" dirty="0"/>
              <a:t>That’s why you will learn how to:</a:t>
            </a:r>
          </a:p>
          <a:p>
            <a:r>
              <a:rPr lang="en-GB" b="1" dirty="0"/>
              <a:t>Check your tools and equipment</a:t>
            </a:r>
            <a:r>
              <a:rPr lang="en-GB" dirty="0"/>
              <a:t> to make sure they are in good condition. </a:t>
            </a:r>
          </a:p>
          <a:p>
            <a:r>
              <a:rPr lang="en-GB" b="1" dirty="0"/>
              <a:t>Use your tools and equipment correctly</a:t>
            </a:r>
            <a:r>
              <a:rPr lang="en-GB" dirty="0"/>
              <a:t> so that they don’t get damaged. </a:t>
            </a:r>
          </a:p>
          <a:p>
            <a:r>
              <a:rPr lang="en-GB" dirty="0"/>
              <a:t> </a:t>
            </a:r>
            <a:r>
              <a:rPr lang="en-GB" b="1" dirty="0"/>
              <a:t>Follow the 5 safety rules </a:t>
            </a:r>
            <a:r>
              <a:rPr lang="en-GB" dirty="0"/>
              <a:t>for tools when completing any job. </a:t>
            </a:r>
          </a:p>
          <a:p>
            <a:pPr marL="0" indent="0">
              <a:buNone/>
            </a:pPr>
            <a:endParaRPr lang="en-GB" dirty="0"/>
          </a:p>
          <a:p>
            <a:pPr marL="0" indent="0">
              <a:buNone/>
            </a:pPr>
            <a:endParaRPr lang="en-GB" dirty="0"/>
          </a:p>
          <a:p>
            <a:endParaRPr lang="en-GB" dirty="0"/>
          </a:p>
          <a:p>
            <a:endParaRPr lang="en-GB" dirty="0"/>
          </a:p>
          <a:p>
            <a:endParaRPr lang="en-GB" dirty="0"/>
          </a:p>
        </p:txBody>
      </p:sp>
      <p:sp>
        <p:nvSpPr>
          <p:cNvPr id="5" name="Rectangle 4">
            <a:extLst>
              <a:ext uri="{FF2B5EF4-FFF2-40B4-BE49-F238E27FC236}">
                <a16:creationId xmlns:a16="http://schemas.microsoft.com/office/drawing/2014/main" id="{43BF1D61-6F20-4DD4-90F7-46B511D4D8D0}"/>
              </a:ext>
            </a:extLst>
          </p:cNvPr>
          <p:cNvSpPr/>
          <p:nvPr/>
        </p:nvSpPr>
        <p:spPr>
          <a:xfrm>
            <a:off x="7186281" y="1573595"/>
            <a:ext cx="2534194"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an electrician working with tools and his toolbox open next to him. </a:t>
            </a:r>
          </a:p>
        </p:txBody>
      </p:sp>
    </p:spTree>
    <p:custDataLst>
      <p:tags r:id="rId1"/>
    </p:custDataLst>
    <p:extLst>
      <p:ext uri="{BB962C8B-B14F-4D97-AF65-F5344CB8AC3E}">
        <p14:creationId xmlns:p14="http://schemas.microsoft.com/office/powerpoint/2010/main" val="152026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bother caring for tools? </a:t>
            </a:r>
          </a:p>
        </p:txBody>
      </p:sp>
      <p:sp>
        <p:nvSpPr>
          <p:cNvPr id="3" name="Content Placeholder 2"/>
          <p:cNvSpPr>
            <a:spLocks noGrp="1"/>
          </p:cNvSpPr>
          <p:nvPr>
            <p:ph idx="1"/>
          </p:nvPr>
        </p:nvSpPr>
        <p:spPr>
          <a:xfrm>
            <a:off x="518900" y="1256861"/>
            <a:ext cx="9276622" cy="937804"/>
          </a:xfrm>
        </p:spPr>
        <p:txBody>
          <a:bodyPr>
            <a:noAutofit/>
          </a:bodyPr>
          <a:lstStyle/>
          <a:p>
            <a:pPr marL="0" indent="0">
              <a:buNone/>
            </a:pPr>
            <a:r>
              <a:rPr lang="en-GB" dirty="0"/>
              <a:t>There are </a:t>
            </a:r>
            <a:r>
              <a:rPr lang="en-GB" b="1" dirty="0"/>
              <a:t>three main reasons </a:t>
            </a:r>
            <a:r>
              <a:rPr lang="en-GB" dirty="0"/>
              <a:t>that you need to look after your tools and use them correctly. </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74D5A4A8-9AC0-4522-95E3-C16F2E47D5A4}"/>
              </a:ext>
            </a:extLst>
          </p:cNvPr>
          <p:cNvSpPr/>
          <p:nvPr/>
        </p:nvSpPr>
        <p:spPr>
          <a:xfrm>
            <a:off x="1297898" y="2069024"/>
            <a:ext cx="8787396" cy="461665"/>
          </a:xfrm>
          <a:prstGeom prst="rect">
            <a:avLst/>
          </a:prstGeom>
          <a:solidFill>
            <a:schemeClr val="tx2">
              <a:lumMod val="40000"/>
              <a:lumOff val="60000"/>
            </a:schemeClr>
          </a:solidFill>
        </p:spPr>
        <p:txBody>
          <a:bodyPr wrap="square">
            <a:spAutoFit/>
          </a:bodyPr>
          <a:lstStyle/>
          <a:p>
            <a:r>
              <a:rPr lang="en-GB" sz="2400" i="1" dirty="0"/>
              <a:t>Click on each block below to for more information on each reason. </a:t>
            </a:r>
          </a:p>
        </p:txBody>
      </p:sp>
      <p:pic>
        <p:nvPicPr>
          <p:cNvPr id="5" name="Graphic 4" descr="User">
            <a:extLst>
              <a:ext uri="{FF2B5EF4-FFF2-40B4-BE49-F238E27FC236}">
                <a16:creationId xmlns:a16="http://schemas.microsoft.com/office/drawing/2014/main" id="{DFE0E399-4D07-440E-ACBF-5384727BA3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085140"/>
            <a:ext cx="784255" cy="854046"/>
          </a:xfrm>
          <a:prstGeom prst="rect">
            <a:avLst/>
          </a:prstGeom>
        </p:spPr>
      </p:pic>
      <p:sp>
        <p:nvSpPr>
          <p:cNvPr id="7" name="Rectangle 6">
            <a:extLst>
              <a:ext uri="{FF2B5EF4-FFF2-40B4-BE49-F238E27FC236}">
                <a16:creationId xmlns:a16="http://schemas.microsoft.com/office/drawing/2014/main" id="{B4A00F27-C40B-4C6C-A0DC-C8FC5F5638B0}"/>
              </a:ext>
            </a:extLst>
          </p:cNvPr>
          <p:cNvSpPr/>
          <p:nvPr/>
        </p:nvSpPr>
        <p:spPr>
          <a:xfrm>
            <a:off x="1297898" y="2939186"/>
            <a:ext cx="2534194" cy="1563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Reason 1</a:t>
            </a:r>
          </a:p>
          <a:p>
            <a:pPr algn="ctr"/>
            <a:r>
              <a:rPr lang="en-ZA" sz="2400" dirty="0"/>
              <a:t>Safety </a:t>
            </a:r>
          </a:p>
        </p:txBody>
      </p:sp>
      <p:sp>
        <p:nvSpPr>
          <p:cNvPr id="8" name="Rectangle 7">
            <a:extLst>
              <a:ext uri="{FF2B5EF4-FFF2-40B4-BE49-F238E27FC236}">
                <a16:creationId xmlns:a16="http://schemas.microsoft.com/office/drawing/2014/main" id="{04F33AF0-B607-4C05-A50E-D1EA3ECFE2E9}"/>
              </a:ext>
            </a:extLst>
          </p:cNvPr>
          <p:cNvSpPr/>
          <p:nvPr/>
        </p:nvSpPr>
        <p:spPr>
          <a:xfrm>
            <a:off x="4137134" y="2939186"/>
            <a:ext cx="2534194" cy="1563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Reason 2</a:t>
            </a:r>
          </a:p>
          <a:p>
            <a:pPr algn="ctr"/>
            <a:r>
              <a:rPr lang="en-ZA" sz="2400" dirty="0"/>
              <a:t>Cost </a:t>
            </a:r>
          </a:p>
        </p:txBody>
      </p:sp>
      <p:sp>
        <p:nvSpPr>
          <p:cNvPr id="9" name="Rectangle 8">
            <a:extLst>
              <a:ext uri="{FF2B5EF4-FFF2-40B4-BE49-F238E27FC236}">
                <a16:creationId xmlns:a16="http://schemas.microsoft.com/office/drawing/2014/main" id="{3C201966-3957-4E66-B6C7-1C5379DA0CDE}"/>
              </a:ext>
            </a:extLst>
          </p:cNvPr>
          <p:cNvSpPr/>
          <p:nvPr/>
        </p:nvSpPr>
        <p:spPr>
          <a:xfrm>
            <a:off x="6976370" y="2926855"/>
            <a:ext cx="2534194" cy="1563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Reason 3</a:t>
            </a:r>
          </a:p>
          <a:p>
            <a:pPr algn="ctr"/>
            <a:r>
              <a:rPr lang="en-ZA" sz="2400" dirty="0"/>
              <a:t>Responsibility as an employee </a:t>
            </a:r>
          </a:p>
        </p:txBody>
      </p:sp>
    </p:spTree>
    <p:custDataLst>
      <p:tags r:id="rId1"/>
    </p:custDataLst>
    <p:extLst>
      <p:ext uri="{BB962C8B-B14F-4D97-AF65-F5344CB8AC3E}">
        <p14:creationId xmlns:p14="http://schemas.microsoft.com/office/powerpoint/2010/main" val="12656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Topics Menu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464F7525-BFFD-4945-A201-D7E5B04417E6}"/>
              </a:ext>
            </a:extLst>
          </p:cNvPr>
          <p:cNvSpPr/>
          <p:nvPr/>
        </p:nvSpPr>
        <p:spPr>
          <a:xfrm>
            <a:off x="6706527" y="2911588"/>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Ladder  care and safety </a:t>
            </a:r>
          </a:p>
        </p:txBody>
      </p:sp>
      <p:sp>
        <p:nvSpPr>
          <p:cNvPr id="5" name="Rectangle 4">
            <a:extLst>
              <a:ext uri="{FF2B5EF4-FFF2-40B4-BE49-F238E27FC236}">
                <a16:creationId xmlns:a16="http://schemas.microsoft.com/office/drawing/2014/main" id="{592DB44B-838D-4212-A8C8-ACCF0BCFE981}"/>
              </a:ext>
            </a:extLst>
          </p:cNvPr>
          <p:cNvSpPr/>
          <p:nvPr/>
        </p:nvSpPr>
        <p:spPr>
          <a:xfrm>
            <a:off x="4318875" y="2911588"/>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Power tool care and safety </a:t>
            </a:r>
          </a:p>
        </p:txBody>
      </p:sp>
      <p:sp>
        <p:nvSpPr>
          <p:cNvPr id="6" name="Rectangle 5">
            <a:extLst>
              <a:ext uri="{FF2B5EF4-FFF2-40B4-BE49-F238E27FC236}">
                <a16:creationId xmlns:a16="http://schemas.microsoft.com/office/drawing/2014/main" id="{0D6DA694-E5AA-4399-A47D-519AA44CCBAE}"/>
              </a:ext>
            </a:extLst>
          </p:cNvPr>
          <p:cNvSpPr/>
          <p:nvPr/>
        </p:nvSpPr>
        <p:spPr>
          <a:xfrm>
            <a:off x="1931223" y="2911588"/>
            <a:ext cx="2093867" cy="1192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Hand tool care and safety </a:t>
            </a:r>
          </a:p>
        </p:txBody>
      </p:sp>
      <p:sp>
        <p:nvSpPr>
          <p:cNvPr id="7" name="Rectangle 6">
            <a:extLst>
              <a:ext uri="{FF2B5EF4-FFF2-40B4-BE49-F238E27FC236}">
                <a16:creationId xmlns:a16="http://schemas.microsoft.com/office/drawing/2014/main" id="{B0CA1D40-0D46-4D07-8E7A-F3BF79257EFB}"/>
              </a:ext>
            </a:extLst>
          </p:cNvPr>
          <p:cNvSpPr/>
          <p:nvPr/>
        </p:nvSpPr>
        <p:spPr>
          <a:xfrm>
            <a:off x="7940344" y="4643313"/>
            <a:ext cx="1996136" cy="853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Exit this unit</a:t>
            </a:r>
          </a:p>
        </p:txBody>
      </p:sp>
      <p:sp>
        <p:nvSpPr>
          <p:cNvPr id="8" name="Content Placeholder 2">
            <a:extLst>
              <a:ext uri="{FF2B5EF4-FFF2-40B4-BE49-F238E27FC236}">
                <a16:creationId xmlns:a16="http://schemas.microsoft.com/office/drawing/2014/main" id="{EFEFCBE6-3629-496F-A0D2-C70DFB61EB25}"/>
              </a:ext>
            </a:extLst>
          </p:cNvPr>
          <p:cNvSpPr txBox="1">
            <a:spLocks/>
          </p:cNvSpPr>
          <p:nvPr/>
        </p:nvSpPr>
        <p:spPr>
          <a:xfrm>
            <a:off x="481376" y="114306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These are the three topics covered in this unit. You can do them in any order. </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a:p>
            <a:pPr marL="0" indent="0">
              <a:buNone/>
            </a:pPr>
            <a:endParaRPr lang="en-GB" dirty="0"/>
          </a:p>
          <a:p>
            <a:endParaRPr lang="en-GB" dirty="0"/>
          </a:p>
        </p:txBody>
      </p:sp>
      <p:sp>
        <p:nvSpPr>
          <p:cNvPr id="9" name="Rectangle 8">
            <a:extLst>
              <a:ext uri="{FF2B5EF4-FFF2-40B4-BE49-F238E27FC236}">
                <a16:creationId xmlns:a16="http://schemas.microsoft.com/office/drawing/2014/main" id="{B2DE58DA-1F1C-40B7-9F6E-0648EDCB8436}"/>
              </a:ext>
            </a:extLst>
          </p:cNvPr>
          <p:cNvSpPr/>
          <p:nvPr/>
        </p:nvSpPr>
        <p:spPr>
          <a:xfrm>
            <a:off x="1297898" y="2025461"/>
            <a:ext cx="8787396" cy="461665"/>
          </a:xfrm>
          <a:prstGeom prst="rect">
            <a:avLst/>
          </a:prstGeom>
          <a:solidFill>
            <a:schemeClr val="tx2">
              <a:lumMod val="40000"/>
              <a:lumOff val="60000"/>
            </a:schemeClr>
          </a:solidFill>
        </p:spPr>
        <p:txBody>
          <a:bodyPr wrap="square">
            <a:spAutoFit/>
          </a:bodyPr>
          <a:lstStyle/>
          <a:p>
            <a:r>
              <a:rPr lang="en-GB" sz="2400" i="1" dirty="0"/>
              <a:t>Click on each of the blocks below to work through the topics. </a:t>
            </a:r>
          </a:p>
        </p:txBody>
      </p:sp>
      <p:pic>
        <p:nvPicPr>
          <p:cNvPr id="10" name="Graphic 9" descr="User">
            <a:extLst>
              <a:ext uri="{FF2B5EF4-FFF2-40B4-BE49-F238E27FC236}">
                <a16:creationId xmlns:a16="http://schemas.microsoft.com/office/drawing/2014/main" id="{5A38B879-B6D7-42BD-8D1C-1834DEEC788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041577"/>
            <a:ext cx="784255" cy="854046"/>
          </a:xfrm>
          <a:prstGeom prst="rect">
            <a:avLst/>
          </a:prstGeom>
        </p:spPr>
      </p:pic>
    </p:spTree>
    <p:custDataLst>
      <p:tags r:id="rId1"/>
    </p:custDataLst>
    <p:extLst>
      <p:ext uri="{BB962C8B-B14F-4D97-AF65-F5344CB8AC3E}">
        <p14:creationId xmlns:p14="http://schemas.microsoft.com/office/powerpoint/2010/main" val="161696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Tim hurts his hands </a:t>
            </a:r>
          </a:p>
        </p:txBody>
      </p:sp>
      <p:sp>
        <p:nvSpPr>
          <p:cNvPr id="3" name="Content Placeholder 2"/>
          <p:cNvSpPr>
            <a:spLocks noGrp="1"/>
          </p:cNvSpPr>
          <p:nvPr>
            <p:ph idx="1"/>
          </p:nvPr>
        </p:nvSpPr>
        <p:spPr>
          <a:xfrm>
            <a:off x="518900" y="1166700"/>
            <a:ext cx="9069237" cy="937804"/>
          </a:xfrm>
        </p:spPr>
        <p:txBody>
          <a:bodyPr>
            <a:noAutofit/>
          </a:bodyPr>
          <a:lstStyle/>
          <a:p>
            <a:pPr marL="0" indent="0">
              <a:buNone/>
            </a:pPr>
            <a:r>
              <a:rPr lang="en-ZA" dirty="0"/>
              <a:t>Tim is a maintenance electrician at a townhouse. One of the tenants has asked him to change an old kitchen fluorescent light to LED one.  He used the following tools: Pliers, screwdriver, voltage meter and a ladder.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24039B14-4353-490D-BBBD-895B0B76893F}"/>
              </a:ext>
            </a:extLst>
          </p:cNvPr>
          <p:cNvSpPr/>
          <p:nvPr/>
        </p:nvSpPr>
        <p:spPr>
          <a:xfrm>
            <a:off x="656260" y="2999479"/>
            <a:ext cx="1799557" cy="1032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pliers </a:t>
            </a:r>
          </a:p>
        </p:txBody>
      </p:sp>
      <p:sp>
        <p:nvSpPr>
          <p:cNvPr id="7" name="Rectangle 6">
            <a:extLst>
              <a:ext uri="{FF2B5EF4-FFF2-40B4-BE49-F238E27FC236}">
                <a16:creationId xmlns:a16="http://schemas.microsoft.com/office/drawing/2014/main" id="{07CD0CA9-F629-41D7-BD4B-D90FE2BCFED4}"/>
              </a:ext>
            </a:extLst>
          </p:cNvPr>
          <p:cNvSpPr/>
          <p:nvPr/>
        </p:nvSpPr>
        <p:spPr>
          <a:xfrm>
            <a:off x="8204287" y="0"/>
            <a:ext cx="2035088" cy="771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Check scenario with SME? </a:t>
            </a:r>
          </a:p>
        </p:txBody>
      </p:sp>
      <p:sp>
        <p:nvSpPr>
          <p:cNvPr id="8" name="Rectangle 7">
            <a:extLst>
              <a:ext uri="{FF2B5EF4-FFF2-40B4-BE49-F238E27FC236}">
                <a16:creationId xmlns:a16="http://schemas.microsoft.com/office/drawing/2014/main" id="{0E1C7458-03BB-45CE-AA3A-6B685C6125BC}"/>
              </a:ext>
            </a:extLst>
          </p:cNvPr>
          <p:cNvSpPr/>
          <p:nvPr/>
        </p:nvSpPr>
        <p:spPr>
          <a:xfrm>
            <a:off x="5886995" y="2607591"/>
            <a:ext cx="3150883" cy="2756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Tim changing a light in the kitchen </a:t>
            </a:r>
          </a:p>
        </p:txBody>
      </p:sp>
      <p:sp>
        <p:nvSpPr>
          <p:cNvPr id="9" name="Rectangle 8">
            <a:extLst>
              <a:ext uri="{FF2B5EF4-FFF2-40B4-BE49-F238E27FC236}">
                <a16:creationId xmlns:a16="http://schemas.microsoft.com/office/drawing/2014/main" id="{185753E4-6CB9-40F2-AF8C-E6143F5ADBF2}"/>
              </a:ext>
            </a:extLst>
          </p:cNvPr>
          <p:cNvSpPr/>
          <p:nvPr/>
        </p:nvSpPr>
        <p:spPr>
          <a:xfrm>
            <a:off x="2716825" y="2993181"/>
            <a:ext cx="1799557" cy="1032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screwdriver </a:t>
            </a:r>
          </a:p>
        </p:txBody>
      </p:sp>
      <p:sp>
        <p:nvSpPr>
          <p:cNvPr id="10" name="Rectangle 9">
            <a:extLst>
              <a:ext uri="{FF2B5EF4-FFF2-40B4-BE49-F238E27FC236}">
                <a16:creationId xmlns:a16="http://schemas.microsoft.com/office/drawing/2014/main" id="{9E700841-030B-4865-904A-C46BA567BD71}"/>
              </a:ext>
            </a:extLst>
          </p:cNvPr>
          <p:cNvSpPr/>
          <p:nvPr/>
        </p:nvSpPr>
        <p:spPr>
          <a:xfrm>
            <a:off x="662430" y="4211062"/>
            <a:ext cx="1799557" cy="1032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t>
            </a:r>
          </a:p>
          <a:p>
            <a:pPr algn="ctr"/>
            <a:r>
              <a:rPr lang="en-ZA" dirty="0"/>
              <a:t>Voltage meter</a:t>
            </a:r>
          </a:p>
        </p:txBody>
      </p:sp>
      <p:sp>
        <p:nvSpPr>
          <p:cNvPr id="11" name="Rectangle 10">
            <a:extLst>
              <a:ext uri="{FF2B5EF4-FFF2-40B4-BE49-F238E27FC236}">
                <a16:creationId xmlns:a16="http://schemas.microsoft.com/office/drawing/2014/main" id="{B3670C25-907A-4B22-934A-332B8637E6B6}"/>
              </a:ext>
            </a:extLst>
          </p:cNvPr>
          <p:cNvSpPr/>
          <p:nvPr/>
        </p:nvSpPr>
        <p:spPr>
          <a:xfrm>
            <a:off x="2716825" y="4211062"/>
            <a:ext cx="1799557" cy="1032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ladder </a:t>
            </a:r>
          </a:p>
        </p:txBody>
      </p:sp>
    </p:spTree>
    <p:custDataLst>
      <p:tags r:id="rId1"/>
    </p:custDataLst>
    <p:extLst>
      <p:ext uri="{BB962C8B-B14F-4D97-AF65-F5344CB8AC3E}">
        <p14:creationId xmlns:p14="http://schemas.microsoft.com/office/powerpoint/2010/main" val="136962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Tim hurts his hands </a:t>
            </a:r>
          </a:p>
        </p:txBody>
      </p:sp>
      <p:sp>
        <p:nvSpPr>
          <p:cNvPr id="3" name="Content Placeholder 2"/>
          <p:cNvSpPr>
            <a:spLocks noGrp="1"/>
          </p:cNvSpPr>
          <p:nvPr>
            <p:ph idx="1"/>
          </p:nvPr>
        </p:nvSpPr>
        <p:spPr>
          <a:xfrm>
            <a:off x="518900" y="1166700"/>
            <a:ext cx="9276623" cy="937804"/>
          </a:xfrm>
        </p:spPr>
        <p:txBody>
          <a:bodyPr>
            <a:noAutofit/>
          </a:bodyPr>
          <a:lstStyle/>
          <a:p>
            <a:pPr marL="0" indent="0">
              <a:buNone/>
            </a:pPr>
            <a:r>
              <a:rPr lang="en-ZA" dirty="0"/>
              <a:t>Something went wrong and he cut his hands.  It has something to do with the tools he used. </a:t>
            </a: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6" name="Rectangle 5">
            <a:extLst>
              <a:ext uri="{FF2B5EF4-FFF2-40B4-BE49-F238E27FC236}">
                <a16:creationId xmlns:a16="http://schemas.microsoft.com/office/drawing/2014/main" id="{24039B14-4353-490D-BBBD-895B0B76893F}"/>
              </a:ext>
            </a:extLst>
          </p:cNvPr>
          <p:cNvSpPr/>
          <p:nvPr/>
        </p:nvSpPr>
        <p:spPr>
          <a:xfrm>
            <a:off x="1376594" y="2930367"/>
            <a:ext cx="4340682"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an open tool box inside should be pliers, screwdriver, hammers, voltage meter. </a:t>
            </a:r>
          </a:p>
          <a:p>
            <a:pPr algn="ctr"/>
            <a:r>
              <a:rPr lang="en-ZA" b="1" dirty="0"/>
              <a:t>Note the screwdriver needs to have a broken handle, the metal part of the screwdriver should be poking through the plastic insulation.  </a:t>
            </a:r>
          </a:p>
        </p:txBody>
      </p:sp>
      <p:sp>
        <p:nvSpPr>
          <p:cNvPr id="9" name="Rectangle 8">
            <a:extLst>
              <a:ext uri="{FF2B5EF4-FFF2-40B4-BE49-F238E27FC236}">
                <a16:creationId xmlns:a16="http://schemas.microsoft.com/office/drawing/2014/main" id="{09527F70-F531-4D78-B9A5-051202D6C308}"/>
              </a:ext>
            </a:extLst>
          </p:cNvPr>
          <p:cNvSpPr/>
          <p:nvPr/>
        </p:nvSpPr>
        <p:spPr>
          <a:xfrm>
            <a:off x="6828154" y="2879725"/>
            <a:ext cx="2828032" cy="231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of Tim holding his hand, looking like he is in pain /maybe hand can be bandaged?</a:t>
            </a:r>
          </a:p>
        </p:txBody>
      </p:sp>
      <p:sp>
        <p:nvSpPr>
          <p:cNvPr id="10" name="Rectangle 9">
            <a:extLst>
              <a:ext uri="{FF2B5EF4-FFF2-40B4-BE49-F238E27FC236}">
                <a16:creationId xmlns:a16="http://schemas.microsoft.com/office/drawing/2014/main" id="{B99B2564-5366-4F95-A30D-5DBC195896C8}"/>
              </a:ext>
            </a:extLst>
          </p:cNvPr>
          <p:cNvSpPr/>
          <p:nvPr/>
        </p:nvSpPr>
        <p:spPr>
          <a:xfrm>
            <a:off x="1228107" y="1992563"/>
            <a:ext cx="8787396" cy="830997"/>
          </a:xfrm>
          <a:prstGeom prst="rect">
            <a:avLst/>
          </a:prstGeom>
          <a:solidFill>
            <a:schemeClr val="tx2">
              <a:lumMod val="40000"/>
              <a:lumOff val="60000"/>
            </a:schemeClr>
          </a:solidFill>
        </p:spPr>
        <p:txBody>
          <a:bodyPr wrap="square">
            <a:spAutoFit/>
          </a:bodyPr>
          <a:lstStyle/>
          <a:p>
            <a:r>
              <a:rPr lang="en-ZA" sz="2400" i="1" dirty="0"/>
              <a:t>Take a look inside of his tool box and see if you can figure out why he injured himself.</a:t>
            </a:r>
            <a:endParaRPr lang="en-GB" sz="2400" i="1" dirty="0"/>
          </a:p>
        </p:txBody>
      </p:sp>
      <p:pic>
        <p:nvPicPr>
          <p:cNvPr id="11" name="Graphic 10" descr="User">
            <a:extLst>
              <a:ext uri="{FF2B5EF4-FFF2-40B4-BE49-F238E27FC236}">
                <a16:creationId xmlns:a16="http://schemas.microsoft.com/office/drawing/2014/main" id="{2A5D3F2A-F5C3-416B-9643-1F6FF8B8D1A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4061" y="2008679"/>
            <a:ext cx="784255" cy="854046"/>
          </a:xfrm>
          <a:prstGeom prst="rect">
            <a:avLst/>
          </a:prstGeom>
        </p:spPr>
      </p:pic>
    </p:spTree>
    <p:custDataLst>
      <p:tags r:id="rId1"/>
    </p:custDataLst>
    <p:extLst>
      <p:ext uri="{BB962C8B-B14F-4D97-AF65-F5344CB8AC3E}">
        <p14:creationId xmlns:p14="http://schemas.microsoft.com/office/powerpoint/2010/main" val="178844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did Tim hurt himself?</a:t>
            </a:r>
          </a:p>
        </p:txBody>
      </p:sp>
      <p:sp>
        <p:nvSpPr>
          <p:cNvPr id="3" name="Content Placeholder 2"/>
          <p:cNvSpPr>
            <a:spLocks noGrp="1"/>
          </p:cNvSpPr>
          <p:nvPr>
            <p:ph idx="1"/>
          </p:nvPr>
        </p:nvSpPr>
        <p:spPr>
          <a:xfrm>
            <a:off x="518900" y="1166700"/>
            <a:ext cx="8831461" cy="937804"/>
          </a:xfrm>
        </p:spPr>
        <p:txBody>
          <a:bodyPr>
            <a:noAutofit/>
          </a:bodyPr>
          <a:lstStyle/>
          <a:p>
            <a:pPr marL="0" indent="0">
              <a:buNone/>
            </a:pPr>
            <a:r>
              <a:rPr lang="en-GB" dirty="0"/>
              <a:t>Which tool that caused Tim to cut his hand?</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The pliers</a:t>
            </a:r>
          </a:p>
          <a:p>
            <a:pPr>
              <a:buFont typeface="Courier New" panose="02070309020205020404" pitchFamily="49" charset="0"/>
              <a:buChar char="o"/>
            </a:pPr>
            <a:r>
              <a:rPr lang="en-GB" dirty="0"/>
              <a:t>The hammer</a:t>
            </a:r>
          </a:p>
          <a:p>
            <a:pPr>
              <a:buFont typeface="Courier New" panose="02070309020205020404" pitchFamily="49" charset="0"/>
              <a:buChar char="o"/>
            </a:pPr>
            <a:r>
              <a:rPr lang="en-GB" i="1" dirty="0"/>
              <a:t>The screwdriver</a:t>
            </a:r>
          </a:p>
          <a:p>
            <a:pPr>
              <a:buFont typeface="Courier New" panose="02070309020205020404" pitchFamily="49" charset="0"/>
              <a:buChar char="o"/>
            </a:pPr>
            <a:r>
              <a:rPr lang="en-GB" dirty="0"/>
              <a:t>The Voltage meter</a:t>
            </a:r>
          </a:p>
          <a:p>
            <a:pPr marL="0" indent="0">
              <a:buNone/>
            </a:pPr>
            <a:endParaRPr lang="en-GB" dirty="0"/>
          </a:p>
          <a:p>
            <a:pPr marL="0" indent="0">
              <a:buNone/>
            </a:pPr>
            <a:endParaRPr lang="en-GB" dirty="0"/>
          </a:p>
          <a:p>
            <a:endParaRPr lang="en-GB" dirty="0"/>
          </a:p>
          <a:p>
            <a:endParaRPr lang="en-GB" dirty="0"/>
          </a:p>
          <a:p>
            <a:endParaRPr lang="en-GB" dirty="0"/>
          </a:p>
        </p:txBody>
      </p:sp>
      <p:sp>
        <p:nvSpPr>
          <p:cNvPr id="7" name="Rectangle 6">
            <a:extLst>
              <a:ext uri="{FF2B5EF4-FFF2-40B4-BE49-F238E27FC236}">
                <a16:creationId xmlns:a16="http://schemas.microsoft.com/office/drawing/2014/main" id="{D100EB81-57FA-47CE-904E-EF57434C646C}"/>
              </a:ext>
            </a:extLst>
          </p:cNvPr>
          <p:cNvSpPr/>
          <p:nvPr/>
        </p:nvSpPr>
        <p:spPr>
          <a:xfrm>
            <a:off x="1297898" y="1786957"/>
            <a:ext cx="8787396" cy="461665"/>
          </a:xfrm>
          <a:prstGeom prst="rect">
            <a:avLst/>
          </a:prstGeom>
          <a:solidFill>
            <a:schemeClr val="tx2">
              <a:lumMod val="40000"/>
              <a:lumOff val="60000"/>
            </a:schemeClr>
          </a:solidFill>
        </p:spPr>
        <p:txBody>
          <a:bodyPr wrap="square">
            <a:spAutoFit/>
          </a:bodyPr>
          <a:lstStyle/>
          <a:p>
            <a:r>
              <a:rPr lang="en-GB" sz="2400" i="1" dirty="0"/>
              <a:t>Choose the correct answer from the options below and click “Submit”. </a:t>
            </a:r>
          </a:p>
        </p:txBody>
      </p:sp>
      <p:pic>
        <p:nvPicPr>
          <p:cNvPr id="8" name="Graphic 7" descr="User">
            <a:extLst>
              <a:ext uri="{FF2B5EF4-FFF2-40B4-BE49-F238E27FC236}">
                <a16:creationId xmlns:a16="http://schemas.microsoft.com/office/drawing/2014/main" id="{E7D7FF13-033B-44FE-83F7-AE194277C7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6119" y="1635602"/>
            <a:ext cx="784255" cy="854046"/>
          </a:xfrm>
          <a:prstGeom prst="rect">
            <a:avLst/>
          </a:prstGeom>
        </p:spPr>
      </p:pic>
    </p:spTree>
    <p:custDataLst>
      <p:tags r:id="rId1"/>
    </p:custDataLst>
    <p:extLst>
      <p:ext uri="{BB962C8B-B14F-4D97-AF65-F5344CB8AC3E}">
        <p14:creationId xmlns:p14="http://schemas.microsoft.com/office/powerpoint/2010/main" val="20994060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11165</TotalTime>
  <Words>3235</Words>
  <Application>Microsoft Office PowerPoint</Application>
  <PresentationFormat>Custom</PresentationFormat>
  <Paragraphs>530</Paragraphs>
  <Slides>35</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Courier New</vt:lpstr>
      <vt:lpstr>Open Sans</vt:lpstr>
      <vt:lpstr>Office Theme</vt:lpstr>
      <vt:lpstr>Caring for your tools and equipment  </vt:lpstr>
      <vt:lpstr>Outcomes </vt:lpstr>
      <vt:lpstr>What will I be learning?  </vt:lpstr>
      <vt:lpstr>What will I be learning?  </vt:lpstr>
      <vt:lpstr>Why bother caring for tools? </vt:lpstr>
      <vt:lpstr>Topics Menu  </vt:lpstr>
      <vt:lpstr>Tim hurts his hands </vt:lpstr>
      <vt:lpstr>Tim hurts his hands </vt:lpstr>
      <vt:lpstr>Why did Tim hurt himself?</vt:lpstr>
      <vt:lpstr>It’s the screwdriver’s fault!</vt:lpstr>
      <vt:lpstr>Check your tools</vt:lpstr>
      <vt:lpstr>Check your tools</vt:lpstr>
      <vt:lpstr>Check your tools</vt:lpstr>
      <vt:lpstr>Check your tools</vt:lpstr>
      <vt:lpstr>Check your tools</vt:lpstr>
      <vt:lpstr>Use your tools correctly</vt:lpstr>
      <vt:lpstr>Checks on portable tools</vt:lpstr>
      <vt:lpstr>Checks on portable equipment</vt:lpstr>
      <vt:lpstr>Checks on portable equipment</vt:lpstr>
      <vt:lpstr>Feedback</vt:lpstr>
      <vt:lpstr>Use equipment correctly</vt:lpstr>
      <vt:lpstr>Use equipment correctly </vt:lpstr>
      <vt:lpstr>Ladder safety</vt:lpstr>
      <vt:lpstr>Ladder safety</vt:lpstr>
      <vt:lpstr>Ladder safety</vt:lpstr>
      <vt:lpstr>Ladder safety</vt:lpstr>
      <vt:lpstr>Ladder safety</vt:lpstr>
      <vt:lpstr>Ladder safety</vt:lpstr>
      <vt:lpstr>Voice recording 01- Did you know? </vt:lpstr>
      <vt:lpstr>Video 01- Screwdriver</vt:lpstr>
      <vt:lpstr>Video 02- Hammer</vt:lpstr>
      <vt:lpstr>Video 03- Files</vt:lpstr>
      <vt:lpstr>Video 04- How to check powertools</vt:lpstr>
      <vt:lpstr>Video 05- How to operate powertools correctly </vt:lpstr>
      <vt:lpstr>Video 06- Ladder safety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479</cp:revision>
  <dcterms:created xsi:type="dcterms:W3CDTF">2018-02-02T12:07:09Z</dcterms:created>
  <dcterms:modified xsi:type="dcterms:W3CDTF">2018-09-20T07:23:15Z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