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notesSlides/notesSlide7.xml" ContentType="application/vnd.openxmlformats-officedocument.presentationml.notesSlide+xml"/>
  <Override PartName="/ppt/tags/tag16.xml" ContentType="application/vnd.openxmlformats-officedocument.presentationml.tags+xml"/>
  <Override PartName="/ppt/notesSlides/notesSlide8.xml" ContentType="application/vnd.openxmlformats-officedocument.presentationml.notesSlide+xml"/>
  <Override PartName="/ppt/tags/tag17.xml" ContentType="application/vnd.openxmlformats-officedocument.presentationml.tags+xml"/>
  <Override PartName="/ppt/notesSlides/notesSlide9.xml" ContentType="application/vnd.openxmlformats-officedocument.presentationml.notesSlide+xml"/>
  <Override PartName="/ppt/tags/tag18.xml" ContentType="application/vnd.openxmlformats-officedocument.presentationml.tags+xml"/>
  <Override PartName="/ppt/notesSlides/notesSlide10.xml" ContentType="application/vnd.openxmlformats-officedocument.presentationml.notesSlide+xml"/>
  <Override PartName="/ppt/tags/tag19.xml" ContentType="application/vnd.openxmlformats-officedocument.presentationml.tags+xml"/>
  <Override PartName="/ppt/notesSlides/notesSlide11.xml" ContentType="application/vnd.openxmlformats-officedocument.presentationml.notesSlide+xml"/>
  <Override PartName="/ppt/tags/tag20.xml" ContentType="application/vnd.openxmlformats-officedocument.presentationml.tags+xml"/>
  <Override PartName="/ppt/notesSlides/notesSlide12.xml" ContentType="application/vnd.openxmlformats-officedocument.presentationml.notesSlide+xml"/>
  <Override PartName="/ppt/tags/tag21.xml" ContentType="application/vnd.openxmlformats-officedocument.presentationml.tags+xml"/>
  <Override PartName="/ppt/notesSlides/notesSlide13.xml" ContentType="application/vnd.openxmlformats-officedocument.presentationml.notesSlide+xml"/>
  <Override PartName="/ppt/tags/tag22.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25"/>
  </p:notesMasterIdLst>
  <p:sldIdLst>
    <p:sldId id="256" r:id="rId2"/>
    <p:sldId id="317" r:id="rId3"/>
    <p:sldId id="308" r:id="rId4"/>
    <p:sldId id="332" r:id="rId5"/>
    <p:sldId id="334" r:id="rId6"/>
    <p:sldId id="335" r:id="rId7"/>
    <p:sldId id="318" r:id="rId8"/>
    <p:sldId id="336" r:id="rId9"/>
    <p:sldId id="337" r:id="rId10"/>
    <p:sldId id="319" r:id="rId11"/>
    <p:sldId id="330" r:id="rId12"/>
    <p:sldId id="333" r:id="rId13"/>
    <p:sldId id="320" r:id="rId14"/>
    <p:sldId id="338" r:id="rId15"/>
    <p:sldId id="270" r:id="rId16"/>
    <p:sldId id="321" r:id="rId17"/>
    <p:sldId id="331" r:id="rId18"/>
    <p:sldId id="323" r:id="rId19"/>
    <p:sldId id="324" r:id="rId20"/>
    <p:sldId id="325" r:id="rId21"/>
    <p:sldId id="326" r:id="rId22"/>
    <p:sldId id="327" r:id="rId23"/>
    <p:sldId id="328" r:id="rId24"/>
  </p:sldIdLst>
  <p:sldSz cx="10239375" cy="5759450"/>
  <p:notesSz cx="6858000" cy="9144000"/>
  <p:custDataLst>
    <p:tags r:id="rId2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317"/>
            <p14:sldId id="308"/>
            <p14:sldId id="332"/>
            <p14:sldId id="334"/>
            <p14:sldId id="335"/>
            <p14:sldId id="318"/>
            <p14:sldId id="336"/>
            <p14:sldId id="337"/>
            <p14:sldId id="319"/>
            <p14:sldId id="330"/>
            <p14:sldId id="333"/>
            <p14:sldId id="320"/>
            <p14:sldId id="338"/>
          </p14:sldIdLst>
        </p14:section>
        <p14:section name="Appendix" id="{61A5EB1E-5BAC-224D-8F20-5D1D8E086C2B}">
          <p14:sldIdLst>
            <p14:sldId id="270"/>
            <p14:sldId id="321"/>
            <p14:sldId id="331"/>
            <p14:sldId id="323"/>
            <p14:sldId id="324"/>
            <p14:sldId id="325"/>
            <p14:sldId id="326"/>
            <p14:sldId id="327"/>
            <p14:sldId id="32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7" clrIdx="0">
    <p:extLst/>
  </p:cmAuthor>
  <p:cmAuthor id="2" name="Benita Gomes" initials="BG" lastIdx="4" clrIdx="1">
    <p:extLst>
      <p:ext uri="{19B8F6BF-5375-455C-9EA6-DF929625EA0E}">
        <p15:presenceInfo xmlns:p15="http://schemas.microsoft.com/office/powerpoint/2012/main" userId="Benita Go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50" autoAdjust="0"/>
    <p:restoredTop sz="90785" autoAdjust="0"/>
  </p:normalViewPr>
  <p:slideViewPr>
    <p:cSldViewPr snapToGrid="0" snapToObjects="1">
      <p:cViewPr varScale="1">
        <p:scale>
          <a:sx n="123" d="100"/>
          <a:sy n="123" d="100"/>
        </p:scale>
        <p:origin x="92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25/09/2018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 for interactivity</a:t>
            </a:r>
          </a:p>
          <a:p>
            <a:r>
              <a:rPr lang="en-US" b="0" dirty="0"/>
              <a:t>When the learner clicks on each block, it should expand to slides</a:t>
            </a:r>
          </a:p>
        </p:txBody>
      </p:sp>
      <p:sp>
        <p:nvSpPr>
          <p:cNvPr id="4" name="Slide Number Placeholder 3"/>
          <p:cNvSpPr>
            <a:spLocks noGrp="1"/>
          </p:cNvSpPr>
          <p:nvPr>
            <p:ph type="sldNum" sz="quarter" idx="10"/>
          </p:nvPr>
        </p:nvSpPr>
        <p:spPr/>
        <p:txBody>
          <a:bodyPr/>
          <a:lstStyle/>
          <a:p>
            <a:fld id="{16FEC50E-693F-7248-AD71-EC691CF637E1}" type="slidenum">
              <a:rPr lang="en-GB" smtClean="0"/>
              <a:t>2</a:t>
            </a:fld>
            <a:endParaRPr lang="en-GB"/>
          </a:p>
        </p:txBody>
      </p:sp>
    </p:spTree>
    <p:extLst>
      <p:ext uri="{BB962C8B-B14F-4D97-AF65-F5344CB8AC3E}">
        <p14:creationId xmlns:p14="http://schemas.microsoft.com/office/powerpoint/2010/main" val="2861326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Video script for placeholder on Slide 3.</a:t>
            </a:r>
          </a:p>
        </p:txBody>
      </p:sp>
      <p:sp>
        <p:nvSpPr>
          <p:cNvPr id="4" name="Slide Number Placeholder 3"/>
          <p:cNvSpPr>
            <a:spLocks noGrp="1"/>
          </p:cNvSpPr>
          <p:nvPr>
            <p:ph type="sldNum" sz="quarter" idx="10"/>
          </p:nvPr>
        </p:nvSpPr>
        <p:spPr/>
        <p:txBody>
          <a:bodyPr/>
          <a:lstStyle/>
          <a:p>
            <a:fld id="{16FEC50E-693F-7248-AD71-EC691CF637E1}" type="slidenum">
              <a:rPr lang="en-GB" smtClean="0"/>
              <a:t>19</a:t>
            </a:fld>
            <a:endParaRPr lang="en-GB"/>
          </a:p>
        </p:txBody>
      </p:sp>
    </p:spTree>
    <p:extLst>
      <p:ext uri="{BB962C8B-B14F-4D97-AF65-F5344CB8AC3E}">
        <p14:creationId xmlns:p14="http://schemas.microsoft.com/office/powerpoint/2010/main" val="2959671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Video script for placeholder on Slide 3.</a:t>
            </a:r>
          </a:p>
        </p:txBody>
      </p:sp>
      <p:sp>
        <p:nvSpPr>
          <p:cNvPr id="4" name="Slide Number Placeholder 3"/>
          <p:cNvSpPr>
            <a:spLocks noGrp="1"/>
          </p:cNvSpPr>
          <p:nvPr>
            <p:ph type="sldNum" sz="quarter" idx="10"/>
          </p:nvPr>
        </p:nvSpPr>
        <p:spPr/>
        <p:txBody>
          <a:bodyPr/>
          <a:lstStyle/>
          <a:p>
            <a:fld id="{16FEC50E-693F-7248-AD71-EC691CF637E1}" type="slidenum">
              <a:rPr lang="en-GB" smtClean="0"/>
              <a:t>20</a:t>
            </a:fld>
            <a:endParaRPr lang="en-GB"/>
          </a:p>
        </p:txBody>
      </p:sp>
    </p:spTree>
    <p:extLst>
      <p:ext uri="{BB962C8B-B14F-4D97-AF65-F5344CB8AC3E}">
        <p14:creationId xmlns:p14="http://schemas.microsoft.com/office/powerpoint/2010/main" val="1735995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Video script for placeholder on Slide 3.</a:t>
            </a:r>
          </a:p>
        </p:txBody>
      </p:sp>
      <p:sp>
        <p:nvSpPr>
          <p:cNvPr id="4" name="Slide Number Placeholder 3"/>
          <p:cNvSpPr>
            <a:spLocks noGrp="1"/>
          </p:cNvSpPr>
          <p:nvPr>
            <p:ph type="sldNum" sz="quarter" idx="10"/>
          </p:nvPr>
        </p:nvSpPr>
        <p:spPr/>
        <p:txBody>
          <a:bodyPr/>
          <a:lstStyle/>
          <a:p>
            <a:fld id="{16FEC50E-693F-7248-AD71-EC691CF637E1}" type="slidenum">
              <a:rPr lang="en-GB" smtClean="0"/>
              <a:t>21</a:t>
            </a:fld>
            <a:endParaRPr lang="en-GB"/>
          </a:p>
        </p:txBody>
      </p:sp>
    </p:spTree>
    <p:extLst>
      <p:ext uri="{BB962C8B-B14F-4D97-AF65-F5344CB8AC3E}">
        <p14:creationId xmlns:p14="http://schemas.microsoft.com/office/powerpoint/2010/main" val="28113199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Video script for placeholder on Slide 3.</a:t>
            </a:r>
          </a:p>
        </p:txBody>
      </p:sp>
      <p:sp>
        <p:nvSpPr>
          <p:cNvPr id="4" name="Slide Number Placeholder 3"/>
          <p:cNvSpPr>
            <a:spLocks noGrp="1"/>
          </p:cNvSpPr>
          <p:nvPr>
            <p:ph type="sldNum" sz="quarter" idx="10"/>
          </p:nvPr>
        </p:nvSpPr>
        <p:spPr/>
        <p:txBody>
          <a:bodyPr/>
          <a:lstStyle/>
          <a:p>
            <a:fld id="{16FEC50E-693F-7248-AD71-EC691CF637E1}" type="slidenum">
              <a:rPr lang="en-GB" smtClean="0"/>
              <a:t>22</a:t>
            </a:fld>
            <a:endParaRPr lang="en-GB"/>
          </a:p>
        </p:txBody>
      </p:sp>
    </p:spTree>
    <p:extLst>
      <p:ext uri="{BB962C8B-B14F-4D97-AF65-F5344CB8AC3E}">
        <p14:creationId xmlns:p14="http://schemas.microsoft.com/office/powerpoint/2010/main" val="8655201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Video script for placeholder on Slide 3.</a:t>
            </a:r>
          </a:p>
        </p:txBody>
      </p:sp>
      <p:sp>
        <p:nvSpPr>
          <p:cNvPr id="4" name="Slide Number Placeholder 3"/>
          <p:cNvSpPr>
            <a:spLocks noGrp="1"/>
          </p:cNvSpPr>
          <p:nvPr>
            <p:ph type="sldNum" sz="quarter" idx="10"/>
          </p:nvPr>
        </p:nvSpPr>
        <p:spPr/>
        <p:txBody>
          <a:bodyPr/>
          <a:lstStyle/>
          <a:p>
            <a:fld id="{16FEC50E-693F-7248-AD71-EC691CF637E1}" type="slidenum">
              <a:rPr lang="en-GB" smtClean="0"/>
              <a:t>23</a:t>
            </a:fld>
            <a:endParaRPr lang="en-GB"/>
          </a:p>
        </p:txBody>
      </p:sp>
    </p:spTree>
    <p:extLst>
      <p:ext uri="{BB962C8B-B14F-4D97-AF65-F5344CB8AC3E}">
        <p14:creationId xmlns:p14="http://schemas.microsoft.com/office/powerpoint/2010/main" val="847143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each block,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a:p>
        </p:txBody>
      </p:sp>
    </p:spTree>
    <p:extLst>
      <p:ext uri="{BB962C8B-B14F-4D97-AF65-F5344CB8AC3E}">
        <p14:creationId xmlns:p14="http://schemas.microsoft.com/office/powerpoint/2010/main" val="379991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each block,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587150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each block,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112094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interactivity: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learner clicks on each block, it should appear as a full screen. </a:t>
            </a:r>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1406248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Video script for placeholder on Slide 3.</a:t>
            </a:r>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2555170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Video script for placeholder on Slide 3.</a:t>
            </a:r>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1158753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Video script for placeholder on Slide 3.</a:t>
            </a:r>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470868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Video script for placeholder on Slide 3.</a:t>
            </a:r>
          </a:p>
        </p:txBody>
      </p:sp>
      <p:sp>
        <p:nvSpPr>
          <p:cNvPr id="4" name="Slide Number Placeholder 3"/>
          <p:cNvSpPr>
            <a:spLocks noGrp="1"/>
          </p:cNvSpPr>
          <p:nvPr>
            <p:ph type="sldNum" sz="quarter" idx="10"/>
          </p:nvPr>
        </p:nvSpPr>
        <p:spPr/>
        <p:txBody>
          <a:bodyPr/>
          <a:lstStyle/>
          <a:p>
            <a:fld id="{16FEC50E-693F-7248-AD71-EC691CF637E1}" type="slidenum">
              <a:rPr lang="en-GB" smtClean="0"/>
              <a:t>18</a:t>
            </a:fld>
            <a:endParaRPr lang="en-GB"/>
          </a:p>
        </p:txBody>
      </p:sp>
    </p:spTree>
    <p:extLst>
      <p:ext uri="{BB962C8B-B14F-4D97-AF65-F5344CB8AC3E}">
        <p14:creationId xmlns:p14="http://schemas.microsoft.com/office/powerpoint/2010/main" val="2657410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5E407DE3-9DDB-4BC9-B55A-F75D494A9618}"/>
              </a:ext>
            </a:extLst>
          </p:cNvPr>
          <p:cNvSpPr/>
          <p:nvPr userDrawn="1"/>
        </p:nvSpPr>
        <p:spPr>
          <a:xfrm>
            <a:off x="392012" y="5084242"/>
            <a:ext cx="9455351" cy="50783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t>Unit Objectives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reated Video">
    <p:spTree>
      <p:nvGrpSpPr>
        <p:cNvPr id="1" name=""/>
        <p:cNvGrpSpPr/>
        <p:nvPr/>
      </p:nvGrpSpPr>
      <p:grpSpPr>
        <a:xfrm>
          <a:off x="0" y="0"/>
          <a:ext cx="0" cy="0"/>
          <a:chOff x="0" y="0"/>
          <a:chExt cx="0" cy="0"/>
        </a:xfrm>
      </p:grpSpPr>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
        <p:nvSpPr>
          <p:cNvPr id="3" name="Content Placeholder 2"/>
          <p:cNvSpPr>
            <a:spLocks noGrp="1"/>
          </p:cNvSpPr>
          <p:nvPr>
            <p:ph sz="quarter" idx="10"/>
          </p:nvPr>
        </p:nvSpPr>
        <p:spPr>
          <a:xfrm>
            <a:off x="703957" y="1514522"/>
            <a:ext cx="8831461" cy="4087610"/>
          </a:xfrm>
        </p:spPr>
        <p:txBody>
          <a:bodyPr/>
          <a:lstStyle>
            <a:lvl1pPr marL="383957" indent="-383957">
              <a:buFont typeface="+mj-lt"/>
              <a:buAutoNum type="arabicPeriod"/>
              <a:defRPr/>
            </a:lvl1pPr>
            <a:lvl2pPr marL="767913" indent="-383957">
              <a:buFont typeface="+mj-lt"/>
              <a:buAutoNum type="arabicPeriod"/>
              <a:defRPr/>
            </a:lvl2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796700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184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8116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9/25/2018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9/25/2018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9/25/2018</a:t>
            </a:fld>
            <a:endParaRPr lang="en-US" dirty="0"/>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custDataLst>
      <p:tags r:id="rId19"/>
    </p:custDataLst>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65" r:id="rId12"/>
    <p:sldLayoutId id="2147483661" r:id="rId13"/>
    <p:sldLayoutId id="2147483652" r:id="rId14"/>
    <p:sldLayoutId id="2147483664" r:id="rId15"/>
    <p:sldLayoutId id="2147483660" r:id="rId16"/>
    <p:sldLayoutId id="2147483692" r:id="rId17"/>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7.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7.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7.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7.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7.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5.xml"/><Relationship Id="rId5" Type="http://schemas.openxmlformats.org/officeDocument/2006/relationships/image" Target="../media/image2.sv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7.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7.xml"/><Relationship Id="rId1" Type="http://schemas.openxmlformats.org/officeDocument/2006/relationships/tags" Target="../tags/tag20.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7.xml"/><Relationship Id="rId1" Type="http://schemas.openxmlformats.org/officeDocument/2006/relationships/tags" Target="../tags/tag2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7.xml"/><Relationship Id="rId1" Type="http://schemas.openxmlformats.org/officeDocument/2006/relationships/tags" Target="../tags/tag2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6.xml"/><Relationship Id="rId5" Type="http://schemas.openxmlformats.org/officeDocument/2006/relationships/image" Target="../media/image2.sv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image" Target="../media/image2.sv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Tools and Electrical Measuring Instruments</a:t>
            </a:r>
          </a:p>
        </p:txBody>
      </p:sp>
      <p:sp>
        <p:nvSpPr>
          <p:cNvPr id="3" name="Subtitle 2"/>
          <p:cNvSpPr>
            <a:spLocks noGrp="1"/>
          </p:cNvSpPr>
          <p:nvPr>
            <p:ph type="subTitle" idx="1"/>
          </p:nvPr>
        </p:nvSpPr>
        <p:spPr/>
        <p:txBody>
          <a:bodyPr/>
          <a:lstStyle/>
          <a:p>
            <a:r>
              <a:rPr lang="en-GB" dirty="0"/>
              <a:t>Topic 2- Power Tools</a:t>
            </a:r>
          </a:p>
        </p:txBody>
      </p:sp>
    </p:spTree>
    <p:custDataLst>
      <p:tags r:id="rId1"/>
    </p:custDataLst>
    <p:extLst>
      <p:ext uri="{BB962C8B-B14F-4D97-AF65-F5344CB8AC3E}">
        <p14:creationId xmlns:p14="http://schemas.microsoft.com/office/powerpoint/2010/main" val="2085012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6DBEC8-E806-7043-8B71-A49DC6948D10}"/>
              </a:ext>
            </a:extLst>
          </p:cNvPr>
          <p:cNvSpPr txBox="1"/>
          <p:nvPr/>
        </p:nvSpPr>
        <p:spPr>
          <a:xfrm>
            <a:off x="2747135" y="118342"/>
            <a:ext cx="3516988" cy="523220"/>
          </a:xfrm>
          <a:prstGeom prst="rect">
            <a:avLst/>
          </a:prstGeom>
          <a:noFill/>
        </p:spPr>
        <p:txBody>
          <a:bodyPr wrap="none" rtlCol="0">
            <a:spAutoFit/>
          </a:bodyPr>
          <a:lstStyle/>
          <a:p>
            <a:pPr algn="ctr"/>
            <a:r>
              <a:rPr lang="en-US" sz="2800" dirty="0"/>
              <a:t>Portable Angle Grinder</a:t>
            </a:r>
          </a:p>
        </p:txBody>
      </p:sp>
      <p:sp>
        <p:nvSpPr>
          <p:cNvPr id="10" name="Rectangle 9">
            <a:extLst>
              <a:ext uri="{FF2B5EF4-FFF2-40B4-BE49-F238E27FC236}">
                <a16:creationId xmlns:a16="http://schemas.microsoft.com/office/drawing/2014/main" id="{2EC34267-61D7-644A-B50F-84C957B3740F}"/>
              </a:ext>
            </a:extLst>
          </p:cNvPr>
          <p:cNvSpPr/>
          <p:nvPr/>
        </p:nvSpPr>
        <p:spPr>
          <a:xfrm>
            <a:off x="6488482" y="1455991"/>
            <a:ext cx="2379415" cy="119021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image of a </a:t>
            </a:r>
            <a:r>
              <a:rPr lang="en-US" dirty="0"/>
              <a:t>Portable Angle Grinder</a:t>
            </a:r>
            <a:r>
              <a:rPr lang="en-ZA" dirty="0"/>
              <a:t> </a:t>
            </a:r>
          </a:p>
        </p:txBody>
      </p:sp>
      <p:sp>
        <p:nvSpPr>
          <p:cNvPr id="9" name="Rectangle 8">
            <a:extLst>
              <a:ext uri="{FF2B5EF4-FFF2-40B4-BE49-F238E27FC236}">
                <a16:creationId xmlns:a16="http://schemas.microsoft.com/office/drawing/2014/main" id="{9F71A700-44C8-2843-AA46-6F6B47A92EF4}"/>
              </a:ext>
            </a:extLst>
          </p:cNvPr>
          <p:cNvSpPr/>
          <p:nvPr/>
        </p:nvSpPr>
        <p:spPr>
          <a:xfrm>
            <a:off x="2103760" y="1490118"/>
            <a:ext cx="3876924" cy="1200329"/>
          </a:xfrm>
          <a:prstGeom prst="rect">
            <a:avLst/>
          </a:prstGeom>
          <a:solidFill>
            <a:schemeClr val="tx2">
              <a:lumMod val="40000"/>
              <a:lumOff val="60000"/>
            </a:schemeClr>
          </a:solidFill>
        </p:spPr>
        <p:txBody>
          <a:bodyPr wrap="square">
            <a:spAutoFit/>
          </a:bodyPr>
          <a:lstStyle/>
          <a:p>
            <a:r>
              <a:rPr lang="en-US" sz="2400" dirty="0"/>
              <a:t>Click here to see what a Portable Angle Grinder looks like</a:t>
            </a:r>
          </a:p>
        </p:txBody>
      </p:sp>
      <p:pic>
        <p:nvPicPr>
          <p:cNvPr id="15" name="Graphic 14" descr="User">
            <a:extLst>
              <a:ext uri="{FF2B5EF4-FFF2-40B4-BE49-F238E27FC236}">
                <a16:creationId xmlns:a16="http://schemas.microsoft.com/office/drawing/2014/main" id="{74B8F2D2-80EC-5146-A5F0-7ED4B2FD30A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21062" y="1643559"/>
            <a:ext cx="748472" cy="815079"/>
          </a:xfrm>
          <a:prstGeom prst="rect">
            <a:avLst/>
          </a:prstGeom>
        </p:spPr>
      </p:pic>
      <p:sp>
        <p:nvSpPr>
          <p:cNvPr id="12" name="Rectangle 11">
            <a:extLst>
              <a:ext uri="{FF2B5EF4-FFF2-40B4-BE49-F238E27FC236}">
                <a16:creationId xmlns:a16="http://schemas.microsoft.com/office/drawing/2014/main" id="{ED0FC289-6AEE-DB47-B013-FC1CF3BE53EB}"/>
              </a:ext>
            </a:extLst>
          </p:cNvPr>
          <p:cNvSpPr/>
          <p:nvPr/>
        </p:nvSpPr>
        <p:spPr>
          <a:xfrm>
            <a:off x="6488482" y="3974249"/>
            <a:ext cx="2379415" cy="119021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Vid06:How to maintain a </a:t>
            </a:r>
            <a:r>
              <a:rPr lang="en-US" dirty="0"/>
              <a:t>Portable Angle Grinder</a:t>
            </a:r>
            <a:r>
              <a:rPr lang="en-ZA" dirty="0"/>
              <a:t> </a:t>
            </a:r>
          </a:p>
        </p:txBody>
      </p:sp>
      <p:sp>
        <p:nvSpPr>
          <p:cNvPr id="18" name="Rectangle 17">
            <a:extLst>
              <a:ext uri="{FF2B5EF4-FFF2-40B4-BE49-F238E27FC236}">
                <a16:creationId xmlns:a16="http://schemas.microsoft.com/office/drawing/2014/main" id="{F6DD91EF-A790-744D-A269-AF1E436F662A}"/>
              </a:ext>
            </a:extLst>
          </p:cNvPr>
          <p:cNvSpPr/>
          <p:nvPr/>
        </p:nvSpPr>
        <p:spPr>
          <a:xfrm>
            <a:off x="6488482" y="2735052"/>
            <a:ext cx="2379415" cy="119021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Vid05 of how to use a </a:t>
            </a:r>
            <a:r>
              <a:rPr lang="en-US" dirty="0"/>
              <a:t>Portable Angle Grinder</a:t>
            </a:r>
            <a:r>
              <a:rPr lang="en-ZA" dirty="0"/>
              <a:t> </a:t>
            </a:r>
          </a:p>
        </p:txBody>
      </p:sp>
      <p:sp>
        <p:nvSpPr>
          <p:cNvPr id="19" name="Rectangle 18">
            <a:extLst>
              <a:ext uri="{FF2B5EF4-FFF2-40B4-BE49-F238E27FC236}">
                <a16:creationId xmlns:a16="http://schemas.microsoft.com/office/drawing/2014/main" id="{7087BCE1-1C03-7142-8A4B-AD2DBCFCBB3A}"/>
              </a:ext>
            </a:extLst>
          </p:cNvPr>
          <p:cNvSpPr/>
          <p:nvPr/>
        </p:nvSpPr>
        <p:spPr>
          <a:xfrm>
            <a:off x="2103763" y="2773920"/>
            <a:ext cx="3876924" cy="1200329"/>
          </a:xfrm>
          <a:prstGeom prst="rect">
            <a:avLst/>
          </a:prstGeom>
          <a:solidFill>
            <a:schemeClr val="tx2">
              <a:lumMod val="40000"/>
              <a:lumOff val="60000"/>
            </a:schemeClr>
          </a:solidFill>
        </p:spPr>
        <p:txBody>
          <a:bodyPr wrap="square">
            <a:spAutoFit/>
          </a:bodyPr>
          <a:lstStyle/>
          <a:p>
            <a:r>
              <a:rPr lang="en-ZA" sz="2400" dirty="0"/>
              <a:t>Watch the following video to find out how to use </a:t>
            </a:r>
            <a:r>
              <a:rPr lang="en-US" sz="2400" dirty="0"/>
              <a:t>a Portable Angle Grinder</a:t>
            </a:r>
          </a:p>
        </p:txBody>
      </p:sp>
      <p:sp>
        <p:nvSpPr>
          <p:cNvPr id="20" name="Rectangle 19">
            <a:extLst>
              <a:ext uri="{FF2B5EF4-FFF2-40B4-BE49-F238E27FC236}">
                <a16:creationId xmlns:a16="http://schemas.microsoft.com/office/drawing/2014/main" id="{2483BA12-D089-F04D-A194-8976561B46AE}"/>
              </a:ext>
            </a:extLst>
          </p:cNvPr>
          <p:cNvSpPr/>
          <p:nvPr/>
        </p:nvSpPr>
        <p:spPr>
          <a:xfrm>
            <a:off x="2103763" y="4013117"/>
            <a:ext cx="3876924" cy="1200329"/>
          </a:xfrm>
          <a:prstGeom prst="rect">
            <a:avLst/>
          </a:prstGeom>
          <a:solidFill>
            <a:schemeClr val="tx2">
              <a:lumMod val="40000"/>
              <a:lumOff val="60000"/>
            </a:schemeClr>
          </a:solidFill>
        </p:spPr>
        <p:txBody>
          <a:bodyPr wrap="square">
            <a:spAutoFit/>
          </a:bodyPr>
          <a:lstStyle/>
          <a:p>
            <a:r>
              <a:rPr lang="en-ZA" sz="2400" dirty="0"/>
              <a:t>Watch the following video to find out how to maintain </a:t>
            </a:r>
            <a:r>
              <a:rPr lang="en-US" sz="2400" dirty="0"/>
              <a:t>a Portable Angle Grinder</a:t>
            </a:r>
          </a:p>
        </p:txBody>
      </p:sp>
      <p:pic>
        <p:nvPicPr>
          <p:cNvPr id="21" name="Graphic 20" descr="User">
            <a:extLst>
              <a:ext uri="{FF2B5EF4-FFF2-40B4-BE49-F238E27FC236}">
                <a16:creationId xmlns:a16="http://schemas.microsoft.com/office/drawing/2014/main" id="{48F66765-14EA-384C-A705-D198492CB75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61438" y="2922620"/>
            <a:ext cx="748472" cy="815079"/>
          </a:xfrm>
          <a:prstGeom prst="rect">
            <a:avLst/>
          </a:prstGeom>
        </p:spPr>
      </p:pic>
      <p:pic>
        <p:nvPicPr>
          <p:cNvPr id="22" name="Graphic 21" descr="User">
            <a:extLst>
              <a:ext uri="{FF2B5EF4-FFF2-40B4-BE49-F238E27FC236}">
                <a16:creationId xmlns:a16="http://schemas.microsoft.com/office/drawing/2014/main" id="{5A9C862E-CA98-324E-AFBC-A5A2411A75F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61438" y="4205741"/>
            <a:ext cx="748472" cy="815079"/>
          </a:xfrm>
          <a:prstGeom prst="rect">
            <a:avLst/>
          </a:prstGeom>
        </p:spPr>
      </p:pic>
    </p:spTree>
    <p:extLst>
      <p:ext uri="{BB962C8B-B14F-4D97-AF65-F5344CB8AC3E}">
        <p14:creationId xmlns:p14="http://schemas.microsoft.com/office/powerpoint/2010/main" val="3525401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7D0D362-B272-3B43-A9A8-79EDDD671150}"/>
              </a:ext>
            </a:extLst>
          </p:cNvPr>
          <p:cNvSpPr txBox="1"/>
          <p:nvPr/>
        </p:nvSpPr>
        <p:spPr>
          <a:xfrm>
            <a:off x="3588452" y="104813"/>
            <a:ext cx="1933543" cy="461665"/>
          </a:xfrm>
          <a:prstGeom prst="rect">
            <a:avLst/>
          </a:prstGeom>
          <a:noFill/>
        </p:spPr>
        <p:txBody>
          <a:bodyPr wrap="none" rtlCol="0">
            <a:spAutoFit/>
          </a:bodyPr>
          <a:lstStyle/>
          <a:p>
            <a:r>
              <a:rPr lang="en-US" sz="2400" b="1" dirty="0"/>
              <a:t>Types of discs</a:t>
            </a:r>
          </a:p>
        </p:txBody>
      </p:sp>
      <p:graphicFrame>
        <p:nvGraphicFramePr>
          <p:cNvPr id="4" name="Table 3">
            <a:extLst>
              <a:ext uri="{FF2B5EF4-FFF2-40B4-BE49-F238E27FC236}">
                <a16:creationId xmlns:a16="http://schemas.microsoft.com/office/drawing/2014/main" id="{2B9B8615-52BB-2D48-B835-011F26CA47D1}"/>
              </a:ext>
            </a:extLst>
          </p:cNvPr>
          <p:cNvGraphicFramePr>
            <a:graphicFrameLocks noGrp="1"/>
          </p:cNvGraphicFramePr>
          <p:nvPr>
            <p:extLst>
              <p:ext uri="{D42A27DB-BD31-4B8C-83A1-F6EECF244321}">
                <p14:modId xmlns:p14="http://schemas.microsoft.com/office/powerpoint/2010/main" val="1296244522"/>
              </p:ext>
            </p:extLst>
          </p:nvPr>
        </p:nvGraphicFramePr>
        <p:xfrm>
          <a:off x="2147455" y="621988"/>
          <a:ext cx="7521180" cy="4579366"/>
        </p:xfrm>
        <a:graphic>
          <a:graphicData uri="http://schemas.openxmlformats.org/drawingml/2006/table">
            <a:tbl>
              <a:tblPr/>
              <a:tblGrid>
                <a:gridCol w="7521180">
                  <a:extLst>
                    <a:ext uri="{9D8B030D-6E8A-4147-A177-3AD203B41FA5}">
                      <a16:colId xmlns:a16="http://schemas.microsoft.com/office/drawing/2014/main" val="2482477409"/>
                    </a:ext>
                  </a:extLst>
                </a:gridCol>
              </a:tblGrid>
              <a:tr h="0">
                <a:tc>
                  <a:txBody>
                    <a:bodyPr/>
                    <a:lstStyle/>
                    <a:p>
                      <a:br>
                        <a:rPr lang="en-ZA" dirty="0">
                          <a:effectLst/>
                          <a:latin typeface="Arial" panose="020B0604020202020204" pitchFamily="34" charset="0"/>
                        </a:rPr>
                      </a:br>
                      <a:endParaRPr lang="en-ZA" dirty="0">
                        <a:effectLst/>
                        <a:latin typeface="Arial" panose="020B0604020202020204" pitchFamily="34" charset="0"/>
                      </a:endParaRPr>
                    </a:p>
                    <a:p>
                      <a:r>
                        <a:rPr lang="en-ZA" sz="2400" b="1" dirty="0">
                          <a:effectLst/>
                          <a:latin typeface="Arial" panose="020B0604020202020204" pitchFamily="34" charset="0"/>
                        </a:rPr>
                        <a:t>Grinding discs </a:t>
                      </a:r>
                      <a:r>
                        <a:rPr lang="en-ZA" sz="2400" dirty="0">
                          <a:effectLst/>
                          <a:latin typeface="Arial" panose="020B0604020202020204" pitchFamily="34" charset="0"/>
                        </a:rPr>
                        <a:t>are thicker than cutting discs. The maximum rotational speed of the disc is marked on the disc and should never be exceeded. The centre mounting area is always recessed</a:t>
                      </a:r>
                    </a:p>
                    <a:p>
                      <a:endParaRPr lang="en-ZA" sz="2400" dirty="0">
                        <a:effectLst/>
                        <a:latin typeface="Arial" panose="020B0604020202020204" pitchFamily="34" charset="0"/>
                      </a:endParaRPr>
                    </a:p>
                    <a:p>
                      <a:r>
                        <a:rPr lang="en-ZA" sz="2400" b="1" dirty="0">
                          <a:effectLst/>
                          <a:latin typeface="Arial" panose="020B0604020202020204" pitchFamily="34" charset="0"/>
                        </a:rPr>
                        <a:t>Cutting discs </a:t>
                      </a:r>
                      <a:r>
                        <a:rPr lang="en-ZA" sz="2400" dirty="0">
                          <a:effectLst/>
                          <a:latin typeface="Arial" panose="020B0604020202020204" pitchFamily="34" charset="0"/>
                        </a:rPr>
                        <a:t>are flat and 3mm or 4mm thick. The disc shows whether it is intended for steel or masonry. They can only handle vertical pressure and must never be used for grinding</a:t>
                      </a:r>
                    </a:p>
                    <a:p>
                      <a:endParaRPr lang="en-ZA" sz="2400" dirty="0">
                        <a:effectLst/>
                        <a:latin typeface="Arial" panose="020B0604020202020204" pitchFamily="34" charset="0"/>
                      </a:endParaRPr>
                    </a:p>
                    <a:p>
                      <a:br>
                        <a:rPr lang="en-ZA" dirty="0">
                          <a:effectLst/>
                          <a:latin typeface="Arial" panose="020B0604020202020204" pitchFamily="34" charset="0"/>
                        </a:rPr>
                      </a:br>
                      <a:endParaRPr lang="en-ZA" dirty="0">
                        <a:effectLst/>
                        <a:latin typeface="Arial" panose="020B0604020202020204" pitchFamily="34" charset="0"/>
                      </a:endParaRPr>
                    </a:p>
                  </a:txBody>
                  <a:tcPr marL="47625" marR="47625" marT="0" marB="0">
                    <a:lnL>
                      <a:noFill/>
                    </a:lnL>
                    <a:lnR>
                      <a:noFill/>
                    </a:lnR>
                    <a:lnT>
                      <a:noFill/>
                    </a:lnT>
                    <a:lnB>
                      <a:noFill/>
                    </a:lnB>
                  </a:tcPr>
                </a:tc>
                <a:extLst>
                  <a:ext uri="{0D108BD9-81ED-4DB2-BD59-A6C34878D82A}">
                    <a16:rowId xmlns:a16="http://schemas.microsoft.com/office/drawing/2014/main" val="3765951828"/>
                  </a:ext>
                </a:extLst>
              </a:tr>
            </a:tbl>
          </a:graphicData>
        </a:graphic>
      </p:graphicFrame>
      <p:sp>
        <p:nvSpPr>
          <p:cNvPr id="9" name="Rectangle 8">
            <a:extLst>
              <a:ext uri="{FF2B5EF4-FFF2-40B4-BE49-F238E27FC236}">
                <a16:creationId xmlns:a16="http://schemas.microsoft.com/office/drawing/2014/main" id="{894725FE-2949-4A46-97EF-EB0F34AFEA29}"/>
              </a:ext>
            </a:extLst>
          </p:cNvPr>
          <p:cNvSpPr/>
          <p:nvPr/>
        </p:nvSpPr>
        <p:spPr>
          <a:xfrm>
            <a:off x="48491" y="1199677"/>
            <a:ext cx="2050473" cy="128720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image of a </a:t>
            </a:r>
            <a:r>
              <a:rPr lang="en-US" dirty="0"/>
              <a:t>grinding disc</a:t>
            </a:r>
            <a:endParaRPr lang="en-ZA" dirty="0"/>
          </a:p>
        </p:txBody>
      </p:sp>
      <p:sp>
        <p:nvSpPr>
          <p:cNvPr id="10" name="Rectangle 9">
            <a:extLst>
              <a:ext uri="{FF2B5EF4-FFF2-40B4-BE49-F238E27FC236}">
                <a16:creationId xmlns:a16="http://schemas.microsoft.com/office/drawing/2014/main" id="{524AA03D-A437-824B-9C73-5A268E817D86}"/>
              </a:ext>
            </a:extLst>
          </p:cNvPr>
          <p:cNvSpPr/>
          <p:nvPr/>
        </p:nvSpPr>
        <p:spPr>
          <a:xfrm>
            <a:off x="0" y="2911671"/>
            <a:ext cx="2098964" cy="138273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image of a </a:t>
            </a:r>
            <a:r>
              <a:rPr lang="en-US" dirty="0"/>
              <a:t>cutting disc</a:t>
            </a:r>
            <a:endParaRPr lang="en-ZA" dirty="0"/>
          </a:p>
        </p:txBody>
      </p:sp>
    </p:spTree>
    <p:custDataLst>
      <p:tags r:id="rId1"/>
    </p:custDataLst>
    <p:extLst>
      <p:ext uri="{BB962C8B-B14F-4D97-AF65-F5344CB8AC3E}">
        <p14:creationId xmlns:p14="http://schemas.microsoft.com/office/powerpoint/2010/main" val="3658826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E4A3903-2976-BD4B-A943-8F8D9914FE14}"/>
              </a:ext>
            </a:extLst>
          </p:cNvPr>
          <p:cNvSpPr/>
          <p:nvPr/>
        </p:nvSpPr>
        <p:spPr>
          <a:xfrm>
            <a:off x="1995055" y="935992"/>
            <a:ext cx="7744690" cy="3416320"/>
          </a:xfrm>
          <a:prstGeom prst="rect">
            <a:avLst/>
          </a:prstGeom>
        </p:spPr>
        <p:txBody>
          <a:bodyPr wrap="square">
            <a:spAutoFit/>
          </a:bodyPr>
          <a:lstStyle/>
          <a:p>
            <a:r>
              <a:rPr lang="en-ZA" sz="2400" b="1" dirty="0">
                <a:latin typeface="Arial" panose="020B0604020202020204" pitchFamily="34" charset="0"/>
              </a:rPr>
              <a:t>Sanding discs </a:t>
            </a:r>
            <a:r>
              <a:rPr lang="en-ZA" sz="2400" dirty="0">
                <a:latin typeface="Arial" panose="020B0604020202020204" pitchFamily="34" charset="0"/>
              </a:rPr>
              <a:t>are suitable for most surface and many types are available. They are usually mounted on a supportive rubber band and the centres is recessed. Some of these discs are attached to a back plate</a:t>
            </a:r>
          </a:p>
          <a:p>
            <a:endParaRPr lang="en-ZA" sz="2400" dirty="0">
              <a:latin typeface="Arial" panose="020B0604020202020204" pitchFamily="34" charset="0"/>
            </a:endParaRPr>
          </a:p>
          <a:p>
            <a:r>
              <a:rPr lang="en-ZA" sz="2400" b="1" dirty="0">
                <a:latin typeface="Arial" panose="020B0604020202020204" pitchFamily="34" charset="0"/>
              </a:rPr>
              <a:t>Grinding stones </a:t>
            </a:r>
            <a:r>
              <a:rPr lang="en-ZA" sz="2400" dirty="0">
                <a:latin typeface="Arial" panose="020B0604020202020204" pitchFamily="34" charset="0"/>
              </a:rPr>
              <a:t>are used for grinding steel. A special wheel guard is used to mount the stone onto an angle grinder and the centre of the mounting area is more recessed than a grinding disc</a:t>
            </a:r>
          </a:p>
        </p:txBody>
      </p:sp>
      <p:sp>
        <p:nvSpPr>
          <p:cNvPr id="3" name="TextBox 2">
            <a:extLst>
              <a:ext uri="{FF2B5EF4-FFF2-40B4-BE49-F238E27FC236}">
                <a16:creationId xmlns:a16="http://schemas.microsoft.com/office/drawing/2014/main" id="{6D91557F-0542-C848-B9D7-5873D6499BDE}"/>
              </a:ext>
            </a:extLst>
          </p:cNvPr>
          <p:cNvSpPr txBox="1"/>
          <p:nvPr/>
        </p:nvSpPr>
        <p:spPr>
          <a:xfrm>
            <a:off x="3920961" y="132522"/>
            <a:ext cx="1933543" cy="461665"/>
          </a:xfrm>
          <a:prstGeom prst="rect">
            <a:avLst/>
          </a:prstGeom>
          <a:noFill/>
        </p:spPr>
        <p:txBody>
          <a:bodyPr wrap="none" rtlCol="0">
            <a:spAutoFit/>
          </a:bodyPr>
          <a:lstStyle/>
          <a:p>
            <a:r>
              <a:rPr lang="en-US" sz="2400" b="1" dirty="0"/>
              <a:t>Types of discs</a:t>
            </a:r>
          </a:p>
        </p:txBody>
      </p:sp>
      <p:sp>
        <p:nvSpPr>
          <p:cNvPr id="4" name="Rectangle 3">
            <a:extLst>
              <a:ext uri="{FF2B5EF4-FFF2-40B4-BE49-F238E27FC236}">
                <a16:creationId xmlns:a16="http://schemas.microsoft.com/office/drawing/2014/main" id="{02744B97-C5D7-B74B-8455-E2F571EC9152}"/>
              </a:ext>
            </a:extLst>
          </p:cNvPr>
          <p:cNvSpPr/>
          <p:nvPr/>
        </p:nvSpPr>
        <p:spPr>
          <a:xfrm>
            <a:off x="0" y="1054210"/>
            <a:ext cx="1995055" cy="138419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image of a </a:t>
            </a:r>
            <a:r>
              <a:rPr lang="en-US" dirty="0"/>
              <a:t>sanding disc</a:t>
            </a:r>
            <a:endParaRPr lang="en-ZA" dirty="0"/>
          </a:p>
        </p:txBody>
      </p:sp>
      <p:sp>
        <p:nvSpPr>
          <p:cNvPr id="5" name="Rectangle 4">
            <a:extLst>
              <a:ext uri="{FF2B5EF4-FFF2-40B4-BE49-F238E27FC236}">
                <a16:creationId xmlns:a16="http://schemas.microsoft.com/office/drawing/2014/main" id="{50B5A604-6363-C14A-93F7-E8B9908BCB82}"/>
              </a:ext>
            </a:extLst>
          </p:cNvPr>
          <p:cNvSpPr/>
          <p:nvPr/>
        </p:nvSpPr>
        <p:spPr>
          <a:xfrm>
            <a:off x="0" y="2966136"/>
            <a:ext cx="1995055" cy="138617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image of a </a:t>
            </a:r>
            <a:r>
              <a:rPr lang="en-US" dirty="0"/>
              <a:t>grinding stone</a:t>
            </a:r>
            <a:endParaRPr lang="en-ZA" dirty="0"/>
          </a:p>
        </p:txBody>
      </p:sp>
    </p:spTree>
    <p:extLst>
      <p:ext uri="{BB962C8B-B14F-4D97-AF65-F5344CB8AC3E}">
        <p14:creationId xmlns:p14="http://schemas.microsoft.com/office/powerpoint/2010/main" val="598158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6DBEC8-E806-7043-8B71-A49DC6948D10}"/>
              </a:ext>
            </a:extLst>
          </p:cNvPr>
          <p:cNvSpPr txBox="1"/>
          <p:nvPr/>
        </p:nvSpPr>
        <p:spPr>
          <a:xfrm>
            <a:off x="3144487" y="118342"/>
            <a:ext cx="2087879" cy="954107"/>
          </a:xfrm>
          <a:prstGeom prst="rect">
            <a:avLst/>
          </a:prstGeom>
          <a:noFill/>
        </p:spPr>
        <p:txBody>
          <a:bodyPr wrap="none" rtlCol="0">
            <a:spAutoFit/>
          </a:bodyPr>
          <a:lstStyle/>
          <a:p>
            <a:r>
              <a:rPr lang="en-US" sz="2800" dirty="0"/>
              <a:t>Pedestal Drill</a:t>
            </a:r>
          </a:p>
          <a:p>
            <a:endParaRPr lang="en-US" sz="2800" dirty="0"/>
          </a:p>
        </p:txBody>
      </p:sp>
      <p:sp>
        <p:nvSpPr>
          <p:cNvPr id="5" name="Rectangle 4">
            <a:extLst>
              <a:ext uri="{FF2B5EF4-FFF2-40B4-BE49-F238E27FC236}">
                <a16:creationId xmlns:a16="http://schemas.microsoft.com/office/drawing/2014/main" id="{044B6EC5-7110-554B-9BAA-16231E28DABC}"/>
              </a:ext>
            </a:extLst>
          </p:cNvPr>
          <p:cNvSpPr/>
          <p:nvPr/>
        </p:nvSpPr>
        <p:spPr>
          <a:xfrm>
            <a:off x="6488479" y="3929644"/>
            <a:ext cx="2379415" cy="119021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Vid08:How to maintain a pedestal drill. </a:t>
            </a:r>
          </a:p>
        </p:txBody>
      </p:sp>
      <p:sp>
        <p:nvSpPr>
          <p:cNvPr id="10" name="Rectangle 9">
            <a:extLst>
              <a:ext uri="{FF2B5EF4-FFF2-40B4-BE49-F238E27FC236}">
                <a16:creationId xmlns:a16="http://schemas.microsoft.com/office/drawing/2014/main" id="{2EC34267-61D7-644A-B50F-84C957B3740F}"/>
              </a:ext>
            </a:extLst>
          </p:cNvPr>
          <p:cNvSpPr/>
          <p:nvPr/>
        </p:nvSpPr>
        <p:spPr>
          <a:xfrm>
            <a:off x="6488482" y="1455991"/>
            <a:ext cx="2379415" cy="119021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image of a pedestal </a:t>
            </a:r>
            <a:r>
              <a:rPr lang="en-US" dirty="0"/>
              <a:t>drill</a:t>
            </a:r>
            <a:r>
              <a:rPr lang="en-ZA" dirty="0"/>
              <a:t>. </a:t>
            </a:r>
          </a:p>
        </p:txBody>
      </p:sp>
      <p:sp>
        <p:nvSpPr>
          <p:cNvPr id="11" name="Rectangle 10">
            <a:extLst>
              <a:ext uri="{FF2B5EF4-FFF2-40B4-BE49-F238E27FC236}">
                <a16:creationId xmlns:a16="http://schemas.microsoft.com/office/drawing/2014/main" id="{4A16C4DE-20A8-9F49-A450-BCC055C47A64}"/>
              </a:ext>
            </a:extLst>
          </p:cNvPr>
          <p:cNvSpPr/>
          <p:nvPr/>
        </p:nvSpPr>
        <p:spPr>
          <a:xfrm>
            <a:off x="6488479" y="2690447"/>
            <a:ext cx="2379415" cy="119021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Vid07 of how to use a pedestal </a:t>
            </a:r>
            <a:r>
              <a:rPr lang="en-US" dirty="0"/>
              <a:t>drill</a:t>
            </a:r>
            <a:r>
              <a:rPr lang="en-ZA" dirty="0"/>
              <a:t>. </a:t>
            </a:r>
          </a:p>
        </p:txBody>
      </p:sp>
      <p:sp>
        <p:nvSpPr>
          <p:cNvPr id="9" name="Rectangle 8">
            <a:extLst>
              <a:ext uri="{FF2B5EF4-FFF2-40B4-BE49-F238E27FC236}">
                <a16:creationId xmlns:a16="http://schemas.microsoft.com/office/drawing/2014/main" id="{46F24E77-872E-FA42-A63D-5BAF15996CFE}"/>
              </a:ext>
            </a:extLst>
          </p:cNvPr>
          <p:cNvSpPr/>
          <p:nvPr/>
        </p:nvSpPr>
        <p:spPr>
          <a:xfrm>
            <a:off x="2097702" y="1635600"/>
            <a:ext cx="3876924" cy="830997"/>
          </a:xfrm>
          <a:prstGeom prst="rect">
            <a:avLst/>
          </a:prstGeom>
          <a:solidFill>
            <a:schemeClr val="tx2">
              <a:lumMod val="40000"/>
              <a:lumOff val="60000"/>
            </a:schemeClr>
          </a:solidFill>
        </p:spPr>
        <p:txBody>
          <a:bodyPr wrap="square">
            <a:spAutoFit/>
          </a:bodyPr>
          <a:lstStyle/>
          <a:p>
            <a:r>
              <a:rPr lang="en-US" sz="2400" dirty="0"/>
              <a:t>Click here to see what a pedestal drill looks like</a:t>
            </a:r>
          </a:p>
        </p:txBody>
      </p:sp>
      <p:sp>
        <p:nvSpPr>
          <p:cNvPr id="13" name="Rectangle 12">
            <a:extLst>
              <a:ext uri="{FF2B5EF4-FFF2-40B4-BE49-F238E27FC236}">
                <a16:creationId xmlns:a16="http://schemas.microsoft.com/office/drawing/2014/main" id="{55E983C7-507E-E84E-A9B7-33B92AEDAEFE}"/>
              </a:ext>
            </a:extLst>
          </p:cNvPr>
          <p:cNvSpPr/>
          <p:nvPr/>
        </p:nvSpPr>
        <p:spPr>
          <a:xfrm>
            <a:off x="2097701" y="2664354"/>
            <a:ext cx="3876924" cy="1200329"/>
          </a:xfrm>
          <a:prstGeom prst="rect">
            <a:avLst/>
          </a:prstGeom>
          <a:solidFill>
            <a:schemeClr val="tx2">
              <a:lumMod val="40000"/>
              <a:lumOff val="60000"/>
            </a:schemeClr>
          </a:solidFill>
        </p:spPr>
        <p:txBody>
          <a:bodyPr wrap="square">
            <a:spAutoFit/>
          </a:bodyPr>
          <a:lstStyle/>
          <a:p>
            <a:r>
              <a:rPr lang="en-ZA" sz="2400" dirty="0"/>
              <a:t>Watch the following video to find out how to use </a:t>
            </a:r>
            <a:r>
              <a:rPr lang="en-US" sz="2400" dirty="0"/>
              <a:t>a pedestal drill</a:t>
            </a:r>
          </a:p>
        </p:txBody>
      </p:sp>
      <p:sp>
        <p:nvSpPr>
          <p:cNvPr id="14" name="Rectangle 13">
            <a:extLst>
              <a:ext uri="{FF2B5EF4-FFF2-40B4-BE49-F238E27FC236}">
                <a16:creationId xmlns:a16="http://schemas.microsoft.com/office/drawing/2014/main" id="{F6D4F6DB-23CB-B740-8DDD-B8ECB7EAE016}"/>
              </a:ext>
            </a:extLst>
          </p:cNvPr>
          <p:cNvSpPr/>
          <p:nvPr/>
        </p:nvSpPr>
        <p:spPr>
          <a:xfrm>
            <a:off x="2087965" y="3950263"/>
            <a:ext cx="3876924" cy="1200329"/>
          </a:xfrm>
          <a:prstGeom prst="rect">
            <a:avLst/>
          </a:prstGeom>
          <a:solidFill>
            <a:schemeClr val="tx2">
              <a:lumMod val="40000"/>
              <a:lumOff val="60000"/>
            </a:schemeClr>
          </a:solidFill>
        </p:spPr>
        <p:txBody>
          <a:bodyPr wrap="square">
            <a:spAutoFit/>
          </a:bodyPr>
          <a:lstStyle/>
          <a:p>
            <a:r>
              <a:rPr lang="en-ZA" sz="2400" dirty="0"/>
              <a:t>Watch the following video to find out how to maintain </a:t>
            </a:r>
            <a:r>
              <a:rPr lang="en-US" sz="2400" dirty="0"/>
              <a:t>a pedestal drill</a:t>
            </a:r>
          </a:p>
        </p:txBody>
      </p:sp>
      <p:pic>
        <p:nvPicPr>
          <p:cNvPr id="15" name="Graphic 14" descr="User">
            <a:extLst>
              <a:ext uri="{FF2B5EF4-FFF2-40B4-BE49-F238E27FC236}">
                <a16:creationId xmlns:a16="http://schemas.microsoft.com/office/drawing/2014/main" id="{1E7E3068-E8F5-6546-B4BB-BF9939DC564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21062" y="1643559"/>
            <a:ext cx="748472" cy="815079"/>
          </a:xfrm>
          <a:prstGeom prst="rect">
            <a:avLst/>
          </a:prstGeom>
        </p:spPr>
      </p:pic>
      <p:pic>
        <p:nvPicPr>
          <p:cNvPr id="16" name="Graphic 15" descr="User">
            <a:extLst>
              <a:ext uri="{FF2B5EF4-FFF2-40B4-BE49-F238E27FC236}">
                <a16:creationId xmlns:a16="http://schemas.microsoft.com/office/drawing/2014/main" id="{24B65609-2BF8-4B47-86A4-8C488334ABD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27981" y="2856978"/>
            <a:ext cx="748472" cy="815079"/>
          </a:xfrm>
          <a:prstGeom prst="rect">
            <a:avLst/>
          </a:prstGeom>
        </p:spPr>
      </p:pic>
      <p:pic>
        <p:nvPicPr>
          <p:cNvPr id="17" name="Graphic 16" descr="User">
            <a:extLst>
              <a:ext uri="{FF2B5EF4-FFF2-40B4-BE49-F238E27FC236}">
                <a16:creationId xmlns:a16="http://schemas.microsoft.com/office/drawing/2014/main" id="{F05DED35-B3A3-854C-BD4B-7C60ABF87FC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27981" y="4070397"/>
            <a:ext cx="748472" cy="815079"/>
          </a:xfrm>
          <a:prstGeom prst="rect">
            <a:avLst/>
          </a:prstGeom>
        </p:spPr>
      </p:pic>
    </p:spTree>
    <p:extLst>
      <p:ext uri="{BB962C8B-B14F-4D97-AF65-F5344CB8AC3E}">
        <p14:creationId xmlns:p14="http://schemas.microsoft.com/office/powerpoint/2010/main" val="3695078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D87C38-96D4-9849-9C5E-359E8B8E67CA}"/>
              </a:ext>
            </a:extLst>
          </p:cNvPr>
          <p:cNvSpPr txBox="1"/>
          <p:nvPr/>
        </p:nvSpPr>
        <p:spPr>
          <a:xfrm>
            <a:off x="623454" y="387928"/>
            <a:ext cx="9199419" cy="5262979"/>
          </a:xfrm>
          <a:prstGeom prst="rect">
            <a:avLst/>
          </a:prstGeom>
          <a:noFill/>
        </p:spPr>
        <p:txBody>
          <a:bodyPr wrap="square" rtlCol="0">
            <a:spAutoFit/>
          </a:bodyPr>
          <a:lstStyle/>
          <a:p>
            <a:r>
              <a:rPr lang="en-US" sz="2400" dirty="0"/>
              <a:t>For this activity, you need to demonstrate that you can use a pedestal drill by drilling a hole with a 2mm depth through a plank of wood using an 8mm </a:t>
            </a:r>
            <a:r>
              <a:rPr lang="en-US" sz="2400" dirty="0" err="1"/>
              <a:t>drillbit</a:t>
            </a:r>
            <a:r>
              <a:rPr lang="en-US" sz="2400" dirty="0"/>
              <a:t>.</a:t>
            </a:r>
          </a:p>
          <a:p>
            <a:r>
              <a:rPr lang="en-US" sz="2400" dirty="0"/>
              <a:t>Get your friend to take a video of you drilling the hole. The video must show the following:</a:t>
            </a:r>
          </a:p>
          <a:p>
            <a:pPr marL="457200" indent="-457200">
              <a:buFont typeface="+mj-lt"/>
              <a:buAutoNum type="arabicPeriod"/>
            </a:pPr>
            <a:r>
              <a:rPr lang="en-US" sz="2400" dirty="0"/>
              <a:t>You must change the </a:t>
            </a:r>
            <a:r>
              <a:rPr lang="en-US" sz="2400" dirty="0" err="1"/>
              <a:t>drillbit</a:t>
            </a:r>
            <a:r>
              <a:rPr lang="en-US" sz="2400" dirty="0"/>
              <a:t> using a chuck</a:t>
            </a:r>
          </a:p>
          <a:p>
            <a:pPr marL="457200" indent="-457200">
              <a:buFont typeface="+mj-lt"/>
              <a:buAutoNum type="arabicPeriod"/>
            </a:pPr>
            <a:r>
              <a:rPr lang="en-US" sz="2400" dirty="0"/>
              <a:t>Align the </a:t>
            </a:r>
            <a:r>
              <a:rPr lang="en-US" sz="2400" dirty="0" err="1"/>
              <a:t>drillbit</a:t>
            </a:r>
            <a:r>
              <a:rPr lang="en-US" sz="2400" dirty="0"/>
              <a:t> with the workpiece</a:t>
            </a:r>
          </a:p>
          <a:p>
            <a:pPr marL="457200" indent="-457200">
              <a:buFont typeface="+mj-lt"/>
              <a:buAutoNum type="arabicPeriod"/>
            </a:pPr>
            <a:r>
              <a:rPr lang="en-US" sz="2400" dirty="0"/>
              <a:t>Choose the depth</a:t>
            </a:r>
          </a:p>
          <a:p>
            <a:pPr marL="457200" indent="-457200">
              <a:buFont typeface="+mj-lt"/>
              <a:buAutoNum type="arabicPeriod"/>
            </a:pPr>
            <a:r>
              <a:rPr lang="en-US" sz="2400" dirty="0"/>
              <a:t>Drill the hole</a:t>
            </a:r>
          </a:p>
          <a:p>
            <a:pPr marL="457200" indent="-457200">
              <a:buFont typeface="+mj-lt"/>
              <a:buAutoNum type="arabicPeriod"/>
            </a:pPr>
            <a:endParaRPr lang="en-US" sz="2400" dirty="0"/>
          </a:p>
          <a:p>
            <a:r>
              <a:rPr lang="en-US" sz="2400" dirty="0"/>
              <a:t>When you are done, click on the ‘Submit’ button below to upload the video</a:t>
            </a:r>
          </a:p>
          <a:p>
            <a:endParaRPr lang="en-US" sz="2400" dirty="0"/>
          </a:p>
          <a:p>
            <a:r>
              <a:rPr lang="en-US" sz="2400" dirty="0"/>
              <a:t> </a:t>
            </a:r>
          </a:p>
        </p:txBody>
      </p:sp>
      <p:sp>
        <p:nvSpPr>
          <p:cNvPr id="3" name="Rectangle 2">
            <a:extLst>
              <a:ext uri="{FF2B5EF4-FFF2-40B4-BE49-F238E27FC236}">
                <a16:creationId xmlns:a16="http://schemas.microsoft.com/office/drawing/2014/main" id="{91D9FABF-78AE-1C4E-8836-EA26FEDEF472}"/>
              </a:ext>
            </a:extLst>
          </p:cNvPr>
          <p:cNvSpPr/>
          <p:nvPr/>
        </p:nvSpPr>
        <p:spPr>
          <a:xfrm>
            <a:off x="6677891" y="4959927"/>
            <a:ext cx="2341418" cy="5818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Submit</a:t>
            </a:r>
          </a:p>
        </p:txBody>
      </p:sp>
    </p:spTree>
    <p:custDataLst>
      <p:tags r:id="rId1"/>
    </p:custDataLst>
    <p:extLst>
      <p:ext uri="{BB962C8B-B14F-4D97-AF65-F5344CB8AC3E}">
        <p14:creationId xmlns:p14="http://schemas.microsoft.com/office/powerpoint/2010/main" val="1404538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75000"/>
            <a:alpha val="77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3957" y="-170436"/>
            <a:ext cx="8831461" cy="1113227"/>
          </a:xfrm>
        </p:spPr>
        <p:txBody>
          <a:bodyPr/>
          <a:lstStyle/>
          <a:p>
            <a:pPr algn="ctr"/>
            <a:r>
              <a:rPr lang="en-ZA" dirty="0">
                <a:solidFill>
                  <a:schemeClr val="bg2">
                    <a:lumMod val="10000"/>
                  </a:schemeClr>
                </a:solidFill>
              </a:rPr>
              <a:t>Vid01: How to use a pedestal grinder</a:t>
            </a:r>
          </a:p>
        </p:txBody>
      </p:sp>
      <p:sp>
        <p:nvSpPr>
          <p:cNvPr id="5" name="Rectangle 4">
            <a:extLst>
              <a:ext uri="{FF2B5EF4-FFF2-40B4-BE49-F238E27FC236}">
                <a16:creationId xmlns:a16="http://schemas.microsoft.com/office/drawing/2014/main" id="{A79CE08D-2143-534C-AEA7-76D9E6FA92F3}"/>
              </a:ext>
            </a:extLst>
          </p:cNvPr>
          <p:cNvSpPr/>
          <p:nvPr/>
        </p:nvSpPr>
        <p:spPr>
          <a:xfrm>
            <a:off x="413784" y="541441"/>
            <a:ext cx="9485589" cy="5355312"/>
          </a:xfrm>
          <a:prstGeom prst="rect">
            <a:avLst/>
          </a:prstGeom>
        </p:spPr>
        <p:txBody>
          <a:bodyPr wrap="square">
            <a:spAutoFit/>
          </a:bodyPr>
          <a:lstStyle/>
          <a:p>
            <a:r>
              <a:rPr lang="en-ZA" dirty="0">
                <a:solidFill>
                  <a:srgbClr val="000000"/>
                </a:solidFill>
                <a:latin typeface="Open Sans"/>
              </a:rPr>
              <a:t>A pedestal grinder is a larger version of a bench grinder that is mounted on a pedestal, which is bolted to the floor. It is driven by a belt. Pedestal grinders are commonly used to hand grind cutting tools and perform other rough grinding. Depending on the grade of the grinding wheel, a pedestal grinder can be used for sharpening cutting tools like drill bits. It can also be used to roughly shape metal prior to welding or fitting. This grinder is belt driven.</a:t>
            </a:r>
          </a:p>
          <a:p>
            <a:endParaRPr lang="en-ZA" dirty="0">
              <a:solidFill>
                <a:srgbClr val="000000"/>
              </a:solidFill>
              <a:latin typeface="Open Sans"/>
            </a:endParaRPr>
          </a:p>
          <a:p>
            <a:r>
              <a:rPr lang="en-ZA" dirty="0">
                <a:solidFill>
                  <a:srgbClr val="000000"/>
                </a:solidFill>
                <a:latin typeface="Open Sans"/>
              </a:rPr>
              <a:t>Before you start using the grinder, be sure to check for the following:</a:t>
            </a:r>
          </a:p>
          <a:p>
            <a:pPr marL="342900" indent="-342900">
              <a:buFont typeface="+mj-lt"/>
              <a:buAutoNum type="arabicPeriod"/>
            </a:pPr>
            <a:r>
              <a:rPr lang="en-ZA" dirty="0">
                <a:solidFill>
                  <a:srgbClr val="000000"/>
                </a:solidFill>
                <a:latin typeface="Open Sans"/>
              </a:rPr>
              <a:t>Make sure that the grinder is isolated</a:t>
            </a:r>
          </a:p>
          <a:p>
            <a:pPr marL="342900" indent="-342900">
              <a:buFont typeface="+mj-lt"/>
              <a:buAutoNum type="arabicPeriod"/>
            </a:pPr>
            <a:r>
              <a:rPr lang="en-ZA" dirty="0">
                <a:solidFill>
                  <a:srgbClr val="000000"/>
                </a:solidFill>
                <a:latin typeface="Open Sans"/>
              </a:rPr>
              <a:t>The grinding wheel should be in a good condition and should not be chipped or cracked. If it is, you should replace the wheel immediately</a:t>
            </a:r>
          </a:p>
          <a:p>
            <a:endParaRPr lang="en-ZA" dirty="0">
              <a:solidFill>
                <a:srgbClr val="000000"/>
              </a:solidFill>
              <a:latin typeface="Open Sans"/>
            </a:endParaRPr>
          </a:p>
          <a:p>
            <a:r>
              <a:rPr lang="en-ZA" dirty="0">
                <a:solidFill>
                  <a:srgbClr val="000000"/>
                </a:solidFill>
                <a:latin typeface="Open Sans"/>
              </a:rPr>
              <a:t>To use a pedestal grinder, make sure that the grinder is fastened to the pedestal securely. Make sure that you have all of your necessary safety equipment on and that all guards are in place. </a:t>
            </a:r>
          </a:p>
          <a:p>
            <a:endParaRPr lang="en-ZA" dirty="0">
              <a:solidFill>
                <a:srgbClr val="000000"/>
              </a:solidFill>
              <a:latin typeface="Open Sans"/>
            </a:endParaRPr>
          </a:p>
          <a:p>
            <a:r>
              <a:rPr lang="en-ZA" dirty="0">
                <a:solidFill>
                  <a:srgbClr val="000000"/>
                </a:solidFill>
                <a:latin typeface="Open Sans"/>
              </a:rPr>
              <a:t>On most ordinary pedestal grinding machines, such as those that are used for grinding tool bits, you will need to cool down the workpiece before it can be handled. This is why you should have a container of water that is free from soluble oil</a:t>
            </a:r>
          </a:p>
          <a:p>
            <a:br>
              <a:rPr lang="en-ZA" dirty="0"/>
            </a:br>
            <a:endParaRPr lang="en-US" dirty="0"/>
          </a:p>
        </p:txBody>
      </p:sp>
    </p:spTree>
    <p:custDataLst>
      <p:tags r:id="rId1"/>
    </p:custDataLst>
    <p:extLst>
      <p:ext uri="{BB962C8B-B14F-4D97-AF65-F5344CB8AC3E}">
        <p14:creationId xmlns:p14="http://schemas.microsoft.com/office/powerpoint/2010/main" val="634259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75000"/>
            <a:alpha val="77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452" y="66301"/>
            <a:ext cx="8831461" cy="1113227"/>
          </a:xfrm>
        </p:spPr>
        <p:txBody>
          <a:bodyPr/>
          <a:lstStyle/>
          <a:p>
            <a:pPr algn="ctr"/>
            <a:r>
              <a:rPr lang="en-ZA" dirty="0">
                <a:solidFill>
                  <a:schemeClr val="bg2">
                    <a:lumMod val="10000"/>
                  </a:schemeClr>
                </a:solidFill>
              </a:rPr>
              <a:t>Vid02: How to maintain a pedestal grinder</a:t>
            </a:r>
          </a:p>
        </p:txBody>
      </p:sp>
      <p:sp>
        <p:nvSpPr>
          <p:cNvPr id="10" name="TextBox 9">
            <a:extLst>
              <a:ext uri="{FF2B5EF4-FFF2-40B4-BE49-F238E27FC236}">
                <a16:creationId xmlns:a16="http://schemas.microsoft.com/office/drawing/2014/main" id="{32B4C23E-5B4C-C845-AD39-341262BCBC98}"/>
              </a:ext>
            </a:extLst>
          </p:cNvPr>
          <p:cNvSpPr txBox="1"/>
          <p:nvPr/>
        </p:nvSpPr>
        <p:spPr>
          <a:xfrm>
            <a:off x="146672" y="983412"/>
            <a:ext cx="9362241" cy="3416320"/>
          </a:xfrm>
          <a:prstGeom prst="rect">
            <a:avLst/>
          </a:prstGeom>
          <a:noFill/>
        </p:spPr>
        <p:txBody>
          <a:bodyPr wrap="square" rtlCol="0">
            <a:spAutoFit/>
          </a:bodyPr>
          <a:lstStyle/>
          <a:p>
            <a:r>
              <a:rPr lang="en-US" dirty="0">
                <a:solidFill>
                  <a:schemeClr val="bg2">
                    <a:lumMod val="10000"/>
                  </a:schemeClr>
                </a:solidFill>
              </a:rPr>
              <a:t>To make sure that your pedestal grinder is always at its best, here are some maintenance tips:</a:t>
            </a:r>
          </a:p>
          <a:p>
            <a:pPr marL="342900" indent="-342900">
              <a:buFont typeface="+mj-lt"/>
              <a:buAutoNum type="arabicPeriod"/>
            </a:pPr>
            <a:r>
              <a:rPr lang="en-US" dirty="0">
                <a:solidFill>
                  <a:schemeClr val="bg2">
                    <a:lumMod val="10000"/>
                  </a:schemeClr>
                </a:solidFill>
              </a:rPr>
              <a:t>Ensure that before you start grinding, the wheel is secured properly</a:t>
            </a:r>
          </a:p>
          <a:p>
            <a:pPr marL="342900" indent="-342900">
              <a:buFont typeface="+mj-lt"/>
              <a:buAutoNum type="arabicPeriod"/>
            </a:pPr>
            <a:r>
              <a:rPr lang="en-US" dirty="0">
                <a:solidFill>
                  <a:schemeClr val="bg2">
                    <a:lumMod val="10000"/>
                  </a:schemeClr>
                </a:solidFill>
              </a:rPr>
              <a:t>The tool rest must never be more than 1mm from the wheel and parallel to the wheel. If necessary, adjust the rest</a:t>
            </a:r>
          </a:p>
          <a:p>
            <a:pPr marL="342900" indent="-342900">
              <a:buFont typeface="+mj-lt"/>
              <a:buAutoNum type="arabicPeriod"/>
            </a:pPr>
            <a:r>
              <a:rPr lang="en-US" dirty="0">
                <a:solidFill>
                  <a:schemeClr val="bg2">
                    <a:lumMod val="10000"/>
                  </a:schemeClr>
                </a:solidFill>
              </a:rPr>
              <a:t>The wheel should not be loaded or glazed. If necessary, you can dress the wheel</a:t>
            </a:r>
          </a:p>
          <a:p>
            <a:pPr marL="342900" indent="-342900">
              <a:buFont typeface="+mj-lt"/>
              <a:buAutoNum type="arabicPeriod"/>
            </a:pPr>
            <a:r>
              <a:rPr lang="en-US" dirty="0">
                <a:solidFill>
                  <a:schemeClr val="bg2">
                    <a:lumMod val="10000"/>
                  </a:schemeClr>
                </a:solidFill>
              </a:rPr>
              <a:t>The wheel should run true when it is switched on. If it does not, switch the machine off and correct the wheel</a:t>
            </a:r>
          </a:p>
          <a:p>
            <a:pPr marL="342900" indent="-342900">
              <a:buFont typeface="+mj-lt"/>
              <a:buAutoNum type="arabicPeriod"/>
            </a:pPr>
            <a:r>
              <a:rPr lang="en-ZA" dirty="0">
                <a:solidFill>
                  <a:schemeClr val="bg2">
                    <a:lumMod val="10000"/>
                  </a:schemeClr>
                </a:solidFill>
              </a:rPr>
              <a:t>When the grinding wheel reaches the stage where it is worn to the diameter of the spacer pads, or when the tool-rest is at its extreme, and there is excessive clearance between the rest and the wheel, the wheel must be replaced</a:t>
            </a:r>
          </a:p>
          <a:p>
            <a:pPr marL="342900" indent="-342900">
              <a:buFont typeface="+mj-lt"/>
              <a:buAutoNum type="arabicPeriod"/>
            </a:pPr>
            <a:r>
              <a:rPr lang="en-ZA" dirty="0">
                <a:solidFill>
                  <a:schemeClr val="bg2">
                    <a:lumMod val="10000"/>
                  </a:schemeClr>
                </a:solidFill>
              </a:rPr>
              <a:t>Before you make any adjustments, ensure that the machine is isolated</a:t>
            </a:r>
            <a:endParaRPr lang="en-US" dirty="0">
              <a:solidFill>
                <a:schemeClr val="bg2">
                  <a:lumMod val="10000"/>
                </a:schemeClr>
              </a:solidFill>
            </a:endParaRPr>
          </a:p>
          <a:p>
            <a:endParaRPr lang="en-US" dirty="0">
              <a:solidFill>
                <a:schemeClr val="bg2">
                  <a:lumMod val="10000"/>
                </a:schemeClr>
              </a:solidFill>
            </a:endParaRPr>
          </a:p>
        </p:txBody>
      </p:sp>
    </p:spTree>
    <p:custDataLst>
      <p:tags r:id="rId1"/>
    </p:custDataLst>
    <p:extLst>
      <p:ext uri="{BB962C8B-B14F-4D97-AF65-F5344CB8AC3E}">
        <p14:creationId xmlns:p14="http://schemas.microsoft.com/office/powerpoint/2010/main" val="2132865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75000"/>
            <a:alpha val="77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452" y="66301"/>
            <a:ext cx="8831461" cy="1113227"/>
          </a:xfrm>
        </p:spPr>
        <p:txBody>
          <a:bodyPr/>
          <a:lstStyle/>
          <a:p>
            <a:pPr algn="ctr"/>
            <a:r>
              <a:rPr lang="en-ZA" dirty="0">
                <a:solidFill>
                  <a:schemeClr val="bg2">
                    <a:lumMod val="10000"/>
                  </a:schemeClr>
                </a:solidFill>
              </a:rPr>
              <a:t>Vid03: Safety tips for using a pedestal grinder</a:t>
            </a:r>
          </a:p>
        </p:txBody>
      </p:sp>
      <p:sp>
        <p:nvSpPr>
          <p:cNvPr id="3" name="TextBox 2">
            <a:extLst>
              <a:ext uri="{FF2B5EF4-FFF2-40B4-BE49-F238E27FC236}">
                <a16:creationId xmlns:a16="http://schemas.microsoft.com/office/drawing/2014/main" id="{1B254CD3-7CDD-CD42-86C2-4A6D0EAC5414}"/>
              </a:ext>
            </a:extLst>
          </p:cNvPr>
          <p:cNvSpPr txBox="1"/>
          <p:nvPr/>
        </p:nvSpPr>
        <p:spPr>
          <a:xfrm>
            <a:off x="556591" y="1258957"/>
            <a:ext cx="9064487" cy="3139321"/>
          </a:xfrm>
          <a:prstGeom prst="rect">
            <a:avLst/>
          </a:prstGeom>
          <a:noFill/>
        </p:spPr>
        <p:txBody>
          <a:bodyPr wrap="square" rtlCol="0">
            <a:spAutoFit/>
          </a:bodyPr>
          <a:lstStyle/>
          <a:p>
            <a:pPr marL="342900" indent="-342900">
              <a:buFont typeface="+mj-lt"/>
              <a:buAutoNum type="arabicPeriod"/>
            </a:pPr>
            <a:r>
              <a:rPr lang="en-US" dirty="0">
                <a:solidFill>
                  <a:schemeClr val="bg2">
                    <a:lumMod val="10000"/>
                  </a:schemeClr>
                </a:solidFill>
              </a:rPr>
              <a:t>Make sure there are no loose materials lying around – these could be hazardous when you are operating machinery</a:t>
            </a:r>
          </a:p>
          <a:p>
            <a:pPr marL="342900" indent="-342900">
              <a:buFont typeface="+mj-lt"/>
              <a:buAutoNum type="arabicPeriod"/>
            </a:pPr>
            <a:r>
              <a:rPr lang="en-US" dirty="0">
                <a:solidFill>
                  <a:schemeClr val="bg2">
                    <a:lumMod val="10000"/>
                  </a:schemeClr>
                </a:solidFill>
              </a:rPr>
              <a:t>Your clothing should not be too loose as it could get caught in the moving parts of the machine</a:t>
            </a:r>
          </a:p>
          <a:p>
            <a:pPr marL="342900" indent="-342900">
              <a:buFont typeface="+mj-lt"/>
              <a:buAutoNum type="arabicPeriod"/>
            </a:pPr>
            <a:r>
              <a:rPr lang="en-US" dirty="0">
                <a:solidFill>
                  <a:schemeClr val="bg2">
                    <a:lumMod val="10000"/>
                  </a:schemeClr>
                </a:solidFill>
              </a:rPr>
              <a:t>If you are operating the machine, your hands should be clean and should not have any form of lubricant or oil on them. This will allow you to hold the workpiece firmly and prevent slippage</a:t>
            </a:r>
          </a:p>
          <a:p>
            <a:pPr marL="342900" indent="-342900">
              <a:buFont typeface="+mj-lt"/>
              <a:buAutoNum type="arabicPeriod"/>
            </a:pPr>
            <a:r>
              <a:rPr lang="en-US" dirty="0">
                <a:solidFill>
                  <a:schemeClr val="bg2">
                    <a:lumMod val="10000"/>
                  </a:schemeClr>
                </a:solidFill>
              </a:rPr>
              <a:t>When grinding, wear closed safety glasses/goggles so that your eyes are protected from any sparks or flying debris</a:t>
            </a:r>
          </a:p>
          <a:p>
            <a:pPr marL="342900" indent="-342900">
              <a:buFont typeface="+mj-lt"/>
              <a:buAutoNum type="arabicPeriod"/>
            </a:pPr>
            <a:r>
              <a:rPr lang="en-US" dirty="0">
                <a:solidFill>
                  <a:schemeClr val="bg2">
                    <a:lumMod val="10000"/>
                  </a:schemeClr>
                </a:solidFill>
              </a:rPr>
              <a:t>Before starting with the grinding process, ensure that you let the wheel run for a few seconds until it has reached its maximum speed</a:t>
            </a:r>
          </a:p>
        </p:txBody>
      </p:sp>
    </p:spTree>
    <p:custDataLst>
      <p:tags r:id="rId1"/>
    </p:custDataLst>
    <p:extLst>
      <p:ext uri="{BB962C8B-B14F-4D97-AF65-F5344CB8AC3E}">
        <p14:creationId xmlns:p14="http://schemas.microsoft.com/office/powerpoint/2010/main" val="67561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75000"/>
            <a:alpha val="77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3957" y="-51165"/>
            <a:ext cx="8831461" cy="1113227"/>
          </a:xfrm>
        </p:spPr>
        <p:txBody>
          <a:bodyPr/>
          <a:lstStyle/>
          <a:p>
            <a:pPr algn="ctr"/>
            <a:r>
              <a:rPr lang="en-ZA" dirty="0">
                <a:solidFill>
                  <a:schemeClr val="bg2">
                    <a:lumMod val="10000"/>
                  </a:schemeClr>
                </a:solidFill>
              </a:rPr>
              <a:t>Vid04: How to use a portable drilling machine</a:t>
            </a:r>
          </a:p>
        </p:txBody>
      </p:sp>
      <p:graphicFrame>
        <p:nvGraphicFramePr>
          <p:cNvPr id="3" name="Table 2">
            <a:extLst>
              <a:ext uri="{FF2B5EF4-FFF2-40B4-BE49-F238E27FC236}">
                <a16:creationId xmlns:a16="http://schemas.microsoft.com/office/drawing/2014/main" id="{DCF0E766-3898-ED41-B8F6-21B4D52C57C8}"/>
              </a:ext>
            </a:extLst>
          </p:cNvPr>
          <p:cNvGraphicFramePr>
            <a:graphicFrameLocks noGrp="1"/>
          </p:cNvGraphicFramePr>
          <p:nvPr>
            <p:extLst>
              <p:ext uri="{D42A27DB-BD31-4B8C-83A1-F6EECF244321}">
                <p14:modId xmlns:p14="http://schemas.microsoft.com/office/powerpoint/2010/main" val="2682619099"/>
              </p:ext>
            </p:extLst>
          </p:nvPr>
        </p:nvGraphicFramePr>
        <p:xfrm>
          <a:off x="519834" y="505448"/>
          <a:ext cx="8832850" cy="7074834"/>
        </p:xfrm>
        <a:graphic>
          <a:graphicData uri="http://schemas.openxmlformats.org/drawingml/2006/table">
            <a:tbl>
              <a:tblPr/>
              <a:tblGrid>
                <a:gridCol w="8832850">
                  <a:extLst>
                    <a:ext uri="{9D8B030D-6E8A-4147-A177-3AD203B41FA5}">
                      <a16:colId xmlns:a16="http://schemas.microsoft.com/office/drawing/2014/main" val="2000614235"/>
                    </a:ext>
                  </a:extLst>
                </a:gridCol>
              </a:tblGrid>
              <a:tr h="7074834">
                <a:tc>
                  <a:txBody>
                    <a:bodyPr/>
                    <a:lstStyle/>
                    <a:p>
                      <a:br>
                        <a:rPr lang="en-ZA" dirty="0">
                          <a:effectLst/>
                          <a:latin typeface="Arial" panose="020B0604020202020204" pitchFamily="34" charset="0"/>
                        </a:rPr>
                      </a:br>
                      <a:endParaRPr lang="en-ZA" dirty="0">
                        <a:effectLst/>
                        <a:latin typeface="Arial" panose="020B0604020202020204" pitchFamily="34" charset="0"/>
                      </a:endParaRPr>
                    </a:p>
                    <a:p>
                      <a:r>
                        <a:rPr lang="en-ZA" dirty="0">
                          <a:solidFill>
                            <a:schemeClr val="bg2">
                              <a:lumMod val="10000"/>
                            </a:schemeClr>
                          </a:solidFill>
                          <a:effectLst/>
                          <a:latin typeface="Arial" panose="020B0604020202020204" pitchFamily="34" charset="0"/>
                        </a:rPr>
                        <a:t>Portable drilling machines (or drills) are utilised for drilling, hammer drilling, screw driving and any other tasks that require rotary motion. </a:t>
                      </a:r>
                    </a:p>
                    <a:p>
                      <a:endParaRPr lang="en-ZA" dirty="0">
                        <a:solidFill>
                          <a:schemeClr val="bg2">
                            <a:lumMod val="10000"/>
                          </a:schemeClr>
                        </a:solidFill>
                        <a:effectLst/>
                        <a:latin typeface="Arial" panose="020B0604020202020204" pitchFamily="34" charset="0"/>
                      </a:endParaRPr>
                    </a:p>
                    <a:p>
                      <a:r>
                        <a:rPr lang="en-ZA" dirty="0">
                          <a:solidFill>
                            <a:schemeClr val="bg2">
                              <a:lumMod val="10000"/>
                            </a:schemeClr>
                          </a:solidFill>
                          <a:effectLst/>
                          <a:latin typeface="Arial" panose="020B0604020202020204" pitchFamily="34" charset="0"/>
                        </a:rPr>
                        <a:t>It is important for the drilling machine to be light and to deliver considerable power in spite of being small in size. You will see that different jobs require different drill speeds, so a portable drill contains a reduction gear that reduces the high speed of a universal motor, which is about 30 000 R.P.M, to the speed needed to do the work, which varies from 220 to 4000 R.P.M.</a:t>
                      </a:r>
                    </a:p>
                    <a:p>
                      <a:endParaRPr lang="en-ZA" dirty="0">
                        <a:solidFill>
                          <a:schemeClr val="bg2">
                            <a:lumMod val="10000"/>
                          </a:schemeClr>
                        </a:solidFill>
                        <a:effectLst/>
                        <a:latin typeface="Arial" panose="020B0604020202020204" pitchFamily="34" charset="0"/>
                      </a:endParaRPr>
                    </a:p>
                    <a:p>
                      <a:r>
                        <a:rPr lang="en-ZA" dirty="0">
                          <a:solidFill>
                            <a:schemeClr val="bg2">
                              <a:lumMod val="10000"/>
                            </a:schemeClr>
                          </a:solidFill>
                          <a:effectLst/>
                          <a:latin typeface="Arial" panose="020B0604020202020204" pitchFamily="34" charset="0"/>
                        </a:rPr>
                        <a:t>Using a portable drill is easy once you get the hang of it. Let’s go through the steps:</a:t>
                      </a:r>
                    </a:p>
                    <a:p>
                      <a:r>
                        <a:rPr lang="en-ZA" dirty="0">
                          <a:solidFill>
                            <a:schemeClr val="bg2">
                              <a:lumMod val="10000"/>
                            </a:schemeClr>
                          </a:solidFill>
                          <a:effectLst/>
                          <a:latin typeface="Arial" panose="020B0604020202020204" pitchFamily="34" charset="0"/>
                        </a:rPr>
                        <a:t>Before drilling:</a:t>
                      </a:r>
                    </a:p>
                    <a:p>
                      <a:pPr marL="342900" indent="-342900">
                        <a:buFont typeface="+mj-lt"/>
                        <a:buAutoNum type="arabicPeriod"/>
                      </a:pPr>
                      <a:r>
                        <a:rPr lang="en-ZA" dirty="0">
                          <a:solidFill>
                            <a:schemeClr val="bg2">
                              <a:lumMod val="10000"/>
                            </a:schemeClr>
                          </a:solidFill>
                          <a:effectLst/>
                          <a:latin typeface="Arial" panose="020B0604020202020204" pitchFamily="34" charset="0"/>
                        </a:rPr>
                        <a:t>Use a prick punch or a pencil to mark the position of the holes that you need to drill</a:t>
                      </a:r>
                    </a:p>
                    <a:p>
                      <a:pPr marL="342900" indent="-342900">
                        <a:buFont typeface="+mj-lt"/>
                        <a:buAutoNum type="arabicPeriod"/>
                      </a:pPr>
                      <a:r>
                        <a:rPr lang="en-ZA" dirty="0">
                          <a:solidFill>
                            <a:schemeClr val="bg2">
                              <a:lumMod val="10000"/>
                            </a:schemeClr>
                          </a:solidFill>
                          <a:effectLst/>
                          <a:latin typeface="Arial" panose="020B0604020202020204" pitchFamily="34" charset="0"/>
                        </a:rPr>
                        <a:t>Make sure that the object that you are drilling is firmly secured and that it is clean </a:t>
                      </a:r>
                    </a:p>
                    <a:p>
                      <a:pPr marL="342900" indent="-342900">
                        <a:buFont typeface="+mj-lt"/>
                        <a:buAutoNum type="arabicPeriod"/>
                      </a:pPr>
                      <a:r>
                        <a:rPr lang="en-ZA" dirty="0">
                          <a:solidFill>
                            <a:schemeClr val="bg2">
                              <a:lumMod val="10000"/>
                            </a:schemeClr>
                          </a:solidFill>
                          <a:effectLst/>
                          <a:latin typeface="Arial" panose="020B0604020202020204" pitchFamily="34" charset="0"/>
                        </a:rPr>
                        <a:t>Make sure that the drill is firmly secured in the chuck</a:t>
                      </a:r>
                    </a:p>
                    <a:p>
                      <a:pPr marL="342900" indent="-342900">
                        <a:buFont typeface="+mj-lt"/>
                        <a:buAutoNum type="arabicPeriod"/>
                      </a:pPr>
                      <a:r>
                        <a:rPr lang="en-ZA" dirty="0">
                          <a:solidFill>
                            <a:schemeClr val="bg2">
                              <a:lumMod val="10000"/>
                            </a:schemeClr>
                          </a:solidFill>
                          <a:effectLst/>
                          <a:latin typeface="Arial" panose="020B0604020202020204" pitchFamily="34" charset="0"/>
                        </a:rPr>
                        <a:t>Select the correct drill speed and normal drilling action (or the hammer drilling action, if required)</a:t>
                      </a:r>
                    </a:p>
                    <a:p>
                      <a:pPr marL="0" indent="0">
                        <a:buFont typeface="+mj-lt"/>
                        <a:buNone/>
                      </a:pPr>
                      <a:endParaRPr lang="en-ZA" dirty="0">
                        <a:solidFill>
                          <a:schemeClr val="bg2">
                            <a:lumMod val="10000"/>
                          </a:schemeClr>
                        </a:solidFill>
                        <a:effectLst/>
                        <a:latin typeface="Arial" panose="020B0604020202020204" pitchFamily="34" charset="0"/>
                      </a:endParaRPr>
                    </a:p>
                    <a:p>
                      <a:pPr marL="0" indent="0">
                        <a:buFont typeface="+mj-lt"/>
                        <a:buNone/>
                      </a:pPr>
                      <a:r>
                        <a:rPr lang="en-ZA" dirty="0">
                          <a:solidFill>
                            <a:schemeClr val="bg2">
                              <a:lumMod val="10000"/>
                            </a:schemeClr>
                          </a:solidFill>
                          <a:effectLst/>
                          <a:latin typeface="Arial" panose="020B0604020202020204" pitchFamily="34" charset="0"/>
                        </a:rPr>
                        <a:t>To begin drilling:</a:t>
                      </a:r>
                    </a:p>
                    <a:p>
                      <a:pPr marL="342900" indent="-342900">
                        <a:buFont typeface="+mj-lt"/>
                        <a:buAutoNum type="arabicPeriod"/>
                      </a:pPr>
                      <a:r>
                        <a:rPr lang="en-ZA" dirty="0">
                          <a:solidFill>
                            <a:schemeClr val="bg2">
                              <a:lumMod val="10000"/>
                            </a:schemeClr>
                          </a:solidFill>
                          <a:effectLst/>
                          <a:latin typeface="Arial" panose="020B0604020202020204" pitchFamily="34" charset="0"/>
                        </a:rPr>
                        <a:t>Hold the drill vertically (at a right angle to the workpiece) so that you do not drill the hold at an angle</a:t>
                      </a:r>
                    </a:p>
                    <a:p>
                      <a:pPr marL="342900" indent="-342900">
                        <a:buFont typeface="+mj-lt"/>
                        <a:buAutoNum type="arabicPeriod"/>
                      </a:pPr>
                      <a:r>
                        <a:rPr lang="en-ZA" dirty="0">
                          <a:solidFill>
                            <a:schemeClr val="bg2">
                              <a:lumMod val="10000"/>
                            </a:schemeClr>
                          </a:solidFill>
                          <a:effectLst/>
                          <a:latin typeface="Arial" panose="020B0604020202020204" pitchFamily="34" charset="0"/>
                        </a:rPr>
                        <a:t>Position the drill bit in the place that you marked off that needs to be drilled</a:t>
                      </a:r>
                    </a:p>
                    <a:p>
                      <a:pPr marL="342900" indent="-342900">
                        <a:buFont typeface="+mj-lt"/>
                        <a:buAutoNum type="arabicPeriod"/>
                      </a:pPr>
                      <a:r>
                        <a:rPr lang="en-ZA" dirty="0">
                          <a:solidFill>
                            <a:schemeClr val="bg2">
                              <a:lumMod val="10000"/>
                            </a:schemeClr>
                          </a:solidFill>
                          <a:effectLst/>
                          <a:latin typeface="Arial" panose="020B0604020202020204" pitchFamily="34" charset="0"/>
                        </a:rPr>
                        <a:t>Press the trigger switch and apply light pressure to guide the drill in the right direction</a:t>
                      </a:r>
                    </a:p>
                    <a:p>
                      <a:pPr marL="342900" indent="-342900">
                        <a:buFont typeface="+mj-lt"/>
                        <a:buAutoNum type="arabicPeriod"/>
                      </a:pPr>
                      <a:r>
                        <a:rPr lang="en-ZA" dirty="0">
                          <a:solidFill>
                            <a:schemeClr val="bg2">
                              <a:lumMod val="10000"/>
                            </a:schemeClr>
                          </a:solidFill>
                          <a:effectLst/>
                          <a:latin typeface="Arial" panose="020B0604020202020204" pitchFamily="34" charset="0"/>
                        </a:rPr>
                        <a:t>Once you have made the hole, withdraw the drill and then switch it off – if you switch the drill off without withdrawing it first, you could break the </a:t>
                      </a:r>
                      <a:r>
                        <a:rPr lang="en-ZA" dirty="0" err="1">
                          <a:solidFill>
                            <a:schemeClr val="bg2">
                              <a:lumMod val="10000"/>
                            </a:schemeClr>
                          </a:solidFill>
                          <a:effectLst/>
                          <a:latin typeface="Arial" panose="020B0604020202020204" pitchFamily="34" charset="0"/>
                        </a:rPr>
                        <a:t>drillbit</a:t>
                      </a:r>
                      <a:endParaRPr lang="en-ZA" dirty="0">
                        <a:solidFill>
                          <a:schemeClr val="bg2">
                            <a:lumMod val="10000"/>
                          </a:schemeClr>
                        </a:solidFill>
                        <a:effectLst/>
                        <a:latin typeface="Arial" panose="020B0604020202020204" pitchFamily="34" charset="0"/>
                      </a:endParaRPr>
                    </a:p>
                    <a:p>
                      <a:endParaRPr lang="en-ZA" dirty="0">
                        <a:solidFill>
                          <a:schemeClr val="bg2">
                            <a:lumMod val="10000"/>
                          </a:schemeClr>
                        </a:solidFill>
                        <a:effectLst/>
                        <a:latin typeface="Arial" panose="020B0604020202020204" pitchFamily="34" charset="0"/>
                      </a:endParaRPr>
                    </a:p>
                    <a:p>
                      <a:br>
                        <a:rPr lang="en-ZA" dirty="0">
                          <a:effectLst/>
                          <a:latin typeface="Arial" panose="020B0604020202020204" pitchFamily="34" charset="0"/>
                        </a:rPr>
                      </a:br>
                      <a:endParaRPr lang="en-ZA" dirty="0">
                        <a:effectLst/>
                        <a:latin typeface="Arial" panose="020B0604020202020204" pitchFamily="34" charset="0"/>
                      </a:endParaRPr>
                    </a:p>
                  </a:txBody>
                  <a:tcPr marL="47625" marR="47625" marT="0" marB="0">
                    <a:lnL>
                      <a:noFill/>
                    </a:lnL>
                    <a:lnR>
                      <a:noFill/>
                    </a:lnR>
                    <a:lnT>
                      <a:noFill/>
                    </a:lnT>
                    <a:lnB>
                      <a:noFill/>
                    </a:lnB>
                  </a:tcPr>
                </a:tc>
                <a:extLst>
                  <a:ext uri="{0D108BD9-81ED-4DB2-BD59-A6C34878D82A}">
                    <a16:rowId xmlns:a16="http://schemas.microsoft.com/office/drawing/2014/main" val="2003958010"/>
                  </a:ext>
                </a:extLst>
              </a:tr>
            </a:tbl>
          </a:graphicData>
        </a:graphic>
      </p:graphicFrame>
    </p:spTree>
    <p:custDataLst>
      <p:tags r:id="rId1"/>
    </p:custDataLst>
    <p:extLst>
      <p:ext uri="{BB962C8B-B14F-4D97-AF65-F5344CB8AC3E}">
        <p14:creationId xmlns:p14="http://schemas.microsoft.com/office/powerpoint/2010/main" val="3694656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75000"/>
            <a:alpha val="77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solidFill>
                  <a:schemeClr val="bg2">
                    <a:lumMod val="10000"/>
                  </a:schemeClr>
                </a:solidFill>
              </a:rPr>
              <a:t>Vid05: How to use a portable drilling machine safely</a:t>
            </a:r>
          </a:p>
        </p:txBody>
      </p:sp>
      <p:sp>
        <p:nvSpPr>
          <p:cNvPr id="3" name="Rectangle 2">
            <a:extLst>
              <a:ext uri="{FF2B5EF4-FFF2-40B4-BE49-F238E27FC236}">
                <a16:creationId xmlns:a16="http://schemas.microsoft.com/office/drawing/2014/main" id="{D87873D6-0E8B-2D44-998E-726DB9689AB5}"/>
              </a:ext>
            </a:extLst>
          </p:cNvPr>
          <p:cNvSpPr/>
          <p:nvPr/>
        </p:nvSpPr>
        <p:spPr>
          <a:xfrm>
            <a:off x="703957" y="1321217"/>
            <a:ext cx="9086814" cy="1754326"/>
          </a:xfrm>
          <a:prstGeom prst="rect">
            <a:avLst/>
          </a:prstGeom>
        </p:spPr>
        <p:txBody>
          <a:bodyPr wrap="square">
            <a:spAutoFit/>
          </a:bodyPr>
          <a:lstStyle/>
          <a:p>
            <a:r>
              <a:rPr lang="en-ZA" dirty="0">
                <a:solidFill>
                  <a:schemeClr val="bg2">
                    <a:lumMod val="10000"/>
                  </a:schemeClr>
                </a:solidFill>
                <a:latin typeface="Arial" panose="020B0604020202020204" pitchFamily="34" charset="0"/>
              </a:rPr>
              <a:t>To make sure that you are using the drill safely, here are some tips:</a:t>
            </a:r>
          </a:p>
          <a:p>
            <a:pPr marL="342900" indent="-342900">
              <a:buFont typeface="+mj-lt"/>
              <a:buAutoNum type="arabicPeriod"/>
            </a:pPr>
            <a:r>
              <a:rPr lang="en-ZA" dirty="0">
                <a:solidFill>
                  <a:schemeClr val="bg2">
                    <a:lumMod val="10000"/>
                  </a:schemeClr>
                </a:solidFill>
                <a:latin typeface="Arial" panose="020B0604020202020204" pitchFamily="34" charset="0"/>
              </a:rPr>
              <a:t>Position the electric cord in a safe area where it will not be damaged by people walking or driving over it. This will also prevent people from tripping over the cord</a:t>
            </a:r>
          </a:p>
          <a:p>
            <a:pPr marL="342900" indent="-342900">
              <a:buFont typeface="+mj-lt"/>
              <a:buAutoNum type="arabicPeriod"/>
            </a:pPr>
            <a:r>
              <a:rPr lang="en-ZA" dirty="0">
                <a:solidFill>
                  <a:schemeClr val="bg2">
                    <a:lumMod val="10000"/>
                  </a:schemeClr>
                </a:solidFill>
                <a:latin typeface="Arial" panose="020B0604020202020204" pitchFamily="34" charset="0"/>
              </a:rPr>
              <a:t>Don’t wear lose clothing and if you have long hair, tie it up. This will prevent any of your clothing or hair getting caught in the drill</a:t>
            </a:r>
          </a:p>
          <a:p>
            <a:pPr marL="342900" indent="-342900">
              <a:buFont typeface="+mj-lt"/>
              <a:buAutoNum type="arabicPeriod"/>
            </a:pPr>
            <a:r>
              <a:rPr lang="en-ZA" dirty="0">
                <a:solidFill>
                  <a:schemeClr val="bg2">
                    <a:lumMod val="10000"/>
                  </a:schemeClr>
                </a:solidFill>
                <a:latin typeface="Arial" panose="020B0604020202020204" pitchFamily="34" charset="0"/>
              </a:rPr>
              <a:t>Use safety goggles to protect your eyes from any debris</a:t>
            </a:r>
            <a:endParaRPr lang="en-US" dirty="0"/>
          </a:p>
        </p:txBody>
      </p:sp>
    </p:spTree>
    <p:custDataLst>
      <p:tags r:id="rId1"/>
    </p:custDataLst>
    <p:extLst>
      <p:ext uri="{BB962C8B-B14F-4D97-AF65-F5344CB8AC3E}">
        <p14:creationId xmlns:p14="http://schemas.microsoft.com/office/powerpoint/2010/main" val="3289565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19ECD1-0129-2245-967D-9EB53B48BE37}"/>
              </a:ext>
            </a:extLst>
          </p:cNvPr>
          <p:cNvSpPr txBox="1"/>
          <p:nvPr/>
        </p:nvSpPr>
        <p:spPr>
          <a:xfrm>
            <a:off x="2887404" y="288099"/>
            <a:ext cx="4550459" cy="461665"/>
          </a:xfrm>
          <a:prstGeom prst="rect">
            <a:avLst/>
          </a:prstGeom>
          <a:noFill/>
        </p:spPr>
        <p:txBody>
          <a:bodyPr wrap="square" rtlCol="0">
            <a:spAutoFit/>
          </a:bodyPr>
          <a:lstStyle/>
          <a:p>
            <a:r>
              <a:rPr lang="en-US" sz="2400" b="1" dirty="0"/>
              <a:t>What am I going to learn about?</a:t>
            </a:r>
          </a:p>
        </p:txBody>
      </p:sp>
      <p:sp>
        <p:nvSpPr>
          <p:cNvPr id="3" name="TextBox 2">
            <a:extLst>
              <a:ext uri="{FF2B5EF4-FFF2-40B4-BE49-F238E27FC236}">
                <a16:creationId xmlns:a16="http://schemas.microsoft.com/office/drawing/2014/main" id="{CAA8ABF5-9709-D549-AACB-4B21E7F7EDFC}"/>
              </a:ext>
            </a:extLst>
          </p:cNvPr>
          <p:cNvSpPr txBox="1"/>
          <p:nvPr/>
        </p:nvSpPr>
        <p:spPr>
          <a:xfrm>
            <a:off x="1008345" y="832627"/>
            <a:ext cx="9432099" cy="461665"/>
          </a:xfrm>
          <a:prstGeom prst="rect">
            <a:avLst/>
          </a:prstGeom>
          <a:noFill/>
        </p:spPr>
        <p:txBody>
          <a:bodyPr wrap="square" rtlCol="0">
            <a:spAutoFit/>
          </a:bodyPr>
          <a:lstStyle/>
          <a:p>
            <a:r>
              <a:rPr lang="en-US" sz="2400" dirty="0"/>
              <a:t>You are going to learn about five types of power tools. </a:t>
            </a:r>
          </a:p>
        </p:txBody>
      </p:sp>
      <p:sp>
        <p:nvSpPr>
          <p:cNvPr id="4" name="Rectangle 3">
            <a:extLst>
              <a:ext uri="{FF2B5EF4-FFF2-40B4-BE49-F238E27FC236}">
                <a16:creationId xmlns:a16="http://schemas.microsoft.com/office/drawing/2014/main" id="{410471C2-13C2-C340-AAE1-43FCB6E5E37D}"/>
              </a:ext>
            </a:extLst>
          </p:cNvPr>
          <p:cNvSpPr/>
          <p:nvPr/>
        </p:nvSpPr>
        <p:spPr>
          <a:xfrm>
            <a:off x="651353" y="2141951"/>
            <a:ext cx="3194137" cy="15532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Pedestal Grinder</a:t>
            </a:r>
          </a:p>
        </p:txBody>
      </p:sp>
      <p:sp>
        <p:nvSpPr>
          <p:cNvPr id="5" name="Rectangle 4">
            <a:extLst>
              <a:ext uri="{FF2B5EF4-FFF2-40B4-BE49-F238E27FC236}">
                <a16:creationId xmlns:a16="http://schemas.microsoft.com/office/drawing/2014/main" id="{19B297B9-76C1-F240-A5C1-C4393EBE5A9D}"/>
              </a:ext>
            </a:extLst>
          </p:cNvPr>
          <p:cNvSpPr/>
          <p:nvPr/>
        </p:nvSpPr>
        <p:spPr>
          <a:xfrm>
            <a:off x="4127325" y="2142953"/>
            <a:ext cx="3194137" cy="15532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Portable Drilling Machine</a:t>
            </a:r>
          </a:p>
        </p:txBody>
      </p:sp>
      <p:sp>
        <p:nvSpPr>
          <p:cNvPr id="6" name="Rectangle 5">
            <a:extLst>
              <a:ext uri="{FF2B5EF4-FFF2-40B4-BE49-F238E27FC236}">
                <a16:creationId xmlns:a16="http://schemas.microsoft.com/office/drawing/2014/main" id="{1F9B2BD8-8915-F946-84D6-DBB4619997E2}"/>
              </a:ext>
            </a:extLst>
          </p:cNvPr>
          <p:cNvSpPr/>
          <p:nvPr/>
        </p:nvSpPr>
        <p:spPr>
          <a:xfrm>
            <a:off x="651353" y="3935260"/>
            <a:ext cx="3194137" cy="15532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Portable Angle Grinder</a:t>
            </a:r>
          </a:p>
        </p:txBody>
      </p:sp>
      <p:sp>
        <p:nvSpPr>
          <p:cNvPr id="7" name="Rectangle 6">
            <a:extLst>
              <a:ext uri="{FF2B5EF4-FFF2-40B4-BE49-F238E27FC236}">
                <a16:creationId xmlns:a16="http://schemas.microsoft.com/office/drawing/2014/main" id="{BC7C82AE-1EFA-2340-B7D7-99E94DB69FB1}"/>
              </a:ext>
            </a:extLst>
          </p:cNvPr>
          <p:cNvSpPr/>
          <p:nvPr/>
        </p:nvSpPr>
        <p:spPr>
          <a:xfrm>
            <a:off x="4243726" y="3935260"/>
            <a:ext cx="3194137" cy="15532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Pedestal Drill</a:t>
            </a:r>
          </a:p>
        </p:txBody>
      </p:sp>
      <p:sp>
        <p:nvSpPr>
          <p:cNvPr id="8" name="Rectangle 7">
            <a:extLst>
              <a:ext uri="{FF2B5EF4-FFF2-40B4-BE49-F238E27FC236}">
                <a16:creationId xmlns:a16="http://schemas.microsoft.com/office/drawing/2014/main" id="{AB455FE5-3A20-5945-88B4-2887FA832349}"/>
              </a:ext>
            </a:extLst>
          </p:cNvPr>
          <p:cNvSpPr/>
          <p:nvPr/>
        </p:nvSpPr>
        <p:spPr>
          <a:xfrm>
            <a:off x="873496" y="1430407"/>
            <a:ext cx="8787396" cy="461665"/>
          </a:xfrm>
          <a:prstGeom prst="rect">
            <a:avLst/>
          </a:prstGeom>
          <a:solidFill>
            <a:schemeClr val="tx2">
              <a:lumMod val="40000"/>
              <a:lumOff val="60000"/>
            </a:schemeClr>
          </a:solidFill>
        </p:spPr>
        <p:txBody>
          <a:bodyPr wrap="square">
            <a:spAutoFit/>
          </a:bodyPr>
          <a:lstStyle/>
          <a:p>
            <a:r>
              <a:rPr lang="en-GB" sz="2400" i="1" dirty="0"/>
              <a:t>Click on each block below for more information on each tool. </a:t>
            </a:r>
          </a:p>
        </p:txBody>
      </p:sp>
      <p:pic>
        <p:nvPicPr>
          <p:cNvPr id="9" name="Graphic 8" descr="User">
            <a:extLst>
              <a:ext uri="{FF2B5EF4-FFF2-40B4-BE49-F238E27FC236}">
                <a16:creationId xmlns:a16="http://schemas.microsoft.com/office/drawing/2014/main" id="{89E25EF9-57FD-DB4E-9361-59EF535AFCA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25024" y="1327874"/>
            <a:ext cx="748472" cy="815079"/>
          </a:xfrm>
          <a:prstGeom prst="rect">
            <a:avLst/>
          </a:prstGeom>
        </p:spPr>
      </p:pic>
      <p:sp>
        <p:nvSpPr>
          <p:cNvPr id="10" name="Rectangle 9">
            <a:extLst>
              <a:ext uri="{FF2B5EF4-FFF2-40B4-BE49-F238E27FC236}">
                <a16:creationId xmlns:a16="http://schemas.microsoft.com/office/drawing/2014/main" id="{21B26797-B550-4C44-A324-C855FBAC782D}"/>
              </a:ext>
            </a:extLst>
          </p:cNvPr>
          <p:cNvSpPr/>
          <p:nvPr/>
        </p:nvSpPr>
        <p:spPr>
          <a:xfrm>
            <a:off x="7836099" y="3945057"/>
            <a:ext cx="3194137" cy="15532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Jigsaw</a:t>
            </a:r>
          </a:p>
        </p:txBody>
      </p:sp>
    </p:spTree>
    <p:custDataLst>
      <p:tags r:id="rId1"/>
    </p:custDataLst>
    <p:extLst>
      <p:ext uri="{BB962C8B-B14F-4D97-AF65-F5344CB8AC3E}">
        <p14:creationId xmlns:p14="http://schemas.microsoft.com/office/powerpoint/2010/main" val="2811111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75000"/>
            <a:alpha val="77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solidFill>
                  <a:schemeClr val="bg2">
                    <a:lumMod val="10000"/>
                  </a:schemeClr>
                </a:solidFill>
              </a:rPr>
              <a:t>Vid06: How to use a portable angle grinder</a:t>
            </a:r>
          </a:p>
        </p:txBody>
      </p:sp>
      <p:sp>
        <p:nvSpPr>
          <p:cNvPr id="3" name="Rectangle 2">
            <a:extLst>
              <a:ext uri="{FF2B5EF4-FFF2-40B4-BE49-F238E27FC236}">
                <a16:creationId xmlns:a16="http://schemas.microsoft.com/office/drawing/2014/main" id="{10399691-51B8-1148-9D8E-7618C62B5FCB}"/>
              </a:ext>
            </a:extLst>
          </p:cNvPr>
          <p:cNvSpPr/>
          <p:nvPr/>
        </p:nvSpPr>
        <p:spPr>
          <a:xfrm>
            <a:off x="0" y="1141526"/>
            <a:ext cx="10069551" cy="3785652"/>
          </a:xfrm>
          <a:prstGeom prst="rect">
            <a:avLst/>
          </a:prstGeom>
        </p:spPr>
        <p:txBody>
          <a:bodyPr wrap="square">
            <a:spAutoFit/>
          </a:bodyPr>
          <a:lstStyle/>
          <a:p>
            <a:r>
              <a:rPr lang="en-ZA" sz="1600" dirty="0">
                <a:solidFill>
                  <a:schemeClr val="bg2">
                    <a:lumMod val="10000"/>
                  </a:schemeClr>
                </a:solidFill>
                <a:latin typeface="Arial" panose="020B0604020202020204" pitchFamily="34" charset="0"/>
              </a:rPr>
              <a:t>A</a:t>
            </a:r>
            <a:r>
              <a:rPr lang="en-ZA" sz="1600" b="1" dirty="0">
                <a:solidFill>
                  <a:schemeClr val="bg2">
                    <a:lumMod val="10000"/>
                  </a:schemeClr>
                </a:solidFill>
                <a:latin typeface="Arial" panose="020B0604020202020204" pitchFamily="34" charset="0"/>
              </a:rPr>
              <a:t>ngle grinders</a:t>
            </a:r>
            <a:r>
              <a:rPr lang="en-ZA" sz="1600" dirty="0">
                <a:solidFill>
                  <a:schemeClr val="bg2">
                    <a:lumMod val="10000"/>
                  </a:schemeClr>
                </a:solidFill>
                <a:latin typeface="Arial" panose="020B0604020202020204" pitchFamily="34" charset="0"/>
              </a:rPr>
              <a:t> are also known as a </a:t>
            </a:r>
            <a:r>
              <a:rPr lang="en-ZA" sz="1600" b="1" dirty="0">
                <a:solidFill>
                  <a:schemeClr val="bg2">
                    <a:lumMod val="10000"/>
                  </a:schemeClr>
                </a:solidFill>
                <a:latin typeface="Arial" panose="020B0604020202020204" pitchFamily="34" charset="0"/>
              </a:rPr>
              <a:t>side grinders</a:t>
            </a:r>
            <a:r>
              <a:rPr lang="en-ZA" sz="1600" dirty="0">
                <a:solidFill>
                  <a:schemeClr val="bg2">
                    <a:lumMod val="10000"/>
                  </a:schemeClr>
                </a:solidFill>
                <a:latin typeface="Arial" panose="020B0604020202020204" pitchFamily="34" charset="0"/>
              </a:rPr>
              <a:t> or </a:t>
            </a:r>
            <a:r>
              <a:rPr lang="en-ZA" sz="1600" b="1" dirty="0">
                <a:solidFill>
                  <a:schemeClr val="bg2">
                    <a:lumMod val="10000"/>
                  </a:schemeClr>
                </a:solidFill>
                <a:latin typeface="Arial" panose="020B0604020202020204" pitchFamily="34" charset="0"/>
              </a:rPr>
              <a:t>disc grinders. An angle grinder is a</a:t>
            </a:r>
            <a:r>
              <a:rPr lang="en-ZA" sz="1600" dirty="0">
                <a:solidFill>
                  <a:schemeClr val="bg2">
                    <a:lumMod val="10000"/>
                  </a:schemeClr>
                </a:solidFill>
                <a:latin typeface="Arial" panose="020B0604020202020204" pitchFamily="34" charset="0"/>
              </a:rPr>
              <a:t> handheld power tool that is used for grinding and polishing objects. Angle grinders can be powered by electric motors, petrol engines, or compressed air. The motor drives the head of the grinder at a right angle, which powers the abrasive disc. Once these discs have been used a lot, they need to be replaced because they become worn out. </a:t>
            </a:r>
          </a:p>
          <a:p>
            <a:endParaRPr lang="en-ZA" sz="1600" dirty="0">
              <a:solidFill>
                <a:schemeClr val="bg2">
                  <a:lumMod val="10000"/>
                </a:schemeClr>
              </a:solidFill>
              <a:latin typeface="Arial" panose="020B0604020202020204" pitchFamily="34" charset="0"/>
            </a:endParaRPr>
          </a:p>
          <a:p>
            <a:r>
              <a:rPr lang="en-ZA" sz="1600" dirty="0">
                <a:solidFill>
                  <a:schemeClr val="bg2">
                    <a:lumMod val="10000"/>
                  </a:schemeClr>
                </a:solidFill>
                <a:latin typeface="Arial" panose="020B0604020202020204" pitchFamily="34" charset="0"/>
              </a:rPr>
              <a:t>Angle grinders often have an adjustable guard and a side handle which allow you to operate the tool with two hands. This versatile tool has many uses. </a:t>
            </a:r>
          </a:p>
          <a:p>
            <a:pPr marL="342900" indent="-342900">
              <a:buAutoNum type="arabicPeriod"/>
            </a:pPr>
            <a:r>
              <a:rPr lang="en-ZA" sz="1600" dirty="0">
                <a:solidFill>
                  <a:schemeClr val="bg2">
                    <a:lumMod val="10000"/>
                  </a:schemeClr>
                </a:solidFill>
                <a:latin typeface="Arial" panose="020B0604020202020204" pitchFamily="34" charset="0"/>
              </a:rPr>
              <a:t>Some angle grinders, depending on their speed range, can be used as sanders.</a:t>
            </a:r>
          </a:p>
          <a:p>
            <a:pPr marL="342900" indent="-342900">
              <a:buAutoNum type="arabicPeriod"/>
            </a:pPr>
            <a:r>
              <a:rPr lang="en-ZA" sz="1600" dirty="0">
                <a:solidFill>
                  <a:schemeClr val="bg2">
                    <a:lumMod val="10000"/>
                  </a:schemeClr>
                </a:solidFill>
                <a:latin typeface="Arial" panose="020B0604020202020204" pitchFamily="34" charset="0"/>
              </a:rPr>
              <a:t>Grinding down welded parts and lightly grinding surfaces</a:t>
            </a:r>
          </a:p>
          <a:p>
            <a:pPr marL="342900" indent="-342900">
              <a:buAutoNum type="arabicPeriod"/>
            </a:pPr>
            <a:r>
              <a:rPr lang="en-ZA" sz="1600" dirty="0">
                <a:solidFill>
                  <a:schemeClr val="bg2">
                    <a:lumMod val="10000"/>
                  </a:schemeClr>
                </a:solidFill>
                <a:latin typeface="Arial" panose="020B0604020202020204" pitchFamily="34" charset="0"/>
              </a:rPr>
              <a:t>Fettling of metal castings (cleaning or trimming rough edges of the castings)</a:t>
            </a:r>
          </a:p>
          <a:p>
            <a:pPr marL="342900" indent="-342900">
              <a:buAutoNum type="arabicPeriod"/>
            </a:pPr>
            <a:r>
              <a:rPr lang="en-ZA" sz="1600" dirty="0">
                <a:solidFill>
                  <a:schemeClr val="bg2">
                    <a:lumMod val="10000"/>
                  </a:schemeClr>
                </a:solidFill>
                <a:latin typeface="Arial" panose="020B0604020202020204" pitchFamily="34" charset="0"/>
              </a:rPr>
              <a:t>Polishing or buffing</a:t>
            </a:r>
          </a:p>
          <a:p>
            <a:pPr marL="342900" indent="-342900">
              <a:buAutoNum type="arabicPeriod"/>
            </a:pPr>
            <a:r>
              <a:rPr lang="en-ZA" sz="1600" dirty="0">
                <a:solidFill>
                  <a:schemeClr val="bg2">
                    <a:lumMod val="10000"/>
                  </a:schemeClr>
                </a:solidFill>
                <a:latin typeface="Arial" panose="020B0604020202020204" pitchFamily="34" charset="0"/>
              </a:rPr>
              <a:t>Cutting metal </a:t>
            </a:r>
          </a:p>
          <a:p>
            <a:pPr marL="342900" indent="-342900">
              <a:buAutoNum type="arabicPeriod"/>
            </a:pPr>
            <a:r>
              <a:rPr lang="en-ZA" sz="1600" dirty="0">
                <a:solidFill>
                  <a:schemeClr val="bg2">
                    <a:lumMod val="10000"/>
                  </a:schemeClr>
                </a:solidFill>
                <a:latin typeface="Arial" panose="020B0604020202020204" pitchFamily="34" charset="0"/>
              </a:rPr>
              <a:t>Using a steel brush attachment to remove paint or rust</a:t>
            </a:r>
          </a:p>
          <a:p>
            <a:endParaRPr lang="en-ZA" sz="1600" dirty="0">
              <a:solidFill>
                <a:schemeClr val="bg2">
                  <a:lumMod val="10000"/>
                </a:schemeClr>
              </a:solidFill>
              <a:latin typeface="Arial" panose="020B0604020202020204" pitchFamily="34" charset="0"/>
            </a:endParaRPr>
          </a:p>
        </p:txBody>
      </p:sp>
      <p:graphicFrame>
        <p:nvGraphicFramePr>
          <p:cNvPr id="4" name="Table 3">
            <a:extLst>
              <a:ext uri="{FF2B5EF4-FFF2-40B4-BE49-F238E27FC236}">
                <a16:creationId xmlns:a16="http://schemas.microsoft.com/office/drawing/2014/main" id="{6F31672B-D832-8044-A374-DF8A0198EC1D}"/>
              </a:ext>
            </a:extLst>
          </p:cNvPr>
          <p:cNvGraphicFramePr>
            <a:graphicFrameLocks noGrp="1"/>
          </p:cNvGraphicFramePr>
          <p:nvPr>
            <p:extLst>
              <p:ext uri="{D42A27DB-BD31-4B8C-83A1-F6EECF244321}">
                <p14:modId xmlns:p14="http://schemas.microsoft.com/office/powerpoint/2010/main" val="968071369"/>
              </p:ext>
            </p:extLst>
          </p:nvPr>
        </p:nvGraphicFramePr>
        <p:xfrm>
          <a:off x="0" y="9672843"/>
          <a:ext cx="8754658" cy="3654425"/>
        </p:xfrm>
        <a:graphic>
          <a:graphicData uri="http://schemas.openxmlformats.org/drawingml/2006/table">
            <a:tbl>
              <a:tblPr/>
              <a:tblGrid>
                <a:gridCol w="8754658">
                  <a:extLst>
                    <a:ext uri="{9D8B030D-6E8A-4147-A177-3AD203B41FA5}">
                      <a16:colId xmlns:a16="http://schemas.microsoft.com/office/drawing/2014/main" val="3615974663"/>
                    </a:ext>
                  </a:extLst>
                </a:gridCol>
              </a:tblGrid>
              <a:tr h="3654425">
                <a:tc>
                  <a:txBody>
                    <a:bodyPr/>
                    <a:lstStyle/>
                    <a:p>
                      <a:pPr algn="ctr"/>
                      <a:br>
                        <a:rPr lang="en-ZA" sz="1500" dirty="0">
                          <a:effectLst/>
                          <a:latin typeface="Arial" panose="020B0604020202020204" pitchFamily="34" charset="0"/>
                        </a:rPr>
                      </a:br>
                      <a:endParaRPr lang="en-ZA" sz="1500" dirty="0">
                        <a:effectLst/>
                        <a:latin typeface="Arial" panose="020B0604020202020204" pitchFamily="34" charset="0"/>
                      </a:endParaRPr>
                    </a:p>
                    <a:p>
                      <a:r>
                        <a:rPr lang="en-ZA" sz="1500" dirty="0">
                          <a:effectLst/>
                          <a:latin typeface="Arial" panose="020B0604020202020204" pitchFamily="34" charset="0"/>
                        </a:rPr>
                        <a:t>Use appropriate, enclosed safety goggles or face shield. </a:t>
                      </a:r>
                    </a:p>
                    <a:p>
                      <a:r>
                        <a:rPr lang="en-ZA" sz="1500" dirty="0">
                          <a:effectLst/>
                          <a:latin typeface="Arial" panose="020B0604020202020204" pitchFamily="34" charset="0"/>
                        </a:rPr>
                        <a:t>• Great care must be taken when using an angle grinder. </a:t>
                      </a:r>
                    </a:p>
                    <a:p>
                      <a:r>
                        <a:rPr lang="en-ZA" sz="1500" dirty="0">
                          <a:effectLst/>
                          <a:latin typeface="Arial" panose="020B0604020202020204" pitchFamily="34" charset="0"/>
                        </a:rPr>
                        <a:t>• Wear appropriate PPE. </a:t>
                      </a:r>
                    </a:p>
                    <a:p>
                      <a:r>
                        <a:rPr lang="en-ZA" sz="1500" dirty="0">
                          <a:effectLst/>
                          <a:latin typeface="Arial" panose="020B0604020202020204" pitchFamily="34" charset="0"/>
                        </a:rPr>
                        <a:t>• Ensure safety guard is in place. </a:t>
                      </a:r>
                    </a:p>
                    <a:p>
                      <a:r>
                        <a:rPr lang="en-ZA" sz="1500" dirty="0">
                          <a:effectLst/>
                          <a:latin typeface="Arial" panose="020B0604020202020204" pitchFamily="34" charset="0"/>
                        </a:rPr>
                        <a:t>• Allow wheel to stop before putting the machine down. </a:t>
                      </a:r>
                    </a:p>
                    <a:p>
                      <a:r>
                        <a:rPr lang="en-ZA" sz="1500" dirty="0">
                          <a:effectLst/>
                          <a:latin typeface="Arial" panose="020B0604020202020204" pitchFamily="34" charset="0"/>
                        </a:rPr>
                        <a:t>• Take care not to cut the supply cord. </a:t>
                      </a:r>
                    </a:p>
                    <a:p>
                      <a:r>
                        <a:rPr lang="en-ZA" sz="1500" dirty="0">
                          <a:effectLst/>
                          <a:latin typeface="Arial" panose="020B0604020202020204" pitchFamily="34" charset="0"/>
                        </a:rPr>
                        <a:t>• If grinder is not fitted with a “dead man” switch, ensure that machine switch is in the OFF position before connecting it to the power supply. </a:t>
                      </a:r>
                    </a:p>
                    <a:p>
                      <a:br>
                        <a:rPr lang="en-ZA" sz="1500" dirty="0">
                          <a:effectLst/>
                          <a:latin typeface="Arial" panose="020B0604020202020204" pitchFamily="34" charset="0"/>
                        </a:rPr>
                      </a:br>
                      <a:endParaRPr lang="en-ZA" sz="1500" dirty="0">
                        <a:effectLst/>
                        <a:latin typeface="Arial" panose="020B0604020202020204" pitchFamily="34" charset="0"/>
                      </a:endParaRPr>
                    </a:p>
                  </a:txBody>
                  <a:tcPr marL="47203" marR="47203" marT="0" marB="0">
                    <a:lnL>
                      <a:noFill/>
                    </a:lnL>
                    <a:lnR>
                      <a:noFill/>
                    </a:lnR>
                    <a:lnT>
                      <a:noFill/>
                    </a:lnT>
                    <a:lnB>
                      <a:noFill/>
                    </a:lnB>
                  </a:tcPr>
                </a:tc>
                <a:extLst>
                  <a:ext uri="{0D108BD9-81ED-4DB2-BD59-A6C34878D82A}">
                    <a16:rowId xmlns:a16="http://schemas.microsoft.com/office/drawing/2014/main" val="3461128515"/>
                  </a:ext>
                </a:extLst>
              </a:tr>
            </a:tbl>
          </a:graphicData>
        </a:graphic>
      </p:graphicFrame>
    </p:spTree>
    <p:custDataLst>
      <p:tags r:id="rId1"/>
    </p:custDataLst>
    <p:extLst>
      <p:ext uri="{BB962C8B-B14F-4D97-AF65-F5344CB8AC3E}">
        <p14:creationId xmlns:p14="http://schemas.microsoft.com/office/powerpoint/2010/main" val="85080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75000"/>
            <a:alpha val="77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0503" y="-161713"/>
            <a:ext cx="8831461" cy="1113227"/>
          </a:xfrm>
        </p:spPr>
        <p:txBody>
          <a:bodyPr/>
          <a:lstStyle/>
          <a:p>
            <a:pPr algn="ctr"/>
            <a:r>
              <a:rPr lang="en-ZA" dirty="0"/>
              <a:t>Vid07: How to maintain a portable angle grinder</a:t>
            </a:r>
          </a:p>
        </p:txBody>
      </p:sp>
      <p:sp>
        <p:nvSpPr>
          <p:cNvPr id="3" name="TextBox 2">
            <a:extLst>
              <a:ext uri="{FF2B5EF4-FFF2-40B4-BE49-F238E27FC236}">
                <a16:creationId xmlns:a16="http://schemas.microsoft.com/office/drawing/2014/main" id="{805E4B28-3C72-7C49-A61F-700E633A059D}"/>
              </a:ext>
            </a:extLst>
          </p:cNvPr>
          <p:cNvSpPr txBox="1"/>
          <p:nvPr/>
        </p:nvSpPr>
        <p:spPr>
          <a:xfrm>
            <a:off x="424871" y="646771"/>
            <a:ext cx="9077093" cy="3970318"/>
          </a:xfrm>
          <a:prstGeom prst="rect">
            <a:avLst/>
          </a:prstGeom>
          <a:noFill/>
        </p:spPr>
        <p:txBody>
          <a:bodyPr wrap="square" rtlCol="0">
            <a:spAutoFit/>
          </a:bodyPr>
          <a:lstStyle/>
          <a:p>
            <a:r>
              <a:rPr lang="en-US" dirty="0"/>
              <a:t>Although angle grinders are very useful, they can also be dangerous if not used correctly. Before you start using the angle grinder, it is important to follow some safety tips: </a:t>
            </a:r>
          </a:p>
          <a:p>
            <a:pPr marL="342900" indent="-342900">
              <a:buFont typeface="+mj-lt"/>
              <a:buAutoNum type="arabicPeriod"/>
            </a:pPr>
            <a:r>
              <a:rPr lang="en-US" dirty="0"/>
              <a:t>To avoid getting injured by the rotating disc, switch the power off, remove the plug from the socket and disconnect any pneumatic machines from the compressed air supply. Only connect everything when you need to use the angle grinder.</a:t>
            </a:r>
          </a:p>
          <a:p>
            <a:pPr marL="342900" indent="-342900">
              <a:buFont typeface="+mj-lt"/>
              <a:buAutoNum type="arabicPeriod"/>
            </a:pPr>
            <a:r>
              <a:rPr lang="en-US" dirty="0"/>
              <a:t>To avoid being shocked, inspect the cord of the grinder and the plug. If wither are damaged, replace them immediately</a:t>
            </a:r>
          </a:p>
          <a:p>
            <a:pPr marL="342900" indent="-342900">
              <a:buFont typeface="+mj-lt"/>
              <a:buAutoNum type="arabicPeriod"/>
            </a:pPr>
            <a:r>
              <a:rPr lang="en-US" dirty="0"/>
              <a:t>Make sure that the disc is not damaged or chipped, this could cause serious injury if it is used</a:t>
            </a:r>
          </a:p>
          <a:p>
            <a:pPr marL="342900" indent="-342900">
              <a:buFont typeface="+mj-lt"/>
              <a:buAutoNum type="arabicPeriod"/>
            </a:pPr>
            <a:r>
              <a:rPr lang="en-US" dirty="0"/>
              <a:t>Clean the grinder after each use with a clean cloth. If you have an air compressor, blow the compressed air onto the machine to remove any dust or debris</a:t>
            </a:r>
          </a:p>
          <a:p>
            <a:pPr marL="342900" indent="-342900">
              <a:buFont typeface="+mj-lt"/>
              <a:buAutoNum type="arabicPeriod"/>
            </a:pPr>
            <a:r>
              <a:rPr lang="en-US" dirty="0"/>
              <a:t>Avoid using the incorrectly sized disc – this can damage the grinder and could come loose while you are using the grinder which is very dangerous</a:t>
            </a:r>
          </a:p>
          <a:p>
            <a:pPr marL="342900" indent="-342900">
              <a:buFont typeface="+mj-lt"/>
              <a:buAutoNum type="arabicPeriod"/>
            </a:pPr>
            <a:endParaRPr lang="en-US" dirty="0"/>
          </a:p>
        </p:txBody>
      </p:sp>
    </p:spTree>
    <p:custDataLst>
      <p:tags r:id="rId1"/>
    </p:custDataLst>
    <p:extLst>
      <p:ext uri="{BB962C8B-B14F-4D97-AF65-F5344CB8AC3E}">
        <p14:creationId xmlns:p14="http://schemas.microsoft.com/office/powerpoint/2010/main" val="1776387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75000"/>
            <a:alpha val="77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t>Vid08: How to use a pedestal drill</a:t>
            </a:r>
          </a:p>
        </p:txBody>
      </p:sp>
      <p:sp>
        <p:nvSpPr>
          <p:cNvPr id="3" name="TextBox 2">
            <a:extLst>
              <a:ext uri="{FF2B5EF4-FFF2-40B4-BE49-F238E27FC236}">
                <a16:creationId xmlns:a16="http://schemas.microsoft.com/office/drawing/2014/main" id="{B12FA243-4D1D-3D4B-AF49-4C156C0B9D41}"/>
              </a:ext>
            </a:extLst>
          </p:cNvPr>
          <p:cNvSpPr txBox="1"/>
          <p:nvPr/>
        </p:nvSpPr>
        <p:spPr>
          <a:xfrm>
            <a:off x="468351" y="1260088"/>
            <a:ext cx="9578898" cy="2031325"/>
          </a:xfrm>
          <a:prstGeom prst="rect">
            <a:avLst/>
          </a:prstGeom>
          <a:noFill/>
        </p:spPr>
        <p:txBody>
          <a:bodyPr wrap="square" rtlCol="0">
            <a:spAutoFit/>
          </a:bodyPr>
          <a:lstStyle/>
          <a:p>
            <a:pPr marL="342900" indent="-342900">
              <a:buFont typeface="+mj-lt"/>
              <a:buAutoNum type="arabicPeriod"/>
            </a:pPr>
            <a:r>
              <a:rPr lang="en-US" dirty="0"/>
              <a:t>Place the workpiece into the clamp and secure the clamp to make sure that the workpiece does not move.</a:t>
            </a:r>
          </a:p>
          <a:p>
            <a:pPr marL="342900" indent="-342900">
              <a:buFont typeface="+mj-lt"/>
              <a:buAutoNum type="arabicPeriod"/>
            </a:pPr>
            <a:r>
              <a:rPr lang="en-US" dirty="0"/>
              <a:t>Change the </a:t>
            </a:r>
            <a:r>
              <a:rPr lang="en-US" dirty="0" err="1"/>
              <a:t>drillbit</a:t>
            </a:r>
            <a:r>
              <a:rPr lang="en-US" dirty="0"/>
              <a:t> to the size that you need by placing the chuck key into the </a:t>
            </a:r>
            <a:r>
              <a:rPr lang="en-US" dirty="0" err="1"/>
              <a:t>drillbit</a:t>
            </a:r>
            <a:r>
              <a:rPr lang="en-US" dirty="0"/>
              <a:t> hole and rotating it to pull out the existing </a:t>
            </a:r>
            <a:r>
              <a:rPr lang="en-US" dirty="0" err="1"/>
              <a:t>drillbit</a:t>
            </a:r>
            <a:r>
              <a:rPr lang="en-US" dirty="0"/>
              <a:t>. Then replace it with the correct </a:t>
            </a:r>
            <a:r>
              <a:rPr lang="en-US" dirty="0" err="1"/>
              <a:t>drillbit</a:t>
            </a:r>
            <a:r>
              <a:rPr lang="en-US" dirty="0"/>
              <a:t> and secure it, using the chuck key to tighten the </a:t>
            </a:r>
            <a:r>
              <a:rPr lang="en-US" dirty="0" err="1"/>
              <a:t>drillbit</a:t>
            </a:r>
            <a:r>
              <a:rPr lang="en-US" dirty="0"/>
              <a:t> in the hole. Make sure that you remove the chuck key from the drill before you turn it on</a:t>
            </a:r>
          </a:p>
          <a:p>
            <a:pPr marL="342900" indent="-342900">
              <a:buFont typeface="+mj-lt"/>
              <a:buAutoNum type="arabicPeriod"/>
            </a:pPr>
            <a:r>
              <a:rPr lang="en-US" dirty="0"/>
              <a:t>Align the </a:t>
            </a:r>
            <a:r>
              <a:rPr lang="en-US" dirty="0" err="1"/>
              <a:t>drillbit</a:t>
            </a:r>
            <a:r>
              <a:rPr lang="en-US" dirty="0"/>
              <a:t> with the mark on your workpiece</a:t>
            </a:r>
          </a:p>
        </p:txBody>
      </p:sp>
      <p:sp>
        <p:nvSpPr>
          <p:cNvPr id="4" name="TextBox 3">
            <a:extLst>
              <a:ext uri="{FF2B5EF4-FFF2-40B4-BE49-F238E27FC236}">
                <a16:creationId xmlns:a16="http://schemas.microsoft.com/office/drawing/2014/main" id="{3177A52E-83AD-FF47-A26D-8F8D49D52594}"/>
              </a:ext>
            </a:extLst>
          </p:cNvPr>
          <p:cNvSpPr txBox="1"/>
          <p:nvPr/>
        </p:nvSpPr>
        <p:spPr>
          <a:xfrm>
            <a:off x="703957" y="3980985"/>
            <a:ext cx="9011506" cy="369332"/>
          </a:xfrm>
          <a:prstGeom prst="rect">
            <a:avLst/>
          </a:prstGeom>
          <a:noFill/>
        </p:spPr>
        <p:txBody>
          <a:bodyPr wrap="none" rtlCol="0">
            <a:spAutoFit/>
          </a:bodyPr>
          <a:lstStyle/>
          <a:p>
            <a:r>
              <a:rPr lang="en-US" dirty="0"/>
              <a:t>See </a:t>
            </a:r>
            <a:r>
              <a:rPr lang="en-US" dirty="0" err="1"/>
              <a:t>Youtube</a:t>
            </a:r>
            <a:r>
              <a:rPr lang="en-US" dirty="0"/>
              <a:t> video for indication of how the video should look: https://</a:t>
            </a:r>
            <a:r>
              <a:rPr lang="en-US" dirty="0" err="1"/>
              <a:t>youtu.be</a:t>
            </a:r>
            <a:r>
              <a:rPr lang="en-US" dirty="0"/>
              <a:t>/_7ExYx3KY9A</a:t>
            </a:r>
          </a:p>
        </p:txBody>
      </p:sp>
    </p:spTree>
    <p:custDataLst>
      <p:tags r:id="rId1"/>
    </p:custDataLst>
    <p:extLst>
      <p:ext uri="{BB962C8B-B14F-4D97-AF65-F5344CB8AC3E}">
        <p14:creationId xmlns:p14="http://schemas.microsoft.com/office/powerpoint/2010/main" val="3095148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lumMod val="75000"/>
            <a:alpha val="77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t>Vid09: How to maintain a pedestal drill</a:t>
            </a:r>
          </a:p>
        </p:txBody>
      </p:sp>
      <p:sp>
        <p:nvSpPr>
          <p:cNvPr id="3" name="TextBox 2">
            <a:extLst>
              <a:ext uri="{FF2B5EF4-FFF2-40B4-BE49-F238E27FC236}">
                <a16:creationId xmlns:a16="http://schemas.microsoft.com/office/drawing/2014/main" id="{C7BE928F-7117-D340-86FE-72D9EF0B7785}"/>
              </a:ext>
            </a:extLst>
          </p:cNvPr>
          <p:cNvSpPr txBox="1"/>
          <p:nvPr/>
        </p:nvSpPr>
        <p:spPr>
          <a:xfrm>
            <a:off x="423746" y="1204332"/>
            <a:ext cx="9433932" cy="3416320"/>
          </a:xfrm>
          <a:prstGeom prst="rect">
            <a:avLst/>
          </a:prstGeom>
          <a:noFill/>
        </p:spPr>
        <p:txBody>
          <a:bodyPr wrap="square" rtlCol="0">
            <a:spAutoFit/>
          </a:bodyPr>
          <a:lstStyle/>
          <a:p>
            <a:r>
              <a:rPr lang="en-US" dirty="0"/>
              <a:t>A pedestal drill is a fairly low maintenance piece of equipment, but there are a few things that you can do to make sure that it is always running at it’s best and most precise. Let’s have a look at how you can maintain your pedestal drill.</a:t>
            </a:r>
          </a:p>
          <a:p>
            <a:pPr marL="342900" indent="-342900">
              <a:buFont typeface="+mj-lt"/>
              <a:buAutoNum type="arabicPeriod"/>
            </a:pPr>
            <a:r>
              <a:rPr lang="en-US" dirty="0"/>
              <a:t>Your drill presses steel and iron part should never be rusty or dirty. If they are, clean them with off with a rust remover or a degreaser and steel wool or an abrasive pad for scrubbing</a:t>
            </a:r>
          </a:p>
          <a:p>
            <a:pPr marL="342900" indent="-342900">
              <a:buFont typeface="+mj-lt"/>
              <a:buAutoNum type="arabicPeriod"/>
            </a:pPr>
            <a:r>
              <a:rPr lang="en-US" dirty="0"/>
              <a:t>To prevent these parts from rusting easily, use a protective spray</a:t>
            </a:r>
          </a:p>
          <a:p>
            <a:pPr marL="342900" indent="-342900">
              <a:buFont typeface="+mj-lt"/>
              <a:buAutoNum type="arabicPeriod"/>
            </a:pPr>
            <a:r>
              <a:rPr lang="en-US" dirty="0"/>
              <a:t>Use a vacuum to remove </a:t>
            </a:r>
            <a:r>
              <a:rPr lang="en-ZA" dirty="0"/>
              <a:t>sawdust from the machine’s motor and electrical switch boxes</a:t>
            </a:r>
          </a:p>
          <a:p>
            <a:pPr marL="342900" indent="-342900">
              <a:buFont typeface="+mj-lt"/>
              <a:buAutoNum type="arabicPeriod"/>
            </a:pPr>
            <a:r>
              <a:rPr lang="en-ZA" dirty="0"/>
              <a:t>To make sure that the jaws of the chuck are operating smoothly, lubricate the inside of the chuck. To do this, turn the chuck’s shell until the jaws are fully open and use compressed air to blow the inside clean. Then, spray or squirt the lubricant into the area and tighten and loosen the jaws a few times while the excess lubricant drips out. Wipe off any residue with a clean cloth.</a:t>
            </a:r>
            <a:endParaRPr lang="en-US" dirty="0"/>
          </a:p>
        </p:txBody>
      </p:sp>
      <p:sp>
        <p:nvSpPr>
          <p:cNvPr id="4" name="TextBox 3">
            <a:extLst>
              <a:ext uri="{FF2B5EF4-FFF2-40B4-BE49-F238E27FC236}">
                <a16:creationId xmlns:a16="http://schemas.microsoft.com/office/drawing/2014/main" id="{14288900-C548-9F4B-BFF6-D5BEFD87BC96}"/>
              </a:ext>
            </a:extLst>
          </p:cNvPr>
          <p:cNvSpPr txBox="1"/>
          <p:nvPr/>
        </p:nvSpPr>
        <p:spPr>
          <a:xfrm>
            <a:off x="680224" y="4951141"/>
            <a:ext cx="6269152" cy="369332"/>
          </a:xfrm>
          <a:prstGeom prst="rect">
            <a:avLst/>
          </a:prstGeom>
          <a:noFill/>
        </p:spPr>
        <p:txBody>
          <a:bodyPr wrap="none" rtlCol="0">
            <a:spAutoFit/>
          </a:bodyPr>
          <a:lstStyle/>
          <a:p>
            <a:r>
              <a:rPr lang="en-US" dirty="0"/>
              <a:t>Source: http://</a:t>
            </a:r>
            <a:r>
              <a:rPr lang="en-US" dirty="0" err="1"/>
              <a:t>www.rockler.com</a:t>
            </a:r>
            <a:r>
              <a:rPr lang="en-US" dirty="0"/>
              <a:t>/how-to/drill-press-maintenance</a:t>
            </a:r>
          </a:p>
        </p:txBody>
      </p:sp>
    </p:spTree>
    <p:custDataLst>
      <p:tags r:id="rId1"/>
    </p:custDataLst>
    <p:extLst>
      <p:ext uri="{BB962C8B-B14F-4D97-AF65-F5344CB8AC3E}">
        <p14:creationId xmlns:p14="http://schemas.microsoft.com/office/powerpoint/2010/main" val="3890924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6DBEC8-E806-7043-8B71-A49DC6948D10}"/>
              </a:ext>
            </a:extLst>
          </p:cNvPr>
          <p:cNvSpPr txBox="1"/>
          <p:nvPr/>
        </p:nvSpPr>
        <p:spPr>
          <a:xfrm>
            <a:off x="3200400" y="118342"/>
            <a:ext cx="2610458" cy="523220"/>
          </a:xfrm>
          <a:prstGeom prst="rect">
            <a:avLst/>
          </a:prstGeom>
          <a:noFill/>
        </p:spPr>
        <p:txBody>
          <a:bodyPr wrap="none" rtlCol="0">
            <a:spAutoFit/>
          </a:bodyPr>
          <a:lstStyle/>
          <a:p>
            <a:r>
              <a:rPr lang="en-GB" sz="2800" dirty="0"/>
              <a:t>Pedestal Grinder</a:t>
            </a:r>
            <a:endParaRPr lang="en-US" sz="2800" dirty="0"/>
          </a:p>
        </p:txBody>
      </p:sp>
      <p:sp>
        <p:nvSpPr>
          <p:cNvPr id="5" name="Rectangle 4">
            <a:extLst>
              <a:ext uri="{FF2B5EF4-FFF2-40B4-BE49-F238E27FC236}">
                <a16:creationId xmlns:a16="http://schemas.microsoft.com/office/drawing/2014/main" id="{044B6EC5-7110-554B-9BAA-16231E28DABC}"/>
              </a:ext>
            </a:extLst>
          </p:cNvPr>
          <p:cNvSpPr/>
          <p:nvPr/>
        </p:nvSpPr>
        <p:spPr>
          <a:xfrm>
            <a:off x="6488479" y="3929644"/>
            <a:ext cx="2379415" cy="119021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Vid02:How to maintain a pedestal grinder. </a:t>
            </a:r>
          </a:p>
        </p:txBody>
      </p:sp>
      <p:sp>
        <p:nvSpPr>
          <p:cNvPr id="10" name="Rectangle 9">
            <a:extLst>
              <a:ext uri="{FF2B5EF4-FFF2-40B4-BE49-F238E27FC236}">
                <a16:creationId xmlns:a16="http://schemas.microsoft.com/office/drawing/2014/main" id="{2EC34267-61D7-644A-B50F-84C957B3740F}"/>
              </a:ext>
            </a:extLst>
          </p:cNvPr>
          <p:cNvSpPr/>
          <p:nvPr/>
        </p:nvSpPr>
        <p:spPr>
          <a:xfrm>
            <a:off x="6488482" y="1455991"/>
            <a:ext cx="2379415" cy="119021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image of a pedestal grinder. </a:t>
            </a:r>
          </a:p>
        </p:txBody>
      </p:sp>
      <p:sp>
        <p:nvSpPr>
          <p:cNvPr id="11" name="Rectangle 10">
            <a:extLst>
              <a:ext uri="{FF2B5EF4-FFF2-40B4-BE49-F238E27FC236}">
                <a16:creationId xmlns:a16="http://schemas.microsoft.com/office/drawing/2014/main" id="{4A16C4DE-20A8-9F49-A450-BCC055C47A64}"/>
              </a:ext>
            </a:extLst>
          </p:cNvPr>
          <p:cNvSpPr/>
          <p:nvPr/>
        </p:nvSpPr>
        <p:spPr>
          <a:xfrm>
            <a:off x="6488479" y="2690447"/>
            <a:ext cx="2379415" cy="119021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Vid01 of how to use a pedestal grinder. </a:t>
            </a:r>
          </a:p>
        </p:txBody>
      </p:sp>
      <p:sp>
        <p:nvSpPr>
          <p:cNvPr id="9" name="Rectangle 8">
            <a:extLst>
              <a:ext uri="{FF2B5EF4-FFF2-40B4-BE49-F238E27FC236}">
                <a16:creationId xmlns:a16="http://schemas.microsoft.com/office/drawing/2014/main" id="{DEB8A7F5-17FE-2E4C-B979-44CB329FF3BE}"/>
              </a:ext>
            </a:extLst>
          </p:cNvPr>
          <p:cNvSpPr/>
          <p:nvPr/>
        </p:nvSpPr>
        <p:spPr>
          <a:xfrm>
            <a:off x="2103760" y="1657683"/>
            <a:ext cx="3876924" cy="830997"/>
          </a:xfrm>
          <a:prstGeom prst="rect">
            <a:avLst/>
          </a:prstGeom>
          <a:solidFill>
            <a:schemeClr val="tx2">
              <a:lumMod val="40000"/>
              <a:lumOff val="60000"/>
            </a:schemeClr>
          </a:solidFill>
        </p:spPr>
        <p:txBody>
          <a:bodyPr wrap="square">
            <a:spAutoFit/>
          </a:bodyPr>
          <a:lstStyle/>
          <a:p>
            <a:r>
              <a:rPr lang="en-US" sz="2400" dirty="0"/>
              <a:t>Click here to see what a pedestal grinder looks like</a:t>
            </a:r>
          </a:p>
        </p:txBody>
      </p:sp>
      <p:sp>
        <p:nvSpPr>
          <p:cNvPr id="13" name="Rectangle 12">
            <a:extLst>
              <a:ext uri="{FF2B5EF4-FFF2-40B4-BE49-F238E27FC236}">
                <a16:creationId xmlns:a16="http://schemas.microsoft.com/office/drawing/2014/main" id="{E7EDECB6-82D2-0347-8BA2-A42A71FF6980}"/>
              </a:ext>
            </a:extLst>
          </p:cNvPr>
          <p:cNvSpPr/>
          <p:nvPr/>
        </p:nvSpPr>
        <p:spPr>
          <a:xfrm>
            <a:off x="2115816" y="2868098"/>
            <a:ext cx="3876924" cy="830997"/>
          </a:xfrm>
          <a:prstGeom prst="rect">
            <a:avLst/>
          </a:prstGeom>
          <a:solidFill>
            <a:schemeClr val="tx2">
              <a:lumMod val="40000"/>
              <a:lumOff val="60000"/>
            </a:schemeClr>
          </a:solidFill>
        </p:spPr>
        <p:txBody>
          <a:bodyPr wrap="square">
            <a:spAutoFit/>
          </a:bodyPr>
          <a:lstStyle/>
          <a:p>
            <a:r>
              <a:rPr lang="en-ZA" sz="2400" dirty="0"/>
              <a:t>Click on this video to find out how to use </a:t>
            </a:r>
            <a:r>
              <a:rPr lang="en-US" sz="2400" dirty="0"/>
              <a:t>a pedestal grinder</a:t>
            </a:r>
          </a:p>
        </p:txBody>
      </p:sp>
      <p:sp>
        <p:nvSpPr>
          <p:cNvPr id="14" name="Rectangle 13">
            <a:extLst>
              <a:ext uri="{FF2B5EF4-FFF2-40B4-BE49-F238E27FC236}">
                <a16:creationId xmlns:a16="http://schemas.microsoft.com/office/drawing/2014/main" id="{80A2AEF2-CD0E-6D44-AFA9-9FBB873A1077}"/>
              </a:ext>
            </a:extLst>
          </p:cNvPr>
          <p:cNvSpPr/>
          <p:nvPr/>
        </p:nvSpPr>
        <p:spPr>
          <a:xfrm>
            <a:off x="2118735" y="3998809"/>
            <a:ext cx="3876924" cy="1200329"/>
          </a:xfrm>
          <a:prstGeom prst="rect">
            <a:avLst/>
          </a:prstGeom>
          <a:solidFill>
            <a:schemeClr val="tx2">
              <a:lumMod val="40000"/>
              <a:lumOff val="60000"/>
            </a:schemeClr>
          </a:solidFill>
        </p:spPr>
        <p:txBody>
          <a:bodyPr wrap="square">
            <a:spAutoFit/>
          </a:bodyPr>
          <a:lstStyle/>
          <a:p>
            <a:r>
              <a:rPr lang="en-ZA" sz="2400" dirty="0"/>
              <a:t>Click on this video to find out how to maintain </a:t>
            </a:r>
            <a:r>
              <a:rPr lang="en-US" sz="2400" dirty="0"/>
              <a:t>a pedestal grinder</a:t>
            </a:r>
          </a:p>
        </p:txBody>
      </p:sp>
      <p:pic>
        <p:nvPicPr>
          <p:cNvPr id="15" name="Graphic 14" descr="User">
            <a:extLst>
              <a:ext uri="{FF2B5EF4-FFF2-40B4-BE49-F238E27FC236}">
                <a16:creationId xmlns:a16="http://schemas.microsoft.com/office/drawing/2014/main" id="{B362239F-C876-D24F-8B9B-70F86C862C4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55288" y="1673601"/>
            <a:ext cx="748472" cy="815079"/>
          </a:xfrm>
          <a:prstGeom prst="rect">
            <a:avLst/>
          </a:prstGeom>
        </p:spPr>
      </p:pic>
      <p:pic>
        <p:nvPicPr>
          <p:cNvPr id="16" name="Graphic 15" descr="User">
            <a:extLst>
              <a:ext uri="{FF2B5EF4-FFF2-40B4-BE49-F238E27FC236}">
                <a16:creationId xmlns:a16="http://schemas.microsoft.com/office/drawing/2014/main" id="{75CE8646-B43A-834F-92C4-0A6B6ED71A2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55288" y="2884016"/>
            <a:ext cx="748472" cy="815079"/>
          </a:xfrm>
          <a:prstGeom prst="rect">
            <a:avLst/>
          </a:prstGeom>
        </p:spPr>
      </p:pic>
      <p:pic>
        <p:nvPicPr>
          <p:cNvPr id="17" name="Graphic 16" descr="User">
            <a:extLst>
              <a:ext uri="{FF2B5EF4-FFF2-40B4-BE49-F238E27FC236}">
                <a16:creationId xmlns:a16="http://schemas.microsoft.com/office/drawing/2014/main" id="{EEF93916-EB56-654C-B5CC-94561B5CEB5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55288" y="4191433"/>
            <a:ext cx="748472" cy="815079"/>
          </a:xfrm>
          <a:prstGeom prst="rect">
            <a:avLst/>
          </a:prstGeom>
        </p:spPr>
      </p:pic>
    </p:spTree>
    <p:custDataLst>
      <p:tags r:id="rId1"/>
    </p:custDataLst>
    <p:extLst>
      <p:ext uri="{BB962C8B-B14F-4D97-AF65-F5344CB8AC3E}">
        <p14:creationId xmlns:p14="http://schemas.microsoft.com/office/powerpoint/2010/main" val="1686758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00CC54-5E58-EC44-82B1-4F7D0EFE9E32}"/>
              </a:ext>
            </a:extLst>
          </p:cNvPr>
          <p:cNvSpPr/>
          <p:nvPr/>
        </p:nvSpPr>
        <p:spPr>
          <a:xfrm>
            <a:off x="3131965" y="2281181"/>
            <a:ext cx="3514162" cy="186707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Vid03: Safety tips for using a pedestal grinder. </a:t>
            </a:r>
          </a:p>
        </p:txBody>
      </p:sp>
      <p:sp>
        <p:nvSpPr>
          <p:cNvPr id="4" name="Rectangle 3">
            <a:extLst>
              <a:ext uri="{FF2B5EF4-FFF2-40B4-BE49-F238E27FC236}">
                <a16:creationId xmlns:a16="http://schemas.microsoft.com/office/drawing/2014/main" id="{D7339074-2819-E24B-A2B7-2315B1F0444A}"/>
              </a:ext>
            </a:extLst>
          </p:cNvPr>
          <p:cNvSpPr/>
          <p:nvPr/>
        </p:nvSpPr>
        <p:spPr>
          <a:xfrm>
            <a:off x="1074217" y="984912"/>
            <a:ext cx="8787396" cy="830997"/>
          </a:xfrm>
          <a:prstGeom prst="rect">
            <a:avLst/>
          </a:prstGeom>
          <a:solidFill>
            <a:schemeClr val="tx2">
              <a:lumMod val="40000"/>
              <a:lumOff val="60000"/>
            </a:schemeClr>
          </a:solidFill>
        </p:spPr>
        <p:txBody>
          <a:bodyPr wrap="square">
            <a:spAutoFit/>
          </a:bodyPr>
          <a:lstStyle/>
          <a:p>
            <a:r>
              <a:rPr lang="en-US" sz="2400" dirty="0"/>
              <a:t>Click on the video below that will demonstrate how to use a pedestal grinder safely</a:t>
            </a:r>
          </a:p>
        </p:txBody>
      </p:sp>
      <p:pic>
        <p:nvPicPr>
          <p:cNvPr id="5" name="Graphic 4" descr="User">
            <a:extLst>
              <a:ext uri="{FF2B5EF4-FFF2-40B4-BE49-F238E27FC236}">
                <a16:creationId xmlns:a16="http://schemas.microsoft.com/office/drawing/2014/main" id="{CE28929B-6A20-1E4D-8670-42AEE3C8C15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25745" y="1010241"/>
            <a:ext cx="748472" cy="815079"/>
          </a:xfrm>
          <a:prstGeom prst="rect">
            <a:avLst/>
          </a:prstGeom>
        </p:spPr>
      </p:pic>
    </p:spTree>
    <p:custDataLst>
      <p:tags r:id="rId1"/>
    </p:custDataLst>
    <p:extLst>
      <p:ext uri="{BB962C8B-B14F-4D97-AF65-F5344CB8AC3E}">
        <p14:creationId xmlns:p14="http://schemas.microsoft.com/office/powerpoint/2010/main" val="3975490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83120B-E261-C846-A4B9-D2FCBD8A92AF}"/>
              </a:ext>
            </a:extLst>
          </p:cNvPr>
          <p:cNvSpPr txBox="1"/>
          <p:nvPr/>
        </p:nvSpPr>
        <p:spPr>
          <a:xfrm>
            <a:off x="4294910" y="304799"/>
            <a:ext cx="1399309" cy="461665"/>
          </a:xfrm>
          <a:prstGeom prst="rect">
            <a:avLst/>
          </a:prstGeom>
          <a:noFill/>
        </p:spPr>
        <p:txBody>
          <a:bodyPr wrap="square" rtlCol="0">
            <a:spAutoFit/>
          </a:bodyPr>
          <a:lstStyle/>
          <a:p>
            <a:r>
              <a:rPr lang="en-US" sz="2400" dirty="0"/>
              <a:t>Activity</a:t>
            </a:r>
          </a:p>
        </p:txBody>
      </p:sp>
      <p:sp>
        <p:nvSpPr>
          <p:cNvPr id="4" name="Rectangle 3">
            <a:extLst>
              <a:ext uri="{FF2B5EF4-FFF2-40B4-BE49-F238E27FC236}">
                <a16:creationId xmlns:a16="http://schemas.microsoft.com/office/drawing/2014/main" id="{7BB7F35D-A6B1-6844-944A-87EE9AB4FABF}"/>
              </a:ext>
            </a:extLst>
          </p:cNvPr>
          <p:cNvSpPr/>
          <p:nvPr/>
        </p:nvSpPr>
        <p:spPr>
          <a:xfrm>
            <a:off x="1004944" y="1012621"/>
            <a:ext cx="8787396" cy="830997"/>
          </a:xfrm>
          <a:prstGeom prst="rect">
            <a:avLst/>
          </a:prstGeom>
          <a:solidFill>
            <a:schemeClr val="tx2">
              <a:lumMod val="40000"/>
              <a:lumOff val="60000"/>
            </a:schemeClr>
          </a:solidFill>
        </p:spPr>
        <p:txBody>
          <a:bodyPr wrap="square">
            <a:spAutoFit/>
          </a:bodyPr>
          <a:lstStyle/>
          <a:p>
            <a:r>
              <a:rPr lang="en-US" sz="2400" dirty="0"/>
              <a:t>Select the correct statements below on how to maintain a pedestal grinder</a:t>
            </a:r>
          </a:p>
        </p:txBody>
      </p:sp>
      <p:pic>
        <p:nvPicPr>
          <p:cNvPr id="5" name="Graphic 4" descr="User">
            <a:extLst>
              <a:ext uri="{FF2B5EF4-FFF2-40B4-BE49-F238E27FC236}">
                <a16:creationId xmlns:a16="http://schemas.microsoft.com/office/drawing/2014/main" id="{5598969B-1464-BF40-8535-27126B710BE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25745" y="1010241"/>
            <a:ext cx="748472" cy="815079"/>
          </a:xfrm>
          <a:prstGeom prst="rect">
            <a:avLst/>
          </a:prstGeom>
        </p:spPr>
      </p:pic>
      <p:sp>
        <p:nvSpPr>
          <p:cNvPr id="6" name="Rectangle 5">
            <a:extLst>
              <a:ext uri="{FF2B5EF4-FFF2-40B4-BE49-F238E27FC236}">
                <a16:creationId xmlns:a16="http://schemas.microsoft.com/office/drawing/2014/main" id="{00AD257B-F3CA-AE42-BFC7-435F7E6FD434}"/>
              </a:ext>
            </a:extLst>
          </p:cNvPr>
          <p:cNvSpPr/>
          <p:nvPr/>
        </p:nvSpPr>
        <p:spPr>
          <a:xfrm>
            <a:off x="576119" y="2090738"/>
            <a:ext cx="9663256" cy="2031325"/>
          </a:xfrm>
          <a:prstGeom prst="rect">
            <a:avLst/>
          </a:prstGeom>
        </p:spPr>
        <p:txBody>
          <a:bodyPr wrap="square">
            <a:spAutoFit/>
          </a:bodyPr>
          <a:lstStyle/>
          <a:p>
            <a:pPr marL="342900" indent="-342900">
              <a:buFont typeface="Wingdings" pitchFamily="2" charset="2"/>
              <a:buChar char="q"/>
            </a:pPr>
            <a:r>
              <a:rPr lang="en-US" dirty="0">
                <a:solidFill>
                  <a:schemeClr val="bg2">
                    <a:lumMod val="10000"/>
                  </a:schemeClr>
                </a:solidFill>
              </a:rPr>
              <a:t>Ensure that before you start grinding, the wheel is secured properly</a:t>
            </a:r>
          </a:p>
          <a:p>
            <a:pPr marL="342900" indent="-342900">
              <a:buFont typeface="Wingdings" pitchFamily="2" charset="2"/>
              <a:buChar char="q"/>
            </a:pPr>
            <a:r>
              <a:rPr lang="en-US" dirty="0">
                <a:solidFill>
                  <a:schemeClr val="bg2">
                    <a:lumMod val="10000"/>
                  </a:schemeClr>
                </a:solidFill>
              </a:rPr>
              <a:t>The wheel should run true when it is switched on. If it does not, switch the machine off and correct the wheel</a:t>
            </a:r>
          </a:p>
          <a:p>
            <a:pPr marL="342900" indent="-342900">
              <a:buFont typeface="Wingdings" pitchFamily="2" charset="2"/>
              <a:buChar char="q"/>
            </a:pPr>
            <a:r>
              <a:rPr lang="en-US" dirty="0">
                <a:solidFill>
                  <a:schemeClr val="bg2">
                    <a:lumMod val="10000"/>
                  </a:schemeClr>
                </a:solidFill>
              </a:rPr>
              <a:t>Make sure that the wheel is always greased </a:t>
            </a:r>
          </a:p>
          <a:p>
            <a:pPr marL="342900" indent="-342900">
              <a:buFont typeface="Wingdings" pitchFamily="2" charset="2"/>
              <a:buChar char="q"/>
            </a:pPr>
            <a:r>
              <a:rPr lang="en-ZA" dirty="0">
                <a:solidFill>
                  <a:schemeClr val="bg2">
                    <a:lumMod val="10000"/>
                  </a:schemeClr>
                </a:solidFill>
              </a:rPr>
              <a:t>When the grinding wheel reaches the stage where it is worn to the diameter of the spacer pads, or when the tool-rest is at its extreme, and there is excessive clearance between the rest and the wheel, the wheel must be replaced</a:t>
            </a:r>
          </a:p>
        </p:txBody>
      </p:sp>
    </p:spTree>
    <p:custDataLst>
      <p:tags r:id="rId1"/>
    </p:custDataLst>
    <p:extLst>
      <p:ext uri="{BB962C8B-B14F-4D97-AF65-F5344CB8AC3E}">
        <p14:creationId xmlns:p14="http://schemas.microsoft.com/office/powerpoint/2010/main" val="2499900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7997FA-5605-B141-B3DF-E05B1D8AD4B3}"/>
              </a:ext>
            </a:extLst>
          </p:cNvPr>
          <p:cNvSpPr/>
          <p:nvPr/>
        </p:nvSpPr>
        <p:spPr>
          <a:xfrm>
            <a:off x="263235" y="1351629"/>
            <a:ext cx="9310255" cy="2677656"/>
          </a:xfrm>
          <a:prstGeom prst="rect">
            <a:avLst/>
          </a:prstGeom>
        </p:spPr>
        <p:txBody>
          <a:bodyPr wrap="square">
            <a:spAutoFit/>
          </a:bodyPr>
          <a:lstStyle/>
          <a:p>
            <a:pPr marL="342900" indent="-342900">
              <a:buFont typeface="Wingdings" pitchFamily="2" charset="2"/>
              <a:buChar char="ü"/>
            </a:pPr>
            <a:r>
              <a:rPr lang="en-US" sz="2400" dirty="0">
                <a:solidFill>
                  <a:schemeClr val="bg2">
                    <a:lumMod val="10000"/>
                  </a:schemeClr>
                </a:solidFill>
              </a:rPr>
              <a:t>Ensure that before you start grinding, the wheel is secured properly</a:t>
            </a:r>
          </a:p>
          <a:p>
            <a:pPr marL="342900" indent="-342900">
              <a:buFont typeface="Wingdings" pitchFamily="2" charset="2"/>
              <a:buChar char="ü"/>
            </a:pPr>
            <a:r>
              <a:rPr lang="en-US" sz="2400" dirty="0">
                <a:solidFill>
                  <a:schemeClr val="bg2">
                    <a:lumMod val="10000"/>
                  </a:schemeClr>
                </a:solidFill>
              </a:rPr>
              <a:t>The wheel should run true when it is switched on. If it does not, switch the machine off and correct the wheel</a:t>
            </a:r>
          </a:p>
          <a:p>
            <a:pPr marL="342900" indent="-342900">
              <a:buFont typeface="Wingdings" pitchFamily="2" charset="2"/>
              <a:buChar char="ü"/>
            </a:pPr>
            <a:r>
              <a:rPr lang="en-ZA" sz="2400" dirty="0">
                <a:solidFill>
                  <a:schemeClr val="bg2">
                    <a:lumMod val="10000"/>
                  </a:schemeClr>
                </a:solidFill>
              </a:rPr>
              <a:t>When the grinding wheel reaches the stage where it is worn to the diameter of the spacer pads, or when the tool-rest is at its extreme, and there is excessive clearance between the rest and the wheel, the wheel must be replaced</a:t>
            </a:r>
          </a:p>
        </p:txBody>
      </p:sp>
      <p:sp>
        <p:nvSpPr>
          <p:cNvPr id="3" name="TextBox 2">
            <a:extLst>
              <a:ext uri="{FF2B5EF4-FFF2-40B4-BE49-F238E27FC236}">
                <a16:creationId xmlns:a16="http://schemas.microsoft.com/office/drawing/2014/main" id="{0FE1897C-FBC4-AF45-8570-879F234564BC}"/>
              </a:ext>
            </a:extLst>
          </p:cNvPr>
          <p:cNvSpPr txBox="1"/>
          <p:nvPr/>
        </p:nvSpPr>
        <p:spPr>
          <a:xfrm>
            <a:off x="2881745" y="193964"/>
            <a:ext cx="4281055" cy="461665"/>
          </a:xfrm>
          <a:prstGeom prst="rect">
            <a:avLst/>
          </a:prstGeom>
          <a:noFill/>
        </p:spPr>
        <p:txBody>
          <a:bodyPr wrap="square" rtlCol="0">
            <a:spAutoFit/>
          </a:bodyPr>
          <a:lstStyle/>
          <a:p>
            <a:r>
              <a:rPr lang="en-US" sz="2400" dirty="0">
                <a:solidFill>
                  <a:schemeClr val="bg2">
                    <a:lumMod val="10000"/>
                  </a:schemeClr>
                </a:solidFill>
              </a:rPr>
              <a:t>Did you get them all correct?</a:t>
            </a:r>
          </a:p>
        </p:txBody>
      </p:sp>
    </p:spTree>
    <p:custDataLst>
      <p:tags r:id="rId1"/>
    </p:custDataLst>
    <p:extLst>
      <p:ext uri="{BB962C8B-B14F-4D97-AF65-F5344CB8AC3E}">
        <p14:creationId xmlns:p14="http://schemas.microsoft.com/office/powerpoint/2010/main" val="3382132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6DBEC8-E806-7043-8B71-A49DC6948D10}"/>
              </a:ext>
            </a:extLst>
          </p:cNvPr>
          <p:cNvSpPr txBox="1"/>
          <p:nvPr/>
        </p:nvSpPr>
        <p:spPr>
          <a:xfrm>
            <a:off x="2566797" y="118342"/>
            <a:ext cx="3877665" cy="523220"/>
          </a:xfrm>
          <a:prstGeom prst="rect">
            <a:avLst/>
          </a:prstGeom>
          <a:noFill/>
        </p:spPr>
        <p:txBody>
          <a:bodyPr wrap="none" rtlCol="0">
            <a:spAutoFit/>
          </a:bodyPr>
          <a:lstStyle/>
          <a:p>
            <a:pPr algn="ctr"/>
            <a:r>
              <a:rPr lang="en-US" sz="2800" dirty="0"/>
              <a:t>Portable Drilling Machine</a:t>
            </a:r>
          </a:p>
        </p:txBody>
      </p:sp>
      <p:sp>
        <p:nvSpPr>
          <p:cNvPr id="5" name="Rectangle 4">
            <a:extLst>
              <a:ext uri="{FF2B5EF4-FFF2-40B4-BE49-F238E27FC236}">
                <a16:creationId xmlns:a16="http://schemas.microsoft.com/office/drawing/2014/main" id="{044B6EC5-7110-554B-9BAA-16231E28DABC}"/>
              </a:ext>
            </a:extLst>
          </p:cNvPr>
          <p:cNvSpPr/>
          <p:nvPr/>
        </p:nvSpPr>
        <p:spPr>
          <a:xfrm>
            <a:off x="6488479" y="3929644"/>
            <a:ext cx="2379415" cy="119021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Vid04:How to maintain a </a:t>
            </a:r>
            <a:r>
              <a:rPr lang="en-US" dirty="0"/>
              <a:t>Portable Drilling Machine</a:t>
            </a:r>
            <a:r>
              <a:rPr lang="en-ZA" dirty="0"/>
              <a:t>. </a:t>
            </a:r>
          </a:p>
        </p:txBody>
      </p:sp>
      <p:sp>
        <p:nvSpPr>
          <p:cNvPr id="10" name="Rectangle 9">
            <a:extLst>
              <a:ext uri="{FF2B5EF4-FFF2-40B4-BE49-F238E27FC236}">
                <a16:creationId xmlns:a16="http://schemas.microsoft.com/office/drawing/2014/main" id="{2EC34267-61D7-644A-B50F-84C957B3740F}"/>
              </a:ext>
            </a:extLst>
          </p:cNvPr>
          <p:cNvSpPr/>
          <p:nvPr/>
        </p:nvSpPr>
        <p:spPr>
          <a:xfrm>
            <a:off x="6488482" y="1455991"/>
            <a:ext cx="2379415" cy="119021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image of a </a:t>
            </a:r>
            <a:r>
              <a:rPr lang="en-US" dirty="0"/>
              <a:t>Portable Drilling Machine</a:t>
            </a:r>
            <a:r>
              <a:rPr lang="en-ZA" dirty="0"/>
              <a:t>. </a:t>
            </a:r>
          </a:p>
        </p:txBody>
      </p:sp>
      <p:sp>
        <p:nvSpPr>
          <p:cNvPr id="11" name="Rectangle 10">
            <a:extLst>
              <a:ext uri="{FF2B5EF4-FFF2-40B4-BE49-F238E27FC236}">
                <a16:creationId xmlns:a16="http://schemas.microsoft.com/office/drawing/2014/main" id="{4A16C4DE-20A8-9F49-A450-BCC055C47A64}"/>
              </a:ext>
            </a:extLst>
          </p:cNvPr>
          <p:cNvSpPr/>
          <p:nvPr/>
        </p:nvSpPr>
        <p:spPr>
          <a:xfrm>
            <a:off x="6488479" y="2690447"/>
            <a:ext cx="2379415" cy="119021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Placeholder for Vid03 of how to use a </a:t>
            </a:r>
            <a:r>
              <a:rPr lang="en-US" dirty="0"/>
              <a:t>Portable Drilling Machine</a:t>
            </a:r>
            <a:r>
              <a:rPr lang="en-ZA" dirty="0"/>
              <a:t>. </a:t>
            </a:r>
          </a:p>
        </p:txBody>
      </p:sp>
      <p:sp>
        <p:nvSpPr>
          <p:cNvPr id="9" name="Rectangle 8">
            <a:extLst>
              <a:ext uri="{FF2B5EF4-FFF2-40B4-BE49-F238E27FC236}">
                <a16:creationId xmlns:a16="http://schemas.microsoft.com/office/drawing/2014/main" id="{87CFAA77-2B80-9244-94B7-E5248E1A965B}"/>
              </a:ext>
            </a:extLst>
          </p:cNvPr>
          <p:cNvSpPr/>
          <p:nvPr/>
        </p:nvSpPr>
        <p:spPr>
          <a:xfrm>
            <a:off x="1969534" y="1409230"/>
            <a:ext cx="3876924" cy="1200329"/>
          </a:xfrm>
          <a:prstGeom prst="rect">
            <a:avLst/>
          </a:prstGeom>
          <a:solidFill>
            <a:schemeClr val="tx2">
              <a:lumMod val="40000"/>
              <a:lumOff val="60000"/>
            </a:schemeClr>
          </a:solidFill>
        </p:spPr>
        <p:txBody>
          <a:bodyPr wrap="square">
            <a:spAutoFit/>
          </a:bodyPr>
          <a:lstStyle/>
          <a:p>
            <a:r>
              <a:rPr lang="en-US" sz="2400" dirty="0"/>
              <a:t>Click here to see what a Portable Drilling Machine looks like</a:t>
            </a:r>
          </a:p>
        </p:txBody>
      </p:sp>
      <p:sp>
        <p:nvSpPr>
          <p:cNvPr id="13" name="Rectangle 12">
            <a:extLst>
              <a:ext uri="{FF2B5EF4-FFF2-40B4-BE49-F238E27FC236}">
                <a16:creationId xmlns:a16="http://schemas.microsoft.com/office/drawing/2014/main" id="{273A4FE5-4041-6E46-A09A-FD023434BA65}"/>
              </a:ext>
            </a:extLst>
          </p:cNvPr>
          <p:cNvSpPr/>
          <p:nvPr/>
        </p:nvSpPr>
        <p:spPr>
          <a:xfrm>
            <a:off x="1969534" y="2690447"/>
            <a:ext cx="3876924" cy="1200329"/>
          </a:xfrm>
          <a:prstGeom prst="rect">
            <a:avLst/>
          </a:prstGeom>
          <a:solidFill>
            <a:schemeClr val="tx2">
              <a:lumMod val="40000"/>
              <a:lumOff val="60000"/>
            </a:schemeClr>
          </a:solidFill>
        </p:spPr>
        <p:txBody>
          <a:bodyPr wrap="square">
            <a:spAutoFit/>
          </a:bodyPr>
          <a:lstStyle/>
          <a:p>
            <a:r>
              <a:rPr lang="en-ZA" sz="2400" dirty="0"/>
              <a:t>Watch the following video to find out how to use </a:t>
            </a:r>
            <a:r>
              <a:rPr lang="en-US" sz="2400" dirty="0"/>
              <a:t>a Portable Drilling Machine</a:t>
            </a:r>
          </a:p>
        </p:txBody>
      </p:sp>
      <p:sp>
        <p:nvSpPr>
          <p:cNvPr id="14" name="Rectangle 13">
            <a:extLst>
              <a:ext uri="{FF2B5EF4-FFF2-40B4-BE49-F238E27FC236}">
                <a16:creationId xmlns:a16="http://schemas.microsoft.com/office/drawing/2014/main" id="{10A722BF-B221-494F-A510-4E58012848AA}"/>
              </a:ext>
            </a:extLst>
          </p:cNvPr>
          <p:cNvSpPr/>
          <p:nvPr/>
        </p:nvSpPr>
        <p:spPr>
          <a:xfrm>
            <a:off x="1969534" y="3944153"/>
            <a:ext cx="3876924" cy="1569660"/>
          </a:xfrm>
          <a:prstGeom prst="rect">
            <a:avLst/>
          </a:prstGeom>
          <a:solidFill>
            <a:schemeClr val="tx2">
              <a:lumMod val="40000"/>
              <a:lumOff val="60000"/>
            </a:schemeClr>
          </a:solidFill>
        </p:spPr>
        <p:txBody>
          <a:bodyPr wrap="square">
            <a:spAutoFit/>
          </a:bodyPr>
          <a:lstStyle/>
          <a:p>
            <a:r>
              <a:rPr lang="en-ZA" sz="2400" dirty="0"/>
              <a:t>Watch the following video to find out how to use </a:t>
            </a:r>
            <a:r>
              <a:rPr lang="en-US" sz="2400" dirty="0"/>
              <a:t>a Portable Drilling Machine safely</a:t>
            </a:r>
          </a:p>
        </p:txBody>
      </p:sp>
      <p:pic>
        <p:nvPicPr>
          <p:cNvPr id="15" name="Graphic 14" descr="User">
            <a:extLst>
              <a:ext uri="{FF2B5EF4-FFF2-40B4-BE49-F238E27FC236}">
                <a16:creationId xmlns:a16="http://schemas.microsoft.com/office/drawing/2014/main" id="{AB16D064-607E-8C44-B11F-098F8CA51CE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221062" y="1643559"/>
            <a:ext cx="748472" cy="815079"/>
          </a:xfrm>
          <a:prstGeom prst="rect">
            <a:avLst/>
          </a:prstGeom>
        </p:spPr>
      </p:pic>
      <p:pic>
        <p:nvPicPr>
          <p:cNvPr id="16" name="Graphic 15" descr="User">
            <a:extLst>
              <a:ext uri="{FF2B5EF4-FFF2-40B4-BE49-F238E27FC236}">
                <a16:creationId xmlns:a16="http://schemas.microsoft.com/office/drawing/2014/main" id="{D49E3A44-7567-2549-9EFA-40C7DD60F12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221062" y="2878015"/>
            <a:ext cx="748472" cy="815079"/>
          </a:xfrm>
          <a:prstGeom prst="rect">
            <a:avLst/>
          </a:prstGeom>
        </p:spPr>
      </p:pic>
      <p:pic>
        <p:nvPicPr>
          <p:cNvPr id="17" name="Graphic 16" descr="User">
            <a:extLst>
              <a:ext uri="{FF2B5EF4-FFF2-40B4-BE49-F238E27FC236}">
                <a16:creationId xmlns:a16="http://schemas.microsoft.com/office/drawing/2014/main" id="{9D780183-58E8-CA40-80FE-695E71A66B4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221062" y="4304782"/>
            <a:ext cx="748472" cy="815079"/>
          </a:xfrm>
          <a:prstGeom prst="rect">
            <a:avLst/>
          </a:prstGeom>
        </p:spPr>
      </p:pic>
    </p:spTree>
    <p:custDataLst>
      <p:tags r:id="rId1"/>
    </p:custDataLst>
    <p:extLst>
      <p:ext uri="{BB962C8B-B14F-4D97-AF65-F5344CB8AC3E}">
        <p14:creationId xmlns:p14="http://schemas.microsoft.com/office/powerpoint/2010/main" val="3127554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1AAB53-7DC0-A345-8A6B-D2211F2CD8FC}"/>
              </a:ext>
            </a:extLst>
          </p:cNvPr>
          <p:cNvSpPr/>
          <p:nvPr/>
        </p:nvSpPr>
        <p:spPr>
          <a:xfrm>
            <a:off x="870384" y="1379889"/>
            <a:ext cx="9146453" cy="3416320"/>
          </a:xfrm>
          <a:prstGeom prst="rect">
            <a:avLst/>
          </a:prstGeom>
        </p:spPr>
        <p:txBody>
          <a:bodyPr wrap="square">
            <a:spAutoFit/>
          </a:bodyPr>
          <a:lstStyle/>
          <a:p>
            <a:pPr marL="342900" indent="-342900">
              <a:buFont typeface="Arial" panose="020B0604020202020204" pitchFamily="34" charset="0"/>
              <a:buChar char="•"/>
            </a:pPr>
            <a:r>
              <a:rPr lang="en-ZA" sz="2400" dirty="0">
                <a:solidFill>
                  <a:schemeClr val="bg2">
                    <a:lumMod val="10000"/>
                  </a:schemeClr>
                </a:solidFill>
              </a:rPr>
              <a:t>Press the trigger switch and apply light pressure to guide the drill in the right direction</a:t>
            </a:r>
          </a:p>
          <a:p>
            <a:pPr marL="342900" indent="-342900">
              <a:buFont typeface="Arial" panose="020B0604020202020204" pitchFamily="34" charset="0"/>
              <a:buChar char="•"/>
            </a:pPr>
            <a:r>
              <a:rPr lang="en-ZA" sz="2400" dirty="0">
                <a:solidFill>
                  <a:schemeClr val="bg2">
                    <a:lumMod val="10000"/>
                  </a:schemeClr>
                </a:solidFill>
              </a:rPr>
              <a:t>Hold the drill vertically (at a right angle to the workpiece) so that you do not drill the hold at an angle</a:t>
            </a:r>
          </a:p>
          <a:p>
            <a:pPr marL="342900" indent="-342900">
              <a:buFont typeface="Arial" panose="020B0604020202020204" pitchFamily="34" charset="0"/>
              <a:buChar char="•"/>
            </a:pPr>
            <a:r>
              <a:rPr lang="en-ZA" sz="2400" dirty="0">
                <a:solidFill>
                  <a:schemeClr val="bg2">
                    <a:lumMod val="10000"/>
                  </a:schemeClr>
                </a:solidFill>
              </a:rPr>
              <a:t>Once you have made the hole, withdraw the drill and then switch it off – if you switch the drill off without withdrawing it first, you could break the </a:t>
            </a:r>
            <a:r>
              <a:rPr lang="en-ZA" sz="2400" dirty="0" err="1">
                <a:solidFill>
                  <a:schemeClr val="bg2">
                    <a:lumMod val="10000"/>
                  </a:schemeClr>
                </a:solidFill>
              </a:rPr>
              <a:t>drillbit</a:t>
            </a:r>
            <a:endParaRPr lang="en-ZA" sz="2400" dirty="0">
              <a:solidFill>
                <a:schemeClr val="bg2">
                  <a:lumMod val="10000"/>
                </a:schemeClr>
              </a:solidFill>
            </a:endParaRPr>
          </a:p>
          <a:p>
            <a:pPr marL="342900" indent="-342900">
              <a:buFont typeface="Arial" panose="020B0604020202020204" pitchFamily="34" charset="0"/>
              <a:buChar char="•"/>
            </a:pPr>
            <a:r>
              <a:rPr lang="en-ZA" sz="2400" dirty="0">
                <a:solidFill>
                  <a:schemeClr val="bg2">
                    <a:lumMod val="10000"/>
                  </a:schemeClr>
                </a:solidFill>
              </a:rPr>
              <a:t>Position the drill bit in the place that you marked off that needs to be drilled</a:t>
            </a:r>
          </a:p>
        </p:txBody>
      </p:sp>
      <p:sp>
        <p:nvSpPr>
          <p:cNvPr id="3" name="TextBox 2">
            <a:extLst>
              <a:ext uri="{FF2B5EF4-FFF2-40B4-BE49-F238E27FC236}">
                <a16:creationId xmlns:a16="http://schemas.microsoft.com/office/drawing/2014/main" id="{BE4D9974-4219-9C40-A1A2-602229160358}"/>
              </a:ext>
            </a:extLst>
          </p:cNvPr>
          <p:cNvSpPr txBox="1"/>
          <p:nvPr/>
        </p:nvSpPr>
        <p:spPr>
          <a:xfrm>
            <a:off x="651165" y="401782"/>
            <a:ext cx="9365672" cy="461665"/>
          </a:xfrm>
          <a:prstGeom prst="rect">
            <a:avLst/>
          </a:prstGeom>
          <a:noFill/>
        </p:spPr>
        <p:txBody>
          <a:bodyPr wrap="square" rtlCol="0">
            <a:spAutoFit/>
          </a:bodyPr>
          <a:lstStyle/>
          <a:p>
            <a:r>
              <a:rPr lang="en-US" sz="2400" dirty="0">
                <a:solidFill>
                  <a:schemeClr val="bg2">
                    <a:lumMod val="10000"/>
                  </a:schemeClr>
                </a:solidFill>
              </a:rPr>
              <a:t>Put the following instructions in the correct order… </a:t>
            </a:r>
          </a:p>
        </p:txBody>
      </p:sp>
    </p:spTree>
    <p:custDataLst>
      <p:tags r:id="rId1"/>
    </p:custDataLst>
    <p:extLst>
      <p:ext uri="{BB962C8B-B14F-4D97-AF65-F5344CB8AC3E}">
        <p14:creationId xmlns:p14="http://schemas.microsoft.com/office/powerpoint/2010/main" val="2349744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1AAB53-7DC0-A345-8A6B-D2211F2CD8FC}"/>
              </a:ext>
            </a:extLst>
          </p:cNvPr>
          <p:cNvSpPr/>
          <p:nvPr/>
        </p:nvSpPr>
        <p:spPr>
          <a:xfrm>
            <a:off x="787255" y="1352180"/>
            <a:ext cx="8259762" cy="3416320"/>
          </a:xfrm>
          <a:prstGeom prst="rect">
            <a:avLst/>
          </a:prstGeom>
        </p:spPr>
        <p:txBody>
          <a:bodyPr wrap="square">
            <a:spAutoFit/>
          </a:bodyPr>
          <a:lstStyle/>
          <a:p>
            <a:pPr marL="342900" indent="-342900">
              <a:buFont typeface="+mj-lt"/>
              <a:buAutoNum type="arabicPeriod"/>
            </a:pPr>
            <a:r>
              <a:rPr lang="en-ZA" sz="2400" dirty="0">
                <a:solidFill>
                  <a:schemeClr val="bg2">
                    <a:lumMod val="10000"/>
                  </a:schemeClr>
                </a:solidFill>
              </a:rPr>
              <a:t>Hold the drill vertically (at a right angle to the workpiece) so that you do not drill the hold at an angle</a:t>
            </a:r>
          </a:p>
          <a:p>
            <a:pPr marL="342900" indent="-342900">
              <a:buFont typeface="+mj-lt"/>
              <a:buAutoNum type="arabicPeriod"/>
            </a:pPr>
            <a:r>
              <a:rPr lang="en-ZA" sz="2400" dirty="0">
                <a:solidFill>
                  <a:schemeClr val="bg2">
                    <a:lumMod val="10000"/>
                  </a:schemeClr>
                </a:solidFill>
              </a:rPr>
              <a:t>Position the drill bit in the place that you marked off that needs to be drilled</a:t>
            </a:r>
          </a:p>
          <a:p>
            <a:pPr marL="342900" indent="-342900">
              <a:buFont typeface="+mj-lt"/>
              <a:buAutoNum type="arabicPeriod"/>
            </a:pPr>
            <a:r>
              <a:rPr lang="en-ZA" sz="2400" dirty="0">
                <a:solidFill>
                  <a:schemeClr val="bg2">
                    <a:lumMod val="10000"/>
                  </a:schemeClr>
                </a:solidFill>
              </a:rPr>
              <a:t>Press the trigger switch and apply light pressure to guide the drill in the right direction</a:t>
            </a:r>
          </a:p>
          <a:p>
            <a:pPr marL="342900" indent="-342900">
              <a:buFont typeface="+mj-lt"/>
              <a:buAutoNum type="arabicPeriod"/>
            </a:pPr>
            <a:r>
              <a:rPr lang="en-ZA" sz="2400" dirty="0">
                <a:solidFill>
                  <a:schemeClr val="bg2">
                    <a:lumMod val="10000"/>
                  </a:schemeClr>
                </a:solidFill>
              </a:rPr>
              <a:t>Once you have made the hole, withdraw the drill and then switch it off – if you switch the drill off without withdrawing it first, you could break the </a:t>
            </a:r>
            <a:r>
              <a:rPr lang="en-ZA" sz="2400" dirty="0" err="1">
                <a:solidFill>
                  <a:schemeClr val="bg2">
                    <a:lumMod val="10000"/>
                  </a:schemeClr>
                </a:solidFill>
              </a:rPr>
              <a:t>drillbit</a:t>
            </a:r>
            <a:endParaRPr lang="en-ZA" sz="2400" dirty="0">
              <a:solidFill>
                <a:schemeClr val="bg2">
                  <a:lumMod val="10000"/>
                </a:schemeClr>
              </a:solidFill>
            </a:endParaRPr>
          </a:p>
        </p:txBody>
      </p:sp>
      <p:sp>
        <p:nvSpPr>
          <p:cNvPr id="3" name="TextBox 2">
            <a:extLst>
              <a:ext uri="{FF2B5EF4-FFF2-40B4-BE49-F238E27FC236}">
                <a16:creationId xmlns:a16="http://schemas.microsoft.com/office/drawing/2014/main" id="{F7037306-E507-BB49-BDF8-1274B164D22D}"/>
              </a:ext>
            </a:extLst>
          </p:cNvPr>
          <p:cNvSpPr txBox="1"/>
          <p:nvPr/>
        </p:nvSpPr>
        <p:spPr>
          <a:xfrm>
            <a:off x="2272145" y="318655"/>
            <a:ext cx="5846619" cy="461665"/>
          </a:xfrm>
          <a:prstGeom prst="rect">
            <a:avLst/>
          </a:prstGeom>
          <a:noFill/>
        </p:spPr>
        <p:txBody>
          <a:bodyPr wrap="square" rtlCol="0">
            <a:spAutoFit/>
          </a:bodyPr>
          <a:lstStyle/>
          <a:p>
            <a:r>
              <a:rPr lang="en-US" sz="2400" dirty="0">
                <a:solidFill>
                  <a:schemeClr val="bg2">
                    <a:lumMod val="10000"/>
                  </a:schemeClr>
                </a:solidFill>
              </a:rPr>
              <a:t>Did you get the correct order?</a:t>
            </a:r>
          </a:p>
        </p:txBody>
      </p:sp>
    </p:spTree>
    <p:extLst>
      <p:ext uri="{BB962C8B-B14F-4D97-AF65-F5344CB8AC3E}">
        <p14:creationId xmlns:p14="http://schemas.microsoft.com/office/powerpoint/2010/main" val="28093703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SLIDE_COUNT" val="2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12482</TotalTime>
  <Words>2295</Words>
  <Application>Microsoft Office PowerPoint</Application>
  <PresentationFormat>Custom</PresentationFormat>
  <Paragraphs>207</Paragraphs>
  <Slides>23</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Open Sans</vt:lpstr>
      <vt:lpstr>Wingdings</vt:lpstr>
      <vt:lpstr>Office Theme</vt:lpstr>
      <vt:lpstr>Tools and Electrical Measuring Instruments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Vid01: How to use a pedestal grinder</vt:lpstr>
      <vt:lpstr>Vid02: How to maintain a pedestal grinder</vt:lpstr>
      <vt:lpstr>Vid03: Safety tips for using a pedestal grinder</vt:lpstr>
      <vt:lpstr>Vid04: How to use a portable drilling machine</vt:lpstr>
      <vt:lpstr>Vid05: How to use a portable drilling machine safely</vt:lpstr>
      <vt:lpstr>Vid06: How to use a portable angle grinder</vt:lpstr>
      <vt:lpstr>Vid07: How to maintain a portable angle grinder</vt:lpstr>
      <vt:lpstr>Vid08: How to use a pedestal drill</vt:lpstr>
      <vt:lpstr>Vid09: How to maintain a pedestal drill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Benita Gomes</cp:lastModifiedBy>
  <cp:revision>566</cp:revision>
  <dcterms:created xsi:type="dcterms:W3CDTF">2018-02-02T12:07:09Z</dcterms:created>
  <dcterms:modified xsi:type="dcterms:W3CDTF">2018-09-25T13:11:04Z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