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4.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5.xml" ContentType="application/vnd.openxmlformats-officedocument.presentationml.notesSlide+xml"/>
  <Override PartName="/ppt/comments/comment3.xml" ContentType="application/vnd.openxmlformats-officedocument.presentationml.comment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comments/comment4.xml" ContentType="application/vnd.openxmlformats-officedocument.presentationml.comment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comments/comment5.xml" ContentType="application/vnd.openxmlformats-officedocument.presentationml.comment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comments/comment6.xml" ContentType="application/vnd.openxmlformats-officedocument.presentationml.comment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comments/comment7.xml" ContentType="application/vnd.openxmlformats-officedocument.presentationml.comments+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385" r:id="rId3"/>
    <p:sldId id="386" r:id="rId4"/>
    <p:sldId id="387" r:id="rId5"/>
    <p:sldId id="402" r:id="rId6"/>
    <p:sldId id="411" r:id="rId7"/>
    <p:sldId id="427" r:id="rId8"/>
    <p:sldId id="428" r:id="rId9"/>
    <p:sldId id="398" r:id="rId10"/>
    <p:sldId id="413" r:id="rId11"/>
    <p:sldId id="424" r:id="rId12"/>
    <p:sldId id="419" r:id="rId13"/>
    <p:sldId id="423" r:id="rId14"/>
    <p:sldId id="425" r:id="rId15"/>
    <p:sldId id="404" r:id="rId16"/>
    <p:sldId id="348" r:id="rId17"/>
    <p:sldId id="432" r:id="rId18"/>
    <p:sldId id="430" r:id="rId19"/>
    <p:sldId id="431" r:id="rId20"/>
    <p:sldId id="433" r:id="rId21"/>
    <p:sldId id="393" r:id="rId22"/>
    <p:sldId id="257" r:id="rId23"/>
    <p:sldId id="354" r:id="rId24"/>
    <p:sldId id="355" r:id="rId25"/>
    <p:sldId id="357" r:id="rId26"/>
    <p:sldId id="360" r:id="rId27"/>
    <p:sldId id="363" r:id="rId28"/>
    <p:sldId id="361" r:id="rId29"/>
    <p:sldId id="364" r:id="rId30"/>
    <p:sldId id="365" r:id="rId31"/>
    <p:sldId id="369" r:id="rId32"/>
    <p:sldId id="429" r:id="rId33"/>
    <p:sldId id="379" r:id="rId34"/>
    <p:sldId id="380" r:id="rId35"/>
    <p:sldId id="384" r:id="rId36"/>
    <p:sldId id="434" r:id="rId37"/>
    <p:sldId id="435" r:id="rId38"/>
    <p:sldId id="436" r:id="rId39"/>
    <p:sldId id="437" r:id="rId40"/>
    <p:sldId id="438" r:id="rId41"/>
    <p:sldId id="439" r:id="rId42"/>
    <p:sldId id="440" r:id="rId43"/>
    <p:sldId id="441" r:id="rId44"/>
    <p:sldId id="442" r:id="rId45"/>
    <p:sldId id="391"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85"/>
            <p14:sldId id="386"/>
            <p14:sldId id="387"/>
            <p14:sldId id="402"/>
            <p14:sldId id="411"/>
            <p14:sldId id="427"/>
            <p14:sldId id="428"/>
            <p14:sldId id="398"/>
            <p14:sldId id="413"/>
            <p14:sldId id="424"/>
            <p14:sldId id="419"/>
            <p14:sldId id="423"/>
            <p14:sldId id="425"/>
            <p14:sldId id="404"/>
            <p14:sldId id="348"/>
            <p14:sldId id="432"/>
            <p14:sldId id="430"/>
            <p14:sldId id="431"/>
            <p14:sldId id="433"/>
          </p14:sldIdLst>
        </p14:section>
        <p14:section name="Appendix" id="{61A5EB1E-5BAC-224D-8F20-5D1D8E086C2B}">
          <p14:sldIdLst>
            <p14:sldId id="393"/>
            <p14:sldId id="257"/>
            <p14:sldId id="354"/>
            <p14:sldId id="355"/>
            <p14:sldId id="357"/>
            <p14:sldId id="360"/>
            <p14:sldId id="363"/>
            <p14:sldId id="361"/>
            <p14:sldId id="364"/>
            <p14:sldId id="365"/>
            <p14:sldId id="369"/>
            <p14:sldId id="429"/>
            <p14:sldId id="379"/>
            <p14:sldId id="380"/>
            <p14:sldId id="384"/>
            <p14:sldId id="434"/>
            <p14:sldId id="435"/>
            <p14:sldId id="436"/>
            <p14:sldId id="437"/>
            <p14:sldId id="438"/>
            <p14:sldId id="439"/>
            <p14:sldId id="440"/>
            <p14:sldId id="441"/>
            <p14:sldId id="442"/>
            <p14:sldId id="3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Windows User" initials="WU"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7160" autoAdjust="0"/>
  </p:normalViewPr>
  <p:slideViewPr>
    <p:cSldViewPr snapToGrid="0" snapToObjects="1">
      <p:cViewPr varScale="1">
        <p:scale>
          <a:sx n="88" d="100"/>
          <a:sy n="88" d="100"/>
        </p:scale>
        <p:origin x="7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7-12T09:52:01.103" idx="1">
    <p:pos x="6568" y="388"/>
    <p:text>IMGO1- Need to recreate</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8-07-12T10:10:17.804" idx="2">
    <p:pos x="4731" y="1095"/>
    <p:text>VID01</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8-07-23T10:10:16.398" idx="6">
    <p:pos x="826" y="1830"/>
    <p:text>Link to Slide -Scene 1</p:text>
  </p:cm>
  <p:cm authorId="2" dt="2018-07-23T10:10:24.356" idx="8">
    <p:pos x="4097" y="1833"/>
    <p:text>Link to slide- Scene 2</p:text>
  </p:cm>
  <p:cm authorId="2" dt="2018-07-23T10:23:58.507" idx="10">
    <p:pos x="2054" y="2170"/>
    <p:text>IMG02</p:text>
  </p:cm>
  <p:cm authorId="2" dt="2018-07-23T10:24:05.857" idx="11">
    <p:pos x="4649" y="2182"/>
    <p:text>IMG03</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8-07-16T09:46:53.108" idx="3">
    <p:pos x="6724" y="970"/>
    <p:text>IMG02</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8-07-23T11:04:37.530" idx="16">
    <p:pos x="1126" y="2074"/>
    <p:text>Link to Slide- Help Thabo</p:text>
  </p:cm>
  <p:cm authorId="2" dt="2018-07-23T11:04:49.759" idx="17">
    <p:pos x="2800" y="2038"/>
    <p:text>Link to Slide- Help Mike</p:text>
  </p:cm>
  <p:cm authorId="2" dt="2018-07-23T11:05:09.942" idx="18">
    <p:pos x="4714" y="1768"/>
    <p:text>Link to slide- Help Johan</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8-07-23T11:33:33.220" idx="19">
    <p:pos x="289" y="3988"/>
    <p:text>Link to Project 1</p:text>
  </p:cm>
  <p:cm authorId="2" dt="2018-07-23T11:39:29.847" idx="20">
    <p:pos x="2245" y="3779"/>
    <p:text>Link to project</p:text>
  </p:cm>
  <p:cm authorId="2" dt="2018-07-23T11:39:45.403" idx="21">
    <p:pos x="3386" y="3775"/>
    <p:text>Link to project</p:text>
  </p:cm>
  <p:cm authorId="2" dt="2018-07-23T11:39:53.767" idx="22">
    <p:pos x="4606" y="3754"/>
    <p:text>Link to project</p:text>
  </p:cm>
  <p:cm authorId="2" dt="2018-07-23T11:40:04.761" idx="23">
    <p:pos x="5838" y="3858"/>
    <p:text>Link to project details</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8-07-23T10:59:20.085" idx="14">
    <p:pos x="452" y="1358"/>
    <p:text>Image - Placeholder for various types of wrenches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17/01/2019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dirty="0"/>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Example layout </a:t>
            </a:r>
            <a:r>
              <a:rPr lang="en-ZA" dirty="0"/>
              <a:t>– This is required for</a:t>
            </a:r>
            <a:r>
              <a:rPr lang="en-ZA" baseline="0" dirty="0"/>
              <a:t> each tool. Will require an image, description and short video of an electrician showing how to use the tool.</a:t>
            </a:r>
            <a:endParaRPr lang="en-ZA" dirty="0"/>
          </a:p>
        </p:txBody>
      </p:sp>
      <p:sp>
        <p:nvSpPr>
          <p:cNvPr id="4" name="Slide Number Placeholder 3"/>
          <p:cNvSpPr>
            <a:spLocks noGrp="1"/>
          </p:cNvSpPr>
          <p:nvPr>
            <p:ph type="sldNum" sz="quarter" idx="10"/>
          </p:nvPr>
        </p:nvSpPr>
        <p:spPr/>
        <p:txBody>
          <a:bodyPr/>
          <a:lstStyle/>
          <a:p>
            <a:fld id="{8D231599-1909-4012-937F-8FB6BC27901F}" type="slidenum">
              <a:rPr lang="en-ZA" smtClean="0"/>
              <a:t>11</a:t>
            </a:fld>
            <a:endParaRPr lang="en-ZA" dirty="0"/>
          </a:p>
        </p:txBody>
      </p:sp>
    </p:spTree>
    <p:extLst>
      <p:ext uri="{BB962C8B-B14F-4D97-AF65-F5344CB8AC3E}">
        <p14:creationId xmlns:p14="http://schemas.microsoft.com/office/powerpoint/2010/main" val="113663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a:t>
            </a:r>
          </a:p>
          <a:p>
            <a:endParaRPr lang="en-ZA" b="1" dirty="0"/>
          </a:p>
          <a:p>
            <a:pPr marL="228600" indent="-228600">
              <a:buAutoNum type="arabicPeriod"/>
            </a:pPr>
            <a:r>
              <a:rPr lang="en-ZA" b="1" dirty="0"/>
              <a:t>Create</a:t>
            </a:r>
            <a:r>
              <a:rPr lang="en-ZA" b="1" baseline="0" dirty="0"/>
              <a:t> images representing Thabo, Mike and Johan to place in 3 blocks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b="1" dirty="0"/>
              <a:t>Next only appears when all three have been viewed</a:t>
            </a:r>
          </a:p>
          <a:p>
            <a:pPr marL="228600" indent="-228600">
              <a:buAutoNum type="arabicPeriod"/>
            </a:pP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is a drag and drop activity. Learner should be able to drag and drop correct tool to the image of the toolbox.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they click on the submit button they should be taken to feedback page. – see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Please replace labels</a:t>
            </a:r>
            <a:r>
              <a:rPr lang="en-US" b="0" baseline="0" dirty="0"/>
              <a:t> with actual images of each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List of tools to be shown:</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Spanners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Sliding “T” bar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Power bar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Ratchet</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Screwdrivers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Hammers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Chisels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Punches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Pliers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Side cutters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Wrenches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Tin snips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Utility knife</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Pop riveter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Wire stripper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Fish tape</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Correct tools: </a:t>
            </a:r>
          </a:p>
          <a:p>
            <a:pPr lvl="0"/>
            <a:endParaRPr lang="en-ZA" dirty="0">
              <a:highlight>
                <a:srgbClr val="FFFF00"/>
              </a:highlight>
            </a:endParaRPr>
          </a:p>
          <a:p>
            <a:pPr lvl="0"/>
            <a:endParaRPr lang="en-ZA"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have chosen the correct tools for this job.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You are missing some essential tools for this job.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is a drag and drop activity. Learner should be able to drag and drop correct tool to the image of the toolbox.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they click on the submit button they should be taken to feedback page. – see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Please replace labels</a:t>
            </a:r>
            <a:r>
              <a:rPr lang="en-US" b="0" baseline="0" dirty="0"/>
              <a:t> with actual images of each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List of tools to be shown:</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Spanners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Sliding “T” bar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Power bar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Ratchet</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Screwdrivers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Hammers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Chisels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Punches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Pliers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Side cutters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Wrenches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Tin snips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Utility knife</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Pop riveter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Wire stripper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Fish tape</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Correct tools: </a:t>
            </a:r>
          </a:p>
          <a:p>
            <a:pPr lvl="0"/>
            <a:endParaRPr lang="en-ZA" dirty="0">
              <a:highlight>
                <a:srgbClr val="FFFF00"/>
              </a:highlight>
            </a:endParaRPr>
          </a:p>
          <a:p>
            <a:pPr lvl="0"/>
            <a:endParaRPr lang="en-ZA"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have chosen the correct tools for this job.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You are missing some essential tools for this job.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a:t>
            </a:r>
          </a:p>
          <a:p>
            <a:r>
              <a:rPr lang="en-ZA" b="0" dirty="0"/>
              <a:t>Project page outlined on next slide. Details and videos to be created for each project.</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and interactivity:</a:t>
            </a:r>
          </a:p>
          <a:p>
            <a:endParaRPr lang="en-ZA" b="1" dirty="0"/>
          </a:p>
          <a:p>
            <a:r>
              <a:rPr lang="en-ZA" b="1" dirty="0"/>
              <a:t>Each</a:t>
            </a:r>
            <a:r>
              <a:rPr lang="en-ZA" b="1" baseline="0" dirty="0"/>
              <a:t> project page to contain:</a:t>
            </a:r>
          </a:p>
          <a:p>
            <a:pPr marL="228600" indent="-228600">
              <a:buAutoNum type="arabicPeriod"/>
            </a:pPr>
            <a:r>
              <a:rPr lang="en-ZA" b="0" baseline="0" dirty="0"/>
              <a:t>Steps</a:t>
            </a:r>
          </a:p>
          <a:p>
            <a:pPr marL="228600" indent="-228600">
              <a:buAutoNum type="arabicPeriod"/>
            </a:pPr>
            <a:r>
              <a:rPr lang="en-ZA" b="0" baseline="0" dirty="0"/>
              <a:t>Tools needed</a:t>
            </a:r>
          </a:p>
          <a:p>
            <a:pPr marL="228600" indent="-228600">
              <a:buAutoNum type="arabicPeriod"/>
            </a:pPr>
            <a:r>
              <a:rPr lang="en-ZA" b="0" baseline="0" dirty="0"/>
              <a:t>Materials needed</a:t>
            </a:r>
          </a:p>
          <a:p>
            <a:pPr marL="228600" indent="-228600">
              <a:buAutoNum type="arabicPeriod"/>
            </a:pPr>
            <a:r>
              <a:rPr lang="en-ZA" b="0" baseline="0" dirty="0"/>
              <a:t>Video demonstration of electrician showing how job is done. This will also require description/explanation of what a lockout device is and how it is used.</a:t>
            </a:r>
          </a:p>
          <a:p>
            <a:pPr marL="228600" indent="-228600">
              <a:buAutoNum type="arabicPeriod"/>
            </a:pPr>
            <a:endParaRPr lang="en-ZA" b="0" baseline="0" dirty="0"/>
          </a:p>
          <a:p>
            <a:pPr marL="0" indent="0">
              <a:buNone/>
            </a:pPr>
            <a:r>
              <a:rPr lang="en-ZA" b="0" baseline="0" dirty="0"/>
              <a:t>Return – takes them back to Project listing page</a:t>
            </a:r>
          </a:p>
          <a:p>
            <a:pPr marL="0" indent="0">
              <a:buNone/>
            </a:pPr>
            <a:r>
              <a:rPr lang="en-ZA" b="0" baseline="0" dirty="0"/>
              <a:t>Next – takes then to quiz</a:t>
            </a:r>
          </a:p>
          <a:p>
            <a:pPr marL="228600" indent="-228600">
              <a:buAutoNum type="arabicPeriod"/>
            </a:pPr>
            <a:endParaRPr lang="en-ZA" b="0" dirty="0"/>
          </a:p>
          <a:p>
            <a:pPr marL="228600" indent="-228600">
              <a:buAutoNum type="arabicPeriod"/>
            </a:pPr>
            <a:endParaRPr lang="en-ZA" b="0" dirty="0"/>
          </a:p>
          <a:p>
            <a:pPr marL="0" indent="0">
              <a:buNone/>
            </a:pPr>
            <a:endParaRPr lang="en-ZA" b="0" dirty="0"/>
          </a:p>
          <a:p>
            <a:pPr marL="0" indent="0">
              <a:buNone/>
            </a:pPr>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53789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and interactivity:</a:t>
            </a:r>
          </a:p>
          <a:p>
            <a:endParaRPr lang="en-ZA" b="1" dirty="0"/>
          </a:p>
          <a:p>
            <a:r>
              <a:rPr lang="en-ZA" b="1" baseline="0" dirty="0"/>
              <a:t>Create video showing how to do this project.</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53789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Video tutorial - https://youtu.be/zgLo9WsDR4I </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537891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Video tutorial https://youtu.be/tWb-NP44gvo Need a SA version of exactly the same content.</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528463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and interactivity:</a:t>
            </a:r>
          </a:p>
          <a:p>
            <a:endParaRPr lang="en-ZA" b="1" dirty="0"/>
          </a:p>
          <a:p>
            <a:r>
              <a:rPr lang="en-ZA" b="1" dirty="0"/>
              <a:t>Each</a:t>
            </a:r>
            <a:r>
              <a:rPr lang="en-ZA" b="1" baseline="0" dirty="0"/>
              <a:t> project page to contain:</a:t>
            </a:r>
          </a:p>
          <a:p>
            <a:pPr marL="228600" indent="-228600">
              <a:buAutoNum type="arabicPeriod"/>
            </a:pPr>
            <a:r>
              <a:rPr lang="en-ZA" b="0" baseline="0" dirty="0"/>
              <a:t>Steps</a:t>
            </a:r>
          </a:p>
          <a:p>
            <a:pPr marL="228600" indent="-228600">
              <a:buAutoNum type="arabicPeriod"/>
            </a:pPr>
            <a:r>
              <a:rPr lang="en-ZA" b="0" baseline="0" dirty="0"/>
              <a:t>Tools needed</a:t>
            </a:r>
          </a:p>
          <a:p>
            <a:pPr marL="228600" indent="-228600">
              <a:buAutoNum type="arabicPeriod"/>
            </a:pPr>
            <a:r>
              <a:rPr lang="en-ZA" b="0" baseline="0" dirty="0"/>
              <a:t>Materials needed</a:t>
            </a:r>
          </a:p>
          <a:p>
            <a:pPr marL="228600" indent="-228600">
              <a:buAutoNum type="arabicPeriod"/>
            </a:pPr>
            <a:r>
              <a:rPr lang="en-ZA" b="0" baseline="0" dirty="0"/>
              <a:t>Video demonstration of electrician showing how job is done.</a:t>
            </a:r>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53789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dirty="0"/>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2190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dirty="0"/>
              <a:t>Image source: </a:t>
            </a:r>
            <a:r>
              <a:rPr lang="en-ZA" sz="1200" dirty="0"/>
              <a:t>Evan Amos / Public Domain (via Wikipedia)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sz="1200" dirty="0"/>
              <a:t>Create video</a:t>
            </a:r>
            <a:r>
              <a:rPr lang="en-ZA" sz="1200" baseline="0" dirty="0"/>
              <a:t> demonstration showing how to use the tool</a:t>
            </a:r>
            <a:endParaRPr lang="en-ZA" dirty="0"/>
          </a:p>
          <a:p>
            <a:endParaRPr lang="en-ZA" dirty="0"/>
          </a:p>
          <a:p>
            <a:endParaRPr lang="en-ZA" dirty="0"/>
          </a:p>
        </p:txBody>
      </p:sp>
      <p:sp>
        <p:nvSpPr>
          <p:cNvPr id="4" name="Slide Number Placeholder 3"/>
          <p:cNvSpPr>
            <a:spLocks noGrp="1"/>
          </p:cNvSpPr>
          <p:nvPr>
            <p:ph type="sldNum" sz="quarter" idx="10"/>
          </p:nvPr>
        </p:nvSpPr>
        <p:spPr/>
        <p:txBody>
          <a:bodyPr/>
          <a:lstStyle/>
          <a:p>
            <a:fld id="{8D231599-1909-4012-937F-8FB6BC27901F}" type="slidenum">
              <a:rPr lang="en-ZA" smtClean="0"/>
              <a:t>22</a:t>
            </a:fld>
            <a:endParaRPr lang="en-ZA"/>
          </a:p>
        </p:txBody>
      </p:sp>
    </p:spTree>
    <p:extLst>
      <p:ext uri="{BB962C8B-B14F-4D97-AF65-F5344CB8AC3E}">
        <p14:creationId xmlns:p14="http://schemas.microsoft.com/office/powerpoint/2010/main" val="1945776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Notes: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1. Create video</a:t>
            </a:r>
            <a:r>
              <a:rPr lang="en-ZA" sz="1200" baseline="0" dirty="0"/>
              <a:t> demonstration showing how to use the tool</a:t>
            </a:r>
            <a:endParaRPr lang="en-ZA" dirty="0"/>
          </a:p>
          <a:p>
            <a:endParaRPr lang="en-ZA" dirty="0"/>
          </a:p>
        </p:txBody>
      </p:sp>
      <p:sp>
        <p:nvSpPr>
          <p:cNvPr id="4" name="Slide Number Placeholder 3"/>
          <p:cNvSpPr>
            <a:spLocks noGrp="1"/>
          </p:cNvSpPr>
          <p:nvPr>
            <p:ph type="sldNum" sz="quarter" idx="10"/>
          </p:nvPr>
        </p:nvSpPr>
        <p:spPr/>
        <p:txBody>
          <a:bodyPr/>
          <a:lstStyle/>
          <a:p>
            <a:fld id="{8D231599-1909-4012-937F-8FB6BC27901F}" type="slidenum">
              <a:rPr lang="en-ZA" smtClean="0"/>
              <a:t>24</a:t>
            </a:fld>
            <a:endParaRPr lang="en-ZA"/>
          </a:p>
        </p:txBody>
      </p:sp>
    </p:spTree>
    <p:extLst>
      <p:ext uri="{BB962C8B-B14F-4D97-AF65-F5344CB8AC3E}">
        <p14:creationId xmlns:p14="http://schemas.microsoft.com/office/powerpoint/2010/main" val="113663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1. Create video</a:t>
            </a:r>
            <a:r>
              <a:rPr lang="en-ZA" sz="1200" baseline="0" dirty="0"/>
              <a:t> demonstration showing how to use the tool</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10655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1. Create video</a:t>
            </a:r>
            <a:r>
              <a:rPr lang="en-ZA" sz="1200" baseline="0" dirty="0"/>
              <a:t> demonstration showing how to use the tool</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816800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1. Create video</a:t>
            </a:r>
            <a:r>
              <a:rPr lang="en-ZA" sz="1200" baseline="0" dirty="0"/>
              <a:t> demonstration showing how to use the tool</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251227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 Create video</a:t>
            </a:r>
            <a:r>
              <a:rPr lang="en-ZA" sz="1200" baseline="0" dirty="0"/>
              <a:t> demonstration showing how to use the tool</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312759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 Create video</a:t>
            </a:r>
            <a:r>
              <a:rPr lang="en-ZA" sz="1200" baseline="0" dirty="0"/>
              <a:t> demonstration showing how to use the tool</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63384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Create image showing various types of wrenches</a:t>
            </a:r>
            <a:endParaRPr lang="en-ZA" sz="120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sz="1200" dirty="0"/>
              <a:t>Create video</a:t>
            </a:r>
            <a:r>
              <a:rPr lang="en-ZA" sz="1200" baseline="0" dirty="0"/>
              <a:t> demonstration showing how to use the tool</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896750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sz="1200" dirty="0"/>
              <a:t>Create video</a:t>
            </a:r>
            <a:r>
              <a:rPr lang="en-ZA" sz="1200" baseline="0" dirty="0"/>
              <a:t> demonstration showing how to use the tool</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89675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1. IMG01 - Please recreate image or source new one</a:t>
            </a:r>
          </a:p>
          <a:p>
            <a:r>
              <a:rPr lang="en-ZA" b="1" dirty="0"/>
              <a:t>2. Image reference: https://www.toolstop.co.uk/bahco-4750fb3-12ts2-electricians-tool-kit-35-piece-p79678</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Photo full copyright</a:t>
            </a:r>
          </a:p>
          <a:p>
            <a:r>
              <a:rPr lang="en-ZA" dirty="0"/>
              <a:t>Video: Standard YouTube License: Start at 2:22</a:t>
            </a:r>
          </a:p>
        </p:txBody>
      </p:sp>
      <p:sp>
        <p:nvSpPr>
          <p:cNvPr id="4" name="Slide Number Placeholder 3"/>
          <p:cNvSpPr>
            <a:spLocks noGrp="1"/>
          </p:cNvSpPr>
          <p:nvPr>
            <p:ph type="sldNum" sz="quarter" idx="10"/>
          </p:nvPr>
        </p:nvSpPr>
        <p:spPr/>
        <p:txBody>
          <a:bodyPr/>
          <a:lstStyle/>
          <a:p>
            <a:fld id="{7B814D35-E712-41B9-8802-3F62036BFAF4}" type="slidenum">
              <a:rPr lang="en-ZA" smtClean="0"/>
              <a:t>33</a:t>
            </a:fld>
            <a:endParaRPr lang="en-ZA"/>
          </a:p>
        </p:txBody>
      </p:sp>
    </p:spTree>
    <p:extLst>
      <p:ext uri="{BB962C8B-B14F-4D97-AF65-F5344CB8AC3E}">
        <p14:creationId xmlns:p14="http://schemas.microsoft.com/office/powerpoint/2010/main" val="1839535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Photo full copyright</a:t>
            </a:r>
          </a:p>
          <a:p>
            <a:r>
              <a:rPr lang="en-ZA" dirty="0"/>
              <a:t>Video: Standard YouTube License: Start at 2:22</a:t>
            </a:r>
          </a:p>
        </p:txBody>
      </p:sp>
      <p:sp>
        <p:nvSpPr>
          <p:cNvPr id="4" name="Slide Number Placeholder 3"/>
          <p:cNvSpPr>
            <a:spLocks noGrp="1"/>
          </p:cNvSpPr>
          <p:nvPr>
            <p:ph type="sldNum" sz="quarter" idx="10"/>
          </p:nvPr>
        </p:nvSpPr>
        <p:spPr/>
        <p:txBody>
          <a:bodyPr/>
          <a:lstStyle/>
          <a:p>
            <a:fld id="{7B814D35-E712-41B9-8802-3F62036BFAF4}" type="slidenum">
              <a:rPr lang="en-ZA" smtClean="0"/>
              <a:t>34</a:t>
            </a:fld>
            <a:endParaRPr lang="en-ZA"/>
          </a:p>
        </p:txBody>
      </p:sp>
    </p:spTree>
    <p:extLst>
      <p:ext uri="{BB962C8B-B14F-4D97-AF65-F5344CB8AC3E}">
        <p14:creationId xmlns:p14="http://schemas.microsoft.com/office/powerpoint/2010/main" val="2171481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Photo CC BY SA on Wikipedia</a:t>
            </a:r>
          </a:p>
          <a:p>
            <a:r>
              <a:rPr lang="en-ZA" dirty="0"/>
              <a:t>Video: Standard YouTube License</a:t>
            </a:r>
          </a:p>
        </p:txBody>
      </p:sp>
      <p:sp>
        <p:nvSpPr>
          <p:cNvPr id="4" name="Slide Number Placeholder 3"/>
          <p:cNvSpPr>
            <a:spLocks noGrp="1"/>
          </p:cNvSpPr>
          <p:nvPr>
            <p:ph type="sldNum" sz="quarter" idx="10"/>
          </p:nvPr>
        </p:nvSpPr>
        <p:spPr/>
        <p:txBody>
          <a:bodyPr/>
          <a:lstStyle/>
          <a:p>
            <a:fld id="{7B814D35-E712-41B9-8802-3F62036BFAF4}" type="slidenum">
              <a:rPr lang="en-ZA" smtClean="0"/>
              <a:t>35</a:t>
            </a:fld>
            <a:endParaRPr lang="en-ZA"/>
          </a:p>
        </p:txBody>
      </p:sp>
    </p:spTree>
    <p:extLst>
      <p:ext uri="{BB962C8B-B14F-4D97-AF65-F5344CB8AC3E}">
        <p14:creationId xmlns:p14="http://schemas.microsoft.com/office/powerpoint/2010/main" val="3438031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Icons to be re-created and used across all UNITS as required.</a:t>
            </a:r>
            <a:r>
              <a:rPr lang="en-ZA" baseline="0" dirty="0"/>
              <a:t> These are examples only.</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83734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1. Notes for development-</a:t>
            </a:r>
            <a:r>
              <a:rPr lang="en-ZA" b="1" baseline="0" dirty="0"/>
              <a:t> SEE VID01 script in Appendix</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a:t>
            </a:r>
            <a:r>
              <a:rPr lang="en-ZA" b="1" baseline="0" dirty="0"/>
              <a:t> Next button only appears when all three scenarios have been viewed</a:t>
            </a:r>
          </a:p>
          <a:p>
            <a:pPr marL="228600" indent="-228600">
              <a:buAutoNum type="arabicPeriod"/>
            </a:pPr>
            <a:r>
              <a:rPr lang="en-ZA" b="1" baseline="0" dirty="0"/>
              <a:t>IMG02- </a:t>
            </a:r>
            <a:r>
              <a:rPr lang="en-ZA" b="0" baseline="0" dirty="0"/>
              <a:t>IMG02- Create (cartoon style)image of electrician working at ceiling light fitting. He is standing on small ladder, with tools and equipment sprawled all over floor. His pants are long and baggy and go way over his shoes.</a:t>
            </a:r>
          </a:p>
          <a:p>
            <a:pPr marL="228600" indent="-228600">
              <a:buAutoNum type="arabicPeriod"/>
            </a:pPr>
            <a:r>
              <a:rPr lang="en-ZA" b="1" baseline="0" dirty="0"/>
              <a:t>IMG03 -</a:t>
            </a:r>
            <a:r>
              <a:rPr lang="en-ZA" b="0" baseline="0" dirty="0"/>
              <a:t>IMG03- Create (cartoon style)image of electrician standing at DB board. He is using a tool that is not insulated and has a utility knife sticking out his pocket.</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 for interactivity:</a:t>
            </a:r>
          </a:p>
          <a:p>
            <a:endParaRPr lang="en-ZA" b="1" dirty="0"/>
          </a:p>
          <a:p>
            <a:pPr marL="228600" indent="-228600">
              <a:buAutoNum type="arabicPeriod"/>
            </a:pPr>
            <a:r>
              <a:rPr lang="en-ZA" b="1" dirty="0"/>
              <a:t>Button to allow student to return to slide and view</a:t>
            </a:r>
            <a:r>
              <a:rPr lang="en-ZA" b="1" baseline="0" dirty="0"/>
              <a:t> remaining scenes</a:t>
            </a:r>
          </a:p>
          <a:p>
            <a:pPr marL="228600" indent="-228600">
              <a:buAutoNum type="arabicPeriod"/>
            </a:pPr>
            <a:r>
              <a:rPr lang="en-ZA" b="0" baseline="0" dirty="0"/>
              <a:t>IMG02- Create (cartoon style)image of electrician working at ceiling light fitting replacing a light fitting. He is wearing all correct PPE. </a:t>
            </a:r>
          </a:p>
          <a:p>
            <a:pPr marL="0" indent="0">
              <a:buNone/>
            </a:pPr>
            <a:r>
              <a:rPr lang="en-ZA" b="0" baseline="0" dirty="0"/>
              <a:t>He is standing on small ladder, with tools and equipment sprawled all over floor as well as draped over the ladder. His pants are long and baggy and go way over his shoes.</a:t>
            </a:r>
          </a:p>
          <a:p>
            <a:pPr marL="228600" indent="-228600">
              <a:buAutoNum type="arabicPeriod"/>
            </a:pPr>
            <a:endParaRPr lang="en-ZA" b="0" baseline="0" dirty="0"/>
          </a:p>
          <a:p>
            <a:pPr marL="0" indent="0">
              <a:buNone/>
            </a:pPr>
            <a:r>
              <a:rPr lang="en-ZA" b="0" baseline="0" dirty="0"/>
              <a:t>Multiple choice</a:t>
            </a:r>
          </a:p>
          <a:p>
            <a:pPr marL="0" indent="0">
              <a:buNone/>
            </a:pPr>
            <a:endParaRPr lang="en-ZA" b="0" baseline="0" dirty="0"/>
          </a:p>
          <a:p>
            <a:pPr marL="0" indent="0">
              <a:buNone/>
            </a:pPr>
            <a:r>
              <a:rPr lang="en-ZA" b="0" baseline="0" dirty="0"/>
              <a:t>Correct answers: b; d</a:t>
            </a:r>
          </a:p>
          <a:p>
            <a:pPr marL="0" marR="0" indent="0" algn="l" defTabSz="914400" rtl="0" eaLnBrk="1" fontAlgn="auto" latinLnBrk="0" hangingPunct="1">
              <a:lnSpc>
                <a:spcPct val="100000"/>
              </a:lnSpc>
              <a:spcBef>
                <a:spcPts val="0"/>
              </a:spcBef>
              <a:spcAft>
                <a:spcPts val="0"/>
              </a:spcAft>
              <a:buClrTx/>
              <a:buSzTx/>
              <a:buFontTx/>
              <a:buNone/>
              <a:tabLst/>
              <a:defRPr/>
            </a:pPr>
            <a:endParaRPr lang="en-ZA"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a:t>Feedback for multiple choice (once submit button clicked)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1" baseline="0" dirty="0"/>
              <a:t>If correct:</a:t>
            </a:r>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a:t>Yes, great work that is correct.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1" baseline="0" dirty="0"/>
              <a:t>If incorrect: </a:t>
            </a:r>
            <a:r>
              <a:rPr lang="en-ZA" b="0" baseline="0" dirty="0"/>
              <a:t>No, that is incorrect. Take a look at the electricians workspace. His tools are all over the place putting himself at risk of injury. Also </a:t>
            </a:r>
            <a:r>
              <a:rPr lang="en-GB" b="0" baseline="0" dirty="0">
                <a:solidFill>
                  <a:schemeClr val="tx1">
                    <a:lumMod val="65000"/>
                    <a:lumOff val="35000"/>
                  </a:schemeClr>
                </a:solidFill>
              </a:rPr>
              <a:t>l</a:t>
            </a:r>
            <a:r>
              <a:rPr lang="en-GB" dirty="0">
                <a:solidFill>
                  <a:schemeClr val="tx1">
                    <a:lumMod val="65000"/>
                    <a:lumOff val="35000"/>
                  </a:schemeClr>
                </a:solidFill>
              </a:rPr>
              <a:t>ong baggy clothing is very hazardous when using tools. Make sure you are dressed correctly to complete the job without injury.</a:t>
            </a:r>
            <a:endParaRPr lang="en-GB" cap="all" dirty="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ZA" b="0"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 for interactivity:</a:t>
            </a:r>
          </a:p>
          <a:p>
            <a:endParaRPr lang="en-ZA" b="1" dirty="0"/>
          </a:p>
          <a:p>
            <a:pPr marL="228600" indent="-228600">
              <a:buAutoNum type="arabicPeriod"/>
            </a:pPr>
            <a:r>
              <a:rPr lang="en-ZA" b="1" dirty="0"/>
              <a:t>Button to allow student to return to slide and view</a:t>
            </a:r>
            <a:r>
              <a:rPr lang="en-ZA" b="1" baseline="0" dirty="0"/>
              <a:t> remaining scenes</a:t>
            </a:r>
          </a:p>
          <a:p>
            <a:pPr marL="228600" indent="-228600">
              <a:buAutoNum type="arabicPeriod"/>
            </a:pPr>
            <a:r>
              <a:rPr lang="en-ZA" b="0" baseline="0" dirty="0"/>
              <a:t>IMG03- Create (cartoon style)image of electrician standing at DB board. He is using a tool that is not insulated and has a utility knife sticking out his pocket.</a:t>
            </a:r>
          </a:p>
          <a:p>
            <a:pPr marL="228600" indent="-228600">
              <a:buAutoNum type="arabicPeriod"/>
            </a:pPr>
            <a:endParaRPr lang="en-ZA" b="0" baseline="0" dirty="0"/>
          </a:p>
          <a:p>
            <a:pPr marL="0" indent="0">
              <a:buNone/>
            </a:pPr>
            <a:r>
              <a:rPr lang="en-ZA" b="0" baseline="0" dirty="0"/>
              <a:t>Multiple choice</a:t>
            </a:r>
          </a:p>
          <a:p>
            <a:pPr marL="0" indent="0">
              <a:buNone/>
            </a:pPr>
            <a:endParaRPr lang="en-ZA" b="0" baseline="0" dirty="0"/>
          </a:p>
          <a:p>
            <a:pPr marL="0" indent="0">
              <a:buNone/>
            </a:pPr>
            <a:r>
              <a:rPr lang="en-ZA" b="0" baseline="0" dirty="0"/>
              <a:t>Correct answers: a</a:t>
            </a:r>
          </a:p>
          <a:p>
            <a:pPr marL="0" marR="0" indent="0" algn="l" defTabSz="914400" rtl="0" eaLnBrk="1" fontAlgn="auto" latinLnBrk="0" hangingPunct="1">
              <a:lnSpc>
                <a:spcPct val="100000"/>
              </a:lnSpc>
              <a:spcBef>
                <a:spcPts val="0"/>
              </a:spcBef>
              <a:spcAft>
                <a:spcPts val="0"/>
              </a:spcAft>
              <a:buClrTx/>
              <a:buSzTx/>
              <a:buFontTx/>
              <a:buNone/>
              <a:tabLst/>
              <a:defRPr/>
            </a:pPr>
            <a:endParaRPr lang="en-ZA"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a:t>Feedback for multiple choice (once submit button clicked)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1" baseline="0" dirty="0"/>
              <a:t>If correct:</a:t>
            </a:r>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a:t>Yes, great work that is correct.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1" baseline="0" dirty="0"/>
              <a:t>If incorrect: </a:t>
            </a:r>
            <a:r>
              <a:rPr lang="en-ZA" b="0" baseline="0" dirty="0"/>
              <a:t>No, that is incorrect. </a:t>
            </a:r>
          </a:p>
          <a:p>
            <a:pPr fontAlgn="base"/>
            <a:endParaRPr lang="en-ZA" b="0" baseline="0" dirty="0">
              <a:solidFill>
                <a:schemeClr val="tx1"/>
              </a:solidFill>
            </a:endParaRPr>
          </a:p>
          <a:p>
            <a:pPr marL="0" marR="0" indent="0" algn="l" defTabSz="914400" rtl="0" eaLnBrk="1" fontAlgn="base" latinLnBrk="0" hangingPunct="1">
              <a:lnSpc>
                <a:spcPct val="100000"/>
              </a:lnSpc>
              <a:spcBef>
                <a:spcPts val="0"/>
              </a:spcBef>
              <a:spcAft>
                <a:spcPts val="0"/>
              </a:spcAft>
              <a:buClrTx/>
              <a:buSzTx/>
              <a:buFontTx/>
              <a:buNone/>
              <a:tabLst/>
              <a:defRPr/>
            </a:pPr>
            <a:r>
              <a:rPr lang="en-GB" dirty="0">
                <a:solidFill>
                  <a:schemeClr val="tx1">
                    <a:lumMod val="65000"/>
                    <a:lumOff val="35000"/>
                  </a:schemeClr>
                </a:solidFill>
              </a:rPr>
              <a:t>This electrician has not used the correct tool for the job.</a:t>
            </a:r>
            <a:r>
              <a:rPr lang="en-GB" baseline="0" dirty="0">
                <a:solidFill>
                  <a:schemeClr val="tx1">
                    <a:lumMod val="65000"/>
                    <a:lumOff val="35000"/>
                  </a:schemeClr>
                </a:solidFill>
              </a:rPr>
              <a:t> T</a:t>
            </a:r>
            <a:r>
              <a:rPr lang="en-GB" dirty="0">
                <a:solidFill>
                  <a:schemeClr val="tx1">
                    <a:lumMod val="65000"/>
                    <a:lumOff val="35000"/>
                  </a:schemeClr>
                </a:solidFill>
              </a:rPr>
              <a:t>ools are designed to perform a specific task in a specific manner. When you use a tool improperly, you risk not only damaging the tool, but also place your safety at risk. His tool is not insulated. Working with electricity includes the threat of electrical shock. That is why there are tools specially designed for electricians. These are insulated to reduce the impact electricity may have on ones body and health when accidentally hit a live circuit. </a:t>
            </a:r>
          </a:p>
          <a:p>
            <a:pPr fontAlgn="base"/>
            <a:endParaRPr lang="en-GB" dirty="0">
              <a:solidFill>
                <a:schemeClr val="tx1">
                  <a:lumMod val="65000"/>
                  <a:lumOff val="35000"/>
                </a:schemeClr>
              </a:solidFill>
            </a:endParaRPr>
          </a:p>
          <a:p>
            <a:pPr fontAlgn="base"/>
            <a:endParaRPr lang="en-GB" dirty="0">
              <a:solidFill>
                <a:schemeClr val="tx1">
                  <a:lumMod val="65000"/>
                  <a:lumOff val="35000"/>
                </a:schemeClr>
              </a:solidFill>
            </a:endParaRPr>
          </a:p>
          <a:p>
            <a:pPr fontAlgn="base"/>
            <a:endParaRPr lang="en-GB" dirty="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ZA" b="0"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b="1" dirty="0"/>
              <a:t>Add link to resource: </a:t>
            </a:r>
            <a:r>
              <a:rPr lang="en-ZA" dirty="0"/>
              <a:t>https://www.dir.ca.gov/dosh/dosh_publications/HandTools.pdf</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dirty="0"/>
              <a:t>Recreate IMG</a:t>
            </a:r>
            <a:r>
              <a:rPr lang="en-ZA" baseline="0" dirty="0"/>
              <a:t>02 to be more visually appealing. Include icons and graphics.</a:t>
            </a: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dirty="0"/>
          </a:p>
        </p:txBody>
      </p:sp>
    </p:spTree>
    <p:extLst>
      <p:ext uri="{BB962C8B-B14F-4D97-AF65-F5344CB8AC3E}">
        <p14:creationId xmlns:p14="http://schemas.microsoft.com/office/powerpoint/2010/main" val="415140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 for interactivity:</a:t>
            </a:r>
          </a:p>
          <a:p>
            <a:pPr marL="228600" indent="-228600">
              <a:buAutoNum type="arabicPeriod"/>
            </a:pPr>
            <a:r>
              <a:rPr lang="en-ZA" b="1" baseline="0" dirty="0"/>
              <a:t>Include image for each tool</a:t>
            </a:r>
            <a:r>
              <a:rPr lang="en-ZA" b="0" baseline="0" dirty="0"/>
              <a:t>. Only a few have been added as example. When  student clicks on tool; it takes them to additional info slide. Each slide to contain image of tool, short description and video of an expert showing how to use tool. See example on next slide for layout.</a:t>
            </a:r>
          </a:p>
          <a:p>
            <a:pPr marL="228600" indent="-228600">
              <a:buAutoNum type="arabicPeriod"/>
            </a:pPr>
            <a:r>
              <a:rPr lang="en-ZA" b="0" baseline="0" dirty="0"/>
              <a:t>Tools to be included:</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Spanners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Sliding “T” bar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Power bar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Ratchet</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Screwdrivers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Hammers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Chisels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Punches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Pliers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Side cutters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Wrenches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Tin snips</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Utility knife</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Pop riveter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Wire stripper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Fish tape</a:t>
            </a: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dirty="0"/>
          </a:p>
        </p:txBody>
      </p:sp>
    </p:spTree>
    <p:extLst>
      <p:ext uri="{BB962C8B-B14F-4D97-AF65-F5344CB8AC3E}">
        <p14:creationId xmlns:p14="http://schemas.microsoft.com/office/powerpoint/2010/main" val="4151407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3">
            <a:extLst>
              <a:ext uri="{FF2B5EF4-FFF2-40B4-BE49-F238E27FC236}">
                <a16:creationId xmlns:a16="http://schemas.microsoft.com/office/drawing/2014/main" id="{5E407DE3-9DDB-4BC9-B55A-F75D494A9618}"/>
              </a:ext>
            </a:extLst>
          </p:cNvPr>
          <p:cNvSpPr/>
          <p:nvPr userDrawn="1"/>
        </p:nvSpPr>
        <p:spPr>
          <a:xfrm>
            <a:off x="453924" y="6159353"/>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61289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200" y="1842835"/>
            <a:ext cx="10515600" cy="4232366"/>
          </a:xfrm>
        </p:spPr>
        <p:txBody>
          <a:bodyPr/>
          <a:lstStyle>
            <a:lvl1pPr marL="514350" indent="-514350">
              <a:buFont typeface="+mj-lt"/>
              <a:buAutoNum type="arabicPeriod"/>
              <a:defRPr/>
            </a:lvl1pPr>
          </a:lstStyle>
          <a:p>
            <a:pPr lvl="0"/>
            <a:r>
              <a:rPr lang="en-US" dirty="0"/>
              <a:t>Click to edit Master text styles</a:t>
            </a:r>
          </a:p>
        </p:txBody>
      </p:sp>
      <p:sp>
        <p:nvSpPr>
          <p:cNvPr id="7" name="TextBox 6"/>
          <p:cNvSpPr txBox="1"/>
          <p:nvPr userDrawn="1"/>
        </p:nvSpPr>
        <p:spPr>
          <a:xfrm>
            <a:off x="838200" y="1319615"/>
            <a:ext cx="3171125" cy="523220"/>
          </a:xfrm>
          <a:prstGeom prst="rect">
            <a:avLst/>
          </a:prstGeom>
          <a:noFill/>
        </p:spPr>
        <p:txBody>
          <a:bodyPr wrap="none" rtlCol="0">
            <a:spAutoFit/>
          </a:bodyPr>
          <a:lstStyle/>
          <a:p>
            <a:r>
              <a:rPr lang="en-GB" sz="2800"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838200" y="423081"/>
            <a:ext cx="10515600" cy="707886"/>
          </a:xfrm>
          <a:prstGeom prst="rect">
            <a:avLst/>
          </a:prstGeom>
          <a:noFill/>
        </p:spPr>
        <p:txBody>
          <a:bodyPr wrap="square" rtlCol="0">
            <a:spAutoFit/>
          </a:bodyPr>
          <a:lstStyle/>
          <a:p>
            <a:r>
              <a:rPr lang="en-GB" sz="4000"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605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0461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9443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49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473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52239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608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045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166153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838200" y="1825624"/>
            <a:ext cx="5176234" cy="484949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6156325" y="1828800"/>
            <a:ext cx="5421313" cy="4816475"/>
          </a:xfrm>
        </p:spPr>
        <p:txBody>
          <a:bodyPr/>
          <a:lstStyle/>
          <a:p>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ctivi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ssessm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696127" y="5904407"/>
            <a:ext cx="9657673" cy="509089"/>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Box 4"/>
          <p:cNvSpPr txBox="1"/>
          <p:nvPr userDrawn="1"/>
        </p:nvSpPr>
        <p:spPr>
          <a:xfrm>
            <a:off x="838200" y="5890276"/>
            <a:ext cx="857927" cy="523220"/>
          </a:xfrm>
          <a:prstGeom prst="rect">
            <a:avLst/>
          </a:prstGeom>
          <a:noFill/>
        </p:spPr>
        <p:txBody>
          <a:bodyPr wrap="none" rtlCol="0">
            <a:spAutoFit/>
          </a:bodyPr>
          <a:lstStyle/>
          <a:p>
            <a:r>
              <a:rPr lang="en-GB" sz="2800" dirty="0"/>
              <a:t>URL:</a:t>
            </a:r>
          </a:p>
        </p:txBody>
      </p:sp>
      <p:sp>
        <p:nvSpPr>
          <p:cNvPr id="8" name="Title 1"/>
          <p:cNvSpPr>
            <a:spLocks noGrp="1"/>
          </p:cNvSpPr>
          <p:nvPr>
            <p:ph type="title"/>
          </p:nvPr>
        </p:nvSpPr>
        <p:spPr>
          <a:xfrm>
            <a:off x="838200" y="365125"/>
            <a:ext cx="10515600" cy="1325563"/>
          </a:xfrm>
        </p:spPr>
        <p:txBody>
          <a:bodyPr>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sz="quarter" idx="10"/>
          </p:nvPr>
        </p:nvSpPr>
        <p:spPr>
          <a:xfrm>
            <a:off x="838200" y="1803400"/>
            <a:ext cx="10515600" cy="4867275"/>
          </a:xfrm>
        </p:spPr>
        <p:txBody>
          <a:bodyPr/>
          <a:lstStyle>
            <a:lvl1pPr marL="457200" indent="-457200">
              <a:buFont typeface="+mj-lt"/>
              <a:buAutoNum type="arabicPeriod"/>
              <a:defRPr/>
            </a:lvl1pPr>
            <a:lvl2pPr marL="914400" indent="-457200">
              <a:buFont typeface="+mj-lt"/>
              <a:buAutoNum type="arabicPeriod"/>
              <a:defRPr/>
            </a:lvl2pPr>
          </a:lstStyle>
          <a:p>
            <a:pPr lvl="0"/>
            <a:r>
              <a:rPr lang="en-US" dirty="0"/>
              <a:t>Click to edit Master text styles</a:t>
            </a:r>
          </a:p>
          <a:p>
            <a:pPr lvl="1"/>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838199" y="6236922"/>
            <a:ext cx="5181599" cy="509089"/>
          </a:xfrm>
        </p:spPr>
        <p:txBody>
          <a:bodyPr anchor="ct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6172201" y="6236922"/>
            <a:ext cx="5181599" cy="509089"/>
          </a:xfrm>
        </p:spPr>
        <p:txBody>
          <a:bodyPr anchor="ct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838198" y="1708399"/>
            <a:ext cx="5181599" cy="509089"/>
          </a:xfrm>
        </p:spPr>
        <p:txBody>
          <a:bodyPr anchor="ct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6172200" y="1713410"/>
            <a:ext cx="5181599" cy="509089"/>
          </a:xfrm>
        </p:spPr>
        <p:txBody>
          <a:bodyPr anchor="ct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838200" y="2217738"/>
            <a:ext cx="5181600" cy="4019550"/>
          </a:xfrm>
        </p:spPr>
        <p:txBody>
          <a:bodyPr/>
          <a:lstStyle/>
          <a:p>
            <a:endParaRPr lang="en-GB"/>
          </a:p>
        </p:txBody>
      </p:sp>
      <p:sp>
        <p:nvSpPr>
          <p:cNvPr id="16" name="Picture Placeholder 14"/>
          <p:cNvSpPr>
            <a:spLocks noGrp="1"/>
          </p:cNvSpPr>
          <p:nvPr>
            <p:ph type="pic" sz="quarter" idx="15"/>
          </p:nvPr>
        </p:nvSpPr>
        <p:spPr>
          <a:xfrm>
            <a:off x="6172199" y="2219821"/>
            <a:ext cx="5181600" cy="4019550"/>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838198" y="6236922"/>
            <a:ext cx="10515598" cy="509089"/>
          </a:xfrm>
        </p:spPr>
        <p:txBody>
          <a:bodyPr anchor="ct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838197" y="1708399"/>
            <a:ext cx="10515598" cy="509089"/>
          </a:xfrm>
        </p:spPr>
        <p:txBody>
          <a:bodyPr anchor="ct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838200" y="2217738"/>
            <a:ext cx="10515600" cy="4019550"/>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838197" y="718620"/>
            <a:ext cx="10515598" cy="707886"/>
          </a:xfrm>
          <a:prstGeom prst="rect">
            <a:avLst/>
          </a:prstGeom>
          <a:noFill/>
        </p:spPr>
        <p:txBody>
          <a:bodyPr wrap="square" rtlCol="0" anchor="ctr">
            <a:spAutoFit/>
          </a:bodyPr>
          <a:lstStyle/>
          <a:p>
            <a:r>
              <a:rPr lang="en-GB" sz="4000" b="1" dirty="0"/>
              <a:t>Unit Objectives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4"/>
            <a:ext cx="10515600" cy="48494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0"/>
    </p:custDataLst>
    <p:extLst>
      <p:ext uri="{BB962C8B-B14F-4D97-AF65-F5344CB8AC3E}">
        <p14:creationId xmlns:p14="http://schemas.microsoft.com/office/powerpoint/2010/main" val="170235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2" r:id="rId4"/>
    <p:sldLayoutId id="2147483663" r:id="rId5"/>
    <p:sldLayoutId id="2147483661" r:id="rId6"/>
    <p:sldLayoutId id="2147483666" r:id="rId7"/>
    <p:sldLayoutId id="2147483652" r:id="rId8"/>
    <p:sldLayoutId id="2147483664" r:id="rId9"/>
    <p:sldLayoutId id="2147483660" r:id="rId10"/>
    <p:sldLayoutId id="2147483651"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image" Target="../media/image8.jpg"/><Relationship Id="rId5" Type="http://schemas.openxmlformats.org/officeDocument/2006/relationships/image" Target="../media/image2.svg"/><Relationship Id="rId10" Type="http://schemas.openxmlformats.org/officeDocument/2006/relationships/image" Target="../media/image12.jpg"/><Relationship Id="rId4" Type="http://schemas.openxmlformats.org/officeDocument/2006/relationships/image" Target="../media/image1.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comments" Target="../comments/comment5.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image" Target="../media/image13.jpe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7.xml"/><Relationship Id="rId6" Type="http://schemas.openxmlformats.org/officeDocument/2006/relationships/image" Target="../media/image13.jpe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comments" Target="../comments/comment6.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hyperlink" Target="https://youtu.be/zgLo9WsDR4I"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hyperlink" Target="https://youtu.be/tWb-NP44gvo"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Utility_knife" TargetMode="Externa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1.png"/><Relationship Id="rId4" Type="http://schemas.openxmlformats.org/officeDocument/2006/relationships/hyperlink" Target="https://youtu.be/2m0ZxP62TSc"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s://youtu.be/tE-pojHecvE" TargetMode="External"/><Relationship Id="rId5" Type="http://schemas.openxmlformats.org/officeDocument/2006/relationships/hyperlink" Target="https://en.wikipedia.org/wiki/Screwdriver" TargetMode="External"/><Relationship Id="rId4" Type="http://schemas.openxmlformats.org/officeDocument/2006/relationships/hyperlink" Target="https://en.wikipedia.org/wiki/Utility_knife"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Utility_knife" TargetMode="Externa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9.png"/><Relationship Id="rId5" Type="http://schemas.openxmlformats.org/officeDocument/2006/relationships/hyperlink" Target="https://youtu.be/PoN_2UVxHkU" TargetMode="External"/><Relationship Id="rId4" Type="http://schemas.openxmlformats.org/officeDocument/2006/relationships/hyperlink" Target="https://en.wikipedia.org/wiki/Screwdrive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g6dvj4MKjDc" TargetMode="External"/><Relationship Id="rId1" Type="http://schemas.openxmlformats.org/officeDocument/2006/relationships/tags" Target="../tags/tag33.xml"/><Relationship Id="rId6" Type="http://schemas.openxmlformats.org/officeDocument/2006/relationships/image" Target="../media/image21.png"/><Relationship Id="rId5" Type="http://schemas.openxmlformats.org/officeDocument/2006/relationships/image" Target="../media/image8.jpg"/><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comments" Target="../comments/commen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2.jpg"/><Relationship Id="rId4" Type="http://schemas.openxmlformats.org/officeDocument/2006/relationships/hyperlink" Target="https://youtu.be/EobT_J2NB5E"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6.jpg"/><Relationship Id="rId4" Type="http://schemas.openxmlformats.org/officeDocument/2006/relationships/hyperlink" Target="https://youtu.be/uSf_TKmSyas"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7.jpg"/><Relationship Id="rId4" Type="http://schemas.openxmlformats.org/officeDocument/2006/relationships/hyperlink" Target="https://youtu.be/gEu6SDltCqI"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ommons.wikimedia.org/wiki/File:Pickaxe.jpg" TargetMode="Externa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28.png"/><Relationship Id="rId5" Type="http://schemas.openxmlformats.org/officeDocument/2006/relationships/hyperlink" Target="https://youtu.be/O3YaitjDrI0" TargetMode="External"/><Relationship Id="rId4" Type="http://schemas.openxmlformats.org/officeDocument/2006/relationships/hyperlink" Target="https://en.wikipedia.org/wiki/Pickax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Pliers" TargetMode="Externa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29.png"/><Relationship Id="rId4" Type="http://schemas.openxmlformats.org/officeDocument/2006/relationships/hyperlink" Target="https://youtu.be/MIWvbLjEHMo"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FC_connector" TargetMode="Externa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30.png"/><Relationship Id="rId4" Type="http://schemas.openxmlformats.org/officeDocument/2006/relationships/hyperlink" Target="https://www.youtube.com/watch?v=os66cID30E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Utility_knife" TargetMode="Externa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hyperlink" Target="https://youtu.be/tE-pojHecvE" TargetMode="External"/><Relationship Id="rId4" Type="http://schemas.openxmlformats.org/officeDocument/2006/relationships/hyperlink" Target="https://en.wikipedia.org/wiki/Screwdrive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Utility_knife" TargetMode="Externa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19.png"/><Relationship Id="rId5" Type="http://schemas.openxmlformats.org/officeDocument/2006/relationships/hyperlink" Target="https://youtu.be/PoN_2UVxHkU" TargetMode="External"/><Relationship Id="rId4" Type="http://schemas.openxmlformats.org/officeDocument/2006/relationships/hyperlink" Target="https://en.wikipedia.org/wiki/Screwdriver"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Fy__hPodUUM" TargetMode="External"/><Relationship Id="rId1" Type="http://schemas.openxmlformats.org/officeDocument/2006/relationships/tags" Target="../tags/tag44.xml"/><Relationship Id="rId5" Type="http://schemas.openxmlformats.org/officeDocument/2006/relationships/image" Target="../media/image21.png"/><Relationship Id="rId4" Type="http://schemas.openxmlformats.org/officeDocument/2006/relationships/image" Target="../media/image16.jpg"/></Relationships>
</file>

<file path=ppt/slides/_rels/slide42.xml.rels><?xml version="1.0" encoding="UTF-8" standalone="yes"?>
<Relationships xmlns="http://schemas.openxmlformats.org/package/2006/relationships"><Relationship Id="rId3" Type="http://schemas.openxmlformats.org/officeDocument/2006/relationships/hyperlink" Target="https://commons.wikimedia.org/wiki/File:NHB_Groundbreaking_Shovel_-_Flickr_-_The_Central_Intelligence_Agency.jpg" TargetMode="Externa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31.png"/><Relationship Id="rId5" Type="http://schemas.openxmlformats.org/officeDocument/2006/relationships/hyperlink" Target="https://youtu.be/0AiQPWL3epE" TargetMode="External"/><Relationship Id="rId4" Type="http://schemas.openxmlformats.org/officeDocument/2006/relationships/hyperlink" Target="https://en.wikipedia.org/wiki/Spad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Electrical_tape" TargetMode="Externa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32.png"/><Relationship Id="rId4" Type="http://schemas.openxmlformats.org/officeDocument/2006/relationships/hyperlink" Target="https://youtu.be/tEs2_SUYQo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comments" Target="../comments/comment2.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notesSlide" Target="../notesSlides/notesSlide5.xml"/><Relationship Id="rId7" Type="http://schemas.openxmlformats.org/officeDocument/2006/relationships/image" Target="../media/image2.svg"/><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comments" Target="../comments/comment4.xml"/><Relationship Id="rId5" Type="http://schemas.openxmlformats.org/officeDocument/2006/relationships/image" Target="../media/image7.png"/><Relationship Id="rId4" Type="http://schemas.openxmlformats.org/officeDocument/2006/relationships/hyperlink" Target="https://www.dir.ca.gov/dosh/dosh_publications/HandTool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524000" y="1122363"/>
            <a:ext cx="9144000" cy="2387600"/>
          </a:xfrm>
        </p:spPr>
        <p:txBody>
          <a:bodyPr/>
          <a:lstStyle/>
          <a:p>
            <a:r>
              <a:rPr lang="en-GB" dirty="0"/>
              <a:t>Tools and Electrical Measuring Instruments</a:t>
            </a:r>
          </a:p>
        </p:txBody>
      </p:sp>
      <p:sp>
        <p:nvSpPr>
          <p:cNvPr id="7" name="Subtitle 2"/>
          <p:cNvSpPr>
            <a:spLocks noGrp="1"/>
          </p:cNvSpPr>
          <p:nvPr>
            <p:ph type="subTitle" idx="1"/>
          </p:nvPr>
        </p:nvSpPr>
        <p:spPr>
          <a:xfrm>
            <a:off x="1524000" y="3602038"/>
            <a:ext cx="9144000" cy="1655762"/>
          </a:xfrm>
        </p:spPr>
        <p:txBody>
          <a:bodyPr>
            <a:normAutofit/>
          </a:bodyPr>
          <a:lstStyle/>
          <a:p>
            <a:r>
              <a:rPr lang="en-GB" sz="3200" dirty="0"/>
              <a:t>Topic 1: Hand tools</a:t>
            </a:r>
          </a:p>
          <a:p>
            <a:r>
              <a:rPr lang="en-GB" sz="3200" dirty="0"/>
              <a:t>Unit 1: Types and uses of basic hand tools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t>What tools are available?</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11208775"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altLang="en-US" dirty="0">
              <a:solidFill>
                <a:schemeClr val="tx1">
                  <a:lumMod val="65000"/>
                  <a:lumOff val="35000"/>
                </a:schemeClr>
              </a:solidFill>
              <a:ea typeface="Times New Roman" pitchFamily="18" charset="0"/>
              <a:cs typeface="Courier New" pitchFamily="49" charset="0"/>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375" y="1394076"/>
            <a:ext cx="1106044" cy="1106044"/>
          </a:xfrm>
          <a:prstGeom prst="rect">
            <a:avLst/>
          </a:prstGeom>
        </p:spPr>
      </p:pic>
      <p:sp>
        <p:nvSpPr>
          <p:cNvPr id="8" name="Rectangle 7">
            <a:extLst>
              <a:ext uri="{FF2B5EF4-FFF2-40B4-BE49-F238E27FC236}">
                <a16:creationId xmlns:a16="http://schemas.microsoft.com/office/drawing/2014/main" id="{B99A2243-0C52-D542-BF61-3FAD1B77F3F3}"/>
              </a:ext>
            </a:extLst>
          </p:cNvPr>
          <p:cNvSpPr/>
          <p:nvPr/>
        </p:nvSpPr>
        <p:spPr>
          <a:xfrm>
            <a:off x="1566419" y="1543819"/>
            <a:ext cx="9880659" cy="830997"/>
          </a:xfrm>
          <a:prstGeom prst="rect">
            <a:avLst/>
          </a:prstGeom>
          <a:solidFill>
            <a:schemeClr val="accent6">
              <a:lumMod val="60000"/>
              <a:lumOff val="40000"/>
            </a:schemeClr>
          </a:solidFill>
        </p:spPr>
        <p:txBody>
          <a:bodyPr wrap="square">
            <a:spAutoFit/>
          </a:bodyPr>
          <a:lstStyle/>
          <a:p>
            <a:r>
              <a:rPr lang="en-GB" sz="2400" dirty="0"/>
              <a:t>There are so many hand tools available to electricians. Let’s take a look at some of the most common.</a:t>
            </a:r>
            <a:r>
              <a:rPr lang="en-GB" sz="2400" dirty="0">
                <a:cs typeface="Courier New" pitchFamily="49" charset="0"/>
              </a:rPr>
              <a:t> </a:t>
            </a:r>
            <a:r>
              <a:rPr lang="en-GB" sz="2400" dirty="0"/>
              <a:t>Click on each tool to find out more…</a:t>
            </a:r>
          </a:p>
        </p:txBody>
      </p:sp>
      <p:sp>
        <p:nvSpPr>
          <p:cNvPr id="2" name="Rectangle 1"/>
          <p:cNvSpPr/>
          <p:nvPr/>
        </p:nvSpPr>
        <p:spPr>
          <a:xfrm>
            <a:off x="12433300" y="350838"/>
            <a:ext cx="1873250" cy="21492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to confirm if these are sufficient in terms of basic hand tools? See list in Notes section</a:t>
            </a:r>
          </a:p>
        </p:txBody>
      </p:sp>
      <p:pic>
        <p:nvPicPr>
          <p:cNvPr id="21" name="Content Placeholder 18">
            <a:extLst>
              <a:ext uri="{FF2B5EF4-FFF2-40B4-BE49-F238E27FC236}">
                <a16:creationId xmlns:a16="http://schemas.microsoft.com/office/drawing/2014/main" id="{E9F36867-4709-4144-A144-D771B3F718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5637" y="2831426"/>
            <a:ext cx="2464160" cy="1115289"/>
          </a:xfrm>
          <a:prstGeom prst="rect">
            <a:avLst/>
          </a:prstGeom>
        </p:spPr>
      </p:pic>
      <p:pic>
        <p:nvPicPr>
          <p:cNvPr id="22" name="Content Placeholder 25">
            <a:extLst>
              <a:ext uri="{FF2B5EF4-FFF2-40B4-BE49-F238E27FC236}">
                <a16:creationId xmlns:a16="http://schemas.microsoft.com/office/drawing/2014/main" id="{7885767B-323F-40AC-AB26-A4C5088FC86C}"/>
              </a:ext>
            </a:extLst>
          </p:cNvPr>
          <p:cNvPicPr>
            <a:picLocks noChangeAspect="1"/>
          </p:cNvPicPr>
          <p:nvPr/>
        </p:nvPicPr>
        <p:blipFill>
          <a:blip r:embed="rId7"/>
          <a:stretch>
            <a:fillRect/>
          </a:stretch>
        </p:blipFill>
        <p:spPr>
          <a:xfrm>
            <a:off x="1212579" y="4103434"/>
            <a:ext cx="1565982" cy="1139309"/>
          </a:xfrm>
          <a:prstGeom prst="rect">
            <a:avLst/>
          </a:prstGeom>
        </p:spPr>
      </p:pic>
      <p:pic>
        <p:nvPicPr>
          <p:cNvPr id="23" name="Picture 9"/>
          <p:cNvPicPr>
            <a:picLocks noChangeAspect="1" noChangeArrowheads="1"/>
          </p:cNvPicPr>
          <p:nvPr/>
        </p:nvPicPr>
        <p:blipFill>
          <a:blip r:embed="rId8" cstate="print"/>
          <a:srcRect/>
          <a:stretch>
            <a:fillRect/>
          </a:stretch>
        </p:blipFill>
        <p:spPr bwMode="auto">
          <a:xfrm>
            <a:off x="3758654" y="3039846"/>
            <a:ext cx="1669315" cy="701179"/>
          </a:xfrm>
          <a:prstGeom prst="rect">
            <a:avLst/>
          </a:prstGeom>
          <a:noFill/>
          <a:ln w="9525">
            <a:noFill/>
            <a:miter lim="800000"/>
            <a:headEnd/>
            <a:tailEnd/>
          </a:ln>
          <a:effectLst/>
        </p:spPr>
      </p:pic>
      <p:pic>
        <p:nvPicPr>
          <p:cNvPr id="24" name="Picture 7"/>
          <p:cNvPicPr>
            <a:picLocks noChangeAspect="1" noChangeArrowheads="1"/>
          </p:cNvPicPr>
          <p:nvPr/>
        </p:nvPicPr>
        <p:blipFill>
          <a:blip r:embed="rId9"/>
          <a:srcRect/>
          <a:stretch>
            <a:fillRect/>
          </a:stretch>
        </p:blipFill>
        <p:spPr bwMode="auto">
          <a:xfrm>
            <a:off x="3464739" y="4265360"/>
            <a:ext cx="1619504" cy="1073801"/>
          </a:xfrm>
          <a:prstGeom prst="rect">
            <a:avLst/>
          </a:prstGeom>
          <a:noFill/>
          <a:ln w="9525">
            <a:noFill/>
            <a:miter lim="800000"/>
            <a:headEnd/>
            <a:tailEnd/>
          </a:ln>
          <a:effectLst/>
        </p:spPr>
      </p:pic>
      <p:pic>
        <p:nvPicPr>
          <p:cNvPr id="25" name="Content Placeholder 16">
            <a:extLst>
              <a:ext uri="{FF2B5EF4-FFF2-40B4-BE49-F238E27FC236}">
                <a16:creationId xmlns:a16="http://schemas.microsoft.com/office/drawing/2014/main" id="{FAB23DD7-A918-468F-9131-7697E037D9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5770980" y="3254408"/>
            <a:ext cx="1698051" cy="16980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57C5000-3CB6-4F4D-9D05-72E3CBF88DC4}"/>
              </a:ext>
            </a:extLst>
          </p:cNvPr>
          <p:cNvSpPr/>
          <p:nvPr/>
        </p:nvSpPr>
        <p:spPr>
          <a:xfrm>
            <a:off x="10542494" y="3585882"/>
            <a:ext cx="3012141" cy="2671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Go and look at CTC Common </a:t>
            </a:r>
            <a:r>
              <a:rPr lang="en-ZA" dirty="0" err="1"/>
              <a:t>handtools</a:t>
            </a:r>
            <a:r>
              <a:rPr lang="en-ZA" dirty="0"/>
              <a:t> module (CHT) </a:t>
            </a:r>
          </a:p>
          <a:p>
            <a:pPr algn="ctr"/>
            <a:r>
              <a:rPr lang="en-ZA" dirty="0"/>
              <a:t>Pliers (normal, long nose)</a:t>
            </a:r>
          </a:p>
          <a:p>
            <a:pPr algn="ctr"/>
            <a:r>
              <a:rPr lang="en-ZA" dirty="0"/>
              <a:t>Screwdriver</a:t>
            </a:r>
          </a:p>
          <a:p>
            <a:pPr algn="ctr"/>
            <a:r>
              <a:rPr lang="en-ZA" dirty="0"/>
              <a:t>Knife</a:t>
            </a:r>
          </a:p>
          <a:p>
            <a:pPr algn="ctr"/>
            <a:r>
              <a:rPr lang="en-ZA" dirty="0"/>
              <a:t>Hacksaw</a:t>
            </a:r>
          </a:p>
          <a:p>
            <a:pPr algn="ctr"/>
            <a:r>
              <a:rPr lang="en-ZA" dirty="0"/>
              <a:t>Spanners</a:t>
            </a:r>
          </a:p>
          <a:p>
            <a:pPr algn="ctr"/>
            <a:r>
              <a:rPr lang="en-ZA" dirty="0"/>
              <a:t>Side cutter/diagonal cutter</a:t>
            </a:r>
          </a:p>
        </p:txBody>
      </p:sp>
    </p:spTree>
    <p:custDataLst>
      <p:tags r:id="rId1"/>
    </p:custDataLst>
    <p:extLst>
      <p:ext uri="{BB962C8B-B14F-4D97-AF65-F5344CB8AC3E}">
        <p14:creationId xmlns:p14="http://schemas.microsoft.com/office/powerpoint/2010/main" val="332951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Wire Strippers</a:t>
            </a:r>
          </a:p>
        </p:txBody>
      </p:sp>
      <p:sp>
        <p:nvSpPr>
          <p:cNvPr id="7" name="TextBox 6">
            <a:extLst>
              <a:ext uri="{FF2B5EF4-FFF2-40B4-BE49-F238E27FC236}">
                <a16:creationId xmlns:a16="http://schemas.microsoft.com/office/drawing/2014/main" id="{D0E5E13A-344D-451F-B88F-ACB2EADD7894}"/>
              </a:ext>
            </a:extLst>
          </p:cNvPr>
          <p:cNvSpPr txBox="1"/>
          <p:nvPr/>
        </p:nvSpPr>
        <p:spPr>
          <a:xfrm>
            <a:off x="7227128" y="1549818"/>
            <a:ext cx="4126672" cy="1200329"/>
          </a:xfrm>
          <a:prstGeom prst="rect">
            <a:avLst/>
          </a:prstGeom>
          <a:noFill/>
        </p:spPr>
        <p:txBody>
          <a:bodyPr wrap="square" rtlCol="0">
            <a:spAutoFit/>
          </a:bodyPr>
          <a:lstStyle/>
          <a:p>
            <a:r>
              <a:rPr lang="en-ZA" b="1" dirty="0"/>
              <a:t>Description: </a:t>
            </a:r>
            <a:br>
              <a:rPr lang="en-ZA" dirty="0"/>
            </a:br>
            <a:r>
              <a:rPr lang="en-ZA" dirty="0"/>
              <a:t>A wire stripper is a small, hand-held device used to strip the electrical insulation from electric wires.  (Wikipedia)</a:t>
            </a:r>
          </a:p>
        </p:txBody>
      </p:sp>
      <p:sp>
        <p:nvSpPr>
          <p:cNvPr id="8" name="TextBox 7">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pic>
        <p:nvPicPr>
          <p:cNvPr id="26" name="Content Placeholder 25">
            <a:extLst>
              <a:ext uri="{FF2B5EF4-FFF2-40B4-BE49-F238E27FC236}">
                <a16:creationId xmlns:a16="http://schemas.microsoft.com/office/drawing/2014/main" id="{7885767B-323F-40AC-AB26-A4C5088FC86C}"/>
              </a:ext>
            </a:extLst>
          </p:cNvPr>
          <p:cNvPicPr>
            <a:picLocks noGrp="1" noChangeAspect="1"/>
          </p:cNvPicPr>
          <p:nvPr>
            <p:ph idx="1"/>
          </p:nvPr>
        </p:nvPicPr>
        <p:blipFill>
          <a:blip r:embed="rId4"/>
          <a:stretch>
            <a:fillRect/>
          </a:stretch>
        </p:blipFill>
        <p:spPr>
          <a:xfrm>
            <a:off x="653143" y="1894732"/>
            <a:ext cx="5980922" cy="4351338"/>
          </a:xfrm>
          <a:prstGeom prst="rect">
            <a:avLst/>
          </a:prstGeom>
        </p:spPr>
      </p:pic>
      <p:sp>
        <p:nvSpPr>
          <p:cNvPr id="9" name="Title 1"/>
          <p:cNvSpPr txBox="1">
            <a:spLocks/>
          </p:cNvSpPr>
          <p:nvPr/>
        </p:nvSpPr>
        <p:spPr>
          <a:xfrm>
            <a:off x="0" y="-890190"/>
            <a:ext cx="9069270" cy="662781"/>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GB" dirty="0"/>
              <a:t>Example Tool Layout</a:t>
            </a:r>
          </a:p>
        </p:txBody>
      </p:sp>
      <p:sp>
        <p:nvSpPr>
          <p:cNvPr id="3" name="Rectangle 2"/>
          <p:cNvSpPr/>
          <p:nvPr/>
        </p:nvSpPr>
        <p:spPr>
          <a:xfrm>
            <a:off x="7353081" y="3514859"/>
            <a:ext cx="4000719" cy="273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custDataLst>
      <p:tags r:id="rId1"/>
    </p:custDataLst>
    <p:extLst>
      <p:ext uri="{BB962C8B-B14F-4D97-AF65-F5344CB8AC3E}">
        <p14:creationId xmlns:p14="http://schemas.microsoft.com/office/powerpoint/2010/main" val="77002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t>What tools are needed?</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11208775"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altLang="en-US" dirty="0">
              <a:solidFill>
                <a:schemeClr val="tx1">
                  <a:lumMod val="65000"/>
                  <a:lumOff val="35000"/>
                </a:schemeClr>
              </a:solidFill>
              <a:ea typeface="Times New Roman" pitchFamily="18" charset="0"/>
              <a:cs typeface="Courier New" pitchFamily="49" charset="0"/>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13"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375" y="1394076"/>
            <a:ext cx="1106044" cy="1106044"/>
          </a:xfrm>
          <a:prstGeom prst="rect">
            <a:avLst/>
          </a:prstGeom>
        </p:spPr>
      </p:pic>
      <p:sp>
        <p:nvSpPr>
          <p:cNvPr id="14" name="Rectangle 13">
            <a:extLst>
              <a:ext uri="{FF2B5EF4-FFF2-40B4-BE49-F238E27FC236}">
                <a16:creationId xmlns:a16="http://schemas.microsoft.com/office/drawing/2014/main" id="{B99A2243-0C52-D542-BF61-3FAD1B77F3F3}"/>
              </a:ext>
            </a:extLst>
          </p:cNvPr>
          <p:cNvSpPr/>
          <p:nvPr/>
        </p:nvSpPr>
        <p:spPr>
          <a:xfrm>
            <a:off x="1566419" y="1543819"/>
            <a:ext cx="9880659" cy="1200329"/>
          </a:xfrm>
          <a:prstGeom prst="rect">
            <a:avLst/>
          </a:prstGeom>
          <a:solidFill>
            <a:schemeClr val="accent6">
              <a:lumMod val="60000"/>
              <a:lumOff val="40000"/>
            </a:schemeClr>
          </a:solidFill>
        </p:spPr>
        <p:txBody>
          <a:bodyPr wrap="square">
            <a:spAutoFit/>
          </a:bodyPr>
          <a:lstStyle/>
          <a:p>
            <a:r>
              <a:rPr lang="en-GB" sz="2400" dirty="0"/>
              <a:t>Thabo, Mike and Johan are in a predicament! They all have a job to do and are not sure what tools are needed. Can you help them? Click on a scenario to see if you know what is needed. </a:t>
            </a:r>
          </a:p>
        </p:txBody>
      </p:sp>
      <p:sp>
        <p:nvSpPr>
          <p:cNvPr id="15" name="Rectangle 14"/>
          <p:cNvSpPr/>
          <p:nvPr/>
        </p:nvSpPr>
        <p:spPr>
          <a:xfrm>
            <a:off x="1756475" y="3206847"/>
            <a:ext cx="2181225" cy="1692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4385375" y="3184652"/>
            <a:ext cx="2181225" cy="1692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7277406" y="3200557"/>
            <a:ext cx="2181225" cy="1692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p:cNvSpPr/>
          <p:nvPr/>
        </p:nvSpPr>
        <p:spPr>
          <a:xfrm>
            <a:off x="1756475" y="4899107"/>
            <a:ext cx="2181225" cy="406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Thabo’s situation</a:t>
            </a:r>
          </a:p>
        </p:txBody>
      </p:sp>
      <p:sp>
        <p:nvSpPr>
          <p:cNvPr id="19" name="Rectangle 18"/>
          <p:cNvSpPr/>
          <p:nvPr/>
        </p:nvSpPr>
        <p:spPr>
          <a:xfrm>
            <a:off x="4385374" y="4876912"/>
            <a:ext cx="2181225" cy="406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Mike’s situation</a:t>
            </a:r>
          </a:p>
        </p:txBody>
      </p:sp>
      <p:sp>
        <p:nvSpPr>
          <p:cNvPr id="20" name="Rectangle 19"/>
          <p:cNvSpPr/>
          <p:nvPr/>
        </p:nvSpPr>
        <p:spPr>
          <a:xfrm>
            <a:off x="7277405" y="4876912"/>
            <a:ext cx="2181225" cy="406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Johan’s situation</a:t>
            </a:r>
          </a:p>
        </p:txBody>
      </p:sp>
      <p:sp>
        <p:nvSpPr>
          <p:cNvPr id="21" name="Rectangle 20"/>
          <p:cNvSpPr/>
          <p:nvPr/>
        </p:nvSpPr>
        <p:spPr>
          <a:xfrm>
            <a:off x="10239375" y="6086475"/>
            <a:ext cx="1247775" cy="4000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NEXT</a:t>
            </a:r>
          </a:p>
        </p:txBody>
      </p:sp>
    </p:spTree>
    <p:custDataLst>
      <p:tags r:id="rId1"/>
    </p:custDataLst>
    <p:extLst>
      <p:ext uri="{BB962C8B-B14F-4D97-AF65-F5344CB8AC3E}">
        <p14:creationId xmlns:p14="http://schemas.microsoft.com/office/powerpoint/2010/main" val="179537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t>Help Thabo!</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11208775"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altLang="en-US" dirty="0">
              <a:solidFill>
                <a:schemeClr val="tx1">
                  <a:lumMod val="65000"/>
                  <a:lumOff val="35000"/>
                </a:schemeClr>
              </a:solidFill>
              <a:ea typeface="Times New Roman" pitchFamily="18" charset="0"/>
              <a:cs typeface="Courier New" pitchFamily="49" charset="0"/>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367" y="1353302"/>
            <a:ext cx="1106044" cy="1106044"/>
          </a:xfrm>
          <a:prstGeom prst="rect">
            <a:avLst/>
          </a:prstGeom>
        </p:spPr>
      </p:pic>
      <p:sp>
        <p:nvSpPr>
          <p:cNvPr id="11" name="Rectangle 10">
            <a:extLst>
              <a:ext uri="{FF2B5EF4-FFF2-40B4-BE49-F238E27FC236}">
                <a16:creationId xmlns:a16="http://schemas.microsoft.com/office/drawing/2014/main" id="{67310389-6D44-41E9-999E-949E8F49B733}"/>
              </a:ext>
            </a:extLst>
          </p:cNvPr>
          <p:cNvSpPr/>
          <p:nvPr/>
        </p:nvSpPr>
        <p:spPr>
          <a:xfrm>
            <a:off x="10480118" y="5906367"/>
            <a:ext cx="1342801" cy="7943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900" dirty="0"/>
              <a:t>Submit </a:t>
            </a:r>
          </a:p>
        </p:txBody>
      </p:sp>
      <p:sp>
        <p:nvSpPr>
          <p:cNvPr id="12" name="Rectangle 11">
            <a:extLst>
              <a:ext uri="{FF2B5EF4-FFF2-40B4-BE49-F238E27FC236}">
                <a16:creationId xmlns:a16="http://schemas.microsoft.com/office/drawing/2014/main" id="{E791DD3C-F283-4963-A4BD-F7397DFF379C}"/>
              </a:ext>
            </a:extLst>
          </p:cNvPr>
          <p:cNvSpPr/>
          <p:nvPr/>
        </p:nvSpPr>
        <p:spPr>
          <a:xfrm>
            <a:off x="2021485" y="3433841"/>
            <a:ext cx="1477081" cy="55950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Sliding “T” bar</a:t>
            </a:r>
          </a:p>
        </p:txBody>
      </p:sp>
      <p:sp>
        <p:nvSpPr>
          <p:cNvPr id="13" name="Rectangle 12">
            <a:extLst>
              <a:ext uri="{FF2B5EF4-FFF2-40B4-BE49-F238E27FC236}">
                <a16:creationId xmlns:a16="http://schemas.microsoft.com/office/drawing/2014/main" id="{37965E10-EB31-4E8C-8CC5-0FF0E3E11FE1}"/>
              </a:ext>
            </a:extLst>
          </p:cNvPr>
          <p:cNvSpPr/>
          <p:nvPr/>
        </p:nvSpPr>
        <p:spPr>
          <a:xfrm>
            <a:off x="2021487" y="5556672"/>
            <a:ext cx="1477081" cy="4969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Fish tape</a:t>
            </a:r>
          </a:p>
        </p:txBody>
      </p:sp>
      <p:sp>
        <p:nvSpPr>
          <p:cNvPr id="14" name="Rectangle 13">
            <a:extLst>
              <a:ext uri="{FF2B5EF4-FFF2-40B4-BE49-F238E27FC236}">
                <a16:creationId xmlns:a16="http://schemas.microsoft.com/office/drawing/2014/main" id="{B9F3F263-F9F6-4C66-A354-8E79AAC05BC6}"/>
              </a:ext>
            </a:extLst>
          </p:cNvPr>
          <p:cNvSpPr/>
          <p:nvPr/>
        </p:nvSpPr>
        <p:spPr>
          <a:xfrm>
            <a:off x="3709607" y="3433840"/>
            <a:ext cx="1477081" cy="55950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Ratchet</a:t>
            </a:r>
          </a:p>
        </p:txBody>
      </p:sp>
      <p:sp>
        <p:nvSpPr>
          <p:cNvPr id="15" name="Rectangle 14">
            <a:extLst>
              <a:ext uri="{FF2B5EF4-FFF2-40B4-BE49-F238E27FC236}">
                <a16:creationId xmlns:a16="http://schemas.microsoft.com/office/drawing/2014/main" id="{59E486F1-1121-4DCD-8029-93E31EA057CC}"/>
              </a:ext>
            </a:extLst>
          </p:cNvPr>
          <p:cNvSpPr/>
          <p:nvPr/>
        </p:nvSpPr>
        <p:spPr>
          <a:xfrm>
            <a:off x="2021487" y="4885494"/>
            <a:ext cx="1477081" cy="5322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Tin snips</a:t>
            </a:r>
          </a:p>
        </p:txBody>
      </p:sp>
      <p:sp>
        <p:nvSpPr>
          <p:cNvPr id="16" name="Rectangle 15">
            <a:extLst>
              <a:ext uri="{FF2B5EF4-FFF2-40B4-BE49-F238E27FC236}">
                <a16:creationId xmlns:a16="http://schemas.microsoft.com/office/drawing/2014/main" id="{0EE5EA4D-7287-4181-B40A-9C13B703A84F}"/>
              </a:ext>
            </a:extLst>
          </p:cNvPr>
          <p:cNvSpPr/>
          <p:nvPr/>
        </p:nvSpPr>
        <p:spPr>
          <a:xfrm>
            <a:off x="333364" y="3461313"/>
            <a:ext cx="1477081" cy="5320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Spanner</a:t>
            </a:r>
          </a:p>
        </p:txBody>
      </p:sp>
      <p:sp>
        <p:nvSpPr>
          <p:cNvPr id="17" name="Rectangle 16">
            <a:extLst>
              <a:ext uri="{FF2B5EF4-FFF2-40B4-BE49-F238E27FC236}">
                <a16:creationId xmlns:a16="http://schemas.microsoft.com/office/drawing/2014/main" id="{8A75768D-263E-4730-923D-3019E9385DCB}"/>
              </a:ext>
            </a:extLst>
          </p:cNvPr>
          <p:cNvSpPr/>
          <p:nvPr/>
        </p:nvSpPr>
        <p:spPr>
          <a:xfrm>
            <a:off x="333367" y="4123348"/>
            <a:ext cx="1477081" cy="6064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Mallet</a:t>
            </a:r>
          </a:p>
        </p:txBody>
      </p:sp>
      <p:sp>
        <p:nvSpPr>
          <p:cNvPr id="18" name="Rectangle 17">
            <a:extLst>
              <a:ext uri="{FF2B5EF4-FFF2-40B4-BE49-F238E27FC236}">
                <a16:creationId xmlns:a16="http://schemas.microsoft.com/office/drawing/2014/main" id="{0461AE6C-DD72-4121-BA88-A2248D050D28}"/>
              </a:ext>
            </a:extLst>
          </p:cNvPr>
          <p:cNvSpPr/>
          <p:nvPr/>
        </p:nvSpPr>
        <p:spPr>
          <a:xfrm>
            <a:off x="7085852" y="3427502"/>
            <a:ext cx="1477081" cy="5425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Chisel</a:t>
            </a:r>
          </a:p>
        </p:txBody>
      </p:sp>
      <p:sp>
        <p:nvSpPr>
          <p:cNvPr id="19" name="Rectangle 18">
            <a:extLst>
              <a:ext uri="{FF2B5EF4-FFF2-40B4-BE49-F238E27FC236}">
                <a16:creationId xmlns:a16="http://schemas.microsoft.com/office/drawing/2014/main" id="{511CE74D-7B5A-43C8-B5C1-941CB41EF18B}"/>
              </a:ext>
            </a:extLst>
          </p:cNvPr>
          <p:cNvSpPr/>
          <p:nvPr/>
        </p:nvSpPr>
        <p:spPr>
          <a:xfrm>
            <a:off x="7085847" y="4885494"/>
            <a:ext cx="1477081" cy="498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Hacksaw</a:t>
            </a:r>
          </a:p>
        </p:txBody>
      </p:sp>
      <p:sp>
        <p:nvSpPr>
          <p:cNvPr id="20" name="Rectangle 19">
            <a:extLst>
              <a:ext uri="{FF2B5EF4-FFF2-40B4-BE49-F238E27FC236}">
                <a16:creationId xmlns:a16="http://schemas.microsoft.com/office/drawing/2014/main" id="{17970B80-9F1C-4767-BA66-34A350E03709}"/>
              </a:ext>
            </a:extLst>
          </p:cNvPr>
          <p:cNvSpPr/>
          <p:nvPr/>
        </p:nvSpPr>
        <p:spPr>
          <a:xfrm>
            <a:off x="8773974" y="3427502"/>
            <a:ext cx="1477081" cy="5425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Punch</a:t>
            </a:r>
          </a:p>
        </p:txBody>
      </p:sp>
      <p:sp>
        <p:nvSpPr>
          <p:cNvPr id="21" name="Rectangle 20">
            <a:extLst>
              <a:ext uri="{FF2B5EF4-FFF2-40B4-BE49-F238E27FC236}">
                <a16:creationId xmlns:a16="http://schemas.microsoft.com/office/drawing/2014/main" id="{CD633F21-9BCE-4B01-8053-75B0121E316F}"/>
              </a:ext>
            </a:extLst>
          </p:cNvPr>
          <p:cNvSpPr/>
          <p:nvPr/>
        </p:nvSpPr>
        <p:spPr>
          <a:xfrm>
            <a:off x="8735322" y="4091111"/>
            <a:ext cx="1477081" cy="6386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Side cutter</a:t>
            </a:r>
          </a:p>
        </p:txBody>
      </p:sp>
      <p:sp>
        <p:nvSpPr>
          <p:cNvPr id="22" name="Rectangle 21">
            <a:extLst>
              <a:ext uri="{FF2B5EF4-FFF2-40B4-BE49-F238E27FC236}">
                <a16:creationId xmlns:a16="http://schemas.microsoft.com/office/drawing/2014/main" id="{26D65CDA-7B07-4B78-84DB-694621579544}"/>
              </a:ext>
            </a:extLst>
          </p:cNvPr>
          <p:cNvSpPr/>
          <p:nvPr/>
        </p:nvSpPr>
        <p:spPr>
          <a:xfrm>
            <a:off x="5397731" y="3433839"/>
            <a:ext cx="1477081" cy="559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Screwdriver</a:t>
            </a:r>
          </a:p>
        </p:txBody>
      </p:sp>
      <p:sp>
        <p:nvSpPr>
          <p:cNvPr id="23" name="Rectangle 22">
            <a:extLst>
              <a:ext uri="{FF2B5EF4-FFF2-40B4-BE49-F238E27FC236}">
                <a16:creationId xmlns:a16="http://schemas.microsoft.com/office/drawing/2014/main" id="{B57A4901-48BA-41BD-B132-A9A667DB7033}"/>
              </a:ext>
            </a:extLst>
          </p:cNvPr>
          <p:cNvSpPr/>
          <p:nvPr/>
        </p:nvSpPr>
        <p:spPr>
          <a:xfrm>
            <a:off x="7085848" y="4132504"/>
            <a:ext cx="1477081" cy="59844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Hammer</a:t>
            </a:r>
          </a:p>
        </p:txBody>
      </p:sp>
      <p:sp>
        <p:nvSpPr>
          <p:cNvPr id="24" name="Rectangle 23">
            <a:extLst>
              <a:ext uri="{FF2B5EF4-FFF2-40B4-BE49-F238E27FC236}">
                <a16:creationId xmlns:a16="http://schemas.microsoft.com/office/drawing/2014/main" id="{822294E7-C22B-4084-8EDF-98E8D8418F18}"/>
              </a:ext>
            </a:extLst>
          </p:cNvPr>
          <p:cNvSpPr/>
          <p:nvPr/>
        </p:nvSpPr>
        <p:spPr>
          <a:xfrm>
            <a:off x="10480118" y="3427502"/>
            <a:ext cx="1477081" cy="5425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Pliers</a:t>
            </a:r>
          </a:p>
        </p:txBody>
      </p:sp>
      <p:sp>
        <p:nvSpPr>
          <p:cNvPr id="25" name="Rectangle 24">
            <a:extLst>
              <a:ext uri="{FF2B5EF4-FFF2-40B4-BE49-F238E27FC236}">
                <a16:creationId xmlns:a16="http://schemas.microsoft.com/office/drawing/2014/main" id="{6DD44C99-29AB-4B71-9C23-7C1B33389299}"/>
              </a:ext>
            </a:extLst>
          </p:cNvPr>
          <p:cNvSpPr/>
          <p:nvPr/>
        </p:nvSpPr>
        <p:spPr>
          <a:xfrm>
            <a:off x="10480115" y="4083220"/>
            <a:ext cx="1477081" cy="6465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solidFill>
                  <a:sysClr val="windowText" lastClr="000000"/>
                </a:solidFill>
              </a:rPr>
              <a:t>Wrench</a:t>
            </a:r>
          </a:p>
        </p:txBody>
      </p:sp>
      <p:sp>
        <p:nvSpPr>
          <p:cNvPr id="26" name="Rectangle 25">
            <a:extLst>
              <a:ext uri="{FF2B5EF4-FFF2-40B4-BE49-F238E27FC236}">
                <a16:creationId xmlns:a16="http://schemas.microsoft.com/office/drawing/2014/main" id="{E98F4ABC-F834-472F-B5DE-05B661A5EF05}"/>
              </a:ext>
            </a:extLst>
          </p:cNvPr>
          <p:cNvSpPr/>
          <p:nvPr/>
        </p:nvSpPr>
        <p:spPr>
          <a:xfrm>
            <a:off x="10451937" y="4832640"/>
            <a:ext cx="1477081" cy="5851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solidFill>
                  <a:sysClr val="windowText" lastClr="000000"/>
                </a:solidFill>
              </a:rPr>
              <a:t>Pop riveter</a:t>
            </a:r>
          </a:p>
        </p:txBody>
      </p:sp>
      <p:sp>
        <p:nvSpPr>
          <p:cNvPr id="27" name="Rectangle 26">
            <a:extLst>
              <a:ext uri="{FF2B5EF4-FFF2-40B4-BE49-F238E27FC236}">
                <a16:creationId xmlns:a16="http://schemas.microsoft.com/office/drawing/2014/main" id="{6A2446F1-015F-4B94-A97F-6A2D5AD45E6C}"/>
              </a:ext>
            </a:extLst>
          </p:cNvPr>
          <p:cNvSpPr/>
          <p:nvPr/>
        </p:nvSpPr>
        <p:spPr>
          <a:xfrm>
            <a:off x="333367" y="4810526"/>
            <a:ext cx="1477081" cy="57391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t>Placeholder  for another tool</a:t>
            </a:r>
          </a:p>
        </p:txBody>
      </p:sp>
      <p:sp>
        <p:nvSpPr>
          <p:cNvPr id="28" name="Rectangle 27">
            <a:extLst>
              <a:ext uri="{FF2B5EF4-FFF2-40B4-BE49-F238E27FC236}">
                <a16:creationId xmlns:a16="http://schemas.microsoft.com/office/drawing/2014/main" id="{22251C20-3320-450E-9BD2-E11EAABAD8B9}"/>
              </a:ext>
            </a:extLst>
          </p:cNvPr>
          <p:cNvSpPr/>
          <p:nvPr/>
        </p:nvSpPr>
        <p:spPr>
          <a:xfrm>
            <a:off x="8735321" y="4885494"/>
            <a:ext cx="1477081" cy="53227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t>Placeholder  for another tool</a:t>
            </a:r>
          </a:p>
        </p:txBody>
      </p:sp>
      <p:sp>
        <p:nvSpPr>
          <p:cNvPr id="29" name="Rectangle 28">
            <a:extLst>
              <a:ext uri="{FF2B5EF4-FFF2-40B4-BE49-F238E27FC236}">
                <a16:creationId xmlns:a16="http://schemas.microsoft.com/office/drawing/2014/main" id="{6B096E83-DD2A-46D1-84D9-E1770E7919F0}"/>
              </a:ext>
            </a:extLst>
          </p:cNvPr>
          <p:cNvSpPr/>
          <p:nvPr/>
        </p:nvSpPr>
        <p:spPr>
          <a:xfrm>
            <a:off x="333362" y="5556672"/>
            <a:ext cx="1477081" cy="49698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t>Placeholder  for another tool</a:t>
            </a:r>
          </a:p>
        </p:txBody>
      </p:sp>
      <p:pic>
        <p:nvPicPr>
          <p:cNvPr id="30" name="Picture 2" descr="Image result for empty open toolbox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0684" y="4251700"/>
            <a:ext cx="1905587" cy="220955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6A2446F1-015F-4B94-A97F-6A2D5AD45E6C}"/>
              </a:ext>
            </a:extLst>
          </p:cNvPr>
          <p:cNvSpPr/>
          <p:nvPr/>
        </p:nvSpPr>
        <p:spPr>
          <a:xfrm>
            <a:off x="2021487" y="4124520"/>
            <a:ext cx="1477081" cy="6052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t>Placeholder  for another tool</a:t>
            </a:r>
          </a:p>
        </p:txBody>
      </p:sp>
      <p:sp>
        <p:nvSpPr>
          <p:cNvPr id="32" name="Rectangle 31">
            <a:extLst>
              <a:ext uri="{FF2B5EF4-FFF2-40B4-BE49-F238E27FC236}">
                <a16:creationId xmlns:a16="http://schemas.microsoft.com/office/drawing/2014/main" id="{511CE74D-7B5A-43C8-B5C1-941CB41EF18B}"/>
              </a:ext>
            </a:extLst>
          </p:cNvPr>
          <p:cNvSpPr/>
          <p:nvPr/>
        </p:nvSpPr>
        <p:spPr>
          <a:xfrm>
            <a:off x="7085846" y="5556672"/>
            <a:ext cx="1477081" cy="4969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Wire stripper</a:t>
            </a:r>
          </a:p>
        </p:txBody>
      </p:sp>
      <p:sp>
        <p:nvSpPr>
          <p:cNvPr id="33" name="Rectangle 32">
            <a:extLst>
              <a:ext uri="{FF2B5EF4-FFF2-40B4-BE49-F238E27FC236}">
                <a16:creationId xmlns:a16="http://schemas.microsoft.com/office/drawing/2014/main" id="{B99A2243-0C52-D542-BF61-3FAD1B77F3F3}"/>
              </a:ext>
            </a:extLst>
          </p:cNvPr>
          <p:cNvSpPr/>
          <p:nvPr/>
        </p:nvSpPr>
        <p:spPr>
          <a:xfrm>
            <a:off x="1609725" y="1350112"/>
            <a:ext cx="10319293" cy="1200329"/>
          </a:xfrm>
          <a:prstGeom prst="rect">
            <a:avLst/>
          </a:prstGeom>
          <a:solidFill>
            <a:schemeClr val="accent6">
              <a:lumMod val="60000"/>
              <a:lumOff val="40000"/>
            </a:schemeClr>
          </a:solidFill>
        </p:spPr>
        <p:txBody>
          <a:bodyPr wrap="square">
            <a:spAutoFit/>
          </a:bodyPr>
          <a:lstStyle/>
          <a:p>
            <a:r>
              <a:rPr lang="en-GB" sz="2400" dirty="0"/>
              <a:t>Thabo is an apprentice electrician. He needs to install a socket outlet in a garage. Which hand tools does he need to complete this job? Drag and drop your chosen tools into the tool box.</a:t>
            </a:r>
          </a:p>
        </p:txBody>
      </p:sp>
      <p:sp>
        <p:nvSpPr>
          <p:cNvPr id="34" name="Rectangle 33">
            <a:extLst>
              <a:ext uri="{FF2B5EF4-FFF2-40B4-BE49-F238E27FC236}">
                <a16:creationId xmlns:a16="http://schemas.microsoft.com/office/drawing/2014/main" id="{07CD0CA9-F629-41D7-BD4B-D90FE2BCFED4}"/>
              </a:ext>
            </a:extLst>
          </p:cNvPr>
          <p:cNvSpPr/>
          <p:nvPr/>
        </p:nvSpPr>
        <p:spPr>
          <a:xfrm>
            <a:off x="11218655" y="101322"/>
            <a:ext cx="2035088" cy="100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to confirm scenario and correct tools  needed.</a:t>
            </a:r>
          </a:p>
        </p:txBody>
      </p:sp>
    </p:spTree>
    <p:custDataLst>
      <p:tags r:id="rId1"/>
    </p:custDataLst>
    <p:extLst>
      <p:ext uri="{BB962C8B-B14F-4D97-AF65-F5344CB8AC3E}">
        <p14:creationId xmlns:p14="http://schemas.microsoft.com/office/powerpoint/2010/main" val="46606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t>Help Mike!</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11208775"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altLang="en-US" dirty="0">
              <a:solidFill>
                <a:schemeClr val="tx1">
                  <a:lumMod val="65000"/>
                  <a:lumOff val="35000"/>
                </a:schemeClr>
              </a:solidFill>
              <a:ea typeface="Times New Roman" pitchFamily="18" charset="0"/>
              <a:cs typeface="Courier New" pitchFamily="49" charset="0"/>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7975" y="2202893"/>
            <a:ext cx="1106044" cy="1106044"/>
          </a:xfrm>
          <a:prstGeom prst="rect">
            <a:avLst/>
          </a:prstGeom>
        </p:spPr>
      </p:pic>
      <p:sp>
        <p:nvSpPr>
          <p:cNvPr id="8" name="Rectangle 7">
            <a:extLst>
              <a:ext uri="{FF2B5EF4-FFF2-40B4-BE49-F238E27FC236}">
                <a16:creationId xmlns:a16="http://schemas.microsoft.com/office/drawing/2014/main" id="{B99A2243-0C52-D542-BF61-3FAD1B77F3F3}"/>
              </a:ext>
            </a:extLst>
          </p:cNvPr>
          <p:cNvSpPr/>
          <p:nvPr/>
        </p:nvSpPr>
        <p:spPr>
          <a:xfrm>
            <a:off x="1414019" y="2340416"/>
            <a:ext cx="10543177" cy="830997"/>
          </a:xfrm>
          <a:prstGeom prst="rect">
            <a:avLst/>
          </a:prstGeom>
          <a:solidFill>
            <a:schemeClr val="accent6">
              <a:lumMod val="60000"/>
              <a:lumOff val="40000"/>
            </a:schemeClr>
          </a:solidFill>
        </p:spPr>
        <p:txBody>
          <a:bodyPr wrap="square">
            <a:spAutoFit/>
          </a:bodyPr>
          <a:lstStyle/>
          <a:p>
            <a:r>
              <a:rPr lang="en-GB" sz="2400" dirty="0"/>
              <a:t>Which tools do you think Mike needs to complete this job? Drag and drop your chosen tools into the tool box.</a:t>
            </a:r>
          </a:p>
        </p:txBody>
      </p:sp>
      <p:sp>
        <p:nvSpPr>
          <p:cNvPr id="11" name="Rectangle 10">
            <a:extLst>
              <a:ext uri="{FF2B5EF4-FFF2-40B4-BE49-F238E27FC236}">
                <a16:creationId xmlns:a16="http://schemas.microsoft.com/office/drawing/2014/main" id="{67310389-6D44-41E9-999E-949E8F49B733}"/>
              </a:ext>
            </a:extLst>
          </p:cNvPr>
          <p:cNvSpPr/>
          <p:nvPr/>
        </p:nvSpPr>
        <p:spPr>
          <a:xfrm>
            <a:off x="10480118" y="5906367"/>
            <a:ext cx="1342801" cy="7943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900" dirty="0"/>
              <a:t>Submit </a:t>
            </a:r>
          </a:p>
        </p:txBody>
      </p:sp>
      <p:sp>
        <p:nvSpPr>
          <p:cNvPr id="12" name="Rectangle 11">
            <a:extLst>
              <a:ext uri="{FF2B5EF4-FFF2-40B4-BE49-F238E27FC236}">
                <a16:creationId xmlns:a16="http://schemas.microsoft.com/office/drawing/2014/main" id="{E791DD3C-F283-4963-A4BD-F7397DFF379C}"/>
              </a:ext>
            </a:extLst>
          </p:cNvPr>
          <p:cNvSpPr/>
          <p:nvPr/>
        </p:nvSpPr>
        <p:spPr>
          <a:xfrm>
            <a:off x="2021485" y="3433841"/>
            <a:ext cx="1477081" cy="55950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Sliding “T” bar</a:t>
            </a:r>
          </a:p>
        </p:txBody>
      </p:sp>
      <p:sp>
        <p:nvSpPr>
          <p:cNvPr id="13" name="Rectangle 12">
            <a:extLst>
              <a:ext uri="{FF2B5EF4-FFF2-40B4-BE49-F238E27FC236}">
                <a16:creationId xmlns:a16="http://schemas.microsoft.com/office/drawing/2014/main" id="{37965E10-EB31-4E8C-8CC5-0FF0E3E11FE1}"/>
              </a:ext>
            </a:extLst>
          </p:cNvPr>
          <p:cNvSpPr/>
          <p:nvPr/>
        </p:nvSpPr>
        <p:spPr>
          <a:xfrm>
            <a:off x="2021487" y="5556672"/>
            <a:ext cx="1477081" cy="49698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Fish tape</a:t>
            </a:r>
          </a:p>
        </p:txBody>
      </p:sp>
      <p:sp>
        <p:nvSpPr>
          <p:cNvPr id="14" name="Rectangle 13">
            <a:extLst>
              <a:ext uri="{FF2B5EF4-FFF2-40B4-BE49-F238E27FC236}">
                <a16:creationId xmlns:a16="http://schemas.microsoft.com/office/drawing/2014/main" id="{B9F3F263-F9F6-4C66-A354-8E79AAC05BC6}"/>
              </a:ext>
            </a:extLst>
          </p:cNvPr>
          <p:cNvSpPr/>
          <p:nvPr/>
        </p:nvSpPr>
        <p:spPr>
          <a:xfrm>
            <a:off x="3709607" y="3433840"/>
            <a:ext cx="1477081" cy="5595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Ratchet</a:t>
            </a:r>
          </a:p>
        </p:txBody>
      </p:sp>
      <p:sp>
        <p:nvSpPr>
          <p:cNvPr id="15" name="Rectangle 14">
            <a:extLst>
              <a:ext uri="{FF2B5EF4-FFF2-40B4-BE49-F238E27FC236}">
                <a16:creationId xmlns:a16="http://schemas.microsoft.com/office/drawing/2014/main" id="{59E486F1-1121-4DCD-8029-93E31EA057CC}"/>
              </a:ext>
            </a:extLst>
          </p:cNvPr>
          <p:cNvSpPr/>
          <p:nvPr/>
        </p:nvSpPr>
        <p:spPr>
          <a:xfrm>
            <a:off x="2021487" y="4885494"/>
            <a:ext cx="1477081" cy="5322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Tin snips</a:t>
            </a:r>
          </a:p>
        </p:txBody>
      </p:sp>
      <p:sp>
        <p:nvSpPr>
          <p:cNvPr id="16" name="Rectangle 15">
            <a:extLst>
              <a:ext uri="{FF2B5EF4-FFF2-40B4-BE49-F238E27FC236}">
                <a16:creationId xmlns:a16="http://schemas.microsoft.com/office/drawing/2014/main" id="{0EE5EA4D-7287-4181-B40A-9C13B703A84F}"/>
              </a:ext>
            </a:extLst>
          </p:cNvPr>
          <p:cNvSpPr/>
          <p:nvPr/>
        </p:nvSpPr>
        <p:spPr>
          <a:xfrm>
            <a:off x="333364" y="3461313"/>
            <a:ext cx="1477081" cy="5320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Spanner</a:t>
            </a:r>
          </a:p>
        </p:txBody>
      </p:sp>
      <p:sp>
        <p:nvSpPr>
          <p:cNvPr id="17" name="Rectangle 16">
            <a:extLst>
              <a:ext uri="{FF2B5EF4-FFF2-40B4-BE49-F238E27FC236}">
                <a16:creationId xmlns:a16="http://schemas.microsoft.com/office/drawing/2014/main" id="{8A75768D-263E-4730-923D-3019E9385DCB}"/>
              </a:ext>
            </a:extLst>
          </p:cNvPr>
          <p:cNvSpPr/>
          <p:nvPr/>
        </p:nvSpPr>
        <p:spPr>
          <a:xfrm>
            <a:off x="333367" y="4123348"/>
            <a:ext cx="1477081" cy="6064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Mallet</a:t>
            </a:r>
          </a:p>
        </p:txBody>
      </p:sp>
      <p:sp>
        <p:nvSpPr>
          <p:cNvPr id="18" name="Rectangle 17">
            <a:extLst>
              <a:ext uri="{FF2B5EF4-FFF2-40B4-BE49-F238E27FC236}">
                <a16:creationId xmlns:a16="http://schemas.microsoft.com/office/drawing/2014/main" id="{0461AE6C-DD72-4121-BA88-A2248D050D28}"/>
              </a:ext>
            </a:extLst>
          </p:cNvPr>
          <p:cNvSpPr/>
          <p:nvPr/>
        </p:nvSpPr>
        <p:spPr>
          <a:xfrm>
            <a:off x="7085852" y="3427502"/>
            <a:ext cx="1477081" cy="5425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Chisel</a:t>
            </a:r>
          </a:p>
        </p:txBody>
      </p:sp>
      <p:sp>
        <p:nvSpPr>
          <p:cNvPr id="19" name="Rectangle 18">
            <a:extLst>
              <a:ext uri="{FF2B5EF4-FFF2-40B4-BE49-F238E27FC236}">
                <a16:creationId xmlns:a16="http://schemas.microsoft.com/office/drawing/2014/main" id="{511CE74D-7B5A-43C8-B5C1-941CB41EF18B}"/>
              </a:ext>
            </a:extLst>
          </p:cNvPr>
          <p:cNvSpPr/>
          <p:nvPr/>
        </p:nvSpPr>
        <p:spPr>
          <a:xfrm>
            <a:off x="7085847" y="4885494"/>
            <a:ext cx="1477081" cy="498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Hacksaw</a:t>
            </a:r>
          </a:p>
        </p:txBody>
      </p:sp>
      <p:sp>
        <p:nvSpPr>
          <p:cNvPr id="20" name="Rectangle 19">
            <a:extLst>
              <a:ext uri="{FF2B5EF4-FFF2-40B4-BE49-F238E27FC236}">
                <a16:creationId xmlns:a16="http://schemas.microsoft.com/office/drawing/2014/main" id="{17970B80-9F1C-4767-BA66-34A350E03709}"/>
              </a:ext>
            </a:extLst>
          </p:cNvPr>
          <p:cNvSpPr/>
          <p:nvPr/>
        </p:nvSpPr>
        <p:spPr>
          <a:xfrm>
            <a:off x="8773974" y="3427502"/>
            <a:ext cx="1477081" cy="5425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Punch</a:t>
            </a:r>
          </a:p>
        </p:txBody>
      </p:sp>
      <p:sp>
        <p:nvSpPr>
          <p:cNvPr id="21" name="Rectangle 20">
            <a:extLst>
              <a:ext uri="{FF2B5EF4-FFF2-40B4-BE49-F238E27FC236}">
                <a16:creationId xmlns:a16="http://schemas.microsoft.com/office/drawing/2014/main" id="{CD633F21-9BCE-4B01-8053-75B0121E316F}"/>
              </a:ext>
            </a:extLst>
          </p:cNvPr>
          <p:cNvSpPr/>
          <p:nvPr/>
        </p:nvSpPr>
        <p:spPr>
          <a:xfrm>
            <a:off x="8735322" y="4091111"/>
            <a:ext cx="1477081" cy="6386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Side cutter</a:t>
            </a:r>
          </a:p>
        </p:txBody>
      </p:sp>
      <p:sp>
        <p:nvSpPr>
          <p:cNvPr id="22" name="Rectangle 21">
            <a:extLst>
              <a:ext uri="{FF2B5EF4-FFF2-40B4-BE49-F238E27FC236}">
                <a16:creationId xmlns:a16="http://schemas.microsoft.com/office/drawing/2014/main" id="{26D65CDA-7B07-4B78-84DB-694621579544}"/>
              </a:ext>
            </a:extLst>
          </p:cNvPr>
          <p:cNvSpPr/>
          <p:nvPr/>
        </p:nvSpPr>
        <p:spPr>
          <a:xfrm>
            <a:off x="5397731" y="3433839"/>
            <a:ext cx="1477081" cy="559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Screwdriver</a:t>
            </a:r>
          </a:p>
        </p:txBody>
      </p:sp>
      <p:sp>
        <p:nvSpPr>
          <p:cNvPr id="23" name="Rectangle 22">
            <a:extLst>
              <a:ext uri="{FF2B5EF4-FFF2-40B4-BE49-F238E27FC236}">
                <a16:creationId xmlns:a16="http://schemas.microsoft.com/office/drawing/2014/main" id="{B57A4901-48BA-41BD-B132-A9A667DB7033}"/>
              </a:ext>
            </a:extLst>
          </p:cNvPr>
          <p:cNvSpPr/>
          <p:nvPr/>
        </p:nvSpPr>
        <p:spPr>
          <a:xfrm>
            <a:off x="7085848" y="4132504"/>
            <a:ext cx="1477081" cy="59844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Hammer</a:t>
            </a:r>
          </a:p>
        </p:txBody>
      </p:sp>
      <p:sp>
        <p:nvSpPr>
          <p:cNvPr id="24" name="Rectangle 23">
            <a:extLst>
              <a:ext uri="{FF2B5EF4-FFF2-40B4-BE49-F238E27FC236}">
                <a16:creationId xmlns:a16="http://schemas.microsoft.com/office/drawing/2014/main" id="{822294E7-C22B-4084-8EDF-98E8D8418F18}"/>
              </a:ext>
            </a:extLst>
          </p:cNvPr>
          <p:cNvSpPr/>
          <p:nvPr/>
        </p:nvSpPr>
        <p:spPr>
          <a:xfrm>
            <a:off x="10480118" y="3427502"/>
            <a:ext cx="1477081" cy="5425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Pliers</a:t>
            </a:r>
          </a:p>
        </p:txBody>
      </p:sp>
      <p:sp>
        <p:nvSpPr>
          <p:cNvPr id="25" name="Rectangle 24">
            <a:extLst>
              <a:ext uri="{FF2B5EF4-FFF2-40B4-BE49-F238E27FC236}">
                <a16:creationId xmlns:a16="http://schemas.microsoft.com/office/drawing/2014/main" id="{6DD44C99-29AB-4B71-9C23-7C1B33389299}"/>
              </a:ext>
            </a:extLst>
          </p:cNvPr>
          <p:cNvSpPr/>
          <p:nvPr/>
        </p:nvSpPr>
        <p:spPr>
          <a:xfrm>
            <a:off x="10480115" y="4083220"/>
            <a:ext cx="1477081" cy="6465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solidFill>
                  <a:sysClr val="windowText" lastClr="000000"/>
                </a:solidFill>
              </a:rPr>
              <a:t>Wrench</a:t>
            </a:r>
          </a:p>
        </p:txBody>
      </p:sp>
      <p:sp>
        <p:nvSpPr>
          <p:cNvPr id="26" name="Rectangle 25">
            <a:extLst>
              <a:ext uri="{FF2B5EF4-FFF2-40B4-BE49-F238E27FC236}">
                <a16:creationId xmlns:a16="http://schemas.microsoft.com/office/drawing/2014/main" id="{E98F4ABC-F834-472F-B5DE-05B661A5EF05}"/>
              </a:ext>
            </a:extLst>
          </p:cNvPr>
          <p:cNvSpPr/>
          <p:nvPr/>
        </p:nvSpPr>
        <p:spPr>
          <a:xfrm>
            <a:off x="10451937" y="4832640"/>
            <a:ext cx="1477081" cy="5851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solidFill>
                  <a:sysClr val="windowText" lastClr="000000"/>
                </a:solidFill>
              </a:rPr>
              <a:t>Pop riveter</a:t>
            </a:r>
          </a:p>
        </p:txBody>
      </p:sp>
      <p:sp>
        <p:nvSpPr>
          <p:cNvPr id="27" name="Rectangle 26">
            <a:extLst>
              <a:ext uri="{FF2B5EF4-FFF2-40B4-BE49-F238E27FC236}">
                <a16:creationId xmlns:a16="http://schemas.microsoft.com/office/drawing/2014/main" id="{6A2446F1-015F-4B94-A97F-6A2D5AD45E6C}"/>
              </a:ext>
            </a:extLst>
          </p:cNvPr>
          <p:cNvSpPr/>
          <p:nvPr/>
        </p:nvSpPr>
        <p:spPr>
          <a:xfrm>
            <a:off x="333367" y="4810526"/>
            <a:ext cx="1477081" cy="57391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t>Placeholder  for another tool</a:t>
            </a:r>
          </a:p>
        </p:txBody>
      </p:sp>
      <p:sp>
        <p:nvSpPr>
          <p:cNvPr id="28" name="Rectangle 27">
            <a:extLst>
              <a:ext uri="{FF2B5EF4-FFF2-40B4-BE49-F238E27FC236}">
                <a16:creationId xmlns:a16="http://schemas.microsoft.com/office/drawing/2014/main" id="{22251C20-3320-450E-9BD2-E11EAABAD8B9}"/>
              </a:ext>
            </a:extLst>
          </p:cNvPr>
          <p:cNvSpPr/>
          <p:nvPr/>
        </p:nvSpPr>
        <p:spPr>
          <a:xfrm>
            <a:off x="8735321" y="4885494"/>
            <a:ext cx="1477081" cy="5322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t>Sockets</a:t>
            </a:r>
          </a:p>
        </p:txBody>
      </p:sp>
      <p:sp>
        <p:nvSpPr>
          <p:cNvPr id="29" name="Rectangle 28">
            <a:extLst>
              <a:ext uri="{FF2B5EF4-FFF2-40B4-BE49-F238E27FC236}">
                <a16:creationId xmlns:a16="http://schemas.microsoft.com/office/drawing/2014/main" id="{6B096E83-DD2A-46D1-84D9-E1770E7919F0}"/>
              </a:ext>
            </a:extLst>
          </p:cNvPr>
          <p:cNvSpPr/>
          <p:nvPr/>
        </p:nvSpPr>
        <p:spPr>
          <a:xfrm>
            <a:off x="333362" y="5556672"/>
            <a:ext cx="1477081" cy="49698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t>Placeholder  for another tool</a:t>
            </a:r>
          </a:p>
        </p:txBody>
      </p:sp>
      <p:pic>
        <p:nvPicPr>
          <p:cNvPr id="30" name="Picture 2" descr="Image result for empty open toolbox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0684" y="4251700"/>
            <a:ext cx="1905587" cy="220955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6A2446F1-015F-4B94-A97F-6A2D5AD45E6C}"/>
              </a:ext>
            </a:extLst>
          </p:cNvPr>
          <p:cNvSpPr/>
          <p:nvPr/>
        </p:nvSpPr>
        <p:spPr>
          <a:xfrm>
            <a:off x="2021487" y="4124520"/>
            <a:ext cx="1477081" cy="6052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lvl="0"/>
            <a:r>
              <a:rPr lang="en-ZA" sz="1300" dirty="0"/>
              <a:t>Placeholder  for another tool</a:t>
            </a:r>
          </a:p>
        </p:txBody>
      </p:sp>
      <p:sp>
        <p:nvSpPr>
          <p:cNvPr id="32" name="Rectangle 31">
            <a:extLst>
              <a:ext uri="{FF2B5EF4-FFF2-40B4-BE49-F238E27FC236}">
                <a16:creationId xmlns:a16="http://schemas.microsoft.com/office/drawing/2014/main" id="{511CE74D-7B5A-43C8-B5C1-941CB41EF18B}"/>
              </a:ext>
            </a:extLst>
          </p:cNvPr>
          <p:cNvSpPr/>
          <p:nvPr/>
        </p:nvSpPr>
        <p:spPr>
          <a:xfrm>
            <a:off x="7085846" y="5556672"/>
            <a:ext cx="1477081" cy="49698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547" tIns="57273" rIns="114547" bIns="57273" rtlCol="0" anchor="ctr"/>
          <a:lstStyle/>
          <a:p>
            <a:pPr algn="ctr"/>
            <a:r>
              <a:rPr lang="en-ZA" sz="1300" dirty="0">
                <a:solidFill>
                  <a:sysClr val="windowText" lastClr="000000"/>
                </a:solidFill>
              </a:rPr>
              <a:t>Wire stripper</a:t>
            </a:r>
          </a:p>
        </p:txBody>
      </p:sp>
      <p:sp>
        <p:nvSpPr>
          <p:cNvPr id="33" name="Rectangle 32">
            <a:extLst>
              <a:ext uri="{FF2B5EF4-FFF2-40B4-BE49-F238E27FC236}">
                <a16:creationId xmlns:a16="http://schemas.microsoft.com/office/drawing/2014/main" id="{B99A2243-0C52-D542-BF61-3FAD1B77F3F3}"/>
              </a:ext>
            </a:extLst>
          </p:cNvPr>
          <p:cNvSpPr/>
          <p:nvPr/>
        </p:nvSpPr>
        <p:spPr>
          <a:xfrm>
            <a:off x="608341" y="1350112"/>
            <a:ext cx="10543177" cy="461665"/>
          </a:xfrm>
          <a:prstGeom prst="rect">
            <a:avLst/>
          </a:prstGeom>
          <a:solidFill>
            <a:schemeClr val="accent6">
              <a:lumMod val="60000"/>
              <a:lumOff val="40000"/>
            </a:schemeClr>
          </a:solidFill>
        </p:spPr>
        <p:txBody>
          <a:bodyPr wrap="square">
            <a:spAutoFit/>
          </a:bodyPr>
          <a:lstStyle/>
          <a:p>
            <a:r>
              <a:rPr lang="en-GB" sz="2400" dirty="0"/>
              <a:t>Mike has to check the connections on a motor by opening it up. </a:t>
            </a:r>
          </a:p>
        </p:txBody>
      </p:sp>
      <p:sp>
        <p:nvSpPr>
          <p:cNvPr id="34" name="Rectangle 33">
            <a:extLst>
              <a:ext uri="{FF2B5EF4-FFF2-40B4-BE49-F238E27FC236}">
                <a16:creationId xmlns:a16="http://schemas.microsoft.com/office/drawing/2014/main" id="{07CD0CA9-F629-41D7-BD4B-D90FE2BCFED4}"/>
              </a:ext>
            </a:extLst>
          </p:cNvPr>
          <p:cNvSpPr/>
          <p:nvPr/>
        </p:nvSpPr>
        <p:spPr>
          <a:xfrm>
            <a:off x="12489378" y="232026"/>
            <a:ext cx="2035088" cy="100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scenario using hand tools only.</a:t>
            </a:r>
          </a:p>
        </p:txBody>
      </p:sp>
    </p:spTree>
    <p:custDataLst>
      <p:tags r:id="rId1"/>
    </p:custDataLst>
    <p:extLst>
      <p:ext uri="{BB962C8B-B14F-4D97-AF65-F5344CB8AC3E}">
        <p14:creationId xmlns:p14="http://schemas.microsoft.com/office/powerpoint/2010/main" val="305400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t>Complete a project</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11208775"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There are so many tools available! To really become fully familiar with them, its important that you actually use them. We encourage you to complete </a:t>
            </a:r>
            <a:r>
              <a:rPr lang="en-GB" b="1" dirty="0">
                <a:solidFill>
                  <a:schemeClr val="tx1">
                    <a:lumMod val="65000"/>
                    <a:lumOff val="35000"/>
                  </a:schemeClr>
                </a:solidFill>
              </a:rPr>
              <a:t>Project 1</a:t>
            </a:r>
            <a:r>
              <a:rPr lang="en-GB" dirty="0">
                <a:solidFill>
                  <a:schemeClr val="tx1">
                    <a:lumMod val="65000"/>
                    <a:lumOff val="35000"/>
                  </a:schemeClr>
                </a:solidFill>
              </a:rPr>
              <a:t> and at least two other projects listed below.</a:t>
            </a:r>
            <a:endParaRPr lang="en-GB" altLang="en-US" dirty="0">
              <a:solidFill>
                <a:schemeClr val="tx1">
                  <a:lumMod val="65000"/>
                  <a:lumOff val="35000"/>
                </a:schemeClr>
              </a:solidFill>
              <a:ea typeface="Times New Roman" pitchFamily="18" charset="0"/>
              <a:cs typeface="Courier New" pitchFamily="49" charset="0"/>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aphicFrame>
        <p:nvGraphicFramePr>
          <p:cNvPr id="28" name="Table 27">
            <a:extLst>
              <a:ext uri="{FF2B5EF4-FFF2-40B4-BE49-F238E27FC236}">
                <a16:creationId xmlns:a16="http://schemas.microsoft.com/office/drawing/2014/main" id="{FEBBACB5-0843-40C6-B8FF-7913FFF89F6D}"/>
              </a:ext>
            </a:extLst>
          </p:cNvPr>
          <p:cNvGraphicFramePr>
            <a:graphicFrameLocks noGrp="1"/>
          </p:cNvGraphicFramePr>
          <p:nvPr>
            <p:extLst>
              <p:ext uri="{D42A27DB-BD31-4B8C-83A1-F6EECF244321}">
                <p14:modId xmlns:p14="http://schemas.microsoft.com/office/powerpoint/2010/main" val="1772178035"/>
              </p:ext>
            </p:extLst>
          </p:nvPr>
        </p:nvGraphicFramePr>
        <p:xfrm>
          <a:off x="561193" y="4232227"/>
          <a:ext cx="1733550" cy="2241729"/>
        </p:xfrm>
        <a:graphic>
          <a:graphicData uri="http://schemas.openxmlformats.org/drawingml/2006/table">
            <a:tbl>
              <a:tblPr firstRow="1" bandRow="1">
                <a:tableStyleId>{1E171933-4619-4E11-9A3F-F7608DF75F80}</a:tableStyleId>
              </a:tblPr>
              <a:tblGrid>
                <a:gridCol w="1733550">
                  <a:extLst>
                    <a:ext uri="{9D8B030D-6E8A-4147-A177-3AD203B41FA5}">
                      <a16:colId xmlns:a16="http://schemas.microsoft.com/office/drawing/2014/main" val="3547807983"/>
                    </a:ext>
                  </a:extLst>
                </a:gridCol>
              </a:tblGrid>
              <a:tr h="528913">
                <a:tc>
                  <a:txBody>
                    <a:bodyPr/>
                    <a:lstStyle/>
                    <a:p>
                      <a:r>
                        <a:rPr lang="en-ZA" sz="2400" dirty="0"/>
                        <a:t>Project 1</a:t>
                      </a:r>
                    </a:p>
                  </a:txBody>
                  <a:tcPr/>
                </a:tc>
                <a:extLst>
                  <a:ext uri="{0D108BD9-81ED-4DB2-BD59-A6C34878D82A}">
                    <a16:rowId xmlns:a16="http://schemas.microsoft.com/office/drawing/2014/main" val="1458975843"/>
                  </a:ext>
                </a:extLst>
              </a:tr>
              <a:tr h="1712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Build a lockout device</a:t>
                      </a:r>
                    </a:p>
                    <a:p>
                      <a:endParaRPr lang="en-ZA" dirty="0"/>
                    </a:p>
                  </a:txBody>
                  <a:tcPr/>
                </a:tc>
                <a:extLst>
                  <a:ext uri="{0D108BD9-81ED-4DB2-BD59-A6C34878D82A}">
                    <a16:rowId xmlns:a16="http://schemas.microsoft.com/office/drawing/2014/main" val="108961481"/>
                  </a:ext>
                </a:extLst>
              </a:tr>
            </a:tbl>
          </a:graphicData>
        </a:graphic>
      </p:graphicFrame>
      <p:graphicFrame>
        <p:nvGraphicFramePr>
          <p:cNvPr id="29" name="Table 28">
            <a:extLst>
              <a:ext uri="{FF2B5EF4-FFF2-40B4-BE49-F238E27FC236}">
                <a16:creationId xmlns:a16="http://schemas.microsoft.com/office/drawing/2014/main" id="{583C2D25-9938-4CD3-9629-A0B1C4D7F6DC}"/>
              </a:ext>
            </a:extLst>
          </p:cNvPr>
          <p:cNvGraphicFramePr>
            <a:graphicFrameLocks noGrp="1"/>
          </p:cNvGraphicFramePr>
          <p:nvPr>
            <p:extLst>
              <p:ext uri="{D42A27DB-BD31-4B8C-83A1-F6EECF244321}">
                <p14:modId xmlns:p14="http://schemas.microsoft.com/office/powerpoint/2010/main" val="1638555146"/>
              </p:ext>
            </p:extLst>
          </p:nvPr>
        </p:nvGraphicFramePr>
        <p:xfrm>
          <a:off x="3513944" y="4255807"/>
          <a:ext cx="1733550" cy="2273316"/>
        </p:xfrm>
        <a:graphic>
          <a:graphicData uri="http://schemas.openxmlformats.org/drawingml/2006/table">
            <a:tbl>
              <a:tblPr firstRow="1" bandRow="1">
                <a:tableStyleId>{10A1B5D5-9B99-4C35-A422-299274C87663}</a:tableStyleId>
              </a:tblPr>
              <a:tblGrid>
                <a:gridCol w="1733550">
                  <a:extLst>
                    <a:ext uri="{9D8B030D-6E8A-4147-A177-3AD203B41FA5}">
                      <a16:colId xmlns:a16="http://schemas.microsoft.com/office/drawing/2014/main" val="3547807983"/>
                    </a:ext>
                  </a:extLst>
                </a:gridCol>
              </a:tblGrid>
              <a:tr h="510517">
                <a:tc>
                  <a:txBody>
                    <a:bodyPr/>
                    <a:lstStyle/>
                    <a:p>
                      <a:r>
                        <a:rPr lang="en-ZA" sz="2400" dirty="0"/>
                        <a:t>Project 2</a:t>
                      </a:r>
                    </a:p>
                  </a:txBody>
                  <a:tcPr/>
                </a:tc>
                <a:extLst>
                  <a:ext uri="{0D108BD9-81ED-4DB2-BD59-A6C34878D82A}">
                    <a16:rowId xmlns:a16="http://schemas.microsoft.com/office/drawing/2014/main" val="1458975843"/>
                  </a:ext>
                </a:extLst>
              </a:tr>
              <a:tr h="1762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solidFill>
                            <a:schemeClr val="tx1"/>
                          </a:solidFill>
                        </a:rPr>
                        <a:t>Strip</a:t>
                      </a:r>
                      <a:r>
                        <a:rPr lang="en-ZA" sz="2400" baseline="0" dirty="0">
                          <a:solidFill>
                            <a:schemeClr val="tx1"/>
                          </a:solidFill>
                        </a:rPr>
                        <a:t> </a:t>
                      </a:r>
                      <a:r>
                        <a:rPr lang="en-ZA" sz="2400" dirty="0">
                          <a:solidFill>
                            <a:schemeClr val="tx1"/>
                          </a:solidFill>
                        </a:rPr>
                        <a:t>Plastic-Sheathed Cable</a:t>
                      </a:r>
                    </a:p>
                    <a:p>
                      <a:endParaRPr lang="en-ZA" sz="2400" dirty="0"/>
                    </a:p>
                  </a:txBody>
                  <a:tcPr/>
                </a:tc>
                <a:extLst>
                  <a:ext uri="{0D108BD9-81ED-4DB2-BD59-A6C34878D82A}">
                    <a16:rowId xmlns:a16="http://schemas.microsoft.com/office/drawing/2014/main" val="108961481"/>
                  </a:ext>
                </a:extLst>
              </a:tr>
            </a:tbl>
          </a:graphicData>
        </a:graphic>
      </p:graphicFrame>
      <p:graphicFrame>
        <p:nvGraphicFramePr>
          <p:cNvPr id="30" name="Table 29">
            <a:extLst>
              <a:ext uri="{FF2B5EF4-FFF2-40B4-BE49-F238E27FC236}">
                <a16:creationId xmlns:a16="http://schemas.microsoft.com/office/drawing/2014/main" id="{F27C98C0-53A5-4DA7-AB35-DDBC3AEEC09E}"/>
              </a:ext>
            </a:extLst>
          </p:cNvPr>
          <p:cNvGraphicFramePr>
            <a:graphicFrameLocks noGrp="1"/>
          </p:cNvGraphicFramePr>
          <p:nvPr>
            <p:extLst>
              <p:ext uri="{D42A27DB-BD31-4B8C-83A1-F6EECF244321}">
                <p14:modId xmlns:p14="http://schemas.microsoft.com/office/powerpoint/2010/main" val="1533177415"/>
              </p:ext>
            </p:extLst>
          </p:nvPr>
        </p:nvGraphicFramePr>
        <p:xfrm>
          <a:off x="5399894" y="4240857"/>
          <a:ext cx="1733550" cy="2288265"/>
        </p:xfrm>
        <a:graphic>
          <a:graphicData uri="http://schemas.openxmlformats.org/drawingml/2006/table">
            <a:tbl>
              <a:tblPr firstRow="1" bandRow="1">
                <a:tableStyleId>{FABFCF23-3B69-468F-B69F-88F6DE6A72F2}</a:tableStyleId>
              </a:tblPr>
              <a:tblGrid>
                <a:gridCol w="1733550">
                  <a:extLst>
                    <a:ext uri="{9D8B030D-6E8A-4147-A177-3AD203B41FA5}">
                      <a16:colId xmlns:a16="http://schemas.microsoft.com/office/drawing/2014/main" val="3547807983"/>
                    </a:ext>
                  </a:extLst>
                </a:gridCol>
              </a:tblGrid>
              <a:tr h="535689">
                <a:tc>
                  <a:txBody>
                    <a:bodyPr/>
                    <a:lstStyle/>
                    <a:p>
                      <a:r>
                        <a:rPr lang="en-ZA" dirty="0"/>
                        <a:t>Project 3</a:t>
                      </a:r>
                    </a:p>
                  </a:txBody>
                  <a:tcPr/>
                </a:tc>
                <a:extLst>
                  <a:ext uri="{0D108BD9-81ED-4DB2-BD59-A6C34878D82A}">
                    <a16:rowId xmlns:a16="http://schemas.microsoft.com/office/drawing/2014/main" val="1458975843"/>
                  </a:ext>
                </a:extLst>
              </a:tr>
              <a:tr h="1752576">
                <a:tc>
                  <a:txBody>
                    <a:bodyPr/>
                    <a:lstStyle/>
                    <a:p>
                      <a:r>
                        <a:rPr lang="en-ZA" sz="2400" dirty="0"/>
                        <a:t>Fit a new plug to an appliance</a:t>
                      </a:r>
                    </a:p>
                  </a:txBody>
                  <a:tcPr/>
                </a:tc>
                <a:extLst>
                  <a:ext uri="{0D108BD9-81ED-4DB2-BD59-A6C34878D82A}">
                    <a16:rowId xmlns:a16="http://schemas.microsoft.com/office/drawing/2014/main" val="108961481"/>
                  </a:ext>
                </a:extLst>
              </a:tr>
            </a:tbl>
          </a:graphicData>
        </a:graphic>
      </p:graphicFrame>
      <p:graphicFrame>
        <p:nvGraphicFramePr>
          <p:cNvPr id="31" name="Table 30">
            <a:extLst>
              <a:ext uri="{FF2B5EF4-FFF2-40B4-BE49-F238E27FC236}">
                <a16:creationId xmlns:a16="http://schemas.microsoft.com/office/drawing/2014/main" id="{EE68319B-9837-4CBD-81F8-533EF27A6A3D}"/>
              </a:ext>
            </a:extLst>
          </p:cNvPr>
          <p:cNvGraphicFramePr>
            <a:graphicFrameLocks noGrp="1"/>
          </p:cNvGraphicFramePr>
          <p:nvPr>
            <p:extLst>
              <p:ext uri="{D42A27DB-BD31-4B8C-83A1-F6EECF244321}">
                <p14:modId xmlns:p14="http://schemas.microsoft.com/office/powerpoint/2010/main" val="2550327597"/>
              </p:ext>
            </p:extLst>
          </p:nvPr>
        </p:nvGraphicFramePr>
        <p:xfrm>
          <a:off x="7285844" y="4240858"/>
          <a:ext cx="1733550" cy="2288264"/>
        </p:xfrm>
        <a:graphic>
          <a:graphicData uri="http://schemas.openxmlformats.org/drawingml/2006/table">
            <a:tbl>
              <a:tblPr firstRow="1" bandRow="1">
                <a:tableStyleId>{9DCAF9ED-07DC-4A11-8D7F-57B35C25682E}</a:tableStyleId>
              </a:tblPr>
              <a:tblGrid>
                <a:gridCol w="1733550">
                  <a:extLst>
                    <a:ext uri="{9D8B030D-6E8A-4147-A177-3AD203B41FA5}">
                      <a16:colId xmlns:a16="http://schemas.microsoft.com/office/drawing/2014/main" val="3547807983"/>
                    </a:ext>
                  </a:extLst>
                </a:gridCol>
              </a:tblGrid>
              <a:tr h="535689">
                <a:tc>
                  <a:txBody>
                    <a:bodyPr/>
                    <a:lstStyle/>
                    <a:p>
                      <a:r>
                        <a:rPr lang="en-ZA" dirty="0"/>
                        <a:t>Project 4</a:t>
                      </a:r>
                    </a:p>
                  </a:txBody>
                  <a:tcPr/>
                </a:tc>
                <a:extLst>
                  <a:ext uri="{0D108BD9-81ED-4DB2-BD59-A6C34878D82A}">
                    <a16:rowId xmlns:a16="http://schemas.microsoft.com/office/drawing/2014/main" val="1458975843"/>
                  </a:ext>
                </a:extLst>
              </a:tr>
              <a:tr h="1752575">
                <a:tc>
                  <a:txBody>
                    <a:bodyPr/>
                    <a:lstStyle/>
                    <a:p>
                      <a:r>
                        <a:rPr lang="en-ZA" sz="2400" dirty="0"/>
                        <a:t>Replace a wall socket</a:t>
                      </a:r>
                    </a:p>
                  </a:txBody>
                  <a:tcPr/>
                </a:tc>
                <a:extLst>
                  <a:ext uri="{0D108BD9-81ED-4DB2-BD59-A6C34878D82A}">
                    <a16:rowId xmlns:a16="http://schemas.microsoft.com/office/drawing/2014/main" val="108961481"/>
                  </a:ext>
                </a:extLst>
              </a:tr>
            </a:tbl>
          </a:graphicData>
        </a:graphic>
      </p:graphicFrame>
      <p:pic>
        <p:nvPicPr>
          <p:cNvPr id="3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7854" y="2504489"/>
            <a:ext cx="1106044" cy="1106044"/>
          </a:xfrm>
          <a:prstGeom prst="rect">
            <a:avLst/>
          </a:prstGeom>
        </p:spPr>
      </p:pic>
      <p:sp>
        <p:nvSpPr>
          <p:cNvPr id="33" name="Rectangle 32">
            <a:extLst>
              <a:ext uri="{FF2B5EF4-FFF2-40B4-BE49-F238E27FC236}">
                <a16:creationId xmlns:a16="http://schemas.microsoft.com/office/drawing/2014/main" id="{B99A2243-0C52-D542-BF61-3FAD1B77F3F3}"/>
              </a:ext>
            </a:extLst>
          </p:cNvPr>
          <p:cNvSpPr/>
          <p:nvPr/>
        </p:nvSpPr>
        <p:spPr>
          <a:xfrm>
            <a:off x="1566418" y="2747275"/>
            <a:ext cx="9880659" cy="830997"/>
          </a:xfrm>
          <a:prstGeom prst="rect">
            <a:avLst/>
          </a:prstGeom>
          <a:solidFill>
            <a:schemeClr val="accent6">
              <a:lumMod val="60000"/>
              <a:lumOff val="40000"/>
            </a:schemeClr>
          </a:solidFill>
        </p:spPr>
        <p:txBody>
          <a:bodyPr wrap="square">
            <a:spAutoFit/>
          </a:bodyPr>
          <a:lstStyle/>
          <a:p>
            <a:r>
              <a:rPr lang="en-GB" sz="2400" dirty="0"/>
              <a:t>Choose a project and get busy using your tools. When you are done, return here and choose another project. </a:t>
            </a:r>
          </a:p>
        </p:txBody>
      </p:sp>
      <p:sp>
        <p:nvSpPr>
          <p:cNvPr id="2" name="Rectangle 1"/>
          <p:cNvSpPr/>
          <p:nvPr/>
        </p:nvSpPr>
        <p:spPr>
          <a:xfrm>
            <a:off x="9019394" y="30413"/>
            <a:ext cx="2787015" cy="10744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to provide additional project ideas using hand tools only. </a:t>
            </a:r>
          </a:p>
        </p:txBody>
      </p:sp>
      <p:graphicFrame>
        <p:nvGraphicFramePr>
          <p:cNvPr id="15" name="Table 14">
            <a:extLst>
              <a:ext uri="{FF2B5EF4-FFF2-40B4-BE49-F238E27FC236}">
                <a16:creationId xmlns:a16="http://schemas.microsoft.com/office/drawing/2014/main" id="{EE68319B-9837-4CBD-81F8-533EF27A6A3D}"/>
              </a:ext>
            </a:extLst>
          </p:cNvPr>
          <p:cNvGraphicFramePr>
            <a:graphicFrameLocks noGrp="1"/>
          </p:cNvGraphicFramePr>
          <p:nvPr>
            <p:extLst>
              <p:ext uri="{D42A27DB-BD31-4B8C-83A1-F6EECF244321}">
                <p14:modId xmlns:p14="http://schemas.microsoft.com/office/powerpoint/2010/main" val="1581648480"/>
              </p:ext>
            </p:extLst>
          </p:nvPr>
        </p:nvGraphicFramePr>
        <p:xfrm>
          <a:off x="9171794" y="4255807"/>
          <a:ext cx="1733550" cy="2288264"/>
        </p:xfrm>
        <a:graphic>
          <a:graphicData uri="http://schemas.openxmlformats.org/drawingml/2006/table">
            <a:tbl>
              <a:tblPr firstRow="1" bandRow="1">
                <a:tableStyleId>{9DCAF9ED-07DC-4A11-8D7F-57B35C25682E}</a:tableStyleId>
              </a:tblPr>
              <a:tblGrid>
                <a:gridCol w="1733550">
                  <a:extLst>
                    <a:ext uri="{9D8B030D-6E8A-4147-A177-3AD203B41FA5}">
                      <a16:colId xmlns:a16="http://schemas.microsoft.com/office/drawing/2014/main" val="3547807983"/>
                    </a:ext>
                  </a:extLst>
                </a:gridCol>
              </a:tblGrid>
              <a:tr h="535689">
                <a:tc>
                  <a:txBody>
                    <a:bodyPr/>
                    <a:lstStyle/>
                    <a:p>
                      <a:r>
                        <a:rPr lang="en-ZA" dirty="0"/>
                        <a:t>Project 5</a:t>
                      </a:r>
                    </a:p>
                  </a:txBody>
                  <a:tcPr/>
                </a:tc>
                <a:extLst>
                  <a:ext uri="{0D108BD9-81ED-4DB2-BD59-A6C34878D82A}">
                    <a16:rowId xmlns:a16="http://schemas.microsoft.com/office/drawing/2014/main" val="1458975843"/>
                  </a:ext>
                </a:extLst>
              </a:tr>
              <a:tr h="1752575">
                <a:tc>
                  <a:txBody>
                    <a:bodyPr/>
                    <a:lstStyle/>
                    <a:p>
                      <a:endParaRPr lang="en-ZA" dirty="0"/>
                    </a:p>
                  </a:txBody>
                  <a:tcPr/>
                </a:tc>
                <a:extLst>
                  <a:ext uri="{0D108BD9-81ED-4DB2-BD59-A6C34878D82A}">
                    <a16:rowId xmlns:a16="http://schemas.microsoft.com/office/drawing/2014/main" val="108961481"/>
                  </a:ext>
                </a:extLst>
              </a:tr>
            </a:tbl>
          </a:graphicData>
        </a:graphic>
      </p:graphicFrame>
      <p:sp>
        <p:nvSpPr>
          <p:cNvPr id="5" name="Rounded Rectangle 4"/>
          <p:cNvSpPr/>
          <p:nvPr/>
        </p:nvSpPr>
        <p:spPr>
          <a:xfrm>
            <a:off x="643464" y="6034315"/>
            <a:ext cx="1591733" cy="3386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t>Start Project</a:t>
            </a:r>
          </a:p>
        </p:txBody>
      </p:sp>
      <p:sp>
        <p:nvSpPr>
          <p:cNvPr id="18" name="Rounded Rectangle 17"/>
          <p:cNvSpPr/>
          <p:nvPr/>
        </p:nvSpPr>
        <p:spPr>
          <a:xfrm>
            <a:off x="3596144" y="6053676"/>
            <a:ext cx="1591733" cy="3386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t>Start Project</a:t>
            </a:r>
          </a:p>
        </p:txBody>
      </p:sp>
      <p:sp>
        <p:nvSpPr>
          <p:cNvPr id="19" name="Rounded Rectangle 18"/>
          <p:cNvSpPr/>
          <p:nvPr/>
        </p:nvSpPr>
        <p:spPr>
          <a:xfrm>
            <a:off x="5475744" y="6079075"/>
            <a:ext cx="1591733" cy="3386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t>Start Project</a:t>
            </a:r>
          </a:p>
        </p:txBody>
      </p:sp>
      <p:sp>
        <p:nvSpPr>
          <p:cNvPr id="20" name="Rounded Rectangle 19"/>
          <p:cNvSpPr/>
          <p:nvPr/>
        </p:nvSpPr>
        <p:spPr>
          <a:xfrm>
            <a:off x="7382096" y="6053675"/>
            <a:ext cx="1591733" cy="3386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t>Start Project</a:t>
            </a:r>
          </a:p>
        </p:txBody>
      </p:sp>
      <p:sp>
        <p:nvSpPr>
          <p:cNvPr id="21" name="Rounded Rectangle 20"/>
          <p:cNvSpPr/>
          <p:nvPr/>
        </p:nvSpPr>
        <p:spPr>
          <a:xfrm>
            <a:off x="9253229" y="6146182"/>
            <a:ext cx="1591733" cy="3386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t>Start Project</a:t>
            </a:r>
          </a:p>
        </p:txBody>
      </p:sp>
      <p:sp>
        <p:nvSpPr>
          <p:cNvPr id="7" name="TextBox 6"/>
          <p:cNvSpPr txBox="1"/>
          <p:nvPr/>
        </p:nvSpPr>
        <p:spPr>
          <a:xfrm>
            <a:off x="3596144" y="3744433"/>
            <a:ext cx="7309200" cy="461665"/>
          </a:xfrm>
          <a:prstGeom prst="rect">
            <a:avLst/>
          </a:prstGeom>
          <a:noFill/>
        </p:spPr>
        <p:txBody>
          <a:bodyPr wrap="square" rtlCol="0">
            <a:spAutoFit/>
          </a:bodyPr>
          <a:lstStyle/>
          <a:p>
            <a:pPr algn="ctr"/>
            <a:r>
              <a:rPr lang="en-ZA" sz="2400" b="1" dirty="0"/>
              <a:t>ANY TWO OF THESE</a:t>
            </a:r>
          </a:p>
        </p:txBody>
      </p:sp>
      <p:sp>
        <p:nvSpPr>
          <p:cNvPr id="23" name="TextBox 22"/>
          <p:cNvSpPr txBox="1"/>
          <p:nvPr/>
        </p:nvSpPr>
        <p:spPr>
          <a:xfrm>
            <a:off x="2136521" y="4807962"/>
            <a:ext cx="1578429" cy="830997"/>
          </a:xfrm>
          <a:prstGeom prst="rect">
            <a:avLst/>
          </a:prstGeom>
          <a:noFill/>
        </p:spPr>
        <p:txBody>
          <a:bodyPr wrap="square" rtlCol="0">
            <a:spAutoFit/>
          </a:bodyPr>
          <a:lstStyle/>
          <a:p>
            <a:pPr algn="ctr"/>
            <a:r>
              <a:rPr lang="en-ZA" sz="2400" b="1" dirty="0"/>
              <a:t>PLUS</a:t>
            </a:r>
          </a:p>
          <a:p>
            <a:pPr algn="ctr"/>
            <a:r>
              <a:rPr lang="en-ZA" sz="2400" b="1" dirty="0"/>
              <a:t>+</a:t>
            </a:r>
          </a:p>
        </p:txBody>
      </p:sp>
      <p:sp>
        <p:nvSpPr>
          <p:cNvPr id="24" name="TextBox 23"/>
          <p:cNvSpPr txBox="1"/>
          <p:nvPr/>
        </p:nvSpPr>
        <p:spPr>
          <a:xfrm>
            <a:off x="802515" y="3842531"/>
            <a:ext cx="1578429" cy="461665"/>
          </a:xfrm>
          <a:prstGeom prst="rect">
            <a:avLst/>
          </a:prstGeom>
          <a:noFill/>
        </p:spPr>
        <p:txBody>
          <a:bodyPr wrap="square" rtlCol="0">
            <a:spAutoFit/>
          </a:bodyPr>
          <a:lstStyle/>
          <a:p>
            <a:r>
              <a:rPr lang="en-ZA" sz="2400" b="1" dirty="0"/>
              <a:t>DO THIS</a:t>
            </a:r>
          </a:p>
        </p:txBody>
      </p:sp>
      <p:sp>
        <p:nvSpPr>
          <p:cNvPr id="3" name="Rectangle 2">
            <a:extLst>
              <a:ext uri="{FF2B5EF4-FFF2-40B4-BE49-F238E27FC236}">
                <a16:creationId xmlns:a16="http://schemas.microsoft.com/office/drawing/2014/main" id="{9EBF30B5-1DE4-4D1E-B02B-D6F3F64812ED}"/>
              </a:ext>
            </a:extLst>
          </p:cNvPr>
          <p:cNvSpPr/>
          <p:nvPr/>
        </p:nvSpPr>
        <p:spPr>
          <a:xfrm>
            <a:off x="-4438650" y="264463"/>
            <a:ext cx="4438650" cy="276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Ideally buy yourself a cheap toolbox and practice doing these projects or if you don’t have the money you can watch these videos of projects being done. </a:t>
            </a:r>
          </a:p>
        </p:txBody>
      </p:sp>
    </p:spTree>
    <p:custDataLst>
      <p:tags r:id="rId1"/>
    </p:custDataLst>
    <p:extLst>
      <p:ext uri="{BB962C8B-B14F-4D97-AF65-F5344CB8AC3E}">
        <p14:creationId xmlns:p14="http://schemas.microsoft.com/office/powerpoint/2010/main" val="367419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EED3-8039-49A1-8329-1F408B04069C}"/>
              </a:ext>
            </a:extLst>
          </p:cNvPr>
          <p:cNvSpPr>
            <a:spLocks noGrp="1"/>
          </p:cNvSpPr>
          <p:nvPr>
            <p:ph type="title"/>
          </p:nvPr>
        </p:nvSpPr>
        <p:spPr/>
        <p:txBody>
          <a:bodyPr/>
          <a:lstStyle/>
          <a:p>
            <a:r>
              <a:rPr lang="en-ZA" dirty="0"/>
              <a:t>Project 1: Build a lockout device</a:t>
            </a:r>
          </a:p>
        </p:txBody>
      </p:sp>
      <p:graphicFrame>
        <p:nvGraphicFramePr>
          <p:cNvPr id="5" name="Table 4">
            <a:extLst>
              <a:ext uri="{FF2B5EF4-FFF2-40B4-BE49-F238E27FC236}">
                <a16:creationId xmlns:a16="http://schemas.microsoft.com/office/drawing/2014/main" id="{36385E60-DDA5-4720-A79B-A947E570832D}"/>
              </a:ext>
            </a:extLst>
          </p:cNvPr>
          <p:cNvGraphicFramePr>
            <a:graphicFrameLocks noGrp="1"/>
          </p:cNvGraphicFramePr>
          <p:nvPr>
            <p:extLst>
              <p:ext uri="{D42A27DB-BD31-4B8C-83A1-F6EECF244321}">
                <p14:modId xmlns:p14="http://schemas.microsoft.com/office/powerpoint/2010/main" val="3295605785"/>
              </p:ext>
            </p:extLst>
          </p:nvPr>
        </p:nvGraphicFramePr>
        <p:xfrm>
          <a:off x="9008680" y="2644479"/>
          <a:ext cx="2535621" cy="1562390"/>
        </p:xfrm>
        <a:graphic>
          <a:graphicData uri="http://schemas.openxmlformats.org/drawingml/2006/table">
            <a:tbl>
              <a:tblPr firstRow="1" bandRow="1">
                <a:tableStyleId>{1E171933-4619-4E11-9A3F-F7608DF75F80}</a:tableStyleId>
              </a:tblPr>
              <a:tblGrid>
                <a:gridCol w="2535621">
                  <a:extLst>
                    <a:ext uri="{9D8B030D-6E8A-4147-A177-3AD203B41FA5}">
                      <a16:colId xmlns:a16="http://schemas.microsoft.com/office/drawing/2014/main" val="3547807983"/>
                    </a:ext>
                  </a:extLst>
                </a:gridCol>
              </a:tblGrid>
              <a:tr h="128933">
                <a:tc>
                  <a:txBody>
                    <a:bodyPr/>
                    <a:lstStyle/>
                    <a:p>
                      <a:r>
                        <a:rPr lang="en-ZA" dirty="0"/>
                        <a:t>Materials</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6" name="Table 5">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3793618487"/>
              </p:ext>
            </p:extLst>
          </p:nvPr>
        </p:nvGraphicFramePr>
        <p:xfrm>
          <a:off x="9008680" y="889142"/>
          <a:ext cx="2535620" cy="1562390"/>
        </p:xfrm>
        <a:graphic>
          <a:graphicData uri="http://schemas.openxmlformats.org/drawingml/2006/table">
            <a:tbl>
              <a:tblPr firstRow="1" bandRow="1">
                <a:tableStyleId>{10A1B5D5-9B99-4C35-A422-299274C87663}</a:tableStyleId>
              </a:tblPr>
              <a:tblGrid>
                <a:gridCol w="2535620">
                  <a:extLst>
                    <a:ext uri="{9D8B030D-6E8A-4147-A177-3AD203B41FA5}">
                      <a16:colId xmlns:a16="http://schemas.microsoft.com/office/drawing/2014/main" val="3547807983"/>
                    </a:ext>
                  </a:extLst>
                </a:gridCol>
              </a:tblGrid>
              <a:tr h="128933">
                <a:tc>
                  <a:txBody>
                    <a:bodyPr/>
                    <a:lstStyle/>
                    <a:p>
                      <a:r>
                        <a:rPr lang="en-ZA" dirty="0"/>
                        <a:t>Tools</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7" name="Table 6">
            <a:extLst>
              <a:ext uri="{FF2B5EF4-FFF2-40B4-BE49-F238E27FC236}">
                <a16:creationId xmlns:a16="http://schemas.microsoft.com/office/drawing/2014/main" id="{62C132D4-2AFD-4187-AE06-3C6B8FAC57FA}"/>
              </a:ext>
            </a:extLst>
          </p:cNvPr>
          <p:cNvGraphicFramePr>
            <a:graphicFrameLocks noGrp="1"/>
          </p:cNvGraphicFramePr>
          <p:nvPr>
            <p:extLst>
              <p:ext uri="{D42A27DB-BD31-4B8C-83A1-F6EECF244321}">
                <p14:modId xmlns:p14="http://schemas.microsoft.com/office/powerpoint/2010/main" val="4103000475"/>
              </p:ext>
            </p:extLst>
          </p:nvPr>
        </p:nvGraphicFramePr>
        <p:xfrm>
          <a:off x="9008680" y="4399816"/>
          <a:ext cx="2535620" cy="1562390"/>
        </p:xfrm>
        <a:graphic>
          <a:graphicData uri="http://schemas.openxmlformats.org/drawingml/2006/table">
            <a:tbl>
              <a:tblPr firstRow="1" bandRow="1">
                <a:tableStyleId>{FABFCF23-3B69-468F-B69F-88F6DE6A72F2}</a:tableStyleId>
              </a:tblPr>
              <a:tblGrid>
                <a:gridCol w="2535620">
                  <a:extLst>
                    <a:ext uri="{9D8B030D-6E8A-4147-A177-3AD203B41FA5}">
                      <a16:colId xmlns:a16="http://schemas.microsoft.com/office/drawing/2014/main" val="3547807983"/>
                    </a:ext>
                  </a:extLst>
                </a:gridCol>
              </a:tblGrid>
              <a:tr h="150179">
                <a:tc>
                  <a:txBody>
                    <a:bodyPr/>
                    <a:lstStyle/>
                    <a:p>
                      <a:r>
                        <a:rPr lang="en-ZA" dirty="0"/>
                        <a:t>Video tutorial</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8" name="Table 7">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206187962"/>
              </p:ext>
            </p:extLst>
          </p:nvPr>
        </p:nvGraphicFramePr>
        <p:xfrm>
          <a:off x="838199" y="1458441"/>
          <a:ext cx="7305675" cy="1562390"/>
        </p:xfrm>
        <a:graphic>
          <a:graphicData uri="http://schemas.openxmlformats.org/drawingml/2006/table">
            <a:tbl>
              <a:tblPr firstRow="1" bandRow="1">
                <a:tableStyleId>{10A1B5D5-9B99-4C35-A422-299274C87663}</a:tableStyleId>
              </a:tblPr>
              <a:tblGrid>
                <a:gridCol w="7305675">
                  <a:extLst>
                    <a:ext uri="{9D8B030D-6E8A-4147-A177-3AD203B41FA5}">
                      <a16:colId xmlns:a16="http://schemas.microsoft.com/office/drawing/2014/main" val="3547807983"/>
                    </a:ext>
                  </a:extLst>
                </a:gridCol>
              </a:tblGrid>
              <a:tr h="0">
                <a:tc>
                  <a:txBody>
                    <a:bodyPr/>
                    <a:lstStyle/>
                    <a:p>
                      <a:r>
                        <a:rPr lang="en-ZA" dirty="0"/>
                        <a:t>Steps:</a:t>
                      </a:r>
                    </a:p>
                  </a:txBody>
                  <a:tcPr/>
                </a:tc>
                <a:extLst>
                  <a:ext uri="{0D108BD9-81ED-4DB2-BD59-A6C34878D82A}">
                    <a16:rowId xmlns:a16="http://schemas.microsoft.com/office/drawing/2014/main" val="1458975843"/>
                  </a:ext>
                </a:extLst>
              </a:tr>
              <a:tr h="1196630">
                <a:tc>
                  <a:txBody>
                    <a:bodyPr/>
                    <a:lstStyle/>
                    <a:p>
                      <a:pPr marL="342900" indent="-342900">
                        <a:buFont typeface="+mj-lt"/>
                        <a:buAutoNum type="arabicPeriod"/>
                      </a:pPr>
                      <a:r>
                        <a:rPr lang="en-ZA" dirty="0"/>
                        <a:t>X</a:t>
                      </a:r>
                    </a:p>
                    <a:p>
                      <a:pPr marL="342900" indent="-342900">
                        <a:buFont typeface="+mj-lt"/>
                        <a:buAutoNum type="arabicPeriod"/>
                      </a:pPr>
                      <a:r>
                        <a:rPr lang="en-ZA" dirty="0"/>
                        <a:t>Y</a:t>
                      </a:r>
                    </a:p>
                    <a:p>
                      <a:pPr marL="342900" indent="-342900">
                        <a:buFont typeface="+mj-lt"/>
                        <a:buAutoNum type="arabicPeriod"/>
                      </a:pPr>
                      <a:r>
                        <a:rPr lang="en-ZA" dirty="0"/>
                        <a:t>Z</a:t>
                      </a:r>
                    </a:p>
                    <a:p>
                      <a:endParaRPr lang="en-ZA" dirty="0"/>
                    </a:p>
                  </a:txBody>
                  <a:tcPr/>
                </a:tc>
                <a:extLst>
                  <a:ext uri="{0D108BD9-81ED-4DB2-BD59-A6C34878D82A}">
                    <a16:rowId xmlns:a16="http://schemas.microsoft.com/office/drawing/2014/main" val="108961481"/>
                  </a:ext>
                </a:extLst>
              </a:tr>
            </a:tbl>
          </a:graphicData>
        </a:graphic>
      </p:graphicFrame>
      <p:sp>
        <p:nvSpPr>
          <p:cNvPr id="10" name="Rectangle 9"/>
          <p:cNvSpPr/>
          <p:nvPr/>
        </p:nvSpPr>
        <p:spPr>
          <a:xfrm>
            <a:off x="9334500" y="-277132"/>
            <a:ext cx="2209800" cy="6531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to provide content for this slide</a:t>
            </a:r>
          </a:p>
        </p:txBody>
      </p:sp>
      <p:sp>
        <p:nvSpPr>
          <p:cNvPr id="9" name="Rectangle 8"/>
          <p:cNvSpPr/>
          <p:nvPr/>
        </p:nvSpPr>
        <p:spPr>
          <a:xfrm>
            <a:off x="9008680" y="6075580"/>
            <a:ext cx="1504950"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Return to Projects</a:t>
            </a:r>
          </a:p>
        </p:txBody>
      </p:sp>
      <p:sp>
        <p:nvSpPr>
          <p:cNvPr id="11" name="Rectangle 10"/>
          <p:cNvSpPr/>
          <p:nvPr/>
        </p:nvSpPr>
        <p:spPr>
          <a:xfrm>
            <a:off x="10716000" y="6075580"/>
            <a:ext cx="1275599"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NEXT</a:t>
            </a:r>
          </a:p>
        </p:txBody>
      </p:sp>
      <p:sp>
        <p:nvSpPr>
          <p:cNvPr id="3" name="Rectangle 2"/>
          <p:cNvSpPr/>
          <p:nvPr/>
        </p:nvSpPr>
        <p:spPr>
          <a:xfrm>
            <a:off x="925286" y="4807021"/>
            <a:ext cx="6096000" cy="369332"/>
          </a:xfrm>
          <a:prstGeom prst="rect">
            <a:avLst/>
          </a:prstGeom>
        </p:spPr>
        <p:txBody>
          <a:bodyPr>
            <a:spAutoFit/>
          </a:bodyPr>
          <a:lstStyle/>
          <a:p>
            <a:endParaRPr lang="en-ZA" dirty="0"/>
          </a:p>
        </p:txBody>
      </p:sp>
      <p:sp>
        <p:nvSpPr>
          <p:cNvPr id="4" name="Rectangle 3">
            <a:extLst>
              <a:ext uri="{FF2B5EF4-FFF2-40B4-BE49-F238E27FC236}">
                <a16:creationId xmlns:a16="http://schemas.microsoft.com/office/drawing/2014/main" id="{5DAA6692-E4E8-42DA-8CE7-8E5D93F308C2}"/>
              </a:ext>
            </a:extLst>
          </p:cNvPr>
          <p:cNvSpPr/>
          <p:nvPr/>
        </p:nvSpPr>
        <p:spPr>
          <a:xfrm>
            <a:off x="0" y="4206869"/>
            <a:ext cx="4648200" cy="1562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See CTC module HM1</a:t>
            </a:r>
          </a:p>
        </p:txBody>
      </p:sp>
    </p:spTree>
    <p:custDataLst>
      <p:tags r:id="rId1"/>
    </p:custDataLst>
    <p:extLst>
      <p:ext uri="{BB962C8B-B14F-4D97-AF65-F5344CB8AC3E}">
        <p14:creationId xmlns:p14="http://schemas.microsoft.com/office/powerpoint/2010/main" val="119676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EED3-8039-49A1-8329-1F408B04069C}"/>
              </a:ext>
            </a:extLst>
          </p:cNvPr>
          <p:cNvSpPr>
            <a:spLocks noGrp="1"/>
          </p:cNvSpPr>
          <p:nvPr>
            <p:ph type="title"/>
          </p:nvPr>
        </p:nvSpPr>
        <p:spPr/>
        <p:txBody>
          <a:bodyPr/>
          <a:lstStyle/>
          <a:p>
            <a:r>
              <a:rPr lang="en-ZA" dirty="0"/>
              <a:t>Project 2: Strip Plastic-Sheathed Cable</a:t>
            </a:r>
          </a:p>
        </p:txBody>
      </p:sp>
      <p:graphicFrame>
        <p:nvGraphicFramePr>
          <p:cNvPr id="5" name="Table 4">
            <a:extLst>
              <a:ext uri="{FF2B5EF4-FFF2-40B4-BE49-F238E27FC236}">
                <a16:creationId xmlns:a16="http://schemas.microsoft.com/office/drawing/2014/main" id="{36385E60-DDA5-4720-A79B-A947E570832D}"/>
              </a:ext>
            </a:extLst>
          </p:cNvPr>
          <p:cNvGraphicFramePr>
            <a:graphicFrameLocks noGrp="1"/>
          </p:cNvGraphicFramePr>
          <p:nvPr>
            <p:extLst>
              <p:ext uri="{D42A27DB-BD31-4B8C-83A1-F6EECF244321}">
                <p14:modId xmlns:p14="http://schemas.microsoft.com/office/powerpoint/2010/main" val="1178195393"/>
              </p:ext>
            </p:extLst>
          </p:nvPr>
        </p:nvGraphicFramePr>
        <p:xfrm>
          <a:off x="9008680" y="2644479"/>
          <a:ext cx="2535621" cy="1562390"/>
        </p:xfrm>
        <a:graphic>
          <a:graphicData uri="http://schemas.openxmlformats.org/drawingml/2006/table">
            <a:tbl>
              <a:tblPr firstRow="1" bandRow="1">
                <a:tableStyleId>{1E171933-4619-4E11-9A3F-F7608DF75F80}</a:tableStyleId>
              </a:tblPr>
              <a:tblGrid>
                <a:gridCol w="2535621">
                  <a:extLst>
                    <a:ext uri="{9D8B030D-6E8A-4147-A177-3AD203B41FA5}">
                      <a16:colId xmlns:a16="http://schemas.microsoft.com/office/drawing/2014/main" val="3547807983"/>
                    </a:ext>
                  </a:extLst>
                </a:gridCol>
              </a:tblGrid>
              <a:tr h="128933">
                <a:tc>
                  <a:txBody>
                    <a:bodyPr/>
                    <a:lstStyle/>
                    <a:p>
                      <a:r>
                        <a:rPr lang="en-ZA" dirty="0"/>
                        <a:t>Materials</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6" name="Table 5">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2307421641"/>
              </p:ext>
            </p:extLst>
          </p:nvPr>
        </p:nvGraphicFramePr>
        <p:xfrm>
          <a:off x="9008680" y="889142"/>
          <a:ext cx="2535620" cy="1562390"/>
        </p:xfrm>
        <a:graphic>
          <a:graphicData uri="http://schemas.openxmlformats.org/drawingml/2006/table">
            <a:tbl>
              <a:tblPr firstRow="1" bandRow="1">
                <a:tableStyleId>{10A1B5D5-9B99-4C35-A422-299274C87663}</a:tableStyleId>
              </a:tblPr>
              <a:tblGrid>
                <a:gridCol w="2535620">
                  <a:extLst>
                    <a:ext uri="{9D8B030D-6E8A-4147-A177-3AD203B41FA5}">
                      <a16:colId xmlns:a16="http://schemas.microsoft.com/office/drawing/2014/main" val="3547807983"/>
                    </a:ext>
                  </a:extLst>
                </a:gridCol>
              </a:tblGrid>
              <a:tr h="128933">
                <a:tc>
                  <a:txBody>
                    <a:bodyPr/>
                    <a:lstStyle/>
                    <a:p>
                      <a:r>
                        <a:rPr lang="en-ZA" dirty="0"/>
                        <a:t>Tools</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7" name="Table 6">
            <a:extLst>
              <a:ext uri="{FF2B5EF4-FFF2-40B4-BE49-F238E27FC236}">
                <a16:creationId xmlns:a16="http://schemas.microsoft.com/office/drawing/2014/main" id="{62C132D4-2AFD-4187-AE06-3C6B8FAC57FA}"/>
              </a:ext>
            </a:extLst>
          </p:cNvPr>
          <p:cNvGraphicFramePr>
            <a:graphicFrameLocks noGrp="1"/>
          </p:cNvGraphicFramePr>
          <p:nvPr>
            <p:extLst>
              <p:ext uri="{D42A27DB-BD31-4B8C-83A1-F6EECF244321}">
                <p14:modId xmlns:p14="http://schemas.microsoft.com/office/powerpoint/2010/main" val="86888445"/>
              </p:ext>
            </p:extLst>
          </p:nvPr>
        </p:nvGraphicFramePr>
        <p:xfrm>
          <a:off x="9008680" y="4399816"/>
          <a:ext cx="2535620" cy="1562390"/>
        </p:xfrm>
        <a:graphic>
          <a:graphicData uri="http://schemas.openxmlformats.org/drawingml/2006/table">
            <a:tbl>
              <a:tblPr firstRow="1" bandRow="1">
                <a:tableStyleId>{FABFCF23-3B69-468F-B69F-88F6DE6A72F2}</a:tableStyleId>
              </a:tblPr>
              <a:tblGrid>
                <a:gridCol w="2535620">
                  <a:extLst>
                    <a:ext uri="{9D8B030D-6E8A-4147-A177-3AD203B41FA5}">
                      <a16:colId xmlns:a16="http://schemas.microsoft.com/office/drawing/2014/main" val="3547807983"/>
                    </a:ext>
                  </a:extLst>
                </a:gridCol>
              </a:tblGrid>
              <a:tr h="150179">
                <a:tc>
                  <a:txBody>
                    <a:bodyPr/>
                    <a:lstStyle/>
                    <a:p>
                      <a:r>
                        <a:rPr lang="en-ZA" dirty="0"/>
                        <a:t>Video tutorial</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8" name="Table 7">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1561463387"/>
              </p:ext>
            </p:extLst>
          </p:nvPr>
        </p:nvGraphicFramePr>
        <p:xfrm>
          <a:off x="838199" y="1458441"/>
          <a:ext cx="7305675" cy="1562390"/>
        </p:xfrm>
        <a:graphic>
          <a:graphicData uri="http://schemas.openxmlformats.org/drawingml/2006/table">
            <a:tbl>
              <a:tblPr firstRow="1" bandRow="1">
                <a:tableStyleId>{10A1B5D5-9B99-4C35-A422-299274C87663}</a:tableStyleId>
              </a:tblPr>
              <a:tblGrid>
                <a:gridCol w="7305675">
                  <a:extLst>
                    <a:ext uri="{9D8B030D-6E8A-4147-A177-3AD203B41FA5}">
                      <a16:colId xmlns:a16="http://schemas.microsoft.com/office/drawing/2014/main" val="3547807983"/>
                    </a:ext>
                  </a:extLst>
                </a:gridCol>
              </a:tblGrid>
              <a:tr h="0">
                <a:tc>
                  <a:txBody>
                    <a:bodyPr/>
                    <a:lstStyle/>
                    <a:p>
                      <a:r>
                        <a:rPr lang="en-ZA" dirty="0"/>
                        <a:t>Steps:</a:t>
                      </a:r>
                    </a:p>
                  </a:txBody>
                  <a:tcPr/>
                </a:tc>
                <a:extLst>
                  <a:ext uri="{0D108BD9-81ED-4DB2-BD59-A6C34878D82A}">
                    <a16:rowId xmlns:a16="http://schemas.microsoft.com/office/drawing/2014/main" val="1458975843"/>
                  </a:ext>
                </a:extLst>
              </a:tr>
              <a:tr h="1196630">
                <a:tc>
                  <a:txBody>
                    <a:bodyPr/>
                    <a:lstStyle/>
                    <a:p>
                      <a:pPr marL="342900" indent="-342900">
                        <a:buFont typeface="+mj-lt"/>
                        <a:buAutoNum type="arabicPeriod"/>
                      </a:pPr>
                      <a:r>
                        <a:rPr lang="en-ZA" dirty="0"/>
                        <a:t>X</a:t>
                      </a:r>
                    </a:p>
                    <a:p>
                      <a:pPr marL="342900" indent="-342900">
                        <a:buFont typeface="+mj-lt"/>
                        <a:buAutoNum type="arabicPeriod"/>
                      </a:pPr>
                      <a:r>
                        <a:rPr lang="en-ZA" dirty="0"/>
                        <a:t>Y</a:t>
                      </a:r>
                    </a:p>
                    <a:p>
                      <a:pPr marL="342900" indent="-342900">
                        <a:buFont typeface="+mj-lt"/>
                        <a:buAutoNum type="arabicPeriod"/>
                      </a:pPr>
                      <a:r>
                        <a:rPr lang="en-ZA" dirty="0"/>
                        <a:t>Z</a:t>
                      </a:r>
                    </a:p>
                    <a:p>
                      <a:endParaRPr lang="en-ZA" dirty="0"/>
                    </a:p>
                  </a:txBody>
                  <a:tcPr/>
                </a:tc>
                <a:extLst>
                  <a:ext uri="{0D108BD9-81ED-4DB2-BD59-A6C34878D82A}">
                    <a16:rowId xmlns:a16="http://schemas.microsoft.com/office/drawing/2014/main" val="108961481"/>
                  </a:ext>
                </a:extLst>
              </a:tr>
            </a:tbl>
          </a:graphicData>
        </a:graphic>
      </p:graphicFrame>
      <p:sp>
        <p:nvSpPr>
          <p:cNvPr id="3" name="Rectangle 2"/>
          <p:cNvSpPr/>
          <p:nvPr/>
        </p:nvSpPr>
        <p:spPr>
          <a:xfrm>
            <a:off x="9334500" y="-277132"/>
            <a:ext cx="2209800" cy="6531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to provide content for this slide</a:t>
            </a:r>
          </a:p>
        </p:txBody>
      </p:sp>
      <p:sp>
        <p:nvSpPr>
          <p:cNvPr id="9" name="Rectangle 8"/>
          <p:cNvSpPr/>
          <p:nvPr/>
        </p:nvSpPr>
        <p:spPr>
          <a:xfrm>
            <a:off x="9008680" y="6075580"/>
            <a:ext cx="1504950"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Return to Projects</a:t>
            </a:r>
          </a:p>
        </p:txBody>
      </p:sp>
      <p:sp>
        <p:nvSpPr>
          <p:cNvPr id="10" name="Rectangle 9"/>
          <p:cNvSpPr/>
          <p:nvPr/>
        </p:nvSpPr>
        <p:spPr>
          <a:xfrm>
            <a:off x="10716000" y="6075580"/>
            <a:ext cx="1275599"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NEXT</a:t>
            </a:r>
          </a:p>
        </p:txBody>
      </p:sp>
      <p:sp>
        <p:nvSpPr>
          <p:cNvPr id="11" name="Rectangle 10">
            <a:extLst>
              <a:ext uri="{FF2B5EF4-FFF2-40B4-BE49-F238E27FC236}">
                <a16:creationId xmlns:a16="http://schemas.microsoft.com/office/drawing/2014/main" id="{48A50A82-810E-4AAE-B960-8A30AA3E9CBA}"/>
              </a:ext>
            </a:extLst>
          </p:cNvPr>
          <p:cNvSpPr/>
          <p:nvPr/>
        </p:nvSpPr>
        <p:spPr>
          <a:xfrm>
            <a:off x="0" y="4206869"/>
            <a:ext cx="4648200" cy="1562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See CTC module CA 3 and 4 putting on a gland or connecting a cable</a:t>
            </a:r>
          </a:p>
        </p:txBody>
      </p:sp>
    </p:spTree>
    <p:custDataLst>
      <p:tags r:id="rId1"/>
    </p:custDataLst>
    <p:extLst>
      <p:ext uri="{BB962C8B-B14F-4D97-AF65-F5344CB8AC3E}">
        <p14:creationId xmlns:p14="http://schemas.microsoft.com/office/powerpoint/2010/main" val="180740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EED3-8039-49A1-8329-1F408B04069C}"/>
              </a:ext>
            </a:extLst>
          </p:cNvPr>
          <p:cNvSpPr>
            <a:spLocks noGrp="1"/>
          </p:cNvSpPr>
          <p:nvPr>
            <p:ph type="title"/>
          </p:nvPr>
        </p:nvSpPr>
        <p:spPr/>
        <p:txBody>
          <a:bodyPr/>
          <a:lstStyle/>
          <a:p>
            <a:r>
              <a:rPr lang="en-ZA" dirty="0"/>
              <a:t>Project 3: Fit a new plug to an appliance</a:t>
            </a:r>
          </a:p>
        </p:txBody>
      </p:sp>
      <p:graphicFrame>
        <p:nvGraphicFramePr>
          <p:cNvPr id="5" name="Table 4">
            <a:extLst>
              <a:ext uri="{FF2B5EF4-FFF2-40B4-BE49-F238E27FC236}">
                <a16:creationId xmlns:a16="http://schemas.microsoft.com/office/drawing/2014/main" id="{36385E60-DDA5-4720-A79B-A947E570832D}"/>
              </a:ext>
            </a:extLst>
          </p:cNvPr>
          <p:cNvGraphicFramePr>
            <a:graphicFrameLocks noGrp="1"/>
          </p:cNvGraphicFramePr>
          <p:nvPr>
            <p:extLst>
              <p:ext uri="{D42A27DB-BD31-4B8C-83A1-F6EECF244321}">
                <p14:modId xmlns:p14="http://schemas.microsoft.com/office/powerpoint/2010/main" val="1409224355"/>
              </p:ext>
            </p:extLst>
          </p:nvPr>
        </p:nvGraphicFramePr>
        <p:xfrm>
          <a:off x="9008680" y="2644479"/>
          <a:ext cx="2535621" cy="1562390"/>
        </p:xfrm>
        <a:graphic>
          <a:graphicData uri="http://schemas.openxmlformats.org/drawingml/2006/table">
            <a:tbl>
              <a:tblPr firstRow="1" bandRow="1">
                <a:tableStyleId>{1E171933-4619-4E11-9A3F-F7608DF75F80}</a:tableStyleId>
              </a:tblPr>
              <a:tblGrid>
                <a:gridCol w="2535621">
                  <a:extLst>
                    <a:ext uri="{9D8B030D-6E8A-4147-A177-3AD203B41FA5}">
                      <a16:colId xmlns:a16="http://schemas.microsoft.com/office/drawing/2014/main" val="3547807983"/>
                    </a:ext>
                  </a:extLst>
                </a:gridCol>
              </a:tblGrid>
              <a:tr h="128933">
                <a:tc>
                  <a:txBody>
                    <a:bodyPr/>
                    <a:lstStyle/>
                    <a:p>
                      <a:r>
                        <a:rPr lang="en-ZA" dirty="0"/>
                        <a:t>Materials</a:t>
                      </a:r>
                    </a:p>
                  </a:txBody>
                  <a:tcPr/>
                </a:tc>
                <a:extLst>
                  <a:ext uri="{0D108BD9-81ED-4DB2-BD59-A6C34878D82A}">
                    <a16:rowId xmlns:a16="http://schemas.microsoft.com/office/drawing/2014/main" val="1458975843"/>
                  </a:ext>
                </a:extLst>
              </a:tr>
              <a:tr h="1196630">
                <a:tc>
                  <a:txBody>
                    <a:bodyPr/>
                    <a:lstStyle/>
                    <a:p>
                      <a:r>
                        <a:rPr lang="en-ZA" dirty="0"/>
                        <a:t>Plug</a:t>
                      </a:r>
                    </a:p>
                    <a:p>
                      <a:r>
                        <a:rPr lang="en-ZA" dirty="0"/>
                        <a:t>An appliance (e.g. toaster, washing machine.)</a:t>
                      </a:r>
                    </a:p>
                  </a:txBody>
                  <a:tcPr/>
                </a:tc>
                <a:extLst>
                  <a:ext uri="{0D108BD9-81ED-4DB2-BD59-A6C34878D82A}">
                    <a16:rowId xmlns:a16="http://schemas.microsoft.com/office/drawing/2014/main" val="108961481"/>
                  </a:ext>
                </a:extLst>
              </a:tr>
            </a:tbl>
          </a:graphicData>
        </a:graphic>
      </p:graphicFrame>
      <p:graphicFrame>
        <p:nvGraphicFramePr>
          <p:cNvPr id="6" name="Table 5">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2283273472"/>
              </p:ext>
            </p:extLst>
          </p:nvPr>
        </p:nvGraphicFramePr>
        <p:xfrm>
          <a:off x="9008680" y="889142"/>
          <a:ext cx="2535620" cy="1562390"/>
        </p:xfrm>
        <a:graphic>
          <a:graphicData uri="http://schemas.openxmlformats.org/drawingml/2006/table">
            <a:tbl>
              <a:tblPr firstRow="1" bandRow="1">
                <a:tableStyleId>{10A1B5D5-9B99-4C35-A422-299274C87663}</a:tableStyleId>
              </a:tblPr>
              <a:tblGrid>
                <a:gridCol w="2535620">
                  <a:extLst>
                    <a:ext uri="{9D8B030D-6E8A-4147-A177-3AD203B41FA5}">
                      <a16:colId xmlns:a16="http://schemas.microsoft.com/office/drawing/2014/main" val="3547807983"/>
                    </a:ext>
                  </a:extLst>
                </a:gridCol>
              </a:tblGrid>
              <a:tr h="128933">
                <a:tc>
                  <a:txBody>
                    <a:bodyPr/>
                    <a:lstStyle/>
                    <a:p>
                      <a:r>
                        <a:rPr lang="en-ZA" dirty="0"/>
                        <a:t>Tools</a:t>
                      </a:r>
                    </a:p>
                  </a:txBody>
                  <a:tcPr/>
                </a:tc>
                <a:extLst>
                  <a:ext uri="{0D108BD9-81ED-4DB2-BD59-A6C34878D82A}">
                    <a16:rowId xmlns:a16="http://schemas.microsoft.com/office/drawing/2014/main" val="1458975843"/>
                  </a:ext>
                </a:extLst>
              </a:tr>
              <a:tr h="1196630">
                <a:tc>
                  <a:txBody>
                    <a:bodyPr/>
                    <a:lstStyle/>
                    <a:p>
                      <a:r>
                        <a:rPr lang="en-ZA" dirty="0"/>
                        <a:t>Insulated screwdriver </a:t>
                      </a:r>
                      <a:br>
                        <a:rPr lang="en-ZA" dirty="0"/>
                      </a:br>
                      <a:r>
                        <a:rPr lang="en-ZA" dirty="0"/>
                        <a:t>Retractable knife</a:t>
                      </a:r>
                    </a:p>
                    <a:p>
                      <a:r>
                        <a:rPr lang="en-ZA" dirty="0"/>
                        <a:t>Side cutters</a:t>
                      </a:r>
                    </a:p>
                    <a:p>
                      <a:r>
                        <a:rPr lang="en-ZA" dirty="0"/>
                        <a:t>Wire strippers</a:t>
                      </a:r>
                    </a:p>
                  </a:txBody>
                  <a:tcPr/>
                </a:tc>
                <a:extLst>
                  <a:ext uri="{0D108BD9-81ED-4DB2-BD59-A6C34878D82A}">
                    <a16:rowId xmlns:a16="http://schemas.microsoft.com/office/drawing/2014/main" val="108961481"/>
                  </a:ext>
                </a:extLst>
              </a:tr>
            </a:tbl>
          </a:graphicData>
        </a:graphic>
      </p:graphicFrame>
      <p:graphicFrame>
        <p:nvGraphicFramePr>
          <p:cNvPr id="7" name="Table 6">
            <a:extLst>
              <a:ext uri="{FF2B5EF4-FFF2-40B4-BE49-F238E27FC236}">
                <a16:creationId xmlns:a16="http://schemas.microsoft.com/office/drawing/2014/main" id="{62C132D4-2AFD-4187-AE06-3C6B8FAC57FA}"/>
              </a:ext>
            </a:extLst>
          </p:cNvPr>
          <p:cNvGraphicFramePr>
            <a:graphicFrameLocks noGrp="1"/>
          </p:cNvGraphicFramePr>
          <p:nvPr>
            <p:extLst>
              <p:ext uri="{D42A27DB-BD31-4B8C-83A1-F6EECF244321}">
                <p14:modId xmlns:p14="http://schemas.microsoft.com/office/powerpoint/2010/main" val="1259475000"/>
              </p:ext>
            </p:extLst>
          </p:nvPr>
        </p:nvGraphicFramePr>
        <p:xfrm>
          <a:off x="9008680" y="4399816"/>
          <a:ext cx="2535620" cy="1562390"/>
        </p:xfrm>
        <a:graphic>
          <a:graphicData uri="http://schemas.openxmlformats.org/drawingml/2006/table">
            <a:tbl>
              <a:tblPr firstRow="1" bandRow="1">
                <a:tableStyleId>{FABFCF23-3B69-468F-B69F-88F6DE6A72F2}</a:tableStyleId>
              </a:tblPr>
              <a:tblGrid>
                <a:gridCol w="2535620">
                  <a:extLst>
                    <a:ext uri="{9D8B030D-6E8A-4147-A177-3AD203B41FA5}">
                      <a16:colId xmlns:a16="http://schemas.microsoft.com/office/drawing/2014/main" val="3547807983"/>
                    </a:ext>
                  </a:extLst>
                </a:gridCol>
              </a:tblGrid>
              <a:tr h="150179">
                <a:tc>
                  <a:txBody>
                    <a:bodyPr/>
                    <a:lstStyle/>
                    <a:p>
                      <a:r>
                        <a:rPr lang="en-ZA" dirty="0"/>
                        <a:t>Video tutorial</a:t>
                      </a:r>
                    </a:p>
                  </a:txBody>
                  <a:tcPr/>
                </a:tc>
                <a:extLst>
                  <a:ext uri="{0D108BD9-81ED-4DB2-BD59-A6C34878D82A}">
                    <a16:rowId xmlns:a16="http://schemas.microsoft.com/office/drawing/2014/main" val="1458975843"/>
                  </a:ext>
                </a:extLst>
              </a:tr>
              <a:tr h="1196630">
                <a:tc>
                  <a:txBody>
                    <a:bodyPr/>
                    <a:lstStyle/>
                    <a:p>
                      <a:r>
                        <a:rPr lang="en-ZA" dirty="0">
                          <a:hlinkClick r:id="rId4"/>
                        </a:rPr>
                        <a:t>https://youtu.be/zgLo9WsDR4I</a:t>
                      </a:r>
                      <a:r>
                        <a:rPr lang="en-ZA" dirty="0"/>
                        <a:t> </a:t>
                      </a:r>
                    </a:p>
                  </a:txBody>
                  <a:tcPr/>
                </a:tc>
                <a:extLst>
                  <a:ext uri="{0D108BD9-81ED-4DB2-BD59-A6C34878D82A}">
                    <a16:rowId xmlns:a16="http://schemas.microsoft.com/office/drawing/2014/main" val="108961481"/>
                  </a:ext>
                </a:extLst>
              </a:tr>
            </a:tbl>
          </a:graphicData>
        </a:graphic>
      </p:graphicFrame>
      <p:graphicFrame>
        <p:nvGraphicFramePr>
          <p:cNvPr id="8" name="Table 7">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4184822511"/>
              </p:ext>
            </p:extLst>
          </p:nvPr>
        </p:nvGraphicFramePr>
        <p:xfrm>
          <a:off x="838199" y="1458441"/>
          <a:ext cx="7305675" cy="5120640"/>
        </p:xfrm>
        <a:graphic>
          <a:graphicData uri="http://schemas.openxmlformats.org/drawingml/2006/table">
            <a:tbl>
              <a:tblPr firstRow="1" bandRow="1">
                <a:tableStyleId>{10A1B5D5-9B99-4C35-A422-299274C87663}</a:tableStyleId>
              </a:tblPr>
              <a:tblGrid>
                <a:gridCol w="7305675">
                  <a:extLst>
                    <a:ext uri="{9D8B030D-6E8A-4147-A177-3AD203B41FA5}">
                      <a16:colId xmlns:a16="http://schemas.microsoft.com/office/drawing/2014/main" val="3547807983"/>
                    </a:ext>
                  </a:extLst>
                </a:gridCol>
              </a:tblGrid>
              <a:tr h="0">
                <a:tc>
                  <a:txBody>
                    <a:bodyPr/>
                    <a:lstStyle/>
                    <a:p>
                      <a:r>
                        <a:rPr lang="en-ZA" dirty="0"/>
                        <a:t>Steps:</a:t>
                      </a:r>
                    </a:p>
                  </a:txBody>
                  <a:tcPr/>
                </a:tc>
                <a:extLst>
                  <a:ext uri="{0D108BD9-81ED-4DB2-BD59-A6C34878D82A}">
                    <a16:rowId xmlns:a16="http://schemas.microsoft.com/office/drawing/2014/main" val="1458975843"/>
                  </a:ext>
                </a:extLst>
              </a:tr>
              <a:tr h="1196630">
                <a:tc>
                  <a:txBody>
                    <a:bodyPr/>
                    <a:lstStyle/>
                    <a:p>
                      <a:pPr marL="342900" indent="-342900">
                        <a:buFont typeface="+mj-lt"/>
                        <a:buAutoNum type="arabicPeriod"/>
                      </a:pPr>
                      <a:r>
                        <a:rPr lang="en-ZA" dirty="0"/>
                        <a:t>Using the correct screwdriver for the screw  type used on the plug unscrew the cover and remove.</a:t>
                      </a:r>
                    </a:p>
                    <a:p>
                      <a:pPr marL="342900" indent="-342900">
                        <a:buFont typeface="+mj-lt"/>
                        <a:buAutoNum type="arabicPeriod"/>
                      </a:pPr>
                      <a:r>
                        <a:rPr lang="en-ZA" dirty="0"/>
                        <a:t>Use the screw driver to loosen terminal screws (L) and (N) to provide sufficient space to receive the wires.</a:t>
                      </a:r>
                    </a:p>
                    <a:p>
                      <a:pPr marL="342900" indent="-342900">
                        <a:buFont typeface="+mj-lt"/>
                        <a:buAutoNum type="arabicPeriod"/>
                      </a:pPr>
                      <a:r>
                        <a:rPr lang="en-ZA" dirty="0"/>
                        <a:t>Inspect the  wires on the appliance’s power cable and strip back the cable sheath using the retractable knife, or the wire strippers, to expose the three wires  (Blue – Neutral, Brown – Live and Green/yellow – Earth)</a:t>
                      </a:r>
                    </a:p>
                    <a:p>
                      <a:pPr marL="342900" indent="-342900">
                        <a:buFont typeface="+mj-lt"/>
                        <a:buAutoNum type="arabicPeriod"/>
                      </a:pPr>
                      <a:r>
                        <a:rPr lang="en-ZA" dirty="0"/>
                        <a:t>Use the wire strippers to strip off a small section of the plastic insulation to expose the copper wire on each wire.</a:t>
                      </a:r>
                    </a:p>
                    <a:p>
                      <a:pPr marL="342900" indent="-342900">
                        <a:buFont typeface="+mj-lt"/>
                        <a:buAutoNum type="arabicPeriod"/>
                      </a:pPr>
                      <a:r>
                        <a:rPr lang="en-ZA" dirty="0"/>
                        <a:t>Insert the correct colour wire to the correct terminal in the plug. (look for the letters ‘N’, [bottom left ] and ‘L’ [bottom right] on the terminals. While Earth is the top terminal.) and using the screw driver tighten the terminal clamp to hold the wire firmly in place. </a:t>
                      </a:r>
                    </a:p>
                    <a:p>
                      <a:pPr marL="342900" indent="-342900">
                        <a:buFont typeface="+mj-lt"/>
                        <a:buAutoNum type="arabicPeriod"/>
                      </a:pPr>
                      <a:r>
                        <a:rPr lang="en-ZA" dirty="0"/>
                        <a:t>Push the core cable firmly into the  core bracket</a:t>
                      </a:r>
                    </a:p>
                    <a:p>
                      <a:pPr marL="342900" indent="-342900">
                        <a:buFont typeface="+mj-lt"/>
                        <a:buAutoNum type="arabicPeriod"/>
                      </a:pPr>
                      <a:r>
                        <a:rPr lang="en-ZA" dirty="0"/>
                        <a:t>Once all three wires and the cable is secure screw the plastic cover back onto the plug.</a:t>
                      </a:r>
                    </a:p>
                    <a:p>
                      <a:endParaRPr lang="en-ZA" dirty="0"/>
                    </a:p>
                  </a:txBody>
                  <a:tcPr/>
                </a:tc>
                <a:extLst>
                  <a:ext uri="{0D108BD9-81ED-4DB2-BD59-A6C34878D82A}">
                    <a16:rowId xmlns:a16="http://schemas.microsoft.com/office/drawing/2014/main" val="108961481"/>
                  </a:ext>
                </a:extLst>
              </a:tr>
            </a:tbl>
          </a:graphicData>
        </a:graphic>
      </p:graphicFrame>
      <p:sp>
        <p:nvSpPr>
          <p:cNvPr id="9" name="Rectangle 8"/>
          <p:cNvSpPr/>
          <p:nvPr/>
        </p:nvSpPr>
        <p:spPr>
          <a:xfrm>
            <a:off x="9008680" y="6075580"/>
            <a:ext cx="1504950"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Return to Projects</a:t>
            </a:r>
          </a:p>
        </p:txBody>
      </p:sp>
      <p:sp>
        <p:nvSpPr>
          <p:cNvPr id="10" name="Rectangle 9"/>
          <p:cNvSpPr/>
          <p:nvPr/>
        </p:nvSpPr>
        <p:spPr>
          <a:xfrm>
            <a:off x="10716000" y="6075580"/>
            <a:ext cx="1275599"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NEXT</a:t>
            </a:r>
          </a:p>
        </p:txBody>
      </p:sp>
    </p:spTree>
    <p:custDataLst>
      <p:tags r:id="rId1"/>
    </p:custDataLst>
    <p:extLst>
      <p:ext uri="{BB962C8B-B14F-4D97-AF65-F5344CB8AC3E}">
        <p14:creationId xmlns:p14="http://schemas.microsoft.com/office/powerpoint/2010/main" val="261930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1096876297"/>
              </p:ext>
            </p:extLst>
          </p:nvPr>
        </p:nvGraphicFramePr>
        <p:xfrm>
          <a:off x="838199" y="990355"/>
          <a:ext cx="7754007" cy="5394960"/>
        </p:xfrm>
        <a:graphic>
          <a:graphicData uri="http://schemas.openxmlformats.org/drawingml/2006/table">
            <a:tbl>
              <a:tblPr firstRow="1" bandRow="1">
                <a:tableStyleId>{10A1B5D5-9B99-4C35-A422-299274C87663}</a:tableStyleId>
              </a:tblPr>
              <a:tblGrid>
                <a:gridCol w="7754007">
                  <a:extLst>
                    <a:ext uri="{9D8B030D-6E8A-4147-A177-3AD203B41FA5}">
                      <a16:colId xmlns:a16="http://schemas.microsoft.com/office/drawing/2014/main" val="3547807983"/>
                    </a:ext>
                  </a:extLst>
                </a:gridCol>
              </a:tblGrid>
              <a:tr h="0">
                <a:tc>
                  <a:txBody>
                    <a:bodyPr/>
                    <a:lstStyle/>
                    <a:p>
                      <a:r>
                        <a:rPr lang="en-ZA" dirty="0"/>
                        <a:t>Steps:</a:t>
                      </a:r>
                    </a:p>
                  </a:txBody>
                  <a:tcPr/>
                </a:tc>
                <a:extLst>
                  <a:ext uri="{0D108BD9-81ED-4DB2-BD59-A6C34878D82A}">
                    <a16:rowId xmlns:a16="http://schemas.microsoft.com/office/drawing/2014/main" val="1458975843"/>
                  </a:ext>
                </a:extLst>
              </a:tr>
              <a:tr h="1196630">
                <a:tc>
                  <a:txBody>
                    <a:bodyPr/>
                    <a:lstStyle/>
                    <a:p>
                      <a:pPr marL="342900" indent="-342900">
                        <a:buFont typeface="+mj-lt"/>
                        <a:buAutoNum type="arabicPeriod"/>
                      </a:pPr>
                      <a:r>
                        <a:rPr lang="en-ZA" dirty="0"/>
                        <a:t>Before you start  ensure the power has been turned off at the distribution board (DB)! (Plug in a lamp to test if there is still power being distributed to the socket.)</a:t>
                      </a:r>
                    </a:p>
                    <a:p>
                      <a:pPr marL="342900" indent="-342900">
                        <a:buFont typeface="+mj-lt"/>
                        <a:buAutoNum type="arabicPeriod"/>
                      </a:pPr>
                      <a:r>
                        <a:rPr lang="en-ZA" dirty="0"/>
                        <a:t>Use the correct screw driver and remove any screws that hold the face plate and the receptacle/bracket to the wall socket box.</a:t>
                      </a:r>
                    </a:p>
                    <a:p>
                      <a:pPr marL="342900" indent="-342900">
                        <a:buFont typeface="+mj-lt"/>
                        <a:buAutoNum type="arabicPeriod"/>
                      </a:pPr>
                      <a:r>
                        <a:rPr lang="en-ZA" dirty="0"/>
                        <a:t>When loose pull the receptacle/bracket forward to expose the wires and note how it is wired. The new socket will need to be wired in exactly the same way. </a:t>
                      </a:r>
                    </a:p>
                    <a:p>
                      <a:pPr marL="342900" indent="-342900">
                        <a:buFont typeface="+mj-lt"/>
                        <a:buAutoNum type="arabicPeriod"/>
                      </a:pPr>
                      <a:r>
                        <a:rPr lang="en-ZA" dirty="0"/>
                        <a:t>Use the correct screwdriver to loosen the wires connected to the receptacle. If you cannot release the wires use the side cutters and cut it free. Then use the wire strippers to expose some of the copper wires, ready for connection to the new receptacle .</a:t>
                      </a:r>
                    </a:p>
                    <a:p>
                      <a:pPr marL="342900" indent="-342900">
                        <a:buFont typeface="+mj-lt"/>
                        <a:buAutoNum type="arabicPeriod"/>
                      </a:pPr>
                      <a:r>
                        <a:rPr lang="en-ZA" dirty="0"/>
                        <a:t>Insert the wires into the correct terminals on the new socket. Blue (N - bottom left terminal) and Brown (B - bottom right terminal ). Earth is often demarcated as</a:t>
                      </a:r>
                    </a:p>
                    <a:p>
                      <a:pPr marL="342900" indent="-342900">
                        <a:buFont typeface="+mj-lt"/>
                        <a:buAutoNum type="arabicPeriod"/>
                      </a:pPr>
                      <a:r>
                        <a:rPr lang="en-ZA" dirty="0"/>
                        <a:t> Fold the wires so that you can insert the receptacle back into the wall and then screw the face plate back on. </a:t>
                      </a:r>
                    </a:p>
                    <a:p>
                      <a:pPr marL="342900" indent="-342900">
                        <a:buFont typeface="+mj-lt"/>
                        <a:buAutoNum type="arabicPeriod"/>
                      </a:pPr>
                      <a:r>
                        <a:rPr lang="en-ZA" dirty="0"/>
                        <a:t>Turn on the power at the DB box.</a:t>
                      </a:r>
                    </a:p>
                    <a:p>
                      <a:endParaRPr lang="en-ZA" dirty="0"/>
                    </a:p>
                  </a:txBody>
                  <a:tcPr/>
                </a:tc>
                <a:extLst>
                  <a:ext uri="{0D108BD9-81ED-4DB2-BD59-A6C34878D82A}">
                    <a16:rowId xmlns:a16="http://schemas.microsoft.com/office/drawing/2014/main" val="108961481"/>
                  </a:ext>
                </a:extLst>
              </a:tr>
            </a:tbl>
          </a:graphicData>
        </a:graphic>
      </p:graphicFrame>
      <p:sp>
        <p:nvSpPr>
          <p:cNvPr id="2" name="Title 1">
            <a:extLst>
              <a:ext uri="{FF2B5EF4-FFF2-40B4-BE49-F238E27FC236}">
                <a16:creationId xmlns:a16="http://schemas.microsoft.com/office/drawing/2014/main" id="{4AFFEED3-8039-49A1-8329-1F408B04069C}"/>
              </a:ext>
            </a:extLst>
          </p:cNvPr>
          <p:cNvSpPr>
            <a:spLocks noGrp="1"/>
          </p:cNvSpPr>
          <p:nvPr>
            <p:ph type="title"/>
          </p:nvPr>
        </p:nvSpPr>
        <p:spPr>
          <a:xfrm>
            <a:off x="838200" y="2515"/>
            <a:ext cx="10515600" cy="1325563"/>
          </a:xfrm>
        </p:spPr>
        <p:txBody>
          <a:bodyPr/>
          <a:lstStyle/>
          <a:p>
            <a:r>
              <a:rPr lang="en-ZA" dirty="0"/>
              <a:t>Project 4: Replace a wall socket</a:t>
            </a:r>
          </a:p>
        </p:txBody>
      </p:sp>
      <p:graphicFrame>
        <p:nvGraphicFramePr>
          <p:cNvPr id="5" name="Table 4">
            <a:extLst>
              <a:ext uri="{FF2B5EF4-FFF2-40B4-BE49-F238E27FC236}">
                <a16:creationId xmlns:a16="http://schemas.microsoft.com/office/drawing/2014/main" id="{09482587-92BC-4D95-90FA-A613CF916689}"/>
              </a:ext>
            </a:extLst>
          </p:cNvPr>
          <p:cNvGraphicFramePr>
            <a:graphicFrameLocks noGrp="1"/>
          </p:cNvGraphicFramePr>
          <p:nvPr>
            <p:extLst>
              <p:ext uri="{D42A27DB-BD31-4B8C-83A1-F6EECF244321}">
                <p14:modId xmlns:p14="http://schemas.microsoft.com/office/powerpoint/2010/main" val="3748295071"/>
              </p:ext>
            </p:extLst>
          </p:nvPr>
        </p:nvGraphicFramePr>
        <p:xfrm>
          <a:off x="9008680" y="3117443"/>
          <a:ext cx="2535621" cy="1562390"/>
        </p:xfrm>
        <a:graphic>
          <a:graphicData uri="http://schemas.openxmlformats.org/drawingml/2006/table">
            <a:tbl>
              <a:tblPr firstRow="1" bandRow="1">
                <a:tableStyleId>{1E171933-4619-4E11-9A3F-F7608DF75F80}</a:tableStyleId>
              </a:tblPr>
              <a:tblGrid>
                <a:gridCol w="2535621">
                  <a:extLst>
                    <a:ext uri="{9D8B030D-6E8A-4147-A177-3AD203B41FA5}">
                      <a16:colId xmlns:a16="http://schemas.microsoft.com/office/drawing/2014/main" val="3547807983"/>
                    </a:ext>
                  </a:extLst>
                </a:gridCol>
              </a:tblGrid>
              <a:tr h="128933">
                <a:tc>
                  <a:txBody>
                    <a:bodyPr/>
                    <a:lstStyle/>
                    <a:p>
                      <a:r>
                        <a:rPr lang="en-ZA" dirty="0"/>
                        <a:t>Materials</a:t>
                      </a:r>
                    </a:p>
                  </a:txBody>
                  <a:tcPr/>
                </a:tc>
                <a:extLst>
                  <a:ext uri="{0D108BD9-81ED-4DB2-BD59-A6C34878D82A}">
                    <a16:rowId xmlns:a16="http://schemas.microsoft.com/office/drawing/2014/main" val="1458975843"/>
                  </a:ext>
                </a:extLst>
              </a:tr>
              <a:tr h="1196630">
                <a:tc>
                  <a:txBody>
                    <a:bodyPr/>
                    <a:lstStyle/>
                    <a:p>
                      <a:r>
                        <a:rPr lang="en-ZA" dirty="0"/>
                        <a:t>Replacement Socket Outlet</a:t>
                      </a:r>
                    </a:p>
                  </a:txBody>
                  <a:tcPr/>
                </a:tc>
                <a:extLst>
                  <a:ext uri="{0D108BD9-81ED-4DB2-BD59-A6C34878D82A}">
                    <a16:rowId xmlns:a16="http://schemas.microsoft.com/office/drawing/2014/main" val="108961481"/>
                  </a:ext>
                </a:extLst>
              </a:tr>
            </a:tbl>
          </a:graphicData>
        </a:graphic>
      </p:graphicFrame>
      <p:graphicFrame>
        <p:nvGraphicFramePr>
          <p:cNvPr id="6" name="Table 5">
            <a:extLst>
              <a:ext uri="{FF2B5EF4-FFF2-40B4-BE49-F238E27FC236}">
                <a16:creationId xmlns:a16="http://schemas.microsoft.com/office/drawing/2014/main" id="{02AA54FC-D49E-4232-9AA4-E64D84358D5A}"/>
              </a:ext>
            </a:extLst>
          </p:cNvPr>
          <p:cNvGraphicFramePr>
            <a:graphicFrameLocks noGrp="1"/>
          </p:cNvGraphicFramePr>
          <p:nvPr>
            <p:extLst>
              <p:ext uri="{D42A27DB-BD31-4B8C-83A1-F6EECF244321}">
                <p14:modId xmlns:p14="http://schemas.microsoft.com/office/powerpoint/2010/main" val="1326524245"/>
              </p:ext>
            </p:extLst>
          </p:nvPr>
        </p:nvGraphicFramePr>
        <p:xfrm>
          <a:off x="9008680" y="1094084"/>
          <a:ext cx="2535620" cy="1828800"/>
        </p:xfrm>
        <a:graphic>
          <a:graphicData uri="http://schemas.openxmlformats.org/drawingml/2006/table">
            <a:tbl>
              <a:tblPr firstRow="1" bandRow="1">
                <a:tableStyleId>{10A1B5D5-9B99-4C35-A422-299274C87663}</a:tableStyleId>
              </a:tblPr>
              <a:tblGrid>
                <a:gridCol w="2535620">
                  <a:extLst>
                    <a:ext uri="{9D8B030D-6E8A-4147-A177-3AD203B41FA5}">
                      <a16:colId xmlns:a16="http://schemas.microsoft.com/office/drawing/2014/main" val="3547807983"/>
                    </a:ext>
                  </a:extLst>
                </a:gridCol>
              </a:tblGrid>
              <a:tr h="128933">
                <a:tc>
                  <a:txBody>
                    <a:bodyPr/>
                    <a:lstStyle/>
                    <a:p>
                      <a:r>
                        <a:rPr lang="en-ZA" dirty="0"/>
                        <a:t>Tools</a:t>
                      </a:r>
                    </a:p>
                  </a:txBody>
                  <a:tcPr/>
                </a:tc>
                <a:extLst>
                  <a:ext uri="{0D108BD9-81ED-4DB2-BD59-A6C34878D82A}">
                    <a16:rowId xmlns:a16="http://schemas.microsoft.com/office/drawing/2014/main" val="1458975843"/>
                  </a:ext>
                </a:extLst>
              </a:tr>
              <a:tr h="1196630">
                <a:tc>
                  <a:txBody>
                    <a:bodyPr/>
                    <a:lstStyle/>
                    <a:p>
                      <a:r>
                        <a:rPr lang="en-ZA" dirty="0"/>
                        <a:t>Insulated screwdriver </a:t>
                      </a:r>
                      <a:br>
                        <a:rPr lang="en-ZA" dirty="0"/>
                      </a:br>
                      <a:r>
                        <a:rPr lang="en-ZA" dirty="0"/>
                        <a:t>Retractable knife</a:t>
                      </a:r>
                    </a:p>
                    <a:p>
                      <a:r>
                        <a:rPr lang="en-ZA" dirty="0"/>
                        <a:t>Side cutters</a:t>
                      </a:r>
                    </a:p>
                    <a:p>
                      <a:r>
                        <a:rPr lang="en-ZA" dirty="0"/>
                        <a:t>Wire strippers</a:t>
                      </a:r>
                    </a:p>
                    <a:p>
                      <a:r>
                        <a:rPr lang="en-ZA" dirty="0"/>
                        <a:t>Pliers</a:t>
                      </a:r>
                    </a:p>
                  </a:txBody>
                  <a:tcPr/>
                </a:tc>
                <a:extLst>
                  <a:ext uri="{0D108BD9-81ED-4DB2-BD59-A6C34878D82A}">
                    <a16:rowId xmlns:a16="http://schemas.microsoft.com/office/drawing/2014/main" val="108961481"/>
                  </a:ext>
                </a:extLst>
              </a:tr>
            </a:tbl>
          </a:graphicData>
        </a:graphic>
      </p:graphicFrame>
      <p:graphicFrame>
        <p:nvGraphicFramePr>
          <p:cNvPr id="7" name="Table 6">
            <a:extLst>
              <a:ext uri="{FF2B5EF4-FFF2-40B4-BE49-F238E27FC236}">
                <a16:creationId xmlns:a16="http://schemas.microsoft.com/office/drawing/2014/main" id="{E8B37FAE-E642-429B-8EB6-0926A7F7F0CF}"/>
              </a:ext>
            </a:extLst>
          </p:cNvPr>
          <p:cNvGraphicFramePr>
            <a:graphicFrameLocks noGrp="1"/>
          </p:cNvGraphicFramePr>
          <p:nvPr>
            <p:extLst>
              <p:ext uri="{D42A27DB-BD31-4B8C-83A1-F6EECF244321}">
                <p14:modId xmlns:p14="http://schemas.microsoft.com/office/powerpoint/2010/main" val="214941509"/>
              </p:ext>
            </p:extLst>
          </p:nvPr>
        </p:nvGraphicFramePr>
        <p:xfrm>
          <a:off x="9008680" y="4872780"/>
          <a:ext cx="2535620" cy="1078412"/>
        </p:xfrm>
        <a:graphic>
          <a:graphicData uri="http://schemas.openxmlformats.org/drawingml/2006/table">
            <a:tbl>
              <a:tblPr firstRow="1" bandRow="1">
                <a:tableStyleId>{FABFCF23-3B69-468F-B69F-88F6DE6A72F2}</a:tableStyleId>
              </a:tblPr>
              <a:tblGrid>
                <a:gridCol w="2535620">
                  <a:extLst>
                    <a:ext uri="{9D8B030D-6E8A-4147-A177-3AD203B41FA5}">
                      <a16:colId xmlns:a16="http://schemas.microsoft.com/office/drawing/2014/main" val="3547807983"/>
                    </a:ext>
                  </a:extLst>
                </a:gridCol>
              </a:tblGrid>
              <a:tr h="314625">
                <a:tc>
                  <a:txBody>
                    <a:bodyPr/>
                    <a:lstStyle/>
                    <a:p>
                      <a:r>
                        <a:rPr lang="en-ZA" dirty="0"/>
                        <a:t>Video tutorial</a:t>
                      </a:r>
                    </a:p>
                  </a:txBody>
                  <a:tcPr/>
                </a:tc>
                <a:extLst>
                  <a:ext uri="{0D108BD9-81ED-4DB2-BD59-A6C34878D82A}">
                    <a16:rowId xmlns:a16="http://schemas.microsoft.com/office/drawing/2014/main" val="1458975843"/>
                  </a:ext>
                </a:extLst>
              </a:tr>
              <a:tr h="712652">
                <a:tc>
                  <a:txBody>
                    <a:bodyPr/>
                    <a:lstStyle/>
                    <a:p>
                      <a:r>
                        <a:rPr lang="en-ZA" dirty="0">
                          <a:hlinkClick r:id="rId4"/>
                        </a:rPr>
                        <a:t>https://youtu.be/tWb-NP44gvo</a:t>
                      </a:r>
                      <a:r>
                        <a:rPr lang="en-ZA" dirty="0"/>
                        <a:t> </a:t>
                      </a:r>
                    </a:p>
                  </a:txBody>
                  <a:tcPr/>
                </a:tc>
                <a:extLst>
                  <a:ext uri="{0D108BD9-81ED-4DB2-BD59-A6C34878D82A}">
                    <a16:rowId xmlns:a16="http://schemas.microsoft.com/office/drawing/2014/main" val="108961481"/>
                  </a:ext>
                </a:extLst>
              </a:tr>
            </a:tbl>
          </a:graphicData>
        </a:graphic>
      </p:graphicFrame>
      <p:pic>
        <p:nvPicPr>
          <p:cNvPr id="8" name="Picture 7">
            <a:extLst>
              <a:ext uri="{FF2B5EF4-FFF2-40B4-BE49-F238E27FC236}">
                <a16:creationId xmlns:a16="http://schemas.microsoft.com/office/drawing/2014/main" id="{8235B26C-BEC0-4C78-8070-BE275142CACE}"/>
              </a:ext>
            </a:extLst>
          </p:cNvPr>
          <p:cNvPicPr>
            <a:picLocks noChangeAspect="1"/>
          </p:cNvPicPr>
          <p:nvPr/>
        </p:nvPicPr>
        <p:blipFill>
          <a:blip r:embed="rId5"/>
          <a:stretch>
            <a:fillRect/>
          </a:stretch>
        </p:blipFill>
        <p:spPr>
          <a:xfrm>
            <a:off x="2764668" y="4947059"/>
            <a:ext cx="232317" cy="357188"/>
          </a:xfrm>
          <a:prstGeom prst="rect">
            <a:avLst/>
          </a:prstGeom>
        </p:spPr>
      </p:pic>
      <p:sp>
        <p:nvSpPr>
          <p:cNvPr id="10" name="Rectangle 9"/>
          <p:cNvSpPr/>
          <p:nvPr/>
        </p:nvSpPr>
        <p:spPr>
          <a:xfrm>
            <a:off x="9008680" y="6075580"/>
            <a:ext cx="1504950"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Return to Projects</a:t>
            </a:r>
          </a:p>
        </p:txBody>
      </p:sp>
      <p:sp>
        <p:nvSpPr>
          <p:cNvPr id="11" name="Rectangle 10"/>
          <p:cNvSpPr/>
          <p:nvPr/>
        </p:nvSpPr>
        <p:spPr>
          <a:xfrm>
            <a:off x="10716000" y="6075580"/>
            <a:ext cx="1275599"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NEXT</a:t>
            </a:r>
          </a:p>
        </p:txBody>
      </p:sp>
    </p:spTree>
    <p:custDataLst>
      <p:tags r:id="rId1"/>
    </p:custDataLst>
    <p:extLst>
      <p:ext uri="{BB962C8B-B14F-4D97-AF65-F5344CB8AC3E}">
        <p14:creationId xmlns:p14="http://schemas.microsoft.com/office/powerpoint/2010/main" val="100666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596" y="1496469"/>
            <a:ext cx="9596443" cy="1116679"/>
          </a:xfrm>
        </p:spPr>
        <p:txBody>
          <a:bodyPr>
            <a:no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Content Placeholder 2"/>
          <p:cNvSpPr txBox="1">
            <a:spLocks/>
          </p:cNvSpPr>
          <p:nvPr/>
        </p:nvSpPr>
        <p:spPr>
          <a:xfrm>
            <a:off x="1196386" y="1550626"/>
            <a:ext cx="7956015"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X</a:t>
            </a:r>
          </a:p>
          <a:p>
            <a:r>
              <a:rPr lang="en-GB" dirty="0"/>
              <a:t>Y</a:t>
            </a:r>
          </a:p>
          <a:p>
            <a:r>
              <a:rPr lang="en-GB" dirty="0"/>
              <a:t>Z</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B99A2243-0C52-D542-BF61-3FAD1B77F3F3}"/>
              </a:ext>
            </a:extLst>
          </p:cNvPr>
          <p:cNvSpPr/>
          <p:nvPr/>
        </p:nvSpPr>
        <p:spPr>
          <a:xfrm>
            <a:off x="1196386" y="4968571"/>
            <a:ext cx="10566989" cy="830997"/>
          </a:xfrm>
          <a:prstGeom prst="rect">
            <a:avLst/>
          </a:prstGeom>
          <a:solidFill>
            <a:schemeClr val="accent6">
              <a:lumMod val="60000"/>
              <a:lumOff val="40000"/>
            </a:schemeClr>
          </a:solidFill>
        </p:spPr>
        <p:txBody>
          <a:bodyPr wrap="square">
            <a:spAutoFit/>
          </a:bodyPr>
          <a:lstStyle/>
          <a:p>
            <a:r>
              <a:rPr lang="en-GB" sz="2400" b="1" dirty="0"/>
              <a:t>Don’t feel confident yet about these topics? </a:t>
            </a:r>
            <a:r>
              <a:rPr lang="en-GB" sz="2400" i="1" dirty="0"/>
              <a:t>Click on each to review the content. </a:t>
            </a:r>
            <a:r>
              <a:rPr lang="en-GB" sz="2400" b="1" dirty="0"/>
              <a:t>Feeling confident? </a:t>
            </a:r>
            <a:r>
              <a:rPr lang="en-GB" sz="2400" i="1" dirty="0"/>
              <a:t>Click next to proceed with this unit.</a:t>
            </a:r>
          </a:p>
        </p:txBody>
      </p:sp>
      <p:pic>
        <p:nvPicPr>
          <p:cNvPr id="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979" y="4864714"/>
            <a:ext cx="854046" cy="854046"/>
          </a:xfrm>
          <a:prstGeom prst="rect">
            <a:avLst/>
          </a:prstGeom>
        </p:spPr>
      </p:pic>
      <p:sp>
        <p:nvSpPr>
          <p:cNvPr id="9" name="Title 1"/>
          <p:cNvSpPr>
            <a:spLocks noGrp="1"/>
          </p:cNvSpPr>
          <p:nvPr>
            <p:ph type="title"/>
          </p:nvPr>
        </p:nvSpPr>
        <p:spPr>
          <a:xfrm>
            <a:off x="1153883" y="264463"/>
            <a:ext cx="7616770" cy="960112"/>
          </a:xfrm>
        </p:spPr>
        <p:txBody>
          <a:bodyPr>
            <a:normAutofit/>
          </a:bodyPr>
          <a:lstStyle/>
          <a:p>
            <a:r>
              <a:rPr lang="en-GB" sz="3600" dirty="0">
                <a:latin typeface="+mn-lt"/>
              </a:rPr>
              <a:t>Assumed Prior Learning</a:t>
            </a:r>
          </a:p>
        </p:txBody>
      </p:sp>
      <p:sp>
        <p:nvSpPr>
          <p:cNvPr id="10" name="Rectangle 9"/>
          <p:cNvSpPr/>
          <p:nvPr/>
        </p:nvSpPr>
        <p:spPr>
          <a:xfrm>
            <a:off x="844244" y="1639344"/>
            <a:ext cx="267775" cy="243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850825" y="2115603"/>
            <a:ext cx="267775" cy="243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867725" y="2566236"/>
            <a:ext cx="267775" cy="243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custDataLst>
      <p:tags r:id="rId1"/>
    </p:custDataLst>
    <p:extLst>
      <p:ext uri="{BB962C8B-B14F-4D97-AF65-F5344CB8AC3E}">
        <p14:creationId xmlns:p14="http://schemas.microsoft.com/office/powerpoint/2010/main" val="268684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EED3-8039-49A1-8329-1F408B04069C}"/>
              </a:ext>
            </a:extLst>
          </p:cNvPr>
          <p:cNvSpPr>
            <a:spLocks noGrp="1"/>
          </p:cNvSpPr>
          <p:nvPr>
            <p:ph type="title"/>
          </p:nvPr>
        </p:nvSpPr>
        <p:spPr/>
        <p:txBody>
          <a:bodyPr/>
          <a:lstStyle/>
          <a:p>
            <a:r>
              <a:rPr lang="en-ZA" dirty="0"/>
              <a:t>Project 5:</a:t>
            </a:r>
          </a:p>
        </p:txBody>
      </p:sp>
      <p:graphicFrame>
        <p:nvGraphicFramePr>
          <p:cNvPr id="5" name="Table 4">
            <a:extLst>
              <a:ext uri="{FF2B5EF4-FFF2-40B4-BE49-F238E27FC236}">
                <a16:creationId xmlns:a16="http://schemas.microsoft.com/office/drawing/2014/main" id="{36385E60-DDA5-4720-A79B-A947E570832D}"/>
              </a:ext>
            </a:extLst>
          </p:cNvPr>
          <p:cNvGraphicFramePr>
            <a:graphicFrameLocks noGrp="1"/>
          </p:cNvGraphicFramePr>
          <p:nvPr>
            <p:extLst>
              <p:ext uri="{D42A27DB-BD31-4B8C-83A1-F6EECF244321}">
                <p14:modId xmlns:p14="http://schemas.microsoft.com/office/powerpoint/2010/main" val="1510847317"/>
              </p:ext>
            </p:extLst>
          </p:nvPr>
        </p:nvGraphicFramePr>
        <p:xfrm>
          <a:off x="9008680" y="2644479"/>
          <a:ext cx="2535621" cy="1562390"/>
        </p:xfrm>
        <a:graphic>
          <a:graphicData uri="http://schemas.openxmlformats.org/drawingml/2006/table">
            <a:tbl>
              <a:tblPr firstRow="1" bandRow="1">
                <a:tableStyleId>{1E171933-4619-4E11-9A3F-F7608DF75F80}</a:tableStyleId>
              </a:tblPr>
              <a:tblGrid>
                <a:gridCol w="2535621">
                  <a:extLst>
                    <a:ext uri="{9D8B030D-6E8A-4147-A177-3AD203B41FA5}">
                      <a16:colId xmlns:a16="http://schemas.microsoft.com/office/drawing/2014/main" val="3547807983"/>
                    </a:ext>
                  </a:extLst>
                </a:gridCol>
              </a:tblGrid>
              <a:tr h="128933">
                <a:tc>
                  <a:txBody>
                    <a:bodyPr/>
                    <a:lstStyle/>
                    <a:p>
                      <a:r>
                        <a:rPr lang="en-ZA" dirty="0"/>
                        <a:t>Materials</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6" name="Table 5">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65703754"/>
              </p:ext>
            </p:extLst>
          </p:nvPr>
        </p:nvGraphicFramePr>
        <p:xfrm>
          <a:off x="9008680" y="889142"/>
          <a:ext cx="2535620" cy="1562390"/>
        </p:xfrm>
        <a:graphic>
          <a:graphicData uri="http://schemas.openxmlformats.org/drawingml/2006/table">
            <a:tbl>
              <a:tblPr firstRow="1" bandRow="1">
                <a:tableStyleId>{10A1B5D5-9B99-4C35-A422-299274C87663}</a:tableStyleId>
              </a:tblPr>
              <a:tblGrid>
                <a:gridCol w="2535620">
                  <a:extLst>
                    <a:ext uri="{9D8B030D-6E8A-4147-A177-3AD203B41FA5}">
                      <a16:colId xmlns:a16="http://schemas.microsoft.com/office/drawing/2014/main" val="3547807983"/>
                    </a:ext>
                  </a:extLst>
                </a:gridCol>
              </a:tblGrid>
              <a:tr h="128933">
                <a:tc>
                  <a:txBody>
                    <a:bodyPr/>
                    <a:lstStyle/>
                    <a:p>
                      <a:r>
                        <a:rPr lang="en-ZA" dirty="0"/>
                        <a:t>Tools</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7" name="Table 6">
            <a:extLst>
              <a:ext uri="{FF2B5EF4-FFF2-40B4-BE49-F238E27FC236}">
                <a16:creationId xmlns:a16="http://schemas.microsoft.com/office/drawing/2014/main" id="{62C132D4-2AFD-4187-AE06-3C6B8FAC57FA}"/>
              </a:ext>
            </a:extLst>
          </p:cNvPr>
          <p:cNvGraphicFramePr>
            <a:graphicFrameLocks noGrp="1"/>
          </p:cNvGraphicFramePr>
          <p:nvPr>
            <p:extLst>
              <p:ext uri="{D42A27DB-BD31-4B8C-83A1-F6EECF244321}">
                <p14:modId xmlns:p14="http://schemas.microsoft.com/office/powerpoint/2010/main" val="747308111"/>
              </p:ext>
            </p:extLst>
          </p:nvPr>
        </p:nvGraphicFramePr>
        <p:xfrm>
          <a:off x="9008680" y="4399816"/>
          <a:ext cx="2535620" cy="1562390"/>
        </p:xfrm>
        <a:graphic>
          <a:graphicData uri="http://schemas.openxmlformats.org/drawingml/2006/table">
            <a:tbl>
              <a:tblPr firstRow="1" bandRow="1">
                <a:tableStyleId>{FABFCF23-3B69-468F-B69F-88F6DE6A72F2}</a:tableStyleId>
              </a:tblPr>
              <a:tblGrid>
                <a:gridCol w="2535620">
                  <a:extLst>
                    <a:ext uri="{9D8B030D-6E8A-4147-A177-3AD203B41FA5}">
                      <a16:colId xmlns:a16="http://schemas.microsoft.com/office/drawing/2014/main" val="3547807983"/>
                    </a:ext>
                  </a:extLst>
                </a:gridCol>
              </a:tblGrid>
              <a:tr h="150179">
                <a:tc>
                  <a:txBody>
                    <a:bodyPr/>
                    <a:lstStyle/>
                    <a:p>
                      <a:r>
                        <a:rPr lang="en-ZA" dirty="0"/>
                        <a:t>Video tutorial</a:t>
                      </a:r>
                    </a:p>
                  </a:txBody>
                  <a:tcPr/>
                </a:tc>
                <a:extLst>
                  <a:ext uri="{0D108BD9-81ED-4DB2-BD59-A6C34878D82A}">
                    <a16:rowId xmlns:a16="http://schemas.microsoft.com/office/drawing/2014/main" val="1458975843"/>
                  </a:ext>
                </a:extLst>
              </a:tr>
              <a:tr h="1196630">
                <a:tc>
                  <a:txBody>
                    <a:bodyPr/>
                    <a:lstStyle/>
                    <a:p>
                      <a:endParaRPr lang="en-ZA" dirty="0"/>
                    </a:p>
                  </a:txBody>
                  <a:tcPr/>
                </a:tc>
                <a:extLst>
                  <a:ext uri="{0D108BD9-81ED-4DB2-BD59-A6C34878D82A}">
                    <a16:rowId xmlns:a16="http://schemas.microsoft.com/office/drawing/2014/main" val="108961481"/>
                  </a:ext>
                </a:extLst>
              </a:tr>
            </a:tbl>
          </a:graphicData>
        </a:graphic>
      </p:graphicFrame>
      <p:graphicFrame>
        <p:nvGraphicFramePr>
          <p:cNvPr id="8" name="Table 7">
            <a:extLst>
              <a:ext uri="{FF2B5EF4-FFF2-40B4-BE49-F238E27FC236}">
                <a16:creationId xmlns:a16="http://schemas.microsoft.com/office/drawing/2014/main" id="{2CEAA92C-D4A4-45D7-A499-45DDED5B9BC7}"/>
              </a:ext>
            </a:extLst>
          </p:cNvPr>
          <p:cNvGraphicFramePr>
            <a:graphicFrameLocks noGrp="1"/>
          </p:cNvGraphicFramePr>
          <p:nvPr>
            <p:extLst>
              <p:ext uri="{D42A27DB-BD31-4B8C-83A1-F6EECF244321}">
                <p14:modId xmlns:p14="http://schemas.microsoft.com/office/powerpoint/2010/main" val="3416514279"/>
              </p:ext>
            </p:extLst>
          </p:nvPr>
        </p:nvGraphicFramePr>
        <p:xfrm>
          <a:off x="838199" y="1458441"/>
          <a:ext cx="7305675" cy="1562390"/>
        </p:xfrm>
        <a:graphic>
          <a:graphicData uri="http://schemas.openxmlformats.org/drawingml/2006/table">
            <a:tbl>
              <a:tblPr firstRow="1" bandRow="1">
                <a:tableStyleId>{10A1B5D5-9B99-4C35-A422-299274C87663}</a:tableStyleId>
              </a:tblPr>
              <a:tblGrid>
                <a:gridCol w="7305675">
                  <a:extLst>
                    <a:ext uri="{9D8B030D-6E8A-4147-A177-3AD203B41FA5}">
                      <a16:colId xmlns:a16="http://schemas.microsoft.com/office/drawing/2014/main" val="3547807983"/>
                    </a:ext>
                  </a:extLst>
                </a:gridCol>
              </a:tblGrid>
              <a:tr h="0">
                <a:tc>
                  <a:txBody>
                    <a:bodyPr/>
                    <a:lstStyle/>
                    <a:p>
                      <a:r>
                        <a:rPr lang="en-ZA" dirty="0"/>
                        <a:t>Steps:</a:t>
                      </a:r>
                    </a:p>
                  </a:txBody>
                  <a:tcPr/>
                </a:tc>
                <a:extLst>
                  <a:ext uri="{0D108BD9-81ED-4DB2-BD59-A6C34878D82A}">
                    <a16:rowId xmlns:a16="http://schemas.microsoft.com/office/drawing/2014/main" val="1458975843"/>
                  </a:ext>
                </a:extLst>
              </a:tr>
              <a:tr h="1196630">
                <a:tc>
                  <a:txBody>
                    <a:bodyPr/>
                    <a:lstStyle/>
                    <a:p>
                      <a:pPr marL="342900" indent="-342900">
                        <a:buFont typeface="+mj-lt"/>
                        <a:buAutoNum type="arabicPeriod"/>
                      </a:pPr>
                      <a:r>
                        <a:rPr lang="en-ZA" dirty="0"/>
                        <a:t>X</a:t>
                      </a:r>
                    </a:p>
                    <a:p>
                      <a:pPr marL="342900" indent="-342900">
                        <a:buFont typeface="+mj-lt"/>
                        <a:buAutoNum type="arabicPeriod"/>
                      </a:pPr>
                      <a:r>
                        <a:rPr lang="en-ZA" dirty="0"/>
                        <a:t>Y</a:t>
                      </a:r>
                    </a:p>
                    <a:p>
                      <a:pPr marL="342900" indent="-342900">
                        <a:buFont typeface="+mj-lt"/>
                        <a:buAutoNum type="arabicPeriod"/>
                      </a:pPr>
                      <a:r>
                        <a:rPr lang="en-ZA" dirty="0"/>
                        <a:t>Z</a:t>
                      </a:r>
                    </a:p>
                    <a:p>
                      <a:endParaRPr lang="en-ZA" dirty="0"/>
                    </a:p>
                  </a:txBody>
                  <a:tcPr/>
                </a:tc>
                <a:extLst>
                  <a:ext uri="{0D108BD9-81ED-4DB2-BD59-A6C34878D82A}">
                    <a16:rowId xmlns:a16="http://schemas.microsoft.com/office/drawing/2014/main" val="108961481"/>
                  </a:ext>
                </a:extLst>
              </a:tr>
            </a:tbl>
          </a:graphicData>
        </a:graphic>
      </p:graphicFrame>
      <p:sp>
        <p:nvSpPr>
          <p:cNvPr id="10" name="Rectangle 9"/>
          <p:cNvSpPr/>
          <p:nvPr/>
        </p:nvSpPr>
        <p:spPr>
          <a:xfrm>
            <a:off x="11185071" y="-102960"/>
            <a:ext cx="2209800" cy="6531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to provide content for this slide</a:t>
            </a:r>
          </a:p>
        </p:txBody>
      </p:sp>
      <p:sp>
        <p:nvSpPr>
          <p:cNvPr id="9" name="Rectangle 8"/>
          <p:cNvSpPr/>
          <p:nvPr/>
        </p:nvSpPr>
        <p:spPr>
          <a:xfrm>
            <a:off x="9008680" y="6075580"/>
            <a:ext cx="1504950"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Return to Projects</a:t>
            </a:r>
          </a:p>
        </p:txBody>
      </p:sp>
      <p:sp>
        <p:nvSpPr>
          <p:cNvPr id="11" name="Rectangle 10"/>
          <p:cNvSpPr/>
          <p:nvPr/>
        </p:nvSpPr>
        <p:spPr>
          <a:xfrm>
            <a:off x="10716000" y="6075580"/>
            <a:ext cx="1275599"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NEXT</a:t>
            </a:r>
          </a:p>
        </p:txBody>
      </p:sp>
    </p:spTree>
    <p:custDataLst>
      <p:tags r:id="rId1"/>
    </p:custDataLst>
    <p:extLst>
      <p:ext uri="{BB962C8B-B14F-4D97-AF65-F5344CB8AC3E}">
        <p14:creationId xmlns:p14="http://schemas.microsoft.com/office/powerpoint/2010/main" val="1904473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1193" y="264463"/>
            <a:ext cx="7616770" cy="96011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ZA" sz="5400" b="1" dirty="0"/>
              <a:t>Vid01 – Working safely with hand tools</a:t>
            </a:r>
            <a:endParaRPr lang="en-GB" sz="5400" dirty="0">
              <a:latin typeface="+mn-lt"/>
            </a:endParaRPr>
          </a:p>
        </p:txBody>
      </p:sp>
      <p:sp>
        <p:nvSpPr>
          <p:cNvPr id="2" name="Rectangle 1"/>
          <p:cNvSpPr/>
          <p:nvPr/>
        </p:nvSpPr>
        <p:spPr>
          <a:xfrm>
            <a:off x="261258" y="1261038"/>
            <a:ext cx="11615056" cy="8679299"/>
          </a:xfrm>
          <a:prstGeom prst="rect">
            <a:avLst/>
          </a:prstGeom>
        </p:spPr>
        <p:txBody>
          <a:bodyPr wrap="square">
            <a:spAutoFit/>
          </a:bodyPr>
          <a:lstStyle/>
          <a:p>
            <a:r>
              <a:rPr lang="en-ZA" dirty="0">
                <a:solidFill>
                  <a:schemeClr val="tx1">
                    <a:lumMod val="65000"/>
                    <a:lumOff val="35000"/>
                  </a:schemeClr>
                </a:solidFill>
              </a:rPr>
              <a:t>Short video where electrician ( could be animated white board style) talks about how to work safely with hand tools: </a:t>
            </a:r>
          </a:p>
          <a:p>
            <a:endParaRPr lang="en-ZA" dirty="0">
              <a:solidFill>
                <a:schemeClr val="tx1">
                  <a:lumMod val="65000"/>
                  <a:lumOff val="35000"/>
                </a:schemeClr>
              </a:solidFill>
            </a:endParaRPr>
          </a:p>
          <a:p>
            <a:r>
              <a:rPr lang="en-GB" b="1" dirty="0">
                <a:solidFill>
                  <a:schemeClr val="tx1">
                    <a:lumMod val="65000"/>
                    <a:lumOff val="35000"/>
                  </a:schemeClr>
                </a:solidFill>
              </a:rPr>
              <a:t>MUST COVER THE FOLLOWING CONCEPTS:</a:t>
            </a:r>
          </a:p>
          <a:p>
            <a:r>
              <a:rPr lang="en-GB" dirty="0">
                <a:solidFill>
                  <a:schemeClr val="tx1">
                    <a:lumMod val="65000"/>
                    <a:lumOff val="35000"/>
                  </a:schemeClr>
                </a:solidFill>
              </a:rPr>
              <a:t>Proper hand tool safety is vital for anyone that works with them. There are a lot of things that could go wrong when working with hand tools.  </a:t>
            </a:r>
            <a:r>
              <a:rPr lang="en-GB" altLang="en-US" dirty="0">
                <a:solidFill>
                  <a:schemeClr val="tx1">
                    <a:lumMod val="65000"/>
                    <a:lumOff val="35000"/>
                  </a:schemeClr>
                </a:solidFill>
                <a:ea typeface="Times New Roman" pitchFamily="18" charset="0"/>
                <a:cs typeface="Courier New" pitchFamily="49" charset="0"/>
              </a:rPr>
              <a:t>So, how can you stay safe when working with tools? Follow these guidelines…</a:t>
            </a:r>
          </a:p>
          <a:p>
            <a:endParaRPr lang="en-GB" altLang="en-US" dirty="0">
              <a:solidFill>
                <a:schemeClr val="tx1">
                  <a:lumMod val="65000"/>
                  <a:lumOff val="35000"/>
                </a:schemeClr>
              </a:solidFill>
              <a:ea typeface="Times New Roman" pitchFamily="18" charset="0"/>
              <a:cs typeface="Courier New" pitchFamily="49" charset="0"/>
            </a:endParaRPr>
          </a:p>
          <a:p>
            <a:pPr fontAlgn="base"/>
            <a:r>
              <a:rPr lang="en-GB" cap="all" dirty="0">
                <a:solidFill>
                  <a:schemeClr val="tx1">
                    <a:lumMod val="65000"/>
                    <a:lumOff val="35000"/>
                  </a:schemeClr>
                </a:solidFill>
              </a:rPr>
              <a:t>1. </a:t>
            </a:r>
            <a:r>
              <a:rPr lang="en-GB" altLang="en-US" b="1" dirty="0">
                <a:solidFill>
                  <a:schemeClr val="tx1">
                    <a:lumMod val="65000"/>
                    <a:lumOff val="35000"/>
                  </a:schemeClr>
                </a:solidFill>
                <a:ea typeface="Times New Roman" pitchFamily="18" charset="0"/>
                <a:cs typeface="Courier New" pitchFamily="49" charset="0"/>
              </a:rPr>
              <a:t>READ SAFETY GUIDELINES</a:t>
            </a:r>
          </a:p>
          <a:p>
            <a:pPr fontAlgn="base"/>
            <a:r>
              <a:rPr lang="en-GB" dirty="0">
                <a:solidFill>
                  <a:schemeClr val="tx1">
                    <a:lumMod val="65000"/>
                    <a:lumOff val="35000"/>
                  </a:schemeClr>
                </a:solidFill>
              </a:rPr>
              <a:t>Tools come not only with manuals, but also safety guidelines to teach you how to use them properly and safely. Ignoring these precautions can lead to serious accidents. </a:t>
            </a:r>
          </a:p>
          <a:p>
            <a:pPr fontAlgn="base"/>
            <a:r>
              <a:rPr lang="en-GB" b="1" cap="all" dirty="0">
                <a:solidFill>
                  <a:schemeClr val="tx1">
                    <a:lumMod val="65000"/>
                    <a:lumOff val="35000"/>
                  </a:schemeClr>
                </a:solidFill>
              </a:rPr>
              <a:t>2. Use the RIGHT TOOL FOR THE JOB</a:t>
            </a:r>
          </a:p>
          <a:p>
            <a:pPr fontAlgn="base"/>
            <a:r>
              <a:rPr lang="en-GB" dirty="0">
                <a:solidFill>
                  <a:schemeClr val="tx1">
                    <a:lumMod val="65000"/>
                    <a:lumOff val="35000"/>
                  </a:schemeClr>
                </a:solidFill>
              </a:rPr>
              <a:t>Using the right tool for the job is the first step in hand tool safety. Tools are designed to perform a specific task in a specific manner. When you use a tool improperly, you risk not only damaging the tool, but also place your safety at risk. </a:t>
            </a:r>
          </a:p>
          <a:p>
            <a:pPr fontAlgn="base"/>
            <a:r>
              <a:rPr lang="en-GB" b="1" dirty="0">
                <a:solidFill>
                  <a:schemeClr val="tx1">
                    <a:lumMod val="65000"/>
                    <a:lumOff val="35000"/>
                  </a:schemeClr>
                </a:solidFill>
              </a:rPr>
              <a:t>3. Check tools regularly for wear and damage</a:t>
            </a:r>
          </a:p>
          <a:p>
            <a:pPr fontAlgn="base"/>
            <a:r>
              <a:rPr lang="en-GB" dirty="0">
                <a:solidFill>
                  <a:schemeClr val="tx1">
                    <a:lumMod val="65000"/>
                    <a:lumOff val="35000"/>
                  </a:schemeClr>
                </a:solidFill>
              </a:rPr>
              <a:t>Look at handles, tool edges, hoses and connections, switches, triggers, casings and attachments. Check hand tools for cracks dings and chips. Keep tools clean and in good condition. </a:t>
            </a:r>
            <a:r>
              <a:rPr lang="en-GB" b="1" dirty="0">
                <a:solidFill>
                  <a:schemeClr val="tx1">
                    <a:lumMod val="65000"/>
                    <a:lumOff val="35000"/>
                  </a:schemeClr>
                </a:solidFill>
              </a:rPr>
              <a:t>Don’t use damaged tools. </a:t>
            </a:r>
          </a:p>
          <a:p>
            <a:pPr fontAlgn="base"/>
            <a:r>
              <a:rPr lang="en-GB" b="1" dirty="0">
                <a:solidFill>
                  <a:schemeClr val="tx1">
                    <a:lumMod val="65000"/>
                    <a:lumOff val="35000"/>
                  </a:schemeClr>
                </a:solidFill>
              </a:rPr>
              <a:t>4. Keep it Sharp</a:t>
            </a:r>
          </a:p>
          <a:p>
            <a:r>
              <a:rPr lang="en-GB" dirty="0">
                <a:solidFill>
                  <a:schemeClr val="tx1">
                    <a:lumMod val="65000"/>
                    <a:lumOff val="35000"/>
                  </a:schemeClr>
                </a:solidFill>
              </a:rPr>
              <a:t>If a tool is designed to cut, keeping the cutting edge sharp is a safety priority. Sharp tools work better and require less force. </a:t>
            </a:r>
          </a:p>
          <a:p>
            <a:r>
              <a:rPr lang="en-GB" b="1" dirty="0">
                <a:solidFill>
                  <a:schemeClr val="tx1">
                    <a:lumMod val="65000"/>
                    <a:lumOff val="35000"/>
                  </a:schemeClr>
                </a:solidFill>
              </a:rPr>
              <a:t>5. Check adjustments</a:t>
            </a:r>
          </a:p>
          <a:p>
            <a:r>
              <a:rPr lang="en-GB" dirty="0">
                <a:solidFill>
                  <a:schemeClr val="tx1">
                    <a:lumMod val="65000"/>
                    <a:lumOff val="35000"/>
                  </a:schemeClr>
                </a:solidFill>
              </a:rPr>
              <a:t>If there are any adjustable parts of a tool, they can move when being transported, so always check before using.</a:t>
            </a:r>
          </a:p>
          <a:p>
            <a:r>
              <a:rPr lang="en-GB" b="1" dirty="0">
                <a:solidFill>
                  <a:schemeClr val="tx1">
                    <a:lumMod val="65000"/>
                    <a:lumOff val="35000"/>
                  </a:schemeClr>
                </a:solidFill>
              </a:rPr>
              <a:t>6. Personal Protective Equipment</a:t>
            </a:r>
          </a:p>
          <a:p>
            <a:r>
              <a:rPr lang="en-GB" dirty="0">
                <a:solidFill>
                  <a:schemeClr val="tx1">
                    <a:lumMod val="65000"/>
                    <a:lumOff val="35000"/>
                  </a:schemeClr>
                </a:solidFill>
              </a:rPr>
              <a:t>Almost all tool use requires protection of some kind. Refer to Course  0| Unit 2  to refresh your knowledge on protective equipment.</a:t>
            </a:r>
          </a:p>
          <a:p>
            <a:r>
              <a:rPr lang="en-GB" b="1" dirty="0">
                <a:solidFill>
                  <a:schemeClr val="tx1">
                    <a:lumMod val="65000"/>
                    <a:lumOff val="35000"/>
                  </a:schemeClr>
                </a:solidFill>
              </a:rPr>
              <a:t>7. Clothing Hazards</a:t>
            </a:r>
          </a:p>
          <a:p>
            <a:r>
              <a:rPr lang="en-GB" dirty="0">
                <a:solidFill>
                  <a:schemeClr val="tx1">
                    <a:lumMod val="65000"/>
                    <a:lumOff val="35000"/>
                  </a:schemeClr>
                </a:solidFill>
              </a:rPr>
              <a:t>Long draping sleeves, baggy shirts, and floppy pants are hazardous when using tools. Make sure you are dressed correctly to complete the job without injury.</a:t>
            </a:r>
            <a:endParaRPr lang="en-GB" cap="all" dirty="0">
              <a:solidFill>
                <a:schemeClr val="tx1">
                  <a:lumMod val="65000"/>
                  <a:lumOff val="35000"/>
                </a:schemeClr>
              </a:solidFill>
            </a:endParaRPr>
          </a:p>
          <a:p>
            <a:r>
              <a:rPr lang="en-GB" b="1" cap="all" dirty="0">
                <a:solidFill>
                  <a:schemeClr val="tx1">
                    <a:lumMod val="65000"/>
                    <a:lumOff val="35000"/>
                  </a:schemeClr>
                </a:solidFill>
              </a:rPr>
              <a:t>8. USE INSULATED TOOLS</a:t>
            </a:r>
          </a:p>
          <a:p>
            <a:pPr fontAlgn="base"/>
            <a:r>
              <a:rPr lang="en-GB" dirty="0">
                <a:solidFill>
                  <a:schemeClr val="tx1">
                    <a:lumMod val="65000"/>
                    <a:lumOff val="35000"/>
                  </a:schemeClr>
                </a:solidFill>
              </a:rPr>
              <a:t>Working with electricity includes the threat of electrical shock. That is why there are tools specially designed for electricians. These are insulated to reduce the impact electricity may have on ones body and health when accidentally hit a live circuit. </a:t>
            </a:r>
          </a:p>
          <a:p>
            <a:pPr fontAlgn="base"/>
            <a:endParaRPr lang="en-GB" dirty="0">
              <a:solidFill>
                <a:schemeClr val="tx1">
                  <a:lumMod val="65000"/>
                  <a:lumOff val="35000"/>
                </a:schemeClr>
              </a:solidFill>
            </a:endParaRPr>
          </a:p>
        </p:txBody>
      </p:sp>
      <p:sp>
        <p:nvSpPr>
          <p:cNvPr id="4" name="Rectangle 3"/>
          <p:cNvSpPr/>
          <p:nvPr/>
        </p:nvSpPr>
        <p:spPr>
          <a:xfrm>
            <a:off x="11220450" y="153042"/>
            <a:ext cx="6096000" cy="369332"/>
          </a:xfrm>
          <a:prstGeom prst="rect">
            <a:avLst/>
          </a:prstGeom>
        </p:spPr>
        <p:txBody>
          <a:bodyPr>
            <a:spAutoFit/>
          </a:bodyPr>
          <a:lstStyle/>
          <a:p>
            <a:endParaRPr lang="en-GB" dirty="0"/>
          </a:p>
        </p:txBody>
      </p:sp>
    </p:spTree>
    <p:custDataLst>
      <p:tags r:id="rId1"/>
    </p:custDataLst>
    <p:extLst>
      <p:ext uri="{BB962C8B-B14F-4D97-AF65-F5344CB8AC3E}">
        <p14:creationId xmlns:p14="http://schemas.microsoft.com/office/powerpoint/2010/main" val="244292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Hack Saw</a:t>
            </a:r>
          </a:p>
        </p:txBody>
      </p:sp>
      <p:sp>
        <p:nvSpPr>
          <p:cNvPr id="7" name="TextBox 6">
            <a:extLst>
              <a:ext uri="{FF2B5EF4-FFF2-40B4-BE49-F238E27FC236}">
                <a16:creationId xmlns:a16="http://schemas.microsoft.com/office/drawing/2014/main" id="{D0E5E13A-344D-451F-B88F-ACB2EADD7894}"/>
              </a:ext>
            </a:extLst>
          </p:cNvPr>
          <p:cNvSpPr txBox="1"/>
          <p:nvPr/>
        </p:nvSpPr>
        <p:spPr>
          <a:xfrm>
            <a:off x="5731702" y="1668198"/>
            <a:ext cx="5964997" cy="1200329"/>
          </a:xfrm>
          <a:prstGeom prst="rect">
            <a:avLst/>
          </a:prstGeom>
          <a:noFill/>
        </p:spPr>
        <p:txBody>
          <a:bodyPr wrap="square" rtlCol="0">
            <a:spAutoFit/>
          </a:bodyPr>
          <a:lstStyle/>
          <a:p>
            <a:r>
              <a:rPr lang="en-ZA" b="1" dirty="0"/>
              <a:t>Description: </a:t>
            </a:r>
            <a:br>
              <a:rPr lang="en-ZA" dirty="0"/>
            </a:br>
            <a:r>
              <a:rPr lang="en-ZA" dirty="0"/>
              <a:t>A hacksaw is a fine-toothed saw, originally and mainly made for cutting metal. Most hacksaws are hand saws with a C-shaped frame that holds a blade under tension.</a:t>
            </a:r>
          </a:p>
        </p:txBody>
      </p:sp>
      <p:sp>
        <p:nvSpPr>
          <p:cNvPr id="8" name="TextBox 7">
            <a:extLst>
              <a:ext uri="{FF2B5EF4-FFF2-40B4-BE49-F238E27FC236}">
                <a16:creationId xmlns:a16="http://schemas.microsoft.com/office/drawing/2014/main" id="{6464B6BF-D429-4D9F-811C-E39E289D135E}"/>
              </a:ext>
            </a:extLst>
          </p:cNvPr>
          <p:cNvSpPr txBox="1"/>
          <p:nvPr/>
        </p:nvSpPr>
        <p:spPr>
          <a:xfrm>
            <a:off x="5731702" y="3078851"/>
            <a:ext cx="3941089" cy="369332"/>
          </a:xfrm>
          <a:prstGeom prst="rect">
            <a:avLst/>
          </a:prstGeom>
          <a:noFill/>
        </p:spPr>
        <p:txBody>
          <a:bodyPr wrap="square" rtlCol="0">
            <a:spAutoFit/>
          </a:bodyPr>
          <a:lstStyle/>
          <a:p>
            <a:r>
              <a:rPr lang="en-ZA" b="1" dirty="0"/>
              <a:t>Video demonstration:</a:t>
            </a:r>
          </a:p>
        </p:txBody>
      </p:sp>
      <p:pic>
        <p:nvPicPr>
          <p:cNvPr id="31" name="Content Placeholder 30">
            <a:extLst>
              <a:ext uri="{FF2B5EF4-FFF2-40B4-BE49-F238E27FC236}">
                <a16:creationId xmlns:a16="http://schemas.microsoft.com/office/drawing/2014/main" id="{CD88D297-FC13-4B94-8060-40704725947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0263" y="1690689"/>
            <a:ext cx="4937562" cy="3135747"/>
          </a:xfrm>
        </p:spPr>
      </p:pic>
      <p:sp>
        <p:nvSpPr>
          <p:cNvPr id="6" name="Rectangle 5"/>
          <p:cNvSpPr/>
          <p:nvPr/>
        </p:nvSpPr>
        <p:spPr>
          <a:xfrm>
            <a:off x="5731702" y="3602344"/>
            <a:ext cx="4000719" cy="273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408080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a:t>
            </a:r>
            <a:br>
              <a:rPr lang="en-ZA" b="1" dirty="0"/>
            </a:br>
            <a:r>
              <a:rPr lang="en-ZA" sz="3600" dirty="0"/>
              <a:t>Utility Knife (Retractable)</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3207225" cy="307777"/>
          </a:xfrm>
          <a:prstGeom prst="rect">
            <a:avLst/>
          </a:prstGeom>
          <a:noFill/>
        </p:spPr>
        <p:txBody>
          <a:bodyPr wrap="none" rtlCol="0">
            <a:spAutoFit/>
          </a:bodyPr>
          <a:lstStyle/>
          <a:p>
            <a:r>
              <a:rPr lang="en-ZA" sz="1400" dirty="0"/>
              <a:t>unknown/ Public Domain (via </a:t>
            </a:r>
            <a:r>
              <a:rPr lang="en-ZA" sz="1400" dirty="0">
                <a:hlinkClick r:id="rId3"/>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5943601" y="1802911"/>
            <a:ext cx="4743450" cy="3139321"/>
          </a:xfrm>
          <a:prstGeom prst="rect">
            <a:avLst/>
          </a:prstGeom>
          <a:noFill/>
        </p:spPr>
        <p:txBody>
          <a:bodyPr wrap="square" rtlCol="0">
            <a:spAutoFit/>
          </a:bodyPr>
          <a:lstStyle/>
          <a:p>
            <a:r>
              <a:rPr lang="en-ZA" b="1" dirty="0"/>
              <a:t>Description: </a:t>
            </a:r>
            <a:br>
              <a:rPr lang="en-ZA" dirty="0"/>
            </a:br>
            <a:r>
              <a:rPr lang="en-ZA" dirty="0"/>
              <a:t>A </a:t>
            </a:r>
            <a:r>
              <a:rPr lang="en-ZA" b="1" dirty="0"/>
              <a:t>utility knife</a:t>
            </a:r>
            <a:r>
              <a:rPr lang="en-ZA" dirty="0"/>
              <a:t> is a knife used for general or utility purposes.</a:t>
            </a:r>
            <a:r>
              <a:rPr lang="en-ZA" baseline="30000" dirty="0"/>
              <a:t> </a:t>
            </a:r>
            <a:r>
              <a:rPr lang="en-ZA" dirty="0"/>
              <a:t>The utility knife was originally a fixed blade knife with a cutting edge suitable for general work such as cutting hides and cordage, scraping hides, butchering animals, cleaning fish, and other tasks. Craft knives are tools mostly used for crafts. Today, the term "utility knife" also includes small folding or retractable-blade knives suited for use in the general workplace or in the construction industry. (</a:t>
            </a:r>
            <a:r>
              <a:rPr lang="en-ZA" dirty="0">
                <a:hlinkClick r:id="rId3"/>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6035148" y="5081591"/>
            <a:ext cx="3941089" cy="646331"/>
          </a:xfrm>
          <a:prstGeom prst="rect">
            <a:avLst/>
          </a:prstGeom>
          <a:noFill/>
        </p:spPr>
        <p:txBody>
          <a:bodyPr wrap="square" rtlCol="0">
            <a:spAutoFit/>
          </a:bodyPr>
          <a:lstStyle/>
          <a:p>
            <a:r>
              <a:rPr lang="en-ZA" b="1" dirty="0"/>
              <a:t>Video demonstration:</a:t>
            </a:r>
          </a:p>
          <a:p>
            <a:r>
              <a:rPr lang="en-ZA" b="1" dirty="0">
                <a:hlinkClick r:id="rId4"/>
              </a:rPr>
              <a:t>https://youtu.be/2m0ZxP62TSc</a:t>
            </a:r>
            <a:r>
              <a:rPr lang="en-ZA" b="1" dirty="0"/>
              <a:t> </a:t>
            </a:r>
          </a:p>
        </p:txBody>
      </p:sp>
      <p:pic>
        <p:nvPicPr>
          <p:cNvPr id="1031" name="Picture 7"/>
          <p:cNvPicPr>
            <a:picLocks noGrp="1" noChangeAspect="1" noChangeArrowheads="1"/>
          </p:cNvPicPr>
          <p:nvPr>
            <p:ph idx="1"/>
          </p:nvPr>
        </p:nvPicPr>
        <p:blipFill>
          <a:blip r:embed="rId5"/>
          <a:srcRect/>
          <a:stretch>
            <a:fillRect/>
          </a:stretch>
        </p:blipFill>
        <p:spPr bwMode="auto">
          <a:xfrm>
            <a:off x="542671" y="2002221"/>
            <a:ext cx="5131694" cy="340253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27222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Wire Strippers</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2568139" cy="307777"/>
          </a:xfrm>
          <a:prstGeom prst="rect">
            <a:avLst/>
          </a:prstGeom>
          <a:noFill/>
        </p:spPr>
        <p:txBody>
          <a:bodyPr wrap="none" rtlCol="0">
            <a:spAutoFit/>
          </a:bodyPr>
          <a:lstStyle/>
          <a:p>
            <a:r>
              <a:rPr lang="en-ZA" sz="1400" dirty="0" err="1"/>
              <a:t>Windell</a:t>
            </a:r>
            <a:r>
              <a:rPr lang="en-ZA" sz="1400" dirty="0"/>
              <a:t> </a:t>
            </a:r>
            <a:r>
              <a:rPr lang="en-ZA" sz="1400" dirty="0" err="1"/>
              <a:t>Oskay</a:t>
            </a:r>
            <a:r>
              <a:rPr lang="en-ZA" sz="1400" dirty="0"/>
              <a:t> / CC BY (via Flickr)</a:t>
            </a:r>
          </a:p>
        </p:txBody>
      </p:sp>
      <p:sp>
        <p:nvSpPr>
          <p:cNvPr id="7" name="TextBox 6">
            <a:extLst>
              <a:ext uri="{FF2B5EF4-FFF2-40B4-BE49-F238E27FC236}">
                <a16:creationId xmlns:a16="http://schemas.microsoft.com/office/drawing/2014/main" id="{D0E5E13A-344D-451F-B88F-ACB2EADD7894}"/>
              </a:ext>
            </a:extLst>
          </p:cNvPr>
          <p:cNvSpPr txBox="1"/>
          <p:nvPr/>
        </p:nvSpPr>
        <p:spPr>
          <a:xfrm>
            <a:off x="7227128" y="1549818"/>
            <a:ext cx="4126672" cy="1200329"/>
          </a:xfrm>
          <a:prstGeom prst="rect">
            <a:avLst/>
          </a:prstGeom>
          <a:noFill/>
        </p:spPr>
        <p:txBody>
          <a:bodyPr wrap="square" rtlCol="0">
            <a:spAutoFit/>
          </a:bodyPr>
          <a:lstStyle/>
          <a:p>
            <a:r>
              <a:rPr lang="en-ZA" b="1" dirty="0"/>
              <a:t>Description: </a:t>
            </a:r>
            <a:br>
              <a:rPr lang="en-ZA" dirty="0"/>
            </a:br>
            <a:r>
              <a:rPr lang="en-ZA" dirty="0"/>
              <a:t>A wire stripper is a small, hand-held device used to strip the electrical insulation from electric wires.  (Wikipedia)</a:t>
            </a:r>
          </a:p>
        </p:txBody>
      </p:sp>
      <p:sp>
        <p:nvSpPr>
          <p:cNvPr id="8" name="TextBox 7">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pic>
        <p:nvPicPr>
          <p:cNvPr id="26" name="Content Placeholder 25">
            <a:extLst>
              <a:ext uri="{FF2B5EF4-FFF2-40B4-BE49-F238E27FC236}">
                <a16:creationId xmlns:a16="http://schemas.microsoft.com/office/drawing/2014/main" id="{7885767B-323F-40AC-AB26-A4C5088FC86C}"/>
              </a:ext>
            </a:extLst>
          </p:cNvPr>
          <p:cNvPicPr>
            <a:picLocks noGrp="1" noChangeAspect="1"/>
          </p:cNvPicPr>
          <p:nvPr>
            <p:ph idx="1"/>
          </p:nvPr>
        </p:nvPicPr>
        <p:blipFill>
          <a:blip r:embed="rId4"/>
          <a:stretch>
            <a:fillRect/>
          </a:stretch>
        </p:blipFill>
        <p:spPr>
          <a:xfrm>
            <a:off x="838200" y="1731446"/>
            <a:ext cx="5980922" cy="4351338"/>
          </a:xfrm>
          <a:prstGeom prst="rect">
            <a:avLst/>
          </a:prstGeom>
        </p:spPr>
      </p:pic>
      <p:sp>
        <p:nvSpPr>
          <p:cNvPr id="9" name="Rectangle 8"/>
          <p:cNvSpPr/>
          <p:nvPr/>
        </p:nvSpPr>
        <p:spPr>
          <a:xfrm>
            <a:off x="7290104" y="3546219"/>
            <a:ext cx="4000719" cy="273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400860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Side Cutters (Wire Cutting Tool)</a:t>
            </a:r>
          </a:p>
        </p:txBody>
      </p:sp>
      <p:pic>
        <p:nvPicPr>
          <p:cNvPr id="5" name="Content Placeholder 4">
            <a:extLst>
              <a:ext uri="{FF2B5EF4-FFF2-40B4-BE49-F238E27FC236}">
                <a16:creationId xmlns:a16="http://schemas.microsoft.com/office/drawing/2014/main" id="{3E11470F-DF61-4A34-82BE-2F3E8B2DC45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1209" y="1690688"/>
            <a:ext cx="4256222" cy="4256222"/>
          </a:xfrm>
        </p:spPr>
      </p:pic>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4552913" cy="307777"/>
          </a:xfrm>
          <a:prstGeom prst="rect">
            <a:avLst/>
          </a:prstGeom>
          <a:noFill/>
        </p:spPr>
        <p:txBody>
          <a:bodyPr wrap="none" rtlCol="0">
            <a:spAutoFit/>
          </a:bodyPr>
          <a:lstStyle/>
          <a:p>
            <a:r>
              <a:rPr lang="en-ZA" sz="1400" dirty="0" err="1"/>
              <a:t>Raimond</a:t>
            </a:r>
            <a:r>
              <a:rPr lang="en-ZA" sz="1400" dirty="0"/>
              <a:t> </a:t>
            </a:r>
            <a:r>
              <a:rPr lang="en-ZA" sz="1400" dirty="0" err="1"/>
              <a:t>Spekking</a:t>
            </a:r>
            <a:r>
              <a:rPr lang="en-ZA" sz="1400" dirty="0"/>
              <a:t> / CC BY-SA 4.0 (via Wikimedia Commons)</a:t>
            </a:r>
          </a:p>
        </p:txBody>
      </p:sp>
      <p:sp>
        <p:nvSpPr>
          <p:cNvPr id="7" name="TextBox 6">
            <a:extLst>
              <a:ext uri="{FF2B5EF4-FFF2-40B4-BE49-F238E27FC236}">
                <a16:creationId xmlns:a16="http://schemas.microsoft.com/office/drawing/2014/main" id="{D0E5E13A-344D-451F-B88F-ACB2EADD7894}"/>
              </a:ext>
            </a:extLst>
          </p:cNvPr>
          <p:cNvSpPr txBox="1"/>
          <p:nvPr/>
        </p:nvSpPr>
        <p:spPr>
          <a:xfrm>
            <a:off x="7227128" y="1549818"/>
            <a:ext cx="3941089" cy="1200329"/>
          </a:xfrm>
          <a:prstGeom prst="rect">
            <a:avLst/>
          </a:prstGeom>
          <a:noFill/>
        </p:spPr>
        <p:txBody>
          <a:bodyPr wrap="square" rtlCol="0">
            <a:spAutoFit/>
          </a:bodyPr>
          <a:lstStyle/>
          <a:p>
            <a:r>
              <a:rPr lang="en-ZA" b="1" dirty="0"/>
              <a:t>Description: </a:t>
            </a:r>
            <a:br>
              <a:rPr lang="en-ZA" dirty="0"/>
            </a:br>
            <a:r>
              <a:rPr lang="en-ZA" dirty="0"/>
              <a:t>A hand tool resembling pliers, intended for cutting wires using a ‘pinching’ action to cut wires.</a:t>
            </a:r>
          </a:p>
        </p:txBody>
      </p:sp>
      <p:sp>
        <p:nvSpPr>
          <p:cNvPr id="8" name="TextBox 7">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sp>
        <p:nvSpPr>
          <p:cNvPr id="10" name="Rectangle 9"/>
          <p:cNvSpPr/>
          <p:nvPr/>
        </p:nvSpPr>
        <p:spPr>
          <a:xfrm>
            <a:off x="7290104" y="3546219"/>
            <a:ext cx="4000719" cy="273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750911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Fish Tape</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4180632" cy="307777"/>
          </a:xfrm>
          <a:prstGeom prst="rect">
            <a:avLst/>
          </a:prstGeom>
          <a:noFill/>
        </p:spPr>
        <p:txBody>
          <a:bodyPr wrap="none" rtlCol="0">
            <a:spAutoFit/>
          </a:bodyPr>
          <a:lstStyle/>
          <a:p>
            <a:r>
              <a:rPr lang="en-ZA" sz="1400" dirty="0"/>
              <a:t>Lucius Kwok / CC BY-SA 2.0 (via Wikimedia Commons)</a:t>
            </a:r>
          </a:p>
        </p:txBody>
      </p:sp>
      <p:sp>
        <p:nvSpPr>
          <p:cNvPr id="7" name="TextBox 6">
            <a:extLst>
              <a:ext uri="{FF2B5EF4-FFF2-40B4-BE49-F238E27FC236}">
                <a16:creationId xmlns:a16="http://schemas.microsoft.com/office/drawing/2014/main" id="{D0E5E13A-344D-451F-B88F-ACB2EADD7894}"/>
              </a:ext>
            </a:extLst>
          </p:cNvPr>
          <p:cNvSpPr txBox="1"/>
          <p:nvPr/>
        </p:nvSpPr>
        <p:spPr>
          <a:xfrm>
            <a:off x="7227128" y="1549818"/>
            <a:ext cx="3941089" cy="1477328"/>
          </a:xfrm>
          <a:prstGeom prst="rect">
            <a:avLst/>
          </a:prstGeom>
          <a:noFill/>
        </p:spPr>
        <p:txBody>
          <a:bodyPr wrap="square" rtlCol="0">
            <a:spAutoFit/>
          </a:bodyPr>
          <a:lstStyle/>
          <a:p>
            <a:r>
              <a:rPr lang="en-ZA" b="1" dirty="0"/>
              <a:t>Description: </a:t>
            </a:r>
            <a:br>
              <a:rPr lang="en-ZA" dirty="0"/>
            </a:br>
            <a:r>
              <a:rPr lang="en-ZA" dirty="0"/>
              <a:t>A </a:t>
            </a:r>
            <a:r>
              <a:rPr lang="en-ZA" b="1" dirty="0"/>
              <a:t>fish tape</a:t>
            </a:r>
            <a:r>
              <a:rPr lang="en-ZA" dirty="0"/>
              <a:t> (also known as a </a:t>
            </a:r>
            <a:r>
              <a:rPr lang="en-ZA" i="1" dirty="0"/>
              <a:t>draw wire</a:t>
            </a:r>
            <a:r>
              <a:rPr lang="en-ZA" dirty="0"/>
              <a:t> or </a:t>
            </a:r>
            <a:r>
              <a:rPr lang="en-ZA" i="1" dirty="0"/>
              <a:t>draw tape</a:t>
            </a:r>
            <a:r>
              <a:rPr lang="en-ZA" dirty="0"/>
              <a:t>) is a tool used by electricians to route new wiring through walls and electrical conduit. (Wikipedia)</a:t>
            </a:r>
          </a:p>
        </p:txBody>
      </p:sp>
      <p:sp>
        <p:nvSpPr>
          <p:cNvPr id="8" name="TextBox 7">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pic>
        <p:nvPicPr>
          <p:cNvPr id="13" name="Content Placeholder 12">
            <a:extLst>
              <a:ext uri="{FF2B5EF4-FFF2-40B4-BE49-F238E27FC236}">
                <a16:creationId xmlns:a16="http://schemas.microsoft.com/office/drawing/2014/main" id="{9522E22D-81AB-4756-83A6-82896D75D21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9135" y="1937359"/>
            <a:ext cx="5201920" cy="3743960"/>
          </a:xfrm>
        </p:spPr>
      </p:pic>
      <p:sp>
        <p:nvSpPr>
          <p:cNvPr id="9" name="Rectangle 8"/>
          <p:cNvSpPr/>
          <p:nvPr/>
        </p:nvSpPr>
        <p:spPr>
          <a:xfrm>
            <a:off x="7290104" y="3546219"/>
            <a:ext cx="4000719" cy="273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30079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a:t>
            </a:r>
            <a:br>
              <a:rPr lang="en-ZA" b="1" dirty="0"/>
            </a:br>
            <a:r>
              <a:rPr lang="en-ZA" sz="3600" dirty="0"/>
              <a:t>Screw Driver (Flat Blade)</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3207225" cy="307777"/>
          </a:xfrm>
          <a:prstGeom prst="rect">
            <a:avLst/>
          </a:prstGeom>
          <a:noFill/>
        </p:spPr>
        <p:txBody>
          <a:bodyPr wrap="none" rtlCol="0">
            <a:spAutoFit/>
          </a:bodyPr>
          <a:lstStyle/>
          <a:p>
            <a:r>
              <a:rPr lang="en-ZA" sz="1400" dirty="0"/>
              <a:t>unknown/ Public Domain (via </a:t>
            </a:r>
            <a:r>
              <a:rPr lang="en-ZA" sz="1400" dirty="0">
                <a:hlinkClick r:id="rId4"/>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6286501" y="602761"/>
            <a:ext cx="4743450" cy="4247317"/>
          </a:xfrm>
          <a:prstGeom prst="rect">
            <a:avLst/>
          </a:prstGeom>
          <a:noFill/>
        </p:spPr>
        <p:txBody>
          <a:bodyPr wrap="square" rtlCol="0">
            <a:spAutoFit/>
          </a:bodyPr>
          <a:lstStyle/>
          <a:p>
            <a:r>
              <a:rPr lang="en-ZA" b="1" dirty="0"/>
              <a:t>Description: </a:t>
            </a:r>
            <a:br>
              <a:rPr lang="en-ZA" dirty="0"/>
            </a:br>
            <a:r>
              <a:rPr lang="en-ZA" dirty="0"/>
              <a:t>A </a:t>
            </a:r>
            <a:r>
              <a:rPr lang="en-ZA" b="1" dirty="0"/>
              <a:t>screwdriver</a:t>
            </a:r>
            <a:r>
              <a:rPr lang="en-ZA" dirty="0"/>
              <a:t> is a tool, manual or powered, for screwing and unscrewing (inserting and removing) screws. A typical simple screwdriver has a handle and a shaft, ending in a tip the user puts into the screw head before turning the handle. The shaft is usually made of tough steel to resist bending or twisting. The tip may be hardened to resist wear, treated with a dark tip coating for improved visual contrast between tip and screw—or ridged or treated for additional 'grip'. Handles are typically wood, metal, or plastic</a:t>
            </a:r>
            <a:r>
              <a:rPr lang="en-ZA" baseline="30000" dirty="0"/>
              <a:t> </a:t>
            </a:r>
            <a:r>
              <a:rPr lang="en-ZA" dirty="0"/>
              <a:t>and usually hexagonal, square, or oval in cross-section to improve grip and prevent the tool from rolling when set down. (</a:t>
            </a:r>
            <a:r>
              <a:rPr lang="en-ZA" dirty="0">
                <a:hlinkClick r:id="rId5"/>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6418869" y="5106084"/>
            <a:ext cx="3941089" cy="646331"/>
          </a:xfrm>
          <a:prstGeom prst="rect">
            <a:avLst/>
          </a:prstGeom>
          <a:noFill/>
        </p:spPr>
        <p:txBody>
          <a:bodyPr wrap="square" rtlCol="0">
            <a:spAutoFit/>
          </a:bodyPr>
          <a:lstStyle/>
          <a:p>
            <a:r>
              <a:rPr lang="en-ZA" b="1" dirty="0"/>
              <a:t>Video demonstration:</a:t>
            </a:r>
          </a:p>
          <a:p>
            <a:r>
              <a:rPr lang="en-ZA" b="1" dirty="0">
                <a:hlinkClick r:id="rId6"/>
              </a:rPr>
              <a:t>https://youtu.be/tE-pojHecvE</a:t>
            </a:r>
            <a:r>
              <a:rPr lang="en-ZA" b="1" dirty="0"/>
              <a:t> </a:t>
            </a:r>
          </a:p>
        </p:txBody>
      </p:sp>
      <p:pic>
        <p:nvPicPr>
          <p:cNvPr id="1033" name="Picture 9"/>
          <p:cNvPicPr>
            <a:picLocks noGrp="1" noChangeAspect="1" noChangeArrowheads="1"/>
          </p:cNvPicPr>
          <p:nvPr>
            <p:ph idx="1"/>
          </p:nvPr>
        </p:nvPicPr>
        <p:blipFill>
          <a:blip r:embed="rId7" cstate="print"/>
          <a:srcRect/>
          <a:stretch>
            <a:fillRect/>
          </a:stretch>
        </p:blipFill>
        <p:spPr bwMode="auto">
          <a:xfrm>
            <a:off x="340460" y="2288257"/>
            <a:ext cx="5431594" cy="228148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98189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Rectangle 4"/>
          <p:cNvSpPr/>
          <p:nvPr/>
        </p:nvSpPr>
        <p:spPr>
          <a:xfrm>
            <a:off x="6662905" y="886438"/>
            <a:ext cx="5069541" cy="307777"/>
          </a:xfrm>
          <a:prstGeom prst="rect">
            <a:avLst/>
          </a:prstGeom>
        </p:spPr>
        <p:txBody>
          <a:bodyPr wrap="square">
            <a:spAutoFit/>
          </a:bodyPr>
          <a:lstStyle/>
          <a:p>
            <a:pPr defTabSz="457200"/>
            <a:r>
              <a:rPr lang="en-US" sz="1400" dirty="0">
                <a:solidFill>
                  <a:prstClr val="black"/>
                </a:solidFill>
                <a:latin typeface="Arial" panose="020B0604020202020204" pitchFamily="34" charset="0"/>
                <a:cs typeface="Arial" panose="020B0604020202020204" pitchFamily="34" charset="0"/>
              </a:rPr>
              <a:t>Tin snips are either straight or curved blades</a:t>
            </a:r>
            <a:endParaRPr lang="en-ZA" sz="14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6600843" y="1382911"/>
            <a:ext cx="4820771" cy="307777"/>
          </a:xfrm>
          <a:prstGeom prst="rect">
            <a:avLst/>
          </a:prstGeom>
        </p:spPr>
        <p:txBody>
          <a:bodyPr wrap="square">
            <a:spAutoFit/>
          </a:bodyPr>
          <a:lstStyle/>
          <a:p>
            <a:pPr marL="285750" indent="-285750" defTabSz="4572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 straight type being used for cutting a straight lines</a:t>
            </a:r>
            <a:endParaRPr lang="en-ZA" sz="14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6849614" y="1690688"/>
            <a:ext cx="4572000" cy="307777"/>
          </a:xfrm>
          <a:prstGeom prst="rect">
            <a:avLst/>
          </a:prstGeom>
        </p:spPr>
        <p:txBody>
          <a:bodyPr>
            <a:spAutoFit/>
          </a:bodyPr>
          <a:lstStyle/>
          <a:p>
            <a:pPr marL="285750" indent="-285750" defTabSz="4572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 curved type for cutting curved edges</a:t>
            </a:r>
            <a:endParaRPr lang="en-ZA" sz="14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srcRect l="8983" t="6993" r="8351" b="24283"/>
          <a:stretch/>
        </p:blipFill>
        <p:spPr>
          <a:xfrm>
            <a:off x="1153886" y="1822687"/>
            <a:ext cx="3419965" cy="3384341"/>
          </a:xfrm>
          <a:prstGeom prst="rect">
            <a:avLst/>
          </a:prstGeom>
        </p:spPr>
      </p:pic>
      <p:sp>
        <p:nvSpPr>
          <p:cNvPr id="9" name="Rectangle 8"/>
          <p:cNvSpPr/>
          <p:nvPr/>
        </p:nvSpPr>
        <p:spPr>
          <a:xfrm>
            <a:off x="275123" y="5755423"/>
            <a:ext cx="6387782" cy="1131079"/>
          </a:xfrm>
          <a:prstGeom prst="rect">
            <a:avLst/>
          </a:prstGeom>
        </p:spPr>
        <p:txBody>
          <a:bodyPr wrap="square">
            <a:spAutoFit/>
          </a:bodyPr>
          <a:lstStyle/>
          <a:p>
            <a:pPr defTabSz="457200">
              <a:lnSpc>
                <a:spcPts val="2700"/>
              </a:lnSpc>
            </a:pPr>
            <a:r>
              <a:rPr lang="en-US" sz="1400" b="1" dirty="0">
                <a:solidFill>
                  <a:prstClr val="black"/>
                </a:solidFill>
                <a:latin typeface="Arial" panose="020B0604020202020204" pitchFamily="34" charset="0"/>
                <a:cs typeface="Arial" panose="020B0604020202020204" pitchFamily="34" charset="0"/>
              </a:rPr>
              <a:t>NOTE: </a:t>
            </a:r>
            <a:r>
              <a:rPr lang="en-US" sz="1400" dirty="0">
                <a:solidFill>
                  <a:prstClr val="black"/>
                </a:solidFill>
                <a:latin typeface="Arial" panose="020B0604020202020204" pitchFamily="34" charset="0"/>
                <a:cs typeface="Arial" panose="020B0604020202020204" pitchFamily="34" charset="0"/>
              </a:rPr>
              <a:t>Always protect the blades from corrosion by applying a thin layer of oil especially to the cutting edge. Do not use tin snips for cutting wires or other material beyond their capacity</a:t>
            </a:r>
          </a:p>
        </p:txBody>
      </p:sp>
      <p:sp>
        <p:nvSpPr>
          <p:cNvPr id="10" name="Title 1">
            <a:extLst>
              <a:ext uri="{FF2B5EF4-FFF2-40B4-BE49-F238E27FC236}">
                <a16:creationId xmlns:a16="http://schemas.microsoft.com/office/drawing/2014/main" id="{169520DE-8222-4855-987B-6D45119355A1}"/>
              </a:ext>
            </a:extLst>
          </p:cNvPr>
          <p:cNvSpPr>
            <a:spLocks noGrp="1"/>
          </p:cNvSpPr>
          <p:nvPr>
            <p:ph type="title"/>
          </p:nvPr>
        </p:nvSpPr>
        <p:spPr>
          <a:xfrm>
            <a:off x="838200" y="365125"/>
            <a:ext cx="7620000" cy="1325563"/>
          </a:xfrm>
        </p:spPr>
        <p:txBody>
          <a:bodyPr>
            <a:normAutofit/>
          </a:bodyPr>
          <a:lstStyle/>
          <a:p>
            <a:r>
              <a:rPr lang="en-ZA" b="1" dirty="0"/>
              <a:t>Basic Hand Tools </a:t>
            </a:r>
            <a:br>
              <a:rPr lang="en-ZA" b="1" dirty="0"/>
            </a:br>
            <a:r>
              <a:rPr lang="en-ZA" sz="3600" dirty="0"/>
              <a:t>Tin Snips</a:t>
            </a:r>
          </a:p>
        </p:txBody>
      </p:sp>
      <p:sp>
        <p:nvSpPr>
          <p:cNvPr id="11" name="TextBox 10">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sp>
        <p:nvSpPr>
          <p:cNvPr id="12" name="Rectangle 11"/>
          <p:cNvSpPr/>
          <p:nvPr/>
        </p:nvSpPr>
        <p:spPr>
          <a:xfrm>
            <a:off x="7290104" y="3546219"/>
            <a:ext cx="4000719" cy="273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34659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00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a:t>
            </a:r>
            <a:br>
              <a:rPr lang="en-ZA" b="1" dirty="0"/>
            </a:br>
            <a:r>
              <a:rPr lang="en-ZA" sz="3600" dirty="0"/>
              <a:t>Screw Driver (Phillips)</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3207225" cy="307777"/>
          </a:xfrm>
          <a:prstGeom prst="rect">
            <a:avLst/>
          </a:prstGeom>
          <a:noFill/>
        </p:spPr>
        <p:txBody>
          <a:bodyPr wrap="none" rtlCol="0">
            <a:spAutoFit/>
          </a:bodyPr>
          <a:lstStyle/>
          <a:p>
            <a:r>
              <a:rPr lang="en-ZA" sz="1400" dirty="0"/>
              <a:t>unknown/ Public Domain (via </a:t>
            </a:r>
            <a:r>
              <a:rPr lang="en-ZA" sz="1400" dirty="0">
                <a:hlinkClick r:id="rId3"/>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6286500" y="602761"/>
            <a:ext cx="5200649" cy="3693319"/>
          </a:xfrm>
          <a:prstGeom prst="rect">
            <a:avLst/>
          </a:prstGeom>
          <a:noFill/>
        </p:spPr>
        <p:txBody>
          <a:bodyPr wrap="square" rtlCol="0">
            <a:spAutoFit/>
          </a:bodyPr>
          <a:lstStyle/>
          <a:p>
            <a:r>
              <a:rPr lang="en-ZA" b="1" dirty="0"/>
              <a:t>Description: </a:t>
            </a:r>
            <a:br>
              <a:rPr lang="en-ZA" dirty="0"/>
            </a:br>
            <a:r>
              <a:rPr lang="en-ZA" b="1" dirty="0"/>
              <a:t>Phillips</a:t>
            </a:r>
            <a:r>
              <a:rPr lang="en-ZA" dirty="0"/>
              <a:t> screwdrivers come in several standard sizes, ranging from tiny ‘</a:t>
            </a:r>
            <a:r>
              <a:rPr lang="en-ZA" dirty="0" err="1"/>
              <a:t>jeweler's</a:t>
            </a:r>
            <a:r>
              <a:rPr lang="en-ZA" dirty="0"/>
              <a:t>’ to those used for automobile frame assembly—or #000 to #4 respectively. This size number is usually stamped onto the shank (shaft) or handle for identification. Each bit size fits a range of screw sizes, more or less well. Each Phillips screwdriver size also has a related shank diameter. The driver has a 57° point and tapered, </a:t>
            </a:r>
            <a:r>
              <a:rPr lang="en-ZA" dirty="0" err="1"/>
              <a:t>unsharp</a:t>
            </a:r>
            <a:r>
              <a:rPr lang="en-ZA" dirty="0"/>
              <a:t> (rounded) flutes. The #1 and smaller bits come to a blunt point, but the #2 and above have no point, but rather a nearly squared-off tip, making each size incompatible with the other. (</a:t>
            </a:r>
            <a:r>
              <a:rPr lang="en-ZA" dirty="0">
                <a:hlinkClick r:id="rId4"/>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6418869" y="5106084"/>
            <a:ext cx="3941089" cy="646331"/>
          </a:xfrm>
          <a:prstGeom prst="rect">
            <a:avLst/>
          </a:prstGeom>
          <a:noFill/>
        </p:spPr>
        <p:txBody>
          <a:bodyPr wrap="square" rtlCol="0">
            <a:spAutoFit/>
          </a:bodyPr>
          <a:lstStyle/>
          <a:p>
            <a:r>
              <a:rPr lang="en-ZA" b="1" dirty="0"/>
              <a:t>Video demonstration:</a:t>
            </a:r>
          </a:p>
          <a:p>
            <a:r>
              <a:rPr lang="en-ZA" b="1" dirty="0">
                <a:hlinkClick r:id="rId5"/>
              </a:rPr>
              <a:t>https://youtu.be/PoN_2UVxHkU</a:t>
            </a:r>
            <a:r>
              <a:rPr lang="en-ZA" b="1" dirty="0"/>
              <a:t> </a:t>
            </a:r>
          </a:p>
        </p:txBody>
      </p:sp>
      <p:pic>
        <p:nvPicPr>
          <p:cNvPr id="1034" name="Picture 10"/>
          <p:cNvPicPr>
            <a:picLocks noGrp="1" noChangeAspect="1" noChangeArrowheads="1"/>
          </p:cNvPicPr>
          <p:nvPr>
            <p:ph idx="1"/>
          </p:nvPr>
        </p:nvPicPr>
        <p:blipFill>
          <a:blip r:embed="rId6"/>
          <a:srcRect/>
          <a:stretch>
            <a:fillRect/>
          </a:stretch>
        </p:blipFill>
        <p:spPr bwMode="auto">
          <a:xfrm>
            <a:off x="1072243" y="2360273"/>
            <a:ext cx="4495800" cy="34290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a:srcRect/>
          <a:stretch>
            <a:fillRect/>
          </a:stretch>
        </p:blipFill>
        <p:spPr bwMode="auto">
          <a:xfrm>
            <a:off x="522982" y="2079593"/>
            <a:ext cx="1605644" cy="2216487"/>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49396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061" y="1496470"/>
            <a:ext cx="9526418" cy="5361531"/>
          </a:xfrm>
        </p:spPr>
        <p:txBody>
          <a:bodyPr>
            <a:noAutofit/>
          </a:bodyPr>
          <a:lstStyle/>
          <a:p>
            <a:r>
              <a:rPr lang="en-GB" dirty="0">
                <a:solidFill>
                  <a:schemeClr val="tx1">
                    <a:lumMod val="65000"/>
                    <a:lumOff val="35000"/>
                  </a:schemeClr>
                </a:solidFill>
              </a:rPr>
              <a:t>By the of this topic, you will be able to: </a:t>
            </a:r>
          </a:p>
          <a:p>
            <a:endParaRPr lang="en-GB" sz="3000" dirty="0"/>
          </a:p>
          <a:p>
            <a:endParaRPr lang="en-GB" sz="3000" dirty="0"/>
          </a:p>
          <a:p>
            <a:endParaRPr lang="en-GB" sz="3000" dirty="0"/>
          </a:p>
          <a:p>
            <a:endParaRPr lang="en-GB" sz="3000" dirty="0"/>
          </a:p>
          <a:p>
            <a:endParaRPr lang="en-GB" sz="3000" dirty="0"/>
          </a:p>
          <a:p>
            <a:endParaRPr lang="en-GB" sz="3000" dirty="0"/>
          </a:p>
          <a:p>
            <a:endParaRPr lang="en-GB" sz="3000" dirty="0"/>
          </a:p>
          <a:p>
            <a:endParaRPr lang="en-GB" sz="3000" dirty="0"/>
          </a:p>
        </p:txBody>
      </p:sp>
      <p:sp>
        <p:nvSpPr>
          <p:cNvPr id="4" name="Rectangle 3">
            <a:extLst>
              <a:ext uri="{FF2B5EF4-FFF2-40B4-BE49-F238E27FC236}">
                <a16:creationId xmlns:a16="http://schemas.microsoft.com/office/drawing/2014/main" id="{CCEB0F6D-8040-044E-86A2-C9350C1A951E}"/>
              </a:ext>
            </a:extLst>
          </p:cNvPr>
          <p:cNvSpPr/>
          <p:nvPr/>
        </p:nvSpPr>
        <p:spPr>
          <a:xfrm>
            <a:off x="640993" y="2204031"/>
            <a:ext cx="10785112" cy="5102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r>
              <a:rPr lang="en-ZA" sz="2400" dirty="0"/>
              <a:t>1. Identify basic hand tools and describe their purpose.</a:t>
            </a:r>
            <a:endParaRPr lang="en-US" sz="2400" dirty="0"/>
          </a:p>
        </p:txBody>
      </p:sp>
      <p:sp>
        <p:nvSpPr>
          <p:cNvPr id="5" name="Rectangle 4">
            <a:extLst>
              <a:ext uri="{FF2B5EF4-FFF2-40B4-BE49-F238E27FC236}">
                <a16:creationId xmlns:a16="http://schemas.microsoft.com/office/drawing/2014/main" id="{CCEB0F6D-8040-044E-86A2-C9350C1A951E}"/>
              </a:ext>
            </a:extLst>
          </p:cNvPr>
          <p:cNvSpPr/>
          <p:nvPr/>
        </p:nvSpPr>
        <p:spPr>
          <a:xfrm>
            <a:off x="640993" y="2766871"/>
            <a:ext cx="10785112" cy="6621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r>
              <a:rPr lang="en-ZA" sz="2400" dirty="0"/>
              <a:t>2. Know how to basic hand tools safely. </a:t>
            </a:r>
          </a:p>
        </p:txBody>
      </p:sp>
      <p:pic>
        <p:nvPicPr>
          <p:cNvPr id="11" name="Picture 4" descr="Image result for outcomes icon"/>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23640" y="410509"/>
            <a:ext cx="722789" cy="74873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153883" y="264463"/>
            <a:ext cx="7616770" cy="960112"/>
          </a:xfrm>
        </p:spPr>
        <p:txBody>
          <a:bodyPr>
            <a:normAutofit/>
          </a:bodyPr>
          <a:lstStyle/>
          <a:p>
            <a:r>
              <a:rPr lang="en-GB" sz="3600" dirty="0">
                <a:latin typeface="+mn-lt"/>
              </a:rPr>
              <a:t>Outcomes</a:t>
            </a:r>
          </a:p>
        </p:txBody>
      </p:sp>
    </p:spTree>
    <p:custDataLst>
      <p:tags r:id="rId1"/>
    </p:custDataLst>
    <p:extLst>
      <p:ext uri="{BB962C8B-B14F-4D97-AF65-F5344CB8AC3E}">
        <p14:creationId xmlns:p14="http://schemas.microsoft.com/office/powerpoint/2010/main" val="3711728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Hammer</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3383811" cy="307777"/>
          </a:xfrm>
          <a:prstGeom prst="rect">
            <a:avLst/>
          </a:prstGeom>
          <a:noFill/>
        </p:spPr>
        <p:txBody>
          <a:bodyPr wrap="none" rtlCol="0">
            <a:spAutoFit/>
          </a:bodyPr>
          <a:lstStyle/>
          <a:p>
            <a:r>
              <a:rPr lang="en-ZA" sz="1400" dirty="0"/>
              <a:t>Evan Amos / Public Domain (via Wikipedia)</a:t>
            </a:r>
          </a:p>
        </p:txBody>
      </p:sp>
      <p:sp>
        <p:nvSpPr>
          <p:cNvPr id="7" name="TextBox 6">
            <a:extLst>
              <a:ext uri="{FF2B5EF4-FFF2-40B4-BE49-F238E27FC236}">
                <a16:creationId xmlns:a16="http://schemas.microsoft.com/office/drawing/2014/main" id="{D0E5E13A-344D-451F-B88F-ACB2EADD7894}"/>
              </a:ext>
            </a:extLst>
          </p:cNvPr>
          <p:cNvSpPr txBox="1"/>
          <p:nvPr/>
        </p:nvSpPr>
        <p:spPr>
          <a:xfrm>
            <a:off x="7227128" y="1549818"/>
            <a:ext cx="4126672" cy="1477328"/>
          </a:xfrm>
          <a:prstGeom prst="rect">
            <a:avLst/>
          </a:prstGeom>
          <a:noFill/>
        </p:spPr>
        <p:txBody>
          <a:bodyPr wrap="square" rtlCol="0">
            <a:spAutoFit/>
          </a:bodyPr>
          <a:lstStyle/>
          <a:p>
            <a:r>
              <a:rPr lang="en-ZA" b="1" dirty="0"/>
              <a:t>Description: </a:t>
            </a:r>
            <a:br>
              <a:rPr lang="en-ZA" dirty="0"/>
            </a:br>
            <a:r>
              <a:rPr lang="en-ZA" dirty="0"/>
              <a:t>A hammer is a tool that delivers a blow to an object. Most hammers are hand tools used to drive nails, fit parts, forge metal, and break apart objects.  (Wikipedia)</a:t>
            </a:r>
          </a:p>
        </p:txBody>
      </p:sp>
      <p:sp>
        <p:nvSpPr>
          <p:cNvPr id="8" name="TextBox 7">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pic>
        <p:nvPicPr>
          <p:cNvPr id="19" name="Content Placeholder 18">
            <a:extLst>
              <a:ext uri="{FF2B5EF4-FFF2-40B4-BE49-F238E27FC236}">
                <a16:creationId xmlns:a16="http://schemas.microsoft.com/office/drawing/2014/main" id="{E9F36867-4709-4144-A144-D771B3F718D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286" y="2113686"/>
            <a:ext cx="6545943" cy="2962721"/>
          </a:xfrm>
        </p:spPr>
      </p:pic>
      <p:pic>
        <p:nvPicPr>
          <p:cNvPr id="23" name="Online Media 22">
            <a:hlinkClick r:id="" action="ppaction://media"/>
            <a:extLst>
              <a:ext uri="{FF2B5EF4-FFF2-40B4-BE49-F238E27FC236}">
                <a16:creationId xmlns:a16="http://schemas.microsoft.com/office/drawing/2014/main" id="{290D0EDF-B91B-4DF0-9313-5F1C5FE1676C}"/>
              </a:ext>
            </a:extLst>
          </p:cNvPr>
          <p:cNvPicPr>
            <a:picLocks noRot="1" noChangeAspect="1"/>
          </p:cNvPicPr>
          <p:nvPr>
            <a:videoFile r:link="rId2"/>
          </p:nvPr>
        </p:nvPicPr>
        <p:blipFill>
          <a:blip r:embed="rId6"/>
          <a:stretch>
            <a:fillRect/>
          </a:stretch>
        </p:blipFill>
        <p:spPr>
          <a:xfrm>
            <a:off x="7329715" y="3553638"/>
            <a:ext cx="3838506" cy="2878880"/>
          </a:xfrm>
          <a:prstGeom prst="rect">
            <a:avLst/>
          </a:prstGeom>
        </p:spPr>
      </p:pic>
    </p:spTree>
    <p:custDataLst>
      <p:tags r:id="rId1"/>
    </p:custDataLst>
    <p:extLst>
      <p:ext uri="{BB962C8B-B14F-4D97-AF65-F5344CB8AC3E}">
        <p14:creationId xmlns:p14="http://schemas.microsoft.com/office/powerpoint/2010/main" val="1202207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69520DE-8222-4855-987B-6D45119355A1}"/>
              </a:ext>
            </a:extLst>
          </p:cNvPr>
          <p:cNvSpPr>
            <a:spLocks noGrp="1"/>
          </p:cNvSpPr>
          <p:nvPr>
            <p:ph type="title"/>
          </p:nvPr>
        </p:nvSpPr>
        <p:spPr>
          <a:xfrm>
            <a:off x="462786" y="260014"/>
            <a:ext cx="4249360" cy="1325563"/>
          </a:xfrm>
        </p:spPr>
        <p:txBody>
          <a:bodyPr/>
          <a:lstStyle/>
          <a:p>
            <a:r>
              <a:rPr lang="en-ZA" b="1" dirty="0"/>
              <a:t>Basic Hand Tools</a:t>
            </a:r>
            <a:br>
              <a:rPr lang="en-ZA" b="1" dirty="0"/>
            </a:br>
            <a:r>
              <a:rPr lang="en-ZA" sz="3600" dirty="0"/>
              <a:t>Wrenches</a:t>
            </a:r>
          </a:p>
        </p:txBody>
      </p:sp>
      <p:sp>
        <p:nvSpPr>
          <p:cNvPr id="16" name="TextBox 15">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sp>
        <p:nvSpPr>
          <p:cNvPr id="17" name="Rectangle 16"/>
          <p:cNvSpPr/>
          <p:nvPr/>
        </p:nvSpPr>
        <p:spPr>
          <a:xfrm>
            <a:off x="7290104" y="3546219"/>
            <a:ext cx="4000719" cy="273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566057" y="1926771"/>
            <a:ext cx="5529943" cy="4484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D0E5E13A-344D-451F-B88F-ACB2EADD7894}"/>
              </a:ext>
            </a:extLst>
          </p:cNvPr>
          <p:cNvSpPr txBox="1"/>
          <p:nvPr/>
        </p:nvSpPr>
        <p:spPr>
          <a:xfrm>
            <a:off x="7227128" y="1549818"/>
            <a:ext cx="4126672" cy="646331"/>
          </a:xfrm>
          <a:prstGeom prst="rect">
            <a:avLst/>
          </a:prstGeom>
          <a:noFill/>
        </p:spPr>
        <p:txBody>
          <a:bodyPr wrap="square" rtlCol="0">
            <a:spAutoFit/>
          </a:bodyPr>
          <a:lstStyle/>
          <a:p>
            <a:r>
              <a:rPr lang="en-ZA" b="1" dirty="0"/>
              <a:t>Description: </a:t>
            </a:r>
            <a:br>
              <a:rPr lang="en-ZA" dirty="0"/>
            </a:br>
            <a:endParaRPr lang="en-ZA" dirty="0"/>
          </a:p>
        </p:txBody>
      </p:sp>
    </p:spTree>
    <p:custDataLst>
      <p:tags r:id="rId1"/>
    </p:custDataLst>
    <p:extLst>
      <p:ext uri="{BB962C8B-B14F-4D97-AF65-F5344CB8AC3E}">
        <p14:creationId xmlns:p14="http://schemas.microsoft.com/office/powerpoint/2010/main" val="2590408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69520DE-8222-4855-987B-6D45119355A1}"/>
              </a:ext>
            </a:extLst>
          </p:cNvPr>
          <p:cNvSpPr>
            <a:spLocks noGrp="1"/>
          </p:cNvSpPr>
          <p:nvPr>
            <p:ph type="title"/>
          </p:nvPr>
        </p:nvSpPr>
        <p:spPr>
          <a:xfrm>
            <a:off x="462786" y="260014"/>
            <a:ext cx="4249360" cy="1325563"/>
          </a:xfrm>
        </p:spPr>
        <p:txBody>
          <a:bodyPr/>
          <a:lstStyle/>
          <a:p>
            <a:r>
              <a:rPr lang="en-ZA" b="1" dirty="0"/>
              <a:t>Basic Hand Tools</a:t>
            </a:r>
            <a:br>
              <a:rPr lang="en-ZA" b="1" dirty="0"/>
            </a:br>
            <a:r>
              <a:rPr lang="en-ZA" sz="3600" dirty="0"/>
              <a:t>Vice Grips</a:t>
            </a:r>
          </a:p>
        </p:txBody>
      </p:sp>
      <p:sp>
        <p:nvSpPr>
          <p:cNvPr id="16" name="TextBox 15">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sp>
        <p:nvSpPr>
          <p:cNvPr id="17" name="Rectangle 16"/>
          <p:cNvSpPr/>
          <p:nvPr/>
        </p:nvSpPr>
        <p:spPr>
          <a:xfrm>
            <a:off x="7290104" y="3546219"/>
            <a:ext cx="4000719" cy="273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p:cNvGrpSpPr/>
          <p:nvPr/>
        </p:nvGrpSpPr>
        <p:grpSpPr>
          <a:xfrm>
            <a:off x="336086" y="2342437"/>
            <a:ext cx="5618400" cy="3851536"/>
            <a:chOff x="1272256" y="1493349"/>
            <a:chExt cx="7025245" cy="4245873"/>
          </a:xfrm>
        </p:grpSpPr>
        <p:pic>
          <p:nvPicPr>
            <p:cNvPr id="7" name="Picture 6"/>
            <p:cNvPicPr>
              <a:picLocks noChangeAspect="1"/>
            </p:cNvPicPr>
            <p:nvPr/>
          </p:nvPicPr>
          <p:blipFill>
            <a:blip r:embed="rId4"/>
            <a:stretch>
              <a:fillRect/>
            </a:stretch>
          </p:blipFill>
          <p:spPr>
            <a:xfrm>
              <a:off x="1272256" y="1831430"/>
              <a:ext cx="3438863" cy="1026112"/>
            </a:xfrm>
            <a:prstGeom prst="rect">
              <a:avLst/>
            </a:prstGeom>
          </p:spPr>
        </p:pic>
        <p:pic>
          <p:nvPicPr>
            <p:cNvPr id="8" name="Picture 7"/>
            <p:cNvPicPr>
              <a:picLocks noChangeAspect="1"/>
            </p:cNvPicPr>
            <p:nvPr/>
          </p:nvPicPr>
          <p:blipFill>
            <a:blip r:embed="rId5"/>
            <a:stretch>
              <a:fillRect/>
            </a:stretch>
          </p:blipFill>
          <p:spPr>
            <a:xfrm>
              <a:off x="1496423" y="3908119"/>
              <a:ext cx="2990530" cy="1523326"/>
            </a:xfrm>
            <a:prstGeom prst="rect">
              <a:avLst/>
            </a:prstGeom>
          </p:spPr>
        </p:pic>
        <p:pic>
          <p:nvPicPr>
            <p:cNvPr id="9" name="Picture 8"/>
            <p:cNvPicPr>
              <a:picLocks noChangeAspect="1"/>
            </p:cNvPicPr>
            <p:nvPr/>
          </p:nvPicPr>
          <p:blipFill>
            <a:blip r:embed="rId6"/>
            <a:stretch>
              <a:fillRect/>
            </a:stretch>
          </p:blipFill>
          <p:spPr>
            <a:xfrm>
              <a:off x="5097501" y="1493349"/>
              <a:ext cx="3200000" cy="2000000"/>
            </a:xfrm>
            <a:prstGeom prst="rect">
              <a:avLst/>
            </a:prstGeom>
          </p:spPr>
        </p:pic>
        <p:pic>
          <p:nvPicPr>
            <p:cNvPr id="10" name="Picture 9"/>
            <p:cNvPicPr>
              <a:picLocks noChangeAspect="1"/>
            </p:cNvPicPr>
            <p:nvPr/>
          </p:nvPicPr>
          <p:blipFill>
            <a:blip r:embed="rId7"/>
            <a:stretch>
              <a:fillRect/>
            </a:stretch>
          </p:blipFill>
          <p:spPr>
            <a:xfrm>
              <a:off x="5031514" y="3555255"/>
              <a:ext cx="3228571" cy="1876190"/>
            </a:xfrm>
            <a:prstGeom prst="rect">
              <a:avLst/>
            </a:prstGeom>
          </p:spPr>
        </p:pic>
        <p:sp>
          <p:nvSpPr>
            <p:cNvPr id="11" name="Rectangle 10"/>
            <p:cNvSpPr/>
            <p:nvPr/>
          </p:nvSpPr>
          <p:spPr>
            <a:xfrm>
              <a:off x="5737537" y="5431445"/>
              <a:ext cx="1390124" cy="307777"/>
            </a:xfrm>
            <a:prstGeom prst="rect">
              <a:avLst/>
            </a:prstGeom>
          </p:spPr>
          <p:txBody>
            <a:bodyPr wrap="none">
              <a:spAutoFit/>
            </a:bodyPr>
            <a:lstStyle/>
            <a:p>
              <a:pPr defTabSz="457200"/>
              <a:r>
                <a:rPr lang="en-ZA" sz="1400" dirty="0">
                  <a:solidFill>
                    <a:prstClr val="black"/>
                  </a:solidFill>
                  <a:latin typeface="Arial" panose="020B0604020202020204" pitchFamily="34" charset="0"/>
                  <a:cs typeface="Arial" panose="020B0604020202020204" pitchFamily="34" charset="0"/>
                </a:rPr>
                <a:t>C-Clamp Pliers</a:t>
              </a:r>
            </a:p>
          </p:txBody>
        </p:sp>
        <p:sp>
          <p:nvSpPr>
            <p:cNvPr id="12" name="Rectangle 11"/>
            <p:cNvSpPr/>
            <p:nvPr/>
          </p:nvSpPr>
          <p:spPr>
            <a:xfrm>
              <a:off x="5669053" y="3062841"/>
              <a:ext cx="1564787" cy="307777"/>
            </a:xfrm>
            <a:prstGeom prst="rect">
              <a:avLst/>
            </a:prstGeom>
          </p:spPr>
          <p:txBody>
            <a:bodyPr wrap="none">
              <a:spAutoFit/>
            </a:bodyPr>
            <a:lstStyle/>
            <a:p>
              <a:pPr defTabSz="457200"/>
              <a:r>
                <a:rPr lang="en-ZA" sz="1400" dirty="0">
                  <a:solidFill>
                    <a:prstClr val="black"/>
                  </a:solidFill>
                  <a:latin typeface="Arial" panose="020B0604020202020204" pitchFamily="34" charset="0"/>
                  <a:cs typeface="Arial" panose="020B0604020202020204" pitchFamily="34" charset="0"/>
                </a:rPr>
                <a:t>Flat Welding Grip</a:t>
              </a:r>
            </a:p>
          </p:txBody>
        </p:sp>
        <p:sp>
          <p:nvSpPr>
            <p:cNvPr id="13" name="Rectangle 12"/>
            <p:cNvSpPr/>
            <p:nvPr/>
          </p:nvSpPr>
          <p:spPr>
            <a:xfrm>
              <a:off x="2383220" y="5431444"/>
              <a:ext cx="1216936" cy="307777"/>
            </a:xfrm>
            <a:prstGeom prst="rect">
              <a:avLst/>
            </a:prstGeom>
          </p:spPr>
          <p:txBody>
            <a:bodyPr wrap="none">
              <a:spAutoFit/>
            </a:bodyPr>
            <a:lstStyle/>
            <a:p>
              <a:pPr defTabSz="457200"/>
              <a:r>
                <a:rPr lang="en-ZA" sz="1400" dirty="0">
                  <a:solidFill>
                    <a:prstClr val="black"/>
                  </a:solidFill>
                  <a:latin typeface="Arial" panose="020B0604020202020204" pitchFamily="34" charset="0"/>
                  <a:cs typeface="Arial" panose="020B0604020202020204" pitchFamily="34" charset="0"/>
                </a:rPr>
                <a:t>Welding Grip</a:t>
              </a:r>
            </a:p>
          </p:txBody>
        </p:sp>
        <p:sp>
          <p:nvSpPr>
            <p:cNvPr id="14" name="Rectangle 13"/>
            <p:cNvSpPr/>
            <p:nvPr/>
          </p:nvSpPr>
          <p:spPr>
            <a:xfrm>
              <a:off x="2314736" y="3062841"/>
              <a:ext cx="918778" cy="307777"/>
            </a:xfrm>
            <a:prstGeom prst="rect">
              <a:avLst/>
            </a:prstGeom>
          </p:spPr>
          <p:txBody>
            <a:bodyPr wrap="none">
              <a:spAutoFit/>
            </a:bodyPr>
            <a:lstStyle/>
            <a:p>
              <a:pPr defTabSz="457200"/>
              <a:r>
                <a:rPr lang="en-ZA" sz="1400" dirty="0">
                  <a:solidFill>
                    <a:prstClr val="black"/>
                  </a:solidFill>
                  <a:latin typeface="Arial" panose="020B0604020202020204" pitchFamily="34" charset="0"/>
                  <a:cs typeface="Arial" panose="020B0604020202020204" pitchFamily="34" charset="0"/>
                </a:rPr>
                <a:t>Vice Grip</a:t>
              </a:r>
            </a:p>
          </p:txBody>
        </p:sp>
      </p:grpSp>
      <p:sp>
        <p:nvSpPr>
          <p:cNvPr id="18" name="TextBox 17">
            <a:extLst>
              <a:ext uri="{FF2B5EF4-FFF2-40B4-BE49-F238E27FC236}">
                <a16:creationId xmlns:a16="http://schemas.microsoft.com/office/drawing/2014/main" id="{D0E5E13A-344D-451F-B88F-ACB2EADD7894}"/>
              </a:ext>
            </a:extLst>
          </p:cNvPr>
          <p:cNvSpPr txBox="1"/>
          <p:nvPr/>
        </p:nvSpPr>
        <p:spPr>
          <a:xfrm>
            <a:off x="7227128" y="1549818"/>
            <a:ext cx="4126672" cy="646331"/>
          </a:xfrm>
          <a:prstGeom prst="rect">
            <a:avLst/>
          </a:prstGeom>
          <a:noFill/>
        </p:spPr>
        <p:txBody>
          <a:bodyPr wrap="square" rtlCol="0">
            <a:spAutoFit/>
          </a:bodyPr>
          <a:lstStyle/>
          <a:p>
            <a:r>
              <a:rPr lang="en-ZA" b="1" dirty="0"/>
              <a:t>Description: </a:t>
            </a:r>
            <a:br>
              <a:rPr lang="en-ZA" dirty="0"/>
            </a:br>
            <a:endParaRPr lang="en-ZA" dirty="0"/>
          </a:p>
        </p:txBody>
      </p:sp>
    </p:spTree>
    <p:custDataLst>
      <p:tags r:id="rId1"/>
    </p:custDataLst>
    <p:extLst>
      <p:ext uri="{BB962C8B-B14F-4D97-AF65-F5344CB8AC3E}">
        <p14:creationId xmlns:p14="http://schemas.microsoft.com/office/powerpoint/2010/main" val="122108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Rubber Mallet</a:t>
            </a:r>
          </a:p>
        </p:txBody>
      </p:sp>
      <p:sp>
        <p:nvSpPr>
          <p:cNvPr id="7" name="TextBox 6">
            <a:extLst>
              <a:ext uri="{FF2B5EF4-FFF2-40B4-BE49-F238E27FC236}">
                <a16:creationId xmlns:a16="http://schemas.microsoft.com/office/drawing/2014/main" id="{D0E5E13A-344D-451F-B88F-ACB2EADD7894}"/>
              </a:ext>
            </a:extLst>
          </p:cNvPr>
          <p:cNvSpPr txBox="1"/>
          <p:nvPr/>
        </p:nvSpPr>
        <p:spPr>
          <a:xfrm>
            <a:off x="5863590" y="1690688"/>
            <a:ext cx="5783580" cy="2031325"/>
          </a:xfrm>
          <a:prstGeom prst="rect">
            <a:avLst/>
          </a:prstGeom>
          <a:noFill/>
        </p:spPr>
        <p:txBody>
          <a:bodyPr wrap="square" rtlCol="0">
            <a:spAutoFit/>
          </a:bodyPr>
          <a:lstStyle/>
          <a:p>
            <a:r>
              <a:rPr lang="en-ZA" b="1" dirty="0"/>
              <a:t>Description: </a:t>
            </a:r>
            <a:br>
              <a:rPr lang="en-ZA" dirty="0"/>
            </a:br>
            <a:r>
              <a:rPr lang="en-ZA" dirty="0"/>
              <a:t>A </a:t>
            </a:r>
            <a:r>
              <a:rPr lang="en-ZA" b="1" dirty="0"/>
              <a:t>mallet</a:t>
            </a:r>
            <a:r>
              <a:rPr lang="en-ZA" dirty="0"/>
              <a:t> is a kind of hammer, often made of rubber or sometimes wood, that is smaller than a maul or beetle, and usually has a relatively large head. The term is descriptive of the overall size and proportions of the tool, and not the materials it may be made of, though most mallets have striking faces that are softer than steel. (Wikipedia)</a:t>
            </a:r>
          </a:p>
        </p:txBody>
      </p:sp>
      <p:sp>
        <p:nvSpPr>
          <p:cNvPr id="8" name="TextBox 7">
            <a:extLst>
              <a:ext uri="{FF2B5EF4-FFF2-40B4-BE49-F238E27FC236}">
                <a16:creationId xmlns:a16="http://schemas.microsoft.com/office/drawing/2014/main" id="{6464B6BF-D429-4D9F-811C-E39E289D135E}"/>
              </a:ext>
            </a:extLst>
          </p:cNvPr>
          <p:cNvSpPr txBox="1"/>
          <p:nvPr/>
        </p:nvSpPr>
        <p:spPr>
          <a:xfrm>
            <a:off x="5863590" y="4405231"/>
            <a:ext cx="3941089" cy="646331"/>
          </a:xfrm>
          <a:prstGeom prst="rect">
            <a:avLst/>
          </a:prstGeom>
          <a:noFill/>
        </p:spPr>
        <p:txBody>
          <a:bodyPr wrap="square" rtlCol="0">
            <a:spAutoFit/>
          </a:bodyPr>
          <a:lstStyle/>
          <a:p>
            <a:r>
              <a:rPr lang="en-ZA" b="1" dirty="0"/>
              <a:t>Video demonstration:</a:t>
            </a:r>
          </a:p>
          <a:p>
            <a:r>
              <a:rPr lang="en-ZA" b="1" dirty="0">
                <a:hlinkClick r:id="rId4"/>
              </a:rPr>
              <a:t>https://youtu.be/EobT_J2NB5E</a:t>
            </a:r>
            <a:r>
              <a:rPr lang="en-ZA" b="1" dirty="0"/>
              <a:t> </a:t>
            </a:r>
          </a:p>
        </p:txBody>
      </p:sp>
      <p:pic>
        <p:nvPicPr>
          <p:cNvPr id="17" name="Content Placeholder 16">
            <a:extLst>
              <a:ext uri="{FF2B5EF4-FFF2-40B4-BE49-F238E27FC236}">
                <a16:creationId xmlns:a16="http://schemas.microsoft.com/office/drawing/2014/main" id="{FAB23DD7-A918-468F-9131-7697E037D98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bwMode="auto">
          <a:xfrm>
            <a:off x="719666" y="1690688"/>
            <a:ext cx="4732020" cy="47320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264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Ball Peen Hammer</a:t>
            </a:r>
          </a:p>
        </p:txBody>
      </p:sp>
      <p:sp>
        <p:nvSpPr>
          <p:cNvPr id="7" name="TextBox 6">
            <a:extLst>
              <a:ext uri="{FF2B5EF4-FFF2-40B4-BE49-F238E27FC236}">
                <a16:creationId xmlns:a16="http://schemas.microsoft.com/office/drawing/2014/main" id="{D0E5E13A-344D-451F-B88F-ACB2EADD7894}"/>
              </a:ext>
            </a:extLst>
          </p:cNvPr>
          <p:cNvSpPr txBox="1"/>
          <p:nvPr/>
        </p:nvSpPr>
        <p:spPr>
          <a:xfrm>
            <a:off x="5863590" y="677018"/>
            <a:ext cx="5783580" cy="3416320"/>
          </a:xfrm>
          <a:prstGeom prst="rect">
            <a:avLst/>
          </a:prstGeom>
          <a:noFill/>
        </p:spPr>
        <p:txBody>
          <a:bodyPr wrap="square" rtlCol="0">
            <a:spAutoFit/>
          </a:bodyPr>
          <a:lstStyle/>
          <a:p>
            <a:r>
              <a:rPr lang="en-ZA" b="1" dirty="0"/>
              <a:t>Description: </a:t>
            </a:r>
            <a:br>
              <a:rPr lang="en-ZA" dirty="0"/>
            </a:br>
            <a:r>
              <a:rPr lang="en-ZA" dirty="0"/>
              <a:t>Though the process of peening (surface hardening by impact) has become rarer in metal fabrication, the ball-peen hammer remains useful for many tasks, such as striking punches and chisels (usually performed with the flat face of the hammer). The peening face is useful for rounding off edges of metal pins and fasteners, such as rivets. The ball face of the hammer can also be used to make gaskets for mating surfaces. A suitable gasket material is held over the surface where a corresponding gasket is desired, and the operator will lightly tap around the edges of the mating surface to perforate the gasket material. (Wikipedia)</a:t>
            </a:r>
          </a:p>
        </p:txBody>
      </p:sp>
      <p:sp>
        <p:nvSpPr>
          <p:cNvPr id="8" name="TextBox 7">
            <a:extLst>
              <a:ext uri="{FF2B5EF4-FFF2-40B4-BE49-F238E27FC236}">
                <a16:creationId xmlns:a16="http://schemas.microsoft.com/office/drawing/2014/main" id="{6464B6BF-D429-4D9F-811C-E39E289D135E}"/>
              </a:ext>
            </a:extLst>
          </p:cNvPr>
          <p:cNvSpPr txBox="1"/>
          <p:nvPr/>
        </p:nvSpPr>
        <p:spPr>
          <a:xfrm>
            <a:off x="5863590" y="4405231"/>
            <a:ext cx="3941089" cy="646331"/>
          </a:xfrm>
          <a:prstGeom prst="rect">
            <a:avLst/>
          </a:prstGeom>
          <a:noFill/>
        </p:spPr>
        <p:txBody>
          <a:bodyPr wrap="square" rtlCol="0">
            <a:spAutoFit/>
          </a:bodyPr>
          <a:lstStyle/>
          <a:p>
            <a:r>
              <a:rPr lang="en-ZA" b="1" dirty="0"/>
              <a:t>Video demonstration:</a:t>
            </a:r>
          </a:p>
          <a:p>
            <a:r>
              <a:rPr lang="en-ZA" b="1" dirty="0">
                <a:hlinkClick r:id="rId4"/>
              </a:rPr>
              <a:t>https://youtu.be/uSf_TKmSyas</a:t>
            </a:r>
            <a:r>
              <a:rPr lang="en-ZA" b="1" dirty="0"/>
              <a:t> </a:t>
            </a:r>
          </a:p>
        </p:txBody>
      </p:sp>
      <p:pic>
        <p:nvPicPr>
          <p:cNvPr id="9" name="Content Placeholder 8">
            <a:extLst>
              <a:ext uri="{FF2B5EF4-FFF2-40B4-BE49-F238E27FC236}">
                <a16:creationId xmlns:a16="http://schemas.microsoft.com/office/drawing/2014/main" id="{024C6ADA-C266-413A-8479-0D1CF2E85BE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58190" y="1690688"/>
            <a:ext cx="4579620" cy="4216158"/>
          </a:xfrm>
        </p:spPr>
      </p:pic>
    </p:spTree>
    <p:custDataLst>
      <p:tags r:id="rId1"/>
    </p:custDataLst>
    <p:extLst>
      <p:ext uri="{BB962C8B-B14F-4D97-AF65-F5344CB8AC3E}">
        <p14:creationId xmlns:p14="http://schemas.microsoft.com/office/powerpoint/2010/main" val="1535053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Needle Nose Pliers</a:t>
            </a:r>
          </a:p>
        </p:txBody>
      </p:sp>
      <p:sp>
        <p:nvSpPr>
          <p:cNvPr id="7" name="TextBox 6">
            <a:extLst>
              <a:ext uri="{FF2B5EF4-FFF2-40B4-BE49-F238E27FC236}">
                <a16:creationId xmlns:a16="http://schemas.microsoft.com/office/drawing/2014/main" id="{D0E5E13A-344D-451F-B88F-ACB2EADD7894}"/>
              </a:ext>
            </a:extLst>
          </p:cNvPr>
          <p:cNvSpPr txBox="1"/>
          <p:nvPr/>
        </p:nvSpPr>
        <p:spPr>
          <a:xfrm>
            <a:off x="5727383" y="1718469"/>
            <a:ext cx="5783580" cy="1754326"/>
          </a:xfrm>
          <a:prstGeom prst="rect">
            <a:avLst/>
          </a:prstGeom>
          <a:noFill/>
        </p:spPr>
        <p:txBody>
          <a:bodyPr wrap="square" rtlCol="0">
            <a:spAutoFit/>
          </a:bodyPr>
          <a:lstStyle/>
          <a:p>
            <a:r>
              <a:rPr lang="en-ZA" b="1" dirty="0"/>
              <a:t>Description: </a:t>
            </a:r>
            <a:br>
              <a:rPr lang="en-ZA" dirty="0"/>
            </a:br>
            <a:r>
              <a:rPr lang="en-ZA" b="1" dirty="0"/>
              <a:t>Needle-nose pliers</a:t>
            </a:r>
            <a:r>
              <a:rPr lang="en-ZA" dirty="0"/>
              <a:t> (also known as </a:t>
            </a:r>
            <a:r>
              <a:rPr lang="en-ZA" b="1" dirty="0"/>
              <a:t>pointy-nose pliers</a:t>
            </a:r>
            <a:r>
              <a:rPr lang="en-ZA" dirty="0"/>
              <a:t>, </a:t>
            </a:r>
            <a:r>
              <a:rPr lang="en-ZA" b="1" dirty="0"/>
              <a:t>long-nose pliers</a:t>
            </a:r>
            <a:r>
              <a:rPr lang="en-ZA" dirty="0"/>
              <a:t>, </a:t>
            </a:r>
            <a:r>
              <a:rPr lang="en-ZA" b="1" dirty="0"/>
              <a:t>pinch-nose pliers</a:t>
            </a:r>
            <a:r>
              <a:rPr lang="en-ZA" dirty="0"/>
              <a:t> or </a:t>
            </a:r>
            <a:r>
              <a:rPr lang="en-ZA" b="1" dirty="0"/>
              <a:t>snipe-nose pliers</a:t>
            </a:r>
            <a:r>
              <a:rPr lang="en-ZA" dirty="0"/>
              <a:t>) are both cutting and holding pliers used by artisans, jewellery designers, electricians, network engineers and other tradesmen to bend, re-position and snip wire. (Wikipedia)</a:t>
            </a:r>
          </a:p>
        </p:txBody>
      </p:sp>
      <p:sp>
        <p:nvSpPr>
          <p:cNvPr id="8" name="TextBox 7">
            <a:extLst>
              <a:ext uri="{FF2B5EF4-FFF2-40B4-BE49-F238E27FC236}">
                <a16:creationId xmlns:a16="http://schemas.microsoft.com/office/drawing/2014/main" id="{6464B6BF-D429-4D9F-811C-E39E289D135E}"/>
              </a:ext>
            </a:extLst>
          </p:cNvPr>
          <p:cNvSpPr txBox="1"/>
          <p:nvPr/>
        </p:nvSpPr>
        <p:spPr>
          <a:xfrm>
            <a:off x="5863590" y="5179000"/>
            <a:ext cx="3941089" cy="646331"/>
          </a:xfrm>
          <a:prstGeom prst="rect">
            <a:avLst/>
          </a:prstGeom>
          <a:noFill/>
        </p:spPr>
        <p:txBody>
          <a:bodyPr wrap="square" rtlCol="0">
            <a:spAutoFit/>
          </a:bodyPr>
          <a:lstStyle/>
          <a:p>
            <a:r>
              <a:rPr lang="en-ZA" b="1" dirty="0"/>
              <a:t>Video demonstration:</a:t>
            </a:r>
            <a:br>
              <a:rPr lang="en-ZA" b="1" dirty="0"/>
            </a:br>
            <a:r>
              <a:rPr lang="en-ZA" b="1" dirty="0">
                <a:hlinkClick r:id="rId4"/>
              </a:rPr>
              <a:t>https://youtu.be/gEu6SDltCqI</a:t>
            </a:r>
            <a:r>
              <a:rPr lang="en-ZA" b="1" dirty="0"/>
              <a:t> </a:t>
            </a:r>
          </a:p>
        </p:txBody>
      </p:sp>
      <p:sp>
        <p:nvSpPr>
          <p:cNvPr id="27" name="TextBox 26">
            <a:extLst>
              <a:ext uri="{FF2B5EF4-FFF2-40B4-BE49-F238E27FC236}">
                <a16:creationId xmlns:a16="http://schemas.microsoft.com/office/drawing/2014/main" id="{B9423444-A6F4-4952-B4EE-C1AAF10F909B}"/>
              </a:ext>
            </a:extLst>
          </p:cNvPr>
          <p:cNvSpPr txBox="1"/>
          <p:nvPr/>
        </p:nvSpPr>
        <p:spPr>
          <a:xfrm>
            <a:off x="728663" y="6143625"/>
            <a:ext cx="3467552" cy="369332"/>
          </a:xfrm>
          <a:prstGeom prst="rect">
            <a:avLst/>
          </a:prstGeom>
          <a:noFill/>
        </p:spPr>
        <p:txBody>
          <a:bodyPr wrap="none" rtlCol="0">
            <a:spAutoFit/>
          </a:bodyPr>
          <a:lstStyle/>
          <a:p>
            <a:r>
              <a:rPr lang="en-ZA" dirty="0"/>
              <a:t>User 2000 – CC BY SA on Wikipedia</a:t>
            </a:r>
          </a:p>
        </p:txBody>
      </p:sp>
      <p:pic>
        <p:nvPicPr>
          <p:cNvPr id="29" name="Picture 28">
            <a:extLst>
              <a:ext uri="{FF2B5EF4-FFF2-40B4-BE49-F238E27FC236}">
                <a16:creationId xmlns:a16="http://schemas.microsoft.com/office/drawing/2014/main" id="{EFD402CD-1177-4915-A60D-29ECCC2F8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23" y="2386003"/>
            <a:ext cx="5085400" cy="2792997"/>
          </a:xfrm>
          <a:prstGeom prst="rect">
            <a:avLst/>
          </a:prstGeom>
        </p:spPr>
      </p:pic>
    </p:spTree>
    <p:custDataLst>
      <p:tags r:id="rId1"/>
    </p:custDataLst>
    <p:extLst>
      <p:ext uri="{BB962C8B-B14F-4D97-AF65-F5344CB8AC3E}">
        <p14:creationId xmlns:p14="http://schemas.microsoft.com/office/powerpoint/2010/main" val="15370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a:t>
            </a:r>
            <a:br>
              <a:rPr lang="en-ZA" b="1" dirty="0"/>
            </a:br>
            <a:r>
              <a:rPr lang="en-ZA" sz="3600" dirty="0"/>
              <a:t>Pick Axe</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2987741" cy="307777"/>
          </a:xfrm>
          <a:prstGeom prst="rect">
            <a:avLst/>
          </a:prstGeom>
          <a:noFill/>
        </p:spPr>
        <p:txBody>
          <a:bodyPr wrap="none" rtlCol="0">
            <a:spAutoFit/>
          </a:bodyPr>
          <a:lstStyle/>
          <a:p>
            <a:r>
              <a:rPr lang="en-ZA" sz="1400" dirty="0"/>
              <a:t>Hyena/ Public Domain (via </a:t>
            </a:r>
            <a:r>
              <a:rPr lang="en-ZA" sz="1400" dirty="0">
                <a:hlinkClick r:id="rId3"/>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6123215" y="881743"/>
            <a:ext cx="5200650" cy="4247317"/>
          </a:xfrm>
          <a:prstGeom prst="rect">
            <a:avLst/>
          </a:prstGeom>
          <a:noFill/>
        </p:spPr>
        <p:txBody>
          <a:bodyPr wrap="square" rtlCol="0">
            <a:spAutoFit/>
          </a:bodyPr>
          <a:lstStyle/>
          <a:p>
            <a:r>
              <a:rPr lang="en-ZA" b="1" dirty="0"/>
              <a:t>Description: </a:t>
            </a:r>
            <a:br>
              <a:rPr lang="en-ZA" dirty="0"/>
            </a:br>
            <a:r>
              <a:rPr lang="en-ZA" b="1" dirty="0"/>
              <a:t>pickaxe</a:t>
            </a:r>
            <a:r>
              <a:rPr lang="en-ZA" dirty="0"/>
              <a:t>, </a:t>
            </a:r>
            <a:r>
              <a:rPr lang="en-ZA" b="1" dirty="0"/>
              <a:t>pick-axe</a:t>
            </a:r>
            <a:r>
              <a:rPr lang="en-ZA" dirty="0"/>
              <a:t>, or </a:t>
            </a:r>
            <a:r>
              <a:rPr lang="en-ZA" b="1" dirty="0"/>
              <a:t>pick</a:t>
            </a:r>
            <a:r>
              <a:rPr lang="en-ZA" dirty="0"/>
              <a:t> is a hand tool with a hard head attached perpendicular to the handle.</a:t>
            </a:r>
          </a:p>
          <a:p>
            <a:r>
              <a:rPr lang="en-ZA" dirty="0"/>
              <a:t>The head is usually made of metal, and the handle is most commonly wood, metal or fiberglass. The head is a spike ending in a sharp point, may curve slightly, and often has a counter-weight to improve ease of use. The stronger the spike, the more effectively the tool can pierce the surface. Rocking the embedded spike about and removing it can then break up the surface.</a:t>
            </a:r>
          </a:p>
          <a:p>
            <a:endParaRPr lang="en-ZA" dirty="0"/>
          </a:p>
          <a:p>
            <a:r>
              <a:rPr lang="en-ZA" dirty="0"/>
              <a:t>The counterweight nowadays is nearly always a second spike, often with a flat end for prying. (</a:t>
            </a:r>
            <a:r>
              <a:rPr lang="en-ZA" dirty="0">
                <a:hlinkClick r:id="rId4"/>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6231091" y="5318355"/>
            <a:ext cx="3941089" cy="646331"/>
          </a:xfrm>
          <a:prstGeom prst="rect">
            <a:avLst/>
          </a:prstGeom>
          <a:noFill/>
        </p:spPr>
        <p:txBody>
          <a:bodyPr wrap="square" rtlCol="0">
            <a:spAutoFit/>
          </a:bodyPr>
          <a:lstStyle/>
          <a:p>
            <a:r>
              <a:rPr lang="en-ZA" b="1" dirty="0"/>
              <a:t>Video demonstration:</a:t>
            </a:r>
          </a:p>
          <a:p>
            <a:r>
              <a:rPr lang="en-ZA" b="1" dirty="0">
                <a:hlinkClick r:id="rId5"/>
              </a:rPr>
              <a:t>https://youtu.be/O3YaitjDrI0</a:t>
            </a:r>
            <a:r>
              <a:rPr lang="en-ZA" b="1" dirty="0"/>
              <a:t> </a:t>
            </a:r>
          </a:p>
        </p:txBody>
      </p:sp>
      <p:pic>
        <p:nvPicPr>
          <p:cNvPr id="1039" name="Picture 15"/>
          <p:cNvPicPr>
            <a:picLocks noGrp="1" noChangeAspect="1" noChangeArrowheads="1"/>
          </p:cNvPicPr>
          <p:nvPr>
            <p:ph idx="1"/>
          </p:nvPr>
        </p:nvPicPr>
        <p:blipFill>
          <a:blip r:embed="rId6"/>
          <a:srcRect/>
          <a:stretch>
            <a:fillRect/>
          </a:stretch>
        </p:blipFill>
        <p:spPr bwMode="auto">
          <a:xfrm>
            <a:off x="922602" y="1956253"/>
            <a:ext cx="4556130" cy="3293382"/>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073244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a:t>
            </a:r>
            <a:br>
              <a:rPr lang="en-ZA" b="1" dirty="0"/>
            </a:br>
            <a:r>
              <a:rPr lang="en-ZA" sz="3600" dirty="0"/>
              <a:t>Pliers</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2827954" cy="307777"/>
          </a:xfrm>
          <a:prstGeom prst="rect">
            <a:avLst/>
          </a:prstGeom>
          <a:noFill/>
        </p:spPr>
        <p:txBody>
          <a:bodyPr wrap="none" rtlCol="0">
            <a:spAutoFit/>
          </a:bodyPr>
          <a:lstStyle/>
          <a:p>
            <a:r>
              <a:rPr lang="en-ZA" sz="1400" dirty="0"/>
              <a:t>Typhoon/ CC BY SA  (via </a:t>
            </a:r>
            <a:r>
              <a:rPr lang="en-ZA" sz="1400" dirty="0">
                <a:hlinkClick r:id="rId3"/>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4939393" y="602761"/>
            <a:ext cx="6547757" cy="4524315"/>
          </a:xfrm>
          <a:prstGeom prst="rect">
            <a:avLst/>
          </a:prstGeom>
          <a:noFill/>
        </p:spPr>
        <p:txBody>
          <a:bodyPr wrap="square" rtlCol="0">
            <a:spAutoFit/>
          </a:bodyPr>
          <a:lstStyle/>
          <a:p>
            <a:r>
              <a:rPr lang="en-ZA" b="1" dirty="0"/>
              <a:t>Description: </a:t>
            </a:r>
            <a:br>
              <a:rPr lang="en-ZA" dirty="0"/>
            </a:br>
            <a:r>
              <a:rPr lang="en-ZA" dirty="0"/>
              <a:t>The basic design of pliers has changed little since their origins, with the pair of </a:t>
            </a:r>
            <a:r>
              <a:rPr lang="en-ZA" i="1" dirty="0"/>
              <a:t>handles</a:t>
            </a:r>
            <a:r>
              <a:rPr lang="en-ZA" dirty="0"/>
              <a:t>, the </a:t>
            </a:r>
            <a:r>
              <a:rPr lang="en-ZA" i="1" dirty="0"/>
              <a:t>pivot</a:t>
            </a:r>
            <a:r>
              <a:rPr lang="en-ZA" dirty="0"/>
              <a:t> (often formed by a rivet), and the </a:t>
            </a:r>
            <a:r>
              <a:rPr lang="en-ZA" i="1" dirty="0"/>
              <a:t>head</a:t>
            </a:r>
            <a:r>
              <a:rPr lang="en-ZA" dirty="0"/>
              <a:t> section with the gripping jaws or cutting edges forming the three elements.</a:t>
            </a:r>
          </a:p>
          <a:p>
            <a:endParaRPr lang="en-ZA" dirty="0"/>
          </a:p>
          <a:p>
            <a:r>
              <a:rPr lang="en-ZA" dirty="0"/>
              <a:t>The materials used to make pliers consist mainly of steel alloys with additives such as vanadium or chromium, to improve strength and prevent corrosion. The metal handles of pliers are often fitted with grips of other materials to ensure better handling; grips are usually insulated and additionally protect against electric shock. The jaws vary widely in size, from delicate needle-nose pliers to heavy jaws capable of exerting much pressure, and shape, from basic flat jaws to various specialized and often asymmetrical jaw configurations for specific manipulations. The surfaces are typically textured rather than smooth, to minimize slipping. (</a:t>
            </a:r>
            <a:r>
              <a:rPr lang="en-ZA" dirty="0">
                <a:hlinkClick r:id="rId3"/>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4973790" y="5555119"/>
            <a:ext cx="3941089" cy="646331"/>
          </a:xfrm>
          <a:prstGeom prst="rect">
            <a:avLst/>
          </a:prstGeom>
          <a:noFill/>
        </p:spPr>
        <p:txBody>
          <a:bodyPr wrap="square" rtlCol="0">
            <a:spAutoFit/>
          </a:bodyPr>
          <a:lstStyle/>
          <a:p>
            <a:r>
              <a:rPr lang="en-ZA" b="1" dirty="0"/>
              <a:t>Video demonstration:</a:t>
            </a:r>
          </a:p>
          <a:p>
            <a:r>
              <a:rPr lang="en-ZA" b="1" dirty="0">
                <a:hlinkClick r:id="rId4"/>
              </a:rPr>
              <a:t>https://youtu.be/MIWvbLjEHMo</a:t>
            </a:r>
            <a:r>
              <a:rPr lang="en-ZA" b="1" dirty="0"/>
              <a:t> </a:t>
            </a:r>
          </a:p>
        </p:txBody>
      </p:sp>
      <p:pic>
        <p:nvPicPr>
          <p:cNvPr id="1036" name="Picture 12"/>
          <p:cNvPicPr>
            <a:picLocks noGrp="1" noChangeAspect="1" noChangeArrowheads="1"/>
          </p:cNvPicPr>
          <p:nvPr>
            <p:ph idx="1"/>
          </p:nvPr>
        </p:nvPicPr>
        <p:blipFill>
          <a:blip r:embed="rId5"/>
          <a:srcRect/>
          <a:stretch>
            <a:fillRect/>
          </a:stretch>
        </p:blipFill>
        <p:spPr bwMode="auto">
          <a:xfrm>
            <a:off x="2339199" y="1458232"/>
            <a:ext cx="1553674" cy="435133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85209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a:t>
            </a:r>
            <a:br>
              <a:rPr lang="en-ZA" b="1" dirty="0"/>
            </a:br>
            <a:r>
              <a:rPr lang="en-ZA" sz="3600" dirty="0"/>
              <a:t>Ferrules (FC Connectors)</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3052310" cy="307777"/>
          </a:xfrm>
          <a:prstGeom prst="rect">
            <a:avLst/>
          </a:prstGeom>
          <a:noFill/>
        </p:spPr>
        <p:txBody>
          <a:bodyPr wrap="none" rtlCol="0">
            <a:spAutoFit/>
          </a:bodyPr>
          <a:lstStyle/>
          <a:p>
            <a:r>
              <a:rPr lang="en-ZA" sz="1400" dirty="0" err="1"/>
              <a:t>Srleffler</a:t>
            </a:r>
            <a:r>
              <a:rPr lang="en-ZA" sz="1400" dirty="0"/>
              <a:t>/ Public Domain (via </a:t>
            </a:r>
            <a:r>
              <a:rPr lang="en-ZA" sz="1400" dirty="0">
                <a:hlinkClick r:id="rId3"/>
              </a:rPr>
              <a:t>Wikipedia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7194471" y="325175"/>
            <a:ext cx="4126672" cy="4524315"/>
          </a:xfrm>
          <a:prstGeom prst="rect">
            <a:avLst/>
          </a:prstGeom>
          <a:noFill/>
        </p:spPr>
        <p:txBody>
          <a:bodyPr wrap="square" rtlCol="0">
            <a:spAutoFit/>
          </a:bodyPr>
          <a:lstStyle/>
          <a:p>
            <a:r>
              <a:rPr lang="en-ZA" b="1" dirty="0"/>
              <a:t>Description: </a:t>
            </a:r>
            <a:br>
              <a:rPr lang="en-ZA" dirty="0"/>
            </a:br>
            <a:r>
              <a:rPr lang="en-ZA" dirty="0"/>
              <a:t>The FC connector is a </a:t>
            </a:r>
            <a:r>
              <a:rPr lang="en-ZA" dirty="0" err="1"/>
              <a:t>fiber</a:t>
            </a:r>
            <a:r>
              <a:rPr lang="en-ZA" dirty="0"/>
              <a:t>-optic connector with a threaded body, which was designed for use in high-vibration environments. It is commonly used with both single-mode optical </a:t>
            </a:r>
            <a:r>
              <a:rPr lang="en-ZA" dirty="0" err="1"/>
              <a:t>fiber</a:t>
            </a:r>
            <a:r>
              <a:rPr lang="en-ZA" dirty="0"/>
              <a:t> and polarization-maintaining optical </a:t>
            </a:r>
            <a:r>
              <a:rPr lang="en-ZA" dirty="0" err="1"/>
              <a:t>fiber</a:t>
            </a:r>
            <a:r>
              <a:rPr lang="en-ZA" dirty="0"/>
              <a:t>. FC connectors are used in </a:t>
            </a:r>
            <a:r>
              <a:rPr lang="en-ZA" dirty="0" err="1"/>
              <a:t>datacom</a:t>
            </a:r>
            <a:r>
              <a:rPr lang="en-ZA" dirty="0"/>
              <a:t>, telecommunications, measurement equipment, and single-mode lasers. They are becoming less common, displaced by SC and LC connectors. The FC connector was originally called a "Field Assembly Connector" by its inventors. The name "FC" is an acronym for "ferrule connector" or "</a:t>
            </a:r>
            <a:r>
              <a:rPr lang="en-ZA" dirty="0" err="1"/>
              <a:t>fiber</a:t>
            </a:r>
            <a:r>
              <a:rPr lang="en-ZA" dirty="0"/>
              <a:t> </a:t>
            </a:r>
            <a:r>
              <a:rPr lang="en-ZA"/>
              <a:t>channel". </a:t>
            </a:r>
            <a:r>
              <a:rPr lang="en-ZA" dirty="0"/>
              <a:t>(Wikipedia)</a:t>
            </a:r>
          </a:p>
        </p:txBody>
      </p:sp>
      <p:sp>
        <p:nvSpPr>
          <p:cNvPr id="8" name="TextBox 7">
            <a:extLst>
              <a:ext uri="{FF2B5EF4-FFF2-40B4-BE49-F238E27FC236}">
                <a16:creationId xmlns:a16="http://schemas.microsoft.com/office/drawing/2014/main" id="{6464B6BF-D429-4D9F-811C-E39E289D135E}"/>
              </a:ext>
            </a:extLst>
          </p:cNvPr>
          <p:cNvSpPr txBox="1"/>
          <p:nvPr/>
        </p:nvSpPr>
        <p:spPr>
          <a:xfrm>
            <a:off x="7276118" y="5055969"/>
            <a:ext cx="3941089" cy="923330"/>
          </a:xfrm>
          <a:prstGeom prst="rect">
            <a:avLst/>
          </a:prstGeom>
          <a:noFill/>
        </p:spPr>
        <p:txBody>
          <a:bodyPr wrap="square" rtlCol="0">
            <a:spAutoFit/>
          </a:bodyPr>
          <a:lstStyle/>
          <a:p>
            <a:r>
              <a:rPr lang="en-ZA" b="1" dirty="0"/>
              <a:t>Video demonstration:</a:t>
            </a:r>
          </a:p>
          <a:p>
            <a:r>
              <a:rPr lang="en-ZA" b="1" dirty="0">
                <a:hlinkClick r:id="rId4"/>
              </a:rPr>
              <a:t>https://www.youtube.com/watch?v=os66cID30Ek</a:t>
            </a:r>
            <a:r>
              <a:rPr lang="en-ZA" b="1" dirty="0"/>
              <a:t> </a:t>
            </a:r>
          </a:p>
        </p:txBody>
      </p:sp>
      <p:pic>
        <p:nvPicPr>
          <p:cNvPr id="1026" name="Picture 2"/>
          <p:cNvPicPr>
            <a:picLocks noGrp="1" noChangeAspect="1" noChangeArrowheads="1"/>
          </p:cNvPicPr>
          <p:nvPr>
            <p:ph idx="1"/>
          </p:nvPr>
        </p:nvPicPr>
        <p:blipFill>
          <a:blip r:embed="rId5"/>
          <a:srcRect/>
          <a:stretch>
            <a:fillRect/>
          </a:stretch>
        </p:blipFill>
        <p:spPr bwMode="auto">
          <a:xfrm>
            <a:off x="931817" y="1966210"/>
            <a:ext cx="4450080" cy="348234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5731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a:t>
            </a:r>
            <a:br>
              <a:rPr lang="en-ZA" b="1" dirty="0"/>
            </a:br>
            <a:r>
              <a:rPr lang="en-ZA" sz="3600" dirty="0"/>
              <a:t>Screw Driver (Flat Blade)</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3207225" cy="307777"/>
          </a:xfrm>
          <a:prstGeom prst="rect">
            <a:avLst/>
          </a:prstGeom>
          <a:noFill/>
        </p:spPr>
        <p:txBody>
          <a:bodyPr wrap="none" rtlCol="0">
            <a:spAutoFit/>
          </a:bodyPr>
          <a:lstStyle/>
          <a:p>
            <a:r>
              <a:rPr lang="en-ZA" sz="1400" dirty="0"/>
              <a:t>unknown/ Public Domain (via </a:t>
            </a:r>
            <a:r>
              <a:rPr lang="en-ZA" sz="1400" dirty="0">
                <a:hlinkClick r:id="rId3"/>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6286501" y="602761"/>
            <a:ext cx="4743450" cy="4247317"/>
          </a:xfrm>
          <a:prstGeom prst="rect">
            <a:avLst/>
          </a:prstGeom>
          <a:noFill/>
        </p:spPr>
        <p:txBody>
          <a:bodyPr wrap="square" rtlCol="0">
            <a:spAutoFit/>
          </a:bodyPr>
          <a:lstStyle/>
          <a:p>
            <a:r>
              <a:rPr lang="en-ZA" b="1" dirty="0"/>
              <a:t>Description: </a:t>
            </a:r>
            <a:br>
              <a:rPr lang="en-ZA" dirty="0"/>
            </a:br>
            <a:r>
              <a:rPr lang="en-ZA" dirty="0"/>
              <a:t>A </a:t>
            </a:r>
            <a:r>
              <a:rPr lang="en-ZA" b="1" dirty="0"/>
              <a:t>screwdriver</a:t>
            </a:r>
            <a:r>
              <a:rPr lang="en-ZA" dirty="0"/>
              <a:t> is a tool, manual or powered, for screwing and unscrewing (inserting and removing) screws. A typical simple screwdriver has a handle and a shaft, ending in a tip the user puts into the screw head before turning the handle. The shaft is usually made of tough steel to resist bending or twisting. The tip may be hardened to resist wear, treated with a dark tip coating for improved visual contrast between tip and screw—or ridged or treated for additional 'grip'. Handles are typically wood, metal, or plastic</a:t>
            </a:r>
            <a:r>
              <a:rPr lang="en-ZA" baseline="30000" dirty="0"/>
              <a:t> </a:t>
            </a:r>
            <a:r>
              <a:rPr lang="en-ZA" dirty="0"/>
              <a:t>and usually hexagonal, square, or oval in cross-section to improve grip and prevent the tool from rolling when set down. (</a:t>
            </a:r>
            <a:r>
              <a:rPr lang="en-ZA" dirty="0">
                <a:hlinkClick r:id="rId4"/>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6418869" y="5106084"/>
            <a:ext cx="3941089" cy="646331"/>
          </a:xfrm>
          <a:prstGeom prst="rect">
            <a:avLst/>
          </a:prstGeom>
          <a:noFill/>
        </p:spPr>
        <p:txBody>
          <a:bodyPr wrap="square" rtlCol="0">
            <a:spAutoFit/>
          </a:bodyPr>
          <a:lstStyle/>
          <a:p>
            <a:r>
              <a:rPr lang="en-ZA" b="1" dirty="0"/>
              <a:t>Video demonstration:</a:t>
            </a:r>
          </a:p>
          <a:p>
            <a:r>
              <a:rPr lang="en-ZA" b="1" dirty="0">
                <a:hlinkClick r:id="rId5"/>
              </a:rPr>
              <a:t>https://youtu.be/tE-pojHecvE</a:t>
            </a:r>
            <a:r>
              <a:rPr lang="en-ZA" b="1" dirty="0"/>
              <a:t> </a:t>
            </a:r>
          </a:p>
        </p:txBody>
      </p:sp>
      <p:pic>
        <p:nvPicPr>
          <p:cNvPr id="1033" name="Picture 9"/>
          <p:cNvPicPr>
            <a:picLocks noGrp="1" noChangeAspect="1" noChangeArrowheads="1"/>
          </p:cNvPicPr>
          <p:nvPr>
            <p:ph idx="1"/>
          </p:nvPr>
        </p:nvPicPr>
        <p:blipFill>
          <a:blip r:embed="rId6" cstate="print"/>
          <a:srcRect/>
          <a:stretch>
            <a:fillRect/>
          </a:stretch>
        </p:blipFill>
        <p:spPr bwMode="auto">
          <a:xfrm>
            <a:off x="119743" y="2070078"/>
            <a:ext cx="5431594" cy="228148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409617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latin typeface="+mn-lt"/>
              </a:rPr>
              <a:t>Introduction</a:t>
            </a: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5" y="1394076"/>
            <a:ext cx="5163330" cy="15835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Whether you are an apprentice or an experienced electrician, you need access to basic hand tools to help perform tasks in your </a:t>
            </a:r>
            <a:r>
              <a:rPr lang="en-GB" altLang="en-US" dirty="0">
                <a:solidFill>
                  <a:schemeClr val="tx1">
                    <a:lumMod val="65000"/>
                    <a:lumOff val="35000"/>
                  </a:schemeClr>
                </a:solidFill>
                <a:ea typeface="Times New Roman" pitchFamily="18" charset="0"/>
                <a:cs typeface="Courier New" pitchFamily="49" charset="0"/>
              </a:rPr>
              <a:t>everyday working environment.</a:t>
            </a:r>
            <a:endParaRPr lang="en-GB" dirty="0">
              <a:solidFill>
                <a:schemeClr val="tx1">
                  <a:lumMod val="65000"/>
                  <a:lumOff val="35000"/>
                </a:schemeClr>
              </a:solidFill>
            </a:endParaRPr>
          </a:p>
          <a:p>
            <a:r>
              <a:rPr lang="en-GB" altLang="en-US" dirty="0">
                <a:solidFill>
                  <a:schemeClr val="tx1">
                    <a:lumMod val="65000"/>
                    <a:lumOff val="35000"/>
                  </a:schemeClr>
                </a:solidFill>
                <a:ea typeface="Times New Roman" pitchFamily="18" charset="0"/>
                <a:cs typeface="Courier New" pitchFamily="49" charset="0"/>
              </a:rPr>
              <a:t>In this unit you will identify some common hand tools and understand their purpose so you can select the right tool for the job.</a:t>
            </a: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1028" name="Picture 4" descr="Image result for electricians hand tools"/>
          <p:cNvPicPr>
            <a:picLocks noChangeAspect="1" noChangeArrowheads="1"/>
          </p:cNvPicPr>
          <p:nvPr/>
        </p:nvPicPr>
        <p:blipFill rotWithShape="1">
          <a:blip r:embed="rId4">
            <a:extLst>
              <a:ext uri="{28A0092B-C50C-407E-A947-70E740481C1C}">
                <a14:useLocalDpi xmlns:a14="http://schemas.microsoft.com/office/drawing/2010/main" val="0"/>
              </a:ext>
            </a:extLst>
          </a:blip>
          <a:srcRect b="3422"/>
          <a:stretch/>
        </p:blipFill>
        <p:spPr bwMode="auto">
          <a:xfrm>
            <a:off x="6173551" y="914400"/>
            <a:ext cx="5592024" cy="5400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3187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a:t>
            </a:r>
            <a:br>
              <a:rPr lang="en-ZA" b="1" dirty="0"/>
            </a:br>
            <a:r>
              <a:rPr lang="en-ZA" sz="3600" dirty="0"/>
              <a:t>Screw Driver (Phillips)</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3207225" cy="307777"/>
          </a:xfrm>
          <a:prstGeom prst="rect">
            <a:avLst/>
          </a:prstGeom>
          <a:noFill/>
        </p:spPr>
        <p:txBody>
          <a:bodyPr wrap="none" rtlCol="0">
            <a:spAutoFit/>
          </a:bodyPr>
          <a:lstStyle/>
          <a:p>
            <a:r>
              <a:rPr lang="en-ZA" sz="1400" dirty="0"/>
              <a:t>unknown/ Public Domain (via </a:t>
            </a:r>
            <a:r>
              <a:rPr lang="en-ZA" sz="1400" dirty="0">
                <a:hlinkClick r:id="rId3"/>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6286500" y="602761"/>
            <a:ext cx="5200649" cy="3693319"/>
          </a:xfrm>
          <a:prstGeom prst="rect">
            <a:avLst/>
          </a:prstGeom>
          <a:noFill/>
        </p:spPr>
        <p:txBody>
          <a:bodyPr wrap="square" rtlCol="0">
            <a:spAutoFit/>
          </a:bodyPr>
          <a:lstStyle/>
          <a:p>
            <a:r>
              <a:rPr lang="en-ZA" b="1" dirty="0"/>
              <a:t>Description: </a:t>
            </a:r>
            <a:br>
              <a:rPr lang="en-ZA" dirty="0"/>
            </a:br>
            <a:r>
              <a:rPr lang="en-ZA" b="1" dirty="0"/>
              <a:t>Phillips</a:t>
            </a:r>
            <a:r>
              <a:rPr lang="en-ZA" dirty="0"/>
              <a:t> screwdrivers come in several standard sizes, ranging from tiny ‘</a:t>
            </a:r>
            <a:r>
              <a:rPr lang="en-ZA" dirty="0" err="1"/>
              <a:t>jeweler's</a:t>
            </a:r>
            <a:r>
              <a:rPr lang="en-ZA" dirty="0"/>
              <a:t>’ to those used for automobile frame assembly—or #000 to #4 respectively. This size number is usually stamped onto the shank (shaft) or handle for identification. Each bit size fits a range of screw sizes, more or less well. Each Phillips screwdriver size also has a related shank diameter. The driver has a 57° point and tapered, </a:t>
            </a:r>
            <a:r>
              <a:rPr lang="en-ZA" dirty="0" err="1"/>
              <a:t>unsharp</a:t>
            </a:r>
            <a:r>
              <a:rPr lang="en-ZA" dirty="0"/>
              <a:t> (rounded) flutes. The #1 and smaller bits come to a blunt point, but the #2 and above have no point, but rather a nearly squared-off tip, making each size incompatible with the other. (</a:t>
            </a:r>
            <a:r>
              <a:rPr lang="en-ZA" dirty="0">
                <a:hlinkClick r:id="rId4"/>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6418869" y="5106084"/>
            <a:ext cx="3941089" cy="646331"/>
          </a:xfrm>
          <a:prstGeom prst="rect">
            <a:avLst/>
          </a:prstGeom>
          <a:noFill/>
        </p:spPr>
        <p:txBody>
          <a:bodyPr wrap="square" rtlCol="0">
            <a:spAutoFit/>
          </a:bodyPr>
          <a:lstStyle/>
          <a:p>
            <a:r>
              <a:rPr lang="en-ZA" b="1" dirty="0"/>
              <a:t>Video demonstration:</a:t>
            </a:r>
          </a:p>
          <a:p>
            <a:r>
              <a:rPr lang="en-ZA" b="1" dirty="0">
                <a:hlinkClick r:id="rId5"/>
              </a:rPr>
              <a:t>https://youtu.be/PoN_2UVxHkU</a:t>
            </a:r>
            <a:r>
              <a:rPr lang="en-ZA" b="1" dirty="0"/>
              <a:t> </a:t>
            </a:r>
          </a:p>
        </p:txBody>
      </p:sp>
      <p:pic>
        <p:nvPicPr>
          <p:cNvPr id="1034" name="Picture 10"/>
          <p:cNvPicPr>
            <a:picLocks noGrp="1" noChangeAspect="1" noChangeArrowheads="1"/>
          </p:cNvPicPr>
          <p:nvPr>
            <p:ph idx="1"/>
          </p:nvPr>
        </p:nvPicPr>
        <p:blipFill>
          <a:blip r:embed="rId6"/>
          <a:srcRect/>
          <a:stretch>
            <a:fillRect/>
          </a:stretch>
        </p:blipFill>
        <p:spPr bwMode="auto">
          <a:xfrm>
            <a:off x="1072243" y="2360273"/>
            <a:ext cx="4495800" cy="34290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a:srcRect/>
          <a:stretch>
            <a:fillRect/>
          </a:stretch>
        </p:blipFill>
        <p:spPr bwMode="auto">
          <a:xfrm>
            <a:off x="917120" y="1811111"/>
            <a:ext cx="1605644" cy="2216487"/>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66884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 </a:t>
            </a:r>
            <a:r>
              <a:rPr lang="en-ZA" sz="3600" dirty="0"/>
              <a:t>Side Cutters (Wire Cutting Tool)</a:t>
            </a:r>
          </a:p>
        </p:txBody>
      </p:sp>
      <p:pic>
        <p:nvPicPr>
          <p:cNvPr id="5" name="Content Placeholder 4">
            <a:extLst>
              <a:ext uri="{FF2B5EF4-FFF2-40B4-BE49-F238E27FC236}">
                <a16:creationId xmlns:a16="http://schemas.microsoft.com/office/drawing/2014/main" id="{3E11470F-DF61-4A34-82BE-2F3E8B2DC45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1209" y="1690688"/>
            <a:ext cx="4256222" cy="4256222"/>
          </a:xfrm>
        </p:spPr>
      </p:pic>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4552913" cy="307777"/>
          </a:xfrm>
          <a:prstGeom prst="rect">
            <a:avLst/>
          </a:prstGeom>
          <a:noFill/>
        </p:spPr>
        <p:txBody>
          <a:bodyPr wrap="none" rtlCol="0">
            <a:spAutoFit/>
          </a:bodyPr>
          <a:lstStyle/>
          <a:p>
            <a:r>
              <a:rPr lang="en-ZA" sz="1400" dirty="0" err="1"/>
              <a:t>Raimond</a:t>
            </a:r>
            <a:r>
              <a:rPr lang="en-ZA" sz="1400" dirty="0"/>
              <a:t> </a:t>
            </a:r>
            <a:r>
              <a:rPr lang="en-ZA" sz="1400" dirty="0" err="1"/>
              <a:t>Spekking</a:t>
            </a:r>
            <a:r>
              <a:rPr lang="en-ZA" sz="1400" dirty="0"/>
              <a:t> / CC BY-SA 4.0 (via Wikimedia Commons)</a:t>
            </a:r>
          </a:p>
        </p:txBody>
      </p:sp>
      <p:sp>
        <p:nvSpPr>
          <p:cNvPr id="7" name="TextBox 6">
            <a:extLst>
              <a:ext uri="{FF2B5EF4-FFF2-40B4-BE49-F238E27FC236}">
                <a16:creationId xmlns:a16="http://schemas.microsoft.com/office/drawing/2014/main" id="{D0E5E13A-344D-451F-B88F-ACB2EADD7894}"/>
              </a:ext>
            </a:extLst>
          </p:cNvPr>
          <p:cNvSpPr txBox="1"/>
          <p:nvPr/>
        </p:nvSpPr>
        <p:spPr>
          <a:xfrm>
            <a:off x="7227128" y="1549818"/>
            <a:ext cx="3941089" cy="1200329"/>
          </a:xfrm>
          <a:prstGeom prst="rect">
            <a:avLst/>
          </a:prstGeom>
          <a:noFill/>
        </p:spPr>
        <p:txBody>
          <a:bodyPr wrap="square" rtlCol="0">
            <a:spAutoFit/>
          </a:bodyPr>
          <a:lstStyle/>
          <a:p>
            <a:r>
              <a:rPr lang="en-ZA" b="1" dirty="0"/>
              <a:t>Description: </a:t>
            </a:r>
            <a:br>
              <a:rPr lang="en-ZA" dirty="0"/>
            </a:br>
            <a:r>
              <a:rPr lang="en-ZA" dirty="0"/>
              <a:t>A hand tool resembling pliers, intended for cutting wires using a ‘pinching’ action to cut wires.</a:t>
            </a:r>
          </a:p>
        </p:txBody>
      </p:sp>
      <p:sp>
        <p:nvSpPr>
          <p:cNvPr id="8" name="TextBox 7">
            <a:extLst>
              <a:ext uri="{FF2B5EF4-FFF2-40B4-BE49-F238E27FC236}">
                <a16:creationId xmlns:a16="http://schemas.microsoft.com/office/drawing/2014/main" id="{6464B6BF-D429-4D9F-811C-E39E289D135E}"/>
              </a:ext>
            </a:extLst>
          </p:cNvPr>
          <p:cNvSpPr txBox="1"/>
          <p:nvPr/>
        </p:nvSpPr>
        <p:spPr>
          <a:xfrm>
            <a:off x="7227132" y="3145526"/>
            <a:ext cx="3941089" cy="369332"/>
          </a:xfrm>
          <a:prstGeom prst="rect">
            <a:avLst/>
          </a:prstGeom>
          <a:noFill/>
        </p:spPr>
        <p:txBody>
          <a:bodyPr wrap="square" rtlCol="0">
            <a:spAutoFit/>
          </a:bodyPr>
          <a:lstStyle/>
          <a:p>
            <a:r>
              <a:rPr lang="en-ZA" b="1" dirty="0"/>
              <a:t>Video demonstration:</a:t>
            </a:r>
          </a:p>
        </p:txBody>
      </p:sp>
      <p:pic>
        <p:nvPicPr>
          <p:cNvPr id="9" name="Online Media 8">
            <a:hlinkClick r:id="" action="ppaction://media"/>
            <a:extLst>
              <a:ext uri="{FF2B5EF4-FFF2-40B4-BE49-F238E27FC236}">
                <a16:creationId xmlns:a16="http://schemas.microsoft.com/office/drawing/2014/main" id="{9503A72D-43E2-4565-8C31-F8CDA185042C}"/>
              </a:ext>
            </a:extLst>
          </p:cNvPr>
          <p:cNvPicPr>
            <a:picLocks noRot="1" noChangeAspect="1"/>
          </p:cNvPicPr>
          <p:nvPr>
            <a:videoFile r:link="rId2"/>
          </p:nvPr>
        </p:nvPicPr>
        <p:blipFill>
          <a:blip r:embed="rId5"/>
          <a:stretch>
            <a:fillRect/>
          </a:stretch>
        </p:blipFill>
        <p:spPr>
          <a:xfrm>
            <a:off x="7299702" y="3584363"/>
            <a:ext cx="3795943" cy="2846957"/>
          </a:xfrm>
          <a:prstGeom prst="rect">
            <a:avLst/>
          </a:prstGeom>
        </p:spPr>
      </p:pic>
    </p:spTree>
    <p:custDataLst>
      <p:tags r:id="rId1"/>
    </p:custDataLst>
    <p:extLst>
      <p:ext uri="{BB962C8B-B14F-4D97-AF65-F5344CB8AC3E}">
        <p14:creationId xmlns:p14="http://schemas.microsoft.com/office/powerpoint/2010/main" val="773574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Basic Hand Tools </a:t>
            </a:r>
            <a:br>
              <a:rPr lang="en-ZA" b="1" dirty="0"/>
            </a:br>
            <a:r>
              <a:rPr lang="en-ZA" sz="3600" dirty="0"/>
              <a:t>Spade</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2770310" cy="307777"/>
          </a:xfrm>
          <a:prstGeom prst="rect">
            <a:avLst/>
          </a:prstGeom>
          <a:noFill/>
        </p:spPr>
        <p:txBody>
          <a:bodyPr wrap="none" rtlCol="0">
            <a:spAutoFit/>
          </a:bodyPr>
          <a:lstStyle/>
          <a:p>
            <a:r>
              <a:rPr lang="en-ZA" sz="1400" dirty="0"/>
              <a:t>CIA/ Public Domain (via </a:t>
            </a:r>
            <a:r>
              <a:rPr lang="en-ZA" sz="1400" dirty="0">
                <a:hlinkClick r:id="rId3"/>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6123215" y="1247740"/>
            <a:ext cx="5200650" cy="3693319"/>
          </a:xfrm>
          <a:prstGeom prst="rect">
            <a:avLst/>
          </a:prstGeom>
          <a:noFill/>
        </p:spPr>
        <p:txBody>
          <a:bodyPr wrap="square" rtlCol="0">
            <a:spAutoFit/>
          </a:bodyPr>
          <a:lstStyle/>
          <a:p>
            <a:r>
              <a:rPr lang="en-ZA" b="1" dirty="0"/>
              <a:t>Description: </a:t>
            </a:r>
            <a:br>
              <a:rPr lang="en-ZA" dirty="0"/>
            </a:br>
            <a:r>
              <a:rPr lang="en-ZA" dirty="0"/>
              <a:t>A </a:t>
            </a:r>
            <a:r>
              <a:rPr lang="en-ZA" b="1" dirty="0"/>
              <a:t>spade</a:t>
            </a:r>
            <a:r>
              <a:rPr lang="en-ZA" dirty="0"/>
              <a:t> is a tool primarily for digging, comprising a blade – typically narrower and less curved than that of a shovel – and a long handle.</a:t>
            </a:r>
            <a:r>
              <a:rPr lang="en-ZA" baseline="30000" dirty="0"/>
              <a:t> </a:t>
            </a:r>
            <a:r>
              <a:rPr lang="en-ZA" dirty="0"/>
              <a:t>Early spades were made of riven wood or of animal bones (often shoulder blades). After the art of metalworking was developed, spades were made with sharper tips of metal. Before the introduction of metal spades manual labour was less efficient at moving earth, with picks being required to break up the soil in addition to a spade for moving the dirt. With a metal tip, a spade can both break and move the earth in most situations, increasing efficiency. (</a:t>
            </a:r>
            <a:r>
              <a:rPr lang="en-ZA" dirty="0">
                <a:hlinkClick r:id="rId4"/>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6231091" y="5318355"/>
            <a:ext cx="3941089" cy="646331"/>
          </a:xfrm>
          <a:prstGeom prst="rect">
            <a:avLst/>
          </a:prstGeom>
          <a:noFill/>
        </p:spPr>
        <p:txBody>
          <a:bodyPr wrap="square" rtlCol="0">
            <a:spAutoFit/>
          </a:bodyPr>
          <a:lstStyle/>
          <a:p>
            <a:r>
              <a:rPr lang="en-ZA" b="1" dirty="0"/>
              <a:t>Video demonstration:</a:t>
            </a:r>
          </a:p>
          <a:p>
            <a:r>
              <a:rPr lang="en-ZA" b="1" dirty="0">
                <a:hlinkClick r:id="rId5"/>
              </a:rPr>
              <a:t>https://youtu.be/0AiQPWL3epE</a:t>
            </a:r>
            <a:r>
              <a:rPr lang="en-ZA" b="1" dirty="0"/>
              <a:t> </a:t>
            </a:r>
          </a:p>
        </p:txBody>
      </p:sp>
      <p:pic>
        <p:nvPicPr>
          <p:cNvPr id="1038" name="Picture 14"/>
          <p:cNvPicPr>
            <a:picLocks noGrp="1" noChangeAspect="1" noChangeArrowheads="1"/>
          </p:cNvPicPr>
          <p:nvPr>
            <p:ph idx="1"/>
          </p:nvPr>
        </p:nvPicPr>
        <p:blipFill>
          <a:blip r:embed="rId6"/>
          <a:srcRect/>
          <a:stretch>
            <a:fillRect/>
          </a:stretch>
        </p:blipFill>
        <p:spPr bwMode="auto">
          <a:xfrm>
            <a:off x="874667" y="2009208"/>
            <a:ext cx="4391297" cy="2698749"/>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251161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DE-8222-4855-987B-6D45119355A1}"/>
              </a:ext>
            </a:extLst>
          </p:cNvPr>
          <p:cNvSpPr>
            <a:spLocks noGrp="1"/>
          </p:cNvSpPr>
          <p:nvPr>
            <p:ph type="title"/>
          </p:nvPr>
        </p:nvSpPr>
        <p:spPr/>
        <p:txBody>
          <a:bodyPr/>
          <a:lstStyle/>
          <a:p>
            <a:r>
              <a:rPr lang="en-ZA" b="1" dirty="0"/>
              <a:t>Materials</a:t>
            </a:r>
            <a:br>
              <a:rPr lang="en-ZA" b="1" dirty="0"/>
            </a:br>
            <a:r>
              <a:rPr lang="en-ZA" sz="3600" dirty="0"/>
              <a:t>Insulation Tape</a:t>
            </a:r>
          </a:p>
        </p:txBody>
      </p:sp>
      <p:sp>
        <p:nvSpPr>
          <p:cNvPr id="6" name="TextBox 5">
            <a:extLst>
              <a:ext uri="{FF2B5EF4-FFF2-40B4-BE49-F238E27FC236}">
                <a16:creationId xmlns:a16="http://schemas.microsoft.com/office/drawing/2014/main" id="{27DA3DC3-ED38-4FC4-9490-2373E77B46F9}"/>
              </a:ext>
            </a:extLst>
          </p:cNvPr>
          <p:cNvSpPr txBox="1"/>
          <p:nvPr/>
        </p:nvSpPr>
        <p:spPr>
          <a:xfrm>
            <a:off x="889135" y="6123543"/>
            <a:ext cx="3613553" cy="307777"/>
          </a:xfrm>
          <a:prstGeom prst="rect">
            <a:avLst/>
          </a:prstGeom>
          <a:noFill/>
        </p:spPr>
        <p:txBody>
          <a:bodyPr wrap="none" rtlCol="0">
            <a:spAutoFit/>
          </a:bodyPr>
          <a:lstStyle/>
          <a:p>
            <a:r>
              <a:rPr lang="en-ZA" sz="1400" dirty="0"/>
              <a:t>Jonas Bergsten/ Public Domain (via </a:t>
            </a:r>
            <a:r>
              <a:rPr lang="en-ZA" sz="1400" dirty="0">
                <a:hlinkClick r:id="rId3"/>
              </a:rPr>
              <a:t>Wikimedia</a:t>
            </a:r>
            <a:r>
              <a:rPr lang="en-ZA" sz="1400" dirty="0"/>
              <a:t>)</a:t>
            </a:r>
          </a:p>
        </p:txBody>
      </p:sp>
      <p:sp>
        <p:nvSpPr>
          <p:cNvPr id="7" name="TextBox 6">
            <a:extLst>
              <a:ext uri="{FF2B5EF4-FFF2-40B4-BE49-F238E27FC236}">
                <a16:creationId xmlns:a16="http://schemas.microsoft.com/office/drawing/2014/main" id="{D0E5E13A-344D-451F-B88F-ACB2EADD7894}"/>
              </a:ext>
            </a:extLst>
          </p:cNvPr>
          <p:cNvSpPr txBox="1"/>
          <p:nvPr/>
        </p:nvSpPr>
        <p:spPr>
          <a:xfrm>
            <a:off x="5943601" y="1802911"/>
            <a:ext cx="4743450" cy="2308324"/>
          </a:xfrm>
          <a:prstGeom prst="rect">
            <a:avLst/>
          </a:prstGeom>
          <a:noFill/>
        </p:spPr>
        <p:txBody>
          <a:bodyPr wrap="square" rtlCol="0">
            <a:spAutoFit/>
          </a:bodyPr>
          <a:lstStyle/>
          <a:p>
            <a:r>
              <a:rPr lang="en-ZA" b="1" dirty="0"/>
              <a:t>Description: </a:t>
            </a:r>
            <a:br>
              <a:rPr lang="en-ZA" dirty="0"/>
            </a:br>
            <a:r>
              <a:rPr lang="en-ZA" b="1" dirty="0"/>
              <a:t>Electrical tape</a:t>
            </a:r>
            <a:r>
              <a:rPr lang="en-ZA" dirty="0"/>
              <a:t> (or </a:t>
            </a:r>
            <a:r>
              <a:rPr lang="en-ZA" b="1" dirty="0"/>
              <a:t>insulating tape</a:t>
            </a:r>
            <a:r>
              <a:rPr lang="en-ZA" dirty="0"/>
              <a:t>) is a type of pressure-sensitive tape used to insulate electrical wires and other materials that conduct electricity. It can be made of many plastics, but vinyl is most popular, as it stretches well and gives an effective and long lasting insulation. (</a:t>
            </a:r>
            <a:r>
              <a:rPr lang="en-ZA" dirty="0">
                <a:hlinkClick r:id="rId3"/>
              </a:rPr>
              <a:t>Wikipedia</a:t>
            </a:r>
            <a:r>
              <a:rPr lang="en-ZA" dirty="0"/>
              <a:t>)</a:t>
            </a:r>
          </a:p>
        </p:txBody>
      </p:sp>
      <p:sp>
        <p:nvSpPr>
          <p:cNvPr id="8" name="TextBox 7">
            <a:extLst>
              <a:ext uri="{FF2B5EF4-FFF2-40B4-BE49-F238E27FC236}">
                <a16:creationId xmlns:a16="http://schemas.microsoft.com/office/drawing/2014/main" id="{6464B6BF-D429-4D9F-811C-E39E289D135E}"/>
              </a:ext>
            </a:extLst>
          </p:cNvPr>
          <p:cNvSpPr txBox="1"/>
          <p:nvPr/>
        </p:nvSpPr>
        <p:spPr>
          <a:xfrm>
            <a:off x="6035148" y="5081591"/>
            <a:ext cx="3941089" cy="646331"/>
          </a:xfrm>
          <a:prstGeom prst="rect">
            <a:avLst/>
          </a:prstGeom>
          <a:noFill/>
        </p:spPr>
        <p:txBody>
          <a:bodyPr wrap="square" rtlCol="0">
            <a:spAutoFit/>
          </a:bodyPr>
          <a:lstStyle/>
          <a:p>
            <a:r>
              <a:rPr lang="en-ZA" b="1" dirty="0"/>
              <a:t>Video demonstration:</a:t>
            </a:r>
          </a:p>
          <a:p>
            <a:r>
              <a:rPr lang="en-ZA" b="1" dirty="0">
                <a:hlinkClick r:id="rId4"/>
              </a:rPr>
              <a:t>https://youtu.be/tEs2_SUYQoE</a:t>
            </a:r>
            <a:r>
              <a:rPr lang="en-ZA" b="1" dirty="0"/>
              <a:t> </a:t>
            </a:r>
          </a:p>
        </p:txBody>
      </p:sp>
      <p:pic>
        <p:nvPicPr>
          <p:cNvPr id="1029" name="Picture 5"/>
          <p:cNvPicPr>
            <a:picLocks noGrp="1" noChangeAspect="1" noChangeArrowheads="1"/>
          </p:cNvPicPr>
          <p:nvPr>
            <p:ph idx="1"/>
          </p:nvPr>
        </p:nvPicPr>
        <p:blipFill>
          <a:blip r:embed="rId5"/>
          <a:srcRect/>
          <a:stretch>
            <a:fillRect/>
          </a:stretch>
        </p:blipFill>
        <p:spPr bwMode="auto">
          <a:xfrm>
            <a:off x="940020" y="2084367"/>
            <a:ext cx="3664637" cy="3238747"/>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227844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3892" y="689392"/>
            <a:ext cx="2061655" cy="338554"/>
          </a:xfrm>
          <a:prstGeom prst="rect">
            <a:avLst/>
          </a:prstGeom>
        </p:spPr>
        <p:txBody>
          <a:bodyPr wrap="none">
            <a:spAutoFit/>
          </a:bodyPr>
          <a:lstStyle/>
          <a:p>
            <a:pPr defTabSz="457200"/>
            <a:r>
              <a:rPr lang="en-ZA" sz="1600" b="1" u="sng" dirty="0">
                <a:solidFill>
                  <a:prstClr val="black"/>
                </a:solidFill>
                <a:latin typeface="Arial" panose="020B0604020202020204" pitchFamily="34" charset="0"/>
                <a:cs typeface="Arial" panose="020B0604020202020204" pitchFamily="34" charset="0"/>
              </a:rPr>
              <a:t>STOCKS AND DIES</a:t>
            </a:r>
          </a:p>
        </p:txBody>
      </p:sp>
      <p:sp>
        <p:nvSpPr>
          <p:cNvPr id="5" name="Rectangle 4"/>
          <p:cNvSpPr/>
          <p:nvPr/>
        </p:nvSpPr>
        <p:spPr>
          <a:xfrm>
            <a:off x="3399964" y="1133147"/>
            <a:ext cx="3167855" cy="307777"/>
          </a:xfrm>
          <a:prstGeom prst="rect">
            <a:avLst/>
          </a:prstGeom>
        </p:spPr>
        <p:txBody>
          <a:bodyPr wrap="none">
            <a:spAutoFit/>
          </a:bodyPr>
          <a:lstStyle/>
          <a:p>
            <a:pPr marL="285750" indent="-285750" defTabSz="4572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Dies are used for external threads</a:t>
            </a:r>
            <a:endParaRPr lang="en-ZA" sz="14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3399964" y="1546124"/>
            <a:ext cx="2991525" cy="307777"/>
          </a:xfrm>
          <a:prstGeom prst="rect">
            <a:avLst/>
          </a:prstGeom>
        </p:spPr>
        <p:txBody>
          <a:bodyPr wrap="none">
            <a:spAutoFit/>
          </a:bodyPr>
          <a:lstStyle/>
          <a:p>
            <a:pPr marL="285750" indent="-285750" defTabSz="4572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Dies are very slightly adjustable</a:t>
            </a:r>
            <a:endParaRPr lang="en-ZA" sz="14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3399963" y="1959101"/>
            <a:ext cx="4572000" cy="307777"/>
          </a:xfrm>
          <a:prstGeom prst="rect">
            <a:avLst/>
          </a:prstGeom>
        </p:spPr>
        <p:txBody>
          <a:bodyPr>
            <a:spAutoFit/>
          </a:bodyPr>
          <a:lstStyle/>
          <a:p>
            <a:pPr marL="285750" indent="-285750" defTabSz="4572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There is a nut, which is used to clean threads</a:t>
            </a:r>
            <a:endParaRPr lang="en-ZA" sz="14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3399964" y="2372078"/>
            <a:ext cx="5620871" cy="307777"/>
          </a:xfrm>
          <a:prstGeom prst="rect">
            <a:avLst/>
          </a:prstGeom>
        </p:spPr>
        <p:txBody>
          <a:bodyPr wrap="square">
            <a:spAutoFit/>
          </a:bodyPr>
          <a:lstStyle/>
          <a:p>
            <a:pPr marL="285750" indent="-285750" defTabSz="4572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Or fix damaged threads and must not be used to cut new threads</a:t>
            </a:r>
            <a:endParaRPr lang="en-ZA" sz="14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848371" y="2972225"/>
            <a:ext cx="4332694" cy="2815113"/>
          </a:xfrm>
          <a:prstGeom prst="rect">
            <a:avLst/>
          </a:prstGeom>
        </p:spPr>
      </p:pic>
    </p:spTree>
    <p:custDataLst>
      <p:tags r:id="rId1"/>
    </p:custDataLst>
    <p:extLst>
      <p:ext uri="{BB962C8B-B14F-4D97-AF65-F5344CB8AC3E}">
        <p14:creationId xmlns:p14="http://schemas.microsoft.com/office/powerpoint/2010/main" val="400116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5400" b="1" dirty="0"/>
              <a:t>Appendix</a:t>
            </a:r>
          </a:p>
        </p:txBody>
      </p:sp>
      <p:graphicFrame>
        <p:nvGraphicFramePr>
          <p:cNvPr id="4" name="Table 3"/>
          <p:cNvGraphicFramePr>
            <a:graphicFrameLocks noGrp="1"/>
          </p:cNvGraphicFramePr>
          <p:nvPr>
            <p:extLst>
              <p:ext uri="{D42A27DB-BD31-4B8C-83A1-F6EECF244321}">
                <p14:modId xmlns:p14="http://schemas.microsoft.com/office/powerpoint/2010/main" val="1980800357"/>
              </p:ext>
            </p:extLst>
          </p:nvPr>
        </p:nvGraphicFramePr>
        <p:xfrm>
          <a:off x="297880" y="741779"/>
          <a:ext cx="11055921" cy="6088281"/>
        </p:xfrm>
        <a:graphic>
          <a:graphicData uri="http://schemas.openxmlformats.org/drawingml/2006/table">
            <a:tbl>
              <a:tblPr firstRow="1" bandRow="1">
                <a:tableStyleId>{5C22544A-7EE6-4342-B048-85BDC9FD1C3A}</a:tableStyleId>
              </a:tblPr>
              <a:tblGrid>
                <a:gridCol w="3685307">
                  <a:extLst>
                    <a:ext uri="{9D8B030D-6E8A-4147-A177-3AD203B41FA5}">
                      <a16:colId xmlns:a16="http://schemas.microsoft.com/office/drawing/2014/main" val="20000"/>
                    </a:ext>
                  </a:extLst>
                </a:gridCol>
                <a:gridCol w="3685307">
                  <a:extLst>
                    <a:ext uri="{9D8B030D-6E8A-4147-A177-3AD203B41FA5}">
                      <a16:colId xmlns:a16="http://schemas.microsoft.com/office/drawing/2014/main" val="20001"/>
                    </a:ext>
                  </a:extLst>
                </a:gridCol>
                <a:gridCol w="3685307">
                  <a:extLst>
                    <a:ext uri="{9D8B030D-6E8A-4147-A177-3AD203B41FA5}">
                      <a16:colId xmlns:a16="http://schemas.microsoft.com/office/drawing/2014/main" val="20002"/>
                    </a:ext>
                  </a:extLst>
                </a:gridCol>
              </a:tblGrid>
              <a:tr h="287853">
                <a:tc>
                  <a:txBody>
                    <a:bodyPr/>
                    <a:lstStyle/>
                    <a:p>
                      <a:r>
                        <a:rPr lang="en-ZA" dirty="0"/>
                        <a:t>ICON REQUIRED</a:t>
                      </a:r>
                    </a:p>
                  </a:txBody>
                  <a:tcPr/>
                </a:tc>
                <a:tc>
                  <a:txBody>
                    <a:bodyPr/>
                    <a:lstStyle/>
                    <a:p>
                      <a:r>
                        <a:rPr lang="en-ZA" dirty="0"/>
                        <a:t>ICON PURPOSE</a:t>
                      </a:r>
                    </a:p>
                  </a:txBody>
                  <a:tcPr/>
                </a:tc>
                <a:tc>
                  <a:txBody>
                    <a:bodyPr/>
                    <a:lstStyle/>
                    <a:p>
                      <a:r>
                        <a:rPr lang="en-ZA" dirty="0"/>
                        <a:t>Example:</a:t>
                      </a:r>
                    </a:p>
                  </a:txBody>
                  <a:tcPr/>
                </a:tc>
                <a:extLst>
                  <a:ext uri="{0D108BD9-81ED-4DB2-BD59-A6C34878D82A}">
                    <a16:rowId xmlns:a16="http://schemas.microsoft.com/office/drawing/2014/main" val="10000"/>
                  </a:ext>
                </a:extLst>
              </a:tr>
              <a:tr h="370840">
                <a:tc>
                  <a:txBody>
                    <a:bodyPr/>
                    <a:lstStyle/>
                    <a:p>
                      <a:r>
                        <a:rPr lang="en-ZA" dirty="0"/>
                        <a:t>Outcomes</a:t>
                      </a:r>
                    </a:p>
                  </a:txBody>
                  <a:tcPr/>
                </a:tc>
                <a:tc>
                  <a:txBody>
                    <a:bodyPr/>
                    <a:lstStyle/>
                    <a:p>
                      <a:r>
                        <a:rPr lang="en-ZA" dirty="0"/>
                        <a:t>Icon to represent Learning</a:t>
                      </a:r>
                      <a:r>
                        <a:rPr lang="en-ZA" baseline="0" dirty="0"/>
                        <a:t> Outcomes</a:t>
                      </a:r>
                      <a:endParaRPr lang="en-ZA" dirty="0"/>
                    </a:p>
                  </a:txBody>
                  <a:tcPr/>
                </a:tc>
                <a:tc>
                  <a:txBody>
                    <a:bodyPr/>
                    <a:lstStyle/>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r h="729970">
                <a:tc>
                  <a:txBody>
                    <a:bodyPr/>
                    <a:lstStyle/>
                    <a:p>
                      <a:r>
                        <a:rPr lang="en-ZA" dirty="0"/>
                        <a:t>Extra Information</a:t>
                      </a:r>
                    </a:p>
                  </a:txBody>
                  <a:tcPr/>
                </a:tc>
                <a:tc>
                  <a:txBody>
                    <a:bodyPr/>
                    <a:lstStyle/>
                    <a:p>
                      <a:r>
                        <a:rPr lang="en-ZA" dirty="0"/>
                        <a:t>Icon to represent Additional Information</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2"/>
                  </a:ext>
                </a:extLst>
              </a:tr>
              <a:tr h="370840">
                <a:tc>
                  <a:txBody>
                    <a:bodyPr/>
                    <a:lstStyle/>
                    <a:p>
                      <a:r>
                        <a:rPr lang="en-ZA" dirty="0"/>
                        <a:t>Instruction</a:t>
                      </a:r>
                    </a:p>
                  </a:txBody>
                  <a:tcPr/>
                </a:tc>
                <a:tc>
                  <a:txBody>
                    <a:bodyPr/>
                    <a:lstStyle/>
                    <a:p>
                      <a:r>
                        <a:rPr lang="en-ZA" dirty="0"/>
                        <a:t>Icon/ Or actual person to represent an Instruction</a:t>
                      </a:r>
                      <a:r>
                        <a:rPr lang="en-ZA" baseline="0" dirty="0"/>
                        <a:t> (something learner needs to do)</a:t>
                      </a:r>
                      <a:endParaRPr lang="en-ZA" dirty="0"/>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3"/>
                  </a:ext>
                </a:extLst>
              </a:tr>
              <a:tr h="675541">
                <a:tc>
                  <a:txBody>
                    <a:bodyPr/>
                    <a:lstStyle/>
                    <a:p>
                      <a:r>
                        <a:rPr lang="en-ZA" dirty="0"/>
                        <a:t>Tip</a:t>
                      </a:r>
                    </a:p>
                  </a:txBody>
                  <a:tcPr/>
                </a:tc>
                <a:tc>
                  <a:txBody>
                    <a:bodyPr/>
                    <a:lstStyle/>
                    <a:p>
                      <a:r>
                        <a:rPr lang="en-ZA" dirty="0"/>
                        <a:t>Icon to represent a hint or tip</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4"/>
                  </a:ext>
                </a:extLst>
              </a:tr>
              <a:tr h="876201">
                <a:tc>
                  <a:txBody>
                    <a:bodyPr/>
                    <a:lstStyle/>
                    <a:p>
                      <a:r>
                        <a:rPr lang="en-ZA" dirty="0"/>
                        <a:t>Glossary</a:t>
                      </a:r>
                    </a:p>
                  </a:txBody>
                  <a:tcPr/>
                </a:tc>
                <a:tc>
                  <a:txBody>
                    <a:bodyPr/>
                    <a:lstStyle/>
                    <a:p>
                      <a:r>
                        <a:rPr lang="en-ZA" dirty="0"/>
                        <a:t>Icon to represent Glossary Page</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5"/>
                  </a:ext>
                </a:extLst>
              </a:tr>
              <a:tr h="876201">
                <a:tc>
                  <a:txBody>
                    <a:bodyPr/>
                    <a:lstStyle/>
                    <a:p>
                      <a:r>
                        <a:rPr lang="en-ZA" dirty="0"/>
                        <a:t>Reflection</a:t>
                      </a:r>
                    </a:p>
                  </a:txBody>
                  <a:tcPr/>
                </a:tc>
                <a:tc>
                  <a:txBody>
                    <a:bodyPr/>
                    <a:lstStyle/>
                    <a:p>
                      <a:r>
                        <a:rPr lang="en-ZA" dirty="0"/>
                        <a:t>Icon to represent Reflection/ Stop</a:t>
                      </a:r>
                      <a:r>
                        <a:rPr lang="en-ZA" baseline="0" dirty="0"/>
                        <a:t> </a:t>
                      </a:r>
                      <a:r>
                        <a:rPr lang="en-ZA" baseline="0"/>
                        <a:t>and Think</a:t>
                      </a:r>
                      <a:endParaRPr lang="en-ZA" dirty="0"/>
                    </a:p>
                  </a:txBody>
                  <a:tcPr/>
                </a:tc>
                <a:tc>
                  <a:txBody>
                    <a:bodyPr/>
                    <a:lstStyle/>
                    <a:p>
                      <a:endParaRPr lang="en-ZA"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97880" y="97869"/>
            <a:ext cx="3988370" cy="584775"/>
          </a:xfrm>
          <a:prstGeom prst="rect">
            <a:avLst/>
          </a:prstGeom>
          <a:noFill/>
        </p:spPr>
        <p:txBody>
          <a:bodyPr wrap="square" rtlCol="0">
            <a:spAutoFit/>
          </a:bodyPr>
          <a:lstStyle/>
          <a:p>
            <a:r>
              <a:rPr lang="en-ZA" sz="3200" b="1" dirty="0"/>
              <a:t>ICONS REQUIRED</a:t>
            </a:r>
          </a:p>
        </p:txBody>
      </p:sp>
      <p:pic>
        <p:nvPicPr>
          <p:cNvPr id="6" name="Picture 4" descr="Image result for outcomes icon"/>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7817658" y="1303125"/>
            <a:ext cx="775126" cy="775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informa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450" y="2416905"/>
            <a:ext cx="611334" cy="611334"/>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64755" y="4149890"/>
            <a:ext cx="687435" cy="687435"/>
          </a:xfrm>
          <a:prstGeom prst="rect">
            <a:avLst/>
          </a:prstGeom>
        </p:spPr>
      </p:pic>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81450" y="3287122"/>
            <a:ext cx="854046" cy="854046"/>
          </a:xfrm>
          <a:prstGeom prst="rect">
            <a:avLst/>
          </a:prstGeom>
        </p:spPr>
      </p:pic>
      <p:pic>
        <p:nvPicPr>
          <p:cNvPr id="10" name="Picture 2" descr="Image result for glossar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6899" y="5079068"/>
            <a:ext cx="692517" cy="692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8577" y="5996556"/>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4767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latin typeface="+mn-lt"/>
              </a:rPr>
              <a:t>Staying safe</a:t>
            </a: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894035"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Hand tools are </a:t>
            </a:r>
            <a:r>
              <a:rPr lang="en-GB" b="1" dirty="0">
                <a:solidFill>
                  <a:schemeClr val="tx1">
                    <a:lumMod val="65000"/>
                    <a:lumOff val="35000"/>
                  </a:schemeClr>
                </a:solidFill>
              </a:rPr>
              <a:t>non-powered</a:t>
            </a:r>
            <a:r>
              <a:rPr lang="en-GB" dirty="0">
                <a:solidFill>
                  <a:schemeClr val="tx1">
                    <a:lumMod val="65000"/>
                    <a:lumOff val="35000"/>
                  </a:schemeClr>
                </a:solidFill>
              </a:rPr>
              <a:t>. That means they do not need electricity to work. </a:t>
            </a:r>
          </a:p>
          <a:p>
            <a:r>
              <a:rPr lang="en-GB" dirty="0">
                <a:solidFill>
                  <a:schemeClr val="tx1">
                    <a:lumMod val="65000"/>
                    <a:lumOff val="35000"/>
                  </a:schemeClr>
                </a:solidFill>
              </a:rPr>
              <a:t>Hand tools include anything from axes to wrenches. The greatest risks posed by hand tools are from improper use and maintenance.</a:t>
            </a:r>
          </a:p>
          <a:p>
            <a:r>
              <a:rPr lang="en-GB" altLang="en-US" b="1" dirty="0">
                <a:solidFill>
                  <a:schemeClr val="tx1">
                    <a:lumMod val="65000"/>
                    <a:lumOff val="35000"/>
                  </a:schemeClr>
                </a:solidFill>
                <a:ea typeface="Times New Roman" pitchFamily="18" charset="0"/>
                <a:cs typeface="Courier New" pitchFamily="49" charset="0"/>
              </a:rPr>
              <a:t>So, how can you stay safe when working with hand tools?</a:t>
            </a: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7974" y="4730732"/>
            <a:ext cx="1106044" cy="1106044"/>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414017" y="4683589"/>
            <a:ext cx="5041209" cy="1200329"/>
          </a:xfrm>
          <a:prstGeom prst="rect">
            <a:avLst/>
          </a:prstGeom>
          <a:solidFill>
            <a:schemeClr val="accent6">
              <a:lumMod val="60000"/>
              <a:lumOff val="40000"/>
            </a:schemeClr>
          </a:solidFill>
        </p:spPr>
        <p:txBody>
          <a:bodyPr wrap="square">
            <a:spAutoFit/>
          </a:bodyPr>
          <a:lstStyle/>
          <a:p>
            <a:r>
              <a:rPr lang="en-GB" sz="2400" dirty="0"/>
              <a:t>Watch the video for some great tips on staying safe when working with hand tools.</a:t>
            </a:r>
          </a:p>
        </p:txBody>
      </p:sp>
      <p:sp>
        <p:nvSpPr>
          <p:cNvPr id="10" name="Rectangle 9">
            <a:extLst>
              <a:ext uri="{FF2B5EF4-FFF2-40B4-BE49-F238E27FC236}">
                <a16:creationId xmlns:a16="http://schemas.microsoft.com/office/drawing/2014/main" id="{0E1C7458-03BB-45CE-AA3A-6B685C6125BC}"/>
              </a:ext>
            </a:extLst>
          </p:cNvPr>
          <p:cNvSpPr/>
          <p:nvPr/>
        </p:nvSpPr>
        <p:spPr>
          <a:xfrm>
            <a:off x="7206343" y="1643819"/>
            <a:ext cx="4313003" cy="398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Video placeholder- See appendix</a:t>
            </a:r>
          </a:p>
        </p:txBody>
      </p:sp>
    </p:spTree>
    <p:custDataLst>
      <p:tags r:id="rId1"/>
    </p:custDataLst>
    <p:extLst>
      <p:ext uri="{BB962C8B-B14F-4D97-AF65-F5344CB8AC3E}">
        <p14:creationId xmlns:p14="http://schemas.microsoft.com/office/powerpoint/2010/main" val="125624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CD7D1-688D-43CC-8657-C17938AECDA4}"/>
              </a:ext>
            </a:extLst>
          </p:cNvPr>
          <p:cNvPicPr>
            <a:picLocks noChangeAspect="1"/>
          </p:cNvPicPr>
          <p:nvPr/>
        </p:nvPicPr>
        <p:blipFill>
          <a:blip r:embed="rId4"/>
          <a:stretch>
            <a:fillRect/>
          </a:stretch>
        </p:blipFill>
        <p:spPr>
          <a:xfrm>
            <a:off x="6430222" y="2937326"/>
            <a:ext cx="4193511" cy="2363395"/>
          </a:xfrm>
          <a:prstGeom prst="rect">
            <a:avLst/>
          </a:prstGeom>
        </p:spPr>
      </p:pic>
      <p:pic>
        <p:nvPicPr>
          <p:cNvPr id="3" name="Picture 2">
            <a:extLst>
              <a:ext uri="{FF2B5EF4-FFF2-40B4-BE49-F238E27FC236}">
                <a16:creationId xmlns:a16="http://schemas.microsoft.com/office/drawing/2014/main" id="{D179D7C9-07EA-4D8C-A56F-36F7ED9A6049}"/>
              </a:ext>
            </a:extLst>
          </p:cNvPr>
          <p:cNvPicPr>
            <a:picLocks noChangeAspect="1"/>
          </p:cNvPicPr>
          <p:nvPr/>
        </p:nvPicPr>
        <p:blipFill>
          <a:blip r:embed="rId5"/>
          <a:stretch>
            <a:fillRect/>
          </a:stretch>
        </p:blipFill>
        <p:spPr>
          <a:xfrm>
            <a:off x="1618095" y="2929113"/>
            <a:ext cx="4216648" cy="2371608"/>
          </a:xfrm>
          <a:prstGeom prst="rect">
            <a:avLst/>
          </a:prstGeom>
        </p:spPr>
      </p:pic>
      <p:sp>
        <p:nvSpPr>
          <p:cNvPr id="37" name="Title 1"/>
          <p:cNvSpPr>
            <a:spLocks noGrp="1"/>
          </p:cNvSpPr>
          <p:nvPr>
            <p:ph type="title"/>
          </p:nvPr>
        </p:nvSpPr>
        <p:spPr>
          <a:xfrm>
            <a:off x="561193" y="264463"/>
            <a:ext cx="7616770" cy="960112"/>
          </a:xfrm>
        </p:spPr>
        <p:txBody>
          <a:bodyPr>
            <a:normAutofit/>
          </a:bodyPr>
          <a:lstStyle/>
          <a:p>
            <a:r>
              <a:rPr lang="en-GB" sz="3600" dirty="0">
                <a:latin typeface="+mn-lt"/>
              </a:rPr>
              <a:t>Can you spot the hazards?</a:t>
            </a: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1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0375" y="1449998"/>
            <a:ext cx="1106044" cy="1106044"/>
          </a:xfrm>
          <a:prstGeom prst="rect">
            <a:avLst/>
          </a:prstGeom>
        </p:spPr>
      </p:pic>
      <p:sp>
        <p:nvSpPr>
          <p:cNvPr id="12" name="Rectangle 11">
            <a:extLst>
              <a:ext uri="{FF2B5EF4-FFF2-40B4-BE49-F238E27FC236}">
                <a16:creationId xmlns:a16="http://schemas.microsoft.com/office/drawing/2014/main" id="{B99A2243-0C52-D542-BF61-3FAD1B77F3F3}"/>
              </a:ext>
            </a:extLst>
          </p:cNvPr>
          <p:cNvSpPr/>
          <p:nvPr/>
        </p:nvSpPr>
        <p:spPr>
          <a:xfrm>
            <a:off x="1566417" y="1646084"/>
            <a:ext cx="10150265" cy="461665"/>
          </a:xfrm>
          <a:prstGeom prst="rect">
            <a:avLst/>
          </a:prstGeom>
          <a:solidFill>
            <a:schemeClr val="accent3"/>
          </a:solidFill>
        </p:spPr>
        <p:txBody>
          <a:bodyPr wrap="square">
            <a:spAutoFit/>
          </a:bodyPr>
          <a:lstStyle/>
          <a:p>
            <a:r>
              <a:rPr lang="en-GB" sz="2400" dirty="0"/>
              <a:t>Can you identify the hazards in each of the scenes below? Click on each to view.</a:t>
            </a:r>
            <a:endParaRPr lang="en-ZA" sz="2400" dirty="0"/>
          </a:p>
        </p:txBody>
      </p:sp>
      <p:sp>
        <p:nvSpPr>
          <p:cNvPr id="5" name="Rectangle 4"/>
          <p:cNvSpPr/>
          <p:nvPr/>
        </p:nvSpPr>
        <p:spPr>
          <a:xfrm>
            <a:off x="10239375" y="6086475"/>
            <a:ext cx="1247775" cy="4000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NEXT</a:t>
            </a:r>
          </a:p>
        </p:txBody>
      </p:sp>
      <p:sp>
        <p:nvSpPr>
          <p:cNvPr id="16" name="Rectangle 15"/>
          <p:cNvSpPr/>
          <p:nvPr/>
        </p:nvSpPr>
        <p:spPr>
          <a:xfrm>
            <a:off x="1622032" y="5300721"/>
            <a:ext cx="4212711" cy="406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SCENE 1</a:t>
            </a:r>
          </a:p>
        </p:txBody>
      </p:sp>
      <p:sp>
        <p:nvSpPr>
          <p:cNvPr id="17" name="Rectangle 16"/>
          <p:cNvSpPr/>
          <p:nvPr/>
        </p:nvSpPr>
        <p:spPr>
          <a:xfrm>
            <a:off x="6422571" y="5287212"/>
            <a:ext cx="4212711" cy="406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SCENE 2</a:t>
            </a:r>
          </a:p>
        </p:txBody>
      </p:sp>
      <p:sp>
        <p:nvSpPr>
          <p:cNvPr id="7" name="Rectangle 6">
            <a:extLst>
              <a:ext uri="{FF2B5EF4-FFF2-40B4-BE49-F238E27FC236}">
                <a16:creationId xmlns:a16="http://schemas.microsoft.com/office/drawing/2014/main" id="{41F9C587-A291-4E9F-A5C5-5FE3B5290032}"/>
              </a:ext>
            </a:extLst>
          </p:cNvPr>
          <p:cNvSpPr/>
          <p:nvPr/>
        </p:nvSpPr>
        <p:spPr>
          <a:xfrm>
            <a:off x="1622032" y="2929113"/>
            <a:ext cx="4212711" cy="2371608"/>
          </a:xfrm>
          <a:prstGeom prst="rect">
            <a:avLst/>
          </a:prstGeom>
          <a:solidFill>
            <a:schemeClr val="accent3">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89FB06B7-B610-4F56-B8F3-5B3BEB0AF8DB}"/>
              </a:ext>
            </a:extLst>
          </p:cNvPr>
          <p:cNvSpPr/>
          <p:nvPr/>
        </p:nvSpPr>
        <p:spPr>
          <a:xfrm>
            <a:off x="6422571" y="2929113"/>
            <a:ext cx="4212711" cy="2371608"/>
          </a:xfrm>
          <a:prstGeom prst="rect">
            <a:avLst/>
          </a:prstGeom>
          <a:solidFill>
            <a:schemeClr val="accent3">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48581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latin typeface="+mn-lt"/>
              </a:rPr>
              <a:t>Scene 1</a:t>
            </a: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1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856" y="1449998"/>
            <a:ext cx="1106044" cy="1106044"/>
          </a:xfrm>
          <a:prstGeom prst="rect">
            <a:avLst/>
          </a:prstGeom>
        </p:spPr>
      </p:pic>
      <p:sp>
        <p:nvSpPr>
          <p:cNvPr id="12" name="Rectangle 11">
            <a:extLst>
              <a:ext uri="{FF2B5EF4-FFF2-40B4-BE49-F238E27FC236}">
                <a16:creationId xmlns:a16="http://schemas.microsoft.com/office/drawing/2014/main" id="{B99A2243-0C52-D542-BF61-3FAD1B77F3F3}"/>
              </a:ext>
            </a:extLst>
          </p:cNvPr>
          <p:cNvSpPr/>
          <p:nvPr/>
        </p:nvSpPr>
        <p:spPr>
          <a:xfrm>
            <a:off x="1523900" y="1646084"/>
            <a:ext cx="10150265" cy="830997"/>
          </a:xfrm>
          <a:prstGeom prst="rect">
            <a:avLst/>
          </a:prstGeom>
          <a:solidFill>
            <a:schemeClr val="accent6">
              <a:lumMod val="60000"/>
              <a:lumOff val="40000"/>
            </a:schemeClr>
          </a:solidFill>
        </p:spPr>
        <p:txBody>
          <a:bodyPr wrap="square">
            <a:spAutoFit/>
          </a:bodyPr>
          <a:lstStyle/>
          <a:p>
            <a:r>
              <a:rPr lang="en-GB" sz="2400" dirty="0"/>
              <a:t>What is wrong with this picture? Can you identify the possible risks? Select your answer/s from the options below.</a:t>
            </a:r>
            <a:endParaRPr lang="en-ZA" sz="2400" dirty="0"/>
          </a:p>
        </p:txBody>
      </p:sp>
      <p:sp>
        <p:nvSpPr>
          <p:cNvPr id="19" name="Rectangle 18"/>
          <p:cNvSpPr/>
          <p:nvPr/>
        </p:nvSpPr>
        <p:spPr>
          <a:xfrm>
            <a:off x="10211732" y="6086474"/>
            <a:ext cx="1504950"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Go Back to Scenes</a:t>
            </a:r>
          </a:p>
        </p:txBody>
      </p:sp>
      <p:sp>
        <p:nvSpPr>
          <p:cNvPr id="20" name="Rectangle 19"/>
          <p:cNvSpPr/>
          <p:nvPr/>
        </p:nvSpPr>
        <p:spPr>
          <a:xfrm>
            <a:off x="8557103" y="6075587"/>
            <a:ext cx="1504950" cy="5320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Submit</a:t>
            </a:r>
          </a:p>
        </p:txBody>
      </p:sp>
      <p:sp>
        <p:nvSpPr>
          <p:cNvPr id="4" name="TextBox 3"/>
          <p:cNvSpPr txBox="1"/>
          <p:nvPr/>
        </p:nvSpPr>
        <p:spPr>
          <a:xfrm>
            <a:off x="6750753" y="5255477"/>
            <a:ext cx="5117650" cy="830997"/>
          </a:xfrm>
          <a:prstGeom prst="rect">
            <a:avLst/>
          </a:prstGeom>
          <a:noFill/>
        </p:spPr>
        <p:txBody>
          <a:bodyPr wrap="square" rtlCol="0">
            <a:spAutoFit/>
          </a:bodyPr>
          <a:lstStyle/>
          <a:p>
            <a:r>
              <a:rPr lang="en-ZA" sz="2400" b="1" dirty="0"/>
              <a:t>The electrician has a very messy work space.</a:t>
            </a:r>
          </a:p>
        </p:txBody>
      </p:sp>
      <p:sp>
        <p:nvSpPr>
          <p:cNvPr id="21" name="TextBox 20"/>
          <p:cNvSpPr txBox="1"/>
          <p:nvPr/>
        </p:nvSpPr>
        <p:spPr>
          <a:xfrm>
            <a:off x="6646228" y="3538009"/>
            <a:ext cx="5070454" cy="830997"/>
          </a:xfrm>
          <a:prstGeom prst="rect">
            <a:avLst/>
          </a:prstGeom>
          <a:noFill/>
        </p:spPr>
        <p:txBody>
          <a:bodyPr wrap="square" rtlCol="0">
            <a:spAutoFit/>
          </a:bodyPr>
          <a:lstStyle/>
          <a:p>
            <a:r>
              <a:rPr lang="en-ZA" sz="2400" b="1" dirty="0"/>
              <a:t>The electrician is not correctly dressed for the job.</a:t>
            </a:r>
          </a:p>
        </p:txBody>
      </p:sp>
      <p:sp>
        <p:nvSpPr>
          <p:cNvPr id="7" name="Oval 6"/>
          <p:cNvSpPr/>
          <p:nvPr/>
        </p:nvSpPr>
        <p:spPr>
          <a:xfrm>
            <a:off x="6237514" y="2873828"/>
            <a:ext cx="361518" cy="31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Oval 21"/>
          <p:cNvSpPr/>
          <p:nvPr/>
        </p:nvSpPr>
        <p:spPr>
          <a:xfrm>
            <a:off x="6298530" y="3635980"/>
            <a:ext cx="361518" cy="31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TextBox 22"/>
          <p:cNvSpPr txBox="1"/>
          <p:nvPr/>
        </p:nvSpPr>
        <p:spPr>
          <a:xfrm>
            <a:off x="6660048" y="4369006"/>
            <a:ext cx="5070454" cy="830997"/>
          </a:xfrm>
          <a:prstGeom prst="rect">
            <a:avLst/>
          </a:prstGeom>
          <a:noFill/>
        </p:spPr>
        <p:txBody>
          <a:bodyPr wrap="square" rtlCol="0">
            <a:spAutoFit/>
          </a:bodyPr>
          <a:lstStyle/>
          <a:p>
            <a:r>
              <a:rPr lang="en-ZA" sz="2400" dirty="0"/>
              <a:t>He is not wearing the correct personal protective equipment</a:t>
            </a:r>
          </a:p>
        </p:txBody>
      </p:sp>
      <p:sp>
        <p:nvSpPr>
          <p:cNvPr id="24" name="Oval 23"/>
          <p:cNvSpPr/>
          <p:nvPr/>
        </p:nvSpPr>
        <p:spPr>
          <a:xfrm>
            <a:off x="6284710" y="4466977"/>
            <a:ext cx="361518" cy="31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Oval 24"/>
          <p:cNvSpPr/>
          <p:nvPr/>
        </p:nvSpPr>
        <p:spPr>
          <a:xfrm>
            <a:off x="6298530" y="5216564"/>
            <a:ext cx="361518" cy="31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TextBox 25"/>
          <p:cNvSpPr txBox="1"/>
          <p:nvPr/>
        </p:nvSpPr>
        <p:spPr>
          <a:xfrm>
            <a:off x="6750753" y="2707012"/>
            <a:ext cx="5070454" cy="830997"/>
          </a:xfrm>
          <a:prstGeom prst="rect">
            <a:avLst/>
          </a:prstGeom>
          <a:noFill/>
        </p:spPr>
        <p:txBody>
          <a:bodyPr wrap="square" rtlCol="0">
            <a:spAutoFit/>
          </a:bodyPr>
          <a:lstStyle/>
          <a:p>
            <a:r>
              <a:rPr lang="en-ZA" sz="2400" dirty="0"/>
              <a:t>He is using the incorrect tool for the job.</a:t>
            </a:r>
          </a:p>
        </p:txBody>
      </p:sp>
      <p:pic>
        <p:nvPicPr>
          <p:cNvPr id="18" name="Picture 17">
            <a:extLst>
              <a:ext uri="{FF2B5EF4-FFF2-40B4-BE49-F238E27FC236}">
                <a16:creationId xmlns:a16="http://schemas.microsoft.com/office/drawing/2014/main" id="{2BBEDB37-D2EF-41FE-836E-13618EC98009}"/>
              </a:ext>
            </a:extLst>
          </p:cNvPr>
          <p:cNvPicPr>
            <a:picLocks noChangeAspect="1"/>
          </p:cNvPicPr>
          <p:nvPr/>
        </p:nvPicPr>
        <p:blipFill>
          <a:blip r:embed="rId6"/>
          <a:stretch>
            <a:fillRect/>
          </a:stretch>
        </p:blipFill>
        <p:spPr>
          <a:xfrm>
            <a:off x="668797" y="2881489"/>
            <a:ext cx="5455884" cy="3068604"/>
          </a:xfrm>
          <a:prstGeom prst="rect">
            <a:avLst/>
          </a:prstGeom>
        </p:spPr>
      </p:pic>
    </p:spTree>
    <p:custDataLst>
      <p:tags r:id="rId1"/>
    </p:custDataLst>
    <p:extLst>
      <p:ext uri="{BB962C8B-B14F-4D97-AF65-F5344CB8AC3E}">
        <p14:creationId xmlns:p14="http://schemas.microsoft.com/office/powerpoint/2010/main" val="299384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latin typeface="+mn-lt"/>
              </a:rPr>
              <a:t>Scene 2</a:t>
            </a: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1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856" y="1449998"/>
            <a:ext cx="1106044" cy="1106044"/>
          </a:xfrm>
          <a:prstGeom prst="rect">
            <a:avLst/>
          </a:prstGeom>
        </p:spPr>
      </p:pic>
      <p:sp>
        <p:nvSpPr>
          <p:cNvPr id="12" name="Rectangle 11">
            <a:extLst>
              <a:ext uri="{FF2B5EF4-FFF2-40B4-BE49-F238E27FC236}">
                <a16:creationId xmlns:a16="http://schemas.microsoft.com/office/drawing/2014/main" id="{B99A2243-0C52-D542-BF61-3FAD1B77F3F3}"/>
              </a:ext>
            </a:extLst>
          </p:cNvPr>
          <p:cNvSpPr/>
          <p:nvPr/>
        </p:nvSpPr>
        <p:spPr>
          <a:xfrm>
            <a:off x="1523900" y="1646084"/>
            <a:ext cx="10150265" cy="830997"/>
          </a:xfrm>
          <a:prstGeom prst="rect">
            <a:avLst/>
          </a:prstGeom>
          <a:solidFill>
            <a:schemeClr val="accent6">
              <a:lumMod val="60000"/>
              <a:lumOff val="40000"/>
            </a:schemeClr>
          </a:solidFill>
        </p:spPr>
        <p:txBody>
          <a:bodyPr wrap="square">
            <a:spAutoFit/>
          </a:bodyPr>
          <a:lstStyle/>
          <a:p>
            <a:r>
              <a:rPr lang="en-GB" sz="2400" dirty="0"/>
              <a:t>What is wrong with this picture? Can you identify the possible risks? Select your answer/s from the options below.</a:t>
            </a:r>
            <a:endParaRPr lang="en-ZA" sz="2400" dirty="0"/>
          </a:p>
        </p:txBody>
      </p:sp>
      <p:sp>
        <p:nvSpPr>
          <p:cNvPr id="19" name="Rectangle 18"/>
          <p:cNvSpPr/>
          <p:nvPr/>
        </p:nvSpPr>
        <p:spPr>
          <a:xfrm>
            <a:off x="10211732" y="6086474"/>
            <a:ext cx="1504950" cy="532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Go Back to Scenes</a:t>
            </a:r>
          </a:p>
        </p:txBody>
      </p:sp>
      <p:sp>
        <p:nvSpPr>
          <p:cNvPr id="20" name="Rectangle 19"/>
          <p:cNvSpPr/>
          <p:nvPr/>
        </p:nvSpPr>
        <p:spPr>
          <a:xfrm>
            <a:off x="8557103" y="6075587"/>
            <a:ext cx="1504950" cy="5320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Submit</a:t>
            </a:r>
          </a:p>
        </p:txBody>
      </p:sp>
      <p:sp>
        <p:nvSpPr>
          <p:cNvPr id="4" name="TextBox 3"/>
          <p:cNvSpPr txBox="1"/>
          <p:nvPr/>
        </p:nvSpPr>
        <p:spPr>
          <a:xfrm>
            <a:off x="6750753" y="5255477"/>
            <a:ext cx="5117650" cy="461665"/>
          </a:xfrm>
          <a:prstGeom prst="rect">
            <a:avLst/>
          </a:prstGeom>
          <a:noFill/>
        </p:spPr>
        <p:txBody>
          <a:bodyPr wrap="square" rtlCol="0">
            <a:spAutoFit/>
          </a:bodyPr>
          <a:lstStyle/>
          <a:p>
            <a:r>
              <a:rPr lang="en-ZA" sz="2400" dirty="0"/>
              <a:t>The electrician is dressed incorrectly.</a:t>
            </a:r>
          </a:p>
        </p:txBody>
      </p:sp>
      <p:sp>
        <p:nvSpPr>
          <p:cNvPr id="21" name="TextBox 20"/>
          <p:cNvSpPr txBox="1"/>
          <p:nvPr/>
        </p:nvSpPr>
        <p:spPr>
          <a:xfrm>
            <a:off x="6646228" y="3538009"/>
            <a:ext cx="5070454" cy="830997"/>
          </a:xfrm>
          <a:prstGeom prst="rect">
            <a:avLst/>
          </a:prstGeom>
          <a:noFill/>
        </p:spPr>
        <p:txBody>
          <a:bodyPr wrap="square" rtlCol="0">
            <a:spAutoFit/>
          </a:bodyPr>
          <a:lstStyle/>
          <a:p>
            <a:r>
              <a:rPr lang="en-ZA" sz="2400" dirty="0"/>
              <a:t>The electrician is not correctly dressed for the job.</a:t>
            </a:r>
          </a:p>
        </p:txBody>
      </p:sp>
      <p:sp>
        <p:nvSpPr>
          <p:cNvPr id="7" name="Oval 6"/>
          <p:cNvSpPr/>
          <p:nvPr/>
        </p:nvSpPr>
        <p:spPr>
          <a:xfrm>
            <a:off x="6237514" y="2873828"/>
            <a:ext cx="361518" cy="31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Oval 21"/>
          <p:cNvSpPr/>
          <p:nvPr/>
        </p:nvSpPr>
        <p:spPr>
          <a:xfrm>
            <a:off x="6298530" y="3635980"/>
            <a:ext cx="361518" cy="31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TextBox 22"/>
          <p:cNvSpPr txBox="1"/>
          <p:nvPr/>
        </p:nvSpPr>
        <p:spPr>
          <a:xfrm>
            <a:off x="6660048" y="4369006"/>
            <a:ext cx="5070454" cy="830997"/>
          </a:xfrm>
          <a:prstGeom prst="rect">
            <a:avLst/>
          </a:prstGeom>
          <a:noFill/>
        </p:spPr>
        <p:txBody>
          <a:bodyPr wrap="square" rtlCol="0">
            <a:spAutoFit/>
          </a:bodyPr>
          <a:lstStyle/>
          <a:p>
            <a:r>
              <a:rPr lang="en-ZA" sz="2400" dirty="0"/>
              <a:t>He is not wearing the correct personal protective equipment</a:t>
            </a:r>
          </a:p>
        </p:txBody>
      </p:sp>
      <p:sp>
        <p:nvSpPr>
          <p:cNvPr id="24" name="Oval 23"/>
          <p:cNvSpPr/>
          <p:nvPr/>
        </p:nvSpPr>
        <p:spPr>
          <a:xfrm>
            <a:off x="6284710" y="4466977"/>
            <a:ext cx="361518" cy="31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Oval 24"/>
          <p:cNvSpPr/>
          <p:nvPr/>
        </p:nvSpPr>
        <p:spPr>
          <a:xfrm>
            <a:off x="6298530" y="5216564"/>
            <a:ext cx="361518" cy="31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TextBox 25"/>
          <p:cNvSpPr txBox="1"/>
          <p:nvPr/>
        </p:nvSpPr>
        <p:spPr>
          <a:xfrm>
            <a:off x="6750753" y="2707012"/>
            <a:ext cx="5070454" cy="830997"/>
          </a:xfrm>
          <a:prstGeom prst="rect">
            <a:avLst/>
          </a:prstGeom>
          <a:noFill/>
        </p:spPr>
        <p:txBody>
          <a:bodyPr wrap="square" rtlCol="0">
            <a:spAutoFit/>
          </a:bodyPr>
          <a:lstStyle/>
          <a:p>
            <a:r>
              <a:rPr lang="en-ZA" sz="2400" b="1" dirty="0"/>
              <a:t>The electrician is not using the correct tool for the job.</a:t>
            </a:r>
          </a:p>
        </p:txBody>
      </p:sp>
      <p:pic>
        <p:nvPicPr>
          <p:cNvPr id="18" name="Picture 17">
            <a:extLst>
              <a:ext uri="{FF2B5EF4-FFF2-40B4-BE49-F238E27FC236}">
                <a16:creationId xmlns:a16="http://schemas.microsoft.com/office/drawing/2014/main" id="{4C4BFC0D-6889-4C97-A6F2-96D361D35A38}"/>
              </a:ext>
            </a:extLst>
          </p:cNvPr>
          <p:cNvPicPr>
            <a:picLocks noChangeAspect="1"/>
          </p:cNvPicPr>
          <p:nvPr/>
        </p:nvPicPr>
        <p:blipFill>
          <a:blip r:embed="rId6"/>
          <a:stretch>
            <a:fillRect/>
          </a:stretch>
        </p:blipFill>
        <p:spPr>
          <a:xfrm>
            <a:off x="633625" y="2850779"/>
            <a:ext cx="5430040" cy="3060282"/>
          </a:xfrm>
          <a:prstGeom prst="rect">
            <a:avLst/>
          </a:prstGeom>
        </p:spPr>
      </p:pic>
    </p:spTree>
    <p:custDataLst>
      <p:tags r:id="rId1"/>
    </p:custDataLst>
    <p:extLst>
      <p:ext uri="{BB962C8B-B14F-4D97-AF65-F5344CB8AC3E}">
        <p14:creationId xmlns:p14="http://schemas.microsoft.com/office/powerpoint/2010/main" val="351690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t>Know your job</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55633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We know it is extremely important to stay safe when using tool. But before you can select a tool, you need to think about the job you will be doing. </a:t>
            </a:r>
          </a:p>
          <a:p>
            <a:r>
              <a:rPr lang="en-GB" dirty="0">
                <a:solidFill>
                  <a:schemeClr val="tx1">
                    <a:lumMod val="65000"/>
                    <a:lumOff val="35000"/>
                  </a:schemeClr>
                </a:solidFill>
              </a:rPr>
              <a:t>Tools are designed for a specific purpose. Using a tool for something other than its intended purpose can damage the tool or cause you pain or even injury. </a:t>
            </a:r>
            <a:endParaRPr lang="en-GB" altLang="en-US" dirty="0">
              <a:solidFill>
                <a:schemeClr val="tx1">
                  <a:lumMod val="65000"/>
                  <a:lumOff val="35000"/>
                </a:schemeClr>
              </a:solidFill>
              <a:ea typeface="Times New Roman" pitchFamily="18" charset="0"/>
              <a:cs typeface="Courier New" pitchFamily="49" charset="0"/>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 name="Rectangle 9">
            <a:extLst>
              <a:ext uri="{FF2B5EF4-FFF2-40B4-BE49-F238E27FC236}">
                <a16:creationId xmlns:a16="http://schemas.microsoft.com/office/drawing/2014/main" id="{B99A2243-0C52-D542-BF61-3FAD1B77F3F3}"/>
              </a:ext>
            </a:extLst>
          </p:cNvPr>
          <p:cNvSpPr/>
          <p:nvPr/>
        </p:nvSpPr>
        <p:spPr>
          <a:xfrm>
            <a:off x="1366743" y="4811590"/>
            <a:ext cx="4757832" cy="1200329"/>
          </a:xfrm>
          <a:prstGeom prst="rect">
            <a:avLst/>
          </a:prstGeom>
          <a:solidFill>
            <a:schemeClr val="accent6">
              <a:lumMod val="60000"/>
              <a:lumOff val="40000"/>
            </a:schemeClr>
          </a:solidFill>
        </p:spPr>
        <p:txBody>
          <a:bodyPr wrap="square">
            <a:spAutoFit/>
          </a:bodyPr>
          <a:lstStyle/>
          <a:p>
            <a:r>
              <a:rPr lang="en-GB" sz="2400" dirty="0">
                <a:hlinkClick r:id="rId4"/>
              </a:rPr>
              <a:t>Click here </a:t>
            </a:r>
            <a:r>
              <a:rPr lang="en-GB" sz="2400" dirty="0"/>
              <a:t>for a very handy guide to help you select the best tool for the job.</a:t>
            </a:r>
          </a:p>
        </p:txBody>
      </p:sp>
      <p:grpSp>
        <p:nvGrpSpPr>
          <p:cNvPr id="12" name="Group 11"/>
          <p:cNvGrpSpPr/>
          <p:nvPr/>
        </p:nvGrpSpPr>
        <p:grpSpPr>
          <a:xfrm>
            <a:off x="6921571" y="1648537"/>
            <a:ext cx="4185907" cy="4185907"/>
            <a:chOff x="6921571" y="1402804"/>
            <a:chExt cx="4185907" cy="4185907"/>
          </a:xfrm>
        </p:grpSpPr>
        <p:sp>
          <p:nvSpPr>
            <p:cNvPr id="13" name="Freeform 12"/>
            <p:cNvSpPr/>
            <p:nvPr/>
          </p:nvSpPr>
          <p:spPr>
            <a:xfrm>
              <a:off x="6921571" y="1402804"/>
              <a:ext cx="2045708" cy="2045708"/>
            </a:xfrm>
            <a:custGeom>
              <a:avLst/>
              <a:gdLst>
                <a:gd name="connsiteX0" fmla="*/ 0 w 2045708"/>
                <a:gd name="connsiteY0" fmla="*/ 2045708 h 2045708"/>
                <a:gd name="connsiteX1" fmla="*/ 2045708 w 2045708"/>
                <a:gd name="connsiteY1" fmla="*/ 0 h 2045708"/>
                <a:gd name="connsiteX2" fmla="*/ 2045708 w 2045708"/>
                <a:gd name="connsiteY2" fmla="*/ 2045708 h 2045708"/>
                <a:gd name="connsiteX3" fmla="*/ 0 w 2045708"/>
                <a:gd name="connsiteY3" fmla="*/ 2045708 h 2045708"/>
              </a:gdLst>
              <a:ahLst/>
              <a:cxnLst>
                <a:cxn ang="0">
                  <a:pos x="connsiteX0" y="connsiteY0"/>
                </a:cxn>
                <a:cxn ang="0">
                  <a:pos x="connsiteX1" y="connsiteY1"/>
                </a:cxn>
                <a:cxn ang="0">
                  <a:pos x="connsiteX2" y="connsiteY2"/>
                </a:cxn>
                <a:cxn ang="0">
                  <a:pos x="connsiteX3" y="connsiteY3"/>
                </a:cxn>
              </a:cxnLst>
              <a:rect l="l" t="t" r="r" b="b"/>
              <a:pathLst>
                <a:path w="2045708" h="2045708">
                  <a:moveTo>
                    <a:pt x="0" y="2045708"/>
                  </a:moveTo>
                  <a:cubicBezTo>
                    <a:pt x="0" y="915895"/>
                    <a:pt x="915895" y="0"/>
                    <a:pt x="2045708" y="0"/>
                  </a:cubicBezTo>
                  <a:lnTo>
                    <a:pt x="2045708" y="2045708"/>
                  </a:lnTo>
                  <a:lnTo>
                    <a:pt x="0" y="20457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1414" tIns="741414" rIns="142240" bIns="142240" numCol="1" spcCol="1270" anchor="ctr" anchorCtr="0">
              <a:noAutofit/>
            </a:bodyPr>
            <a:lstStyle/>
            <a:p>
              <a:pPr lvl="0" algn="ctr" defTabSz="889000">
                <a:lnSpc>
                  <a:spcPct val="90000"/>
                </a:lnSpc>
                <a:spcBef>
                  <a:spcPct val="0"/>
                </a:spcBef>
                <a:spcAft>
                  <a:spcPct val="35000"/>
                </a:spcAft>
              </a:pPr>
              <a:r>
                <a:rPr lang="en-ZA" sz="2000" kern="1200" dirty="0"/>
                <a:t>Reduces the force you need to apply</a:t>
              </a:r>
            </a:p>
          </p:txBody>
        </p:sp>
        <p:sp>
          <p:nvSpPr>
            <p:cNvPr id="14" name="Freeform 13"/>
            <p:cNvSpPr/>
            <p:nvPr/>
          </p:nvSpPr>
          <p:spPr>
            <a:xfrm>
              <a:off x="9061770" y="1402804"/>
              <a:ext cx="2045708" cy="2045708"/>
            </a:xfrm>
            <a:custGeom>
              <a:avLst/>
              <a:gdLst>
                <a:gd name="connsiteX0" fmla="*/ 0 w 2045708"/>
                <a:gd name="connsiteY0" fmla="*/ 2045708 h 2045708"/>
                <a:gd name="connsiteX1" fmla="*/ 2045708 w 2045708"/>
                <a:gd name="connsiteY1" fmla="*/ 0 h 2045708"/>
                <a:gd name="connsiteX2" fmla="*/ 2045708 w 2045708"/>
                <a:gd name="connsiteY2" fmla="*/ 2045708 h 2045708"/>
                <a:gd name="connsiteX3" fmla="*/ 0 w 2045708"/>
                <a:gd name="connsiteY3" fmla="*/ 2045708 h 2045708"/>
              </a:gdLst>
              <a:ahLst/>
              <a:cxnLst>
                <a:cxn ang="0">
                  <a:pos x="connsiteX0" y="connsiteY0"/>
                </a:cxn>
                <a:cxn ang="0">
                  <a:pos x="connsiteX1" y="connsiteY1"/>
                </a:cxn>
                <a:cxn ang="0">
                  <a:pos x="connsiteX2" y="connsiteY2"/>
                </a:cxn>
                <a:cxn ang="0">
                  <a:pos x="connsiteX3" y="connsiteY3"/>
                </a:cxn>
              </a:cxnLst>
              <a:rect l="l" t="t" r="r" b="b"/>
              <a:pathLst>
                <a:path w="2045708" h="2045708">
                  <a:moveTo>
                    <a:pt x="0" y="0"/>
                  </a:moveTo>
                  <a:cubicBezTo>
                    <a:pt x="1129813" y="0"/>
                    <a:pt x="2045708" y="915895"/>
                    <a:pt x="2045708" y="2045708"/>
                  </a:cubicBezTo>
                  <a:lnTo>
                    <a:pt x="0" y="20457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741414" rIns="741414" bIns="142240" numCol="1" spcCol="1270" anchor="ctr" anchorCtr="0">
              <a:noAutofit/>
            </a:bodyPr>
            <a:lstStyle/>
            <a:p>
              <a:pPr lvl="0" algn="ctr" defTabSz="889000">
                <a:lnSpc>
                  <a:spcPct val="90000"/>
                </a:lnSpc>
                <a:spcBef>
                  <a:spcPct val="0"/>
                </a:spcBef>
                <a:spcAft>
                  <a:spcPct val="35000"/>
                </a:spcAft>
              </a:pPr>
              <a:r>
                <a:rPr lang="en-ZA" sz="2000" kern="1200" dirty="0"/>
                <a:t>Fits the job you are doing</a:t>
              </a:r>
            </a:p>
          </p:txBody>
        </p:sp>
        <p:sp>
          <p:nvSpPr>
            <p:cNvPr id="15" name="Freeform 14"/>
            <p:cNvSpPr/>
            <p:nvPr/>
          </p:nvSpPr>
          <p:spPr>
            <a:xfrm rot="21600000">
              <a:off x="9061770" y="3543002"/>
              <a:ext cx="2045708" cy="2045709"/>
            </a:xfrm>
            <a:custGeom>
              <a:avLst/>
              <a:gdLst>
                <a:gd name="connsiteX0" fmla="*/ 0 w 2045708"/>
                <a:gd name="connsiteY0" fmla="*/ 2045708 h 2045708"/>
                <a:gd name="connsiteX1" fmla="*/ 2045708 w 2045708"/>
                <a:gd name="connsiteY1" fmla="*/ 0 h 2045708"/>
                <a:gd name="connsiteX2" fmla="*/ 2045708 w 2045708"/>
                <a:gd name="connsiteY2" fmla="*/ 2045708 h 2045708"/>
                <a:gd name="connsiteX3" fmla="*/ 0 w 2045708"/>
                <a:gd name="connsiteY3" fmla="*/ 2045708 h 2045708"/>
              </a:gdLst>
              <a:ahLst/>
              <a:cxnLst>
                <a:cxn ang="0">
                  <a:pos x="connsiteX0" y="connsiteY0"/>
                </a:cxn>
                <a:cxn ang="0">
                  <a:pos x="connsiteX1" y="connsiteY1"/>
                </a:cxn>
                <a:cxn ang="0">
                  <a:pos x="connsiteX2" y="connsiteY2"/>
                </a:cxn>
                <a:cxn ang="0">
                  <a:pos x="connsiteX3" y="connsiteY3"/>
                </a:cxn>
              </a:cxnLst>
              <a:rect l="l" t="t" r="r" b="b"/>
              <a:pathLst>
                <a:path w="2045708" h="2045708">
                  <a:moveTo>
                    <a:pt x="2045708" y="0"/>
                  </a:moveTo>
                  <a:cubicBezTo>
                    <a:pt x="2045708" y="1129813"/>
                    <a:pt x="1129813" y="2045708"/>
                    <a:pt x="0" y="2045708"/>
                  </a:cubicBezTo>
                  <a:lnTo>
                    <a:pt x="0" y="0"/>
                  </a:lnTo>
                  <a:lnTo>
                    <a:pt x="204570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7" rIns="727190" bIns="727190" numCol="1" spcCol="1270" anchor="ctr" anchorCtr="0">
              <a:noAutofit/>
            </a:bodyPr>
            <a:lstStyle/>
            <a:p>
              <a:pPr lvl="0" algn="ctr" defTabSz="800100">
                <a:lnSpc>
                  <a:spcPct val="90000"/>
                </a:lnSpc>
                <a:spcBef>
                  <a:spcPct val="0"/>
                </a:spcBef>
                <a:spcAft>
                  <a:spcPct val="35000"/>
                </a:spcAft>
              </a:pPr>
              <a:r>
                <a:rPr lang="en-ZA" sz="1800" kern="1200" dirty="0"/>
                <a:t>Can be used in a comfortable work position</a:t>
              </a:r>
            </a:p>
          </p:txBody>
        </p:sp>
        <p:sp>
          <p:nvSpPr>
            <p:cNvPr id="16" name="Freeform 15"/>
            <p:cNvSpPr/>
            <p:nvPr/>
          </p:nvSpPr>
          <p:spPr>
            <a:xfrm rot="21600000">
              <a:off x="6921571" y="3543003"/>
              <a:ext cx="2045708" cy="2045708"/>
            </a:xfrm>
            <a:custGeom>
              <a:avLst/>
              <a:gdLst>
                <a:gd name="connsiteX0" fmla="*/ 0 w 2045708"/>
                <a:gd name="connsiteY0" fmla="*/ 2045708 h 2045708"/>
                <a:gd name="connsiteX1" fmla="*/ 2045708 w 2045708"/>
                <a:gd name="connsiteY1" fmla="*/ 0 h 2045708"/>
                <a:gd name="connsiteX2" fmla="*/ 2045708 w 2045708"/>
                <a:gd name="connsiteY2" fmla="*/ 2045708 h 2045708"/>
                <a:gd name="connsiteX3" fmla="*/ 0 w 2045708"/>
                <a:gd name="connsiteY3" fmla="*/ 2045708 h 2045708"/>
              </a:gdLst>
              <a:ahLst/>
              <a:cxnLst>
                <a:cxn ang="0">
                  <a:pos x="connsiteX0" y="connsiteY0"/>
                </a:cxn>
                <a:cxn ang="0">
                  <a:pos x="connsiteX1" y="connsiteY1"/>
                </a:cxn>
                <a:cxn ang="0">
                  <a:pos x="connsiteX2" y="connsiteY2"/>
                </a:cxn>
                <a:cxn ang="0">
                  <a:pos x="connsiteX3" y="connsiteY3"/>
                </a:cxn>
              </a:cxnLst>
              <a:rect l="l" t="t" r="r" b="b"/>
              <a:pathLst>
                <a:path w="2045708" h="2045708">
                  <a:moveTo>
                    <a:pt x="2045708" y="2045708"/>
                  </a:moveTo>
                  <a:cubicBezTo>
                    <a:pt x="915895" y="2045708"/>
                    <a:pt x="0" y="1129813"/>
                    <a:pt x="0" y="0"/>
                  </a:cubicBezTo>
                  <a:lnTo>
                    <a:pt x="2045708" y="0"/>
                  </a:lnTo>
                  <a:lnTo>
                    <a:pt x="2045708" y="20457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1414" tIns="142240" rIns="142240" bIns="741414" numCol="1" spcCol="1270" anchor="ctr" anchorCtr="0">
              <a:noAutofit/>
            </a:bodyPr>
            <a:lstStyle/>
            <a:p>
              <a:pPr lvl="0" algn="ctr" defTabSz="889000">
                <a:lnSpc>
                  <a:spcPct val="90000"/>
                </a:lnSpc>
                <a:spcBef>
                  <a:spcPct val="0"/>
                </a:spcBef>
                <a:spcAft>
                  <a:spcPct val="35000"/>
                </a:spcAft>
              </a:pPr>
              <a:r>
                <a:rPr lang="en-ZA" sz="2000" kern="1200" dirty="0"/>
                <a:t>Fits the work space available</a:t>
              </a:r>
            </a:p>
          </p:txBody>
        </p:sp>
      </p:grpSp>
      <p:sp>
        <p:nvSpPr>
          <p:cNvPr id="7" name="TextBox 6"/>
          <p:cNvSpPr txBox="1"/>
          <p:nvPr/>
        </p:nvSpPr>
        <p:spPr>
          <a:xfrm>
            <a:off x="6848474" y="567615"/>
            <a:ext cx="4933951" cy="830997"/>
          </a:xfrm>
          <a:prstGeom prst="rect">
            <a:avLst/>
          </a:prstGeom>
          <a:noFill/>
        </p:spPr>
        <p:txBody>
          <a:bodyPr wrap="square" rtlCol="0">
            <a:spAutoFit/>
          </a:bodyPr>
          <a:lstStyle/>
          <a:p>
            <a:r>
              <a:rPr lang="en-ZA" sz="2400" b="1" dirty="0">
                <a:solidFill>
                  <a:srgbClr val="00B050"/>
                </a:solidFill>
              </a:rPr>
              <a:t>The best tool for the job is one that….</a:t>
            </a:r>
          </a:p>
        </p:txBody>
      </p:sp>
      <p:pic>
        <p:nvPicPr>
          <p:cNvPr id="21" name="Picture 20" descr="Image result for informa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181" y="5074882"/>
            <a:ext cx="759562" cy="7595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2367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DESIGN_ID_OFFICE THEME" val="1VUasCpb"/>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
      <a:dk1>
        <a:srgbClr val="43525A"/>
      </a:dk1>
      <a:lt1>
        <a:sysClr val="window" lastClr="FFFFFF"/>
      </a:lt1>
      <a:dk2>
        <a:srgbClr val="0C6030"/>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8135</TotalTime>
  <Words>3864</Words>
  <Application>Microsoft Office PowerPoint</Application>
  <PresentationFormat>Widescreen</PresentationFormat>
  <Paragraphs>606</Paragraphs>
  <Slides>45</Slides>
  <Notes>33</Notes>
  <HiddenSlides>1</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Tools and Electrical Measuring Instruments</vt:lpstr>
      <vt:lpstr>Assumed Prior Learning</vt:lpstr>
      <vt:lpstr>Outcomes</vt:lpstr>
      <vt:lpstr>Introduction</vt:lpstr>
      <vt:lpstr>Staying safe</vt:lpstr>
      <vt:lpstr>Can you spot the hazards?</vt:lpstr>
      <vt:lpstr>Scene 1</vt:lpstr>
      <vt:lpstr>Scene 2</vt:lpstr>
      <vt:lpstr>Know your job</vt:lpstr>
      <vt:lpstr>What tools are available?</vt:lpstr>
      <vt:lpstr>Basic Hand Tools Wire Strippers</vt:lpstr>
      <vt:lpstr>What tools are needed?</vt:lpstr>
      <vt:lpstr>Help Thabo!</vt:lpstr>
      <vt:lpstr>Help Mike!</vt:lpstr>
      <vt:lpstr>Complete a project</vt:lpstr>
      <vt:lpstr>Project 1: Build a lockout device</vt:lpstr>
      <vt:lpstr>Project 2: Strip Plastic-Sheathed Cable</vt:lpstr>
      <vt:lpstr>Project 3: Fit a new plug to an appliance</vt:lpstr>
      <vt:lpstr>Project 4: Replace a wall socket</vt:lpstr>
      <vt:lpstr>Project 5:</vt:lpstr>
      <vt:lpstr>PowerPoint Presentation</vt:lpstr>
      <vt:lpstr>Basic Hand Tools Hack Saw</vt:lpstr>
      <vt:lpstr>Basic Hand Tools  Utility Knife (Retractable)</vt:lpstr>
      <vt:lpstr>Basic Hand Tools Wire Strippers</vt:lpstr>
      <vt:lpstr>Basic Hand Tools Side Cutters (Wire Cutting Tool)</vt:lpstr>
      <vt:lpstr>Basic Hand Tools Fish Tape</vt:lpstr>
      <vt:lpstr>Basic Hand Tools  Screw Driver (Flat Blade)</vt:lpstr>
      <vt:lpstr>Basic Hand Tools  Tin Snips</vt:lpstr>
      <vt:lpstr>Basic Hand Tools  Screw Driver (Phillips)</vt:lpstr>
      <vt:lpstr>Basic Hand Tools Hammer</vt:lpstr>
      <vt:lpstr>Basic Hand Tools Wrenches</vt:lpstr>
      <vt:lpstr>Basic Hand Tools Vice Grips</vt:lpstr>
      <vt:lpstr>Basic Hand Tools Rubber Mallet</vt:lpstr>
      <vt:lpstr>Basic Hand Tools Ball Peen Hammer</vt:lpstr>
      <vt:lpstr>Basic Hand Tools Needle Nose Pliers</vt:lpstr>
      <vt:lpstr>Basic Hand Tools  Pick Axe</vt:lpstr>
      <vt:lpstr>Basic Hand Tools  Pliers</vt:lpstr>
      <vt:lpstr>Basic Hand Tools Ferrules (FC Connectors)</vt:lpstr>
      <vt:lpstr>Basic Hand Tools  Screw Driver (Flat Blade)</vt:lpstr>
      <vt:lpstr>Basic Hand Tools  Screw Driver (Phillips)</vt:lpstr>
      <vt:lpstr>Basic Hand Tools - Side Cutters (Wire Cutting Tool)</vt:lpstr>
      <vt:lpstr>Basic Hand Tools  Spade</vt:lpstr>
      <vt:lpstr>Materials Insulation Tape</vt:lpstr>
      <vt:lpstr>PowerPoint Presentation</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260</cp:revision>
  <dcterms:created xsi:type="dcterms:W3CDTF">2018-02-02T12:07:09Z</dcterms:created>
  <dcterms:modified xsi:type="dcterms:W3CDTF">2019-01-17T14:12:27Z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EA7766DF-68CF-4AD8-B10F-834B35792FC1</vt:lpwstr>
  </property>
  <property fmtid="{D5CDD505-2E9C-101B-9397-08002B2CF9AE}" pid="3" name="ArticulatePath">
    <vt:lpwstr>02_01_01_Basic Hand Tools</vt:lpwstr>
  </property>
</Properties>
</file>