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5"/>
  </p:notesMasterIdLst>
  <p:sldIdLst>
    <p:sldId id="256" r:id="rId2"/>
    <p:sldId id="309" r:id="rId3"/>
    <p:sldId id="268" r:id="rId4"/>
    <p:sldId id="278" r:id="rId5"/>
    <p:sldId id="563" r:id="rId6"/>
    <p:sldId id="644" r:id="rId7"/>
    <p:sldId id="840" r:id="rId8"/>
    <p:sldId id="739" r:id="rId9"/>
    <p:sldId id="823" r:id="rId10"/>
    <p:sldId id="843" r:id="rId11"/>
    <p:sldId id="648" r:id="rId12"/>
    <p:sldId id="650" r:id="rId13"/>
    <p:sldId id="682" r:id="rId14"/>
    <p:sldId id="810" r:id="rId15"/>
    <p:sldId id="811" r:id="rId16"/>
    <p:sldId id="847" r:id="rId17"/>
    <p:sldId id="848" r:id="rId18"/>
    <p:sldId id="686" r:id="rId19"/>
    <p:sldId id="856" r:id="rId20"/>
    <p:sldId id="857" r:id="rId21"/>
    <p:sldId id="858" r:id="rId22"/>
    <p:sldId id="859" r:id="rId23"/>
    <p:sldId id="860" r:id="rId24"/>
    <p:sldId id="861" r:id="rId25"/>
    <p:sldId id="841" r:id="rId26"/>
    <p:sldId id="806" r:id="rId27"/>
    <p:sldId id="842" r:id="rId28"/>
    <p:sldId id="643" r:id="rId29"/>
    <p:sldId id="807" r:id="rId30"/>
    <p:sldId id="814" r:id="rId31"/>
    <p:sldId id="845" r:id="rId32"/>
    <p:sldId id="846" r:id="rId33"/>
    <p:sldId id="827" r:id="rId34"/>
    <p:sldId id="816" r:id="rId35"/>
    <p:sldId id="817" r:id="rId36"/>
    <p:sldId id="818" r:id="rId37"/>
    <p:sldId id="849" r:id="rId38"/>
    <p:sldId id="835" r:id="rId39"/>
    <p:sldId id="851" r:id="rId40"/>
    <p:sldId id="852" r:id="rId41"/>
    <p:sldId id="853" r:id="rId42"/>
    <p:sldId id="854" r:id="rId43"/>
    <p:sldId id="855" r:id="rId44"/>
  </p:sldIdLst>
  <p:sldSz cx="10239375" cy="50038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44"/>
            <p14:sldId id="840"/>
            <p14:sldId id="739"/>
            <p14:sldId id="823"/>
            <p14:sldId id="843"/>
            <p14:sldId id="648"/>
            <p14:sldId id="650"/>
            <p14:sldId id="682"/>
            <p14:sldId id="810"/>
            <p14:sldId id="811"/>
            <p14:sldId id="847"/>
            <p14:sldId id="848"/>
            <p14:sldId id="686"/>
            <p14:sldId id="856"/>
            <p14:sldId id="857"/>
            <p14:sldId id="858"/>
            <p14:sldId id="859"/>
            <p14:sldId id="860"/>
            <p14:sldId id="861"/>
          </p14:sldIdLst>
        </p14:section>
        <p14:section name="Appendix" id="{61A5EB1E-5BAC-224D-8F20-5D1D8E086C2B}">
          <p14:sldIdLst>
            <p14:sldId id="841"/>
            <p14:sldId id="806"/>
            <p14:sldId id="842"/>
            <p14:sldId id="643"/>
            <p14:sldId id="807"/>
            <p14:sldId id="814"/>
            <p14:sldId id="845"/>
            <p14:sldId id="846"/>
            <p14:sldId id="827"/>
            <p14:sldId id="816"/>
            <p14:sldId id="817"/>
            <p14:sldId id="818"/>
            <p14:sldId id="849"/>
            <p14:sldId id="835"/>
            <p14:sldId id="851"/>
            <p14:sldId id="852"/>
            <p14:sldId id="853"/>
            <p14:sldId id="854"/>
            <p14:sldId id="8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6764"/>
    <a:srgbClr val="FC9746"/>
    <a:srgbClr val="589F64"/>
    <a:srgbClr val="4D85BE"/>
    <a:srgbClr val="F36F21"/>
    <a:srgbClr val="DEC368"/>
    <a:srgbClr val="86B59C"/>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4"/>
    <p:restoredTop sz="67953" autoAdjust="0"/>
  </p:normalViewPr>
  <p:slideViewPr>
    <p:cSldViewPr snapToGrid="0" snapToObjects="1">
      <p:cViewPr varScale="1">
        <p:scale>
          <a:sx n="92" d="100"/>
          <a:sy n="92" d="100"/>
        </p:scale>
        <p:origin x="9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30/11/2018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21781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2764.691</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X</a:t>
                </a:r>
                <a:r>
                  <a:rPr lang="en-US" i="0" baseline="-25000" dirty="0"/>
                  <a:t>L</a:t>
                </a:r>
                <a:r>
                  <a:rPr lang="en-US" i="0" dirty="0"/>
                  <a:t> = 2π</a:t>
                </a:r>
                <a:r>
                  <a:rPr lang="en-US" i="0" dirty="0" err="1"/>
                  <a:t>fL</a:t>
                </a:r>
                <a:r>
                  <a:rPr lang="en-US" i="0" dirty="0"/>
                  <a:t> = 2π x 2x10</a:t>
                </a:r>
                <a:r>
                  <a:rPr lang="en-US" i="0" baseline="30000" dirty="0"/>
                  <a:t>6</a:t>
                </a:r>
                <a:r>
                  <a:rPr lang="en-US" i="0" dirty="0"/>
                  <a:t> x 220x10</a:t>
                </a:r>
                <a:r>
                  <a:rPr lang="en-US" i="0" baseline="30000" dirty="0"/>
                  <a:t>-6</a:t>
                </a:r>
                <a:r>
                  <a:rPr lang="en-US" i="0" dirty="0"/>
                  <a:t> = 2764.601</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77236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28.784pF</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𝑓𝐶</m:t>
                        </m:r>
                      </m:den>
                    </m:f>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𝐿</m:t>
                        </m:r>
                      </m:sub>
                    </m:sSub>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𝐶</m:t>
                    </m:r>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𝑓</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𝑋</m:t>
                            </m:r>
                          </m:e>
                          <m:sub>
                            <m:r>
                              <a:rPr lang="en-US" sz="1200" b="0" i="1" smtClean="0">
                                <a:latin typeface="Cambria Math" panose="02040503050406030204" pitchFamily="18" charset="0"/>
                                <a:ea typeface="Cambria Math" panose="02040503050406030204" pitchFamily="18" charset="0"/>
                              </a:rPr>
                              <m:t>𝐿</m:t>
                            </m:r>
                          </m:sub>
                        </m:sSub>
                      </m:den>
                    </m:f>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×2×</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10</m:t>
                            </m:r>
                          </m:e>
                          <m:sup>
                            <m:r>
                              <a:rPr lang="en-US" sz="1200" b="0" i="1" smtClean="0">
                                <a:latin typeface="Cambria Math" panose="02040503050406030204" pitchFamily="18" charset="0"/>
                                <a:ea typeface="Cambria Math" panose="02040503050406030204" pitchFamily="18" charset="0"/>
                              </a:rPr>
                              <m:t>6</m:t>
                            </m:r>
                          </m:sup>
                        </m:sSup>
                        <m:r>
                          <a:rPr lang="en-US" sz="1200" b="0" i="1" smtClean="0">
                            <a:latin typeface="Cambria Math" panose="02040503050406030204" pitchFamily="18" charset="0"/>
                            <a:ea typeface="Cambria Math" panose="02040503050406030204" pitchFamily="18" charset="0"/>
                          </a:rPr>
                          <m:t>×2764.601</m:t>
                        </m:r>
                      </m:den>
                    </m:f>
                    <m:r>
                      <a:rPr lang="en-US" sz="1200" b="0" i="1" smtClean="0">
                        <a:latin typeface="Cambria Math" panose="02040503050406030204" pitchFamily="18" charset="0"/>
                        <a:ea typeface="Cambria Math" panose="02040503050406030204" pitchFamily="18" charset="0"/>
                      </a:rPr>
                      <m:t>=0.000000000028784=28.784×</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10</m:t>
                        </m:r>
                      </m:e>
                      <m:sup>
                        <m:r>
                          <a:rPr lang="en-US" sz="1200" b="0" i="1" smtClean="0">
                            <a:latin typeface="Cambria Math" panose="02040503050406030204" pitchFamily="18" charset="0"/>
                            <a:ea typeface="Cambria Math" panose="02040503050406030204" pitchFamily="18" charset="0"/>
                          </a:rPr>
                          <m:t>−12</m:t>
                        </m:r>
                      </m:sup>
                    </m:sSup>
                    <m:r>
                      <a:rPr lang="en-US" sz="1200" b="0" i="1" smtClean="0">
                        <a:latin typeface="Cambria Math" panose="02040503050406030204" pitchFamily="18" charset="0"/>
                        <a:ea typeface="Cambria Math" panose="02040503050406030204" pitchFamily="18" charset="0"/>
                      </a:rPr>
                      <m:t>=28.784</m:t>
                    </m:r>
                    <m:r>
                      <a:rPr lang="en-US" sz="1200" b="0" i="1" smtClean="0">
                        <a:latin typeface="Cambria Math" panose="02040503050406030204" pitchFamily="18" charset="0"/>
                        <a:ea typeface="Cambria Math" panose="02040503050406030204" pitchFamily="18" charset="0"/>
                      </a:rPr>
                      <m:t>𝑝𝐹</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43799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28.784pF</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𝑟</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rad>
                          <m:radPr>
                            <m:degHide m:val="on"/>
                            <m:ctrlPr>
                              <a:rPr lang="en-US" sz="1200" b="0" i="1" smtClean="0">
                                <a:latin typeface="Cambria Math" panose="02040503050406030204" pitchFamily="18" charset="0"/>
                                <a:ea typeface="Cambria Math" panose="02040503050406030204" pitchFamily="18" charset="0"/>
                              </a:rPr>
                            </m:ctrlPr>
                          </m:radPr>
                          <m:deg/>
                          <m:e>
                            <m:r>
                              <a:rPr lang="en-US" sz="1200" b="0" i="1" smtClean="0">
                                <a:latin typeface="Cambria Math" panose="02040503050406030204" pitchFamily="18" charset="0"/>
                                <a:ea typeface="Cambria Math" panose="02040503050406030204" pitchFamily="18" charset="0"/>
                              </a:rPr>
                              <m:t>𝐿𝐶</m:t>
                            </m:r>
                          </m:e>
                        </m:ra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𝐿𝐶</m:t>
                            </m:r>
                          </m:e>
                        </m:rad>
                      </m:den>
                    </m:f>
                    <m:r>
                      <a:rPr lang="en-US"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𝑓</m:t>
                        </m:r>
                      </m:e>
                      <m:sub>
                        <m:r>
                          <a:rPr lang="en-US" sz="1200" b="0" i="1" smtClean="0">
                            <a:latin typeface="Cambria Math" panose="02040503050406030204" pitchFamily="18" charset="0"/>
                            <a:ea typeface="Cambria Math" panose="02040503050406030204" pitchFamily="18" charset="0"/>
                          </a:rPr>
                          <m:t>𝑟</m:t>
                        </m:r>
                      </m:sub>
                    </m:sSub>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𝐿𝐶</m:t>
                        </m:r>
                      </m:den>
                    </m:f>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𝑓</m:t>
                            </m:r>
                          </m:e>
                          <m:sub>
                            <m:r>
                              <a:rPr lang="en-US" sz="1200" b="0" i="1" smtClean="0">
                                <a:latin typeface="Cambria Math" panose="02040503050406030204" pitchFamily="18" charset="0"/>
                                <a:ea typeface="Cambria Math" panose="02040503050406030204" pitchFamily="18" charset="0"/>
                              </a:rPr>
                              <m:t>𝑟</m:t>
                            </m:r>
                          </m:sub>
                        </m:sSub>
                        <m:r>
                          <a:rPr lang="en-US" sz="1200" b="0" i="1" smtClean="0">
                            <a:latin typeface="Cambria Math" panose="02040503050406030204" pitchFamily="18" charset="0"/>
                            <a:ea typeface="Cambria Math" panose="02040503050406030204" pitchFamily="18" charset="0"/>
                          </a:rPr>
                          <m:t>)</m:t>
                        </m:r>
                      </m:e>
                      <m:sup>
                        <m:r>
                          <a:rPr lang="en-US" sz="1200" b="0" i="1" smtClean="0">
                            <a:latin typeface="Cambria Math" panose="02040503050406030204" pitchFamily="18" charset="0"/>
                            <a:ea typeface="Cambria Math" panose="02040503050406030204" pitchFamily="18" charset="0"/>
                          </a:rPr>
                          <m:t>2</m:t>
                        </m:r>
                      </m:sup>
                    </m:sSup>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𝐶</m:t>
                        </m:r>
                      </m:den>
                    </m:f>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𝑓</m:t>
                            </m:r>
                          </m:e>
                          <m:sub>
                            <m:r>
                              <a:rPr lang="en-US" sz="1200" b="0" i="1" smtClean="0">
                                <a:latin typeface="Cambria Math" panose="02040503050406030204" pitchFamily="18" charset="0"/>
                                <a:ea typeface="Cambria Math" panose="02040503050406030204" pitchFamily="18" charset="0"/>
                              </a:rPr>
                              <m:t>𝑟</m:t>
                            </m:r>
                          </m:sub>
                        </m:sSub>
                        <m:r>
                          <a:rPr lang="en-US" sz="1200" b="0" i="1" smtClean="0">
                            <a:latin typeface="Cambria Math" panose="02040503050406030204" pitchFamily="18" charset="0"/>
                            <a:ea typeface="Cambria Math" panose="02040503050406030204" pitchFamily="18" charset="0"/>
                          </a:rPr>
                          <m:t>)</m:t>
                        </m:r>
                      </m:e>
                      <m:sup>
                        <m:r>
                          <a:rPr lang="en-US" sz="1200" b="0" i="1" smtClean="0">
                            <a:latin typeface="Cambria Math" panose="02040503050406030204" pitchFamily="18" charset="0"/>
                            <a:ea typeface="Cambria Math" panose="02040503050406030204" pitchFamily="18" charset="0"/>
                          </a:rPr>
                          <m:t>2</m:t>
                        </m:r>
                      </m:sup>
                    </m:sSup>
                  </m:oMath>
                </a14:m>
                <a:r>
                  <a:rPr lang="en-US" i="0" dirty="0"/>
                  <a:t>L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𝑓</m:t>
                                </m:r>
                              </m:e>
                              <m:sub>
                                <m:r>
                                  <a:rPr lang="en-US" sz="1200" b="0" i="1" smtClean="0">
                                    <a:latin typeface="Cambria Math" panose="02040503050406030204" pitchFamily="18" charset="0"/>
                                    <a:ea typeface="Cambria Math" panose="02040503050406030204" pitchFamily="18" charset="0"/>
                                  </a:rPr>
                                  <m:t>𝑟</m:t>
                                </m:r>
                              </m:sub>
                            </m:sSub>
                            <m:r>
                              <a:rPr lang="en-US" sz="1200" b="0" i="1" smtClean="0">
                                <a:latin typeface="Cambria Math" panose="02040503050406030204" pitchFamily="18" charset="0"/>
                                <a:ea typeface="Cambria Math" panose="02040503050406030204" pitchFamily="18" charset="0"/>
                              </a:rPr>
                              <m:t>)</m:t>
                            </m:r>
                          </m:e>
                          <m:sup>
                            <m:r>
                              <a:rPr lang="en-US" sz="1200" b="0" i="1" smtClean="0">
                                <a:latin typeface="Cambria Math" panose="02040503050406030204" pitchFamily="18" charset="0"/>
                                <a:ea typeface="Cambria Math" panose="02040503050406030204" pitchFamily="18" charset="0"/>
                              </a:rPr>
                              <m:t>2</m:t>
                            </m:r>
                          </m:sup>
                        </m:sSup>
                        <m:r>
                          <m:rPr>
                            <m:nor/>
                          </m:rPr>
                          <a:rPr lang="en-US" i="0" dirty="0"/>
                          <m:t>L</m:t>
                        </m:r>
                      </m:den>
                    </m:f>
                    <m:r>
                      <a:rPr lang="en-US" b="0" i="1" smtClean="0">
                        <a:latin typeface="Cambria Math" panose="02040503050406030204" pitchFamily="18" charset="0"/>
                        <a:ea typeface="Cambria Math" panose="02040503050406030204" pitchFamily="18" charset="0"/>
                      </a:rPr>
                      <m:t>=28.784</m:t>
                    </m:r>
                    <m:r>
                      <a:rPr lang="en-US" b="0" i="1" smtClean="0">
                        <a:latin typeface="Cambria Math" panose="02040503050406030204" pitchFamily="18" charset="0"/>
                        <a:ea typeface="Cambria Math" panose="02040503050406030204" pitchFamily="18" charset="0"/>
                      </a:rPr>
                      <m:t>𝑝𝐹</m:t>
                    </m:r>
                  </m:oMath>
                </a14:m>
                <a:r>
                  <a:rPr lang="en-US" i="0" dirty="0"/>
                  <a:t>. If you had problems doing this calculation on your calculator, be</a:t>
                </a:r>
                <a:r>
                  <a:rPr lang="en-US" i="0" baseline="0" dirty="0"/>
                  <a:t> sure to watch the full worked solution video.</a:t>
                </a: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32818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Full worked solution = on click, open Vid04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7631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Img03 = on click, open the first frame of the image series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42807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Vid04 = on click, play Vid04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506487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99359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81255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1256.637</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X</a:t>
                </a:r>
                <a:r>
                  <a:rPr lang="en-US" i="0" baseline="-25000" dirty="0"/>
                  <a:t>L</a:t>
                </a:r>
                <a:r>
                  <a:rPr lang="en-US" i="0" dirty="0"/>
                  <a:t> = 2π</a:t>
                </a:r>
                <a:r>
                  <a:rPr lang="en-US" i="0" dirty="0" err="1"/>
                  <a:t>fL</a:t>
                </a:r>
                <a:r>
                  <a:rPr lang="en-US" i="0" dirty="0"/>
                  <a:t> = 2π x 10x10</a:t>
                </a:r>
                <a:r>
                  <a:rPr lang="en-US" i="0" baseline="30000" dirty="0"/>
                  <a:t>3</a:t>
                </a:r>
                <a:r>
                  <a:rPr lang="en-US" i="0" dirty="0"/>
                  <a:t> x 20x10</a:t>
                </a:r>
                <a:r>
                  <a:rPr lang="en-US" i="0" baseline="30000" dirty="0"/>
                  <a:t>-3</a:t>
                </a:r>
                <a:r>
                  <a:rPr lang="en-US" i="0" dirty="0"/>
                  <a:t> = 1256.637Ω</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20869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1.592</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𝑓𝐶</m:t>
                        </m:r>
                      </m:den>
                    </m:f>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×2×</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10</m:t>
                            </m:r>
                          </m:e>
                          <m:sup>
                            <m:r>
                              <a:rPr lang="en-US" sz="1200" b="0" i="1" smtClean="0">
                                <a:latin typeface="Cambria Math" panose="02040503050406030204" pitchFamily="18" charset="0"/>
                                <a:ea typeface="Cambria Math" panose="02040503050406030204" pitchFamily="18" charset="0"/>
                              </a:rPr>
                              <m:t>3</m:t>
                            </m:r>
                          </m:sup>
                        </m:sSup>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10</m:t>
                            </m:r>
                          </m:e>
                          <m:sup>
                            <m:r>
                              <a:rPr lang="en-US" sz="1200" b="0" i="1" smtClean="0">
                                <a:latin typeface="Cambria Math" panose="02040503050406030204" pitchFamily="18" charset="0"/>
                                <a:ea typeface="Cambria Math" panose="02040503050406030204" pitchFamily="18" charset="0"/>
                              </a:rPr>
                              <m:t>−6</m:t>
                            </m:r>
                          </m:sup>
                        </m:sSup>
                      </m:den>
                    </m:f>
                    <m:r>
                      <a:rPr lang="en-US" sz="1200" b="0" i="1" smtClean="0">
                        <a:latin typeface="Cambria Math" panose="02040503050406030204" pitchFamily="18" charset="0"/>
                        <a:ea typeface="Cambria Math" panose="02040503050406030204" pitchFamily="18" charset="0"/>
                      </a:rPr>
                      <m:t>=1.592</m:t>
                    </m:r>
                    <m:r>
                      <m:rPr>
                        <m:sty m:val="p"/>
                      </m:rPr>
                      <a:rPr lang="el-GR" sz="1200" b="0" i="1"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81535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1350.977Ω</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𝐶</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500</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(1256.637−1.592)</m:t>
                            </m:r>
                          </m:e>
                          <m:sup>
                            <m:r>
                              <a:rPr lang="en-US" b="0" i="1" smtClean="0">
                                <a:latin typeface="Cambria Math" panose="02040503050406030204" pitchFamily="18" charset="0"/>
                              </a:rPr>
                              <m:t>2</m:t>
                            </m:r>
                          </m:sup>
                        </m:sSup>
                      </m:e>
                    </m:rad>
                    <m:r>
                      <a:rPr lang="en-US" b="0" i="1" smtClean="0">
                        <a:latin typeface="Cambria Math" panose="02040503050406030204" pitchFamily="18" charset="0"/>
                      </a:rPr>
                      <m:t>=130.977</m:t>
                    </m:r>
                    <m:r>
                      <m:rPr>
                        <m:sty m:val="p"/>
                      </m:rPr>
                      <a:rPr lang="el-GR" b="0" i="1"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124715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37mA</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𝑇</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𝑍</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1350.977</m:t>
                        </m:r>
                      </m:den>
                    </m:f>
                    <m:r>
                      <a:rPr lang="en-US" b="0" i="1" smtClean="0">
                        <a:latin typeface="Cambria Math" panose="02040503050406030204" pitchFamily="18" charset="0"/>
                      </a:rPr>
                      <m:t>=0.037</m:t>
                    </m:r>
                    <m:r>
                      <a:rPr lang="en-US" b="0" i="1" smtClean="0">
                        <a:latin typeface="Cambria Math" panose="02040503050406030204" pitchFamily="18" charset="0"/>
                      </a:rPr>
                      <m:t>𝐴</m:t>
                    </m:r>
                    <m:r>
                      <a:rPr lang="en-US" b="0" i="1" smtClean="0">
                        <a:latin typeface="Cambria Math" panose="02040503050406030204" pitchFamily="18" charset="0"/>
                      </a:rPr>
                      <m:t>=37</m:t>
                    </m:r>
                    <m:r>
                      <a:rPr lang="en-US" b="0" i="1" smtClean="0">
                        <a:latin typeface="Cambria Math" panose="02040503050406030204" pitchFamily="18" charset="0"/>
                      </a:rPr>
                      <m:t>𝑚𝐴</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42133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37mA</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The voltage across the inductor coil needs to take account of the voltage drop due to its inductance and resistance </a:t>
                </a:r>
                <a:r>
                  <a:rPr lang="en-US" i="0" dirty="0" err="1"/>
                  <a:t>i.e</a:t>
                </a:r>
                <a:r>
                  <a:rPr lang="en-US" i="0" dirty="0"/>
                  <a:t> </a:t>
                </a:r>
                <a:r>
                  <a:rPr lang="en-US" i="0" dirty="0" err="1"/>
                  <a:t>V</a:t>
                </a:r>
                <a:r>
                  <a:rPr lang="en-US" i="0" baseline="-25000" dirty="0" err="1"/>
                  <a:t>coil</a:t>
                </a:r>
                <a:r>
                  <a:rPr lang="en-US" i="0" dirty="0"/>
                  <a:t> = V</a:t>
                </a:r>
                <a:r>
                  <a:rPr lang="en-US" i="0" baseline="-25000" dirty="0"/>
                  <a:t>R</a:t>
                </a:r>
                <a:r>
                  <a:rPr lang="en-US" i="0" dirty="0"/>
                  <a:t> + V</a:t>
                </a:r>
                <a:r>
                  <a:rPr lang="en-US" i="0" baseline="-25000" dirty="0"/>
                  <a:t>L</a:t>
                </a:r>
                <a:r>
                  <a:rPr lang="en-US" i="0" dirty="0"/>
                  <a:t>. Remember that these are vectors separated by 90 therefore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𝑐𝑜𝑖𝑙</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𝑅</m:t>
                                </m:r>
                              </m:sub>
                            </m:sSub>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m:t>
                                </m:r>
                              </m:sub>
                            </m:sSub>
                          </m:e>
                          <m:sup>
                            <m:r>
                              <a:rPr lang="en-US" b="0" i="1" smtClean="0">
                                <a:latin typeface="Cambria Math" panose="02040503050406030204" pitchFamily="18" charset="0"/>
                              </a:rPr>
                              <m:t>2</m:t>
                            </m:r>
                          </m:sup>
                        </m:sSup>
                      </m:e>
                    </m:rad>
                  </m:oMath>
                </a14:m>
                <a:r>
                  <a:rPr lang="en-US" i="0" dirty="0"/>
                  <a:t>. V</a:t>
                </a:r>
                <a:r>
                  <a:rPr lang="en-US" i="0" baseline="-25000" dirty="0"/>
                  <a:t>R</a:t>
                </a:r>
                <a:r>
                  <a:rPr lang="en-US" i="0" dirty="0"/>
                  <a:t> = I</a:t>
                </a:r>
                <a:r>
                  <a:rPr lang="en-US" i="0" baseline="-25000" dirty="0"/>
                  <a:t>T</a:t>
                </a:r>
                <a:r>
                  <a:rPr lang="en-US" i="0" dirty="0"/>
                  <a:t> x R = 0.037 x 500 = 18.5V. V</a:t>
                </a:r>
                <a:r>
                  <a:rPr lang="en-US" i="0" baseline="-25000" dirty="0"/>
                  <a:t>L</a:t>
                </a:r>
                <a:r>
                  <a:rPr lang="en-US" i="0" dirty="0"/>
                  <a:t> = I</a:t>
                </a:r>
                <a:r>
                  <a:rPr lang="en-US" i="0" baseline="-25000" dirty="0"/>
                  <a:t>T</a:t>
                </a:r>
                <a:r>
                  <a:rPr lang="en-US" i="0" dirty="0"/>
                  <a:t> x X</a:t>
                </a:r>
                <a:r>
                  <a:rPr lang="en-US" i="0" baseline="-25000" dirty="0"/>
                  <a:t>L</a:t>
                </a:r>
                <a:r>
                  <a:rPr lang="en-US" i="0" dirty="0"/>
                  <a:t> = 0.037 x 1256.637 = 46.496V. Therefore,</a:t>
                </a:r>
                <a:r>
                  <a:rPr lang="en-US" i="0" baseline="0"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𝑐𝑜𝑖𝑙</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18.5</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46.496</m:t>
                            </m:r>
                          </m:e>
                          <m:sup>
                            <m:r>
                              <a:rPr lang="en-US" b="0" i="1" smtClean="0">
                                <a:latin typeface="Cambria Math" panose="02040503050406030204" pitchFamily="18" charset="0"/>
                              </a:rPr>
                              <m:t>2</m:t>
                            </m:r>
                          </m:sup>
                        </m:sSup>
                      </m:e>
                    </m:rad>
                    <m:r>
                      <a:rPr lang="en-US" b="0" i="1" smtClean="0">
                        <a:latin typeface="Cambria Math" panose="02040503050406030204" pitchFamily="18" charset="0"/>
                      </a:rPr>
                      <m:t>=50.041</m:t>
                    </m:r>
                    <m:r>
                      <a:rPr lang="en-US" b="0" i="1" smtClean="0">
                        <a:latin typeface="Cambria Math" panose="02040503050406030204" pitchFamily="18" charset="0"/>
                      </a:rPr>
                      <m:t>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62118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715439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49611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398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665596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67327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4099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881050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46882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(inductive reactance) = img11 from 01_04_03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(capacitive reactance) = img17 from 01_04_03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(combined graphs) = https://</a:t>
            </a:r>
            <a:r>
              <a:rPr lang="en-US" dirty="0" err="1"/>
              <a:t>www.electronics-tutorials.ws</a:t>
            </a:r>
            <a:r>
              <a:rPr lang="en-US" dirty="0"/>
              <a:t>/</a:t>
            </a:r>
            <a:r>
              <a:rPr lang="en-US" dirty="0" err="1"/>
              <a:t>accircuits</a:t>
            </a:r>
            <a:r>
              <a:rPr lang="en-US" dirty="0"/>
              <a:t>/acp204.gif – 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533091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891974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242662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816807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62381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Animation screenshots from https://</a:t>
            </a:r>
            <a:r>
              <a:rPr lang="en-ZA" dirty="0" err="1"/>
              <a:t>en.wikipedia.org</a:t>
            </a:r>
            <a:r>
              <a:rPr lang="en-ZA" dirty="0"/>
              <a:t>/wiki/File:Tuned_circuit_animation_3.gif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2532650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567272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64104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302071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794774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This part must have the full repeating animation as found at https://</a:t>
            </a:r>
            <a:r>
              <a:rPr lang="en-ZA" dirty="0" err="1"/>
              <a:t>en.wikipedia.org</a:t>
            </a:r>
            <a:r>
              <a:rPr lang="en-ZA" dirty="0"/>
              <a:t>/wiki/File:Tuned_circuit_animation_3.gif</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426559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0128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Img01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18332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play Vid02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04683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number, reveal the whole point.</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71946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YT01 = on click, play YT01 full screen. YT01 = https://</a:t>
            </a:r>
            <a:r>
              <a:rPr lang="en-GB" u="none" dirty="0" err="1">
                <a:solidFill>
                  <a:schemeClr val="bg1">
                    <a:lumMod val="75000"/>
                  </a:schemeClr>
                </a:solidFill>
              </a:rPr>
              <a:t>www.youtube.com</a:t>
            </a:r>
            <a:r>
              <a:rPr lang="en-GB" u="none" dirty="0">
                <a:solidFill>
                  <a:schemeClr val="bg1">
                    <a:lumMod val="75000"/>
                  </a:schemeClr>
                </a:solidFill>
              </a:rPr>
              <a:t>/</a:t>
            </a:r>
            <a:r>
              <a:rPr lang="en-GB" u="none" dirty="0" err="1">
                <a:solidFill>
                  <a:schemeClr val="bg1">
                    <a:lumMod val="75000"/>
                  </a:schemeClr>
                </a:solidFill>
              </a:rPr>
              <a:t>watch?v</a:t>
            </a:r>
            <a:r>
              <a:rPr lang="en-GB" u="none" dirty="0">
                <a:solidFill>
                  <a:schemeClr val="bg1">
                    <a:lumMod val="75000"/>
                  </a:schemeClr>
                </a:solidFill>
              </a:rPr>
              <a:t>=jacrT6mISm0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63966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11/30/18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 Id="rId4" Type="http://schemas.openxmlformats.org/officeDocument/2006/relationships/hyperlink" Target="https://www.desmos.com/calculator/2qtekovc0a"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3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 Id="rId4" Type="http://schemas.openxmlformats.org/officeDocument/2006/relationships/hyperlink" Target="https://www.desmos.com/calculator/y6pljojunw"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 Id="rId4" Type="http://schemas.openxmlformats.org/officeDocument/2006/relationships/image" Target="../media/image24.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tiff"/><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Resonance for series RLC circuits?</a:t>
            </a:r>
          </a:p>
        </p:txBody>
      </p:sp>
      <p:sp>
        <p:nvSpPr>
          <p:cNvPr id="3" name="Content Placeholder 2"/>
          <p:cNvSpPr>
            <a:spLocks noGrp="1"/>
          </p:cNvSpPr>
          <p:nvPr>
            <p:ph idx="1"/>
          </p:nvPr>
        </p:nvSpPr>
        <p:spPr>
          <a:xfrm>
            <a:off x="1122532" y="1091869"/>
            <a:ext cx="4410363" cy="1048923"/>
          </a:xfrm>
        </p:spPr>
        <p:txBody>
          <a:bodyPr>
            <a:noAutofit/>
          </a:bodyPr>
          <a:lstStyle/>
          <a:p>
            <a:pPr marL="0" indent="0" algn="just">
              <a:buNone/>
            </a:pPr>
            <a:r>
              <a:rPr lang="en-US" sz="2400" dirty="0"/>
              <a:t>We need a formula in order to calculate the resonant frequency in any series RLC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42587" y="2238767"/>
            <a:ext cx="4410363" cy="104892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find out what this formula is and how we derive it.</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8541" y="2238766"/>
            <a:ext cx="854046" cy="854046"/>
          </a:xfrm>
          <a:prstGeom prst="rect">
            <a:avLst/>
          </a:prstGeom>
        </p:spPr>
      </p:pic>
      <p:sp>
        <p:nvSpPr>
          <p:cNvPr id="9" name="Rectangle 8">
            <a:extLst>
              <a:ext uri="{FF2B5EF4-FFF2-40B4-BE49-F238E27FC236}">
                <a16:creationId xmlns:a16="http://schemas.microsoft.com/office/drawing/2014/main" id="{BADFE794-E4E1-DB4B-BB15-9F31929D71B2}"/>
              </a:ext>
            </a:extLst>
          </p:cNvPr>
          <p:cNvSpPr/>
          <p:nvPr/>
        </p:nvSpPr>
        <p:spPr>
          <a:xfrm>
            <a:off x="5616568" y="1122738"/>
            <a:ext cx="4530654" cy="28812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4019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example 1</a:t>
            </a:r>
          </a:p>
        </p:txBody>
      </p:sp>
      <p:sp>
        <p:nvSpPr>
          <p:cNvPr id="3" name="Content Placeholder 2"/>
          <p:cNvSpPr>
            <a:spLocks noGrp="1"/>
          </p:cNvSpPr>
          <p:nvPr>
            <p:ph idx="1"/>
          </p:nvPr>
        </p:nvSpPr>
        <p:spPr>
          <a:xfrm>
            <a:off x="1122532" y="1091867"/>
            <a:ext cx="7672758" cy="679783"/>
          </a:xfrm>
        </p:spPr>
        <p:txBody>
          <a:bodyPr>
            <a:noAutofit/>
          </a:bodyPr>
          <a:lstStyle/>
          <a:p>
            <a:pPr marL="0" indent="0" algn="just">
              <a:buNone/>
            </a:pPr>
            <a:r>
              <a:rPr lang="en-US" sz="2400" dirty="0"/>
              <a:t>Let’s put all our new knowledge to work with an example.</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4002377"/>
            <a:ext cx="3563768" cy="80755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Redraw the circuit on a blank piece of paper.</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2376"/>
            <a:ext cx="854046" cy="854046"/>
          </a:xfrm>
          <a:prstGeom prst="rect">
            <a:avLst/>
          </a:prstGeom>
        </p:spPr>
      </p:pic>
      <p:sp>
        <p:nvSpPr>
          <p:cNvPr id="13" name="Rounded Rectangle 12">
            <a:extLst>
              <a:ext uri="{FF2B5EF4-FFF2-40B4-BE49-F238E27FC236}">
                <a16:creationId xmlns:a16="http://schemas.microsoft.com/office/drawing/2014/main" id="{ED28EC2B-8E28-0A46-86FC-CFD0A6941FF6}"/>
              </a:ext>
            </a:extLst>
          </p:cNvPr>
          <p:cNvSpPr/>
          <p:nvPr/>
        </p:nvSpPr>
        <p:spPr>
          <a:xfrm>
            <a:off x="5027401" y="1740154"/>
            <a:ext cx="4827237" cy="25337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circuit is represented is tuned. Calculate the value of the capacitor.</a:t>
            </a:r>
          </a:p>
          <a:p>
            <a:endParaRPr lang="en-US" sz="2400" dirty="0"/>
          </a:p>
          <a:p>
            <a:r>
              <a:rPr lang="en-US" sz="2400" b="1" dirty="0"/>
              <a:t>Note</a:t>
            </a:r>
            <a:r>
              <a:rPr lang="en-US" sz="2400" dirty="0"/>
              <a:t>: A tuned circuit is one at resonance.</a:t>
            </a:r>
          </a:p>
        </p:txBody>
      </p:sp>
      <p:grpSp>
        <p:nvGrpSpPr>
          <p:cNvPr id="11" name="Group 10">
            <a:extLst>
              <a:ext uri="{FF2B5EF4-FFF2-40B4-BE49-F238E27FC236}">
                <a16:creationId xmlns:a16="http://schemas.microsoft.com/office/drawing/2014/main" id="{D626A7E7-6243-DF4B-B661-9C2221348F98}"/>
              </a:ext>
            </a:extLst>
          </p:cNvPr>
          <p:cNvGrpSpPr/>
          <p:nvPr/>
        </p:nvGrpSpPr>
        <p:grpSpPr>
          <a:xfrm>
            <a:off x="838852" y="1542008"/>
            <a:ext cx="4131129" cy="2369925"/>
            <a:chOff x="838852" y="1542008"/>
            <a:chExt cx="4131129" cy="2369925"/>
          </a:xfrm>
        </p:grpSpPr>
        <p:pic>
          <p:nvPicPr>
            <p:cNvPr id="5" name="Picture 4" descr="A close up of text on a white background&#13;&#10;&#13;&#10;Description automatically generated">
              <a:extLst>
                <a:ext uri="{FF2B5EF4-FFF2-40B4-BE49-F238E27FC236}">
                  <a16:creationId xmlns:a16="http://schemas.microsoft.com/office/drawing/2014/main" id="{93753645-71DB-C44D-AEA3-8A5D36891C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440" t="17448" r="9204" b="21087"/>
            <a:stretch/>
          </p:blipFill>
          <p:spPr>
            <a:xfrm>
              <a:off x="838852" y="1542008"/>
              <a:ext cx="4131129" cy="2369925"/>
            </a:xfrm>
            <a:prstGeom prst="rect">
              <a:avLst/>
            </a:prstGeom>
          </p:spPr>
        </p:pic>
        <p:sp>
          <p:nvSpPr>
            <p:cNvPr id="6" name="Rectangle 5">
              <a:extLst>
                <a:ext uri="{FF2B5EF4-FFF2-40B4-BE49-F238E27FC236}">
                  <a16:creationId xmlns:a16="http://schemas.microsoft.com/office/drawing/2014/main" id="{D7670ACE-6A3C-584B-ABDA-56A02304AF65}"/>
                </a:ext>
              </a:extLst>
            </p:cNvPr>
            <p:cNvSpPr/>
            <p:nvPr/>
          </p:nvSpPr>
          <p:spPr>
            <a:xfrm>
              <a:off x="3690257" y="1558566"/>
              <a:ext cx="979715" cy="35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A72906-80B8-BC4E-BB32-57C081816E8F}"/>
                </a:ext>
              </a:extLst>
            </p:cNvPr>
            <p:cNvSpPr txBox="1"/>
            <p:nvPr/>
          </p:nvSpPr>
          <p:spPr>
            <a:xfrm>
              <a:off x="3072073" y="3448379"/>
              <a:ext cx="667170" cy="369332"/>
            </a:xfrm>
            <a:prstGeom prst="rect">
              <a:avLst/>
            </a:prstGeom>
            <a:noFill/>
          </p:spPr>
          <p:txBody>
            <a:bodyPr wrap="none" rtlCol="0">
              <a:spAutoFit/>
            </a:bodyPr>
            <a:lstStyle/>
            <a:p>
              <a:r>
                <a:rPr lang="en-US" dirty="0"/>
                <a:t>100V</a:t>
              </a:r>
            </a:p>
          </p:txBody>
        </p:sp>
      </p:grpSp>
    </p:spTree>
    <p:custDataLst>
      <p:tags r:id="rId1"/>
    </p:custDataLst>
    <p:extLst>
      <p:ext uri="{BB962C8B-B14F-4D97-AF65-F5344CB8AC3E}">
        <p14:creationId xmlns:p14="http://schemas.microsoft.com/office/powerpoint/2010/main" val="299658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method 1</a:t>
            </a:r>
          </a:p>
        </p:txBody>
      </p:sp>
      <p:sp>
        <p:nvSpPr>
          <p:cNvPr id="3" name="Content Placeholder 2"/>
          <p:cNvSpPr>
            <a:spLocks noGrp="1"/>
          </p:cNvSpPr>
          <p:nvPr>
            <p:ph idx="1"/>
          </p:nvPr>
        </p:nvSpPr>
        <p:spPr>
          <a:xfrm>
            <a:off x="1122532" y="1091868"/>
            <a:ext cx="4081629" cy="743472"/>
          </a:xfrm>
        </p:spPr>
        <p:txBody>
          <a:bodyPr>
            <a:noAutofit/>
          </a:bodyPr>
          <a:lstStyle/>
          <a:p>
            <a:pPr marL="0" indent="0" algn="just">
              <a:buNone/>
            </a:pPr>
            <a:r>
              <a:rPr lang="en-US" sz="2400" dirty="0"/>
              <a:t>The first method uses the fact that in a tuned circuit X</a:t>
            </a:r>
            <a:r>
              <a:rPr lang="en-US" sz="2400" baseline="-25000" dirty="0"/>
              <a:t>L</a:t>
            </a:r>
            <a:r>
              <a:rPr lang="en-US" sz="2400" dirty="0"/>
              <a:t> = X</a:t>
            </a:r>
            <a:r>
              <a:rPr lang="en-US" sz="2400" baseline="-25000" dirty="0"/>
              <a:t>C</a:t>
            </a:r>
            <a:r>
              <a:rPr lang="en-US" sz="2400" dirty="0"/>
              <a:t>.</a:t>
            </a:r>
          </a:p>
        </p:txBody>
      </p:sp>
      <p:grpSp>
        <p:nvGrpSpPr>
          <p:cNvPr id="52" name="Group 51">
            <a:extLst>
              <a:ext uri="{FF2B5EF4-FFF2-40B4-BE49-F238E27FC236}">
                <a16:creationId xmlns:a16="http://schemas.microsoft.com/office/drawing/2014/main" id="{4907747C-3920-2B45-A7F4-79AEB02AFE99}"/>
              </a:ext>
            </a:extLst>
          </p:cNvPr>
          <p:cNvGrpSpPr/>
          <p:nvPr/>
        </p:nvGrpSpPr>
        <p:grpSpPr>
          <a:xfrm>
            <a:off x="5655781" y="1316937"/>
            <a:ext cx="4131129" cy="2369925"/>
            <a:chOff x="838852" y="1542008"/>
            <a:chExt cx="4131129" cy="2369925"/>
          </a:xfrm>
        </p:grpSpPr>
        <p:pic>
          <p:nvPicPr>
            <p:cNvPr id="53" name="Picture 52" descr="A close up of text on a white background&#13;&#10;&#13;&#10;Description automatically generated">
              <a:extLst>
                <a:ext uri="{FF2B5EF4-FFF2-40B4-BE49-F238E27FC236}">
                  <a16:creationId xmlns:a16="http://schemas.microsoft.com/office/drawing/2014/main" id="{9AA43654-707C-2E47-A7E6-39CB99C741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40" t="17448" r="9204" b="21087"/>
            <a:stretch/>
          </p:blipFill>
          <p:spPr>
            <a:xfrm>
              <a:off x="838852" y="1542008"/>
              <a:ext cx="4131129" cy="2369925"/>
            </a:xfrm>
            <a:prstGeom prst="rect">
              <a:avLst/>
            </a:prstGeom>
          </p:spPr>
        </p:pic>
        <p:sp>
          <p:nvSpPr>
            <p:cNvPr id="54" name="Rectangle 53">
              <a:extLst>
                <a:ext uri="{FF2B5EF4-FFF2-40B4-BE49-F238E27FC236}">
                  <a16:creationId xmlns:a16="http://schemas.microsoft.com/office/drawing/2014/main" id="{D9D5B892-C82E-8F44-8105-31D1F3BFD311}"/>
                </a:ext>
              </a:extLst>
            </p:cNvPr>
            <p:cNvSpPr/>
            <p:nvPr/>
          </p:nvSpPr>
          <p:spPr>
            <a:xfrm>
              <a:off x="3690257" y="1558566"/>
              <a:ext cx="979715" cy="35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ACD30D3-2B0D-6947-8F72-76424EFDB171}"/>
                </a:ext>
              </a:extLst>
            </p:cNvPr>
            <p:cNvSpPr txBox="1"/>
            <p:nvPr/>
          </p:nvSpPr>
          <p:spPr>
            <a:xfrm>
              <a:off x="3072073" y="3448379"/>
              <a:ext cx="667170" cy="369332"/>
            </a:xfrm>
            <a:prstGeom prst="rect">
              <a:avLst/>
            </a:prstGeom>
            <a:noFill/>
          </p:spPr>
          <p:txBody>
            <a:bodyPr wrap="none" rtlCol="0">
              <a:spAutoFit/>
            </a:bodyPr>
            <a:lstStyle/>
            <a:p>
              <a:r>
                <a:rPr lang="en-US" dirty="0"/>
                <a:t>100V</a:t>
              </a:r>
            </a:p>
          </p:txBody>
        </p:sp>
      </p:grpSp>
      <p:sp>
        <p:nvSpPr>
          <p:cNvPr id="56" name="Content Placeholder 2">
            <a:extLst>
              <a:ext uri="{FF2B5EF4-FFF2-40B4-BE49-F238E27FC236}">
                <a16:creationId xmlns:a16="http://schemas.microsoft.com/office/drawing/2014/main" id="{EFFDD9FC-3D51-B549-A102-00C6B5CFA5DB}"/>
              </a:ext>
            </a:extLst>
          </p:cNvPr>
          <p:cNvSpPr txBox="1">
            <a:spLocks/>
          </p:cNvSpPr>
          <p:nvPr/>
        </p:nvSpPr>
        <p:spPr>
          <a:xfrm>
            <a:off x="1194448" y="1878279"/>
            <a:ext cx="3563768" cy="141287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Calculate the inductive reactance, X</a:t>
            </a:r>
            <a:r>
              <a:rPr lang="en-US" sz="2400" i="1" baseline="-25000" dirty="0"/>
              <a:t>L</a:t>
            </a:r>
            <a:r>
              <a:rPr lang="en-US" sz="2400" i="1" dirty="0"/>
              <a:t>. Enter your answer to three decimal places.</a:t>
            </a:r>
          </a:p>
        </p:txBody>
      </p:sp>
      <p:pic>
        <p:nvPicPr>
          <p:cNvPr id="57" name="Graphic 56" descr="User">
            <a:extLst>
              <a:ext uri="{FF2B5EF4-FFF2-40B4-BE49-F238E27FC236}">
                <a16:creationId xmlns:a16="http://schemas.microsoft.com/office/drawing/2014/main" id="{3DCD6F27-EC1B-704E-8D94-E85BF4036F2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0402" y="1835340"/>
            <a:ext cx="854046" cy="854046"/>
          </a:xfrm>
          <a:prstGeom prst="rect">
            <a:avLst/>
          </a:prstGeom>
        </p:spPr>
      </p:pic>
      <p:sp>
        <p:nvSpPr>
          <p:cNvPr id="58" name="Rounded Rectangle 57">
            <a:extLst>
              <a:ext uri="{FF2B5EF4-FFF2-40B4-BE49-F238E27FC236}">
                <a16:creationId xmlns:a16="http://schemas.microsoft.com/office/drawing/2014/main" id="{67DCCF3B-6538-C341-A9EC-F05F44D5BA34}"/>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59" name="Rectangle 58">
            <a:extLst>
              <a:ext uri="{FF2B5EF4-FFF2-40B4-BE49-F238E27FC236}">
                <a16:creationId xmlns:a16="http://schemas.microsoft.com/office/drawing/2014/main" id="{08240233-55F8-CD4B-8B8B-F30A0BD2E0FB}"/>
              </a:ext>
            </a:extLst>
          </p:cNvPr>
          <p:cNvSpPr/>
          <p:nvPr/>
        </p:nvSpPr>
        <p:spPr>
          <a:xfrm>
            <a:off x="1725861" y="4100151"/>
            <a:ext cx="356376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0" name="Rectangle 59">
            <a:extLst>
              <a:ext uri="{FF2B5EF4-FFF2-40B4-BE49-F238E27FC236}">
                <a16:creationId xmlns:a16="http://schemas.microsoft.com/office/drawing/2014/main" id="{6B9DFC6A-970C-B640-A9A2-7463D69B811D}"/>
              </a:ext>
            </a:extLst>
          </p:cNvPr>
          <p:cNvSpPr/>
          <p:nvPr/>
        </p:nvSpPr>
        <p:spPr>
          <a:xfrm>
            <a:off x="5296511" y="4136160"/>
            <a:ext cx="423514" cy="523220"/>
          </a:xfrm>
          <a:prstGeom prst="rect">
            <a:avLst/>
          </a:prstGeom>
        </p:spPr>
        <p:txBody>
          <a:bodyPr wrap="none">
            <a:spAutoFit/>
          </a:bodyPr>
          <a:lstStyle/>
          <a:p>
            <a:r>
              <a:rPr lang="en-US" sz="2800" dirty="0"/>
              <a:t>Ω</a:t>
            </a:r>
          </a:p>
        </p:txBody>
      </p:sp>
      <p:sp>
        <p:nvSpPr>
          <p:cNvPr id="61" name="Rectangle 60">
            <a:extLst>
              <a:ext uri="{FF2B5EF4-FFF2-40B4-BE49-F238E27FC236}">
                <a16:creationId xmlns:a16="http://schemas.microsoft.com/office/drawing/2014/main" id="{8F87AA2D-A2AA-DE4C-9277-8BB3DCAC9E43}"/>
              </a:ext>
            </a:extLst>
          </p:cNvPr>
          <p:cNvSpPr/>
          <p:nvPr/>
        </p:nvSpPr>
        <p:spPr>
          <a:xfrm>
            <a:off x="1301991" y="4117655"/>
            <a:ext cx="471604" cy="523220"/>
          </a:xfrm>
          <a:prstGeom prst="rect">
            <a:avLst/>
          </a:prstGeom>
        </p:spPr>
        <p:txBody>
          <a:bodyPr wrap="none">
            <a:spAutoFit/>
          </a:bodyPr>
          <a:lstStyle/>
          <a:p>
            <a:r>
              <a:rPr lang="en-US" sz="2800" dirty="0"/>
              <a:t>X</a:t>
            </a:r>
            <a:r>
              <a:rPr lang="en-US" sz="2800" baseline="-25000" dirty="0"/>
              <a:t>L</a:t>
            </a:r>
          </a:p>
        </p:txBody>
      </p:sp>
    </p:spTree>
    <p:custDataLst>
      <p:tags r:id="rId1"/>
    </p:custDataLst>
    <p:extLst>
      <p:ext uri="{BB962C8B-B14F-4D97-AF65-F5344CB8AC3E}">
        <p14:creationId xmlns:p14="http://schemas.microsoft.com/office/powerpoint/2010/main" val="407417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method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3" y="1091867"/>
                <a:ext cx="4167098" cy="1239146"/>
              </a:xfrm>
            </p:spPr>
            <p:txBody>
              <a:bodyPr>
                <a:noAutofit/>
              </a:bodyPr>
              <a:lstStyle/>
              <a:p>
                <a:pPr marL="0" indent="0" algn="just">
                  <a:buNone/>
                </a:pPr>
                <a:r>
                  <a:rPr lang="en-US" sz="2400" dirty="0"/>
                  <a:t>But we know that XL = XC. So</a:t>
                </a:r>
              </a:p>
              <a:p>
                <a:pPr marL="0" indent="0" algn="jus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𝐶</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𝑓𝐶</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=2764.601</m:t>
                      </m:r>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3" y="1091867"/>
                <a:ext cx="4167098" cy="1239146"/>
              </a:xfrm>
              <a:blipFill>
                <a:blip r:embed="rId4"/>
                <a:stretch>
                  <a:fillRect l="-2121" t="-5051"/>
                </a:stretch>
              </a:blipFill>
            </p:spPr>
            <p:txBody>
              <a:bodyPr/>
              <a:lstStyle/>
              <a:p>
                <a:r>
                  <a:rPr lang="en-US">
                    <a:noFill/>
                  </a:rPr>
                  <a:t> </a:t>
                </a:r>
              </a:p>
            </p:txBody>
          </p:sp>
        </mc:Fallback>
      </mc:AlternateContent>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2418411"/>
            <a:ext cx="4167098" cy="141534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Rearrange the equation and solve for C, the capacitance of the capacitor.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044" y="2418410"/>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537855" y="4100151"/>
            <a:ext cx="3751776"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296511" y="4136160"/>
            <a:ext cx="538930" cy="523220"/>
          </a:xfrm>
          <a:prstGeom prst="rect">
            <a:avLst/>
          </a:prstGeom>
        </p:spPr>
        <p:txBody>
          <a:bodyPr wrap="none">
            <a:spAutoFit/>
          </a:bodyPr>
          <a:lstStyle/>
          <a:p>
            <a:r>
              <a:rPr lang="en-US" sz="2800" dirty="0"/>
              <a:t>pF</a:t>
            </a:r>
          </a:p>
        </p:txBody>
      </p:sp>
      <p:grpSp>
        <p:nvGrpSpPr>
          <p:cNvPr id="68" name="Group 67">
            <a:extLst>
              <a:ext uri="{FF2B5EF4-FFF2-40B4-BE49-F238E27FC236}">
                <a16:creationId xmlns:a16="http://schemas.microsoft.com/office/drawing/2014/main" id="{C9632B8F-E210-8545-AC00-D514FB51B442}"/>
              </a:ext>
            </a:extLst>
          </p:cNvPr>
          <p:cNvGrpSpPr/>
          <p:nvPr/>
        </p:nvGrpSpPr>
        <p:grpSpPr>
          <a:xfrm>
            <a:off x="5655781" y="1316937"/>
            <a:ext cx="4131129" cy="2369925"/>
            <a:chOff x="838852" y="1542008"/>
            <a:chExt cx="4131129" cy="2369925"/>
          </a:xfrm>
        </p:grpSpPr>
        <p:pic>
          <p:nvPicPr>
            <p:cNvPr id="69" name="Picture 68" descr="A close up of text on a white background&#13;&#10;&#13;&#10;Description automatically generated">
              <a:extLst>
                <a:ext uri="{FF2B5EF4-FFF2-40B4-BE49-F238E27FC236}">
                  <a16:creationId xmlns:a16="http://schemas.microsoft.com/office/drawing/2014/main" id="{0D109B20-F454-EF48-8CDE-0626BDDD1E5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0440" t="17448" r="9204" b="21087"/>
            <a:stretch/>
          </p:blipFill>
          <p:spPr>
            <a:xfrm>
              <a:off x="838852" y="1542008"/>
              <a:ext cx="4131129" cy="2369925"/>
            </a:xfrm>
            <a:prstGeom prst="rect">
              <a:avLst/>
            </a:prstGeom>
          </p:spPr>
        </p:pic>
        <p:sp>
          <p:nvSpPr>
            <p:cNvPr id="70" name="Rectangle 69">
              <a:extLst>
                <a:ext uri="{FF2B5EF4-FFF2-40B4-BE49-F238E27FC236}">
                  <a16:creationId xmlns:a16="http://schemas.microsoft.com/office/drawing/2014/main" id="{EF617EDB-2BEB-2145-B984-3BC44B3B738F}"/>
                </a:ext>
              </a:extLst>
            </p:cNvPr>
            <p:cNvSpPr/>
            <p:nvPr/>
          </p:nvSpPr>
          <p:spPr>
            <a:xfrm>
              <a:off x="3690257" y="1558566"/>
              <a:ext cx="979715" cy="35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5E8DA76-8530-C945-A240-8E3D5398F692}"/>
                </a:ext>
              </a:extLst>
            </p:cNvPr>
            <p:cNvSpPr txBox="1"/>
            <p:nvPr/>
          </p:nvSpPr>
          <p:spPr>
            <a:xfrm>
              <a:off x="3072073" y="3448379"/>
              <a:ext cx="667170" cy="369332"/>
            </a:xfrm>
            <a:prstGeom prst="rect">
              <a:avLst/>
            </a:prstGeom>
            <a:noFill/>
          </p:spPr>
          <p:txBody>
            <a:bodyPr wrap="none" rtlCol="0">
              <a:spAutoFit/>
            </a:bodyPr>
            <a:lstStyle/>
            <a:p>
              <a:r>
                <a:rPr lang="en-US" dirty="0"/>
                <a:t>100V</a:t>
              </a:r>
            </a:p>
          </p:txBody>
        </p:sp>
      </p:grpSp>
      <p:sp>
        <p:nvSpPr>
          <p:cNvPr id="72" name="Rectangle 71">
            <a:extLst>
              <a:ext uri="{FF2B5EF4-FFF2-40B4-BE49-F238E27FC236}">
                <a16:creationId xmlns:a16="http://schemas.microsoft.com/office/drawing/2014/main" id="{3A7E708A-6FA6-E449-BA5D-E9FB495D4B79}"/>
              </a:ext>
            </a:extLst>
          </p:cNvPr>
          <p:cNvSpPr/>
          <p:nvPr/>
        </p:nvSpPr>
        <p:spPr>
          <a:xfrm>
            <a:off x="1181090" y="4138350"/>
            <a:ext cx="375424" cy="523220"/>
          </a:xfrm>
          <a:prstGeom prst="rect">
            <a:avLst/>
          </a:prstGeom>
        </p:spPr>
        <p:txBody>
          <a:bodyPr wrap="none">
            <a:spAutoFit/>
          </a:bodyPr>
          <a:lstStyle/>
          <a:p>
            <a:r>
              <a:rPr lang="en-US" sz="2800" dirty="0"/>
              <a:t>C</a:t>
            </a:r>
          </a:p>
        </p:txBody>
      </p:sp>
    </p:spTree>
    <p:custDataLst>
      <p:tags r:id="rId1"/>
    </p:custDataLst>
    <p:extLst>
      <p:ext uri="{BB962C8B-B14F-4D97-AF65-F5344CB8AC3E}">
        <p14:creationId xmlns:p14="http://schemas.microsoft.com/office/powerpoint/2010/main" val="29095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method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2603650"/>
            <a:ext cx="4167098" cy="140883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Rearrange the equation and solve for C, the capacitance of the capacitor.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2660800"/>
            <a:ext cx="854046" cy="1132521"/>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176669"/>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641476" y="4175772"/>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149462" y="4211781"/>
            <a:ext cx="538930" cy="523220"/>
          </a:xfrm>
          <a:prstGeom prst="rect">
            <a:avLst/>
          </a:prstGeom>
        </p:spPr>
        <p:txBody>
          <a:bodyPr wrap="none">
            <a:spAutoFit/>
          </a:bodyPr>
          <a:lstStyle/>
          <a:p>
            <a:r>
              <a:rPr lang="en-US" sz="2800" dirty="0"/>
              <a:t>pF</a:t>
            </a:r>
          </a:p>
        </p:txBody>
      </p:sp>
      <p:sp>
        <p:nvSpPr>
          <p:cNvPr id="24" name="Rectangle 23">
            <a:extLst>
              <a:ext uri="{FF2B5EF4-FFF2-40B4-BE49-F238E27FC236}">
                <a16:creationId xmlns:a16="http://schemas.microsoft.com/office/drawing/2014/main" id="{BE807625-3EA8-404E-B061-BB32B686EE9A}"/>
              </a:ext>
            </a:extLst>
          </p:cNvPr>
          <p:cNvSpPr/>
          <p:nvPr/>
        </p:nvSpPr>
        <p:spPr>
          <a:xfrm>
            <a:off x="1181090" y="4207625"/>
            <a:ext cx="375424" cy="523220"/>
          </a:xfrm>
          <a:prstGeom prst="rect">
            <a:avLst/>
          </a:prstGeom>
        </p:spPr>
        <p:txBody>
          <a:bodyPr wrap="none">
            <a:spAutoFit/>
          </a:bodyPr>
          <a:lstStyle/>
          <a:p>
            <a:r>
              <a:rPr lang="en-US" sz="2800" dirty="0"/>
              <a:t>C</a:t>
            </a:r>
          </a:p>
        </p:txBody>
      </p:sp>
      <p:grpSp>
        <p:nvGrpSpPr>
          <p:cNvPr id="69" name="Group 68">
            <a:extLst>
              <a:ext uri="{FF2B5EF4-FFF2-40B4-BE49-F238E27FC236}">
                <a16:creationId xmlns:a16="http://schemas.microsoft.com/office/drawing/2014/main" id="{82E24078-254B-324B-9235-091A0DE45B86}"/>
              </a:ext>
            </a:extLst>
          </p:cNvPr>
          <p:cNvGrpSpPr/>
          <p:nvPr/>
        </p:nvGrpSpPr>
        <p:grpSpPr>
          <a:xfrm>
            <a:off x="5655781" y="1316937"/>
            <a:ext cx="4131129" cy="2369925"/>
            <a:chOff x="838852" y="1542008"/>
            <a:chExt cx="4131129" cy="2369925"/>
          </a:xfrm>
        </p:grpSpPr>
        <p:pic>
          <p:nvPicPr>
            <p:cNvPr id="70" name="Picture 69" descr="A close up of text on a white background&#13;&#10;&#13;&#10;Description automatically generated">
              <a:extLst>
                <a:ext uri="{FF2B5EF4-FFF2-40B4-BE49-F238E27FC236}">
                  <a16:creationId xmlns:a16="http://schemas.microsoft.com/office/drawing/2014/main" id="{FE9BF4FB-42B1-E240-ABBF-9E592E0C69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440" t="17448" r="9204" b="21087"/>
            <a:stretch/>
          </p:blipFill>
          <p:spPr>
            <a:xfrm>
              <a:off x="838852" y="1542008"/>
              <a:ext cx="4131129" cy="2369925"/>
            </a:xfrm>
            <a:prstGeom prst="rect">
              <a:avLst/>
            </a:prstGeom>
          </p:spPr>
        </p:pic>
        <p:sp>
          <p:nvSpPr>
            <p:cNvPr id="71" name="Rectangle 70">
              <a:extLst>
                <a:ext uri="{FF2B5EF4-FFF2-40B4-BE49-F238E27FC236}">
                  <a16:creationId xmlns:a16="http://schemas.microsoft.com/office/drawing/2014/main" id="{1BA176AD-088E-A145-93B9-898C329097BF}"/>
                </a:ext>
              </a:extLst>
            </p:cNvPr>
            <p:cNvSpPr/>
            <p:nvPr/>
          </p:nvSpPr>
          <p:spPr>
            <a:xfrm>
              <a:off x="3690257" y="1558566"/>
              <a:ext cx="979715" cy="35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114404A-5BFA-A749-82DA-520988691439}"/>
                </a:ext>
              </a:extLst>
            </p:cNvPr>
            <p:cNvSpPr txBox="1"/>
            <p:nvPr/>
          </p:nvSpPr>
          <p:spPr>
            <a:xfrm>
              <a:off x="3072073" y="3448379"/>
              <a:ext cx="667170" cy="369332"/>
            </a:xfrm>
            <a:prstGeom prst="rect">
              <a:avLst/>
            </a:prstGeom>
            <a:noFill/>
          </p:spPr>
          <p:txBody>
            <a:bodyPr wrap="none" rtlCol="0">
              <a:spAutoFit/>
            </a:bodyPr>
            <a:lstStyle/>
            <a:p>
              <a:r>
                <a:rPr lang="en-US" dirty="0"/>
                <a:t>100V</a:t>
              </a:r>
            </a:p>
          </p:txBody>
        </p:sp>
      </p:gr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8E9FDC21-E29B-E449-BE83-51E8D1557611}"/>
                  </a:ext>
                </a:extLst>
              </p:cNvPr>
              <p:cNvSpPr>
                <a:spLocks noGrp="1"/>
              </p:cNvSpPr>
              <p:nvPr>
                <p:ph idx="1"/>
              </p:nvPr>
            </p:nvSpPr>
            <p:spPr>
              <a:xfrm>
                <a:off x="1122532" y="1091868"/>
                <a:ext cx="4081629" cy="743472"/>
              </a:xfrm>
            </p:spPr>
            <p:txBody>
              <a:bodyPr>
                <a:noAutofit/>
              </a:bodyPr>
              <a:lstStyle/>
              <a:p>
                <a:pPr marL="0" indent="0" algn="just">
                  <a:buNone/>
                </a:pPr>
                <a:r>
                  <a:rPr lang="en-US" sz="2400" dirty="0"/>
                  <a:t>The second method uses the resonant frequency formula.</a:t>
                </a:r>
              </a:p>
              <a:p>
                <a:pPr marL="0" indent="0" algn="jus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𝐿𝐶</m:t>
                              </m:r>
                            </m:e>
                          </m:rad>
                        </m:den>
                      </m:f>
                    </m:oMath>
                  </m:oMathPara>
                </a14:m>
                <a:endParaRPr lang="en-US" sz="2400" dirty="0"/>
              </a:p>
            </p:txBody>
          </p:sp>
        </mc:Choice>
        <mc:Fallback xmlns="">
          <p:sp>
            <p:nvSpPr>
              <p:cNvPr id="73" name="Content Placeholder 2">
                <a:extLst>
                  <a:ext uri="{FF2B5EF4-FFF2-40B4-BE49-F238E27FC236}">
                    <a16:creationId xmlns:a16="http://schemas.microsoft.com/office/drawing/2014/main" id="{8E9FDC21-E29B-E449-BE83-51E8D1557611}"/>
                  </a:ext>
                </a:extLst>
              </p:cNvPr>
              <p:cNvSpPr>
                <a:spLocks noGrp="1" noRot="1" noChangeAspect="1" noMove="1" noResize="1" noEditPoints="1" noAdjustHandles="1" noChangeArrowheads="1" noChangeShapeType="1" noTextEdit="1"/>
              </p:cNvSpPr>
              <p:nvPr>
                <p:ph idx="1"/>
              </p:nvPr>
            </p:nvSpPr>
            <p:spPr>
              <a:xfrm>
                <a:off x="1122532" y="1091868"/>
                <a:ext cx="4081629" cy="743472"/>
              </a:xfrm>
              <a:blipFill>
                <a:blip r:embed="rId7"/>
                <a:stretch>
                  <a:fillRect l="-2167" t="-8333" r="-2167" b="-9833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6016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solution</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77191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Watch the video to see the full worked solution for this question.</a:t>
            </a:r>
          </a:p>
          <a:p>
            <a:pPr marL="0" indent="0" algn="just">
              <a:buNone/>
            </a:pPr>
            <a:r>
              <a:rPr lang="en-US" sz="2400" i="1" dirty="0"/>
              <a:t>You can also have a look at a simulation of the circuit.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3" name="Rounded Rectangle 22">
            <a:extLst>
              <a:ext uri="{FF2B5EF4-FFF2-40B4-BE49-F238E27FC236}">
                <a16:creationId xmlns:a16="http://schemas.microsoft.com/office/drawing/2014/main" id="{FC5CE6E4-C9EA-5F40-A99F-6CB7C11A3FF4}"/>
              </a:ext>
            </a:extLst>
          </p:cNvPr>
          <p:cNvSpPr/>
          <p:nvPr/>
        </p:nvSpPr>
        <p:spPr>
          <a:xfrm>
            <a:off x="1812929" y="329801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grpSp>
        <p:nvGrpSpPr>
          <p:cNvPr id="65" name="Group 64">
            <a:extLst>
              <a:ext uri="{FF2B5EF4-FFF2-40B4-BE49-F238E27FC236}">
                <a16:creationId xmlns:a16="http://schemas.microsoft.com/office/drawing/2014/main" id="{010730F9-3288-0D4E-89AC-4C83366CEEC8}"/>
              </a:ext>
            </a:extLst>
          </p:cNvPr>
          <p:cNvGrpSpPr/>
          <p:nvPr/>
        </p:nvGrpSpPr>
        <p:grpSpPr>
          <a:xfrm>
            <a:off x="5655781" y="1316937"/>
            <a:ext cx="4131129" cy="2369925"/>
            <a:chOff x="838852" y="1542008"/>
            <a:chExt cx="4131129" cy="2369925"/>
          </a:xfrm>
        </p:grpSpPr>
        <p:pic>
          <p:nvPicPr>
            <p:cNvPr id="66" name="Picture 65" descr="A close up of text on a white background&#13;&#10;&#13;&#10;Description automatically generated">
              <a:extLst>
                <a:ext uri="{FF2B5EF4-FFF2-40B4-BE49-F238E27FC236}">
                  <a16:creationId xmlns:a16="http://schemas.microsoft.com/office/drawing/2014/main" id="{C60363B3-AC40-5548-AD71-F20B7A01D3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440" t="17448" r="9204" b="21087"/>
            <a:stretch/>
          </p:blipFill>
          <p:spPr>
            <a:xfrm>
              <a:off x="838852" y="1542008"/>
              <a:ext cx="4131129" cy="2369925"/>
            </a:xfrm>
            <a:prstGeom prst="rect">
              <a:avLst/>
            </a:prstGeom>
          </p:spPr>
        </p:pic>
        <p:sp>
          <p:nvSpPr>
            <p:cNvPr id="67" name="Rectangle 66">
              <a:extLst>
                <a:ext uri="{FF2B5EF4-FFF2-40B4-BE49-F238E27FC236}">
                  <a16:creationId xmlns:a16="http://schemas.microsoft.com/office/drawing/2014/main" id="{155A2C4B-24C5-3C41-8A60-216261981A28}"/>
                </a:ext>
              </a:extLst>
            </p:cNvPr>
            <p:cNvSpPr/>
            <p:nvPr/>
          </p:nvSpPr>
          <p:spPr>
            <a:xfrm>
              <a:off x="3690257" y="1558566"/>
              <a:ext cx="979715" cy="35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7CE0E613-1F1A-D54E-9A2A-0845E1E7CE58}"/>
                </a:ext>
              </a:extLst>
            </p:cNvPr>
            <p:cNvSpPr txBox="1"/>
            <p:nvPr/>
          </p:nvSpPr>
          <p:spPr>
            <a:xfrm>
              <a:off x="3072073" y="3448379"/>
              <a:ext cx="667170" cy="369332"/>
            </a:xfrm>
            <a:prstGeom prst="rect">
              <a:avLst/>
            </a:prstGeom>
            <a:noFill/>
          </p:spPr>
          <p:txBody>
            <a:bodyPr wrap="none" rtlCol="0">
              <a:spAutoFit/>
            </a:bodyPr>
            <a:lstStyle/>
            <a:p>
              <a:r>
                <a:rPr lang="en-US" dirty="0"/>
                <a:t>100V</a:t>
              </a:r>
            </a:p>
          </p:txBody>
        </p:sp>
      </p:grpSp>
    </p:spTree>
    <p:custDataLst>
      <p:tags r:id="rId1"/>
    </p:custDataLst>
    <p:extLst>
      <p:ext uri="{BB962C8B-B14F-4D97-AF65-F5344CB8AC3E}">
        <p14:creationId xmlns:p14="http://schemas.microsoft.com/office/powerpoint/2010/main" val="9005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Tuned circuits can store energy</a:t>
            </a:r>
          </a:p>
        </p:txBody>
      </p:sp>
      <p:sp>
        <p:nvSpPr>
          <p:cNvPr id="3" name="Content Placeholder 2"/>
          <p:cNvSpPr>
            <a:spLocks noGrp="1"/>
          </p:cNvSpPr>
          <p:nvPr>
            <p:ph idx="1"/>
          </p:nvPr>
        </p:nvSpPr>
        <p:spPr>
          <a:xfrm>
            <a:off x="1122532" y="1091869"/>
            <a:ext cx="4410363" cy="1410031"/>
          </a:xfrm>
        </p:spPr>
        <p:txBody>
          <a:bodyPr>
            <a:noAutofit/>
          </a:bodyPr>
          <a:lstStyle/>
          <a:p>
            <a:pPr marL="0" indent="0" algn="just">
              <a:buNone/>
            </a:pPr>
            <a:r>
              <a:rPr lang="en-US" sz="2400" dirty="0"/>
              <a:t>There is one property of tuned circuits we have not yet touched on. That is their ability to store energy.</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712296"/>
            <a:ext cx="4410363" cy="104892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open it full screen to learn how this energy is stored.</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712295"/>
            <a:ext cx="854046" cy="854046"/>
          </a:xfrm>
          <a:prstGeom prst="rect">
            <a:avLst/>
          </a:prstGeom>
        </p:spPr>
      </p:pic>
      <p:sp>
        <p:nvSpPr>
          <p:cNvPr id="9" name="Rectangle 8">
            <a:extLst>
              <a:ext uri="{FF2B5EF4-FFF2-40B4-BE49-F238E27FC236}">
                <a16:creationId xmlns:a16="http://schemas.microsoft.com/office/drawing/2014/main" id="{BADFE794-E4E1-DB4B-BB15-9F31929D71B2}"/>
              </a:ext>
            </a:extLst>
          </p:cNvPr>
          <p:cNvSpPr/>
          <p:nvPr/>
        </p:nvSpPr>
        <p:spPr>
          <a:xfrm>
            <a:off x="5616568" y="1122738"/>
            <a:ext cx="4530654" cy="28812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custDataLst>
      <p:tags r:id="rId1"/>
    </p:custDataLst>
    <p:extLst>
      <p:ext uri="{BB962C8B-B14F-4D97-AF65-F5344CB8AC3E}">
        <p14:creationId xmlns:p14="http://schemas.microsoft.com/office/powerpoint/2010/main" val="306257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basic tuning circuit</a:t>
            </a:r>
          </a:p>
        </p:txBody>
      </p:sp>
      <p:sp>
        <p:nvSpPr>
          <p:cNvPr id="3" name="Content Placeholder 2"/>
          <p:cNvSpPr>
            <a:spLocks noGrp="1"/>
          </p:cNvSpPr>
          <p:nvPr>
            <p:ph idx="1"/>
          </p:nvPr>
        </p:nvSpPr>
        <p:spPr>
          <a:xfrm>
            <a:off x="1122532" y="1091868"/>
            <a:ext cx="4268448" cy="3463803"/>
          </a:xfrm>
        </p:spPr>
        <p:txBody>
          <a:bodyPr>
            <a:noAutofit/>
          </a:bodyPr>
          <a:lstStyle/>
          <a:p>
            <a:pPr marL="0" indent="0" algn="just">
              <a:buNone/>
            </a:pPr>
            <a:r>
              <a:rPr lang="en-US" sz="2400" dirty="0"/>
              <a:t>One of the many practical uses of resonance is in radio tuning circuits. Here an inductor and variable capacitor are connected in series. When we tune a radio, the LC circuit is set at resonance for a particular radio frequency.</a:t>
            </a:r>
          </a:p>
          <a:p>
            <a:pPr marL="0" indent="0" algn="just">
              <a:buNone/>
            </a:pPr>
            <a:r>
              <a:rPr lang="en-US" sz="2400" dirty="0"/>
              <a:t>Basic tuning circuits use a variable capacitor to tune into different frequencies.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5552199" y="3953809"/>
            <a:ext cx="3682288" cy="78358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see how this works in more detail.</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4487" y="3953808"/>
            <a:ext cx="854046" cy="854046"/>
          </a:xfrm>
          <a:prstGeom prst="rect">
            <a:avLst/>
          </a:prstGeom>
        </p:spPr>
      </p:pic>
      <p:sp>
        <p:nvSpPr>
          <p:cNvPr id="9" name="Rectangle 8">
            <a:extLst>
              <a:ext uri="{FF2B5EF4-FFF2-40B4-BE49-F238E27FC236}">
                <a16:creationId xmlns:a16="http://schemas.microsoft.com/office/drawing/2014/main" id="{BADFE794-E4E1-DB4B-BB15-9F31929D71B2}"/>
              </a:ext>
            </a:extLst>
          </p:cNvPr>
          <p:cNvSpPr/>
          <p:nvPr/>
        </p:nvSpPr>
        <p:spPr>
          <a:xfrm>
            <a:off x="5552199" y="1122739"/>
            <a:ext cx="4268448" cy="27144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spTree>
    <p:custDataLst>
      <p:tags r:id="rId1"/>
    </p:custDataLst>
    <p:extLst>
      <p:ext uri="{BB962C8B-B14F-4D97-AF65-F5344CB8AC3E}">
        <p14:creationId xmlns:p14="http://schemas.microsoft.com/office/powerpoint/2010/main" val="119926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example 2</a:t>
            </a:r>
          </a:p>
        </p:txBody>
      </p:sp>
      <p:sp>
        <p:nvSpPr>
          <p:cNvPr id="21" name="Rounded Rectangle 20">
            <a:extLst>
              <a:ext uri="{FF2B5EF4-FFF2-40B4-BE49-F238E27FC236}">
                <a16:creationId xmlns:a16="http://schemas.microsoft.com/office/drawing/2014/main" id="{27CDDB1C-BA67-384E-BAB8-2EA26E5ED1FC}"/>
              </a:ext>
            </a:extLst>
          </p:cNvPr>
          <p:cNvSpPr/>
          <p:nvPr/>
        </p:nvSpPr>
        <p:spPr>
          <a:xfrm>
            <a:off x="5516019" y="965529"/>
            <a:ext cx="4279145" cy="27158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Calculate the:</a:t>
            </a:r>
          </a:p>
          <a:p>
            <a:pPr marL="514350" indent="-514350">
              <a:buFont typeface="+mj-lt"/>
              <a:buAutoNum type="arabicPeriod"/>
            </a:pPr>
            <a:r>
              <a:rPr lang="en-US" sz="2400" dirty="0"/>
              <a:t>Inductive reactance;</a:t>
            </a:r>
          </a:p>
          <a:p>
            <a:pPr marL="514350" indent="-514350">
              <a:buFont typeface="+mj-lt"/>
              <a:buAutoNum type="arabicPeriod"/>
            </a:pPr>
            <a:r>
              <a:rPr lang="en-US" sz="2400" dirty="0"/>
              <a:t>Capacitive reactance;</a:t>
            </a:r>
          </a:p>
          <a:p>
            <a:pPr marL="514350" indent="-514350">
              <a:buFont typeface="+mj-lt"/>
              <a:buAutoNum type="arabicPeriod"/>
            </a:pPr>
            <a:r>
              <a:rPr lang="en-US" sz="2400" dirty="0"/>
              <a:t>Impedance</a:t>
            </a:r>
          </a:p>
          <a:p>
            <a:pPr marL="514350" indent="-514350">
              <a:buFont typeface="+mj-lt"/>
              <a:buAutoNum type="arabicPeriod"/>
            </a:pPr>
            <a:r>
              <a:rPr lang="en-US" sz="2400" dirty="0"/>
              <a:t>Supply current</a:t>
            </a:r>
          </a:p>
          <a:p>
            <a:pPr marL="514350" indent="-514350">
              <a:buFont typeface="+mj-lt"/>
              <a:buAutoNum type="arabicPeriod"/>
            </a:pPr>
            <a:r>
              <a:rPr lang="en-US" sz="2400" dirty="0"/>
              <a:t>Voltage across the inductor coil.</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059370" y="4016447"/>
            <a:ext cx="4060317"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Start by drawing and labelling the circuit on a piece of paper.</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324" y="4016445"/>
            <a:ext cx="854046" cy="854046"/>
          </a:xfrm>
          <a:prstGeom prst="rect">
            <a:avLst/>
          </a:prstGeom>
        </p:spPr>
      </p:pic>
      <p:sp>
        <p:nvSpPr>
          <p:cNvPr id="15" name="Content Placeholder 2">
            <a:extLst>
              <a:ext uri="{FF2B5EF4-FFF2-40B4-BE49-F238E27FC236}">
                <a16:creationId xmlns:a16="http://schemas.microsoft.com/office/drawing/2014/main" id="{786CAB55-758A-524A-98AE-FA40640A9116}"/>
              </a:ext>
            </a:extLst>
          </p:cNvPr>
          <p:cNvSpPr>
            <a:spLocks noGrp="1"/>
          </p:cNvSpPr>
          <p:nvPr>
            <p:ph idx="1"/>
          </p:nvPr>
        </p:nvSpPr>
        <p:spPr>
          <a:xfrm>
            <a:off x="1122533" y="1091867"/>
            <a:ext cx="4167098" cy="2589464"/>
          </a:xfrm>
        </p:spPr>
        <p:txBody>
          <a:bodyPr>
            <a:noAutofit/>
          </a:bodyPr>
          <a:lstStyle/>
          <a:p>
            <a:pPr marL="0" indent="0" algn="just">
              <a:buNone/>
            </a:pPr>
            <a:r>
              <a:rPr lang="en-US" sz="2400" dirty="0"/>
              <a:t>Here is another resonance circuit example to try.</a:t>
            </a:r>
          </a:p>
          <a:p>
            <a:pPr marL="0" indent="0" algn="just">
              <a:buNone/>
            </a:pPr>
            <a:r>
              <a:rPr lang="en-US" sz="2400" dirty="0"/>
              <a:t>A 10μF capacitor is connected in series with a 20mH inductor that also has a resistance of 500Ω. The circuit is supplied with 50V at 10kHz.</a:t>
            </a:r>
          </a:p>
        </p:txBody>
      </p:sp>
      <p:sp>
        <p:nvSpPr>
          <p:cNvPr id="16" name="Content Placeholder 2">
            <a:extLst>
              <a:ext uri="{FF2B5EF4-FFF2-40B4-BE49-F238E27FC236}">
                <a16:creationId xmlns:a16="http://schemas.microsoft.com/office/drawing/2014/main" id="{BE538DB1-5943-A94A-A0F9-B9433F98F8D6}"/>
              </a:ext>
            </a:extLst>
          </p:cNvPr>
          <p:cNvSpPr txBox="1">
            <a:spLocks/>
          </p:cNvSpPr>
          <p:nvPr/>
        </p:nvSpPr>
        <p:spPr>
          <a:xfrm>
            <a:off x="5516019" y="4016447"/>
            <a:ext cx="3600823" cy="742680"/>
          </a:xfrm>
          <a:prstGeom prst="rect">
            <a:avLst/>
          </a:prstGeom>
          <a:solidFill>
            <a:schemeClr val="accent2"/>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solidFill>
                  <a:schemeClr val="bg1"/>
                </a:solidFill>
              </a:rPr>
              <a:t>Represent the resistance of the inductor as a resistor.</a:t>
            </a:r>
          </a:p>
        </p:txBody>
      </p:sp>
      <p:pic>
        <p:nvPicPr>
          <p:cNvPr id="4" name="Graphic 3" descr="Warning">
            <a:extLst>
              <a:ext uri="{FF2B5EF4-FFF2-40B4-BE49-F238E27FC236}">
                <a16:creationId xmlns:a16="http://schemas.microsoft.com/office/drawing/2014/main" id="{FE908443-E13A-DA40-A819-56D4E531525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60822" y="4009112"/>
            <a:ext cx="742681" cy="742681"/>
          </a:xfrm>
          <a:prstGeom prst="rect">
            <a:avLst/>
          </a:prstGeom>
        </p:spPr>
      </p:pic>
    </p:spTree>
    <p:custDataLst>
      <p:tags r:id="rId1"/>
    </p:custDataLst>
    <p:extLst>
      <p:ext uri="{BB962C8B-B14F-4D97-AF65-F5344CB8AC3E}">
        <p14:creationId xmlns:p14="http://schemas.microsoft.com/office/powerpoint/2010/main" val="94077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step 1</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122533" y="1585506"/>
            <a:ext cx="7607554" cy="47353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Correct your diagram if you need to.</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1585504"/>
            <a:ext cx="854046" cy="854046"/>
          </a:xfrm>
          <a:prstGeom prst="rect">
            <a:avLst/>
          </a:prstGeom>
        </p:spPr>
      </p:pic>
      <p:sp>
        <p:nvSpPr>
          <p:cNvPr id="15" name="Content Placeholder 2">
            <a:extLst>
              <a:ext uri="{FF2B5EF4-FFF2-40B4-BE49-F238E27FC236}">
                <a16:creationId xmlns:a16="http://schemas.microsoft.com/office/drawing/2014/main" id="{786CAB55-758A-524A-98AE-FA40640A9116}"/>
              </a:ext>
            </a:extLst>
          </p:cNvPr>
          <p:cNvSpPr>
            <a:spLocks noGrp="1"/>
          </p:cNvSpPr>
          <p:nvPr>
            <p:ph idx="1"/>
          </p:nvPr>
        </p:nvSpPr>
        <p:spPr>
          <a:xfrm>
            <a:off x="1122532" y="1091867"/>
            <a:ext cx="7607555" cy="742680"/>
          </a:xfrm>
        </p:spPr>
        <p:txBody>
          <a:bodyPr>
            <a:noAutofit/>
          </a:bodyPr>
          <a:lstStyle/>
          <a:p>
            <a:pPr marL="0" indent="0" algn="just">
              <a:buNone/>
            </a:pPr>
            <a:r>
              <a:rPr lang="en-US" sz="2400" dirty="0"/>
              <a:t>This is what your circuit diagram should have looked like.</a:t>
            </a:r>
          </a:p>
        </p:txBody>
      </p:sp>
      <p:grpSp>
        <p:nvGrpSpPr>
          <p:cNvPr id="10" name="Group 9">
            <a:extLst>
              <a:ext uri="{FF2B5EF4-FFF2-40B4-BE49-F238E27FC236}">
                <a16:creationId xmlns:a16="http://schemas.microsoft.com/office/drawing/2014/main" id="{BDADA9EA-8481-414A-9740-2EE0B1D0F8D8}"/>
              </a:ext>
            </a:extLst>
          </p:cNvPr>
          <p:cNvGrpSpPr/>
          <p:nvPr/>
        </p:nvGrpSpPr>
        <p:grpSpPr>
          <a:xfrm>
            <a:off x="2495676" y="2195763"/>
            <a:ext cx="5004240" cy="2702867"/>
            <a:chOff x="2495676" y="2195763"/>
            <a:chExt cx="5004240" cy="2702867"/>
          </a:xfrm>
        </p:grpSpPr>
        <p:pic>
          <p:nvPicPr>
            <p:cNvPr id="5" name="Picture 4" descr="A close up of text on a white background&#13;&#10;&#13;&#10;Description automatically generated">
              <a:extLst>
                <a:ext uri="{FF2B5EF4-FFF2-40B4-BE49-F238E27FC236}">
                  <a16:creationId xmlns:a16="http://schemas.microsoft.com/office/drawing/2014/main" id="{4F5D9B2D-5102-B94C-8FB2-061B4889A8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9458" y="2410966"/>
              <a:ext cx="4760458" cy="2487664"/>
            </a:xfrm>
            <a:prstGeom prst="rect">
              <a:avLst/>
            </a:prstGeom>
          </p:spPr>
        </p:pic>
        <p:sp>
          <p:nvSpPr>
            <p:cNvPr id="6" name="TextBox 5">
              <a:extLst>
                <a:ext uri="{FF2B5EF4-FFF2-40B4-BE49-F238E27FC236}">
                  <a16:creationId xmlns:a16="http://schemas.microsoft.com/office/drawing/2014/main" id="{DCC0F940-3EF0-2E49-A62A-ACB02412F99B}"/>
                </a:ext>
              </a:extLst>
            </p:cNvPr>
            <p:cNvSpPr txBox="1"/>
            <p:nvPr/>
          </p:nvSpPr>
          <p:spPr>
            <a:xfrm>
              <a:off x="5404757" y="4529298"/>
              <a:ext cx="1015021" cy="369332"/>
            </a:xfrm>
            <a:prstGeom prst="rect">
              <a:avLst/>
            </a:prstGeom>
            <a:noFill/>
          </p:spPr>
          <p:txBody>
            <a:bodyPr wrap="none" rtlCol="0">
              <a:spAutoFit/>
            </a:bodyPr>
            <a:lstStyle/>
            <a:p>
              <a:r>
                <a:rPr lang="en-US" dirty="0"/>
                <a:t>V</a:t>
              </a:r>
              <a:r>
                <a:rPr lang="en-US" baseline="-25000" dirty="0"/>
                <a:t>T</a:t>
              </a:r>
              <a:r>
                <a:rPr lang="en-US" dirty="0"/>
                <a:t> = 50V</a:t>
              </a:r>
            </a:p>
          </p:txBody>
        </p:sp>
        <p:sp>
          <p:nvSpPr>
            <p:cNvPr id="7" name="TextBox 6">
              <a:extLst>
                <a:ext uri="{FF2B5EF4-FFF2-40B4-BE49-F238E27FC236}">
                  <a16:creationId xmlns:a16="http://schemas.microsoft.com/office/drawing/2014/main" id="{D7A20E73-D91A-E344-AC47-8B506B99407B}"/>
                </a:ext>
              </a:extLst>
            </p:cNvPr>
            <p:cNvSpPr txBox="1"/>
            <p:nvPr/>
          </p:nvSpPr>
          <p:spPr>
            <a:xfrm>
              <a:off x="5890466" y="2349892"/>
              <a:ext cx="529312" cy="369332"/>
            </a:xfrm>
            <a:prstGeom prst="rect">
              <a:avLst/>
            </a:prstGeom>
            <a:noFill/>
          </p:spPr>
          <p:txBody>
            <a:bodyPr wrap="none" rtlCol="0">
              <a:spAutoFit/>
            </a:bodyPr>
            <a:lstStyle/>
            <a:p>
              <a:r>
                <a:rPr lang="en-US" dirty="0"/>
                <a:t>C = </a:t>
              </a:r>
            </a:p>
          </p:txBody>
        </p:sp>
        <p:cxnSp>
          <p:nvCxnSpPr>
            <p:cNvPr id="13" name="Straight Arrow Connector 12">
              <a:extLst>
                <a:ext uri="{FF2B5EF4-FFF2-40B4-BE49-F238E27FC236}">
                  <a16:creationId xmlns:a16="http://schemas.microsoft.com/office/drawing/2014/main" id="{E17E50E8-843E-CA45-BD7B-8239FC4E3AE9}"/>
                </a:ext>
              </a:extLst>
            </p:cNvPr>
            <p:cNvCxnSpPr>
              <a:cxnSpLocks/>
            </p:cNvCxnSpPr>
            <p:nvPr/>
          </p:nvCxnSpPr>
          <p:spPr>
            <a:xfrm flipH="1">
              <a:off x="6212048" y="335663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D5398DCC-6559-314A-BCB9-4E158889010A}"/>
                </a:ext>
              </a:extLst>
            </p:cNvPr>
            <p:cNvSpPr txBox="1"/>
            <p:nvPr/>
          </p:nvSpPr>
          <p:spPr>
            <a:xfrm>
              <a:off x="6419778" y="3351909"/>
              <a:ext cx="395814"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C</a:t>
              </a:r>
              <a:endParaRPr lang="en-US" sz="2800" baseline="-25000" dirty="0"/>
            </a:p>
          </p:txBody>
        </p:sp>
        <p:cxnSp>
          <p:nvCxnSpPr>
            <p:cNvPr id="17" name="Straight Arrow Connector 16">
              <a:extLst>
                <a:ext uri="{FF2B5EF4-FFF2-40B4-BE49-F238E27FC236}">
                  <a16:creationId xmlns:a16="http://schemas.microsoft.com/office/drawing/2014/main" id="{07AB4EB6-974C-E846-9E0C-E19768A03AE1}"/>
                </a:ext>
              </a:extLst>
            </p:cNvPr>
            <p:cNvCxnSpPr>
              <a:cxnSpLocks/>
            </p:cNvCxnSpPr>
            <p:nvPr/>
          </p:nvCxnSpPr>
          <p:spPr>
            <a:xfrm flipH="1">
              <a:off x="3208938" y="3365323"/>
              <a:ext cx="249054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17EBB724-D900-E241-9142-18A95F29FC56}"/>
                </a:ext>
              </a:extLst>
            </p:cNvPr>
            <p:cNvSpPr txBox="1"/>
            <p:nvPr/>
          </p:nvSpPr>
          <p:spPr>
            <a:xfrm>
              <a:off x="4264093" y="3358616"/>
              <a:ext cx="380232"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L</a:t>
              </a:r>
              <a:endParaRPr lang="en-US" sz="2800" baseline="-25000" dirty="0"/>
            </a:p>
          </p:txBody>
        </p:sp>
        <p:sp>
          <p:nvSpPr>
            <p:cNvPr id="9" name="Rounded Rectangle 8">
              <a:extLst>
                <a:ext uri="{FF2B5EF4-FFF2-40B4-BE49-F238E27FC236}">
                  <a16:creationId xmlns:a16="http://schemas.microsoft.com/office/drawing/2014/main" id="{49E10343-C9A4-4F40-8EFA-14F7D0C42C8C}"/>
                </a:ext>
              </a:extLst>
            </p:cNvPr>
            <p:cNvSpPr/>
            <p:nvPr/>
          </p:nvSpPr>
          <p:spPr>
            <a:xfrm>
              <a:off x="3037182" y="2195763"/>
              <a:ext cx="2728466" cy="100463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362ADFB-47C6-5B49-A310-F803BEF06B6A}"/>
                </a:ext>
              </a:extLst>
            </p:cNvPr>
            <p:cNvCxnSpPr>
              <a:cxnSpLocks/>
            </p:cNvCxnSpPr>
            <p:nvPr/>
          </p:nvCxnSpPr>
          <p:spPr>
            <a:xfrm>
              <a:off x="2923248" y="2963282"/>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A25590-6A7C-BC44-8B5C-C23C89698A58}"/>
                </a:ext>
              </a:extLst>
            </p:cNvPr>
            <p:cNvSpPr txBox="1"/>
            <p:nvPr/>
          </p:nvSpPr>
          <p:spPr>
            <a:xfrm>
              <a:off x="2559841" y="2719224"/>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cxnSp>
          <p:nvCxnSpPr>
            <p:cNvPr id="24" name="Straight Arrow Connector 23">
              <a:extLst>
                <a:ext uri="{FF2B5EF4-FFF2-40B4-BE49-F238E27FC236}">
                  <a16:creationId xmlns:a16="http://schemas.microsoft.com/office/drawing/2014/main" id="{240FD71F-6D6E-314B-BA3D-BEAED0A160BD}"/>
                </a:ext>
              </a:extLst>
            </p:cNvPr>
            <p:cNvCxnSpPr>
              <a:cxnSpLocks/>
            </p:cNvCxnSpPr>
            <p:nvPr/>
          </p:nvCxnSpPr>
          <p:spPr>
            <a:xfrm>
              <a:off x="6210698" y="2951409"/>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ACCA486-C507-7943-AD79-D9EE89178041}"/>
                </a:ext>
              </a:extLst>
            </p:cNvPr>
            <p:cNvSpPr txBox="1"/>
            <p:nvPr/>
          </p:nvSpPr>
          <p:spPr>
            <a:xfrm>
              <a:off x="5917555" y="2624221"/>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cxnSp>
          <p:nvCxnSpPr>
            <p:cNvPr id="26" name="Straight Arrow Connector 25">
              <a:extLst>
                <a:ext uri="{FF2B5EF4-FFF2-40B4-BE49-F238E27FC236}">
                  <a16:creationId xmlns:a16="http://schemas.microsoft.com/office/drawing/2014/main" id="{60274495-9DFE-2644-9D98-F974ECFD81A2}"/>
                </a:ext>
              </a:extLst>
            </p:cNvPr>
            <p:cNvCxnSpPr>
              <a:cxnSpLocks/>
            </p:cNvCxnSpPr>
            <p:nvPr/>
          </p:nvCxnSpPr>
          <p:spPr>
            <a:xfrm rot="16200000">
              <a:off x="2701607" y="3938596"/>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09030F-A639-E847-92B9-115F2586D096}"/>
                </a:ext>
              </a:extLst>
            </p:cNvPr>
            <p:cNvSpPr txBox="1"/>
            <p:nvPr/>
          </p:nvSpPr>
          <p:spPr>
            <a:xfrm>
              <a:off x="2495676" y="3748743"/>
              <a:ext cx="317716" cy="369332"/>
            </a:xfrm>
            <a:prstGeom prst="rect">
              <a:avLst/>
            </a:prstGeom>
            <a:noFill/>
          </p:spPr>
          <p:txBody>
            <a:bodyPr wrap="square" rtlCol="0">
              <a:spAutoFit/>
            </a:bodyPr>
            <a:lstStyle/>
            <a:p>
              <a:r>
                <a:rPr lang="en-US" dirty="0"/>
                <a:t>I</a:t>
              </a:r>
              <a:r>
                <a:rPr lang="en-US" baseline="-25000" dirty="0"/>
                <a:t>T</a:t>
              </a:r>
              <a:endParaRPr lang="en-US" sz="2800" baseline="-25000" dirty="0"/>
            </a:p>
          </p:txBody>
        </p:sp>
      </p:grpSp>
    </p:spTree>
    <p:custDataLst>
      <p:tags r:id="rId1"/>
    </p:custDataLst>
    <p:extLst>
      <p:ext uri="{BB962C8B-B14F-4D97-AF65-F5344CB8AC3E}">
        <p14:creationId xmlns:p14="http://schemas.microsoft.com/office/powerpoint/2010/main" val="156339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step 2</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1939636"/>
            <a:ext cx="854046" cy="854046"/>
          </a:xfrm>
          <a:prstGeom prst="rect">
            <a:avLst/>
          </a:prstGeom>
        </p:spPr>
      </p:pic>
      <p:sp>
        <p:nvSpPr>
          <p:cNvPr id="15" name="Content Placeholder 2">
            <a:extLst>
              <a:ext uri="{FF2B5EF4-FFF2-40B4-BE49-F238E27FC236}">
                <a16:creationId xmlns:a16="http://schemas.microsoft.com/office/drawing/2014/main" id="{786CAB55-758A-524A-98AE-FA40640A9116}"/>
              </a:ext>
            </a:extLst>
          </p:cNvPr>
          <p:cNvSpPr>
            <a:spLocks noGrp="1"/>
          </p:cNvSpPr>
          <p:nvPr>
            <p:ph idx="1"/>
          </p:nvPr>
        </p:nvSpPr>
        <p:spPr>
          <a:xfrm>
            <a:off x="1122533" y="1091867"/>
            <a:ext cx="4167098" cy="847769"/>
          </a:xfrm>
        </p:spPr>
        <p:txBody>
          <a:bodyPr>
            <a:noAutofit/>
          </a:bodyPr>
          <a:lstStyle/>
          <a:p>
            <a:pPr marL="0" indent="0" algn="just">
              <a:buNone/>
            </a:pPr>
            <a:r>
              <a:rPr lang="en-US" sz="2400" dirty="0"/>
              <a:t>Now we can start answering the questions.</a:t>
            </a:r>
          </a:p>
        </p:txBody>
      </p:sp>
      <p:grpSp>
        <p:nvGrpSpPr>
          <p:cNvPr id="9" name="Group 8">
            <a:extLst>
              <a:ext uri="{FF2B5EF4-FFF2-40B4-BE49-F238E27FC236}">
                <a16:creationId xmlns:a16="http://schemas.microsoft.com/office/drawing/2014/main" id="{9F81004A-4EAB-8B4B-9C03-54AD76CCFD7F}"/>
              </a:ext>
            </a:extLst>
          </p:cNvPr>
          <p:cNvGrpSpPr/>
          <p:nvPr/>
        </p:nvGrpSpPr>
        <p:grpSpPr>
          <a:xfrm>
            <a:off x="5119687" y="1233578"/>
            <a:ext cx="4851201" cy="2548714"/>
            <a:chOff x="2355301" y="2195763"/>
            <a:chExt cx="5144615" cy="2702867"/>
          </a:xfrm>
        </p:grpSpPr>
        <p:pic>
          <p:nvPicPr>
            <p:cNvPr id="10" name="Picture 9" descr="A close up of text on a white background&#13;&#10;&#13;&#10;Description automatically generated">
              <a:extLst>
                <a:ext uri="{FF2B5EF4-FFF2-40B4-BE49-F238E27FC236}">
                  <a16:creationId xmlns:a16="http://schemas.microsoft.com/office/drawing/2014/main" id="{A713355C-4111-E644-89D5-3920C88613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9458" y="2410966"/>
              <a:ext cx="4760458" cy="2487664"/>
            </a:xfrm>
            <a:prstGeom prst="rect">
              <a:avLst/>
            </a:prstGeom>
          </p:spPr>
        </p:pic>
        <p:sp>
          <p:nvSpPr>
            <p:cNvPr id="11" name="TextBox 10">
              <a:extLst>
                <a:ext uri="{FF2B5EF4-FFF2-40B4-BE49-F238E27FC236}">
                  <a16:creationId xmlns:a16="http://schemas.microsoft.com/office/drawing/2014/main" id="{BF8EE2E3-028A-6249-9A0D-3221EBF8C386}"/>
                </a:ext>
              </a:extLst>
            </p:cNvPr>
            <p:cNvSpPr txBox="1"/>
            <p:nvPr/>
          </p:nvSpPr>
          <p:spPr>
            <a:xfrm>
              <a:off x="5404757" y="4529298"/>
              <a:ext cx="1015021" cy="369332"/>
            </a:xfrm>
            <a:prstGeom prst="rect">
              <a:avLst/>
            </a:prstGeom>
            <a:noFill/>
          </p:spPr>
          <p:txBody>
            <a:bodyPr wrap="none" rtlCol="0">
              <a:spAutoFit/>
            </a:bodyPr>
            <a:lstStyle/>
            <a:p>
              <a:r>
                <a:rPr lang="en-US" dirty="0"/>
                <a:t>V</a:t>
              </a:r>
              <a:r>
                <a:rPr lang="en-US" baseline="-25000" dirty="0"/>
                <a:t>T</a:t>
              </a:r>
              <a:r>
                <a:rPr lang="en-US" dirty="0"/>
                <a:t> = 50V</a:t>
              </a:r>
            </a:p>
          </p:txBody>
        </p:sp>
        <p:sp>
          <p:nvSpPr>
            <p:cNvPr id="12" name="TextBox 11">
              <a:extLst>
                <a:ext uri="{FF2B5EF4-FFF2-40B4-BE49-F238E27FC236}">
                  <a16:creationId xmlns:a16="http://schemas.microsoft.com/office/drawing/2014/main" id="{0AAF790F-E6F8-F947-8759-3777EE4A1D50}"/>
                </a:ext>
              </a:extLst>
            </p:cNvPr>
            <p:cNvSpPr txBox="1"/>
            <p:nvPr/>
          </p:nvSpPr>
          <p:spPr>
            <a:xfrm>
              <a:off x="5890466" y="2349892"/>
              <a:ext cx="529312" cy="369332"/>
            </a:xfrm>
            <a:prstGeom prst="rect">
              <a:avLst/>
            </a:prstGeom>
            <a:noFill/>
          </p:spPr>
          <p:txBody>
            <a:bodyPr wrap="none" rtlCol="0">
              <a:spAutoFit/>
            </a:bodyPr>
            <a:lstStyle/>
            <a:p>
              <a:r>
                <a:rPr lang="en-US" dirty="0"/>
                <a:t>C = </a:t>
              </a:r>
            </a:p>
          </p:txBody>
        </p:sp>
        <p:cxnSp>
          <p:nvCxnSpPr>
            <p:cNvPr id="13" name="Straight Arrow Connector 12">
              <a:extLst>
                <a:ext uri="{FF2B5EF4-FFF2-40B4-BE49-F238E27FC236}">
                  <a16:creationId xmlns:a16="http://schemas.microsoft.com/office/drawing/2014/main" id="{798A7FA2-4F90-574E-8E71-C0A6BA4E2700}"/>
                </a:ext>
              </a:extLst>
            </p:cNvPr>
            <p:cNvCxnSpPr>
              <a:cxnSpLocks/>
            </p:cNvCxnSpPr>
            <p:nvPr/>
          </p:nvCxnSpPr>
          <p:spPr>
            <a:xfrm flipH="1">
              <a:off x="6212048" y="335663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18B79B1E-1C1D-E440-84E4-8DDE2DAC85AC}"/>
                </a:ext>
              </a:extLst>
            </p:cNvPr>
            <p:cNvSpPr txBox="1"/>
            <p:nvPr/>
          </p:nvSpPr>
          <p:spPr>
            <a:xfrm>
              <a:off x="6419778" y="3351909"/>
              <a:ext cx="395814"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C</a:t>
              </a:r>
              <a:endParaRPr lang="en-US" sz="2800" baseline="-25000" dirty="0"/>
            </a:p>
          </p:txBody>
        </p:sp>
        <p:cxnSp>
          <p:nvCxnSpPr>
            <p:cNvPr id="17" name="Straight Arrow Connector 16">
              <a:extLst>
                <a:ext uri="{FF2B5EF4-FFF2-40B4-BE49-F238E27FC236}">
                  <a16:creationId xmlns:a16="http://schemas.microsoft.com/office/drawing/2014/main" id="{823E8CC9-2868-C94F-8C91-E8392D4450B0}"/>
                </a:ext>
              </a:extLst>
            </p:cNvPr>
            <p:cNvCxnSpPr>
              <a:cxnSpLocks/>
            </p:cNvCxnSpPr>
            <p:nvPr/>
          </p:nvCxnSpPr>
          <p:spPr>
            <a:xfrm flipH="1">
              <a:off x="3208938" y="3365323"/>
              <a:ext cx="249054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EAA87D4B-2F9F-A841-93AB-92687A4EBACB}"/>
                </a:ext>
              </a:extLst>
            </p:cNvPr>
            <p:cNvSpPr txBox="1"/>
            <p:nvPr/>
          </p:nvSpPr>
          <p:spPr>
            <a:xfrm>
              <a:off x="4264093" y="3358616"/>
              <a:ext cx="380232"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L</a:t>
              </a:r>
              <a:endParaRPr lang="en-US" sz="2800" baseline="-25000" dirty="0"/>
            </a:p>
          </p:txBody>
        </p:sp>
        <p:sp>
          <p:nvSpPr>
            <p:cNvPr id="19" name="Rounded Rectangle 18">
              <a:extLst>
                <a:ext uri="{FF2B5EF4-FFF2-40B4-BE49-F238E27FC236}">
                  <a16:creationId xmlns:a16="http://schemas.microsoft.com/office/drawing/2014/main" id="{3DA9C97E-F5A4-7946-8D4E-72CD7346A25D}"/>
                </a:ext>
              </a:extLst>
            </p:cNvPr>
            <p:cNvSpPr/>
            <p:nvPr/>
          </p:nvSpPr>
          <p:spPr>
            <a:xfrm>
              <a:off x="3037182" y="2195763"/>
              <a:ext cx="2728466" cy="100463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54A0829-CE31-F342-8106-E8E7243F3475}"/>
                </a:ext>
              </a:extLst>
            </p:cNvPr>
            <p:cNvCxnSpPr>
              <a:cxnSpLocks/>
            </p:cNvCxnSpPr>
            <p:nvPr/>
          </p:nvCxnSpPr>
          <p:spPr>
            <a:xfrm>
              <a:off x="2923248" y="2963282"/>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45A3D6-3607-9E4D-BBBD-3DEA79A4F158}"/>
                </a:ext>
              </a:extLst>
            </p:cNvPr>
            <p:cNvSpPr txBox="1"/>
            <p:nvPr/>
          </p:nvSpPr>
          <p:spPr>
            <a:xfrm>
              <a:off x="2559841" y="2719224"/>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cxnSp>
          <p:nvCxnSpPr>
            <p:cNvPr id="25" name="Straight Arrow Connector 24">
              <a:extLst>
                <a:ext uri="{FF2B5EF4-FFF2-40B4-BE49-F238E27FC236}">
                  <a16:creationId xmlns:a16="http://schemas.microsoft.com/office/drawing/2014/main" id="{7BDB567E-1C72-774F-AEEC-E55CA2EC59D1}"/>
                </a:ext>
              </a:extLst>
            </p:cNvPr>
            <p:cNvCxnSpPr>
              <a:cxnSpLocks/>
            </p:cNvCxnSpPr>
            <p:nvPr/>
          </p:nvCxnSpPr>
          <p:spPr>
            <a:xfrm>
              <a:off x="6210698" y="2951409"/>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3E502A8-DB8B-1C46-964A-C99871D37053}"/>
                </a:ext>
              </a:extLst>
            </p:cNvPr>
            <p:cNvSpPr txBox="1"/>
            <p:nvPr/>
          </p:nvSpPr>
          <p:spPr>
            <a:xfrm>
              <a:off x="5917555" y="2624221"/>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cxnSp>
          <p:nvCxnSpPr>
            <p:cNvPr id="27" name="Straight Arrow Connector 26">
              <a:extLst>
                <a:ext uri="{FF2B5EF4-FFF2-40B4-BE49-F238E27FC236}">
                  <a16:creationId xmlns:a16="http://schemas.microsoft.com/office/drawing/2014/main" id="{60A6F279-AEDA-D94D-8EB7-DC4E68541548}"/>
                </a:ext>
              </a:extLst>
            </p:cNvPr>
            <p:cNvCxnSpPr>
              <a:cxnSpLocks/>
            </p:cNvCxnSpPr>
            <p:nvPr/>
          </p:nvCxnSpPr>
          <p:spPr>
            <a:xfrm rot="16200000">
              <a:off x="2701607" y="3938596"/>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F9DDC26-D05B-6E4B-85C5-82B5D1A9C4FC}"/>
                </a:ext>
              </a:extLst>
            </p:cNvPr>
            <p:cNvSpPr txBox="1"/>
            <p:nvPr/>
          </p:nvSpPr>
          <p:spPr>
            <a:xfrm>
              <a:off x="2355301" y="3748743"/>
              <a:ext cx="458091" cy="391670"/>
            </a:xfrm>
            <a:prstGeom prst="rect">
              <a:avLst/>
            </a:prstGeom>
            <a:noFill/>
          </p:spPr>
          <p:txBody>
            <a:bodyPr wrap="square" rtlCol="0">
              <a:spAutoFit/>
            </a:bodyPr>
            <a:lstStyle/>
            <a:p>
              <a:pPr algn="r"/>
              <a:r>
                <a:rPr lang="en-US" dirty="0"/>
                <a:t>I</a:t>
              </a:r>
              <a:r>
                <a:rPr lang="en-US" baseline="-25000" dirty="0"/>
                <a:t>T</a:t>
              </a:r>
              <a:endParaRPr lang="en-US" sz="2800" baseline="-25000" dirty="0"/>
            </a:p>
          </p:txBody>
        </p:sp>
      </p:grpSp>
      <p:sp>
        <p:nvSpPr>
          <p:cNvPr id="29" name="Content Placeholder 2">
            <a:extLst>
              <a:ext uri="{FF2B5EF4-FFF2-40B4-BE49-F238E27FC236}">
                <a16:creationId xmlns:a16="http://schemas.microsoft.com/office/drawing/2014/main" id="{4C4DD804-DD30-774E-8EF8-2A87A0E4A89C}"/>
              </a:ext>
            </a:extLst>
          </p:cNvPr>
          <p:cNvSpPr txBox="1">
            <a:spLocks/>
          </p:cNvSpPr>
          <p:nvPr/>
        </p:nvSpPr>
        <p:spPr>
          <a:xfrm>
            <a:off x="1194448" y="1878279"/>
            <a:ext cx="3563768" cy="141287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Calculate the inductive reactance, X</a:t>
            </a:r>
            <a:r>
              <a:rPr lang="en-US" sz="2400" i="1" baseline="-25000" dirty="0"/>
              <a:t>L</a:t>
            </a:r>
            <a:r>
              <a:rPr lang="en-US" sz="2400" i="1" dirty="0"/>
              <a:t>. Enter your answer to three decimal places.</a:t>
            </a:r>
          </a:p>
        </p:txBody>
      </p:sp>
      <p:sp>
        <p:nvSpPr>
          <p:cNvPr id="30" name="Rounded Rectangle 29">
            <a:extLst>
              <a:ext uri="{FF2B5EF4-FFF2-40B4-BE49-F238E27FC236}">
                <a16:creationId xmlns:a16="http://schemas.microsoft.com/office/drawing/2014/main" id="{B359A659-2BD1-D147-9B80-FAC6078034B2}"/>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1" name="Rectangle 30">
            <a:extLst>
              <a:ext uri="{FF2B5EF4-FFF2-40B4-BE49-F238E27FC236}">
                <a16:creationId xmlns:a16="http://schemas.microsoft.com/office/drawing/2014/main" id="{816429DB-37BC-0449-B309-48D748C44BEA}"/>
              </a:ext>
            </a:extLst>
          </p:cNvPr>
          <p:cNvSpPr/>
          <p:nvPr/>
        </p:nvSpPr>
        <p:spPr>
          <a:xfrm>
            <a:off x="1725861" y="4100151"/>
            <a:ext cx="356376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2" name="Rectangle 31">
            <a:extLst>
              <a:ext uri="{FF2B5EF4-FFF2-40B4-BE49-F238E27FC236}">
                <a16:creationId xmlns:a16="http://schemas.microsoft.com/office/drawing/2014/main" id="{DA2F3FB2-DE16-3344-9F7A-DCE63A5B89F6}"/>
              </a:ext>
            </a:extLst>
          </p:cNvPr>
          <p:cNvSpPr/>
          <p:nvPr/>
        </p:nvSpPr>
        <p:spPr>
          <a:xfrm>
            <a:off x="5296511" y="4136160"/>
            <a:ext cx="423514" cy="523220"/>
          </a:xfrm>
          <a:prstGeom prst="rect">
            <a:avLst/>
          </a:prstGeom>
        </p:spPr>
        <p:txBody>
          <a:bodyPr wrap="none">
            <a:spAutoFit/>
          </a:bodyPr>
          <a:lstStyle/>
          <a:p>
            <a:r>
              <a:rPr lang="en-US" sz="2800" dirty="0"/>
              <a:t>Ω</a:t>
            </a:r>
          </a:p>
        </p:txBody>
      </p:sp>
      <p:sp>
        <p:nvSpPr>
          <p:cNvPr id="33" name="Rectangle 32">
            <a:extLst>
              <a:ext uri="{FF2B5EF4-FFF2-40B4-BE49-F238E27FC236}">
                <a16:creationId xmlns:a16="http://schemas.microsoft.com/office/drawing/2014/main" id="{AE01B2E3-78B3-AA4E-8000-B02F7FA26896}"/>
              </a:ext>
            </a:extLst>
          </p:cNvPr>
          <p:cNvSpPr/>
          <p:nvPr/>
        </p:nvSpPr>
        <p:spPr>
          <a:xfrm>
            <a:off x="1301991" y="4117655"/>
            <a:ext cx="471604" cy="523220"/>
          </a:xfrm>
          <a:prstGeom prst="rect">
            <a:avLst/>
          </a:prstGeom>
        </p:spPr>
        <p:txBody>
          <a:bodyPr wrap="none">
            <a:spAutoFit/>
          </a:bodyPr>
          <a:lstStyle/>
          <a:p>
            <a:r>
              <a:rPr lang="en-US" sz="2800" dirty="0"/>
              <a:t>X</a:t>
            </a:r>
            <a:r>
              <a:rPr lang="en-US" sz="2800" baseline="-25000" dirty="0"/>
              <a:t>L</a:t>
            </a:r>
          </a:p>
        </p:txBody>
      </p:sp>
    </p:spTree>
    <p:custDataLst>
      <p:tags r:id="rId1"/>
    </p:custDataLst>
    <p:extLst>
      <p:ext uri="{BB962C8B-B14F-4D97-AF65-F5344CB8AC3E}">
        <p14:creationId xmlns:p14="http://schemas.microsoft.com/office/powerpoint/2010/main" val="369889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step 2</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1413158"/>
            <a:ext cx="854046" cy="854046"/>
          </a:xfrm>
          <a:prstGeom prst="rect">
            <a:avLst/>
          </a:prstGeom>
        </p:spPr>
      </p:pic>
      <p:grpSp>
        <p:nvGrpSpPr>
          <p:cNvPr id="9" name="Group 8">
            <a:extLst>
              <a:ext uri="{FF2B5EF4-FFF2-40B4-BE49-F238E27FC236}">
                <a16:creationId xmlns:a16="http://schemas.microsoft.com/office/drawing/2014/main" id="{9F81004A-4EAB-8B4B-9C03-54AD76CCFD7F}"/>
              </a:ext>
            </a:extLst>
          </p:cNvPr>
          <p:cNvGrpSpPr/>
          <p:nvPr/>
        </p:nvGrpSpPr>
        <p:grpSpPr>
          <a:xfrm>
            <a:off x="5119687" y="1233578"/>
            <a:ext cx="4851201" cy="2548714"/>
            <a:chOff x="2355301" y="2195763"/>
            <a:chExt cx="5144615" cy="2702867"/>
          </a:xfrm>
        </p:grpSpPr>
        <p:pic>
          <p:nvPicPr>
            <p:cNvPr id="10" name="Picture 9" descr="A close up of text on a white background&#13;&#10;&#13;&#10;Description automatically generated">
              <a:extLst>
                <a:ext uri="{FF2B5EF4-FFF2-40B4-BE49-F238E27FC236}">
                  <a16:creationId xmlns:a16="http://schemas.microsoft.com/office/drawing/2014/main" id="{A713355C-4111-E644-89D5-3920C88613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9458" y="2410966"/>
              <a:ext cx="4760458" cy="2487664"/>
            </a:xfrm>
            <a:prstGeom prst="rect">
              <a:avLst/>
            </a:prstGeom>
          </p:spPr>
        </p:pic>
        <p:sp>
          <p:nvSpPr>
            <p:cNvPr id="11" name="TextBox 10">
              <a:extLst>
                <a:ext uri="{FF2B5EF4-FFF2-40B4-BE49-F238E27FC236}">
                  <a16:creationId xmlns:a16="http://schemas.microsoft.com/office/drawing/2014/main" id="{BF8EE2E3-028A-6249-9A0D-3221EBF8C386}"/>
                </a:ext>
              </a:extLst>
            </p:cNvPr>
            <p:cNvSpPr txBox="1"/>
            <p:nvPr/>
          </p:nvSpPr>
          <p:spPr>
            <a:xfrm>
              <a:off x="5404757" y="4529298"/>
              <a:ext cx="1015021" cy="369332"/>
            </a:xfrm>
            <a:prstGeom prst="rect">
              <a:avLst/>
            </a:prstGeom>
            <a:noFill/>
          </p:spPr>
          <p:txBody>
            <a:bodyPr wrap="none" rtlCol="0">
              <a:spAutoFit/>
            </a:bodyPr>
            <a:lstStyle/>
            <a:p>
              <a:r>
                <a:rPr lang="en-US" dirty="0"/>
                <a:t>V</a:t>
              </a:r>
              <a:r>
                <a:rPr lang="en-US" baseline="-25000" dirty="0"/>
                <a:t>T</a:t>
              </a:r>
              <a:r>
                <a:rPr lang="en-US" dirty="0"/>
                <a:t> = 50V</a:t>
              </a:r>
            </a:p>
          </p:txBody>
        </p:sp>
        <p:sp>
          <p:nvSpPr>
            <p:cNvPr id="12" name="TextBox 11">
              <a:extLst>
                <a:ext uri="{FF2B5EF4-FFF2-40B4-BE49-F238E27FC236}">
                  <a16:creationId xmlns:a16="http://schemas.microsoft.com/office/drawing/2014/main" id="{0AAF790F-E6F8-F947-8759-3777EE4A1D50}"/>
                </a:ext>
              </a:extLst>
            </p:cNvPr>
            <p:cNvSpPr txBox="1"/>
            <p:nvPr/>
          </p:nvSpPr>
          <p:spPr>
            <a:xfrm>
              <a:off x="5890466" y="2349892"/>
              <a:ext cx="529312" cy="369332"/>
            </a:xfrm>
            <a:prstGeom prst="rect">
              <a:avLst/>
            </a:prstGeom>
            <a:noFill/>
          </p:spPr>
          <p:txBody>
            <a:bodyPr wrap="none" rtlCol="0">
              <a:spAutoFit/>
            </a:bodyPr>
            <a:lstStyle/>
            <a:p>
              <a:r>
                <a:rPr lang="en-US" dirty="0"/>
                <a:t>C = </a:t>
              </a:r>
            </a:p>
          </p:txBody>
        </p:sp>
        <p:cxnSp>
          <p:nvCxnSpPr>
            <p:cNvPr id="13" name="Straight Arrow Connector 12">
              <a:extLst>
                <a:ext uri="{FF2B5EF4-FFF2-40B4-BE49-F238E27FC236}">
                  <a16:creationId xmlns:a16="http://schemas.microsoft.com/office/drawing/2014/main" id="{798A7FA2-4F90-574E-8E71-C0A6BA4E2700}"/>
                </a:ext>
              </a:extLst>
            </p:cNvPr>
            <p:cNvCxnSpPr>
              <a:cxnSpLocks/>
            </p:cNvCxnSpPr>
            <p:nvPr/>
          </p:nvCxnSpPr>
          <p:spPr>
            <a:xfrm flipH="1">
              <a:off x="6212048" y="335663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18B79B1E-1C1D-E440-84E4-8DDE2DAC85AC}"/>
                </a:ext>
              </a:extLst>
            </p:cNvPr>
            <p:cNvSpPr txBox="1"/>
            <p:nvPr/>
          </p:nvSpPr>
          <p:spPr>
            <a:xfrm>
              <a:off x="6419778" y="3351909"/>
              <a:ext cx="395814"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C</a:t>
              </a:r>
              <a:endParaRPr lang="en-US" sz="2800" baseline="-25000" dirty="0"/>
            </a:p>
          </p:txBody>
        </p:sp>
        <p:cxnSp>
          <p:nvCxnSpPr>
            <p:cNvPr id="17" name="Straight Arrow Connector 16">
              <a:extLst>
                <a:ext uri="{FF2B5EF4-FFF2-40B4-BE49-F238E27FC236}">
                  <a16:creationId xmlns:a16="http://schemas.microsoft.com/office/drawing/2014/main" id="{823E8CC9-2868-C94F-8C91-E8392D4450B0}"/>
                </a:ext>
              </a:extLst>
            </p:cNvPr>
            <p:cNvCxnSpPr>
              <a:cxnSpLocks/>
            </p:cNvCxnSpPr>
            <p:nvPr/>
          </p:nvCxnSpPr>
          <p:spPr>
            <a:xfrm flipH="1">
              <a:off x="3208938" y="3365323"/>
              <a:ext cx="249054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EAA87D4B-2F9F-A841-93AB-92687A4EBACB}"/>
                </a:ext>
              </a:extLst>
            </p:cNvPr>
            <p:cNvSpPr txBox="1"/>
            <p:nvPr/>
          </p:nvSpPr>
          <p:spPr>
            <a:xfrm>
              <a:off x="4264093" y="3358616"/>
              <a:ext cx="380232"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L</a:t>
              </a:r>
              <a:endParaRPr lang="en-US" sz="2800" baseline="-25000" dirty="0"/>
            </a:p>
          </p:txBody>
        </p:sp>
        <p:sp>
          <p:nvSpPr>
            <p:cNvPr id="19" name="Rounded Rectangle 18">
              <a:extLst>
                <a:ext uri="{FF2B5EF4-FFF2-40B4-BE49-F238E27FC236}">
                  <a16:creationId xmlns:a16="http://schemas.microsoft.com/office/drawing/2014/main" id="{3DA9C97E-F5A4-7946-8D4E-72CD7346A25D}"/>
                </a:ext>
              </a:extLst>
            </p:cNvPr>
            <p:cNvSpPr/>
            <p:nvPr/>
          </p:nvSpPr>
          <p:spPr>
            <a:xfrm>
              <a:off x="3037182" y="2195763"/>
              <a:ext cx="2728466" cy="100463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54A0829-CE31-F342-8106-E8E7243F3475}"/>
                </a:ext>
              </a:extLst>
            </p:cNvPr>
            <p:cNvCxnSpPr>
              <a:cxnSpLocks/>
            </p:cNvCxnSpPr>
            <p:nvPr/>
          </p:nvCxnSpPr>
          <p:spPr>
            <a:xfrm>
              <a:off x="2923248" y="2963282"/>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45A3D6-3607-9E4D-BBBD-3DEA79A4F158}"/>
                </a:ext>
              </a:extLst>
            </p:cNvPr>
            <p:cNvSpPr txBox="1"/>
            <p:nvPr/>
          </p:nvSpPr>
          <p:spPr>
            <a:xfrm>
              <a:off x="2559841" y="2719224"/>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cxnSp>
          <p:nvCxnSpPr>
            <p:cNvPr id="25" name="Straight Arrow Connector 24">
              <a:extLst>
                <a:ext uri="{FF2B5EF4-FFF2-40B4-BE49-F238E27FC236}">
                  <a16:creationId xmlns:a16="http://schemas.microsoft.com/office/drawing/2014/main" id="{7BDB567E-1C72-774F-AEEC-E55CA2EC59D1}"/>
                </a:ext>
              </a:extLst>
            </p:cNvPr>
            <p:cNvCxnSpPr>
              <a:cxnSpLocks/>
            </p:cNvCxnSpPr>
            <p:nvPr/>
          </p:nvCxnSpPr>
          <p:spPr>
            <a:xfrm>
              <a:off x="6210698" y="2951409"/>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3E502A8-DB8B-1C46-964A-C99871D37053}"/>
                </a:ext>
              </a:extLst>
            </p:cNvPr>
            <p:cNvSpPr txBox="1"/>
            <p:nvPr/>
          </p:nvSpPr>
          <p:spPr>
            <a:xfrm>
              <a:off x="5917555" y="2624221"/>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cxnSp>
          <p:nvCxnSpPr>
            <p:cNvPr id="27" name="Straight Arrow Connector 26">
              <a:extLst>
                <a:ext uri="{FF2B5EF4-FFF2-40B4-BE49-F238E27FC236}">
                  <a16:creationId xmlns:a16="http://schemas.microsoft.com/office/drawing/2014/main" id="{60A6F279-AEDA-D94D-8EB7-DC4E68541548}"/>
                </a:ext>
              </a:extLst>
            </p:cNvPr>
            <p:cNvCxnSpPr>
              <a:cxnSpLocks/>
            </p:cNvCxnSpPr>
            <p:nvPr/>
          </p:nvCxnSpPr>
          <p:spPr>
            <a:xfrm rot="16200000">
              <a:off x="2701607" y="3938596"/>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F9DDC26-D05B-6E4B-85C5-82B5D1A9C4FC}"/>
                </a:ext>
              </a:extLst>
            </p:cNvPr>
            <p:cNvSpPr txBox="1"/>
            <p:nvPr/>
          </p:nvSpPr>
          <p:spPr>
            <a:xfrm>
              <a:off x="2355301" y="3748743"/>
              <a:ext cx="458091" cy="391670"/>
            </a:xfrm>
            <a:prstGeom prst="rect">
              <a:avLst/>
            </a:prstGeom>
            <a:noFill/>
          </p:spPr>
          <p:txBody>
            <a:bodyPr wrap="square" rtlCol="0">
              <a:spAutoFit/>
            </a:bodyPr>
            <a:lstStyle/>
            <a:p>
              <a:pPr algn="r"/>
              <a:r>
                <a:rPr lang="en-US" dirty="0"/>
                <a:t>I</a:t>
              </a:r>
              <a:r>
                <a:rPr lang="en-US" baseline="-25000" dirty="0"/>
                <a:t>T</a:t>
              </a:r>
              <a:endParaRPr lang="en-US" sz="2800" baseline="-25000" dirty="0"/>
            </a:p>
          </p:txBody>
        </p:sp>
      </p:grpSp>
      <p:sp>
        <p:nvSpPr>
          <p:cNvPr id="29" name="Content Placeholder 2">
            <a:extLst>
              <a:ext uri="{FF2B5EF4-FFF2-40B4-BE49-F238E27FC236}">
                <a16:creationId xmlns:a16="http://schemas.microsoft.com/office/drawing/2014/main" id="{4C4DD804-DD30-774E-8EF8-2A87A0E4A89C}"/>
              </a:ext>
            </a:extLst>
          </p:cNvPr>
          <p:cNvSpPr txBox="1">
            <a:spLocks/>
          </p:cNvSpPr>
          <p:nvPr/>
        </p:nvSpPr>
        <p:spPr>
          <a:xfrm>
            <a:off x="1194448" y="1351801"/>
            <a:ext cx="3563768" cy="141287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Calculate the capacitive reactance, X</a:t>
            </a:r>
            <a:r>
              <a:rPr lang="en-US" sz="2400" i="1" baseline="-25000" dirty="0"/>
              <a:t>C</a:t>
            </a:r>
            <a:r>
              <a:rPr lang="en-US" sz="2400" i="1" dirty="0"/>
              <a:t>. Enter your answer to three decimal places.</a:t>
            </a:r>
          </a:p>
        </p:txBody>
      </p:sp>
      <p:sp>
        <p:nvSpPr>
          <p:cNvPr id="30" name="Rounded Rectangle 29">
            <a:extLst>
              <a:ext uri="{FF2B5EF4-FFF2-40B4-BE49-F238E27FC236}">
                <a16:creationId xmlns:a16="http://schemas.microsoft.com/office/drawing/2014/main" id="{B359A659-2BD1-D147-9B80-FAC6078034B2}"/>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1" name="Rectangle 30">
            <a:extLst>
              <a:ext uri="{FF2B5EF4-FFF2-40B4-BE49-F238E27FC236}">
                <a16:creationId xmlns:a16="http://schemas.microsoft.com/office/drawing/2014/main" id="{816429DB-37BC-0449-B309-48D748C44BEA}"/>
              </a:ext>
            </a:extLst>
          </p:cNvPr>
          <p:cNvSpPr/>
          <p:nvPr/>
        </p:nvSpPr>
        <p:spPr>
          <a:xfrm>
            <a:off x="1725861" y="4100151"/>
            <a:ext cx="356376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2" name="Rectangle 31">
            <a:extLst>
              <a:ext uri="{FF2B5EF4-FFF2-40B4-BE49-F238E27FC236}">
                <a16:creationId xmlns:a16="http://schemas.microsoft.com/office/drawing/2014/main" id="{DA2F3FB2-DE16-3344-9F7A-DCE63A5B89F6}"/>
              </a:ext>
            </a:extLst>
          </p:cNvPr>
          <p:cNvSpPr/>
          <p:nvPr/>
        </p:nvSpPr>
        <p:spPr>
          <a:xfrm>
            <a:off x="5296511" y="4136160"/>
            <a:ext cx="423514" cy="523220"/>
          </a:xfrm>
          <a:prstGeom prst="rect">
            <a:avLst/>
          </a:prstGeom>
        </p:spPr>
        <p:txBody>
          <a:bodyPr wrap="none">
            <a:spAutoFit/>
          </a:bodyPr>
          <a:lstStyle/>
          <a:p>
            <a:r>
              <a:rPr lang="en-US" sz="2800" dirty="0"/>
              <a:t>Ω</a:t>
            </a:r>
          </a:p>
        </p:txBody>
      </p:sp>
      <p:sp>
        <p:nvSpPr>
          <p:cNvPr id="33" name="Rectangle 32">
            <a:extLst>
              <a:ext uri="{FF2B5EF4-FFF2-40B4-BE49-F238E27FC236}">
                <a16:creationId xmlns:a16="http://schemas.microsoft.com/office/drawing/2014/main" id="{AE01B2E3-78B3-AA4E-8000-B02F7FA26896}"/>
              </a:ext>
            </a:extLst>
          </p:cNvPr>
          <p:cNvSpPr/>
          <p:nvPr/>
        </p:nvSpPr>
        <p:spPr>
          <a:xfrm>
            <a:off x="1301991" y="4117655"/>
            <a:ext cx="488852" cy="523220"/>
          </a:xfrm>
          <a:prstGeom prst="rect">
            <a:avLst/>
          </a:prstGeom>
        </p:spPr>
        <p:txBody>
          <a:bodyPr wrap="none">
            <a:spAutoFit/>
          </a:bodyPr>
          <a:lstStyle/>
          <a:p>
            <a:r>
              <a:rPr lang="en-US" sz="2800" dirty="0"/>
              <a:t>X</a:t>
            </a:r>
            <a:r>
              <a:rPr lang="en-US" sz="2800" baseline="-25000" dirty="0"/>
              <a:t>C</a:t>
            </a:r>
          </a:p>
        </p:txBody>
      </p:sp>
    </p:spTree>
    <p:custDataLst>
      <p:tags r:id="rId1"/>
    </p:custDataLst>
    <p:extLst>
      <p:ext uri="{BB962C8B-B14F-4D97-AF65-F5344CB8AC3E}">
        <p14:creationId xmlns:p14="http://schemas.microsoft.com/office/powerpoint/2010/main" val="211400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step 2</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1330031"/>
            <a:ext cx="854046" cy="854046"/>
          </a:xfrm>
          <a:prstGeom prst="rect">
            <a:avLst/>
          </a:prstGeom>
        </p:spPr>
      </p:pic>
      <p:grpSp>
        <p:nvGrpSpPr>
          <p:cNvPr id="9" name="Group 8">
            <a:extLst>
              <a:ext uri="{FF2B5EF4-FFF2-40B4-BE49-F238E27FC236}">
                <a16:creationId xmlns:a16="http://schemas.microsoft.com/office/drawing/2014/main" id="{9F81004A-4EAB-8B4B-9C03-54AD76CCFD7F}"/>
              </a:ext>
            </a:extLst>
          </p:cNvPr>
          <p:cNvGrpSpPr/>
          <p:nvPr/>
        </p:nvGrpSpPr>
        <p:grpSpPr>
          <a:xfrm>
            <a:off x="5119687" y="1233578"/>
            <a:ext cx="4851201" cy="2548714"/>
            <a:chOff x="2355301" y="2195763"/>
            <a:chExt cx="5144615" cy="2702867"/>
          </a:xfrm>
        </p:grpSpPr>
        <p:pic>
          <p:nvPicPr>
            <p:cNvPr id="10" name="Picture 9" descr="A close up of text on a white background&#13;&#10;&#13;&#10;Description automatically generated">
              <a:extLst>
                <a:ext uri="{FF2B5EF4-FFF2-40B4-BE49-F238E27FC236}">
                  <a16:creationId xmlns:a16="http://schemas.microsoft.com/office/drawing/2014/main" id="{A713355C-4111-E644-89D5-3920C88613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9458" y="2410966"/>
              <a:ext cx="4760458" cy="2487664"/>
            </a:xfrm>
            <a:prstGeom prst="rect">
              <a:avLst/>
            </a:prstGeom>
          </p:spPr>
        </p:pic>
        <p:sp>
          <p:nvSpPr>
            <p:cNvPr id="11" name="TextBox 10">
              <a:extLst>
                <a:ext uri="{FF2B5EF4-FFF2-40B4-BE49-F238E27FC236}">
                  <a16:creationId xmlns:a16="http://schemas.microsoft.com/office/drawing/2014/main" id="{BF8EE2E3-028A-6249-9A0D-3221EBF8C386}"/>
                </a:ext>
              </a:extLst>
            </p:cNvPr>
            <p:cNvSpPr txBox="1"/>
            <p:nvPr/>
          </p:nvSpPr>
          <p:spPr>
            <a:xfrm>
              <a:off x="5404757" y="4529298"/>
              <a:ext cx="1015021" cy="369332"/>
            </a:xfrm>
            <a:prstGeom prst="rect">
              <a:avLst/>
            </a:prstGeom>
            <a:noFill/>
          </p:spPr>
          <p:txBody>
            <a:bodyPr wrap="none" rtlCol="0">
              <a:spAutoFit/>
            </a:bodyPr>
            <a:lstStyle/>
            <a:p>
              <a:r>
                <a:rPr lang="en-US" dirty="0"/>
                <a:t>V</a:t>
              </a:r>
              <a:r>
                <a:rPr lang="en-US" baseline="-25000" dirty="0"/>
                <a:t>T</a:t>
              </a:r>
              <a:r>
                <a:rPr lang="en-US" dirty="0"/>
                <a:t> = 50V</a:t>
              </a:r>
            </a:p>
          </p:txBody>
        </p:sp>
        <p:sp>
          <p:nvSpPr>
            <p:cNvPr id="12" name="TextBox 11">
              <a:extLst>
                <a:ext uri="{FF2B5EF4-FFF2-40B4-BE49-F238E27FC236}">
                  <a16:creationId xmlns:a16="http://schemas.microsoft.com/office/drawing/2014/main" id="{0AAF790F-E6F8-F947-8759-3777EE4A1D50}"/>
                </a:ext>
              </a:extLst>
            </p:cNvPr>
            <p:cNvSpPr txBox="1"/>
            <p:nvPr/>
          </p:nvSpPr>
          <p:spPr>
            <a:xfrm>
              <a:off x="5890466" y="2349892"/>
              <a:ext cx="529312" cy="369332"/>
            </a:xfrm>
            <a:prstGeom prst="rect">
              <a:avLst/>
            </a:prstGeom>
            <a:noFill/>
          </p:spPr>
          <p:txBody>
            <a:bodyPr wrap="none" rtlCol="0">
              <a:spAutoFit/>
            </a:bodyPr>
            <a:lstStyle/>
            <a:p>
              <a:r>
                <a:rPr lang="en-US" dirty="0"/>
                <a:t>C = </a:t>
              </a:r>
            </a:p>
          </p:txBody>
        </p:sp>
        <p:cxnSp>
          <p:nvCxnSpPr>
            <p:cNvPr id="13" name="Straight Arrow Connector 12">
              <a:extLst>
                <a:ext uri="{FF2B5EF4-FFF2-40B4-BE49-F238E27FC236}">
                  <a16:creationId xmlns:a16="http://schemas.microsoft.com/office/drawing/2014/main" id="{798A7FA2-4F90-574E-8E71-C0A6BA4E2700}"/>
                </a:ext>
              </a:extLst>
            </p:cNvPr>
            <p:cNvCxnSpPr>
              <a:cxnSpLocks/>
            </p:cNvCxnSpPr>
            <p:nvPr/>
          </p:nvCxnSpPr>
          <p:spPr>
            <a:xfrm flipH="1">
              <a:off x="6212048" y="335663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18B79B1E-1C1D-E440-84E4-8DDE2DAC85AC}"/>
                </a:ext>
              </a:extLst>
            </p:cNvPr>
            <p:cNvSpPr txBox="1"/>
            <p:nvPr/>
          </p:nvSpPr>
          <p:spPr>
            <a:xfrm>
              <a:off x="6419778" y="3351909"/>
              <a:ext cx="395814"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C</a:t>
              </a:r>
              <a:endParaRPr lang="en-US" sz="2800" baseline="-25000" dirty="0"/>
            </a:p>
          </p:txBody>
        </p:sp>
        <p:cxnSp>
          <p:nvCxnSpPr>
            <p:cNvPr id="17" name="Straight Arrow Connector 16">
              <a:extLst>
                <a:ext uri="{FF2B5EF4-FFF2-40B4-BE49-F238E27FC236}">
                  <a16:creationId xmlns:a16="http://schemas.microsoft.com/office/drawing/2014/main" id="{823E8CC9-2868-C94F-8C91-E8392D4450B0}"/>
                </a:ext>
              </a:extLst>
            </p:cNvPr>
            <p:cNvCxnSpPr>
              <a:cxnSpLocks/>
            </p:cNvCxnSpPr>
            <p:nvPr/>
          </p:nvCxnSpPr>
          <p:spPr>
            <a:xfrm flipH="1">
              <a:off x="3208938" y="3365323"/>
              <a:ext cx="249054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EAA87D4B-2F9F-A841-93AB-92687A4EBACB}"/>
                </a:ext>
              </a:extLst>
            </p:cNvPr>
            <p:cNvSpPr txBox="1"/>
            <p:nvPr/>
          </p:nvSpPr>
          <p:spPr>
            <a:xfrm>
              <a:off x="4264093" y="3358616"/>
              <a:ext cx="380232"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L</a:t>
              </a:r>
              <a:endParaRPr lang="en-US" sz="2800" baseline="-25000" dirty="0"/>
            </a:p>
          </p:txBody>
        </p:sp>
        <p:sp>
          <p:nvSpPr>
            <p:cNvPr id="19" name="Rounded Rectangle 18">
              <a:extLst>
                <a:ext uri="{FF2B5EF4-FFF2-40B4-BE49-F238E27FC236}">
                  <a16:creationId xmlns:a16="http://schemas.microsoft.com/office/drawing/2014/main" id="{3DA9C97E-F5A4-7946-8D4E-72CD7346A25D}"/>
                </a:ext>
              </a:extLst>
            </p:cNvPr>
            <p:cNvSpPr/>
            <p:nvPr/>
          </p:nvSpPr>
          <p:spPr>
            <a:xfrm>
              <a:off x="3037182" y="2195763"/>
              <a:ext cx="2728466" cy="100463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54A0829-CE31-F342-8106-E8E7243F3475}"/>
                </a:ext>
              </a:extLst>
            </p:cNvPr>
            <p:cNvCxnSpPr>
              <a:cxnSpLocks/>
            </p:cNvCxnSpPr>
            <p:nvPr/>
          </p:nvCxnSpPr>
          <p:spPr>
            <a:xfrm>
              <a:off x="2923248" y="2963282"/>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45A3D6-3607-9E4D-BBBD-3DEA79A4F158}"/>
                </a:ext>
              </a:extLst>
            </p:cNvPr>
            <p:cNvSpPr txBox="1"/>
            <p:nvPr/>
          </p:nvSpPr>
          <p:spPr>
            <a:xfrm>
              <a:off x="2559841" y="2719224"/>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cxnSp>
          <p:nvCxnSpPr>
            <p:cNvPr id="25" name="Straight Arrow Connector 24">
              <a:extLst>
                <a:ext uri="{FF2B5EF4-FFF2-40B4-BE49-F238E27FC236}">
                  <a16:creationId xmlns:a16="http://schemas.microsoft.com/office/drawing/2014/main" id="{7BDB567E-1C72-774F-AEEC-E55CA2EC59D1}"/>
                </a:ext>
              </a:extLst>
            </p:cNvPr>
            <p:cNvCxnSpPr>
              <a:cxnSpLocks/>
            </p:cNvCxnSpPr>
            <p:nvPr/>
          </p:nvCxnSpPr>
          <p:spPr>
            <a:xfrm>
              <a:off x="6210698" y="2951409"/>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3E502A8-DB8B-1C46-964A-C99871D37053}"/>
                </a:ext>
              </a:extLst>
            </p:cNvPr>
            <p:cNvSpPr txBox="1"/>
            <p:nvPr/>
          </p:nvSpPr>
          <p:spPr>
            <a:xfrm>
              <a:off x="5917555" y="2624221"/>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cxnSp>
          <p:nvCxnSpPr>
            <p:cNvPr id="27" name="Straight Arrow Connector 26">
              <a:extLst>
                <a:ext uri="{FF2B5EF4-FFF2-40B4-BE49-F238E27FC236}">
                  <a16:creationId xmlns:a16="http://schemas.microsoft.com/office/drawing/2014/main" id="{60A6F279-AEDA-D94D-8EB7-DC4E68541548}"/>
                </a:ext>
              </a:extLst>
            </p:cNvPr>
            <p:cNvCxnSpPr>
              <a:cxnSpLocks/>
            </p:cNvCxnSpPr>
            <p:nvPr/>
          </p:nvCxnSpPr>
          <p:spPr>
            <a:xfrm rot="16200000">
              <a:off x="2701607" y="3938596"/>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F9DDC26-D05B-6E4B-85C5-82B5D1A9C4FC}"/>
                </a:ext>
              </a:extLst>
            </p:cNvPr>
            <p:cNvSpPr txBox="1"/>
            <p:nvPr/>
          </p:nvSpPr>
          <p:spPr>
            <a:xfrm>
              <a:off x="2355301" y="3748743"/>
              <a:ext cx="458091" cy="391670"/>
            </a:xfrm>
            <a:prstGeom prst="rect">
              <a:avLst/>
            </a:prstGeom>
            <a:noFill/>
          </p:spPr>
          <p:txBody>
            <a:bodyPr wrap="square" rtlCol="0">
              <a:spAutoFit/>
            </a:bodyPr>
            <a:lstStyle/>
            <a:p>
              <a:pPr algn="r"/>
              <a:r>
                <a:rPr lang="en-US" dirty="0"/>
                <a:t>I</a:t>
              </a:r>
              <a:r>
                <a:rPr lang="en-US" baseline="-25000" dirty="0"/>
                <a:t>T</a:t>
              </a:r>
              <a:endParaRPr lang="en-US" sz="2800" baseline="-25000" dirty="0"/>
            </a:p>
          </p:txBody>
        </p:sp>
      </p:grpSp>
      <p:sp>
        <p:nvSpPr>
          <p:cNvPr id="29" name="Content Placeholder 2">
            <a:extLst>
              <a:ext uri="{FF2B5EF4-FFF2-40B4-BE49-F238E27FC236}">
                <a16:creationId xmlns:a16="http://schemas.microsoft.com/office/drawing/2014/main" id="{4C4DD804-DD30-774E-8EF8-2A87A0E4A89C}"/>
              </a:ext>
            </a:extLst>
          </p:cNvPr>
          <p:cNvSpPr txBox="1">
            <a:spLocks/>
          </p:cNvSpPr>
          <p:nvPr/>
        </p:nvSpPr>
        <p:spPr>
          <a:xfrm>
            <a:off x="1194448" y="1268674"/>
            <a:ext cx="3563768" cy="141287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Calculate the impedance, Z. Enter your answer to three decimal places.</a:t>
            </a:r>
          </a:p>
        </p:txBody>
      </p:sp>
      <p:sp>
        <p:nvSpPr>
          <p:cNvPr id="30" name="Rounded Rectangle 29">
            <a:extLst>
              <a:ext uri="{FF2B5EF4-FFF2-40B4-BE49-F238E27FC236}">
                <a16:creationId xmlns:a16="http://schemas.microsoft.com/office/drawing/2014/main" id="{B359A659-2BD1-D147-9B80-FAC6078034B2}"/>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1" name="Rectangle 30">
            <a:extLst>
              <a:ext uri="{FF2B5EF4-FFF2-40B4-BE49-F238E27FC236}">
                <a16:creationId xmlns:a16="http://schemas.microsoft.com/office/drawing/2014/main" id="{816429DB-37BC-0449-B309-48D748C44BEA}"/>
              </a:ext>
            </a:extLst>
          </p:cNvPr>
          <p:cNvSpPr/>
          <p:nvPr/>
        </p:nvSpPr>
        <p:spPr>
          <a:xfrm>
            <a:off x="1725861" y="4100151"/>
            <a:ext cx="356376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2" name="Rectangle 31">
            <a:extLst>
              <a:ext uri="{FF2B5EF4-FFF2-40B4-BE49-F238E27FC236}">
                <a16:creationId xmlns:a16="http://schemas.microsoft.com/office/drawing/2014/main" id="{DA2F3FB2-DE16-3344-9F7A-DCE63A5B89F6}"/>
              </a:ext>
            </a:extLst>
          </p:cNvPr>
          <p:cNvSpPr/>
          <p:nvPr/>
        </p:nvSpPr>
        <p:spPr>
          <a:xfrm>
            <a:off x="5296511" y="4136160"/>
            <a:ext cx="423514" cy="523220"/>
          </a:xfrm>
          <a:prstGeom prst="rect">
            <a:avLst/>
          </a:prstGeom>
        </p:spPr>
        <p:txBody>
          <a:bodyPr wrap="none">
            <a:spAutoFit/>
          </a:bodyPr>
          <a:lstStyle/>
          <a:p>
            <a:r>
              <a:rPr lang="en-US" sz="2800" dirty="0"/>
              <a:t>Ω</a:t>
            </a:r>
          </a:p>
        </p:txBody>
      </p:sp>
      <p:sp>
        <p:nvSpPr>
          <p:cNvPr id="33" name="Rectangle 32">
            <a:extLst>
              <a:ext uri="{FF2B5EF4-FFF2-40B4-BE49-F238E27FC236}">
                <a16:creationId xmlns:a16="http://schemas.microsoft.com/office/drawing/2014/main" id="{AE01B2E3-78B3-AA4E-8000-B02F7FA26896}"/>
              </a:ext>
            </a:extLst>
          </p:cNvPr>
          <p:cNvSpPr/>
          <p:nvPr/>
        </p:nvSpPr>
        <p:spPr>
          <a:xfrm>
            <a:off x="1301991" y="4117655"/>
            <a:ext cx="488852" cy="523220"/>
          </a:xfrm>
          <a:prstGeom prst="rect">
            <a:avLst/>
          </a:prstGeom>
        </p:spPr>
        <p:txBody>
          <a:bodyPr wrap="none">
            <a:spAutoFit/>
          </a:bodyPr>
          <a:lstStyle/>
          <a:p>
            <a:r>
              <a:rPr lang="en-US" sz="2800" dirty="0"/>
              <a:t>X</a:t>
            </a:r>
            <a:r>
              <a:rPr lang="en-US" sz="2800" baseline="-25000" dirty="0"/>
              <a:t>C</a:t>
            </a:r>
          </a:p>
        </p:txBody>
      </p:sp>
    </p:spTree>
    <p:custDataLst>
      <p:tags r:id="rId1"/>
    </p:custDataLst>
    <p:extLst>
      <p:ext uri="{BB962C8B-B14F-4D97-AF65-F5344CB8AC3E}">
        <p14:creationId xmlns:p14="http://schemas.microsoft.com/office/powerpoint/2010/main" val="409192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step 2</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1537849"/>
            <a:ext cx="854046" cy="854046"/>
          </a:xfrm>
          <a:prstGeom prst="rect">
            <a:avLst/>
          </a:prstGeom>
        </p:spPr>
      </p:pic>
      <p:grpSp>
        <p:nvGrpSpPr>
          <p:cNvPr id="9" name="Group 8">
            <a:extLst>
              <a:ext uri="{FF2B5EF4-FFF2-40B4-BE49-F238E27FC236}">
                <a16:creationId xmlns:a16="http://schemas.microsoft.com/office/drawing/2014/main" id="{9F81004A-4EAB-8B4B-9C03-54AD76CCFD7F}"/>
              </a:ext>
            </a:extLst>
          </p:cNvPr>
          <p:cNvGrpSpPr/>
          <p:nvPr/>
        </p:nvGrpSpPr>
        <p:grpSpPr>
          <a:xfrm>
            <a:off x="5119687" y="1233578"/>
            <a:ext cx="4851201" cy="2548714"/>
            <a:chOff x="2355301" y="2195763"/>
            <a:chExt cx="5144615" cy="2702867"/>
          </a:xfrm>
        </p:grpSpPr>
        <p:pic>
          <p:nvPicPr>
            <p:cNvPr id="10" name="Picture 9" descr="A close up of text on a white background&#13;&#10;&#13;&#10;Description automatically generated">
              <a:extLst>
                <a:ext uri="{FF2B5EF4-FFF2-40B4-BE49-F238E27FC236}">
                  <a16:creationId xmlns:a16="http://schemas.microsoft.com/office/drawing/2014/main" id="{A713355C-4111-E644-89D5-3920C88613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9458" y="2410966"/>
              <a:ext cx="4760458" cy="2487664"/>
            </a:xfrm>
            <a:prstGeom prst="rect">
              <a:avLst/>
            </a:prstGeom>
          </p:spPr>
        </p:pic>
        <p:sp>
          <p:nvSpPr>
            <p:cNvPr id="11" name="TextBox 10">
              <a:extLst>
                <a:ext uri="{FF2B5EF4-FFF2-40B4-BE49-F238E27FC236}">
                  <a16:creationId xmlns:a16="http://schemas.microsoft.com/office/drawing/2014/main" id="{BF8EE2E3-028A-6249-9A0D-3221EBF8C386}"/>
                </a:ext>
              </a:extLst>
            </p:cNvPr>
            <p:cNvSpPr txBox="1"/>
            <p:nvPr/>
          </p:nvSpPr>
          <p:spPr>
            <a:xfrm>
              <a:off x="5404757" y="4529298"/>
              <a:ext cx="1015021" cy="369332"/>
            </a:xfrm>
            <a:prstGeom prst="rect">
              <a:avLst/>
            </a:prstGeom>
            <a:noFill/>
          </p:spPr>
          <p:txBody>
            <a:bodyPr wrap="none" rtlCol="0">
              <a:spAutoFit/>
            </a:bodyPr>
            <a:lstStyle/>
            <a:p>
              <a:r>
                <a:rPr lang="en-US" dirty="0"/>
                <a:t>V</a:t>
              </a:r>
              <a:r>
                <a:rPr lang="en-US" baseline="-25000" dirty="0"/>
                <a:t>T</a:t>
              </a:r>
              <a:r>
                <a:rPr lang="en-US" dirty="0"/>
                <a:t> = 50V</a:t>
              </a:r>
            </a:p>
          </p:txBody>
        </p:sp>
        <p:sp>
          <p:nvSpPr>
            <p:cNvPr id="12" name="TextBox 11">
              <a:extLst>
                <a:ext uri="{FF2B5EF4-FFF2-40B4-BE49-F238E27FC236}">
                  <a16:creationId xmlns:a16="http://schemas.microsoft.com/office/drawing/2014/main" id="{0AAF790F-E6F8-F947-8759-3777EE4A1D50}"/>
                </a:ext>
              </a:extLst>
            </p:cNvPr>
            <p:cNvSpPr txBox="1"/>
            <p:nvPr/>
          </p:nvSpPr>
          <p:spPr>
            <a:xfrm>
              <a:off x="5890466" y="2349892"/>
              <a:ext cx="529312" cy="369332"/>
            </a:xfrm>
            <a:prstGeom prst="rect">
              <a:avLst/>
            </a:prstGeom>
            <a:noFill/>
          </p:spPr>
          <p:txBody>
            <a:bodyPr wrap="none" rtlCol="0">
              <a:spAutoFit/>
            </a:bodyPr>
            <a:lstStyle/>
            <a:p>
              <a:r>
                <a:rPr lang="en-US" dirty="0"/>
                <a:t>C = </a:t>
              </a:r>
            </a:p>
          </p:txBody>
        </p:sp>
        <p:cxnSp>
          <p:nvCxnSpPr>
            <p:cNvPr id="13" name="Straight Arrow Connector 12">
              <a:extLst>
                <a:ext uri="{FF2B5EF4-FFF2-40B4-BE49-F238E27FC236}">
                  <a16:creationId xmlns:a16="http://schemas.microsoft.com/office/drawing/2014/main" id="{798A7FA2-4F90-574E-8E71-C0A6BA4E2700}"/>
                </a:ext>
              </a:extLst>
            </p:cNvPr>
            <p:cNvCxnSpPr>
              <a:cxnSpLocks/>
            </p:cNvCxnSpPr>
            <p:nvPr/>
          </p:nvCxnSpPr>
          <p:spPr>
            <a:xfrm flipH="1">
              <a:off x="6212048" y="335663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18B79B1E-1C1D-E440-84E4-8DDE2DAC85AC}"/>
                </a:ext>
              </a:extLst>
            </p:cNvPr>
            <p:cNvSpPr txBox="1"/>
            <p:nvPr/>
          </p:nvSpPr>
          <p:spPr>
            <a:xfrm>
              <a:off x="6419778" y="3351909"/>
              <a:ext cx="395814"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C</a:t>
              </a:r>
              <a:endParaRPr lang="en-US" sz="2800" baseline="-25000" dirty="0"/>
            </a:p>
          </p:txBody>
        </p:sp>
        <p:cxnSp>
          <p:nvCxnSpPr>
            <p:cNvPr id="17" name="Straight Arrow Connector 16">
              <a:extLst>
                <a:ext uri="{FF2B5EF4-FFF2-40B4-BE49-F238E27FC236}">
                  <a16:creationId xmlns:a16="http://schemas.microsoft.com/office/drawing/2014/main" id="{823E8CC9-2868-C94F-8C91-E8392D4450B0}"/>
                </a:ext>
              </a:extLst>
            </p:cNvPr>
            <p:cNvCxnSpPr>
              <a:cxnSpLocks/>
            </p:cNvCxnSpPr>
            <p:nvPr/>
          </p:nvCxnSpPr>
          <p:spPr>
            <a:xfrm flipH="1">
              <a:off x="3208938" y="3365323"/>
              <a:ext cx="249054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EAA87D4B-2F9F-A841-93AB-92687A4EBACB}"/>
                </a:ext>
              </a:extLst>
            </p:cNvPr>
            <p:cNvSpPr txBox="1"/>
            <p:nvPr/>
          </p:nvSpPr>
          <p:spPr>
            <a:xfrm>
              <a:off x="4264093" y="3358616"/>
              <a:ext cx="380232"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L</a:t>
              </a:r>
              <a:endParaRPr lang="en-US" sz="2800" baseline="-25000" dirty="0"/>
            </a:p>
          </p:txBody>
        </p:sp>
        <p:sp>
          <p:nvSpPr>
            <p:cNvPr id="19" name="Rounded Rectangle 18">
              <a:extLst>
                <a:ext uri="{FF2B5EF4-FFF2-40B4-BE49-F238E27FC236}">
                  <a16:creationId xmlns:a16="http://schemas.microsoft.com/office/drawing/2014/main" id="{3DA9C97E-F5A4-7946-8D4E-72CD7346A25D}"/>
                </a:ext>
              </a:extLst>
            </p:cNvPr>
            <p:cNvSpPr/>
            <p:nvPr/>
          </p:nvSpPr>
          <p:spPr>
            <a:xfrm>
              <a:off x="3037182" y="2195763"/>
              <a:ext cx="2728466" cy="100463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54A0829-CE31-F342-8106-E8E7243F3475}"/>
                </a:ext>
              </a:extLst>
            </p:cNvPr>
            <p:cNvCxnSpPr>
              <a:cxnSpLocks/>
            </p:cNvCxnSpPr>
            <p:nvPr/>
          </p:nvCxnSpPr>
          <p:spPr>
            <a:xfrm>
              <a:off x="2923248" y="2963282"/>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45A3D6-3607-9E4D-BBBD-3DEA79A4F158}"/>
                </a:ext>
              </a:extLst>
            </p:cNvPr>
            <p:cNvSpPr txBox="1"/>
            <p:nvPr/>
          </p:nvSpPr>
          <p:spPr>
            <a:xfrm>
              <a:off x="2559841" y="2719224"/>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cxnSp>
          <p:nvCxnSpPr>
            <p:cNvPr id="25" name="Straight Arrow Connector 24">
              <a:extLst>
                <a:ext uri="{FF2B5EF4-FFF2-40B4-BE49-F238E27FC236}">
                  <a16:creationId xmlns:a16="http://schemas.microsoft.com/office/drawing/2014/main" id="{7BDB567E-1C72-774F-AEEC-E55CA2EC59D1}"/>
                </a:ext>
              </a:extLst>
            </p:cNvPr>
            <p:cNvCxnSpPr>
              <a:cxnSpLocks/>
            </p:cNvCxnSpPr>
            <p:nvPr/>
          </p:nvCxnSpPr>
          <p:spPr>
            <a:xfrm>
              <a:off x="6210698" y="2951409"/>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3E502A8-DB8B-1C46-964A-C99871D37053}"/>
                </a:ext>
              </a:extLst>
            </p:cNvPr>
            <p:cNvSpPr txBox="1"/>
            <p:nvPr/>
          </p:nvSpPr>
          <p:spPr>
            <a:xfrm>
              <a:off x="5917555" y="2624221"/>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cxnSp>
          <p:nvCxnSpPr>
            <p:cNvPr id="27" name="Straight Arrow Connector 26">
              <a:extLst>
                <a:ext uri="{FF2B5EF4-FFF2-40B4-BE49-F238E27FC236}">
                  <a16:creationId xmlns:a16="http://schemas.microsoft.com/office/drawing/2014/main" id="{60A6F279-AEDA-D94D-8EB7-DC4E68541548}"/>
                </a:ext>
              </a:extLst>
            </p:cNvPr>
            <p:cNvCxnSpPr>
              <a:cxnSpLocks/>
            </p:cNvCxnSpPr>
            <p:nvPr/>
          </p:nvCxnSpPr>
          <p:spPr>
            <a:xfrm rot="16200000">
              <a:off x="2701607" y="3938596"/>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F9DDC26-D05B-6E4B-85C5-82B5D1A9C4FC}"/>
                </a:ext>
              </a:extLst>
            </p:cNvPr>
            <p:cNvSpPr txBox="1"/>
            <p:nvPr/>
          </p:nvSpPr>
          <p:spPr>
            <a:xfrm>
              <a:off x="2355301" y="3748743"/>
              <a:ext cx="458091" cy="391670"/>
            </a:xfrm>
            <a:prstGeom prst="rect">
              <a:avLst/>
            </a:prstGeom>
            <a:noFill/>
          </p:spPr>
          <p:txBody>
            <a:bodyPr wrap="square" rtlCol="0">
              <a:spAutoFit/>
            </a:bodyPr>
            <a:lstStyle/>
            <a:p>
              <a:pPr algn="r"/>
              <a:r>
                <a:rPr lang="en-US" dirty="0"/>
                <a:t>I</a:t>
              </a:r>
              <a:r>
                <a:rPr lang="en-US" baseline="-25000" dirty="0"/>
                <a:t>T</a:t>
              </a:r>
              <a:endParaRPr lang="en-US" sz="2800" baseline="-25000" dirty="0"/>
            </a:p>
          </p:txBody>
        </p:sp>
      </p:grpSp>
      <p:sp>
        <p:nvSpPr>
          <p:cNvPr id="29" name="Content Placeholder 2">
            <a:extLst>
              <a:ext uri="{FF2B5EF4-FFF2-40B4-BE49-F238E27FC236}">
                <a16:creationId xmlns:a16="http://schemas.microsoft.com/office/drawing/2014/main" id="{4C4DD804-DD30-774E-8EF8-2A87A0E4A89C}"/>
              </a:ext>
            </a:extLst>
          </p:cNvPr>
          <p:cNvSpPr txBox="1">
            <a:spLocks/>
          </p:cNvSpPr>
          <p:nvPr/>
        </p:nvSpPr>
        <p:spPr>
          <a:xfrm>
            <a:off x="1194448" y="1476492"/>
            <a:ext cx="3563768" cy="141287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Calculate the supply current, I</a:t>
            </a:r>
            <a:r>
              <a:rPr lang="en-US" sz="2400" i="1" baseline="-25000" dirty="0"/>
              <a:t>T</a:t>
            </a:r>
            <a:r>
              <a:rPr lang="en-US" sz="2400" i="1" dirty="0"/>
              <a:t>. Enter your answer to three decimal places.</a:t>
            </a:r>
          </a:p>
        </p:txBody>
      </p:sp>
      <p:sp>
        <p:nvSpPr>
          <p:cNvPr id="30" name="Rounded Rectangle 29">
            <a:extLst>
              <a:ext uri="{FF2B5EF4-FFF2-40B4-BE49-F238E27FC236}">
                <a16:creationId xmlns:a16="http://schemas.microsoft.com/office/drawing/2014/main" id="{B359A659-2BD1-D147-9B80-FAC6078034B2}"/>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1" name="Rectangle 30">
            <a:extLst>
              <a:ext uri="{FF2B5EF4-FFF2-40B4-BE49-F238E27FC236}">
                <a16:creationId xmlns:a16="http://schemas.microsoft.com/office/drawing/2014/main" id="{816429DB-37BC-0449-B309-48D748C44BEA}"/>
              </a:ext>
            </a:extLst>
          </p:cNvPr>
          <p:cNvSpPr/>
          <p:nvPr/>
        </p:nvSpPr>
        <p:spPr>
          <a:xfrm>
            <a:off x="1518036" y="4100151"/>
            <a:ext cx="356376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2" name="Rectangle 31">
            <a:extLst>
              <a:ext uri="{FF2B5EF4-FFF2-40B4-BE49-F238E27FC236}">
                <a16:creationId xmlns:a16="http://schemas.microsoft.com/office/drawing/2014/main" id="{DA2F3FB2-DE16-3344-9F7A-DCE63A5B89F6}"/>
              </a:ext>
            </a:extLst>
          </p:cNvPr>
          <p:cNvSpPr/>
          <p:nvPr/>
        </p:nvSpPr>
        <p:spPr>
          <a:xfrm>
            <a:off x="5088686" y="4136160"/>
            <a:ext cx="679994" cy="523220"/>
          </a:xfrm>
          <a:prstGeom prst="rect">
            <a:avLst/>
          </a:prstGeom>
        </p:spPr>
        <p:txBody>
          <a:bodyPr wrap="none">
            <a:spAutoFit/>
          </a:bodyPr>
          <a:lstStyle/>
          <a:p>
            <a:r>
              <a:rPr lang="en-US" sz="2800" dirty="0"/>
              <a:t>mA</a:t>
            </a:r>
          </a:p>
        </p:txBody>
      </p:sp>
      <p:sp>
        <p:nvSpPr>
          <p:cNvPr id="33" name="Rectangle 32">
            <a:extLst>
              <a:ext uri="{FF2B5EF4-FFF2-40B4-BE49-F238E27FC236}">
                <a16:creationId xmlns:a16="http://schemas.microsoft.com/office/drawing/2014/main" id="{AE01B2E3-78B3-AA4E-8000-B02F7FA26896}"/>
              </a:ext>
            </a:extLst>
          </p:cNvPr>
          <p:cNvSpPr/>
          <p:nvPr/>
        </p:nvSpPr>
        <p:spPr>
          <a:xfrm>
            <a:off x="1094166" y="4117655"/>
            <a:ext cx="391454" cy="523220"/>
          </a:xfrm>
          <a:prstGeom prst="rect">
            <a:avLst/>
          </a:prstGeom>
        </p:spPr>
        <p:txBody>
          <a:bodyPr wrap="none">
            <a:spAutoFit/>
          </a:bodyPr>
          <a:lstStyle/>
          <a:p>
            <a:r>
              <a:rPr lang="en-US" sz="2800" dirty="0"/>
              <a:t>I</a:t>
            </a:r>
            <a:r>
              <a:rPr lang="en-US" sz="2800" baseline="-25000" dirty="0"/>
              <a:t>T</a:t>
            </a:r>
          </a:p>
        </p:txBody>
      </p:sp>
    </p:spTree>
    <p:custDataLst>
      <p:tags r:id="rId1"/>
    </p:custDataLst>
    <p:extLst>
      <p:ext uri="{BB962C8B-B14F-4D97-AF65-F5344CB8AC3E}">
        <p14:creationId xmlns:p14="http://schemas.microsoft.com/office/powerpoint/2010/main" val="151722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resonant circuits – step 2</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1537849"/>
            <a:ext cx="854046" cy="854046"/>
          </a:xfrm>
          <a:prstGeom prst="rect">
            <a:avLst/>
          </a:prstGeom>
        </p:spPr>
      </p:pic>
      <p:grpSp>
        <p:nvGrpSpPr>
          <p:cNvPr id="9" name="Group 8">
            <a:extLst>
              <a:ext uri="{FF2B5EF4-FFF2-40B4-BE49-F238E27FC236}">
                <a16:creationId xmlns:a16="http://schemas.microsoft.com/office/drawing/2014/main" id="{9F81004A-4EAB-8B4B-9C03-54AD76CCFD7F}"/>
              </a:ext>
            </a:extLst>
          </p:cNvPr>
          <p:cNvGrpSpPr/>
          <p:nvPr/>
        </p:nvGrpSpPr>
        <p:grpSpPr>
          <a:xfrm>
            <a:off x="5119687" y="1233578"/>
            <a:ext cx="4851201" cy="2548714"/>
            <a:chOff x="2355301" y="2195763"/>
            <a:chExt cx="5144615" cy="2702867"/>
          </a:xfrm>
        </p:grpSpPr>
        <p:pic>
          <p:nvPicPr>
            <p:cNvPr id="10" name="Picture 9" descr="A close up of text on a white background&#13;&#10;&#13;&#10;Description automatically generated">
              <a:extLst>
                <a:ext uri="{FF2B5EF4-FFF2-40B4-BE49-F238E27FC236}">
                  <a16:creationId xmlns:a16="http://schemas.microsoft.com/office/drawing/2014/main" id="{A713355C-4111-E644-89D5-3920C88613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39458" y="2410966"/>
              <a:ext cx="4760458" cy="2487664"/>
            </a:xfrm>
            <a:prstGeom prst="rect">
              <a:avLst/>
            </a:prstGeom>
          </p:spPr>
        </p:pic>
        <p:sp>
          <p:nvSpPr>
            <p:cNvPr id="11" name="TextBox 10">
              <a:extLst>
                <a:ext uri="{FF2B5EF4-FFF2-40B4-BE49-F238E27FC236}">
                  <a16:creationId xmlns:a16="http://schemas.microsoft.com/office/drawing/2014/main" id="{BF8EE2E3-028A-6249-9A0D-3221EBF8C386}"/>
                </a:ext>
              </a:extLst>
            </p:cNvPr>
            <p:cNvSpPr txBox="1"/>
            <p:nvPr/>
          </p:nvSpPr>
          <p:spPr>
            <a:xfrm>
              <a:off x="5404757" y="4529298"/>
              <a:ext cx="1015021" cy="369332"/>
            </a:xfrm>
            <a:prstGeom prst="rect">
              <a:avLst/>
            </a:prstGeom>
            <a:noFill/>
          </p:spPr>
          <p:txBody>
            <a:bodyPr wrap="none" rtlCol="0">
              <a:spAutoFit/>
            </a:bodyPr>
            <a:lstStyle/>
            <a:p>
              <a:r>
                <a:rPr lang="en-US" dirty="0"/>
                <a:t>V</a:t>
              </a:r>
              <a:r>
                <a:rPr lang="en-US" baseline="-25000" dirty="0"/>
                <a:t>T</a:t>
              </a:r>
              <a:r>
                <a:rPr lang="en-US" dirty="0"/>
                <a:t> = 50V</a:t>
              </a:r>
            </a:p>
          </p:txBody>
        </p:sp>
        <p:sp>
          <p:nvSpPr>
            <p:cNvPr id="12" name="TextBox 11">
              <a:extLst>
                <a:ext uri="{FF2B5EF4-FFF2-40B4-BE49-F238E27FC236}">
                  <a16:creationId xmlns:a16="http://schemas.microsoft.com/office/drawing/2014/main" id="{0AAF790F-E6F8-F947-8759-3777EE4A1D50}"/>
                </a:ext>
              </a:extLst>
            </p:cNvPr>
            <p:cNvSpPr txBox="1"/>
            <p:nvPr/>
          </p:nvSpPr>
          <p:spPr>
            <a:xfrm>
              <a:off x="5890466" y="2349892"/>
              <a:ext cx="529312" cy="369332"/>
            </a:xfrm>
            <a:prstGeom prst="rect">
              <a:avLst/>
            </a:prstGeom>
            <a:noFill/>
          </p:spPr>
          <p:txBody>
            <a:bodyPr wrap="none" rtlCol="0">
              <a:spAutoFit/>
            </a:bodyPr>
            <a:lstStyle/>
            <a:p>
              <a:r>
                <a:rPr lang="en-US" dirty="0"/>
                <a:t>C = </a:t>
              </a:r>
            </a:p>
          </p:txBody>
        </p:sp>
        <p:cxnSp>
          <p:nvCxnSpPr>
            <p:cNvPr id="13" name="Straight Arrow Connector 12">
              <a:extLst>
                <a:ext uri="{FF2B5EF4-FFF2-40B4-BE49-F238E27FC236}">
                  <a16:creationId xmlns:a16="http://schemas.microsoft.com/office/drawing/2014/main" id="{798A7FA2-4F90-574E-8E71-C0A6BA4E2700}"/>
                </a:ext>
              </a:extLst>
            </p:cNvPr>
            <p:cNvCxnSpPr>
              <a:cxnSpLocks/>
            </p:cNvCxnSpPr>
            <p:nvPr/>
          </p:nvCxnSpPr>
          <p:spPr>
            <a:xfrm flipH="1">
              <a:off x="6212048" y="335663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18B79B1E-1C1D-E440-84E4-8DDE2DAC85AC}"/>
                </a:ext>
              </a:extLst>
            </p:cNvPr>
            <p:cNvSpPr txBox="1"/>
            <p:nvPr/>
          </p:nvSpPr>
          <p:spPr>
            <a:xfrm>
              <a:off x="6419778" y="3351909"/>
              <a:ext cx="395814"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C</a:t>
              </a:r>
              <a:endParaRPr lang="en-US" sz="2800" baseline="-25000" dirty="0"/>
            </a:p>
          </p:txBody>
        </p:sp>
        <p:cxnSp>
          <p:nvCxnSpPr>
            <p:cNvPr id="17" name="Straight Arrow Connector 16">
              <a:extLst>
                <a:ext uri="{FF2B5EF4-FFF2-40B4-BE49-F238E27FC236}">
                  <a16:creationId xmlns:a16="http://schemas.microsoft.com/office/drawing/2014/main" id="{823E8CC9-2868-C94F-8C91-E8392D4450B0}"/>
                </a:ext>
              </a:extLst>
            </p:cNvPr>
            <p:cNvCxnSpPr>
              <a:cxnSpLocks/>
            </p:cNvCxnSpPr>
            <p:nvPr/>
          </p:nvCxnSpPr>
          <p:spPr>
            <a:xfrm flipH="1">
              <a:off x="3208938" y="3365323"/>
              <a:ext cx="249054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EAA87D4B-2F9F-A841-93AB-92687A4EBACB}"/>
                </a:ext>
              </a:extLst>
            </p:cNvPr>
            <p:cNvSpPr txBox="1"/>
            <p:nvPr/>
          </p:nvSpPr>
          <p:spPr>
            <a:xfrm>
              <a:off x="4264093" y="3358616"/>
              <a:ext cx="380232"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V</a:t>
              </a:r>
              <a:r>
                <a:rPr lang="en-US" baseline="-25000" dirty="0"/>
                <a:t>L</a:t>
              </a:r>
              <a:endParaRPr lang="en-US" sz="2800" baseline="-25000" dirty="0"/>
            </a:p>
          </p:txBody>
        </p:sp>
        <p:sp>
          <p:nvSpPr>
            <p:cNvPr id="19" name="Rounded Rectangle 18">
              <a:extLst>
                <a:ext uri="{FF2B5EF4-FFF2-40B4-BE49-F238E27FC236}">
                  <a16:creationId xmlns:a16="http://schemas.microsoft.com/office/drawing/2014/main" id="{3DA9C97E-F5A4-7946-8D4E-72CD7346A25D}"/>
                </a:ext>
              </a:extLst>
            </p:cNvPr>
            <p:cNvSpPr/>
            <p:nvPr/>
          </p:nvSpPr>
          <p:spPr>
            <a:xfrm>
              <a:off x="3037182" y="2195763"/>
              <a:ext cx="2728466" cy="100463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54A0829-CE31-F342-8106-E8E7243F3475}"/>
                </a:ext>
              </a:extLst>
            </p:cNvPr>
            <p:cNvCxnSpPr>
              <a:cxnSpLocks/>
            </p:cNvCxnSpPr>
            <p:nvPr/>
          </p:nvCxnSpPr>
          <p:spPr>
            <a:xfrm>
              <a:off x="2923248" y="2963282"/>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45A3D6-3607-9E4D-BBBD-3DEA79A4F158}"/>
                </a:ext>
              </a:extLst>
            </p:cNvPr>
            <p:cNvSpPr txBox="1"/>
            <p:nvPr/>
          </p:nvSpPr>
          <p:spPr>
            <a:xfrm>
              <a:off x="2559841" y="2719224"/>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cxnSp>
          <p:nvCxnSpPr>
            <p:cNvPr id="25" name="Straight Arrow Connector 24">
              <a:extLst>
                <a:ext uri="{FF2B5EF4-FFF2-40B4-BE49-F238E27FC236}">
                  <a16:creationId xmlns:a16="http://schemas.microsoft.com/office/drawing/2014/main" id="{7BDB567E-1C72-774F-AEEC-E55CA2EC59D1}"/>
                </a:ext>
              </a:extLst>
            </p:cNvPr>
            <p:cNvCxnSpPr>
              <a:cxnSpLocks/>
            </p:cNvCxnSpPr>
            <p:nvPr/>
          </p:nvCxnSpPr>
          <p:spPr>
            <a:xfrm>
              <a:off x="6210698" y="2951409"/>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3E502A8-DB8B-1C46-964A-C99871D37053}"/>
                </a:ext>
              </a:extLst>
            </p:cNvPr>
            <p:cNvSpPr txBox="1"/>
            <p:nvPr/>
          </p:nvSpPr>
          <p:spPr>
            <a:xfrm>
              <a:off x="5917555" y="2624221"/>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cxnSp>
          <p:nvCxnSpPr>
            <p:cNvPr id="27" name="Straight Arrow Connector 26">
              <a:extLst>
                <a:ext uri="{FF2B5EF4-FFF2-40B4-BE49-F238E27FC236}">
                  <a16:creationId xmlns:a16="http://schemas.microsoft.com/office/drawing/2014/main" id="{60A6F279-AEDA-D94D-8EB7-DC4E68541548}"/>
                </a:ext>
              </a:extLst>
            </p:cNvPr>
            <p:cNvCxnSpPr>
              <a:cxnSpLocks/>
            </p:cNvCxnSpPr>
            <p:nvPr/>
          </p:nvCxnSpPr>
          <p:spPr>
            <a:xfrm rot="16200000">
              <a:off x="2701607" y="3938596"/>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F9DDC26-D05B-6E4B-85C5-82B5D1A9C4FC}"/>
                </a:ext>
              </a:extLst>
            </p:cNvPr>
            <p:cNvSpPr txBox="1"/>
            <p:nvPr/>
          </p:nvSpPr>
          <p:spPr>
            <a:xfrm>
              <a:off x="2355301" y="3748743"/>
              <a:ext cx="458091" cy="391670"/>
            </a:xfrm>
            <a:prstGeom prst="rect">
              <a:avLst/>
            </a:prstGeom>
            <a:noFill/>
          </p:spPr>
          <p:txBody>
            <a:bodyPr wrap="square" rtlCol="0">
              <a:spAutoFit/>
            </a:bodyPr>
            <a:lstStyle/>
            <a:p>
              <a:pPr algn="r"/>
              <a:r>
                <a:rPr lang="en-US" dirty="0"/>
                <a:t>I</a:t>
              </a:r>
              <a:r>
                <a:rPr lang="en-US" baseline="-25000" dirty="0"/>
                <a:t>T</a:t>
              </a:r>
              <a:endParaRPr lang="en-US" sz="2800" baseline="-25000" dirty="0"/>
            </a:p>
          </p:txBody>
        </p:sp>
      </p:grpSp>
      <p:sp>
        <p:nvSpPr>
          <p:cNvPr id="29" name="Content Placeholder 2">
            <a:extLst>
              <a:ext uri="{FF2B5EF4-FFF2-40B4-BE49-F238E27FC236}">
                <a16:creationId xmlns:a16="http://schemas.microsoft.com/office/drawing/2014/main" id="{4C4DD804-DD30-774E-8EF8-2A87A0E4A89C}"/>
              </a:ext>
            </a:extLst>
          </p:cNvPr>
          <p:cNvSpPr txBox="1">
            <a:spLocks/>
          </p:cNvSpPr>
          <p:nvPr/>
        </p:nvSpPr>
        <p:spPr>
          <a:xfrm>
            <a:off x="1194448" y="1476492"/>
            <a:ext cx="3563768" cy="141287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Calculate the voltage across the coil, </a:t>
            </a:r>
            <a:r>
              <a:rPr lang="en-US" sz="2400" i="1" dirty="0" err="1"/>
              <a:t>V</a:t>
            </a:r>
            <a:r>
              <a:rPr lang="en-US" sz="2400" i="1" baseline="-25000" dirty="0" err="1"/>
              <a:t>coil</a:t>
            </a:r>
            <a:r>
              <a:rPr lang="en-US" sz="2400" i="1" dirty="0"/>
              <a:t>. Enter your answer to three decimal places.</a:t>
            </a:r>
          </a:p>
        </p:txBody>
      </p:sp>
      <p:sp>
        <p:nvSpPr>
          <p:cNvPr id="30" name="Rounded Rectangle 29">
            <a:extLst>
              <a:ext uri="{FF2B5EF4-FFF2-40B4-BE49-F238E27FC236}">
                <a16:creationId xmlns:a16="http://schemas.microsoft.com/office/drawing/2014/main" id="{B359A659-2BD1-D147-9B80-FAC6078034B2}"/>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1" name="Rectangle 30">
            <a:extLst>
              <a:ext uri="{FF2B5EF4-FFF2-40B4-BE49-F238E27FC236}">
                <a16:creationId xmlns:a16="http://schemas.microsoft.com/office/drawing/2014/main" id="{816429DB-37BC-0449-B309-48D748C44BEA}"/>
              </a:ext>
            </a:extLst>
          </p:cNvPr>
          <p:cNvSpPr/>
          <p:nvPr/>
        </p:nvSpPr>
        <p:spPr>
          <a:xfrm>
            <a:off x="1518036" y="4100151"/>
            <a:ext cx="3563769"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2" name="Rectangle 31">
            <a:extLst>
              <a:ext uri="{FF2B5EF4-FFF2-40B4-BE49-F238E27FC236}">
                <a16:creationId xmlns:a16="http://schemas.microsoft.com/office/drawing/2014/main" id="{DA2F3FB2-DE16-3344-9F7A-DCE63A5B89F6}"/>
              </a:ext>
            </a:extLst>
          </p:cNvPr>
          <p:cNvSpPr/>
          <p:nvPr/>
        </p:nvSpPr>
        <p:spPr>
          <a:xfrm>
            <a:off x="5088686" y="4136160"/>
            <a:ext cx="388248" cy="523220"/>
          </a:xfrm>
          <a:prstGeom prst="rect">
            <a:avLst/>
          </a:prstGeom>
        </p:spPr>
        <p:txBody>
          <a:bodyPr wrap="none">
            <a:spAutoFit/>
          </a:bodyPr>
          <a:lstStyle/>
          <a:p>
            <a:r>
              <a:rPr lang="en-US" sz="2800" dirty="0"/>
              <a:t>V</a:t>
            </a:r>
          </a:p>
        </p:txBody>
      </p:sp>
      <p:sp>
        <p:nvSpPr>
          <p:cNvPr id="33" name="Rectangle 32">
            <a:extLst>
              <a:ext uri="{FF2B5EF4-FFF2-40B4-BE49-F238E27FC236}">
                <a16:creationId xmlns:a16="http://schemas.microsoft.com/office/drawing/2014/main" id="{AE01B2E3-78B3-AA4E-8000-B02F7FA26896}"/>
              </a:ext>
            </a:extLst>
          </p:cNvPr>
          <p:cNvSpPr/>
          <p:nvPr/>
        </p:nvSpPr>
        <p:spPr>
          <a:xfrm>
            <a:off x="789361" y="4117655"/>
            <a:ext cx="704808" cy="523220"/>
          </a:xfrm>
          <a:prstGeom prst="rect">
            <a:avLst/>
          </a:prstGeom>
        </p:spPr>
        <p:txBody>
          <a:bodyPr wrap="none">
            <a:spAutoFit/>
          </a:bodyPr>
          <a:lstStyle/>
          <a:p>
            <a:r>
              <a:rPr lang="en-US" sz="2800" dirty="0" err="1"/>
              <a:t>V</a:t>
            </a:r>
            <a:r>
              <a:rPr lang="en-US" sz="2800" baseline="-25000" dirty="0" err="1"/>
              <a:t>coil</a:t>
            </a:r>
            <a:endParaRPr lang="en-US" sz="2800" baseline="-25000" dirty="0"/>
          </a:p>
        </p:txBody>
      </p:sp>
    </p:spTree>
    <p:custDataLst>
      <p:tags r:id="rId1"/>
    </p:custDataLst>
    <p:extLst>
      <p:ext uri="{BB962C8B-B14F-4D97-AF65-F5344CB8AC3E}">
        <p14:creationId xmlns:p14="http://schemas.microsoft.com/office/powerpoint/2010/main" val="2046449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NOC_Resonance</a:t>
            </a:r>
            <a:r>
              <a:rPr lang="en-GB" dirty="0"/>
              <a:t>”</a:t>
            </a:r>
          </a:p>
          <a:p>
            <a:pPr marL="285750" indent="-285750">
              <a:buFont typeface="Arial" panose="020B0604020202020204" pitchFamily="34" charset="0"/>
              <a:buChar char="•"/>
            </a:pPr>
            <a:r>
              <a:rPr lang="en-GB" dirty="0"/>
              <a:t>Open the circuit.</a:t>
            </a:r>
          </a:p>
          <a:p>
            <a:pPr marL="285750" indent="-285750">
              <a:buFont typeface="Arial" panose="020B0604020202020204" pitchFamily="34" charset="0"/>
              <a:buChar char="•"/>
            </a:pPr>
            <a:r>
              <a:rPr lang="en-GB" dirty="0"/>
              <a:t>This circuit has an AC power supply with a frequency of 650Hz (or 650 cycles per second) and a peak voltage of 9V. It also has a 30Ω resistor and a 20mH inductor and 2μF capacitor.</a:t>
            </a:r>
          </a:p>
          <a:p>
            <a:pPr marL="285750" indent="-285750">
              <a:buFont typeface="Arial" panose="020B0604020202020204" pitchFamily="34" charset="0"/>
              <a:buChar char="•"/>
            </a:pPr>
            <a:r>
              <a:rPr lang="en-GB" dirty="0"/>
              <a:t>Start by making a copy of the following table on a piece of paper.</a:t>
            </a:r>
          </a:p>
        </p:txBody>
      </p:sp>
    </p:spTree>
    <p:custDataLst>
      <p:tags r:id="rId1"/>
    </p:custDataLst>
    <p:extLst>
      <p:ext uri="{BB962C8B-B14F-4D97-AF65-F5344CB8AC3E}">
        <p14:creationId xmlns:p14="http://schemas.microsoft.com/office/powerpoint/2010/main" val="653237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3)</a:t>
            </a:r>
          </a:p>
        </p:txBody>
      </p:sp>
      <p:graphicFrame>
        <p:nvGraphicFramePr>
          <p:cNvPr id="4" name="Table 3">
            <a:extLst>
              <a:ext uri="{FF2B5EF4-FFF2-40B4-BE49-F238E27FC236}">
                <a16:creationId xmlns:a16="http://schemas.microsoft.com/office/drawing/2014/main" id="{45B13668-AC94-5045-8F8B-6EE74844B35D}"/>
              </a:ext>
            </a:extLst>
          </p:cNvPr>
          <p:cNvGraphicFramePr>
            <a:graphicFrameLocks noGrp="1"/>
          </p:cNvGraphicFramePr>
          <p:nvPr>
            <p:extLst>
              <p:ext uri="{D42A27DB-BD31-4B8C-83A1-F6EECF244321}">
                <p14:modId xmlns:p14="http://schemas.microsoft.com/office/powerpoint/2010/main" val="3131254594"/>
              </p:ext>
            </p:extLst>
          </p:nvPr>
        </p:nvGraphicFramePr>
        <p:xfrm>
          <a:off x="703956" y="1233578"/>
          <a:ext cx="8472704" cy="3453495"/>
        </p:xfrm>
        <a:graphic>
          <a:graphicData uri="http://schemas.openxmlformats.org/drawingml/2006/table">
            <a:tbl>
              <a:tblPr>
                <a:tableStyleId>{5940675A-B579-460E-94D1-54222C63F5DA}</a:tableStyleId>
              </a:tblPr>
              <a:tblGrid>
                <a:gridCol w="1059088">
                  <a:extLst>
                    <a:ext uri="{9D8B030D-6E8A-4147-A177-3AD203B41FA5}">
                      <a16:colId xmlns:a16="http://schemas.microsoft.com/office/drawing/2014/main" val="2474866135"/>
                    </a:ext>
                  </a:extLst>
                </a:gridCol>
                <a:gridCol w="1059088">
                  <a:extLst>
                    <a:ext uri="{9D8B030D-6E8A-4147-A177-3AD203B41FA5}">
                      <a16:colId xmlns:a16="http://schemas.microsoft.com/office/drawing/2014/main" val="289685144"/>
                    </a:ext>
                  </a:extLst>
                </a:gridCol>
                <a:gridCol w="1059088">
                  <a:extLst>
                    <a:ext uri="{9D8B030D-6E8A-4147-A177-3AD203B41FA5}">
                      <a16:colId xmlns:a16="http://schemas.microsoft.com/office/drawing/2014/main" val="1774494727"/>
                    </a:ext>
                  </a:extLst>
                </a:gridCol>
                <a:gridCol w="1059088">
                  <a:extLst>
                    <a:ext uri="{9D8B030D-6E8A-4147-A177-3AD203B41FA5}">
                      <a16:colId xmlns:a16="http://schemas.microsoft.com/office/drawing/2014/main" val="2620367234"/>
                    </a:ext>
                  </a:extLst>
                </a:gridCol>
                <a:gridCol w="1059088">
                  <a:extLst>
                    <a:ext uri="{9D8B030D-6E8A-4147-A177-3AD203B41FA5}">
                      <a16:colId xmlns:a16="http://schemas.microsoft.com/office/drawing/2014/main" val="645552089"/>
                    </a:ext>
                  </a:extLst>
                </a:gridCol>
                <a:gridCol w="1059088">
                  <a:extLst>
                    <a:ext uri="{9D8B030D-6E8A-4147-A177-3AD203B41FA5}">
                      <a16:colId xmlns:a16="http://schemas.microsoft.com/office/drawing/2014/main" val="1789192945"/>
                    </a:ext>
                  </a:extLst>
                </a:gridCol>
                <a:gridCol w="1059088">
                  <a:extLst>
                    <a:ext uri="{9D8B030D-6E8A-4147-A177-3AD203B41FA5}">
                      <a16:colId xmlns:a16="http://schemas.microsoft.com/office/drawing/2014/main" val="1730498211"/>
                    </a:ext>
                  </a:extLst>
                </a:gridCol>
                <a:gridCol w="1059088">
                  <a:extLst>
                    <a:ext uri="{9D8B030D-6E8A-4147-A177-3AD203B41FA5}">
                      <a16:colId xmlns:a16="http://schemas.microsoft.com/office/drawing/2014/main" val="3331272789"/>
                    </a:ext>
                  </a:extLst>
                </a:gridCol>
              </a:tblGrid>
              <a:tr h="690699">
                <a:tc>
                  <a:txBody>
                    <a:bodyPr/>
                    <a:lstStyle/>
                    <a:p>
                      <a:pPr algn="ctr"/>
                      <a:r>
                        <a:rPr lang="en-US" sz="2400" i="1" dirty="0"/>
                        <a:t>f</a:t>
                      </a:r>
                    </a:p>
                  </a:txBody>
                  <a:tcPr anchor="ctr"/>
                </a:tc>
                <a:tc>
                  <a:txBody>
                    <a:bodyPr/>
                    <a:lstStyle/>
                    <a:p>
                      <a:pPr algn="ctr"/>
                      <a:r>
                        <a:rPr lang="en-US" sz="2000" dirty="0"/>
                        <a:t>650Hz</a:t>
                      </a:r>
                    </a:p>
                  </a:txBody>
                  <a:tcPr anchor="ctr"/>
                </a:tc>
                <a:tc>
                  <a:txBody>
                    <a:bodyPr/>
                    <a:lstStyle/>
                    <a:p>
                      <a:pPr algn="ctr"/>
                      <a:r>
                        <a:rPr lang="en-US" sz="2000" dirty="0"/>
                        <a:t>700Hz</a:t>
                      </a:r>
                    </a:p>
                  </a:txBody>
                  <a:tcPr anchor="ctr"/>
                </a:tc>
                <a:tc>
                  <a:txBody>
                    <a:bodyPr/>
                    <a:lstStyle/>
                    <a:p>
                      <a:pPr algn="ctr"/>
                      <a:r>
                        <a:rPr lang="en-US" sz="2000" dirty="0"/>
                        <a:t>750Hz</a:t>
                      </a:r>
                    </a:p>
                  </a:txBody>
                  <a:tcPr anchor="ctr"/>
                </a:tc>
                <a:tc>
                  <a:txBody>
                    <a:bodyPr/>
                    <a:lstStyle/>
                    <a:p>
                      <a:pPr algn="ctr"/>
                      <a:r>
                        <a:rPr lang="en-US" sz="2000" dirty="0"/>
                        <a:t>800Hz</a:t>
                      </a:r>
                    </a:p>
                  </a:txBody>
                  <a:tcPr anchor="ctr"/>
                </a:tc>
                <a:tc>
                  <a:txBody>
                    <a:bodyPr/>
                    <a:lstStyle/>
                    <a:p>
                      <a:pPr algn="ctr"/>
                      <a:r>
                        <a:rPr lang="en-US" sz="2000" dirty="0"/>
                        <a:t>850Hz</a:t>
                      </a:r>
                    </a:p>
                  </a:txBody>
                  <a:tcPr anchor="ctr"/>
                </a:tc>
                <a:tc>
                  <a:txBody>
                    <a:bodyPr/>
                    <a:lstStyle/>
                    <a:p>
                      <a:pPr algn="ctr"/>
                      <a:r>
                        <a:rPr lang="en-US" sz="2000" dirty="0"/>
                        <a:t>900Hz</a:t>
                      </a:r>
                    </a:p>
                  </a:txBody>
                  <a:tcPr anchor="ctr"/>
                </a:tc>
                <a:tc>
                  <a:txBody>
                    <a:bodyPr/>
                    <a:lstStyle/>
                    <a:p>
                      <a:pPr algn="ctr"/>
                      <a:r>
                        <a:rPr lang="en-US" sz="2000" dirty="0"/>
                        <a:t>950Hz</a:t>
                      </a:r>
                    </a:p>
                  </a:txBody>
                  <a:tcPr anchor="ctr"/>
                </a:tc>
                <a:extLst>
                  <a:ext uri="{0D108BD9-81ED-4DB2-BD59-A6C34878D82A}">
                    <a16:rowId xmlns:a16="http://schemas.microsoft.com/office/drawing/2014/main" val="3734791454"/>
                  </a:ext>
                </a:extLst>
              </a:tr>
              <a:tr h="690699">
                <a:tc>
                  <a:txBody>
                    <a:bodyPr/>
                    <a:lstStyle/>
                    <a:p>
                      <a:pPr algn="ctr"/>
                      <a:r>
                        <a:rPr lang="en-US" sz="2400" dirty="0"/>
                        <a:t>I</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79985208"/>
                  </a:ext>
                </a:extLst>
              </a:tr>
              <a:tr h="690699">
                <a:tc>
                  <a:txBody>
                    <a:bodyPr/>
                    <a:lstStyle/>
                    <a:p>
                      <a:pPr algn="ctr"/>
                      <a:r>
                        <a:rPr lang="en-US" sz="2400" dirty="0"/>
                        <a:t>X</a:t>
                      </a:r>
                      <a:r>
                        <a:rPr lang="en-US" sz="2400" baseline="-25000" dirty="0"/>
                        <a:t>L</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30971699"/>
                  </a:ext>
                </a:extLst>
              </a:tr>
              <a:tr h="690699">
                <a:tc>
                  <a:txBody>
                    <a:bodyPr/>
                    <a:lstStyle/>
                    <a:p>
                      <a:pPr algn="ctr"/>
                      <a:r>
                        <a:rPr lang="en-US" sz="2400" dirty="0"/>
                        <a:t>X</a:t>
                      </a:r>
                      <a:r>
                        <a:rPr lang="en-US" sz="2400" baseline="-25000" dirty="0"/>
                        <a:t>C</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34230135"/>
                  </a:ext>
                </a:extLst>
              </a:tr>
              <a:tr h="690699">
                <a:tc>
                  <a:txBody>
                    <a:bodyPr/>
                    <a:lstStyle/>
                    <a:p>
                      <a:pPr marL="0" algn="ctr" defTabSz="667146" rtl="0" eaLnBrk="1" latinLnBrk="0" hangingPunct="1"/>
                      <a:r>
                        <a:rPr lang="en-US" sz="2400" kern="1200" dirty="0">
                          <a:solidFill>
                            <a:schemeClr val="tx1"/>
                          </a:solidFill>
                          <a:latin typeface="+mn-lt"/>
                          <a:ea typeface="+mn-ea"/>
                          <a:cs typeface="+mn-cs"/>
                        </a:rPr>
                        <a:t>Z</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74444631"/>
                  </a:ext>
                </a:extLst>
              </a:tr>
            </a:tbl>
          </a:graphicData>
        </a:graphic>
      </p:graphicFrame>
    </p:spTree>
    <p:custDataLst>
      <p:tags r:id="rId1"/>
    </p:custDataLst>
    <p:extLst>
      <p:ext uri="{BB962C8B-B14F-4D97-AF65-F5344CB8AC3E}">
        <p14:creationId xmlns:p14="http://schemas.microsoft.com/office/powerpoint/2010/main" val="408715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(3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pPr marL="342900" indent="-342900">
              <a:buFont typeface="+mj-lt"/>
              <a:buAutoNum type="arabicPeriod"/>
            </a:pPr>
            <a:r>
              <a:rPr lang="en-GB" dirty="0"/>
              <a:t>With the supply frequency at 650Hz, click on the ammeter and write down the value of the circuit current. Also calculate X</a:t>
            </a:r>
            <a:r>
              <a:rPr lang="en-GB" baseline="-25000" dirty="0"/>
              <a:t>L</a:t>
            </a:r>
            <a:r>
              <a:rPr lang="en-GB" dirty="0"/>
              <a:t>, X</a:t>
            </a:r>
            <a:r>
              <a:rPr lang="en-GB" baseline="-25000" dirty="0"/>
              <a:t>C</a:t>
            </a:r>
            <a:r>
              <a:rPr lang="en-GB" dirty="0"/>
              <a:t> and Z.</a:t>
            </a:r>
          </a:p>
          <a:p>
            <a:pPr marL="342900" indent="-342900">
              <a:buFont typeface="+mj-lt"/>
              <a:buAutoNum type="arabicPeriod"/>
            </a:pPr>
            <a:r>
              <a:rPr lang="en-GB" dirty="0"/>
              <a:t>Now click on the supply and then on the spanner icon. Select Frequency and change it to 700Hz. Write down the values of the circuit current, X</a:t>
            </a:r>
            <a:r>
              <a:rPr lang="en-GB" baseline="-25000" dirty="0"/>
              <a:t>L</a:t>
            </a:r>
            <a:r>
              <a:rPr lang="en-GB" dirty="0"/>
              <a:t>, X</a:t>
            </a:r>
            <a:r>
              <a:rPr lang="en-GB" baseline="-25000" dirty="0"/>
              <a:t>C</a:t>
            </a:r>
            <a:r>
              <a:rPr lang="en-GB" dirty="0"/>
              <a:t> and Z. Note: you may need to give the simulation time to settle on a current value.</a:t>
            </a:r>
          </a:p>
          <a:p>
            <a:pPr marL="342900" indent="-342900">
              <a:buFont typeface="+mj-lt"/>
              <a:buAutoNum type="arabicPeriod"/>
            </a:pPr>
            <a:r>
              <a:rPr lang="en-GB" dirty="0"/>
              <a:t>Complete the table.</a:t>
            </a:r>
          </a:p>
          <a:p>
            <a:pPr marL="342900" indent="-342900">
              <a:buFont typeface="+mj-lt"/>
              <a:buAutoNum type="arabicPeriod"/>
            </a:pPr>
            <a:r>
              <a:rPr lang="en-GB" dirty="0"/>
              <a:t>At what frequency is a maximum current reached? What is the total impedance in the circuit when the current is a maximum? What is the relationship between the total impedance and the value of R when the current is a maximum?</a:t>
            </a:r>
          </a:p>
          <a:p>
            <a:pPr marL="342900" indent="-342900">
              <a:buFont typeface="+mj-lt"/>
              <a:buAutoNum type="arabicPeriod"/>
            </a:pPr>
            <a:r>
              <a:rPr lang="en-GB" dirty="0"/>
              <a:t>What can you say about the values of X</a:t>
            </a:r>
            <a:r>
              <a:rPr lang="en-GB" baseline="-25000" dirty="0"/>
              <a:t>L</a:t>
            </a:r>
            <a:r>
              <a:rPr lang="en-GB" dirty="0"/>
              <a:t> and X</a:t>
            </a:r>
            <a:r>
              <a:rPr lang="en-GB" baseline="-25000" dirty="0"/>
              <a:t>C</a:t>
            </a:r>
            <a:r>
              <a:rPr lang="en-GB" dirty="0"/>
              <a:t> when the current is a maximum?</a:t>
            </a:r>
          </a:p>
          <a:p>
            <a:pPr marL="342900" indent="-342900">
              <a:buFont typeface="+mj-lt"/>
              <a:buAutoNum type="arabicPeriod"/>
            </a:pPr>
            <a:r>
              <a:rPr lang="en-GB" dirty="0"/>
              <a:t>What are the values for V</a:t>
            </a:r>
            <a:r>
              <a:rPr lang="en-GB" baseline="-25000" dirty="0"/>
              <a:t>L</a:t>
            </a:r>
            <a:r>
              <a:rPr lang="en-GB" dirty="0"/>
              <a:t> and V</a:t>
            </a:r>
            <a:r>
              <a:rPr lang="en-GB" baseline="-25000" dirty="0"/>
              <a:t>C</a:t>
            </a:r>
            <a:r>
              <a:rPr lang="en-GB" dirty="0"/>
              <a:t> when the current is a maximum? Click on the respective voltmeters to find out.</a:t>
            </a:r>
          </a:p>
          <a:p>
            <a:pPr marL="342900" indent="-342900">
              <a:buFont typeface="+mj-lt"/>
              <a:buAutoNum type="arabicPeriod"/>
            </a:pPr>
            <a:r>
              <a:rPr lang="en-GB" dirty="0"/>
              <a:t>On the same set of axes, draw graphs of X</a:t>
            </a:r>
            <a:r>
              <a:rPr lang="en-GB" baseline="-25000" dirty="0"/>
              <a:t>L</a:t>
            </a:r>
            <a:r>
              <a:rPr lang="en-GB" dirty="0"/>
              <a:t> vs </a:t>
            </a:r>
            <a:r>
              <a:rPr lang="en-GB" i="1" dirty="0"/>
              <a:t>f</a:t>
            </a:r>
            <a:r>
              <a:rPr lang="en-GB" dirty="0"/>
              <a:t> and X</a:t>
            </a:r>
            <a:r>
              <a:rPr lang="en-GB" baseline="-25000" dirty="0"/>
              <a:t>C</a:t>
            </a:r>
            <a:r>
              <a:rPr lang="en-GB" dirty="0"/>
              <a:t> vs </a:t>
            </a:r>
            <a:r>
              <a:rPr lang="en-GB" i="1" dirty="0"/>
              <a:t>f</a:t>
            </a:r>
            <a:r>
              <a:rPr lang="en-GB" dirty="0"/>
              <a:t>.</a:t>
            </a:r>
          </a:p>
          <a:p>
            <a:pPr marL="342900" indent="-342900">
              <a:buFont typeface="+mj-lt"/>
              <a:buAutoNum type="arabicPeriod"/>
            </a:pPr>
            <a:r>
              <a:rPr lang="en-GB" dirty="0"/>
              <a:t>How does this graph relate to the frequency you found at which the current is a maximum?</a:t>
            </a:r>
          </a:p>
        </p:txBody>
      </p:sp>
    </p:spTree>
    <p:custDataLst>
      <p:tags r:id="rId1"/>
    </p:custDataLst>
    <p:extLst>
      <p:ext uri="{BB962C8B-B14F-4D97-AF65-F5344CB8AC3E}">
        <p14:creationId xmlns:p14="http://schemas.microsoft.com/office/powerpoint/2010/main" val="2136181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screencast video presented by an expert presenter. The presenter needs to work through the Doc01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Complete the table showing how to do at least 1 column’s changes and calculations (see next slide)</a:t>
            </a:r>
          </a:p>
          <a:p>
            <a:pPr marL="285750" indent="-285750">
              <a:buFont typeface="Arial" panose="020B0604020202020204" pitchFamily="34" charset="0"/>
              <a:buChar char="•"/>
            </a:pPr>
            <a:r>
              <a:rPr lang="en-GB" dirty="0"/>
              <a:t>Show that max current happens at 800Hz. At this frequency XL = XC but because they are in opposite directions (show a phasor diagram) they cancel each other out.</a:t>
            </a:r>
          </a:p>
          <a:p>
            <a:pPr marL="285750" indent="-285750">
              <a:buFont typeface="Arial" panose="020B0604020202020204" pitchFamily="34" charset="0"/>
              <a:buChar char="•"/>
            </a:pPr>
            <a:r>
              <a:rPr lang="en-GB" dirty="0"/>
              <a:t>Explain that the total reactance is thus zero and Z = R. Because impedance is at a minimum, current is at a maximum.</a:t>
            </a:r>
          </a:p>
          <a:p>
            <a:pPr marL="285750" indent="-285750">
              <a:buFont typeface="Arial" panose="020B0604020202020204" pitchFamily="34" charset="0"/>
              <a:buChar char="•"/>
            </a:pPr>
            <a:r>
              <a:rPr lang="en-GB" dirty="0"/>
              <a:t>All of this only happens when the frequency is 800Hz.</a:t>
            </a:r>
          </a:p>
          <a:p>
            <a:pPr marL="285750" indent="-285750">
              <a:buFont typeface="Arial" panose="020B0604020202020204" pitchFamily="34" charset="0"/>
              <a:buChar char="•"/>
            </a:pPr>
            <a:r>
              <a:rPr lang="en-GB" dirty="0"/>
              <a:t>Show the graphs of X</a:t>
            </a:r>
            <a:r>
              <a:rPr lang="en-GB" baseline="-25000" dirty="0"/>
              <a:t>L</a:t>
            </a:r>
            <a:r>
              <a:rPr lang="en-GB" dirty="0"/>
              <a:t> and X</a:t>
            </a:r>
            <a:r>
              <a:rPr lang="en-GB" baseline="-25000" dirty="0"/>
              <a:t>C</a:t>
            </a:r>
            <a:r>
              <a:rPr lang="en-GB" dirty="0"/>
              <a:t> vs </a:t>
            </a:r>
            <a:r>
              <a:rPr lang="en-GB" i="1" dirty="0"/>
              <a:t>f</a:t>
            </a:r>
            <a:r>
              <a:rPr lang="en-GB" dirty="0"/>
              <a:t> (see https://</a:t>
            </a:r>
            <a:r>
              <a:rPr lang="en-GB" dirty="0" err="1"/>
              <a:t>www.desmos.com</a:t>
            </a:r>
            <a:r>
              <a:rPr lang="en-GB" dirty="0"/>
              <a:t>/calculator/cycwnsry8k) and pinpoint where they cross – this frequency is called the </a:t>
            </a:r>
            <a:r>
              <a:rPr lang="en-GB" b="1" dirty="0"/>
              <a:t>resonant frequency (</a:t>
            </a:r>
            <a:r>
              <a:rPr lang="en-GB" i="1" dirty="0" err="1"/>
              <a:t>f</a:t>
            </a:r>
            <a:r>
              <a:rPr lang="en-GB" i="1" baseline="-25000" dirty="0" err="1"/>
              <a:t>r</a:t>
            </a:r>
            <a:r>
              <a:rPr lang="en-GB" dirty="0"/>
              <a:t> )– that frequency where the inductive and capacitive </a:t>
            </a:r>
            <a:r>
              <a:rPr lang="en-GB" dirty="0" err="1"/>
              <a:t>reactances</a:t>
            </a:r>
            <a:r>
              <a:rPr lang="en-GB" dirty="0"/>
              <a:t> are equal and opposite.</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632605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p:graphicFrame>
        <p:nvGraphicFramePr>
          <p:cNvPr id="5" name="Table 4">
            <a:extLst>
              <a:ext uri="{FF2B5EF4-FFF2-40B4-BE49-F238E27FC236}">
                <a16:creationId xmlns:a16="http://schemas.microsoft.com/office/drawing/2014/main" id="{FA211E34-0070-F847-B7DE-455F27A07CCB}"/>
              </a:ext>
            </a:extLst>
          </p:cNvPr>
          <p:cNvGraphicFramePr>
            <a:graphicFrameLocks noGrp="1"/>
          </p:cNvGraphicFramePr>
          <p:nvPr>
            <p:extLst>
              <p:ext uri="{D42A27DB-BD31-4B8C-83A1-F6EECF244321}">
                <p14:modId xmlns:p14="http://schemas.microsoft.com/office/powerpoint/2010/main" val="696916256"/>
              </p:ext>
            </p:extLst>
          </p:nvPr>
        </p:nvGraphicFramePr>
        <p:xfrm>
          <a:off x="703955" y="1233578"/>
          <a:ext cx="9207488" cy="3453495"/>
        </p:xfrm>
        <a:graphic>
          <a:graphicData uri="http://schemas.openxmlformats.org/drawingml/2006/table">
            <a:tbl>
              <a:tblPr>
                <a:tableStyleId>{5940675A-B579-460E-94D1-54222C63F5DA}</a:tableStyleId>
              </a:tblPr>
              <a:tblGrid>
                <a:gridCol w="1150936">
                  <a:extLst>
                    <a:ext uri="{9D8B030D-6E8A-4147-A177-3AD203B41FA5}">
                      <a16:colId xmlns:a16="http://schemas.microsoft.com/office/drawing/2014/main" val="2474866135"/>
                    </a:ext>
                  </a:extLst>
                </a:gridCol>
                <a:gridCol w="1150936">
                  <a:extLst>
                    <a:ext uri="{9D8B030D-6E8A-4147-A177-3AD203B41FA5}">
                      <a16:colId xmlns:a16="http://schemas.microsoft.com/office/drawing/2014/main" val="289685144"/>
                    </a:ext>
                  </a:extLst>
                </a:gridCol>
                <a:gridCol w="1150936">
                  <a:extLst>
                    <a:ext uri="{9D8B030D-6E8A-4147-A177-3AD203B41FA5}">
                      <a16:colId xmlns:a16="http://schemas.microsoft.com/office/drawing/2014/main" val="1774494727"/>
                    </a:ext>
                  </a:extLst>
                </a:gridCol>
                <a:gridCol w="1150936">
                  <a:extLst>
                    <a:ext uri="{9D8B030D-6E8A-4147-A177-3AD203B41FA5}">
                      <a16:colId xmlns:a16="http://schemas.microsoft.com/office/drawing/2014/main" val="2620367234"/>
                    </a:ext>
                  </a:extLst>
                </a:gridCol>
                <a:gridCol w="1150936">
                  <a:extLst>
                    <a:ext uri="{9D8B030D-6E8A-4147-A177-3AD203B41FA5}">
                      <a16:colId xmlns:a16="http://schemas.microsoft.com/office/drawing/2014/main" val="645552089"/>
                    </a:ext>
                  </a:extLst>
                </a:gridCol>
                <a:gridCol w="1150936">
                  <a:extLst>
                    <a:ext uri="{9D8B030D-6E8A-4147-A177-3AD203B41FA5}">
                      <a16:colId xmlns:a16="http://schemas.microsoft.com/office/drawing/2014/main" val="1789192945"/>
                    </a:ext>
                  </a:extLst>
                </a:gridCol>
                <a:gridCol w="1150936">
                  <a:extLst>
                    <a:ext uri="{9D8B030D-6E8A-4147-A177-3AD203B41FA5}">
                      <a16:colId xmlns:a16="http://schemas.microsoft.com/office/drawing/2014/main" val="1730498211"/>
                    </a:ext>
                  </a:extLst>
                </a:gridCol>
                <a:gridCol w="1150936">
                  <a:extLst>
                    <a:ext uri="{9D8B030D-6E8A-4147-A177-3AD203B41FA5}">
                      <a16:colId xmlns:a16="http://schemas.microsoft.com/office/drawing/2014/main" val="3331272789"/>
                    </a:ext>
                  </a:extLst>
                </a:gridCol>
              </a:tblGrid>
              <a:tr h="690699">
                <a:tc>
                  <a:txBody>
                    <a:bodyPr/>
                    <a:lstStyle/>
                    <a:p>
                      <a:pPr algn="ctr"/>
                      <a:r>
                        <a:rPr lang="en-US" sz="2400" i="1" dirty="0"/>
                        <a:t>f</a:t>
                      </a:r>
                    </a:p>
                  </a:txBody>
                  <a:tcPr anchor="ctr"/>
                </a:tc>
                <a:tc>
                  <a:txBody>
                    <a:bodyPr/>
                    <a:lstStyle/>
                    <a:p>
                      <a:pPr algn="ctr"/>
                      <a:r>
                        <a:rPr lang="en-US" sz="2000" dirty="0"/>
                        <a:t>650Hz</a:t>
                      </a:r>
                    </a:p>
                  </a:txBody>
                  <a:tcPr anchor="ctr"/>
                </a:tc>
                <a:tc>
                  <a:txBody>
                    <a:bodyPr/>
                    <a:lstStyle/>
                    <a:p>
                      <a:pPr algn="ctr"/>
                      <a:r>
                        <a:rPr lang="en-US" sz="2000" dirty="0"/>
                        <a:t>700Hz</a:t>
                      </a:r>
                    </a:p>
                  </a:txBody>
                  <a:tcPr anchor="ctr"/>
                </a:tc>
                <a:tc>
                  <a:txBody>
                    <a:bodyPr/>
                    <a:lstStyle/>
                    <a:p>
                      <a:pPr algn="ctr"/>
                      <a:r>
                        <a:rPr lang="en-US" sz="2000" dirty="0"/>
                        <a:t>750Hz</a:t>
                      </a:r>
                    </a:p>
                  </a:txBody>
                  <a:tcPr anchor="ctr"/>
                </a:tc>
                <a:tc>
                  <a:txBody>
                    <a:bodyPr/>
                    <a:lstStyle/>
                    <a:p>
                      <a:pPr algn="ctr"/>
                      <a:r>
                        <a:rPr lang="en-US" sz="2000" dirty="0"/>
                        <a:t>800Hz</a:t>
                      </a:r>
                    </a:p>
                  </a:txBody>
                  <a:tcPr anchor="ctr"/>
                </a:tc>
                <a:tc>
                  <a:txBody>
                    <a:bodyPr/>
                    <a:lstStyle/>
                    <a:p>
                      <a:pPr algn="ctr"/>
                      <a:r>
                        <a:rPr lang="en-US" sz="2000" dirty="0"/>
                        <a:t>850Hz</a:t>
                      </a:r>
                    </a:p>
                  </a:txBody>
                  <a:tcPr anchor="ctr"/>
                </a:tc>
                <a:tc>
                  <a:txBody>
                    <a:bodyPr/>
                    <a:lstStyle/>
                    <a:p>
                      <a:pPr algn="ctr"/>
                      <a:r>
                        <a:rPr lang="en-US" sz="2000" dirty="0"/>
                        <a:t>900Hz</a:t>
                      </a:r>
                    </a:p>
                  </a:txBody>
                  <a:tcPr anchor="ctr"/>
                </a:tc>
                <a:tc>
                  <a:txBody>
                    <a:bodyPr/>
                    <a:lstStyle/>
                    <a:p>
                      <a:pPr algn="ctr"/>
                      <a:r>
                        <a:rPr lang="en-US" sz="2000" dirty="0"/>
                        <a:t>950Hz</a:t>
                      </a:r>
                    </a:p>
                  </a:txBody>
                  <a:tcPr anchor="ctr"/>
                </a:tc>
                <a:extLst>
                  <a:ext uri="{0D108BD9-81ED-4DB2-BD59-A6C34878D82A}">
                    <a16:rowId xmlns:a16="http://schemas.microsoft.com/office/drawing/2014/main" val="3734791454"/>
                  </a:ext>
                </a:extLst>
              </a:tr>
              <a:tr h="690699">
                <a:tc>
                  <a:txBody>
                    <a:bodyPr/>
                    <a:lstStyle/>
                    <a:p>
                      <a:pPr algn="ctr"/>
                      <a:r>
                        <a:rPr lang="en-US" sz="2400" dirty="0"/>
                        <a:t>I</a:t>
                      </a:r>
                    </a:p>
                  </a:txBody>
                  <a:tcPr anchor="ctr"/>
                </a:tc>
                <a:tc>
                  <a:txBody>
                    <a:bodyPr/>
                    <a:lstStyle/>
                    <a:p>
                      <a:pPr algn="ctr"/>
                      <a:r>
                        <a:rPr lang="en-US" sz="1800" dirty="0"/>
                        <a:t>175mA</a:t>
                      </a:r>
                    </a:p>
                  </a:txBody>
                  <a:tcPr anchor="ctr"/>
                </a:tc>
                <a:tc>
                  <a:txBody>
                    <a:bodyPr/>
                    <a:lstStyle/>
                    <a:p>
                      <a:pPr algn="ctr"/>
                      <a:r>
                        <a:rPr lang="en-US" sz="1800" dirty="0"/>
                        <a:t>225mA</a:t>
                      </a:r>
                    </a:p>
                  </a:txBody>
                  <a:tcPr anchor="ctr"/>
                </a:tc>
                <a:tc>
                  <a:txBody>
                    <a:bodyPr/>
                    <a:lstStyle/>
                    <a:p>
                      <a:pPr algn="ctr"/>
                      <a:r>
                        <a:rPr lang="en-US" sz="1800" dirty="0"/>
                        <a:t>276mA</a:t>
                      </a:r>
                    </a:p>
                  </a:txBody>
                  <a:tcPr anchor="ctr"/>
                </a:tc>
                <a:tc>
                  <a:txBody>
                    <a:bodyPr/>
                    <a:lstStyle/>
                    <a:p>
                      <a:pPr algn="ctr"/>
                      <a:r>
                        <a:rPr lang="en-US" sz="1800" dirty="0"/>
                        <a:t>299mA</a:t>
                      </a:r>
                    </a:p>
                  </a:txBody>
                  <a:tcPr anchor="ctr"/>
                </a:tc>
                <a:tc>
                  <a:txBody>
                    <a:bodyPr/>
                    <a:lstStyle/>
                    <a:p>
                      <a:pPr algn="ctr"/>
                      <a:r>
                        <a:rPr lang="en-US" sz="1800" dirty="0"/>
                        <a:t>276mA</a:t>
                      </a:r>
                    </a:p>
                  </a:txBody>
                  <a:tcPr anchor="ctr"/>
                </a:tc>
                <a:tc>
                  <a:txBody>
                    <a:bodyPr/>
                    <a:lstStyle/>
                    <a:p>
                      <a:pPr algn="ctr"/>
                      <a:r>
                        <a:rPr lang="en-US" sz="1800" dirty="0"/>
                        <a:t>234mA</a:t>
                      </a:r>
                    </a:p>
                  </a:txBody>
                  <a:tcPr anchor="ctr"/>
                </a:tc>
                <a:tc>
                  <a:txBody>
                    <a:bodyPr/>
                    <a:lstStyle/>
                    <a:p>
                      <a:pPr algn="ctr"/>
                      <a:r>
                        <a:rPr lang="en-US" sz="1800" dirty="0"/>
                        <a:t>195mA</a:t>
                      </a:r>
                    </a:p>
                  </a:txBody>
                  <a:tcPr anchor="ctr"/>
                </a:tc>
                <a:extLst>
                  <a:ext uri="{0D108BD9-81ED-4DB2-BD59-A6C34878D82A}">
                    <a16:rowId xmlns:a16="http://schemas.microsoft.com/office/drawing/2014/main" val="1379985208"/>
                  </a:ext>
                </a:extLst>
              </a:tr>
              <a:tr h="690699">
                <a:tc>
                  <a:txBody>
                    <a:bodyPr/>
                    <a:lstStyle/>
                    <a:p>
                      <a:pPr algn="ctr"/>
                      <a:r>
                        <a:rPr lang="en-US" sz="2400" dirty="0"/>
                        <a:t>X</a:t>
                      </a:r>
                      <a:r>
                        <a:rPr lang="en-US" sz="2400" baseline="-25000" dirty="0"/>
                        <a:t>L</a:t>
                      </a:r>
                    </a:p>
                  </a:txBody>
                  <a:tcPr anchor="ctr"/>
                </a:tc>
                <a:tc>
                  <a:txBody>
                    <a:bodyPr/>
                    <a:lstStyle/>
                    <a:p>
                      <a:pPr algn="ctr"/>
                      <a:r>
                        <a:rPr lang="en-US" sz="1800" dirty="0"/>
                        <a:t>81.681Ω</a:t>
                      </a:r>
                    </a:p>
                  </a:txBody>
                  <a:tcPr anchor="ctr"/>
                </a:tc>
                <a:tc>
                  <a:txBody>
                    <a:bodyPr/>
                    <a:lstStyle/>
                    <a:p>
                      <a:pPr algn="ctr"/>
                      <a:r>
                        <a:rPr lang="en-US" sz="1800" dirty="0"/>
                        <a:t>87.965Ω</a:t>
                      </a:r>
                    </a:p>
                  </a:txBody>
                  <a:tcPr anchor="ctr"/>
                </a:tc>
                <a:tc>
                  <a:txBody>
                    <a:bodyPr/>
                    <a:lstStyle/>
                    <a:p>
                      <a:pPr algn="ctr"/>
                      <a:r>
                        <a:rPr lang="en-US" sz="1800" dirty="0"/>
                        <a:t>94.248Ω</a:t>
                      </a:r>
                    </a:p>
                  </a:txBody>
                  <a:tcPr anchor="ctr"/>
                </a:tc>
                <a:tc>
                  <a:txBody>
                    <a:bodyPr/>
                    <a:lstStyle/>
                    <a:p>
                      <a:pPr algn="ctr"/>
                      <a:r>
                        <a:rPr lang="en-US" sz="1800" dirty="0"/>
                        <a:t>100.531Ω</a:t>
                      </a:r>
                    </a:p>
                  </a:txBody>
                  <a:tcPr anchor="ctr"/>
                </a:tc>
                <a:tc>
                  <a:txBody>
                    <a:bodyPr/>
                    <a:lstStyle/>
                    <a:p>
                      <a:pPr algn="ctr"/>
                      <a:r>
                        <a:rPr lang="en-US" sz="1800" dirty="0"/>
                        <a:t>106.814Ω</a:t>
                      </a:r>
                    </a:p>
                  </a:txBody>
                  <a:tcPr anchor="ctr"/>
                </a:tc>
                <a:tc>
                  <a:txBody>
                    <a:bodyPr/>
                    <a:lstStyle/>
                    <a:p>
                      <a:pPr algn="ctr"/>
                      <a:r>
                        <a:rPr lang="en-US" sz="1800" dirty="0"/>
                        <a:t>113.097Ω</a:t>
                      </a:r>
                    </a:p>
                  </a:txBody>
                  <a:tcPr anchor="ctr"/>
                </a:tc>
                <a:tc>
                  <a:txBody>
                    <a:bodyPr/>
                    <a:lstStyle/>
                    <a:p>
                      <a:pPr algn="ctr"/>
                      <a:r>
                        <a:rPr lang="en-US" sz="1800" dirty="0"/>
                        <a:t>119.381Ω</a:t>
                      </a:r>
                    </a:p>
                  </a:txBody>
                  <a:tcPr anchor="ctr"/>
                </a:tc>
                <a:extLst>
                  <a:ext uri="{0D108BD9-81ED-4DB2-BD59-A6C34878D82A}">
                    <a16:rowId xmlns:a16="http://schemas.microsoft.com/office/drawing/2014/main" val="1230971699"/>
                  </a:ext>
                </a:extLst>
              </a:tr>
              <a:tr h="690699">
                <a:tc>
                  <a:txBody>
                    <a:bodyPr/>
                    <a:lstStyle/>
                    <a:p>
                      <a:pPr algn="ctr"/>
                      <a:r>
                        <a:rPr lang="en-US" sz="2400" dirty="0"/>
                        <a:t>X</a:t>
                      </a:r>
                      <a:r>
                        <a:rPr lang="en-US" sz="2400" baseline="-25000" dirty="0"/>
                        <a:t>C</a:t>
                      </a:r>
                    </a:p>
                  </a:txBody>
                  <a:tcPr anchor="ctr"/>
                </a:tc>
                <a:tc>
                  <a:txBody>
                    <a:bodyPr/>
                    <a:lstStyle/>
                    <a:p>
                      <a:pPr algn="ctr"/>
                      <a:r>
                        <a:rPr lang="en-US" sz="1800" dirty="0"/>
                        <a:t>124.291Ω</a:t>
                      </a:r>
                    </a:p>
                  </a:txBody>
                  <a:tcPr anchor="ctr"/>
                </a:tc>
                <a:tc>
                  <a:txBody>
                    <a:bodyPr/>
                    <a:lstStyle/>
                    <a:p>
                      <a:pPr algn="ctr"/>
                      <a:r>
                        <a:rPr lang="en-US" sz="1800" dirty="0"/>
                        <a:t>115.413Ω</a:t>
                      </a:r>
                    </a:p>
                  </a:txBody>
                  <a:tcPr anchor="ctr"/>
                </a:tc>
                <a:tc>
                  <a:txBody>
                    <a:bodyPr/>
                    <a:lstStyle/>
                    <a:p>
                      <a:pPr algn="ctr"/>
                      <a:r>
                        <a:rPr lang="en-US" sz="1800" dirty="0"/>
                        <a:t>107.719Ω</a:t>
                      </a:r>
                    </a:p>
                  </a:txBody>
                  <a:tcPr anchor="ctr"/>
                </a:tc>
                <a:tc>
                  <a:txBody>
                    <a:bodyPr/>
                    <a:lstStyle/>
                    <a:p>
                      <a:pPr algn="ctr"/>
                      <a:r>
                        <a:rPr lang="en-US" sz="1800" dirty="0"/>
                        <a:t>100.987Ω</a:t>
                      </a:r>
                    </a:p>
                  </a:txBody>
                  <a:tcPr anchor="ctr"/>
                </a:tc>
                <a:tc>
                  <a:txBody>
                    <a:bodyPr/>
                    <a:lstStyle/>
                    <a:p>
                      <a:pPr algn="ctr"/>
                      <a:r>
                        <a:rPr lang="en-US" sz="1800" dirty="0"/>
                        <a:t>95.046Ω</a:t>
                      </a:r>
                    </a:p>
                  </a:txBody>
                  <a:tcPr anchor="ctr"/>
                </a:tc>
                <a:tc>
                  <a:txBody>
                    <a:bodyPr/>
                    <a:lstStyle/>
                    <a:p>
                      <a:pPr algn="ctr"/>
                      <a:r>
                        <a:rPr lang="en-US" sz="1800" dirty="0"/>
                        <a:t>89.766Ω</a:t>
                      </a:r>
                    </a:p>
                  </a:txBody>
                  <a:tcPr anchor="ctr"/>
                </a:tc>
                <a:tc>
                  <a:txBody>
                    <a:bodyPr/>
                    <a:lstStyle/>
                    <a:p>
                      <a:pPr algn="ctr"/>
                      <a:r>
                        <a:rPr lang="en-US" sz="1800" dirty="0"/>
                        <a:t>85.041Ω</a:t>
                      </a:r>
                    </a:p>
                  </a:txBody>
                  <a:tcPr anchor="ctr"/>
                </a:tc>
                <a:extLst>
                  <a:ext uri="{0D108BD9-81ED-4DB2-BD59-A6C34878D82A}">
                    <a16:rowId xmlns:a16="http://schemas.microsoft.com/office/drawing/2014/main" val="3134230135"/>
                  </a:ext>
                </a:extLst>
              </a:tr>
              <a:tr h="690699">
                <a:tc>
                  <a:txBody>
                    <a:bodyPr/>
                    <a:lstStyle/>
                    <a:p>
                      <a:pPr marL="0" algn="ctr" defTabSz="667146" rtl="0" eaLnBrk="1" latinLnBrk="0" hangingPunct="1"/>
                      <a:r>
                        <a:rPr lang="en-US" sz="2400" kern="1200" dirty="0">
                          <a:solidFill>
                            <a:schemeClr val="tx1"/>
                          </a:solidFill>
                          <a:latin typeface="+mn-lt"/>
                          <a:ea typeface="+mn-ea"/>
                          <a:cs typeface="+mn-cs"/>
                        </a:rPr>
                        <a:t>Z</a:t>
                      </a:r>
                    </a:p>
                  </a:txBody>
                  <a:tcPr anchor="ctr"/>
                </a:tc>
                <a:tc>
                  <a:txBody>
                    <a:bodyPr/>
                    <a:lstStyle/>
                    <a:p>
                      <a:pPr algn="ctr"/>
                      <a:r>
                        <a:rPr lang="en-US" sz="1800" dirty="0"/>
                        <a:t>52.111Ω</a:t>
                      </a:r>
                    </a:p>
                  </a:txBody>
                  <a:tcPr anchor="ctr"/>
                </a:tc>
                <a:tc>
                  <a:txBody>
                    <a:bodyPr/>
                    <a:lstStyle/>
                    <a:p>
                      <a:pPr algn="ctr"/>
                      <a:r>
                        <a:rPr lang="en-US" sz="1800" dirty="0"/>
                        <a:t>40.662Ω</a:t>
                      </a:r>
                    </a:p>
                  </a:txBody>
                  <a:tcPr anchor="ctr"/>
                </a:tc>
                <a:tc>
                  <a:txBody>
                    <a:bodyPr/>
                    <a:lstStyle/>
                    <a:p>
                      <a:pPr algn="ctr"/>
                      <a:r>
                        <a:rPr lang="en-US" sz="1800" dirty="0"/>
                        <a:t>32.886Ω</a:t>
                      </a:r>
                    </a:p>
                  </a:txBody>
                  <a:tcPr anchor="ctr"/>
                </a:tc>
                <a:tc>
                  <a:txBody>
                    <a:bodyPr/>
                    <a:lstStyle/>
                    <a:p>
                      <a:pPr algn="ctr"/>
                      <a:r>
                        <a:rPr lang="en-US" sz="1800" dirty="0"/>
                        <a:t>30.000Ω</a:t>
                      </a:r>
                    </a:p>
                  </a:txBody>
                  <a:tcPr anchor="ctr"/>
                </a:tc>
                <a:tc>
                  <a:txBody>
                    <a:bodyPr/>
                    <a:lstStyle/>
                    <a:p>
                      <a:pPr algn="ctr"/>
                      <a:r>
                        <a:rPr lang="en-US" sz="1800" dirty="0"/>
                        <a:t>32.226Ω</a:t>
                      </a:r>
                    </a:p>
                  </a:txBody>
                  <a:tcPr anchor="ctr"/>
                </a:tc>
                <a:tc>
                  <a:txBody>
                    <a:bodyPr/>
                    <a:lstStyle/>
                    <a:p>
                      <a:pPr algn="ctr"/>
                      <a:r>
                        <a:rPr lang="en-US" sz="1800" dirty="0"/>
                        <a:t>38.004Ω</a:t>
                      </a:r>
                    </a:p>
                  </a:txBody>
                  <a:tcPr anchor="ctr"/>
                </a:tc>
                <a:tc>
                  <a:txBody>
                    <a:bodyPr/>
                    <a:lstStyle/>
                    <a:p>
                      <a:pPr algn="ctr"/>
                      <a:r>
                        <a:rPr lang="en-US" sz="1800" dirty="0"/>
                        <a:t>45.599Ω</a:t>
                      </a:r>
                    </a:p>
                  </a:txBody>
                  <a:tcPr anchor="ctr"/>
                </a:tc>
                <a:extLst>
                  <a:ext uri="{0D108BD9-81ED-4DB2-BD59-A6C34878D82A}">
                    <a16:rowId xmlns:a16="http://schemas.microsoft.com/office/drawing/2014/main" val="1574444631"/>
                  </a:ext>
                </a:extLst>
              </a:tr>
            </a:tbl>
          </a:graphicData>
        </a:graphic>
      </p:graphicFrame>
    </p:spTree>
    <p:custDataLst>
      <p:tags r:id="rId1"/>
    </p:custDataLst>
    <p:extLst>
      <p:ext uri="{BB962C8B-B14F-4D97-AF65-F5344CB8AC3E}">
        <p14:creationId xmlns:p14="http://schemas.microsoft.com/office/powerpoint/2010/main" val="288308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ZA" sz="2400" dirty="0"/>
              <a:t>Explain what the resonant frequency of a series RLC circuit is</a:t>
            </a:r>
          </a:p>
          <a:p>
            <a:pPr marL="457200" indent="-457200">
              <a:buFont typeface="+mj-lt"/>
              <a:buAutoNum type="arabicPeriod"/>
            </a:pPr>
            <a:r>
              <a:rPr lang="en-ZA" sz="2400" dirty="0"/>
              <a:t>Describe the conditions present in a resonant or tuned series RLC circuit</a:t>
            </a:r>
          </a:p>
          <a:p>
            <a:pPr marL="457200" indent="-457200">
              <a:buFont typeface="+mj-lt"/>
              <a:buAutoNum type="arabicPeriod"/>
            </a:pPr>
            <a:r>
              <a:rPr lang="en-ZA" sz="2400" dirty="0"/>
              <a:t>Calculate the resonant frequency for a series RLC circuit</a:t>
            </a:r>
          </a:p>
          <a:p>
            <a:pPr marL="457200" indent="-457200">
              <a:buFont typeface="+mj-lt"/>
              <a:buAutoNum type="arabicPeriod"/>
            </a:pPr>
            <a:r>
              <a:rPr lang="en-ZA" sz="2400" dirty="0"/>
              <a:t>Calculate the capacitance or inductance necessary to achieve resonance in a series RLC circuit.</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4)</a:t>
            </a:r>
          </a:p>
        </p:txBody>
      </p:sp>
      <p:sp>
        <p:nvSpPr>
          <p:cNvPr id="3" name="Rectangle 2">
            <a:extLst>
              <a:ext uri="{FF2B5EF4-FFF2-40B4-BE49-F238E27FC236}">
                <a16:creationId xmlns:a16="http://schemas.microsoft.com/office/drawing/2014/main" id="{E96364EF-935E-1E45-A8B6-FEBAA8ED6F07}"/>
              </a:ext>
            </a:extLst>
          </p:cNvPr>
          <p:cNvSpPr/>
          <p:nvPr/>
        </p:nvSpPr>
        <p:spPr>
          <a:xfrm>
            <a:off x="460117" y="1233578"/>
            <a:ext cx="9075299" cy="3693319"/>
          </a:xfrm>
          <a:prstGeom prst="rect">
            <a:avLst/>
          </a:prstGeom>
        </p:spPr>
        <p:txBody>
          <a:bodyPr wrap="square">
            <a:spAutoFit/>
          </a:bodyPr>
          <a:lstStyle/>
          <a:p>
            <a:r>
              <a:rPr lang="en-GB" dirty="0"/>
              <a:t>Create a screencast video presented by an expert presenter explaining resonant frequency with the use of the graphics on the next slides:</a:t>
            </a:r>
          </a:p>
          <a:p>
            <a:pPr marL="285750" indent="-285750">
              <a:buFont typeface="Arial" panose="020B0604020202020204" pitchFamily="34" charset="0"/>
              <a:buChar char="•"/>
            </a:pPr>
            <a:r>
              <a:rPr lang="en-GB" dirty="0"/>
              <a:t>We know that inductive reactance is proportional to frequency and so the graph of X</a:t>
            </a:r>
            <a:r>
              <a:rPr lang="en-GB" baseline="-25000" dirty="0"/>
              <a:t>L</a:t>
            </a:r>
            <a:r>
              <a:rPr lang="en-GB" dirty="0"/>
              <a:t> vs f looks like this (Img02).</a:t>
            </a:r>
          </a:p>
          <a:p>
            <a:pPr marL="285750" indent="-285750">
              <a:buFont typeface="Arial" panose="020B0604020202020204" pitchFamily="34" charset="0"/>
              <a:buChar char="•"/>
            </a:pPr>
            <a:r>
              <a:rPr lang="en-GB" dirty="0"/>
              <a:t>We can also plot capacitive reactance vs frequency. Because X</a:t>
            </a:r>
            <a:r>
              <a:rPr lang="en-GB" baseline="-25000" dirty="0"/>
              <a:t>C</a:t>
            </a:r>
            <a:r>
              <a:rPr lang="en-GB" dirty="0"/>
              <a:t> is inversely proportional to f, the graph looks like this (Img03).</a:t>
            </a:r>
          </a:p>
          <a:p>
            <a:pPr marL="285750" indent="-285750">
              <a:buFont typeface="Arial" panose="020B0604020202020204" pitchFamily="34" charset="0"/>
              <a:buChar char="•"/>
            </a:pPr>
            <a:r>
              <a:rPr lang="en-GB" dirty="0"/>
              <a:t>If we combine these graphs we get one that looks like this – it plots reactance vs frequency for both XL and XC (Img04).</a:t>
            </a:r>
          </a:p>
          <a:p>
            <a:pPr marL="285750" indent="-285750">
              <a:buFont typeface="Arial" panose="020B0604020202020204" pitchFamily="34" charset="0"/>
              <a:buChar char="•"/>
            </a:pPr>
            <a:r>
              <a:rPr lang="en-GB" dirty="0"/>
              <a:t>There is a point at which these graphs cross – there is a frequency that makes X</a:t>
            </a:r>
            <a:r>
              <a:rPr lang="en-GB" baseline="-25000" dirty="0"/>
              <a:t>L</a:t>
            </a:r>
            <a:r>
              <a:rPr lang="en-GB" dirty="0"/>
              <a:t> = X</a:t>
            </a:r>
            <a:r>
              <a:rPr lang="en-GB" baseline="-25000" dirty="0"/>
              <a:t>C</a:t>
            </a:r>
            <a:r>
              <a:rPr lang="en-GB" dirty="0"/>
              <a:t>.</a:t>
            </a:r>
          </a:p>
          <a:p>
            <a:pPr marL="285750" indent="-285750">
              <a:buFont typeface="Arial" panose="020B0604020202020204" pitchFamily="34" charset="0"/>
              <a:buChar char="•"/>
            </a:pPr>
            <a:r>
              <a:rPr lang="en-GB" dirty="0"/>
              <a:t>This specific frequency is called the resonant frequency </a:t>
            </a:r>
            <a:r>
              <a:rPr lang="en-GB" i="1" dirty="0" err="1"/>
              <a:t>f</a:t>
            </a:r>
            <a:r>
              <a:rPr lang="en-GB" i="1" baseline="-25000" dirty="0" err="1"/>
              <a:t>r</a:t>
            </a:r>
            <a:endParaRPr lang="en-GB" dirty="0"/>
          </a:p>
          <a:p>
            <a:pPr marL="285750" indent="-285750">
              <a:buFont typeface="Arial" panose="020B0604020202020204" pitchFamily="34" charset="0"/>
              <a:buChar char="•"/>
            </a:pPr>
            <a:r>
              <a:rPr lang="en-GB" dirty="0"/>
              <a:t>At frequencies less than </a:t>
            </a:r>
            <a:r>
              <a:rPr lang="en-GB" dirty="0" err="1"/>
              <a:t>fr</a:t>
            </a:r>
            <a:r>
              <a:rPr lang="en-GB" dirty="0"/>
              <a:t>, we can see that XC &gt; XL and the circuit will behave capacitively.</a:t>
            </a:r>
          </a:p>
          <a:p>
            <a:pPr marL="285750" indent="-285750">
              <a:buFont typeface="Arial" panose="020B0604020202020204" pitchFamily="34" charset="0"/>
              <a:buChar char="•"/>
            </a:pPr>
            <a:r>
              <a:rPr lang="en-GB" dirty="0"/>
              <a:t>At frequencies greater than </a:t>
            </a:r>
            <a:r>
              <a:rPr lang="en-GB" dirty="0" err="1"/>
              <a:t>fr</a:t>
            </a:r>
            <a:r>
              <a:rPr lang="en-GB" dirty="0"/>
              <a:t>, we can see that XL &gt; XC and the circuit will behave inductively.</a:t>
            </a:r>
          </a:p>
        </p:txBody>
      </p:sp>
    </p:spTree>
    <p:custDataLst>
      <p:tags r:id="rId1"/>
    </p:custDataLst>
    <p:extLst>
      <p:ext uri="{BB962C8B-B14F-4D97-AF65-F5344CB8AC3E}">
        <p14:creationId xmlns:p14="http://schemas.microsoft.com/office/powerpoint/2010/main" val="388510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914916"/>
            <a:ext cx="9075299" cy="4524315"/>
          </a:xfrm>
          <a:prstGeom prst="rect">
            <a:avLst/>
          </a:prstGeom>
        </p:spPr>
        <p:txBody>
          <a:bodyPr wrap="square">
            <a:spAutoFit/>
          </a:bodyPr>
          <a:lstStyle/>
          <a:p>
            <a:pPr marL="285750" indent="-285750">
              <a:buFont typeface="Arial" panose="020B0604020202020204" pitchFamily="34" charset="0"/>
              <a:buChar char="•"/>
            </a:pPr>
            <a:r>
              <a:rPr lang="en-GB" dirty="0"/>
              <a:t>At </a:t>
            </a:r>
            <a:r>
              <a:rPr lang="en-GB" dirty="0" err="1"/>
              <a:t>fr</a:t>
            </a:r>
            <a:r>
              <a:rPr lang="en-GB" dirty="0"/>
              <a:t> we know that X</a:t>
            </a:r>
            <a:r>
              <a:rPr lang="en-GB" baseline="-25000" dirty="0"/>
              <a:t>L</a:t>
            </a:r>
            <a:r>
              <a:rPr lang="en-GB" dirty="0"/>
              <a:t> = X</a:t>
            </a:r>
            <a:r>
              <a:rPr lang="en-GB" baseline="-25000" dirty="0"/>
              <a:t>C</a:t>
            </a:r>
            <a:r>
              <a:rPr lang="en-GB" dirty="0"/>
              <a:t>, but because they are equal and opposite they cancel each other out.</a:t>
            </a:r>
          </a:p>
          <a:p>
            <a:pPr marL="285750" indent="-285750">
              <a:buFont typeface="Arial" panose="020B0604020202020204" pitchFamily="34" charset="0"/>
              <a:buChar char="•"/>
            </a:pPr>
            <a:r>
              <a:rPr lang="en-GB" dirty="0"/>
              <a:t>Open </a:t>
            </a:r>
            <a:r>
              <a:rPr lang="en-GB" dirty="0">
                <a:hlinkClick r:id="rId4"/>
              </a:rPr>
              <a:t>https://www.desmos.com/calculator/2qtekovc0a</a:t>
            </a:r>
            <a:endParaRPr lang="en-GB" dirty="0"/>
          </a:p>
          <a:p>
            <a:pPr marL="742950" lvl="1" indent="-285750">
              <a:buFont typeface="Arial" panose="020B0604020202020204" pitchFamily="34" charset="0"/>
              <a:buChar char="•"/>
            </a:pPr>
            <a:r>
              <a:rPr lang="en-GB" dirty="0"/>
              <a:t>Here is a simple resonant frequency simulation</a:t>
            </a:r>
          </a:p>
          <a:p>
            <a:pPr marL="742950" lvl="1" indent="-285750">
              <a:buFont typeface="Arial" panose="020B0604020202020204" pitchFamily="34" charset="0"/>
              <a:buChar char="•"/>
            </a:pPr>
            <a:r>
              <a:rPr lang="en-GB" dirty="0"/>
              <a:t>The purple graph is capacitive reactance</a:t>
            </a:r>
          </a:p>
          <a:p>
            <a:pPr marL="742950" lvl="1" indent="-285750">
              <a:buFont typeface="Arial" panose="020B0604020202020204" pitchFamily="34" charset="0"/>
              <a:buChar char="•"/>
            </a:pPr>
            <a:r>
              <a:rPr lang="en-GB" dirty="0"/>
              <a:t>The green graph is inductive reactance</a:t>
            </a:r>
          </a:p>
          <a:p>
            <a:pPr marL="742950" lvl="1" indent="-285750">
              <a:buFont typeface="Arial" panose="020B0604020202020204" pitchFamily="34" charset="0"/>
              <a:buChar char="•"/>
            </a:pPr>
            <a:r>
              <a:rPr lang="en-GB" dirty="0"/>
              <a:t>We can change the values of L and C and we can see that this changes the shape of each graph.</a:t>
            </a:r>
          </a:p>
          <a:p>
            <a:pPr marL="742950" lvl="1" indent="-285750">
              <a:buFont typeface="Arial" panose="020B0604020202020204" pitchFamily="34" charset="0"/>
              <a:buChar char="•"/>
            </a:pPr>
            <a:r>
              <a:rPr lang="en-GB" dirty="0"/>
              <a:t>But there is always a point where they cross. This is </a:t>
            </a:r>
            <a:r>
              <a:rPr lang="en-GB" dirty="0" err="1"/>
              <a:t>fr.</a:t>
            </a:r>
            <a:endParaRPr lang="en-GB" dirty="0"/>
          </a:p>
          <a:p>
            <a:pPr marL="742950" lvl="1" indent="-285750">
              <a:buFont typeface="Arial" panose="020B0604020202020204" pitchFamily="34" charset="0"/>
              <a:buChar char="•"/>
            </a:pPr>
            <a:r>
              <a:rPr lang="en-GB" dirty="0"/>
              <a:t>On the side we have the phasor diagram. As we increase f from zero, we can see that X</a:t>
            </a:r>
            <a:r>
              <a:rPr lang="en-GB" baseline="-25000" dirty="0"/>
              <a:t>C</a:t>
            </a:r>
            <a:r>
              <a:rPr lang="en-GB" dirty="0"/>
              <a:t> is larger than X</a:t>
            </a:r>
            <a:r>
              <a:rPr lang="en-GB" baseline="-25000" dirty="0"/>
              <a:t>L</a:t>
            </a:r>
            <a:r>
              <a:rPr lang="en-GB" dirty="0"/>
              <a:t> and that the circuit is capacitive. The overall voltage lags the current.</a:t>
            </a:r>
          </a:p>
          <a:p>
            <a:pPr marL="742950" lvl="1" indent="-285750">
              <a:buFont typeface="Arial" panose="020B0604020202020204" pitchFamily="34" charset="0"/>
              <a:buChar char="•"/>
            </a:pPr>
            <a:r>
              <a:rPr lang="en-GB" dirty="0"/>
              <a:t>But as we get closer and closer to </a:t>
            </a:r>
            <a:r>
              <a:rPr lang="en-GB" dirty="0" err="1"/>
              <a:t>fr</a:t>
            </a:r>
            <a:r>
              <a:rPr lang="en-GB" dirty="0"/>
              <a:t> so X</a:t>
            </a:r>
            <a:r>
              <a:rPr lang="en-GB" baseline="-25000" dirty="0"/>
              <a:t>C</a:t>
            </a:r>
            <a:r>
              <a:rPr lang="en-GB" dirty="0"/>
              <a:t> and X</a:t>
            </a:r>
            <a:r>
              <a:rPr lang="en-GB" baseline="-25000" dirty="0"/>
              <a:t>L</a:t>
            </a:r>
            <a:r>
              <a:rPr lang="en-GB" dirty="0"/>
              <a:t> approach the same value until at </a:t>
            </a:r>
            <a:r>
              <a:rPr lang="en-GB" dirty="0" err="1"/>
              <a:t>fr</a:t>
            </a:r>
            <a:r>
              <a:rPr lang="en-GB" dirty="0"/>
              <a:t> they are equal (but opposite) and cancel each other out. The voltage is in phase with the current and the circuit behaves resistively. In other words there is no reactance and all the impedance is due to resistance i.e. Z = R. At this point Z is at a minimum, therefore I is at a maximum.</a:t>
            </a:r>
          </a:p>
        </p:txBody>
      </p:sp>
    </p:spTree>
    <p:custDataLst>
      <p:tags r:id="rId1"/>
    </p:custDataLst>
    <p:extLst>
      <p:ext uri="{BB962C8B-B14F-4D97-AF65-F5344CB8AC3E}">
        <p14:creationId xmlns:p14="http://schemas.microsoft.com/office/powerpoint/2010/main" val="689247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(3 of 4)</a:t>
            </a:r>
          </a:p>
        </p:txBody>
      </p:sp>
      <p:sp>
        <p:nvSpPr>
          <p:cNvPr id="3" name="Rectangle 2">
            <a:extLst>
              <a:ext uri="{FF2B5EF4-FFF2-40B4-BE49-F238E27FC236}">
                <a16:creationId xmlns:a16="http://schemas.microsoft.com/office/drawing/2014/main" id="{E96364EF-935E-1E45-A8B6-FEBAA8ED6F07}"/>
              </a:ext>
            </a:extLst>
          </p:cNvPr>
          <p:cNvSpPr/>
          <p:nvPr/>
        </p:nvSpPr>
        <p:spPr>
          <a:xfrm>
            <a:off x="460117" y="1233578"/>
            <a:ext cx="9075299" cy="2308324"/>
          </a:xfrm>
          <a:prstGeom prst="rect">
            <a:avLst/>
          </a:prstGeom>
        </p:spPr>
        <p:txBody>
          <a:bodyPr wrap="square">
            <a:spAutoFit/>
          </a:bodyPr>
          <a:lstStyle/>
          <a:p>
            <a:pPr marL="742950" lvl="1" indent="-285750">
              <a:buFont typeface="Arial" panose="020B0604020202020204" pitchFamily="34" charset="0"/>
              <a:buChar char="•"/>
            </a:pPr>
            <a:r>
              <a:rPr lang="en-GB" dirty="0"/>
              <a:t>Also at </a:t>
            </a:r>
            <a:r>
              <a:rPr lang="en-GB" dirty="0" err="1"/>
              <a:t>fr</a:t>
            </a:r>
            <a:r>
              <a:rPr lang="en-GB" dirty="0"/>
              <a:t>, and V</a:t>
            </a:r>
            <a:r>
              <a:rPr lang="en-GB" baseline="-25000" dirty="0"/>
              <a:t>L</a:t>
            </a:r>
            <a:r>
              <a:rPr lang="en-GB" dirty="0"/>
              <a:t> = V</a:t>
            </a:r>
            <a:r>
              <a:rPr lang="en-GB" baseline="-25000" dirty="0"/>
              <a:t>C</a:t>
            </a:r>
            <a:r>
              <a:rPr lang="en-GB" dirty="0"/>
              <a:t>. Remember the voltage drop across these components is in proportion to their </a:t>
            </a:r>
            <a:r>
              <a:rPr lang="en-GB" dirty="0" err="1"/>
              <a:t>reactances</a:t>
            </a:r>
            <a:r>
              <a:rPr lang="en-GB" dirty="0"/>
              <a:t> so if X</a:t>
            </a:r>
            <a:r>
              <a:rPr lang="en-GB" baseline="-25000" dirty="0"/>
              <a:t>L</a:t>
            </a:r>
            <a:r>
              <a:rPr lang="en-GB" dirty="0"/>
              <a:t> = X</a:t>
            </a:r>
            <a:r>
              <a:rPr lang="en-GB" baseline="-25000" dirty="0"/>
              <a:t>C</a:t>
            </a:r>
            <a:r>
              <a:rPr lang="en-GB" dirty="0"/>
              <a:t> , then V</a:t>
            </a:r>
            <a:r>
              <a:rPr lang="en-GB" baseline="-25000" dirty="0"/>
              <a:t>L</a:t>
            </a:r>
            <a:r>
              <a:rPr lang="en-GB" dirty="0"/>
              <a:t> = V</a:t>
            </a:r>
            <a:r>
              <a:rPr lang="en-GB" baseline="-25000" dirty="0"/>
              <a:t>C</a:t>
            </a:r>
            <a:r>
              <a:rPr lang="en-GB" dirty="0"/>
              <a:t>. But because they are opposite, like reactance, they cancel each other out and all the supply voltage is dropped over the resistor i.e. V</a:t>
            </a:r>
            <a:r>
              <a:rPr lang="en-GB" baseline="-25000" dirty="0"/>
              <a:t>T</a:t>
            </a:r>
            <a:r>
              <a:rPr lang="en-GB" dirty="0"/>
              <a:t> = V</a:t>
            </a:r>
            <a:r>
              <a:rPr lang="en-GB" baseline="-25000" dirty="0"/>
              <a:t>R</a:t>
            </a:r>
            <a:r>
              <a:rPr lang="en-GB" dirty="0"/>
              <a:t>.</a:t>
            </a:r>
          </a:p>
          <a:p>
            <a:pPr marL="742950" lvl="1" indent="-285750">
              <a:buFont typeface="Arial" panose="020B0604020202020204" pitchFamily="34" charset="0"/>
              <a:buChar char="•"/>
            </a:pPr>
            <a:r>
              <a:rPr lang="en-GB" dirty="0"/>
              <a:t>Past </a:t>
            </a:r>
            <a:r>
              <a:rPr lang="en-GB" dirty="0" err="1"/>
              <a:t>fr</a:t>
            </a:r>
            <a:r>
              <a:rPr lang="en-GB" dirty="0"/>
              <a:t>, X</a:t>
            </a:r>
            <a:r>
              <a:rPr lang="en-GB" baseline="-25000" dirty="0"/>
              <a:t>L</a:t>
            </a:r>
            <a:r>
              <a:rPr lang="en-GB" dirty="0"/>
              <a:t> is bigger than X</a:t>
            </a:r>
            <a:r>
              <a:rPr lang="en-GB" baseline="-25000" dirty="0"/>
              <a:t>C</a:t>
            </a:r>
            <a:r>
              <a:rPr lang="en-GB" dirty="0"/>
              <a:t> and the circuit will be inductive. Overall, voltage will lead current.</a:t>
            </a:r>
          </a:p>
          <a:p>
            <a:pPr marL="742950" lvl="1" indent="-285750">
              <a:buFont typeface="Arial" panose="020B0604020202020204" pitchFamily="34" charset="0"/>
              <a:buChar char="•"/>
            </a:pPr>
            <a:r>
              <a:rPr lang="en-GB" dirty="0"/>
              <a:t>Notice that we can keep frequency the same and change the values of L or C to find resonance.</a:t>
            </a:r>
          </a:p>
        </p:txBody>
      </p:sp>
    </p:spTree>
    <p:custDataLst>
      <p:tags r:id="rId1"/>
    </p:custDataLst>
    <p:extLst>
      <p:ext uri="{BB962C8B-B14F-4D97-AF65-F5344CB8AC3E}">
        <p14:creationId xmlns:p14="http://schemas.microsoft.com/office/powerpoint/2010/main" val="4120553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(4 of 4)</a:t>
            </a:r>
          </a:p>
        </p:txBody>
      </p:sp>
      <p:pic>
        <p:nvPicPr>
          <p:cNvPr id="4" name="Picture 3">
            <a:extLst>
              <a:ext uri="{FF2B5EF4-FFF2-40B4-BE49-F238E27FC236}">
                <a16:creationId xmlns:a16="http://schemas.microsoft.com/office/drawing/2014/main" id="{86E50EE4-0B32-4946-8063-7A380CDD86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25272" y="57920"/>
            <a:ext cx="5312369" cy="3863858"/>
          </a:xfrm>
          <a:prstGeom prst="rect">
            <a:avLst/>
          </a:prstGeom>
        </p:spPr>
      </p:pic>
      <p:grpSp>
        <p:nvGrpSpPr>
          <p:cNvPr id="5" name="Group 4">
            <a:extLst>
              <a:ext uri="{FF2B5EF4-FFF2-40B4-BE49-F238E27FC236}">
                <a16:creationId xmlns:a16="http://schemas.microsoft.com/office/drawing/2014/main" id="{F58CBCE9-BFB9-774A-B29B-16CE5DD8499B}"/>
              </a:ext>
            </a:extLst>
          </p:cNvPr>
          <p:cNvGrpSpPr/>
          <p:nvPr/>
        </p:nvGrpSpPr>
        <p:grpSpPr>
          <a:xfrm>
            <a:off x="121404" y="2854920"/>
            <a:ext cx="3438912" cy="2712527"/>
            <a:chOff x="5794833" y="1233577"/>
            <a:chExt cx="3438912" cy="2712527"/>
          </a:xfrm>
        </p:grpSpPr>
        <p:pic>
          <p:nvPicPr>
            <p:cNvPr id="6" name="Picture 5">
              <a:extLst>
                <a:ext uri="{FF2B5EF4-FFF2-40B4-BE49-F238E27FC236}">
                  <a16:creationId xmlns:a16="http://schemas.microsoft.com/office/drawing/2014/main" id="{E175A182-E580-DE4D-883E-97C3C85523D7}"/>
                </a:ext>
              </a:extLst>
            </p:cNvPr>
            <p:cNvPicPr>
              <a:picLocks noChangeAspect="1"/>
            </p:cNvPicPr>
            <p:nvPr/>
          </p:nvPicPr>
          <p:blipFill>
            <a:blip r:embed="rId5"/>
            <a:stretch>
              <a:fillRect/>
            </a:stretch>
          </p:blipFill>
          <p:spPr>
            <a:xfrm>
              <a:off x="5995245" y="1279104"/>
              <a:ext cx="3238500" cy="2667000"/>
            </a:xfrm>
            <a:prstGeom prst="rect">
              <a:avLst/>
            </a:prstGeom>
          </p:spPr>
        </p:pic>
        <p:sp>
          <p:nvSpPr>
            <p:cNvPr id="7" name="Rectangle 6">
              <a:extLst>
                <a:ext uri="{FF2B5EF4-FFF2-40B4-BE49-F238E27FC236}">
                  <a16:creationId xmlns:a16="http://schemas.microsoft.com/office/drawing/2014/main" id="{DA8AEC51-643D-9F48-9159-2040D316BD44}"/>
                </a:ext>
              </a:extLst>
            </p:cNvPr>
            <p:cNvSpPr/>
            <p:nvPr/>
          </p:nvSpPr>
          <p:spPr>
            <a:xfrm>
              <a:off x="6702014" y="1233577"/>
              <a:ext cx="473337"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EBC331-F9E3-1549-9710-4E2C5B5659D4}"/>
                </a:ext>
              </a:extLst>
            </p:cNvPr>
            <p:cNvSpPr/>
            <p:nvPr/>
          </p:nvSpPr>
          <p:spPr>
            <a:xfrm>
              <a:off x="8493419" y="3182504"/>
              <a:ext cx="473337"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3779F9-D585-E147-95DA-27CF468FA761}"/>
                </a:ext>
              </a:extLst>
            </p:cNvPr>
            <p:cNvSpPr/>
            <p:nvPr/>
          </p:nvSpPr>
          <p:spPr>
            <a:xfrm>
              <a:off x="5794833" y="1311377"/>
              <a:ext cx="473337"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4C92855-2207-DA4A-B9BD-DD526B5DE3DF}"/>
              </a:ext>
            </a:extLst>
          </p:cNvPr>
          <p:cNvGrpSpPr/>
          <p:nvPr/>
        </p:nvGrpSpPr>
        <p:grpSpPr>
          <a:xfrm>
            <a:off x="1516371" y="854496"/>
            <a:ext cx="3517900" cy="2768600"/>
            <a:chOff x="5844937" y="1394942"/>
            <a:chExt cx="3517900" cy="2768600"/>
          </a:xfrm>
        </p:grpSpPr>
        <p:pic>
          <p:nvPicPr>
            <p:cNvPr id="11" name="Picture 10">
              <a:extLst>
                <a:ext uri="{FF2B5EF4-FFF2-40B4-BE49-F238E27FC236}">
                  <a16:creationId xmlns:a16="http://schemas.microsoft.com/office/drawing/2014/main" id="{8CB86EC4-0AC8-974A-BAF3-0D22C2DC4AEE}"/>
                </a:ext>
              </a:extLst>
            </p:cNvPr>
            <p:cNvPicPr>
              <a:picLocks noChangeAspect="1"/>
            </p:cNvPicPr>
            <p:nvPr/>
          </p:nvPicPr>
          <p:blipFill>
            <a:blip r:embed="rId6"/>
            <a:stretch>
              <a:fillRect/>
            </a:stretch>
          </p:blipFill>
          <p:spPr>
            <a:xfrm>
              <a:off x="5844937" y="1394942"/>
              <a:ext cx="3517900" cy="2768600"/>
            </a:xfrm>
            <a:prstGeom prst="rect">
              <a:avLst/>
            </a:prstGeom>
          </p:spPr>
        </p:pic>
        <p:sp>
          <p:nvSpPr>
            <p:cNvPr id="12" name="Rectangle 11">
              <a:extLst>
                <a:ext uri="{FF2B5EF4-FFF2-40B4-BE49-F238E27FC236}">
                  <a16:creationId xmlns:a16="http://schemas.microsoft.com/office/drawing/2014/main" id="{C676882F-FA27-9E47-80C6-2F5090F2F6CA}"/>
                </a:ext>
              </a:extLst>
            </p:cNvPr>
            <p:cNvSpPr/>
            <p:nvPr/>
          </p:nvSpPr>
          <p:spPr>
            <a:xfrm>
              <a:off x="7688179" y="2779242"/>
              <a:ext cx="917939"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2465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screencast video presented by an expert presenter. The presenter needs to work through the question in example 1.</a:t>
            </a:r>
          </a:p>
          <a:p>
            <a:endParaRPr lang="en-GB" dirty="0"/>
          </a:p>
          <a:p>
            <a:r>
              <a:rPr lang="en-US" dirty="0"/>
              <a:t>The circuit is represented is tuned. Calculate the value of the capacitor.</a:t>
            </a:r>
          </a:p>
          <a:p>
            <a:endParaRPr lang="en-US" dirty="0"/>
          </a:p>
          <a:p>
            <a:r>
              <a:rPr lang="en-US" b="1" dirty="0"/>
              <a:t>Note</a:t>
            </a:r>
            <a:r>
              <a:rPr lang="en-US" dirty="0"/>
              <a:t>: A tuned circuit is one at resonance.</a:t>
            </a:r>
          </a:p>
        </p:txBody>
      </p:sp>
      <p:grpSp>
        <p:nvGrpSpPr>
          <p:cNvPr id="25" name="Group 24">
            <a:extLst>
              <a:ext uri="{FF2B5EF4-FFF2-40B4-BE49-F238E27FC236}">
                <a16:creationId xmlns:a16="http://schemas.microsoft.com/office/drawing/2014/main" id="{7831407B-BBBC-174E-AFCA-58414670D072}"/>
              </a:ext>
            </a:extLst>
          </p:cNvPr>
          <p:cNvGrpSpPr/>
          <p:nvPr/>
        </p:nvGrpSpPr>
        <p:grpSpPr>
          <a:xfrm>
            <a:off x="5786409" y="2501900"/>
            <a:ext cx="4131129" cy="2369925"/>
            <a:chOff x="838852" y="1542008"/>
            <a:chExt cx="4131129" cy="2369925"/>
          </a:xfrm>
        </p:grpSpPr>
        <p:pic>
          <p:nvPicPr>
            <p:cNvPr id="26" name="Picture 25" descr="A close up of text on a white background&#13;&#10;&#13;&#10;Description automatically generated">
              <a:extLst>
                <a:ext uri="{FF2B5EF4-FFF2-40B4-BE49-F238E27FC236}">
                  <a16:creationId xmlns:a16="http://schemas.microsoft.com/office/drawing/2014/main" id="{6493E164-7279-2C40-A167-440D68B601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40" t="17448" r="9204" b="21087"/>
            <a:stretch/>
          </p:blipFill>
          <p:spPr>
            <a:xfrm>
              <a:off x="838852" y="1542008"/>
              <a:ext cx="4131129" cy="2369925"/>
            </a:xfrm>
            <a:prstGeom prst="rect">
              <a:avLst/>
            </a:prstGeom>
          </p:spPr>
        </p:pic>
        <p:sp>
          <p:nvSpPr>
            <p:cNvPr id="27" name="Rectangle 26">
              <a:extLst>
                <a:ext uri="{FF2B5EF4-FFF2-40B4-BE49-F238E27FC236}">
                  <a16:creationId xmlns:a16="http://schemas.microsoft.com/office/drawing/2014/main" id="{0DB3CA19-8255-8549-A691-EC936CB20172}"/>
                </a:ext>
              </a:extLst>
            </p:cNvPr>
            <p:cNvSpPr/>
            <p:nvPr/>
          </p:nvSpPr>
          <p:spPr>
            <a:xfrm>
              <a:off x="3690257" y="1558566"/>
              <a:ext cx="979715" cy="35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3B5C2D4-C15B-EC41-BFD8-F111515E0592}"/>
                </a:ext>
              </a:extLst>
            </p:cNvPr>
            <p:cNvSpPr txBox="1"/>
            <p:nvPr/>
          </p:nvSpPr>
          <p:spPr>
            <a:xfrm>
              <a:off x="3072073" y="3448379"/>
              <a:ext cx="667170" cy="369332"/>
            </a:xfrm>
            <a:prstGeom prst="rect">
              <a:avLst/>
            </a:prstGeom>
            <a:noFill/>
          </p:spPr>
          <p:txBody>
            <a:bodyPr wrap="none" rtlCol="0">
              <a:spAutoFit/>
            </a:bodyPr>
            <a:lstStyle/>
            <a:p>
              <a:r>
                <a:rPr lang="en-US" dirty="0"/>
                <a:t>100V</a:t>
              </a:r>
            </a:p>
          </p:txBody>
        </p:sp>
      </p:grpSp>
    </p:spTree>
    <p:custDataLst>
      <p:tags r:id="rId1"/>
    </p:custDataLst>
    <p:extLst>
      <p:ext uri="{BB962C8B-B14F-4D97-AF65-F5344CB8AC3E}">
        <p14:creationId xmlns:p14="http://schemas.microsoft.com/office/powerpoint/2010/main" val="1722656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3)</a:t>
            </a:r>
          </a:p>
        </p:txBody>
      </p:sp>
      <p:pic>
        <p:nvPicPr>
          <p:cNvPr id="8" name="Picture 7">
            <a:extLst>
              <a:ext uri="{FF2B5EF4-FFF2-40B4-BE49-F238E27FC236}">
                <a16:creationId xmlns:a16="http://schemas.microsoft.com/office/drawing/2014/main" id="{4795642D-2B25-8247-9557-62B7B2BD1860}"/>
              </a:ext>
            </a:extLst>
          </p:cNvPr>
          <p:cNvPicPr>
            <a:picLocks noChangeAspect="1"/>
          </p:cNvPicPr>
          <p:nvPr/>
        </p:nvPicPr>
        <p:blipFill>
          <a:blip r:embed="rId4"/>
          <a:stretch>
            <a:fillRect/>
          </a:stretch>
        </p:blipFill>
        <p:spPr>
          <a:xfrm>
            <a:off x="1330125" y="1270530"/>
            <a:ext cx="8831461" cy="2869669"/>
          </a:xfrm>
          <a:prstGeom prst="rect">
            <a:avLst/>
          </a:prstGeom>
        </p:spPr>
      </p:pic>
    </p:spTree>
    <p:custDataLst>
      <p:tags r:id="rId1"/>
    </p:custDataLst>
    <p:extLst>
      <p:ext uri="{BB962C8B-B14F-4D97-AF65-F5344CB8AC3E}">
        <p14:creationId xmlns:p14="http://schemas.microsoft.com/office/powerpoint/2010/main" val="2040608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3)</a:t>
            </a:r>
          </a:p>
        </p:txBody>
      </p:sp>
      <p:pic>
        <p:nvPicPr>
          <p:cNvPr id="18" name="Picture 17">
            <a:extLst>
              <a:ext uri="{FF2B5EF4-FFF2-40B4-BE49-F238E27FC236}">
                <a16:creationId xmlns:a16="http://schemas.microsoft.com/office/drawing/2014/main" id="{7D22D9F6-AED2-5547-9F81-BCE8EA8B90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372" y="1233578"/>
            <a:ext cx="7757431" cy="3609544"/>
          </a:xfrm>
          <a:prstGeom prst="rect">
            <a:avLst/>
          </a:prstGeom>
        </p:spPr>
      </p:pic>
    </p:spTree>
    <p:custDataLst>
      <p:tags r:id="rId1"/>
    </p:custDataLst>
    <p:extLst>
      <p:ext uri="{BB962C8B-B14F-4D97-AF65-F5344CB8AC3E}">
        <p14:creationId xmlns:p14="http://schemas.microsoft.com/office/powerpoint/2010/main" val="313987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(1 of 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r>
              <a:rPr lang="en-GB" dirty="0"/>
              <a:t>Create a screencast video presented by an expert presenter explaining the working of a basic tuning circuit using </a:t>
            </a:r>
            <a:r>
              <a:rPr lang="en-GB" dirty="0">
                <a:hlinkClick r:id="rId4"/>
              </a:rPr>
              <a:t>https://www.desmos.com/calculator/y6pljojunw</a:t>
            </a:r>
            <a:r>
              <a:rPr lang="en-GB" dirty="0"/>
              <a:t>. Set f = 360, L = 200, C = 1 and R = 200.</a:t>
            </a:r>
          </a:p>
          <a:p>
            <a:pPr marL="285750" indent="-285750">
              <a:buFont typeface="Arial" panose="020B0604020202020204" pitchFamily="34" charset="0"/>
              <a:buChar char="•"/>
            </a:pPr>
            <a:r>
              <a:rPr lang="en-GB" dirty="0"/>
              <a:t>Explain the working of a basic tuning circuit.</a:t>
            </a:r>
          </a:p>
          <a:p>
            <a:pPr marL="742950" lvl="1" indent="-285750">
              <a:buFont typeface="Arial" panose="020B0604020202020204" pitchFamily="34" charset="0"/>
              <a:buChar char="•"/>
            </a:pPr>
            <a:r>
              <a:rPr lang="en-GB" dirty="0"/>
              <a:t>If we want to tune into the frequency of 360, we need to increase the capacitance of the capacitor. As we do so, we change the shape of the capacitive reactance graph.</a:t>
            </a:r>
          </a:p>
          <a:p>
            <a:pPr marL="742950" lvl="1" indent="-285750">
              <a:buFont typeface="Arial" panose="020B0604020202020204" pitchFamily="34" charset="0"/>
              <a:buChar char="•"/>
            </a:pPr>
            <a:r>
              <a:rPr lang="en-GB" dirty="0"/>
              <a:t>As we increase C, we eventually tune the circuit by making the X</a:t>
            </a:r>
            <a:r>
              <a:rPr lang="en-GB" baseline="-25000" dirty="0"/>
              <a:t>C</a:t>
            </a:r>
            <a:r>
              <a:rPr lang="en-GB" dirty="0"/>
              <a:t> = X</a:t>
            </a:r>
            <a:r>
              <a:rPr lang="en-GB" baseline="-25000" dirty="0"/>
              <a:t>L</a:t>
            </a:r>
            <a:r>
              <a:rPr lang="en-GB" dirty="0"/>
              <a:t> for the desired frequency. In this simulation, we had to make C = 260.</a:t>
            </a:r>
          </a:p>
          <a:p>
            <a:pPr marL="742950" lvl="1" indent="-285750">
              <a:buFont typeface="Arial" panose="020B0604020202020204" pitchFamily="34" charset="0"/>
              <a:buChar char="•"/>
            </a:pPr>
            <a:r>
              <a:rPr lang="en-GB" dirty="0"/>
              <a:t>The same circuit could, in principle, be designed with a variable inductor but in practice simple tuning circuits use variable capacitors.</a:t>
            </a:r>
          </a:p>
          <a:p>
            <a:pPr marL="742950" lvl="1" indent="-285750">
              <a:buFont typeface="Arial" panose="020B0604020202020204" pitchFamily="34" charset="0"/>
              <a:buChar char="•"/>
            </a:pPr>
            <a:r>
              <a:rPr lang="en-GB" dirty="0"/>
              <a:t>In these circuits, the inductor provides both the inductance and the resistance. Remember that an inductor is really just a piece of wire. It is this wire that offers resistance to the flow of current.</a:t>
            </a:r>
          </a:p>
        </p:txBody>
      </p:sp>
    </p:spTree>
    <p:custDataLst>
      <p:tags r:id="rId1"/>
    </p:custDataLst>
    <p:extLst>
      <p:ext uri="{BB962C8B-B14F-4D97-AF65-F5344CB8AC3E}">
        <p14:creationId xmlns:p14="http://schemas.microsoft.com/office/powerpoint/2010/main" val="1792069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923330"/>
          </a:xfrm>
          <a:prstGeom prst="rect">
            <a:avLst/>
          </a:prstGeom>
        </p:spPr>
        <p:txBody>
          <a:bodyPr wrap="square">
            <a:spAutoFit/>
          </a:bodyPr>
          <a:lstStyle/>
          <a:p>
            <a:r>
              <a:rPr lang="en-GB" dirty="0"/>
              <a:t>Create a set of images with descriptive text as described, including the simple back/forward navigation.</a:t>
            </a:r>
          </a:p>
          <a:p>
            <a:r>
              <a:rPr lang="en-GB" dirty="0"/>
              <a:t>Part A:</a:t>
            </a:r>
          </a:p>
        </p:txBody>
      </p:sp>
      <p:pic>
        <p:nvPicPr>
          <p:cNvPr id="4" name="Picture 3">
            <a:extLst>
              <a:ext uri="{FF2B5EF4-FFF2-40B4-BE49-F238E27FC236}">
                <a16:creationId xmlns:a16="http://schemas.microsoft.com/office/drawing/2014/main" id="{0CBDC145-A59B-2B41-9951-B6A8A3AD5311}"/>
              </a:ext>
            </a:extLst>
          </p:cNvPr>
          <p:cNvPicPr>
            <a:picLocks noChangeAspect="1"/>
          </p:cNvPicPr>
          <p:nvPr/>
        </p:nvPicPr>
        <p:blipFill>
          <a:blip r:embed="rId4"/>
          <a:stretch>
            <a:fillRect/>
          </a:stretch>
        </p:blipFill>
        <p:spPr>
          <a:xfrm>
            <a:off x="460118" y="2156908"/>
            <a:ext cx="4114800" cy="3403600"/>
          </a:xfrm>
          <a:prstGeom prst="rect">
            <a:avLst/>
          </a:prstGeom>
        </p:spPr>
      </p:pic>
      <p:sp>
        <p:nvSpPr>
          <p:cNvPr id="5" name="TextBox 4">
            <a:extLst>
              <a:ext uri="{FF2B5EF4-FFF2-40B4-BE49-F238E27FC236}">
                <a16:creationId xmlns:a16="http://schemas.microsoft.com/office/drawing/2014/main" id="{B9C75F08-4F0E-B64D-AFC3-2CFC8974CA68}"/>
              </a:ext>
            </a:extLst>
          </p:cNvPr>
          <p:cNvSpPr txBox="1"/>
          <p:nvPr/>
        </p:nvSpPr>
        <p:spPr>
          <a:xfrm>
            <a:off x="5027321" y="2200747"/>
            <a:ext cx="5079847" cy="1754326"/>
          </a:xfrm>
          <a:prstGeom prst="rect">
            <a:avLst/>
          </a:prstGeom>
          <a:noFill/>
        </p:spPr>
        <p:txBody>
          <a:bodyPr wrap="square" rtlCol="0">
            <a:spAutoFit/>
          </a:bodyPr>
          <a:lstStyle/>
          <a:p>
            <a:r>
              <a:rPr lang="en-US" dirty="0"/>
              <a:t>In a LC circuit, the capacitor stores energy in the electric field between its plates. The amount of energy depends on the voltage across it. The indictor stores energy in its magnetic field, depending on the current through it.</a:t>
            </a:r>
          </a:p>
          <a:p>
            <a:r>
              <a:rPr lang="en-US" dirty="0"/>
              <a:t>At some point, the capacitor will be full charged.</a:t>
            </a:r>
          </a:p>
        </p:txBody>
      </p:sp>
      <p:sp>
        <p:nvSpPr>
          <p:cNvPr id="9" name="Rounded Rectangle 8">
            <a:extLst>
              <a:ext uri="{FF2B5EF4-FFF2-40B4-BE49-F238E27FC236}">
                <a16:creationId xmlns:a16="http://schemas.microsoft.com/office/drawing/2014/main" id="{644F3565-703F-D04B-A7F3-C1E1423918C9}"/>
              </a:ext>
            </a:extLst>
          </p:cNvPr>
          <p:cNvSpPr/>
          <p:nvPr/>
        </p:nvSpPr>
        <p:spPr>
          <a:xfrm>
            <a:off x="8320508" y="4191541"/>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Tree>
    <p:custDataLst>
      <p:tags r:id="rId1"/>
    </p:custDataLst>
    <p:extLst>
      <p:ext uri="{BB962C8B-B14F-4D97-AF65-F5344CB8AC3E}">
        <p14:creationId xmlns:p14="http://schemas.microsoft.com/office/powerpoint/2010/main" val="990130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Part B:</a:t>
            </a:r>
          </a:p>
        </p:txBody>
      </p:sp>
      <p:sp>
        <p:nvSpPr>
          <p:cNvPr id="5" name="TextBox 4">
            <a:extLst>
              <a:ext uri="{FF2B5EF4-FFF2-40B4-BE49-F238E27FC236}">
                <a16:creationId xmlns:a16="http://schemas.microsoft.com/office/drawing/2014/main" id="{B9C75F08-4F0E-B64D-AFC3-2CFC8974CA68}"/>
              </a:ext>
            </a:extLst>
          </p:cNvPr>
          <p:cNvSpPr txBox="1"/>
          <p:nvPr/>
        </p:nvSpPr>
        <p:spPr>
          <a:xfrm>
            <a:off x="5027321" y="1602910"/>
            <a:ext cx="5079847" cy="923330"/>
          </a:xfrm>
          <a:prstGeom prst="rect">
            <a:avLst/>
          </a:prstGeom>
          <a:noFill/>
        </p:spPr>
        <p:txBody>
          <a:bodyPr wrap="square" rtlCol="0">
            <a:spAutoFit/>
          </a:bodyPr>
          <a:lstStyle/>
          <a:p>
            <a:r>
              <a:rPr lang="en-US" dirty="0"/>
              <a:t>If an indictor is connected to the capacitor, current will start to flow through the inductor, building up a magnetic field.</a:t>
            </a:r>
          </a:p>
        </p:txBody>
      </p:sp>
      <p:sp>
        <p:nvSpPr>
          <p:cNvPr id="9" name="Rounded Rectangle 8">
            <a:extLst>
              <a:ext uri="{FF2B5EF4-FFF2-40B4-BE49-F238E27FC236}">
                <a16:creationId xmlns:a16="http://schemas.microsoft.com/office/drawing/2014/main" id="{644F3565-703F-D04B-A7F3-C1E1423918C9}"/>
              </a:ext>
            </a:extLst>
          </p:cNvPr>
          <p:cNvSpPr/>
          <p:nvPr/>
        </p:nvSpPr>
        <p:spPr>
          <a:xfrm>
            <a:off x="8320508" y="4191541"/>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pic>
        <p:nvPicPr>
          <p:cNvPr id="6" name="Picture 5">
            <a:extLst>
              <a:ext uri="{FF2B5EF4-FFF2-40B4-BE49-F238E27FC236}">
                <a16:creationId xmlns:a16="http://schemas.microsoft.com/office/drawing/2014/main" id="{90236F76-64AD-664A-BD0A-9DC93F4600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118" y="1602910"/>
            <a:ext cx="3623914" cy="2988140"/>
          </a:xfrm>
          <a:prstGeom prst="rect">
            <a:avLst/>
          </a:prstGeom>
        </p:spPr>
      </p:pic>
      <p:sp>
        <p:nvSpPr>
          <p:cNvPr id="8" name="Rounded Rectangle 7">
            <a:extLst>
              <a:ext uri="{FF2B5EF4-FFF2-40B4-BE49-F238E27FC236}">
                <a16:creationId xmlns:a16="http://schemas.microsoft.com/office/drawing/2014/main" id="{C77EF981-63A4-8447-8853-884BA2855210}"/>
              </a:ext>
            </a:extLst>
          </p:cNvPr>
          <p:cNvSpPr/>
          <p:nvPr/>
        </p:nvSpPr>
        <p:spPr>
          <a:xfrm>
            <a:off x="5027321" y="4191540"/>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Back</a:t>
            </a:r>
          </a:p>
        </p:txBody>
      </p:sp>
    </p:spTree>
    <p:custDataLst>
      <p:tags r:id="rId1"/>
    </p:custDataLst>
    <p:extLst>
      <p:ext uri="{BB962C8B-B14F-4D97-AF65-F5344CB8AC3E}">
        <p14:creationId xmlns:p14="http://schemas.microsoft.com/office/powerpoint/2010/main" val="125044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4.7: Resonance in Series RLC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Part C:</a:t>
            </a:r>
          </a:p>
        </p:txBody>
      </p:sp>
      <p:sp>
        <p:nvSpPr>
          <p:cNvPr id="5" name="TextBox 4">
            <a:extLst>
              <a:ext uri="{FF2B5EF4-FFF2-40B4-BE49-F238E27FC236}">
                <a16:creationId xmlns:a16="http://schemas.microsoft.com/office/drawing/2014/main" id="{B9C75F08-4F0E-B64D-AFC3-2CFC8974CA68}"/>
              </a:ext>
            </a:extLst>
          </p:cNvPr>
          <p:cNvSpPr txBox="1"/>
          <p:nvPr/>
        </p:nvSpPr>
        <p:spPr>
          <a:xfrm>
            <a:off x="5027321" y="1602910"/>
            <a:ext cx="5079847" cy="646331"/>
          </a:xfrm>
          <a:prstGeom prst="rect">
            <a:avLst/>
          </a:prstGeom>
          <a:noFill/>
        </p:spPr>
        <p:txBody>
          <a:bodyPr wrap="square" rtlCol="0">
            <a:spAutoFit/>
          </a:bodyPr>
          <a:lstStyle/>
          <a:p>
            <a:r>
              <a:rPr lang="en-US" dirty="0"/>
              <a:t>Current will flow until all the charge in the capacitor is gone and its voltage is zero.</a:t>
            </a:r>
          </a:p>
        </p:txBody>
      </p:sp>
      <p:sp>
        <p:nvSpPr>
          <p:cNvPr id="9" name="Rounded Rectangle 8">
            <a:extLst>
              <a:ext uri="{FF2B5EF4-FFF2-40B4-BE49-F238E27FC236}">
                <a16:creationId xmlns:a16="http://schemas.microsoft.com/office/drawing/2014/main" id="{644F3565-703F-D04B-A7F3-C1E1423918C9}"/>
              </a:ext>
            </a:extLst>
          </p:cNvPr>
          <p:cNvSpPr/>
          <p:nvPr/>
        </p:nvSpPr>
        <p:spPr>
          <a:xfrm>
            <a:off x="8320508" y="4191541"/>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8" name="Rounded Rectangle 7">
            <a:extLst>
              <a:ext uri="{FF2B5EF4-FFF2-40B4-BE49-F238E27FC236}">
                <a16:creationId xmlns:a16="http://schemas.microsoft.com/office/drawing/2014/main" id="{C77EF981-63A4-8447-8853-884BA2855210}"/>
              </a:ext>
            </a:extLst>
          </p:cNvPr>
          <p:cNvSpPr/>
          <p:nvPr/>
        </p:nvSpPr>
        <p:spPr>
          <a:xfrm>
            <a:off x="5027321" y="4191540"/>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Back</a:t>
            </a:r>
          </a:p>
        </p:txBody>
      </p:sp>
      <p:pic>
        <p:nvPicPr>
          <p:cNvPr id="4" name="Picture 3">
            <a:extLst>
              <a:ext uri="{FF2B5EF4-FFF2-40B4-BE49-F238E27FC236}">
                <a16:creationId xmlns:a16="http://schemas.microsoft.com/office/drawing/2014/main" id="{A9A39756-4E56-D44F-8246-69EEDD2DC7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294" y="1672821"/>
            <a:ext cx="3750808" cy="3064570"/>
          </a:xfrm>
          <a:prstGeom prst="rect">
            <a:avLst/>
          </a:prstGeom>
        </p:spPr>
      </p:pic>
    </p:spTree>
    <p:custDataLst>
      <p:tags r:id="rId1"/>
    </p:custDataLst>
    <p:extLst>
      <p:ext uri="{BB962C8B-B14F-4D97-AF65-F5344CB8AC3E}">
        <p14:creationId xmlns:p14="http://schemas.microsoft.com/office/powerpoint/2010/main" val="1532463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Part D:</a:t>
            </a:r>
          </a:p>
        </p:txBody>
      </p:sp>
      <p:sp>
        <p:nvSpPr>
          <p:cNvPr id="5" name="TextBox 4">
            <a:extLst>
              <a:ext uri="{FF2B5EF4-FFF2-40B4-BE49-F238E27FC236}">
                <a16:creationId xmlns:a16="http://schemas.microsoft.com/office/drawing/2014/main" id="{B9C75F08-4F0E-B64D-AFC3-2CFC8974CA68}"/>
              </a:ext>
            </a:extLst>
          </p:cNvPr>
          <p:cNvSpPr txBox="1"/>
          <p:nvPr/>
        </p:nvSpPr>
        <p:spPr>
          <a:xfrm>
            <a:off x="5027321" y="1602910"/>
            <a:ext cx="5079847" cy="1200329"/>
          </a:xfrm>
          <a:prstGeom prst="rect">
            <a:avLst/>
          </a:prstGeom>
          <a:noFill/>
        </p:spPr>
        <p:txBody>
          <a:bodyPr wrap="square" rtlCol="0">
            <a:spAutoFit/>
          </a:bodyPr>
          <a:lstStyle/>
          <a:p>
            <a:r>
              <a:rPr lang="en-US" dirty="0"/>
              <a:t>However, the current will continue flowing because an indictor resists changes in current. The current will begin to charge the capacitor with the opposite polarity to before.</a:t>
            </a:r>
          </a:p>
        </p:txBody>
      </p:sp>
      <p:sp>
        <p:nvSpPr>
          <p:cNvPr id="9" name="Rounded Rectangle 8">
            <a:extLst>
              <a:ext uri="{FF2B5EF4-FFF2-40B4-BE49-F238E27FC236}">
                <a16:creationId xmlns:a16="http://schemas.microsoft.com/office/drawing/2014/main" id="{644F3565-703F-D04B-A7F3-C1E1423918C9}"/>
              </a:ext>
            </a:extLst>
          </p:cNvPr>
          <p:cNvSpPr/>
          <p:nvPr/>
        </p:nvSpPr>
        <p:spPr>
          <a:xfrm>
            <a:off x="8320508" y="4191541"/>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8" name="Rounded Rectangle 7">
            <a:extLst>
              <a:ext uri="{FF2B5EF4-FFF2-40B4-BE49-F238E27FC236}">
                <a16:creationId xmlns:a16="http://schemas.microsoft.com/office/drawing/2014/main" id="{C77EF981-63A4-8447-8853-884BA2855210}"/>
              </a:ext>
            </a:extLst>
          </p:cNvPr>
          <p:cNvSpPr/>
          <p:nvPr/>
        </p:nvSpPr>
        <p:spPr>
          <a:xfrm>
            <a:off x="5027321" y="4191540"/>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Back</a:t>
            </a:r>
          </a:p>
        </p:txBody>
      </p:sp>
      <p:pic>
        <p:nvPicPr>
          <p:cNvPr id="6" name="Picture 5">
            <a:extLst>
              <a:ext uri="{FF2B5EF4-FFF2-40B4-BE49-F238E27FC236}">
                <a16:creationId xmlns:a16="http://schemas.microsoft.com/office/drawing/2014/main" id="{3EC2DBB0-37C1-874D-B175-7C31686B1C65}"/>
              </a:ext>
            </a:extLst>
          </p:cNvPr>
          <p:cNvPicPr>
            <a:picLocks noChangeAspect="1"/>
          </p:cNvPicPr>
          <p:nvPr/>
        </p:nvPicPr>
        <p:blipFill>
          <a:blip r:embed="rId4"/>
          <a:stretch>
            <a:fillRect/>
          </a:stretch>
        </p:blipFill>
        <p:spPr>
          <a:xfrm>
            <a:off x="460118" y="1625240"/>
            <a:ext cx="4036576" cy="3235346"/>
          </a:xfrm>
          <a:prstGeom prst="rect">
            <a:avLst/>
          </a:prstGeom>
        </p:spPr>
      </p:pic>
    </p:spTree>
    <p:custDataLst>
      <p:tags r:id="rId1"/>
    </p:custDataLst>
    <p:extLst>
      <p:ext uri="{BB962C8B-B14F-4D97-AF65-F5344CB8AC3E}">
        <p14:creationId xmlns:p14="http://schemas.microsoft.com/office/powerpoint/2010/main" val="211855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Part E:</a:t>
            </a:r>
          </a:p>
        </p:txBody>
      </p:sp>
      <p:sp>
        <p:nvSpPr>
          <p:cNvPr id="5" name="TextBox 4">
            <a:extLst>
              <a:ext uri="{FF2B5EF4-FFF2-40B4-BE49-F238E27FC236}">
                <a16:creationId xmlns:a16="http://schemas.microsoft.com/office/drawing/2014/main" id="{B9C75F08-4F0E-B64D-AFC3-2CFC8974CA68}"/>
              </a:ext>
            </a:extLst>
          </p:cNvPr>
          <p:cNvSpPr txBox="1"/>
          <p:nvPr/>
        </p:nvSpPr>
        <p:spPr>
          <a:xfrm>
            <a:off x="5027321" y="1602910"/>
            <a:ext cx="5079847" cy="1200329"/>
          </a:xfrm>
          <a:prstGeom prst="rect">
            <a:avLst/>
          </a:prstGeom>
          <a:noFill/>
        </p:spPr>
        <p:txBody>
          <a:bodyPr wrap="square" rtlCol="0">
            <a:spAutoFit/>
          </a:bodyPr>
          <a:lstStyle/>
          <a:p>
            <a:r>
              <a:rPr lang="en-US" dirty="0"/>
              <a:t>Current will continue to flow until the inductor magnetic field has completely collapsed and all the charge is again stored in the capacitor but with the opposite polarity. The cycle begins again.</a:t>
            </a:r>
          </a:p>
        </p:txBody>
      </p:sp>
      <p:sp>
        <p:nvSpPr>
          <p:cNvPr id="8" name="Rounded Rectangle 7">
            <a:extLst>
              <a:ext uri="{FF2B5EF4-FFF2-40B4-BE49-F238E27FC236}">
                <a16:creationId xmlns:a16="http://schemas.microsoft.com/office/drawing/2014/main" id="{C77EF981-63A4-8447-8853-884BA2855210}"/>
              </a:ext>
            </a:extLst>
          </p:cNvPr>
          <p:cNvSpPr/>
          <p:nvPr/>
        </p:nvSpPr>
        <p:spPr>
          <a:xfrm>
            <a:off x="5027321" y="4191540"/>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Back</a:t>
            </a:r>
          </a:p>
        </p:txBody>
      </p:sp>
      <p:pic>
        <p:nvPicPr>
          <p:cNvPr id="4" name="Picture 3">
            <a:extLst>
              <a:ext uri="{FF2B5EF4-FFF2-40B4-BE49-F238E27FC236}">
                <a16:creationId xmlns:a16="http://schemas.microsoft.com/office/drawing/2014/main" id="{E2E0696C-EF79-B240-8925-7DA225BC9575}"/>
              </a:ext>
            </a:extLst>
          </p:cNvPr>
          <p:cNvPicPr>
            <a:picLocks noChangeAspect="1"/>
          </p:cNvPicPr>
          <p:nvPr/>
        </p:nvPicPr>
        <p:blipFill>
          <a:blip r:embed="rId4"/>
          <a:stretch>
            <a:fillRect/>
          </a:stretch>
        </p:blipFill>
        <p:spPr>
          <a:xfrm>
            <a:off x="170370" y="1644094"/>
            <a:ext cx="4110944" cy="3359706"/>
          </a:xfrm>
          <a:prstGeom prst="rect">
            <a:avLst/>
          </a:prstGeom>
        </p:spPr>
      </p:pic>
      <p:sp>
        <p:nvSpPr>
          <p:cNvPr id="10" name="Rounded Rectangle 9">
            <a:extLst>
              <a:ext uri="{FF2B5EF4-FFF2-40B4-BE49-F238E27FC236}">
                <a16:creationId xmlns:a16="http://schemas.microsoft.com/office/drawing/2014/main" id="{47C57CBF-4B2C-E048-A4CC-9C4C72DBA566}"/>
              </a:ext>
            </a:extLst>
          </p:cNvPr>
          <p:cNvSpPr/>
          <p:nvPr/>
        </p:nvSpPr>
        <p:spPr>
          <a:xfrm>
            <a:off x="8320508" y="4191541"/>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Tree>
    <p:custDataLst>
      <p:tags r:id="rId1"/>
    </p:custDataLst>
    <p:extLst>
      <p:ext uri="{BB962C8B-B14F-4D97-AF65-F5344CB8AC3E}">
        <p14:creationId xmlns:p14="http://schemas.microsoft.com/office/powerpoint/2010/main" val="947735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Part F:</a:t>
            </a:r>
          </a:p>
        </p:txBody>
      </p:sp>
      <p:sp>
        <p:nvSpPr>
          <p:cNvPr id="5" name="TextBox 4">
            <a:extLst>
              <a:ext uri="{FF2B5EF4-FFF2-40B4-BE49-F238E27FC236}">
                <a16:creationId xmlns:a16="http://schemas.microsoft.com/office/drawing/2014/main" id="{B9C75F08-4F0E-B64D-AFC3-2CFC8974CA68}"/>
              </a:ext>
            </a:extLst>
          </p:cNvPr>
          <p:cNvSpPr txBox="1"/>
          <p:nvPr/>
        </p:nvSpPr>
        <p:spPr>
          <a:xfrm>
            <a:off x="5027321" y="1602910"/>
            <a:ext cx="5079847" cy="2585323"/>
          </a:xfrm>
          <a:prstGeom prst="rect">
            <a:avLst/>
          </a:prstGeom>
          <a:noFill/>
        </p:spPr>
        <p:txBody>
          <a:bodyPr wrap="square" rtlCol="0">
            <a:spAutoFit/>
          </a:bodyPr>
          <a:lstStyle/>
          <a:p>
            <a:r>
              <a:rPr lang="en-US" dirty="0"/>
              <a:t>Therefore, charge flows back and forth between the plates of the capacitor through the inductor. Energy would oscillate back and forth between the capacitor and the inductor for ever were it not for the internal resistance in the wires of the circuit.</a:t>
            </a:r>
          </a:p>
          <a:p>
            <a:endParaRPr lang="en-US" dirty="0"/>
          </a:p>
          <a:p>
            <a:r>
              <a:rPr lang="en-US" dirty="0"/>
              <a:t>However, if we connect the circuit to an external AC power supply at the same resonant frequency, we keep the oscillations going.</a:t>
            </a:r>
          </a:p>
        </p:txBody>
      </p:sp>
      <p:sp>
        <p:nvSpPr>
          <p:cNvPr id="8" name="Rounded Rectangle 7">
            <a:extLst>
              <a:ext uri="{FF2B5EF4-FFF2-40B4-BE49-F238E27FC236}">
                <a16:creationId xmlns:a16="http://schemas.microsoft.com/office/drawing/2014/main" id="{C77EF981-63A4-8447-8853-884BA2855210}"/>
              </a:ext>
            </a:extLst>
          </p:cNvPr>
          <p:cNvSpPr/>
          <p:nvPr/>
        </p:nvSpPr>
        <p:spPr>
          <a:xfrm>
            <a:off x="5027321" y="4191540"/>
            <a:ext cx="145874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Back</a:t>
            </a:r>
          </a:p>
        </p:txBody>
      </p:sp>
      <p:pic>
        <p:nvPicPr>
          <p:cNvPr id="6" name="Picture 5">
            <a:extLst>
              <a:ext uri="{FF2B5EF4-FFF2-40B4-BE49-F238E27FC236}">
                <a16:creationId xmlns:a16="http://schemas.microsoft.com/office/drawing/2014/main" id="{E7E68FB3-7D64-DA42-9930-0DA673B6D9D4}"/>
              </a:ext>
            </a:extLst>
          </p:cNvPr>
          <p:cNvPicPr>
            <a:picLocks noChangeAspect="1"/>
          </p:cNvPicPr>
          <p:nvPr/>
        </p:nvPicPr>
        <p:blipFill>
          <a:blip r:embed="rId4"/>
          <a:stretch>
            <a:fillRect/>
          </a:stretch>
        </p:blipFill>
        <p:spPr>
          <a:xfrm>
            <a:off x="460118" y="1602910"/>
            <a:ext cx="4036558" cy="3314330"/>
          </a:xfrm>
          <a:prstGeom prst="rect">
            <a:avLst/>
          </a:prstGeom>
        </p:spPr>
      </p:pic>
    </p:spTree>
    <p:custDataLst>
      <p:tags r:id="rId1"/>
    </p:custDataLst>
    <p:extLst>
      <p:ext uri="{BB962C8B-B14F-4D97-AF65-F5344CB8AC3E}">
        <p14:creationId xmlns:p14="http://schemas.microsoft.com/office/powerpoint/2010/main" val="375039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a:t>Introduction</a:t>
            </a:r>
            <a:endParaRPr lang="en-GB" sz="3000" dirty="0"/>
          </a:p>
        </p:txBody>
      </p:sp>
      <p:sp>
        <p:nvSpPr>
          <p:cNvPr id="3" name="Content Placeholder 2"/>
          <p:cNvSpPr>
            <a:spLocks noGrp="1"/>
          </p:cNvSpPr>
          <p:nvPr>
            <p:ph idx="1"/>
          </p:nvPr>
        </p:nvSpPr>
        <p:spPr>
          <a:xfrm>
            <a:off x="1122533" y="1091868"/>
            <a:ext cx="4321664" cy="2783446"/>
          </a:xfrm>
        </p:spPr>
        <p:txBody>
          <a:bodyPr>
            <a:noAutofit/>
          </a:bodyPr>
          <a:lstStyle/>
          <a:p>
            <a:pPr marL="0" indent="0" algn="just">
              <a:buNone/>
            </a:pPr>
            <a:r>
              <a:rPr lang="en-US" sz="2400" dirty="0"/>
              <a:t>We learnt in the previous unit that if X</a:t>
            </a:r>
            <a:r>
              <a:rPr lang="en-US" sz="2400" baseline="-25000" dirty="0"/>
              <a:t>L</a:t>
            </a:r>
            <a:r>
              <a:rPr lang="en-US" sz="2400" dirty="0"/>
              <a:t> &lt; X</a:t>
            </a:r>
            <a:r>
              <a:rPr lang="en-US" sz="2400" baseline="-25000" dirty="0"/>
              <a:t>C</a:t>
            </a:r>
            <a:r>
              <a:rPr lang="en-US" sz="2400" dirty="0"/>
              <a:t>, the RLC circuit will behave inductively and if X</a:t>
            </a:r>
            <a:r>
              <a:rPr lang="en-US" sz="2400" baseline="-25000" dirty="0"/>
              <a:t>C</a:t>
            </a:r>
            <a:r>
              <a:rPr lang="en-US" sz="2400" dirty="0"/>
              <a:t> &gt; X</a:t>
            </a:r>
            <a:r>
              <a:rPr lang="en-US" sz="2400" baseline="-25000" dirty="0"/>
              <a:t>L</a:t>
            </a:r>
            <a:r>
              <a:rPr lang="en-US" sz="2400" dirty="0"/>
              <a:t> it will behave capacitively.</a:t>
            </a:r>
          </a:p>
          <a:p>
            <a:pPr marL="0" indent="0" algn="just">
              <a:buNone/>
            </a:pPr>
            <a:r>
              <a:rPr lang="en-US" sz="2400" dirty="0"/>
              <a:t>But what happens when X</a:t>
            </a:r>
            <a:r>
              <a:rPr lang="en-US" sz="2400" baseline="-25000" dirty="0"/>
              <a:t>L</a:t>
            </a:r>
            <a:r>
              <a:rPr lang="en-US" sz="2400" dirty="0"/>
              <a:t> = X</a:t>
            </a:r>
            <a:r>
              <a:rPr lang="en-US" sz="2400" baseline="-25000" dirty="0"/>
              <a:t>C</a:t>
            </a:r>
            <a:r>
              <a:rPr lang="en-US" sz="2400" dirty="0"/>
              <a:t>? This is the question we will explore in this unit.</a:t>
            </a:r>
          </a:p>
        </p:txBody>
      </p:sp>
      <p:sp>
        <p:nvSpPr>
          <p:cNvPr id="7" name="TextBox 6">
            <a:extLst>
              <a:ext uri="{FF2B5EF4-FFF2-40B4-BE49-F238E27FC236}">
                <a16:creationId xmlns:a16="http://schemas.microsoft.com/office/drawing/2014/main" id="{59272432-40EA-3048-83A2-4F6F1ED4ED2C}"/>
              </a:ext>
            </a:extLst>
          </p:cNvPr>
          <p:cNvSpPr txBox="1"/>
          <p:nvPr/>
        </p:nvSpPr>
        <p:spPr>
          <a:xfrm>
            <a:off x="5838640" y="1233577"/>
            <a:ext cx="4014882" cy="1862048"/>
          </a:xfrm>
          <a:prstGeom prst="rect">
            <a:avLst/>
          </a:prstGeom>
          <a:noFill/>
        </p:spPr>
        <p:txBody>
          <a:bodyPr wrap="none" rtlCol="0">
            <a:spAutoFit/>
          </a:bodyPr>
          <a:lstStyle/>
          <a:p>
            <a:r>
              <a:rPr lang="en-US" sz="11500" dirty="0"/>
              <a:t>X</a:t>
            </a:r>
            <a:r>
              <a:rPr lang="en-US" sz="11500" baseline="-25000" dirty="0"/>
              <a:t>L</a:t>
            </a:r>
            <a:r>
              <a:rPr lang="en-US" sz="11500" dirty="0"/>
              <a:t> = X</a:t>
            </a:r>
            <a:r>
              <a:rPr lang="en-US" sz="11500" baseline="-25000" dirty="0"/>
              <a:t>C</a:t>
            </a:r>
          </a:p>
        </p:txBody>
      </p:sp>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Summary of RL and RC circuits</a:t>
            </a:r>
          </a:p>
        </p:txBody>
      </p:sp>
      <p:sp>
        <p:nvSpPr>
          <p:cNvPr id="3" name="Content Placeholder 2"/>
          <p:cNvSpPr>
            <a:spLocks noGrp="1"/>
          </p:cNvSpPr>
          <p:nvPr>
            <p:ph idx="1"/>
          </p:nvPr>
        </p:nvSpPr>
        <p:spPr>
          <a:xfrm>
            <a:off x="1122532" y="1091869"/>
            <a:ext cx="7282914" cy="765506"/>
          </a:xfrm>
        </p:spPr>
        <p:txBody>
          <a:bodyPr>
            <a:noAutofit/>
          </a:bodyPr>
          <a:lstStyle/>
          <a:p>
            <a:pPr marL="0" indent="0" algn="just">
              <a:buNone/>
            </a:pPr>
            <a:r>
              <a:rPr lang="en-US" sz="2400" dirty="0"/>
              <a:t>Before going further, let’s revise some of what we know about series RLC circuits.</a:t>
            </a:r>
          </a:p>
        </p:txBody>
      </p:sp>
      <p:sp>
        <p:nvSpPr>
          <p:cNvPr id="7" name="TextBox 6">
            <a:extLst>
              <a:ext uri="{FF2B5EF4-FFF2-40B4-BE49-F238E27FC236}">
                <a16:creationId xmlns:a16="http://schemas.microsoft.com/office/drawing/2014/main" id="{13C9E431-F532-5746-8CC6-363A8EB005CD}"/>
              </a:ext>
            </a:extLst>
          </p:cNvPr>
          <p:cNvSpPr txBox="1"/>
          <p:nvPr/>
        </p:nvSpPr>
        <p:spPr>
          <a:xfrm>
            <a:off x="2781979" y="1857375"/>
            <a:ext cx="1001300" cy="461665"/>
          </a:xfrm>
          <a:prstGeom prst="rect">
            <a:avLst/>
          </a:prstGeom>
          <a:noFill/>
        </p:spPr>
        <p:txBody>
          <a:bodyPr wrap="none" rtlCol="0">
            <a:spAutoFit/>
          </a:bodyPr>
          <a:lstStyle/>
          <a:p>
            <a:r>
              <a:rPr lang="en-US" sz="2400" b="1" dirty="0"/>
              <a:t>X</a:t>
            </a:r>
            <a:r>
              <a:rPr lang="en-US" sz="2400" b="1" baseline="-25000" dirty="0"/>
              <a:t>L</a:t>
            </a:r>
            <a:r>
              <a:rPr lang="en-US" sz="2400" b="1" dirty="0"/>
              <a:t> &gt; X</a:t>
            </a:r>
            <a:r>
              <a:rPr lang="en-US" sz="2400" b="1" baseline="-25000" dirty="0"/>
              <a:t>C</a:t>
            </a:r>
          </a:p>
        </p:txBody>
      </p:sp>
      <p:sp>
        <p:nvSpPr>
          <p:cNvPr id="17" name="TextBox 16">
            <a:extLst>
              <a:ext uri="{FF2B5EF4-FFF2-40B4-BE49-F238E27FC236}">
                <a16:creationId xmlns:a16="http://schemas.microsoft.com/office/drawing/2014/main" id="{C6E319FC-92B3-AC4E-9265-045C65A94AFD}"/>
              </a:ext>
            </a:extLst>
          </p:cNvPr>
          <p:cNvSpPr txBox="1"/>
          <p:nvPr/>
        </p:nvSpPr>
        <p:spPr>
          <a:xfrm>
            <a:off x="6881051" y="1862156"/>
            <a:ext cx="1001300" cy="461665"/>
          </a:xfrm>
          <a:prstGeom prst="rect">
            <a:avLst/>
          </a:prstGeom>
          <a:noFill/>
        </p:spPr>
        <p:txBody>
          <a:bodyPr wrap="none" rtlCol="0">
            <a:spAutoFit/>
          </a:bodyPr>
          <a:lstStyle/>
          <a:p>
            <a:r>
              <a:rPr lang="en-US" sz="2400" b="1" dirty="0"/>
              <a:t>X</a:t>
            </a:r>
            <a:r>
              <a:rPr lang="en-US" sz="2400" b="1" baseline="-25000" dirty="0"/>
              <a:t>C</a:t>
            </a:r>
            <a:r>
              <a:rPr lang="en-US" sz="2400" b="1" dirty="0"/>
              <a:t> &gt; X</a:t>
            </a:r>
            <a:r>
              <a:rPr lang="en-US" sz="2400" b="1" baseline="-25000" dirty="0"/>
              <a:t>L</a:t>
            </a:r>
          </a:p>
        </p:txBody>
      </p:sp>
      <p:sp>
        <p:nvSpPr>
          <p:cNvPr id="18" name="Rounded Rectangle 17">
            <a:extLst>
              <a:ext uri="{FF2B5EF4-FFF2-40B4-BE49-F238E27FC236}">
                <a16:creationId xmlns:a16="http://schemas.microsoft.com/office/drawing/2014/main" id="{7CF26A70-3301-B041-B341-A82CB83493C4}"/>
              </a:ext>
            </a:extLst>
          </p:cNvPr>
          <p:cNvSpPr/>
          <p:nvPr/>
        </p:nvSpPr>
        <p:spPr>
          <a:xfrm>
            <a:off x="1334658" y="1799864"/>
            <a:ext cx="3886947"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BA319A7-C5C9-EB4D-BA02-3BC58E1E37D1}"/>
              </a:ext>
            </a:extLst>
          </p:cNvPr>
          <p:cNvSpPr/>
          <p:nvPr/>
        </p:nvSpPr>
        <p:spPr>
          <a:xfrm>
            <a:off x="5362413" y="1784172"/>
            <a:ext cx="3865342"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5767FB-B92D-E747-A09D-3C29084F365C}"/>
                  </a:ext>
                </a:extLst>
              </p:cNvPr>
              <p:cNvSpPr txBox="1"/>
              <p:nvPr/>
            </p:nvSpPr>
            <p:spPr>
              <a:xfrm>
                <a:off x="1394612" y="2501900"/>
                <a:ext cx="3776034"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m:rPr>
                              <m:sty m:val="p"/>
                            </m:rPr>
                            <a:rPr lang="en-US" sz="2800" b="0" i="0" smtClean="0">
                              <a:solidFill>
                                <a:schemeClr val="accent2"/>
                              </a:solidFill>
                              <a:latin typeface="Cambria Math" panose="02040503050406030204" pitchFamily="18" charset="0"/>
                            </a:rPr>
                            <m:t>V</m:t>
                          </m:r>
                        </m:e>
                        <m:sub>
                          <m:r>
                            <m:rPr>
                              <m:sty m:val="p"/>
                            </m:rPr>
                            <a:rPr lang="en-US" sz="2800" b="0" i="0" smtClean="0">
                              <a:solidFill>
                                <a:schemeClr val="accent2"/>
                              </a:solidFill>
                              <a:latin typeface="Cambria Math" panose="02040503050406030204" pitchFamily="18" charset="0"/>
                            </a:rPr>
                            <m:t>T</m:t>
                          </m:r>
                        </m:sub>
                      </m:sSub>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sSub>
                                <m:sSubPr>
                                  <m:ctrlPr>
                                    <a:rPr lang="en-US" sz="2800" b="0" i="1" smtClean="0">
                                      <a:solidFill>
                                        <a:schemeClr val="accent3"/>
                                      </a:solidFill>
                                      <a:latin typeface="Cambria Math" panose="02040503050406030204" pitchFamily="18" charset="0"/>
                                    </a:rPr>
                                  </m:ctrlPr>
                                </m:sSubPr>
                                <m:e>
                                  <m:r>
                                    <m:rPr>
                                      <m:sty m:val="p"/>
                                    </m:rPr>
                                    <a:rPr lang="en-US" sz="2800" b="0" i="0" smtClean="0">
                                      <a:solidFill>
                                        <a:schemeClr val="accent3"/>
                                      </a:solidFill>
                                      <a:latin typeface="Cambria Math" panose="02040503050406030204" pitchFamily="18" charset="0"/>
                                    </a:rPr>
                                    <m:t>V</m:t>
                                  </m:r>
                                </m:e>
                                <m:sub>
                                  <m:r>
                                    <m:rPr>
                                      <m:sty m:val="p"/>
                                    </m:rPr>
                                    <a:rPr lang="en-US" sz="2800" b="0" i="0" smtClean="0">
                                      <a:solidFill>
                                        <a:schemeClr val="accent3"/>
                                      </a:solidFill>
                                      <a:latin typeface="Cambria Math" panose="02040503050406030204" pitchFamily="18" charset="0"/>
                                    </a:rPr>
                                    <m:t>R</m:t>
                                  </m:r>
                                </m:sub>
                              </m:sSub>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accent4"/>
                                      </a:solidFill>
                                      <a:latin typeface="Cambria Math" panose="02040503050406030204" pitchFamily="18" charset="0"/>
                                    </a:rPr>
                                  </m:ctrlPr>
                                </m:sSubPr>
                                <m:e>
                                  <m:r>
                                    <a:rPr lang="en-US" sz="2800" b="0" i="0" smtClean="0">
                                      <a:solidFill>
                                        <a:schemeClr val="tx1"/>
                                      </a:solidFill>
                                      <a:latin typeface="Cambria Math" panose="02040503050406030204" pitchFamily="18" charset="0"/>
                                    </a:rPr>
                                    <m:t>(</m:t>
                                  </m:r>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V</m:t>
                                      </m:r>
                                    </m:e>
                                    <m:sub>
                                      <m:r>
                                        <m:rPr>
                                          <m:sty m:val="p"/>
                                        </m:rPr>
                                        <a:rPr lang="en-US" sz="2800" b="0" i="0" smtClean="0">
                                          <a:solidFill>
                                            <a:schemeClr val="accent4"/>
                                          </a:solidFill>
                                          <a:latin typeface="Cambria Math" panose="02040503050406030204" pitchFamily="18" charset="0"/>
                                        </a:rPr>
                                        <m:t>L</m:t>
                                      </m:r>
                                    </m:sub>
                                  </m:sSub>
                                  <m:r>
                                    <a:rPr lang="en-US" sz="2800" b="0" i="1" smtClean="0">
                                      <a:solidFill>
                                        <a:schemeClr val="tx1"/>
                                      </a:solidFill>
                                      <a:latin typeface="Cambria Math" panose="02040503050406030204" pitchFamily="18" charset="0"/>
                                    </a:rPr>
                                    <m:t>−</m:t>
                                  </m:r>
                                  <m:r>
                                    <m:rPr>
                                      <m:sty m:val="p"/>
                                    </m:rPr>
                                    <a:rPr lang="en-US" sz="2800" b="0" i="0" smtClean="0">
                                      <a:solidFill>
                                        <a:schemeClr val="accent5"/>
                                      </a:solidFill>
                                      <a:latin typeface="Cambria Math" panose="02040503050406030204" pitchFamily="18" charset="0"/>
                                    </a:rPr>
                                    <m:t>V</m:t>
                                  </m:r>
                                </m:e>
                                <m:sub>
                                  <m:r>
                                    <m:rPr>
                                      <m:sty m:val="p"/>
                                    </m:rPr>
                                    <a:rPr lang="en-US" sz="2800" b="0" i="0" smtClean="0">
                                      <a:solidFill>
                                        <a:schemeClr val="accent5"/>
                                      </a:solidFill>
                                      <a:latin typeface="Cambria Math" panose="02040503050406030204" pitchFamily="18" charset="0"/>
                                    </a:rPr>
                                    <m:t>C</m:t>
                                  </m:r>
                                </m:sub>
                              </m:sSub>
                              <m:r>
                                <a:rPr lang="en-US" sz="2800" b="0" i="1" smtClean="0">
                                  <a:solidFill>
                                    <a:schemeClr val="tx1"/>
                                  </a:solidFill>
                                  <a:latin typeface="Cambria Math" panose="02040503050406030204" pitchFamily="18" charset="0"/>
                                </a:rPr>
                                <m:t>)</m:t>
                              </m:r>
                            </m:e>
                            <m:sup>
                              <m:r>
                                <a:rPr lang="en-US" sz="2800" b="0" i="0" smtClean="0">
                                  <a:latin typeface="Cambria Math" panose="02040503050406030204" pitchFamily="18" charset="0"/>
                                </a:rPr>
                                <m:t>2</m:t>
                              </m:r>
                            </m:sup>
                          </m:sSup>
                        </m:e>
                      </m:rad>
                    </m:oMath>
                  </m:oMathPara>
                </a14:m>
                <a:endParaRPr lang="en-US" sz="2000" dirty="0"/>
              </a:p>
            </p:txBody>
          </p:sp>
        </mc:Choice>
        <mc:Fallback xmlns="">
          <p:sp>
            <p:nvSpPr>
              <p:cNvPr id="15" name="TextBox 14">
                <a:extLst>
                  <a:ext uri="{FF2B5EF4-FFF2-40B4-BE49-F238E27FC236}">
                    <a16:creationId xmlns:a16="http://schemas.microsoft.com/office/drawing/2014/main" id="{575767FB-B92D-E747-A09D-3C29084F365C}"/>
                  </a:ext>
                </a:extLst>
              </p:cNvPr>
              <p:cNvSpPr txBox="1">
                <a:spLocks noRot="1" noChangeAspect="1" noMove="1" noResize="1" noEditPoints="1" noAdjustHandles="1" noChangeArrowheads="1" noChangeShapeType="1" noTextEdit="1"/>
              </p:cNvSpPr>
              <p:nvPr/>
            </p:nvSpPr>
            <p:spPr>
              <a:xfrm>
                <a:off x="1394612" y="2501900"/>
                <a:ext cx="3776034" cy="876843"/>
              </a:xfrm>
              <a:prstGeom prst="rect">
                <a:avLst/>
              </a:prstGeom>
              <a:blipFill>
                <a:blip r:embed="rId4"/>
                <a:stretch>
                  <a:fillRect l="-1678" r="-3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F75BB6-6A0F-DC49-BAB5-C0B34A8AE343}"/>
                  </a:ext>
                </a:extLst>
              </p:cNvPr>
              <p:cNvSpPr txBox="1"/>
              <p:nvPr/>
            </p:nvSpPr>
            <p:spPr>
              <a:xfrm>
                <a:off x="1475465" y="3972494"/>
                <a:ext cx="3499548"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accent2"/>
                          </a:solidFill>
                          <a:latin typeface="Cambria Math" panose="02040503050406030204" pitchFamily="18" charset="0"/>
                        </a:rPr>
                        <m:t>Z</m:t>
                      </m:r>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r>
                                <m:rPr>
                                  <m:sty m:val="p"/>
                                </m:rPr>
                                <a:rPr lang="en-US" sz="2800" b="0" i="0" smtClean="0">
                                  <a:solidFill>
                                    <a:schemeClr val="accent3"/>
                                  </a:solidFill>
                                  <a:latin typeface="Cambria Math" panose="02040503050406030204" pitchFamily="18" charset="0"/>
                                </a:rPr>
                                <m:t>R</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tx1"/>
                                      </a:solidFill>
                                      <a:latin typeface="Cambria Math" panose="02040503050406030204" pitchFamily="18" charset="0"/>
                                    </a:rPr>
                                  </m:ctrlPr>
                                </m:sSubPr>
                                <m:e>
                                  <m:r>
                                    <a:rPr lang="en-US" sz="2800" b="0" i="0" smtClean="0">
                                      <a:solidFill>
                                        <a:schemeClr val="tx1"/>
                                      </a:solidFill>
                                      <a:latin typeface="Cambria Math" panose="02040503050406030204" pitchFamily="18" charset="0"/>
                                    </a:rPr>
                                    <m:t>(</m:t>
                                  </m:r>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X</m:t>
                                      </m:r>
                                    </m:e>
                                    <m:sub>
                                      <m:r>
                                        <m:rPr>
                                          <m:sty m:val="p"/>
                                        </m:rPr>
                                        <a:rPr lang="en-US" sz="2800" b="0" i="0" smtClean="0">
                                          <a:solidFill>
                                            <a:schemeClr val="accent4"/>
                                          </a:solidFill>
                                          <a:latin typeface="Cambria Math" panose="02040503050406030204" pitchFamily="18" charset="0"/>
                                        </a:rPr>
                                        <m:t>L</m:t>
                                      </m:r>
                                    </m:sub>
                                  </m:sSub>
                                  <m:r>
                                    <a:rPr lang="en-US" sz="2800" b="0" i="1" smtClean="0">
                                      <a:solidFill>
                                        <a:schemeClr val="tx1"/>
                                      </a:solidFill>
                                      <a:latin typeface="Cambria Math" panose="02040503050406030204" pitchFamily="18" charset="0"/>
                                    </a:rPr>
                                    <m:t>−</m:t>
                                  </m:r>
                                  <m:r>
                                    <m:rPr>
                                      <m:sty m:val="p"/>
                                    </m:rPr>
                                    <a:rPr lang="en-US" sz="2800" b="0" i="0" smtClean="0">
                                      <a:solidFill>
                                        <a:schemeClr val="accent5"/>
                                      </a:solidFill>
                                      <a:latin typeface="Cambria Math" panose="02040503050406030204" pitchFamily="18" charset="0"/>
                                    </a:rPr>
                                    <m:t>X</m:t>
                                  </m:r>
                                </m:e>
                                <m:sub>
                                  <m:r>
                                    <m:rPr>
                                      <m:sty m:val="p"/>
                                    </m:rPr>
                                    <a:rPr lang="en-US" sz="2800" b="0" i="0" smtClean="0">
                                      <a:solidFill>
                                        <a:schemeClr val="accent5"/>
                                      </a:solidFill>
                                      <a:latin typeface="Cambria Math" panose="02040503050406030204" pitchFamily="18" charset="0"/>
                                    </a:rPr>
                                    <m:t>C</m:t>
                                  </m:r>
                                </m:sub>
                              </m:sSub>
                              <m:r>
                                <a:rPr lang="en-US" sz="2800" b="0" i="1" smtClean="0">
                                  <a:solidFill>
                                    <a:schemeClr val="tx1"/>
                                  </a:solidFill>
                                  <a:latin typeface="Cambria Math" panose="02040503050406030204" pitchFamily="18" charset="0"/>
                                </a:rPr>
                                <m:t>)</m:t>
                              </m:r>
                            </m:e>
                            <m:sup>
                              <m:r>
                                <a:rPr lang="en-US" sz="2800" b="0" i="0" smtClean="0">
                                  <a:latin typeface="Cambria Math" panose="02040503050406030204" pitchFamily="18" charset="0"/>
                                </a:rPr>
                                <m:t>2</m:t>
                              </m:r>
                            </m:sup>
                          </m:sSup>
                        </m:e>
                      </m:rad>
                    </m:oMath>
                  </m:oMathPara>
                </a14:m>
                <a:endParaRPr lang="en-US" sz="2000" dirty="0"/>
              </a:p>
            </p:txBody>
          </p:sp>
        </mc:Choice>
        <mc:Fallback xmlns="">
          <p:sp>
            <p:nvSpPr>
              <p:cNvPr id="16" name="TextBox 15">
                <a:extLst>
                  <a:ext uri="{FF2B5EF4-FFF2-40B4-BE49-F238E27FC236}">
                    <a16:creationId xmlns:a16="http://schemas.microsoft.com/office/drawing/2014/main" id="{BEF75BB6-6A0F-DC49-BAB5-C0B34A8AE343}"/>
                  </a:ext>
                </a:extLst>
              </p:cNvPr>
              <p:cNvSpPr txBox="1">
                <a:spLocks noRot="1" noChangeAspect="1" noMove="1" noResize="1" noEditPoints="1" noAdjustHandles="1" noChangeArrowheads="1" noChangeShapeType="1" noTextEdit="1"/>
              </p:cNvSpPr>
              <p:nvPr/>
            </p:nvSpPr>
            <p:spPr>
              <a:xfrm>
                <a:off x="1475465" y="3972494"/>
                <a:ext cx="3499548" cy="521810"/>
              </a:xfrm>
              <a:prstGeom prst="rect">
                <a:avLst/>
              </a:prstGeom>
              <a:blipFill>
                <a:blip r:embed="rId5"/>
                <a:stretch>
                  <a:fillRect l="-1805"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9ED4B9D-3070-5348-B7B8-5C07B89748B9}"/>
                  </a:ext>
                </a:extLst>
              </p:cNvPr>
              <p:cNvSpPr txBox="1"/>
              <p:nvPr/>
            </p:nvSpPr>
            <p:spPr>
              <a:xfrm>
                <a:off x="5493684" y="2501900"/>
                <a:ext cx="3776034"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m:rPr>
                              <m:sty m:val="p"/>
                            </m:rPr>
                            <a:rPr lang="en-US" sz="2800" b="0" i="0" smtClean="0">
                              <a:solidFill>
                                <a:schemeClr val="accent2"/>
                              </a:solidFill>
                              <a:latin typeface="Cambria Math" panose="02040503050406030204" pitchFamily="18" charset="0"/>
                            </a:rPr>
                            <m:t>V</m:t>
                          </m:r>
                        </m:e>
                        <m:sub>
                          <m:r>
                            <m:rPr>
                              <m:sty m:val="p"/>
                            </m:rPr>
                            <a:rPr lang="en-US" sz="2800" b="0" i="0" smtClean="0">
                              <a:solidFill>
                                <a:schemeClr val="accent2"/>
                              </a:solidFill>
                              <a:latin typeface="Cambria Math" panose="02040503050406030204" pitchFamily="18" charset="0"/>
                            </a:rPr>
                            <m:t>T</m:t>
                          </m:r>
                        </m:sub>
                      </m:sSub>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sSub>
                                <m:sSubPr>
                                  <m:ctrlPr>
                                    <a:rPr lang="en-US" sz="2800" b="0" i="1" smtClean="0">
                                      <a:solidFill>
                                        <a:schemeClr val="accent3"/>
                                      </a:solidFill>
                                      <a:latin typeface="Cambria Math" panose="02040503050406030204" pitchFamily="18" charset="0"/>
                                    </a:rPr>
                                  </m:ctrlPr>
                                </m:sSubPr>
                                <m:e>
                                  <m:r>
                                    <m:rPr>
                                      <m:sty m:val="p"/>
                                    </m:rPr>
                                    <a:rPr lang="en-US" sz="2800" b="0" i="0" smtClean="0">
                                      <a:solidFill>
                                        <a:schemeClr val="accent3"/>
                                      </a:solidFill>
                                      <a:latin typeface="Cambria Math" panose="02040503050406030204" pitchFamily="18" charset="0"/>
                                    </a:rPr>
                                    <m:t>V</m:t>
                                  </m:r>
                                </m:e>
                                <m:sub>
                                  <m:r>
                                    <m:rPr>
                                      <m:sty m:val="p"/>
                                    </m:rPr>
                                    <a:rPr lang="en-US" sz="2800" b="0" i="0" smtClean="0">
                                      <a:solidFill>
                                        <a:schemeClr val="accent3"/>
                                      </a:solidFill>
                                      <a:latin typeface="Cambria Math" panose="02040503050406030204" pitchFamily="18" charset="0"/>
                                    </a:rPr>
                                    <m:t>R</m:t>
                                  </m:r>
                                </m:sub>
                              </m:sSub>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accent4"/>
                                      </a:solidFill>
                                      <a:latin typeface="Cambria Math" panose="02040503050406030204" pitchFamily="18" charset="0"/>
                                    </a:rPr>
                                  </m:ctrlPr>
                                </m:sSubPr>
                                <m:e>
                                  <m:r>
                                    <a:rPr lang="en-US" sz="2800" b="0" i="0" smtClean="0">
                                      <a:solidFill>
                                        <a:schemeClr val="tx1"/>
                                      </a:solidFill>
                                      <a:latin typeface="Cambria Math" panose="02040503050406030204" pitchFamily="18" charset="0"/>
                                    </a:rPr>
                                    <m:t>(</m:t>
                                  </m:r>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V</m:t>
                                      </m:r>
                                    </m:e>
                                    <m:sub>
                                      <m:r>
                                        <m:rPr>
                                          <m:sty m:val="p"/>
                                        </m:rPr>
                                        <a:rPr lang="en-US" sz="2800" b="0" i="0" smtClean="0">
                                          <a:solidFill>
                                            <a:schemeClr val="accent4"/>
                                          </a:solidFill>
                                          <a:latin typeface="Cambria Math" panose="02040503050406030204" pitchFamily="18" charset="0"/>
                                        </a:rPr>
                                        <m:t>C</m:t>
                                      </m:r>
                                    </m:sub>
                                  </m:sSub>
                                  <m:r>
                                    <a:rPr lang="en-US" sz="2800" b="0" i="0" smtClean="0">
                                      <a:solidFill>
                                        <a:schemeClr val="tx1"/>
                                      </a:solidFill>
                                      <a:latin typeface="Cambria Math" panose="02040503050406030204" pitchFamily="18" charset="0"/>
                                    </a:rPr>
                                    <m:t>−</m:t>
                                  </m:r>
                                  <m:r>
                                    <m:rPr>
                                      <m:sty m:val="p"/>
                                    </m:rPr>
                                    <a:rPr lang="en-US" sz="2800" b="0" i="0" smtClean="0">
                                      <a:solidFill>
                                        <a:schemeClr val="accent5"/>
                                      </a:solidFill>
                                      <a:latin typeface="Cambria Math" panose="02040503050406030204" pitchFamily="18" charset="0"/>
                                    </a:rPr>
                                    <m:t>V</m:t>
                                  </m:r>
                                </m:e>
                                <m:sub>
                                  <m:r>
                                    <m:rPr>
                                      <m:sty m:val="p"/>
                                    </m:rPr>
                                    <a:rPr lang="en-US" sz="2800" b="0" i="0" smtClean="0">
                                      <a:solidFill>
                                        <a:schemeClr val="accent5"/>
                                      </a:solidFill>
                                      <a:latin typeface="Cambria Math" panose="02040503050406030204" pitchFamily="18" charset="0"/>
                                    </a:rPr>
                                    <m:t>L</m:t>
                                  </m:r>
                                </m:sub>
                              </m:sSub>
                              <m:r>
                                <a:rPr lang="en-US" sz="2800" b="0" i="1" smtClean="0">
                                  <a:solidFill>
                                    <a:schemeClr val="tx1"/>
                                  </a:solidFill>
                                  <a:latin typeface="Cambria Math" panose="02040503050406030204" pitchFamily="18" charset="0"/>
                                </a:rPr>
                                <m:t>)</m:t>
                              </m:r>
                            </m:e>
                            <m:sup>
                              <m:r>
                                <a:rPr lang="en-US" sz="2800" b="0" i="0" smtClean="0">
                                  <a:latin typeface="Cambria Math" panose="02040503050406030204" pitchFamily="18" charset="0"/>
                                </a:rPr>
                                <m:t>2</m:t>
                              </m:r>
                            </m:sup>
                          </m:sSup>
                        </m:e>
                      </m:rad>
                    </m:oMath>
                  </m:oMathPara>
                </a14:m>
                <a:endParaRPr lang="en-US" sz="2000" dirty="0"/>
              </a:p>
            </p:txBody>
          </p:sp>
        </mc:Choice>
        <mc:Fallback xmlns="">
          <p:sp>
            <p:nvSpPr>
              <p:cNvPr id="20" name="TextBox 19">
                <a:extLst>
                  <a:ext uri="{FF2B5EF4-FFF2-40B4-BE49-F238E27FC236}">
                    <a16:creationId xmlns:a16="http://schemas.microsoft.com/office/drawing/2014/main" id="{19ED4B9D-3070-5348-B7B8-5C07B89748B9}"/>
                  </a:ext>
                </a:extLst>
              </p:cNvPr>
              <p:cNvSpPr txBox="1">
                <a:spLocks noRot="1" noChangeAspect="1" noMove="1" noResize="1" noEditPoints="1" noAdjustHandles="1" noChangeArrowheads="1" noChangeShapeType="1" noTextEdit="1"/>
              </p:cNvSpPr>
              <p:nvPr/>
            </p:nvSpPr>
            <p:spPr>
              <a:xfrm>
                <a:off x="5493684" y="2501900"/>
                <a:ext cx="3776034" cy="876843"/>
              </a:xfrm>
              <a:prstGeom prst="rect">
                <a:avLst/>
              </a:prstGeom>
              <a:blipFill>
                <a:blip r:embed="rId6"/>
                <a:stretch>
                  <a:fillRect l="-1678" r="-3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C750E57-7E5A-6541-9B46-DD1A1EA79F68}"/>
                  </a:ext>
                </a:extLst>
              </p:cNvPr>
              <p:cNvSpPr txBox="1"/>
              <p:nvPr/>
            </p:nvSpPr>
            <p:spPr>
              <a:xfrm>
                <a:off x="5574537" y="3972494"/>
                <a:ext cx="3499548"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accent2"/>
                          </a:solidFill>
                          <a:latin typeface="Cambria Math" panose="02040503050406030204" pitchFamily="18" charset="0"/>
                        </a:rPr>
                        <m:t>Z</m:t>
                      </m:r>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r>
                                <m:rPr>
                                  <m:sty m:val="p"/>
                                </m:rPr>
                                <a:rPr lang="en-US" sz="2800" b="0" i="0" smtClean="0">
                                  <a:solidFill>
                                    <a:schemeClr val="accent3"/>
                                  </a:solidFill>
                                  <a:latin typeface="Cambria Math" panose="02040503050406030204" pitchFamily="18" charset="0"/>
                                </a:rPr>
                                <m:t>R</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tx1"/>
                                      </a:solidFill>
                                      <a:latin typeface="Cambria Math" panose="02040503050406030204" pitchFamily="18" charset="0"/>
                                    </a:rPr>
                                  </m:ctrlPr>
                                </m:sSubPr>
                                <m:e>
                                  <m:r>
                                    <a:rPr lang="en-US" sz="2800" b="0" i="0" smtClean="0">
                                      <a:solidFill>
                                        <a:schemeClr val="tx1"/>
                                      </a:solidFill>
                                      <a:latin typeface="Cambria Math" panose="02040503050406030204" pitchFamily="18" charset="0"/>
                                    </a:rPr>
                                    <m:t>(</m:t>
                                  </m:r>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X</m:t>
                                      </m:r>
                                    </m:e>
                                    <m:sub>
                                      <m:r>
                                        <m:rPr>
                                          <m:sty m:val="p"/>
                                        </m:rPr>
                                        <a:rPr lang="en-US" sz="2800" b="0" i="0" smtClean="0">
                                          <a:solidFill>
                                            <a:schemeClr val="accent4"/>
                                          </a:solidFill>
                                          <a:latin typeface="Cambria Math" panose="02040503050406030204" pitchFamily="18" charset="0"/>
                                        </a:rPr>
                                        <m:t>C</m:t>
                                      </m:r>
                                    </m:sub>
                                  </m:sSub>
                                  <m:r>
                                    <a:rPr lang="en-US" sz="2800" b="0" i="0" smtClean="0">
                                      <a:solidFill>
                                        <a:schemeClr val="tx1"/>
                                      </a:solidFill>
                                      <a:latin typeface="Cambria Math" panose="02040503050406030204" pitchFamily="18" charset="0"/>
                                    </a:rPr>
                                    <m:t>−</m:t>
                                  </m:r>
                                  <m:r>
                                    <m:rPr>
                                      <m:sty m:val="p"/>
                                    </m:rPr>
                                    <a:rPr lang="en-US" sz="2800" b="0" i="0" smtClean="0">
                                      <a:solidFill>
                                        <a:schemeClr val="accent5"/>
                                      </a:solidFill>
                                      <a:latin typeface="Cambria Math" panose="02040503050406030204" pitchFamily="18" charset="0"/>
                                    </a:rPr>
                                    <m:t>X</m:t>
                                  </m:r>
                                </m:e>
                                <m:sub>
                                  <m:r>
                                    <m:rPr>
                                      <m:sty m:val="p"/>
                                    </m:rPr>
                                    <a:rPr lang="en-US" sz="2800" b="0" i="0" smtClean="0">
                                      <a:solidFill>
                                        <a:schemeClr val="accent5"/>
                                      </a:solidFill>
                                      <a:latin typeface="Cambria Math" panose="02040503050406030204" pitchFamily="18" charset="0"/>
                                    </a:rPr>
                                    <m:t>L</m:t>
                                  </m:r>
                                </m:sub>
                              </m:sSub>
                              <m:r>
                                <a:rPr lang="en-US" sz="2800" b="0" i="1" smtClean="0">
                                  <a:solidFill>
                                    <a:schemeClr val="tx1"/>
                                  </a:solidFill>
                                  <a:latin typeface="Cambria Math" panose="02040503050406030204" pitchFamily="18" charset="0"/>
                                </a:rPr>
                                <m:t>)</m:t>
                              </m:r>
                            </m:e>
                            <m:sup>
                              <m:r>
                                <a:rPr lang="en-US" sz="2800" b="0" i="0" smtClean="0">
                                  <a:latin typeface="Cambria Math" panose="02040503050406030204" pitchFamily="18" charset="0"/>
                                </a:rPr>
                                <m:t>2</m:t>
                              </m:r>
                            </m:sup>
                          </m:sSup>
                        </m:e>
                      </m:rad>
                    </m:oMath>
                  </m:oMathPara>
                </a14:m>
                <a:endParaRPr lang="en-US" sz="2000" dirty="0"/>
              </a:p>
            </p:txBody>
          </p:sp>
        </mc:Choice>
        <mc:Fallback xmlns="">
          <p:sp>
            <p:nvSpPr>
              <p:cNvPr id="21" name="TextBox 20">
                <a:extLst>
                  <a:ext uri="{FF2B5EF4-FFF2-40B4-BE49-F238E27FC236}">
                    <a16:creationId xmlns:a16="http://schemas.microsoft.com/office/drawing/2014/main" id="{AC750E57-7E5A-6541-9B46-DD1A1EA79F68}"/>
                  </a:ext>
                </a:extLst>
              </p:cNvPr>
              <p:cNvSpPr txBox="1">
                <a:spLocks noRot="1" noChangeAspect="1" noMove="1" noResize="1" noEditPoints="1" noAdjustHandles="1" noChangeArrowheads="1" noChangeShapeType="1" noTextEdit="1"/>
              </p:cNvSpPr>
              <p:nvPr/>
            </p:nvSpPr>
            <p:spPr>
              <a:xfrm>
                <a:off x="5574537" y="3972494"/>
                <a:ext cx="3499548" cy="521810"/>
              </a:xfrm>
              <a:prstGeom prst="rect">
                <a:avLst/>
              </a:prstGeom>
              <a:blipFill>
                <a:blip r:embed="rId7"/>
                <a:stretch>
                  <a:fillRect l="-1812" r="-362" b="-2381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2394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resonance?</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Let’s do an investigation to work out what happens in a circuit when X</a:t>
            </a:r>
            <a:r>
              <a:rPr lang="en-US" sz="2400" baseline="-25000" dirty="0"/>
              <a:t>L</a:t>
            </a:r>
            <a:r>
              <a:rPr lang="en-US" sz="2400" dirty="0"/>
              <a:t> = X</a:t>
            </a:r>
            <a:r>
              <a:rPr lang="en-US" sz="2400" baseline="-25000" dirty="0"/>
              <a:t>C</a:t>
            </a:r>
            <a:r>
              <a:rPr lang="en-US" sz="2400" dirty="0"/>
              <a: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42587" y="2140792"/>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8541" y="2140792"/>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40518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140792"/>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48608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resonant frequency</a:t>
            </a:r>
          </a:p>
        </p:txBody>
      </p:sp>
      <p:sp>
        <p:nvSpPr>
          <p:cNvPr id="3" name="Content Placeholder 2"/>
          <p:cNvSpPr>
            <a:spLocks noGrp="1"/>
          </p:cNvSpPr>
          <p:nvPr>
            <p:ph idx="1"/>
          </p:nvPr>
        </p:nvSpPr>
        <p:spPr>
          <a:xfrm>
            <a:off x="1122532" y="1091867"/>
            <a:ext cx="3503443" cy="2351388"/>
          </a:xfrm>
        </p:spPr>
        <p:txBody>
          <a:bodyPr>
            <a:noAutofit/>
          </a:bodyPr>
          <a:lstStyle/>
          <a:p>
            <a:pPr marL="0" indent="0" algn="just">
              <a:buNone/>
            </a:pPr>
            <a:r>
              <a:rPr lang="en-US" sz="2400" dirty="0"/>
              <a:t>Every series RLC circuit will have a specific frequency at which X</a:t>
            </a:r>
            <a:r>
              <a:rPr lang="en-US" sz="2400" baseline="-25000" dirty="0"/>
              <a:t>L</a:t>
            </a:r>
            <a:r>
              <a:rPr lang="en-US" sz="2400" dirty="0"/>
              <a:t> = X</a:t>
            </a:r>
            <a:r>
              <a:rPr lang="en-US" sz="2400" baseline="-25000" dirty="0"/>
              <a:t>C</a:t>
            </a:r>
            <a:r>
              <a:rPr lang="en-US" sz="2400" dirty="0"/>
              <a:t>. This is called the resonant frequency of the circuit and is give the symbol </a:t>
            </a:r>
            <a:r>
              <a:rPr lang="en-US" sz="2400" i="1" dirty="0"/>
              <a:t>f</a:t>
            </a:r>
            <a:r>
              <a:rPr lang="en-US" sz="2400" i="1" baseline="-25000" dirty="0"/>
              <a:t>r</a:t>
            </a:r>
            <a:r>
              <a:rPr lang="en-US" sz="2400" dirty="0"/>
              <a:t>.</a:t>
            </a:r>
          </a:p>
        </p:txBody>
      </p:sp>
      <p:sp>
        <p:nvSpPr>
          <p:cNvPr id="16" name="Content Placeholder 2">
            <a:extLst>
              <a:ext uri="{FF2B5EF4-FFF2-40B4-BE49-F238E27FC236}">
                <a16:creationId xmlns:a16="http://schemas.microsoft.com/office/drawing/2014/main" id="{D2282A82-7195-8645-9F9B-34A2F2A6B764}"/>
              </a:ext>
            </a:extLst>
          </p:cNvPr>
          <p:cNvSpPr txBox="1">
            <a:spLocks/>
          </p:cNvSpPr>
          <p:nvPr/>
        </p:nvSpPr>
        <p:spPr>
          <a:xfrm>
            <a:off x="1122533" y="3443257"/>
            <a:ext cx="3503442" cy="85404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learn more.</a:t>
            </a:r>
          </a:p>
        </p:txBody>
      </p:sp>
      <p:pic>
        <p:nvPicPr>
          <p:cNvPr id="17" name="Graphic 16" descr="User">
            <a:extLst>
              <a:ext uri="{FF2B5EF4-FFF2-40B4-BE49-F238E27FC236}">
                <a16:creationId xmlns:a16="http://schemas.microsoft.com/office/drawing/2014/main" id="{65179B59-8148-EE47-B509-116D4FACA29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3443256"/>
            <a:ext cx="854046" cy="854046"/>
          </a:xfrm>
          <a:prstGeom prst="rect">
            <a:avLst/>
          </a:prstGeom>
        </p:spPr>
      </p:pic>
      <p:sp>
        <p:nvSpPr>
          <p:cNvPr id="8" name="Rectangle 7">
            <a:extLst>
              <a:ext uri="{FF2B5EF4-FFF2-40B4-BE49-F238E27FC236}">
                <a16:creationId xmlns:a16="http://schemas.microsoft.com/office/drawing/2014/main" id="{2F1E2D86-5FD1-D146-8520-7406DE885771}"/>
              </a:ext>
            </a:extLst>
          </p:cNvPr>
          <p:cNvSpPr/>
          <p:nvPr/>
        </p:nvSpPr>
        <p:spPr>
          <a:xfrm>
            <a:off x="5153254" y="1233577"/>
            <a:ext cx="4817634" cy="3063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160674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Resonant frequency summary</a:t>
            </a:r>
          </a:p>
        </p:txBody>
      </p:sp>
      <p:sp>
        <p:nvSpPr>
          <p:cNvPr id="3" name="Content Placeholder 2"/>
          <p:cNvSpPr>
            <a:spLocks noGrp="1"/>
          </p:cNvSpPr>
          <p:nvPr>
            <p:ph idx="1"/>
          </p:nvPr>
        </p:nvSpPr>
        <p:spPr>
          <a:xfrm>
            <a:off x="1122532" y="1091869"/>
            <a:ext cx="8527654" cy="362960"/>
          </a:xfrm>
        </p:spPr>
        <p:txBody>
          <a:bodyPr>
            <a:noAutofit/>
          </a:bodyPr>
          <a:lstStyle/>
          <a:p>
            <a:pPr marL="0" indent="0" algn="just">
              <a:buNone/>
            </a:pPr>
            <a:r>
              <a:rPr lang="en-US" sz="2400" dirty="0"/>
              <a:t>The following things happen at the resonant frequency:</a:t>
            </a:r>
          </a:p>
        </p:txBody>
      </p:sp>
      <p:sp>
        <p:nvSpPr>
          <p:cNvPr id="11" name="TextBox 10">
            <a:extLst>
              <a:ext uri="{FF2B5EF4-FFF2-40B4-BE49-F238E27FC236}">
                <a16:creationId xmlns:a16="http://schemas.microsoft.com/office/drawing/2014/main" id="{D5385355-7332-5349-AA41-054977DB70B3}"/>
              </a:ext>
            </a:extLst>
          </p:cNvPr>
          <p:cNvSpPr txBox="1"/>
          <p:nvPr/>
        </p:nvSpPr>
        <p:spPr>
          <a:xfrm>
            <a:off x="1124591" y="1940756"/>
            <a:ext cx="8527656" cy="830997"/>
          </a:xfrm>
          <a:prstGeom prst="rect">
            <a:avLst/>
          </a:prstGeom>
          <a:solidFill>
            <a:schemeClr val="accent2"/>
          </a:solidFill>
        </p:spPr>
        <p:txBody>
          <a:bodyPr wrap="square" lIns="576000" rtlCol="0" anchor="ctr">
            <a:spAutoFit/>
          </a:bodyPr>
          <a:lstStyle/>
          <a:p>
            <a:pPr algn="just"/>
            <a:r>
              <a:rPr lang="en-US" sz="2400" dirty="0">
                <a:solidFill>
                  <a:schemeClr val="bg1"/>
                </a:solidFill>
              </a:rPr>
              <a:t>The inductive reactance (X</a:t>
            </a:r>
            <a:r>
              <a:rPr lang="en-US" sz="2400" baseline="-25000" dirty="0">
                <a:solidFill>
                  <a:schemeClr val="bg1"/>
                </a:solidFill>
              </a:rPr>
              <a:t>L</a:t>
            </a:r>
            <a:r>
              <a:rPr lang="en-US" sz="2400" dirty="0">
                <a:solidFill>
                  <a:schemeClr val="bg1"/>
                </a:solidFill>
              </a:rPr>
              <a:t>) and the capacitive reactance (X</a:t>
            </a:r>
            <a:r>
              <a:rPr lang="en-US" sz="2400" baseline="-25000" dirty="0">
                <a:solidFill>
                  <a:schemeClr val="bg1"/>
                </a:solidFill>
              </a:rPr>
              <a:t>C</a:t>
            </a:r>
            <a:r>
              <a:rPr lang="en-US" sz="2400" dirty="0">
                <a:solidFill>
                  <a:schemeClr val="bg1"/>
                </a:solidFill>
              </a:rPr>
              <a:t>) cancel each other out.</a:t>
            </a:r>
          </a:p>
        </p:txBody>
      </p:sp>
      <p:sp>
        <p:nvSpPr>
          <p:cNvPr id="12" name="TextBox 11">
            <a:extLst>
              <a:ext uri="{FF2B5EF4-FFF2-40B4-BE49-F238E27FC236}">
                <a16:creationId xmlns:a16="http://schemas.microsoft.com/office/drawing/2014/main" id="{BFB975A6-AA9A-1247-A815-3726E5B6E5BD}"/>
              </a:ext>
            </a:extLst>
          </p:cNvPr>
          <p:cNvSpPr txBox="1"/>
          <p:nvPr/>
        </p:nvSpPr>
        <p:spPr>
          <a:xfrm>
            <a:off x="1124593" y="2863665"/>
            <a:ext cx="8527654" cy="461665"/>
          </a:xfrm>
          <a:prstGeom prst="rect">
            <a:avLst/>
          </a:prstGeom>
          <a:solidFill>
            <a:schemeClr val="accent3"/>
          </a:solidFill>
        </p:spPr>
        <p:txBody>
          <a:bodyPr wrap="square" lIns="576000" rtlCol="0" anchor="ctr">
            <a:spAutoFit/>
          </a:bodyPr>
          <a:lstStyle/>
          <a:p>
            <a:pPr algn="just"/>
            <a:r>
              <a:rPr lang="en-US" sz="2400" dirty="0">
                <a:solidFill>
                  <a:schemeClr val="bg1"/>
                </a:solidFill>
              </a:rPr>
              <a:t>All the opposition to current flow is resistive i.e. Z = R.</a:t>
            </a:r>
          </a:p>
        </p:txBody>
      </p:sp>
      <p:sp>
        <p:nvSpPr>
          <p:cNvPr id="13" name="Oval 12">
            <a:extLst>
              <a:ext uri="{FF2B5EF4-FFF2-40B4-BE49-F238E27FC236}">
                <a16:creationId xmlns:a16="http://schemas.microsoft.com/office/drawing/2014/main" id="{EC970D2C-C027-A840-9764-B7083EBD634E}"/>
              </a:ext>
            </a:extLst>
          </p:cNvPr>
          <p:cNvSpPr>
            <a:spLocks noChangeAspect="1"/>
          </p:cNvSpPr>
          <p:nvPr/>
        </p:nvSpPr>
        <p:spPr>
          <a:xfrm>
            <a:off x="1169385" y="2151429"/>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4" name="Oval 13">
            <a:extLst>
              <a:ext uri="{FF2B5EF4-FFF2-40B4-BE49-F238E27FC236}">
                <a16:creationId xmlns:a16="http://schemas.microsoft.com/office/drawing/2014/main" id="{BBD68310-6D0A-7A4C-B9D2-92D4CE26BD58}"/>
              </a:ext>
            </a:extLst>
          </p:cNvPr>
          <p:cNvSpPr>
            <a:spLocks noChangeAspect="1"/>
          </p:cNvSpPr>
          <p:nvPr/>
        </p:nvSpPr>
        <p:spPr>
          <a:xfrm>
            <a:off x="1169385" y="290060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5" name="TextBox 14">
            <a:extLst>
              <a:ext uri="{FF2B5EF4-FFF2-40B4-BE49-F238E27FC236}">
                <a16:creationId xmlns:a16="http://schemas.microsoft.com/office/drawing/2014/main" id="{B7CDAB20-331D-364E-B853-0BF9A15CC15D}"/>
              </a:ext>
            </a:extLst>
          </p:cNvPr>
          <p:cNvSpPr txBox="1"/>
          <p:nvPr/>
        </p:nvSpPr>
        <p:spPr>
          <a:xfrm>
            <a:off x="1124593" y="3970819"/>
            <a:ext cx="8527654" cy="461665"/>
          </a:xfrm>
          <a:prstGeom prst="rect">
            <a:avLst/>
          </a:prstGeom>
          <a:solidFill>
            <a:schemeClr val="accent4"/>
          </a:solidFill>
        </p:spPr>
        <p:txBody>
          <a:bodyPr wrap="square" lIns="576000" rtlCol="0" anchor="ctr">
            <a:spAutoFit/>
          </a:bodyPr>
          <a:lstStyle/>
          <a:p>
            <a:r>
              <a:rPr lang="en-US" sz="2400" dirty="0">
                <a:solidFill>
                  <a:schemeClr val="bg1"/>
                </a:solidFill>
              </a:rPr>
              <a:t>V</a:t>
            </a:r>
            <a:r>
              <a:rPr lang="en-US" sz="2400" baseline="-25000" dirty="0">
                <a:solidFill>
                  <a:schemeClr val="bg1"/>
                </a:solidFill>
              </a:rPr>
              <a:t>L</a:t>
            </a:r>
            <a:r>
              <a:rPr lang="en-US" sz="2400" dirty="0">
                <a:solidFill>
                  <a:schemeClr val="bg1"/>
                </a:solidFill>
              </a:rPr>
              <a:t> = V</a:t>
            </a:r>
            <a:r>
              <a:rPr lang="en-US" sz="2400" baseline="-25000" dirty="0">
                <a:solidFill>
                  <a:schemeClr val="bg1"/>
                </a:solidFill>
              </a:rPr>
              <a:t>X</a:t>
            </a:r>
            <a:r>
              <a:rPr lang="en-US" sz="2400" dirty="0">
                <a:solidFill>
                  <a:schemeClr val="bg1"/>
                </a:solidFill>
              </a:rPr>
              <a:t> are equal but opposite so cancel each other out. </a:t>
            </a:r>
          </a:p>
        </p:txBody>
      </p:sp>
      <p:sp>
        <p:nvSpPr>
          <p:cNvPr id="16" name="Oval 15">
            <a:extLst>
              <a:ext uri="{FF2B5EF4-FFF2-40B4-BE49-F238E27FC236}">
                <a16:creationId xmlns:a16="http://schemas.microsoft.com/office/drawing/2014/main" id="{025844AB-6362-7C4E-A55B-D94C59C0DF2D}"/>
              </a:ext>
            </a:extLst>
          </p:cNvPr>
          <p:cNvSpPr>
            <a:spLocks noChangeAspect="1"/>
          </p:cNvSpPr>
          <p:nvPr/>
        </p:nvSpPr>
        <p:spPr>
          <a:xfrm>
            <a:off x="1169385" y="4014359"/>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4</a:t>
            </a:r>
            <a:endParaRPr lang="en-GB" b="1" dirty="0">
              <a:solidFill>
                <a:schemeClr val="accent4"/>
              </a:solidFill>
            </a:endParaRPr>
          </a:p>
        </p:txBody>
      </p:sp>
      <p:sp>
        <p:nvSpPr>
          <p:cNvPr id="18" name="TextBox 17">
            <a:extLst>
              <a:ext uri="{FF2B5EF4-FFF2-40B4-BE49-F238E27FC236}">
                <a16:creationId xmlns:a16="http://schemas.microsoft.com/office/drawing/2014/main" id="{B903CFA0-49B4-9D48-A634-9B33C77BCCD8}"/>
              </a:ext>
            </a:extLst>
          </p:cNvPr>
          <p:cNvSpPr txBox="1"/>
          <p:nvPr/>
        </p:nvSpPr>
        <p:spPr>
          <a:xfrm>
            <a:off x="1122532" y="4524396"/>
            <a:ext cx="8527654" cy="461665"/>
          </a:xfrm>
          <a:prstGeom prst="rect">
            <a:avLst/>
          </a:prstGeom>
          <a:solidFill>
            <a:schemeClr val="accent6"/>
          </a:solidFill>
        </p:spPr>
        <p:txBody>
          <a:bodyPr wrap="square" lIns="576000" rtlCol="0" anchor="ctr">
            <a:spAutoFit/>
          </a:bodyPr>
          <a:lstStyle/>
          <a:p>
            <a:r>
              <a:rPr lang="en-US" sz="2400" dirty="0">
                <a:solidFill>
                  <a:schemeClr val="bg1"/>
                </a:solidFill>
              </a:rPr>
              <a:t>The full supply voltage is dropped over the resistor i.e. V</a:t>
            </a:r>
            <a:r>
              <a:rPr lang="en-US" sz="2400" baseline="-25000" dirty="0">
                <a:solidFill>
                  <a:schemeClr val="bg1"/>
                </a:solidFill>
              </a:rPr>
              <a:t>T</a:t>
            </a:r>
            <a:r>
              <a:rPr lang="en-US" sz="2400" dirty="0">
                <a:solidFill>
                  <a:schemeClr val="bg1"/>
                </a:solidFill>
              </a:rPr>
              <a:t> = V</a:t>
            </a:r>
            <a:r>
              <a:rPr lang="en-US" sz="2400" baseline="-25000" dirty="0">
                <a:solidFill>
                  <a:schemeClr val="bg1"/>
                </a:solidFill>
              </a:rPr>
              <a:t>R</a:t>
            </a:r>
            <a:r>
              <a:rPr lang="en-US" sz="2400" dirty="0">
                <a:solidFill>
                  <a:schemeClr val="bg1"/>
                </a:solidFill>
              </a:rPr>
              <a:t>.</a:t>
            </a:r>
          </a:p>
        </p:txBody>
      </p:sp>
      <p:sp>
        <p:nvSpPr>
          <p:cNvPr id="19" name="Oval 18">
            <a:extLst>
              <a:ext uri="{FF2B5EF4-FFF2-40B4-BE49-F238E27FC236}">
                <a16:creationId xmlns:a16="http://schemas.microsoft.com/office/drawing/2014/main" id="{179A7667-76BC-974C-A0DA-D21BE8D546BA}"/>
              </a:ext>
            </a:extLst>
          </p:cNvPr>
          <p:cNvSpPr>
            <a:spLocks noChangeAspect="1"/>
          </p:cNvSpPr>
          <p:nvPr/>
        </p:nvSpPr>
        <p:spPr>
          <a:xfrm>
            <a:off x="1169385" y="4561845"/>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5</a:t>
            </a:r>
            <a:endParaRPr lang="en-GB" b="1" dirty="0">
              <a:solidFill>
                <a:schemeClr val="accent6"/>
              </a:solidFill>
            </a:endParaRPr>
          </a:p>
        </p:txBody>
      </p:sp>
      <p:sp>
        <p:nvSpPr>
          <p:cNvPr id="20" name="Content Placeholder 2">
            <a:extLst>
              <a:ext uri="{FF2B5EF4-FFF2-40B4-BE49-F238E27FC236}">
                <a16:creationId xmlns:a16="http://schemas.microsoft.com/office/drawing/2014/main" id="{BCAD4A9C-FC67-B94B-94AB-7E5D2A39A361}"/>
              </a:ext>
            </a:extLst>
          </p:cNvPr>
          <p:cNvSpPr txBox="1">
            <a:spLocks/>
          </p:cNvSpPr>
          <p:nvPr/>
        </p:nvSpPr>
        <p:spPr>
          <a:xfrm>
            <a:off x="1122532" y="1455701"/>
            <a:ext cx="8527654" cy="44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point.</a:t>
            </a:r>
          </a:p>
        </p:txBody>
      </p:sp>
      <p:pic>
        <p:nvPicPr>
          <p:cNvPr id="21" name="Graphic 20" descr="User">
            <a:extLst>
              <a:ext uri="{FF2B5EF4-FFF2-40B4-BE49-F238E27FC236}">
                <a16:creationId xmlns:a16="http://schemas.microsoft.com/office/drawing/2014/main" id="{50C9F9D5-E38E-6348-A278-4DAFD6556F4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246886"/>
            <a:ext cx="854046" cy="854046"/>
          </a:xfrm>
          <a:prstGeom prst="rect">
            <a:avLst/>
          </a:prstGeom>
        </p:spPr>
      </p:pic>
      <p:sp>
        <p:nvSpPr>
          <p:cNvPr id="22" name="TextBox 21">
            <a:extLst>
              <a:ext uri="{FF2B5EF4-FFF2-40B4-BE49-F238E27FC236}">
                <a16:creationId xmlns:a16="http://schemas.microsoft.com/office/drawing/2014/main" id="{51A60FEA-DE10-4E44-A902-BCA0CB19FA10}"/>
              </a:ext>
            </a:extLst>
          </p:cNvPr>
          <p:cNvSpPr txBox="1"/>
          <p:nvPr/>
        </p:nvSpPr>
        <p:spPr>
          <a:xfrm>
            <a:off x="1124590" y="3417242"/>
            <a:ext cx="8527654" cy="461665"/>
          </a:xfrm>
          <a:prstGeom prst="rect">
            <a:avLst/>
          </a:prstGeom>
          <a:solidFill>
            <a:schemeClr val="accent5"/>
          </a:solidFill>
        </p:spPr>
        <p:txBody>
          <a:bodyPr wrap="square" lIns="576000" rtlCol="0" anchor="ctr">
            <a:spAutoFit/>
          </a:bodyPr>
          <a:lstStyle/>
          <a:p>
            <a:r>
              <a:rPr lang="en-US" sz="2400" dirty="0">
                <a:solidFill>
                  <a:schemeClr val="bg1"/>
                </a:solidFill>
              </a:rPr>
              <a:t>Because impedance is a minimum, current is at a maximum.</a:t>
            </a:r>
          </a:p>
        </p:txBody>
      </p:sp>
      <p:sp>
        <p:nvSpPr>
          <p:cNvPr id="23" name="Oval 22">
            <a:extLst>
              <a:ext uri="{FF2B5EF4-FFF2-40B4-BE49-F238E27FC236}">
                <a16:creationId xmlns:a16="http://schemas.microsoft.com/office/drawing/2014/main" id="{8F7CAD02-A6D1-A84B-9897-E2CEB96E45B6}"/>
              </a:ext>
            </a:extLst>
          </p:cNvPr>
          <p:cNvSpPr>
            <a:spLocks noChangeAspect="1"/>
          </p:cNvSpPr>
          <p:nvPr/>
        </p:nvSpPr>
        <p:spPr>
          <a:xfrm>
            <a:off x="1169382" y="3446311"/>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5"/>
                </a:solidFill>
              </a:rPr>
              <a:t>3</a:t>
            </a:r>
            <a:endParaRPr lang="en-GB" b="1" dirty="0">
              <a:solidFill>
                <a:schemeClr val="accent5"/>
              </a:solidFill>
            </a:endParaRPr>
          </a:p>
        </p:txBody>
      </p:sp>
    </p:spTree>
    <p:custDataLst>
      <p:tags r:id="rId1"/>
    </p:custDataLst>
    <p:extLst>
      <p:ext uri="{BB962C8B-B14F-4D97-AF65-F5344CB8AC3E}">
        <p14:creationId xmlns:p14="http://schemas.microsoft.com/office/powerpoint/2010/main" val="71630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55410</TotalTime>
  <Words>3540</Words>
  <Application>Microsoft Macintosh PowerPoint</Application>
  <PresentationFormat>Custom</PresentationFormat>
  <Paragraphs>463</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Cambria Math</vt:lpstr>
      <vt:lpstr>Open Sans</vt:lpstr>
      <vt:lpstr>Office Theme</vt:lpstr>
      <vt:lpstr>Electrical Principles</vt:lpstr>
      <vt:lpstr>Assumed prior learning</vt:lpstr>
      <vt:lpstr>Outcomes</vt:lpstr>
      <vt:lpstr>Unit 4.7: Resonance in Series RLC Circuits</vt:lpstr>
      <vt:lpstr>Introduction</vt:lpstr>
      <vt:lpstr>Summary of RL and RC circuits</vt:lpstr>
      <vt:lpstr>What is resonance?</vt:lpstr>
      <vt:lpstr>The resonant frequency</vt:lpstr>
      <vt:lpstr>Resonant frequency summary</vt:lpstr>
      <vt:lpstr>Resonance for series RLC circuits?</vt:lpstr>
      <vt:lpstr>Series RLC resonant circuits – example 1</vt:lpstr>
      <vt:lpstr>Series RLC resonant circuits – method 1</vt:lpstr>
      <vt:lpstr>Series RLC resonant circuits – method 1</vt:lpstr>
      <vt:lpstr>Series RLC resonant circuits – method 2</vt:lpstr>
      <vt:lpstr>Solving series RLC circuits - solution</vt:lpstr>
      <vt:lpstr>Tuned circuits can store energy</vt:lpstr>
      <vt:lpstr>The basic tuning circuit</vt:lpstr>
      <vt:lpstr>Series RLC resonant circuits – example 2</vt:lpstr>
      <vt:lpstr>Series RLC resonant circuits – step 1</vt:lpstr>
      <vt:lpstr>Series RLC resonant circuits – step 2</vt:lpstr>
      <vt:lpstr>Series RLC resonant circuits – step 2</vt:lpstr>
      <vt:lpstr>Series RLC resonant circuits – step 2</vt:lpstr>
      <vt:lpstr>Series RLC resonant circuits – step 2</vt:lpstr>
      <vt:lpstr>Series RLC resonant circuits – step 2</vt:lpstr>
      <vt:lpstr>Document Briefing – Doc01 (1 of 3)</vt:lpstr>
      <vt:lpstr>Document Briefing – Doc01 (2 of 3)</vt:lpstr>
      <vt:lpstr>Document Briefing – Doc01 (3 of 3)</vt:lpstr>
      <vt:lpstr>Video Briefing – Vid01 (1 of 2)</vt:lpstr>
      <vt:lpstr>Video Briefing – Vid01 (2 of 2)</vt:lpstr>
      <vt:lpstr>Video Briefing – Vid02 (1 of 4)</vt:lpstr>
      <vt:lpstr>Video Briefing – Vid02 (2 of 4)</vt:lpstr>
      <vt:lpstr>Video Briefing – Vid02 (3 of 4)</vt:lpstr>
      <vt:lpstr>Video Briefing – Vid02 (4 of 4)</vt:lpstr>
      <vt:lpstr>Video Briefing – Vid03 (1 of 3)</vt:lpstr>
      <vt:lpstr>Video Briefing – Vid03 (2 of 3)</vt:lpstr>
      <vt:lpstr>Video Briefing – Vid03 (3 of 3)</vt:lpstr>
      <vt:lpstr>Video Briefing – Vid04 (1 of 1)</vt:lpstr>
      <vt:lpstr>Image Briefing – Img03 (1 of 5)</vt:lpstr>
      <vt:lpstr>Image Briefing – Img03 (1 of 5)</vt:lpstr>
      <vt:lpstr>Image Briefing – Img03 (1 of 5)</vt:lpstr>
      <vt:lpstr>Image Briefing – Img03 (1 of 5)</vt:lpstr>
      <vt:lpstr>Image Briefing – Img03 (1 of 5)</vt:lpstr>
      <vt:lpstr>Image Briefing – Img03 (1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1292</cp:revision>
  <dcterms:created xsi:type="dcterms:W3CDTF">2018-02-02T12:07:09Z</dcterms:created>
  <dcterms:modified xsi:type="dcterms:W3CDTF">2018-11-30T12:59:24Z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