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1"/>
  </p:notesMasterIdLst>
  <p:sldIdLst>
    <p:sldId id="256" r:id="rId2"/>
    <p:sldId id="309" r:id="rId3"/>
    <p:sldId id="268" r:id="rId4"/>
    <p:sldId id="278" r:id="rId5"/>
    <p:sldId id="563" r:id="rId6"/>
    <p:sldId id="644" r:id="rId7"/>
    <p:sldId id="823" r:id="rId8"/>
    <p:sldId id="739" r:id="rId9"/>
    <p:sldId id="757" r:id="rId10"/>
    <p:sldId id="828" r:id="rId11"/>
    <p:sldId id="808" r:id="rId12"/>
    <p:sldId id="756" r:id="rId13"/>
    <p:sldId id="648" r:id="rId14"/>
    <p:sldId id="650" r:id="rId15"/>
    <p:sldId id="682" r:id="rId16"/>
    <p:sldId id="810" r:id="rId17"/>
    <p:sldId id="831" r:id="rId18"/>
    <p:sldId id="809" r:id="rId19"/>
    <p:sldId id="822" r:id="rId20"/>
    <p:sldId id="690" r:id="rId21"/>
    <p:sldId id="811" r:id="rId22"/>
    <p:sldId id="686" r:id="rId23"/>
    <p:sldId id="642" r:id="rId24"/>
    <p:sldId id="824" r:id="rId25"/>
    <p:sldId id="825" r:id="rId26"/>
    <p:sldId id="826" r:id="rId27"/>
    <p:sldId id="814" r:id="rId28"/>
    <p:sldId id="827" r:id="rId29"/>
    <p:sldId id="830" r:id="rId30"/>
    <p:sldId id="815" r:id="rId31"/>
    <p:sldId id="829" r:id="rId32"/>
    <p:sldId id="816" r:id="rId33"/>
    <p:sldId id="817" r:id="rId34"/>
    <p:sldId id="818" r:id="rId35"/>
    <p:sldId id="835" r:id="rId36"/>
    <p:sldId id="836" r:id="rId37"/>
    <p:sldId id="837" r:id="rId38"/>
    <p:sldId id="838" r:id="rId39"/>
    <p:sldId id="839" r:id="rId40"/>
  </p:sldIdLst>
  <p:sldSz cx="10239375" cy="5003800"/>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644"/>
            <p14:sldId id="823"/>
            <p14:sldId id="739"/>
            <p14:sldId id="757"/>
            <p14:sldId id="828"/>
            <p14:sldId id="808"/>
            <p14:sldId id="756"/>
            <p14:sldId id="648"/>
            <p14:sldId id="650"/>
            <p14:sldId id="682"/>
            <p14:sldId id="810"/>
            <p14:sldId id="831"/>
            <p14:sldId id="809"/>
            <p14:sldId id="822"/>
            <p14:sldId id="690"/>
            <p14:sldId id="811"/>
            <p14:sldId id="686"/>
          </p14:sldIdLst>
        </p14:section>
        <p14:section name="Appendix" id="{61A5EB1E-5BAC-224D-8F20-5D1D8E086C2B}">
          <p14:sldIdLst>
            <p14:sldId id="642"/>
            <p14:sldId id="824"/>
            <p14:sldId id="825"/>
            <p14:sldId id="826"/>
            <p14:sldId id="814"/>
            <p14:sldId id="827"/>
            <p14:sldId id="830"/>
            <p14:sldId id="815"/>
            <p14:sldId id="829"/>
            <p14:sldId id="816"/>
            <p14:sldId id="817"/>
            <p14:sldId id="818"/>
            <p14:sldId id="835"/>
            <p14:sldId id="836"/>
            <p14:sldId id="837"/>
            <p14:sldId id="838"/>
            <p14:sldId id="83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6764"/>
    <a:srgbClr val="FC9746"/>
    <a:srgbClr val="589F64"/>
    <a:srgbClr val="4D85BE"/>
    <a:srgbClr val="F36F21"/>
    <a:srgbClr val="DEC368"/>
    <a:srgbClr val="86B59C"/>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84"/>
    <p:restoredTop sz="67953" autoAdjust="0"/>
  </p:normalViewPr>
  <p:slideViewPr>
    <p:cSldViewPr snapToGrid="0" snapToObjects="1">
      <p:cViewPr varScale="1">
        <p:scale>
          <a:sx n="92" d="100"/>
          <a:sy n="92" d="100"/>
        </p:scale>
        <p:origin x="9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29/11/2018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on click, open Img04 in a popup.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on click, open Img05 in a popup.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024250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CIVIL plus borders, arrows and labels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4141290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redraw circuit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21781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redraw circuit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377236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53.852</a:t>
                </a:r>
                <a:r>
                  <a:rPr lang="en-US" sz="1200" i="0" dirty="0"/>
                  <a:t>Ω</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We do not know the total circuit current yet so</a:t>
                </a:r>
                <a:r>
                  <a:rPr lang="en-US" i="0" baseline="0" dirty="0"/>
                  <a:t> we cannot use</a:t>
                </a:r>
                <a:r>
                  <a:rPr lang="en-US" i="0" dirty="0"/>
                  <a: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𝑇</m:t>
                            </m:r>
                          </m:sub>
                        </m:sSub>
                      </m:den>
                    </m:f>
                  </m:oMath>
                </a14:m>
                <a:r>
                  <a:rPr lang="en-US" i="0" dirty="0"/>
                  <a:t> to calculate the total impedance. But we do know</a:t>
                </a:r>
                <a:r>
                  <a:rPr lang="en-US" i="0" baseline="0" dirty="0"/>
                  <a:t> the resistance and reactance of the various components. We also know that XC &gt; XL so we can calculate impedance as follows: </a:t>
                </a:r>
                <a14:m>
                  <m:oMath xmlns:m="http://schemas.openxmlformats.org/officeDocument/2006/math">
                    <m:r>
                      <a:rPr lang="en-US" b="0" i="1" baseline="0" smtClean="0">
                        <a:latin typeface="Cambria Math" panose="02040503050406030204" pitchFamily="18" charset="0"/>
                      </a:rPr>
                      <m:t>𝑍</m:t>
                    </m:r>
                    <m:r>
                      <a:rPr lang="en-US" b="0" i="1" baseline="0" smtClean="0">
                        <a:latin typeface="Cambria Math" panose="02040503050406030204" pitchFamily="18" charset="0"/>
                      </a:rPr>
                      <m:t>=</m:t>
                    </m:r>
                    <m:rad>
                      <m:radPr>
                        <m:degHide m:val="on"/>
                        <m:ctrlPr>
                          <a:rPr lang="en-US" b="0" i="1" baseline="0" smtClean="0">
                            <a:latin typeface="Cambria Math" panose="02040503050406030204" pitchFamily="18" charset="0"/>
                          </a:rPr>
                        </m:ctrlPr>
                      </m:radPr>
                      <m:deg/>
                      <m:e>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𝑅</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𝑋</m:t>
                                </m:r>
                              </m:e>
                              <m:sub>
                                <m:r>
                                  <a:rPr lang="en-US" b="0" i="1" baseline="0" smtClean="0">
                                    <a:latin typeface="Cambria Math" panose="02040503050406030204" pitchFamily="18" charset="0"/>
                                  </a:rPr>
                                  <m:t>𝐶</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𝑋</m:t>
                                </m:r>
                              </m:e>
                              <m:sub>
                                <m:r>
                                  <a:rPr lang="en-US" b="0" i="1" baseline="0" smtClean="0">
                                    <a:latin typeface="Cambria Math" panose="02040503050406030204" pitchFamily="18" charset="0"/>
                                  </a:rPr>
                                  <m:t>𝐿</m:t>
                                </m:r>
                              </m:sub>
                            </m:sSub>
                            <m:r>
                              <a:rPr lang="en-US" b="0" i="1" baseline="0" smtClean="0">
                                <a:latin typeface="Cambria Math" panose="02040503050406030204" pitchFamily="18" charset="0"/>
                              </a:rPr>
                              <m:t>)</m:t>
                            </m:r>
                          </m:e>
                          <m:sup>
                            <m:r>
                              <a:rPr lang="en-US" b="0" i="1" baseline="0" smtClean="0">
                                <a:latin typeface="Cambria Math" panose="02040503050406030204" pitchFamily="18" charset="0"/>
                              </a:rPr>
                              <m:t>2</m:t>
                            </m:r>
                          </m:sup>
                        </m:sSup>
                      </m:e>
                    </m:rad>
                    <m:r>
                      <a:rPr lang="en-US" b="0" i="1" baseline="0" smtClean="0">
                        <a:latin typeface="Cambria Math" panose="02040503050406030204" pitchFamily="18" charset="0"/>
                      </a:rPr>
                      <m:t>=</m:t>
                    </m:r>
                    <m:rad>
                      <m:radPr>
                        <m:degHide m:val="on"/>
                        <m:ctrlPr>
                          <a:rPr lang="en-US" b="0" i="1" baseline="0" smtClean="0">
                            <a:latin typeface="Cambria Math" panose="02040503050406030204" pitchFamily="18" charset="0"/>
                          </a:rPr>
                        </m:ctrlPr>
                      </m:radPr>
                      <m:deg/>
                      <m:e>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50</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(60−40)</m:t>
                            </m:r>
                          </m:e>
                          <m:sup>
                            <m:r>
                              <a:rPr lang="en-US" b="0" i="1" baseline="0" smtClean="0">
                                <a:latin typeface="Cambria Math" panose="02040503050406030204" pitchFamily="18" charset="0"/>
                              </a:rPr>
                              <m:t>2</m:t>
                            </m:r>
                          </m:sup>
                        </m:sSup>
                      </m:e>
                    </m:rad>
                    <m:r>
                      <a:rPr lang="en-US" b="0" i="1" baseline="0" smtClean="0">
                        <a:latin typeface="Cambria Math" panose="02040503050406030204" pitchFamily="18" charset="0"/>
                      </a:rPr>
                      <m:t>=53.852</m:t>
                    </m:r>
                    <m:r>
                      <m:rPr>
                        <m:sty m:val="p"/>
                      </m:rPr>
                      <a:rPr lang="el-GR" b="0" i="1" baseline="0" smtClean="0">
                        <a:latin typeface="Cambria Math" panose="02040503050406030204" pitchFamily="18" charset="0"/>
                        <a:ea typeface="Cambria Math" panose="02040503050406030204" pitchFamily="18" charset="0"/>
                      </a:rPr>
                      <m:t>Ω</m:t>
                    </m:r>
                  </m:oMath>
                </a14:m>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43799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I</a:t>
                </a:r>
                <a:r>
                  <a:rPr lang="en-US" i="0" baseline="-25000" dirty="0"/>
                  <a:t>T</a:t>
                </a:r>
                <a:r>
                  <a:rPr lang="en-US" i="0" dirty="0"/>
                  <a:t> = 4.523A</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We know the total voltage and the total impedance. Therefore we can calculate total current 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𝑇</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num>
                      <m:den>
                        <m:r>
                          <a:rPr lang="en-US" b="0" i="1" smtClean="0">
                            <a:latin typeface="Cambria Math" panose="02040503050406030204" pitchFamily="18" charset="0"/>
                          </a:rPr>
                          <m:t>𝑍</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230</m:t>
                        </m:r>
                      </m:num>
                      <m:den>
                        <m:r>
                          <a:rPr lang="en-US" b="0" i="1" smtClean="0">
                            <a:latin typeface="Cambria Math" panose="02040503050406030204" pitchFamily="18" charset="0"/>
                          </a:rPr>
                          <m:t>50.852</m:t>
                        </m:r>
                      </m:den>
                    </m:f>
                    <m:r>
                      <a:rPr lang="en-US" b="0" i="1" smtClean="0">
                        <a:latin typeface="Cambria Math" panose="02040503050406030204" pitchFamily="18" charset="0"/>
                      </a:rPr>
                      <m:t>=4.523</m:t>
                    </m:r>
                    <m:r>
                      <a:rPr lang="en-US" b="0" i="1" smtClean="0">
                        <a:latin typeface="Cambria Math" panose="02040503050406030204" pitchFamily="18" charset="0"/>
                      </a:rPr>
                      <m:t>𝐴</m:t>
                    </m:r>
                  </m:oMath>
                </a14:m>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328187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L = 127.32mH</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We know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𝐿</m:t>
                        </m:r>
                      </m:sub>
                    </m:sSub>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𝐿</m:t>
                            </m:r>
                          </m:sub>
                        </m:sSub>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40</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.50</m:t>
                        </m:r>
                      </m:den>
                    </m:f>
                    <m:r>
                      <a:rPr lang="en-US" b="0" i="1" smtClean="0">
                        <a:latin typeface="Cambria Math" panose="02040503050406030204" pitchFamily="18" charset="0"/>
                        <a:ea typeface="Cambria Math" panose="02040503050406030204" pitchFamily="18" charset="0"/>
                      </a:rPr>
                      <m:t>=0.12732</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=127.32</m:t>
                    </m:r>
                    <m:r>
                      <a:rPr lang="en-US" b="0" i="1" smtClean="0">
                        <a:latin typeface="Cambria Math" panose="02040503050406030204" pitchFamily="18" charset="0"/>
                        <a:ea typeface="Cambria Math" panose="02040503050406030204" pitchFamily="18" charset="0"/>
                      </a:rPr>
                      <m:t>𝑚𝐻</m:t>
                    </m:r>
                  </m:oMath>
                </a14:m>
                <a:r>
                  <a:rPr lang="en-US" i="0" dirty="0"/>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973617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C = 53.051μF</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We know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𝐶</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𝑓𝐶</m:t>
                        </m:r>
                      </m:den>
                    </m:f>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𝑓𝐶</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𝐶</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𝐶</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.50.60</m:t>
                        </m:r>
                      </m:den>
                    </m:f>
                    <m:r>
                      <a:rPr lang="en-US" b="0" i="1" smtClean="0">
                        <a:latin typeface="Cambria Math" panose="02040503050406030204" pitchFamily="18" charset="0"/>
                        <a:ea typeface="Cambria Math" panose="02040503050406030204" pitchFamily="18" charset="0"/>
                      </a:rPr>
                      <m:t>=0.000053051</m:t>
                    </m:r>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=53.051</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𝐹</m:t>
                    </m:r>
                  </m:oMath>
                </a14:m>
                <a:r>
                  <a:rPr lang="en-US" i="0" dirty="0"/>
                  <a:t>. If</a:t>
                </a:r>
                <a:r>
                  <a:rPr lang="en-US" i="0" baseline="0" dirty="0"/>
                  <a:t> you are struggling to do this calculation on your calculator, be sure to watch the full worked solution video at the end of this example.</a:t>
                </a:r>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150690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a:t>
                </a:r>
                <a:r>
                  <a:rPr lang="en-US" i="0" dirty="0" err="1"/>
                  <a:t>θ</a:t>
                </a:r>
                <a:r>
                  <a:rPr lang="en-US" i="0" dirty="0"/>
                  <a:t> = 21.802°</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a:t>
                </a:r>
                <a14:m>
                  <m:oMath xmlns:m="http://schemas.openxmlformats.org/officeDocument/2006/math">
                    <m:r>
                      <a:rPr lang="en-US" b="0" i="1" smtClean="0">
                        <a:latin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𝜃</m:t>
                    </m:r>
                    <m:r>
                      <a:rPr lang="en-US" b="0" i="0"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𝑅</m:t>
                        </m:r>
                      </m:num>
                      <m:den>
                        <m:r>
                          <a:rPr lang="en-US" b="0" i="1" smtClean="0">
                            <a:latin typeface="Cambria Math" panose="02040503050406030204" pitchFamily="18" charset="0"/>
                            <a:ea typeface="Cambria Math" panose="02040503050406030204" pitchFamily="18" charset="0"/>
                          </a:rPr>
                          <m:t>𝑍</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50</m:t>
                        </m:r>
                      </m:num>
                      <m:den>
                        <m:r>
                          <a:rPr lang="en-US" b="0" i="1" smtClean="0">
                            <a:latin typeface="Cambria Math" panose="02040503050406030204" pitchFamily="18" charset="0"/>
                            <a:ea typeface="Cambria Math" panose="02040503050406030204" pitchFamily="18" charset="0"/>
                          </a:rPr>
                          <m:t>53.852</m:t>
                        </m:r>
                      </m:den>
                    </m:f>
                  </m:oMath>
                </a14:m>
                <a:r>
                  <a:rPr lang="en-US" i="0" dirty="0"/>
                  <a:t>. Therefore </a:t>
                </a:r>
                <a:r>
                  <a:rPr lang="en-US" i="0" dirty="0" err="1"/>
                  <a:t>θ</a:t>
                </a:r>
                <a:r>
                  <a:rPr lang="en-US" i="0" dirty="0"/>
                  <a:t> = 21.802°</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377105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mj-lt"/>
                  <a:buNone/>
                </a:pPr>
                <a:r>
                  <a:rPr lang="en-GB" sz="1200" dirty="0"/>
                  <a:t>Img09 = https://</a:t>
                </a:r>
                <a:r>
                  <a:rPr lang="en-GB" sz="1200" dirty="0" err="1"/>
                  <a:t>cdn.pixabay.com</a:t>
                </a:r>
                <a:r>
                  <a:rPr lang="en-GB" sz="1200" dirty="0"/>
                  <a:t>/photo/2016/01/03/00/43/upload-1118929_960_720.png – marked for reuse</a:t>
                </a:r>
              </a:p>
              <a:p>
                <a:pPr marL="0" indent="0">
                  <a:buFont typeface="+mj-lt"/>
                  <a:buNone/>
                </a:pPr>
                <a:r>
                  <a:rPr lang="en-GB" sz="1200" dirty="0"/>
                  <a:t>Choose image =  Launch file selection window</a:t>
                </a:r>
              </a:p>
              <a:p>
                <a:pPr marL="0" indent="0">
                  <a:buFont typeface="+mj-lt"/>
                  <a:buNone/>
                </a:pPr>
                <a:r>
                  <a:rPr lang="en-GB" sz="1200" dirty="0"/>
                  <a:t>Upload =   Upload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80997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Full worked solution = on click, open Vid04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76311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redraw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worked solution = on click, play Vid05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Circuit simulation = on click, open http://</a:t>
                </a:r>
                <a:r>
                  <a:rPr lang="en-US" dirty="0" err="1"/>
                  <a:t>everycircuit.com</a:t>
                </a:r>
                <a:r>
                  <a:rPr lang="en-US" dirty="0"/>
                  <a:t>/circuit/6134386931269632 in a new window</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99359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These 2 images are the same as Img04 in 01_04_03 and Img04 in 01_04_04</a:t>
            </a:r>
          </a:p>
          <a:p>
            <a:endParaRPr lang="en-ZA" dirty="0"/>
          </a:p>
          <a:p>
            <a:r>
              <a:rPr lang="en-ZA" dirty="0"/>
              <a:t>In the right hand RC diagram, make blue V</a:t>
            </a:r>
            <a:r>
              <a:rPr lang="en-ZA" baseline="-25000" dirty="0"/>
              <a:t>C</a:t>
            </a:r>
            <a:r>
              <a:rPr lang="en-ZA" dirty="0"/>
              <a:t> line and label orange instead</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586628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779639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These 2 images are based on Img05 in 01_04_03 and Img05 in 01_04_04</a:t>
            </a:r>
          </a:p>
          <a:p>
            <a:endParaRPr lang="en-ZA" dirty="0"/>
          </a:p>
          <a:p>
            <a:r>
              <a:rPr lang="en-ZA" dirty="0"/>
              <a:t>Note – use the same colours for each variable as in Vid01</a:t>
            </a:r>
          </a:p>
          <a:p>
            <a:endParaRPr lang="en-ZA" dirty="0"/>
          </a:p>
          <a:p>
            <a:r>
              <a:rPr lang="en-ZA" dirty="0"/>
              <a:t>In the right hand RC diagram, make blue V</a:t>
            </a:r>
            <a:r>
              <a:rPr lang="en-ZA" baseline="-25000" dirty="0"/>
              <a:t>C</a:t>
            </a:r>
            <a:r>
              <a:rPr lang="en-ZA" dirty="0"/>
              <a:t> line and label orange instead</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33157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889623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409950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533091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882396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14664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120020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891974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4242662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816807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2532650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142818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70215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515032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418034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redraw circuit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01284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Vid01 = on click, play Vid01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Vid02 = on click, play Vid02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719463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Img01 + label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redraw graphs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04683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Redraw the phasor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35101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Redraw the phasor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267359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11/29/18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7.tiff"/><Relationship Id="rId5" Type="http://schemas.openxmlformats.org/officeDocument/2006/relationships/image" Target="../media/image9.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25.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2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9.xml"/><Relationship Id="rId7" Type="http://schemas.openxmlformats.org/officeDocument/2006/relationships/image" Target="../media/image26.png"/><Relationship Id="rId2" Type="http://schemas.openxmlformats.org/officeDocument/2006/relationships/slideLayout" Target="../slideLayouts/slideLayout17.xml"/><Relationship Id="rId1" Type="http://schemas.openxmlformats.org/officeDocument/2006/relationships/tags" Target="../tags/tag3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0.xml"/><Relationship Id="rId7" Type="http://schemas.openxmlformats.org/officeDocument/2006/relationships/image" Target="../media/image26.png"/><Relationship Id="rId2" Type="http://schemas.openxmlformats.org/officeDocument/2006/relationships/slideLayout" Target="../slideLayouts/slideLayout17.xml"/><Relationship Id="rId1" Type="http://schemas.openxmlformats.org/officeDocument/2006/relationships/tags" Target="../tags/tag3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4.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4.png"/><Relationship Id="rId2" Type="http://schemas.openxmlformats.org/officeDocument/2006/relationships/slideLayout" Target="../slideLayouts/slideLayout17.xml"/><Relationship Id="rId1" Type="http://schemas.openxmlformats.org/officeDocument/2006/relationships/tags" Target="../tags/tag35.xml"/><Relationship Id="rId6" Type="http://schemas.openxmlformats.org/officeDocument/2006/relationships/image" Target="../media/image3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3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38.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39.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40.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4: Solving AC Electrical Circuits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circuits where X</a:t>
            </a:r>
            <a:r>
              <a:rPr lang="en-GB" sz="3000" baseline="-25000" dirty="0"/>
              <a:t>C</a:t>
            </a:r>
            <a:r>
              <a:rPr lang="en-GB" sz="3000" dirty="0"/>
              <a:t> &gt; X</a:t>
            </a:r>
            <a:r>
              <a:rPr lang="en-GB" sz="3000" baseline="-25000" dirty="0"/>
              <a:t>L</a:t>
            </a:r>
          </a:p>
        </p:txBody>
      </p:sp>
      <p:sp>
        <p:nvSpPr>
          <p:cNvPr id="3" name="Content Placeholder 2"/>
          <p:cNvSpPr>
            <a:spLocks noGrp="1"/>
          </p:cNvSpPr>
          <p:nvPr>
            <p:ph idx="1"/>
          </p:nvPr>
        </p:nvSpPr>
        <p:spPr>
          <a:xfrm>
            <a:off x="1122533" y="1091867"/>
            <a:ext cx="7672758" cy="1091527"/>
          </a:xfrm>
        </p:spPr>
        <p:txBody>
          <a:bodyPr>
            <a:noAutofit/>
          </a:bodyPr>
          <a:lstStyle/>
          <a:p>
            <a:pPr marL="0" indent="0" algn="just">
              <a:buNone/>
            </a:pPr>
            <a:r>
              <a:rPr lang="en-US" sz="2400" dirty="0"/>
              <a:t>When X</a:t>
            </a:r>
            <a:r>
              <a:rPr lang="en-US" sz="2400" baseline="-25000" dirty="0"/>
              <a:t>C</a:t>
            </a:r>
            <a:r>
              <a:rPr lang="en-US" sz="2400" dirty="0"/>
              <a:t> &gt; X</a:t>
            </a:r>
            <a:r>
              <a:rPr lang="en-US" sz="2400" baseline="-25000" dirty="0"/>
              <a:t>L</a:t>
            </a:r>
            <a:r>
              <a:rPr lang="en-US" sz="2400" dirty="0"/>
              <a:t>, the circuit behaves </a:t>
            </a:r>
            <a:r>
              <a:rPr lang="en-US" sz="2400" b="1" dirty="0"/>
              <a:t>capacitively</a:t>
            </a:r>
            <a:r>
              <a:rPr lang="en-US" sz="2400" dirty="0"/>
              <a:t> and, therefore overall, voltage </a:t>
            </a:r>
            <a:r>
              <a:rPr lang="en-US" sz="2400" b="1" dirty="0"/>
              <a:t>LAGS</a:t>
            </a:r>
            <a:r>
              <a:rPr lang="en-US" sz="2400" dirty="0"/>
              <a:t> current.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3AB5FE5-FAC0-7645-858A-C48F32B92520}"/>
                  </a:ext>
                </a:extLst>
              </p:cNvPr>
              <p:cNvSpPr txBox="1"/>
              <p:nvPr/>
            </p:nvSpPr>
            <p:spPr>
              <a:xfrm>
                <a:off x="461761" y="2068075"/>
                <a:ext cx="5505097" cy="1252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solidFill>
                                <a:schemeClr val="accent2"/>
                              </a:solidFill>
                              <a:latin typeface="Cambria Math" panose="02040503050406030204" pitchFamily="18" charset="0"/>
                            </a:rPr>
                          </m:ctrlPr>
                        </m:sSubPr>
                        <m:e>
                          <m:r>
                            <m:rPr>
                              <m:sty m:val="p"/>
                            </m:rPr>
                            <a:rPr lang="en-US" sz="4000" b="0" i="0" smtClean="0">
                              <a:solidFill>
                                <a:schemeClr val="accent2"/>
                              </a:solidFill>
                              <a:latin typeface="Cambria Math" panose="02040503050406030204" pitchFamily="18" charset="0"/>
                            </a:rPr>
                            <m:t>V</m:t>
                          </m:r>
                        </m:e>
                        <m:sub>
                          <m:r>
                            <m:rPr>
                              <m:sty m:val="p"/>
                            </m:rPr>
                            <a:rPr lang="en-US" sz="4000" b="0" i="0" smtClean="0">
                              <a:solidFill>
                                <a:schemeClr val="accent2"/>
                              </a:solidFill>
                              <a:latin typeface="Cambria Math" panose="02040503050406030204" pitchFamily="18" charset="0"/>
                            </a:rPr>
                            <m:t>T</m:t>
                          </m:r>
                        </m:sub>
                      </m:sSub>
                      <m:r>
                        <a:rPr lang="en-US" sz="4000" b="0" i="0" smtClean="0">
                          <a:latin typeface="Cambria Math" panose="02040503050406030204" pitchFamily="18" charset="0"/>
                        </a:rPr>
                        <m:t>=</m:t>
                      </m:r>
                      <m:rad>
                        <m:radPr>
                          <m:degHide m:val="on"/>
                          <m:ctrlPr>
                            <a:rPr lang="en-US" sz="4000" b="0" i="1" smtClean="0">
                              <a:latin typeface="Cambria Math" panose="02040503050406030204" pitchFamily="18" charset="0"/>
                            </a:rPr>
                          </m:ctrlPr>
                        </m:radPr>
                        <m:deg/>
                        <m:e>
                          <m:sSup>
                            <m:sSupPr>
                              <m:ctrlPr>
                                <a:rPr lang="en-US" sz="4000" b="0" i="1" smtClean="0">
                                  <a:latin typeface="Cambria Math" panose="02040503050406030204" pitchFamily="18" charset="0"/>
                                </a:rPr>
                              </m:ctrlPr>
                            </m:sSupPr>
                            <m:e>
                              <m:sSub>
                                <m:sSubPr>
                                  <m:ctrlPr>
                                    <a:rPr lang="en-US" sz="4000" b="0" i="1" smtClean="0">
                                      <a:solidFill>
                                        <a:schemeClr val="accent3"/>
                                      </a:solidFill>
                                      <a:latin typeface="Cambria Math" panose="02040503050406030204" pitchFamily="18" charset="0"/>
                                    </a:rPr>
                                  </m:ctrlPr>
                                </m:sSubPr>
                                <m:e>
                                  <m:r>
                                    <m:rPr>
                                      <m:sty m:val="p"/>
                                    </m:rPr>
                                    <a:rPr lang="en-US" sz="4000" b="0" i="0" smtClean="0">
                                      <a:solidFill>
                                        <a:schemeClr val="accent3"/>
                                      </a:solidFill>
                                      <a:latin typeface="Cambria Math" panose="02040503050406030204" pitchFamily="18" charset="0"/>
                                    </a:rPr>
                                    <m:t>V</m:t>
                                  </m:r>
                                </m:e>
                                <m:sub>
                                  <m:r>
                                    <m:rPr>
                                      <m:sty m:val="p"/>
                                    </m:rPr>
                                    <a:rPr lang="en-US" sz="4000" b="0" i="0" smtClean="0">
                                      <a:solidFill>
                                        <a:schemeClr val="accent3"/>
                                      </a:solidFill>
                                      <a:latin typeface="Cambria Math" panose="02040503050406030204" pitchFamily="18" charset="0"/>
                                    </a:rPr>
                                    <m:t>R</m:t>
                                  </m:r>
                                </m:sub>
                              </m:sSub>
                            </m:e>
                            <m:sup>
                              <m:r>
                                <a:rPr lang="en-US" sz="4000" b="0" i="0" smtClean="0">
                                  <a:latin typeface="Cambria Math" panose="02040503050406030204" pitchFamily="18" charset="0"/>
                                </a:rPr>
                                <m:t>2</m:t>
                              </m:r>
                            </m:sup>
                          </m:sSup>
                          <m:r>
                            <a:rPr lang="en-US" sz="4000" b="0" i="0" smtClean="0">
                              <a:latin typeface="Cambria Math" panose="02040503050406030204" pitchFamily="18" charset="0"/>
                            </a:rPr>
                            <m:t>+</m:t>
                          </m:r>
                          <m:sSup>
                            <m:sSupPr>
                              <m:ctrlPr>
                                <a:rPr lang="en-US" sz="4000" b="0" i="1" smtClean="0">
                                  <a:latin typeface="Cambria Math" panose="02040503050406030204" pitchFamily="18" charset="0"/>
                                </a:rPr>
                              </m:ctrlPr>
                            </m:sSupPr>
                            <m:e>
                              <m:sSub>
                                <m:sSubPr>
                                  <m:ctrlPr>
                                    <a:rPr lang="en-US" sz="4000" b="0" i="1" smtClean="0">
                                      <a:solidFill>
                                        <a:schemeClr val="accent4"/>
                                      </a:solidFill>
                                      <a:latin typeface="Cambria Math" panose="02040503050406030204" pitchFamily="18" charset="0"/>
                                    </a:rPr>
                                  </m:ctrlPr>
                                </m:sSubPr>
                                <m:e>
                                  <m:r>
                                    <a:rPr lang="en-US" sz="4000" b="0" i="0" smtClean="0">
                                      <a:solidFill>
                                        <a:schemeClr val="tx1"/>
                                      </a:solidFill>
                                      <a:latin typeface="Cambria Math" panose="02040503050406030204" pitchFamily="18" charset="0"/>
                                    </a:rPr>
                                    <m:t>(</m:t>
                                  </m:r>
                                  <m:sSub>
                                    <m:sSubPr>
                                      <m:ctrlPr>
                                        <a:rPr lang="en-US" sz="4000" b="0" i="1" smtClean="0">
                                          <a:solidFill>
                                            <a:schemeClr val="accent4"/>
                                          </a:solidFill>
                                          <a:latin typeface="Cambria Math" panose="02040503050406030204" pitchFamily="18" charset="0"/>
                                        </a:rPr>
                                      </m:ctrlPr>
                                    </m:sSubPr>
                                    <m:e>
                                      <m:r>
                                        <m:rPr>
                                          <m:sty m:val="p"/>
                                        </m:rPr>
                                        <a:rPr lang="en-US" sz="4000" b="0" i="0" smtClean="0">
                                          <a:solidFill>
                                            <a:schemeClr val="accent4"/>
                                          </a:solidFill>
                                          <a:latin typeface="Cambria Math" panose="02040503050406030204" pitchFamily="18" charset="0"/>
                                        </a:rPr>
                                        <m:t>V</m:t>
                                      </m:r>
                                    </m:e>
                                    <m:sub>
                                      <m:r>
                                        <m:rPr>
                                          <m:sty m:val="p"/>
                                        </m:rPr>
                                        <a:rPr lang="en-US" sz="4000" b="0" i="0" smtClean="0">
                                          <a:solidFill>
                                            <a:schemeClr val="accent4"/>
                                          </a:solidFill>
                                          <a:latin typeface="Cambria Math" panose="02040503050406030204" pitchFamily="18" charset="0"/>
                                        </a:rPr>
                                        <m:t>C</m:t>
                                      </m:r>
                                    </m:sub>
                                  </m:sSub>
                                  <m:r>
                                    <a:rPr lang="en-US" sz="4000" b="0" i="0" smtClean="0">
                                      <a:solidFill>
                                        <a:schemeClr val="tx1"/>
                                      </a:solidFill>
                                      <a:latin typeface="Cambria Math" panose="02040503050406030204" pitchFamily="18" charset="0"/>
                                    </a:rPr>
                                    <m:t>−</m:t>
                                  </m:r>
                                  <m:r>
                                    <m:rPr>
                                      <m:sty m:val="p"/>
                                    </m:rPr>
                                    <a:rPr lang="en-US" sz="4000" b="0" i="0" smtClean="0">
                                      <a:solidFill>
                                        <a:schemeClr val="accent5"/>
                                      </a:solidFill>
                                      <a:latin typeface="Cambria Math" panose="02040503050406030204" pitchFamily="18" charset="0"/>
                                    </a:rPr>
                                    <m:t>V</m:t>
                                  </m:r>
                                </m:e>
                                <m:sub>
                                  <m:r>
                                    <m:rPr>
                                      <m:sty m:val="p"/>
                                    </m:rPr>
                                    <a:rPr lang="en-US" sz="4000" b="0" i="0" smtClean="0">
                                      <a:solidFill>
                                        <a:schemeClr val="accent5"/>
                                      </a:solidFill>
                                      <a:latin typeface="Cambria Math" panose="02040503050406030204" pitchFamily="18" charset="0"/>
                                    </a:rPr>
                                    <m:t>L</m:t>
                                  </m:r>
                                </m:sub>
                              </m:sSub>
                              <m:r>
                                <a:rPr lang="en-US" sz="4000" b="0" i="1" smtClean="0">
                                  <a:solidFill>
                                    <a:schemeClr val="tx1"/>
                                  </a:solidFill>
                                  <a:latin typeface="Cambria Math" panose="02040503050406030204" pitchFamily="18" charset="0"/>
                                </a:rPr>
                                <m:t>)</m:t>
                              </m:r>
                            </m:e>
                            <m:sup>
                              <m:r>
                                <a:rPr lang="en-US" sz="4000" b="0" i="0" smtClean="0">
                                  <a:latin typeface="Cambria Math" panose="02040503050406030204" pitchFamily="18" charset="0"/>
                                </a:rPr>
                                <m:t>2</m:t>
                              </m:r>
                            </m:sup>
                          </m:sSup>
                        </m:e>
                      </m:rad>
                    </m:oMath>
                  </m:oMathPara>
                </a14:m>
                <a:endParaRPr lang="en-US" sz="3200" dirty="0"/>
              </a:p>
            </p:txBody>
          </p:sp>
        </mc:Choice>
        <mc:Fallback xmlns="">
          <p:sp>
            <p:nvSpPr>
              <p:cNvPr id="4" name="TextBox 3">
                <a:extLst>
                  <a:ext uri="{FF2B5EF4-FFF2-40B4-BE49-F238E27FC236}">
                    <a16:creationId xmlns:a16="http://schemas.microsoft.com/office/drawing/2014/main" id="{23AB5FE5-FAC0-7645-858A-C48F32B92520}"/>
                  </a:ext>
                </a:extLst>
              </p:cNvPr>
              <p:cNvSpPr txBox="1">
                <a:spLocks noRot="1" noChangeAspect="1" noMove="1" noResize="1" noEditPoints="1" noAdjustHandles="1" noChangeArrowheads="1" noChangeShapeType="1" noTextEdit="1"/>
              </p:cNvSpPr>
              <p:nvPr/>
            </p:nvSpPr>
            <p:spPr>
              <a:xfrm>
                <a:off x="461761" y="2068075"/>
                <a:ext cx="5505097" cy="1252651"/>
              </a:xfrm>
              <a:prstGeom prst="rect">
                <a:avLst/>
              </a:prstGeom>
              <a:blipFill>
                <a:blip r:embed="rId4"/>
                <a:stretch>
                  <a:fillRect l="-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CA89458-FB5A-DC4C-980D-D9B1669CE45C}"/>
                  </a:ext>
                </a:extLst>
              </p:cNvPr>
              <p:cNvSpPr txBox="1"/>
              <p:nvPr/>
            </p:nvSpPr>
            <p:spPr>
              <a:xfrm>
                <a:off x="542614" y="3538669"/>
                <a:ext cx="5144613" cy="7454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4000" b="0" i="0" smtClean="0">
                          <a:solidFill>
                            <a:schemeClr val="accent2"/>
                          </a:solidFill>
                          <a:latin typeface="Cambria Math" panose="02040503050406030204" pitchFamily="18" charset="0"/>
                        </a:rPr>
                        <m:t>Z</m:t>
                      </m:r>
                      <m:r>
                        <a:rPr lang="en-US" sz="4000" b="0" i="0" smtClean="0">
                          <a:latin typeface="Cambria Math" panose="02040503050406030204" pitchFamily="18" charset="0"/>
                        </a:rPr>
                        <m:t>=</m:t>
                      </m:r>
                      <m:rad>
                        <m:radPr>
                          <m:degHide m:val="on"/>
                          <m:ctrlPr>
                            <a:rPr lang="en-US" sz="4000" b="0" i="1" smtClean="0">
                              <a:latin typeface="Cambria Math" panose="02040503050406030204" pitchFamily="18" charset="0"/>
                            </a:rPr>
                          </m:ctrlPr>
                        </m:radPr>
                        <m:deg/>
                        <m:e>
                          <m:sSup>
                            <m:sSupPr>
                              <m:ctrlPr>
                                <a:rPr lang="en-US" sz="4000" b="0" i="1" smtClean="0">
                                  <a:latin typeface="Cambria Math" panose="02040503050406030204" pitchFamily="18" charset="0"/>
                                </a:rPr>
                              </m:ctrlPr>
                            </m:sSupPr>
                            <m:e>
                              <m:r>
                                <m:rPr>
                                  <m:sty m:val="p"/>
                                </m:rPr>
                                <a:rPr lang="en-US" sz="4000" b="0" i="0" smtClean="0">
                                  <a:solidFill>
                                    <a:schemeClr val="accent3"/>
                                  </a:solidFill>
                                  <a:latin typeface="Cambria Math" panose="02040503050406030204" pitchFamily="18" charset="0"/>
                                </a:rPr>
                                <m:t>R</m:t>
                              </m:r>
                            </m:e>
                            <m:sup>
                              <m:r>
                                <a:rPr lang="en-US" sz="4000" b="0" i="0" smtClean="0">
                                  <a:latin typeface="Cambria Math" panose="02040503050406030204" pitchFamily="18" charset="0"/>
                                </a:rPr>
                                <m:t>2</m:t>
                              </m:r>
                            </m:sup>
                          </m:sSup>
                          <m:r>
                            <a:rPr lang="en-US" sz="4000" b="0" i="0" smtClean="0">
                              <a:latin typeface="Cambria Math" panose="02040503050406030204" pitchFamily="18" charset="0"/>
                            </a:rPr>
                            <m:t>+</m:t>
                          </m:r>
                          <m:sSup>
                            <m:sSupPr>
                              <m:ctrlPr>
                                <a:rPr lang="en-US" sz="4000" b="0" i="1" smtClean="0">
                                  <a:latin typeface="Cambria Math" panose="02040503050406030204" pitchFamily="18" charset="0"/>
                                </a:rPr>
                              </m:ctrlPr>
                            </m:sSupPr>
                            <m:e>
                              <m:sSub>
                                <m:sSubPr>
                                  <m:ctrlPr>
                                    <a:rPr lang="en-US" sz="4000" b="0" i="1" smtClean="0">
                                      <a:solidFill>
                                        <a:schemeClr val="tx1"/>
                                      </a:solidFill>
                                      <a:latin typeface="Cambria Math" panose="02040503050406030204" pitchFamily="18" charset="0"/>
                                    </a:rPr>
                                  </m:ctrlPr>
                                </m:sSubPr>
                                <m:e>
                                  <m:r>
                                    <a:rPr lang="en-US" sz="4000" b="0" i="0" smtClean="0">
                                      <a:solidFill>
                                        <a:schemeClr val="tx1"/>
                                      </a:solidFill>
                                      <a:latin typeface="Cambria Math" panose="02040503050406030204" pitchFamily="18" charset="0"/>
                                    </a:rPr>
                                    <m:t>(</m:t>
                                  </m:r>
                                  <m:sSub>
                                    <m:sSubPr>
                                      <m:ctrlPr>
                                        <a:rPr lang="en-US" sz="4000" b="0" i="1" smtClean="0">
                                          <a:solidFill>
                                            <a:schemeClr val="accent4"/>
                                          </a:solidFill>
                                          <a:latin typeface="Cambria Math" panose="02040503050406030204" pitchFamily="18" charset="0"/>
                                        </a:rPr>
                                      </m:ctrlPr>
                                    </m:sSubPr>
                                    <m:e>
                                      <m:r>
                                        <m:rPr>
                                          <m:sty m:val="p"/>
                                        </m:rPr>
                                        <a:rPr lang="en-US" sz="4000" b="0" i="0" smtClean="0">
                                          <a:solidFill>
                                            <a:schemeClr val="accent4"/>
                                          </a:solidFill>
                                          <a:latin typeface="Cambria Math" panose="02040503050406030204" pitchFamily="18" charset="0"/>
                                        </a:rPr>
                                        <m:t>X</m:t>
                                      </m:r>
                                    </m:e>
                                    <m:sub>
                                      <m:r>
                                        <m:rPr>
                                          <m:sty m:val="p"/>
                                        </m:rPr>
                                        <a:rPr lang="en-US" sz="4000" b="0" i="0" smtClean="0">
                                          <a:solidFill>
                                            <a:schemeClr val="accent4"/>
                                          </a:solidFill>
                                          <a:latin typeface="Cambria Math" panose="02040503050406030204" pitchFamily="18" charset="0"/>
                                        </a:rPr>
                                        <m:t>C</m:t>
                                      </m:r>
                                    </m:sub>
                                  </m:sSub>
                                  <m:r>
                                    <a:rPr lang="en-US" sz="4000" b="0" i="0" smtClean="0">
                                      <a:solidFill>
                                        <a:schemeClr val="tx1"/>
                                      </a:solidFill>
                                      <a:latin typeface="Cambria Math" panose="02040503050406030204" pitchFamily="18" charset="0"/>
                                    </a:rPr>
                                    <m:t>−</m:t>
                                  </m:r>
                                  <m:r>
                                    <m:rPr>
                                      <m:sty m:val="p"/>
                                    </m:rPr>
                                    <a:rPr lang="en-US" sz="4000" b="0" i="0" smtClean="0">
                                      <a:solidFill>
                                        <a:schemeClr val="accent5"/>
                                      </a:solidFill>
                                      <a:latin typeface="Cambria Math" panose="02040503050406030204" pitchFamily="18" charset="0"/>
                                    </a:rPr>
                                    <m:t>X</m:t>
                                  </m:r>
                                </m:e>
                                <m:sub>
                                  <m:r>
                                    <m:rPr>
                                      <m:sty m:val="p"/>
                                    </m:rPr>
                                    <a:rPr lang="en-US" sz="4000" b="0" i="0" smtClean="0">
                                      <a:solidFill>
                                        <a:schemeClr val="accent5"/>
                                      </a:solidFill>
                                      <a:latin typeface="Cambria Math" panose="02040503050406030204" pitchFamily="18" charset="0"/>
                                    </a:rPr>
                                    <m:t>L</m:t>
                                  </m:r>
                                </m:sub>
                              </m:sSub>
                              <m:r>
                                <a:rPr lang="en-US" sz="4000" b="0" i="1" smtClean="0">
                                  <a:solidFill>
                                    <a:schemeClr val="tx1"/>
                                  </a:solidFill>
                                  <a:latin typeface="Cambria Math" panose="02040503050406030204" pitchFamily="18" charset="0"/>
                                </a:rPr>
                                <m:t>)</m:t>
                              </m:r>
                            </m:e>
                            <m:sup>
                              <m:r>
                                <a:rPr lang="en-US" sz="4000" b="0" i="0" smtClean="0">
                                  <a:latin typeface="Cambria Math" panose="02040503050406030204" pitchFamily="18" charset="0"/>
                                </a:rPr>
                                <m:t>2</m:t>
                              </m:r>
                            </m:sup>
                          </m:sSup>
                        </m:e>
                      </m:rad>
                    </m:oMath>
                  </m:oMathPara>
                </a14:m>
                <a:endParaRPr lang="en-US" sz="3200" dirty="0"/>
              </a:p>
            </p:txBody>
          </p:sp>
        </mc:Choice>
        <mc:Fallback xmlns="">
          <p:sp>
            <p:nvSpPr>
              <p:cNvPr id="34" name="TextBox 33">
                <a:extLst>
                  <a:ext uri="{FF2B5EF4-FFF2-40B4-BE49-F238E27FC236}">
                    <a16:creationId xmlns:a16="http://schemas.microsoft.com/office/drawing/2014/main" id="{8CA89458-FB5A-DC4C-980D-D9B1669CE45C}"/>
                  </a:ext>
                </a:extLst>
              </p:cNvPr>
              <p:cNvSpPr txBox="1">
                <a:spLocks noRot="1" noChangeAspect="1" noMove="1" noResize="1" noEditPoints="1" noAdjustHandles="1" noChangeArrowheads="1" noChangeShapeType="1" noTextEdit="1"/>
              </p:cNvSpPr>
              <p:nvPr/>
            </p:nvSpPr>
            <p:spPr>
              <a:xfrm>
                <a:off x="542614" y="3538669"/>
                <a:ext cx="5144613" cy="745460"/>
              </a:xfrm>
              <a:prstGeom prst="rect">
                <a:avLst/>
              </a:prstGeom>
              <a:blipFill>
                <a:blip r:embed="rId5"/>
                <a:stretch>
                  <a:fillRect l="-493" b="-2881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31CBB11E-1006-3444-A2C1-3283FFB3DF7B}"/>
              </a:ext>
            </a:extLst>
          </p:cNvPr>
          <p:cNvGrpSpPr/>
          <p:nvPr/>
        </p:nvGrpSpPr>
        <p:grpSpPr>
          <a:xfrm>
            <a:off x="6142585" y="1614471"/>
            <a:ext cx="3773948" cy="3307588"/>
            <a:chOff x="6142585" y="1614471"/>
            <a:chExt cx="3773948" cy="3307588"/>
          </a:xfrm>
        </p:grpSpPr>
        <p:cxnSp>
          <p:nvCxnSpPr>
            <p:cNvPr id="36" name="Straight Arrow Connector 35">
              <a:extLst>
                <a:ext uri="{FF2B5EF4-FFF2-40B4-BE49-F238E27FC236}">
                  <a16:creationId xmlns:a16="http://schemas.microsoft.com/office/drawing/2014/main" id="{E147E8D7-D8DD-2143-80C7-8729FD3A340E}"/>
                </a:ext>
              </a:extLst>
            </p:cNvPr>
            <p:cNvCxnSpPr>
              <a:cxnSpLocks/>
            </p:cNvCxnSpPr>
            <p:nvPr/>
          </p:nvCxnSpPr>
          <p:spPr>
            <a:xfrm>
              <a:off x="7135824" y="2674373"/>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8817EB3-9787-5446-B4C9-001F035E2A58}"/>
                </a:ext>
              </a:extLst>
            </p:cNvPr>
            <p:cNvCxnSpPr>
              <a:cxnSpLocks/>
            </p:cNvCxnSpPr>
            <p:nvPr/>
          </p:nvCxnSpPr>
          <p:spPr>
            <a:xfrm>
              <a:off x="7144962" y="2684309"/>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E0D9CDA-7F48-2C41-A601-FE5ED4B43CCE}"/>
                </a:ext>
              </a:extLst>
            </p:cNvPr>
            <p:cNvCxnSpPr>
              <a:cxnSpLocks/>
            </p:cNvCxnSpPr>
            <p:nvPr/>
          </p:nvCxnSpPr>
          <p:spPr>
            <a:xfrm>
              <a:off x="7145280" y="3589648"/>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FF21C6-BE0D-C541-AE02-9C0DD2731468}"/>
                </a:ext>
              </a:extLst>
            </p:cNvPr>
            <p:cNvCxnSpPr>
              <a:cxnSpLocks/>
            </p:cNvCxnSpPr>
            <p:nvPr/>
          </p:nvCxnSpPr>
          <p:spPr>
            <a:xfrm flipH="1" flipV="1">
              <a:off x="9456063" y="2675248"/>
              <a:ext cx="1" cy="910762"/>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884B048-E513-EF49-8ECA-63A493D818E0}"/>
                </a:ext>
              </a:extLst>
            </p:cNvPr>
            <p:cNvCxnSpPr>
              <a:cxnSpLocks/>
            </p:cNvCxnSpPr>
            <p:nvPr/>
          </p:nvCxnSpPr>
          <p:spPr>
            <a:xfrm>
              <a:off x="7136364" y="2694400"/>
              <a:ext cx="2315055" cy="88167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510201B-7DE7-A240-AD0E-2A2E4BB47B7D}"/>
                </a:ext>
              </a:extLst>
            </p:cNvPr>
            <p:cNvSpPr txBox="1"/>
            <p:nvPr/>
          </p:nvSpPr>
          <p:spPr>
            <a:xfrm>
              <a:off x="9158340" y="1987289"/>
              <a:ext cx="458780" cy="646331"/>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a:t>
              </a:r>
              <a:endParaRPr lang="en-US" b="1" dirty="0">
                <a:solidFill>
                  <a:schemeClr val="accent3"/>
                </a:solidFill>
              </a:endParaRPr>
            </a:p>
            <a:p>
              <a:r>
                <a:rPr lang="en-US" b="1" dirty="0">
                  <a:solidFill>
                    <a:schemeClr val="accent3"/>
                  </a:solidFill>
                </a:rPr>
                <a:t>(R)</a:t>
              </a:r>
            </a:p>
          </p:txBody>
        </p:sp>
        <p:sp>
          <p:nvSpPr>
            <p:cNvPr id="42" name="TextBox 41">
              <a:extLst>
                <a:ext uri="{FF2B5EF4-FFF2-40B4-BE49-F238E27FC236}">
                  <a16:creationId xmlns:a16="http://schemas.microsoft.com/office/drawing/2014/main" id="{CE7790A3-F5F2-964D-9B64-235BFF43467C}"/>
                </a:ext>
              </a:extLst>
            </p:cNvPr>
            <p:cNvSpPr txBox="1"/>
            <p:nvPr/>
          </p:nvSpPr>
          <p:spPr>
            <a:xfrm>
              <a:off x="6142585" y="2812700"/>
              <a:ext cx="943015" cy="646331"/>
            </a:xfrm>
            <a:prstGeom prst="rect">
              <a:avLst/>
            </a:prstGeom>
            <a:noFill/>
          </p:spPr>
          <p:txBody>
            <a:bodyPr wrap="none" rtlCol="0">
              <a:spAutoFit/>
            </a:bodyPr>
            <a:lstStyle/>
            <a:p>
              <a:r>
                <a:rPr lang="en-US" b="1" dirty="0">
                  <a:solidFill>
                    <a:schemeClr val="accent5"/>
                  </a:solidFill>
                </a:rPr>
                <a:t>V</a:t>
              </a:r>
              <a:r>
                <a:rPr lang="en-US" b="1" baseline="-25000" dirty="0">
                  <a:solidFill>
                    <a:schemeClr val="accent5"/>
                  </a:solidFill>
                </a:rPr>
                <a:t>C </a:t>
              </a:r>
              <a:r>
                <a:rPr lang="en-US" b="1" dirty="0">
                  <a:solidFill>
                    <a:schemeClr val="accent5"/>
                  </a:solidFill>
                </a:rPr>
                <a:t>– V</a:t>
              </a:r>
              <a:r>
                <a:rPr lang="en-US" b="1" baseline="-25000" dirty="0">
                  <a:solidFill>
                    <a:schemeClr val="accent5"/>
                  </a:solidFill>
                </a:rPr>
                <a:t>L</a:t>
              </a:r>
            </a:p>
            <a:p>
              <a:r>
                <a:rPr lang="en-US" b="1" dirty="0">
                  <a:solidFill>
                    <a:schemeClr val="accent5"/>
                  </a:solidFill>
                </a:rPr>
                <a:t>(X</a:t>
              </a:r>
              <a:r>
                <a:rPr lang="en-US" b="1" baseline="-25000" dirty="0">
                  <a:solidFill>
                    <a:schemeClr val="accent5"/>
                  </a:solidFill>
                </a:rPr>
                <a:t>C</a:t>
              </a:r>
              <a:r>
                <a:rPr lang="en-US" b="1" dirty="0">
                  <a:solidFill>
                    <a:schemeClr val="accent5"/>
                  </a:solidFill>
                </a:rPr>
                <a:t> – X</a:t>
              </a:r>
              <a:r>
                <a:rPr lang="en-US" b="1" baseline="-25000" dirty="0">
                  <a:solidFill>
                    <a:schemeClr val="accent5"/>
                  </a:solidFill>
                </a:rPr>
                <a:t>L</a:t>
              </a:r>
              <a:r>
                <a:rPr lang="en-US" b="1" dirty="0">
                  <a:solidFill>
                    <a:schemeClr val="accent5"/>
                  </a:solidFill>
                </a:rPr>
                <a:t>)</a:t>
              </a:r>
            </a:p>
          </p:txBody>
        </p:sp>
        <p:sp>
          <p:nvSpPr>
            <p:cNvPr id="43" name="TextBox 42">
              <a:extLst>
                <a:ext uri="{FF2B5EF4-FFF2-40B4-BE49-F238E27FC236}">
                  <a16:creationId xmlns:a16="http://schemas.microsoft.com/office/drawing/2014/main" id="{88AFEA5B-46D2-E64A-BF19-B95272CE70D0}"/>
                </a:ext>
              </a:extLst>
            </p:cNvPr>
            <p:cNvSpPr txBox="1"/>
            <p:nvPr/>
          </p:nvSpPr>
          <p:spPr>
            <a:xfrm>
              <a:off x="9476989" y="3367983"/>
              <a:ext cx="439544" cy="646331"/>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a:t>
              </a:r>
            </a:p>
            <a:p>
              <a:r>
                <a:rPr lang="en-US" b="1" dirty="0">
                  <a:solidFill>
                    <a:schemeClr val="accent2"/>
                  </a:solidFill>
                </a:rPr>
                <a:t>(Z)</a:t>
              </a:r>
            </a:p>
          </p:txBody>
        </p:sp>
        <p:sp>
          <p:nvSpPr>
            <p:cNvPr id="44" name="TextBox 43">
              <a:extLst>
                <a:ext uri="{FF2B5EF4-FFF2-40B4-BE49-F238E27FC236}">
                  <a16:creationId xmlns:a16="http://schemas.microsoft.com/office/drawing/2014/main" id="{7DE72510-F82A-1B43-985A-F7194C120D7B}"/>
                </a:ext>
              </a:extLst>
            </p:cNvPr>
            <p:cNvSpPr txBox="1"/>
            <p:nvPr/>
          </p:nvSpPr>
          <p:spPr>
            <a:xfrm>
              <a:off x="7609016" y="2633401"/>
              <a:ext cx="308098" cy="369332"/>
            </a:xfrm>
            <a:prstGeom prst="rect">
              <a:avLst/>
            </a:prstGeom>
            <a:noFill/>
          </p:spPr>
          <p:txBody>
            <a:bodyPr wrap="none" rtlCol="0">
              <a:spAutoFit/>
            </a:bodyPr>
            <a:lstStyle/>
            <a:p>
              <a:r>
                <a:rPr lang="en-US" b="1" dirty="0" err="1"/>
                <a:t>θ</a:t>
              </a:r>
              <a:endParaRPr lang="en-US" b="1" dirty="0"/>
            </a:p>
          </p:txBody>
        </p:sp>
        <p:sp>
          <p:nvSpPr>
            <p:cNvPr id="51" name="Freeform 50">
              <a:extLst>
                <a:ext uri="{FF2B5EF4-FFF2-40B4-BE49-F238E27FC236}">
                  <a16:creationId xmlns:a16="http://schemas.microsoft.com/office/drawing/2014/main" id="{986D266C-B71A-F043-9C09-3DB485307F51}"/>
                </a:ext>
              </a:extLst>
            </p:cNvPr>
            <p:cNvSpPr/>
            <p:nvPr/>
          </p:nvSpPr>
          <p:spPr>
            <a:xfrm flipV="1">
              <a:off x="7938333" y="2716244"/>
              <a:ext cx="55956" cy="251412"/>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a:extLst>
                <a:ext uri="{FF2B5EF4-FFF2-40B4-BE49-F238E27FC236}">
                  <a16:creationId xmlns:a16="http://schemas.microsoft.com/office/drawing/2014/main" id="{2DA98847-87B6-5E4D-986B-6E855E95BC85}"/>
                </a:ext>
              </a:extLst>
            </p:cNvPr>
            <p:cNvSpPr txBox="1"/>
            <p:nvPr/>
          </p:nvSpPr>
          <p:spPr>
            <a:xfrm>
              <a:off x="7441588" y="4552727"/>
              <a:ext cx="1697644" cy="369332"/>
            </a:xfrm>
            <a:prstGeom prst="rect">
              <a:avLst/>
            </a:prstGeom>
            <a:noFill/>
          </p:spPr>
          <p:txBody>
            <a:bodyPr wrap="none" rtlCol="0">
              <a:spAutoFit/>
            </a:bodyPr>
            <a:lstStyle/>
            <a:p>
              <a:r>
                <a:rPr lang="en-US" b="1" dirty="0"/>
                <a:t>Phasor Diagram</a:t>
              </a:r>
            </a:p>
          </p:txBody>
        </p:sp>
        <p:cxnSp>
          <p:nvCxnSpPr>
            <p:cNvPr id="53" name="Straight Arrow Connector 52">
              <a:extLst>
                <a:ext uri="{FF2B5EF4-FFF2-40B4-BE49-F238E27FC236}">
                  <a16:creationId xmlns:a16="http://schemas.microsoft.com/office/drawing/2014/main" id="{C4A600CC-E9D6-6D42-A339-38F5EC5EC162}"/>
                </a:ext>
              </a:extLst>
            </p:cNvPr>
            <p:cNvCxnSpPr>
              <a:cxnSpLocks/>
            </p:cNvCxnSpPr>
            <p:nvPr/>
          </p:nvCxnSpPr>
          <p:spPr>
            <a:xfrm>
              <a:off x="7144962" y="2684459"/>
              <a:ext cx="1324343" cy="0"/>
            </a:xfrm>
            <a:prstGeom prst="straightConnector1">
              <a:avLst/>
            </a:prstGeom>
            <a:ln w="381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004549F-B4B8-894F-AE79-5840A9AEEE5F}"/>
                </a:ext>
              </a:extLst>
            </p:cNvPr>
            <p:cNvSpPr txBox="1"/>
            <p:nvPr/>
          </p:nvSpPr>
          <p:spPr>
            <a:xfrm>
              <a:off x="8052902" y="2635741"/>
              <a:ext cx="357790" cy="369332"/>
            </a:xfrm>
            <a:prstGeom prst="rect">
              <a:avLst/>
            </a:prstGeom>
            <a:noFill/>
          </p:spPr>
          <p:txBody>
            <a:bodyPr wrap="none" rtlCol="0">
              <a:spAutoFit/>
            </a:bodyPr>
            <a:lstStyle/>
            <a:p>
              <a:r>
                <a:rPr lang="en-US" b="1" dirty="0">
                  <a:solidFill>
                    <a:schemeClr val="accent6"/>
                  </a:solidFill>
                </a:rPr>
                <a:t>I</a:t>
              </a:r>
              <a:r>
                <a:rPr lang="en-US" b="1" baseline="-25000" dirty="0">
                  <a:solidFill>
                    <a:schemeClr val="accent6"/>
                  </a:solidFill>
                </a:rPr>
                <a:t>T </a:t>
              </a:r>
            </a:p>
          </p:txBody>
        </p:sp>
        <p:sp>
          <p:nvSpPr>
            <p:cNvPr id="55" name="TextBox 54">
              <a:extLst>
                <a:ext uri="{FF2B5EF4-FFF2-40B4-BE49-F238E27FC236}">
                  <a16:creationId xmlns:a16="http://schemas.microsoft.com/office/drawing/2014/main" id="{C8E23CDA-0FA1-3B46-ACCB-56D93943EF6F}"/>
                </a:ext>
              </a:extLst>
            </p:cNvPr>
            <p:cNvSpPr txBox="1"/>
            <p:nvPr/>
          </p:nvSpPr>
          <p:spPr>
            <a:xfrm>
              <a:off x="6553744" y="1614471"/>
              <a:ext cx="521297" cy="646331"/>
            </a:xfrm>
            <a:prstGeom prst="rect">
              <a:avLst/>
            </a:prstGeom>
            <a:noFill/>
          </p:spPr>
          <p:txBody>
            <a:bodyPr wrap="none" rtlCol="0">
              <a:spAutoFit/>
            </a:bodyPr>
            <a:lstStyle/>
            <a:p>
              <a:r>
                <a:rPr lang="en-US" b="1" dirty="0">
                  <a:solidFill>
                    <a:schemeClr val="accent5"/>
                  </a:solidFill>
                </a:rPr>
                <a:t>V</a:t>
              </a:r>
              <a:r>
                <a:rPr lang="en-US" b="1" baseline="-25000" dirty="0">
                  <a:solidFill>
                    <a:schemeClr val="accent5"/>
                  </a:solidFill>
                </a:rPr>
                <a:t>L</a:t>
              </a:r>
            </a:p>
            <a:p>
              <a:r>
                <a:rPr lang="en-US" b="1" dirty="0">
                  <a:solidFill>
                    <a:schemeClr val="accent5"/>
                  </a:solidFill>
                </a:rPr>
                <a:t>(X</a:t>
              </a:r>
              <a:r>
                <a:rPr lang="en-US" b="1" baseline="-25000" dirty="0">
                  <a:solidFill>
                    <a:schemeClr val="accent5"/>
                  </a:solidFill>
                </a:rPr>
                <a:t>L</a:t>
              </a:r>
              <a:r>
                <a:rPr lang="en-US" b="1" dirty="0">
                  <a:solidFill>
                    <a:schemeClr val="accent5"/>
                  </a:solidFill>
                </a:rPr>
                <a:t>)</a:t>
              </a:r>
            </a:p>
          </p:txBody>
        </p:sp>
        <p:cxnSp>
          <p:nvCxnSpPr>
            <p:cNvPr id="56" name="Straight Arrow Connector 55">
              <a:extLst>
                <a:ext uri="{FF2B5EF4-FFF2-40B4-BE49-F238E27FC236}">
                  <a16:creationId xmlns:a16="http://schemas.microsoft.com/office/drawing/2014/main" id="{2088B715-9C69-3F4F-883D-6BFDDC8429E9}"/>
                </a:ext>
              </a:extLst>
            </p:cNvPr>
            <p:cNvCxnSpPr>
              <a:cxnSpLocks/>
            </p:cNvCxnSpPr>
            <p:nvPr/>
          </p:nvCxnSpPr>
          <p:spPr>
            <a:xfrm flipV="1">
              <a:off x="7132262" y="1773547"/>
              <a:ext cx="0" cy="9142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1318845-B04D-D34C-A41B-CF275FBEEF60}"/>
                </a:ext>
              </a:extLst>
            </p:cNvPr>
            <p:cNvSpPr txBox="1"/>
            <p:nvPr/>
          </p:nvSpPr>
          <p:spPr>
            <a:xfrm>
              <a:off x="6569696" y="3976023"/>
              <a:ext cx="529440" cy="646331"/>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C</a:t>
              </a:r>
            </a:p>
            <a:p>
              <a:r>
                <a:rPr lang="en-US" b="1" dirty="0">
                  <a:solidFill>
                    <a:schemeClr val="accent4"/>
                  </a:solidFill>
                </a:rPr>
                <a:t>(X</a:t>
              </a:r>
              <a:r>
                <a:rPr lang="en-US" b="1" baseline="-25000" dirty="0">
                  <a:solidFill>
                    <a:schemeClr val="accent4"/>
                  </a:solidFill>
                </a:rPr>
                <a:t>C</a:t>
              </a:r>
              <a:r>
                <a:rPr lang="en-US" b="1" dirty="0">
                  <a:solidFill>
                    <a:schemeClr val="accent4"/>
                  </a:solidFill>
                </a:rPr>
                <a:t>)</a:t>
              </a:r>
            </a:p>
          </p:txBody>
        </p:sp>
        <p:cxnSp>
          <p:nvCxnSpPr>
            <p:cNvPr id="58" name="Straight Arrow Connector 57">
              <a:extLst>
                <a:ext uri="{FF2B5EF4-FFF2-40B4-BE49-F238E27FC236}">
                  <a16:creationId xmlns:a16="http://schemas.microsoft.com/office/drawing/2014/main" id="{48AB43E6-9136-0B4C-86A5-B57BB82FF66A}"/>
                </a:ext>
              </a:extLst>
            </p:cNvPr>
            <p:cNvCxnSpPr>
              <a:cxnSpLocks/>
            </p:cNvCxnSpPr>
            <p:nvPr/>
          </p:nvCxnSpPr>
          <p:spPr>
            <a:xfrm>
              <a:off x="7132262" y="2686644"/>
              <a:ext cx="0" cy="914221"/>
            </a:xfrm>
            <a:prstGeom prst="straightConnector1">
              <a:avLst/>
            </a:prstGeom>
            <a:ln w="381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87121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phase angles in series RLC circuits</a:t>
            </a:r>
          </a:p>
        </p:txBody>
      </p:sp>
      <p:sp>
        <p:nvSpPr>
          <p:cNvPr id="3" name="Content Placeholder 2"/>
          <p:cNvSpPr>
            <a:spLocks noGrp="1"/>
          </p:cNvSpPr>
          <p:nvPr>
            <p:ph idx="1"/>
          </p:nvPr>
        </p:nvSpPr>
        <p:spPr>
          <a:xfrm>
            <a:off x="1122533" y="1091868"/>
            <a:ext cx="7672758" cy="794088"/>
          </a:xfrm>
        </p:spPr>
        <p:txBody>
          <a:bodyPr>
            <a:noAutofit/>
          </a:bodyPr>
          <a:lstStyle/>
          <a:p>
            <a:pPr marL="0" indent="0" algn="just">
              <a:buNone/>
            </a:pPr>
            <a:r>
              <a:rPr lang="en-US" sz="2400" dirty="0"/>
              <a:t>There are many ways to calculate the phase angle (</a:t>
            </a:r>
            <a:r>
              <a:rPr lang="en-US" sz="2400" dirty="0" err="1"/>
              <a:t>θ</a:t>
            </a:r>
            <a:r>
              <a:rPr lang="en-US" sz="2400" dirty="0"/>
              <a:t>) in a series RLC circuit.</a:t>
            </a:r>
          </a:p>
        </p:txBody>
      </p:sp>
      <p:sp>
        <p:nvSpPr>
          <p:cNvPr id="44" name="Content Placeholder 2">
            <a:extLst>
              <a:ext uri="{FF2B5EF4-FFF2-40B4-BE49-F238E27FC236}">
                <a16:creationId xmlns:a16="http://schemas.microsoft.com/office/drawing/2014/main" id="{A4995339-BC15-B04C-9394-B12DBEBEB3E6}"/>
              </a:ext>
            </a:extLst>
          </p:cNvPr>
          <p:cNvSpPr txBox="1">
            <a:spLocks/>
          </p:cNvSpPr>
          <p:nvPr/>
        </p:nvSpPr>
        <p:spPr>
          <a:xfrm>
            <a:off x="1236833" y="1857372"/>
            <a:ext cx="7672758" cy="457203"/>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image to see a larger version.</a:t>
            </a:r>
          </a:p>
        </p:txBody>
      </p:sp>
      <p:pic>
        <p:nvPicPr>
          <p:cNvPr id="45" name="Graphic 44" descr="User">
            <a:extLst>
              <a:ext uri="{FF2B5EF4-FFF2-40B4-BE49-F238E27FC236}">
                <a16:creationId xmlns:a16="http://schemas.microsoft.com/office/drawing/2014/main" id="{001C831B-F2AC-024E-8D79-623167495A0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2787" y="1657342"/>
            <a:ext cx="854046" cy="854046"/>
          </a:xfrm>
          <a:prstGeom prst="rect">
            <a:avLst/>
          </a:prstGeom>
        </p:spPr>
      </p:pic>
      <p:sp>
        <p:nvSpPr>
          <p:cNvPr id="46" name="Rectangle 45">
            <a:extLst>
              <a:ext uri="{FF2B5EF4-FFF2-40B4-BE49-F238E27FC236}">
                <a16:creationId xmlns:a16="http://schemas.microsoft.com/office/drawing/2014/main" id="{7A6BEB24-8B67-8743-92B1-8C29533C6C5D}"/>
              </a:ext>
            </a:extLst>
          </p:cNvPr>
          <p:cNvSpPr/>
          <p:nvPr/>
        </p:nvSpPr>
        <p:spPr>
          <a:xfrm>
            <a:off x="1261509" y="2499054"/>
            <a:ext cx="3632200" cy="2270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Img04</a:t>
            </a:r>
          </a:p>
        </p:txBody>
      </p:sp>
      <p:sp>
        <p:nvSpPr>
          <p:cNvPr id="47" name="Rectangle 46">
            <a:extLst>
              <a:ext uri="{FF2B5EF4-FFF2-40B4-BE49-F238E27FC236}">
                <a16:creationId xmlns:a16="http://schemas.microsoft.com/office/drawing/2014/main" id="{F42AD4C2-B49F-0546-A04F-C7AA94B3095B}"/>
              </a:ext>
            </a:extLst>
          </p:cNvPr>
          <p:cNvSpPr/>
          <p:nvPr/>
        </p:nvSpPr>
        <p:spPr>
          <a:xfrm>
            <a:off x="5277391" y="2485120"/>
            <a:ext cx="3632200" cy="2270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Img05</a:t>
            </a:r>
          </a:p>
        </p:txBody>
      </p:sp>
    </p:spTree>
    <p:custDataLst>
      <p:tags r:id="rId1"/>
    </p:custDataLst>
    <p:extLst>
      <p:ext uri="{BB962C8B-B14F-4D97-AF65-F5344CB8AC3E}">
        <p14:creationId xmlns:p14="http://schemas.microsoft.com/office/powerpoint/2010/main" val="207320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Which is which?</a:t>
            </a:r>
          </a:p>
        </p:txBody>
      </p:sp>
      <p:sp>
        <p:nvSpPr>
          <p:cNvPr id="3" name="Content Placeholder 2"/>
          <p:cNvSpPr>
            <a:spLocks noGrp="1"/>
          </p:cNvSpPr>
          <p:nvPr>
            <p:ph idx="1"/>
          </p:nvPr>
        </p:nvSpPr>
        <p:spPr>
          <a:xfrm>
            <a:off x="1122533" y="1091868"/>
            <a:ext cx="7672758" cy="1403324"/>
          </a:xfrm>
        </p:spPr>
        <p:txBody>
          <a:bodyPr>
            <a:noAutofit/>
          </a:bodyPr>
          <a:lstStyle/>
          <a:p>
            <a:pPr marL="0" indent="0" algn="just">
              <a:buNone/>
            </a:pPr>
            <a:r>
              <a:rPr lang="en-US" sz="2400" dirty="0"/>
              <a:t>Here’s a good way to remember in which situation the voltage leads or lags the current.</a:t>
            </a:r>
          </a:p>
        </p:txBody>
      </p:sp>
      <p:sp>
        <p:nvSpPr>
          <p:cNvPr id="4" name="TextBox 3">
            <a:extLst>
              <a:ext uri="{FF2B5EF4-FFF2-40B4-BE49-F238E27FC236}">
                <a16:creationId xmlns:a16="http://schemas.microsoft.com/office/drawing/2014/main" id="{DFD43576-33EC-984E-960F-1586658DB9C6}"/>
              </a:ext>
            </a:extLst>
          </p:cNvPr>
          <p:cNvSpPr txBox="1"/>
          <p:nvPr/>
        </p:nvSpPr>
        <p:spPr>
          <a:xfrm>
            <a:off x="3708670" y="2300905"/>
            <a:ext cx="3172663" cy="1862048"/>
          </a:xfrm>
          <a:prstGeom prst="rect">
            <a:avLst/>
          </a:prstGeom>
          <a:noFill/>
        </p:spPr>
        <p:txBody>
          <a:bodyPr wrap="none" rtlCol="0">
            <a:spAutoFit/>
          </a:bodyPr>
          <a:lstStyle/>
          <a:p>
            <a:r>
              <a:rPr lang="en-US" sz="11500" dirty="0"/>
              <a:t>CIVIL</a:t>
            </a:r>
          </a:p>
        </p:txBody>
      </p:sp>
      <p:sp>
        <p:nvSpPr>
          <p:cNvPr id="23" name="Rounded Rectangle 22">
            <a:extLst>
              <a:ext uri="{FF2B5EF4-FFF2-40B4-BE49-F238E27FC236}">
                <a16:creationId xmlns:a16="http://schemas.microsoft.com/office/drawing/2014/main" id="{5879BE59-3393-D349-A076-EB8B91B2DB1E}"/>
              </a:ext>
            </a:extLst>
          </p:cNvPr>
          <p:cNvSpPr/>
          <p:nvPr/>
        </p:nvSpPr>
        <p:spPr>
          <a:xfrm>
            <a:off x="3665806" y="2544555"/>
            <a:ext cx="2113356" cy="1403324"/>
          </a:xfrm>
          <a:prstGeom prst="roundRect">
            <a:avLst>
              <a:gd name="adj" fmla="val 10230"/>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B6F1938-5407-804E-B151-F6A17D0EBDFC}"/>
              </a:ext>
            </a:extLst>
          </p:cNvPr>
          <p:cNvSpPr txBox="1"/>
          <p:nvPr/>
        </p:nvSpPr>
        <p:spPr>
          <a:xfrm>
            <a:off x="771213" y="3434140"/>
            <a:ext cx="2779981" cy="1569660"/>
          </a:xfrm>
          <a:prstGeom prst="rect">
            <a:avLst/>
          </a:prstGeom>
          <a:noFill/>
        </p:spPr>
        <p:txBody>
          <a:bodyPr wrap="square" rtlCol="0">
            <a:spAutoFit/>
          </a:bodyPr>
          <a:lstStyle/>
          <a:p>
            <a:pPr algn="ctr"/>
            <a:r>
              <a:rPr lang="en-US" sz="2800" b="1" dirty="0">
                <a:solidFill>
                  <a:schemeClr val="accent2"/>
                </a:solidFill>
              </a:rPr>
              <a:t>In a capacitive circuit (C)</a:t>
            </a:r>
          </a:p>
          <a:p>
            <a:pPr algn="ctr"/>
            <a:r>
              <a:rPr lang="en-US" sz="4000" b="1" dirty="0">
                <a:solidFill>
                  <a:schemeClr val="accent2"/>
                </a:solidFill>
              </a:rPr>
              <a:t>I</a:t>
            </a:r>
            <a:r>
              <a:rPr lang="en-US" sz="2800" b="1" dirty="0">
                <a:solidFill>
                  <a:schemeClr val="accent2"/>
                </a:solidFill>
              </a:rPr>
              <a:t> LEADS </a:t>
            </a:r>
            <a:r>
              <a:rPr lang="en-US" sz="4000" b="1" dirty="0">
                <a:solidFill>
                  <a:schemeClr val="accent2"/>
                </a:solidFill>
              </a:rPr>
              <a:t>V</a:t>
            </a:r>
            <a:endParaRPr lang="en-US" sz="2800" b="1" dirty="0">
              <a:solidFill>
                <a:schemeClr val="accent2"/>
              </a:solidFill>
            </a:endParaRPr>
          </a:p>
        </p:txBody>
      </p:sp>
      <p:sp>
        <p:nvSpPr>
          <p:cNvPr id="24" name="Rounded Rectangle 23">
            <a:extLst>
              <a:ext uri="{FF2B5EF4-FFF2-40B4-BE49-F238E27FC236}">
                <a16:creationId xmlns:a16="http://schemas.microsoft.com/office/drawing/2014/main" id="{0943BDE9-6B98-E148-A54A-2D1432DF32BA}"/>
              </a:ext>
            </a:extLst>
          </p:cNvPr>
          <p:cNvSpPr/>
          <p:nvPr/>
        </p:nvSpPr>
        <p:spPr>
          <a:xfrm>
            <a:off x="4954029" y="2544555"/>
            <a:ext cx="2113356" cy="1403324"/>
          </a:xfrm>
          <a:prstGeom prst="roundRect">
            <a:avLst>
              <a:gd name="adj" fmla="val 10230"/>
            </a:avLst>
          </a:prstGeom>
          <a:no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27AD5CC-DE9A-314C-AF49-3683C5998E1B}"/>
              </a:ext>
            </a:extLst>
          </p:cNvPr>
          <p:cNvSpPr txBox="1"/>
          <p:nvPr/>
        </p:nvSpPr>
        <p:spPr>
          <a:xfrm>
            <a:off x="7021938" y="1614589"/>
            <a:ext cx="2790638" cy="1569660"/>
          </a:xfrm>
          <a:prstGeom prst="rect">
            <a:avLst/>
          </a:prstGeom>
          <a:noFill/>
        </p:spPr>
        <p:txBody>
          <a:bodyPr wrap="square" rtlCol="0">
            <a:spAutoFit/>
          </a:bodyPr>
          <a:lstStyle/>
          <a:p>
            <a:pPr algn="ctr"/>
            <a:r>
              <a:rPr lang="en-US" sz="2800" b="1" dirty="0">
                <a:solidFill>
                  <a:schemeClr val="accent3"/>
                </a:solidFill>
              </a:rPr>
              <a:t>In an inductive circuit (L)</a:t>
            </a:r>
          </a:p>
          <a:p>
            <a:pPr algn="ctr"/>
            <a:r>
              <a:rPr lang="en-US" sz="4000" b="1" dirty="0">
                <a:solidFill>
                  <a:schemeClr val="accent3"/>
                </a:solidFill>
              </a:rPr>
              <a:t>V</a:t>
            </a:r>
            <a:r>
              <a:rPr lang="en-US" sz="2800" b="1" dirty="0">
                <a:solidFill>
                  <a:schemeClr val="accent3"/>
                </a:solidFill>
              </a:rPr>
              <a:t> LEADS </a:t>
            </a:r>
            <a:r>
              <a:rPr lang="en-US" sz="4000" b="1" dirty="0">
                <a:solidFill>
                  <a:schemeClr val="accent3"/>
                </a:solidFill>
              </a:rPr>
              <a:t>I</a:t>
            </a:r>
            <a:endParaRPr lang="en-US" sz="2800" b="1" dirty="0">
              <a:solidFill>
                <a:schemeClr val="accent3"/>
              </a:solidFill>
            </a:endParaRPr>
          </a:p>
        </p:txBody>
      </p:sp>
      <p:cxnSp>
        <p:nvCxnSpPr>
          <p:cNvPr id="8" name="Straight Arrow Connector 7">
            <a:extLst>
              <a:ext uri="{FF2B5EF4-FFF2-40B4-BE49-F238E27FC236}">
                <a16:creationId xmlns:a16="http://schemas.microsoft.com/office/drawing/2014/main" id="{40C7562C-E817-504E-928F-E989CA9DD123}"/>
              </a:ext>
            </a:extLst>
          </p:cNvPr>
          <p:cNvCxnSpPr/>
          <p:nvPr/>
        </p:nvCxnSpPr>
        <p:spPr>
          <a:xfrm>
            <a:off x="3708670" y="4162953"/>
            <a:ext cx="2113356"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6B34706-1D2E-6C47-8E44-C0CC2947E3D7}"/>
              </a:ext>
            </a:extLst>
          </p:cNvPr>
          <p:cNvCxnSpPr/>
          <p:nvPr/>
        </p:nvCxnSpPr>
        <p:spPr>
          <a:xfrm>
            <a:off x="4925453" y="2300905"/>
            <a:ext cx="2113356"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1489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RLC circuits – example 1</a:t>
            </a:r>
          </a:p>
        </p:txBody>
      </p:sp>
      <p:sp>
        <p:nvSpPr>
          <p:cNvPr id="3" name="Content Placeholder 2"/>
          <p:cNvSpPr>
            <a:spLocks noGrp="1"/>
          </p:cNvSpPr>
          <p:nvPr>
            <p:ph idx="1"/>
          </p:nvPr>
        </p:nvSpPr>
        <p:spPr>
          <a:xfrm>
            <a:off x="1122532" y="1091867"/>
            <a:ext cx="7672758" cy="679783"/>
          </a:xfrm>
        </p:spPr>
        <p:txBody>
          <a:bodyPr>
            <a:noAutofit/>
          </a:bodyPr>
          <a:lstStyle/>
          <a:p>
            <a:pPr marL="0" indent="0" algn="just">
              <a:buNone/>
            </a:pPr>
            <a:r>
              <a:rPr lang="en-US" sz="2400" dirty="0"/>
              <a:t>Let’s put all our new knowledge to work with an example.</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3" y="4002377"/>
            <a:ext cx="3563768" cy="80755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Redraw the circuit on a blank piece of paper.</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4002376"/>
            <a:ext cx="854046" cy="854046"/>
          </a:xfrm>
          <a:prstGeom prst="rect">
            <a:avLst/>
          </a:prstGeom>
        </p:spPr>
      </p:pic>
      <p:sp>
        <p:nvSpPr>
          <p:cNvPr id="13" name="Rounded Rectangle 12">
            <a:extLst>
              <a:ext uri="{FF2B5EF4-FFF2-40B4-BE49-F238E27FC236}">
                <a16:creationId xmlns:a16="http://schemas.microsoft.com/office/drawing/2014/main" id="{ED28EC2B-8E28-0A46-86FC-CFD0A6941FF6}"/>
              </a:ext>
            </a:extLst>
          </p:cNvPr>
          <p:cNvSpPr/>
          <p:nvPr/>
        </p:nvSpPr>
        <p:spPr>
          <a:xfrm>
            <a:off x="5032658" y="2059037"/>
            <a:ext cx="4827237" cy="275089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Calculate the:</a:t>
            </a:r>
          </a:p>
          <a:p>
            <a:pPr marL="514350" indent="-514350">
              <a:buFont typeface="+mj-lt"/>
              <a:buAutoNum type="arabicPeriod"/>
            </a:pPr>
            <a:r>
              <a:rPr lang="en-US" sz="2400" dirty="0"/>
              <a:t>Impedance;</a:t>
            </a:r>
          </a:p>
          <a:p>
            <a:pPr marL="514350" indent="-514350">
              <a:buFont typeface="+mj-lt"/>
              <a:buAutoNum type="arabicPeriod"/>
            </a:pPr>
            <a:r>
              <a:rPr lang="en-US" sz="2400" dirty="0"/>
              <a:t>Total current;</a:t>
            </a:r>
          </a:p>
          <a:p>
            <a:pPr marL="514350" indent="-514350">
              <a:buFont typeface="+mj-lt"/>
              <a:buAutoNum type="arabicPeriod"/>
            </a:pPr>
            <a:r>
              <a:rPr lang="en-US" sz="2400" dirty="0"/>
              <a:t>Inductance of the inductor;</a:t>
            </a:r>
          </a:p>
          <a:p>
            <a:pPr marL="514350" indent="-514350">
              <a:buFont typeface="+mj-lt"/>
              <a:buAutoNum type="arabicPeriod"/>
            </a:pPr>
            <a:r>
              <a:rPr lang="en-US" sz="2400" dirty="0"/>
              <a:t>Capacitance of the capacitor;</a:t>
            </a:r>
          </a:p>
          <a:p>
            <a:pPr marL="514350" indent="-514350">
              <a:buFont typeface="+mj-lt"/>
              <a:buAutoNum type="arabicPeriod"/>
            </a:pPr>
            <a:r>
              <a:rPr lang="en-US" sz="2400" dirty="0"/>
              <a:t>Phase angle; and</a:t>
            </a:r>
          </a:p>
          <a:p>
            <a:pPr marL="514350" indent="-514350">
              <a:buFont typeface="+mj-lt"/>
              <a:buAutoNum type="arabicPeriod"/>
            </a:pPr>
            <a:r>
              <a:rPr lang="en-US" sz="2400" dirty="0"/>
              <a:t>Draw the phasor diagram.</a:t>
            </a:r>
          </a:p>
        </p:txBody>
      </p:sp>
      <p:grpSp>
        <p:nvGrpSpPr>
          <p:cNvPr id="15" name="Group 14">
            <a:extLst>
              <a:ext uri="{FF2B5EF4-FFF2-40B4-BE49-F238E27FC236}">
                <a16:creationId xmlns:a16="http://schemas.microsoft.com/office/drawing/2014/main" id="{0F1823A3-CE81-BA45-B17D-EAAB5D800725}"/>
              </a:ext>
            </a:extLst>
          </p:cNvPr>
          <p:cNvGrpSpPr/>
          <p:nvPr/>
        </p:nvGrpSpPr>
        <p:grpSpPr>
          <a:xfrm>
            <a:off x="695509" y="1604398"/>
            <a:ext cx="4242127" cy="2351485"/>
            <a:chOff x="695509" y="1604398"/>
            <a:chExt cx="4242127" cy="2351485"/>
          </a:xfrm>
        </p:grpSpPr>
        <p:pic>
          <p:nvPicPr>
            <p:cNvPr id="7" name="Picture 6" descr="A close up of text on a white background&#13;&#10;&#13;&#10;Description automatically generated">
              <a:extLst>
                <a:ext uri="{FF2B5EF4-FFF2-40B4-BE49-F238E27FC236}">
                  <a16:creationId xmlns:a16="http://schemas.microsoft.com/office/drawing/2014/main" id="{FEA75431-7C66-A541-9CBD-1334C505220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5509" y="1604398"/>
              <a:ext cx="4242127" cy="2351485"/>
            </a:xfrm>
            <a:prstGeom prst="rect">
              <a:avLst/>
            </a:prstGeom>
          </p:spPr>
        </p:pic>
        <p:sp>
          <p:nvSpPr>
            <p:cNvPr id="8" name="Rectangle 7">
              <a:extLst>
                <a:ext uri="{FF2B5EF4-FFF2-40B4-BE49-F238E27FC236}">
                  <a16:creationId xmlns:a16="http://schemas.microsoft.com/office/drawing/2014/main" id="{E04807AC-4C9E-5C4B-830D-1225BD43A3CD}"/>
                </a:ext>
              </a:extLst>
            </p:cNvPr>
            <p:cNvSpPr/>
            <p:nvPr/>
          </p:nvSpPr>
          <p:spPr>
            <a:xfrm>
              <a:off x="2383436" y="1666300"/>
              <a:ext cx="92939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40Ω</a:t>
              </a:r>
            </a:p>
          </p:txBody>
        </p:sp>
        <p:sp>
          <p:nvSpPr>
            <p:cNvPr id="16" name="Rectangle 15">
              <a:extLst>
                <a:ext uri="{FF2B5EF4-FFF2-40B4-BE49-F238E27FC236}">
                  <a16:creationId xmlns:a16="http://schemas.microsoft.com/office/drawing/2014/main" id="{FAA18059-E040-7D4C-ACA7-7008E29C1635}"/>
                </a:ext>
              </a:extLst>
            </p:cNvPr>
            <p:cNvSpPr/>
            <p:nvPr/>
          </p:nvSpPr>
          <p:spPr>
            <a:xfrm>
              <a:off x="3739849" y="1621013"/>
              <a:ext cx="92939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60Ω</a:t>
              </a:r>
            </a:p>
          </p:txBody>
        </p:sp>
        <p:sp>
          <p:nvSpPr>
            <p:cNvPr id="17" name="Rectangle 16">
              <a:extLst>
                <a:ext uri="{FF2B5EF4-FFF2-40B4-BE49-F238E27FC236}">
                  <a16:creationId xmlns:a16="http://schemas.microsoft.com/office/drawing/2014/main" id="{907C5035-9B36-F54D-B829-B7A37F1588E8}"/>
                </a:ext>
              </a:extLst>
            </p:cNvPr>
            <p:cNvSpPr/>
            <p:nvPr/>
          </p:nvSpPr>
          <p:spPr>
            <a:xfrm>
              <a:off x="3182615" y="3608116"/>
              <a:ext cx="1324328"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a:t>
              </a:r>
              <a:r>
                <a:rPr lang="en-US" baseline="-25000" dirty="0">
                  <a:solidFill>
                    <a:schemeClr val="tx1"/>
                  </a:solidFill>
                </a:rPr>
                <a:t>T</a:t>
              </a:r>
              <a:r>
                <a:rPr lang="en-US" dirty="0">
                  <a:solidFill>
                    <a:schemeClr val="tx1"/>
                  </a:solidFill>
                </a:rPr>
                <a:t> = 230V</a:t>
              </a:r>
            </a:p>
          </p:txBody>
        </p:sp>
      </p:grpSp>
    </p:spTree>
    <p:custDataLst>
      <p:tags r:id="rId1"/>
    </p:custDataLst>
    <p:extLst>
      <p:ext uri="{BB962C8B-B14F-4D97-AF65-F5344CB8AC3E}">
        <p14:creationId xmlns:p14="http://schemas.microsoft.com/office/powerpoint/2010/main" val="2996586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RLC circuits – step 1</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3" y="3499535"/>
            <a:ext cx="4167098" cy="743471"/>
          </a:xfrm>
          <a:prstGeom prst="rect">
            <a:avLst/>
          </a:prstGeom>
          <a:solidFill>
            <a:schemeClr val="accent2"/>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solidFill>
                  <a:schemeClr val="bg1"/>
                </a:solidFill>
              </a:rPr>
              <a:t>Remember that this is still a series circuit so I</a:t>
            </a:r>
            <a:r>
              <a:rPr lang="en-US" sz="2400" i="1" baseline="-25000" dirty="0">
                <a:solidFill>
                  <a:schemeClr val="bg1"/>
                </a:solidFill>
              </a:rPr>
              <a:t>T</a:t>
            </a:r>
            <a:r>
              <a:rPr lang="en-US" sz="2400" i="1" dirty="0">
                <a:solidFill>
                  <a:schemeClr val="bg1"/>
                </a:solidFill>
              </a:rPr>
              <a:t> = I</a:t>
            </a:r>
            <a:r>
              <a:rPr lang="en-US" sz="2400" i="1" baseline="-25000" dirty="0">
                <a:solidFill>
                  <a:schemeClr val="bg1"/>
                </a:solidFill>
              </a:rPr>
              <a:t>R</a:t>
            </a:r>
            <a:r>
              <a:rPr lang="en-US" sz="2400" i="1" dirty="0">
                <a:solidFill>
                  <a:schemeClr val="bg1"/>
                </a:solidFill>
              </a:rPr>
              <a:t> = I</a:t>
            </a:r>
            <a:r>
              <a:rPr lang="en-US" sz="2400" i="1" baseline="-25000" dirty="0">
                <a:solidFill>
                  <a:schemeClr val="bg1"/>
                </a:solidFill>
              </a:rPr>
              <a:t>L</a:t>
            </a:r>
            <a:r>
              <a:rPr lang="en-US" sz="2400" i="1" dirty="0">
                <a:solidFill>
                  <a:schemeClr val="bg1"/>
                </a:solidFill>
              </a:rPr>
              <a:t>=I</a:t>
            </a:r>
            <a:r>
              <a:rPr lang="en-US" sz="2400" i="1" baseline="-25000" dirty="0">
                <a:solidFill>
                  <a:schemeClr val="bg1"/>
                </a:solidFill>
              </a:rPr>
              <a:t>C</a:t>
            </a:r>
          </a:p>
        </p:txBody>
      </p:sp>
      <p:sp>
        <p:nvSpPr>
          <p:cNvPr id="3" name="Content Placeholder 2"/>
          <p:cNvSpPr>
            <a:spLocks noGrp="1"/>
          </p:cNvSpPr>
          <p:nvPr>
            <p:ph idx="1"/>
          </p:nvPr>
        </p:nvSpPr>
        <p:spPr>
          <a:xfrm>
            <a:off x="1122532" y="1091867"/>
            <a:ext cx="4081629" cy="2009491"/>
          </a:xfrm>
        </p:spPr>
        <p:txBody>
          <a:bodyPr>
            <a:noAutofit/>
          </a:bodyPr>
          <a:lstStyle/>
          <a:p>
            <a:pPr marL="0" indent="0" algn="just">
              <a:buNone/>
            </a:pPr>
            <a:r>
              <a:rPr lang="en-US" sz="2400" dirty="0"/>
              <a:t>Once you have drawn the basic circuit, you need to label it. When dealing with series RLC circuits, it is important that you label it correctly. This will help later on.</a:t>
            </a:r>
          </a:p>
        </p:txBody>
      </p:sp>
      <p:pic>
        <p:nvPicPr>
          <p:cNvPr id="6" name="Graphic 5" descr="Warning">
            <a:extLst>
              <a:ext uri="{FF2B5EF4-FFF2-40B4-BE49-F238E27FC236}">
                <a16:creationId xmlns:a16="http://schemas.microsoft.com/office/drawing/2014/main" id="{24A597AD-128B-E046-A596-B75E7C5C2FC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931" y="3524287"/>
            <a:ext cx="743470" cy="743470"/>
          </a:xfrm>
          <a:prstGeom prst="rect">
            <a:avLst/>
          </a:prstGeom>
        </p:spPr>
      </p:pic>
      <p:grpSp>
        <p:nvGrpSpPr>
          <p:cNvPr id="7" name="Group 6">
            <a:extLst>
              <a:ext uri="{FF2B5EF4-FFF2-40B4-BE49-F238E27FC236}">
                <a16:creationId xmlns:a16="http://schemas.microsoft.com/office/drawing/2014/main" id="{FD5BB34B-3BDE-0043-9D49-C3C64A59C501}"/>
              </a:ext>
            </a:extLst>
          </p:cNvPr>
          <p:cNvGrpSpPr/>
          <p:nvPr/>
        </p:nvGrpSpPr>
        <p:grpSpPr>
          <a:xfrm>
            <a:off x="5289631" y="1326157"/>
            <a:ext cx="4462892" cy="2351485"/>
            <a:chOff x="5289631" y="1326157"/>
            <a:chExt cx="4462892" cy="2351485"/>
          </a:xfrm>
        </p:grpSpPr>
        <p:grpSp>
          <p:nvGrpSpPr>
            <p:cNvPr id="26" name="Group 25">
              <a:extLst>
                <a:ext uri="{FF2B5EF4-FFF2-40B4-BE49-F238E27FC236}">
                  <a16:creationId xmlns:a16="http://schemas.microsoft.com/office/drawing/2014/main" id="{0DD4D3B9-E912-C847-B282-42C23F132CC4}"/>
                </a:ext>
              </a:extLst>
            </p:cNvPr>
            <p:cNvGrpSpPr/>
            <p:nvPr/>
          </p:nvGrpSpPr>
          <p:grpSpPr>
            <a:xfrm>
              <a:off x="5510396" y="1326157"/>
              <a:ext cx="4242127" cy="2351485"/>
              <a:chOff x="695509" y="1604398"/>
              <a:chExt cx="4242127" cy="2351485"/>
            </a:xfrm>
          </p:grpSpPr>
          <p:pic>
            <p:nvPicPr>
              <p:cNvPr id="27" name="Picture 26" descr="A close up of text on a white background&#13;&#10;&#13;&#10;Description automatically generated">
                <a:extLst>
                  <a:ext uri="{FF2B5EF4-FFF2-40B4-BE49-F238E27FC236}">
                    <a16:creationId xmlns:a16="http://schemas.microsoft.com/office/drawing/2014/main" id="{20B61ADA-0026-B349-9E33-EE89A8783E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5509" y="1604398"/>
                <a:ext cx="4242127" cy="2351485"/>
              </a:xfrm>
              <a:prstGeom prst="rect">
                <a:avLst/>
              </a:prstGeom>
            </p:spPr>
          </p:pic>
          <p:sp>
            <p:nvSpPr>
              <p:cNvPr id="28" name="Rectangle 27">
                <a:extLst>
                  <a:ext uri="{FF2B5EF4-FFF2-40B4-BE49-F238E27FC236}">
                    <a16:creationId xmlns:a16="http://schemas.microsoft.com/office/drawing/2014/main" id="{C53E2A12-A352-3141-B511-B72F0BF2A0FA}"/>
                  </a:ext>
                </a:extLst>
              </p:cNvPr>
              <p:cNvSpPr/>
              <p:nvPr/>
            </p:nvSpPr>
            <p:spPr>
              <a:xfrm>
                <a:off x="2227112" y="1686921"/>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L</a:t>
                </a:r>
                <a:r>
                  <a:rPr lang="en-US" dirty="0">
                    <a:solidFill>
                      <a:schemeClr val="tx1"/>
                    </a:solidFill>
                  </a:rPr>
                  <a:t> = 40Ω</a:t>
                </a:r>
              </a:p>
            </p:txBody>
          </p:sp>
          <p:sp>
            <p:nvSpPr>
              <p:cNvPr id="29" name="Rectangle 28">
                <a:extLst>
                  <a:ext uri="{FF2B5EF4-FFF2-40B4-BE49-F238E27FC236}">
                    <a16:creationId xmlns:a16="http://schemas.microsoft.com/office/drawing/2014/main" id="{6F013EF4-B7BF-844A-B76A-6A21172704BF}"/>
                  </a:ext>
                </a:extLst>
              </p:cNvPr>
              <p:cNvSpPr/>
              <p:nvPr/>
            </p:nvSpPr>
            <p:spPr>
              <a:xfrm>
                <a:off x="3739849" y="1621013"/>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C</a:t>
                </a:r>
                <a:r>
                  <a:rPr lang="en-US" dirty="0">
                    <a:solidFill>
                      <a:schemeClr val="tx1"/>
                    </a:solidFill>
                  </a:rPr>
                  <a:t> = 60Ω</a:t>
                </a:r>
              </a:p>
            </p:txBody>
          </p:sp>
          <p:sp>
            <p:nvSpPr>
              <p:cNvPr id="30" name="Rectangle 29">
                <a:extLst>
                  <a:ext uri="{FF2B5EF4-FFF2-40B4-BE49-F238E27FC236}">
                    <a16:creationId xmlns:a16="http://schemas.microsoft.com/office/drawing/2014/main" id="{5B2B25B9-0827-CE4B-861F-FFA97340DC8A}"/>
                  </a:ext>
                </a:extLst>
              </p:cNvPr>
              <p:cNvSpPr/>
              <p:nvPr/>
            </p:nvSpPr>
            <p:spPr>
              <a:xfrm>
                <a:off x="3182615" y="3608116"/>
                <a:ext cx="1324328"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a:t>
                </a:r>
                <a:r>
                  <a:rPr lang="en-US" baseline="-25000" dirty="0">
                    <a:solidFill>
                      <a:schemeClr val="tx1"/>
                    </a:solidFill>
                  </a:rPr>
                  <a:t>T</a:t>
                </a:r>
                <a:r>
                  <a:rPr lang="en-US" dirty="0">
                    <a:solidFill>
                      <a:schemeClr val="tx1"/>
                    </a:solidFill>
                  </a:rPr>
                  <a:t> = 230V</a:t>
                </a:r>
              </a:p>
            </p:txBody>
          </p:sp>
        </p:grpSp>
        <p:cxnSp>
          <p:nvCxnSpPr>
            <p:cNvPr id="31" name="Straight Arrow Connector 30">
              <a:extLst>
                <a:ext uri="{FF2B5EF4-FFF2-40B4-BE49-F238E27FC236}">
                  <a16:creationId xmlns:a16="http://schemas.microsoft.com/office/drawing/2014/main" id="{F402C58C-1E5A-D64B-A5A7-6D7438753763}"/>
                </a:ext>
              </a:extLst>
            </p:cNvPr>
            <p:cNvCxnSpPr>
              <a:cxnSpLocks/>
            </p:cNvCxnSpPr>
            <p:nvPr/>
          </p:nvCxnSpPr>
          <p:spPr>
            <a:xfrm flipH="1">
              <a:off x="5972276" y="218661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762EAA8-D5E0-A44D-8D23-977AD64975DE}"/>
                </a:ext>
              </a:extLst>
            </p:cNvPr>
            <p:cNvSpPr txBox="1"/>
            <p:nvPr/>
          </p:nvSpPr>
          <p:spPr>
            <a:xfrm>
              <a:off x="6180006" y="2181890"/>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38" name="Straight Arrow Connector 37">
              <a:extLst>
                <a:ext uri="{FF2B5EF4-FFF2-40B4-BE49-F238E27FC236}">
                  <a16:creationId xmlns:a16="http://schemas.microsoft.com/office/drawing/2014/main" id="{37F60D3A-BE20-064C-A849-590C7B41F6D7}"/>
                </a:ext>
              </a:extLst>
            </p:cNvPr>
            <p:cNvCxnSpPr>
              <a:cxnSpLocks/>
            </p:cNvCxnSpPr>
            <p:nvPr/>
          </p:nvCxnSpPr>
          <p:spPr>
            <a:xfrm flipH="1">
              <a:off x="724908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179056B-D686-4D43-B462-9BDF46B60424}"/>
                </a:ext>
              </a:extLst>
            </p:cNvPr>
            <p:cNvSpPr txBox="1"/>
            <p:nvPr/>
          </p:nvSpPr>
          <p:spPr>
            <a:xfrm>
              <a:off x="7456814" y="2191465"/>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cxnSp>
          <p:nvCxnSpPr>
            <p:cNvPr id="40" name="Straight Arrow Connector 39">
              <a:extLst>
                <a:ext uri="{FF2B5EF4-FFF2-40B4-BE49-F238E27FC236}">
                  <a16:creationId xmlns:a16="http://schemas.microsoft.com/office/drawing/2014/main" id="{35B63B77-1599-AE40-AD73-41020C5A2294}"/>
                </a:ext>
              </a:extLst>
            </p:cNvPr>
            <p:cNvCxnSpPr>
              <a:cxnSpLocks/>
            </p:cNvCxnSpPr>
            <p:nvPr/>
          </p:nvCxnSpPr>
          <p:spPr>
            <a:xfrm flipH="1">
              <a:off x="858485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4617BF6-A5AE-7645-8299-65D08BB539DC}"/>
                </a:ext>
              </a:extLst>
            </p:cNvPr>
            <p:cNvSpPr txBox="1"/>
            <p:nvPr/>
          </p:nvSpPr>
          <p:spPr>
            <a:xfrm>
              <a:off x="8792584" y="2191465"/>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sp>
          <p:nvSpPr>
            <p:cNvPr id="42" name="Rectangle 41">
              <a:extLst>
                <a:ext uri="{FF2B5EF4-FFF2-40B4-BE49-F238E27FC236}">
                  <a16:creationId xmlns:a16="http://schemas.microsoft.com/office/drawing/2014/main" id="{FEC360D6-042F-A348-99B5-277D34625038}"/>
                </a:ext>
              </a:extLst>
            </p:cNvPr>
            <p:cNvSpPr/>
            <p:nvPr/>
          </p:nvSpPr>
          <p:spPr>
            <a:xfrm>
              <a:off x="5543364" y="1451030"/>
              <a:ext cx="722370" cy="34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a:t>
              </a:r>
            </a:p>
          </p:txBody>
        </p:sp>
        <p:cxnSp>
          <p:nvCxnSpPr>
            <p:cNvPr id="43" name="Straight Arrow Connector 42">
              <a:extLst>
                <a:ext uri="{FF2B5EF4-FFF2-40B4-BE49-F238E27FC236}">
                  <a16:creationId xmlns:a16="http://schemas.microsoft.com/office/drawing/2014/main" id="{A779C7DC-6D27-B946-A407-69BA47F690DA}"/>
                </a:ext>
              </a:extLst>
            </p:cNvPr>
            <p:cNvCxnSpPr>
              <a:cxnSpLocks/>
            </p:cNvCxnSpPr>
            <p:nvPr/>
          </p:nvCxnSpPr>
          <p:spPr>
            <a:xfrm flipV="1">
              <a:off x="5633983" y="2729278"/>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87A9A89-62C9-9546-B248-C83FAC218B07}"/>
                </a:ext>
              </a:extLst>
            </p:cNvPr>
            <p:cNvSpPr txBox="1"/>
            <p:nvPr/>
          </p:nvSpPr>
          <p:spPr>
            <a:xfrm>
              <a:off x="5289631" y="2732026"/>
              <a:ext cx="325173" cy="369332"/>
            </a:xfrm>
            <a:prstGeom prst="rect">
              <a:avLst/>
            </a:prstGeom>
            <a:noFill/>
          </p:spPr>
          <p:txBody>
            <a:bodyPr wrap="square" rtlCol="0">
              <a:spAutoFit/>
            </a:bodyPr>
            <a:lstStyle/>
            <a:p>
              <a:pPr algn="r"/>
              <a:r>
                <a:rPr lang="en-US" dirty="0"/>
                <a:t>I</a:t>
              </a:r>
              <a:r>
                <a:rPr lang="en-US" baseline="-25000" dirty="0"/>
                <a:t>T</a:t>
              </a:r>
              <a:r>
                <a:rPr lang="en-US" dirty="0"/>
                <a:t> </a:t>
              </a:r>
              <a:endParaRPr lang="en-US" sz="2800" dirty="0"/>
            </a:p>
          </p:txBody>
        </p:sp>
        <p:cxnSp>
          <p:nvCxnSpPr>
            <p:cNvPr id="45" name="Straight Arrow Connector 44">
              <a:extLst>
                <a:ext uri="{FF2B5EF4-FFF2-40B4-BE49-F238E27FC236}">
                  <a16:creationId xmlns:a16="http://schemas.microsoft.com/office/drawing/2014/main" id="{516ABB36-1F05-4F40-BE6B-4DC9E4312DE1}"/>
                </a:ext>
              </a:extLst>
            </p:cNvPr>
            <p:cNvCxnSpPr>
              <a:cxnSpLocks/>
            </p:cNvCxnSpPr>
            <p:nvPr/>
          </p:nvCxnSpPr>
          <p:spPr>
            <a:xfrm>
              <a:off x="5614804"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7A95587-F78E-714F-84DD-412D72D391CD}"/>
                </a:ext>
              </a:extLst>
            </p:cNvPr>
            <p:cNvCxnSpPr>
              <a:cxnSpLocks/>
            </p:cNvCxnSpPr>
            <p:nvPr/>
          </p:nvCxnSpPr>
          <p:spPr>
            <a:xfrm>
              <a:off x="6949582"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B570378-05D5-904B-8CA9-DD315C20A11C}"/>
                </a:ext>
              </a:extLst>
            </p:cNvPr>
            <p:cNvCxnSpPr>
              <a:cxnSpLocks/>
            </p:cNvCxnSpPr>
            <p:nvPr/>
          </p:nvCxnSpPr>
          <p:spPr>
            <a:xfrm>
              <a:off x="8554736" y="1949647"/>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0B0FE97-04D7-DE4A-A581-696D5907D0C3}"/>
                </a:ext>
              </a:extLst>
            </p:cNvPr>
            <p:cNvSpPr txBox="1"/>
            <p:nvPr/>
          </p:nvSpPr>
          <p:spPr>
            <a:xfrm>
              <a:off x="5349371" y="1708666"/>
              <a:ext cx="325730" cy="369332"/>
            </a:xfrm>
            <a:prstGeom prst="rect">
              <a:avLst/>
            </a:prstGeom>
            <a:noFill/>
          </p:spPr>
          <p:txBody>
            <a:bodyPr wrap="none" rtlCol="0">
              <a:spAutoFit/>
            </a:bodyPr>
            <a:lstStyle/>
            <a:p>
              <a:r>
                <a:rPr lang="en-US" dirty="0"/>
                <a:t>I</a:t>
              </a:r>
              <a:r>
                <a:rPr lang="en-US" baseline="-25000" dirty="0"/>
                <a:t>R</a:t>
              </a:r>
              <a:endParaRPr lang="en-US" sz="2800" baseline="-25000" dirty="0"/>
            </a:p>
          </p:txBody>
        </p:sp>
        <p:sp>
          <p:nvSpPr>
            <p:cNvPr id="49" name="TextBox 48">
              <a:extLst>
                <a:ext uri="{FF2B5EF4-FFF2-40B4-BE49-F238E27FC236}">
                  <a16:creationId xmlns:a16="http://schemas.microsoft.com/office/drawing/2014/main" id="{F4A6B46D-DE2A-964E-A00C-1405133B7AEF}"/>
                </a:ext>
              </a:extLst>
            </p:cNvPr>
            <p:cNvSpPr txBox="1"/>
            <p:nvPr/>
          </p:nvSpPr>
          <p:spPr>
            <a:xfrm>
              <a:off x="6880974" y="1614762"/>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sp>
          <p:nvSpPr>
            <p:cNvPr id="50" name="TextBox 49">
              <a:extLst>
                <a:ext uri="{FF2B5EF4-FFF2-40B4-BE49-F238E27FC236}">
                  <a16:creationId xmlns:a16="http://schemas.microsoft.com/office/drawing/2014/main" id="{1434BF6E-96DF-0343-AA0B-AB480011AFEF}"/>
                </a:ext>
              </a:extLst>
            </p:cNvPr>
            <p:cNvSpPr txBox="1"/>
            <p:nvPr/>
          </p:nvSpPr>
          <p:spPr>
            <a:xfrm>
              <a:off x="8461561" y="1582563"/>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grpSp>
    </p:spTree>
    <p:custDataLst>
      <p:tags r:id="rId1"/>
    </p:custDataLst>
    <p:extLst>
      <p:ext uri="{BB962C8B-B14F-4D97-AF65-F5344CB8AC3E}">
        <p14:creationId xmlns:p14="http://schemas.microsoft.com/office/powerpoint/2010/main" val="4074178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RLC circuits – step 2</a:t>
            </a:r>
          </a:p>
        </p:txBody>
      </p:sp>
      <p:sp>
        <p:nvSpPr>
          <p:cNvPr id="3" name="Content Placeholder 2"/>
          <p:cNvSpPr>
            <a:spLocks noGrp="1"/>
          </p:cNvSpPr>
          <p:nvPr>
            <p:ph idx="1"/>
          </p:nvPr>
        </p:nvSpPr>
        <p:spPr>
          <a:xfrm>
            <a:off x="1122533" y="1091867"/>
            <a:ext cx="4167098" cy="706930"/>
          </a:xfrm>
        </p:spPr>
        <p:txBody>
          <a:bodyPr>
            <a:noAutofit/>
          </a:bodyPr>
          <a:lstStyle/>
          <a:p>
            <a:pPr marL="0" indent="0" algn="just">
              <a:buNone/>
            </a:pPr>
            <a:r>
              <a:rPr lang="en-US" sz="2400" dirty="0"/>
              <a:t>Now we can start answering the questions.</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928559"/>
            <a:ext cx="4167098" cy="107181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total impedance  in the circuit. Enter your answer to three decimal places.</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928557"/>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122533" y="4100151"/>
            <a:ext cx="416709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7" name="Rectangle 26">
            <a:extLst>
              <a:ext uri="{FF2B5EF4-FFF2-40B4-BE49-F238E27FC236}">
                <a16:creationId xmlns:a16="http://schemas.microsoft.com/office/drawing/2014/main" id="{A9B9F82E-29CD-A742-BE5C-6FC0D1B827DC}"/>
              </a:ext>
            </a:extLst>
          </p:cNvPr>
          <p:cNvSpPr/>
          <p:nvPr/>
        </p:nvSpPr>
        <p:spPr>
          <a:xfrm>
            <a:off x="5296511" y="4136160"/>
            <a:ext cx="423514" cy="523220"/>
          </a:xfrm>
          <a:prstGeom prst="rect">
            <a:avLst/>
          </a:prstGeom>
        </p:spPr>
        <p:txBody>
          <a:bodyPr wrap="none">
            <a:spAutoFit/>
          </a:bodyPr>
          <a:lstStyle/>
          <a:p>
            <a:r>
              <a:rPr lang="en-US" sz="2800" dirty="0"/>
              <a:t>Ω</a:t>
            </a:r>
          </a:p>
        </p:txBody>
      </p:sp>
      <p:grpSp>
        <p:nvGrpSpPr>
          <p:cNvPr id="28" name="Group 27">
            <a:extLst>
              <a:ext uri="{FF2B5EF4-FFF2-40B4-BE49-F238E27FC236}">
                <a16:creationId xmlns:a16="http://schemas.microsoft.com/office/drawing/2014/main" id="{38BFE05F-BC78-234C-BF57-011496542650}"/>
              </a:ext>
            </a:extLst>
          </p:cNvPr>
          <p:cNvGrpSpPr/>
          <p:nvPr/>
        </p:nvGrpSpPr>
        <p:grpSpPr>
          <a:xfrm>
            <a:off x="5490349" y="1326157"/>
            <a:ext cx="4462892" cy="2351485"/>
            <a:chOff x="5289631" y="1326157"/>
            <a:chExt cx="4462892" cy="2351485"/>
          </a:xfrm>
        </p:grpSpPr>
        <p:grpSp>
          <p:nvGrpSpPr>
            <p:cNvPr id="31" name="Group 30">
              <a:extLst>
                <a:ext uri="{FF2B5EF4-FFF2-40B4-BE49-F238E27FC236}">
                  <a16:creationId xmlns:a16="http://schemas.microsoft.com/office/drawing/2014/main" id="{0590BFBE-0F63-BB4F-903B-CF51359D325D}"/>
                </a:ext>
              </a:extLst>
            </p:cNvPr>
            <p:cNvGrpSpPr/>
            <p:nvPr/>
          </p:nvGrpSpPr>
          <p:grpSpPr>
            <a:xfrm>
              <a:off x="5510396" y="1326157"/>
              <a:ext cx="4242127" cy="2351485"/>
              <a:chOff x="695509" y="1604398"/>
              <a:chExt cx="4242127" cy="2351485"/>
            </a:xfrm>
          </p:grpSpPr>
          <p:pic>
            <p:nvPicPr>
              <p:cNvPr id="64" name="Picture 63" descr="A close up of text on a white background&#13;&#10;&#13;&#10;Description automatically generated">
                <a:extLst>
                  <a:ext uri="{FF2B5EF4-FFF2-40B4-BE49-F238E27FC236}">
                    <a16:creationId xmlns:a16="http://schemas.microsoft.com/office/drawing/2014/main" id="{C0CC113A-0C66-3B4C-AEBD-3EF0A0A6CA1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5509" y="1604398"/>
                <a:ext cx="4242127" cy="2351485"/>
              </a:xfrm>
              <a:prstGeom prst="rect">
                <a:avLst/>
              </a:prstGeom>
            </p:spPr>
          </p:pic>
          <p:sp>
            <p:nvSpPr>
              <p:cNvPr id="65" name="Rectangle 64">
                <a:extLst>
                  <a:ext uri="{FF2B5EF4-FFF2-40B4-BE49-F238E27FC236}">
                    <a16:creationId xmlns:a16="http://schemas.microsoft.com/office/drawing/2014/main" id="{6B079EC0-3844-284E-AE06-FE3C7156D48A}"/>
                  </a:ext>
                </a:extLst>
              </p:cNvPr>
              <p:cNvSpPr/>
              <p:nvPr/>
            </p:nvSpPr>
            <p:spPr>
              <a:xfrm>
                <a:off x="2227112" y="1686921"/>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L</a:t>
                </a:r>
                <a:r>
                  <a:rPr lang="en-US" dirty="0">
                    <a:solidFill>
                      <a:schemeClr val="tx1"/>
                    </a:solidFill>
                  </a:rPr>
                  <a:t> = 40Ω</a:t>
                </a:r>
              </a:p>
            </p:txBody>
          </p:sp>
          <p:sp>
            <p:nvSpPr>
              <p:cNvPr id="66" name="Rectangle 65">
                <a:extLst>
                  <a:ext uri="{FF2B5EF4-FFF2-40B4-BE49-F238E27FC236}">
                    <a16:creationId xmlns:a16="http://schemas.microsoft.com/office/drawing/2014/main" id="{1FE606AE-0785-E04D-A1E9-F769D9DE27EA}"/>
                  </a:ext>
                </a:extLst>
              </p:cNvPr>
              <p:cNvSpPr/>
              <p:nvPr/>
            </p:nvSpPr>
            <p:spPr>
              <a:xfrm>
                <a:off x="3739849" y="1621013"/>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C</a:t>
                </a:r>
                <a:r>
                  <a:rPr lang="en-US" dirty="0">
                    <a:solidFill>
                      <a:schemeClr val="tx1"/>
                    </a:solidFill>
                  </a:rPr>
                  <a:t> = 60Ω</a:t>
                </a:r>
              </a:p>
            </p:txBody>
          </p:sp>
          <p:sp>
            <p:nvSpPr>
              <p:cNvPr id="67" name="Rectangle 66">
                <a:extLst>
                  <a:ext uri="{FF2B5EF4-FFF2-40B4-BE49-F238E27FC236}">
                    <a16:creationId xmlns:a16="http://schemas.microsoft.com/office/drawing/2014/main" id="{4C37AD1D-E8AF-0145-B237-40D51333A8A4}"/>
                  </a:ext>
                </a:extLst>
              </p:cNvPr>
              <p:cNvSpPr/>
              <p:nvPr/>
            </p:nvSpPr>
            <p:spPr>
              <a:xfrm>
                <a:off x="3182615" y="3608116"/>
                <a:ext cx="1324328"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a:t>
                </a:r>
                <a:r>
                  <a:rPr lang="en-US" baseline="-25000" dirty="0">
                    <a:solidFill>
                      <a:schemeClr val="tx1"/>
                    </a:solidFill>
                  </a:rPr>
                  <a:t>T</a:t>
                </a:r>
                <a:r>
                  <a:rPr lang="en-US" dirty="0">
                    <a:solidFill>
                      <a:schemeClr val="tx1"/>
                    </a:solidFill>
                  </a:rPr>
                  <a:t> = 230V</a:t>
                </a:r>
              </a:p>
            </p:txBody>
          </p:sp>
        </p:grpSp>
        <p:cxnSp>
          <p:nvCxnSpPr>
            <p:cNvPr id="32" name="Straight Arrow Connector 31">
              <a:extLst>
                <a:ext uri="{FF2B5EF4-FFF2-40B4-BE49-F238E27FC236}">
                  <a16:creationId xmlns:a16="http://schemas.microsoft.com/office/drawing/2014/main" id="{73F0E55D-7185-3941-A8F1-5538A8B67960}"/>
                </a:ext>
              </a:extLst>
            </p:cNvPr>
            <p:cNvCxnSpPr>
              <a:cxnSpLocks/>
            </p:cNvCxnSpPr>
            <p:nvPr/>
          </p:nvCxnSpPr>
          <p:spPr>
            <a:xfrm flipH="1">
              <a:off x="5972276" y="218661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0E59DB4-5C60-E44E-BD73-D4052447579A}"/>
                </a:ext>
              </a:extLst>
            </p:cNvPr>
            <p:cNvSpPr txBox="1"/>
            <p:nvPr/>
          </p:nvSpPr>
          <p:spPr>
            <a:xfrm>
              <a:off x="6180006" y="2181890"/>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34" name="Straight Arrow Connector 33">
              <a:extLst>
                <a:ext uri="{FF2B5EF4-FFF2-40B4-BE49-F238E27FC236}">
                  <a16:creationId xmlns:a16="http://schemas.microsoft.com/office/drawing/2014/main" id="{1140B430-5C0C-234C-9F2D-F4C4D2F4A5DD}"/>
                </a:ext>
              </a:extLst>
            </p:cNvPr>
            <p:cNvCxnSpPr>
              <a:cxnSpLocks/>
            </p:cNvCxnSpPr>
            <p:nvPr/>
          </p:nvCxnSpPr>
          <p:spPr>
            <a:xfrm flipH="1">
              <a:off x="724908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42B4D15-5704-0C42-A151-DAA7D345413F}"/>
                </a:ext>
              </a:extLst>
            </p:cNvPr>
            <p:cNvSpPr txBox="1"/>
            <p:nvPr/>
          </p:nvSpPr>
          <p:spPr>
            <a:xfrm>
              <a:off x="7456814" y="2191465"/>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cxnSp>
          <p:nvCxnSpPr>
            <p:cNvPr id="36" name="Straight Arrow Connector 35">
              <a:extLst>
                <a:ext uri="{FF2B5EF4-FFF2-40B4-BE49-F238E27FC236}">
                  <a16:creationId xmlns:a16="http://schemas.microsoft.com/office/drawing/2014/main" id="{BDE88A52-4991-9249-AB6B-FF21C0C74D3D}"/>
                </a:ext>
              </a:extLst>
            </p:cNvPr>
            <p:cNvCxnSpPr>
              <a:cxnSpLocks/>
            </p:cNvCxnSpPr>
            <p:nvPr/>
          </p:nvCxnSpPr>
          <p:spPr>
            <a:xfrm flipH="1">
              <a:off x="858485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377FDDF-3CCE-D84B-B9D7-E3C1EB400B0D}"/>
                </a:ext>
              </a:extLst>
            </p:cNvPr>
            <p:cNvSpPr txBox="1"/>
            <p:nvPr/>
          </p:nvSpPr>
          <p:spPr>
            <a:xfrm>
              <a:off x="8792584" y="2191465"/>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sp>
          <p:nvSpPr>
            <p:cNvPr id="38" name="Rectangle 37">
              <a:extLst>
                <a:ext uri="{FF2B5EF4-FFF2-40B4-BE49-F238E27FC236}">
                  <a16:creationId xmlns:a16="http://schemas.microsoft.com/office/drawing/2014/main" id="{AA789284-B744-F44C-9526-138159D3A13C}"/>
                </a:ext>
              </a:extLst>
            </p:cNvPr>
            <p:cNvSpPr/>
            <p:nvPr/>
          </p:nvSpPr>
          <p:spPr>
            <a:xfrm>
              <a:off x="5543364" y="1451030"/>
              <a:ext cx="722370" cy="34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a:t>
              </a:r>
            </a:p>
          </p:txBody>
        </p:sp>
        <p:cxnSp>
          <p:nvCxnSpPr>
            <p:cNvPr id="39" name="Straight Arrow Connector 38">
              <a:extLst>
                <a:ext uri="{FF2B5EF4-FFF2-40B4-BE49-F238E27FC236}">
                  <a16:creationId xmlns:a16="http://schemas.microsoft.com/office/drawing/2014/main" id="{225C9D91-37FE-924D-A5C2-E2B9B4D73EE1}"/>
                </a:ext>
              </a:extLst>
            </p:cNvPr>
            <p:cNvCxnSpPr>
              <a:cxnSpLocks/>
            </p:cNvCxnSpPr>
            <p:nvPr/>
          </p:nvCxnSpPr>
          <p:spPr>
            <a:xfrm flipV="1">
              <a:off x="5633983" y="2729278"/>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E909F0E-EE9A-7F4D-BE3B-8CA7E1A71B74}"/>
                </a:ext>
              </a:extLst>
            </p:cNvPr>
            <p:cNvSpPr txBox="1"/>
            <p:nvPr/>
          </p:nvSpPr>
          <p:spPr>
            <a:xfrm>
              <a:off x="5289631" y="2732026"/>
              <a:ext cx="325173" cy="369332"/>
            </a:xfrm>
            <a:prstGeom prst="rect">
              <a:avLst/>
            </a:prstGeom>
            <a:noFill/>
          </p:spPr>
          <p:txBody>
            <a:bodyPr wrap="square" rtlCol="0">
              <a:spAutoFit/>
            </a:bodyPr>
            <a:lstStyle/>
            <a:p>
              <a:pPr algn="r"/>
              <a:r>
                <a:rPr lang="en-US" dirty="0"/>
                <a:t>I</a:t>
              </a:r>
              <a:r>
                <a:rPr lang="en-US" baseline="-25000" dirty="0"/>
                <a:t>T</a:t>
              </a:r>
              <a:r>
                <a:rPr lang="en-US" dirty="0"/>
                <a:t> </a:t>
              </a:r>
              <a:endParaRPr lang="en-US" sz="2800" dirty="0"/>
            </a:p>
          </p:txBody>
        </p:sp>
        <p:cxnSp>
          <p:nvCxnSpPr>
            <p:cNvPr id="41" name="Straight Arrow Connector 40">
              <a:extLst>
                <a:ext uri="{FF2B5EF4-FFF2-40B4-BE49-F238E27FC236}">
                  <a16:creationId xmlns:a16="http://schemas.microsoft.com/office/drawing/2014/main" id="{2D07FD0D-9B3A-BC45-B78A-40C6BFE9977A}"/>
                </a:ext>
              </a:extLst>
            </p:cNvPr>
            <p:cNvCxnSpPr>
              <a:cxnSpLocks/>
            </p:cNvCxnSpPr>
            <p:nvPr/>
          </p:nvCxnSpPr>
          <p:spPr>
            <a:xfrm>
              <a:off x="5614804"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F2B0991-A3E4-E049-99EF-81F09DEA14AD}"/>
                </a:ext>
              </a:extLst>
            </p:cNvPr>
            <p:cNvCxnSpPr>
              <a:cxnSpLocks/>
            </p:cNvCxnSpPr>
            <p:nvPr/>
          </p:nvCxnSpPr>
          <p:spPr>
            <a:xfrm>
              <a:off x="6949582"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543C8CC-EE29-9746-A7E8-35AD1FE4BE8C}"/>
                </a:ext>
              </a:extLst>
            </p:cNvPr>
            <p:cNvCxnSpPr>
              <a:cxnSpLocks/>
            </p:cNvCxnSpPr>
            <p:nvPr/>
          </p:nvCxnSpPr>
          <p:spPr>
            <a:xfrm>
              <a:off x="8554736" y="1949647"/>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73D1C18-C6A5-3244-BC26-1361F804FB01}"/>
                </a:ext>
              </a:extLst>
            </p:cNvPr>
            <p:cNvSpPr txBox="1"/>
            <p:nvPr/>
          </p:nvSpPr>
          <p:spPr>
            <a:xfrm>
              <a:off x="5349371" y="1708666"/>
              <a:ext cx="325730" cy="369332"/>
            </a:xfrm>
            <a:prstGeom prst="rect">
              <a:avLst/>
            </a:prstGeom>
            <a:noFill/>
          </p:spPr>
          <p:txBody>
            <a:bodyPr wrap="none" rtlCol="0">
              <a:spAutoFit/>
            </a:bodyPr>
            <a:lstStyle/>
            <a:p>
              <a:r>
                <a:rPr lang="en-US" dirty="0"/>
                <a:t>I</a:t>
              </a:r>
              <a:r>
                <a:rPr lang="en-US" baseline="-25000" dirty="0"/>
                <a:t>R</a:t>
              </a:r>
              <a:endParaRPr lang="en-US" sz="2800" baseline="-25000" dirty="0"/>
            </a:p>
          </p:txBody>
        </p:sp>
        <p:sp>
          <p:nvSpPr>
            <p:cNvPr id="62" name="TextBox 61">
              <a:extLst>
                <a:ext uri="{FF2B5EF4-FFF2-40B4-BE49-F238E27FC236}">
                  <a16:creationId xmlns:a16="http://schemas.microsoft.com/office/drawing/2014/main" id="{50524D37-B4CA-9646-A18B-0A5D16D27B5C}"/>
                </a:ext>
              </a:extLst>
            </p:cNvPr>
            <p:cNvSpPr txBox="1"/>
            <p:nvPr/>
          </p:nvSpPr>
          <p:spPr>
            <a:xfrm>
              <a:off x="6880974" y="1614762"/>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sp>
          <p:nvSpPr>
            <p:cNvPr id="63" name="TextBox 62">
              <a:extLst>
                <a:ext uri="{FF2B5EF4-FFF2-40B4-BE49-F238E27FC236}">
                  <a16:creationId xmlns:a16="http://schemas.microsoft.com/office/drawing/2014/main" id="{E6E56032-9DD9-D542-97BB-16F0EFAE67E6}"/>
                </a:ext>
              </a:extLst>
            </p:cNvPr>
            <p:cNvSpPr txBox="1"/>
            <p:nvPr/>
          </p:nvSpPr>
          <p:spPr>
            <a:xfrm>
              <a:off x="8461561" y="1582563"/>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grpSp>
    </p:spTree>
    <p:custDataLst>
      <p:tags r:id="rId1"/>
    </p:custDataLst>
    <p:extLst>
      <p:ext uri="{BB962C8B-B14F-4D97-AF65-F5344CB8AC3E}">
        <p14:creationId xmlns:p14="http://schemas.microsoft.com/office/powerpoint/2010/main" val="29095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RLC circuits – step 2</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285607"/>
            <a:ext cx="4167098" cy="106241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total circuit current. Enter your answer to three decimal places.</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42757"/>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641476" y="3326676"/>
            <a:ext cx="350110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7" name="Rectangle 26">
            <a:extLst>
              <a:ext uri="{FF2B5EF4-FFF2-40B4-BE49-F238E27FC236}">
                <a16:creationId xmlns:a16="http://schemas.microsoft.com/office/drawing/2014/main" id="{A9B9F82E-29CD-A742-BE5C-6FC0D1B827DC}"/>
              </a:ext>
            </a:extLst>
          </p:cNvPr>
          <p:cNvSpPr/>
          <p:nvPr/>
        </p:nvSpPr>
        <p:spPr>
          <a:xfrm>
            <a:off x="5149462" y="3362685"/>
            <a:ext cx="393056" cy="523220"/>
          </a:xfrm>
          <a:prstGeom prst="rect">
            <a:avLst/>
          </a:prstGeom>
        </p:spPr>
        <p:txBody>
          <a:bodyPr wrap="none">
            <a:spAutoFit/>
          </a:bodyPr>
          <a:lstStyle/>
          <a:p>
            <a:r>
              <a:rPr lang="en-US" sz="2800" dirty="0"/>
              <a:t>A</a:t>
            </a:r>
          </a:p>
        </p:txBody>
      </p:sp>
      <p:sp>
        <p:nvSpPr>
          <p:cNvPr id="24" name="Rectangle 23">
            <a:extLst>
              <a:ext uri="{FF2B5EF4-FFF2-40B4-BE49-F238E27FC236}">
                <a16:creationId xmlns:a16="http://schemas.microsoft.com/office/drawing/2014/main" id="{BE807625-3EA8-404E-B061-BB32B686EE9A}"/>
              </a:ext>
            </a:extLst>
          </p:cNvPr>
          <p:cNvSpPr/>
          <p:nvPr/>
        </p:nvSpPr>
        <p:spPr>
          <a:xfrm>
            <a:off x="1181090" y="3358529"/>
            <a:ext cx="391454" cy="523220"/>
          </a:xfrm>
          <a:prstGeom prst="rect">
            <a:avLst/>
          </a:prstGeom>
        </p:spPr>
        <p:txBody>
          <a:bodyPr wrap="none">
            <a:spAutoFit/>
          </a:bodyPr>
          <a:lstStyle/>
          <a:p>
            <a:r>
              <a:rPr lang="en-US" sz="2800" dirty="0"/>
              <a:t>I</a:t>
            </a:r>
            <a:r>
              <a:rPr lang="en-US" sz="2800" baseline="-25000" dirty="0"/>
              <a:t>T</a:t>
            </a:r>
          </a:p>
        </p:txBody>
      </p:sp>
      <p:grpSp>
        <p:nvGrpSpPr>
          <p:cNvPr id="28" name="Group 27">
            <a:extLst>
              <a:ext uri="{FF2B5EF4-FFF2-40B4-BE49-F238E27FC236}">
                <a16:creationId xmlns:a16="http://schemas.microsoft.com/office/drawing/2014/main" id="{0A77CF12-471D-0940-904F-644D8E2472EE}"/>
              </a:ext>
            </a:extLst>
          </p:cNvPr>
          <p:cNvGrpSpPr/>
          <p:nvPr/>
        </p:nvGrpSpPr>
        <p:grpSpPr>
          <a:xfrm>
            <a:off x="5490349" y="1326157"/>
            <a:ext cx="4462892" cy="2351485"/>
            <a:chOff x="5289631" y="1326157"/>
            <a:chExt cx="4462892" cy="2351485"/>
          </a:xfrm>
        </p:grpSpPr>
        <p:grpSp>
          <p:nvGrpSpPr>
            <p:cNvPr id="31" name="Group 30">
              <a:extLst>
                <a:ext uri="{FF2B5EF4-FFF2-40B4-BE49-F238E27FC236}">
                  <a16:creationId xmlns:a16="http://schemas.microsoft.com/office/drawing/2014/main" id="{C7D22E2D-EEED-1C44-B91B-3578DDFEB7B3}"/>
                </a:ext>
              </a:extLst>
            </p:cNvPr>
            <p:cNvGrpSpPr/>
            <p:nvPr/>
          </p:nvGrpSpPr>
          <p:grpSpPr>
            <a:xfrm>
              <a:off x="5510396" y="1326157"/>
              <a:ext cx="4242127" cy="2351485"/>
              <a:chOff x="695509" y="1604398"/>
              <a:chExt cx="4242127" cy="2351485"/>
            </a:xfrm>
          </p:grpSpPr>
          <p:pic>
            <p:nvPicPr>
              <p:cNvPr id="47" name="Picture 46" descr="A close up of text on a white background&#13;&#10;&#13;&#10;Description automatically generated">
                <a:extLst>
                  <a:ext uri="{FF2B5EF4-FFF2-40B4-BE49-F238E27FC236}">
                    <a16:creationId xmlns:a16="http://schemas.microsoft.com/office/drawing/2014/main" id="{6F52F9EA-57B0-D049-8EBB-D51EE277AA6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5509" y="1604398"/>
                <a:ext cx="4242127" cy="2351485"/>
              </a:xfrm>
              <a:prstGeom prst="rect">
                <a:avLst/>
              </a:prstGeom>
            </p:spPr>
          </p:pic>
          <p:sp>
            <p:nvSpPr>
              <p:cNvPr id="66" name="Rectangle 65">
                <a:extLst>
                  <a:ext uri="{FF2B5EF4-FFF2-40B4-BE49-F238E27FC236}">
                    <a16:creationId xmlns:a16="http://schemas.microsoft.com/office/drawing/2014/main" id="{D9C2C7F0-DE0C-CD45-A6D3-D0DDFD1BFF7D}"/>
                  </a:ext>
                </a:extLst>
              </p:cNvPr>
              <p:cNvSpPr/>
              <p:nvPr/>
            </p:nvSpPr>
            <p:spPr>
              <a:xfrm>
                <a:off x="2227112" y="1686921"/>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L</a:t>
                </a:r>
                <a:r>
                  <a:rPr lang="en-US" dirty="0">
                    <a:solidFill>
                      <a:schemeClr val="tx1"/>
                    </a:solidFill>
                  </a:rPr>
                  <a:t> = 40Ω</a:t>
                </a:r>
              </a:p>
            </p:txBody>
          </p:sp>
          <p:sp>
            <p:nvSpPr>
              <p:cNvPr id="67" name="Rectangle 66">
                <a:extLst>
                  <a:ext uri="{FF2B5EF4-FFF2-40B4-BE49-F238E27FC236}">
                    <a16:creationId xmlns:a16="http://schemas.microsoft.com/office/drawing/2014/main" id="{380B7AE8-8344-304E-AFF7-56FDADB2A76F}"/>
                  </a:ext>
                </a:extLst>
              </p:cNvPr>
              <p:cNvSpPr/>
              <p:nvPr/>
            </p:nvSpPr>
            <p:spPr>
              <a:xfrm>
                <a:off x="3739849" y="1621013"/>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C</a:t>
                </a:r>
                <a:r>
                  <a:rPr lang="en-US" dirty="0">
                    <a:solidFill>
                      <a:schemeClr val="tx1"/>
                    </a:solidFill>
                  </a:rPr>
                  <a:t> = 60Ω</a:t>
                </a:r>
              </a:p>
            </p:txBody>
          </p:sp>
          <p:sp>
            <p:nvSpPr>
              <p:cNvPr id="68" name="Rectangle 67">
                <a:extLst>
                  <a:ext uri="{FF2B5EF4-FFF2-40B4-BE49-F238E27FC236}">
                    <a16:creationId xmlns:a16="http://schemas.microsoft.com/office/drawing/2014/main" id="{40285F6A-9A33-4240-B78E-A5D7E9108BEF}"/>
                  </a:ext>
                </a:extLst>
              </p:cNvPr>
              <p:cNvSpPr/>
              <p:nvPr/>
            </p:nvSpPr>
            <p:spPr>
              <a:xfrm>
                <a:off x="3182615" y="3608116"/>
                <a:ext cx="1324328"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a:t>
                </a:r>
                <a:r>
                  <a:rPr lang="en-US" baseline="-25000" dirty="0">
                    <a:solidFill>
                      <a:schemeClr val="tx1"/>
                    </a:solidFill>
                  </a:rPr>
                  <a:t>T</a:t>
                </a:r>
                <a:r>
                  <a:rPr lang="en-US" dirty="0">
                    <a:solidFill>
                      <a:schemeClr val="tx1"/>
                    </a:solidFill>
                  </a:rPr>
                  <a:t> = 230V</a:t>
                </a:r>
              </a:p>
            </p:txBody>
          </p:sp>
        </p:grpSp>
        <p:cxnSp>
          <p:nvCxnSpPr>
            <p:cNvPr id="32" name="Straight Arrow Connector 31">
              <a:extLst>
                <a:ext uri="{FF2B5EF4-FFF2-40B4-BE49-F238E27FC236}">
                  <a16:creationId xmlns:a16="http://schemas.microsoft.com/office/drawing/2014/main" id="{DCC3379E-35FF-8842-9126-CFFAE5D7B442}"/>
                </a:ext>
              </a:extLst>
            </p:cNvPr>
            <p:cNvCxnSpPr>
              <a:cxnSpLocks/>
            </p:cNvCxnSpPr>
            <p:nvPr/>
          </p:nvCxnSpPr>
          <p:spPr>
            <a:xfrm flipH="1">
              <a:off x="5972276" y="218661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7D3B17A-C30A-5545-BD68-841EDE68A1BB}"/>
                </a:ext>
              </a:extLst>
            </p:cNvPr>
            <p:cNvSpPr txBox="1"/>
            <p:nvPr/>
          </p:nvSpPr>
          <p:spPr>
            <a:xfrm>
              <a:off x="6180006" y="2181890"/>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34" name="Straight Arrow Connector 33">
              <a:extLst>
                <a:ext uri="{FF2B5EF4-FFF2-40B4-BE49-F238E27FC236}">
                  <a16:creationId xmlns:a16="http://schemas.microsoft.com/office/drawing/2014/main" id="{49551483-8493-2D4F-9F9A-BF3CA5D2AF1D}"/>
                </a:ext>
              </a:extLst>
            </p:cNvPr>
            <p:cNvCxnSpPr>
              <a:cxnSpLocks/>
            </p:cNvCxnSpPr>
            <p:nvPr/>
          </p:nvCxnSpPr>
          <p:spPr>
            <a:xfrm flipH="1">
              <a:off x="724908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2B14519-415E-0E46-92E6-84EE04150C97}"/>
                </a:ext>
              </a:extLst>
            </p:cNvPr>
            <p:cNvSpPr txBox="1"/>
            <p:nvPr/>
          </p:nvSpPr>
          <p:spPr>
            <a:xfrm>
              <a:off x="7456814" y="2191465"/>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cxnSp>
          <p:nvCxnSpPr>
            <p:cNvPr id="36" name="Straight Arrow Connector 35">
              <a:extLst>
                <a:ext uri="{FF2B5EF4-FFF2-40B4-BE49-F238E27FC236}">
                  <a16:creationId xmlns:a16="http://schemas.microsoft.com/office/drawing/2014/main" id="{4F00019A-ED9C-C04E-8DEB-D229A7F96DA6}"/>
                </a:ext>
              </a:extLst>
            </p:cNvPr>
            <p:cNvCxnSpPr>
              <a:cxnSpLocks/>
            </p:cNvCxnSpPr>
            <p:nvPr/>
          </p:nvCxnSpPr>
          <p:spPr>
            <a:xfrm flipH="1">
              <a:off x="858485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F9EFA17-7BC7-B143-92ED-3EEAB18137E1}"/>
                </a:ext>
              </a:extLst>
            </p:cNvPr>
            <p:cNvSpPr txBox="1"/>
            <p:nvPr/>
          </p:nvSpPr>
          <p:spPr>
            <a:xfrm>
              <a:off x="8792584" y="2191465"/>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sp>
          <p:nvSpPr>
            <p:cNvPr id="38" name="Rectangle 37">
              <a:extLst>
                <a:ext uri="{FF2B5EF4-FFF2-40B4-BE49-F238E27FC236}">
                  <a16:creationId xmlns:a16="http://schemas.microsoft.com/office/drawing/2014/main" id="{FE2625AD-B60A-A04C-A6D8-4DF4DFD9D609}"/>
                </a:ext>
              </a:extLst>
            </p:cNvPr>
            <p:cNvSpPr/>
            <p:nvPr/>
          </p:nvSpPr>
          <p:spPr>
            <a:xfrm>
              <a:off x="5543364" y="1451030"/>
              <a:ext cx="722370" cy="34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a:t>
              </a:r>
            </a:p>
          </p:txBody>
        </p:sp>
        <p:cxnSp>
          <p:nvCxnSpPr>
            <p:cNvPr id="39" name="Straight Arrow Connector 38">
              <a:extLst>
                <a:ext uri="{FF2B5EF4-FFF2-40B4-BE49-F238E27FC236}">
                  <a16:creationId xmlns:a16="http://schemas.microsoft.com/office/drawing/2014/main" id="{FA8E8683-4609-EF45-9EFD-126BE1BC8765}"/>
                </a:ext>
              </a:extLst>
            </p:cNvPr>
            <p:cNvCxnSpPr>
              <a:cxnSpLocks/>
            </p:cNvCxnSpPr>
            <p:nvPr/>
          </p:nvCxnSpPr>
          <p:spPr>
            <a:xfrm flipV="1">
              <a:off x="5633983" y="2729278"/>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E3C407D-A13E-9F4B-A54A-67567925098B}"/>
                </a:ext>
              </a:extLst>
            </p:cNvPr>
            <p:cNvSpPr txBox="1"/>
            <p:nvPr/>
          </p:nvSpPr>
          <p:spPr>
            <a:xfrm>
              <a:off x="5289631" y="2732026"/>
              <a:ext cx="325173" cy="369332"/>
            </a:xfrm>
            <a:prstGeom prst="rect">
              <a:avLst/>
            </a:prstGeom>
            <a:noFill/>
          </p:spPr>
          <p:txBody>
            <a:bodyPr wrap="square" rtlCol="0">
              <a:spAutoFit/>
            </a:bodyPr>
            <a:lstStyle/>
            <a:p>
              <a:pPr algn="r"/>
              <a:r>
                <a:rPr lang="en-US" dirty="0"/>
                <a:t>I</a:t>
              </a:r>
              <a:r>
                <a:rPr lang="en-US" baseline="-25000" dirty="0"/>
                <a:t>T</a:t>
              </a:r>
              <a:r>
                <a:rPr lang="en-US" dirty="0"/>
                <a:t> </a:t>
              </a:r>
              <a:endParaRPr lang="en-US" sz="2800" dirty="0"/>
            </a:p>
          </p:txBody>
        </p:sp>
        <p:cxnSp>
          <p:nvCxnSpPr>
            <p:cNvPr id="41" name="Straight Arrow Connector 40">
              <a:extLst>
                <a:ext uri="{FF2B5EF4-FFF2-40B4-BE49-F238E27FC236}">
                  <a16:creationId xmlns:a16="http://schemas.microsoft.com/office/drawing/2014/main" id="{0FD661CD-C2BD-A946-8E8D-FEECF40B9B49}"/>
                </a:ext>
              </a:extLst>
            </p:cNvPr>
            <p:cNvCxnSpPr>
              <a:cxnSpLocks/>
            </p:cNvCxnSpPr>
            <p:nvPr/>
          </p:nvCxnSpPr>
          <p:spPr>
            <a:xfrm>
              <a:off x="5614804"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B438971-C7E9-DB4D-9F0C-7476C63D2E0B}"/>
                </a:ext>
              </a:extLst>
            </p:cNvPr>
            <p:cNvCxnSpPr>
              <a:cxnSpLocks/>
            </p:cNvCxnSpPr>
            <p:nvPr/>
          </p:nvCxnSpPr>
          <p:spPr>
            <a:xfrm>
              <a:off x="6949582"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4FE4C02-4A22-AA48-A583-5946FC129740}"/>
                </a:ext>
              </a:extLst>
            </p:cNvPr>
            <p:cNvCxnSpPr>
              <a:cxnSpLocks/>
            </p:cNvCxnSpPr>
            <p:nvPr/>
          </p:nvCxnSpPr>
          <p:spPr>
            <a:xfrm>
              <a:off x="8554736" y="1949647"/>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3507981-DC87-D844-A650-A4F702A323D6}"/>
                </a:ext>
              </a:extLst>
            </p:cNvPr>
            <p:cNvSpPr txBox="1"/>
            <p:nvPr/>
          </p:nvSpPr>
          <p:spPr>
            <a:xfrm>
              <a:off x="5349371" y="1708666"/>
              <a:ext cx="325730" cy="369332"/>
            </a:xfrm>
            <a:prstGeom prst="rect">
              <a:avLst/>
            </a:prstGeom>
            <a:noFill/>
          </p:spPr>
          <p:txBody>
            <a:bodyPr wrap="none" rtlCol="0">
              <a:spAutoFit/>
            </a:bodyPr>
            <a:lstStyle/>
            <a:p>
              <a:r>
                <a:rPr lang="en-US" dirty="0"/>
                <a:t>I</a:t>
              </a:r>
              <a:r>
                <a:rPr lang="en-US" baseline="-25000" dirty="0"/>
                <a:t>R</a:t>
              </a:r>
              <a:endParaRPr lang="en-US" sz="2800" baseline="-25000" dirty="0"/>
            </a:p>
          </p:txBody>
        </p:sp>
        <p:sp>
          <p:nvSpPr>
            <p:cNvPr id="45" name="TextBox 44">
              <a:extLst>
                <a:ext uri="{FF2B5EF4-FFF2-40B4-BE49-F238E27FC236}">
                  <a16:creationId xmlns:a16="http://schemas.microsoft.com/office/drawing/2014/main" id="{608CE56B-4939-214A-A1D8-DBC1C3F4C6C4}"/>
                </a:ext>
              </a:extLst>
            </p:cNvPr>
            <p:cNvSpPr txBox="1"/>
            <p:nvPr/>
          </p:nvSpPr>
          <p:spPr>
            <a:xfrm>
              <a:off x="6880974" y="1614762"/>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sp>
          <p:nvSpPr>
            <p:cNvPr id="46" name="TextBox 45">
              <a:extLst>
                <a:ext uri="{FF2B5EF4-FFF2-40B4-BE49-F238E27FC236}">
                  <a16:creationId xmlns:a16="http://schemas.microsoft.com/office/drawing/2014/main" id="{8E892A3C-3155-7A4F-8AC5-5A2015228D4D}"/>
                </a:ext>
              </a:extLst>
            </p:cNvPr>
            <p:cNvSpPr txBox="1"/>
            <p:nvPr/>
          </p:nvSpPr>
          <p:spPr>
            <a:xfrm>
              <a:off x="8461561" y="1582563"/>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grpSp>
    </p:spTree>
    <p:custDataLst>
      <p:tags r:id="rId1"/>
    </p:custDataLst>
    <p:extLst>
      <p:ext uri="{BB962C8B-B14F-4D97-AF65-F5344CB8AC3E}">
        <p14:creationId xmlns:p14="http://schemas.microsoft.com/office/powerpoint/2010/main" val="56016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RLC circuits – step 2</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342765"/>
            <a:ext cx="4167098" cy="108610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inductance of the inductor. Enter your answer to 2 decimal place.</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99915"/>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5338973" y="3877586"/>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556515" y="3852659"/>
            <a:ext cx="3086924"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4" name="Rectangle 23">
            <a:extLst>
              <a:ext uri="{FF2B5EF4-FFF2-40B4-BE49-F238E27FC236}">
                <a16:creationId xmlns:a16="http://schemas.microsoft.com/office/drawing/2014/main" id="{BE807625-3EA8-404E-B061-BB32B686EE9A}"/>
              </a:ext>
            </a:extLst>
          </p:cNvPr>
          <p:cNvSpPr/>
          <p:nvPr/>
        </p:nvSpPr>
        <p:spPr>
          <a:xfrm>
            <a:off x="1181090" y="3913176"/>
            <a:ext cx="335348" cy="523220"/>
          </a:xfrm>
          <a:prstGeom prst="rect">
            <a:avLst/>
          </a:prstGeom>
        </p:spPr>
        <p:txBody>
          <a:bodyPr wrap="none">
            <a:spAutoFit/>
          </a:bodyPr>
          <a:lstStyle/>
          <a:p>
            <a:r>
              <a:rPr lang="en-US" sz="2800" dirty="0"/>
              <a:t>L</a:t>
            </a:r>
          </a:p>
        </p:txBody>
      </p:sp>
      <p:sp>
        <p:nvSpPr>
          <p:cNvPr id="61" name="Rectangle 60">
            <a:extLst>
              <a:ext uri="{FF2B5EF4-FFF2-40B4-BE49-F238E27FC236}">
                <a16:creationId xmlns:a16="http://schemas.microsoft.com/office/drawing/2014/main" id="{189531A4-C421-BC47-987F-BC50B8D40292}"/>
              </a:ext>
            </a:extLst>
          </p:cNvPr>
          <p:cNvSpPr/>
          <p:nvPr/>
        </p:nvSpPr>
        <p:spPr>
          <a:xfrm>
            <a:off x="4634469" y="3863974"/>
            <a:ext cx="696024" cy="523220"/>
          </a:xfrm>
          <a:prstGeom prst="rect">
            <a:avLst/>
          </a:prstGeom>
        </p:spPr>
        <p:txBody>
          <a:bodyPr wrap="none">
            <a:spAutoFit/>
          </a:bodyPr>
          <a:lstStyle/>
          <a:p>
            <a:r>
              <a:rPr lang="en-US" sz="2800" dirty="0" err="1"/>
              <a:t>mH</a:t>
            </a:r>
            <a:endParaRPr lang="en-US" sz="2800" dirty="0"/>
          </a:p>
        </p:txBody>
      </p:sp>
      <p:grpSp>
        <p:nvGrpSpPr>
          <p:cNvPr id="28" name="Group 27">
            <a:extLst>
              <a:ext uri="{FF2B5EF4-FFF2-40B4-BE49-F238E27FC236}">
                <a16:creationId xmlns:a16="http://schemas.microsoft.com/office/drawing/2014/main" id="{5ECA0C44-6172-E048-93C5-850364CDB77C}"/>
              </a:ext>
            </a:extLst>
          </p:cNvPr>
          <p:cNvGrpSpPr/>
          <p:nvPr/>
        </p:nvGrpSpPr>
        <p:grpSpPr>
          <a:xfrm>
            <a:off x="5490349" y="1326157"/>
            <a:ext cx="4462892" cy="2351485"/>
            <a:chOff x="5289631" y="1326157"/>
            <a:chExt cx="4462892" cy="2351485"/>
          </a:xfrm>
        </p:grpSpPr>
        <p:grpSp>
          <p:nvGrpSpPr>
            <p:cNvPr id="31" name="Group 30">
              <a:extLst>
                <a:ext uri="{FF2B5EF4-FFF2-40B4-BE49-F238E27FC236}">
                  <a16:creationId xmlns:a16="http://schemas.microsoft.com/office/drawing/2014/main" id="{AE9234DD-F2CC-5541-A2F4-92BE95E85B91}"/>
                </a:ext>
              </a:extLst>
            </p:cNvPr>
            <p:cNvGrpSpPr/>
            <p:nvPr/>
          </p:nvGrpSpPr>
          <p:grpSpPr>
            <a:xfrm>
              <a:off x="5510396" y="1326157"/>
              <a:ext cx="4242127" cy="2351485"/>
              <a:chOff x="695509" y="1604398"/>
              <a:chExt cx="4242127" cy="2351485"/>
            </a:xfrm>
          </p:grpSpPr>
          <p:pic>
            <p:nvPicPr>
              <p:cNvPr id="64" name="Picture 63" descr="A close up of text on a white background&#13;&#10;&#13;&#10;Description automatically generated">
                <a:extLst>
                  <a:ext uri="{FF2B5EF4-FFF2-40B4-BE49-F238E27FC236}">
                    <a16:creationId xmlns:a16="http://schemas.microsoft.com/office/drawing/2014/main" id="{FD46890C-F7B1-A144-A5CF-581A53700AE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5509" y="1604398"/>
                <a:ext cx="4242127" cy="2351485"/>
              </a:xfrm>
              <a:prstGeom prst="rect">
                <a:avLst/>
              </a:prstGeom>
            </p:spPr>
          </p:pic>
          <p:sp>
            <p:nvSpPr>
              <p:cNvPr id="65" name="Rectangle 64">
                <a:extLst>
                  <a:ext uri="{FF2B5EF4-FFF2-40B4-BE49-F238E27FC236}">
                    <a16:creationId xmlns:a16="http://schemas.microsoft.com/office/drawing/2014/main" id="{548546E8-F90D-C44F-9107-6A99723A48BA}"/>
                  </a:ext>
                </a:extLst>
              </p:cNvPr>
              <p:cNvSpPr/>
              <p:nvPr/>
            </p:nvSpPr>
            <p:spPr>
              <a:xfrm>
                <a:off x="2227112" y="1686921"/>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L</a:t>
                </a:r>
                <a:r>
                  <a:rPr lang="en-US" dirty="0">
                    <a:solidFill>
                      <a:schemeClr val="tx1"/>
                    </a:solidFill>
                  </a:rPr>
                  <a:t> = 40Ω</a:t>
                </a:r>
              </a:p>
            </p:txBody>
          </p:sp>
          <p:sp>
            <p:nvSpPr>
              <p:cNvPr id="66" name="Rectangle 65">
                <a:extLst>
                  <a:ext uri="{FF2B5EF4-FFF2-40B4-BE49-F238E27FC236}">
                    <a16:creationId xmlns:a16="http://schemas.microsoft.com/office/drawing/2014/main" id="{916277B9-3771-4547-9F1F-D3E833AFB1E9}"/>
                  </a:ext>
                </a:extLst>
              </p:cNvPr>
              <p:cNvSpPr/>
              <p:nvPr/>
            </p:nvSpPr>
            <p:spPr>
              <a:xfrm>
                <a:off x="3739849" y="1621013"/>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C</a:t>
                </a:r>
                <a:r>
                  <a:rPr lang="en-US" dirty="0">
                    <a:solidFill>
                      <a:schemeClr val="tx1"/>
                    </a:solidFill>
                  </a:rPr>
                  <a:t> = 60Ω</a:t>
                </a:r>
              </a:p>
            </p:txBody>
          </p:sp>
          <p:sp>
            <p:nvSpPr>
              <p:cNvPr id="67" name="Rectangle 66">
                <a:extLst>
                  <a:ext uri="{FF2B5EF4-FFF2-40B4-BE49-F238E27FC236}">
                    <a16:creationId xmlns:a16="http://schemas.microsoft.com/office/drawing/2014/main" id="{5E7FA8EE-2D0F-F943-935B-50F899307226}"/>
                  </a:ext>
                </a:extLst>
              </p:cNvPr>
              <p:cNvSpPr/>
              <p:nvPr/>
            </p:nvSpPr>
            <p:spPr>
              <a:xfrm>
                <a:off x="3182615" y="3608116"/>
                <a:ext cx="1324328"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a:t>
                </a:r>
                <a:r>
                  <a:rPr lang="en-US" baseline="-25000" dirty="0">
                    <a:solidFill>
                      <a:schemeClr val="tx1"/>
                    </a:solidFill>
                  </a:rPr>
                  <a:t>T</a:t>
                </a:r>
                <a:r>
                  <a:rPr lang="en-US" dirty="0">
                    <a:solidFill>
                      <a:schemeClr val="tx1"/>
                    </a:solidFill>
                  </a:rPr>
                  <a:t> = 230V</a:t>
                </a:r>
              </a:p>
            </p:txBody>
          </p:sp>
        </p:grpSp>
        <p:cxnSp>
          <p:nvCxnSpPr>
            <p:cNvPr id="32" name="Straight Arrow Connector 31">
              <a:extLst>
                <a:ext uri="{FF2B5EF4-FFF2-40B4-BE49-F238E27FC236}">
                  <a16:creationId xmlns:a16="http://schemas.microsoft.com/office/drawing/2014/main" id="{D2903434-E99A-B04F-9467-B18B2FFF14F6}"/>
                </a:ext>
              </a:extLst>
            </p:cNvPr>
            <p:cNvCxnSpPr>
              <a:cxnSpLocks/>
            </p:cNvCxnSpPr>
            <p:nvPr/>
          </p:nvCxnSpPr>
          <p:spPr>
            <a:xfrm flipH="1">
              <a:off x="5972276" y="218661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5DFB2DD-CDEE-084A-B762-8CF7C437819C}"/>
                </a:ext>
              </a:extLst>
            </p:cNvPr>
            <p:cNvSpPr txBox="1"/>
            <p:nvPr/>
          </p:nvSpPr>
          <p:spPr>
            <a:xfrm>
              <a:off x="6180006" y="2181890"/>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34" name="Straight Arrow Connector 33">
              <a:extLst>
                <a:ext uri="{FF2B5EF4-FFF2-40B4-BE49-F238E27FC236}">
                  <a16:creationId xmlns:a16="http://schemas.microsoft.com/office/drawing/2014/main" id="{8CC93D0C-D7F1-104D-8A59-D3D043B7D9A0}"/>
                </a:ext>
              </a:extLst>
            </p:cNvPr>
            <p:cNvCxnSpPr>
              <a:cxnSpLocks/>
            </p:cNvCxnSpPr>
            <p:nvPr/>
          </p:nvCxnSpPr>
          <p:spPr>
            <a:xfrm flipH="1">
              <a:off x="724908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1EB3F03-5E4D-294C-B745-ED44F99CFD1E}"/>
                </a:ext>
              </a:extLst>
            </p:cNvPr>
            <p:cNvSpPr txBox="1"/>
            <p:nvPr/>
          </p:nvSpPr>
          <p:spPr>
            <a:xfrm>
              <a:off x="7456814" y="2191465"/>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cxnSp>
          <p:nvCxnSpPr>
            <p:cNvPr id="36" name="Straight Arrow Connector 35">
              <a:extLst>
                <a:ext uri="{FF2B5EF4-FFF2-40B4-BE49-F238E27FC236}">
                  <a16:creationId xmlns:a16="http://schemas.microsoft.com/office/drawing/2014/main" id="{5431B5C0-2F5E-3B4D-BE31-FB9D78597AA9}"/>
                </a:ext>
              </a:extLst>
            </p:cNvPr>
            <p:cNvCxnSpPr>
              <a:cxnSpLocks/>
            </p:cNvCxnSpPr>
            <p:nvPr/>
          </p:nvCxnSpPr>
          <p:spPr>
            <a:xfrm flipH="1">
              <a:off x="858485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B2B0561-C86F-8148-904E-7EE3C0102EA6}"/>
                </a:ext>
              </a:extLst>
            </p:cNvPr>
            <p:cNvSpPr txBox="1"/>
            <p:nvPr/>
          </p:nvSpPr>
          <p:spPr>
            <a:xfrm>
              <a:off x="8792584" y="2191465"/>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sp>
          <p:nvSpPr>
            <p:cNvPr id="38" name="Rectangle 37">
              <a:extLst>
                <a:ext uri="{FF2B5EF4-FFF2-40B4-BE49-F238E27FC236}">
                  <a16:creationId xmlns:a16="http://schemas.microsoft.com/office/drawing/2014/main" id="{49D81F65-01EA-1F44-A69D-EFD1CFEA9937}"/>
                </a:ext>
              </a:extLst>
            </p:cNvPr>
            <p:cNvSpPr/>
            <p:nvPr/>
          </p:nvSpPr>
          <p:spPr>
            <a:xfrm>
              <a:off x="5543364" y="1451030"/>
              <a:ext cx="722370" cy="34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a:t>
              </a:r>
            </a:p>
          </p:txBody>
        </p:sp>
        <p:cxnSp>
          <p:nvCxnSpPr>
            <p:cNvPr id="39" name="Straight Arrow Connector 38">
              <a:extLst>
                <a:ext uri="{FF2B5EF4-FFF2-40B4-BE49-F238E27FC236}">
                  <a16:creationId xmlns:a16="http://schemas.microsoft.com/office/drawing/2014/main" id="{820BCD38-8CD4-E444-89A1-B8EA356BBEE6}"/>
                </a:ext>
              </a:extLst>
            </p:cNvPr>
            <p:cNvCxnSpPr>
              <a:cxnSpLocks/>
            </p:cNvCxnSpPr>
            <p:nvPr/>
          </p:nvCxnSpPr>
          <p:spPr>
            <a:xfrm flipV="1">
              <a:off x="5633983" y="2729278"/>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DC8C8AA-6DC0-3F49-B515-52CA43941F78}"/>
                </a:ext>
              </a:extLst>
            </p:cNvPr>
            <p:cNvSpPr txBox="1"/>
            <p:nvPr/>
          </p:nvSpPr>
          <p:spPr>
            <a:xfrm>
              <a:off x="5289631" y="2732026"/>
              <a:ext cx="325173" cy="369332"/>
            </a:xfrm>
            <a:prstGeom prst="rect">
              <a:avLst/>
            </a:prstGeom>
            <a:noFill/>
          </p:spPr>
          <p:txBody>
            <a:bodyPr wrap="square" rtlCol="0">
              <a:spAutoFit/>
            </a:bodyPr>
            <a:lstStyle/>
            <a:p>
              <a:pPr algn="r"/>
              <a:r>
                <a:rPr lang="en-US" dirty="0"/>
                <a:t>I</a:t>
              </a:r>
              <a:r>
                <a:rPr lang="en-US" baseline="-25000" dirty="0"/>
                <a:t>T</a:t>
              </a:r>
              <a:r>
                <a:rPr lang="en-US" dirty="0"/>
                <a:t> </a:t>
              </a:r>
              <a:endParaRPr lang="en-US" sz="2800" dirty="0"/>
            </a:p>
          </p:txBody>
        </p:sp>
        <p:cxnSp>
          <p:nvCxnSpPr>
            <p:cNvPr id="41" name="Straight Arrow Connector 40">
              <a:extLst>
                <a:ext uri="{FF2B5EF4-FFF2-40B4-BE49-F238E27FC236}">
                  <a16:creationId xmlns:a16="http://schemas.microsoft.com/office/drawing/2014/main" id="{95A32ABF-AECD-6F4D-A421-E94F23F452A3}"/>
                </a:ext>
              </a:extLst>
            </p:cNvPr>
            <p:cNvCxnSpPr>
              <a:cxnSpLocks/>
            </p:cNvCxnSpPr>
            <p:nvPr/>
          </p:nvCxnSpPr>
          <p:spPr>
            <a:xfrm>
              <a:off x="5614804"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C60FEC6-2861-9D49-8E70-B80C0AD4C30B}"/>
                </a:ext>
              </a:extLst>
            </p:cNvPr>
            <p:cNvCxnSpPr>
              <a:cxnSpLocks/>
            </p:cNvCxnSpPr>
            <p:nvPr/>
          </p:nvCxnSpPr>
          <p:spPr>
            <a:xfrm>
              <a:off x="6949582"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2CDE07C-99CC-6C48-8958-DDDD0F7C5957}"/>
                </a:ext>
              </a:extLst>
            </p:cNvPr>
            <p:cNvCxnSpPr>
              <a:cxnSpLocks/>
            </p:cNvCxnSpPr>
            <p:nvPr/>
          </p:nvCxnSpPr>
          <p:spPr>
            <a:xfrm>
              <a:off x="8554736" y="1949647"/>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7DEC992-A9A2-D745-B9CD-CF8FD7DDDC14}"/>
                </a:ext>
              </a:extLst>
            </p:cNvPr>
            <p:cNvSpPr txBox="1"/>
            <p:nvPr/>
          </p:nvSpPr>
          <p:spPr>
            <a:xfrm>
              <a:off x="5349371" y="1708666"/>
              <a:ext cx="325730" cy="369332"/>
            </a:xfrm>
            <a:prstGeom prst="rect">
              <a:avLst/>
            </a:prstGeom>
            <a:noFill/>
          </p:spPr>
          <p:txBody>
            <a:bodyPr wrap="none" rtlCol="0">
              <a:spAutoFit/>
            </a:bodyPr>
            <a:lstStyle/>
            <a:p>
              <a:r>
                <a:rPr lang="en-US" dirty="0"/>
                <a:t>I</a:t>
              </a:r>
              <a:r>
                <a:rPr lang="en-US" baseline="-25000" dirty="0"/>
                <a:t>R</a:t>
              </a:r>
              <a:endParaRPr lang="en-US" sz="2800" baseline="-25000" dirty="0"/>
            </a:p>
          </p:txBody>
        </p:sp>
        <p:sp>
          <p:nvSpPr>
            <p:cNvPr id="62" name="TextBox 61">
              <a:extLst>
                <a:ext uri="{FF2B5EF4-FFF2-40B4-BE49-F238E27FC236}">
                  <a16:creationId xmlns:a16="http://schemas.microsoft.com/office/drawing/2014/main" id="{D64569DB-4FE0-004B-9EC4-26ED38CBCF8F}"/>
                </a:ext>
              </a:extLst>
            </p:cNvPr>
            <p:cNvSpPr txBox="1"/>
            <p:nvPr/>
          </p:nvSpPr>
          <p:spPr>
            <a:xfrm>
              <a:off x="6880974" y="1614762"/>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sp>
          <p:nvSpPr>
            <p:cNvPr id="63" name="TextBox 62">
              <a:extLst>
                <a:ext uri="{FF2B5EF4-FFF2-40B4-BE49-F238E27FC236}">
                  <a16:creationId xmlns:a16="http://schemas.microsoft.com/office/drawing/2014/main" id="{2A99E9F8-E663-8240-BB4F-85E1C6B90987}"/>
                </a:ext>
              </a:extLst>
            </p:cNvPr>
            <p:cNvSpPr txBox="1"/>
            <p:nvPr/>
          </p:nvSpPr>
          <p:spPr>
            <a:xfrm>
              <a:off x="8461561" y="1582563"/>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grpSp>
    </p:spTree>
    <p:custDataLst>
      <p:tags r:id="rId1"/>
    </p:custDataLst>
    <p:extLst>
      <p:ext uri="{BB962C8B-B14F-4D97-AF65-F5344CB8AC3E}">
        <p14:creationId xmlns:p14="http://schemas.microsoft.com/office/powerpoint/2010/main" val="365028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RLC circuits – step 2</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342765"/>
            <a:ext cx="4167098" cy="108610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capacitance of the capacitor. Enter your answer to 1 decimal place</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99915"/>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5338973" y="3877586"/>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556515" y="3852659"/>
            <a:ext cx="3086924"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4" name="Rectangle 23">
            <a:extLst>
              <a:ext uri="{FF2B5EF4-FFF2-40B4-BE49-F238E27FC236}">
                <a16:creationId xmlns:a16="http://schemas.microsoft.com/office/drawing/2014/main" id="{BE807625-3EA8-404E-B061-BB32B686EE9A}"/>
              </a:ext>
            </a:extLst>
          </p:cNvPr>
          <p:cNvSpPr/>
          <p:nvPr/>
        </p:nvSpPr>
        <p:spPr>
          <a:xfrm>
            <a:off x="1181090" y="3913176"/>
            <a:ext cx="375424" cy="523220"/>
          </a:xfrm>
          <a:prstGeom prst="rect">
            <a:avLst/>
          </a:prstGeom>
        </p:spPr>
        <p:txBody>
          <a:bodyPr wrap="none">
            <a:spAutoFit/>
          </a:bodyPr>
          <a:lstStyle/>
          <a:p>
            <a:r>
              <a:rPr lang="en-US" sz="2800" dirty="0"/>
              <a:t>C</a:t>
            </a:r>
          </a:p>
        </p:txBody>
      </p:sp>
      <p:sp>
        <p:nvSpPr>
          <p:cNvPr id="61" name="Rectangle 60">
            <a:extLst>
              <a:ext uri="{FF2B5EF4-FFF2-40B4-BE49-F238E27FC236}">
                <a16:creationId xmlns:a16="http://schemas.microsoft.com/office/drawing/2014/main" id="{189531A4-C421-BC47-987F-BC50B8D40292}"/>
              </a:ext>
            </a:extLst>
          </p:cNvPr>
          <p:cNvSpPr/>
          <p:nvPr/>
        </p:nvSpPr>
        <p:spPr>
          <a:xfrm>
            <a:off x="4634469" y="3863974"/>
            <a:ext cx="546945" cy="523220"/>
          </a:xfrm>
          <a:prstGeom prst="rect">
            <a:avLst/>
          </a:prstGeom>
        </p:spPr>
        <p:txBody>
          <a:bodyPr wrap="none">
            <a:spAutoFit/>
          </a:bodyPr>
          <a:lstStyle/>
          <a:p>
            <a:r>
              <a:rPr lang="en-US" sz="2800" dirty="0" err="1"/>
              <a:t>μF</a:t>
            </a:r>
            <a:endParaRPr lang="en-US" sz="2800" dirty="0"/>
          </a:p>
        </p:txBody>
      </p:sp>
      <p:grpSp>
        <p:nvGrpSpPr>
          <p:cNvPr id="28" name="Group 27">
            <a:extLst>
              <a:ext uri="{FF2B5EF4-FFF2-40B4-BE49-F238E27FC236}">
                <a16:creationId xmlns:a16="http://schemas.microsoft.com/office/drawing/2014/main" id="{16BB5C96-CB11-9444-A787-710B037B133F}"/>
              </a:ext>
            </a:extLst>
          </p:cNvPr>
          <p:cNvGrpSpPr/>
          <p:nvPr/>
        </p:nvGrpSpPr>
        <p:grpSpPr>
          <a:xfrm>
            <a:off x="5490349" y="1326157"/>
            <a:ext cx="4462892" cy="2351485"/>
            <a:chOff x="5289631" y="1326157"/>
            <a:chExt cx="4462892" cy="2351485"/>
          </a:xfrm>
        </p:grpSpPr>
        <p:grpSp>
          <p:nvGrpSpPr>
            <p:cNvPr id="31" name="Group 30">
              <a:extLst>
                <a:ext uri="{FF2B5EF4-FFF2-40B4-BE49-F238E27FC236}">
                  <a16:creationId xmlns:a16="http://schemas.microsoft.com/office/drawing/2014/main" id="{08A43D89-368C-CB44-8C46-A6FFB572EF9E}"/>
                </a:ext>
              </a:extLst>
            </p:cNvPr>
            <p:cNvGrpSpPr/>
            <p:nvPr/>
          </p:nvGrpSpPr>
          <p:grpSpPr>
            <a:xfrm>
              <a:off x="5510396" y="1326157"/>
              <a:ext cx="4242127" cy="2351485"/>
              <a:chOff x="695509" y="1604398"/>
              <a:chExt cx="4242127" cy="2351485"/>
            </a:xfrm>
          </p:grpSpPr>
          <p:pic>
            <p:nvPicPr>
              <p:cNvPr id="64" name="Picture 63" descr="A close up of text on a white background&#13;&#10;&#13;&#10;Description automatically generated">
                <a:extLst>
                  <a:ext uri="{FF2B5EF4-FFF2-40B4-BE49-F238E27FC236}">
                    <a16:creationId xmlns:a16="http://schemas.microsoft.com/office/drawing/2014/main" id="{764AABCE-96E1-F646-8D4F-68A472A85AF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5509" y="1604398"/>
                <a:ext cx="4242127" cy="2351485"/>
              </a:xfrm>
              <a:prstGeom prst="rect">
                <a:avLst/>
              </a:prstGeom>
            </p:spPr>
          </p:pic>
          <p:sp>
            <p:nvSpPr>
              <p:cNvPr id="65" name="Rectangle 64">
                <a:extLst>
                  <a:ext uri="{FF2B5EF4-FFF2-40B4-BE49-F238E27FC236}">
                    <a16:creationId xmlns:a16="http://schemas.microsoft.com/office/drawing/2014/main" id="{3CABF11B-9FCE-3B4B-8D30-A57BF8DE709E}"/>
                  </a:ext>
                </a:extLst>
              </p:cNvPr>
              <p:cNvSpPr/>
              <p:nvPr/>
            </p:nvSpPr>
            <p:spPr>
              <a:xfrm>
                <a:off x="2227112" y="1686921"/>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L</a:t>
                </a:r>
                <a:r>
                  <a:rPr lang="en-US" dirty="0">
                    <a:solidFill>
                      <a:schemeClr val="tx1"/>
                    </a:solidFill>
                  </a:rPr>
                  <a:t> = 40Ω</a:t>
                </a:r>
              </a:p>
            </p:txBody>
          </p:sp>
          <p:sp>
            <p:nvSpPr>
              <p:cNvPr id="66" name="Rectangle 65">
                <a:extLst>
                  <a:ext uri="{FF2B5EF4-FFF2-40B4-BE49-F238E27FC236}">
                    <a16:creationId xmlns:a16="http://schemas.microsoft.com/office/drawing/2014/main" id="{B233BA8D-4F68-2140-8BF8-577AD97069F3}"/>
                  </a:ext>
                </a:extLst>
              </p:cNvPr>
              <p:cNvSpPr/>
              <p:nvPr/>
            </p:nvSpPr>
            <p:spPr>
              <a:xfrm>
                <a:off x="3739849" y="1621013"/>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C</a:t>
                </a:r>
                <a:r>
                  <a:rPr lang="en-US" dirty="0">
                    <a:solidFill>
                      <a:schemeClr val="tx1"/>
                    </a:solidFill>
                  </a:rPr>
                  <a:t> = 60Ω</a:t>
                </a:r>
              </a:p>
            </p:txBody>
          </p:sp>
          <p:sp>
            <p:nvSpPr>
              <p:cNvPr id="67" name="Rectangle 66">
                <a:extLst>
                  <a:ext uri="{FF2B5EF4-FFF2-40B4-BE49-F238E27FC236}">
                    <a16:creationId xmlns:a16="http://schemas.microsoft.com/office/drawing/2014/main" id="{57F0ABAD-5A25-F84B-B0B3-BC0D9998A372}"/>
                  </a:ext>
                </a:extLst>
              </p:cNvPr>
              <p:cNvSpPr/>
              <p:nvPr/>
            </p:nvSpPr>
            <p:spPr>
              <a:xfrm>
                <a:off x="3182615" y="3608116"/>
                <a:ext cx="1324328"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a:t>
                </a:r>
                <a:r>
                  <a:rPr lang="en-US" baseline="-25000" dirty="0">
                    <a:solidFill>
                      <a:schemeClr val="tx1"/>
                    </a:solidFill>
                  </a:rPr>
                  <a:t>T</a:t>
                </a:r>
                <a:r>
                  <a:rPr lang="en-US" dirty="0">
                    <a:solidFill>
                      <a:schemeClr val="tx1"/>
                    </a:solidFill>
                  </a:rPr>
                  <a:t> = 230V</a:t>
                </a:r>
              </a:p>
            </p:txBody>
          </p:sp>
        </p:grpSp>
        <p:cxnSp>
          <p:nvCxnSpPr>
            <p:cNvPr id="32" name="Straight Arrow Connector 31">
              <a:extLst>
                <a:ext uri="{FF2B5EF4-FFF2-40B4-BE49-F238E27FC236}">
                  <a16:creationId xmlns:a16="http://schemas.microsoft.com/office/drawing/2014/main" id="{49BDD8E5-6E43-D04C-9E54-43ADDD5974D3}"/>
                </a:ext>
              </a:extLst>
            </p:cNvPr>
            <p:cNvCxnSpPr>
              <a:cxnSpLocks/>
            </p:cNvCxnSpPr>
            <p:nvPr/>
          </p:nvCxnSpPr>
          <p:spPr>
            <a:xfrm flipH="1">
              <a:off x="5972276" y="218661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9EB3F35-8AF7-A74B-8B13-B87AA5AC0E87}"/>
                </a:ext>
              </a:extLst>
            </p:cNvPr>
            <p:cNvSpPr txBox="1"/>
            <p:nvPr/>
          </p:nvSpPr>
          <p:spPr>
            <a:xfrm>
              <a:off x="6180006" y="2181890"/>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34" name="Straight Arrow Connector 33">
              <a:extLst>
                <a:ext uri="{FF2B5EF4-FFF2-40B4-BE49-F238E27FC236}">
                  <a16:creationId xmlns:a16="http://schemas.microsoft.com/office/drawing/2014/main" id="{0D5D841B-CB45-E743-9F6F-A3C32A92F665}"/>
                </a:ext>
              </a:extLst>
            </p:cNvPr>
            <p:cNvCxnSpPr>
              <a:cxnSpLocks/>
            </p:cNvCxnSpPr>
            <p:nvPr/>
          </p:nvCxnSpPr>
          <p:spPr>
            <a:xfrm flipH="1">
              <a:off x="724908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DCE1055-BAC6-7449-853A-0B5E7AC577E9}"/>
                </a:ext>
              </a:extLst>
            </p:cNvPr>
            <p:cNvSpPr txBox="1"/>
            <p:nvPr/>
          </p:nvSpPr>
          <p:spPr>
            <a:xfrm>
              <a:off x="7456814" y="2191465"/>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cxnSp>
          <p:nvCxnSpPr>
            <p:cNvPr id="36" name="Straight Arrow Connector 35">
              <a:extLst>
                <a:ext uri="{FF2B5EF4-FFF2-40B4-BE49-F238E27FC236}">
                  <a16:creationId xmlns:a16="http://schemas.microsoft.com/office/drawing/2014/main" id="{5CD7AA6D-463E-034C-BB82-7D18EBEC4D20}"/>
                </a:ext>
              </a:extLst>
            </p:cNvPr>
            <p:cNvCxnSpPr>
              <a:cxnSpLocks/>
            </p:cNvCxnSpPr>
            <p:nvPr/>
          </p:nvCxnSpPr>
          <p:spPr>
            <a:xfrm flipH="1">
              <a:off x="858485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4F4E55F-217E-D14A-A1EE-8FA33BADF59E}"/>
                </a:ext>
              </a:extLst>
            </p:cNvPr>
            <p:cNvSpPr txBox="1"/>
            <p:nvPr/>
          </p:nvSpPr>
          <p:spPr>
            <a:xfrm>
              <a:off x="8792584" y="2191465"/>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sp>
          <p:nvSpPr>
            <p:cNvPr id="38" name="Rectangle 37">
              <a:extLst>
                <a:ext uri="{FF2B5EF4-FFF2-40B4-BE49-F238E27FC236}">
                  <a16:creationId xmlns:a16="http://schemas.microsoft.com/office/drawing/2014/main" id="{BEE3E41F-75EF-4F44-9EFF-35C09FA1A1DE}"/>
                </a:ext>
              </a:extLst>
            </p:cNvPr>
            <p:cNvSpPr/>
            <p:nvPr/>
          </p:nvSpPr>
          <p:spPr>
            <a:xfrm>
              <a:off x="5543364" y="1451030"/>
              <a:ext cx="722370" cy="34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a:t>
              </a:r>
            </a:p>
          </p:txBody>
        </p:sp>
        <p:cxnSp>
          <p:nvCxnSpPr>
            <p:cNvPr id="39" name="Straight Arrow Connector 38">
              <a:extLst>
                <a:ext uri="{FF2B5EF4-FFF2-40B4-BE49-F238E27FC236}">
                  <a16:creationId xmlns:a16="http://schemas.microsoft.com/office/drawing/2014/main" id="{3DE5695D-4947-7A40-947B-6E1D95704DA9}"/>
                </a:ext>
              </a:extLst>
            </p:cNvPr>
            <p:cNvCxnSpPr>
              <a:cxnSpLocks/>
            </p:cNvCxnSpPr>
            <p:nvPr/>
          </p:nvCxnSpPr>
          <p:spPr>
            <a:xfrm flipV="1">
              <a:off x="5633983" y="2729278"/>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DF8F792-C2F1-C947-812D-C450F6E6400A}"/>
                </a:ext>
              </a:extLst>
            </p:cNvPr>
            <p:cNvSpPr txBox="1"/>
            <p:nvPr/>
          </p:nvSpPr>
          <p:spPr>
            <a:xfrm>
              <a:off x="5289631" y="2732026"/>
              <a:ext cx="325173" cy="369332"/>
            </a:xfrm>
            <a:prstGeom prst="rect">
              <a:avLst/>
            </a:prstGeom>
            <a:noFill/>
          </p:spPr>
          <p:txBody>
            <a:bodyPr wrap="square" rtlCol="0">
              <a:spAutoFit/>
            </a:bodyPr>
            <a:lstStyle/>
            <a:p>
              <a:pPr algn="r"/>
              <a:r>
                <a:rPr lang="en-US" dirty="0"/>
                <a:t>I</a:t>
              </a:r>
              <a:r>
                <a:rPr lang="en-US" baseline="-25000" dirty="0"/>
                <a:t>T</a:t>
              </a:r>
              <a:r>
                <a:rPr lang="en-US" dirty="0"/>
                <a:t> </a:t>
              </a:r>
              <a:endParaRPr lang="en-US" sz="2800" dirty="0"/>
            </a:p>
          </p:txBody>
        </p:sp>
        <p:cxnSp>
          <p:nvCxnSpPr>
            <p:cNvPr id="41" name="Straight Arrow Connector 40">
              <a:extLst>
                <a:ext uri="{FF2B5EF4-FFF2-40B4-BE49-F238E27FC236}">
                  <a16:creationId xmlns:a16="http://schemas.microsoft.com/office/drawing/2014/main" id="{D13662A0-61D7-FC4C-BEB7-A83C99834DFB}"/>
                </a:ext>
              </a:extLst>
            </p:cNvPr>
            <p:cNvCxnSpPr>
              <a:cxnSpLocks/>
            </p:cNvCxnSpPr>
            <p:nvPr/>
          </p:nvCxnSpPr>
          <p:spPr>
            <a:xfrm>
              <a:off x="5614804"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BC26F7D-610B-474A-907D-AA45ED790605}"/>
                </a:ext>
              </a:extLst>
            </p:cNvPr>
            <p:cNvCxnSpPr>
              <a:cxnSpLocks/>
            </p:cNvCxnSpPr>
            <p:nvPr/>
          </p:nvCxnSpPr>
          <p:spPr>
            <a:xfrm>
              <a:off x="6949582"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B458041-2761-CD4E-8D8B-AF7265833F93}"/>
                </a:ext>
              </a:extLst>
            </p:cNvPr>
            <p:cNvCxnSpPr>
              <a:cxnSpLocks/>
            </p:cNvCxnSpPr>
            <p:nvPr/>
          </p:nvCxnSpPr>
          <p:spPr>
            <a:xfrm>
              <a:off x="8554736" y="1949647"/>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D910641-F8D2-DD46-9A79-4362BFB124D1}"/>
                </a:ext>
              </a:extLst>
            </p:cNvPr>
            <p:cNvSpPr txBox="1"/>
            <p:nvPr/>
          </p:nvSpPr>
          <p:spPr>
            <a:xfrm>
              <a:off x="5349371" y="1708666"/>
              <a:ext cx="325730" cy="369332"/>
            </a:xfrm>
            <a:prstGeom prst="rect">
              <a:avLst/>
            </a:prstGeom>
            <a:noFill/>
          </p:spPr>
          <p:txBody>
            <a:bodyPr wrap="none" rtlCol="0">
              <a:spAutoFit/>
            </a:bodyPr>
            <a:lstStyle/>
            <a:p>
              <a:r>
                <a:rPr lang="en-US" dirty="0"/>
                <a:t>I</a:t>
              </a:r>
              <a:r>
                <a:rPr lang="en-US" baseline="-25000" dirty="0"/>
                <a:t>R</a:t>
              </a:r>
              <a:endParaRPr lang="en-US" sz="2800" baseline="-25000" dirty="0"/>
            </a:p>
          </p:txBody>
        </p:sp>
        <p:sp>
          <p:nvSpPr>
            <p:cNvPr id="62" name="TextBox 61">
              <a:extLst>
                <a:ext uri="{FF2B5EF4-FFF2-40B4-BE49-F238E27FC236}">
                  <a16:creationId xmlns:a16="http://schemas.microsoft.com/office/drawing/2014/main" id="{83B13C24-B8BE-3E43-8809-75544B87A798}"/>
                </a:ext>
              </a:extLst>
            </p:cNvPr>
            <p:cNvSpPr txBox="1"/>
            <p:nvPr/>
          </p:nvSpPr>
          <p:spPr>
            <a:xfrm>
              <a:off x="6880974" y="1614762"/>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sp>
          <p:nvSpPr>
            <p:cNvPr id="63" name="TextBox 62">
              <a:extLst>
                <a:ext uri="{FF2B5EF4-FFF2-40B4-BE49-F238E27FC236}">
                  <a16:creationId xmlns:a16="http://schemas.microsoft.com/office/drawing/2014/main" id="{45DC5BA8-CA88-7E41-93A2-0232A24F48FF}"/>
                </a:ext>
              </a:extLst>
            </p:cNvPr>
            <p:cNvSpPr txBox="1"/>
            <p:nvPr/>
          </p:nvSpPr>
          <p:spPr>
            <a:xfrm>
              <a:off x="8461561" y="1582563"/>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grpSp>
    </p:spTree>
    <p:custDataLst>
      <p:tags r:id="rId1"/>
    </p:custDataLst>
    <p:extLst>
      <p:ext uri="{BB962C8B-B14F-4D97-AF65-F5344CB8AC3E}">
        <p14:creationId xmlns:p14="http://schemas.microsoft.com/office/powerpoint/2010/main" val="86880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RLC circuits – step 2</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342765"/>
            <a:ext cx="4167098" cy="108610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phase angle. Enter your answer to three decimal places.</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99915"/>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5196096" y="4063326"/>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293275" y="4038399"/>
            <a:ext cx="350110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4" name="Rectangle 23">
            <a:extLst>
              <a:ext uri="{FF2B5EF4-FFF2-40B4-BE49-F238E27FC236}">
                <a16:creationId xmlns:a16="http://schemas.microsoft.com/office/drawing/2014/main" id="{BE807625-3EA8-404E-B061-BB32B686EE9A}"/>
              </a:ext>
            </a:extLst>
          </p:cNvPr>
          <p:cNvSpPr/>
          <p:nvPr/>
        </p:nvSpPr>
        <p:spPr>
          <a:xfrm>
            <a:off x="917851" y="4098916"/>
            <a:ext cx="375424" cy="523220"/>
          </a:xfrm>
          <a:prstGeom prst="rect">
            <a:avLst/>
          </a:prstGeom>
        </p:spPr>
        <p:txBody>
          <a:bodyPr wrap="none">
            <a:spAutoFit/>
          </a:bodyPr>
          <a:lstStyle/>
          <a:p>
            <a:r>
              <a:rPr lang="en-US" sz="2800" dirty="0" err="1"/>
              <a:t>θ</a:t>
            </a:r>
            <a:endParaRPr lang="en-US" sz="2800" dirty="0"/>
          </a:p>
        </p:txBody>
      </p:sp>
      <p:sp>
        <p:nvSpPr>
          <p:cNvPr id="28" name="Rectangle 27">
            <a:extLst>
              <a:ext uri="{FF2B5EF4-FFF2-40B4-BE49-F238E27FC236}">
                <a16:creationId xmlns:a16="http://schemas.microsoft.com/office/drawing/2014/main" id="{17FA685E-9CC9-8B48-9515-9608EDA37F81}"/>
              </a:ext>
            </a:extLst>
          </p:cNvPr>
          <p:cNvSpPr/>
          <p:nvPr/>
        </p:nvSpPr>
        <p:spPr>
          <a:xfrm>
            <a:off x="4797834" y="4061030"/>
            <a:ext cx="306494" cy="523220"/>
          </a:xfrm>
          <a:prstGeom prst="rect">
            <a:avLst/>
          </a:prstGeom>
        </p:spPr>
        <p:txBody>
          <a:bodyPr wrap="none">
            <a:spAutoFit/>
          </a:bodyPr>
          <a:lstStyle/>
          <a:p>
            <a:r>
              <a:rPr lang="en-US" sz="2800" dirty="0"/>
              <a:t>°</a:t>
            </a:r>
          </a:p>
        </p:txBody>
      </p:sp>
      <p:grpSp>
        <p:nvGrpSpPr>
          <p:cNvPr id="31" name="Group 30">
            <a:extLst>
              <a:ext uri="{FF2B5EF4-FFF2-40B4-BE49-F238E27FC236}">
                <a16:creationId xmlns:a16="http://schemas.microsoft.com/office/drawing/2014/main" id="{0246EDAA-BBFB-6E46-BC9B-AAA60D43264B}"/>
              </a:ext>
            </a:extLst>
          </p:cNvPr>
          <p:cNvGrpSpPr/>
          <p:nvPr/>
        </p:nvGrpSpPr>
        <p:grpSpPr>
          <a:xfrm>
            <a:off x="5490349" y="1326157"/>
            <a:ext cx="4462892" cy="2351485"/>
            <a:chOff x="5289631" y="1326157"/>
            <a:chExt cx="4462892" cy="2351485"/>
          </a:xfrm>
        </p:grpSpPr>
        <p:grpSp>
          <p:nvGrpSpPr>
            <p:cNvPr id="32" name="Group 31">
              <a:extLst>
                <a:ext uri="{FF2B5EF4-FFF2-40B4-BE49-F238E27FC236}">
                  <a16:creationId xmlns:a16="http://schemas.microsoft.com/office/drawing/2014/main" id="{C3C2561E-C6A3-ED4C-A8BC-56638B7C993D}"/>
                </a:ext>
              </a:extLst>
            </p:cNvPr>
            <p:cNvGrpSpPr/>
            <p:nvPr/>
          </p:nvGrpSpPr>
          <p:grpSpPr>
            <a:xfrm>
              <a:off x="5510396" y="1326157"/>
              <a:ext cx="4242127" cy="2351485"/>
              <a:chOff x="695509" y="1604398"/>
              <a:chExt cx="4242127" cy="2351485"/>
            </a:xfrm>
          </p:grpSpPr>
          <p:pic>
            <p:nvPicPr>
              <p:cNvPr id="64" name="Picture 63" descr="A close up of text on a white background&#13;&#10;&#13;&#10;Description automatically generated">
                <a:extLst>
                  <a:ext uri="{FF2B5EF4-FFF2-40B4-BE49-F238E27FC236}">
                    <a16:creationId xmlns:a16="http://schemas.microsoft.com/office/drawing/2014/main" id="{9E4DB819-8FD6-E743-B3BB-1B61C9A3F97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5509" y="1604398"/>
                <a:ext cx="4242127" cy="2351485"/>
              </a:xfrm>
              <a:prstGeom prst="rect">
                <a:avLst/>
              </a:prstGeom>
            </p:spPr>
          </p:pic>
          <p:sp>
            <p:nvSpPr>
              <p:cNvPr id="65" name="Rectangle 64">
                <a:extLst>
                  <a:ext uri="{FF2B5EF4-FFF2-40B4-BE49-F238E27FC236}">
                    <a16:creationId xmlns:a16="http://schemas.microsoft.com/office/drawing/2014/main" id="{91BCE1F8-33AC-F44B-A900-892C730604EF}"/>
                  </a:ext>
                </a:extLst>
              </p:cNvPr>
              <p:cNvSpPr/>
              <p:nvPr/>
            </p:nvSpPr>
            <p:spPr>
              <a:xfrm>
                <a:off x="2227112" y="1686921"/>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L</a:t>
                </a:r>
                <a:r>
                  <a:rPr lang="en-US" dirty="0">
                    <a:solidFill>
                      <a:schemeClr val="tx1"/>
                    </a:solidFill>
                  </a:rPr>
                  <a:t> = 40Ω</a:t>
                </a:r>
              </a:p>
            </p:txBody>
          </p:sp>
          <p:sp>
            <p:nvSpPr>
              <p:cNvPr id="66" name="Rectangle 65">
                <a:extLst>
                  <a:ext uri="{FF2B5EF4-FFF2-40B4-BE49-F238E27FC236}">
                    <a16:creationId xmlns:a16="http://schemas.microsoft.com/office/drawing/2014/main" id="{74465280-E9E8-A246-A39A-7205C1C83744}"/>
                  </a:ext>
                </a:extLst>
              </p:cNvPr>
              <p:cNvSpPr/>
              <p:nvPr/>
            </p:nvSpPr>
            <p:spPr>
              <a:xfrm>
                <a:off x="3739849" y="1621013"/>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C</a:t>
                </a:r>
                <a:r>
                  <a:rPr lang="en-US" dirty="0">
                    <a:solidFill>
                      <a:schemeClr val="tx1"/>
                    </a:solidFill>
                  </a:rPr>
                  <a:t> = 60Ω</a:t>
                </a:r>
              </a:p>
            </p:txBody>
          </p:sp>
          <p:sp>
            <p:nvSpPr>
              <p:cNvPr id="67" name="Rectangle 66">
                <a:extLst>
                  <a:ext uri="{FF2B5EF4-FFF2-40B4-BE49-F238E27FC236}">
                    <a16:creationId xmlns:a16="http://schemas.microsoft.com/office/drawing/2014/main" id="{20DC4012-1013-A242-9EE3-7065225C06D1}"/>
                  </a:ext>
                </a:extLst>
              </p:cNvPr>
              <p:cNvSpPr/>
              <p:nvPr/>
            </p:nvSpPr>
            <p:spPr>
              <a:xfrm>
                <a:off x="3182615" y="3608116"/>
                <a:ext cx="1324328"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a:t>
                </a:r>
                <a:r>
                  <a:rPr lang="en-US" baseline="-25000" dirty="0">
                    <a:solidFill>
                      <a:schemeClr val="tx1"/>
                    </a:solidFill>
                  </a:rPr>
                  <a:t>T</a:t>
                </a:r>
                <a:r>
                  <a:rPr lang="en-US" dirty="0">
                    <a:solidFill>
                      <a:schemeClr val="tx1"/>
                    </a:solidFill>
                  </a:rPr>
                  <a:t> = 230V</a:t>
                </a:r>
              </a:p>
            </p:txBody>
          </p:sp>
        </p:grpSp>
        <p:cxnSp>
          <p:nvCxnSpPr>
            <p:cNvPr id="33" name="Straight Arrow Connector 32">
              <a:extLst>
                <a:ext uri="{FF2B5EF4-FFF2-40B4-BE49-F238E27FC236}">
                  <a16:creationId xmlns:a16="http://schemas.microsoft.com/office/drawing/2014/main" id="{F3DF18DA-2816-DF47-918E-666B62821DE3}"/>
                </a:ext>
              </a:extLst>
            </p:cNvPr>
            <p:cNvCxnSpPr>
              <a:cxnSpLocks/>
            </p:cNvCxnSpPr>
            <p:nvPr/>
          </p:nvCxnSpPr>
          <p:spPr>
            <a:xfrm flipH="1">
              <a:off x="5972276" y="218661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FF9537E-9E7D-124B-88BD-AEB3C05006B9}"/>
                </a:ext>
              </a:extLst>
            </p:cNvPr>
            <p:cNvSpPr txBox="1"/>
            <p:nvPr/>
          </p:nvSpPr>
          <p:spPr>
            <a:xfrm>
              <a:off x="6180006" y="2181890"/>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35" name="Straight Arrow Connector 34">
              <a:extLst>
                <a:ext uri="{FF2B5EF4-FFF2-40B4-BE49-F238E27FC236}">
                  <a16:creationId xmlns:a16="http://schemas.microsoft.com/office/drawing/2014/main" id="{2CFF5455-A273-7047-82CC-5B89D661A564}"/>
                </a:ext>
              </a:extLst>
            </p:cNvPr>
            <p:cNvCxnSpPr>
              <a:cxnSpLocks/>
            </p:cNvCxnSpPr>
            <p:nvPr/>
          </p:nvCxnSpPr>
          <p:spPr>
            <a:xfrm flipH="1">
              <a:off x="724908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476F250-AA2D-EE48-8492-7E808AAF7A42}"/>
                </a:ext>
              </a:extLst>
            </p:cNvPr>
            <p:cNvSpPr txBox="1"/>
            <p:nvPr/>
          </p:nvSpPr>
          <p:spPr>
            <a:xfrm>
              <a:off x="7456814" y="2191465"/>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cxnSp>
          <p:nvCxnSpPr>
            <p:cNvPr id="37" name="Straight Arrow Connector 36">
              <a:extLst>
                <a:ext uri="{FF2B5EF4-FFF2-40B4-BE49-F238E27FC236}">
                  <a16:creationId xmlns:a16="http://schemas.microsoft.com/office/drawing/2014/main" id="{AB187F45-E6A6-C443-900C-2097A7D6924B}"/>
                </a:ext>
              </a:extLst>
            </p:cNvPr>
            <p:cNvCxnSpPr>
              <a:cxnSpLocks/>
            </p:cNvCxnSpPr>
            <p:nvPr/>
          </p:nvCxnSpPr>
          <p:spPr>
            <a:xfrm flipH="1">
              <a:off x="858485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67DDB38-96AF-9F4C-B07B-10BE008C875E}"/>
                </a:ext>
              </a:extLst>
            </p:cNvPr>
            <p:cNvSpPr txBox="1"/>
            <p:nvPr/>
          </p:nvSpPr>
          <p:spPr>
            <a:xfrm>
              <a:off x="8792584" y="2191465"/>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sp>
          <p:nvSpPr>
            <p:cNvPr id="39" name="Rectangle 38">
              <a:extLst>
                <a:ext uri="{FF2B5EF4-FFF2-40B4-BE49-F238E27FC236}">
                  <a16:creationId xmlns:a16="http://schemas.microsoft.com/office/drawing/2014/main" id="{B30A83A8-5ED5-AE4E-802A-D75BB5BD1880}"/>
                </a:ext>
              </a:extLst>
            </p:cNvPr>
            <p:cNvSpPr/>
            <p:nvPr/>
          </p:nvSpPr>
          <p:spPr>
            <a:xfrm>
              <a:off x="5543364" y="1451030"/>
              <a:ext cx="722370" cy="34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a:t>
              </a:r>
            </a:p>
          </p:txBody>
        </p:sp>
        <p:cxnSp>
          <p:nvCxnSpPr>
            <p:cNvPr id="40" name="Straight Arrow Connector 39">
              <a:extLst>
                <a:ext uri="{FF2B5EF4-FFF2-40B4-BE49-F238E27FC236}">
                  <a16:creationId xmlns:a16="http://schemas.microsoft.com/office/drawing/2014/main" id="{EA13337C-F7CD-944F-A426-C5F3B547E46D}"/>
                </a:ext>
              </a:extLst>
            </p:cNvPr>
            <p:cNvCxnSpPr>
              <a:cxnSpLocks/>
            </p:cNvCxnSpPr>
            <p:nvPr/>
          </p:nvCxnSpPr>
          <p:spPr>
            <a:xfrm flipV="1">
              <a:off x="5633983" y="2729278"/>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1319E7E-5C02-A442-A76E-BC85A794189A}"/>
                </a:ext>
              </a:extLst>
            </p:cNvPr>
            <p:cNvSpPr txBox="1"/>
            <p:nvPr/>
          </p:nvSpPr>
          <p:spPr>
            <a:xfrm>
              <a:off x="5289631" y="2732026"/>
              <a:ext cx="325173" cy="369332"/>
            </a:xfrm>
            <a:prstGeom prst="rect">
              <a:avLst/>
            </a:prstGeom>
            <a:noFill/>
          </p:spPr>
          <p:txBody>
            <a:bodyPr wrap="square" rtlCol="0">
              <a:spAutoFit/>
            </a:bodyPr>
            <a:lstStyle/>
            <a:p>
              <a:pPr algn="r"/>
              <a:r>
                <a:rPr lang="en-US" dirty="0"/>
                <a:t>I</a:t>
              </a:r>
              <a:r>
                <a:rPr lang="en-US" baseline="-25000" dirty="0"/>
                <a:t>T</a:t>
              </a:r>
              <a:r>
                <a:rPr lang="en-US" dirty="0"/>
                <a:t> </a:t>
              </a:r>
              <a:endParaRPr lang="en-US" sz="2800" dirty="0"/>
            </a:p>
          </p:txBody>
        </p:sp>
        <p:cxnSp>
          <p:nvCxnSpPr>
            <p:cNvPr id="42" name="Straight Arrow Connector 41">
              <a:extLst>
                <a:ext uri="{FF2B5EF4-FFF2-40B4-BE49-F238E27FC236}">
                  <a16:creationId xmlns:a16="http://schemas.microsoft.com/office/drawing/2014/main" id="{FE962C31-8BFB-074F-B8F3-8928BDB851E9}"/>
                </a:ext>
              </a:extLst>
            </p:cNvPr>
            <p:cNvCxnSpPr>
              <a:cxnSpLocks/>
            </p:cNvCxnSpPr>
            <p:nvPr/>
          </p:nvCxnSpPr>
          <p:spPr>
            <a:xfrm>
              <a:off x="5614804"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E4B95CC-CD2E-F446-B126-E3ECB406063A}"/>
                </a:ext>
              </a:extLst>
            </p:cNvPr>
            <p:cNvCxnSpPr>
              <a:cxnSpLocks/>
            </p:cNvCxnSpPr>
            <p:nvPr/>
          </p:nvCxnSpPr>
          <p:spPr>
            <a:xfrm>
              <a:off x="6949582"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8EEF94C-9EB3-7147-A908-E0F6B133F53E}"/>
                </a:ext>
              </a:extLst>
            </p:cNvPr>
            <p:cNvCxnSpPr>
              <a:cxnSpLocks/>
            </p:cNvCxnSpPr>
            <p:nvPr/>
          </p:nvCxnSpPr>
          <p:spPr>
            <a:xfrm>
              <a:off x="8554736" y="1949647"/>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EAE0AFD-7930-3940-B809-24B19D869FB3}"/>
                </a:ext>
              </a:extLst>
            </p:cNvPr>
            <p:cNvSpPr txBox="1"/>
            <p:nvPr/>
          </p:nvSpPr>
          <p:spPr>
            <a:xfrm>
              <a:off x="5349371" y="1708666"/>
              <a:ext cx="325730" cy="369332"/>
            </a:xfrm>
            <a:prstGeom prst="rect">
              <a:avLst/>
            </a:prstGeom>
            <a:noFill/>
          </p:spPr>
          <p:txBody>
            <a:bodyPr wrap="none" rtlCol="0">
              <a:spAutoFit/>
            </a:bodyPr>
            <a:lstStyle/>
            <a:p>
              <a:r>
                <a:rPr lang="en-US" dirty="0"/>
                <a:t>I</a:t>
              </a:r>
              <a:r>
                <a:rPr lang="en-US" baseline="-25000" dirty="0"/>
                <a:t>R</a:t>
              </a:r>
              <a:endParaRPr lang="en-US" sz="2800" baseline="-25000" dirty="0"/>
            </a:p>
          </p:txBody>
        </p:sp>
        <p:sp>
          <p:nvSpPr>
            <p:cNvPr id="62" name="TextBox 61">
              <a:extLst>
                <a:ext uri="{FF2B5EF4-FFF2-40B4-BE49-F238E27FC236}">
                  <a16:creationId xmlns:a16="http://schemas.microsoft.com/office/drawing/2014/main" id="{C4E7EE9E-9ADF-9B4D-B2DD-F1CA30C15E5D}"/>
                </a:ext>
              </a:extLst>
            </p:cNvPr>
            <p:cNvSpPr txBox="1"/>
            <p:nvPr/>
          </p:nvSpPr>
          <p:spPr>
            <a:xfrm>
              <a:off x="6880974" y="1614762"/>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sp>
          <p:nvSpPr>
            <p:cNvPr id="63" name="TextBox 62">
              <a:extLst>
                <a:ext uri="{FF2B5EF4-FFF2-40B4-BE49-F238E27FC236}">
                  <a16:creationId xmlns:a16="http://schemas.microsoft.com/office/drawing/2014/main" id="{9D1878A0-D90E-C349-ACD9-6CB370733253}"/>
                </a:ext>
              </a:extLst>
            </p:cNvPr>
            <p:cNvSpPr txBox="1"/>
            <p:nvPr/>
          </p:nvSpPr>
          <p:spPr>
            <a:xfrm>
              <a:off x="8461561" y="1582563"/>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grpSp>
    </p:spTree>
    <p:custDataLst>
      <p:tags r:id="rId1"/>
    </p:custDataLst>
    <p:extLst>
      <p:ext uri="{BB962C8B-B14F-4D97-AF65-F5344CB8AC3E}">
        <p14:creationId xmlns:p14="http://schemas.microsoft.com/office/powerpoint/2010/main" val="244865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RLC circuits – step 2</a:t>
            </a:r>
          </a:p>
        </p:txBody>
      </p:sp>
      <p:sp>
        <p:nvSpPr>
          <p:cNvPr id="16" name="Content Placeholder 2">
            <a:extLst>
              <a:ext uri="{FF2B5EF4-FFF2-40B4-BE49-F238E27FC236}">
                <a16:creationId xmlns:a16="http://schemas.microsoft.com/office/drawing/2014/main" id="{1CCDD842-9E2E-3C4E-A94F-4A7D1D10DA0F}"/>
              </a:ext>
            </a:extLst>
          </p:cNvPr>
          <p:cNvSpPr txBox="1">
            <a:spLocks/>
          </p:cNvSpPr>
          <p:nvPr/>
        </p:nvSpPr>
        <p:spPr>
          <a:xfrm>
            <a:off x="1122530" y="1109062"/>
            <a:ext cx="5708253" cy="111978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Draw the phasor diagram for this circuit on a piece of paper then take a photo of it and upload it to your online portfolio.</a:t>
            </a:r>
          </a:p>
        </p:txBody>
      </p:sp>
      <p:pic>
        <p:nvPicPr>
          <p:cNvPr id="17" name="Graphic 16" descr="User">
            <a:extLst>
              <a:ext uri="{FF2B5EF4-FFF2-40B4-BE49-F238E27FC236}">
                <a16:creationId xmlns:a16="http://schemas.microsoft.com/office/drawing/2014/main" id="{E63E65BD-A67D-FF46-9DC0-DE40325C37C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1109061"/>
            <a:ext cx="854046" cy="854046"/>
          </a:xfrm>
          <a:prstGeom prst="rect">
            <a:avLst/>
          </a:prstGeom>
        </p:spPr>
      </p:pic>
      <p:sp>
        <p:nvSpPr>
          <p:cNvPr id="19" name="Rounded Rectangle 18">
            <a:extLst>
              <a:ext uri="{FF2B5EF4-FFF2-40B4-BE49-F238E27FC236}">
                <a16:creationId xmlns:a16="http://schemas.microsoft.com/office/drawing/2014/main" id="{0AA8BD00-1CC5-1143-91D0-D01AEDEFF8C0}"/>
              </a:ext>
            </a:extLst>
          </p:cNvPr>
          <p:cNvSpPr/>
          <p:nvPr/>
        </p:nvSpPr>
        <p:spPr>
          <a:xfrm>
            <a:off x="1122530" y="3485099"/>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20" name="Rectangle 19">
            <a:extLst>
              <a:ext uri="{FF2B5EF4-FFF2-40B4-BE49-F238E27FC236}">
                <a16:creationId xmlns:a16="http://schemas.microsoft.com/office/drawing/2014/main" id="{27F00446-BFFC-0E48-A051-56918594D67C}"/>
              </a:ext>
            </a:extLst>
          </p:cNvPr>
          <p:cNvSpPr/>
          <p:nvPr/>
        </p:nvSpPr>
        <p:spPr>
          <a:xfrm>
            <a:off x="4059936" y="3544108"/>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C2AFC8B5-5797-F244-902B-59AFFA3A2368}"/>
              </a:ext>
            </a:extLst>
          </p:cNvPr>
          <p:cNvSpPr/>
          <p:nvPr/>
        </p:nvSpPr>
        <p:spPr>
          <a:xfrm>
            <a:off x="6219881" y="4029298"/>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2" name="Picture 11">
            <a:extLst>
              <a:ext uri="{FF2B5EF4-FFF2-40B4-BE49-F238E27FC236}">
                <a16:creationId xmlns:a16="http://schemas.microsoft.com/office/drawing/2014/main" id="{A565ECD6-B73B-CD40-828A-0A455FA077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Tree>
    <p:custDataLst>
      <p:tags r:id="rId1"/>
    </p:custDataLst>
    <p:extLst>
      <p:ext uri="{BB962C8B-B14F-4D97-AF65-F5344CB8AC3E}">
        <p14:creationId xmlns:p14="http://schemas.microsoft.com/office/powerpoint/2010/main" val="339625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RLC circuits - solution</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342765"/>
            <a:ext cx="4167098" cy="177191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Watch the video to see the full worked solution for this question.</a:t>
            </a:r>
          </a:p>
          <a:p>
            <a:pPr marL="0" indent="0" algn="just">
              <a:buNone/>
            </a:pPr>
            <a:r>
              <a:rPr lang="en-US" sz="2400" i="1" dirty="0"/>
              <a:t>You can also have a look at a simulation of the circuit.</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99915"/>
            <a:ext cx="854046" cy="854046"/>
          </a:xfrm>
          <a:prstGeom prst="rect">
            <a:avLst/>
          </a:prstGeom>
        </p:spPr>
      </p:pic>
      <p:sp>
        <p:nvSpPr>
          <p:cNvPr id="23" name="Rounded Rectangle 22">
            <a:extLst>
              <a:ext uri="{FF2B5EF4-FFF2-40B4-BE49-F238E27FC236}">
                <a16:creationId xmlns:a16="http://schemas.microsoft.com/office/drawing/2014/main" id="{FC5CE6E4-C9EA-5F40-A99F-6CB7C11A3FF4}"/>
              </a:ext>
            </a:extLst>
          </p:cNvPr>
          <p:cNvSpPr/>
          <p:nvPr/>
        </p:nvSpPr>
        <p:spPr>
          <a:xfrm>
            <a:off x="1812929" y="3298012"/>
            <a:ext cx="3199173"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Full worked solution</a:t>
            </a:r>
          </a:p>
        </p:txBody>
      </p:sp>
      <p:grpSp>
        <p:nvGrpSpPr>
          <p:cNvPr id="28" name="Group 27">
            <a:extLst>
              <a:ext uri="{FF2B5EF4-FFF2-40B4-BE49-F238E27FC236}">
                <a16:creationId xmlns:a16="http://schemas.microsoft.com/office/drawing/2014/main" id="{2D3B7A95-F0DC-7B4C-BAF1-0033391AA65C}"/>
              </a:ext>
            </a:extLst>
          </p:cNvPr>
          <p:cNvGrpSpPr/>
          <p:nvPr/>
        </p:nvGrpSpPr>
        <p:grpSpPr>
          <a:xfrm>
            <a:off x="5490349" y="1326157"/>
            <a:ext cx="4462892" cy="2351485"/>
            <a:chOff x="5289631" y="1326157"/>
            <a:chExt cx="4462892" cy="2351485"/>
          </a:xfrm>
        </p:grpSpPr>
        <p:grpSp>
          <p:nvGrpSpPr>
            <p:cNvPr id="31" name="Group 30">
              <a:extLst>
                <a:ext uri="{FF2B5EF4-FFF2-40B4-BE49-F238E27FC236}">
                  <a16:creationId xmlns:a16="http://schemas.microsoft.com/office/drawing/2014/main" id="{ACE67EA2-7527-DC42-86F5-F96D0840B23D}"/>
                </a:ext>
              </a:extLst>
            </p:cNvPr>
            <p:cNvGrpSpPr/>
            <p:nvPr/>
          </p:nvGrpSpPr>
          <p:grpSpPr>
            <a:xfrm>
              <a:off x="5510396" y="1326157"/>
              <a:ext cx="4242127" cy="2351485"/>
              <a:chOff x="695509" y="1604398"/>
              <a:chExt cx="4242127" cy="2351485"/>
            </a:xfrm>
          </p:grpSpPr>
          <p:pic>
            <p:nvPicPr>
              <p:cNvPr id="61" name="Picture 60" descr="A close up of text on a white background&#13;&#10;&#13;&#10;Description automatically generated">
                <a:extLst>
                  <a:ext uri="{FF2B5EF4-FFF2-40B4-BE49-F238E27FC236}">
                    <a16:creationId xmlns:a16="http://schemas.microsoft.com/office/drawing/2014/main" id="{249B5CF6-7193-7C43-8070-017E0F9D8B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5509" y="1604398"/>
                <a:ext cx="4242127" cy="2351485"/>
              </a:xfrm>
              <a:prstGeom prst="rect">
                <a:avLst/>
              </a:prstGeom>
            </p:spPr>
          </p:pic>
          <p:sp>
            <p:nvSpPr>
              <p:cNvPr id="62" name="Rectangle 61">
                <a:extLst>
                  <a:ext uri="{FF2B5EF4-FFF2-40B4-BE49-F238E27FC236}">
                    <a16:creationId xmlns:a16="http://schemas.microsoft.com/office/drawing/2014/main" id="{50D6A22A-1085-BE45-823A-E9503DB5BA24}"/>
                  </a:ext>
                </a:extLst>
              </p:cNvPr>
              <p:cNvSpPr/>
              <p:nvPr/>
            </p:nvSpPr>
            <p:spPr>
              <a:xfrm>
                <a:off x="2227112" y="1686921"/>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L</a:t>
                </a:r>
                <a:r>
                  <a:rPr lang="en-US" dirty="0">
                    <a:solidFill>
                      <a:schemeClr val="tx1"/>
                    </a:solidFill>
                  </a:rPr>
                  <a:t> = 40Ω</a:t>
                </a:r>
              </a:p>
            </p:txBody>
          </p:sp>
          <p:sp>
            <p:nvSpPr>
              <p:cNvPr id="63" name="Rectangle 62">
                <a:extLst>
                  <a:ext uri="{FF2B5EF4-FFF2-40B4-BE49-F238E27FC236}">
                    <a16:creationId xmlns:a16="http://schemas.microsoft.com/office/drawing/2014/main" id="{982FB33D-4A61-A24E-A87A-8AD7BCE7AB0F}"/>
                  </a:ext>
                </a:extLst>
              </p:cNvPr>
              <p:cNvSpPr/>
              <p:nvPr/>
            </p:nvSpPr>
            <p:spPr>
              <a:xfrm>
                <a:off x="3739849" y="1621013"/>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C</a:t>
                </a:r>
                <a:r>
                  <a:rPr lang="en-US" dirty="0">
                    <a:solidFill>
                      <a:schemeClr val="tx1"/>
                    </a:solidFill>
                  </a:rPr>
                  <a:t> = 60Ω</a:t>
                </a:r>
              </a:p>
            </p:txBody>
          </p:sp>
          <p:sp>
            <p:nvSpPr>
              <p:cNvPr id="64" name="Rectangle 63">
                <a:extLst>
                  <a:ext uri="{FF2B5EF4-FFF2-40B4-BE49-F238E27FC236}">
                    <a16:creationId xmlns:a16="http://schemas.microsoft.com/office/drawing/2014/main" id="{7079F991-D38B-C445-B57B-0A363EA2F8C8}"/>
                  </a:ext>
                </a:extLst>
              </p:cNvPr>
              <p:cNvSpPr/>
              <p:nvPr/>
            </p:nvSpPr>
            <p:spPr>
              <a:xfrm>
                <a:off x="3182615" y="3608116"/>
                <a:ext cx="1324328"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a:t>
                </a:r>
                <a:r>
                  <a:rPr lang="en-US" baseline="-25000" dirty="0">
                    <a:solidFill>
                      <a:schemeClr val="tx1"/>
                    </a:solidFill>
                  </a:rPr>
                  <a:t>T</a:t>
                </a:r>
                <a:r>
                  <a:rPr lang="en-US" dirty="0">
                    <a:solidFill>
                      <a:schemeClr val="tx1"/>
                    </a:solidFill>
                  </a:rPr>
                  <a:t> = 230V</a:t>
                </a:r>
              </a:p>
            </p:txBody>
          </p:sp>
        </p:grpSp>
        <p:cxnSp>
          <p:nvCxnSpPr>
            <p:cNvPr id="32" name="Straight Arrow Connector 31">
              <a:extLst>
                <a:ext uri="{FF2B5EF4-FFF2-40B4-BE49-F238E27FC236}">
                  <a16:creationId xmlns:a16="http://schemas.microsoft.com/office/drawing/2014/main" id="{C7DDB473-338A-2E4F-A5A0-54C6544430CC}"/>
                </a:ext>
              </a:extLst>
            </p:cNvPr>
            <p:cNvCxnSpPr>
              <a:cxnSpLocks/>
            </p:cNvCxnSpPr>
            <p:nvPr/>
          </p:nvCxnSpPr>
          <p:spPr>
            <a:xfrm flipH="1">
              <a:off x="5972276" y="218661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B1EEDC8-5CA0-7047-87F8-02AA9FFA5E55}"/>
                </a:ext>
              </a:extLst>
            </p:cNvPr>
            <p:cNvSpPr txBox="1"/>
            <p:nvPr/>
          </p:nvSpPr>
          <p:spPr>
            <a:xfrm>
              <a:off x="6180006" y="2181890"/>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34" name="Straight Arrow Connector 33">
              <a:extLst>
                <a:ext uri="{FF2B5EF4-FFF2-40B4-BE49-F238E27FC236}">
                  <a16:creationId xmlns:a16="http://schemas.microsoft.com/office/drawing/2014/main" id="{568896E5-5B26-F74E-89E2-2E7E9159FC4F}"/>
                </a:ext>
              </a:extLst>
            </p:cNvPr>
            <p:cNvCxnSpPr>
              <a:cxnSpLocks/>
            </p:cNvCxnSpPr>
            <p:nvPr/>
          </p:nvCxnSpPr>
          <p:spPr>
            <a:xfrm flipH="1">
              <a:off x="724908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CDB51E2-42F1-6B41-AF32-9687C1E53859}"/>
                </a:ext>
              </a:extLst>
            </p:cNvPr>
            <p:cNvSpPr txBox="1"/>
            <p:nvPr/>
          </p:nvSpPr>
          <p:spPr>
            <a:xfrm>
              <a:off x="7456814" y="2191465"/>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cxnSp>
          <p:nvCxnSpPr>
            <p:cNvPr id="36" name="Straight Arrow Connector 35">
              <a:extLst>
                <a:ext uri="{FF2B5EF4-FFF2-40B4-BE49-F238E27FC236}">
                  <a16:creationId xmlns:a16="http://schemas.microsoft.com/office/drawing/2014/main" id="{225B10A9-B717-D44F-B79A-98156933A4A0}"/>
                </a:ext>
              </a:extLst>
            </p:cNvPr>
            <p:cNvCxnSpPr>
              <a:cxnSpLocks/>
            </p:cNvCxnSpPr>
            <p:nvPr/>
          </p:nvCxnSpPr>
          <p:spPr>
            <a:xfrm flipH="1">
              <a:off x="858485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C59FC61-563A-4548-95CA-4B9A6462C982}"/>
                </a:ext>
              </a:extLst>
            </p:cNvPr>
            <p:cNvSpPr txBox="1"/>
            <p:nvPr/>
          </p:nvSpPr>
          <p:spPr>
            <a:xfrm>
              <a:off x="8792584" y="2191465"/>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sp>
          <p:nvSpPr>
            <p:cNvPr id="38" name="Rectangle 37">
              <a:extLst>
                <a:ext uri="{FF2B5EF4-FFF2-40B4-BE49-F238E27FC236}">
                  <a16:creationId xmlns:a16="http://schemas.microsoft.com/office/drawing/2014/main" id="{8BDD6F61-BBCA-0142-BCB3-FC745C39815A}"/>
                </a:ext>
              </a:extLst>
            </p:cNvPr>
            <p:cNvSpPr/>
            <p:nvPr/>
          </p:nvSpPr>
          <p:spPr>
            <a:xfrm>
              <a:off x="5543364" y="1451030"/>
              <a:ext cx="722370" cy="34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a:t>
              </a:r>
            </a:p>
          </p:txBody>
        </p:sp>
        <p:cxnSp>
          <p:nvCxnSpPr>
            <p:cNvPr id="39" name="Straight Arrow Connector 38">
              <a:extLst>
                <a:ext uri="{FF2B5EF4-FFF2-40B4-BE49-F238E27FC236}">
                  <a16:creationId xmlns:a16="http://schemas.microsoft.com/office/drawing/2014/main" id="{C6435D17-47A7-2B44-96A5-4E316B546C91}"/>
                </a:ext>
              </a:extLst>
            </p:cNvPr>
            <p:cNvCxnSpPr>
              <a:cxnSpLocks/>
            </p:cNvCxnSpPr>
            <p:nvPr/>
          </p:nvCxnSpPr>
          <p:spPr>
            <a:xfrm flipV="1">
              <a:off x="5633983" y="2729278"/>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52F3860-7F6D-2D4B-B1BC-61DE35C7B6A2}"/>
                </a:ext>
              </a:extLst>
            </p:cNvPr>
            <p:cNvSpPr txBox="1"/>
            <p:nvPr/>
          </p:nvSpPr>
          <p:spPr>
            <a:xfrm>
              <a:off x="5289631" y="2732026"/>
              <a:ext cx="325173" cy="369332"/>
            </a:xfrm>
            <a:prstGeom prst="rect">
              <a:avLst/>
            </a:prstGeom>
            <a:noFill/>
          </p:spPr>
          <p:txBody>
            <a:bodyPr wrap="square" rtlCol="0">
              <a:spAutoFit/>
            </a:bodyPr>
            <a:lstStyle/>
            <a:p>
              <a:pPr algn="r"/>
              <a:r>
                <a:rPr lang="en-US" dirty="0"/>
                <a:t>I</a:t>
              </a:r>
              <a:r>
                <a:rPr lang="en-US" baseline="-25000" dirty="0"/>
                <a:t>T</a:t>
              </a:r>
              <a:r>
                <a:rPr lang="en-US" dirty="0"/>
                <a:t> </a:t>
              </a:r>
              <a:endParaRPr lang="en-US" sz="2800" dirty="0"/>
            </a:p>
          </p:txBody>
        </p:sp>
        <p:cxnSp>
          <p:nvCxnSpPr>
            <p:cNvPr id="41" name="Straight Arrow Connector 40">
              <a:extLst>
                <a:ext uri="{FF2B5EF4-FFF2-40B4-BE49-F238E27FC236}">
                  <a16:creationId xmlns:a16="http://schemas.microsoft.com/office/drawing/2014/main" id="{100ABA69-1585-6E42-ACC7-999A60FD6BA7}"/>
                </a:ext>
              </a:extLst>
            </p:cNvPr>
            <p:cNvCxnSpPr>
              <a:cxnSpLocks/>
            </p:cNvCxnSpPr>
            <p:nvPr/>
          </p:nvCxnSpPr>
          <p:spPr>
            <a:xfrm>
              <a:off x="5614804"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92D5659-C01D-B441-988D-315683A13248}"/>
                </a:ext>
              </a:extLst>
            </p:cNvPr>
            <p:cNvCxnSpPr>
              <a:cxnSpLocks/>
            </p:cNvCxnSpPr>
            <p:nvPr/>
          </p:nvCxnSpPr>
          <p:spPr>
            <a:xfrm>
              <a:off x="6949582"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38921C4-EC3C-E64F-8279-11509616AAD5}"/>
                </a:ext>
              </a:extLst>
            </p:cNvPr>
            <p:cNvCxnSpPr>
              <a:cxnSpLocks/>
            </p:cNvCxnSpPr>
            <p:nvPr/>
          </p:nvCxnSpPr>
          <p:spPr>
            <a:xfrm>
              <a:off x="8554736" y="1949647"/>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46A5AD5-6E9F-594A-8894-3E93A9DF7139}"/>
                </a:ext>
              </a:extLst>
            </p:cNvPr>
            <p:cNvSpPr txBox="1"/>
            <p:nvPr/>
          </p:nvSpPr>
          <p:spPr>
            <a:xfrm>
              <a:off x="5349371" y="1708666"/>
              <a:ext cx="325730" cy="369332"/>
            </a:xfrm>
            <a:prstGeom prst="rect">
              <a:avLst/>
            </a:prstGeom>
            <a:noFill/>
          </p:spPr>
          <p:txBody>
            <a:bodyPr wrap="none" rtlCol="0">
              <a:spAutoFit/>
            </a:bodyPr>
            <a:lstStyle/>
            <a:p>
              <a:r>
                <a:rPr lang="en-US" dirty="0"/>
                <a:t>I</a:t>
              </a:r>
              <a:r>
                <a:rPr lang="en-US" baseline="-25000" dirty="0"/>
                <a:t>R</a:t>
              </a:r>
              <a:endParaRPr lang="en-US" sz="2800" baseline="-25000" dirty="0"/>
            </a:p>
          </p:txBody>
        </p:sp>
        <p:sp>
          <p:nvSpPr>
            <p:cNvPr id="59" name="TextBox 58">
              <a:extLst>
                <a:ext uri="{FF2B5EF4-FFF2-40B4-BE49-F238E27FC236}">
                  <a16:creationId xmlns:a16="http://schemas.microsoft.com/office/drawing/2014/main" id="{146EC921-C5D8-C444-BD03-4B58CD54B44D}"/>
                </a:ext>
              </a:extLst>
            </p:cNvPr>
            <p:cNvSpPr txBox="1"/>
            <p:nvPr/>
          </p:nvSpPr>
          <p:spPr>
            <a:xfrm>
              <a:off x="6880974" y="1614762"/>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sp>
          <p:nvSpPr>
            <p:cNvPr id="60" name="TextBox 59">
              <a:extLst>
                <a:ext uri="{FF2B5EF4-FFF2-40B4-BE49-F238E27FC236}">
                  <a16:creationId xmlns:a16="http://schemas.microsoft.com/office/drawing/2014/main" id="{A31FF9B1-4D05-3444-80D2-AA1534D42018}"/>
                </a:ext>
              </a:extLst>
            </p:cNvPr>
            <p:cNvSpPr txBox="1"/>
            <p:nvPr/>
          </p:nvSpPr>
          <p:spPr>
            <a:xfrm>
              <a:off x="8461561" y="1582563"/>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grpSp>
    </p:spTree>
    <p:custDataLst>
      <p:tags r:id="rId1"/>
    </p:custDataLst>
    <p:extLst>
      <p:ext uri="{BB962C8B-B14F-4D97-AF65-F5344CB8AC3E}">
        <p14:creationId xmlns:p14="http://schemas.microsoft.com/office/powerpoint/2010/main" val="90055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RLC circuits – example 2</a:t>
            </a:r>
          </a:p>
        </p:txBody>
      </p:sp>
      <p:sp>
        <p:nvSpPr>
          <p:cNvPr id="34" name="Rounded Rectangle 33">
            <a:extLst>
              <a:ext uri="{FF2B5EF4-FFF2-40B4-BE49-F238E27FC236}">
                <a16:creationId xmlns:a16="http://schemas.microsoft.com/office/drawing/2014/main" id="{5192065F-7461-304E-98E4-50DA0C0BB26F}"/>
              </a:ext>
            </a:extLst>
          </p:cNvPr>
          <p:cNvSpPr/>
          <p:nvPr/>
        </p:nvSpPr>
        <p:spPr>
          <a:xfrm>
            <a:off x="6162605" y="4077730"/>
            <a:ext cx="3199173"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Full worked solution</a:t>
            </a:r>
          </a:p>
        </p:txBody>
      </p:sp>
      <p:sp>
        <p:nvSpPr>
          <p:cNvPr id="21" name="Rounded Rectangle 20">
            <a:extLst>
              <a:ext uri="{FF2B5EF4-FFF2-40B4-BE49-F238E27FC236}">
                <a16:creationId xmlns:a16="http://schemas.microsoft.com/office/drawing/2014/main" id="{27CDDB1C-BA67-384E-BAB8-2EA26E5ED1FC}"/>
              </a:ext>
            </a:extLst>
          </p:cNvPr>
          <p:cNvSpPr/>
          <p:nvPr/>
        </p:nvSpPr>
        <p:spPr>
          <a:xfrm>
            <a:off x="5516019" y="965529"/>
            <a:ext cx="4279145" cy="27158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Calculate the:</a:t>
            </a:r>
          </a:p>
          <a:p>
            <a:pPr marL="514350" indent="-514350">
              <a:buFont typeface="+mj-lt"/>
              <a:buAutoNum type="arabicPeriod"/>
            </a:pPr>
            <a:r>
              <a:rPr lang="en-US" sz="2400" dirty="0"/>
              <a:t>Total voltage;</a:t>
            </a:r>
          </a:p>
          <a:p>
            <a:pPr marL="514350" indent="-514350">
              <a:buFont typeface="+mj-lt"/>
              <a:buAutoNum type="arabicPeriod"/>
            </a:pPr>
            <a:r>
              <a:rPr lang="en-US" sz="2400" dirty="0"/>
              <a:t>V</a:t>
            </a:r>
            <a:r>
              <a:rPr lang="en-US" sz="2400" baseline="-25000" dirty="0"/>
              <a:t>C</a:t>
            </a:r>
            <a:r>
              <a:rPr lang="en-US" sz="2400" dirty="0"/>
              <a:t> if X</a:t>
            </a:r>
            <a:r>
              <a:rPr lang="en-US" sz="2400" baseline="-25000" dirty="0"/>
              <a:t>C</a:t>
            </a:r>
            <a:r>
              <a:rPr lang="en-US" sz="2400" dirty="0"/>
              <a:t> = 3.979Ω;</a:t>
            </a:r>
          </a:p>
          <a:p>
            <a:pPr marL="514350" indent="-514350">
              <a:buFont typeface="+mj-lt"/>
              <a:buAutoNum type="arabicPeriod"/>
            </a:pPr>
            <a:r>
              <a:rPr lang="en-US" sz="2400" dirty="0"/>
              <a:t>V</a:t>
            </a:r>
            <a:r>
              <a:rPr lang="en-US" sz="2400" baseline="-25000" dirty="0"/>
              <a:t>L</a:t>
            </a:r>
            <a:r>
              <a:rPr lang="en-US" sz="2400" dirty="0"/>
              <a:t>;</a:t>
            </a:r>
          </a:p>
          <a:p>
            <a:pPr marL="514350" indent="-514350">
              <a:buFont typeface="+mj-lt"/>
              <a:buAutoNum type="arabicPeriod"/>
            </a:pPr>
            <a:r>
              <a:rPr lang="en-US" sz="2400" dirty="0"/>
              <a:t>Frequency of the supply;</a:t>
            </a:r>
          </a:p>
          <a:p>
            <a:pPr marL="514350" indent="-514350">
              <a:buFont typeface="+mj-lt"/>
              <a:buAutoNum type="arabicPeriod"/>
            </a:pPr>
            <a:r>
              <a:rPr lang="en-US" sz="2400" dirty="0"/>
              <a:t>Total impedance; and</a:t>
            </a:r>
          </a:p>
          <a:p>
            <a:r>
              <a:rPr lang="en-US" sz="2400" dirty="0"/>
              <a:t>Draw the phasor diagram</a:t>
            </a:r>
          </a:p>
        </p:txBody>
      </p:sp>
      <p:sp>
        <p:nvSpPr>
          <p:cNvPr id="22" name="Content Placeholder 2">
            <a:extLst>
              <a:ext uri="{FF2B5EF4-FFF2-40B4-BE49-F238E27FC236}">
                <a16:creationId xmlns:a16="http://schemas.microsoft.com/office/drawing/2014/main" id="{B40CD0DF-FCC7-5841-8A24-50B4010A759B}"/>
              </a:ext>
            </a:extLst>
          </p:cNvPr>
          <p:cNvSpPr txBox="1">
            <a:spLocks/>
          </p:cNvSpPr>
          <p:nvPr/>
        </p:nvSpPr>
        <p:spPr>
          <a:xfrm>
            <a:off x="1059370" y="4016447"/>
            <a:ext cx="4797143" cy="74268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Try the question on your own and then watch the full worked solution.</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5324" y="4016445"/>
            <a:ext cx="854046" cy="854046"/>
          </a:xfrm>
          <a:prstGeom prst="rect">
            <a:avLst/>
          </a:prstGeom>
        </p:spPr>
      </p:pic>
      <p:sp>
        <p:nvSpPr>
          <p:cNvPr id="15" name="Content Placeholder 2">
            <a:extLst>
              <a:ext uri="{FF2B5EF4-FFF2-40B4-BE49-F238E27FC236}">
                <a16:creationId xmlns:a16="http://schemas.microsoft.com/office/drawing/2014/main" id="{786CAB55-758A-524A-98AE-FA40640A9116}"/>
              </a:ext>
            </a:extLst>
          </p:cNvPr>
          <p:cNvSpPr>
            <a:spLocks noGrp="1"/>
          </p:cNvSpPr>
          <p:nvPr>
            <p:ph idx="1"/>
          </p:nvPr>
        </p:nvSpPr>
        <p:spPr>
          <a:xfrm>
            <a:off x="1122533" y="1091867"/>
            <a:ext cx="4167098" cy="2946404"/>
          </a:xfrm>
        </p:spPr>
        <p:txBody>
          <a:bodyPr>
            <a:noAutofit/>
          </a:bodyPr>
          <a:lstStyle/>
          <a:p>
            <a:pPr marL="0" indent="0" algn="just">
              <a:buNone/>
            </a:pPr>
            <a:r>
              <a:rPr lang="en-US" sz="2400" dirty="0"/>
              <a:t>A series RLC circuit has a total current of 3.67A. It contains a resistor (75Ω), an inductor (50mH) and a capacitor (125μF). In the circuit X</a:t>
            </a:r>
            <a:r>
              <a:rPr lang="en-US" sz="2400" baseline="-25000" dirty="0"/>
              <a:t>L</a:t>
            </a:r>
            <a:r>
              <a:rPr lang="en-US" sz="2400" dirty="0"/>
              <a:t> &gt; X</a:t>
            </a:r>
            <a:r>
              <a:rPr lang="en-US" sz="2400" baseline="-25000" dirty="0"/>
              <a:t>C</a:t>
            </a:r>
            <a:r>
              <a:rPr lang="en-US" sz="2400" dirty="0"/>
              <a:t>.</a:t>
            </a:r>
          </a:p>
          <a:p>
            <a:pPr marL="0" indent="0" algn="just">
              <a:buNone/>
            </a:pPr>
            <a:r>
              <a:rPr lang="en-US" sz="2400" dirty="0"/>
              <a:t>The true power is known to be 1.013kW with a phase angle of 52.161°.</a:t>
            </a:r>
          </a:p>
        </p:txBody>
      </p:sp>
    </p:spTree>
    <p:custDataLst>
      <p:tags r:id="rId1"/>
    </p:custDataLst>
    <p:extLst>
      <p:ext uri="{BB962C8B-B14F-4D97-AF65-F5344CB8AC3E}">
        <p14:creationId xmlns:p14="http://schemas.microsoft.com/office/powerpoint/2010/main" val="94077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46331"/>
          </a:xfrm>
          <a:prstGeom prst="rect">
            <a:avLst/>
          </a:prstGeom>
        </p:spPr>
        <p:txBody>
          <a:bodyPr wrap="square">
            <a:spAutoFit/>
          </a:bodyPr>
          <a:lstStyle/>
          <a:p>
            <a:r>
              <a:rPr lang="en-GB" dirty="0"/>
              <a:t>Create a 2 step animation showing the combining of the RL and RC waveforms into a single graph. On play, slide the 2 graphs towards each other to form the graph in the next slide.</a:t>
            </a:r>
          </a:p>
        </p:txBody>
      </p:sp>
      <p:grpSp>
        <p:nvGrpSpPr>
          <p:cNvPr id="21" name="Group 20">
            <a:extLst>
              <a:ext uri="{FF2B5EF4-FFF2-40B4-BE49-F238E27FC236}">
                <a16:creationId xmlns:a16="http://schemas.microsoft.com/office/drawing/2014/main" id="{603FEC25-6B52-4C49-BAFC-0ACF6B183C95}"/>
              </a:ext>
            </a:extLst>
          </p:cNvPr>
          <p:cNvGrpSpPr/>
          <p:nvPr/>
        </p:nvGrpSpPr>
        <p:grpSpPr>
          <a:xfrm>
            <a:off x="5999115" y="2193399"/>
            <a:ext cx="3264631" cy="1984646"/>
            <a:chOff x="5999115" y="2422007"/>
            <a:chExt cx="3264631" cy="1984646"/>
          </a:xfrm>
        </p:grpSpPr>
        <p:pic>
          <p:nvPicPr>
            <p:cNvPr id="4" name="Picture 3">
              <a:extLst>
                <a:ext uri="{FF2B5EF4-FFF2-40B4-BE49-F238E27FC236}">
                  <a16:creationId xmlns:a16="http://schemas.microsoft.com/office/drawing/2014/main" id="{B7CDBB42-6354-8E46-AAD1-E5B03F0935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9115" y="2422007"/>
              <a:ext cx="3264631" cy="1984646"/>
            </a:xfrm>
            <a:prstGeom prst="rect">
              <a:avLst/>
            </a:prstGeom>
          </p:spPr>
        </p:pic>
        <p:sp>
          <p:nvSpPr>
            <p:cNvPr id="5" name="TextBox 4">
              <a:extLst>
                <a:ext uri="{FF2B5EF4-FFF2-40B4-BE49-F238E27FC236}">
                  <a16:creationId xmlns:a16="http://schemas.microsoft.com/office/drawing/2014/main" id="{7804B8CF-26E9-8943-A82B-43C520EF0D8B}"/>
                </a:ext>
              </a:extLst>
            </p:cNvPr>
            <p:cNvSpPr txBox="1"/>
            <p:nvPr/>
          </p:nvSpPr>
          <p:spPr>
            <a:xfrm>
              <a:off x="7334920" y="2422007"/>
              <a:ext cx="407484" cy="369332"/>
            </a:xfrm>
            <a:prstGeom prst="rect">
              <a:avLst/>
            </a:prstGeom>
            <a:noFill/>
          </p:spPr>
          <p:txBody>
            <a:bodyPr wrap="none" rtlCol="0">
              <a:spAutoFit/>
            </a:bodyPr>
            <a:lstStyle/>
            <a:p>
              <a:r>
                <a:rPr lang="en-US" b="1" dirty="0">
                  <a:solidFill>
                    <a:srgbClr val="D26764"/>
                  </a:solidFill>
                </a:rPr>
                <a:t>V</a:t>
              </a:r>
              <a:r>
                <a:rPr lang="en-US" b="1" baseline="-25000" dirty="0">
                  <a:solidFill>
                    <a:srgbClr val="D26764"/>
                  </a:solidFill>
                </a:rPr>
                <a:t>R</a:t>
              </a:r>
            </a:p>
          </p:txBody>
        </p:sp>
        <p:sp>
          <p:nvSpPr>
            <p:cNvPr id="6" name="TextBox 5">
              <a:extLst>
                <a:ext uri="{FF2B5EF4-FFF2-40B4-BE49-F238E27FC236}">
                  <a16:creationId xmlns:a16="http://schemas.microsoft.com/office/drawing/2014/main" id="{3EFAE774-9639-FB49-AAFD-7A13E2C7BD37}"/>
                </a:ext>
              </a:extLst>
            </p:cNvPr>
            <p:cNvSpPr txBox="1"/>
            <p:nvPr/>
          </p:nvSpPr>
          <p:spPr>
            <a:xfrm>
              <a:off x="6714834" y="2574387"/>
              <a:ext cx="322524" cy="369332"/>
            </a:xfrm>
            <a:prstGeom prst="rect">
              <a:avLst/>
            </a:prstGeom>
            <a:noFill/>
          </p:spPr>
          <p:txBody>
            <a:bodyPr wrap="none" rtlCol="0">
              <a:spAutoFit/>
            </a:bodyPr>
            <a:lstStyle/>
            <a:p>
              <a:r>
                <a:rPr lang="en-US" b="1" dirty="0">
                  <a:solidFill>
                    <a:srgbClr val="589F64"/>
                  </a:solidFill>
                </a:rPr>
                <a:t>I</a:t>
              </a:r>
              <a:r>
                <a:rPr lang="en-US" b="1" baseline="-25000" dirty="0">
                  <a:solidFill>
                    <a:srgbClr val="589F64"/>
                  </a:solidFill>
                </a:rPr>
                <a:t>T</a:t>
              </a:r>
            </a:p>
          </p:txBody>
        </p:sp>
        <p:cxnSp>
          <p:nvCxnSpPr>
            <p:cNvPr id="7" name="Straight Arrow Connector 6">
              <a:extLst>
                <a:ext uri="{FF2B5EF4-FFF2-40B4-BE49-F238E27FC236}">
                  <a16:creationId xmlns:a16="http://schemas.microsoft.com/office/drawing/2014/main" id="{B3072B57-BD00-E240-A5EB-37050D056B81}"/>
                </a:ext>
              </a:extLst>
            </p:cNvPr>
            <p:cNvCxnSpPr>
              <a:stCxn id="5" idx="1"/>
            </p:cNvCxnSpPr>
            <p:nvPr/>
          </p:nvCxnSpPr>
          <p:spPr>
            <a:xfrm flipH="1">
              <a:off x="7046442" y="2606673"/>
              <a:ext cx="288478" cy="0"/>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C8529A-AA5B-FD4D-B3FB-A06F1A6CF82B}"/>
                </a:ext>
              </a:extLst>
            </p:cNvPr>
            <p:cNvCxnSpPr>
              <a:cxnSpLocks/>
            </p:cNvCxnSpPr>
            <p:nvPr/>
          </p:nvCxnSpPr>
          <p:spPr>
            <a:xfrm flipH="1">
              <a:off x="6714834" y="2889265"/>
              <a:ext cx="90123" cy="134432"/>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1BB4D4-5940-794D-BAA0-82F9909250F6}"/>
                </a:ext>
              </a:extLst>
            </p:cNvPr>
            <p:cNvSpPr txBox="1"/>
            <p:nvPr/>
          </p:nvSpPr>
          <p:spPr>
            <a:xfrm>
              <a:off x="8457903" y="3028616"/>
              <a:ext cx="398955" cy="369332"/>
            </a:xfrm>
            <a:prstGeom prst="rect">
              <a:avLst/>
            </a:prstGeom>
            <a:noFill/>
          </p:spPr>
          <p:txBody>
            <a:bodyPr wrap="none" rtlCol="0">
              <a:spAutoFit/>
            </a:bodyPr>
            <a:lstStyle/>
            <a:p>
              <a:r>
                <a:rPr lang="en-US" b="1" dirty="0">
                  <a:solidFill>
                    <a:srgbClr val="4D85BE"/>
                  </a:solidFill>
                </a:rPr>
                <a:t>V</a:t>
              </a:r>
              <a:r>
                <a:rPr lang="en-US" b="1" baseline="-25000" dirty="0">
                  <a:solidFill>
                    <a:srgbClr val="4D85BE"/>
                  </a:solidFill>
                </a:rPr>
                <a:t>C</a:t>
              </a:r>
            </a:p>
          </p:txBody>
        </p:sp>
        <p:cxnSp>
          <p:nvCxnSpPr>
            <p:cNvPr id="10" name="Straight Arrow Connector 9">
              <a:extLst>
                <a:ext uri="{FF2B5EF4-FFF2-40B4-BE49-F238E27FC236}">
                  <a16:creationId xmlns:a16="http://schemas.microsoft.com/office/drawing/2014/main" id="{C261E7AD-020A-F84C-A10E-A4AFC11ADF06}"/>
                </a:ext>
              </a:extLst>
            </p:cNvPr>
            <p:cNvCxnSpPr>
              <a:cxnSpLocks/>
            </p:cNvCxnSpPr>
            <p:nvPr/>
          </p:nvCxnSpPr>
          <p:spPr>
            <a:xfrm flipH="1">
              <a:off x="8198005" y="3236445"/>
              <a:ext cx="288478" cy="0"/>
            </a:xfrm>
            <a:prstGeom prst="straightConnector1">
              <a:avLst/>
            </a:prstGeom>
            <a:ln w="28575">
              <a:solidFill>
                <a:srgbClr val="4D85B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2497B83-BF06-364A-8602-9CFBBD313972}"/>
              </a:ext>
            </a:extLst>
          </p:cNvPr>
          <p:cNvGrpSpPr/>
          <p:nvPr/>
        </p:nvGrpSpPr>
        <p:grpSpPr>
          <a:xfrm>
            <a:off x="1224249" y="2148858"/>
            <a:ext cx="3218790" cy="2040964"/>
            <a:chOff x="1224249" y="2377466"/>
            <a:chExt cx="3218790" cy="2040964"/>
          </a:xfrm>
        </p:grpSpPr>
        <p:pic>
          <p:nvPicPr>
            <p:cNvPr id="11" name="Picture 10">
              <a:extLst>
                <a:ext uri="{FF2B5EF4-FFF2-40B4-BE49-F238E27FC236}">
                  <a16:creationId xmlns:a16="http://schemas.microsoft.com/office/drawing/2014/main" id="{9D81C86E-339B-6641-ACA7-691A45A745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4249" y="2377466"/>
              <a:ext cx="3218790" cy="2040964"/>
            </a:xfrm>
            <a:prstGeom prst="rect">
              <a:avLst/>
            </a:prstGeom>
          </p:spPr>
        </p:pic>
        <p:sp>
          <p:nvSpPr>
            <p:cNvPr id="12" name="TextBox 11">
              <a:extLst>
                <a:ext uri="{FF2B5EF4-FFF2-40B4-BE49-F238E27FC236}">
                  <a16:creationId xmlns:a16="http://schemas.microsoft.com/office/drawing/2014/main" id="{322D4A58-96A9-6247-869F-63CD29FB505E}"/>
                </a:ext>
              </a:extLst>
            </p:cNvPr>
            <p:cNvSpPr txBox="1"/>
            <p:nvPr/>
          </p:nvSpPr>
          <p:spPr>
            <a:xfrm>
              <a:off x="2683969" y="2509090"/>
              <a:ext cx="407484" cy="369332"/>
            </a:xfrm>
            <a:prstGeom prst="rect">
              <a:avLst/>
            </a:prstGeom>
            <a:noFill/>
          </p:spPr>
          <p:txBody>
            <a:bodyPr wrap="none" rtlCol="0">
              <a:spAutoFit/>
            </a:bodyPr>
            <a:lstStyle/>
            <a:p>
              <a:r>
                <a:rPr lang="en-US" b="1" dirty="0">
                  <a:solidFill>
                    <a:srgbClr val="D26764"/>
                  </a:solidFill>
                </a:rPr>
                <a:t>V</a:t>
              </a:r>
              <a:r>
                <a:rPr lang="en-US" b="1" baseline="-25000" dirty="0">
                  <a:solidFill>
                    <a:srgbClr val="D26764"/>
                  </a:solidFill>
                </a:rPr>
                <a:t>R</a:t>
              </a:r>
            </a:p>
          </p:txBody>
        </p:sp>
        <p:sp>
          <p:nvSpPr>
            <p:cNvPr id="13" name="TextBox 12">
              <a:extLst>
                <a:ext uri="{FF2B5EF4-FFF2-40B4-BE49-F238E27FC236}">
                  <a16:creationId xmlns:a16="http://schemas.microsoft.com/office/drawing/2014/main" id="{F51FD9FC-2446-BE44-8754-DB0688E2E087}"/>
                </a:ext>
              </a:extLst>
            </p:cNvPr>
            <p:cNvSpPr txBox="1"/>
            <p:nvPr/>
          </p:nvSpPr>
          <p:spPr>
            <a:xfrm>
              <a:off x="2770352" y="2775447"/>
              <a:ext cx="322524" cy="369332"/>
            </a:xfrm>
            <a:prstGeom prst="rect">
              <a:avLst/>
            </a:prstGeom>
            <a:noFill/>
          </p:spPr>
          <p:txBody>
            <a:bodyPr wrap="none" rtlCol="0">
              <a:spAutoFit/>
            </a:bodyPr>
            <a:lstStyle/>
            <a:p>
              <a:r>
                <a:rPr lang="en-US" b="1" dirty="0">
                  <a:solidFill>
                    <a:srgbClr val="589F64"/>
                  </a:solidFill>
                </a:rPr>
                <a:t>I</a:t>
              </a:r>
              <a:r>
                <a:rPr lang="en-US" b="1" baseline="-25000" dirty="0">
                  <a:solidFill>
                    <a:srgbClr val="589F64"/>
                  </a:solidFill>
                </a:rPr>
                <a:t>T</a:t>
              </a:r>
            </a:p>
          </p:txBody>
        </p:sp>
        <p:cxnSp>
          <p:nvCxnSpPr>
            <p:cNvPr id="14" name="Straight Arrow Connector 13">
              <a:extLst>
                <a:ext uri="{FF2B5EF4-FFF2-40B4-BE49-F238E27FC236}">
                  <a16:creationId xmlns:a16="http://schemas.microsoft.com/office/drawing/2014/main" id="{652C2F4B-5C00-1440-82EB-445423B479B3}"/>
                </a:ext>
              </a:extLst>
            </p:cNvPr>
            <p:cNvCxnSpPr>
              <a:stCxn id="12" idx="1"/>
            </p:cNvCxnSpPr>
            <p:nvPr/>
          </p:nvCxnSpPr>
          <p:spPr>
            <a:xfrm flipH="1">
              <a:off x="2395491" y="2693756"/>
              <a:ext cx="288478" cy="0"/>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E9E1D65-8E96-A647-B1CC-9EA4DE6CE503}"/>
                </a:ext>
              </a:extLst>
            </p:cNvPr>
            <p:cNvCxnSpPr>
              <a:cxnSpLocks/>
            </p:cNvCxnSpPr>
            <p:nvPr/>
          </p:nvCxnSpPr>
          <p:spPr>
            <a:xfrm flipH="1">
              <a:off x="2597584" y="2960113"/>
              <a:ext cx="172769" cy="260160"/>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38C2CCD-25F2-3446-B430-4C41D383B209}"/>
                </a:ext>
              </a:extLst>
            </p:cNvPr>
            <p:cNvSpPr txBox="1"/>
            <p:nvPr/>
          </p:nvSpPr>
          <p:spPr>
            <a:xfrm>
              <a:off x="4035556" y="2958533"/>
              <a:ext cx="386644" cy="369332"/>
            </a:xfrm>
            <a:prstGeom prst="rect">
              <a:avLst/>
            </a:prstGeom>
            <a:noFill/>
          </p:spPr>
          <p:txBody>
            <a:bodyPr wrap="none" rtlCol="0">
              <a:spAutoFit/>
            </a:bodyPr>
            <a:lstStyle/>
            <a:p>
              <a:r>
                <a:rPr lang="en-US" b="1" dirty="0">
                  <a:solidFill>
                    <a:srgbClr val="4D85BE"/>
                  </a:solidFill>
                </a:rPr>
                <a:t>V</a:t>
              </a:r>
              <a:r>
                <a:rPr lang="en-US" b="1" baseline="-25000" dirty="0">
                  <a:solidFill>
                    <a:srgbClr val="4D85BE"/>
                  </a:solidFill>
                </a:rPr>
                <a:t>L</a:t>
              </a:r>
            </a:p>
          </p:txBody>
        </p:sp>
        <p:cxnSp>
          <p:nvCxnSpPr>
            <p:cNvPr id="17" name="Straight Arrow Connector 16">
              <a:extLst>
                <a:ext uri="{FF2B5EF4-FFF2-40B4-BE49-F238E27FC236}">
                  <a16:creationId xmlns:a16="http://schemas.microsoft.com/office/drawing/2014/main" id="{FC2A75C0-9F79-B647-8261-8703D519251E}"/>
                </a:ext>
              </a:extLst>
            </p:cNvPr>
            <p:cNvCxnSpPr>
              <a:stCxn id="16" idx="1"/>
            </p:cNvCxnSpPr>
            <p:nvPr/>
          </p:nvCxnSpPr>
          <p:spPr>
            <a:xfrm flipH="1">
              <a:off x="3747078" y="3143199"/>
              <a:ext cx="288478" cy="0"/>
            </a:xfrm>
            <a:prstGeom prst="straightConnector1">
              <a:avLst/>
            </a:prstGeom>
            <a:ln w="28575">
              <a:solidFill>
                <a:srgbClr val="4D85BE"/>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EC4397AB-DC93-A440-A11A-B955D02CF36E}"/>
              </a:ext>
            </a:extLst>
          </p:cNvPr>
          <p:cNvSpPr txBox="1"/>
          <p:nvPr/>
        </p:nvSpPr>
        <p:spPr>
          <a:xfrm>
            <a:off x="1932718" y="1800083"/>
            <a:ext cx="1699440" cy="369332"/>
          </a:xfrm>
          <a:prstGeom prst="rect">
            <a:avLst/>
          </a:prstGeom>
          <a:noFill/>
        </p:spPr>
        <p:txBody>
          <a:bodyPr wrap="none" rtlCol="0">
            <a:spAutoFit/>
          </a:bodyPr>
          <a:lstStyle/>
          <a:p>
            <a:r>
              <a:rPr lang="en-US" b="1" dirty="0"/>
              <a:t>Series RL Circuit</a:t>
            </a:r>
          </a:p>
        </p:txBody>
      </p:sp>
      <p:sp>
        <p:nvSpPr>
          <p:cNvPr id="19" name="TextBox 18">
            <a:extLst>
              <a:ext uri="{FF2B5EF4-FFF2-40B4-BE49-F238E27FC236}">
                <a16:creationId xmlns:a16="http://schemas.microsoft.com/office/drawing/2014/main" id="{3AF76879-B721-1A45-AF1C-A5C01826868C}"/>
              </a:ext>
            </a:extLst>
          </p:cNvPr>
          <p:cNvSpPr txBox="1"/>
          <p:nvPr/>
        </p:nvSpPr>
        <p:spPr>
          <a:xfrm>
            <a:off x="6650768" y="1879543"/>
            <a:ext cx="1721818" cy="369332"/>
          </a:xfrm>
          <a:prstGeom prst="rect">
            <a:avLst/>
          </a:prstGeom>
          <a:noFill/>
        </p:spPr>
        <p:txBody>
          <a:bodyPr wrap="none" rtlCol="0">
            <a:spAutoFit/>
          </a:bodyPr>
          <a:lstStyle/>
          <a:p>
            <a:r>
              <a:rPr lang="en-US" b="1" dirty="0"/>
              <a:t>Series RC Circuit</a:t>
            </a:r>
          </a:p>
        </p:txBody>
      </p:sp>
      <p:sp>
        <p:nvSpPr>
          <p:cNvPr id="22" name="TextBox 21">
            <a:extLst>
              <a:ext uri="{FF2B5EF4-FFF2-40B4-BE49-F238E27FC236}">
                <a16:creationId xmlns:a16="http://schemas.microsoft.com/office/drawing/2014/main" id="{F1CFD991-9BB3-BE44-82D1-0E375D5B621D}"/>
              </a:ext>
            </a:extLst>
          </p:cNvPr>
          <p:cNvSpPr txBox="1"/>
          <p:nvPr/>
        </p:nvSpPr>
        <p:spPr>
          <a:xfrm>
            <a:off x="1224249" y="4243383"/>
            <a:ext cx="3218791" cy="646331"/>
          </a:xfrm>
          <a:prstGeom prst="rect">
            <a:avLst/>
          </a:prstGeom>
          <a:noFill/>
        </p:spPr>
        <p:txBody>
          <a:bodyPr wrap="square" rtlCol="0">
            <a:spAutoFit/>
          </a:bodyPr>
          <a:lstStyle/>
          <a:p>
            <a:r>
              <a:rPr lang="en-US" dirty="0"/>
              <a:t>In a series RL circuit, the voltage </a:t>
            </a:r>
            <a:r>
              <a:rPr lang="en-US" b="1" dirty="0"/>
              <a:t>leads</a:t>
            </a:r>
            <a:r>
              <a:rPr lang="en-US" dirty="0"/>
              <a:t> the current.</a:t>
            </a:r>
          </a:p>
        </p:txBody>
      </p:sp>
      <p:sp>
        <p:nvSpPr>
          <p:cNvPr id="23" name="TextBox 22">
            <a:extLst>
              <a:ext uri="{FF2B5EF4-FFF2-40B4-BE49-F238E27FC236}">
                <a16:creationId xmlns:a16="http://schemas.microsoft.com/office/drawing/2014/main" id="{48BB7AD8-D923-CE41-9D1B-242704DA6CD4}"/>
              </a:ext>
            </a:extLst>
          </p:cNvPr>
          <p:cNvSpPr txBox="1"/>
          <p:nvPr/>
        </p:nvSpPr>
        <p:spPr>
          <a:xfrm>
            <a:off x="6044955" y="4223191"/>
            <a:ext cx="3218791" cy="646331"/>
          </a:xfrm>
          <a:prstGeom prst="rect">
            <a:avLst/>
          </a:prstGeom>
          <a:noFill/>
        </p:spPr>
        <p:txBody>
          <a:bodyPr wrap="square" rtlCol="0">
            <a:spAutoFit/>
          </a:bodyPr>
          <a:lstStyle/>
          <a:p>
            <a:r>
              <a:rPr lang="en-US" dirty="0"/>
              <a:t>In a series RC circuit, the voltage </a:t>
            </a:r>
            <a:r>
              <a:rPr lang="en-US" b="1" dirty="0"/>
              <a:t>lags</a:t>
            </a:r>
            <a:r>
              <a:rPr lang="en-US" dirty="0"/>
              <a:t> the current.</a:t>
            </a:r>
          </a:p>
        </p:txBody>
      </p:sp>
    </p:spTree>
    <p:custDataLst>
      <p:tags r:id="rId1"/>
    </p:custDataLst>
    <p:extLst>
      <p:ext uri="{BB962C8B-B14F-4D97-AF65-F5344CB8AC3E}">
        <p14:creationId xmlns:p14="http://schemas.microsoft.com/office/powerpoint/2010/main" val="2928247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043078"/>
            <a:ext cx="9647050" cy="646331"/>
          </a:xfrm>
          <a:prstGeom prst="rect">
            <a:avLst/>
          </a:prstGeom>
        </p:spPr>
        <p:txBody>
          <a:bodyPr wrap="square">
            <a:spAutoFit/>
          </a:bodyPr>
          <a:lstStyle/>
          <a:p>
            <a:r>
              <a:rPr lang="en-GB" dirty="0"/>
              <a:t>This is what the final graph must look like. Transition to the new heading and description. Also transition between the initial and final label positions.</a:t>
            </a:r>
          </a:p>
        </p:txBody>
      </p:sp>
      <p:sp>
        <p:nvSpPr>
          <p:cNvPr id="18" name="TextBox 17">
            <a:extLst>
              <a:ext uri="{FF2B5EF4-FFF2-40B4-BE49-F238E27FC236}">
                <a16:creationId xmlns:a16="http://schemas.microsoft.com/office/drawing/2014/main" id="{EC4397AB-DC93-A440-A11A-B955D02CF36E}"/>
              </a:ext>
            </a:extLst>
          </p:cNvPr>
          <p:cNvSpPr txBox="1"/>
          <p:nvPr/>
        </p:nvSpPr>
        <p:spPr>
          <a:xfrm>
            <a:off x="4221588" y="1696987"/>
            <a:ext cx="1818447" cy="369332"/>
          </a:xfrm>
          <a:prstGeom prst="rect">
            <a:avLst/>
          </a:prstGeom>
          <a:noFill/>
        </p:spPr>
        <p:txBody>
          <a:bodyPr wrap="none" rtlCol="0">
            <a:spAutoFit/>
          </a:bodyPr>
          <a:lstStyle/>
          <a:p>
            <a:r>
              <a:rPr lang="en-US" b="1" dirty="0"/>
              <a:t>Series RLC Circuit</a:t>
            </a:r>
          </a:p>
        </p:txBody>
      </p:sp>
      <p:sp>
        <p:nvSpPr>
          <p:cNvPr id="23" name="TextBox 22">
            <a:extLst>
              <a:ext uri="{FF2B5EF4-FFF2-40B4-BE49-F238E27FC236}">
                <a16:creationId xmlns:a16="http://schemas.microsoft.com/office/drawing/2014/main" id="{48BB7AD8-D923-CE41-9D1B-242704DA6CD4}"/>
              </a:ext>
            </a:extLst>
          </p:cNvPr>
          <p:cNvSpPr txBox="1"/>
          <p:nvPr/>
        </p:nvSpPr>
        <p:spPr>
          <a:xfrm>
            <a:off x="3226483" y="4108841"/>
            <a:ext cx="4675779" cy="923330"/>
          </a:xfrm>
          <a:prstGeom prst="rect">
            <a:avLst/>
          </a:prstGeom>
          <a:noFill/>
        </p:spPr>
        <p:txBody>
          <a:bodyPr wrap="square" rtlCol="0">
            <a:spAutoFit/>
          </a:bodyPr>
          <a:lstStyle/>
          <a:p>
            <a:r>
              <a:rPr lang="en-US" dirty="0"/>
              <a:t>Here V</a:t>
            </a:r>
            <a:r>
              <a:rPr lang="en-US" baseline="-25000" dirty="0"/>
              <a:t>L</a:t>
            </a:r>
            <a:r>
              <a:rPr lang="en-US" dirty="0"/>
              <a:t> and V</a:t>
            </a:r>
            <a:r>
              <a:rPr lang="en-US" baseline="-25000" dirty="0"/>
              <a:t>C</a:t>
            </a:r>
            <a:r>
              <a:rPr lang="en-US" dirty="0"/>
              <a:t> are out of phase by 180°. If they are the same magnitude, they will cancel each other out.</a:t>
            </a:r>
          </a:p>
        </p:txBody>
      </p:sp>
      <p:grpSp>
        <p:nvGrpSpPr>
          <p:cNvPr id="31" name="Group 30">
            <a:extLst>
              <a:ext uri="{FF2B5EF4-FFF2-40B4-BE49-F238E27FC236}">
                <a16:creationId xmlns:a16="http://schemas.microsoft.com/office/drawing/2014/main" id="{F0B75C9D-29D0-BB49-8B31-393C2AED719B}"/>
              </a:ext>
            </a:extLst>
          </p:cNvPr>
          <p:cNvGrpSpPr/>
          <p:nvPr/>
        </p:nvGrpSpPr>
        <p:grpSpPr>
          <a:xfrm>
            <a:off x="3474740" y="2018006"/>
            <a:ext cx="3538515" cy="2103535"/>
            <a:chOff x="3474740" y="2132306"/>
            <a:chExt cx="3538515" cy="2103535"/>
          </a:xfrm>
        </p:grpSpPr>
        <p:pic>
          <p:nvPicPr>
            <p:cNvPr id="24" name="Picture 23">
              <a:extLst>
                <a:ext uri="{FF2B5EF4-FFF2-40B4-BE49-F238E27FC236}">
                  <a16:creationId xmlns:a16="http://schemas.microsoft.com/office/drawing/2014/main" id="{F5E7501A-56BB-6440-8CE2-4B5907D4BB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4740" y="2133035"/>
              <a:ext cx="3538515" cy="2102806"/>
            </a:xfrm>
            <a:prstGeom prst="rect">
              <a:avLst/>
            </a:prstGeom>
          </p:spPr>
        </p:pic>
        <p:grpSp>
          <p:nvGrpSpPr>
            <p:cNvPr id="20" name="Group 19">
              <a:extLst>
                <a:ext uri="{FF2B5EF4-FFF2-40B4-BE49-F238E27FC236}">
                  <a16:creationId xmlns:a16="http://schemas.microsoft.com/office/drawing/2014/main" id="{02497B83-BF06-364A-8602-9CFBBD313972}"/>
                </a:ext>
              </a:extLst>
            </p:cNvPr>
            <p:cNvGrpSpPr/>
            <p:nvPr/>
          </p:nvGrpSpPr>
          <p:grpSpPr>
            <a:xfrm>
              <a:off x="4265443" y="2132306"/>
              <a:ext cx="2747812" cy="862350"/>
              <a:chOff x="4265443" y="2360914"/>
              <a:chExt cx="2747812" cy="862350"/>
            </a:xfrm>
          </p:grpSpPr>
          <p:sp>
            <p:nvSpPr>
              <p:cNvPr id="12" name="TextBox 11">
                <a:extLst>
                  <a:ext uri="{FF2B5EF4-FFF2-40B4-BE49-F238E27FC236}">
                    <a16:creationId xmlns:a16="http://schemas.microsoft.com/office/drawing/2014/main" id="{322D4A58-96A9-6247-869F-63CD29FB505E}"/>
                  </a:ext>
                </a:extLst>
              </p:cNvPr>
              <p:cNvSpPr txBox="1"/>
              <p:nvPr/>
            </p:nvSpPr>
            <p:spPr>
              <a:xfrm>
                <a:off x="4969969" y="2360914"/>
                <a:ext cx="407484" cy="369332"/>
              </a:xfrm>
              <a:prstGeom prst="rect">
                <a:avLst/>
              </a:prstGeom>
              <a:noFill/>
            </p:spPr>
            <p:txBody>
              <a:bodyPr wrap="none" rtlCol="0">
                <a:spAutoFit/>
              </a:bodyPr>
              <a:lstStyle/>
              <a:p>
                <a:r>
                  <a:rPr lang="en-US" b="1" dirty="0">
                    <a:solidFill>
                      <a:srgbClr val="D26764"/>
                    </a:solidFill>
                  </a:rPr>
                  <a:t>V</a:t>
                </a:r>
                <a:r>
                  <a:rPr lang="en-US" b="1" baseline="-25000" dirty="0">
                    <a:solidFill>
                      <a:srgbClr val="D26764"/>
                    </a:solidFill>
                  </a:rPr>
                  <a:t>R</a:t>
                </a:r>
              </a:p>
            </p:txBody>
          </p:sp>
          <p:sp>
            <p:nvSpPr>
              <p:cNvPr id="13" name="TextBox 12">
                <a:extLst>
                  <a:ext uri="{FF2B5EF4-FFF2-40B4-BE49-F238E27FC236}">
                    <a16:creationId xmlns:a16="http://schemas.microsoft.com/office/drawing/2014/main" id="{F51FD9FC-2446-BE44-8754-DB0688E2E087}"/>
                  </a:ext>
                </a:extLst>
              </p:cNvPr>
              <p:cNvSpPr txBox="1"/>
              <p:nvPr/>
            </p:nvSpPr>
            <p:spPr>
              <a:xfrm>
                <a:off x="4265443" y="2417714"/>
                <a:ext cx="322524" cy="369332"/>
              </a:xfrm>
              <a:prstGeom prst="rect">
                <a:avLst/>
              </a:prstGeom>
              <a:noFill/>
            </p:spPr>
            <p:txBody>
              <a:bodyPr wrap="square" rtlCol="0">
                <a:spAutoFit/>
              </a:bodyPr>
              <a:lstStyle/>
              <a:p>
                <a:r>
                  <a:rPr lang="en-US" b="1" dirty="0">
                    <a:solidFill>
                      <a:srgbClr val="589F64"/>
                    </a:solidFill>
                  </a:rPr>
                  <a:t>I</a:t>
                </a:r>
                <a:r>
                  <a:rPr lang="en-US" b="1" baseline="-25000" dirty="0">
                    <a:solidFill>
                      <a:srgbClr val="589F64"/>
                    </a:solidFill>
                  </a:rPr>
                  <a:t>T</a:t>
                </a:r>
              </a:p>
            </p:txBody>
          </p:sp>
          <p:cxnSp>
            <p:nvCxnSpPr>
              <p:cNvPr id="14" name="Straight Arrow Connector 13">
                <a:extLst>
                  <a:ext uri="{FF2B5EF4-FFF2-40B4-BE49-F238E27FC236}">
                    <a16:creationId xmlns:a16="http://schemas.microsoft.com/office/drawing/2014/main" id="{652C2F4B-5C00-1440-82EB-445423B479B3}"/>
                  </a:ext>
                </a:extLst>
              </p:cNvPr>
              <p:cNvCxnSpPr>
                <a:stCxn id="12" idx="1"/>
              </p:cNvCxnSpPr>
              <p:nvPr/>
            </p:nvCxnSpPr>
            <p:spPr>
              <a:xfrm flipH="1">
                <a:off x="4681491" y="2545580"/>
                <a:ext cx="288478" cy="0"/>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E9E1D65-8E96-A647-B1CC-9EA4DE6CE503}"/>
                  </a:ext>
                </a:extLst>
              </p:cNvPr>
              <p:cNvCxnSpPr>
                <a:cxnSpLocks/>
                <a:stCxn id="13" idx="2"/>
              </p:cNvCxnSpPr>
              <p:nvPr/>
            </p:nvCxnSpPr>
            <p:spPr>
              <a:xfrm flipH="1">
                <a:off x="4400512" y="2787046"/>
                <a:ext cx="26193" cy="194847"/>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38C2CCD-25F2-3446-B430-4C41D383B209}"/>
                  </a:ext>
                </a:extLst>
              </p:cNvPr>
              <p:cNvSpPr txBox="1"/>
              <p:nvPr/>
            </p:nvSpPr>
            <p:spPr>
              <a:xfrm>
                <a:off x="6626611" y="2853932"/>
                <a:ext cx="386644" cy="369332"/>
              </a:xfrm>
              <a:prstGeom prst="rect">
                <a:avLst/>
              </a:prstGeom>
              <a:noFill/>
            </p:spPr>
            <p:txBody>
              <a:bodyPr wrap="none" rtlCol="0">
                <a:spAutoFit/>
              </a:bodyPr>
              <a:lstStyle/>
              <a:p>
                <a:r>
                  <a:rPr lang="en-US" b="1" dirty="0">
                    <a:solidFill>
                      <a:srgbClr val="4D85BE"/>
                    </a:solidFill>
                  </a:rPr>
                  <a:t>V</a:t>
                </a:r>
                <a:r>
                  <a:rPr lang="en-US" b="1" baseline="-25000" dirty="0">
                    <a:solidFill>
                      <a:srgbClr val="4D85BE"/>
                    </a:solidFill>
                  </a:rPr>
                  <a:t>L</a:t>
                </a:r>
              </a:p>
            </p:txBody>
          </p:sp>
          <p:cxnSp>
            <p:nvCxnSpPr>
              <p:cNvPr id="17" name="Straight Arrow Connector 16">
                <a:extLst>
                  <a:ext uri="{FF2B5EF4-FFF2-40B4-BE49-F238E27FC236}">
                    <a16:creationId xmlns:a16="http://schemas.microsoft.com/office/drawing/2014/main" id="{FC2A75C0-9F79-B647-8261-8703D519251E}"/>
                  </a:ext>
                </a:extLst>
              </p:cNvPr>
              <p:cNvCxnSpPr>
                <a:stCxn id="16" idx="1"/>
              </p:cNvCxnSpPr>
              <p:nvPr/>
            </p:nvCxnSpPr>
            <p:spPr>
              <a:xfrm flipH="1">
                <a:off x="6338133" y="3038598"/>
                <a:ext cx="288478" cy="0"/>
              </a:xfrm>
              <a:prstGeom prst="straightConnector1">
                <a:avLst/>
              </a:prstGeom>
              <a:ln w="28575">
                <a:solidFill>
                  <a:srgbClr val="4D85BE"/>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443C1573-A055-B347-8A0D-D8E8CA59DFED}"/>
                </a:ext>
              </a:extLst>
            </p:cNvPr>
            <p:cNvSpPr txBox="1"/>
            <p:nvPr/>
          </p:nvSpPr>
          <p:spPr>
            <a:xfrm>
              <a:off x="5824463" y="2223018"/>
              <a:ext cx="398955" cy="369332"/>
            </a:xfrm>
            <a:prstGeom prst="rect">
              <a:avLst/>
            </a:prstGeom>
            <a:noFill/>
          </p:spPr>
          <p:txBody>
            <a:bodyPr wrap="none" rtlCol="0">
              <a:spAutoFit/>
            </a:bodyPr>
            <a:lstStyle/>
            <a:p>
              <a:r>
                <a:rPr lang="en-US" b="1" dirty="0">
                  <a:solidFill>
                    <a:srgbClr val="FC9746"/>
                  </a:solidFill>
                </a:rPr>
                <a:t>V</a:t>
              </a:r>
              <a:r>
                <a:rPr lang="en-US" b="1" baseline="-25000" dirty="0">
                  <a:solidFill>
                    <a:srgbClr val="FC9746"/>
                  </a:solidFill>
                </a:rPr>
                <a:t>C</a:t>
              </a:r>
            </a:p>
          </p:txBody>
        </p:sp>
        <p:cxnSp>
          <p:nvCxnSpPr>
            <p:cNvPr id="29" name="Straight Arrow Connector 28">
              <a:extLst>
                <a:ext uri="{FF2B5EF4-FFF2-40B4-BE49-F238E27FC236}">
                  <a16:creationId xmlns:a16="http://schemas.microsoft.com/office/drawing/2014/main" id="{66A22415-57AF-B749-AEC5-B437C4F4FF22}"/>
                </a:ext>
              </a:extLst>
            </p:cNvPr>
            <p:cNvCxnSpPr>
              <a:cxnSpLocks/>
              <a:stCxn id="28" idx="1"/>
            </p:cNvCxnSpPr>
            <p:nvPr/>
          </p:nvCxnSpPr>
          <p:spPr>
            <a:xfrm flipH="1">
              <a:off x="5564373" y="2407684"/>
              <a:ext cx="260090" cy="217640"/>
            </a:xfrm>
            <a:prstGeom prst="straightConnector1">
              <a:avLst/>
            </a:prstGeom>
            <a:ln w="28575">
              <a:solidFill>
                <a:srgbClr val="FC9746"/>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66301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81A8887-BF2C-BC47-9BCA-3C7B7FF346EB}"/>
              </a:ext>
            </a:extLst>
          </p:cNvPr>
          <p:cNvSpPr/>
          <p:nvPr/>
        </p:nvSpPr>
        <p:spPr>
          <a:xfrm>
            <a:off x="5537200" y="2175925"/>
            <a:ext cx="4406900" cy="2155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Video Briefing – Vid02 (1 of 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46331"/>
          </a:xfrm>
          <a:prstGeom prst="rect">
            <a:avLst/>
          </a:prstGeom>
        </p:spPr>
        <p:txBody>
          <a:bodyPr wrap="square">
            <a:spAutoFit/>
          </a:bodyPr>
          <a:lstStyle/>
          <a:p>
            <a:r>
              <a:rPr lang="en-GB" dirty="0"/>
              <a:t>Create a 2 step animation showing the combining of the RL and RC phasors into a single diagram. On play, slide the 2 graphs towards each other to form the diagram in the next slide.</a:t>
            </a:r>
          </a:p>
        </p:txBody>
      </p:sp>
      <p:sp>
        <p:nvSpPr>
          <p:cNvPr id="18" name="TextBox 17">
            <a:extLst>
              <a:ext uri="{FF2B5EF4-FFF2-40B4-BE49-F238E27FC236}">
                <a16:creationId xmlns:a16="http://schemas.microsoft.com/office/drawing/2014/main" id="{EC4397AB-DC93-A440-A11A-B955D02CF36E}"/>
              </a:ext>
            </a:extLst>
          </p:cNvPr>
          <p:cNvSpPr txBox="1"/>
          <p:nvPr/>
        </p:nvSpPr>
        <p:spPr>
          <a:xfrm>
            <a:off x="1932718" y="1800083"/>
            <a:ext cx="1699440" cy="369332"/>
          </a:xfrm>
          <a:prstGeom prst="rect">
            <a:avLst/>
          </a:prstGeom>
          <a:noFill/>
        </p:spPr>
        <p:txBody>
          <a:bodyPr wrap="none" rtlCol="0">
            <a:spAutoFit/>
          </a:bodyPr>
          <a:lstStyle/>
          <a:p>
            <a:r>
              <a:rPr lang="en-US" b="1" dirty="0"/>
              <a:t>Series RL Circuit</a:t>
            </a:r>
          </a:p>
        </p:txBody>
      </p:sp>
      <p:sp>
        <p:nvSpPr>
          <p:cNvPr id="19" name="TextBox 18">
            <a:extLst>
              <a:ext uri="{FF2B5EF4-FFF2-40B4-BE49-F238E27FC236}">
                <a16:creationId xmlns:a16="http://schemas.microsoft.com/office/drawing/2014/main" id="{3AF76879-B721-1A45-AF1C-A5C01826868C}"/>
              </a:ext>
            </a:extLst>
          </p:cNvPr>
          <p:cNvSpPr txBox="1"/>
          <p:nvPr/>
        </p:nvSpPr>
        <p:spPr>
          <a:xfrm>
            <a:off x="6650768" y="1816043"/>
            <a:ext cx="1721818" cy="369332"/>
          </a:xfrm>
          <a:prstGeom prst="rect">
            <a:avLst/>
          </a:prstGeom>
          <a:noFill/>
        </p:spPr>
        <p:txBody>
          <a:bodyPr wrap="none" rtlCol="0">
            <a:spAutoFit/>
          </a:bodyPr>
          <a:lstStyle/>
          <a:p>
            <a:r>
              <a:rPr lang="en-US" b="1" dirty="0"/>
              <a:t>Series RC Circuit</a:t>
            </a:r>
          </a:p>
        </p:txBody>
      </p:sp>
      <p:sp>
        <p:nvSpPr>
          <p:cNvPr id="22" name="TextBox 21">
            <a:extLst>
              <a:ext uri="{FF2B5EF4-FFF2-40B4-BE49-F238E27FC236}">
                <a16:creationId xmlns:a16="http://schemas.microsoft.com/office/drawing/2014/main" id="{F1CFD991-9BB3-BE44-82D1-0E375D5B621D}"/>
              </a:ext>
            </a:extLst>
          </p:cNvPr>
          <p:cNvSpPr txBox="1"/>
          <p:nvPr/>
        </p:nvSpPr>
        <p:spPr>
          <a:xfrm>
            <a:off x="1224249" y="4357683"/>
            <a:ext cx="3218791" cy="646331"/>
          </a:xfrm>
          <a:prstGeom prst="rect">
            <a:avLst/>
          </a:prstGeom>
          <a:noFill/>
        </p:spPr>
        <p:txBody>
          <a:bodyPr wrap="square" rtlCol="0">
            <a:spAutoFit/>
          </a:bodyPr>
          <a:lstStyle/>
          <a:p>
            <a:r>
              <a:rPr lang="en-US" dirty="0"/>
              <a:t>In a series RL circuit, the voltage </a:t>
            </a:r>
            <a:r>
              <a:rPr lang="en-US" b="1" dirty="0"/>
              <a:t>leads</a:t>
            </a:r>
            <a:r>
              <a:rPr lang="en-US" dirty="0"/>
              <a:t> the current.</a:t>
            </a:r>
          </a:p>
        </p:txBody>
      </p:sp>
      <p:sp>
        <p:nvSpPr>
          <p:cNvPr id="23" name="TextBox 22">
            <a:extLst>
              <a:ext uri="{FF2B5EF4-FFF2-40B4-BE49-F238E27FC236}">
                <a16:creationId xmlns:a16="http://schemas.microsoft.com/office/drawing/2014/main" id="{48BB7AD8-D923-CE41-9D1B-242704DA6CD4}"/>
              </a:ext>
            </a:extLst>
          </p:cNvPr>
          <p:cNvSpPr txBox="1"/>
          <p:nvPr/>
        </p:nvSpPr>
        <p:spPr>
          <a:xfrm>
            <a:off x="6044955" y="4350191"/>
            <a:ext cx="3218791" cy="646331"/>
          </a:xfrm>
          <a:prstGeom prst="rect">
            <a:avLst/>
          </a:prstGeom>
          <a:noFill/>
        </p:spPr>
        <p:txBody>
          <a:bodyPr wrap="square" rtlCol="0">
            <a:spAutoFit/>
          </a:bodyPr>
          <a:lstStyle/>
          <a:p>
            <a:r>
              <a:rPr lang="en-US" dirty="0"/>
              <a:t>In a series RC circuit, the voltage </a:t>
            </a:r>
            <a:r>
              <a:rPr lang="en-US" b="1" dirty="0"/>
              <a:t>lags</a:t>
            </a:r>
            <a:r>
              <a:rPr lang="en-US" dirty="0"/>
              <a:t> the current.</a:t>
            </a:r>
          </a:p>
        </p:txBody>
      </p:sp>
      <p:grpSp>
        <p:nvGrpSpPr>
          <p:cNvPr id="25" name="Group 24">
            <a:extLst>
              <a:ext uri="{FF2B5EF4-FFF2-40B4-BE49-F238E27FC236}">
                <a16:creationId xmlns:a16="http://schemas.microsoft.com/office/drawing/2014/main" id="{7391356D-4103-1543-80AD-8DEB38E7AD88}"/>
              </a:ext>
            </a:extLst>
          </p:cNvPr>
          <p:cNvGrpSpPr/>
          <p:nvPr/>
        </p:nvGrpSpPr>
        <p:grpSpPr>
          <a:xfrm>
            <a:off x="6048546" y="2084383"/>
            <a:ext cx="3472389" cy="2209258"/>
            <a:chOff x="6465932" y="1955737"/>
            <a:chExt cx="3472389" cy="2209258"/>
          </a:xfrm>
        </p:grpSpPr>
        <p:cxnSp>
          <p:nvCxnSpPr>
            <p:cNvPr id="26" name="Straight Arrow Connector 25">
              <a:extLst>
                <a:ext uri="{FF2B5EF4-FFF2-40B4-BE49-F238E27FC236}">
                  <a16:creationId xmlns:a16="http://schemas.microsoft.com/office/drawing/2014/main" id="{DE5189EF-3FC8-454D-BBA1-DB4E3407A2C7}"/>
                </a:ext>
              </a:extLst>
            </p:cNvPr>
            <p:cNvCxnSpPr>
              <a:cxnSpLocks/>
            </p:cNvCxnSpPr>
            <p:nvPr/>
          </p:nvCxnSpPr>
          <p:spPr>
            <a:xfrm>
              <a:off x="7153835" y="2382594"/>
              <a:ext cx="0" cy="1639794"/>
            </a:xfrm>
            <a:prstGeom prst="straightConnector1">
              <a:avLst/>
            </a:prstGeom>
            <a:ln w="38100">
              <a:solidFill>
                <a:srgbClr val="FC974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C0191FC-1726-D746-8B1A-71FB1B6AAE3E}"/>
                </a:ext>
              </a:extLst>
            </p:cNvPr>
            <p:cNvCxnSpPr>
              <a:cxnSpLocks/>
            </p:cNvCxnSpPr>
            <p:nvPr/>
          </p:nvCxnSpPr>
          <p:spPr>
            <a:xfrm>
              <a:off x="7162432" y="2358152"/>
              <a:ext cx="2311101" cy="0"/>
            </a:xfrm>
            <a:prstGeom prst="straightConnector1">
              <a:avLst/>
            </a:prstGeom>
            <a:ln w="38100">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42A26A8-D6D0-504B-9715-B77B606F50C0}"/>
                </a:ext>
              </a:extLst>
            </p:cNvPr>
            <p:cNvCxnSpPr>
              <a:cxnSpLocks/>
            </p:cNvCxnSpPr>
            <p:nvPr/>
          </p:nvCxnSpPr>
          <p:spPr>
            <a:xfrm>
              <a:off x="7162432" y="4023320"/>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0C16D93-5554-2545-83B7-74FEEF0E29FC}"/>
                </a:ext>
              </a:extLst>
            </p:cNvPr>
            <p:cNvCxnSpPr>
              <a:cxnSpLocks/>
            </p:cNvCxnSpPr>
            <p:nvPr/>
          </p:nvCxnSpPr>
          <p:spPr>
            <a:xfrm flipH="1" flipV="1">
              <a:off x="9464936" y="2382595"/>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59658F5-2D8D-7044-8975-2BE21EC3DF31}"/>
                </a:ext>
              </a:extLst>
            </p:cNvPr>
            <p:cNvGrpSpPr/>
            <p:nvPr/>
          </p:nvGrpSpPr>
          <p:grpSpPr>
            <a:xfrm>
              <a:off x="6465932" y="3795663"/>
              <a:ext cx="817340" cy="369332"/>
              <a:chOff x="6445392" y="2349231"/>
              <a:chExt cx="817340" cy="369332"/>
            </a:xfrm>
          </p:grpSpPr>
          <p:sp>
            <p:nvSpPr>
              <p:cNvPr id="44" name="TextBox 43">
                <a:extLst>
                  <a:ext uri="{FF2B5EF4-FFF2-40B4-BE49-F238E27FC236}">
                    <a16:creationId xmlns:a16="http://schemas.microsoft.com/office/drawing/2014/main" id="{88A178A9-3484-CE4D-AB50-2062A05B8602}"/>
                  </a:ext>
                </a:extLst>
              </p:cNvPr>
              <p:cNvSpPr txBox="1"/>
              <p:nvPr/>
            </p:nvSpPr>
            <p:spPr>
              <a:xfrm>
                <a:off x="6445392" y="2349231"/>
                <a:ext cx="817340" cy="369332"/>
              </a:xfrm>
              <a:prstGeom prst="rect">
                <a:avLst/>
              </a:prstGeom>
              <a:noFill/>
            </p:spPr>
            <p:txBody>
              <a:bodyPr wrap="none" rtlCol="0">
                <a:spAutoFit/>
              </a:bodyPr>
              <a:lstStyle/>
              <a:p>
                <a:r>
                  <a:rPr lang="en-US" b="1" dirty="0">
                    <a:solidFill>
                      <a:srgbClr val="FC9746"/>
                    </a:solidFill>
                  </a:rPr>
                  <a:t>V</a:t>
                </a:r>
                <a:r>
                  <a:rPr lang="en-US" b="1" baseline="-25000" dirty="0">
                    <a:solidFill>
                      <a:srgbClr val="FC9746"/>
                    </a:solidFill>
                  </a:rPr>
                  <a:t>C </a:t>
                </a:r>
                <a:r>
                  <a:rPr lang="en-US" b="1" dirty="0">
                    <a:solidFill>
                      <a:srgbClr val="FC9746"/>
                    </a:solidFill>
                  </a:rPr>
                  <a:t>-90°</a:t>
                </a:r>
              </a:p>
            </p:txBody>
          </p:sp>
          <p:cxnSp>
            <p:nvCxnSpPr>
              <p:cNvPr id="45" name="Straight Connector 44">
                <a:extLst>
                  <a:ext uri="{FF2B5EF4-FFF2-40B4-BE49-F238E27FC236}">
                    <a16:creationId xmlns:a16="http://schemas.microsoft.com/office/drawing/2014/main" id="{1C15CF52-A86A-FD43-9DF2-C9D28251FECA}"/>
                  </a:ext>
                </a:extLst>
              </p:cNvPr>
              <p:cNvCxnSpPr/>
              <p:nvPr/>
            </p:nvCxnSpPr>
            <p:spPr>
              <a:xfrm>
                <a:off x="6752793" y="2426719"/>
                <a:ext cx="0" cy="224549"/>
              </a:xfrm>
              <a:prstGeom prst="line">
                <a:avLst/>
              </a:prstGeom>
              <a:ln w="12700">
                <a:solidFill>
                  <a:srgbClr val="FC974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20A371E-E36C-0142-9D55-38298E7D318E}"/>
                  </a:ext>
                </a:extLst>
              </p:cNvPr>
              <p:cNvCxnSpPr>
                <a:cxnSpLocks/>
              </p:cNvCxnSpPr>
              <p:nvPr/>
            </p:nvCxnSpPr>
            <p:spPr>
              <a:xfrm>
                <a:off x="6752793" y="2651268"/>
                <a:ext cx="380504" cy="0"/>
              </a:xfrm>
              <a:prstGeom prst="line">
                <a:avLst/>
              </a:prstGeom>
              <a:ln w="12700">
                <a:solidFill>
                  <a:srgbClr val="FC9746"/>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AFD996A-1842-114E-B618-64E7F35FDA5F}"/>
                </a:ext>
              </a:extLst>
            </p:cNvPr>
            <p:cNvGrpSpPr/>
            <p:nvPr/>
          </p:nvGrpSpPr>
          <p:grpSpPr>
            <a:xfrm>
              <a:off x="9300005" y="1971165"/>
              <a:ext cx="638316" cy="369332"/>
              <a:chOff x="9179229" y="2313640"/>
              <a:chExt cx="638316" cy="369332"/>
            </a:xfrm>
          </p:grpSpPr>
          <p:sp>
            <p:nvSpPr>
              <p:cNvPr id="41" name="TextBox 40">
                <a:extLst>
                  <a:ext uri="{FF2B5EF4-FFF2-40B4-BE49-F238E27FC236}">
                    <a16:creationId xmlns:a16="http://schemas.microsoft.com/office/drawing/2014/main" id="{5901CA58-FB4F-CE43-BD13-9BABE46CFC7F}"/>
                  </a:ext>
                </a:extLst>
              </p:cNvPr>
              <p:cNvSpPr txBox="1"/>
              <p:nvPr/>
            </p:nvSpPr>
            <p:spPr>
              <a:xfrm>
                <a:off x="9179229" y="2313640"/>
                <a:ext cx="638316" cy="369332"/>
              </a:xfrm>
              <a:prstGeom prst="rect">
                <a:avLst/>
              </a:prstGeom>
              <a:noFill/>
            </p:spPr>
            <p:txBody>
              <a:bodyPr wrap="none" rtlCol="0">
                <a:spAutoFit/>
              </a:bodyPr>
              <a:lstStyle/>
              <a:p>
                <a:r>
                  <a:rPr lang="en-US" b="1" dirty="0">
                    <a:solidFill>
                      <a:srgbClr val="D26764"/>
                    </a:solidFill>
                  </a:rPr>
                  <a:t>V</a:t>
                </a:r>
                <a:r>
                  <a:rPr lang="en-US" b="1" baseline="-25000" dirty="0">
                    <a:solidFill>
                      <a:srgbClr val="D26764"/>
                    </a:solidFill>
                  </a:rPr>
                  <a:t>R </a:t>
                </a:r>
                <a:r>
                  <a:rPr lang="en-US" b="1" dirty="0">
                    <a:solidFill>
                      <a:srgbClr val="D26764"/>
                    </a:solidFill>
                  </a:rPr>
                  <a:t>0°</a:t>
                </a:r>
                <a:endParaRPr lang="en-US" b="1" baseline="-25000" dirty="0">
                  <a:solidFill>
                    <a:srgbClr val="D26764"/>
                  </a:solidFill>
                </a:endParaRPr>
              </a:p>
            </p:txBody>
          </p:sp>
          <p:cxnSp>
            <p:nvCxnSpPr>
              <p:cNvPr id="42" name="Straight Connector 41">
                <a:extLst>
                  <a:ext uri="{FF2B5EF4-FFF2-40B4-BE49-F238E27FC236}">
                    <a16:creationId xmlns:a16="http://schemas.microsoft.com/office/drawing/2014/main" id="{63201F42-4C64-F54B-BF24-971696A33DF3}"/>
                  </a:ext>
                </a:extLst>
              </p:cNvPr>
              <p:cNvCxnSpPr/>
              <p:nvPr/>
            </p:nvCxnSpPr>
            <p:spPr>
              <a:xfrm>
                <a:off x="9509961" y="2389754"/>
                <a:ext cx="0" cy="224549"/>
              </a:xfrm>
              <a:prstGeom prst="line">
                <a:avLst/>
              </a:prstGeom>
              <a:ln w="12700">
                <a:solidFill>
                  <a:srgbClr val="D2676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D44713-C7EF-9A40-9147-3219FE6CF08F}"/>
                  </a:ext>
                </a:extLst>
              </p:cNvPr>
              <p:cNvCxnSpPr>
                <a:cxnSpLocks/>
              </p:cNvCxnSpPr>
              <p:nvPr/>
            </p:nvCxnSpPr>
            <p:spPr>
              <a:xfrm rot="16200000">
                <a:off x="9622236" y="2502028"/>
                <a:ext cx="0" cy="224549"/>
              </a:xfrm>
              <a:prstGeom prst="line">
                <a:avLst/>
              </a:prstGeom>
              <a:ln w="12700">
                <a:solidFill>
                  <a:srgbClr val="D26764"/>
                </a:solidFill>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C9358B1A-FBCB-7B48-98A6-602AFA9C6E58}"/>
                </a:ext>
              </a:extLst>
            </p:cNvPr>
            <p:cNvCxnSpPr>
              <a:cxnSpLocks/>
            </p:cNvCxnSpPr>
            <p:nvPr/>
          </p:nvCxnSpPr>
          <p:spPr>
            <a:xfrm>
              <a:off x="7162432" y="2366740"/>
              <a:ext cx="1324343" cy="0"/>
            </a:xfrm>
            <a:prstGeom prst="straightConnector1">
              <a:avLst/>
            </a:prstGeom>
            <a:ln w="38100">
              <a:solidFill>
                <a:srgbClr val="589F6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CE56A8B-4186-2142-8622-83A3D9A5034D}"/>
                </a:ext>
              </a:extLst>
            </p:cNvPr>
            <p:cNvSpPr txBox="1"/>
            <p:nvPr/>
          </p:nvSpPr>
          <p:spPr>
            <a:xfrm>
              <a:off x="8128985" y="1955737"/>
              <a:ext cx="357790" cy="369332"/>
            </a:xfrm>
            <a:prstGeom prst="rect">
              <a:avLst/>
            </a:prstGeom>
            <a:noFill/>
          </p:spPr>
          <p:txBody>
            <a:bodyPr wrap="none" rtlCol="0">
              <a:spAutoFit/>
            </a:bodyPr>
            <a:lstStyle/>
            <a:p>
              <a:r>
                <a:rPr lang="en-US" b="1" dirty="0">
                  <a:solidFill>
                    <a:srgbClr val="589F64"/>
                  </a:solidFill>
                </a:rPr>
                <a:t>I</a:t>
              </a:r>
              <a:r>
                <a:rPr lang="en-US" b="1" baseline="-25000" dirty="0">
                  <a:solidFill>
                    <a:srgbClr val="589F64"/>
                  </a:solidFill>
                </a:rPr>
                <a:t>T </a:t>
              </a:r>
            </a:p>
          </p:txBody>
        </p:sp>
      </p:grpSp>
      <p:sp>
        <p:nvSpPr>
          <p:cNvPr id="48" name="Rectangle 47">
            <a:extLst>
              <a:ext uri="{FF2B5EF4-FFF2-40B4-BE49-F238E27FC236}">
                <a16:creationId xmlns:a16="http://schemas.microsoft.com/office/drawing/2014/main" id="{C9FBB4C0-2F63-1142-B3B7-6640E524FEA8}"/>
              </a:ext>
            </a:extLst>
          </p:cNvPr>
          <p:cNvSpPr/>
          <p:nvPr/>
        </p:nvSpPr>
        <p:spPr>
          <a:xfrm>
            <a:off x="556479" y="2175924"/>
            <a:ext cx="4406900" cy="220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C26222B7-C4D2-9A4B-B932-D29509E31100}"/>
              </a:ext>
            </a:extLst>
          </p:cNvPr>
          <p:cNvCxnSpPr/>
          <p:nvPr/>
        </p:nvCxnSpPr>
        <p:spPr>
          <a:xfrm flipV="1">
            <a:off x="1410076" y="2324800"/>
            <a:ext cx="0" cy="1639794"/>
          </a:xfrm>
          <a:prstGeom prst="straightConnector1">
            <a:avLst/>
          </a:prstGeom>
          <a:ln w="38100">
            <a:solidFill>
              <a:srgbClr val="4D85BE"/>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E30A9A0-03F4-2B4E-BA0B-2795BF497D92}"/>
              </a:ext>
            </a:extLst>
          </p:cNvPr>
          <p:cNvCxnSpPr>
            <a:cxnSpLocks/>
          </p:cNvCxnSpPr>
          <p:nvPr/>
        </p:nvCxnSpPr>
        <p:spPr>
          <a:xfrm>
            <a:off x="1418673" y="3964594"/>
            <a:ext cx="2311101" cy="0"/>
          </a:xfrm>
          <a:prstGeom prst="straightConnector1">
            <a:avLst/>
          </a:prstGeom>
          <a:ln w="38100">
            <a:solidFill>
              <a:srgbClr val="D26764"/>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F3A2954-BB8C-1B4F-A118-0D1655373767}"/>
              </a:ext>
            </a:extLst>
          </p:cNvPr>
          <p:cNvSpPr txBox="1"/>
          <p:nvPr/>
        </p:nvSpPr>
        <p:spPr>
          <a:xfrm>
            <a:off x="3435470" y="4013218"/>
            <a:ext cx="638316" cy="369332"/>
          </a:xfrm>
          <a:prstGeom prst="rect">
            <a:avLst/>
          </a:prstGeom>
          <a:noFill/>
        </p:spPr>
        <p:txBody>
          <a:bodyPr wrap="none" rtlCol="0">
            <a:spAutoFit/>
          </a:bodyPr>
          <a:lstStyle/>
          <a:p>
            <a:r>
              <a:rPr lang="en-US" b="1" dirty="0">
                <a:solidFill>
                  <a:srgbClr val="D26764"/>
                </a:solidFill>
              </a:rPr>
              <a:t>V</a:t>
            </a:r>
            <a:r>
              <a:rPr lang="en-US" b="1" baseline="-25000" dirty="0">
                <a:solidFill>
                  <a:srgbClr val="D26764"/>
                </a:solidFill>
              </a:rPr>
              <a:t>R </a:t>
            </a:r>
            <a:r>
              <a:rPr lang="en-US" b="1" dirty="0">
                <a:solidFill>
                  <a:srgbClr val="D26764"/>
                </a:solidFill>
              </a:rPr>
              <a:t>0°</a:t>
            </a:r>
            <a:endParaRPr lang="en-US" b="1" baseline="-25000" dirty="0">
              <a:solidFill>
                <a:srgbClr val="D26764"/>
              </a:solidFill>
            </a:endParaRPr>
          </a:p>
        </p:txBody>
      </p:sp>
      <p:sp>
        <p:nvSpPr>
          <p:cNvPr id="55" name="TextBox 54">
            <a:extLst>
              <a:ext uri="{FF2B5EF4-FFF2-40B4-BE49-F238E27FC236}">
                <a16:creationId xmlns:a16="http://schemas.microsoft.com/office/drawing/2014/main" id="{8FFEE18F-1D6C-CA45-9CA3-B737BF5A9F41}"/>
              </a:ext>
            </a:extLst>
          </p:cNvPr>
          <p:cNvSpPr txBox="1"/>
          <p:nvPr/>
        </p:nvSpPr>
        <p:spPr>
          <a:xfrm>
            <a:off x="701633" y="2291437"/>
            <a:ext cx="734496" cy="369332"/>
          </a:xfrm>
          <a:prstGeom prst="rect">
            <a:avLst/>
          </a:prstGeom>
          <a:noFill/>
        </p:spPr>
        <p:txBody>
          <a:bodyPr wrap="none" rtlCol="0">
            <a:spAutoFit/>
          </a:bodyPr>
          <a:lstStyle/>
          <a:p>
            <a:r>
              <a:rPr lang="en-US" b="1" dirty="0">
                <a:solidFill>
                  <a:srgbClr val="4D85BE"/>
                </a:solidFill>
              </a:rPr>
              <a:t>V</a:t>
            </a:r>
            <a:r>
              <a:rPr lang="en-US" b="1" baseline="-25000" dirty="0">
                <a:solidFill>
                  <a:srgbClr val="4D85BE"/>
                </a:solidFill>
              </a:rPr>
              <a:t>L </a:t>
            </a:r>
            <a:r>
              <a:rPr lang="en-US" b="1" dirty="0">
                <a:solidFill>
                  <a:srgbClr val="4D85BE"/>
                </a:solidFill>
              </a:rPr>
              <a:t>90°</a:t>
            </a:r>
          </a:p>
        </p:txBody>
      </p:sp>
      <p:cxnSp>
        <p:nvCxnSpPr>
          <p:cNvPr id="58" name="Straight Connector 57">
            <a:extLst>
              <a:ext uri="{FF2B5EF4-FFF2-40B4-BE49-F238E27FC236}">
                <a16:creationId xmlns:a16="http://schemas.microsoft.com/office/drawing/2014/main" id="{DDA4F6EC-4F5D-A448-A611-713A3193B960}"/>
              </a:ext>
            </a:extLst>
          </p:cNvPr>
          <p:cNvCxnSpPr/>
          <p:nvPr/>
        </p:nvCxnSpPr>
        <p:spPr>
          <a:xfrm>
            <a:off x="1009034" y="2368925"/>
            <a:ext cx="0" cy="224549"/>
          </a:xfrm>
          <a:prstGeom prst="line">
            <a:avLst/>
          </a:prstGeom>
          <a:ln w="12700">
            <a:solidFill>
              <a:srgbClr val="4D85BE"/>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13AC0D4-A21E-E749-97A8-C57E0D63C8B3}"/>
              </a:ext>
            </a:extLst>
          </p:cNvPr>
          <p:cNvCxnSpPr>
            <a:cxnSpLocks/>
          </p:cNvCxnSpPr>
          <p:nvPr/>
        </p:nvCxnSpPr>
        <p:spPr>
          <a:xfrm rot="16200000">
            <a:off x="1121309" y="2481199"/>
            <a:ext cx="0" cy="224549"/>
          </a:xfrm>
          <a:prstGeom prst="line">
            <a:avLst/>
          </a:prstGeom>
          <a:ln w="12700">
            <a:solidFill>
              <a:srgbClr val="4D85B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A1EEB6E-2DF3-9546-8FCB-352F8D04298D}"/>
              </a:ext>
            </a:extLst>
          </p:cNvPr>
          <p:cNvCxnSpPr/>
          <p:nvPr/>
        </p:nvCxnSpPr>
        <p:spPr>
          <a:xfrm>
            <a:off x="3766202" y="4089332"/>
            <a:ext cx="0" cy="224549"/>
          </a:xfrm>
          <a:prstGeom prst="line">
            <a:avLst/>
          </a:prstGeom>
          <a:ln w="12700">
            <a:solidFill>
              <a:srgbClr val="D2676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CD1CD04-6644-9045-997E-DA5F215C4002}"/>
              </a:ext>
            </a:extLst>
          </p:cNvPr>
          <p:cNvCxnSpPr>
            <a:cxnSpLocks/>
          </p:cNvCxnSpPr>
          <p:nvPr/>
        </p:nvCxnSpPr>
        <p:spPr>
          <a:xfrm rot="16200000">
            <a:off x="3878477" y="4201606"/>
            <a:ext cx="0" cy="224549"/>
          </a:xfrm>
          <a:prstGeom prst="line">
            <a:avLst/>
          </a:prstGeom>
          <a:ln w="12700">
            <a:solidFill>
              <a:srgbClr val="D26764"/>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4C67DDB-261E-4249-AC49-1C6AB9A62558}"/>
              </a:ext>
            </a:extLst>
          </p:cNvPr>
          <p:cNvCxnSpPr>
            <a:cxnSpLocks/>
          </p:cNvCxnSpPr>
          <p:nvPr/>
        </p:nvCxnSpPr>
        <p:spPr>
          <a:xfrm>
            <a:off x="1418673" y="3956277"/>
            <a:ext cx="1324343" cy="0"/>
          </a:xfrm>
          <a:prstGeom prst="straightConnector1">
            <a:avLst/>
          </a:prstGeom>
          <a:ln w="38100">
            <a:solidFill>
              <a:srgbClr val="589F6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02FD6D7-48B0-4441-BE3B-0E79B1991458}"/>
              </a:ext>
            </a:extLst>
          </p:cNvPr>
          <p:cNvSpPr txBox="1"/>
          <p:nvPr/>
        </p:nvSpPr>
        <p:spPr>
          <a:xfrm>
            <a:off x="2385226" y="3942154"/>
            <a:ext cx="357790" cy="369332"/>
          </a:xfrm>
          <a:prstGeom prst="rect">
            <a:avLst/>
          </a:prstGeom>
          <a:noFill/>
        </p:spPr>
        <p:txBody>
          <a:bodyPr wrap="none" rtlCol="0">
            <a:spAutoFit/>
          </a:bodyPr>
          <a:lstStyle/>
          <a:p>
            <a:r>
              <a:rPr lang="en-US" b="1" dirty="0">
                <a:solidFill>
                  <a:srgbClr val="589F64"/>
                </a:solidFill>
              </a:rPr>
              <a:t>I</a:t>
            </a:r>
            <a:r>
              <a:rPr lang="en-US" b="1" baseline="-25000" dirty="0">
                <a:solidFill>
                  <a:srgbClr val="589F64"/>
                </a:solidFill>
              </a:rPr>
              <a:t>T </a:t>
            </a:r>
          </a:p>
        </p:txBody>
      </p:sp>
    </p:spTree>
    <p:custDataLst>
      <p:tags r:id="rId1"/>
    </p:custDataLst>
    <p:extLst>
      <p:ext uri="{BB962C8B-B14F-4D97-AF65-F5344CB8AC3E}">
        <p14:creationId xmlns:p14="http://schemas.microsoft.com/office/powerpoint/2010/main" val="2034818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(2 of 2)</a:t>
            </a:r>
          </a:p>
        </p:txBody>
      </p:sp>
      <p:sp>
        <p:nvSpPr>
          <p:cNvPr id="3" name="Rectangle 2">
            <a:extLst>
              <a:ext uri="{FF2B5EF4-FFF2-40B4-BE49-F238E27FC236}">
                <a16:creationId xmlns:a16="http://schemas.microsoft.com/office/drawing/2014/main" id="{E96364EF-935E-1E45-A8B6-FEBAA8ED6F07}"/>
              </a:ext>
            </a:extLst>
          </p:cNvPr>
          <p:cNvSpPr/>
          <p:nvPr/>
        </p:nvSpPr>
        <p:spPr>
          <a:xfrm>
            <a:off x="474049" y="1067555"/>
            <a:ext cx="2961421" cy="1754326"/>
          </a:xfrm>
          <a:prstGeom prst="rect">
            <a:avLst/>
          </a:prstGeom>
        </p:spPr>
        <p:txBody>
          <a:bodyPr wrap="square">
            <a:spAutoFit/>
          </a:bodyPr>
          <a:lstStyle/>
          <a:p>
            <a:r>
              <a:rPr lang="en-GB" dirty="0"/>
              <a:t>This is what the final graph must look like. Transition to the new heading and description. Also transition between the initial and final label positions.</a:t>
            </a:r>
          </a:p>
        </p:txBody>
      </p:sp>
      <p:sp>
        <p:nvSpPr>
          <p:cNvPr id="18" name="TextBox 17">
            <a:extLst>
              <a:ext uri="{FF2B5EF4-FFF2-40B4-BE49-F238E27FC236}">
                <a16:creationId xmlns:a16="http://schemas.microsoft.com/office/drawing/2014/main" id="{EC4397AB-DC93-A440-A11A-B955D02CF36E}"/>
              </a:ext>
            </a:extLst>
          </p:cNvPr>
          <p:cNvSpPr txBox="1"/>
          <p:nvPr/>
        </p:nvSpPr>
        <p:spPr>
          <a:xfrm>
            <a:off x="6387241" y="81742"/>
            <a:ext cx="1818447" cy="369332"/>
          </a:xfrm>
          <a:prstGeom prst="rect">
            <a:avLst/>
          </a:prstGeom>
          <a:noFill/>
        </p:spPr>
        <p:txBody>
          <a:bodyPr wrap="none" rtlCol="0">
            <a:spAutoFit/>
          </a:bodyPr>
          <a:lstStyle/>
          <a:p>
            <a:r>
              <a:rPr lang="en-US" b="1" dirty="0"/>
              <a:t>Series RLC Circuit</a:t>
            </a:r>
          </a:p>
        </p:txBody>
      </p:sp>
      <p:grpSp>
        <p:nvGrpSpPr>
          <p:cNvPr id="7" name="Group 6">
            <a:extLst>
              <a:ext uri="{FF2B5EF4-FFF2-40B4-BE49-F238E27FC236}">
                <a16:creationId xmlns:a16="http://schemas.microsoft.com/office/drawing/2014/main" id="{360915FE-85A0-3D4D-9B2C-A1EB594EEEC2}"/>
              </a:ext>
            </a:extLst>
          </p:cNvPr>
          <p:cNvGrpSpPr/>
          <p:nvPr/>
        </p:nvGrpSpPr>
        <p:grpSpPr>
          <a:xfrm>
            <a:off x="5358426" y="581154"/>
            <a:ext cx="4406900" cy="3998899"/>
            <a:chOff x="150473" y="2820996"/>
            <a:chExt cx="4406900" cy="3998899"/>
          </a:xfrm>
        </p:grpSpPr>
        <p:sp>
          <p:nvSpPr>
            <p:cNvPr id="48" name="Rectangle 47">
              <a:extLst>
                <a:ext uri="{FF2B5EF4-FFF2-40B4-BE49-F238E27FC236}">
                  <a16:creationId xmlns:a16="http://schemas.microsoft.com/office/drawing/2014/main" id="{C9FBB4C0-2F63-1142-B3B7-6640E524FEA8}"/>
                </a:ext>
              </a:extLst>
            </p:cNvPr>
            <p:cNvSpPr/>
            <p:nvPr/>
          </p:nvSpPr>
          <p:spPr>
            <a:xfrm>
              <a:off x="150473" y="2820996"/>
              <a:ext cx="4406900" cy="3998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C26222B7-C4D2-9A4B-B932-D29509E31100}"/>
                </a:ext>
              </a:extLst>
            </p:cNvPr>
            <p:cNvCxnSpPr/>
            <p:nvPr/>
          </p:nvCxnSpPr>
          <p:spPr>
            <a:xfrm flipV="1">
              <a:off x="1004070" y="2969872"/>
              <a:ext cx="0" cy="1639794"/>
            </a:xfrm>
            <a:prstGeom prst="straightConnector1">
              <a:avLst/>
            </a:prstGeom>
            <a:ln w="38100">
              <a:solidFill>
                <a:srgbClr val="4D85BE"/>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E30A9A0-03F4-2B4E-BA0B-2795BF497D92}"/>
                </a:ext>
              </a:extLst>
            </p:cNvPr>
            <p:cNvCxnSpPr>
              <a:cxnSpLocks/>
            </p:cNvCxnSpPr>
            <p:nvPr/>
          </p:nvCxnSpPr>
          <p:spPr>
            <a:xfrm>
              <a:off x="1012667" y="4609666"/>
              <a:ext cx="2311101" cy="0"/>
            </a:xfrm>
            <a:prstGeom prst="straightConnector1">
              <a:avLst/>
            </a:prstGeom>
            <a:ln w="38100">
              <a:solidFill>
                <a:srgbClr val="D26764"/>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F3A2954-BB8C-1B4F-A118-0D1655373767}"/>
                </a:ext>
              </a:extLst>
            </p:cNvPr>
            <p:cNvSpPr txBox="1"/>
            <p:nvPr/>
          </p:nvSpPr>
          <p:spPr>
            <a:xfrm>
              <a:off x="3029464" y="4658290"/>
              <a:ext cx="638316" cy="369332"/>
            </a:xfrm>
            <a:prstGeom prst="rect">
              <a:avLst/>
            </a:prstGeom>
            <a:noFill/>
          </p:spPr>
          <p:txBody>
            <a:bodyPr wrap="none" rtlCol="0">
              <a:spAutoFit/>
            </a:bodyPr>
            <a:lstStyle/>
            <a:p>
              <a:r>
                <a:rPr lang="en-US" b="1" dirty="0">
                  <a:solidFill>
                    <a:srgbClr val="D26764"/>
                  </a:solidFill>
                </a:rPr>
                <a:t>V</a:t>
              </a:r>
              <a:r>
                <a:rPr lang="en-US" b="1" baseline="-25000" dirty="0">
                  <a:solidFill>
                    <a:srgbClr val="D26764"/>
                  </a:solidFill>
                </a:rPr>
                <a:t>R </a:t>
              </a:r>
              <a:r>
                <a:rPr lang="en-US" b="1" dirty="0">
                  <a:solidFill>
                    <a:srgbClr val="D26764"/>
                  </a:solidFill>
                </a:rPr>
                <a:t>0°</a:t>
              </a:r>
              <a:endParaRPr lang="en-US" b="1" baseline="-25000" dirty="0">
                <a:solidFill>
                  <a:srgbClr val="D26764"/>
                </a:solidFill>
              </a:endParaRPr>
            </a:p>
          </p:txBody>
        </p:sp>
        <p:sp>
          <p:nvSpPr>
            <p:cNvPr id="55" name="TextBox 54">
              <a:extLst>
                <a:ext uri="{FF2B5EF4-FFF2-40B4-BE49-F238E27FC236}">
                  <a16:creationId xmlns:a16="http://schemas.microsoft.com/office/drawing/2014/main" id="{8FFEE18F-1D6C-CA45-9CA3-B737BF5A9F41}"/>
                </a:ext>
              </a:extLst>
            </p:cNvPr>
            <p:cNvSpPr txBox="1"/>
            <p:nvPr/>
          </p:nvSpPr>
          <p:spPr>
            <a:xfrm>
              <a:off x="295627" y="2936509"/>
              <a:ext cx="734496" cy="369332"/>
            </a:xfrm>
            <a:prstGeom prst="rect">
              <a:avLst/>
            </a:prstGeom>
            <a:noFill/>
          </p:spPr>
          <p:txBody>
            <a:bodyPr wrap="none" rtlCol="0">
              <a:spAutoFit/>
            </a:bodyPr>
            <a:lstStyle/>
            <a:p>
              <a:r>
                <a:rPr lang="en-US" b="1" dirty="0">
                  <a:solidFill>
                    <a:srgbClr val="4D85BE"/>
                  </a:solidFill>
                </a:rPr>
                <a:t>V</a:t>
              </a:r>
              <a:r>
                <a:rPr lang="en-US" b="1" baseline="-25000" dirty="0">
                  <a:solidFill>
                    <a:srgbClr val="4D85BE"/>
                  </a:solidFill>
                </a:rPr>
                <a:t>L </a:t>
              </a:r>
              <a:r>
                <a:rPr lang="en-US" b="1" dirty="0">
                  <a:solidFill>
                    <a:srgbClr val="4D85BE"/>
                  </a:solidFill>
                </a:rPr>
                <a:t>90°</a:t>
              </a:r>
            </a:p>
          </p:txBody>
        </p:sp>
        <p:cxnSp>
          <p:nvCxnSpPr>
            <p:cNvPr id="58" name="Straight Connector 57">
              <a:extLst>
                <a:ext uri="{FF2B5EF4-FFF2-40B4-BE49-F238E27FC236}">
                  <a16:creationId xmlns:a16="http://schemas.microsoft.com/office/drawing/2014/main" id="{DDA4F6EC-4F5D-A448-A611-713A3193B960}"/>
                </a:ext>
              </a:extLst>
            </p:cNvPr>
            <p:cNvCxnSpPr/>
            <p:nvPr/>
          </p:nvCxnSpPr>
          <p:spPr>
            <a:xfrm>
              <a:off x="603028" y="3013997"/>
              <a:ext cx="0" cy="224549"/>
            </a:xfrm>
            <a:prstGeom prst="line">
              <a:avLst/>
            </a:prstGeom>
            <a:ln w="12700">
              <a:solidFill>
                <a:srgbClr val="4D85BE"/>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13AC0D4-A21E-E749-97A8-C57E0D63C8B3}"/>
                </a:ext>
              </a:extLst>
            </p:cNvPr>
            <p:cNvCxnSpPr>
              <a:cxnSpLocks/>
            </p:cNvCxnSpPr>
            <p:nvPr/>
          </p:nvCxnSpPr>
          <p:spPr>
            <a:xfrm rot="16200000">
              <a:off x="715303" y="3126271"/>
              <a:ext cx="0" cy="224549"/>
            </a:xfrm>
            <a:prstGeom prst="line">
              <a:avLst/>
            </a:prstGeom>
            <a:ln w="12700">
              <a:solidFill>
                <a:srgbClr val="4D85B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A1EEB6E-2DF3-9546-8FCB-352F8D04298D}"/>
                </a:ext>
              </a:extLst>
            </p:cNvPr>
            <p:cNvCxnSpPr/>
            <p:nvPr/>
          </p:nvCxnSpPr>
          <p:spPr>
            <a:xfrm>
              <a:off x="3360196" y="4734404"/>
              <a:ext cx="0" cy="224549"/>
            </a:xfrm>
            <a:prstGeom prst="line">
              <a:avLst/>
            </a:prstGeom>
            <a:ln w="12700">
              <a:solidFill>
                <a:srgbClr val="D2676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CD1CD04-6644-9045-997E-DA5F215C4002}"/>
                </a:ext>
              </a:extLst>
            </p:cNvPr>
            <p:cNvCxnSpPr>
              <a:cxnSpLocks/>
            </p:cNvCxnSpPr>
            <p:nvPr/>
          </p:nvCxnSpPr>
          <p:spPr>
            <a:xfrm rot="16200000">
              <a:off x="3472471" y="4846678"/>
              <a:ext cx="0" cy="224549"/>
            </a:xfrm>
            <a:prstGeom prst="line">
              <a:avLst/>
            </a:prstGeom>
            <a:ln w="12700">
              <a:solidFill>
                <a:srgbClr val="D26764"/>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4C67DDB-261E-4249-AC49-1C6AB9A62558}"/>
                </a:ext>
              </a:extLst>
            </p:cNvPr>
            <p:cNvCxnSpPr>
              <a:cxnSpLocks/>
            </p:cNvCxnSpPr>
            <p:nvPr/>
          </p:nvCxnSpPr>
          <p:spPr>
            <a:xfrm>
              <a:off x="1012667" y="4614049"/>
              <a:ext cx="1324343" cy="0"/>
            </a:xfrm>
            <a:prstGeom prst="straightConnector1">
              <a:avLst/>
            </a:prstGeom>
            <a:ln w="38100">
              <a:solidFill>
                <a:srgbClr val="589F6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02FD6D7-48B0-4441-BE3B-0E79B1991458}"/>
                </a:ext>
              </a:extLst>
            </p:cNvPr>
            <p:cNvSpPr txBox="1"/>
            <p:nvPr/>
          </p:nvSpPr>
          <p:spPr>
            <a:xfrm>
              <a:off x="1979220" y="4587226"/>
              <a:ext cx="357790" cy="369332"/>
            </a:xfrm>
            <a:prstGeom prst="rect">
              <a:avLst/>
            </a:prstGeom>
            <a:noFill/>
          </p:spPr>
          <p:txBody>
            <a:bodyPr wrap="none" rtlCol="0">
              <a:spAutoFit/>
            </a:bodyPr>
            <a:lstStyle/>
            <a:p>
              <a:r>
                <a:rPr lang="en-US" b="1" dirty="0">
                  <a:solidFill>
                    <a:srgbClr val="589F64"/>
                  </a:solidFill>
                </a:rPr>
                <a:t>I</a:t>
              </a:r>
              <a:r>
                <a:rPr lang="en-US" b="1" baseline="-25000" dirty="0">
                  <a:solidFill>
                    <a:srgbClr val="589F64"/>
                  </a:solidFill>
                </a:rPr>
                <a:t>T </a:t>
              </a:r>
            </a:p>
          </p:txBody>
        </p:sp>
      </p:grpSp>
      <p:grpSp>
        <p:nvGrpSpPr>
          <p:cNvPr id="25" name="Group 24">
            <a:extLst>
              <a:ext uri="{FF2B5EF4-FFF2-40B4-BE49-F238E27FC236}">
                <a16:creationId xmlns:a16="http://schemas.microsoft.com/office/drawing/2014/main" id="{7391356D-4103-1543-80AD-8DEB38E7AD88}"/>
              </a:ext>
            </a:extLst>
          </p:cNvPr>
          <p:cNvGrpSpPr/>
          <p:nvPr/>
        </p:nvGrpSpPr>
        <p:grpSpPr>
          <a:xfrm>
            <a:off x="5357434" y="2369824"/>
            <a:ext cx="850486" cy="1701429"/>
            <a:chOff x="12470235" y="1413933"/>
            <a:chExt cx="850486" cy="1701429"/>
          </a:xfrm>
        </p:grpSpPr>
        <p:cxnSp>
          <p:nvCxnSpPr>
            <p:cNvPr id="26" name="Straight Arrow Connector 25">
              <a:extLst>
                <a:ext uri="{FF2B5EF4-FFF2-40B4-BE49-F238E27FC236}">
                  <a16:creationId xmlns:a16="http://schemas.microsoft.com/office/drawing/2014/main" id="{DE5189EF-3FC8-454D-BBA1-DB4E3407A2C7}"/>
                </a:ext>
              </a:extLst>
            </p:cNvPr>
            <p:cNvCxnSpPr>
              <a:cxnSpLocks/>
            </p:cNvCxnSpPr>
            <p:nvPr/>
          </p:nvCxnSpPr>
          <p:spPr>
            <a:xfrm>
              <a:off x="13320721" y="1413933"/>
              <a:ext cx="0" cy="1639794"/>
            </a:xfrm>
            <a:prstGeom prst="straightConnector1">
              <a:avLst/>
            </a:prstGeom>
            <a:ln w="38100">
              <a:solidFill>
                <a:srgbClr val="FC9746"/>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59658F5-2D8D-7044-8975-2BE21EC3DF31}"/>
                </a:ext>
              </a:extLst>
            </p:cNvPr>
            <p:cNvGrpSpPr/>
            <p:nvPr/>
          </p:nvGrpSpPr>
          <p:grpSpPr>
            <a:xfrm>
              <a:off x="12470235" y="2746030"/>
              <a:ext cx="817340" cy="369332"/>
              <a:chOff x="12449695" y="1299598"/>
              <a:chExt cx="817340" cy="369332"/>
            </a:xfrm>
          </p:grpSpPr>
          <p:sp>
            <p:nvSpPr>
              <p:cNvPr id="44" name="TextBox 43">
                <a:extLst>
                  <a:ext uri="{FF2B5EF4-FFF2-40B4-BE49-F238E27FC236}">
                    <a16:creationId xmlns:a16="http://schemas.microsoft.com/office/drawing/2014/main" id="{88A178A9-3484-CE4D-AB50-2062A05B8602}"/>
                  </a:ext>
                </a:extLst>
              </p:cNvPr>
              <p:cNvSpPr txBox="1"/>
              <p:nvPr/>
            </p:nvSpPr>
            <p:spPr>
              <a:xfrm>
                <a:off x="12449695" y="1299598"/>
                <a:ext cx="817340" cy="369332"/>
              </a:xfrm>
              <a:prstGeom prst="rect">
                <a:avLst/>
              </a:prstGeom>
              <a:noFill/>
            </p:spPr>
            <p:txBody>
              <a:bodyPr wrap="none" rtlCol="0">
                <a:spAutoFit/>
              </a:bodyPr>
              <a:lstStyle/>
              <a:p>
                <a:r>
                  <a:rPr lang="en-US" b="1" dirty="0">
                    <a:solidFill>
                      <a:srgbClr val="FC9746"/>
                    </a:solidFill>
                  </a:rPr>
                  <a:t>V</a:t>
                </a:r>
                <a:r>
                  <a:rPr lang="en-US" b="1" baseline="-25000" dirty="0">
                    <a:solidFill>
                      <a:srgbClr val="FC9746"/>
                    </a:solidFill>
                  </a:rPr>
                  <a:t>C </a:t>
                </a:r>
                <a:r>
                  <a:rPr lang="en-US" b="1" dirty="0">
                    <a:solidFill>
                      <a:srgbClr val="FC9746"/>
                    </a:solidFill>
                  </a:rPr>
                  <a:t>-90°</a:t>
                </a:r>
              </a:p>
            </p:txBody>
          </p:sp>
          <p:cxnSp>
            <p:nvCxnSpPr>
              <p:cNvPr id="45" name="Straight Connector 44">
                <a:extLst>
                  <a:ext uri="{FF2B5EF4-FFF2-40B4-BE49-F238E27FC236}">
                    <a16:creationId xmlns:a16="http://schemas.microsoft.com/office/drawing/2014/main" id="{1C15CF52-A86A-FD43-9DF2-C9D28251FECA}"/>
                  </a:ext>
                </a:extLst>
              </p:cNvPr>
              <p:cNvCxnSpPr/>
              <p:nvPr/>
            </p:nvCxnSpPr>
            <p:spPr>
              <a:xfrm>
                <a:off x="12757096" y="1377086"/>
                <a:ext cx="0" cy="224549"/>
              </a:xfrm>
              <a:prstGeom prst="line">
                <a:avLst/>
              </a:prstGeom>
              <a:ln w="12700">
                <a:solidFill>
                  <a:srgbClr val="FC974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20A371E-E36C-0142-9D55-38298E7D318E}"/>
                  </a:ext>
                </a:extLst>
              </p:cNvPr>
              <p:cNvCxnSpPr>
                <a:cxnSpLocks/>
              </p:cNvCxnSpPr>
              <p:nvPr/>
            </p:nvCxnSpPr>
            <p:spPr>
              <a:xfrm>
                <a:off x="12757096" y="1601635"/>
                <a:ext cx="380504" cy="0"/>
              </a:xfrm>
              <a:prstGeom prst="line">
                <a:avLst/>
              </a:prstGeom>
              <a:ln w="12700">
                <a:solidFill>
                  <a:srgbClr val="FC9746"/>
                </a:solidFill>
              </a:ln>
            </p:spPr>
            <p:style>
              <a:lnRef idx="1">
                <a:schemeClr val="accent1"/>
              </a:lnRef>
              <a:fillRef idx="0">
                <a:schemeClr val="accent1"/>
              </a:fillRef>
              <a:effectRef idx="0">
                <a:schemeClr val="accent1"/>
              </a:effectRef>
              <a:fontRef idx="minor">
                <a:schemeClr val="tx1"/>
              </a:fontRef>
            </p:style>
          </p:cxnSp>
        </p:grpSp>
      </p:grpSp>
      <p:sp>
        <p:nvSpPr>
          <p:cNvPr id="65" name="TextBox 64">
            <a:extLst>
              <a:ext uri="{FF2B5EF4-FFF2-40B4-BE49-F238E27FC236}">
                <a16:creationId xmlns:a16="http://schemas.microsoft.com/office/drawing/2014/main" id="{00671315-948A-5149-A65D-89BAA4131085}"/>
              </a:ext>
            </a:extLst>
          </p:cNvPr>
          <p:cNvSpPr txBox="1"/>
          <p:nvPr/>
        </p:nvSpPr>
        <p:spPr>
          <a:xfrm>
            <a:off x="5357434" y="4261729"/>
            <a:ext cx="4675779" cy="923330"/>
          </a:xfrm>
          <a:prstGeom prst="rect">
            <a:avLst/>
          </a:prstGeom>
          <a:noFill/>
        </p:spPr>
        <p:txBody>
          <a:bodyPr wrap="square" rtlCol="0">
            <a:spAutoFit/>
          </a:bodyPr>
          <a:lstStyle/>
          <a:p>
            <a:r>
              <a:rPr lang="en-US" dirty="0"/>
              <a:t>Here V</a:t>
            </a:r>
            <a:r>
              <a:rPr lang="en-US" baseline="-25000" dirty="0"/>
              <a:t>L</a:t>
            </a:r>
            <a:r>
              <a:rPr lang="en-US" dirty="0"/>
              <a:t> and V</a:t>
            </a:r>
            <a:r>
              <a:rPr lang="en-US" baseline="-25000" dirty="0"/>
              <a:t>C</a:t>
            </a:r>
            <a:r>
              <a:rPr lang="en-US" dirty="0"/>
              <a:t> are out of phase by 180°. If they are the same magnitude, they will cancel each other out.</a:t>
            </a:r>
          </a:p>
        </p:txBody>
      </p:sp>
    </p:spTree>
    <p:custDataLst>
      <p:tags r:id="rId1"/>
    </p:custDataLst>
    <p:extLst>
      <p:ext uri="{BB962C8B-B14F-4D97-AF65-F5344CB8AC3E}">
        <p14:creationId xmlns:p14="http://schemas.microsoft.com/office/powerpoint/2010/main" val="3011486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7502782" cy="4247317"/>
          </a:xfrm>
          <a:prstGeom prst="rect">
            <a:avLst/>
          </a:prstGeom>
        </p:spPr>
        <p:txBody>
          <a:bodyPr wrap="square">
            <a:spAutoFit/>
          </a:bodyPr>
          <a:lstStyle/>
          <a:p>
            <a:r>
              <a:rPr lang="en-GB" dirty="0"/>
              <a:t>Create a screencast video presented by an expert presenter explaining the following:</a:t>
            </a:r>
          </a:p>
          <a:p>
            <a:pPr marL="285750" indent="-285750">
              <a:buFont typeface="Arial" panose="020B0604020202020204" pitchFamily="34" charset="0"/>
              <a:buChar char="•"/>
            </a:pPr>
            <a:r>
              <a:rPr lang="en-GB" dirty="0"/>
              <a:t>Start with a phasor where X</a:t>
            </a:r>
            <a:r>
              <a:rPr lang="en-GB" baseline="-25000" dirty="0"/>
              <a:t>L</a:t>
            </a:r>
            <a:r>
              <a:rPr lang="en-GB" dirty="0"/>
              <a:t> &gt; X</a:t>
            </a:r>
            <a:r>
              <a:rPr lang="en-GB" baseline="-25000" dirty="0"/>
              <a:t>C </a:t>
            </a:r>
            <a:r>
              <a:rPr lang="en-GB" dirty="0"/>
              <a:t>(X</a:t>
            </a:r>
            <a:r>
              <a:rPr lang="en-GB" baseline="-25000" dirty="0"/>
              <a:t>L</a:t>
            </a:r>
            <a:r>
              <a:rPr lang="en-GB" dirty="0"/>
              <a:t> = 4Ω, X</a:t>
            </a:r>
            <a:r>
              <a:rPr lang="en-GB" baseline="-25000" dirty="0"/>
              <a:t>C</a:t>
            </a:r>
            <a:r>
              <a:rPr lang="en-GB" dirty="0"/>
              <a:t> = 1.5Ω, R = 6Ω). Let’s assume I</a:t>
            </a:r>
            <a:r>
              <a:rPr lang="en-GB" baseline="-25000" dirty="0"/>
              <a:t>T</a:t>
            </a:r>
            <a:r>
              <a:rPr lang="en-GB" dirty="0"/>
              <a:t> = 2A.</a:t>
            </a:r>
          </a:p>
          <a:p>
            <a:pPr marL="285750" indent="-285750">
              <a:buFont typeface="Arial" panose="020B0604020202020204" pitchFamily="34" charset="0"/>
              <a:buChar char="•"/>
            </a:pPr>
            <a:r>
              <a:rPr lang="en-GB" dirty="0"/>
              <a:t>Calculate V</a:t>
            </a:r>
            <a:r>
              <a:rPr lang="en-GB" baseline="-25000" dirty="0"/>
              <a:t>L</a:t>
            </a:r>
            <a:r>
              <a:rPr lang="en-GB" dirty="0"/>
              <a:t>, V</a:t>
            </a:r>
            <a:r>
              <a:rPr lang="en-GB" baseline="-25000" dirty="0"/>
              <a:t>C</a:t>
            </a:r>
            <a:r>
              <a:rPr lang="en-GB" dirty="0"/>
              <a:t>, V</a:t>
            </a:r>
            <a:r>
              <a:rPr lang="en-GB" baseline="-25000" dirty="0"/>
              <a:t>R</a:t>
            </a:r>
            <a:r>
              <a:rPr lang="en-GB" dirty="0"/>
              <a:t>. Add the voltages to the phasor diagram.</a:t>
            </a:r>
          </a:p>
          <a:p>
            <a:pPr marL="285750" indent="-285750">
              <a:buFont typeface="Arial" panose="020B0604020202020204" pitchFamily="34" charset="0"/>
              <a:buChar char="•"/>
            </a:pPr>
            <a:r>
              <a:rPr lang="en-GB" dirty="0"/>
              <a:t>In order to do the vector sum, we need to find the combination of V</a:t>
            </a:r>
            <a:r>
              <a:rPr lang="en-GB" baseline="-25000" dirty="0"/>
              <a:t>L</a:t>
            </a:r>
            <a:r>
              <a:rPr lang="en-GB" dirty="0"/>
              <a:t> and V</a:t>
            </a:r>
            <a:r>
              <a:rPr lang="en-GB" baseline="-25000" dirty="0"/>
              <a:t>C</a:t>
            </a:r>
            <a:r>
              <a:rPr lang="en-GB" dirty="0"/>
              <a:t>. They are acting in opposite directions so the result is just V</a:t>
            </a:r>
            <a:r>
              <a:rPr lang="en-GB" baseline="-25000" dirty="0"/>
              <a:t>L</a:t>
            </a:r>
            <a:r>
              <a:rPr lang="en-GB" dirty="0"/>
              <a:t> – V</a:t>
            </a:r>
            <a:r>
              <a:rPr lang="en-GB" baseline="-25000" dirty="0"/>
              <a:t>C</a:t>
            </a:r>
            <a:r>
              <a:rPr lang="en-GB" dirty="0"/>
              <a:t> or 8V - 3V. We always subtract the smaller vector from the larger one.</a:t>
            </a:r>
          </a:p>
          <a:p>
            <a:pPr marL="285750" indent="-285750">
              <a:buFont typeface="Arial" panose="020B0604020202020204" pitchFamily="34" charset="0"/>
              <a:buChar char="•"/>
            </a:pPr>
            <a:r>
              <a:rPr lang="en-GB" dirty="0"/>
              <a:t>Draw the new phasor with (V</a:t>
            </a:r>
            <a:r>
              <a:rPr lang="en-GB" baseline="-25000" dirty="0"/>
              <a:t>L</a:t>
            </a:r>
            <a:r>
              <a:rPr lang="en-GB" dirty="0"/>
              <a:t> - V</a:t>
            </a:r>
            <a:r>
              <a:rPr lang="en-GB" baseline="-25000" dirty="0"/>
              <a:t>C</a:t>
            </a:r>
            <a:r>
              <a:rPr lang="en-GB" dirty="0"/>
              <a:t>) and do the vector sum graphically (1V = 1cm) and then algebraically.</a:t>
            </a:r>
          </a:p>
          <a:p>
            <a:pPr marL="285750" indent="-285750">
              <a:buFont typeface="Arial" panose="020B0604020202020204" pitchFamily="34" charset="0"/>
              <a:buChar char="•"/>
            </a:pPr>
            <a:r>
              <a:rPr lang="en-GB" dirty="0"/>
              <a:t>Because the voltage drops across the inductor and capacitor are directly proportional to their </a:t>
            </a:r>
            <a:r>
              <a:rPr lang="en-GB" dirty="0" err="1"/>
              <a:t>reactances</a:t>
            </a:r>
            <a:r>
              <a:rPr lang="en-GB" dirty="0"/>
              <a:t>, we know that if X</a:t>
            </a:r>
            <a:r>
              <a:rPr lang="en-GB" baseline="-25000" dirty="0"/>
              <a:t>L</a:t>
            </a:r>
            <a:r>
              <a:rPr lang="en-GB" dirty="0"/>
              <a:t> &gt; X</a:t>
            </a:r>
            <a:r>
              <a:rPr lang="en-GB" baseline="-25000" dirty="0"/>
              <a:t>C</a:t>
            </a:r>
            <a:r>
              <a:rPr lang="en-GB" dirty="0"/>
              <a:t> then V</a:t>
            </a:r>
            <a:r>
              <a:rPr lang="en-GB" baseline="-25000" dirty="0"/>
              <a:t>L</a:t>
            </a:r>
            <a:r>
              <a:rPr lang="en-GB" dirty="0"/>
              <a:t> &gt; V</a:t>
            </a:r>
            <a:r>
              <a:rPr lang="en-GB" baseline="-25000" dirty="0"/>
              <a:t>C </a:t>
            </a:r>
            <a:r>
              <a:rPr lang="en-GB" dirty="0"/>
              <a:t>and the circuit will behave inductively. In this case, we do the normal vector sum but with the new resulting leading voltage of V</a:t>
            </a:r>
            <a:r>
              <a:rPr lang="en-GB" baseline="-25000" dirty="0"/>
              <a:t>L</a:t>
            </a:r>
            <a:r>
              <a:rPr lang="en-GB" dirty="0"/>
              <a:t> - V</a:t>
            </a:r>
            <a:r>
              <a:rPr lang="en-GB" baseline="-25000" dirty="0"/>
              <a:t>C</a:t>
            </a:r>
            <a:endParaRPr lang="en-GB" dirty="0"/>
          </a:p>
          <a:p>
            <a:endParaRPr lang="en-GB" dirty="0"/>
          </a:p>
        </p:txBody>
      </p:sp>
    </p:spTree>
    <p:custDataLst>
      <p:tags r:id="rId1"/>
    </p:custDataLst>
    <p:extLst>
      <p:ext uri="{BB962C8B-B14F-4D97-AF65-F5344CB8AC3E}">
        <p14:creationId xmlns:p14="http://schemas.microsoft.com/office/powerpoint/2010/main" val="3885104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(2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7502782" cy="3693319"/>
          </a:xfrm>
          <a:prstGeom prst="rect">
            <a:avLst/>
          </a:prstGeom>
        </p:spPr>
        <p:txBody>
          <a:bodyPr wrap="square">
            <a:spAutoFit/>
          </a:bodyPr>
          <a:lstStyle/>
          <a:p>
            <a:pPr marL="285750" indent="-285750">
              <a:buFont typeface="Arial" panose="020B0604020202020204" pitchFamily="34" charset="0"/>
              <a:buChar char="•"/>
            </a:pPr>
            <a:r>
              <a:rPr lang="en-GB" dirty="0"/>
              <a:t>Now draw a phasor where X</a:t>
            </a:r>
            <a:r>
              <a:rPr lang="en-GB" baseline="-25000" dirty="0"/>
              <a:t>C</a:t>
            </a:r>
            <a:r>
              <a:rPr lang="en-GB" dirty="0"/>
              <a:t> &gt; X</a:t>
            </a:r>
            <a:r>
              <a:rPr lang="en-GB" baseline="-25000" dirty="0"/>
              <a:t>L </a:t>
            </a:r>
            <a:r>
              <a:rPr lang="en-GB" dirty="0"/>
              <a:t>(X</a:t>
            </a:r>
            <a:r>
              <a:rPr lang="en-GB" baseline="-25000" dirty="0"/>
              <a:t>L</a:t>
            </a:r>
            <a:r>
              <a:rPr lang="en-GB" dirty="0"/>
              <a:t> = 4Ω, X</a:t>
            </a:r>
            <a:r>
              <a:rPr lang="en-GB" baseline="-25000" dirty="0"/>
              <a:t>C</a:t>
            </a:r>
            <a:r>
              <a:rPr lang="en-GB" dirty="0"/>
              <a:t> = 7.5Ω, R = 12Ω). Let’s assume I</a:t>
            </a:r>
            <a:r>
              <a:rPr lang="en-GB" baseline="-25000" dirty="0"/>
              <a:t>T</a:t>
            </a:r>
            <a:r>
              <a:rPr lang="en-GB" dirty="0"/>
              <a:t> = 2A.</a:t>
            </a:r>
          </a:p>
          <a:p>
            <a:pPr marL="285750" indent="-285750">
              <a:buFont typeface="Arial" panose="020B0604020202020204" pitchFamily="34" charset="0"/>
              <a:buChar char="•"/>
            </a:pPr>
            <a:r>
              <a:rPr lang="en-GB" dirty="0"/>
              <a:t>Calculate V</a:t>
            </a:r>
            <a:r>
              <a:rPr lang="en-GB" baseline="-25000" dirty="0"/>
              <a:t>L</a:t>
            </a:r>
            <a:r>
              <a:rPr lang="en-GB" dirty="0"/>
              <a:t>, V</a:t>
            </a:r>
            <a:r>
              <a:rPr lang="en-GB" baseline="-25000" dirty="0"/>
              <a:t>C</a:t>
            </a:r>
            <a:r>
              <a:rPr lang="en-GB" dirty="0"/>
              <a:t>, V</a:t>
            </a:r>
            <a:r>
              <a:rPr lang="en-GB" baseline="-25000" dirty="0"/>
              <a:t>R</a:t>
            </a:r>
            <a:r>
              <a:rPr lang="en-GB" dirty="0"/>
              <a:t>. Add the voltages to the phasor diagram.</a:t>
            </a:r>
          </a:p>
          <a:p>
            <a:pPr marL="285750" indent="-285750">
              <a:buFont typeface="Arial" panose="020B0604020202020204" pitchFamily="34" charset="0"/>
              <a:buChar char="•"/>
            </a:pPr>
            <a:r>
              <a:rPr lang="en-GB" dirty="0"/>
              <a:t>In order to do the vector sum, we need to find the combination of V</a:t>
            </a:r>
            <a:r>
              <a:rPr lang="en-GB" baseline="-25000" dirty="0"/>
              <a:t>L</a:t>
            </a:r>
            <a:r>
              <a:rPr lang="en-GB" dirty="0"/>
              <a:t> and V</a:t>
            </a:r>
            <a:r>
              <a:rPr lang="en-GB" baseline="-25000" dirty="0"/>
              <a:t>C</a:t>
            </a:r>
            <a:r>
              <a:rPr lang="en-GB" dirty="0"/>
              <a:t>. They are acting in opposite directions but now V</a:t>
            </a:r>
            <a:r>
              <a:rPr lang="en-GB" baseline="-25000" dirty="0"/>
              <a:t>C</a:t>
            </a:r>
            <a:r>
              <a:rPr lang="en-GB" dirty="0"/>
              <a:t> &gt; V</a:t>
            </a:r>
            <a:r>
              <a:rPr lang="en-GB" baseline="-25000" dirty="0"/>
              <a:t>L </a:t>
            </a:r>
            <a:r>
              <a:rPr lang="en-GB" dirty="0"/>
              <a:t>so the result is V</a:t>
            </a:r>
            <a:r>
              <a:rPr lang="en-GB" baseline="-25000" dirty="0"/>
              <a:t>C</a:t>
            </a:r>
            <a:r>
              <a:rPr lang="en-GB" dirty="0"/>
              <a:t> – V</a:t>
            </a:r>
            <a:r>
              <a:rPr lang="en-GB" baseline="-25000" dirty="0"/>
              <a:t>L</a:t>
            </a:r>
            <a:r>
              <a:rPr lang="en-GB" dirty="0"/>
              <a:t> or 15V - 8V. Remember, we always subtract the smaller vector from the larger one.</a:t>
            </a:r>
          </a:p>
          <a:p>
            <a:pPr marL="285750" indent="-285750">
              <a:buFont typeface="Arial" panose="020B0604020202020204" pitchFamily="34" charset="0"/>
              <a:buChar char="•"/>
            </a:pPr>
            <a:r>
              <a:rPr lang="en-GB" dirty="0"/>
              <a:t>Draw the new phasor with (V</a:t>
            </a:r>
            <a:r>
              <a:rPr lang="en-GB" baseline="-25000" dirty="0"/>
              <a:t>C</a:t>
            </a:r>
            <a:r>
              <a:rPr lang="en-GB" dirty="0"/>
              <a:t> - V</a:t>
            </a:r>
            <a:r>
              <a:rPr lang="en-GB" baseline="-25000" dirty="0"/>
              <a:t>L</a:t>
            </a:r>
            <a:r>
              <a:rPr lang="en-GB" dirty="0"/>
              <a:t>) and do the vector sum graphically (1V = 1cm) and then algebraically.</a:t>
            </a:r>
          </a:p>
          <a:p>
            <a:pPr marL="285750" indent="-285750">
              <a:buFont typeface="Arial" panose="020B0604020202020204" pitchFamily="34" charset="0"/>
              <a:buChar char="•"/>
            </a:pPr>
            <a:r>
              <a:rPr lang="en-GB" dirty="0"/>
              <a:t>Because the voltage drops across the inductor and capacitor are directly proportional to their </a:t>
            </a:r>
            <a:r>
              <a:rPr lang="en-GB" dirty="0" err="1"/>
              <a:t>reactances</a:t>
            </a:r>
            <a:r>
              <a:rPr lang="en-GB" dirty="0"/>
              <a:t>, we know that if X</a:t>
            </a:r>
            <a:r>
              <a:rPr lang="en-GB" baseline="-25000" dirty="0"/>
              <a:t>C</a:t>
            </a:r>
            <a:r>
              <a:rPr lang="en-GB" dirty="0"/>
              <a:t> &gt; X</a:t>
            </a:r>
            <a:r>
              <a:rPr lang="en-GB" baseline="-25000" dirty="0"/>
              <a:t>L</a:t>
            </a:r>
            <a:r>
              <a:rPr lang="en-GB" dirty="0"/>
              <a:t> then V</a:t>
            </a:r>
            <a:r>
              <a:rPr lang="en-GB" baseline="-25000" dirty="0"/>
              <a:t>C</a:t>
            </a:r>
            <a:r>
              <a:rPr lang="en-GB" dirty="0"/>
              <a:t> &gt; V</a:t>
            </a:r>
            <a:r>
              <a:rPr lang="en-GB" baseline="-25000" dirty="0"/>
              <a:t>L </a:t>
            </a:r>
            <a:r>
              <a:rPr lang="en-GB" dirty="0"/>
              <a:t>and the circuit will behave capacitively. In this case, we do the normal vector sum but with the new resulting leading voltage of V</a:t>
            </a:r>
            <a:r>
              <a:rPr lang="en-GB" baseline="-25000" dirty="0"/>
              <a:t>C</a:t>
            </a:r>
            <a:r>
              <a:rPr lang="en-GB" dirty="0"/>
              <a:t> - V</a:t>
            </a:r>
            <a:r>
              <a:rPr lang="en-GB" baseline="-25000" dirty="0"/>
              <a:t>L</a:t>
            </a:r>
            <a:endParaRPr lang="en-GB" dirty="0"/>
          </a:p>
        </p:txBody>
      </p:sp>
    </p:spTree>
    <p:custDataLst>
      <p:tags r:id="rId1"/>
    </p:custDataLst>
    <p:extLst>
      <p:ext uri="{BB962C8B-B14F-4D97-AF65-F5344CB8AC3E}">
        <p14:creationId xmlns:p14="http://schemas.microsoft.com/office/powerpoint/2010/main" val="3324653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(3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7502782" cy="2585323"/>
          </a:xfrm>
          <a:prstGeom prst="rect">
            <a:avLst/>
          </a:prstGeom>
        </p:spPr>
        <p:txBody>
          <a:bodyPr wrap="square">
            <a:spAutoFit/>
          </a:bodyPr>
          <a:lstStyle/>
          <a:p>
            <a:pPr marL="285750" indent="-285750">
              <a:buFont typeface="Arial" panose="020B0604020202020204" pitchFamily="34" charset="0"/>
              <a:buChar char="•"/>
            </a:pPr>
            <a:r>
              <a:rPr lang="en-GB" dirty="0"/>
              <a:t>Now do the case where X</a:t>
            </a:r>
            <a:r>
              <a:rPr lang="en-GB" baseline="-25000" dirty="0"/>
              <a:t>C</a:t>
            </a:r>
            <a:r>
              <a:rPr lang="en-GB" dirty="0"/>
              <a:t> = X</a:t>
            </a:r>
            <a:r>
              <a:rPr lang="en-GB" baseline="-25000" dirty="0"/>
              <a:t>L</a:t>
            </a:r>
            <a:r>
              <a:rPr lang="en-GB" dirty="0"/>
              <a:t> (X</a:t>
            </a:r>
            <a:r>
              <a:rPr lang="en-GB" baseline="-25000" dirty="0"/>
              <a:t>L</a:t>
            </a:r>
            <a:r>
              <a:rPr lang="en-GB" dirty="0"/>
              <a:t> = 5Ω, X</a:t>
            </a:r>
            <a:r>
              <a:rPr lang="en-GB" baseline="-25000" dirty="0"/>
              <a:t>C</a:t>
            </a:r>
            <a:r>
              <a:rPr lang="en-GB" dirty="0"/>
              <a:t> = 5Ω, R = 12Ω). Let’s assume I</a:t>
            </a:r>
            <a:r>
              <a:rPr lang="en-GB" baseline="-25000" dirty="0"/>
              <a:t>T</a:t>
            </a:r>
            <a:r>
              <a:rPr lang="en-GB" dirty="0"/>
              <a:t> = 2A.</a:t>
            </a:r>
          </a:p>
          <a:p>
            <a:pPr marL="285750" indent="-285750">
              <a:buFont typeface="Arial" panose="020B0604020202020204" pitchFamily="34" charset="0"/>
              <a:buChar char="•"/>
            </a:pPr>
            <a:r>
              <a:rPr lang="en-GB" dirty="0"/>
              <a:t>Calculate V</a:t>
            </a:r>
            <a:r>
              <a:rPr lang="en-GB" baseline="-25000" dirty="0"/>
              <a:t>L</a:t>
            </a:r>
            <a:r>
              <a:rPr lang="en-GB" dirty="0"/>
              <a:t>, V</a:t>
            </a:r>
            <a:r>
              <a:rPr lang="en-GB" baseline="-25000" dirty="0"/>
              <a:t>C</a:t>
            </a:r>
            <a:r>
              <a:rPr lang="en-GB" dirty="0"/>
              <a:t>, V</a:t>
            </a:r>
            <a:r>
              <a:rPr lang="en-GB" baseline="-25000" dirty="0"/>
              <a:t>R</a:t>
            </a:r>
            <a:r>
              <a:rPr lang="en-GB" dirty="0"/>
              <a:t>. Add the voltages to the phasor diagram.</a:t>
            </a:r>
          </a:p>
          <a:p>
            <a:pPr marL="285750" indent="-285750">
              <a:buFont typeface="Arial" panose="020B0604020202020204" pitchFamily="34" charset="0"/>
              <a:buChar char="•"/>
            </a:pPr>
            <a:r>
              <a:rPr lang="en-GB" dirty="0"/>
              <a:t>Because V</a:t>
            </a:r>
            <a:r>
              <a:rPr lang="en-GB" baseline="-25000" dirty="0"/>
              <a:t>C</a:t>
            </a:r>
            <a:r>
              <a:rPr lang="en-GB" dirty="0"/>
              <a:t> = V</a:t>
            </a:r>
            <a:r>
              <a:rPr lang="en-GB" baseline="-25000" dirty="0"/>
              <a:t>L</a:t>
            </a:r>
            <a:r>
              <a:rPr lang="en-GB" dirty="0"/>
              <a:t> they cancel out and the voltage is in phase with the current</a:t>
            </a:r>
          </a:p>
          <a:p>
            <a:pPr marL="285750" indent="-285750">
              <a:buFont typeface="Arial" panose="020B0604020202020204" pitchFamily="34" charset="0"/>
              <a:buChar char="•"/>
            </a:pPr>
            <a:r>
              <a:rPr lang="en-GB" dirty="0"/>
              <a:t>Draw the new phasor with (V</a:t>
            </a:r>
            <a:r>
              <a:rPr lang="en-GB" baseline="-25000" dirty="0"/>
              <a:t>C</a:t>
            </a:r>
            <a:r>
              <a:rPr lang="en-GB" dirty="0"/>
              <a:t> = V</a:t>
            </a:r>
            <a:r>
              <a:rPr lang="en-GB" baseline="-25000" dirty="0"/>
              <a:t>L</a:t>
            </a:r>
            <a:r>
              <a:rPr lang="en-GB" dirty="0"/>
              <a:t>)</a:t>
            </a:r>
          </a:p>
          <a:p>
            <a:pPr marL="285750" indent="-285750">
              <a:buFont typeface="Arial" panose="020B0604020202020204" pitchFamily="34" charset="0"/>
              <a:buChar char="•"/>
            </a:pPr>
            <a:r>
              <a:rPr lang="en-GB" dirty="0"/>
              <a:t>Because the voltage drops across the inductor and capacitor are directly proportional to their </a:t>
            </a:r>
            <a:r>
              <a:rPr lang="en-GB" dirty="0" err="1"/>
              <a:t>reactances</a:t>
            </a:r>
            <a:r>
              <a:rPr lang="en-GB" dirty="0"/>
              <a:t>, we know that if X</a:t>
            </a:r>
            <a:r>
              <a:rPr lang="en-GB" baseline="-25000" dirty="0"/>
              <a:t>C</a:t>
            </a:r>
            <a:r>
              <a:rPr lang="en-GB" dirty="0"/>
              <a:t> = X</a:t>
            </a:r>
            <a:r>
              <a:rPr lang="en-GB" baseline="-25000" dirty="0"/>
              <a:t>L</a:t>
            </a:r>
            <a:r>
              <a:rPr lang="en-GB" dirty="0"/>
              <a:t> then V</a:t>
            </a:r>
            <a:r>
              <a:rPr lang="en-GB" baseline="-25000" dirty="0"/>
              <a:t>C</a:t>
            </a:r>
            <a:r>
              <a:rPr lang="en-GB" dirty="0"/>
              <a:t> = V</a:t>
            </a:r>
            <a:r>
              <a:rPr lang="en-GB" baseline="-25000" dirty="0"/>
              <a:t>L </a:t>
            </a:r>
            <a:r>
              <a:rPr lang="en-GB" dirty="0"/>
              <a:t>and the circuit will behave resistively. In this case, we can ignore V</a:t>
            </a:r>
            <a:r>
              <a:rPr lang="en-GB" baseline="-25000" dirty="0"/>
              <a:t>C</a:t>
            </a:r>
            <a:r>
              <a:rPr lang="en-GB" dirty="0"/>
              <a:t> / V</a:t>
            </a:r>
            <a:r>
              <a:rPr lang="en-GB" baseline="-25000" dirty="0"/>
              <a:t>L</a:t>
            </a:r>
            <a:r>
              <a:rPr lang="en-GB" dirty="0"/>
              <a:t>.</a:t>
            </a:r>
          </a:p>
          <a:p>
            <a:endParaRPr lang="en-GB" dirty="0"/>
          </a:p>
        </p:txBody>
      </p:sp>
    </p:spTree>
    <p:custDataLst>
      <p:tags r:id="rId1"/>
    </p:custDataLst>
    <p:extLst>
      <p:ext uri="{BB962C8B-B14F-4D97-AF65-F5344CB8AC3E}">
        <p14:creationId xmlns:p14="http://schemas.microsoft.com/office/powerpoint/2010/main" val="227101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ZA" sz="2400" dirty="0"/>
              <a:t>Calculate resistance, inductive reactance, impedance, voltage, current, power, power factor and frequency in a series RLC circuit.</a:t>
            </a:r>
          </a:p>
          <a:p>
            <a:pPr marL="457200" indent="-457200">
              <a:buFont typeface="+mj-lt"/>
              <a:buAutoNum type="arabicPeriod"/>
            </a:pPr>
            <a:r>
              <a:rPr lang="en-ZA" sz="2400" dirty="0"/>
              <a:t>Construct a phasor diagram to represent the relationship between the voltage and current in a series RLC circuit.</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737DF9-AE50-D84B-A562-444323A1050C}"/>
              </a:ext>
            </a:extLst>
          </p:cNvPr>
          <p:cNvSpPr/>
          <p:nvPr/>
        </p:nvSpPr>
        <p:spPr>
          <a:xfrm>
            <a:off x="314325" y="1602910"/>
            <a:ext cx="8901113" cy="340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Image Briefing – Img04</a:t>
            </a:r>
          </a:p>
        </p:txBody>
      </p:sp>
      <p:grpSp>
        <p:nvGrpSpPr>
          <p:cNvPr id="25" name="Group 24">
            <a:extLst>
              <a:ext uri="{FF2B5EF4-FFF2-40B4-BE49-F238E27FC236}">
                <a16:creationId xmlns:a16="http://schemas.microsoft.com/office/drawing/2014/main" id="{B8E15820-405B-FA42-8711-D5AB0004B43A}"/>
              </a:ext>
            </a:extLst>
          </p:cNvPr>
          <p:cNvGrpSpPr/>
          <p:nvPr/>
        </p:nvGrpSpPr>
        <p:grpSpPr>
          <a:xfrm>
            <a:off x="703958" y="1602910"/>
            <a:ext cx="3848826" cy="2912249"/>
            <a:chOff x="6118200" y="1771941"/>
            <a:chExt cx="3848826" cy="2912249"/>
          </a:xfrm>
        </p:grpSpPr>
        <p:cxnSp>
          <p:nvCxnSpPr>
            <p:cNvPr id="26" name="Straight Arrow Connector 25">
              <a:extLst>
                <a:ext uri="{FF2B5EF4-FFF2-40B4-BE49-F238E27FC236}">
                  <a16:creationId xmlns:a16="http://schemas.microsoft.com/office/drawing/2014/main" id="{41E6E73F-C104-1549-BC15-9FDF17DE27F0}"/>
                </a:ext>
              </a:extLst>
            </p:cNvPr>
            <p:cNvCxnSpPr/>
            <p:nvPr/>
          </p:nvCxnSpPr>
          <p:spPr>
            <a:xfrm flipV="1">
              <a:off x="7136365" y="1946215"/>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234704A-8089-FD43-993D-29B0ECC29D30}"/>
                </a:ext>
              </a:extLst>
            </p:cNvPr>
            <p:cNvCxnSpPr>
              <a:cxnSpLocks/>
            </p:cNvCxnSpPr>
            <p:nvPr/>
          </p:nvCxnSpPr>
          <p:spPr>
            <a:xfrm>
              <a:off x="7144962" y="3586009"/>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5D659FF-62EA-F543-9D54-7D20EC63BBB4}"/>
                </a:ext>
              </a:extLst>
            </p:cNvPr>
            <p:cNvCxnSpPr>
              <a:cxnSpLocks/>
            </p:cNvCxnSpPr>
            <p:nvPr/>
          </p:nvCxnSpPr>
          <p:spPr>
            <a:xfrm>
              <a:off x="7145280" y="2675248"/>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66A701E-A6E1-734C-B313-E18BC312B4EA}"/>
                </a:ext>
              </a:extLst>
            </p:cNvPr>
            <p:cNvCxnSpPr>
              <a:cxnSpLocks/>
            </p:cNvCxnSpPr>
            <p:nvPr/>
          </p:nvCxnSpPr>
          <p:spPr>
            <a:xfrm flipH="1" flipV="1">
              <a:off x="9456063" y="2675248"/>
              <a:ext cx="1" cy="910762"/>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9B44043-055B-3F4C-B1BD-826A0A130852}"/>
                </a:ext>
              </a:extLst>
            </p:cNvPr>
            <p:cNvCxnSpPr>
              <a:cxnSpLocks/>
            </p:cNvCxnSpPr>
            <p:nvPr/>
          </p:nvCxnSpPr>
          <p:spPr>
            <a:xfrm flipV="1">
              <a:off x="7136364" y="2694400"/>
              <a:ext cx="2315055" cy="88167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084910C-B291-6E4D-8ABE-3FEC6F2B9304}"/>
                </a:ext>
              </a:extLst>
            </p:cNvPr>
            <p:cNvSpPr txBox="1"/>
            <p:nvPr/>
          </p:nvSpPr>
          <p:spPr>
            <a:xfrm>
              <a:off x="9350379" y="3584388"/>
              <a:ext cx="458780" cy="646331"/>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a:t>
              </a:r>
              <a:endParaRPr lang="en-US" b="1" dirty="0">
                <a:solidFill>
                  <a:schemeClr val="accent3"/>
                </a:solidFill>
              </a:endParaRPr>
            </a:p>
            <a:p>
              <a:r>
                <a:rPr lang="en-US" b="1" dirty="0">
                  <a:solidFill>
                    <a:schemeClr val="accent3"/>
                  </a:solidFill>
                </a:rPr>
                <a:t>(R)</a:t>
              </a:r>
            </a:p>
          </p:txBody>
        </p:sp>
        <p:sp>
          <p:nvSpPr>
            <p:cNvPr id="36" name="TextBox 35">
              <a:extLst>
                <a:ext uri="{FF2B5EF4-FFF2-40B4-BE49-F238E27FC236}">
                  <a16:creationId xmlns:a16="http://schemas.microsoft.com/office/drawing/2014/main" id="{4455E7BC-72EC-1D43-975A-E16891A06BEB}"/>
                </a:ext>
              </a:extLst>
            </p:cNvPr>
            <p:cNvSpPr txBox="1"/>
            <p:nvPr/>
          </p:nvSpPr>
          <p:spPr>
            <a:xfrm>
              <a:off x="6118200" y="2764876"/>
              <a:ext cx="975075" cy="646331"/>
            </a:xfrm>
            <a:prstGeom prst="rect">
              <a:avLst/>
            </a:prstGeom>
            <a:noFill/>
          </p:spPr>
          <p:txBody>
            <a:bodyPr wrap="none" rtlCol="0">
              <a:spAutoFit/>
            </a:bodyPr>
            <a:lstStyle/>
            <a:p>
              <a:r>
                <a:rPr lang="en-US" b="1" dirty="0">
                  <a:solidFill>
                    <a:schemeClr val="accent5"/>
                  </a:solidFill>
                </a:rPr>
                <a:t>V</a:t>
              </a:r>
              <a:r>
                <a:rPr lang="en-US" b="1" baseline="-25000" dirty="0">
                  <a:solidFill>
                    <a:schemeClr val="accent5"/>
                  </a:solidFill>
                </a:rPr>
                <a:t>L </a:t>
              </a:r>
              <a:r>
                <a:rPr lang="en-US" b="1" dirty="0">
                  <a:solidFill>
                    <a:schemeClr val="accent5"/>
                  </a:solidFill>
                </a:rPr>
                <a:t>– V</a:t>
              </a:r>
              <a:r>
                <a:rPr lang="en-US" b="1" baseline="-25000" dirty="0">
                  <a:solidFill>
                    <a:schemeClr val="accent5"/>
                  </a:solidFill>
                </a:rPr>
                <a:t>C</a:t>
              </a:r>
            </a:p>
            <a:p>
              <a:r>
                <a:rPr lang="en-US" b="1" dirty="0">
                  <a:solidFill>
                    <a:schemeClr val="accent5"/>
                  </a:solidFill>
                </a:rPr>
                <a:t>(X</a:t>
              </a:r>
              <a:r>
                <a:rPr lang="en-US" b="1" baseline="-25000" dirty="0">
                  <a:solidFill>
                    <a:schemeClr val="accent5"/>
                  </a:solidFill>
                </a:rPr>
                <a:t>L</a:t>
              </a:r>
              <a:r>
                <a:rPr lang="en-US" b="1" dirty="0">
                  <a:solidFill>
                    <a:schemeClr val="accent5"/>
                  </a:solidFill>
                </a:rPr>
                <a:t> – X</a:t>
              </a:r>
              <a:r>
                <a:rPr lang="en-US" b="1" baseline="-25000" dirty="0">
                  <a:solidFill>
                    <a:schemeClr val="accent5"/>
                  </a:solidFill>
                </a:rPr>
                <a:t>C</a:t>
              </a:r>
              <a:r>
                <a:rPr lang="en-US" b="1" dirty="0">
                  <a:solidFill>
                    <a:schemeClr val="accent5"/>
                  </a:solidFill>
                </a:rPr>
                <a:t>)</a:t>
              </a:r>
            </a:p>
          </p:txBody>
        </p:sp>
        <p:sp>
          <p:nvSpPr>
            <p:cNvPr id="37" name="TextBox 36">
              <a:extLst>
                <a:ext uri="{FF2B5EF4-FFF2-40B4-BE49-F238E27FC236}">
                  <a16:creationId xmlns:a16="http://schemas.microsoft.com/office/drawing/2014/main" id="{62CC2EF1-ECE9-614D-AAF6-855291F01BB3}"/>
                </a:ext>
              </a:extLst>
            </p:cNvPr>
            <p:cNvSpPr txBox="1"/>
            <p:nvPr/>
          </p:nvSpPr>
          <p:spPr>
            <a:xfrm>
              <a:off x="9527482" y="2352082"/>
              <a:ext cx="439544" cy="646331"/>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a:t>
              </a:r>
            </a:p>
            <a:p>
              <a:r>
                <a:rPr lang="en-US" b="1" dirty="0">
                  <a:solidFill>
                    <a:schemeClr val="accent2"/>
                  </a:solidFill>
                </a:rPr>
                <a:t>(Z)</a:t>
              </a:r>
            </a:p>
          </p:txBody>
        </p:sp>
        <p:sp>
          <p:nvSpPr>
            <p:cNvPr id="38" name="TextBox 37">
              <a:extLst>
                <a:ext uri="{FF2B5EF4-FFF2-40B4-BE49-F238E27FC236}">
                  <a16:creationId xmlns:a16="http://schemas.microsoft.com/office/drawing/2014/main" id="{AADFDC0B-4045-3645-A1A0-56B23E2939B3}"/>
                </a:ext>
              </a:extLst>
            </p:cNvPr>
            <p:cNvSpPr txBox="1"/>
            <p:nvPr/>
          </p:nvSpPr>
          <p:spPr>
            <a:xfrm>
              <a:off x="7609246" y="3285121"/>
              <a:ext cx="308098" cy="369332"/>
            </a:xfrm>
            <a:prstGeom prst="rect">
              <a:avLst/>
            </a:prstGeom>
            <a:noFill/>
          </p:spPr>
          <p:txBody>
            <a:bodyPr wrap="none" rtlCol="0">
              <a:spAutoFit/>
            </a:bodyPr>
            <a:lstStyle/>
            <a:p>
              <a:r>
                <a:rPr lang="en-US" b="1" dirty="0" err="1"/>
                <a:t>θ</a:t>
              </a:r>
              <a:endParaRPr lang="en-US" b="1" dirty="0"/>
            </a:p>
          </p:txBody>
        </p:sp>
        <p:sp>
          <p:nvSpPr>
            <p:cNvPr id="39" name="Freeform 38">
              <a:extLst>
                <a:ext uri="{FF2B5EF4-FFF2-40B4-BE49-F238E27FC236}">
                  <a16:creationId xmlns:a16="http://schemas.microsoft.com/office/drawing/2014/main" id="{5F8A8A03-22BD-4F4A-BFC0-61E304486FEC}"/>
                </a:ext>
              </a:extLst>
            </p:cNvPr>
            <p:cNvSpPr/>
            <p:nvPr/>
          </p:nvSpPr>
          <p:spPr>
            <a:xfrm>
              <a:off x="7854960" y="3292538"/>
              <a:ext cx="55956" cy="251412"/>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 name="Straight Arrow Connector 40">
              <a:extLst>
                <a:ext uri="{FF2B5EF4-FFF2-40B4-BE49-F238E27FC236}">
                  <a16:creationId xmlns:a16="http://schemas.microsoft.com/office/drawing/2014/main" id="{364D1043-379F-0449-B82D-5764FB49AD31}"/>
                </a:ext>
              </a:extLst>
            </p:cNvPr>
            <p:cNvCxnSpPr>
              <a:cxnSpLocks/>
            </p:cNvCxnSpPr>
            <p:nvPr/>
          </p:nvCxnSpPr>
          <p:spPr>
            <a:xfrm>
              <a:off x="7144962" y="3577692"/>
              <a:ext cx="1324343" cy="0"/>
            </a:xfrm>
            <a:prstGeom prst="straightConnector1">
              <a:avLst/>
            </a:prstGeom>
            <a:ln w="381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9AB79A0-AF2E-FF4F-BCA3-1F4E9E093CA2}"/>
                </a:ext>
              </a:extLst>
            </p:cNvPr>
            <p:cNvSpPr txBox="1"/>
            <p:nvPr/>
          </p:nvSpPr>
          <p:spPr>
            <a:xfrm>
              <a:off x="8111515" y="3563569"/>
              <a:ext cx="357790" cy="369332"/>
            </a:xfrm>
            <a:prstGeom prst="rect">
              <a:avLst/>
            </a:prstGeom>
            <a:noFill/>
          </p:spPr>
          <p:txBody>
            <a:bodyPr wrap="none" rtlCol="0">
              <a:spAutoFit/>
            </a:bodyPr>
            <a:lstStyle/>
            <a:p>
              <a:r>
                <a:rPr lang="en-US" b="1" dirty="0">
                  <a:solidFill>
                    <a:schemeClr val="accent6"/>
                  </a:solidFill>
                </a:rPr>
                <a:t>I</a:t>
              </a:r>
              <a:r>
                <a:rPr lang="en-US" b="1" baseline="-25000" dirty="0">
                  <a:solidFill>
                    <a:schemeClr val="accent6"/>
                  </a:solidFill>
                </a:rPr>
                <a:t>T </a:t>
              </a:r>
            </a:p>
          </p:txBody>
        </p:sp>
        <p:sp>
          <p:nvSpPr>
            <p:cNvPr id="43" name="TextBox 42">
              <a:extLst>
                <a:ext uri="{FF2B5EF4-FFF2-40B4-BE49-F238E27FC236}">
                  <a16:creationId xmlns:a16="http://schemas.microsoft.com/office/drawing/2014/main" id="{257A5FC6-7407-4D40-BEE1-F6C120FDD1B6}"/>
                </a:ext>
              </a:extLst>
            </p:cNvPr>
            <p:cNvSpPr txBox="1"/>
            <p:nvPr/>
          </p:nvSpPr>
          <p:spPr>
            <a:xfrm>
              <a:off x="6603539" y="1771941"/>
              <a:ext cx="521297" cy="646331"/>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L</a:t>
              </a:r>
            </a:p>
            <a:p>
              <a:r>
                <a:rPr lang="en-US" b="1" dirty="0">
                  <a:solidFill>
                    <a:schemeClr val="accent4"/>
                  </a:solidFill>
                </a:rPr>
                <a:t>(X</a:t>
              </a:r>
              <a:r>
                <a:rPr lang="en-US" b="1" baseline="-25000" dirty="0">
                  <a:solidFill>
                    <a:schemeClr val="accent4"/>
                  </a:solidFill>
                </a:rPr>
                <a:t>L</a:t>
              </a:r>
              <a:r>
                <a:rPr lang="en-US" b="1" dirty="0">
                  <a:solidFill>
                    <a:schemeClr val="accent4"/>
                  </a:solidFill>
                </a:rPr>
                <a:t>)</a:t>
              </a:r>
            </a:p>
          </p:txBody>
        </p:sp>
        <p:cxnSp>
          <p:nvCxnSpPr>
            <p:cNvPr id="44" name="Straight Arrow Connector 43">
              <a:extLst>
                <a:ext uri="{FF2B5EF4-FFF2-40B4-BE49-F238E27FC236}">
                  <a16:creationId xmlns:a16="http://schemas.microsoft.com/office/drawing/2014/main" id="{C2D3BA7E-C6CA-5943-AE4E-02B520A225B0}"/>
                </a:ext>
              </a:extLst>
            </p:cNvPr>
            <p:cNvCxnSpPr>
              <a:cxnSpLocks/>
            </p:cNvCxnSpPr>
            <p:nvPr/>
          </p:nvCxnSpPr>
          <p:spPr>
            <a:xfrm>
              <a:off x="7132262" y="3584388"/>
              <a:ext cx="0" cy="9142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7937DEF-8C95-E74D-8453-62775A8379C2}"/>
                </a:ext>
              </a:extLst>
            </p:cNvPr>
            <p:cNvSpPr txBox="1"/>
            <p:nvPr/>
          </p:nvSpPr>
          <p:spPr>
            <a:xfrm>
              <a:off x="6594719" y="4037859"/>
              <a:ext cx="529440" cy="646331"/>
            </a:xfrm>
            <a:prstGeom prst="rect">
              <a:avLst/>
            </a:prstGeom>
            <a:noFill/>
          </p:spPr>
          <p:txBody>
            <a:bodyPr wrap="none" rtlCol="0">
              <a:spAutoFit/>
            </a:bodyPr>
            <a:lstStyle/>
            <a:p>
              <a:r>
                <a:rPr lang="en-US" b="1" dirty="0">
                  <a:solidFill>
                    <a:schemeClr val="accent5"/>
                  </a:solidFill>
                </a:rPr>
                <a:t>V</a:t>
              </a:r>
              <a:r>
                <a:rPr lang="en-US" b="1" baseline="-25000" dirty="0">
                  <a:solidFill>
                    <a:schemeClr val="accent5"/>
                  </a:solidFill>
                </a:rPr>
                <a:t>C</a:t>
              </a:r>
            </a:p>
            <a:p>
              <a:r>
                <a:rPr lang="en-US" b="1" dirty="0">
                  <a:solidFill>
                    <a:schemeClr val="accent5"/>
                  </a:solidFill>
                </a:rPr>
                <a:t>(X</a:t>
              </a:r>
              <a:r>
                <a:rPr lang="en-US" b="1" baseline="-25000" dirty="0">
                  <a:solidFill>
                    <a:schemeClr val="accent5"/>
                  </a:solidFill>
                </a:rPr>
                <a:t>C</a:t>
              </a:r>
              <a:r>
                <a:rPr lang="en-US" b="1" dirty="0">
                  <a:solidFill>
                    <a:schemeClr val="accent5"/>
                  </a:solidFill>
                </a:rPr>
                <a:t>)</a:t>
              </a:r>
            </a:p>
          </p:txBody>
        </p:sp>
        <p:cxnSp>
          <p:nvCxnSpPr>
            <p:cNvPr id="46" name="Straight Arrow Connector 45">
              <a:extLst>
                <a:ext uri="{FF2B5EF4-FFF2-40B4-BE49-F238E27FC236}">
                  <a16:creationId xmlns:a16="http://schemas.microsoft.com/office/drawing/2014/main" id="{45A267F3-A1B6-C24C-A8D6-6E2FF7AE51B4}"/>
                </a:ext>
              </a:extLst>
            </p:cNvPr>
            <p:cNvCxnSpPr>
              <a:cxnSpLocks/>
            </p:cNvCxnSpPr>
            <p:nvPr/>
          </p:nvCxnSpPr>
          <p:spPr>
            <a:xfrm flipV="1">
              <a:off x="7146009" y="2637148"/>
              <a:ext cx="0" cy="914221"/>
            </a:xfrm>
            <a:prstGeom prst="straightConnector1">
              <a:avLst/>
            </a:prstGeom>
            <a:ln w="381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06A66FB-C035-0A4A-8519-781D28D0F369}"/>
                  </a:ext>
                </a:extLst>
              </p:cNvPr>
              <p:cNvSpPr txBox="1"/>
              <p:nvPr/>
            </p:nvSpPr>
            <p:spPr>
              <a:xfrm>
                <a:off x="7146103" y="1985155"/>
                <a:ext cx="981679"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i="0">
                          <a:latin typeface="Cambria Math" panose="02040503050406030204" pitchFamily="18" charset="0"/>
                        </a:rPr>
                        <m:t>cos</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m:rPr>
                              <m:sty m:val="p"/>
                            </m:rPr>
                            <a:rPr lang="en-US" i="0" smtClean="0">
                              <a:solidFill>
                                <a:schemeClr val="accent3"/>
                              </a:solidFill>
                              <a:latin typeface="Cambria Math" panose="02040503050406030204" pitchFamily="18" charset="0"/>
                              <a:ea typeface="Cambria Math" panose="02040503050406030204" pitchFamily="18" charset="0"/>
                            </a:rPr>
                            <m:t>R</m:t>
                          </m:r>
                        </m:num>
                        <m:den>
                          <m:r>
                            <m:rPr>
                              <m:sty m:val="p"/>
                            </m:rPr>
                            <a:rPr lang="en-US" i="0" smtClean="0">
                              <a:solidFill>
                                <a:schemeClr val="accent2"/>
                              </a:solidFill>
                              <a:latin typeface="Cambria Math" panose="02040503050406030204" pitchFamily="18" charset="0"/>
                              <a:ea typeface="Cambria Math" panose="02040503050406030204" pitchFamily="18" charset="0"/>
                            </a:rPr>
                            <m:t>Z</m:t>
                          </m:r>
                        </m:den>
                      </m:f>
                    </m:oMath>
                  </m:oMathPara>
                </a14:m>
                <a:endParaRPr lang="en-US" dirty="0"/>
              </a:p>
            </p:txBody>
          </p:sp>
        </mc:Choice>
        <mc:Fallback xmlns="">
          <p:sp>
            <p:nvSpPr>
              <p:cNvPr id="48" name="TextBox 47">
                <a:extLst>
                  <a:ext uri="{FF2B5EF4-FFF2-40B4-BE49-F238E27FC236}">
                    <a16:creationId xmlns:a16="http://schemas.microsoft.com/office/drawing/2014/main" id="{C06A66FB-C035-0A4A-8519-781D28D0F369}"/>
                  </a:ext>
                </a:extLst>
              </p:cNvPr>
              <p:cNvSpPr txBox="1">
                <a:spLocks noRot="1" noChangeAspect="1" noMove="1" noResize="1" noEditPoints="1" noAdjustHandles="1" noChangeArrowheads="1" noChangeShapeType="1" noTextEdit="1"/>
              </p:cNvSpPr>
              <p:nvPr/>
            </p:nvSpPr>
            <p:spPr>
              <a:xfrm>
                <a:off x="7146103" y="1985155"/>
                <a:ext cx="981679" cy="516745"/>
              </a:xfrm>
              <a:prstGeom prst="rect">
                <a:avLst/>
              </a:prstGeom>
              <a:blipFill>
                <a:blip r:embed="rId4"/>
                <a:stretch>
                  <a:fillRect l="-1282" t="-2439" r="-2564"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1D8C0F06-477F-814D-A38F-2EF4C93FE188}"/>
                  </a:ext>
                </a:extLst>
              </p:cNvPr>
              <p:cNvSpPr/>
              <p:nvPr/>
            </p:nvSpPr>
            <p:spPr>
              <a:xfrm>
                <a:off x="7019914" y="2884145"/>
                <a:ext cx="1794274"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sin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r>
                            <a:rPr lang="en-US" b="0" i="1" smtClean="0">
                              <a:solidFill>
                                <a:schemeClr val="accent4"/>
                              </a:solidFill>
                              <a:latin typeface="Cambria Math" panose="02040503050406030204" pitchFamily="18" charset="0"/>
                              <a:ea typeface="Cambria Math" panose="02040503050406030204" pitchFamily="18" charset="0"/>
                            </a:rPr>
                            <m:t>−</m:t>
                          </m:r>
                          <m:sSub>
                            <m:sSubPr>
                              <m:ctrlPr>
                                <a:rPr lang="en-US" b="0"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num>
                        <m:den>
                          <m:r>
                            <m:rPr>
                              <m:sty m:val="p"/>
                            </m:rPr>
                            <a:rPr lang="en-US" i="0" smtClean="0">
                              <a:solidFill>
                                <a:schemeClr val="accent2"/>
                              </a:solidFill>
                              <a:latin typeface="Cambria Math" panose="02040503050406030204" pitchFamily="18" charset="0"/>
                              <a:ea typeface="Cambria Math" panose="02040503050406030204" pitchFamily="18" charset="0"/>
                            </a:rPr>
                            <m:t>Z</m:t>
                          </m:r>
                        </m:den>
                      </m:f>
                    </m:oMath>
                  </m:oMathPara>
                </a14:m>
                <a:endParaRPr lang="en-US" dirty="0"/>
              </a:p>
            </p:txBody>
          </p:sp>
        </mc:Choice>
        <mc:Fallback xmlns="">
          <p:sp>
            <p:nvSpPr>
              <p:cNvPr id="49" name="Rectangle 48">
                <a:extLst>
                  <a:ext uri="{FF2B5EF4-FFF2-40B4-BE49-F238E27FC236}">
                    <a16:creationId xmlns:a16="http://schemas.microsoft.com/office/drawing/2014/main" id="{1D8C0F06-477F-814D-A38F-2EF4C93FE188}"/>
                  </a:ext>
                </a:extLst>
              </p:cNvPr>
              <p:cNvSpPr>
                <a:spLocks noRot="1" noChangeAspect="1" noMove="1" noResize="1" noEditPoints="1" noAdjustHandles="1" noChangeArrowheads="1" noChangeShapeType="1" noTextEdit="1"/>
              </p:cNvSpPr>
              <p:nvPr/>
            </p:nvSpPr>
            <p:spPr>
              <a:xfrm>
                <a:off x="7019914" y="2884145"/>
                <a:ext cx="1794274" cy="609077"/>
              </a:xfrm>
              <a:prstGeom prst="rect">
                <a:avLst/>
              </a:prstGeom>
              <a:blipFill>
                <a:blip r:embed="rId5"/>
                <a:stretch>
                  <a:fillRect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C7452E6D-EF58-1949-B938-AF22B8C12D84}"/>
                  </a:ext>
                </a:extLst>
              </p:cNvPr>
              <p:cNvSpPr/>
              <p:nvPr/>
            </p:nvSpPr>
            <p:spPr>
              <a:xfrm>
                <a:off x="6981442" y="3906391"/>
                <a:ext cx="1821524"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tan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r>
                            <a:rPr lang="en-US" b="0" i="1" smtClean="0">
                              <a:solidFill>
                                <a:schemeClr val="accent4"/>
                              </a:solidFill>
                              <a:latin typeface="Cambria Math" panose="02040503050406030204" pitchFamily="18" charset="0"/>
                              <a:ea typeface="Cambria Math" panose="02040503050406030204" pitchFamily="18" charset="0"/>
                            </a:rPr>
                            <m:t>−</m:t>
                          </m:r>
                          <m:sSub>
                            <m:sSubPr>
                              <m:ctrlPr>
                                <a:rPr lang="en-US" b="0"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num>
                        <m:den>
                          <m:r>
                            <m:rPr>
                              <m:sty m:val="p"/>
                            </m:rPr>
                            <a:rPr lang="en-US" b="0" i="0" smtClean="0">
                              <a:solidFill>
                                <a:schemeClr val="accent3"/>
                              </a:solidFill>
                              <a:latin typeface="Cambria Math" panose="02040503050406030204" pitchFamily="18" charset="0"/>
                              <a:ea typeface="Cambria Math" panose="02040503050406030204" pitchFamily="18" charset="0"/>
                            </a:rPr>
                            <m:t>R</m:t>
                          </m:r>
                        </m:den>
                      </m:f>
                    </m:oMath>
                  </m:oMathPara>
                </a14:m>
                <a:endParaRPr lang="en-US" dirty="0"/>
              </a:p>
            </p:txBody>
          </p:sp>
        </mc:Choice>
        <mc:Fallback xmlns="">
          <p:sp>
            <p:nvSpPr>
              <p:cNvPr id="50" name="Rectangle 49">
                <a:extLst>
                  <a:ext uri="{FF2B5EF4-FFF2-40B4-BE49-F238E27FC236}">
                    <a16:creationId xmlns:a16="http://schemas.microsoft.com/office/drawing/2014/main" id="{C7452E6D-EF58-1949-B938-AF22B8C12D84}"/>
                  </a:ext>
                </a:extLst>
              </p:cNvPr>
              <p:cNvSpPr>
                <a:spLocks noRot="1" noChangeAspect="1" noMove="1" noResize="1" noEditPoints="1" noAdjustHandles="1" noChangeArrowheads="1" noChangeShapeType="1" noTextEdit="1"/>
              </p:cNvSpPr>
              <p:nvPr/>
            </p:nvSpPr>
            <p:spPr>
              <a:xfrm>
                <a:off x="6981442" y="3906391"/>
                <a:ext cx="1821524" cy="609077"/>
              </a:xfrm>
              <a:prstGeom prst="rect">
                <a:avLst/>
              </a:prstGeom>
              <a:blipFill>
                <a:blip r:embed="rId6"/>
                <a:stretch>
                  <a:fillRect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559ED088-4895-4B40-91F5-8A3BEA5D015B}"/>
                  </a:ext>
                </a:extLst>
              </p:cNvPr>
              <p:cNvSpPr txBox="1"/>
              <p:nvPr/>
            </p:nvSpPr>
            <p:spPr>
              <a:xfrm>
                <a:off x="5059472" y="1953814"/>
                <a:ext cx="1081771"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i="0" smtClean="0">
                          <a:latin typeface="Cambria Math" panose="02040503050406030204" pitchFamily="18" charset="0"/>
                        </a:rPr>
                        <m:t>cos</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3"/>
                                  </a:solidFill>
                                  <a:latin typeface="Cambria Math" panose="02040503050406030204" pitchFamily="18" charset="0"/>
                                  <a:ea typeface="Cambria Math" panose="02040503050406030204" pitchFamily="18" charset="0"/>
                                </a:rPr>
                              </m:ctrlPr>
                            </m:sSubPr>
                            <m:e>
                              <m:r>
                                <m:rPr>
                                  <m:sty m:val="p"/>
                                </m:rPr>
                                <a:rPr lang="en-US" b="0" i="0" smtClean="0">
                                  <a:solidFill>
                                    <a:schemeClr val="accent3"/>
                                  </a:solidFill>
                                  <a:latin typeface="Cambria Math" panose="02040503050406030204" pitchFamily="18" charset="0"/>
                                  <a:ea typeface="Cambria Math" panose="02040503050406030204" pitchFamily="18" charset="0"/>
                                </a:rPr>
                                <m:t>V</m:t>
                              </m:r>
                            </m:e>
                            <m:sub>
                              <m:r>
                                <m:rPr>
                                  <m:sty m:val="p"/>
                                </m:rPr>
                                <a:rPr lang="en-US" b="0" i="0" smtClean="0">
                                  <a:solidFill>
                                    <a:schemeClr val="accent3"/>
                                  </a:solidFill>
                                  <a:latin typeface="Cambria Math" panose="02040503050406030204" pitchFamily="18" charset="0"/>
                                  <a:ea typeface="Cambria Math" panose="02040503050406030204" pitchFamily="18" charset="0"/>
                                </a:rPr>
                                <m:t>R</m:t>
                              </m:r>
                            </m:sub>
                          </m:sSub>
                        </m:num>
                        <m:den>
                          <m:sSub>
                            <m:sSubPr>
                              <m:ctrlPr>
                                <a:rPr lang="en-US" i="1" smtClean="0">
                                  <a:solidFill>
                                    <a:schemeClr val="accent2"/>
                                  </a:solidFill>
                                  <a:latin typeface="Cambria Math" panose="02040503050406030204" pitchFamily="18" charset="0"/>
                                  <a:ea typeface="Cambria Math" panose="02040503050406030204" pitchFamily="18" charset="0"/>
                                </a:rPr>
                              </m:ctrlPr>
                            </m:sSubPr>
                            <m:e>
                              <m:r>
                                <m:rPr>
                                  <m:sty m:val="p"/>
                                </m:rPr>
                                <a:rPr lang="en-US" b="0" i="0" smtClean="0">
                                  <a:solidFill>
                                    <a:schemeClr val="accent2"/>
                                  </a:solidFill>
                                  <a:latin typeface="Cambria Math" panose="02040503050406030204" pitchFamily="18" charset="0"/>
                                  <a:ea typeface="Cambria Math" panose="02040503050406030204" pitchFamily="18" charset="0"/>
                                </a:rPr>
                                <m:t>V</m:t>
                              </m:r>
                            </m:e>
                            <m:sub>
                              <m:r>
                                <m:rPr>
                                  <m:sty m:val="p"/>
                                </m:rPr>
                                <a:rPr lang="en-US" b="0" i="0" smtClean="0">
                                  <a:solidFill>
                                    <a:schemeClr val="accent2"/>
                                  </a:solidFill>
                                  <a:latin typeface="Cambria Math" panose="02040503050406030204" pitchFamily="18" charset="0"/>
                                  <a:ea typeface="Cambria Math" panose="02040503050406030204" pitchFamily="18" charset="0"/>
                                </a:rPr>
                                <m:t>T</m:t>
                              </m:r>
                            </m:sub>
                          </m:sSub>
                        </m:den>
                      </m:f>
                    </m:oMath>
                  </m:oMathPara>
                </a14:m>
                <a:endParaRPr lang="en-US" dirty="0"/>
              </a:p>
            </p:txBody>
          </p:sp>
        </mc:Choice>
        <mc:Fallback xmlns="">
          <p:sp>
            <p:nvSpPr>
              <p:cNvPr id="51" name="TextBox 50">
                <a:extLst>
                  <a:ext uri="{FF2B5EF4-FFF2-40B4-BE49-F238E27FC236}">
                    <a16:creationId xmlns:a16="http://schemas.microsoft.com/office/drawing/2014/main" id="{559ED088-4895-4B40-91F5-8A3BEA5D015B}"/>
                  </a:ext>
                </a:extLst>
              </p:cNvPr>
              <p:cNvSpPr txBox="1">
                <a:spLocks noRot="1" noChangeAspect="1" noMove="1" noResize="1" noEditPoints="1" noAdjustHandles="1" noChangeArrowheads="1" noChangeShapeType="1" noTextEdit="1"/>
              </p:cNvSpPr>
              <p:nvPr/>
            </p:nvSpPr>
            <p:spPr>
              <a:xfrm>
                <a:off x="5059472" y="1953814"/>
                <a:ext cx="1081771" cy="56387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B01079CC-7842-354B-9712-0D57E444195F}"/>
                  </a:ext>
                </a:extLst>
              </p:cNvPr>
              <p:cNvSpPr/>
              <p:nvPr/>
            </p:nvSpPr>
            <p:spPr>
              <a:xfrm>
                <a:off x="4982367" y="2868590"/>
                <a:ext cx="1739835"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sin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r>
                            <a:rPr lang="en-US" b="0" i="1" smtClean="0">
                              <a:solidFill>
                                <a:schemeClr val="accent4"/>
                              </a:solidFill>
                              <a:latin typeface="Cambria Math" panose="02040503050406030204" pitchFamily="18" charset="0"/>
                              <a:ea typeface="Cambria Math" panose="02040503050406030204" pitchFamily="18" charset="0"/>
                            </a:rPr>
                            <m:t>−</m:t>
                          </m:r>
                          <m:sSub>
                            <m:sSubPr>
                              <m:ctrlPr>
                                <a:rPr lang="en-US" b="0"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num>
                        <m:den>
                          <m:sSub>
                            <m:sSubPr>
                              <m:ctrlPr>
                                <a:rPr lang="en-US" i="1" smtClean="0">
                                  <a:solidFill>
                                    <a:schemeClr val="accent2"/>
                                  </a:solidFill>
                                  <a:latin typeface="Cambria Math" panose="02040503050406030204" pitchFamily="18" charset="0"/>
                                  <a:ea typeface="Cambria Math" panose="02040503050406030204" pitchFamily="18" charset="0"/>
                                </a:rPr>
                              </m:ctrlPr>
                            </m:sSubPr>
                            <m:e>
                              <m:r>
                                <m:rPr>
                                  <m:sty m:val="p"/>
                                </m:rPr>
                                <a:rPr lang="en-US" b="0" i="0" smtClean="0">
                                  <a:solidFill>
                                    <a:schemeClr val="accent2"/>
                                  </a:solidFill>
                                  <a:latin typeface="Cambria Math" panose="02040503050406030204" pitchFamily="18" charset="0"/>
                                  <a:ea typeface="Cambria Math" panose="02040503050406030204" pitchFamily="18" charset="0"/>
                                </a:rPr>
                                <m:t>V</m:t>
                              </m:r>
                            </m:e>
                            <m:sub>
                              <m:r>
                                <m:rPr>
                                  <m:sty m:val="p"/>
                                </m:rPr>
                                <a:rPr lang="en-US" b="0" i="0" smtClean="0">
                                  <a:solidFill>
                                    <a:schemeClr val="accent2"/>
                                  </a:solidFill>
                                  <a:latin typeface="Cambria Math" panose="02040503050406030204" pitchFamily="18" charset="0"/>
                                  <a:ea typeface="Cambria Math" panose="02040503050406030204" pitchFamily="18" charset="0"/>
                                </a:rPr>
                                <m:t>T</m:t>
                              </m:r>
                            </m:sub>
                          </m:sSub>
                        </m:den>
                      </m:f>
                    </m:oMath>
                  </m:oMathPara>
                </a14:m>
                <a:endParaRPr lang="en-US" dirty="0"/>
              </a:p>
            </p:txBody>
          </p:sp>
        </mc:Choice>
        <mc:Fallback xmlns="">
          <p:sp>
            <p:nvSpPr>
              <p:cNvPr id="52" name="Rectangle 51">
                <a:extLst>
                  <a:ext uri="{FF2B5EF4-FFF2-40B4-BE49-F238E27FC236}">
                    <a16:creationId xmlns:a16="http://schemas.microsoft.com/office/drawing/2014/main" id="{B01079CC-7842-354B-9712-0D57E444195F}"/>
                  </a:ext>
                </a:extLst>
              </p:cNvPr>
              <p:cNvSpPr>
                <a:spLocks noRot="1" noChangeAspect="1" noMove="1" noResize="1" noEditPoints="1" noAdjustHandles="1" noChangeArrowheads="1" noChangeShapeType="1" noTextEdit="1"/>
              </p:cNvSpPr>
              <p:nvPr/>
            </p:nvSpPr>
            <p:spPr>
              <a:xfrm>
                <a:off x="4982367" y="2868590"/>
                <a:ext cx="1739835" cy="6562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992EFB28-6370-8742-8860-0379A022E5FB}"/>
                  </a:ext>
                </a:extLst>
              </p:cNvPr>
              <p:cNvSpPr/>
              <p:nvPr/>
            </p:nvSpPr>
            <p:spPr>
              <a:xfrm>
                <a:off x="4872434" y="3875699"/>
                <a:ext cx="1713867"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tan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r>
                                <a:rPr lang="en-US" b="0" i="1" smtClean="0">
                                  <a:solidFill>
                                    <a:schemeClr val="accent4"/>
                                  </a:solidFill>
                                  <a:latin typeface="Cambria Math" panose="02040503050406030204" pitchFamily="18" charset="0"/>
                                  <a:ea typeface="Cambria Math" panose="02040503050406030204" pitchFamily="18" charset="0"/>
                                </a:rPr>
                                <m:t>−</m:t>
                              </m:r>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num>
                        <m:den>
                          <m:sSub>
                            <m:sSubPr>
                              <m:ctrlPr>
                                <a:rPr lang="en-US" i="1" smtClean="0">
                                  <a:solidFill>
                                    <a:schemeClr val="accent3"/>
                                  </a:solidFill>
                                  <a:latin typeface="Cambria Math" panose="02040503050406030204" pitchFamily="18" charset="0"/>
                                  <a:ea typeface="Cambria Math" panose="02040503050406030204" pitchFamily="18" charset="0"/>
                                </a:rPr>
                              </m:ctrlPr>
                            </m:sSubPr>
                            <m:e>
                              <m:r>
                                <m:rPr>
                                  <m:sty m:val="p"/>
                                </m:rPr>
                                <a:rPr lang="en-US" b="0" i="0" smtClean="0">
                                  <a:solidFill>
                                    <a:schemeClr val="accent3"/>
                                  </a:solidFill>
                                  <a:latin typeface="Cambria Math" panose="02040503050406030204" pitchFamily="18" charset="0"/>
                                  <a:ea typeface="Cambria Math" panose="02040503050406030204" pitchFamily="18" charset="0"/>
                                </a:rPr>
                                <m:t>V</m:t>
                              </m:r>
                            </m:e>
                            <m:sub>
                              <m:r>
                                <m:rPr>
                                  <m:sty m:val="p"/>
                                </m:rPr>
                                <a:rPr lang="en-US" b="0" i="0" smtClean="0">
                                  <a:solidFill>
                                    <a:schemeClr val="accent3"/>
                                  </a:solidFill>
                                  <a:latin typeface="Cambria Math" panose="02040503050406030204" pitchFamily="18" charset="0"/>
                                  <a:ea typeface="Cambria Math" panose="02040503050406030204" pitchFamily="18" charset="0"/>
                                </a:rPr>
                                <m:t>R</m:t>
                              </m:r>
                            </m:sub>
                          </m:sSub>
                        </m:den>
                      </m:f>
                    </m:oMath>
                  </m:oMathPara>
                </a14:m>
                <a:endParaRPr lang="en-US" dirty="0"/>
              </a:p>
            </p:txBody>
          </p:sp>
        </mc:Choice>
        <mc:Fallback xmlns="">
          <p:sp>
            <p:nvSpPr>
              <p:cNvPr id="53" name="Rectangle 52">
                <a:extLst>
                  <a:ext uri="{FF2B5EF4-FFF2-40B4-BE49-F238E27FC236}">
                    <a16:creationId xmlns:a16="http://schemas.microsoft.com/office/drawing/2014/main" id="{992EFB28-6370-8742-8860-0379A022E5FB}"/>
                  </a:ext>
                </a:extLst>
              </p:cNvPr>
              <p:cNvSpPr>
                <a:spLocks noRot="1" noChangeAspect="1" noMove="1" noResize="1" noEditPoints="1" noAdjustHandles="1" noChangeArrowheads="1" noChangeShapeType="1" noTextEdit="1"/>
              </p:cNvSpPr>
              <p:nvPr/>
            </p:nvSpPr>
            <p:spPr>
              <a:xfrm>
                <a:off x="4872434" y="3875699"/>
                <a:ext cx="1713867" cy="656205"/>
              </a:xfrm>
              <a:prstGeom prst="rect">
                <a:avLst/>
              </a:prstGeom>
              <a:blipFill>
                <a:blip r:embed="rId9"/>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918889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737DF9-AE50-D84B-A562-444323A1050C}"/>
              </a:ext>
            </a:extLst>
          </p:cNvPr>
          <p:cNvSpPr/>
          <p:nvPr/>
        </p:nvSpPr>
        <p:spPr>
          <a:xfrm>
            <a:off x="314325" y="1602910"/>
            <a:ext cx="9058275" cy="340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Image Briefing – Img05</a:t>
            </a:r>
          </a:p>
        </p:txBody>
      </p:sp>
      <p:grpSp>
        <p:nvGrpSpPr>
          <p:cNvPr id="24" name="Group 23">
            <a:extLst>
              <a:ext uri="{FF2B5EF4-FFF2-40B4-BE49-F238E27FC236}">
                <a16:creationId xmlns:a16="http://schemas.microsoft.com/office/drawing/2014/main" id="{0EE28596-954A-DC42-B0D9-953855531848}"/>
              </a:ext>
            </a:extLst>
          </p:cNvPr>
          <p:cNvGrpSpPr/>
          <p:nvPr/>
        </p:nvGrpSpPr>
        <p:grpSpPr>
          <a:xfrm>
            <a:off x="460118" y="1649561"/>
            <a:ext cx="3773948" cy="3007883"/>
            <a:chOff x="6142585" y="1614471"/>
            <a:chExt cx="3773948" cy="3007883"/>
          </a:xfrm>
        </p:grpSpPr>
        <p:cxnSp>
          <p:nvCxnSpPr>
            <p:cNvPr id="28" name="Straight Arrow Connector 27">
              <a:extLst>
                <a:ext uri="{FF2B5EF4-FFF2-40B4-BE49-F238E27FC236}">
                  <a16:creationId xmlns:a16="http://schemas.microsoft.com/office/drawing/2014/main" id="{A0CD1417-C997-6042-983A-45200089DDCE}"/>
                </a:ext>
              </a:extLst>
            </p:cNvPr>
            <p:cNvCxnSpPr>
              <a:cxnSpLocks/>
            </p:cNvCxnSpPr>
            <p:nvPr/>
          </p:nvCxnSpPr>
          <p:spPr>
            <a:xfrm>
              <a:off x="7121536" y="2674373"/>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4A6936-02FD-A745-9181-3C20F4432F1B}"/>
                </a:ext>
              </a:extLst>
            </p:cNvPr>
            <p:cNvCxnSpPr>
              <a:cxnSpLocks/>
            </p:cNvCxnSpPr>
            <p:nvPr/>
          </p:nvCxnSpPr>
          <p:spPr>
            <a:xfrm>
              <a:off x="7144962" y="2684309"/>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C886827-C003-B444-A221-01E0B63E7FCE}"/>
                </a:ext>
              </a:extLst>
            </p:cNvPr>
            <p:cNvCxnSpPr>
              <a:cxnSpLocks/>
            </p:cNvCxnSpPr>
            <p:nvPr/>
          </p:nvCxnSpPr>
          <p:spPr>
            <a:xfrm>
              <a:off x="7145280" y="3589648"/>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E217C6E-19A6-084C-A52A-B64920791963}"/>
                </a:ext>
              </a:extLst>
            </p:cNvPr>
            <p:cNvCxnSpPr>
              <a:cxnSpLocks/>
            </p:cNvCxnSpPr>
            <p:nvPr/>
          </p:nvCxnSpPr>
          <p:spPr>
            <a:xfrm flipH="1" flipV="1">
              <a:off x="9456063" y="2675248"/>
              <a:ext cx="1" cy="910762"/>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E26914E-4480-954D-A2C1-FC99103853A8}"/>
                </a:ext>
              </a:extLst>
            </p:cNvPr>
            <p:cNvCxnSpPr>
              <a:cxnSpLocks/>
            </p:cNvCxnSpPr>
            <p:nvPr/>
          </p:nvCxnSpPr>
          <p:spPr>
            <a:xfrm>
              <a:off x="7136364" y="2694400"/>
              <a:ext cx="2315055" cy="88167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65BF2B0-9D23-2D47-BC58-A0E853ED38C9}"/>
                </a:ext>
              </a:extLst>
            </p:cNvPr>
            <p:cNvSpPr txBox="1"/>
            <p:nvPr/>
          </p:nvSpPr>
          <p:spPr>
            <a:xfrm>
              <a:off x="9158340" y="1987289"/>
              <a:ext cx="458780" cy="646331"/>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a:t>
              </a:r>
              <a:endParaRPr lang="en-US" b="1" dirty="0">
                <a:solidFill>
                  <a:schemeClr val="accent3"/>
                </a:solidFill>
              </a:endParaRPr>
            </a:p>
            <a:p>
              <a:r>
                <a:rPr lang="en-US" b="1" dirty="0">
                  <a:solidFill>
                    <a:schemeClr val="accent3"/>
                  </a:solidFill>
                </a:rPr>
                <a:t>(R)</a:t>
              </a:r>
            </a:p>
          </p:txBody>
        </p:sp>
        <p:sp>
          <p:nvSpPr>
            <p:cNvPr id="50" name="TextBox 49">
              <a:extLst>
                <a:ext uri="{FF2B5EF4-FFF2-40B4-BE49-F238E27FC236}">
                  <a16:creationId xmlns:a16="http://schemas.microsoft.com/office/drawing/2014/main" id="{E430C5B0-FBF6-6E45-AB4D-BCDD9AB694EE}"/>
                </a:ext>
              </a:extLst>
            </p:cNvPr>
            <p:cNvSpPr txBox="1"/>
            <p:nvPr/>
          </p:nvSpPr>
          <p:spPr>
            <a:xfrm>
              <a:off x="6142585" y="2812700"/>
              <a:ext cx="943015" cy="646331"/>
            </a:xfrm>
            <a:prstGeom prst="rect">
              <a:avLst/>
            </a:prstGeom>
            <a:noFill/>
          </p:spPr>
          <p:txBody>
            <a:bodyPr wrap="none" rtlCol="0">
              <a:spAutoFit/>
            </a:bodyPr>
            <a:lstStyle/>
            <a:p>
              <a:r>
                <a:rPr lang="en-US" b="1" dirty="0">
                  <a:solidFill>
                    <a:schemeClr val="accent5"/>
                  </a:solidFill>
                </a:rPr>
                <a:t>V</a:t>
              </a:r>
              <a:r>
                <a:rPr lang="en-US" b="1" baseline="-25000" dirty="0">
                  <a:solidFill>
                    <a:schemeClr val="accent5"/>
                  </a:solidFill>
                </a:rPr>
                <a:t>C </a:t>
              </a:r>
              <a:r>
                <a:rPr lang="en-US" b="1" dirty="0">
                  <a:solidFill>
                    <a:schemeClr val="accent5"/>
                  </a:solidFill>
                </a:rPr>
                <a:t>– V</a:t>
              </a:r>
              <a:r>
                <a:rPr lang="en-US" b="1" baseline="-25000" dirty="0">
                  <a:solidFill>
                    <a:schemeClr val="accent5"/>
                  </a:solidFill>
                </a:rPr>
                <a:t>L</a:t>
              </a:r>
            </a:p>
            <a:p>
              <a:r>
                <a:rPr lang="en-US" b="1" dirty="0">
                  <a:solidFill>
                    <a:schemeClr val="accent5"/>
                  </a:solidFill>
                </a:rPr>
                <a:t>(X</a:t>
              </a:r>
              <a:r>
                <a:rPr lang="en-US" b="1" baseline="-25000" dirty="0">
                  <a:solidFill>
                    <a:schemeClr val="accent5"/>
                  </a:solidFill>
                </a:rPr>
                <a:t>C</a:t>
              </a:r>
              <a:r>
                <a:rPr lang="en-US" b="1" dirty="0">
                  <a:solidFill>
                    <a:schemeClr val="accent5"/>
                  </a:solidFill>
                </a:rPr>
                <a:t> – X</a:t>
              </a:r>
              <a:r>
                <a:rPr lang="en-US" b="1" baseline="-25000" dirty="0">
                  <a:solidFill>
                    <a:schemeClr val="accent5"/>
                  </a:solidFill>
                </a:rPr>
                <a:t>L</a:t>
              </a:r>
              <a:r>
                <a:rPr lang="en-US" b="1" dirty="0">
                  <a:solidFill>
                    <a:schemeClr val="accent5"/>
                  </a:solidFill>
                </a:rPr>
                <a:t>)</a:t>
              </a:r>
            </a:p>
          </p:txBody>
        </p:sp>
        <p:sp>
          <p:nvSpPr>
            <p:cNvPr id="51" name="TextBox 50">
              <a:extLst>
                <a:ext uri="{FF2B5EF4-FFF2-40B4-BE49-F238E27FC236}">
                  <a16:creationId xmlns:a16="http://schemas.microsoft.com/office/drawing/2014/main" id="{900CD5B5-2082-A844-BA4E-FFF7697DCE29}"/>
                </a:ext>
              </a:extLst>
            </p:cNvPr>
            <p:cNvSpPr txBox="1"/>
            <p:nvPr/>
          </p:nvSpPr>
          <p:spPr>
            <a:xfrm>
              <a:off x="9476989" y="3367983"/>
              <a:ext cx="439544" cy="646331"/>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a:t>
              </a:r>
            </a:p>
            <a:p>
              <a:r>
                <a:rPr lang="en-US" b="1" dirty="0">
                  <a:solidFill>
                    <a:schemeClr val="accent2"/>
                  </a:solidFill>
                </a:rPr>
                <a:t>(Z)</a:t>
              </a:r>
            </a:p>
          </p:txBody>
        </p:sp>
        <p:sp>
          <p:nvSpPr>
            <p:cNvPr id="52" name="TextBox 51">
              <a:extLst>
                <a:ext uri="{FF2B5EF4-FFF2-40B4-BE49-F238E27FC236}">
                  <a16:creationId xmlns:a16="http://schemas.microsoft.com/office/drawing/2014/main" id="{FC012CEF-A03D-8E4B-986A-F516646E534A}"/>
                </a:ext>
              </a:extLst>
            </p:cNvPr>
            <p:cNvSpPr txBox="1"/>
            <p:nvPr/>
          </p:nvSpPr>
          <p:spPr>
            <a:xfrm>
              <a:off x="7609016" y="2633401"/>
              <a:ext cx="308098" cy="369332"/>
            </a:xfrm>
            <a:prstGeom prst="rect">
              <a:avLst/>
            </a:prstGeom>
            <a:noFill/>
          </p:spPr>
          <p:txBody>
            <a:bodyPr wrap="none" rtlCol="0">
              <a:spAutoFit/>
            </a:bodyPr>
            <a:lstStyle/>
            <a:p>
              <a:r>
                <a:rPr lang="en-US" b="1" dirty="0" err="1"/>
                <a:t>θ</a:t>
              </a:r>
              <a:endParaRPr lang="en-US" b="1" dirty="0"/>
            </a:p>
          </p:txBody>
        </p:sp>
        <p:sp>
          <p:nvSpPr>
            <p:cNvPr id="53" name="Freeform 52">
              <a:extLst>
                <a:ext uri="{FF2B5EF4-FFF2-40B4-BE49-F238E27FC236}">
                  <a16:creationId xmlns:a16="http://schemas.microsoft.com/office/drawing/2014/main" id="{45714C4F-9AB7-D340-8D40-BDE05E6F3E4C}"/>
                </a:ext>
              </a:extLst>
            </p:cNvPr>
            <p:cNvSpPr/>
            <p:nvPr/>
          </p:nvSpPr>
          <p:spPr>
            <a:xfrm flipV="1">
              <a:off x="7938333" y="2716244"/>
              <a:ext cx="55956" cy="251412"/>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5" name="Straight Arrow Connector 54">
              <a:extLst>
                <a:ext uri="{FF2B5EF4-FFF2-40B4-BE49-F238E27FC236}">
                  <a16:creationId xmlns:a16="http://schemas.microsoft.com/office/drawing/2014/main" id="{A776192E-7075-AD4C-95FB-7E3A329828BD}"/>
                </a:ext>
              </a:extLst>
            </p:cNvPr>
            <p:cNvCxnSpPr>
              <a:cxnSpLocks/>
            </p:cNvCxnSpPr>
            <p:nvPr/>
          </p:nvCxnSpPr>
          <p:spPr>
            <a:xfrm>
              <a:off x="7144962" y="2684459"/>
              <a:ext cx="1324343" cy="0"/>
            </a:xfrm>
            <a:prstGeom prst="straightConnector1">
              <a:avLst/>
            </a:prstGeom>
            <a:ln w="381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4DAA5B5-4B8D-3541-A0D9-57D8AE97E2C8}"/>
                </a:ext>
              </a:extLst>
            </p:cNvPr>
            <p:cNvSpPr txBox="1"/>
            <p:nvPr/>
          </p:nvSpPr>
          <p:spPr>
            <a:xfrm>
              <a:off x="8052902" y="2635741"/>
              <a:ext cx="357790" cy="369332"/>
            </a:xfrm>
            <a:prstGeom prst="rect">
              <a:avLst/>
            </a:prstGeom>
            <a:noFill/>
          </p:spPr>
          <p:txBody>
            <a:bodyPr wrap="none" rtlCol="0">
              <a:spAutoFit/>
            </a:bodyPr>
            <a:lstStyle/>
            <a:p>
              <a:r>
                <a:rPr lang="en-US" b="1" dirty="0">
                  <a:solidFill>
                    <a:schemeClr val="accent6"/>
                  </a:solidFill>
                </a:rPr>
                <a:t>I</a:t>
              </a:r>
              <a:r>
                <a:rPr lang="en-US" b="1" baseline="-25000" dirty="0">
                  <a:solidFill>
                    <a:schemeClr val="accent6"/>
                  </a:solidFill>
                </a:rPr>
                <a:t>T </a:t>
              </a:r>
            </a:p>
          </p:txBody>
        </p:sp>
        <p:sp>
          <p:nvSpPr>
            <p:cNvPr id="57" name="TextBox 56">
              <a:extLst>
                <a:ext uri="{FF2B5EF4-FFF2-40B4-BE49-F238E27FC236}">
                  <a16:creationId xmlns:a16="http://schemas.microsoft.com/office/drawing/2014/main" id="{23A0364A-7483-B94D-8F71-F10D4C214F40}"/>
                </a:ext>
              </a:extLst>
            </p:cNvPr>
            <p:cNvSpPr txBox="1"/>
            <p:nvPr/>
          </p:nvSpPr>
          <p:spPr>
            <a:xfrm>
              <a:off x="6553744" y="1614471"/>
              <a:ext cx="521297" cy="646331"/>
            </a:xfrm>
            <a:prstGeom prst="rect">
              <a:avLst/>
            </a:prstGeom>
            <a:noFill/>
          </p:spPr>
          <p:txBody>
            <a:bodyPr wrap="none" rtlCol="0">
              <a:spAutoFit/>
            </a:bodyPr>
            <a:lstStyle/>
            <a:p>
              <a:r>
                <a:rPr lang="en-US" b="1" dirty="0">
                  <a:solidFill>
                    <a:schemeClr val="accent5"/>
                  </a:solidFill>
                </a:rPr>
                <a:t>V</a:t>
              </a:r>
              <a:r>
                <a:rPr lang="en-US" b="1" baseline="-25000" dirty="0">
                  <a:solidFill>
                    <a:schemeClr val="accent5"/>
                  </a:solidFill>
                </a:rPr>
                <a:t>L</a:t>
              </a:r>
            </a:p>
            <a:p>
              <a:r>
                <a:rPr lang="en-US" b="1" dirty="0">
                  <a:solidFill>
                    <a:schemeClr val="accent5"/>
                  </a:solidFill>
                </a:rPr>
                <a:t>(X</a:t>
              </a:r>
              <a:r>
                <a:rPr lang="en-US" b="1" baseline="-25000" dirty="0">
                  <a:solidFill>
                    <a:schemeClr val="accent5"/>
                  </a:solidFill>
                </a:rPr>
                <a:t>L</a:t>
              </a:r>
              <a:r>
                <a:rPr lang="en-US" b="1" dirty="0">
                  <a:solidFill>
                    <a:schemeClr val="accent5"/>
                  </a:solidFill>
                </a:rPr>
                <a:t>)</a:t>
              </a:r>
            </a:p>
          </p:txBody>
        </p:sp>
        <p:cxnSp>
          <p:nvCxnSpPr>
            <p:cNvPr id="58" name="Straight Arrow Connector 57">
              <a:extLst>
                <a:ext uri="{FF2B5EF4-FFF2-40B4-BE49-F238E27FC236}">
                  <a16:creationId xmlns:a16="http://schemas.microsoft.com/office/drawing/2014/main" id="{288D5589-1402-374D-93C8-D9FB6F4B4ED3}"/>
                </a:ext>
              </a:extLst>
            </p:cNvPr>
            <p:cNvCxnSpPr>
              <a:cxnSpLocks/>
            </p:cNvCxnSpPr>
            <p:nvPr/>
          </p:nvCxnSpPr>
          <p:spPr>
            <a:xfrm flipV="1">
              <a:off x="7132262" y="1773547"/>
              <a:ext cx="0" cy="9142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56FE650-E5AE-FC45-BBF6-1CA7F25740A5}"/>
                </a:ext>
              </a:extLst>
            </p:cNvPr>
            <p:cNvSpPr txBox="1"/>
            <p:nvPr/>
          </p:nvSpPr>
          <p:spPr>
            <a:xfrm>
              <a:off x="6569696" y="3976023"/>
              <a:ext cx="529440" cy="646331"/>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C</a:t>
              </a:r>
            </a:p>
            <a:p>
              <a:r>
                <a:rPr lang="en-US" b="1" dirty="0">
                  <a:solidFill>
                    <a:schemeClr val="accent4"/>
                  </a:solidFill>
                </a:rPr>
                <a:t>(X</a:t>
              </a:r>
              <a:r>
                <a:rPr lang="en-US" b="1" baseline="-25000" dirty="0">
                  <a:solidFill>
                    <a:schemeClr val="accent4"/>
                  </a:solidFill>
                </a:rPr>
                <a:t>C</a:t>
              </a:r>
              <a:r>
                <a:rPr lang="en-US" b="1" dirty="0">
                  <a:solidFill>
                    <a:schemeClr val="accent4"/>
                  </a:solidFill>
                </a:rPr>
                <a:t>)</a:t>
              </a:r>
            </a:p>
          </p:txBody>
        </p:sp>
        <p:cxnSp>
          <p:nvCxnSpPr>
            <p:cNvPr id="60" name="Straight Arrow Connector 59">
              <a:extLst>
                <a:ext uri="{FF2B5EF4-FFF2-40B4-BE49-F238E27FC236}">
                  <a16:creationId xmlns:a16="http://schemas.microsoft.com/office/drawing/2014/main" id="{A0F9D5E3-8779-ED4D-B7F1-D75686CA5F9E}"/>
                </a:ext>
              </a:extLst>
            </p:cNvPr>
            <p:cNvCxnSpPr>
              <a:cxnSpLocks/>
            </p:cNvCxnSpPr>
            <p:nvPr/>
          </p:nvCxnSpPr>
          <p:spPr>
            <a:xfrm>
              <a:off x="7132262" y="2686644"/>
              <a:ext cx="0" cy="914221"/>
            </a:xfrm>
            <a:prstGeom prst="straightConnector1">
              <a:avLst/>
            </a:prstGeom>
            <a:ln w="381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91C0233-2E62-0E4D-A234-8E3087968DEE}"/>
                  </a:ext>
                </a:extLst>
              </p:cNvPr>
              <p:cNvSpPr txBox="1"/>
              <p:nvPr/>
            </p:nvSpPr>
            <p:spPr>
              <a:xfrm>
                <a:off x="7146103" y="1985155"/>
                <a:ext cx="981679"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i="0">
                          <a:latin typeface="Cambria Math" panose="02040503050406030204" pitchFamily="18" charset="0"/>
                        </a:rPr>
                        <m:t>cos</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m:rPr>
                              <m:sty m:val="p"/>
                            </m:rPr>
                            <a:rPr lang="en-US" i="0" smtClean="0">
                              <a:solidFill>
                                <a:schemeClr val="accent3"/>
                              </a:solidFill>
                              <a:latin typeface="Cambria Math" panose="02040503050406030204" pitchFamily="18" charset="0"/>
                              <a:ea typeface="Cambria Math" panose="02040503050406030204" pitchFamily="18" charset="0"/>
                            </a:rPr>
                            <m:t>R</m:t>
                          </m:r>
                        </m:num>
                        <m:den>
                          <m:r>
                            <m:rPr>
                              <m:sty m:val="p"/>
                            </m:rPr>
                            <a:rPr lang="en-US" i="0" smtClean="0">
                              <a:solidFill>
                                <a:schemeClr val="accent2"/>
                              </a:solidFill>
                              <a:latin typeface="Cambria Math" panose="02040503050406030204" pitchFamily="18" charset="0"/>
                              <a:ea typeface="Cambria Math" panose="02040503050406030204" pitchFamily="18" charset="0"/>
                            </a:rPr>
                            <m:t>Z</m:t>
                          </m:r>
                        </m:den>
                      </m:f>
                    </m:oMath>
                  </m:oMathPara>
                </a14:m>
                <a:endParaRPr lang="en-US" dirty="0"/>
              </a:p>
            </p:txBody>
          </p:sp>
        </mc:Choice>
        <mc:Fallback xmlns="">
          <p:sp>
            <p:nvSpPr>
              <p:cNvPr id="61" name="TextBox 60">
                <a:extLst>
                  <a:ext uri="{FF2B5EF4-FFF2-40B4-BE49-F238E27FC236}">
                    <a16:creationId xmlns:a16="http://schemas.microsoft.com/office/drawing/2014/main" id="{791C0233-2E62-0E4D-A234-8E3087968DEE}"/>
                  </a:ext>
                </a:extLst>
              </p:cNvPr>
              <p:cNvSpPr txBox="1">
                <a:spLocks noRot="1" noChangeAspect="1" noMove="1" noResize="1" noEditPoints="1" noAdjustHandles="1" noChangeArrowheads="1" noChangeShapeType="1" noTextEdit="1"/>
              </p:cNvSpPr>
              <p:nvPr/>
            </p:nvSpPr>
            <p:spPr>
              <a:xfrm>
                <a:off x="7146103" y="1985155"/>
                <a:ext cx="981679" cy="516745"/>
              </a:xfrm>
              <a:prstGeom prst="rect">
                <a:avLst/>
              </a:prstGeom>
              <a:blipFill>
                <a:blip r:embed="rId4"/>
                <a:stretch>
                  <a:fillRect l="-1282" t="-2439" r="-2564"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2CD1F9C4-A1D6-C545-B63E-FA0924E4759F}"/>
                  </a:ext>
                </a:extLst>
              </p:cNvPr>
              <p:cNvSpPr/>
              <p:nvPr/>
            </p:nvSpPr>
            <p:spPr>
              <a:xfrm>
                <a:off x="7019914" y="2884145"/>
                <a:ext cx="1794274"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sin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r>
                            <a:rPr lang="en-US" b="0" i="1" smtClean="0">
                              <a:solidFill>
                                <a:schemeClr val="accent4"/>
                              </a:solidFill>
                              <a:latin typeface="Cambria Math" panose="02040503050406030204" pitchFamily="18" charset="0"/>
                              <a:ea typeface="Cambria Math" panose="02040503050406030204" pitchFamily="18" charset="0"/>
                            </a:rPr>
                            <m:t>−</m:t>
                          </m:r>
                          <m:sSub>
                            <m:sSubPr>
                              <m:ctrlPr>
                                <a:rPr lang="en-US" b="0"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num>
                        <m:den>
                          <m:r>
                            <m:rPr>
                              <m:sty m:val="p"/>
                            </m:rPr>
                            <a:rPr lang="en-US" i="0" smtClean="0">
                              <a:solidFill>
                                <a:schemeClr val="accent2"/>
                              </a:solidFill>
                              <a:latin typeface="Cambria Math" panose="02040503050406030204" pitchFamily="18" charset="0"/>
                              <a:ea typeface="Cambria Math" panose="02040503050406030204" pitchFamily="18" charset="0"/>
                            </a:rPr>
                            <m:t>Z</m:t>
                          </m:r>
                        </m:den>
                      </m:f>
                    </m:oMath>
                  </m:oMathPara>
                </a14:m>
                <a:endParaRPr lang="en-US" dirty="0"/>
              </a:p>
            </p:txBody>
          </p:sp>
        </mc:Choice>
        <mc:Fallback xmlns="">
          <p:sp>
            <p:nvSpPr>
              <p:cNvPr id="62" name="Rectangle 61">
                <a:extLst>
                  <a:ext uri="{FF2B5EF4-FFF2-40B4-BE49-F238E27FC236}">
                    <a16:creationId xmlns:a16="http://schemas.microsoft.com/office/drawing/2014/main" id="{2CD1F9C4-A1D6-C545-B63E-FA0924E4759F}"/>
                  </a:ext>
                </a:extLst>
              </p:cNvPr>
              <p:cNvSpPr>
                <a:spLocks noRot="1" noChangeAspect="1" noMove="1" noResize="1" noEditPoints="1" noAdjustHandles="1" noChangeArrowheads="1" noChangeShapeType="1" noTextEdit="1"/>
              </p:cNvSpPr>
              <p:nvPr/>
            </p:nvSpPr>
            <p:spPr>
              <a:xfrm>
                <a:off x="7019914" y="2884145"/>
                <a:ext cx="1794274" cy="609077"/>
              </a:xfrm>
              <a:prstGeom prst="rect">
                <a:avLst/>
              </a:prstGeom>
              <a:blipFill>
                <a:blip r:embed="rId5"/>
                <a:stretch>
                  <a:fillRect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A26CC919-70B3-E84D-8357-0BEAA5302AA6}"/>
                  </a:ext>
                </a:extLst>
              </p:cNvPr>
              <p:cNvSpPr/>
              <p:nvPr/>
            </p:nvSpPr>
            <p:spPr>
              <a:xfrm>
                <a:off x="6981442" y="3906391"/>
                <a:ext cx="1821524"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tan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r>
                            <a:rPr lang="en-US" b="0" i="1" smtClean="0">
                              <a:solidFill>
                                <a:schemeClr val="accent4"/>
                              </a:solidFill>
                              <a:latin typeface="Cambria Math" panose="02040503050406030204" pitchFamily="18" charset="0"/>
                              <a:ea typeface="Cambria Math" panose="02040503050406030204" pitchFamily="18" charset="0"/>
                            </a:rPr>
                            <m:t>−</m:t>
                          </m:r>
                          <m:sSub>
                            <m:sSubPr>
                              <m:ctrlPr>
                                <a:rPr lang="en-US" b="0"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num>
                        <m:den>
                          <m:r>
                            <m:rPr>
                              <m:sty m:val="p"/>
                            </m:rPr>
                            <a:rPr lang="en-US" b="0" i="0" smtClean="0">
                              <a:solidFill>
                                <a:schemeClr val="accent3"/>
                              </a:solidFill>
                              <a:latin typeface="Cambria Math" panose="02040503050406030204" pitchFamily="18" charset="0"/>
                              <a:ea typeface="Cambria Math" panose="02040503050406030204" pitchFamily="18" charset="0"/>
                            </a:rPr>
                            <m:t>R</m:t>
                          </m:r>
                        </m:den>
                      </m:f>
                    </m:oMath>
                  </m:oMathPara>
                </a14:m>
                <a:endParaRPr lang="en-US" dirty="0"/>
              </a:p>
            </p:txBody>
          </p:sp>
        </mc:Choice>
        <mc:Fallback xmlns="">
          <p:sp>
            <p:nvSpPr>
              <p:cNvPr id="63" name="Rectangle 62">
                <a:extLst>
                  <a:ext uri="{FF2B5EF4-FFF2-40B4-BE49-F238E27FC236}">
                    <a16:creationId xmlns:a16="http://schemas.microsoft.com/office/drawing/2014/main" id="{A26CC919-70B3-E84D-8357-0BEAA5302AA6}"/>
                  </a:ext>
                </a:extLst>
              </p:cNvPr>
              <p:cNvSpPr>
                <a:spLocks noRot="1" noChangeAspect="1" noMove="1" noResize="1" noEditPoints="1" noAdjustHandles="1" noChangeArrowheads="1" noChangeShapeType="1" noTextEdit="1"/>
              </p:cNvSpPr>
              <p:nvPr/>
            </p:nvSpPr>
            <p:spPr>
              <a:xfrm>
                <a:off x="6981442" y="3906391"/>
                <a:ext cx="1821524" cy="609077"/>
              </a:xfrm>
              <a:prstGeom prst="rect">
                <a:avLst/>
              </a:prstGeom>
              <a:blipFill>
                <a:blip r:embed="rId6"/>
                <a:stretch>
                  <a:fillRect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874FD27C-A960-5E45-9D19-FB929519DC12}"/>
                  </a:ext>
                </a:extLst>
              </p:cNvPr>
              <p:cNvSpPr txBox="1"/>
              <p:nvPr/>
            </p:nvSpPr>
            <p:spPr>
              <a:xfrm>
                <a:off x="5059472" y="1953814"/>
                <a:ext cx="1081771"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i="0" smtClean="0">
                          <a:latin typeface="Cambria Math" panose="02040503050406030204" pitchFamily="18" charset="0"/>
                        </a:rPr>
                        <m:t>cos</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3"/>
                                  </a:solidFill>
                                  <a:latin typeface="Cambria Math" panose="02040503050406030204" pitchFamily="18" charset="0"/>
                                  <a:ea typeface="Cambria Math" panose="02040503050406030204" pitchFamily="18" charset="0"/>
                                </a:rPr>
                              </m:ctrlPr>
                            </m:sSubPr>
                            <m:e>
                              <m:r>
                                <m:rPr>
                                  <m:sty m:val="p"/>
                                </m:rPr>
                                <a:rPr lang="en-US" b="0" i="0" smtClean="0">
                                  <a:solidFill>
                                    <a:schemeClr val="accent3"/>
                                  </a:solidFill>
                                  <a:latin typeface="Cambria Math" panose="02040503050406030204" pitchFamily="18" charset="0"/>
                                  <a:ea typeface="Cambria Math" panose="02040503050406030204" pitchFamily="18" charset="0"/>
                                </a:rPr>
                                <m:t>V</m:t>
                              </m:r>
                            </m:e>
                            <m:sub>
                              <m:r>
                                <m:rPr>
                                  <m:sty m:val="p"/>
                                </m:rPr>
                                <a:rPr lang="en-US" b="0" i="0" smtClean="0">
                                  <a:solidFill>
                                    <a:schemeClr val="accent3"/>
                                  </a:solidFill>
                                  <a:latin typeface="Cambria Math" panose="02040503050406030204" pitchFamily="18" charset="0"/>
                                  <a:ea typeface="Cambria Math" panose="02040503050406030204" pitchFamily="18" charset="0"/>
                                </a:rPr>
                                <m:t>R</m:t>
                              </m:r>
                            </m:sub>
                          </m:sSub>
                        </m:num>
                        <m:den>
                          <m:sSub>
                            <m:sSubPr>
                              <m:ctrlPr>
                                <a:rPr lang="en-US" i="1" smtClean="0">
                                  <a:solidFill>
                                    <a:schemeClr val="accent2"/>
                                  </a:solidFill>
                                  <a:latin typeface="Cambria Math" panose="02040503050406030204" pitchFamily="18" charset="0"/>
                                  <a:ea typeface="Cambria Math" panose="02040503050406030204" pitchFamily="18" charset="0"/>
                                </a:rPr>
                              </m:ctrlPr>
                            </m:sSubPr>
                            <m:e>
                              <m:r>
                                <m:rPr>
                                  <m:sty m:val="p"/>
                                </m:rPr>
                                <a:rPr lang="en-US" b="0" i="0" smtClean="0">
                                  <a:solidFill>
                                    <a:schemeClr val="accent2"/>
                                  </a:solidFill>
                                  <a:latin typeface="Cambria Math" panose="02040503050406030204" pitchFamily="18" charset="0"/>
                                  <a:ea typeface="Cambria Math" panose="02040503050406030204" pitchFamily="18" charset="0"/>
                                </a:rPr>
                                <m:t>V</m:t>
                              </m:r>
                            </m:e>
                            <m:sub>
                              <m:r>
                                <m:rPr>
                                  <m:sty m:val="p"/>
                                </m:rPr>
                                <a:rPr lang="en-US" b="0" i="0" smtClean="0">
                                  <a:solidFill>
                                    <a:schemeClr val="accent2"/>
                                  </a:solidFill>
                                  <a:latin typeface="Cambria Math" panose="02040503050406030204" pitchFamily="18" charset="0"/>
                                  <a:ea typeface="Cambria Math" panose="02040503050406030204" pitchFamily="18" charset="0"/>
                                </a:rPr>
                                <m:t>T</m:t>
                              </m:r>
                            </m:sub>
                          </m:sSub>
                        </m:den>
                      </m:f>
                    </m:oMath>
                  </m:oMathPara>
                </a14:m>
                <a:endParaRPr lang="en-US" dirty="0"/>
              </a:p>
            </p:txBody>
          </p:sp>
        </mc:Choice>
        <mc:Fallback xmlns="">
          <p:sp>
            <p:nvSpPr>
              <p:cNvPr id="64" name="TextBox 63">
                <a:extLst>
                  <a:ext uri="{FF2B5EF4-FFF2-40B4-BE49-F238E27FC236}">
                    <a16:creationId xmlns:a16="http://schemas.microsoft.com/office/drawing/2014/main" id="{874FD27C-A960-5E45-9D19-FB929519DC12}"/>
                  </a:ext>
                </a:extLst>
              </p:cNvPr>
              <p:cNvSpPr txBox="1">
                <a:spLocks noRot="1" noChangeAspect="1" noMove="1" noResize="1" noEditPoints="1" noAdjustHandles="1" noChangeArrowheads="1" noChangeShapeType="1" noTextEdit="1"/>
              </p:cNvSpPr>
              <p:nvPr/>
            </p:nvSpPr>
            <p:spPr>
              <a:xfrm>
                <a:off x="5059472" y="1953814"/>
                <a:ext cx="1081771" cy="563872"/>
              </a:xfrm>
              <a:prstGeom prst="rect">
                <a:avLst/>
              </a:prstGeom>
              <a:blipFill>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A6219434-4F46-BD44-89A9-86DA09C539C1}"/>
                  </a:ext>
                </a:extLst>
              </p:cNvPr>
              <p:cNvSpPr/>
              <p:nvPr/>
            </p:nvSpPr>
            <p:spPr>
              <a:xfrm>
                <a:off x="4982367" y="2868590"/>
                <a:ext cx="1739835"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sin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r>
                            <a:rPr lang="en-US" b="0" i="1" smtClean="0">
                              <a:solidFill>
                                <a:schemeClr val="accent4"/>
                              </a:solidFill>
                              <a:latin typeface="Cambria Math" panose="02040503050406030204" pitchFamily="18" charset="0"/>
                              <a:ea typeface="Cambria Math" panose="02040503050406030204" pitchFamily="18" charset="0"/>
                            </a:rPr>
                            <m:t>−</m:t>
                          </m:r>
                          <m:sSub>
                            <m:sSubPr>
                              <m:ctrlPr>
                                <a:rPr lang="en-US" b="0"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num>
                        <m:den>
                          <m:sSub>
                            <m:sSubPr>
                              <m:ctrlPr>
                                <a:rPr lang="en-US" i="1" smtClean="0">
                                  <a:solidFill>
                                    <a:schemeClr val="accent2"/>
                                  </a:solidFill>
                                  <a:latin typeface="Cambria Math" panose="02040503050406030204" pitchFamily="18" charset="0"/>
                                  <a:ea typeface="Cambria Math" panose="02040503050406030204" pitchFamily="18" charset="0"/>
                                </a:rPr>
                              </m:ctrlPr>
                            </m:sSubPr>
                            <m:e>
                              <m:r>
                                <m:rPr>
                                  <m:sty m:val="p"/>
                                </m:rPr>
                                <a:rPr lang="en-US" b="0" i="0" smtClean="0">
                                  <a:solidFill>
                                    <a:schemeClr val="accent2"/>
                                  </a:solidFill>
                                  <a:latin typeface="Cambria Math" panose="02040503050406030204" pitchFamily="18" charset="0"/>
                                  <a:ea typeface="Cambria Math" panose="02040503050406030204" pitchFamily="18" charset="0"/>
                                </a:rPr>
                                <m:t>V</m:t>
                              </m:r>
                            </m:e>
                            <m:sub>
                              <m:r>
                                <m:rPr>
                                  <m:sty m:val="p"/>
                                </m:rPr>
                                <a:rPr lang="en-US" b="0" i="0" smtClean="0">
                                  <a:solidFill>
                                    <a:schemeClr val="accent2"/>
                                  </a:solidFill>
                                  <a:latin typeface="Cambria Math" panose="02040503050406030204" pitchFamily="18" charset="0"/>
                                  <a:ea typeface="Cambria Math" panose="02040503050406030204" pitchFamily="18" charset="0"/>
                                </a:rPr>
                                <m:t>T</m:t>
                              </m:r>
                            </m:sub>
                          </m:sSub>
                        </m:den>
                      </m:f>
                    </m:oMath>
                  </m:oMathPara>
                </a14:m>
                <a:endParaRPr lang="en-US" dirty="0"/>
              </a:p>
            </p:txBody>
          </p:sp>
        </mc:Choice>
        <mc:Fallback xmlns="">
          <p:sp>
            <p:nvSpPr>
              <p:cNvPr id="65" name="Rectangle 64">
                <a:extLst>
                  <a:ext uri="{FF2B5EF4-FFF2-40B4-BE49-F238E27FC236}">
                    <a16:creationId xmlns:a16="http://schemas.microsoft.com/office/drawing/2014/main" id="{A6219434-4F46-BD44-89A9-86DA09C539C1}"/>
                  </a:ext>
                </a:extLst>
              </p:cNvPr>
              <p:cNvSpPr>
                <a:spLocks noRot="1" noChangeAspect="1" noMove="1" noResize="1" noEditPoints="1" noAdjustHandles="1" noChangeArrowheads="1" noChangeShapeType="1" noTextEdit="1"/>
              </p:cNvSpPr>
              <p:nvPr/>
            </p:nvSpPr>
            <p:spPr>
              <a:xfrm>
                <a:off x="4982367" y="2868590"/>
                <a:ext cx="1739835" cy="6562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8857389E-98C6-4B4C-97F6-94CF60F60D46}"/>
                  </a:ext>
                </a:extLst>
              </p:cNvPr>
              <p:cNvSpPr/>
              <p:nvPr/>
            </p:nvSpPr>
            <p:spPr>
              <a:xfrm>
                <a:off x="4872434" y="3875699"/>
                <a:ext cx="1779077"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tan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r>
                                <a:rPr lang="en-US" b="0" i="1" smtClean="0">
                                  <a:solidFill>
                                    <a:schemeClr val="accent4"/>
                                  </a:solidFill>
                                  <a:latin typeface="Cambria Math" panose="02040503050406030204" pitchFamily="18" charset="0"/>
                                  <a:ea typeface="Cambria Math" panose="02040503050406030204" pitchFamily="18" charset="0"/>
                                </a:rPr>
                                <m:t>−</m:t>
                              </m:r>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num>
                        <m:den>
                          <m:sSub>
                            <m:sSubPr>
                              <m:ctrlPr>
                                <a:rPr lang="en-US" i="1" smtClean="0">
                                  <a:solidFill>
                                    <a:schemeClr val="accent3"/>
                                  </a:solidFill>
                                  <a:latin typeface="Cambria Math" panose="02040503050406030204" pitchFamily="18" charset="0"/>
                                  <a:ea typeface="Cambria Math" panose="02040503050406030204" pitchFamily="18" charset="0"/>
                                </a:rPr>
                              </m:ctrlPr>
                            </m:sSubPr>
                            <m:e>
                              <m:r>
                                <m:rPr>
                                  <m:sty m:val="p"/>
                                </m:rPr>
                                <a:rPr lang="en-US" b="0" i="0" smtClean="0">
                                  <a:solidFill>
                                    <a:schemeClr val="accent3"/>
                                  </a:solidFill>
                                  <a:latin typeface="Cambria Math" panose="02040503050406030204" pitchFamily="18" charset="0"/>
                                  <a:ea typeface="Cambria Math" panose="02040503050406030204" pitchFamily="18" charset="0"/>
                                </a:rPr>
                                <m:t>V</m:t>
                              </m:r>
                            </m:e>
                            <m:sub>
                              <m:r>
                                <m:rPr>
                                  <m:sty m:val="p"/>
                                </m:rPr>
                                <a:rPr lang="en-US" b="0" i="0" smtClean="0">
                                  <a:solidFill>
                                    <a:schemeClr val="accent3"/>
                                  </a:solidFill>
                                  <a:latin typeface="Cambria Math" panose="02040503050406030204" pitchFamily="18" charset="0"/>
                                  <a:ea typeface="Cambria Math" panose="02040503050406030204" pitchFamily="18" charset="0"/>
                                </a:rPr>
                                <m:t>R</m:t>
                              </m:r>
                            </m:sub>
                          </m:sSub>
                        </m:den>
                      </m:f>
                    </m:oMath>
                  </m:oMathPara>
                </a14:m>
                <a:endParaRPr lang="en-US" dirty="0"/>
              </a:p>
            </p:txBody>
          </p:sp>
        </mc:Choice>
        <mc:Fallback xmlns="">
          <p:sp>
            <p:nvSpPr>
              <p:cNvPr id="66" name="Rectangle 65">
                <a:extLst>
                  <a:ext uri="{FF2B5EF4-FFF2-40B4-BE49-F238E27FC236}">
                    <a16:creationId xmlns:a16="http://schemas.microsoft.com/office/drawing/2014/main" id="{8857389E-98C6-4B4C-97F6-94CF60F60D46}"/>
                  </a:ext>
                </a:extLst>
              </p:cNvPr>
              <p:cNvSpPr>
                <a:spLocks noRot="1" noChangeAspect="1" noMove="1" noResize="1" noEditPoints="1" noAdjustHandles="1" noChangeArrowheads="1" noChangeShapeType="1" noTextEdit="1"/>
              </p:cNvSpPr>
              <p:nvPr/>
            </p:nvSpPr>
            <p:spPr>
              <a:xfrm>
                <a:off x="4872434" y="3875699"/>
                <a:ext cx="1779077" cy="656205"/>
              </a:xfrm>
              <a:prstGeom prst="rect">
                <a:avLst/>
              </a:prstGeom>
              <a:blipFill>
                <a:blip r:embed="rId9"/>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177587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(1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862322"/>
          </a:xfrm>
          <a:prstGeom prst="rect">
            <a:avLst/>
          </a:prstGeom>
        </p:spPr>
        <p:txBody>
          <a:bodyPr wrap="square">
            <a:spAutoFit/>
          </a:bodyPr>
          <a:lstStyle/>
          <a:p>
            <a:r>
              <a:rPr lang="en-GB" dirty="0"/>
              <a:t>Create a screencast video presented by an expert presenter. The presenter needs to work through the question in example 1.</a:t>
            </a:r>
          </a:p>
          <a:p>
            <a:endParaRPr lang="en-GB" dirty="0"/>
          </a:p>
          <a:p>
            <a:r>
              <a:rPr lang="en-US" dirty="0"/>
              <a:t>Calculate the:</a:t>
            </a:r>
          </a:p>
          <a:p>
            <a:pPr marL="514350" indent="-514350">
              <a:buFont typeface="+mj-lt"/>
              <a:buAutoNum type="arabicPeriod"/>
            </a:pPr>
            <a:r>
              <a:rPr lang="en-US" dirty="0"/>
              <a:t>Impedance;</a:t>
            </a:r>
          </a:p>
          <a:p>
            <a:pPr marL="514350" indent="-514350">
              <a:buFont typeface="+mj-lt"/>
              <a:buAutoNum type="arabicPeriod"/>
            </a:pPr>
            <a:r>
              <a:rPr lang="en-US" dirty="0"/>
              <a:t>Total current;</a:t>
            </a:r>
          </a:p>
          <a:p>
            <a:pPr marL="514350" indent="-514350">
              <a:buFont typeface="+mj-lt"/>
              <a:buAutoNum type="arabicPeriod"/>
            </a:pPr>
            <a:r>
              <a:rPr lang="en-US" dirty="0"/>
              <a:t>Inductance of the inductor;</a:t>
            </a:r>
          </a:p>
          <a:p>
            <a:pPr marL="514350" indent="-514350">
              <a:buFont typeface="+mj-lt"/>
              <a:buAutoNum type="arabicPeriod"/>
            </a:pPr>
            <a:r>
              <a:rPr lang="en-US" dirty="0"/>
              <a:t>Capacitance of the capacitor;</a:t>
            </a:r>
          </a:p>
          <a:p>
            <a:pPr marL="514350" indent="-514350">
              <a:buFont typeface="+mj-lt"/>
              <a:buAutoNum type="arabicPeriod"/>
            </a:pPr>
            <a:r>
              <a:rPr lang="en-US" dirty="0"/>
              <a:t>Phase angle; and</a:t>
            </a:r>
          </a:p>
          <a:p>
            <a:pPr marL="514350" indent="-514350">
              <a:buFont typeface="+mj-lt"/>
              <a:buAutoNum type="arabicPeriod"/>
            </a:pPr>
            <a:r>
              <a:rPr lang="en-US" dirty="0"/>
              <a:t>Draw the phasor diagram.</a:t>
            </a:r>
          </a:p>
        </p:txBody>
      </p:sp>
      <p:grpSp>
        <p:nvGrpSpPr>
          <p:cNvPr id="4" name="Group 3">
            <a:extLst>
              <a:ext uri="{FF2B5EF4-FFF2-40B4-BE49-F238E27FC236}">
                <a16:creationId xmlns:a16="http://schemas.microsoft.com/office/drawing/2014/main" id="{BC80BC0B-638E-5148-A072-807155F219ED}"/>
              </a:ext>
            </a:extLst>
          </p:cNvPr>
          <p:cNvGrpSpPr/>
          <p:nvPr/>
        </p:nvGrpSpPr>
        <p:grpSpPr>
          <a:xfrm>
            <a:off x="5283643" y="1898679"/>
            <a:ext cx="4462892" cy="2351485"/>
            <a:chOff x="5289631" y="1326157"/>
            <a:chExt cx="4462892" cy="2351485"/>
          </a:xfrm>
        </p:grpSpPr>
        <p:grpSp>
          <p:nvGrpSpPr>
            <p:cNvPr id="5" name="Group 4">
              <a:extLst>
                <a:ext uri="{FF2B5EF4-FFF2-40B4-BE49-F238E27FC236}">
                  <a16:creationId xmlns:a16="http://schemas.microsoft.com/office/drawing/2014/main" id="{300F1131-8CD8-E24C-94F9-7BC0AACBF284}"/>
                </a:ext>
              </a:extLst>
            </p:cNvPr>
            <p:cNvGrpSpPr/>
            <p:nvPr/>
          </p:nvGrpSpPr>
          <p:grpSpPr>
            <a:xfrm>
              <a:off x="5510396" y="1326157"/>
              <a:ext cx="4242127" cy="2351485"/>
              <a:chOff x="695509" y="1604398"/>
              <a:chExt cx="4242127" cy="2351485"/>
            </a:xfrm>
          </p:grpSpPr>
          <p:pic>
            <p:nvPicPr>
              <p:cNvPr id="21" name="Picture 20" descr="A close up of text on a white background&#13;&#10;&#13;&#10;Description automatically generated">
                <a:extLst>
                  <a:ext uri="{FF2B5EF4-FFF2-40B4-BE49-F238E27FC236}">
                    <a16:creationId xmlns:a16="http://schemas.microsoft.com/office/drawing/2014/main" id="{286F78BE-4F0B-DB4C-B8E8-6817A1BCA5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5509" y="1604398"/>
                <a:ext cx="4242127" cy="2351485"/>
              </a:xfrm>
              <a:prstGeom prst="rect">
                <a:avLst/>
              </a:prstGeom>
            </p:spPr>
          </p:pic>
          <p:sp>
            <p:nvSpPr>
              <p:cNvPr id="22" name="Rectangle 21">
                <a:extLst>
                  <a:ext uri="{FF2B5EF4-FFF2-40B4-BE49-F238E27FC236}">
                    <a16:creationId xmlns:a16="http://schemas.microsoft.com/office/drawing/2014/main" id="{EB6650DA-1FBD-2646-A21D-F4FE17210AD3}"/>
                  </a:ext>
                </a:extLst>
              </p:cNvPr>
              <p:cNvSpPr/>
              <p:nvPr/>
            </p:nvSpPr>
            <p:spPr>
              <a:xfrm>
                <a:off x="2227112" y="1686921"/>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L</a:t>
                </a:r>
                <a:r>
                  <a:rPr lang="en-US" dirty="0">
                    <a:solidFill>
                      <a:schemeClr val="tx1"/>
                    </a:solidFill>
                  </a:rPr>
                  <a:t> = 40Ω</a:t>
                </a:r>
              </a:p>
            </p:txBody>
          </p:sp>
          <p:sp>
            <p:nvSpPr>
              <p:cNvPr id="23" name="Rectangle 22">
                <a:extLst>
                  <a:ext uri="{FF2B5EF4-FFF2-40B4-BE49-F238E27FC236}">
                    <a16:creationId xmlns:a16="http://schemas.microsoft.com/office/drawing/2014/main" id="{4426906E-62A9-254D-9F13-E3DCCE7EE4C0}"/>
                  </a:ext>
                </a:extLst>
              </p:cNvPr>
              <p:cNvSpPr/>
              <p:nvPr/>
            </p:nvSpPr>
            <p:spPr>
              <a:xfrm>
                <a:off x="3739849" y="1621013"/>
                <a:ext cx="1188440"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en-US" baseline="-25000" dirty="0">
                    <a:solidFill>
                      <a:schemeClr val="tx1"/>
                    </a:solidFill>
                  </a:rPr>
                  <a:t>C</a:t>
                </a:r>
                <a:r>
                  <a:rPr lang="en-US" dirty="0">
                    <a:solidFill>
                      <a:schemeClr val="tx1"/>
                    </a:solidFill>
                  </a:rPr>
                  <a:t> = 60Ω</a:t>
                </a:r>
              </a:p>
            </p:txBody>
          </p:sp>
          <p:sp>
            <p:nvSpPr>
              <p:cNvPr id="24" name="Rectangle 23">
                <a:extLst>
                  <a:ext uri="{FF2B5EF4-FFF2-40B4-BE49-F238E27FC236}">
                    <a16:creationId xmlns:a16="http://schemas.microsoft.com/office/drawing/2014/main" id="{BD9CDAF0-0EED-4948-AEDF-E148E087179E}"/>
                  </a:ext>
                </a:extLst>
              </p:cNvPr>
              <p:cNvSpPr/>
              <p:nvPr/>
            </p:nvSpPr>
            <p:spPr>
              <a:xfrm>
                <a:off x="3182615" y="3608116"/>
                <a:ext cx="1324328" cy="34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a:t>
                </a:r>
                <a:r>
                  <a:rPr lang="en-US" baseline="-25000" dirty="0">
                    <a:solidFill>
                      <a:schemeClr val="tx1"/>
                    </a:solidFill>
                  </a:rPr>
                  <a:t>T</a:t>
                </a:r>
                <a:r>
                  <a:rPr lang="en-US" dirty="0">
                    <a:solidFill>
                      <a:schemeClr val="tx1"/>
                    </a:solidFill>
                  </a:rPr>
                  <a:t> = 230V</a:t>
                </a:r>
              </a:p>
            </p:txBody>
          </p:sp>
        </p:grpSp>
        <p:cxnSp>
          <p:nvCxnSpPr>
            <p:cNvPr id="6" name="Straight Arrow Connector 5">
              <a:extLst>
                <a:ext uri="{FF2B5EF4-FFF2-40B4-BE49-F238E27FC236}">
                  <a16:creationId xmlns:a16="http://schemas.microsoft.com/office/drawing/2014/main" id="{47D589C2-C212-4740-A174-625823E08A66}"/>
                </a:ext>
              </a:extLst>
            </p:cNvPr>
            <p:cNvCxnSpPr>
              <a:cxnSpLocks/>
            </p:cNvCxnSpPr>
            <p:nvPr/>
          </p:nvCxnSpPr>
          <p:spPr>
            <a:xfrm flipH="1">
              <a:off x="5972276" y="2186618"/>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D9562C2-6EFE-7240-A46F-00548B2EFA4A}"/>
                </a:ext>
              </a:extLst>
            </p:cNvPr>
            <p:cNvSpPr txBox="1"/>
            <p:nvPr/>
          </p:nvSpPr>
          <p:spPr>
            <a:xfrm>
              <a:off x="6180006" y="2181890"/>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8" name="Straight Arrow Connector 7">
              <a:extLst>
                <a:ext uri="{FF2B5EF4-FFF2-40B4-BE49-F238E27FC236}">
                  <a16:creationId xmlns:a16="http://schemas.microsoft.com/office/drawing/2014/main" id="{90BB4E07-08F8-CC4E-950C-4E6641249285}"/>
                </a:ext>
              </a:extLst>
            </p:cNvPr>
            <p:cNvCxnSpPr>
              <a:cxnSpLocks/>
            </p:cNvCxnSpPr>
            <p:nvPr/>
          </p:nvCxnSpPr>
          <p:spPr>
            <a:xfrm flipH="1">
              <a:off x="724908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26AC405-4F93-E04C-84FD-433EE7636C4A}"/>
                </a:ext>
              </a:extLst>
            </p:cNvPr>
            <p:cNvSpPr txBox="1"/>
            <p:nvPr/>
          </p:nvSpPr>
          <p:spPr>
            <a:xfrm>
              <a:off x="7456814" y="2191465"/>
              <a:ext cx="380232" cy="369332"/>
            </a:xfrm>
            <a:prstGeom prst="rect">
              <a:avLst/>
            </a:prstGeom>
            <a:noFill/>
          </p:spPr>
          <p:txBody>
            <a:bodyPr wrap="none" rtlCol="0">
              <a:spAutoFit/>
            </a:bodyPr>
            <a:lstStyle/>
            <a:p>
              <a:r>
                <a:rPr lang="en-US" dirty="0"/>
                <a:t>V</a:t>
              </a:r>
              <a:r>
                <a:rPr lang="en-US" baseline="-25000" dirty="0"/>
                <a:t>L</a:t>
              </a:r>
              <a:endParaRPr lang="en-US" sz="2800" baseline="-25000" dirty="0"/>
            </a:p>
          </p:txBody>
        </p:sp>
        <p:cxnSp>
          <p:nvCxnSpPr>
            <p:cNvPr id="10" name="Straight Arrow Connector 9">
              <a:extLst>
                <a:ext uri="{FF2B5EF4-FFF2-40B4-BE49-F238E27FC236}">
                  <a16:creationId xmlns:a16="http://schemas.microsoft.com/office/drawing/2014/main" id="{3CE60AC0-D3EA-A94F-9135-3D36FB98CF3E}"/>
                </a:ext>
              </a:extLst>
            </p:cNvPr>
            <p:cNvCxnSpPr>
              <a:cxnSpLocks/>
            </p:cNvCxnSpPr>
            <p:nvPr/>
          </p:nvCxnSpPr>
          <p:spPr>
            <a:xfrm flipH="1">
              <a:off x="8584854" y="2196193"/>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0939809-C2C4-8A45-9267-5830D5881D3C}"/>
                </a:ext>
              </a:extLst>
            </p:cNvPr>
            <p:cNvSpPr txBox="1"/>
            <p:nvPr/>
          </p:nvSpPr>
          <p:spPr>
            <a:xfrm>
              <a:off x="8792584" y="2191465"/>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sp>
          <p:nvSpPr>
            <p:cNvPr id="12" name="Rectangle 11">
              <a:extLst>
                <a:ext uri="{FF2B5EF4-FFF2-40B4-BE49-F238E27FC236}">
                  <a16:creationId xmlns:a16="http://schemas.microsoft.com/office/drawing/2014/main" id="{81876E7C-561F-184A-BB1D-9B44E68E6B10}"/>
                </a:ext>
              </a:extLst>
            </p:cNvPr>
            <p:cNvSpPr/>
            <p:nvPr/>
          </p:nvSpPr>
          <p:spPr>
            <a:xfrm>
              <a:off x="5543364" y="1451030"/>
              <a:ext cx="722370" cy="347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a:t>
              </a:r>
            </a:p>
          </p:txBody>
        </p:sp>
        <p:cxnSp>
          <p:nvCxnSpPr>
            <p:cNvPr id="13" name="Straight Arrow Connector 12">
              <a:extLst>
                <a:ext uri="{FF2B5EF4-FFF2-40B4-BE49-F238E27FC236}">
                  <a16:creationId xmlns:a16="http://schemas.microsoft.com/office/drawing/2014/main" id="{0FDE0BA2-B68D-F74F-B36A-19988D0BA37E}"/>
                </a:ext>
              </a:extLst>
            </p:cNvPr>
            <p:cNvCxnSpPr>
              <a:cxnSpLocks/>
            </p:cNvCxnSpPr>
            <p:nvPr/>
          </p:nvCxnSpPr>
          <p:spPr>
            <a:xfrm flipV="1">
              <a:off x="5633983" y="2729278"/>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A6EDA0-46F9-2042-99E4-C302F04BA2FA}"/>
                </a:ext>
              </a:extLst>
            </p:cNvPr>
            <p:cNvSpPr txBox="1"/>
            <p:nvPr/>
          </p:nvSpPr>
          <p:spPr>
            <a:xfrm>
              <a:off x="5289631" y="2732026"/>
              <a:ext cx="325173" cy="369332"/>
            </a:xfrm>
            <a:prstGeom prst="rect">
              <a:avLst/>
            </a:prstGeom>
            <a:noFill/>
          </p:spPr>
          <p:txBody>
            <a:bodyPr wrap="square" rtlCol="0">
              <a:spAutoFit/>
            </a:bodyPr>
            <a:lstStyle/>
            <a:p>
              <a:pPr algn="r"/>
              <a:r>
                <a:rPr lang="en-US" dirty="0"/>
                <a:t>I</a:t>
              </a:r>
              <a:r>
                <a:rPr lang="en-US" baseline="-25000" dirty="0"/>
                <a:t>T</a:t>
              </a:r>
              <a:r>
                <a:rPr lang="en-US" dirty="0"/>
                <a:t> </a:t>
              </a:r>
              <a:endParaRPr lang="en-US" sz="2800" dirty="0"/>
            </a:p>
          </p:txBody>
        </p:sp>
        <p:cxnSp>
          <p:nvCxnSpPr>
            <p:cNvPr id="15" name="Straight Arrow Connector 14">
              <a:extLst>
                <a:ext uri="{FF2B5EF4-FFF2-40B4-BE49-F238E27FC236}">
                  <a16:creationId xmlns:a16="http://schemas.microsoft.com/office/drawing/2014/main" id="{472739B5-2977-CD4D-B808-9300D9A536A7}"/>
                </a:ext>
              </a:extLst>
            </p:cNvPr>
            <p:cNvCxnSpPr>
              <a:cxnSpLocks/>
            </p:cNvCxnSpPr>
            <p:nvPr/>
          </p:nvCxnSpPr>
          <p:spPr>
            <a:xfrm>
              <a:off x="5614804"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1BD85FE-0E4F-4F41-BEFF-6E4C11D38E53}"/>
                </a:ext>
              </a:extLst>
            </p:cNvPr>
            <p:cNvCxnSpPr>
              <a:cxnSpLocks/>
            </p:cNvCxnSpPr>
            <p:nvPr/>
          </p:nvCxnSpPr>
          <p:spPr>
            <a:xfrm>
              <a:off x="6949582" y="1952724"/>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7968B7B-70EE-CE4B-9252-203C65DC3ECD}"/>
                </a:ext>
              </a:extLst>
            </p:cNvPr>
            <p:cNvCxnSpPr>
              <a:cxnSpLocks/>
            </p:cNvCxnSpPr>
            <p:nvPr/>
          </p:nvCxnSpPr>
          <p:spPr>
            <a:xfrm>
              <a:off x="8554736" y="1949647"/>
              <a:ext cx="299502"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2C4885F-11A6-5947-939C-656BA9754C39}"/>
                </a:ext>
              </a:extLst>
            </p:cNvPr>
            <p:cNvSpPr txBox="1"/>
            <p:nvPr/>
          </p:nvSpPr>
          <p:spPr>
            <a:xfrm>
              <a:off x="5349371" y="1708666"/>
              <a:ext cx="325730" cy="369332"/>
            </a:xfrm>
            <a:prstGeom prst="rect">
              <a:avLst/>
            </a:prstGeom>
            <a:noFill/>
          </p:spPr>
          <p:txBody>
            <a:bodyPr wrap="none" rtlCol="0">
              <a:spAutoFit/>
            </a:bodyPr>
            <a:lstStyle/>
            <a:p>
              <a:r>
                <a:rPr lang="en-US" dirty="0"/>
                <a:t>I</a:t>
              </a:r>
              <a:r>
                <a:rPr lang="en-US" baseline="-25000" dirty="0"/>
                <a:t>R</a:t>
              </a:r>
              <a:endParaRPr lang="en-US" sz="2800" baseline="-25000" dirty="0"/>
            </a:p>
          </p:txBody>
        </p:sp>
        <p:sp>
          <p:nvSpPr>
            <p:cNvPr id="19" name="TextBox 18">
              <a:extLst>
                <a:ext uri="{FF2B5EF4-FFF2-40B4-BE49-F238E27FC236}">
                  <a16:creationId xmlns:a16="http://schemas.microsoft.com/office/drawing/2014/main" id="{2054D019-59B3-3349-B2ED-62726B155C2D}"/>
                </a:ext>
              </a:extLst>
            </p:cNvPr>
            <p:cNvSpPr txBox="1"/>
            <p:nvPr/>
          </p:nvSpPr>
          <p:spPr>
            <a:xfrm>
              <a:off x="6880974" y="1614762"/>
              <a:ext cx="306494" cy="369332"/>
            </a:xfrm>
            <a:prstGeom prst="rect">
              <a:avLst/>
            </a:prstGeom>
            <a:noFill/>
          </p:spPr>
          <p:txBody>
            <a:bodyPr wrap="none" rtlCol="0">
              <a:spAutoFit/>
            </a:bodyPr>
            <a:lstStyle/>
            <a:p>
              <a:r>
                <a:rPr lang="en-US" dirty="0"/>
                <a:t>I</a:t>
              </a:r>
              <a:r>
                <a:rPr lang="en-US" baseline="-25000" dirty="0"/>
                <a:t>L</a:t>
              </a:r>
              <a:endParaRPr lang="en-US" sz="2800" baseline="-25000" dirty="0"/>
            </a:p>
          </p:txBody>
        </p:sp>
        <p:sp>
          <p:nvSpPr>
            <p:cNvPr id="20" name="TextBox 19">
              <a:extLst>
                <a:ext uri="{FF2B5EF4-FFF2-40B4-BE49-F238E27FC236}">
                  <a16:creationId xmlns:a16="http://schemas.microsoft.com/office/drawing/2014/main" id="{13C08967-7E22-4F42-B92F-C4E25805CDBA}"/>
                </a:ext>
              </a:extLst>
            </p:cNvPr>
            <p:cNvSpPr txBox="1"/>
            <p:nvPr/>
          </p:nvSpPr>
          <p:spPr>
            <a:xfrm>
              <a:off x="8461561" y="1582563"/>
              <a:ext cx="324128" cy="369332"/>
            </a:xfrm>
            <a:prstGeom prst="rect">
              <a:avLst/>
            </a:prstGeom>
            <a:noFill/>
          </p:spPr>
          <p:txBody>
            <a:bodyPr wrap="none" rtlCol="0">
              <a:spAutoFit/>
            </a:bodyPr>
            <a:lstStyle/>
            <a:p>
              <a:r>
                <a:rPr lang="en-US" dirty="0"/>
                <a:t>I</a:t>
              </a:r>
              <a:r>
                <a:rPr lang="en-US" baseline="-25000" dirty="0"/>
                <a:t>C</a:t>
              </a:r>
              <a:endParaRPr lang="en-US" sz="2800" baseline="-25000" dirty="0"/>
            </a:p>
          </p:txBody>
        </p:sp>
      </p:grpSp>
    </p:spTree>
    <p:custDataLst>
      <p:tags r:id="rId1"/>
    </p:custDataLst>
    <p:extLst>
      <p:ext uri="{BB962C8B-B14F-4D97-AF65-F5344CB8AC3E}">
        <p14:creationId xmlns:p14="http://schemas.microsoft.com/office/powerpoint/2010/main" val="1722656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(2 of 3)</a:t>
            </a:r>
          </a:p>
        </p:txBody>
      </p:sp>
      <p:pic>
        <p:nvPicPr>
          <p:cNvPr id="4" name="Picture 3">
            <a:extLst>
              <a:ext uri="{FF2B5EF4-FFF2-40B4-BE49-F238E27FC236}">
                <a16:creationId xmlns:a16="http://schemas.microsoft.com/office/drawing/2014/main" id="{DAE9B2F8-3DF8-0848-BADB-700A186645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237" y="1260948"/>
            <a:ext cx="2923454" cy="1588265"/>
          </a:xfrm>
          <a:prstGeom prst="rect">
            <a:avLst/>
          </a:prstGeom>
        </p:spPr>
      </p:pic>
      <p:pic>
        <p:nvPicPr>
          <p:cNvPr id="5" name="Picture 4">
            <a:extLst>
              <a:ext uri="{FF2B5EF4-FFF2-40B4-BE49-F238E27FC236}">
                <a16:creationId xmlns:a16="http://schemas.microsoft.com/office/drawing/2014/main" id="{0157284C-336B-744D-8AA6-771CE737B180}"/>
              </a:ext>
            </a:extLst>
          </p:cNvPr>
          <p:cNvPicPr>
            <a:picLocks noChangeAspect="1"/>
          </p:cNvPicPr>
          <p:nvPr/>
        </p:nvPicPr>
        <p:blipFill>
          <a:blip r:embed="rId5"/>
          <a:stretch>
            <a:fillRect/>
          </a:stretch>
        </p:blipFill>
        <p:spPr>
          <a:xfrm>
            <a:off x="3409660" y="1319443"/>
            <a:ext cx="2923454" cy="1461727"/>
          </a:xfrm>
          <a:prstGeom prst="rect">
            <a:avLst/>
          </a:prstGeom>
        </p:spPr>
      </p:pic>
      <p:pic>
        <p:nvPicPr>
          <p:cNvPr id="6" name="Picture 5">
            <a:extLst>
              <a:ext uri="{FF2B5EF4-FFF2-40B4-BE49-F238E27FC236}">
                <a16:creationId xmlns:a16="http://schemas.microsoft.com/office/drawing/2014/main" id="{5A00F7D4-B000-EC4B-8ADD-73B11B6939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70083" y="1319443"/>
            <a:ext cx="3559319" cy="1983173"/>
          </a:xfrm>
          <a:prstGeom prst="rect">
            <a:avLst/>
          </a:prstGeom>
        </p:spPr>
      </p:pic>
      <p:pic>
        <p:nvPicPr>
          <p:cNvPr id="7" name="Picture 6">
            <a:extLst>
              <a:ext uri="{FF2B5EF4-FFF2-40B4-BE49-F238E27FC236}">
                <a16:creationId xmlns:a16="http://schemas.microsoft.com/office/drawing/2014/main" id="{F382CA9C-E319-6F47-B757-4E8B4A1CB3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50410" y="3020627"/>
            <a:ext cx="3022356" cy="1983173"/>
          </a:xfrm>
          <a:prstGeom prst="rect">
            <a:avLst/>
          </a:prstGeom>
        </p:spPr>
      </p:pic>
    </p:spTree>
    <p:custDataLst>
      <p:tags r:id="rId1"/>
    </p:custDataLst>
    <p:extLst>
      <p:ext uri="{BB962C8B-B14F-4D97-AF65-F5344CB8AC3E}">
        <p14:creationId xmlns:p14="http://schemas.microsoft.com/office/powerpoint/2010/main" val="2040608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(3 of 3)</a:t>
            </a:r>
          </a:p>
        </p:txBody>
      </p:sp>
      <p:pic>
        <p:nvPicPr>
          <p:cNvPr id="14" name="Picture 13">
            <a:extLst>
              <a:ext uri="{FF2B5EF4-FFF2-40B4-BE49-F238E27FC236}">
                <a16:creationId xmlns:a16="http://schemas.microsoft.com/office/drawing/2014/main" id="{0C6C7E18-D85F-B344-869F-E2FCCBE28229}"/>
              </a:ext>
            </a:extLst>
          </p:cNvPr>
          <p:cNvPicPr>
            <a:picLocks noChangeAspect="1"/>
          </p:cNvPicPr>
          <p:nvPr/>
        </p:nvPicPr>
        <p:blipFill>
          <a:blip r:embed="rId4"/>
          <a:stretch>
            <a:fillRect/>
          </a:stretch>
        </p:blipFill>
        <p:spPr>
          <a:xfrm>
            <a:off x="703956" y="1233578"/>
            <a:ext cx="2482097" cy="1809173"/>
          </a:xfrm>
          <a:prstGeom prst="rect">
            <a:avLst/>
          </a:prstGeom>
        </p:spPr>
      </p:pic>
      <p:pic>
        <p:nvPicPr>
          <p:cNvPr id="15" name="Picture 14">
            <a:extLst>
              <a:ext uri="{FF2B5EF4-FFF2-40B4-BE49-F238E27FC236}">
                <a16:creationId xmlns:a16="http://schemas.microsoft.com/office/drawing/2014/main" id="{CCB6A29F-36B4-F740-ADC2-04E71C234B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3262" y="1233577"/>
            <a:ext cx="4041389" cy="1809174"/>
          </a:xfrm>
          <a:prstGeom prst="rect">
            <a:avLst/>
          </a:prstGeom>
        </p:spPr>
      </p:pic>
      <p:pic>
        <p:nvPicPr>
          <p:cNvPr id="17" name="Picture 16">
            <a:extLst>
              <a:ext uri="{FF2B5EF4-FFF2-40B4-BE49-F238E27FC236}">
                <a16:creationId xmlns:a16="http://schemas.microsoft.com/office/drawing/2014/main" id="{DB68AF9C-D23D-214D-8FAE-6597F7C524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01860" y="1233577"/>
            <a:ext cx="3721550" cy="2507150"/>
          </a:xfrm>
          <a:prstGeom prst="rect">
            <a:avLst/>
          </a:prstGeom>
        </p:spPr>
      </p:pic>
    </p:spTree>
    <p:custDataLst>
      <p:tags r:id="rId1"/>
    </p:custDataLst>
    <p:extLst>
      <p:ext uri="{BB962C8B-B14F-4D97-AF65-F5344CB8AC3E}">
        <p14:creationId xmlns:p14="http://schemas.microsoft.com/office/powerpoint/2010/main" val="3139873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(1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46331"/>
          </a:xfrm>
          <a:prstGeom prst="rect">
            <a:avLst/>
          </a:prstGeom>
        </p:spPr>
        <p:txBody>
          <a:bodyPr wrap="square">
            <a:spAutoFit/>
          </a:bodyPr>
          <a:lstStyle/>
          <a:p>
            <a:r>
              <a:rPr lang="en-GB" dirty="0"/>
              <a:t>Create a screencast video presented by an expert presenter. The presenter needs to work through the question in example 2.</a:t>
            </a:r>
          </a:p>
        </p:txBody>
      </p:sp>
      <p:sp>
        <p:nvSpPr>
          <p:cNvPr id="6" name="Rectangle 5">
            <a:extLst>
              <a:ext uri="{FF2B5EF4-FFF2-40B4-BE49-F238E27FC236}">
                <a16:creationId xmlns:a16="http://schemas.microsoft.com/office/drawing/2014/main" id="{BD60CF02-2B84-D34E-8D4C-65DF0C5E1D16}"/>
              </a:ext>
            </a:extLst>
          </p:cNvPr>
          <p:cNvSpPr/>
          <p:nvPr/>
        </p:nvSpPr>
        <p:spPr>
          <a:xfrm>
            <a:off x="703957" y="2038472"/>
            <a:ext cx="8831461" cy="3416320"/>
          </a:xfrm>
          <a:prstGeom prst="rect">
            <a:avLst/>
          </a:prstGeom>
        </p:spPr>
        <p:txBody>
          <a:bodyPr wrap="square">
            <a:spAutoFit/>
          </a:bodyPr>
          <a:lstStyle/>
          <a:p>
            <a:pPr algn="just"/>
            <a:r>
              <a:rPr lang="en-US" dirty="0"/>
              <a:t>A series RLC circuit has a total current of 3.67A. It contains a resistor (75Ω), an inductor (50mH) and a capacitor (125μF). In the circuit X</a:t>
            </a:r>
            <a:r>
              <a:rPr lang="en-US" baseline="-25000" dirty="0"/>
              <a:t>L</a:t>
            </a:r>
            <a:r>
              <a:rPr lang="en-US" dirty="0"/>
              <a:t> &gt; X</a:t>
            </a:r>
            <a:r>
              <a:rPr lang="en-US" baseline="-25000" dirty="0"/>
              <a:t>C</a:t>
            </a:r>
            <a:r>
              <a:rPr lang="en-US" dirty="0"/>
              <a:t>.</a:t>
            </a:r>
          </a:p>
          <a:p>
            <a:pPr algn="just"/>
            <a:r>
              <a:rPr lang="en-US" dirty="0"/>
              <a:t>The true power is known to be 1.013kW with a phase angle of 52.161°.</a:t>
            </a:r>
          </a:p>
          <a:p>
            <a:r>
              <a:rPr lang="en-US" dirty="0"/>
              <a:t>Calculate the:</a:t>
            </a:r>
          </a:p>
          <a:p>
            <a:pPr marL="514350" indent="-514350">
              <a:buFont typeface="+mj-lt"/>
              <a:buAutoNum type="arabicPeriod"/>
            </a:pPr>
            <a:r>
              <a:rPr lang="en-US" dirty="0"/>
              <a:t>Total voltage;</a:t>
            </a:r>
          </a:p>
          <a:p>
            <a:pPr marL="514350" indent="-514350">
              <a:buFont typeface="+mj-lt"/>
              <a:buAutoNum type="arabicPeriod"/>
            </a:pPr>
            <a:r>
              <a:rPr lang="en-US" dirty="0"/>
              <a:t>V</a:t>
            </a:r>
            <a:r>
              <a:rPr lang="en-US" baseline="-25000" dirty="0"/>
              <a:t>C</a:t>
            </a:r>
            <a:r>
              <a:rPr lang="en-US" dirty="0"/>
              <a:t> if X</a:t>
            </a:r>
            <a:r>
              <a:rPr lang="en-US" baseline="-25000" dirty="0"/>
              <a:t>C</a:t>
            </a:r>
            <a:r>
              <a:rPr lang="en-US" dirty="0"/>
              <a:t> = 3.979Ω;</a:t>
            </a:r>
          </a:p>
          <a:p>
            <a:pPr marL="514350" indent="-514350">
              <a:buFont typeface="+mj-lt"/>
              <a:buAutoNum type="arabicPeriod"/>
            </a:pPr>
            <a:r>
              <a:rPr lang="en-US" dirty="0"/>
              <a:t>V</a:t>
            </a:r>
            <a:r>
              <a:rPr lang="en-US" baseline="-25000" dirty="0"/>
              <a:t>L</a:t>
            </a:r>
            <a:r>
              <a:rPr lang="en-US" dirty="0"/>
              <a:t>;</a:t>
            </a:r>
          </a:p>
          <a:p>
            <a:pPr marL="514350" indent="-514350">
              <a:buFont typeface="+mj-lt"/>
              <a:buAutoNum type="arabicPeriod"/>
            </a:pPr>
            <a:r>
              <a:rPr lang="en-US" dirty="0"/>
              <a:t>Frequency of the supply;</a:t>
            </a:r>
          </a:p>
          <a:p>
            <a:pPr marL="514350" indent="-514350">
              <a:buFont typeface="+mj-lt"/>
              <a:buAutoNum type="arabicPeriod"/>
            </a:pPr>
            <a:r>
              <a:rPr lang="en-US" dirty="0"/>
              <a:t>Total impedance; and</a:t>
            </a:r>
          </a:p>
          <a:p>
            <a:r>
              <a:rPr lang="en-US" dirty="0"/>
              <a:t>Draw the phasor diagram</a:t>
            </a:r>
          </a:p>
          <a:p>
            <a:pPr algn="just"/>
            <a:endParaRPr lang="en-US" dirty="0"/>
          </a:p>
          <a:p>
            <a:pPr algn="just"/>
            <a:endParaRPr lang="en-US" dirty="0"/>
          </a:p>
        </p:txBody>
      </p:sp>
    </p:spTree>
    <p:custDataLst>
      <p:tags r:id="rId1"/>
    </p:custDataLst>
    <p:extLst>
      <p:ext uri="{BB962C8B-B14F-4D97-AF65-F5344CB8AC3E}">
        <p14:creationId xmlns:p14="http://schemas.microsoft.com/office/powerpoint/2010/main" val="990130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0" name="Picture 19" descr="A close up of text on a white background&#13;&#10;&#13;&#10;Description automatically generated">
            <a:extLst>
              <a:ext uri="{FF2B5EF4-FFF2-40B4-BE49-F238E27FC236}">
                <a16:creationId xmlns:a16="http://schemas.microsoft.com/office/drawing/2014/main" id="{ADB2D0F3-3870-934C-9D5A-68EF007AB3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62006" y="1782650"/>
            <a:ext cx="5049752" cy="2880882"/>
          </a:xfrm>
          <a:prstGeom prst="rect">
            <a:avLst/>
          </a:prstGeom>
        </p:spPr>
      </p:pic>
      <p:sp>
        <p:nvSpPr>
          <p:cNvPr id="2" name="Title 1"/>
          <p:cNvSpPr>
            <a:spLocks noGrp="1"/>
          </p:cNvSpPr>
          <p:nvPr>
            <p:ph type="title"/>
          </p:nvPr>
        </p:nvSpPr>
        <p:spPr/>
        <p:txBody>
          <a:bodyPr/>
          <a:lstStyle/>
          <a:p>
            <a:r>
              <a:rPr lang="en-GB" dirty="0"/>
              <a:t>Video Briefing – Vid05 (2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GB" dirty="0"/>
              <a:t>Start by drawing and labelling the circuit with what is known and unknown. Note that I</a:t>
            </a:r>
            <a:r>
              <a:rPr lang="en-GB" baseline="-25000" dirty="0"/>
              <a:t>T</a:t>
            </a:r>
            <a:r>
              <a:rPr lang="en-GB" dirty="0"/>
              <a:t> = I</a:t>
            </a:r>
            <a:r>
              <a:rPr lang="en-GB" baseline="-25000" dirty="0"/>
              <a:t>R</a:t>
            </a:r>
            <a:r>
              <a:rPr lang="en-GB" dirty="0"/>
              <a:t> = I</a:t>
            </a:r>
            <a:r>
              <a:rPr lang="en-GB" baseline="-25000" dirty="0"/>
              <a:t>C</a:t>
            </a:r>
            <a:r>
              <a:rPr lang="en-GB" dirty="0"/>
              <a:t> = I</a:t>
            </a:r>
            <a:r>
              <a:rPr lang="en-GB" baseline="-25000" dirty="0"/>
              <a:t>L</a:t>
            </a:r>
          </a:p>
        </p:txBody>
      </p:sp>
      <p:sp>
        <p:nvSpPr>
          <p:cNvPr id="5" name="TextBox 4">
            <a:extLst>
              <a:ext uri="{FF2B5EF4-FFF2-40B4-BE49-F238E27FC236}">
                <a16:creationId xmlns:a16="http://schemas.microsoft.com/office/drawing/2014/main" id="{24AFA510-06CD-B047-B6D7-99EF1A5BB81C}"/>
              </a:ext>
            </a:extLst>
          </p:cNvPr>
          <p:cNvSpPr txBox="1"/>
          <p:nvPr/>
        </p:nvSpPr>
        <p:spPr>
          <a:xfrm>
            <a:off x="5497276" y="4205149"/>
            <a:ext cx="391454" cy="369332"/>
          </a:xfrm>
          <a:prstGeom prst="rect">
            <a:avLst/>
          </a:prstGeom>
          <a:noFill/>
        </p:spPr>
        <p:txBody>
          <a:bodyPr wrap="none" rtlCol="0">
            <a:spAutoFit/>
          </a:bodyPr>
          <a:lstStyle/>
          <a:p>
            <a:r>
              <a:rPr lang="en-US" dirty="0"/>
              <a:t>V</a:t>
            </a:r>
            <a:r>
              <a:rPr lang="en-US" baseline="-25000" dirty="0"/>
              <a:t>T</a:t>
            </a:r>
            <a:endParaRPr lang="en-US" dirty="0"/>
          </a:p>
        </p:txBody>
      </p:sp>
      <p:sp>
        <p:nvSpPr>
          <p:cNvPr id="6" name="TextBox 5">
            <a:extLst>
              <a:ext uri="{FF2B5EF4-FFF2-40B4-BE49-F238E27FC236}">
                <a16:creationId xmlns:a16="http://schemas.microsoft.com/office/drawing/2014/main" id="{04722DAF-7ADF-E640-95B6-5B3FC8702D7F}"/>
              </a:ext>
            </a:extLst>
          </p:cNvPr>
          <p:cNvSpPr txBox="1"/>
          <p:nvPr/>
        </p:nvSpPr>
        <p:spPr>
          <a:xfrm>
            <a:off x="2865765" y="1991936"/>
            <a:ext cx="530915" cy="369332"/>
          </a:xfrm>
          <a:prstGeom prst="rect">
            <a:avLst/>
          </a:prstGeom>
          <a:noFill/>
        </p:spPr>
        <p:txBody>
          <a:bodyPr wrap="none" rtlCol="0">
            <a:spAutoFit/>
          </a:bodyPr>
          <a:lstStyle/>
          <a:p>
            <a:r>
              <a:rPr lang="en-US" dirty="0"/>
              <a:t>R = </a:t>
            </a:r>
          </a:p>
        </p:txBody>
      </p:sp>
      <p:cxnSp>
        <p:nvCxnSpPr>
          <p:cNvPr id="9" name="Straight Arrow Connector 8">
            <a:extLst>
              <a:ext uri="{FF2B5EF4-FFF2-40B4-BE49-F238E27FC236}">
                <a16:creationId xmlns:a16="http://schemas.microsoft.com/office/drawing/2014/main" id="{DC1BD0F1-EEF3-4541-AF49-B4AA5C5A7A2A}"/>
              </a:ext>
            </a:extLst>
          </p:cNvPr>
          <p:cNvCxnSpPr>
            <a:cxnSpLocks/>
          </p:cNvCxnSpPr>
          <p:nvPr/>
        </p:nvCxnSpPr>
        <p:spPr>
          <a:xfrm flipV="1">
            <a:off x="2768780" y="3186038"/>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341BBC-05DA-3246-93DE-BBFBD2271AD8}"/>
              </a:ext>
            </a:extLst>
          </p:cNvPr>
          <p:cNvSpPr txBox="1"/>
          <p:nvPr/>
        </p:nvSpPr>
        <p:spPr>
          <a:xfrm>
            <a:off x="1669889" y="3247666"/>
            <a:ext cx="1133881" cy="369332"/>
          </a:xfrm>
          <a:prstGeom prst="rect">
            <a:avLst/>
          </a:prstGeom>
          <a:noFill/>
        </p:spPr>
        <p:txBody>
          <a:bodyPr wrap="square" rtlCol="0">
            <a:spAutoFit/>
          </a:bodyPr>
          <a:lstStyle/>
          <a:p>
            <a:r>
              <a:rPr lang="en-US" dirty="0"/>
              <a:t>I</a:t>
            </a:r>
            <a:r>
              <a:rPr lang="en-US" baseline="-25000" dirty="0"/>
              <a:t>T</a:t>
            </a:r>
            <a:r>
              <a:rPr lang="en-US" dirty="0"/>
              <a:t> = 3.67A</a:t>
            </a:r>
            <a:endParaRPr lang="en-US" sz="2800" baseline="-25000" dirty="0"/>
          </a:p>
        </p:txBody>
      </p:sp>
      <p:cxnSp>
        <p:nvCxnSpPr>
          <p:cNvPr id="11" name="Straight Arrow Connector 10">
            <a:extLst>
              <a:ext uri="{FF2B5EF4-FFF2-40B4-BE49-F238E27FC236}">
                <a16:creationId xmlns:a16="http://schemas.microsoft.com/office/drawing/2014/main" id="{C6B7DB6F-D4F1-6F48-A56C-328DE8ACF7AA}"/>
              </a:ext>
            </a:extLst>
          </p:cNvPr>
          <p:cNvCxnSpPr>
            <a:cxnSpLocks/>
          </p:cNvCxnSpPr>
          <p:nvPr/>
        </p:nvCxnSpPr>
        <p:spPr>
          <a:xfrm flipH="1">
            <a:off x="3131222" y="2866788"/>
            <a:ext cx="976529"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17FFEED-FA7F-4141-AE82-916F74490A2E}"/>
              </a:ext>
            </a:extLst>
          </p:cNvPr>
          <p:cNvSpPr txBox="1"/>
          <p:nvPr/>
        </p:nvSpPr>
        <p:spPr>
          <a:xfrm>
            <a:off x="3396680" y="2844859"/>
            <a:ext cx="478016" cy="369332"/>
          </a:xfrm>
          <a:prstGeom prst="rect">
            <a:avLst/>
          </a:prstGeom>
          <a:noFill/>
        </p:spPr>
        <p:txBody>
          <a:bodyPr wrap="square" rtlCol="0">
            <a:spAutoFit/>
          </a:bodyPr>
          <a:lstStyle/>
          <a:p>
            <a:r>
              <a:rPr lang="en-US" dirty="0"/>
              <a:t>V</a:t>
            </a:r>
            <a:r>
              <a:rPr lang="en-US" baseline="-25000" dirty="0"/>
              <a:t>R</a:t>
            </a:r>
            <a:endParaRPr lang="en-US" sz="2800" baseline="-25000" dirty="0"/>
          </a:p>
        </p:txBody>
      </p:sp>
      <p:sp>
        <p:nvSpPr>
          <p:cNvPr id="21" name="TextBox 20">
            <a:extLst>
              <a:ext uri="{FF2B5EF4-FFF2-40B4-BE49-F238E27FC236}">
                <a16:creationId xmlns:a16="http://schemas.microsoft.com/office/drawing/2014/main" id="{42466200-F69A-8F45-A0D3-D9376A103408}"/>
              </a:ext>
            </a:extLst>
          </p:cNvPr>
          <p:cNvSpPr txBox="1"/>
          <p:nvPr/>
        </p:nvSpPr>
        <p:spPr>
          <a:xfrm>
            <a:off x="4413566" y="1922689"/>
            <a:ext cx="503664" cy="369332"/>
          </a:xfrm>
          <a:prstGeom prst="rect">
            <a:avLst/>
          </a:prstGeom>
          <a:noFill/>
        </p:spPr>
        <p:txBody>
          <a:bodyPr wrap="none" rtlCol="0">
            <a:spAutoFit/>
          </a:bodyPr>
          <a:lstStyle/>
          <a:p>
            <a:r>
              <a:rPr lang="en-US" dirty="0"/>
              <a:t>L = </a:t>
            </a:r>
          </a:p>
        </p:txBody>
      </p:sp>
      <p:sp>
        <p:nvSpPr>
          <p:cNvPr id="22" name="TextBox 21">
            <a:extLst>
              <a:ext uri="{FF2B5EF4-FFF2-40B4-BE49-F238E27FC236}">
                <a16:creationId xmlns:a16="http://schemas.microsoft.com/office/drawing/2014/main" id="{D91536A0-B6BB-7A42-BEF8-5DB28E4445E0}"/>
              </a:ext>
            </a:extLst>
          </p:cNvPr>
          <p:cNvSpPr txBox="1"/>
          <p:nvPr/>
        </p:nvSpPr>
        <p:spPr>
          <a:xfrm>
            <a:off x="5992458" y="1939674"/>
            <a:ext cx="529312" cy="369332"/>
          </a:xfrm>
          <a:prstGeom prst="rect">
            <a:avLst/>
          </a:prstGeom>
          <a:noFill/>
        </p:spPr>
        <p:txBody>
          <a:bodyPr wrap="none" rtlCol="0">
            <a:spAutoFit/>
          </a:bodyPr>
          <a:lstStyle/>
          <a:p>
            <a:r>
              <a:rPr lang="en-US" dirty="0"/>
              <a:t>C = </a:t>
            </a:r>
          </a:p>
        </p:txBody>
      </p:sp>
      <p:cxnSp>
        <p:nvCxnSpPr>
          <p:cNvPr id="24" name="Straight Arrow Connector 23">
            <a:extLst>
              <a:ext uri="{FF2B5EF4-FFF2-40B4-BE49-F238E27FC236}">
                <a16:creationId xmlns:a16="http://schemas.microsoft.com/office/drawing/2014/main" id="{54B28A58-E112-D045-8A9F-90ED89C5EF6B}"/>
              </a:ext>
            </a:extLst>
          </p:cNvPr>
          <p:cNvCxnSpPr>
            <a:cxnSpLocks/>
          </p:cNvCxnSpPr>
          <p:nvPr/>
        </p:nvCxnSpPr>
        <p:spPr>
          <a:xfrm flipH="1">
            <a:off x="4724348" y="2866788"/>
            <a:ext cx="976529"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CF07192-FE80-CD4E-9AC3-EF0AEC435E1D}"/>
              </a:ext>
            </a:extLst>
          </p:cNvPr>
          <p:cNvSpPr txBox="1"/>
          <p:nvPr/>
        </p:nvSpPr>
        <p:spPr>
          <a:xfrm>
            <a:off x="4989806" y="2844859"/>
            <a:ext cx="478016" cy="369332"/>
          </a:xfrm>
          <a:prstGeom prst="rect">
            <a:avLst/>
          </a:prstGeom>
          <a:noFill/>
        </p:spPr>
        <p:txBody>
          <a:bodyPr wrap="square" rtlCol="0">
            <a:spAutoFit/>
          </a:bodyPr>
          <a:lstStyle/>
          <a:p>
            <a:r>
              <a:rPr lang="en-US" dirty="0"/>
              <a:t>V</a:t>
            </a:r>
            <a:r>
              <a:rPr lang="en-US" baseline="-25000" dirty="0"/>
              <a:t>L</a:t>
            </a:r>
            <a:endParaRPr lang="en-US" sz="2800" baseline="-25000" dirty="0"/>
          </a:p>
        </p:txBody>
      </p:sp>
      <p:cxnSp>
        <p:nvCxnSpPr>
          <p:cNvPr id="26" name="Straight Arrow Connector 25">
            <a:extLst>
              <a:ext uri="{FF2B5EF4-FFF2-40B4-BE49-F238E27FC236}">
                <a16:creationId xmlns:a16="http://schemas.microsoft.com/office/drawing/2014/main" id="{308E44A1-6BE7-3B47-B927-6EE60003A889}"/>
              </a:ext>
            </a:extLst>
          </p:cNvPr>
          <p:cNvCxnSpPr>
            <a:cxnSpLocks/>
          </p:cNvCxnSpPr>
          <p:nvPr/>
        </p:nvCxnSpPr>
        <p:spPr>
          <a:xfrm flipH="1">
            <a:off x="6302293" y="2900263"/>
            <a:ext cx="976529" cy="0"/>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2D33165-12C7-3F42-BEAC-8A90B9BD48F6}"/>
              </a:ext>
            </a:extLst>
          </p:cNvPr>
          <p:cNvSpPr txBox="1"/>
          <p:nvPr/>
        </p:nvSpPr>
        <p:spPr>
          <a:xfrm>
            <a:off x="6567751" y="2878334"/>
            <a:ext cx="478016" cy="369332"/>
          </a:xfrm>
          <a:prstGeom prst="rect">
            <a:avLst/>
          </a:prstGeom>
          <a:noFill/>
        </p:spPr>
        <p:txBody>
          <a:bodyPr wrap="square" rtlCol="0">
            <a:spAutoFit/>
          </a:bodyPr>
          <a:lstStyle/>
          <a:p>
            <a:r>
              <a:rPr lang="en-US" dirty="0"/>
              <a:t>V</a:t>
            </a:r>
            <a:r>
              <a:rPr lang="en-US" baseline="-25000" dirty="0"/>
              <a:t>C</a:t>
            </a:r>
            <a:endParaRPr lang="en-US" sz="2800" baseline="-25000" dirty="0"/>
          </a:p>
        </p:txBody>
      </p:sp>
      <p:sp>
        <p:nvSpPr>
          <p:cNvPr id="28" name="TextBox 27">
            <a:extLst>
              <a:ext uri="{FF2B5EF4-FFF2-40B4-BE49-F238E27FC236}">
                <a16:creationId xmlns:a16="http://schemas.microsoft.com/office/drawing/2014/main" id="{30880D16-0D3C-E74B-9BCE-3E5FFB6B2817}"/>
              </a:ext>
            </a:extLst>
          </p:cNvPr>
          <p:cNvSpPr txBox="1"/>
          <p:nvPr/>
        </p:nvSpPr>
        <p:spPr>
          <a:xfrm>
            <a:off x="2350520" y="2267634"/>
            <a:ext cx="453250" cy="369332"/>
          </a:xfrm>
          <a:prstGeom prst="rect">
            <a:avLst/>
          </a:prstGeom>
          <a:noFill/>
        </p:spPr>
        <p:txBody>
          <a:bodyPr wrap="square" rtlCol="0">
            <a:spAutoFit/>
          </a:bodyPr>
          <a:lstStyle/>
          <a:p>
            <a:r>
              <a:rPr lang="en-US" dirty="0"/>
              <a:t>I</a:t>
            </a:r>
            <a:r>
              <a:rPr lang="en-US" baseline="-25000" dirty="0"/>
              <a:t>R</a:t>
            </a:r>
            <a:endParaRPr lang="en-US" sz="2800" baseline="-25000" dirty="0"/>
          </a:p>
        </p:txBody>
      </p:sp>
      <p:cxnSp>
        <p:nvCxnSpPr>
          <p:cNvPr id="29" name="Straight Arrow Connector 28">
            <a:extLst>
              <a:ext uri="{FF2B5EF4-FFF2-40B4-BE49-F238E27FC236}">
                <a16:creationId xmlns:a16="http://schemas.microsoft.com/office/drawing/2014/main" id="{4B90E432-63CA-8247-B2BC-EF407F2AC022}"/>
              </a:ext>
            </a:extLst>
          </p:cNvPr>
          <p:cNvCxnSpPr>
            <a:cxnSpLocks/>
          </p:cNvCxnSpPr>
          <p:nvPr/>
        </p:nvCxnSpPr>
        <p:spPr>
          <a:xfrm rot="5400000" flipV="1">
            <a:off x="2959606" y="2370987"/>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6485CC9-6871-F848-8AED-00271944F574}"/>
              </a:ext>
            </a:extLst>
          </p:cNvPr>
          <p:cNvSpPr txBox="1"/>
          <p:nvPr/>
        </p:nvSpPr>
        <p:spPr>
          <a:xfrm>
            <a:off x="3989716" y="2225636"/>
            <a:ext cx="453250" cy="369332"/>
          </a:xfrm>
          <a:prstGeom prst="rect">
            <a:avLst/>
          </a:prstGeom>
          <a:noFill/>
        </p:spPr>
        <p:txBody>
          <a:bodyPr wrap="square" rtlCol="0">
            <a:spAutoFit/>
          </a:bodyPr>
          <a:lstStyle/>
          <a:p>
            <a:r>
              <a:rPr lang="en-US" dirty="0"/>
              <a:t>I</a:t>
            </a:r>
            <a:r>
              <a:rPr lang="en-US" baseline="-25000" dirty="0"/>
              <a:t>L</a:t>
            </a:r>
            <a:endParaRPr lang="en-US" sz="2800" baseline="-25000" dirty="0"/>
          </a:p>
        </p:txBody>
      </p:sp>
      <p:cxnSp>
        <p:nvCxnSpPr>
          <p:cNvPr id="31" name="Straight Arrow Connector 30">
            <a:extLst>
              <a:ext uri="{FF2B5EF4-FFF2-40B4-BE49-F238E27FC236}">
                <a16:creationId xmlns:a16="http://schemas.microsoft.com/office/drawing/2014/main" id="{B7A07901-61BB-6148-B874-6C11CE99DB39}"/>
              </a:ext>
            </a:extLst>
          </p:cNvPr>
          <p:cNvCxnSpPr>
            <a:cxnSpLocks/>
          </p:cNvCxnSpPr>
          <p:nvPr/>
        </p:nvCxnSpPr>
        <p:spPr>
          <a:xfrm rot="5400000" flipV="1">
            <a:off x="4598802" y="2370554"/>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13E05D-C3C3-E948-AEE8-CE807D196AC9}"/>
              </a:ext>
            </a:extLst>
          </p:cNvPr>
          <p:cNvSpPr txBox="1"/>
          <p:nvPr/>
        </p:nvSpPr>
        <p:spPr>
          <a:xfrm>
            <a:off x="5870149" y="2212214"/>
            <a:ext cx="453250" cy="369332"/>
          </a:xfrm>
          <a:prstGeom prst="rect">
            <a:avLst/>
          </a:prstGeom>
          <a:noFill/>
        </p:spPr>
        <p:txBody>
          <a:bodyPr wrap="square" rtlCol="0">
            <a:spAutoFit/>
          </a:bodyPr>
          <a:lstStyle/>
          <a:p>
            <a:r>
              <a:rPr lang="en-US" dirty="0"/>
              <a:t>I</a:t>
            </a:r>
            <a:r>
              <a:rPr lang="en-US" baseline="-25000" dirty="0"/>
              <a:t>C</a:t>
            </a:r>
            <a:endParaRPr lang="en-US" sz="2800" baseline="-25000" dirty="0"/>
          </a:p>
        </p:txBody>
      </p:sp>
      <p:cxnSp>
        <p:nvCxnSpPr>
          <p:cNvPr id="33" name="Straight Arrow Connector 32">
            <a:extLst>
              <a:ext uri="{FF2B5EF4-FFF2-40B4-BE49-F238E27FC236}">
                <a16:creationId xmlns:a16="http://schemas.microsoft.com/office/drawing/2014/main" id="{79DF75BD-C483-0148-B00B-67A96A8F5B67}"/>
              </a:ext>
            </a:extLst>
          </p:cNvPr>
          <p:cNvCxnSpPr>
            <a:cxnSpLocks/>
          </p:cNvCxnSpPr>
          <p:nvPr/>
        </p:nvCxnSpPr>
        <p:spPr>
          <a:xfrm rot="5400000" flipV="1">
            <a:off x="6479235" y="2370987"/>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8D33ADA-1D39-7D47-838D-D1050A382B5D}"/>
              </a:ext>
            </a:extLst>
          </p:cNvPr>
          <p:cNvSpPr/>
          <p:nvPr/>
        </p:nvSpPr>
        <p:spPr>
          <a:xfrm>
            <a:off x="4814085" y="3506930"/>
            <a:ext cx="797053" cy="246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28638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(3 of 5)</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543680"/>
              </a:xfrm>
              <a:prstGeom prst="rect">
                <a:avLst/>
              </a:prstGeom>
            </p:spPr>
            <p:txBody>
              <a:bodyPr wrap="square">
                <a:spAutoFit/>
              </a:bodyPr>
              <a:lstStyle/>
              <a:p>
                <a:r>
                  <a:rPr lang="en-GB" dirty="0"/>
                  <a:t>Question 1:</a:t>
                </a:r>
              </a:p>
              <a:p>
                <a:r>
                  <a:rPr lang="en-GB" dirty="0"/>
                  <a:t>P = </a:t>
                </a:r>
                <a:r>
                  <a:rPr lang="en-GB" dirty="0" err="1"/>
                  <a:t>VIcosθ</a:t>
                </a:r>
                <a:r>
                  <a:rPr lang="en-GB" dirty="0"/>
                  <a:t>; </a:t>
                </a:r>
                <a:r>
                  <a:rPr lang="en-GB" dirty="0" err="1"/>
                  <a:t>θ</a:t>
                </a:r>
                <a:r>
                  <a:rPr lang="en-GB" dirty="0"/>
                  <a:t> = 52.161° and I = 3.67A</a:t>
                </a:r>
              </a:p>
              <a:p>
                <a:r>
                  <a:rPr lang="en-GB" dirty="0"/>
                  <a:t>V = P / </a:t>
                </a:r>
                <a:r>
                  <a:rPr lang="en-GB" dirty="0" err="1"/>
                  <a:t>Icosθ</a:t>
                </a:r>
                <a:r>
                  <a:rPr lang="en-GB" dirty="0"/>
                  <a:t> = 1013 / 3.67 x cos52.161 = 449.953V ≃ 450V</a:t>
                </a:r>
              </a:p>
              <a:p>
                <a:endParaRPr lang="en-GB" dirty="0"/>
              </a:p>
              <a:p>
                <a:r>
                  <a:rPr lang="en-GB" dirty="0"/>
                  <a:t>Question 2:</a:t>
                </a:r>
              </a:p>
              <a:p>
                <a:r>
                  <a:rPr lang="en-GB" dirty="0"/>
                  <a:t>V</a:t>
                </a:r>
                <a:r>
                  <a:rPr lang="en-GB" baseline="-25000" dirty="0"/>
                  <a:t>C</a:t>
                </a:r>
                <a:r>
                  <a:rPr lang="en-GB" dirty="0"/>
                  <a:t> = I</a:t>
                </a:r>
                <a:r>
                  <a:rPr lang="en-GB" baseline="-25000" dirty="0"/>
                  <a:t>T</a:t>
                </a:r>
                <a:r>
                  <a:rPr lang="en-GB" dirty="0"/>
                  <a:t> x X</a:t>
                </a:r>
                <a:r>
                  <a:rPr lang="en-GB" baseline="-25000" dirty="0"/>
                  <a:t>C</a:t>
                </a:r>
                <a:r>
                  <a:rPr lang="en-GB" dirty="0"/>
                  <a:t> where X</a:t>
                </a:r>
                <a:r>
                  <a:rPr lang="en-GB" baseline="-25000" dirty="0"/>
                  <a:t>C</a:t>
                </a:r>
                <a:r>
                  <a:rPr lang="en-GB" dirty="0"/>
                  <a:t> = 3.979Ω</a:t>
                </a:r>
              </a:p>
              <a:p>
                <a:r>
                  <a:rPr lang="en-GB" dirty="0"/>
                  <a:t>V</a:t>
                </a:r>
                <a:r>
                  <a:rPr lang="en-GB" baseline="-25000" dirty="0"/>
                  <a:t>C</a:t>
                </a:r>
                <a:r>
                  <a:rPr lang="en-GB" dirty="0"/>
                  <a:t> = 3.67 x 3.979 = 14.603V</a:t>
                </a:r>
              </a:p>
              <a:p>
                <a:endParaRPr lang="en-GB" dirty="0"/>
              </a:p>
              <a:p>
                <a:r>
                  <a:rPr lang="en-GB" dirty="0"/>
                  <a:t>Question 3: </a:t>
                </a:r>
              </a:p>
              <a:p>
                <a:r>
                  <a:rPr lang="en-GB" dirty="0"/>
                  <a:t>We do not know X</a:t>
                </a:r>
                <a:r>
                  <a:rPr lang="en-GB" baseline="-25000" dirty="0"/>
                  <a:t>L</a:t>
                </a:r>
                <a:r>
                  <a:rPr lang="en-GB" dirty="0"/>
                  <a:t> and cannot calculate it without </a:t>
                </a:r>
                <a:r>
                  <a:rPr lang="en-GB" i="1" dirty="0"/>
                  <a:t>f</a:t>
                </a:r>
                <a:r>
                  <a:rPr lang="en-GB" dirty="0"/>
                  <a:t>, so we cannot use V</a:t>
                </a:r>
                <a:r>
                  <a:rPr lang="en-GB" baseline="-25000" dirty="0"/>
                  <a:t>L</a:t>
                </a:r>
                <a:r>
                  <a:rPr lang="en-GB" dirty="0"/>
                  <a:t> = I</a:t>
                </a:r>
                <a:r>
                  <a:rPr lang="en-GB" baseline="-25000" dirty="0"/>
                  <a:t>T</a:t>
                </a:r>
                <a:r>
                  <a:rPr lang="en-GB" dirty="0"/>
                  <a:t> x X</a:t>
                </a:r>
                <a:r>
                  <a:rPr lang="en-GB" baseline="-25000" dirty="0"/>
                  <a:t>L</a:t>
                </a:r>
                <a:r>
                  <a:rPr lang="en-GB" dirty="0"/>
                  <a:t>. We know V</a:t>
                </a:r>
                <a:r>
                  <a:rPr lang="en-GB" baseline="-25000" dirty="0"/>
                  <a:t>R</a:t>
                </a:r>
                <a:r>
                  <a:rPr lang="en-GB" dirty="0"/>
                  <a:t> = I</a:t>
                </a:r>
                <a:r>
                  <a:rPr lang="en-GB" baseline="-25000" dirty="0"/>
                  <a:t>T</a:t>
                </a:r>
                <a:r>
                  <a:rPr lang="en-GB" dirty="0"/>
                  <a:t> x R = 3.67 x 75 = 275.25V</a:t>
                </a:r>
                <a:endParaRPr lang="en-US" i="1" dirty="0">
                  <a:latin typeface="Cambria Math" panose="02040503050406030204" pitchFamily="18" charset="0"/>
                </a:endParaRPr>
              </a:p>
              <a:p>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𝑅</m:t>
                                </m:r>
                              </m:sub>
                            </m:sSub>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𝐿</m:t>
                                </m:r>
                              </m: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𝐶</m:t>
                                </m:r>
                              </m:sub>
                              <m:sup/>
                            </m:sSubSup>
                            <m:r>
                              <a:rPr lang="en-US" b="0" i="1" smtClean="0">
                                <a:latin typeface="Cambria Math" panose="02040503050406030204" pitchFamily="18" charset="0"/>
                              </a:rPr>
                              <m:t>)</m:t>
                            </m:r>
                          </m:e>
                          <m:sup>
                            <m:r>
                              <a:rPr lang="en-US" b="0" i="1" smtClean="0">
                                <a:latin typeface="Cambria Math" panose="02040503050406030204" pitchFamily="18" charset="0"/>
                              </a:rPr>
                              <m:t>2</m:t>
                            </m:r>
                          </m:sup>
                        </m:sSup>
                      </m:e>
                    </m:ra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𝑅</m:t>
                            </m:r>
                          </m:sub>
                        </m:sSub>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𝐿</m:t>
                            </m:r>
                          </m:sub>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𝐶</m:t>
                            </m:r>
                          </m:sub>
                          <m:sup/>
                        </m:sSubSup>
                        <m:r>
                          <a:rPr lang="en-US" i="1">
                            <a:latin typeface="Cambria Math" panose="02040503050406030204" pitchFamily="18" charset="0"/>
                          </a:rPr>
                          <m:t>)</m:t>
                        </m:r>
                      </m:e>
                      <m:sup>
                        <m:r>
                          <a:rPr lang="en-US" i="1">
                            <a:latin typeface="Cambria Math" panose="02040503050406030204" pitchFamily="18" charset="0"/>
                          </a:rPr>
                          <m:t>2</m:t>
                        </m:r>
                      </m:sup>
                    </m:sSup>
                  </m:oMath>
                </a14:m>
                <a:endParaRPr lang="en-GB" dirty="0"/>
              </a:p>
              <a:p>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𝑇</m:t>
                            </m:r>
                          </m:sub>
                        </m:sSub>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𝑅</m:t>
                            </m:r>
                          </m:sub>
                        </m:sSub>
                      </m:e>
                      <m:sup>
                        <m:r>
                          <a:rPr lang="en-US" i="1">
                            <a:latin typeface="Cambria Math" panose="02040503050406030204" pitchFamily="18" charset="0"/>
                          </a:rPr>
                          <m:t>2</m:t>
                        </m:r>
                      </m:sup>
                    </m:sSup>
                    <m:r>
                      <a:rPr lang="en-US" b="0" i="1" smtClean="0">
                        <a:latin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𝐿</m:t>
                            </m:r>
                          </m:sub>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𝐶</m:t>
                            </m:r>
                          </m:sub>
                          <m:sup/>
                        </m:sSubSup>
                        <m:r>
                          <a:rPr lang="en-US" i="1">
                            <a:latin typeface="Cambria Math" panose="02040503050406030204" pitchFamily="18" charset="0"/>
                          </a:rPr>
                          <m:t>)</m:t>
                        </m:r>
                      </m:e>
                      <m:sup>
                        <m:r>
                          <a:rPr lang="en-US" i="1">
                            <a:latin typeface="Cambria Math" panose="02040503050406030204" pitchFamily="18" charset="0"/>
                          </a:rPr>
                          <m:t>2</m:t>
                        </m:r>
                      </m:sup>
                    </m:sSup>
                  </m:oMath>
                </a14:m>
                <a:r>
                  <a:rPr lang="en-GB" dirty="0">
                    <a:ea typeface="Cambria Math" panose="02040503050406030204" pitchFamily="18" charset="0"/>
                  </a:rPr>
                  <a:t> </a:t>
                </a:r>
                <a14:m>
                  <m:oMath xmlns:m="http://schemas.openxmlformats.org/officeDocument/2006/math">
                    <m:r>
                      <a:rPr lang="en-GB" i="1">
                        <a:latin typeface="Cambria Math" panose="02040503050406030204" pitchFamily="18" charset="0"/>
                        <a:ea typeface="Cambria Math" panose="02040503050406030204" pitchFamily="18" charset="0"/>
                      </a:rPr>
                      <m:t>∴</m:t>
                    </m:r>
                    <m:rad>
                      <m:radPr>
                        <m:degHide m:val="on"/>
                        <m:ctrlPr>
                          <a:rPr lang="en-GB" i="1" smtClean="0">
                            <a:latin typeface="Cambria Math" panose="02040503050406030204" pitchFamily="18" charset="0"/>
                            <a:ea typeface="Cambria Math" panose="02040503050406030204" pitchFamily="18" charset="0"/>
                          </a:rPr>
                        </m:ctrlPr>
                      </m:radPr>
                      <m:deg/>
                      <m:e>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𝑇</m:t>
                                </m:r>
                              </m:sub>
                            </m:sSub>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m:rPr>
                            <m:nor/>
                          </m:rPr>
                          <a:rPr lang="en-US" dirty="0"/>
                          <m:t> </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𝑅</m:t>
                                </m:r>
                              </m:sub>
                            </m:sSub>
                          </m:e>
                          <m:sup>
                            <m:r>
                              <a:rPr lang="en-US" i="1">
                                <a:latin typeface="Cambria Math" panose="02040503050406030204" pitchFamily="18" charset="0"/>
                              </a:rPr>
                              <m:t>2</m:t>
                            </m:r>
                          </m:sup>
                        </m:sSup>
                      </m:e>
                    </m:rad>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𝐶</m:t>
                        </m:r>
                      </m:sub>
                      <m:sup/>
                    </m:sSubSup>
                  </m:oMath>
                </a14:m>
                <a:r>
                  <a:rPr lang="en-GB" dirty="0"/>
                  <a:t>=</a:t>
                </a:r>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𝐿</m:t>
                        </m:r>
                      </m:sub>
                      <m:sup/>
                    </m:sSubSup>
                    <m:r>
                      <a:rPr lang="en-GB"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𝐿</m:t>
                        </m:r>
                      </m:sub>
                      <m:sup/>
                    </m:sSubSup>
                  </m:oMath>
                </a14:m>
                <a:r>
                  <a:rPr lang="en-GB" dirty="0"/>
                  <a:t>=</a:t>
                </a:r>
                <a:r>
                  <a:rPr lang="en-GB" dirty="0">
                    <a:ea typeface="Cambria Math" panose="02040503050406030204" pitchFamily="18" charset="0"/>
                  </a:rPr>
                  <a:t> </a:t>
                </a:r>
                <a14:m>
                  <m:oMath xmlns:m="http://schemas.openxmlformats.org/officeDocument/2006/math">
                    <m:rad>
                      <m:radPr>
                        <m:degHide m:val="on"/>
                        <m:ctrlPr>
                          <a:rPr lang="en-GB" i="1">
                            <a:latin typeface="Cambria Math" panose="02040503050406030204" pitchFamily="18" charset="0"/>
                            <a:ea typeface="Cambria Math" panose="02040503050406030204" pitchFamily="18" charset="0"/>
                          </a:rPr>
                        </m:ctrlPr>
                      </m:radPr>
                      <m:deg/>
                      <m:e>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450</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m:rPr>
                            <m:nor/>
                          </m:rPr>
                          <a:rPr lang="en-US" dirty="0"/>
                          <m:t> </m:t>
                        </m:r>
                        <m:sSup>
                          <m:sSupPr>
                            <m:ctrlPr>
                              <a:rPr lang="en-US" i="1">
                                <a:latin typeface="Cambria Math" panose="02040503050406030204" pitchFamily="18" charset="0"/>
                              </a:rPr>
                            </m:ctrlPr>
                          </m:sSupPr>
                          <m:e>
                            <m:r>
                              <m:rPr>
                                <m:nor/>
                              </m:rPr>
                              <a:rPr lang="en-US" b="0" i="0" smtClean="0">
                                <a:latin typeface="Cambria Math" panose="02040503050406030204" pitchFamily="18" charset="0"/>
                              </a:rPr>
                              <m:t>275.25</m:t>
                            </m:r>
                          </m:e>
                          <m:sup>
                            <m:r>
                              <a:rPr lang="en-US" i="1">
                                <a:latin typeface="Cambria Math" panose="02040503050406030204" pitchFamily="18" charset="0"/>
                              </a:rPr>
                              <m:t>2</m:t>
                            </m:r>
                          </m:sup>
                        </m:sSup>
                      </m:e>
                    </m:rad>
                    <m:r>
                      <a:rPr lang="en-US" i="1">
                        <a:latin typeface="Cambria Math" panose="02040503050406030204" pitchFamily="18" charset="0"/>
                        <a:ea typeface="Cambria Math" panose="02040503050406030204" pitchFamily="18" charset="0"/>
                      </a:rPr>
                      <m:t>+</m:t>
                    </m:r>
                  </m:oMath>
                </a14:m>
                <a:r>
                  <a:rPr lang="en-GB" dirty="0"/>
                  <a:t>14.603 =341.399V</a:t>
                </a:r>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4543680"/>
              </a:xfrm>
              <a:prstGeom prst="rect">
                <a:avLst/>
              </a:prstGeom>
              <a:blipFill>
                <a:blip r:embed="rId4"/>
                <a:stretch>
                  <a:fillRect l="-526" t="-279" r="-789" b="-83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284818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(4 of 5)</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474734"/>
              </a:xfrm>
              <a:prstGeom prst="rect">
                <a:avLst/>
              </a:prstGeom>
            </p:spPr>
            <p:txBody>
              <a:bodyPr wrap="square">
                <a:spAutoFit/>
              </a:bodyPr>
              <a:lstStyle/>
              <a:p>
                <a:r>
                  <a:rPr lang="en-US" dirty="0"/>
                  <a:t>Question 4:</a:t>
                </a:r>
              </a:p>
              <a:p>
                <a:r>
                  <a:rPr lang="en-US" dirty="0"/>
                  <a:t>We know that X</a:t>
                </a:r>
                <a:r>
                  <a:rPr lang="en-US" baseline="-25000" dirty="0"/>
                  <a:t>C</a:t>
                </a:r>
                <a:r>
                  <a:rPr lang="en-US" dirty="0"/>
                  <a:t> = 3.979Ω and that C = 125μF so we can calculate </a:t>
                </a:r>
                <a:r>
                  <a:rPr lang="en-US" i="1" dirty="0"/>
                  <a:t>f</a:t>
                </a:r>
                <a:r>
                  <a:rPr lang="en-US" dirty="0"/>
                  <a:t>.</a:t>
                </a:r>
              </a:p>
              <a:p>
                <a:r>
                  <a:rPr lang="en-US" dirty="0"/>
                  <a:t>X</a:t>
                </a:r>
                <a:r>
                  <a:rPr lang="en-US" baseline="-25000" dirty="0"/>
                  <a:t>C</a:t>
                </a:r>
                <a:r>
                  <a:rPr lang="en-US" dirty="0"/>
                  <a:t> = 1 / 2π</a:t>
                </a:r>
                <a:r>
                  <a:rPr lang="en-US" i="1" dirty="0" err="1"/>
                  <a:t>f</a:t>
                </a:r>
                <a:r>
                  <a:rPr lang="en-US" dirty="0" err="1"/>
                  <a:t>C</a:t>
                </a:r>
                <a:endParaRPr lang="en-US" dirty="0"/>
              </a:p>
              <a:p>
                <a:r>
                  <a:rPr lang="en-US" i="1" dirty="0"/>
                  <a:t>f</a:t>
                </a:r>
                <a:r>
                  <a:rPr lang="en-US" dirty="0"/>
                  <a:t> = 1 / 2πX</a:t>
                </a:r>
                <a:r>
                  <a:rPr lang="en-US" baseline="-25000" dirty="0"/>
                  <a:t>C</a:t>
                </a:r>
                <a:r>
                  <a:rPr lang="en-US" dirty="0"/>
                  <a:t>C = 1 / 2π x 3.979 x 125 x 10</a:t>
                </a:r>
                <a:r>
                  <a:rPr lang="en-US" baseline="30000" dirty="0"/>
                  <a:t>-6</a:t>
                </a:r>
                <a:r>
                  <a:rPr lang="en-US" dirty="0"/>
                  <a:t> = 320Hz</a:t>
                </a:r>
              </a:p>
              <a:p>
                <a:endParaRPr lang="en-US" dirty="0"/>
              </a:p>
              <a:p>
                <a:r>
                  <a:rPr lang="en-US" dirty="0"/>
                  <a:t>Question 5:</a:t>
                </a:r>
              </a:p>
              <a:p>
                <a:r>
                  <a:rPr lang="en-US" dirty="0"/>
                  <a:t>Z = V</a:t>
                </a:r>
                <a:r>
                  <a:rPr lang="en-US" baseline="-25000" dirty="0"/>
                  <a:t>T</a:t>
                </a:r>
                <a:r>
                  <a:rPr lang="en-US" dirty="0"/>
                  <a:t> / I</a:t>
                </a:r>
                <a:r>
                  <a:rPr lang="en-US" baseline="-25000" dirty="0"/>
                  <a:t>T</a:t>
                </a:r>
                <a:r>
                  <a:rPr lang="en-US" dirty="0"/>
                  <a:t> = 450 / 3.67 = 122.615Ω</a:t>
                </a:r>
              </a:p>
              <a:p>
                <a:r>
                  <a:rPr lang="en-US" dirty="0"/>
                  <a:t>OR</a:t>
                </a:r>
              </a:p>
              <a:p>
                <a:r>
                  <a:rPr lang="en-US" dirty="0"/>
                  <a:t>With </a:t>
                </a:r>
                <a:r>
                  <a:rPr lang="en-US" i="1" dirty="0"/>
                  <a:t>f</a:t>
                </a:r>
                <a:r>
                  <a:rPr lang="en-US" dirty="0"/>
                  <a:t>, we can calculate X</a:t>
                </a:r>
                <a:r>
                  <a:rPr lang="en-US" baseline="-25000" dirty="0"/>
                  <a:t>L</a:t>
                </a:r>
                <a:r>
                  <a:rPr lang="en-US" dirty="0"/>
                  <a:t>.</a:t>
                </a:r>
              </a:p>
              <a:p>
                <a:r>
                  <a:rPr lang="en-US" dirty="0"/>
                  <a:t>X</a:t>
                </a:r>
                <a:r>
                  <a:rPr lang="en-US" baseline="-25000" dirty="0"/>
                  <a:t>L</a:t>
                </a:r>
                <a:r>
                  <a:rPr lang="en-US" dirty="0"/>
                  <a:t> = 2π</a:t>
                </a:r>
                <a:r>
                  <a:rPr lang="en-US" i="1" dirty="0" err="1"/>
                  <a:t>f</a:t>
                </a:r>
                <a:r>
                  <a:rPr lang="en-US" dirty="0" err="1"/>
                  <a:t>L</a:t>
                </a:r>
                <a:r>
                  <a:rPr lang="en-US" dirty="0"/>
                  <a:t> = 2π</a:t>
                </a:r>
                <a:r>
                  <a:rPr lang="en-US" i="1" dirty="0"/>
                  <a:t> </a:t>
                </a:r>
                <a:r>
                  <a:rPr lang="en-US" dirty="0"/>
                  <a:t>x 320 x 50 x 10</a:t>
                </a:r>
                <a:r>
                  <a:rPr lang="en-US" baseline="30000" dirty="0"/>
                  <a:t>-3</a:t>
                </a:r>
                <a:r>
                  <a:rPr lang="en-US" dirty="0"/>
                  <a:t> = 100.531Ω</a:t>
                </a:r>
              </a:p>
              <a:p>
                <a:r>
                  <a:rPr lang="en-US" dirty="0"/>
                  <a:t>Now we can calculate Z: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𝐶</m:t>
                                </m:r>
                              </m:sub>
                            </m:sSub>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e>
                    </m:rad>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75</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(100.531−3.979)</m:t>
                            </m:r>
                          </m:e>
                          <m:sup>
                            <m:r>
                              <a:rPr lang="en-US" i="1">
                                <a:latin typeface="Cambria Math" panose="02040503050406030204" pitchFamily="18" charset="0"/>
                              </a:rPr>
                              <m:t>2</m:t>
                            </m:r>
                          </m:sup>
                        </m:sSup>
                      </m:e>
                    </m:rad>
                    <m:r>
                      <a:rPr lang="en-US" b="0" i="0" smtClean="0">
                        <a:latin typeface="Cambria Math" panose="02040503050406030204" pitchFamily="18" charset="0"/>
                      </a:rPr>
                      <m:t>=122.259</m:t>
                    </m:r>
                    <m:r>
                      <m:rPr>
                        <m:sty m:val="p"/>
                      </m:rPr>
                      <a:rPr lang="el-GR" b="0" i="1" smtClean="0">
                        <a:latin typeface="Cambria Math" panose="02040503050406030204" pitchFamily="18" charset="0"/>
                        <a:ea typeface="Cambria Math" panose="02040503050406030204" pitchFamily="18" charset="0"/>
                      </a:rPr>
                      <m:t>Ω</m:t>
                    </m:r>
                  </m:oMath>
                </a14:m>
                <a:r>
                  <a:rPr lang="en-GB" dirty="0"/>
                  <a:t> NOTE: slight difference in answers due to rounding errors.</a:t>
                </a:r>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3474734"/>
              </a:xfrm>
              <a:prstGeom prst="rect">
                <a:avLst/>
              </a:prstGeom>
              <a:blipFill>
                <a:blip r:embed="rId4"/>
                <a:stretch>
                  <a:fillRect l="-526" t="-364" b="-145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55411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(5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US" dirty="0"/>
              <a:t>Question 6:</a:t>
            </a:r>
            <a:endParaRPr lang="en-GB" dirty="0"/>
          </a:p>
        </p:txBody>
      </p:sp>
      <p:grpSp>
        <p:nvGrpSpPr>
          <p:cNvPr id="4" name="Group 3">
            <a:extLst>
              <a:ext uri="{FF2B5EF4-FFF2-40B4-BE49-F238E27FC236}">
                <a16:creationId xmlns:a16="http://schemas.microsoft.com/office/drawing/2014/main" id="{43EE5030-5BC6-7E4B-9F7C-7C2CB3F741E6}"/>
              </a:ext>
            </a:extLst>
          </p:cNvPr>
          <p:cNvGrpSpPr/>
          <p:nvPr/>
        </p:nvGrpSpPr>
        <p:grpSpPr>
          <a:xfrm>
            <a:off x="1249551" y="1750043"/>
            <a:ext cx="5201753" cy="2019063"/>
            <a:chOff x="5650101" y="2630028"/>
            <a:chExt cx="5201753" cy="2019063"/>
          </a:xfrm>
        </p:grpSpPr>
        <p:cxnSp>
          <p:nvCxnSpPr>
            <p:cNvPr id="5" name="Straight Arrow Connector 4">
              <a:extLst>
                <a:ext uri="{FF2B5EF4-FFF2-40B4-BE49-F238E27FC236}">
                  <a16:creationId xmlns:a16="http://schemas.microsoft.com/office/drawing/2014/main" id="{0D54CAE0-F92F-E844-A572-C3B0D595CA80}"/>
                </a:ext>
              </a:extLst>
            </p:cNvPr>
            <p:cNvCxnSpPr/>
            <p:nvPr/>
          </p:nvCxnSpPr>
          <p:spPr>
            <a:xfrm flipV="1">
              <a:off x="7153835" y="2630028"/>
              <a:ext cx="0" cy="16397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4DDE427-D327-0E4E-A6DA-71A2EB6176A4}"/>
                </a:ext>
              </a:extLst>
            </p:cNvPr>
            <p:cNvCxnSpPr>
              <a:cxnSpLocks/>
            </p:cNvCxnSpPr>
            <p:nvPr/>
          </p:nvCxnSpPr>
          <p:spPr>
            <a:xfrm>
              <a:off x="7162432" y="4269822"/>
              <a:ext cx="231110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36A7597-ED1F-0845-BD20-06F303AEBD01}"/>
                </a:ext>
              </a:extLst>
            </p:cNvPr>
            <p:cNvCxnSpPr>
              <a:cxnSpLocks/>
            </p:cNvCxnSpPr>
            <p:nvPr/>
          </p:nvCxnSpPr>
          <p:spPr>
            <a:xfrm>
              <a:off x="7153835" y="3021881"/>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1863BB4-7718-8E43-9FEA-F84F5BBD8E4D}"/>
                </a:ext>
              </a:extLst>
            </p:cNvPr>
            <p:cNvCxnSpPr>
              <a:cxnSpLocks/>
            </p:cNvCxnSpPr>
            <p:nvPr/>
          </p:nvCxnSpPr>
          <p:spPr>
            <a:xfrm flipH="1" flipV="1">
              <a:off x="9464936" y="2630029"/>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F1498F-66C3-DD44-A5EF-40DBAB7E8483}"/>
                </a:ext>
              </a:extLst>
            </p:cNvPr>
            <p:cNvCxnSpPr>
              <a:cxnSpLocks/>
            </p:cNvCxnSpPr>
            <p:nvPr/>
          </p:nvCxnSpPr>
          <p:spPr>
            <a:xfrm flipV="1">
              <a:off x="7153834" y="3008989"/>
              <a:ext cx="2319699" cy="12508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097ADB-1C59-3844-B928-9ECFF3065C5E}"/>
                </a:ext>
              </a:extLst>
            </p:cNvPr>
            <p:cNvSpPr txBox="1"/>
            <p:nvPr/>
          </p:nvSpPr>
          <p:spPr>
            <a:xfrm>
              <a:off x="9464936" y="4279759"/>
              <a:ext cx="1386918" cy="369332"/>
            </a:xfrm>
            <a:prstGeom prst="rect">
              <a:avLst/>
            </a:prstGeom>
            <a:noFill/>
            <a:ln>
              <a:noFill/>
            </a:ln>
          </p:spPr>
          <p:txBody>
            <a:bodyPr wrap="none" rtlCol="0">
              <a:spAutoFit/>
            </a:bodyPr>
            <a:lstStyle/>
            <a:p>
              <a:r>
                <a:rPr lang="en-US" dirty="0"/>
                <a:t>V</a:t>
              </a:r>
              <a:r>
                <a:rPr lang="en-US" baseline="-25000" dirty="0"/>
                <a:t>T</a:t>
              </a:r>
              <a:r>
                <a:rPr lang="en-US" dirty="0"/>
                <a:t> = 275.25V</a:t>
              </a:r>
            </a:p>
          </p:txBody>
        </p:sp>
        <p:sp>
          <p:nvSpPr>
            <p:cNvPr id="11" name="TextBox 10">
              <a:extLst>
                <a:ext uri="{FF2B5EF4-FFF2-40B4-BE49-F238E27FC236}">
                  <a16:creationId xmlns:a16="http://schemas.microsoft.com/office/drawing/2014/main" id="{5AFBCE9A-450B-B945-9B63-E4AE25D224C8}"/>
                </a:ext>
              </a:extLst>
            </p:cNvPr>
            <p:cNvSpPr txBox="1"/>
            <p:nvPr/>
          </p:nvSpPr>
          <p:spPr>
            <a:xfrm>
              <a:off x="5650101" y="2652336"/>
              <a:ext cx="1497526" cy="369332"/>
            </a:xfrm>
            <a:prstGeom prst="rect">
              <a:avLst/>
            </a:prstGeom>
            <a:noFill/>
            <a:ln>
              <a:noFill/>
            </a:ln>
          </p:spPr>
          <p:txBody>
            <a:bodyPr wrap="none" rtlCol="0">
              <a:spAutoFit/>
            </a:bodyPr>
            <a:lstStyle/>
            <a:p>
              <a:r>
                <a:rPr lang="en-US" dirty="0"/>
                <a:t>V</a:t>
              </a:r>
              <a:r>
                <a:rPr lang="en-US" baseline="-25000" dirty="0"/>
                <a:t>L </a:t>
              </a:r>
              <a:r>
                <a:rPr lang="en-US" dirty="0"/>
                <a:t>= 341.399Ω</a:t>
              </a:r>
            </a:p>
          </p:txBody>
        </p:sp>
        <p:sp>
          <p:nvSpPr>
            <p:cNvPr id="12" name="TextBox 11">
              <a:extLst>
                <a:ext uri="{FF2B5EF4-FFF2-40B4-BE49-F238E27FC236}">
                  <a16:creationId xmlns:a16="http://schemas.microsoft.com/office/drawing/2014/main" id="{6AA2CCC3-9125-C741-849E-B04FE6791348}"/>
                </a:ext>
              </a:extLst>
            </p:cNvPr>
            <p:cNvSpPr txBox="1"/>
            <p:nvPr/>
          </p:nvSpPr>
          <p:spPr>
            <a:xfrm>
              <a:off x="9566943" y="2822360"/>
              <a:ext cx="1095172" cy="369332"/>
            </a:xfrm>
            <a:prstGeom prst="rect">
              <a:avLst/>
            </a:prstGeom>
            <a:noFill/>
            <a:ln>
              <a:noFill/>
            </a:ln>
          </p:spPr>
          <p:txBody>
            <a:bodyPr wrap="none" rtlCol="0">
              <a:spAutoFit/>
            </a:bodyPr>
            <a:lstStyle/>
            <a:p>
              <a:r>
                <a:rPr lang="en-US" dirty="0"/>
                <a:t>V</a:t>
              </a:r>
              <a:r>
                <a:rPr lang="en-US" baseline="-25000" dirty="0"/>
                <a:t>T</a:t>
              </a:r>
              <a:r>
                <a:rPr lang="en-US" dirty="0"/>
                <a:t> = 450V</a:t>
              </a:r>
              <a:endParaRPr lang="en-US" baseline="-25000" dirty="0"/>
            </a:p>
          </p:txBody>
        </p:sp>
        <p:sp>
          <p:nvSpPr>
            <p:cNvPr id="13" name="TextBox 12">
              <a:extLst>
                <a:ext uri="{FF2B5EF4-FFF2-40B4-BE49-F238E27FC236}">
                  <a16:creationId xmlns:a16="http://schemas.microsoft.com/office/drawing/2014/main" id="{9CA25630-B9F2-4045-B3E6-F16DD94C3C05}"/>
                </a:ext>
              </a:extLst>
            </p:cNvPr>
            <p:cNvSpPr txBox="1"/>
            <p:nvPr/>
          </p:nvSpPr>
          <p:spPr>
            <a:xfrm>
              <a:off x="7502807" y="3933566"/>
              <a:ext cx="909223" cy="369332"/>
            </a:xfrm>
            <a:prstGeom prst="rect">
              <a:avLst/>
            </a:prstGeom>
            <a:noFill/>
          </p:spPr>
          <p:txBody>
            <a:bodyPr wrap="none" rtlCol="0">
              <a:spAutoFit/>
            </a:bodyPr>
            <a:lstStyle/>
            <a:p>
              <a:r>
                <a:rPr lang="en-US" b="1" dirty="0"/>
                <a:t>52.161</a:t>
              </a:r>
              <a:r>
                <a:rPr lang="en-US" dirty="0"/>
                <a:t>°</a:t>
              </a:r>
              <a:endParaRPr lang="en-US" b="1" dirty="0"/>
            </a:p>
          </p:txBody>
        </p:sp>
      </p:grpSp>
      <p:cxnSp>
        <p:nvCxnSpPr>
          <p:cNvPr id="15" name="Straight Arrow Connector 14">
            <a:extLst>
              <a:ext uri="{FF2B5EF4-FFF2-40B4-BE49-F238E27FC236}">
                <a16:creationId xmlns:a16="http://schemas.microsoft.com/office/drawing/2014/main" id="{91FB5862-411B-F64C-BDFD-F8123BA511CA}"/>
              </a:ext>
            </a:extLst>
          </p:cNvPr>
          <p:cNvCxnSpPr>
            <a:cxnSpLocks/>
          </p:cNvCxnSpPr>
          <p:nvPr/>
        </p:nvCxnSpPr>
        <p:spPr>
          <a:xfrm>
            <a:off x="2761882" y="3409058"/>
            <a:ext cx="0" cy="6503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156150F-353A-E441-8274-6541624C99AB}"/>
              </a:ext>
            </a:extLst>
          </p:cNvPr>
          <p:cNvSpPr txBox="1"/>
          <p:nvPr/>
        </p:nvSpPr>
        <p:spPr>
          <a:xfrm>
            <a:off x="1264356" y="3769106"/>
            <a:ext cx="1373646" cy="369332"/>
          </a:xfrm>
          <a:prstGeom prst="rect">
            <a:avLst/>
          </a:prstGeom>
          <a:noFill/>
          <a:ln>
            <a:noFill/>
          </a:ln>
        </p:spPr>
        <p:txBody>
          <a:bodyPr wrap="none" rtlCol="0">
            <a:spAutoFit/>
          </a:bodyPr>
          <a:lstStyle/>
          <a:p>
            <a:r>
              <a:rPr lang="en-US" dirty="0"/>
              <a:t>V</a:t>
            </a:r>
            <a:r>
              <a:rPr lang="en-US" baseline="-25000" dirty="0"/>
              <a:t>C </a:t>
            </a:r>
            <a:r>
              <a:rPr lang="en-US" dirty="0"/>
              <a:t>= 14.603V</a:t>
            </a:r>
          </a:p>
        </p:txBody>
      </p:sp>
      <p:cxnSp>
        <p:nvCxnSpPr>
          <p:cNvPr id="28" name="Straight Arrow Connector 27">
            <a:extLst>
              <a:ext uri="{FF2B5EF4-FFF2-40B4-BE49-F238E27FC236}">
                <a16:creationId xmlns:a16="http://schemas.microsoft.com/office/drawing/2014/main" id="{CE7E5C2D-980D-9845-8D57-6B9CE972DB7E}"/>
              </a:ext>
            </a:extLst>
          </p:cNvPr>
          <p:cNvCxnSpPr>
            <a:cxnSpLocks/>
          </p:cNvCxnSpPr>
          <p:nvPr/>
        </p:nvCxnSpPr>
        <p:spPr>
          <a:xfrm flipV="1">
            <a:off x="2761882" y="2141683"/>
            <a:ext cx="0" cy="122852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02225A2-2825-6C4C-B53F-FE6603C90DBF}"/>
              </a:ext>
            </a:extLst>
          </p:cNvPr>
          <p:cNvSpPr txBox="1"/>
          <p:nvPr/>
        </p:nvSpPr>
        <p:spPr>
          <a:xfrm>
            <a:off x="819609" y="2620245"/>
            <a:ext cx="1925079" cy="369332"/>
          </a:xfrm>
          <a:prstGeom prst="rect">
            <a:avLst/>
          </a:prstGeom>
          <a:noFill/>
          <a:ln>
            <a:noFill/>
          </a:ln>
        </p:spPr>
        <p:txBody>
          <a:bodyPr wrap="none" rtlCol="0">
            <a:spAutoFit/>
          </a:bodyPr>
          <a:lstStyle/>
          <a:p>
            <a:r>
              <a:rPr lang="en-US" dirty="0"/>
              <a:t>V</a:t>
            </a:r>
            <a:r>
              <a:rPr lang="en-US" baseline="-25000" dirty="0"/>
              <a:t>L</a:t>
            </a:r>
            <a:r>
              <a:rPr lang="en-US" dirty="0"/>
              <a:t> – V</a:t>
            </a:r>
            <a:r>
              <a:rPr lang="en-US" baseline="-25000" dirty="0"/>
              <a:t>C</a:t>
            </a:r>
            <a:r>
              <a:rPr lang="en-US" dirty="0"/>
              <a:t> = 326.796V</a:t>
            </a:r>
          </a:p>
        </p:txBody>
      </p:sp>
    </p:spTree>
    <p:custDataLst>
      <p:tags r:id="rId1"/>
    </p:custDataLst>
    <p:extLst>
      <p:ext uri="{BB962C8B-B14F-4D97-AF65-F5344CB8AC3E}">
        <p14:creationId xmlns:p14="http://schemas.microsoft.com/office/powerpoint/2010/main" val="1117027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4.6: Series RLC Circuits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2783446"/>
          </a:xfrm>
        </p:spPr>
        <p:txBody>
          <a:bodyPr>
            <a:noAutofit/>
          </a:bodyPr>
          <a:lstStyle/>
          <a:p>
            <a:pPr marL="0" indent="0" algn="just">
              <a:buNone/>
            </a:pPr>
            <a:r>
              <a:rPr lang="en-US" sz="2400" dirty="0"/>
              <a:t>In the previous two units we have looked at RL and RC circuits. But what happens when we have resistors, inductors AND capacitors all together in the same circuit?</a:t>
            </a:r>
          </a:p>
          <a:p>
            <a:pPr marL="0" indent="0" algn="just">
              <a:buNone/>
            </a:pPr>
            <a:r>
              <a:rPr lang="en-US" sz="2400" dirty="0"/>
              <a:t>Well, in this unit, we will find out.</a:t>
            </a:r>
          </a:p>
        </p:txBody>
      </p:sp>
      <p:pic>
        <p:nvPicPr>
          <p:cNvPr id="5" name="Picture 4" descr="A close up of text on a white background&#13;&#10;&#13;&#10;Description automatically generated">
            <a:extLst>
              <a:ext uri="{FF2B5EF4-FFF2-40B4-BE49-F238E27FC236}">
                <a16:creationId xmlns:a16="http://schemas.microsoft.com/office/drawing/2014/main" id="{3217E6EA-2939-C348-A732-F3DDA733693D}"/>
              </a:ext>
            </a:extLst>
          </p:cNvPr>
          <p:cNvPicPr>
            <a:picLocks noChangeAspect="1"/>
          </p:cNvPicPr>
          <p:nvPr/>
        </p:nvPicPr>
        <p:blipFill rotWithShape="1">
          <a:blip r:embed="rId4"/>
          <a:srcRect l="9936" t="21087" r="10209" b="21087"/>
          <a:stretch/>
        </p:blipFill>
        <p:spPr>
          <a:xfrm>
            <a:off x="5509400" y="1233577"/>
            <a:ext cx="4506686" cy="2447602"/>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Summary of RL and RC circuits</a:t>
            </a:r>
          </a:p>
        </p:txBody>
      </p:sp>
      <p:sp>
        <p:nvSpPr>
          <p:cNvPr id="3" name="Content Placeholder 2"/>
          <p:cNvSpPr>
            <a:spLocks noGrp="1"/>
          </p:cNvSpPr>
          <p:nvPr>
            <p:ph idx="1"/>
          </p:nvPr>
        </p:nvSpPr>
        <p:spPr>
          <a:xfrm>
            <a:off x="1122532" y="1091869"/>
            <a:ext cx="7282914" cy="765506"/>
          </a:xfrm>
        </p:spPr>
        <p:txBody>
          <a:bodyPr>
            <a:noAutofit/>
          </a:bodyPr>
          <a:lstStyle/>
          <a:p>
            <a:pPr marL="0" indent="0" algn="just">
              <a:buNone/>
            </a:pPr>
            <a:r>
              <a:rPr lang="en-US" sz="2400" dirty="0"/>
              <a:t>Let’s revise some of what we know about series RL and RC circuits.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50D8D5E-0024-1A4B-B9B6-A70133CCF121}"/>
                  </a:ext>
                </a:extLst>
              </p:cNvPr>
              <p:cNvSpPr txBox="1"/>
              <p:nvPr/>
            </p:nvSpPr>
            <p:spPr>
              <a:xfrm>
                <a:off x="1880811" y="2958178"/>
                <a:ext cx="2685799" cy="876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2"/>
                              </a:solidFill>
                              <a:latin typeface="Cambria Math" panose="02040503050406030204" pitchFamily="18" charset="0"/>
                            </a:rPr>
                          </m:ctrlPr>
                        </m:sSubPr>
                        <m:e>
                          <m:r>
                            <m:rPr>
                              <m:sty m:val="p"/>
                            </m:rPr>
                            <a:rPr lang="en-US" sz="2800" b="0" i="0" smtClean="0">
                              <a:solidFill>
                                <a:schemeClr val="accent2"/>
                              </a:solidFill>
                              <a:latin typeface="Cambria Math" panose="02040503050406030204" pitchFamily="18" charset="0"/>
                            </a:rPr>
                            <m:t>V</m:t>
                          </m:r>
                        </m:e>
                        <m:sub>
                          <m:r>
                            <m:rPr>
                              <m:sty m:val="p"/>
                            </m:rPr>
                            <a:rPr lang="en-US" sz="2800" b="0" i="0" smtClean="0">
                              <a:solidFill>
                                <a:schemeClr val="accent2"/>
                              </a:solidFill>
                              <a:latin typeface="Cambria Math" panose="02040503050406030204" pitchFamily="18" charset="0"/>
                            </a:rPr>
                            <m:t>T</m:t>
                          </m:r>
                        </m:sub>
                      </m:sSub>
                      <m:r>
                        <a:rPr lang="en-US" sz="2800" b="0" i="0"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sSup>
                            <m:sSupPr>
                              <m:ctrlPr>
                                <a:rPr lang="en-US" sz="2800" b="0" i="1" smtClean="0">
                                  <a:latin typeface="Cambria Math" panose="02040503050406030204" pitchFamily="18" charset="0"/>
                                </a:rPr>
                              </m:ctrlPr>
                            </m:sSupPr>
                            <m:e>
                              <m:sSub>
                                <m:sSubPr>
                                  <m:ctrlPr>
                                    <a:rPr lang="en-US" sz="2800" b="0" i="1" smtClean="0">
                                      <a:solidFill>
                                        <a:schemeClr val="accent3"/>
                                      </a:solidFill>
                                      <a:latin typeface="Cambria Math" panose="02040503050406030204" pitchFamily="18" charset="0"/>
                                    </a:rPr>
                                  </m:ctrlPr>
                                </m:sSubPr>
                                <m:e>
                                  <m:r>
                                    <m:rPr>
                                      <m:sty m:val="p"/>
                                    </m:rPr>
                                    <a:rPr lang="en-US" sz="2800" b="0" i="0" smtClean="0">
                                      <a:solidFill>
                                        <a:schemeClr val="accent3"/>
                                      </a:solidFill>
                                      <a:latin typeface="Cambria Math" panose="02040503050406030204" pitchFamily="18" charset="0"/>
                                    </a:rPr>
                                    <m:t>V</m:t>
                                  </m:r>
                                </m:e>
                                <m:sub>
                                  <m:r>
                                    <m:rPr>
                                      <m:sty m:val="p"/>
                                    </m:rPr>
                                    <a:rPr lang="en-US" sz="2800" b="0" i="0" smtClean="0">
                                      <a:solidFill>
                                        <a:schemeClr val="accent3"/>
                                      </a:solidFill>
                                      <a:latin typeface="Cambria Math" panose="02040503050406030204" pitchFamily="18" charset="0"/>
                                    </a:rPr>
                                    <m:t>R</m:t>
                                  </m:r>
                                </m:sub>
                              </m:sSub>
                            </m:e>
                            <m:sup>
                              <m:r>
                                <a:rPr lang="en-US" sz="2800" b="0" i="0" smtClean="0">
                                  <a:latin typeface="Cambria Math" panose="02040503050406030204" pitchFamily="18" charset="0"/>
                                </a:rPr>
                                <m:t>2</m:t>
                              </m:r>
                            </m:sup>
                          </m:sSup>
                          <m:r>
                            <a:rPr lang="en-US" sz="2800" b="0" i="0" smtClean="0">
                              <a:latin typeface="Cambria Math" panose="02040503050406030204" pitchFamily="18" charset="0"/>
                            </a:rPr>
                            <m:t>+</m:t>
                          </m:r>
                          <m:sSup>
                            <m:sSupPr>
                              <m:ctrlPr>
                                <a:rPr lang="en-US" sz="2800" b="0" i="1" smtClean="0">
                                  <a:latin typeface="Cambria Math" panose="02040503050406030204" pitchFamily="18" charset="0"/>
                                </a:rPr>
                              </m:ctrlPr>
                            </m:sSupPr>
                            <m:e>
                              <m:sSub>
                                <m:sSubPr>
                                  <m:ctrlPr>
                                    <a:rPr lang="en-US" sz="2800" b="0" i="1" smtClean="0">
                                      <a:solidFill>
                                        <a:schemeClr val="accent4"/>
                                      </a:solidFill>
                                      <a:latin typeface="Cambria Math" panose="02040503050406030204" pitchFamily="18" charset="0"/>
                                    </a:rPr>
                                  </m:ctrlPr>
                                </m:sSubPr>
                                <m:e>
                                  <m:r>
                                    <m:rPr>
                                      <m:sty m:val="p"/>
                                    </m:rPr>
                                    <a:rPr lang="en-US" sz="2800" b="0" i="0" smtClean="0">
                                      <a:solidFill>
                                        <a:schemeClr val="accent4"/>
                                      </a:solidFill>
                                      <a:latin typeface="Cambria Math" panose="02040503050406030204" pitchFamily="18" charset="0"/>
                                    </a:rPr>
                                    <m:t>V</m:t>
                                  </m:r>
                                </m:e>
                                <m:sub>
                                  <m:r>
                                    <m:rPr>
                                      <m:sty m:val="p"/>
                                    </m:rPr>
                                    <a:rPr lang="en-US" sz="2800" b="0" i="0" smtClean="0">
                                      <a:solidFill>
                                        <a:schemeClr val="accent4"/>
                                      </a:solidFill>
                                      <a:latin typeface="Cambria Math" panose="02040503050406030204" pitchFamily="18" charset="0"/>
                                    </a:rPr>
                                    <m:t>L</m:t>
                                  </m:r>
                                </m:sub>
                              </m:sSub>
                            </m:e>
                            <m:sup>
                              <m:r>
                                <a:rPr lang="en-US" sz="2800" b="0" i="0" smtClean="0">
                                  <a:latin typeface="Cambria Math" panose="02040503050406030204" pitchFamily="18" charset="0"/>
                                </a:rPr>
                                <m:t>2</m:t>
                              </m:r>
                            </m:sup>
                          </m:sSup>
                        </m:e>
                      </m:rad>
                    </m:oMath>
                  </m:oMathPara>
                </a14:m>
                <a:endParaRPr lang="en-US" sz="2800" dirty="0"/>
              </a:p>
            </p:txBody>
          </p:sp>
        </mc:Choice>
        <mc:Fallback xmlns="">
          <p:sp>
            <p:nvSpPr>
              <p:cNvPr id="10" name="TextBox 9">
                <a:extLst>
                  <a:ext uri="{FF2B5EF4-FFF2-40B4-BE49-F238E27FC236}">
                    <a16:creationId xmlns:a16="http://schemas.microsoft.com/office/drawing/2014/main" id="{B50D8D5E-0024-1A4B-B9B6-A70133CCF121}"/>
                  </a:ext>
                </a:extLst>
              </p:cNvPr>
              <p:cNvSpPr txBox="1">
                <a:spLocks noRot="1" noChangeAspect="1" noMove="1" noResize="1" noEditPoints="1" noAdjustHandles="1" noChangeArrowheads="1" noChangeShapeType="1" noTextEdit="1"/>
              </p:cNvSpPr>
              <p:nvPr/>
            </p:nvSpPr>
            <p:spPr>
              <a:xfrm>
                <a:off x="1880811" y="2958178"/>
                <a:ext cx="2685799" cy="876843"/>
              </a:xfrm>
              <a:prstGeom prst="rect">
                <a:avLst/>
              </a:prstGeom>
              <a:blipFill>
                <a:blip r:embed="rId4"/>
                <a:stretch>
                  <a:fillRect l="-23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BEC01D3-B4C0-9945-BBCE-C97E3BEFC6ED}"/>
                  </a:ext>
                </a:extLst>
              </p:cNvPr>
              <p:cNvSpPr txBox="1"/>
              <p:nvPr/>
            </p:nvSpPr>
            <p:spPr>
              <a:xfrm>
                <a:off x="1954517" y="4082689"/>
                <a:ext cx="2381293" cy="876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accent2"/>
                          </a:solidFill>
                          <a:latin typeface="Cambria Math" panose="02040503050406030204" pitchFamily="18" charset="0"/>
                        </a:rPr>
                        <m:t>Z</m:t>
                      </m:r>
                      <m:r>
                        <a:rPr lang="en-US" sz="2800" b="0" i="0"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sSup>
                            <m:sSupPr>
                              <m:ctrlPr>
                                <a:rPr lang="en-US" sz="2800" b="0" i="1" smtClean="0">
                                  <a:latin typeface="Cambria Math" panose="02040503050406030204" pitchFamily="18" charset="0"/>
                                </a:rPr>
                              </m:ctrlPr>
                            </m:sSupPr>
                            <m:e>
                              <m:r>
                                <m:rPr>
                                  <m:sty m:val="p"/>
                                </m:rPr>
                                <a:rPr lang="en-US" sz="2800" b="0" i="0" smtClean="0">
                                  <a:solidFill>
                                    <a:schemeClr val="accent3"/>
                                  </a:solidFill>
                                  <a:latin typeface="Cambria Math" panose="02040503050406030204" pitchFamily="18" charset="0"/>
                                </a:rPr>
                                <m:t>R</m:t>
                              </m:r>
                            </m:e>
                            <m:sup>
                              <m:r>
                                <a:rPr lang="en-US" sz="2800" b="0" i="0" smtClean="0">
                                  <a:latin typeface="Cambria Math" panose="02040503050406030204" pitchFamily="18" charset="0"/>
                                </a:rPr>
                                <m:t>2</m:t>
                              </m:r>
                            </m:sup>
                          </m:sSup>
                          <m:r>
                            <a:rPr lang="en-US" sz="2800" b="0" i="0" smtClean="0">
                              <a:latin typeface="Cambria Math" panose="02040503050406030204" pitchFamily="18" charset="0"/>
                            </a:rPr>
                            <m:t>+</m:t>
                          </m:r>
                          <m:sSup>
                            <m:sSupPr>
                              <m:ctrlPr>
                                <a:rPr lang="en-US" sz="2800" b="0" i="1" smtClean="0">
                                  <a:latin typeface="Cambria Math" panose="02040503050406030204" pitchFamily="18" charset="0"/>
                                </a:rPr>
                              </m:ctrlPr>
                            </m:sSupPr>
                            <m:e>
                              <m:sSub>
                                <m:sSubPr>
                                  <m:ctrlPr>
                                    <a:rPr lang="en-US" sz="2800" b="0" i="1" smtClean="0">
                                      <a:solidFill>
                                        <a:schemeClr val="accent4"/>
                                      </a:solidFill>
                                      <a:latin typeface="Cambria Math" panose="02040503050406030204" pitchFamily="18" charset="0"/>
                                    </a:rPr>
                                  </m:ctrlPr>
                                </m:sSubPr>
                                <m:e>
                                  <m:r>
                                    <m:rPr>
                                      <m:sty m:val="p"/>
                                    </m:rPr>
                                    <a:rPr lang="en-US" sz="2800" b="0" i="0" smtClean="0">
                                      <a:solidFill>
                                        <a:schemeClr val="accent4"/>
                                      </a:solidFill>
                                      <a:latin typeface="Cambria Math" panose="02040503050406030204" pitchFamily="18" charset="0"/>
                                    </a:rPr>
                                    <m:t>X</m:t>
                                  </m:r>
                                </m:e>
                                <m:sub>
                                  <m:r>
                                    <m:rPr>
                                      <m:sty m:val="p"/>
                                    </m:rPr>
                                    <a:rPr lang="en-US" sz="2800" b="0" i="0" smtClean="0">
                                      <a:solidFill>
                                        <a:schemeClr val="accent4"/>
                                      </a:solidFill>
                                      <a:latin typeface="Cambria Math" panose="02040503050406030204" pitchFamily="18" charset="0"/>
                                    </a:rPr>
                                    <m:t>L</m:t>
                                  </m:r>
                                </m:sub>
                              </m:sSub>
                            </m:e>
                            <m:sup>
                              <m:r>
                                <a:rPr lang="en-US" sz="2800" b="0" i="0" smtClean="0">
                                  <a:latin typeface="Cambria Math" panose="02040503050406030204" pitchFamily="18" charset="0"/>
                                </a:rPr>
                                <m:t>2</m:t>
                              </m:r>
                            </m:sup>
                          </m:sSup>
                        </m:e>
                      </m:rad>
                    </m:oMath>
                  </m:oMathPara>
                </a14:m>
                <a:endParaRPr lang="en-US" sz="2800" dirty="0"/>
              </a:p>
            </p:txBody>
          </p:sp>
        </mc:Choice>
        <mc:Fallback xmlns="">
          <p:sp>
            <p:nvSpPr>
              <p:cNvPr id="11" name="TextBox 10">
                <a:extLst>
                  <a:ext uri="{FF2B5EF4-FFF2-40B4-BE49-F238E27FC236}">
                    <a16:creationId xmlns:a16="http://schemas.microsoft.com/office/drawing/2014/main" id="{8BEC01D3-B4C0-9945-BBCE-C97E3BEFC6ED}"/>
                  </a:ext>
                </a:extLst>
              </p:cNvPr>
              <p:cNvSpPr txBox="1">
                <a:spLocks noRot="1" noChangeAspect="1" noMove="1" noResize="1" noEditPoints="1" noAdjustHandles="1" noChangeArrowheads="1" noChangeShapeType="1" noTextEdit="1"/>
              </p:cNvSpPr>
              <p:nvPr/>
            </p:nvSpPr>
            <p:spPr>
              <a:xfrm>
                <a:off x="1954517" y="4082689"/>
                <a:ext cx="2381293" cy="876843"/>
              </a:xfrm>
              <a:prstGeom prst="rect">
                <a:avLst/>
              </a:prstGeom>
              <a:blipFill>
                <a:blip r:embed="rId5"/>
                <a:stretch>
                  <a:fillRect l="-2660" r="-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115D9C2-EF3F-A343-8582-9A34DD8C9A6A}"/>
                  </a:ext>
                </a:extLst>
              </p:cNvPr>
              <p:cNvSpPr txBox="1"/>
              <p:nvPr/>
            </p:nvSpPr>
            <p:spPr>
              <a:xfrm>
                <a:off x="6043131" y="2958178"/>
                <a:ext cx="2695417" cy="876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2"/>
                              </a:solidFill>
                              <a:latin typeface="Cambria Math" panose="02040503050406030204" pitchFamily="18" charset="0"/>
                            </a:rPr>
                          </m:ctrlPr>
                        </m:sSubPr>
                        <m:e>
                          <m:r>
                            <m:rPr>
                              <m:sty m:val="p"/>
                            </m:rPr>
                            <a:rPr lang="en-US" sz="2800" b="0" i="0" smtClean="0">
                              <a:solidFill>
                                <a:schemeClr val="accent2"/>
                              </a:solidFill>
                              <a:latin typeface="Cambria Math" panose="02040503050406030204" pitchFamily="18" charset="0"/>
                            </a:rPr>
                            <m:t>V</m:t>
                          </m:r>
                        </m:e>
                        <m:sub>
                          <m:r>
                            <m:rPr>
                              <m:sty m:val="p"/>
                            </m:rPr>
                            <a:rPr lang="en-US" sz="2800" b="0" i="0" smtClean="0">
                              <a:solidFill>
                                <a:schemeClr val="accent2"/>
                              </a:solidFill>
                              <a:latin typeface="Cambria Math" panose="02040503050406030204" pitchFamily="18" charset="0"/>
                            </a:rPr>
                            <m:t>T</m:t>
                          </m:r>
                        </m:sub>
                      </m:sSub>
                      <m:r>
                        <a:rPr lang="en-US" sz="2800" b="0" i="0"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sSup>
                            <m:sSupPr>
                              <m:ctrlPr>
                                <a:rPr lang="en-US" sz="2800" b="0" i="1" smtClean="0">
                                  <a:latin typeface="Cambria Math" panose="02040503050406030204" pitchFamily="18" charset="0"/>
                                </a:rPr>
                              </m:ctrlPr>
                            </m:sSupPr>
                            <m:e>
                              <m:sSub>
                                <m:sSubPr>
                                  <m:ctrlPr>
                                    <a:rPr lang="en-US" sz="2800" b="0" i="1" smtClean="0">
                                      <a:solidFill>
                                        <a:schemeClr val="accent3"/>
                                      </a:solidFill>
                                      <a:latin typeface="Cambria Math" panose="02040503050406030204" pitchFamily="18" charset="0"/>
                                    </a:rPr>
                                  </m:ctrlPr>
                                </m:sSubPr>
                                <m:e>
                                  <m:r>
                                    <m:rPr>
                                      <m:sty m:val="p"/>
                                    </m:rPr>
                                    <a:rPr lang="en-US" sz="2800" b="0" i="0" smtClean="0">
                                      <a:solidFill>
                                        <a:schemeClr val="accent3"/>
                                      </a:solidFill>
                                      <a:latin typeface="Cambria Math" panose="02040503050406030204" pitchFamily="18" charset="0"/>
                                    </a:rPr>
                                    <m:t>V</m:t>
                                  </m:r>
                                </m:e>
                                <m:sub>
                                  <m:r>
                                    <m:rPr>
                                      <m:sty m:val="p"/>
                                    </m:rPr>
                                    <a:rPr lang="en-US" sz="2800" b="0" i="0" smtClean="0">
                                      <a:solidFill>
                                        <a:schemeClr val="accent3"/>
                                      </a:solidFill>
                                      <a:latin typeface="Cambria Math" panose="02040503050406030204" pitchFamily="18" charset="0"/>
                                    </a:rPr>
                                    <m:t>R</m:t>
                                  </m:r>
                                </m:sub>
                              </m:sSub>
                            </m:e>
                            <m:sup>
                              <m:r>
                                <a:rPr lang="en-US" sz="2800" b="0" i="0" smtClean="0">
                                  <a:latin typeface="Cambria Math" panose="02040503050406030204" pitchFamily="18" charset="0"/>
                                </a:rPr>
                                <m:t>2</m:t>
                              </m:r>
                            </m:sup>
                          </m:sSup>
                          <m:r>
                            <a:rPr lang="en-US" sz="2800" b="0" i="0" smtClean="0">
                              <a:latin typeface="Cambria Math" panose="02040503050406030204" pitchFamily="18" charset="0"/>
                            </a:rPr>
                            <m:t>+</m:t>
                          </m:r>
                          <m:sSup>
                            <m:sSupPr>
                              <m:ctrlPr>
                                <a:rPr lang="en-US" sz="2800" b="0" i="1" smtClean="0">
                                  <a:latin typeface="Cambria Math" panose="02040503050406030204" pitchFamily="18" charset="0"/>
                                </a:rPr>
                              </m:ctrlPr>
                            </m:sSupPr>
                            <m:e>
                              <m:sSub>
                                <m:sSubPr>
                                  <m:ctrlPr>
                                    <a:rPr lang="en-US" sz="2800" b="0" i="1" smtClean="0">
                                      <a:solidFill>
                                        <a:schemeClr val="accent4"/>
                                      </a:solidFill>
                                      <a:latin typeface="Cambria Math" panose="02040503050406030204" pitchFamily="18" charset="0"/>
                                    </a:rPr>
                                  </m:ctrlPr>
                                </m:sSubPr>
                                <m:e>
                                  <m:r>
                                    <m:rPr>
                                      <m:sty m:val="p"/>
                                    </m:rPr>
                                    <a:rPr lang="en-US" sz="2800" b="0" i="0" smtClean="0">
                                      <a:solidFill>
                                        <a:schemeClr val="accent4"/>
                                      </a:solidFill>
                                      <a:latin typeface="Cambria Math" panose="02040503050406030204" pitchFamily="18" charset="0"/>
                                    </a:rPr>
                                    <m:t>V</m:t>
                                  </m:r>
                                </m:e>
                                <m:sub>
                                  <m:r>
                                    <m:rPr>
                                      <m:sty m:val="p"/>
                                    </m:rPr>
                                    <a:rPr lang="en-US" sz="2800" b="0" i="0" smtClean="0">
                                      <a:solidFill>
                                        <a:schemeClr val="accent4"/>
                                      </a:solidFill>
                                      <a:latin typeface="Cambria Math" panose="02040503050406030204" pitchFamily="18" charset="0"/>
                                    </a:rPr>
                                    <m:t>C</m:t>
                                  </m:r>
                                </m:sub>
                              </m:sSub>
                            </m:e>
                            <m:sup>
                              <m:r>
                                <a:rPr lang="en-US" sz="2800" b="0" i="0" smtClean="0">
                                  <a:latin typeface="Cambria Math" panose="02040503050406030204" pitchFamily="18" charset="0"/>
                                </a:rPr>
                                <m:t>2</m:t>
                              </m:r>
                            </m:sup>
                          </m:sSup>
                        </m:e>
                      </m:rad>
                    </m:oMath>
                  </m:oMathPara>
                </a14:m>
                <a:endParaRPr lang="en-US" sz="2800" dirty="0"/>
              </a:p>
            </p:txBody>
          </p:sp>
        </mc:Choice>
        <mc:Fallback xmlns="">
          <p:sp>
            <p:nvSpPr>
              <p:cNvPr id="12" name="TextBox 11">
                <a:extLst>
                  <a:ext uri="{FF2B5EF4-FFF2-40B4-BE49-F238E27FC236}">
                    <a16:creationId xmlns:a16="http://schemas.microsoft.com/office/drawing/2014/main" id="{E115D9C2-EF3F-A343-8582-9A34DD8C9A6A}"/>
                  </a:ext>
                </a:extLst>
              </p:cNvPr>
              <p:cNvSpPr txBox="1">
                <a:spLocks noRot="1" noChangeAspect="1" noMove="1" noResize="1" noEditPoints="1" noAdjustHandles="1" noChangeArrowheads="1" noChangeShapeType="1" noTextEdit="1"/>
              </p:cNvSpPr>
              <p:nvPr/>
            </p:nvSpPr>
            <p:spPr>
              <a:xfrm>
                <a:off x="6043131" y="2958178"/>
                <a:ext cx="2695417" cy="876843"/>
              </a:xfrm>
              <a:prstGeom prst="rect">
                <a:avLst/>
              </a:prstGeom>
              <a:blipFill>
                <a:blip r:embed="rId6"/>
                <a:stretch>
                  <a:fillRect l="-2347" r="-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DFF35B7-318A-8845-BC09-B57735B6EBCA}"/>
                  </a:ext>
                </a:extLst>
              </p:cNvPr>
              <p:cNvSpPr txBox="1"/>
              <p:nvPr/>
            </p:nvSpPr>
            <p:spPr>
              <a:xfrm>
                <a:off x="6195384" y="4082689"/>
                <a:ext cx="2390911" cy="876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accent2"/>
                          </a:solidFill>
                          <a:latin typeface="Cambria Math" panose="02040503050406030204" pitchFamily="18" charset="0"/>
                        </a:rPr>
                        <m:t>Z</m:t>
                      </m:r>
                      <m:r>
                        <a:rPr lang="en-US" sz="2800" b="0" i="0"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sSup>
                            <m:sSupPr>
                              <m:ctrlPr>
                                <a:rPr lang="en-US" sz="2800" b="0" i="1" smtClean="0">
                                  <a:latin typeface="Cambria Math" panose="02040503050406030204" pitchFamily="18" charset="0"/>
                                </a:rPr>
                              </m:ctrlPr>
                            </m:sSupPr>
                            <m:e>
                              <m:r>
                                <m:rPr>
                                  <m:sty m:val="p"/>
                                </m:rPr>
                                <a:rPr lang="en-US" sz="2800" b="0" i="0" smtClean="0">
                                  <a:solidFill>
                                    <a:schemeClr val="accent3"/>
                                  </a:solidFill>
                                  <a:latin typeface="Cambria Math" panose="02040503050406030204" pitchFamily="18" charset="0"/>
                                </a:rPr>
                                <m:t>R</m:t>
                              </m:r>
                            </m:e>
                            <m:sup>
                              <m:r>
                                <a:rPr lang="en-US" sz="2800" b="0" i="0" smtClean="0">
                                  <a:latin typeface="Cambria Math" panose="02040503050406030204" pitchFamily="18" charset="0"/>
                                </a:rPr>
                                <m:t>2</m:t>
                              </m:r>
                            </m:sup>
                          </m:sSup>
                          <m:r>
                            <a:rPr lang="en-US" sz="2800" b="0" i="0" smtClean="0">
                              <a:latin typeface="Cambria Math" panose="02040503050406030204" pitchFamily="18" charset="0"/>
                            </a:rPr>
                            <m:t>+</m:t>
                          </m:r>
                          <m:sSup>
                            <m:sSupPr>
                              <m:ctrlPr>
                                <a:rPr lang="en-US" sz="2800" b="0" i="1" smtClean="0">
                                  <a:latin typeface="Cambria Math" panose="02040503050406030204" pitchFamily="18" charset="0"/>
                                </a:rPr>
                              </m:ctrlPr>
                            </m:sSupPr>
                            <m:e>
                              <m:sSub>
                                <m:sSubPr>
                                  <m:ctrlPr>
                                    <a:rPr lang="en-US" sz="2800" b="0" i="1" smtClean="0">
                                      <a:solidFill>
                                        <a:schemeClr val="accent4"/>
                                      </a:solidFill>
                                      <a:latin typeface="Cambria Math" panose="02040503050406030204" pitchFamily="18" charset="0"/>
                                    </a:rPr>
                                  </m:ctrlPr>
                                </m:sSubPr>
                                <m:e>
                                  <m:r>
                                    <m:rPr>
                                      <m:sty m:val="p"/>
                                    </m:rPr>
                                    <a:rPr lang="en-US" sz="2800" b="0" i="0" smtClean="0">
                                      <a:solidFill>
                                        <a:schemeClr val="accent4"/>
                                      </a:solidFill>
                                      <a:latin typeface="Cambria Math" panose="02040503050406030204" pitchFamily="18" charset="0"/>
                                    </a:rPr>
                                    <m:t>X</m:t>
                                  </m:r>
                                </m:e>
                                <m:sub>
                                  <m:r>
                                    <m:rPr>
                                      <m:sty m:val="p"/>
                                    </m:rPr>
                                    <a:rPr lang="en-US" sz="2800" b="0" i="0" smtClean="0">
                                      <a:solidFill>
                                        <a:schemeClr val="accent4"/>
                                      </a:solidFill>
                                      <a:latin typeface="Cambria Math" panose="02040503050406030204" pitchFamily="18" charset="0"/>
                                    </a:rPr>
                                    <m:t>C</m:t>
                                  </m:r>
                                </m:sub>
                              </m:sSub>
                            </m:e>
                            <m:sup>
                              <m:r>
                                <a:rPr lang="en-US" sz="2800" b="0" i="0" smtClean="0">
                                  <a:latin typeface="Cambria Math" panose="02040503050406030204" pitchFamily="18" charset="0"/>
                                </a:rPr>
                                <m:t>2</m:t>
                              </m:r>
                            </m:sup>
                          </m:sSup>
                        </m:e>
                      </m:rad>
                    </m:oMath>
                  </m:oMathPara>
                </a14:m>
                <a:endParaRPr lang="en-US" sz="2800" dirty="0"/>
              </a:p>
            </p:txBody>
          </p:sp>
        </mc:Choice>
        <mc:Fallback xmlns="">
          <p:sp>
            <p:nvSpPr>
              <p:cNvPr id="13" name="TextBox 12">
                <a:extLst>
                  <a:ext uri="{FF2B5EF4-FFF2-40B4-BE49-F238E27FC236}">
                    <a16:creationId xmlns:a16="http://schemas.microsoft.com/office/drawing/2014/main" id="{CDFF35B7-318A-8845-BC09-B57735B6EBCA}"/>
                  </a:ext>
                </a:extLst>
              </p:cNvPr>
              <p:cNvSpPr txBox="1">
                <a:spLocks noRot="1" noChangeAspect="1" noMove="1" noResize="1" noEditPoints="1" noAdjustHandles="1" noChangeArrowheads="1" noChangeShapeType="1" noTextEdit="1"/>
              </p:cNvSpPr>
              <p:nvPr/>
            </p:nvSpPr>
            <p:spPr>
              <a:xfrm>
                <a:off x="6195384" y="4082689"/>
                <a:ext cx="2390911" cy="876843"/>
              </a:xfrm>
              <a:prstGeom prst="rect">
                <a:avLst/>
              </a:prstGeom>
              <a:blipFill>
                <a:blip r:embed="rId7"/>
                <a:stretch>
                  <a:fillRect l="-2646" r="-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26C4D67-3F8F-A648-A69D-20945BCAF6AF}"/>
                  </a:ext>
                </a:extLst>
              </p:cNvPr>
              <p:cNvSpPr txBox="1"/>
              <p:nvPr/>
            </p:nvSpPr>
            <p:spPr>
              <a:xfrm>
                <a:off x="2284479" y="2378830"/>
                <a:ext cx="187846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I</m:t>
                          </m:r>
                        </m:e>
                        <m:sub>
                          <m:r>
                            <m:rPr>
                              <m:sty m:val="p"/>
                            </m:rPr>
                            <a:rPr lang="en-US" sz="2800" b="0" i="0" smtClean="0">
                              <a:latin typeface="Cambria Math" panose="02040503050406030204" pitchFamily="18" charset="0"/>
                            </a:rPr>
                            <m:t>T</m:t>
                          </m:r>
                        </m:sub>
                      </m:sSub>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I</m:t>
                          </m:r>
                        </m:e>
                        <m:sub>
                          <m:r>
                            <m:rPr>
                              <m:sty m:val="p"/>
                            </m:rPr>
                            <a:rPr lang="en-US" sz="2800" b="0" i="0" smtClean="0">
                              <a:latin typeface="Cambria Math" panose="02040503050406030204" pitchFamily="18" charset="0"/>
                            </a:rPr>
                            <m:t>R</m:t>
                          </m:r>
                        </m:sub>
                      </m:sSub>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I</m:t>
                          </m:r>
                        </m:e>
                        <m:sub>
                          <m:r>
                            <m:rPr>
                              <m:sty m:val="p"/>
                            </m:rPr>
                            <a:rPr lang="en-US" sz="2800" b="0" i="0" smtClean="0">
                              <a:latin typeface="Cambria Math" panose="02040503050406030204" pitchFamily="18" charset="0"/>
                            </a:rPr>
                            <m:t>L</m:t>
                          </m:r>
                        </m:sub>
                      </m:sSub>
                    </m:oMath>
                  </m:oMathPara>
                </a14:m>
                <a:endParaRPr lang="en-US" sz="2800" dirty="0"/>
              </a:p>
            </p:txBody>
          </p:sp>
        </mc:Choice>
        <mc:Fallback xmlns="">
          <p:sp>
            <p:nvSpPr>
              <p:cNvPr id="4" name="TextBox 3">
                <a:extLst>
                  <a:ext uri="{FF2B5EF4-FFF2-40B4-BE49-F238E27FC236}">
                    <a16:creationId xmlns:a16="http://schemas.microsoft.com/office/drawing/2014/main" id="{C26C4D67-3F8F-A648-A69D-20945BCAF6AF}"/>
                  </a:ext>
                </a:extLst>
              </p:cNvPr>
              <p:cNvSpPr txBox="1">
                <a:spLocks noRot="1" noChangeAspect="1" noMove="1" noResize="1" noEditPoints="1" noAdjustHandles="1" noChangeArrowheads="1" noChangeShapeType="1" noTextEdit="1"/>
              </p:cNvSpPr>
              <p:nvPr/>
            </p:nvSpPr>
            <p:spPr>
              <a:xfrm>
                <a:off x="2284479" y="2378830"/>
                <a:ext cx="1878463" cy="430887"/>
              </a:xfrm>
              <a:prstGeom prst="rect">
                <a:avLst/>
              </a:prstGeom>
              <a:blipFill>
                <a:blip r:embed="rId8"/>
                <a:stretch>
                  <a:fillRect l="-4054" r="-676"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8B1F17-2890-EA42-B7DD-137FA7B8E034}"/>
                  </a:ext>
                </a:extLst>
              </p:cNvPr>
              <p:cNvSpPr txBox="1"/>
              <p:nvPr/>
            </p:nvSpPr>
            <p:spPr>
              <a:xfrm>
                <a:off x="6446799" y="2378830"/>
                <a:ext cx="188808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I</m:t>
                          </m:r>
                        </m:e>
                        <m:sub>
                          <m:r>
                            <m:rPr>
                              <m:sty m:val="p"/>
                            </m:rPr>
                            <a:rPr lang="en-US" sz="2800" b="0" i="0" smtClean="0">
                              <a:latin typeface="Cambria Math" panose="02040503050406030204" pitchFamily="18" charset="0"/>
                            </a:rPr>
                            <m:t>T</m:t>
                          </m:r>
                        </m:sub>
                      </m:sSub>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I</m:t>
                          </m:r>
                        </m:e>
                        <m:sub>
                          <m:r>
                            <m:rPr>
                              <m:sty m:val="p"/>
                            </m:rPr>
                            <a:rPr lang="en-US" sz="2800" b="0" i="0" smtClean="0">
                              <a:latin typeface="Cambria Math" panose="02040503050406030204" pitchFamily="18" charset="0"/>
                            </a:rPr>
                            <m:t>R</m:t>
                          </m:r>
                        </m:sub>
                      </m:sSub>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I</m:t>
                          </m:r>
                        </m:e>
                        <m:sub>
                          <m:r>
                            <m:rPr>
                              <m:sty m:val="p"/>
                            </m:rPr>
                            <a:rPr lang="en-US" sz="2800" b="0" i="0" smtClean="0">
                              <a:latin typeface="Cambria Math" panose="02040503050406030204" pitchFamily="18" charset="0"/>
                            </a:rPr>
                            <m:t>C</m:t>
                          </m:r>
                        </m:sub>
                      </m:sSub>
                    </m:oMath>
                  </m:oMathPara>
                </a14:m>
                <a:endParaRPr lang="en-US" sz="2800" dirty="0"/>
              </a:p>
            </p:txBody>
          </p:sp>
        </mc:Choice>
        <mc:Fallback xmlns="">
          <p:sp>
            <p:nvSpPr>
              <p:cNvPr id="14" name="TextBox 13">
                <a:extLst>
                  <a:ext uri="{FF2B5EF4-FFF2-40B4-BE49-F238E27FC236}">
                    <a16:creationId xmlns:a16="http://schemas.microsoft.com/office/drawing/2014/main" id="{968B1F17-2890-EA42-B7DD-137FA7B8E034}"/>
                  </a:ext>
                </a:extLst>
              </p:cNvPr>
              <p:cNvSpPr txBox="1">
                <a:spLocks noRot="1" noChangeAspect="1" noMove="1" noResize="1" noEditPoints="1" noAdjustHandles="1" noChangeArrowheads="1" noChangeShapeType="1" noTextEdit="1"/>
              </p:cNvSpPr>
              <p:nvPr/>
            </p:nvSpPr>
            <p:spPr>
              <a:xfrm>
                <a:off x="6446799" y="2378830"/>
                <a:ext cx="1888081" cy="430887"/>
              </a:xfrm>
              <a:prstGeom prst="rect">
                <a:avLst/>
              </a:prstGeom>
              <a:blipFill>
                <a:blip r:embed="rId9"/>
                <a:stretch>
                  <a:fillRect l="-4027" r="-2013" b="-2000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3C9E431-F532-5746-8CC6-363A8EB005CD}"/>
              </a:ext>
            </a:extLst>
          </p:cNvPr>
          <p:cNvSpPr txBox="1"/>
          <p:nvPr/>
        </p:nvSpPr>
        <p:spPr>
          <a:xfrm>
            <a:off x="2057141" y="1843916"/>
            <a:ext cx="2333139" cy="461665"/>
          </a:xfrm>
          <a:prstGeom prst="rect">
            <a:avLst/>
          </a:prstGeom>
          <a:noFill/>
        </p:spPr>
        <p:txBody>
          <a:bodyPr wrap="none" rtlCol="0">
            <a:spAutoFit/>
          </a:bodyPr>
          <a:lstStyle/>
          <a:p>
            <a:r>
              <a:rPr lang="en-US" sz="2400" b="1" dirty="0"/>
              <a:t>Series RL Circuits</a:t>
            </a:r>
          </a:p>
        </p:txBody>
      </p:sp>
      <p:sp>
        <p:nvSpPr>
          <p:cNvPr id="17" name="TextBox 16">
            <a:extLst>
              <a:ext uri="{FF2B5EF4-FFF2-40B4-BE49-F238E27FC236}">
                <a16:creationId xmlns:a16="http://schemas.microsoft.com/office/drawing/2014/main" id="{C6E319FC-92B3-AC4E-9265-045C65A94AFD}"/>
              </a:ext>
            </a:extLst>
          </p:cNvPr>
          <p:cNvSpPr txBox="1"/>
          <p:nvPr/>
        </p:nvSpPr>
        <p:spPr>
          <a:xfrm>
            <a:off x="6208560" y="1843916"/>
            <a:ext cx="2364558" cy="461665"/>
          </a:xfrm>
          <a:prstGeom prst="rect">
            <a:avLst/>
          </a:prstGeom>
          <a:noFill/>
        </p:spPr>
        <p:txBody>
          <a:bodyPr wrap="none" rtlCol="0">
            <a:spAutoFit/>
          </a:bodyPr>
          <a:lstStyle/>
          <a:p>
            <a:r>
              <a:rPr lang="en-US" sz="2400" b="1" dirty="0"/>
              <a:t>Series RC Circuits</a:t>
            </a:r>
          </a:p>
        </p:txBody>
      </p:sp>
      <p:sp>
        <p:nvSpPr>
          <p:cNvPr id="18" name="Rounded Rectangle 17">
            <a:extLst>
              <a:ext uri="{FF2B5EF4-FFF2-40B4-BE49-F238E27FC236}">
                <a16:creationId xmlns:a16="http://schemas.microsoft.com/office/drawing/2014/main" id="{7CF26A70-3301-B041-B341-A82CB83493C4}"/>
              </a:ext>
            </a:extLst>
          </p:cNvPr>
          <p:cNvSpPr/>
          <p:nvPr/>
        </p:nvSpPr>
        <p:spPr>
          <a:xfrm>
            <a:off x="1334658" y="1799864"/>
            <a:ext cx="3785029" cy="3175360"/>
          </a:xfrm>
          <a:prstGeom prst="roundRect">
            <a:avLst>
              <a:gd name="adj" fmla="val 10230"/>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BA319A7-C5C9-EB4D-BA02-3BC58E1E37D1}"/>
              </a:ext>
            </a:extLst>
          </p:cNvPr>
          <p:cNvSpPr/>
          <p:nvPr/>
        </p:nvSpPr>
        <p:spPr>
          <a:xfrm>
            <a:off x="5442725" y="1784172"/>
            <a:ext cx="3785029" cy="3175360"/>
          </a:xfrm>
          <a:prstGeom prst="roundRect">
            <a:avLst>
              <a:gd name="adj" fmla="val 10230"/>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2394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RL + RC circuits = RLC circuits</a:t>
            </a:r>
          </a:p>
        </p:txBody>
      </p:sp>
      <p:sp>
        <p:nvSpPr>
          <p:cNvPr id="3" name="Content Placeholder 2"/>
          <p:cNvSpPr>
            <a:spLocks noGrp="1"/>
          </p:cNvSpPr>
          <p:nvPr>
            <p:ph idx="1"/>
          </p:nvPr>
        </p:nvSpPr>
        <p:spPr>
          <a:xfrm>
            <a:off x="1122532" y="1091869"/>
            <a:ext cx="7282914" cy="765506"/>
          </a:xfrm>
        </p:spPr>
        <p:txBody>
          <a:bodyPr>
            <a:noAutofit/>
          </a:bodyPr>
          <a:lstStyle/>
          <a:p>
            <a:pPr marL="0" indent="0" algn="just">
              <a:buNone/>
            </a:pPr>
            <a:r>
              <a:rPr lang="en-US" sz="2400" dirty="0"/>
              <a:t>But what happens when we put series RL and RC circuits together.</a:t>
            </a:r>
          </a:p>
        </p:txBody>
      </p:sp>
      <p:sp>
        <p:nvSpPr>
          <p:cNvPr id="7" name="TextBox 6">
            <a:extLst>
              <a:ext uri="{FF2B5EF4-FFF2-40B4-BE49-F238E27FC236}">
                <a16:creationId xmlns:a16="http://schemas.microsoft.com/office/drawing/2014/main" id="{13C9E431-F532-5746-8CC6-363A8EB005CD}"/>
              </a:ext>
            </a:extLst>
          </p:cNvPr>
          <p:cNvSpPr txBox="1"/>
          <p:nvPr/>
        </p:nvSpPr>
        <p:spPr>
          <a:xfrm>
            <a:off x="2305514" y="2282597"/>
            <a:ext cx="1637371" cy="461665"/>
          </a:xfrm>
          <a:prstGeom prst="rect">
            <a:avLst/>
          </a:prstGeom>
          <a:noFill/>
        </p:spPr>
        <p:txBody>
          <a:bodyPr wrap="none" rtlCol="0">
            <a:spAutoFit/>
          </a:bodyPr>
          <a:lstStyle/>
          <a:p>
            <a:r>
              <a:rPr lang="en-US" sz="2400" b="1" dirty="0"/>
              <a:t>Waveforms</a:t>
            </a:r>
          </a:p>
        </p:txBody>
      </p:sp>
      <p:sp>
        <p:nvSpPr>
          <p:cNvPr id="17" name="TextBox 16">
            <a:extLst>
              <a:ext uri="{FF2B5EF4-FFF2-40B4-BE49-F238E27FC236}">
                <a16:creationId xmlns:a16="http://schemas.microsoft.com/office/drawing/2014/main" id="{C6E319FC-92B3-AC4E-9265-045C65A94AFD}"/>
              </a:ext>
            </a:extLst>
          </p:cNvPr>
          <p:cNvSpPr txBox="1"/>
          <p:nvPr/>
        </p:nvSpPr>
        <p:spPr>
          <a:xfrm>
            <a:off x="6208560" y="2282597"/>
            <a:ext cx="2327560" cy="461665"/>
          </a:xfrm>
          <a:prstGeom prst="rect">
            <a:avLst/>
          </a:prstGeom>
          <a:noFill/>
        </p:spPr>
        <p:txBody>
          <a:bodyPr wrap="none" rtlCol="0">
            <a:spAutoFit/>
          </a:bodyPr>
          <a:lstStyle/>
          <a:p>
            <a:r>
              <a:rPr lang="en-US" sz="2400" b="1" dirty="0"/>
              <a:t>Phasor Diagrams</a:t>
            </a:r>
          </a:p>
        </p:txBody>
      </p:sp>
      <p:sp>
        <p:nvSpPr>
          <p:cNvPr id="5" name="Rectangle 4">
            <a:extLst>
              <a:ext uri="{FF2B5EF4-FFF2-40B4-BE49-F238E27FC236}">
                <a16:creationId xmlns:a16="http://schemas.microsoft.com/office/drawing/2014/main" id="{CF70E8CF-0DE9-E84C-B8C8-292825214C5B}"/>
              </a:ext>
            </a:extLst>
          </p:cNvPr>
          <p:cNvSpPr/>
          <p:nvPr/>
        </p:nvSpPr>
        <p:spPr>
          <a:xfrm>
            <a:off x="1282700" y="2682837"/>
            <a:ext cx="3632200" cy="22701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Vid01</a:t>
            </a:r>
          </a:p>
        </p:txBody>
      </p:sp>
      <p:sp>
        <p:nvSpPr>
          <p:cNvPr id="36" name="Rectangle 35">
            <a:extLst>
              <a:ext uri="{FF2B5EF4-FFF2-40B4-BE49-F238E27FC236}">
                <a16:creationId xmlns:a16="http://schemas.microsoft.com/office/drawing/2014/main" id="{1ED3CD10-08FD-504D-A521-92687A7C180D}"/>
              </a:ext>
            </a:extLst>
          </p:cNvPr>
          <p:cNvSpPr/>
          <p:nvPr/>
        </p:nvSpPr>
        <p:spPr>
          <a:xfrm>
            <a:off x="5530840" y="2682837"/>
            <a:ext cx="3632200" cy="22701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Vid02</a:t>
            </a:r>
          </a:p>
        </p:txBody>
      </p:sp>
      <p:sp>
        <p:nvSpPr>
          <p:cNvPr id="37" name="Content Placeholder 2">
            <a:extLst>
              <a:ext uri="{FF2B5EF4-FFF2-40B4-BE49-F238E27FC236}">
                <a16:creationId xmlns:a16="http://schemas.microsoft.com/office/drawing/2014/main" id="{509A08E4-1FB9-E041-B5CB-B0825B0D35EC}"/>
              </a:ext>
            </a:extLst>
          </p:cNvPr>
          <p:cNvSpPr txBox="1">
            <a:spLocks/>
          </p:cNvSpPr>
          <p:nvPr/>
        </p:nvSpPr>
        <p:spPr>
          <a:xfrm>
            <a:off x="1186915" y="1806575"/>
            <a:ext cx="7413587" cy="42938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animation to watch it.</a:t>
            </a:r>
          </a:p>
        </p:txBody>
      </p:sp>
      <p:pic>
        <p:nvPicPr>
          <p:cNvPr id="38" name="Graphic 37" descr="User">
            <a:extLst>
              <a:ext uri="{FF2B5EF4-FFF2-40B4-BE49-F238E27FC236}">
                <a16:creationId xmlns:a16="http://schemas.microsoft.com/office/drawing/2014/main" id="{1DE67798-D4C5-174D-BAD5-F6436A56A21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4270" y="1588874"/>
            <a:ext cx="854046" cy="854046"/>
          </a:xfrm>
          <a:prstGeom prst="rect">
            <a:avLst/>
          </a:prstGeom>
        </p:spPr>
      </p:pic>
    </p:spTree>
    <p:custDataLst>
      <p:tags r:id="rId1"/>
    </p:custDataLst>
    <p:extLst>
      <p:ext uri="{BB962C8B-B14F-4D97-AF65-F5344CB8AC3E}">
        <p14:creationId xmlns:p14="http://schemas.microsoft.com/office/powerpoint/2010/main" val="71630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basics of solving series RLC circuits</a:t>
            </a:r>
          </a:p>
        </p:txBody>
      </p:sp>
      <p:sp>
        <p:nvSpPr>
          <p:cNvPr id="3" name="Content Placeholder 2"/>
          <p:cNvSpPr>
            <a:spLocks noGrp="1"/>
          </p:cNvSpPr>
          <p:nvPr>
            <p:ph idx="1"/>
          </p:nvPr>
        </p:nvSpPr>
        <p:spPr>
          <a:xfrm>
            <a:off x="1122532" y="1091867"/>
            <a:ext cx="4664009" cy="3108646"/>
          </a:xfrm>
        </p:spPr>
        <p:txBody>
          <a:bodyPr>
            <a:noAutofit/>
          </a:bodyPr>
          <a:lstStyle/>
          <a:p>
            <a:pPr marL="0" indent="0" algn="just">
              <a:buNone/>
            </a:pPr>
            <a:r>
              <a:rPr lang="en-US" sz="2400" dirty="0"/>
              <a:t>We just saw that if V</a:t>
            </a:r>
            <a:r>
              <a:rPr lang="en-US" sz="2400" baseline="-25000" dirty="0"/>
              <a:t>L</a:t>
            </a:r>
            <a:r>
              <a:rPr lang="en-US" sz="2400" dirty="0"/>
              <a:t> = V</a:t>
            </a:r>
            <a:r>
              <a:rPr lang="en-US" sz="2400" baseline="-25000" dirty="0"/>
              <a:t>C</a:t>
            </a:r>
            <a:r>
              <a:rPr lang="en-US" sz="2400" dirty="0"/>
              <a:t> in a RLC circuit, they will cancel each other out and the circuit behaves as if it only has resistors i.e. where the voltage is </a:t>
            </a:r>
            <a:r>
              <a:rPr lang="en-US" sz="2400" b="1" dirty="0"/>
              <a:t>in phase </a:t>
            </a:r>
            <a:r>
              <a:rPr lang="en-US" sz="2400" dirty="0"/>
              <a:t>with the current.</a:t>
            </a:r>
          </a:p>
          <a:p>
            <a:pPr marL="0" indent="0" algn="just">
              <a:buNone/>
            </a:pPr>
            <a:r>
              <a:rPr lang="en-US" sz="2400" dirty="0"/>
              <a:t>But usually V</a:t>
            </a:r>
            <a:r>
              <a:rPr lang="en-US" sz="2400" baseline="-25000" dirty="0"/>
              <a:t>L</a:t>
            </a:r>
            <a:r>
              <a:rPr lang="en-US" sz="2400" dirty="0"/>
              <a:t> and V</a:t>
            </a:r>
            <a:r>
              <a:rPr lang="en-US" sz="2400" baseline="-25000" dirty="0"/>
              <a:t>C</a:t>
            </a:r>
            <a:r>
              <a:rPr lang="en-US" sz="2400" dirty="0"/>
              <a:t> are not the same and the voltage either leads or lags the current.</a:t>
            </a:r>
          </a:p>
        </p:txBody>
      </p:sp>
      <p:sp>
        <p:nvSpPr>
          <p:cNvPr id="15" name="Rectangle 14">
            <a:extLst>
              <a:ext uri="{FF2B5EF4-FFF2-40B4-BE49-F238E27FC236}">
                <a16:creationId xmlns:a16="http://schemas.microsoft.com/office/drawing/2014/main" id="{A7BA4F3A-47A1-BC4E-8D5B-2CED579E8065}"/>
              </a:ext>
            </a:extLst>
          </p:cNvPr>
          <p:cNvSpPr/>
          <p:nvPr/>
        </p:nvSpPr>
        <p:spPr>
          <a:xfrm>
            <a:off x="5956300" y="1120737"/>
            <a:ext cx="4149066" cy="26892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Vid03</a:t>
            </a:r>
          </a:p>
        </p:txBody>
      </p:sp>
      <p:sp>
        <p:nvSpPr>
          <p:cNvPr id="16" name="Content Placeholder 2">
            <a:extLst>
              <a:ext uri="{FF2B5EF4-FFF2-40B4-BE49-F238E27FC236}">
                <a16:creationId xmlns:a16="http://schemas.microsoft.com/office/drawing/2014/main" id="{D2282A82-7195-8645-9F9B-34A2F2A6B764}"/>
              </a:ext>
            </a:extLst>
          </p:cNvPr>
          <p:cNvSpPr txBox="1">
            <a:spLocks/>
          </p:cNvSpPr>
          <p:nvPr/>
        </p:nvSpPr>
        <p:spPr>
          <a:xfrm>
            <a:off x="1122533" y="4048115"/>
            <a:ext cx="7672758" cy="854045"/>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see how to deal with RLC circuits where V</a:t>
            </a:r>
            <a:r>
              <a:rPr lang="en-US" sz="2400" i="1" baseline="-25000" dirty="0"/>
              <a:t>L</a:t>
            </a:r>
            <a:r>
              <a:rPr lang="en-US" sz="2400" i="1" dirty="0"/>
              <a:t> and V</a:t>
            </a:r>
            <a:r>
              <a:rPr lang="en-US" sz="2400" i="1" baseline="-25000" dirty="0"/>
              <a:t>C</a:t>
            </a:r>
            <a:r>
              <a:rPr lang="en-US" sz="2400" i="1" dirty="0"/>
              <a:t> are different.</a:t>
            </a:r>
          </a:p>
        </p:txBody>
      </p:sp>
      <p:pic>
        <p:nvPicPr>
          <p:cNvPr id="17" name="Graphic 16" descr="User">
            <a:extLst>
              <a:ext uri="{FF2B5EF4-FFF2-40B4-BE49-F238E27FC236}">
                <a16:creationId xmlns:a16="http://schemas.microsoft.com/office/drawing/2014/main" id="{65179B59-8148-EE47-B509-116D4FACA29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7" y="4048114"/>
            <a:ext cx="854046" cy="854046"/>
          </a:xfrm>
          <a:prstGeom prst="rect">
            <a:avLst/>
          </a:prstGeom>
        </p:spPr>
      </p:pic>
    </p:spTree>
    <p:custDataLst>
      <p:tags r:id="rId1"/>
    </p:custDataLst>
    <p:extLst>
      <p:ext uri="{BB962C8B-B14F-4D97-AF65-F5344CB8AC3E}">
        <p14:creationId xmlns:p14="http://schemas.microsoft.com/office/powerpoint/2010/main" val="160674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RLC circuits where X</a:t>
            </a:r>
            <a:r>
              <a:rPr lang="en-GB" sz="3000" baseline="-25000" dirty="0"/>
              <a:t>L</a:t>
            </a:r>
            <a:r>
              <a:rPr lang="en-GB" sz="3000" dirty="0"/>
              <a:t> &gt; X</a:t>
            </a:r>
            <a:r>
              <a:rPr lang="en-GB" sz="3000" baseline="-25000" dirty="0"/>
              <a:t>C</a:t>
            </a:r>
          </a:p>
        </p:txBody>
      </p:sp>
      <p:sp>
        <p:nvSpPr>
          <p:cNvPr id="3" name="Content Placeholder 2"/>
          <p:cNvSpPr>
            <a:spLocks noGrp="1"/>
          </p:cNvSpPr>
          <p:nvPr>
            <p:ph idx="1"/>
          </p:nvPr>
        </p:nvSpPr>
        <p:spPr>
          <a:xfrm>
            <a:off x="1122533" y="1091867"/>
            <a:ext cx="7672758" cy="1091527"/>
          </a:xfrm>
        </p:spPr>
        <p:txBody>
          <a:bodyPr>
            <a:noAutofit/>
          </a:bodyPr>
          <a:lstStyle/>
          <a:p>
            <a:pPr marL="0" indent="0" algn="just">
              <a:buNone/>
            </a:pPr>
            <a:r>
              <a:rPr lang="en-US" sz="2400" dirty="0"/>
              <a:t>When X</a:t>
            </a:r>
            <a:r>
              <a:rPr lang="en-US" sz="2400" baseline="-25000" dirty="0"/>
              <a:t>L</a:t>
            </a:r>
            <a:r>
              <a:rPr lang="en-US" sz="2400" dirty="0"/>
              <a:t> &gt; X</a:t>
            </a:r>
            <a:r>
              <a:rPr lang="en-US" sz="2400" baseline="-25000" dirty="0"/>
              <a:t>C</a:t>
            </a:r>
            <a:r>
              <a:rPr lang="en-US" sz="2400" dirty="0"/>
              <a:t>, the circuit behaves </a:t>
            </a:r>
            <a:r>
              <a:rPr lang="en-US" sz="2400" b="1" dirty="0"/>
              <a:t>inductively</a:t>
            </a:r>
            <a:r>
              <a:rPr lang="en-US" sz="2400" dirty="0"/>
              <a:t> and, therefore overall, voltage </a:t>
            </a:r>
            <a:r>
              <a:rPr lang="en-US" sz="2400" b="1" dirty="0"/>
              <a:t>LEADS</a:t>
            </a:r>
            <a:r>
              <a:rPr lang="en-US" sz="2400" dirty="0"/>
              <a:t> current.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3AB5FE5-FAC0-7645-858A-C48F32B92520}"/>
                  </a:ext>
                </a:extLst>
              </p:cNvPr>
              <p:cNvSpPr txBox="1"/>
              <p:nvPr/>
            </p:nvSpPr>
            <p:spPr>
              <a:xfrm>
                <a:off x="461761" y="2068075"/>
                <a:ext cx="5375702" cy="1252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solidFill>
                                <a:schemeClr val="accent2"/>
                              </a:solidFill>
                              <a:latin typeface="Cambria Math" panose="02040503050406030204" pitchFamily="18" charset="0"/>
                            </a:rPr>
                          </m:ctrlPr>
                        </m:sSubPr>
                        <m:e>
                          <m:r>
                            <m:rPr>
                              <m:sty m:val="p"/>
                            </m:rPr>
                            <a:rPr lang="en-US" sz="4000" b="0" i="0" smtClean="0">
                              <a:solidFill>
                                <a:schemeClr val="accent2"/>
                              </a:solidFill>
                              <a:latin typeface="Cambria Math" panose="02040503050406030204" pitchFamily="18" charset="0"/>
                            </a:rPr>
                            <m:t>V</m:t>
                          </m:r>
                        </m:e>
                        <m:sub>
                          <m:r>
                            <m:rPr>
                              <m:sty m:val="p"/>
                            </m:rPr>
                            <a:rPr lang="en-US" sz="4000" b="0" i="0" smtClean="0">
                              <a:solidFill>
                                <a:schemeClr val="accent2"/>
                              </a:solidFill>
                              <a:latin typeface="Cambria Math" panose="02040503050406030204" pitchFamily="18" charset="0"/>
                            </a:rPr>
                            <m:t>T</m:t>
                          </m:r>
                        </m:sub>
                      </m:sSub>
                      <m:r>
                        <a:rPr lang="en-US" sz="4000" b="0" i="0" smtClean="0">
                          <a:latin typeface="Cambria Math" panose="02040503050406030204" pitchFamily="18" charset="0"/>
                        </a:rPr>
                        <m:t>=</m:t>
                      </m:r>
                      <m:rad>
                        <m:radPr>
                          <m:degHide m:val="on"/>
                          <m:ctrlPr>
                            <a:rPr lang="en-US" sz="4000" b="0" i="1" smtClean="0">
                              <a:latin typeface="Cambria Math" panose="02040503050406030204" pitchFamily="18" charset="0"/>
                            </a:rPr>
                          </m:ctrlPr>
                        </m:radPr>
                        <m:deg/>
                        <m:e>
                          <m:sSup>
                            <m:sSupPr>
                              <m:ctrlPr>
                                <a:rPr lang="en-US" sz="4000" b="0" i="1" smtClean="0">
                                  <a:latin typeface="Cambria Math" panose="02040503050406030204" pitchFamily="18" charset="0"/>
                                </a:rPr>
                              </m:ctrlPr>
                            </m:sSupPr>
                            <m:e>
                              <m:sSub>
                                <m:sSubPr>
                                  <m:ctrlPr>
                                    <a:rPr lang="en-US" sz="4000" b="0" i="1" smtClean="0">
                                      <a:solidFill>
                                        <a:schemeClr val="accent3"/>
                                      </a:solidFill>
                                      <a:latin typeface="Cambria Math" panose="02040503050406030204" pitchFamily="18" charset="0"/>
                                    </a:rPr>
                                  </m:ctrlPr>
                                </m:sSubPr>
                                <m:e>
                                  <m:r>
                                    <m:rPr>
                                      <m:sty m:val="p"/>
                                    </m:rPr>
                                    <a:rPr lang="en-US" sz="4000" b="0" i="0" smtClean="0">
                                      <a:solidFill>
                                        <a:schemeClr val="accent3"/>
                                      </a:solidFill>
                                      <a:latin typeface="Cambria Math" panose="02040503050406030204" pitchFamily="18" charset="0"/>
                                    </a:rPr>
                                    <m:t>V</m:t>
                                  </m:r>
                                </m:e>
                                <m:sub>
                                  <m:r>
                                    <m:rPr>
                                      <m:sty m:val="p"/>
                                    </m:rPr>
                                    <a:rPr lang="en-US" sz="4000" b="0" i="0" smtClean="0">
                                      <a:solidFill>
                                        <a:schemeClr val="accent3"/>
                                      </a:solidFill>
                                      <a:latin typeface="Cambria Math" panose="02040503050406030204" pitchFamily="18" charset="0"/>
                                    </a:rPr>
                                    <m:t>R</m:t>
                                  </m:r>
                                </m:sub>
                              </m:sSub>
                            </m:e>
                            <m:sup>
                              <m:r>
                                <a:rPr lang="en-US" sz="4000" b="0" i="0" smtClean="0">
                                  <a:latin typeface="Cambria Math" panose="02040503050406030204" pitchFamily="18" charset="0"/>
                                </a:rPr>
                                <m:t>2</m:t>
                              </m:r>
                            </m:sup>
                          </m:sSup>
                          <m:r>
                            <a:rPr lang="en-US" sz="4000" b="0" i="0" smtClean="0">
                              <a:latin typeface="Cambria Math" panose="02040503050406030204" pitchFamily="18" charset="0"/>
                            </a:rPr>
                            <m:t>+</m:t>
                          </m:r>
                          <m:sSup>
                            <m:sSupPr>
                              <m:ctrlPr>
                                <a:rPr lang="en-US" sz="4000" b="0" i="1" smtClean="0">
                                  <a:latin typeface="Cambria Math" panose="02040503050406030204" pitchFamily="18" charset="0"/>
                                </a:rPr>
                              </m:ctrlPr>
                            </m:sSupPr>
                            <m:e>
                              <m:sSub>
                                <m:sSubPr>
                                  <m:ctrlPr>
                                    <a:rPr lang="en-US" sz="4000" b="0" i="1" smtClean="0">
                                      <a:solidFill>
                                        <a:schemeClr val="accent4"/>
                                      </a:solidFill>
                                      <a:latin typeface="Cambria Math" panose="02040503050406030204" pitchFamily="18" charset="0"/>
                                    </a:rPr>
                                  </m:ctrlPr>
                                </m:sSubPr>
                                <m:e>
                                  <m:r>
                                    <a:rPr lang="en-US" sz="4000" b="0" i="0" smtClean="0">
                                      <a:solidFill>
                                        <a:schemeClr val="tx1"/>
                                      </a:solidFill>
                                      <a:latin typeface="Cambria Math" panose="02040503050406030204" pitchFamily="18" charset="0"/>
                                    </a:rPr>
                                    <m:t>(</m:t>
                                  </m:r>
                                  <m:sSub>
                                    <m:sSubPr>
                                      <m:ctrlPr>
                                        <a:rPr lang="en-US" sz="4000" b="0" i="1" smtClean="0">
                                          <a:solidFill>
                                            <a:schemeClr val="accent4"/>
                                          </a:solidFill>
                                          <a:latin typeface="Cambria Math" panose="02040503050406030204" pitchFamily="18" charset="0"/>
                                        </a:rPr>
                                      </m:ctrlPr>
                                    </m:sSubPr>
                                    <m:e>
                                      <m:r>
                                        <m:rPr>
                                          <m:sty m:val="p"/>
                                        </m:rPr>
                                        <a:rPr lang="en-US" sz="4000" b="0" i="0" smtClean="0">
                                          <a:solidFill>
                                            <a:schemeClr val="accent4"/>
                                          </a:solidFill>
                                          <a:latin typeface="Cambria Math" panose="02040503050406030204" pitchFamily="18" charset="0"/>
                                        </a:rPr>
                                        <m:t>V</m:t>
                                      </m:r>
                                    </m:e>
                                    <m:sub>
                                      <m:r>
                                        <m:rPr>
                                          <m:sty m:val="p"/>
                                        </m:rPr>
                                        <a:rPr lang="en-US" sz="4000" b="0" i="0" smtClean="0">
                                          <a:solidFill>
                                            <a:schemeClr val="accent4"/>
                                          </a:solidFill>
                                          <a:latin typeface="Cambria Math" panose="02040503050406030204" pitchFamily="18" charset="0"/>
                                        </a:rPr>
                                        <m:t>L</m:t>
                                      </m:r>
                                    </m:sub>
                                  </m:sSub>
                                  <m:r>
                                    <a:rPr lang="en-US" sz="4000" b="0" i="1" smtClean="0">
                                      <a:solidFill>
                                        <a:schemeClr val="tx1"/>
                                      </a:solidFill>
                                      <a:latin typeface="Cambria Math" panose="02040503050406030204" pitchFamily="18" charset="0"/>
                                    </a:rPr>
                                    <m:t>−</m:t>
                                  </m:r>
                                  <m:r>
                                    <m:rPr>
                                      <m:sty m:val="p"/>
                                    </m:rPr>
                                    <a:rPr lang="en-US" sz="4000" b="0" i="0" smtClean="0">
                                      <a:solidFill>
                                        <a:schemeClr val="accent5"/>
                                      </a:solidFill>
                                      <a:latin typeface="Cambria Math" panose="02040503050406030204" pitchFamily="18" charset="0"/>
                                    </a:rPr>
                                    <m:t>V</m:t>
                                  </m:r>
                                </m:e>
                                <m:sub>
                                  <m:r>
                                    <m:rPr>
                                      <m:sty m:val="p"/>
                                    </m:rPr>
                                    <a:rPr lang="en-US" sz="4000" b="0" i="0" smtClean="0">
                                      <a:solidFill>
                                        <a:schemeClr val="accent5"/>
                                      </a:solidFill>
                                      <a:latin typeface="Cambria Math" panose="02040503050406030204" pitchFamily="18" charset="0"/>
                                    </a:rPr>
                                    <m:t>C</m:t>
                                  </m:r>
                                </m:sub>
                              </m:sSub>
                              <m:r>
                                <a:rPr lang="en-US" sz="4000" b="0" i="1" smtClean="0">
                                  <a:solidFill>
                                    <a:schemeClr val="tx1"/>
                                  </a:solidFill>
                                  <a:latin typeface="Cambria Math" panose="02040503050406030204" pitchFamily="18" charset="0"/>
                                </a:rPr>
                                <m:t>)</m:t>
                              </m:r>
                            </m:e>
                            <m:sup>
                              <m:r>
                                <a:rPr lang="en-US" sz="4000" b="0" i="0" smtClean="0">
                                  <a:latin typeface="Cambria Math" panose="02040503050406030204" pitchFamily="18" charset="0"/>
                                </a:rPr>
                                <m:t>2</m:t>
                              </m:r>
                            </m:sup>
                          </m:sSup>
                        </m:e>
                      </m:rad>
                    </m:oMath>
                  </m:oMathPara>
                </a14:m>
                <a:endParaRPr lang="en-US" sz="3200" dirty="0"/>
              </a:p>
            </p:txBody>
          </p:sp>
        </mc:Choice>
        <mc:Fallback xmlns="">
          <p:sp>
            <p:nvSpPr>
              <p:cNvPr id="4" name="TextBox 3">
                <a:extLst>
                  <a:ext uri="{FF2B5EF4-FFF2-40B4-BE49-F238E27FC236}">
                    <a16:creationId xmlns:a16="http://schemas.microsoft.com/office/drawing/2014/main" id="{23AB5FE5-FAC0-7645-858A-C48F32B92520}"/>
                  </a:ext>
                </a:extLst>
              </p:cNvPr>
              <p:cNvSpPr txBox="1">
                <a:spLocks noRot="1" noChangeAspect="1" noMove="1" noResize="1" noEditPoints="1" noAdjustHandles="1" noChangeArrowheads="1" noChangeShapeType="1" noTextEdit="1"/>
              </p:cNvSpPr>
              <p:nvPr/>
            </p:nvSpPr>
            <p:spPr>
              <a:xfrm>
                <a:off x="461761" y="2068075"/>
                <a:ext cx="5375702" cy="1252651"/>
              </a:xfrm>
              <a:prstGeom prst="rect">
                <a:avLst/>
              </a:prstGeom>
              <a:blipFill>
                <a:blip r:embed="rId4"/>
                <a:stretch>
                  <a:fillRect l="-1887" r="-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CA89458-FB5A-DC4C-980D-D9B1669CE45C}"/>
                  </a:ext>
                </a:extLst>
              </p:cNvPr>
              <p:cNvSpPr txBox="1"/>
              <p:nvPr/>
            </p:nvSpPr>
            <p:spPr>
              <a:xfrm>
                <a:off x="542614" y="3538669"/>
                <a:ext cx="4992649" cy="7454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4000" b="0" i="0" smtClean="0">
                          <a:solidFill>
                            <a:schemeClr val="accent2"/>
                          </a:solidFill>
                          <a:latin typeface="Cambria Math" panose="02040503050406030204" pitchFamily="18" charset="0"/>
                        </a:rPr>
                        <m:t>Z</m:t>
                      </m:r>
                      <m:r>
                        <a:rPr lang="en-US" sz="4000" b="0" i="0" smtClean="0">
                          <a:latin typeface="Cambria Math" panose="02040503050406030204" pitchFamily="18" charset="0"/>
                        </a:rPr>
                        <m:t>=</m:t>
                      </m:r>
                      <m:rad>
                        <m:radPr>
                          <m:degHide m:val="on"/>
                          <m:ctrlPr>
                            <a:rPr lang="en-US" sz="4000" b="0" i="1" smtClean="0">
                              <a:latin typeface="Cambria Math" panose="02040503050406030204" pitchFamily="18" charset="0"/>
                            </a:rPr>
                          </m:ctrlPr>
                        </m:radPr>
                        <m:deg/>
                        <m:e>
                          <m:sSup>
                            <m:sSupPr>
                              <m:ctrlPr>
                                <a:rPr lang="en-US" sz="4000" b="0" i="1" smtClean="0">
                                  <a:latin typeface="Cambria Math" panose="02040503050406030204" pitchFamily="18" charset="0"/>
                                </a:rPr>
                              </m:ctrlPr>
                            </m:sSupPr>
                            <m:e>
                              <m:r>
                                <m:rPr>
                                  <m:sty m:val="p"/>
                                </m:rPr>
                                <a:rPr lang="en-US" sz="4000" b="0" i="0" smtClean="0">
                                  <a:solidFill>
                                    <a:schemeClr val="accent3"/>
                                  </a:solidFill>
                                  <a:latin typeface="Cambria Math" panose="02040503050406030204" pitchFamily="18" charset="0"/>
                                </a:rPr>
                                <m:t>R</m:t>
                              </m:r>
                            </m:e>
                            <m:sup>
                              <m:r>
                                <a:rPr lang="en-US" sz="4000" b="0" i="0" smtClean="0">
                                  <a:latin typeface="Cambria Math" panose="02040503050406030204" pitchFamily="18" charset="0"/>
                                </a:rPr>
                                <m:t>2</m:t>
                              </m:r>
                            </m:sup>
                          </m:sSup>
                          <m:r>
                            <a:rPr lang="en-US" sz="4000" b="0" i="0" smtClean="0">
                              <a:latin typeface="Cambria Math" panose="02040503050406030204" pitchFamily="18" charset="0"/>
                            </a:rPr>
                            <m:t>+</m:t>
                          </m:r>
                          <m:sSup>
                            <m:sSupPr>
                              <m:ctrlPr>
                                <a:rPr lang="en-US" sz="4000" b="0" i="1" smtClean="0">
                                  <a:latin typeface="Cambria Math" panose="02040503050406030204" pitchFamily="18" charset="0"/>
                                </a:rPr>
                              </m:ctrlPr>
                            </m:sSupPr>
                            <m:e>
                              <m:sSub>
                                <m:sSubPr>
                                  <m:ctrlPr>
                                    <a:rPr lang="en-US" sz="4000" b="0" i="1" smtClean="0">
                                      <a:solidFill>
                                        <a:schemeClr val="tx1"/>
                                      </a:solidFill>
                                      <a:latin typeface="Cambria Math" panose="02040503050406030204" pitchFamily="18" charset="0"/>
                                    </a:rPr>
                                  </m:ctrlPr>
                                </m:sSubPr>
                                <m:e>
                                  <m:r>
                                    <a:rPr lang="en-US" sz="4000" b="0" i="0" smtClean="0">
                                      <a:solidFill>
                                        <a:schemeClr val="tx1"/>
                                      </a:solidFill>
                                      <a:latin typeface="Cambria Math" panose="02040503050406030204" pitchFamily="18" charset="0"/>
                                    </a:rPr>
                                    <m:t>(</m:t>
                                  </m:r>
                                  <m:sSub>
                                    <m:sSubPr>
                                      <m:ctrlPr>
                                        <a:rPr lang="en-US" sz="4000" b="0" i="1" smtClean="0">
                                          <a:solidFill>
                                            <a:schemeClr val="accent4"/>
                                          </a:solidFill>
                                          <a:latin typeface="Cambria Math" panose="02040503050406030204" pitchFamily="18" charset="0"/>
                                        </a:rPr>
                                      </m:ctrlPr>
                                    </m:sSubPr>
                                    <m:e>
                                      <m:r>
                                        <m:rPr>
                                          <m:sty m:val="p"/>
                                        </m:rPr>
                                        <a:rPr lang="en-US" sz="4000" b="0" i="0" smtClean="0">
                                          <a:solidFill>
                                            <a:schemeClr val="accent4"/>
                                          </a:solidFill>
                                          <a:latin typeface="Cambria Math" panose="02040503050406030204" pitchFamily="18" charset="0"/>
                                        </a:rPr>
                                        <m:t>X</m:t>
                                      </m:r>
                                    </m:e>
                                    <m:sub>
                                      <m:r>
                                        <m:rPr>
                                          <m:sty m:val="p"/>
                                        </m:rPr>
                                        <a:rPr lang="en-US" sz="4000" b="0" i="0" smtClean="0">
                                          <a:solidFill>
                                            <a:schemeClr val="accent4"/>
                                          </a:solidFill>
                                          <a:latin typeface="Cambria Math" panose="02040503050406030204" pitchFamily="18" charset="0"/>
                                        </a:rPr>
                                        <m:t>L</m:t>
                                      </m:r>
                                    </m:sub>
                                  </m:sSub>
                                  <m:r>
                                    <a:rPr lang="en-US" sz="4000" b="0" i="1" smtClean="0">
                                      <a:solidFill>
                                        <a:schemeClr val="tx1"/>
                                      </a:solidFill>
                                      <a:latin typeface="Cambria Math" panose="02040503050406030204" pitchFamily="18" charset="0"/>
                                    </a:rPr>
                                    <m:t>−</m:t>
                                  </m:r>
                                  <m:r>
                                    <m:rPr>
                                      <m:sty m:val="p"/>
                                    </m:rPr>
                                    <a:rPr lang="en-US" sz="4000" b="0" i="0" smtClean="0">
                                      <a:solidFill>
                                        <a:schemeClr val="accent5"/>
                                      </a:solidFill>
                                      <a:latin typeface="Cambria Math" panose="02040503050406030204" pitchFamily="18" charset="0"/>
                                    </a:rPr>
                                    <m:t>X</m:t>
                                  </m:r>
                                </m:e>
                                <m:sub>
                                  <m:r>
                                    <m:rPr>
                                      <m:sty m:val="p"/>
                                    </m:rPr>
                                    <a:rPr lang="en-US" sz="4000" b="0" i="0" smtClean="0">
                                      <a:solidFill>
                                        <a:schemeClr val="accent5"/>
                                      </a:solidFill>
                                      <a:latin typeface="Cambria Math" panose="02040503050406030204" pitchFamily="18" charset="0"/>
                                    </a:rPr>
                                    <m:t>C</m:t>
                                  </m:r>
                                </m:sub>
                              </m:sSub>
                              <m:r>
                                <a:rPr lang="en-US" sz="4000" b="0" i="1" smtClean="0">
                                  <a:solidFill>
                                    <a:schemeClr val="tx1"/>
                                  </a:solidFill>
                                  <a:latin typeface="Cambria Math" panose="02040503050406030204" pitchFamily="18" charset="0"/>
                                </a:rPr>
                                <m:t>)</m:t>
                              </m:r>
                            </m:e>
                            <m:sup>
                              <m:r>
                                <a:rPr lang="en-US" sz="4000" b="0" i="0" smtClean="0">
                                  <a:latin typeface="Cambria Math" panose="02040503050406030204" pitchFamily="18" charset="0"/>
                                </a:rPr>
                                <m:t>2</m:t>
                              </m:r>
                            </m:sup>
                          </m:sSup>
                        </m:e>
                      </m:rad>
                    </m:oMath>
                  </m:oMathPara>
                </a14:m>
                <a:endParaRPr lang="en-US" sz="3200" dirty="0"/>
              </a:p>
            </p:txBody>
          </p:sp>
        </mc:Choice>
        <mc:Fallback xmlns="">
          <p:sp>
            <p:nvSpPr>
              <p:cNvPr id="34" name="TextBox 33">
                <a:extLst>
                  <a:ext uri="{FF2B5EF4-FFF2-40B4-BE49-F238E27FC236}">
                    <a16:creationId xmlns:a16="http://schemas.microsoft.com/office/drawing/2014/main" id="{8CA89458-FB5A-DC4C-980D-D9B1669CE45C}"/>
                  </a:ext>
                </a:extLst>
              </p:cNvPr>
              <p:cNvSpPr txBox="1">
                <a:spLocks noRot="1" noChangeAspect="1" noMove="1" noResize="1" noEditPoints="1" noAdjustHandles="1" noChangeArrowheads="1" noChangeShapeType="1" noTextEdit="1"/>
              </p:cNvSpPr>
              <p:nvPr/>
            </p:nvSpPr>
            <p:spPr>
              <a:xfrm>
                <a:off x="542614" y="3538669"/>
                <a:ext cx="4992649" cy="745460"/>
              </a:xfrm>
              <a:prstGeom prst="rect">
                <a:avLst/>
              </a:prstGeom>
              <a:blipFill>
                <a:blip r:embed="rId5"/>
                <a:stretch>
                  <a:fillRect l="-1777" r="-254" b="-28814"/>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8C5CE3A0-3EF5-4641-8B6D-FA1419AC1A7E}"/>
              </a:ext>
            </a:extLst>
          </p:cNvPr>
          <p:cNvGrpSpPr/>
          <p:nvPr/>
        </p:nvGrpSpPr>
        <p:grpSpPr>
          <a:xfrm>
            <a:off x="6118200" y="1771941"/>
            <a:ext cx="3848826" cy="3231859"/>
            <a:chOff x="6118200" y="1771941"/>
            <a:chExt cx="3848826" cy="3231859"/>
          </a:xfrm>
        </p:grpSpPr>
        <p:cxnSp>
          <p:nvCxnSpPr>
            <p:cNvPr id="36" name="Straight Arrow Connector 35">
              <a:extLst>
                <a:ext uri="{FF2B5EF4-FFF2-40B4-BE49-F238E27FC236}">
                  <a16:creationId xmlns:a16="http://schemas.microsoft.com/office/drawing/2014/main" id="{E147E8D7-D8DD-2143-80C7-8729FD3A340E}"/>
                </a:ext>
              </a:extLst>
            </p:cNvPr>
            <p:cNvCxnSpPr/>
            <p:nvPr/>
          </p:nvCxnSpPr>
          <p:spPr>
            <a:xfrm flipV="1">
              <a:off x="7136365" y="1946215"/>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8817EB3-9787-5446-B4C9-001F035E2A58}"/>
                </a:ext>
              </a:extLst>
            </p:cNvPr>
            <p:cNvCxnSpPr>
              <a:cxnSpLocks/>
            </p:cNvCxnSpPr>
            <p:nvPr/>
          </p:nvCxnSpPr>
          <p:spPr>
            <a:xfrm>
              <a:off x="7144962" y="3586009"/>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E0D9CDA-7F48-2C41-A601-FE5ED4B43CCE}"/>
                </a:ext>
              </a:extLst>
            </p:cNvPr>
            <p:cNvCxnSpPr>
              <a:cxnSpLocks/>
            </p:cNvCxnSpPr>
            <p:nvPr/>
          </p:nvCxnSpPr>
          <p:spPr>
            <a:xfrm>
              <a:off x="7145280" y="2675248"/>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FF21C6-BE0D-C541-AE02-9C0DD2731468}"/>
                </a:ext>
              </a:extLst>
            </p:cNvPr>
            <p:cNvCxnSpPr>
              <a:cxnSpLocks/>
            </p:cNvCxnSpPr>
            <p:nvPr/>
          </p:nvCxnSpPr>
          <p:spPr>
            <a:xfrm flipH="1" flipV="1">
              <a:off x="9456063" y="2675248"/>
              <a:ext cx="1" cy="910762"/>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884B048-E513-EF49-8ECA-63A493D818E0}"/>
                </a:ext>
              </a:extLst>
            </p:cNvPr>
            <p:cNvCxnSpPr>
              <a:cxnSpLocks/>
            </p:cNvCxnSpPr>
            <p:nvPr/>
          </p:nvCxnSpPr>
          <p:spPr>
            <a:xfrm flipV="1">
              <a:off x="7136364" y="2694400"/>
              <a:ext cx="2315055" cy="88167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510201B-7DE7-A240-AD0E-2A2E4BB47B7D}"/>
                </a:ext>
              </a:extLst>
            </p:cNvPr>
            <p:cNvSpPr txBox="1"/>
            <p:nvPr/>
          </p:nvSpPr>
          <p:spPr>
            <a:xfrm>
              <a:off x="9350379" y="3584388"/>
              <a:ext cx="458780" cy="646331"/>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a:t>
              </a:r>
              <a:endParaRPr lang="en-US" b="1" dirty="0">
                <a:solidFill>
                  <a:schemeClr val="accent3"/>
                </a:solidFill>
              </a:endParaRPr>
            </a:p>
            <a:p>
              <a:r>
                <a:rPr lang="en-US" b="1" dirty="0">
                  <a:solidFill>
                    <a:schemeClr val="accent3"/>
                  </a:solidFill>
                </a:rPr>
                <a:t>(R)</a:t>
              </a:r>
            </a:p>
          </p:txBody>
        </p:sp>
        <p:sp>
          <p:nvSpPr>
            <p:cNvPr id="42" name="TextBox 41">
              <a:extLst>
                <a:ext uri="{FF2B5EF4-FFF2-40B4-BE49-F238E27FC236}">
                  <a16:creationId xmlns:a16="http://schemas.microsoft.com/office/drawing/2014/main" id="{CE7790A3-F5F2-964D-9B64-235BFF43467C}"/>
                </a:ext>
              </a:extLst>
            </p:cNvPr>
            <p:cNvSpPr txBox="1"/>
            <p:nvPr/>
          </p:nvSpPr>
          <p:spPr>
            <a:xfrm>
              <a:off x="6118200" y="2764876"/>
              <a:ext cx="975075" cy="646331"/>
            </a:xfrm>
            <a:prstGeom prst="rect">
              <a:avLst/>
            </a:prstGeom>
            <a:noFill/>
          </p:spPr>
          <p:txBody>
            <a:bodyPr wrap="none" rtlCol="0">
              <a:spAutoFit/>
            </a:bodyPr>
            <a:lstStyle/>
            <a:p>
              <a:r>
                <a:rPr lang="en-US" b="1" dirty="0">
                  <a:solidFill>
                    <a:schemeClr val="accent5"/>
                  </a:solidFill>
                </a:rPr>
                <a:t>V</a:t>
              </a:r>
              <a:r>
                <a:rPr lang="en-US" b="1" baseline="-25000" dirty="0">
                  <a:solidFill>
                    <a:schemeClr val="accent5"/>
                  </a:solidFill>
                </a:rPr>
                <a:t>L </a:t>
              </a:r>
              <a:r>
                <a:rPr lang="en-US" b="1" dirty="0">
                  <a:solidFill>
                    <a:schemeClr val="accent5"/>
                  </a:solidFill>
                </a:rPr>
                <a:t>– V</a:t>
              </a:r>
              <a:r>
                <a:rPr lang="en-US" b="1" baseline="-25000" dirty="0">
                  <a:solidFill>
                    <a:schemeClr val="accent5"/>
                  </a:solidFill>
                </a:rPr>
                <a:t>C</a:t>
              </a:r>
            </a:p>
            <a:p>
              <a:r>
                <a:rPr lang="en-US" b="1" dirty="0">
                  <a:solidFill>
                    <a:schemeClr val="accent5"/>
                  </a:solidFill>
                </a:rPr>
                <a:t>(X</a:t>
              </a:r>
              <a:r>
                <a:rPr lang="en-US" b="1" baseline="-25000" dirty="0">
                  <a:solidFill>
                    <a:schemeClr val="accent5"/>
                  </a:solidFill>
                </a:rPr>
                <a:t>L</a:t>
              </a:r>
              <a:r>
                <a:rPr lang="en-US" b="1" dirty="0">
                  <a:solidFill>
                    <a:schemeClr val="accent5"/>
                  </a:solidFill>
                </a:rPr>
                <a:t> – X</a:t>
              </a:r>
              <a:r>
                <a:rPr lang="en-US" b="1" baseline="-25000" dirty="0">
                  <a:solidFill>
                    <a:schemeClr val="accent5"/>
                  </a:solidFill>
                </a:rPr>
                <a:t>C</a:t>
              </a:r>
              <a:r>
                <a:rPr lang="en-US" b="1" dirty="0">
                  <a:solidFill>
                    <a:schemeClr val="accent5"/>
                  </a:solidFill>
                </a:rPr>
                <a:t>)</a:t>
              </a:r>
            </a:p>
          </p:txBody>
        </p:sp>
        <p:sp>
          <p:nvSpPr>
            <p:cNvPr id="43" name="TextBox 42">
              <a:extLst>
                <a:ext uri="{FF2B5EF4-FFF2-40B4-BE49-F238E27FC236}">
                  <a16:creationId xmlns:a16="http://schemas.microsoft.com/office/drawing/2014/main" id="{88AFEA5B-46D2-E64A-BF19-B95272CE70D0}"/>
                </a:ext>
              </a:extLst>
            </p:cNvPr>
            <p:cNvSpPr txBox="1"/>
            <p:nvPr/>
          </p:nvSpPr>
          <p:spPr>
            <a:xfrm>
              <a:off x="9527482" y="2352082"/>
              <a:ext cx="439544" cy="646331"/>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a:t>
              </a:r>
            </a:p>
            <a:p>
              <a:r>
                <a:rPr lang="en-US" b="1" dirty="0">
                  <a:solidFill>
                    <a:schemeClr val="accent2"/>
                  </a:solidFill>
                </a:rPr>
                <a:t>(Z)</a:t>
              </a:r>
            </a:p>
          </p:txBody>
        </p:sp>
        <p:sp>
          <p:nvSpPr>
            <p:cNvPr id="44" name="TextBox 43">
              <a:extLst>
                <a:ext uri="{FF2B5EF4-FFF2-40B4-BE49-F238E27FC236}">
                  <a16:creationId xmlns:a16="http://schemas.microsoft.com/office/drawing/2014/main" id="{7DE72510-F82A-1B43-985A-F7194C120D7B}"/>
                </a:ext>
              </a:extLst>
            </p:cNvPr>
            <p:cNvSpPr txBox="1"/>
            <p:nvPr/>
          </p:nvSpPr>
          <p:spPr>
            <a:xfrm>
              <a:off x="7609246" y="3285121"/>
              <a:ext cx="308098" cy="369332"/>
            </a:xfrm>
            <a:prstGeom prst="rect">
              <a:avLst/>
            </a:prstGeom>
            <a:noFill/>
          </p:spPr>
          <p:txBody>
            <a:bodyPr wrap="none" rtlCol="0">
              <a:spAutoFit/>
            </a:bodyPr>
            <a:lstStyle/>
            <a:p>
              <a:r>
                <a:rPr lang="en-US" b="1" dirty="0" err="1"/>
                <a:t>θ</a:t>
              </a:r>
              <a:endParaRPr lang="en-US" b="1" dirty="0"/>
            </a:p>
          </p:txBody>
        </p:sp>
        <p:sp>
          <p:nvSpPr>
            <p:cNvPr id="51" name="Freeform 50">
              <a:extLst>
                <a:ext uri="{FF2B5EF4-FFF2-40B4-BE49-F238E27FC236}">
                  <a16:creationId xmlns:a16="http://schemas.microsoft.com/office/drawing/2014/main" id="{986D266C-B71A-F043-9C09-3DB485307F51}"/>
                </a:ext>
              </a:extLst>
            </p:cNvPr>
            <p:cNvSpPr/>
            <p:nvPr/>
          </p:nvSpPr>
          <p:spPr>
            <a:xfrm>
              <a:off x="7854960" y="3292538"/>
              <a:ext cx="55956" cy="251412"/>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a:extLst>
                <a:ext uri="{FF2B5EF4-FFF2-40B4-BE49-F238E27FC236}">
                  <a16:creationId xmlns:a16="http://schemas.microsoft.com/office/drawing/2014/main" id="{2DA98847-87B6-5E4D-986B-6E855E95BC85}"/>
                </a:ext>
              </a:extLst>
            </p:cNvPr>
            <p:cNvSpPr txBox="1"/>
            <p:nvPr/>
          </p:nvSpPr>
          <p:spPr>
            <a:xfrm>
              <a:off x="7441588" y="4634468"/>
              <a:ext cx="1697644" cy="369332"/>
            </a:xfrm>
            <a:prstGeom prst="rect">
              <a:avLst/>
            </a:prstGeom>
            <a:noFill/>
          </p:spPr>
          <p:txBody>
            <a:bodyPr wrap="none" rtlCol="0">
              <a:spAutoFit/>
            </a:bodyPr>
            <a:lstStyle/>
            <a:p>
              <a:r>
                <a:rPr lang="en-US" b="1" dirty="0"/>
                <a:t>Phasor Diagram</a:t>
              </a:r>
            </a:p>
          </p:txBody>
        </p:sp>
        <p:cxnSp>
          <p:nvCxnSpPr>
            <p:cNvPr id="53" name="Straight Arrow Connector 52">
              <a:extLst>
                <a:ext uri="{FF2B5EF4-FFF2-40B4-BE49-F238E27FC236}">
                  <a16:creationId xmlns:a16="http://schemas.microsoft.com/office/drawing/2014/main" id="{C4A600CC-E9D6-6D42-A339-38F5EC5EC162}"/>
                </a:ext>
              </a:extLst>
            </p:cNvPr>
            <p:cNvCxnSpPr>
              <a:cxnSpLocks/>
            </p:cNvCxnSpPr>
            <p:nvPr/>
          </p:nvCxnSpPr>
          <p:spPr>
            <a:xfrm>
              <a:off x="7144962" y="3591980"/>
              <a:ext cx="1324343" cy="0"/>
            </a:xfrm>
            <a:prstGeom prst="straightConnector1">
              <a:avLst/>
            </a:prstGeom>
            <a:ln w="381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004549F-B4B8-894F-AE79-5840A9AEEE5F}"/>
                </a:ext>
              </a:extLst>
            </p:cNvPr>
            <p:cNvSpPr txBox="1"/>
            <p:nvPr/>
          </p:nvSpPr>
          <p:spPr>
            <a:xfrm>
              <a:off x="8111515" y="3563569"/>
              <a:ext cx="357790" cy="369332"/>
            </a:xfrm>
            <a:prstGeom prst="rect">
              <a:avLst/>
            </a:prstGeom>
            <a:noFill/>
          </p:spPr>
          <p:txBody>
            <a:bodyPr wrap="none" rtlCol="0">
              <a:spAutoFit/>
            </a:bodyPr>
            <a:lstStyle/>
            <a:p>
              <a:r>
                <a:rPr lang="en-US" b="1" dirty="0">
                  <a:solidFill>
                    <a:schemeClr val="accent6"/>
                  </a:solidFill>
                </a:rPr>
                <a:t>I</a:t>
              </a:r>
              <a:r>
                <a:rPr lang="en-US" b="1" baseline="-25000" dirty="0">
                  <a:solidFill>
                    <a:schemeClr val="accent6"/>
                  </a:solidFill>
                </a:rPr>
                <a:t>T </a:t>
              </a:r>
            </a:p>
          </p:txBody>
        </p:sp>
        <p:sp>
          <p:nvSpPr>
            <p:cNvPr id="55" name="TextBox 54">
              <a:extLst>
                <a:ext uri="{FF2B5EF4-FFF2-40B4-BE49-F238E27FC236}">
                  <a16:creationId xmlns:a16="http://schemas.microsoft.com/office/drawing/2014/main" id="{C8E23CDA-0FA1-3B46-ACCB-56D93943EF6F}"/>
                </a:ext>
              </a:extLst>
            </p:cNvPr>
            <p:cNvSpPr txBox="1"/>
            <p:nvPr/>
          </p:nvSpPr>
          <p:spPr>
            <a:xfrm>
              <a:off x="6603539" y="1771941"/>
              <a:ext cx="521297" cy="646331"/>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L</a:t>
              </a:r>
            </a:p>
            <a:p>
              <a:r>
                <a:rPr lang="en-US" b="1" dirty="0">
                  <a:solidFill>
                    <a:schemeClr val="accent4"/>
                  </a:solidFill>
                </a:rPr>
                <a:t>(X</a:t>
              </a:r>
              <a:r>
                <a:rPr lang="en-US" b="1" baseline="-25000" dirty="0">
                  <a:solidFill>
                    <a:schemeClr val="accent4"/>
                  </a:solidFill>
                </a:rPr>
                <a:t>L</a:t>
              </a:r>
              <a:r>
                <a:rPr lang="en-US" b="1" dirty="0">
                  <a:solidFill>
                    <a:schemeClr val="accent4"/>
                  </a:solidFill>
                </a:rPr>
                <a:t>)</a:t>
              </a:r>
            </a:p>
          </p:txBody>
        </p:sp>
        <p:cxnSp>
          <p:nvCxnSpPr>
            <p:cNvPr id="56" name="Straight Arrow Connector 55">
              <a:extLst>
                <a:ext uri="{FF2B5EF4-FFF2-40B4-BE49-F238E27FC236}">
                  <a16:creationId xmlns:a16="http://schemas.microsoft.com/office/drawing/2014/main" id="{2088B715-9C69-3F4F-883D-6BFDDC8429E9}"/>
                </a:ext>
              </a:extLst>
            </p:cNvPr>
            <p:cNvCxnSpPr>
              <a:cxnSpLocks/>
            </p:cNvCxnSpPr>
            <p:nvPr/>
          </p:nvCxnSpPr>
          <p:spPr>
            <a:xfrm>
              <a:off x="7132262" y="3584388"/>
              <a:ext cx="0" cy="9142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1318845-B04D-D34C-A41B-CF275FBEEF60}"/>
                </a:ext>
              </a:extLst>
            </p:cNvPr>
            <p:cNvSpPr txBox="1"/>
            <p:nvPr/>
          </p:nvSpPr>
          <p:spPr>
            <a:xfrm>
              <a:off x="6594719" y="4037859"/>
              <a:ext cx="529440" cy="646331"/>
            </a:xfrm>
            <a:prstGeom prst="rect">
              <a:avLst/>
            </a:prstGeom>
            <a:noFill/>
          </p:spPr>
          <p:txBody>
            <a:bodyPr wrap="none" rtlCol="0">
              <a:spAutoFit/>
            </a:bodyPr>
            <a:lstStyle/>
            <a:p>
              <a:r>
                <a:rPr lang="en-US" b="1" dirty="0">
                  <a:solidFill>
                    <a:schemeClr val="accent5"/>
                  </a:solidFill>
                </a:rPr>
                <a:t>V</a:t>
              </a:r>
              <a:r>
                <a:rPr lang="en-US" b="1" baseline="-25000" dirty="0">
                  <a:solidFill>
                    <a:schemeClr val="accent5"/>
                  </a:solidFill>
                </a:rPr>
                <a:t>C</a:t>
              </a:r>
            </a:p>
            <a:p>
              <a:r>
                <a:rPr lang="en-US" b="1" dirty="0">
                  <a:solidFill>
                    <a:schemeClr val="accent5"/>
                  </a:solidFill>
                </a:rPr>
                <a:t>(X</a:t>
              </a:r>
              <a:r>
                <a:rPr lang="en-US" b="1" baseline="-25000" dirty="0">
                  <a:solidFill>
                    <a:schemeClr val="accent5"/>
                  </a:solidFill>
                </a:rPr>
                <a:t>C</a:t>
              </a:r>
              <a:r>
                <a:rPr lang="en-US" b="1" dirty="0">
                  <a:solidFill>
                    <a:schemeClr val="accent5"/>
                  </a:solidFill>
                </a:rPr>
                <a:t>)</a:t>
              </a:r>
            </a:p>
          </p:txBody>
        </p:sp>
        <p:cxnSp>
          <p:nvCxnSpPr>
            <p:cNvPr id="58" name="Straight Arrow Connector 57">
              <a:extLst>
                <a:ext uri="{FF2B5EF4-FFF2-40B4-BE49-F238E27FC236}">
                  <a16:creationId xmlns:a16="http://schemas.microsoft.com/office/drawing/2014/main" id="{48AB43E6-9136-0B4C-86A5-B57BB82FF66A}"/>
                </a:ext>
              </a:extLst>
            </p:cNvPr>
            <p:cNvCxnSpPr>
              <a:cxnSpLocks/>
            </p:cNvCxnSpPr>
            <p:nvPr/>
          </p:nvCxnSpPr>
          <p:spPr>
            <a:xfrm flipV="1">
              <a:off x="7131721" y="2637148"/>
              <a:ext cx="0" cy="914221"/>
            </a:xfrm>
            <a:prstGeom prst="straightConnector1">
              <a:avLst/>
            </a:prstGeom>
            <a:ln w="381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14790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53858</TotalTime>
  <Words>3119</Words>
  <Application>Microsoft Macintosh PowerPoint</Application>
  <PresentationFormat>Custom</PresentationFormat>
  <Paragraphs>515</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 Math</vt:lpstr>
      <vt:lpstr>Open Sans</vt:lpstr>
      <vt:lpstr>Office Theme</vt:lpstr>
      <vt:lpstr>Electrical Principles</vt:lpstr>
      <vt:lpstr>Assumed prior learning</vt:lpstr>
      <vt:lpstr>Outcomes</vt:lpstr>
      <vt:lpstr>Unit 4.6: Series RLC Circuits</vt:lpstr>
      <vt:lpstr>Introduction</vt:lpstr>
      <vt:lpstr>Summary of RL and RC circuits</vt:lpstr>
      <vt:lpstr>RL + RC circuits = RLC circuits</vt:lpstr>
      <vt:lpstr>The basics of solving series RLC circuits</vt:lpstr>
      <vt:lpstr>Series RLC circuits where XL &gt; XC</vt:lpstr>
      <vt:lpstr>Series RLC circuits where XC &gt; XL</vt:lpstr>
      <vt:lpstr>The phase angles in series RLC circuits</vt:lpstr>
      <vt:lpstr>Which is which?</vt:lpstr>
      <vt:lpstr>Solving series RLC circuits – example 1</vt:lpstr>
      <vt:lpstr>Solving series RLC circuits – step 1</vt:lpstr>
      <vt:lpstr>Solving series RLC circuits – step 2</vt:lpstr>
      <vt:lpstr>Solving series RLC circuits – step 2</vt:lpstr>
      <vt:lpstr>Solving series RLC circuits – step 2</vt:lpstr>
      <vt:lpstr>Solving series RLC circuits – step 2</vt:lpstr>
      <vt:lpstr>Solving series RLC circuits – step 2</vt:lpstr>
      <vt:lpstr>Solving series RLC circuits – step 2</vt:lpstr>
      <vt:lpstr>Solving series RLC circuits - solution</vt:lpstr>
      <vt:lpstr>Solving series RLC circuits – example 2</vt:lpstr>
      <vt:lpstr>Video Briefing – Vid01 (1 of 2)</vt:lpstr>
      <vt:lpstr>Video Briefing – Vid01 (2 of 2)</vt:lpstr>
      <vt:lpstr>Video Briefing – Vid02 (1 of 2)</vt:lpstr>
      <vt:lpstr>Video Briefing – Vid02 (2 of 2)</vt:lpstr>
      <vt:lpstr>Video Briefing – Vid03 (1 of 3)</vt:lpstr>
      <vt:lpstr>Video Briefing – Vid03 (2 of 3)</vt:lpstr>
      <vt:lpstr>Video Briefing – Vid03 (3 of 3)</vt:lpstr>
      <vt:lpstr>Image Briefing – Img04</vt:lpstr>
      <vt:lpstr>Image Briefing – Img05</vt:lpstr>
      <vt:lpstr>Video Briefing – Vid04 (1 of 3)</vt:lpstr>
      <vt:lpstr>Video Briefing – Vid04 (2 of 3)</vt:lpstr>
      <vt:lpstr>Video Briefing – Vid04 (3 of 3)</vt:lpstr>
      <vt:lpstr>Video Briefing – Vid05 (1 of 5)</vt:lpstr>
      <vt:lpstr>Video Briefing – Vid05 (2 of 5)</vt:lpstr>
      <vt:lpstr>Video Briefing – Vid05 (3 of 5)</vt:lpstr>
      <vt:lpstr>Video Briefing – Vid05 (4 of 5)</vt:lpstr>
      <vt:lpstr>Video Briefing – Vid05 (5 of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1258</cp:revision>
  <dcterms:created xsi:type="dcterms:W3CDTF">2018-02-02T12:07:09Z</dcterms:created>
  <dcterms:modified xsi:type="dcterms:W3CDTF">2018-11-29T12:36:06Z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