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5"/>
  </p:notesMasterIdLst>
  <p:sldIdLst>
    <p:sldId id="256" r:id="rId2"/>
    <p:sldId id="309" r:id="rId3"/>
    <p:sldId id="268" r:id="rId4"/>
    <p:sldId id="278" r:id="rId5"/>
    <p:sldId id="563" r:id="rId6"/>
    <p:sldId id="644" r:id="rId7"/>
    <p:sldId id="739" r:id="rId8"/>
    <p:sldId id="757" r:id="rId9"/>
    <p:sldId id="756" r:id="rId10"/>
    <p:sldId id="808" r:id="rId11"/>
    <p:sldId id="819" r:id="rId12"/>
    <p:sldId id="648" r:id="rId13"/>
    <p:sldId id="650" r:id="rId14"/>
    <p:sldId id="682" r:id="rId15"/>
    <p:sldId id="810" r:id="rId16"/>
    <p:sldId id="809" r:id="rId17"/>
    <p:sldId id="821" r:id="rId18"/>
    <p:sldId id="822" r:id="rId19"/>
    <p:sldId id="690" r:id="rId20"/>
    <p:sldId id="811" r:id="rId21"/>
    <p:sldId id="686" r:id="rId22"/>
    <p:sldId id="642" r:id="rId23"/>
    <p:sldId id="806" r:id="rId24"/>
    <p:sldId id="643" r:id="rId25"/>
    <p:sldId id="807" r:id="rId26"/>
    <p:sldId id="763" r:id="rId27"/>
    <p:sldId id="812" r:id="rId28"/>
    <p:sldId id="813" r:id="rId29"/>
    <p:sldId id="814" r:id="rId30"/>
    <p:sldId id="815" r:id="rId31"/>
    <p:sldId id="816" r:id="rId32"/>
    <p:sldId id="817" r:id="rId33"/>
    <p:sldId id="818" r:id="rId34"/>
  </p:sldIdLst>
  <p:sldSz cx="10239375" cy="5003800"/>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63"/>
            <p14:sldId id="644"/>
            <p14:sldId id="739"/>
            <p14:sldId id="757"/>
            <p14:sldId id="756"/>
            <p14:sldId id="808"/>
            <p14:sldId id="819"/>
            <p14:sldId id="648"/>
            <p14:sldId id="650"/>
            <p14:sldId id="682"/>
            <p14:sldId id="810"/>
            <p14:sldId id="809"/>
            <p14:sldId id="821"/>
            <p14:sldId id="822"/>
            <p14:sldId id="690"/>
            <p14:sldId id="811"/>
            <p14:sldId id="686"/>
          </p14:sldIdLst>
        </p14:section>
        <p14:section name="Appendix" id="{61A5EB1E-5BAC-224D-8F20-5D1D8E086C2B}">
          <p14:sldIdLst>
            <p14:sldId id="642"/>
            <p14:sldId id="806"/>
            <p14:sldId id="643"/>
            <p14:sldId id="807"/>
            <p14:sldId id="763"/>
            <p14:sldId id="812"/>
            <p14:sldId id="813"/>
            <p14:sldId id="814"/>
            <p14:sldId id="815"/>
            <p14:sldId id="816"/>
            <p14:sldId id="817"/>
            <p14:sldId id="81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D85BE"/>
    <a:srgbClr val="D26764"/>
    <a:srgbClr val="589F64"/>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3"/>
    <p:restoredTop sz="65772" autoAdjust="0"/>
  </p:normalViewPr>
  <p:slideViewPr>
    <p:cSldViewPr snapToGrid="0" snapToObjects="1">
      <p:cViewPr varScale="1">
        <p:scale>
          <a:sx n="89" d="100"/>
          <a:sy n="89" d="100"/>
        </p:scale>
        <p:origin x="12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28/11/2018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based on Img05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based on Img06</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17602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3217812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Img10 = redraw circuit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77236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18.868</a:t>
                </a:r>
                <a:r>
                  <a:rPr lang="en-US" sz="1200" i="0" dirty="0"/>
                  <a:t>Ω</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𝑇</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200</m:t>
                        </m:r>
                        <m:r>
                          <a:rPr lang="en-US" b="0" i="1" smtClean="0">
                            <a:latin typeface="Cambria Math" panose="02040503050406030204" pitchFamily="18" charset="0"/>
                          </a:rPr>
                          <m:t>𝑉</m:t>
                        </m:r>
                      </m:num>
                      <m:den>
                        <m:r>
                          <a:rPr lang="en-US" b="0" i="1" smtClean="0">
                            <a:latin typeface="Cambria Math" panose="02040503050406030204" pitchFamily="18" charset="0"/>
                          </a:rPr>
                          <m:t>10.6</m:t>
                        </m:r>
                        <m:r>
                          <a:rPr lang="en-US" b="0" i="1" smtClean="0">
                            <a:latin typeface="Cambria Math" panose="02040503050406030204" pitchFamily="18" charset="0"/>
                          </a:rPr>
                          <m:t>𝐴</m:t>
                        </m:r>
                      </m:den>
                    </m:f>
                    <m:r>
                      <a:rPr lang="en-US" b="0" i="1" smtClean="0">
                        <a:latin typeface="Cambria Math" panose="02040503050406030204" pitchFamily="18" charset="0"/>
                      </a:rPr>
                      <m:t>=18.868</m:t>
                    </m:r>
                    <m:r>
                      <m:rPr>
                        <m:sty m:val="p"/>
                      </m:rPr>
                      <a:rPr lang="el-GR" b="0" i="1" smtClean="0">
                        <a:latin typeface="Cambria Math" panose="02040503050406030204" pitchFamily="18" charset="0"/>
                        <a:ea typeface="Cambria Math" panose="02040503050406030204" pitchFamily="18" charset="0"/>
                      </a:rPr>
                      <m:t>Ω</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43799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X</a:t>
                </a:r>
                <a:r>
                  <a:rPr lang="en-US" i="0" baseline="-25000" dirty="0"/>
                  <a:t>C</a:t>
                </a:r>
                <a:r>
                  <a:rPr lang="en-US" i="0" dirty="0"/>
                  <a:t> = 16.000Ω</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 know that </a:t>
                </a:r>
                <a14:m>
                  <m:oMath xmlns:m="http://schemas.openxmlformats.org/officeDocument/2006/math">
                    <m:r>
                      <a:rPr lang="en-US" b="0" i="1" smtClean="0">
                        <a:latin typeface="Cambria Math" panose="02040503050406030204" pitchFamily="18" charset="0"/>
                      </a:rPr>
                      <m:t>𝑍</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𝐶</m:t>
                                </m:r>
                              </m:sub>
                            </m:sSub>
                          </m:e>
                          <m:sup>
                            <m:r>
                              <a:rPr lang="en-US" b="0" i="1" smtClean="0">
                                <a:latin typeface="Cambria Math" panose="02040503050406030204" pitchFamily="18" charset="0"/>
                              </a:rPr>
                              <m:t>2</m:t>
                            </m:r>
                          </m:sup>
                        </m:sSup>
                      </m:e>
                    </m:ra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𝑍</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𝐶</m:t>
                            </m:r>
                          </m:sub>
                        </m:sSub>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𝐶</m:t>
                            </m:r>
                          </m:sub>
                        </m:sSub>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𝑍</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𝐶</m:t>
                        </m:r>
                      </m:sub>
                    </m:sSub>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𝑍</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𝑅</m:t>
                            </m:r>
                          </m:e>
                          <m:sup>
                            <m:r>
                              <a:rPr lang="en-US" b="0" i="1" smtClean="0">
                                <a:latin typeface="Cambria Math" panose="02040503050406030204" pitchFamily="18" charset="0"/>
                                <a:ea typeface="Cambria Math" panose="02040503050406030204" pitchFamily="18" charset="0"/>
                              </a:rPr>
                              <m:t>2</m:t>
                            </m:r>
                          </m:sup>
                        </m:sSup>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18.868</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m:t>
                            </m:r>
                          </m:sup>
                        </m:sSup>
                      </m:e>
                    </m:rad>
                    <m:r>
                      <a:rPr lang="en-US" b="0" i="1" smtClean="0">
                        <a:latin typeface="Cambria Math" panose="02040503050406030204" pitchFamily="18" charset="0"/>
                        <a:ea typeface="Cambria Math" panose="02040503050406030204" pitchFamily="18" charset="0"/>
                      </a:rPr>
                      <m:t>=16</m:t>
                    </m:r>
                    <m:r>
                      <m:rPr>
                        <m:sty m:val="p"/>
                      </m:rPr>
                      <a:rPr lang="el-GR" b="0" i="1" smtClean="0">
                        <a:latin typeface="Cambria Math" panose="02040503050406030204" pitchFamily="18" charset="0"/>
                        <a:ea typeface="Cambria Math" panose="02040503050406030204" pitchFamily="18" charset="0"/>
                      </a:rPr>
                      <m:t>Ω</m:t>
                    </m:r>
                  </m:oMath>
                </a14:m>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32818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C = 198.9μF</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 know that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𝐶</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𝑓𝐶</m:t>
                        </m:r>
                      </m:den>
                    </m:f>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𝑓𝐶</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𝐶</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𝐶</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𝐶</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.50.16</m:t>
                        </m:r>
                      </m:den>
                    </m:f>
                    <m:r>
                      <a:rPr lang="en-US" b="0" i="1" smtClean="0">
                        <a:latin typeface="Cambria Math" panose="02040503050406030204" pitchFamily="18" charset="0"/>
                        <a:ea typeface="Cambria Math" panose="02040503050406030204" pitchFamily="18" charset="0"/>
                      </a:rPr>
                      <m:t>=0.0001989</m:t>
                    </m:r>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=198.9</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𝐹</m:t>
                    </m:r>
                  </m:oMath>
                </a14:m>
                <a:r>
                  <a:rPr lang="en-US" i="0" dirty="0"/>
                  <a:t>. If</a:t>
                </a:r>
                <a:r>
                  <a:rPr lang="en-US" i="0" baseline="0" dirty="0"/>
                  <a:t> you are struggling to do this calculation on your calculator, be sure to watch the full worked solution video at the end of this example.</a:t>
                </a:r>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150690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V</a:t>
                </a:r>
                <a:r>
                  <a:rPr lang="en-US" i="0" baseline="-25000" dirty="0"/>
                  <a:t>R</a:t>
                </a:r>
                <a:r>
                  <a:rPr lang="en-US" i="0" dirty="0"/>
                  <a:t> = 106.0V, V</a:t>
                </a:r>
                <a:r>
                  <a:rPr lang="en-US" i="0" baseline="-25000" dirty="0"/>
                  <a:t>L</a:t>
                </a:r>
                <a:r>
                  <a:rPr lang="en-US" i="0" dirty="0"/>
                  <a:t> = 169.6V</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We</a:t>
                </a:r>
                <a:r>
                  <a:rPr lang="en-US" i="0" baseline="0" dirty="0"/>
                  <a:t> know that I</a:t>
                </a:r>
                <a:r>
                  <a:rPr lang="en-US" i="0" baseline="-25000" dirty="0"/>
                  <a:t>T</a:t>
                </a:r>
                <a:r>
                  <a:rPr lang="en-US" i="0" baseline="0" dirty="0"/>
                  <a:t> = I</a:t>
                </a:r>
                <a:r>
                  <a:rPr lang="en-US" i="0" baseline="-25000" dirty="0"/>
                  <a:t>R</a:t>
                </a:r>
                <a:r>
                  <a:rPr lang="en-US" i="0" baseline="0" dirty="0"/>
                  <a:t> = I</a:t>
                </a:r>
                <a:r>
                  <a:rPr lang="en-US" i="0" baseline="-25000" dirty="0"/>
                  <a:t>L</a:t>
                </a:r>
                <a:r>
                  <a:rPr lang="en-US" i="0" baseline="0" dirty="0"/>
                  <a:t>. So V</a:t>
                </a:r>
                <a:r>
                  <a:rPr lang="en-US" i="0" baseline="-25000" dirty="0"/>
                  <a:t>R</a:t>
                </a:r>
                <a:r>
                  <a:rPr lang="en-US" i="0" baseline="0" dirty="0"/>
                  <a:t> = I</a:t>
                </a:r>
                <a:r>
                  <a:rPr lang="en-US" i="0" baseline="-25000" dirty="0"/>
                  <a:t>T</a:t>
                </a:r>
                <a:r>
                  <a:rPr lang="en-US" i="0" baseline="0" dirty="0"/>
                  <a:t> x R = 10.6 x 10 = 160V. V</a:t>
                </a:r>
                <a:r>
                  <a:rPr lang="en-US" i="0" baseline="-25000" dirty="0"/>
                  <a:t>C</a:t>
                </a:r>
                <a:r>
                  <a:rPr lang="en-US" i="0" baseline="0" dirty="0"/>
                  <a:t> = I</a:t>
                </a:r>
                <a:r>
                  <a:rPr lang="en-US" i="0" baseline="-25000" dirty="0"/>
                  <a:t>T</a:t>
                </a:r>
                <a:r>
                  <a:rPr lang="en-US" i="0" baseline="0" dirty="0"/>
                  <a:t> x X</a:t>
                </a:r>
                <a:r>
                  <a:rPr lang="en-US" i="0" baseline="-25000" dirty="0"/>
                  <a:t>C</a:t>
                </a:r>
                <a:r>
                  <a:rPr lang="en-US" i="0" baseline="0" dirty="0"/>
                  <a:t> = 10.6 x 16 = 169.6V</a:t>
                </a:r>
                <a:endParaRPr lang="en-US"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4094269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Fill in the blank question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answer: </a:t>
                </a:r>
                <a:r>
                  <a:rPr lang="en-US" i="0" dirty="0" err="1"/>
                  <a:t>θ</a:t>
                </a:r>
                <a:r>
                  <a:rPr lang="en-US" i="0" dirty="0"/>
                  <a:t> = 57.995°</a:t>
                </a:r>
                <a:endParaRPr lang="en-US" sz="12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Correct – Well done. You got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Incorrect – That is not correct. </a:t>
                </a:r>
                <a:r>
                  <a:rPr lang="en-US" i="0" dirty="0" err="1"/>
                  <a:t>Cosθ</a:t>
                </a:r>
                <a:r>
                  <a:rPr lang="en-US" i="0" dirty="0"/>
                  <a:t> = R/Z= 10/18.868. Therefore </a:t>
                </a:r>
                <a:r>
                  <a:rPr lang="en-US" i="0" dirty="0" err="1"/>
                  <a:t>θ</a:t>
                </a:r>
                <a:r>
                  <a:rPr lang="en-US" i="0" dirty="0"/>
                  <a:t> = 57.995°</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37710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indent="0">
                  <a:buFont typeface="+mj-lt"/>
                  <a:buNone/>
                </a:pPr>
                <a:r>
                  <a:rPr lang="en-GB" sz="1200" dirty="0"/>
                  <a:t>Img11 = https://</a:t>
                </a:r>
                <a:r>
                  <a:rPr lang="en-GB" sz="1200" dirty="0" err="1"/>
                  <a:t>cdn.pixabay.com</a:t>
                </a:r>
                <a:r>
                  <a:rPr lang="en-GB" sz="1200" dirty="0"/>
                  <a:t>/photo/2016/01/03/00/43/upload-1118929_960_720.png – marked for reuse</a:t>
                </a:r>
              </a:p>
              <a:p>
                <a:pPr marL="0" indent="0">
                  <a:buFont typeface="+mj-lt"/>
                  <a:buNone/>
                </a:pPr>
                <a:r>
                  <a:rPr lang="en-GB" sz="1200" dirty="0"/>
                  <a:t>Choose image =  Launch file selection window</a:t>
                </a:r>
              </a:p>
              <a:p>
                <a:pPr marL="0" indent="0">
                  <a:buFont typeface="+mj-lt"/>
                  <a:buNone/>
                </a:pPr>
                <a:r>
                  <a:rPr lang="en-GB" sz="1200" dirty="0"/>
                  <a:t>Upload =   Upload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809970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Img10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Full worked solution = on click, open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See the circuit simulation = on click, open http://</a:t>
                </a:r>
                <a:r>
                  <a:rPr lang="en-US" i="0" dirty="0" err="1"/>
                  <a:t>everycircuit.com</a:t>
                </a:r>
                <a:r>
                  <a:rPr lang="en-US" i="0" dirty="0"/>
                  <a:t>/circuit/6566729630351360 in a new window</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7631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redraw circuit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worked solution = on click, play Vid03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Circuit simulation = on click, open http://</a:t>
                </a:r>
                <a:r>
                  <a:rPr lang="en-US" dirty="0" err="1"/>
                  <a:t>everycircuit.com</a:t>
                </a:r>
                <a:r>
                  <a:rPr lang="en-US"/>
                  <a:t>/circuit/6134386931269632 in a new window</a:t>
                </a:r>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2993597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586628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524319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2753332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3893369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612092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120384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169586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340995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314664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891974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4242662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81680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redraw circuit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Download the worksheet = on click, open Doc01.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Img02 = </a:t>
            </a:r>
            <a:r>
              <a:rPr lang="en-GB" u="none" dirty="0" err="1">
                <a:solidFill>
                  <a:schemeClr val="bg1">
                    <a:lumMod val="75000"/>
                  </a:schemeClr>
                </a:solidFill>
              </a:rPr>
              <a:t>EveryCircuit</a:t>
            </a:r>
            <a:r>
              <a:rPr lang="en-GB" u="none" dirty="0">
                <a:solidFill>
                  <a:schemeClr val="bg1">
                    <a:lumMod val="75000"/>
                  </a:schemeClr>
                </a:solidFill>
              </a:rPr>
              <a:t> logo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solidFill>
                  <a:schemeClr val="bg1">
                    <a:lumMod val="75000"/>
                  </a:schemeClr>
                </a:solidFill>
              </a:rPr>
              <a:t>Vid01 = on click, play Vid01 full screen. See appendix for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01284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Img01 + label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redraw graphs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2046835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Redraw the phasor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351012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redraw the phasor diagram</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4141290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Img07 = based on Img05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based on Img06</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024250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117609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11/28/18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11/28/18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 id="2147483705"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9.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0.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8.tiff"/><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24.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6.xml"/><Relationship Id="rId5" Type="http://schemas.openxmlformats.org/officeDocument/2006/relationships/image" Target="../media/image2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2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8.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7.xml"/><Relationship Id="rId1" Type="http://schemas.openxmlformats.org/officeDocument/2006/relationships/tags" Target="../tags/tag3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31.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tags" Target="../tags/tag3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33.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tiff"/><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4: Solving AC Electrical Circuits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phase angle in series RC circuits</a:t>
            </a:r>
          </a:p>
        </p:txBody>
      </p:sp>
      <p:sp>
        <p:nvSpPr>
          <p:cNvPr id="3" name="Content Placeholder 2"/>
          <p:cNvSpPr>
            <a:spLocks noGrp="1"/>
          </p:cNvSpPr>
          <p:nvPr>
            <p:ph idx="1"/>
          </p:nvPr>
        </p:nvSpPr>
        <p:spPr>
          <a:xfrm>
            <a:off x="1122533" y="1091868"/>
            <a:ext cx="7672758" cy="794088"/>
          </a:xfrm>
        </p:spPr>
        <p:txBody>
          <a:bodyPr>
            <a:noAutofit/>
          </a:bodyPr>
          <a:lstStyle/>
          <a:p>
            <a:pPr marL="0" indent="0" algn="just">
              <a:buNone/>
            </a:pPr>
            <a:r>
              <a:rPr lang="en-US" sz="2400" dirty="0"/>
              <a:t>There are many ways to calculate the phase angle (</a:t>
            </a:r>
            <a:r>
              <a:rPr lang="en-US" sz="2400" dirty="0" err="1"/>
              <a:t>θ</a:t>
            </a:r>
            <a:r>
              <a:rPr lang="en-US" sz="2400" dirty="0"/>
              <a:t>) in a series RL circuit.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FE7216F-7E6A-2446-809A-96095406F1CB}"/>
                  </a:ext>
                </a:extLst>
              </p:cNvPr>
              <p:cNvSpPr txBox="1"/>
              <p:nvPr/>
            </p:nvSpPr>
            <p:spPr>
              <a:xfrm>
                <a:off x="5668953" y="4286152"/>
                <a:ext cx="981679"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0">
                          <a:latin typeface="Cambria Math" panose="02040503050406030204" pitchFamily="18" charset="0"/>
                        </a:rPr>
                        <m:t>cos</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m:rPr>
                              <m:sty m:val="p"/>
                            </m:rPr>
                            <a:rPr lang="en-US" i="0" smtClean="0">
                              <a:solidFill>
                                <a:schemeClr val="accent3"/>
                              </a:solidFill>
                              <a:latin typeface="Cambria Math" panose="02040503050406030204" pitchFamily="18" charset="0"/>
                              <a:ea typeface="Cambria Math" panose="02040503050406030204" pitchFamily="18" charset="0"/>
                            </a:rPr>
                            <m:t>R</m:t>
                          </m:r>
                        </m:num>
                        <m:den>
                          <m:r>
                            <m:rPr>
                              <m:sty m:val="p"/>
                            </m:rPr>
                            <a:rPr lang="en-US" i="0" smtClean="0">
                              <a:solidFill>
                                <a:schemeClr val="accent2"/>
                              </a:solidFill>
                              <a:latin typeface="Cambria Math" panose="02040503050406030204" pitchFamily="18" charset="0"/>
                              <a:ea typeface="Cambria Math" panose="02040503050406030204" pitchFamily="18" charset="0"/>
                            </a:rPr>
                            <m:t>Z</m:t>
                          </m:r>
                        </m:den>
                      </m:f>
                    </m:oMath>
                  </m:oMathPara>
                </a14:m>
                <a:endParaRPr lang="en-US" dirty="0"/>
              </a:p>
            </p:txBody>
          </p:sp>
        </mc:Choice>
        <mc:Fallback xmlns="">
          <p:sp>
            <p:nvSpPr>
              <p:cNvPr id="7" name="TextBox 6">
                <a:extLst>
                  <a:ext uri="{FF2B5EF4-FFF2-40B4-BE49-F238E27FC236}">
                    <a16:creationId xmlns:a16="http://schemas.microsoft.com/office/drawing/2014/main" id="{DFE7216F-7E6A-2446-809A-96095406F1CB}"/>
                  </a:ext>
                </a:extLst>
              </p:cNvPr>
              <p:cNvSpPr txBox="1">
                <a:spLocks noRot="1" noChangeAspect="1" noMove="1" noResize="1" noEditPoints="1" noAdjustHandles="1" noChangeArrowheads="1" noChangeShapeType="1" noTextEdit="1"/>
              </p:cNvSpPr>
              <p:nvPr/>
            </p:nvSpPr>
            <p:spPr>
              <a:xfrm>
                <a:off x="5668953" y="4286152"/>
                <a:ext cx="981679" cy="516745"/>
              </a:xfrm>
              <a:prstGeom prst="rect">
                <a:avLst/>
              </a:prstGeom>
              <a:blipFill>
                <a:blip r:embed="rId4"/>
                <a:stretch>
                  <a:fillRect r="-2532" b="-1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056EC9E-A9A1-2E48-BB57-2A1D2F7127C3}"/>
                  </a:ext>
                </a:extLst>
              </p:cNvPr>
              <p:cNvSpPr/>
              <p:nvPr/>
            </p:nvSpPr>
            <p:spPr>
              <a:xfrm>
                <a:off x="6748822" y="4239986"/>
                <a:ext cx="1234056"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sin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num>
                        <m:den>
                          <m:r>
                            <m:rPr>
                              <m:sty m:val="p"/>
                            </m:rPr>
                            <a:rPr lang="en-US" i="0" smtClean="0">
                              <a:solidFill>
                                <a:schemeClr val="accent2"/>
                              </a:solidFill>
                              <a:latin typeface="Cambria Math" panose="02040503050406030204" pitchFamily="18" charset="0"/>
                              <a:ea typeface="Cambria Math" panose="02040503050406030204" pitchFamily="18" charset="0"/>
                            </a:rPr>
                            <m:t>Z</m:t>
                          </m:r>
                        </m:den>
                      </m:f>
                    </m:oMath>
                  </m:oMathPara>
                </a14:m>
                <a:endParaRPr lang="en-US" dirty="0"/>
              </a:p>
            </p:txBody>
          </p:sp>
        </mc:Choice>
        <mc:Fallback xmlns="">
          <p:sp>
            <p:nvSpPr>
              <p:cNvPr id="8" name="Rectangle 7">
                <a:extLst>
                  <a:ext uri="{FF2B5EF4-FFF2-40B4-BE49-F238E27FC236}">
                    <a16:creationId xmlns:a16="http://schemas.microsoft.com/office/drawing/2014/main" id="{0056EC9E-A9A1-2E48-BB57-2A1D2F7127C3}"/>
                  </a:ext>
                </a:extLst>
              </p:cNvPr>
              <p:cNvSpPr>
                <a:spLocks noRot="1" noChangeAspect="1" noMove="1" noResize="1" noEditPoints="1" noAdjustHandles="1" noChangeArrowheads="1" noChangeShapeType="1" noTextEdit="1"/>
              </p:cNvSpPr>
              <p:nvPr/>
            </p:nvSpPr>
            <p:spPr>
              <a:xfrm>
                <a:off x="6748822" y="4239986"/>
                <a:ext cx="1234056" cy="609077"/>
              </a:xfrm>
              <a:prstGeom prst="rect">
                <a:avLst/>
              </a:prstGeom>
              <a:blipFill>
                <a:blip r:embed="rId5"/>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F024DAFD-9F79-2C4C-88E7-36D864ABA223}"/>
                  </a:ext>
                </a:extLst>
              </p:cNvPr>
              <p:cNvSpPr/>
              <p:nvPr/>
            </p:nvSpPr>
            <p:spPr>
              <a:xfrm>
                <a:off x="8081069" y="4239986"/>
                <a:ext cx="1272528"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X</m:t>
                              </m:r>
                            </m:e>
                            <m:sub>
                              <m:r>
                                <m:rPr>
                                  <m:sty m:val="p"/>
                                </m:rPr>
                                <a:rPr lang="en-US" b="0" i="0" smtClean="0">
                                  <a:solidFill>
                                    <a:schemeClr val="accent4"/>
                                  </a:solidFill>
                                  <a:latin typeface="Cambria Math" panose="02040503050406030204" pitchFamily="18" charset="0"/>
                                  <a:ea typeface="Cambria Math" panose="02040503050406030204" pitchFamily="18" charset="0"/>
                                </a:rPr>
                                <m:t>L</m:t>
                              </m:r>
                            </m:sub>
                          </m:sSub>
                        </m:num>
                        <m:den>
                          <m:r>
                            <m:rPr>
                              <m:sty m:val="p"/>
                            </m:rPr>
                            <a:rPr lang="en-US" b="0" i="0" smtClean="0">
                              <a:solidFill>
                                <a:schemeClr val="accent3"/>
                              </a:solidFill>
                              <a:latin typeface="Cambria Math" panose="02040503050406030204" pitchFamily="18" charset="0"/>
                              <a:ea typeface="Cambria Math" panose="02040503050406030204" pitchFamily="18" charset="0"/>
                            </a:rPr>
                            <m:t>R</m:t>
                          </m:r>
                        </m:den>
                      </m:f>
                    </m:oMath>
                  </m:oMathPara>
                </a14:m>
                <a:endParaRPr lang="en-US" dirty="0"/>
              </a:p>
            </p:txBody>
          </p:sp>
        </mc:Choice>
        <mc:Fallback xmlns="">
          <p:sp>
            <p:nvSpPr>
              <p:cNvPr id="9" name="Rectangle 8">
                <a:extLst>
                  <a:ext uri="{FF2B5EF4-FFF2-40B4-BE49-F238E27FC236}">
                    <a16:creationId xmlns:a16="http://schemas.microsoft.com/office/drawing/2014/main" id="{F024DAFD-9F79-2C4C-88E7-36D864ABA223}"/>
                  </a:ext>
                </a:extLst>
              </p:cNvPr>
              <p:cNvSpPr>
                <a:spLocks noRot="1" noChangeAspect="1" noMove="1" noResize="1" noEditPoints="1" noAdjustHandles="1" noChangeArrowheads="1" noChangeShapeType="1" noTextEdit="1"/>
              </p:cNvSpPr>
              <p:nvPr/>
            </p:nvSpPr>
            <p:spPr>
              <a:xfrm>
                <a:off x="8081069" y="4239986"/>
                <a:ext cx="1272528" cy="609077"/>
              </a:xfrm>
              <a:prstGeom prst="rect">
                <a:avLst/>
              </a:prstGeom>
              <a:blipFill>
                <a:blip r:embed="rId6"/>
                <a:stretch>
                  <a:fillRect b="-20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4FEC5AB4-72E6-AC43-8F25-D730CDDCFE8A}"/>
                  </a:ext>
                </a:extLst>
              </p:cNvPr>
              <p:cNvSpPr txBox="1"/>
              <p:nvPr/>
            </p:nvSpPr>
            <p:spPr>
              <a:xfrm>
                <a:off x="795879" y="4262588"/>
                <a:ext cx="1081771"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i="0" smtClean="0">
                          <a:latin typeface="Cambria Math" panose="02040503050406030204" pitchFamily="18" charset="0"/>
                        </a:rPr>
                        <m:t>cos</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3"/>
                                  </a:solidFill>
                                  <a:latin typeface="Cambria Math" panose="02040503050406030204" pitchFamily="18" charset="0"/>
                                  <a:ea typeface="Cambria Math" panose="02040503050406030204" pitchFamily="18" charset="0"/>
                                </a:rPr>
                              </m:ctrlPr>
                            </m:sSubPr>
                            <m:e>
                              <m:r>
                                <m:rPr>
                                  <m:sty m:val="p"/>
                                </m:rPr>
                                <a:rPr lang="en-US" b="0" i="0" smtClean="0">
                                  <a:solidFill>
                                    <a:schemeClr val="accent3"/>
                                  </a:solidFill>
                                  <a:latin typeface="Cambria Math" panose="02040503050406030204" pitchFamily="18" charset="0"/>
                                  <a:ea typeface="Cambria Math" panose="02040503050406030204" pitchFamily="18" charset="0"/>
                                </a:rPr>
                                <m:t>V</m:t>
                              </m:r>
                            </m:e>
                            <m:sub>
                              <m:r>
                                <m:rPr>
                                  <m:sty m:val="p"/>
                                </m:rPr>
                                <a:rPr lang="en-US" b="0" i="0" smtClean="0">
                                  <a:solidFill>
                                    <a:schemeClr val="accent3"/>
                                  </a:solidFill>
                                  <a:latin typeface="Cambria Math" panose="02040503050406030204" pitchFamily="18" charset="0"/>
                                  <a:ea typeface="Cambria Math" panose="02040503050406030204" pitchFamily="18" charset="0"/>
                                </a:rPr>
                                <m:t>R</m:t>
                              </m:r>
                            </m:sub>
                          </m:sSub>
                        </m:num>
                        <m:den>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b="0" i="0" smtClean="0">
                                  <a:solidFill>
                                    <a:schemeClr val="accent2"/>
                                  </a:solidFill>
                                  <a:latin typeface="Cambria Math" panose="02040503050406030204" pitchFamily="18" charset="0"/>
                                  <a:ea typeface="Cambria Math" panose="02040503050406030204" pitchFamily="18" charset="0"/>
                                </a:rPr>
                                <m:t>V</m:t>
                              </m:r>
                            </m:e>
                            <m:sub>
                              <m:r>
                                <m:rPr>
                                  <m:sty m:val="p"/>
                                </m:rPr>
                                <a:rPr lang="en-US" b="0" i="0" smtClean="0">
                                  <a:solidFill>
                                    <a:schemeClr val="accent2"/>
                                  </a:solidFill>
                                  <a:latin typeface="Cambria Math" panose="02040503050406030204" pitchFamily="18" charset="0"/>
                                  <a:ea typeface="Cambria Math" panose="02040503050406030204" pitchFamily="18" charset="0"/>
                                </a:rPr>
                                <m:t>T</m:t>
                              </m:r>
                            </m:sub>
                          </m:sSub>
                        </m:den>
                      </m:f>
                    </m:oMath>
                  </m:oMathPara>
                </a14:m>
                <a:endParaRPr lang="en-US" dirty="0"/>
              </a:p>
            </p:txBody>
          </p:sp>
        </mc:Choice>
        <mc:Fallback xmlns="">
          <p:sp>
            <p:nvSpPr>
              <p:cNvPr id="61" name="TextBox 60">
                <a:extLst>
                  <a:ext uri="{FF2B5EF4-FFF2-40B4-BE49-F238E27FC236}">
                    <a16:creationId xmlns:a16="http://schemas.microsoft.com/office/drawing/2014/main" id="{4FEC5AB4-72E6-AC43-8F25-D730CDDCFE8A}"/>
                  </a:ext>
                </a:extLst>
              </p:cNvPr>
              <p:cNvSpPr txBox="1">
                <a:spLocks noRot="1" noChangeAspect="1" noMove="1" noResize="1" noEditPoints="1" noAdjustHandles="1" noChangeArrowheads="1" noChangeShapeType="1" noTextEdit="1"/>
              </p:cNvSpPr>
              <p:nvPr/>
            </p:nvSpPr>
            <p:spPr>
              <a:xfrm>
                <a:off x="795879" y="4262588"/>
                <a:ext cx="1081771" cy="563872"/>
              </a:xfrm>
              <a:prstGeom prst="rect">
                <a:avLst/>
              </a:prstGeom>
              <a:blipFill>
                <a:blip r:embed="rId7"/>
                <a:stretch>
                  <a:fillRect l="-1163" t="-4545" b="-6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a:extLst>
                  <a:ext uri="{FF2B5EF4-FFF2-40B4-BE49-F238E27FC236}">
                    <a16:creationId xmlns:a16="http://schemas.microsoft.com/office/drawing/2014/main" id="{50CF52BC-8FC5-5F4B-BBBE-4C4B9E222EA2}"/>
                  </a:ext>
                </a:extLst>
              </p:cNvPr>
              <p:cNvSpPr/>
              <p:nvPr/>
            </p:nvSpPr>
            <p:spPr>
              <a:xfrm>
                <a:off x="1887286" y="4216422"/>
                <a:ext cx="123597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sin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num>
                        <m:den>
                          <m:sSub>
                            <m:sSubPr>
                              <m:ctrlPr>
                                <a:rPr lang="en-US" i="1" smtClean="0">
                                  <a:solidFill>
                                    <a:schemeClr val="accent2"/>
                                  </a:solidFill>
                                  <a:latin typeface="Cambria Math" panose="02040503050406030204" pitchFamily="18" charset="0"/>
                                  <a:ea typeface="Cambria Math" panose="02040503050406030204" pitchFamily="18" charset="0"/>
                                </a:rPr>
                              </m:ctrlPr>
                            </m:sSubPr>
                            <m:e>
                              <m:r>
                                <m:rPr>
                                  <m:sty m:val="p"/>
                                </m:rPr>
                                <a:rPr lang="en-US" b="0" i="0" smtClean="0">
                                  <a:solidFill>
                                    <a:schemeClr val="accent2"/>
                                  </a:solidFill>
                                  <a:latin typeface="Cambria Math" panose="02040503050406030204" pitchFamily="18" charset="0"/>
                                  <a:ea typeface="Cambria Math" panose="02040503050406030204" pitchFamily="18" charset="0"/>
                                </a:rPr>
                                <m:t>V</m:t>
                              </m:r>
                            </m:e>
                            <m:sub>
                              <m:r>
                                <m:rPr>
                                  <m:sty m:val="p"/>
                                </m:rPr>
                                <a:rPr lang="en-US" b="0" i="0" smtClean="0">
                                  <a:solidFill>
                                    <a:schemeClr val="accent2"/>
                                  </a:solidFill>
                                  <a:latin typeface="Cambria Math" panose="02040503050406030204" pitchFamily="18" charset="0"/>
                                  <a:ea typeface="Cambria Math" panose="02040503050406030204" pitchFamily="18" charset="0"/>
                                </a:rPr>
                                <m:t>T</m:t>
                              </m:r>
                            </m:sub>
                          </m:sSub>
                        </m:den>
                      </m:f>
                    </m:oMath>
                  </m:oMathPara>
                </a14:m>
                <a:endParaRPr lang="en-US" dirty="0"/>
              </a:p>
            </p:txBody>
          </p:sp>
        </mc:Choice>
        <mc:Fallback xmlns="">
          <p:sp>
            <p:nvSpPr>
              <p:cNvPr id="62" name="Rectangle 61">
                <a:extLst>
                  <a:ext uri="{FF2B5EF4-FFF2-40B4-BE49-F238E27FC236}">
                    <a16:creationId xmlns:a16="http://schemas.microsoft.com/office/drawing/2014/main" id="{50CF52BC-8FC5-5F4B-BBBE-4C4B9E222EA2}"/>
                  </a:ext>
                </a:extLst>
              </p:cNvPr>
              <p:cNvSpPr>
                <a:spLocks noRot="1" noChangeAspect="1" noMove="1" noResize="1" noEditPoints="1" noAdjustHandles="1" noChangeArrowheads="1" noChangeShapeType="1" noTextEdit="1"/>
              </p:cNvSpPr>
              <p:nvPr/>
            </p:nvSpPr>
            <p:spPr>
              <a:xfrm>
                <a:off x="1887286" y="4216422"/>
                <a:ext cx="1235979" cy="65620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4D25374A-CAEC-994E-9434-07A5C3199768}"/>
                  </a:ext>
                </a:extLst>
              </p:cNvPr>
              <p:cNvSpPr/>
              <p:nvPr/>
            </p:nvSpPr>
            <p:spPr>
              <a:xfrm>
                <a:off x="3132901" y="4216422"/>
                <a:ext cx="1268809"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ea typeface="Cambria Math" panose="02040503050406030204" pitchFamily="18" charset="0"/>
                        </a:rPr>
                        <m:t>tan</m:t>
                      </m:r>
                      <m:r>
                        <m:rPr>
                          <m:sty m:val="p"/>
                        </m:rPr>
                        <a:rPr lang="en-US" i="0">
                          <a:latin typeface="Cambria Math" panose="02040503050406030204" pitchFamily="18" charset="0"/>
                          <a:ea typeface="Cambria Math" panose="02040503050406030204" pitchFamily="18" charset="0"/>
                        </a:rPr>
                        <m:t>θ</m:t>
                      </m:r>
                      <m:r>
                        <a:rPr lang="en-US" i="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sSub>
                            <m:sSubPr>
                              <m:ctrlPr>
                                <a:rPr lang="en-US" i="1" smtClean="0">
                                  <a:solidFill>
                                    <a:schemeClr val="accent4"/>
                                  </a:solidFill>
                                  <a:latin typeface="Cambria Math" panose="02040503050406030204" pitchFamily="18" charset="0"/>
                                  <a:ea typeface="Cambria Math" panose="02040503050406030204" pitchFamily="18" charset="0"/>
                                </a:rPr>
                              </m:ctrlPr>
                            </m:sSubPr>
                            <m:e>
                              <m:r>
                                <m:rPr>
                                  <m:sty m:val="p"/>
                                </m:rPr>
                                <a:rPr lang="en-US" b="0" i="0" smtClean="0">
                                  <a:solidFill>
                                    <a:schemeClr val="accent4"/>
                                  </a:solidFill>
                                  <a:latin typeface="Cambria Math" panose="02040503050406030204" pitchFamily="18" charset="0"/>
                                  <a:ea typeface="Cambria Math" panose="02040503050406030204" pitchFamily="18" charset="0"/>
                                </a:rPr>
                                <m:t>V</m:t>
                              </m:r>
                            </m:e>
                            <m:sub>
                              <m:r>
                                <m:rPr>
                                  <m:sty m:val="p"/>
                                </m:rPr>
                                <a:rPr lang="en-US" b="0" i="0" smtClean="0">
                                  <a:solidFill>
                                    <a:schemeClr val="accent4"/>
                                  </a:solidFill>
                                  <a:latin typeface="Cambria Math" panose="02040503050406030204" pitchFamily="18" charset="0"/>
                                  <a:ea typeface="Cambria Math" panose="02040503050406030204" pitchFamily="18" charset="0"/>
                                </a:rPr>
                                <m:t>C</m:t>
                              </m:r>
                            </m:sub>
                          </m:sSub>
                        </m:num>
                        <m:den>
                          <m:sSub>
                            <m:sSubPr>
                              <m:ctrlPr>
                                <a:rPr lang="en-US" i="1" smtClean="0">
                                  <a:solidFill>
                                    <a:schemeClr val="accent3"/>
                                  </a:solidFill>
                                  <a:latin typeface="Cambria Math" panose="02040503050406030204" pitchFamily="18" charset="0"/>
                                  <a:ea typeface="Cambria Math" panose="02040503050406030204" pitchFamily="18" charset="0"/>
                                </a:rPr>
                              </m:ctrlPr>
                            </m:sSubPr>
                            <m:e>
                              <m:r>
                                <m:rPr>
                                  <m:sty m:val="p"/>
                                </m:rPr>
                                <a:rPr lang="en-US" b="0" i="0" smtClean="0">
                                  <a:solidFill>
                                    <a:schemeClr val="accent3"/>
                                  </a:solidFill>
                                  <a:latin typeface="Cambria Math" panose="02040503050406030204" pitchFamily="18" charset="0"/>
                                  <a:ea typeface="Cambria Math" panose="02040503050406030204" pitchFamily="18" charset="0"/>
                                </a:rPr>
                                <m:t>V</m:t>
                              </m:r>
                            </m:e>
                            <m:sub>
                              <m:r>
                                <m:rPr>
                                  <m:sty m:val="p"/>
                                </m:rPr>
                                <a:rPr lang="en-US" b="0" i="0" smtClean="0">
                                  <a:solidFill>
                                    <a:schemeClr val="accent3"/>
                                  </a:solidFill>
                                  <a:latin typeface="Cambria Math" panose="02040503050406030204" pitchFamily="18" charset="0"/>
                                  <a:ea typeface="Cambria Math" panose="02040503050406030204" pitchFamily="18" charset="0"/>
                                </a:rPr>
                                <m:t>R</m:t>
                              </m:r>
                            </m:sub>
                          </m:sSub>
                        </m:den>
                      </m:f>
                    </m:oMath>
                  </m:oMathPara>
                </a14:m>
                <a:endParaRPr lang="en-US" dirty="0"/>
              </a:p>
            </p:txBody>
          </p:sp>
        </mc:Choice>
        <mc:Fallback xmlns="">
          <p:sp>
            <p:nvSpPr>
              <p:cNvPr id="63" name="Rectangle 62">
                <a:extLst>
                  <a:ext uri="{FF2B5EF4-FFF2-40B4-BE49-F238E27FC236}">
                    <a16:creationId xmlns:a16="http://schemas.microsoft.com/office/drawing/2014/main" id="{4D25374A-CAEC-994E-9434-07A5C3199768}"/>
                  </a:ext>
                </a:extLst>
              </p:cNvPr>
              <p:cNvSpPr>
                <a:spLocks noRot="1" noChangeAspect="1" noMove="1" noResize="1" noEditPoints="1" noAdjustHandles="1" noChangeArrowheads="1" noChangeShapeType="1" noTextEdit="1"/>
              </p:cNvSpPr>
              <p:nvPr/>
            </p:nvSpPr>
            <p:spPr>
              <a:xfrm>
                <a:off x="3132901" y="4216422"/>
                <a:ext cx="1268809" cy="656205"/>
              </a:xfrm>
              <a:prstGeom prst="rect">
                <a:avLst/>
              </a:prstGeom>
              <a:blipFill>
                <a:blip r:embed="rId9"/>
                <a:stretch>
                  <a:fillRect/>
                </a:stretch>
              </a:blipFill>
            </p:spPr>
            <p:txBody>
              <a:bodyPr/>
              <a:lstStyle/>
              <a:p>
                <a:r>
                  <a:rPr lang="en-US">
                    <a:noFill/>
                  </a:rPr>
                  <a:t> </a:t>
                </a:r>
              </a:p>
            </p:txBody>
          </p:sp>
        </mc:Fallback>
      </mc:AlternateContent>
      <p:sp>
        <p:nvSpPr>
          <p:cNvPr id="65" name="Rounded Rectangle 64">
            <a:extLst>
              <a:ext uri="{FF2B5EF4-FFF2-40B4-BE49-F238E27FC236}">
                <a16:creationId xmlns:a16="http://schemas.microsoft.com/office/drawing/2014/main" id="{A3F39CB0-A653-7D46-A227-8A4BFA13EEE8}"/>
              </a:ext>
            </a:extLst>
          </p:cNvPr>
          <p:cNvSpPr/>
          <p:nvPr/>
        </p:nvSpPr>
        <p:spPr>
          <a:xfrm>
            <a:off x="722547" y="1806923"/>
            <a:ext cx="3785029" cy="3175360"/>
          </a:xfrm>
          <a:prstGeom prst="roundRect">
            <a:avLst>
              <a:gd name="adj" fmla="val 10230"/>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a:extLst>
              <a:ext uri="{FF2B5EF4-FFF2-40B4-BE49-F238E27FC236}">
                <a16:creationId xmlns:a16="http://schemas.microsoft.com/office/drawing/2014/main" id="{B0290931-3A69-0444-8A8E-35425DCB537B}"/>
              </a:ext>
            </a:extLst>
          </p:cNvPr>
          <p:cNvSpPr/>
          <p:nvPr/>
        </p:nvSpPr>
        <p:spPr>
          <a:xfrm>
            <a:off x="5568568" y="1814456"/>
            <a:ext cx="3785029" cy="3175360"/>
          </a:xfrm>
          <a:prstGeom prst="roundRect">
            <a:avLst>
              <a:gd name="adj" fmla="val 10230"/>
            </a:avLst>
          </a:prstGeom>
          <a:no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C172846D-22E9-4949-9A3F-C3AA8D541DF2}"/>
              </a:ext>
            </a:extLst>
          </p:cNvPr>
          <p:cNvGrpSpPr/>
          <p:nvPr/>
        </p:nvGrpSpPr>
        <p:grpSpPr>
          <a:xfrm>
            <a:off x="722547" y="1880507"/>
            <a:ext cx="3590675" cy="2231594"/>
            <a:chOff x="6465932" y="1971165"/>
            <a:chExt cx="3590675" cy="2231594"/>
          </a:xfrm>
        </p:grpSpPr>
        <p:cxnSp>
          <p:nvCxnSpPr>
            <p:cNvPr id="60" name="Straight Arrow Connector 59">
              <a:extLst>
                <a:ext uri="{FF2B5EF4-FFF2-40B4-BE49-F238E27FC236}">
                  <a16:creationId xmlns:a16="http://schemas.microsoft.com/office/drawing/2014/main" id="{07723548-EB92-EF47-8214-FC4F50A109E6}"/>
                </a:ext>
              </a:extLst>
            </p:cNvPr>
            <p:cNvCxnSpPr>
              <a:cxnSpLocks/>
            </p:cNvCxnSpPr>
            <p:nvPr/>
          </p:nvCxnSpPr>
          <p:spPr>
            <a:xfrm>
              <a:off x="7153835" y="2382594"/>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D5C39EA7-68FC-1748-8430-530A07DEAE8E}"/>
                </a:ext>
              </a:extLst>
            </p:cNvPr>
            <p:cNvCxnSpPr>
              <a:cxnSpLocks/>
            </p:cNvCxnSpPr>
            <p:nvPr/>
          </p:nvCxnSpPr>
          <p:spPr>
            <a:xfrm>
              <a:off x="7162432" y="2358152"/>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B0EBF4C-8A8C-4A4E-A071-64C1C1FDB782}"/>
                </a:ext>
              </a:extLst>
            </p:cNvPr>
            <p:cNvCxnSpPr>
              <a:cxnSpLocks/>
            </p:cNvCxnSpPr>
            <p:nvPr/>
          </p:nvCxnSpPr>
          <p:spPr>
            <a:xfrm>
              <a:off x="7162432" y="4023320"/>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5DC86E82-D64E-5C41-91F9-9D921C3E8FE4}"/>
                </a:ext>
              </a:extLst>
            </p:cNvPr>
            <p:cNvCxnSpPr>
              <a:cxnSpLocks/>
            </p:cNvCxnSpPr>
            <p:nvPr/>
          </p:nvCxnSpPr>
          <p:spPr>
            <a:xfrm flipH="1" flipV="1">
              <a:off x="9464936" y="2382595"/>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3A1E944A-B1FF-0349-A0F7-70F12170C5DB}"/>
                </a:ext>
              </a:extLst>
            </p:cNvPr>
            <p:cNvCxnSpPr>
              <a:cxnSpLocks/>
            </p:cNvCxnSpPr>
            <p:nvPr/>
          </p:nvCxnSpPr>
          <p:spPr>
            <a:xfrm>
              <a:off x="7162432" y="2375808"/>
              <a:ext cx="2311101" cy="16465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D818754C-0D7B-7543-AC58-F6BAF89B09E5}"/>
                </a:ext>
              </a:extLst>
            </p:cNvPr>
            <p:cNvSpPr txBox="1"/>
            <p:nvPr/>
          </p:nvSpPr>
          <p:spPr>
            <a:xfrm>
              <a:off x="7478046" y="2325069"/>
              <a:ext cx="308098" cy="369332"/>
            </a:xfrm>
            <a:prstGeom prst="rect">
              <a:avLst/>
            </a:prstGeom>
            <a:noFill/>
          </p:spPr>
          <p:txBody>
            <a:bodyPr wrap="none" rtlCol="0">
              <a:spAutoFit/>
            </a:bodyPr>
            <a:lstStyle/>
            <a:p>
              <a:r>
                <a:rPr lang="en-US" b="1" dirty="0" err="1"/>
                <a:t>θ</a:t>
              </a:r>
              <a:endParaRPr lang="en-US" b="1" dirty="0"/>
            </a:p>
          </p:txBody>
        </p:sp>
        <p:grpSp>
          <p:nvGrpSpPr>
            <p:cNvPr id="71" name="Group 70">
              <a:extLst>
                <a:ext uri="{FF2B5EF4-FFF2-40B4-BE49-F238E27FC236}">
                  <a16:creationId xmlns:a16="http://schemas.microsoft.com/office/drawing/2014/main" id="{25DDB336-E8AE-F641-95BA-DC7D3E081D2E}"/>
                </a:ext>
              </a:extLst>
            </p:cNvPr>
            <p:cNvGrpSpPr/>
            <p:nvPr/>
          </p:nvGrpSpPr>
          <p:grpSpPr>
            <a:xfrm>
              <a:off x="6465932" y="3795663"/>
              <a:ext cx="817340" cy="369332"/>
              <a:chOff x="6445392" y="2349231"/>
              <a:chExt cx="817340" cy="369332"/>
            </a:xfrm>
          </p:grpSpPr>
          <p:sp>
            <p:nvSpPr>
              <p:cNvPr id="83" name="TextBox 82">
                <a:extLst>
                  <a:ext uri="{FF2B5EF4-FFF2-40B4-BE49-F238E27FC236}">
                    <a16:creationId xmlns:a16="http://schemas.microsoft.com/office/drawing/2014/main" id="{18B5C98B-5E76-EF40-AA5C-5677B3BD398B}"/>
                  </a:ext>
                </a:extLst>
              </p:cNvPr>
              <p:cNvSpPr txBox="1"/>
              <p:nvPr/>
            </p:nvSpPr>
            <p:spPr>
              <a:xfrm>
                <a:off x="6445392" y="2349231"/>
                <a:ext cx="817340" cy="369332"/>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C </a:t>
                </a:r>
                <a:r>
                  <a:rPr lang="en-US" b="1" dirty="0">
                    <a:solidFill>
                      <a:schemeClr val="accent4"/>
                    </a:solidFill>
                  </a:rPr>
                  <a:t>-90°</a:t>
                </a:r>
              </a:p>
            </p:txBody>
          </p:sp>
          <p:cxnSp>
            <p:nvCxnSpPr>
              <p:cNvPr id="84" name="Straight Connector 83">
                <a:extLst>
                  <a:ext uri="{FF2B5EF4-FFF2-40B4-BE49-F238E27FC236}">
                    <a16:creationId xmlns:a16="http://schemas.microsoft.com/office/drawing/2014/main" id="{80111995-CD77-E043-A76F-A0969DB6F30F}"/>
                  </a:ext>
                </a:extLst>
              </p:cNvPr>
              <p:cNvCxnSpPr/>
              <p:nvPr/>
            </p:nvCxnSpPr>
            <p:spPr>
              <a:xfrm>
                <a:off x="6752793" y="2426719"/>
                <a:ext cx="0" cy="22454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D0D2A59-D1C5-4D4E-AFC4-A9906C923E53}"/>
                  </a:ext>
                </a:extLst>
              </p:cNvPr>
              <p:cNvCxnSpPr>
                <a:cxnSpLocks/>
              </p:cNvCxnSpPr>
              <p:nvPr/>
            </p:nvCxnSpPr>
            <p:spPr>
              <a:xfrm>
                <a:off x="6752793" y="2651268"/>
                <a:ext cx="3805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5C8BB829-1B6C-A942-B50C-2E5E90F4A036}"/>
                </a:ext>
              </a:extLst>
            </p:cNvPr>
            <p:cNvGrpSpPr/>
            <p:nvPr/>
          </p:nvGrpSpPr>
          <p:grpSpPr>
            <a:xfrm>
              <a:off x="9300005" y="1971165"/>
              <a:ext cx="638316" cy="369332"/>
              <a:chOff x="9179229" y="2313640"/>
              <a:chExt cx="638316" cy="369332"/>
            </a:xfrm>
          </p:grpSpPr>
          <p:sp>
            <p:nvSpPr>
              <p:cNvPr id="80" name="TextBox 79">
                <a:extLst>
                  <a:ext uri="{FF2B5EF4-FFF2-40B4-BE49-F238E27FC236}">
                    <a16:creationId xmlns:a16="http://schemas.microsoft.com/office/drawing/2014/main" id="{0B4B3DB4-0733-B947-A045-E110F9511021}"/>
                  </a:ext>
                </a:extLst>
              </p:cNvPr>
              <p:cNvSpPr txBox="1"/>
              <p:nvPr/>
            </p:nvSpPr>
            <p:spPr>
              <a:xfrm>
                <a:off x="9179229" y="2313640"/>
                <a:ext cx="638316" cy="369332"/>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 </a:t>
                </a:r>
                <a:r>
                  <a:rPr lang="en-US" b="1" dirty="0">
                    <a:solidFill>
                      <a:schemeClr val="accent3"/>
                    </a:solidFill>
                  </a:rPr>
                  <a:t>0°</a:t>
                </a:r>
                <a:endParaRPr lang="en-US" b="1" baseline="-25000" dirty="0">
                  <a:solidFill>
                    <a:schemeClr val="accent3"/>
                  </a:solidFill>
                </a:endParaRPr>
              </a:p>
            </p:txBody>
          </p:sp>
          <p:cxnSp>
            <p:nvCxnSpPr>
              <p:cNvPr id="81" name="Straight Connector 80">
                <a:extLst>
                  <a:ext uri="{FF2B5EF4-FFF2-40B4-BE49-F238E27FC236}">
                    <a16:creationId xmlns:a16="http://schemas.microsoft.com/office/drawing/2014/main" id="{0748E4AC-5E75-4949-965D-0972803C9479}"/>
                  </a:ext>
                </a:extLst>
              </p:cNvPr>
              <p:cNvCxnSpPr/>
              <p:nvPr/>
            </p:nvCxnSpPr>
            <p:spPr>
              <a:xfrm>
                <a:off x="9509961" y="2389754"/>
                <a:ext cx="0" cy="2245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1818FB4-6085-B948-8247-A94B102041D6}"/>
                  </a:ext>
                </a:extLst>
              </p:cNvPr>
              <p:cNvCxnSpPr>
                <a:cxnSpLocks/>
              </p:cNvCxnSpPr>
              <p:nvPr/>
            </p:nvCxnSpPr>
            <p:spPr>
              <a:xfrm rot="16200000">
                <a:off x="9622236" y="2502028"/>
                <a:ext cx="0" cy="2245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A007D9E7-042C-3341-9254-E3C4E635975E}"/>
                </a:ext>
              </a:extLst>
            </p:cNvPr>
            <p:cNvGrpSpPr/>
            <p:nvPr/>
          </p:nvGrpSpPr>
          <p:grpSpPr>
            <a:xfrm>
              <a:off x="9498441" y="3833427"/>
              <a:ext cx="558166" cy="369332"/>
              <a:chOff x="5119687" y="1874372"/>
              <a:chExt cx="558166" cy="369332"/>
            </a:xfrm>
          </p:grpSpPr>
          <p:sp>
            <p:nvSpPr>
              <p:cNvPr id="77" name="TextBox 76">
                <a:extLst>
                  <a:ext uri="{FF2B5EF4-FFF2-40B4-BE49-F238E27FC236}">
                    <a16:creationId xmlns:a16="http://schemas.microsoft.com/office/drawing/2014/main" id="{B3761995-E4B6-5F41-9952-A16591D8116E}"/>
                  </a:ext>
                </a:extLst>
              </p:cNvPr>
              <p:cNvSpPr txBox="1"/>
              <p:nvPr/>
            </p:nvSpPr>
            <p:spPr>
              <a:xfrm>
                <a:off x="5119687" y="1874372"/>
                <a:ext cx="558166" cy="369332"/>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 </a:t>
                </a:r>
                <a:r>
                  <a:rPr lang="en-US" b="1" dirty="0" err="1">
                    <a:solidFill>
                      <a:schemeClr val="accent2"/>
                    </a:solidFill>
                  </a:rPr>
                  <a:t>θ</a:t>
                </a:r>
                <a:endParaRPr lang="en-US" b="1" baseline="-25000" dirty="0">
                  <a:solidFill>
                    <a:schemeClr val="accent2"/>
                  </a:solidFill>
                </a:endParaRPr>
              </a:p>
            </p:txBody>
          </p:sp>
          <p:cxnSp>
            <p:nvCxnSpPr>
              <p:cNvPr id="78" name="Straight Connector 77">
                <a:extLst>
                  <a:ext uri="{FF2B5EF4-FFF2-40B4-BE49-F238E27FC236}">
                    <a16:creationId xmlns:a16="http://schemas.microsoft.com/office/drawing/2014/main" id="{C5FC983E-393B-4F4F-B2EF-821A143FC3BF}"/>
                  </a:ext>
                </a:extLst>
              </p:cNvPr>
              <p:cNvCxnSpPr/>
              <p:nvPr/>
            </p:nvCxnSpPr>
            <p:spPr>
              <a:xfrm>
                <a:off x="5433351" y="1950523"/>
                <a:ext cx="0" cy="224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2786242-5B43-FA47-9F48-72E3CD24C210}"/>
                  </a:ext>
                </a:extLst>
              </p:cNvPr>
              <p:cNvCxnSpPr>
                <a:cxnSpLocks/>
              </p:cNvCxnSpPr>
              <p:nvPr/>
            </p:nvCxnSpPr>
            <p:spPr>
              <a:xfrm rot="16200000">
                <a:off x="5545626" y="2062797"/>
                <a:ext cx="0" cy="224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4" name="Freeform 73">
              <a:extLst>
                <a:ext uri="{FF2B5EF4-FFF2-40B4-BE49-F238E27FC236}">
                  <a16:creationId xmlns:a16="http://schemas.microsoft.com/office/drawing/2014/main" id="{F8BECB94-58EF-3647-A54D-FF60AD2C79F0}"/>
                </a:ext>
              </a:extLst>
            </p:cNvPr>
            <p:cNvSpPr/>
            <p:nvPr/>
          </p:nvSpPr>
          <p:spPr>
            <a:xfrm flipV="1">
              <a:off x="7680342" y="2381989"/>
              <a:ext cx="182880" cy="344244"/>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a:extLst>
              <a:ext uri="{FF2B5EF4-FFF2-40B4-BE49-F238E27FC236}">
                <a16:creationId xmlns:a16="http://schemas.microsoft.com/office/drawing/2014/main" id="{CB9A1A9B-3E7C-124C-B4C4-298C48C86383}"/>
              </a:ext>
            </a:extLst>
          </p:cNvPr>
          <p:cNvGrpSpPr/>
          <p:nvPr/>
        </p:nvGrpSpPr>
        <p:grpSpPr>
          <a:xfrm>
            <a:off x="5770643" y="1974925"/>
            <a:ext cx="3352332" cy="2267029"/>
            <a:chOff x="6619672" y="2343602"/>
            <a:chExt cx="3352332" cy="2267029"/>
          </a:xfrm>
        </p:grpSpPr>
        <p:cxnSp>
          <p:nvCxnSpPr>
            <p:cNvPr id="109" name="Straight Arrow Connector 108">
              <a:extLst>
                <a:ext uri="{FF2B5EF4-FFF2-40B4-BE49-F238E27FC236}">
                  <a16:creationId xmlns:a16="http://schemas.microsoft.com/office/drawing/2014/main" id="{0E3F4BB5-D039-3645-8799-B1FF26633CF2}"/>
                </a:ext>
              </a:extLst>
            </p:cNvPr>
            <p:cNvCxnSpPr>
              <a:cxnSpLocks/>
            </p:cNvCxnSpPr>
            <p:nvPr/>
          </p:nvCxnSpPr>
          <p:spPr>
            <a:xfrm>
              <a:off x="7153835" y="2630028"/>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EF91DEC-89B5-B247-9BCF-18F4DD11A618}"/>
                </a:ext>
              </a:extLst>
            </p:cNvPr>
            <p:cNvCxnSpPr>
              <a:cxnSpLocks/>
            </p:cNvCxnSpPr>
            <p:nvPr/>
          </p:nvCxnSpPr>
          <p:spPr>
            <a:xfrm>
              <a:off x="7149112" y="2609494"/>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10336AF-054B-C746-B15A-D87EB097C0F3}"/>
                </a:ext>
              </a:extLst>
            </p:cNvPr>
            <p:cNvCxnSpPr>
              <a:cxnSpLocks/>
            </p:cNvCxnSpPr>
            <p:nvPr/>
          </p:nvCxnSpPr>
          <p:spPr>
            <a:xfrm>
              <a:off x="7149112" y="4279651"/>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ABB3591A-39DB-B24E-A188-96BC4CCD6315}"/>
                </a:ext>
              </a:extLst>
            </p:cNvPr>
            <p:cNvCxnSpPr>
              <a:cxnSpLocks/>
            </p:cNvCxnSpPr>
            <p:nvPr/>
          </p:nvCxnSpPr>
          <p:spPr>
            <a:xfrm flipH="1" flipV="1">
              <a:off x="9464936" y="2630029"/>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09AC6B15-F6E2-7041-8E9D-82BB4D103C8B}"/>
                </a:ext>
              </a:extLst>
            </p:cNvPr>
            <p:cNvCxnSpPr>
              <a:cxnSpLocks/>
            </p:cNvCxnSpPr>
            <p:nvPr/>
          </p:nvCxnSpPr>
          <p:spPr>
            <a:xfrm>
              <a:off x="7153834" y="2630028"/>
              <a:ext cx="2311102" cy="16298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C389AD09-CFD7-C74B-99D1-B8628E6A1305}"/>
                </a:ext>
              </a:extLst>
            </p:cNvPr>
            <p:cNvSpPr txBox="1"/>
            <p:nvPr/>
          </p:nvSpPr>
          <p:spPr>
            <a:xfrm>
              <a:off x="9480364" y="2343602"/>
              <a:ext cx="458780" cy="646331"/>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a:t>
              </a:r>
            </a:p>
            <a:p>
              <a:r>
                <a:rPr lang="en-US" b="1" dirty="0">
                  <a:solidFill>
                    <a:schemeClr val="accent3"/>
                  </a:solidFill>
                </a:rPr>
                <a:t>(R)</a:t>
              </a:r>
              <a:endParaRPr lang="en-US" b="1" baseline="-25000" dirty="0">
                <a:solidFill>
                  <a:schemeClr val="accent3"/>
                </a:solidFill>
              </a:endParaRPr>
            </a:p>
          </p:txBody>
        </p:sp>
        <p:sp>
          <p:nvSpPr>
            <p:cNvPr id="115" name="TextBox 114">
              <a:extLst>
                <a:ext uri="{FF2B5EF4-FFF2-40B4-BE49-F238E27FC236}">
                  <a16:creationId xmlns:a16="http://schemas.microsoft.com/office/drawing/2014/main" id="{B514E518-D96B-7C44-A14B-07CD98D1E13A}"/>
                </a:ext>
              </a:extLst>
            </p:cNvPr>
            <p:cNvSpPr txBox="1"/>
            <p:nvPr/>
          </p:nvSpPr>
          <p:spPr>
            <a:xfrm>
              <a:off x="6619673" y="2562486"/>
              <a:ext cx="529440"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C</a:t>
              </a:r>
            </a:p>
            <a:p>
              <a:r>
                <a:rPr lang="en-US" b="1" dirty="0">
                  <a:solidFill>
                    <a:schemeClr val="accent4"/>
                  </a:solidFill>
                </a:rPr>
                <a:t>(X</a:t>
              </a:r>
              <a:r>
                <a:rPr lang="en-US" b="1" baseline="-25000" dirty="0">
                  <a:solidFill>
                    <a:schemeClr val="accent4"/>
                  </a:solidFill>
                </a:rPr>
                <a:t>C</a:t>
              </a:r>
              <a:r>
                <a:rPr lang="en-US" b="1" dirty="0">
                  <a:solidFill>
                    <a:schemeClr val="accent4"/>
                  </a:solidFill>
                </a:rPr>
                <a:t>)</a:t>
              </a:r>
            </a:p>
          </p:txBody>
        </p:sp>
        <p:sp>
          <p:nvSpPr>
            <p:cNvPr id="116" name="TextBox 115">
              <a:extLst>
                <a:ext uri="{FF2B5EF4-FFF2-40B4-BE49-F238E27FC236}">
                  <a16:creationId xmlns:a16="http://schemas.microsoft.com/office/drawing/2014/main" id="{DB0D0F50-E13B-F644-8855-CED2BF84C931}"/>
                </a:ext>
              </a:extLst>
            </p:cNvPr>
            <p:cNvSpPr txBox="1"/>
            <p:nvPr/>
          </p:nvSpPr>
          <p:spPr>
            <a:xfrm>
              <a:off x="9532460" y="3964300"/>
              <a:ext cx="439544" cy="646331"/>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a:t>
              </a:r>
            </a:p>
            <a:p>
              <a:r>
                <a:rPr lang="en-US" b="1" dirty="0">
                  <a:solidFill>
                    <a:schemeClr val="accent2"/>
                  </a:solidFill>
                </a:rPr>
                <a:t>(Z)</a:t>
              </a:r>
              <a:endParaRPr lang="en-US" b="1" baseline="-25000" dirty="0">
                <a:solidFill>
                  <a:schemeClr val="accent2"/>
                </a:solidFill>
              </a:endParaRPr>
            </a:p>
          </p:txBody>
        </p:sp>
        <p:sp>
          <p:nvSpPr>
            <p:cNvPr id="117" name="Freeform 116">
              <a:extLst>
                <a:ext uri="{FF2B5EF4-FFF2-40B4-BE49-F238E27FC236}">
                  <a16:creationId xmlns:a16="http://schemas.microsoft.com/office/drawing/2014/main" id="{A065753C-767C-F049-B2D5-7435B6BCA9C0}"/>
                </a:ext>
              </a:extLst>
            </p:cNvPr>
            <p:cNvSpPr/>
            <p:nvPr/>
          </p:nvSpPr>
          <p:spPr>
            <a:xfrm flipV="1">
              <a:off x="7717056" y="2625060"/>
              <a:ext cx="182880" cy="344244"/>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TextBox 118">
              <a:extLst>
                <a:ext uri="{FF2B5EF4-FFF2-40B4-BE49-F238E27FC236}">
                  <a16:creationId xmlns:a16="http://schemas.microsoft.com/office/drawing/2014/main" id="{30B5789E-93BA-664D-A063-A5EAF675BCDA}"/>
                </a:ext>
              </a:extLst>
            </p:cNvPr>
            <p:cNvSpPr txBox="1"/>
            <p:nvPr/>
          </p:nvSpPr>
          <p:spPr>
            <a:xfrm>
              <a:off x="6619672" y="3936719"/>
              <a:ext cx="529440"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C</a:t>
              </a:r>
            </a:p>
            <a:p>
              <a:r>
                <a:rPr lang="en-US" b="1" dirty="0">
                  <a:solidFill>
                    <a:schemeClr val="accent4"/>
                  </a:solidFill>
                </a:rPr>
                <a:t>(X</a:t>
              </a:r>
              <a:r>
                <a:rPr lang="en-US" b="1" baseline="-25000" dirty="0">
                  <a:solidFill>
                    <a:schemeClr val="accent4"/>
                  </a:solidFill>
                </a:rPr>
                <a:t>C</a:t>
              </a:r>
              <a:r>
                <a:rPr lang="en-US" b="1" dirty="0">
                  <a:solidFill>
                    <a:schemeClr val="accent4"/>
                  </a:solidFill>
                </a:rPr>
                <a:t>)</a:t>
              </a:r>
            </a:p>
          </p:txBody>
        </p:sp>
        <p:sp>
          <p:nvSpPr>
            <p:cNvPr id="120" name="TextBox 119">
              <a:extLst>
                <a:ext uri="{FF2B5EF4-FFF2-40B4-BE49-F238E27FC236}">
                  <a16:creationId xmlns:a16="http://schemas.microsoft.com/office/drawing/2014/main" id="{DFF0C624-BF3A-B945-9BAC-6C8566431C23}"/>
                </a:ext>
              </a:extLst>
            </p:cNvPr>
            <p:cNvSpPr txBox="1"/>
            <p:nvPr/>
          </p:nvSpPr>
          <p:spPr>
            <a:xfrm>
              <a:off x="7442844" y="2574894"/>
              <a:ext cx="308098" cy="369332"/>
            </a:xfrm>
            <a:prstGeom prst="rect">
              <a:avLst/>
            </a:prstGeom>
            <a:noFill/>
          </p:spPr>
          <p:txBody>
            <a:bodyPr wrap="none" rtlCol="0">
              <a:spAutoFit/>
            </a:bodyPr>
            <a:lstStyle/>
            <a:p>
              <a:r>
                <a:rPr lang="en-US" b="1" dirty="0" err="1"/>
                <a:t>θ</a:t>
              </a:r>
              <a:endParaRPr lang="en-US" b="1" dirty="0"/>
            </a:p>
          </p:txBody>
        </p:sp>
      </p:grpSp>
    </p:spTree>
    <p:custDataLst>
      <p:tags r:id="rId1"/>
    </p:custDataLst>
    <p:extLst>
      <p:ext uri="{BB962C8B-B14F-4D97-AF65-F5344CB8AC3E}">
        <p14:creationId xmlns:p14="http://schemas.microsoft.com/office/powerpoint/2010/main" val="2073202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Power in series RC circuits</a:t>
            </a:r>
          </a:p>
        </p:txBody>
      </p:sp>
      <p:sp>
        <p:nvSpPr>
          <p:cNvPr id="3" name="Content Placeholder 2"/>
          <p:cNvSpPr>
            <a:spLocks noGrp="1"/>
          </p:cNvSpPr>
          <p:nvPr>
            <p:ph idx="1"/>
          </p:nvPr>
        </p:nvSpPr>
        <p:spPr>
          <a:xfrm>
            <a:off x="1122533" y="1091867"/>
            <a:ext cx="7672758" cy="1179845"/>
          </a:xfrm>
        </p:spPr>
        <p:txBody>
          <a:bodyPr>
            <a:noAutofit/>
          </a:bodyPr>
          <a:lstStyle/>
          <a:p>
            <a:pPr marL="0" indent="0" algn="just">
              <a:buNone/>
            </a:pPr>
            <a:r>
              <a:rPr lang="en-US" sz="2400" dirty="0"/>
              <a:t>The </a:t>
            </a:r>
            <a:r>
              <a:rPr lang="en-US" sz="2400" b="1" dirty="0"/>
              <a:t>current</a:t>
            </a:r>
            <a:r>
              <a:rPr lang="en-US" sz="2400" dirty="0"/>
              <a:t> in this circuit </a:t>
            </a:r>
            <a:r>
              <a:rPr lang="en-US" sz="2400" b="1" dirty="0"/>
              <a:t>leads</a:t>
            </a:r>
            <a:r>
              <a:rPr lang="en-US" sz="2400" dirty="0"/>
              <a:t> the voltage by the phase angle, </a:t>
            </a:r>
            <a:r>
              <a:rPr lang="en-US" sz="2400" dirty="0" err="1"/>
              <a:t>θ</a:t>
            </a:r>
            <a:r>
              <a:rPr lang="en-US" sz="2400" dirty="0"/>
              <a:t>, because of the capacitor. Therefore the circuit has a </a:t>
            </a:r>
            <a:r>
              <a:rPr lang="en-US" sz="2400" b="1" dirty="0"/>
              <a:t>leading power factor</a:t>
            </a:r>
            <a:r>
              <a:rPr lang="en-US" sz="2400"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97B017C-94D9-724A-BA31-24C412014766}"/>
                  </a:ext>
                </a:extLst>
              </p:cNvPr>
              <p:cNvSpPr txBox="1"/>
              <p:nvPr/>
            </p:nvSpPr>
            <p:spPr>
              <a:xfrm>
                <a:off x="1234161" y="2271712"/>
                <a:ext cx="4061561" cy="721672"/>
              </a:xfrm>
              <a:prstGeom prst="rect">
                <a:avLst/>
              </a:prstGeom>
              <a:noFill/>
            </p:spPr>
            <p:txBody>
              <a:bodyPr wrap="none" lIns="0" tIns="0" rIns="0" bIns="0" rtlCol="0">
                <a:spAutoFit/>
              </a:bodyPr>
              <a:lstStyle/>
              <a:p>
                <a14:m>
                  <m:oMath xmlns:m="http://schemas.openxmlformats.org/officeDocument/2006/math">
                    <m:r>
                      <m:rPr>
                        <m:sty m:val="p"/>
                      </m:rPr>
                      <a:rPr lang="en-US" sz="4800" b="0" i="0" smtClean="0">
                        <a:latin typeface="Cambria Math" panose="02040503050406030204" pitchFamily="18" charset="0"/>
                      </a:rPr>
                      <m:t>pf</m:t>
                    </m:r>
                    <m:r>
                      <a:rPr lang="en-US" sz="4800" b="0" i="0" smtClean="0">
                        <a:latin typeface="Cambria Math" panose="02040503050406030204" pitchFamily="18" charset="0"/>
                      </a:rPr>
                      <m:t>=</m:t>
                    </m:r>
                    <m:r>
                      <m:rPr>
                        <m:sty m:val="p"/>
                      </m:rPr>
                      <a:rPr lang="en-US" sz="4800" b="0" i="0" smtClean="0">
                        <a:solidFill>
                          <a:schemeClr val="accent6"/>
                        </a:solidFill>
                        <a:latin typeface="Cambria Math" panose="02040503050406030204" pitchFamily="18" charset="0"/>
                      </a:rPr>
                      <m:t>cos</m:t>
                    </m:r>
                    <m:r>
                      <m:rPr>
                        <m:sty m:val="p"/>
                      </m:rPr>
                      <a:rPr lang="en-US" sz="4800" b="0" i="0" smtClean="0">
                        <a:solidFill>
                          <a:schemeClr val="accent6"/>
                        </a:solidFill>
                        <a:latin typeface="Cambria Math" panose="02040503050406030204" pitchFamily="18" charset="0"/>
                        <a:ea typeface="Cambria Math" panose="02040503050406030204" pitchFamily="18" charset="0"/>
                      </a:rPr>
                      <m:t>θ</m:t>
                    </m:r>
                  </m:oMath>
                </a14:m>
                <a:r>
                  <a:rPr lang="en-US" sz="3200" dirty="0"/>
                  <a:t> (lagging)</a:t>
                </a:r>
                <a:endParaRPr lang="en-US" sz="4800" dirty="0"/>
              </a:p>
            </p:txBody>
          </p:sp>
        </mc:Choice>
        <mc:Fallback xmlns="">
          <p:sp>
            <p:nvSpPr>
              <p:cNvPr id="5" name="TextBox 4">
                <a:extLst>
                  <a:ext uri="{FF2B5EF4-FFF2-40B4-BE49-F238E27FC236}">
                    <a16:creationId xmlns:a16="http://schemas.microsoft.com/office/drawing/2014/main" id="{697B017C-94D9-724A-BA31-24C412014766}"/>
                  </a:ext>
                </a:extLst>
              </p:cNvPr>
              <p:cNvSpPr txBox="1">
                <a:spLocks noRot="1" noChangeAspect="1" noMove="1" noResize="1" noEditPoints="1" noAdjustHandles="1" noChangeArrowheads="1" noChangeShapeType="1" noTextEdit="1"/>
              </p:cNvSpPr>
              <p:nvPr/>
            </p:nvSpPr>
            <p:spPr>
              <a:xfrm>
                <a:off x="1234161" y="2271712"/>
                <a:ext cx="4061561" cy="721672"/>
              </a:xfrm>
              <a:prstGeom prst="rect">
                <a:avLst/>
              </a:prstGeom>
              <a:blipFill>
                <a:blip r:embed="rId4"/>
                <a:stretch>
                  <a:fillRect l="-6854" r="-4673"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841F311-A8B7-7843-9327-F467CDF9B090}"/>
                  </a:ext>
                </a:extLst>
              </p:cNvPr>
              <p:cNvSpPr txBox="1"/>
              <p:nvPr/>
            </p:nvSpPr>
            <p:spPr>
              <a:xfrm>
                <a:off x="1134995" y="3714072"/>
                <a:ext cx="364272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4800" i="0" smtClean="0">
                          <a:solidFill>
                            <a:schemeClr val="accent2"/>
                          </a:solidFill>
                          <a:latin typeface="Cambria Math" panose="02040503050406030204" pitchFamily="18" charset="0"/>
                        </a:rPr>
                        <m:t>P</m:t>
                      </m:r>
                      <m:r>
                        <a:rPr lang="en-US" sz="4800" b="0" i="0" smtClean="0">
                          <a:latin typeface="Cambria Math" panose="02040503050406030204" pitchFamily="18" charset="0"/>
                        </a:rPr>
                        <m:t>=</m:t>
                      </m:r>
                      <m:sSub>
                        <m:sSubPr>
                          <m:ctrlPr>
                            <a:rPr lang="en-US" sz="4800" b="0" i="1" smtClean="0">
                              <a:solidFill>
                                <a:schemeClr val="accent3"/>
                              </a:solidFill>
                              <a:latin typeface="Cambria Math" panose="02040503050406030204" pitchFamily="18" charset="0"/>
                            </a:rPr>
                          </m:ctrlPr>
                        </m:sSubPr>
                        <m:e>
                          <m:r>
                            <m:rPr>
                              <m:sty m:val="p"/>
                            </m:rPr>
                            <a:rPr lang="en-US" sz="4800" b="0" i="0" smtClean="0">
                              <a:solidFill>
                                <a:schemeClr val="accent3"/>
                              </a:solidFill>
                              <a:latin typeface="Cambria Math" panose="02040503050406030204" pitchFamily="18" charset="0"/>
                            </a:rPr>
                            <m:t>V</m:t>
                          </m:r>
                        </m:e>
                        <m:sub>
                          <m:r>
                            <m:rPr>
                              <m:sty m:val="p"/>
                            </m:rPr>
                            <a:rPr lang="en-US" sz="4800" b="0" i="0" smtClean="0">
                              <a:solidFill>
                                <a:schemeClr val="accent3"/>
                              </a:solidFill>
                              <a:latin typeface="Cambria Math" panose="02040503050406030204" pitchFamily="18" charset="0"/>
                            </a:rPr>
                            <m:t>T</m:t>
                          </m:r>
                        </m:sub>
                      </m:sSub>
                      <m:sSub>
                        <m:sSubPr>
                          <m:ctrlPr>
                            <a:rPr lang="en-US" sz="4800" b="0" i="1" smtClean="0">
                              <a:solidFill>
                                <a:schemeClr val="accent4"/>
                              </a:solidFill>
                              <a:latin typeface="Cambria Math" panose="02040503050406030204" pitchFamily="18" charset="0"/>
                            </a:rPr>
                          </m:ctrlPr>
                        </m:sSubPr>
                        <m:e>
                          <m:r>
                            <m:rPr>
                              <m:sty m:val="p"/>
                            </m:rPr>
                            <a:rPr lang="en-US" sz="4800" b="0" i="0" smtClean="0">
                              <a:solidFill>
                                <a:schemeClr val="accent4"/>
                              </a:solidFill>
                              <a:latin typeface="Cambria Math" panose="02040503050406030204" pitchFamily="18" charset="0"/>
                            </a:rPr>
                            <m:t>I</m:t>
                          </m:r>
                        </m:e>
                        <m:sub>
                          <m:r>
                            <m:rPr>
                              <m:sty m:val="p"/>
                            </m:rPr>
                            <a:rPr lang="en-US" sz="4800" b="0" i="0" smtClean="0">
                              <a:solidFill>
                                <a:schemeClr val="accent4"/>
                              </a:solidFill>
                              <a:latin typeface="Cambria Math" panose="02040503050406030204" pitchFamily="18" charset="0"/>
                            </a:rPr>
                            <m:t>T</m:t>
                          </m:r>
                        </m:sub>
                      </m:sSub>
                      <m:r>
                        <m:rPr>
                          <m:sty m:val="p"/>
                        </m:rPr>
                        <a:rPr lang="en-US" sz="4800" b="0" i="0" smtClean="0">
                          <a:solidFill>
                            <a:schemeClr val="accent6"/>
                          </a:solidFill>
                          <a:latin typeface="Cambria Math" panose="02040503050406030204" pitchFamily="18" charset="0"/>
                        </a:rPr>
                        <m:t>cos</m:t>
                      </m:r>
                      <m:r>
                        <m:rPr>
                          <m:sty m:val="p"/>
                        </m:rPr>
                        <a:rPr lang="en-US" sz="4800" b="0" i="0" smtClean="0">
                          <a:solidFill>
                            <a:schemeClr val="accent6"/>
                          </a:solidFill>
                          <a:latin typeface="Cambria Math" panose="02040503050406030204" pitchFamily="18" charset="0"/>
                          <a:ea typeface="Cambria Math" panose="02040503050406030204" pitchFamily="18" charset="0"/>
                        </a:rPr>
                        <m:t>θ</m:t>
                      </m:r>
                    </m:oMath>
                  </m:oMathPara>
                </a14:m>
                <a:endParaRPr lang="en-US" sz="4800" dirty="0"/>
              </a:p>
            </p:txBody>
          </p:sp>
        </mc:Choice>
        <mc:Fallback xmlns="">
          <p:sp>
            <p:nvSpPr>
              <p:cNvPr id="48" name="TextBox 47">
                <a:extLst>
                  <a:ext uri="{FF2B5EF4-FFF2-40B4-BE49-F238E27FC236}">
                    <a16:creationId xmlns:a16="http://schemas.microsoft.com/office/drawing/2014/main" id="{2841F311-A8B7-7843-9327-F467CDF9B090}"/>
                  </a:ext>
                </a:extLst>
              </p:cNvPr>
              <p:cNvSpPr txBox="1">
                <a:spLocks noRot="1" noChangeAspect="1" noMove="1" noResize="1" noEditPoints="1" noAdjustHandles="1" noChangeArrowheads="1" noChangeShapeType="1" noTextEdit="1"/>
              </p:cNvSpPr>
              <p:nvPr/>
            </p:nvSpPr>
            <p:spPr>
              <a:xfrm>
                <a:off x="1134995" y="3714072"/>
                <a:ext cx="3642728" cy="738664"/>
              </a:xfrm>
              <a:prstGeom prst="rect">
                <a:avLst/>
              </a:prstGeom>
              <a:blipFill>
                <a:blip r:embed="rId5"/>
                <a:stretch>
                  <a:fillRect l="-3125" r="-3125" b="-13333"/>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14CEDF0B-4283-5648-971C-BF5BA7F56D57}"/>
              </a:ext>
            </a:extLst>
          </p:cNvPr>
          <p:cNvSpPr txBox="1"/>
          <p:nvPr/>
        </p:nvSpPr>
        <p:spPr>
          <a:xfrm>
            <a:off x="5988362" y="2370938"/>
            <a:ext cx="3418693" cy="584775"/>
          </a:xfrm>
          <a:prstGeom prst="rect">
            <a:avLst/>
          </a:prstGeom>
          <a:noFill/>
        </p:spPr>
        <p:txBody>
          <a:bodyPr wrap="none" rtlCol="0">
            <a:spAutoFit/>
          </a:bodyPr>
          <a:lstStyle/>
          <a:p>
            <a:r>
              <a:rPr lang="en-US" sz="3200" b="1" dirty="0">
                <a:solidFill>
                  <a:schemeClr val="accent2"/>
                </a:solidFill>
              </a:rPr>
              <a:t>P = true power (W)</a:t>
            </a:r>
          </a:p>
        </p:txBody>
      </p:sp>
      <p:sp>
        <p:nvSpPr>
          <p:cNvPr id="60" name="TextBox 59">
            <a:extLst>
              <a:ext uri="{FF2B5EF4-FFF2-40B4-BE49-F238E27FC236}">
                <a16:creationId xmlns:a16="http://schemas.microsoft.com/office/drawing/2014/main" id="{2E4F849D-9343-5F4D-B62D-C73DBCDA8A6C}"/>
              </a:ext>
            </a:extLst>
          </p:cNvPr>
          <p:cNvSpPr txBox="1"/>
          <p:nvPr/>
        </p:nvSpPr>
        <p:spPr>
          <a:xfrm>
            <a:off x="5988362" y="2941760"/>
            <a:ext cx="3689343" cy="584775"/>
          </a:xfrm>
          <a:prstGeom prst="rect">
            <a:avLst/>
          </a:prstGeom>
          <a:noFill/>
        </p:spPr>
        <p:txBody>
          <a:bodyPr wrap="none" rtlCol="0">
            <a:spAutoFit/>
          </a:bodyPr>
          <a:lstStyle/>
          <a:p>
            <a:r>
              <a:rPr lang="en-US" sz="3200" b="1" dirty="0">
                <a:solidFill>
                  <a:schemeClr val="accent3"/>
                </a:solidFill>
              </a:rPr>
              <a:t>V</a:t>
            </a:r>
            <a:r>
              <a:rPr lang="en-US" sz="3200" b="1" baseline="-25000" dirty="0">
                <a:solidFill>
                  <a:schemeClr val="accent3"/>
                </a:solidFill>
              </a:rPr>
              <a:t>T</a:t>
            </a:r>
            <a:r>
              <a:rPr lang="en-US" sz="3200" b="1" dirty="0">
                <a:solidFill>
                  <a:schemeClr val="accent3"/>
                </a:solidFill>
              </a:rPr>
              <a:t> = total voltage (V)</a:t>
            </a:r>
          </a:p>
        </p:txBody>
      </p:sp>
      <p:sp>
        <p:nvSpPr>
          <p:cNvPr id="64" name="TextBox 63">
            <a:extLst>
              <a:ext uri="{FF2B5EF4-FFF2-40B4-BE49-F238E27FC236}">
                <a16:creationId xmlns:a16="http://schemas.microsoft.com/office/drawing/2014/main" id="{86746A7E-CF23-CE44-800A-5B03FFDE7217}"/>
              </a:ext>
            </a:extLst>
          </p:cNvPr>
          <p:cNvSpPr txBox="1"/>
          <p:nvPr/>
        </p:nvSpPr>
        <p:spPr>
          <a:xfrm>
            <a:off x="5988362" y="3512582"/>
            <a:ext cx="3556936" cy="584775"/>
          </a:xfrm>
          <a:prstGeom prst="rect">
            <a:avLst/>
          </a:prstGeom>
          <a:noFill/>
        </p:spPr>
        <p:txBody>
          <a:bodyPr wrap="none" rtlCol="0">
            <a:spAutoFit/>
          </a:bodyPr>
          <a:lstStyle/>
          <a:p>
            <a:r>
              <a:rPr lang="en-US" sz="3200" b="1" dirty="0">
                <a:solidFill>
                  <a:schemeClr val="accent4"/>
                </a:solidFill>
              </a:rPr>
              <a:t>I</a:t>
            </a:r>
            <a:r>
              <a:rPr lang="en-US" sz="3200" b="1" baseline="-25000" dirty="0">
                <a:solidFill>
                  <a:schemeClr val="accent4"/>
                </a:solidFill>
              </a:rPr>
              <a:t>T</a:t>
            </a:r>
            <a:r>
              <a:rPr lang="en-US" sz="3200" b="1" dirty="0">
                <a:solidFill>
                  <a:schemeClr val="accent4"/>
                </a:solidFill>
              </a:rPr>
              <a:t> = total current (A)</a:t>
            </a:r>
          </a:p>
        </p:txBody>
      </p:sp>
      <p:sp>
        <p:nvSpPr>
          <p:cNvPr id="67" name="TextBox 66">
            <a:extLst>
              <a:ext uri="{FF2B5EF4-FFF2-40B4-BE49-F238E27FC236}">
                <a16:creationId xmlns:a16="http://schemas.microsoft.com/office/drawing/2014/main" id="{6D95D39A-87D1-2149-ACF5-328EAB5A99EE}"/>
              </a:ext>
            </a:extLst>
          </p:cNvPr>
          <p:cNvSpPr txBox="1"/>
          <p:nvPr/>
        </p:nvSpPr>
        <p:spPr>
          <a:xfrm>
            <a:off x="5988362" y="4083404"/>
            <a:ext cx="3318537" cy="584775"/>
          </a:xfrm>
          <a:prstGeom prst="rect">
            <a:avLst/>
          </a:prstGeom>
          <a:noFill/>
        </p:spPr>
        <p:txBody>
          <a:bodyPr wrap="none" rtlCol="0">
            <a:spAutoFit/>
          </a:bodyPr>
          <a:lstStyle/>
          <a:p>
            <a:r>
              <a:rPr lang="en-US" sz="3200" b="1" dirty="0" err="1">
                <a:solidFill>
                  <a:schemeClr val="accent6"/>
                </a:solidFill>
              </a:rPr>
              <a:t>θ</a:t>
            </a:r>
            <a:r>
              <a:rPr lang="en-US" sz="3200" b="1" dirty="0">
                <a:solidFill>
                  <a:schemeClr val="accent6"/>
                </a:solidFill>
              </a:rPr>
              <a:t> = phase angle (°)</a:t>
            </a:r>
          </a:p>
        </p:txBody>
      </p:sp>
    </p:spTree>
    <p:custDataLst>
      <p:tags r:id="rId1"/>
    </p:custDataLst>
    <p:extLst>
      <p:ext uri="{BB962C8B-B14F-4D97-AF65-F5344CB8AC3E}">
        <p14:creationId xmlns:p14="http://schemas.microsoft.com/office/powerpoint/2010/main" val="210400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RL circuits – example 1</a:t>
            </a:r>
          </a:p>
        </p:txBody>
      </p:sp>
      <p:sp>
        <p:nvSpPr>
          <p:cNvPr id="3" name="Content Placeholder 2"/>
          <p:cNvSpPr>
            <a:spLocks noGrp="1"/>
          </p:cNvSpPr>
          <p:nvPr>
            <p:ph idx="1"/>
          </p:nvPr>
        </p:nvSpPr>
        <p:spPr>
          <a:xfrm>
            <a:off x="1122532" y="1091867"/>
            <a:ext cx="4178623" cy="435991"/>
          </a:xfrm>
        </p:spPr>
        <p:txBody>
          <a:bodyPr>
            <a:noAutofit/>
          </a:bodyPr>
          <a:lstStyle/>
          <a:p>
            <a:pPr marL="0" indent="0" algn="just">
              <a:buNone/>
            </a:pPr>
            <a:r>
              <a:rPr lang="en-US" sz="2400" dirty="0"/>
              <a:t>Let’s start with this example.</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3" y="4002377"/>
            <a:ext cx="3563768" cy="807552"/>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Redraw the circuit on a blank piece of paper.</a:t>
            </a:r>
          </a:p>
        </p:txBody>
      </p:sp>
      <p:pic>
        <p:nvPicPr>
          <p:cNvPr id="12" name="Graphic 11" descr="User">
            <a:extLst>
              <a:ext uri="{FF2B5EF4-FFF2-40B4-BE49-F238E27FC236}">
                <a16:creationId xmlns:a16="http://schemas.microsoft.com/office/drawing/2014/main" id="{31EE4F33-46C0-4F45-BDB7-D108F6D915B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4002376"/>
            <a:ext cx="854046" cy="854046"/>
          </a:xfrm>
          <a:prstGeom prst="rect">
            <a:avLst/>
          </a:prstGeom>
        </p:spPr>
      </p:pic>
      <p:sp>
        <p:nvSpPr>
          <p:cNvPr id="13" name="Rounded Rectangle 12">
            <a:extLst>
              <a:ext uri="{FF2B5EF4-FFF2-40B4-BE49-F238E27FC236}">
                <a16:creationId xmlns:a16="http://schemas.microsoft.com/office/drawing/2014/main" id="{ED28EC2B-8E28-0A46-86FC-CFD0A6941FF6}"/>
              </a:ext>
            </a:extLst>
          </p:cNvPr>
          <p:cNvSpPr/>
          <p:nvPr/>
        </p:nvSpPr>
        <p:spPr>
          <a:xfrm>
            <a:off x="5032658" y="1091867"/>
            <a:ext cx="4827237" cy="371806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The capacitance of the capacitor is unknown. Calculate the:</a:t>
            </a:r>
          </a:p>
          <a:p>
            <a:pPr marL="514350" indent="-514350">
              <a:buFont typeface="+mj-lt"/>
              <a:buAutoNum type="arabicPeriod"/>
            </a:pPr>
            <a:r>
              <a:rPr lang="en-US" sz="2400" dirty="0"/>
              <a:t>Impedance;</a:t>
            </a:r>
          </a:p>
          <a:p>
            <a:pPr marL="514350" indent="-514350">
              <a:buFont typeface="+mj-lt"/>
              <a:buAutoNum type="arabicPeriod"/>
            </a:pPr>
            <a:r>
              <a:rPr lang="en-US" sz="2400" dirty="0"/>
              <a:t>The reactance</a:t>
            </a:r>
          </a:p>
          <a:p>
            <a:pPr marL="514350" indent="-514350">
              <a:buFont typeface="+mj-lt"/>
              <a:buAutoNum type="arabicPeriod"/>
            </a:pPr>
            <a:r>
              <a:rPr lang="en-US" sz="2400" dirty="0"/>
              <a:t>Value of the capacitor;</a:t>
            </a:r>
          </a:p>
          <a:p>
            <a:pPr marL="514350" indent="-514350">
              <a:buFont typeface="+mj-lt"/>
              <a:buAutoNum type="arabicPeriod"/>
            </a:pPr>
            <a:r>
              <a:rPr lang="en-US" sz="2400" dirty="0"/>
              <a:t>Voltage across each component;</a:t>
            </a:r>
          </a:p>
          <a:p>
            <a:pPr marL="514350" indent="-514350">
              <a:buFont typeface="+mj-lt"/>
              <a:buAutoNum type="arabicPeriod"/>
            </a:pPr>
            <a:r>
              <a:rPr lang="en-US" sz="2400" dirty="0"/>
              <a:t>Phase angle; and</a:t>
            </a:r>
          </a:p>
          <a:p>
            <a:pPr marL="514350" indent="-514350">
              <a:buFont typeface="+mj-lt"/>
              <a:buAutoNum type="arabicPeriod"/>
            </a:pPr>
            <a:r>
              <a:rPr lang="en-US" sz="2400" dirty="0"/>
              <a:t>Draw the phasor diagram.</a:t>
            </a:r>
          </a:p>
        </p:txBody>
      </p:sp>
      <p:grpSp>
        <p:nvGrpSpPr>
          <p:cNvPr id="9" name="Group 8">
            <a:extLst>
              <a:ext uri="{FF2B5EF4-FFF2-40B4-BE49-F238E27FC236}">
                <a16:creationId xmlns:a16="http://schemas.microsoft.com/office/drawing/2014/main" id="{E6B9C733-3F63-6945-9405-1611AB2D701A}"/>
              </a:ext>
            </a:extLst>
          </p:cNvPr>
          <p:cNvGrpSpPr/>
          <p:nvPr/>
        </p:nvGrpSpPr>
        <p:grpSpPr>
          <a:xfrm>
            <a:off x="345720" y="1499195"/>
            <a:ext cx="4212383" cy="2485599"/>
            <a:chOff x="345720" y="1499195"/>
            <a:chExt cx="4212383" cy="2485599"/>
          </a:xfrm>
        </p:grpSpPr>
        <p:pic>
          <p:nvPicPr>
            <p:cNvPr id="5" name="Picture 4" descr="A close up of text on a white background&#13;&#10;&#13;&#10;Description automatically generated">
              <a:extLst>
                <a:ext uri="{FF2B5EF4-FFF2-40B4-BE49-F238E27FC236}">
                  <a16:creationId xmlns:a16="http://schemas.microsoft.com/office/drawing/2014/main" id="{1AF5E7F8-1552-994C-8F53-E502FD0BF76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sp>
          <p:nvSpPr>
            <p:cNvPr id="18" name="TextBox 17">
              <a:extLst>
                <a:ext uri="{FF2B5EF4-FFF2-40B4-BE49-F238E27FC236}">
                  <a16:creationId xmlns:a16="http://schemas.microsoft.com/office/drawing/2014/main" id="{224341B2-B3CD-D247-BD5E-C7BD0FADA483}"/>
                </a:ext>
              </a:extLst>
            </p:cNvPr>
            <p:cNvSpPr txBox="1"/>
            <p:nvPr/>
          </p:nvSpPr>
          <p:spPr>
            <a:xfrm>
              <a:off x="3211843" y="3615462"/>
              <a:ext cx="667170" cy="369332"/>
            </a:xfrm>
            <a:prstGeom prst="rect">
              <a:avLst/>
            </a:prstGeom>
            <a:noFill/>
          </p:spPr>
          <p:txBody>
            <a:bodyPr wrap="none" rtlCol="0">
              <a:spAutoFit/>
            </a:bodyPr>
            <a:lstStyle/>
            <a:p>
              <a:r>
                <a:rPr lang="en-US" dirty="0"/>
                <a:t>200V</a:t>
              </a:r>
            </a:p>
          </p:txBody>
        </p:sp>
        <p:cxnSp>
          <p:nvCxnSpPr>
            <p:cNvPr id="11" name="Straight Arrow Connector 10">
              <a:extLst>
                <a:ext uri="{FF2B5EF4-FFF2-40B4-BE49-F238E27FC236}">
                  <a16:creationId xmlns:a16="http://schemas.microsoft.com/office/drawing/2014/main" id="{089B433F-A2BD-B145-8CD6-82632B59BB89}"/>
                </a:ext>
              </a:extLst>
            </p:cNvPr>
            <p:cNvCxnSpPr>
              <a:cxnSpLocks/>
            </p:cNvCxnSpPr>
            <p:nvPr/>
          </p:nvCxnSpPr>
          <p:spPr>
            <a:xfrm flipV="1">
              <a:off x="1572738" y="2313821"/>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51C235-BF7F-CC4E-9D4D-C6CA51ECF9AA}"/>
                </a:ext>
              </a:extLst>
            </p:cNvPr>
            <p:cNvSpPr txBox="1"/>
            <p:nvPr/>
          </p:nvSpPr>
          <p:spPr>
            <a:xfrm>
              <a:off x="345720" y="2350337"/>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6" name="Rectangle 5">
              <a:extLst>
                <a:ext uri="{FF2B5EF4-FFF2-40B4-BE49-F238E27FC236}">
                  <a16:creationId xmlns:a16="http://schemas.microsoft.com/office/drawing/2014/main" id="{02D57806-F873-5B45-8B15-B3704EFF1802}"/>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99658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step 1</a:t>
            </a:r>
          </a:p>
        </p:txBody>
      </p:sp>
      <p:sp>
        <p:nvSpPr>
          <p:cNvPr id="10" name="Content Placeholder 2">
            <a:extLst>
              <a:ext uri="{FF2B5EF4-FFF2-40B4-BE49-F238E27FC236}">
                <a16:creationId xmlns:a16="http://schemas.microsoft.com/office/drawing/2014/main" id="{93AF5FCB-D397-964F-8133-91FFDBDA7A24}"/>
              </a:ext>
            </a:extLst>
          </p:cNvPr>
          <p:cNvSpPr txBox="1">
            <a:spLocks/>
          </p:cNvSpPr>
          <p:nvPr/>
        </p:nvSpPr>
        <p:spPr>
          <a:xfrm>
            <a:off x="1122533" y="3499535"/>
            <a:ext cx="4167098" cy="743471"/>
          </a:xfrm>
          <a:prstGeom prst="rect">
            <a:avLst/>
          </a:prstGeom>
          <a:solidFill>
            <a:schemeClr val="accent2"/>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solidFill>
                  <a:schemeClr val="bg1"/>
                </a:solidFill>
              </a:rPr>
              <a:t>Remember that this is still a series circuit so I</a:t>
            </a:r>
            <a:r>
              <a:rPr lang="en-US" sz="2400" i="1" baseline="-25000" dirty="0">
                <a:solidFill>
                  <a:schemeClr val="bg1"/>
                </a:solidFill>
              </a:rPr>
              <a:t>T</a:t>
            </a:r>
            <a:r>
              <a:rPr lang="en-US" sz="2400" i="1" dirty="0">
                <a:solidFill>
                  <a:schemeClr val="bg1"/>
                </a:solidFill>
              </a:rPr>
              <a:t> = I</a:t>
            </a:r>
            <a:r>
              <a:rPr lang="en-US" sz="2400" i="1" baseline="-25000" dirty="0">
                <a:solidFill>
                  <a:schemeClr val="bg1"/>
                </a:solidFill>
              </a:rPr>
              <a:t>R</a:t>
            </a:r>
            <a:r>
              <a:rPr lang="en-US" sz="2400" i="1" dirty="0">
                <a:solidFill>
                  <a:schemeClr val="bg1"/>
                </a:solidFill>
              </a:rPr>
              <a:t> = I</a:t>
            </a:r>
            <a:r>
              <a:rPr lang="en-US" sz="2400" i="1" baseline="-25000" dirty="0">
                <a:solidFill>
                  <a:schemeClr val="bg1"/>
                </a:solidFill>
              </a:rPr>
              <a:t>C</a:t>
            </a:r>
            <a:r>
              <a:rPr lang="en-US" sz="2400" i="1" dirty="0">
                <a:solidFill>
                  <a:schemeClr val="bg1"/>
                </a:solidFill>
              </a:rPr>
              <a:t>.</a:t>
            </a:r>
          </a:p>
        </p:txBody>
      </p:sp>
      <p:sp>
        <p:nvSpPr>
          <p:cNvPr id="3" name="Content Placeholder 2"/>
          <p:cNvSpPr>
            <a:spLocks noGrp="1"/>
          </p:cNvSpPr>
          <p:nvPr>
            <p:ph idx="1"/>
          </p:nvPr>
        </p:nvSpPr>
        <p:spPr>
          <a:xfrm>
            <a:off x="1122532" y="1091867"/>
            <a:ext cx="4081629" cy="2009491"/>
          </a:xfrm>
        </p:spPr>
        <p:txBody>
          <a:bodyPr>
            <a:noAutofit/>
          </a:bodyPr>
          <a:lstStyle/>
          <a:p>
            <a:pPr marL="0" indent="0" algn="just">
              <a:buNone/>
            </a:pPr>
            <a:r>
              <a:rPr lang="en-US" sz="2400" dirty="0"/>
              <a:t>Once you have drawn the basic circuit, you need to label it. When dealing with series RC circuits, it is important that you label it correctly. This will help later on.</a:t>
            </a:r>
          </a:p>
        </p:txBody>
      </p:sp>
      <p:pic>
        <p:nvPicPr>
          <p:cNvPr id="6" name="Graphic 5" descr="Warning">
            <a:extLst>
              <a:ext uri="{FF2B5EF4-FFF2-40B4-BE49-F238E27FC236}">
                <a16:creationId xmlns:a16="http://schemas.microsoft.com/office/drawing/2014/main" id="{24A597AD-128B-E046-A596-B75E7C5C2FC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931" y="3524287"/>
            <a:ext cx="743470" cy="743470"/>
          </a:xfrm>
          <a:prstGeom prst="rect">
            <a:avLst/>
          </a:prstGeom>
        </p:spPr>
      </p:pic>
      <p:grpSp>
        <p:nvGrpSpPr>
          <p:cNvPr id="4" name="Group 3">
            <a:extLst>
              <a:ext uri="{FF2B5EF4-FFF2-40B4-BE49-F238E27FC236}">
                <a16:creationId xmlns:a16="http://schemas.microsoft.com/office/drawing/2014/main" id="{086E0ABA-F775-3E4A-A19F-BA44DDF9899B}"/>
              </a:ext>
            </a:extLst>
          </p:cNvPr>
          <p:cNvGrpSpPr/>
          <p:nvPr/>
        </p:nvGrpSpPr>
        <p:grpSpPr>
          <a:xfrm>
            <a:off x="5119687" y="1358568"/>
            <a:ext cx="4212383" cy="2485120"/>
            <a:chOff x="5119687" y="1358568"/>
            <a:chExt cx="4212383" cy="2485120"/>
          </a:xfrm>
        </p:grpSpPr>
        <p:grpSp>
          <p:nvGrpSpPr>
            <p:cNvPr id="32" name="Group 31">
              <a:extLst>
                <a:ext uri="{FF2B5EF4-FFF2-40B4-BE49-F238E27FC236}">
                  <a16:creationId xmlns:a16="http://schemas.microsoft.com/office/drawing/2014/main" id="{8252A318-D5A7-9748-8703-C80635105AB3}"/>
                </a:ext>
              </a:extLst>
            </p:cNvPr>
            <p:cNvGrpSpPr/>
            <p:nvPr/>
          </p:nvGrpSpPr>
          <p:grpSpPr>
            <a:xfrm>
              <a:off x="5119687" y="1358568"/>
              <a:ext cx="4212383" cy="2412286"/>
              <a:chOff x="345720" y="1499195"/>
              <a:chExt cx="4212383" cy="2412286"/>
            </a:xfrm>
          </p:grpSpPr>
          <p:pic>
            <p:nvPicPr>
              <p:cNvPr id="33" name="Picture 32" descr="A close up of text on a white background&#13;&#10;&#13;&#10;Description automatically generated">
                <a:extLst>
                  <a:ext uri="{FF2B5EF4-FFF2-40B4-BE49-F238E27FC236}">
                    <a16:creationId xmlns:a16="http://schemas.microsoft.com/office/drawing/2014/main" id="{2D1FC14B-A432-C84B-8C37-AEE611256EF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cxnSp>
            <p:nvCxnSpPr>
              <p:cNvPr id="35" name="Straight Arrow Connector 34">
                <a:extLst>
                  <a:ext uri="{FF2B5EF4-FFF2-40B4-BE49-F238E27FC236}">
                    <a16:creationId xmlns:a16="http://schemas.microsoft.com/office/drawing/2014/main" id="{D8D37F05-E686-FE4C-BD2B-9B7DADA80B6F}"/>
                  </a:ext>
                </a:extLst>
              </p:cNvPr>
              <p:cNvCxnSpPr>
                <a:cxnSpLocks/>
              </p:cNvCxnSpPr>
              <p:nvPr/>
            </p:nvCxnSpPr>
            <p:spPr>
              <a:xfrm flipV="1">
                <a:off x="1572738" y="2871043"/>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60451A0-810D-914C-8C82-99AA99A57C04}"/>
                  </a:ext>
                </a:extLst>
              </p:cNvPr>
              <p:cNvSpPr txBox="1"/>
              <p:nvPr/>
            </p:nvSpPr>
            <p:spPr>
              <a:xfrm>
                <a:off x="345720" y="2873791"/>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37" name="Rectangle 36">
                <a:extLst>
                  <a:ext uri="{FF2B5EF4-FFF2-40B4-BE49-F238E27FC236}">
                    <a16:creationId xmlns:a16="http://schemas.microsoft.com/office/drawing/2014/main" id="{53A6EDBD-BBEA-034E-9867-B1CD7290C443}"/>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0B2985C-E4AB-5549-BCE0-A2F89399EB1E}"/>
                </a:ext>
              </a:extLst>
            </p:cNvPr>
            <p:cNvGrpSpPr/>
            <p:nvPr/>
          </p:nvGrpSpPr>
          <p:grpSpPr>
            <a:xfrm>
              <a:off x="6079273" y="1483953"/>
              <a:ext cx="2981247" cy="2359735"/>
              <a:chOff x="6079273" y="1483953"/>
              <a:chExt cx="2981247" cy="2359735"/>
            </a:xfrm>
          </p:grpSpPr>
          <p:sp>
            <p:nvSpPr>
              <p:cNvPr id="8" name="TextBox 7">
                <a:extLst>
                  <a:ext uri="{FF2B5EF4-FFF2-40B4-BE49-F238E27FC236}">
                    <a16:creationId xmlns:a16="http://schemas.microsoft.com/office/drawing/2014/main" id="{408A62CA-97AD-0748-A949-9C6C7F8374A2}"/>
                  </a:ext>
                </a:extLst>
              </p:cNvPr>
              <p:cNvSpPr txBox="1"/>
              <p:nvPr/>
            </p:nvSpPr>
            <p:spPr>
              <a:xfrm>
                <a:off x="7965348" y="3474356"/>
                <a:ext cx="1095172" cy="369332"/>
              </a:xfrm>
              <a:prstGeom prst="rect">
                <a:avLst/>
              </a:prstGeom>
              <a:noFill/>
            </p:spPr>
            <p:txBody>
              <a:bodyPr wrap="none" rtlCol="0">
                <a:spAutoFit/>
              </a:bodyPr>
              <a:lstStyle/>
              <a:p>
                <a:r>
                  <a:rPr lang="en-US" dirty="0"/>
                  <a:t>V</a:t>
                </a:r>
                <a:r>
                  <a:rPr lang="en-US" baseline="-25000" dirty="0"/>
                  <a:t>T</a:t>
                </a:r>
                <a:r>
                  <a:rPr lang="en-US" dirty="0"/>
                  <a:t> = 200V</a:t>
                </a:r>
              </a:p>
            </p:txBody>
          </p:sp>
          <p:sp>
            <p:nvSpPr>
              <p:cNvPr id="9" name="TextBox 8">
                <a:extLst>
                  <a:ext uri="{FF2B5EF4-FFF2-40B4-BE49-F238E27FC236}">
                    <a16:creationId xmlns:a16="http://schemas.microsoft.com/office/drawing/2014/main" id="{173F3F1B-8FC6-5444-A090-52DBD71FF730}"/>
                  </a:ext>
                </a:extLst>
              </p:cNvPr>
              <p:cNvSpPr txBox="1"/>
              <p:nvPr/>
            </p:nvSpPr>
            <p:spPr>
              <a:xfrm>
                <a:off x="6415140" y="1490253"/>
                <a:ext cx="478016" cy="369332"/>
              </a:xfrm>
              <a:prstGeom prst="rect">
                <a:avLst/>
              </a:prstGeom>
              <a:noFill/>
            </p:spPr>
            <p:txBody>
              <a:bodyPr wrap="none" rtlCol="0">
                <a:spAutoFit/>
              </a:bodyPr>
              <a:lstStyle/>
              <a:p>
                <a:r>
                  <a:rPr lang="en-US" dirty="0"/>
                  <a:t>R =</a:t>
                </a:r>
              </a:p>
            </p:txBody>
          </p:sp>
          <p:sp>
            <p:nvSpPr>
              <p:cNvPr id="11" name="TextBox 10">
                <a:extLst>
                  <a:ext uri="{FF2B5EF4-FFF2-40B4-BE49-F238E27FC236}">
                    <a16:creationId xmlns:a16="http://schemas.microsoft.com/office/drawing/2014/main" id="{4A25FFE7-3A78-3C4B-8CEA-044F4878566B}"/>
                  </a:ext>
                </a:extLst>
              </p:cNvPr>
              <p:cNvSpPr txBox="1"/>
              <p:nvPr/>
            </p:nvSpPr>
            <p:spPr>
              <a:xfrm>
                <a:off x="7606474" y="1483953"/>
                <a:ext cx="636713" cy="369332"/>
              </a:xfrm>
              <a:prstGeom prst="rect">
                <a:avLst/>
              </a:prstGeom>
              <a:noFill/>
            </p:spPr>
            <p:txBody>
              <a:bodyPr wrap="none" rtlCol="0">
                <a:spAutoFit/>
              </a:bodyPr>
              <a:lstStyle/>
              <a:p>
                <a:r>
                  <a:rPr lang="en-US" dirty="0"/>
                  <a:t>C = ?</a:t>
                </a:r>
              </a:p>
            </p:txBody>
          </p:sp>
          <p:sp>
            <p:nvSpPr>
              <p:cNvPr id="14" name="TextBox 13">
                <a:extLst>
                  <a:ext uri="{FF2B5EF4-FFF2-40B4-BE49-F238E27FC236}">
                    <a16:creationId xmlns:a16="http://schemas.microsoft.com/office/drawing/2014/main" id="{1AB6FD6C-129A-CF4F-96FF-C6C58C089C19}"/>
                  </a:ext>
                </a:extLst>
              </p:cNvPr>
              <p:cNvSpPr txBox="1"/>
              <p:nvPr/>
            </p:nvSpPr>
            <p:spPr>
              <a:xfrm>
                <a:off x="6079273" y="1806604"/>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17" name="TextBox 16">
                <a:extLst>
                  <a:ext uri="{FF2B5EF4-FFF2-40B4-BE49-F238E27FC236}">
                    <a16:creationId xmlns:a16="http://schemas.microsoft.com/office/drawing/2014/main" id="{7770678D-EF54-A445-BFBC-EAC457AADCD2}"/>
                  </a:ext>
                </a:extLst>
              </p:cNvPr>
              <p:cNvSpPr txBox="1"/>
              <p:nvPr/>
            </p:nvSpPr>
            <p:spPr>
              <a:xfrm>
                <a:off x="7681652" y="2017174"/>
                <a:ext cx="361935"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18" name="Straight Arrow Connector 17">
                <a:extLst>
                  <a:ext uri="{FF2B5EF4-FFF2-40B4-BE49-F238E27FC236}">
                    <a16:creationId xmlns:a16="http://schemas.microsoft.com/office/drawing/2014/main" id="{019201E7-40B3-594E-B777-FC76BACB03F6}"/>
                  </a:ext>
                </a:extLst>
              </p:cNvPr>
              <p:cNvCxnSpPr>
                <a:cxnSpLocks/>
              </p:cNvCxnSpPr>
              <p:nvPr/>
            </p:nvCxnSpPr>
            <p:spPr>
              <a:xfrm>
                <a:off x="6386564"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D53007-EA46-834A-960C-BBAAB7F6FEB4}"/>
                  </a:ext>
                </a:extLst>
              </p:cNvPr>
              <p:cNvCxnSpPr>
                <a:cxnSpLocks/>
              </p:cNvCxnSpPr>
              <p:nvPr/>
            </p:nvCxnSpPr>
            <p:spPr>
              <a:xfrm>
                <a:off x="7743116"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2EFA22A-E591-C34F-8F0E-B5542656CE6F}"/>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44D3242-288F-FA4A-A2CC-E6ABBD7111BA}"/>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24" name="Straight Arrow Connector 23">
                <a:extLst>
                  <a:ext uri="{FF2B5EF4-FFF2-40B4-BE49-F238E27FC236}">
                    <a16:creationId xmlns:a16="http://schemas.microsoft.com/office/drawing/2014/main" id="{D9CEC977-5390-AC43-BE62-13650279F38A}"/>
                  </a:ext>
                </a:extLst>
              </p:cNvPr>
              <p:cNvCxnSpPr>
                <a:cxnSpLocks/>
              </p:cNvCxnSpPr>
              <p:nvPr/>
            </p:nvCxnSpPr>
            <p:spPr>
              <a:xfrm flipH="1">
                <a:off x="8024988" y="236856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B3D4ECC-83B2-6A48-B77E-8E28DAD874DC}"/>
                  </a:ext>
                </a:extLst>
              </p:cNvPr>
              <p:cNvSpPr txBox="1"/>
              <p:nvPr/>
            </p:nvSpPr>
            <p:spPr>
              <a:xfrm>
                <a:off x="8232718" y="2363832"/>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grpSp>
      </p:grpSp>
    </p:spTree>
    <p:custDataLst>
      <p:tags r:id="rId1"/>
    </p:custDataLst>
    <p:extLst>
      <p:ext uri="{BB962C8B-B14F-4D97-AF65-F5344CB8AC3E}">
        <p14:creationId xmlns:p14="http://schemas.microsoft.com/office/powerpoint/2010/main" val="407417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step 2</a:t>
            </a:r>
          </a:p>
        </p:txBody>
      </p:sp>
      <p:sp>
        <p:nvSpPr>
          <p:cNvPr id="3" name="Content Placeholder 2"/>
          <p:cNvSpPr>
            <a:spLocks noGrp="1"/>
          </p:cNvSpPr>
          <p:nvPr>
            <p:ph idx="1"/>
          </p:nvPr>
        </p:nvSpPr>
        <p:spPr>
          <a:xfrm>
            <a:off x="1122533" y="1091867"/>
            <a:ext cx="4167098" cy="2131018"/>
          </a:xfrm>
        </p:spPr>
        <p:txBody>
          <a:bodyPr>
            <a:noAutofit/>
          </a:bodyPr>
          <a:lstStyle/>
          <a:p>
            <a:pPr marL="0" indent="0" algn="just">
              <a:buNone/>
            </a:pPr>
            <a:r>
              <a:rPr lang="en-US" sz="2400" dirty="0"/>
              <a:t>Now we can start answering the questions.</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928559"/>
            <a:ext cx="4167098" cy="107181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total impedance  in the circuit.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928557"/>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122533" y="4100151"/>
            <a:ext cx="4167098"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296511" y="4136160"/>
            <a:ext cx="423514" cy="523220"/>
          </a:xfrm>
          <a:prstGeom prst="rect">
            <a:avLst/>
          </a:prstGeom>
        </p:spPr>
        <p:txBody>
          <a:bodyPr wrap="none">
            <a:spAutoFit/>
          </a:bodyPr>
          <a:lstStyle/>
          <a:p>
            <a:r>
              <a:rPr lang="en-US" sz="2800" dirty="0"/>
              <a:t>Ω</a:t>
            </a:r>
          </a:p>
        </p:txBody>
      </p:sp>
      <p:grpSp>
        <p:nvGrpSpPr>
          <p:cNvPr id="24" name="Group 23">
            <a:extLst>
              <a:ext uri="{FF2B5EF4-FFF2-40B4-BE49-F238E27FC236}">
                <a16:creationId xmlns:a16="http://schemas.microsoft.com/office/drawing/2014/main" id="{31C127D2-4724-8541-8102-E4A1621599E0}"/>
              </a:ext>
            </a:extLst>
          </p:cNvPr>
          <p:cNvGrpSpPr/>
          <p:nvPr/>
        </p:nvGrpSpPr>
        <p:grpSpPr>
          <a:xfrm>
            <a:off x="5348295" y="1358568"/>
            <a:ext cx="4212383" cy="2485120"/>
            <a:chOff x="5119687" y="1358568"/>
            <a:chExt cx="4212383" cy="2485120"/>
          </a:xfrm>
        </p:grpSpPr>
        <p:grpSp>
          <p:nvGrpSpPr>
            <p:cNvPr id="45" name="Group 44">
              <a:extLst>
                <a:ext uri="{FF2B5EF4-FFF2-40B4-BE49-F238E27FC236}">
                  <a16:creationId xmlns:a16="http://schemas.microsoft.com/office/drawing/2014/main" id="{2A014BFB-0D05-5D44-9CC9-66712A764E28}"/>
                </a:ext>
              </a:extLst>
            </p:cNvPr>
            <p:cNvGrpSpPr/>
            <p:nvPr/>
          </p:nvGrpSpPr>
          <p:grpSpPr>
            <a:xfrm>
              <a:off x="5119687" y="1358568"/>
              <a:ext cx="4212383" cy="2412286"/>
              <a:chOff x="345720" y="1499195"/>
              <a:chExt cx="4212383" cy="2412286"/>
            </a:xfrm>
          </p:grpSpPr>
          <p:pic>
            <p:nvPicPr>
              <p:cNvPr id="58" name="Picture 57" descr="A close up of text on a white background&#13;&#10;&#13;&#10;Description automatically generated">
                <a:extLst>
                  <a:ext uri="{FF2B5EF4-FFF2-40B4-BE49-F238E27FC236}">
                    <a16:creationId xmlns:a16="http://schemas.microsoft.com/office/drawing/2014/main" id="{47207C46-1860-4B40-A6AD-1BAE8EAA3C2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cxnSp>
            <p:nvCxnSpPr>
              <p:cNvPr id="59" name="Straight Arrow Connector 58">
                <a:extLst>
                  <a:ext uri="{FF2B5EF4-FFF2-40B4-BE49-F238E27FC236}">
                    <a16:creationId xmlns:a16="http://schemas.microsoft.com/office/drawing/2014/main" id="{2E6B06DA-D99F-8E4B-87DB-375A8BC9F88E}"/>
                  </a:ext>
                </a:extLst>
              </p:cNvPr>
              <p:cNvCxnSpPr>
                <a:cxnSpLocks/>
              </p:cNvCxnSpPr>
              <p:nvPr/>
            </p:nvCxnSpPr>
            <p:spPr>
              <a:xfrm flipV="1">
                <a:off x="1572738" y="2871043"/>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F9354F0-C5DC-3D4D-A661-6B83BF8F8E18}"/>
                  </a:ext>
                </a:extLst>
              </p:cNvPr>
              <p:cNvSpPr txBox="1"/>
              <p:nvPr/>
            </p:nvSpPr>
            <p:spPr>
              <a:xfrm>
                <a:off x="345720" y="2873791"/>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61" name="Rectangle 60">
                <a:extLst>
                  <a:ext uri="{FF2B5EF4-FFF2-40B4-BE49-F238E27FC236}">
                    <a16:creationId xmlns:a16="http://schemas.microsoft.com/office/drawing/2014/main" id="{93116FBF-F9DC-F047-8713-B581CE2F53D9}"/>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392D321-597F-B049-8478-3C09607689C1}"/>
                </a:ext>
              </a:extLst>
            </p:cNvPr>
            <p:cNvGrpSpPr/>
            <p:nvPr/>
          </p:nvGrpSpPr>
          <p:grpSpPr>
            <a:xfrm>
              <a:off x="6079273" y="1483953"/>
              <a:ext cx="2981247" cy="2359735"/>
              <a:chOff x="6079273" y="1483953"/>
              <a:chExt cx="2981247" cy="2359735"/>
            </a:xfrm>
          </p:grpSpPr>
          <p:sp>
            <p:nvSpPr>
              <p:cNvPr id="47" name="TextBox 46">
                <a:extLst>
                  <a:ext uri="{FF2B5EF4-FFF2-40B4-BE49-F238E27FC236}">
                    <a16:creationId xmlns:a16="http://schemas.microsoft.com/office/drawing/2014/main" id="{BB0E6982-6902-0D4B-9346-446BBB45CED6}"/>
                  </a:ext>
                </a:extLst>
              </p:cNvPr>
              <p:cNvSpPr txBox="1"/>
              <p:nvPr/>
            </p:nvSpPr>
            <p:spPr>
              <a:xfrm>
                <a:off x="7965348" y="3474356"/>
                <a:ext cx="1095172" cy="369332"/>
              </a:xfrm>
              <a:prstGeom prst="rect">
                <a:avLst/>
              </a:prstGeom>
              <a:noFill/>
            </p:spPr>
            <p:txBody>
              <a:bodyPr wrap="none" rtlCol="0">
                <a:spAutoFit/>
              </a:bodyPr>
              <a:lstStyle/>
              <a:p>
                <a:r>
                  <a:rPr lang="en-US" dirty="0"/>
                  <a:t>V</a:t>
                </a:r>
                <a:r>
                  <a:rPr lang="en-US" baseline="-25000" dirty="0"/>
                  <a:t>T</a:t>
                </a:r>
                <a:r>
                  <a:rPr lang="en-US" dirty="0"/>
                  <a:t> = 200V</a:t>
                </a:r>
              </a:p>
            </p:txBody>
          </p:sp>
          <p:sp>
            <p:nvSpPr>
              <p:cNvPr id="48" name="TextBox 47">
                <a:extLst>
                  <a:ext uri="{FF2B5EF4-FFF2-40B4-BE49-F238E27FC236}">
                    <a16:creationId xmlns:a16="http://schemas.microsoft.com/office/drawing/2014/main" id="{9FEF3FC0-591C-B94F-A900-19234E07562B}"/>
                  </a:ext>
                </a:extLst>
              </p:cNvPr>
              <p:cNvSpPr txBox="1"/>
              <p:nvPr/>
            </p:nvSpPr>
            <p:spPr>
              <a:xfrm>
                <a:off x="6415140" y="1490253"/>
                <a:ext cx="478016" cy="369332"/>
              </a:xfrm>
              <a:prstGeom prst="rect">
                <a:avLst/>
              </a:prstGeom>
              <a:noFill/>
            </p:spPr>
            <p:txBody>
              <a:bodyPr wrap="none" rtlCol="0">
                <a:spAutoFit/>
              </a:bodyPr>
              <a:lstStyle/>
              <a:p>
                <a:r>
                  <a:rPr lang="en-US" dirty="0"/>
                  <a:t>R =</a:t>
                </a:r>
              </a:p>
            </p:txBody>
          </p:sp>
          <p:sp>
            <p:nvSpPr>
              <p:cNvPr id="49" name="TextBox 48">
                <a:extLst>
                  <a:ext uri="{FF2B5EF4-FFF2-40B4-BE49-F238E27FC236}">
                    <a16:creationId xmlns:a16="http://schemas.microsoft.com/office/drawing/2014/main" id="{267EA680-2884-9F4D-8E99-146C8092EA6C}"/>
                  </a:ext>
                </a:extLst>
              </p:cNvPr>
              <p:cNvSpPr txBox="1"/>
              <p:nvPr/>
            </p:nvSpPr>
            <p:spPr>
              <a:xfrm>
                <a:off x="7606474" y="1483953"/>
                <a:ext cx="636713" cy="369332"/>
              </a:xfrm>
              <a:prstGeom prst="rect">
                <a:avLst/>
              </a:prstGeom>
              <a:noFill/>
            </p:spPr>
            <p:txBody>
              <a:bodyPr wrap="none" rtlCol="0">
                <a:spAutoFit/>
              </a:bodyPr>
              <a:lstStyle/>
              <a:p>
                <a:r>
                  <a:rPr lang="en-US" dirty="0"/>
                  <a:t>C = ?</a:t>
                </a:r>
              </a:p>
            </p:txBody>
          </p:sp>
          <p:sp>
            <p:nvSpPr>
              <p:cNvPr id="50" name="TextBox 49">
                <a:extLst>
                  <a:ext uri="{FF2B5EF4-FFF2-40B4-BE49-F238E27FC236}">
                    <a16:creationId xmlns:a16="http://schemas.microsoft.com/office/drawing/2014/main" id="{09EFC44E-7123-804C-AAA8-1F79DD6F4FB6}"/>
                  </a:ext>
                </a:extLst>
              </p:cNvPr>
              <p:cNvSpPr txBox="1"/>
              <p:nvPr/>
            </p:nvSpPr>
            <p:spPr>
              <a:xfrm>
                <a:off x="6079273" y="1806604"/>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51" name="TextBox 50">
                <a:extLst>
                  <a:ext uri="{FF2B5EF4-FFF2-40B4-BE49-F238E27FC236}">
                    <a16:creationId xmlns:a16="http://schemas.microsoft.com/office/drawing/2014/main" id="{C932A3B9-C47B-8240-8546-70A6A879F2F7}"/>
                  </a:ext>
                </a:extLst>
              </p:cNvPr>
              <p:cNvSpPr txBox="1"/>
              <p:nvPr/>
            </p:nvSpPr>
            <p:spPr>
              <a:xfrm>
                <a:off x="7681652" y="2017174"/>
                <a:ext cx="361935"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52" name="Straight Arrow Connector 51">
                <a:extLst>
                  <a:ext uri="{FF2B5EF4-FFF2-40B4-BE49-F238E27FC236}">
                    <a16:creationId xmlns:a16="http://schemas.microsoft.com/office/drawing/2014/main" id="{F51F65B3-21D9-694F-B99A-6C6C02C093FF}"/>
                  </a:ext>
                </a:extLst>
              </p:cNvPr>
              <p:cNvCxnSpPr>
                <a:cxnSpLocks/>
              </p:cNvCxnSpPr>
              <p:nvPr/>
            </p:nvCxnSpPr>
            <p:spPr>
              <a:xfrm>
                <a:off x="6386564"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3B132EF-CD33-9648-81F1-4CE17B5E164C}"/>
                  </a:ext>
                </a:extLst>
              </p:cNvPr>
              <p:cNvCxnSpPr>
                <a:cxnSpLocks/>
              </p:cNvCxnSpPr>
              <p:nvPr/>
            </p:nvCxnSpPr>
            <p:spPr>
              <a:xfrm>
                <a:off x="7743116"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B3C5F4B-CF93-7549-BAE3-CB7D42263DE0}"/>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4E254C5-C405-8140-88B3-F1B966CF6BEC}"/>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56" name="Straight Arrow Connector 55">
                <a:extLst>
                  <a:ext uri="{FF2B5EF4-FFF2-40B4-BE49-F238E27FC236}">
                    <a16:creationId xmlns:a16="http://schemas.microsoft.com/office/drawing/2014/main" id="{FAF6FC50-A015-EB4B-B757-62FD7F7FD9D9}"/>
                  </a:ext>
                </a:extLst>
              </p:cNvPr>
              <p:cNvCxnSpPr>
                <a:cxnSpLocks/>
              </p:cNvCxnSpPr>
              <p:nvPr/>
            </p:nvCxnSpPr>
            <p:spPr>
              <a:xfrm flipH="1">
                <a:off x="8024988" y="236856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3DA4D4C5-94D7-EB49-A94A-040169FBC1B9}"/>
                  </a:ext>
                </a:extLst>
              </p:cNvPr>
              <p:cNvSpPr txBox="1"/>
              <p:nvPr/>
            </p:nvSpPr>
            <p:spPr>
              <a:xfrm>
                <a:off x="8232718" y="2363832"/>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grpSp>
      </p:grpSp>
    </p:spTree>
    <p:custDataLst>
      <p:tags r:id="rId1"/>
    </p:custDataLst>
    <p:extLst>
      <p:ext uri="{BB962C8B-B14F-4D97-AF65-F5344CB8AC3E}">
        <p14:creationId xmlns:p14="http://schemas.microsoft.com/office/powerpoint/2010/main" val="290958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285607"/>
            <a:ext cx="4167098" cy="106241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reactance in the circuit.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42757"/>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641476" y="3326676"/>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149462" y="3362685"/>
            <a:ext cx="423514" cy="523220"/>
          </a:xfrm>
          <a:prstGeom prst="rect">
            <a:avLst/>
          </a:prstGeom>
        </p:spPr>
        <p:txBody>
          <a:bodyPr wrap="none">
            <a:spAutoFit/>
          </a:bodyPr>
          <a:lstStyle/>
          <a:p>
            <a:r>
              <a:rPr lang="en-US" sz="2800" dirty="0"/>
              <a:t>Ω</a:t>
            </a:r>
          </a:p>
        </p:txBody>
      </p:sp>
      <p:sp>
        <p:nvSpPr>
          <p:cNvPr id="24" name="Rectangle 23">
            <a:extLst>
              <a:ext uri="{FF2B5EF4-FFF2-40B4-BE49-F238E27FC236}">
                <a16:creationId xmlns:a16="http://schemas.microsoft.com/office/drawing/2014/main" id="{BE807625-3EA8-404E-B061-BB32B686EE9A}"/>
              </a:ext>
            </a:extLst>
          </p:cNvPr>
          <p:cNvSpPr/>
          <p:nvPr/>
        </p:nvSpPr>
        <p:spPr>
          <a:xfrm>
            <a:off x="1181090" y="3358529"/>
            <a:ext cx="488852" cy="523220"/>
          </a:xfrm>
          <a:prstGeom prst="rect">
            <a:avLst/>
          </a:prstGeom>
        </p:spPr>
        <p:txBody>
          <a:bodyPr wrap="none">
            <a:spAutoFit/>
          </a:bodyPr>
          <a:lstStyle/>
          <a:p>
            <a:r>
              <a:rPr lang="en-US" sz="2800" dirty="0"/>
              <a:t>X</a:t>
            </a:r>
            <a:r>
              <a:rPr lang="en-US" sz="2800" baseline="-25000" dirty="0"/>
              <a:t>C</a:t>
            </a:r>
          </a:p>
        </p:txBody>
      </p:sp>
      <p:grpSp>
        <p:nvGrpSpPr>
          <p:cNvPr id="48" name="Group 47">
            <a:extLst>
              <a:ext uri="{FF2B5EF4-FFF2-40B4-BE49-F238E27FC236}">
                <a16:creationId xmlns:a16="http://schemas.microsoft.com/office/drawing/2014/main" id="{F273EC22-F6BE-AB47-957B-76B7E10B1F95}"/>
              </a:ext>
            </a:extLst>
          </p:cNvPr>
          <p:cNvGrpSpPr/>
          <p:nvPr/>
        </p:nvGrpSpPr>
        <p:grpSpPr>
          <a:xfrm>
            <a:off x="5490636" y="1342757"/>
            <a:ext cx="4212383" cy="2485120"/>
            <a:chOff x="5119687" y="1358568"/>
            <a:chExt cx="4212383" cy="2485120"/>
          </a:xfrm>
        </p:grpSpPr>
        <p:grpSp>
          <p:nvGrpSpPr>
            <p:cNvPr id="49" name="Group 48">
              <a:extLst>
                <a:ext uri="{FF2B5EF4-FFF2-40B4-BE49-F238E27FC236}">
                  <a16:creationId xmlns:a16="http://schemas.microsoft.com/office/drawing/2014/main" id="{CBDB3617-2714-8B41-B66B-61F166C907EA}"/>
                </a:ext>
              </a:extLst>
            </p:cNvPr>
            <p:cNvGrpSpPr/>
            <p:nvPr/>
          </p:nvGrpSpPr>
          <p:grpSpPr>
            <a:xfrm>
              <a:off x="5119687" y="1358568"/>
              <a:ext cx="4212383" cy="2412286"/>
              <a:chOff x="345720" y="1499195"/>
              <a:chExt cx="4212383" cy="2412286"/>
            </a:xfrm>
          </p:grpSpPr>
          <p:pic>
            <p:nvPicPr>
              <p:cNvPr id="62" name="Picture 61" descr="A close up of text on a white background&#13;&#10;&#13;&#10;Description automatically generated">
                <a:extLst>
                  <a:ext uri="{FF2B5EF4-FFF2-40B4-BE49-F238E27FC236}">
                    <a16:creationId xmlns:a16="http://schemas.microsoft.com/office/drawing/2014/main" id="{87B32572-4A17-C143-9254-6AC4154E22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cxnSp>
            <p:nvCxnSpPr>
              <p:cNvPr id="63" name="Straight Arrow Connector 62">
                <a:extLst>
                  <a:ext uri="{FF2B5EF4-FFF2-40B4-BE49-F238E27FC236}">
                    <a16:creationId xmlns:a16="http://schemas.microsoft.com/office/drawing/2014/main" id="{EF49D8ED-3C9D-4F40-B449-72776C44F4AE}"/>
                  </a:ext>
                </a:extLst>
              </p:cNvPr>
              <p:cNvCxnSpPr>
                <a:cxnSpLocks/>
              </p:cNvCxnSpPr>
              <p:nvPr/>
            </p:nvCxnSpPr>
            <p:spPr>
              <a:xfrm flipV="1">
                <a:off x="1572738" y="2871043"/>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7F25BC3A-3C59-AA43-8974-8FE76F367F08}"/>
                  </a:ext>
                </a:extLst>
              </p:cNvPr>
              <p:cNvSpPr txBox="1"/>
              <p:nvPr/>
            </p:nvSpPr>
            <p:spPr>
              <a:xfrm>
                <a:off x="345720" y="2873791"/>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65" name="Rectangle 64">
                <a:extLst>
                  <a:ext uri="{FF2B5EF4-FFF2-40B4-BE49-F238E27FC236}">
                    <a16:creationId xmlns:a16="http://schemas.microsoft.com/office/drawing/2014/main" id="{077BCCAD-3843-F54F-8C05-4002938A4C46}"/>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007516CA-AC27-0D4A-8759-E597C41B98A5}"/>
                </a:ext>
              </a:extLst>
            </p:cNvPr>
            <p:cNvGrpSpPr/>
            <p:nvPr/>
          </p:nvGrpSpPr>
          <p:grpSpPr>
            <a:xfrm>
              <a:off x="6079273" y="1483953"/>
              <a:ext cx="2981247" cy="2359735"/>
              <a:chOff x="6079273" y="1483953"/>
              <a:chExt cx="2981247" cy="2359735"/>
            </a:xfrm>
          </p:grpSpPr>
          <p:sp>
            <p:nvSpPr>
              <p:cNvPr id="51" name="TextBox 50">
                <a:extLst>
                  <a:ext uri="{FF2B5EF4-FFF2-40B4-BE49-F238E27FC236}">
                    <a16:creationId xmlns:a16="http://schemas.microsoft.com/office/drawing/2014/main" id="{D4935859-AE83-D443-B32B-9EF5175FAA7E}"/>
                  </a:ext>
                </a:extLst>
              </p:cNvPr>
              <p:cNvSpPr txBox="1"/>
              <p:nvPr/>
            </p:nvSpPr>
            <p:spPr>
              <a:xfrm>
                <a:off x="7965348" y="3474356"/>
                <a:ext cx="1095172" cy="369332"/>
              </a:xfrm>
              <a:prstGeom prst="rect">
                <a:avLst/>
              </a:prstGeom>
              <a:noFill/>
            </p:spPr>
            <p:txBody>
              <a:bodyPr wrap="none" rtlCol="0">
                <a:spAutoFit/>
              </a:bodyPr>
              <a:lstStyle/>
              <a:p>
                <a:r>
                  <a:rPr lang="en-US" dirty="0"/>
                  <a:t>V</a:t>
                </a:r>
                <a:r>
                  <a:rPr lang="en-US" baseline="-25000" dirty="0"/>
                  <a:t>T</a:t>
                </a:r>
                <a:r>
                  <a:rPr lang="en-US" dirty="0"/>
                  <a:t> = 200V</a:t>
                </a:r>
              </a:p>
            </p:txBody>
          </p:sp>
          <p:sp>
            <p:nvSpPr>
              <p:cNvPr id="52" name="TextBox 51">
                <a:extLst>
                  <a:ext uri="{FF2B5EF4-FFF2-40B4-BE49-F238E27FC236}">
                    <a16:creationId xmlns:a16="http://schemas.microsoft.com/office/drawing/2014/main" id="{A5813E68-0F43-6445-ABA5-F840EFE26D77}"/>
                  </a:ext>
                </a:extLst>
              </p:cNvPr>
              <p:cNvSpPr txBox="1"/>
              <p:nvPr/>
            </p:nvSpPr>
            <p:spPr>
              <a:xfrm>
                <a:off x="6415140" y="1490253"/>
                <a:ext cx="478016" cy="369332"/>
              </a:xfrm>
              <a:prstGeom prst="rect">
                <a:avLst/>
              </a:prstGeom>
              <a:noFill/>
            </p:spPr>
            <p:txBody>
              <a:bodyPr wrap="none" rtlCol="0">
                <a:spAutoFit/>
              </a:bodyPr>
              <a:lstStyle/>
              <a:p>
                <a:r>
                  <a:rPr lang="en-US" dirty="0"/>
                  <a:t>R =</a:t>
                </a:r>
              </a:p>
            </p:txBody>
          </p:sp>
          <p:sp>
            <p:nvSpPr>
              <p:cNvPr id="53" name="TextBox 52">
                <a:extLst>
                  <a:ext uri="{FF2B5EF4-FFF2-40B4-BE49-F238E27FC236}">
                    <a16:creationId xmlns:a16="http://schemas.microsoft.com/office/drawing/2014/main" id="{19C6B69C-D744-AA4E-A7C5-74B78CD63A48}"/>
                  </a:ext>
                </a:extLst>
              </p:cNvPr>
              <p:cNvSpPr txBox="1"/>
              <p:nvPr/>
            </p:nvSpPr>
            <p:spPr>
              <a:xfrm>
                <a:off x="7606474" y="1483953"/>
                <a:ext cx="636713" cy="369332"/>
              </a:xfrm>
              <a:prstGeom prst="rect">
                <a:avLst/>
              </a:prstGeom>
              <a:noFill/>
            </p:spPr>
            <p:txBody>
              <a:bodyPr wrap="none" rtlCol="0">
                <a:spAutoFit/>
              </a:bodyPr>
              <a:lstStyle/>
              <a:p>
                <a:r>
                  <a:rPr lang="en-US" dirty="0"/>
                  <a:t>C = ?</a:t>
                </a:r>
              </a:p>
            </p:txBody>
          </p:sp>
          <p:sp>
            <p:nvSpPr>
              <p:cNvPr id="54" name="TextBox 53">
                <a:extLst>
                  <a:ext uri="{FF2B5EF4-FFF2-40B4-BE49-F238E27FC236}">
                    <a16:creationId xmlns:a16="http://schemas.microsoft.com/office/drawing/2014/main" id="{0007BC9C-3823-344F-8B30-A0010A025B09}"/>
                  </a:ext>
                </a:extLst>
              </p:cNvPr>
              <p:cNvSpPr txBox="1"/>
              <p:nvPr/>
            </p:nvSpPr>
            <p:spPr>
              <a:xfrm>
                <a:off x="6079273" y="1806604"/>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55" name="TextBox 54">
                <a:extLst>
                  <a:ext uri="{FF2B5EF4-FFF2-40B4-BE49-F238E27FC236}">
                    <a16:creationId xmlns:a16="http://schemas.microsoft.com/office/drawing/2014/main" id="{EBFACBC6-9986-F04B-9D42-BB6B84D8D181}"/>
                  </a:ext>
                </a:extLst>
              </p:cNvPr>
              <p:cNvSpPr txBox="1"/>
              <p:nvPr/>
            </p:nvSpPr>
            <p:spPr>
              <a:xfrm>
                <a:off x="7681652" y="2017174"/>
                <a:ext cx="361935"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56" name="Straight Arrow Connector 55">
                <a:extLst>
                  <a:ext uri="{FF2B5EF4-FFF2-40B4-BE49-F238E27FC236}">
                    <a16:creationId xmlns:a16="http://schemas.microsoft.com/office/drawing/2014/main" id="{2EA73FC8-E356-9141-BF0A-8E33D1D1A1DF}"/>
                  </a:ext>
                </a:extLst>
              </p:cNvPr>
              <p:cNvCxnSpPr>
                <a:cxnSpLocks/>
              </p:cNvCxnSpPr>
              <p:nvPr/>
            </p:nvCxnSpPr>
            <p:spPr>
              <a:xfrm>
                <a:off x="6386564"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8888E0C-9CB9-BC4B-9198-2C097B07F4A8}"/>
                  </a:ext>
                </a:extLst>
              </p:cNvPr>
              <p:cNvCxnSpPr>
                <a:cxnSpLocks/>
              </p:cNvCxnSpPr>
              <p:nvPr/>
            </p:nvCxnSpPr>
            <p:spPr>
              <a:xfrm>
                <a:off x="7743116"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DC065D29-A72A-EE4F-BB2B-A885C0CACC19}"/>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092E28F-1838-1A48-B077-C4F70FF2B471}"/>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60" name="Straight Arrow Connector 59">
                <a:extLst>
                  <a:ext uri="{FF2B5EF4-FFF2-40B4-BE49-F238E27FC236}">
                    <a16:creationId xmlns:a16="http://schemas.microsoft.com/office/drawing/2014/main" id="{BDADD32C-3592-1D4D-B56A-16BDB4971CE0}"/>
                  </a:ext>
                </a:extLst>
              </p:cNvPr>
              <p:cNvCxnSpPr>
                <a:cxnSpLocks/>
              </p:cNvCxnSpPr>
              <p:nvPr/>
            </p:nvCxnSpPr>
            <p:spPr>
              <a:xfrm flipH="1">
                <a:off x="8024988" y="236856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C288A77-89E3-0946-B34A-ACC0A31F1D08}"/>
                  </a:ext>
                </a:extLst>
              </p:cNvPr>
              <p:cNvSpPr txBox="1"/>
              <p:nvPr/>
            </p:nvSpPr>
            <p:spPr>
              <a:xfrm>
                <a:off x="8232718" y="2363832"/>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grpSp>
      </p:grpSp>
    </p:spTree>
    <p:custDataLst>
      <p:tags r:id="rId1"/>
    </p:custDataLst>
    <p:extLst>
      <p:ext uri="{BB962C8B-B14F-4D97-AF65-F5344CB8AC3E}">
        <p14:creationId xmlns:p14="http://schemas.microsoft.com/office/powerpoint/2010/main" val="56016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08610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capacitance of the capacitor. Enter your answer to 1 decimal place</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5338973" y="3877586"/>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556515" y="3852659"/>
            <a:ext cx="3086924"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4" name="Rectangle 23">
            <a:extLst>
              <a:ext uri="{FF2B5EF4-FFF2-40B4-BE49-F238E27FC236}">
                <a16:creationId xmlns:a16="http://schemas.microsoft.com/office/drawing/2014/main" id="{BE807625-3EA8-404E-B061-BB32B686EE9A}"/>
              </a:ext>
            </a:extLst>
          </p:cNvPr>
          <p:cNvSpPr/>
          <p:nvPr/>
        </p:nvSpPr>
        <p:spPr>
          <a:xfrm>
            <a:off x="1181090" y="3913176"/>
            <a:ext cx="375424" cy="523220"/>
          </a:xfrm>
          <a:prstGeom prst="rect">
            <a:avLst/>
          </a:prstGeom>
        </p:spPr>
        <p:txBody>
          <a:bodyPr wrap="none">
            <a:spAutoFit/>
          </a:bodyPr>
          <a:lstStyle/>
          <a:p>
            <a:r>
              <a:rPr lang="en-US" sz="2800" dirty="0"/>
              <a:t>C</a:t>
            </a:r>
          </a:p>
        </p:txBody>
      </p:sp>
      <p:grpSp>
        <p:nvGrpSpPr>
          <p:cNvPr id="23" name="Group 22">
            <a:extLst>
              <a:ext uri="{FF2B5EF4-FFF2-40B4-BE49-F238E27FC236}">
                <a16:creationId xmlns:a16="http://schemas.microsoft.com/office/drawing/2014/main" id="{EF2CE677-A81E-414A-BA5B-4ADD94569696}"/>
              </a:ext>
            </a:extLst>
          </p:cNvPr>
          <p:cNvGrpSpPr/>
          <p:nvPr/>
        </p:nvGrpSpPr>
        <p:grpSpPr>
          <a:xfrm>
            <a:off x="5490636" y="1342757"/>
            <a:ext cx="4212383" cy="2485120"/>
            <a:chOff x="5119687" y="1358568"/>
            <a:chExt cx="4212383" cy="2485120"/>
          </a:xfrm>
        </p:grpSpPr>
        <p:grpSp>
          <p:nvGrpSpPr>
            <p:cNvPr id="27" name="Group 26">
              <a:extLst>
                <a:ext uri="{FF2B5EF4-FFF2-40B4-BE49-F238E27FC236}">
                  <a16:creationId xmlns:a16="http://schemas.microsoft.com/office/drawing/2014/main" id="{EFC4611B-2100-934F-A513-2A82630B5F3E}"/>
                </a:ext>
              </a:extLst>
            </p:cNvPr>
            <p:cNvGrpSpPr/>
            <p:nvPr/>
          </p:nvGrpSpPr>
          <p:grpSpPr>
            <a:xfrm>
              <a:off x="5119687" y="1358568"/>
              <a:ext cx="4212383" cy="2412286"/>
              <a:chOff x="345720" y="1499195"/>
              <a:chExt cx="4212383" cy="2412286"/>
            </a:xfrm>
          </p:grpSpPr>
          <p:pic>
            <p:nvPicPr>
              <p:cNvPr id="57" name="Picture 56" descr="A close up of text on a white background&#13;&#10;&#13;&#10;Description automatically generated">
                <a:extLst>
                  <a:ext uri="{FF2B5EF4-FFF2-40B4-BE49-F238E27FC236}">
                    <a16:creationId xmlns:a16="http://schemas.microsoft.com/office/drawing/2014/main" id="{AA262AFD-A3AA-C243-B8DE-346180B4E05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cxnSp>
            <p:nvCxnSpPr>
              <p:cNvPr id="58" name="Straight Arrow Connector 57">
                <a:extLst>
                  <a:ext uri="{FF2B5EF4-FFF2-40B4-BE49-F238E27FC236}">
                    <a16:creationId xmlns:a16="http://schemas.microsoft.com/office/drawing/2014/main" id="{973DC742-7A6E-B844-B7B1-032D2900B889}"/>
                  </a:ext>
                </a:extLst>
              </p:cNvPr>
              <p:cNvCxnSpPr>
                <a:cxnSpLocks/>
              </p:cNvCxnSpPr>
              <p:nvPr/>
            </p:nvCxnSpPr>
            <p:spPr>
              <a:xfrm flipV="1">
                <a:off x="1572738" y="2871043"/>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0CE6E77B-037D-904C-8F9B-D51B3604014A}"/>
                  </a:ext>
                </a:extLst>
              </p:cNvPr>
              <p:cNvSpPr txBox="1"/>
              <p:nvPr/>
            </p:nvSpPr>
            <p:spPr>
              <a:xfrm>
                <a:off x="345720" y="2873791"/>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60" name="Rectangle 59">
                <a:extLst>
                  <a:ext uri="{FF2B5EF4-FFF2-40B4-BE49-F238E27FC236}">
                    <a16:creationId xmlns:a16="http://schemas.microsoft.com/office/drawing/2014/main" id="{03EE3EAF-A1FC-084A-98ED-281CA0FB7A8A}"/>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FB0C94D-2650-4F4C-A594-76C9C915A939}"/>
                </a:ext>
              </a:extLst>
            </p:cNvPr>
            <p:cNvGrpSpPr/>
            <p:nvPr/>
          </p:nvGrpSpPr>
          <p:grpSpPr>
            <a:xfrm>
              <a:off x="6079273" y="1483953"/>
              <a:ext cx="2981247" cy="2359735"/>
              <a:chOff x="6079273" y="1483953"/>
              <a:chExt cx="2981247" cy="2359735"/>
            </a:xfrm>
          </p:grpSpPr>
          <p:sp>
            <p:nvSpPr>
              <p:cNvPr id="46" name="TextBox 45">
                <a:extLst>
                  <a:ext uri="{FF2B5EF4-FFF2-40B4-BE49-F238E27FC236}">
                    <a16:creationId xmlns:a16="http://schemas.microsoft.com/office/drawing/2014/main" id="{2B0CF72F-F5FC-824E-B8FE-F823DF9B363E}"/>
                  </a:ext>
                </a:extLst>
              </p:cNvPr>
              <p:cNvSpPr txBox="1"/>
              <p:nvPr/>
            </p:nvSpPr>
            <p:spPr>
              <a:xfrm>
                <a:off x="7965348" y="3474356"/>
                <a:ext cx="1095172" cy="369332"/>
              </a:xfrm>
              <a:prstGeom prst="rect">
                <a:avLst/>
              </a:prstGeom>
              <a:noFill/>
            </p:spPr>
            <p:txBody>
              <a:bodyPr wrap="none" rtlCol="0">
                <a:spAutoFit/>
              </a:bodyPr>
              <a:lstStyle/>
              <a:p>
                <a:r>
                  <a:rPr lang="en-US" dirty="0"/>
                  <a:t>V</a:t>
                </a:r>
                <a:r>
                  <a:rPr lang="en-US" baseline="-25000" dirty="0"/>
                  <a:t>T</a:t>
                </a:r>
                <a:r>
                  <a:rPr lang="en-US" dirty="0"/>
                  <a:t> = 200V</a:t>
                </a:r>
              </a:p>
            </p:txBody>
          </p:sp>
          <p:sp>
            <p:nvSpPr>
              <p:cNvPr id="47" name="TextBox 46">
                <a:extLst>
                  <a:ext uri="{FF2B5EF4-FFF2-40B4-BE49-F238E27FC236}">
                    <a16:creationId xmlns:a16="http://schemas.microsoft.com/office/drawing/2014/main" id="{375DB78E-8CCD-0346-8095-4A5358595FCE}"/>
                  </a:ext>
                </a:extLst>
              </p:cNvPr>
              <p:cNvSpPr txBox="1"/>
              <p:nvPr/>
            </p:nvSpPr>
            <p:spPr>
              <a:xfrm>
                <a:off x="6415140" y="1490253"/>
                <a:ext cx="478016" cy="369332"/>
              </a:xfrm>
              <a:prstGeom prst="rect">
                <a:avLst/>
              </a:prstGeom>
              <a:noFill/>
            </p:spPr>
            <p:txBody>
              <a:bodyPr wrap="none" rtlCol="0">
                <a:spAutoFit/>
              </a:bodyPr>
              <a:lstStyle/>
              <a:p>
                <a:r>
                  <a:rPr lang="en-US" dirty="0"/>
                  <a:t>R =</a:t>
                </a:r>
              </a:p>
            </p:txBody>
          </p:sp>
          <p:sp>
            <p:nvSpPr>
              <p:cNvPr id="48" name="TextBox 47">
                <a:extLst>
                  <a:ext uri="{FF2B5EF4-FFF2-40B4-BE49-F238E27FC236}">
                    <a16:creationId xmlns:a16="http://schemas.microsoft.com/office/drawing/2014/main" id="{BDC6FCA7-9696-834F-A301-3FE035E1B0D2}"/>
                  </a:ext>
                </a:extLst>
              </p:cNvPr>
              <p:cNvSpPr txBox="1"/>
              <p:nvPr/>
            </p:nvSpPr>
            <p:spPr>
              <a:xfrm>
                <a:off x="7606474" y="1483953"/>
                <a:ext cx="636713" cy="369332"/>
              </a:xfrm>
              <a:prstGeom prst="rect">
                <a:avLst/>
              </a:prstGeom>
              <a:noFill/>
            </p:spPr>
            <p:txBody>
              <a:bodyPr wrap="none" rtlCol="0">
                <a:spAutoFit/>
              </a:bodyPr>
              <a:lstStyle/>
              <a:p>
                <a:r>
                  <a:rPr lang="en-US" dirty="0"/>
                  <a:t>C = ?</a:t>
                </a:r>
              </a:p>
            </p:txBody>
          </p:sp>
          <p:sp>
            <p:nvSpPr>
              <p:cNvPr id="49" name="TextBox 48">
                <a:extLst>
                  <a:ext uri="{FF2B5EF4-FFF2-40B4-BE49-F238E27FC236}">
                    <a16:creationId xmlns:a16="http://schemas.microsoft.com/office/drawing/2014/main" id="{1D840AFE-3B69-E14A-AE0C-D8F2908C10E3}"/>
                  </a:ext>
                </a:extLst>
              </p:cNvPr>
              <p:cNvSpPr txBox="1"/>
              <p:nvPr/>
            </p:nvSpPr>
            <p:spPr>
              <a:xfrm>
                <a:off x="6079273" y="1806604"/>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50" name="TextBox 49">
                <a:extLst>
                  <a:ext uri="{FF2B5EF4-FFF2-40B4-BE49-F238E27FC236}">
                    <a16:creationId xmlns:a16="http://schemas.microsoft.com/office/drawing/2014/main" id="{F1EF45F2-307A-AD46-B5CF-AD2D9F1DB761}"/>
                  </a:ext>
                </a:extLst>
              </p:cNvPr>
              <p:cNvSpPr txBox="1"/>
              <p:nvPr/>
            </p:nvSpPr>
            <p:spPr>
              <a:xfrm>
                <a:off x="7681652" y="2017174"/>
                <a:ext cx="361935"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51" name="Straight Arrow Connector 50">
                <a:extLst>
                  <a:ext uri="{FF2B5EF4-FFF2-40B4-BE49-F238E27FC236}">
                    <a16:creationId xmlns:a16="http://schemas.microsoft.com/office/drawing/2014/main" id="{CDF61C02-F97D-4748-947E-7FA499F921AC}"/>
                  </a:ext>
                </a:extLst>
              </p:cNvPr>
              <p:cNvCxnSpPr>
                <a:cxnSpLocks/>
              </p:cNvCxnSpPr>
              <p:nvPr/>
            </p:nvCxnSpPr>
            <p:spPr>
              <a:xfrm>
                <a:off x="6386564"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E090DD9-0594-8445-B240-EAF7C616A2F2}"/>
                  </a:ext>
                </a:extLst>
              </p:cNvPr>
              <p:cNvCxnSpPr>
                <a:cxnSpLocks/>
              </p:cNvCxnSpPr>
              <p:nvPr/>
            </p:nvCxnSpPr>
            <p:spPr>
              <a:xfrm>
                <a:off x="7743116"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50593BF-8E76-434B-AC85-7DD6B8104315}"/>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30CE394-6B53-E54C-BDE7-D78E5602BB77}"/>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55" name="Straight Arrow Connector 54">
                <a:extLst>
                  <a:ext uri="{FF2B5EF4-FFF2-40B4-BE49-F238E27FC236}">
                    <a16:creationId xmlns:a16="http://schemas.microsoft.com/office/drawing/2014/main" id="{7D7C4A36-3B1E-8643-8CF0-435BA5B596EC}"/>
                  </a:ext>
                </a:extLst>
              </p:cNvPr>
              <p:cNvCxnSpPr>
                <a:cxnSpLocks/>
              </p:cNvCxnSpPr>
              <p:nvPr/>
            </p:nvCxnSpPr>
            <p:spPr>
              <a:xfrm flipH="1">
                <a:off x="8024988" y="236856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5874F97-4CE0-8340-8F4D-6D971A9BD918}"/>
                  </a:ext>
                </a:extLst>
              </p:cNvPr>
              <p:cNvSpPr txBox="1"/>
              <p:nvPr/>
            </p:nvSpPr>
            <p:spPr>
              <a:xfrm>
                <a:off x="8232718" y="2363832"/>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grpSp>
      </p:grpSp>
      <p:sp>
        <p:nvSpPr>
          <p:cNvPr id="61" name="Rectangle 60">
            <a:extLst>
              <a:ext uri="{FF2B5EF4-FFF2-40B4-BE49-F238E27FC236}">
                <a16:creationId xmlns:a16="http://schemas.microsoft.com/office/drawing/2014/main" id="{189531A4-C421-BC47-987F-BC50B8D40292}"/>
              </a:ext>
            </a:extLst>
          </p:cNvPr>
          <p:cNvSpPr/>
          <p:nvPr/>
        </p:nvSpPr>
        <p:spPr>
          <a:xfrm>
            <a:off x="4634469" y="3863974"/>
            <a:ext cx="546945" cy="523220"/>
          </a:xfrm>
          <a:prstGeom prst="rect">
            <a:avLst/>
          </a:prstGeom>
        </p:spPr>
        <p:txBody>
          <a:bodyPr wrap="none">
            <a:spAutoFit/>
          </a:bodyPr>
          <a:lstStyle/>
          <a:p>
            <a:r>
              <a:rPr lang="en-US" sz="2800" dirty="0" err="1"/>
              <a:t>μF</a:t>
            </a:r>
            <a:endParaRPr lang="en-US" sz="2800" dirty="0"/>
          </a:p>
        </p:txBody>
      </p:sp>
    </p:spTree>
    <p:custDataLst>
      <p:tags r:id="rId1"/>
    </p:custDataLst>
    <p:extLst>
      <p:ext uri="{BB962C8B-B14F-4D97-AF65-F5344CB8AC3E}">
        <p14:creationId xmlns:p14="http://schemas.microsoft.com/office/powerpoint/2010/main" val="868800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285607"/>
            <a:ext cx="4167098" cy="137281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voltage drop across each component. Enter your answers to one decimal place.</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42757"/>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6085215" y="4095024"/>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812928" y="3326676"/>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7" name="Rectangle 26">
            <a:extLst>
              <a:ext uri="{FF2B5EF4-FFF2-40B4-BE49-F238E27FC236}">
                <a16:creationId xmlns:a16="http://schemas.microsoft.com/office/drawing/2014/main" id="{A9B9F82E-29CD-A742-BE5C-6FC0D1B827DC}"/>
              </a:ext>
            </a:extLst>
          </p:cNvPr>
          <p:cNvSpPr/>
          <p:nvPr/>
        </p:nvSpPr>
        <p:spPr>
          <a:xfrm>
            <a:off x="5320914" y="3362685"/>
            <a:ext cx="388248" cy="523220"/>
          </a:xfrm>
          <a:prstGeom prst="rect">
            <a:avLst/>
          </a:prstGeom>
        </p:spPr>
        <p:txBody>
          <a:bodyPr wrap="none">
            <a:spAutoFit/>
          </a:bodyPr>
          <a:lstStyle/>
          <a:p>
            <a:r>
              <a:rPr lang="en-US" sz="2800" dirty="0"/>
              <a:t>V</a:t>
            </a:r>
          </a:p>
        </p:txBody>
      </p:sp>
      <p:sp>
        <p:nvSpPr>
          <p:cNvPr id="24" name="Rectangle 23">
            <a:extLst>
              <a:ext uri="{FF2B5EF4-FFF2-40B4-BE49-F238E27FC236}">
                <a16:creationId xmlns:a16="http://schemas.microsoft.com/office/drawing/2014/main" id="{BE807625-3EA8-404E-B061-BB32B686EE9A}"/>
              </a:ext>
            </a:extLst>
          </p:cNvPr>
          <p:cNvSpPr/>
          <p:nvPr/>
        </p:nvSpPr>
        <p:spPr>
          <a:xfrm>
            <a:off x="1181090" y="3358529"/>
            <a:ext cx="518091" cy="523220"/>
          </a:xfrm>
          <a:prstGeom prst="rect">
            <a:avLst/>
          </a:prstGeom>
        </p:spPr>
        <p:txBody>
          <a:bodyPr wrap="none">
            <a:spAutoFit/>
          </a:bodyPr>
          <a:lstStyle/>
          <a:p>
            <a:r>
              <a:rPr lang="en-US" sz="2800" dirty="0"/>
              <a:t>V</a:t>
            </a:r>
            <a:r>
              <a:rPr lang="en-US" sz="2800" baseline="-25000" dirty="0"/>
              <a:t>R</a:t>
            </a:r>
          </a:p>
        </p:txBody>
      </p:sp>
      <p:sp>
        <p:nvSpPr>
          <p:cNvPr id="45" name="Rectangle 44">
            <a:extLst>
              <a:ext uri="{FF2B5EF4-FFF2-40B4-BE49-F238E27FC236}">
                <a16:creationId xmlns:a16="http://schemas.microsoft.com/office/drawing/2014/main" id="{39EE938E-03AB-D54D-A12E-034F96181809}"/>
              </a:ext>
            </a:extLst>
          </p:cNvPr>
          <p:cNvSpPr/>
          <p:nvPr/>
        </p:nvSpPr>
        <p:spPr>
          <a:xfrm>
            <a:off x="1788526" y="4058707"/>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46" name="Rectangle 45">
            <a:extLst>
              <a:ext uri="{FF2B5EF4-FFF2-40B4-BE49-F238E27FC236}">
                <a16:creationId xmlns:a16="http://schemas.microsoft.com/office/drawing/2014/main" id="{BECBC7F9-422D-0343-A2A0-BA4EDB32EFC1}"/>
              </a:ext>
            </a:extLst>
          </p:cNvPr>
          <p:cNvSpPr/>
          <p:nvPr/>
        </p:nvSpPr>
        <p:spPr>
          <a:xfrm>
            <a:off x="5296512" y="4094716"/>
            <a:ext cx="388248" cy="523220"/>
          </a:xfrm>
          <a:prstGeom prst="rect">
            <a:avLst/>
          </a:prstGeom>
        </p:spPr>
        <p:txBody>
          <a:bodyPr wrap="none">
            <a:spAutoFit/>
          </a:bodyPr>
          <a:lstStyle/>
          <a:p>
            <a:r>
              <a:rPr lang="en-US" sz="2800" dirty="0"/>
              <a:t>V</a:t>
            </a:r>
          </a:p>
        </p:txBody>
      </p:sp>
      <p:sp>
        <p:nvSpPr>
          <p:cNvPr id="47" name="Rectangle 46">
            <a:extLst>
              <a:ext uri="{FF2B5EF4-FFF2-40B4-BE49-F238E27FC236}">
                <a16:creationId xmlns:a16="http://schemas.microsoft.com/office/drawing/2014/main" id="{B124B2E8-FD57-5D41-937D-DDF0561ADE41}"/>
              </a:ext>
            </a:extLst>
          </p:cNvPr>
          <p:cNvSpPr/>
          <p:nvPr/>
        </p:nvSpPr>
        <p:spPr>
          <a:xfrm>
            <a:off x="1156688" y="4090560"/>
            <a:ext cx="513346" cy="523220"/>
          </a:xfrm>
          <a:prstGeom prst="rect">
            <a:avLst/>
          </a:prstGeom>
        </p:spPr>
        <p:txBody>
          <a:bodyPr wrap="none">
            <a:spAutoFit/>
          </a:bodyPr>
          <a:lstStyle/>
          <a:p>
            <a:r>
              <a:rPr lang="en-US" sz="2800" dirty="0"/>
              <a:t>V</a:t>
            </a:r>
            <a:r>
              <a:rPr lang="en-US" sz="2800" baseline="-25000" dirty="0"/>
              <a:t>C</a:t>
            </a:r>
          </a:p>
        </p:txBody>
      </p:sp>
      <p:grpSp>
        <p:nvGrpSpPr>
          <p:cNvPr id="48" name="Group 47">
            <a:extLst>
              <a:ext uri="{FF2B5EF4-FFF2-40B4-BE49-F238E27FC236}">
                <a16:creationId xmlns:a16="http://schemas.microsoft.com/office/drawing/2014/main" id="{D6036AD7-AC99-2740-ABE5-8F0140EDE60D}"/>
              </a:ext>
            </a:extLst>
          </p:cNvPr>
          <p:cNvGrpSpPr/>
          <p:nvPr/>
        </p:nvGrpSpPr>
        <p:grpSpPr>
          <a:xfrm>
            <a:off x="5490636" y="1342757"/>
            <a:ext cx="4212383" cy="2485120"/>
            <a:chOff x="5119687" y="1358568"/>
            <a:chExt cx="4212383" cy="2485120"/>
          </a:xfrm>
        </p:grpSpPr>
        <p:grpSp>
          <p:nvGrpSpPr>
            <p:cNvPr id="49" name="Group 48">
              <a:extLst>
                <a:ext uri="{FF2B5EF4-FFF2-40B4-BE49-F238E27FC236}">
                  <a16:creationId xmlns:a16="http://schemas.microsoft.com/office/drawing/2014/main" id="{75E61214-E5E0-624F-8916-1875C078D0F8}"/>
                </a:ext>
              </a:extLst>
            </p:cNvPr>
            <p:cNvGrpSpPr/>
            <p:nvPr/>
          </p:nvGrpSpPr>
          <p:grpSpPr>
            <a:xfrm>
              <a:off x="5119687" y="1358568"/>
              <a:ext cx="4212383" cy="2412286"/>
              <a:chOff x="345720" y="1499195"/>
              <a:chExt cx="4212383" cy="2412286"/>
            </a:xfrm>
          </p:grpSpPr>
          <p:pic>
            <p:nvPicPr>
              <p:cNvPr id="62" name="Picture 61" descr="A close up of text on a white background&#13;&#10;&#13;&#10;Description automatically generated">
                <a:extLst>
                  <a:ext uri="{FF2B5EF4-FFF2-40B4-BE49-F238E27FC236}">
                    <a16:creationId xmlns:a16="http://schemas.microsoft.com/office/drawing/2014/main" id="{916BD04C-6955-D242-A5B9-16CFF54E70D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cxnSp>
            <p:nvCxnSpPr>
              <p:cNvPr id="63" name="Straight Arrow Connector 62">
                <a:extLst>
                  <a:ext uri="{FF2B5EF4-FFF2-40B4-BE49-F238E27FC236}">
                    <a16:creationId xmlns:a16="http://schemas.microsoft.com/office/drawing/2014/main" id="{E9A799E1-B730-FE44-A650-64A3C8C732EA}"/>
                  </a:ext>
                </a:extLst>
              </p:cNvPr>
              <p:cNvCxnSpPr>
                <a:cxnSpLocks/>
              </p:cNvCxnSpPr>
              <p:nvPr/>
            </p:nvCxnSpPr>
            <p:spPr>
              <a:xfrm flipV="1">
                <a:off x="1572738" y="2871043"/>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4E4C599-8BB5-134C-8768-86A4AF6B44EF}"/>
                  </a:ext>
                </a:extLst>
              </p:cNvPr>
              <p:cNvSpPr txBox="1"/>
              <p:nvPr/>
            </p:nvSpPr>
            <p:spPr>
              <a:xfrm>
                <a:off x="345720" y="2873791"/>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65" name="Rectangle 64">
                <a:extLst>
                  <a:ext uri="{FF2B5EF4-FFF2-40B4-BE49-F238E27FC236}">
                    <a16:creationId xmlns:a16="http://schemas.microsoft.com/office/drawing/2014/main" id="{B0FB88C1-6B57-AB44-9F40-699E38D6880F}"/>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F94F7A00-0340-2D44-BF8F-1E4A84D4E103}"/>
                </a:ext>
              </a:extLst>
            </p:cNvPr>
            <p:cNvGrpSpPr/>
            <p:nvPr/>
          </p:nvGrpSpPr>
          <p:grpSpPr>
            <a:xfrm>
              <a:off x="6079273" y="1483953"/>
              <a:ext cx="2981247" cy="2359735"/>
              <a:chOff x="6079273" y="1483953"/>
              <a:chExt cx="2981247" cy="2359735"/>
            </a:xfrm>
          </p:grpSpPr>
          <p:sp>
            <p:nvSpPr>
              <p:cNvPr id="51" name="TextBox 50">
                <a:extLst>
                  <a:ext uri="{FF2B5EF4-FFF2-40B4-BE49-F238E27FC236}">
                    <a16:creationId xmlns:a16="http://schemas.microsoft.com/office/drawing/2014/main" id="{D7BA6B7E-716B-0249-88C2-3AD434FA462F}"/>
                  </a:ext>
                </a:extLst>
              </p:cNvPr>
              <p:cNvSpPr txBox="1"/>
              <p:nvPr/>
            </p:nvSpPr>
            <p:spPr>
              <a:xfrm>
                <a:off x="7965348" y="3474356"/>
                <a:ext cx="1095172" cy="369332"/>
              </a:xfrm>
              <a:prstGeom prst="rect">
                <a:avLst/>
              </a:prstGeom>
              <a:noFill/>
            </p:spPr>
            <p:txBody>
              <a:bodyPr wrap="none" rtlCol="0">
                <a:spAutoFit/>
              </a:bodyPr>
              <a:lstStyle/>
              <a:p>
                <a:r>
                  <a:rPr lang="en-US" dirty="0"/>
                  <a:t>V</a:t>
                </a:r>
                <a:r>
                  <a:rPr lang="en-US" baseline="-25000" dirty="0"/>
                  <a:t>T</a:t>
                </a:r>
                <a:r>
                  <a:rPr lang="en-US" dirty="0"/>
                  <a:t> = 200V</a:t>
                </a:r>
              </a:p>
            </p:txBody>
          </p:sp>
          <p:sp>
            <p:nvSpPr>
              <p:cNvPr id="52" name="TextBox 51">
                <a:extLst>
                  <a:ext uri="{FF2B5EF4-FFF2-40B4-BE49-F238E27FC236}">
                    <a16:creationId xmlns:a16="http://schemas.microsoft.com/office/drawing/2014/main" id="{447C7E7F-DF43-EF49-93E5-F6BE10786EB4}"/>
                  </a:ext>
                </a:extLst>
              </p:cNvPr>
              <p:cNvSpPr txBox="1"/>
              <p:nvPr/>
            </p:nvSpPr>
            <p:spPr>
              <a:xfrm>
                <a:off x="6415140" y="1490253"/>
                <a:ext cx="478016" cy="369332"/>
              </a:xfrm>
              <a:prstGeom prst="rect">
                <a:avLst/>
              </a:prstGeom>
              <a:noFill/>
            </p:spPr>
            <p:txBody>
              <a:bodyPr wrap="none" rtlCol="0">
                <a:spAutoFit/>
              </a:bodyPr>
              <a:lstStyle/>
              <a:p>
                <a:r>
                  <a:rPr lang="en-US" dirty="0"/>
                  <a:t>R =</a:t>
                </a:r>
              </a:p>
            </p:txBody>
          </p:sp>
          <p:sp>
            <p:nvSpPr>
              <p:cNvPr id="53" name="TextBox 52">
                <a:extLst>
                  <a:ext uri="{FF2B5EF4-FFF2-40B4-BE49-F238E27FC236}">
                    <a16:creationId xmlns:a16="http://schemas.microsoft.com/office/drawing/2014/main" id="{B83D77E0-EE98-8946-9BC9-DC4A3BD14A3C}"/>
                  </a:ext>
                </a:extLst>
              </p:cNvPr>
              <p:cNvSpPr txBox="1"/>
              <p:nvPr/>
            </p:nvSpPr>
            <p:spPr>
              <a:xfrm>
                <a:off x="7606474" y="1483953"/>
                <a:ext cx="636713" cy="369332"/>
              </a:xfrm>
              <a:prstGeom prst="rect">
                <a:avLst/>
              </a:prstGeom>
              <a:noFill/>
            </p:spPr>
            <p:txBody>
              <a:bodyPr wrap="none" rtlCol="0">
                <a:spAutoFit/>
              </a:bodyPr>
              <a:lstStyle/>
              <a:p>
                <a:r>
                  <a:rPr lang="en-US" dirty="0"/>
                  <a:t>C = ?</a:t>
                </a:r>
              </a:p>
            </p:txBody>
          </p:sp>
          <p:sp>
            <p:nvSpPr>
              <p:cNvPr id="54" name="TextBox 53">
                <a:extLst>
                  <a:ext uri="{FF2B5EF4-FFF2-40B4-BE49-F238E27FC236}">
                    <a16:creationId xmlns:a16="http://schemas.microsoft.com/office/drawing/2014/main" id="{27913598-AE89-7A44-A8E6-F99DB027B927}"/>
                  </a:ext>
                </a:extLst>
              </p:cNvPr>
              <p:cNvSpPr txBox="1"/>
              <p:nvPr/>
            </p:nvSpPr>
            <p:spPr>
              <a:xfrm>
                <a:off x="6079273" y="1806604"/>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55" name="TextBox 54">
                <a:extLst>
                  <a:ext uri="{FF2B5EF4-FFF2-40B4-BE49-F238E27FC236}">
                    <a16:creationId xmlns:a16="http://schemas.microsoft.com/office/drawing/2014/main" id="{7D19B84E-8733-DD49-9E2E-A1258331193E}"/>
                  </a:ext>
                </a:extLst>
              </p:cNvPr>
              <p:cNvSpPr txBox="1"/>
              <p:nvPr/>
            </p:nvSpPr>
            <p:spPr>
              <a:xfrm>
                <a:off x="7681652" y="2017174"/>
                <a:ext cx="361935"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56" name="Straight Arrow Connector 55">
                <a:extLst>
                  <a:ext uri="{FF2B5EF4-FFF2-40B4-BE49-F238E27FC236}">
                    <a16:creationId xmlns:a16="http://schemas.microsoft.com/office/drawing/2014/main" id="{000260F9-7761-3341-B2A1-7928D22935B0}"/>
                  </a:ext>
                </a:extLst>
              </p:cNvPr>
              <p:cNvCxnSpPr>
                <a:cxnSpLocks/>
              </p:cNvCxnSpPr>
              <p:nvPr/>
            </p:nvCxnSpPr>
            <p:spPr>
              <a:xfrm>
                <a:off x="6386564"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6AC380F-951E-D048-AD90-37C5F27AB562}"/>
                  </a:ext>
                </a:extLst>
              </p:cNvPr>
              <p:cNvCxnSpPr>
                <a:cxnSpLocks/>
              </p:cNvCxnSpPr>
              <p:nvPr/>
            </p:nvCxnSpPr>
            <p:spPr>
              <a:xfrm>
                <a:off x="7743116"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5B1B04BA-71C3-FA41-B717-4815D55E0308}"/>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D59CA57-8BC9-3B46-A34F-5E6B396C7997}"/>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60" name="Straight Arrow Connector 59">
                <a:extLst>
                  <a:ext uri="{FF2B5EF4-FFF2-40B4-BE49-F238E27FC236}">
                    <a16:creationId xmlns:a16="http://schemas.microsoft.com/office/drawing/2014/main" id="{88851FEC-C21F-454A-BC7A-1ACCAEF31FA3}"/>
                  </a:ext>
                </a:extLst>
              </p:cNvPr>
              <p:cNvCxnSpPr>
                <a:cxnSpLocks/>
              </p:cNvCxnSpPr>
              <p:nvPr/>
            </p:nvCxnSpPr>
            <p:spPr>
              <a:xfrm flipH="1">
                <a:off x="8024988" y="236856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A5D1928C-C960-F74F-80AA-AB89B55778C7}"/>
                  </a:ext>
                </a:extLst>
              </p:cNvPr>
              <p:cNvSpPr txBox="1"/>
              <p:nvPr/>
            </p:nvSpPr>
            <p:spPr>
              <a:xfrm>
                <a:off x="8232718" y="2363832"/>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grpSp>
      </p:grpSp>
    </p:spTree>
    <p:custDataLst>
      <p:tags r:id="rId1"/>
    </p:custDataLst>
    <p:extLst>
      <p:ext uri="{BB962C8B-B14F-4D97-AF65-F5344CB8AC3E}">
        <p14:creationId xmlns:p14="http://schemas.microsoft.com/office/powerpoint/2010/main" val="98234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step 2</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08610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Calculate the phase angle. Enter your answer to three decimal places.</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5" name="Rounded Rectangle 24">
            <a:extLst>
              <a:ext uri="{FF2B5EF4-FFF2-40B4-BE49-F238E27FC236}">
                <a16:creationId xmlns:a16="http://schemas.microsoft.com/office/drawing/2014/main" id="{0A03C5F0-5191-134E-AB35-B6F902ED8019}"/>
              </a:ext>
            </a:extLst>
          </p:cNvPr>
          <p:cNvSpPr/>
          <p:nvPr/>
        </p:nvSpPr>
        <p:spPr>
          <a:xfrm>
            <a:off x="5196096" y="4063326"/>
            <a:ext cx="1851048"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Check</a:t>
            </a:r>
          </a:p>
        </p:txBody>
      </p:sp>
      <p:sp>
        <p:nvSpPr>
          <p:cNvPr id="26" name="Rectangle 25">
            <a:extLst>
              <a:ext uri="{FF2B5EF4-FFF2-40B4-BE49-F238E27FC236}">
                <a16:creationId xmlns:a16="http://schemas.microsoft.com/office/drawing/2014/main" id="{4D87237D-3643-2A49-9E83-D6D3A8E9335D}"/>
              </a:ext>
            </a:extLst>
          </p:cNvPr>
          <p:cNvSpPr/>
          <p:nvPr/>
        </p:nvSpPr>
        <p:spPr>
          <a:xfrm>
            <a:off x="1556514" y="4038399"/>
            <a:ext cx="3501105" cy="545851"/>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endParaRPr>
          </a:p>
        </p:txBody>
      </p:sp>
      <p:sp>
        <p:nvSpPr>
          <p:cNvPr id="24" name="Rectangle 23">
            <a:extLst>
              <a:ext uri="{FF2B5EF4-FFF2-40B4-BE49-F238E27FC236}">
                <a16:creationId xmlns:a16="http://schemas.microsoft.com/office/drawing/2014/main" id="{BE807625-3EA8-404E-B061-BB32B686EE9A}"/>
              </a:ext>
            </a:extLst>
          </p:cNvPr>
          <p:cNvSpPr/>
          <p:nvPr/>
        </p:nvSpPr>
        <p:spPr>
          <a:xfrm>
            <a:off x="1181090" y="4098916"/>
            <a:ext cx="375424" cy="523220"/>
          </a:xfrm>
          <a:prstGeom prst="rect">
            <a:avLst/>
          </a:prstGeom>
        </p:spPr>
        <p:txBody>
          <a:bodyPr wrap="none">
            <a:spAutoFit/>
          </a:bodyPr>
          <a:lstStyle/>
          <a:p>
            <a:r>
              <a:rPr lang="en-US" sz="2800" dirty="0" err="1"/>
              <a:t>θ</a:t>
            </a:r>
            <a:endParaRPr lang="en-US" sz="2800" dirty="0"/>
          </a:p>
        </p:txBody>
      </p:sp>
      <p:grpSp>
        <p:nvGrpSpPr>
          <p:cNvPr id="23" name="Group 22">
            <a:extLst>
              <a:ext uri="{FF2B5EF4-FFF2-40B4-BE49-F238E27FC236}">
                <a16:creationId xmlns:a16="http://schemas.microsoft.com/office/drawing/2014/main" id="{1AAF7AE9-6800-6449-B927-C69EB3D20099}"/>
              </a:ext>
            </a:extLst>
          </p:cNvPr>
          <p:cNvGrpSpPr/>
          <p:nvPr/>
        </p:nvGrpSpPr>
        <p:grpSpPr>
          <a:xfrm>
            <a:off x="5490636" y="1342757"/>
            <a:ext cx="4212383" cy="2485120"/>
            <a:chOff x="5119687" y="1358568"/>
            <a:chExt cx="4212383" cy="2485120"/>
          </a:xfrm>
        </p:grpSpPr>
        <p:grpSp>
          <p:nvGrpSpPr>
            <p:cNvPr id="27" name="Group 26">
              <a:extLst>
                <a:ext uri="{FF2B5EF4-FFF2-40B4-BE49-F238E27FC236}">
                  <a16:creationId xmlns:a16="http://schemas.microsoft.com/office/drawing/2014/main" id="{F389E88F-C019-684E-8E6F-B182D73FE345}"/>
                </a:ext>
              </a:extLst>
            </p:cNvPr>
            <p:cNvGrpSpPr/>
            <p:nvPr/>
          </p:nvGrpSpPr>
          <p:grpSpPr>
            <a:xfrm>
              <a:off x="5119687" y="1358568"/>
              <a:ext cx="4212383" cy="2412286"/>
              <a:chOff x="345720" y="1499195"/>
              <a:chExt cx="4212383" cy="2412286"/>
            </a:xfrm>
          </p:grpSpPr>
          <p:pic>
            <p:nvPicPr>
              <p:cNvPr id="57" name="Picture 56" descr="A close up of text on a white background&#13;&#10;&#13;&#10;Description automatically generated">
                <a:extLst>
                  <a:ext uri="{FF2B5EF4-FFF2-40B4-BE49-F238E27FC236}">
                    <a16:creationId xmlns:a16="http://schemas.microsoft.com/office/drawing/2014/main" id="{E04C69BC-AC7A-2B4C-AD12-7452BB3E63F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cxnSp>
            <p:nvCxnSpPr>
              <p:cNvPr id="58" name="Straight Arrow Connector 57">
                <a:extLst>
                  <a:ext uri="{FF2B5EF4-FFF2-40B4-BE49-F238E27FC236}">
                    <a16:creationId xmlns:a16="http://schemas.microsoft.com/office/drawing/2014/main" id="{62E4D14D-39A1-0942-AB22-4A6D0A39AECF}"/>
                  </a:ext>
                </a:extLst>
              </p:cNvPr>
              <p:cNvCxnSpPr>
                <a:cxnSpLocks/>
              </p:cNvCxnSpPr>
              <p:nvPr/>
            </p:nvCxnSpPr>
            <p:spPr>
              <a:xfrm flipV="1">
                <a:off x="1572738" y="2871043"/>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612FEF6F-A1E6-CB4D-9238-05A57F4D9DC5}"/>
                  </a:ext>
                </a:extLst>
              </p:cNvPr>
              <p:cNvSpPr txBox="1"/>
              <p:nvPr/>
            </p:nvSpPr>
            <p:spPr>
              <a:xfrm>
                <a:off x="345720" y="2873791"/>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60" name="Rectangle 59">
                <a:extLst>
                  <a:ext uri="{FF2B5EF4-FFF2-40B4-BE49-F238E27FC236}">
                    <a16:creationId xmlns:a16="http://schemas.microsoft.com/office/drawing/2014/main" id="{78602291-7F32-0349-B276-BFCEDEE2CE1A}"/>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282A3512-3CDE-6B48-BF2C-4E600E6376F6}"/>
                </a:ext>
              </a:extLst>
            </p:cNvPr>
            <p:cNvGrpSpPr/>
            <p:nvPr/>
          </p:nvGrpSpPr>
          <p:grpSpPr>
            <a:xfrm>
              <a:off x="6079273" y="1483953"/>
              <a:ext cx="2981247" cy="2359735"/>
              <a:chOff x="6079273" y="1483953"/>
              <a:chExt cx="2981247" cy="2359735"/>
            </a:xfrm>
          </p:grpSpPr>
          <p:sp>
            <p:nvSpPr>
              <p:cNvPr id="46" name="TextBox 45">
                <a:extLst>
                  <a:ext uri="{FF2B5EF4-FFF2-40B4-BE49-F238E27FC236}">
                    <a16:creationId xmlns:a16="http://schemas.microsoft.com/office/drawing/2014/main" id="{E071EBC9-92CD-904A-BE9F-7D683B0EC27D}"/>
                  </a:ext>
                </a:extLst>
              </p:cNvPr>
              <p:cNvSpPr txBox="1"/>
              <p:nvPr/>
            </p:nvSpPr>
            <p:spPr>
              <a:xfrm>
                <a:off x="7965348" y="3474356"/>
                <a:ext cx="1095172" cy="369332"/>
              </a:xfrm>
              <a:prstGeom prst="rect">
                <a:avLst/>
              </a:prstGeom>
              <a:noFill/>
            </p:spPr>
            <p:txBody>
              <a:bodyPr wrap="none" rtlCol="0">
                <a:spAutoFit/>
              </a:bodyPr>
              <a:lstStyle/>
              <a:p>
                <a:r>
                  <a:rPr lang="en-US" dirty="0"/>
                  <a:t>V</a:t>
                </a:r>
                <a:r>
                  <a:rPr lang="en-US" baseline="-25000" dirty="0"/>
                  <a:t>T</a:t>
                </a:r>
                <a:r>
                  <a:rPr lang="en-US" dirty="0"/>
                  <a:t> = 200V</a:t>
                </a:r>
              </a:p>
            </p:txBody>
          </p:sp>
          <p:sp>
            <p:nvSpPr>
              <p:cNvPr id="47" name="TextBox 46">
                <a:extLst>
                  <a:ext uri="{FF2B5EF4-FFF2-40B4-BE49-F238E27FC236}">
                    <a16:creationId xmlns:a16="http://schemas.microsoft.com/office/drawing/2014/main" id="{33FCD655-8A43-5E4C-8685-3F0BD5EA0AE2}"/>
                  </a:ext>
                </a:extLst>
              </p:cNvPr>
              <p:cNvSpPr txBox="1"/>
              <p:nvPr/>
            </p:nvSpPr>
            <p:spPr>
              <a:xfrm>
                <a:off x="6415140" y="1490253"/>
                <a:ext cx="478016" cy="369332"/>
              </a:xfrm>
              <a:prstGeom prst="rect">
                <a:avLst/>
              </a:prstGeom>
              <a:noFill/>
            </p:spPr>
            <p:txBody>
              <a:bodyPr wrap="none" rtlCol="0">
                <a:spAutoFit/>
              </a:bodyPr>
              <a:lstStyle/>
              <a:p>
                <a:r>
                  <a:rPr lang="en-US" dirty="0"/>
                  <a:t>R =</a:t>
                </a:r>
              </a:p>
            </p:txBody>
          </p:sp>
          <p:sp>
            <p:nvSpPr>
              <p:cNvPr id="48" name="TextBox 47">
                <a:extLst>
                  <a:ext uri="{FF2B5EF4-FFF2-40B4-BE49-F238E27FC236}">
                    <a16:creationId xmlns:a16="http://schemas.microsoft.com/office/drawing/2014/main" id="{C7C027D5-53ED-544A-B0D1-F09DEC7A9330}"/>
                  </a:ext>
                </a:extLst>
              </p:cNvPr>
              <p:cNvSpPr txBox="1"/>
              <p:nvPr/>
            </p:nvSpPr>
            <p:spPr>
              <a:xfrm>
                <a:off x="7606474" y="1483953"/>
                <a:ext cx="636713" cy="369332"/>
              </a:xfrm>
              <a:prstGeom prst="rect">
                <a:avLst/>
              </a:prstGeom>
              <a:noFill/>
            </p:spPr>
            <p:txBody>
              <a:bodyPr wrap="none" rtlCol="0">
                <a:spAutoFit/>
              </a:bodyPr>
              <a:lstStyle/>
              <a:p>
                <a:r>
                  <a:rPr lang="en-US" dirty="0"/>
                  <a:t>C = ?</a:t>
                </a:r>
              </a:p>
            </p:txBody>
          </p:sp>
          <p:sp>
            <p:nvSpPr>
              <p:cNvPr id="49" name="TextBox 48">
                <a:extLst>
                  <a:ext uri="{FF2B5EF4-FFF2-40B4-BE49-F238E27FC236}">
                    <a16:creationId xmlns:a16="http://schemas.microsoft.com/office/drawing/2014/main" id="{818B1C21-92AF-6D4E-A5EC-4297958253B4}"/>
                  </a:ext>
                </a:extLst>
              </p:cNvPr>
              <p:cNvSpPr txBox="1"/>
              <p:nvPr/>
            </p:nvSpPr>
            <p:spPr>
              <a:xfrm>
                <a:off x="6079273" y="1806604"/>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50" name="TextBox 49">
                <a:extLst>
                  <a:ext uri="{FF2B5EF4-FFF2-40B4-BE49-F238E27FC236}">
                    <a16:creationId xmlns:a16="http://schemas.microsoft.com/office/drawing/2014/main" id="{18E19D5D-9750-E445-B604-CCF0AB02C9CD}"/>
                  </a:ext>
                </a:extLst>
              </p:cNvPr>
              <p:cNvSpPr txBox="1"/>
              <p:nvPr/>
            </p:nvSpPr>
            <p:spPr>
              <a:xfrm>
                <a:off x="7681652" y="2017174"/>
                <a:ext cx="361935"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51" name="Straight Arrow Connector 50">
                <a:extLst>
                  <a:ext uri="{FF2B5EF4-FFF2-40B4-BE49-F238E27FC236}">
                    <a16:creationId xmlns:a16="http://schemas.microsoft.com/office/drawing/2014/main" id="{A590C499-D585-3B4F-BE97-3552D9BF4552}"/>
                  </a:ext>
                </a:extLst>
              </p:cNvPr>
              <p:cNvCxnSpPr>
                <a:cxnSpLocks/>
              </p:cNvCxnSpPr>
              <p:nvPr/>
            </p:nvCxnSpPr>
            <p:spPr>
              <a:xfrm>
                <a:off x="6386564"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7D5A554-1D6B-264D-8940-EA69AF20A668}"/>
                  </a:ext>
                </a:extLst>
              </p:cNvPr>
              <p:cNvCxnSpPr>
                <a:cxnSpLocks/>
              </p:cNvCxnSpPr>
              <p:nvPr/>
            </p:nvCxnSpPr>
            <p:spPr>
              <a:xfrm>
                <a:off x="7743116"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C57ED04-BB36-2C41-A0DF-1CEBE957D9F0}"/>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48FED57-27EB-1245-A0CD-0C434E3341F5}"/>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55" name="Straight Arrow Connector 54">
                <a:extLst>
                  <a:ext uri="{FF2B5EF4-FFF2-40B4-BE49-F238E27FC236}">
                    <a16:creationId xmlns:a16="http://schemas.microsoft.com/office/drawing/2014/main" id="{0BAF2127-26A6-7A43-BE4E-4351A9B93B41}"/>
                  </a:ext>
                </a:extLst>
              </p:cNvPr>
              <p:cNvCxnSpPr>
                <a:cxnSpLocks/>
              </p:cNvCxnSpPr>
              <p:nvPr/>
            </p:nvCxnSpPr>
            <p:spPr>
              <a:xfrm flipH="1">
                <a:off x="8024988" y="236856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4F6ADCD-E3A5-964A-AC5E-2E3F6237990D}"/>
                  </a:ext>
                </a:extLst>
              </p:cNvPr>
              <p:cNvSpPr txBox="1"/>
              <p:nvPr/>
            </p:nvSpPr>
            <p:spPr>
              <a:xfrm>
                <a:off x="8232718" y="2363832"/>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grpSp>
      </p:grpSp>
    </p:spTree>
    <p:custDataLst>
      <p:tags r:id="rId1"/>
    </p:custDataLst>
    <p:extLst>
      <p:ext uri="{BB962C8B-B14F-4D97-AF65-F5344CB8AC3E}">
        <p14:creationId xmlns:p14="http://schemas.microsoft.com/office/powerpoint/2010/main" val="244865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step 2</a:t>
            </a:r>
          </a:p>
        </p:txBody>
      </p:sp>
      <p:sp>
        <p:nvSpPr>
          <p:cNvPr id="16" name="Content Placeholder 2">
            <a:extLst>
              <a:ext uri="{FF2B5EF4-FFF2-40B4-BE49-F238E27FC236}">
                <a16:creationId xmlns:a16="http://schemas.microsoft.com/office/drawing/2014/main" id="{1CCDD842-9E2E-3C4E-A94F-4A7D1D10DA0F}"/>
              </a:ext>
            </a:extLst>
          </p:cNvPr>
          <p:cNvSpPr txBox="1">
            <a:spLocks/>
          </p:cNvSpPr>
          <p:nvPr/>
        </p:nvSpPr>
        <p:spPr>
          <a:xfrm>
            <a:off x="1122530" y="1109062"/>
            <a:ext cx="5708253" cy="1119788"/>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Draw the phasor diagram for this circuit on a piece of paper then take a photo of it and upload it to your online portfolio.</a:t>
            </a:r>
          </a:p>
        </p:txBody>
      </p:sp>
      <p:pic>
        <p:nvPicPr>
          <p:cNvPr id="17" name="Graphic 16" descr="User">
            <a:extLst>
              <a:ext uri="{FF2B5EF4-FFF2-40B4-BE49-F238E27FC236}">
                <a16:creationId xmlns:a16="http://schemas.microsoft.com/office/drawing/2014/main" id="{E63E65BD-A67D-FF46-9DC0-DE40325C37C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109061"/>
            <a:ext cx="854046" cy="854046"/>
          </a:xfrm>
          <a:prstGeom prst="rect">
            <a:avLst/>
          </a:prstGeom>
        </p:spPr>
      </p:pic>
      <p:sp>
        <p:nvSpPr>
          <p:cNvPr id="19" name="Rounded Rectangle 18">
            <a:extLst>
              <a:ext uri="{FF2B5EF4-FFF2-40B4-BE49-F238E27FC236}">
                <a16:creationId xmlns:a16="http://schemas.microsoft.com/office/drawing/2014/main" id="{0AA8BD00-1CC5-1143-91D0-D01AEDEFF8C0}"/>
              </a:ext>
            </a:extLst>
          </p:cNvPr>
          <p:cNvSpPr/>
          <p:nvPr/>
        </p:nvSpPr>
        <p:spPr>
          <a:xfrm>
            <a:off x="1122530" y="3485099"/>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sp>
        <p:nvSpPr>
          <p:cNvPr id="20" name="Rectangle 19">
            <a:extLst>
              <a:ext uri="{FF2B5EF4-FFF2-40B4-BE49-F238E27FC236}">
                <a16:creationId xmlns:a16="http://schemas.microsoft.com/office/drawing/2014/main" id="{27F00446-BFFC-0E48-A051-56918594D67C}"/>
              </a:ext>
            </a:extLst>
          </p:cNvPr>
          <p:cNvSpPr/>
          <p:nvPr/>
        </p:nvSpPr>
        <p:spPr>
          <a:xfrm>
            <a:off x="4059936" y="3544108"/>
            <a:ext cx="4903000"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a:extLst>
              <a:ext uri="{FF2B5EF4-FFF2-40B4-BE49-F238E27FC236}">
                <a16:creationId xmlns:a16="http://schemas.microsoft.com/office/drawing/2014/main" id="{C2AFC8B5-5797-F244-902B-59AFFA3A2368}"/>
              </a:ext>
            </a:extLst>
          </p:cNvPr>
          <p:cNvSpPr/>
          <p:nvPr/>
        </p:nvSpPr>
        <p:spPr>
          <a:xfrm>
            <a:off x="6219881" y="4029298"/>
            <a:ext cx="2743055"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2" name="Picture 11">
            <a:extLst>
              <a:ext uri="{FF2B5EF4-FFF2-40B4-BE49-F238E27FC236}">
                <a16:creationId xmlns:a16="http://schemas.microsoft.com/office/drawing/2014/main" id="{A565ECD6-B73B-CD40-828A-0A455FA077E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Tree>
    <p:custDataLst>
      <p:tags r:id="rId1"/>
    </p:custDataLst>
    <p:extLst>
      <p:ext uri="{BB962C8B-B14F-4D97-AF65-F5344CB8AC3E}">
        <p14:creationId xmlns:p14="http://schemas.microsoft.com/office/powerpoint/2010/main" val="339625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solution</a:t>
            </a:r>
          </a:p>
        </p:txBody>
      </p:sp>
      <p:sp>
        <p:nvSpPr>
          <p:cNvPr id="29" name="Content Placeholder 2">
            <a:extLst>
              <a:ext uri="{FF2B5EF4-FFF2-40B4-BE49-F238E27FC236}">
                <a16:creationId xmlns:a16="http://schemas.microsoft.com/office/drawing/2014/main" id="{D2D3A4F4-2FC2-E64A-87A5-C7E5B55F0FA5}"/>
              </a:ext>
            </a:extLst>
          </p:cNvPr>
          <p:cNvSpPr txBox="1">
            <a:spLocks/>
          </p:cNvSpPr>
          <p:nvPr/>
        </p:nvSpPr>
        <p:spPr>
          <a:xfrm>
            <a:off x="1181091" y="1342765"/>
            <a:ext cx="4167098" cy="177191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Watch the video to see the full worked solution for this question.</a:t>
            </a:r>
          </a:p>
          <a:p>
            <a:pPr marL="0" indent="0" algn="just">
              <a:buNone/>
            </a:pPr>
            <a:r>
              <a:rPr lang="en-US" sz="2400" i="1" dirty="0"/>
              <a:t>You can also have a look at a simulation of the circuit.</a:t>
            </a:r>
          </a:p>
        </p:txBody>
      </p:sp>
      <p:pic>
        <p:nvPicPr>
          <p:cNvPr id="30" name="Graphic 29" descr="User">
            <a:extLst>
              <a:ext uri="{FF2B5EF4-FFF2-40B4-BE49-F238E27FC236}">
                <a16:creationId xmlns:a16="http://schemas.microsoft.com/office/drawing/2014/main" id="{83457542-E946-E846-B81E-E5B6DD54539E}"/>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27044" y="1399915"/>
            <a:ext cx="854046" cy="854046"/>
          </a:xfrm>
          <a:prstGeom prst="rect">
            <a:avLst/>
          </a:prstGeom>
        </p:spPr>
      </p:pic>
      <p:sp>
        <p:nvSpPr>
          <p:cNvPr id="23" name="Rounded Rectangle 22">
            <a:extLst>
              <a:ext uri="{FF2B5EF4-FFF2-40B4-BE49-F238E27FC236}">
                <a16:creationId xmlns:a16="http://schemas.microsoft.com/office/drawing/2014/main" id="{FC5CE6E4-C9EA-5F40-A99F-6CB7C11A3FF4}"/>
              </a:ext>
            </a:extLst>
          </p:cNvPr>
          <p:cNvSpPr/>
          <p:nvPr/>
        </p:nvSpPr>
        <p:spPr>
          <a:xfrm>
            <a:off x="1812929" y="3298012"/>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sp>
        <p:nvSpPr>
          <p:cNvPr id="27" name="Rounded Rectangle 26">
            <a:extLst>
              <a:ext uri="{FF2B5EF4-FFF2-40B4-BE49-F238E27FC236}">
                <a16:creationId xmlns:a16="http://schemas.microsoft.com/office/drawing/2014/main" id="{1DC1A57D-2CA3-E54E-8702-455816551BEB}"/>
              </a:ext>
            </a:extLst>
          </p:cNvPr>
          <p:cNvSpPr/>
          <p:nvPr/>
        </p:nvSpPr>
        <p:spPr>
          <a:xfrm>
            <a:off x="1522317" y="4027200"/>
            <a:ext cx="3730621"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See the circuit simulation</a:t>
            </a:r>
          </a:p>
        </p:txBody>
      </p:sp>
      <p:grpSp>
        <p:nvGrpSpPr>
          <p:cNvPr id="22" name="Group 21">
            <a:extLst>
              <a:ext uri="{FF2B5EF4-FFF2-40B4-BE49-F238E27FC236}">
                <a16:creationId xmlns:a16="http://schemas.microsoft.com/office/drawing/2014/main" id="{58C18BD4-6DA9-A141-9890-2753E9516EAD}"/>
              </a:ext>
            </a:extLst>
          </p:cNvPr>
          <p:cNvGrpSpPr/>
          <p:nvPr/>
        </p:nvGrpSpPr>
        <p:grpSpPr>
          <a:xfrm>
            <a:off x="5490636" y="1342757"/>
            <a:ext cx="4212383" cy="2485120"/>
            <a:chOff x="5119687" y="1358568"/>
            <a:chExt cx="4212383" cy="2485120"/>
          </a:xfrm>
        </p:grpSpPr>
        <p:grpSp>
          <p:nvGrpSpPr>
            <p:cNvPr id="24" name="Group 23">
              <a:extLst>
                <a:ext uri="{FF2B5EF4-FFF2-40B4-BE49-F238E27FC236}">
                  <a16:creationId xmlns:a16="http://schemas.microsoft.com/office/drawing/2014/main" id="{335DB954-2077-B34F-86D8-E61895E9AA6D}"/>
                </a:ext>
              </a:extLst>
            </p:cNvPr>
            <p:cNvGrpSpPr/>
            <p:nvPr/>
          </p:nvGrpSpPr>
          <p:grpSpPr>
            <a:xfrm>
              <a:off x="5119687" y="1358568"/>
              <a:ext cx="4212383" cy="2412286"/>
              <a:chOff x="345720" y="1499195"/>
              <a:chExt cx="4212383" cy="2412286"/>
            </a:xfrm>
          </p:grpSpPr>
          <p:pic>
            <p:nvPicPr>
              <p:cNvPr id="55" name="Picture 54" descr="A close up of text on a white background&#13;&#10;&#13;&#10;Description automatically generated">
                <a:extLst>
                  <a:ext uri="{FF2B5EF4-FFF2-40B4-BE49-F238E27FC236}">
                    <a16:creationId xmlns:a16="http://schemas.microsoft.com/office/drawing/2014/main" id="{1DFC551B-F802-4843-B7DD-725937E40C1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cxnSp>
            <p:nvCxnSpPr>
              <p:cNvPr id="56" name="Straight Arrow Connector 55">
                <a:extLst>
                  <a:ext uri="{FF2B5EF4-FFF2-40B4-BE49-F238E27FC236}">
                    <a16:creationId xmlns:a16="http://schemas.microsoft.com/office/drawing/2014/main" id="{9135FA77-464F-E046-BCC8-67D53DADB41D}"/>
                  </a:ext>
                </a:extLst>
              </p:cNvPr>
              <p:cNvCxnSpPr>
                <a:cxnSpLocks/>
              </p:cNvCxnSpPr>
              <p:nvPr/>
            </p:nvCxnSpPr>
            <p:spPr>
              <a:xfrm flipV="1">
                <a:off x="1572738" y="2871043"/>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5B75EB5A-6692-4D48-A6CA-13EE5BBEB948}"/>
                  </a:ext>
                </a:extLst>
              </p:cNvPr>
              <p:cNvSpPr txBox="1"/>
              <p:nvPr/>
            </p:nvSpPr>
            <p:spPr>
              <a:xfrm>
                <a:off x="345720" y="2873791"/>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58" name="Rectangle 57">
                <a:extLst>
                  <a:ext uri="{FF2B5EF4-FFF2-40B4-BE49-F238E27FC236}">
                    <a16:creationId xmlns:a16="http://schemas.microsoft.com/office/drawing/2014/main" id="{610BF115-52D1-1240-A173-93056318588A}"/>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3AEF821-CC70-7846-B597-72BDAB477A81}"/>
                </a:ext>
              </a:extLst>
            </p:cNvPr>
            <p:cNvGrpSpPr/>
            <p:nvPr/>
          </p:nvGrpSpPr>
          <p:grpSpPr>
            <a:xfrm>
              <a:off x="6079273" y="1483953"/>
              <a:ext cx="2981247" cy="2359735"/>
              <a:chOff x="6079273" y="1483953"/>
              <a:chExt cx="2981247" cy="2359735"/>
            </a:xfrm>
          </p:grpSpPr>
          <p:sp>
            <p:nvSpPr>
              <p:cNvPr id="26" name="TextBox 25">
                <a:extLst>
                  <a:ext uri="{FF2B5EF4-FFF2-40B4-BE49-F238E27FC236}">
                    <a16:creationId xmlns:a16="http://schemas.microsoft.com/office/drawing/2014/main" id="{AE1AE265-0543-B145-A88F-5F6BC56FD84F}"/>
                  </a:ext>
                </a:extLst>
              </p:cNvPr>
              <p:cNvSpPr txBox="1"/>
              <p:nvPr/>
            </p:nvSpPr>
            <p:spPr>
              <a:xfrm>
                <a:off x="7965348" y="3474356"/>
                <a:ext cx="1095172" cy="369332"/>
              </a:xfrm>
              <a:prstGeom prst="rect">
                <a:avLst/>
              </a:prstGeom>
              <a:noFill/>
            </p:spPr>
            <p:txBody>
              <a:bodyPr wrap="none" rtlCol="0">
                <a:spAutoFit/>
              </a:bodyPr>
              <a:lstStyle/>
              <a:p>
                <a:r>
                  <a:rPr lang="en-US" dirty="0"/>
                  <a:t>V</a:t>
                </a:r>
                <a:r>
                  <a:rPr lang="en-US" baseline="-25000" dirty="0"/>
                  <a:t>T</a:t>
                </a:r>
                <a:r>
                  <a:rPr lang="en-US" dirty="0"/>
                  <a:t> = 200V</a:t>
                </a:r>
              </a:p>
            </p:txBody>
          </p:sp>
          <p:sp>
            <p:nvSpPr>
              <p:cNvPr id="45" name="TextBox 44">
                <a:extLst>
                  <a:ext uri="{FF2B5EF4-FFF2-40B4-BE49-F238E27FC236}">
                    <a16:creationId xmlns:a16="http://schemas.microsoft.com/office/drawing/2014/main" id="{AB34EE86-7B41-C844-AC91-EDD27DE39901}"/>
                  </a:ext>
                </a:extLst>
              </p:cNvPr>
              <p:cNvSpPr txBox="1"/>
              <p:nvPr/>
            </p:nvSpPr>
            <p:spPr>
              <a:xfrm>
                <a:off x="6415140" y="1490253"/>
                <a:ext cx="478016" cy="369332"/>
              </a:xfrm>
              <a:prstGeom prst="rect">
                <a:avLst/>
              </a:prstGeom>
              <a:noFill/>
            </p:spPr>
            <p:txBody>
              <a:bodyPr wrap="none" rtlCol="0">
                <a:spAutoFit/>
              </a:bodyPr>
              <a:lstStyle/>
              <a:p>
                <a:r>
                  <a:rPr lang="en-US" dirty="0"/>
                  <a:t>R =</a:t>
                </a:r>
              </a:p>
            </p:txBody>
          </p:sp>
          <p:sp>
            <p:nvSpPr>
              <p:cNvPr id="46" name="TextBox 45">
                <a:extLst>
                  <a:ext uri="{FF2B5EF4-FFF2-40B4-BE49-F238E27FC236}">
                    <a16:creationId xmlns:a16="http://schemas.microsoft.com/office/drawing/2014/main" id="{BFB2B773-C042-E649-940E-B28829D4C678}"/>
                  </a:ext>
                </a:extLst>
              </p:cNvPr>
              <p:cNvSpPr txBox="1"/>
              <p:nvPr/>
            </p:nvSpPr>
            <p:spPr>
              <a:xfrm>
                <a:off x="7606474" y="1483953"/>
                <a:ext cx="636713" cy="369332"/>
              </a:xfrm>
              <a:prstGeom prst="rect">
                <a:avLst/>
              </a:prstGeom>
              <a:noFill/>
            </p:spPr>
            <p:txBody>
              <a:bodyPr wrap="none" rtlCol="0">
                <a:spAutoFit/>
              </a:bodyPr>
              <a:lstStyle/>
              <a:p>
                <a:r>
                  <a:rPr lang="en-US" dirty="0"/>
                  <a:t>C = ?</a:t>
                </a:r>
              </a:p>
            </p:txBody>
          </p:sp>
          <p:sp>
            <p:nvSpPr>
              <p:cNvPr id="47" name="TextBox 46">
                <a:extLst>
                  <a:ext uri="{FF2B5EF4-FFF2-40B4-BE49-F238E27FC236}">
                    <a16:creationId xmlns:a16="http://schemas.microsoft.com/office/drawing/2014/main" id="{A471F3FC-1937-D94E-9E4D-86096B975D81}"/>
                  </a:ext>
                </a:extLst>
              </p:cNvPr>
              <p:cNvSpPr txBox="1"/>
              <p:nvPr/>
            </p:nvSpPr>
            <p:spPr>
              <a:xfrm>
                <a:off x="6079273" y="1806604"/>
                <a:ext cx="361935" cy="369332"/>
              </a:xfrm>
              <a:prstGeom prst="rect">
                <a:avLst/>
              </a:prstGeom>
              <a:noFill/>
            </p:spPr>
            <p:txBody>
              <a:bodyPr wrap="square" rtlCol="0">
                <a:spAutoFit/>
              </a:bodyPr>
              <a:lstStyle/>
              <a:p>
                <a:r>
                  <a:rPr lang="en-US" dirty="0"/>
                  <a:t>I</a:t>
                </a:r>
                <a:r>
                  <a:rPr lang="en-US" baseline="-25000" dirty="0"/>
                  <a:t>R</a:t>
                </a:r>
                <a:endParaRPr lang="en-US" sz="2800" baseline="-25000" dirty="0"/>
              </a:p>
            </p:txBody>
          </p:sp>
          <p:sp>
            <p:nvSpPr>
              <p:cNvPr id="48" name="TextBox 47">
                <a:extLst>
                  <a:ext uri="{FF2B5EF4-FFF2-40B4-BE49-F238E27FC236}">
                    <a16:creationId xmlns:a16="http://schemas.microsoft.com/office/drawing/2014/main" id="{D409EE8C-22CD-644E-93FD-966690E7B951}"/>
                  </a:ext>
                </a:extLst>
              </p:cNvPr>
              <p:cNvSpPr txBox="1"/>
              <p:nvPr/>
            </p:nvSpPr>
            <p:spPr>
              <a:xfrm>
                <a:off x="7681652" y="2017174"/>
                <a:ext cx="361935"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49" name="Straight Arrow Connector 48">
                <a:extLst>
                  <a:ext uri="{FF2B5EF4-FFF2-40B4-BE49-F238E27FC236}">
                    <a16:creationId xmlns:a16="http://schemas.microsoft.com/office/drawing/2014/main" id="{A59E3525-B4B3-6A4D-B8B9-7FBE9600C778}"/>
                  </a:ext>
                </a:extLst>
              </p:cNvPr>
              <p:cNvCxnSpPr>
                <a:cxnSpLocks/>
              </p:cNvCxnSpPr>
              <p:nvPr/>
            </p:nvCxnSpPr>
            <p:spPr>
              <a:xfrm>
                <a:off x="6386564"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29367B3-EA4A-4943-B794-DFA855192791}"/>
                  </a:ext>
                </a:extLst>
              </p:cNvPr>
              <p:cNvCxnSpPr>
                <a:cxnSpLocks/>
              </p:cNvCxnSpPr>
              <p:nvPr/>
            </p:nvCxnSpPr>
            <p:spPr>
              <a:xfrm>
                <a:off x="7743116" y="2028573"/>
                <a:ext cx="239008"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EF05157-9AF8-3046-860F-8DDDFF144359}"/>
                  </a:ext>
                </a:extLst>
              </p:cNvPr>
              <p:cNvCxnSpPr>
                <a:cxnSpLocks/>
              </p:cNvCxnSpPr>
              <p:nvPr/>
            </p:nvCxnSpPr>
            <p:spPr>
              <a:xfrm flipH="1">
                <a:off x="6570595" y="2311409"/>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7B43EF2A-2D26-B243-ACC2-8772F4FE7060}"/>
                  </a:ext>
                </a:extLst>
              </p:cNvPr>
              <p:cNvSpPr txBox="1"/>
              <p:nvPr/>
            </p:nvSpPr>
            <p:spPr>
              <a:xfrm>
                <a:off x="6778325" y="2306681"/>
                <a:ext cx="399468" cy="369332"/>
              </a:xfrm>
              <a:prstGeom prst="rect">
                <a:avLst/>
              </a:prstGeom>
              <a:noFill/>
            </p:spPr>
            <p:txBody>
              <a:bodyPr wrap="none" rtlCol="0">
                <a:spAutoFit/>
              </a:bodyPr>
              <a:lstStyle/>
              <a:p>
                <a:r>
                  <a:rPr lang="en-US" dirty="0"/>
                  <a:t>V</a:t>
                </a:r>
                <a:r>
                  <a:rPr lang="en-US" baseline="-25000" dirty="0"/>
                  <a:t>R</a:t>
                </a:r>
                <a:endParaRPr lang="en-US" sz="2800" baseline="-25000" dirty="0"/>
              </a:p>
            </p:txBody>
          </p:sp>
          <p:cxnSp>
            <p:nvCxnSpPr>
              <p:cNvPr id="53" name="Straight Arrow Connector 52">
                <a:extLst>
                  <a:ext uri="{FF2B5EF4-FFF2-40B4-BE49-F238E27FC236}">
                    <a16:creationId xmlns:a16="http://schemas.microsoft.com/office/drawing/2014/main" id="{B0D51700-2C36-9A4B-A88E-38DD47041B27}"/>
                  </a:ext>
                </a:extLst>
              </p:cNvPr>
              <p:cNvCxnSpPr>
                <a:cxnSpLocks/>
              </p:cNvCxnSpPr>
              <p:nvPr/>
            </p:nvCxnSpPr>
            <p:spPr>
              <a:xfrm flipH="1">
                <a:off x="8024988" y="2368560"/>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DDDDF120-0905-8142-B969-350D243B5974}"/>
                  </a:ext>
                </a:extLst>
              </p:cNvPr>
              <p:cNvSpPr txBox="1"/>
              <p:nvPr/>
            </p:nvSpPr>
            <p:spPr>
              <a:xfrm>
                <a:off x="8232718" y="2363832"/>
                <a:ext cx="395814" cy="369332"/>
              </a:xfrm>
              <a:prstGeom prst="rect">
                <a:avLst/>
              </a:prstGeom>
              <a:noFill/>
            </p:spPr>
            <p:txBody>
              <a:bodyPr wrap="none" rtlCol="0">
                <a:spAutoFit/>
              </a:bodyPr>
              <a:lstStyle/>
              <a:p>
                <a:r>
                  <a:rPr lang="en-US" dirty="0"/>
                  <a:t>V</a:t>
                </a:r>
                <a:r>
                  <a:rPr lang="en-US" baseline="-25000" dirty="0"/>
                  <a:t>C</a:t>
                </a:r>
                <a:endParaRPr lang="en-US" sz="2800" baseline="-25000" dirty="0"/>
              </a:p>
            </p:txBody>
          </p:sp>
        </p:grpSp>
      </p:grpSp>
    </p:spTree>
    <p:custDataLst>
      <p:tags r:id="rId1"/>
    </p:custDataLst>
    <p:extLst>
      <p:ext uri="{BB962C8B-B14F-4D97-AF65-F5344CB8AC3E}">
        <p14:creationId xmlns:p14="http://schemas.microsoft.com/office/powerpoint/2010/main" val="90055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text on a white background&#13;&#10;&#13;&#10;Description automatically generated">
            <a:extLst>
              <a:ext uri="{FF2B5EF4-FFF2-40B4-BE49-F238E27FC236}">
                <a16:creationId xmlns:a16="http://schemas.microsoft.com/office/drawing/2014/main" id="{42F5CEFD-7753-F047-916A-EC701409E61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77255" y="1233577"/>
            <a:ext cx="4360367" cy="2443779"/>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Solving series RC circuits – example 2</a:t>
            </a:r>
          </a:p>
        </p:txBody>
      </p:sp>
      <p:sp>
        <p:nvSpPr>
          <p:cNvPr id="34" name="Rounded Rectangle 33">
            <a:extLst>
              <a:ext uri="{FF2B5EF4-FFF2-40B4-BE49-F238E27FC236}">
                <a16:creationId xmlns:a16="http://schemas.microsoft.com/office/drawing/2014/main" id="{5192065F-7461-304E-98E4-50DA0C0BB26F}"/>
              </a:ext>
            </a:extLst>
          </p:cNvPr>
          <p:cNvSpPr/>
          <p:nvPr/>
        </p:nvSpPr>
        <p:spPr>
          <a:xfrm>
            <a:off x="6315005" y="4396442"/>
            <a:ext cx="3199173"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Full worked solution</a:t>
            </a:r>
          </a:p>
        </p:txBody>
      </p:sp>
      <p:sp>
        <p:nvSpPr>
          <p:cNvPr id="21" name="Rounded Rectangle 20">
            <a:extLst>
              <a:ext uri="{FF2B5EF4-FFF2-40B4-BE49-F238E27FC236}">
                <a16:creationId xmlns:a16="http://schemas.microsoft.com/office/drawing/2014/main" id="{27CDDB1C-BA67-384E-BAB8-2EA26E5ED1FC}"/>
              </a:ext>
            </a:extLst>
          </p:cNvPr>
          <p:cNvSpPr/>
          <p:nvPr/>
        </p:nvSpPr>
        <p:spPr>
          <a:xfrm>
            <a:off x="675487" y="1075250"/>
            <a:ext cx="4797143" cy="307274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In this circuit, calculate the:</a:t>
            </a:r>
          </a:p>
          <a:p>
            <a:pPr marL="514350" indent="-514350">
              <a:buFont typeface="+mj-lt"/>
              <a:buAutoNum type="arabicPeriod"/>
            </a:pPr>
            <a:r>
              <a:rPr lang="en-US" sz="2400" dirty="0"/>
              <a:t>Impedance;</a:t>
            </a:r>
          </a:p>
          <a:p>
            <a:pPr marL="514350" indent="-514350">
              <a:buFont typeface="+mj-lt"/>
              <a:buAutoNum type="arabicPeriod"/>
            </a:pPr>
            <a:r>
              <a:rPr lang="en-US" sz="2400" dirty="0"/>
              <a:t>Capacitive reactance;</a:t>
            </a:r>
          </a:p>
          <a:p>
            <a:pPr marL="514350" indent="-514350">
              <a:buFont typeface="+mj-lt"/>
              <a:buAutoNum type="arabicPeriod"/>
            </a:pPr>
            <a:r>
              <a:rPr lang="en-US" sz="2400" dirty="0"/>
              <a:t>The frequency of the supply;</a:t>
            </a:r>
          </a:p>
          <a:p>
            <a:pPr marL="514350" indent="-514350">
              <a:buFont typeface="+mj-lt"/>
              <a:buAutoNum type="arabicPeriod"/>
            </a:pPr>
            <a:r>
              <a:rPr lang="en-US" sz="2400" dirty="0"/>
              <a:t>True power;</a:t>
            </a:r>
          </a:p>
          <a:p>
            <a:pPr marL="514350" indent="-514350">
              <a:buFont typeface="+mj-lt"/>
              <a:buAutoNum type="arabicPeriod"/>
            </a:pPr>
            <a:r>
              <a:rPr lang="en-US" sz="2400" dirty="0"/>
              <a:t>Power factor; and</a:t>
            </a:r>
          </a:p>
          <a:p>
            <a:pPr marL="514350" indent="-514350">
              <a:buFont typeface="+mj-lt"/>
              <a:buAutoNum type="arabicPeriod"/>
            </a:pPr>
            <a:r>
              <a:rPr lang="en-US" sz="2400" dirty="0"/>
              <a:t>Draw the phasor diagram</a:t>
            </a:r>
          </a:p>
        </p:txBody>
      </p:sp>
      <p:sp>
        <p:nvSpPr>
          <p:cNvPr id="22" name="Content Placeholder 2">
            <a:extLst>
              <a:ext uri="{FF2B5EF4-FFF2-40B4-BE49-F238E27FC236}">
                <a16:creationId xmlns:a16="http://schemas.microsoft.com/office/drawing/2014/main" id="{B40CD0DF-FCC7-5841-8A24-50B4010A759B}"/>
              </a:ext>
            </a:extLst>
          </p:cNvPr>
          <p:cNvSpPr txBox="1">
            <a:spLocks/>
          </p:cNvSpPr>
          <p:nvPr/>
        </p:nvSpPr>
        <p:spPr>
          <a:xfrm>
            <a:off x="1059370" y="4196560"/>
            <a:ext cx="4797143" cy="742680"/>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None/>
            </a:pPr>
            <a:r>
              <a:rPr lang="en-US" sz="2400" i="1" dirty="0"/>
              <a:t>Try the question on your own and then watch the full worked solution.</a:t>
            </a:r>
          </a:p>
        </p:txBody>
      </p:sp>
      <p:pic>
        <p:nvPicPr>
          <p:cNvPr id="23" name="Graphic 22" descr="User">
            <a:extLst>
              <a:ext uri="{FF2B5EF4-FFF2-40B4-BE49-F238E27FC236}">
                <a16:creationId xmlns:a16="http://schemas.microsoft.com/office/drawing/2014/main" id="{3D50A233-25E4-7246-925F-8DAD5D94207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5324" y="4196558"/>
            <a:ext cx="854046" cy="854046"/>
          </a:xfrm>
          <a:prstGeom prst="rect">
            <a:avLst/>
          </a:prstGeom>
        </p:spPr>
      </p:pic>
      <p:sp>
        <p:nvSpPr>
          <p:cNvPr id="28" name="Rounded Rectangle 27">
            <a:extLst>
              <a:ext uri="{FF2B5EF4-FFF2-40B4-BE49-F238E27FC236}">
                <a16:creationId xmlns:a16="http://schemas.microsoft.com/office/drawing/2014/main" id="{35A505F9-938A-3746-B98E-567A022345CB}"/>
              </a:ext>
            </a:extLst>
          </p:cNvPr>
          <p:cNvSpPr/>
          <p:nvPr/>
        </p:nvSpPr>
        <p:spPr>
          <a:xfrm>
            <a:off x="6315005" y="3792695"/>
            <a:ext cx="3199173" cy="545851"/>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Circuit simulation</a:t>
            </a:r>
          </a:p>
        </p:txBody>
      </p:sp>
      <p:grpSp>
        <p:nvGrpSpPr>
          <p:cNvPr id="8" name="Group 7">
            <a:extLst>
              <a:ext uri="{FF2B5EF4-FFF2-40B4-BE49-F238E27FC236}">
                <a16:creationId xmlns:a16="http://schemas.microsoft.com/office/drawing/2014/main" id="{6D00F335-91A7-BF46-8151-103AECC6F503}"/>
              </a:ext>
            </a:extLst>
          </p:cNvPr>
          <p:cNvGrpSpPr/>
          <p:nvPr/>
        </p:nvGrpSpPr>
        <p:grpSpPr>
          <a:xfrm>
            <a:off x="6829428" y="2561324"/>
            <a:ext cx="2600325" cy="1077939"/>
            <a:chOff x="6757988" y="2561324"/>
            <a:chExt cx="2600325" cy="1077939"/>
          </a:xfrm>
        </p:grpSpPr>
        <p:sp>
          <p:nvSpPr>
            <p:cNvPr id="6" name="TextBox 5">
              <a:extLst>
                <a:ext uri="{FF2B5EF4-FFF2-40B4-BE49-F238E27FC236}">
                  <a16:creationId xmlns:a16="http://schemas.microsoft.com/office/drawing/2014/main" id="{05203B31-7C29-EB4D-B7B5-663562B6AC0D}"/>
                </a:ext>
              </a:extLst>
            </p:cNvPr>
            <p:cNvSpPr txBox="1"/>
            <p:nvPr/>
          </p:nvSpPr>
          <p:spPr>
            <a:xfrm>
              <a:off x="7424314" y="3269931"/>
              <a:ext cx="550151" cy="369332"/>
            </a:xfrm>
            <a:prstGeom prst="rect">
              <a:avLst/>
            </a:prstGeom>
            <a:noFill/>
          </p:spPr>
          <p:txBody>
            <a:bodyPr wrap="none" rtlCol="0">
              <a:spAutoFit/>
            </a:bodyPr>
            <a:lstStyle/>
            <a:p>
              <a:r>
                <a:rPr lang="en-US" dirty="0"/>
                <a:t>90V</a:t>
              </a:r>
            </a:p>
          </p:txBody>
        </p:sp>
        <p:sp>
          <p:nvSpPr>
            <p:cNvPr id="7" name="Rectangle 6">
              <a:extLst>
                <a:ext uri="{FF2B5EF4-FFF2-40B4-BE49-F238E27FC236}">
                  <a16:creationId xmlns:a16="http://schemas.microsoft.com/office/drawing/2014/main" id="{9F12CF2A-49F6-644B-A182-9F0263DEAF19}"/>
                </a:ext>
              </a:extLst>
            </p:cNvPr>
            <p:cNvSpPr/>
            <p:nvPr/>
          </p:nvSpPr>
          <p:spPr>
            <a:xfrm>
              <a:off x="6757988" y="2561324"/>
              <a:ext cx="883571" cy="3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81C188F-1F35-484A-8EEA-F3B200E35613}"/>
                </a:ext>
              </a:extLst>
            </p:cNvPr>
            <p:cNvCxnSpPr>
              <a:cxnSpLocks/>
            </p:cNvCxnSpPr>
            <p:nvPr/>
          </p:nvCxnSpPr>
          <p:spPr>
            <a:xfrm rot="16200000" flipV="1">
              <a:off x="8544617" y="3055884"/>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0CFF980-01A8-C749-867F-E291BC3547FC}"/>
                </a:ext>
              </a:extLst>
            </p:cNvPr>
            <p:cNvSpPr txBox="1"/>
            <p:nvPr/>
          </p:nvSpPr>
          <p:spPr>
            <a:xfrm>
              <a:off x="7974465" y="3256387"/>
              <a:ext cx="1383848" cy="369332"/>
            </a:xfrm>
            <a:prstGeom prst="rect">
              <a:avLst/>
            </a:prstGeom>
            <a:noFill/>
          </p:spPr>
          <p:txBody>
            <a:bodyPr wrap="square" rtlCol="0">
              <a:spAutoFit/>
            </a:bodyPr>
            <a:lstStyle/>
            <a:p>
              <a:r>
                <a:rPr lang="en-US" dirty="0"/>
                <a:t>I</a:t>
              </a:r>
              <a:r>
                <a:rPr lang="en-US" baseline="-25000" dirty="0"/>
                <a:t>T</a:t>
              </a:r>
              <a:r>
                <a:rPr lang="en-US" dirty="0"/>
                <a:t> = 818mA</a:t>
              </a:r>
              <a:endParaRPr lang="en-US" sz="2800" dirty="0"/>
            </a:p>
          </p:txBody>
        </p:sp>
      </p:grpSp>
    </p:spTree>
    <p:custDataLst>
      <p:tags r:id="rId1"/>
    </p:custDataLst>
    <p:extLst>
      <p:ext uri="{BB962C8B-B14F-4D97-AF65-F5344CB8AC3E}">
        <p14:creationId xmlns:p14="http://schemas.microsoft.com/office/powerpoint/2010/main" val="94077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(1 of 2)</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4109523"/>
              </a:xfrm>
              <a:prstGeom prst="rect">
                <a:avLst/>
              </a:prstGeom>
            </p:spPr>
            <p:txBody>
              <a:bodyPr wrap="square">
                <a:spAutoFit/>
              </a:bodyPr>
              <a:lstStyle/>
              <a:p>
                <a:r>
                  <a:rPr lang="en-GB" dirty="0"/>
                  <a:t>Create an annotated PDF worksheet with the following steps.</a:t>
                </a:r>
              </a:p>
              <a:p>
                <a:pPr marL="285750" indent="-285750">
                  <a:buFont typeface="Arial" panose="020B0604020202020204" pitchFamily="34" charset="0"/>
                  <a:buChar char="•"/>
                </a:pPr>
                <a:r>
                  <a:rPr lang="en-GB" dirty="0"/>
                  <a:t>Make sure you have downloaded the </a:t>
                </a:r>
                <a:r>
                  <a:rPr lang="en-GB" dirty="0" err="1"/>
                  <a:t>EveryCircuit</a:t>
                </a:r>
                <a:r>
                  <a:rPr lang="en-GB" dirty="0"/>
                  <a:t> App from your app store.</a:t>
                </a:r>
              </a:p>
              <a:p>
                <a:pPr marL="285750" indent="-285750">
                  <a:buFont typeface="Arial" panose="020B0604020202020204" pitchFamily="34" charset="0"/>
                  <a:buChar char="•"/>
                </a:pPr>
                <a:r>
                  <a:rPr lang="en-GB" dirty="0"/>
                  <a:t>If you are working on a computer, visit http://</a:t>
                </a:r>
                <a:r>
                  <a:rPr lang="en-GB" dirty="0" err="1"/>
                  <a:t>everycircuit.com</a:t>
                </a:r>
                <a:r>
                  <a:rPr lang="en-GB" dirty="0"/>
                  <a:t>/app/.</a:t>
                </a:r>
              </a:p>
              <a:p>
                <a:pPr marL="285750" indent="-285750">
                  <a:buFont typeface="Arial" panose="020B0604020202020204" pitchFamily="34" charset="0"/>
                  <a:buChar char="•"/>
                </a:pPr>
                <a:r>
                  <a:rPr lang="en-GB" dirty="0"/>
                  <a:t>Open the </a:t>
                </a:r>
                <a:r>
                  <a:rPr lang="en-GB" dirty="0" err="1"/>
                  <a:t>EveryCircuit</a:t>
                </a:r>
                <a:r>
                  <a:rPr lang="en-GB" dirty="0"/>
                  <a:t> app and signup. After your trial, you will still have access to </a:t>
                </a:r>
                <a:r>
                  <a:rPr lang="en-GB" dirty="0" err="1"/>
                  <a:t>EveryCircuit</a:t>
                </a:r>
                <a:r>
                  <a:rPr lang="en-GB" dirty="0"/>
                  <a:t> and other people’s circuits. You will just not be able to create your own circuits.</a:t>
                </a:r>
              </a:p>
              <a:p>
                <a:pPr marL="285750" indent="-285750">
                  <a:buFont typeface="Arial" panose="020B0604020202020204" pitchFamily="34" charset="0"/>
                  <a:buChar char="•"/>
                </a:pPr>
                <a:r>
                  <a:rPr lang="en-GB" dirty="0"/>
                  <a:t>Go to the community space and search for the circuit called “</a:t>
                </a:r>
                <a:r>
                  <a:rPr lang="en-GB" dirty="0" err="1"/>
                  <a:t>NOC_Series</a:t>
                </a:r>
                <a:r>
                  <a:rPr lang="en-GB" dirty="0"/>
                  <a:t> RC Circuit”</a:t>
                </a:r>
              </a:p>
              <a:p>
                <a:pPr marL="285750" indent="-285750">
                  <a:buFont typeface="Arial" panose="020B0604020202020204" pitchFamily="34" charset="0"/>
                  <a:buChar char="•"/>
                </a:pPr>
                <a:r>
                  <a:rPr lang="en-GB" dirty="0"/>
                  <a:t>Open the circuit.</a:t>
                </a:r>
              </a:p>
              <a:p>
                <a:pPr marL="285750" indent="-285750">
                  <a:buFont typeface="Arial" panose="020B0604020202020204" pitchFamily="34" charset="0"/>
                  <a:buChar char="•"/>
                </a:pPr>
                <a:r>
                  <a:rPr lang="en-GB" dirty="0"/>
                  <a:t>This circuit has an AC power supply with a frequency of 1kHz (or 1 000 cycles per second) and a peak voltage of 9V. It also has a 470Ω and a 1μF capacitor.</a:t>
                </a:r>
              </a:p>
              <a:p>
                <a:pPr marL="285750" indent="-285750">
                  <a:buFont typeface="Arial" panose="020B0604020202020204" pitchFamily="34" charset="0"/>
                  <a:buChar char="•"/>
                </a:pPr>
                <a:r>
                  <a:rPr lang="en-GB" dirty="0"/>
                  <a:t>Click on the ammeter to find out what its reading is. Is this the same current through the resistor and the capacitor? Why or why not?</a:t>
                </a:r>
              </a:p>
              <a:p>
                <a:pPr marL="285750" indent="-285750">
                  <a:buFont typeface="Arial" panose="020B0604020202020204" pitchFamily="34" charset="0"/>
                  <a:buChar char="•"/>
                </a:pPr>
                <a:r>
                  <a:rPr lang="en-GB" dirty="0"/>
                  <a:t>We know that the capacitance (X</a:t>
                </a:r>
                <a:r>
                  <a:rPr lang="en-GB" baseline="-25000" dirty="0"/>
                  <a:t>C</a:t>
                </a:r>
                <a:r>
                  <a:rPr lang="en-GB" dirty="0"/>
                  <a:t>) of a capacitor is given by </a:t>
                </a:r>
                <a14:m>
                  <m:oMath xmlns:m="http://schemas.openxmlformats.org/officeDocument/2006/math">
                    <m:f>
                      <m:fPr>
                        <m:ctrlPr>
                          <a:rPr lang="en-GB" i="1" smtClean="0">
                            <a:latin typeface="Cambria Math" panose="02040503050406030204" pitchFamily="18" charset="0"/>
                          </a:rPr>
                        </m:ctrlPr>
                      </m:fPr>
                      <m:num>
                        <m:r>
                          <a:rPr lang="en-US" b="0" i="1" smtClean="0">
                            <a:latin typeface="Cambria Math" panose="02040503050406030204" pitchFamily="18" charset="0"/>
                          </a:rPr>
                          <m:t>1</m:t>
                        </m:r>
                      </m:num>
                      <m:den>
                        <m:r>
                          <m:rPr>
                            <m:nor/>
                          </m:rPr>
                          <a:rPr lang="en-GB" dirty="0"/>
                          <m:t>2</m:t>
                        </m:r>
                        <m:r>
                          <m:rPr>
                            <m:nor/>
                          </m:rPr>
                          <a:rPr lang="en-GB" dirty="0"/>
                          <m:t>π</m:t>
                        </m:r>
                        <m:r>
                          <m:rPr>
                            <m:nor/>
                          </m:rPr>
                          <a:rPr lang="en-GB" i="1" dirty="0"/>
                          <m:t>fC</m:t>
                        </m:r>
                      </m:den>
                    </m:f>
                  </m:oMath>
                </a14:m>
                <a:r>
                  <a:rPr lang="en-GB" dirty="0"/>
                  <a:t>. Calculate X</a:t>
                </a:r>
                <a:r>
                  <a:rPr lang="en-GB" baseline="-25000" dirty="0"/>
                  <a:t>C</a:t>
                </a:r>
                <a:r>
                  <a:rPr lang="en-GB" dirty="0"/>
                  <a:t>.</a:t>
                </a:r>
              </a:p>
              <a:p>
                <a:pPr marL="285750" indent="-285750">
                  <a:buFont typeface="Arial" panose="020B0604020202020204" pitchFamily="34" charset="0"/>
                  <a:buChar char="•"/>
                </a:pPr>
                <a:r>
                  <a:rPr lang="en-GB" dirty="0"/>
                  <a:t>Now calculate the voltage across the capacitor, V</a:t>
                </a:r>
                <a:r>
                  <a:rPr lang="en-GB" baseline="-25000" dirty="0"/>
                  <a:t>C</a:t>
                </a:r>
                <a:r>
                  <a:rPr lang="en-GB" dirty="0"/>
                  <a:t>.</a:t>
                </a:r>
              </a:p>
              <a:p>
                <a:pPr marL="285750" indent="-285750">
                  <a:buFont typeface="Arial" panose="020B0604020202020204" pitchFamily="34" charset="0"/>
                  <a:buChar char="•"/>
                </a:pPr>
                <a:r>
                  <a:rPr lang="en-GB" dirty="0"/>
                  <a:t>Calculate the voltage across the resistor V</a:t>
                </a:r>
                <a:r>
                  <a:rPr lang="en-GB" baseline="-25000" dirty="0"/>
                  <a:t>R</a:t>
                </a:r>
                <a:r>
                  <a:rPr lang="en-GB" dirty="0"/>
                  <a:t>.</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4109523"/>
              </a:xfrm>
              <a:prstGeom prst="rect">
                <a:avLst/>
              </a:prstGeom>
              <a:blipFill>
                <a:blip r:embed="rId4"/>
                <a:stretch>
                  <a:fillRect l="-526" t="-308" r="-263" b="-1846"/>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928247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Document Briefing – Doc01 (2 of 2)</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158685"/>
              </a:xfrm>
              <a:prstGeom prst="rect">
                <a:avLst/>
              </a:prstGeom>
            </p:spPr>
            <p:txBody>
              <a:bodyPr wrap="square">
                <a:spAutoFit/>
              </a:bodyPr>
              <a:lstStyle/>
              <a:p>
                <a:pPr marL="285750" indent="-285750">
                  <a:buFont typeface="Arial" panose="020B0604020202020204" pitchFamily="34" charset="0"/>
                  <a:buChar char="•"/>
                </a:pPr>
                <a:r>
                  <a:rPr lang="en-GB" dirty="0"/>
                  <a:t>Use the knowledge you gained from RL circuits, to see if we calculate V</a:t>
                </a:r>
                <a:r>
                  <a:rPr lang="en-GB" baseline="-25000" dirty="0"/>
                  <a:t>T</a:t>
                </a:r>
                <a:r>
                  <a:rPr lang="en-GB" dirty="0"/>
                  <a:t> in RC circuits the same way i.e. is </a:t>
                </a:r>
                <a14:m>
                  <m:oMath xmlns:m="http://schemas.openxmlformats.org/officeDocument/2006/math">
                    <m:sSub>
                      <m:sSubPr>
                        <m:ctrlPr>
                          <a:rPr lang="en-GB" i="1">
                            <a:latin typeface="Cambria Math" panose="02040503050406030204" pitchFamily="18" charset="0"/>
                          </a:rPr>
                        </m:ctrlPr>
                      </m:sSubPr>
                      <m:e>
                        <m:r>
                          <m:rPr>
                            <m:sty m:val="p"/>
                          </m:rPr>
                          <a:rPr lang="en-US">
                            <a:latin typeface="Cambria Math" panose="02040503050406030204" pitchFamily="18" charset="0"/>
                          </a:rPr>
                          <m:t>V</m:t>
                        </m:r>
                      </m:e>
                      <m:sub>
                        <m:r>
                          <m:rPr>
                            <m:sty m:val="p"/>
                          </m:rPr>
                          <a:rPr lang="en-US">
                            <a:latin typeface="Cambria Math" panose="02040503050406030204" pitchFamily="18" charset="0"/>
                          </a:rPr>
                          <m:t>T</m:t>
                        </m:r>
                      </m:sub>
                    </m:sSub>
                    <m:r>
                      <a:rPr lang="en-US">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m:rPr>
                                    <m:sty m:val="p"/>
                                  </m:rPr>
                                  <a:rPr lang="en-US">
                                    <a:latin typeface="Cambria Math" panose="02040503050406030204" pitchFamily="18" charset="0"/>
                                  </a:rPr>
                                  <m:t>R</m:t>
                                </m:r>
                              </m:sub>
                            </m:sSub>
                          </m:e>
                          <m:sup>
                            <m:r>
                              <a:rPr lang="en-US">
                                <a:latin typeface="Cambria Math" panose="02040503050406030204" pitchFamily="18" charset="0"/>
                              </a:rPr>
                              <m:t>2</m:t>
                            </m:r>
                          </m:sup>
                        </m:sSup>
                        <m:r>
                          <a:rPr lang="en-US">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m:rPr>
                                    <m:sty m:val="p"/>
                                  </m:rPr>
                                  <a:rPr lang="en-US">
                                    <a:latin typeface="Cambria Math" panose="02040503050406030204" pitchFamily="18" charset="0"/>
                                  </a:rPr>
                                  <m:t>V</m:t>
                                </m:r>
                              </m:e>
                              <m:sub>
                                <m:r>
                                  <m:rPr>
                                    <m:sty m:val="p"/>
                                  </m:rPr>
                                  <a:rPr lang="en-US" b="0" i="0" smtClean="0">
                                    <a:latin typeface="Cambria Math" panose="02040503050406030204" pitchFamily="18" charset="0"/>
                                  </a:rPr>
                                  <m:t>C</m:t>
                                </m:r>
                              </m:sub>
                            </m:sSub>
                          </m:e>
                          <m:sup>
                            <m:r>
                              <a:rPr lang="en-US">
                                <a:latin typeface="Cambria Math" panose="02040503050406030204" pitchFamily="18" charset="0"/>
                              </a:rPr>
                              <m:t>2</m:t>
                            </m:r>
                          </m:sup>
                        </m:sSup>
                      </m:e>
                    </m:rad>
                  </m:oMath>
                </a14:m>
                <a:endParaRPr lang="en-GB" dirty="0"/>
              </a:p>
              <a:p>
                <a:pPr marL="285750" indent="-285750">
                  <a:buFont typeface="Arial" panose="020B0604020202020204" pitchFamily="34" charset="0"/>
                  <a:buChar char="•"/>
                </a:pPr>
                <a:r>
                  <a:rPr lang="en-GB" dirty="0"/>
                  <a:t>We know that impedance (Z) is the sum of all the resistance and reactance in a circuit. Use V</a:t>
                </a:r>
                <a:r>
                  <a:rPr lang="en-GB" baseline="-25000" dirty="0"/>
                  <a:t>T</a:t>
                </a:r>
                <a:r>
                  <a:rPr lang="en-GB" dirty="0"/>
                  <a:t> and I</a:t>
                </a:r>
                <a:r>
                  <a:rPr lang="en-GB" baseline="-25000" dirty="0"/>
                  <a:t>T</a:t>
                </a:r>
                <a:r>
                  <a:rPr lang="en-GB" dirty="0"/>
                  <a:t> to calculate the total impedance in the circuit.</a:t>
                </a:r>
              </a:p>
              <a:p>
                <a:pPr marL="285750" indent="-285750">
                  <a:buFont typeface="Arial" panose="020B0604020202020204" pitchFamily="34" charset="0"/>
                  <a:buChar char="•"/>
                </a:pPr>
                <a:r>
                  <a:rPr lang="en-GB" dirty="0"/>
                  <a:t>Now calculate the total impedance in the circuit using the resistance R and the capacitive reactance of X</a:t>
                </a:r>
                <a:r>
                  <a:rPr lang="en-GB" baseline="-25000" dirty="0"/>
                  <a:t>C </a:t>
                </a:r>
                <a:r>
                  <a:rPr lang="en-GB" dirty="0"/>
                  <a:t>the same way we did for RL circuits i.e. using </a:t>
                </a:r>
                <a14:m>
                  <m:oMath xmlns:m="http://schemas.openxmlformats.org/officeDocument/2006/math">
                    <m:r>
                      <m:rPr>
                        <m:sty m:val="p"/>
                      </m:rPr>
                      <a:rPr lang="en-US">
                        <a:latin typeface="Cambria Math" panose="02040503050406030204" pitchFamily="18" charset="0"/>
                      </a:rPr>
                      <m:t>Z</m:t>
                    </m:r>
                    <m:r>
                      <a:rPr lang="en-US">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m:rPr>
                                    <m:sty m:val="p"/>
                                  </m:rPr>
                                  <a:rPr lang="en-US">
                                    <a:latin typeface="Cambria Math" panose="02040503050406030204" pitchFamily="18" charset="0"/>
                                  </a:rPr>
                                  <m:t>X</m:t>
                                </m:r>
                              </m:e>
                              <m:sub>
                                <m:r>
                                  <m:rPr>
                                    <m:sty m:val="p"/>
                                  </m:rPr>
                                  <a:rPr lang="en-US" b="0" i="0" smtClean="0">
                                    <a:latin typeface="Cambria Math" panose="02040503050406030204" pitchFamily="18" charset="0"/>
                                  </a:rPr>
                                  <m:t>C</m:t>
                                </m:r>
                              </m:sub>
                            </m:sSub>
                          </m:e>
                          <m:sup>
                            <m:r>
                              <a:rPr lang="en-US">
                                <a:latin typeface="Cambria Math" panose="02040503050406030204" pitchFamily="18" charset="0"/>
                              </a:rPr>
                              <m:t>2</m:t>
                            </m:r>
                          </m:sup>
                        </m:sSup>
                      </m:e>
                    </m:rad>
                  </m:oMath>
                </a14:m>
                <a:r>
                  <a:rPr lang="en-GB" dirty="0"/>
                  <a:t>. Do you get the same answer for Z as before?</a:t>
                </a:r>
              </a:p>
              <a:p>
                <a:pPr marL="285750" indent="-285750">
                  <a:buFont typeface="Arial" panose="020B0604020202020204" pitchFamily="34" charset="0"/>
                  <a:buChar char="•"/>
                </a:pPr>
                <a:r>
                  <a:rPr lang="en-GB" dirty="0"/>
                  <a:t>Try and draw the phasor for this circuit. In this case does voltage LEAD or LAG the current?</a:t>
                </a:r>
              </a:p>
              <a:p>
                <a:pPr marL="285750" indent="-285750">
                  <a:buFont typeface="Arial" panose="020B0604020202020204" pitchFamily="34" charset="0"/>
                  <a:buChar char="•"/>
                </a:pPr>
                <a:r>
                  <a:rPr lang="en-GB" dirty="0"/>
                  <a:t>Calculate the phase angle in this circuit.</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3158685"/>
              </a:xfrm>
              <a:prstGeom prst="rect">
                <a:avLst/>
              </a:prstGeom>
              <a:blipFill>
                <a:blip r:embed="rId4"/>
                <a:stretch>
                  <a:fillRect l="-395" t="-400" r="-395" b="-1600"/>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876900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(1 of 2)</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703001"/>
              </a:xfrm>
              <a:prstGeom prst="rect">
                <a:avLst/>
              </a:prstGeom>
            </p:spPr>
            <p:txBody>
              <a:bodyPr wrap="square">
                <a:spAutoFit/>
              </a:bodyPr>
              <a:lstStyle/>
              <a:p>
                <a:r>
                  <a:rPr lang="en-GB" dirty="0"/>
                  <a:t>Create a screencast video presented by an expert presenter. The presenter needs to work through the Doc01 worksheet and cover and explain the following steps.</a:t>
                </a:r>
              </a:p>
              <a:p>
                <a:pPr marL="285750" indent="-285750">
                  <a:buFont typeface="Arial" panose="020B0604020202020204" pitchFamily="34" charset="0"/>
                  <a:buChar char="•"/>
                </a:pPr>
                <a:r>
                  <a:rPr lang="en-GB" dirty="0"/>
                  <a:t>Opening the app and opening the circuit for mobile and desktop</a:t>
                </a:r>
              </a:p>
              <a:p>
                <a:pPr marL="285750" indent="-285750">
                  <a:buFont typeface="Arial" panose="020B0604020202020204" pitchFamily="34" charset="0"/>
                  <a:buChar char="•"/>
                </a:pPr>
                <a:r>
                  <a:rPr lang="en-GB" dirty="0"/>
                  <a:t>Calculate X</a:t>
                </a:r>
                <a:r>
                  <a:rPr lang="en-GB" baseline="-25000" dirty="0"/>
                  <a:t>C</a:t>
                </a:r>
                <a:r>
                  <a:rPr lang="en-GB" dirty="0"/>
                  <a:t>, V</a:t>
                </a:r>
                <a:r>
                  <a:rPr lang="en-GB" baseline="-25000" dirty="0"/>
                  <a:t>C</a:t>
                </a:r>
                <a:r>
                  <a:rPr lang="en-GB" dirty="0"/>
                  <a:t> and V</a:t>
                </a:r>
                <a:r>
                  <a:rPr lang="en-GB" baseline="-25000" dirty="0"/>
                  <a:t>R</a:t>
                </a:r>
                <a:r>
                  <a:rPr lang="en-GB" dirty="0"/>
                  <a:t>.</a:t>
                </a:r>
              </a:p>
              <a:p>
                <a:pPr marL="285750" indent="-285750">
                  <a:buFont typeface="Arial" panose="020B0604020202020204" pitchFamily="34" charset="0"/>
                  <a:buChar char="•"/>
                </a:pPr>
                <a:r>
                  <a:rPr lang="en-GB" dirty="0"/>
                  <a:t>Check that V</a:t>
                </a:r>
                <a:r>
                  <a:rPr lang="en-GB" baseline="-25000" dirty="0"/>
                  <a:t>L</a:t>
                </a:r>
                <a:r>
                  <a:rPr lang="en-GB" dirty="0"/>
                  <a:t> and V</a:t>
                </a:r>
                <a:r>
                  <a:rPr lang="en-GB" baseline="-25000" dirty="0"/>
                  <a:t>R</a:t>
                </a:r>
                <a:r>
                  <a:rPr lang="en-GB" dirty="0"/>
                  <a:t> are the same as the voltmeter readings in the simulation.</a:t>
                </a:r>
              </a:p>
              <a:p>
                <a:pPr marL="285750" indent="-285750">
                  <a:buFont typeface="Arial" panose="020B0604020202020204" pitchFamily="34" charset="0"/>
                  <a:buChar char="•"/>
                </a:pPr>
                <a:r>
                  <a:rPr lang="en-GB" dirty="0"/>
                  <a:t>Show that V</a:t>
                </a:r>
                <a:r>
                  <a:rPr lang="en-GB" baseline="-25000" dirty="0"/>
                  <a:t>T</a:t>
                </a:r>
                <a:r>
                  <a:rPr lang="en-GB" dirty="0"/>
                  <a:t> can be calculated using the same method as with RL circuits i.e. using vector addition</a:t>
                </a:r>
              </a:p>
              <a:p>
                <a:pPr marL="742950" lvl="1" indent="-285750">
                  <a:buFont typeface="Arial" panose="020B0604020202020204" pitchFamily="34" charset="0"/>
                  <a:buChar char="•"/>
                </a:pPr>
                <a:r>
                  <a:rPr lang="en-GB" dirty="0"/>
                  <a:t>Note that this time the voltage across the capacitor LAGS the current by 90° – show this by displaying the voltage across the capacitor on the graph.</a:t>
                </a:r>
              </a:p>
              <a:p>
                <a:pPr marL="742950" lvl="1" indent="-285750">
                  <a:buFont typeface="Arial" panose="020B0604020202020204" pitchFamily="34" charset="0"/>
                  <a:buChar char="•"/>
                </a:pPr>
                <a:r>
                  <a:rPr lang="en-GB" dirty="0"/>
                  <a:t>Draw the phasor diagram with                and</a:t>
                </a:r>
              </a:p>
              <a:p>
                <a:pPr marL="742950" lvl="1" indent="-285750">
                  <a:buFont typeface="Arial" panose="020B0604020202020204" pitchFamily="34" charset="0"/>
                  <a:buChar char="•"/>
                </a:pPr>
                <a:r>
                  <a:rPr lang="en-GB" dirty="0"/>
                  <a:t>Do the vector addition graphically (1cm = 1V) and then algebraically.</a:t>
                </a:r>
              </a:p>
              <a:p>
                <a:pPr marL="285750" indent="-285750">
                  <a:buFont typeface="Arial" panose="020B0604020202020204" pitchFamily="34" charset="0"/>
                  <a:buChar char="•"/>
                </a:pPr>
                <a:r>
                  <a:rPr lang="en-GB" dirty="0"/>
                  <a:t>Calculate the total Z using V / I</a:t>
                </a:r>
                <a:r>
                  <a:rPr lang="en-GB" baseline="-25000" dirty="0"/>
                  <a:t>T</a:t>
                </a:r>
              </a:p>
              <a:p>
                <a:pPr marL="285750" indent="-285750">
                  <a:buFont typeface="Arial" panose="020B0604020202020204" pitchFamily="34" charset="0"/>
                  <a:buChar char="•"/>
                </a:pPr>
                <a:r>
                  <a:rPr lang="en-GB" dirty="0"/>
                  <a:t>Calculate Z using </a:t>
                </a:r>
                <a14:m>
                  <m:oMath xmlns:m="http://schemas.openxmlformats.org/officeDocument/2006/math">
                    <m:r>
                      <m:rPr>
                        <m:sty m:val="p"/>
                      </m:rPr>
                      <a:rPr lang="en-US">
                        <a:latin typeface="Cambria Math" panose="02040503050406030204" pitchFamily="18" charset="0"/>
                      </a:rPr>
                      <m:t>Z</m:t>
                    </m:r>
                    <m:r>
                      <a:rPr lang="en-US">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m:rPr>
                                    <m:sty m:val="p"/>
                                  </m:rPr>
                                  <a:rPr lang="en-US">
                                    <a:latin typeface="Cambria Math" panose="02040503050406030204" pitchFamily="18" charset="0"/>
                                  </a:rPr>
                                  <m:t>X</m:t>
                                </m:r>
                              </m:e>
                              <m:sub>
                                <m:r>
                                  <m:rPr>
                                    <m:sty m:val="p"/>
                                  </m:rPr>
                                  <a:rPr lang="en-US">
                                    <a:latin typeface="Cambria Math" panose="02040503050406030204" pitchFamily="18" charset="0"/>
                                  </a:rPr>
                                  <m:t>C</m:t>
                                </m:r>
                              </m:sub>
                            </m:sSub>
                          </m:e>
                          <m:sup>
                            <m:r>
                              <a:rPr lang="en-US">
                                <a:latin typeface="Cambria Math" panose="02040503050406030204" pitchFamily="18" charset="0"/>
                              </a:rPr>
                              <m:t>2</m:t>
                            </m:r>
                          </m:sup>
                        </m:sSup>
                      </m:e>
                    </m:rad>
                  </m:oMath>
                </a14:m>
                <a:r>
                  <a:rPr lang="en-GB" dirty="0"/>
                  <a:t>.</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3703001"/>
              </a:xfrm>
              <a:prstGeom prst="rect">
                <a:avLst/>
              </a:prstGeom>
              <a:blipFill>
                <a:blip r:embed="rId4"/>
                <a:stretch>
                  <a:fillRect l="-526" t="-341" r="-78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7862FEB-2DF8-0848-9FF8-16FD807BA0D3}"/>
              </a:ext>
            </a:extLst>
          </p:cNvPr>
          <p:cNvSpPr txBox="1"/>
          <p:nvPr/>
        </p:nvSpPr>
        <p:spPr>
          <a:xfrm>
            <a:off x="4073667" y="3400890"/>
            <a:ext cx="953594" cy="369332"/>
          </a:xfrm>
          <a:prstGeom prst="rect">
            <a:avLst/>
          </a:prstGeom>
          <a:noFill/>
        </p:spPr>
        <p:txBody>
          <a:bodyPr wrap="none" rtlCol="0">
            <a:spAutoFit/>
          </a:bodyPr>
          <a:lstStyle/>
          <a:p>
            <a:r>
              <a:rPr lang="en-US" b="1" dirty="0"/>
              <a:t>V</a:t>
            </a:r>
            <a:r>
              <a:rPr lang="en-US" b="1" baseline="-25000" dirty="0"/>
              <a:t>C </a:t>
            </a:r>
            <a:r>
              <a:rPr lang="en-US" b="1" dirty="0"/>
              <a:t>-90°V</a:t>
            </a:r>
          </a:p>
        </p:txBody>
      </p:sp>
      <p:cxnSp>
        <p:nvCxnSpPr>
          <p:cNvPr id="9" name="Straight Connector 8">
            <a:extLst>
              <a:ext uri="{FF2B5EF4-FFF2-40B4-BE49-F238E27FC236}">
                <a16:creationId xmlns:a16="http://schemas.microsoft.com/office/drawing/2014/main" id="{F1BBE92D-B3BE-A049-BA58-96D03CB1E571}"/>
              </a:ext>
            </a:extLst>
          </p:cNvPr>
          <p:cNvCxnSpPr/>
          <p:nvPr/>
        </p:nvCxnSpPr>
        <p:spPr>
          <a:xfrm>
            <a:off x="4381068" y="3478378"/>
            <a:ext cx="0" cy="224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F948B4-FA19-5544-B538-3549B629B5CE}"/>
              </a:ext>
            </a:extLst>
          </p:cNvPr>
          <p:cNvCxnSpPr>
            <a:cxnSpLocks/>
          </p:cNvCxnSpPr>
          <p:nvPr/>
        </p:nvCxnSpPr>
        <p:spPr>
          <a:xfrm>
            <a:off x="4381068" y="3702927"/>
            <a:ext cx="39209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C842A4-4556-1B49-A853-9921AAFE2654}"/>
              </a:ext>
            </a:extLst>
          </p:cNvPr>
          <p:cNvSpPr txBox="1"/>
          <p:nvPr/>
        </p:nvSpPr>
        <p:spPr>
          <a:xfrm>
            <a:off x="5293230" y="3400890"/>
            <a:ext cx="827471" cy="369332"/>
          </a:xfrm>
          <a:prstGeom prst="rect">
            <a:avLst/>
          </a:prstGeom>
          <a:noFill/>
        </p:spPr>
        <p:txBody>
          <a:bodyPr wrap="none" rtlCol="0">
            <a:spAutoFit/>
          </a:bodyPr>
          <a:lstStyle/>
          <a:p>
            <a:r>
              <a:rPr lang="en-US" b="1" dirty="0"/>
              <a:t>V</a:t>
            </a:r>
            <a:r>
              <a:rPr lang="en-US" b="1" baseline="-25000" dirty="0"/>
              <a:t>R </a:t>
            </a:r>
            <a:r>
              <a:rPr lang="en-US" b="1" dirty="0"/>
              <a:t>0° V</a:t>
            </a:r>
          </a:p>
        </p:txBody>
      </p:sp>
      <p:cxnSp>
        <p:nvCxnSpPr>
          <p:cNvPr id="12" name="Straight Connector 11">
            <a:extLst>
              <a:ext uri="{FF2B5EF4-FFF2-40B4-BE49-F238E27FC236}">
                <a16:creationId xmlns:a16="http://schemas.microsoft.com/office/drawing/2014/main" id="{434A35E7-277B-614F-B57C-DAC0C27D4AE1}"/>
              </a:ext>
            </a:extLst>
          </p:cNvPr>
          <p:cNvCxnSpPr/>
          <p:nvPr/>
        </p:nvCxnSpPr>
        <p:spPr>
          <a:xfrm>
            <a:off x="5600631" y="3478378"/>
            <a:ext cx="0" cy="224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1AE05E-B51E-2B4B-84E5-1E204BF6623F}"/>
              </a:ext>
            </a:extLst>
          </p:cNvPr>
          <p:cNvCxnSpPr>
            <a:cxnSpLocks/>
          </p:cNvCxnSpPr>
          <p:nvPr/>
        </p:nvCxnSpPr>
        <p:spPr>
          <a:xfrm rot="16200000">
            <a:off x="5712906" y="3590652"/>
            <a:ext cx="0" cy="224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B9A8F40-32F0-5F4E-9C9A-5682C3F2B7CD}"/>
              </a:ext>
            </a:extLst>
          </p:cNvPr>
          <p:cNvPicPr>
            <a:picLocks noChangeAspect="1"/>
          </p:cNvPicPr>
          <p:nvPr/>
        </p:nvPicPr>
        <p:blipFill>
          <a:blip r:embed="rId5"/>
          <a:stretch>
            <a:fillRect/>
          </a:stretch>
        </p:blipFill>
        <p:spPr>
          <a:xfrm>
            <a:off x="10107168" y="2494964"/>
            <a:ext cx="4568824" cy="2415924"/>
          </a:xfrm>
          <a:prstGeom prst="rect">
            <a:avLst/>
          </a:prstGeom>
        </p:spPr>
      </p:pic>
    </p:spTree>
    <p:custDataLst>
      <p:tags r:id="rId1"/>
    </p:custDataLst>
    <p:extLst>
      <p:ext uri="{BB962C8B-B14F-4D97-AF65-F5344CB8AC3E}">
        <p14:creationId xmlns:p14="http://schemas.microsoft.com/office/powerpoint/2010/main" val="869276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 (2 of 2)</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903470"/>
              </a:xfrm>
              <a:prstGeom prst="rect">
                <a:avLst/>
              </a:prstGeom>
            </p:spPr>
            <p:txBody>
              <a:bodyPr wrap="square">
                <a:spAutoFit/>
              </a:bodyPr>
              <a:lstStyle/>
              <a:p>
                <a:pPr marL="285750" indent="-285750">
                  <a:buFont typeface="Arial" panose="020B0604020202020204" pitchFamily="34" charset="0"/>
                  <a:buChar char="•"/>
                </a:pPr>
                <a:r>
                  <a:rPr lang="en-GB" dirty="0"/>
                  <a:t>Show that the answers are the same.</a:t>
                </a:r>
              </a:p>
              <a:p>
                <a:pPr marL="285750" indent="-285750">
                  <a:buFont typeface="Arial" panose="020B0604020202020204" pitchFamily="34" charset="0"/>
                  <a:buChar char="•"/>
                </a:pPr>
                <a:r>
                  <a:rPr lang="en-GB" dirty="0"/>
                  <a:t>Explain that we deal with series RC circuits the same way as series RL except that the phasor is different because voltage LAGS current by 90°</a:t>
                </a:r>
              </a:p>
              <a:p>
                <a:pPr marL="285750" indent="-285750">
                  <a:buFont typeface="Arial" panose="020B0604020202020204" pitchFamily="34" charset="0"/>
                  <a:buChar char="•"/>
                </a:pPr>
                <a:r>
                  <a:rPr lang="en-GB" dirty="0"/>
                  <a:t>Calculate the phase angle</a:t>
                </a:r>
              </a:p>
              <a:p>
                <a:pPr marL="742950" lvl="1" indent="-285750">
                  <a:buFont typeface="Arial" panose="020B0604020202020204" pitchFamily="34" charset="0"/>
                  <a:buChar char="•"/>
                </a:pPr>
                <a:r>
                  <a:rPr lang="en-GB" dirty="0"/>
                  <a:t>Use </a:t>
                </a:r>
                <a14:m>
                  <m:oMath xmlns:m="http://schemas.openxmlformats.org/officeDocument/2006/math">
                    <m:r>
                      <a:rPr lang="en-US" b="0" i="1" smtClean="0">
                        <a:latin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𝐶</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𝑇</m:t>
                            </m:r>
                          </m:sub>
                        </m:sSub>
                      </m:den>
                    </m:f>
                  </m:oMath>
                </a14:m>
                <a:r>
                  <a:rPr lang="en-GB" dirty="0"/>
                  <a:t> and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cos</m:t>
                    </m:r>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𝑅</m:t>
                        </m:r>
                      </m:num>
                      <m:den>
                        <m:r>
                          <a:rPr lang="en-US" b="0" i="1" smtClean="0">
                            <a:latin typeface="Cambria Math" panose="02040503050406030204" pitchFamily="18" charset="0"/>
                            <a:ea typeface="Cambria Math" panose="02040503050406030204" pitchFamily="18" charset="0"/>
                          </a:rPr>
                          <m:t>𝑍</m:t>
                        </m:r>
                      </m:den>
                    </m:f>
                  </m:oMath>
                </a14:m>
                <a:r>
                  <a:rPr lang="en-GB" dirty="0"/>
                  <a:t> reminding people (using the phasor) that any of the 6 methods will work.</a:t>
                </a:r>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1903470"/>
              </a:xfrm>
              <a:prstGeom prst="rect">
                <a:avLst/>
              </a:prstGeom>
              <a:blipFill>
                <a:blip r:embed="rId4"/>
                <a:stretch>
                  <a:fillRect l="-395" t="-662" b="-3311"/>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66185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(1 of 3)</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screencast video presented by an expert presenter. The presenter needs to work through the question in example 1.</a:t>
            </a:r>
          </a:p>
        </p:txBody>
      </p:sp>
      <p:sp>
        <p:nvSpPr>
          <p:cNvPr id="6" name="Rectangle 5">
            <a:extLst>
              <a:ext uri="{FF2B5EF4-FFF2-40B4-BE49-F238E27FC236}">
                <a16:creationId xmlns:a16="http://schemas.microsoft.com/office/drawing/2014/main" id="{BD60CF02-2B84-D34E-8D4C-65DF0C5E1D16}"/>
              </a:ext>
            </a:extLst>
          </p:cNvPr>
          <p:cNvSpPr/>
          <p:nvPr/>
        </p:nvSpPr>
        <p:spPr>
          <a:xfrm>
            <a:off x="703958" y="2038472"/>
            <a:ext cx="5118100" cy="2308324"/>
          </a:xfrm>
          <a:prstGeom prst="rect">
            <a:avLst/>
          </a:prstGeom>
        </p:spPr>
        <p:txBody>
          <a:bodyPr>
            <a:spAutoFit/>
          </a:bodyPr>
          <a:lstStyle/>
          <a:p>
            <a:r>
              <a:rPr lang="en-US" dirty="0"/>
              <a:t>The capacitance of the capacitor is unknown. Calculate the:</a:t>
            </a:r>
          </a:p>
          <a:p>
            <a:pPr marL="514350" indent="-514350">
              <a:buFont typeface="+mj-lt"/>
              <a:buAutoNum type="arabicPeriod"/>
            </a:pPr>
            <a:r>
              <a:rPr lang="en-US" dirty="0"/>
              <a:t>Impedance;</a:t>
            </a:r>
          </a:p>
          <a:p>
            <a:pPr marL="514350" indent="-514350">
              <a:buFont typeface="+mj-lt"/>
              <a:buAutoNum type="arabicPeriod"/>
            </a:pPr>
            <a:r>
              <a:rPr lang="en-US" dirty="0"/>
              <a:t>The reactance</a:t>
            </a:r>
          </a:p>
          <a:p>
            <a:pPr marL="514350" indent="-514350">
              <a:buFont typeface="+mj-lt"/>
              <a:buAutoNum type="arabicPeriod"/>
            </a:pPr>
            <a:r>
              <a:rPr lang="en-US" dirty="0"/>
              <a:t>Value of the capacitor;</a:t>
            </a:r>
          </a:p>
          <a:p>
            <a:pPr marL="514350" indent="-514350">
              <a:buFont typeface="+mj-lt"/>
              <a:buAutoNum type="arabicPeriod"/>
            </a:pPr>
            <a:r>
              <a:rPr lang="en-US" dirty="0"/>
              <a:t>Voltage across each component;</a:t>
            </a:r>
          </a:p>
          <a:p>
            <a:pPr marL="514350" indent="-514350">
              <a:buFont typeface="+mj-lt"/>
              <a:buAutoNum type="arabicPeriod"/>
            </a:pPr>
            <a:r>
              <a:rPr lang="en-US" dirty="0"/>
              <a:t>Phase angle; and</a:t>
            </a:r>
          </a:p>
          <a:p>
            <a:pPr marL="514350" indent="-514350">
              <a:buFont typeface="+mj-lt"/>
              <a:buAutoNum type="arabicPeriod"/>
            </a:pPr>
            <a:r>
              <a:rPr lang="en-US" dirty="0"/>
              <a:t>Draw the phasor diagram.</a:t>
            </a:r>
          </a:p>
        </p:txBody>
      </p:sp>
      <p:grpSp>
        <p:nvGrpSpPr>
          <p:cNvPr id="7" name="Group 6">
            <a:extLst>
              <a:ext uri="{FF2B5EF4-FFF2-40B4-BE49-F238E27FC236}">
                <a16:creationId xmlns:a16="http://schemas.microsoft.com/office/drawing/2014/main" id="{F9BD96E6-A8BC-B44C-95B0-0FAE51B3818F}"/>
              </a:ext>
            </a:extLst>
          </p:cNvPr>
          <p:cNvGrpSpPr/>
          <p:nvPr/>
        </p:nvGrpSpPr>
        <p:grpSpPr>
          <a:xfrm>
            <a:off x="5283643" y="1954334"/>
            <a:ext cx="4212383" cy="2485599"/>
            <a:chOff x="345720" y="1499195"/>
            <a:chExt cx="4212383" cy="2485599"/>
          </a:xfrm>
        </p:grpSpPr>
        <p:pic>
          <p:nvPicPr>
            <p:cNvPr id="8" name="Picture 7" descr="A close up of text on a white background&#13;&#10;&#13;&#10;Description automatically generated">
              <a:extLst>
                <a:ext uri="{FF2B5EF4-FFF2-40B4-BE49-F238E27FC236}">
                  <a16:creationId xmlns:a16="http://schemas.microsoft.com/office/drawing/2014/main" id="{9ABA53A9-C7EE-494C-8FBE-6344E56E36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68889" y="1499195"/>
              <a:ext cx="3089214" cy="2412286"/>
            </a:xfrm>
            <a:prstGeom prst="rect">
              <a:avLst/>
            </a:prstGeom>
          </p:spPr>
        </p:pic>
        <p:sp>
          <p:nvSpPr>
            <p:cNvPr id="9" name="TextBox 8">
              <a:extLst>
                <a:ext uri="{FF2B5EF4-FFF2-40B4-BE49-F238E27FC236}">
                  <a16:creationId xmlns:a16="http://schemas.microsoft.com/office/drawing/2014/main" id="{12EF0CE6-13C7-254F-AFD0-E3EC9A63D463}"/>
                </a:ext>
              </a:extLst>
            </p:cNvPr>
            <p:cNvSpPr txBox="1"/>
            <p:nvPr/>
          </p:nvSpPr>
          <p:spPr>
            <a:xfrm>
              <a:off x="3211843" y="3615462"/>
              <a:ext cx="667170" cy="369332"/>
            </a:xfrm>
            <a:prstGeom prst="rect">
              <a:avLst/>
            </a:prstGeom>
            <a:noFill/>
          </p:spPr>
          <p:txBody>
            <a:bodyPr wrap="none" rtlCol="0">
              <a:spAutoFit/>
            </a:bodyPr>
            <a:lstStyle/>
            <a:p>
              <a:r>
                <a:rPr lang="en-US" dirty="0"/>
                <a:t>200V</a:t>
              </a:r>
            </a:p>
          </p:txBody>
        </p:sp>
        <p:cxnSp>
          <p:nvCxnSpPr>
            <p:cNvPr id="10" name="Straight Arrow Connector 9">
              <a:extLst>
                <a:ext uri="{FF2B5EF4-FFF2-40B4-BE49-F238E27FC236}">
                  <a16:creationId xmlns:a16="http://schemas.microsoft.com/office/drawing/2014/main" id="{C3C0F885-A1C1-E448-B277-989DE914B405}"/>
                </a:ext>
              </a:extLst>
            </p:cNvPr>
            <p:cNvCxnSpPr>
              <a:cxnSpLocks/>
            </p:cNvCxnSpPr>
            <p:nvPr/>
          </p:nvCxnSpPr>
          <p:spPr>
            <a:xfrm flipV="1">
              <a:off x="1572738" y="2313821"/>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839D3F6-7D3E-144A-82D3-32A107372372}"/>
                </a:ext>
              </a:extLst>
            </p:cNvPr>
            <p:cNvSpPr txBox="1"/>
            <p:nvPr/>
          </p:nvSpPr>
          <p:spPr>
            <a:xfrm>
              <a:off x="345720" y="2350337"/>
              <a:ext cx="1193551" cy="369332"/>
            </a:xfrm>
            <a:prstGeom prst="rect">
              <a:avLst/>
            </a:prstGeom>
            <a:noFill/>
          </p:spPr>
          <p:txBody>
            <a:bodyPr wrap="square" rtlCol="0">
              <a:spAutoFit/>
            </a:bodyPr>
            <a:lstStyle/>
            <a:p>
              <a:pPr algn="r"/>
              <a:r>
                <a:rPr lang="en-US" dirty="0"/>
                <a:t>I</a:t>
              </a:r>
              <a:r>
                <a:rPr lang="en-US" baseline="-25000" dirty="0"/>
                <a:t>T</a:t>
              </a:r>
              <a:r>
                <a:rPr lang="en-US" dirty="0"/>
                <a:t> = 10.6A</a:t>
              </a:r>
              <a:endParaRPr lang="en-US" sz="2800" dirty="0"/>
            </a:p>
          </p:txBody>
        </p:sp>
        <p:sp>
          <p:nvSpPr>
            <p:cNvPr id="12" name="Rectangle 11">
              <a:extLst>
                <a:ext uri="{FF2B5EF4-FFF2-40B4-BE49-F238E27FC236}">
                  <a16:creationId xmlns:a16="http://schemas.microsoft.com/office/drawing/2014/main" id="{2A70F61D-1BFD-574E-8A9F-C27616C2905D}"/>
                </a:ext>
              </a:extLst>
            </p:cNvPr>
            <p:cNvSpPr/>
            <p:nvPr/>
          </p:nvSpPr>
          <p:spPr>
            <a:xfrm>
              <a:off x="3211843" y="1618754"/>
              <a:ext cx="845807" cy="29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675534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(2 of 3)</a:t>
            </a:r>
          </a:p>
        </p:txBody>
      </p:sp>
      <p:pic>
        <p:nvPicPr>
          <p:cNvPr id="3" name="Picture 2">
            <a:extLst>
              <a:ext uri="{FF2B5EF4-FFF2-40B4-BE49-F238E27FC236}">
                <a16:creationId xmlns:a16="http://schemas.microsoft.com/office/drawing/2014/main" id="{FE5A1BC5-E38A-1946-A0C2-AD2F9E7128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537" y="1233578"/>
            <a:ext cx="2708394" cy="1681072"/>
          </a:xfrm>
          <a:prstGeom prst="rect">
            <a:avLst/>
          </a:prstGeom>
        </p:spPr>
      </p:pic>
      <p:pic>
        <p:nvPicPr>
          <p:cNvPr id="4" name="Picture 3">
            <a:extLst>
              <a:ext uri="{FF2B5EF4-FFF2-40B4-BE49-F238E27FC236}">
                <a16:creationId xmlns:a16="http://schemas.microsoft.com/office/drawing/2014/main" id="{EAEB9B38-18F1-DE44-9C25-BE8F2E2D86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02697" y="935084"/>
            <a:ext cx="3236678" cy="2324010"/>
          </a:xfrm>
          <a:prstGeom prst="rect">
            <a:avLst/>
          </a:prstGeom>
        </p:spPr>
      </p:pic>
      <p:pic>
        <p:nvPicPr>
          <p:cNvPr id="5" name="Picture 4">
            <a:extLst>
              <a:ext uri="{FF2B5EF4-FFF2-40B4-BE49-F238E27FC236}">
                <a16:creationId xmlns:a16="http://schemas.microsoft.com/office/drawing/2014/main" id="{1490D476-91E8-7F48-A335-C152A1ACCD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392" y="2960600"/>
            <a:ext cx="7213482" cy="2385367"/>
          </a:xfrm>
          <a:prstGeom prst="rect">
            <a:avLst/>
          </a:prstGeom>
        </p:spPr>
      </p:pic>
    </p:spTree>
    <p:custDataLst>
      <p:tags r:id="rId1"/>
    </p:custDataLst>
    <p:extLst>
      <p:ext uri="{BB962C8B-B14F-4D97-AF65-F5344CB8AC3E}">
        <p14:creationId xmlns:p14="http://schemas.microsoft.com/office/powerpoint/2010/main" val="698854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 (3 of 3)</a:t>
            </a:r>
          </a:p>
        </p:txBody>
      </p:sp>
      <p:pic>
        <p:nvPicPr>
          <p:cNvPr id="4" name="Picture 3">
            <a:extLst>
              <a:ext uri="{FF2B5EF4-FFF2-40B4-BE49-F238E27FC236}">
                <a16:creationId xmlns:a16="http://schemas.microsoft.com/office/drawing/2014/main" id="{3C184F29-0314-AB4B-9765-C6E1791C7A8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200" y="1233578"/>
            <a:ext cx="4303616" cy="1622425"/>
          </a:xfrm>
          <a:prstGeom prst="rect">
            <a:avLst/>
          </a:prstGeom>
        </p:spPr>
      </p:pic>
      <p:pic>
        <p:nvPicPr>
          <p:cNvPr id="5" name="Picture 4">
            <a:extLst>
              <a:ext uri="{FF2B5EF4-FFF2-40B4-BE49-F238E27FC236}">
                <a16:creationId xmlns:a16="http://schemas.microsoft.com/office/drawing/2014/main" id="{4F45EACD-FB8C-A848-AE74-F806B8120EB5}"/>
              </a:ext>
            </a:extLst>
          </p:cNvPr>
          <p:cNvPicPr>
            <a:picLocks noChangeAspect="1"/>
          </p:cNvPicPr>
          <p:nvPr/>
        </p:nvPicPr>
        <p:blipFill>
          <a:blip r:embed="rId5"/>
          <a:stretch>
            <a:fillRect/>
          </a:stretch>
        </p:blipFill>
        <p:spPr>
          <a:xfrm>
            <a:off x="5506941" y="1233578"/>
            <a:ext cx="3848100" cy="2501900"/>
          </a:xfrm>
          <a:prstGeom prst="rect">
            <a:avLst/>
          </a:prstGeom>
        </p:spPr>
      </p:pic>
      <p:pic>
        <p:nvPicPr>
          <p:cNvPr id="6" name="Picture 5">
            <a:extLst>
              <a:ext uri="{FF2B5EF4-FFF2-40B4-BE49-F238E27FC236}">
                <a16:creationId xmlns:a16="http://schemas.microsoft.com/office/drawing/2014/main" id="{AE10D6A0-304E-3B4C-AB21-EF6AB8546F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3200" y="2955331"/>
            <a:ext cx="4303616" cy="2309038"/>
          </a:xfrm>
          <a:prstGeom prst="rect">
            <a:avLst/>
          </a:prstGeom>
        </p:spPr>
      </p:pic>
    </p:spTree>
    <p:custDataLst>
      <p:tags r:id="rId1"/>
    </p:custDataLst>
    <p:extLst>
      <p:ext uri="{BB962C8B-B14F-4D97-AF65-F5344CB8AC3E}">
        <p14:creationId xmlns:p14="http://schemas.microsoft.com/office/powerpoint/2010/main" val="1735396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646331"/>
          </a:xfrm>
          <a:prstGeom prst="rect">
            <a:avLst/>
          </a:prstGeom>
        </p:spPr>
        <p:txBody>
          <a:bodyPr wrap="square">
            <a:spAutoFit/>
          </a:bodyPr>
          <a:lstStyle/>
          <a:p>
            <a:r>
              <a:rPr lang="en-GB" dirty="0"/>
              <a:t>Create a screencast video presented by an expert presenter. The presenter needs to work through the question in example 2.</a:t>
            </a:r>
          </a:p>
        </p:txBody>
      </p:sp>
      <p:sp>
        <p:nvSpPr>
          <p:cNvPr id="6" name="Rectangle 5">
            <a:extLst>
              <a:ext uri="{FF2B5EF4-FFF2-40B4-BE49-F238E27FC236}">
                <a16:creationId xmlns:a16="http://schemas.microsoft.com/office/drawing/2014/main" id="{BD60CF02-2B84-D34E-8D4C-65DF0C5E1D16}"/>
              </a:ext>
            </a:extLst>
          </p:cNvPr>
          <p:cNvSpPr/>
          <p:nvPr/>
        </p:nvSpPr>
        <p:spPr>
          <a:xfrm>
            <a:off x="703958" y="2038472"/>
            <a:ext cx="5118100" cy="2031325"/>
          </a:xfrm>
          <a:prstGeom prst="rect">
            <a:avLst/>
          </a:prstGeom>
        </p:spPr>
        <p:txBody>
          <a:bodyPr>
            <a:spAutoFit/>
          </a:bodyPr>
          <a:lstStyle/>
          <a:p>
            <a:r>
              <a:rPr lang="en-US" dirty="0"/>
              <a:t>In this circuit, calculate the:</a:t>
            </a:r>
          </a:p>
          <a:p>
            <a:pPr marL="514350" indent="-514350">
              <a:buFont typeface="+mj-lt"/>
              <a:buAutoNum type="arabicPeriod"/>
            </a:pPr>
            <a:r>
              <a:rPr lang="en-US" dirty="0"/>
              <a:t>Impedance;</a:t>
            </a:r>
          </a:p>
          <a:p>
            <a:pPr marL="514350" indent="-514350">
              <a:buFont typeface="+mj-lt"/>
              <a:buAutoNum type="arabicPeriod"/>
            </a:pPr>
            <a:r>
              <a:rPr lang="en-US" dirty="0"/>
              <a:t>Capacitive reactance;</a:t>
            </a:r>
          </a:p>
          <a:p>
            <a:pPr marL="514350" indent="-514350">
              <a:buFont typeface="+mj-lt"/>
              <a:buAutoNum type="arabicPeriod"/>
            </a:pPr>
            <a:r>
              <a:rPr lang="en-US" dirty="0"/>
              <a:t>The frequency of the supply;</a:t>
            </a:r>
          </a:p>
          <a:p>
            <a:pPr marL="514350" indent="-514350">
              <a:buFont typeface="+mj-lt"/>
              <a:buAutoNum type="arabicPeriod"/>
            </a:pPr>
            <a:r>
              <a:rPr lang="en-US" dirty="0"/>
              <a:t>True power;</a:t>
            </a:r>
          </a:p>
          <a:p>
            <a:pPr marL="514350" indent="-514350">
              <a:buFont typeface="+mj-lt"/>
              <a:buAutoNum type="arabicPeriod"/>
            </a:pPr>
            <a:r>
              <a:rPr lang="en-US" dirty="0"/>
              <a:t>Power factor; and</a:t>
            </a:r>
          </a:p>
          <a:p>
            <a:pPr marL="514350" indent="-514350">
              <a:buFont typeface="+mj-lt"/>
              <a:buAutoNum type="arabicPeriod"/>
            </a:pPr>
            <a:r>
              <a:rPr lang="en-US" dirty="0"/>
              <a:t>Draw the phasor diagram</a:t>
            </a:r>
          </a:p>
        </p:txBody>
      </p:sp>
      <p:grpSp>
        <p:nvGrpSpPr>
          <p:cNvPr id="9" name="Group 8">
            <a:extLst>
              <a:ext uri="{FF2B5EF4-FFF2-40B4-BE49-F238E27FC236}">
                <a16:creationId xmlns:a16="http://schemas.microsoft.com/office/drawing/2014/main" id="{338A8A76-1EBA-244F-8427-901390428DD3}"/>
              </a:ext>
            </a:extLst>
          </p:cNvPr>
          <p:cNvGrpSpPr/>
          <p:nvPr/>
        </p:nvGrpSpPr>
        <p:grpSpPr>
          <a:xfrm>
            <a:off x="5822058" y="1794727"/>
            <a:ext cx="4114800" cy="2275070"/>
            <a:chOff x="5670844" y="1364193"/>
            <a:chExt cx="4114800" cy="2275070"/>
          </a:xfrm>
        </p:grpSpPr>
        <p:pic>
          <p:nvPicPr>
            <p:cNvPr id="10" name="Picture 9" descr="A close up of text on a white background&#13;&#10;&#13;&#10;Description automatically generated">
              <a:extLst>
                <a:ext uri="{FF2B5EF4-FFF2-40B4-BE49-F238E27FC236}">
                  <a16:creationId xmlns:a16="http://schemas.microsoft.com/office/drawing/2014/main" id="{F4E6CDE2-4DCF-934A-AB91-6E1E6954EB6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70844" y="1364193"/>
              <a:ext cx="4114800" cy="2275070"/>
            </a:xfrm>
            <a:prstGeom prst="rect">
              <a:avLst/>
            </a:prstGeom>
          </p:spPr>
        </p:pic>
        <p:sp>
          <p:nvSpPr>
            <p:cNvPr id="11" name="TextBox 10">
              <a:extLst>
                <a:ext uri="{FF2B5EF4-FFF2-40B4-BE49-F238E27FC236}">
                  <a16:creationId xmlns:a16="http://schemas.microsoft.com/office/drawing/2014/main" id="{561CF349-EDA8-9248-9A64-7E16355E4CF4}"/>
                </a:ext>
              </a:extLst>
            </p:cNvPr>
            <p:cNvSpPr txBox="1"/>
            <p:nvPr/>
          </p:nvSpPr>
          <p:spPr>
            <a:xfrm>
              <a:off x="7424314" y="3269931"/>
              <a:ext cx="550151" cy="369332"/>
            </a:xfrm>
            <a:prstGeom prst="rect">
              <a:avLst/>
            </a:prstGeom>
            <a:noFill/>
          </p:spPr>
          <p:txBody>
            <a:bodyPr wrap="none" rtlCol="0">
              <a:spAutoFit/>
            </a:bodyPr>
            <a:lstStyle/>
            <a:p>
              <a:r>
                <a:rPr lang="en-US" dirty="0"/>
                <a:t>90V</a:t>
              </a:r>
            </a:p>
          </p:txBody>
        </p:sp>
        <p:sp>
          <p:nvSpPr>
            <p:cNvPr id="12" name="Rectangle 11">
              <a:extLst>
                <a:ext uri="{FF2B5EF4-FFF2-40B4-BE49-F238E27FC236}">
                  <a16:creationId xmlns:a16="http://schemas.microsoft.com/office/drawing/2014/main" id="{5EE858A6-4C04-5A41-8B3C-E4720CE5627F}"/>
                </a:ext>
              </a:extLst>
            </p:cNvPr>
            <p:cNvSpPr/>
            <p:nvPr/>
          </p:nvSpPr>
          <p:spPr>
            <a:xfrm>
              <a:off x="6757988" y="2561324"/>
              <a:ext cx="883571" cy="3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DA3E312D-D11C-0046-93E9-5EF6B4CDE095}"/>
                </a:ext>
              </a:extLst>
            </p:cNvPr>
            <p:cNvCxnSpPr>
              <a:cxnSpLocks/>
            </p:cNvCxnSpPr>
            <p:nvPr/>
          </p:nvCxnSpPr>
          <p:spPr>
            <a:xfrm rot="16200000" flipV="1">
              <a:off x="8544617" y="3055884"/>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5F3BEB6-885D-834E-9E45-B2735BEADBD5}"/>
                </a:ext>
              </a:extLst>
            </p:cNvPr>
            <p:cNvSpPr txBox="1"/>
            <p:nvPr/>
          </p:nvSpPr>
          <p:spPr>
            <a:xfrm>
              <a:off x="7974465" y="3256387"/>
              <a:ext cx="1383848" cy="369332"/>
            </a:xfrm>
            <a:prstGeom prst="rect">
              <a:avLst/>
            </a:prstGeom>
            <a:noFill/>
          </p:spPr>
          <p:txBody>
            <a:bodyPr wrap="square" rtlCol="0">
              <a:spAutoFit/>
            </a:bodyPr>
            <a:lstStyle/>
            <a:p>
              <a:r>
                <a:rPr lang="en-US" dirty="0"/>
                <a:t>I</a:t>
              </a:r>
              <a:r>
                <a:rPr lang="en-US" baseline="-25000" dirty="0"/>
                <a:t>T</a:t>
              </a:r>
              <a:r>
                <a:rPr lang="en-US" dirty="0"/>
                <a:t> = 818mA</a:t>
              </a:r>
              <a:endParaRPr lang="en-US" sz="2800" dirty="0"/>
            </a:p>
          </p:txBody>
        </p:sp>
      </p:grpSp>
    </p:spTree>
    <p:custDataLst>
      <p:tags r:id="rId1"/>
    </p:custDataLst>
    <p:extLst>
      <p:ext uri="{BB962C8B-B14F-4D97-AF65-F5344CB8AC3E}">
        <p14:creationId xmlns:p14="http://schemas.microsoft.com/office/powerpoint/2010/main" val="3885104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ZA" sz="2400" dirty="0"/>
              <a:t>Calculate resistance, inductive reactance, impedance, voltage, current, power, power factor and frequency in a series RC circuit.</a:t>
            </a:r>
          </a:p>
          <a:p>
            <a:pPr marL="457200" indent="-457200">
              <a:buFont typeface="+mj-lt"/>
              <a:buAutoNum type="arabicPeriod"/>
            </a:pPr>
            <a:r>
              <a:rPr lang="en-ZA" sz="2400" dirty="0"/>
              <a:t>Construct a phasor diagram to represent the relationship between the voltage and current in a series RC circuit.</a:t>
            </a:r>
          </a:p>
          <a:p>
            <a:pPr marL="457200" indent="-457200">
              <a:buFont typeface="+mj-lt"/>
              <a:buAutoNum type="arabicPeriod"/>
            </a:pP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627915C-ECDF-9F42-B45B-916077A0C571}"/>
              </a:ext>
            </a:extLst>
          </p:cNvPr>
          <p:cNvGrpSpPr/>
          <p:nvPr/>
        </p:nvGrpSpPr>
        <p:grpSpPr>
          <a:xfrm>
            <a:off x="2867254" y="2184790"/>
            <a:ext cx="4114800" cy="2275070"/>
            <a:chOff x="5670844" y="1364193"/>
            <a:chExt cx="4114800" cy="2275070"/>
          </a:xfrm>
        </p:grpSpPr>
        <p:pic>
          <p:nvPicPr>
            <p:cNvPr id="19" name="Picture 18" descr="A close up of text on a white background&#13;&#10;&#13;&#10;Description automatically generated">
              <a:extLst>
                <a:ext uri="{FF2B5EF4-FFF2-40B4-BE49-F238E27FC236}">
                  <a16:creationId xmlns:a16="http://schemas.microsoft.com/office/drawing/2014/main" id="{5443FE30-10E7-804E-9BC3-7E14B559AAF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70844" y="1364193"/>
              <a:ext cx="4114800" cy="2275070"/>
            </a:xfrm>
            <a:prstGeom prst="rect">
              <a:avLst/>
            </a:prstGeom>
          </p:spPr>
        </p:pic>
        <p:sp>
          <p:nvSpPr>
            <p:cNvPr id="21" name="Rectangle 20">
              <a:extLst>
                <a:ext uri="{FF2B5EF4-FFF2-40B4-BE49-F238E27FC236}">
                  <a16:creationId xmlns:a16="http://schemas.microsoft.com/office/drawing/2014/main" id="{405B0269-DDE2-FF43-8068-7183B13883A2}"/>
                </a:ext>
              </a:extLst>
            </p:cNvPr>
            <p:cNvSpPr/>
            <p:nvPr/>
          </p:nvSpPr>
          <p:spPr>
            <a:xfrm>
              <a:off x="6757988" y="2561324"/>
              <a:ext cx="883571" cy="34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F289364F-402D-6E4E-BB96-B4C50BD2BA5F}"/>
                </a:ext>
              </a:extLst>
            </p:cNvPr>
            <p:cNvCxnSpPr>
              <a:cxnSpLocks/>
            </p:cNvCxnSpPr>
            <p:nvPr/>
          </p:nvCxnSpPr>
          <p:spPr>
            <a:xfrm rot="16200000" flipV="1">
              <a:off x="8544617" y="3055884"/>
              <a:ext cx="0" cy="370942"/>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B21407E-5799-A24F-8348-E0821C6C4CFA}"/>
                </a:ext>
              </a:extLst>
            </p:cNvPr>
            <p:cNvSpPr txBox="1"/>
            <p:nvPr/>
          </p:nvSpPr>
          <p:spPr>
            <a:xfrm>
              <a:off x="7974465" y="3256387"/>
              <a:ext cx="1383848" cy="369332"/>
            </a:xfrm>
            <a:prstGeom prst="rect">
              <a:avLst/>
            </a:prstGeom>
            <a:noFill/>
          </p:spPr>
          <p:txBody>
            <a:bodyPr wrap="square" rtlCol="0">
              <a:spAutoFit/>
            </a:bodyPr>
            <a:lstStyle/>
            <a:p>
              <a:r>
                <a:rPr lang="en-US" dirty="0"/>
                <a:t>I</a:t>
              </a:r>
              <a:r>
                <a:rPr lang="en-US" baseline="-25000" dirty="0"/>
                <a:t>T</a:t>
              </a:r>
              <a:r>
                <a:rPr lang="en-US" dirty="0"/>
                <a:t> = 818mA</a:t>
              </a:r>
              <a:endParaRPr lang="en-US" sz="2800" dirty="0"/>
            </a:p>
          </p:txBody>
        </p:sp>
      </p:grpSp>
      <p:sp>
        <p:nvSpPr>
          <p:cNvPr id="2" name="Title 1"/>
          <p:cNvSpPr>
            <a:spLocks noGrp="1"/>
          </p:cNvSpPr>
          <p:nvPr>
            <p:ph type="title"/>
          </p:nvPr>
        </p:nvSpPr>
        <p:spPr/>
        <p:txBody>
          <a:bodyPr/>
          <a:lstStyle/>
          <a:p>
            <a:r>
              <a:rPr lang="en-GB" dirty="0"/>
              <a:t>Video Briefing – Vid03 (2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GB" dirty="0"/>
              <a:t>Redraw and label the circuit as follows. Note that I</a:t>
            </a:r>
            <a:r>
              <a:rPr lang="en-GB" baseline="-25000" dirty="0"/>
              <a:t>T</a:t>
            </a:r>
            <a:r>
              <a:rPr lang="en-GB" dirty="0"/>
              <a:t> = I</a:t>
            </a:r>
            <a:r>
              <a:rPr lang="en-GB" baseline="-25000" dirty="0"/>
              <a:t>R1</a:t>
            </a:r>
            <a:r>
              <a:rPr lang="en-GB" dirty="0"/>
              <a:t> = I</a:t>
            </a:r>
            <a:r>
              <a:rPr lang="en-GB" baseline="-25000" dirty="0"/>
              <a:t>R2</a:t>
            </a:r>
            <a:r>
              <a:rPr lang="en-GB" dirty="0"/>
              <a:t> = I</a:t>
            </a:r>
            <a:r>
              <a:rPr lang="en-GB" baseline="-25000" dirty="0"/>
              <a:t>C</a:t>
            </a:r>
          </a:p>
        </p:txBody>
      </p:sp>
      <p:sp>
        <p:nvSpPr>
          <p:cNvPr id="5" name="TextBox 4">
            <a:extLst>
              <a:ext uri="{FF2B5EF4-FFF2-40B4-BE49-F238E27FC236}">
                <a16:creationId xmlns:a16="http://schemas.microsoft.com/office/drawing/2014/main" id="{24AFA510-06CD-B047-B6D7-99EF1A5BB81C}"/>
              </a:ext>
            </a:extLst>
          </p:cNvPr>
          <p:cNvSpPr txBox="1"/>
          <p:nvPr/>
        </p:nvSpPr>
        <p:spPr>
          <a:xfrm>
            <a:off x="3932832" y="4300510"/>
            <a:ext cx="978153" cy="369332"/>
          </a:xfrm>
          <a:prstGeom prst="rect">
            <a:avLst/>
          </a:prstGeom>
          <a:noFill/>
        </p:spPr>
        <p:txBody>
          <a:bodyPr wrap="none" rtlCol="0">
            <a:spAutoFit/>
          </a:bodyPr>
          <a:lstStyle/>
          <a:p>
            <a:r>
              <a:rPr lang="en-US" dirty="0"/>
              <a:t>V</a:t>
            </a:r>
            <a:r>
              <a:rPr lang="en-US" baseline="-25000" dirty="0"/>
              <a:t>T</a:t>
            </a:r>
            <a:r>
              <a:rPr lang="en-US" dirty="0"/>
              <a:t> = 90V</a:t>
            </a:r>
          </a:p>
        </p:txBody>
      </p:sp>
      <p:sp>
        <p:nvSpPr>
          <p:cNvPr id="6" name="TextBox 5">
            <a:extLst>
              <a:ext uri="{FF2B5EF4-FFF2-40B4-BE49-F238E27FC236}">
                <a16:creationId xmlns:a16="http://schemas.microsoft.com/office/drawing/2014/main" id="{04722DAF-7ADF-E640-95B6-5B3FC8702D7F}"/>
              </a:ext>
            </a:extLst>
          </p:cNvPr>
          <p:cNvSpPr txBox="1"/>
          <p:nvPr/>
        </p:nvSpPr>
        <p:spPr>
          <a:xfrm>
            <a:off x="2978333" y="2175236"/>
            <a:ext cx="647934" cy="369332"/>
          </a:xfrm>
          <a:prstGeom prst="rect">
            <a:avLst/>
          </a:prstGeom>
          <a:noFill/>
        </p:spPr>
        <p:txBody>
          <a:bodyPr wrap="none" rtlCol="0">
            <a:spAutoFit/>
          </a:bodyPr>
          <a:lstStyle/>
          <a:p>
            <a:r>
              <a:rPr lang="en-US" dirty="0"/>
              <a:t>R1 = </a:t>
            </a:r>
          </a:p>
        </p:txBody>
      </p:sp>
      <p:sp>
        <p:nvSpPr>
          <p:cNvPr id="8" name="TextBox 7">
            <a:extLst>
              <a:ext uri="{FF2B5EF4-FFF2-40B4-BE49-F238E27FC236}">
                <a16:creationId xmlns:a16="http://schemas.microsoft.com/office/drawing/2014/main" id="{A07400BB-B8FD-4D4C-ADBA-EBF2E51FD2AB}"/>
              </a:ext>
            </a:extLst>
          </p:cNvPr>
          <p:cNvSpPr txBox="1"/>
          <p:nvPr/>
        </p:nvSpPr>
        <p:spPr>
          <a:xfrm>
            <a:off x="6567751" y="3551764"/>
            <a:ext cx="461665" cy="555601"/>
          </a:xfrm>
          <a:prstGeom prst="rect">
            <a:avLst/>
          </a:prstGeom>
          <a:noFill/>
        </p:spPr>
        <p:txBody>
          <a:bodyPr vert="vert270" wrap="none" rtlCol="0">
            <a:spAutoFit/>
          </a:bodyPr>
          <a:lstStyle/>
          <a:p>
            <a:r>
              <a:rPr lang="en-US" dirty="0"/>
              <a:t>R2 = </a:t>
            </a:r>
          </a:p>
        </p:txBody>
      </p:sp>
      <p:cxnSp>
        <p:nvCxnSpPr>
          <p:cNvPr id="9" name="Straight Arrow Connector 8">
            <a:extLst>
              <a:ext uri="{FF2B5EF4-FFF2-40B4-BE49-F238E27FC236}">
                <a16:creationId xmlns:a16="http://schemas.microsoft.com/office/drawing/2014/main" id="{DC1BD0F1-EEF3-4541-AF49-B4AA5C5A7A2A}"/>
              </a:ext>
            </a:extLst>
          </p:cNvPr>
          <p:cNvCxnSpPr>
            <a:cxnSpLocks/>
          </p:cNvCxnSpPr>
          <p:nvPr/>
        </p:nvCxnSpPr>
        <p:spPr>
          <a:xfrm>
            <a:off x="3020668" y="2696788"/>
            <a:ext cx="344094"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5341BBC-05DA-3246-93DE-BBFBD2271AD8}"/>
              </a:ext>
            </a:extLst>
          </p:cNvPr>
          <p:cNvSpPr txBox="1"/>
          <p:nvPr/>
        </p:nvSpPr>
        <p:spPr>
          <a:xfrm>
            <a:off x="2700474" y="2512122"/>
            <a:ext cx="529309" cy="369332"/>
          </a:xfrm>
          <a:prstGeom prst="rect">
            <a:avLst/>
          </a:prstGeom>
          <a:noFill/>
        </p:spPr>
        <p:txBody>
          <a:bodyPr wrap="square" rtlCol="0">
            <a:spAutoFit/>
          </a:bodyPr>
          <a:lstStyle/>
          <a:p>
            <a:r>
              <a:rPr lang="en-US" dirty="0"/>
              <a:t>I</a:t>
            </a:r>
            <a:r>
              <a:rPr lang="en-US" baseline="-25000" dirty="0"/>
              <a:t>R1</a:t>
            </a:r>
            <a:endParaRPr lang="en-US" sz="2800" baseline="-25000" dirty="0"/>
          </a:p>
        </p:txBody>
      </p:sp>
      <p:cxnSp>
        <p:nvCxnSpPr>
          <p:cNvPr id="11" name="Straight Arrow Connector 10">
            <a:extLst>
              <a:ext uri="{FF2B5EF4-FFF2-40B4-BE49-F238E27FC236}">
                <a16:creationId xmlns:a16="http://schemas.microsoft.com/office/drawing/2014/main" id="{C6B7DB6F-D4F1-6F48-A56C-328DE8ACF7AA}"/>
              </a:ext>
            </a:extLst>
          </p:cNvPr>
          <p:cNvCxnSpPr>
            <a:cxnSpLocks/>
          </p:cNvCxnSpPr>
          <p:nvPr/>
        </p:nvCxnSpPr>
        <p:spPr>
          <a:xfrm flipH="1">
            <a:off x="4655019" y="2971532"/>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17FFEED-FA7F-4141-AE82-916F74490A2E}"/>
              </a:ext>
            </a:extLst>
          </p:cNvPr>
          <p:cNvSpPr txBox="1"/>
          <p:nvPr/>
        </p:nvSpPr>
        <p:spPr>
          <a:xfrm>
            <a:off x="4862749" y="2966804"/>
            <a:ext cx="478016" cy="369332"/>
          </a:xfrm>
          <a:prstGeom prst="rect">
            <a:avLst/>
          </a:prstGeom>
          <a:noFill/>
        </p:spPr>
        <p:txBody>
          <a:bodyPr wrap="square" rtlCol="0">
            <a:spAutoFit/>
          </a:bodyPr>
          <a:lstStyle/>
          <a:p>
            <a:r>
              <a:rPr lang="en-US" dirty="0"/>
              <a:t>V</a:t>
            </a:r>
            <a:r>
              <a:rPr lang="en-US" baseline="-25000" dirty="0"/>
              <a:t>C</a:t>
            </a:r>
            <a:endParaRPr lang="en-US" sz="2800" baseline="-25000" dirty="0"/>
          </a:p>
        </p:txBody>
      </p:sp>
      <p:cxnSp>
        <p:nvCxnSpPr>
          <p:cNvPr id="14" name="Straight Arrow Connector 13">
            <a:extLst>
              <a:ext uri="{FF2B5EF4-FFF2-40B4-BE49-F238E27FC236}">
                <a16:creationId xmlns:a16="http://schemas.microsoft.com/office/drawing/2014/main" id="{7890392F-6A3F-EF4B-9A36-780DABAF8269}"/>
              </a:ext>
            </a:extLst>
          </p:cNvPr>
          <p:cNvCxnSpPr>
            <a:cxnSpLocks/>
          </p:cNvCxnSpPr>
          <p:nvPr/>
        </p:nvCxnSpPr>
        <p:spPr>
          <a:xfrm flipH="1">
            <a:off x="3322427" y="2944417"/>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70CC7A9-0176-C747-A84B-7217FF0BE90D}"/>
              </a:ext>
            </a:extLst>
          </p:cNvPr>
          <p:cNvSpPr txBox="1"/>
          <p:nvPr/>
        </p:nvSpPr>
        <p:spPr>
          <a:xfrm>
            <a:off x="3530157" y="2939689"/>
            <a:ext cx="478016" cy="369332"/>
          </a:xfrm>
          <a:prstGeom prst="rect">
            <a:avLst/>
          </a:prstGeom>
          <a:noFill/>
        </p:spPr>
        <p:txBody>
          <a:bodyPr wrap="square" rtlCol="0">
            <a:spAutoFit/>
          </a:bodyPr>
          <a:lstStyle/>
          <a:p>
            <a:r>
              <a:rPr lang="en-US" dirty="0"/>
              <a:t>V</a:t>
            </a:r>
            <a:r>
              <a:rPr lang="en-US" baseline="-25000" dirty="0"/>
              <a:t>R1</a:t>
            </a:r>
            <a:endParaRPr lang="en-US" sz="2800" baseline="-25000" dirty="0"/>
          </a:p>
        </p:txBody>
      </p:sp>
      <p:cxnSp>
        <p:nvCxnSpPr>
          <p:cNvPr id="16" name="Straight Arrow Connector 15">
            <a:extLst>
              <a:ext uri="{FF2B5EF4-FFF2-40B4-BE49-F238E27FC236}">
                <a16:creationId xmlns:a16="http://schemas.microsoft.com/office/drawing/2014/main" id="{0D86CDD4-7F63-A544-9353-98ABBFC1EA6B}"/>
              </a:ext>
            </a:extLst>
          </p:cNvPr>
          <p:cNvCxnSpPr>
            <a:cxnSpLocks/>
          </p:cNvCxnSpPr>
          <p:nvPr/>
        </p:nvCxnSpPr>
        <p:spPr>
          <a:xfrm rot="16200000" flipH="1">
            <a:off x="5871256" y="3416471"/>
            <a:ext cx="775300" cy="1979"/>
          </a:xfrm>
          <a:prstGeom prst="straightConnector1">
            <a:avLst/>
          </a:prstGeom>
          <a:ln w="28575">
            <a:solidFill>
              <a:schemeClr val="bg2">
                <a:lumMod val="1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0149702-C6E1-9949-8EA8-99373E914F38}"/>
              </a:ext>
            </a:extLst>
          </p:cNvPr>
          <p:cNvSpPr txBox="1"/>
          <p:nvPr/>
        </p:nvSpPr>
        <p:spPr>
          <a:xfrm>
            <a:off x="5837493" y="3221150"/>
            <a:ext cx="478016" cy="369332"/>
          </a:xfrm>
          <a:prstGeom prst="rect">
            <a:avLst/>
          </a:prstGeom>
          <a:noFill/>
        </p:spPr>
        <p:txBody>
          <a:bodyPr wrap="square" rtlCol="0">
            <a:spAutoFit/>
          </a:bodyPr>
          <a:lstStyle/>
          <a:p>
            <a:r>
              <a:rPr lang="en-US" dirty="0"/>
              <a:t>V</a:t>
            </a:r>
            <a:r>
              <a:rPr lang="en-US" baseline="-25000" dirty="0"/>
              <a:t>R2</a:t>
            </a:r>
            <a:endParaRPr lang="en-US" sz="2800" baseline="-25000" dirty="0"/>
          </a:p>
        </p:txBody>
      </p:sp>
      <p:sp>
        <p:nvSpPr>
          <p:cNvPr id="24" name="TextBox 23">
            <a:extLst>
              <a:ext uri="{FF2B5EF4-FFF2-40B4-BE49-F238E27FC236}">
                <a16:creationId xmlns:a16="http://schemas.microsoft.com/office/drawing/2014/main" id="{EA6865FD-48A0-5F43-A191-C77244787FD9}"/>
              </a:ext>
            </a:extLst>
          </p:cNvPr>
          <p:cNvSpPr txBox="1"/>
          <p:nvPr/>
        </p:nvSpPr>
        <p:spPr>
          <a:xfrm>
            <a:off x="4342719" y="2113302"/>
            <a:ext cx="529312" cy="369332"/>
          </a:xfrm>
          <a:prstGeom prst="rect">
            <a:avLst/>
          </a:prstGeom>
          <a:noFill/>
        </p:spPr>
        <p:txBody>
          <a:bodyPr wrap="none" rtlCol="0">
            <a:spAutoFit/>
          </a:bodyPr>
          <a:lstStyle/>
          <a:p>
            <a:r>
              <a:rPr lang="en-US" dirty="0"/>
              <a:t>C = </a:t>
            </a:r>
          </a:p>
        </p:txBody>
      </p:sp>
      <p:cxnSp>
        <p:nvCxnSpPr>
          <p:cNvPr id="28" name="Straight Arrow Connector 27">
            <a:extLst>
              <a:ext uri="{FF2B5EF4-FFF2-40B4-BE49-F238E27FC236}">
                <a16:creationId xmlns:a16="http://schemas.microsoft.com/office/drawing/2014/main" id="{4435BC8C-3697-FE48-88BF-6D2DE51BB877}"/>
              </a:ext>
            </a:extLst>
          </p:cNvPr>
          <p:cNvCxnSpPr>
            <a:cxnSpLocks/>
          </p:cNvCxnSpPr>
          <p:nvPr/>
        </p:nvCxnSpPr>
        <p:spPr>
          <a:xfrm>
            <a:off x="4665499" y="2688188"/>
            <a:ext cx="344094"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2CAF2D4-46F6-7E45-9F68-AA46AFC486F5}"/>
              </a:ext>
            </a:extLst>
          </p:cNvPr>
          <p:cNvSpPr txBox="1"/>
          <p:nvPr/>
        </p:nvSpPr>
        <p:spPr>
          <a:xfrm>
            <a:off x="4345305" y="2503522"/>
            <a:ext cx="529309" cy="369332"/>
          </a:xfrm>
          <a:prstGeom prst="rect">
            <a:avLst/>
          </a:prstGeom>
          <a:noFill/>
        </p:spPr>
        <p:txBody>
          <a:bodyPr wrap="square" rtlCol="0">
            <a:spAutoFit/>
          </a:bodyPr>
          <a:lstStyle/>
          <a:p>
            <a:r>
              <a:rPr lang="en-US" dirty="0"/>
              <a:t>I</a:t>
            </a:r>
            <a:r>
              <a:rPr lang="en-US" baseline="-25000" dirty="0"/>
              <a:t>C</a:t>
            </a:r>
            <a:endParaRPr lang="en-US" sz="2800" baseline="-25000" dirty="0"/>
          </a:p>
        </p:txBody>
      </p:sp>
      <p:cxnSp>
        <p:nvCxnSpPr>
          <p:cNvPr id="30" name="Straight Arrow Connector 29">
            <a:extLst>
              <a:ext uri="{FF2B5EF4-FFF2-40B4-BE49-F238E27FC236}">
                <a16:creationId xmlns:a16="http://schemas.microsoft.com/office/drawing/2014/main" id="{8602C532-57FC-4E40-8AC0-76946332B962}"/>
              </a:ext>
            </a:extLst>
          </p:cNvPr>
          <p:cNvCxnSpPr>
            <a:cxnSpLocks/>
          </p:cNvCxnSpPr>
          <p:nvPr/>
        </p:nvCxnSpPr>
        <p:spPr>
          <a:xfrm rot="5400000">
            <a:off x="6269968" y="2860235"/>
            <a:ext cx="344094" cy="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D061A4E-BCE9-2346-B5AD-A405778035D7}"/>
              </a:ext>
            </a:extLst>
          </p:cNvPr>
          <p:cNvSpPr txBox="1"/>
          <p:nvPr/>
        </p:nvSpPr>
        <p:spPr>
          <a:xfrm>
            <a:off x="6410214" y="2467778"/>
            <a:ext cx="529309" cy="369332"/>
          </a:xfrm>
          <a:prstGeom prst="rect">
            <a:avLst/>
          </a:prstGeom>
          <a:noFill/>
        </p:spPr>
        <p:txBody>
          <a:bodyPr wrap="square" rtlCol="0">
            <a:spAutoFit/>
          </a:bodyPr>
          <a:lstStyle/>
          <a:p>
            <a:r>
              <a:rPr lang="en-US" dirty="0"/>
              <a:t>I</a:t>
            </a:r>
            <a:r>
              <a:rPr lang="en-US" baseline="-25000" dirty="0"/>
              <a:t>R2</a:t>
            </a:r>
          </a:p>
        </p:txBody>
      </p:sp>
    </p:spTree>
    <p:custDataLst>
      <p:tags r:id="rId1"/>
    </p:custDataLst>
    <p:extLst>
      <p:ext uri="{BB962C8B-B14F-4D97-AF65-F5344CB8AC3E}">
        <p14:creationId xmlns:p14="http://schemas.microsoft.com/office/powerpoint/2010/main" val="918889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(3 of 5)</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441007"/>
              </a:xfrm>
              <a:prstGeom prst="rect">
                <a:avLst/>
              </a:prstGeom>
            </p:spPr>
            <p:txBody>
              <a:bodyPr wrap="square">
                <a:spAutoFit/>
              </a:bodyPr>
              <a:lstStyle/>
              <a:p>
                <a:r>
                  <a:rPr lang="en-GB" dirty="0"/>
                  <a:t>Question 1:</a:t>
                </a:r>
              </a:p>
              <a:p>
                <a:r>
                  <a:rPr lang="en-GB" dirty="0"/>
                  <a:t>Z = V</a:t>
                </a:r>
                <a:r>
                  <a:rPr lang="en-GB" baseline="-25000" dirty="0"/>
                  <a:t>T</a:t>
                </a:r>
                <a:r>
                  <a:rPr lang="en-GB" dirty="0"/>
                  <a:t> / I</a:t>
                </a:r>
                <a:r>
                  <a:rPr lang="en-GB" baseline="-25000" dirty="0"/>
                  <a:t>T</a:t>
                </a:r>
                <a:r>
                  <a:rPr lang="en-GB" dirty="0"/>
                  <a:t> = 90V / 0.189A = 476.190Ω</a:t>
                </a:r>
              </a:p>
              <a:p>
                <a:endParaRPr lang="en-GB" dirty="0"/>
              </a:p>
              <a:p>
                <a:r>
                  <a:rPr lang="en-GB" dirty="0"/>
                  <a:t>Question 2:</a:t>
                </a:r>
              </a:p>
              <a:p>
                <a:r>
                  <a:rPr lang="en-GB" dirty="0"/>
                  <a:t>Total series resistance = 20Ω + 90Ω = 110Ω</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𝑍</m:t>
                      </m:r>
                      <m:r>
                        <a:rPr lang="en-US" i="1">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r>
                            <a:rPr lang="en-US" i="1">
                              <a:latin typeface="Cambria Math" panose="02040503050406030204" pitchFamily="18" charset="0"/>
                            </a:rPr>
                            <m:t>+</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𝐶</m:t>
                                  </m:r>
                                </m:sub>
                              </m:sSub>
                            </m:e>
                            <m:sup>
                              <m:r>
                                <a:rPr lang="en-US" i="1">
                                  <a:latin typeface="Cambria Math" panose="02040503050406030204" pitchFamily="18" charset="0"/>
                                </a:rPr>
                                <m:t>2</m:t>
                              </m:r>
                            </m:sup>
                          </m:sSup>
                        </m:e>
                      </m:rad>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𝑍</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𝐶</m:t>
                              </m:r>
                            </m:sub>
                          </m:sSub>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𝐶</m:t>
                              </m:r>
                            </m:sub>
                          </m:sSub>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𝑍</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𝐶</m:t>
                          </m:r>
                        </m:sub>
                      </m:sSub>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𝑍</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𝑅</m:t>
                              </m:r>
                            </m:e>
                            <m:sup>
                              <m:r>
                                <a:rPr lang="en-US" i="1">
                                  <a:latin typeface="Cambria Math" panose="02040503050406030204" pitchFamily="18" charset="0"/>
                                  <a:ea typeface="Cambria Math" panose="02040503050406030204" pitchFamily="18" charset="0"/>
                                </a:rPr>
                                <m:t>2</m:t>
                              </m:r>
                            </m:sup>
                          </m:sSup>
                        </m:e>
                      </m:rad>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476.190</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110</m:t>
                              </m:r>
                            </m:e>
                            <m:sup>
                              <m:r>
                                <a:rPr lang="en-US" i="1">
                                  <a:latin typeface="Cambria Math" panose="02040503050406030204" pitchFamily="18" charset="0"/>
                                  <a:ea typeface="Cambria Math" panose="02040503050406030204" pitchFamily="18" charset="0"/>
                                </a:rPr>
                                <m:t>2</m:t>
                              </m:r>
                            </m:sup>
                          </m:sSup>
                        </m:e>
                      </m:ra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463.311</m:t>
                      </m:r>
                      <m:r>
                        <m:rPr>
                          <m:sty m:val="p"/>
                        </m:rPr>
                        <a:rPr lang="el-GR" i="1">
                          <a:latin typeface="Cambria Math" panose="02040503050406030204" pitchFamily="18" charset="0"/>
                          <a:ea typeface="Cambria Math" panose="02040503050406030204" pitchFamily="18" charset="0"/>
                        </a:rPr>
                        <m:t>Ω</m:t>
                      </m:r>
                    </m:oMath>
                  </m:oMathPara>
                </a14:m>
                <a:endParaRPr lang="en-GB" dirty="0"/>
              </a:p>
              <a:p>
                <a:endParaRPr lang="en-GB" dirty="0"/>
              </a:p>
              <a:p>
                <a:r>
                  <a:rPr lang="en-GB" dirty="0"/>
                  <a:t>Question 3:</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𝐶</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𝑓𝐶</m:t>
                          </m:r>
                        </m:den>
                      </m:f>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𝑓𝐶</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𝐶</m:t>
                              </m:r>
                            </m:sub>
                          </m:sSub>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𝐶</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𝑋</m:t>
                              </m:r>
                            </m:e>
                            <m:sub>
                              <m:r>
                                <a:rPr lang="en-US" i="1">
                                  <a:latin typeface="Cambria Math" panose="02040503050406030204" pitchFamily="18" charset="0"/>
                                  <a:ea typeface="Cambria Math" panose="02040503050406030204" pitchFamily="18" charset="0"/>
                                </a:rPr>
                                <m:t>𝐶</m:t>
                              </m:r>
                            </m:sub>
                          </m:sSub>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.100×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463.311</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3435.166</m:t>
                      </m:r>
                      <m:r>
                        <a:rPr lang="en-US" b="0" i="1" smtClean="0">
                          <a:latin typeface="Cambria Math" panose="02040503050406030204" pitchFamily="18" charset="0"/>
                          <a:ea typeface="Cambria Math" panose="02040503050406030204" pitchFamily="18" charset="0"/>
                        </a:rPr>
                        <m:t>𝐻𝑧</m:t>
                      </m:r>
                      <m:r>
                        <a:rPr lang="en-US" b="0" i="1" smtClean="0">
                          <a:latin typeface="Cambria Math" panose="02040503050406030204" pitchFamily="18" charset="0"/>
                          <a:ea typeface="Cambria Math" panose="02040503050406030204" pitchFamily="18" charset="0"/>
                        </a:rPr>
                        <m:t>=3.43</m:t>
                      </m:r>
                      <m:r>
                        <a:rPr lang="en-US" b="0" i="1" smtClean="0">
                          <a:latin typeface="Cambria Math" panose="02040503050406030204" pitchFamily="18" charset="0"/>
                          <a:ea typeface="Cambria Math" panose="02040503050406030204" pitchFamily="18" charset="0"/>
                        </a:rPr>
                        <m:t>𝑘𝐻𝑧</m:t>
                      </m:r>
                    </m:oMath>
                  </m:oMathPara>
                </a14:m>
                <a:endParaRPr lang="en-GB" dirty="0"/>
              </a:p>
            </p:txBody>
          </p:sp>
        </mc:Choice>
        <mc:Fallback xmlns="">
          <p:sp>
            <p:nvSpPr>
              <p:cNvPr id="3" name="Rectangle 2">
                <a:extLst>
                  <a:ext uri="{FF2B5EF4-FFF2-40B4-BE49-F238E27FC236}">
                    <a16:creationId xmlns:a16="http://schemas.microsoft.com/office/drawing/2014/main" id="{E96364EF-935E-1E45-A8B6-FEBAA8ED6F07}"/>
                  </a:ext>
                </a:extLst>
              </p:cNvPr>
              <p:cNvSpPr>
                <a:spLocks noRot="1" noChangeAspect="1" noMove="1" noResize="1" noEditPoints="1" noAdjustHandles="1" noChangeArrowheads="1" noChangeShapeType="1" noTextEdit="1"/>
              </p:cNvSpPr>
              <p:nvPr/>
            </p:nvSpPr>
            <p:spPr>
              <a:xfrm>
                <a:off x="460118" y="1233578"/>
                <a:ext cx="9647050" cy="3441007"/>
              </a:xfrm>
              <a:prstGeom prst="rect">
                <a:avLst/>
              </a:prstGeom>
              <a:blipFill>
                <a:blip r:embed="rId4"/>
                <a:stretch>
                  <a:fillRect l="-526" t="-368" b="-73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722656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(4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1754326"/>
          </a:xfrm>
          <a:prstGeom prst="rect">
            <a:avLst/>
          </a:prstGeom>
        </p:spPr>
        <p:txBody>
          <a:bodyPr wrap="square">
            <a:spAutoFit/>
          </a:bodyPr>
          <a:lstStyle/>
          <a:p>
            <a:r>
              <a:rPr lang="en-US" dirty="0"/>
              <a:t>Question 4:</a:t>
            </a:r>
          </a:p>
          <a:p>
            <a:r>
              <a:rPr lang="en-US" dirty="0"/>
              <a:t>True power P = </a:t>
            </a:r>
            <a:r>
              <a:rPr lang="en-US" dirty="0" err="1"/>
              <a:t>VIcosθ</a:t>
            </a:r>
            <a:r>
              <a:rPr lang="en-US" dirty="0"/>
              <a:t>. But </a:t>
            </a:r>
            <a:r>
              <a:rPr lang="en-US" dirty="0" err="1"/>
              <a:t>cosθ</a:t>
            </a:r>
            <a:r>
              <a:rPr lang="en-US" dirty="0"/>
              <a:t> = R / Z = 110 / 476.190. Therefore </a:t>
            </a:r>
            <a:r>
              <a:rPr lang="en-US" dirty="0" err="1"/>
              <a:t>θ</a:t>
            </a:r>
            <a:r>
              <a:rPr lang="en-US" dirty="0"/>
              <a:t> = 76.644°</a:t>
            </a:r>
          </a:p>
          <a:p>
            <a:r>
              <a:rPr lang="en-US" dirty="0"/>
              <a:t>So P = 90V x 0.189 x cos(76.644) = 3.929W</a:t>
            </a:r>
          </a:p>
          <a:p>
            <a:endParaRPr lang="en-US" dirty="0"/>
          </a:p>
          <a:p>
            <a:r>
              <a:rPr lang="en-US" dirty="0"/>
              <a:t>Question 5:</a:t>
            </a:r>
          </a:p>
          <a:p>
            <a:r>
              <a:rPr lang="en-US" dirty="0"/>
              <a:t>Power factor = </a:t>
            </a:r>
            <a:r>
              <a:rPr lang="en-US" dirty="0" err="1"/>
              <a:t>cosθ</a:t>
            </a:r>
            <a:r>
              <a:rPr lang="en-US" dirty="0"/>
              <a:t> = cos76.644° = 0.231</a:t>
            </a:r>
            <a:endParaRPr lang="en-GB" dirty="0"/>
          </a:p>
        </p:txBody>
      </p:sp>
    </p:spTree>
    <p:custDataLst>
      <p:tags r:id="rId1"/>
    </p:custDataLst>
    <p:extLst>
      <p:ext uri="{BB962C8B-B14F-4D97-AF65-F5344CB8AC3E}">
        <p14:creationId xmlns:p14="http://schemas.microsoft.com/office/powerpoint/2010/main" val="20406080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(5 of 5)</a:t>
            </a:r>
          </a:p>
        </p:txBody>
      </p:sp>
      <p:sp>
        <p:nvSpPr>
          <p:cNvPr id="3" name="Rectangle 2">
            <a:extLst>
              <a:ext uri="{FF2B5EF4-FFF2-40B4-BE49-F238E27FC236}">
                <a16:creationId xmlns:a16="http://schemas.microsoft.com/office/drawing/2014/main" id="{E96364EF-935E-1E45-A8B6-FEBAA8ED6F07}"/>
              </a:ext>
            </a:extLst>
          </p:cNvPr>
          <p:cNvSpPr/>
          <p:nvPr/>
        </p:nvSpPr>
        <p:spPr>
          <a:xfrm>
            <a:off x="460118" y="1233578"/>
            <a:ext cx="9647050" cy="369332"/>
          </a:xfrm>
          <a:prstGeom prst="rect">
            <a:avLst/>
          </a:prstGeom>
        </p:spPr>
        <p:txBody>
          <a:bodyPr wrap="square">
            <a:spAutoFit/>
          </a:bodyPr>
          <a:lstStyle/>
          <a:p>
            <a:r>
              <a:rPr lang="en-US" dirty="0"/>
              <a:t>Question 6:</a:t>
            </a:r>
            <a:endParaRPr lang="en-GB" dirty="0"/>
          </a:p>
        </p:txBody>
      </p:sp>
      <p:grpSp>
        <p:nvGrpSpPr>
          <p:cNvPr id="4" name="Group 3">
            <a:extLst>
              <a:ext uri="{FF2B5EF4-FFF2-40B4-BE49-F238E27FC236}">
                <a16:creationId xmlns:a16="http://schemas.microsoft.com/office/drawing/2014/main" id="{43EE5030-5BC6-7E4B-9F7C-7C2CB3F741E6}"/>
              </a:ext>
            </a:extLst>
          </p:cNvPr>
          <p:cNvGrpSpPr/>
          <p:nvPr/>
        </p:nvGrpSpPr>
        <p:grpSpPr>
          <a:xfrm>
            <a:off x="1286815" y="1813065"/>
            <a:ext cx="5204565" cy="1957157"/>
            <a:chOff x="5687365" y="2524205"/>
            <a:chExt cx="5204565" cy="1957157"/>
          </a:xfrm>
        </p:grpSpPr>
        <p:cxnSp>
          <p:nvCxnSpPr>
            <p:cNvPr id="5" name="Straight Arrow Connector 4">
              <a:extLst>
                <a:ext uri="{FF2B5EF4-FFF2-40B4-BE49-F238E27FC236}">
                  <a16:creationId xmlns:a16="http://schemas.microsoft.com/office/drawing/2014/main" id="{0D54CAE0-F92F-E844-A572-C3B0D595CA80}"/>
                </a:ext>
              </a:extLst>
            </p:cNvPr>
            <p:cNvCxnSpPr>
              <a:cxnSpLocks/>
            </p:cNvCxnSpPr>
            <p:nvPr/>
          </p:nvCxnSpPr>
          <p:spPr>
            <a:xfrm>
              <a:off x="7153835" y="2630028"/>
              <a:ext cx="0" cy="16397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4DDE427-D327-0E4E-A6DA-71A2EB6176A4}"/>
                </a:ext>
              </a:extLst>
            </p:cNvPr>
            <p:cNvCxnSpPr>
              <a:cxnSpLocks/>
            </p:cNvCxnSpPr>
            <p:nvPr/>
          </p:nvCxnSpPr>
          <p:spPr>
            <a:xfrm>
              <a:off x="7162432" y="2642615"/>
              <a:ext cx="231110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36A7597-ED1F-0845-BD20-06F303AEBD01}"/>
                </a:ext>
              </a:extLst>
            </p:cNvPr>
            <p:cNvCxnSpPr>
              <a:cxnSpLocks/>
            </p:cNvCxnSpPr>
            <p:nvPr/>
          </p:nvCxnSpPr>
          <p:spPr>
            <a:xfrm>
              <a:off x="7162432" y="4274322"/>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1863BB4-7718-8E43-9FEA-F84F5BBD8E4D}"/>
                </a:ext>
              </a:extLst>
            </p:cNvPr>
            <p:cNvCxnSpPr>
              <a:cxnSpLocks/>
            </p:cNvCxnSpPr>
            <p:nvPr/>
          </p:nvCxnSpPr>
          <p:spPr>
            <a:xfrm flipH="1" flipV="1">
              <a:off x="9464936" y="2630029"/>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F1498F-66C3-DD44-A5EF-40DBAB7E8483}"/>
                </a:ext>
              </a:extLst>
            </p:cNvPr>
            <p:cNvCxnSpPr>
              <a:cxnSpLocks/>
            </p:cNvCxnSpPr>
            <p:nvPr/>
          </p:nvCxnSpPr>
          <p:spPr>
            <a:xfrm>
              <a:off x="7153834" y="2644316"/>
              <a:ext cx="2311102" cy="16298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097ADB-1C59-3844-B928-9ECFF3065C5E}"/>
                </a:ext>
              </a:extLst>
            </p:cNvPr>
            <p:cNvSpPr txBox="1"/>
            <p:nvPr/>
          </p:nvSpPr>
          <p:spPr>
            <a:xfrm>
              <a:off x="9455518" y="2524205"/>
              <a:ext cx="1108958" cy="369332"/>
            </a:xfrm>
            <a:prstGeom prst="rect">
              <a:avLst/>
            </a:prstGeom>
            <a:noFill/>
            <a:ln>
              <a:noFill/>
            </a:ln>
          </p:spPr>
          <p:txBody>
            <a:bodyPr wrap="none" rtlCol="0">
              <a:spAutoFit/>
            </a:bodyPr>
            <a:lstStyle/>
            <a:p>
              <a:r>
                <a:rPr lang="en-US" dirty="0"/>
                <a:t>R</a:t>
              </a:r>
              <a:r>
                <a:rPr lang="en-US" baseline="-25000" dirty="0"/>
                <a:t>T</a:t>
              </a:r>
              <a:r>
                <a:rPr lang="en-US" dirty="0"/>
                <a:t> = 110Ω</a:t>
              </a:r>
            </a:p>
          </p:txBody>
        </p:sp>
        <p:sp>
          <p:nvSpPr>
            <p:cNvPr id="11" name="TextBox 10">
              <a:extLst>
                <a:ext uri="{FF2B5EF4-FFF2-40B4-BE49-F238E27FC236}">
                  <a16:creationId xmlns:a16="http://schemas.microsoft.com/office/drawing/2014/main" id="{5AFBCE9A-450B-B945-9B63-E4AE25D224C8}"/>
                </a:ext>
              </a:extLst>
            </p:cNvPr>
            <p:cNvSpPr txBox="1"/>
            <p:nvPr/>
          </p:nvSpPr>
          <p:spPr>
            <a:xfrm>
              <a:off x="5687365" y="3980454"/>
              <a:ext cx="1497526" cy="369332"/>
            </a:xfrm>
            <a:prstGeom prst="rect">
              <a:avLst/>
            </a:prstGeom>
            <a:noFill/>
            <a:ln>
              <a:noFill/>
            </a:ln>
          </p:spPr>
          <p:txBody>
            <a:bodyPr wrap="none" rtlCol="0">
              <a:spAutoFit/>
            </a:bodyPr>
            <a:lstStyle/>
            <a:p>
              <a:r>
                <a:rPr lang="en-US" dirty="0"/>
                <a:t>X</a:t>
              </a:r>
              <a:r>
                <a:rPr lang="en-US" baseline="-25000" dirty="0"/>
                <a:t>C </a:t>
              </a:r>
              <a:r>
                <a:rPr lang="en-US" dirty="0"/>
                <a:t>= 463.311Ω</a:t>
              </a:r>
            </a:p>
          </p:txBody>
        </p:sp>
        <p:sp>
          <p:nvSpPr>
            <p:cNvPr id="12" name="TextBox 11">
              <a:extLst>
                <a:ext uri="{FF2B5EF4-FFF2-40B4-BE49-F238E27FC236}">
                  <a16:creationId xmlns:a16="http://schemas.microsoft.com/office/drawing/2014/main" id="{6AA2CCC3-9125-C741-849E-B04FE6791348}"/>
                </a:ext>
              </a:extLst>
            </p:cNvPr>
            <p:cNvSpPr txBox="1"/>
            <p:nvPr/>
          </p:nvSpPr>
          <p:spPr>
            <a:xfrm>
              <a:off x="9464936" y="4112030"/>
              <a:ext cx="1426994" cy="369332"/>
            </a:xfrm>
            <a:prstGeom prst="rect">
              <a:avLst/>
            </a:prstGeom>
            <a:noFill/>
            <a:ln>
              <a:noFill/>
            </a:ln>
          </p:spPr>
          <p:txBody>
            <a:bodyPr wrap="none" rtlCol="0">
              <a:spAutoFit/>
            </a:bodyPr>
            <a:lstStyle/>
            <a:p>
              <a:r>
                <a:rPr lang="en-US" dirty="0"/>
                <a:t>Z = 476.190Ω</a:t>
              </a:r>
              <a:endParaRPr lang="en-US" baseline="-25000" dirty="0"/>
            </a:p>
          </p:txBody>
        </p:sp>
        <p:sp>
          <p:nvSpPr>
            <p:cNvPr id="13" name="TextBox 12">
              <a:extLst>
                <a:ext uri="{FF2B5EF4-FFF2-40B4-BE49-F238E27FC236}">
                  <a16:creationId xmlns:a16="http://schemas.microsoft.com/office/drawing/2014/main" id="{9CA25630-B9F2-4045-B3E6-F16DD94C3C05}"/>
                </a:ext>
              </a:extLst>
            </p:cNvPr>
            <p:cNvSpPr txBox="1"/>
            <p:nvPr/>
          </p:nvSpPr>
          <p:spPr>
            <a:xfrm>
              <a:off x="7582610" y="2637211"/>
              <a:ext cx="909223" cy="369332"/>
            </a:xfrm>
            <a:prstGeom prst="rect">
              <a:avLst/>
            </a:prstGeom>
            <a:noFill/>
          </p:spPr>
          <p:txBody>
            <a:bodyPr wrap="none" rtlCol="0">
              <a:spAutoFit/>
            </a:bodyPr>
            <a:lstStyle/>
            <a:p>
              <a:r>
                <a:rPr lang="en-US" b="1" dirty="0"/>
                <a:t>76.644</a:t>
              </a:r>
              <a:r>
                <a:rPr lang="en-US" dirty="0"/>
                <a:t>°</a:t>
              </a:r>
              <a:endParaRPr lang="en-US" b="1" dirty="0"/>
            </a:p>
          </p:txBody>
        </p:sp>
      </p:grpSp>
      <p:sp>
        <p:nvSpPr>
          <p:cNvPr id="16" name="TextBox 15">
            <a:extLst>
              <a:ext uri="{FF2B5EF4-FFF2-40B4-BE49-F238E27FC236}">
                <a16:creationId xmlns:a16="http://schemas.microsoft.com/office/drawing/2014/main" id="{E5E51074-532B-5742-99F9-D02F22772CED}"/>
              </a:ext>
            </a:extLst>
          </p:cNvPr>
          <p:cNvSpPr txBox="1"/>
          <p:nvPr/>
        </p:nvSpPr>
        <p:spPr>
          <a:xfrm>
            <a:off x="6787809" y="2133651"/>
            <a:ext cx="3319359" cy="1200329"/>
          </a:xfrm>
          <a:prstGeom prst="rect">
            <a:avLst/>
          </a:prstGeom>
          <a:noFill/>
        </p:spPr>
        <p:txBody>
          <a:bodyPr wrap="square" rtlCol="0">
            <a:spAutoFit/>
          </a:bodyPr>
          <a:lstStyle/>
          <a:p>
            <a:r>
              <a:rPr lang="en-US" dirty="0"/>
              <a:t>Draw the phasor with impedance as X</a:t>
            </a:r>
            <a:r>
              <a:rPr lang="en-US" baseline="-25000" dirty="0"/>
              <a:t>L</a:t>
            </a:r>
            <a:r>
              <a:rPr lang="en-US" dirty="0"/>
              <a:t> and R</a:t>
            </a:r>
            <a:r>
              <a:rPr lang="en-US" baseline="-25000" dirty="0"/>
              <a:t>T</a:t>
            </a:r>
            <a:r>
              <a:rPr lang="en-US" dirty="0"/>
              <a:t> were known. Had not worked out voltage drop across both resistors.</a:t>
            </a:r>
          </a:p>
        </p:txBody>
      </p:sp>
    </p:spTree>
    <p:custDataLst>
      <p:tags r:id="rId1"/>
    </p:custDataLst>
    <p:extLst>
      <p:ext uri="{BB962C8B-B14F-4D97-AF65-F5344CB8AC3E}">
        <p14:creationId xmlns:p14="http://schemas.microsoft.com/office/powerpoint/2010/main" val="313987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4.5: Series RC Circuits</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2783446"/>
          </a:xfrm>
        </p:spPr>
        <p:txBody>
          <a:bodyPr>
            <a:noAutofit/>
          </a:bodyPr>
          <a:lstStyle/>
          <a:p>
            <a:pPr marL="0" indent="0" algn="just">
              <a:buNone/>
            </a:pPr>
            <a:r>
              <a:rPr lang="en-US" sz="2400" dirty="0"/>
              <a:t>In the previous unit we learnt how to work with AC circuits that had resistors and inductors in them.</a:t>
            </a:r>
          </a:p>
          <a:p>
            <a:pPr marL="0" indent="0" algn="just">
              <a:buNone/>
            </a:pPr>
            <a:r>
              <a:rPr lang="en-US" sz="2400" dirty="0"/>
              <a:t>In this unit, we are going to look at how circuits with resistors </a:t>
            </a:r>
            <a:r>
              <a:rPr lang="en-US" sz="2400" b="1" dirty="0"/>
              <a:t>and</a:t>
            </a:r>
            <a:r>
              <a:rPr lang="en-US" sz="2400" dirty="0"/>
              <a:t> capacitors in them behave.</a:t>
            </a:r>
          </a:p>
        </p:txBody>
      </p:sp>
      <p:pic>
        <p:nvPicPr>
          <p:cNvPr id="5" name="Picture 4" descr="A close up of text on a white background&#13;&#10;&#13;&#10;Description automatically generated">
            <a:extLst>
              <a:ext uri="{FF2B5EF4-FFF2-40B4-BE49-F238E27FC236}">
                <a16:creationId xmlns:a16="http://schemas.microsoft.com/office/drawing/2014/main" id="{23B09761-3ABA-6642-BA5A-4F112539AD3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36733" y="1091868"/>
            <a:ext cx="3750167" cy="2651457"/>
          </a:xfrm>
          <a:prstGeom prst="rect">
            <a:avLst/>
          </a:prstGeom>
        </p:spPr>
      </p:pic>
    </p:spTree>
    <p:custDataLst>
      <p:tags r:id="rId1"/>
    </p:custDataLst>
    <p:extLst>
      <p:ext uri="{BB962C8B-B14F-4D97-AF65-F5344CB8AC3E}">
        <p14:creationId xmlns:p14="http://schemas.microsoft.com/office/powerpoint/2010/main" val="259420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Series RC circuits</a:t>
            </a:r>
          </a:p>
        </p:txBody>
      </p:sp>
      <p:sp>
        <p:nvSpPr>
          <p:cNvPr id="3" name="Content Placeholder 2"/>
          <p:cNvSpPr>
            <a:spLocks noGrp="1"/>
          </p:cNvSpPr>
          <p:nvPr>
            <p:ph idx="1"/>
          </p:nvPr>
        </p:nvSpPr>
        <p:spPr>
          <a:xfrm>
            <a:off x="1122532" y="1091869"/>
            <a:ext cx="7282914" cy="1048923"/>
          </a:xfrm>
        </p:spPr>
        <p:txBody>
          <a:bodyPr>
            <a:noAutofit/>
          </a:bodyPr>
          <a:lstStyle/>
          <a:p>
            <a:pPr marL="0" indent="0" algn="just">
              <a:buNone/>
            </a:pPr>
            <a:r>
              <a:rPr lang="en-US" sz="2400" dirty="0"/>
              <a:t>We know that series circuits have all the components connected end to end so that there is only one path for the current. Let’s investigate what happens when we have a resistor and a capacitor together in a series circuit.</a:t>
            </a:r>
          </a:p>
        </p:txBody>
      </p:sp>
      <p:sp>
        <p:nvSpPr>
          <p:cNvPr id="5" name="Content Placeholder 2">
            <a:extLst>
              <a:ext uri="{FF2B5EF4-FFF2-40B4-BE49-F238E27FC236}">
                <a16:creationId xmlns:a16="http://schemas.microsoft.com/office/drawing/2014/main" id="{355F47C7-F16A-7640-89E5-5CEEC1911EA8}"/>
              </a:ext>
            </a:extLst>
          </p:cNvPr>
          <p:cNvSpPr txBox="1">
            <a:spLocks/>
          </p:cNvSpPr>
          <p:nvPr/>
        </p:nvSpPr>
        <p:spPr>
          <a:xfrm>
            <a:off x="1122532" y="2842933"/>
            <a:ext cx="4410363" cy="1505571"/>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Download and work through the worksheet. Then watch the video to make sure you completed everything correctly.</a:t>
            </a:r>
          </a:p>
        </p:txBody>
      </p:sp>
      <p:pic>
        <p:nvPicPr>
          <p:cNvPr id="6" name="Graphic 5" descr="User">
            <a:extLst>
              <a:ext uri="{FF2B5EF4-FFF2-40B4-BE49-F238E27FC236}">
                <a16:creationId xmlns:a16="http://schemas.microsoft.com/office/drawing/2014/main" id="{4FDA1659-89D9-2640-8248-226EB077A2B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6" y="2842933"/>
            <a:ext cx="854046" cy="854046"/>
          </a:xfrm>
          <a:prstGeom prst="rect">
            <a:avLst/>
          </a:prstGeom>
        </p:spPr>
      </p:pic>
      <p:sp>
        <p:nvSpPr>
          <p:cNvPr id="16" name="Rounded Rectangle 15">
            <a:extLst>
              <a:ext uri="{FF2B5EF4-FFF2-40B4-BE49-F238E27FC236}">
                <a16:creationId xmlns:a16="http://schemas.microsoft.com/office/drawing/2014/main" id="{73E11EA4-0C08-3F4E-B019-E520F0ADBB90}"/>
              </a:ext>
            </a:extLst>
          </p:cNvPr>
          <p:cNvSpPr/>
          <p:nvPr/>
        </p:nvSpPr>
        <p:spPr>
          <a:xfrm>
            <a:off x="1255158" y="4405187"/>
            <a:ext cx="4145109" cy="5458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i="1" dirty="0"/>
              <a:t>Download the worksheet</a:t>
            </a:r>
          </a:p>
        </p:txBody>
      </p:sp>
      <p:sp>
        <p:nvSpPr>
          <p:cNvPr id="9" name="Rectangle 8">
            <a:extLst>
              <a:ext uri="{FF2B5EF4-FFF2-40B4-BE49-F238E27FC236}">
                <a16:creationId xmlns:a16="http://schemas.microsoft.com/office/drawing/2014/main" id="{BADFE794-E4E1-DB4B-BB15-9F31929D71B2}"/>
              </a:ext>
            </a:extLst>
          </p:cNvPr>
          <p:cNvSpPr/>
          <p:nvPr/>
        </p:nvSpPr>
        <p:spPr>
          <a:xfrm>
            <a:off x="5710530" y="2440666"/>
            <a:ext cx="3967566" cy="25231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Vid01</a:t>
            </a:r>
          </a:p>
        </p:txBody>
      </p:sp>
      <p:pic>
        <p:nvPicPr>
          <p:cNvPr id="8" name="Picture 7">
            <a:extLst>
              <a:ext uri="{FF2B5EF4-FFF2-40B4-BE49-F238E27FC236}">
                <a16:creationId xmlns:a16="http://schemas.microsoft.com/office/drawing/2014/main" id="{D9C54513-5948-D446-8D9C-BF72B61901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63026" y="1091869"/>
            <a:ext cx="876477" cy="876477"/>
          </a:xfrm>
          <a:prstGeom prst="rect">
            <a:avLst/>
          </a:prstGeom>
        </p:spPr>
      </p:pic>
    </p:spTree>
    <p:custDataLst>
      <p:tags r:id="rId1"/>
    </p:custDataLst>
    <p:extLst>
      <p:ext uri="{BB962C8B-B14F-4D97-AF65-F5344CB8AC3E}">
        <p14:creationId xmlns:p14="http://schemas.microsoft.com/office/powerpoint/2010/main" val="392394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FD2C5F-A0B5-B347-8B0C-F8A9DA11BB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0540" y="3019154"/>
            <a:ext cx="3264631" cy="1984646"/>
          </a:xfrm>
          <a:prstGeom prst="rect">
            <a:avLst/>
          </a:prstGeom>
        </p:spPr>
      </p:pic>
      <p:sp>
        <p:nvSpPr>
          <p:cNvPr id="2" name="Title 1"/>
          <p:cNvSpPr>
            <a:spLocks noGrp="1"/>
          </p:cNvSpPr>
          <p:nvPr>
            <p:ph type="title"/>
          </p:nvPr>
        </p:nvSpPr>
        <p:spPr>
          <a:xfrm>
            <a:off x="1057330" y="266407"/>
            <a:ext cx="7672758" cy="967170"/>
          </a:xfrm>
        </p:spPr>
        <p:txBody>
          <a:bodyPr>
            <a:normAutofit/>
          </a:bodyPr>
          <a:lstStyle/>
          <a:p>
            <a:r>
              <a:rPr lang="en-GB" sz="3000" dirty="0"/>
              <a:t>Series RC Circuits</a:t>
            </a:r>
          </a:p>
        </p:txBody>
      </p:sp>
      <p:sp>
        <p:nvSpPr>
          <p:cNvPr id="3" name="Content Placeholder 2"/>
          <p:cNvSpPr>
            <a:spLocks noGrp="1"/>
          </p:cNvSpPr>
          <p:nvPr>
            <p:ph idx="1"/>
          </p:nvPr>
        </p:nvSpPr>
        <p:spPr>
          <a:xfrm>
            <a:off x="1122533" y="1091867"/>
            <a:ext cx="4337448" cy="3208671"/>
          </a:xfrm>
        </p:spPr>
        <p:txBody>
          <a:bodyPr>
            <a:noAutofit/>
          </a:bodyPr>
          <a:lstStyle/>
          <a:p>
            <a:pPr marL="0" indent="0" algn="just">
              <a:buNone/>
            </a:pPr>
            <a:r>
              <a:rPr lang="en-US" sz="2400" dirty="0"/>
              <a:t>In series AC circuits where there are resistors and capacitors, we need to take account of the fact that the voltage across the capacitor </a:t>
            </a:r>
            <a:r>
              <a:rPr lang="en-US" sz="2400" b="1" dirty="0"/>
              <a:t>lags</a:t>
            </a:r>
            <a:r>
              <a:rPr lang="en-US" sz="2400" dirty="0"/>
              <a:t> the current through the capacitor by 90° when doing calculations. </a:t>
            </a:r>
          </a:p>
          <a:p>
            <a:pPr marL="0" indent="0" algn="just">
              <a:buNone/>
            </a:pPr>
            <a:r>
              <a:rPr lang="en-US" sz="2400" dirty="0"/>
              <a:t>The voltage across and current through the resistor are in phase.</a:t>
            </a:r>
          </a:p>
        </p:txBody>
      </p:sp>
      <p:sp>
        <p:nvSpPr>
          <p:cNvPr id="7" name="TextBox 6">
            <a:extLst>
              <a:ext uri="{FF2B5EF4-FFF2-40B4-BE49-F238E27FC236}">
                <a16:creationId xmlns:a16="http://schemas.microsoft.com/office/drawing/2014/main" id="{A8D662FA-7EC7-CD45-B479-EEFD87B19D88}"/>
              </a:ext>
            </a:extLst>
          </p:cNvPr>
          <p:cNvSpPr txBox="1"/>
          <p:nvPr/>
        </p:nvSpPr>
        <p:spPr>
          <a:xfrm>
            <a:off x="6669858" y="2519610"/>
            <a:ext cx="1870897" cy="369332"/>
          </a:xfrm>
          <a:prstGeom prst="rect">
            <a:avLst/>
          </a:prstGeom>
          <a:noFill/>
        </p:spPr>
        <p:txBody>
          <a:bodyPr wrap="none" rtlCol="0">
            <a:spAutoFit/>
          </a:bodyPr>
          <a:lstStyle/>
          <a:p>
            <a:r>
              <a:rPr lang="en-US" b="1" dirty="0"/>
              <a:t>A series RC circuit</a:t>
            </a:r>
          </a:p>
        </p:txBody>
      </p:sp>
      <p:sp>
        <p:nvSpPr>
          <p:cNvPr id="14" name="TextBox 13">
            <a:extLst>
              <a:ext uri="{FF2B5EF4-FFF2-40B4-BE49-F238E27FC236}">
                <a16:creationId xmlns:a16="http://schemas.microsoft.com/office/drawing/2014/main" id="{AF71B2A7-5851-D140-8669-A7FFEEE01E2F}"/>
              </a:ext>
            </a:extLst>
          </p:cNvPr>
          <p:cNvSpPr txBox="1"/>
          <p:nvPr/>
        </p:nvSpPr>
        <p:spPr>
          <a:xfrm>
            <a:off x="8834961" y="4173563"/>
            <a:ext cx="1239250" cy="646331"/>
          </a:xfrm>
          <a:prstGeom prst="rect">
            <a:avLst/>
          </a:prstGeom>
          <a:noFill/>
        </p:spPr>
        <p:txBody>
          <a:bodyPr wrap="none" rtlCol="0">
            <a:spAutoFit/>
          </a:bodyPr>
          <a:lstStyle/>
          <a:p>
            <a:pPr algn="ctr"/>
            <a:r>
              <a:rPr lang="en-US" b="1" dirty="0"/>
              <a:t>V and I</a:t>
            </a:r>
          </a:p>
          <a:p>
            <a:pPr algn="ctr"/>
            <a:r>
              <a:rPr lang="en-US" b="1" dirty="0"/>
              <a:t>waveforms</a:t>
            </a:r>
          </a:p>
        </p:txBody>
      </p:sp>
      <p:sp>
        <p:nvSpPr>
          <p:cNvPr id="8" name="TextBox 7">
            <a:extLst>
              <a:ext uri="{FF2B5EF4-FFF2-40B4-BE49-F238E27FC236}">
                <a16:creationId xmlns:a16="http://schemas.microsoft.com/office/drawing/2014/main" id="{B0173B2F-5061-A84C-A85B-A760C1CB05C1}"/>
              </a:ext>
            </a:extLst>
          </p:cNvPr>
          <p:cNvSpPr txBox="1"/>
          <p:nvPr/>
        </p:nvSpPr>
        <p:spPr>
          <a:xfrm>
            <a:off x="7306345" y="3019154"/>
            <a:ext cx="407484" cy="369332"/>
          </a:xfrm>
          <a:prstGeom prst="rect">
            <a:avLst/>
          </a:prstGeom>
          <a:noFill/>
        </p:spPr>
        <p:txBody>
          <a:bodyPr wrap="none" rtlCol="0">
            <a:spAutoFit/>
          </a:bodyPr>
          <a:lstStyle/>
          <a:p>
            <a:r>
              <a:rPr lang="en-US" b="1" dirty="0">
                <a:solidFill>
                  <a:srgbClr val="D26764"/>
                </a:solidFill>
              </a:rPr>
              <a:t>V</a:t>
            </a:r>
            <a:r>
              <a:rPr lang="en-US" b="1" baseline="-25000" dirty="0">
                <a:solidFill>
                  <a:srgbClr val="D26764"/>
                </a:solidFill>
              </a:rPr>
              <a:t>R</a:t>
            </a:r>
          </a:p>
        </p:txBody>
      </p:sp>
      <p:sp>
        <p:nvSpPr>
          <p:cNvPr id="18" name="TextBox 17">
            <a:extLst>
              <a:ext uri="{FF2B5EF4-FFF2-40B4-BE49-F238E27FC236}">
                <a16:creationId xmlns:a16="http://schemas.microsoft.com/office/drawing/2014/main" id="{DD115AE1-F9B2-1A41-B827-B27A5F940E77}"/>
              </a:ext>
            </a:extLst>
          </p:cNvPr>
          <p:cNvSpPr txBox="1"/>
          <p:nvPr/>
        </p:nvSpPr>
        <p:spPr>
          <a:xfrm>
            <a:off x="6686259" y="3171534"/>
            <a:ext cx="322524" cy="369332"/>
          </a:xfrm>
          <a:prstGeom prst="rect">
            <a:avLst/>
          </a:prstGeom>
          <a:noFill/>
        </p:spPr>
        <p:txBody>
          <a:bodyPr wrap="none" rtlCol="0">
            <a:spAutoFit/>
          </a:bodyPr>
          <a:lstStyle/>
          <a:p>
            <a:r>
              <a:rPr lang="en-US" b="1" dirty="0">
                <a:solidFill>
                  <a:srgbClr val="589F64"/>
                </a:solidFill>
              </a:rPr>
              <a:t>I</a:t>
            </a:r>
            <a:r>
              <a:rPr lang="en-US" b="1" baseline="-25000" dirty="0">
                <a:solidFill>
                  <a:srgbClr val="589F64"/>
                </a:solidFill>
              </a:rPr>
              <a:t>T</a:t>
            </a:r>
          </a:p>
        </p:txBody>
      </p:sp>
      <p:cxnSp>
        <p:nvCxnSpPr>
          <p:cNvPr id="13" name="Straight Arrow Connector 12">
            <a:extLst>
              <a:ext uri="{FF2B5EF4-FFF2-40B4-BE49-F238E27FC236}">
                <a16:creationId xmlns:a16="http://schemas.microsoft.com/office/drawing/2014/main" id="{6006378C-9C28-E149-89E0-8D6C77BCFCD2}"/>
              </a:ext>
            </a:extLst>
          </p:cNvPr>
          <p:cNvCxnSpPr>
            <a:stCxn id="8" idx="1"/>
          </p:cNvCxnSpPr>
          <p:nvPr/>
        </p:nvCxnSpPr>
        <p:spPr>
          <a:xfrm flipH="1">
            <a:off x="7017867" y="3203820"/>
            <a:ext cx="288478" cy="0"/>
          </a:xfrm>
          <a:prstGeom prst="straightConnector1">
            <a:avLst/>
          </a:prstGeom>
          <a:ln w="28575">
            <a:solidFill>
              <a:srgbClr val="D2676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8FCFB03-74AB-F74B-BDD6-5814A2E35448}"/>
              </a:ext>
            </a:extLst>
          </p:cNvPr>
          <p:cNvCxnSpPr>
            <a:cxnSpLocks/>
          </p:cNvCxnSpPr>
          <p:nvPr/>
        </p:nvCxnSpPr>
        <p:spPr>
          <a:xfrm flipH="1">
            <a:off x="6686259" y="3486412"/>
            <a:ext cx="90123" cy="134432"/>
          </a:xfrm>
          <a:prstGeom prst="straightConnector1">
            <a:avLst/>
          </a:prstGeom>
          <a:ln w="28575">
            <a:solidFill>
              <a:srgbClr val="589F64"/>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93AAEC0-A3CD-C040-BC33-CECEE37E358B}"/>
              </a:ext>
            </a:extLst>
          </p:cNvPr>
          <p:cNvSpPr txBox="1"/>
          <p:nvPr/>
        </p:nvSpPr>
        <p:spPr>
          <a:xfrm>
            <a:off x="8429328" y="3625763"/>
            <a:ext cx="398955" cy="369332"/>
          </a:xfrm>
          <a:prstGeom prst="rect">
            <a:avLst/>
          </a:prstGeom>
          <a:noFill/>
        </p:spPr>
        <p:txBody>
          <a:bodyPr wrap="none" rtlCol="0">
            <a:spAutoFit/>
          </a:bodyPr>
          <a:lstStyle/>
          <a:p>
            <a:r>
              <a:rPr lang="en-US" b="1" dirty="0">
                <a:solidFill>
                  <a:srgbClr val="4D85BE"/>
                </a:solidFill>
              </a:rPr>
              <a:t>V</a:t>
            </a:r>
            <a:r>
              <a:rPr lang="en-US" b="1" baseline="-25000" dirty="0">
                <a:solidFill>
                  <a:srgbClr val="4D85BE"/>
                </a:solidFill>
              </a:rPr>
              <a:t>C</a:t>
            </a:r>
          </a:p>
        </p:txBody>
      </p:sp>
      <p:cxnSp>
        <p:nvCxnSpPr>
          <p:cNvPr id="22" name="Straight Arrow Connector 21">
            <a:extLst>
              <a:ext uri="{FF2B5EF4-FFF2-40B4-BE49-F238E27FC236}">
                <a16:creationId xmlns:a16="http://schemas.microsoft.com/office/drawing/2014/main" id="{7121DBCA-7EA2-584D-820D-2858122E6B94}"/>
              </a:ext>
            </a:extLst>
          </p:cNvPr>
          <p:cNvCxnSpPr>
            <a:cxnSpLocks/>
          </p:cNvCxnSpPr>
          <p:nvPr/>
        </p:nvCxnSpPr>
        <p:spPr>
          <a:xfrm flipH="1">
            <a:off x="8169430" y="3833592"/>
            <a:ext cx="288478" cy="0"/>
          </a:xfrm>
          <a:prstGeom prst="straightConnector1">
            <a:avLst/>
          </a:prstGeom>
          <a:ln w="28575">
            <a:solidFill>
              <a:srgbClr val="4D85BE"/>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close up of text on a white background&#13;&#10;&#13;&#10;Description automatically generated">
            <a:extLst>
              <a:ext uri="{FF2B5EF4-FFF2-40B4-BE49-F238E27FC236}">
                <a16:creationId xmlns:a16="http://schemas.microsoft.com/office/drawing/2014/main" id="{A2C9CB4A-6A10-CA40-BDAE-CC2A50DF30D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157493" y="455900"/>
            <a:ext cx="3024552" cy="2138430"/>
          </a:xfrm>
          <a:prstGeom prst="rect">
            <a:avLst/>
          </a:prstGeom>
        </p:spPr>
      </p:pic>
    </p:spTree>
    <p:custDataLst>
      <p:tags r:id="rId1"/>
    </p:custDataLst>
    <p:extLst>
      <p:ext uri="{BB962C8B-B14F-4D97-AF65-F5344CB8AC3E}">
        <p14:creationId xmlns:p14="http://schemas.microsoft.com/office/powerpoint/2010/main" val="160674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Total voltage in a series RC circuit</a:t>
            </a:r>
          </a:p>
        </p:txBody>
      </p:sp>
      <p:sp>
        <p:nvSpPr>
          <p:cNvPr id="3" name="Content Placeholder 2"/>
          <p:cNvSpPr>
            <a:spLocks noGrp="1"/>
          </p:cNvSpPr>
          <p:nvPr>
            <p:ph idx="1"/>
          </p:nvPr>
        </p:nvSpPr>
        <p:spPr>
          <a:xfrm>
            <a:off x="1122533" y="1091867"/>
            <a:ext cx="7672758" cy="1091527"/>
          </a:xfrm>
        </p:spPr>
        <p:txBody>
          <a:bodyPr>
            <a:noAutofit/>
          </a:bodyPr>
          <a:lstStyle/>
          <a:p>
            <a:pPr marL="0" indent="0" algn="just">
              <a:buNone/>
            </a:pPr>
            <a:r>
              <a:rPr lang="en-US" sz="2400" dirty="0"/>
              <a:t>The total voltage drop in a series RC circuit is the vector sum of the voltage drops across the resistor and the capacitor. Remember that </a:t>
            </a:r>
            <a:r>
              <a:rPr lang="en-US" sz="2400" dirty="0" err="1"/>
              <a:t>Kirchoff’s</a:t>
            </a:r>
            <a:r>
              <a:rPr lang="en-US" sz="2400" dirty="0"/>
              <a:t> Voltage Law does not work. </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3AB5FE5-FAC0-7645-858A-C48F32B92520}"/>
                  </a:ext>
                </a:extLst>
              </p:cNvPr>
              <p:cNvSpPr txBox="1"/>
              <p:nvPr/>
            </p:nvSpPr>
            <p:spPr>
              <a:xfrm>
                <a:off x="290125" y="2358088"/>
                <a:ext cx="5942717" cy="1878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6000" b="0" i="1" smtClean="0">
                              <a:solidFill>
                                <a:schemeClr val="accent2"/>
                              </a:solidFill>
                              <a:latin typeface="Cambria Math" panose="02040503050406030204" pitchFamily="18" charset="0"/>
                            </a:rPr>
                          </m:ctrlPr>
                        </m:sSubPr>
                        <m:e>
                          <m:r>
                            <m:rPr>
                              <m:sty m:val="p"/>
                            </m:rPr>
                            <a:rPr lang="en-US" sz="6000" b="0" i="0" smtClean="0">
                              <a:solidFill>
                                <a:schemeClr val="accent2"/>
                              </a:solidFill>
                              <a:latin typeface="Cambria Math" panose="02040503050406030204" pitchFamily="18" charset="0"/>
                            </a:rPr>
                            <m:t>V</m:t>
                          </m:r>
                        </m:e>
                        <m:sub>
                          <m:r>
                            <m:rPr>
                              <m:sty m:val="p"/>
                            </m:rPr>
                            <a:rPr lang="en-US" sz="6000" b="0" i="0" smtClean="0">
                              <a:solidFill>
                                <a:schemeClr val="accent2"/>
                              </a:solidFill>
                              <a:latin typeface="Cambria Math" panose="02040503050406030204" pitchFamily="18" charset="0"/>
                            </a:rPr>
                            <m:t>T</m:t>
                          </m:r>
                        </m:sub>
                      </m:sSub>
                      <m:r>
                        <a:rPr lang="en-US" sz="6000" b="0" i="0" smtClean="0">
                          <a:latin typeface="Cambria Math" panose="02040503050406030204" pitchFamily="18" charset="0"/>
                        </a:rPr>
                        <m:t>=</m:t>
                      </m:r>
                      <m:rad>
                        <m:radPr>
                          <m:degHide m:val="on"/>
                          <m:ctrlPr>
                            <a:rPr lang="en-US" sz="6000" b="0" i="1" smtClean="0">
                              <a:latin typeface="Cambria Math" panose="02040503050406030204" pitchFamily="18" charset="0"/>
                            </a:rPr>
                          </m:ctrlPr>
                        </m:radPr>
                        <m:deg/>
                        <m:e>
                          <m:sSup>
                            <m:sSupPr>
                              <m:ctrlPr>
                                <a:rPr lang="en-US" sz="6000" b="0" i="1" smtClean="0">
                                  <a:latin typeface="Cambria Math" panose="02040503050406030204" pitchFamily="18" charset="0"/>
                                </a:rPr>
                              </m:ctrlPr>
                            </m:sSupPr>
                            <m:e>
                              <m:sSub>
                                <m:sSubPr>
                                  <m:ctrlPr>
                                    <a:rPr lang="en-US" sz="6000" b="0" i="1" smtClean="0">
                                      <a:solidFill>
                                        <a:schemeClr val="accent3"/>
                                      </a:solidFill>
                                      <a:latin typeface="Cambria Math" panose="02040503050406030204" pitchFamily="18" charset="0"/>
                                    </a:rPr>
                                  </m:ctrlPr>
                                </m:sSubPr>
                                <m:e>
                                  <m:r>
                                    <m:rPr>
                                      <m:sty m:val="p"/>
                                    </m:rPr>
                                    <a:rPr lang="en-US" sz="6000" b="0" i="0" smtClean="0">
                                      <a:solidFill>
                                        <a:schemeClr val="accent3"/>
                                      </a:solidFill>
                                      <a:latin typeface="Cambria Math" panose="02040503050406030204" pitchFamily="18" charset="0"/>
                                    </a:rPr>
                                    <m:t>V</m:t>
                                  </m:r>
                                </m:e>
                                <m:sub>
                                  <m:r>
                                    <m:rPr>
                                      <m:sty m:val="p"/>
                                    </m:rPr>
                                    <a:rPr lang="en-US" sz="6000" b="0" i="0" smtClean="0">
                                      <a:solidFill>
                                        <a:schemeClr val="accent3"/>
                                      </a:solidFill>
                                      <a:latin typeface="Cambria Math" panose="02040503050406030204" pitchFamily="18" charset="0"/>
                                    </a:rPr>
                                    <m:t>R</m:t>
                                  </m:r>
                                </m:sub>
                              </m:sSub>
                            </m:e>
                            <m:sup>
                              <m:r>
                                <a:rPr lang="en-US" sz="6000" b="0" i="0" smtClean="0">
                                  <a:latin typeface="Cambria Math" panose="02040503050406030204" pitchFamily="18" charset="0"/>
                                </a:rPr>
                                <m:t>2</m:t>
                              </m:r>
                            </m:sup>
                          </m:sSup>
                          <m:r>
                            <a:rPr lang="en-US" sz="6000" b="0" i="0" smtClean="0">
                              <a:latin typeface="Cambria Math" panose="02040503050406030204" pitchFamily="18" charset="0"/>
                            </a:rPr>
                            <m:t>+</m:t>
                          </m:r>
                          <m:sSup>
                            <m:sSupPr>
                              <m:ctrlPr>
                                <a:rPr lang="en-US" sz="6000" b="0" i="1" smtClean="0">
                                  <a:latin typeface="Cambria Math" panose="02040503050406030204" pitchFamily="18" charset="0"/>
                                </a:rPr>
                              </m:ctrlPr>
                            </m:sSupPr>
                            <m:e>
                              <m:sSub>
                                <m:sSubPr>
                                  <m:ctrlPr>
                                    <a:rPr lang="en-US" sz="6000" b="0" i="1" smtClean="0">
                                      <a:solidFill>
                                        <a:schemeClr val="accent4"/>
                                      </a:solidFill>
                                      <a:latin typeface="Cambria Math" panose="02040503050406030204" pitchFamily="18" charset="0"/>
                                    </a:rPr>
                                  </m:ctrlPr>
                                </m:sSubPr>
                                <m:e>
                                  <m:r>
                                    <m:rPr>
                                      <m:sty m:val="p"/>
                                    </m:rPr>
                                    <a:rPr lang="en-US" sz="6000" b="0" i="0" smtClean="0">
                                      <a:solidFill>
                                        <a:schemeClr val="accent4"/>
                                      </a:solidFill>
                                      <a:latin typeface="Cambria Math" panose="02040503050406030204" pitchFamily="18" charset="0"/>
                                    </a:rPr>
                                    <m:t>V</m:t>
                                  </m:r>
                                </m:e>
                                <m:sub>
                                  <m:r>
                                    <m:rPr>
                                      <m:sty m:val="p"/>
                                    </m:rPr>
                                    <a:rPr lang="en-US" sz="6000" b="0" i="0" smtClean="0">
                                      <a:solidFill>
                                        <a:schemeClr val="accent4"/>
                                      </a:solidFill>
                                      <a:latin typeface="Cambria Math" panose="02040503050406030204" pitchFamily="18" charset="0"/>
                                    </a:rPr>
                                    <m:t>C</m:t>
                                  </m:r>
                                </m:sub>
                              </m:sSub>
                            </m:e>
                            <m:sup>
                              <m:r>
                                <a:rPr lang="en-US" sz="6000" b="0" i="0" smtClean="0">
                                  <a:latin typeface="Cambria Math" panose="02040503050406030204" pitchFamily="18" charset="0"/>
                                </a:rPr>
                                <m:t>2</m:t>
                              </m:r>
                            </m:sup>
                          </m:sSup>
                        </m:e>
                      </m:rad>
                    </m:oMath>
                  </m:oMathPara>
                </a14:m>
                <a:endParaRPr lang="en-US" sz="4800" dirty="0"/>
              </a:p>
            </p:txBody>
          </p:sp>
        </mc:Choice>
        <mc:Fallback xmlns="">
          <p:sp>
            <p:nvSpPr>
              <p:cNvPr id="4" name="TextBox 3">
                <a:extLst>
                  <a:ext uri="{FF2B5EF4-FFF2-40B4-BE49-F238E27FC236}">
                    <a16:creationId xmlns:a16="http://schemas.microsoft.com/office/drawing/2014/main" id="{23AB5FE5-FAC0-7645-858A-C48F32B92520}"/>
                  </a:ext>
                </a:extLst>
              </p:cNvPr>
              <p:cNvSpPr txBox="1">
                <a:spLocks noRot="1" noChangeAspect="1" noMove="1" noResize="1" noEditPoints="1" noAdjustHandles="1" noChangeArrowheads="1" noChangeShapeType="1" noTextEdit="1"/>
              </p:cNvSpPr>
              <p:nvPr/>
            </p:nvSpPr>
            <p:spPr>
              <a:xfrm>
                <a:off x="290125" y="2358088"/>
                <a:ext cx="5942717" cy="1878912"/>
              </a:xfrm>
              <a:prstGeom prst="rect">
                <a:avLst/>
              </a:prstGeom>
              <a:blipFill>
                <a:blip r:embed="rId4"/>
                <a:stretch>
                  <a:fillRect l="-1066"/>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DD9A25DE-A1C3-0B48-BCBF-3E353AB088AF}"/>
              </a:ext>
            </a:extLst>
          </p:cNvPr>
          <p:cNvSpPr txBox="1"/>
          <p:nvPr/>
        </p:nvSpPr>
        <p:spPr>
          <a:xfrm>
            <a:off x="7424871" y="4307543"/>
            <a:ext cx="1697644" cy="369332"/>
          </a:xfrm>
          <a:prstGeom prst="rect">
            <a:avLst/>
          </a:prstGeom>
          <a:noFill/>
        </p:spPr>
        <p:txBody>
          <a:bodyPr wrap="none" rtlCol="0">
            <a:spAutoFit/>
          </a:bodyPr>
          <a:lstStyle/>
          <a:p>
            <a:r>
              <a:rPr lang="en-US" b="1" dirty="0"/>
              <a:t>Phasor Diagram</a:t>
            </a:r>
          </a:p>
        </p:txBody>
      </p:sp>
      <p:grpSp>
        <p:nvGrpSpPr>
          <p:cNvPr id="16" name="Group 15">
            <a:extLst>
              <a:ext uri="{FF2B5EF4-FFF2-40B4-BE49-F238E27FC236}">
                <a16:creationId xmlns:a16="http://schemas.microsoft.com/office/drawing/2014/main" id="{93E64B20-3237-CB41-A544-94D722F79331}"/>
              </a:ext>
            </a:extLst>
          </p:cNvPr>
          <p:cNvGrpSpPr/>
          <p:nvPr/>
        </p:nvGrpSpPr>
        <p:grpSpPr>
          <a:xfrm>
            <a:off x="6465932" y="1955737"/>
            <a:ext cx="3590675" cy="2247022"/>
            <a:chOff x="6465932" y="1955737"/>
            <a:chExt cx="3590675" cy="2247022"/>
          </a:xfrm>
        </p:grpSpPr>
        <p:cxnSp>
          <p:nvCxnSpPr>
            <p:cNvPr id="6" name="Straight Arrow Connector 5">
              <a:extLst>
                <a:ext uri="{FF2B5EF4-FFF2-40B4-BE49-F238E27FC236}">
                  <a16:creationId xmlns:a16="http://schemas.microsoft.com/office/drawing/2014/main" id="{9352A7F2-1EBE-874A-B7CC-DFF1AD98262C}"/>
                </a:ext>
              </a:extLst>
            </p:cNvPr>
            <p:cNvCxnSpPr>
              <a:cxnSpLocks/>
            </p:cNvCxnSpPr>
            <p:nvPr/>
          </p:nvCxnSpPr>
          <p:spPr>
            <a:xfrm>
              <a:off x="7153835" y="2382594"/>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FE3E6FD-5667-6047-9D4B-872152E90547}"/>
                </a:ext>
              </a:extLst>
            </p:cNvPr>
            <p:cNvCxnSpPr>
              <a:cxnSpLocks/>
            </p:cNvCxnSpPr>
            <p:nvPr/>
          </p:nvCxnSpPr>
          <p:spPr>
            <a:xfrm>
              <a:off x="7162432" y="2358152"/>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B425E1-C417-B94E-AE89-ACD71CC5444C}"/>
                </a:ext>
              </a:extLst>
            </p:cNvPr>
            <p:cNvCxnSpPr>
              <a:cxnSpLocks/>
            </p:cNvCxnSpPr>
            <p:nvPr/>
          </p:nvCxnSpPr>
          <p:spPr>
            <a:xfrm>
              <a:off x="7162432" y="4023320"/>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804A2B-7B3B-9E4C-B9CB-B7DB08E0E49E}"/>
                </a:ext>
              </a:extLst>
            </p:cNvPr>
            <p:cNvCxnSpPr>
              <a:cxnSpLocks/>
            </p:cNvCxnSpPr>
            <p:nvPr/>
          </p:nvCxnSpPr>
          <p:spPr>
            <a:xfrm flipH="1" flipV="1">
              <a:off x="9464936" y="2382595"/>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C10C8E-03E5-0D4E-904B-ED7B4E03A3BA}"/>
                </a:ext>
              </a:extLst>
            </p:cNvPr>
            <p:cNvCxnSpPr>
              <a:cxnSpLocks/>
            </p:cNvCxnSpPr>
            <p:nvPr/>
          </p:nvCxnSpPr>
          <p:spPr>
            <a:xfrm>
              <a:off x="7162432" y="2375808"/>
              <a:ext cx="2311101" cy="16465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D11F119-ACF5-0B45-8633-D3FC612DF957}"/>
                </a:ext>
              </a:extLst>
            </p:cNvPr>
            <p:cNvSpPr txBox="1"/>
            <p:nvPr/>
          </p:nvSpPr>
          <p:spPr>
            <a:xfrm>
              <a:off x="7478046" y="2325069"/>
              <a:ext cx="308098" cy="369332"/>
            </a:xfrm>
            <a:prstGeom prst="rect">
              <a:avLst/>
            </a:prstGeom>
            <a:noFill/>
          </p:spPr>
          <p:txBody>
            <a:bodyPr wrap="none" rtlCol="0">
              <a:spAutoFit/>
            </a:bodyPr>
            <a:lstStyle/>
            <a:p>
              <a:r>
                <a:rPr lang="en-US" b="1" dirty="0" err="1"/>
                <a:t>θ</a:t>
              </a:r>
              <a:endParaRPr lang="en-US" b="1" dirty="0"/>
            </a:p>
          </p:txBody>
        </p:sp>
        <p:grpSp>
          <p:nvGrpSpPr>
            <p:cNvPr id="11" name="Group 10">
              <a:extLst>
                <a:ext uri="{FF2B5EF4-FFF2-40B4-BE49-F238E27FC236}">
                  <a16:creationId xmlns:a16="http://schemas.microsoft.com/office/drawing/2014/main" id="{EADA02AC-7049-7545-8021-6606C214E157}"/>
                </a:ext>
              </a:extLst>
            </p:cNvPr>
            <p:cNvGrpSpPr/>
            <p:nvPr/>
          </p:nvGrpSpPr>
          <p:grpSpPr>
            <a:xfrm>
              <a:off x="6465932" y="3795663"/>
              <a:ext cx="817340" cy="369332"/>
              <a:chOff x="6445392" y="2349231"/>
              <a:chExt cx="817340" cy="369332"/>
            </a:xfrm>
          </p:grpSpPr>
          <p:sp>
            <p:nvSpPr>
              <p:cNvPr id="21" name="TextBox 20">
                <a:extLst>
                  <a:ext uri="{FF2B5EF4-FFF2-40B4-BE49-F238E27FC236}">
                    <a16:creationId xmlns:a16="http://schemas.microsoft.com/office/drawing/2014/main" id="{C82F8A0E-72FC-D84F-AF47-024672B50510}"/>
                  </a:ext>
                </a:extLst>
              </p:cNvPr>
              <p:cNvSpPr txBox="1"/>
              <p:nvPr/>
            </p:nvSpPr>
            <p:spPr>
              <a:xfrm>
                <a:off x="6445392" y="2349231"/>
                <a:ext cx="817340" cy="369332"/>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C </a:t>
                </a:r>
                <a:r>
                  <a:rPr lang="en-US" b="1" dirty="0">
                    <a:solidFill>
                      <a:schemeClr val="accent4"/>
                    </a:solidFill>
                  </a:rPr>
                  <a:t>-90°</a:t>
                </a:r>
              </a:p>
            </p:txBody>
          </p:sp>
          <p:cxnSp>
            <p:nvCxnSpPr>
              <p:cNvPr id="25" name="Straight Connector 24">
                <a:extLst>
                  <a:ext uri="{FF2B5EF4-FFF2-40B4-BE49-F238E27FC236}">
                    <a16:creationId xmlns:a16="http://schemas.microsoft.com/office/drawing/2014/main" id="{225FDA71-753B-4A48-92ED-426C222B6D8A}"/>
                  </a:ext>
                </a:extLst>
              </p:cNvPr>
              <p:cNvCxnSpPr/>
              <p:nvPr/>
            </p:nvCxnSpPr>
            <p:spPr>
              <a:xfrm>
                <a:off x="6752793" y="2426719"/>
                <a:ext cx="0" cy="22454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9B9F1F-B51E-E141-8A10-FB3F4D7D8B2B}"/>
                  </a:ext>
                </a:extLst>
              </p:cNvPr>
              <p:cNvCxnSpPr>
                <a:cxnSpLocks/>
              </p:cNvCxnSpPr>
              <p:nvPr/>
            </p:nvCxnSpPr>
            <p:spPr>
              <a:xfrm>
                <a:off x="6752793" y="2651268"/>
                <a:ext cx="380504"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A0A96E6B-9EB8-6F41-9110-8F178BAF1637}"/>
                </a:ext>
              </a:extLst>
            </p:cNvPr>
            <p:cNvGrpSpPr/>
            <p:nvPr/>
          </p:nvGrpSpPr>
          <p:grpSpPr>
            <a:xfrm>
              <a:off x="9300005" y="1971165"/>
              <a:ext cx="638316" cy="369332"/>
              <a:chOff x="9179229" y="2313640"/>
              <a:chExt cx="638316" cy="369332"/>
            </a:xfrm>
          </p:grpSpPr>
          <p:sp>
            <p:nvSpPr>
              <p:cNvPr id="19" name="TextBox 18">
                <a:extLst>
                  <a:ext uri="{FF2B5EF4-FFF2-40B4-BE49-F238E27FC236}">
                    <a16:creationId xmlns:a16="http://schemas.microsoft.com/office/drawing/2014/main" id="{52261D04-E12C-8B4C-B281-5FB15F297CD2}"/>
                  </a:ext>
                </a:extLst>
              </p:cNvPr>
              <p:cNvSpPr txBox="1"/>
              <p:nvPr/>
            </p:nvSpPr>
            <p:spPr>
              <a:xfrm>
                <a:off x="9179229" y="2313640"/>
                <a:ext cx="638316" cy="369332"/>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 </a:t>
                </a:r>
                <a:r>
                  <a:rPr lang="en-US" b="1" dirty="0">
                    <a:solidFill>
                      <a:schemeClr val="accent3"/>
                    </a:solidFill>
                  </a:rPr>
                  <a:t>0°</a:t>
                </a:r>
                <a:endParaRPr lang="en-US" b="1" baseline="-25000" dirty="0">
                  <a:solidFill>
                    <a:schemeClr val="accent3"/>
                  </a:solidFill>
                </a:endParaRPr>
              </a:p>
            </p:txBody>
          </p:sp>
          <p:cxnSp>
            <p:nvCxnSpPr>
              <p:cNvPr id="27" name="Straight Connector 26">
                <a:extLst>
                  <a:ext uri="{FF2B5EF4-FFF2-40B4-BE49-F238E27FC236}">
                    <a16:creationId xmlns:a16="http://schemas.microsoft.com/office/drawing/2014/main" id="{794154E9-7F7D-2747-A3F0-65937FAD60F3}"/>
                  </a:ext>
                </a:extLst>
              </p:cNvPr>
              <p:cNvCxnSpPr/>
              <p:nvPr/>
            </p:nvCxnSpPr>
            <p:spPr>
              <a:xfrm>
                <a:off x="9509961" y="2389754"/>
                <a:ext cx="0" cy="2245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CB1895-42AA-1548-8368-8A8178F993B5}"/>
                  </a:ext>
                </a:extLst>
              </p:cNvPr>
              <p:cNvCxnSpPr>
                <a:cxnSpLocks/>
              </p:cNvCxnSpPr>
              <p:nvPr/>
            </p:nvCxnSpPr>
            <p:spPr>
              <a:xfrm rot="16200000">
                <a:off x="9622236" y="2502028"/>
                <a:ext cx="0" cy="22454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27E20BB-D9CB-9F4A-AC5A-AE052C147366}"/>
                </a:ext>
              </a:extLst>
            </p:cNvPr>
            <p:cNvGrpSpPr/>
            <p:nvPr/>
          </p:nvGrpSpPr>
          <p:grpSpPr>
            <a:xfrm>
              <a:off x="9498441" y="3833427"/>
              <a:ext cx="558166" cy="369332"/>
              <a:chOff x="5119687" y="1874372"/>
              <a:chExt cx="558166" cy="369332"/>
            </a:xfrm>
          </p:grpSpPr>
          <p:sp>
            <p:nvSpPr>
              <p:cNvPr id="22" name="TextBox 21">
                <a:extLst>
                  <a:ext uri="{FF2B5EF4-FFF2-40B4-BE49-F238E27FC236}">
                    <a16:creationId xmlns:a16="http://schemas.microsoft.com/office/drawing/2014/main" id="{ECB361A8-2AA2-6541-9C20-19808C9FE548}"/>
                  </a:ext>
                </a:extLst>
              </p:cNvPr>
              <p:cNvSpPr txBox="1"/>
              <p:nvPr/>
            </p:nvSpPr>
            <p:spPr>
              <a:xfrm>
                <a:off x="5119687" y="1874372"/>
                <a:ext cx="558166" cy="369332"/>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 </a:t>
                </a:r>
                <a:r>
                  <a:rPr lang="en-US" b="1" dirty="0" err="1">
                    <a:solidFill>
                      <a:schemeClr val="accent2"/>
                    </a:solidFill>
                  </a:rPr>
                  <a:t>θ</a:t>
                </a:r>
                <a:endParaRPr lang="en-US" b="1" baseline="-25000" dirty="0">
                  <a:solidFill>
                    <a:schemeClr val="accent2"/>
                  </a:solidFill>
                </a:endParaRPr>
              </a:p>
            </p:txBody>
          </p:sp>
          <p:cxnSp>
            <p:nvCxnSpPr>
              <p:cNvPr id="29" name="Straight Connector 28">
                <a:extLst>
                  <a:ext uri="{FF2B5EF4-FFF2-40B4-BE49-F238E27FC236}">
                    <a16:creationId xmlns:a16="http://schemas.microsoft.com/office/drawing/2014/main" id="{F1DDF2FE-C536-5843-8DA4-81FB784F0A6A}"/>
                  </a:ext>
                </a:extLst>
              </p:cNvPr>
              <p:cNvCxnSpPr/>
              <p:nvPr/>
            </p:nvCxnSpPr>
            <p:spPr>
              <a:xfrm>
                <a:off x="5433351" y="1950523"/>
                <a:ext cx="0" cy="224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CDAF8D4-073F-A54B-A2DA-F86FA4218260}"/>
                  </a:ext>
                </a:extLst>
              </p:cNvPr>
              <p:cNvCxnSpPr>
                <a:cxnSpLocks/>
              </p:cNvCxnSpPr>
              <p:nvPr/>
            </p:nvCxnSpPr>
            <p:spPr>
              <a:xfrm rot="16200000">
                <a:off x="5545626" y="2062797"/>
                <a:ext cx="0" cy="224549"/>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31" name="Freeform 30">
              <a:extLst>
                <a:ext uri="{FF2B5EF4-FFF2-40B4-BE49-F238E27FC236}">
                  <a16:creationId xmlns:a16="http://schemas.microsoft.com/office/drawing/2014/main" id="{28A58503-F303-CA44-9F40-CB02D9213BE4}"/>
                </a:ext>
              </a:extLst>
            </p:cNvPr>
            <p:cNvSpPr/>
            <p:nvPr/>
          </p:nvSpPr>
          <p:spPr>
            <a:xfrm flipV="1">
              <a:off x="7680342" y="2381989"/>
              <a:ext cx="182880" cy="344244"/>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Arrow Connector 32">
              <a:extLst>
                <a:ext uri="{FF2B5EF4-FFF2-40B4-BE49-F238E27FC236}">
                  <a16:creationId xmlns:a16="http://schemas.microsoft.com/office/drawing/2014/main" id="{F874B843-FD2F-284A-852C-B9621904903D}"/>
                </a:ext>
              </a:extLst>
            </p:cNvPr>
            <p:cNvCxnSpPr>
              <a:cxnSpLocks/>
            </p:cNvCxnSpPr>
            <p:nvPr/>
          </p:nvCxnSpPr>
          <p:spPr>
            <a:xfrm>
              <a:off x="7162432" y="2354040"/>
              <a:ext cx="1324343" cy="0"/>
            </a:xfrm>
            <a:prstGeom prst="straightConnector1">
              <a:avLst/>
            </a:prstGeom>
            <a:ln w="381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9BAD7A2-9A79-A54B-B840-93B536C28CB6}"/>
                </a:ext>
              </a:extLst>
            </p:cNvPr>
            <p:cNvSpPr txBox="1"/>
            <p:nvPr/>
          </p:nvSpPr>
          <p:spPr>
            <a:xfrm>
              <a:off x="8128985" y="1955737"/>
              <a:ext cx="357790" cy="369332"/>
            </a:xfrm>
            <a:prstGeom prst="rect">
              <a:avLst/>
            </a:prstGeom>
            <a:noFill/>
          </p:spPr>
          <p:txBody>
            <a:bodyPr wrap="none" rtlCol="0">
              <a:spAutoFit/>
            </a:bodyPr>
            <a:lstStyle/>
            <a:p>
              <a:r>
                <a:rPr lang="en-US" b="1" dirty="0">
                  <a:solidFill>
                    <a:schemeClr val="accent6"/>
                  </a:solidFill>
                </a:rPr>
                <a:t>I</a:t>
              </a:r>
              <a:r>
                <a:rPr lang="en-US" b="1" baseline="-25000" dirty="0">
                  <a:solidFill>
                    <a:schemeClr val="accent6"/>
                  </a:solidFill>
                </a:rPr>
                <a:t>T </a:t>
              </a:r>
            </a:p>
          </p:txBody>
        </p:sp>
      </p:grpSp>
    </p:spTree>
    <p:custDataLst>
      <p:tags r:id="rId1"/>
    </p:custDataLst>
    <p:extLst>
      <p:ext uri="{BB962C8B-B14F-4D97-AF65-F5344CB8AC3E}">
        <p14:creationId xmlns:p14="http://schemas.microsoft.com/office/powerpoint/2010/main" val="914790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Total impedance in series RC circuits</a:t>
            </a:r>
          </a:p>
        </p:txBody>
      </p:sp>
      <p:sp>
        <p:nvSpPr>
          <p:cNvPr id="3" name="Content Placeholder 2"/>
          <p:cNvSpPr>
            <a:spLocks noGrp="1"/>
          </p:cNvSpPr>
          <p:nvPr>
            <p:ph idx="1"/>
          </p:nvPr>
        </p:nvSpPr>
        <p:spPr>
          <a:xfrm>
            <a:off x="1122533" y="1091868"/>
            <a:ext cx="7672758" cy="1403324"/>
          </a:xfrm>
        </p:spPr>
        <p:txBody>
          <a:bodyPr>
            <a:noAutofit/>
          </a:bodyPr>
          <a:lstStyle/>
          <a:p>
            <a:pPr marL="0" indent="0" algn="just">
              <a:buNone/>
            </a:pPr>
            <a:r>
              <a:rPr lang="en-US" sz="2400" dirty="0"/>
              <a:t>The combined resistance to the flow of current from resistance and reactance is called </a:t>
            </a:r>
            <a:r>
              <a:rPr lang="en-US" sz="2400" b="1" dirty="0"/>
              <a:t>impedance</a:t>
            </a:r>
            <a:r>
              <a:rPr lang="en-US" sz="2400" dirty="0"/>
              <a:t> (Z). It is measured in Ω. The total impedance in a series RC circuit is the vector sum of the resistance and capacitive reactance.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89DF953-F080-864A-9449-7DE70A508CBC}"/>
                  </a:ext>
                </a:extLst>
              </p:cNvPr>
              <p:cNvSpPr txBox="1"/>
              <p:nvPr/>
            </p:nvSpPr>
            <p:spPr>
              <a:xfrm>
                <a:off x="537552" y="2562486"/>
                <a:ext cx="5288434" cy="1878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6000" b="0" i="0" smtClean="0">
                          <a:solidFill>
                            <a:schemeClr val="accent2"/>
                          </a:solidFill>
                          <a:latin typeface="Cambria Math" panose="02040503050406030204" pitchFamily="18" charset="0"/>
                        </a:rPr>
                        <m:t>Z</m:t>
                      </m:r>
                      <m:r>
                        <a:rPr lang="en-US" sz="6000" b="0" i="0" smtClean="0">
                          <a:latin typeface="Cambria Math" panose="02040503050406030204" pitchFamily="18" charset="0"/>
                        </a:rPr>
                        <m:t>=</m:t>
                      </m:r>
                      <m:rad>
                        <m:radPr>
                          <m:degHide m:val="on"/>
                          <m:ctrlPr>
                            <a:rPr lang="en-US" sz="6000" b="0" i="1" smtClean="0">
                              <a:latin typeface="Cambria Math" panose="02040503050406030204" pitchFamily="18" charset="0"/>
                            </a:rPr>
                          </m:ctrlPr>
                        </m:radPr>
                        <m:deg/>
                        <m:e>
                          <m:sSup>
                            <m:sSupPr>
                              <m:ctrlPr>
                                <a:rPr lang="en-US" sz="6000" b="0" i="1" smtClean="0">
                                  <a:latin typeface="Cambria Math" panose="02040503050406030204" pitchFamily="18" charset="0"/>
                                </a:rPr>
                              </m:ctrlPr>
                            </m:sSupPr>
                            <m:e>
                              <m:r>
                                <m:rPr>
                                  <m:sty m:val="p"/>
                                </m:rPr>
                                <a:rPr lang="en-US" sz="6000" b="0" i="0" smtClean="0">
                                  <a:solidFill>
                                    <a:schemeClr val="accent3"/>
                                  </a:solidFill>
                                  <a:latin typeface="Cambria Math" panose="02040503050406030204" pitchFamily="18" charset="0"/>
                                </a:rPr>
                                <m:t>R</m:t>
                              </m:r>
                            </m:e>
                            <m:sup>
                              <m:r>
                                <a:rPr lang="en-US" sz="6000" b="0" i="0" smtClean="0">
                                  <a:latin typeface="Cambria Math" panose="02040503050406030204" pitchFamily="18" charset="0"/>
                                </a:rPr>
                                <m:t>2</m:t>
                              </m:r>
                            </m:sup>
                          </m:sSup>
                          <m:r>
                            <a:rPr lang="en-US" sz="6000" b="0" i="0" smtClean="0">
                              <a:latin typeface="Cambria Math" panose="02040503050406030204" pitchFamily="18" charset="0"/>
                            </a:rPr>
                            <m:t>+</m:t>
                          </m:r>
                          <m:sSup>
                            <m:sSupPr>
                              <m:ctrlPr>
                                <a:rPr lang="en-US" sz="6000" b="0" i="1" smtClean="0">
                                  <a:latin typeface="Cambria Math" panose="02040503050406030204" pitchFamily="18" charset="0"/>
                                </a:rPr>
                              </m:ctrlPr>
                            </m:sSupPr>
                            <m:e>
                              <m:sSub>
                                <m:sSubPr>
                                  <m:ctrlPr>
                                    <a:rPr lang="en-US" sz="6000" b="0" i="1" smtClean="0">
                                      <a:solidFill>
                                        <a:schemeClr val="accent4"/>
                                      </a:solidFill>
                                      <a:latin typeface="Cambria Math" panose="02040503050406030204" pitchFamily="18" charset="0"/>
                                    </a:rPr>
                                  </m:ctrlPr>
                                </m:sSubPr>
                                <m:e>
                                  <m:r>
                                    <m:rPr>
                                      <m:sty m:val="p"/>
                                    </m:rPr>
                                    <a:rPr lang="en-US" sz="6000" b="0" i="0" smtClean="0">
                                      <a:solidFill>
                                        <a:schemeClr val="accent4"/>
                                      </a:solidFill>
                                      <a:latin typeface="Cambria Math" panose="02040503050406030204" pitchFamily="18" charset="0"/>
                                    </a:rPr>
                                    <m:t>X</m:t>
                                  </m:r>
                                </m:e>
                                <m:sub>
                                  <m:r>
                                    <m:rPr>
                                      <m:sty m:val="p"/>
                                    </m:rPr>
                                    <a:rPr lang="en-US" sz="6000" b="0" i="0" smtClean="0">
                                      <a:solidFill>
                                        <a:schemeClr val="accent4"/>
                                      </a:solidFill>
                                      <a:latin typeface="Cambria Math" panose="02040503050406030204" pitchFamily="18" charset="0"/>
                                    </a:rPr>
                                    <m:t>C</m:t>
                                  </m:r>
                                </m:sub>
                              </m:sSub>
                            </m:e>
                            <m:sup>
                              <m:r>
                                <a:rPr lang="en-US" sz="6000" b="0" i="0" smtClean="0">
                                  <a:latin typeface="Cambria Math" panose="02040503050406030204" pitchFamily="18" charset="0"/>
                                </a:rPr>
                                <m:t>2</m:t>
                              </m:r>
                            </m:sup>
                          </m:sSup>
                        </m:e>
                      </m:rad>
                    </m:oMath>
                  </m:oMathPara>
                </a14:m>
                <a:endParaRPr lang="en-US" sz="4800" dirty="0"/>
              </a:p>
            </p:txBody>
          </p:sp>
        </mc:Choice>
        <mc:Fallback xmlns="">
          <p:sp>
            <p:nvSpPr>
              <p:cNvPr id="10" name="TextBox 9">
                <a:extLst>
                  <a:ext uri="{FF2B5EF4-FFF2-40B4-BE49-F238E27FC236}">
                    <a16:creationId xmlns:a16="http://schemas.microsoft.com/office/drawing/2014/main" id="{489DF953-F080-864A-9449-7DE70A508CBC}"/>
                  </a:ext>
                </a:extLst>
              </p:cNvPr>
              <p:cNvSpPr txBox="1">
                <a:spLocks noRot="1" noChangeAspect="1" noMove="1" noResize="1" noEditPoints="1" noAdjustHandles="1" noChangeArrowheads="1" noChangeShapeType="1" noTextEdit="1"/>
              </p:cNvSpPr>
              <p:nvPr/>
            </p:nvSpPr>
            <p:spPr>
              <a:xfrm>
                <a:off x="537552" y="2562486"/>
                <a:ext cx="5288434" cy="1878912"/>
              </a:xfrm>
              <a:prstGeom prst="rect">
                <a:avLst/>
              </a:prstGeom>
              <a:blipFill>
                <a:blip r:embed="rId4"/>
                <a:stretch>
                  <a:fillRect l="-957"/>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842A821-13F8-1141-B3EB-DF00925A21F4}"/>
              </a:ext>
            </a:extLst>
          </p:cNvPr>
          <p:cNvGrpSpPr/>
          <p:nvPr/>
        </p:nvGrpSpPr>
        <p:grpSpPr>
          <a:xfrm>
            <a:off x="6619672" y="2343602"/>
            <a:ext cx="3352332" cy="2467127"/>
            <a:chOff x="6619672" y="2343602"/>
            <a:chExt cx="3352332" cy="2467127"/>
          </a:xfrm>
        </p:grpSpPr>
        <p:cxnSp>
          <p:nvCxnSpPr>
            <p:cNvPr id="11" name="Straight Arrow Connector 10">
              <a:extLst>
                <a:ext uri="{FF2B5EF4-FFF2-40B4-BE49-F238E27FC236}">
                  <a16:creationId xmlns:a16="http://schemas.microsoft.com/office/drawing/2014/main" id="{54E7AADE-9561-9B44-9E52-526AEE370AAF}"/>
                </a:ext>
              </a:extLst>
            </p:cNvPr>
            <p:cNvCxnSpPr>
              <a:cxnSpLocks/>
            </p:cNvCxnSpPr>
            <p:nvPr/>
          </p:nvCxnSpPr>
          <p:spPr>
            <a:xfrm>
              <a:off x="7153835" y="2630028"/>
              <a:ext cx="0" cy="1639794"/>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C934D3-9D24-C443-9828-5FFD3019BB06}"/>
                </a:ext>
              </a:extLst>
            </p:cNvPr>
            <p:cNvCxnSpPr>
              <a:cxnSpLocks/>
            </p:cNvCxnSpPr>
            <p:nvPr/>
          </p:nvCxnSpPr>
          <p:spPr>
            <a:xfrm>
              <a:off x="7149112" y="2609494"/>
              <a:ext cx="2311101"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26F603-7863-AE40-B320-3E1E767DC530}"/>
                </a:ext>
              </a:extLst>
            </p:cNvPr>
            <p:cNvCxnSpPr>
              <a:cxnSpLocks/>
            </p:cNvCxnSpPr>
            <p:nvPr/>
          </p:nvCxnSpPr>
          <p:spPr>
            <a:xfrm>
              <a:off x="7149112" y="4279651"/>
              <a:ext cx="2311101"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D61006C-2339-2243-A3BB-628438E7D41B}"/>
                </a:ext>
              </a:extLst>
            </p:cNvPr>
            <p:cNvCxnSpPr>
              <a:cxnSpLocks/>
            </p:cNvCxnSpPr>
            <p:nvPr/>
          </p:nvCxnSpPr>
          <p:spPr>
            <a:xfrm flipH="1" flipV="1">
              <a:off x="9464936" y="2630029"/>
              <a:ext cx="8597" cy="1639793"/>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2C09098-E037-FC4C-84E2-37A7E3FD5A1F}"/>
                </a:ext>
              </a:extLst>
            </p:cNvPr>
            <p:cNvCxnSpPr>
              <a:cxnSpLocks/>
            </p:cNvCxnSpPr>
            <p:nvPr/>
          </p:nvCxnSpPr>
          <p:spPr>
            <a:xfrm>
              <a:off x="7153834" y="2630028"/>
              <a:ext cx="2311102" cy="162985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B4DFF9B-361D-DB44-A91C-EA2928719131}"/>
                </a:ext>
              </a:extLst>
            </p:cNvPr>
            <p:cNvSpPr txBox="1"/>
            <p:nvPr/>
          </p:nvSpPr>
          <p:spPr>
            <a:xfrm>
              <a:off x="9480364" y="2343602"/>
              <a:ext cx="458780" cy="646331"/>
            </a:xfrm>
            <a:prstGeom prst="rect">
              <a:avLst/>
            </a:prstGeom>
            <a:noFill/>
          </p:spPr>
          <p:txBody>
            <a:bodyPr wrap="none" rtlCol="0">
              <a:spAutoFit/>
            </a:bodyPr>
            <a:lstStyle/>
            <a:p>
              <a:r>
                <a:rPr lang="en-US" b="1" dirty="0">
                  <a:solidFill>
                    <a:schemeClr val="accent3"/>
                  </a:solidFill>
                </a:rPr>
                <a:t>V</a:t>
              </a:r>
              <a:r>
                <a:rPr lang="en-US" b="1" baseline="-25000" dirty="0">
                  <a:solidFill>
                    <a:schemeClr val="accent3"/>
                  </a:solidFill>
                </a:rPr>
                <a:t>R</a:t>
              </a:r>
            </a:p>
            <a:p>
              <a:r>
                <a:rPr lang="en-US" b="1" dirty="0">
                  <a:solidFill>
                    <a:schemeClr val="accent3"/>
                  </a:solidFill>
                </a:rPr>
                <a:t>(R)</a:t>
              </a:r>
              <a:endParaRPr lang="en-US" b="1" baseline="-25000" dirty="0">
                <a:solidFill>
                  <a:schemeClr val="accent3"/>
                </a:solidFill>
              </a:endParaRPr>
            </a:p>
          </p:txBody>
        </p:sp>
        <p:sp>
          <p:nvSpPr>
            <p:cNvPr id="21" name="TextBox 20">
              <a:extLst>
                <a:ext uri="{FF2B5EF4-FFF2-40B4-BE49-F238E27FC236}">
                  <a16:creationId xmlns:a16="http://schemas.microsoft.com/office/drawing/2014/main" id="{674A507F-9A84-6A43-A92A-A3DF41B0ED21}"/>
                </a:ext>
              </a:extLst>
            </p:cNvPr>
            <p:cNvSpPr txBox="1"/>
            <p:nvPr/>
          </p:nvSpPr>
          <p:spPr>
            <a:xfrm>
              <a:off x="6619673" y="2562486"/>
              <a:ext cx="529440"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C</a:t>
              </a:r>
            </a:p>
            <a:p>
              <a:r>
                <a:rPr lang="en-US" b="1" dirty="0">
                  <a:solidFill>
                    <a:schemeClr val="accent4"/>
                  </a:solidFill>
                </a:rPr>
                <a:t>(X</a:t>
              </a:r>
              <a:r>
                <a:rPr lang="en-US" b="1" baseline="-25000" dirty="0">
                  <a:solidFill>
                    <a:schemeClr val="accent4"/>
                  </a:solidFill>
                </a:rPr>
                <a:t>C</a:t>
              </a:r>
              <a:r>
                <a:rPr lang="en-US" b="1" dirty="0">
                  <a:solidFill>
                    <a:schemeClr val="accent4"/>
                  </a:solidFill>
                </a:rPr>
                <a:t>)</a:t>
              </a:r>
            </a:p>
          </p:txBody>
        </p:sp>
        <p:sp>
          <p:nvSpPr>
            <p:cNvPr id="22" name="TextBox 21">
              <a:extLst>
                <a:ext uri="{FF2B5EF4-FFF2-40B4-BE49-F238E27FC236}">
                  <a16:creationId xmlns:a16="http://schemas.microsoft.com/office/drawing/2014/main" id="{133B1D71-2757-9C49-950F-E6476AA37963}"/>
                </a:ext>
              </a:extLst>
            </p:cNvPr>
            <p:cNvSpPr txBox="1"/>
            <p:nvPr/>
          </p:nvSpPr>
          <p:spPr>
            <a:xfrm>
              <a:off x="9532460" y="3964300"/>
              <a:ext cx="439544" cy="646331"/>
            </a:xfrm>
            <a:prstGeom prst="rect">
              <a:avLst/>
            </a:prstGeom>
            <a:noFill/>
          </p:spPr>
          <p:txBody>
            <a:bodyPr wrap="none" rtlCol="0">
              <a:spAutoFit/>
            </a:bodyPr>
            <a:lstStyle/>
            <a:p>
              <a:r>
                <a:rPr lang="en-US" b="1" dirty="0">
                  <a:solidFill>
                    <a:schemeClr val="accent2"/>
                  </a:solidFill>
                </a:rPr>
                <a:t>V</a:t>
              </a:r>
              <a:r>
                <a:rPr lang="en-US" b="1" baseline="-25000" dirty="0">
                  <a:solidFill>
                    <a:schemeClr val="accent2"/>
                  </a:solidFill>
                </a:rPr>
                <a:t>T</a:t>
              </a:r>
            </a:p>
            <a:p>
              <a:r>
                <a:rPr lang="en-US" b="1" dirty="0">
                  <a:solidFill>
                    <a:schemeClr val="accent2"/>
                  </a:solidFill>
                </a:rPr>
                <a:t>(Z)</a:t>
              </a:r>
              <a:endParaRPr lang="en-US" b="1" baseline="-25000" dirty="0">
                <a:solidFill>
                  <a:schemeClr val="accent2"/>
                </a:solidFill>
              </a:endParaRPr>
            </a:p>
          </p:txBody>
        </p:sp>
        <p:sp>
          <p:nvSpPr>
            <p:cNvPr id="30" name="Freeform 29">
              <a:extLst>
                <a:ext uri="{FF2B5EF4-FFF2-40B4-BE49-F238E27FC236}">
                  <a16:creationId xmlns:a16="http://schemas.microsoft.com/office/drawing/2014/main" id="{56C46FE4-3536-6643-A7DE-97B49424E5C8}"/>
                </a:ext>
              </a:extLst>
            </p:cNvPr>
            <p:cNvSpPr/>
            <p:nvPr/>
          </p:nvSpPr>
          <p:spPr>
            <a:xfrm flipV="1">
              <a:off x="7717056" y="2625060"/>
              <a:ext cx="182880" cy="344244"/>
            </a:xfrm>
            <a:custGeom>
              <a:avLst/>
              <a:gdLst>
                <a:gd name="connsiteX0" fmla="*/ 0 w 182880"/>
                <a:gd name="connsiteY0" fmla="*/ 0 h 344244"/>
                <a:gd name="connsiteX1" fmla="*/ 43030 w 182880"/>
                <a:gd name="connsiteY1" fmla="*/ 53788 h 344244"/>
                <a:gd name="connsiteX2" fmla="*/ 86061 w 182880"/>
                <a:gd name="connsiteY2" fmla="*/ 96819 h 344244"/>
                <a:gd name="connsiteX3" fmla="*/ 118334 w 182880"/>
                <a:gd name="connsiteY3" fmla="*/ 150607 h 344244"/>
                <a:gd name="connsiteX4" fmla="*/ 129092 w 182880"/>
                <a:gd name="connsiteY4" fmla="*/ 182880 h 344244"/>
                <a:gd name="connsiteX5" fmla="*/ 150607 w 182880"/>
                <a:gd name="connsiteY5" fmla="*/ 215153 h 344244"/>
                <a:gd name="connsiteX6" fmla="*/ 172122 w 182880"/>
                <a:gd name="connsiteY6" fmla="*/ 279699 h 344244"/>
                <a:gd name="connsiteX7" fmla="*/ 182880 w 182880"/>
                <a:gd name="connsiteY7" fmla="*/ 311971 h 344244"/>
                <a:gd name="connsiteX8" fmla="*/ 182880 w 182880"/>
                <a:gd name="connsiteY8" fmla="*/ 344244 h 34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344244">
                  <a:moveTo>
                    <a:pt x="0" y="0"/>
                  </a:moveTo>
                  <a:cubicBezTo>
                    <a:pt x="14343" y="17929"/>
                    <a:pt x="27776" y="36627"/>
                    <a:pt x="43030" y="53788"/>
                  </a:cubicBezTo>
                  <a:cubicBezTo>
                    <a:pt x="56507" y="68949"/>
                    <a:pt x="86061" y="96819"/>
                    <a:pt x="86061" y="96819"/>
                  </a:cubicBezTo>
                  <a:cubicBezTo>
                    <a:pt x="116537" y="188242"/>
                    <a:pt x="74033" y="76771"/>
                    <a:pt x="118334" y="150607"/>
                  </a:cubicBezTo>
                  <a:cubicBezTo>
                    <a:pt x="124168" y="160331"/>
                    <a:pt x="124021" y="172738"/>
                    <a:pt x="129092" y="182880"/>
                  </a:cubicBezTo>
                  <a:cubicBezTo>
                    <a:pt x="134874" y="194444"/>
                    <a:pt x="145356" y="203338"/>
                    <a:pt x="150607" y="215153"/>
                  </a:cubicBezTo>
                  <a:cubicBezTo>
                    <a:pt x="159818" y="235877"/>
                    <a:pt x="164950" y="258184"/>
                    <a:pt x="172122" y="279699"/>
                  </a:cubicBezTo>
                  <a:cubicBezTo>
                    <a:pt x="175708" y="290456"/>
                    <a:pt x="182880" y="300632"/>
                    <a:pt x="182880" y="311971"/>
                  </a:cubicBezTo>
                  <a:lnTo>
                    <a:pt x="182880" y="344244"/>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4D64FEF2-D4AD-9F47-BD4A-EFA9281BE160}"/>
                </a:ext>
              </a:extLst>
            </p:cNvPr>
            <p:cNvSpPr txBox="1"/>
            <p:nvPr/>
          </p:nvSpPr>
          <p:spPr>
            <a:xfrm>
              <a:off x="7512416" y="4441397"/>
              <a:ext cx="1697644" cy="369332"/>
            </a:xfrm>
            <a:prstGeom prst="rect">
              <a:avLst/>
            </a:prstGeom>
            <a:noFill/>
          </p:spPr>
          <p:txBody>
            <a:bodyPr wrap="none" rtlCol="0">
              <a:spAutoFit/>
            </a:bodyPr>
            <a:lstStyle/>
            <a:p>
              <a:r>
                <a:rPr lang="en-US" b="1" dirty="0"/>
                <a:t>Phasor Diagram</a:t>
              </a:r>
            </a:p>
          </p:txBody>
        </p:sp>
        <p:sp>
          <p:nvSpPr>
            <p:cNvPr id="17" name="TextBox 16">
              <a:extLst>
                <a:ext uri="{FF2B5EF4-FFF2-40B4-BE49-F238E27FC236}">
                  <a16:creationId xmlns:a16="http://schemas.microsoft.com/office/drawing/2014/main" id="{F99A2189-8A8A-7D47-A77A-9992234159F1}"/>
                </a:ext>
              </a:extLst>
            </p:cNvPr>
            <p:cNvSpPr txBox="1"/>
            <p:nvPr/>
          </p:nvSpPr>
          <p:spPr>
            <a:xfrm>
              <a:off x="6619672" y="3936719"/>
              <a:ext cx="529440" cy="646331"/>
            </a:xfrm>
            <a:prstGeom prst="rect">
              <a:avLst/>
            </a:prstGeom>
            <a:noFill/>
          </p:spPr>
          <p:txBody>
            <a:bodyPr wrap="none" rtlCol="0">
              <a:spAutoFit/>
            </a:bodyPr>
            <a:lstStyle/>
            <a:p>
              <a:r>
                <a:rPr lang="en-US" b="1" dirty="0">
                  <a:solidFill>
                    <a:schemeClr val="accent4"/>
                  </a:solidFill>
                </a:rPr>
                <a:t>V</a:t>
              </a:r>
              <a:r>
                <a:rPr lang="en-US" b="1" baseline="-25000" dirty="0">
                  <a:solidFill>
                    <a:schemeClr val="accent4"/>
                  </a:solidFill>
                </a:rPr>
                <a:t>C</a:t>
              </a:r>
            </a:p>
            <a:p>
              <a:r>
                <a:rPr lang="en-US" b="1" dirty="0">
                  <a:solidFill>
                    <a:schemeClr val="accent4"/>
                  </a:solidFill>
                </a:rPr>
                <a:t>(X</a:t>
              </a:r>
              <a:r>
                <a:rPr lang="en-US" b="1" baseline="-25000" dirty="0">
                  <a:solidFill>
                    <a:schemeClr val="accent4"/>
                  </a:solidFill>
                </a:rPr>
                <a:t>C</a:t>
              </a:r>
              <a:r>
                <a:rPr lang="en-US" b="1" dirty="0">
                  <a:solidFill>
                    <a:schemeClr val="accent4"/>
                  </a:solidFill>
                </a:rPr>
                <a:t>)</a:t>
              </a:r>
            </a:p>
          </p:txBody>
        </p:sp>
        <p:sp>
          <p:nvSpPr>
            <p:cNvPr id="18" name="TextBox 17">
              <a:extLst>
                <a:ext uri="{FF2B5EF4-FFF2-40B4-BE49-F238E27FC236}">
                  <a16:creationId xmlns:a16="http://schemas.microsoft.com/office/drawing/2014/main" id="{AE29E1E1-BDB9-4E48-8629-D5EB64F02A14}"/>
                </a:ext>
              </a:extLst>
            </p:cNvPr>
            <p:cNvSpPr txBox="1"/>
            <p:nvPr/>
          </p:nvSpPr>
          <p:spPr>
            <a:xfrm>
              <a:off x="7442844" y="2574894"/>
              <a:ext cx="308098" cy="369332"/>
            </a:xfrm>
            <a:prstGeom prst="rect">
              <a:avLst/>
            </a:prstGeom>
            <a:noFill/>
          </p:spPr>
          <p:txBody>
            <a:bodyPr wrap="none" rtlCol="0">
              <a:spAutoFit/>
            </a:bodyPr>
            <a:lstStyle/>
            <a:p>
              <a:r>
                <a:rPr lang="en-US" b="1" dirty="0" err="1"/>
                <a:t>θ</a:t>
              </a:r>
              <a:endParaRPr lang="en-US" b="1" dirty="0"/>
            </a:p>
          </p:txBody>
        </p:sp>
      </p:grpSp>
    </p:spTree>
    <p:custDataLst>
      <p:tags r:id="rId1"/>
    </p:custDataLst>
    <p:extLst>
      <p:ext uri="{BB962C8B-B14F-4D97-AF65-F5344CB8AC3E}">
        <p14:creationId xmlns:p14="http://schemas.microsoft.com/office/powerpoint/2010/main" val="2614890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53743</TotalTime>
  <Words>2528</Words>
  <Application>Microsoft Macintosh PowerPoint</Application>
  <PresentationFormat>Custom</PresentationFormat>
  <Paragraphs>402</Paragraphs>
  <Slides>33</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Cambria Math</vt:lpstr>
      <vt:lpstr>Open Sans</vt:lpstr>
      <vt:lpstr>Office Theme</vt:lpstr>
      <vt:lpstr>Electrical Principles</vt:lpstr>
      <vt:lpstr>Assumed prior learning</vt:lpstr>
      <vt:lpstr>Outcomes</vt:lpstr>
      <vt:lpstr>Unit 4.5: Series RC Circuits</vt:lpstr>
      <vt:lpstr>Introduction</vt:lpstr>
      <vt:lpstr>Series RC circuits</vt:lpstr>
      <vt:lpstr>Series RC Circuits</vt:lpstr>
      <vt:lpstr>Total voltage in a series RC circuit</vt:lpstr>
      <vt:lpstr>Total impedance in series RC circuits</vt:lpstr>
      <vt:lpstr>The phase angle in series RC circuits</vt:lpstr>
      <vt:lpstr>Power in series RC circuits</vt:lpstr>
      <vt:lpstr>Solving series RL circuits – example 1</vt:lpstr>
      <vt:lpstr>Solving series RC circuits – step 1</vt:lpstr>
      <vt:lpstr>Solving series RC circuits – step 2</vt:lpstr>
      <vt:lpstr>Solving series RC circuits – step 2</vt:lpstr>
      <vt:lpstr>Solving series RC circuits – step 2</vt:lpstr>
      <vt:lpstr>Solving series RC circuits – step 2</vt:lpstr>
      <vt:lpstr>Solving series RC circuits – step 2</vt:lpstr>
      <vt:lpstr>Solving series RC circuits – step 2</vt:lpstr>
      <vt:lpstr>Solving series RC circuits - solution</vt:lpstr>
      <vt:lpstr>Solving series RC circuits – example 2</vt:lpstr>
      <vt:lpstr>Document Briefing – Doc01 (1 of 2)</vt:lpstr>
      <vt:lpstr>Document Briefing – Doc01 (2 of 2)</vt:lpstr>
      <vt:lpstr>Video Briefing – Vid01 (1 of 2)</vt:lpstr>
      <vt:lpstr>Video Briefing – Vid01 (2 of 2)</vt:lpstr>
      <vt:lpstr>Video Briefing – Vid02 (1 of 3)</vt:lpstr>
      <vt:lpstr>Video Briefing – Vid02 (2 of 3)</vt:lpstr>
      <vt:lpstr>Video Briefing – Vid02 (3 of 3)</vt:lpstr>
      <vt:lpstr>Video Briefing – Vid03 (1 of 5)</vt:lpstr>
      <vt:lpstr>Video Briefing – Vid03 (2 of 5)</vt:lpstr>
      <vt:lpstr>Video Briefing – Vid03 (3 of 5)</vt:lpstr>
      <vt:lpstr>Video Briefing – Vid03 (4 of 5)</vt:lpstr>
      <vt:lpstr>Video Briefing – Vid03 (5 of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1222</cp:revision>
  <dcterms:created xsi:type="dcterms:W3CDTF">2018-02-02T12:07:09Z</dcterms:created>
  <dcterms:modified xsi:type="dcterms:W3CDTF">2018-11-29T09:25:54Z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